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63" r:id="rId2"/>
    <p:sldMasterId id="2147483686" r:id="rId3"/>
    <p:sldMasterId id="2147483699" r:id="rId4"/>
    <p:sldMasterId id="2147483711" r:id="rId5"/>
  </p:sldMasterIdLst>
  <p:notesMasterIdLst>
    <p:notesMasterId r:id="rId66"/>
  </p:notesMasterIdLst>
  <p:handoutMasterIdLst>
    <p:handoutMasterId r:id="rId67"/>
  </p:handoutMasterIdLst>
  <p:sldIdLst>
    <p:sldId id="447" r:id="rId6"/>
    <p:sldId id="382" r:id="rId7"/>
    <p:sldId id="403" r:id="rId8"/>
    <p:sldId id="413" r:id="rId9"/>
    <p:sldId id="452" r:id="rId10"/>
    <p:sldId id="453" r:id="rId11"/>
    <p:sldId id="454" r:id="rId12"/>
    <p:sldId id="457" r:id="rId13"/>
    <p:sldId id="458" r:id="rId14"/>
    <p:sldId id="459" r:id="rId15"/>
    <p:sldId id="461" r:id="rId16"/>
    <p:sldId id="462" r:id="rId17"/>
    <p:sldId id="463" r:id="rId18"/>
    <p:sldId id="466" r:id="rId19"/>
    <p:sldId id="467" r:id="rId20"/>
    <p:sldId id="483" r:id="rId21"/>
    <p:sldId id="484" r:id="rId22"/>
    <p:sldId id="488" r:id="rId23"/>
    <p:sldId id="499" r:id="rId24"/>
    <p:sldId id="385" r:id="rId25"/>
    <p:sldId id="434" r:id="rId26"/>
    <p:sldId id="386" r:id="rId27"/>
    <p:sldId id="438" r:id="rId28"/>
    <p:sldId id="387" r:id="rId29"/>
    <p:sldId id="439" r:id="rId30"/>
    <p:sldId id="440" r:id="rId31"/>
    <p:sldId id="448" r:id="rId32"/>
    <p:sldId id="449" r:id="rId33"/>
    <p:sldId id="450" r:id="rId34"/>
    <p:sldId id="489" r:id="rId35"/>
    <p:sldId id="393" r:id="rId36"/>
    <p:sldId id="429" r:id="rId37"/>
    <p:sldId id="441" r:id="rId38"/>
    <p:sldId id="498" r:id="rId39"/>
    <p:sldId id="407" r:id="rId40"/>
    <p:sldId id="442" r:id="rId41"/>
    <p:sldId id="411" r:id="rId42"/>
    <p:sldId id="490" r:id="rId43"/>
    <p:sldId id="397" r:id="rId44"/>
    <p:sldId id="398" r:id="rId45"/>
    <p:sldId id="491" r:id="rId46"/>
    <p:sldId id="396" r:id="rId47"/>
    <p:sldId id="492" r:id="rId48"/>
    <p:sldId id="389" r:id="rId49"/>
    <p:sldId id="390" r:id="rId50"/>
    <p:sldId id="445" r:id="rId51"/>
    <p:sldId id="392" r:id="rId52"/>
    <p:sldId id="399" r:id="rId53"/>
    <p:sldId id="493" r:id="rId54"/>
    <p:sldId id="400" r:id="rId55"/>
    <p:sldId id="494" r:id="rId56"/>
    <p:sldId id="446" r:id="rId57"/>
    <p:sldId id="486" r:id="rId58"/>
    <p:sldId id="487" r:id="rId59"/>
    <p:sldId id="495" r:id="rId60"/>
    <p:sldId id="402" r:id="rId61"/>
    <p:sldId id="496" r:id="rId62"/>
    <p:sldId id="405" r:id="rId63"/>
    <p:sldId id="497" r:id="rId64"/>
    <p:sldId id="338" r:id="rId6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
          <p15:clr>
            <a:srgbClr val="A4A3A4"/>
          </p15:clr>
        </p15:guide>
        <p15:guide id="2" pos="3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69273" autoAdjust="0"/>
  </p:normalViewPr>
  <p:slideViewPr>
    <p:cSldViewPr snapToGrid="0" snapToObjects="1">
      <p:cViewPr varScale="1">
        <p:scale>
          <a:sx n="80" d="100"/>
          <a:sy n="80" d="100"/>
        </p:scale>
        <p:origin x="2166" y="96"/>
      </p:cViewPr>
      <p:guideLst>
        <p:guide orient="horz" pos="1133"/>
        <p:guide pos="3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5"/>
              </a:solidFill>
              <a:ln w="25400" cap="flat" cmpd="sng" algn="ctr">
                <a:solidFill>
                  <a:schemeClr val="accent5">
                    <a:shade val="50000"/>
                  </a:schemeClr>
                </a:solidFill>
                <a:prstDash val="solid"/>
              </a:ln>
              <a:effectLst/>
            </c:spPr>
          </c:dPt>
          <c:dPt>
            <c:idx val="1"/>
            <c:invertIfNegative val="0"/>
            <c:bubble3D val="0"/>
            <c:spPr>
              <a:solidFill>
                <a:schemeClr val="accent2"/>
              </a:solidFill>
            </c:spPr>
          </c:dPt>
          <c:dPt>
            <c:idx val="2"/>
            <c:invertIfNegative val="0"/>
            <c:bubble3D val="0"/>
            <c:spPr>
              <a:solidFill>
                <a:schemeClr val="bg2">
                  <a:lumMod val="75000"/>
                </a:schemeClr>
              </a:solidFill>
            </c:spPr>
          </c:dPt>
          <c:dLbls>
            <c:dLbl>
              <c:idx val="0"/>
              <c:layout>
                <c:manualLayout>
                  <c:x val="2.0833333333333099E-3"/>
                  <c:y val="0.115625000000000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093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9.68749999999999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Nonprofit</c:v>
                </c:pt>
                <c:pt idx="1">
                  <c:v>University</c:v>
                </c:pt>
                <c:pt idx="2">
                  <c:v>State Gov't</c:v>
                </c:pt>
              </c:strCache>
            </c:strRef>
          </c:cat>
          <c:val>
            <c:numRef>
              <c:f>Sheet1!$B$2:$B$4</c:f>
              <c:numCache>
                <c:formatCode>General</c:formatCode>
                <c:ptCount val="3"/>
                <c:pt idx="0">
                  <c:v>33</c:v>
                </c:pt>
                <c:pt idx="1">
                  <c:v>18</c:v>
                </c:pt>
                <c:pt idx="2">
                  <c:v>7</c:v>
                </c:pt>
              </c:numCache>
            </c:numRef>
          </c:val>
        </c:ser>
        <c:dLbls>
          <c:showLegendKey val="0"/>
          <c:showVal val="0"/>
          <c:showCatName val="0"/>
          <c:showSerName val="0"/>
          <c:showPercent val="0"/>
          <c:showBubbleSize val="0"/>
        </c:dLbls>
        <c:gapWidth val="50"/>
        <c:shape val="box"/>
        <c:axId val="386912360"/>
        <c:axId val="386912752"/>
        <c:axId val="0"/>
      </c:bar3DChart>
      <c:catAx>
        <c:axId val="386912360"/>
        <c:scaling>
          <c:orientation val="minMax"/>
        </c:scaling>
        <c:delete val="0"/>
        <c:axPos val="b"/>
        <c:numFmt formatCode="General" sourceLinked="0"/>
        <c:majorTickMark val="out"/>
        <c:minorTickMark val="none"/>
        <c:tickLblPos val="nextTo"/>
        <c:txPr>
          <a:bodyPr/>
          <a:lstStyle/>
          <a:p>
            <a:pPr>
              <a:defRPr sz="1400" b="1">
                <a:solidFill>
                  <a:srgbClr val="006699"/>
                </a:solidFill>
              </a:defRPr>
            </a:pPr>
            <a:endParaRPr lang="en-US"/>
          </a:p>
        </c:txPr>
        <c:crossAx val="386912752"/>
        <c:crosses val="autoZero"/>
        <c:auto val="1"/>
        <c:lblAlgn val="ctr"/>
        <c:lblOffset val="100"/>
        <c:noMultiLvlLbl val="0"/>
      </c:catAx>
      <c:valAx>
        <c:axId val="386912752"/>
        <c:scaling>
          <c:orientation val="minMax"/>
        </c:scaling>
        <c:delete val="1"/>
        <c:axPos val="l"/>
        <c:numFmt formatCode="General" sourceLinked="1"/>
        <c:majorTickMark val="out"/>
        <c:minorTickMark val="none"/>
        <c:tickLblPos val="nextTo"/>
        <c:crossAx val="3869123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2610722610722E-2"/>
          <c:y val="0.13437499999999999"/>
          <c:w val="0.939226107226107"/>
          <c:h val="0.77937500000000004"/>
        </c:manualLayout>
      </c:layout>
      <c:barChart>
        <c:barDir val="col"/>
        <c:grouping val="clustered"/>
        <c:varyColors val="0"/>
        <c:ser>
          <c:idx val="0"/>
          <c:order val="0"/>
          <c:tx>
            <c:strRef>
              <c:f>Sheet1!$B$1</c:f>
              <c:strCache>
                <c:ptCount val="1"/>
                <c:pt idx="0">
                  <c:v>Challenges</c:v>
                </c:pt>
              </c:strCache>
            </c:strRef>
          </c:tx>
          <c:spPr>
            <a:solidFill>
              <a:srgbClr val="00B0F0"/>
            </a:solidFill>
          </c:spPr>
          <c:invertIfNegative val="0"/>
          <c:dLbls>
            <c:spPr>
              <a:noFill/>
              <a:ln>
                <a:noFill/>
              </a:ln>
              <a:effectLst/>
            </c:spPr>
            <c:txPr>
              <a:bodyPr/>
              <a:lstStyle/>
              <a:p>
                <a:pPr>
                  <a:defRPr b="1">
                    <a:solidFill>
                      <a:schemeClr val="bg1">
                        <a:lumMod val="50000"/>
                        <a:lumOff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9"/>
                <c:pt idx="0">
                  <c:v>Cost Reduction</c:v>
                </c:pt>
                <c:pt idx="1">
                  <c:v>Growth</c:v>
                </c:pt>
                <c:pt idx="2">
                  <c:v>Product Development</c:v>
                </c:pt>
                <c:pt idx="3">
                  <c:v>Employee Recruitment</c:v>
                </c:pt>
                <c:pt idx="4">
                  <c:v>Sustainability</c:v>
                </c:pt>
                <c:pt idx="5">
                  <c:v>Technology Needs</c:v>
                </c:pt>
                <c:pt idx="6">
                  <c:v>Manage Partners</c:v>
                </c:pt>
                <c:pt idx="7">
                  <c:v>Financing</c:v>
                </c:pt>
                <c:pt idx="8">
                  <c:v>Exporting</c:v>
                </c:pt>
              </c:strCache>
            </c:strRef>
          </c:cat>
          <c:val>
            <c:numRef>
              <c:f>Sheet1!$B$2:$B$11</c:f>
              <c:numCache>
                <c:formatCode>0%</c:formatCode>
                <c:ptCount val="10"/>
                <c:pt idx="0">
                  <c:v>0.69</c:v>
                </c:pt>
                <c:pt idx="1">
                  <c:v>0.53</c:v>
                </c:pt>
                <c:pt idx="2">
                  <c:v>0.48</c:v>
                </c:pt>
                <c:pt idx="3">
                  <c:v>0.41</c:v>
                </c:pt>
                <c:pt idx="4">
                  <c:v>0.21</c:v>
                </c:pt>
                <c:pt idx="5">
                  <c:v>0.14000000000000001</c:v>
                </c:pt>
                <c:pt idx="6">
                  <c:v>0.14000000000000001</c:v>
                </c:pt>
                <c:pt idx="7">
                  <c:v>0.12</c:v>
                </c:pt>
                <c:pt idx="8">
                  <c:v>0.08</c:v>
                </c:pt>
              </c:numCache>
            </c:numRef>
          </c:val>
        </c:ser>
        <c:dLbls>
          <c:dLblPos val="outEnd"/>
          <c:showLegendKey val="0"/>
          <c:showVal val="1"/>
          <c:showCatName val="0"/>
          <c:showSerName val="0"/>
          <c:showPercent val="0"/>
          <c:showBubbleSize val="0"/>
        </c:dLbls>
        <c:gapWidth val="84"/>
        <c:overlap val="-12"/>
        <c:axId val="386913536"/>
        <c:axId val="386913928"/>
      </c:barChart>
      <c:catAx>
        <c:axId val="386913536"/>
        <c:scaling>
          <c:orientation val="minMax"/>
        </c:scaling>
        <c:delete val="0"/>
        <c:axPos val="b"/>
        <c:numFmt formatCode="General" sourceLinked="0"/>
        <c:majorTickMark val="none"/>
        <c:minorTickMark val="none"/>
        <c:tickLblPos val="nextTo"/>
        <c:txPr>
          <a:bodyPr/>
          <a:lstStyle/>
          <a:p>
            <a:pPr>
              <a:defRPr>
                <a:solidFill>
                  <a:schemeClr val="bg1"/>
                </a:solidFill>
                <a:latin typeface="Oswald" pitchFamily="50"/>
              </a:defRPr>
            </a:pPr>
            <a:endParaRPr lang="en-US"/>
          </a:p>
        </c:txPr>
        <c:crossAx val="386913928"/>
        <c:crosses val="autoZero"/>
        <c:auto val="1"/>
        <c:lblAlgn val="ctr"/>
        <c:lblOffset val="100"/>
        <c:noMultiLvlLbl val="0"/>
      </c:catAx>
      <c:valAx>
        <c:axId val="386913928"/>
        <c:scaling>
          <c:orientation val="minMax"/>
        </c:scaling>
        <c:delete val="0"/>
        <c:axPos val="l"/>
        <c:majorGridlines>
          <c:spPr>
            <a:ln w="3175">
              <a:solidFill>
                <a:srgbClr val="000000">
                  <a:tint val="75000"/>
                  <a:shade val="95000"/>
                  <a:satMod val="105000"/>
                  <a:alpha val="49000"/>
                </a:srgbClr>
              </a:solidFill>
            </a:ln>
          </c:spPr>
        </c:majorGridlines>
        <c:numFmt formatCode="0%" sourceLinked="1"/>
        <c:majorTickMark val="none"/>
        <c:minorTickMark val="none"/>
        <c:tickLblPos val="nextTo"/>
        <c:spPr>
          <a:ln w="9525">
            <a:noFill/>
          </a:ln>
        </c:spPr>
        <c:txPr>
          <a:bodyPr/>
          <a:lstStyle/>
          <a:p>
            <a:pPr>
              <a:defRPr>
                <a:solidFill>
                  <a:schemeClr val="bg1"/>
                </a:solidFill>
              </a:defRPr>
            </a:pPr>
            <a:endParaRPr lang="en-US"/>
          </a:p>
        </c:txPr>
        <c:crossAx val="386913536"/>
        <c:crosses val="autoZero"/>
        <c:crossBetween val="between"/>
      </c:valAx>
    </c:plotArea>
    <c:plotVisOnly val="1"/>
    <c:dispBlanksAs val="gap"/>
    <c:showDLblsOverMax val="0"/>
  </c:chart>
  <c:txPr>
    <a:bodyPr/>
    <a:lstStyle/>
    <a:p>
      <a:pPr>
        <a:defRPr sz="1000">
          <a:solidFill>
            <a:schemeClr val="accent3"/>
          </a:solidFill>
          <a:latin typeface="Lato"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E2DC14B7-D79C-F54E-ADE3-2E9C43FAE332}" type="datetimeFigureOut">
              <a:rPr lang="en-US" smtClean="0"/>
              <a:pPr/>
              <a:t>4/16/2015</a:t>
            </a:fld>
            <a:endParaRPr lang="en-US" dirty="0"/>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D56BFF56-74E3-444D-AE33-0B98A4718189}" type="slidenum">
              <a:rPr lang="en-US" smtClean="0"/>
              <a:pPr/>
              <a:t>‹#›</a:t>
            </a:fld>
            <a:endParaRPr lang="en-US" dirty="0"/>
          </a:p>
        </p:txBody>
      </p:sp>
    </p:spTree>
    <p:extLst>
      <p:ext uri="{BB962C8B-B14F-4D97-AF65-F5344CB8AC3E}">
        <p14:creationId xmlns:p14="http://schemas.microsoft.com/office/powerpoint/2010/main" val="14903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8BE62EA7-2F73-4360-94FC-11890D9EACD5}" type="datetimeFigureOut">
              <a:rPr lang="en-US" smtClean="0"/>
              <a:pPr/>
              <a:t>4/16/2015</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6F31F3FC-A521-433E-B23C-C3C4F1397B37}" type="slidenum">
              <a:rPr lang="en-US" smtClean="0"/>
              <a:pPr/>
              <a:t>‹#›</a:t>
            </a:fld>
            <a:endParaRPr lang="en-US" dirty="0"/>
          </a:p>
        </p:txBody>
      </p:sp>
    </p:spTree>
    <p:extLst>
      <p:ext uri="{BB962C8B-B14F-4D97-AF65-F5344CB8AC3E}">
        <p14:creationId xmlns:p14="http://schemas.microsoft.com/office/powerpoint/2010/main" val="24188884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22</a:t>
            </a:fld>
            <a:endParaRPr lang="en-US" dirty="0"/>
          </a:p>
        </p:txBody>
      </p:sp>
    </p:spTree>
    <p:extLst>
      <p:ext uri="{BB962C8B-B14F-4D97-AF65-F5344CB8AC3E}">
        <p14:creationId xmlns:p14="http://schemas.microsoft.com/office/powerpoint/2010/main" val="91718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48</a:t>
            </a:fld>
            <a:endParaRPr lang="en-US" dirty="0"/>
          </a:p>
        </p:txBody>
      </p:sp>
    </p:spTree>
    <p:extLst>
      <p:ext uri="{BB962C8B-B14F-4D97-AF65-F5344CB8AC3E}">
        <p14:creationId xmlns:p14="http://schemas.microsoft.com/office/powerpoint/2010/main" val="30275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49</a:t>
            </a:fld>
            <a:endParaRPr lang="en-US" dirty="0"/>
          </a:p>
        </p:txBody>
      </p:sp>
    </p:spTree>
    <p:extLst>
      <p:ext uri="{BB962C8B-B14F-4D97-AF65-F5344CB8AC3E}">
        <p14:creationId xmlns:p14="http://schemas.microsoft.com/office/powerpoint/2010/main" val="300689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50</a:t>
            </a:fld>
            <a:endParaRPr lang="en-US" dirty="0"/>
          </a:p>
        </p:txBody>
      </p:sp>
    </p:spTree>
    <p:extLst>
      <p:ext uri="{BB962C8B-B14F-4D97-AF65-F5344CB8AC3E}">
        <p14:creationId xmlns:p14="http://schemas.microsoft.com/office/powerpoint/2010/main" val="309679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pPr/>
              <a:t>52</a:t>
            </a:fld>
            <a:endParaRPr lang="en-US" dirty="0"/>
          </a:p>
        </p:txBody>
      </p:sp>
    </p:spTree>
    <p:extLst>
      <p:ext uri="{BB962C8B-B14F-4D97-AF65-F5344CB8AC3E}">
        <p14:creationId xmlns:p14="http://schemas.microsoft.com/office/powerpoint/2010/main" val="324725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44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386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026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326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519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79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Rectangle 27"/>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3104354" y="6491267"/>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33" name="Group 32"/>
          <p:cNvGrpSpPr/>
          <p:nvPr userDrawn="1"/>
        </p:nvGrpSpPr>
        <p:grpSpPr>
          <a:xfrm>
            <a:off x="8224706" y="6466332"/>
            <a:ext cx="643198" cy="207290"/>
            <a:chOff x="8224706" y="6427057"/>
            <a:chExt cx="643198" cy="207290"/>
          </a:xfrm>
        </p:grpSpPr>
        <p:sp>
          <p:nvSpPr>
            <p:cNvPr id="7" name="Oval 6"/>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2" name="Group 31"/>
          <p:cNvGrpSpPr/>
          <p:nvPr userDrawn="1"/>
        </p:nvGrpSpPr>
        <p:grpSpPr>
          <a:xfrm>
            <a:off x="2903627" y="6489574"/>
            <a:ext cx="160525" cy="160806"/>
            <a:chOff x="2903627" y="6459167"/>
            <a:chExt cx="160525" cy="160806"/>
          </a:xfrm>
        </p:grpSpPr>
        <p:sp>
          <p:nvSpPr>
            <p:cNvPr id="21" name="Oval 20"/>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31" name="Group 30"/>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30" name="Group 29"/>
          <p:cNvGrpSpPr/>
          <p:nvPr userDrawn="1"/>
        </p:nvGrpSpPr>
        <p:grpSpPr>
          <a:xfrm>
            <a:off x="5181600" y="6489574"/>
            <a:ext cx="160525" cy="160806"/>
            <a:chOff x="5181600" y="6459167"/>
            <a:chExt cx="160525" cy="160806"/>
          </a:xfrm>
        </p:grpSpPr>
        <p:sp>
          <p:nvSpPr>
            <p:cNvPr id="15" name="Oval 14"/>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29" name="Picture 28" descr="MEP_logo-whitetext.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6"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532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8" name="Footer Placeholder 4"/>
          <p:cNvSpPr>
            <a:spLocks noGrp="1"/>
          </p:cNvSpPr>
          <p:nvPr>
            <p:ph type="ftr" sz="quarter" idx="11"/>
          </p:nvPr>
        </p:nvSpPr>
        <p:spPr>
          <a:xfrm>
            <a:off x="3104354" y="6473451"/>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519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8" name="Footer Placeholder 4"/>
          <p:cNvSpPr>
            <a:spLocks noGrp="1"/>
          </p:cNvSpPr>
          <p:nvPr>
            <p:ph type="ftr" sz="quarter" idx="11"/>
          </p:nvPr>
        </p:nvSpPr>
        <p:spPr>
          <a:xfrm>
            <a:off x="3104354" y="6473451"/>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377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9" name="Footer Placeholder 4"/>
          <p:cNvSpPr>
            <a:spLocks noGrp="1"/>
          </p:cNvSpPr>
          <p:nvPr>
            <p:ph type="ftr" sz="quarter" idx="11"/>
          </p:nvPr>
        </p:nvSpPr>
        <p:spPr>
          <a:xfrm>
            <a:off x="3104354" y="640660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3" name="Picture 22"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494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lang="en-US"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11" name="Footer Placeholder 4"/>
          <p:cNvSpPr>
            <a:spLocks noGrp="1"/>
          </p:cNvSpPr>
          <p:nvPr>
            <p:ph type="ftr" sz="quarter" idx="11"/>
          </p:nvPr>
        </p:nvSpPr>
        <p:spPr>
          <a:xfrm>
            <a:off x="3104354" y="640660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12" name="Group 11"/>
          <p:cNvGrpSpPr/>
          <p:nvPr userDrawn="1"/>
        </p:nvGrpSpPr>
        <p:grpSpPr>
          <a:xfrm>
            <a:off x="8224706" y="6466332"/>
            <a:ext cx="643198" cy="207290"/>
            <a:chOff x="8224706" y="6427057"/>
            <a:chExt cx="643198" cy="207290"/>
          </a:xfrm>
        </p:grpSpPr>
        <p:sp>
          <p:nvSpPr>
            <p:cNvPr id="13" name="Oval 12"/>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903627" y="6489574"/>
            <a:ext cx="160525" cy="160806"/>
            <a:chOff x="2903627" y="6459167"/>
            <a:chExt cx="160525" cy="160806"/>
          </a:xfrm>
        </p:grpSpPr>
        <p:sp>
          <p:nvSpPr>
            <p:cNvPr id="17" name="Oval 16"/>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9" name="Group 18"/>
          <p:cNvGrpSpPr/>
          <p:nvPr userDrawn="1"/>
        </p:nvGrpSpPr>
        <p:grpSpPr>
          <a:xfrm>
            <a:off x="4170275" y="6489574"/>
            <a:ext cx="160525" cy="160806"/>
            <a:chOff x="4170275" y="6459167"/>
            <a:chExt cx="160525" cy="160806"/>
          </a:xfrm>
        </p:grpSpPr>
        <p:sp>
          <p:nvSpPr>
            <p:cNvPr id="20" name="Oval 19"/>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2" name="Group 21"/>
          <p:cNvGrpSpPr/>
          <p:nvPr userDrawn="1"/>
        </p:nvGrpSpPr>
        <p:grpSpPr>
          <a:xfrm>
            <a:off x="5181600" y="6489574"/>
            <a:ext cx="160525" cy="160806"/>
            <a:chOff x="5181600" y="6459167"/>
            <a:chExt cx="160525" cy="160806"/>
          </a:xfrm>
        </p:grpSpPr>
        <p:sp>
          <p:nvSpPr>
            <p:cNvPr id="23" name="Oval 22"/>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5" name="Picture 24"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7"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141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7" name="Footer Placeholder 4"/>
          <p:cNvSpPr>
            <a:spLocks noGrp="1"/>
          </p:cNvSpPr>
          <p:nvPr>
            <p:ph type="ftr" sz="quarter" idx="11"/>
          </p:nvPr>
        </p:nvSpPr>
        <p:spPr>
          <a:xfrm>
            <a:off x="3104354" y="6486811"/>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8" name="Group 7"/>
          <p:cNvGrpSpPr/>
          <p:nvPr userDrawn="1"/>
        </p:nvGrpSpPr>
        <p:grpSpPr>
          <a:xfrm>
            <a:off x="8224706" y="6466332"/>
            <a:ext cx="643198" cy="207290"/>
            <a:chOff x="8224706" y="6427057"/>
            <a:chExt cx="643198" cy="207290"/>
          </a:xfrm>
        </p:grpSpPr>
        <p:sp>
          <p:nvSpPr>
            <p:cNvPr id="9" name="Oval 8"/>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2" name="Group 11"/>
          <p:cNvGrpSpPr/>
          <p:nvPr userDrawn="1"/>
        </p:nvGrpSpPr>
        <p:grpSpPr>
          <a:xfrm>
            <a:off x="2903627" y="6489574"/>
            <a:ext cx="160525" cy="160806"/>
            <a:chOff x="2903627" y="6459167"/>
            <a:chExt cx="160525" cy="160806"/>
          </a:xfrm>
        </p:grpSpPr>
        <p:sp>
          <p:nvSpPr>
            <p:cNvPr id="13" name="Oval 12"/>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5" name="Group 14"/>
          <p:cNvGrpSpPr/>
          <p:nvPr userDrawn="1"/>
        </p:nvGrpSpPr>
        <p:grpSpPr>
          <a:xfrm>
            <a:off x="4170275" y="6489574"/>
            <a:ext cx="160525" cy="160806"/>
            <a:chOff x="4170275" y="6459167"/>
            <a:chExt cx="160525" cy="160806"/>
          </a:xfrm>
        </p:grpSpPr>
        <p:sp>
          <p:nvSpPr>
            <p:cNvPr id="16" name="Oval 15"/>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8" name="Group 17"/>
          <p:cNvGrpSpPr/>
          <p:nvPr userDrawn="1"/>
        </p:nvGrpSpPr>
        <p:grpSpPr>
          <a:xfrm>
            <a:off x="5181600" y="6489574"/>
            <a:ext cx="160525" cy="160806"/>
            <a:chOff x="5181600" y="6459167"/>
            <a:chExt cx="160525" cy="160806"/>
          </a:xfrm>
        </p:grpSpPr>
        <p:sp>
          <p:nvSpPr>
            <p:cNvPr id="19" name="Oval 18"/>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1" name="Picture 20"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2"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35605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6" name="Footer Placeholder 4"/>
          <p:cNvSpPr>
            <a:spLocks noGrp="1"/>
          </p:cNvSpPr>
          <p:nvPr>
            <p:ph type="ftr" sz="quarter" idx="11"/>
          </p:nvPr>
        </p:nvSpPr>
        <p:spPr>
          <a:xfrm>
            <a:off x="3104354" y="6486811"/>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7" name="Group 6"/>
          <p:cNvGrpSpPr/>
          <p:nvPr userDrawn="1"/>
        </p:nvGrpSpPr>
        <p:grpSpPr>
          <a:xfrm>
            <a:off x="8224706" y="6466332"/>
            <a:ext cx="643198" cy="207290"/>
            <a:chOff x="8224706" y="6427057"/>
            <a:chExt cx="643198" cy="207290"/>
          </a:xfrm>
        </p:grpSpPr>
        <p:sp>
          <p:nvSpPr>
            <p:cNvPr id="8" name="Oval 7"/>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0"/>
          <p:cNvGrpSpPr/>
          <p:nvPr userDrawn="1"/>
        </p:nvGrpSpPr>
        <p:grpSpPr>
          <a:xfrm>
            <a:off x="2903627" y="6489574"/>
            <a:ext cx="160525" cy="160806"/>
            <a:chOff x="2903627" y="6459167"/>
            <a:chExt cx="160525" cy="160806"/>
          </a:xfrm>
        </p:grpSpPr>
        <p:sp>
          <p:nvSpPr>
            <p:cNvPr id="12" name="Oval 11"/>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4" name="Group 13"/>
          <p:cNvGrpSpPr/>
          <p:nvPr userDrawn="1"/>
        </p:nvGrpSpPr>
        <p:grpSpPr>
          <a:xfrm>
            <a:off x="4170275" y="6489574"/>
            <a:ext cx="160525" cy="160806"/>
            <a:chOff x="4170275" y="6459167"/>
            <a:chExt cx="160525" cy="160806"/>
          </a:xfrm>
        </p:grpSpPr>
        <p:sp>
          <p:nvSpPr>
            <p:cNvPr id="15" name="Oval 14"/>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7" name="Group 16"/>
          <p:cNvGrpSpPr/>
          <p:nvPr userDrawn="1"/>
        </p:nvGrpSpPr>
        <p:grpSpPr>
          <a:xfrm>
            <a:off x="5181600" y="6489574"/>
            <a:ext cx="160525" cy="160806"/>
            <a:chOff x="5181600" y="6459167"/>
            <a:chExt cx="160525" cy="160806"/>
          </a:xfrm>
        </p:grpSpPr>
        <p:sp>
          <p:nvSpPr>
            <p:cNvPr id="18" name="Oval 17"/>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0" name="Picture 19"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2"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1744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9" name="Footer Placeholder 4"/>
          <p:cNvSpPr>
            <a:spLocks noGrp="1"/>
          </p:cNvSpPr>
          <p:nvPr>
            <p:ph type="ftr" sz="quarter" idx="11"/>
          </p:nvPr>
        </p:nvSpPr>
        <p:spPr>
          <a:xfrm>
            <a:off x="3104354" y="640660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3" name="Picture 22"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5"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313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9" name="Footer Placeholder 4"/>
          <p:cNvSpPr>
            <a:spLocks noGrp="1"/>
          </p:cNvSpPr>
          <p:nvPr>
            <p:ph type="ftr" sz="quarter" idx="11"/>
          </p:nvPr>
        </p:nvSpPr>
        <p:spPr>
          <a:xfrm>
            <a:off x="3104354" y="6491267"/>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10" name="Group 9"/>
          <p:cNvGrpSpPr/>
          <p:nvPr userDrawn="1"/>
        </p:nvGrpSpPr>
        <p:grpSpPr>
          <a:xfrm>
            <a:off x="8224706" y="6466332"/>
            <a:ext cx="643198" cy="207290"/>
            <a:chOff x="8224706" y="6427057"/>
            <a:chExt cx="643198" cy="207290"/>
          </a:xfrm>
        </p:grpSpPr>
        <p:sp>
          <p:nvSpPr>
            <p:cNvPr id="11" name="Oval 10"/>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p:cNvGrpSpPr/>
          <p:nvPr userDrawn="1"/>
        </p:nvGrpSpPr>
        <p:grpSpPr>
          <a:xfrm>
            <a:off x="2903627" y="6489574"/>
            <a:ext cx="160525" cy="160806"/>
            <a:chOff x="2903627" y="6459167"/>
            <a:chExt cx="160525" cy="160806"/>
          </a:xfrm>
        </p:grpSpPr>
        <p:sp>
          <p:nvSpPr>
            <p:cNvPr id="15" name="Oval 14"/>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7" name="Group 16"/>
          <p:cNvGrpSpPr/>
          <p:nvPr userDrawn="1"/>
        </p:nvGrpSpPr>
        <p:grpSpPr>
          <a:xfrm>
            <a:off x="4170275" y="6489574"/>
            <a:ext cx="160525" cy="160806"/>
            <a:chOff x="4170275" y="6459167"/>
            <a:chExt cx="160525" cy="160806"/>
          </a:xfrm>
        </p:grpSpPr>
        <p:sp>
          <p:nvSpPr>
            <p:cNvPr id="18" name="Oval 17"/>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20" name="Group 19"/>
          <p:cNvGrpSpPr/>
          <p:nvPr userDrawn="1"/>
        </p:nvGrpSpPr>
        <p:grpSpPr>
          <a:xfrm>
            <a:off x="5181600" y="6489574"/>
            <a:ext cx="160525" cy="160806"/>
            <a:chOff x="5181600" y="6459167"/>
            <a:chExt cx="160525" cy="160806"/>
          </a:xfrm>
        </p:grpSpPr>
        <p:sp>
          <p:nvSpPr>
            <p:cNvPr id="21" name="Oval 20"/>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3" name="Picture 22"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262426" y="6387415"/>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1834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8" name="Footer Placeholder 4"/>
          <p:cNvSpPr>
            <a:spLocks noGrp="1"/>
          </p:cNvSpPr>
          <p:nvPr>
            <p:ph type="ftr" sz="quarter" idx="11"/>
          </p:nvPr>
        </p:nvSpPr>
        <p:spPr>
          <a:xfrm>
            <a:off x="3104354" y="6477899"/>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0685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8" name="Footer Placeholder 4"/>
          <p:cNvSpPr>
            <a:spLocks noGrp="1"/>
          </p:cNvSpPr>
          <p:nvPr>
            <p:ph type="ftr" sz="quarter" idx="11"/>
          </p:nvPr>
        </p:nvSpPr>
        <p:spPr>
          <a:xfrm>
            <a:off x="3104354" y="647344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4" name="Slide Number Placeholder 5"/>
          <p:cNvSpPr>
            <a:spLocks noGrp="1"/>
          </p:cNvSpPr>
          <p:nvPr>
            <p:ph type="sldNum" sz="quarter" idx="12"/>
          </p:nvPr>
        </p:nvSpPr>
        <p:spPr>
          <a:xfrm>
            <a:off x="8378285" y="6421080"/>
            <a:ext cx="462094" cy="365125"/>
          </a:xfrm>
          <a:prstGeom prst="rect">
            <a:avLst/>
          </a:prstGeom>
        </p:spPr>
        <p:txBody>
          <a:bodyPr/>
          <a:lstStyle/>
          <a:p>
            <a:fld id="{54311E83-CD6C-2549-9EAD-3DC9C6DC4EB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03118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solidFill>
                  <a:prstClr val="black"/>
                </a:solidFill>
              </a:rPr>
              <a:t>April 2013	</a:t>
            </a: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dirty="0" smtClean="0">
                <a:solidFill>
                  <a:prstClr val="black"/>
                </a:solidFill>
              </a:rPr>
              <a:t>DOE EERE BTO review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7253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dirty="0" smtClean="0">
                <a:solidFill>
                  <a:prstClr val="black"/>
                </a:solidFill>
              </a:rPr>
              <a:t>April 2013</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dirty="0" smtClean="0">
                <a:solidFill>
                  <a:prstClr val="black"/>
                </a:solidFill>
              </a:rPr>
              <a:t>DOE EERE BTO review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6758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p:txBody>
          <a:bodyPr/>
          <a:lstStyle/>
          <a:p>
            <a:r>
              <a:rPr smtClean="0">
                <a:solidFill>
                  <a:prstClr val="black">
                    <a:tint val="75000"/>
                  </a:prstClr>
                </a:solidFill>
              </a:rPr>
              <a:t>Nebraska Information Webinar</a:t>
            </a:r>
            <a:endParaRPr>
              <a:solidFill>
                <a:prstClr val="black">
                  <a:tint val="75000"/>
                </a:prstClr>
              </a:solidFill>
            </a:endParaRPr>
          </a:p>
        </p:txBody>
      </p:sp>
    </p:spTree>
    <p:extLst>
      <p:ext uri="{BB962C8B-B14F-4D97-AF65-F5344CB8AC3E}">
        <p14:creationId xmlns:p14="http://schemas.microsoft.com/office/powerpoint/2010/main" val="59546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rPr>
              <a:t>Nebraska Information Webinar</a:t>
            </a:r>
            <a:endParaRPr>
              <a:solidFill>
                <a:prstClr val="black">
                  <a:tint val="75000"/>
                </a:prstClr>
              </a:solidFill>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400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April 25, 2013</a:t>
            </a:r>
            <a:endParaRPr lang="en-US" dirty="0">
              <a:solidFill>
                <a:prstClr val="black">
                  <a:tint val="75000"/>
                </a:prstClr>
              </a:solidFill>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rPr>
              <a:t>Nebraska Information Webinar</a:t>
            </a:r>
            <a:endParaRPr>
              <a:solidFill>
                <a:prstClr val="black">
                  <a:tint val="75000"/>
                </a:prstClr>
              </a:solidFill>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6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01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5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a:solidFill>
                <a:prstClr val="black">
                  <a:tint val="75000"/>
                </a:prstClr>
              </a:solidFill>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416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8.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rotWithShape="1">
          <a:blip r:embed="rId4"/>
          <a:srcRect b="32145"/>
          <a:stretch/>
        </p:blipFill>
        <p:spPr>
          <a:xfrm>
            <a:off x="788276" y="723900"/>
            <a:ext cx="3819526" cy="857455"/>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1" name="Picture 10" descr="MEP-NEW-LOOK-LEFT-SIDE.png"/>
          <p:cNvPicPr>
            <a:picLocks noChangeAspect="1"/>
          </p:cNvPicPr>
          <p:nvPr/>
        </p:nvPicPr>
        <p:blipFill>
          <a:blip r:embed="rId6"/>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7"/>
          <a:stretch>
            <a:fillRect/>
          </a:stretch>
        </p:blipFill>
        <p:spPr>
          <a:xfrm>
            <a:off x="1930813" y="1585626"/>
            <a:ext cx="1317475" cy="581742"/>
          </a:xfrm>
          <a:prstGeom prst="rect">
            <a:avLst/>
          </a:prstGeom>
        </p:spPr>
      </p:pic>
      <p:pic>
        <p:nvPicPr>
          <p:cNvPr id="3" name="Picture 2"/>
          <p:cNvPicPr>
            <a:picLocks noChangeAspect="1"/>
          </p:cNvPicPr>
          <p:nvPr userDrawn="1"/>
        </p:nvPicPr>
        <p:blipFill>
          <a:blip r:embed="rId8"/>
          <a:stretch>
            <a:fillRect/>
          </a:stretch>
        </p:blipFill>
        <p:spPr>
          <a:xfrm>
            <a:off x="8623232" y="6324282"/>
            <a:ext cx="441132" cy="465394"/>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endParaRPr lang="en-US" dirty="0">
              <a:solidFill>
                <a:prstClr val="black"/>
              </a:solidFill>
            </a:endParaRPr>
          </a:p>
        </p:txBody>
      </p:sp>
      <p:cxnSp>
        <p:nvCxnSpPr>
          <p:cNvPr id="7" name="Straight Connector 6"/>
          <p:cNvCxnSpPr/>
          <p:nvPr/>
        </p:nvCxnSpPr>
        <p:spPr>
          <a:xfrm>
            <a:off x="0" y="637762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223250" y="6377625"/>
            <a:ext cx="1588" cy="481963"/>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4"/>
          <a:srcRect/>
          <a:stretch>
            <a:fillRect/>
          </a:stretch>
        </p:blipFill>
        <p:spPr bwMode="auto">
          <a:xfrm>
            <a:off x="788988" y="263525"/>
            <a:ext cx="7215187" cy="158750"/>
          </a:xfrm>
          <a:prstGeom prst="rect">
            <a:avLst/>
          </a:prstGeom>
          <a:noFill/>
          <a:ln w="9525">
            <a:noFill/>
            <a:miter lim="800000"/>
            <a:headEnd/>
            <a:tailEnd/>
          </a:ln>
        </p:spPr>
      </p:pic>
      <p:pic>
        <p:nvPicPr>
          <p:cNvPr id="4105" name="Picture 10" descr="MEP-NEW-LOOK-LEFT-SIDE.png"/>
          <p:cNvPicPr>
            <a:picLocks noChangeAspect="1"/>
          </p:cNvPicPr>
          <p:nvPr/>
        </p:nvPicPr>
        <p:blipFill>
          <a:blip r:embed="rId5"/>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400" b="1" kern="1200">
                <a:solidFill>
                  <a:schemeClr val="tx1"/>
                </a:solidFill>
                <a:latin typeface="Arial Narrow" pitchFamily="34" charset="0"/>
                <a:ea typeface="+mn-ea"/>
                <a:cs typeface="+mn-cs"/>
              </a:defRPr>
            </a:lvl1pPr>
          </a:lstStyle>
          <a:p>
            <a:pPr fontAlgn="base">
              <a:spcBef>
                <a:spcPct val="0"/>
              </a:spcBef>
              <a:spcAft>
                <a:spcPct val="0"/>
              </a:spcAft>
              <a:defRPr/>
            </a:pPr>
            <a:r>
              <a:rPr lang="en-US" smtClean="0">
                <a:solidFill>
                  <a:prstClr val="black"/>
                </a:solidFill>
              </a:rPr>
              <a:t>MEP Overview</a:t>
            </a:r>
            <a:endParaRPr lang="en-US"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pic>
        <p:nvPicPr>
          <p:cNvPr id="12" name="Picture 11"/>
          <p:cNvPicPr>
            <a:picLocks noChangeAspect="1"/>
          </p:cNvPicPr>
          <p:nvPr userDrawn="1"/>
        </p:nvPicPr>
        <p:blipFill>
          <a:blip r:embed="rId6"/>
          <a:stretch>
            <a:fillRect/>
          </a:stretch>
        </p:blipFill>
        <p:spPr>
          <a:xfrm>
            <a:off x="8686800" y="6428166"/>
            <a:ext cx="373126" cy="39364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sldNum="0" hdr="0" dt="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solidFill>
                  <a:prstClr val="black">
                    <a:tint val="75000"/>
                  </a:prstClr>
                </a:solidFill>
              </a:rPr>
              <a:t>April 25, 2013</a:t>
            </a:r>
            <a:endParaRPr lang="en-US" dirty="0">
              <a:solidFill>
                <a:prstClr val="black">
                  <a:tint val="75000"/>
                </a:prstClr>
              </a:solidFill>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smtClean="0">
                <a:solidFill>
                  <a:prstClr val="black">
                    <a:tint val="75000"/>
                  </a:prstClr>
                </a:solidFill>
              </a:rPr>
              <a:t>Nebraska Information Webinar</a:t>
            </a:r>
            <a:endParaRPr>
              <a:solidFill>
                <a:prstClr val="black">
                  <a:tint val="75000"/>
                </a:prstClr>
              </a:solidFill>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7174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82198" y="6193564"/>
            <a:ext cx="9704477" cy="778345"/>
          </a:xfrm>
          <a:prstGeom prst="rect">
            <a:avLst/>
          </a:prstGeom>
          <a:gradFill flip="none" rotWithShape="1">
            <a:gsLst>
              <a:gs pos="0">
                <a:schemeClr val="dk1">
                  <a:tint val="100000"/>
                  <a:shade val="100000"/>
                  <a:satMod val="130000"/>
                </a:schemeClr>
              </a:gs>
              <a:gs pos="100000">
                <a:schemeClr val="tx1">
                  <a:lumMod val="65000"/>
                  <a:lumOff val="35000"/>
                </a:schemeClr>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grpSp>
        <p:nvGrpSpPr>
          <p:cNvPr id="9" name="Group 8"/>
          <p:cNvGrpSpPr/>
          <p:nvPr userDrawn="1"/>
        </p:nvGrpSpPr>
        <p:grpSpPr>
          <a:xfrm>
            <a:off x="8224706" y="6466332"/>
            <a:ext cx="643198" cy="207290"/>
            <a:chOff x="8224706" y="6427057"/>
            <a:chExt cx="643198" cy="207290"/>
          </a:xfrm>
        </p:grpSpPr>
        <p:sp>
          <p:nvSpPr>
            <p:cNvPr id="10" name="Oval 9"/>
            <p:cNvSpPr/>
            <p:nvPr userDrawn="1"/>
          </p:nvSpPr>
          <p:spPr>
            <a:xfrm>
              <a:off x="8449318" y="6438615"/>
              <a:ext cx="195390" cy="195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userDrawn="1"/>
          </p:nvSpPr>
          <p:spPr>
            <a:xfrm>
              <a:off x="8672514" y="6431038"/>
              <a:ext cx="195390" cy="195733"/>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userDrawn="1"/>
          </p:nvSpPr>
          <p:spPr>
            <a:xfrm rot="10800000">
              <a:off x="8224706" y="6427057"/>
              <a:ext cx="195390" cy="195732"/>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p:cNvGrpSpPr/>
          <p:nvPr userDrawn="1"/>
        </p:nvGrpSpPr>
        <p:grpSpPr>
          <a:xfrm>
            <a:off x="2903627" y="6489574"/>
            <a:ext cx="160525" cy="160806"/>
            <a:chOff x="2903627" y="6459167"/>
            <a:chExt cx="160525" cy="160806"/>
          </a:xfrm>
        </p:grpSpPr>
        <p:sp>
          <p:nvSpPr>
            <p:cNvPr id="14" name="Oval 13"/>
            <p:cNvSpPr/>
            <p:nvPr/>
          </p:nvSpPr>
          <p:spPr>
            <a:xfrm>
              <a:off x="2903627"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31582" y="6487823"/>
              <a:ext cx="99853" cy="103495"/>
            </a:xfrm>
            <a:prstGeom prst="rect">
              <a:avLst/>
            </a:prstGeom>
          </p:spPr>
        </p:pic>
      </p:grpSp>
      <p:grpSp>
        <p:nvGrpSpPr>
          <p:cNvPr id="16" name="Group 15"/>
          <p:cNvGrpSpPr/>
          <p:nvPr userDrawn="1"/>
        </p:nvGrpSpPr>
        <p:grpSpPr>
          <a:xfrm>
            <a:off x="4170275" y="6489574"/>
            <a:ext cx="160525" cy="160806"/>
            <a:chOff x="4170275" y="6459167"/>
            <a:chExt cx="160525" cy="160806"/>
          </a:xfrm>
        </p:grpSpPr>
        <p:sp>
          <p:nvSpPr>
            <p:cNvPr id="17" name="Oval 16"/>
            <p:cNvSpPr/>
            <p:nvPr/>
          </p:nvSpPr>
          <p:spPr>
            <a:xfrm>
              <a:off x="4170275"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06278" y="6510360"/>
              <a:ext cx="94672" cy="58420"/>
            </a:xfrm>
            <a:prstGeom prst="rect">
              <a:avLst/>
            </a:prstGeom>
          </p:spPr>
        </p:pic>
      </p:grpSp>
      <p:grpSp>
        <p:nvGrpSpPr>
          <p:cNvPr id="19" name="Group 18"/>
          <p:cNvGrpSpPr/>
          <p:nvPr userDrawn="1"/>
        </p:nvGrpSpPr>
        <p:grpSpPr>
          <a:xfrm>
            <a:off x="5181600" y="6489574"/>
            <a:ext cx="160525" cy="160806"/>
            <a:chOff x="5181600" y="6459167"/>
            <a:chExt cx="160525" cy="160806"/>
          </a:xfrm>
        </p:grpSpPr>
        <p:sp>
          <p:nvSpPr>
            <p:cNvPr id="20" name="Oval 19"/>
            <p:cNvSpPr/>
            <p:nvPr/>
          </p:nvSpPr>
          <p:spPr>
            <a:xfrm>
              <a:off x="5181600" y="6459167"/>
              <a:ext cx="160525" cy="160806"/>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217187" y="6487823"/>
              <a:ext cx="78794" cy="103495"/>
            </a:xfrm>
            <a:prstGeom prst="rect">
              <a:avLst/>
            </a:prstGeom>
          </p:spPr>
        </p:pic>
      </p:grpSp>
      <p:pic>
        <p:nvPicPr>
          <p:cNvPr id="22" name="Picture 21" descr="MEP_logo-whitetext.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43023" y="6181556"/>
            <a:ext cx="1942108" cy="776843"/>
          </a:xfrm>
          <a:prstGeom prst="rect">
            <a:avLst/>
          </a:prstGeom>
        </p:spPr>
      </p:pic>
      <p:sp>
        <p:nvSpPr>
          <p:cNvPr id="23" name="Slide Number Placeholder 5"/>
          <p:cNvSpPr>
            <a:spLocks noGrp="1"/>
          </p:cNvSpPr>
          <p:nvPr>
            <p:ph type="sldNum" sz="quarter" idx="4"/>
          </p:nvPr>
        </p:nvSpPr>
        <p:spPr>
          <a:xfrm>
            <a:off x="8373828" y="6425536"/>
            <a:ext cx="462094" cy="365125"/>
          </a:xfrm>
          <a:prstGeom prst="rect">
            <a:avLst/>
          </a:prstGeom>
        </p:spPr>
        <p:txBody>
          <a:bodyPr/>
          <a:lstStyle>
            <a:lvl1pPr>
              <a:defRPr sz="1200">
                <a:latin typeface="Arial Narrow"/>
                <a:cs typeface="Arial Narrow"/>
              </a:defRPr>
            </a:lvl1pPr>
          </a:lstStyle>
          <a:p>
            <a:fld id="{54311E83-CD6C-2549-9EAD-3DC9C6DC4EB6}" type="slidenum">
              <a:rPr lang="en-US" smtClean="0">
                <a:solidFill>
                  <a:prstClr val="black"/>
                </a:solidFill>
              </a:rPr>
              <a:pPr/>
              <a:t>‹#›</a:t>
            </a:fld>
            <a:endParaRPr lang="en-US" dirty="0">
              <a:solidFill>
                <a:prstClr val="black"/>
              </a:solidFill>
            </a:endParaRPr>
          </a:p>
        </p:txBody>
      </p:sp>
      <p:cxnSp>
        <p:nvCxnSpPr>
          <p:cNvPr id="25" name="Straight Connector 24"/>
          <p:cNvCxnSpPr/>
          <p:nvPr userDrawn="1"/>
        </p:nvCxnSpPr>
        <p:spPr>
          <a:xfrm>
            <a:off x="4" y="274638"/>
            <a:ext cx="7776119" cy="0"/>
          </a:xfrm>
          <a:prstGeom prst="line">
            <a:avLst/>
          </a:prstGeom>
          <a:ln w="158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7" name="Footer Placeholder 4"/>
          <p:cNvSpPr txBox="1">
            <a:spLocks/>
          </p:cNvSpPr>
          <p:nvPr userDrawn="1"/>
        </p:nvSpPr>
        <p:spPr>
          <a:xfrm>
            <a:off x="7821832" y="167944"/>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prstClr val="black">
                    <a:lumMod val="65000"/>
                    <a:lumOff val="35000"/>
                  </a:prstClr>
                </a:solidFill>
              </a:rPr>
              <a:t>MEP Overview</a:t>
            </a:r>
            <a:endParaRPr lang="en-US" sz="1200" dirty="0">
              <a:solidFill>
                <a:prstClr val="black">
                  <a:lumMod val="65000"/>
                  <a:lumOff val="35000"/>
                </a:prstClr>
              </a:solidFill>
            </a:endParaRPr>
          </a:p>
        </p:txBody>
      </p:sp>
      <p:sp>
        <p:nvSpPr>
          <p:cNvPr id="8" name="Footer Placeholder 4"/>
          <p:cNvSpPr>
            <a:spLocks noGrp="1"/>
          </p:cNvSpPr>
          <p:nvPr>
            <p:ph type="ftr" sz="quarter" idx="3"/>
          </p:nvPr>
        </p:nvSpPr>
        <p:spPr>
          <a:xfrm>
            <a:off x="3104354" y="6487663"/>
            <a:ext cx="3189201" cy="326748"/>
          </a:xfrm>
          <a:prstGeom prst="rect">
            <a:avLst/>
          </a:prstGeom>
        </p:spPr>
        <p:txBody>
          <a:bodyPr lIns="0" tIns="0" rIns="0" bIns="0"/>
          <a:lstStyle>
            <a:lvl1pPr algn="l">
              <a:defRPr sz="1000">
                <a:solidFill>
                  <a:schemeClr val="bg1"/>
                </a:solidFill>
                <a:latin typeface="Arial Narrow"/>
                <a:cs typeface="Arial Narrow"/>
              </a:defRPr>
            </a:lvl1pPr>
          </a:lstStyle>
          <a:p>
            <a:r>
              <a:rPr lang="en-US" dirty="0" err="1" smtClean="0">
                <a:solidFill>
                  <a:prstClr val="white"/>
                </a:solidFill>
              </a:rPr>
              <a:t>www.nist.gov</a:t>
            </a:r>
            <a:r>
              <a:rPr lang="en-US" dirty="0" smtClean="0">
                <a:solidFill>
                  <a:prstClr val="white"/>
                </a:solidFill>
              </a:rPr>
              <a:t>/</a:t>
            </a:r>
            <a:r>
              <a:rPr lang="en-US" dirty="0" err="1" smtClean="0">
                <a:solidFill>
                  <a:prstClr val="white"/>
                </a:solidFill>
              </a:rPr>
              <a:t>mep</a:t>
            </a:r>
            <a:r>
              <a:rPr lang="en-US" dirty="0" smtClean="0">
                <a:solidFill>
                  <a:prstClr val="white"/>
                </a:solidFill>
              </a:rPr>
              <a:t>               </a:t>
            </a:r>
            <a:r>
              <a:rPr lang="en-US" dirty="0" err="1" smtClean="0">
                <a:solidFill>
                  <a:prstClr val="white"/>
                </a:solidFill>
              </a:rPr>
              <a:t>mfg@nist.gov</a:t>
            </a:r>
            <a:r>
              <a:rPr lang="en-US" dirty="0" smtClean="0">
                <a:solidFill>
                  <a:prstClr val="white"/>
                </a:solidFill>
              </a:rPr>
              <a:t>             (301)975-5020</a:t>
            </a:r>
            <a:endParaRPr lang="en-US" dirty="0">
              <a:solidFill>
                <a:prstClr val="white"/>
              </a:solidFill>
            </a:endParaRPr>
          </a:p>
        </p:txBody>
      </p:sp>
    </p:spTree>
    <p:extLst>
      <p:ext uri="{BB962C8B-B14F-4D97-AF65-F5344CB8AC3E}">
        <p14:creationId xmlns:p14="http://schemas.microsoft.com/office/powerpoint/2010/main" val="9387751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dirty="0" smtClean="0">
                <a:solidFill>
                  <a:prstClr val="black"/>
                </a:solidFill>
              </a:rPr>
              <a:t>April 2013	</a:t>
            </a:r>
            <a:endParaRPr lang="en-US" dirty="0">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4"/>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5"/>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6"/>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dirty="0" smtClean="0">
                <a:solidFill>
                  <a:prstClr val="black"/>
                </a:solidFill>
              </a:rPr>
              <a:t>DOE EERE BTO review</a:t>
            </a:r>
            <a:endParaRPr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326925333"/>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7.xml"/><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s680.nist.gov/mepmeis/FindYourLocalCenter.aspx" TargetMode="External"/><Relationship Id="rId2" Type="http://schemas.openxmlformats.org/officeDocument/2006/relationships/hyperlink" Target="http://nist.gov/mep/awards-support-manufacturing.cfm"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nist.gov/mep/ffo-state-competitions-02.cf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nist.gov/mep/ffo-state-competitions-02.cf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nist.gov/mep/ffo-state-competitions-02.c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hyperlink" Target="http://www.napawash.org/2004/1541-manufacturing-extension-partnership-program-report-2-alternative-business-models.html" TargetMode="External"/><Relationship Id="rId3" Type="http://schemas.openxmlformats.org/officeDocument/2006/relationships/hyperlink" Target="https://meis.nist.gov/_layouts/MEIS/GetMeisDocument.ashx?AttachmentID=7165&amp;MeisDocType=SubmissionAttachment" TargetMode="External"/><Relationship Id="rId7" Type="http://schemas.openxmlformats.org/officeDocument/2006/relationships/hyperlink" Target="http://nist.gov/mep/upload/MEP_advisory_report_4_24l.pdf" TargetMode="External"/><Relationship Id="rId2" Type="http://schemas.openxmlformats.org/officeDocument/2006/relationships/hyperlink" Target="http://www.nist.gov/mep/services/supplychain/upload/MTAC_Report-print.pdf" TargetMode="External"/><Relationship Id="rId1" Type="http://schemas.openxmlformats.org/officeDocument/2006/relationships/slideLayout" Target="../slideLayouts/slideLayout3.xml"/><Relationship Id="rId6" Type="http://schemas.openxmlformats.org/officeDocument/2006/relationships/hyperlink" Target="http://stone-assoc.com/uploads/MEP_Bus_Model_Rpt_.pdf" TargetMode="External"/><Relationship Id="rId5" Type="http://schemas.openxmlformats.org/officeDocument/2006/relationships/hyperlink" Target="http://www.nist.gov/mep/upload/MEP_Bus_Model_Report_Summary_July2010.pdf" TargetMode="External"/><Relationship Id="rId4" Type="http://schemas.openxmlformats.org/officeDocument/2006/relationships/hyperlink" Target="http://www.nga.org/cms/home/nga-center-for-best-practices/center-publications/page-ehsw-publications/col2-content/main-content-list/making-our-future.html" TargetMode="External"/><Relationship Id="rId9" Type="http://schemas.openxmlformats.org/officeDocument/2006/relationships/hyperlink" Target="http://patapsco.nist.gov/mep/documents/pdf/about-mep/reports-studies/napa_1.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gao.gov/products/GAO-14-317" TargetMode="External"/><Relationship Id="rId2" Type="http://schemas.openxmlformats.org/officeDocument/2006/relationships/hyperlink" Target="http://www.nap.edu/catalog/18448/21st-century-manufacturing-the-role-of-the-manufacturing-extension-partnership" TargetMode="External"/><Relationship Id="rId1" Type="http://schemas.openxmlformats.org/officeDocument/2006/relationships/slideLayout" Target="../slideLayouts/slideLayout3.xml"/><Relationship Id="rId5" Type="http://schemas.openxmlformats.org/officeDocument/2006/relationships/hyperlink" Target="http://www.wmep.org/sites/default/files/NGM-StudySummaryReport.pdf" TargetMode="External"/><Relationship Id="rId4" Type="http://schemas.openxmlformats.org/officeDocument/2006/relationships/hyperlink" Target="http://www.gao.gov/products/GAO-11-437R"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calvin.mitchell@nist.gov" TargetMode="External"/><Relationship Id="rId2" Type="http://schemas.openxmlformats.org/officeDocument/2006/relationships/hyperlink" Target="mailto:christopher.hunton@nist.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nist.gov/mep/ffo-state-competitions-02.cfm" TargetMode="External"/><Relationship Id="rId2" Type="http://schemas.openxmlformats.org/officeDocument/2006/relationships/hyperlink" Target="mailto:mepffo@nist.gov"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60.xml.rels><?xml version="1.0" encoding="UTF-8" standalone="yes"?>
<Relationships xmlns="http://schemas.openxmlformats.org/package/2006/relationships"><Relationship Id="rId8" Type="http://schemas.openxmlformats.org/officeDocument/2006/relationships/hyperlink" Target="http://www.youtube.com/usnistgov" TargetMode="External"/><Relationship Id="rId3" Type="http://schemas.openxmlformats.org/officeDocument/2006/relationships/hyperlink" Target="http://www.nist.gov/mep" TargetMode="External"/><Relationship Id="rId7" Type="http://schemas.openxmlformats.org/officeDocument/2006/relationships/image" Target="../media/image57.png"/><Relationship Id="rId2" Type="http://schemas.openxmlformats.org/officeDocument/2006/relationships/hyperlink" Target="http://nistmep.blogs.govdelivery.com/" TargetMode="External"/><Relationship Id="rId1" Type="http://schemas.openxmlformats.org/officeDocument/2006/relationships/slideLayout" Target="../slideLayouts/slideLayout1.xml"/><Relationship Id="rId6" Type="http://schemas.openxmlformats.org/officeDocument/2006/relationships/hyperlink" Target="http://www.twitter.com/NIST_MEP" TargetMode="External"/><Relationship Id="rId11" Type="http://schemas.openxmlformats.org/officeDocument/2006/relationships/image" Target="../media/image59.png"/><Relationship Id="rId5" Type="http://schemas.openxmlformats.org/officeDocument/2006/relationships/image" Target="../media/image56.png"/><Relationship Id="rId10" Type="http://schemas.openxmlformats.org/officeDocument/2006/relationships/hyperlink" Target="https://www.facebook.com/NISTMEP" TargetMode="External"/><Relationship Id="rId4" Type="http://schemas.openxmlformats.org/officeDocument/2006/relationships/hyperlink" Target="http://lnkd.in/77n8E6" TargetMode="External"/><Relationship Id="rId9"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708475"/>
            <a:ext cx="7634707" cy="3884235"/>
          </a:xfrm>
        </p:spPr>
        <p:txBody>
          <a:bodyPr/>
          <a:lstStyle/>
          <a:p>
            <a:pPr algn="ctr"/>
            <a:r>
              <a:rPr lang="en-US" sz="2400" b="1" dirty="0" smtClean="0"/>
              <a:t>Information Webinar</a:t>
            </a:r>
            <a:br>
              <a:rPr lang="en-US" sz="2400" b="1" dirty="0" smtClean="0"/>
            </a:br>
            <a:r>
              <a:rPr lang="en-US" sz="2400" b="1" dirty="0">
                <a:latin typeface="Arial Narrow" pitchFamily="34" charset="0"/>
              </a:rPr>
              <a:t>Federal Funding Opportunity: </a:t>
            </a:r>
            <a:r>
              <a:rPr lang="en-US" sz="2400" b="1" dirty="0" smtClean="0"/>
              <a:t>2015-NIST-MEP-01</a:t>
            </a:r>
            <a:r>
              <a:rPr lang="en-US" sz="2400" b="1" dirty="0">
                <a:latin typeface="Arial Narrow" pitchFamily="34" charset="0"/>
              </a:rPr>
              <a:t/>
            </a:r>
            <a:br>
              <a:rPr lang="en-US" sz="2400" b="1" dirty="0">
                <a:latin typeface="Arial Narrow" pitchFamily="34" charset="0"/>
              </a:rPr>
            </a:br>
            <a:r>
              <a:rPr lang="en-US" sz="2400" b="1" dirty="0"/>
              <a:t/>
            </a:r>
            <a:br>
              <a:rPr lang="en-US" sz="2400" b="1" dirty="0"/>
            </a:br>
            <a:r>
              <a:rPr lang="en-US" sz="2400" b="1" dirty="0" smtClean="0">
                <a:solidFill>
                  <a:srgbClr val="FF0000"/>
                </a:solidFill>
              </a:rPr>
              <a:t>Conference Call # </a:t>
            </a:r>
            <a:r>
              <a:rPr lang="en-US" sz="2400" b="1" dirty="0">
                <a:solidFill>
                  <a:srgbClr val="FF0000"/>
                </a:solidFill>
              </a:rPr>
              <a:t>Toll Free Dial In </a:t>
            </a:r>
            <a:r>
              <a:rPr lang="en-US" sz="2400" b="1" dirty="0" smtClean="0">
                <a:solidFill>
                  <a:srgbClr val="FF0000"/>
                </a:solidFill>
              </a:rPr>
              <a:t/>
            </a:r>
            <a:br>
              <a:rPr lang="en-US" sz="2400" b="1" dirty="0" smtClean="0">
                <a:solidFill>
                  <a:srgbClr val="FF0000"/>
                </a:solidFill>
              </a:rPr>
            </a:br>
            <a:r>
              <a:rPr lang="en-US" sz="2400" b="1" dirty="0">
                <a:solidFill>
                  <a:srgbClr val="FF0000"/>
                </a:solidFill>
              </a:rPr>
              <a:t>Toll Free Dial In - 1-866-218-2764 </a:t>
            </a:r>
            <a:br>
              <a:rPr lang="en-US" sz="2400" b="1" dirty="0">
                <a:solidFill>
                  <a:srgbClr val="FF0000"/>
                </a:solidFill>
              </a:rPr>
            </a:br>
            <a:r>
              <a:rPr lang="en-US" sz="2400" b="1" dirty="0">
                <a:solidFill>
                  <a:srgbClr val="FF0000"/>
                </a:solidFill>
              </a:rPr>
              <a:t>Participant Passcode - 875 903 8127</a:t>
            </a:r>
            <a:r>
              <a:rPr lang="en-US" sz="2400" b="1" dirty="0" smtClean="0">
                <a:solidFill>
                  <a:srgbClr val="FF0000"/>
                </a:solidFill>
              </a:rPr>
              <a:t/>
            </a:r>
            <a:br>
              <a:rPr lang="en-US" sz="2400" b="1" dirty="0" smtClean="0">
                <a:solidFill>
                  <a:srgbClr val="FF0000"/>
                </a:solidFill>
              </a:rPr>
            </a:br>
            <a:r>
              <a:rPr lang="en-US" sz="2400" b="1" dirty="0">
                <a:solidFill>
                  <a:srgbClr val="FF0000"/>
                </a:solidFill>
              </a:rPr>
              <a:t/>
            </a:r>
            <a:br>
              <a:rPr lang="en-US" sz="2400" b="1" dirty="0">
                <a:solidFill>
                  <a:srgbClr val="FF0000"/>
                </a:solidFill>
              </a:rPr>
            </a:br>
            <a:r>
              <a:rPr lang="en-US" sz="2400" b="1" dirty="0" smtClean="0">
                <a:solidFill>
                  <a:srgbClr val="FF0000"/>
                </a:solidFill>
              </a:rPr>
              <a:t>You will be muted on entry to webinar – please use chat feature</a:t>
            </a:r>
            <a:endParaRPr lang="en-US" sz="2400" b="1" dirty="0">
              <a:solidFill>
                <a:srgbClr val="FF0000"/>
              </a:solidFill>
            </a:endParaRPr>
          </a:p>
        </p:txBody>
      </p:sp>
    </p:spTree>
    <p:extLst>
      <p:ext uri="{BB962C8B-B14F-4D97-AF65-F5344CB8AC3E}">
        <p14:creationId xmlns:p14="http://schemas.microsoft.com/office/powerpoint/2010/main" val="1266760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Center Structure Diversity</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10</a:t>
            </a:fld>
            <a:endParaRPr lang="en-US" dirty="0">
              <a:solidFill>
                <a:prstClr val="black"/>
              </a:solidFill>
            </a:endParaRPr>
          </a:p>
        </p:txBody>
      </p:sp>
      <p:sp>
        <p:nvSpPr>
          <p:cNvPr id="19" name="Rectangle 18"/>
          <p:cNvSpPr/>
          <p:nvPr/>
        </p:nvSpPr>
        <p:spPr>
          <a:xfrm>
            <a:off x="0" y="4444999"/>
            <a:ext cx="9144000" cy="1754983"/>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20" name="Rectangle 19"/>
          <p:cNvSpPr/>
          <p:nvPr/>
        </p:nvSpPr>
        <p:spPr>
          <a:xfrm>
            <a:off x="366310" y="1713808"/>
            <a:ext cx="3598289" cy="3505200"/>
          </a:xfrm>
          <a:prstGeom prst="rect">
            <a:avLst/>
          </a:prstGeom>
          <a:solidFill>
            <a:srgbClr val="FFFFFF"/>
          </a:solidFill>
          <a:ln w="25400" cap="flat" cmpd="sng" algn="ctr">
            <a:solidFill>
              <a:srgbClr val="006699"/>
            </a:solidFill>
            <a:prstDash val="solid"/>
          </a:ln>
          <a:effectLst/>
        </p:spPr>
        <p:txBody>
          <a:bodyPr rtlCol="0" anchor="ctr"/>
          <a:lstStyle/>
          <a:p>
            <a:pPr algn="ctr" defTabSz="914400">
              <a:defRPr/>
            </a:pPr>
            <a:endParaRPr lang="en-US" kern="0">
              <a:solidFill>
                <a:srgbClr val="000000"/>
              </a:solidFill>
              <a:latin typeface="Calibri"/>
            </a:endParaRPr>
          </a:p>
        </p:txBody>
      </p:sp>
      <p:sp>
        <p:nvSpPr>
          <p:cNvPr id="21" name="TextBox 20"/>
          <p:cNvSpPr txBox="1"/>
          <p:nvPr/>
        </p:nvSpPr>
        <p:spPr>
          <a:xfrm>
            <a:off x="4135019" y="1433184"/>
            <a:ext cx="1896929" cy="400110"/>
          </a:xfrm>
          <a:prstGeom prst="rect">
            <a:avLst/>
          </a:prstGeom>
          <a:noFill/>
        </p:spPr>
        <p:txBody>
          <a:bodyPr wrap="square" rtlCol="0">
            <a:spAutoFit/>
          </a:bodyPr>
          <a:lstStyle/>
          <a:p>
            <a:r>
              <a:rPr lang="en-US" sz="2000" b="1" dirty="0" smtClean="0">
                <a:solidFill>
                  <a:srgbClr val="006699"/>
                </a:solidFill>
                <a:cs typeface="Arial Narrow"/>
              </a:rPr>
              <a:t>Partnerships</a:t>
            </a:r>
          </a:p>
        </p:txBody>
      </p:sp>
      <p:sp>
        <p:nvSpPr>
          <p:cNvPr id="22" name="TextBox 21"/>
          <p:cNvSpPr txBox="1"/>
          <p:nvPr/>
        </p:nvSpPr>
        <p:spPr>
          <a:xfrm>
            <a:off x="4135020" y="4984106"/>
            <a:ext cx="4742910" cy="1015663"/>
          </a:xfrm>
          <a:prstGeom prst="rect">
            <a:avLst/>
          </a:prstGeom>
          <a:noFill/>
        </p:spPr>
        <p:txBody>
          <a:bodyPr wrap="square" rtlCol="0">
            <a:spAutoFit/>
          </a:bodyPr>
          <a:lstStyle/>
          <a:p>
            <a:pPr marL="166688" lvl="1" indent="-111125">
              <a:buFont typeface="Arial"/>
              <a:buChar char="•"/>
            </a:pPr>
            <a:r>
              <a:rPr lang="en-US" sz="1500" dirty="0">
                <a:solidFill>
                  <a:srgbClr val="FFFFFF"/>
                </a:solidFill>
              </a:rPr>
              <a:t> Single location</a:t>
            </a:r>
          </a:p>
          <a:p>
            <a:pPr marL="166688" lvl="1" indent="-111125">
              <a:buFont typeface="Arial"/>
              <a:buChar char="•"/>
            </a:pPr>
            <a:r>
              <a:rPr lang="en-US" sz="1500" dirty="0">
                <a:solidFill>
                  <a:srgbClr val="FFFFFF"/>
                </a:solidFill>
              </a:rPr>
              <a:t> Principal organization with independent partner organizations</a:t>
            </a:r>
          </a:p>
          <a:p>
            <a:pPr marL="166688" lvl="1" indent="-111125">
              <a:buFont typeface="Arial"/>
              <a:buChar char="•"/>
            </a:pPr>
            <a:r>
              <a:rPr lang="en-US" sz="1500" dirty="0">
                <a:solidFill>
                  <a:srgbClr val="FFFFFF"/>
                </a:solidFill>
              </a:rPr>
              <a:t> Central office with regional offices</a:t>
            </a:r>
          </a:p>
          <a:p>
            <a:pPr marL="166688" lvl="1" indent="-111125">
              <a:buFont typeface="Arial"/>
              <a:buChar char="•"/>
            </a:pPr>
            <a:r>
              <a:rPr lang="en-US" sz="1500" dirty="0">
                <a:solidFill>
                  <a:srgbClr val="FFFFFF"/>
                </a:solidFill>
              </a:rPr>
              <a:t> Headquarters operation with multiple field offices</a:t>
            </a:r>
          </a:p>
        </p:txBody>
      </p:sp>
      <p:sp>
        <p:nvSpPr>
          <p:cNvPr id="23" name="TextBox 22"/>
          <p:cNvSpPr txBox="1"/>
          <p:nvPr/>
        </p:nvSpPr>
        <p:spPr>
          <a:xfrm>
            <a:off x="4135020" y="1953557"/>
            <a:ext cx="2531872" cy="1015663"/>
          </a:xfrm>
          <a:prstGeom prst="rect">
            <a:avLst/>
          </a:prstGeom>
          <a:noFill/>
        </p:spPr>
        <p:txBody>
          <a:bodyPr wrap="square" rtlCol="0">
            <a:spAutoFit/>
          </a:bodyPr>
          <a:lstStyle/>
          <a:p>
            <a:pPr>
              <a:spcAft>
                <a:spcPts val="600"/>
              </a:spcAft>
              <a:buClr>
                <a:prstClr val="black"/>
              </a:buClr>
            </a:pPr>
            <a:r>
              <a:rPr lang="en-US" sz="1500" dirty="0">
                <a:solidFill>
                  <a:prstClr val="black"/>
                </a:solidFill>
                <a:cs typeface="Arial Narrow"/>
              </a:rPr>
              <a:t>Utilizes existing local resources to provide manufacturing </a:t>
            </a:r>
            <a:r>
              <a:rPr lang="en-US" sz="1500" dirty="0" smtClean="0">
                <a:solidFill>
                  <a:prstClr val="black"/>
                </a:solidFill>
                <a:cs typeface="Arial Narrow"/>
              </a:rPr>
              <a:t>extension services </a:t>
            </a:r>
            <a:r>
              <a:rPr lang="en-US" sz="1500" b="1" i="1" dirty="0">
                <a:solidFill>
                  <a:prstClr val="black"/>
                </a:solidFill>
                <a:cs typeface="Arial Narrow"/>
              </a:rPr>
              <a:t>relies heavily on partnerships</a:t>
            </a:r>
          </a:p>
        </p:txBody>
      </p:sp>
      <p:sp>
        <p:nvSpPr>
          <p:cNvPr id="24" name="TextBox 23"/>
          <p:cNvSpPr txBox="1"/>
          <p:nvPr/>
        </p:nvSpPr>
        <p:spPr>
          <a:xfrm>
            <a:off x="6762313" y="1279296"/>
            <a:ext cx="2616855" cy="707886"/>
          </a:xfrm>
          <a:prstGeom prst="rect">
            <a:avLst/>
          </a:prstGeom>
          <a:noFill/>
        </p:spPr>
        <p:txBody>
          <a:bodyPr wrap="square" rtlCol="0">
            <a:spAutoFit/>
          </a:bodyPr>
          <a:lstStyle/>
          <a:p>
            <a:r>
              <a:rPr lang="en-US" sz="2000" b="1" dirty="0" smtClean="0">
                <a:solidFill>
                  <a:srgbClr val="006699"/>
                </a:solidFill>
                <a:cs typeface="Arial Narrow"/>
              </a:rPr>
              <a:t>Public &amp; Private </a:t>
            </a:r>
          </a:p>
          <a:p>
            <a:r>
              <a:rPr lang="en-US" sz="2000" b="1" dirty="0" smtClean="0">
                <a:solidFill>
                  <a:srgbClr val="006699"/>
                </a:solidFill>
                <a:cs typeface="Arial Narrow"/>
              </a:rPr>
              <a:t>Sector</a:t>
            </a:r>
          </a:p>
        </p:txBody>
      </p:sp>
      <p:sp>
        <p:nvSpPr>
          <p:cNvPr id="25" name="TextBox 24"/>
          <p:cNvSpPr txBox="1"/>
          <p:nvPr/>
        </p:nvSpPr>
        <p:spPr>
          <a:xfrm>
            <a:off x="6762313" y="1953557"/>
            <a:ext cx="2175122" cy="1015663"/>
          </a:xfrm>
          <a:prstGeom prst="rect">
            <a:avLst/>
          </a:prstGeom>
          <a:noFill/>
        </p:spPr>
        <p:txBody>
          <a:bodyPr wrap="square" rtlCol="0">
            <a:spAutoFit/>
          </a:bodyPr>
          <a:lstStyle/>
          <a:p>
            <a:pPr>
              <a:buClr>
                <a:prstClr val="black"/>
              </a:buClr>
            </a:pPr>
            <a:r>
              <a:rPr lang="en-US" sz="1500" dirty="0">
                <a:solidFill>
                  <a:prstClr val="black"/>
                </a:solidFill>
                <a:cs typeface="Arial Narrow"/>
              </a:rPr>
              <a:t>Staff are employees of the Center and its partners – </a:t>
            </a:r>
            <a:r>
              <a:rPr lang="en-US" sz="1500" b="1" i="1" dirty="0">
                <a:solidFill>
                  <a:prstClr val="black"/>
                </a:solidFill>
                <a:cs typeface="Arial Narrow"/>
              </a:rPr>
              <a:t>not</a:t>
            </a:r>
            <a:r>
              <a:rPr lang="en-US" sz="1500" dirty="0">
                <a:solidFill>
                  <a:prstClr val="black"/>
                </a:solidFill>
                <a:cs typeface="Arial Narrow"/>
              </a:rPr>
              <a:t> the  Federal </a:t>
            </a:r>
            <a:r>
              <a:rPr lang="en-US" sz="1500" dirty="0" smtClean="0">
                <a:solidFill>
                  <a:prstClr val="black"/>
                </a:solidFill>
                <a:cs typeface="Arial Narrow"/>
              </a:rPr>
              <a:t>Government</a:t>
            </a:r>
            <a:endParaRPr lang="en-US" sz="1500" dirty="0">
              <a:solidFill>
                <a:prstClr val="black"/>
              </a:solidFill>
              <a:cs typeface="Arial Narrow"/>
            </a:endParaRPr>
          </a:p>
        </p:txBody>
      </p:sp>
      <p:sp>
        <p:nvSpPr>
          <p:cNvPr id="26" name="TextBox 25"/>
          <p:cNvSpPr txBox="1"/>
          <p:nvPr/>
        </p:nvSpPr>
        <p:spPr>
          <a:xfrm>
            <a:off x="4135020" y="3118149"/>
            <a:ext cx="1297170" cy="400110"/>
          </a:xfrm>
          <a:prstGeom prst="rect">
            <a:avLst/>
          </a:prstGeom>
          <a:noFill/>
        </p:spPr>
        <p:txBody>
          <a:bodyPr wrap="square" rtlCol="0">
            <a:spAutoFit/>
          </a:bodyPr>
          <a:lstStyle/>
          <a:p>
            <a:r>
              <a:rPr lang="en-US" sz="2000" b="1" dirty="0" smtClean="0">
                <a:solidFill>
                  <a:srgbClr val="006699"/>
                </a:solidFill>
                <a:cs typeface="Arial Narrow"/>
              </a:rPr>
              <a:t>Geography</a:t>
            </a:r>
          </a:p>
        </p:txBody>
      </p:sp>
      <p:sp>
        <p:nvSpPr>
          <p:cNvPr id="27" name="TextBox 26"/>
          <p:cNvSpPr txBox="1"/>
          <p:nvPr/>
        </p:nvSpPr>
        <p:spPr>
          <a:xfrm>
            <a:off x="4135020" y="3508306"/>
            <a:ext cx="2376658" cy="784830"/>
          </a:xfrm>
          <a:prstGeom prst="rect">
            <a:avLst/>
          </a:prstGeom>
          <a:noFill/>
        </p:spPr>
        <p:txBody>
          <a:bodyPr wrap="square" rtlCol="0">
            <a:spAutoFit/>
          </a:bodyPr>
          <a:lstStyle/>
          <a:p>
            <a:pPr defTabSz="914400">
              <a:defRPr/>
            </a:pPr>
            <a:r>
              <a:rPr lang="en-US" sz="1500" kern="0" dirty="0" smtClean="0">
                <a:solidFill>
                  <a:srgbClr val="000000"/>
                </a:solidFill>
                <a:cs typeface="Arial Narrow"/>
              </a:rPr>
              <a:t>Urban and Rural Areas. Centers are never more than 2 hours away of a manufacturer.</a:t>
            </a:r>
            <a:endParaRPr lang="en-US" sz="1500" kern="0" dirty="0">
              <a:solidFill>
                <a:srgbClr val="000000"/>
              </a:solidFill>
              <a:cs typeface="Arial Narrow"/>
            </a:endParaRPr>
          </a:p>
        </p:txBody>
      </p:sp>
      <p:sp>
        <p:nvSpPr>
          <p:cNvPr id="28" name="TextBox 27"/>
          <p:cNvSpPr txBox="1"/>
          <p:nvPr/>
        </p:nvSpPr>
        <p:spPr>
          <a:xfrm>
            <a:off x="6762313" y="3118149"/>
            <a:ext cx="2962325" cy="400110"/>
          </a:xfrm>
          <a:prstGeom prst="rect">
            <a:avLst/>
          </a:prstGeom>
          <a:noFill/>
        </p:spPr>
        <p:txBody>
          <a:bodyPr wrap="square" rtlCol="0">
            <a:spAutoFit/>
          </a:bodyPr>
          <a:lstStyle/>
          <a:p>
            <a:r>
              <a:rPr lang="en-US" sz="2000" b="1" dirty="0" smtClean="0">
                <a:solidFill>
                  <a:srgbClr val="006699"/>
                </a:solidFill>
                <a:cs typeface="Arial Narrow"/>
              </a:rPr>
              <a:t>Organization Type</a:t>
            </a:r>
          </a:p>
        </p:txBody>
      </p:sp>
      <p:sp>
        <p:nvSpPr>
          <p:cNvPr id="29" name="TextBox 28"/>
          <p:cNvSpPr txBox="1"/>
          <p:nvPr/>
        </p:nvSpPr>
        <p:spPr>
          <a:xfrm>
            <a:off x="6762313" y="3508306"/>
            <a:ext cx="1832223" cy="784830"/>
          </a:xfrm>
          <a:prstGeom prst="rect">
            <a:avLst/>
          </a:prstGeom>
          <a:noFill/>
        </p:spPr>
        <p:txBody>
          <a:bodyPr wrap="square" rtlCol="0">
            <a:spAutoFit/>
          </a:bodyPr>
          <a:lstStyle/>
          <a:p>
            <a:pPr defTabSz="914400">
              <a:defRPr/>
            </a:pPr>
            <a:r>
              <a:rPr lang="en-US" sz="1500" kern="0" dirty="0" smtClean="0">
                <a:solidFill>
                  <a:srgbClr val="000000"/>
                </a:solidFill>
                <a:cs typeface="Arial Narrow"/>
              </a:rPr>
              <a:t>Nonprofit</a:t>
            </a:r>
          </a:p>
          <a:p>
            <a:pPr defTabSz="914400">
              <a:defRPr/>
            </a:pPr>
            <a:r>
              <a:rPr lang="en-US" sz="1500" kern="0" dirty="0" smtClean="0">
                <a:solidFill>
                  <a:srgbClr val="000000"/>
                </a:solidFill>
                <a:cs typeface="Arial Narrow"/>
              </a:rPr>
              <a:t>University</a:t>
            </a:r>
          </a:p>
          <a:p>
            <a:pPr defTabSz="914400">
              <a:defRPr/>
            </a:pPr>
            <a:r>
              <a:rPr lang="en-US" sz="1500" kern="0" dirty="0" smtClean="0">
                <a:solidFill>
                  <a:srgbClr val="000000"/>
                </a:solidFill>
                <a:cs typeface="Arial Narrow"/>
              </a:rPr>
              <a:t>State Government</a:t>
            </a:r>
            <a:endParaRPr lang="en-US" sz="1500" kern="0" dirty="0">
              <a:solidFill>
                <a:srgbClr val="000000"/>
              </a:solidFill>
              <a:cs typeface="Arial Narrow"/>
            </a:endParaRPr>
          </a:p>
        </p:txBody>
      </p:sp>
      <p:sp>
        <p:nvSpPr>
          <p:cNvPr id="30" name="TextBox 29"/>
          <p:cNvSpPr txBox="1"/>
          <p:nvPr/>
        </p:nvSpPr>
        <p:spPr>
          <a:xfrm>
            <a:off x="4135020" y="4555288"/>
            <a:ext cx="3684792" cy="400110"/>
          </a:xfrm>
          <a:prstGeom prst="rect">
            <a:avLst/>
          </a:prstGeom>
          <a:noFill/>
        </p:spPr>
        <p:txBody>
          <a:bodyPr wrap="square" rtlCol="0">
            <a:spAutoFit/>
          </a:bodyPr>
          <a:lstStyle/>
          <a:p>
            <a:pPr defTabSz="914400">
              <a:defRPr/>
            </a:pPr>
            <a:r>
              <a:rPr lang="en-US" sz="2000" b="1" kern="0" dirty="0" smtClean="0">
                <a:solidFill>
                  <a:srgbClr val="FFFFFF"/>
                </a:solidFill>
                <a:cs typeface="Arial Narrow"/>
              </a:rPr>
              <a:t>Organizational Structure</a:t>
            </a:r>
          </a:p>
        </p:txBody>
      </p:sp>
      <p:graphicFrame>
        <p:nvGraphicFramePr>
          <p:cNvPr id="31" name="Chart 30"/>
          <p:cNvGraphicFramePr/>
          <p:nvPr>
            <p:extLst/>
          </p:nvPr>
        </p:nvGraphicFramePr>
        <p:xfrm>
          <a:off x="290110" y="1763944"/>
          <a:ext cx="3810000" cy="332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9835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How Centers work with Manufacturers</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11</a:t>
            </a:fld>
            <a:endParaRPr lang="en-US" dirty="0">
              <a:solidFill>
                <a:prstClr val="black"/>
              </a:solidFill>
            </a:endParaRPr>
          </a:p>
        </p:txBody>
      </p:sp>
      <p:grpSp>
        <p:nvGrpSpPr>
          <p:cNvPr id="36" name="Group 35"/>
          <p:cNvGrpSpPr/>
          <p:nvPr/>
        </p:nvGrpSpPr>
        <p:grpSpPr>
          <a:xfrm>
            <a:off x="241098" y="3457258"/>
            <a:ext cx="1663902" cy="817551"/>
            <a:chOff x="241098" y="3323562"/>
            <a:chExt cx="1663902" cy="817551"/>
          </a:xfrm>
        </p:grpSpPr>
        <p:sp>
          <p:nvSpPr>
            <p:cNvPr id="37" name="TextBox 36"/>
            <p:cNvSpPr txBox="1"/>
            <p:nvPr/>
          </p:nvSpPr>
          <p:spPr>
            <a:xfrm>
              <a:off x="292316" y="3323562"/>
              <a:ext cx="1576021"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Initial Contact</a:t>
              </a:r>
              <a:endParaRPr lang="en-US" sz="1300" b="1" kern="0" dirty="0">
                <a:solidFill>
                  <a:srgbClr val="006699"/>
                </a:solidFill>
                <a:latin typeface="Oswald" pitchFamily="50"/>
              </a:endParaRPr>
            </a:p>
          </p:txBody>
        </p:sp>
        <p:sp>
          <p:nvSpPr>
            <p:cNvPr id="38" name="TextBox 37"/>
            <p:cNvSpPr txBox="1"/>
            <p:nvPr/>
          </p:nvSpPr>
          <p:spPr>
            <a:xfrm>
              <a:off x="241098" y="3864114"/>
              <a:ext cx="1663902" cy="276999"/>
            </a:xfrm>
            <a:prstGeom prst="rect">
              <a:avLst/>
            </a:prstGeom>
            <a:noFill/>
          </p:spPr>
          <p:txBody>
            <a:bodyPr wrap="square" rtlCol="0">
              <a:spAutoFit/>
            </a:bodyPr>
            <a:lstStyle/>
            <a:p>
              <a:pPr algn="ctr" defTabSz="914400">
                <a:defRPr/>
              </a:pPr>
              <a:r>
                <a:rPr lang="en-US" sz="1200" kern="0" dirty="0" smtClean="0">
                  <a:solidFill>
                    <a:srgbClr val="000000"/>
                  </a:solidFill>
                </a:rPr>
                <a:t>Group sessions, referral</a:t>
              </a:r>
              <a:endParaRPr lang="en-US" sz="1200" kern="0" dirty="0">
                <a:solidFill>
                  <a:srgbClr val="000000"/>
                </a:solidFill>
                <a:latin typeface="Lato" pitchFamily="34" charset="0"/>
              </a:endParaRPr>
            </a:p>
          </p:txBody>
        </p:sp>
        <p:cxnSp>
          <p:nvCxnSpPr>
            <p:cNvPr id="39" name="Straight Connector 38"/>
            <p:cNvCxnSpPr/>
            <p:nvPr/>
          </p:nvCxnSpPr>
          <p:spPr>
            <a:xfrm>
              <a:off x="306171" y="3791653"/>
              <a:ext cx="1508760" cy="0"/>
            </a:xfrm>
            <a:prstGeom prst="line">
              <a:avLst/>
            </a:prstGeom>
            <a:noFill/>
            <a:ln w="9525" cap="flat" cmpd="sng" algn="ctr">
              <a:solidFill>
                <a:srgbClr val="939598">
                  <a:shade val="95000"/>
                  <a:satMod val="105000"/>
                </a:srgbClr>
              </a:solidFill>
              <a:prstDash val="solid"/>
            </a:ln>
            <a:effectLst/>
          </p:spPr>
        </p:cxnSp>
      </p:grpSp>
      <p:grpSp>
        <p:nvGrpSpPr>
          <p:cNvPr id="40" name="Group 39"/>
          <p:cNvGrpSpPr/>
          <p:nvPr/>
        </p:nvGrpSpPr>
        <p:grpSpPr>
          <a:xfrm>
            <a:off x="1913761" y="3575108"/>
            <a:ext cx="1576021" cy="1069033"/>
            <a:chOff x="1948941" y="3441412"/>
            <a:chExt cx="1576021" cy="1069033"/>
          </a:xfrm>
        </p:grpSpPr>
        <p:sp>
          <p:nvSpPr>
            <p:cNvPr id="41" name="TextBox 40"/>
            <p:cNvSpPr txBox="1"/>
            <p:nvPr/>
          </p:nvSpPr>
          <p:spPr>
            <a:xfrm>
              <a:off x="1948941" y="3441412"/>
              <a:ext cx="1576021"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Assessment</a:t>
              </a:r>
              <a:endParaRPr lang="en-US" sz="1300" b="1" kern="0" dirty="0">
                <a:solidFill>
                  <a:srgbClr val="006699"/>
                </a:solidFill>
                <a:latin typeface="Oswald" pitchFamily="50"/>
              </a:endParaRPr>
            </a:p>
          </p:txBody>
        </p:sp>
        <p:sp>
          <p:nvSpPr>
            <p:cNvPr id="42" name="TextBox 41"/>
            <p:cNvSpPr txBox="1"/>
            <p:nvPr/>
          </p:nvSpPr>
          <p:spPr>
            <a:xfrm>
              <a:off x="2016380" y="3864114"/>
              <a:ext cx="1488820" cy="646331"/>
            </a:xfrm>
            <a:prstGeom prst="rect">
              <a:avLst/>
            </a:prstGeom>
            <a:noFill/>
          </p:spPr>
          <p:txBody>
            <a:bodyPr wrap="square" rtlCol="0">
              <a:spAutoFit/>
            </a:bodyPr>
            <a:lstStyle/>
            <a:p>
              <a:pPr algn="ctr" defTabSz="914400">
                <a:defRPr/>
              </a:pPr>
              <a:r>
                <a:rPr lang="en-US" sz="1200" kern="0" dirty="0" smtClean="0">
                  <a:solidFill>
                    <a:srgbClr val="000000"/>
                  </a:solidFill>
                  <a:cs typeface="Arial Narrow"/>
                </a:rPr>
                <a:t>Informal walk-through, detailed company analysis</a:t>
              </a:r>
              <a:endParaRPr lang="en-US" sz="1200" kern="0" dirty="0">
                <a:solidFill>
                  <a:srgbClr val="000000"/>
                </a:solidFill>
                <a:cs typeface="Arial Narrow"/>
              </a:endParaRPr>
            </a:p>
          </p:txBody>
        </p:sp>
        <p:cxnSp>
          <p:nvCxnSpPr>
            <p:cNvPr id="43" name="Straight Connector 42"/>
            <p:cNvCxnSpPr/>
            <p:nvPr/>
          </p:nvCxnSpPr>
          <p:spPr>
            <a:xfrm>
              <a:off x="1988820" y="3791653"/>
              <a:ext cx="1508760" cy="0"/>
            </a:xfrm>
            <a:prstGeom prst="line">
              <a:avLst/>
            </a:prstGeom>
            <a:noFill/>
            <a:ln w="9525" cap="flat" cmpd="sng" algn="ctr">
              <a:solidFill>
                <a:srgbClr val="939598">
                  <a:shade val="95000"/>
                  <a:satMod val="105000"/>
                </a:srgbClr>
              </a:solidFill>
              <a:prstDash val="solid"/>
            </a:ln>
            <a:effectLst/>
          </p:spPr>
        </p:cxnSp>
      </p:grpSp>
      <p:grpSp>
        <p:nvGrpSpPr>
          <p:cNvPr id="44" name="Group 43"/>
          <p:cNvGrpSpPr/>
          <p:nvPr/>
        </p:nvGrpSpPr>
        <p:grpSpPr>
          <a:xfrm>
            <a:off x="3390900" y="3575108"/>
            <a:ext cx="1861058" cy="1253699"/>
            <a:chOff x="3429000" y="3441412"/>
            <a:chExt cx="1861058" cy="1253699"/>
          </a:xfrm>
        </p:grpSpPr>
        <p:sp>
          <p:nvSpPr>
            <p:cNvPr id="45" name="TextBox 44"/>
            <p:cNvSpPr txBox="1"/>
            <p:nvPr/>
          </p:nvSpPr>
          <p:spPr>
            <a:xfrm>
              <a:off x="3429000" y="3441412"/>
              <a:ext cx="1861058"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Identify</a:t>
              </a:r>
              <a:endParaRPr lang="en-US" sz="1300" b="1" kern="0" dirty="0">
                <a:solidFill>
                  <a:srgbClr val="006699"/>
                </a:solidFill>
                <a:latin typeface="Oswald" pitchFamily="50"/>
              </a:endParaRPr>
            </a:p>
          </p:txBody>
        </p:sp>
        <p:sp>
          <p:nvSpPr>
            <p:cNvPr id="46" name="TextBox 45"/>
            <p:cNvSpPr txBox="1"/>
            <p:nvPr/>
          </p:nvSpPr>
          <p:spPr>
            <a:xfrm>
              <a:off x="3619500" y="3864114"/>
              <a:ext cx="1447800" cy="830997"/>
            </a:xfrm>
            <a:prstGeom prst="rect">
              <a:avLst/>
            </a:prstGeom>
            <a:noFill/>
          </p:spPr>
          <p:txBody>
            <a:bodyPr wrap="square" rtlCol="0">
              <a:spAutoFit/>
            </a:bodyPr>
            <a:lstStyle/>
            <a:p>
              <a:pPr algn="ctr" defTabSz="914400">
                <a:defRPr/>
              </a:pPr>
              <a:r>
                <a:rPr lang="en-US" sz="1200" kern="0" dirty="0" smtClean="0">
                  <a:solidFill>
                    <a:srgbClr val="000000"/>
                  </a:solidFill>
                  <a:cs typeface="Arial Narrow"/>
                </a:rPr>
                <a:t>Find potential issues, define proposed project and approach for solving it</a:t>
              </a:r>
              <a:endParaRPr lang="en-US" sz="1200" kern="0" dirty="0">
                <a:solidFill>
                  <a:srgbClr val="000000"/>
                </a:solidFill>
                <a:cs typeface="Arial Narrow"/>
              </a:endParaRPr>
            </a:p>
          </p:txBody>
        </p:sp>
        <p:cxnSp>
          <p:nvCxnSpPr>
            <p:cNvPr id="47" name="Straight Connector 46"/>
            <p:cNvCxnSpPr/>
            <p:nvPr/>
          </p:nvCxnSpPr>
          <p:spPr>
            <a:xfrm>
              <a:off x="3589020" y="3791653"/>
              <a:ext cx="1508760" cy="0"/>
            </a:xfrm>
            <a:prstGeom prst="line">
              <a:avLst/>
            </a:prstGeom>
            <a:noFill/>
            <a:ln w="9525" cap="flat" cmpd="sng" algn="ctr">
              <a:solidFill>
                <a:srgbClr val="939598">
                  <a:shade val="95000"/>
                  <a:satMod val="105000"/>
                </a:srgbClr>
              </a:solidFill>
              <a:prstDash val="solid"/>
            </a:ln>
            <a:effectLst/>
          </p:spPr>
        </p:cxnSp>
      </p:grpSp>
      <p:grpSp>
        <p:nvGrpSpPr>
          <p:cNvPr id="48" name="Group 47"/>
          <p:cNvGrpSpPr/>
          <p:nvPr/>
        </p:nvGrpSpPr>
        <p:grpSpPr>
          <a:xfrm>
            <a:off x="5229277" y="3575108"/>
            <a:ext cx="1576021" cy="1253699"/>
            <a:chOff x="5181600" y="3441412"/>
            <a:chExt cx="1576021" cy="1253699"/>
          </a:xfrm>
        </p:grpSpPr>
        <p:sp>
          <p:nvSpPr>
            <p:cNvPr id="49" name="TextBox 48"/>
            <p:cNvSpPr txBox="1"/>
            <p:nvPr/>
          </p:nvSpPr>
          <p:spPr>
            <a:xfrm>
              <a:off x="5181600" y="3441412"/>
              <a:ext cx="1576021"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Negotiate</a:t>
              </a:r>
              <a:endParaRPr lang="en-US" sz="1300" b="1" kern="0" dirty="0">
                <a:solidFill>
                  <a:srgbClr val="006699"/>
                </a:solidFill>
                <a:latin typeface="Oswald" pitchFamily="50"/>
              </a:endParaRPr>
            </a:p>
          </p:txBody>
        </p:sp>
        <p:sp>
          <p:nvSpPr>
            <p:cNvPr id="50" name="TextBox 49"/>
            <p:cNvSpPr txBox="1"/>
            <p:nvPr/>
          </p:nvSpPr>
          <p:spPr>
            <a:xfrm>
              <a:off x="5210122" y="3864114"/>
              <a:ext cx="1447801" cy="830997"/>
            </a:xfrm>
            <a:prstGeom prst="rect">
              <a:avLst/>
            </a:prstGeom>
            <a:noFill/>
          </p:spPr>
          <p:txBody>
            <a:bodyPr wrap="square" rtlCol="0">
              <a:spAutoFit/>
            </a:bodyPr>
            <a:lstStyle/>
            <a:p>
              <a:pPr algn="ctr" defTabSz="914400">
                <a:defRPr/>
              </a:pPr>
              <a:r>
                <a:rPr lang="en-US" sz="1200" kern="0" dirty="0" smtClean="0">
                  <a:solidFill>
                    <a:srgbClr val="000000"/>
                  </a:solidFill>
                </a:rPr>
                <a:t>Consult with company and sign project contract with fee paid to center</a:t>
              </a:r>
              <a:endParaRPr lang="en-US" sz="1200" kern="0" dirty="0">
                <a:solidFill>
                  <a:srgbClr val="000000"/>
                </a:solidFill>
                <a:latin typeface="Lato" pitchFamily="34" charset="0"/>
              </a:endParaRPr>
            </a:p>
          </p:txBody>
        </p:sp>
        <p:cxnSp>
          <p:nvCxnSpPr>
            <p:cNvPr id="51" name="Straight Connector 50"/>
            <p:cNvCxnSpPr/>
            <p:nvPr/>
          </p:nvCxnSpPr>
          <p:spPr>
            <a:xfrm>
              <a:off x="5189220" y="3791653"/>
              <a:ext cx="1508760" cy="0"/>
            </a:xfrm>
            <a:prstGeom prst="line">
              <a:avLst/>
            </a:prstGeom>
            <a:noFill/>
            <a:ln w="9525" cap="flat" cmpd="sng" algn="ctr">
              <a:solidFill>
                <a:srgbClr val="939598">
                  <a:shade val="95000"/>
                  <a:satMod val="105000"/>
                </a:srgbClr>
              </a:solidFill>
              <a:prstDash val="solid"/>
            </a:ln>
            <a:effectLst/>
          </p:spPr>
        </p:cxnSp>
      </p:grpSp>
      <p:pic>
        <p:nvPicPr>
          <p:cNvPr id="52" name="Picture 5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28800"/>
            <a:ext cx="9144000" cy="1525754"/>
          </a:xfrm>
          <a:prstGeom prst="rect">
            <a:avLst/>
          </a:prstGeom>
        </p:spPr>
      </p:pic>
      <p:sp>
        <p:nvSpPr>
          <p:cNvPr id="53" name="Oval 52"/>
          <p:cNvSpPr/>
          <p:nvPr/>
        </p:nvSpPr>
        <p:spPr>
          <a:xfrm>
            <a:off x="1447800"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1</a:t>
            </a:r>
            <a:endParaRPr lang="en-US" kern="0" dirty="0">
              <a:solidFill>
                <a:srgbClr val="FFFFFF"/>
              </a:solidFill>
              <a:latin typeface="Lato" pitchFamily="34" charset="0"/>
            </a:endParaRPr>
          </a:p>
        </p:txBody>
      </p:sp>
      <p:sp>
        <p:nvSpPr>
          <p:cNvPr id="54" name="Oval 53"/>
          <p:cNvSpPr/>
          <p:nvPr/>
        </p:nvSpPr>
        <p:spPr>
          <a:xfrm>
            <a:off x="3085499"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2</a:t>
            </a:r>
            <a:endParaRPr lang="en-US" kern="0" dirty="0">
              <a:solidFill>
                <a:srgbClr val="FFFFFF"/>
              </a:solidFill>
              <a:latin typeface="Lato" pitchFamily="34" charset="0"/>
            </a:endParaRPr>
          </a:p>
        </p:txBody>
      </p:sp>
      <p:sp>
        <p:nvSpPr>
          <p:cNvPr id="55" name="Oval 54"/>
          <p:cNvSpPr/>
          <p:nvPr/>
        </p:nvSpPr>
        <p:spPr>
          <a:xfrm>
            <a:off x="4648200"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3</a:t>
            </a:r>
            <a:endParaRPr lang="en-US" kern="0" dirty="0">
              <a:solidFill>
                <a:srgbClr val="FFFFFF"/>
              </a:solidFill>
              <a:latin typeface="Lato" pitchFamily="34" charset="0"/>
            </a:endParaRPr>
          </a:p>
        </p:txBody>
      </p:sp>
      <p:sp>
        <p:nvSpPr>
          <p:cNvPr id="56" name="Oval 55"/>
          <p:cNvSpPr/>
          <p:nvPr/>
        </p:nvSpPr>
        <p:spPr>
          <a:xfrm>
            <a:off x="6248400"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4</a:t>
            </a:r>
            <a:endParaRPr lang="en-US" kern="0" dirty="0">
              <a:solidFill>
                <a:srgbClr val="FFFFFF"/>
              </a:solidFill>
              <a:latin typeface="Lato" pitchFamily="34" charset="0"/>
            </a:endParaRPr>
          </a:p>
        </p:txBody>
      </p:sp>
      <p:sp>
        <p:nvSpPr>
          <p:cNvPr id="57" name="Oval 56"/>
          <p:cNvSpPr/>
          <p:nvPr/>
        </p:nvSpPr>
        <p:spPr>
          <a:xfrm>
            <a:off x="7924800" y="1830554"/>
            <a:ext cx="343501" cy="344104"/>
          </a:xfrm>
          <a:prstGeom prst="ellipse">
            <a:avLst/>
          </a:prstGeom>
          <a:solidFill>
            <a:srgbClr val="006699"/>
          </a:solidFill>
          <a:ln w="28575" cap="flat" cmpd="sng" algn="ctr">
            <a:solidFill>
              <a:srgbClr val="FFFFFF"/>
            </a:solidFill>
            <a:prstDash val="solid"/>
          </a:ln>
          <a:effectLst/>
        </p:spPr>
        <p:txBody>
          <a:bodyPr rtlCol="0" anchor="ctr"/>
          <a:lstStyle/>
          <a:p>
            <a:pPr algn="ctr" defTabSz="914400">
              <a:defRPr/>
            </a:pPr>
            <a:r>
              <a:rPr lang="en-US" kern="0" dirty="0" smtClean="0">
                <a:solidFill>
                  <a:srgbClr val="FFFFFF"/>
                </a:solidFill>
                <a:latin typeface="Lato" pitchFamily="34" charset="0"/>
              </a:rPr>
              <a:t>5</a:t>
            </a:r>
            <a:endParaRPr lang="en-US" kern="0" dirty="0">
              <a:solidFill>
                <a:srgbClr val="FFFFFF"/>
              </a:solidFill>
              <a:latin typeface="Lato" pitchFamily="34" charset="0"/>
            </a:endParaRPr>
          </a:p>
        </p:txBody>
      </p:sp>
      <p:grpSp>
        <p:nvGrpSpPr>
          <p:cNvPr id="58" name="Group 57"/>
          <p:cNvGrpSpPr/>
          <p:nvPr/>
        </p:nvGrpSpPr>
        <p:grpSpPr>
          <a:xfrm>
            <a:off x="6718098" y="3467765"/>
            <a:ext cx="1663902" cy="1176376"/>
            <a:chOff x="6718098" y="3334069"/>
            <a:chExt cx="1663902" cy="1176376"/>
          </a:xfrm>
        </p:grpSpPr>
        <p:sp>
          <p:nvSpPr>
            <p:cNvPr id="59" name="TextBox 58"/>
            <p:cNvSpPr txBox="1"/>
            <p:nvPr/>
          </p:nvSpPr>
          <p:spPr>
            <a:xfrm>
              <a:off x="6762038" y="3334069"/>
              <a:ext cx="1576021" cy="292388"/>
            </a:xfrm>
            <a:prstGeom prst="rect">
              <a:avLst/>
            </a:prstGeom>
            <a:noFill/>
          </p:spPr>
          <p:txBody>
            <a:bodyPr wrap="square" rtlCol="0">
              <a:spAutoFit/>
            </a:bodyPr>
            <a:lstStyle/>
            <a:p>
              <a:pPr algn="ctr" defTabSz="914400">
                <a:defRPr/>
              </a:pPr>
              <a:r>
                <a:rPr lang="en-US" sz="1300" b="1" kern="0" dirty="0" smtClean="0">
                  <a:solidFill>
                    <a:srgbClr val="006699"/>
                  </a:solidFill>
                  <a:latin typeface="Oswald" pitchFamily="50"/>
                </a:rPr>
                <a:t>Project Execution</a:t>
              </a:r>
              <a:endParaRPr lang="en-US" sz="1300" b="1" kern="0" dirty="0">
                <a:solidFill>
                  <a:srgbClr val="006699"/>
                </a:solidFill>
                <a:latin typeface="Oswald" pitchFamily="50"/>
              </a:endParaRPr>
            </a:p>
          </p:txBody>
        </p:sp>
        <p:sp>
          <p:nvSpPr>
            <p:cNvPr id="60" name="TextBox 59"/>
            <p:cNvSpPr txBox="1"/>
            <p:nvPr/>
          </p:nvSpPr>
          <p:spPr>
            <a:xfrm>
              <a:off x="6718098" y="3864114"/>
              <a:ext cx="1663902" cy="646331"/>
            </a:xfrm>
            <a:prstGeom prst="rect">
              <a:avLst/>
            </a:prstGeom>
            <a:noFill/>
          </p:spPr>
          <p:txBody>
            <a:bodyPr wrap="square" rtlCol="0">
              <a:spAutoFit/>
            </a:bodyPr>
            <a:lstStyle/>
            <a:p>
              <a:pPr algn="ctr" defTabSz="914400">
                <a:defRPr/>
              </a:pPr>
              <a:r>
                <a:rPr lang="en-US" sz="1200" kern="0" dirty="0" smtClean="0">
                  <a:solidFill>
                    <a:srgbClr val="000000"/>
                  </a:solidFill>
                </a:rPr>
                <a:t>Center staff, partner organization, and/or third party consultants</a:t>
              </a:r>
              <a:endParaRPr lang="en-US" sz="1200" kern="0" dirty="0">
                <a:solidFill>
                  <a:srgbClr val="000000"/>
                </a:solidFill>
                <a:latin typeface="Lato" pitchFamily="34" charset="0"/>
              </a:endParaRPr>
            </a:p>
          </p:txBody>
        </p:sp>
        <p:cxnSp>
          <p:nvCxnSpPr>
            <p:cNvPr id="61" name="Straight Connector 60"/>
            <p:cNvCxnSpPr/>
            <p:nvPr/>
          </p:nvCxnSpPr>
          <p:spPr>
            <a:xfrm>
              <a:off x="6865620" y="3791653"/>
              <a:ext cx="1508760" cy="0"/>
            </a:xfrm>
            <a:prstGeom prst="line">
              <a:avLst/>
            </a:prstGeom>
            <a:noFill/>
            <a:ln w="9525" cap="flat" cmpd="sng" algn="ctr">
              <a:solidFill>
                <a:srgbClr val="939598">
                  <a:shade val="95000"/>
                  <a:satMod val="105000"/>
                </a:srgbClr>
              </a:solidFill>
              <a:prstDash val="solid"/>
            </a:ln>
            <a:effectLst/>
          </p:spPr>
        </p:cxnSp>
      </p:grpSp>
      <p:sp>
        <p:nvSpPr>
          <p:cNvPr id="62" name="TextBox 61"/>
          <p:cNvSpPr txBox="1"/>
          <p:nvPr/>
        </p:nvSpPr>
        <p:spPr>
          <a:xfrm>
            <a:off x="1219200" y="5029200"/>
            <a:ext cx="3048000" cy="692497"/>
          </a:xfrm>
          <a:prstGeom prst="rect">
            <a:avLst/>
          </a:prstGeom>
          <a:noFill/>
        </p:spPr>
        <p:txBody>
          <a:bodyPr wrap="square" rtlCol="0">
            <a:spAutoFit/>
          </a:bodyPr>
          <a:lstStyle/>
          <a:p>
            <a:pPr defTabSz="914400">
              <a:defRPr/>
            </a:pPr>
            <a:r>
              <a:rPr lang="en-US" sz="1300" kern="0" dirty="0" smtClean="0">
                <a:solidFill>
                  <a:srgbClr val="000000"/>
                </a:solidFill>
              </a:rPr>
              <a:t>After completion, project follow-up by center to assure customer satisfaction and explore further project opportunities</a:t>
            </a:r>
            <a:endParaRPr lang="en-US" sz="1300" kern="0" dirty="0">
              <a:solidFill>
                <a:srgbClr val="000000"/>
              </a:solidFill>
            </a:endParaRPr>
          </a:p>
        </p:txBody>
      </p:sp>
      <p:pic>
        <p:nvPicPr>
          <p:cNvPr id="63" name="Picture 62"/>
          <p:cNvPicPr>
            <a:picLocks noChangeAspect="1"/>
          </p:cNvPicPr>
          <p:nvPr/>
        </p:nvPicPr>
        <p:blipFill>
          <a:blip r:embed="rId3"/>
          <a:stretch>
            <a:fillRect/>
          </a:stretch>
        </p:blipFill>
        <p:spPr>
          <a:xfrm>
            <a:off x="457200" y="5029200"/>
            <a:ext cx="609600" cy="428368"/>
          </a:xfrm>
          <a:prstGeom prst="rect">
            <a:avLst/>
          </a:prstGeom>
        </p:spPr>
      </p:pic>
      <p:sp>
        <p:nvSpPr>
          <p:cNvPr id="64" name="Rectangle 63"/>
          <p:cNvSpPr/>
          <p:nvPr/>
        </p:nvSpPr>
        <p:spPr>
          <a:xfrm>
            <a:off x="5181600" y="5029200"/>
            <a:ext cx="2895600" cy="692497"/>
          </a:xfrm>
          <a:prstGeom prst="rect">
            <a:avLst/>
          </a:prstGeom>
        </p:spPr>
        <p:txBody>
          <a:bodyPr wrap="square">
            <a:spAutoFit/>
          </a:bodyPr>
          <a:lstStyle/>
          <a:p>
            <a:pPr defTabSz="914400">
              <a:defRPr/>
            </a:pPr>
            <a:r>
              <a:rPr lang="en-US" sz="1300" kern="0" dirty="0">
                <a:solidFill>
                  <a:srgbClr val="000000"/>
                </a:solidFill>
              </a:rPr>
              <a:t>Project impact data collected by contractor for NIST approximately 6 months after project completion</a:t>
            </a:r>
          </a:p>
        </p:txBody>
      </p:sp>
      <p:pic>
        <p:nvPicPr>
          <p:cNvPr id="65" name="Picture 64"/>
          <p:cNvPicPr>
            <a:picLocks noChangeAspect="1"/>
          </p:cNvPicPr>
          <p:nvPr/>
        </p:nvPicPr>
        <p:blipFill>
          <a:blip r:embed="rId4"/>
          <a:stretch>
            <a:fillRect/>
          </a:stretch>
        </p:blipFill>
        <p:spPr>
          <a:xfrm>
            <a:off x="4495800" y="5029200"/>
            <a:ext cx="457200" cy="488731"/>
          </a:xfrm>
          <a:prstGeom prst="rect">
            <a:avLst/>
          </a:prstGeom>
        </p:spPr>
      </p:pic>
    </p:spTree>
    <p:extLst>
      <p:ext uri="{BB962C8B-B14F-4D97-AF65-F5344CB8AC3E}">
        <p14:creationId xmlns:p14="http://schemas.microsoft.com/office/powerpoint/2010/main" val="3611239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4193960" y="1169808"/>
            <a:ext cx="4950040" cy="5013461"/>
          </a:xfrm>
          <a:prstGeom prst="rect">
            <a:avLst/>
          </a:prstGeom>
          <a:solidFill>
            <a:schemeClr val="bg1">
              <a:lumMod val="95000"/>
            </a:scheme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solidFill>
                  <a:srgbClr val="006699"/>
                </a:solidFill>
              </a:rPr>
              <a:t>What MEP Does</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12</a:t>
            </a:fld>
            <a:endParaRPr lang="en-US" dirty="0">
              <a:solidFill>
                <a:prstClr val="black"/>
              </a:solidFill>
            </a:endParaRPr>
          </a:p>
        </p:txBody>
      </p:sp>
      <p:grpSp>
        <p:nvGrpSpPr>
          <p:cNvPr id="38" name="Group 37"/>
          <p:cNvGrpSpPr/>
          <p:nvPr/>
        </p:nvGrpSpPr>
        <p:grpSpPr>
          <a:xfrm>
            <a:off x="4391615" y="1404085"/>
            <a:ext cx="4496389" cy="2862332"/>
            <a:chOff x="4535433" y="1484345"/>
            <a:chExt cx="4496389" cy="2857316"/>
          </a:xfrm>
        </p:grpSpPr>
        <p:sp>
          <p:nvSpPr>
            <p:cNvPr id="39" name="TextBox 38"/>
            <p:cNvSpPr txBox="1"/>
            <p:nvPr/>
          </p:nvSpPr>
          <p:spPr>
            <a:xfrm>
              <a:off x="4919662" y="1484345"/>
              <a:ext cx="4112160" cy="2857316"/>
            </a:xfrm>
            <a:prstGeom prst="rect">
              <a:avLst/>
            </a:prstGeom>
            <a:noFill/>
          </p:spPr>
          <p:txBody>
            <a:bodyPr wrap="square" rtlCol="0">
              <a:spAutoFit/>
            </a:bodyPr>
            <a:lstStyle/>
            <a:p>
              <a:pPr defTabSz="914400">
                <a:defRPr/>
              </a:pPr>
              <a:r>
                <a:rPr lang="en-US" sz="1500" kern="0" dirty="0" smtClean="0">
                  <a:solidFill>
                    <a:srgbClr val="000000"/>
                  </a:solidFill>
                  <a:cs typeface="Arial Narrow"/>
                </a:rPr>
                <a:t>Work with small and medium size manufacturers to help them create and retain jobs, increase profits and save time and money</a:t>
              </a:r>
            </a:p>
            <a:p>
              <a:pPr defTabSz="914400">
                <a:defRPr/>
              </a:pPr>
              <a:endParaRPr lang="en-US" sz="1500" kern="0" dirty="0">
                <a:solidFill>
                  <a:srgbClr val="000000"/>
                </a:solidFill>
                <a:cs typeface="Arial Narrow"/>
              </a:endParaRPr>
            </a:p>
            <a:p>
              <a:pPr defTabSz="914400">
                <a:defRPr/>
              </a:pPr>
              <a:r>
                <a:rPr lang="en-US" sz="1500" kern="0" dirty="0" smtClean="0">
                  <a:solidFill>
                    <a:srgbClr val="000000"/>
                  </a:solidFill>
                  <a:cs typeface="Arial Narrow"/>
                </a:rPr>
                <a:t>Focus on meeting manufacturer’s short term needs, but in context of overall company strategy.</a:t>
              </a:r>
            </a:p>
            <a:p>
              <a:pPr defTabSz="914400">
                <a:defRPr/>
              </a:pPr>
              <a:endParaRPr lang="en-US" sz="1500" kern="0" dirty="0">
                <a:solidFill>
                  <a:srgbClr val="000000"/>
                </a:solidFill>
                <a:cs typeface="Arial Narrow"/>
              </a:endParaRPr>
            </a:p>
            <a:p>
              <a:pPr defTabSz="914400">
                <a:defRPr/>
              </a:pPr>
              <a:r>
                <a:rPr lang="en-US" sz="1500" kern="0" dirty="0" smtClean="0">
                  <a:solidFill>
                    <a:srgbClr val="000000"/>
                  </a:solidFill>
                  <a:cs typeface="Arial Narrow"/>
                </a:rPr>
                <a:t>Reach over </a:t>
              </a:r>
              <a:r>
                <a:rPr lang="en-US" sz="1500" b="1" kern="0" dirty="0" smtClean="0">
                  <a:solidFill>
                    <a:srgbClr val="000000"/>
                  </a:solidFill>
                  <a:cs typeface="Arial Narrow"/>
                </a:rPr>
                <a:t>30,000 manufacturing firms </a:t>
              </a:r>
              <a:r>
                <a:rPr lang="en-US" sz="1500" kern="0" dirty="0" smtClean="0">
                  <a:solidFill>
                    <a:srgbClr val="000000"/>
                  </a:solidFill>
                  <a:cs typeface="Arial Narrow"/>
                </a:rPr>
                <a:t>and complete over </a:t>
              </a:r>
              <a:r>
                <a:rPr lang="en-US" sz="1500" b="1" kern="0" dirty="0" smtClean="0">
                  <a:solidFill>
                    <a:srgbClr val="000000"/>
                  </a:solidFill>
                  <a:cs typeface="Arial Narrow"/>
                </a:rPr>
                <a:t>10,000 projects</a:t>
              </a:r>
              <a:r>
                <a:rPr lang="en-US" sz="1500" kern="0" dirty="0" smtClean="0">
                  <a:solidFill>
                    <a:srgbClr val="000000"/>
                  </a:solidFill>
                  <a:cs typeface="Arial Narrow"/>
                </a:rPr>
                <a:t> per year.</a:t>
              </a:r>
            </a:p>
            <a:p>
              <a:pPr defTabSz="914400">
                <a:defRPr/>
              </a:pPr>
              <a:endParaRPr lang="en-US" sz="1500" kern="0" dirty="0">
                <a:solidFill>
                  <a:srgbClr val="000000"/>
                </a:solidFill>
                <a:cs typeface="Arial Narrow"/>
              </a:endParaRPr>
            </a:p>
            <a:p>
              <a:pPr defTabSz="914400">
                <a:defRPr/>
              </a:pPr>
              <a:r>
                <a:rPr lang="en-US" sz="1500" kern="0" dirty="0" smtClean="0">
                  <a:solidFill>
                    <a:srgbClr val="000000"/>
                  </a:solidFill>
                  <a:cs typeface="Arial Narrow"/>
                </a:rPr>
                <a:t>Provides companies with a consistent set of services including:</a:t>
              </a:r>
            </a:p>
          </p:txBody>
        </p:sp>
        <p:grpSp>
          <p:nvGrpSpPr>
            <p:cNvPr id="40" name="Group 39"/>
            <p:cNvGrpSpPr/>
            <p:nvPr/>
          </p:nvGrpSpPr>
          <p:grpSpPr>
            <a:xfrm>
              <a:off x="4535433" y="1586711"/>
              <a:ext cx="229001" cy="229001"/>
              <a:chOff x="6248400" y="994297"/>
              <a:chExt cx="304800" cy="304800"/>
            </a:xfrm>
          </p:grpSpPr>
          <p:sp>
            <p:nvSpPr>
              <p:cNvPr id="50" name="Rectangle 49"/>
              <p:cNvSpPr/>
              <p:nvPr/>
            </p:nvSpPr>
            <p:spPr>
              <a:xfrm>
                <a:off x="6248400" y="994297"/>
                <a:ext cx="304800" cy="304800"/>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pic>
            <p:nvPicPr>
              <p:cNvPr id="51" name="Picture 5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5548" y="1077942"/>
                <a:ext cx="205855" cy="137512"/>
              </a:xfrm>
              <a:prstGeom prst="rect">
                <a:avLst/>
              </a:prstGeom>
            </p:spPr>
          </p:pic>
        </p:grpSp>
        <p:grpSp>
          <p:nvGrpSpPr>
            <p:cNvPr id="41" name="Group 40"/>
            <p:cNvGrpSpPr/>
            <p:nvPr/>
          </p:nvGrpSpPr>
          <p:grpSpPr>
            <a:xfrm>
              <a:off x="4535433" y="2477899"/>
              <a:ext cx="229001" cy="229001"/>
              <a:chOff x="6248400" y="1267429"/>
              <a:chExt cx="304800" cy="304800"/>
            </a:xfrm>
          </p:grpSpPr>
          <p:sp>
            <p:nvSpPr>
              <p:cNvPr id="48" name="Rectangle 47"/>
              <p:cNvSpPr/>
              <p:nvPr/>
            </p:nvSpPr>
            <p:spPr>
              <a:xfrm>
                <a:off x="6248400" y="1267429"/>
                <a:ext cx="304800" cy="304800"/>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pic>
            <p:nvPicPr>
              <p:cNvPr id="49" name="Picture 4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5548" y="1351072"/>
                <a:ext cx="205855" cy="137512"/>
              </a:xfrm>
              <a:prstGeom prst="rect">
                <a:avLst/>
              </a:prstGeom>
            </p:spPr>
          </p:pic>
        </p:grpSp>
        <p:grpSp>
          <p:nvGrpSpPr>
            <p:cNvPr id="42" name="Group 41"/>
            <p:cNvGrpSpPr/>
            <p:nvPr/>
          </p:nvGrpSpPr>
          <p:grpSpPr>
            <a:xfrm>
              <a:off x="4535433" y="3152769"/>
              <a:ext cx="229001" cy="229001"/>
              <a:chOff x="6248400" y="1202189"/>
              <a:chExt cx="304800" cy="304800"/>
            </a:xfrm>
          </p:grpSpPr>
          <p:sp>
            <p:nvSpPr>
              <p:cNvPr id="46" name="Rectangle 45"/>
              <p:cNvSpPr/>
              <p:nvPr/>
            </p:nvSpPr>
            <p:spPr>
              <a:xfrm>
                <a:off x="6248400" y="1202189"/>
                <a:ext cx="304800" cy="304800"/>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pic>
            <p:nvPicPr>
              <p:cNvPr id="47" name="Picture 4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5548" y="1285834"/>
                <a:ext cx="205855" cy="137512"/>
              </a:xfrm>
              <a:prstGeom prst="rect">
                <a:avLst/>
              </a:prstGeom>
            </p:spPr>
          </p:pic>
        </p:grpSp>
        <p:grpSp>
          <p:nvGrpSpPr>
            <p:cNvPr id="43" name="Group 42"/>
            <p:cNvGrpSpPr/>
            <p:nvPr/>
          </p:nvGrpSpPr>
          <p:grpSpPr>
            <a:xfrm>
              <a:off x="4535433" y="3861751"/>
              <a:ext cx="229001" cy="229001"/>
              <a:chOff x="6248400" y="1454858"/>
              <a:chExt cx="304800" cy="304800"/>
            </a:xfrm>
          </p:grpSpPr>
          <p:sp>
            <p:nvSpPr>
              <p:cNvPr id="44" name="Rectangle 43"/>
              <p:cNvSpPr/>
              <p:nvPr/>
            </p:nvSpPr>
            <p:spPr>
              <a:xfrm>
                <a:off x="6248400" y="1454858"/>
                <a:ext cx="304800" cy="304800"/>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pic>
            <p:nvPicPr>
              <p:cNvPr id="45" name="Picture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5548" y="1538503"/>
                <a:ext cx="205855" cy="137509"/>
              </a:xfrm>
              <a:prstGeom prst="rect">
                <a:avLst/>
              </a:prstGeom>
            </p:spPr>
          </p:pic>
        </p:grpSp>
      </p:grpSp>
      <p:grpSp>
        <p:nvGrpSpPr>
          <p:cNvPr id="52" name="Group 51"/>
          <p:cNvGrpSpPr/>
          <p:nvPr/>
        </p:nvGrpSpPr>
        <p:grpSpPr>
          <a:xfrm>
            <a:off x="5899835" y="4613419"/>
            <a:ext cx="1648756" cy="533400"/>
            <a:chOff x="4572000" y="4876800"/>
            <a:chExt cx="1648756" cy="533400"/>
          </a:xfrm>
        </p:grpSpPr>
        <p:pic>
          <p:nvPicPr>
            <p:cNvPr id="53" name="Picture 52"/>
            <p:cNvPicPr>
              <a:picLocks noChangeAspect="1"/>
            </p:cNvPicPr>
            <p:nvPr/>
          </p:nvPicPr>
          <p:blipFill>
            <a:blip r:embed="rId3"/>
            <a:stretch>
              <a:fillRect/>
            </a:stretch>
          </p:blipFill>
          <p:spPr>
            <a:xfrm>
              <a:off x="4572000" y="4876800"/>
              <a:ext cx="533400" cy="533400"/>
            </a:xfrm>
            <a:prstGeom prst="rect">
              <a:avLst/>
            </a:prstGeom>
          </p:spPr>
        </p:pic>
        <p:sp>
          <p:nvSpPr>
            <p:cNvPr id="54" name="TextBox 53"/>
            <p:cNvSpPr txBox="1"/>
            <p:nvPr/>
          </p:nvSpPr>
          <p:spPr>
            <a:xfrm>
              <a:off x="5105399" y="4876800"/>
              <a:ext cx="1115357"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Technology</a:t>
              </a:r>
            </a:p>
            <a:p>
              <a:pPr defTabSz="914400">
                <a:lnSpc>
                  <a:spcPct val="130000"/>
                </a:lnSpc>
                <a:defRPr/>
              </a:pPr>
              <a:r>
                <a:rPr lang="en-US" sz="1000" b="1" kern="0" dirty="0" smtClean="0">
                  <a:solidFill>
                    <a:srgbClr val="000000"/>
                  </a:solidFill>
                  <a:latin typeface="Lato" pitchFamily="34" charset="0"/>
                </a:rPr>
                <a:t>Acceleration</a:t>
              </a:r>
              <a:endParaRPr lang="en-US" sz="1000" b="1" kern="0" dirty="0">
                <a:solidFill>
                  <a:srgbClr val="000000"/>
                </a:solidFill>
                <a:latin typeface="Lato" pitchFamily="34" charset="0"/>
              </a:endParaRPr>
            </a:p>
          </p:txBody>
        </p:sp>
      </p:grpSp>
      <p:grpSp>
        <p:nvGrpSpPr>
          <p:cNvPr id="55" name="Group 54"/>
          <p:cNvGrpSpPr/>
          <p:nvPr/>
        </p:nvGrpSpPr>
        <p:grpSpPr>
          <a:xfrm>
            <a:off x="4336877" y="4613419"/>
            <a:ext cx="1524000" cy="533400"/>
            <a:chOff x="5943600" y="4876800"/>
            <a:chExt cx="1524000" cy="533400"/>
          </a:xfrm>
        </p:grpSpPr>
        <p:pic>
          <p:nvPicPr>
            <p:cNvPr id="56" name="Picture 55"/>
            <p:cNvPicPr>
              <a:picLocks noChangeAspect="1"/>
            </p:cNvPicPr>
            <p:nvPr/>
          </p:nvPicPr>
          <p:blipFill>
            <a:blip r:embed="rId4"/>
            <a:stretch>
              <a:fillRect/>
            </a:stretch>
          </p:blipFill>
          <p:spPr>
            <a:xfrm>
              <a:off x="5943600" y="4876800"/>
              <a:ext cx="533400" cy="533400"/>
            </a:xfrm>
            <a:prstGeom prst="rect">
              <a:avLst/>
            </a:prstGeom>
          </p:spPr>
        </p:pic>
        <p:sp>
          <p:nvSpPr>
            <p:cNvPr id="57" name="TextBox 56"/>
            <p:cNvSpPr txBox="1"/>
            <p:nvPr/>
          </p:nvSpPr>
          <p:spPr>
            <a:xfrm>
              <a:off x="6477000" y="4876800"/>
              <a:ext cx="990600"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Supply Chain Development</a:t>
              </a:r>
              <a:endParaRPr lang="en-US" sz="1000" b="1" kern="0" dirty="0">
                <a:solidFill>
                  <a:srgbClr val="000000"/>
                </a:solidFill>
                <a:latin typeface="Lato" pitchFamily="34" charset="0"/>
              </a:endParaRPr>
            </a:p>
          </p:txBody>
        </p:sp>
      </p:grpSp>
      <p:grpSp>
        <p:nvGrpSpPr>
          <p:cNvPr id="58" name="Group 57"/>
          <p:cNvGrpSpPr/>
          <p:nvPr/>
        </p:nvGrpSpPr>
        <p:grpSpPr>
          <a:xfrm>
            <a:off x="7467600" y="4613419"/>
            <a:ext cx="1525716" cy="533400"/>
            <a:chOff x="4572000" y="5715000"/>
            <a:chExt cx="1525716" cy="533400"/>
          </a:xfrm>
        </p:grpSpPr>
        <p:pic>
          <p:nvPicPr>
            <p:cNvPr id="59" name="Picture 58"/>
            <p:cNvPicPr>
              <a:picLocks noChangeAspect="1"/>
            </p:cNvPicPr>
            <p:nvPr/>
          </p:nvPicPr>
          <p:blipFill>
            <a:blip r:embed="rId5"/>
            <a:stretch>
              <a:fillRect/>
            </a:stretch>
          </p:blipFill>
          <p:spPr>
            <a:xfrm>
              <a:off x="4572000" y="5715000"/>
              <a:ext cx="533400" cy="533400"/>
            </a:xfrm>
            <a:prstGeom prst="rect">
              <a:avLst/>
            </a:prstGeom>
          </p:spPr>
        </p:pic>
        <p:sp>
          <p:nvSpPr>
            <p:cNvPr id="60" name="TextBox 59"/>
            <p:cNvSpPr txBox="1"/>
            <p:nvPr/>
          </p:nvSpPr>
          <p:spPr>
            <a:xfrm>
              <a:off x="5105400" y="5715000"/>
              <a:ext cx="992316"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Workforce</a:t>
              </a:r>
            </a:p>
            <a:p>
              <a:pPr defTabSz="914400">
                <a:lnSpc>
                  <a:spcPct val="130000"/>
                </a:lnSpc>
                <a:defRPr/>
              </a:pPr>
              <a:r>
                <a:rPr lang="en-US" sz="1000" b="1" kern="0" dirty="0" smtClean="0">
                  <a:solidFill>
                    <a:srgbClr val="000000"/>
                  </a:solidFill>
                  <a:latin typeface="Lato" pitchFamily="34" charset="0"/>
                </a:rPr>
                <a:t>Development</a:t>
              </a:r>
              <a:endParaRPr lang="en-US" sz="1000" b="1" kern="0" dirty="0">
                <a:solidFill>
                  <a:srgbClr val="000000"/>
                </a:solidFill>
                <a:latin typeface="Lato" pitchFamily="34" charset="0"/>
              </a:endParaRPr>
            </a:p>
          </p:txBody>
        </p:sp>
      </p:grpSp>
      <p:grpSp>
        <p:nvGrpSpPr>
          <p:cNvPr id="61" name="Group 60"/>
          <p:cNvGrpSpPr/>
          <p:nvPr/>
        </p:nvGrpSpPr>
        <p:grpSpPr>
          <a:xfrm>
            <a:off x="5862593" y="5451619"/>
            <a:ext cx="1562100" cy="533400"/>
            <a:chOff x="7543800" y="4800600"/>
            <a:chExt cx="1562100" cy="533400"/>
          </a:xfrm>
        </p:grpSpPr>
        <p:pic>
          <p:nvPicPr>
            <p:cNvPr id="62" name="Picture 61"/>
            <p:cNvPicPr>
              <a:picLocks noChangeAspect="1"/>
            </p:cNvPicPr>
            <p:nvPr/>
          </p:nvPicPr>
          <p:blipFill>
            <a:blip r:embed="rId6"/>
            <a:stretch>
              <a:fillRect/>
            </a:stretch>
          </p:blipFill>
          <p:spPr>
            <a:xfrm>
              <a:off x="7543800" y="4800600"/>
              <a:ext cx="533400" cy="533400"/>
            </a:xfrm>
            <a:prstGeom prst="rect">
              <a:avLst/>
            </a:prstGeom>
          </p:spPr>
        </p:pic>
        <p:sp>
          <p:nvSpPr>
            <p:cNvPr id="63" name="TextBox 62"/>
            <p:cNvSpPr txBox="1"/>
            <p:nvPr/>
          </p:nvSpPr>
          <p:spPr>
            <a:xfrm>
              <a:off x="8113584" y="4800600"/>
              <a:ext cx="992316"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Innovation and Growth</a:t>
              </a:r>
              <a:endParaRPr lang="en-US" sz="1000" b="1" kern="0" dirty="0">
                <a:solidFill>
                  <a:srgbClr val="000000"/>
                </a:solidFill>
                <a:latin typeface="Lato" pitchFamily="34" charset="0"/>
              </a:endParaRPr>
            </a:p>
          </p:txBody>
        </p:sp>
      </p:grpSp>
      <p:grpSp>
        <p:nvGrpSpPr>
          <p:cNvPr id="64" name="Group 63"/>
          <p:cNvGrpSpPr/>
          <p:nvPr/>
        </p:nvGrpSpPr>
        <p:grpSpPr>
          <a:xfrm>
            <a:off x="4336877" y="5451619"/>
            <a:ext cx="1525716" cy="533400"/>
            <a:chOff x="6019800" y="5715000"/>
            <a:chExt cx="1525716" cy="533400"/>
          </a:xfrm>
        </p:grpSpPr>
        <p:pic>
          <p:nvPicPr>
            <p:cNvPr id="65" name="Picture 64"/>
            <p:cNvPicPr>
              <a:picLocks noChangeAspect="1"/>
            </p:cNvPicPr>
            <p:nvPr/>
          </p:nvPicPr>
          <p:blipFill>
            <a:blip r:embed="rId7"/>
            <a:stretch>
              <a:fillRect/>
            </a:stretch>
          </p:blipFill>
          <p:spPr>
            <a:xfrm>
              <a:off x="6019800" y="5715000"/>
              <a:ext cx="533400" cy="533400"/>
            </a:xfrm>
            <a:prstGeom prst="rect">
              <a:avLst/>
            </a:prstGeom>
          </p:spPr>
        </p:pic>
        <p:sp>
          <p:nvSpPr>
            <p:cNvPr id="66" name="TextBox 65"/>
            <p:cNvSpPr txBox="1"/>
            <p:nvPr/>
          </p:nvSpPr>
          <p:spPr>
            <a:xfrm>
              <a:off x="6553200" y="5715000"/>
              <a:ext cx="992316" cy="484748"/>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Lean Process </a:t>
              </a:r>
              <a:endParaRPr lang="en-US" sz="1000" b="1" kern="0" dirty="0">
                <a:solidFill>
                  <a:srgbClr val="000000"/>
                </a:solidFill>
                <a:latin typeface="Lato" pitchFamily="34" charset="0"/>
              </a:endParaRPr>
            </a:p>
          </p:txBody>
        </p:sp>
      </p:grpSp>
      <p:grpSp>
        <p:nvGrpSpPr>
          <p:cNvPr id="67" name="Group 66"/>
          <p:cNvGrpSpPr/>
          <p:nvPr/>
        </p:nvGrpSpPr>
        <p:grpSpPr>
          <a:xfrm>
            <a:off x="7467600" y="5451619"/>
            <a:ext cx="1676400" cy="533400"/>
            <a:chOff x="7772400" y="5715000"/>
            <a:chExt cx="1676400" cy="533400"/>
          </a:xfrm>
        </p:grpSpPr>
        <p:pic>
          <p:nvPicPr>
            <p:cNvPr id="68" name="Picture 67"/>
            <p:cNvPicPr>
              <a:picLocks noChangeAspect="1"/>
            </p:cNvPicPr>
            <p:nvPr/>
          </p:nvPicPr>
          <p:blipFill>
            <a:blip r:embed="rId8"/>
            <a:stretch>
              <a:fillRect/>
            </a:stretch>
          </p:blipFill>
          <p:spPr>
            <a:xfrm>
              <a:off x="7772400" y="5715000"/>
              <a:ext cx="533400" cy="533400"/>
            </a:xfrm>
            <a:prstGeom prst="rect">
              <a:avLst/>
            </a:prstGeom>
          </p:spPr>
        </p:pic>
        <p:sp>
          <p:nvSpPr>
            <p:cNvPr id="69" name="TextBox 68"/>
            <p:cNvSpPr txBox="1"/>
            <p:nvPr/>
          </p:nvSpPr>
          <p:spPr>
            <a:xfrm>
              <a:off x="8305800" y="5839354"/>
              <a:ext cx="1143000" cy="284693"/>
            </a:xfrm>
            <a:prstGeom prst="rect">
              <a:avLst/>
            </a:prstGeom>
            <a:noFill/>
          </p:spPr>
          <p:txBody>
            <a:bodyPr wrap="square" rtlCol="0">
              <a:spAutoFit/>
            </a:bodyPr>
            <a:lstStyle/>
            <a:p>
              <a:pPr defTabSz="914400">
                <a:lnSpc>
                  <a:spcPct val="130000"/>
                </a:lnSpc>
                <a:defRPr/>
              </a:pPr>
              <a:r>
                <a:rPr lang="en-US" sz="1000" b="1" kern="0" dirty="0" smtClean="0">
                  <a:solidFill>
                    <a:srgbClr val="000000"/>
                  </a:solidFill>
                  <a:latin typeface="Lato" pitchFamily="34" charset="0"/>
                </a:rPr>
                <a:t>Sustainability</a:t>
              </a:r>
              <a:endParaRPr lang="en-US" sz="1000" b="1" kern="0" dirty="0">
                <a:solidFill>
                  <a:srgbClr val="000000"/>
                </a:solidFill>
                <a:latin typeface="Lato" pitchFamily="34" charset="0"/>
              </a:endParaRPr>
            </a:p>
          </p:txBody>
        </p:sp>
      </p:grpSp>
      <p:pic>
        <p:nvPicPr>
          <p:cNvPr id="70" name="Picture 69" descr="BOGERT_217.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5340" y="1041438"/>
            <a:ext cx="4209300" cy="5141831"/>
          </a:xfrm>
          <a:prstGeom prst="rect">
            <a:avLst/>
          </a:prstGeom>
        </p:spPr>
      </p:pic>
    </p:spTree>
    <p:extLst>
      <p:ext uri="{BB962C8B-B14F-4D97-AF65-F5344CB8AC3E}">
        <p14:creationId xmlns:p14="http://schemas.microsoft.com/office/powerpoint/2010/main" val="3167243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Client Impacts</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13</a:t>
            </a:fld>
            <a:endParaRPr lang="en-US" dirty="0">
              <a:solidFill>
                <a:prstClr val="black"/>
              </a:solidFill>
            </a:endParaRPr>
          </a:p>
        </p:txBody>
      </p:sp>
      <p:pic>
        <p:nvPicPr>
          <p:cNvPr id="13" name="Picture 12"/>
          <p:cNvPicPr>
            <a:picLocks noChangeAspect="1"/>
          </p:cNvPicPr>
          <p:nvPr/>
        </p:nvPicPr>
        <p:blipFill>
          <a:blip r:embed="rId2"/>
          <a:stretch>
            <a:fillRect/>
          </a:stretch>
        </p:blipFill>
        <p:spPr>
          <a:xfrm>
            <a:off x="6496184" y="2833120"/>
            <a:ext cx="2085274" cy="353752"/>
          </a:xfrm>
          <a:prstGeom prst="rect">
            <a:avLst/>
          </a:prstGeom>
        </p:spPr>
      </p:pic>
      <p:pic>
        <p:nvPicPr>
          <p:cNvPr id="14" name="Picture 13"/>
          <p:cNvPicPr>
            <a:picLocks noChangeAspect="1"/>
          </p:cNvPicPr>
          <p:nvPr/>
        </p:nvPicPr>
        <p:blipFill>
          <a:blip r:embed="rId3"/>
          <a:stretch>
            <a:fillRect/>
          </a:stretch>
        </p:blipFill>
        <p:spPr>
          <a:xfrm>
            <a:off x="1118020" y="1445259"/>
            <a:ext cx="6335363" cy="1878625"/>
          </a:xfrm>
          <a:prstGeom prst="rect">
            <a:avLst/>
          </a:prstGeom>
        </p:spPr>
      </p:pic>
      <p:pic>
        <p:nvPicPr>
          <p:cNvPr id="15" name="Picture 14"/>
          <p:cNvPicPr>
            <a:picLocks noChangeAspect="1"/>
          </p:cNvPicPr>
          <p:nvPr/>
        </p:nvPicPr>
        <p:blipFill>
          <a:blip r:embed="rId4"/>
          <a:stretch>
            <a:fillRect/>
          </a:stretch>
        </p:blipFill>
        <p:spPr>
          <a:xfrm>
            <a:off x="0" y="3733800"/>
            <a:ext cx="9144000" cy="2165684"/>
          </a:xfrm>
          <a:prstGeom prst="rect">
            <a:avLst/>
          </a:prstGeom>
        </p:spPr>
      </p:pic>
    </p:spTree>
    <p:extLst>
      <p:ext uri="{BB962C8B-B14F-4D97-AF65-F5344CB8AC3E}">
        <p14:creationId xmlns:p14="http://schemas.microsoft.com/office/powerpoint/2010/main" val="257618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413640" y="0"/>
            <a:ext cx="1742154" cy="6193653"/>
          </a:xfrm>
          <a:prstGeom prst="rect">
            <a:avLst/>
          </a:prstGeom>
        </p:spPr>
      </p:pic>
      <p:sp>
        <p:nvSpPr>
          <p:cNvPr id="2" name="Title 1"/>
          <p:cNvSpPr>
            <a:spLocks noGrp="1"/>
          </p:cNvSpPr>
          <p:nvPr>
            <p:ph type="title"/>
          </p:nvPr>
        </p:nvSpPr>
        <p:spPr/>
        <p:txBody>
          <a:bodyPr/>
          <a:lstStyle/>
          <a:p>
            <a:r>
              <a:rPr lang="en-US" dirty="0" smtClean="0">
                <a:solidFill>
                  <a:srgbClr val="006699"/>
                </a:solidFill>
              </a:rPr>
              <a:t>Client Challenges</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14</a:t>
            </a:fld>
            <a:endParaRPr lang="en-US" dirty="0">
              <a:solidFill>
                <a:prstClr val="black"/>
              </a:solidFill>
            </a:endParaRPr>
          </a:p>
        </p:txBody>
      </p:sp>
      <p:graphicFrame>
        <p:nvGraphicFramePr>
          <p:cNvPr id="6" name="Chart 5"/>
          <p:cNvGraphicFramePr/>
          <p:nvPr>
            <p:extLst/>
          </p:nvPr>
        </p:nvGraphicFramePr>
        <p:xfrm>
          <a:off x="273186" y="1600200"/>
          <a:ext cx="6810375" cy="413173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4" y="274638"/>
            <a:ext cx="7776119" cy="0"/>
          </a:xfrm>
          <a:prstGeom prst="line">
            <a:avLst/>
          </a:prstGeom>
          <a:ln w="158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txBox="1">
            <a:spLocks/>
          </p:cNvSpPr>
          <p:nvPr/>
        </p:nvSpPr>
        <p:spPr>
          <a:xfrm>
            <a:off x="7821832" y="167944"/>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prstClr val="black">
                    <a:lumMod val="65000"/>
                    <a:lumOff val="35000"/>
                  </a:prstClr>
                </a:solidFill>
              </a:rPr>
              <a:t>MEP Overview</a:t>
            </a:r>
            <a:endParaRPr lang="en-US" sz="1200" dirty="0">
              <a:solidFill>
                <a:prstClr val="black">
                  <a:lumMod val="65000"/>
                  <a:lumOff val="35000"/>
                </a:prstClr>
              </a:solidFill>
            </a:endParaRPr>
          </a:p>
        </p:txBody>
      </p:sp>
    </p:spTree>
    <p:extLst>
      <p:ext uri="{BB962C8B-B14F-4D97-AF65-F5344CB8AC3E}">
        <p14:creationId xmlns:p14="http://schemas.microsoft.com/office/powerpoint/2010/main" val="4208338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82586" y="3434277"/>
            <a:ext cx="2025062" cy="1254254"/>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5827" y="3438314"/>
            <a:ext cx="2023865" cy="1250217"/>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4859" y="1684173"/>
            <a:ext cx="2017352" cy="1261202"/>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1"/>
          <a:stretch/>
        </p:blipFill>
        <p:spPr>
          <a:xfrm>
            <a:off x="6854860" y="3430466"/>
            <a:ext cx="2017352" cy="1268886"/>
          </a:xfrm>
          <a:prstGeom prst="rect">
            <a:avLst/>
          </a:prstGeom>
        </p:spPr>
      </p:pic>
      <p:sp>
        <p:nvSpPr>
          <p:cNvPr id="2" name="Title 1"/>
          <p:cNvSpPr>
            <a:spLocks noGrp="1"/>
          </p:cNvSpPr>
          <p:nvPr>
            <p:ph type="title"/>
          </p:nvPr>
        </p:nvSpPr>
        <p:spPr>
          <a:xfrm>
            <a:off x="457200" y="274638"/>
            <a:ext cx="8229600" cy="1143000"/>
          </a:xfrm>
        </p:spPr>
        <p:txBody>
          <a:bodyPr/>
          <a:lstStyle/>
          <a:p>
            <a:r>
              <a:rPr lang="en-US" dirty="0" smtClean="0">
                <a:solidFill>
                  <a:srgbClr val="006699"/>
                </a:solidFill>
              </a:rPr>
              <a:t>MEP Program Initiatives &amp; Services</a:t>
            </a:r>
            <a:endParaRPr lang="en-US" dirty="0">
              <a:solidFill>
                <a:srgbClr val="006699"/>
              </a:solidFill>
            </a:endParaRPr>
          </a:p>
        </p:txBody>
      </p:sp>
      <p:sp>
        <p:nvSpPr>
          <p:cNvPr id="3" name="Content Placeholder 2"/>
          <p:cNvSpPr>
            <a:spLocks noGrp="1"/>
          </p:cNvSpPr>
          <p:nvPr>
            <p:ph idx="1"/>
          </p:nvPr>
        </p:nvSpPr>
        <p:spPr>
          <a:xfrm>
            <a:off x="468959" y="4981232"/>
            <a:ext cx="8229600" cy="1395413"/>
          </a:xfrm>
        </p:spPr>
        <p:txBody>
          <a:bodyPr>
            <a:noAutofit/>
          </a:bodyPr>
          <a:lstStyle/>
          <a:p>
            <a:pPr marL="0" indent="0">
              <a:buNone/>
            </a:pPr>
            <a:r>
              <a:rPr lang="en-US" sz="1800" b="1" i="0" u="none" strike="noStrike" baseline="0" dirty="0" smtClean="0">
                <a:latin typeface=""/>
              </a:rPr>
              <a:t>MEP’s Program Initiatives &amp; Services</a:t>
            </a:r>
          </a:p>
          <a:p>
            <a:pPr marL="0" indent="0">
              <a:buNone/>
            </a:pPr>
            <a:r>
              <a:rPr lang="en-US" sz="1500" dirty="0" smtClean="0">
                <a:latin typeface=""/>
              </a:rPr>
              <a:t>are aimed t</a:t>
            </a:r>
            <a:r>
              <a:rPr lang="en-US" sz="1500" b="0" i="0" u="none" strike="noStrike" baseline="0" dirty="0" smtClean="0">
                <a:latin typeface=""/>
              </a:rPr>
              <a:t>o help manufacturers identify opportunities that</a:t>
            </a:r>
            <a:r>
              <a:rPr lang="en-US" sz="1500" b="0" i="0" u="none" strike="noStrike" dirty="0" smtClean="0">
                <a:latin typeface=""/>
              </a:rPr>
              <a:t> </a:t>
            </a:r>
            <a:r>
              <a:rPr lang="en-US" sz="1500" b="0" i="0" u="none" strike="noStrike" baseline="0" dirty="0" smtClean="0">
                <a:latin typeface=""/>
              </a:rPr>
              <a:t>will accelerate and strengthen their growth and competitiveness</a:t>
            </a:r>
            <a:r>
              <a:rPr lang="en-US" sz="1500" b="0" i="0" u="none" strike="noStrike" dirty="0" smtClean="0">
                <a:latin typeface=""/>
              </a:rPr>
              <a:t> </a:t>
            </a:r>
            <a:r>
              <a:rPr lang="en-US" sz="1500" b="0" i="0" u="none" strike="noStrike" baseline="0" dirty="0" smtClean="0">
                <a:latin typeface=""/>
              </a:rPr>
              <a:t>in the</a:t>
            </a:r>
            <a:r>
              <a:rPr lang="en-US" sz="1500" b="0" i="0" u="none" strike="noStrike" dirty="0" smtClean="0">
                <a:latin typeface=""/>
              </a:rPr>
              <a:t> </a:t>
            </a:r>
            <a:r>
              <a:rPr lang="en-US" sz="1500" b="0" i="0" u="none" strike="noStrike" baseline="0" dirty="0" smtClean="0">
                <a:latin typeface=""/>
              </a:rPr>
              <a:t>global marketplace</a:t>
            </a:r>
            <a:endParaRPr lang="en-US" sz="1500" dirty="0"/>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15</a:t>
            </a:fld>
            <a:endParaRPr lang="en-US" dirty="0">
              <a:solidFill>
                <a:prstClr val="black"/>
              </a:solidFill>
            </a:endParaRPr>
          </a:p>
        </p:txBody>
      </p:sp>
      <p:grpSp>
        <p:nvGrpSpPr>
          <p:cNvPr id="62" name="Group 61"/>
          <p:cNvGrpSpPr/>
          <p:nvPr/>
        </p:nvGrpSpPr>
        <p:grpSpPr>
          <a:xfrm>
            <a:off x="288536" y="1684172"/>
            <a:ext cx="2021937" cy="1260719"/>
            <a:chOff x="183650" y="1393158"/>
            <a:chExt cx="2920704" cy="1821119"/>
          </a:xfrm>
        </p:grpSpPr>
        <p:pic>
          <p:nvPicPr>
            <p:cNvPr id="51" name="Picture 50" descr="b2b-lead-generation1-300x200.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4918" y="1393158"/>
              <a:ext cx="2918168" cy="1821119"/>
            </a:xfrm>
            <a:prstGeom prst="rect">
              <a:avLst/>
            </a:prstGeom>
          </p:spPr>
        </p:pic>
        <p:sp>
          <p:nvSpPr>
            <p:cNvPr id="26" name="Rectangle 25"/>
            <p:cNvSpPr/>
            <p:nvPr/>
          </p:nvSpPr>
          <p:spPr>
            <a:xfrm>
              <a:off x="183650" y="256517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27" name="TextBox 26"/>
            <p:cNvSpPr txBox="1"/>
            <p:nvPr/>
          </p:nvSpPr>
          <p:spPr>
            <a:xfrm>
              <a:off x="247240" y="2693561"/>
              <a:ext cx="2793525" cy="444586"/>
            </a:xfrm>
            <a:prstGeom prst="rect">
              <a:avLst/>
            </a:prstGeom>
            <a:noFill/>
          </p:spPr>
          <p:txBody>
            <a:bodyPr wrap="square" rtlCol="0">
              <a:spAutoFit/>
            </a:bodyPr>
            <a:lstStyle/>
            <a:p>
              <a:pPr algn="ctr" defTabSz="914400">
                <a:defRPr/>
              </a:pPr>
              <a:r>
                <a:rPr lang="en-US" sz="1400" b="1" kern="0" dirty="0" smtClean="0">
                  <a:solidFill>
                    <a:srgbClr val="006699"/>
                  </a:solidFill>
                </a:rPr>
                <a:t>Growth and Innovation</a:t>
              </a:r>
            </a:p>
          </p:txBody>
        </p:sp>
      </p:grpSp>
      <p:grpSp>
        <p:nvGrpSpPr>
          <p:cNvPr id="63" name="Group 62"/>
          <p:cNvGrpSpPr/>
          <p:nvPr/>
        </p:nvGrpSpPr>
        <p:grpSpPr>
          <a:xfrm>
            <a:off x="2476795" y="1684172"/>
            <a:ext cx="2022710" cy="1261201"/>
            <a:chOff x="3102529" y="1393158"/>
            <a:chExt cx="2920705" cy="1821119"/>
          </a:xfrm>
        </p:grpSpPr>
        <p:pic>
          <p:nvPicPr>
            <p:cNvPr id="52" name="Picture 51" descr="Green-Background.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02529" y="1393158"/>
              <a:ext cx="2920705" cy="1808468"/>
            </a:xfrm>
            <a:prstGeom prst="rect">
              <a:avLst/>
            </a:prstGeom>
          </p:spPr>
        </p:pic>
        <p:sp>
          <p:nvSpPr>
            <p:cNvPr id="30" name="Rectangle 29"/>
            <p:cNvSpPr/>
            <p:nvPr/>
          </p:nvSpPr>
          <p:spPr>
            <a:xfrm>
              <a:off x="3102529" y="2565170"/>
              <a:ext cx="2920705"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38" name="TextBox 37"/>
            <p:cNvSpPr txBox="1"/>
            <p:nvPr/>
          </p:nvSpPr>
          <p:spPr>
            <a:xfrm>
              <a:off x="3166119" y="2688152"/>
              <a:ext cx="2793525" cy="339863"/>
            </a:xfrm>
            <a:prstGeom prst="rect">
              <a:avLst/>
            </a:prstGeom>
            <a:noFill/>
          </p:spPr>
          <p:txBody>
            <a:bodyPr wrap="square" rtlCol="0">
              <a:spAutoFit/>
            </a:bodyPr>
            <a:lstStyle/>
            <a:p>
              <a:pPr algn="ctr" defTabSz="914400">
                <a:defRPr/>
              </a:pPr>
              <a:r>
                <a:rPr lang="en-US" sz="1400" b="1" kern="0" dirty="0" smtClean="0">
                  <a:solidFill>
                    <a:srgbClr val="006699"/>
                  </a:solidFill>
                </a:rPr>
                <a:t>Sustainability</a:t>
              </a:r>
            </a:p>
          </p:txBody>
        </p:sp>
      </p:grpSp>
      <p:grpSp>
        <p:nvGrpSpPr>
          <p:cNvPr id="64" name="Group 63"/>
          <p:cNvGrpSpPr/>
          <p:nvPr/>
        </p:nvGrpSpPr>
        <p:grpSpPr>
          <a:xfrm>
            <a:off x="4665827" y="1684172"/>
            <a:ext cx="2022711" cy="1261202"/>
            <a:chOff x="6032160" y="1393157"/>
            <a:chExt cx="2920704" cy="1821120"/>
          </a:xfrm>
        </p:grpSpPr>
        <p:pic>
          <p:nvPicPr>
            <p:cNvPr id="54" name="Picture 53" descr="11Supply-Chain-Management-Photo.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32160" y="1393157"/>
              <a:ext cx="2920704" cy="1819189"/>
            </a:xfrm>
            <a:prstGeom prst="rect">
              <a:avLst/>
            </a:prstGeom>
          </p:spPr>
        </p:pic>
        <p:sp>
          <p:nvSpPr>
            <p:cNvPr id="39" name="Rectangle 38"/>
            <p:cNvSpPr/>
            <p:nvPr/>
          </p:nvSpPr>
          <p:spPr>
            <a:xfrm>
              <a:off x="6032160" y="256517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1" name="TextBox 40"/>
            <p:cNvSpPr txBox="1"/>
            <p:nvPr/>
          </p:nvSpPr>
          <p:spPr>
            <a:xfrm>
              <a:off x="6095750" y="2680906"/>
              <a:ext cx="2793525" cy="339863"/>
            </a:xfrm>
            <a:prstGeom prst="rect">
              <a:avLst/>
            </a:prstGeom>
            <a:noFill/>
          </p:spPr>
          <p:txBody>
            <a:bodyPr wrap="square" rtlCol="0">
              <a:spAutoFit/>
            </a:bodyPr>
            <a:lstStyle/>
            <a:p>
              <a:pPr algn="ctr" defTabSz="914400">
                <a:defRPr/>
              </a:pPr>
              <a:r>
                <a:rPr lang="en-US" sz="1400" b="1" kern="0" dirty="0" smtClean="0">
                  <a:solidFill>
                    <a:srgbClr val="006699"/>
                  </a:solidFill>
                </a:rPr>
                <a:t>Supply Chain</a:t>
              </a:r>
            </a:p>
          </p:txBody>
        </p:sp>
      </p:grpSp>
      <p:grpSp>
        <p:nvGrpSpPr>
          <p:cNvPr id="68" name="Group 67"/>
          <p:cNvGrpSpPr/>
          <p:nvPr/>
        </p:nvGrpSpPr>
        <p:grpSpPr>
          <a:xfrm>
            <a:off x="288536" y="3438314"/>
            <a:ext cx="2028883" cy="1261037"/>
            <a:chOff x="183650" y="3341934"/>
            <a:chExt cx="2920704" cy="1815341"/>
          </a:xfrm>
        </p:grpSpPr>
        <p:pic>
          <p:nvPicPr>
            <p:cNvPr id="60" name="Picture 59" descr="technology1.jpg"/>
            <p:cNvPicPr>
              <a:picLocks noChangeAspect="1"/>
            </p:cNvPicPr>
            <p:nvPr/>
          </p:nvPicPr>
          <p:blipFill rotWithShape="1">
            <a:blip r:embed="rId9" cstate="email">
              <a:extLst>
                <a:ext uri="{28A0092B-C50C-407E-A947-70E740481C1C}">
                  <a14:useLocalDpi xmlns:a14="http://schemas.microsoft.com/office/drawing/2010/main"/>
                </a:ext>
              </a:extLst>
            </a:blip>
            <a:srcRect r="-483"/>
            <a:stretch/>
          </p:blipFill>
          <p:spPr>
            <a:xfrm>
              <a:off x="185475" y="3341934"/>
              <a:ext cx="2917054" cy="1815341"/>
            </a:xfrm>
            <a:prstGeom prst="rect">
              <a:avLst/>
            </a:prstGeom>
          </p:spPr>
        </p:pic>
        <p:sp>
          <p:nvSpPr>
            <p:cNvPr id="42" name="Rectangle 41"/>
            <p:cNvSpPr/>
            <p:nvPr/>
          </p:nvSpPr>
          <p:spPr>
            <a:xfrm>
              <a:off x="183650" y="449641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4" name="TextBox 43"/>
            <p:cNvSpPr txBox="1"/>
            <p:nvPr/>
          </p:nvSpPr>
          <p:spPr>
            <a:xfrm>
              <a:off x="247240" y="4624796"/>
              <a:ext cx="2793525" cy="339863"/>
            </a:xfrm>
            <a:prstGeom prst="rect">
              <a:avLst/>
            </a:prstGeom>
            <a:noFill/>
          </p:spPr>
          <p:txBody>
            <a:bodyPr wrap="square" rtlCol="0">
              <a:spAutoFit/>
            </a:bodyPr>
            <a:lstStyle/>
            <a:p>
              <a:pPr algn="ctr" defTabSz="914400">
                <a:defRPr/>
              </a:pPr>
              <a:r>
                <a:rPr lang="en-US" sz="1400" b="1" kern="0" dirty="0" smtClean="0">
                  <a:solidFill>
                    <a:srgbClr val="006699"/>
                  </a:solidFill>
                </a:rPr>
                <a:t>Technology Acceleration</a:t>
              </a:r>
            </a:p>
          </p:txBody>
        </p:sp>
      </p:grpSp>
      <p:grpSp>
        <p:nvGrpSpPr>
          <p:cNvPr id="66" name="Group 65"/>
          <p:cNvGrpSpPr/>
          <p:nvPr/>
        </p:nvGrpSpPr>
        <p:grpSpPr>
          <a:xfrm>
            <a:off x="4667653" y="4247049"/>
            <a:ext cx="2085200" cy="447520"/>
            <a:chOff x="6026784" y="4496410"/>
            <a:chExt cx="2920704" cy="649107"/>
          </a:xfrm>
        </p:grpSpPr>
        <p:sp>
          <p:nvSpPr>
            <p:cNvPr id="45" name="Rectangle 44"/>
            <p:cNvSpPr/>
            <p:nvPr/>
          </p:nvSpPr>
          <p:spPr>
            <a:xfrm>
              <a:off x="6026784" y="449641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7" name="TextBox 46"/>
            <p:cNvSpPr txBox="1"/>
            <p:nvPr/>
          </p:nvSpPr>
          <p:spPr>
            <a:xfrm>
              <a:off x="6090374" y="4624798"/>
              <a:ext cx="2793525" cy="339863"/>
            </a:xfrm>
            <a:prstGeom prst="rect">
              <a:avLst/>
            </a:prstGeom>
            <a:noFill/>
          </p:spPr>
          <p:txBody>
            <a:bodyPr wrap="square" rtlCol="0">
              <a:spAutoFit/>
            </a:bodyPr>
            <a:lstStyle/>
            <a:p>
              <a:pPr algn="ctr" defTabSz="914400">
                <a:defRPr/>
              </a:pPr>
              <a:r>
                <a:rPr lang="en-US" sz="1400" b="1" kern="0" dirty="0" smtClean="0">
                  <a:solidFill>
                    <a:srgbClr val="006699"/>
                  </a:solidFill>
                </a:rPr>
                <a:t>Make it in America</a:t>
              </a:r>
            </a:p>
          </p:txBody>
        </p:sp>
      </p:grpSp>
      <p:grpSp>
        <p:nvGrpSpPr>
          <p:cNvPr id="67" name="Group 66"/>
          <p:cNvGrpSpPr/>
          <p:nvPr/>
        </p:nvGrpSpPr>
        <p:grpSpPr>
          <a:xfrm>
            <a:off x="2482648" y="4239435"/>
            <a:ext cx="2020756" cy="449100"/>
            <a:chOff x="3100615" y="4496411"/>
            <a:chExt cx="2920705" cy="649107"/>
          </a:xfrm>
        </p:grpSpPr>
        <p:sp>
          <p:nvSpPr>
            <p:cNvPr id="48" name="Rectangle 47"/>
            <p:cNvSpPr/>
            <p:nvPr/>
          </p:nvSpPr>
          <p:spPr>
            <a:xfrm>
              <a:off x="3100615" y="4496411"/>
              <a:ext cx="2920705"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50" name="TextBox 49"/>
            <p:cNvSpPr txBox="1"/>
            <p:nvPr/>
          </p:nvSpPr>
          <p:spPr>
            <a:xfrm>
              <a:off x="3164205" y="4619393"/>
              <a:ext cx="2793526" cy="339863"/>
            </a:xfrm>
            <a:prstGeom prst="rect">
              <a:avLst/>
            </a:prstGeom>
            <a:noFill/>
          </p:spPr>
          <p:txBody>
            <a:bodyPr wrap="square" rtlCol="0">
              <a:spAutoFit/>
            </a:bodyPr>
            <a:lstStyle/>
            <a:p>
              <a:pPr algn="ctr" defTabSz="914400">
                <a:defRPr/>
              </a:pPr>
              <a:r>
                <a:rPr lang="en-US" sz="1400" b="1" kern="0" dirty="0" smtClean="0">
                  <a:solidFill>
                    <a:srgbClr val="006699"/>
                  </a:solidFill>
                </a:rPr>
                <a:t>Workforce</a:t>
              </a:r>
            </a:p>
          </p:txBody>
        </p:sp>
      </p:grpSp>
      <p:grpSp>
        <p:nvGrpSpPr>
          <p:cNvPr id="31" name="Group 30"/>
          <p:cNvGrpSpPr/>
          <p:nvPr/>
        </p:nvGrpSpPr>
        <p:grpSpPr>
          <a:xfrm>
            <a:off x="6854859" y="2495841"/>
            <a:ext cx="2022711" cy="449534"/>
            <a:chOff x="6032160" y="2565170"/>
            <a:chExt cx="2920704" cy="649107"/>
          </a:xfrm>
        </p:grpSpPr>
        <p:sp>
          <p:nvSpPr>
            <p:cNvPr id="33" name="Rectangle 32"/>
            <p:cNvSpPr/>
            <p:nvPr/>
          </p:nvSpPr>
          <p:spPr>
            <a:xfrm>
              <a:off x="6032160" y="256517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34" name="TextBox 33"/>
            <p:cNvSpPr txBox="1"/>
            <p:nvPr/>
          </p:nvSpPr>
          <p:spPr>
            <a:xfrm>
              <a:off x="6095750" y="2680906"/>
              <a:ext cx="2793525" cy="444416"/>
            </a:xfrm>
            <a:prstGeom prst="rect">
              <a:avLst/>
            </a:prstGeom>
            <a:noFill/>
          </p:spPr>
          <p:txBody>
            <a:bodyPr wrap="square" rtlCol="0">
              <a:spAutoFit/>
            </a:bodyPr>
            <a:lstStyle/>
            <a:p>
              <a:pPr algn="ctr" defTabSz="914400">
                <a:defRPr/>
              </a:pPr>
              <a:r>
                <a:rPr lang="en-US" sz="1400" b="1" kern="0" dirty="0" smtClean="0">
                  <a:solidFill>
                    <a:srgbClr val="006699"/>
                  </a:solidFill>
                </a:rPr>
                <a:t>Export</a:t>
              </a:r>
            </a:p>
          </p:txBody>
        </p:sp>
      </p:grpSp>
      <p:grpSp>
        <p:nvGrpSpPr>
          <p:cNvPr id="35" name="Group 34"/>
          <p:cNvGrpSpPr/>
          <p:nvPr/>
        </p:nvGrpSpPr>
        <p:grpSpPr>
          <a:xfrm>
            <a:off x="6858564" y="4247049"/>
            <a:ext cx="2019005" cy="447520"/>
            <a:chOff x="6026784" y="4496410"/>
            <a:chExt cx="2928476" cy="649107"/>
          </a:xfrm>
        </p:grpSpPr>
        <p:sp>
          <p:nvSpPr>
            <p:cNvPr id="37" name="Rectangle 36"/>
            <p:cNvSpPr/>
            <p:nvPr/>
          </p:nvSpPr>
          <p:spPr>
            <a:xfrm>
              <a:off x="6026784" y="4496410"/>
              <a:ext cx="2920704" cy="649107"/>
            </a:xfrm>
            <a:prstGeom prst="rect">
              <a:avLst/>
            </a:prstGeom>
            <a:solidFill>
              <a:srgbClr val="F2F2F2">
                <a:alpha val="60000"/>
              </a:srgbClr>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40" name="TextBox 39"/>
            <p:cNvSpPr txBox="1"/>
            <p:nvPr/>
          </p:nvSpPr>
          <p:spPr>
            <a:xfrm>
              <a:off x="6090374" y="4624798"/>
              <a:ext cx="2864886" cy="446417"/>
            </a:xfrm>
            <a:prstGeom prst="rect">
              <a:avLst/>
            </a:prstGeom>
            <a:noFill/>
          </p:spPr>
          <p:txBody>
            <a:bodyPr wrap="square" rtlCol="0">
              <a:spAutoFit/>
            </a:bodyPr>
            <a:lstStyle/>
            <a:p>
              <a:pPr algn="ctr" defTabSz="914400">
                <a:defRPr/>
              </a:pPr>
              <a:r>
                <a:rPr lang="en-US" sz="1400" b="1" kern="0" dirty="0" smtClean="0">
                  <a:solidFill>
                    <a:srgbClr val="006699"/>
                  </a:solidFill>
                </a:rPr>
                <a:t>Continuous Improvement</a:t>
              </a:r>
            </a:p>
          </p:txBody>
        </p:sp>
      </p:grpSp>
    </p:spTree>
    <p:extLst>
      <p:ext uri="{BB962C8B-B14F-4D97-AF65-F5344CB8AC3E}">
        <p14:creationId xmlns:p14="http://schemas.microsoft.com/office/powerpoint/2010/main" val="2458464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The MEP Organization</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16</a:t>
            </a:fld>
            <a:endParaRPr lang="en-US" dirty="0">
              <a:solidFill>
                <a:prstClr val="black"/>
              </a:solidFill>
            </a:endParaRPr>
          </a:p>
        </p:txBody>
      </p:sp>
      <p:sp>
        <p:nvSpPr>
          <p:cNvPr id="13" name="Rectangle 12"/>
          <p:cNvSpPr/>
          <p:nvPr/>
        </p:nvSpPr>
        <p:spPr>
          <a:xfrm>
            <a:off x="499880" y="3886296"/>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651323" y="3854843"/>
            <a:ext cx="1372244" cy="461665"/>
          </a:xfrm>
          <a:prstGeom prst="rect">
            <a:avLst/>
          </a:prstGeom>
        </p:spPr>
        <p:txBody>
          <a:bodyPr wrap="square">
            <a:spAutoFit/>
          </a:bodyPr>
          <a:lstStyle/>
          <a:p>
            <a:pPr algn="ctr"/>
            <a:r>
              <a:rPr lang="en-US" sz="1200" b="1" dirty="0" smtClean="0">
                <a:solidFill>
                  <a:prstClr val="white"/>
                </a:solidFill>
              </a:rPr>
              <a:t>Carroll A. Thomas</a:t>
            </a:r>
          </a:p>
          <a:p>
            <a:pPr algn="ctr"/>
            <a:r>
              <a:rPr lang="en-US" sz="1200" b="1" dirty="0" smtClean="0">
                <a:solidFill>
                  <a:prstClr val="white"/>
                </a:solidFill>
              </a:rPr>
              <a:t>Director, MEP</a:t>
            </a:r>
            <a:endParaRPr lang="en-US" sz="1200" b="1" dirty="0">
              <a:solidFill>
                <a:prstClr val="white"/>
              </a:solidFill>
            </a:endParaRPr>
          </a:p>
        </p:txBody>
      </p:sp>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13580" y="2341944"/>
            <a:ext cx="1068359" cy="1287584"/>
          </a:xfrm>
          <a:prstGeom prst="rect">
            <a:avLst/>
          </a:prstGeom>
        </p:spPr>
      </p:pic>
      <p:sp>
        <p:nvSpPr>
          <p:cNvPr id="15" name="TextBox 14"/>
          <p:cNvSpPr txBox="1"/>
          <p:nvPr/>
        </p:nvSpPr>
        <p:spPr>
          <a:xfrm>
            <a:off x="2922950" y="3612936"/>
            <a:ext cx="1449619" cy="246221"/>
          </a:xfrm>
          <a:prstGeom prst="rect">
            <a:avLst/>
          </a:prstGeom>
          <a:noFill/>
        </p:spPr>
        <p:txBody>
          <a:bodyPr wrap="square" rtlCol="0">
            <a:spAutoFit/>
          </a:bodyPr>
          <a:lstStyle/>
          <a:p>
            <a:pPr algn="ctr"/>
            <a:r>
              <a:rPr lang="en-US" sz="1000" b="1" dirty="0" smtClean="0">
                <a:solidFill>
                  <a:srgbClr val="006699"/>
                </a:solidFill>
              </a:rPr>
              <a:t>William </a:t>
            </a:r>
            <a:r>
              <a:rPr lang="en-US" sz="1000" b="1" dirty="0" err="1" smtClean="0">
                <a:solidFill>
                  <a:srgbClr val="006699"/>
                </a:solidFill>
              </a:rPr>
              <a:t>Kinser</a:t>
            </a:r>
            <a:r>
              <a:rPr lang="en-US" sz="1000" b="1" dirty="0" smtClean="0">
                <a:solidFill>
                  <a:srgbClr val="006699"/>
                </a:solidFill>
              </a:rPr>
              <a:t>, Chief</a:t>
            </a:r>
            <a:endParaRPr lang="en-US" sz="1000" b="1" dirty="0">
              <a:solidFill>
                <a:srgbClr val="006699"/>
              </a:solidFill>
            </a:endParaRP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4073" y="2341944"/>
            <a:ext cx="1075269" cy="1287584"/>
          </a:xfrm>
          <a:prstGeom prst="rect">
            <a:avLst/>
          </a:prstGeom>
        </p:spPr>
      </p:pic>
      <p:sp>
        <p:nvSpPr>
          <p:cNvPr id="19" name="Rectangle 18"/>
          <p:cNvSpPr/>
          <p:nvPr/>
        </p:nvSpPr>
        <p:spPr>
          <a:xfrm>
            <a:off x="4794142" y="1859278"/>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4716817" y="1823812"/>
            <a:ext cx="1829781" cy="461665"/>
          </a:xfrm>
          <a:prstGeom prst="rect">
            <a:avLst/>
          </a:prstGeom>
        </p:spPr>
        <p:txBody>
          <a:bodyPr wrap="square">
            <a:spAutoFit/>
          </a:bodyPr>
          <a:lstStyle/>
          <a:p>
            <a:pPr algn="ctr"/>
            <a:r>
              <a:rPr lang="en-US" sz="1200" b="1" dirty="0" smtClean="0">
                <a:solidFill>
                  <a:prstClr val="white"/>
                </a:solidFill>
              </a:rPr>
              <a:t>Partnerships and Program Development</a:t>
            </a:r>
            <a:endParaRPr lang="en-US" sz="1200" b="1" dirty="0">
              <a:solidFill>
                <a:prstClr val="white"/>
              </a:solidFill>
            </a:endParaRPr>
          </a:p>
        </p:txBody>
      </p:sp>
      <p:sp>
        <p:nvSpPr>
          <p:cNvPr id="20" name="TextBox 19"/>
          <p:cNvSpPr txBox="1"/>
          <p:nvPr/>
        </p:nvSpPr>
        <p:spPr>
          <a:xfrm>
            <a:off x="4942868" y="3596287"/>
            <a:ext cx="1377679" cy="246221"/>
          </a:xfrm>
          <a:prstGeom prst="rect">
            <a:avLst/>
          </a:prstGeom>
          <a:noFill/>
        </p:spPr>
        <p:txBody>
          <a:bodyPr wrap="square" rtlCol="0">
            <a:spAutoFit/>
          </a:bodyPr>
          <a:lstStyle/>
          <a:p>
            <a:pPr algn="ctr"/>
            <a:r>
              <a:rPr lang="en-US" sz="1000" b="1" dirty="0" smtClean="0">
                <a:solidFill>
                  <a:srgbClr val="006699"/>
                </a:solidFill>
              </a:rPr>
              <a:t>Mark </a:t>
            </a:r>
            <a:r>
              <a:rPr lang="en-US" sz="1000" b="1" dirty="0" err="1" smtClean="0">
                <a:solidFill>
                  <a:srgbClr val="006699"/>
                </a:solidFill>
              </a:rPr>
              <a:t>Troppe</a:t>
            </a:r>
            <a:r>
              <a:rPr lang="en-US" sz="1000" b="1" dirty="0" smtClean="0">
                <a:solidFill>
                  <a:srgbClr val="006699"/>
                </a:solidFill>
              </a:rPr>
              <a:t>, Chief</a:t>
            </a:r>
            <a:endParaRPr lang="en-US" sz="1000" b="1" dirty="0">
              <a:solidFill>
                <a:srgbClr val="006699"/>
              </a:solidFill>
            </a:endParaRPr>
          </a:p>
        </p:txBody>
      </p:sp>
      <p:sp>
        <p:nvSpPr>
          <p:cNvPr id="21" name="Rectangle 20"/>
          <p:cNvSpPr/>
          <p:nvPr/>
        </p:nvSpPr>
        <p:spPr>
          <a:xfrm>
            <a:off x="6747346" y="1855265"/>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6898789" y="1823812"/>
            <a:ext cx="1372244" cy="461665"/>
          </a:xfrm>
          <a:prstGeom prst="rect">
            <a:avLst/>
          </a:prstGeom>
        </p:spPr>
        <p:txBody>
          <a:bodyPr wrap="square">
            <a:spAutoFit/>
          </a:bodyPr>
          <a:lstStyle/>
          <a:p>
            <a:pPr algn="ctr"/>
            <a:r>
              <a:rPr lang="en-US" sz="1200" b="1" dirty="0" smtClean="0">
                <a:solidFill>
                  <a:prstClr val="white"/>
                </a:solidFill>
              </a:rPr>
              <a:t>System </a:t>
            </a:r>
            <a:r>
              <a:rPr lang="en-US" sz="1200" b="1" dirty="0">
                <a:solidFill>
                  <a:prstClr val="white"/>
                </a:solidFill>
              </a:rPr>
              <a:t>Operations </a:t>
            </a:r>
            <a:r>
              <a:rPr lang="en-US" sz="1200" b="1" dirty="0" smtClean="0">
                <a:solidFill>
                  <a:prstClr val="white"/>
                </a:solidFill>
              </a:rPr>
              <a:t>Office</a:t>
            </a:r>
            <a:endParaRPr lang="en-US" sz="1200" b="1" dirty="0">
              <a:solidFill>
                <a:prstClr val="white"/>
              </a:solidFill>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29714" y="2353888"/>
            <a:ext cx="1110394" cy="1287584"/>
          </a:xfrm>
          <a:prstGeom prst="rect">
            <a:avLst/>
          </a:prstGeom>
        </p:spPr>
      </p:pic>
      <p:sp>
        <p:nvSpPr>
          <p:cNvPr id="23" name="TextBox 22"/>
          <p:cNvSpPr txBox="1"/>
          <p:nvPr/>
        </p:nvSpPr>
        <p:spPr>
          <a:xfrm>
            <a:off x="6910811" y="3610555"/>
            <a:ext cx="1348200" cy="246221"/>
          </a:xfrm>
          <a:prstGeom prst="rect">
            <a:avLst/>
          </a:prstGeom>
          <a:noFill/>
        </p:spPr>
        <p:txBody>
          <a:bodyPr wrap="square" rtlCol="0">
            <a:spAutoFit/>
          </a:bodyPr>
          <a:lstStyle/>
          <a:p>
            <a:r>
              <a:rPr lang="en-US" sz="1000" b="1" dirty="0" smtClean="0">
                <a:solidFill>
                  <a:srgbClr val="006699"/>
                </a:solidFill>
              </a:rPr>
              <a:t>Mike Simpson, Chief</a:t>
            </a:r>
            <a:endParaRPr lang="en-US" sz="1000" b="1" dirty="0">
              <a:solidFill>
                <a:srgbClr val="006699"/>
              </a:solidFill>
            </a:endParaRPr>
          </a:p>
        </p:txBody>
      </p:sp>
      <p:sp>
        <p:nvSpPr>
          <p:cNvPr id="24" name="Rectangle 23"/>
          <p:cNvSpPr/>
          <p:nvPr/>
        </p:nvSpPr>
        <p:spPr>
          <a:xfrm>
            <a:off x="2810194" y="1855265"/>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2961637" y="1910115"/>
            <a:ext cx="1372244" cy="276999"/>
          </a:xfrm>
          <a:prstGeom prst="rect">
            <a:avLst/>
          </a:prstGeom>
        </p:spPr>
        <p:txBody>
          <a:bodyPr wrap="square">
            <a:spAutoFit/>
          </a:bodyPr>
          <a:lstStyle/>
          <a:p>
            <a:pPr algn="ctr"/>
            <a:r>
              <a:rPr lang="en-US" sz="1200" b="1" dirty="0" smtClean="0">
                <a:solidFill>
                  <a:prstClr val="white"/>
                </a:solidFill>
              </a:rPr>
              <a:t>Center Operations</a:t>
            </a:r>
            <a:endParaRPr lang="en-US" sz="1200" b="1" dirty="0">
              <a:solidFill>
                <a:prstClr val="white"/>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250" y="2341944"/>
            <a:ext cx="1273781" cy="1415312"/>
          </a:xfrm>
          <a:prstGeom prst="rect">
            <a:avLst/>
          </a:prstGeom>
        </p:spPr>
      </p:pic>
      <p:sp>
        <p:nvSpPr>
          <p:cNvPr id="26" name="TextBox 25"/>
          <p:cNvSpPr txBox="1"/>
          <p:nvPr/>
        </p:nvSpPr>
        <p:spPr>
          <a:xfrm>
            <a:off x="759231" y="4321982"/>
            <a:ext cx="1156429" cy="246221"/>
          </a:xfrm>
          <a:prstGeom prst="rect">
            <a:avLst/>
          </a:prstGeom>
          <a:noFill/>
        </p:spPr>
        <p:txBody>
          <a:bodyPr wrap="square" rtlCol="0">
            <a:spAutoFit/>
          </a:bodyPr>
          <a:lstStyle/>
          <a:p>
            <a:r>
              <a:rPr lang="en-US" sz="1000" b="1" i="1" dirty="0" smtClean="0">
                <a:solidFill>
                  <a:srgbClr val="006699"/>
                </a:solidFill>
              </a:rPr>
              <a:t>Effective April 2015</a:t>
            </a:r>
            <a:endParaRPr lang="en-US" sz="1000" b="1" i="1" dirty="0">
              <a:solidFill>
                <a:srgbClr val="006699"/>
              </a:solidFill>
            </a:endParaRPr>
          </a:p>
        </p:txBody>
      </p:sp>
      <p:sp>
        <p:nvSpPr>
          <p:cNvPr id="10" name="Rectangle 9"/>
          <p:cNvSpPr/>
          <p:nvPr/>
        </p:nvSpPr>
        <p:spPr>
          <a:xfrm>
            <a:off x="2810194" y="3995297"/>
            <a:ext cx="1675130" cy="1219994"/>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2858564" y="4048885"/>
            <a:ext cx="1578391" cy="707886"/>
          </a:xfrm>
          <a:prstGeom prst="rect">
            <a:avLst/>
          </a:prstGeom>
          <a:noFill/>
        </p:spPr>
        <p:txBody>
          <a:bodyPr wrap="square" rtlCol="0">
            <a:spAutoFit/>
          </a:bodyPr>
          <a:lstStyle/>
          <a:p>
            <a:r>
              <a:rPr lang="en-US" sz="1000" dirty="0" smtClean="0">
                <a:solidFill>
                  <a:prstClr val="black"/>
                </a:solidFill>
              </a:rPr>
              <a:t>Oversees the use of federal funds awarded through MEP centers cooperative agreements</a:t>
            </a:r>
            <a:endParaRPr lang="en-US" sz="1000" dirty="0">
              <a:solidFill>
                <a:prstClr val="black"/>
              </a:solidFill>
            </a:endParaRPr>
          </a:p>
        </p:txBody>
      </p:sp>
      <p:sp>
        <p:nvSpPr>
          <p:cNvPr id="28" name="Rectangle 27"/>
          <p:cNvSpPr/>
          <p:nvPr/>
        </p:nvSpPr>
        <p:spPr>
          <a:xfrm>
            <a:off x="4794142" y="3958206"/>
            <a:ext cx="1675130" cy="1219994"/>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842512" y="4011794"/>
            <a:ext cx="1578391" cy="1169551"/>
          </a:xfrm>
          <a:prstGeom prst="rect">
            <a:avLst/>
          </a:prstGeom>
          <a:noFill/>
        </p:spPr>
        <p:txBody>
          <a:bodyPr wrap="square" rtlCol="0">
            <a:spAutoFit/>
          </a:bodyPr>
          <a:lstStyle/>
          <a:p>
            <a:r>
              <a:rPr lang="en-US" sz="1000" dirty="0" smtClean="0">
                <a:solidFill>
                  <a:prstClr val="black"/>
                </a:solidFill>
              </a:rPr>
              <a:t>Identifies new service offerings for implementation by MEP Center system. And works with MEP Centers to foster partnerships with federal, state, and local partners.</a:t>
            </a:r>
            <a:endParaRPr lang="en-US" sz="1000" dirty="0">
              <a:solidFill>
                <a:prstClr val="black"/>
              </a:solidFill>
            </a:endParaRPr>
          </a:p>
        </p:txBody>
      </p:sp>
      <p:sp>
        <p:nvSpPr>
          <p:cNvPr id="31" name="Rectangle 30"/>
          <p:cNvSpPr/>
          <p:nvPr/>
        </p:nvSpPr>
        <p:spPr>
          <a:xfrm>
            <a:off x="6747346" y="3949652"/>
            <a:ext cx="1675130" cy="1219994"/>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6795716" y="4003240"/>
            <a:ext cx="1578391" cy="1015663"/>
          </a:xfrm>
          <a:prstGeom prst="rect">
            <a:avLst/>
          </a:prstGeom>
          <a:noFill/>
        </p:spPr>
        <p:txBody>
          <a:bodyPr wrap="square" rtlCol="0">
            <a:spAutoFit/>
          </a:bodyPr>
          <a:lstStyle/>
          <a:p>
            <a:r>
              <a:rPr lang="en-US" sz="1000" dirty="0" smtClean="0">
                <a:solidFill>
                  <a:prstClr val="black"/>
                </a:solidFill>
              </a:rPr>
              <a:t>Helps MEP Centers identify opportunities for serving manufacturers. Regional managers serve as primary points of contact with MEP Centers</a:t>
            </a:r>
            <a:endParaRPr lang="en-US" sz="1000" dirty="0">
              <a:solidFill>
                <a:prstClr val="black"/>
              </a:solidFill>
            </a:endParaRPr>
          </a:p>
        </p:txBody>
      </p:sp>
    </p:spTree>
    <p:extLst>
      <p:ext uri="{BB962C8B-B14F-4D97-AF65-F5344CB8AC3E}">
        <p14:creationId xmlns:p14="http://schemas.microsoft.com/office/powerpoint/2010/main" val="99254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The MEP Organization</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17</a:t>
            </a:fld>
            <a:endParaRPr lang="en-US" dirty="0">
              <a:solidFill>
                <a:prstClr val="black"/>
              </a:solidFill>
            </a:endParaRPr>
          </a:p>
        </p:txBody>
      </p:sp>
      <p:sp>
        <p:nvSpPr>
          <p:cNvPr id="21" name="Rectangle 20"/>
          <p:cNvSpPr/>
          <p:nvPr/>
        </p:nvSpPr>
        <p:spPr>
          <a:xfrm>
            <a:off x="1396792" y="1802558"/>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1548235" y="1771105"/>
            <a:ext cx="1372244" cy="461665"/>
          </a:xfrm>
          <a:prstGeom prst="rect">
            <a:avLst/>
          </a:prstGeom>
        </p:spPr>
        <p:txBody>
          <a:bodyPr wrap="square">
            <a:spAutoFit/>
          </a:bodyPr>
          <a:lstStyle/>
          <a:p>
            <a:pPr algn="ctr"/>
            <a:r>
              <a:rPr lang="en-US" sz="1200" b="1" dirty="0" smtClean="0">
                <a:solidFill>
                  <a:prstClr val="white"/>
                </a:solidFill>
              </a:rPr>
              <a:t>Manufacturing Policy &amp; Research</a:t>
            </a:r>
            <a:endParaRPr lang="en-US" sz="1200" b="1" dirty="0">
              <a:solidFill>
                <a:prstClr val="white"/>
              </a:solidFill>
            </a:endParaRPr>
          </a:p>
        </p:txBody>
      </p:sp>
      <p:sp>
        <p:nvSpPr>
          <p:cNvPr id="24" name="TextBox 23"/>
          <p:cNvSpPr txBox="1"/>
          <p:nvPr/>
        </p:nvSpPr>
        <p:spPr>
          <a:xfrm>
            <a:off x="1445260" y="3584752"/>
            <a:ext cx="1578194" cy="400110"/>
          </a:xfrm>
          <a:prstGeom prst="rect">
            <a:avLst/>
          </a:prstGeom>
          <a:noFill/>
        </p:spPr>
        <p:txBody>
          <a:bodyPr wrap="square" rtlCol="0">
            <a:spAutoFit/>
          </a:bodyPr>
          <a:lstStyle/>
          <a:p>
            <a:pPr algn="ctr"/>
            <a:r>
              <a:rPr lang="en-US" sz="1000" b="1" dirty="0" smtClean="0">
                <a:solidFill>
                  <a:srgbClr val="006699"/>
                </a:solidFill>
              </a:rPr>
              <a:t>Ken Voytek, Acting Manager</a:t>
            </a:r>
            <a:endParaRPr lang="en-US" sz="1000" b="1" dirty="0">
              <a:solidFill>
                <a:srgbClr val="006699"/>
              </a:solidFill>
            </a:endParaRPr>
          </a:p>
        </p:txBody>
      </p:sp>
      <p:sp>
        <p:nvSpPr>
          <p:cNvPr id="26" name="Rectangle 25"/>
          <p:cNvSpPr/>
          <p:nvPr/>
        </p:nvSpPr>
        <p:spPr>
          <a:xfrm>
            <a:off x="3392730" y="1802558"/>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3315405" y="1853395"/>
            <a:ext cx="1829781" cy="276999"/>
          </a:xfrm>
          <a:prstGeom prst="rect">
            <a:avLst/>
          </a:prstGeom>
        </p:spPr>
        <p:txBody>
          <a:bodyPr wrap="square">
            <a:spAutoFit/>
          </a:bodyPr>
          <a:lstStyle/>
          <a:p>
            <a:pPr algn="ctr"/>
            <a:r>
              <a:rPr lang="en-US" sz="1200" b="1" dirty="0" smtClean="0">
                <a:solidFill>
                  <a:prstClr val="white"/>
                </a:solidFill>
              </a:rPr>
              <a:t>Communications</a:t>
            </a:r>
            <a:endParaRPr lang="en-US" sz="1200" b="1" dirty="0">
              <a:solidFill>
                <a:prstClr val="white"/>
              </a:solidFill>
            </a:endParaRPr>
          </a:p>
        </p:txBody>
      </p:sp>
      <p:sp>
        <p:nvSpPr>
          <p:cNvPr id="28" name="TextBox 27"/>
          <p:cNvSpPr txBox="1"/>
          <p:nvPr/>
        </p:nvSpPr>
        <p:spPr>
          <a:xfrm>
            <a:off x="3504913" y="3596639"/>
            <a:ext cx="1450765" cy="400110"/>
          </a:xfrm>
          <a:prstGeom prst="rect">
            <a:avLst/>
          </a:prstGeom>
          <a:noFill/>
        </p:spPr>
        <p:txBody>
          <a:bodyPr wrap="square" rtlCol="0">
            <a:spAutoFit/>
          </a:bodyPr>
          <a:lstStyle/>
          <a:p>
            <a:pPr algn="ctr"/>
            <a:r>
              <a:rPr lang="en-US" sz="1000" b="1" dirty="0" smtClean="0">
                <a:solidFill>
                  <a:srgbClr val="006699"/>
                </a:solidFill>
              </a:rPr>
              <a:t>Kari </a:t>
            </a:r>
            <a:r>
              <a:rPr lang="en-US" sz="1000" b="1" dirty="0" err="1" smtClean="0">
                <a:solidFill>
                  <a:srgbClr val="006699"/>
                </a:solidFill>
              </a:rPr>
              <a:t>Reidy</a:t>
            </a:r>
            <a:r>
              <a:rPr lang="en-US" sz="1000" b="1" dirty="0" smtClean="0">
                <a:solidFill>
                  <a:srgbClr val="006699"/>
                </a:solidFill>
              </a:rPr>
              <a:t>, Acting Manager</a:t>
            </a:r>
            <a:endParaRPr lang="en-US" sz="1000" b="1" dirty="0">
              <a:solidFill>
                <a:srgbClr val="006699"/>
              </a:solidFill>
            </a:endParaRPr>
          </a:p>
        </p:txBody>
      </p:sp>
      <p:sp>
        <p:nvSpPr>
          <p:cNvPr id="29" name="Rectangle 28"/>
          <p:cNvSpPr/>
          <p:nvPr/>
        </p:nvSpPr>
        <p:spPr>
          <a:xfrm>
            <a:off x="5388898" y="1798545"/>
            <a:ext cx="1675130" cy="388569"/>
          </a:xfrm>
          <a:prstGeom prst="rect">
            <a:avLst/>
          </a:prstGeom>
          <a:solidFill>
            <a:srgbClr val="00669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5540341" y="1767092"/>
            <a:ext cx="1372244" cy="461665"/>
          </a:xfrm>
          <a:prstGeom prst="rect">
            <a:avLst/>
          </a:prstGeom>
        </p:spPr>
        <p:txBody>
          <a:bodyPr wrap="square">
            <a:spAutoFit/>
          </a:bodyPr>
          <a:lstStyle/>
          <a:p>
            <a:pPr algn="ctr"/>
            <a:r>
              <a:rPr lang="en-US" sz="1200" b="1" dirty="0" smtClean="0">
                <a:solidFill>
                  <a:prstClr val="white"/>
                </a:solidFill>
              </a:rPr>
              <a:t>Administration &amp; Finance</a:t>
            </a:r>
            <a:endParaRPr lang="en-US" sz="1200" b="1" dirty="0">
              <a:solidFill>
                <a:prstClr val="white"/>
              </a:solidFill>
            </a:endParaRPr>
          </a:p>
        </p:txBody>
      </p:sp>
      <p:sp>
        <p:nvSpPr>
          <p:cNvPr id="32" name="TextBox 31"/>
          <p:cNvSpPr txBox="1"/>
          <p:nvPr/>
        </p:nvSpPr>
        <p:spPr>
          <a:xfrm>
            <a:off x="5509435" y="3596639"/>
            <a:ext cx="1434056" cy="553998"/>
          </a:xfrm>
          <a:prstGeom prst="rect">
            <a:avLst/>
          </a:prstGeom>
          <a:noFill/>
        </p:spPr>
        <p:txBody>
          <a:bodyPr wrap="square" rtlCol="0">
            <a:spAutoFit/>
          </a:bodyPr>
          <a:lstStyle/>
          <a:p>
            <a:pPr algn="ctr"/>
            <a:r>
              <a:rPr lang="en-US" sz="1000" b="1" dirty="0" smtClean="0">
                <a:solidFill>
                  <a:srgbClr val="006699"/>
                </a:solidFill>
              </a:rPr>
              <a:t>Ron </a:t>
            </a:r>
            <a:r>
              <a:rPr lang="en-US" sz="1000" b="1" dirty="0" err="1" smtClean="0">
                <a:solidFill>
                  <a:srgbClr val="006699"/>
                </a:solidFill>
              </a:rPr>
              <a:t>Gan</a:t>
            </a:r>
            <a:r>
              <a:rPr lang="en-US" sz="1000" b="1" dirty="0" smtClean="0">
                <a:solidFill>
                  <a:srgbClr val="006699"/>
                </a:solidFill>
              </a:rPr>
              <a:t>, </a:t>
            </a:r>
            <a:r>
              <a:rPr lang="en-US" sz="1000" b="1" dirty="0">
                <a:solidFill>
                  <a:srgbClr val="006699"/>
                </a:solidFill>
              </a:rPr>
              <a:t>Chief of Staff and </a:t>
            </a:r>
            <a:r>
              <a:rPr lang="en-US" sz="1000" b="1" dirty="0" smtClean="0">
                <a:solidFill>
                  <a:srgbClr val="006699"/>
                </a:solidFill>
              </a:rPr>
              <a:t>CFO</a:t>
            </a:r>
            <a:endParaRPr lang="en-US" sz="1000" b="1" dirty="0">
              <a:solidFill>
                <a:srgbClr val="006699"/>
              </a:solidFill>
            </a:endParaRPr>
          </a:p>
          <a:p>
            <a:pPr algn="ctr"/>
            <a:endParaRPr lang="en-US" sz="1000" b="1" dirty="0">
              <a:solidFill>
                <a:srgbClr val="006699"/>
              </a:solidFill>
            </a:endParaRPr>
          </a:p>
        </p:txBody>
      </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4092" y="2302873"/>
            <a:ext cx="1060531" cy="1269935"/>
          </a:xfrm>
          <a:prstGeom prst="rect">
            <a:avLst/>
          </a:prstGeom>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388" y="2289848"/>
            <a:ext cx="1071814" cy="1283446"/>
          </a:xfrm>
          <a:prstGeom prst="rect">
            <a:avLst/>
          </a:prstGeom>
        </p:spPr>
      </p:pic>
      <p:pic>
        <p:nvPicPr>
          <p:cNvPr id="37" name="Picture 3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66089" y="2296554"/>
            <a:ext cx="1120749" cy="1276254"/>
          </a:xfrm>
          <a:prstGeom prst="rect">
            <a:avLst/>
          </a:prstGeom>
        </p:spPr>
      </p:pic>
      <p:sp>
        <p:nvSpPr>
          <p:cNvPr id="20" name="Rectangle 19"/>
          <p:cNvSpPr/>
          <p:nvPr/>
        </p:nvSpPr>
        <p:spPr>
          <a:xfrm>
            <a:off x="1396792" y="4100807"/>
            <a:ext cx="1675130" cy="952453"/>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1445162" y="4154395"/>
            <a:ext cx="1578391" cy="861774"/>
          </a:xfrm>
          <a:prstGeom prst="rect">
            <a:avLst/>
          </a:prstGeom>
          <a:noFill/>
        </p:spPr>
        <p:txBody>
          <a:bodyPr wrap="square" rtlCol="0">
            <a:spAutoFit/>
          </a:bodyPr>
          <a:lstStyle/>
          <a:p>
            <a:r>
              <a:rPr lang="en-US" sz="1000" dirty="0" smtClean="0">
                <a:solidFill>
                  <a:prstClr val="black"/>
                </a:solidFill>
              </a:rPr>
              <a:t>Conducts performance evaluations for the MEP Center system and facilitates reporting of MEP performance data.</a:t>
            </a:r>
            <a:endParaRPr lang="en-US" sz="1000" dirty="0">
              <a:solidFill>
                <a:prstClr val="black"/>
              </a:solidFill>
            </a:endParaRPr>
          </a:p>
        </p:txBody>
      </p:sp>
      <p:sp>
        <p:nvSpPr>
          <p:cNvPr id="25" name="Rectangle 24"/>
          <p:cNvSpPr/>
          <p:nvPr/>
        </p:nvSpPr>
        <p:spPr>
          <a:xfrm>
            <a:off x="3392730" y="4063716"/>
            <a:ext cx="1675130" cy="952453"/>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3441100" y="4117304"/>
            <a:ext cx="1578391" cy="553998"/>
          </a:xfrm>
          <a:prstGeom prst="rect">
            <a:avLst/>
          </a:prstGeom>
          <a:noFill/>
        </p:spPr>
        <p:txBody>
          <a:bodyPr wrap="square" rtlCol="0">
            <a:spAutoFit/>
          </a:bodyPr>
          <a:lstStyle/>
          <a:p>
            <a:r>
              <a:rPr lang="en-US" sz="1000" dirty="0" smtClean="0">
                <a:solidFill>
                  <a:prstClr val="black"/>
                </a:solidFill>
              </a:rPr>
              <a:t>Manages public outreach and internal and external communications.</a:t>
            </a:r>
            <a:endParaRPr lang="en-US" sz="1000" dirty="0">
              <a:solidFill>
                <a:prstClr val="black"/>
              </a:solidFill>
            </a:endParaRPr>
          </a:p>
        </p:txBody>
      </p:sp>
      <p:sp>
        <p:nvSpPr>
          <p:cNvPr id="34" name="Rectangle 33"/>
          <p:cNvSpPr/>
          <p:nvPr/>
        </p:nvSpPr>
        <p:spPr>
          <a:xfrm>
            <a:off x="5385966" y="4055162"/>
            <a:ext cx="1675130" cy="952453"/>
          </a:xfrm>
          <a:prstGeom prst="rect">
            <a:avLst/>
          </a:prstGeom>
          <a:solidFill>
            <a:schemeClr val="bg1"/>
          </a:solidFill>
          <a:ln>
            <a:solidFill>
              <a:srgbClr val="006699"/>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5434336" y="4108750"/>
            <a:ext cx="1578391" cy="861774"/>
          </a:xfrm>
          <a:prstGeom prst="rect">
            <a:avLst/>
          </a:prstGeom>
          <a:noFill/>
        </p:spPr>
        <p:txBody>
          <a:bodyPr wrap="square" rtlCol="0">
            <a:spAutoFit/>
          </a:bodyPr>
          <a:lstStyle/>
          <a:p>
            <a:r>
              <a:rPr lang="en-US" sz="1000" dirty="0" smtClean="0">
                <a:solidFill>
                  <a:prstClr val="black"/>
                </a:solidFill>
              </a:rPr>
              <a:t>Develops and maintains information technology tools for NIST and the MEP center system. Manages financial and budgetary processes.</a:t>
            </a:r>
            <a:endParaRPr lang="en-US" sz="1000" dirty="0">
              <a:solidFill>
                <a:prstClr val="black"/>
              </a:solidFill>
            </a:endParaRPr>
          </a:p>
        </p:txBody>
      </p:sp>
    </p:spTree>
    <p:extLst>
      <p:ext uri="{BB962C8B-B14F-4D97-AF65-F5344CB8AC3E}">
        <p14:creationId xmlns:p14="http://schemas.microsoft.com/office/powerpoint/2010/main" val="2719953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18</a:t>
            </a:fld>
            <a:endParaRPr lang="en-US" sz="1800" dirty="0" smtClean="0">
              <a:solidFill>
                <a:prstClr val="black"/>
              </a:solidFill>
            </a:endParaRPr>
          </a:p>
        </p:txBody>
      </p:sp>
      <p:sp>
        <p:nvSpPr>
          <p:cNvPr id="2" name="Rectangle 1"/>
          <p:cNvSpPr/>
          <p:nvPr/>
        </p:nvSpPr>
        <p:spPr>
          <a:xfrm>
            <a:off x="1181818" y="2078965"/>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05989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7987"/>
            <a:ext cx="7897812" cy="735013"/>
          </a:xfrm>
        </p:spPr>
        <p:txBody>
          <a:bodyPr/>
          <a:lstStyle/>
          <a:p>
            <a:r>
              <a:rPr lang="en-US" sz="2800" b="0" dirty="0" smtClean="0"/>
              <a:t>MEP State Competition – Round 1 Awardees</a:t>
            </a:r>
            <a:endParaRPr lang="en-US" sz="2800" b="0" dirty="0"/>
          </a:p>
        </p:txBody>
      </p:sp>
      <p:sp>
        <p:nvSpPr>
          <p:cNvPr id="5" name="Slide Number Placeholder 4"/>
          <p:cNvSpPr>
            <a:spLocks noGrp="1"/>
          </p:cNvSpPr>
          <p:nvPr>
            <p:ph type="sldNum" sz="quarter" idx="12"/>
          </p:nvPr>
        </p:nvSpPr>
        <p:spPr/>
        <p:txBody>
          <a:bodyPr/>
          <a:lstStyle/>
          <a:p>
            <a:pPr>
              <a:defRPr/>
            </a:pPr>
            <a:fld id="{D0C0DDD3-4F24-4E46-A883-EF5D770CDD7C}" type="slidenum">
              <a:rPr lang="en-US">
                <a:solidFill>
                  <a:prstClr val="black"/>
                </a:solidFill>
              </a:rPr>
              <a:pPr>
                <a:defRPr/>
              </a:pPr>
              <a:t>19</a:t>
            </a:fld>
            <a:endParaRPr lang="en-US" dirty="0">
              <a:solidFill>
                <a:prstClr val="black"/>
              </a:solidFill>
            </a:endParaRPr>
          </a:p>
        </p:txBody>
      </p:sp>
      <p:sp>
        <p:nvSpPr>
          <p:cNvPr id="6" name="Content Placeholder 2"/>
          <p:cNvSpPr txBox="1">
            <a:spLocks/>
          </p:cNvSpPr>
          <p:nvPr/>
        </p:nvSpPr>
        <p:spPr bwMode="auto">
          <a:xfrm>
            <a:off x="762000" y="1244009"/>
            <a:ext cx="7404894" cy="5477466"/>
          </a:xfrm>
          <a:prstGeom prst="rect">
            <a:avLst/>
          </a:prstGeom>
          <a:noFill/>
          <a:ln w="9525">
            <a:noFill/>
            <a:miter lim="800000"/>
            <a:headEnd/>
            <a:tailEnd/>
          </a:ln>
          <a:effectLst/>
        </p:spPr>
        <p:txBody>
          <a:bodyPr vert="horz" wrap="square" lIns="0" tIns="0" rIns="0" bIns="457200" numCol="1" anchor="t" anchorCtr="0" compatLnSpc="1">
            <a:prstTxWarp prst="textNoShape">
              <a:avLst/>
            </a:prstTxWarp>
            <a:noAutofit/>
          </a:bodyPr>
          <a:lstStyle/>
          <a:p>
            <a:pPr marL="285750" indent="-285750" eaLnBrk="0" fontAlgn="base" hangingPunct="0">
              <a:spcBef>
                <a:spcPct val="20000"/>
              </a:spcBef>
              <a:spcAft>
                <a:spcPct val="25000"/>
              </a:spcAft>
              <a:buClr>
                <a:srgbClr val="0000FF"/>
              </a:buClr>
              <a:buFont typeface="Arial" panose="020B0604020202020204" pitchFamily="34" charset="0"/>
              <a:buChar char="•"/>
              <a:defRPr/>
            </a:pPr>
            <a:r>
              <a:rPr lang="en-US" sz="1400" kern="0" dirty="0" smtClean="0">
                <a:solidFill>
                  <a:prstClr val="black"/>
                </a:solidFill>
                <a:latin typeface="Arial Narrow" panose="020B0606020202030204" pitchFamily="34" charset="0"/>
              </a:rPr>
              <a:t>Press </a:t>
            </a:r>
            <a:r>
              <a:rPr lang="en-US" sz="1400" kern="0" dirty="0">
                <a:solidFill>
                  <a:prstClr val="black"/>
                </a:solidFill>
                <a:latin typeface="Arial Narrow" panose="020B0606020202030204" pitchFamily="34" charset="0"/>
              </a:rPr>
              <a:t>Release available - </a:t>
            </a:r>
            <a:r>
              <a:rPr lang="en-US" sz="1400" kern="0" dirty="0">
                <a:solidFill>
                  <a:prstClr val="black"/>
                </a:solidFill>
                <a:latin typeface="Arial Narrow" panose="020B0606020202030204" pitchFamily="34" charset="0"/>
                <a:hlinkClick r:id="rId2"/>
              </a:rPr>
              <a:t>http://</a:t>
            </a:r>
            <a:r>
              <a:rPr lang="en-US" sz="1400" kern="0" dirty="0" smtClean="0">
                <a:solidFill>
                  <a:prstClr val="black"/>
                </a:solidFill>
                <a:latin typeface="Arial Narrow" panose="020B0606020202030204" pitchFamily="34" charset="0"/>
                <a:hlinkClick r:id="rId2"/>
              </a:rPr>
              <a:t>nist.gov/mep/awards-support-manufacturing.cfm</a:t>
            </a:r>
            <a:endParaRPr lang="en-US" sz="1400" kern="0" dirty="0" smtClean="0">
              <a:solidFill>
                <a:prstClr val="black"/>
              </a:solidFill>
              <a:latin typeface="Arial Narrow" panose="020B0606020202030204" pitchFamily="34" charset="0"/>
            </a:endParaRPr>
          </a:p>
          <a:p>
            <a:pPr marL="285750" indent="-285750" eaLnBrk="0" fontAlgn="base" hangingPunct="0">
              <a:spcBef>
                <a:spcPct val="20000"/>
              </a:spcBef>
              <a:spcAft>
                <a:spcPct val="25000"/>
              </a:spcAft>
              <a:buClr>
                <a:srgbClr val="0000FF"/>
              </a:buClr>
              <a:buFont typeface="Arial" panose="020B0604020202020204" pitchFamily="34" charset="0"/>
              <a:buChar char="•"/>
              <a:defRPr/>
            </a:pPr>
            <a:r>
              <a:rPr lang="en-US" sz="1400" kern="0" dirty="0" smtClean="0">
                <a:solidFill>
                  <a:prstClr val="black"/>
                </a:solidFill>
                <a:latin typeface="Arial Narrow" panose="020B0606020202030204" pitchFamily="34" charset="0"/>
              </a:rPr>
              <a:t>To locate contact information for the MEP Centers listed below, please go to:</a:t>
            </a:r>
            <a:endParaRPr lang="en-US" sz="1400" kern="0" dirty="0">
              <a:solidFill>
                <a:prstClr val="black"/>
              </a:solidFill>
              <a:latin typeface="Arial Narrow" panose="020B0606020202030204" pitchFamily="34" charset="0"/>
              <a:hlinkClick r:id="rId3"/>
            </a:endParaRPr>
          </a:p>
          <a:p>
            <a:pPr marL="742950" lvl="1" indent="-285750" eaLnBrk="0" fontAlgn="base" hangingPunct="0">
              <a:spcBef>
                <a:spcPct val="20000"/>
              </a:spcBef>
              <a:spcAft>
                <a:spcPct val="25000"/>
              </a:spcAft>
              <a:buClr>
                <a:srgbClr val="0000FF"/>
              </a:buClr>
              <a:buFont typeface="Arial" panose="020B0604020202020204" pitchFamily="34" charset="0"/>
              <a:buChar char="•"/>
              <a:defRPr/>
            </a:pPr>
            <a:r>
              <a:rPr lang="en-US" sz="1400" kern="0" dirty="0" smtClean="0">
                <a:solidFill>
                  <a:prstClr val="black"/>
                </a:solidFill>
                <a:latin typeface="Arial Narrow" panose="020B0606020202030204" pitchFamily="34" charset="0"/>
                <a:hlinkClick r:id="rId3"/>
              </a:rPr>
              <a:t>http</a:t>
            </a:r>
            <a:r>
              <a:rPr lang="en-US" sz="1400" kern="0" dirty="0">
                <a:solidFill>
                  <a:prstClr val="black"/>
                </a:solidFill>
                <a:latin typeface="Arial Narrow" panose="020B0606020202030204" pitchFamily="34" charset="0"/>
                <a:hlinkClick r:id="rId3"/>
              </a:rPr>
              <a:t>://</a:t>
            </a:r>
            <a:r>
              <a:rPr lang="en-US" sz="1400" kern="0" dirty="0" smtClean="0">
                <a:solidFill>
                  <a:prstClr val="black"/>
                </a:solidFill>
                <a:latin typeface="Arial Narrow" panose="020B0606020202030204" pitchFamily="34" charset="0"/>
                <a:hlinkClick r:id="rId3"/>
              </a:rPr>
              <a:t>ws680.nist.gov/mepmeis/FindYourLocalCenter.aspx</a:t>
            </a:r>
            <a:endParaRPr lang="en-US" sz="1400" kern="0" dirty="0" smtClean="0">
              <a:solidFill>
                <a:prstClr val="black"/>
              </a:solidFill>
              <a:latin typeface="Arial Narrow" panose="020B0606020202030204" pitchFamily="34" charset="0"/>
            </a:endParaRPr>
          </a:p>
          <a:p>
            <a:pPr marL="285750" indent="-285750" eaLnBrk="0" fontAlgn="base" hangingPunct="0">
              <a:spcBef>
                <a:spcPct val="20000"/>
              </a:spcBef>
              <a:spcAft>
                <a:spcPct val="25000"/>
              </a:spcAft>
              <a:buClr>
                <a:srgbClr val="0000FF"/>
              </a:buClr>
              <a:buFont typeface="Arial" panose="020B0604020202020204" pitchFamily="34" charset="0"/>
              <a:buChar char="•"/>
              <a:defRPr/>
            </a:pPr>
            <a:endParaRPr lang="en-US" sz="1400" kern="0" dirty="0" smtClean="0">
              <a:solidFill>
                <a:prstClr val="black"/>
              </a:solidFill>
              <a:latin typeface="Arial Narrow" panose="020B0606020202030204" pitchFamily="34" charset="0"/>
            </a:endParaRPr>
          </a:p>
          <a:p>
            <a:pPr marL="285750" indent="-285750" eaLnBrk="0" fontAlgn="base" hangingPunct="0">
              <a:spcBef>
                <a:spcPct val="20000"/>
              </a:spcBef>
              <a:spcAft>
                <a:spcPct val="25000"/>
              </a:spcAft>
              <a:buClr>
                <a:srgbClr val="0000FF"/>
              </a:buClr>
              <a:buFont typeface="Arial" panose="020B0604020202020204" pitchFamily="34" charset="0"/>
              <a:buChar char="•"/>
              <a:defRPr/>
            </a:pPr>
            <a:r>
              <a:rPr lang="en-US" sz="1400" kern="0" dirty="0" smtClean="0">
                <a:solidFill>
                  <a:prstClr val="black"/>
                </a:solidFill>
                <a:latin typeface="Arial Narrow" panose="020B0606020202030204" pitchFamily="34" charset="0"/>
              </a:rPr>
              <a:t>Awardees are:</a:t>
            </a:r>
          </a:p>
          <a:p>
            <a:pPr eaLnBrk="0" fontAlgn="base" hangingPunct="0">
              <a:spcBef>
                <a:spcPct val="20000"/>
              </a:spcBef>
              <a:spcAft>
                <a:spcPct val="25000"/>
              </a:spcAft>
              <a:buClr>
                <a:srgbClr val="0000FF"/>
              </a:buClr>
              <a:defRPr/>
            </a:pPr>
            <a:endParaRPr lang="en-US" sz="1400" kern="0" dirty="0" smtClean="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smtClean="0">
                <a:solidFill>
                  <a:prstClr val="black"/>
                </a:solidFill>
                <a:latin typeface="Arial Narrow" panose="020B0606020202030204" pitchFamily="34" charset="0"/>
              </a:rPr>
              <a:t>Manufacturer’s Edge (Colorado)</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kern="0" dirty="0" smtClean="0">
                <a:solidFill>
                  <a:prstClr val="black"/>
                </a:solidFill>
                <a:latin typeface="Arial Narrow" panose="020B0606020202030204" pitchFamily="34" charset="0"/>
              </a:rPr>
              <a:t>CONNSTEP, Inc. (Connecticut)</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kern="0" dirty="0" smtClean="0">
                <a:solidFill>
                  <a:prstClr val="black"/>
                </a:solidFill>
                <a:latin typeface="Arial Narrow" panose="020B0606020202030204" pitchFamily="34" charset="0"/>
              </a:rPr>
              <a:t>Purdue University (Indiana MEP)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kern="0" dirty="0" smtClean="0">
                <a:solidFill>
                  <a:prstClr val="black"/>
                </a:solidFill>
                <a:latin typeface="Arial Narrow" panose="020B0606020202030204" pitchFamily="34" charset="0"/>
              </a:rPr>
              <a:t>Industrial Technology Institute (DBA Michigan Manufacturing Technology Center)</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kern="0" dirty="0" smtClean="0">
                <a:solidFill>
                  <a:prstClr val="black"/>
                </a:solidFill>
                <a:latin typeface="Arial Narrow" panose="020B0606020202030204" pitchFamily="34" charset="0"/>
              </a:rPr>
              <a:t>New Hampshire MEP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North Carolina State University </a:t>
            </a:r>
            <a:r>
              <a:rPr lang="en-US" sz="1200" b="1" dirty="0" smtClean="0">
                <a:solidFill>
                  <a:prstClr val="black"/>
                </a:solidFill>
                <a:latin typeface="Arial Narrow" panose="020B0606020202030204" pitchFamily="34" charset="0"/>
              </a:rPr>
              <a:t>(DBA North </a:t>
            </a:r>
            <a:r>
              <a:rPr lang="en-US" sz="1200" b="1" dirty="0">
                <a:solidFill>
                  <a:prstClr val="black"/>
                </a:solidFill>
                <a:latin typeface="Arial Narrow" panose="020B0606020202030204" pitchFamily="34" charset="0"/>
              </a:rPr>
              <a:t>Carolina MEP)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Oregon Manufacturing Extension Partnership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University of Tennessee – Center for Industrial Services </a:t>
            </a:r>
            <a:r>
              <a:rPr lang="en-US" sz="1200" b="1" dirty="0" smtClean="0">
                <a:solidFill>
                  <a:prstClr val="black"/>
                </a:solidFill>
                <a:latin typeface="Arial Narrow" panose="020B0606020202030204" pitchFamily="34" charset="0"/>
              </a:rPr>
              <a:t>(DBA Tennessee </a:t>
            </a:r>
            <a:r>
              <a:rPr lang="en-US" sz="1200" b="1" dirty="0">
                <a:solidFill>
                  <a:prstClr val="black"/>
                </a:solidFill>
                <a:latin typeface="Arial Narrow" panose="020B0606020202030204" pitchFamily="34" charset="0"/>
              </a:rPr>
              <a:t>MEP)</a:t>
            </a: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University of Texas @ Arlington – </a:t>
            </a:r>
            <a:r>
              <a:rPr lang="en-US" sz="1200" b="1" dirty="0" smtClean="0">
                <a:solidFill>
                  <a:prstClr val="black"/>
                </a:solidFill>
                <a:latin typeface="Arial Narrow" panose="020B0606020202030204" pitchFamily="34" charset="0"/>
              </a:rPr>
              <a:t>(DBA TMAC)</a:t>
            </a:r>
            <a:endParaRPr lang="en-US" sz="1200" b="1" dirty="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r>
              <a:rPr lang="en-US" sz="1200" b="1" dirty="0">
                <a:solidFill>
                  <a:prstClr val="black"/>
                </a:solidFill>
                <a:latin typeface="Arial Narrow" panose="020B0606020202030204" pitchFamily="34" charset="0"/>
              </a:rPr>
              <a:t>A.L Philpott Manufacturing Extension Partnership (DBA </a:t>
            </a:r>
            <a:r>
              <a:rPr lang="en-US" sz="1200" b="1" dirty="0" err="1">
                <a:solidFill>
                  <a:prstClr val="black"/>
                </a:solidFill>
                <a:latin typeface="Arial Narrow" panose="020B0606020202030204" pitchFamily="34" charset="0"/>
              </a:rPr>
              <a:t>Genedge</a:t>
            </a:r>
            <a:r>
              <a:rPr lang="en-US" sz="1200" b="1" dirty="0">
                <a:solidFill>
                  <a:prstClr val="black"/>
                </a:solidFill>
                <a:latin typeface="Arial Narrow" panose="020B0606020202030204" pitchFamily="34" charset="0"/>
              </a:rPr>
              <a:t>)</a:t>
            </a:r>
          </a:p>
          <a:p>
            <a:pPr marL="982980" lvl="2" indent="-342900" eaLnBrk="0" fontAlgn="base" hangingPunct="0">
              <a:spcBef>
                <a:spcPct val="20000"/>
              </a:spcBef>
              <a:spcAft>
                <a:spcPct val="25000"/>
              </a:spcAft>
              <a:buClr>
                <a:srgbClr val="0000FF"/>
              </a:buClr>
              <a:buFont typeface="Wingdings" pitchFamily="2" charset="2"/>
              <a:buChar char="ü"/>
              <a:defRPr/>
            </a:pPr>
            <a:endParaRPr lang="en-US" sz="1200" b="1" kern="0" dirty="0" smtClean="0">
              <a:solidFill>
                <a:prstClr val="black"/>
              </a:solidFill>
              <a:latin typeface="Arial Narrow" panose="020B0606020202030204" pitchFamily="34" charset="0"/>
            </a:endParaRPr>
          </a:p>
          <a:p>
            <a:pPr eaLnBrk="0" fontAlgn="base" hangingPunct="0">
              <a:spcBef>
                <a:spcPct val="20000"/>
              </a:spcBef>
              <a:spcAft>
                <a:spcPct val="25000"/>
              </a:spcAft>
              <a:buClr>
                <a:srgbClr val="0000FF"/>
              </a:buClr>
              <a:defRPr/>
            </a:pPr>
            <a:endParaRPr lang="en-US" sz="1200" u="sng" dirty="0" smtClean="0">
              <a:solidFill>
                <a:prstClr val="black"/>
              </a:solidFill>
              <a:latin typeface="Arial Narrow" panose="020B0606020202030204" pitchFamily="34" charset="0"/>
            </a:endParaRPr>
          </a:p>
          <a:p>
            <a:pPr marL="640080" lvl="2" eaLnBrk="0" fontAlgn="base" hangingPunct="0">
              <a:spcBef>
                <a:spcPct val="20000"/>
              </a:spcBef>
              <a:spcAft>
                <a:spcPct val="25000"/>
              </a:spcAft>
              <a:buClr>
                <a:srgbClr val="0000FF"/>
              </a:buClr>
              <a:defRPr/>
            </a:pPr>
            <a:endParaRPr lang="en-US" sz="1400" kern="0" dirty="0" smtClean="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endParaRPr lang="en-US" sz="1100" dirty="0" smtClean="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endParaRPr lang="en-US" sz="1100" dirty="0" smtClean="0">
              <a:solidFill>
                <a:prstClr val="black"/>
              </a:solidFill>
              <a:latin typeface="Arial Narrow" panose="020B0606020202030204" pitchFamily="34" charset="0"/>
            </a:endParaRPr>
          </a:p>
          <a:p>
            <a:pPr marL="640080" lvl="2" eaLnBrk="0" fontAlgn="base" hangingPunct="0">
              <a:spcBef>
                <a:spcPct val="20000"/>
              </a:spcBef>
              <a:spcAft>
                <a:spcPct val="25000"/>
              </a:spcAft>
              <a:buClr>
                <a:srgbClr val="0000FF"/>
              </a:buClr>
              <a:defRPr/>
            </a:pPr>
            <a:endParaRPr lang="en-US" sz="1400" dirty="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endParaRPr lang="en-US" sz="1400" dirty="0" smtClean="0">
              <a:solidFill>
                <a:prstClr val="black"/>
              </a:solidFill>
              <a:latin typeface="Arial Narrow" panose="020B0606020202030204" pitchFamily="34" charset="0"/>
            </a:endParaRPr>
          </a:p>
          <a:p>
            <a:pPr marL="982980" lvl="2" indent="-342900" eaLnBrk="0" fontAlgn="base" hangingPunct="0">
              <a:spcBef>
                <a:spcPct val="20000"/>
              </a:spcBef>
              <a:spcAft>
                <a:spcPct val="25000"/>
              </a:spcAft>
              <a:buClr>
                <a:srgbClr val="0000FF"/>
              </a:buClr>
              <a:buFont typeface="Wingdings" pitchFamily="2" charset="2"/>
              <a:buChar char="ü"/>
              <a:defRPr/>
            </a:pPr>
            <a:endParaRPr lang="en-US" sz="1400" dirty="0" smtClean="0">
              <a:solidFill>
                <a:prstClr val="black"/>
              </a:solidFill>
              <a:latin typeface="Arial Narrow" panose="020B0606020202030204" pitchFamily="34" charset="0"/>
            </a:endParaRPr>
          </a:p>
        </p:txBody>
      </p:sp>
    </p:spTree>
    <p:extLst>
      <p:ext uri="{BB962C8B-B14F-4D97-AF65-F5344CB8AC3E}">
        <p14:creationId xmlns:p14="http://schemas.microsoft.com/office/powerpoint/2010/main" val="372230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6781800" cy="2133600"/>
          </a:xfrm>
          <a:prstGeom prst="rect">
            <a:avLst/>
          </a:prstGeom>
        </p:spPr>
        <p:txBody>
          <a:bodyPr wrap="square">
            <a:normAutofit fontScale="97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2000" dirty="0"/>
          </a:p>
        </p:txBody>
      </p:sp>
      <p:sp>
        <p:nvSpPr>
          <p:cNvPr id="2" name="Title 1"/>
          <p:cNvSpPr>
            <a:spLocks noGrp="1"/>
          </p:cNvSpPr>
          <p:nvPr>
            <p:ph type="ctrTitle"/>
          </p:nvPr>
        </p:nvSpPr>
        <p:spPr>
          <a:xfrm>
            <a:off x="1285148" y="2362234"/>
            <a:ext cx="6921591" cy="4107146"/>
          </a:xfrm>
        </p:spPr>
        <p:txBody>
          <a:bodyPr/>
          <a:lstStyle/>
          <a:p>
            <a:pPr algn="ctr"/>
            <a:r>
              <a:rPr lang="en-US" sz="2000" dirty="0">
                <a:latin typeface="Arial Narrow" pitchFamily="34" charset="0"/>
              </a:rPr>
              <a:t>WELCOME </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Informational Webinar – </a:t>
            </a:r>
            <a:r>
              <a:rPr lang="en-US" sz="2000" dirty="0" smtClean="0">
                <a:latin typeface="Arial Narrow" pitchFamily="34" charset="0"/>
              </a:rPr>
              <a:t>April 13, 2015</a:t>
            </a:r>
            <a:br>
              <a:rPr lang="en-US" sz="2000" dirty="0" smtClean="0">
                <a:latin typeface="Arial Narrow" pitchFamily="34" charset="0"/>
              </a:rPr>
            </a:br>
            <a:r>
              <a:rPr lang="en-US" sz="2000" dirty="0" smtClean="0">
                <a:latin typeface="Arial Narrow" pitchFamily="34" charset="0"/>
              </a:rPr>
              <a:t>2:30 p.m. (Eastern)</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Federal Funding Opportunity: </a:t>
            </a:r>
            <a:r>
              <a:rPr lang="en-US" sz="2000" dirty="0" smtClean="0"/>
              <a:t>2015-NIST-MEP-01</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National Institute of Standards and Technology (NIST)</a:t>
            </a:r>
            <a:br>
              <a:rPr lang="en-US" sz="2000" dirty="0">
                <a:latin typeface="Arial Narrow" pitchFamily="34" charset="0"/>
              </a:rPr>
            </a:br>
            <a:r>
              <a:rPr lang="en-US" sz="2000" dirty="0">
                <a:latin typeface="Arial Narrow" pitchFamily="34" charset="0"/>
              </a:rPr>
              <a:t>Manufacturing Extension Partnership (MEP)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1800" dirty="0" smtClean="0">
                <a:latin typeface="Arial Narrow" pitchFamily="34" charset="0"/>
              </a:rPr>
              <a:t>Mark Troppe, </a:t>
            </a:r>
            <a:r>
              <a:rPr lang="en-US" sz="1800" dirty="0">
                <a:latin typeface="Arial Narrow" panose="020B0606020202030204" pitchFamily="34" charset="0"/>
              </a:rPr>
              <a:t>Manager of </a:t>
            </a:r>
            <a:r>
              <a:rPr lang="en-US" sz="1800" dirty="0" smtClean="0">
                <a:latin typeface="Arial Narrow" panose="020B0606020202030204" pitchFamily="34" charset="0"/>
              </a:rPr>
              <a:t>Partnership &amp; Program Development, NIST MEP</a:t>
            </a:r>
            <a:br>
              <a:rPr lang="en-US" sz="1800" dirty="0" smtClean="0">
                <a:latin typeface="Arial Narrow" panose="020B0606020202030204" pitchFamily="34" charset="0"/>
              </a:rPr>
            </a:br>
            <a:r>
              <a:rPr lang="en-US" sz="1800" dirty="0" smtClean="0">
                <a:latin typeface="Arial Narrow" panose="020B0606020202030204" pitchFamily="34" charset="0"/>
              </a:rPr>
              <a:t>Tab Wilkins, Regional Manager for Strategic Transition, NIST MEP</a:t>
            </a:r>
            <a:br>
              <a:rPr lang="en-US" sz="1800" dirty="0" smtClean="0">
                <a:latin typeface="Arial Narrow" panose="020B0606020202030204" pitchFamily="34" charset="0"/>
              </a:rPr>
            </a:br>
            <a:r>
              <a:rPr lang="en-US" sz="1800" dirty="0" smtClean="0">
                <a:latin typeface="Arial Narrow" panose="020B0606020202030204" pitchFamily="34" charset="0"/>
              </a:rPr>
              <a:t>Diane </a:t>
            </a:r>
            <a:r>
              <a:rPr lang="en-US" sz="1800" dirty="0">
                <a:latin typeface="Arial Narrow" pitchFamily="34" charset="0"/>
              </a:rPr>
              <a:t>Henderson, </a:t>
            </a:r>
            <a:r>
              <a:rPr lang="en-US" sz="1800" dirty="0" smtClean="0">
                <a:latin typeface="Arial Narrow" pitchFamily="34" charset="0"/>
              </a:rPr>
              <a:t>Manager, Competitions </a:t>
            </a:r>
            <a:r>
              <a:rPr lang="en-US" sz="1800" dirty="0">
                <a:latin typeface="Arial Narrow" pitchFamily="34" charset="0"/>
              </a:rPr>
              <a:t>NIST MEP</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endParaRPr lang="en-US" sz="2000" dirty="0">
              <a:latin typeface="Arial Narrow" pitchFamily="34" charset="0"/>
            </a:endParaRPr>
          </a:p>
        </p:txBody>
      </p:sp>
      <p:sp>
        <p:nvSpPr>
          <p:cNvPr id="6" name="Title 1"/>
          <p:cNvSpPr txBox="1">
            <a:spLocks/>
          </p:cNvSpPr>
          <p:nvPr/>
        </p:nvSpPr>
        <p:spPr>
          <a:xfrm>
            <a:off x="1427076" y="4280639"/>
            <a:ext cx="6172112" cy="1765876"/>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30000"/>
              </a:spcBef>
              <a:spcAft>
                <a:spcPct val="0"/>
              </a:spcAft>
              <a:defRPr/>
            </a:pPr>
            <a:endParaRPr lang="en-US" sz="2000" dirty="0"/>
          </a:p>
        </p:txBody>
      </p:sp>
    </p:spTree>
    <p:extLst>
      <p:ext uri="{BB962C8B-B14F-4D97-AF65-F5344CB8AC3E}">
        <p14:creationId xmlns:p14="http://schemas.microsoft.com/office/powerpoint/2010/main" val="261635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8077200" cy="685800"/>
          </a:xfrm>
        </p:spPr>
        <p:txBody>
          <a:bodyPr>
            <a:normAutofit fontScale="90000"/>
          </a:bodyPr>
          <a:lstStyle/>
          <a:p>
            <a:r>
              <a:rPr lang="en-US" sz="2800" dirty="0" smtClean="0">
                <a:effectLst/>
                <a:latin typeface="Arial Narrow" pitchFamily="34" charset="0"/>
              </a:rPr>
              <a:t>Funding Opportunity Overview (1)</a:t>
            </a:r>
            <a:br>
              <a:rPr lang="en-US" sz="2800" dirty="0" smtClean="0">
                <a:effectLst/>
                <a:latin typeface="Arial Narrow" pitchFamily="34" charset="0"/>
              </a:rPr>
            </a:br>
            <a:endParaRPr lang="en-US" sz="2800" dirty="0" smtClean="0">
              <a:effectLst/>
              <a:latin typeface="Arial Narrow" pitchFamily="34" charset="0"/>
            </a:endParaRPr>
          </a:p>
        </p:txBody>
      </p:sp>
      <p:sp>
        <p:nvSpPr>
          <p:cNvPr id="7171" name="Content Placeholder 2"/>
          <p:cNvSpPr>
            <a:spLocks noGrp="1"/>
          </p:cNvSpPr>
          <p:nvPr>
            <p:ph idx="1"/>
          </p:nvPr>
        </p:nvSpPr>
        <p:spPr>
          <a:xfrm>
            <a:off x="707258" y="1447800"/>
            <a:ext cx="7088002" cy="4671060"/>
          </a:xfrm>
        </p:spPr>
        <p:txBody>
          <a:bodyPr wrap="square">
            <a:normAutofit/>
          </a:bodyPr>
          <a:lstStyle/>
          <a:p>
            <a:r>
              <a:rPr lang="en-US" sz="1600" b="1" dirty="0" smtClean="0">
                <a:effectLst/>
                <a:latin typeface="Arial Narrow" pitchFamily="34" charset="0"/>
                <a:cs typeface="Calibri" pitchFamily="34" charset="0"/>
              </a:rPr>
              <a:t>Funding Opportunity Title</a:t>
            </a:r>
            <a:r>
              <a:rPr lang="en-US" sz="1600" b="1" dirty="0">
                <a:latin typeface="Arial Narrow" pitchFamily="34" charset="0"/>
                <a:cs typeface="Calibri" pitchFamily="34" charset="0"/>
              </a:rPr>
              <a:t>:</a:t>
            </a:r>
            <a:r>
              <a:rPr lang="en-US" sz="1600" dirty="0">
                <a:latin typeface="Arial Narrow" pitchFamily="34" charset="0"/>
                <a:cs typeface="Calibri" pitchFamily="34" charset="0"/>
              </a:rPr>
              <a:t>  </a:t>
            </a:r>
            <a:r>
              <a:rPr lang="en-US" sz="1600" i="1" dirty="0"/>
              <a:t>Award Competitions for Hollings Manufacturing Extension Partnership (MEP) Centers in the States of Alaska, Idaho, Illinois, Minnesota, New Jersey, New York, Ohio, Oklahoma, Utah, Washington, West Virginia and </a:t>
            </a:r>
            <a:r>
              <a:rPr lang="en-US" sz="1600" i="1" dirty="0" smtClean="0"/>
              <a:t>Wisconsin</a:t>
            </a:r>
          </a:p>
          <a:p>
            <a:pPr marL="0" indent="0">
              <a:buNone/>
            </a:pPr>
            <a:endParaRPr lang="en-US" sz="1600" i="1" dirty="0" smtClean="0">
              <a:effectLst/>
              <a:cs typeface="Calibri" pitchFamily="34" charset="0"/>
            </a:endParaRPr>
          </a:p>
          <a:p>
            <a:r>
              <a:rPr lang="en-US" sz="1600" b="1" dirty="0" smtClean="0">
                <a:effectLst/>
                <a:latin typeface="Arial Narrow" pitchFamily="34" charset="0"/>
                <a:cs typeface="Calibri" pitchFamily="34" charset="0"/>
              </a:rPr>
              <a:t>Funding Opportunity Description:  </a:t>
            </a:r>
          </a:p>
          <a:p>
            <a:pPr marL="0" indent="0">
              <a:buNone/>
            </a:pPr>
            <a:endParaRPr lang="en-US" sz="1600" b="1" dirty="0" smtClean="0">
              <a:effectLst/>
              <a:latin typeface="Arial Narrow" pitchFamily="34" charset="0"/>
              <a:cs typeface="Calibri" pitchFamily="34" charset="0"/>
            </a:endParaRPr>
          </a:p>
          <a:p>
            <a:pPr lvl="1"/>
            <a:r>
              <a:rPr lang="en-US" sz="1400" i="1" dirty="0">
                <a:ea typeface="Times New Roman" panose="02020603050405020304" pitchFamily="18" charset="0"/>
              </a:rPr>
              <a:t>NIST invites applications from eligible organizations in connection with NIST’s funding up to twelve (12) separate MEP cooperative agreements for the operation of an MEP Center in the designated States’ service areas and in the funding amounts identified in Section II.2. of </a:t>
            </a:r>
            <a:r>
              <a:rPr lang="en-US" sz="1400" i="1" dirty="0" smtClean="0">
                <a:ea typeface="Times New Roman" panose="02020603050405020304" pitchFamily="18" charset="0"/>
              </a:rPr>
              <a:t>the </a:t>
            </a:r>
            <a:r>
              <a:rPr lang="en-US" sz="1400" i="1" dirty="0">
                <a:ea typeface="Times New Roman" panose="02020603050405020304" pitchFamily="18" charset="0"/>
              </a:rPr>
              <a:t>FFO.  NIST anticipates awarding one (1) cooperative agreement for each of the identified States</a:t>
            </a:r>
            <a:r>
              <a:rPr lang="en-US" sz="1400" i="1" dirty="0" smtClean="0">
                <a:ea typeface="Times New Roman" panose="02020603050405020304" pitchFamily="18" charset="0"/>
              </a:rPr>
              <a:t>.</a:t>
            </a:r>
          </a:p>
          <a:p>
            <a:pPr marL="457200" lvl="1" indent="0">
              <a:buNone/>
            </a:pPr>
            <a:endParaRPr lang="en-US" sz="1400" i="1" dirty="0" smtClean="0"/>
          </a:p>
          <a:p>
            <a:pPr lvl="1"/>
            <a:r>
              <a:rPr lang="en-US" sz="1400" i="1" dirty="0" smtClean="0"/>
              <a:t>Objective </a:t>
            </a:r>
            <a:r>
              <a:rPr lang="en-US" sz="1400" i="1" dirty="0"/>
              <a:t>of the MEP Center Program is to provide manufacturing extension services to primarily small and medium-sized manufacturers within the whole State designated in the applications.  </a:t>
            </a:r>
            <a:endParaRPr lang="en-US" sz="1600" dirty="0" smtClean="0">
              <a:latin typeface="Arial Narrow" pitchFamily="34" charset="0"/>
            </a:endParaRPr>
          </a:p>
        </p:txBody>
      </p:sp>
      <p:sp>
        <p:nvSpPr>
          <p:cNvPr id="7173" name="Slide Number Placeholder 4"/>
          <p:cNvSpPr>
            <a:spLocks noGrp="1"/>
          </p:cNvSpPr>
          <p:nvPr>
            <p:ph type="sldNum" sz="quarter" idx="11"/>
          </p:nvPr>
        </p:nvSpPr>
        <p:spPr>
          <a:xfrm>
            <a:off x="5729377" y="6485507"/>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64488BD7-82B2-4614-AE6D-CDDA5492E8C1}" type="slidenum">
              <a:rPr lang="en-US" sz="1800" smtClean="0"/>
              <a:pPr algn="r"/>
              <a:t>20</a:t>
            </a:fld>
            <a:endParaRPr lang="en-US" sz="1800" dirty="0" smtClean="0"/>
          </a:p>
        </p:txBody>
      </p:sp>
    </p:spTree>
    <p:extLst>
      <p:ext uri="{BB962C8B-B14F-4D97-AF65-F5344CB8AC3E}">
        <p14:creationId xmlns:p14="http://schemas.microsoft.com/office/powerpoint/2010/main" val="219248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a:t>Funding Opportunity Overview </a:t>
            </a:r>
            <a:r>
              <a:rPr lang="en-US" sz="2800" dirty="0" smtClean="0"/>
              <a:t>(2)</a:t>
            </a:r>
            <a:endParaRPr lang="en-US" sz="2800" dirty="0" smtClean="0">
              <a:effectLst/>
              <a:latin typeface="Arial Narrow" pitchFamily="34" charset="0"/>
            </a:endParaRPr>
          </a:p>
        </p:txBody>
      </p:sp>
      <p:sp>
        <p:nvSpPr>
          <p:cNvPr id="10243" name="Content Placeholder 2"/>
          <p:cNvSpPr>
            <a:spLocks noGrp="1"/>
          </p:cNvSpPr>
          <p:nvPr>
            <p:ph idx="1"/>
          </p:nvPr>
        </p:nvSpPr>
        <p:spPr>
          <a:xfrm>
            <a:off x="728471" y="1264920"/>
            <a:ext cx="7294095" cy="5021580"/>
          </a:xfrm>
        </p:spPr>
        <p:txBody>
          <a:bodyPr wrap="square">
            <a:noAutofit/>
          </a:bodyPr>
          <a:lstStyle/>
          <a:p>
            <a:pPr>
              <a:spcBef>
                <a:spcPts val="0"/>
              </a:spcBef>
            </a:pPr>
            <a:endParaRPr lang="en-US" sz="1300" b="1" dirty="0" smtClean="0"/>
          </a:p>
          <a:p>
            <a:pPr>
              <a:spcBef>
                <a:spcPts val="0"/>
              </a:spcBef>
            </a:pPr>
            <a:r>
              <a:rPr lang="en-US" sz="1300" b="1" dirty="0" smtClean="0">
                <a:effectLst/>
              </a:rPr>
              <a:t>Funding Available:</a:t>
            </a:r>
          </a:p>
          <a:p>
            <a:pPr lvl="1">
              <a:spcBef>
                <a:spcPts val="0"/>
              </a:spcBef>
            </a:pPr>
            <a:endParaRPr lang="en-US" sz="1300" b="1" dirty="0" smtClean="0"/>
          </a:p>
          <a:p>
            <a:pPr lvl="1">
              <a:spcBef>
                <a:spcPts val="0"/>
              </a:spcBef>
            </a:pPr>
            <a:r>
              <a:rPr lang="en-US" sz="1300" dirty="0"/>
              <a:t>NIST anticipates funding twelve (12) MEP Center awards with an initial five-year period of performance in accordance with the multi-year funding policy described in Section II.3. of </a:t>
            </a:r>
            <a:r>
              <a:rPr lang="en-US" sz="1300" dirty="0" smtClean="0"/>
              <a:t>the </a:t>
            </a:r>
            <a:r>
              <a:rPr lang="en-US" sz="1300" dirty="0"/>
              <a:t>FFO.  Initial funding for the projects listed in this FFO is contingent upon the availability of appropriated funds. </a:t>
            </a:r>
            <a:endParaRPr lang="en-US" sz="1300" dirty="0" smtClean="0"/>
          </a:p>
          <a:p>
            <a:pPr marL="457200" lvl="1" indent="0">
              <a:spcBef>
                <a:spcPts val="0"/>
              </a:spcBef>
              <a:buNone/>
            </a:pPr>
            <a:endParaRPr lang="en-US" sz="1300" dirty="0"/>
          </a:p>
          <a:p>
            <a:pPr lvl="1">
              <a:spcBef>
                <a:spcPts val="0"/>
              </a:spcBef>
            </a:pPr>
            <a:r>
              <a:rPr lang="en-US" sz="1300" b="1" dirty="0" smtClean="0"/>
              <a:t>Below </a:t>
            </a:r>
            <a:r>
              <a:rPr lang="en-US" sz="1300" b="1" dirty="0"/>
              <a:t>are the </a:t>
            </a:r>
            <a:r>
              <a:rPr lang="en-US" sz="1300" b="1" dirty="0" smtClean="0"/>
              <a:t>twelve </a:t>
            </a:r>
            <a:r>
              <a:rPr lang="en-US" sz="1300" b="1" dirty="0"/>
              <a:t>(</a:t>
            </a:r>
            <a:r>
              <a:rPr lang="en-US" sz="1300" b="1" dirty="0" smtClean="0"/>
              <a:t>12) </a:t>
            </a:r>
            <a:r>
              <a:rPr lang="en-US" sz="1300" b="1" dirty="0"/>
              <a:t>States identified for funding as part of this FFO:</a:t>
            </a:r>
          </a:p>
          <a:p>
            <a:pPr>
              <a:lnSpc>
                <a:spcPct val="100000"/>
              </a:lnSpc>
              <a:spcBef>
                <a:spcPts val="600"/>
              </a:spcBef>
            </a:pPr>
            <a:endParaRPr lang="en-US" sz="1300" b="1" dirty="0" smtClean="0"/>
          </a:p>
          <a:p>
            <a:pPr lvl="1">
              <a:lnSpc>
                <a:spcPct val="100000"/>
              </a:lnSpc>
              <a:spcBef>
                <a:spcPts val="600"/>
              </a:spcBef>
            </a:pPr>
            <a:endParaRPr lang="en-US" sz="1300" b="1" dirty="0" smtClean="0"/>
          </a:p>
          <a:p>
            <a:pPr lvl="1">
              <a:spcBef>
                <a:spcPts val="0"/>
              </a:spcBef>
            </a:pPr>
            <a:endParaRPr lang="en-US" sz="1300" dirty="0"/>
          </a:p>
        </p:txBody>
      </p:sp>
      <p:sp>
        <p:nvSpPr>
          <p:cNvPr id="10245"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F738FBE6-A06D-43F0-A871-A464ECF8B991}" type="slidenum">
              <a:rPr lang="en-US" sz="1800" smtClean="0"/>
              <a:pPr algn="r"/>
              <a:t>21</a:t>
            </a:fld>
            <a:endParaRPr lang="en-US" sz="1800" dirty="0" smtClean="0"/>
          </a:p>
        </p:txBody>
      </p:sp>
      <p:graphicFrame>
        <p:nvGraphicFramePr>
          <p:cNvPr id="3" name="Table 2"/>
          <p:cNvGraphicFramePr>
            <a:graphicFrameLocks noGrp="1"/>
          </p:cNvGraphicFramePr>
          <p:nvPr>
            <p:extLst>
              <p:ext uri="{D42A27DB-BD31-4B8C-83A1-F6EECF244321}">
                <p14:modId xmlns:p14="http://schemas.microsoft.com/office/powerpoint/2010/main" val="3120560832"/>
              </p:ext>
            </p:extLst>
          </p:nvPr>
        </p:nvGraphicFramePr>
        <p:xfrm>
          <a:off x="1557295" y="3256352"/>
          <a:ext cx="5480050" cy="2926080"/>
        </p:xfrm>
        <a:graphic>
          <a:graphicData uri="http://schemas.openxmlformats.org/drawingml/2006/table">
            <a:tbl>
              <a:tblPr firstRow="1" firstCol="1" bandRow="1">
                <a:tableStyleId>{5C22544A-7EE6-4342-B048-85BDC9FD1C3A}</a:tableStyleId>
              </a:tblPr>
              <a:tblGrid>
                <a:gridCol w="1845945"/>
                <a:gridCol w="1865630"/>
                <a:gridCol w="1768475"/>
              </a:tblGrid>
              <a:tr h="0">
                <a:tc>
                  <a:txBody>
                    <a:bodyPr/>
                    <a:lstStyle/>
                    <a:p>
                      <a:pPr marL="0" marR="0" algn="ctr">
                        <a:spcBef>
                          <a:spcPts val="0"/>
                        </a:spcBef>
                        <a:spcAft>
                          <a:spcPts val="0"/>
                        </a:spcAft>
                      </a:pPr>
                      <a:r>
                        <a:rPr lang="en-US" sz="1200">
                          <a:effectLst/>
                        </a:rPr>
                        <a:t>MEP Center Location and Assigned Geographical Service Area (by State)</a:t>
                      </a:r>
                      <a:endParaRPr lang="en-US" sz="1000">
                        <a:effectLst/>
                      </a:endParaRPr>
                    </a:p>
                    <a:p>
                      <a:pPr marL="0" marR="0" algn="ctr">
                        <a:spcBef>
                          <a:spcPts val="0"/>
                        </a:spcBef>
                        <a:spcAft>
                          <a:spcPts val="0"/>
                        </a:spcAft>
                      </a:pPr>
                      <a:r>
                        <a:rPr lang="en-US" sz="1200">
                          <a:effectLst/>
                        </a:rPr>
                        <a:t> </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Anticipated Annual Federal Funding for Each Year of the Award</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Total Federal Funding for 5 Year Award Period</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Alaska</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$500,000</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$2,500,000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Idaho</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$640,236</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$3,201,180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Illinois</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$5,029,910</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$25,149,550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Minnesota</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$2,653,649</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$13,268,245</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New Jersey</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$2,814,432</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$14,072,160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New York</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$5,985,194</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$29,925,970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Ohio</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$5,246,822</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$26,234,110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Oklahoma</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$1,309,080</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$6,545,400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Utah</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$1,147,573</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$5,737,865</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Washington</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$2,534,872</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$12,674,360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West Virginia</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$500,000</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$2,500,000</a:t>
                      </a:r>
                      <a:endParaRPr lang="en-US" sz="1000">
                        <a:effectLst/>
                        <a:latin typeface="Times"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200">
                          <a:effectLst/>
                        </a:rPr>
                        <a:t>Wisconsin</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a:effectLst/>
                        </a:rPr>
                        <a:t>$3,250,792</a:t>
                      </a:r>
                      <a:endParaRPr lang="en-US" sz="1000">
                        <a:effectLst/>
                        <a:latin typeface="Times"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US" sz="1200" dirty="0">
                          <a:effectLst/>
                        </a:rPr>
                        <a:t>$16,253,960</a:t>
                      </a:r>
                      <a:endParaRPr lang="en-US" sz="1000" dirty="0">
                        <a:effectLst/>
                        <a:latin typeface="Times"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38583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838200"/>
          </a:xfrm>
        </p:spPr>
        <p:txBody>
          <a:bodyPr>
            <a:normAutofit fontScale="90000"/>
          </a:bodyPr>
          <a:lstStyle/>
          <a:p>
            <a:r>
              <a:rPr lang="en-US" sz="2800" dirty="0" smtClean="0">
                <a:effectLst/>
              </a:rPr>
              <a:t>Funding Opportunity Overview (3)</a:t>
            </a:r>
            <a:br>
              <a:rPr lang="en-US" sz="2800" dirty="0" smtClean="0">
                <a:effectLst/>
              </a:rPr>
            </a:br>
            <a:endParaRPr lang="en-US" sz="2800" dirty="0" smtClean="0">
              <a:effectLst/>
            </a:endParaRPr>
          </a:p>
        </p:txBody>
      </p:sp>
      <p:sp>
        <p:nvSpPr>
          <p:cNvPr id="7171" name="Content Placeholder 2"/>
          <p:cNvSpPr>
            <a:spLocks noGrp="1"/>
          </p:cNvSpPr>
          <p:nvPr>
            <p:ph idx="1"/>
          </p:nvPr>
        </p:nvSpPr>
        <p:spPr>
          <a:xfrm>
            <a:off x="825622" y="1225296"/>
            <a:ext cx="7632578" cy="4946904"/>
          </a:xfrm>
        </p:spPr>
        <p:txBody>
          <a:bodyPr wrap="square">
            <a:normAutofit/>
          </a:bodyPr>
          <a:lstStyle/>
          <a:p>
            <a:pPr>
              <a:lnSpc>
                <a:spcPct val="150000"/>
              </a:lnSpc>
              <a:defRPr/>
            </a:pPr>
            <a:r>
              <a:rPr lang="en-US" sz="1400" b="1" dirty="0" smtClean="0">
                <a:effectLst/>
              </a:rPr>
              <a:t>Authority:  </a:t>
            </a:r>
            <a:r>
              <a:rPr lang="en-US" sz="1400" dirty="0"/>
              <a:t>The statutory authority for this program is 15 U.S.C. §</a:t>
            </a:r>
            <a:r>
              <a:rPr lang="en-US" sz="1400" dirty="0" smtClean="0"/>
              <a:t>278k</a:t>
            </a:r>
            <a:r>
              <a:rPr lang="en-US" sz="1400" dirty="0"/>
              <a:t>, as implemented in 15 </a:t>
            </a:r>
            <a:r>
              <a:rPr lang="en-US" sz="1400" dirty="0" smtClean="0"/>
              <a:t>C.F.R </a:t>
            </a:r>
            <a:r>
              <a:rPr lang="en-US" sz="1400" dirty="0"/>
              <a:t>part 290</a:t>
            </a:r>
            <a:endParaRPr lang="en-US" sz="1400" dirty="0">
              <a:effectLst/>
            </a:endParaRPr>
          </a:p>
          <a:p>
            <a:pPr>
              <a:lnSpc>
                <a:spcPct val="150000"/>
              </a:lnSpc>
              <a:defRPr/>
            </a:pPr>
            <a:r>
              <a:rPr lang="en-US" sz="1400" b="1" dirty="0" smtClean="0">
                <a:effectLst/>
              </a:rPr>
              <a:t>Funding Instrument:  </a:t>
            </a:r>
            <a:r>
              <a:rPr lang="en-US" sz="1400" dirty="0" smtClean="0">
                <a:effectLst/>
              </a:rPr>
              <a:t>Cooperative Agreement</a:t>
            </a:r>
          </a:p>
          <a:p>
            <a:pPr lvl="1">
              <a:lnSpc>
                <a:spcPct val="150000"/>
              </a:lnSpc>
              <a:defRPr/>
            </a:pPr>
            <a:r>
              <a:rPr lang="en-US" sz="1400" dirty="0" smtClean="0"/>
              <a:t>The </a:t>
            </a:r>
            <a:r>
              <a:rPr lang="en-US" sz="1400" dirty="0"/>
              <a:t>nature of NIST’s “substantial involvement” will generally be </a:t>
            </a:r>
            <a:r>
              <a:rPr lang="en-US" sz="1400" i="1" u="sng" dirty="0"/>
              <a:t>collaboration between MEP and the recipient </a:t>
            </a:r>
            <a:r>
              <a:rPr lang="en-US" sz="1400" i="1" u="sng" dirty="0" smtClean="0"/>
              <a:t>organization(s)</a:t>
            </a:r>
            <a:r>
              <a:rPr lang="en-US" sz="1400" dirty="0" smtClean="0"/>
              <a:t>.</a:t>
            </a:r>
          </a:p>
          <a:p>
            <a:pPr lvl="1">
              <a:lnSpc>
                <a:spcPct val="150000"/>
              </a:lnSpc>
              <a:defRPr/>
            </a:pPr>
            <a:endParaRPr lang="en-US" sz="1400" dirty="0" smtClean="0"/>
          </a:p>
          <a:p>
            <a:pPr>
              <a:spcAft>
                <a:spcPts val="600"/>
              </a:spcAft>
              <a:defRPr/>
            </a:pPr>
            <a:r>
              <a:rPr lang="en-US" sz="1400" dirty="0"/>
              <a:t>Electronic applications </a:t>
            </a:r>
            <a:r>
              <a:rPr lang="en-US" sz="1400" b="1" u="sng" dirty="0"/>
              <a:t>must be received no later than 11:59 </a:t>
            </a:r>
            <a:r>
              <a:rPr lang="en-US" sz="1400" b="1" u="sng" dirty="0" err="1"/>
              <a:t>p.m</a:t>
            </a:r>
            <a:r>
              <a:rPr lang="en-US" sz="1400" b="1" u="sng" dirty="0"/>
              <a:t> via </a:t>
            </a:r>
            <a:r>
              <a:rPr lang="en-US" sz="1400" b="1" u="sng" dirty="0">
                <a:hlinkClick r:id="rId3"/>
              </a:rPr>
              <a:t>www.Grants.gov</a:t>
            </a:r>
            <a:r>
              <a:rPr lang="en-US" sz="1400" b="1" u="sng" dirty="0"/>
              <a:t>. Eastern Time on Monday, June 1, 2015.</a:t>
            </a:r>
            <a:r>
              <a:rPr lang="en-US" sz="1400" dirty="0"/>
              <a:t>  Paper applications will not be accepted.  Applications received after the deadline will not be reviewed or considered.  The approximate start date for awards under this FFO is expected to be January 1, 2016.</a:t>
            </a:r>
          </a:p>
          <a:p>
            <a:pPr lvl="1">
              <a:spcAft>
                <a:spcPts val="600"/>
              </a:spcAft>
              <a:defRPr/>
            </a:pPr>
            <a:r>
              <a:rPr lang="en-US" sz="1400" i="1" dirty="0">
                <a:solidFill>
                  <a:srgbClr val="FF0000"/>
                </a:solidFill>
              </a:rPr>
              <a:t>NIST will not accept applications submitted by mail, facsimile, or by email.</a:t>
            </a:r>
          </a:p>
          <a:p>
            <a:pPr lvl="1">
              <a:spcAft>
                <a:spcPts val="600"/>
              </a:spcAft>
              <a:defRPr/>
            </a:pPr>
            <a:r>
              <a:rPr lang="en-US" sz="1400" i="1" dirty="0">
                <a:solidFill>
                  <a:srgbClr val="FF0000"/>
                </a:solidFill>
              </a:rPr>
              <a:t>Applications received after the respective deadline will not be reviewed or considered.</a:t>
            </a:r>
          </a:p>
          <a:p>
            <a:pPr>
              <a:lnSpc>
                <a:spcPct val="150000"/>
              </a:lnSpc>
              <a:defRPr/>
            </a:pPr>
            <a:endParaRPr lang="en-US" sz="1400" dirty="0" smtClean="0"/>
          </a:p>
          <a:p>
            <a:pPr lvl="1">
              <a:lnSpc>
                <a:spcPct val="150000"/>
              </a:lnSpc>
              <a:defRPr/>
            </a:pPr>
            <a:endParaRPr lang="en-US" sz="1400" dirty="0" smtClean="0"/>
          </a:p>
          <a:p>
            <a:pPr marL="457200" lvl="1" indent="0">
              <a:lnSpc>
                <a:spcPct val="150000"/>
              </a:lnSpc>
              <a:buNone/>
              <a:defRPr/>
            </a:pPr>
            <a:endParaRPr lang="en-US" sz="1400" dirty="0" smtClean="0"/>
          </a:p>
          <a:p>
            <a:pPr marL="0" indent="0">
              <a:lnSpc>
                <a:spcPct val="150000"/>
              </a:lnSpc>
              <a:buNone/>
              <a:defRPr/>
            </a:pPr>
            <a:endParaRPr lang="en-US" sz="14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22</a:t>
            </a:fld>
            <a:endParaRPr lang="en-US" sz="1800" dirty="0" smtClean="0">
              <a:solidFill>
                <a:prstClr val="black"/>
              </a:solidFill>
            </a:endParaRPr>
          </a:p>
        </p:txBody>
      </p:sp>
    </p:spTree>
    <p:extLst>
      <p:ext uri="{BB962C8B-B14F-4D97-AF65-F5344CB8AC3E}">
        <p14:creationId xmlns:p14="http://schemas.microsoft.com/office/powerpoint/2010/main" val="1682196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77571"/>
            <a:ext cx="8077200" cy="838200"/>
          </a:xfrm>
        </p:spPr>
        <p:txBody>
          <a:bodyPr>
            <a:normAutofit/>
          </a:bodyPr>
          <a:lstStyle/>
          <a:p>
            <a:r>
              <a:rPr lang="en-US" sz="2800" dirty="0"/>
              <a:t>Funding Opportunity Overview </a:t>
            </a:r>
            <a:r>
              <a:rPr lang="en-US" sz="2800" dirty="0" smtClean="0"/>
              <a:t>(4)</a:t>
            </a:r>
            <a:endParaRPr lang="en-US" sz="2800" dirty="0" smtClean="0">
              <a:effectLst/>
            </a:endParaRPr>
          </a:p>
        </p:txBody>
      </p:sp>
      <p:sp>
        <p:nvSpPr>
          <p:cNvPr id="7171" name="Content Placeholder 2"/>
          <p:cNvSpPr>
            <a:spLocks noGrp="1"/>
          </p:cNvSpPr>
          <p:nvPr>
            <p:ph idx="1"/>
          </p:nvPr>
        </p:nvSpPr>
        <p:spPr>
          <a:xfrm>
            <a:off x="825622" y="1225295"/>
            <a:ext cx="7395665" cy="5075751"/>
          </a:xfrm>
        </p:spPr>
        <p:txBody>
          <a:bodyPr wrap="square">
            <a:normAutofit/>
          </a:bodyPr>
          <a:lstStyle/>
          <a:p>
            <a:r>
              <a:rPr lang="en-US" sz="1400" b="1" dirty="0"/>
              <a:t>Multi-Year Funding Policy. </a:t>
            </a:r>
            <a:endParaRPr lang="en-US" sz="1400" b="1" dirty="0" smtClean="0"/>
          </a:p>
          <a:p>
            <a:pPr lvl="1"/>
            <a:r>
              <a:rPr lang="en-US" sz="1200" dirty="0" smtClean="0"/>
              <a:t>When </a:t>
            </a:r>
            <a:r>
              <a:rPr lang="en-US" sz="1200" dirty="0"/>
              <a:t>an application for a multi-year award is approved, funding will usually be provided for only the first year of the project.  </a:t>
            </a:r>
            <a:endParaRPr lang="en-US" sz="1200" dirty="0" smtClean="0"/>
          </a:p>
          <a:p>
            <a:pPr lvl="1"/>
            <a:r>
              <a:rPr lang="en-US" sz="1200" dirty="0" smtClean="0"/>
              <a:t>Recipients </a:t>
            </a:r>
            <a:r>
              <a:rPr lang="en-US" sz="1200" dirty="0"/>
              <a:t>will be required to submit detailed budgets and budget narratives prior to the award of any continued funding.  </a:t>
            </a:r>
            <a:endParaRPr lang="en-US" sz="1200" dirty="0" smtClean="0"/>
          </a:p>
          <a:p>
            <a:pPr lvl="1"/>
            <a:r>
              <a:rPr lang="en-US" sz="1200" dirty="0" smtClean="0"/>
              <a:t>Continued </a:t>
            </a:r>
            <a:r>
              <a:rPr lang="en-US" sz="1200" dirty="0"/>
              <a:t>funding for the remaining years of the project will be awarded by NIST on a non-competitive basis, and may be adjusted higher or lower from year-to-year of the award, contingent upon satisfactory performance, continued relevance to the mission and priorities of the program, and the availability of funds.  </a:t>
            </a:r>
            <a:endParaRPr lang="en-US" sz="1200" dirty="0" smtClean="0"/>
          </a:p>
          <a:p>
            <a:pPr lvl="1"/>
            <a:r>
              <a:rPr lang="en-US" sz="1200" dirty="0" smtClean="0"/>
              <a:t>Continuation </a:t>
            </a:r>
            <a:r>
              <a:rPr lang="en-US" sz="1200" dirty="0"/>
              <a:t>of an award to extend the period of performance and/or to increase or decrease funding is at the sole discretion of NIST. </a:t>
            </a:r>
            <a:endParaRPr lang="en-US" sz="1200" dirty="0" smtClean="0"/>
          </a:p>
          <a:p>
            <a:pPr marL="0" indent="0">
              <a:buNone/>
            </a:pPr>
            <a:endParaRPr lang="en-US" sz="1200" b="1" dirty="0" smtClean="0"/>
          </a:p>
          <a:p>
            <a:r>
              <a:rPr lang="en-US" sz="1400" b="1" dirty="0" smtClean="0"/>
              <a:t>Potential </a:t>
            </a:r>
            <a:r>
              <a:rPr lang="en-US" sz="1400" b="1" dirty="0"/>
              <a:t>for Additional 5 </a:t>
            </a:r>
            <a:r>
              <a:rPr lang="en-US" sz="1400" b="1" dirty="0" smtClean="0"/>
              <a:t>Years. </a:t>
            </a:r>
          </a:p>
          <a:p>
            <a:pPr lvl="1"/>
            <a:r>
              <a:rPr lang="en-US" sz="1200" dirty="0" smtClean="0"/>
              <a:t>Initial </a:t>
            </a:r>
            <a:r>
              <a:rPr lang="en-US" sz="1200" dirty="0"/>
              <a:t>awards issued pursuant to this FFO are expected to be for up to five (5) years with the possibility for NIST to renew the award, on a non-competitive basis, for an additional 5 years at the end of the initial award period.  </a:t>
            </a:r>
            <a:endParaRPr lang="en-US" sz="1200" dirty="0" smtClean="0"/>
          </a:p>
          <a:p>
            <a:pPr lvl="1"/>
            <a:r>
              <a:rPr lang="en-US" sz="1200" dirty="0" smtClean="0"/>
              <a:t>The </a:t>
            </a:r>
            <a:r>
              <a:rPr lang="en-US" sz="1200" dirty="0"/>
              <a:t>review processes in 15 C.F.R. § 290.8 will be used as part of the overall assessment of the recipient, consistent with the potential long-term nature and purpose of the program.  </a:t>
            </a:r>
            <a:endParaRPr lang="en-US" sz="1200" dirty="0" smtClean="0"/>
          </a:p>
          <a:p>
            <a:pPr lvl="1"/>
            <a:r>
              <a:rPr lang="en-US" sz="1200" dirty="0" smtClean="0"/>
              <a:t>In </a:t>
            </a:r>
            <a:r>
              <a:rPr lang="en-US" sz="1200" dirty="0"/>
              <a:t>considering renewal for a second five-year, multi-year award term, NIST will evaluate the results of the annual reviews and the results of the 3</a:t>
            </a:r>
            <a:r>
              <a:rPr lang="en-US" sz="1200" baseline="30000" dirty="0"/>
              <a:t>rd</a:t>
            </a:r>
            <a:r>
              <a:rPr lang="en-US" sz="1200" dirty="0"/>
              <a:t> Year peer-based Panel Review findings and recommendations as set forth in 15 C.F.R. § 290.8, as well as the Center’s progress in addressing findings and recommendations made during the various reviews.  </a:t>
            </a:r>
            <a:endParaRPr lang="en-US" sz="1200" dirty="0" smtClean="0"/>
          </a:p>
          <a:p>
            <a:pPr lvl="1"/>
            <a:r>
              <a:rPr lang="en-US" sz="1200" dirty="0" smtClean="0"/>
              <a:t>The </a:t>
            </a:r>
            <a:r>
              <a:rPr lang="en-US" sz="1200" dirty="0"/>
              <a:t>full process is expected to include programmatic, policy, financial, administrative, and responsibility assessments, and the availability of funds, consistent with Department of Commerce and NIST policies and procedures in effect at that time.</a:t>
            </a:r>
          </a:p>
          <a:p>
            <a:pPr marL="0" lvl="0" indent="0">
              <a:buNone/>
            </a:pPr>
            <a:endParaRPr lang="en-US" sz="12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23</a:t>
            </a:fld>
            <a:endParaRPr lang="en-US" sz="1800" dirty="0" smtClean="0">
              <a:solidFill>
                <a:prstClr val="black"/>
              </a:solidFill>
            </a:endParaRPr>
          </a:p>
        </p:txBody>
      </p:sp>
    </p:spTree>
    <p:extLst>
      <p:ext uri="{BB962C8B-B14F-4D97-AF65-F5344CB8AC3E}">
        <p14:creationId xmlns:p14="http://schemas.microsoft.com/office/powerpoint/2010/main" val="2627903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a:t>Funding Opportunity Overview </a:t>
            </a:r>
            <a:r>
              <a:rPr lang="en-US" sz="2800" dirty="0" smtClean="0"/>
              <a:t>(5)</a:t>
            </a:r>
            <a:endParaRPr lang="en-US" sz="2800" dirty="0" smtClean="0">
              <a:effectLst/>
              <a:latin typeface="Arial Narrow" pitchFamily="34" charset="0"/>
            </a:endParaRPr>
          </a:p>
        </p:txBody>
      </p:sp>
      <p:sp>
        <p:nvSpPr>
          <p:cNvPr id="10243" name="Content Placeholder 2"/>
          <p:cNvSpPr>
            <a:spLocks noGrp="1"/>
          </p:cNvSpPr>
          <p:nvPr>
            <p:ph idx="1"/>
          </p:nvPr>
        </p:nvSpPr>
        <p:spPr>
          <a:xfrm>
            <a:off x="728472" y="1264920"/>
            <a:ext cx="7326562" cy="5021580"/>
          </a:xfrm>
        </p:spPr>
        <p:txBody>
          <a:bodyPr wrap="square">
            <a:noAutofit/>
          </a:bodyPr>
          <a:lstStyle/>
          <a:p>
            <a:pPr>
              <a:spcBef>
                <a:spcPts val="0"/>
              </a:spcBef>
            </a:pPr>
            <a:r>
              <a:rPr lang="en-US" sz="1400" b="1" dirty="0" smtClean="0">
                <a:effectLst/>
                <a:latin typeface="Arial Narrow" pitchFamily="34" charset="0"/>
              </a:rPr>
              <a:t>Cost Share or Matching Requirements</a:t>
            </a:r>
            <a:r>
              <a:rPr lang="en-US" sz="1400" b="1" dirty="0" smtClean="0">
                <a:latin typeface="Arial Narrow" pitchFamily="34" charset="0"/>
              </a:rPr>
              <a:t>:</a:t>
            </a:r>
          </a:p>
          <a:p>
            <a:pPr lvl="1">
              <a:spcBef>
                <a:spcPts val="0"/>
              </a:spcBef>
            </a:pPr>
            <a:endParaRPr lang="en-US" sz="1200" b="1" dirty="0" smtClean="0">
              <a:latin typeface="Arial Narrow" pitchFamily="34" charset="0"/>
            </a:endParaRPr>
          </a:p>
          <a:p>
            <a:pPr marL="457200" lvl="1" indent="0">
              <a:spcBef>
                <a:spcPts val="0"/>
              </a:spcBef>
              <a:buNone/>
            </a:pPr>
            <a:r>
              <a:rPr lang="en-US" sz="1200" dirty="0"/>
              <a:t>Non-Federal cost sharing of at least 50 percent of the total project costs is required for each of the first through the third year of the award, with an increasing minimum non-federal cost share contribution beginning in year 4 of the award as follows: </a:t>
            </a:r>
            <a:endParaRPr lang="en-US" sz="1600" dirty="0">
              <a:effectLst/>
              <a:latin typeface="Arial Narrow" pitchFamily="34" charset="0"/>
            </a:endParaRPr>
          </a:p>
          <a:p>
            <a:pPr marL="457200" lvl="1" indent="0">
              <a:spcBef>
                <a:spcPts val="0"/>
              </a:spcBef>
              <a:buNone/>
            </a:pPr>
            <a:endParaRPr lang="en-US" sz="1600" dirty="0" smtClean="0">
              <a:effectLst/>
              <a:latin typeface="Arial Narrow" pitchFamily="34" charset="0"/>
            </a:endParaRPr>
          </a:p>
          <a:p>
            <a:pPr>
              <a:spcBef>
                <a:spcPts val="0"/>
              </a:spcBef>
            </a:pPr>
            <a:endParaRPr lang="en-US" sz="1600" b="1" dirty="0" smtClean="0">
              <a:effectLst/>
              <a:latin typeface="Arial Narrow" pitchFamily="34" charset="0"/>
            </a:endParaRPr>
          </a:p>
          <a:p>
            <a:pPr>
              <a:spcBef>
                <a:spcPts val="0"/>
              </a:spcBef>
            </a:pPr>
            <a:endParaRPr lang="en-US" sz="1600" b="1" dirty="0"/>
          </a:p>
          <a:p>
            <a:endParaRPr lang="en-US" sz="1200" dirty="0" smtClean="0"/>
          </a:p>
          <a:p>
            <a:pPr marL="0" indent="0">
              <a:buNone/>
            </a:pPr>
            <a:endParaRPr lang="en-US" sz="1200" dirty="0" smtClean="0"/>
          </a:p>
          <a:p>
            <a:r>
              <a:rPr lang="en-US" sz="1200" dirty="0"/>
              <a:t>Non-Federal cost sharing is that portion of the project costs not borne by the Federal Government.  The applicant’s share of the MEP Center expenses may include cash, services, and third party in-kind contributions, as described at 2 C.F.R. § 200.306, as applicable, and in the MEP program regulations at 15 CFR § 290.4(c). </a:t>
            </a:r>
            <a:r>
              <a:rPr lang="en-US" sz="1200" b="1" dirty="0"/>
              <a:t> </a:t>
            </a:r>
            <a:r>
              <a:rPr lang="en-US" sz="1200" b="1" i="1" u="sng" dirty="0"/>
              <a:t>No more than 50% of the applicant’s total non-Federal cost share for any year of the award may be from third party in-kind contributions of part-time personnel, equipment, software, rental value of centrally located space, and related contributions, per 15 CFR § 290.4(c)(5).  </a:t>
            </a:r>
            <a:r>
              <a:rPr lang="en-US" sz="1200" dirty="0"/>
              <a:t>The source and detailed rationale of the cost share, including cash, full- and part-time personnel, and in-kind donations, must be documented in the budget tables and budget narratives submitted with the application and will be considered as part of the review under the evaluation criterion found in Section V.1.c.ii. of this FFO. </a:t>
            </a:r>
            <a:endParaRPr lang="en-US" sz="1200" dirty="0" smtClean="0"/>
          </a:p>
          <a:p>
            <a:pPr marL="0" indent="0">
              <a:buNone/>
            </a:pPr>
            <a:endParaRPr lang="en-US" sz="1200" dirty="0" smtClean="0"/>
          </a:p>
          <a:p>
            <a:r>
              <a:rPr lang="en-US" sz="1200" b="1" i="1" u="sng" dirty="0"/>
              <a:t>Recipients must meet the minimum non-federal cost share requirements for each year of the award as identified in the chart above.</a:t>
            </a:r>
            <a:r>
              <a:rPr lang="en-US" sz="1200" dirty="0"/>
              <a:t>  For purposes of the MEP Program, “program income” (as defined in 2 C.F.R. § 200.80, as applicable) generated by an MEP Center may be used by a recipient towards the required non-federal cost share under an MEP award.     </a:t>
            </a:r>
          </a:p>
          <a:p>
            <a:pPr marL="0" indent="0">
              <a:buNone/>
            </a:pPr>
            <a:endParaRPr lang="en-US" sz="1200" dirty="0" smtClean="0"/>
          </a:p>
        </p:txBody>
      </p:sp>
      <p:sp>
        <p:nvSpPr>
          <p:cNvPr id="10245"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F738FBE6-A06D-43F0-A871-A464ECF8B991}" type="slidenum">
              <a:rPr lang="en-US" sz="1800" smtClean="0"/>
              <a:pPr algn="r"/>
              <a:t>24</a:t>
            </a:fld>
            <a:endParaRPr lang="en-US" sz="1800" dirty="0" smtClean="0"/>
          </a:p>
        </p:txBody>
      </p:sp>
      <p:graphicFrame>
        <p:nvGraphicFramePr>
          <p:cNvPr id="2" name="Table 1"/>
          <p:cNvGraphicFramePr>
            <a:graphicFrameLocks noGrp="1"/>
          </p:cNvGraphicFramePr>
          <p:nvPr>
            <p:extLst>
              <p:ext uri="{D42A27DB-BD31-4B8C-83A1-F6EECF244321}">
                <p14:modId xmlns:p14="http://schemas.microsoft.com/office/powerpoint/2010/main" val="290342581"/>
              </p:ext>
            </p:extLst>
          </p:nvPr>
        </p:nvGraphicFramePr>
        <p:xfrm>
          <a:off x="1491774" y="2567939"/>
          <a:ext cx="5852160" cy="647541"/>
        </p:xfrm>
        <a:graphic>
          <a:graphicData uri="http://schemas.openxmlformats.org/drawingml/2006/table">
            <a:tbl>
              <a:tblPr firstRow="1" firstCol="1" bandRow="1">
                <a:tableStyleId>{5C22544A-7EE6-4342-B048-85BDC9FD1C3A}</a:tableStyleId>
              </a:tblPr>
              <a:tblGrid>
                <a:gridCol w="1950720"/>
                <a:gridCol w="1950720"/>
                <a:gridCol w="1950720"/>
              </a:tblGrid>
              <a:tr h="190341">
                <a:tc>
                  <a:txBody>
                    <a:bodyPr/>
                    <a:lstStyle/>
                    <a:p>
                      <a:pPr marL="0" marR="0" algn="ctr">
                        <a:spcBef>
                          <a:spcPts val="0"/>
                        </a:spcBef>
                        <a:spcAft>
                          <a:spcPts val="0"/>
                        </a:spcAft>
                        <a:tabLst>
                          <a:tab pos="228600" algn="l"/>
                        </a:tabLst>
                      </a:pPr>
                      <a:r>
                        <a:rPr lang="en-US" sz="1000" dirty="0">
                          <a:effectLst/>
                        </a:rPr>
                        <a:t>Year of Center Operation</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Maximum NIST Share</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 Minimum Non-Federal Share</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dirty="0">
                          <a:effectLst/>
                        </a:rPr>
                        <a:t>1-3</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1/2</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1/2</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a:effectLst/>
                        </a:rPr>
                        <a:t>4</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2/5</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3/5</a:t>
                      </a:r>
                      <a:endParaRPr lang="en-US" sz="1000">
                        <a:effectLst/>
                        <a:latin typeface="Times"/>
                        <a:ea typeface="Times New Roman"/>
                      </a:endParaRPr>
                    </a:p>
                  </a:txBody>
                  <a:tcPr marL="68580" marR="68580" marT="0" marB="0"/>
                </a:tc>
              </a:tr>
              <a:tr h="0">
                <a:tc>
                  <a:txBody>
                    <a:bodyPr/>
                    <a:lstStyle/>
                    <a:p>
                      <a:pPr marL="0" marR="0" algn="ctr">
                        <a:spcBef>
                          <a:spcPts val="0"/>
                        </a:spcBef>
                        <a:spcAft>
                          <a:spcPts val="0"/>
                        </a:spcAft>
                        <a:tabLst>
                          <a:tab pos="228600" algn="l"/>
                        </a:tabLst>
                      </a:pPr>
                      <a:r>
                        <a:rPr lang="en-US" sz="1000" dirty="0">
                          <a:effectLst/>
                        </a:rPr>
                        <a:t>5 and beyond</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a:effectLst/>
                        </a:rPr>
                        <a:t>1/3</a:t>
                      </a:r>
                      <a:endParaRPr lang="en-US" sz="100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2/3</a:t>
                      </a:r>
                      <a:endParaRPr lang="en-US" sz="1000" dirty="0">
                        <a:effectLst/>
                        <a:latin typeface="Times"/>
                        <a:ea typeface="Times New Roman"/>
                      </a:endParaRPr>
                    </a:p>
                  </a:txBody>
                  <a:tcPr marL="68580" marR="68580" marT="0" marB="0"/>
                </a:tc>
              </a:tr>
            </a:tbl>
          </a:graphicData>
        </a:graphic>
      </p:graphicFrame>
    </p:spTree>
    <p:extLst>
      <p:ext uri="{BB962C8B-B14F-4D97-AF65-F5344CB8AC3E}">
        <p14:creationId xmlns:p14="http://schemas.microsoft.com/office/powerpoint/2010/main" val="3438583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77571"/>
            <a:ext cx="8077200" cy="838200"/>
          </a:xfrm>
        </p:spPr>
        <p:txBody>
          <a:bodyPr>
            <a:normAutofit/>
          </a:bodyPr>
          <a:lstStyle/>
          <a:p>
            <a:r>
              <a:rPr lang="en-US" sz="2800" dirty="0"/>
              <a:t>Funding Opportunity Overview </a:t>
            </a:r>
            <a:r>
              <a:rPr lang="en-US" sz="2800" dirty="0" smtClean="0"/>
              <a:t>(6)</a:t>
            </a:r>
            <a:endParaRPr lang="en-US" sz="2800" dirty="0" smtClean="0">
              <a:effectLst/>
            </a:endParaRPr>
          </a:p>
        </p:txBody>
      </p:sp>
      <p:sp>
        <p:nvSpPr>
          <p:cNvPr id="7171" name="Content Placeholder 2"/>
          <p:cNvSpPr>
            <a:spLocks noGrp="1"/>
          </p:cNvSpPr>
          <p:nvPr>
            <p:ph idx="1"/>
          </p:nvPr>
        </p:nvSpPr>
        <p:spPr>
          <a:xfrm>
            <a:off x="685800" y="1421453"/>
            <a:ext cx="7344295" cy="4838031"/>
          </a:xfrm>
        </p:spPr>
        <p:txBody>
          <a:bodyPr wrap="square">
            <a:normAutofit/>
          </a:bodyPr>
          <a:lstStyle/>
          <a:p>
            <a:r>
              <a:rPr lang="en-US" sz="1400" b="1" dirty="0"/>
              <a:t>Eligible Applicants. </a:t>
            </a:r>
            <a:endParaRPr lang="en-US" sz="1400" b="1" dirty="0" smtClean="0"/>
          </a:p>
          <a:p>
            <a:pPr lvl="1"/>
            <a:r>
              <a:rPr lang="en-US" sz="1200" dirty="0" smtClean="0"/>
              <a:t>The eligibility requirements given in this section of the FFO will be used in lieu of those given in the MEP regulations found at 15 CFR part 290, specifically 15 CFR § 290.5(a)(1). </a:t>
            </a:r>
          </a:p>
          <a:p>
            <a:pPr lvl="1"/>
            <a:r>
              <a:rPr lang="en-US" sz="1200" dirty="0" smtClean="0"/>
              <a:t>Each applicant for and recipient of an MEP award must be a U.S.-based nonprofit institution or organization.  For the purpose of this FFO, nonprofit institutions include public or private nonprofit organizations, nonprofit or State colleges and universities, public or nonprofit community and technical colleges, and State, local or Tribal governments.  Existing MEP awardees and new applicants who meet the eligibility criteria set forth in this section may apply.  </a:t>
            </a:r>
          </a:p>
          <a:p>
            <a:pPr lvl="1"/>
            <a:r>
              <a:rPr lang="en-US" sz="1200" dirty="0" smtClean="0"/>
              <a:t>An eligible organization may work individually or may include proposed </a:t>
            </a:r>
            <a:r>
              <a:rPr lang="en-US" sz="1200" dirty="0" err="1" smtClean="0"/>
              <a:t>subawards</a:t>
            </a:r>
            <a:r>
              <a:rPr lang="en-US" sz="1200" dirty="0" smtClean="0"/>
              <a:t> to eligible organizations or proposed contracts with any other organization as part of the applicant’s proposal, effectively forming a team.  </a:t>
            </a:r>
          </a:p>
          <a:p>
            <a:pPr lvl="1"/>
            <a:r>
              <a:rPr lang="en-US" sz="1200" dirty="0" smtClean="0"/>
              <a:t>However, as discussed in Section III.3.a. of the FFO, NIST generally will not fund applications that propose an organizational or operational structure that, in whole or in part, delegates or transfers to another person, institution, or organization the applicant’s responsibility for core MEP Center management and oversight functions.  </a:t>
            </a:r>
            <a:r>
              <a:rPr lang="en-US" sz="1200" i="1" dirty="0" smtClean="0"/>
              <a:t>See</a:t>
            </a:r>
            <a:r>
              <a:rPr lang="en-US" sz="1200" dirty="0" smtClean="0"/>
              <a:t> </a:t>
            </a:r>
            <a:r>
              <a:rPr lang="en-US" sz="1200" i="1" dirty="0" smtClean="0"/>
              <a:t>also </a:t>
            </a:r>
            <a:r>
              <a:rPr lang="en-US" sz="1200" dirty="0" smtClean="0"/>
              <a:t>Section IV.6. of the FFO for funding restrictions under the MEP Program.</a:t>
            </a:r>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25</a:t>
            </a:fld>
            <a:endParaRPr lang="en-US" sz="1800" dirty="0" smtClean="0">
              <a:solidFill>
                <a:prstClr val="black"/>
              </a:solidFill>
            </a:endParaRPr>
          </a:p>
        </p:txBody>
      </p:sp>
    </p:spTree>
    <p:extLst>
      <p:ext uri="{BB962C8B-B14F-4D97-AF65-F5344CB8AC3E}">
        <p14:creationId xmlns:p14="http://schemas.microsoft.com/office/powerpoint/2010/main" val="4238079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a:t>Funding Opportunity Overview </a:t>
            </a:r>
            <a:r>
              <a:rPr lang="en-US" sz="2800" dirty="0" smtClean="0"/>
              <a:t>(7)</a:t>
            </a:r>
            <a:endParaRPr lang="en-US" sz="2800" dirty="0" smtClean="0">
              <a:effectLst/>
            </a:endParaRPr>
          </a:p>
        </p:txBody>
      </p:sp>
      <p:sp>
        <p:nvSpPr>
          <p:cNvPr id="7171" name="Content Placeholder 2"/>
          <p:cNvSpPr>
            <a:spLocks noGrp="1"/>
          </p:cNvSpPr>
          <p:nvPr>
            <p:ph idx="1"/>
          </p:nvPr>
        </p:nvSpPr>
        <p:spPr>
          <a:xfrm>
            <a:off x="825622" y="1225295"/>
            <a:ext cx="7632578" cy="5032629"/>
          </a:xfrm>
        </p:spPr>
        <p:txBody>
          <a:bodyPr wrap="square">
            <a:normAutofit/>
          </a:bodyPr>
          <a:lstStyle/>
          <a:p>
            <a:pPr marL="0" lvl="0" indent="0">
              <a:buNone/>
            </a:pPr>
            <a:r>
              <a:rPr lang="en-US" sz="1600" b="1" dirty="0"/>
              <a:t>Kick-Off Conferences</a:t>
            </a:r>
            <a:endParaRPr lang="en-US" sz="1600" dirty="0"/>
          </a:p>
          <a:p>
            <a:pPr marL="0" indent="0">
              <a:buNone/>
            </a:pPr>
            <a:endParaRPr lang="en-US" sz="1400" dirty="0"/>
          </a:p>
          <a:p>
            <a:pPr>
              <a:lnSpc>
                <a:spcPct val="120000"/>
              </a:lnSpc>
            </a:pPr>
            <a:r>
              <a:rPr lang="en-US" sz="1200" b="1" u="sng" dirty="0"/>
              <a:t>Each recipient will be required to attend a kick-off conference</a:t>
            </a:r>
            <a:r>
              <a:rPr lang="en-US" sz="1200" dirty="0"/>
              <a:t>, which will be held at the beginning of the project period, to help ensure that the MEP Center operator has a clear understanding of the program and its components. </a:t>
            </a:r>
            <a:endParaRPr lang="en-US" sz="1200" dirty="0" smtClean="0"/>
          </a:p>
          <a:p>
            <a:pPr marL="0" indent="0">
              <a:lnSpc>
                <a:spcPct val="120000"/>
              </a:lnSpc>
              <a:buNone/>
            </a:pPr>
            <a:r>
              <a:rPr lang="en-US" sz="1200" dirty="0" smtClean="0"/>
              <a:t> </a:t>
            </a:r>
          </a:p>
          <a:p>
            <a:pPr>
              <a:lnSpc>
                <a:spcPct val="120000"/>
              </a:lnSpc>
            </a:pPr>
            <a:r>
              <a:rPr lang="en-US" sz="1200" dirty="0" smtClean="0"/>
              <a:t>The </a:t>
            </a:r>
            <a:r>
              <a:rPr lang="en-US" sz="1200" dirty="0"/>
              <a:t>kick-off conference will take place at NIST/MEP headquarters in Gaithersburg, MD, during which time NIST will: </a:t>
            </a:r>
            <a:endParaRPr lang="en-US" sz="1200" dirty="0" smtClean="0"/>
          </a:p>
          <a:p>
            <a:pPr lvl="1">
              <a:lnSpc>
                <a:spcPct val="120000"/>
              </a:lnSpc>
            </a:pPr>
            <a:r>
              <a:rPr lang="en-US" sz="1200" dirty="0" smtClean="0"/>
              <a:t>(</a:t>
            </a:r>
            <a:r>
              <a:rPr lang="en-US" sz="1200" dirty="0"/>
              <a:t>1) orient MEP Center key personnel to the MEP program; </a:t>
            </a:r>
            <a:endParaRPr lang="en-US" sz="1200" dirty="0" smtClean="0"/>
          </a:p>
          <a:p>
            <a:pPr lvl="1">
              <a:lnSpc>
                <a:spcPct val="120000"/>
              </a:lnSpc>
            </a:pPr>
            <a:r>
              <a:rPr lang="en-US" sz="1200" dirty="0" smtClean="0"/>
              <a:t>(</a:t>
            </a:r>
            <a:r>
              <a:rPr lang="en-US" sz="1200" dirty="0"/>
              <a:t>2) explain program and financial reporting requirements and procedures; </a:t>
            </a:r>
            <a:endParaRPr lang="en-US" sz="1200" dirty="0" smtClean="0"/>
          </a:p>
          <a:p>
            <a:pPr lvl="1">
              <a:lnSpc>
                <a:spcPct val="120000"/>
              </a:lnSpc>
            </a:pPr>
            <a:r>
              <a:rPr lang="en-US" sz="1200" dirty="0" smtClean="0"/>
              <a:t>(</a:t>
            </a:r>
            <a:r>
              <a:rPr lang="en-US" sz="1200" dirty="0"/>
              <a:t>3) identify available resources that can enhance the capabilities of the MEP Center; and </a:t>
            </a:r>
            <a:endParaRPr lang="en-US" sz="1200" dirty="0" smtClean="0"/>
          </a:p>
          <a:p>
            <a:pPr lvl="1">
              <a:lnSpc>
                <a:spcPct val="120000"/>
              </a:lnSpc>
            </a:pPr>
            <a:r>
              <a:rPr lang="en-US" sz="1200" dirty="0"/>
              <a:t>(4) negotiate and develop a detailed three-year operating plan with the recipient.  NIST/MEP anticipates an additional set of site visits at the MEP Center and/or telephonic meetings with the recipient to finalize the three-year operating plan.</a:t>
            </a:r>
          </a:p>
          <a:p>
            <a:pPr marL="0" indent="0">
              <a:buNone/>
            </a:pPr>
            <a:endParaRPr lang="en-US" sz="1200" dirty="0"/>
          </a:p>
          <a:p>
            <a:r>
              <a:rPr lang="en-US" sz="1200" dirty="0"/>
              <a:t>The kick-off conference will take up to approximately 5 days and must be attended by the MEP Center Director, along with up to two additional MEP Center employees.  </a:t>
            </a:r>
            <a:endParaRPr lang="en-US" sz="1200" dirty="0" smtClean="0"/>
          </a:p>
          <a:p>
            <a:r>
              <a:rPr lang="en-US" sz="1200" dirty="0" smtClean="0"/>
              <a:t>Applicants </a:t>
            </a:r>
            <a:r>
              <a:rPr lang="en-US" sz="1200" b="1" u="sng" dirty="0"/>
              <a:t>must</a:t>
            </a:r>
            <a:r>
              <a:rPr lang="en-US" sz="1200" dirty="0"/>
              <a:t> include travel and related costs for the kick-off conference as part of the budget for year one (1), and these costs should be reflected in the SF-424A covering the first four (4) years of the project.  (See Section IV.2.a.(2). of this FFO.)  </a:t>
            </a:r>
            <a:endParaRPr lang="en-US" sz="1200" dirty="0" smtClean="0"/>
          </a:p>
          <a:p>
            <a:r>
              <a:rPr lang="en-US" sz="1200" dirty="0" smtClean="0"/>
              <a:t>These </a:t>
            </a:r>
            <a:r>
              <a:rPr lang="en-US" sz="1200" dirty="0"/>
              <a:t>costs must also be reflected in the budget table and budget narrative for year 1, which is submitted as part of the budget tables and budget narratives section of the Technical Proposal. (See Section IV.2.a.(6).(e). of this FFO.)  </a:t>
            </a:r>
            <a:endParaRPr lang="en-US" sz="1200" dirty="0" smtClean="0"/>
          </a:p>
          <a:p>
            <a:r>
              <a:rPr lang="en-US" sz="1200" dirty="0" smtClean="0"/>
              <a:t>Representatives </a:t>
            </a:r>
            <a:r>
              <a:rPr lang="en-US" sz="1200" dirty="0"/>
              <a:t>from key </a:t>
            </a:r>
            <a:r>
              <a:rPr lang="en-US" sz="1200" dirty="0" err="1"/>
              <a:t>subrecipients</a:t>
            </a:r>
            <a:r>
              <a:rPr lang="en-US" sz="1200" dirty="0"/>
              <a:t> and other key strategic partners may attend the kick-off conference with the prior written approval of the Grants Officer.  Applicants proposing to have key </a:t>
            </a:r>
            <a:r>
              <a:rPr lang="en-US" sz="1200" dirty="0" err="1"/>
              <a:t>subrecipients</a:t>
            </a:r>
            <a:r>
              <a:rPr lang="en-US" sz="1200" dirty="0"/>
              <a:t> and/or other key strategic partners attend the kick-off conference should clearly indicate so as part of the budget narrative for year one of the project.</a:t>
            </a:r>
          </a:p>
          <a:p>
            <a:pPr lvl="1">
              <a:lnSpc>
                <a:spcPct val="120000"/>
              </a:lnSpc>
            </a:pPr>
            <a:endParaRPr lang="en-US" sz="1200" dirty="0" smtClean="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26</a:t>
            </a:fld>
            <a:endParaRPr lang="en-US" sz="1800" dirty="0" smtClean="0">
              <a:solidFill>
                <a:prstClr val="black"/>
              </a:solidFill>
            </a:endParaRPr>
          </a:p>
        </p:txBody>
      </p:sp>
    </p:spTree>
    <p:extLst>
      <p:ext uri="{BB962C8B-B14F-4D97-AF65-F5344CB8AC3E}">
        <p14:creationId xmlns:p14="http://schemas.microsoft.com/office/powerpoint/2010/main" val="1056801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a:t>Funding Opportunity Overview </a:t>
            </a:r>
            <a:r>
              <a:rPr lang="en-US" sz="2800" dirty="0" smtClean="0"/>
              <a:t>(8)</a:t>
            </a:r>
            <a:endParaRPr lang="en-US" sz="2800" dirty="0" smtClean="0">
              <a:effectLst/>
            </a:endParaRPr>
          </a:p>
        </p:txBody>
      </p:sp>
      <p:sp>
        <p:nvSpPr>
          <p:cNvPr id="7171" name="Content Placeholder 2"/>
          <p:cNvSpPr>
            <a:spLocks noGrp="1"/>
          </p:cNvSpPr>
          <p:nvPr>
            <p:ph idx="1"/>
          </p:nvPr>
        </p:nvSpPr>
        <p:spPr>
          <a:xfrm>
            <a:off x="825622" y="1225295"/>
            <a:ext cx="7632578" cy="5032629"/>
          </a:xfrm>
        </p:spPr>
        <p:txBody>
          <a:bodyPr wrap="square">
            <a:normAutofit/>
          </a:bodyPr>
          <a:lstStyle/>
          <a:p>
            <a:pPr marL="0" lvl="0" indent="0">
              <a:buNone/>
            </a:pPr>
            <a:r>
              <a:rPr lang="en-US" sz="1600" b="1" dirty="0" smtClean="0"/>
              <a:t>MEP </a:t>
            </a:r>
            <a:r>
              <a:rPr lang="en-US" sz="1600" b="1" dirty="0"/>
              <a:t>System-Wide Meetings</a:t>
            </a:r>
            <a:endParaRPr lang="en-US" sz="1600" dirty="0"/>
          </a:p>
          <a:p>
            <a:pPr marL="0" indent="0">
              <a:buNone/>
            </a:pPr>
            <a:endParaRPr lang="en-US" sz="1400" dirty="0"/>
          </a:p>
          <a:p>
            <a:r>
              <a:rPr lang="en-US" sz="1200" dirty="0"/>
              <a:t>NIST/MEP typically organizes system-wide meetings approximately four times a year in an effort to share best practices, new and emerging trends, and additional topics of interest.  </a:t>
            </a:r>
            <a:endParaRPr lang="en-US" sz="1200" dirty="0" smtClean="0"/>
          </a:p>
          <a:p>
            <a:r>
              <a:rPr lang="en-US" sz="1200" dirty="0" smtClean="0"/>
              <a:t>These </a:t>
            </a:r>
            <a:r>
              <a:rPr lang="en-US" sz="1200" dirty="0"/>
              <a:t>meetings are rotated throughout the United States and typically involve 3-4 days of resource time and associated travel costs for each meeting.  </a:t>
            </a:r>
            <a:endParaRPr lang="en-US" sz="1200" dirty="0" smtClean="0"/>
          </a:p>
          <a:p>
            <a:r>
              <a:rPr lang="en-US" sz="1200" dirty="0" smtClean="0"/>
              <a:t>The </a:t>
            </a:r>
            <a:r>
              <a:rPr lang="en-US" sz="1200" dirty="0"/>
              <a:t>MEP Center Director must attend these meetings, along with up to two additional MEP Center </a:t>
            </a:r>
            <a:r>
              <a:rPr lang="en-US" sz="1200" dirty="0" smtClean="0"/>
              <a:t>employees.</a:t>
            </a:r>
          </a:p>
          <a:p>
            <a:r>
              <a:rPr lang="en-US" sz="1200" dirty="0" smtClean="0"/>
              <a:t>Applicants </a:t>
            </a:r>
            <a:r>
              <a:rPr lang="en-US" sz="1200" b="1" u="sng" dirty="0"/>
              <a:t>must</a:t>
            </a:r>
            <a:r>
              <a:rPr lang="en-US" sz="1200" dirty="0"/>
              <a:t> include travel and related costs for four quarterly MEP system-wide meetings in each of the five (5) project years (4 meetings per year; 20 total meetings over five-year award period).  </a:t>
            </a:r>
            <a:endParaRPr lang="en-US" sz="1200" dirty="0" smtClean="0"/>
          </a:p>
          <a:p>
            <a:r>
              <a:rPr lang="en-US" sz="1200" dirty="0" smtClean="0"/>
              <a:t>These </a:t>
            </a:r>
            <a:r>
              <a:rPr lang="en-US" sz="1200" dirty="0"/>
              <a:t>costs must be reflected in the SF-424A covering the first four (4) years of the project (see Section IV.2.a.(2). of this FFO) and in the SF-424A covering year five (5) of the project (see Section IV.2.a.(10). of this FFO).  </a:t>
            </a:r>
            <a:endParaRPr lang="en-US" sz="1200" dirty="0" smtClean="0"/>
          </a:p>
          <a:p>
            <a:r>
              <a:rPr lang="en-US" sz="1200" dirty="0" smtClean="0"/>
              <a:t>These </a:t>
            </a:r>
            <a:r>
              <a:rPr lang="en-US" sz="1200" dirty="0"/>
              <a:t>costs must also be reflected in the budget tables and budget narratives for each of the project’s five (5) years, which are submitted in the budget tables and budget narratives section of the Technical Proposal.  (See Section IV.2.a.(6).(e). of this FFO). </a:t>
            </a:r>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27</a:t>
            </a:fld>
            <a:endParaRPr lang="en-US" sz="1800" dirty="0" smtClean="0">
              <a:solidFill>
                <a:prstClr val="black"/>
              </a:solidFill>
            </a:endParaRPr>
          </a:p>
        </p:txBody>
      </p:sp>
    </p:spTree>
    <p:extLst>
      <p:ext uri="{BB962C8B-B14F-4D97-AF65-F5344CB8AC3E}">
        <p14:creationId xmlns:p14="http://schemas.microsoft.com/office/powerpoint/2010/main" val="1056801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a:t>Funding Opportunity Overview </a:t>
            </a:r>
            <a:r>
              <a:rPr lang="en-US" sz="2800" dirty="0" smtClean="0"/>
              <a:t>(9)</a:t>
            </a:r>
            <a:endParaRPr lang="en-US" sz="2800" dirty="0" smtClean="0">
              <a:effectLst/>
            </a:endParaRPr>
          </a:p>
        </p:txBody>
      </p:sp>
      <p:sp>
        <p:nvSpPr>
          <p:cNvPr id="7171" name="Content Placeholder 2"/>
          <p:cNvSpPr>
            <a:spLocks noGrp="1"/>
          </p:cNvSpPr>
          <p:nvPr>
            <p:ph idx="1"/>
          </p:nvPr>
        </p:nvSpPr>
        <p:spPr>
          <a:xfrm>
            <a:off x="825622" y="1388853"/>
            <a:ext cx="7632578" cy="4869071"/>
          </a:xfrm>
        </p:spPr>
        <p:txBody>
          <a:bodyPr wrap="square">
            <a:normAutofit/>
          </a:bodyPr>
          <a:lstStyle/>
          <a:p>
            <a:pPr marL="0" indent="0">
              <a:buNone/>
            </a:pPr>
            <a:r>
              <a:rPr lang="en-US" sz="1600" b="1" dirty="0" smtClean="0"/>
              <a:t>MEP CENTER OVERSIGHT BOARD</a:t>
            </a:r>
          </a:p>
          <a:p>
            <a:pPr marL="0" indent="0">
              <a:buNone/>
            </a:pPr>
            <a:endParaRPr lang="en-US" sz="1200" b="1" dirty="0" smtClean="0"/>
          </a:p>
          <a:p>
            <a:r>
              <a:rPr lang="en-US" sz="1200" dirty="0" smtClean="0"/>
              <a:t>Each </a:t>
            </a:r>
            <a:r>
              <a:rPr lang="en-US" sz="1200" dirty="0"/>
              <a:t>Center shall establish and maintain an oversight board that is broadly representative of local stakeholders with a majority of board members drawn from local small- and medium-sized manufacturing firms. </a:t>
            </a:r>
            <a:endParaRPr lang="en-US" sz="1200" dirty="0" smtClean="0"/>
          </a:p>
          <a:p>
            <a:r>
              <a:rPr lang="en-US" sz="1200" dirty="0" smtClean="0"/>
              <a:t>Members </a:t>
            </a:r>
            <a:r>
              <a:rPr lang="en-US" sz="1200" dirty="0"/>
              <a:t>of a Center’s oversight board </a:t>
            </a:r>
            <a:r>
              <a:rPr lang="en-US" sz="1200" b="1" u="sng" dirty="0"/>
              <a:t>may not concurrently serve on more than one Center’s oversight board</a:t>
            </a:r>
            <a:r>
              <a:rPr lang="en-US" sz="1200" dirty="0"/>
              <a:t>. </a:t>
            </a:r>
            <a:endParaRPr lang="en-US" sz="1200" dirty="0" smtClean="0"/>
          </a:p>
          <a:p>
            <a:r>
              <a:rPr lang="en-US" sz="1200" dirty="0" smtClean="0"/>
              <a:t>If </a:t>
            </a:r>
            <a:r>
              <a:rPr lang="en-US" sz="1200" dirty="0"/>
              <a:t>a Center’s oversight board does not meet the requirements of this paragraph at any time during the term of an MEP award, the Center must disclose the deficiencies to the FPO and must submit a detailed plan to the FPO for bringing its oversight board into compliance with this term within 12 months.  </a:t>
            </a:r>
            <a:endParaRPr lang="en-US" sz="1200" dirty="0" smtClean="0"/>
          </a:p>
          <a:p>
            <a:r>
              <a:rPr lang="en-US" sz="1200" dirty="0" smtClean="0"/>
              <a:t>Additionally</a:t>
            </a:r>
            <a:r>
              <a:rPr lang="en-US" sz="1200" dirty="0"/>
              <a:t>, each Center oversight board shall adopt bylaws governing the operation of the board, including a conflict of interest policy to ensure relevant relationships are disclosed and proper recusal procedures are in place.  </a:t>
            </a:r>
            <a:endParaRPr lang="en-US" sz="1200" dirty="0" smtClean="0"/>
          </a:p>
          <a:p>
            <a:r>
              <a:rPr lang="en-US" sz="1200" dirty="0" smtClean="0"/>
              <a:t>Upon </a:t>
            </a:r>
            <a:r>
              <a:rPr lang="en-US" sz="1200" dirty="0"/>
              <a:t>request, a Center shall provide the FPO and/or NIST Grants Officer with copies of its organizational documents, including articles of incorporation or charters, ratified by-laws and conflict of interest policies</a:t>
            </a:r>
            <a:r>
              <a:rPr lang="en-US" sz="1200" dirty="0" smtClean="0"/>
              <a:t>.</a:t>
            </a:r>
          </a:p>
          <a:p>
            <a:r>
              <a:rPr lang="en-US" sz="1200" dirty="0"/>
              <a:t>Please refer to Section 7 of the Hollings Manufacturing Extension Partnership General Terms and Conditions for further information </a:t>
            </a:r>
            <a:r>
              <a:rPr lang="en-US" sz="1200" dirty="0" smtClean="0">
                <a:hlinkClick r:id="rId2"/>
              </a:rPr>
              <a:t>http://nist.gov/mep/ffo-state-competitions-02.cfm</a:t>
            </a:r>
            <a:endParaRPr lang="en-US" sz="1200" dirty="0" smtClean="0"/>
          </a:p>
          <a:p>
            <a:pPr marL="0" indent="0">
              <a:buNone/>
            </a:pPr>
            <a:endParaRPr lang="en-US" sz="1200" dirty="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28</a:t>
            </a:fld>
            <a:endParaRPr lang="en-US" sz="1800" dirty="0" smtClean="0">
              <a:solidFill>
                <a:prstClr val="black"/>
              </a:solidFill>
            </a:endParaRPr>
          </a:p>
        </p:txBody>
      </p:sp>
    </p:spTree>
    <p:extLst>
      <p:ext uri="{BB962C8B-B14F-4D97-AF65-F5344CB8AC3E}">
        <p14:creationId xmlns:p14="http://schemas.microsoft.com/office/powerpoint/2010/main" val="1057317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33425" y="377571"/>
            <a:ext cx="8077200" cy="838200"/>
          </a:xfrm>
        </p:spPr>
        <p:txBody>
          <a:bodyPr>
            <a:normAutofit/>
          </a:bodyPr>
          <a:lstStyle/>
          <a:p>
            <a:r>
              <a:rPr lang="en-US" sz="2800" dirty="0"/>
              <a:t>Funding Opportunity Overview </a:t>
            </a:r>
            <a:r>
              <a:rPr lang="en-US" sz="2800" dirty="0" smtClean="0"/>
              <a:t>(10)</a:t>
            </a:r>
            <a:endParaRPr lang="en-US" sz="2800" dirty="0" smtClean="0">
              <a:effectLst/>
            </a:endParaRPr>
          </a:p>
        </p:txBody>
      </p:sp>
      <p:sp>
        <p:nvSpPr>
          <p:cNvPr id="7171" name="Content Placeholder 2"/>
          <p:cNvSpPr>
            <a:spLocks noGrp="1"/>
          </p:cNvSpPr>
          <p:nvPr>
            <p:ph idx="1"/>
          </p:nvPr>
        </p:nvSpPr>
        <p:spPr>
          <a:xfrm>
            <a:off x="825622" y="1440611"/>
            <a:ext cx="7221098" cy="4817313"/>
          </a:xfrm>
        </p:spPr>
        <p:txBody>
          <a:bodyPr wrap="square">
            <a:normAutofit/>
          </a:bodyPr>
          <a:lstStyle/>
          <a:p>
            <a:pPr marL="0" indent="0">
              <a:buNone/>
            </a:pPr>
            <a:r>
              <a:rPr lang="en-US" sz="1800" b="1" dirty="0" smtClean="0"/>
              <a:t>Letters of Commitment or Support</a:t>
            </a:r>
          </a:p>
          <a:p>
            <a:endParaRPr lang="en-US" sz="1200" b="1" i="1" dirty="0" smtClean="0"/>
          </a:p>
          <a:p>
            <a:r>
              <a:rPr lang="en-US" sz="1200" b="1" dirty="0" smtClean="0"/>
              <a:t>For </a:t>
            </a:r>
            <a:r>
              <a:rPr lang="en-US" sz="1200" b="1" dirty="0"/>
              <a:t>non-profit applicants with a fiduciary board of directors, a resolution from such board authorizing submission of the MEP Center application to NIST and supporting the activities described therein </a:t>
            </a:r>
            <a:r>
              <a:rPr lang="en-US" sz="1200" b="1" u="sng" dirty="0"/>
              <a:t>is required</a:t>
            </a:r>
            <a:r>
              <a:rPr lang="en-US" sz="1200" b="1" dirty="0" smtClean="0"/>
              <a:t>.</a:t>
            </a:r>
          </a:p>
          <a:p>
            <a:endParaRPr lang="en-US" sz="1200" b="1" dirty="0"/>
          </a:p>
          <a:p>
            <a:r>
              <a:rPr lang="en-US" sz="1200" b="1" dirty="0" smtClean="0"/>
              <a:t>Applicant </a:t>
            </a:r>
            <a:r>
              <a:rPr lang="en-US" sz="1200" b="1" dirty="0"/>
              <a:t>Non-Federal Cost Sharing (Cash and In-kind):  </a:t>
            </a:r>
            <a:r>
              <a:rPr lang="en-US" sz="1200" dirty="0"/>
              <a:t>A letter of commitment </a:t>
            </a:r>
            <a:r>
              <a:rPr lang="en-US" sz="1200" b="1" u="sng" dirty="0"/>
              <a:t>is required </a:t>
            </a:r>
            <a:r>
              <a:rPr lang="en-US" sz="1200" dirty="0"/>
              <a:t>from an authorized representative of the applicant, stating the total amount of cost share to be contributed by the applicant towards the proposed MEP Center project separate and apart from the submission of the proposal.  </a:t>
            </a:r>
            <a:endParaRPr lang="en-US" sz="1200" dirty="0" smtClean="0"/>
          </a:p>
          <a:p>
            <a:endParaRPr lang="en-US" sz="1200" dirty="0"/>
          </a:p>
          <a:p>
            <a:pPr lvl="1"/>
            <a:r>
              <a:rPr lang="en-US" sz="1200" dirty="0" smtClean="0"/>
              <a:t>This </a:t>
            </a:r>
            <a:r>
              <a:rPr lang="en-US" sz="1200" dirty="0"/>
              <a:t>stand-alone letter </a:t>
            </a:r>
            <a:r>
              <a:rPr lang="en-US" sz="1200" b="1" u="sng" dirty="0"/>
              <a:t>must cover all five (5) years </a:t>
            </a:r>
            <a:r>
              <a:rPr lang="en-US" sz="1200" dirty="0"/>
              <a:t>of the proposed MEP Center project and include a per year break-out of the applicant’s contribution of non-federal cost share, as well as a per year break-out of cash cost share (including anticipated program income) and in-kind </a:t>
            </a:r>
            <a:r>
              <a:rPr lang="en-US" sz="1200" dirty="0" smtClean="0"/>
              <a:t>(non-cash</a:t>
            </a:r>
            <a:r>
              <a:rPr lang="en-US" sz="1200" dirty="0"/>
              <a:t>) contributions</a:t>
            </a:r>
            <a:r>
              <a:rPr lang="en-US" sz="1200" dirty="0" smtClean="0"/>
              <a:t>.</a:t>
            </a:r>
          </a:p>
          <a:p>
            <a:pPr lvl="1"/>
            <a:endParaRPr lang="en-US" sz="1200" dirty="0"/>
          </a:p>
          <a:p>
            <a:r>
              <a:rPr lang="en-US" sz="1200" b="1" dirty="0" smtClean="0"/>
              <a:t>Please make sure to review Section IV.2.a.7, Letters of Commitment or Support</a:t>
            </a:r>
            <a:endParaRPr lang="en-US" sz="1200" b="1" dirty="0"/>
          </a:p>
        </p:txBody>
      </p:sp>
      <p:sp>
        <p:nvSpPr>
          <p:cNvPr id="9221"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8AC1F41-6897-437D-9259-7BAD39E63568}" type="slidenum">
              <a:rPr lang="en-US" sz="1800" smtClean="0">
                <a:solidFill>
                  <a:prstClr val="black"/>
                </a:solidFill>
              </a:rPr>
              <a:pPr algn="r"/>
              <a:t>29</a:t>
            </a:fld>
            <a:endParaRPr lang="en-US" sz="1800" dirty="0" smtClean="0">
              <a:solidFill>
                <a:prstClr val="black"/>
              </a:solidFill>
            </a:endParaRPr>
          </a:p>
        </p:txBody>
      </p:sp>
    </p:spTree>
    <p:extLst>
      <p:ext uri="{BB962C8B-B14F-4D97-AF65-F5344CB8AC3E}">
        <p14:creationId xmlns:p14="http://schemas.microsoft.com/office/powerpoint/2010/main" val="291109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C690F11-132E-E54B-AD6C-C5C68F5B319F}" type="slidenum">
              <a:rPr lang="en-US" sz="1800" b="1" smtClean="0">
                <a:solidFill>
                  <a:prstClr val="black"/>
                </a:solidFill>
                <a:latin typeface="Arial Narrow" pitchFamily="34" charset="0"/>
              </a:rPr>
              <a:pPr/>
              <a:t>3</a:t>
            </a:fld>
            <a:endParaRPr lang="en-US" sz="1800" b="1" dirty="0">
              <a:solidFill>
                <a:prstClr val="black"/>
              </a:solidFill>
              <a:latin typeface="Arial Narrow" pitchFamily="34" charset="0"/>
            </a:endParaRPr>
          </a:p>
        </p:txBody>
      </p:sp>
      <p:sp>
        <p:nvSpPr>
          <p:cNvPr id="6" name="Title 1"/>
          <p:cNvSpPr txBox="1">
            <a:spLocks/>
          </p:cNvSpPr>
          <p:nvPr/>
        </p:nvSpPr>
        <p:spPr>
          <a:xfrm>
            <a:off x="735306" y="685801"/>
            <a:ext cx="8229600" cy="533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latin typeface="Arial Narrow" pitchFamily="34" charset="0"/>
              </a:rPr>
              <a:t>Information Webinar and Communication Protocols</a:t>
            </a:r>
          </a:p>
        </p:txBody>
      </p:sp>
      <p:sp>
        <p:nvSpPr>
          <p:cNvPr id="12" name="Content Placeholder 2"/>
          <p:cNvSpPr>
            <a:spLocks noGrp="1"/>
          </p:cNvSpPr>
          <p:nvPr>
            <p:ph idx="1"/>
          </p:nvPr>
        </p:nvSpPr>
        <p:spPr>
          <a:xfrm>
            <a:off x="952140" y="1740024"/>
            <a:ext cx="7241949" cy="4279036"/>
          </a:xfrm>
        </p:spPr>
        <p:txBody>
          <a:bodyPr wrap="square">
            <a:normAutofit/>
          </a:bodyPr>
          <a:lstStyle/>
          <a:p>
            <a:pPr>
              <a:lnSpc>
                <a:spcPct val="100000"/>
              </a:lnSpc>
            </a:pPr>
            <a:r>
              <a:rPr lang="en-US" sz="2000" dirty="0" smtClean="0">
                <a:effectLst/>
                <a:latin typeface="Arial Narrow" pitchFamily="34" charset="0"/>
              </a:rPr>
              <a:t>Webinar serves as a communication vehicle to provide an overview of the funding opportunity.</a:t>
            </a:r>
          </a:p>
          <a:p>
            <a:pPr>
              <a:lnSpc>
                <a:spcPct val="100000"/>
              </a:lnSpc>
            </a:pPr>
            <a:r>
              <a:rPr lang="en-US" sz="2000" dirty="0">
                <a:latin typeface="Arial Narrow" pitchFamily="34" charset="0"/>
              </a:rPr>
              <a:t>During the webinar, proprietary technical discussions about specific project ideas will not be permitted. </a:t>
            </a:r>
            <a:endParaRPr lang="en-US" sz="2000" dirty="0" smtClean="0">
              <a:latin typeface="Arial Narrow" pitchFamily="34" charset="0"/>
            </a:endParaRPr>
          </a:p>
          <a:p>
            <a:pPr>
              <a:lnSpc>
                <a:spcPct val="100000"/>
              </a:lnSpc>
            </a:pPr>
            <a:r>
              <a:rPr lang="en-US" sz="2000" dirty="0">
                <a:latin typeface="Arial Narrow" pitchFamily="34" charset="0"/>
              </a:rPr>
              <a:t>NIST/MEP staff will not critique or provide feedback on any project ideas during the webinar or at any time before submission of a proposal to MEP</a:t>
            </a:r>
            <a:r>
              <a:rPr lang="en-US" sz="2000" dirty="0" smtClean="0">
                <a:latin typeface="Arial Narrow" pitchFamily="34" charset="0"/>
              </a:rPr>
              <a:t>.</a:t>
            </a:r>
          </a:p>
          <a:p>
            <a:pPr lvl="1"/>
            <a:r>
              <a:rPr lang="en-US" sz="1600" dirty="0">
                <a:latin typeface="Arial Narrow" pitchFamily="34" charset="0"/>
              </a:rPr>
              <a:t>W</a:t>
            </a:r>
            <a:r>
              <a:rPr lang="en-US" sz="1600" dirty="0" smtClean="0">
                <a:latin typeface="Arial Narrow" pitchFamily="34" charset="0"/>
              </a:rPr>
              <a:t>e will consider </a:t>
            </a:r>
            <a:r>
              <a:rPr lang="en-US" sz="1600" dirty="0">
                <a:latin typeface="Arial Narrow" pitchFamily="34" charset="0"/>
              </a:rPr>
              <a:t>questions of a clarifying nature that </a:t>
            </a:r>
            <a:r>
              <a:rPr lang="en-US" sz="1600" u="sng" dirty="0">
                <a:latin typeface="Arial Narrow" pitchFamily="34" charset="0"/>
              </a:rPr>
              <a:t>are not </a:t>
            </a:r>
            <a:r>
              <a:rPr lang="en-US" sz="1600" dirty="0">
                <a:latin typeface="Arial Narrow" pitchFamily="34" charset="0"/>
              </a:rPr>
              <a:t>specific to an individual </a:t>
            </a:r>
            <a:r>
              <a:rPr lang="en-US" sz="1600" dirty="0" smtClean="0">
                <a:latin typeface="Arial Narrow" pitchFamily="34" charset="0"/>
              </a:rPr>
              <a:t>proposal.</a:t>
            </a:r>
          </a:p>
          <a:p>
            <a:pPr lvl="1"/>
            <a:r>
              <a:rPr lang="en-US" sz="1600" dirty="0" smtClean="0">
                <a:latin typeface="Arial Narrow" pitchFamily="34" charset="0"/>
              </a:rPr>
              <a:t>If you want to submit questions following the webinar, please email them to MEP at mepffo@nist.gov.</a:t>
            </a:r>
            <a:endParaRPr lang="en-US" sz="1600" dirty="0">
              <a:latin typeface="Arial Narrow" pitchFamily="34" charset="0"/>
            </a:endParaRPr>
          </a:p>
        </p:txBody>
      </p:sp>
    </p:spTree>
    <p:extLst>
      <p:ext uri="{BB962C8B-B14F-4D97-AF65-F5344CB8AC3E}">
        <p14:creationId xmlns:p14="http://schemas.microsoft.com/office/powerpoint/2010/main" val="3992589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30</a:t>
            </a:fld>
            <a:endParaRPr lang="en-US" sz="1800" dirty="0" smtClean="0">
              <a:solidFill>
                <a:prstClr val="black"/>
              </a:solidFill>
            </a:endParaRPr>
          </a:p>
        </p:txBody>
      </p:sp>
      <p:sp>
        <p:nvSpPr>
          <p:cNvPr id="2" name="Rectangle 1"/>
          <p:cNvSpPr/>
          <p:nvPr/>
        </p:nvSpPr>
        <p:spPr>
          <a:xfrm>
            <a:off x="1181818" y="2001330"/>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2300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effectLst/>
                <a:latin typeface="Arial Narrow" pitchFamily="34" charset="0"/>
              </a:rPr>
              <a:t>Evaluation </a:t>
            </a:r>
            <a:r>
              <a:rPr lang="en-US" sz="2800" b="1" dirty="0" smtClean="0">
                <a:latin typeface="Arial Narrow" pitchFamily="34" charset="0"/>
              </a:rPr>
              <a:t>Review Criteria:</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858327" y="1285336"/>
            <a:ext cx="7388526" cy="4934309"/>
          </a:xfrm>
        </p:spPr>
        <p:txBody>
          <a:bodyPr wrap="square">
            <a:noAutofit/>
          </a:bodyPr>
          <a:lstStyle/>
          <a:p>
            <a:pPr marL="0" indent="0">
              <a:lnSpc>
                <a:spcPct val="120000"/>
              </a:lnSpc>
              <a:buNone/>
              <a:defRPr/>
            </a:pPr>
            <a:r>
              <a:rPr lang="en-US" sz="1200" dirty="0"/>
              <a:t>The applications will be evaluated based on the evaluation criteria described below</a:t>
            </a:r>
            <a:r>
              <a:rPr lang="en-US" sz="1200" dirty="0" smtClean="0"/>
              <a:t>.</a:t>
            </a:r>
          </a:p>
          <a:p>
            <a:pPr>
              <a:lnSpc>
                <a:spcPct val="120000"/>
              </a:lnSpc>
              <a:buFont typeface="+mj-lt"/>
              <a:buAutoNum type="alphaLcPeriod"/>
              <a:defRPr/>
            </a:pPr>
            <a:r>
              <a:rPr lang="en-US" sz="1200" b="1" dirty="0" smtClean="0"/>
              <a:t>Executive Summary and Project Narrative (40 – Sub-criteria I through iv will be weighted equally)</a:t>
            </a:r>
          </a:p>
          <a:p>
            <a:pPr marL="857250" lvl="1" indent="-400050">
              <a:lnSpc>
                <a:spcPct val="120000"/>
              </a:lnSpc>
              <a:buFont typeface="+mj-lt"/>
              <a:buAutoNum type="romanLcPeriod"/>
              <a:defRPr/>
            </a:pPr>
            <a:r>
              <a:rPr lang="en-US" sz="1200" dirty="0"/>
              <a:t>Center Strategy </a:t>
            </a:r>
          </a:p>
          <a:p>
            <a:pPr marL="857250" lvl="1" indent="-400050">
              <a:lnSpc>
                <a:spcPct val="120000"/>
              </a:lnSpc>
              <a:buFont typeface="+mj-lt"/>
              <a:buAutoNum type="romanLcPeriod"/>
              <a:defRPr/>
            </a:pPr>
            <a:r>
              <a:rPr lang="en-US" sz="1200" dirty="0" smtClean="0"/>
              <a:t>Market Understanding </a:t>
            </a:r>
          </a:p>
          <a:p>
            <a:pPr lvl="2">
              <a:lnSpc>
                <a:spcPct val="120000"/>
              </a:lnSpc>
              <a:buAutoNum type="arabicPeriod"/>
              <a:defRPr/>
            </a:pPr>
            <a:r>
              <a:rPr lang="en-US" sz="1000" dirty="0" smtClean="0"/>
              <a:t>Market Segmentation</a:t>
            </a:r>
          </a:p>
          <a:p>
            <a:pPr lvl="2">
              <a:lnSpc>
                <a:spcPct val="120000"/>
              </a:lnSpc>
              <a:buAutoNum type="arabicPeriod"/>
              <a:defRPr/>
            </a:pPr>
            <a:r>
              <a:rPr lang="en-US" sz="1000" dirty="0" smtClean="0"/>
              <a:t>Needs Identification and Product/Service Offerings </a:t>
            </a:r>
          </a:p>
          <a:p>
            <a:pPr lvl="1">
              <a:lnSpc>
                <a:spcPct val="120000"/>
              </a:lnSpc>
              <a:buAutoNum type="romanLcPeriod"/>
              <a:defRPr/>
            </a:pPr>
            <a:r>
              <a:rPr lang="en-US" sz="1200" dirty="0" smtClean="0"/>
              <a:t>Business Model</a:t>
            </a:r>
          </a:p>
          <a:p>
            <a:pPr lvl="2">
              <a:lnSpc>
                <a:spcPct val="120000"/>
              </a:lnSpc>
              <a:buAutoNum type="arabicPeriod"/>
              <a:defRPr/>
            </a:pPr>
            <a:r>
              <a:rPr lang="en-US" sz="1000" dirty="0" smtClean="0"/>
              <a:t>Outreach and Service Delivery to the Market </a:t>
            </a:r>
          </a:p>
          <a:p>
            <a:pPr lvl="2">
              <a:lnSpc>
                <a:spcPct val="120000"/>
              </a:lnSpc>
              <a:buAutoNum type="arabicPeriod"/>
              <a:defRPr/>
            </a:pPr>
            <a:r>
              <a:rPr lang="en-US" sz="1000" dirty="0" smtClean="0"/>
              <a:t>Partnership Leverage and Linkages </a:t>
            </a:r>
          </a:p>
          <a:p>
            <a:pPr lvl="1">
              <a:lnSpc>
                <a:spcPct val="120000"/>
              </a:lnSpc>
              <a:buAutoNum type="romanLcPeriod"/>
              <a:defRPr/>
            </a:pPr>
            <a:r>
              <a:rPr lang="en-US" sz="1200" dirty="0" smtClean="0"/>
              <a:t>Performance Measurement and Management </a:t>
            </a:r>
          </a:p>
          <a:p>
            <a:pPr>
              <a:lnSpc>
                <a:spcPct val="120000"/>
              </a:lnSpc>
              <a:buAutoNum type="alphaLcPeriod"/>
              <a:defRPr/>
            </a:pPr>
            <a:r>
              <a:rPr lang="en-US" sz="1200" b="1" dirty="0" smtClean="0"/>
              <a:t>Qualifications of the Applicant; Key Personnel and Organizational Structure (30 – Sub-criteria i and ii will be weighted equally)</a:t>
            </a:r>
          </a:p>
          <a:p>
            <a:pPr marL="741363" lvl="1" indent="-284163">
              <a:lnSpc>
                <a:spcPct val="120000"/>
              </a:lnSpc>
              <a:buFont typeface="+mj-lt"/>
              <a:buAutoNum type="romanLcPeriod"/>
              <a:defRPr/>
            </a:pPr>
            <a:r>
              <a:rPr lang="en-US" sz="1200" dirty="0"/>
              <a:t>Key Personnel </a:t>
            </a:r>
            <a:endParaRPr lang="en-US" sz="1200" dirty="0" smtClean="0"/>
          </a:p>
          <a:p>
            <a:pPr lvl="1">
              <a:lnSpc>
                <a:spcPct val="120000"/>
              </a:lnSpc>
              <a:buAutoNum type="romanLcPeriod"/>
              <a:defRPr/>
            </a:pPr>
            <a:r>
              <a:rPr lang="en-US" sz="1200" dirty="0" smtClean="0"/>
              <a:t>Organizational Structure </a:t>
            </a:r>
          </a:p>
          <a:p>
            <a:pPr>
              <a:lnSpc>
                <a:spcPct val="120000"/>
              </a:lnSpc>
              <a:buAutoNum type="alphaLcPeriod"/>
              <a:defRPr/>
            </a:pPr>
            <a:r>
              <a:rPr lang="en-US" sz="1200" b="1" dirty="0" smtClean="0"/>
              <a:t>Budget and Financial Plan (30 – Sub-criteria will be weighted equally))</a:t>
            </a:r>
          </a:p>
          <a:p>
            <a:pPr marL="741363" lvl="1" indent="-284163">
              <a:lnSpc>
                <a:spcPct val="120000"/>
              </a:lnSpc>
              <a:buFont typeface="+mj-lt"/>
              <a:buAutoNum type="romanLcPeriod"/>
              <a:defRPr/>
            </a:pPr>
            <a:r>
              <a:rPr lang="en-US" sz="1200" dirty="0" smtClean="0"/>
              <a:t>Budget </a:t>
            </a:r>
          </a:p>
          <a:p>
            <a:pPr lvl="1">
              <a:lnSpc>
                <a:spcPct val="120000"/>
              </a:lnSpc>
              <a:buAutoNum type="romanLcPeriod"/>
              <a:defRPr/>
            </a:pPr>
            <a:r>
              <a:rPr lang="en-US" sz="1200" dirty="0" smtClean="0"/>
              <a:t>Quality of the Financial Plan for Meeting the Award’s Non-Federal Cost Share Requirements over 5 years.</a:t>
            </a:r>
          </a:p>
          <a:p>
            <a:pPr lvl="1">
              <a:lnSpc>
                <a:spcPct val="120000"/>
              </a:lnSpc>
              <a:buAutoNum type="romanLcPeriod"/>
              <a:defRPr/>
            </a:pPr>
            <a:endParaRPr lang="en-US" sz="1200" dirty="0" smtClean="0"/>
          </a:p>
          <a:p>
            <a:pPr lvl="1">
              <a:lnSpc>
                <a:spcPct val="120000"/>
              </a:lnSpc>
              <a:buAutoNum type="romanLcPeriod"/>
              <a:defRPr/>
            </a:pPr>
            <a:endParaRPr lang="en-US" sz="1200" dirty="0" smtClean="0"/>
          </a:p>
          <a:p>
            <a:pPr marL="0" indent="0">
              <a:lnSpc>
                <a:spcPct val="120000"/>
              </a:lnSpc>
              <a:buNone/>
              <a:defRPr/>
            </a:pPr>
            <a:endParaRPr lang="en-US" sz="1200" dirty="0" smtClean="0"/>
          </a:p>
        </p:txBody>
      </p:sp>
      <p:sp>
        <p:nvSpPr>
          <p:cNvPr id="18437"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31</a:t>
            </a:fld>
            <a:endParaRPr lang="en-US" sz="1800" dirty="0" smtClean="0"/>
          </a:p>
        </p:txBody>
      </p:sp>
    </p:spTree>
    <p:extLst>
      <p:ext uri="{BB962C8B-B14F-4D97-AF65-F5344CB8AC3E}">
        <p14:creationId xmlns:p14="http://schemas.microsoft.com/office/powerpoint/2010/main" val="26731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768159"/>
          </a:xfrm>
        </p:spPr>
        <p:txBody>
          <a:bodyPr>
            <a:noAutofit/>
          </a:bodyPr>
          <a:lstStyle/>
          <a:p>
            <a:pPr>
              <a:defRPr/>
            </a:pPr>
            <a:r>
              <a:rPr lang="en-US" sz="1600" dirty="0" smtClean="0">
                <a:effectLst/>
                <a:latin typeface="Arial Narrow" pitchFamily="34" charset="0"/>
              </a:rPr>
              <a:t/>
            </a:r>
            <a:br>
              <a:rPr lang="en-US" sz="1600" dirty="0" smtClean="0">
                <a:effectLst/>
                <a:latin typeface="Arial Narrow" pitchFamily="34" charset="0"/>
              </a:rPr>
            </a:br>
            <a:r>
              <a:rPr lang="en-US" sz="1600" b="1" dirty="0">
                <a:latin typeface="Arial Narrow" pitchFamily="34" charset="0"/>
              </a:rPr>
              <a:t>Review </a:t>
            </a:r>
            <a:r>
              <a:rPr lang="en-US" sz="1600" b="1" dirty="0" smtClean="0">
                <a:latin typeface="Arial Narrow" pitchFamily="34" charset="0"/>
              </a:rPr>
              <a:t>Criteria #1- Executive Summary and Project Narrative (Center Strategy, Market Understanding, Business Model and Performance Measurement and Management)</a:t>
            </a:r>
            <a:r>
              <a:rPr lang="en-US" sz="1600" dirty="0" smtClean="0">
                <a:latin typeface="Arial Narrow" pitchFamily="34" charset="0"/>
              </a:rPr>
              <a:t/>
            </a:r>
            <a:br>
              <a:rPr lang="en-US" sz="1600" dirty="0" smtClean="0">
                <a:latin typeface="Arial Narrow" pitchFamily="34" charset="0"/>
              </a:rPr>
            </a:br>
            <a:endParaRPr lang="en-US" sz="1050" dirty="0">
              <a:effectLst/>
              <a:latin typeface="Arial Narrow" pitchFamily="34" charset="0"/>
            </a:endParaRPr>
          </a:p>
        </p:txBody>
      </p:sp>
      <p:sp>
        <p:nvSpPr>
          <p:cNvPr id="3" name="Content Placeholder 2"/>
          <p:cNvSpPr>
            <a:spLocks noGrp="1"/>
          </p:cNvSpPr>
          <p:nvPr>
            <p:ph idx="1"/>
          </p:nvPr>
        </p:nvSpPr>
        <p:spPr>
          <a:xfrm>
            <a:off x="793630" y="1539240"/>
            <a:ext cx="7369295" cy="4747260"/>
          </a:xfrm>
        </p:spPr>
        <p:txBody>
          <a:bodyPr wrap="square">
            <a:noAutofit/>
          </a:bodyPr>
          <a:lstStyle/>
          <a:p>
            <a:pPr marL="228600" lvl="0" indent="-228600">
              <a:lnSpc>
                <a:spcPct val="120000"/>
              </a:lnSpc>
              <a:buFont typeface="+mj-lt"/>
              <a:buAutoNum type="alphaLcPeriod"/>
              <a:defRPr/>
            </a:pPr>
            <a:r>
              <a:rPr lang="en-US" sz="1200" b="1" dirty="0" smtClean="0"/>
              <a:t>Executive </a:t>
            </a:r>
            <a:r>
              <a:rPr lang="en-US" sz="1200" b="1" dirty="0"/>
              <a:t>Summary and Project Narrative. </a:t>
            </a:r>
            <a:r>
              <a:rPr lang="en-US" sz="1200" dirty="0"/>
              <a:t>(40 points; Sub-criteria i through iv will be weighted equally)  NIST/MEP will evaluate the extent to which the applicant’s Executive Summary and Project Narrative demonstrates how the applicant’s methodology will efficiently and effectively establish an MEP Center and provide manufacturing extension services to primarily small and medium-sized manufacturers in the applicable State-wide geographical service area identified in Section II.2. of this FFO.  Applicants should name the state to be covered in the first sentence of the Executive Summary and Project Narrative.  Reviewers will consider the following topics when evaluating the Executive Summary and Project Narrative</a:t>
            </a:r>
            <a:r>
              <a:rPr lang="en-US" sz="1200" dirty="0" smtClean="0"/>
              <a:t>:</a:t>
            </a:r>
          </a:p>
          <a:p>
            <a:pPr marL="0" lvl="0" indent="0">
              <a:lnSpc>
                <a:spcPct val="120000"/>
              </a:lnSpc>
              <a:buNone/>
              <a:defRPr/>
            </a:pPr>
            <a:endParaRPr lang="en-US" sz="1200" dirty="0" smtClean="0"/>
          </a:p>
          <a:p>
            <a:pPr lvl="1">
              <a:spcBef>
                <a:spcPts val="0"/>
              </a:spcBef>
              <a:spcAft>
                <a:spcPts val="0"/>
              </a:spcAft>
              <a:buFont typeface="+mj-lt"/>
              <a:buAutoNum type="romanLcPeriod"/>
              <a:tabLst>
                <a:tab pos="228600" algn="l"/>
              </a:tabLst>
            </a:pPr>
            <a:r>
              <a:rPr lang="en-US" sz="1200" b="1" dirty="0">
                <a:ea typeface="Times New Roman" panose="02020603050405020304" pitchFamily="18" charset="0"/>
              </a:rPr>
              <a:t>Center Strategy.  </a:t>
            </a:r>
            <a:r>
              <a:rPr lang="en-US" sz="1200" dirty="0">
                <a:ea typeface="Times New Roman" panose="02020603050405020304" pitchFamily="18" charset="0"/>
              </a:rPr>
              <a:t>Reviewers will assess the applicant’s strategy proposed for the Center to deliver services that support a strong manufacturing ecosystem, meet manufacturers’ needs and generate impact.  Reviewers will assess the quality with which the applicant: </a:t>
            </a:r>
            <a:endParaRPr lang="en-US" sz="1200" dirty="0" smtClean="0">
              <a:ea typeface="Times New Roman" panose="02020603050405020304" pitchFamily="18" charset="0"/>
            </a:endParaRPr>
          </a:p>
          <a:p>
            <a:pPr marL="457200" lvl="1" indent="0">
              <a:spcBef>
                <a:spcPts val="0"/>
              </a:spcBef>
              <a:spcAft>
                <a:spcPts val="0"/>
              </a:spcAft>
              <a:buNone/>
              <a:tabLst>
                <a:tab pos="228600" algn="l"/>
              </a:tabLst>
            </a:pPr>
            <a:endParaRPr lang="en-US" sz="1200" dirty="0">
              <a:ea typeface="Times New Roman" panose="02020603050405020304" pitchFamily="18" charset="0"/>
            </a:endParaRPr>
          </a:p>
          <a:p>
            <a:pPr lvl="2">
              <a:spcBef>
                <a:spcPts val="0"/>
              </a:spcBef>
              <a:spcAft>
                <a:spcPts val="0"/>
              </a:spcAft>
              <a:buFont typeface="Symbol" panose="05050102010706020507" pitchFamily="18" charset="2"/>
              <a:buChar char=""/>
              <a:tabLst>
                <a:tab pos="228600" algn="l"/>
              </a:tabLst>
            </a:pPr>
            <a:r>
              <a:rPr lang="en-US" sz="1200" dirty="0">
                <a:ea typeface="Times New Roman" panose="02020603050405020304" pitchFamily="18" charset="0"/>
              </a:rPr>
              <a:t>incorporates the market analysis described in the criterion V.1.a.ii.(1). below to inform strategies, products and services; </a:t>
            </a:r>
          </a:p>
          <a:p>
            <a:pPr lvl="2">
              <a:spcBef>
                <a:spcPts val="0"/>
              </a:spcBef>
              <a:spcAft>
                <a:spcPts val="0"/>
              </a:spcAft>
              <a:buFont typeface="Symbol" panose="05050102010706020507" pitchFamily="18" charset="2"/>
              <a:buChar char=""/>
              <a:tabLst>
                <a:tab pos="228600" algn="l"/>
              </a:tabLst>
            </a:pPr>
            <a:r>
              <a:rPr lang="en-US" sz="1200" dirty="0">
                <a:ea typeface="Times New Roman" panose="02020603050405020304" pitchFamily="18" charset="0"/>
              </a:rPr>
              <a:t>defines a strategy for delivering services that balances market penetration with impact and revenue generation, addressing the needs of manufacturers, with an emphasis on the small and medium-sized manufacturers;</a:t>
            </a:r>
          </a:p>
          <a:p>
            <a:pPr lvl="2">
              <a:spcBef>
                <a:spcPts val="0"/>
              </a:spcBef>
              <a:spcAft>
                <a:spcPts val="0"/>
              </a:spcAft>
              <a:buFont typeface="Symbol" panose="05050102010706020507" pitchFamily="18" charset="2"/>
              <a:buChar char=""/>
              <a:tabLst>
                <a:tab pos="228600" algn="l"/>
              </a:tabLst>
            </a:pPr>
            <a:r>
              <a:rPr lang="en-US" sz="1200" dirty="0">
                <a:ea typeface="Times New Roman" panose="02020603050405020304" pitchFamily="18" charset="0"/>
              </a:rPr>
              <a:t>Defines the Center’s existing and/or proposed roles and relationships with other entities in the State’s manufacturing ecosystem, including State, regional, and local agencies, economic development organizations and educational institutions such as universities and community or technical colleges, industry associations, and other appropriate entities;</a:t>
            </a:r>
          </a:p>
          <a:p>
            <a:pPr lvl="2">
              <a:spcBef>
                <a:spcPts val="0"/>
              </a:spcBef>
              <a:spcAft>
                <a:spcPts val="0"/>
              </a:spcAft>
              <a:buFont typeface="Symbol" panose="05050102010706020507" pitchFamily="18" charset="2"/>
              <a:buChar char=""/>
              <a:tabLst>
                <a:tab pos="228600" algn="l"/>
              </a:tabLst>
            </a:pPr>
            <a:r>
              <a:rPr lang="en-US" sz="1200" dirty="0">
                <a:ea typeface="Times New Roman" panose="02020603050405020304" pitchFamily="18" charset="0"/>
              </a:rPr>
              <a:t>plans to engage with other entities in Statewide and/or regional advanced manufacturing initiatives; and</a:t>
            </a:r>
          </a:p>
          <a:p>
            <a:pPr lvl="2"/>
            <a:r>
              <a:rPr lang="en-US" sz="1200" dirty="0">
                <a:ea typeface="Times New Roman" panose="02020603050405020304" pitchFamily="18" charset="0"/>
              </a:rPr>
              <a:t>supports achievements of the MEP mission and objectives while also satisfying the interests of other stakeholders, investors, and partners.</a:t>
            </a:r>
            <a:endParaRPr lang="en-US" sz="1200" dirty="0" smtClean="0"/>
          </a:p>
          <a:p>
            <a:pPr marL="0" indent="0">
              <a:buNone/>
            </a:pPr>
            <a:r>
              <a:rPr lang="en-US" sz="1200" dirty="0"/>
              <a:t> </a:t>
            </a: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32</a:t>
            </a:fld>
            <a:endParaRPr lang="en-US" sz="1800" dirty="0" smtClean="0"/>
          </a:p>
        </p:txBody>
      </p:sp>
    </p:spTree>
    <p:extLst>
      <p:ext uri="{BB962C8B-B14F-4D97-AF65-F5344CB8AC3E}">
        <p14:creationId xmlns:p14="http://schemas.microsoft.com/office/powerpoint/2010/main" val="1801249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78" y="543059"/>
            <a:ext cx="7772400" cy="448981"/>
          </a:xfrm>
        </p:spPr>
        <p:txBody>
          <a:bodyPr>
            <a:noAutofit/>
          </a:bodyPr>
          <a:lstStyle/>
          <a:p>
            <a:pPr>
              <a:defRPr/>
            </a:pPr>
            <a:r>
              <a:rPr lang="en-US" sz="2000" dirty="0" smtClean="0">
                <a:effectLst/>
                <a:latin typeface="Arial Narrow" pitchFamily="34" charset="0"/>
              </a:rPr>
              <a:t/>
            </a:r>
            <a:br>
              <a:rPr lang="en-US" sz="2000" dirty="0" smtClean="0">
                <a:effectLst/>
                <a:latin typeface="Arial Narrow" pitchFamily="34" charset="0"/>
              </a:rPr>
            </a:br>
            <a:r>
              <a:rPr lang="en-US" sz="2000" b="1" dirty="0">
                <a:latin typeface="Arial Narrow" pitchFamily="34" charset="0"/>
              </a:rPr>
              <a:t>Review </a:t>
            </a:r>
            <a:r>
              <a:rPr lang="en-US" sz="2000" b="1" dirty="0" smtClean="0">
                <a:latin typeface="Arial Narrow" pitchFamily="34" charset="0"/>
              </a:rPr>
              <a:t>Criteria #1 – continued</a:t>
            </a:r>
            <a:endParaRPr lang="en-US" sz="1200" dirty="0">
              <a:effectLst/>
              <a:latin typeface="Arial Narrow" pitchFamily="34" charset="0"/>
            </a:endParaRPr>
          </a:p>
        </p:txBody>
      </p:sp>
      <p:sp>
        <p:nvSpPr>
          <p:cNvPr id="3" name="Content Placeholder 2"/>
          <p:cNvSpPr>
            <a:spLocks noGrp="1"/>
          </p:cNvSpPr>
          <p:nvPr>
            <p:ph idx="1"/>
          </p:nvPr>
        </p:nvSpPr>
        <p:spPr>
          <a:xfrm>
            <a:off x="793630" y="1354347"/>
            <a:ext cx="7350245" cy="4932153"/>
          </a:xfrm>
        </p:spPr>
        <p:txBody>
          <a:bodyPr wrap="square">
            <a:noAutofit/>
          </a:bodyPr>
          <a:lstStyle/>
          <a:p>
            <a:pPr>
              <a:buFont typeface="+mj-lt"/>
              <a:buAutoNum type="romanLcPeriod" startAt="2"/>
            </a:pPr>
            <a:r>
              <a:rPr lang="en-US" sz="1200" b="1" dirty="0"/>
              <a:t>Market Understanding.  </a:t>
            </a:r>
            <a:r>
              <a:rPr lang="en-US" sz="1200" dirty="0"/>
              <a:t>Reviewers will assess the strategy proposed for the Center to define the target market, understand the needs of manufacturers (especially Small Medium Enterprises (SMEs)), and to define appropriate services to meet identified needs.  Reviewers will evaluate the proposed approach for regularly updating this understanding through the five years. The following sub-topics will be evaluated and given equal weight:  </a:t>
            </a:r>
          </a:p>
          <a:p>
            <a:pPr marL="0" indent="0">
              <a:buNone/>
            </a:pPr>
            <a:r>
              <a:rPr lang="en-US" sz="1200" dirty="0"/>
              <a:t> </a:t>
            </a:r>
          </a:p>
          <a:p>
            <a:pPr lvl="1">
              <a:buFont typeface="+mj-lt"/>
              <a:buAutoNum type="arabicParenR"/>
            </a:pPr>
            <a:r>
              <a:rPr lang="en-US" sz="1200" b="1" dirty="0"/>
              <a:t>Market Segmentation.</a:t>
            </a:r>
            <a:r>
              <a:rPr lang="en-US" sz="1200" dirty="0"/>
              <a:t>  Reviewers will assess the quality and extent of the applicant’s market segmentation including: </a:t>
            </a:r>
          </a:p>
          <a:p>
            <a:pPr marL="914400" lvl="2" indent="-173038"/>
            <a:r>
              <a:rPr lang="en-US" sz="1200" dirty="0"/>
              <a:t>company size, geography, industry including a segmentation of rural, emerging, start-up and very small manufacturers as appropriate to the state;</a:t>
            </a:r>
          </a:p>
          <a:p>
            <a:pPr marL="914400" lvl="2" indent="-173038"/>
            <a:r>
              <a:rPr lang="en-US" sz="1200" dirty="0"/>
              <a:t>alignment with state and/or regional initiatives; and</a:t>
            </a:r>
          </a:p>
          <a:p>
            <a:pPr marL="914400" lvl="2" indent="-173038"/>
            <a:r>
              <a:rPr lang="en-US" sz="1200" dirty="0"/>
              <a:t>other important factors identified by the applicant.  </a:t>
            </a:r>
          </a:p>
          <a:p>
            <a:pPr marL="0" indent="0">
              <a:buNone/>
            </a:pPr>
            <a:r>
              <a:rPr lang="en-US" sz="1200" dirty="0"/>
              <a:t> </a:t>
            </a:r>
          </a:p>
          <a:p>
            <a:pPr lvl="1">
              <a:buFont typeface="+mj-lt"/>
              <a:buAutoNum type="arabicParenR" startAt="2"/>
            </a:pPr>
            <a:r>
              <a:rPr lang="en-US" sz="1200" b="1" dirty="0"/>
              <a:t>Needs Identification and Product/Service Offerings.  </a:t>
            </a:r>
            <a:r>
              <a:rPr lang="en-US" sz="1200" dirty="0"/>
              <a:t>Reviewers will assess the quality and extent of the applicant’s proposed needs identification and proposed products and services for both sales growth and operational improvement in response to the applicant’s market segmentation and understanding assessed by reviewers under the preceding Section V.1.a.ii.1. Of particular interest is how the applicant would leverage new manufacturing technologies, techniques and processes usable by small and medium-sized manufacturers.  Reviewers will also consider how an applicant’s proposed approach will support a job-driven training agenda with manufacturing clients.</a:t>
            </a:r>
          </a:p>
          <a:p>
            <a:pPr marL="0" indent="0">
              <a:buNone/>
            </a:pPr>
            <a:endParaRPr lang="en-US" sz="1200" dirty="0">
              <a:solidFill>
                <a:prstClr val="black"/>
              </a:solidFill>
            </a:endParaRPr>
          </a:p>
          <a:p>
            <a:pPr marL="280988" lvl="1" indent="0">
              <a:lnSpc>
                <a:spcPct val="120000"/>
              </a:lnSpc>
              <a:buNone/>
              <a:defRPr/>
            </a:pPr>
            <a:endParaRPr lang="en-US" sz="1200" dirty="0">
              <a:solidFill>
                <a:prstClr val="black"/>
              </a:solidFill>
            </a:endParaRPr>
          </a:p>
          <a:p>
            <a:pPr marL="280988" lvl="1" indent="0">
              <a:lnSpc>
                <a:spcPct val="120000"/>
              </a:lnSpc>
              <a:buNone/>
              <a:defRPr/>
            </a:pPr>
            <a:endParaRPr lang="en-US" sz="1200" dirty="0">
              <a:solidFill>
                <a:prstClr val="black"/>
              </a:solidFill>
            </a:endParaRP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33</a:t>
            </a:fld>
            <a:endParaRPr lang="en-US" sz="1800" dirty="0" smtClean="0"/>
          </a:p>
        </p:txBody>
      </p:sp>
    </p:spTree>
    <p:extLst>
      <p:ext uri="{BB962C8B-B14F-4D97-AF65-F5344CB8AC3E}">
        <p14:creationId xmlns:p14="http://schemas.microsoft.com/office/powerpoint/2010/main" val="1801249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78" y="543059"/>
            <a:ext cx="7772400" cy="448981"/>
          </a:xfrm>
        </p:spPr>
        <p:txBody>
          <a:bodyPr>
            <a:noAutofit/>
          </a:bodyPr>
          <a:lstStyle/>
          <a:p>
            <a:pPr>
              <a:defRPr/>
            </a:pPr>
            <a:r>
              <a:rPr lang="en-US" sz="2000" dirty="0" smtClean="0">
                <a:effectLst/>
                <a:latin typeface="Arial Narrow" pitchFamily="34" charset="0"/>
              </a:rPr>
              <a:t/>
            </a:r>
            <a:br>
              <a:rPr lang="en-US" sz="2000" dirty="0" smtClean="0">
                <a:effectLst/>
                <a:latin typeface="Arial Narrow" pitchFamily="34" charset="0"/>
              </a:rPr>
            </a:br>
            <a:r>
              <a:rPr lang="en-US" sz="2000" b="1" dirty="0">
                <a:latin typeface="Arial Narrow" pitchFamily="34" charset="0"/>
              </a:rPr>
              <a:t>Review </a:t>
            </a:r>
            <a:r>
              <a:rPr lang="en-US" sz="2000" b="1" dirty="0" smtClean="0">
                <a:latin typeface="Arial Narrow" pitchFamily="34" charset="0"/>
              </a:rPr>
              <a:t>Criteria #1 – continued</a:t>
            </a:r>
            <a:endParaRPr lang="en-US" sz="1200" dirty="0">
              <a:effectLst/>
              <a:latin typeface="Arial Narrow" pitchFamily="34" charset="0"/>
            </a:endParaRPr>
          </a:p>
        </p:txBody>
      </p:sp>
      <p:sp>
        <p:nvSpPr>
          <p:cNvPr id="3" name="Content Placeholder 2"/>
          <p:cNvSpPr>
            <a:spLocks noGrp="1"/>
          </p:cNvSpPr>
          <p:nvPr>
            <p:ph idx="1"/>
          </p:nvPr>
        </p:nvSpPr>
        <p:spPr>
          <a:xfrm>
            <a:off x="793630" y="1354347"/>
            <a:ext cx="7563561" cy="4932153"/>
          </a:xfrm>
        </p:spPr>
        <p:txBody>
          <a:bodyPr wrap="square">
            <a:noAutofit/>
          </a:bodyPr>
          <a:lstStyle/>
          <a:p>
            <a:pPr>
              <a:buFont typeface="+mj-lt"/>
              <a:buAutoNum type="romanLcPeriod" startAt="3"/>
            </a:pPr>
            <a:r>
              <a:rPr lang="en-US" sz="1200" b="1" dirty="0"/>
              <a:t>Business Model.  </a:t>
            </a:r>
            <a:r>
              <a:rPr lang="en-US" sz="1200" dirty="0"/>
              <a:t>Reviewers will assess the applicant’s proposed business model for the Center as the applicant provides in its Project Narrative, Qualifications of the Applicant; Key Personnel, Organizational Structure and Budget Tables and Budget Narratives sections of its Technical Proposal, submitted under section IV.2.a.(6) of this FFO, and the proposed business model’s ability to execute the strategy evaluated under criterion V.1.a.i. above, based on the market understanding evaluated under criterion V.1.a.ii. above. The following sub-topics will be evaluated and given equal weight</a:t>
            </a:r>
            <a:r>
              <a:rPr lang="en-US" sz="1200" dirty="0" smtClean="0"/>
              <a:t>:</a:t>
            </a:r>
          </a:p>
          <a:p>
            <a:pPr marL="0" indent="0">
              <a:buNone/>
            </a:pPr>
            <a:r>
              <a:rPr lang="en-US" sz="1200" dirty="0" smtClean="0"/>
              <a:t> </a:t>
            </a:r>
          </a:p>
          <a:p>
            <a:pPr marL="628650" lvl="1" indent="-228600">
              <a:buFont typeface="+mj-lt"/>
              <a:buAutoNum type="arabicParenR"/>
            </a:pPr>
            <a:r>
              <a:rPr lang="en-US" sz="1200" b="1" dirty="0"/>
              <a:t>Outreach and Service Delivery to the Market</a:t>
            </a:r>
            <a:r>
              <a:rPr lang="en-US" sz="1200" dirty="0"/>
              <a:t>.  Reviewers will assess the extent to which the proposed Center is organized to:</a:t>
            </a:r>
          </a:p>
          <a:p>
            <a:pPr lvl="2"/>
            <a:r>
              <a:rPr lang="en-US" sz="1200" dirty="0"/>
              <a:t>identify, reach and provide proposed services to key market segments and individual manufacturers described above; </a:t>
            </a:r>
          </a:p>
          <a:p>
            <a:pPr lvl="2"/>
            <a:r>
              <a:rPr lang="en-US" sz="1200" dirty="0"/>
              <a:t>work with a manufacturer’s leadership in strategic discussions related to new technologies, new products and new markets; and  </a:t>
            </a:r>
          </a:p>
          <a:p>
            <a:pPr lvl="2"/>
            <a:r>
              <a:rPr lang="en-US" sz="1200" dirty="0"/>
              <a:t>leverage the applicant’s past experience in working with small and medium-sized manufacturers as a basis for future programmatic success.  </a:t>
            </a:r>
          </a:p>
          <a:p>
            <a:pPr marL="0" indent="0">
              <a:buNone/>
            </a:pPr>
            <a:r>
              <a:rPr lang="en-US" sz="1200" dirty="0"/>
              <a:t> </a:t>
            </a:r>
          </a:p>
          <a:p>
            <a:pPr marL="628650" lvl="1" indent="-228600">
              <a:buFont typeface="+mj-lt"/>
              <a:buAutoNum type="arabicParenR" startAt="2"/>
            </a:pPr>
            <a:r>
              <a:rPr lang="en-US" sz="1200" b="1" dirty="0"/>
              <a:t>Partnership Leverage and Linkages</a:t>
            </a:r>
            <a:r>
              <a:rPr lang="en-US" sz="1200" dirty="0"/>
              <a:t>.  Reviewers will assess the extent to which the proposed Center will make effective use of resources or partnerships with third parties such as industry, universities, community/technical colleges, nonprofit economic development organizations, and Federal, State and Local Government Agencies in the Center’s business model</a:t>
            </a:r>
            <a:r>
              <a:rPr lang="en-US" sz="1200" dirty="0" smtClean="0"/>
              <a:t>.</a:t>
            </a:r>
          </a:p>
          <a:p>
            <a:pPr marL="280988" lvl="1" indent="0">
              <a:lnSpc>
                <a:spcPct val="120000"/>
              </a:lnSpc>
              <a:buNone/>
              <a:defRPr/>
            </a:pPr>
            <a:endParaRPr lang="en-US" sz="1200" dirty="0">
              <a:solidFill>
                <a:prstClr val="black"/>
              </a:solidFill>
            </a:endParaRPr>
          </a:p>
          <a:p>
            <a:pPr marL="280988" lvl="1" indent="0">
              <a:lnSpc>
                <a:spcPct val="120000"/>
              </a:lnSpc>
              <a:buNone/>
              <a:defRPr/>
            </a:pPr>
            <a:endParaRPr lang="en-US" sz="1200" dirty="0">
              <a:solidFill>
                <a:prstClr val="black"/>
              </a:solidFill>
            </a:endParaRPr>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34</a:t>
            </a:fld>
            <a:endParaRPr lang="en-US" sz="1800" dirty="0" smtClean="0"/>
          </a:p>
        </p:txBody>
      </p:sp>
    </p:spTree>
    <p:extLst>
      <p:ext uri="{BB962C8B-B14F-4D97-AF65-F5344CB8AC3E}">
        <p14:creationId xmlns:p14="http://schemas.microsoft.com/office/powerpoint/2010/main" val="2261699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Autofit/>
          </a:bodyPr>
          <a:lstStyle/>
          <a:p>
            <a:pPr>
              <a:defRPr/>
            </a:pPr>
            <a:r>
              <a:rPr lang="en-US" sz="2400" dirty="0" smtClean="0">
                <a:effectLst/>
                <a:latin typeface="Arial Narrow" pitchFamily="34" charset="0"/>
              </a:rPr>
              <a:t/>
            </a:r>
            <a:br>
              <a:rPr lang="en-US" sz="2400" dirty="0" smtClean="0">
                <a:effectLst/>
                <a:latin typeface="Arial Narrow" pitchFamily="34" charset="0"/>
              </a:rPr>
            </a:br>
            <a:r>
              <a:rPr lang="en-US" sz="2400" b="1" dirty="0">
                <a:latin typeface="Arial Narrow" pitchFamily="34" charset="0"/>
              </a:rPr>
              <a:t>Review </a:t>
            </a:r>
            <a:r>
              <a:rPr lang="en-US" sz="2400" b="1" dirty="0" smtClean="0">
                <a:latin typeface="Arial Narrow" pitchFamily="34" charset="0"/>
              </a:rPr>
              <a:t>Criteria #1 continued:</a:t>
            </a:r>
            <a:r>
              <a:rPr lang="en-US" sz="2400" dirty="0" smtClean="0">
                <a:latin typeface="Arial Narrow" pitchFamily="34" charset="0"/>
              </a:rPr>
              <a:t/>
            </a:r>
            <a:br>
              <a:rPr lang="en-US" sz="2400" dirty="0" smtClean="0">
                <a:latin typeface="Arial Narrow" pitchFamily="34" charset="0"/>
              </a:rPr>
            </a:br>
            <a:endParaRPr lang="en-US" sz="1400" dirty="0">
              <a:effectLst/>
              <a:latin typeface="Arial Narrow" pitchFamily="34" charset="0"/>
            </a:endParaRPr>
          </a:p>
        </p:txBody>
      </p:sp>
      <p:sp>
        <p:nvSpPr>
          <p:cNvPr id="3" name="Content Placeholder 2"/>
          <p:cNvSpPr>
            <a:spLocks noGrp="1"/>
          </p:cNvSpPr>
          <p:nvPr>
            <p:ph idx="1"/>
          </p:nvPr>
        </p:nvSpPr>
        <p:spPr>
          <a:xfrm>
            <a:off x="998220" y="1539240"/>
            <a:ext cx="7084732" cy="4747260"/>
          </a:xfrm>
        </p:spPr>
        <p:txBody>
          <a:bodyPr wrap="square">
            <a:noAutofit/>
          </a:bodyPr>
          <a:lstStyle/>
          <a:p>
            <a:pPr marL="400050" indent="-400050">
              <a:buFont typeface="+mj-lt"/>
              <a:buAutoNum type="romanLcPeriod" startAt="4"/>
            </a:pPr>
            <a:r>
              <a:rPr lang="en-US" sz="1400" b="1" dirty="0" smtClean="0"/>
              <a:t>Performance </a:t>
            </a:r>
            <a:r>
              <a:rPr lang="en-US" sz="1400" b="1" dirty="0"/>
              <a:t>Measurement and Management.  </a:t>
            </a:r>
            <a:r>
              <a:rPr lang="en-US" sz="1400" dirty="0"/>
              <a:t>Reviewers will assess the extent to which the applicant will use a systematic approach to measuring and managing performance including the:</a:t>
            </a:r>
          </a:p>
          <a:p>
            <a:pPr marL="173038" indent="-173038">
              <a:buNone/>
            </a:pPr>
            <a:endParaRPr lang="en-US" sz="1400" dirty="0"/>
          </a:p>
          <a:p>
            <a:pPr marL="457200" indent="-173038">
              <a:buNone/>
            </a:pPr>
            <a:r>
              <a:rPr lang="en-US" sz="1400" dirty="0"/>
              <a:t>•	quality and extent of the applicant’s stated goals, milestones and outcomes described by operating year (year 1, year 2, etc.); </a:t>
            </a:r>
          </a:p>
          <a:p>
            <a:pPr marL="457200" indent="-173038">
              <a:buNone/>
            </a:pPr>
            <a:r>
              <a:rPr lang="en-US" sz="1400" dirty="0"/>
              <a:t>•	applicant’s utilization of client-based business results important to stakeholders in understanding program impact; and</a:t>
            </a:r>
          </a:p>
          <a:p>
            <a:pPr marL="457200" indent="-173038">
              <a:buNone/>
            </a:pPr>
            <a:r>
              <a:rPr lang="en-US" sz="1400" dirty="0"/>
              <a:t>•	depth of the proposed methodology for program management and internal evaluation likely to ensure effective operations and oversight for meeting program and service delivery objectives.</a:t>
            </a:r>
          </a:p>
          <a:p>
            <a:pPr marL="173038" indent="-173038">
              <a:buNone/>
            </a:pPr>
            <a:endParaRPr lang="en-US" sz="1400" dirty="0" smtClean="0"/>
          </a:p>
          <a:p>
            <a:pPr marL="688975" lvl="3" indent="0">
              <a:buNone/>
            </a:pPr>
            <a:r>
              <a:rPr lang="en-US" sz="1400" dirty="0" smtClean="0"/>
              <a:t>.</a:t>
            </a:r>
            <a:endParaRPr lang="en-US" sz="1400" dirty="0"/>
          </a:p>
          <a:p>
            <a:pPr lvl="2"/>
            <a:endParaRPr lang="en-US" sz="1400" dirty="0"/>
          </a:p>
        </p:txBody>
      </p:sp>
      <p:sp>
        <p:nvSpPr>
          <p:cNvPr id="18437" name="Slide Number Placeholder 4"/>
          <p:cNvSpPr>
            <a:spLocks noGrp="1"/>
          </p:cNvSpPr>
          <p:nvPr>
            <p:ph type="sldNum" sz="quarter" idx="11"/>
          </p:nvPr>
        </p:nvSpPr>
        <p:spPr>
          <a:xfrm>
            <a:off x="3124199" y="6499225"/>
            <a:ext cx="546770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35</a:t>
            </a:fld>
            <a:endParaRPr lang="en-US" sz="1800" dirty="0" smtClean="0"/>
          </a:p>
        </p:txBody>
      </p:sp>
    </p:spTree>
    <p:extLst>
      <p:ext uri="{BB962C8B-B14F-4D97-AF65-F5344CB8AC3E}">
        <p14:creationId xmlns:p14="http://schemas.microsoft.com/office/powerpoint/2010/main" val="795801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510085"/>
          </a:xfrm>
        </p:spPr>
        <p:txBody>
          <a:bodyPr>
            <a:noAutofit/>
          </a:bodyPr>
          <a:lstStyle/>
          <a:p>
            <a:pPr>
              <a:defRPr/>
            </a:pPr>
            <a:r>
              <a:rPr lang="en-US" sz="1800" dirty="0" smtClean="0">
                <a:effectLst/>
                <a:latin typeface="Arial Narrow" pitchFamily="34" charset="0"/>
              </a:rPr>
              <a:t/>
            </a:r>
            <a:br>
              <a:rPr lang="en-US" sz="1800" dirty="0" smtClean="0">
                <a:effectLst/>
                <a:latin typeface="Arial Narrow" pitchFamily="34" charset="0"/>
              </a:rPr>
            </a:br>
            <a:r>
              <a:rPr lang="en-US" sz="1800" b="1" dirty="0">
                <a:latin typeface="Arial Narrow" pitchFamily="34" charset="0"/>
              </a:rPr>
              <a:t>Review </a:t>
            </a:r>
            <a:r>
              <a:rPr lang="en-US" sz="1800" b="1" dirty="0" smtClean="0">
                <a:latin typeface="Arial Narrow" pitchFamily="34" charset="0"/>
              </a:rPr>
              <a:t>Criteria #2 Qualifications of the Applicant; Key Personnel and Organizational Structure</a:t>
            </a:r>
            <a:r>
              <a:rPr lang="en-US" sz="1800" dirty="0" smtClean="0">
                <a:latin typeface="Arial Narrow" pitchFamily="34" charset="0"/>
              </a:rPr>
              <a:t/>
            </a:r>
            <a:br>
              <a:rPr lang="en-US" sz="1800" dirty="0" smtClean="0">
                <a:latin typeface="Arial Narrow" pitchFamily="34" charset="0"/>
              </a:rPr>
            </a:br>
            <a:endParaRPr lang="en-US" sz="1100" dirty="0">
              <a:effectLst/>
              <a:latin typeface="Arial Narrow" pitchFamily="34" charset="0"/>
            </a:endParaRPr>
          </a:p>
        </p:txBody>
      </p:sp>
      <p:sp>
        <p:nvSpPr>
          <p:cNvPr id="3" name="Content Placeholder 2"/>
          <p:cNvSpPr>
            <a:spLocks noGrp="1"/>
          </p:cNvSpPr>
          <p:nvPr>
            <p:ph idx="1"/>
          </p:nvPr>
        </p:nvSpPr>
        <p:spPr>
          <a:xfrm>
            <a:off x="575523" y="1171576"/>
            <a:ext cx="7748967" cy="5105400"/>
          </a:xfrm>
        </p:spPr>
        <p:txBody>
          <a:bodyPr wrap="square">
            <a:noAutofit/>
          </a:bodyPr>
          <a:lstStyle/>
          <a:p>
            <a:pPr marL="860425" lvl="3" indent="-174625">
              <a:buFont typeface="Arial" panose="020B0604020202020204" pitchFamily="34" charset="0"/>
              <a:buChar char="•"/>
            </a:pPr>
            <a:endParaRPr lang="en-US" sz="1400" dirty="0"/>
          </a:p>
          <a:p>
            <a:pPr marL="514350" indent="-228600">
              <a:buFont typeface="+mj-lt"/>
              <a:buAutoNum type="alphaLcPeriod" startAt="2"/>
            </a:pPr>
            <a:r>
              <a:rPr lang="en-US" sz="1300" b="1" dirty="0" smtClean="0"/>
              <a:t>Qualifications </a:t>
            </a:r>
            <a:r>
              <a:rPr lang="en-US" sz="1300" b="1" dirty="0"/>
              <a:t>of the Applicant; Key Personnel and Organizational Structure (30 points; Sub-criteria i and ii will be weighted equally).  </a:t>
            </a:r>
            <a:r>
              <a:rPr lang="en-US" sz="1300" dirty="0"/>
              <a:t>Reviewers will assess the ability of the key personnel and the applicant’s management structure to deliver the program and services envisioned for the Center.  Reviewers will consider the following topics when evaluating the qualifications of the applicant and of program management</a:t>
            </a:r>
            <a:r>
              <a:rPr lang="en-US" sz="1300" dirty="0" smtClean="0"/>
              <a:t>:</a:t>
            </a:r>
          </a:p>
          <a:p>
            <a:pPr marL="285750" indent="0">
              <a:buNone/>
            </a:pPr>
            <a:endParaRPr lang="en-US" sz="1200" dirty="0" smtClean="0"/>
          </a:p>
          <a:p>
            <a:pPr lvl="1" indent="-225425">
              <a:buFont typeface="+mj-lt"/>
              <a:buAutoNum type="romanLcPeriod"/>
            </a:pPr>
            <a:r>
              <a:rPr lang="en-US" sz="1200" b="1" dirty="0"/>
              <a:t>Key Personnel.</a:t>
            </a:r>
            <a:r>
              <a:rPr lang="en-US" sz="1200" dirty="0"/>
              <a:t>  Reviewers will assess the extent to which the</a:t>
            </a:r>
            <a:r>
              <a:rPr lang="en-US" sz="1200" dirty="0" smtClean="0"/>
              <a:t>:</a:t>
            </a:r>
            <a:endParaRPr lang="en-US" sz="1200" dirty="0"/>
          </a:p>
          <a:p>
            <a:pPr marL="914400" lvl="0" indent="-173038"/>
            <a:r>
              <a:rPr lang="en-US" sz="1200" dirty="0"/>
              <a:t>proposed key personnel have the appropriate experience and education in manufacturing, outreach</a:t>
            </a:r>
            <a:r>
              <a:rPr lang="en-US" sz="1200" b="1" dirty="0"/>
              <a:t> </a:t>
            </a:r>
            <a:r>
              <a:rPr lang="en-US" sz="1200" dirty="0"/>
              <a:t>and partnership development to support achievements of the MEP mission and objectives;</a:t>
            </a:r>
          </a:p>
          <a:p>
            <a:pPr marL="914400" lvl="0" indent="-173038"/>
            <a:r>
              <a:rPr lang="en-US" sz="1200" dirty="0"/>
              <a:t>proposed key personnel have the appropriate experience and education to plan, direct, monitor, organize and control the monetary resources of the proposed Center to achieve its business objectives and maximize its value;</a:t>
            </a:r>
          </a:p>
          <a:p>
            <a:pPr marL="914400" lvl="0" indent="-173038"/>
            <a:r>
              <a:rPr lang="en-US" sz="1200" dirty="0"/>
              <a:t>proposed staffing plan flows logically from the specified approach to the market and products and service offerings; and</a:t>
            </a:r>
          </a:p>
          <a:p>
            <a:pPr marL="914400" lvl="0" indent="-173038"/>
            <a:r>
              <a:rPr lang="en-US" sz="1200" dirty="0"/>
              <a:t>proposed field staff structure sufficiently supports the geographic concentrations and industry targets for the region.</a:t>
            </a:r>
          </a:p>
          <a:p>
            <a:pPr marL="0" indent="0">
              <a:buNone/>
            </a:pPr>
            <a:r>
              <a:rPr lang="en-US" sz="1200" dirty="0"/>
              <a:t>	</a:t>
            </a:r>
          </a:p>
          <a:p>
            <a:pPr marL="741363" lvl="0" indent="-223838">
              <a:buFont typeface="+mj-lt"/>
              <a:buAutoNum type="romanLcPeriod" startAt="2"/>
            </a:pPr>
            <a:r>
              <a:rPr lang="en-US" sz="1200" b="1" dirty="0"/>
              <a:t>Organizational Structure.</a:t>
            </a:r>
            <a:r>
              <a:rPr lang="en-US" sz="1200" dirty="0"/>
              <a:t>  Reviewers will assess the extent to which the: </a:t>
            </a:r>
          </a:p>
          <a:p>
            <a:pPr marL="914400" lvl="0" indent="-173038"/>
            <a:r>
              <a:rPr lang="en-US" sz="1200" dirty="0" smtClean="0"/>
              <a:t>proposed </a:t>
            </a:r>
            <a:r>
              <a:rPr lang="en-US" sz="1200" dirty="0"/>
              <a:t>management structure (leadership and governance) is aligned to support the execution of the strategy, products and services;</a:t>
            </a:r>
          </a:p>
          <a:p>
            <a:pPr marL="914400" lvl="0" indent="-173038"/>
            <a:r>
              <a:rPr lang="en-US" sz="1200" dirty="0"/>
              <a:t>organizational roles and responsibilities of key personnel and staff are clearly delineated; and</a:t>
            </a:r>
          </a:p>
          <a:p>
            <a:pPr marL="914400" lvl="0" indent="-173038"/>
            <a:r>
              <a:rPr lang="en-US" sz="1200" dirty="0"/>
              <a:t>degree to which the Center’s proposed oversight board meets the requirements of Section III.3.b. of this FFO or, if such a structure is not currently in place or is not expected to continue meet these requirements at the time of the MEP award, a feasible plan is proposed for developing such an oversight board within 12 months of issuance of an MEP award (expected to be January 2016).</a:t>
            </a:r>
          </a:p>
          <a:p>
            <a:pPr marL="0" indent="0">
              <a:buNone/>
            </a:pPr>
            <a:endParaRPr lang="en-US" sz="1200" dirty="0"/>
          </a:p>
        </p:txBody>
      </p:sp>
      <p:sp>
        <p:nvSpPr>
          <p:cNvPr id="18437"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36</a:t>
            </a:fld>
            <a:endParaRPr lang="en-US" sz="1800" dirty="0" smtClean="0"/>
          </a:p>
        </p:txBody>
      </p:sp>
    </p:spTree>
    <p:extLst>
      <p:ext uri="{BB962C8B-B14F-4D97-AF65-F5344CB8AC3E}">
        <p14:creationId xmlns:p14="http://schemas.microsoft.com/office/powerpoint/2010/main" val="4082512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Autofit/>
          </a:bodyPr>
          <a:lstStyle/>
          <a:p>
            <a:pPr>
              <a:defRPr/>
            </a:pPr>
            <a:r>
              <a:rPr lang="en-US" sz="2000" dirty="0" smtClean="0">
                <a:effectLst/>
                <a:latin typeface="Arial Narrow" pitchFamily="34" charset="0"/>
              </a:rPr>
              <a:t/>
            </a:r>
            <a:br>
              <a:rPr lang="en-US" sz="2000" dirty="0" smtClean="0">
                <a:effectLst/>
                <a:latin typeface="Arial Narrow" pitchFamily="34" charset="0"/>
              </a:rPr>
            </a:br>
            <a:r>
              <a:rPr lang="en-US" sz="2000" b="1" dirty="0">
                <a:latin typeface="Arial Narrow" pitchFamily="34" charset="0"/>
              </a:rPr>
              <a:t>Review </a:t>
            </a:r>
            <a:r>
              <a:rPr lang="en-US" sz="2000" b="1" dirty="0" smtClean="0">
                <a:latin typeface="Arial Narrow" pitchFamily="34" charset="0"/>
              </a:rPr>
              <a:t>Criteria #3 – Budget and Financial Plan</a:t>
            </a:r>
            <a:r>
              <a:rPr lang="en-US" sz="2000" dirty="0" smtClean="0">
                <a:latin typeface="Arial Narrow" pitchFamily="34" charset="0"/>
              </a:rPr>
              <a:t/>
            </a:r>
            <a:br>
              <a:rPr lang="en-US" sz="2000" dirty="0" smtClean="0">
                <a:latin typeface="Arial Narrow" pitchFamily="34" charset="0"/>
              </a:rPr>
            </a:br>
            <a:endParaRPr lang="en-US" sz="2000" dirty="0">
              <a:effectLst/>
              <a:latin typeface="Arial Narrow" pitchFamily="34" charset="0"/>
            </a:endParaRPr>
          </a:p>
        </p:txBody>
      </p:sp>
      <p:sp>
        <p:nvSpPr>
          <p:cNvPr id="3" name="Content Placeholder 2"/>
          <p:cNvSpPr>
            <a:spLocks noGrp="1"/>
          </p:cNvSpPr>
          <p:nvPr>
            <p:ph idx="1"/>
          </p:nvPr>
        </p:nvSpPr>
        <p:spPr>
          <a:xfrm>
            <a:off x="782558" y="1130060"/>
            <a:ext cx="7459981" cy="5227608"/>
          </a:xfrm>
        </p:spPr>
        <p:txBody>
          <a:bodyPr wrap="square">
            <a:noAutofit/>
          </a:bodyPr>
          <a:lstStyle/>
          <a:p>
            <a:pPr marL="233363" lvl="1" indent="-233363">
              <a:buAutoNum type="alphaLcPeriod" startAt="3"/>
            </a:pPr>
            <a:r>
              <a:rPr lang="en-US" sz="1200" b="1" dirty="0" smtClean="0"/>
              <a:t>Budget and </a:t>
            </a:r>
            <a:r>
              <a:rPr lang="en-US" sz="1200" b="1" dirty="0"/>
              <a:t>Financial Plan. (30 points; Sub-criterion i and ii will be weighted equally)  </a:t>
            </a:r>
            <a:r>
              <a:rPr lang="en-US" sz="1200" dirty="0"/>
              <a:t>Reviewers will assess the suitability and focus of the applicant’s five (5) year budget.  The application will be assessed in the following areas</a:t>
            </a:r>
            <a:r>
              <a:rPr lang="en-US" sz="1200" dirty="0" smtClean="0"/>
              <a:t>:</a:t>
            </a:r>
          </a:p>
          <a:p>
            <a:pPr marL="0" lvl="1" indent="0">
              <a:buNone/>
            </a:pPr>
            <a:endParaRPr lang="en-US" sz="1100" dirty="0"/>
          </a:p>
          <a:p>
            <a:pPr marL="457200" lvl="0" indent="-228600">
              <a:buNone/>
            </a:pPr>
            <a:r>
              <a:rPr lang="en-US" sz="1100" b="1" dirty="0"/>
              <a:t>i.	</a:t>
            </a:r>
            <a:r>
              <a:rPr lang="en-US" sz="1100" b="1" dirty="0" smtClean="0"/>
              <a:t>Budget</a:t>
            </a:r>
            <a:r>
              <a:rPr lang="en-US" sz="1100" b="1" dirty="0"/>
              <a:t>.  Reviewers will assess the extent to which:</a:t>
            </a:r>
          </a:p>
          <a:p>
            <a:pPr marL="630238" lvl="0" indent="-173038">
              <a:buNone/>
            </a:pPr>
            <a:r>
              <a:rPr lang="en-US" sz="1100" b="1" dirty="0" smtClean="0"/>
              <a:t>•</a:t>
            </a:r>
            <a:r>
              <a:rPr lang="en-US" sz="1100" b="1" dirty="0"/>
              <a:t>	</a:t>
            </a:r>
            <a:r>
              <a:rPr lang="en-US" sz="1100" dirty="0"/>
              <a:t>the proposed financial plan is aligned to support the execution of the proposed Center’s strategy and business model over the five (5) year project plan;</a:t>
            </a:r>
          </a:p>
          <a:p>
            <a:pPr marL="630238" lvl="0" indent="-173038">
              <a:buNone/>
            </a:pPr>
            <a:r>
              <a:rPr lang="en-US" sz="1100" dirty="0"/>
              <a:t>•	the proposed projections for income and expenditures are appropriate for the scale of services that are to be delivered by the proposed Center and the service delivery model envisioned within the context of the overall financial model over the five (5) year project plan;</a:t>
            </a:r>
          </a:p>
          <a:p>
            <a:pPr marL="630238" lvl="0" indent="-173038">
              <a:buNone/>
            </a:pPr>
            <a:r>
              <a:rPr lang="en-US" sz="1100" dirty="0"/>
              <a:t>•	a reasonable ramp-up or scale-up scope and budget that has the Center fully operational by the 4th year of the project; and</a:t>
            </a:r>
          </a:p>
          <a:p>
            <a:pPr marL="630238" lvl="0" indent="-173038">
              <a:buNone/>
            </a:pPr>
            <a:r>
              <a:rPr lang="en-US" sz="1100" dirty="0"/>
              <a:t>•	the proposal’s narrative for each of the budgeted items explains the rationale for each of the budgeted items, including assumptions the applicant used in budgeting for the Center.</a:t>
            </a:r>
          </a:p>
          <a:p>
            <a:pPr marL="0" indent="0">
              <a:buNone/>
            </a:pPr>
            <a:r>
              <a:rPr lang="en-US" sz="1100" dirty="0" smtClean="0"/>
              <a:t> </a:t>
            </a:r>
          </a:p>
          <a:p>
            <a:pPr marL="457200" lvl="0" indent="-223838">
              <a:buFont typeface="+mj-lt"/>
              <a:buAutoNum type="romanLcPeriod" startAt="2"/>
            </a:pPr>
            <a:r>
              <a:rPr lang="en-US" sz="1100" b="1" dirty="0"/>
              <a:t>Quality of the Financial Plan for Meeting the Award’s Non-Federal Cost Share Requirements over 5 Years.</a:t>
            </a:r>
            <a:r>
              <a:rPr lang="en-US" sz="1100" dirty="0"/>
              <a:t>  Reviewers will assess the quality of and extent to which the:</a:t>
            </a:r>
          </a:p>
          <a:p>
            <a:pPr marL="630238" lvl="0" indent="-173038"/>
            <a:r>
              <a:rPr lang="en-US" sz="1100" dirty="0" smtClean="0"/>
              <a:t>applicant </a:t>
            </a:r>
            <a:r>
              <a:rPr lang="en-US" sz="1100" dirty="0"/>
              <a:t>clearly describes the total level of cost share and detailed rationale of the cost share, including cash and in-kind, in their proposed budget.</a:t>
            </a:r>
          </a:p>
          <a:p>
            <a:pPr marL="630238" lvl="0" indent="-173038"/>
            <a:r>
              <a:rPr lang="en-US" sz="1100" dirty="0"/>
              <a:t>applicant’s funding commitments for cost share are documented by letters of support from the applicant, proposed sub-recipients and any other partners identified and meet the basic matching requirements of the program;</a:t>
            </a:r>
          </a:p>
          <a:p>
            <a:pPr marL="630238" lvl="0" indent="-173038"/>
            <a:r>
              <a:rPr lang="en-US" sz="1100" dirty="0"/>
              <a:t>applicant’s cost share meets basic requirements of </a:t>
            </a:r>
            <a:r>
              <a:rPr lang="en-US" sz="1100" dirty="0" err="1"/>
              <a:t>allowability</a:t>
            </a:r>
            <a:r>
              <a:rPr lang="en-US" sz="1100" dirty="0"/>
              <a:t>, </a:t>
            </a:r>
            <a:r>
              <a:rPr lang="en-US" sz="1100" dirty="0" err="1"/>
              <a:t>allocability</a:t>
            </a:r>
            <a:r>
              <a:rPr lang="en-US" sz="1100" dirty="0"/>
              <a:t> and reasonableness under applicable federal costs principles set for in 2 C.F.R. 200, Subpart E; </a:t>
            </a:r>
          </a:p>
          <a:p>
            <a:pPr marL="630238" lvl="0" indent="-173038"/>
            <a:r>
              <a:rPr lang="en-US" sz="1100" dirty="0"/>
              <a:t>applicant’s underlying accounting system is established or will be established to meet applicable federal costs principles set for in 2 C.F.R. 200, Subpart E; and</a:t>
            </a:r>
          </a:p>
          <a:p>
            <a:pPr marL="630238" indent="-173038"/>
            <a:r>
              <a:rPr lang="en-US" sz="1100" dirty="0"/>
              <a:t>the overall proposed financial plan is sufficiently robust and diversified so as to support the long term sustainability of the Center throughout the five (5) years of the project plan.</a:t>
            </a:r>
          </a:p>
        </p:txBody>
      </p:sp>
      <p:sp>
        <p:nvSpPr>
          <p:cNvPr id="18437" name="Slide Number Placeholder 4"/>
          <p:cNvSpPr>
            <a:spLocks noGrp="1"/>
          </p:cNvSpPr>
          <p:nvPr>
            <p:ph type="sldNum" sz="quarter" idx="11"/>
          </p:nvPr>
        </p:nvSpPr>
        <p:spPr>
          <a:xfrm>
            <a:off x="3124200" y="6499225"/>
            <a:ext cx="551084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19419C06-39ED-46A8-AE63-3BA27377F36C}" type="slidenum">
              <a:rPr lang="en-US" sz="1800" smtClean="0"/>
              <a:pPr algn="r"/>
              <a:t>37</a:t>
            </a:fld>
            <a:endParaRPr lang="en-US" sz="1800" dirty="0" smtClean="0"/>
          </a:p>
        </p:txBody>
      </p:sp>
    </p:spTree>
    <p:extLst>
      <p:ext uri="{BB962C8B-B14F-4D97-AF65-F5344CB8AC3E}">
        <p14:creationId xmlns:p14="http://schemas.microsoft.com/office/powerpoint/2010/main" val="3008978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38</a:t>
            </a:fld>
            <a:endParaRPr lang="en-US" sz="1800" dirty="0" smtClean="0">
              <a:solidFill>
                <a:prstClr val="black"/>
              </a:solidFill>
            </a:endParaRPr>
          </a:p>
        </p:txBody>
      </p:sp>
      <p:sp>
        <p:nvSpPr>
          <p:cNvPr id="2" name="Rectangle 1"/>
          <p:cNvSpPr/>
          <p:nvPr/>
        </p:nvSpPr>
        <p:spPr>
          <a:xfrm>
            <a:off x="1181818" y="2777707"/>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9389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506083"/>
            <a:ext cx="7543800" cy="609600"/>
          </a:xfrm>
        </p:spPr>
        <p:txBody>
          <a:bodyPr/>
          <a:lstStyle/>
          <a:p>
            <a:r>
              <a:rPr lang="en-US" sz="2800" dirty="0" smtClean="0">
                <a:effectLst/>
                <a:latin typeface="Arial Narrow" pitchFamily="34" charset="0"/>
              </a:rPr>
              <a:t>Review and Selection Process (1)</a:t>
            </a:r>
            <a:endParaRPr lang="en-US" sz="2000" dirty="0" smtClean="0">
              <a:effectLst/>
              <a:latin typeface="Arial Narrow" pitchFamily="34" charset="0"/>
            </a:endParaRPr>
          </a:p>
        </p:txBody>
      </p:sp>
      <p:sp>
        <p:nvSpPr>
          <p:cNvPr id="3" name="Content Placeholder 2"/>
          <p:cNvSpPr>
            <a:spLocks noGrp="1"/>
          </p:cNvSpPr>
          <p:nvPr>
            <p:ph idx="1"/>
          </p:nvPr>
        </p:nvSpPr>
        <p:spPr>
          <a:xfrm>
            <a:off x="762000" y="1293962"/>
            <a:ext cx="7467600" cy="5030638"/>
          </a:xfrm>
        </p:spPr>
        <p:txBody>
          <a:bodyPr wrap="square">
            <a:noAutofit/>
          </a:bodyPr>
          <a:lstStyle/>
          <a:p>
            <a:pPr lvl="0"/>
            <a:r>
              <a:rPr lang="en-US" sz="1300" b="1" u="sng" dirty="0"/>
              <a:t>Initial Administrative Review of Applications. </a:t>
            </a:r>
            <a:r>
              <a:rPr lang="en-US" sz="1200" dirty="0"/>
              <a:t>An initial review of timely received applications will be conducted to determine eligibility, completeness, and responsiveness to this FFO and the scope of the stated program objectives.  Applications determined to be ineligible, incomplete, and/or non-responsive may be eliminated from further review.  However, NIST, in its sole discretion, may continue the review process for an application that is missing non-substantive information that can easily be rectified or cured.</a:t>
            </a:r>
            <a:r>
              <a:rPr lang="en-US" sz="1200" dirty="0" smtClean="0"/>
              <a:t> </a:t>
            </a:r>
          </a:p>
          <a:p>
            <a:pPr marL="0" lvl="0" indent="0">
              <a:buNone/>
            </a:pPr>
            <a:endParaRPr lang="en-US" sz="1200" dirty="0" smtClean="0"/>
          </a:p>
          <a:p>
            <a:pPr lvl="0"/>
            <a:r>
              <a:rPr lang="en-US" sz="1300" b="1" u="sng" dirty="0" smtClean="0"/>
              <a:t>Full </a:t>
            </a:r>
            <a:r>
              <a:rPr lang="en-US" sz="1300" b="1" u="sng" dirty="0"/>
              <a:t>Review of Eligible, Complete, and Responsive Applications. </a:t>
            </a:r>
            <a:r>
              <a:rPr lang="en-US" sz="1200" dirty="0"/>
              <a:t>Applications that are determined to be eligible, complete, and responsive will proceed for full reviews in accordance with the review and selection processes below.  Eligible, complete and responsive applications will be grouped by the State in which the proposed MEP Center is to be established.  The applications in each group will be reviewed by the same reviewers and will be evaluated, reviewed, and selected as described below in separate groups.</a:t>
            </a:r>
            <a:r>
              <a:rPr lang="en-US" sz="1200" i="1" dirty="0" smtClean="0"/>
              <a:t>  </a:t>
            </a:r>
            <a:endParaRPr lang="en-US" sz="1200" i="1" dirty="0"/>
          </a:p>
          <a:p>
            <a:pPr marL="0" indent="0">
              <a:buNone/>
            </a:pPr>
            <a:endParaRPr lang="en-US" sz="1400" dirty="0"/>
          </a:p>
          <a:p>
            <a:pPr marL="569913" lvl="2"/>
            <a:r>
              <a:rPr lang="en-US" sz="1200" b="1" u="sng" dirty="0"/>
              <a:t>Evaluation and Review. </a:t>
            </a:r>
            <a:r>
              <a:rPr lang="en-US" sz="1200" dirty="0"/>
              <a:t>Each application will be reviewed by at least three technically qualified individual reviewers who will evaluate each application based on the evaluation criteria (</a:t>
            </a:r>
            <a:r>
              <a:rPr lang="en-US" sz="1200" i="1" dirty="0"/>
              <a:t>see</a:t>
            </a:r>
            <a:r>
              <a:rPr lang="en-US" sz="1200" dirty="0"/>
              <a:t> Section V.1. of this FFO).  Applicants may receive written follow-up questions in order for the reviewers to gain a better understanding of the applicant’s proposal.  Each reviewer will assign each application a numeric score, with a maximum score of 100.  If a non-Federal reviewer is used, the reviewers may discuss the applications with each other, but scores will be determined on an individual basis, not as a consensus.     </a:t>
            </a:r>
          </a:p>
          <a:p>
            <a:pPr marL="569913" indent="-228600">
              <a:buNone/>
            </a:pPr>
            <a:endParaRPr lang="en-US" sz="1200" dirty="0"/>
          </a:p>
          <a:p>
            <a:pPr marL="569913" lvl="2"/>
            <a:r>
              <a:rPr lang="en-US" sz="1200" dirty="0"/>
              <a:t>Applicants whose applications receive an average score of 70 or higher out of 100 will be deemed finalists.  If deemed necessary, all finalists will be invited to participate with reviewers in a conference call and/or all finalists will be invited to participate in a site visit that will be conducted by the same reviewers at the applicant’s location.  Finalists will be reviewed and evaluated, and reviewers may revise their assigned numeric scores based on the evaluation criteria (</a:t>
            </a:r>
            <a:r>
              <a:rPr lang="en-US" sz="1200" i="1" dirty="0"/>
              <a:t>see</a:t>
            </a:r>
            <a:r>
              <a:rPr lang="en-US" sz="1200" dirty="0"/>
              <a:t> Section V.1. of this FFO) as a result of the conference call and/or site visit.</a:t>
            </a:r>
            <a:r>
              <a:rPr lang="en-US" sz="1200" dirty="0" smtClean="0"/>
              <a:t> </a:t>
            </a:r>
            <a:endParaRPr lang="en-US" sz="1200" dirty="0"/>
          </a:p>
          <a:p>
            <a:pPr marL="0" indent="0">
              <a:buNone/>
            </a:pPr>
            <a:endParaRPr lang="en-US" sz="1200" dirty="0"/>
          </a:p>
        </p:txBody>
      </p:sp>
      <p:sp>
        <p:nvSpPr>
          <p:cNvPr id="26629" name="Slide Number Placeholder 4"/>
          <p:cNvSpPr>
            <a:spLocks noGrp="1"/>
          </p:cNvSpPr>
          <p:nvPr>
            <p:ph type="sldNum" sz="quarter" idx="11"/>
          </p:nvPr>
        </p:nvSpPr>
        <p:spPr>
          <a:xfrm>
            <a:off x="3124199" y="6499225"/>
            <a:ext cx="5493589"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E3787F2A-1E95-4ED5-B8FC-A670ACF711D4}" type="slidenum">
              <a:rPr lang="en-US" sz="1800" smtClean="0"/>
              <a:pPr algn="r"/>
              <a:t>39</a:t>
            </a:fld>
            <a:endParaRPr lang="en-US" sz="1800" dirty="0" smtClean="0"/>
          </a:p>
        </p:txBody>
      </p:sp>
    </p:spTree>
    <p:extLst>
      <p:ext uri="{BB962C8B-B14F-4D97-AF65-F5344CB8AC3E}">
        <p14:creationId xmlns:p14="http://schemas.microsoft.com/office/powerpoint/2010/main" val="137282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a:t>
            </a:fld>
            <a:endParaRPr lang="en-US" sz="1800" dirty="0" smtClean="0">
              <a:solidFill>
                <a:prstClr val="black"/>
              </a:solidFill>
            </a:endParaRPr>
          </a:p>
        </p:txBody>
      </p:sp>
      <p:sp>
        <p:nvSpPr>
          <p:cNvPr id="2" name="Rectangle 1"/>
          <p:cNvSpPr/>
          <p:nvPr/>
        </p:nvSpPr>
        <p:spPr>
          <a:xfrm>
            <a:off x="1181818" y="1676400"/>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503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lstStyle/>
          <a:p>
            <a:r>
              <a:rPr lang="en-US" sz="2800" dirty="0" smtClean="0">
                <a:effectLst/>
                <a:latin typeface="Arial Narrow" pitchFamily="34" charset="0"/>
              </a:rPr>
              <a:t>Review and Selection Process (2)</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600"/>
            <a:ext cx="7157049" cy="4810125"/>
          </a:xfrm>
        </p:spPr>
        <p:txBody>
          <a:bodyPr wrap="square">
            <a:noAutofit/>
          </a:bodyPr>
          <a:lstStyle/>
          <a:p>
            <a:pPr marL="690563" lvl="1"/>
            <a:r>
              <a:rPr lang="en-US" sz="1200" b="1" dirty="0" smtClean="0"/>
              <a:t>Ranking </a:t>
            </a:r>
            <a:r>
              <a:rPr lang="en-US" sz="1200" b="1" dirty="0"/>
              <a:t>and Selection. </a:t>
            </a:r>
            <a:r>
              <a:rPr lang="en-US" sz="1200" dirty="0"/>
              <a:t>The reviewers’ final numeric scores for all finalists will be converted to ordinal rankings (i.e., a reviewer’s highest score will be ranked “1”, second highest score will be ranked “2”, etc.).  The ordinal rankings for an applicant will be summed and rank order will be established based on the lowest total for the ordinal rankings, and provided to the Selecting Official for further consideration. </a:t>
            </a:r>
            <a:r>
              <a:rPr lang="en-US" sz="800" dirty="0"/>
              <a:t>  </a:t>
            </a:r>
          </a:p>
          <a:p>
            <a:pPr marL="0" indent="0">
              <a:buNone/>
            </a:pPr>
            <a:endParaRPr lang="en-US" sz="1200" dirty="0"/>
          </a:p>
          <a:p>
            <a:pPr marL="914400" indent="-230188"/>
            <a:r>
              <a:rPr lang="en-US" sz="1200" dirty="0"/>
              <a:t>The Selecting Official is the NIST Associate Director of Innovation and Industry Services or designee.  The Selecting Official makes the final recommendation to the NIST Grants Officer regarding the funding of applications under this FFO.  NIST/MEP expects to recommend funding for the highest ranked applicant for each of the twelve (12) States being competed under this FFO.  However, the Selecting Official may decide to select an applicant out of rank order based upon one or more of the Selection Factors identified in Section V.3. of this FFO.  The Selecting Official may also decide not to recommend funding for a particular State to any of the applicants. </a:t>
            </a:r>
          </a:p>
          <a:p>
            <a:pPr marL="914400" indent="-230188"/>
            <a:endParaRPr lang="en-US" sz="1200" dirty="0"/>
          </a:p>
          <a:p>
            <a:pPr marL="914400" indent="-230188"/>
            <a:r>
              <a:rPr lang="en-US" sz="1200" dirty="0" smtClean="0"/>
              <a:t>NIST </a:t>
            </a:r>
            <a:r>
              <a:rPr lang="en-US" sz="1200" dirty="0"/>
              <a:t>reserves the right to negotiate the budget costs with any applicant selected to receive an award, which may include requesting that the applicant remove certain costs.  Additionally, NIST may request that the successful applicant modify objectives or work plans and provide supplemental information required by the agency prior to award.  NIST also reserves the right to reject an application where information is uncovered that raises a reasonable doubt as to the responsibility of the applicant.  The final approval of selected applications and issuance of awards will be by the NIST Grants Officer.  The award decisions of the NIST Grants Officer are final.</a:t>
            </a:r>
            <a:r>
              <a:rPr lang="en-US" sz="1200" dirty="0" smtClean="0"/>
              <a:t>. </a:t>
            </a:r>
            <a:endParaRPr lang="en-US" sz="1200" dirty="0" smtClean="0">
              <a:effectLst/>
            </a:endParaRPr>
          </a:p>
        </p:txBody>
      </p:sp>
      <p:sp>
        <p:nvSpPr>
          <p:cNvPr id="26629"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E3787F2A-1E95-4ED5-B8FC-A670ACF711D4}" type="slidenum">
              <a:rPr lang="en-US" sz="1800" smtClean="0"/>
              <a:pPr algn="r"/>
              <a:t>40</a:t>
            </a:fld>
            <a:endParaRPr lang="en-US" sz="1800" dirty="0" smtClean="0"/>
          </a:p>
        </p:txBody>
      </p:sp>
    </p:spTree>
    <p:extLst>
      <p:ext uri="{BB962C8B-B14F-4D97-AF65-F5344CB8AC3E}">
        <p14:creationId xmlns:p14="http://schemas.microsoft.com/office/powerpoint/2010/main" val="3018811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41</a:t>
            </a:fld>
            <a:endParaRPr lang="en-US" sz="1800" dirty="0" smtClean="0">
              <a:solidFill>
                <a:prstClr val="black"/>
              </a:solidFill>
            </a:endParaRPr>
          </a:p>
        </p:txBody>
      </p:sp>
      <p:sp>
        <p:nvSpPr>
          <p:cNvPr id="2" name="Rectangle 1"/>
          <p:cNvSpPr/>
          <p:nvPr/>
        </p:nvSpPr>
        <p:spPr>
          <a:xfrm>
            <a:off x="1181818" y="3114138"/>
            <a:ext cx="4045789"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394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5715000" cy="533400"/>
          </a:xfrm>
        </p:spPr>
        <p:txBody>
          <a:bodyPr/>
          <a:lstStyle/>
          <a:p>
            <a:r>
              <a:rPr lang="en-US" sz="2800" dirty="0" smtClean="0">
                <a:effectLst/>
                <a:latin typeface="Arial Narrow" pitchFamily="34" charset="0"/>
              </a:rPr>
              <a:t>Selection Factors</a:t>
            </a:r>
          </a:p>
        </p:txBody>
      </p:sp>
      <p:sp>
        <p:nvSpPr>
          <p:cNvPr id="3" name="Content Placeholder 2"/>
          <p:cNvSpPr>
            <a:spLocks noGrp="1"/>
          </p:cNvSpPr>
          <p:nvPr>
            <p:ph idx="1"/>
          </p:nvPr>
        </p:nvSpPr>
        <p:spPr>
          <a:xfrm>
            <a:off x="780686" y="1447800"/>
            <a:ext cx="7371272" cy="4633823"/>
          </a:xfrm>
        </p:spPr>
        <p:txBody>
          <a:bodyPr wrap="square">
            <a:normAutofit/>
          </a:bodyPr>
          <a:lstStyle/>
          <a:p>
            <a:pPr marL="0" indent="0">
              <a:buNone/>
            </a:pPr>
            <a:r>
              <a:rPr lang="en-US" sz="1300" b="1" dirty="0"/>
              <a:t>Selection Factors. </a:t>
            </a:r>
            <a:r>
              <a:rPr lang="en-US" sz="1300" dirty="0"/>
              <a:t>The Selection Factors for this FFO are as follows:  </a:t>
            </a:r>
          </a:p>
          <a:p>
            <a:pPr marL="0" indent="0">
              <a:buNone/>
            </a:pPr>
            <a:r>
              <a:rPr lang="en-US" sz="1200" dirty="0"/>
              <a:t> </a:t>
            </a:r>
          </a:p>
          <a:p>
            <a:pPr lvl="1">
              <a:buFont typeface="+mj-lt"/>
              <a:buAutoNum type="alphaLcPeriod"/>
            </a:pPr>
            <a:r>
              <a:rPr lang="en-US" sz="1200" dirty="0"/>
              <a:t>The availability of Federal funds;</a:t>
            </a:r>
          </a:p>
          <a:p>
            <a:pPr lvl="1">
              <a:buFont typeface="+mj-lt"/>
              <a:buAutoNum type="alphaLcPeriod"/>
            </a:pPr>
            <a:endParaRPr lang="en-US" sz="1200" dirty="0"/>
          </a:p>
          <a:p>
            <a:pPr lvl="1">
              <a:buFont typeface="+mj-lt"/>
              <a:buAutoNum type="alphaLcPeriod"/>
            </a:pPr>
            <a:r>
              <a:rPr lang="en-US" sz="1200" dirty="0"/>
              <a:t>Relevance of the proposed project to MEP program goals and policy objectives;</a:t>
            </a:r>
          </a:p>
          <a:p>
            <a:pPr lvl="1">
              <a:buFont typeface="+mj-lt"/>
              <a:buAutoNum type="alphaLcPeriod"/>
            </a:pPr>
            <a:endParaRPr lang="en-US" sz="1200" dirty="0"/>
          </a:p>
          <a:p>
            <a:pPr lvl="1">
              <a:buFont typeface="+mj-lt"/>
              <a:buAutoNum type="alphaLcPeriod"/>
            </a:pPr>
            <a:r>
              <a:rPr lang="en-US" sz="1200" dirty="0"/>
              <a:t>Reviewers' evaluations, including technical comments;</a:t>
            </a:r>
          </a:p>
          <a:p>
            <a:pPr lvl="1">
              <a:buFont typeface="+mj-lt"/>
              <a:buAutoNum type="alphaLcPeriod"/>
            </a:pPr>
            <a:endParaRPr lang="en-US" sz="1200" dirty="0"/>
          </a:p>
          <a:p>
            <a:pPr lvl="1">
              <a:buFont typeface="+mj-lt"/>
              <a:buAutoNum type="alphaLcPeriod"/>
            </a:pPr>
            <a:r>
              <a:rPr lang="en-US" sz="1200" dirty="0"/>
              <a:t>The need to assure appropriate distribution of MEP services within the designated State; </a:t>
            </a:r>
          </a:p>
          <a:p>
            <a:pPr lvl="1">
              <a:buFont typeface="+mj-lt"/>
              <a:buAutoNum type="alphaLcPeriod"/>
            </a:pPr>
            <a:endParaRPr lang="en-US" sz="1200" dirty="0"/>
          </a:p>
          <a:p>
            <a:pPr lvl="1">
              <a:buFont typeface="+mj-lt"/>
              <a:buAutoNum type="alphaLcPeriod"/>
            </a:pPr>
            <a:r>
              <a:rPr lang="en-US" sz="1200" dirty="0"/>
              <a:t>Whether the project duplicates other projects funded by </a:t>
            </a:r>
            <a:r>
              <a:rPr lang="en-US" sz="1200" dirty="0" err="1"/>
              <a:t>DoC</a:t>
            </a:r>
            <a:r>
              <a:rPr lang="en-US" sz="1200" dirty="0"/>
              <a:t> or by other Federal agencies; and</a:t>
            </a:r>
          </a:p>
          <a:p>
            <a:pPr lvl="1">
              <a:buFont typeface="+mj-lt"/>
              <a:buAutoNum type="alphaLcPeriod"/>
            </a:pPr>
            <a:endParaRPr lang="en-US" sz="1200" dirty="0"/>
          </a:p>
          <a:p>
            <a:pPr lvl="1">
              <a:buFont typeface="+mj-lt"/>
              <a:buAutoNum type="alphaLcPeriod"/>
            </a:pPr>
            <a:r>
              <a:rPr lang="en-US" sz="1200" dirty="0"/>
              <a:t>Whether the application complements or supports other Administration priorities, or projects supported by </a:t>
            </a:r>
            <a:r>
              <a:rPr lang="en-US" sz="1200" dirty="0" err="1"/>
              <a:t>DoC</a:t>
            </a:r>
            <a:r>
              <a:rPr lang="en-US" sz="1200" dirty="0"/>
              <a:t> or other Federal agencies, such as but not limited to the National Network for Manufacturing Innovation and the Investing in Manufacturing Communities Partnership.</a:t>
            </a:r>
          </a:p>
        </p:txBody>
      </p:sp>
      <p:sp>
        <p:nvSpPr>
          <p:cNvPr id="25605"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DCE77A92-E558-4CF5-AEB7-C760B50D0A40}" type="slidenum">
              <a:rPr lang="en-US" sz="1800" smtClean="0"/>
              <a:pPr algn="r"/>
              <a:t>42</a:t>
            </a:fld>
            <a:endParaRPr lang="en-US" sz="1800" dirty="0" smtClean="0"/>
          </a:p>
        </p:txBody>
      </p:sp>
    </p:spTree>
    <p:extLst>
      <p:ext uri="{BB962C8B-B14F-4D97-AF65-F5344CB8AC3E}">
        <p14:creationId xmlns:p14="http://schemas.microsoft.com/office/powerpoint/2010/main" val="4159641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43</a:t>
            </a:fld>
            <a:endParaRPr lang="en-US" sz="1800" dirty="0" smtClean="0">
              <a:solidFill>
                <a:prstClr val="black"/>
              </a:solidFill>
            </a:endParaRPr>
          </a:p>
        </p:txBody>
      </p:sp>
      <p:sp>
        <p:nvSpPr>
          <p:cNvPr id="2" name="Rectangle 1"/>
          <p:cNvSpPr/>
          <p:nvPr/>
        </p:nvSpPr>
        <p:spPr>
          <a:xfrm>
            <a:off x="1181818" y="3521735"/>
            <a:ext cx="4390846"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6435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011662" cy="533400"/>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effectLst/>
                <a:latin typeface="Arial Narrow" pitchFamily="34" charset="0"/>
              </a:rPr>
              <a:t>Administrative Requirements of </a:t>
            </a:r>
            <a:r>
              <a:rPr lang="en-US" sz="2800" dirty="0" smtClean="0">
                <a:latin typeface="Arial Narrow" pitchFamily="34" charset="0"/>
              </a:rPr>
              <a:t>Application (</a:t>
            </a:r>
            <a:r>
              <a:rPr lang="en-US" sz="2800" dirty="0">
                <a:latin typeface="Arial Narrow" pitchFamily="34" charset="0"/>
              </a:rPr>
              <a:t>1</a:t>
            </a:r>
            <a:r>
              <a:rPr lang="en-US" sz="2800" dirty="0" smtClean="0">
                <a:latin typeface="Arial Narrow" pitchFamily="34" charset="0"/>
              </a:rPr>
              <a:t>)</a:t>
            </a:r>
            <a:r>
              <a:rPr lang="en-US" sz="2800" dirty="0" smtClean="0">
                <a:effectLst/>
                <a:latin typeface="Arial Narrow" pitchFamily="34" charset="0"/>
              </a:rPr>
              <a:t/>
            </a:r>
            <a:br>
              <a:rPr lang="en-US" sz="2800" dirty="0" smtClean="0">
                <a:effectLst/>
                <a:latin typeface="Arial Narrow" pitchFamily="34" charset="0"/>
              </a:rPr>
            </a:br>
            <a:endParaRPr lang="en-US" sz="2800" dirty="0">
              <a:latin typeface="Arial Narrow" pitchFamily="34" charset="0"/>
            </a:endParaRPr>
          </a:p>
        </p:txBody>
      </p:sp>
      <p:sp>
        <p:nvSpPr>
          <p:cNvPr id="14339" name="Content Placeholder 2"/>
          <p:cNvSpPr>
            <a:spLocks noGrp="1"/>
          </p:cNvSpPr>
          <p:nvPr>
            <p:ph idx="1"/>
          </p:nvPr>
        </p:nvSpPr>
        <p:spPr>
          <a:xfrm>
            <a:off x="664346" y="1245833"/>
            <a:ext cx="7538621" cy="5128334"/>
          </a:xfrm>
        </p:spPr>
        <p:txBody>
          <a:bodyPr wrap="square">
            <a:noAutofit/>
          </a:bodyPr>
          <a:lstStyle/>
          <a:p>
            <a:r>
              <a:rPr lang="en-US" sz="1300" dirty="0" smtClean="0">
                <a:effectLst/>
              </a:rPr>
              <a:t>Complete applications/proposals must, at a minimum, include the following forms and documents and meet the following requirements identified in the FFO which are:</a:t>
            </a:r>
          </a:p>
          <a:p>
            <a:pPr marL="0" indent="0">
              <a:buNone/>
            </a:pPr>
            <a:endParaRPr lang="en-US" sz="1300" b="1" dirty="0" smtClean="0">
              <a:effectLst/>
            </a:endParaRPr>
          </a:p>
          <a:p>
            <a:r>
              <a:rPr lang="en-US" sz="1300" b="1" dirty="0" smtClean="0">
                <a:effectLst/>
              </a:rPr>
              <a:t>Required Forms*:</a:t>
            </a:r>
          </a:p>
          <a:p>
            <a:pPr lvl="1">
              <a:buFont typeface="Arial" pitchFamily="34" charset="0"/>
              <a:buChar char="•"/>
            </a:pPr>
            <a:r>
              <a:rPr lang="en-US" sz="1300" dirty="0" smtClean="0">
                <a:effectLst/>
              </a:rPr>
              <a:t>SF-424 	         	Application for Federal Assistance</a:t>
            </a:r>
          </a:p>
          <a:p>
            <a:pPr lvl="1">
              <a:buFont typeface="Arial" pitchFamily="34" charset="0"/>
              <a:buChar char="•"/>
            </a:pPr>
            <a:r>
              <a:rPr lang="en-US" sz="1300" dirty="0" smtClean="0">
                <a:effectLst/>
              </a:rPr>
              <a:t>SF-424A’s		Budget Information Non-Constructions (Years 1-4) and separate SF424a 						for Year 5</a:t>
            </a:r>
          </a:p>
          <a:p>
            <a:pPr lvl="1">
              <a:buFont typeface="Arial" pitchFamily="34" charset="0"/>
              <a:buChar char="•"/>
            </a:pPr>
            <a:r>
              <a:rPr lang="en-US" sz="1300" dirty="0" smtClean="0">
                <a:effectLst/>
              </a:rPr>
              <a:t>SF-424B		Assurances Non-construction</a:t>
            </a:r>
          </a:p>
          <a:p>
            <a:pPr lvl="1">
              <a:buFont typeface="Arial" pitchFamily="34" charset="0"/>
              <a:buChar char="•"/>
            </a:pPr>
            <a:r>
              <a:rPr lang="en-US" sz="1300" dirty="0" smtClean="0">
                <a:effectLst/>
              </a:rPr>
              <a:t>CD-511	      	Certification Regarding Lobbying</a:t>
            </a:r>
          </a:p>
          <a:p>
            <a:pPr lvl="1">
              <a:buFont typeface="Arial" pitchFamily="34" charset="0"/>
              <a:buChar char="•"/>
            </a:pPr>
            <a:r>
              <a:rPr lang="en-US" sz="1300" dirty="0" smtClean="0">
                <a:effectLst/>
              </a:rPr>
              <a:t>SF-LLL	          	Disclosure of Lobbying Activities (if applicable)</a:t>
            </a:r>
          </a:p>
          <a:p>
            <a:pPr lvl="1">
              <a:buFont typeface="Arial" pitchFamily="34" charset="0"/>
              <a:buChar char="•"/>
            </a:pPr>
            <a:r>
              <a:rPr lang="en-US" sz="1300" dirty="0"/>
              <a:t>Technical Proposal (please be sure to read Section IV.2.a.6 of FFO)</a:t>
            </a:r>
          </a:p>
          <a:p>
            <a:pPr marL="457200" lvl="1" indent="0">
              <a:buNone/>
            </a:pPr>
            <a:endParaRPr lang="en-US" sz="1300" dirty="0" smtClean="0">
              <a:effectLst/>
            </a:endParaRPr>
          </a:p>
          <a:p>
            <a:pPr marL="457200" lvl="1" indent="0">
              <a:buNone/>
            </a:pPr>
            <a:r>
              <a:rPr lang="en-US" sz="1300" b="1" dirty="0"/>
              <a:t>*Forms are available as part of the Grants.gov application </a:t>
            </a:r>
            <a:r>
              <a:rPr lang="en-US" sz="1300" b="1" dirty="0" smtClean="0"/>
              <a:t>kit</a:t>
            </a:r>
          </a:p>
          <a:p>
            <a:pPr marL="0" indent="0">
              <a:buNone/>
            </a:pPr>
            <a:endParaRPr lang="en-US" sz="1300" dirty="0" smtClean="0">
              <a:effectLst/>
            </a:endParaRPr>
          </a:p>
          <a:p>
            <a:pPr lvl="1"/>
            <a:endParaRPr lang="en-US" sz="1300" dirty="0" smtClean="0">
              <a:effectLst/>
            </a:endParaRPr>
          </a:p>
        </p:txBody>
      </p:sp>
      <p:sp>
        <p:nvSpPr>
          <p:cNvPr id="14341" name="Slide Number Placeholder 4"/>
          <p:cNvSpPr>
            <a:spLocks noGrp="1"/>
          </p:cNvSpPr>
          <p:nvPr>
            <p:ph type="sldNum" sz="quarter" idx="11"/>
          </p:nvPr>
        </p:nvSpPr>
        <p:spPr>
          <a:xfrm>
            <a:off x="3124200" y="6499225"/>
            <a:ext cx="5476336"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2B000A66-27CF-43EA-AB5D-8BF2EF5F4104}" type="slidenum">
              <a:rPr lang="en-US" sz="1800" smtClean="0"/>
              <a:pPr algn="r"/>
              <a:t>44</a:t>
            </a:fld>
            <a:endParaRPr lang="en-US" sz="1800" dirty="0" smtClean="0"/>
          </a:p>
        </p:txBody>
      </p:sp>
    </p:spTree>
    <p:extLst>
      <p:ext uri="{BB962C8B-B14F-4D97-AF65-F5344CB8AC3E}">
        <p14:creationId xmlns:p14="http://schemas.microsoft.com/office/powerpoint/2010/main" val="3401660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(2)</a:t>
            </a:r>
            <a:r>
              <a:rPr lang="en-US" sz="2500" dirty="0"/>
              <a:t/>
            </a:r>
            <a:br>
              <a:rPr lang="en-US" sz="2500" dirty="0"/>
            </a:br>
            <a:endParaRPr lang="en-US" sz="2500" dirty="0" smtClean="0">
              <a:effectLst/>
            </a:endParaRPr>
          </a:p>
        </p:txBody>
      </p:sp>
      <p:sp>
        <p:nvSpPr>
          <p:cNvPr id="3" name="Content Placeholder 2"/>
          <p:cNvSpPr>
            <a:spLocks noGrp="1"/>
          </p:cNvSpPr>
          <p:nvPr>
            <p:ph idx="1"/>
          </p:nvPr>
        </p:nvSpPr>
        <p:spPr>
          <a:xfrm>
            <a:off x="689502" y="1371600"/>
            <a:ext cx="7359123" cy="4876800"/>
          </a:xfrm>
        </p:spPr>
        <p:txBody>
          <a:bodyPr wrap="square">
            <a:noAutofit/>
          </a:bodyPr>
          <a:lstStyle/>
          <a:p>
            <a:pPr>
              <a:buFont typeface="Wingdings" pitchFamily="2" charset="2"/>
              <a:buNone/>
              <a:defRPr/>
            </a:pPr>
            <a:r>
              <a:rPr lang="en-US" sz="1400" b="1" dirty="0" smtClean="0">
                <a:effectLst/>
                <a:latin typeface="Arial Narrow" pitchFamily="34" charset="0"/>
              </a:rPr>
              <a:t>Proposal Requirements (Section IV.2(a)(6)):  </a:t>
            </a:r>
          </a:p>
          <a:p>
            <a:pPr>
              <a:buFont typeface="Wingdings" pitchFamily="2" charset="2"/>
              <a:buNone/>
              <a:defRPr/>
            </a:pPr>
            <a:endParaRPr lang="en-US" sz="1400" b="1" dirty="0" smtClean="0">
              <a:effectLst/>
              <a:latin typeface="Arial Narrow" pitchFamily="34" charset="0"/>
            </a:endParaRPr>
          </a:p>
          <a:p>
            <a:pPr lvl="0"/>
            <a:r>
              <a:rPr lang="en-US" sz="1400" b="1" dirty="0">
                <a:latin typeface="Arial Narrow" pitchFamily="34" charset="0"/>
              </a:rPr>
              <a:t>Technical </a:t>
            </a:r>
            <a:r>
              <a:rPr lang="en-US" sz="1400" b="1" dirty="0" smtClean="0">
                <a:latin typeface="Arial Narrow" pitchFamily="34" charset="0"/>
              </a:rPr>
              <a:t>Proposal</a:t>
            </a:r>
            <a:r>
              <a:rPr lang="en-US" sz="1400" dirty="0" smtClean="0">
                <a:latin typeface="Arial Narrow" pitchFamily="34" charset="0"/>
              </a:rPr>
              <a:t>. </a:t>
            </a:r>
            <a:r>
              <a:rPr lang="en-US" sz="1100" dirty="0"/>
              <a:t>The five (5) year Technical Proposal is a word-processed document not exceeding 40 pages responsive to the program description (</a:t>
            </a:r>
            <a:r>
              <a:rPr lang="en-US" sz="1100" i="1" dirty="0"/>
              <a:t>see</a:t>
            </a:r>
            <a:r>
              <a:rPr lang="en-US" sz="1100" dirty="0"/>
              <a:t> Section I. of this FFO) and the evaluation criteria (</a:t>
            </a:r>
            <a:r>
              <a:rPr lang="en-US" sz="1100" i="1" dirty="0"/>
              <a:t>see</a:t>
            </a:r>
            <a:r>
              <a:rPr lang="en-US" sz="1100" dirty="0"/>
              <a:t> Section V.1. of this FFO).  The following is a suggested format that applicants may use for the technical proposal.  </a:t>
            </a:r>
          </a:p>
          <a:p>
            <a:pPr lvl="1"/>
            <a:r>
              <a:rPr lang="en-US" sz="1100" b="1" dirty="0"/>
              <a:t>Table of Contents </a:t>
            </a:r>
            <a:r>
              <a:rPr lang="en-US" sz="1100" dirty="0"/>
              <a:t>(Does not count towards page limit)</a:t>
            </a:r>
          </a:p>
          <a:p>
            <a:pPr lvl="1"/>
            <a:r>
              <a:rPr lang="en-US" sz="1100" b="1" dirty="0"/>
              <a:t>Executive Summary </a:t>
            </a:r>
            <a:r>
              <a:rPr lang="en-US" sz="1100" dirty="0"/>
              <a:t> - The executive summary should briefly (usually no longer than two pages) describe the proposed project, consistent with the evaluation sub-criteria (see Section V.1.a. of this FFO).  </a:t>
            </a:r>
            <a:r>
              <a:rPr lang="en-US" sz="1100" b="1" i="1" dirty="0"/>
              <a:t>Applicants should name the State in which they are seeking to establish an MEP Center in the first sentence of the Executive Summary.  </a:t>
            </a:r>
            <a:r>
              <a:rPr lang="en-US" sz="1100" dirty="0"/>
              <a:t/>
            </a:r>
            <a:br>
              <a:rPr lang="en-US" sz="1100" dirty="0"/>
            </a:br>
            <a:r>
              <a:rPr lang="en-US" sz="1100" dirty="0"/>
              <a:t/>
            </a:r>
            <a:br>
              <a:rPr lang="en-US" sz="1100" dirty="0"/>
            </a:br>
            <a:r>
              <a:rPr lang="en-US" sz="1100" b="1" i="1" dirty="0">
                <a:solidFill>
                  <a:srgbClr val="FF0000"/>
                </a:solidFill>
              </a:rPr>
              <a:t>Please note, if an applicant’s proposal is selected for funding, NIST may use all or a portion of the Executive Summary as part of a press release issued by NIST, or for other public information and outreach purposes.  Applicants are advised not to incorporate information that concerns business trade secrets or other confidential commercial or financial information as part of the Executive Summary.  See also 15 C.F.R. § 4.9(c) concerning the designation of business information by the applicant.  (Does not count towards page limit).</a:t>
            </a:r>
          </a:p>
          <a:p>
            <a:pPr lvl="1"/>
            <a:r>
              <a:rPr lang="en-US" sz="1100" b="1" dirty="0"/>
              <a:t>Project Narrative</a:t>
            </a:r>
          </a:p>
          <a:p>
            <a:pPr lvl="1"/>
            <a:r>
              <a:rPr lang="en-US" sz="1100" b="1" dirty="0"/>
              <a:t>Qualifications of the Applicant and Program Management</a:t>
            </a:r>
          </a:p>
          <a:p>
            <a:pPr lvl="1"/>
            <a:r>
              <a:rPr lang="en-US" sz="1100" b="1" dirty="0"/>
              <a:t>Budget Tables and Budget Narratives</a:t>
            </a:r>
          </a:p>
          <a:p>
            <a:pPr lvl="2"/>
            <a:r>
              <a:rPr lang="en-US" sz="1100" dirty="0"/>
              <a:t>A suggested format is provided on the MEP website </a:t>
            </a:r>
            <a:r>
              <a:rPr lang="en-US" sz="1100" b="1" dirty="0"/>
              <a:t>- </a:t>
            </a:r>
            <a:r>
              <a:rPr lang="en-US" sz="1100" u="sng" dirty="0">
                <a:hlinkClick r:id="rId2"/>
              </a:rPr>
              <a:t>http://</a:t>
            </a:r>
            <a:r>
              <a:rPr lang="en-US" sz="1100" u="sng" dirty="0" smtClean="0">
                <a:hlinkClick r:id="rId2"/>
              </a:rPr>
              <a:t>nist.gov/mep/ffo-state-competitions-02.cfm</a:t>
            </a:r>
            <a:endParaRPr lang="en-US" sz="1100" u="sng" dirty="0" smtClean="0"/>
          </a:p>
          <a:p>
            <a:pPr marL="914400" lvl="2" indent="0">
              <a:buNone/>
            </a:pPr>
            <a:endParaRPr lang="en-US" sz="1100" u="sng" dirty="0" smtClean="0"/>
          </a:p>
          <a:p>
            <a:r>
              <a:rPr lang="en-US" sz="1200" b="1" dirty="0"/>
              <a:t>Letters of Commitment or Support – DOES NOT COUNT TOWARDS PAGE LIMIT</a:t>
            </a:r>
          </a:p>
          <a:p>
            <a:pPr lvl="2"/>
            <a:r>
              <a:rPr lang="en-US" sz="1100" dirty="0"/>
              <a:t>For non-profit applicants with a fiduciary board of directors, a resolution from such board authorizing submission of the MEP Center application to NIST and supporting the activities described therein is required.</a:t>
            </a:r>
          </a:p>
          <a:p>
            <a:pPr lvl="2"/>
            <a:r>
              <a:rPr lang="en-US" sz="1100" dirty="0"/>
              <a:t>Applicant Non-Federal Cost Sharing (Cash and In-Kind) is required from an authorized representative</a:t>
            </a:r>
          </a:p>
          <a:p>
            <a:pPr marL="914400" lvl="2" indent="0">
              <a:buNone/>
            </a:pPr>
            <a:endParaRPr lang="en-US" sz="1100" u="sng" dirty="0"/>
          </a:p>
          <a:p>
            <a:pPr marL="457200" lvl="1" indent="0">
              <a:buNone/>
            </a:pPr>
            <a:endParaRPr lang="en-US" sz="1400" b="1" dirty="0" smtClean="0">
              <a:latin typeface="Arial Narrow" pitchFamily="34" charset="0"/>
            </a:endParaRPr>
          </a:p>
        </p:txBody>
      </p:sp>
      <p:sp>
        <p:nvSpPr>
          <p:cNvPr id="15365" name="Slide Number Placeholder 4"/>
          <p:cNvSpPr>
            <a:spLocks noGrp="1"/>
          </p:cNvSpPr>
          <p:nvPr>
            <p:ph type="sldNum" sz="quarter" idx="11"/>
          </p:nvPr>
        </p:nvSpPr>
        <p:spPr>
          <a:xfrm>
            <a:off x="3124199" y="6499225"/>
            <a:ext cx="5459084"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2299E56-E593-4998-A5F9-160C7B134D8C}" type="slidenum">
              <a:rPr lang="en-US" sz="1800" smtClean="0"/>
              <a:pPr algn="r"/>
              <a:t>45</a:t>
            </a:fld>
            <a:endParaRPr lang="en-US" sz="1800" dirty="0" smtClean="0"/>
          </a:p>
        </p:txBody>
      </p:sp>
    </p:spTree>
    <p:extLst>
      <p:ext uri="{BB962C8B-B14F-4D97-AF65-F5344CB8AC3E}">
        <p14:creationId xmlns:p14="http://schemas.microsoft.com/office/powerpoint/2010/main" val="4011194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(3)</a:t>
            </a:r>
            <a:r>
              <a:rPr lang="en-US" sz="2500" dirty="0"/>
              <a:t/>
            </a:r>
            <a:br>
              <a:rPr lang="en-US" sz="2500" dirty="0"/>
            </a:br>
            <a:endParaRPr lang="en-US" sz="2500" dirty="0" smtClean="0">
              <a:effectLst/>
            </a:endParaRPr>
          </a:p>
        </p:txBody>
      </p:sp>
      <p:sp>
        <p:nvSpPr>
          <p:cNvPr id="3" name="Content Placeholder 2"/>
          <p:cNvSpPr>
            <a:spLocks noGrp="1"/>
          </p:cNvSpPr>
          <p:nvPr>
            <p:ph idx="1"/>
          </p:nvPr>
        </p:nvSpPr>
        <p:spPr>
          <a:xfrm>
            <a:off x="689502" y="1371600"/>
            <a:ext cx="7330548" cy="4876800"/>
          </a:xfrm>
        </p:spPr>
        <p:txBody>
          <a:bodyPr wrap="square">
            <a:noAutofit/>
          </a:bodyPr>
          <a:lstStyle/>
          <a:p>
            <a:r>
              <a:rPr lang="en-US" sz="1600" b="1" dirty="0" smtClean="0"/>
              <a:t>Indirect </a:t>
            </a:r>
            <a:r>
              <a:rPr lang="en-US" sz="1600" b="1" dirty="0"/>
              <a:t>Cost Rate </a:t>
            </a:r>
            <a:r>
              <a:rPr lang="en-US" sz="1600" b="1" dirty="0" smtClean="0"/>
              <a:t>Agreement</a:t>
            </a:r>
          </a:p>
          <a:p>
            <a:pPr lvl="1"/>
            <a:r>
              <a:rPr lang="en-US" sz="1100" dirty="0"/>
              <a:t>If indirect costs are included in the proposed budget, provide a copy of the approved negotiated agreement if this rate was negotiated with a cognizant Federal audit agency.  </a:t>
            </a:r>
          </a:p>
          <a:p>
            <a:pPr lvl="1"/>
            <a:r>
              <a:rPr lang="en-US" sz="1100" dirty="0"/>
              <a:t>If the rate was not established by a cognizant Federal audit agency, provide a statement to this effect.  If the successful applicant includes indirect costs in the budget and has not established an indirect cost rate with a cognizant Federal audit agency, the applicant will be required to obtain such a rate in accordance with the </a:t>
            </a:r>
            <a:r>
              <a:rPr lang="en-US" sz="1100" dirty="0" err="1"/>
              <a:t>DoC</a:t>
            </a:r>
            <a:r>
              <a:rPr lang="en-US" sz="1100" dirty="0"/>
              <a:t> Financial Assistance Standard Terms and Conditions</a:t>
            </a:r>
            <a:r>
              <a:rPr lang="en-US" sz="1100" dirty="0" smtClean="0"/>
              <a:t>.</a:t>
            </a:r>
          </a:p>
          <a:p>
            <a:pPr marL="457200" lvl="1" indent="0">
              <a:buNone/>
            </a:pPr>
            <a:endParaRPr lang="en-US" sz="1100" dirty="0" smtClean="0"/>
          </a:p>
          <a:p>
            <a:r>
              <a:rPr lang="en-US" sz="1600" b="1" dirty="0"/>
              <a:t>Resumes</a:t>
            </a:r>
          </a:p>
          <a:p>
            <a:pPr lvl="1"/>
            <a:r>
              <a:rPr lang="en-US" sz="1200" dirty="0"/>
              <a:t>One-page resumes of no more than five key personnel may be included; these do not count toward the page limit.  </a:t>
            </a:r>
          </a:p>
          <a:p>
            <a:pPr lvl="1"/>
            <a:r>
              <a:rPr lang="en-US" sz="1200" dirty="0"/>
              <a:t>Any information beyond one page for each resume and any additional resumes submitted will not be considered. </a:t>
            </a:r>
            <a:endParaRPr lang="en-US" sz="1200" b="1" dirty="0"/>
          </a:p>
          <a:p>
            <a:pPr lvl="1"/>
            <a:endParaRPr lang="en-US" sz="1100" dirty="0"/>
          </a:p>
          <a:p>
            <a:r>
              <a:rPr lang="en-US" sz="1400" b="1" dirty="0" smtClean="0"/>
              <a:t>SF-424A</a:t>
            </a:r>
            <a:r>
              <a:rPr lang="en-US" sz="1400" b="1" dirty="0"/>
              <a:t>, Budget Information - Non-Construction Programs for year five (5)</a:t>
            </a:r>
            <a:endParaRPr lang="en-US" sz="1400" dirty="0"/>
          </a:p>
        </p:txBody>
      </p:sp>
      <p:sp>
        <p:nvSpPr>
          <p:cNvPr id="15365" name="Slide Number Placeholder 4"/>
          <p:cNvSpPr>
            <a:spLocks noGrp="1"/>
          </p:cNvSpPr>
          <p:nvPr>
            <p:ph type="sldNum" sz="quarter" idx="11"/>
          </p:nvPr>
        </p:nvSpPr>
        <p:spPr>
          <a:xfrm>
            <a:off x="3124199" y="6499225"/>
            <a:ext cx="5459084"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2299E56-E593-4998-A5F9-160C7B134D8C}" type="slidenum">
              <a:rPr lang="en-US" sz="1800" smtClean="0"/>
              <a:pPr algn="r"/>
              <a:t>46</a:t>
            </a:fld>
            <a:endParaRPr lang="en-US" sz="1800" dirty="0" smtClean="0"/>
          </a:p>
        </p:txBody>
      </p:sp>
    </p:spTree>
    <p:extLst>
      <p:ext uri="{BB962C8B-B14F-4D97-AF65-F5344CB8AC3E}">
        <p14:creationId xmlns:p14="http://schemas.microsoft.com/office/powerpoint/2010/main" val="621386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162800" cy="533400"/>
          </a:xfrm>
        </p:spPr>
        <p:txBody>
          <a:bodyPr/>
          <a:lstStyle/>
          <a:p>
            <a:r>
              <a:rPr lang="en-US" sz="2800" dirty="0" smtClean="0"/>
              <a:t/>
            </a:r>
            <a:br>
              <a:rPr lang="en-US" sz="2800" dirty="0" smtClean="0"/>
            </a:br>
            <a:r>
              <a:rPr lang="en-US" sz="2500" dirty="0" smtClean="0"/>
              <a:t>Administrative </a:t>
            </a:r>
            <a:r>
              <a:rPr lang="en-US" sz="2500" dirty="0"/>
              <a:t>Requirements of Application </a:t>
            </a:r>
            <a:r>
              <a:rPr lang="en-US" sz="2500" dirty="0" smtClean="0"/>
              <a:t>(4)</a:t>
            </a:r>
            <a:r>
              <a:rPr lang="en-US" sz="2800" dirty="0"/>
              <a:t/>
            </a:r>
            <a:br>
              <a:rPr lang="en-US" sz="2800" dirty="0"/>
            </a:br>
            <a:endParaRPr lang="en-US" sz="2800" dirty="0" smtClean="0">
              <a:effectLst/>
              <a:latin typeface="Arial Narrow" pitchFamily="34" charset="0"/>
            </a:endParaRPr>
          </a:p>
        </p:txBody>
      </p:sp>
      <p:sp>
        <p:nvSpPr>
          <p:cNvPr id="17411" name="Content Placeholder 2"/>
          <p:cNvSpPr>
            <a:spLocks noGrp="1"/>
          </p:cNvSpPr>
          <p:nvPr>
            <p:ph idx="1"/>
          </p:nvPr>
        </p:nvSpPr>
        <p:spPr>
          <a:xfrm>
            <a:off x="685800" y="1447800"/>
            <a:ext cx="7302260" cy="4876800"/>
          </a:xfrm>
        </p:spPr>
        <p:txBody>
          <a:bodyPr wrap="square">
            <a:normAutofit/>
          </a:bodyPr>
          <a:lstStyle/>
          <a:p>
            <a:pPr>
              <a:lnSpc>
                <a:spcPct val="100000"/>
              </a:lnSpc>
            </a:pPr>
            <a:r>
              <a:rPr lang="en-US" sz="1400" b="1" dirty="0" smtClean="0">
                <a:effectLst/>
              </a:rPr>
              <a:t>Application Format (Section IV 2(b)):</a:t>
            </a:r>
          </a:p>
          <a:p>
            <a:pPr>
              <a:lnSpc>
                <a:spcPct val="100000"/>
              </a:lnSpc>
            </a:pPr>
            <a:endParaRPr lang="en-US" sz="1400" b="1" dirty="0" smtClean="0">
              <a:effectLst/>
            </a:endParaRPr>
          </a:p>
          <a:p>
            <a:pPr lvl="1">
              <a:lnSpc>
                <a:spcPct val="100000"/>
              </a:lnSpc>
            </a:pPr>
            <a:r>
              <a:rPr lang="en-US" sz="1400" dirty="0" smtClean="0"/>
              <a:t>Page </a:t>
            </a:r>
            <a:r>
              <a:rPr lang="en-US" sz="1400" dirty="0"/>
              <a:t>Limit.  </a:t>
            </a:r>
            <a:r>
              <a:rPr lang="en-US" sz="1400" b="1" u="sng" dirty="0"/>
              <a:t>The Technical Proposals are limited to </a:t>
            </a:r>
            <a:r>
              <a:rPr lang="en-US" sz="1400" b="1" u="sng" dirty="0" smtClean="0"/>
              <a:t>forty (40) </a:t>
            </a:r>
            <a:r>
              <a:rPr lang="en-US" sz="1400" b="1" u="sng" dirty="0"/>
              <a:t>pages.  </a:t>
            </a:r>
            <a:r>
              <a:rPr lang="en-US" sz="1400" dirty="0"/>
              <a:t>Information on pages beyond the page limit will not be considered.  </a:t>
            </a:r>
          </a:p>
          <a:p>
            <a:pPr lvl="1">
              <a:lnSpc>
                <a:spcPct val="100000"/>
              </a:lnSpc>
            </a:pPr>
            <a:endParaRPr lang="en-US" sz="1400" dirty="0"/>
          </a:p>
          <a:p>
            <a:pPr lvl="1">
              <a:lnSpc>
                <a:spcPct val="100000"/>
              </a:lnSpc>
            </a:pPr>
            <a:r>
              <a:rPr lang="en-US" sz="1400" dirty="0"/>
              <a:t>Page limit </a:t>
            </a:r>
            <a:r>
              <a:rPr lang="en-US" sz="1400" b="1" u="sng" dirty="0">
                <a:solidFill>
                  <a:srgbClr val="FF0000"/>
                </a:solidFill>
              </a:rPr>
              <a:t>includes</a:t>
            </a:r>
            <a:r>
              <a:rPr lang="en-US" sz="1400" b="1" u="sng" dirty="0"/>
              <a:t>:</a:t>
            </a:r>
            <a:r>
              <a:rPr lang="en-US" sz="1400" dirty="0"/>
              <a:t> Cover page, Technical Proposal (with the exception of the Executive Summary), figures, graphs, tables, images, pictures, and all other pages of an application, with the exception of the page limit exclusions listed below</a:t>
            </a:r>
            <a:r>
              <a:rPr lang="en-US" sz="1400" dirty="0" smtClean="0"/>
              <a:t>.</a:t>
            </a:r>
          </a:p>
          <a:p>
            <a:pPr marL="457200" lvl="1" indent="0">
              <a:lnSpc>
                <a:spcPct val="100000"/>
              </a:lnSpc>
              <a:buNone/>
            </a:pPr>
            <a:endParaRPr lang="en-US" sz="1400" dirty="0"/>
          </a:p>
          <a:p>
            <a:pPr lvl="1">
              <a:lnSpc>
                <a:spcPct val="100000"/>
              </a:lnSpc>
            </a:pPr>
            <a:r>
              <a:rPr lang="en-US" sz="1400" dirty="0"/>
              <a:t>Page limit </a:t>
            </a:r>
            <a:r>
              <a:rPr lang="en-US" sz="1400" b="1" u="sng" dirty="0">
                <a:solidFill>
                  <a:srgbClr val="FF0000"/>
                </a:solidFill>
              </a:rPr>
              <a:t>excludes</a:t>
            </a:r>
            <a:r>
              <a:rPr lang="en-US" sz="1400" b="1" u="sng" dirty="0"/>
              <a:t>:</a:t>
            </a:r>
            <a:r>
              <a:rPr lang="en-US" sz="1400" dirty="0"/>
              <a:t> Table of Contents, Executive Summary, SF-424, Application for Federal Assistance; both copies of the SF-424A, Budget Information – Non-Construction Programs form; SF-424B, Assurances – Non-Construction Programs; SF-LLL, Disclosure of Lobbying Activities; CD-511, Certification Regarding Lobbying; Table of Contents, budget tables and budget narratives; Letters of Commitment and/or Support; Indirect Cost Rate Agreement, and Resumes.</a:t>
            </a:r>
            <a:r>
              <a:rPr lang="en-US" sz="1400" dirty="0" smtClean="0"/>
              <a:t>  </a:t>
            </a:r>
            <a:endParaRPr lang="en-US" sz="1400" dirty="0" smtClean="0">
              <a:effectLst/>
            </a:endParaRPr>
          </a:p>
        </p:txBody>
      </p:sp>
      <p:sp>
        <p:nvSpPr>
          <p:cNvPr id="17413" name="Slide Number Placeholder 4"/>
          <p:cNvSpPr>
            <a:spLocks noGrp="1"/>
          </p:cNvSpPr>
          <p:nvPr>
            <p:ph type="sldNum" sz="quarter" idx="11"/>
          </p:nvPr>
        </p:nvSpPr>
        <p:spPr>
          <a:xfrm>
            <a:off x="3124199" y="6499225"/>
            <a:ext cx="5450457"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4054990-6990-46A0-B45D-B5A76AF6BCC4}" type="slidenum">
              <a:rPr lang="en-US" sz="1800" smtClean="0"/>
              <a:pPr algn="r"/>
              <a:t>47</a:t>
            </a:fld>
            <a:endParaRPr lang="en-US" sz="1800" dirty="0" smtClean="0"/>
          </a:p>
        </p:txBody>
      </p:sp>
    </p:spTree>
    <p:extLst>
      <p:ext uri="{BB962C8B-B14F-4D97-AF65-F5344CB8AC3E}">
        <p14:creationId xmlns:p14="http://schemas.microsoft.com/office/powerpoint/2010/main" val="1204685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582288"/>
            <a:ext cx="6477000" cy="533400"/>
          </a:xfrm>
        </p:spPr>
        <p:txBody>
          <a:bodyPr/>
          <a:lstStyle/>
          <a:p>
            <a:r>
              <a:rPr lang="en-US" sz="2500" dirty="0" smtClean="0"/>
              <a:t/>
            </a:r>
            <a:br>
              <a:rPr lang="en-US" sz="2500" dirty="0" smtClean="0"/>
            </a:br>
            <a:r>
              <a:rPr lang="en-US" sz="2500" dirty="0" smtClean="0"/>
              <a:t>Administrative </a:t>
            </a:r>
            <a:r>
              <a:rPr lang="en-US" sz="2500" dirty="0"/>
              <a:t>Requirements of Application </a:t>
            </a:r>
            <a:r>
              <a:rPr lang="en-US" sz="2500" dirty="0" smtClean="0"/>
              <a:t>(5)</a:t>
            </a:r>
            <a:r>
              <a:rPr lang="en-US" sz="2500" dirty="0"/>
              <a:t/>
            </a:r>
            <a:br>
              <a:rPr lang="en-US" sz="2500" dirty="0"/>
            </a:br>
            <a:endParaRPr lang="en-US" sz="2500" dirty="0" smtClean="0">
              <a:effectLst/>
            </a:endParaRPr>
          </a:p>
        </p:txBody>
      </p:sp>
      <p:sp>
        <p:nvSpPr>
          <p:cNvPr id="28675" name="Content Placeholder 2"/>
          <p:cNvSpPr>
            <a:spLocks noGrp="1"/>
          </p:cNvSpPr>
          <p:nvPr>
            <p:ph idx="1"/>
          </p:nvPr>
        </p:nvSpPr>
        <p:spPr>
          <a:xfrm>
            <a:off x="685799" y="1447800"/>
            <a:ext cx="7680961" cy="4899734"/>
          </a:xfrm>
        </p:spPr>
        <p:txBody>
          <a:bodyPr wrap="square">
            <a:normAutofit/>
          </a:bodyPr>
          <a:lstStyle/>
          <a:p>
            <a:pPr marL="0" indent="0">
              <a:spcBef>
                <a:spcPts val="600"/>
              </a:spcBef>
              <a:buNone/>
            </a:pPr>
            <a:r>
              <a:rPr lang="en-US" sz="1200" dirty="0" smtClean="0">
                <a:effectLst/>
              </a:rPr>
              <a:t>.</a:t>
            </a:r>
          </a:p>
          <a:p>
            <a:pPr>
              <a:lnSpc>
                <a:spcPct val="100000"/>
              </a:lnSpc>
              <a:spcBef>
                <a:spcPts val="600"/>
              </a:spcBef>
            </a:pPr>
            <a:r>
              <a:rPr lang="en-US" sz="1200" b="1" dirty="0"/>
              <a:t>Unique Entity Identifier and System for Award Management (SAM).   </a:t>
            </a:r>
            <a:endParaRPr lang="en-US" sz="1200" b="1" dirty="0" smtClean="0"/>
          </a:p>
          <a:p>
            <a:pPr lvl="1">
              <a:spcBef>
                <a:spcPts val="600"/>
              </a:spcBef>
            </a:pPr>
            <a:r>
              <a:rPr lang="en-US" sz="1200" dirty="0" smtClean="0"/>
              <a:t>Pursuant </a:t>
            </a:r>
            <a:r>
              <a:rPr lang="en-US" sz="1200" dirty="0"/>
              <a:t>to 2 C.F.R. part 25, applicants and recipients (as the case may be) are required to: </a:t>
            </a:r>
            <a:endParaRPr lang="en-US" sz="1200" dirty="0" smtClean="0"/>
          </a:p>
          <a:p>
            <a:pPr lvl="2">
              <a:spcBef>
                <a:spcPts val="600"/>
              </a:spcBef>
            </a:pPr>
            <a:r>
              <a:rPr lang="en-US" sz="1200" dirty="0" smtClean="0"/>
              <a:t>(</a:t>
            </a:r>
            <a:r>
              <a:rPr lang="en-US" sz="1200" dirty="0"/>
              <a:t>i) be registered in SAM before submitting its application; </a:t>
            </a:r>
            <a:endParaRPr lang="en-US" sz="1200" dirty="0" smtClean="0"/>
          </a:p>
          <a:p>
            <a:pPr lvl="2">
              <a:spcBef>
                <a:spcPts val="600"/>
              </a:spcBef>
            </a:pPr>
            <a:r>
              <a:rPr lang="en-US" sz="1200" dirty="0" smtClean="0"/>
              <a:t>(</a:t>
            </a:r>
            <a:r>
              <a:rPr lang="en-US" sz="1200" dirty="0"/>
              <a:t>ii) provide a valid unique entity identifier in its application; and </a:t>
            </a:r>
            <a:endParaRPr lang="en-US" sz="1200" dirty="0" smtClean="0"/>
          </a:p>
          <a:p>
            <a:pPr lvl="2">
              <a:spcBef>
                <a:spcPts val="600"/>
              </a:spcBef>
            </a:pPr>
            <a:r>
              <a:rPr lang="en-US" sz="1200" dirty="0" smtClean="0"/>
              <a:t>(</a:t>
            </a:r>
            <a:r>
              <a:rPr lang="en-US" sz="1200" dirty="0"/>
              <a:t>iii) continue to maintain an active SAM registration with current information at all times during which it has an active Federal award or an application or plan under consideration by a Federal awarding agency, unless otherwise excepted from these requirements pursuant to 2 C.F.R. § 25.110.  </a:t>
            </a:r>
            <a:endParaRPr lang="en-US" sz="1200" dirty="0" smtClean="0"/>
          </a:p>
          <a:p>
            <a:pPr lvl="1">
              <a:spcBef>
                <a:spcPts val="600"/>
              </a:spcBef>
            </a:pPr>
            <a:r>
              <a:rPr lang="en-US" sz="1200" i="1" dirty="0">
                <a:solidFill>
                  <a:srgbClr val="FF0000"/>
                </a:solidFill>
              </a:rPr>
              <a:t>When developing your submission timeline, keep in mind that (1) a free annual registration process in the electronic System for Award Management (SAM) (see Section IV.3) may take between three and five business days or as long as more than two weeks, and (2) applicants using Grants.gov will receive a series of receipts over a period of up to two business days before learning via a validation or rejection whether a Federal agency’s electronic system has received its application.  </a:t>
            </a:r>
            <a:endParaRPr lang="en-US" sz="1200" i="1" dirty="0" smtClean="0">
              <a:solidFill>
                <a:srgbClr val="FF0000"/>
              </a:solidFill>
            </a:endParaRPr>
          </a:p>
          <a:p>
            <a:pPr lvl="1">
              <a:spcBef>
                <a:spcPts val="600"/>
              </a:spcBef>
            </a:pPr>
            <a:r>
              <a:rPr lang="en-US" sz="1200" b="1" i="1" dirty="0" smtClean="0">
                <a:solidFill>
                  <a:srgbClr val="FF0000"/>
                </a:solidFill>
              </a:rPr>
              <a:t>Please </a:t>
            </a:r>
            <a:r>
              <a:rPr lang="en-US" sz="1200" b="1" i="1" dirty="0">
                <a:solidFill>
                  <a:srgbClr val="FF0000"/>
                </a:solidFill>
              </a:rPr>
              <a:t>note that a federal assistance award cannot be issued if the designated recipient’s registration in the System for Award Management (SAM.gov) is not current at the time of the award.</a:t>
            </a:r>
            <a:endParaRPr lang="en-US" sz="1200" i="1" dirty="0" smtClean="0">
              <a:solidFill>
                <a:srgbClr val="FF0000"/>
              </a:solidFill>
              <a:effectLst/>
            </a:endParaRPr>
          </a:p>
        </p:txBody>
      </p:sp>
      <p:sp>
        <p:nvSpPr>
          <p:cNvPr id="28676"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7DB574DA-5A7F-44D4-B892-765574AF1986}" type="slidenum">
              <a:rPr lang="en-US" sz="1800" smtClean="0"/>
              <a:pPr algn="r"/>
              <a:t>48</a:t>
            </a:fld>
            <a:endParaRPr lang="en-US" sz="1800" dirty="0" smtClean="0"/>
          </a:p>
        </p:txBody>
      </p:sp>
    </p:spTree>
    <p:extLst>
      <p:ext uri="{BB962C8B-B14F-4D97-AF65-F5344CB8AC3E}">
        <p14:creationId xmlns:p14="http://schemas.microsoft.com/office/powerpoint/2010/main" val="504187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49</a:t>
            </a:fld>
            <a:endParaRPr lang="en-US" sz="1800" dirty="0" smtClean="0">
              <a:solidFill>
                <a:prstClr val="black"/>
              </a:solidFill>
            </a:endParaRPr>
          </a:p>
        </p:txBody>
      </p:sp>
      <p:sp>
        <p:nvSpPr>
          <p:cNvPr id="2" name="Rectangle 1"/>
          <p:cNvSpPr/>
          <p:nvPr/>
        </p:nvSpPr>
        <p:spPr>
          <a:xfrm>
            <a:off x="1181819" y="3856009"/>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780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PiStock_000016662401Medium.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983789"/>
          </a:xfrm>
          <a:prstGeom prst="rect">
            <a:avLst/>
          </a:prstGeom>
        </p:spPr>
      </p:pic>
      <p:sp>
        <p:nvSpPr>
          <p:cNvPr id="10" name="Rectangle 9"/>
          <p:cNvSpPr/>
          <p:nvPr/>
        </p:nvSpPr>
        <p:spPr>
          <a:xfrm>
            <a:off x="1128441" y="2133600"/>
            <a:ext cx="6872559" cy="1828800"/>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136988" y="3923025"/>
            <a:ext cx="6870024" cy="39375"/>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136988" y="2119023"/>
            <a:ext cx="6870024" cy="39375"/>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3293692" y="614515"/>
            <a:ext cx="2514600" cy="523220"/>
          </a:xfrm>
          <a:prstGeom prst="rect">
            <a:avLst/>
          </a:prstGeom>
          <a:solidFill>
            <a:srgbClr val="006699"/>
          </a:solidFill>
        </p:spPr>
        <p:txBody>
          <a:bodyPr wrap="square" rtlCol="0">
            <a:spAutoFit/>
          </a:bodyPr>
          <a:lstStyle/>
          <a:p>
            <a:pPr algn="ctr"/>
            <a:r>
              <a:rPr lang="en-US" sz="2800" b="1" dirty="0" smtClean="0">
                <a:solidFill>
                  <a:srgbClr val="FFFFFF"/>
                </a:solidFill>
                <a:latin typeface="Lato" pitchFamily="34" charset="0"/>
              </a:rPr>
              <a:t>MISSION</a:t>
            </a:r>
            <a:endParaRPr lang="en-US" sz="2800" b="1" dirty="0">
              <a:solidFill>
                <a:srgbClr val="FFFFFF"/>
              </a:solidFill>
              <a:latin typeface="Lato" pitchFamily="34" charset="0"/>
            </a:endParaRPr>
          </a:p>
        </p:txBody>
      </p:sp>
      <p:sp>
        <p:nvSpPr>
          <p:cNvPr id="14" name="TextBox 13"/>
          <p:cNvSpPr txBox="1"/>
          <p:nvPr/>
        </p:nvSpPr>
        <p:spPr>
          <a:xfrm>
            <a:off x="1857806" y="2726104"/>
            <a:ext cx="5840726" cy="769441"/>
          </a:xfrm>
          <a:prstGeom prst="rect">
            <a:avLst/>
          </a:prstGeom>
          <a:noFill/>
        </p:spPr>
        <p:txBody>
          <a:bodyPr wrap="square" rtlCol="0">
            <a:spAutoFit/>
          </a:bodyPr>
          <a:lstStyle/>
          <a:p>
            <a:r>
              <a:rPr lang="en-US" sz="2200" dirty="0" smtClean="0">
                <a:solidFill>
                  <a:prstClr val="white"/>
                </a:solidFill>
                <a:latin typeface="Lato" pitchFamily="34" charset="0"/>
              </a:rPr>
              <a:t>To enhance the productivity and technological performance of U.S. Manufacturing.</a:t>
            </a:r>
            <a:endParaRPr lang="en-US" sz="2200" dirty="0">
              <a:solidFill>
                <a:prstClr val="white"/>
              </a:solidFill>
              <a:latin typeface="Lato" pitchFamily="34" charset="0"/>
            </a:endParaRPr>
          </a:p>
        </p:txBody>
      </p:sp>
      <p:grpSp>
        <p:nvGrpSpPr>
          <p:cNvPr id="15" name="Group 14"/>
          <p:cNvGrpSpPr/>
          <p:nvPr/>
        </p:nvGrpSpPr>
        <p:grpSpPr>
          <a:xfrm>
            <a:off x="1172100" y="1974522"/>
            <a:ext cx="5861873" cy="2257887"/>
            <a:chOff x="2195848" y="828320"/>
            <a:chExt cx="5861873" cy="1693415"/>
          </a:xfrm>
        </p:grpSpPr>
        <p:sp>
          <p:nvSpPr>
            <p:cNvPr id="16" name="TextBox 15"/>
            <p:cNvSpPr txBox="1"/>
            <p:nvPr/>
          </p:nvSpPr>
          <p:spPr>
            <a:xfrm rot="10800000">
              <a:off x="7496417" y="1225227"/>
              <a:ext cx="561304" cy="1296508"/>
            </a:xfrm>
            <a:prstGeom prst="rect">
              <a:avLst/>
            </a:prstGeom>
            <a:noFill/>
            <a:effectLst>
              <a:glow rad="127000">
                <a:schemeClr val="accent1">
                  <a:alpha val="37000"/>
                </a:schemeClr>
              </a:glow>
            </a:effectLst>
          </p:spPr>
          <p:txBody>
            <a:bodyPr wrap="square" rtlCol="0">
              <a:spAutoFit/>
            </a:bodyPr>
            <a:lstStyle/>
            <a:p>
              <a:pPr>
                <a:lnSpc>
                  <a:spcPct val="125000"/>
                </a:lnSpc>
              </a:pPr>
              <a:r>
                <a:rPr lang="en-US" sz="8800" dirty="0" smtClean="0">
                  <a:solidFill>
                    <a:srgbClr val="006699"/>
                  </a:solidFill>
                  <a:latin typeface="Rockwell" pitchFamily="18" charset="0"/>
                </a:rPr>
                <a:t>“</a:t>
              </a:r>
              <a:endParaRPr lang="en-US" sz="8800" dirty="0">
                <a:solidFill>
                  <a:srgbClr val="006699"/>
                </a:solidFill>
                <a:latin typeface="Rockwell" pitchFamily="18" charset="0"/>
              </a:endParaRPr>
            </a:p>
          </p:txBody>
        </p:sp>
        <p:sp>
          <p:nvSpPr>
            <p:cNvPr id="17" name="TextBox 16"/>
            <p:cNvSpPr txBox="1"/>
            <p:nvPr/>
          </p:nvSpPr>
          <p:spPr>
            <a:xfrm>
              <a:off x="2195848" y="828320"/>
              <a:ext cx="561304" cy="1296508"/>
            </a:xfrm>
            <a:prstGeom prst="rect">
              <a:avLst/>
            </a:prstGeom>
            <a:noFill/>
            <a:effectLst>
              <a:glow rad="127000">
                <a:schemeClr val="accent1">
                  <a:alpha val="37000"/>
                </a:schemeClr>
              </a:glow>
            </a:effectLst>
          </p:spPr>
          <p:txBody>
            <a:bodyPr wrap="square" rtlCol="0">
              <a:spAutoFit/>
            </a:bodyPr>
            <a:lstStyle/>
            <a:p>
              <a:pPr>
                <a:lnSpc>
                  <a:spcPct val="125000"/>
                </a:lnSpc>
              </a:pPr>
              <a:r>
                <a:rPr lang="en-US" sz="8800" dirty="0" smtClean="0">
                  <a:solidFill>
                    <a:srgbClr val="006699"/>
                  </a:solidFill>
                  <a:latin typeface="Rockwell" pitchFamily="18" charset="0"/>
                </a:rPr>
                <a:t>“</a:t>
              </a:r>
              <a:endParaRPr lang="en-US" sz="8800" dirty="0">
                <a:solidFill>
                  <a:srgbClr val="006699"/>
                </a:solidFill>
                <a:latin typeface="Rockwell" pitchFamily="18" charset="0"/>
              </a:endParaRPr>
            </a:p>
          </p:txBody>
        </p:sp>
      </p:grpSp>
      <p:sp>
        <p:nvSpPr>
          <p:cNvPr id="18" name="TextBox 17"/>
          <p:cNvSpPr txBox="1"/>
          <p:nvPr/>
        </p:nvSpPr>
        <p:spPr>
          <a:xfrm>
            <a:off x="1295400" y="4343400"/>
            <a:ext cx="6553200" cy="1569660"/>
          </a:xfrm>
          <a:prstGeom prst="rect">
            <a:avLst/>
          </a:prstGeom>
          <a:noFill/>
        </p:spPr>
        <p:txBody>
          <a:bodyPr wrap="square" rtlCol="0">
            <a:spAutoFit/>
          </a:bodyPr>
          <a:lstStyle/>
          <a:p>
            <a:r>
              <a:rPr lang="en-US" sz="1600" b="1" dirty="0" smtClean="0">
                <a:solidFill>
                  <a:prstClr val="black"/>
                </a:solidFill>
                <a:latin typeface="Lato" pitchFamily="34" charset="0"/>
              </a:rPr>
              <a:t>ROLE</a:t>
            </a:r>
          </a:p>
          <a:p>
            <a:r>
              <a:rPr lang="en-US" sz="1600" dirty="0" smtClean="0">
                <a:solidFill>
                  <a:prstClr val="black"/>
                </a:solidFill>
                <a:latin typeface="Lato" pitchFamily="34" charset="0"/>
              </a:rPr>
              <a:t>MEP’s state and regional centers facilitate and accelerate the transfer of manufacturing technology in partnership with industry, universities and educational institutions, state governments, and NIST and other federal and research laboratories and agencies.</a:t>
            </a:r>
            <a:endParaRPr lang="en-US" sz="1600" dirty="0">
              <a:solidFill>
                <a:prstClr val="black"/>
              </a:solidFill>
              <a:latin typeface="Lato" pitchFamily="34" charset="0"/>
            </a:endParaRPr>
          </a:p>
          <a:p>
            <a:r>
              <a:rPr lang="en-US" sz="1600" dirty="0" smtClean="0">
                <a:solidFill>
                  <a:prstClr val="white"/>
                </a:solidFill>
                <a:latin typeface="Lato" pitchFamily="34" charset="0"/>
              </a:rPr>
              <a:t> </a:t>
            </a:r>
            <a:endParaRPr lang="en-US" sz="1600" dirty="0">
              <a:solidFill>
                <a:prstClr val="white"/>
              </a:solidFill>
              <a:latin typeface="Lato" pitchFamily="34" charset="0"/>
            </a:endParaRPr>
          </a:p>
        </p:txBody>
      </p:sp>
      <p:sp>
        <p:nvSpPr>
          <p:cNvPr id="7" name="Footer Placeholder 6"/>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8" name="Slide Number Placeholder 7"/>
          <p:cNvSpPr>
            <a:spLocks noGrp="1"/>
          </p:cNvSpPr>
          <p:nvPr>
            <p:ph type="sldNum" sz="quarter" idx="12"/>
          </p:nvPr>
        </p:nvSpPr>
        <p:spPr/>
        <p:txBody>
          <a:bodyPr/>
          <a:lstStyle/>
          <a:p>
            <a:fld id="{54311E83-CD6C-2549-9EAD-3DC9C6DC4EB6}" type="slidenum">
              <a:rPr lang="en-US" smtClean="0">
                <a:solidFill>
                  <a:prstClr val="black"/>
                </a:solidFill>
              </a:rPr>
              <a:pPr/>
              <a:t>5</a:t>
            </a:fld>
            <a:endParaRPr lang="en-US" dirty="0">
              <a:solidFill>
                <a:prstClr val="black"/>
              </a:solidFill>
            </a:endParaRPr>
          </a:p>
        </p:txBody>
      </p:sp>
      <p:cxnSp>
        <p:nvCxnSpPr>
          <p:cNvPr id="19" name="Straight Connector 18"/>
          <p:cNvCxnSpPr/>
          <p:nvPr/>
        </p:nvCxnSpPr>
        <p:spPr>
          <a:xfrm>
            <a:off x="4" y="274638"/>
            <a:ext cx="7776119" cy="0"/>
          </a:xfrm>
          <a:prstGeom prst="line">
            <a:avLst/>
          </a:prstGeom>
          <a:ln w="158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4"/>
          <p:cNvSpPr txBox="1">
            <a:spLocks/>
          </p:cNvSpPr>
          <p:nvPr/>
        </p:nvSpPr>
        <p:spPr>
          <a:xfrm>
            <a:off x="7821832" y="167944"/>
            <a:ext cx="1316322" cy="171095"/>
          </a:xfrm>
          <a:prstGeom prst="rect">
            <a:avLst/>
          </a:prstGeom>
        </p:spPr>
        <p:txBody>
          <a:bodyPr lIns="0" tIns="0" rIns="0" bIns="0"/>
          <a:lstStyle>
            <a:defPPr>
              <a:defRPr lang="en-US"/>
            </a:defPPr>
            <a:lvl1pPr marL="0" algn="l" defTabSz="457200" rtl="0" eaLnBrk="1" latinLnBrk="0" hangingPunct="1">
              <a:defRPr sz="1000"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prstClr val="black">
                    <a:lumMod val="65000"/>
                    <a:lumOff val="35000"/>
                  </a:prstClr>
                </a:solidFill>
              </a:rPr>
              <a:t>MEP Overview</a:t>
            </a:r>
            <a:endParaRPr lang="en-US" sz="1200" dirty="0">
              <a:solidFill>
                <a:prstClr val="black">
                  <a:lumMod val="65000"/>
                  <a:lumOff val="35000"/>
                </a:prstClr>
              </a:solidFill>
            </a:endParaRPr>
          </a:p>
        </p:txBody>
      </p:sp>
    </p:spTree>
    <p:extLst>
      <p:ext uri="{BB962C8B-B14F-4D97-AF65-F5344CB8AC3E}">
        <p14:creationId xmlns:p14="http://schemas.microsoft.com/office/powerpoint/2010/main" val="426941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dirty="0" smtClean="0">
                <a:effectLst/>
                <a:latin typeface="Arial Narrow" pitchFamily="34" charset="0"/>
              </a:rPr>
              <a:t>Reporting Requirements (1)</a:t>
            </a:r>
          </a:p>
        </p:txBody>
      </p:sp>
      <p:sp>
        <p:nvSpPr>
          <p:cNvPr id="3" name="Content Placeholder 2"/>
          <p:cNvSpPr>
            <a:spLocks noGrp="1"/>
          </p:cNvSpPr>
          <p:nvPr>
            <p:ph idx="1"/>
          </p:nvPr>
        </p:nvSpPr>
        <p:spPr>
          <a:xfrm>
            <a:off x="832104" y="1317296"/>
            <a:ext cx="7321296" cy="4945481"/>
          </a:xfrm>
        </p:spPr>
        <p:txBody>
          <a:bodyPr wrap="square">
            <a:normAutofit/>
          </a:bodyPr>
          <a:lstStyle/>
          <a:p>
            <a:pPr>
              <a:lnSpc>
                <a:spcPct val="100000"/>
              </a:lnSpc>
              <a:defRPr/>
            </a:pPr>
            <a:r>
              <a:rPr lang="en-US" sz="1200" dirty="0"/>
              <a:t>In lieu of the reporting requirements described in Sections A.01 Performance (Technical) Reports and B.02  Financial Reports of the Department of Commerce Financial Assistance Standard Terms and Conditions  (December 26, 2014), the following reporting requirements shall apply</a:t>
            </a:r>
            <a:r>
              <a:rPr lang="en-US" sz="1200" dirty="0" smtClean="0"/>
              <a:t>:</a:t>
            </a:r>
          </a:p>
          <a:p>
            <a:pPr marL="0" indent="0">
              <a:lnSpc>
                <a:spcPct val="100000"/>
              </a:lnSpc>
              <a:buNone/>
              <a:defRPr/>
            </a:pPr>
            <a:endParaRPr lang="en-US" sz="1200" dirty="0"/>
          </a:p>
          <a:p>
            <a:pPr lvl="1"/>
            <a:r>
              <a:rPr lang="en-US" sz="1200" b="1" dirty="0"/>
              <a:t>Financial Reports.</a:t>
            </a:r>
            <a:r>
              <a:rPr lang="en-US" sz="1200" dirty="0"/>
              <a:t> The Recipient shall submit an SF-425, Federal Financial Report, into the MEP’s Enterprise Information System (MEIS) </a:t>
            </a:r>
            <a:r>
              <a:rPr lang="en-US" sz="1200" b="1" u="sng" dirty="0"/>
              <a:t>on a semi-annual basis after the sixth and twelfth month of each operating year</a:t>
            </a:r>
            <a:r>
              <a:rPr lang="en-US" sz="1200" dirty="0"/>
              <a:t>, unless other reporting intervals and/or due dates are identified by the NIST Grants Officer pursuant to a Special Award Condition. Reports will be due within 30 days after the end of each semi-annual reporting period. The Recipient shall submit a final SF-425 within 90 days after the expiration date of the award</a:t>
            </a:r>
            <a:r>
              <a:rPr lang="en-US" sz="1200" dirty="0" smtClean="0"/>
              <a:t>.</a:t>
            </a:r>
          </a:p>
          <a:p>
            <a:pPr marL="457200" lvl="1" indent="0">
              <a:buNone/>
            </a:pPr>
            <a:endParaRPr lang="en-US" sz="1200" b="1" dirty="0" smtClean="0">
              <a:effectLst/>
            </a:endParaRPr>
          </a:p>
          <a:p>
            <a:pPr lvl="1"/>
            <a:r>
              <a:rPr lang="en-US" sz="1200" b="1" dirty="0"/>
              <a:t>Performance (Technical) Reports.</a:t>
            </a:r>
            <a:r>
              <a:rPr lang="en-US" sz="1200" dirty="0"/>
              <a:t>  The Recipient shall submit a Technical Report (completing all required MEIS fields) </a:t>
            </a:r>
            <a:r>
              <a:rPr lang="en-US" sz="1200" b="1" u="sng" dirty="0"/>
              <a:t>on a semi-annual basis after the sixth and twelfth month of each operating </a:t>
            </a:r>
            <a:r>
              <a:rPr lang="en-US" sz="1200" dirty="0"/>
              <a:t>year, unless other reporting intervals and/or due dates are identified by the NIST Grants Officer pursuant to a Special Award Condition.  Reports are due in MEIS no later than 30 days following the end of each reporting period. The Recipient shall submit a final Technical/Quarterly report within 90 days after the expiration date of the award. Technical/Quarterly Report details are accessible on the MEIS website (https://meis.nist.gov/).Technical progress reports shall contain information as prescribed in the NIST MEP Reporting Guidelines (OMB Control Number 0693-0032).  For further information regarding the NIST MEP Reporting Process, you may download a copy of the NIST MEP Reporting Guidelines at </a:t>
            </a:r>
            <a:r>
              <a:rPr lang="en-US" sz="1200" u="sng" dirty="0">
                <a:hlinkClick r:id="rId3"/>
              </a:rPr>
              <a:t>http://nist.gov/mep/ffo-state-competitions-02.cfm</a:t>
            </a:r>
            <a:r>
              <a:rPr lang="en-US" sz="1200" u="sng" dirty="0" smtClean="0"/>
              <a:t>.</a:t>
            </a:r>
          </a:p>
          <a:p>
            <a:pPr lvl="1"/>
            <a:endParaRPr lang="en-US" sz="1200" u="sng" dirty="0" smtClean="0"/>
          </a:p>
          <a:p>
            <a:pPr lvl="1"/>
            <a:r>
              <a:rPr lang="en-US" sz="1200" b="1" dirty="0"/>
              <a:t>Post Client Project Follow-Up.</a:t>
            </a:r>
            <a:r>
              <a:rPr lang="en-US" sz="1200" dirty="0"/>
              <a:t>  The </a:t>
            </a:r>
            <a:r>
              <a:rPr lang="en-US" sz="1200" b="1" u="sng" dirty="0"/>
              <a:t>recipient </a:t>
            </a:r>
            <a:r>
              <a:rPr lang="en-US" sz="1200" b="1" u="sng" dirty="0" smtClean="0"/>
              <a:t>will be </a:t>
            </a:r>
            <a:r>
              <a:rPr lang="en-US" sz="1200" b="1" u="sng" dirty="0"/>
              <a:t>required </a:t>
            </a:r>
            <a:r>
              <a:rPr lang="en-US" sz="1200" dirty="0"/>
              <a:t>to provide client and project data on a quarterly basis (unless otherwise directed by the NIST Grants Officer) and in a specified format to the organization identified by NIST/MEP in order for post-project follow-up data to be obtained (OMB Control Number 0693-0021</a:t>
            </a:r>
            <a:r>
              <a:rPr lang="en-US" sz="1200" b="1" dirty="0"/>
              <a:t>).  For further information regarding the NIST MEP Reporting Process, you may download a copy of the NIST MEP Reporting Guidelines at </a:t>
            </a:r>
            <a:r>
              <a:rPr lang="en-US" sz="1200" b="1" u="sng" dirty="0">
                <a:hlinkClick r:id="rId3"/>
              </a:rPr>
              <a:t>http://nist.gov/mep/ffo-state-competitions-02.cfm</a:t>
            </a:r>
            <a:r>
              <a:rPr lang="en-US" sz="1200" b="1" dirty="0"/>
              <a:t>.</a:t>
            </a:r>
            <a:endParaRPr lang="en-US" sz="1200" b="1" dirty="0" smtClean="0">
              <a:effectLst/>
            </a:endParaRPr>
          </a:p>
        </p:txBody>
      </p:sp>
      <p:sp>
        <p:nvSpPr>
          <p:cNvPr id="29701" name="Slide Number Placeholder 4"/>
          <p:cNvSpPr>
            <a:spLocks noGrp="1"/>
          </p:cNvSpPr>
          <p:nvPr>
            <p:ph type="sldNum" sz="quarter" idx="11"/>
          </p:nvPr>
        </p:nvSpPr>
        <p:spPr>
          <a:xfrm>
            <a:off x="3124199" y="6499225"/>
            <a:ext cx="5502215"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44ACF6C4-B950-4D4C-B779-70071EED9794}" type="slidenum">
              <a:rPr lang="en-US" sz="1800" smtClean="0"/>
              <a:pPr algn="r"/>
              <a:t>50</a:t>
            </a:fld>
            <a:endParaRPr lang="en-US" sz="1800" dirty="0" smtClean="0"/>
          </a:p>
        </p:txBody>
      </p:sp>
    </p:spTree>
    <p:extLst>
      <p:ext uri="{BB962C8B-B14F-4D97-AF65-F5344CB8AC3E}">
        <p14:creationId xmlns:p14="http://schemas.microsoft.com/office/powerpoint/2010/main" val="11221234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51</a:t>
            </a:fld>
            <a:endParaRPr lang="en-US" sz="1800" dirty="0" smtClean="0">
              <a:solidFill>
                <a:prstClr val="black"/>
              </a:solidFill>
            </a:endParaRPr>
          </a:p>
        </p:txBody>
      </p:sp>
      <p:sp>
        <p:nvSpPr>
          <p:cNvPr id="2" name="Rectangle 1"/>
          <p:cNvSpPr/>
          <p:nvPr/>
        </p:nvSpPr>
        <p:spPr>
          <a:xfrm>
            <a:off x="1181819" y="4247073"/>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3711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480598"/>
            <a:ext cx="7897812" cy="735013"/>
          </a:xfrm>
        </p:spPr>
        <p:txBody>
          <a:bodyPr/>
          <a:lstStyle/>
          <a:p>
            <a:r>
              <a:rPr lang="en-US" dirty="0" smtClean="0"/>
              <a:t>MEP Resources</a:t>
            </a:r>
            <a:endParaRPr lang="en-US" dirty="0"/>
          </a:p>
        </p:txBody>
      </p:sp>
      <p:sp>
        <p:nvSpPr>
          <p:cNvPr id="4" name="Content Placeholder 2"/>
          <p:cNvSpPr txBox="1">
            <a:spLocks/>
          </p:cNvSpPr>
          <p:nvPr/>
        </p:nvSpPr>
        <p:spPr>
          <a:xfrm>
            <a:off x="788988" y="1273620"/>
            <a:ext cx="7313022" cy="4840102"/>
          </a:xfrm>
          <a:prstGeom prst="rect">
            <a:avLst/>
          </a:prstGeom>
        </p:spPr>
        <p:txBody>
          <a:bodyPr wrap="square">
            <a:norm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spcBef>
                <a:spcPts val="0"/>
              </a:spcBef>
              <a:spcAft>
                <a:spcPts val="0"/>
              </a:spcAft>
              <a:buNone/>
            </a:pPr>
            <a:r>
              <a:rPr lang="en-US" sz="1600" dirty="0">
                <a:ea typeface="Times New Roman"/>
              </a:rPr>
              <a:t>The following resources </a:t>
            </a:r>
            <a:r>
              <a:rPr lang="en-US" sz="1600" dirty="0" smtClean="0">
                <a:ea typeface="Times New Roman"/>
              </a:rPr>
              <a:t>outlined in the FFO are </a:t>
            </a:r>
            <a:r>
              <a:rPr lang="en-US" sz="1600" dirty="0">
                <a:ea typeface="Times New Roman"/>
              </a:rPr>
              <a:t>currently available on the MEP website at: </a:t>
            </a:r>
            <a:r>
              <a:rPr lang="en-US" sz="1600" dirty="0" smtClean="0">
                <a:ea typeface="Times New Roman"/>
              </a:rPr>
              <a:t>	</a:t>
            </a:r>
            <a:r>
              <a:rPr lang="en-US" sz="1600" u="sng" dirty="0">
                <a:solidFill>
                  <a:srgbClr val="0000FF"/>
                </a:solidFill>
                <a:ea typeface="Times New Roman"/>
              </a:rPr>
              <a:t>http://www.nist.gov/mep/ffo-state-competitions-02.cfm</a:t>
            </a:r>
            <a:r>
              <a:rPr lang="en-US" sz="1600" dirty="0" smtClean="0">
                <a:ea typeface="Times New Roman"/>
              </a:rPr>
              <a:t>:</a:t>
            </a:r>
            <a:endParaRPr lang="en-US" sz="1600" dirty="0">
              <a:ea typeface="Times New Roman"/>
            </a:endParaRPr>
          </a:p>
          <a:p>
            <a:pPr marL="0" marR="0" indent="0">
              <a:spcBef>
                <a:spcPts val="0"/>
              </a:spcBef>
              <a:spcAft>
                <a:spcPts val="0"/>
              </a:spcAft>
              <a:buNone/>
            </a:pPr>
            <a:r>
              <a:rPr lang="en-US" sz="1200" dirty="0">
                <a:latin typeface="Arial"/>
                <a:ea typeface="Times New Roman"/>
              </a:rPr>
              <a:t> </a:t>
            </a:r>
            <a:endParaRPr lang="en-US" sz="1000" dirty="0">
              <a:latin typeface="Times"/>
              <a:ea typeface="Times New Roman"/>
            </a:endParaRPr>
          </a:p>
          <a:p>
            <a:pPr lvl="1">
              <a:spcBef>
                <a:spcPts val="0"/>
              </a:spcBef>
              <a:spcAft>
                <a:spcPts val="0"/>
              </a:spcAft>
              <a:buFont typeface="Symbol"/>
              <a:buChar char=""/>
            </a:pPr>
            <a:r>
              <a:rPr lang="en-US" sz="1600" dirty="0" smtClean="0">
                <a:ea typeface="Times New Roman"/>
              </a:rPr>
              <a:t>NIST MEP System </a:t>
            </a:r>
            <a:r>
              <a:rPr lang="en-US" sz="1600" dirty="0">
                <a:ea typeface="Times New Roman"/>
              </a:rPr>
              <a:t>Strategic Plan;</a:t>
            </a:r>
          </a:p>
          <a:p>
            <a:pPr lvl="1">
              <a:spcBef>
                <a:spcPts val="0"/>
              </a:spcBef>
              <a:spcAft>
                <a:spcPts val="0"/>
              </a:spcAft>
              <a:buFont typeface="Symbol"/>
              <a:buChar char=""/>
            </a:pPr>
            <a:r>
              <a:rPr lang="en-US" sz="1600" dirty="0" smtClean="0">
                <a:ea typeface="Times New Roman"/>
              </a:rPr>
              <a:t>Hollings Manufacturing Extension Partnership Operating Plan Guidelines (February 2015);</a:t>
            </a:r>
          </a:p>
          <a:p>
            <a:pPr lvl="1">
              <a:spcBef>
                <a:spcPts val="0"/>
              </a:spcBef>
              <a:spcAft>
                <a:spcPts val="0"/>
              </a:spcAft>
              <a:buFont typeface="Symbol"/>
              <a:buChar char=""/>
            </a:pPr>
            <a:r>
              <a:rPr lang="en-US" sz="1600" dirty="0" smtClean="0">
                <a:ea typeface="Times New Roman"/>
              </a:rPr>
              <a:t>Hollings </a:t>
            </a:r>
            <a:r>
              <a:rPr lang="en-US" sz="1600" dirty="0">
                <a:ea typeface="Times New Roman"/>
              </a:rPr>
              <a:t>Manufacturing Extension Partnership General Terms and </a:t>
            </a:r>
            <a:r>
              <a:rPr lang="en-US" sz="1600" dirty="0" smtClean="0">
                <a:ea typeface="Times New Roman"/>
              </a:rPr>
              <a:t>Conditions (February 2015); </a:t>
            </a:r>
          </a:p>
          <a:p>
            <a:pPr lvl="1">
              <a:spcBef>
                <a:spcPts val="0"/>
              </a:spcBef>
              <a:spcAft>
                <a:spcPts val="0"/>
              </a:spcAft>
              <a:buFont typeface="Symbol"/>
              <a:buChar char=""/>
            </a:pPr>
            <a:r>
              <a:rPr lang="en-US" sz="1600" dirty="0" smtClean="0">
                <a:ea typeface="Times New Roman"/>
              </a:rPr>
              <a:t>2013 </a:t>
            </a:r>
            <a:r>
              <a:rPr lang="en-US" sz="1600" dirty="0">
                <a:ea typeface="Times New Roman"/>
              </a:rPr>
              <a:t>Annual </a:t>
            </a:r>
            <a:r>
              <a:rPr lang="en-US" sz="1600" dirty="0" smtClean="0">
                <a:ea typeface="Times New Roman"/>
              </a:rPr>
              <a:t>Report; (2014 coming in April)</a:t>
            </a:r>
          </a:p>
          <a:p>
            <a:pPr lvl="1">
              <a:spcBef>
                <a:spcPts val="0"/>
              </a:spcBef>
              <a:spcAft>
                <a:spcPts val="0"/>
              </a:spcAft>
              <a:buFont typeface="Symbol"/>
              <a:buChar char=""/>
            </a:pPr>
            <a:r>
              <a:rPr lang="en-US" sz="1600" dirty="0" smtClean="0"/>
              <a:t>Sample </a:t>
            </a:r>
            <a:r>
              <a:rPr lang="en-US" sz="1600" dirty="0"/>
              <a:t>Budget Table (for all 5 years) and Budget </a:t>
            </a:r>
            <a:r>
              <a:rPr lang="en-US" sz="1600" dirty="0" smtClean="0"/>
              <a:t>Chart and Narrative </a:t>
            </a:r>
            <a:r>
              <a:rPr lang="en-US" sz="1600" dirty="0"/>
              <a:t>(for Year 1</a:t>
            </a:r>
            <a:r>
              <a:rPr lang="en-US" sz="1600" dirty="0" smtClean="0"/>
              <a:t>); and</a:t>
            </a:r>
          </a:p>
          <a:p>
            <a:pPr lvl="1">
              <a:spcBef>
                <a:spcPts val="0"/>
              </a:spcBef>
              <a:spcAft>
                <a:spcPts val="0"/>
              </a:spcAft>
              <a:buFont typeface="Symbol"/>
              <a:buChar char=""/>
            </a:pPr>
            <a:r>
              <a:rPr lang="en-US" sz="1600" dirty="0" smtClean="0"/>
              <a:t>NIST MEP Reporting Guidelines</a:t>
            </a:r>
          </a:p>
        </p:txBody>
      </p:sp>
      <p:sp>
        <p:nvSpPr>
          <p:cNvPr id="5"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52</a:t>
            </a:fld>
            <a:endParaRPr lang="en-US" sz="1800" dirty="0" smtClean="0">
              <a:solidFill>
                <a:prstClr val="black"/>
              </a:solidFill>
            </a:endParaRPr>
          </a:p>
        </p:txBody>
      </p:sp>
    </p:spTree>
    <p:extLst>
      <p:ext uri="{BB962C8B-B14F-4D97-AF65-F5344CB8AC3E}">
        <p14:creationId xmlns:p14="http://schemas.microsoft.com/office/powerpoint/2010/main" val="205391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480598"/>
            <a:ext cx="7897812" cy="735013"/>
          </a:xfrm>
        </p:spPr>
        <p:txBody>
          <a:bodyPr/>
          <a:lstStyle/>
          <a:p>
            <a:r>
              <a:rPr lang="en-US" sz="3200" dirty="0" smtClean="0"/>
              <a:t>MEP Resources continued…</a:t>
            </a:r>
            <a:endParaRPr lang="en-US" sz="3200" dirty="0"/>
          </a:p>
        </p:txBody>
      </p:sp>
      <p:sp>
        <p:nvSpPr>
          <p:cNvPr id="4" name="Content Placeholder 2"/>
          <p:cNvSpPr txBox="1">
            <a:spLocks/>
          </p:cNvSpPr>
          <p:nvPr/>
        </p:nvSpPr>
        <p:spPr>
          <a:xfrm>
            <a:off x="788987" y="1273620"/>
            <a:ext cx="7587261" cy="4920146"/>
          </a:xfrm>
          <a:prstGeom prst="rect">
            <a:avLst/>
          </a:prstGeom>
        </p:spPr>
        <p:txBody>
          <a:bodyPr wrap="square">
            <a:normAutofit fontScale="70000" lnSpcReduction="20000"/>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Manufacturing </a:t>
            </a:r>
            <a:r>
              <a:rPr lang="en-US" sz="1600" b="1" dirty="0"/>
              <a:t>Technology Acceleration Center (M-TAC) Pilot Projects – Report on Initial Progress and Learning (February 2015)</a:t>
            </a:r>
          </a:p>
          <a:p>
            <a:pPr marL="400050" lvl="1" indent="0">
              <a:buNone/>
            </a:pPr>
            <a:r>
              <a:rPr lang="en-US" sz="1600" u="sng" dirty="0">
                <a:hlinkClick r:id="rId2"/>
              </a:rPr>
              <a:t>http://www.nist.gov/mep/services/supplychain/upload/MTAC_Report-print.pdf</a:t>
            </a:r>
            <a:endParaRPr lang="en-US" sz="1600" dirty="0"/>
          </a:p>
          <a:p>
            <a:pPr marL="0" indent="0">
              <a:buNone/>
            </a:pPr>
            <a:r>
              <a:rPr lang="en-US" sz="1600" dirty="0"/>
              <a:t> </a:t>
            </a:r>
          </a:p>
          <a:p>
            <a:r>
              <a:rPr lang="en-US" sz="1600" b="1" dirty="0" smtClean="0">
                <a:solidFill>
                  <a:srgbClr val="FF0000"/>
                </a:solidFill>
              </a:rPr>
              <a:t>Promising </a:t>
            </a:r>
            <a:r>
              <a:rPr lang="en-US" sz="1600" b="1" dirty="0">
                <a:solidFill>
                  <a:srgbClr val="FF0000"/>
                </a:solidFill>
              </a:rPr>
              <a:t>Practices in Overall Performance – Featuring MEP Centers of Indiana, Ohio, and Oklahoma (January 2013) This document appears to be available on MEIS only!</a:t>
            </a:r>
          </a:p>
          <a:p>
            <a:pPr marL="400050" lvl="1" indent="0">
              <a:buNone/>
            </a:pPr>
            <a:r>
              <a:rPr lang="en-US" sz="1600" u="sng" dirty="0">
                <a:solidFill>
                  <a:srgbClr val="FF0000"/>
                </a:solidFill>
                <a:hlinkClick r:id="rId3"/>
              </a:rPr>
              <a:t>https://meis.nist.gov/_layouts/MEIS/GetMeisDocument.ashx?AttachmentID=7165&amp;MeisDocType=SubmissionAttachment</a:t>
            </a:r>
            <a:endParaRPr lang="en-US" sz="1600" dirty="0">
              <a:solidFill>
                <a:srgbClr val="FF0000"/>
              </a:solidFill>
            </a:endParaRPr>
          </a:p>
          <a:p>
            <a:pPr marL="0" indent="0">
              <a:buNone/>
            </a:pPr>
            <a:r>
              <a:rPr lang="en-US" sz="1600" dirty="0">
                <a:solidFill>
                  <a:srgbClr val="FF0000"/>
                </a:solidFill>
              </a:rPr>
              <a:t> </a:t>
            </a:r>
          </a:p>
          <a:p>
            <a:r>
              <a:rPr lang="en-US" sz="1600" b="1" dirty="0" smtClean="0"/>
              <a:t>National </a:t>
            </a:r>
            <a:r>
              <a:rPr lang="en-US" sz="1600" b="1" dirty="0"/>
              <a:t>Governors Association – “Making” Our Future – What States Are Doing to Encourage Growth in Manufacturing through Innovation, Entrepreneurship, and Investment (January 2013)</a:t>
            </a:r>
          </a:p>
          <a:p>
            <a:pPr marL="400050" lvl="1" indent="0">
              <a:buNone/>
            </a:pPr>
            <a:r>
              <a:rPr lang="en-US" sz="1600" u="sng" dirty="0">
                <a:hlinkClick r:id="rId4"/>
              </a:rPr>
              <a:t>http://www.nga.org/cms/home/nga-center-for-best-practices/center-publications/page-ehsw-publications/col2-content/main-content-list/making-our-future.html</a:t>
            </a:r>
            <a:endParaRPr lang="en-US" sz="1600" dirty="0"/>
          </a:p>
          <a:p>
            <a:pPr marL="0" indent="0">
              <a:buNone/>
            </a:pPr>
            <a:r>
              <a:rPr lang="en-US" sz="1600" dirty="0"/>
              <a:t> </a:t>
            </a:r>
          </a:p>
          <a:p>
            <a:r>
              <a:rPr lang="en-US" sz="1600" b="1" dirty="0" smtClean="0"/>
              <a:t>Re-examining </a:t>
            </a:r>
            <a:r>
              <a:rPr lang="en-US" sz="1600" b="1" dirty="0"/>
              <a:t>the MEP Business Model: Alternatives for Increasing the Program’s Impact on US Manufacturing Sector Performance (October 2010)</a:t>
            </a:r>
          </a:p>
          <a:p>
            <a:pPr marL="400050" lvl="1" indent="0">
              <a:buNone/>
            </a:pPr>
            <a:r>
              <a:rPr lang="en-US" sz="1600" u="sng" dirty="0">
                <a:hlinkClick r:id="rId5"/>
              </a:rPr>
              <a:t>http://www.nist.gov/mep/upload/MEP_Bus_Model_Report_Summary_July2010.pdf</a:t>
            </a:r>
            <a:endParaRPr lang="en-US" sz="1600" dirty="0"/>
          </a:p>
          <a:p>
            <a:pPr marL="400050" lvl="1" indent="0">
              <a:buNone/>
            </a:pPr>
            <a:r>
              <a:rPr lang="en-US" sz="1600" u="sng" dirty="0">
                <a:hlinkClick r:id="rId6"/>
              </a:rPr>
              <a:t>http://stone-assoc.com/uploads/MEP_Bus_Model_Rpt_.pdf</a:t>
            </a:r>
            <a:endParaRPr lang="en-US" sz="1600" dirty="0"/>
          </a:p>
          <a:p>
            <a:pPr marL="0" indent="0">
              <a:buNone/>
            </a:pPr>
            <a:r>
              <a:rPr lang="en-US" sz="1600" dirty="0"/>
              <a:t> </a:t>
            </a:r>
          </a:p>
          <a:p>
            <a:pPr marL="0" indent="0">
              <a:buNone/>
            </a:pPr>
            <a:r>
              <a:rPr lang="en-US" sz="1600" dirty="0"/>
              <a:t> </a:t>
            </a:r>
          </a:p>
          <a:p>
            <a:r>
              <a:rPr lang="en-US" sz="1600" b="1" dirty="0" smtClean="0"/>
              <a:t>Hollings </a:t>
            </a:r>
            <a:r>
              <a:rPr lang="en-US" sz="1600" b="1" dirty="0"/>
              <a:t>MEP Advisory Board Innovation and Product Development in the 21</a:t>
            </a:r>
            <a:r>
              <a:rPr lang="en-US" sz="1600" b="1" baseline="30000" dirty="0"/>
              <a:t>st</a:t>
            </a:r>
            <a:r>
              <a:rPr lang="en-US" sz="1600" b="1" dirty="0"/>
              <a:t> Century (February 2010)</a:t>
            </a:r>
          </a:p>
          <a:p>
            <a:pPr marL="400050" lvl="1" indent="0">
              <a:buNone/>
            </a:pPr>
            <a:r>
              <a:rPr lang="en-US" sz="1600" u="sng" dirty="0">
                <a:hlinkClick r:id="rId7"/>
              </a:rPr>
              <a:t>http://nist.gov/mep/upload/MEP_advisory_report_4_24l.pdf</a:t>
            </a:r>
            <a:endParaRPr lang="en-US" sz="1600" dirty="0"/>
          </a:p>
          <a:p>
            <a:pPr marL="0" indent="0">
              <a:buNone/>
            </a:pPr>
            <a:r>
              <a:rPr lang="en-US" sz="1600" dirty="0"/>
              <a:t> </a:t>
            </a:r>
          </a:p>
          <a:p>
            <a:pPr marL="0" indent="0">
              <a:buNone/>
            </a:pPr>
            <a:r>
              <a:rPr lang="en-US" sz="1600" dirty="0"/>
              <a:t> </a:t>
            </a:r>
          </a:p>
          <a:p>
            <a:r>
              <a:rPr lang="en-US" sz="1600" b="1" dirty="0" smtClean="0"/>
              <a:t>National </a:t>
            </a:r>
            <a:r>
              <a:rPr lang="en-US" sz="1600" b="1" dirty="0"/>
              <a:t>Academy of Public Administration – The NIST MEP Program – Report 2: Alternative Business Models (May 2004)</a:t>
            </a:r>
          </a:p>
          <a:p>
            <a:pPr marL="400050" lvl="1" indent="0">
              <a:buNone/>
            </a:pPr>
            <a:r>
              <a:rPr lang="en-US" sz="1600" u="sng" dirty="0">
                <a:hlinkClick r:id="rId8"/>
              </a:rPr>
              <a:t>http://www.napawash.org/2004/1541-manufacturing-extension-partnership-program-report-2-alternative-business-models.html</a:t>
            </a:r>
            <a:endParaRPr lang="en-US" sz="1600" dirty="0"/>
          </a:p>
          <a:p>
            <a:pPr marL="0" indent="0">
              <a:buNone/>
            </a:pPr>
            <a:r>
              <a:rPr lang="en-US" sz="1600" dirty="0"/>
              <a:t> </a:t>
            </a:r>
          </a:p>
          <a:p>
            <a:r>
              <a:rPr lang="en-US" sz="1600" b="1" dirty="0" smtClean="0"/>
              <a:t>National </a:t>
            </a:r>
            <a:r>
              <a:rPr lang="en-US" sz="1600" b="1" dirty="0"/>
              <a:t>Academy of Public Administration – The NIST MEP Program – Report 1: Re-examining the Core Premise of the MEP Program (September 2003)</a:t>
            </a:r>
          </a:p>
          <a:p>
            <a:pPr marL="400050" lvl="1" indent="0">
              <a:buNone/>
            </a:pPr>
            <a:r>
              <a:rPr lang="en-US" sz="1600" u="sng" dirty="0">
                <a:hlinkClick r:id="rId9"/>
              </a:rPr>
              <a:t>http://patapsco.nist.gov/mep/documents/pdf/about-mep/reports-studies/napa_1.pdf</a:t>
            </a:r>
            <a:endParaRPr lang="en-US" sz="1600" dirty="0" smtClean="0"/>
          </a:p>
        </p:txBody>
      </p:sp>
      <p:sp>
        <p:nvSpPr>
          <p:cNvPr id="5"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53</a:t>
            </a:fld>
            <a:endParaRPr lang="en-US" sz="1800" dirty="0" smtClean="0">
              <a:solidFill>
                <a:prstClr val="black"/>
              </a:solidFill>
            </a:endParaRPr>
          </a:p>
        </p:txBody>
      </p:sp>
    </p:spTree>
    <p:extLst>
      <p:ext uri="{BB962C8B-B14F-4D97-AF65-F5344CB8AC3E}">
        <p14:creationId xmlns:p14="http://schemas.microsoft.com/office/powerpoint/2010/main" val="1124461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8" y="480598"/>
            <a:ext cx="7897812" cy="735013"/>
          </a:xfrm>
        </p:spPr>
        <p:txBody>
          <a:bodyPr/>
          <a:lstStyle/>
          <a:p>
            <a:r>
              <a:rPr lang="en-US" sz="3200" dirty="0" smtClean="0"/>
              <a:t>MEP Resources continued…</a:t>
            </a:r>
            <a:endParaRPr lang="en-US" sz="3200" dirty="0"/>
          </a:p>
        </p:txBody>
      </p:sp>
      <p:sp>
        <p:nvSpPr>
          <p:cNvPr id="4" name="Content Placeholder 2"/>
          <p:cNvSpPr txBox="1">
            <a:spLocks/>
          </p:cNvSpPr>
          <p:nvPr/>
        </p:nvSpPr>
        <p:spPr>
          <a:xfrm>
            <a:off x="788988" y="1273620"/>
            <a:ext cx="7313022" cy="4840102"/>
          </a:xfrm>
          <a:prstGeom prst="rect">
            <a:avLst/>
          </a:prstGeom>
        </p:spPr>
        <p:txBody>
          <a:bodyPr wrap="square">
            <a:normAutofit/>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dirty="0"/>
              <a:t>National Academies. 21</a:t>
            </a:r>
            <a:r>
              <a:rPr lang="en-US" sz="1100" b="1" baseline="30000" dirty="0"/>
              <a:t>st</a:t>
            </a:r>
            <a:r>
              <a:rPr lang="en-US" sz="1100" b="1" dirty="0"/>
              <a:t> Century Manufacturing: The role of the Manufacturing-Extension-Partnership</a:t>
            </a:r>
          </a:p>
          <a:p>
            <a:pPr marL="0" indent="0">
              <a:buNone/>
            </a:pPr>
            <a:r>
              <a:rPr lang="en-US" sz="1100" b="1" dirty="0"/>
              <a:t> </a:t>
            </a:r>
          </a:p>
          <a:p>
            <a:pPr marL="400050" lvl="1" indent="0">
              <a:buNone/>
            </a:pPr>
            <a:r>
              <a:rPr lang="en-US" sz="1200" u="sng" dirty="0">
                <a:hlinkClick r:id="rId2"/>
              </a:rPr>
              <a:t>http://www.nap.edu/catalog/18448/21st-century-manufacturing-the-role-of-the-manufacturing-extension-partnership</a:t>
            </a:r>
            <a:endParaRPr lang="en-US" sz="1200" dirty="0"/>
          </a:p>
          <a:p>
            <a:pPr marL="0" indent="0">
              <a:buNone/>
            </a:pPr>
            <a:r>
              <a:rPr lang="en-US" sz="1100" dirty="0"/>
              <a:t> </a:t>
            </a:r>
          </a:p>
          <a:p>
            <a:r>
              <a:rPr lang="en-US" sz="1100" b="1" dirty="0" smtClean="0"/>
              <a:t>Manufacturing </a:t>
            </a:r>
            <a:r>
              <a:rPr lang="en-US" sz="1100" b="1" dirty="0"/>
              <a:t>Extension Partnership: Most Federal Spending Directly Supports Work with Manufacturers, but Distribution Could Be Improved</a:t>
            </a:r>
            <a:endParaRPr lang="en-US" sz="1100" dirty="0"/>
          </a:p>
          <a:p>
            <a:pPr marL="400050" lvl="1" indent="0">
              <a:buNone/>
            </a:pPr>
            <a:r>
              <a:rPr lang="en-US" sz="1200" u="sng" dirty="0">
                <a:hlinkClick r:id="rId3"/>
              </a:rPr>
              <a:t>http://www.gao.gov/products/GAO-14-317</a:t>
            </a:r>
            <a:endParaRPr lang="en-US" sz="1200" dirty="0"/>
          </a:p>
          <a:p>
            <a:pPr marL="0" indent="0">
              <a:buNone/>
            </a:pPr>
            <a:r>
              <a:rPr lang="en-US" sz="1200" dirty="0"/>
              <a:t> </a:t>
            </a:r>
          </a:p>
          <a:p>
            <a:r>
              <a:rPr lang="en-US" sz="1100" b="1" dirty="0"/>
              <a:t>Factors for Evaluating the Cost Share of Manufacturing Extension Partnership Program to Assist Small and Medium-Sized Manufacturers</a:t>
            </a:r>
            <a:endParaRPr lang="en-US" sz="1100" dirty="0"/>
          </a:p>
          <a:p>
            <a:pPr marL="400050" lvl="1" indent="0">
              <a:buNone/>
            </a:pPr>
            <a:r>
              <a:rPr lang="en-US" sz="1200" u="sng" dirty="0" smtClean="0">
                <a:hlinkClick r:id="rId4"/>
              </a:rPr>
              <a:t>http</a:t>
            </a:r>
            <a:r>
              <a:rPr lang="en-US" sz="1200" u="sng" dirty="0">
                <a:hlinkClick r:id="rId4"/>
              </a:rPr>
              <a:t>://www.gao.gov/products/GAO-11-437R</a:t>
            </a:r>
            <a:endParaRPr lang="en-US" sz="1200" dirty="0"/>
          </a:p>
          <a:p>
            <a:pPr marL="0" indent="0">
              <a:buNone/>
            </a:pPr>
            <a:r>
              <a:rPr lang="en-US" sz="1100" dirty="0"/>
              <a:t> </a:t>
            </a:r>
          </a:p>
          <a:p>
            <a:pPr marL="0" indent="0">
              <a:buNone/>
            </a:pPr>
            <a:r>
              <a:rPr lang="en-US" sz="1100" dirty="0"/>
              <a:t> </a:t>
            </a:r>
          </a:p>
          <a:p>
            <a:r>
              <a:rPr lang="en-US" sz="1100" b="1" dirty="0"/>
              <a:t>MPI and ASMC. 2013.  Next Generation Manufacturing Study</a:t>
            </a:r>
          </a:p>
          <a:p>
            <a:pPr marL="400050" lvl="1" indent="0">
              <a:buNone/>
            </a:pPr>
            <a:r>
              <a:rPr lang="en-US" sz="1200" u="sng" dirty="0">
                <a:hlinkClick r:id="rId5"/>
              </a:rPr>
              <a:t>http://www.wmep.org/sites/default/files/NGM-StudySummaryReport.pdf</a:t>
            </a:r>
            <a:endParaRPr lang="en-US" sz="1200" dirty="0" smtClean="0"/>
          </a:p>
        </p:txBody>
      </p:sp>
      <p:sp>
        <p:nvSpPr>
          <p:cNvPr id="5" name="Slide Number Placeholder 4"/>
          <p:cNvSpPr>
            <a:spLocks noGrp="1"/>
          </p:cNvSpPr>
          <p:nvPr>
            <p:ph type="sldNum" sz="quarter" idx="11"/>
          </p:nvPr>
        </p:nvSpPr>
        <p:spPr>
          <a:xfrm>
            <a:off x="5708010" y="6499225"/>
            <a:ext cx="2895600"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B8E2E62-89A8-4E78-BF4C-23D2C37FB511}" type="slidenum">
              <a:rPr lang="en-US" sz="1800" smtClean="0">
                <a:solidFill>
                  <a:prstClr val="black"/>
                </a:solidFill>
              </a:rPr>
              <a:pPr algn="r"/>
              <a:t>54</a:t>
            </a:fld>
            <a:endParaRPr lang="en-US" sz="1800" dirty="0" smtClean="0">
              <a:solidFill>
                <a:prstClr val="black"/>
              </a:solidFill>
            </a:endParaRPr>
          </a:p>
        </p:txBody>
      </p:sp>
    </p:spTree>
    <p:extLst>
      <p:ext uri="{BB962C8B-B14F-4D97-AF65-F5344CB8AC3E}">
        <p14:creationId xmlns:p14="http://schemas.microsoft.com/office/powerpoint/2010/main" val="3973786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55</a:t>
            </a:fld>
            <a:endParaRPr lang="en-US" sz="1800" dirty="0" smtClean="0">
              <a:solidFill>
                <a:prstClr val="black"/>
              </a:solidFill>
            </a:endParaRPr>
          </a:p>
        </p:txBody>
      </p:sp>
      <p:sp>
        <p:nvSpPr>
          <p:cNvPr id="2" name="Rectangle 1"/>
          <p:cNvSpPr/>
          <p:nvPr/>
        </p:nvSpPr>
        <p:spPr>
          <a:xfrm>
            <a:off x="1181819" y="4563375"/>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217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8305800" cy="838200"/>
          </a:xfrm>
        </p:spPr>
        <p:txBody>
          <a:bodyPr>
            <a:normAutofit/>
          </a:bodyPr>
          <a:lstStyle/>
          <a:p>
            <a:r>
              <a:rPr lang="en-US" sz="2500" dirty="0" smtClean="0">
                <a:effectLst/>
                <a:latin typeface="Arial Narrow" pitchFamily="34" charset="0"/>
              </a:rPr>
              <a:t>Agency Contacts</a:t>
            </a:r>
          </a:p>
        </p:txBody>
      </p:sp>
      <p:sp>
        <p:nvSpPr>
          <p:cNvPr id="31748"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2099E70-B99F-4967-AB80-5F8F25FF41E2}" type="slidenum">
              <a:rPr lang="en-US" sz="1800" smtClean="0"/>
              <a:pPr algn="r"/>
              <a:t>56</a:t>
            </a:fld>
            <a:endParaRPr lang="en-US" sz="1800" dirty="0" smtClean="0"/>
          </a:p>
        </p:txBody>
      </p:sp>
      <p:graphicFrame>
        <p:nvGraphicFramePr>
          <p:cNvPr id="3" name="Table 2"/>
          <p:cNvGraphicFramePr>
            <a:graphicFrameLocks noGrp="1"/>
          </p:cNvGraphicFramePr>
          <p:nvPr>
            <p:extLst>
              <p:ext uri="{D42A27DB-BD31-4B8C-83A1-F6EECF244321}">
                <p14:modId xmlns:p14="http://schemas.microsoft.com/office/powerpoint/2010/main" val="2463902048"/>
              </p:ext>
            </p:extLst>
          </p:nvPr>
        </p:nvGraphicFramePr>
        <p:xfrm>
          <a:off x="1961039" y="2110581"/>
          <a:ext cx="5553710" cy="3505200"/>
        </p:xfrm>
        <a:graphic>
          <a:graphicData uri="http://schemas.openxmlformats.org/drawingml/2006/table">
            <a:tbl>
              <a:tblPr/>
              <a:tblGrid>
                <a:gridCol w="2639060"/>
                <a:gridCol w="2914650"/>
              </a:tblGrid>
              <a:tr h="0">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0" i="0" dirty="0">
                          <a:solidFill>
                            <a:srgbClr val="FFFFFF"/>
                          </a:solidFill>
                          <a:effectLst/>
                          <a:latin typeface="Arial"/>
                          <a:cs typeface="Times New Roman"/>
                        </a:rPr>
                        <a:t>Subject Area</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0" i="0">
                          <a:solidFill>
                            <a:srgbClr val="FFFFFF"/>
                          </a:solidFill>
                          <a:effectLst/>
                          <a:latin typeface="Arial"/>
                          <a:cs typeface="Times New Roman"/>
                        </a:rPr>
                        <a:t>Point of Contact</a:t>
                      </a:r>
                      <a:endParaRPr lang="en-US" sz="1000" b="1" i="1">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spcBef>
                          <a:spcPts val="0"/>
                        </a:spcBef>
                        <a:spcAft>
                          <a:spcPts val="0"/>
                        </a:spcAft>
                      </a:pPr>
                      <a:r>
                        <a:rPr lang="en-US" sz="1000">
                          <a:effectLst/>
                          <a:latin typeface="Arial"/>
                          <a:ea typeface="Times New Roman"/>
                          <a:cs typeface="Times New Roman"/>
                        </a:rPr>
                        <a:t>Administrative, budget, cost-sharing, eligibility questions and other programmatic questions.</a:t>
                      </a:r>
                      <a:endParaRPr lang="en-US" sz="10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cs typeface="Times New Roman"/>
                        </a:rPr>
                        <a:t>Diane Henderson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Manufacturing Extension Partnership</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Phone:  301-975-5105</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Fax:  301-963-6556</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E-mail:  </a:t>
                      </a:r>
                      <a:r>
                        <a:rPr lang="en-US" sz="1000" u="sng" dirty="0" smtClean="0">
                          <a:solidFill>
                            <a:srgbClr val="0000FF"/>
                          </a:solidFill>
                          <a:effectLst/>
                          <a:latin typeface="Arial"/>
                          <a:ea typeface="Times New Roman"/>
                          <a:cs typeface="Times New Roman"/>
                        </a:rPr>
                        <a:t>mepffo@nist.gov</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000" dirty="0" smtClean="0">
                          <a:effectLst/>
                          <a:latin typeface="Arial"/>
                          <a:ea typeface="Times New Roman"/>
                          <a:cs typeface="Times New Roman"/>
                        </a:rPr>
                        <a:t>Technical Assistance with Grants.gov Submissions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cs typeface="Times New Roman"/>
                        </a:rPr>
                        <a:t>Christopher Hunton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Administrative Support &amp; Document Control Office</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Phone: 301-975-5718</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Fax:  301-975-8884</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E-mail: </a:t>
                      </a:r>
                      <a:r>
                        <a:rPr lang="en-US" sz="1000" u="sng" dirty="0">
                          <a:solidFill>
                            <a:srgbClr val="0000FF"/>
                          </a:solidFill>
                          <a:effectLst/>
                          <a:latin typeface="Arial"/>
                          <a:ea typeface="Times New Roman"/>
                          <a:cs typeface="Times New Roman"/>
                          <a:hlinkClick r:id="rId2"/>
                        </a:rPr>
                        <a:t>christopher.hunton@nist.gov</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000" dirty="0">
                          <a:effectLst/>
                          <a:latin typeface="Arial"/>
                          <a:ea typeface="Times New Roman"/>
                          <a:cs typeface="Times New Roman"/>
                        </a:rPr>
                        <a:t>Grant </a:t>
                      </a:r>
                      <a:r>
                        <a:rPr lang="en-US" sz="1000" dirty="0" smtClean="0">
                          <a:effectLst/>
                          <a:latin typeface="Arial"/>
                          <a:ea typeface="Times New Roman"/>
                          <a:cs typeface="Times New Roman"/>
                        </a:rPr>
                        <a:t>Rules </a:t>
                      </a:r>
                      <a:r>
                        <a:rPr lang="en-US" sz="1000" dirty="0">
                          <a:effectLst/>
                          <a:latin typeface="Arial"/>
                          <a:ea typeface="Times New Roman"/>
                          <a:cs typeface="Times New Roman"/>
                        </a:rPr>
                        <a:t>and </a:t>
                      </a:r>
                      <a:r>
                        <a:rPr lang="en-US" sz="1000" dirty="0" smtClean="0">
                          <a:effectLst/>
                          <a:latin typeface="Arial"/>
                          <a:ea typeface="Times New Roman"/>
                          <a:cs typeface="Times New Roman"/>
                        </a:rPr>
                        <a:t>Regulations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cs typeface="Times New Roman"/>
                        </a:rPr>
                        <a:t>Jannet Cancino</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Grants Management Division</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Phone: 301-975-6544</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Fax:  </a:t>
                      </a:r>
                      <a:r>
                        <a:rPr lang="en-US" sz="1000" dirty="0" smtClean="0">
                          <a:effectLst/>
                          <a:latin typeface="Arial"/>
                          <a:ea typeface="Times New Roman"/>
                          <a:cs typeface="Times New Roman"/>
                        </a:rPr>
                        <a:t>301-975-6368</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E-mail: </a:t>
                      </a:r>
                      <a:r>
                        <a:rPr lang="en-US" sz="1000" u="sng" dirty="0">
                          <a:solidFill>
                            <a:srgbClr val="0000FF"/>
                          </a:solidFill>
                          <a:effectLst/>
                          <a:latin typeface="Arial"/>
                          <a:ea typeface="Times New Roman"/>
                          <a:cs typeface="Times New Roman"/>
                          <a:hlinkClick r:id="rId3"/>
                        </a:rPr>
                        <a:t>jannet.cancino@nist.gov</a:t>
                      </a:r>
                      <a:r>
                        <a:rPr lang="en-US" sz="10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2344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57</a:t>
            </a:fld>
            <a:endParaRPr lang="en-US" sz="1800" dirty="0" smtClean="0">
              <a:solidFill>
                <a:prstClr val="black"/>
              </a:solidFill>
            </a:endParaRPr>
          </a:p>
        </p:txBody>
      </p:sp>
      <p:sp>
        <p:nvSpPr>
          <p:cNvPr id="2" name="Rectangle 1"/>
          <p:cNvSpPr/>
          <p:nvPr/>
        </p:nvSpPr>
        <p:spPr>
          <a:xfrm>
            <a:off x="1181819" y="4925684"/>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6873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additional questions…..</a:t>
            </a:r>
            <a:endParaRPr lang="en-US" dirty="0"/>
          </a:p>
        </p:txBody>
      </p:sp>
      <p:sp>
        <p:nvSpPr>
          <p:cNvPr id="4" name="Rectangle 3"/>
          <p:cNvSpPr/>
          <p:nvPr/>
        </p:nvSpPr>
        <p:spPr>
          <a:xfrm>
            <a:off x="893135" y="2371060"/>
            <a:ext cx="7716027" cy="1631216"/>
          </a:xfrm>
          <a:prstGeom prst="rect">
            <a:avLst/>
          </a:prstGeom>
        </p:spPr>
        <p:txBody>
          <a:bodyPr wrap="square">
            <a:spAutoFit/>
          </a:bodyPr>
          <a:lstStyle/>
          <a:p>
            <a:pPr>
              <a:lnSpc>
                <a:spcPct val="100000"/>
              </a:lnSpc>
            </a:pPr>
            <a:r>
              <a:rPr lang="en-US" sz="2000" dirty="0" smtClean="0">
                <a:latin typeface="Arial Narrow" pitchFamily="34" charset="0"/>
              </a:rPr>
              <a:t>Please submit all </a:t>
            </a:r>
            <a:r>
              <a:rPr lang="en-US" sz="2000" dirty="0">
                <a:latin typeface="Arial Narrow" pitchFamily="34" charset="0"/>
              </a:rPr>
              <a:t>questions </a:t>
            </a:r>
            <a:r>
              <a:rPr lang="en-US" sz="2000" dirty="0" smtClean="0">
                <a:latin typeface="Arial Narrow" pitchFamily="34" charset="0"/>
              </a:rPr>
              <a:t>in </a:t>
            </a:r>
            <a:r>
              <a:rPr lang="en-US" sz="2000" dirty="0">
                <a:latin typeface="Arial Narrow" pitchFamily="34" charset="0"/>
              </a:rPr>
              <a:t>writing </a:t>
            </a:r>
            <a:r>
              <a:rPr lang="en-US" sz="2000" dirty="0" smtClean="0">
                <a:latin typeface="Arial Narrow" pitchFamily="34" charset="0"/>
              </a:rPr>
              <a:t>to NIST </a:t>
            </a:r>
            <a:r>
              <a:rPr lang="en-US" sz="2000" dirty="0">
                <a:latin typeface="Arial Narrow" pitchFamily="34" charset="0"/>
              </a:rPr>
              <a:t>MEP, </a:t>
            </a:r>
            <a:r>
              <a:rPr lang="en-US" sz="2000" dirty="0" smtClean="0">
                <a:latin typeface="Arial Narrow" pitchFamily="34" charset="0"/>
                <a:hlinkClick r:id="rId2"/>
              </a:rPr>
              <a:t>mepffo@nist.gov</a:t>
            </a:r>
            <a:endParaRPr lang="en-US" sz="2000" dirty="0" smtClean="0">
              <a:latin typeface="Arial Narrow" pitchFamily="34" charset="0"/>
            </a:endParaRPr>
          </a:p>
          <a:p>
            <a:pPr>
              <a:lnSpc>
                <a:spcPct val="100000"/>
              </a:lnSpc>
            </a:pPr>
            <a:endParaRPr lang="en-US" sz="2000" dirty="0">
              <a:latin typeface="Arial Narrow" pitchFamily="34" charset="0"/>
            </a:endParaRPr>
          </a:p>
          <a:p>
            <a:r>
              <a:rPr lang="en-US" sz="2000" dirty="0">
                <a:latin typeface="Arial Narrow" pitchFamily="34" charset="0"/>
              </a:rPr>
              <a:t>Questions and Answers will be posted regularly on the NIST MEP Public Site, </a:t>
            </a:r>
            <a:r>
              <a:rPr lang="en-US" sz="2000" dirty="0">
                <a:latin typeface="Arial Narrow" pitchFamily="34" charset="0"/>
                <a:hlinkClick r:id="rId3"/>
              </a:rPr>
              <a:t>http://</a:t>
            </a:r>
            <a:r>
              <a:rPr lang="en-US" sz="2000" dirty="0" smtClean="0">
                <a:latin typeface="Arial Narrow" pitchFamily="34" charset="0"/>
                <a:hlinkClick r:id="rId3"/>
              </a:rPr>
              <a:t>www.nist.gov/mep/ffo-state-competitions-02.cfm</a:t>
            </a:r>
            <a:endParaRPr lang="en-US" sz="2000" dirty="0" smtClean="0">
              <a:latin typeface="Arial Narrow" pitchFamily="34" charset="0"/>
            </a:endParaRPr>
          </a:p>
          <a:p>
            <a:endParaRPr lang="en-US" sz="2000" dirty="0">
              <a:latin typeface="Arial Narrow" pitchFamily="34" charset="0"/>
            </a:endParaRPr>
          </a:p>
        </p:txBody>
      </p:sp>
      <p:sp>
        <p:nvSpPr>
          <p:cNvPr id="5" name="Slide Number Placeholder 4"/>
          <p:cNvSpPr>
            <a:spLocks noGrp="1"/>
          </p:cNvSpPr>
          <p:nvPr>
            <p:ph type="sldNum" sz="quarter" idx="11"/>
          </p:nvPr>
        </p:nvSpPr>
        <p:spPr>
          <a:xfrm>
            <a:off x="3124200" y="6499225"/>
            <a:ext cx="5484962"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pPr algn="r"/>
            <a:fld id="{92099E70-B99F-4967-AB80-5F8F25FF41E2}" type="slidenum">
              <a:rPr lang="en-US" sz="1800" smtClean="0"/>
              <a:pPr algn="r"/>
              <a:t>58</a:t>
            </a:fld>
            <a:endParaRPr lang="en-US" sz="1800" dirty="0" smtClean="0"/>
          </a:p>
        </p:txBody>
      </p:sp>
    </p:spTree>
    <p:extLst>
      <p:ext uri="{BB962C8B-B14F-4D97-AF65-F5344CB8AC3E}">
        <p14:creationId xmlns:p14="http://schemas.microsoft.com/office/powerpoint/2010/main" val="1700186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normAutofit/>
          </a:bodyPr>
          <a:lstStyle/>
          <a:p>
            <a:pPr>
              <a:defRPr/>
            </a:pPr>
            <a:r>
              <a:rPr lang="en-US" sz="2000" dirty="0" smtClean="0">
                <a:effectLst/>
                <a:latin typeface="Arial Narrow" pitchFamily="34" charset="0"/>
              </a:rPr>
              <a:t>NIST MEP </a:t>
            </a:r>
            <a:r>
              <a:rPr lang="en-US" sz="2000" dirty="0" smtClean="0">
                <a:latin typeface="Arial Narrow" pitchFamily="34" charset="0"/>
              </a:rPr>
              <a:t>Program Overview</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latin typeface="Arial Narrow" pitchFamily="34" charset="0"/>
              </a:rPr>
              <a:t>Evaluation Criteria</a:t>
            </a:r>
            <a:endParaRPr lang="en-US" sz="2000" dirty="0">
              <a:latin typeface="Arial Narrow" pitchFamily="34" charset="0"/>
            </a:endParaRPr>
          </a:p>
          <a:p>
            <a:pPr>
              <a:defRPr/>
            </a:pPr>
            <a:r>
              <a:rPr lang="en-US" sz="2000" dirty="0" smtClean="0">
                <a:effectLst/>
                <a:latin typeface="Arial Narrow" pitchFamily="34" charset="0"/>
              </a:rPr>
              <a:t>Review and Selection Process</a:t>
            </a:r>
          </a:p>
          <a:p>
            <a:pPr>
              <a:defRPr/>
            </a:pPr>
            <a:r>
              <a:rPr lang="en-US" sz="2000" dirty="0">
                <a:latin typeface="Arial Narrow" pitchFamily="34" charset="0"/>
              </a:rPr>
              <a:t>Selection Factors</a:t>
            </a:r>
          </a:p>
          <a:p>
            <a:pPr>
              <a:defRPr/>
            </a:pPr>
            <a:r>
              <a:rPr lang="en-US" sz="2000" dirty="0" smtClean="0">
                <a:effectLst/>
                <a:latin typeface="Arial Narrow" pitchFamily="34" charset="0"/>
              </a:rPr>
              <a:t>Administration Requirements for Applications</a:t>
            </a:r>
          </a:p>
          <a:p>
            <a:pPr>
              <a:defRPr/>
            </a:pPr>
            <a:r>
              <a:rPr lang="en-US" sz="2000" dirty="0" smtClean="0">
                <a:effectLst/>
                <a:latin typeface="Arial Narrow" pitchFamily="34" charset="0"/>
              </a:rPr>
              <a:t>Reporting Requirements</a:t>
            </a:r>
          </a:p>
          <a:p>
            <a:pPr>
              <a:defRPr/>
            </a:pPr>
            <a:r>
              <a:rPr lang="en-US" sz="2000" dirty="0" smtClean="0">
                <a:latin typeface="Arial Narrow" pitchFamily="34" charset="0"/>
              </a:rPr>
              <a:t>MEP Resources</a:t>
            </a:r>
            <a:endParaRPr lang="en-US" sz="2000" dirty="0" smtClean="0">
              <a:effectLst/>
              <a:latin typeface="Arial Narrow" pitchFamily="34" charset="0"/>
            </a:endParaRPr>
          </a:p>
          <a:p>
            <a:pPr>
              <a:defRPr/>
            </a:pPr>
            <a:r>
              <a:rPr lang="en-US" sz="2000" dirty="0" smtClean="0">
                <a:effectLst/>
                <a:latin typeface="Arial Narrow" pitchFamily="34" charset="0"/>
              </a:rPr>
              <a:t>Agency Contacts</a:t>
            </a:r>
          </a:p>
          <a:p>
            <a:pPr>
              <a:defRPr/>
            </a:pPr>
            <a:r>
              <a:rPr lang="en-US" sz="2000" dirty="0" smtClean="0">
                <a:latin typeface="Arial Narrow" pitchFamily="34" charset="0"/>
              </a:rPr>
              <a:t>FAQs </a:t>
            </a:r>
          </a:p>
          <a:p>
            <a:pPr>
              <a:defRPr/>
            </a:pPr>
            <a:r>
              <a:rPr lang="en-US" sz="2000" dirty="0" smtClean="0">
                <a:latin typeface="Arial Narrow" pitchFamily="34" charset="0"/>
              </a:rPr>
              <a:t>Staying in touch</a:t>
            </a: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solidFill>
                  <a:prstClr val="black"/>
                </a:solidFill>
              </a:rPr>
              <a:pPr/>
              <a:t>59</a:t>
            </a:fld>
            <a:endParaRPr lang="en-US" sz="1800" dirty="0" smtClean="0">
              <a:solidFill>
                <a:prstClr val="black"/>
              </a:solidFill>
            </a:endParaRPr>
          </a:p>
        </p:txBody>
      </p:sp>
      <p:sp>
        <p:nvSpPr>
          <p:cNvPr id="2" name="Rectangle 1"/>
          <p:cNvSpPr/>
          <p:nvPr/>
        </p:nvSpPr>
        <p:spPr>
          <a:xfrm>
            <a:off x="1181819" y="5322500"/>
            <a:ext cx="2484407" cy="402565"/>
          </a:xfrm>
          <a:prstGeom prst="rect">
            <a:avLst/>
          </a:prstGeom>
          <a:solidFill>
            <a:srgbClr val="FF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678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MEP Program in Short</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6</a:t>
            </a:fld>
            <a:endParaRPr lang="en-US" dirty="0">
              <a:solidFill>
                <a:prstClr val="black"/>
              </a:solidFill>
            </a:endParaRPr>
          </a:p>
        </p:txBody>
      </p:sp>
      <p:sp>
        <p:nvSpPr>
          <p:cNvPr id="146" name="TextBox 145"/>
          <p:cNvSpPr txBox="1"/>
          <p:nvPr/>
        </p:nvSpPr>
        <p:spPr>
          <a:xfrm>
            <a:off x="457200" y="4742053"/>
            <a:ext cx="2228489" cy="1015663"/>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MEP System Budget</a:t>
            </a:r>
          </a:p>
          <a:p>
            <a:pPr defTabSz="914400">
              <a:defRPr/>
            </a:pPr>
            <a:r>
              <a:rPr lang="en-US" sz="1500" kern="0" dirty="0" smtClean="0">
                <a:solidFill>
                  <a:prstClr val="black"/>
                </a:solidFill>
                <a:cs typeface="Arial Narrow"/>
              </a:rPr>
              <a:t>$130 Million Federal Budget with Cost Share Requirements for Centers</a:t>
            </a:r>
            <a:endParaRPr lang="en-US" sz="1500" kern="0" dirty="0">
              <a:solidFill>
                <a:prstClr val="black"/>
              </a:solidFill>
              <a:cs typeface="Arial Narrow"/>
            </a:endParaRPr>
          </a:p>
        </p:txBody>
      </p:sp>
      <p:sp>
        <p:nvSpPr>
          <p:cNvPr id="147" name="TextBox 146"/>
          <p:cNvSpPr txBox="1"/>
          <p:nvPr/>
        </p:nvSpPr>
        <p:spPr>
          <a:xfrm>
            <a:off x="3071962" y="4742053"/>
            <a:ext cx="2259017" cy="1015663"/>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Global Competitiveness </a:t>
            </a:r>
          </a:p>
          <a:p>
            <a:pPr defTabSz="914400">
              <a:defRPr/>
            </a:pPr>
            <a:r>
              <a:rPr lang="en-US" sz="1500" kern="0" dirty="0" smtClean="0">
                <a:solidFill>
                  <a:prstClr val="black"/>
                </a:solidFill>
                <a:cs typeface="Arial Narrow"/>
              </a:rPr>
              <a:t>Program was created by the 1988 Omnibus Trade And Competitive Act</a:t>
            </a:r>
            <a:endParaRPr lang="en-US" sz="1500" kern="0" dirty="0">
              <a:solidFill>
                <a:prstClr val="black"/>
              </a:solidFill>
              <a:cs typeface="Arial Narrow"/>
            </a:endParaRPr>
          </a:p>
        </p:txBody>
      </p:sp>
      <p:sp>
        <p:nvSpPr>
          <p:cNvPr id="148" name="TextBox 147"/>
          <p:cNvSpPr txBox="1"/>
          <p:nvPr/>
        </p:nvSpPr>
        <p:spPr>
          <a:xfrm>
            <a:off x="6396756" y="4742053"/>
            <a:ext cx="2637788" cy="1246495"/>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Evolving Role</a:t>
            </a:r>
          </a:p>
          <a:p>
            <a:pPr defTabSz="914400">
              <a:defRPr/>
            </a:pPr>
            <a:r>
              <a:rPr lang="en-US" sz="1500" kern="0" dirty="0" smtClean="0">
                <a:solidFill>
                  <a:prstClr val="black"/>
                </a:solidFill>
                <a:cs typeface="Arial Narrow"/>
              </a:rPr>
              <a:t>Program continues to evolve in order to support manufacturers during changing economic situations.</a:t>
            </a:r>
            <a:endParaRPr lang="en-US" sz="1500" kern="0" dirty="0">
              <a:solidFill>
                <a:prstClr val="black"/>
              </a:solidFill>
              <a:cs typeface="Arial Narrow"/>
            </a:endParaRPr>
          </a:p>
        </p:txBody>
      </p:sp>
      <p:sp>
        <p:nvSpPr>
          <p:cNvPr id="149" name="TextBox 148"/>
          <p:cNvSpPr txBox="1"/>
          <p:nvPr/>
        </p:nvSpPr>
        <p:spPr>
          <a:xfrm>
            <a:off x="457200" y="2563435"/>
            <a:ext cx="2228489" cy="784830"/>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Program Started in 1988</a:t>
            </a:r>
          </a:p>
          <a:p>
            <a:pPr defTabSz="914400">
              <a:defRPr/>
            </a:pPr>
            <a:r>
              <a:rPr lang="en-US" sz="1500" kern="0" dirty="0">
                <a:solidFill>
                  <a:prstClr val="black"/>
                </a:solidFill>
                <a:cs typeface="Arial Narrow"/>
              </a:rPr>
              <a:t>A</a:t>
            </a:r>
            <a:r>
              <a:rPr lang="en-US" sz="1500" kern="0" dirty="0" smtClean="0">
                <a:solidFill>
                  <a:prstClr val="black"/>
                </a:solidFill>
                <a:cs typeface="Arial Narrow"/>
              </a:rPr>
              <a:t>t least one center in all 50 states by 1996</a:t>
            </a:r>
            <a:endParaRPr lang="en-US" sz="1500" kern="0" dirty="0">
              <a:solidFill>
                <a:prstClr val="black"/>
              </a:solidFill>
              <a:cs typeface="Arial Narrow"/>
            </a:endParaRPr>
          </a:p>
        </p:txBody>
      </p:sp>
      <p:sp>
        <p:nvSpPr>
          <p:cNvPr id="150" name="TextBox 149"/>
          <p:cNvSpPr txBox="1"/>
          <p:nvPr/>
        </p:nvSpPr>
        <p:spPr>
          <a:xfrm>
            <a:off x="3071962" y="2563435"/>
            <a:ext cx="3221594" cy="877163"/>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National Network</a:t>
            </a:r>
          </a:p>
          <a:p>
            <a:pPr defTabSz="914400">
              <a:defRPr/>
            </a:pPr>
            <a:r>
              <a:rPr lang="en-US" sz="1200" kern="0" dirty="0">
                <a:solidFill>
                  <a:prstClr val="black"/>
                </a:solidFill>
                <a:cs typeface="Arial Narrow"/>
              </a:rPr>
              <a:t>60 Centers with over </a:t>
            </a:r>
            <a:r>
              <a:rPr lang="en-US" sz="1200" kern="0" dirty="0" smtClean="0">
                <a:solidFill>
                  <a:prstClr val="black"/>
                </a:solidFill>
                <a:cs typeface="Arial Narrow"/>
              </a:rPr>
              <a:t>550 </a:t>
            </a:r>
            <a:r>
              <a:rPr lang="en-US" sz="1200" kern="0" dirty="0">
                <a:solidFill>
                  <a:prstClr val="black"/>
                </a:solidFill>
                <a:cs typeface="Arial Narrow"/>
              </a:rPr>
              <a:t>Field Locations. System wide, Non-Federal Staff is over 1,200. Contracting over </a:t>
            </a:r>
            <a:r>
              <a:rPr lang="en-US" sz="1200" kern="0" dirty="0" smtClean="0">
                <a:solidFill>
                  <a:prstClr val="black"/>
                </a:solidFill>
                <a:cs typeface="Arial Narrow"/>
              </a:rPr>
              <a:t>3,200 </a:t>
            </a:r>
            <a:r>
              <a:rPr lang="en-US" sz="1200" kern="0" dirty="0">
                <a:solidFill>
                  <a:prstClr val="black"/>
                </a:solidFill>
                <a:cs typeface="Arial Narrow"/>
              </a:rPr>
              <a:t>third party service providers.</a:t>
            </a:r>
          </a:p>
        </p:txBody>
      </p:sp>
      <p:sp>
        <p:nvSpPr>
          <p:cNvPr id="151" name="TextBox 150"/>
          <p:cNvSpPr txBox="1"/>
          <p:nvPr/>
        </p:nvSpPr>
        <p:spPr>
          <a:xfrm>
            <a:off x="6396756" y="2563435"/>
            <a:ext cx="2228489" cy="784830"/>
          </a:xfrm>
          <a:prstGeom prst="rect">
            <a:avLst/>
          </a:prstGeom>
          <a:noFill/>
        </p:spPr>
        <p:txBody>
          <a:bodyPr wrap="square" rtlCol="0">
            <a:spAutoFit/>
          </a:bodyPr>
          <a:lstStyle/>
          <a:p>
            <a:pPr defTabSz="914400">
              <a:defRPr/>
            </a:pPr>
            <a:r>
              <a:rPr lang="en-US" sz="1500" b="1" kern="0" dirty="0" smtClean="0">
                <a:solidFill>
                  <a:srgbClr val="006699"/>
                </a:solidFill>
                <a:cs typeface="Arial Narrow"/>
              </a:rPr>
              <a:t>Partnership Model</a:t>
            </a:r>
          </a:p>
          <a:p>
            <a:pPr defTabSz="914400">
              <a:defRPr/>
            </a:pPr>
            <a:r>
              <a:rPr lang="en-US" sz="1500" kern="0" dirty="0" smtClean="0">
                <a:solidFill>
                  <a:prstClr val="black"/>
                </a:solidFill>
                <a:cs typeface="Arial Narrow"/>
              </a:rPr>
              <a:t>Federal, State</a:t>
            </a:r>
          </a:p>
          <a:p>
            <a:pPr defTabSz="914400">
              <a:defRPr/>
            </a:pPr>
            <a:r>
              <a:rPr lang="en-US" sz="1500" kern="0" dirty="0" smtClean="0">
                <a:solidFill>
                  <a:prstClr val="black"/>
                </a:solidFill>
                <a:cs typeface="Arial Narrow"/>
              </a:rPr>
              <a:t>and Industry</a:t>
            </a:r>
            <a:endParaRPr lang="en-US" sz="1500" kern="0" dirty="0">
              <a:solidFill>
                <a:prstClr val="black"/>
              </a:solidFill>
              <a:cs typeface="Arial Narrow"/>
            </a:endParaRPr>
          </a:p>
        </p:txBody>
      </p:sp>
      <p:pic>
        <p:nvPicPr>
          <p:cNvPr id="152" name="Picture 151"/>
          <p:cNvPicPr>
            <a:picLocks noChangeAspect="1"/>
          </p:cNvPicPr>
          <p:nvPr/>
        </p:nvPicPr>
        <p:blipFill>
          <a:blip r:embed="rId2"/>
          <a:stretch>
            <a:fillRect/>
          </a:stretch>
        </p:blipFill>
        <p:spPr>
          <a:xfrm>
            <a:off x="6539878" y="1770443"/>
            <a:ext cx="1139157" cy="676375"/>
          </a:xfrm>
          <a:prstGeom prst="rect">
            <a:avLst/>
          </a:prstGeom>
        </p:spPr>
      </p:pic>
      <p:pic>
        <p:nvPicPr>
          <p:cNvPr id="153" name="Picture 152"/>
          <p:cNvPicPr>
            <a:picLocks noChangeAspect="1"/>
          </p:cNvPicPr>
          <p:nvPr/>
        </p:nvPicPr>
        <p:blipFill>
          <a:blip r:embed="rId3"/>
          <a:stretch>
            <a:fillRect/>
          </a:stretch>
        </p:blipFill>
        <p:spPr>
          <a:xfrm>
            <a:off x="3224754" y="1641289"/>
            <a:ext cx="1208294" cy="805529"/>
          </a:xfrm>
          <a:prstGeom prst="rect">
            <a:avLst/>
          </a:prstGeom>
        </p:spPr>
      </p:pic>
      <p:pic>
        <p:nvPicPr>
          <p:cNvPr id="154" name="Picture 153"/>
          <p:cNvPicPr>
            <a:picLocks noChangeAspect="1"/>
          </p:cNvPicPr>
          <p:nvPr/>
        </p:nvPicPr>
        <p:blipFill>
          <a:blip r:embed="rId4"/>
          <a:stretch>
            <a:fillRect/>
          </a:stretch>
        </p:blipFill>
        <p:spPr>
          <a:xfrm>
            <a:off x="608675" y="1499500"/>
            <a:ext cx="978896" cy="947318"/>
          </a:xfrm>
          <a:prstGeom prst="rect">
            <a:avLst/>
          </a:prstGeom>
        </p:spPr>
      </p:pic>
      <p:pic>
        <p:nvPicPr>
          <p:cNvPr id="155" name="Picture 154"/>
          <p:cNvPicPr>
            <a:picLocks noChangeAspect="1"/>
          </p:cNvPicPr>
          <p:nvPr/>
        </p:nvPicPr>
        <p:blipFill>
          <a:blip r:embed="rId5"/>
          <a:stretch>
            <a:fillRect/>
          </a:stretch>
        </p:blipFill>
        <p:spPr>
          <a:xfrm>
            <a:off x="646193" y="3716808"/>
            <a:ext cx="888458" cy="834613"/>
          </a:xfrm>
          <a:prstGeom prst="rect">
            <a:avLst/>
          </a:prstGeom>
        </p:spPr>
      </p:pic>
      <p:pic>
        <p:nvPicPr>
          <p:cNvPr id="157" name="Picture 156"/>
          <p:cNvPicPr>
            <a:picLocks noChangeAspect="1"/>
          </p:cNvPicPr>
          <p:nvPr/>
        </p:nvPicPr>
        <p:blipFill>
          <a:blip r:embed="rId6"/>
          <a:stretch>
            <a:fillRect/>
          </a:stretch>
        </p:blipFill>
        <p:spPr>
          <a:xfrm flipH="1">
            <a:off x="6543439" y="3746374"/>
            <a:ext cx="1076326" cy="805047"/>
          </a:xfrm>
          <a:prstGeom prst="rect">
            <a:avLst/>
          </a:prstGeom>
        </p:spPr>
      </p:pic>
      <p:pic>
        <p:nvPicPr>
          <p:cNvPr id="3" name="Picture 2"/>
          <p:cNvPicPr>
            <a:picLocks noChangeAspect="1"/>
          </p:cNvPicPr>
          <p:nvPr/>
        </p:nvPicPr>
        <p:blipFill>
          <a:blip r:embed="rId7"/>
          <a:stretch>
            <a:fillRect/>
          </a:stretch>
        </p:blipFill>
        <p:spPr>
          <a:xfrm>
            <a:off x="3583258" y="3482604"/>
            <a:ext cx="812800" cy="1092200"/>
          </a:xfrm>
          <a:prstGeom prst="rect">
            <a:avLst/>
          </a:prstGeom>
        </p:spPr>
      </p:pic>
    </p:spTree>
    <p:extLst>
      <p:ext uri="{BB962C8B-B14F-4D97-AF65-F5344CB8AC3E}">
        <p14:creationId xmlns:p14="http://schemas.microsoft.com/office/powerpoint/2010/main" val="2999025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43" y="2114214"/>
            <a:ext cx="8188222" cy="3321465"/>
          </a:xfrm>
        </p:spPr>
        <p:txBody>
          <a:bodyPr/>
          <a:lstStyle/>
          <a:p>
            <a:pPr algn="ctr"/>
            <a:r>
              <a:rPr lang="en-US" b="1" dirty="0" smtClean="0">
                <a:latin typeface="Arial Narrow" pitchFamily="34" charset="0"/>
              </a:rPr>
              <a:t>Stay Connected</a:t>
            </a:r>
            <a:br>
              <a:rPr lang="en-US" b="1" dirty="0" smtClean="0">
                <a:latin typeface="Arial Narrow" pitchFamily="34" charset="0"/>
              </a:rPr>
            </a:br>
            <a:r>
              <a:rPr lang="en-US" sz="800" b="1" dirty="0" smtClean="0">
                <a:latin typeface="Arial Narrow" pitchFamily="34" charset="0"/>
              </a:rPr>
              <a:t/>
            </a:r>
            <a:br>
              <a:rPr lang="en-US" sz="800" b="1" dirty="0" smtClean="0">
                <a:latin typeface="Arial Narrow" pitchFamily="34" charset="0"/>
              </a:rPr>
            </a:br>
            <a:r>
              <a:rPr lang="en-US" sz="2800" i="1" dirty="0">
                <a:latin typeface="Arial Narrow" pitchFamily="34" charset="0"/>
              </a:rPr>
              <a:t>Search</a:t>
            </a:r>
            <a:r>
              <a:rPr lang="en-US" sz="2800" dirty="0">
                <a:latin typeface="Arial Narrow" pitchFamily="34" charset="0"/>
              </a:rPr>
              <a:t> NISTMEP or NIST_MEP</a:t>
            </a:r>
            <a:r>
              <a:rPr lang="en-US" b="1" dirty="0" smtClean="0">
                <a:latin typeface="Arial Narrow" pitchFamily="34" charset="0"/>
              </a:rPr>
              <a:t/>
            </a:r>
            <a:br>
              <a:rPr lang="en-US" b="1" dirty="0" smtClean="0">
                <a:latin typeface="Arial Narrow" pitchFamily="34" charset="0"/>
              </a:rPr>
            </a:br>
            <a:r>
              <a:rPr lang="en-US" sz="3600" b="1" dirty="0" smtClean="0">
                <a:latin typeface="Arial Narrow" pitchFamily="34" charset="0"/>
              </a:rPr>
              <a:t/>
            </a:r>
            <a:br>
              <a:rPr lang="en-US" sz="3600" b="1" dirty="0" smtClean="0">
                <a:latin typeface="Arial Narrow" pitchFamily="34" charset="0"/>
              </a:rPr>
            </a:br>
            <a:r>
              <a:rPr lang="en-US" sz="3600" b="1" dirty="0" smtClean="0">
                <a:latin typeface="Arial Narrow" pitchFamily="34" charset="0"/>
              </a:rPr>
              <a:t/>
            </a:r>
            <a:br>
              <a:rPr lang="en-US" sz="3600" b="1" dirty="0" smtClean="0">
                <a:latin typeface="Arial Narrow" pitchFamily="34" charset="0"/>
              </a:rPr>
            </a:br>
            <a:r>
              <a:rPr lang="en-US" sz="2000" b="1" dirty="0" smtClean="0">
                <a:latin typeface="Arial Narrow" pitchFamily="34" charset="0"/>
              </a:rPr>
              <a:t/>
            </a:r>
            <a:br>
              <a:rPr lang="en-US" sz="2000" b="1" dirty="0" smtClean="0">
                <a:latin typeface="Arial Narrow" pitchFamily="34" charset="0"/>
              </a:rPr>
            </a:br>
            <a:r>
              <a:rPr lang="en-US" sz="2000" dirty="0" smtClean="0">
                <a:latin typeface="Arial Narrow" pitchFamily="34" charset="0"/>
              </a:rPr>
              <a:t>VISIT OUR BLOG</a:t>
            </a:r>
            <a:r>
              <a:rPr lang="en-US" sz="2000" dirty="0">
                <a:latin typeface="Arial Narrow" pitchFamily="34" charset="0"/>
              </a:rPr>
              <a:t>!   </a:t>
            </a:r>
            <a:r>
              <a:rPr lang="en-US" sz="2000" dirty="0" smtClean="0">
                <a:latin typeface="Arial Narrow" pitchFamily="34" charset="0"/>
              </a:rPr>
              <a:t/>
            </a:r>
            <a:br>
              <a:rPr lang="en-US" sz="2000" dirty="0" smtClean="0">
                <a:latin typeface="Arial Narrow" pitchFamily="34" charset="0"/>
              </a:rPr>
            </a:br>
            <a:r>
              <a:rPr lang="en-US" sz="2000" u="sng" dirty="0" smtClean="0">
                <a:latin typeface="Arial Narrow" pitchFamily="34" charset="0"/>
                <a:hlinkClick r:id="rId2"/>
              </a:rPr>
              <a:t>http</a:t>
            </a:r>
            <a:r>
              <a:rPr lang="en-US" sz="2000" u="sng" dirty="0">
                <a:latin typeface="Arial Narrow" pitchFamily="34" charset="0"/>
                <a:hlinkClick r:id="rId2"/>
              </a:rPr>
              <a:t>://</a:t>
            </a:r>
            <a:r>
              <a:rPr lang="en-US" sz="2000" u="sng" dirty="0" smtClean="0">
                <a:latin typeface="Arial Narrow" pitchFamily="34" charset="0"/>
                <a:hlinkClick r:id="rId2"/>
              </a:rPr>
              <a:t>nistmep.blogs.govdelivery.com</a:t>
            </a:r>
            <a:r>
              <a:rPr lang="en-US" sz="2000" u="sng" dirty="0" smtClean="0">
                <a:latin typeface="Arial Narrow" pitchFamily="34" charset="0"/>
              </a:rPr>
              <a:t/>
            </a:r>
            <a:br>
              <a:rPr lang="en-US" sz="2000" u="sng" dirty="0" smtClean="0">
                <a:latin typeface="Arial Narrow" pitchFamily="34" charset="0"/>
              </a:rPr>
            </a:br>
            <a:r>
              <a:rPr lang="en-US" sz="2000" u="sng" dirty="0" smtClean="0">
                <a:latin typeface="Arial Narrow" pitchFamily="34" charset="0"/>
              </a:rPr>
              <a:t/>
            </a:r>
            <a:br>
              <a:rPr lang="en-US" sz="2000" u="sng" dirty="0" smtClean="0">
                <a:latin typeface="Arial Narrow" pitchFamily="34" charset="0"/>
              </a:rPr>
            </a:br>
            <a:r>
              <a:rPr lang="en-US" sz="2000" dirty="0" smtClean="0">
                <a:latin typeface="Arial Narrow" pitchFamily="34" charset="0"/>
              </a:rPr>
              <a:t>Get the latest NISTMEP news at:</a:t>
            </a:r>
            <a:br>
              <a:rPr lang="en-US" sz="2000" dirty="0" smtClean="0">
                <a:latin typeface="Arial Narrow" pitchFamily="34" charset="0"/>
              </a:rPr>
            </a:br>
            <a:r>
              <a:rPr lang="en-US" sz="2000" dirty="0" smtClean="0">
                <a:latin typeface="Arial Narrow" pitchFamily="34" charset="0"/>
                <a:hlinkClick r:id="rId3"/>
              </a:rPr>
              <a:t>www.nist.gov/mep</a:t>
            </a:r>
            <a:r>
              <a:rPr lang="en-US" sz="2800" dirty="0" smtClean="0">
                <a:latin typeface="Arial Narrow" pitchFamily="34" charset="0"/>
              </a:rPr>
              <a:t/>
            </a:r>
            <a:br>
              <a:rPr lang="en-US" sz="2800" dirty="0" smtClean="0">
                <a:latin typeface="Arial Narrow" pitchFamily="34" charset="0"/>
              </a:rPr>
            </a:br>
            <a:r>
              <a:rPr lang="en-US" sz="2800" dirty="0">
                <a:latin typeface="Arial Narrow" pitchFamily="34" charset="0"/>
              </a:rPr>
              <a:t/>
            </a:r>
            <a:br>
              <a:rPr lang="en-US" sz="2800" dirty="0">
                <a:latin typeface="Arial Narrow" pitchFamily="34" charset="0"/>
              </a:rPr>
            </a:br>
            <a:endParaRPr lang="en-US" sz="2800" dirty="0">
              <a:latin typeface="Arial Narrow" pitchFamily="34" charset="0"/>
            </a:endParaRPr>
          </a:p>
        </p:txBody>
      </p:sp>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808" y="3453963"/>
            <a:ext cx="929471" cy="965684"/>
          </a:xfrm>
          <a:prstGeom prst="rect">
            <a:avLst/>
          </a:prstGeom>
        </p:spPr>
      </p:pic>
      <p:pic>
        <p:nvPicPr>
          <p:cNvPr id="4" name="Picture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482" y="3443621"/>
            <a:ext cx="994411" cy="994411"/>
          </a:xfrm>
          <a:prstGeom prst="rect">
            <a:avLst/>
          </a:prstGeom>
        </p:spPr>
      </p:pic>
      <p:pic>
        <p:nvPicPr>
          <p:cNvPr id="5" name="Picture 4">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9653" y="3391865"/>
            <a:ext cx="1099456" cy="1099456"/>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9137" y="3458092"/>
            <a:ext cx="981473" cy="9814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7</a:t>
            </a:fld>
            <a:endParaRPr lang="en-US" dirty="0">
              <a:solidFill>
                <a:prstClr val="black"/>
              </a:solidFill>
            </a:endParaRPr>
          </a:p>
        </p:txBody>
      </p:sp>
      <p:sp>
        <p:nvSpPr>
          <p:cNvPr id="6" name="Title 4"/>
          <p:cNvSpPr>
            <a:spLocks noGrp="1"/>
          </p:cNvSpPr>
          <p:nvPr>
            <p:ph type="title"/>
          </p:nvPr>
        </p:nvSpPr>
        <p:spPr>
          <a:xfrm>
            <a:off x="590996" y="609198"/>
            <a:ext cx="7898524" cy="734466"/>
          </a:xfrm>
        </p:spPr>
        <p:txBody>
          <a:bodyPr>
            <a:normAutofit fontScale="90000"/>
          </a:bodyPr>
          <a:lstStyle/>
          <a:p>
            <a:r>
              <a:rPr lang="en-US" dirty="0" smtClean="0"/>
              <a:t>MEP Strategic Plan </a:t>
            </a:r>
            <a:r>
              <a:rPr lang="en-US" sz="2200" dirty="0" smtClean="0"/>
              <a:t>(2014-2017)</a:t>
            </a:r>
            <a:br>
              <a:rPr lang="en-US" sz="2200" dirty="0" smtClean="0"/>
            </a:br>
            <a:r>
              <a:rPr lang="en-US" sz="2200" dirty="0" smtClean="0"/>
              <a:t>Strategic Goals</a:t>
            </a:r>
            <a:endParaRPr lang="en-US" sz="2200" dirty="0"/>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490472" y="1526513"/>
            <a:ext cx="4191000" cy="2343387"/>
          </a:xfrm>
          <a:prstGeom prst="rect">
            <a:avLst/>
          </a:prstGeom>
          <a:noFill/>
          <a:ln>
            <a:noFill/>
          </a:ln>
        </p:spPr>
      </p:pic>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4445753" y="1526513"/>
            <a:ext cx="4121919" cy="2343387"/>
          </a:xfrm>
          <a:prstGeom prst="rect">
            <a:avLst/>
          </a:prstGeom>
          <a:noFill/>
          <a:ln>
            <a:noFill/>
          </a:ln>
        </p:spPr>
      </p:pic>
      <p:pic>
        <p:nvPicPr>
          <p:cNvPr id="9" name="Picture 8"/>
          <p:cNvPicPr/>
          <p:nvPr/>
        </p:nvPicPr>
        <p:blipFill>
          <a:blip r:embed="rId2">
            <a:extLst>
              <a:ext uri="{28A0092B-C50C-407E-A947-70E740481C1C}">
                <a14:useLocalDpi xmlns:a14="http://schemas.microsoft.com/office/drawing/2010/main"/>
              </a:ext>
            </a:extLst>
          </a:blip>
          <a:srcRect/>
          <a:stretch>
            <a:fillRect/>
          </a:stretch>
        </p:blipFill>
        <p:spPr bwMode="auto">
          <a:xfrm>
            <a:off x="498105" y="3850942"/>
            <a:ext cx="4183367" cy="2152558"/>
          </a:xfrm>
          <a:prstGeom prst="rect">
            <a:avLst/>
          </a:prstGeom>
          <a:noFill/>
          <a:ln>
            <a:noFill/>
          </a:ln>
        </p:spPr>
      </p:pic>
      <p:pic>
        <p:nvPicPr>
          <p:cNvPr id="10" name="Picture 9"/>
          <p:cNvPicPr/>
          <p:nvPr/>
        </p:nvPicPr>
        <p:blipFill>
          <a:blip r:embed="rId2">
            <a:extLst>
              <a:ext uri="{28A0092B-C50C-407E-A947-70E740481C1C}">
                <a14:useLocalDpi xmlns:a14="http://schemas.microsoft.com/office/drawing/2010/main"/>
              </a:ext>
            </a:extLst>
          </a:blip>
          <a:srcRect/>
          <a:stretch>
            <a:fillRect/>
          </a:stretch>
        </p:blipFill>
        <p:spPr bwMode="auto">
          <a:xfrm>
            <a:off x="4537351" y="3850942"/>
            <a:ext cx="4030321" cy="2152558"/>
          </a:xfrm>
          <a:prstGeom prst="rect">
            <a:avLst/>
          </a:prstGeom>
          <a:noFill/>
          <a:ln>
            <a:noFill/>
          </a:ln>
        </p:spPr>
      </p:pic>
      <p:sp>
        <p:nvSpPr>
          <p:cNvPr id="11" name="Text Box 22"/>
          <p:cNvSpPr txBox="1"/>
          <p:nvPr/>
        </p:nvSpPr>
        <p:spPr>
          <a:xfrm>
            <a:off x="810043" y="1927185"/>
            <a:ext cx="3642829" cy="25644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defTabSz="914400">
              <a:lnSpc>
                <a:spcPct val="115000"/>
              </a:lnSpc>
              <a:spcAft>
                <a:spcPts val="1000"/>
              </a:spcAft>
            </a:pPr>
            <a:r>
              <a:rPr lang="en-US" dirty="0">
                <a:solidFill>
                  <a:srgbClr val="006699"/>
                </a:solidFill>
                <a:latin typeface="Myriad Pro Semibold"/>
                <a:ea typeface="Cambria" panose="02040503050406030204" pitchFamily="18" charset="0"/>
                <a:cs typeface="Times New Roman" panose="02020603050405020304" pitchFamily="18" charset="0"/>
              </a:rPr>
              <a:t>ENHANCE</a:t>
            </a:r>
            <a:r>
              <a:rPr lang="en-US" dirty="0">
                <a:solidFill>
                  <a:prstClr val="black"/>
                </a:solidFill>
                <a:latin typeface="Myriad Pro Semibold"/>
                <a:ea typeface="Cambria" panose="02040503050406030204" pitchFamily="18" charset="0"/>
                <a:cs typeface="Times New Roman" panose="02020603050405020304" pitchFamily="18" charset="0"/>
              </a:rPr>
              <a:t> COMPETITIVENESS</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2" name="Text Box 64"/>
          <p:cNvSpPr txBox="1"/>
          <p:nvPr/>
        </p:nvSpPr>
        <p:spPr>
          <a:xfrm>
            <a:off x="810043" y="2406992"/>
            <a:ext cx="3566628" cy="787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defTabSz="914400">
              <a:lnSpc>
                <a:spcPct val="120000"/>
              </a:lnSpc>
              <a:spcAft>
                <a:spcPts val="1000"/>
              </a:spcAft>
            </a:pPr>
            <a:r>
              <a:rPr lang="en-US" dirty="0">
                <a:solidFill>
                  <a:srgbClr val="000000"/>
                </a:solidFill>
                <a:latin typeface="MyriadPro-Regular"/>
                <a:ea typeface="Cambria" panose="02040503050406030204" pitchFamily="18" charset="0"/>
                <a:cs typeface="MyriadPro-Regular"/>
              </a:rPr>
              <a:t>Enhance the competitiveness of U.S. manufacturers, with particular focus on small and medium-sized companies.</a:t>
            </a:r>
            <a:endParaRPr lang="en-US" dirty="0">
              <a:solidFill>
                <a:srgbClr val="000000"/>
              </a:solidFill>
              <a:latin typeface="MinionPro-Regular"/>
              <a:ea typeface="Cambria" panose="02040503050406030204" pitchFamily="18" charset="0"/>
              <a:cs typeface="MinionPro-Regular"/>
            </a:endParaRPr>
          </a:p>
          <a:p>
            <a:pPr defTabSz="914400">
              <a:lnSpc>
                <a:spcPct val="115000"/>
              </a:lnSpc>
              <a:spcAft>
                <a:spcPts val="1000"/>
              </a:spcAft>
            </a:pPr>
            <a:r>
              <a:rPr lang="en-US" dirty="0">
                <a:solidFill>
                  <a:prstClr val="black"/>
                </a:solidFill>
                <a:latin typeface="Myriad Pro"/>
                <a:ea typeface="Cambria" panose="02040503050406030204" pitchFamily="18" charset="0"/>
                <a:cs typeface="Times New Roman" panose="02020603050405020304" pitchFamily="18" charset="0"/>
              </a:rPr>
              <a:t> </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3" name="Text Box 23"/>
          <p:cNvSpPr txBox="1"/>
          <p:nvPr/>
        </p:nvSpPr>
        <p:spPr>
          <a:xfrm>
            <a:off x="4774367" y="1939506"/>
            <a:ext cx="3473953" cy="28829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defTabSz="914400">
              <a:lnSpc>
                <a:spcPct val="115000"/>
              </a:lnSpc>
              <a:spcAft>
                <a:spcPts val="1000"/>
              </a:spcAft>
            </a:pPr>
            <a:r>
              <a:rPr lang="en-US" dirty="0">
                <a:solidFill>
                  <a:srgbClr val="006699"/>
                </a:solidFill>
                <a:latin typeface="Myriad Pro Semibold"/>
                <a:ea typeface="Cambria" panose="02040503050406030204" pitchFamily="18" charset="0"/>
                <a:cs typeface="Times New Roman" panose="02020603050405020304" pitchFamily="18" charset="0"/>
              </a:rPr>
              <a:t>CHAMPION </a:t>
            </a:r>
            <a:r>
              <a:rPr lang="en-US" dirty="0" smtClean="0">
                <a:solidFill>
                  <a:schemeClr val="tx1"/>
                </a:solidFill>
                <a:latin typeface="Myriad Pro Semibold"/>
                <a:ea typeface="Cambria" panose="02040503050406030204" pitchFamily="18" charset="0"/>
                <a:cs typeface="Times New Roman" panose="02020603050405020304" pitchFamily="18" charset="0"/>
              </a:rPr>
              <a:t>M</a:t>
            </a:r>
            <a:r>
              <a:rPr lang="en-US" dirty="0" smtClean="0">
                <a:solidFill>
                  <a:prstClr val="black"/>
                </a:solidFill>
                <a:latin typeface="Myriad Pro Semibold"/>
                <a:ea typeface="Cambria" panose="02040503050406030204" pitchFamily="18" charset="0"/>
                <a:cs typeface="Times New Roman" panose="02020603050405020304" pitchFamily="18" charset="0"/>
              </a:rPr>
              <a:t>ANUFACTURING</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4" name="Text Box 65"/>
          <p:cNvSpPr txBox="1"/>
          <p:nvPr/>
        </p:nvSpPr>
        <p:spPr>
          <a:xfrm>
            <a:off x="4774368" y="2417106"/>
            <a:ext cx="3473953" cy="787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defTabSz="914400">
              <a:lnSpc>
                <a:spcPct val="120000"/>
              </a:lnSpc>
              <a:spcAft>
                <a:spcPts val="1000"/>
              </a:spcAft>
            </a:pPr>
            <a:r>
              <a:rPr lang="en-US" dirty="0">
                <a:solidFill>
                  <a:srgbClr val="000000"/>
                </a:solidFill>
                <a:latin typeface="MyriadPro-Regular"/>
                <a:ea typeface="Cambria" panose="02040503050406030204" pitchFamily="18" charset="0"/>
                <a:cs typeface="MyriadPro-Regular"/>
              </a:rPr>
              <a:t>Serve as a voice to and a voice for </a:t>
            </a:r>
            <a:r>
              <a:rPr lang="en-US" dirty="0" smtClean="0">
                <a:solidFill>
                  <a:srgbClr val="000000"/>
                </a:solidFill>
                <a:latin typeface="MyriadPro-Regular"/>
                <a:ea typeface="Cambria" panose="02040503050406030204" pitchFamily="18" charset="0"/>
                <a:cs typeface="MyriadPro-Regular"/>
              </a:rPr>
              <a:t>manufacturing and manufacturers </a:t>
            </a:r>
            <a:r>
              <a:rPr lang="en-US" dirty="0">
                <a:solidFill>
                  <a:srgbClr val="000000"/>
                </a:solidFill>
                <a:latin typeface="MyriadPro-Regular"/>
                <a:ea typeface="Cambria" panose="02040503050406030204" pitchFamily="18" charset="0"/>
                <a:cs typeface="MyriadPro-Regular"/>
              </a:rPr>
              <a:t>in engaging policy makers, stakeholders, and clients.</a:t>
            </a:r>
            <a:endParaRPr lang="en-US" dirty="0">
              <a:solidFill>
                <a:srgbClr val="000000"/>
              </a:solidFill>
              <a:latin typeface="MinionPro-Regular"/>
              <a:ea typeface="Cambria" panose="02040503050406030204" pitchFamily="18" charset="0"/>
              <a:cs typeface="MinionPro-Regular"/>
            </a:endParaRPr>
          </a:p>
          <a:p>
            <a:pPr defTabSz="914400">
              <a:lnSpc>
                <a:spcPct val="115000"/>
              </a:lnSpc>
              <a:spcAft>
                <a:spcPts val="1000"/>
              </a:spcAft>
            </a:pPr>
            <a:r>
              <a:rPr lang="en-US" dirty="0">
                <a:solidFill>
                  <a:prstClr val="black"/>
                </a:solidFill>
                <a:latin typeface="Myriad Pro"/>
                <a:ea typeface="Cambria" panose="02040503050406030204" pitchFamily="18" charset="0"/>
                <a:cs typeface="Times New Roman" panose="02020603050405020304" pitchFamily="18" charset="0"/>
              </a:rPr>
              <a:t> </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5" name="Text Box 25"/>
          <p:cNvSpPr txBox="1"/>
          <p:nvPr/>
        </p:nvSpPr>
        <p:spPr>
          <a:xfrm>
            <a:off x="810043" y="4370765"/>
            <a:ext cx="3266092" cy="28829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defTabSz="914400">
              <a:lnSpc>
                <a:spcPct val="115000"/>
              </a:lnSpc>
              <a:spcAft>
                <a:spcPts val="1000"/>
              </a:spcAft>
            </a:pPr>
            <a:r>
              <a:rPr lang="en-US" dirty="0">
                <a:solidFill>
                  <a:srgbClr val="006699"/>
                </a:solidFill>
                <a:latin typeface="Myriad Pro Semibold"/>
                <a:ea typeface="Cambria" panose="02040503050406030204" pitchFamily="18" charset="0"/>
                <a:cs typeface="Times New Roman" panose="02020603050405020304" pitchFamily="18" charset="0"/>
              </a:rPr>
              <a:t>SUPPORT</a:t>
            </a:r>
            <a:r>
              <a:rPr lang="en-US" dirty="0">
                <a:solidFill>
                  <a:prstClr val="black"/>
                </a:solidFill>
                <a:latin typeface="Myriad Pro Semibold"/>
                <a:ea typeface="Cambria" panose="02040503050406030204" pitchFamily="18" charset="0"/>
                <a:cs typeface="Times New Roman" panose="02020603050405020304" pitchFamily="18" charset="0"/>
              </a:rPr>
              <a:t> PARTNERSHIPS</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6" name="Text Box 66"/>
          <p:cNvSpPr txBox="1"/>
          <p:nvPr/>
        </p:nvSpPr>
        <p:spPr>
          <a:xfrm>
            <a:off x="810043" y="4833149"/>
            <a:ext cx="3531524" cy="787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defTabSz="914400">
              <a:lnSpc>
                <a:spcPct val="120000"/>
              </a:lnSpc>
              <a:spcAft>
                <a:spcPts val="1000"/>
              </a:spcAft>
            </a:pPr>
            <a:r>
              <a:rPr lang="en-US" dirty="0">
                <a:solidFill>
                  <a:srgbClr val="000000"/>
                </a:solidFill>
                <a:latin typeface="MyriadPro-Regular"/>
                <a:ea typeface="Cambria" panose="02040503050406030204" pitchFamily="18" charset="0"/>
                <a:cs typeface="MyriadPro-Regular"/>
              </a:rPr>
              <a:t>Support national, state, and regional manufacturing eco-systems and partnerships.</a:t>
            </a:r>
            <a:endParaRPr lang="en-US" dirty="0">
              <a:solidFill>
                <a:srgbClr val="000000"/>
              </a:solidFill>
              <a:latin typeface="MinionPro-Regular"/>
              <a:ea typeface="Cambria" panose="02040503050406030204" pitchFamily="18" charset="0"/>
              <a:cs typeface="MinionPro-Regular"/>
            </a:endParaRPr>
          </a:p>
          <a:p>
            <a:pPr defTabSz="914400">
              <a:lnSpc>
                <a:spcPct val="115000"/>
              </a:lnSpc>
              <a:spcAft>
                <a:spcPts val="1000"/>
              </a:spcAft>
            </a:pPr>
            <a:r>
              <a:rPr lang="en-US" dirty="0">
                <a:solidFill>
                  <a:prstClr val="black"/>
                </a:solidFill>
                <a:latin typeface="Myriad Pro"/>
                <a:ea typeface="Cambria" panose="02040503050406030204" pitchFamily="18" charset="0"/>
                <a:cs typeface="Times New Roman" panose="02020603050405020304" pitchFamily="18" charset="0"/>
              </a:rPr>
              <a:t> </a:t>
            </a:r>
            <a:endParaRPr lang="en-US" dirty="0">
              <a:solidFill>
                <a:prstClr val="black"/>
              </a:solidFill>
              <a:latin typeface="Calibri"/>
              <a:ea typeface="Cambria" panose="02040503050406030204" pitchFamily="18" charset="0"/>
              <a:cs typeface="Times New Roman" panose="02020603050405020304" pitchFamily="18" charset="0"/>
            </a:endParaRPr>
          </a:p>
        </p:txBody>
      </p:sp>
      <p:sp>
        <p:nvSpPr>
          <p:cNvPr id="17" name="Text Box 24"/>
          <p:cNvSpPr txBox="1"/>
          <p:nvPr/>
        </p:nvSpPr>
        <p:spPr>
          <a:xfrm>
            <a:off x="4774368" y="4370765"/>
            <a:ext cx="3266092" cy="28829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45720" rIns="91440" bIns="0" numCol="1" spcCol="0" rtlCol="0" fromWordArt="0" anchor="t" anchorCtr="0" forceAA="0" compatLnSpc="1">
            <a:prstTxWarp prst="textNoShape">
              <a:avLst/>
            </a:prstTxWarp>
            <a:noAutofit/>
          </a:bodyPr>
          <a:lstStyle/>
          <a:p>
            <a:pPr defTabSz="914400">
              <a:lnSpc>
                <a:spcPct val="115000"/>
              </a:lnSpc>
              <a:spcAft>
                <a:spcPts val="1000"/>
              </a:spcAft>
            </a:pPr>
            <a:r>
              <a:rPr lang="en-US">
                <a:solidFill>
                  <a:srgbClr val="006699"/>
                </a:solidFill>
                <a:latin typeface="Myriad Pro Semibold"/>
                <a:ea typeface="Cambria" panose="02040503050406030204" pitchFamily="18" charset="0"/>
                <a:cs typeface="Times New Roman" panose="02020603050405020304" pitchFamily="18" charset="0"/>
              </a:rPr>
              <a:t>DEVELOP</a:t>
            </a:r>
            <a:r>
              <a:rPr lang="en-US">
                <a:solidFill>
                  <a:prstClr val="black"/>
                </a:solidFill>
                <a:latin typeface="Myriad Pro Semibold"/>
                <a:ea typeface="Cambria" panose="02040503050406030204" pitchFamily="18" charset="0"/>
                <a:cs typeface="Times New Roman" panose="02020603050405020304" pitchFamily="18" charset="0"/>
              </a:rPr>
              <a:t> CAPABILITIES</a:t>
            </a:r>
            <a:endParaRPr lang="en-US">
              <a:solidFill>
                <a:prstClr val="black"/>
              </a:solidFill>
              <a:latin typeface="Calibri"/>
              <a:ea typeface="Cambria" panose="02040503050406030204" pitchFamily="18" charset="0"/>
              <a:cs typeface="Times New Roman" panose="02020603050405020304" pitchFamily="18" charset="0"/>
            </a:endParaRPr>
          </a:p>
        </p:txBody>
      </p:sp>
      <p:sp>
        <p:nvSpPr>
          <p:cNvPr id="18" name="Text Box 67"/>
          <p:cNvSpPr txBox="1"/>
          <p:nvPr/>
        </p:nvSpPr>
        <p:spPr>
          <a:xfrm>
            <a:off x="4774368" y="4808128"/>
            <a:ext cx="3569978" cy="7874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defTabSz="914400">
              <a:lnSpc>
                <a:spcPct val="115000"/>
              </a:lnSpc>
              <a:spcAft>
                <a:spcPts val="1000"/>
              </a:spcAft>
            </a:pPr>
            <a:r>
              <a:rPr lang="en-US" dirty="0">
                <a:solidFill>
                  <a:prstClr val="black"/>
                </a:solidFill>
                <a:latin typeface="MyriadPro-Regular"/>
                <a:ea typeface="Cambria" panose="02040503050406030204" pitchFamily="18" charset="0"/>
                <a:cs typeface="MyriadPro-Regular"/>
              </a:rPr>
              <a:t>Develop MEP’s capabilities as a learning organization and high performance system.</a:t>
            </a:r>
            <a:endParaRPr lang="en-US" dirty="0">
              <a:solidFill>
                <a:prstClr val="black"/>
              </a:solidFill>
              <a:latin typeface="Calibri"/>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8664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99"/>
                </a:solidFill>
              </a:rPr>
              <a:t>Partnering to Drive a National Program</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8</a:t>
            </a:fld>
            <a:endParaRPr lang="en-US" dirty="0">
              <a:solidFill>
                <a:prstClr val="black"/>
              </a:solidFill>
            </a:endParaRPr>
          </a:p>
        </p:txBody>
      </p:sp>
      <p:pic>
        <p:nvPicPr>
          <p:cNvPr id="23" name="Picture 22"/>
          <p:cNvPicPr>
            <a:picLocks noChangeAspect="1"/>
          </p:cNvPicPr>
          <p:nvPr/>
        </p:nvPicPr>
        <p:blipFill>
          <a:blip r:embed="rId2"/>
          <a:stretch>
            <a:fillRect/>
          </a:stretch>
        </p:blipFill>
        <p:spPr>
          <a:xfrm>
            <a:off x="2438400" y="1573410"/>
            <a:ext cx="5130406" cy="4509811"/>
          </a:xfrm>
          <a:prstGeom prst="rect">
            <a:avLst/>
          </a:prstGeom>
        </p:spPr>
      </p:pic>
      <p:sp>
        <p:nvSpPr>
          <p:cNvPr id="24" name="Rectangle 23"/>
          <p:cNvSpPr/>
          <p:nvPr/>
        </p:nvSpPr>
        <p:spPr>
          <a:xfrm>
            <a:off x="0" y="2931494"/>
            <a:ext cx="2979827" cy="1024051"/>
          </a:xfrm>
          <a:prstGeom prst="rect">
            <a:avLst/>
          </a:prstGeom>
          <a:solidFill>
            <a:srgbClr val="006699"/>
          </a:solidFill>
          <a:ln w="25400" cap="flat" cmpd="sng" algn="ctr">
            <a:noFill/>
            <a:prstDash val="solid"/>
          </a:ln>
          <a:effectLst/>
        </p:spPr>
        <p:txBody>
          <a:bodyPr rtlCol="0" anchor="ctr"/>
          <a:lstStyle/>
          <a:p>
            <a:pPr algn="ctr" defTabSz="914400">
              <a:defRPr/>
            </a:pPr>
            <a:endParaRPr lang="en-US" kern="0">
              <a:solidFill>
                <a:srgbClr val="000000"/>
              </a:solidFill>
              <a:latin typeface="Calibri"/>
            </a:endParaRPr>
          </a:p>
        </p:txBody>
      </p:sp>
      <p:sp>
        <p:nvSpPr>
          <p:cNvPr id="25" name="TextBox 24"/>
          <p:cNvSpPr txBox="1"/>
          <p:nvPr/>
        </p:nvSpPr>
        <p:spPr>
          <a:xfrm>
            <a:off x="786955" y="2812545"/>
            <a:ext cx="2209800" cy="1010533"/>
          </a:xfrm>
          <a:prstGeom prst="rect">
            <a:avLst/>
          </a:prstGeom>
          <a:noFill/>
        </p:spPr>
        <p:txBody>
          <a:bodyPr wrap="square" rtlCol="0">
            <a:spAutoFit/>
          </a:bodyPr>
          <a:lstStyle/>
          <a:p>
            <a:pPr defTabSz="914400">
              <a:lnSpc>
                <a:spcPct val="120000"/>
              </a:lnSpc>
              <a:defRPr/>
            </a:pPr>
            <a:endParaRPr lang="en-US" sz="1000" kern="0" dirty="0" smtClean="0">
              <a:solidFill>
                <a:srgbClr val="FFFFFF"/>
              </a:solidFill>
              <a:latin typeface="Lato" pitchFamily="34" charset="0"/>
            </a:endParaRPr>
          </a:p>
          <a:p>
            <a:pPr defTabSz="914400">
              <a:lnSpc>
                <a:spcPct val="120000"/>
              </a:lnSpc>
              <a:defRPr/>
            </a:pPr>
            <a:r>
              <a:rPr lang="en-US" sz="1000" kern="0" dirty="0">
                <a:solidFill>
                  <a:srgbClr val="FFFFFF"/>
                </a:solidFill>
                <a:latin typeface="Lato" pitchFamily="34" charset="0"/>
              </a:rPr>
              <a:t>The MEP network </a:t>
            </a:r>
            <a:r>
              <a:rPr lang="en-US" sz="1000" kern="0" dirty="0" smtClean="0">
                <a:solidFill>
                  <a:srgbClr val="FFFFFF"/>
                </a:solidFill>
                <a:latin typeface="Lato" pitchFamily="34" charset="0"/>
              </a:rPr>
              <a:t>focuses </a:t>
            </a:r>
            <a:r>
              <a:rPr lang="en-US" sz="1000" kern="0" dirty="0">
                <a:solidFill>
                  <a:srgbClr val="FFFFFF"/>
                </a:solidFill>
                <a:latin typeface="Lato" pitchFamily="34" charset="0"/>
              </a:rPr>
              <a:t>on solving manufacturers’ biggest challenges and identifying opportunities for growth.  </a:t>
            </a:r>
            <a:endParaRPr lang="en-US" sz="1000" kern="0" dirty="0" smtClean="0">
              <a:solidFill>
                <a:srgbClr val="FFFFFF"/>
              </a:solidFill>
              <a:latin typeface="Lato" pitchFamily="34" charset="0"/>
            </a:endParaRPr>
          </a:p>
        </p:txBody>
      </p:sp>
      <p:grpSp>
        <p:nvGrpSpPr>
          <p:cNvPr id="26" name="Group 25"/>
          <p:cNvGrpSpPr/>
          <p:nvPr/>
        </p:nvGrpSpPr>
        <p:grpSpPr>
          <a:xfrm rot="10800000">
            <a:off x="3503457" y="1700039"/>
            <a:ext cx="3000294" cy="3648440"/>
            <a:chOff x="3320400" y="984874"/>
            <a:chExt cx="2444172" cy="2966980"/>
          </a:xfrm>
        </p:grpSpPr>
        <p:sp>
          <p:nvSpPr>
            <p:cNvPr id="27" name="TextBox 26"/>
            <p:cNvSpPr txBox="1"/>
            <p:nvPr/>
          </p:nvSpPr>
          <p:spPr>
            <a:xfrm rot="10800000">
              <a:off x="3320400" y="3477032"/>
              <a:ext cx="2430565" cy="474822"/>
            </a:xfrm>
            <a:prstGeom prst="rect">
              <a:avLst/>
            </a:prstGeom>
            <a:noFill/>
          </p:spPr>
          <p:txBody>
            <a:bodyPr wrap="square" rtlCol="0">
              <a:spAutoFit/>
            </a:bodyPr>
            <a:lstStyle/>
            <a:p>
              <a:pPr algn="ctr"/>
              <a:r>
                <a:rPr lang="en-US" sz="1400" b="1" dirty="0" smtClean="0">
                  <a:solidFill>
                    <a:srgbClr val="006699"/>
                  </a:solidFill>
                  <a:latin typeface="Oswald" pitchFamily="50"/>
                </a:rPr>
                <a:t>Nearly 300,000 Manufacturers</a:t>
              </a:r>
              <a:endParaRPr lang="en-US" sz="1400" b="1" dirty="0">
                <a:solidFill>
                  <a:srgbClr val="006699"/>
                </a:solidFill>
                <a:latin typeface="Oswald" pitchFamily="50"/>
              </a:endParaRPr>
            </a:p>
          </p:txBody>
        </p:sp>
        <p:sp>
          <p:nvSpPr>
            <p:cNvPr id="28" name="TextBox 27"/>
            <p:cNvSpPr txBox="1"/>
            <p:nvPr/>
          </p:nvSpPr>
          <p:spPr>
            <a:xfrm rot="10800000">
              <a:off x="3487069" y="2970449"/>
              <a:ext cx="2263895" cy="425492"/>
            </a:xfrm>
            <a:prstGeom prst="rect">
              <a:avLst/>
            </a:prstGeom>
            <a:noFill/>
          </p:spPr>
          <p:txBody>
            <a:bodyPr wrap="square" rtlCol="0">
              <a:spAutoFit/>
            </a:bodyPr>
            <a:lstStyle/>
            <a:p>
              <a:pPr algn="ctr"/>
              <a:r>
                <a:rPr lang="en-US" sz="1400" b="1" dirty="0" smtClean="0">
                  <a:solidFill>
                    <a:srgbClr val="006699"/>
                  </a:solidFill>
                  <a:latin typeface="Oswald" pitchFamily="50"/>
                </a:rPr>
                <a:t>Over 3,200 Affiliated Service Providers</a:t>
              </a:r>
              <a:endParaRPr lang="en-US" sz="1400" b="1" dirty="0">
                <a:solidFill>
                  <a:srgbClr val="006699"/>
                </a:solidFill>
                <a:latin typeface="Oswald" pitchFamily="50"/>
              </a:endParaRPr>
            </a:p>
          </p:txBody>
        </p:sp>
        <p:sp>
          <p:nvSpPr>
            <p:cNvPr id="29" name="TextBox 28"/>
            <p:cNvSpPr txBox="1"/>
            <p:nvPr/>
          </p:nvSpPr>
          <p:spPr>
            <a:xfrm rot="10800000">
              <a:off x="3487069" y="2358667"/>
              <a:ext cx="2263895" cy="279308"/>
            </a:xfrm>
            <a:prstGeom prst="rect">
              <a:avLst/>
            </a:prstGeom>
            <a:noFill/>
          </p:spPr>
          <p:txBody>
            <a:bodyPr wrap="square" rtlCol="0">
              <a:spAutoFit/>
            </a:bodyPr>
            <a:lstStyle/>
            <a:p>
              <a:pPr algn="ctr"/>
              <a:r>
                <a:rPr lang="en-US" sz="1400" b="1" dirty="0" smtClean="0">
                  <a:solidFill>
                    <a:srgbClr val="006699"/>
                  </a:solidFill>
                  <a:latin typeface="Oswald" pitchFamily="50"/>
                </a:rPr>
                <a:t>Over 1,200 Center Staff</a:t>
              </a:r>
              <a:endParaRPr lang="en-US" sz="1400" b="1" dirty="0">
                <a:solidFill>
                  <a:srgbClr val="006699"/>
                </a:solidFill>
                <a:latin typeface="Oswald" pitchFamily="50"/>
              </a:endParaRPr>
            </a:p>
          </p:txBody>
        </p:sp>
        <p:sp>
          <p:nvSpPr>
            <p:cNvPr id="30" name="TextBox 29"/>
            <p:cNvSpPr txBox="1"/>
            <p:nvPr/>
          </p:nvSpPr>
          <p:spPr>
            <a:xfrm rot="10800000">
              <a:off x="3487068" y="1656570"/>
              <a:ext cx="2263895" cy="425492"/>
            </a:xfrm>
            <a:prstGeom prst="rect">
              <a:avLst/>
            </a:prstGeom>
            <a:noFill/>
          </p:spPr>
          <p:txBody>
            <a:bodyPr wrap="square" rtlCol="0">
              <a:spAutoFit/>
            </a:bodyPr>
            <a:lstStyle/>
            <a:p>
              <a:pPr algn="ctr"/>
              <a:r>
                <a:rPr lang="en-US" sz="1400" b="1" dirty="0" smtClean="0">
                  <a:solidFill>
                    <a:srgbClr val="006699"/>
                  </a:solidFill>
                  <a:latin typeface="Oswald" pitchFamily="50"/>
                </a:rPr>
                <a:t>559 Service</a:t>
              </a:r>
            </a:p>
            <a:p>
              <a:pPr algn="ctr"/>
              <a:r>
                <a:rPr lang="en-US" sz="1400" b="1" dirty="0" smtClean="0">
                  <a:solidFill>
                    <a:srgbClr val="006699"/>
                  </a:solidFill>
                  <a:latin typeface="Oswald" pitchFamily="50"/>
                </a:rPr>
                <a:t>Locations</a:t>
              </a:r>
              <a:endParaRPr lang="en-US" sz="1400" b="1" dirty="0">
                <a:solidFill>
                  <a:srgbClr val="006699"/>
                </a:solidFill>
                <a:latin typeface="Oswald" pitchFamily="50"/>
              </a:endParaRPr>
            </a:p>
          </p:txBody>
        </p:sp>
        <p:sp>
          <p:nvSpPr>
            <p:cNvPr id="31" name="TextBox 30"/>
            <p:cNvSpPr txBox="1"/>
            <p:nvPr/>
          </p:nvSpPr>
          <p:spPr>
            <a:xfrm rot="10800000">
              <a:off x="3500677" y="984874"/>
              <a:ext cx="2263895" cy="474822"/>
            </a:xfrm>
            <a:prstGeom prst="rect">
              <a:avLst/>
            </a:prstGeom>
            <a:noFill/>
          </p:spPr>
          <p:txBody>
            <a:bodyPr wrap="square" rtlCol="0">
              <a:spAutoFit/>
            </a:bodyPr>
            <a:lstStyle/>
            <a:p>
              <a:pPr algn="ctr"/>
              <a:r>
                <a:rPr lang="en-US" sz="1400" b="1" dirty="0" smtClean="0">
                  <a:solidFill>
                    <a:srgbClr val="006699"/>
                  </a:solidFill>
                  <a:latin typeface="Oswald" pitchFamily="50"/>
                </a:rPr>
                <a:t>National</a:t>
              </a:r>
            </a:p>
            <a:p>
              <a:pPr algn="ctr"/>
              <a:r>
                <a:rPr lang="en-US" sz="1400" b="1" dirty="0" smtClean="0">
                  <a:solidFill>
                    <a:srgbClr val="006699"/>
                  </a:solidFill>
                  <a:latin typeface="Oswald" pitchFamily="50"/>
                </a:rPr>
                <a:t>Network</a:t>
              </a:r>
              <a:endParaRPr lang="en-US" sz="1400" b="1" dirty="0">
                <a:solidFill>
                  <a:srgbClr val="006699"/>
                </a:solidFill>
                <a:latin typeface="Oswald" pitchFamily="50"/>
              </a:endParaRPr>
            </a:p>
          </p:txBody>
        </p:sp>
      </p:grpSp>
      <p:pic>
        <p:nvPicPr>
          <p:cNvPr id="32" name="Picture 31" descr="MEP-logo-only-whi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9344" y="5545888"/>
            <a:ext cx="319051" cy="319051"/>
          </a:xfrm>
          <a:prstGeom prst="rect">
            <a:avLst/>
          </a:prstGeom>
        </p:spPr>
      </p:pic>
      <p:sp>
        <p:nvSpPr>
          <p:cNvPr id="33" name="TextBox 32"/>
          <p:cNvSpPr txBox="1"/>
          <p:nvPr/>
        </p:nvSpPr>
        <p:spPr>
          <a:xfrm>
            <a:off x="7427215" y="1598889"/>
            <a:ext cx="1465535" cy="307777"/>
          </a:xfrm>
          <a:prstGeom prst="rect">
            <a:avLst/>
          </a:prstGeom>
          <a:noFill/>
        </p:spPr>
        <p:txBody>
          <a:bodyPr wrap="square" rtlCol="0">
            <a:spAutoFit/>
          </a:bodyPr>
          <a:lstStyle/>
          <a:p>
            <a:r>
              <a:rPr lang="en-US" sz="1400" b="1" dirty="0" smtClean="0">
                <a:solidFill>
                  <a:srgbClr val="006699"/>
                </a:solidFill>
                <a:latin typeface="Oswald" pitchFamily="50"/>
              </a:rPr>
              <a:t>Customers</a:t>
            </a:r>
          </a:p>
        </p:txBody>
      </p:sp>
      <p:sp>
        <p:nvSpPr>
          <p:cNvPr id="34" name="TextBox 33"/>
          <p:cNvSpPr txBox="1"/>
          <p:nvPr/>
        </p:nvSpPr>
        <p:spPr>
          <a:xfrm>
            <a:off x="7411748" y="1838638"/>
            <a:ext cx="1832223" cy="470642"/>
          </a:xfrm>
          <a:prstGeom prst="rect">
            <a:avLst/>
          </a:prstGeom>
          <a:noFill/>
        </p:spPr>
        <p:txBody>
          <a:bodyPr wrap="square" rtlCol="0">
            <a:spAutoFit/>
          </a:bodyPr>
          <a:lstStyle/>
          <a:p>
            <a:pPr defTabSz="914400">
              <a:lnSpc>
                <a:spcPct val="125000"/>
              </a:lnSpc>
              <a:defRPr/>
            </a:pPr>
            <a:r>
              <a:rPr lang="en-US" sz="1000" i="1" kern="0" dirty="0" smtClean="0">
                <a:solidFill>
                  <a:srgbClr val="000000"/>
                </a:solidFill>
                <a:latin typeface="Lato Light" pitchFamily="34" charset="0"/>
              </a:rPr>
              <a:t>Small and Medium Size Manufacturers</a:t>
            </a:r>
            <a:endParaRPr lang="en-US" sz="1000" i="1" kern="0" dirty="0">
              <a:solidFill>
                <a:srgbClr val="000000"/>
              </a:solidFill>
              <a:latin typeface="Lato Light" pitchFamily="34" charset="0"/>
            </a:endParaRPr>
          </a:p>
        </p:txBody>
      </p:sp>
      <p:sp>
        <p:nvSpPr>
          <p:cNvPr id="35" name="TextBox 34"/>
          <p:cNvSpPr txBox="1"/>
          <p:nvPr/>
        </p:nvSpPr>
        <p:spPr>
          <a:xfrm>
            <a:off x="5453643" y="5378249"/>
            <a:ext cx="1389335" cy="307777"/>
          </a:xfrm>
          <a:prstGeom prst="rect">
            <a:avLst/>
          </a:prstGeom>
          <a:noFill/>
        </p:spPr>
        <p:txBody>
          <a:bodyPr wrap="square" rtlCol="0">
            <a:spAutoFit/>
          </a:bodyPr>
          <a:lstStyle/>
          <a:p>
            <a:r>
              <a:rPr lang="en-US" sz="1400" b="1" dirty="0" smtClean="0">
                <a:solidFill>
                  <a:srgbClr val="006699"/>
                </a:solidFill>
                <a:latin typeface="Oswald" pitchFamily="50"/>
              </a:rPr>
              <a:t>MEP Program</a:t>
            </a:r>
          </a:p>
        </p:txBody>
      </p:sp>
      <p:sp>
        <p:nvSpPr>
          <p:cNvPr id="36" name="TextBox 35"/>
          <p:cNvSpPr txBox="1"/>
          <p:nvPr/>
        </p:nvSpPr>
        <p:spPr>
          <a:xfrm>
            <a:off x="5438176" y="5617998"/>
            <a:ext cx="1832223" cy="470642"/>
          </a:xfrm>
          <a:prstGeom prst="rect">
            <a:avLst/>
          </a:prstGeom>
          <a:noFill/>
        </p:spPr>
        <p:txBody>
          <a:bodyPr wrap="square" rtlCol="0">
            <a:spAutoFit/>
          </a:bodyPr>
          <a:lstStyle/>
          <a:p>
            <a:pPr defTabSz="914400">
              <a:lnSpc>
                <a:spcPct val="125000"/>
              </a:lnSpc>
              <a:defRPr/>
            </a:pPr>
            <a:r>
              <a:rPr lang="en-US" sz="1000" i="1" kern="0" dirty="0" smtClean="0">
                <a:solidFill>
                  <a:srgbClr val="000000"/>
                </a:solidFill>
                <a:latin typeface="Lato Light" pitchFamily="34" charset="0"/>
              </a:rPr>
              <a:t>Integration, Knowledge Sharing, and Evaluation</a:t>
            </a:r>
            <a:endParaRPr lang="en-US" sz="1000" i="1" kern="0" dirty="0">
              <a:solidFill>
                <a:srgbClr val="000000"/>
              </a:solidFill>
              <a:latin typeface="Lato Light" pitchFamily="34" charset="0"/>
            </a:endParaRPr>
          </a:p>
        </p:txBody>
      </p:sp>
      <p:cxnSp>
        <p:nvCxnSpPr>
          <p:cNvPr id="37" name="Straight Arrow Connector 36"/>
          <p:cNvCxnSpPr/>
          <p:nvPr/>
        </p:nvCxnSpPr>
        <p:spPr>
          <a:xfrm flipV="1">
            <a:off x="5930198" y="2525944"/>
            <a:ext cx="1371600" cy="2606040"/>
          </a:xfrm>
          <a:prstGeom prst="straightConnector1">
            <a:avLst/>
          </a:prstGeom>
          <a:noFill/>
          <a:ln w="25400" cap="flat" cmpd="sng" algn="ctr">
            <a:solidFill>
              <a:srgbClr val="939598"/>
            </a:solidFill>
            <a:prstDash val="solid"/>
            <a:headEnd type="arrow"/>
            <a:tailEnd type="arrow"/>
          </a:ln>
          <a:effectLst>
            <a:outerShdw blurRad="40000" dist="20000" dir="5400000" rotWithShape="0">
              <a:srgbClr val="000000">
                <a:alpha val="38000"/>
              </a:srgbClr>
            </a:outerShdw>
          </a:effectLst>
        </p:spPr>
      </p:cxnSp>
      <p:sp>
        <p:nvSpPr>
          <p:cNvPr id="38" name="TextBox 37"/>
          <p:cNvSpPr txBox="1"/>
          <p:nvPr/>
        </p:nvSpPr>
        <p:spPr>
          <a:xfrm rot="17831919">
            <a:off x="5185541" y="3727149"/>
            <a:ext cx="3497306" cy="400110"/>
          </a:xfrm>
          <a:prstGeom prst="rect">
            <a:avLst/>
          </a:prstGeom>
          <a:noFill/>
        </p:spPr>
        <p:txBody>
          <a:bodyPr wrap="square" rtlCol="0">
            <a:spAutoFit/>
          </a:bodyPr>
          <a:lstStyle/>
          <a:p>
            <a:pPr algn="ctr" defTabSz="914400" eaLnBrk="0" fontAlgn="base" hangingPunct="0">
              <a:spcBef>
                <a:spcPct val="0"/>
              </a:spcBef>
              <a:spcAft>
                <a:spcPct val="0"/>
              </a:spcAft>
              <a:defRPr/>
            </a:pPr>
            <a:r>
              <a:rPr lang="en-US" sz="2000" b="1" kern="0" spc="300" dirty="0">
                <a:solidFill>
                  <a:srgbClr val="FFFFFF">
                    <a:lumMod val="75000"/>
                  </a:srgbClr>
                </a:solidFill>
                <a:latin typeface="Oswald"/>
                <a:cs typeface="Oswald"/>
              </a:rPr>
              <a:t>Service Delivery</a:t>
            </a:r>
          </a:p>
        </p:txBody>
      </p:sp>
      <p:pic>
        <p:nvPicPr>
          <p:cNvPr id="39" name="Picture 38"/>
          <p:cNvPicPr>
            <a:picLocks/>
          </p:cNvPicPr>
          <p:nvPr/>
        </p:nvPicPr>
        <p:blipFill>
          <a:blip r:embed="rId4" cstate="email">
            <a:extLst>
              <a:ext uri="{28A0092B-C50C-407E-A947-70E740481C1C}">
                <a14:useLocalDpi xmlns:a14="http://schemas.microsoft.com/office/drawing/2010/main"/>
              </a:ext>
            </a:extLst>
          </a:blip>
          <a:stretch>
            <a:fillRect/>
          </a:stretch>
        </p:blipFill>
        <p:spPr>
          <a:xfrm>
            <a:off x="329755" y="3041145"/>
            <a:ext cx="335839" cy="393023"/>
          </a:xfrm>
          <a:prstGeom prst="rect">
            <a:avLst/>
          </a:prstGeom>
        </p:spPr>
      </p:pic>
    </p:spTree>
    <p:extLst>
      <p:ext uri="{BB962C8B-B14F-4D97-AF65-F5344CB8AC3E}">
        <p14:creationId xmlns:p14="http://schemas.microsoft.com/office/powerpoint/2010/main" val="2463709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EP_MAP2015.png"/>
          <p:cNvPicPr>
            <a:picLocks noChangeAspect="1"/>
          </p:cNvPicPr>
          <p:nvPr/>
        </p:nvPicPr>
        <p:blipFill rotWithShape="1">
          <a:blip r:embed="rId2" cstate="email">
            <a:extLst>
              <a:ext uri="{28A0092B-C50C-407E-A947-70E740481C1C}">
                <a14:useLocalDpi xmlns:a14="http://schemas.microsoft.com/office/drawing/2010/main"/>
              </a:ext>
            </a:extLst>
          </a:blip>
          <a:srcRect b="7495"/>
          <a:stretch/>
        </p:blipFill>
        <p:spPr>
          <a:xfrm>
            <a:off x="0" y="1171162"/>
            <a:ext cx="9144000" cy="5030320"/>
          </a:xfrm>
          <a:prstGeom prst="rect">
            <a:avLst/>
          </a:prstGeom>
        </p:spPr>
      </p:pic>
      <p:sp>
        <p:nvSpPr>
          <p:cNvPr id="2" name="Title 1"/>
          <p:cNvSpPr>
            <a:spLocks noGrp="1"/>
          </p:cNvSpPr>
          <p:nvPr>
            <p:ph type="title"/>
          </p:nvPr>
        </p:nvSpPr>
        <p:spPr/>
        <p:txBody>
          <a:bodyPr/>
          <a:lstStyle/>
          <a:p>
            <a:r>
              <a:rPr lang="en-US" dirty="0" smtClean="0">
                <a:solidFill>
                  <a:srgbClr val="006699"/>
                </a:solidFill>
              </a:rPr>
              <a:t>National Network</a:t>
            </a:r>
            <a:endParaRPr lang="en-US" dirty="0">
              <a:solidFill>
                <a:srgbClr val="006699"/>
              </a:solidFill>
            </a:endParaRPr>
          </a:p>
        </p:txBody>
      </p:sp>
      <p:sp>
        <p:nvSpPr>
          <p:cNvPr id="4" name="Footer Placeholder 3"/>
          <p:cNvSpPr>
            <a:spLocks noGrp="1"/>
          </p:cNvSpPr>
          <p:nvPr>
            <p:ph type="ftr" sz="quarter" idx="11"/>
          </p:nvPr>
        </p:nvSpPr>
        <p:spPr/>
        <p:txBody>
          <a:bodyPr/>
          <a:lstStyle/>
          <a:p>
            <a:r>
              <a:rPr lang="en-US" smtClean="0">
                <a:solidFill>
                  <a:prstClr val="white"/>
                </a:solidFill>
              </a:rPr>
              <a:t>www.nist.gov/mep               mfg@nist.gov             (301)975-5020</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54311E83-CD6C-2549-9EAD-3DC9C6DC4EB6}" type="slidenum">
              <a:rPr lang="en-US" smtClean="0">
                <a:solidFill>
                  <a:prstClr val="black"/>
                </a:solidFill>
              </a:rPr>
              <a:pPr/>
              <a:t>9</a:t>
            </a:fld>
            <a:endParaRPr lang="en-US" dirty="0">
              <a:solidFill>
                <a:prstClr val="black"/>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312" y="768672"/>
            <a:ext cx="2932788" cy="616132"/>
          </a:xfrm>
          <a:prstGeom prst="rect">
            <a:avLst/>
          </a:prstGeom>
        </p:spPr>
      </p:pic>
    </p:spTree>
    <p:extLst>
      <p:ext uri="{BB962C8B-B14F-4D97-AF65-F5344CB8AC3E}">
        <p14:creationId xmlns:p14="http://schemas.microsoft.com/office/powerpoint/2010/main" val="1152119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iz Idea_02">
    <a:dk1>
      <a:srgbClr val="000000"/>
    </a:dk1>
    <a:lt1>
      <a:srgbClr val="000000"/>
    </a:lt1>
    <a:dk2>
      <a:srgbClr val="64E6F8"/>
    </a:dk2>
    <a:lt2>
      <a:srgbClr val="00B0F0"/>
    </a:lt2>
    <a:accent1>
      <a:srgbClr val="939598"/>
    </a:accent1>
    <a:accent2>
      <a:srgbClr val="D3D4D5"/>
    </a:accent2>
    <a:accent3>
      <a:srgbClr val="FFFFFF"/>
    </a:accent3>
    <a:accent4>
      <a:srgbClr val="3A3A3A"/>
    </a:accent4>
    <a:accent5>
      <a:srgbClr val="4BACC6"/>
    </a:accent5>
    <a:accent6>
      <a:srgbClr val="0F0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iz Idea_01">
    <a:dk1>
      <a:srgbClr val="000000"/>
    </a:dk1>
    <a:lt1>
      <a:srgbClr val="000000"/>
    </a:lt1>
    <a:dk2>
      <a:srgbClr val="FFDE00"/>
    </a:dk2>
    <a:lt2>
      <a:srgbClr val="F8931E"/>
    </a:lt2>
    <a:accent1>
      <a:srgbClr val="939598"/>
    </a:accent1>
    <a:accent2>
      <a:srgbClr val="D3D4D5"/>
    </a:accent2>
    <a:accent3>
      <a:srgbClr val="FFFFFF"/>
    </a:accent3>
    <a:accent4>
      <a:srgbClr val="8064A2"/>
    </a:accent4>
    <a:accent5>
      <a:srgbClr val="4BACC6"/>
    </a:accent5>
    <a:accent6>
      <a:srgbClr val="0F0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13810</TotalTime>
  <Words>5871</Words>
  <Application>Microsoft Office PowerPoint</Application>
  <PresentationFormat>On-screen Show (4:3)</PresentationFormat>
  <Paragraphs>784</Paragraphs>
  <Slides>60</Slides>
  <Notes>5</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60</vt:i4>
      </vt:variant>
    </vt:vector>
  </HeadingPairs>
  <TitlesOfParts>
    <vt:vector size="84" baseType="lpstr">
      <vt:lpstr>ＭＳ Ｐゴシック</vt:lpstr>
      <vt:lpstr>Arial</vt:lpstr>
      <vt:lpstr>Arial Narrow</vt:lpstr>
      <vt:lpstr>Arial Narrow Bold</vt:lpstr>
      <vt:lpstr>Calibri</vt:lpstr>
      <vt:lpstr>Cambria</vt:lpstr>
      <vt:lpstr>Lato</vt:lpstr>
      <vt:lpstr>Lato Light</vt:lpstr>
      <vt:lpstr>MinionPro-Regular</vt:lpstr>
      <vt:lpstr>Myriad Pro</vt:lpstr>
      <vt:lpstr>Myriad Pro Semibold</vt:lpstr>
      <vt:lpstr>MyriadPro-Regular</vt:lpstr>
      <vt:lpstr>Oswald</vt:lpstr>
      <vt:lpstr>Rockwell</vt:lpstr>
      <vt:lpstr>Symbol</vt:lpstr>
      <vt:lpstr>Times</vt:lpstr>
      <vt:lpstr>Times New Roman</vt:lpstr>
      <vt:lpstr>Wingdings</vt:lpstr>
      <vt:lpstr>ヒラギノ角ゴ Pro W3</vt:lpstr>
      <vt:lpstr>NEW-MEP-Slide-Template-v3</vt:lpstr>
      <vt:lpstr>2_Office Theme</vt:lpstr>
      <vt:lpstr>Office Theme</vt:lpstr>
      <vt:lpstr>1_Office Theme</vt:lpstr>
      <vt:lpstr>3_Office Theme</vt:lpstr>
      <vt:lpstr>Information Webinar Federal Funding Opportunity: 2015-NIST-MEP-01  Conference Call # Toll Free Dial In  Toll Free Dial In - 1-866-218-2764  Participant Passcode - 875 903 8127  You will be muted on entry to webinar – please use chat feature</vt:lpstr>
      <vt:lpstr>WELCOME   Informational Webinar – April 13, 2015 2:30 p.m. (Eastern)  Federal Funding Opportunity: 2015-NIST-MEP-01  National Institute of Standards and Technology (NIST) Manufacturing Extension Partnership (MEP)   Mark Troppe, Manager of Partnership &amp; Program Development, NIST MEP Tab Wilkins, Regional Manager for Strategic Transition, NIST MEP Diane Henderson, Manager, Competitions NIST MEP  </vt:lpstr>
      <vt:lpstr>PowerPoint Presentation</vt:lpstr>
      <vt:lpstr>Information Webinar Agenda</vt:lpstr>
      <vt:lpstr>PowerPoint Presentation</vt:lpstr>
      <vt:lpstr>MEP Program in Short</vt:lpstr>
      <vt:lpstr>MEP Strategic Plan (2014-2017) Strategic Goals</vt:lpstr>
      <vt:lpstr>Partnering to Drive a National Program</vt:lpstr>
      <vt:lpstr>National Network</vt:lpstr>
      <vt:lpstr>Center Structure Diversity</vt:lpstr>
      <vt:lpstr>How Centers work with Manufacturers</vt:lpstr>
      <vt:lpstr>What MEP Does</vt:lpstr>
      <vt:lpstr>Client Impacts</vt:lpstr>
      <vt:lpstr>Client Challenges</vt:lpstr>
      <vt:lpstr>MEP Program Initiatives &amp; Services</vt:lpstr>
      <vt:lpstr>The MEP Organization</vt:lpstr>
      <vt:lpstr>The MEP Organization</vt:lpstr>
      <vt:lpstr>Information Webinar Agenda</vt:lpstr>
      <vt:lpstr>MEP State Competition – Round 1 Awardees</vt:lpstr>
      <vt:lpstr>Funding Opportunity Overview (1) </vt:lpstr>
      <vt:lpstr>Funding Opportunity Overview (2)</vt:lpstr>
      <vt:lpstr>Funding Opportunity Overview (3) </vt:lpstr>
      <vt:lpstr>Funding Opportunity Overview (4)</vt:lpstr>
      <vt:lpstr>Funding Opportunity Overview (5)</vt:lpstr>
      <vt:lpstr>Funding Opportunity Overview (6)</vt:lpstr>
      <vt:lpstr>Funding Opportunity Overview (7)</vt:lpstr>
      <vt:lpstr>Funding Opportunity Overview (8)</vt:lpstr>
      <vt:lpstr>Funding Opportunity Overview (9)</vt:lpstr>
      <vt:lpstr>Funding Opportunity Overview (10)</vt:lpstr>
      <vt:lpstr>Information Webinar Agenda</vt:lpstr>
      <vt:lpstr> Evaluation Review Criteria: </vt:lpstr>
      <vt:lpstr> Review Criteria #1- Executive Summary and Project Narrative (Center Strategy, Market Understanding, Business Model and Performance Measurement and Management) </vt:lpstr>
      <vt:lpstr> Review Criteria #1 – continued</vt:lpstr>
      <vt:lpstr> Review Criteria #1 – continued</vt:lpstr>
      <vt:lpstr> Review Criteria #1 continued: </vt:lpstr>
      <vt:lpstr> Review Criteria #2 Qualifications of the Applicant; Key Personnel and Organizational Structure </vt:lpstr>
      <vt:lpstr> Review Criteria #3 – Budget and Financial Plan </vt:lpstr>
      <vt:lpstr>Information Webinar Agenda</vt:lpstr>
      <vt:lpstr>Review and Selection Process (1)</vt:lpstr>
      <vt:lpstr>Review and Selection Process (2)</vt:lpstr>
      <vt:lpstr>Information Webinar Agenda</vt:lpstr>
      <vt:lpstr>Selection Factors</vt:lpstr>
      <vt:lpstr>Information Webinar Agenda</vt:lpstr>
      <vt:lpstr> Administrative Requirements of Application (1) </vt:lpstr>
      <vt:lpstr> Administrative Requirements of Application (2) </vt:lpstr>
      <vt:lpstr> Administrative Requirements of Application (3) </vt:lpstr>
      <vt:lpstr> Administrative Requirements of Application (4) </vt:lpstr>
      <vt:lpstr> Administrative Requirements of Application (5) </vt:lpstr>
      <vt:lpstr>Information Webinar Agenda</vt:lpstr>
      <vt:lpstr>Reporting Requirements (1)</vt:lpstr>
      <vt:lpstr>Information Webinar Agenda</vt:lpstr>
      <vt:lpstr>MEP Resources</vt:lpstr>
      <vt:lpstr>MEP Resources continued…</vt:lpstr>
      <vt:lpstr>MEP Resources continued…</vt:lpstr>
      <vt:lpstr>Information Webinar Agenda</vt:lpstr>
      <vt:lpstr>Agency Contacts</vt:lpstr>
      <vt:lpstr>Information Webinar Agenda</vt:lpstr>
      <vt:lpstr>Have additional questions…..</vt:lpstr>
      <vt:lpstr>Information Webinar Agenda</vt:lpstr>
      <vt:lpstr>Stay Connected  Search NISTMEP or NIST_MEP    VISIT OUR BLOG!    http://nistmep.blogs.govdelivery.com  Get the latest NISTMEP news at: www.nist.gov/mep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Jaclyn Gardner;cindy.orellana@nist.gov</dc:creator>
  <cp:lastModifiedBy>Henderson, Diane E.</cp:lastModifiedBy>
  <cp:revision>282</cp:revision>
  <cp:lastPrinted>2015-04-09T13:51:41Z</cp:lastPrinted>
  <dcterms:created xsi:type="dcterms:W3CDTF">2011-07-07T15:12:54Z</dcterms:created>
  <dcterms:modified xsi:type="dcterms:W3CDTF">2015-04-16T12:23:01Z</dcterms:modified>
</cp:coreProperties>
</file>