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603" r:id="rId5"/>
    <p:sldId id="661" r:id="rId6"/>
    <p:sldId id="674" r:id="rId7"/>
    <p:sldId id="761" r:id="rId8"/>
    <p:sldId id="771" r:id="rId9"/>
    <p:sldId id="773" r:id="rId10"/>
    <p:sldId id="763" r:id="rId11"/>
    <p:sldId id="778" r:id="rId12"/>
    <p:sldId id="764" r:id="rId13"/>
    <p:sldId id="786" r:id="rId14"/>
    <p:sldId id="720" r:id="rId15"/>
    <p:sldId id="787" r:id="rId16"/>
    <p:sldId id="741" r:id="rId17"/>
    <p:sldId id="698" r:id="rId18"/>
    <p:sldId id="772" r:id="rId19"/>
    <p:sldId id="718" r:id="rId20"/>
    <p:sldId id="705" r:id="rId21"/>
    <p:sldId id="706" r:id="rId22"/>
    <p:sldId id="750" r:id="rId23"/>
    <p:sldId id="754" r:id="rId24"/>
    <p:sldId id="752" r:id="rId25"/>
    <p:sldId id="751" r:id="rId26"/>
    <p:sldId id="714" r:id="rId27"/>
    <p:sldId id="788" r:id="rId28"/>
    <p:sldId id="789" r:id="rId29"/>
    <p:sldId id="790" r:id="rId30"/>
    <p:sldId id="457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2D050"/>
    <a:srgbClr val="000000"/>
    <a:srgbClr val="005096"/>
    <a:srgbClr val="213E7F"/>
    <a:srgbClr val="3366CC"/>
    <a:srgbClr val="090E1C"/>
    <a:srgbClr val="333333"/>
    <a:srgbClr val="000B36"/>
    <a:srgbClr val="00144C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04" autoAdjust="0"/>
    <p:restoredTop sz="99855" autoAdjust="0"/>
  </p:normalViewPr>
  <p:slideViewPr>
    <p:cSldViewPr snapToGrid="0">
      <p:cViewPr varScale="1">
        <p:scale>
          <a:sx n="112" d="100"/>
          <a:sy n="112" d="100"/>
        </p:scale>
        <p:origin x="-11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69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TPFS19\vpala\Notes\13-11-06-1162%20Program\Estimat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TPFS09\DATA09\Power%20Business\Business%20Plan\May%202013%20-%20FY14%20Plan\Working%20Files\Price%20Roadmap%20Apr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2"/>
          <c:order val="2"/>
          <c:tx>
            <c:strRef>
              <c:f>Sheet2!$Q$1</c:f>
              <c:strCache>
                <c:ptCount val="1"/>
                <c:pt idx="0">
                  <c:v>I_IGBT</c:v>
                </c:pt>
              </c:strCache>
            </c:strRef>
          </c:tx>
          <c:marker>
            <c:symbol val="none"/>
          </c:marker>
          <c:dPt>
            <c:idx val="11"/>
            <c:spPr>
              <a:ln>
                <a:solidFill>
                  <a:srgbClr val="36B503"/>
                </a:solidFill>
              </a:ln>
            </c:spPr>
          </c:dPt>
          <c:xVal>
            <c:numRef>
              <c:f>Sheet2!$M$2:$M$17</c:f>
              <c:numCache>
                <c:formatCode>General</c:formatCode>
                <c:ptCount val="16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20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  <c:pt idx="11">
                  <c:v>2000</c:v>
                </c:pt>
                <c:pt idx="12">
                  <c:v>5000</c:v>
                </c:pt>
                <c:pt idx="13">
                  <c:v>10000</c:v>
                </c:pt>
                <c:pt idx="14">
                  <c:v>16000</c:v>
                </c:pt>
                <c:pt idx="15">
                  <c:v>50000</c:v>
                </c:pt>
              </c:numCache>
            </c:numRef>
          </c:xVal>
          <c:yVal>
            <c:numRef>
              <c:f>Sheet2!$Q$2:$Q$17</c:f>
              <c:numCache>
                <c:formatCode>General</c:formatCode>
                <c:ptCount val="16"/>
                <c:pt idx="0">
                  <c:v>56.796171257790597</c:v>
                </c:pt>
                <c:pt idx="1">
                  <c:v>56.727120993657664</c:v>
                </c:pt>
                <c:pt idx="2">
                  <c:v>56.658247555207126</c:v>
                </c:pt>
                <c:pt idx="3">
                  <c:v>56.452681047411794</c:v>
                </c:pt>
                <c:pt idx="4">
                  <c:v>56.113540603329731</c:v>
                </c:pt>
                <c:pt idx="5">
                  <c:v>55.447964722541876</c:v>
                </c:pt>
                <c:pt idx="6">
                  <c:v>53.547083233253197</c:v>
                </c:pt>
                <c:pt idx="7">
                  <c:v>50.664284885550948</c:v>
                </c:pt>
                <c:pt idx="8">
                  <c:v>45.765326844646665</c:v>
                </c:pt>
                <c:pt idx="9">
                  <c:v>35.522660686682144</c:v>
                </c:pt>
                <c:pt idx="10">
                  <c:v>25.791579420148093</c:v>
                </c:pt>
                <c:pt idx="11">
                  <c:v>16.281293139469167</c:v>
                </c:pt>
                <c:pt idx="12">
                  <c:v>6.6020171250328294</c:v>
                </c:pt>
                <c:pt idx="13">
                  <c:v>1.9734552701924009</c:v>
                </c:pt>
                <c:pt idx="14">
                  <c:v>-6.8047237617169312E-2</c:v>
                </c:pt>
                <c:pt idx="15">
                  <c:v>-2.6567750136569597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Sheet2!$D$1</c:f>
              <c:strCache>
                <c:ptCount val="1"/>
                <c:pt idx="0">
                  <c:v>Current_10kV</c:v>
                </c:pt>
              </c:strCache>
            </c:strRef>
          </c:tx>
          <c:marker>
            <c:symbol val="none"/>
          </c:marker>
          <c:xVal>
            <c:numRef>
              <c:f>Sheet2!$C$2:$C$280</c:f>
              <c:numCache>
                <c:formatCode>General</c:formatCode>
                <c:ptCount val="279"/>
                <c:pt idx="0">
                  <c:v>1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  <c:pt idx="4">
                  <c:v>500</c:v>
                </c:pt>
                <c:pt idx="5">
                  <c:v>1000</c:v>
                </c:pt>
                <c:pt idx="6">
                  <c:v>2500</c:v>
                </c:pt>
                <c:pt idx="7">
                  <c:v>7500</c:v>
                </c:pt>
                <c:pt idx="8">
                  <c:v>12500</c:v>
                </c:pt>
                <c:pt idx="9">
                  <c:v>17500</c:v>
                </c:pt>
                <c:pt idx="10">
                  <c:v>22500</c:v>
                </c:pt>
                <c:pt idx="11">
                  <c:v>27500</c:v>
                </c:pt>
                <c:pt idx="12">
                  <c:v>32500</c:v>
                </c:pt>
                <c:pt idx="13">
                  <c:v>37500</c:v>
                </c:pt>
                <c:pt idx="14">
                  <c:v>42500</c:v>
                </c:pt>
              </c:numCache>
            </c:numRef>
          </c:xVal>
          <c:yVal>
            <c:numRef>
              <c:f>Sheet2!$D$2:$D$280</c:f>
              <c:numCache>
                <c:formatCode>General</c:formatCode>
                <c:ptCount val="279"/>
                <c:pt idx="0">
                  <c:v>16.432942528609289</c:v>
                </c:pt>
                <c:pt idx="1">
                  <c:v>16.429664321247092</c:v>
                </c:pt>
                <c:pt idx="2">
                  <c:v>16.4150939402519</c:v>
                </c:pt>
                <c:pt idx="3">
                  <c:v>16.3968796526521</c:v>
                </c:pt>
                <c:pt idx="4">
                  <c:v>16.251112590262689</c:v>
                </c:pt>
                <c:pt idx="5">
                  <c:v>16.068770349720083</c:v>
                </c:pt>
                <c:pt idx="6">
                  <c:v>15.520827989473448</c:v>
                </c:pt>
                <c:pt idx="7">
                  <c:v>13.683519229931322</c:v>
                </c:pt>
                <c:pt idx="8">
                  <c:v>11.826805562742329</c:v>
                </c:pt>
                <c:pt idx="9">
                  <c:v>9.9461234041313489</c:v>
                </c:pt>
                <c:pt idx="10">
                  <c:v>8.0351833326394022</c:v>
                </c:pt>
                <c:pt idx="11">
                  <c:v>6.0849734651464376</c:v>
                </c:pt>
                <c:pt idx="12">
                  <c:v>4.0819041012932411</c:v>
                </c:pt>
                <c:pt idx="13">
                  <c:v>2.0039880892412838</c:v>
                </c:pt>
                <c:pt idx="14">
                  <c:v>-0.18824469012170153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Sheet2!$I$1</c:f>
              <c:strCache>
                <c:ptCount val="1"/>
                <c:pt idx="0">
                  <c:v>Current_6.5kV</c:v>
                </c:pt>
              </c:strCache>
            </c:strRef>
          </c:tx>
          <c:marker>
            <c:symbol val="none"/>
          </c:marker>
          <c:xVal>
            <c:numRef>
              <c:f>Sheet2!$H$2:$H$280</c:f>
              <c:numCache>
                <c:formatCode>General</c:formatCode>
                <c:ptCount val="279"/>
                <c:pt idx="0">
                  <c:v>1</c:v>
                </c:pt>
                <c:pt idx="1">
                  <c:v>10</c:v>
                </c:pt>
                <c:pt idx="2">
                  <c:v>50</c:v>
                </c:pt>
                <c:pt idx="3">
                  <c:v>100</c:v>
                </c:pt>
                <c:pt idx="4">
                  <c:v>500</c:v>
                </c:pt>
                <c:pt idx="5">
                  <c:v>1000</c:v>
                </c:pt>
                <c:pt idx="6">
                  <c:v>2500</c:v>
                </c:pt>
                <c:pt idx="7">
                  <c:v>7500</c:v>
                </c:pt>
                <c:pt idx="8">
                  <c:v>12500</c:v>
                </c:pt>
                <c:pt idx="9">
                  <c:v>17500</c:v>
                </c:pt>
                <c:pt idx="10">
                  <c:v>22500</c:v>
                </c:pt>
                <c:pt idx="11">
                  <c:v>27500</c:v>
                </c:pt>
                <c:pt idx="12">
                  <c:v>32500</c:v>
                </c:pt>
                <c:pt idx="13">
                  <c:v>37500</c:v>
                </c:pt>
                <c:pt idx="14">
                  <c:v>42500</c:v>
                </c:pt>
                <c:pt idx="15">
                  <c:v>47500</c:v>
                </c:pt>
                <c:pt idx="16">
                  <c:v>52500</c:v>
                </c:pt>
                <c:pt idx="17">
                  <c:v>57500</c:v>
                </c:pt>
                <c:pt idx="18">
                  <c:v>62500</c:v>
                </c:pt>
                <c:pt idx="19">
                  <c:v>67500</c:v>
                </c:pt>
                <c:pt idx="20">
                  <c:v>72500</c:v>
                </c:pt>
                <c:pt idx="21">
                  <c:v>77500</c:v>
                </c:pt>
                <c:pt idx="22">
                  <c:v>82500</c:v>
                </c:pt>
                <c:pt idx="23">
                  <c:v>87500</c:v>
                </c:pt>
                <c:pt idx="24">
                  <c:v>92500</c:v>
                </c:pt>
                <c:pt idx="25">
                  <c:v>97500</c:v>
                </c:pt>
                <c:pt idx="26">
                  <c:v>102500</c:v>
                </c:pt>
                <c:pt idx="27">
                  <c:v>107500</c:v>
                </c:pt>
                <c:pt idx="28">
                  <c:v>112500</c:v>
                </c:pt>
                <c:pt idx="29">
                  <c:v>117500</c:v>
                </c:pt>
                <c:pt idx="30">
                  <c:v>122500</c:v>
                </c:pt>
                <c:pt idx="31">
                  <c:v>127500</c:v>
                </c:pt>
                <c:pt idx="32">
                  <c:v>132500</c:v>
                </c:pt>
                <c:pt idx="33">
                  <c:v>137500</c:v>
                </c:pt>
                <c:pt idx="34">
                  <c:v>142500</c:v>
                </c:pt>
                <c:pt idx="35">
                  <c:v>147500</c:v>
                </c:pt>
                <c:pt idx="36">
                  <c:v>152500</c:v>
                </c:pt>
                <c:pt idx="37">
                  <c:v>157500</c:v>
                </c:pt>
                <c:pt idx="38">
                  <c:v>162500</c:v>
                </c:pt>
                <c:pt idx="39">
                  <c:v>167500</c:v>
                </c:pt>
                <c:pt idx="40">
                  <c:v>172500</c:v>
                </c:pt>
                <c:pt idx="41">
                  <c:v>177500</c:v>
                </c:pt>
                <c:pt idx="42">
                  <c:v>182500</c:v>
                </c:pt>
                <c:pt idx="43">
                  <c:v>187500</c:v>
                </c:pt>
                <c:pt idx="44">
                  <c:v>192500</c:v>
                </c:pt>
                <c:pt idx="45">
                  <c:v>197500</c:v>
                </c:pt>
                <c:pt idx="46">
                  <c:v>202500</c:v>
                </c:pt>
                <c:pt idx="47">
                  <c:v>207500</c:v>
                </c:pt>
                <c:pt idx="48">
                  <c:v>212500</c:v>
                </c:pt>
                <c:pt idx="49">
                  <c:v>217500</c:v>
                </c:pt>
                <c:pt idx="50">
                  <c:v>222500</c:v>
                </c:pt>
                <c:pt idx="51">
                  <c:v>227500</c:v>
                </c:pt>
                <c:pt idx="52">
                  <c:v>232500</c:v>
                </c:pt>
                <c:pt idx="53">
                  <c:v>237500</c:v>
                </c:pt>
                <c:pt idx="54">
                  <c:v>242500</c:v>
                </c:pt>
                <c:pt idx="55">
                  <c:v>247500</c:v>
                </c:pt>
                <c:pt idx="56">
                  <c:v>252500</c:v>
                </c:pt>
                <c:pt idx="57">
                  <c:v>257500</c:v>
                </c:pt>
                <c:pt idx="58">
                  <c:v>262500</c:v>
                </c:pt>
                <c:pt idx="59">
                  <c:v>267500</c:v>
                </c:pt>
                <c:pt idx="60">
                  <c:v>272500</c:v>
                </c:pt>
                <c:pt idx="61">
                  <c:v>277500</c:v>
                </c:pt>
                <c:pt idx="62">
                  <c:v>282500</c:v>
                </c:pt>
              </c:numCache>
            </c:numRef>
          </c:xVal>
          <c:yVal>
            <c:numRef>
              <c:f>Sheet2!$I$2:$I$280</c:f>
              <c:numCache>
                <c:formatCode>General</c:formatCode>
                <c:ptCount val="279"/>
                <c:pt idx="0">
                  <c:v>24.844411205552177</c:v>
                </c:pt>
                <c:pt idx="1">
                  <c:v>24.840691360767487</c:v>
                </c:pt>
                <c:pt idx="2">
                  <c:v>24.824161129567397</c:v>
                </c:pt>
                <c:pt idx="3">
                  <c:v>24.803503881909915</c:v>
                </c:pt>
                <c:pt idx="4">
                  <c:v>24.638468134271847</c:v>
                </c:pt>
                <c:pt idx="5">
                  <c:v>24.432731846314923</c:v>
                </c:pt>
                <c:pt idx="6">
                  <c:v>23.819293054699131</c:v>
                </c:pt>
                <c:pt idx="7">
                  <c:v>21.816839623972548</c:v>
                </c:pt>
                <c:pt idx="8">
                  <c:v>19.883294893522148</c:v>
                </c:pt>
                <c:pt idx="9">
                  <c:v>18.023440689137079</c:v>
                </c:pt>
                <c:pt idx="10">
                  <c:v>16.241754146178824</c:v>
                </c:pt>
                <c:pt idx="11">
                  <c:v>14.542224035615256</c:v>
                </c:pt>
                <c:pt idx="12">
                  <c:v>12.928164257370792</c:v>
                </c:pt>
                <c:pt idx="13">
                  <c:v>11.402042050309253</c:v>
                </c:pt>
                <c:pt idx="14">
                  <c:v>9.9653399587398148</c:v>
                </c:pt>
                <c:pt idx="15">
                  <c:v>8.6184686676271181</c:v>
                </c:pt>
                <c:pt idx="16">
                  <c:v>7.3607422914716834</c:v>
                </c:pt>
                <c:pt idx="17">
                  <c:v>6.1904195068352204</c:v>
                </c:pt>
                <c:pt idx="18">
                  <c:v>5.1048049113308265</c:v>
                </c:pt>
                <c:pt idx="19">
                  <c:v>4.1003973229511033</c:v>
                </c:pt>
                <c:pt idx="20">
                  <c:v>3.1730670707553692</c:v>
                </c:pt>
                <c:pt idx="21">
                  <c:v>2.3182433199710912</c:v>
                </c:pt>
                <c:pt idx="22">
                  <c:v>1.5310946880412157</c:v>
                </c:pt>
                <c:pt idx="23">
                  <c:v>0.8066906870630095</c:v>
                </c:pt>
                <c:pt idx="24">
                  <c:v>0.14013652402983967</c:v>
                </c:pt>
                <c:pt idx="25">
                  <c:v>-0.47332160083460911</c:v>
                </c:pt>
                <c:pt idx="26">
                  <c:v>-1.0382199870543918</c:v>
                </c:pt>
                <c:pt idx="27">
                  <c:v>-1.558826682079935</c:v>
                </c:pt>
                <c:pt idx="28">
                  <c:v>-2.0391122592249342</c:v>
                </c:pt>
                <c:pt idx="29">
                  <c:v>-2.4827375804341654</c:v>
                </c:pt>
                <c:pt idx="30">
                  <c:v>-2.8930542496575602</c:v>
                </c:pt>
                <c:pt idx="31">
                  <c:v>-3.2731140236113521</c:v>
                </c:pt>
                <c:pt idx="32">
                  <c:v>-3.6256841265728315</c:v>
                </c:pt>
                <c:pt idx="33">
                  <c:v>-3.9532660918321487</c:v>
                </c:pt>
                <c:pt idx="34">
                  <c:v>-4.2581163572673306</c:v>
                </c:pt>
                <c:pt idx="35">
                  <c:v>-4.5422673478782221</c:v>
                </c:pt>
                <c:pt idx="36">
                  <c:v>-4.807548179807279</c:v>
                </c:pt>
                <c:pt idx="37">
                  <c:v>-5.0556044272410059</c:v>
                </c:pt>
                <c:pt idx="38">
                  <c:v>-5.2879166201210355</c:v>
                </c:pt>
                <c:pt idx="39">
                  <c:v>-5.5058173025409705</c:v>
                </c:pt>
                <c:pt idx="40">
                  <c:v>-5.7105065936748094</c:v>
                </c:pt>
                <c:pt idx="41">
                  <c:v>-5.9030662675719885</c:v>
                </c:pt>
                <c:pt idx="42">
                  <c:v>-6.0844724152644734</c:v>
                </c:pt>
                <c:pt idx="43">
                  <c:v>-6.2556067802388924</c:v>
                </c:pt>
                <c:pt idx="44">
                  <c:v>-6.4172668723868753</c:v>
                </c:pt>
                <c:pt idx="45">
                  <c:v>-6.5701749704576944</c:v>
                </c:pt>
                <c:pt idx="46">
                  <c:v>-6.7149861219855689</c:v>
                </c:pt>
                <c:pt idx="47">
                  <c:v>-6.8522952449061085</c:v>
                </c:pt>
                <c:pt idx="48">
                  <c:v>-6.9826434281884397</c:v>
                </c:pt>
                <c:pt idx="49">
                  <c:v>-7.1065235208591462</c:v>
                </c:pt>
                <c:pt idx="50">
                  <c:v>-7.2243850904959048</c:v>
                </c:pt>
                <c:pt idx="51">
                  <c:v>-7.3366388240750329</c:v>
                </c:pt>
                <c:pt idx="52">
                  <c:v>-7.4436604362500534</c:v>
                </c:pt>
                <c:pt idx="53">
                  <c:v>-7.5457941428723734</c:v>
                </c:pt>
                <c:pt idx="54">
                  <c:v>-7.6433557509151795</c:v>
                </c:pt>
                <c:pt idx="55">
                  <c:v>-7.7366354099509724</c:v>
                </c:pt>
                <c:pt idx="56">
                  <c:v>-7.8259000649488648</c:v>
                </c:pt>
                <c:pt idx="57">
                  <c:v>-7.9113956453655936</c:v>
                </c:pt>
                <c:pt idx="58">
                  <c:v>-7.9933490212637093</c:v>
                </c:pt>
                <c:pt idx="59">
                  <c:v>-8.0719697534494994</c:v>
                </c:pt>
                <c:pt idx="60">
                  <c:v>-8.1474516613353885</c:v>
                </c:pt>
                <c:pt idx="61">
                  <c:v>-8.2199742293447997</c:v>
                </c:pt>
                <c:pt idx="62">
                  <c:v>-8.2897038701490668</c:v>
                </c:pt>
              </c:numCache>
            </c:numRef>
          </c:yVal>
          <c:smooth val="1"/>
        </c:ser>
        <c:axId val="85392384"/>
        <c:axId val="87774720"/>
      </c:scatterChart>
      <c:valAx>
        <c:axId val="85392384"/>
        <c:scaling>
          <c:logBase val="10"/>
          <c:orientation val="minMax"/>
          <c:max val="100000"/>
          <c:min val="1000"/>
        </c:scaling>
        <c:axPos val="b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Switching Frequency (kHz)</a:t>
                </a:r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crossAx val="87774720"/>
        <c:crosses val="autoZero"/>
        <c:crossBetween val="midCat"/>
        <c:dispUnits>
          <c:custUnit val="1000"/>
        </c:dispUnits>
      </c:valAx>
      <c:valAx>
        <c:axId val="87774720"/>
        <c:scaling>
          <c:orientation val="minMax"/>
          <c:max val="30"/>
          <c:min val="0"/>
        </c:scaling>
        <c:axPos val="l"/>
        <c:majorGridlines>
          <c:spPr>
            <a:ln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Amperes</a:t>
                </a:r>
              </a:p>
            </c:rich>
          </c:tx>
          <c:layout/>
        </c:title>
        <c:numFmt formatCode="General" sourceLinked="0"/>
        <c:majorTickMark val="in"/>
        <c:minorTickMark val="in"/>
        <c:tickLblPos val="nextTo"/>
        <c:crossAx val="8539238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9854924850812"/>
          <c:y val="1.593625831294420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Sheet2!$A$2</c:f>
              <c:strCache>
                <c:ptCount val="1"/>
                <c:pt idx="0">
                  <c:v>600V Schottky Diodes</c:v>
                </c:pt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Sheet2!$B$2:$P$2</c:f>
              <c:numCache>
                <c:formatCode>0%</c:formatCode>
                <c:ptCount val="15"/>
                <c:pt idx="0">
                  <c:v>1</c:v>
                </c:pt>
                <c:pt idx="1">
                  <c:v>0.92</c:v>
                </c:pt>
                <c:pt idx="2">
                  <c:v>0.880000000000001</c:v>
                </c:pt>
                <c:pt idx="3">
                  <c:v>0.82000000000000162</c:v>
                </c:pt>
                <c:pt idx="4">
                  <c:v>0.79</c:v>
                </c:pt>
                <c:pt idx="5">
                  <c:v>0.71000000000000163</c:v>
                </c:pt>
                <c:pt idx="6">
                  <c:v>0.58000000000000052</c:v>
                </c:pt>
                <c:pt idx="7">
                  <c:v>0.51</c:v>
                </c:pt>
                <c:pt idx="8">
                  <c:v>0.36000000000000032</c:v>
                </c:pt>
                <c:pt idx="9">
                  <c:v>0.29000000000000031</c:v>
                </c:pt>
                <c:pt idx="10">
                  <c:v>0.26</c:v>
                </c:pt>
                <c:pt idx="11">
                  <c:v>0.23</c:v>
                </c:pt>
                <c:pt idx="12">
                  <c:v>0.19000000000000025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1200V Schottky Diodes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Sheet2!$B$3:$P$3</c:f>
              <c:numCache>
                <c:formatCode>General</c:formatCode>
                <c:ptCount val="15"/>
                <c:pt idx="4" formatCode="0%">
                  <c:v>1</c:v>
                </c:pt>
                <c:pt idx="5" formatCode="0%">
                  <c:v>0.9</c:v>
                </c:pt>
                <c:pt idx="6" formatCode="0%">
                  <c:v>0.73000000000000165</c:v>
                </c:pt>
                <c:pt idx="7" formatCode="0%">
                  <c:v>0.62000000000000399</c:v>
                </c:pt>
                <c:pt idx="8" formatCode="0%">
                  <c:v>0.41000000000000031</c:v>
                </c:pt>
                <c:pt idx="9" formatCode="0%">
                  <c:v>0.35000000000000031</c:v>
                </c:pt>
                <c:pt idx="10" formatCode="0%">
                  <c:v>0.23</c:v>
                </c:pt>
                <c:pt idx="11" formatCode="0%">
                  <c:v>0.16000000000000025</c:v>
                </c:pt>
                <c:pt idx="12" formatCode="0%">
                  <c:v>0.13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SiC MOSFETs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Sheet2!$B$4:$P$4</c:f>
              <c:numCache>
                <c:formatCode>General</c:formatCode>
                <c:ptCount val="15"/>
                <c:pt idx="8" formatCode="0%">
                  <c:v>1</c:v>
                </c:pt>
                <c:pt idx="9" formatCode="0%">
                  <c:v>0.66000000000000492</c:v>
                </c:pt>
                <c:pt idx="10" formatCode="0%">
                  <c:v>0.35000000000000031</c:v>
                </c:pt>
                <c:pt idx="11" formatCode="0%">
                  <c:v>0.15000000000000024</c:v>
                </c:pt>
                <c:pt idx="12" formatCode="0%">
                  <c:v>8.0000000000000224E-2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Sheet2!$A$5</c:f>
              <c:strCache>
                <c:ptCount val="1"/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Sheet2!$B$5:$P$5</c:f>
              <c:numCache>
                <c:formatCode>General</c:formatCode>
                <c:ptCount val="15"/>
                <c:pt idx="12" formatCode="0%">
                  <c:v>0.19000000000000025</c:v>
                </c:pt>
                <c:pt idx="13" formatCode="0%">
                  <c:v>0.16000000000000025</c:v>
                </c:pt>
                <c:pt idx="14" formatCode="0%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Sheet2!$A$6</c:f>
              <c:strCache>
                <c:ptCount val="1"/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Sheet2!$B$6:$P$6</c:f>
              <c:numCache>
                <c:formatCode>General</c:formatCode>
                <c:ptCount val="15"/>
                <c:pt idx="12" formatCode="0%">
                  <c:v>0.13</c:v>
                </c:pt>
                <c:pt idx="13" formatCode="0%">
                  <c:v>0.11000000000000011</c:v>
                </c:pt>
                <c:pt idx="14" formatCode="0%">
                  <c:v>0.1</c:v>
                </c:pt>
              </c:numCache>
            </c:numRef>
          </c:val>
        </c:ser>
        <c:ser>
          <c:idx val="5"/>
          <c:order val="5"/>
          <c:tx>
            <c:strRef>
              <c:f>Sheet2!$A$7</c:f>
              <c:strCache>
                <c:ptCount val="1"/>
              </c:strCache>
            </c:strRef>
          </c:tx>
          <c:spPr>
            <a:ln w="31750"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Sheet2!$B$7:$P$7</c:f>
              <c:numCache>
                <c:formatCode>General</c:formatCode>
                <c:ptCount val="15"/>
                <c:pt idx="12" formatCode="0%">
                  <c:v>8.0000000000000224E-2</c:v>
                </c:pt>
                <c:pt idx="13" formatCode="0%">
                  <c:v>4.8000000000000084E-2</c:v>
                </c:pt>
                <c:pt idx="14" formatCode="0%">
                  <c:v>4.3000000000000017E-2</c:v>
                </c:pt>
              </c:numCache>
            </c:numRef>
          </c:val>
        </c:ser>
        <c:marker val="1"/>
        <c:axId val="87945216"/>
        <c:axId val="87946752"/>
      </c:lineChart>
      <c:catAx>
        <c:axId val="87945216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/>
          <a:lstStyle/>
          <a:p>
            <a:pPr>
              <a:defRPr sz="1050" b="1">
                <a:solidFill>
                  <a:schemeClr val="tx1"/>
                </a:solidFill>
              </a:defRPr>
            </a:pPr>
            <a:endParaRPr lang="en-US"/>
          </a:p>
        </c:txPr>
        <c:crossAx val="87946752"/>
        <c:crosses val="autoZero"/>
        <c:auto val="1"/>
        <c:lblAlgn val="ctr"/>
        <c:lblOffset val="100"/>
      </c:catAx>
      <c:valAx>
        <c:axId val="87946752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% of Introduction Cost</a:t>
                </a:r>
              </a:p>
            </c:rich>
          </c:tx>
          <c:layout/>
        </c:title>
        <c:numFmt formatCode="0%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87945216"/>
        <c:crosses val="autoZero"/>
        <c:crossBetween val="between"/>
        <c:majorUnit val="0.2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A4495A6-263A-F34B-868A-A23E69983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092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ea typeface="ＭＳ Ｐゴシック" pitchFamily="-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9EE2517-4BF9-004F-8563-31BAB9F12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065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1B47D-FA93-4D0B-B48D-4F9F464DB28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81" y="4416007"/>
            <a:ext cx="5606440" cy="41838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lication Bar Title Pag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4784r1 Cree Corporate PPT Template - INTRO 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667000"/>
            <a:ext cx="8343900" cy="889000"/>
          </a:xfrm>
        </p:spPr>
        <p:txBody>
          <a:bodyPr/>
          <a:lstStyle>
            <a:lvl1pPr algn="ctr">
              <a:defRPr sz="3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5600" y="3556000"/>
            <a:ext cx="8343900" cy="7112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841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00" y="914400"/>
            <a:ext cx="4038600" cy="2552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4700" y="914400"/>
            <a:ext cx="4038600" cy="2552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2100" y="3721100"/>
            <a:ext cx="4038600" cy="2552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4700" y="3721100"/>
            <a:ext cx="4038600" cy="2552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099" y="101600"/>
            <a:ext cx="8330677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307640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965200"/>
            <a:ext cx="4127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84700" y="965200"/>
            <a:ext cx="4038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2099" y="101600"/>
            <a:ext cx="8330677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2680403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/>
          <a:lstStyle>
            <a:lvl1pPr algn="l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052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2011, Cree, Inc.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pg. </a:t>
            </a:r>
            <a:fld id="{6647479E-7CEC-4330-8957-99B1123AF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0C9-6E52-4A4F-8D9F-CF290898E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1475" y="1303338"/>
            <a:ext cx="8213725" cy="4862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6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21039" y="150612"/>
            <a:ext cx="1152740" cy="6227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0A8A-4085-4020-B25A-282DA7B10D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0C9-6E52-4A4F-8D9F-CF290898E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1475" y="1303338"/>
            <a:ext cx="8213725" cy="4862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98513"/>
            <a:ext cx="9142413" cy="4516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87" y="2860686"/>
            <a:ext cx="9142413" cy="1482714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40000"/>
              </a:lnSpc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Name/Job Title</a:t>
            </a:r>
          </a:p>
          <a:p>
            <a:pPr lvl="0"/>
            <a:r>
              <a:rPr lang="en-US" dirty="0" smtClean="0"/>
              <a:t>Presenter contact information</a:t>
            </a:r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2012, Cree Inc.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779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685952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3" y="2400300"/>
            <a:ext cx="8393981" cy="622300"/>
          </a:xfr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55600" y="3225800"/>
            <a:ext cx="8394700" cy="71120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53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_nob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"/>
            <a:ext cx="9144000" cy="6859523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2012, Cree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2387600"/>
            <a:ext cx="9144000" cy="227330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3022600"/>
            <a:ext cx="8457476" cy="622300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6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101600"/>
            <a:ext cx="8457476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65200"/>
            <a:ext cx="8470900" cy="4533900"/>
          </a:xfrm>
        </p:spPr>
        <p:txBody>
          <a:bodyPr/>
          <a:lstStyle>
            <a:lvl1pPr>
              <a:spcBef>
                <a:spcPts val="0"/>
              </a:spcBef>
              <a:buClrTx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1636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965200"/>
            <a:ext cx="4038600" cy="5168900"/>
          </a:xfrm>
        </p:spPr>
        <p:txBody>
          <a:bodyPr/>
          <a:lstStyle>
            <a:lvl1pPr>
              <a:spcBef>
                <a:spcPts val="0"/>
              </a:spcBef>
              <a:buClrTx/>
              <a:defRPr sz="1800"/>
            </a:lvl1pPr>
            <a:lvl2pPr>
              <a:spcBef>
                <a:spcPts val="0"/>
              </a:spcBef>
              <a:buClrTx/>
              <a:defRPr sz="1800"/>
            </a:lvl2pPr>
            <a:lvl3pPr>
              <a:spcBef>
                <a:spcPts val="0"/>
              </a:spcBef>
              <a:buClrTx/>
              <a:defRPr sz="1800"/>
            </a:lvl3pPr>
            <a:lvl4pPr>
              <a:spcBef>
                <a:spcPts val="0"/>
              </a:spcBef>
              <a:buClrTx/>
              <a:defRPr sz="1800"/>
            </a:lvl4pPr>
            <a:lvl5pPr>
              <a:spcBef>
                <a:spcPts val="0"/>
              </a:spcBef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965200"/>
            <a:ext cx="4038600" cy="5168900"/>
          </a:xfrm>
        </p:spPr>
        <p:txBody>
          <a:bodyPr/>
          <a:lstStyle>
            <a:lvl1pPr>
              <a:spcBef>
                <a:spcPts val="0"/>
              </a:spcBef>
              <a:buClrTx/>
              <a:defRPr sz="1800"/>
            </a:lvl1pPr>
            <a:lvl2pPr>
              <a:spcBef>
                <a:spcPts val="0"/>
              </a:spcBef>
              <a:buClrTx/>
              <a:defRPr sz="1800"/>
            </a:lvl2pPr>
            <a:lvl3pPr>
              <a:spcBef>
                <a:spcPts val="0"/>
              </a:spcBef>
              <a:buClrTx/>
              <a:defRPr sz="1800"/>
            </a:lvl3pPr>
            <a:lvl4pPr>
              <a:spcBef>
                <a:spcPts val="0"/>
              </a:spcBef>
              <a:buClrTx/>
              <a:defRPr sz="1800"/>
            </a:lvl4pPr>
            <a:lvl5pPr>
              <a:spcBef>
                <a:spcPts val="0"/>
              </a:spcBef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2099" y="101600"/>
            <a:ext cx="8330677" cy="622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1210205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900113"/>
            <a:ext cx="4040188" cy="63976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100" y="1603374"/>
            <a:ext cx="4040188" cy="4632326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1525" y="900113"/>
            <a:ext cx="4041775" cy="63976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1525" y="1603374"/>
            <a:ext cx="4041775" cy="4632326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2000"/>
            </a:lvl4pPr>
            <a:lvl5pPr>
              <a:spcBef>
                <a:spcPts val="0"/>
              </a:spcBef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099" y="101600"/>
            <a:ext cx="8330677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96546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3008313" cy="1007897"/>
          </a:xfrm>
        </p:spPr>
        <p:txBody>
          <a:bodyPr anchor="b"/>
          <a:lstStyle>
            <a:lvl1pPr algn="l">
              <a:spcBef>
                <a:spcPts val="0"/>
              </a:spcBef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1700"/>
            <a:ext cx="5111750" cy="513556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8500"/>
            <a:ext cx="3008313" cy="40687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108797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181600"/>
            <a:ext cx="7821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1200" y="901699"/>
            <a:ext cx="7810500" cy="414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5748338"/>
            <a:ext cx="7821612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 bwMode="auto">
          <a:xfrm>
            <a:off x="284162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 i="0" dirty="0">
                <a:solidFill>
                  <a:srgbClr val="DAE7F3"/>
                </a:solidFill>
                <a:latin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="" xmlns:p14="http://schemas.microsoft.com/office/powerpoint/2010/main" val="290879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944209"/>
            <a:ext cx="9143991" cy="913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430"/>
            <a:ext cx="9144000" cy="170574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099" y="101600"/>
            <a:ext cx="8457476" cy="622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965200"/>
            <a:ext cx="8470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 b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59" y="6407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EDB4F7F-CD53-AB41-B824-21E0DF52D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32" r:id="rId2"/>
    <p:sldLayoutId id="2147483930" r:id="rId3"/>
    <p:sldLayoutId id="2147483931" r:id="rId4"/>
    <p:sldLayoutId id="2147483920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3" r:id="rId13"/>
    <p:sldLayoutId id="2147483934" r:id="rId14"/>
    <p:sldLayoutId id="2147483935" r:id="rId15"/>
    <p:sldLayoutId id="2147483937" r:id="rId1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ts val="800"/>
        </a:spcAft>
        <a:defRPr sz="2400" b="1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-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-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-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ＭＳ Ｐゴシック" pitchFamily="-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35683"/>
          </a:solidFill>
          <a:latin typeface="Tahoma" pitchFamily="34" charset="0"/>
          <a:ea typeface="ＭＳ Ｐゴシック" pitchFamily="-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35683"/>
          </a:solidFill>
          <a:latin typeface="Tahoma" pitchFamily="34" charset="0"/>
          <a:ea typeface="ＭＳ Ｐゴシック" pitchFamily="-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35683"/>
          </a:solidFill>
          <a:latin typeface="Tahoma" pitchFamily="34" charset="0"/>
          <a:ea typeface="ＭＳ Ｐゴシック" pitchFamily="-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35683"/>
          </a:solidFill>
          <a:latin typeface="Tahoma" pitchFamily="34" charset="0"/>
          <a:ea typeface="ＭＳ Ｐゴシック" pitchFamily="-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ClrTx/>
        <a:buChar char="•"/>
        <a:defRPr sz="18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685800" indent="-342900" algn="l" rtl="0" eaLnBrk="1" fontAlgn="base" hangingPunct="1">
        <a:spcBef>
          <a:spcPct val="0"/>
        </a:spcBef>
        <a:spcAft>
          <a:spcPts val="800"/>
        </a:spcAft>
        <a:buClrTx/>
        <a:buChar char="–"/>
        <a:defRPr sz="18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028700" indent="-342900" algn="l" rtl="0" eaLnBrk="1" fontAlgn="base" hangingPunct="1">
        <a:spcBef>
          <a:spcPct val="0"/>
        </a:spcBef>
        <a:spcAft>
          <a:spcPts val="800"/>
        </a:spcAft>
        <a:buClrTx/>
        <a:buChar char="•"/>
        <a:defRPr sz="18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371600" indent="-342900" algn="l" rtl="0" eaLnBrk="1" fontAlgn="base" hangingPunct="1">
        <a:spcBef>
          <a:spcPct val="0"/>
        </a:spcBef>
        <a:spcAft>
          <a:spcPts val="800"/>
        </a:spcAft>
        <a:buClrTx/>
        <a:buChar char="–"/>
        <a:defRPr sz="18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1600200" indent="-228600" algn="l" rtl="0" eaLnBrk="1" fontAlgn="base" hangingPunct="1">
        <a:spcBef>
          <a:spcPct val="0"/>
        </a:spcBef>
        <a:spcAft>
          <a:spcPts val="800"/>
        </a:spcAft>
        <a:buClrTx/>
        <a:buChar char="»"/>
        <a:defRPr sz="18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3568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3568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3568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3568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8460" y="2207444"/>
            <a:ext cx="9142413" cy="451677"/>
          </a:xfrm>
        </p:spPr>
        <p:txBody>
          <a:bodyPr/>
          <a:lstStyle/>
          <a:p>
            <a:r>
              <a:rPr lang="en-US" sz="2400" dirty="0" smtClean="0"/>
              <a:t>Power products commercial roadmap for SiC from 2012-2020 – Jeff Casady</a:t>
            </a:r>
          </a:p>
          <a:p>
            <a:endParaRPr lang="en-US" sz="1050" dirty="0" smtClean="0"/>
          </a:p>
          <a:p>
            <a:r>
              <a:rPr lang="en-US" sz="2400" dirty="0" smtClean="0"/>
              <a:t>Power products </a:t>
            </a:r>
            <a:r>
              <a:rPr lang="en-US" sz="2400" dirty="0" err="1" smtClean="0"/>
              <a:t>rel</a:t>
            </a:r>
            <a:r>
              <a:rPr lang="en-US" sz="2400" dirty="0" smtClean="0"/>
              <a:t> data &amp; pricing forecasts for 650V-15kV SiC power modules, MOSFETs &amp; diodes – John Palmour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2413" cy="959168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Cree Power – Sept 2014 </a:t>
            </a:r>
            <a:r>
              <a:rPr lang="en-US" sz="1800" b="1" dirty="0" smtClean="0"/>
              <a:t>HMW Direct-Drive Motor Workshop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Jeff Casady, +001.919.308.2280 or  jeffrey_casady@cree.com 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John Palmour, +001.919.796.4243 or john_palmour@cree.com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2014, Cree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-11376" y="4189863"/>
            <a:ext cx="9155376" cy="159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-9104" y="3179339"/>
            <a:ext cx="9155376" cy="159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65" y="16087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90E1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800" b="1" baseline="30000" dirty="0" smtClean="0">
                <a:solidFill>
                  <a:srgbClr val="090E1C"/>
                </a:solidFill>
                <a:latin typeface="Tahoma" pitchFamily="34" charset="0"/>
                <a:cs typeface="Tahoma" pitchFamily="34" charset="0"/>
              </a:rPr>
              <a:t>rd</a:t>
            </a:r>
            <a:r>
              <a:rPr lang="en-US" sz="2800" b="1" dirty="0" smtClean="0">
                <a:solidFill>
                  <a:srgbClr val="090E1C"/>
                </a:solidFill>
                <a:latin typeface="Tahoma" pitchFamily="34" charset="0"/>
                <a:cs typeface="Tahoma" pitchFamily="34" charset="0"/>
              </a:rPr>
              <a:t> Generation </a:t>
            </a:r>
            <a:r>
              <a:rPr lang="en-US" sz="2800" b="1" dirty="0" err="1" smtClean="0">
                <a:solidFill>
                  <a:srgbClr val="090E1C"/>
                </a:solidFill>
                <a:latin typeface="Tahoma" pitchFamily="34" charset="0"/>
                <a:cs typeface="Tahoma" pitchFamily="34" charset="0"/>
              </a:rPr>
              <a:t>SiC</a:t>
            </a:r>
            <a:r>
              <a:rPr lang="en-US" sz="2800" b="1" dirty="0" smtClean="0">
                <a:solidFill>
                  <a:srgbClr val="090E1C"/>
                </a:solidFill>
                <a:latin typeface="Tahoma" pitchFamily="34" charset="0"/>
                <a:cs typeface="Tahoma" pitchFamily="34" charset="0"/>
              </a:rPr>
              <a:t> MOSFETs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2244" y="465368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u="sng" dirty="0" smtClean="0"/>
              <a:t>Gen 2 DMOS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58300" y="464712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u="sng" dirty="0" smtClean="0"/>
              <a:t>Gen 3 DMOS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624359" y="5303065"/>
            <a:ext cx="5968301" cy="830997"/>
          </a:xfrm>
          <a:prstGeom prst="rect">
            <a:avLst/>
          </a:prstGeom>
          <a:solidFill>
            <a:srgbClr val="66CCFF"/>
          </a:solidFill>
          <a:ln>
            <a:solidFill>
              <a:srgbClr val="00509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high reliability DMOS Structure, but </a:t>
            </a:r>
          </a:p>
          <a:p>
            <a:pPr algn="ctr"/>
            <a:r>
              <a:rPr lang="en-US" dirty="0" smtClean="0"/>
              <a:t>optimized to dramatically reduce die size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434" y="1406769"/>
            <a:ext cx="3330278" cy="311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75398" y="1404423"/>
            <a:ext cx="2586119" cy="311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583320" y="2928524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Optimized doping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5638" y="878637"/>
            <a:ext cx="14491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Smaller pitch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>
            <a:off x="6461973" y="-16100"/>
            <a:ext cx="199625" cy="2562896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134" y="5012267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Commercially released in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kV, 40 m</a:t>
            </a:r>
            <a:r>
              <a:rPr lang="el-GR" dirty="0" smtClean="0"/>
              <a:t>Ω</a:t>
            </a:r>
            <a:r>
              <a:rPr lang="en-US" dirty="0" smtClean="0"/>
              <a:t>, “40 A” MOSFET Engineering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pg. </a:t>
            </a:r>
            <a:fld id="{C58A2D21-E228-415D-A8C6-0445422026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658" y="792697"/>
            <a:ext cx="8748183" cy="55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kV, 300 m</a:t>
            </a:r>
            <a:r>
              <a:rPr lang="el-GR" dirty="0" smtClean="0"/>
              <a:t>Ω</a:t>
            </a:r>
            <a:r>
              <a:rPr lang="en-US" dirty="0" smtClean="0"/>
              <a:t>, “20 A” MOSFET Engineering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pg. </a:t>
            </a:r>
            <a:fld id="{C58A2D21-E228-415D-A8C6-0445422026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817" y="785280"/>
            <a:ext cx="8733849" cy="55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kV SiC MOSFETs in Boost Converter (Fraunhofer ISE)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2014, Cree Inc.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" y="885825"/>
            <a:ext cx="3495675" cy="549592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4000500" y="2177314"/>
            <a:ext cx="4991099" cy="2912947"/>
          </a:xfrm>
          <a:ln w="254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 smtClean="0"/>
              <a:t>Fraunhofer DC-DC converter used 10kV SiC MOSFETs from Cree</a:t>
            </a:r>
          </a:p>
          <a:p>
            <a:pPr>
              <a:spcAft>
                <a:spcPts val="0"/>
              </a:spcAft>
            </a:pP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b="1" dirty="0" smtClean="0"/>
              <a:t>30 kW DC voltage converter with 3.5 kV input voltage, 8.5 kV output voltage, 98.5% efficient</a:t>
            </a:r>
          </a:p>
          <a:p>
            <a:pPr>
              <a:spcAft>
                <a:spcPts val="0"/>
              </a:spcAft>
            </a:pP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b="1" dirty="0" smtClean="0"/>
              <a:t>8kHz switching frequency 15X higher than possible with conventional silicon devices in the same voltage range.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6920" y="5229225"/>
            <a:ext cx="172229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7075" y="5847889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Box is 36 cm x 30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07932" y="5740400"/>
            <a:ext cx="49360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i="1" dirty="0" smtClean="0">
                <a:solidFill>
                  <a:schemeClr val="accent6"/>
                </a:solidFill>
              </a:rPr>
              <a:t>A Highly Efficient DC-DC-Converter for Medium-Voltage Applications</a:t>
            </a:r>
          </a:p>
          <a:p>
            <a:pPr algn="r"/>
            <a:r>
              <a:rPr lang="en-US" sz="1050" b="1" i="1" dirty="0" err="1" smtClean="0">
                <a:solidFill>
                  <a:schemeClr val="accent6"/>
                </a:solidFill>
              </a:rPr>
              <a:t>Jürgen</a:t>
            </a:r>
            <a:r>
              <a:rPr lang="en-US" sz="1050" b="1" i="1" dirty="0" smtClean="0">
                <a:solidFill>
                  <a:schemeClr val="accent6"/>
                </a:solidFill>
              </a:rPr>
              <a:t> Thoma, David </a:t>
            </a:r>
            <a:r>
              <a:rPr lang="en-US" sz="1050" b="1" i="1" dirty="0" err="1" smtClean="0">
                <a:solidFill>
                  <a:schemeClr val="accent6"/>
                </a:solidFill>
              </a:rPr>
              <a:t>Chilachava</a:t>
            </a:r>
            <a:r>
              <a:rPr lang="en-US" sz="1050" b="1" i="1" dirty="0" smtClean="0">
                <a:solidFill>
                  <a:schemeClr val="accent6"/>
                </a:solidFill>
              </a:rPr>
              <a:t>, Dirk Kranzer</a:t>
            </a:r>
          </a:p>
          <a:p>
            <a:pPr algn="r"/>
            <a:r>
              <a:rPr lang="en-US" sz="1050" b="1" i="1" dirty="0" smtClean="0">
                <a:solidFill>
                  <a:schemeClr val="accent6"/>
                </a:solidFill>
              </a:rPr>
              <a:t>ENERGYCON 2014 • May 13-16, 2014 • Dubrovnik, Croatia</a:t>
            </a:r>
            <a:endParaRPr lang="en-US" sz="1050" b="1" i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7733" y="973667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Efficient, “transformer-less” power distribution to medium voltage grid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products </a:t>
            </a:r>
            <a:r>
              <a:rPr lang="en-US" dirty="0" err="1" smtClean="0"/>
              <a:t>rel</a:t>
            </a:r>
            <a:r>
              <a:rPr lang="en-US" dirty="0" smtClean="0"/>
              <a:t> data &amp; pricing forecasts for 650V-15kV SiC power modules, MOSFETs &amp; diodes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Copyright © 2014, Cree, Inc.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Products Reliability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3178" y="1601126"/>
            <a:ext cx="6886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49" y="101600"/>
            <a:ext cx="8273325" cy="622300"/>
          </a:xfrm>
        </p:spPr>
        <p:txBody>
          <a:bodyPr/>
          <a:lstStyle/>
          <a:p>
            <a:r>
              <a:rPr lang="en-US" dirty="0" smtClean="0"/>
              <a:t>Proven Reliability with Industry-Leading Standards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pg. </a:t>
            </a:r>
            <a:fld id="{8E0F3D0B-B183-4D61-BF13-AE13DF7213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6523" y="988058"/>
            <a:ext cx="5661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Cree Field Failure Rate Data since Jan. 2004 through Mar. 2014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1091406" y="5284367"/>
            <a:ext cx="6961187" cy="1259919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20663" indent="-22066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b="1" dirty="0" smtClean="0"/>
              <a:t>0.12 FIT rate is 10 times lower than the typical silicon</a:t>
            </a:r>
          </a:p>
          <a:p>
            <a:pPr marL="220663" indent="-22066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b="1" dirty="0" smtClean="0"/>
              <a:t>SiC diodes first released in 2001</a:t>
            </a:r>
          </a:p>
          <a:p>
            <a:pPr marL="220663" indent="-22066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000" b="1" dirty="0" smtClean="0"/>
              <a:t>SiC MOSFETs first released in 2011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3357345" y="4804019"/>
            <a:ext cx="1364776" cy="36849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30310" y="4263263"/>
            <a:ext cx="6941713" cy="46113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96603"/>
            <a:ext cx="8490857" cy="622300"/>
          </a:xfrm>
        </p:spPr>
        <p:txBody>
          <a:bodyPr/>
          <a:lstStyle/>
          <a:p>
            <a:r>
              <a:rPr lang="en-US" sz="2200" dirty="0" smtClean="0"/>
              <a:t>Reliability Meets All Commercial and Military Requirements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50" y="5355770"/>
            <a:ext cx="8828150" cy="630217"/>
          </a:xfrm>
        </p:spPr>
        <p:txBody>
          <a:bodyPr/>
          <a:lstStyle/>
          <a:p>
            <a:r>
              <a:rPr lang="en-US" b="1" dirty="0" smtClean="0"/>
              <a:t>MOSFETs have extrapolated MTTF of 30 million hours</a:t>
            </a:r>
          </a:p>
          <a:p>
            <a:r>
              <a:rPr lang="en-US" b="1" dirty="0" smtClean="0"/>
              <a:t>Gate oxides have extrapolated MTTF of 8 million hours at +20V continuous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2013, Cree Inc.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529" y="1324181"/>
            <a:ext cx="3966536" cy="36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8192" y="1324181"/>
            <a:ext cx="3979477" cy="36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3902" y="964909"/>
            <a:ext cx="3885179" cy="4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Accelerated HTRB Testing at 150°C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40563" y="974809"/>
            <a:ext cx="4472106" cy="4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Accelerated TDDB Testing at 150°C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44012" y="1937983"/>
            <a:ext cx="1451095" cy="76959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Tested to failure at very high Drain voltages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3169560" y="2707575"/>
            <a:ext cx="185077" cy="7622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7227787" y="1841001"/>
            <a:ext cx="1251194" cy="87844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Tested to failure at very high G-S voltages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>
            <a:off x="7853384" y="2719448"/>
            <a:ext cx="198086" cy="11637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C2M V</a:t>
            </a:r>
            <a:r>
              <a:rPr lang="en-US" baseline="-25000" dirty="0" smtClean="0"/>
              <a:t>TH</a:t>
            </a:r>
            <a:r>
              <a:rPr lang="en-US" dirty="0" smtClean="0"/>
              <a:t> Stability at High Temperature, +/- DC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6055" y="4369356"/>
            <a:ext cx="8167779" cy="1903845"/>
          </a:xfrm>
        </p:spPr>
        <p:txBody>
          <a:bodyPr>
            <a:noAutofit/>
          </a:bodyPr>
          <a:lstStyle/>
          <a:p>
            <a:r>
              <a:rPr lang="en-US" b="1" dirty="0" smtClean="0"/>
              <a:t>Extremely stable for 1,000 hours under positive and negative bias</a:t>
            </a:r>
          </a:p>
          <a:p>
            <a:pPr lvl="1"/>
            <a:r>
              <a:rPr lang="en-US" b="1" dirty="0" smtClean="0"/>
              <a:t>Accelerated beyond data sheet to see any measurable change</a:t>
            </a:r>
          </a:p>
          <a:p>
            <a:pPr lvl="1"/>
            <a:r>
              <a:rPr lang="en-US" b="1" dirty="0" smtClean="0"/>
              <a:t>Average shift under positive bias: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V</a:t>
            </a:r>
            <a:r>
              <a:rPr lang="en-US" b="1" baseline="-25000" dirty="0" smtClean="0"/>
              <a:t>TH</a:t>
            </a:r>
            <a:r>
              <a:rPr lang="en-US" b="1" dirty="0" smtClean="0"/>
              <a:t> = 0.06 V,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R</a:t>
            </a:r>
            <a:r>
              <a:rPr lang="en-US" b="1" baseline="-25000" dirty="0" smtClean="0"/>
              <a:t>DS-ON</a:t>
            </a:r>
            <a:r>
              <a:rPr lang="en-US" b="1" dirty="0" smtClean="0"/>
              <a:t> = 0.1 m</a:t>
            </a:r>
            <a:r>
              <a:rPr lang="el-GR" b="1" dirty="0" smtClean="0"/>
              <a:t>Ω</a:t>
            </a:r>
            <a:endParaRPr lang="en-US" b="1" dirty="0" smtClean="0"/>
          </a:p>
          <a:p>
            <a:pPr lvl="1"/>
            <a:r>
              <a:rPr lang="en-US" b="1" dirty="0" smtClean="0"/>
              <a:t>Average shift under negative bias: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V</a:t>
            </a:r>
            <a:r>
              <a:rPr lang="en-US" b="1" baseline="-25000" dirty="0" smtClean="0"/>
              <a:t>TH</a:t>
            </a:r>
            <a:r>
              <a:rPr lang="en-US" b="1" dirty="0" smtClean="0"/>
              <a:t> = 0.01 V, 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R</a:t>
            </a:r>
            <a:r>
              <a:rPr lang="en-US" b="1" baseline="-25000" dirty="0" smtClean="0"/>
              <a:t>DS-ON</a:t>
            </a:r>
            <a:r>
              <a:rPr lang="en-US" b="1" dirty="0" smtClean="0"/>
              <a:t> = 3.2 m</a:t>
            </a:r>
            <a:r>
              <a:rPr lang="el-GR" b="1" dirty="0" smtClean="0"/>
              <a:t>Ω</a:t>
            </a:r>
            <a:endParaRPr lang="en-US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pg. </a:t>
            </a:r>
            <a:fld id="{6A68104A-3732-4B7E-BE71-0E43E492D3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2014, Cree, Inc.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8076" y="1452835"/>
            <a:ext cx="3848558" cy="26447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520" y="1440611"/>
            <a:ext cx="3871577" cy="26483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39077" y="1930237"/>
            <a:ext cx="1000125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V</a:t>
            </a:r>
            <a:r>
              <a:rPr lang="en-US" sz="1100" b="1" baseline="-25000" dirty="0" smtClean="0">
                <a:solidFill>
                  <a:srgbClr val="000000"/>
                </a:solidFill>
              </a:rPr>
              <a:t>GS</a:t>
            </a:r>
            <a:r>
              <a:rPr lang="en-US" sz="1100" b="1" dirty="0" smtClean="0">
                <a:solidFill>
                  <a:srgbClr val="000000"/>
                </a:solidFill>
              </a:rPr>
              <a:t> = -15V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T = 150°C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86" y="1022232"/>
            <a:ext cx="401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Positive Bias Accelerated at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175°C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1102" y="1022232"/>
            <a:ext cx="401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Negative Bias Accelerated at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-15V 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2788488" y="3074675"/>
            <a:ext cx="1000125" cy="430887"/>
            <a:chOff x="2788488" y="3074675"/>
            <a:chExt cx="1000125" cy="430887"/>
          </a:xfrm>
        </p:grpSpPr>
        <p:sp>
          <p:nvSpPr>
            <p:cNvPr id="16" name="TextBox 15"/>
            <p:cNvSpPr txBox="1"/>
            <p:nvPr/>
          </p:nvSpPr>
          <p:spPr>
            <a:xfrm>
              <a:off x="2788488" y="3074675"/>
              <a:ext cx="1000125" cy="4308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V</a:t>
              </a:r>
              <a:r>
                <a:rPr lang="en-US" sz="1100" b="1" baseline="-25000" dirty="0" smtClean="0">
                  <a:solidFill>
                    <a:srgbClr val="000000"/>
                  </a:solidFill>
                </a:rPr>
                <a:t>GS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= +20V</a:t>
              </a:r>
            </a:p>
            <a:p>
              <a:r>
                <a:rPr lang="en-US" sz="1100" b="1" dirty="0" smtClean="0">
                  <a:solidFill>
                    <a:srgbClr val="000000"/>
                  </a:solidFill>
                </a:rPr>
                <a:t>T = 175°C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898476" y="3459192"/>
              <a:ext cx="59522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 t="3163"/>
          <a:stretch>
            <a:fillRect/>
          </a:stretch>
        </p:blipFill>
        <p:spPr bwMode="auto">
          <a:xfrm>
            <a:off x="457200" y="1009650"/>
            <a:ext cx="795813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3"/>
          <p:cNvSpPr>
            <a:spLocks noGrp="1"/>
          </p:cNvSpPr>
          <p:nvPr>
            <p:ph type="title"/>
          </p:nvPr>
        </p:nvSpPr>
        <p:spPr>
          <a:xfrm>
            <a:off x="16067" y="58470"/>
            <a:ext cx="8457476" cy="622300"/>
          </a:xfrm>
        </p:spPr>
        <p:txBody>
          <a:bodyPr/>
          <a:lstStyle/>
          <a:p>
            <a:r>
              <a:rPr lang="en-US" dirty="0" smtClean="0"/>
              <a:t>MOSFET Off-State Blocking Reliability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dirty="0" smtClean="0"/>
              <a:t>8 kV, 200</a:t>
            </a:r>
            <a:r>
              <a:rPr lang="en-US" sz="2000" b="0" baseline="30000" dirty="0" smtClean="0"/>
              <a:t>o</a:t>
            </a:r>
            <a:r>
              <a:rPr lang="en-US" sz="2000" b="0" dirty="0" smtClean="0"/>
              <a:t>C, 1000 hr HTRB of 10 kV </a:t>
            </a:r>
            <a:r>
              <a:rPr lang="en-US" sz="2000" b="0" dirty="0" err="1" smtClean="0"/>
              <a:t>SiC</a:t>
            </a:r>
            <a:r>
              <a:rPr lang="en-US" sz="2000" b="0" dirty="0" smtClean="0"/>
              <a:t> MOSFET</a:t>
            </a:r>
            <a:endParaRPr lang="en-US" b="0" dirty="0" smtClean="0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 rot="301117">
            <a:off x="5768975" y="3894138"/>
            <a:ext cx="2681288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DUT 8kV Leakage Current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5191125" y="1658938"/>
            <a:ext cx="273367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DUT Temperature = 200</a:t>
            </a:r>
            <a:r>
              <a:rPr lang="en-US" sz="1600" baseline="30000">
                <a:solidFill>
                  <a:srgbClr val="FF0000"/>
                </a:solidFill>
              </a:rPr>
              <a:t>o</a:t>
            </a:r>
            <a:r>
              <a:rPr lang="en-US" sz="16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336811" y="6116969"/>
            <a:ext cx="1425575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Products Commercial Roadmap from 2012-2020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2014, Cree Inc.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Forecasts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Copyright © 2013, Cree, Inc.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946" y="775217"/>
          <a:ext cx="8896350" cy="261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724"/>
                <a:gridCol w="2033281"/>
                <a:gridCol w="5459345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Global </a:t>
                      </a:r>
                      <a:r>
                        <a:rPr lang="en-US" sz="1600" b="1" dirty="0" smtClean="0"/>
                        <a:t>SiC</a:t>
                      </a:r>
                      <a:r>
                        <a:rPr lang="en-US" sz="1600" dirty="0" smtClean="0"/>
                        <a:t> Power </a:t>
                      </a:r>
                      <a:r>
                        <a:rPr lang="en-US" sz="1600" b="1" i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Chip</a:t>
                      </a:r>
                      <a:r>
                        <a:rPr lang="en-US" sz="1600" dirty="0" smtClean="0"/>
                        <a:t> Supplier Rankings (2013)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2013 Rank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Supplier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HQ Location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1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Cree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USA</a:t>
                      </a:r>
                      <a:endParaRPr lang="en-US" sz="1600" b="1" i="1" dirty="0"/>
                    </a:p>
                  </a:txBody>
                  <a:tcPr/>
                </a:tc>
              </a:tr>
              <a:tr h="387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Infineon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Germany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Mitsubishi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 Micro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FR-IT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93544" y="12377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fld id="{56A6B0C9-6E52-4A4F-8D9F-CF290898EC09}" type="slidenum">
              <a:rPr lang="en-US" sz="3600" b="1" smtClean="0">
                <a:solidFill>
                  <a:prstClr val="white"/>
                </a:solidFill>
              </a:rPr>
              <a:pPr lvl="0" algn="ctr"/>
              <a:t>21</a:t>
            </a:fld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59636" y="1528896"/>
            <a:ext cx="990600" cy="310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5377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2098" y="101600"/>
            <a:ext cx="8851901" cy="622300"/>
          </a:xfrm>
        </p:spPr>
        <p:txBody>
          <a:bodyPr/>
          <a:lstStyle/>
          <a:p>
            <a:r>
              <a:rPr lang="en-US" dirty="0" smtClean="0"/>
              <a:t>Vertical integration in the power semiconductor industry</a:t>
            </a:r>
            <a:endParaRPr lang="en-US" i="1" u="sng" dirty="0">
              <a:solidFill>
                <a:srgbClr val="FF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4020" y="1566863"/>
            <a:ext cx="543116" cy="2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4020" y="1876422"/>
            <a:ext cx="54530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020" y="2255169"/>
            <a:ext cx="543812" cy="3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4020" y="3029187"/>
            <a:ext cx="546758" cy="3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92532" y="3032363"/>
            <a:ext cx="547306" cy="36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020" y="2640907"/>
            <a:ext cx="543812" cy="3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 bwMode="auto">
          <a:xfrm>
            <a:off x="5494591" y="3217069"/>
            <a:ext cx="7381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3946" y="3738121"/>
          <a:ext cx="8896350" cy="261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050"/>
                <a:gridCol w="2156604"/>
                <a:gridCol w="531269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Global </a:t>
                      </a:r>
                      <a:r>
                        <a:rPr lang="en-US" sz="1600" b="1" dirty="0" smtClean="0"/>
                        <a:t>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and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err="1" smtClean="0"/>
                        <a:t>SiC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Power Module </a:t>
                      </a:r>
                      <a:r>
                        <a:rPr lang="en-US" sz="1600" dirty="0" smtClean="0"/>
                        <a:t>Market Share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(2011)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2013 Rank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Supplier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HQ Location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1</a:t>
                      </a:r>
                      <a:endParaRPr lang="en-US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Mitsubishi (inc </a:t>
                      </a:r>
                      <a:r>
                        <a:rPr lang="en-US" sz="1400" b="0" i="0" dirty="0" err="1" smtClean="0"/>
                        <a:t>Powerex</a:t>
                      </a:r>
                      <a:r>
                        <a:rPr lang="en-US" sz="1400" b="0" i="0" dirty="0" smtClean="0"/>
                        <a:t>)</a:t>
                      </a:r>
                      <a:endParaRPr lang="en-US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/>
                        <a:t>Japan</a:t>
                      </a:r>
                      <a:endParaRPr lang="en-US" sz="1400" b="0" i="0" dirty="0"/>
                    </a:p>
                  </a:txBody>
                  <a:tcPr/>
                </a:tc>
              </a:tr>
              <a:tr h="387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Infineon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Germany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Fuji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Semikron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Germany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Hitachi</a:t>
                      </a:r>
                      <a:r>
                        <a:rPr lang="en-US" sz="1400" baseline="0" dirty="0" smtClean="0"/>
                        <a:t> and Sanyo (tie)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4020" y="5627541"/>
            <a:ext cx="54530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020" y="6006288"/>
            <a:ext cx="543812" cy="3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4020" y="4864651"/>
            <a:ext cx="54530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020" y="5238374"/>
            <a:ext cx="543812" cy="3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4020" y="4475367"/>
            <a:ext cx="543812" cy="3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702726" y="1927316"/>
            <a:ext cx="244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Top 5 suppliers (95% of market) with US supplier (Cree) No. 1 shown on left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Footer Placeholder 2"/>
          <p:cNvSpPr txBox="1">
            <a:spLocks/>
          </p:cNvSpPr>
          <p:nvPr/>
        </p:nvSpPr>
        <p:spPr bwMode="auto">
          <a:xfrm>
            <a:off x="614" y="6462713"/>
            <a:ext cx="35687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Copyright © 2014, Cree, Inc. – see title page for restrictions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7322" y="4538226"/>
            <a:ext cx="2441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Vertical, captive chip supply</a:t>
            </a: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Vertical, captive chip supply</a:t>
            </a: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Vertical, captive chip supply</a:t>
            </a: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Foundry module vendor</a:t>
            </a:r>
          </a:p>
          <a:p>
            <a:pPr algn="ctr"/>
            <a:endParaRPr lang="en-US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Vertical and foundry mix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</a:t>
            </a:r>
            <a:r>
              <a:rPr lang="en-US" dirty="0" smtClean="0"/>
              <a:t> Leadership – Leveraging Vertical Integration &amp; Scale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pg. </a:t>
            </a:r>
            <a:fld id="{7FDD5466-9DCC-40D9-B43E-3C77239E5A3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17309" y="929128"/>
            <a:ext cx="3226712" cy="1711835"/>
            <a:chOff x="454543" y="968448"/>
            <a:chExt cx="4213150" cy="2234438"/>
          </a:xfrm>
        </p:grpSpPr>
        <p:pic>
          <p:nvPicPr>
            <p:cNvPr id="17418" name="Picture 6"/>
            <p:cNvPicPr preferRelativeResize="0"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4543" y="968448"/>
              <a:ext cx="4213150" cy="2234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85908" y="992253"/>
              <a:ext cx="3806602" cy="44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31775" indent="-231775">
                <a:buSzPct val="110000"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Cree Power and RF RTP, NC</a:t>
              </a:r>
              <a:endParaRPr lang="en-US" sz="16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/>
              <a:t>Copyright © 2013, Cree, Inc.</a:t>
            </a:r>
            <a:endParaRPr lang="en-US" sz="9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382" y="909902"/>
            <a:ext cx="5144654" cy="32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55855" y="97220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indent="-231775">
              <a:buSzPct val="110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ＭＳ Ｐゴシック" pitchFamily="34" charset="-128"/>
              </a:rPr>
              <a:t>Cree Main Campus</a:t>
            </a:r>
          </a:p>
          <a:p>
            <a:pPr marL="231775" indent="-231775">
              <a:buSzPct val="110000"/>
              <a:defRPr/>
            </a:pPr>
            <a:r>
              <a:rPr lang="en-US" sz="1600" b="1" dirty="0" smtClean="0">
                <a:solidFill>
                  <a:schemeClr val="bg1"/>
                </a:solidFill>
                <a:ea typeface="ＭＳ Ｐゴシック" pitchFamily="34" charset="-128"/>
              </a:rPr>
              <a:t>Durham, NC</a:t>
            </a:r>
            <a:endParaRPr lang="en-US" sz="1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0" y="4448320"/>
            <a:ext cx="9144000" cy="16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Vertically integrated $1.65 B business: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Virtually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all revenue based 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SiC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 substrates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Unmatched command of supply chain from raw materials to finished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products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(including power and RF devices, LEDs, light bulbs and fixtures)</a:t>
            </a:r>
          </a:p>
          <a:p>
            <a:pPr marL="6858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b="1" kern="0" baseline="0" dirty="0" smtClean="0">
                <a:solidFill>
                  <a:srgbClr val="000000"/>
                </a:solidFill>
                <a:latin typeface="Arial"/>
                <a:cs typeface="Arial"/>
              </a:rPr>
              <a:t>Avoiding margin stacking in supply chain provides attractive cost structure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5707" y="2661314"/>
            <a:ext cx="319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150mm wafer capability in RTP facility</a:t>
            </a:r>
          </a:p>
          <a:p>
            <a:pPr lvl="0" algn="ctr"/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&gt; $40M invested in RTP </a:t>
            </a:r>
            <a:r>
              <a:rPr lang="en-US" sz="1800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fab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 capacity expansion over </a:t>
            </a:r>
            <a:b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3 years</a:t>
            </a:r>
          </a:p>
          <a:p>
            <a:pPr algn="ctr"/>
            <a:endParaRPr lang="en-US" sz="1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/>
          <p:nvPr/>
        </p:nvGraphicFramePr>
        <p:xfrm>
          <a:off x="762000" y="751367"/>
          <a:ext cx="7658100" cy="478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53984" cy="621792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Cost </a:t>
            </a:r>
            <a:r>
              <a:rPr lang="en-US" dirty="0">
                <a:ea typeface="ＭＳ Ｐゴシック"/>
                <a:cs typeface="ＭＳ Ｐゴシック"/>
              </a:rPr>
              <a:t>reduction </a:t>
            </a:r>
            <a:r>
              <a:rPr lang="en-US" dirty="0" smtClean="0">
                <a:ea typeface="ＭＳ Ｐゴシック"/>
                <a:cs typeface="ＭＳ Ｐゴシック"/>
              </a:rPr>
              <a:t>from volume and device refinement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2351567"/>
            <a:ext cx="733423" cy="408623"/>
          </a:xfrm>
          <a:prstGeom prst="roundRect">
            <a:avLst/>
          </a:prstGeom>
          <a:ln cap="rnd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900" b="1" dirty="0">
                <a:solidFill>
                  <a:schemeClr val="bg1"/>
                </a:solidFill>
                <a:latin typeface="+mn-lt"/>
              </a:rPr>
              <a:t>Schottky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1275" y="2247744"/>
            <a:ext cx="771525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MOSFET</a:t>
            </a:r>
          </a:p>
        </p:txBody>
      </p:sp>
      <p:sp>
        <p:nvSpPr>
          <p:cNvPr id="21" name="Chord 20"/>
          <p:cNvSpPr/>
          <p:nvPr/>
        </p:nvSpPr>
        <p:spPr bwMode="auto">
          <a:xfrm>
            <a:off x="7639049" y="5475767"/>
            <a:ext cx="742951" cy="738189"/>
          </a:xfrm>
          <a:prstGeom prst="chord">
            <a:avLst>
              <a:gd name="adj1" fmla="val 7244572"/>
              <a:gd name="adj2" fmla="val 34188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137160" rIns="0" bIns="0"/>
          <a:lstStyle/>
          <a:p>
            <a:pPr algn="ctr" eaLnBrk="0" hangingPunct="0">
              <a:defRPr/>
            </a:pPr>
            <a:r>
              <a:rPr lang="en-US" sz="1000" b="1" i="0" dirty="0" smtClean="0">
                <a:solidFill>
                  <a:srgbClr val="28344F"/>
                </a:solidFill>
                <a:ea typeface="ＭＳ Ｐゴシック" pitchFamily="-4" charset="-128"/>
              </a:rPr>
              <a:t>150 mm</a:t>
            </a:r>
            <a:endParaRPr lang="en-US" sz="1000" b="1" i="0" dirty="0">
              <a:solidFill>
                <a:srgbClr val="28344F"/>
              </a:solidFill>
              <a:ea typeface="ＭＳ Ｐゴシック" pitchFamily="-4" charset="-128"/>
            </a:endParaRPr>
          </a:p>
        </p:txBody>
      </p:sp>
      <p:sp>
        <p:nvSpPr>
          <p:cNvPr id="14" name="Chord 13"/>
          <p:cNvSpPr>
            <a:spLocks noChangeAspect="1"/>
          </p:cNvSpPr>
          <p:nvPr/>
        </p:nvSpPr>
        <p:spPr bwMode="auto">
          <a:xfrm>
            <a:off x="4267200" y="5534268"/>
            <a:ext cx="625193" cy="621187"/>
          </a:xfrm>
          <a:prstGeom prst="chord">
            <a:avLst>
              <a:gd name="adj1" fmla="val 7244572"/>
              <a:gd name="adj2" fmla="val 34188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73152" rIns="0" bIns="0"/>
          <a:lstStyle/>
          <a:p>
            <a:pPr algn="ctr" eaLnBrk="0" hangingPunct="0">
              <a:defRPr/>
            </a:pPr>
            <a:r>
              <a:rPr lang="en-US" sz="1000" b="1" i="0" dirty="0" smtClean="0">
                <a:solidFill>
                  <a:srgbClr val="28344F"/>
                </a:solidFill>
                <a:ea typeface="ＭＳ Ｐゴシック" pitchFamily="-4" charset="-128"/>
              </a:rPr>
              <a:t>100 mm</a:t>
            </a:r>
            <a:endParaRPr lang="en-US" sz="1000" b="1" i="0" dirty="0">
              <a:solidFill>
                <a:srgbClr val="28344F"/>
              </a:solidFill>
              <a:ea typeface="ＭＳ Ｐゴシック" pitchFamily="-4" charset="-128"/>
            </a:endParaRPr>
          </a:p>
        </p:txBody>
      </p:sp>
      <p:sp>
        <p:nvSpPr>
          <p:cNvPr id="22" name="Chord 21"/>
          <p:cNvSpPr>
            <a:spLocks noChangeAspect="1"/>
          </p:cNvSpPr>
          <p:nvPr/>
        </p:nvSpPr>
        <p:spPr bwMode="auto">
          <a:xfrm>
            <a:off x="1981200" y="5596386"/>
            <a:ext cx="500154" cy="496950"/>
          </a:xfrm>
          <a:prstGeom prst="chord">
            <a:avLst>
              <a:gd name="adj1" fmla="val 7244572"/>
              <a:gd name="adj2" fmla="val 34188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hangingPunct="0">
              <a:defRPr/>
            </a:pPr>
            <a:r>
              <a:rPr lang="en-US" sz="1000" b="1" i="0" dirty="0" smtClean="0">
                <a:solidFill>
                  <a:srgbClr val="28344F"/>
                </a:solidFill>
                <a:ea typeface="ＭＳ Ｐゴシック" pitchFamily="-4" charset="-128"/>
              </a:rPr>
              <a:t>75 mm</a:t>
            </a:r>
            <a:endParaRPr lang="en-US" sz="1000" b="1" i="0" dirty="0">
              <a:solidFill>
                <a:srgbClr val="28344F"/>
              </a:solidFill>
              <a:ea typeface="ＭＳ Ｐゴシック" pitchFamily="-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2175" y="4745666"/>
            <a:ext cx="733423" cy="408623"/>
          </a:xfrm>
          <a:prstGeom prst="roundRect">
            <a:avLst/>
          </a:prstGeom>
          <a:ln cap="rnd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en-US" sz="900" b="1" dirty="0">
                <a:solidFill>
                  <a:schemeClr val="bg1"/>
                </a:solidFill>
                <a:latin typeface="+mn-lt"/>
              </a:rPr>
              <a:t>Schottky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3418367"/>
            <a:ext cx="733423" cy="408623"/>
          </a:xfrm>
          <a:prstGeom prst="roundRect">
            <a:avLst/>
          </a:prstGeom>
          <a:ln cap="rnd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3 </a:t>
            </a:r>
            <a:r>
              <a:rPr lang="en-US" sz="900" b="1" dirty="0">
                <a:solidFill>
                  <a:schemeClr val="bg1"/>
                </a:solidFill>
                <a:latin typeface="+mn-lt"/>
              </a:rPr>
              <a:t>Schottky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4191" y="4155563"/>
            <a:ext cx="733423" cy="408623"/>
          </a:xfrm>
          <a:prstGeom prst="roundRect">
            <a:avLst/>
          </a:prstGeom>
          <a:ln cap="rnd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4 </a:t>
            </a:r>
            <a:r>
              <a:rPr lang="en-US" sz="900" b="1" dirty="0">
                <a:solidFill>
                  <a:schemeClr val="bg1"/>
                </a:solidFill>
                <a:latin typeface="+mn-lt"/>
              </a:rPr>
              <a:t>Schottky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81177" y="1676400"/>
            <a:ext cx="733423" cy="408623"/>
          </a:xfrm>
          <a:prstGeom prst="roundRect">
            <a:avLst/>
          </a:prstGeom>
          <a:ln cap="rnd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1 </a:t>
            </a:r>
            <a:r>
              <a:rPr lang="en-US" sz="900" b="1" dirty="0">
                <a:solidFill>
                  <a:schemeClr val="bg1"/>
                </a:solidFill>
                <a:latin typeface="+mn-lt"/>
              </a:rPr>
              <a:t>Schottky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128476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600V Schottky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143716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1200V Schottky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1200" y="136096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MOSFET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60641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Wafer Diameter Increases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3201834" y="5746063"/>
            <a:ext cx="609600" cy="152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6019800" y="5738871"/>
            <a:ext cx="609600" cy="152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3799367"/>
            <a:ext cx="2209800" cy="46166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Solid Lines = Actual</a:t>
            </a:r>
          </a:p>
          <a:p>
            <a:r>
              <a:rPr lang="en-US" sz="1200" b="1" dirty="0" smtClean="0"/>
              <a:t>Dotted Lines = Projections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5459827" y="1444787"/>
            <a:ext cx="76200" cy="762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06151" y="2503967"/>
            <a:ext cx="76200" cy="762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81312" y="3805467"/>
            <a:ext cx="76200" cy="762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4120" y="3646967"/>
            <a:ext cx="704848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MOSFET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760534" y="4637567"/>
            <a:ext cx="76200" cy="762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cxnSp>
        <p:nvCxnSpPr>
          <p:cNvPr id="46" name="Straight Arrow Connector 45"/>
          <p:cNvCxnSpPr>
            <a:endCxn id="41" idx="0"/>
          </p:cNvCxnSpPr>
          <p:nvPr/>
        </p:nvCxnSpPr>
        <p:spPr bwMode="auto">
          <a:xfrm flipH="1">
            <a:off x="6798634" y="4104167"/>
            <a:ext cx="287966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9" name="Right Brace 38"/>
          <p:cNvSpPr/>
          <p:nvPr/>
        </p:nvSpPr>
        <p:spPr bwMode="auto">
          <a:xfrm rot="20363992">
            <a:off x="5923521" y="1311155"/>
            <a:ext cx="381000" cy="2524525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575699" y="4974266"/>
            <a:ext cx="76200" cy="762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17748" y="3973547"/>
            <a:ext cx="704848" cy="408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Gen </a:t>
            </a:r>
            <a:r>
              <a:rPr lang="en-US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  <a:p>
            <a:pPr indent="-231775" algn="ctr">
              <a:buSzPct val="110000"/>
              <a:defRPr/>
            </a:pPr>
            <a:r>
              <a:rPr lang="en-US" sz="900" b="1" dirty="0">
                <a:solidFill>
                  <a:schemeClr val="bg1"/>
                </a:solidFill>
              </a:rPr>
              <a:t>MOSFET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7639011" y="4413322"/>
            <a:ext cx="287966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72551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-21970"/>
            <a:ext cx="8982075" cy="622300"/>
          </a:xfrm>
        </p:spPr>
        <p:txBody>
          <a:bodyPr/>
          <a:lstStyle/>
          <a:p>
            <a:pPr algn="ctr"/>
            <a:r>
              <a:rPr lang="en-US" sz="2800" dirty="0" smtClean="0"/>
              <a:t>1200V </a:t>
            </a:r>
            <a:r>
              <a:rPr lang="en-US" sz="2800" dirty="0" smtClean="0">
                <a:sym typeface="Symbol"/>
              </a:rPr>
              <a:t>SiC MOSFET </a:t>
            </a:r>
            <a:r>
              <a:rPr lang="en-US" sz="2800" u="sng" dirty="0" smtClean="0">
                <a:sym typeface="Symbol"/>
              </a:rPr>
              <a:t>Projected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Cost Trend</a:t>
            </a:r>
            <a:br>
              <a:rPr lang="en-US" sz="2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(Amps at 100C)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37"/>
          <p:cNvGrpSpPr/>
          <p:nvPr/>
        </p:nvGrpSpPr>
        <p:grpSpPr>
          <a:xfrm>
            <a:off x="349250" y="788988"/>
            <a:ext cx="8343900" cy="5610225"/>
            <a:chOff x="336550" y="750888"/>
            <a:chExt cx="8343900" cy="5610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6550" y="750888"/>
              <a:ext cx="8343900" cy="561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 bwMode="auto">
            <a:xfrm>
              <a:off x="2362200" y="1079500"/>
              <a:ext cx="2133600" cy="6858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Released 2011 @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 $5/A 1 Unit Price</a:t>
              </a:r>
              <a:endPara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cxnSp>
          <p:nvCxnSpPr>
            <p:cNvPr id="16" name="Curved Connector 15"/>
            <p:cNvCxnSpPr>
              <a:stCxn id="9" idx="1"/>
            </p:cNvCxnSpPr>
            <p:nvPr/>
          </p:nvCxnSpPr>
          <p:spPr bwMode="auto">
            <a:xfrm rot="10800000" flipV="1">
              <a:off x="1651000" y="1422400"/>
              <a:ext cx="711200" cy="2921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3665826" y="2522486"/>
              <a:ext cx="2044700" cy="6858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2012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 </a:t>
              </a: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@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$2.50/A 1 Unit Price</a:t>
              </a:r>
              <a:endPara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cxnSp>
          <p:nvCxnSpPr>
            <p:cNvPr id="23" name="Curved Connector 22"/>
            <p:cNvCxnSpPr>
              <a:stCxn id="22" idx="1"/>
            </p:cNvCxnSpPr>
            <p:nvPr/>
          </p:nvCxnSpPr>
          <p:spPr bwMode="auto">
            <a:xfrm rot="10800000" flipV="1">
              <a:off x="2954626" y="2865386"/>
              <a:ext cx="711200" cy="2921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1" name="Rounded Rectangle 30"/>
            <p:cNvSpPr/>
            <p:nvPr/>
          </p:nvSpPr>
          <p:spPr bwMode="auto">
            <a:xfrm>
              <a:off x="4282960" y="3425558"/>
              <a:ext cx="2113381" cy="6477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lain" startAt="2013"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@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$0.75/A </a:t>
              </a:r>
            </a:p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i="1" dirty="0" smtClean="0">
                  <a:solidFill>
                    <a:srgbClr val="000000"/>
                  </a:solidFill>
                  <a:ea typeface="ＭＳ Ｐゴシック" pitchFamily="-4" charset="-128"/>
                </a:rPr>
                <a:t>1 U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nit Price </a:t>
              </a:r>
            </a:p>
          </p:txBody>
        </p:sp>
        <p:cxnSp>
          <p:nvCxnSpPr>
            <p:cNvPr id="32" name="Curved Connector 31"/>
            <p:cNvCxnSpPr>
              <a:stCxn id="31" idx="2"/>
            </p:cNvCxnSpPr>
            <p:nvPr/>
          </p:nvCxnSpPr>
          <p:spPr bwMode="auto">
            <a:xfrm rot="5400000">
              <a:off x="5046256" y="4097363"/>
              <a:ext cx="317501" cy="2692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4" name="Rounded Rectangle 13"/>
          <p:cNvSpPr/>
          <p:nvPr/>
        </p:nvSpPr>
        <p:spPr bwMode="auto">
          <a:xfrm>
            <a:off x="6944202" y="3970306"/>
            <a:ext cx="2142134" cy="6840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2017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</a:t>
            </a: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0.18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/A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Possible in Volume</a:t>
            </a:r>
          </a:p>
        </p:txBody>
      </p:sp>
      <p:cxnSp>
        <p:nvCxnSpPr>
          <p:cNvPr id="15" name="Curved Connector 14"/>
          <p:cNvCxnSpPr/>
          <p:nvPr/>
        </p:nvCxnSpPr>
        <p:spPr bwMode="auto">
          <a:xfrm rot="16200000" flipH="1">
            <a:off x="7842424" y="4852088"/>
            <a:ext cx="535457" cy="22241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541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-38446"/>
            <a:ext cx="8982075" cy="622300"/>
          </a:xfrm>
        </p:spPr>
        <p:txBody>
          <a:bodyPr/>
          <a:lstStyle/>
          <a:p>
            <a:pPr algn="ctr"/>
            <a:r>
              <a:rPr lang="en-US" sz="2800" dirty="0" smtClean="0"/>
              <a:t>3.3kV </a:t>
            </a:r>
            <a:r>
              <a:rPr lang="en-US" sz="2800" dirty="0" err="1" smtClean="0">
                <a:sym typeface="Symbol"/>
              </a:rPr>
              <a:t>SiC</a:t>
            </a:r>
            <a:r>
              <a:rPr lang="en-US" sz="2800" dirty="0" smtClean="0">
                <a:sym typeface="Symbol"/>
              </a:rPr>
              <a:t> MOSFET </a:t>
            </a:r>
            <a:r>
              <a:rPr lang="en-US" sz="2800" u="sng" dirty="0" smtClean="0">
                <a:sym typeface="Symbol"/>
              </a:rPr>
              <a:t>Projected</a:t>
            </a:r>
            <a:r>
              <a:rPr lang="en-US" sz="2800" dirty="0" smtClean="0">
                <a:sym typeface="Symbol"/>
              </a:rPr>
              <a:t> Cost Trend</a:t>
            </a:r>
            <a:br>
              <a:rPr lang="en-US" sz="2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(Amps at 100C)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" y="788988"/>
            <a:ext cx="8343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 bwMode="auto">
          <a:xfrm>
            <a:off x="2374900" y="1117600"/>
            <a:ext cx="2133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2013 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 $22.50/A 1 Unit Price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cxnSp>
        <p:nvCxnSpPr>
          <p:cNvPr id="16" name="Curved Connector 15"/>
          <p:cNvCxnSpPr>
            <a:stCxn id="9" idx="1"/>
          </p:cNvCxnSpPr>
          <p:nvPr/>
        </p:nvCxnSpPr>
        <p:spPr bwMode="auto">
          <a:xfrm rot="10800000" flipV="1">
            <a:off x="1663700" y="1460500"/>
            <a:ext cx="711200" cy="292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3124200" y="2006600"/>
            <a:ext cx="2311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2014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$17.50/A </a:t>
            </a:r>
            <a:b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</a:b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1 Unit Price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cxnSp>
        <p:nvCxnSpPr>
          <p:cNvPr id="23" name="Curved Connector 22"/>
          <p:cNvCxnSpPr>
            <a:stCxn id="22" idx="1"/>
          </p:cNvCxnSpPr>
          <p:nvPr/>
        </p:nvCxnSpPr>
        <p:spPr bwMode="auto">
          <a:xfrm rot="10800000" flipV="1">
            <a:off x="2413000" y="2349500"/>
            <a:ext cx="711200" cy="292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3875550" y="2854060"/>
            <a:ext cx="2220450" cy="647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2015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$11.75/A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1 Unit Price</a:t>
            </a:r>
          </a:p>
        </p:txBody>
      </p:sp>
      <p:cxnSp>
        <p:nvCxnSpPr>
          <p:cNvPr id="32" name="Curved Connector 31"/>
          <p:cNvCxnSpPr/>
          <p:nvPr/>
        </p:nvCxnSpPr>
        <p:spPr bwMode="auto">
          <a:xfrm rot="5400000">
            <a:off x="3438518" y="3160670"/>
            <a:ext cx="452402" cy="4261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498600" y="26416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6820632" y="4126827"/>
            <a:ext cx="2224514" cy="7911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2016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</a:t>
            </a: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3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.60/A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Possible in Volume</a:t>
            </a:r>
          </a:p>
        </p:txBody>
      </p:sp>
      <p:cxnSp>
        <p:nvCxnSpPr>
          <p:cNvPr id="18" name="Curved Connector 17"/>
          <p:cNvCxnSpPr/>
          <p:nvPr/>
        </p:nvCxnSpPr>
        <p:spPr bwMode="auto">
          <a:xfrm rot="5400000">
            <a:off x="6383600" y="4433438"/>
            <a:ext cx="452402" cy="4261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541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-5494"/>
            <a:ext cx="8982075" cy="622300"/>
          </a:xfrm>
        </p:spPr>
        <p:txBody>
          <a:bodyPr/>
          <a:lstStyle/>
          <a:p>
            <a:pPr algn="ctr"/>
            <a:r>
              <a:rPr lang="en-US" sz="2800" dirty="0" smtClean="0"/>
              <a:t>10 kV </a:t>
            </a:r>
            <a:r>
              <a:rPr lang="en-US" sz="2800" dirty="0" err="1" smtClean="0">
                <a:sym typeface="Symbol"/>
              </a:rPr>
              <a:t>SiC</a:t>
            </a:r>
            <a:r>
              <a:rPr lang="en-US" sz="2800" dirty="0" smtClean="0">
                <a:sym typeface="Symbol"/>
              </a:rPr>
              <a:t> MOSFET </a:t>
            </a:r>
            <a:r>
              <a:rPr lang="en-US" sz="2800" u="sng" dirty="0" smtClean="0">
                <a:sym typeface="Symbol"/>
              </a:rPr>
              <a:t>Projected</a:t>
            </a:r>
            <a:r>
              <a:rPr lang="en-US" sz="2800" dirty="0" smtClean="0">
                <a:sym typeface="Symbol"/>
              </a:rPr>
              <a:t> Cost Trend</a:t>
            </a:r>
            <a:br>
              <a:rPr lang="en-US" sz="2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(Amps at 100C)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37"/>
          <p:cNvGrpSpPr/>
          <p:nvPr/>
        </p:nvGrpSpPr>
        <p:grpSpPr>
          <a:xfrm>
            <a:off x="349250" y="788988"/>
            <a:ext cx="8343900" cy="5610225"/>
            <a:chOff x="336550" y="750888"/>
            <a:chExt cx="8343900" cy="5610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36550" y="750888"/>
              <a:ext cx="8343900" cy="561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 bwMode="auto">
            <a:xfrm>
              <a:off x="2362200" y="1079500"/>
              <a:ext cx="2133600" cy="6858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i="1" dirty="0" smtClean="0">
                  <a:solidFill>
                    <a:srgbClr val="000000"/>
                  </a:solidFill>
                  <a:ea typeface="ＭＳ Ｐゴシック" pitchFamily="-4" charset="-128"/>
                </a:rPr>
                <a:t>Sampl</a:t>
              </a: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ed 2012 @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 $120/A Unit Price</a:t>
              </a:r>
              <a:endPara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cxnSp>
          <p:nvCxnSpPr>
            <p:cNvPr id="16" name="Curved Connector 15"/>
            <p:cNvCxnSpPr>
              <a:stCxn id="9" idx="1"/>
            </p:cNvCxnSpPr>
            <p:nvPr/>
          </p:nvCxnSpPr>
          <p:spPr bwMode="auto">
            <a:xfrm rot="10800000" flipV="1">
              <a:off x="1651000" y="1422400"/>
              <a:ext cx="711200" cy="2921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4942716" y="3305096"/>
              <a:ext cx="2044700" cy="6858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2015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 </a:t>
              </a: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@</a:t>
              </a: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 $38/A </a:t>
              </a:r>
              <a:b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</a:br>
              <a:r>
                <a:rPr kumimoji="0" lang="en-US" sz="1800" b="1" i="1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-4" charset="-128"/>
                </a:rPr>
                <a:t>1 Unit Price</a:t>
              </a:r>
              <a:endPara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cxnSp>
          <p:nvCxnSpPr>
            <p:cNvPr id="23" name="Curved Connector 22"/>
            <p:cNvCxnSpPr>
              <a:stCxn id="22" idx="1"/>
            </p:cNvCxnSpPr>
            <p:nvPr/>
          </p:nvCxnSpPr>
          <p:spPr bwMode="auto">
            <a:xfrm rot="10800000" flipV="1">
              <a:off x="4616974" y="3647996"/>
              <a:ext cx="325743" cy="548156"/>
            </a:xfrm>
            <a:prstGeom prst="curvedConnector2">
              <a:avLst/>
            </a:prstGeom>
            <a:solidFill>
              <a:schemeClr val="accent1"/>
            </a:solidFill>
            <a:ln w="412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12" name="Rounded Rectangle 11"/>
          <p:cNvSpPr/>
          <p:nvPr/>
        </p:nvSpPr>
        <p:spPr bwMode="auto">
          <a:xfrm>
            <a:off x="3618480" y="2476166"/>
            <a:ext cx="2311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2014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</a:t>
            </a: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6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0/A </a:t>
            </a:r>
            <a:b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</a:b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1 Unit Price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cxnSp>
        <p:nvCxnSpPr>
          <p:cNvPr id="13" name="Curved Connector 12"/>
          <p:cNvCxnSpPr>
            <a:stCxn id="12" idx="1"/>
          </p:cNvCxnSpPr>
          <p:nvPr/>
        </p:nvCxnSpPr>
        <p:spPr bwMode="auto">
          <a:xfrm rot="10800000" flipV="1">
            <a:off x="2907280" y="2819066"/>
            <a:ext cx="711200" cy="292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6944202" y="3970306"/>
            <a:ext cx="2142134" cy="6840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2018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@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 $</a:t>
            </a:r>
            <a:r>
              <a:rPr lang="en-US" sz="1800" b="1" i="1" dirty="0" smtClean="0">
                <a:solidFill>
                  <a:srgbClr val="000000"/>
                </a:solidFill>
                <a:ea typeface="ＭＳ Ｐゴシック" pitchFamily="-4" charset="-128"/>
              </a:rPr>
              <a:t>1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0/A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-4" charset="-128"/>
              </a:rPr>
              <a:t>Possible in Volume</a:t>
            </a:r>
          </a:p>
        </p:txBody>
      </p:sp>
      <p:cxnSp>
        <p:nvCxnSpPr>
          <p:cNvPr id="15" name="Curved Connector 14"/>
          <p:cNvCxnSpPr/>
          <p:nvPr/>
        </p:nvCxnSpPr>
        <p:spPr bwMode="auto">
          <a:xfrm rot="5400000">
            <a:off x="7648852" y="4843890"/>
            <a:ext cx="498409" cy="2017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541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r4206 back cov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331" y="1176919"/>
            <a:ext cx="2042712" cy="173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0" y="1202073"/>
            <a:ext cx="8152311" cy="4913866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Aft>
                <a:spcPts val="8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1200V MOSFETs (Bare Die)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CPM2-1200-0025		(25m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60A) 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CPM2-1200-0040  	(40m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40A)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CPM2-1200-0080  	(80m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20A)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CPM2-1200-0160 		(160m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10A)</a:t>
            </a:r>
          </a:p>
          <a:p>
            <a:pPr marL="1257300" lvl="2" indent="-342900">
              <a:spcAft>
                <a:spcPts val="80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8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1200V MOSFETs (TO-247)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C2M0025120D 		(25m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60A)	</a:t>
            </a:r>
            <a:endParaRPr lang="en-US" sz="1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C2M0040120D 		(40m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40A) 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C2M0080120D  		(80m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20A)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C2M0160120D 		(160m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;10A)	</a:t>
            </a:r>
          </a:p>
          <a:p>
            <a:pPr marL="1257300" lvl="2" indent="-342900">
              <a:spcAft>
                <a:spcPts val="1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C2M0280120D 		(280m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7A) 	</a:t>
            </a:r>
          </a:p>
          <a:p>
            <a:pPr marL="800100" lvl="1" indent="-342900">
              <a:spcAft>
                <a:spcPts val="8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1700V MOSFETs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C2M1000170D 		(1</a:t>
            </a:r>
            <a:r>
              <a:rPr lang="el-G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3.0A)	TO-247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CPM2-1700-0040	(40m</a:t>
            </a:r>
            <a:r>
              <a:rPr lang="el-GR" sz="1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1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50A)	Bare Die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Cree SiC </a:t>
            </a:r>
            <a:r>
              <a:rPr lang="en-US" sz="2400" b="1" dirty="0" smtClean="0">
                <a:solidFill>
                  <a:schemeClr val="tx1"/>
                </a:solidFill>
              </a:rPr>
              <a:t>MOSFET</a:t>
            </a:r>
            <a:r>
              <a:rPr lang="en-US" sz="2400" b="1" dirty="0" smtClean="0"/>
              <a:t> Portfolio Beginning in 2011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990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35683"/>
                </a:solidFill>
                <a:latin typeface="+mn-lt"/>
              </a:rPr>
              <a:t>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4049976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 descr="1200V MOSFET (4) fin#D85AF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77649" y="3250466"/>
            <a:ext cx="1374077" cy="18106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0" y="308490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21039" y="150612"/>
            <a:ext cx="1152740" cy="622738"/>
          </a:xfrm>
        </p:spPr>
        <p:txBody>
          <a:bodyPr/>
          <a:lstStyle/>
          <a:p>
            <a:pPr>
              <a:defRPr/>
            </a:pPr>
            <a:fld id="{6A68104A-3732-4B7E-BE71-0E43E492D37E}" type="slidenum">
              <a:rPr lang="en-US" sz="3600" b="1" smtClean="0"/>
              <a:pPr>
                <a:defRPr/>
              </a:pPr>
              <a:t>3</a:t>
            </a:fld>
            <a:endParaRPr lang="en-US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524325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35943" y="6056829"/>
            <a:ext cx="382772" cy="1701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2514" y="5358209"/>
            <a:ext cx="5385385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New 1700 V MOSFETs needed for PV inverters with 1.0-1.5 kV bus voltages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5616306" y="5878045"/>
            <a:ext cx="584790" cy="3827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343" y="771525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&gt;13 products and growing</a:t>
            </a:r>
          </a:p>
        </p:txBody>
      </p:sp>
    </p:spTree>
    <p:extLst>
      <p:ext uri="{BB962C8B-B14F-4D97-AF65-F5344CB8AC3E}">
        <p14:creationId xmlns:p14="http://schemas.microsoft.com/office/powerpoint/2010/main" xmlns="" val="391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S100H12AM1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83243" y="1185171"/>
            <a:ext cx="2860757" cy="1535234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0" y="1099405"/>
            <a:ext cx="8152311" cy="4913866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Aft>
                <a:spcPts val="80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 mm Platform Half-Bridge Configuration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CAS100H12AM1	(1200V, 100A)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XAS125H12AM2  	(1200V, 125A)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XAS125H17AM2 	(1700V, 125A)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80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45 mm Platform 6-Pack Configuration</a:t>
            </a:r>
            <a:endParaRPr lang="en-US" sz="1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CCS050M12CM2	(1200V, 50A 6-pk)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CCS020M12CM2	(1200V, 20A 6-pk)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1257300" lvl="2" indent="-342900">
              <a:spcAft>
                <a:spcPts val="80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800100" lvl="1" indent="-342900">
              <a:spcAft>
                <a:spcPts val="80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62 mm Platform Half-Bridge Configuration</a:t>
            </a:r>
            <a:endParaRPr lang="en-US" sz="1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Arial"/>
                <a:cs typeface="Arial"/>
              </a:rPr>
              <a:t>CAS</a:t>
            </a:r>
            <a:r>
              <a:rPr lang="en-US" sz="1600" b="1" kern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300M12BM2	(1200V, 300A)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257300" lvl="2" indent="-342900">
              <a:spcAft>
                <a:spcPts val="800"/>
              </a:spcAft>
              <a:buFontTx/>
              <a:buChar char="−"/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Arial"/>
                <a:cs typeface="Arial"/>
              </a:rPr>
              <a:t>CAS</a:t>
            </a:r>
            <a:r>
              <a:rPr lang="en-US" sz="1600" b="1" kern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300M17BM2 </a:t>
            </a:r>
            <a:r>
              <a:rPr lang="en-US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(1700V, 250A)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800100" lvl="1" indent="-342900">
              <a:spcAft>
                <a:spcPts val="800"/>
              </a:spcAft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Aft>
                <a:spcPts val="800"/>
              </a:spcAft>
              <a:defRPr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800"/>
              </a:spcAft>
              <a:buFontTx/>
              <a:buChar char="−"/>
              <a:defRPr/>
            </a:pP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Cree All-SiC </a:t>
            </a:r>
            <a:r>
              <a:rPr lang="en-US" sz="2400" b="1" dirty="0" smtClean="0">
                <a:solidFill>
                  <a:schemeClr val="tx1"/>
                </a:solidFill>
              </a:rPr>
              <a:t>Power Module </a:t>
            </a:r>
            <a:r>
              <a:rPr lang="en-US" sz="2400" b="1" dirty="0" smtClean="0"/>
              <a:t>Portfolio Beginning in 2012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990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35683"/>
                </a:solidFill>
                <a:latin typeface="+mn-lt"/>
              </a:rPr>
              <a:t>	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4049976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29210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21039" y="150612"/>
            <a:ext cx="1152740" cy="622738"/>
          </a:xfrm>
        </p:spPr>
        <p:txBody>
          <a:bodyPr/>
          <a:lstStyle/>
          <a:p>
            <a:pPr>
              <a:defRPr/>
            </a:pPr>
            <a:fld id="{6A68104A-3732-4B7E-BE71-0E43E492D37E}" type="slidenum">
              <a:rPr lang="en-US" sz="3600" b="1" smtClean="0"/>
              <a:pPr>
                <a:defRPr/>
              </a:pPr>
              <a:t>4</a:t>
            </a:fld>
            <a:endParaRPr lang="en-US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442370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21007" y="5337561"/>
            <a:ext cx="382772" cy="1701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061003"/>
            <a:ext cx="448693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1700V ½ bridge released!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 flipH="1">
            <a:off x="4401867" y="5811153"/>
            <a:ext cx="584790" cy="3827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CCS050M12CM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30678" y="3041103"/>
            <a:ext cx="2913321" cy="1255334"/>
          </a:xfrm>
          <a:prstGeom prst="rect">
            <a:avLst/>
          </a:prstGeom>
        </p:spPr>
      </p:pic>
      <p:pic>
        <p:nvPicPr>
          <p:cNvPr id="21" name="Picture 2" descr="C:\Documents and Settings\mdas\Desktop\XAS300M12BM-NEW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5349" y="4549384"/>
            <a:ext cx="2498651" cy="15005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705858" y="6054523"/>
            <a:ext cx="34435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Cree confidential information protected under NDA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61343" y="771525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&gt; 7 products and growing</a:t>
            </a:r>
          </a:p>
        </p:txBody>
      </p:sp>
    </p:spTree>
    <p:extLst>
      <p:ext uri="{BB962C8B-B14F-4D97-AF65-F5344CB8AC3E}">
        <p14:creationId xmlns:p14="http://schemas.microsoft.com/office/powerpoint/2010/main" xmlns="" val="391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 1700V, 8m</a:t>
            </a:r>
            <a:r>
              <a:rPr lang="el-GR" dirty="0" smtClean="0"/>
              <a:t>Ω</a:t>
            </a:r>
            <a:r>
              <a:rPr lang="en-US" dirty="0" smtClean="0"/>
              <a:t>, ½ bridge power module available NOW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30A8A-4085-4020-B25A-282DA7B10D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755806"/>
            <a:ext cx="3619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Full commercial release – September 2014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Available globally – </a:t>
            </a:r>
            <a:r>
              <a:rPr lang="en-US" sz="2000" dirty="0" err="1" smtClean="0"/>
              <a:t>Digikey</a:t>
            </a:r>
            <a:r>
              <a:rPr lang="en-US" sz="2000" dirty="0" smtClean="0"/>
              <a:t>, Mouser, Richardson/Arrow (right), … ~ $850 single unit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Gate drivers, app notes available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1295" y="953956"/>
            <a:ext cx="5408879" cy="529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145" y="4407918"/>
            <a:ext cx="3879928" cy="156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24" y="5476767"/>
            <a:ext cx="1878799" cy="503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017" y="5978024"/>
            <a:ext cx="344958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 channel; 1.2/1.7 kV 62 mm module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gate driver direct mount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</a:t>
            </a:r>
            <a:r>
              <a:rPr lang="en-US" dirty="0" smtClean="0"/>
              <a:t> MOSFET Roadmap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DB4F7F-CD53-AB41-B824-21E0DF52DF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2012, Cree Inc.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SiC current ratings are much less than Si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94" y="4959294"/>
            <a:ext cx="8470900" cy="78642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System cost reduction of 20% using 1200V SiC</a:t>
            </a:r>
          </a:p>
          <a:p>
            <a:pPr lvl="1"/>
            <a:r>
              <a:rPr lang="en-US" sz="1800" b="1" dirty="0" smtClean="0"/>
              <a:t>Increased frequency reduces size and weight of </a:t>
            </a:r>
            <a:r>
              <a:rPr lang="en-US" sz="1800" b="1" dirty="0" err="1" smtClean="0"/>
              <a:t>magnetics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Lower losses reduce system cooling requirements</a:t>
            </a:r>
          </a:p>
          <a:p>
            <a:pPr lvl="1"/>
            <a:r>
              <a:rPr lang="en-US" sz="1800" b="1" dirty="0" smtClean="0"/>
              <a:t>Amperage rating for SiC less than half required for Si IGBTs</a:t>
            </a:r>
          </a:p>
          <a:p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0339" y="1207639"/>
            <a:ext cx="647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300 Amp </a:t>
            </a:r>
            <a:r>
              <a:rPr lang="en-US" sz="2000" b="1" dirty="0" smtClean="0">
                <a:solidFill>
                  <a:srgbClr val="000000"/>
                </a:solidFill>
              </a:rPr>
              <a:t>SiC More Capable than </a:t>
            </a:r>
            <a:r>
              <a:rPr lang="en-US" sz="2000" b="1" dirty="0" smtClean="0">
                <a:solidFill>
                  <a:srgbClr val="C00000"/>
                </a:solidFill>
              </a:rPr>
              <a:t>600 Amp Si</a:t>
            </a:r>
            <a:r>
              <a:rPr lang="en-US" sz="2000" b="1" dirty="0" smtClean="0">
                <a:solidFill>
                  <a:srgbClr val="000000"/>
                </a:solidFill>
              </a:rPr>
              <a:t> IGBTs!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3664" y="1563862"/>
            <a:ext cx="5446313" cy="34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/>
              <a:t>Copyright © 2014, Cree, Inc.</a:t>
            </a:r>
            <a:endParaRPr lang="en-US" sz="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F3D0B-B183-4D61-BF13-AE13DF721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766" y="786809"/>
            <a:ext cx="404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 Amps are </a:t>
            </a:r>
            <a:r>
              <a:rPr lang="en-US" b="1" i="1" u="sng" dirty="0" smtClean="0"/>
              <a:t>not</a:t>
            </a:r>
            <a:r>
              <a:rPr lang="en-US" b="1" dirty="0" smtClean="0"/>
              <a:t> SiC Amps</a:t>
            </a:r>
            <a:endParaRPr lang="en-US" b="1" dirty="0"/>
          </a:p>
        </p:txBody>
      </p:sp>
      <p:sp>
        <p:nvSpPr>
          <p:cNvPr id="11" name="Bent Arrow 10"/>
          <p:cNvSpPr/>
          <p:nvPr/>
        </p:nvSpPr>
        <p:spPr bwMode="auto">
          <a:xfrm rot="10800000">
            <a:off x="7676707" y="1190847"/>
            <a:ext cx="584790" cy="30834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SiC voltage ratings are much less than Si?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94" y="4806894"/>
            <a:ext cx="8470900" cy="78642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Medium Voltage SiC MOSFET roadmap must respond to application</a:t>
            </a:r>
          </a:p>
          <a:p>
            <a:pPr lvl="1"/>
            <a:r>
              <a:rPr lang="en-US" b="1" dirty="0" smtClean="0"/>
              <a:t>10X higher switching frequency, lower thermal dissipation possible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Cosmic ray, other reliability metrics may be 100X better</a:t>
            </a:r>
          </a:p>
          <a:p>
            <a:pPr lvl="1"/>
            <a:r>
              <a:rPr lang="en-US" b="1" dirty="0" smtClean="0"/>
              <a:t>All requirements, </a:t>
            </a:r>
            <a:r>
              <a:rPr lang="en-US" b="1" dirty="0" err="1" smtClean="0"/>
              <a:t>eg</a:t>
            </a:r>
            <a:r>
              <a:rPr lang="en-US" b="1" dirty="0" smtClean="0"/>
              <a:t>. short circuit, surge must be understood</a:t>
            </a:r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1150" y="6462713"/>
            <a:ext cx="3568700" cy="217487"/>
          </a:xfrm>
          <a:prstGeom prst="rect">
            <a:avLst/>
          </a:prstGeom>
        </p:spPr>
        <p:txBody>
          <a:bodyPr/>
          <a:lstStyle/>
          <a:p>
            <a:r>
              <a:rPr lang="en-US" sz="900" dirty="0" smtClean="0"/>
              <a:t>Copyright © 2014, Cree, Inc.</a:t>
            </a:r>
            <a:endParaRPr lang="en-US" sz="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F3D0B-B183-4D61-BF13-AE13DF721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9" name="Picture 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3175" y="1085850"/>
            <a:ext cx="60055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534274" y="2686050"/>
            <a:ext cx="160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kern="1800" dirty="0" smtClean="0"/>
              <a:t>Semiconductor Power Devices: Physics, Characteristics, Reliability</a:t>
            </a:r>
          </a:p>
          <a:p>
            <a:r>
              <a:rPr lang="de-DE" sz="900" dirty="0" smtClean="0"/>
              <a:t>By Josef Lutz, Heinrich Schlangenotto, Uwe Scheuermann, Rik De Doncker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016" y="786809"/>
            <a:ext cx="381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 Volts are </a:t>
            </a:r>
            <a:r>
              <a:rPr lang="en-US" b="1" i="1" u="sng" dirty="0" smtClean="0"/>
              <a:t>not</a:t>
            </a:r>
            <a:r>
              <a:rPr lang="en-US" b="1" dirty="0" smtClean="0"/>
              <a:t> SiC Volts</a:t>
            </a:r>
            <a:endParaRPr lang="en-US" b="1" dirty="0"/>
          </a:p>
        </p:txBody>
      </p:sp>
      <p:sp>
        <p:nvSpPr>
          <p:cNvPr id="11" name="Bent Arrow 10"/>
          <p:cNvSpPr/>
          <p:nvPr/>
        </p:nvSpPr>
        <p:spPr bwMode="auto">
          <a:xfrm rot="10800000">
            <a:off x="8143874" y="1171575"/>
            <a:ext cx="355747" cy="72766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017139"/>
            <a:ext cx="2752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6.5 kV Si IGBT used for 3.6 kV drives (100 cosmic ray FIT rate)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4.5 kV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SiC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MOSFET used for 3.6 kV line?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10 kV SiC MOSFET used for 7.2 kV?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714625" y="1514475"/>
            <a:ext cx="1724025" cy="1266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590800" y="2667000"/>
            <a:ext cx="1733550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10X higher switching for SiC MOSFET than Si IGBT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B0C9-6E52-4A4F-8D9F-CF290898EC0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62000" y="1524000"/>
          <a:ext cx="7696199" cy="489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1981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7.2 x 7.2 mm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1400" b="1" dirty="0" smtClean="0">
                <a:solidFill>
                  <a:srgbClr val="C00000"/>
                </a:solidFill>
              </a:rPr>
              <a:t>Gen 3 6.5 kV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Nominally 25 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124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7.2 x 7.2 mm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Gen 3 10 kV MOSFET</a:t>
            </a:r>
          </a:p>
          <a:p>
            <a:pPr algn="ctr"/>
            <a:r>
              <a:rPr lang="en-US" sz="1400" b="1" dirty="0" smtClean="0"/>
              <a:t>Nominally 15 A</a:t>
            </a:r>
            <a:endParaRPr lang="en-US" sz="14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1752600" y="4800600"/>
            <a:ext cx="2438400" cy="7630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6.5 </a:t>
            </a:r>
            <a:r>
              <a:rPr lang="en-US" sz="14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kV Si</a:t>
            </a:r>
            <a:r>
              <a:rPr lang="en-US" sz="1400" b="1" baseline="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b="1" baseline="0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IGBT </a:t>
            </a:r>
            <a:endParaRPr lang="en-US" sz="1400" b="1" baseline="0" dirty="0" smtClean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(5SMX 12M6501 - ABB</a:t>
            </a:r>
            <a:r>
              <a:rPr lang="en-US" sz="1400" b="1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29000" y="3962400"/>
            <a:ext cx="3276600" cy="7078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838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Dramatic Reduction in System Weight and Complexity compared to Silicon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e Power General Training Feb_2013">
  <a:themeElements>
    <a:clrScheme name="Custom 18">
      <a:dk1>
        <a:srgbClr val="005596"/>
      </a:dk1>
      <a:lt1>
        <a:srgbClr val="FFFFFF"/>
      </a:lt1>
      <a:dk2>
        <a:srgbClr val="5C77B4"/>
      </a:dk2>
      <a:lt2>
        <a:srgbClr val="BFBFBF"/>
      </a:lt2>
      <a:accent1>
        <a:srgbClr val="0078B4"/>
      </a:accent1>
      <a:accent2>
        <a:srgbClr val="009FEE"/>
      </a:accent2>
      <a:accent3>
        <a:srgbClr val="FFC000"/>
      </a:accent3>
      <a:accent4>
        <a:srgbClr val="EA8B00"/>
      </a:accent4>
      <a:accent5>
        <a:srgbClr val="36B503"/>
      </a:accent5>
      <a:accent6>
        <a:srgbClr val="48366B"/>
      </a:accent6>
      <a:hlink>
        <a:srgbClr val="3399FF"/>
      </a:hlink>
      <a:folHlink>
        <a:srgbClr val="48366B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8344F"/>
        </a:dk1>
        <a:lt1>
          <a:srgbClr val="FFFFFF"/>
        </a:lt1>
        <a:dk2>
          <a:srgbClr val="28344F"/>
        </a:dk2>
        <a:lt2>
          <a:srgbClr val="666666"/>
        </a:lt2>
        <a:accent1>
          <a:srgbClr val="5C77B4"/>
        </a:accent1>
        <a:accent2>
          <a:srgbClr val="495E8F"/>
        </a:accent2>
        <a:accent3>
          <a:srgbClr val="FFFFFF"/>
        </a:accent3>
        <a:accent4>
          <a:srgbClr val="212B42"/>
        </a:accent4>
        <a:accent5>
          <a:srgbClr val="B5BDD6"/>
        </a:accent5>
        <a:accent6>
          <a:srgbClr val="415481"/>
        </a:accent6>
        <a:hlink>
          <a:srgbClr val="60498F"/>
        </a:hlink>
        <a:folHlink>
          <a:srgbClr val="917F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F7BFF558D264ABA83A308E086D256" ma:contentTypeVersion="0" ma:contentTypeDescription="Create a new document." ma:contentTypeScope="" ma:versionID="cc1453ad8180b07db56b3a5b334d649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E30807A-25D7-4B52-A798-66F367FDC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F29A2-38EC-492A-833D-C9C8F1DC715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6047E9B-44CE-40D5-A3A2-01A1078B5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Cree Power General Training Feb_2013</Template>
  <TotalTime>10045</TotalTime>
  <Words>1286</Words>
  <Application>Microsoft Office PowerPoint</Application>
  <PresentationFormat>On-screen Show (4:3)</PresentationFormat>
  <Paragraphs>277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Cree Power General Training Feb_2013</vt:lpstr>
      <vt:lpstr>Slide 1</vt:lpstr>
      <vt:lpstr>Power Products Commercial Roadmap from 2012-2020</vt:lpstr>
      <vt:lpstr>Cree SiC MOSFET Portfolio Beginning in 2011</vt:lpstr>
      <vt:lpstr>Cree All-SiC Power Module Portfolio Beginning in 2012</vt:lpstr>
      <vt:lpstr>Cree 1700V, 8mΩ, ½ bridge power module available NOW</vt:lpstr>
      <vt:lpstr>SiC MOSFET Roadmap</vt:lpstr>
      <vt:lpstr>SiC current ratings are much less than Si</vt:lpstr>
      <vt:lpstr>SiC voltage ratings are much less than Si?</vt:lpstr>
      <vt:lpstr>10X higher switching for SiC MOSFET than Si IGBT</vt:lpstr>
      <vt:lpstr>Slide 10</vt:lpstr>
      <vt:lpstr>3.3 kV, 40 mΩ, “40 A” MOSFET Engineering Samples</vt:lpstr>
      <vt:lpstr>10 kV, 300 mΩ, “20 A” MOSFET Engineering Samples</vt:lpstr>
      <vt:lpstr>10 kV SiC MOSFETs in Boost Converter (Fraunhofer ISE)</vt:lpstr>
      <vt:lpstr>Power products rel data &amp; pricing forecasts for 650V-15kV SiC power modules, MOSFETs &amp; diodes</vt:lpstr>
      <vt:lpstr>Power Products Reliability Data</vt:lpstr>
      <vt:lpstr>Proven Reliability with Industry-Leading Standards</vt:lpstr>
      <vt:lpstr>Reliability Meets All Commercial and Military Requirements</vt:lpstr>
      <vt:lpstr>C2M VTH Stability at High Temperature, +/- DC Bias</vt:lpstr>
      <vt:lpstr>MOSFET Off-State Blocking Reliability 8 kV, 200oC, 1000 hr HTRB of 10 kV SiC MOSFET</vt:lpstr>
      <vt:lpstr>Pricing Forecasts</vt:lpstr>
      <vt:lpstr>Vertical integration in the power semiconductor industry</vt:lpstr>
      <vt:lpstr>SiC Leadership – Leveraging Vertical Integration &amp; Scale</vt:lpstr>
      <vt:lpstr>Cost reduction from volume and device refinement</vt:lpstr>
      <vt:lpstr>1200V SiC MOSFET Projected Cost Trend (Amps at 100C)</vt:lpstr>
      <vt:lpstr>3.3kV SiC MOSFET Projected Cost Trend (Amps at 100C)</vt:lpstr>
      <vt:lpstr>10 kV SiC MOSFET Projected Cost Trend (Amps at 100C)</vt:lpstr>
      <vt:lpstr>Slide 27</vt:lpstr>
    </vt:vector>
  </TitlesOfParts>
  <Company>Cree Hong Kong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Cree SiC Power Products Overview</dc:title>
  <dc:creator>Thomas Wong</dc:creator>
  <cp:lastModifiedBy>Jeffrey B Casady</cp:lastModifiedBy>
  <cp:revision>565</cp:revision>
  <cp:lastPrinted>2012-08-01T12:46:56Z</cp:lastPrinted>
  <dcterms:created xsi:type="dcterms:W3CDTF">2013-02-05T02:34:00Z</dcterms:created>
  <dcterms:modified xsi:type="dcterms:W3CDTF">2014-11-06T21:18:15Z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1983390249</vt:i4>
  </property>
  <property fmtid="{D5CDD505-2E9C-101B-9397-08002B2CF9AE}" pid="3" name="_NewReviewCycle">
    <vt:lpwstr/>
  </property>
  <property fmtid="{D5CDD505-2E9C-101B-9397-08002B2CF9AE}" pid="4" name="_EmailSubject">
    <vt:lpwstr>Permssion to Post Workshop Presentation</vt:lpwstr>
  </property>
  <property fmtid="{D5CDD505-2E9C-101B-9397-08002B2CF9AE}" pid="5" name="_AuthorEmail">
    <vt:lpwstr>Jeffrey_Casady@cree.com</vt:lpwstr>
  </property>
  <property fmtid="{D5CDD505-2E9C-101B-9397-08002B2CF9AE}" pid="6" name="_AuthorEmailDisplayName">
    <vt:lpwstr>Jeffrey Casady</vt:lpwstr>
  </property>
  <property fmtid="{D5CDD505-2E9C-101B-9397-08002B2CF9AE}" pid="7" name="_PreviousAdHocReviewCycleID">
    <vt:i4>-811493186</vt:i4>
  </property>
  <property fmtid="{D5CDD505-2E9C-101B-9397-08002B2CF9AE}" pid="8" name="ContentTypeId">
    <vt:lpwstr>0x010100F7DF7BFF558D264ABA83A308E086D256</vt:lpwstr>
  </property>
  <property fmtid="{D5CDD505-2E9C-101B-9397-08002B2CF9AE}" pid="9" name="Description0">
    <vt:lpwstr>Use for nearly all Cree presentations</vt:lpwstr>
  </property>
</Properties>
</file>