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9" r:id="rId1"/>
  </p:sldMasterIdLst>
  <p:notesMasterIdLst>
    <p:notesMasterId r:id="rId17"/>
  </p:notesMasterIdLst>
  <p:handoutMasterIdLst>
    <p:handoutMasterId r:id="rId18"/>
  </p:handoutMasterIdLst>
  <p:sldIdLst>
    <p:sldId id="296" r:id="rId2"/>
    <p:sldId id="339" r:id="rId3"/>
    <p:sldId id="325" r:id="rId4"/>
    <p:sldId id="342" r:id="rId5"/>
    <p:sldId id="344" r:id="rId6"/>
    <p:sldId id="345" r:id="rId7"/>
    <p:sldId id="343" r:id="rId8"/>
    <p:sldId id="323" r:id="rId9"/>
    <p:sldId id="341" r:id="rId10"/>
    <p:sldId id="346" r:id="rId11"/>
    <p:sldId id="347" r:id="rId12"/>
    <p:sldId id="351" r:id="rId13"/>
    <p:sldId id="348" r:id="rId14"/>
    <p:sldId id="349" r:id="rId15"/>
    <p:sldId id="350" r:id="rId16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4224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C89EF96-8CEA-46FF-86C4-4CE0E7609802}" styleName="Light Style 3 - Acc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671" autoAdjust="0"/>
    <p:restoredTop sz="94660"/>
  </p:normalViewPr>
  <p:slideViewPr>
    <p:cSldViewPr>
      <p:cViewPr varScale="1">
        <p:scale>
          <a:sx n="103" d="100"/>
          <a:sy n="103" d="100"/>
        </p:scale>
        <p:origin x="114" y="348"/>
      </p:cViewPr>
      <p:guideLst>
        <p:guide orient="horz" pos="4224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63CE2EC-31DE-4AC1-8DF2-7DF1B796F2BC}" type="datetimeFigureOut">
              <a:rPr lang="en-US" smtClean="0"/>
              <a:t>10/22/2014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3FB25D4-7D9C-4AF2-A5D3-E8F1EB4597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709038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33" tIns="45717" rIns="91433" bIns="45717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33" tIns="45717" rIns="91433" bIns="45717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8369CCE0-184C-4685-8528-10CBA3EC768B}" type="datetimeFigureOut">
              <a:rPr lang="en-US"/>
              <a:pPr>
                <a:defRPr/>
              </a:pPr>
              <a:t>10/22/2014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4588" y="687388"/>
            <a:ext cx="4568825" cy="34274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33" tIns="45717" rIns="91433" bIns="45717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33" tIns="45717" rIns="91433" bIns="45717" rtlCol="0"/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US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33" tIns="45717" rIns="91433" bIns="45717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33" tIns="45717" rIns="91433" bIns="45717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75F75D11-0079-4D42-8AE6-22398F6E989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197460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5F75D11-0079-4D42-8AE6-22398F6E9898}" type="slidenum">
              <a:rPr lang="en-US" smtClean="0"/>
              <a:pPr>
                <a:defRPr/>
              </a:pPr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866178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ver Blac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" name="Picture 2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" y="5955531"/>
            <a:ext cx="3886200" cy="569597"/>
          </a:xfrm>
          <a:prstGeom prst="rect">
            <a:avLst/>
          </a:prstGeom>
        </p:spPr>
      </p:pic>
      <p:pic>
        <p:nvPicPr>
          <p:cNvPr id="29" name="Picture 28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" y="1229581"/>
            <a:ext cx="8835980" cy="4457495"/>
          </a:xfrm>
          <a:prstGeom prst="rect">
            <a:avLst/>
          </a:prstGeom>
        </p:spPr>
      </p:pic>
      <p:sp>
        <p:nvSpPr>
          <p:cNvPr id="30" name="Text Placeholder 6"/>
          <p:cNvSpPr>
            <a:spLocks noGrp="1"/>
          </p:cNvSpPr>
          <p:nvPr>
            <p:ph type="body" idx="10"/>
          </p:nvPr>
        </p:nvSpPr>
        <p:spPr>
          <a:xfrm>
            <a:off x="4724400" y="5943600"/>
            <a:ext cx="4191000" cy="609600"/>
          </a:xfrm>
          <a:prstGeom prst="rect">
            <a:avLst/>
          </a:prstGeom>
        </p:spPr>
        <p:txBody>
          <a:bodyPr lIns="0" tIns="0" rIns="0" bIns="0" anchor="t"/>
          <a:lstStyle>
            <a:lvl1pPr marL="0" indent="0" algn="r">
              <a:spcBef>
                <a:spcPts val="0"/>
              </a:spcBef>
              <a:buNone/>
              <a:defRPr sz="1800" b="1" i="0">
                <a:solidFill>
                  <a:srgbClr val="282B2E"/>
                </a:solidFill>
                <a:latin typeface="Calibri"/>
                <a:cs typeface="Calibri"/>
              </a:defRPr>
            </a:lvl1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1" hasCustomPrompt="1"/>
          </p:nvPr>
        </p:nvSpPr>
        <p:spPr>
          <a:xfrm>
            <a:off x="152400" y="152400"/>
            <a:ext cx="8839200" cy="914400"/>
          </a:xfrm>
          <a:prstGeom prst="rect">
            <a:avLst/>
          </a:prstGeom>
        </p:spPr>
        <p:txBody>
          <a:bodyPr vert="horz" lIns="0" tIns="0" rIns="0" bIns="0"/>
          <a:lstStyle>
            <a:lvl1pPr marL="0" indent="0" algn="r">
              <a:buNone/>
              <a:defRPr sz="3600" b="1">
                <a:solidFill>
                  <a:srgbClr val="282B2E"/>
                </a:solidFill>
              </a:defRPr>
            </a:lvl1pPr>
          </a:lstStyle>
          <a:p>
            <a:pPr lvl="0"/>
            <a:r>
              <a:rPr lang="en-US" dirty="0" smtClean="0"/>
              <a:t>Title</a:t>
            </a:r>
            <a:endParaRPr lang="en-US" dirty="0"/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2" hasCustomPrompt="1"/>
          </p:nvPr>
        </p:nvSpPr>
        <p:spPr>
          <a:xfrm>
            <a:off x="152400" y="762000"/>
            <a:ext cx="8839200" cy="381000"/>
          </a:xfrm>
          <a:prstGeom prst="rect">
            <a:avLst/>
          </a:prstGeom>
        </p:spPr>
        <p:txBody>
          <a:bodyPr vert="horz" lIns="0" tIns="0" rIns="0" bIns="0"/>
          <a:lstStyle>
            <a:lvl1pPr marL="0" indent="0" algn="r">
              <a:buNone/>
              <a:defRPr sz="1600">
                <a:solidFill>
                  <a:srgbClr val="282B2E"/>
                </a:solidFill>
              </a:defRPr>
            </a:lvl1pPr>
          </a:lstStyle>
          <a:p>
            <a:pPr lvl="0"/>
            <a:r>
              <a:rPr lang="en-US" dirty="0" smtClean="0"/>
              <a:t>Subtitle</a:t>
            </a:r>
            <a:endParaRPr lang="en-US" dirty="0"/>
          </a:p>
        </p:txBody>
      </p:sp>
      <p:sp>
        <p:nvSpPr>
          <p:cNvPr id="2" name="TextBox 1"/>
          <p:cNvSpPr txBox="1"/>
          <p:nvPr userDrawn="1"/>
        </p:nvSpPr>
        <p:spPr>
          <a:xfrm>
            <a:off x="1481667" y="455083"/>
            <a:ext cx="914400" cy="914400"/>
          </a:xfrm>
          <a:prstGeom prst="rect">
            <a:avLst/>
          </a:prstGeom>
        </p:spPr>
        <p:txBody>
          <a:bodyPr vert="horz" wrap="none" lIns="91440" tIns="45720" rIns="91440" bIns="45720" rtlCol="0">
            <a:normAutofit/>
          </a:bodyPr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</a:pPr>
            <a:endParaRPr kumimoji="0" lang="en-US" sz="2323" b="1" i="0" u="none" strike="noStrike" kern="1200" cap="none" spc="0" normalizeH="0" baseline="0" noProof="0" dirty="0" smtClean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 Narrow"/>
              <a:ea typeface="+mn-ea"/>
              <a:cs typeface="Arial Narrow"/>
            </a:endParaRPr>
          </a:p>
        </p:txBody>
      </p:sp>
    </p:spTree>
    <p:extLst>
      <p:ext uri="{BB962C8B-B14F-4D97-AF65-F5344CB8AC3E}">
        <p14:creationId xmlns:p14="http://schemas.microsoft.com/office/powerpoint/2010/main" val="28958463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457200" y="914400"/>
            <a:ext cx="8229600" cy="5257800"/>
          </a:xfrm>
          <a:prstGeom prst="rect">
            <a:avLst/>
          </a:prstGeom>
        </p:spPr>
        <p:txBody>
          <a:bodyPr vert="horz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04698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0"/>
          </p:nvPr>
        </p:nvSpPr>
        <p:spPr>
          <a:xfrm>
            <a:off x="457200" y="914400"/>
            <a:ext cx="8229600" cy="5181600"/>
          </a:xfrm>
          <a:prstGeom prst="rect">
            <a:avLst/>
          </a:prstGeom>
        </p:spPr>
        <p:txBody>
          <a:bodyPr vert="horz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84890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90C1F54D-D11B-42CD-8D5F-A8111307E03F}" type="datetimeFigureOut">
              <a:rPr lang="en-US" smtClean="0">
                <a:solidFill>
                  <a:srgbClr val="50565C"/>
                </a:solidFill>
              </a:rPr>
              <a:pPr/>
              <a:t>10/22/2014</a:t>
            </a:fld>
            <a:endParaRPr lang="en-US">
              <a:solidFill>
                <a:srgbClr val="50565C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>
              <a:solidFill>
                <a:srgbClr val="50565C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A7B7BFE-80BB-4643-AAF3-95304F66A39F}" type="slidenum">
              <a:rPr lang="en-US" smtClean="0">
                <a:solidFill>
                  <a:srgbClr val="50565C"/>
                </a:solidFill>
              </a:rPr>
              <a:pPr/>
              <a:t>‹#›</a:t>
            </a:fld>
            <a:endParaRPr lang="en-US">
              <a:solidFill>
                <a:srgbClr val="50565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029167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jpe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21"/>
          <p:cNvGrpSpPr>
            <a:grpSpLocks/>
          </p:cNvGrpSpPr>
          <p:nvPr userDrawn="1"/>
        </p:nvGrpSpPr>
        <p:grpSpPr bwMode="auto">
          <a:xfrm flipH="1" flipV="1">
            <a:off x="0" y="656987"/>
            <a:ext cx="9144000" cy="55563"/>
            <a:chOff x="0" y="832104"/>
            <a:chExt cx="9144000" cy="54864"/>
          </a:xfrm>
          <a:solidFill>
            <a:schemeClr val="accent5"/>
          </a:solidFill>
        </p:grpSpPr>
        <p:sp>
          <p:nvSpPr>
            <p:cNvPr id="14" name="Rectangle 13"/>
            <p:cNvSpPr/>
            <p:nvPr userDrawn="1"/>
          </p:nvSpPr>
          <p:spPr>
            <a:xfrm>
              <a:off x="4572000" y="832104"/>
              <a:ext cx="4572000" cy="54864"/>
            </a:xfrm>
            <a:prstGeom prst="rect">
              <a:avLst/>
            </a:prstGeom>
            <a:grpFill/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>
              <a:prstTxWarp prst="textNoShape">
                <a:avLst/>
              </a:prstTxWarp>
            </a:bodyPr>
            <a:lstStyle/>
            <a:p>
              <a:pPr algn="ctr" defTabSz="457200" fontAlgn="base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FFFFFF"/>
                </a:solidFill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15" name="Rectangle 14"/>
            <p:cNvSpPr/>
            <p:nvPr userDrawn="1"/>
          </p:nvSpPr>
          <p:spPr>
            <a:xfrm>
              <a:off x="3309937" y="832104"/>
              <a:ext cx="1262063" cy="54864"/>
            </a:xfrm>
            <a:prstGeom prst="rect">
              <a:avLst/>
            </a:prstGeom>
            <a:grpFill/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>
              <a:prstTxWarp prst="textNoShape">
                <a:avLst/>
              </a:prstTxWarp>
            </a:bodyPr>
            <a:lstStyle/>
            <a:p>
              <a:pPr algn="ctr" defTabSz="457200" fontAlgn="base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FFFFFF"/>
                </a:solidFill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18" name="Rectangle 17"/>
            <p:cNvSpPr/>
            <p:nvPr userDrawn="1"/>
          </p:nvSpPr>
          <p:spPr>
            <a:xfrm>
              <a:off x="0" y="832104"/>
              <a:ext cx="3309937" cy="54864"/>
            </a:xfrm>
            <a:prstGeom prst="rect">
              <a:avLst/>
            </a:prstGeom>
            <a:grpFill/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>
              <a:prstTxWarp prst="textNoShape">
                <a:avLst/>
              </a:prstTxWarp>
            </a:bodyPr>
            <a:lstStyle/>
            <a:p>
              <a:pPr algn="ctr" defTabSz="457200" fontAlgn="base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FFFFFF"/>
                </a:solidFill>
                <a:ea typeface="ＭＳ Ｐゴシック" pitchFamily="-106" charset="-128"/>
                <a:cs typeface="ＭＳ Ｐゴシック" pitchFamily="-106" charset="-128"/>
              </a:endParaRPr>
            </a:p>
          </p:txBody>
        </p:sp>
      </p:grpSp>
      <p:sp>
        <p:nvSpPr>
          <p:cNvPr id="21" name="Text Placeholder 9"/>
          <p:cNvSpPr txBox="1">
            <a:spLocks/>
          </p:cNvSpPr>
          <p:nvPr userDrawn="1"/>
        </p:nvSpPr>
        <p:spPr>
          <a:xfrm>
            <a:off x="42335" y="6532122"/>
            <a:ext cx="452308" cy="241300"/>
          </a:xfrm>
          <a:prstGeom prst="rect">
            <a:avLst/>
          </a:prstGeom>
        </p:spPr>
        <p:txBody>
          <a:bodyPr>
            <a:prstTxWarp prst="textNoShape">
              <a:avLst/>
            </a:prstTxWarp>
            <a:normAutofit/>
          </a:bodyPr>
          <a:lstStyle/>
          <a:p>
            <a:pPr marL="342900" indent="-342900" algn="ctr" defTabSz="457200"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Font typeface="Arial" pitchFamily="-106" charset="0"/>
              <a:buNone/>
            </a:pPr>
            <a:fld id="{1EF35371-194E-174F-9528-630C4585B8CC}" type="slidenum">
              <a:rPr lang="en-US" sz="1000">
                <a:solidFill>
                  <a:srgbClr val="282B2E"/>
                </a:solidFill>
                <a:latin typeface="Calibri"/>
                <a:ea typeface="Arial" pitchFamily="-106" charset="0"/>
                <a:cs typeface="Calibri"/>
              </a:rPr>
              <a:pPr marL="342900" indent="-342900" algn="ctr" defTabSz="457200" fontAlgn="base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Font typeface="Arial" pitchFamily="-106" charset="0"/>
                <a:buNone/>
              </a:pPr>
              <a:t>‹#›</a:t>
            </a:fld>
            <a:endParaRPr lang="en-US" sz="1000" dirty="0">
              <a:solidFill>
                <a:srgbClr val="282B2E"/>
              </a:solidFill>
              <a:latin typeface="Calibri"/>
              <a:ea typeface="Arial" pitchFamily="-106" charset="0"/>
              <a:cs typeface="Calibri"/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9144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7249" y="6309141"/>
            <a:ext cx="2735931" cy="401003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23" r:id="rId1"/>
    <p:sldLayoutId id="2147483724" r:id="rId2"/>
    <p:sldLayoutId id="2147483725" r:id="rId3"/>
    <p:sldLayoutId id="2147483726" r:id="rId4"/>
  </p:sldLayoutIdLst>
  <p:txStyles>
    <p:titleStyle>
      <a:lvl1pPr algn="l" defTabSz="457200" rtl="0" eaLnBrk="0" fontAlgn="base" hangingPunct="0">
        <a:lnSpc>
          <a:spcPts val="2800"/>
        </a:lnSpc>
        <a:spcBef>
          <a:spcPct val="0"/>
        </a:spcBef>
        <a:spcAft>
          <a:spcPct val="0"/>
        </a:spcAft>
        <a:defRPr sz="2800" b="1" i="0" kern="1200">
          <a:solidFill>
            <a:schemeClr val="tx1">
              <a:lumMod val="50000"/>
            </a:schemeClr>
          </a:solidFill>
          <a:latin typeface="Calibri"/>
          <a:ea typeface="+mj-ea"/>
          <a:cs typeface="Calibri"/>
        </a:defRPr>
      </a:lvl1pPr>
      <a:lvl2pPr algn="l" defTabSz="457200" rtl="0" eaLnBrk="0" fontAlgn="base" hangingPunct="0">
        <a:lnSpc>
          <a:spcPts val="2800"/>
        </a:lnSpc>
        <a:spcBef>
          <a:spcPct val="0"/>
        </a:spcBef>
        <a:spcAft>
          <a:spcPct val="0"/>
        </a:spcAft>
        <a:defRPr sz="2600">
          <a:solidFill>
            <a:srgbClr val="FFFFFF"/>
          </a:solidFill>
          <a:latin typeface="Arial" charset="0"/>
        </a:defRPr>
      </a:lvl2pPr>
      <a:lvl3pPr algn="l" defTabSz="457200" rtl="0" eaLnBrk="0" fontAlgn="base" hangingPunct="0">
        <a:lnSpc>
          <a:spcPts val="2800"/>
        </a:lnSpc>
        <a:spcBef>
          <a:spcPct val="0"/>
        </a:spcBef>
        <a:spcAft>
          <a:spcPct val="0"/>
        </a:spcAft>
        <a:defRPr sz="2600">
          <a:solidFill>
            <a:srgbClr val="FFFFFF"/>
          </a:solidFill>
          <a:latin typeface="Arial" charset="0"/>
        </a:defRPr>
      </a:lvl3pPr>
      <a:lvl4pPr algn="l" defTabSz="457200" rtl="0" eaLnBrk="0" fontAlgn="base" hangingPunct="0">
        <a:lnSpc>
          <a:spcPts val="2800"/>
        </a:lnSpc>
        <a:spcBef>
          <a:spcPct val="0"/>
        </a:spcBef>
        <a:spcAft>
          <a:spcPct val="0"/>
        </a:spcAft>
        <a:defRPr sz="2600">
          <a:solidFill>
            <a:srgbClr val="FFFFFF"/>
          </a:solidFill>
          <a:latin typeface="Arial" charset="0"/>
        </a:defRPr>
      </a:lvl4pPr>
      <a:lvl5pPr algn="l" defTabSz="457200" rtl="0" eaLnBrk="0" fontAlgn="base" hangingPunct="0">
        <a:lnSpc>
          <a:spcPts val="2800"/>
        </a:lnSpc>
        <a:spcBef>
          <a:spcPct val="0"/>
        </a:spcBef>
        <a:spcAft>
          <a:spcPct val="0"/>
        </a:spcAft>
        <a:defRPr sz="2600">
          <a:solidFill>
            <a:srgbClr val="FFFFFF"/>
          </a:solidFill>
          <a:latin typeface="Arial" charset="0"/>
        </a:defRPr>
      </a:lvl5pPr>
      <a:lvl6pPr marL="457200" algn="l" defTabSz="457200" rtl="0" fontAlgn="base">
        <a:lnSpc>
          <a:spcPts val="2800"/>
        </a:lnSpc>
        <a:spcBef>
          <a:spcPct val="0"/>
        </a:spcBef>
        <a:spcAft>
          <a:spcPct val="0"/>
        </a:spcAft>
        <a:defRPr sz="2600">
          <a:solidFill>
            <a:srgbClr val="FFFFFF"/>
          </a:solidFill>
          <a:latin typeface="Arial" charset="0"/>
        </a:defRPr>
      </a:lvl6pPr>
      <a:lvl7pPr marL="914400" algn="l" defTabSz="457200" rtl="0" fontAlgn="base">
        <a:lnSpc>
          <a:spcPts val="2800"/>
        </a:lnSpc>
        <a:spcBef>
          <a:spcPct val="0"/>
        </a:spcBef>
        <a:spcAft>
          <a:spcPct val="0"/>
        </a:spcAft>
        <a:defRPr sz="2600">
          <a:solidFill>
            <a:srgbClr val="FFFFFF"/>
          </a:solidFill>
          <a:latin typeface="Arial" charset="0"/>
        </a:defRPr>
      </a:lvl7pPr>
      <a:lvl8pPr marL="1371600" algn="l" defTabSz="457200" rtl="0" fontAlgn="base">
        <a:lnSpc>
          <a:spcPts val="2800"/>
        </a:lnSpc>
        <a:spcBef>
          <a:spcPct val="0"/>
        </a:spcBef>
        <a:spcAft>
          <a:spcPct val="0"/>
        </a:spcAft>
        <a:defRPr sz="2600">
          <a:solidFill>
            <a:srgbClr val="FFFFFF"/>
          </a:solidFill>
          <a:latin typeface="Arial" charset="0"/>
        </a:defRPr>
      </a:lvl8pPr>
      <a:lvl9pPr marL="1828800" algn="l" defTabSz="457200" rtl="0" fontAlgn="base">
        <a:lnSpc>
          <a:spcPts val="2800"/>
        </a:lnSpc>
        <a:spcBef>
          <a:spcPct val="0"/>
        </a:spcBef>
        <a:spcAft>
          <a:spcPct val="0"/>
        </a:spcAft>
        <a:defRPr sz="2600">
          <a:solidFill>
            <a:srgbClr val="FFFFFF"/>
          </a:solidFill>
          <a:latin typeface="Arial" charset="0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>
              <a:lumMod val="50000"/>
            </a:schemeClr>
          </a:solidFill>
          <a:latin typeface="Calibri"/>
          <a:ea typeface="+mn-ea"/>
          <a:cs typeface="Calibri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>
              <a:lumMod val="50000"/>
            </a:schemeClr>
          </a:solidFill>
          <a:latin typeface="Calibri"/>
          <a:ea typeface="+mn-ea"/>
          <a:cs typeface="Calibri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kern="1200">
          <a:solidFill>
            <a:schemeClr val="tx1">
              <a:lumMod val="50000"/>
            </a:schemeClr>
          </a:solidFill>
          <a:latin typeface="Calibri"/>
          <a:ea typeface="+mn-ea"/>
          <a:cs typeface="Calibri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kern="1200">
          <a:solidFill>
            <a:schemeClr val="tx1">
              <a:lumMod val="50000"/>
            </a:schemeClr>
          </a:solidFill>
          <a:latin typeface="Calibri"/>
          <a:ea typeface="+mn-ea"/>
          <a:cs typeface="Calibri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kern="1200">
          <a:solidFill>
            <a:schemeClr val="tx1">
              <a:lumMod val="50000"/>
            </a:schemeClr>
          </a:solidFill>
          <a:latin typeface="Calibri"/>
          <a:ea typeface="+mn-ea"/>
          <a:cs typeface="Calibri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hyperlink" Target="http://www.energy-parts.com/" TargetMode="External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idx="10"/>
          </p:nvPr>
        </p:nvSpPr>
        <p:spPr>
          <a:xfrm>
            <a:off x="457200" y="762000"/>
            <a:ext cx="5410200" cy="609600"/>
          </a:xfrm>
        </p:spPr>
        <p:txBody>
          <a:bodyPr/>
          <a:lstStyle/>
          <a:p>
            <a:pPr algn="l"/>
            <a:r>
              <a:rPr lang="en-US" sz="2000" dirty="0" smtClean="0"/>
              <a:t>Anant Agarwal, Steven Boyd, </a:t>
            </a:r>
            <a:r>
              <a:rPr lang="en-US" sz="2000" dirty="0" err="1" smtClean="0"/>
              <a:t>Ziaur</a:t>
            </a:r>
            <a:r>
              <a:rPr lang="en-US" sz="2000" dirty="0" smtClean="0"/>
              <a:t> Rahman</a:t>
            </a:r>
            <a:endParaRPr lang="en-US" sz="2000" dirty="0"/>
          </a:p>
        </p:txBody>
      </p:sp>
      <p:sp>
        <p:nvSpPr>
          <p:cNvPr id="4" name="Rectangle 3"/>
          <p:cNvSpPr/>
          <p:nvPr/>
        </p:nvSpPr>
        <p:spPr>
          <a:xfrm>
            <a:off x="4114800" y="6019800"/>
            <a:ext cx="51054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/>
              <a:t>NIST/DOE Workshop on High-Megawatt (HMW) Direct-Drive Motors and Front-End Power </a:t>
            </a:r>
            <a:r>
              <a:rPr lang="en-US" sz="1400" dirty="0" smtClean="0"/>
              <a:t>Electronics, Sept. 4, 2014</a:t>
            </a:r>
            <a:endParaRPr lang="en-US" sz="1400" dirty="0"/>
          </a:p>
        </p:txBody>
      </p:sp>
      <p:sp>
        <p:nvSpPr>
          <p:cNvPr id="6" name="TextBox 5"/>
          <p:cNvSpPr txBox="1"/>
          <p:nvPr/>
        </p:nvSpPr>
        <p:spPr>
          <a:xfrm>
            <a:off x="304800" y="228600"/>
            <a:ext cx="7543800" cy="914400"/>
          </a:xfrm>
          <a:prstGeom prst="rect">
            <a:avLst/>
          </a:prstGeom>
        </p:spPr>
        <p:txBody>
          <a:bodyPr vert="horz" wrap="none" lIns="91440" tIns="45720" rIns="91440" bIns="45720" rtlCol="0">
            <a:normAutofit/>
          </a:bodyPr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</a:pP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50000"/>
                  </a:schemeClr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Next Generation of Electric Machines</a:t>
            </a:r>
          </a:p>
        </p:txBody>
      </p:sp>
    </p:spTree>
    <p:extLst>
      <p:ext uri="{BB962C8B-B14F-4D97-AF65-F5344CB8AC3E}">
        <p14:creationId xmlns:p14="http://schemas.microsoft.com/office/powerpoint/2010/main" val="41483669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" y="9932"/>
            <a:ext cx="9067800" cy="599668"/>
          </a:xfrm>
        </p:spPr>
        <p:txBody>
          <a:bodyPr>
            <a:noAutofit/>
          </a:bodyPr>
          <a:lstStyle/>
          <a:p>
            <a:pPr>
              <a:lnSpc>
                <a:spcPct val="80000"/>
              </a:lnSpc>
            </a:pPr>
            <a:r>
              <a:rPr lang="en-US" sz="2400" dirty="0" smtClean="0"/>
              <a:t>US Manufacturing Advantage by combining Several Key Technologies</a:t>
            </a:r>
            <a:br>
              <a:rPr lang="en-US" sz="2400" dirty="0" smtClean="0"/>
            </a:br>
            <a:r>
              <a:rPr lang="en-US" sz="2400" dirty="0" smtClean="0"/>
              <a:t>in an Integrated Approach</a:t>
            </a:r>
            <a:endParaRPr lang="en-US" sz="2400" dirty="0"/>
          </a:p>
        </p:txBody>
      </p:sp>
      <p:sp>
        <p:nvSpPr>
          <p:cNvPr id="30" name="TextBox 29"/>
          <p:cNvSpPr txBox="1"/>
          <p:nvPr/>
        </p:nvSpPr>
        <p:spPr>
          <a:xfrm>
            <a:off x="3367088" y="2133600"/>
            <a:ext cx="914400" cy="914400"/>
          </a:xfrm>
          <a:prstGeom prst="rect">
            <a:avLst/>
          </a:prstGeom>
        </p:spPr>
        <p:txBody>
          <a:bodyPr vert="horz" wrap="none" lIns="91440" tIns="45720" rIns="91440" bIns="45720" rtlCol="0">
            <a:normAutofit/>
          </a:bodyPr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</a:pPr>
            <a:endParaRPr kumimoji="0" lang="en-US" sz="2323" b="1" i="0" u="none" strike="noStrike" kern="1200" cap="none" spc="0" normalizeH="0" baseline="0" noProof="0" dirty="0" smtClean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 Narrow"/>
              <a:ea typeface="+mn-ea"/>
              <a:cs typeface="Arial Narrow"/>
            </a:endParaRPr>
          </a:p>
        </p:txBody>
      </p:sp>
      <p:sp>
        <p:nvSpPr>
          <p:cNvPr id="47" name="Rectangle 46"/>
          <p:cNvSpPr/>
          <p:nvPr/>
        </p:nvSpPr>
        <p:spPr>
          <a:xfrm>
            <a:off x="4238624" y="1295400"/>
            <a:ext cx="1828800" cy="1295400"/>
          </a:xfrm>
          <a:prstGeom prst="rect">
            <a:avLst/>
          </a:prstGeom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" name="Right Arrow 47"/>
          <p:cNvSpPr/>
          <p:nvPr/>
        </p:nvSpPr>
        <p:spPr>
          <a:xfrm>
            <a:off x="3810000" y="1752600"/>
            <a:ext cx="457200" cy="381000"/>
          </a:xfrm>
          <a:prstGeom prst="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Right Arrow 49"/>
          <p:cNvSpPr/>
          <p:nvPr/>
        </p:nvSpPr>
        <p:spPr>
          <a:xfrm>
            <a:off x="6048376" y="1752600"/>
            <a:ext cx="428624" cy="381000"/>
          </a:xfrm>
          <a:prstGeom prst="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" name="TextBox 50"/>
          <p:cNvSpPr txBox="1"/>
          <p:nvPr/>
        </p:nvSpPr>
        <p:spPr>
          <a:xfrm>
            <a:off x="0" y="1600199"/>
            <a:ext cx="914400" cy="914400"/>
          </a:xfrm>
          <a:prstGeom prst="rect">
            <a:avLst/>
          </a:prstGeom>
        </p:spPr>
        <p:txBody>
          <a:bodyPr vert="horz" wrap="none" lIns="91440" tIns="45720" rIns="91440" bIns="45720" rtlCol="0">
            <a:normAutofit fontScale="77500" lnSpcReduction="20000"/>
          </a:bodyPr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</a:pPr>
            <a:r>
              <a:rPr lang="en-US" sz="2323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13.8</a:t>
            </a:r>
            <a:r>
              <a:rPr kumimoji="0" lang="en-US" sz="2323" b="1" i="0" u="none" strike="noStrike" kern="1200" cap="none" spc="0" normalizeH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k</a:t>
            </a:r>
            <a:r>
              <a:rPr kumimoji="0" lang="en-US" sz="2323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V</a:t>
            </a:r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</a:pPr>
            <a:r>
              <a:rPr lang="en-US" sz="2323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 phase</a:t>
            </a:r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</a:pPr>
            <a:r>
              <a:rPr lang="en-US" sz="2323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  <a:r>
              <a:rPr kumimoji="0" lang="en-US" sz="2323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0 Hz</a:t>
            </a:r>
          </a:p>
        </p:txBody>
      </p:sp>
      <p:sp>
        <p:nvSpPr>
          <p:cNvPr id="53" name="TextBox 52"/>
          <p:cNvSpPr txBox="1"/>
          <p:nvPr/>
        </p:nvSpPr>
        <p:spPr>
          <a:xfrm>
            <a:off x="4419600" y="1495425"/>
            <a:ext cx="914400" cy="914400"/>
          </a:xfrm>
          <a:prstGeom prst="rect">
            <a:avLst/>
          </a:prstGeom>
        </p:spPr>
        <p:txBody>
          <a:bodyPr vert="horz" wrap="none" lIns="91440" tIns="45720" rIns="91440" bIns="45720" rtlCol="0">
            <a:normAutofit fontScale="92500" lnSpcReduction="10000"/>
          </a:bodyPr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</a:pPr>
            <a:r>
              <a:rPr lang="en-US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1-50 MW</a:t>
            </a:r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</a:pPr>
            <a:r>
              <a:rPr kumimoji="0" lang="en-US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60 Hz Motor</a:t>
            </a:r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</a:pPr>
            <a:r>
              <a:rPr lang="en-US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1800 RPM</a:t>
            </a:r>
            <a:endParaRPr kumimoji="0" lang="en-US" b="1" i="0" u="none" strike="noStrike" kern="120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4" name="TextBox 53"/>
          <p:cNvSpPr txBox="1"/>
          <p:nvPr/>
        </p:nvSpPr>
        <p:spPr>
          <a:xfrm>
            <a:off x="7581899" y="1590675"/>
            <a:ext cx="1638301" cy="914400"/>
          </a:xfrm>
          <a:prstGeom prst="rect">
            <a:avLst/>
          </a:prstGeom>
        </p:spPr>
        <p:txBody>
          <a:bodyPr vert="horz" wrap="none" lIns="91440" tIns="45720" rIns="91440" bIns="45720" rtlCol="0">
            <a:normAutofit fontScale="92500" lnSpcReduction="10000"/>
          </a:bodyPr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</a:pPr>
            <a:r>
              <a:rPr lang="en-US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Compressor</a:t>
            </a:r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</a:pPr>
            <a:r>
              <a:rPr lang="en-US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Fixed Speed</a:t>
            </a:r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</a:pPr>
            <a:r>
              <a:rPr lang="en-US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 K-18 K RPM</a:t>
            </a:r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</a:pPr>
            <a:endParaRPr lang="en-US" b="1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3505200" y="762000"/>
            <a:ext cx="1676400" cy="457200"/>
          </a:xfrm>
          <a:prstGeom prst="rect">
            <a:avLst/>
          </a:prstGeom>
        </p:spPr>
        <p:txBody>
          <a:bodyPr vert="horz" wrap="none" lIns="91440" tIns="45720" rIns="91440" bIns="45720" rtlCol="0">
            <a:normAutofit/>
          </a:bodyPr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</a:pPr>
            <a:r>
              <a:rPr kumimoji="0" lang="en-US" sz="2323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Traditional</a:t>
            </a:r>
          </a:p>
        </p:txBody>
      </p:sp>
      <p:sp>
        <p:nvSpPr>
          <p:cNvPr id="41" name="TextBox 40"/>
          <p:cNvSpPr txBox="1"/>
          <p:nvPr/>
        </p:nvSpPr>
        <p:spPr>
          <a:xfrm>
            <a:off x="6705600" y="685800"/>
            <a:ext cx="2438400" cy="685800"/>
          </a:xfrm>
          <a:prstGeom prst="rect">
            <a:avLst/>
          </a:prstGeom>
        </p:spPr>
        <p:txBody>
          <a:bodyPr vert="horz" wrap="none" lIns="91440" tIns="45720" rIns="91440" bIns="45720" rtlCol="0">
            <a:normAutofit fontScale="92500" lnSpcReduction="10000"/>
          </a:bodyPr>
          <a:lstStyle/>
          <a:p>
            <a:pPr marL="0" marR="0" indent="0" algn="l" defTabSz="457200" rtl="0" eaLnBrk="1" fontAlgn="auto" latinLnBrk="0" hangingPunct="1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</a:pPr>
            <a:r>
              <a:rPr lang="en-US" sz="1600" b="1" dirty="0" smtClean="0">
                <a:solidFill>
                  <a:srgbClr val="FF0000"/>
                </a:solidFill>
                <a:latin typeface="Arial"/>
                <a:cs typeface="Arial"/>
              </a:rPr>
              <a:t>20-40% energy is wasted</a:t>
            </a:r>
          </a:p>
          <a:p>
            <a:pPr marL="0" marR="0" indent="0" algn="l" defTabSz="457200" rtl="0" eaLnBrk="1" fontAlgn="auto" latinLnBrk="0" hangingPunct="1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</a:pPr>
            <a:r>
              <a:rPr lang="en-US" sz="1600" b="1" dirty="0" smtClean="0">
                <a:solidFill>
                  <a:srgbClr val="FF0000"/>
                </a:solidFill>
                <a:latin typeface="Arial"/>
                <a:cs typeface="Arial"/>
              </a:rPr>
              <a:t>with throttles and</a:t>
            </a:r>
          </a:p>
          <a:p>
            <a:pPr marL="0" marR="0" indent="0" algn="l" defTabSz="457200" rtl="0" eaLnBrk="1" fontAlgn="auto" latinLnBrk="0" hangingPunct="1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</a:pPr>
            <a:r>
              <a:rPr lang="en-US" sz="1600" b="1" dirty="0">
                <a:solidFill>
                  <a:srgbClr val="FF0000"/>
                </a:solidFill>
                <a:latin typeface="Arial"/>
                <a:cs typeface="Arial"/>
              </a:rPr>
              <a:t>o</a:t>
            </a:r>
            <a:r>
              <a:rPr lang="en-US" sz="1600" b="1" dirty="0" smtClean="0">
                <a:solidFill>
                  <a:srgbClr val="FF0000"/>
                </a:solidFill>
                <a:latin typeface="Arial"/>
                <a:cs typeface="Arial"/>
              </a:rPr>
              <a:t>ther mechanical devices</a:t>
            </a:r>
          </a:p>
        </p:txBody>
      </p:sp>
      <p:sp>
        <p:nvSpPr>
          <p:cNvPr id="55" name="Rectangle 54"/>
          <p:cNvSpPr/>
          <p:nvPr/>
        </p:nvSpPr>
        <p:spPr>
          <a:xfrm>
            <a:off x="990600" y="1306633"/>
            <a:ext cx="1828800" cy="1295400"/>
          </a:xfrm>
          <a:prstGeom prst="rect">
            <a:avLst/>
          </a:prstGeom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6" name="TextBox 55"/>
          <p:cNvSpPr txBox="1"/>
          <p:nvPr/>
        </p:nvSpPr>
        <p:spPr>
          <a:xfrm>
            <a:off x="2819400" y="1525709"/>
            <a:ext cx="914400" cy="914400"/>
          </a:xfrm>
          <a:prstGeom prst="rect">
            <a:avLst/>
          </a:prstGeom>
        </p:spPr>
        <p:txBody>
          <a:bodyPr vert="horz" wrap="none" lIns="91440" tIns="45720" rIns="91440" bIns="45720" rtlCol="0">
            <a:normAutofit fontScale="77500" lnSpcReduction="20000"/>
          </a:bodyPr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</a:pPr>
            <a:r>
              <a:rPr kumimoji="0" lang="en-US" sz="2323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4.16</a:t>
            </a:r>
            <a:r>
              <a:rPr kumimoji="0" lang="en-US" sz="2323" b="1" i="0" u="none" strike="noStrike" kern="1200" cap="none" spc="0" normalizeH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k</a:t>
            </a:r>
            <a:r>
              <a:rPr kumimoji="0" lang="en-US" sz="2323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V</a:t>
            </a:r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</a:pPr>
            <a:r>
              <a:rPr lang="en-US" sz="2323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 phase</a:t>
            </a:r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</a:pPr>
            <a:r>
              <a:rPr lang="en-US" sz="2323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  <a:r>
              <a:rPr kumimoji="0" lang="en-US" sz="2323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0 Hz</a:t>
            </a:r>
          </a:p>
        </p:txBody>
      </p:sp>
      <p:sp>
        <p:nvSpPr>
          <p:cNvPr id="57" name="TextBox 56"/>
          <p:cNvSpPr txBox="1"/>
          <p:nvPr/>
        </p:nvSpPr>
        <p:spPr>
          <a:xfrm>
            <a:off x="1371600" y="1459033"/>
            <a:ext cx="914400" cy="914400"/>
          </a:xfrm>
          <a:prstGeom prst="rect">
            <a:avLst/>
          </a:prstGeom>
        </p:spPr>
        <p:txBody>
          <a:bodyPr vert="horz" wrap="none" lIns="91440" tIns="45720" rIns="91440" bIns="45720" rtlCol="0">
            <a:normAutofit fontScale="77500" lnSpcReduction="20000"/>
          </a:bodyPr>
          <a:lstStyle/>
          <a:p>
            <a:pPr marL="0" marR="0" indent="0" algn="ctr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</a:pPr>
            <a:r>
              <a:rPr kumimoji="0" lang="en-US" sz="2323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Big</a:t>
            </a:r>
          </a:p>
          <a:p>
            <a:pPr marL="0" marR="0" indent="0" algn="ctr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</a:pPr>
            <a:r>
              <a:rPr lang="en-US" sz="2323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60 Hz</a:t>
            </a:r>
          </a:p>
          <a:p>
            <a:pPr marL="0" marR="0" indent="0" algn="ctr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</a:pPr>
            <a:r>
              <a:rPr kumimoji="0" lang="en-US" sz="2323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Transformer</a:t>
            </a:r>
          </a:p>
        </p:txBody>
      </p:sp>
      <p:sp>
        <p:nvSpPr>
          <p:cNvPr id="27" name="Rectangle 26"/>
          <p:cNvSpPr/>
          <p:nvPr/>
        </p:nvSpPr>
        <p:spPr>
          <a:xfrm>
            <a:off x="6477000" y="1295400"/>
            <a:ext cx="762000" cy="1295400"/>
          </a:xfrm>
          <a:prstGeom prst="rect">
            <a:avLst/>
          </a:prstGeom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Right Arrow 27"/>
          <p:cNvSpPr/>
          <p:nvPr/>
        </p:nvSpPr>
        <p:spPr>
          <a:xfrm>
            <a:off x="7239000" y="1752600"/>
            <a:ext cx="428624" cy="381000"/>
          </a:xfrm>
          <a:prstGeom prst="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/>
          <p:cNvSpPr txBox="1"/>
          <p:nvPr/>
        </p:nvSpPr>
        <p:spPr>
          <a:xfrm>
            <a:off x="6477000" y="1524000"/>
            <a:ext cx="914400" cy="914400"/>
          </a:xfrm>
          <a:prstGeom prst="rect">
            <a:avLst/>
          </a:prstGeom>
        </p:spPr>
        <p:txBody>
          <a:bodyPr vert="horz" wrap="none" lIns="91440" tIns="45720" rIns="91440" bIns="45720" rtlCol="0">
            <a:normAutofit fontScale="92500" lnSpcReduction="10000"/>
          </a:bodyPr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</a:pPr>
            <a:r>
              <a:rPr kumimoji="0" lang="en-US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50000"/>
                  </a:schemeClr>
                </a:solidFill>
                <a:effectLst/>
                <a:uLnTx/>
                <a:uFillTx/>
                <a:latin typeface="Arial Narrow"/>
                <a:cs typeface="Arial Narrow"/>
              </a:rPr>
              <a:t>Gear</a:t>
            </a:r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</a:pPr>
            <a:r>
              <a:rPr lang="en-US" sz="2000" b="1" dirty="0" smtClean="0">
                <a:solidFill>
                  <a:schemeClr val="tx1">
                    <a:lumMod val="50000"/>
                  </a:schemeClr>
                </a:solidFill>
                <a:latin typeface="Arial Narrow"/>
                <a:cs typeface="Arial Narrow"/>
              </a:rPr>
              <a:t>Box</a:t>
            </a:r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</a:pPr>
            <a:r>
              <a:rPr kumimoji="0" lang="en-US" sz="15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50000"/>
                  </a:schemeClr>
                </a:solidFill>
                <a:effectLst/>
                <a:uLnTx/>
                <a:uFillTx/>
                <a:latin typeface="Arial Narrow"/>
                <a:cs typeface="Arial Narrow"/>
              </a:rPr>
              <a:t>1:</a:t>
            </a:r>
            <a:r>
              <a:rPr kumimoji="0" lang="en-US" sz="15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 Narrow"/>
                <a:cs typeface="Arial Narrow"/>
              </a:rPr>
              <a:t>G</a:t>
            </a:r>
            <a:r>
              <a:rPr kumimoji="0" lang="en-US" sz="15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50000"/>
                  </a:schemeClr>
                </a:solidFill>
                <a:effectLst/>
                <a:uLnTx/>
                <a:uFillTx/>
                <a:latin typeface="Arial Narrow"/>
                <a:cs typeface="Arial Narrow"/>
              </a:rPr>
              <a:t>(5-10)</a:t>
            </a:r>
          </a:p>
        </p:txBody>
      </p:sp>
      <p:grpSp>
        <p:nvGrpSpPr>
          <p:cNvPr id="24" name="Group 23"/>
          <p:cNvGrpSpPr/>
          <p:nvPr/>
        </p:nvGrpSpPr>
        <p:grpSpPr>
          <a:xfrm>
            <a:off x="381000" y="3505200"/>
            <a:ext cx="7458075" cy="1295401"/>
            <a:chOff x="304800" y="1142999"/>
            <a:chExt cx="7458075" cy="1295401"/>
          </a:xfrm>
        </p:grpSpPr>
        <p:sp>
          <p:nvSpPr>
            <p:cNvPr id="25" name="Rectangle 24"/>
            <p:cNvSpPr/>
            <p:nvPr/>
          </p:nvSpPr>
          <p:spPr>
            <a:xfrm>
              <a:off x="1981200" y="1142999"/>
              <a:ext cx="1828800" cy="1295401"/>
            </a:xfrm>
            <a:prstGeom prst="rect">
              <a:avLst/>
            </a:prstGeom>
            <a:noFill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Rectangle 25"/>
            <p:cNvSpPr/>
            <p:nvPr/>
          </p:nvSpPr>
          <p:spPr>
            <a:xfrm>
              <a:off x="4419600" y="1143000"/>
              <a:ext cx="1828800" cy="1295400"/>
            </a:xfrm>
            <a:prstGeom prst="rect">
              <a:avLst/>
            </a:prstGeom>
            <a:noFill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Right Arrow 28"/>
            <p:cNvSpPr/>
            <p:nvPr/>
          </p:nvSpPr>
          <p:spPr>
            <a:xfrm>
              <a:off x="1371600" y="1600200"/>
              <a:ext cx="609600" cy="381000"/>
            </a:xfrm>
            <a:prstGeom prst="rightArrow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Right Arrow 30"/>
            <p:cNvSpPr/>
            <p:nvPr/>
          </p:nvSpPr>
          <p:spPr>
            <a:xfrm>
              <a:off x="3810000" y="1562100"/>
              <a:ext cx="609600" cy="381000"/>
            </a:xfrm>
            <a:prstGeom prst="rightArrow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Right Arrow 31"/>
            <p:cNvSpPr/>
            <p:nvPr/>
          </p:nvSpPr>
          <p:spPr>
            <a:xfrm>
              <a:off x="6248400" y="1600200"/>
              <a:ext cx="609600" cy="381000"/>
            </a:xfrm>
            <a:prstGeom prst="rightArrow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TextBox 32"/>
            <p:cNvSpPr txBox="1"/>
            <p:nvPr/>
          </p:nvSpPr>
          <p:spPr>
            <a:xfrm>
              <a:off x="304800" y="1438275"/>
              <a:ext cx="914400" cy="914400"/>
            </a:xfrm>
            <a:prstGeom prst="rect">
              <a:avLst/>
            </a:prstGeom>
          </p:spPr>
          <p:txBody>
            <a:bodyPr vert="horz" wrap="none" lIns="91440" tIns="45720" rIns="91440" bIns="45720" rtlCol="0">
              <a:normAutofit fontScale="77500" lnSpcReduction="20000"/>
            </a:bodyPr>
            <a:lstStyle/>
            <a:p>
              <a:pPr marL="0" marR="0" indent="0" algn="l" defTabSz="457200" rtl="0" eaLnBrk="1" fontAlgn="auto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ts val="0"/>
                </a:spcAft>
                <a:buClrTx/>
                <a:buSzTx/>
                <a:buFont typeface="Arial"/>
                <a:buNone/>
                <a:tabLst/>
              </a:pPr>
              <a:r>
                <a:rPr lang="en-US" sz="2323" b="1" dirty="0" smtClean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13.8 k</a:t>
              </a:r>
              <a:r>
                <a:rPr kumimoji="0" lang="en-US" sz="2323" b="1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V</a:t>
              </a:r>
            </a:p>
            <a:p>
              <a:pPr marL="0" marR="0" indent="0" algn="l" defTabSz="457200" rtl="0" eaLnBrk="1" fontAlgn="auto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ts val="0"/>
                </a:spcAft>
                <a:buClrTx/>
                <a:buSzTx/>
                <a:buFont typeface="Arial"/>
                <a:buNone/>
                <a:tabLst/>
              </a:pPr>
              <a:r>
                <a:rPr lang="en-US" sz="2323" b="1" dirty="0" smtClean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3 phase</a:t>
              </a:r>
            </a:p>
            <a:p>
              <a:pPr marL="0" marR="0" indent="0" algn="l" defTabSz="457200" rtl="0" eaLnBrk="1" fontAlgn="auto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ts val="0"/>
                </a:spcAft>
                <a:buClrTx/>
                <a:buSzTx/>
                <a:buFont typeface="Arial"/>
                <a:buNone/>
                <a:tabLst/>
              </a:pPr>
              <a:r>
                <a:rPr lang="en-US" sz="2323" b="1" dirty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6</a:t>
              </a:r>
              <a:r>
                <a:rPr kumimoji="0" lang="en-US" sz="2323" b="1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0 Hz</a:t>
              </a:r>
            </a:p>
          </p:txBody>
        </p:sp>
        <p:sp>
          <p:nvSpPr>
            <p:cNvPr id="34" name="TextBox 33"/>
            <p:cNvSpPr txBox="1"/>
            <p:nvPr/>
          </p:nvSpPr>
          <p:spPr>
            <a:xfrm>
              <a:off x="2133600" y="1219199"/>
              <a:ext cx="1066800" cy="457200"/>
            </a:xfrm>
            <a:prstGeom prst="rect">
              <a:avLst/>
            </a:prstGeom>
          </p:spPr>
          <p:txBody>
            <a:bodyPr vert="horz" wrap="none" lIns="91440" tIns="45720" rIns="91440" bIns="45720" rtlCol="0">
              <a:noAutofit/>
            </a:bodyPr>
            <a:lstStyle/>
            <a:p>
              <a:pPr marL="0" marR="0" indent="0" algn="l" defTabSz="457200" rtl="0" eaLnBrk="1" fontAlgn="auto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ts val="0"/>
                </a:spcAft>
                <a:buClrTx/>
                <a:buSzTx/>
                <a:buFont typeface="Arial"/>
                <a:buNone/>
                <a:tabLst/>
              </a:pPr>
              <a:r>
                <a:rPr kumimoji="0" lang="en-US" sz="2000" b="1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Variable </a:t>
              </a:r>
            </a:p>
            <a:p>
              <a:pPr marL="0" marR="0" indent="0" algn="l" defTabSz="457200" rtl="0" eaLnBrk="1" fontAlgn="auto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ts val="0"/>
                </a:spcAft>
                <a:buClrTx/>
                <a:buSzTx/>
                <a:buFont typeface="Arial"/>
                <a:buNone/>
                <a:tabLst/>
              </a:pPr>
              <a:r>
                <a:rPr kumimoji="0" lang="en-US" sz="2000" b="1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Speed</a:t>
              </a:r>
              <a:r>
                <a:rPr kumimoji="0" lang="en-US" sz="2000" b="1" i="0" u="none" strike="noStrike" kern="1200" cap="none" spc="0" normalizeH="0" noProof="0" dirty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 Drive</a:t>
              </a:r>
              <a:endParaRPr kumimoji="0" lang="en-US" sz="2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marL="0" marR="0" indent="0" algn="l" defTabSz="457200" rtl="0" eaLnBrk="1" fontAlgn="auto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ts val="0"/>
                </a:spcAft>
                <a:buClrTx/>
                <a:buSzTx/>
                <a:buFont typeface="Arial"/>
                <a:buNone/>
                <a:tabLst/>
              </a:pPr>
              <a:r>
                <a:rPr lang="en-US" sz="2000" b="1" dirty="0" err="1" smtClean="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SiC</a:t>
              </a:r>
              <a:r>
                <a:rPr lang="en-US" sz="2000" b="1" dirty="0" smtClean="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Based</a:t>
              </a:r>
            </a:p>
          </p:txBody>
        </p:sp>
        <p:sp>
          <p:nvSpPr>
            <p:cNvPr id="35" name="TextBox 34"/>
            <p:cNvSpPr txBox="1"/>
            <p:nvPr/>
          </p:nvSpPr>
          <p:spPr>
            <a:xfrm>
              <a:off x="4449618" y="1142999"/>
              <a:ext cx="1600200" cy="1247774"/>
            </a:xfrm>
            <a:prstGeom prst="rect">
              <a:avLst/>
            </a:prstGeom>
          </p:spPr>
          <p:txBody>
            <a:bodyPr vert="horz" wrap="none" lIns="91440" tIns="45720" rIns="91440" bIns="45720" rtlCol="0">
              <a:noAutofit/>
            </a:bodyPr>
            <a:lstStyle/>
            <a:p>
              <a:pPr marL="0" marR="0" indent="0" algn="l" defTabSz="457200" rtl="0" eaLnBrk="1" fontAlgn="auto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ts val="0"/>
                </a:spcAft>
                <a:buClrTx/>
                <a:buSzTx/>
                <a:buFont typeface="Arial"/>
                <a:buNone/>
                <a:tabLst/>
              </a:pPr>
              <a:r>
                <a:rPr lang="en-US" b="1" dirty="0" smtClean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1-50 MW</a:t>
              </a:r>
            </a:p>
            <a:p>
              <a:pPr defTabSz="457200" fontAlgn="auto">
                <a:spcBef>
                  <a:spcPct val="20000"/>
                </a:spcBef>
                <a:spcAft>
                  <a:spcPts val="0"/>
                </a:spcAft>
              </a:pPr>
              <a:r>
                <a:rPr kumimoji="0" lang="en-US" b="1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Gx60</a:t>
              </a:r>
              <a:r>
                <a:rPr kumimoji="0" lang="en-US" b="1" i="0" u="none" strike="noStrike" kern="1200" cap="none" spc="0" normalizeH="0" noProof="0" dirty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 Hz </a:t>
              </a:r>
              <a:r>
                <a:rPr kumimoji="0" lang="en-US" b="1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Motor</a:t>
              </a:r>
              <a:endParaRPr kumimoji="0" lang="en-US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marL="0" marR="0" indent="0" algn="l" defTabSz="457200" rtl="0" eaLnBrk="1" fontAlgn="auto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ts val="0"/>
                </a:spcAft>
                <a:buClrTx/>
                <a:buSzTx/>
                <a:buFont typeface="Arial"/>
                <a:buNone/>
                <a:tabLst/>
              </a:pPr>
              <a:r>
                <a:rPr lang="en-US" b="1" dirty="0" smtClean="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G </a:t>
              </a:r>
              <a:r>
                <a:rPr lang="en-US" b="1" noProof="0" dirty="0" smtClean="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x smaller</a:t>
              </a:r>
            </a:p>
            <a:p>
              <a:pPr marL="0" marR="0" indent="0" algn="l" defTabSz="457200" rtl="0" eaLnBrk="1" fontAlgn="auto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ts val="0"/>
                </a:spcAft>
                <a:buClrTx/>
                <a:buSzTx/>
                <a:buFont typeface="Arial"/>
                <a:buNone/>
                <a:tabLst/>
              </a:pPr>
              <a:r>
                <a:rPr kumimoji="0" lang="en-US" b="1" i="0" u="none" strike="noStrike" kern="1200" cap="none" spc="0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Volume</a:t>
              </a:r>
              <a:endParaRPr kumimoji="0" lang="en-US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7" name="TextBox 36"/>
            <p:cNvSpPr txBox="1"/>
            <p:nvPr/>
          </p:nvSpPr>
          <p:spPr>
            <a:xfrm>
              <a:off x="6848475" y="1438275"/>
              <a:ext cx="914400" cy="914400"/>
            </a:xfrm>
            <a:prstGeom prst="rect">
              <a:avLst/>
            </a:prstGeom>
          </p:spPr>
          <p:txBody>
            <a:bodyPr vert="horz" wrap="none" lIns="91440" tIns="45720" rIns="91440" bIns="45720" rtlCol="0">
              <a:normAutofit fontScale="92500" lnSpcReduction="10000"/>
            </a:bodyPr>
            <a:lstStyle/>
            <a:p>
              <a:pPr marL="0" marR="0" indent="0" algn="l" defTabSz="457200" rtl="0" eaLnBrk="1" fontAlgn="auto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ts val="0"/>
                </a:spcAft>
                <a:buClrTx/>
                <a:buSzTx/>
                <a:buFont typeface="Arial"/>
                <a:buNone/>
                <a:tabLst/>
              </a:pPr>
              <a:r>
                <a:rPr lang="en-US" b="1" dirty="0" smtClean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Compressor</a:t>
              </a:r>
            </a:p>
            <a:p>
              <a:pPr marL="0" marR="0" indent="0" algn="l" defTabSz="457200" rtl="0" eaLnBrk="1" fontAlgn="auto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ts val="0"/>
                </a:spcAft>
                <a:buClrTx/>
                <a:buSzTx/>
                <a:buFont typeface="Arial"/>
                <a:buNone/>
                <a:tabLst/>
              </a:pPr>
              <a:r>
                <a:rPr lang="en-US" b="1" dirty="0" smtClean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Variable Speed</a:t>
              </a:r>
            </a:p>
            <a:p>
              <a:pPr defTabSz="457200" fontAlgn="auto">
                <a:spcBef>
                  <a:spcPct val="20000"/>
                </a:spcBef>
                <a:spcAft>
                  <a:spcPts val="0"/>
                </a:spcAft>
              </a:pPr>
              <a:r>
                <a:rPr lang="en-US" b="1" dirty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9 K-18 K RPM</a:t>
              </a:r>
            </a:p>
            <a:p>
              <a:pPr marL="0" marR="0" indent="0" algn="l" defTabSz="457200" rtl="0" eaLnBrk="1" fontAlgn="auto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ts val="0"/>
                </a:spcAft>
                <a:buClrTx/>
                <a:buSzTx/>
                <a:buFont typeface="Arial"/>
                <a:buNone/>
                <a:tabLst/>
              </a:pPr>
              <a:endParaRPr lang="en-US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38" name="Rectangle 37"/>
          <p:cNvSpPr/>
          <p:nvPr/>
        </p:nvSpPr>
        <p:spPr>
          <a:xfrm>
            <a:off x="1752600" y="3276600"/>
            <a:ext cx="4800600" cy="1981200"/>
          </a:xfrm>
          <a:prstGeom prst="rect">
            <a:avLst/>
          </a:prstGeom>
          <a:noFill/>
          <a:ln w="28575" cmpd="sng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TextBox 39"/>
          <p:cNvSpPr txBox="1"/>
          <p:nvPr/>
        </p:nvSpPr>
        <p:spPr>
          <a:xfrm>
            <a:off x="7010400" y="2971800"/>
            <a:ext cx="914400" cy="914400"/>
          </a:xfrm>
          <a:prstGeom prst="rect">
            <a:avLst/>
          </a:prstGeom>
        </p:spPr>
        <p:txBody>
          <a:bodyPr vert="horz" wrap="none" lIns="91440" tIns="45720" rIns="91440" bIns="45720" rtlCol="0">
            <a:normAutofit/>
          </a:bodyPr>
          <a:lstStyle/>
          <a:p>
            <a:pPr marL="0" marR="0" indent="0" algn="l" defTabSz="457200" rtl="0" eaLnBrk="1" fontAlgn="auto" latinLnBrk="0" hangingPunct="1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</a:pPr>
            <a:r>
              <a:rPr kumimoji="0" lang="en-US" sz="2323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Delivered as</a:t>
            </a:r>
          </a:p>
          <a:p>
            <a:pPr marL="0" marR="0" indent="0" algn="l" defTabSz="457200" rtl="0" eaLnBrk="1" fontAlgn="auto" latinLnBrk="0" hangingPunct="1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</a:pPr>
            <a:r>
              <a:rPr kumimoji="0" lang="en-US" sz="2323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one box</a:t>
            </a:r>
          </a:p>
        </p:txBody>
      </p:sp>
      <p:cxnSp>
        <p:nvCxnSpPr>
          <p:cNvPr id="46" name="Straight Arrow Connector 45"/>
          <p:cNvCxnSpPr/>
          <p:nvPr/>
        </p:nvCxnSpPr>
        <p:spPr>
          <a:xfrm flipH="1">
            <a:off x="6553200" y="3429000"/>
            <a:ext cx="533400" cy="0"/>
          </a:xfrm>
          <a:prstGeom prst="straightConnector1">
            <a:avLst/>
          </a:prstGeom>
          <a:ln w="38100" cmpd="sng"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9" name="TextBox 48"/>
          <p:cNvSpPr txBox="1"/>
          <p:nvPr/>
        </p:nvSpPr>
        <p:spPr>
          <a:xfrm>
            <a:off x="3505200" y="2743200"/>
            <a:ext cx="1447800" cy="457200"/>
          </a:xfrm>
          <a:prstGeom prst="rect">
            <a:avLst/>
          </a:prstGeom>
        </p:spPr>
        <p:txBody>
          <a:bodyPr vert="horz" wrap="none" lIns="91440" tIns="45720" rIns="91440" bIns="45720" rtlCol="0">
            <a:normAutofit/>
          </a:bodyPr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</a:pPr>
            <a:r>
              <a:rPr lang="en-US" sz="2323" b="1" noProof="0" dirty="0" smtClean="0">
                <a:solidFill>
                  <a:srgbClr val="000000"/>
                </a:solidFill>
                <a:latin typeface="Arial"/>
                <a:cs typeface="Arial"/>
              </a:rPr>
              <a:t>New Approach</a:t>
            </a:r>
            <a:endParaRPr kumimoji="0" lang="en-US" sz="2323" b="1" i="0" u="none" strike="noStrike" kern="120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52" name="TextBox 51"/>
          <p:cNvSpPr txBox="1"/>
          <p:nvPr/>
        </p:nvSpPr>
        <p:spPr>
          <a:xfrm>
            <a:off x="76200" y="5257800"/>
            <a:ext cx="8839200" cy="914400"/>
          </a:xfrm>
          <a:prstGeom prst="rect">
            <a:avLst/>
          </a:prstGeom>
        </p:spPr>
        <p:txBody>
          <a:bodyPr vert="horz" wrap="none" lIns="91440" tIns="45720" rIns="91440" bIns="45720" rtlCol="0">
            <a:noAutofit/>
          </a:bodyPr>
          <a:lstStyle/>
          <a:p>
            <a:pPr marL="171450" marR="0" indent="-17145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</a:pPr>
            <a:r>
              <a:rPr kumimoji="0" lang="en-US" sz="1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Arial"/>
                <a:cs typeface="Arial"/>
              </a:rPr>
              <a:t>Big 60 Hz Transformer</a:t>
            </a:r>
            <a:r>
              <a:rPr kumimoji="0" lang="en-US" sz="1600" b="1" i="0" u="none" strike="noStrike" kern="1200" cap="none" spc="0" normalizeH="0" noProof="0" dirty="0" smtClean="0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lang="en-US" sz="1600" b="1" noProof="0" dirty="0">
                <a:solidFill>
                  <a:srgbClr val="008000"/>
                </a:solidFill>
                <a:latin typeface="Arial"/>
                <a:cs typeface="Arial"/>
              </a:rPr>
              <a:t>r</a:t>
            </a:r>
            <a:r>
              <a:rPr lang="en-US" sz="1600" b="1" dirty="0" err="1" smtClean="0">
                <a:solidFill>
                  <a:srgbClr val="008000"/>
                </a:solidFill>
                <a:latin typeface="Arial"/>
                <a:cs typeface="Arial"/>
              </a:rPr>
              <a:t>eplaced</a:t>
            </a:r>
            <a:r>
              <a:rPr lang="en-US" sz="1600" b="1" dirty="0" smtClean="0">
                <a:solidFill>
                  <a:srgbClr val="008000"/>
                </a:solidFill>
                <a:latin typeface="Arial"/>
                <a:cs typeface="Arial"/>
              </a:rPr>
              <a:t> by small high frequency Transformer</a:t>
            </a:r>
          </a:p>
          <a:p>
            <a:pPr marL="171450" marR="0" indent="-17145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</a:pPr>
            <a:r>
              <a:rPr kumimoji="0" lang="en-US" sz="1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Arial"/>
                <a:cs typeface="Arial"/>
              </a:rPr>
              <a:t>Motor size reduced by 5x – cheaper, less</a:t>
            </a:r>
            <a:r>
              <a:rPr kumimoji="0" lang="en-US" sz="1600" b="1" i="0" u="none" strike="noStrike" kern="1200" cap="none" spc="0" normalizeH="0" noProof="0" dirty="0" smtClean="0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Arial"/>
                <a:cs typeface="Arial"/>
              </a:rPr>
              <a:t> magnets</a:t>
            </a:r>
          </a:p>
          <a:p>
            <a:pPr marL="171450" indent="-171450" defTabSz="457200" fontAlgn="auto">
              <a:spcBef>
                <a:spcPct val="20000"/>
              </a:spcBef>
              <a:spcAft>
                <a:spcPts val="0"/>
              </a:spcAft>
              <a:buFont typeface="Arial"/>
              <a:buChar char="•"/>
            </a:pPr>
            <a:r>
              <a:rPr lang="en-US" sz="1600" b="1" dirty="0">
                <a:solidFill>
                  <a:srgbClr val="008000"/>
                </a:solidFill>
                <a:latin typeface="Arial"/>
                <a:cs typeface="Arial"/>
              </a:rPr>
              <a:t>20-40</a:t>
            </a:r>
            <a:r>
              <a:rPr lang="en-US" sz="1600" b="1" dirty="0" smtClean="0">
                <a:solidFill>
                  <a:srgbClr val="008000"/>
                </a:solidFill>
                <a:latin typeface="Arial"/>
                <a:cs typeface="Arial"/>
              </a:rPr>
              <a:t>% energy per motor system </a:t>
            </a:r>
            <a:r>
              <a:rPr lang="en-US" sz="1600" b="1" dirty="0">
                <a:solidFill>
                  <a:srgbClr val="008000"/>
                </a:solidFill>
                <a:latin typeface="Arial"/>
                <a:cs typeface="Arial"/>
              </a:rPr>
              <a:t>is saved due to Variable </a:t>
            </a:r>
            <a:r>
              <a:rPr lang="en-US" sz="1600" b="1" dirty="0" smtClean="0">
                <a:solidFill>
                  <a:srgbClr val="008000"/>
                </a:solidFill>
                <a:latin typeface="Arial"/>
                <a:cs typeface="Arial"/>
              </a:rPr>
              <a:t>Speed </a:t>
            </a:r>
            <a:r>
              <a:rPr lang="en-US" sz="1600" b="1" dirty="0">
                <a:solidFill>
                  <a:srgbClr val="008000"/>
                </a:solidFill>
                <a:latin typeface="Arial"/>
                <a:cs typeface="Arial"/>
              </a:rPr>
              <a:t>Drive – pay-back &lt; 3 </a:t>
            </a:r>
            <a:r>
              <a:rPr lang="en-US" sz="1600" b="1" dirty="0" smtClean="0">
                <a:solidFill>
                  <a:srgbClr val="008000"/>
                </a:solidFill>
                <a:latin typeface="Arial"/>
                <a:cs typeface="Arial"/>
              </a:rPr>
              <a:t>years</a:t>
            </a:r>
          </a:p>
          <a:p>
            <a:pPr marL="171450" indent="-171450" defTabSz="457200" fontAlgn="auto">
              <a:spcBef>
                <a:spcPct val="20000"/>
              </a:spcBef>
              <a:spcAft>
                <a:spcPts val="0"/>
              </a:spcAft>
              <a:buFont typeface="Arial"/>
              <a:buChar char="•"/>
            </a:pPr>
            <a:r>
              <a:rPr lang="en-US" sz="1600" b="1" dirty="0">
                <a:solidFill>
                  <a:srgbClr val="008000"/>
                </a:solidFill>
                <a:latin typeface="Arial"/>
                <a:cs typeface="Arial"/>
              </a:rPr>
              <a:t>Gear Box </a:t>
            </a:r>
            <a:r>
              <a:rPr lang="en-US" sz="1600" b="1" dirty="0" smtClean="0">
                <a:solidFill>
                  <a:srgbClr val="008000"/>
                </a:solidFill>
                <a:latin typeface="Arial"/>
                <a:cs typeface="Arial"/>
              </a:rPr>
              <a:t>eliminated</a:t>
            </a:r>
          </a:p>
          <a:p>
            <a:pPr marL="171450" indent="-171450" defTabSz="457200" fontAlgn="auto">
              <a:spcBef>
                <a:spcPct val="20000"/>
              </a:spcBef>
              <a:spcAft>
                <a:spcPts val="0"/>
              </a:spcAft>
              <a:buFont typeface="Arial"/>
              <a:buChar char="•"/>
            </a:pPr>
            <a:r>
              <a:rPr lang="en-US" sz="1600" b="1" dirty="0" smtClean="0">
                <a:solidFill>
                  <a:srgbClr val="008000"/>
                </a:solidFill>
                <a:latin typeface="Arial"/>
                <a:cs typeface="Arial"/>
              </a:rPr>
              <a:t>Smaller Foot-print (up to 5x)</a:t>
            </a:r>
            <a:endParaRPr lang="en-US" sz="1600" b="1" dirty="0">
              <a:solidFill>
                <a:srgbClr val="008000"/>
              </a:solidFill>
              <a:latin typeface="Arial"/>
              <a:cs typeface="Arial"/>
            </a:endParaRPr>
          </a:p>
          <a:p>
            <a:pPr marL="171450" indent="-171450" defTabSz="457200" fontAlgn="auto">
              <a:spcBef>
                <a:spcPct val="20000"/>
              </a:spcBef>
              <a:spcAft>
                <a:spcPts val="0"/>
              </a:spcAft>
              <a:buFont typeface="Arial"/>
              <a:buChar char="•"/>
            </a:pPr>
            <a:endParaRPr lang="en-US" sz="1600" b="1" dirty="0">
              <a:solidFill>
                <a:srgbClr val="008000"/>
              </a:solidFill>
              <a:latin typeface="Arial"/>
              <a:cs typeface="Arial"/>
            </a:endParaRPr>
          </a:p>
          <a:p>
            <a:pPr marL="171450" marR="0" indent="-17145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</a:pPr>
            <a:endParaRPr kumimoji="0" lang="en-US" sz="1600" b="1" i="0" u="none" strike="noStrike" kern="1200" cap="none" spc="0" normalizeH="0" noProof="0" dirty="0" smtClean="0">
              <a:ln>
                <a:noFill/>
              </a:ln>
              <a:solidFill>
                <a:srgbClr val="008000"/>
              </a:solidFill>
              <a:effectLst/>
              <a:uLnTx/>
              <a:uFillTx/>
              <a:latin typeface="Arial"/>
              <a:cs typeface="Arial"/>
            </a:endParaRPr>
          </a:p>
        </p:txBody>
      </p:sp>
      <p:cxnSp>
        <p:nvCxnSpPr>
          <p:cNvPr id="6" name="Straight Connector 5"/>
          <p:cNvCxnSpPr/>
          <p:nvPr/>
        </p:nvCxnSpPr>
        <p:spPr>
          <a:xfrm>
            <a:off x="0" y="2743200"/>
            <a:ext cx="9144000" cy="0"/>
          </a:xfrm>
          <a:prstGeom prst="line">
            <a:avLst/>
          </a:prstGeom>
          <a:ln>
            <a:solidFill>
              <a:srgbClr val="0000F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401227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" grpId="0" animBg="1"/>
      <p:bldP spid="40" grpId="0"/>
      <p:bldP spid="49" grpId="0"/>
      <p:bldP spid="5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762000"/>
          </a:xfrm>
        </p:spPr>
        <p:txBody>
          <a:bodyPr>
            <a:normAutofit/>
          </a:bodyPr>
          <a:lstStyle/>
          <a:p>
            <a:r>
              <a:rPr lang="en-US" sz="3600" dirty="0" smtClean="0"/>
              <a:t>Discussions</a:t>
            </a:r>
            <a:endParaRPr lang="en-US" sz="360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152400" y="914400"/>
            <a:ext cx="8763000" cy="5257800"/>
          </a:xfrm>
        </p:spPr>
        <p:txBody>
          <a:bodyPr/>
          <a:lstStyle/>
          <a:p>
            <a:r>
              <a:rPr lang="en-US" sz="3200" dirty="0" smtClean="0"/>
              <a:t>Applications of High RPM Motors</a:t>
            </a:r>
          </a:p>
          <a:p>
            <a:r>
              <a:rPr lang="en-US" sz="3200" dirty="0" smtClean="0"/>
              <a:t>SST or 60 Hz Transformer</a:t>
            </a:r>
          </a:p>
          <a:p>
            <a:r>
              <a:rPr lang="en-US" sz="3200" dirty="0" smtClean="0"/>
              <a:t>Topologies of VSD and Voltage Ratings of </a:t>
            </a:r>
            <a:r>
              <a:rPr lang="en-US" sz="3200" dirty="0" err="1" smtClean="0"/>
              <a:t>SiC</a:t>
            </a:r>
            <a:r>
              <a:rPr lang="en-US" sz="3200" dirty="0" smtClean="0"/>
              <a:t> Devices</a:t>
            </a:r>
          </a:p>
          <a:p>
            <a:r>
              <a:rPr lang="en-US" sz="3200" dirty="0" smtClean="0"/>
              <a:t>Cost of </a:t>
            </a:r>
            <a:r>
              <a:rPr lang="en-US" sz="3200" dirty="0" err="1" smtClean="0"/>
              <a:t>SiC</a:t>
            </a:r>
            <a:r>
              <a:rPr lang="en-US" sz="3200" dirty="0" smtClean="0"/>
              <a:t> Devices</a:t>
            </a:r>
          </a:p>
          <a:p>
            <a:r>
              <a:rPr lang="en-US" sz="3200" dirty="0" smtClean="0"/>
              <a:t>Maximum electrical frequency of Motor</a:t>
            </a:r>
          </a:p>
          <a:p>
            <a:r>
              <a:rPr lang="en-US" sz="3200" dirty="0" smtClean="0"/>
              <a:t>PM or IM – Materials Challenges</a:t>
            </a:r>
          </a:p>
          <a:p>
            <a:r>
              <a:rPr lang="en-US" sz="3200" dirty="0" smtClean="0"/>
              <a:t>Foot-print of the Integrated System</a:t>
            </a:r>
          </a:p>
          <a:p>
            <a:r>
              <a:rPr lang="en-US" sz="3200" dirty="0" smtClean="0"/>
              <a:t>Power Rating of the Initial System Demonstration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25025981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Minimum System Requirements</a:t>
            </a:r>
            <a:endParaRPr lang="en-US" dirty="0"/>
          </a:p>
        </p:txBody>
      </p:sp>
      <p:grpSp>
        <p:nvGrpSpPr>
          <p:cNvPr id="3" name="Group 2"/>
          <p:cNvGrpSpPr/>
          <p:nvPr/>
        </p:nvGrpSpPr>
        <p:grpSpPr>
          <a:xfrm>
            <a:off x="1828800" y="1066800"/>
            <a:ext cx="5334000" cy="2286000"/>
            <a:chOff x="-7771" y="-79120"/>
            <a:chExt cx="3167518" cy="955803"/>
          </a:xfrm>
        </p:grpSpPr>
        <p:sp>
          <p:nvSpPr>
            <p:cNvPr id="4" name="Text Box 288"/>
            <p:cNvSpPr txBox="1"/>
            <p:nvPr/>
          </p:nvSpPr>
          <p:spPr>
            <a:xfrm>
              <a:off x="-7771" y="-79120"/>
              <a:ext cx="894603" cy="539479"/>
            </a:xfrm>
            <a:prstGeom prst="rect">
              <a:avLst/>
            </a:prstGeom>
            <a:solidFill>
              <a:sysClr val="window" lastClr="FFFFFF"/>
            </a:solidFill>
            <a:ln w="6350">
              <a:noFill/>
            </a:ln>
            <a:effectLst/>
          </p:spPr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>
                <a:spcBef>
                  <a:spcPts val="0"/>
                </a:spcBef>
                <a:spcAft>
                  <a:spcPts val="0"/>
                </a:spcAft>
              </a:pPr>
              <a:r>
                <a:rPr lang="en-US" sz="2000" dirty="0">
                  <a:effectLst/>
                  <a:latin typeface="+mj-lt"/>
                  <a:ea typeface="Arial"/>
                  <a:cs typeface="Times New Roman"/>
                </a:rPr>
                <a:t>13.8kV (L-L)</a:t>
              </a:r>
            </a:p>
            <a:p>
              <a:pPr marL="0" marR="0">
                <a:spcBef>
                  <a:spcPts val="0"/>
                </a:spcBef>
                <a:spcAft>
                  <a:spcPts val="0"/>
                </a:spcAft>
              </a:pPr>
              <a:r>
                <a:rPr lang="en-US" sz="2000" dirty="0">
                  <a:effectLst/>
                  <a:latin typeface="+mj-lt"/>
                  <a:ea typeface="Arial"/>
                  <a:cs typeface="Times New Roman"/>
                </a:rPr>
                <a:t>60Hz</a:t>
              </a:r>
            </a:p>
            <a:p>
              <a:pPr marL="0" marR="0">
                <a:spcBef>
                  <a:spcPts val="0"/>
                </a:spcBef>
                <a:spcAft>
                  <a:spcPts val="0"/>
                </a:spcAft>
              </a:pPr>
              <a:r>
                <a:rPr lang="en-US" sz="2000" dirty="0">
                  <a:effectLst/>
                  <a:latin typeface="+mj-lt"/>
                  <a:ea typeface="Arial"/>
                  <a:cs typeface="Times New Roman"/>
                </a:rPr>
                <a:t>3</a:t>
              </a:r>
              <a:r>
                <a:rPr lang="en-US" sz="2000" dirty="0">
                  <a:effectLst/>
                  <a:latin typeface="+mj-lt"/>
                  <a:ea typeface="Arial"/>
                  <a:cs typeface="Times New Roman"/>
                  <a:sym typeface="Symbol"/>
                </a:rPr>
                <a:t></a:t>
              </a:r>
              <a:endParaRPr lang="en-US" sz="2000" dirty="0">
                <a:effectLst/>
                <a:latin typeface="+mj-lt"/>
                <a:ea typeface="Arial"/>
                <a:cs typeface="Times New Roman"/>
              </a:endParaRPr>
            </a:p>
          </p:txBody>
        </p:sp>
        <p:cxnSp>
          <p:nvCxnSpPr>
            <p:cNvPr id="5" name="Straight Arrow Connector 4"/>
            <p:cNvCxnSpPr/>
            <p:nvPr/>
          </p:nvCxnSpPr>
          <p:spPr>
            <a:xfrm flipV="1">
              <a:off x="0" y="403674"/>
              <a:ext cx="797887" cy="13648"/>
            </a:xfrm>
            <a:prstGeom prst="straightConnector1">
              <a:avLst/>
            </a:prstGeom>
            <a:noFill/>
            <a:ln w="12700" cap="flat" cmpd="sng" algn="ctr">
              <a:solidFill>
                <a:sysClr val="windowText" lastClr="000000"/>
              </a:solidFill>
              <a:prstDash val="solid"/>
              <a:tailEnd type="arrow"/>
            </a:ln>
            <a:effectLst/>
          </p:spPr>
        </p:cxnSp>
        <p:sp>
          <p:nvSpPr>
            <p:cNvPr id="6" name="Text Box 290"/>
            <p:cNvSpPr txBox="1"/>
            <p:nvPr/>
          </p:nvSpPr>
          <p:spPr>
            <a:xfrm>
              <a:off x="2094932" y="403608"/>
              <a:ext cx="1064815" cy="473075"/>
            </a:xfrm>
            <a:prstGeom prst="rect">
              <a:avLst/>
            </a:prstGeom>
            <a:solidFill>
              <a:sysClr val="window" lastClr="FFFFFF"/>
            </a:solidFill>
            <a:ln w="6350">
              <a:noFill/>
            </a:ln>
            <a:effectLst/>
          </p:spPr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>
                <a:spcBef>
                  <a:spcPts val="0"/>
                </a:spcBef>
                <a:spcAft>
                  <a:spcPts val="0"/>
                </a:spcAft>
              </a:pPr>
              <a:r>
                <a:rPr lang="en-US" sz="2000">
                  <a:effectLst/>
                  <a:latin typeface="+mj-lt"/>
                  <a:ea typeface="Arial"/>
                  <a:cs typeface="Times New Roman"/>
                </a:rPr>
                <a:t>&gt;1 MW</a:t>
              </a:r>
            </a:p>
            <a:p>
              <a:pPr marL="0" marR="0">
                <a:spcBef>
                  <a:spcPts val="0"/>
                </a:spcBef>
                <a:spcAft>
                  <a:spcPts val="0"/>
                </a:spcAft>
              </a:pPr>
              <a:r>
                <a:rPr lang="en-US" sz="2000">
                  <a:effectLst/>
                  <a:latin typeface="+mj-lt"/>
                  <a:ea typeface="Arial"/>
                  <a:cs typeface="Times New Roman"/>
                </a:rPr>
                <a:t>&gt;15000 rpm</a:t>
              </a:r>
            </a:p>
          </p:txBody>
        </p:sp>
        <p:cxnSp>
          <p:nvCxnSpPr>
            <p:cNvPr id="7" name="Straight Arrow Connector 6"/>
            <p:cNvCxnSpPr/>
            <p:nvPr/>
          </p:nvCxnSpPr>
          <p:spPr>
            <a:xfrm>
              <a:off x="2040342" y="358648"/>
              <a:ext cx="638175" cy="0"/>
            </a:xfrm>
            <a:prstGeom prst="straightConnector1">
              <a:avLst/>
            </a:prstGeom>
            <a:noFill/>
            <a:ln w="12700" cap="flat" cmpd="sng" algn="ctr">
              <a:solidFill>
                <a:sysClr val="windowText" lastClr="000000"/>
              </a:solidFill>
              <a:prstDash val="solid"/>
              <a:tailEnd type="arrow"/>
            </a:ln>
            <a:effectLst/>
          </p:spPr>
        </p:cxnSp>
        <p:sp>
          <p:nvSpPr>
            <p:cNvPr id="8" name="Text Box 292"/>
            <p:cNvSpPr txBox="1"/>
            <p:nvPr/>
          </p:nvSpPr>
          <p:spPr>
            <a:xfrm>
              <a:off x="818866" y="0"/>
              <a:ext cx="1221475" cy="733245"/>
            </a:xfrm>
            <a:prstGeom prst="rect">
              <a:avLst/>
            </a:prstGeom>
            <a:solidFill>
              <a:sysClr val="window" lastClr="FFFFFF"/>
            </a:solidFill>
            <a:ln w="28575">
              <a:solidFill>
                <a:sysClr val="windowText" lastClr="000000"/>
              </a:solidFill>
            </a:ln>
            <a:effectLst/>
          </p:spPr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>
                <a:spcBef>
                  <a:spcPts val="0"/>
                </a:spcBef>
                <a:spcAft>
                  <a:spcPts val="0"/>
                </a:spcAft>
              </a:pPr>
              <a:r>
                <a:rPr lang="en-US" sz="2000">
                  <a:effectLst/>
                  <a:latin typeface="+mj-lt"/>
                  <a:ea typeface="Arial"/>
                  <a:cs typeface="Times New Roman"/>
                </a:rPr>
                <a:t>WBG VSD:</a:t>
              </a:r>
            </a:p>
            <a:p>
              <a:pPr marL="0" marR="0">
                <a:spcBef>
                  <a:spcPts val="0"/>
                </a:spcBef>
                <a:spcAft>
                  <a:spcPts val="0"/>
                </a:spcAft>
              </a:pPr>
              <a:r>
                <a:rPr lang="en-US" sz="2000">
                  <a:effectLst/>
                  <a:latin typeface="+mj-lt"/>
                  <a:ea typeface="Arial"/>
                  <a:cs typeface="Times New Roman"/>
                </a:rPr>
                <a:t>V &gt;2kV, </a:t>
              </a:r>
              <a:r>
                <a:rPr lang="en-US" sz="2000" i="1">
                  <a:effectLst/>
                  <a:latin typeface="+mj-lt"/>
                  <a:ea typeface="Arial"/>
                  <a:cs typeface="Times New Roman"/>
                </a:rPr>
                <a:t>f</a:t>
              </a:r>
              <a:r>
                <a:rPr lang="en-US" sz="2000" baseline="-25000">
                  <a:effectLst/>
                  <a:latin typeface="+mj-lt"/>
                  <a:ea typeface="Arial"/>
                  <a:cs typeface="Times New Roman"/>
                </a:rPr>
                <a:t>s</a:t>
              </a:r>
              <a:r>
                <a:rPr lang="en-US" sz="2000">
                  <a:effectLst/>
                  <a:latin typeface="+mj-lt"/>
                  <a:ea typeface="Arial"/>
                  <a:cs typeface="Times New Roman"/>
                </a:rPr>
                <a:t> &gt; 5 kHz</a:t>
              </a:r>
            </a:p>
            <a:p>
              <a:pPr marL="0" marR="0">
                <a:spcBef>
                  <a:spcPts val="0"/>
                </a:spcBef>
                <a:spcAft>
                  <a:spcPts val="0"/>
                </a:spcAft>
              </a:pPr>
              <a:r>
                <a:rPr lang="en-US" sz="2000">
                  <a:effectLst/>
                  <a:latin typeface="+mj-lt"/>
                  <a:ea typeface="Arial"/>
                  <a:cs typeface="Times New Roman"/>
                </a:rPr>
                <a:t>Motor:</a:t>
              </a:r>
            </a:p>
            <a:p>
              <a:pPr marL="0" marR="0">
                <a:spcBef>
                  <a:spcPts val="0"/>
                </a:spcBef>
                <a:spcAft>
                  <a:spcPts val="0"/>
                </a:spcAft>
              </a:pPr>
              <a:r>
                <a:rPr lang="en-US" sz="2000" i="1">
                  <a:effectLst/>
                  <a:latin typeface="+mj-lt"/>
                  <a:ea typeface="Arial"/>
                  <a:cs typeface="Times New Roman"/>
                </a:rPr>
                <a:t>f</a:t>
              </a:r>
              <a:r>
                <a:rPr lang="en-US" sz="2000">
                  <a:effectLst/>
                  <a:latin typeface="+mj-lt"/>
                  <a:ea typeface="Arial"/>
                  <a:cs typeface="Times New Roman"/>
                </a:rPr>
                <a:t> &gt; 500 Hz</a:t>
              </a:r>
            </a:p>
          </p:txBody>
        </p:sp>
      </p:grpSp>
      <p:sp>
        <p:nvSpPr>
          <p:cNvPr id="9" name="Rectangle 8"/>
          <p:cNvSpPr/>
          <p:nvPr/>
        </p:nvSpPr>
        <p:spPr>
          <a:xfrm>
            <a:off x="304800" y="3124200"/>
            <a:ext cx="8408666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>
              <a:buFont typeface="+mj-lt"/>
              <a:buAutoNum type="arabicPeriod"/>
            </a:pPr>
            <a:r>
              <a:rPr lang="en-US" sz="2400" dirty="0" smtClean="0"/>
              <a:t>Input</a:t>
            </a:r>
            <a:r>
              <a:rPr lang="en-US" sz="2400" dirty="0"/>
              <a:t>: &gt; 13.8kV (L-L)</a:t>
            </a:r>
          </a:p>
          <a:p>
            <a:pPr marL="342900" lvl="0" indent="-342900">
              <a:buFont typeface="+mj-lt"/>
              <a:buAutoNum type="arabicPeriod"/>
            </a:pPr>
            <a:r>
              <a:rPr lang="en-US" sz="2400" dirty="0"/>
              <a:t>Input voltage to VSD: &gt; 2kV (Medium Voltage Class); Use of SST for isolation and voltage step down from 13.8 kV (L-L) is </a:t>
            </a:r>
            <a:r>
              <a:rPr lang="en-US" sz="2400" b="1" dirty="0"/>
              <a:t>optional</a:t>
            </a:r>
            <a:r>
              <a:rPr lang="en-US" sz="2400" dirty="0"/>
              <a:t>. Standard 60Hz line transformer can be used for the demonstration.</a:t>
            </a:r>
          </a:p>
          <a:p>
            <a:pPr marL="342900" lvl="0" indent="-342900">
              <a:buFont typeface="+mj-lt"/>
              <a:buAutoNum type="arabicPeriod"/>
            </a:pPr>
            <a:r>
              <a:rPr lang="en-US" sz="2400" dirty="0"/>
              <a:t>Switching frequency: &gt; 5 kHz</a:t>
            </a:r>
          </a:p>
          <a:p>
            <a:pPr marL="342900" lvl="0" indent="-342900">
              <a:buFont typeface="+mj-lt"/>
              <a:buAutoNum type="arabicPeriod"/>
            </a:pPr>
            <a:r>
              <a:rPr lang="en-US" sz="2400" dirty="0"/>
              <a:t>Motor fundamental electrical frequency: &gt; 500 Hz</a:t>
            </a:r>
          </a:p>
          <a:p>
            <a:pPr marL="342900" lvl="0" indent="-342900">
              <a:buFont typeface="+mj-lt"/>
              <a:buAutoNum type="arabicPeriod"/>
            </a:pPr>
            <a:r>
              <a:rPr lang="en-US" sz="2400" dirty="0"/>
              <a:t>Speed &gt; 15000 rpm</a:t>
            </a:r>
          </a:p>
          <a:p>
            <a:pPr marL="342900" lvl="0" indent="-342900">
              <a:buFont typeface="+mj-lt"/>
              <a:buAutoNum type="arabicPeriod"/>
            </a:pPr>
            <a:r>
              <a:rPr lang="en-US" sz="2400" dirty="0"/>
              <a:t>Output: Power &gt; 1MW</a:t>
            </a:r>
          </a:p>
        </p:txBody>
      </p:sp>
    </p:spTree>
    <p:extLst>
      <p:ext uri="{BB962C8B-B14F-4D97-AF65-F5344CB8AC3E}">
        <p14:creationId xmlns:p14="http://schemas.microsoft.com/office/powerpoint/2010/main" val="169913720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Metrics: Today’s Technology</a:t>
            </a:r>
            <a:endParaRPr lang="en-US" dirty="0"/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93642217"/>
              </p:ext>
            </p:extLst>
          </p:nvPr>
        </p:nvGraphicFramePr>
        <p:xfrm>
          <a:off x="304800" y="914400"/>
          <a:ext cx="8686800" cy="453643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76400"/>
                <a:gridCol w="3048000"/>
                <a:gridCol w="2286000"/>
                <a:gridCol w="1676400"/>
              </a:tblGrid>
              <a:tr h="451273">
                <a:tc>
                  <a:txBody>
                    <a:bodyPr/>
                    <a:lstStyle/>
                    <a:p>
                      <a:r>
                        <a:rPr lang="en-US" dirty="0" smtClean="0"/>
                        <a:t>Components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Volumetric</a:t>
                      </a:r>
                      <a:r>
                        <a:rPr lang="en-US" baseline="0" dirty="0" smtClean="0"/>
                        <a:t> Density (MW/m</a:t>
                      </a:r>
                      <a:r>
                        <a:rPr lang="en-US" baseline="30000" dirty="0" smtClean="0"/>
                        <a:t>3</a:t>
                      </a:r>
                      <a:r>
                        <a:rPr lang="en-US" baseline="0" dirty="0" smtClean="0"/>
                        <a:t>)</a:t>
                      </a:r>
                      <a:endParaRPr lang="en-US" baseline="30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Foot</a:t>
                      </a:r>
                      <a:r>
                        <a:rPr lang="en-US" baseline="0" dirty="0" smtClean="0"/>
                        <a:t>print (m</a:t>
                      </a:r>
                      <a:r>
                        <a:rPr lang="en-US" baseline="30000" dirty="0" smtClean="0"/>
                        <a:t>2</a:t>
                      </a:r>
                      <a:r>
                        <a:rPr lang="en-US" baseline="0" dirty="0" smtClean="0"/>
                        <a:t>/MW)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Efficiency (%)</a:t>
                      </a:r>
                      <a:endParaRPr lang="en-US" dirty="0"/>
                    </a:p>
                  </a:txBody>
                  <a:tcPr/>
                </a:tc>
              </a:tr>
              <a:tr h="451273">
                <a:tc>
                  <a:txBody>
                    <a:bodyPr/>
                    <a:lstStyle/>
                    <a:p>
                      <a:r>
                        <a:rPr lang="en-US" dirty="0" smtClean="0"/>
                        <a:t>Transformer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0.178*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3.065*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98</a:t>
                      </a:r>
                      <a:endParaRPr lang="en-US" dirty="0"/>
                    </a:p>
                  </a:txBody>
                  <a:tcPr/>
                </a:tc>
              </a:tr>
              <a:tr h="451273">
                <a:tc>
                  <a:txBody>
                    <a:bodyPr/>
                    <a:lstStyle/>
                    <a:p>
                      <a:r>
                        <a:rPr lang="en-US" dirty="0" smtClean="0"/>
                        <a:t>VSD (Si based)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0.125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3.33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95</a:t>
                      </a:r>
                      <a:endParaRPr lang="en-US" dirty="0"/>
                    </a:p>
                  </a:txBody>
                  <a:tcPr/>
                </a:tc>
              </a:tr>
              <a:tr h="451273">
                <a:tc>
                  <a:txBody>
                    <a:bodyPr/>
                    <a:lstStyle/>
                    <a:p>
                      <a:r>
                        <a:rPr lang="en-US" dirty="0" smtClean="0"/>
                        <a:t>Motor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0.5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2.5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96</a:t>
                      </a:r>
                      <a:endParaRPr lang="en-US" dirty="0"/>
                    </a:p>
                  </a:txBody>
                  <a:tcPr/>
                </a:tc>
              </a:tr>
              <a:tr h="451273">
                <a:tc>
                  <a:txBody>
                    <a:bodyPr/>
                    <a:lstStyle/>
                    <a:p>
                      <a:r>
                        <a:rPr lang="en-US" dirty="0" smtClean="0"/>
                        <a:t>Gear Box</a:t>
                      </a:r>
                      <a:endParaRPr lang="en-US" dirty="0"/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0.38</a:t>
                      </a:r>
                      <a:endParaRPr lang="en-US" dirty="0"/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1.65</a:t>
                      </a:r>
                      <a:endParaRPr lang="en-US" dirty="0"/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98</a:t>
                      </a:r>
                      <a:endParaRPr lang="en-US" dirty="0"/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51273">
                <a:tc>
                  <a:txBody>
                    <a:bodyPr/>
                    <a:lstStyle/>
                    <a:p>
                      <a:r>
                        <a:rPr lang="en-US" b="0" dirty="0" smtClean="0">
                          <a:solidFill>
                            <a:schemeClr val="tx1"/>
                          </a:solidFill>
                        </a:rPr>
                        <a:t>Total system</a:t>
                      </a:r>
                      <a:endParaRPr lang="en-US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b="0" dirty="0" smtClean="0">
                          <a:solidFill>
                            <a:schemeClr val="tx1"/>
                          </a:solidFill>
                        </a:rPr>
                        <a:t>0.0548</a:t>
                      </a:r>
                      <a:endParaRPr lang="en-US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b="0" dirty="0" smtClean="0">
                          <a:solidFill>
                            <a:schemeClr val="tx1"/>
                          </a:solidFill>
                        </a:rPr>
                        <a:t>10.545</a:t>
                      </a:r>
                      <a:endParaRPr lang="en-US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b="0" dirty="0" smtClean="0">
                          <a:solidFill>
                            <a:schemeClr val="tx1"/>
                          </a:solidFill>
                        </a:rPr>
                        <a:t>90</a:t>
                      </a:r>
                      <a:endParaRPr lang="en-US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51273">
                <a:tc>
                  <a:txBody>
                    <a:bodyPr/>
                    <a:lstStyle/>
                    <a:p>
                      <a:r>
                        <a:rPr lang="en-US" dirty="0" smtClean="0"/>
                        <a:t>Transformer integrated to VSD (Si based)</a:t>
                      </a:r>
                      <a:endParaRPr lang="en-US" dirty="0"/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0.11</a:t>
                      </a:r>
                      <a:endParaRPr lang="en-US" dirty="0"/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3.29</a:t>
                      </a:r>
                      <a:endParaRPr lang="en-US" dirty="0"/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96</a:t>
                      </a:r>
                      <a:endParaRPr lang="en-US" dirty="0"/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51273">
                <a:tc>
                  <a:txBody>
                    <a:bodyPr/>
                    <a:lstStyle/>
                    <a:p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System with transformer integrated</a:t>
                      </a:r>
                      <a:r>
                        <a:rPr lang="en-US" b="1" baseline="0" dirty="0" smtClean="0">
                          <a:solidFill>
                            <a:schemeClr val="tx1"/>
                          </a:solidFill>
                        </a:rPr>
                        <a:t> VSD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0.0729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7.44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90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281940" y="5486400"/>
            <a:ext cx="8686800" cy="1371600"/>
          </a:xfrm>
          <a:prstGeom prst="rect">
            <a:avLst/>
          </a:prstGeom>
        </p:spPr>
        <p:txBody>
          <a:bodyPr vert="horz" wrap="none" lIns="91440" tIns="45720" rIns="91440" bIns="45720" rtlCol="0">
            <a:normAutofit/>
          </a:bodyPr>
          <a:lstStyle/>
          <a:p>
            <a:pPr defTabSz="457200" fontAlgn="auto">
              <a:spcBef>
                <a:spcPct val="20000"/>
              </a:spcBef>
              <a:spcAft>
                <a:spcPts val="0"/>
              </a:spcAft>
            </a:pPr>
            <a:r>
              <a:rPr lang="en-US" sz="12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1. *Transformer </a:t>
            </a:r>
            <a:r>
              <a:rPr lang="en-US" sz="12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rated in MVA instead of </a:t>
            </a:r>
            <a:r>
              <a:rPr lang="en-US" sz="12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MW. Data from T1008;  </a:t>
            </a:r>
            <a:r>
              <a:rPr lang="en-US" sz="12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hlinkClick r:id="rId2"/>
              </a:rPr>
              <a:t>www.energy-parts.com</a:t>
            </a:r>
            <a:r>
              <a:rPr lang="en-US" sz="12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</a:t>
            </a:r>
          </a:p>
          <a:p>
            <a:pPr defTabSz="457200" fontAlgn="auto">
              <a:spcBef>
                <a:spcPct val="20000"/>
              </a:spcBef>
              <a:spcAft>
                <a:spcPts val="0"/>
              </a:spcAft>
            </a:pPr>
            <a:r>
              <a:rPr lang="en-US" sz="12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2. VSD data from T300MVi (Toshiba) &amp; 7000-sg010 (Allen-Bradley).</a:t>
            </a:r>
          </a:p>
          <a:p>
            <a:pPr defTabSz="457200" fontAlgn="auto">
              <a:spcBef>
                <a:spcPct val="20000"/>
              </a:spcBef>
              <a:spcAft>
                <a:spcPts val="0"/>
              </a:spcAft>
            </a:pPr>
            <a:r>
              <a:rPr lang="en-US" sz="12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3. Motor data from JH12504 (TECO-Westinghouse).</a:t>
            </a:r>
          </a:p>
          <a:p>
            <a:pPr defTabSz="457200" fontAlgn="auto">
              <a:spcBef>
                <a:spcPct val="20000"/>
              </a:spcBef>
              <a:spcAft>
                <a:spcPts val="0"/>
              </a:spcAft>
            </a:pPr>
            <a:r>
              <a:rPr lang="en-US" sz="12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4. Gear box data from David Brown gear systems.</a:t>
            </a:r>
            <a:endParaRPr lang="en-US" sz="12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defTabSz="457200" fontAlgn="auto">
              <a:spcBef>
                <a:spcPct val="20000"/>
              </a:spcBef>
              <a:spcAft>
                <a:spcPts val="0"/>
              </a:spcAft>
            </a:pPr>
            <a:r>
              <a:rPr lang="en-US" sz="12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5. Transformer integrated VSD data; courtesy of TECO-Westinghouse.</a:t>
            </a:r>
          </a:p>
        </p:txBody>
      </p:sp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9224010" y="-22860"/>
          <a:ext cx="208280" cy="365760"/>
        </p:xfrm>
        <a:graphic>
          <a:graphicData uri="http://schemas.openxmlformats.org/drawingml/2006/table">
            <a:tbl>
              <a:tblPr/>
              <a:tblGrid>
                <a:gridCol w="208280"/>
              </a:tblGrid>
              <a:tr h="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ysDash"/>
                    </a:lnL>
                    <a:lnR w="12700" cmpd="sng">
                      <a:solidFill>
                        <a:schemeClr val="tx1"/>
                      </a:solidFill>
                      <a:prstDash val="sysDash"/>
                    </a:lnR>
                    <a:lnT w="12700" cmpd="sng">
                      <a:solidFill>
                        <a:schemeClr val="tx1"/>
                      </a:solidFill>
                      <a:prstDash val="sysDash"/>
                    </a:lnT>
                    <a:lnB w="12700" cmpd="sng">
                      <a:solidFill>
                        <a:schemeClr val="tx1"/>
                      </a:solidFill>
                      <a:prstDash val="sysDash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801137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Targeted Metrics</a:t>
            </a:r>
            <a:endParaRPr lang="en-US" dirty="0"/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39837820"/>
              </p:ext>
            </p:extLst>
          </p:nvPr>
        </p:nvGraphicFramePr>
        <p:xfrm>
          <a:off x="304800" y="914400"/>
          <a:ext cx="8686800" cy="271949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76400"/>
                <a:gridCol w="3048000"/>
                <a:gridCol w="2286000"/>
                <a:gridCol w="1676400"/>
              </a:tblGrid>
              <a:tr h="451273">
                <a:tc>
                  <a:txBody>
                    <a:bodyPr/>
                    <a:lstStyle/>
                    <a:p>
                      <a:r>
                        <a:rPr lang="en-US" dirty="0" smtClean="0"/>
                        <a:t>Components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Volumetric</a:t>
                      </a:r>
                      <a:r>
                        <a:rPr lang="en-US" baseline="0" dirty="0" smtClean="0"/>
                        <a:t> Density (MW/m</a:t>
                      </a:r>
                      <a:r>
                        <a:rPr lang="en-US" baseline="30000" dirty="0" smtClean="0"/>
                        <a:t>3</a:t>
                      </a:r>
                      <a:r>
                        <a:rPr lang="en-US" baseline="0" dirty="0" smtClean="0"/>
                        <a:t>)</a:t>
                      </a:r>
                      <a:endParaRPr lang="en-US" baseline="30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Foot</a:t>
                      </a:r>
                      <a:r>
                        <a:rPr lang="en-US" baseline="0" dirty="0" smtClean="0"/>
                        <a:t>print (m</a:t>
                      </a:r>
                      <a:r>
                        <a:rPr lang="en-US" baseline="30000" dirty="0" smtClean="0"/>
                        <a:t>2</a:t>
                      </a:r>
                      <a:r>
                        <a:rPr lang="en-US" baseline="0" dirty="0" smtClean="0"/>
                        <a:t>/MW)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Efficiency (%)</a:t>
                      </a:r>
                      <a:endParaRPr lang="en-US" dirty="0"/>
                    </a:p>
                  </a:txBody>
                  <a:tcPr/>
                </a:tc>
              </a:tr>
              <a:tr h="451273">
                <a:tc>
                  <a:txBody>
                    <a:bodyPr/>
                    <a:lstStyle/>
                    <a:p>
                      <a:r>
                        <a:rPr lang="en-US" dirty="0" smtClean="0"/>
                        <a:t>Transformer integrated to VSD (</a:t>
                      </a:r>
                      <a:r>
                        <a:rPr lang="en-US" dirty="0" err="1" smtClean="0">
                          <a:solidFill>
                            <a:srgbClr val="FF0000"/>
                          </a:solidFill>
                        </a:rPr>
                        <a:t>SiC</a:t>
                      </a:r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 based</a:t>
                      </a:r>
                      <a:r>
                        <a:rPr lang="en-US" dirty="0" smtClean="0"/>
                        <a:t>)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0.11 </a:t>
                      </a:r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x 3 = 0.33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3.29 </a:t>
                      </a:r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/ </a:t>
                      </a:r>
                      <a:r>
                        <a:rPr lang="en-US" baseline="0" dirty="0" smtClean="0">
                          <a:solidFill>
                            <a:srgbClr val="FF0000"/>
                          </a:solidFill>
                        </a:rPr>
                        <a:t>1.77</a:t>
                      </a:r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 = 1.858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96 </a:t>
                      </a:r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+ 1 = 97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  <a:tr h="451273">
                <a:tc>
                  <a:txBody>
                    <a:bodyPr/>
                    <a:lstStyle/>
                    <a:p>
                      <a:r>
                        <a:rPr lang="en-US" dirty="0" smtClean="0"/>
                        <a:t>Motor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0.5 </a:t>
                      </a:r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x 8 = 4.00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2.5 </a:t>
                      </a:r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/ 4 = 0.625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96</a:t>
                      </a:r>
                      <a:endParaRPr lang="en-US" dirty="0"/>
                    </a:p>
                  </a:txBody>
                  <a:tcPr/>
                </a:tc>
              </a:tr>
              <a:tr h="451273">
                <a:tc>
                  <a:txBody>
                    <a:bodyPr/>
                    <a:lstStyle/>
                    <a:p>
                      <a:r>
                        <a:rPr lang="en-US" dirty="0" smtClean="0"/>
                        <a:t>Gear Box</a:t>
                      </a:r>
                      <a:endParaRPr lang="en-US" dirty="0"/>
                    </a:p>
                  </a:txBody>
                  <a:tcPr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trike="sngStrike" baseline="0" dirty="0" smtClean="0">
                          <a:solidFill>
                            <a:srgbClr val="FF0000"/>
                          </a:solidFill>
                        </a:rPr>
                        <a:t>0.38</a:t>
                      </a:r>
                      <a:endParaRPr lang="en-US" strike="sngStrike" baseline="0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trike="sngStrike" baseline="0" dirty="0" smtClean="0">
                          <a:solidFill>
                            <a:srgbClr val="FF0000"/>
                          </a:solidFill>
                        </a:rPr>
                        <a:t>1.65</a:t>
                      </a:r>
                      <a:endParaRPr lang="en-US" strike="sngStrike" baseline="0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trike="sngStrike" baseline="0" dirty="0" smtClean="0">
                          <a:solidFill>
                            <a:srgbClr val="FF0000"/>
                          </a:solidFill>
                        </a:rPr>
                        <a:t>98</a:t>
                      </a:r>
                      <a:endParaRPr lang="en-US" strike="sngStrike" baseline="0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51273">
                <a:tc>
                  <a:txBody>
                    <a:bodyPr/>
                    <a:lstStyle/>
                    <a:p>
                      <a:r>
                        <a:rPr lang="en-US" b="1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Total System</a:t>
                      </a:r>
                      <a:endParaRPr lang="en-US" b="1" dirty="0">
                        <a:solidFill>
                          <a:schemeClr val="accent3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b="1" dirty="0" smtClean="0">
                          <a:solidFill>
                            <a:srgbClr val="FF0000"/>
                          </a:solidFill>
                        </a:rPr>
                        <a:t>0.3048 </a:t>
                      </a:r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(&gt; 4x)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b="1" dirty="0" smtClean="0">
                          <a:solidFill>
                            <a:srgbClr val="FF0000"/>
                          </a:solidFill>
                        </a:rPr>
                        <a:t>2.48</a:t>
                      </a:r>
                      <a:r>
                        <a:rPr lang="en-US" b="1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 (&lt; 1/3x)</a:t>
                      </a:r>
                      <a:endParaRPr lang="en-US" b="1" dirty="0">
                        <a:solidFill>
                          <a:schemeClr val="accent3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b="1" dirty="0" smtClean="0">
                          <a:solidFill>
                            <a:srgbClr val="FF0000"/>
                          </a:solidFill>
                        </a:rPr>
                        <a:t>93 </a:t>
                      </a:r>
                      <a:r>
                        <a:rPr lang="en-US" b="1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(+2)</a:t>
                      </a:r>
                      <a:endParaRPr lang="en-US" b="1" dirty="0">
                        <a:solidFill>
                          <a:schemeClr val="accent3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281940" y="3886200"/>
            <a:ext cx="8686800" cy="1371600"/>
          </a:xfrm>
          <a:prstGeom prst="rect">
            <a:avLst/>
          </a:prstGeom>
        </p:spPr>
        <p:txBody>
          <a:bodyPr vert="horz" wrap="none" lIns="91440" tIns="45720" rIns="91440" bIns="45720" rtlCol="0">
            <a:normAutofit/>
          </a:bodyPr>
          <a:lstStyle/>
          <a:p>
            <a:pPr marL="228600" indent="-228600" defTabSz="457200" fontAlgn="auto">
              <a:spcBef>
                <a:spcPct val="20000"/>
              </a:spcBef>
              <a:spcAft>
                <a:spcPts val="0"/>
              </a:spcAft>
              <a:buAutoNum type="arabicPeriod"/>
            </a:pPr>
            <a:r>
              <a:rPr lang="en-US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4x improvement in volumetric power density.</a:t>
            </a:r>
          </a:p>
          <a:p>
            <a:pPr marL="228600" indent="-228600" defTabSz="457200" fontAlgn="auto">
              <a:spcBef>
                <a:spcPct val="20000"/>
              </a:spcBef>
              <a:spcAft>
                <a:spcPts val="0"/>
              </a:spcAft>
              <a:buAutoNum type="arabicPeriod"/>
            </a:pPr>
            <a:r>
              <a:rPr lang="en-US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3x reduction in foot print.</a:t>
            </a:r>
          </a:p>
          <a:p>
            <a:pPr marL="228600" indent="-228600" defTabSz="457200" fontAlgn="auto">
              <a:spcBef>
                <a:spcPct val="20000"/>
              </a:spcBef>
              <a:spcAft>
                <a:spcPts val="0"/>
              </a:spcAft>
              <a:buAutoNum type="arabicPeriod"/>
            </a:pPr>
            <a:r>
              <a:rPr lang="en-US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2% improvement in overall efficiency.</a:t>
            </a:r>
          </a:p>
        </p:txBody>
      </p:sp>
    </p:spTree>
    <p:extLst>
      <p:ext uri="{BB962C8B-B14F-4D97-AF65-F5344CB8AC3E}">
        <p14:creationId xmlns:p14="http://schemas.microsoft.com/office/powerpoint/2010/main" val="7092312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Targeted Metrics (Cont’d)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152400" y="838200"/>
            <a:ext cx="8839200" cy="3581400"/>
          </a:xfrm>
          <a:prstGeom prst="rect">
            <a:avLst/>
          </a:prstGeom>
        </p:spPr>
        <p:txBody>
          <a:bodyPr vert="horz" wrap="none" lIns="91440" tIns="45720" rIns="91440" bIns="45720" rtlCol="0">
            <a:noAutofit/>
          </a:bodyPr>
          <a:lstStyle/>
          <a:p>
            <a:pPr marL="228600" indent="-228600" defTabSz="457200" fontAlgn="auto">
              <a:lnSpc>
                <a:spcPct val="150000"/>
              </a:lnSpc>
              <a:spcBef>
                <a:spcPct val="20000"/>
              </a:spcBef>
              <a:spcAft>
                <a:spcPts val="0"/>
              </a:spcAft>
              <a:buAutoNum type="arabicPeriod"/>
            </a:pPr>
            <a:r>
              <a:rPr lang="en-US" sz="24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Overall THD &lt;2%.</a:t>
            </a:r>
          </a:p>
          <a:p>
            <a:pPr marL="228600" indent="-228600" defTabSz="457200" fontAlgn="auto">
              <a:lnSpc>
                <a:spcPct val="150000"/>
              </a:lnSpc>
              <a:spcBef>
                <a:spcPct val="20000"/>
              </a:spcBef>
              <a:spcAft>
                <a:spcPts val="0"/>
              </a:spcAft>
              <a:buAutoNum type="arabicPeriod"/>
            </a:pPr>
            <a:r>
              <a:rPr lang="en-US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4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Projected cost &lt; $1.00/Watts per system for 500 systems/yr. </a:t>
            </a:r>
          </a:p>
          <a:p>
            <a:pPr marL="228600" indent="-228600" defTabSz="457200" fontAlgn="auto">
              <a:lnSpc>
                <a:spcPct val="150000"/>
              </a:lnSpc>
              <a:spcBef>
                <a:spcPct val="20000"/>
              </a:spcBef>
              <a:spcAft>
                <a:spcPts val="0"/>
              </a:spcAft>
              <a:buAutoNum type="arabicPeriod"/>
            </a:pPr>
            <a:r>
              <a:rPr lang="en-US" sz="24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Overall </a:t>
            </a:r>
            <a:r>
              <a:rPr lang="en-US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half load efficiency: &gt;90%@1/2 rated torque; </a:t>
            </a:r>
            <a:endParaRPr lang="en-US" sz="2400" dirty="0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lvl="0">
              <a:lnSpc>
                <a:spcPct val="150000"/>
              </a:lnSpc>
            </a:pPr>
            <a:r>
              <a:rPr lang="en-US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	</a:t>
            </a:r>
            <a:r>
              <a:rPr lang="en-US" sz="24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			    &gt;</a:t>
            </a:r>
            <a:r>
              <a:rPr lang="en-US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85%@1/2 rated </a:t>
            </a:r>
            <a:r>
              <a:rPr lang="en-US" sz="24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speed.</a:t>
            </a:r>
          </a:p>
          <a:p>
            <a:pPr lvl="0">
              <a:lnSpc>
                <a:spcPct val="150000"/>
              </a:lnSpc>
            </a:pPr>
            <a:r>
              <a:rPr lang="en-US" sz="24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4. Input </a:t>
            </a:r>
            <a:r>
              <a:rPr lang="en-US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power factor: &gt;</a:t>
            </a:r>
            <a:r>
              <a:rPr lang="en-US" sz="24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0.9.</a:t>
            </a:r>
          </a:p>
          <a:p>
            <a:pPr lvl="0">
              <a:lnSpc>
                <a:spcPct val="150000"/>
              </a:lnSpc>
            </a:pPr>
            <a:r>
              <a:rPr lang="en-US" sz="24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5. Noise </a:t>
            </a:r>
            <a:r>
              <a:rPr lang="en-US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level: &lt;85 </a:t>
            </a:r>
            <a:r>
              <a:rPr lang="en-US" sz="24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dB @ 1 meter periphery.</a:t>
            </a:r>
          </a:p>
        </p:txBody>
      </p:sp>
    </p:spTree>
    <p:extLst>
      <p:ext uri="{BB962C8B-B14F-4D97-AF65-F5344CB8AC3E}">
        <p14:creationId xmlns:p14="http://schemas.microsoft.com/office/powerpoint/2010/main" val="193441550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992" y="-24916"/>
            <a:ext cx="9144000" cy="710716"/>
          </a:xfrm>
        </p:spPr>
        <p:txBody>
          <a:bodyPr>
            <a:normAutofit/>
          </a:bodyPr>
          <a:lstStyle/>
          <a:p>
            <a:r>
              <a:rPr lang="en-US" sz="3600" dirty="0" smtClean="0"/>
              <a:t>Applications of High RPM Compressors </a:t>
            </a:r>
            <a:endParaRPr lang="en-US" sz="3600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15984" y="685800"/>
            <a:ext cx="8953500" cy="5257800"/>
          </a:xfrm>
        </p:spPr>
        <p:txBody>
          <a:bodyPr/>
          <a:lstStyle/>
          <a:p>
            <a:pPr marL="0" indent="0">
              <a:buNone/>
            </a:pPr>
            <a:endParaRPr lang="en-US" sz="2000" dirty="0" smtClean="0"/>
          </a:p>
          <a:p>
            <a:endParaRPr lang="en-US" sz="2000" dirty="0"/>
          </a:p>
          <a:p>
            <a:endParaRPr lang="en-US" sz="2000" dirty="0" smtClean="0"/>
          </a:p>
          <a:p>
            <a:endParaRPr lang="en-US" sz="2000" dirty="0"/>
          </a:p>
          <a:p>
            <a:endParaRPr lang="en-US" sz="2000" dirty="0" smtClean="0"/>
          </a:p>
          <a:p>
            <a:endParaRPr lang="en-US" sz="2000" dirty="0"/>
          </a:p>
          <a:p>
            <a:endParaRPr lang="en-US" sz="2000" dirty="0" smtClean="0"/>
          </a:p>
          <a:p>
            <a:pPr marL="0" indent="0">
              <a:buNone/>
            </a:pPr>
            <a:endParaRPr lang="en-US" sz="100" b="1" dirty="0" smtClean="0"/>
          </a:p>
        </p:txBody>
      </p:sp>
      <p:sp>
        <p:nvSpPr>
          <p:cNvPr id="6" name="Text Placeholder 2"/>
          <p:cNvSpPr txBox="1">
            <a:spLocks/>
          </p:cNvSpPr>
          <p:nvPr/>
        </p:nvSpPr>
        <p:spPr>
          <a:xfrm>
            <a:off x="0" y="990600"/>
            <a:ext cx="9144000" cy="5410200"/>
          </a:xfrm>
          <a:prstGeom prst="rect">
            <a:avLst/>
          </a:prstGeom>
        </p:spPr>
        <p:txBody>
          <a:bodyPr vert="horz" numCol="2"/>
          <a:lstStyle>
            <a:lvl1pPr marL="342900" indent="-3429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>
                    <a:lumMod val="50000"/>
                  </a:schemeClr>
                </a:solidFill>
                <a:latin typeface="Calibri"/>
                <a:ea typeface="+mn-ea"/>
                <a:cs typeface="Calibri"/>
              </a:defRPr>
            </a:lvl1pPr>
            <a:lvl2pPr marL="742950" indent="-28575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>
                    <a:lumMod val="50000"/>
                  </a:schemeClr>
                </a:solidFill>
                <a:latin typeface="Calibri"/>
                <a:ea typeface="+mn-ea"/>
                <a:cs typeface="Calibri"/>
              </a:defRPr>
            </a:lvl2pPr>
            <a:lvl3pPr marL="11430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kern="1200">
                <a:solidFill>
                  <a:schemeClr val="tx1">
                    <a:lumMod val="50000"/>
                  </a:schemeClr>
                </a:solidFill>
                <a:latin typeface="Calibri"/>
                <a:ea typeface="+mn-ea"/>
                <a:cs typeface="Calibri"/>
              </a:defRPr>
            </a:lvl3pPr>
            <a:lvl4pPr marL="16002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kern="1200">
                <a:solidFill>
                  <a:schemeClr val="tx1">
                    <a:lumMod val="50000"/>
                  </a:schemeClr>
                </a:solidFill>
                <a:latin typeface="Calibri"/>
                <a:ea typeface="+mn-ea"/>
                <a:cs typeface="Calibri"/>
              </a:defRPr>
            </a:lvl4pPr>
            <a:lvl5pPr marL="20574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kern="1200">
                <a:solidFill>
                  <a:schemeClr val="tx1">
                    <a:lumMod val="50000"/>
                  </a:schemeClr>
                </a:solidFill>
                <a:latin typeface="Calibri"/>
                <a:ea typeface="+mn-ea"/>
                <a:cs typeface="Calibri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631825" lvl="1">
              <a:spcBef>
                <a:spcPts val="0"/>
              </a:spcBef>
            </a:pPr>
            <a:r>
              <a:rPr lang="en-US" sz="2400" dirty="0" smtClean="0"/>
              <a:t>Oil and gas transportation pumps and compressors</a:t>
            </a:r>
          </a:p>
          <a:p>
            <a:pPr marL="631825" lvl="1">
              <a:spcBef>
                <a:spcPts val="0"/>
              </a:spcBef>
            </a:pPr>
            <a:r>
              <a:rPr lang="en-US" sz="2400" dirty="0" smtClean="0"/>
              <a:t>Offshore gas and oil exploration (106 offshore platforms in 2012)</a:t>
            </a:r>
            <a:r>
              <a:rPr lang="en-US" sz="2400" baseline="30000" dirty="0" smtClean="0"/>
              <a:t>1</a:t>
            </a:r>
          </a:p>
          <a:p>
            <a:pPr marL="631825" lvl="1">
              <a:spcBef>
                <a:spcPts val="0"/>
              </a:spcBef>
            </a:pPr>
            <a:r>
              <a:rPr lang="en-US" sz="2400" dirty="0" smtClean="0"/>
              <a:t>Chemical mixers</a:t>
            </a:r>
          </a:p>
          <a:p>
            <a:pPr marL="631825" lvl="1">
              <a:spcBef>
                <a:spcPts val="0"/>
              </a:spcBef>
            </a:pPr>
            <a:r>
              <a:rPr lang="en-US" sz="2400" dirty="0" smtClean="0"/>
              <a:t>Petrochemical extruders</a:t>
            </a:r>
          </a:p>
          <a:p>
            <a:pPr marL="631825" lvl="1">
              <a:spcBef>
                <a:spcPts val="0"/>
              </a:spcBef>
            </a:pPr>
            <a:r>
              <a:rPr lang="en-US" sz="2400" dirty="0" smtClean="0"/>
              <a:t>Electrical submersible pumps (ESPs)</a:t>
            </a:r>
          </a:p>
          <a:p>
            <a:pPr marL="631825" lvl="1">
              <a:spcBef>
                <a:spcPts val="0"/>
              </a:spcBef>
            </a:pPr>
            <a:r>
              <a:rPr lang="en-US" sz="2400" dirty="0" smtClean="0"/>
              <a:t>Water handling and Pumping</a:t>
            </a:r>
          </a:p>
          <a:p>
            <a:pPr marL="742950" lvl="2" indent="-174625" defTabSz="284163">
              <a:spcBef>
                <a:spcPts val="0"/>
              </a:spcBef>
            </a:pPr>
            <a:r>
              <a:rPr lang="en-US" sz="2000" dirty="0" smtClean="0"/>
              <a:t>Desalination, waste water treatment, flood control and drainage, water purification, irrigation</a:t>
            </a:r>
            <a:endParaRPr lang="en-US" sz="2000" dirty="0"/>
          </a:p>
          <a:p>
            <a:pPr marL="631825" lvl="1">
              <a:spcBef>
                <a:spcPts val="0"/>
              </a:spcBef>
            </a:pPr>
            <a:r>
              <a:rPr lang="en-US" sz="2400" dirty="0" smtClean="0"/>
              <a:t>Drill motors</a:t>
            </a:r>
          </a:p>
          <a:p>
            <a:pPr marL="569913" lvl="1">
              <a:spcBef>
                <a:spcPts val="0"/>
              </a:spcBef>
              <a:tabLst>
                <a:tab pos="519113" algn="l"/>
              </a:tabLst>
            </a:pPr>
            <a:r>
              <a:rPr lang="en-US" sz="2400" dirty="0" smtClean="0"/>
              <a:t>Industrial desalination plants pumping systems</a:t>
            </a:r>
          </a:p>
          <a:p>
            <a:pPr marL="569913" lvl="1">
              <a:spcBef>
                <a:spcPts val="0"/>
              </a:spcBef>
              <a:tabLst>
                <a:tab pos="519113" algn="l"/>
              </a:tabLst>
            </a:pPr>
            <a:r>
              <a:rPr lang="en-US" sz="2400" dirty="0"/>
              <a:t>HVAC </a:t>
            </a:r>
            <a:r>
              <a:rPr lang="en-US" sz="2400" dirty="0" smtClean="0"/>
              <a:t>systems and industrial compressors: vapor compression chiller systems</a:t>
            </a:r>
          </a:p>
          <a:p>
            <a:pPr marL="569913" lvl="1">
              <a:spcBef>
                <a:spcPts val="0"/>
              </a:spcBef>
            </a:pPr>
            <a:r>
              <a:rPr lang="en-US" sz="2400" dirty="0" smtClean="0"/>
              <a:t>Recycle compressors (air separation compressors)</a:t>
            </a:r>
          </a:p>
          <a:p>
            <a:pPr marL="569913" lvl="1">
              <a:spcBef>
                <a:spcPts val="0"/>
              </a:spcBef>
            </a:pPr>
            <a:r>
              <a:rPr lang="en-US" sz="2400" dirty="0" smtClean="0"/>
              <a:t>Marine electrified propulsion systems</a:t>
            </a:r>
          </a:p>
          <a:p>
            <a:pPr marL="569913" lvl="1">
              <a:spcBef>
                <a:spcPts val="0"/>
              </a:spcBef>
            </a:pPr>
            <a:r>
              <a:rPr lang="en-US" sz="2400" dirty="0" smtClean="0"/>
              <a:t>All electric underground mining vehicles</a:t>
            </a:r>
          </a:p>
          <a:p>
            <a:pPr marL="569913" lvl="1">
              <a:spcBef>
                <a:spcPts val="0"/>
              </a:spcBef>
            </a:pPr>
            <a:r>
              <a:rPr lang="en-US" sz="2400" dirty="0" smtClean="0"/>
              <a:t>Geothermal systems</a:t>
            </a:r>
          </a:p>
          <a:p>
            <a:pPr marL="569913" lvl="1">
              <a:spcBef>
                <a:spcPts val="0"/>
              </a:spcBef>
            </a:pPr>
            <a:r>
              <a:rPr lang="en-US" sz="2400" dirty="0" smtClean="0"/>
              <a:t>Refrigeration turbo compressors</a:t>
            </a:r>
          </a:p>
        </p:txBody>
      </p:sp>
      <p:sp>
        <p:nvSpPr>
          <p:cNvPr id="4" name="Rectangle 3"/>
          <p:cNvSpPr/>
          <p:nvPr/>
        </p:nvSpPr>
        <p:spPr>
          <a:xfrm>
            <a:off x="304800" y="6350169"/>
            <a:ext cx="7543800" cy="5078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900" dirty="0">
                <a:solidFill>
                  <a:srgbClr val="000000"/>
                </a:solidFill>
              </a:rPr>
              <a:t>1. “Petroleum and Natural Gas Systems 2012 Data Summary,” U.S. Environmental Protection Agency (2013).</a:t>
            </a:r>
          </a:p>
          <a:p>
            <a:r>
              <a:rPr lang="en-US" sz="900" dirty="0" smtClean="0">
                <a:solidFill>
                  <a:srgbClr val="000000"/>
                </a:solidFill>
              </a:rPr>
              <a:t>“Natural </a:t>
            </a:r>
            <a:r>
              <a:rPr lang="en-US" sz="900" dirty="0">
                <a:solidFill>
                  <a:srgbClr val="000000"/>
                </a:solidFill>
              </a:rPr>
              <a:t>Gas Demand Sustains Growth in the Mature Compressor Market,” Frost &amp; </a:t>
            </a:r>
            <a:r>
              <a:rPr lang="en-US" sz="900" dirty="0" smtClean="0">
                <a:solidFill>
                  <a:srgbClr val="000000"/>
                </a:solidFill>
              </a:rPr>
              <a:t>Sullivan, June 9, 2013.</a:t>
            </a:r>
            <a:endParaRPr lang="en-US" sz="900" dirty="0">
              <a:solidFill>
                <a:srgbClr val="000000"/>
              </a:solidFill>
            </a:endParaRPr>
          </a:p>
          <a:p>
            <a:r>
              <a:rPr lang="en-US" sz="900" dirty="0" smtClean="0">
                <a:solidFill>
                  <a:srgbClr val="000000"/>
                </a:solidFill>
              </a:rPr>
              <a:t>2. “Future </a:t>
            </a:r>
            <a:r>
              <a:rPr lang="en-US" sz="900" dirty="0">
                <a:solidFill>
                  <a:srgbClr val="000000"/>
                </a:solidFill>
              </a:rPr>
              <a:t>Compressor Station Technologies and Applications”, Southwest Research Institute, Feb 9, 2012.</a:t>
            </a:r>
          </a:p>
        </p:txBody>
      </p:sp>
    </p:spTree>
    <p:extLst>
      <p:ext uri="{BB962C8B-B14F-4D97-AF65-F5344CB8AC3E}">
        <p14:creationId xmlns:p14="http://schemas.microsoft.com/office/powerpoint/2010/main" val="31819274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685800"/>
          </a:xfrm>
        </p:spPr>
        <p:txBody>
          <a:bodyPr>
            <a:normAutofit/>
          </a:bodyPr>
          <a:lstStyle/>
          <a:p>
            <a:r>
              <a:rPr lang="en-US" sz="3200" dirty="0" smtClean="0"/>
              <a:t>$4.5 B Worldwide Market in MV Motors</a:t>
            </a:r>
            <a:endParaRPr lang="en-US" sz="3200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975"/>
          <a:stretch/>
        </p:blipFill>
        <p:spPr bwMode="auto">
          <a:xfrm>
            <a:off x="260226" y="1203911"/>
            <a:ext cx="8664699" cy="50322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6" name="Straight Arrow Connector 5"/>
          <p:cNvCxnSpPr/>
          <p:nvPr/>
        </p:nvCxnSpPr>
        <p:spPr>
          <a:xfrm flipH="1">
            <a:off x="4267200" y="1908984"/>
            <a:ext cx="1211814" cy="605616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8"/>
          <p:cNvCxnSpPr/>
          <p:nvPr/>
        </p:nvCxnSpPr>
        <p:spPr>
          <a:xfrm flipH="1">
            <a:off x="2133600" y="1908984"/>
            <a:ext cx="3345414" cy="2358216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Oval 9"/>
          <p:cNvSpPr/>
          <p:nvPr/>
        </p:nvSpPr>
        <p:spPr>
          <a:xfrm>
            <a:off x="5074298" y="914400"/>
            <a:ext cx="2209800" cy="1138009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rgbClr val="FF0000"/>
                </a:solidFill>
                <a:latin typeface="Arial"/>
                <a:cs typeface="Arial"/>
              </a:rPr>
              <a:t>High speed, direct drive opportunities</a:t>
            </a:r>
          </a:p>
        </p:txBody>
      </p:sp>
      <p:sp>
        <p:nvSpPr>
          <p:cNvPr id="3" name="Rectangle 2"/>
          <p:cNvSpPr/>
          <p:nvPr/>
        </p:nvSpPr>
        <p:spPr>
          <a:xfrm>
            <a:off x="228600" y="5867400"/>
            <a:ext cx="861060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b="1" dirty="0">
                <a:solidFill>
                  <a:schemeClr val="tx1">
                    <a:lumMod val="50000"/>
                  </a:schemeClr>
                </a:solidFill>
              </a:rPr>
              <a:t>Market breakdown in 2012. Industry Sector by Revenues ($M) and Growth </a:t>
            </a:r>
            <a:r>
              <a:rPr lang="en-US" sz="1200" b="1" dirty="0" smtClean="0">
                <a:solidFill>
                  <a:schemeClr val="tx1">
                    <a:lumMod val="50000"/>
                  </a:schemeClr>
                </a:solidFill>
              </a:rPr>
              <a:t>(%)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47799" y="6324600"/>
            <a:ext cx="3428787" cy="3809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64905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-10584"/>
            <a:ext cx="8763000" cy="696384"/>
          </a:xfrm>
        </p:spPr>
        <p:txBody>
          <a:bodyPr>
            <a:normAutofit/>
          </a:bodyPr>
          <a:lstStyle/>
          <a:p>
            <a:r>
              <a:rPr lang="en-US" sz="3200" dirty="0" smtClean="0"/>
              <a:t>Over 900 Interstate Pipeline Compression Stations</a:t>
            </a:r>
            <a:endParaRPr lang="en-US" sz="32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59300" y="0"/>
            <a:ext cx="763" cy="68580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59300" y="0"/>
            <a:ext cx="763" cy="68580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59300" y="0"/>
            <a:ext cx="763" cy="685800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59300" y="0"/>
            <a:ext cx="763" cy="685800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59300" y="0"/>
            <a:ext cx="782" cy="685800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59300" y="0"/>
            <a:ext cx="782" cy="6858000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59300" y="0"/>
            <a:ext cx="762" cy="6858000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2205789" y="3475789"/>
            <a:ext cx="914400" cy="914400"/>
          </a:xfrm>
          <a:prstGeom prst="rect">
            <a:avLst/>
          </a:prstGeom>
        </p:spPr>
        <p:txBody>
          <a:bodyPr vert="horz" wrap="none" lIns="91440" tIns="45720" rIns="91440" bIns="45720" rtlCol="0">
            <a:normAutofit/>
          </a:bodyPr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</a:pPr>
            <a:endParaRPr kumimoji="0" lang="en-US" sz="2323" b="1" i="0" u="none" strike="noStrike" kern="1200" cap="none" spc="0" normalizeH="0" baseline="0" noProof="0" dirty="0" smtClean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 Narrow"/>
              <a:ea typeface="+mn-ea"/>
              <a:cs typeface="Arial Narrow"/>
            </a:endParaRP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59300" y="0"/>
            <a:ext cx="762" cy="6858000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59300" y="0"/>
            <a:ext cx="762" cy="6858000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59300" y="0"/>
            <a:ext cx="762" cy="6858000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59300" y="0"/>
            <a:ext cx="762" cy="6858000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59300" y="0"/>
            <a:ext cx="762" cy="6858000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59300" y="0"/>
            <a:ext cx="762" cy="6858000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59300" y="0"/>
            <a:ext cx="762" cy="6858000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59300" y="0"/>
            <a:ext cx="762" cy="6858000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59300" y="0"/>
            <a:ext cx="762" cy="6858000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59300" y="0"/>
            <a:ext cx="762" cy="6858000"/>
          </a:xfrm>
          <a:prstGeom prst="rect">
            <a:avLst/>
          </a:prstGeom>
        </p:spPr>
      </p:pic>
      <p:pic>
        <p:nvPicPr>
          <p:cNvPr id="24" name="Picture 2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559300" y="0"/>
            <a:ext cx="763" cy="6858000"/>
          </a:xfrm>
          <a:prstGeom prst="rect">
            <a:avLst/>
          </a:prstGeom>
        </p:spPr>
      </p:pic>
      <p:pic>
        <p:nvPicPr>
          <p:cNvPr id="25" name="Picture 2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59300" y="0"/>
            <a:ext cx="762" cy="6858000"/>
          </a:xfrm>
          <a:prstGeom prst="rect">
            <a:avLst/>
          </a:prstGeom>
        </p:spPr>
      </p:pic>
      <p:pic>
        <p:nvPicPr>
          <p:cNvPr id="26" name="Picture 2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59300" y="0"/>
            <a:ext cx="762" cy="6858000"/>
          </a:xfrm>
          <a:prstGeom prst="rect">
            <a:avLst/>
          </a:prstGeom>
        </p:spPr>
      </p:pic>
      <p:pic>
        <p:nvPicPr>
          <p:cNvPr id="27" name="Picture 2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59300" y="0"/>
            <a:ext cx="762" cy="6858000"/>
          </a:xfrm>
          <a:prstGeom prst="rect">
            <a:avLst/>
          </a:prstGeom>
        </p:spPr>
      </p:pic>
      <p:pic>
        <p:nvPicPr>
          <p:cNvPr id="28" name="Picture 2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59300" y="0"/>
            <a:ext cx="762" cy="6858000"/>
          </a:xfrm>
          <a:prstGeom prst="rect">
            <a:avLst/>
          </a:prstGeom>
        </p:spPr>
      </p:pic>
      <p:pic>
        <p:nvPicPr>
          <p:cNvPr id="29" name="Picture 2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59300" y="0"/>
            <a:ext cx="762" cy="6858000"/>
          </a:xfrm>
          <a:prstGeom prst="rect">
            <a:avLst/>
          </a:prstGeom>
        </p:spPr>
      </p:pic>
      <p:pic>
        <p:nvPicPr>
          <p:cNvPr id="30" name="Picture 2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59300" y="0"/>
            <a:ext cx="762" cy="6858000"/>
          </a:xfrm>
          <a:prstGeom prst="rect">
            <a:avLst/>
          </a:prstGeom>
        </p:spPr>
      </p:pic>
      <p:sp>
        <p:nvSpPr>
          <p:cNvPr id="31" name="TextBox 30"/>
          <p:cNvSpPr txBox="1"/>
          <p:nvPr/>
        </p:nvSpPr>
        <p:spPr>
          <a:xfrm>
            <a:off x="1228633" y="1780940"/>
            <a:ext cx="914400" cy="914400"/>
          </a:xfrm>
          <a:prstGeom prst="rect">
            <a:avLst/>
          </a:prstGeom>
        </p:spPr>
        <p:txBody>
          <a:bodyPr vert="horz" wrap="none" lIns="91440" tIns="45720" rIns="91440" bIns="45720" rtlCol="0">
            <a:normAutofit/>
          </a:bodyPr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</a:pPr>
            <a:endParaRPr kumimoji="0" lang="en-US" sz="2323" b="1" i="0" u="none" strike="noStrike" kern="1200" cap="none" spc="0" normalizeH="0" baseline="0" noProof="0" dirty="0" smtClean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 Narrow"/>
              <a:ea typeface="+mn-ea"/>
              <a:cs typeface="Arial Narrow"/>
            </a:endParaRPr>
          </a:p>
        </p:txBody>
      </p:sp>
      <p:pic>
        <p:nvPicPr>
          <p:cNvPr id="32" name="Picture 3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559300" y="0"/>
            <a:ext cx="762" cy="6858000"/>
          </a:xfrm>
          <a:prstGeom prst="rect">
            <a:avLst/>
          </a:prstGeom>
        </p:spPr>
      </p:pic>
      <p:pic>
        <p:nvPicPr>
          <p:cNvPr id="33" name="Picture 3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59300" y="0"/>
            <a:ext cx="762" cy="6858000"/>
          </a:xfrm>
          <a:prstGeom prst="rect">
            <a:avLst/>
          </a:prstGeom>
        </p:spPr>
      </p:pic>
      <p:pic>
        <p:nvPicPr>
          <p:cNvPr id="34" name="Picture 3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59300" y="0"/>
            <a:ext cx="762" cy="6858000"/>
          </a:xfrm>
          <a:prstGeom prst="rect">
            <a:avLst/>
          </a:prstGeom>
        </p:spPr>
      </p:pic>
      <p:pic>
        <p:nvPicPr>
          <p:cNvPr id="35" name="Picture 34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85800" y="834503"/>
            <a:ext cx="8205577" cy="5337697"/>
          </a:xfrm>
          <a:prstGeom prst="rect">
            <a:avLst/>
          </a:prstGeom>
        </p:spPr>
      </p:pic>
      <p:sp>
        <p:nvSpPr>
          <p:cNvPr id="36" name="Rectangle 35"/>
          <p:cNvSpPr/>
          <p:nvPr/>
        </p:nvSpPr>
        <p:spPr>
          <a:xfrm>
            <a:off x="381000" y="6194290"/>
            <a:ext cx="55626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>
                <a:solidFill>
                  <a:schemeClr val="tx1">
                    <a:lumMod val="50000"/>
                  </a:schemeClr>
                </a:solidFill>
              </a:rPr>
              <a:t>http://</a:t>
            </a:r>
            <a:r>
              <a:rPr lang="en-US" sz="1400" dirty="0" err="1">
                <a:solidFill>
                  <a:schemeClr val="tx1">
                    <a:lumMod val="50000"/>
                  </a:schemeClr>
                </a:solidFill>
              </a:rPr>
              <a:t>www.gaselectricpartnership.com</a:t>
            </a:r>
            <a:r>
              <a:rPr lang="en-US" sz="1400" dirty="0">
                <a:solidFill>
                  <a:schemeClr val="tx1">
                    <a:lumMod val="50000"/>
                  </a:schemeClr>
                </a:solidFill>
              </a:rPr>
              <a:t>/GFuture%20Compression%20Station%20Final.pdf</a:t>
            </a:r>
          </a:p>
        </p:txBody>
      </p:sp>
    </p:spTree>
    <p:extLst>
      <p:ext uri="{BB962C8B-B14F-4D97-AF65-F5344CB8AC3E}">
        <p14:creationId xmlns:p14="http://schemas.microsoft.com/office/powerpoint/2010/main" val="28136212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6200"/>
            <a:ext cx="8229600" cy="533400"/>
          </a:xfrm>
        </p:spPr>
        <p:txBody>
          <a:bodyPr>
            <a:noAutofit/>
          </a:bodyPr>
          <a:lstStyle/>
          <a:p>
            <a:pPr>
              <a:lnSpc>
                <a:spcPct val="80000"/>
              </a:lnSpc>
            </a:pPr>
            <a:r>
              <a:rPr lang="en-US" dirty="0" smtClean="0"/>
              <a:t>Current Solution for Pipeline Compressor Stations, LNG Plants and CO</a:t>
            </a:r>
            <a:r>
              <a:rPr lang="en-US" baseline="-25000" dirty="0" smtClean="0"/>
              <a:t>2</a:t>
            </a:r>
            <a:r>
              <a:rPr lang="en-US" dirty="0" smtClean="0"/>
              <a:t> Injection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t="22272"/>
          <a:stretch/>
        </p:blipFill>
        <p:spPr>
          <a:xfrm>
            <a:off x="109777" y="1974253"/>
            <a:ext cx="9048512" cy="3131147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590800" y="2964853"/>
            <a:ext cx="990600" cy="533400"/>
          </a:xfrm>
          <a:prstGeom prst="rect">
            <a:avLst/>
          </a:prstGeom>
        </p:spPr>
        <p:txBody>
          <a:bodyPr vert="horz" wrap="none" lIns="91440" tIns="45720" rIns="91440" bIns="45720" rtlCol="0">
            <a:normAutofit/>
          </a:bodyPr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</a:pPr>
            <a:r>
              <a:rPr kumimoji="0" lang="en-US" sz="2323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/>
                <a:ea typeface="+mn-ea"/>
                <a:cs typeface="Arial"/>
              </a:rPr>
              <a:t>25 MW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819400" y="5105400"/>
            <a:ext cx="3581400" cy="914400"/>
          </a:xfrm>
          <a:prstGeom prst="rect">
            <a:avLst/>
          </a:prstGeom>
        </p:spPr>
        <p:txBody>
          <a:bodyPr vert="horz" wrap="none" lIns="91440" tIns="45720" rIns="91440" bIns="45720" rtlCol="0">
            <a:normAutofit/>
          </a:bodyPr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</a:pPr>
            <a:r>
              <a:rPr kumimoji="0" lang="en-US" sz="2323" b="1" i="0" u="none" strike="noStrike" kern="1200" cap="none" spc="0" normalizeH="0" baseline="0" noProof="0" dirty="0" smtClean="0">
                <a:ln>
                  <a:noFill/>
                </a:ln>
                <a:solidFill>
                  <a:srgbClr val="282B2E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Overall Efficiency ~ 25%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57200" y="5867400"/>
            <a:ext cx="7543800" cy="914400"/>
          </a:xfrm>
          <a:prstGeom prst="rect">
            <a:avLst/>
          </a:prstGeom>
        </p:spPr>
        <p:txBody>
          <a:bodyPr vert="horz" wrap="none" lIns="91440" tIns="45720" rIns="91440" bIns="45720" rtlCol="0">
            <a:normAutofit/>
          </a:bodyPr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</a:pPr>
            <a:r>
              <a:rPr kumimoji="0" lang="en-US" sz="16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50565C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Håvard</a:t>
            </a:r>
            <a:r>
              <a:rPr kumimoji="0" lang="en-US" sz="1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50565C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lang="en-US" sz="16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50565C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Devold</a:t>
            </a:r>
            <a:r>
              <a:rPr kumimoji="0" lang="en-US" sz="1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50565C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, Tom </a:t>
            </a:r>
            <a:r>
              <a:rPr kumimoji="0" lang="en-US" sz="16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50565C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Nestli</a:t>
            </a:r>
            <a:r>
              <a:rPr kumimoji="0" lang="en-US" sz="1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50565C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&amp; John Hurter, “All Electric LNG plants” </a:t>
            </a:r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</a:pPr>
            <a:r>
              <a:rPr kumimoji="0" lang="en-US" sz="1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50565C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2006 ABB Process Automation Oil and Gas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0" y="990600"/>
            <a:ext cx="9144000" cy="609600"/>
          </a:xfrm>
          <a:prstGeom prst="rect">
            <a:avLst/>
          </a:prstGeom>
        </p:spPr>
        <p:txBody>
          <a:bodyPr vert="horz" wrap="none" lIns="91440" tIns="45720" rIns="91440" bIns="45720" rtlCol="0">
            <a:noAutofit/>
          </a:bodyPr>
          <a:lstStyle/>
          <a:p>
            <a:pPr defTabSz="457200" fontAlgn="auto">
              <a:spcBef>
                <a:spcPct val="20000"/>
              </a:spcBef>
              <a:spcAft>
                <a:spcPts val="0"/>
              </a:spcAft>
            </a:pPr>
            <a:r>
              <a:rPr kumimoji="0" lang="en-US" sz="2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282B2E"/>
                </a:solidFill>
                <a:effectLst/>
                <a:uLnTx/>
                <a:uFillTx/>
                <a:latin typeface="Arial"/>
                <a:cs typeface="Arial"/>
              </a:rPr>
              <a:t>Industrial Variable Speed Gas Turbine ~ 25+ MW</a:t>
            </a:r>
            <a:r>
              <a:rPr lang="en-US" sz="2600" b="1" dirty="0" smtClean="0">
                <a:solidFill>
                  <a:srgbClr val="282B2E"/>
                </a:solidFill>
                <a:latin typeface="Arial"/>
                <a:cs typeface="Arial"/>
              </a:rPr>
              <a:t>, </a:t>
            </a:r>
            <a:r>
              <a:rPr lang="en-US" sz="2600" b="1" dirty="0" err="1" smtClean="0">
                <a:solidFill>
                  <a:srgbClr val="282B2E"/>
                </a:solidFill>
                <a:latin typeface="Arial"/>
                <a:ea typeface="Lucida Grande"/>
                <a:cs typeface="Arial"/>
              </a:rPr>
              <a:t>η</a:t>
            </a:r>
            <a:r>
              <a:rPr lang="en-US" sz="2600" b="1" dirty="0" smtClean="0">
                <a:solidFill>
                  <a:srgbClr val="282B2E"/>
                </a:solidFill>
                <a:latin typeface="Arial"/>
                <a:cs typeface="Arial"/>
              </a:rPr>
              <a:t> ~</a:t>
            </a:r>
            <a:r>
              <a:rPr lang="en-US" sz="2600" b="1" dirty="0">
                <a:solidFill>
                  <a:srgbClr val="282B2E"/>
                </a:solidFill>
                <a:latin typeface="Arial"/>
                <a:cs typeface="Arial"/>
              </a:rPr>
              <a:t> </a:t>
            </a:r>
            <a:r>
              <a:rPr lang="en-US" sz="2600" b="1" dirty="0" smtClean="0">
                <a:solidFill>
                  <a:srgbClr val="282B2E"/>
                </a:solidFill>
                <a:latin typeface="Arial"/>
                <a:cs typeface="Arial"/>
              </a:rPr>
              <a:t>30% </a:t>
            </a:r>
            <a:endParaRPr lang="en-US" sz="2600" b="1" dirty="0">
              <a:solidFill>
                <a:srgbClr val="282B2E"/>
              </a:solidFill>
              <a:latin typeface="Arial"/>
              <a:cs typeface="Arial"/>
            </a:endParaRPr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</a:pPr>
            <a:r>
              <a:rPr kumimoji="0" lang="en-US" sz="2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282B2E"/>
                </a:solidFill>
                <a:effectLst/>
                <a:uLnTx/>
                <a:uFillTx/>
                <a:latin typeface="Arial"/>
                <a:cs typeface="Arial"/>
              </a:rPr>
              <a:t>    </a:t>
            </a:r>
          </a:p>
        </p:txBody>
      </p:sp>
    </p:spTree>
    <p:extLst>
      <p:ext uri="{BB962C8B-B14F-4D97-AF65-F5344CB8AC3E}">
        <p14:creationId xmlns:p14="http://schemas.microsoft.com/office/powerpoint/2010/main" val="38076061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762000"/>
          </a:xfrm>
        </p:spPr>
        <p:txBody>
          <a:bodyPr>
            <a:normAutofit/>
          </a:bodyPr>
          <a:lstStyle/>
          <a:p>
            <a:r>
              <a:rPr lang="en-US" sz="3200" dirty="0" smtClean="0"/>
              <a:t>Electrification leads to higher overall efficiency</a:t>
            </a:r>
            <a:endParaRPr lang="en-US" sz="32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t="15689"/>
          <a:stretch/>
        </p:blipFill>
        <p:spPr>
          <a:xfrm>
            <a:off x="37618" y="2209800"/>
            <a:ext cx="9144000" cy="2920324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819400" y="5181600"/>
            <a:ext cx="4267200" cy="609600"/>
          </a:xfrm>
          <a:prstGeom prst="rect">
            <a:avLst/>
          </a:prstGeom>
        </p:spPr>
        <p:txBody>
          <a:bodyPr vert="horz" wrap="none" lIns="91440" tIns="45720" rIns="91440" bIns="45720" rtlCol="0">
            <a:normAutofit/>
          </a:bodyPr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</a:pPr>
            <a:r>
              <a:rPr kumimoji="0" lang="en-US" sz="2323" b="1" i="0" u="none" strike="noStrike" kern="1200" cap="none" spc="0" normalizeH="0" baseline="0" noProof="0" dirty="0" smtClean="0">
                <a:ln>
                  <a:noFill/>
                </a:ln>
                <a:solidFill>
                  <a:srgbClr val="282B2E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Overall Efficiency ~ 36 - 42%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09600" y="1066800"/>
            <a:ext cx="914400" cy="914400"/>
          </a:xfrm>
          <a:prstGeom prst="rect">
            <a:avLst/>
          </a:prstGeom>
        </p:spPr>
        <p:txBody>
          <a:bodyPr vert="horz" wrap="none" lIns="91440" tIns="45720" rIns="91440" bIns="45720" rtlCol="0">
            <a:normAutofit/>
          </a:bodyPr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</a:pPr>
            <a:endParaRPr kumimoji="0" lang="en-US" sz="2323" b="1" i="0" u="none" strike="noStrike" kern="1200" cap="none" spc="0" normalizeH="0" baseline="0" noProof="0" dirty="0" smtClean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 Narrow"/>
              <a:ea typeface="+mn-ea"/>
              <a:cs typeface="Arial Narrow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28600" y="990600"/>
            <a:ext cx="8763000" cy="914400"/>
          </a:xfrm>
          <a:prstGeom prst="rect">
            <a:avLst/>
          </a:prstGeom>
        </p:spPr>
        <p:txBody>
          <a:bodyPr vert="horz" wrap="none" lIns="91440" tIns="45720" rIns="91440" bIns="45720" rtlCol="0">
            <a:noAutofit/>
          </a:bodyPr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</a:pPr>
            <a:r>
              <a:rPr kumimoji="0" lang="en-US" sz="2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50000"/>
                  </a:schemeClr>
                </a:solidFill>
                <a:effectLst/>
                <a:uLnTx/>
                <a:uFillTx/>
                <a:latin typeface="Arial"/>
                <a:cs typeface="Arial"/>
              </a:rPr>
              <a:t>Commercial Power Generation Gas Turbine ~ 100+ MW</a:t>
            </a:r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</a:pPr>
            <a:r>
              <a:rPr kumimoji="0" lang="en-US" sz="26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>
                    <a:lumMod val="50000"/>
                  </a:schemeClr>
                </a:solidFill>
                <a:effectLst/>
                <a:uLnTx/>
                <a:uFillTx/>
                <a:latin typeface="Arial"/>
                <a:ea typeface="Lucida Grande"/>
                <a:cs typeface="Arial"/>
              </a:rPr>
              <a:t>η</a:t>
            </a:r>
            <a:r>
              <a:rPr lang="en-US" sz="2600" b="1" dirty="0" smtClean="0">
                <a:solidFill>
                  <a:schemeClr val="tx1">
                    <a:lumMod val="50000"/>
                  </a:schemeClr>
                </a:solidFill>
                <a:latin typeface="Arial"/>
                <a:cs typeface="Arial"/>
              </a:rPr>
              <a:t> ~ 47-55%</a:t>
            </a:r>
            <a:r>
              <a:rPr kumimoji="0" lang="en-US" sz="2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50000"/>
                  </a:schemeClr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57200" y="5867400"/>
            <a:ext cx="7543800" cy="914400"/>
          </a:xfrm>
          <a:prstGeom prst="rect">
            <a:avLst/>
          </a:prstGeom>
        </p:spPr>
        <p:txBody>
          <a:bodyPr vert="horz" wrap="none" lIns="91440" tIns="45720" rIns="91440" bIns="45720" rtlCol="0">
            <a:normAutofit/>
          </a:bodyPr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</a:pPr>
            <a:r>
              <a:rPr kumimoji="0" lang="en-US" sz="16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50565C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Håvard</a:t>
            </a:r>
            <a:r>
              <a:rPr kumimoji="0" lang="en-US" sz="1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50565C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lang="en-US" sz="16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50565C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Devold</a:t>
            </a:r>
            <a:r>
              <a:rPr kumimoji="0" lang="en-US" sz="1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50565C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, Tom </a:t>
            </a:r>
            <a:r>
              <a:rPr kumimoji="0" lang="en-US" sz="16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50565C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Nestli</a:t>
            </a:r>
            <a:r>
              <a:rPr kumimoji="0" lang="en-US" sz="1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50565C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&amp; John Hurter, “All Electric LNG plants” </a:t>
            </a:r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</a:pPr>
            <a:r>
              <a:rPr kumimoji="0" lang="en-US" sz="1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50565C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2006 ABB Process Automation Oil and Gas</a:t>
            </a:r>
          </a:p>
        </p:txBody>
      </p:sp>
      <p:sp>
        <p:nvSpPr>
          <p:cNvPr id="3" name="Rectangle 2"/>
          <p:cNvSpPr/>
          <p:nvPr/>
        </p:nvSpPr>
        <p:spPr>
          <a:xfrm>
            <a:off x="5410200" y="2286000"/>
            <a:ext cx="173637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457200" fontAlgn="auto">
              <a:spcBef>
                <a:spcPct val="20000"/>
              </a:spcBef>
              <a:spcAft>
                <a:spcPts val="0"/>
              </a:spcAft>
            </a:pPr>
            <a:r>
              <a:rPr lang="en-US" sz="2800" b="1" dirty="0">
                <a:solidFill>
                  <a:srgbClr val="282B2E"/>
                </a:solidFill>
                <a:latin typeface="Arial"/>
                <a:cs typeface="Arial"/>
              </a:rPr>
              <a:t>100+ MW</a:t>
            </a:r>
          </a:p>
        </p:txBody>
      </p:sp>
    </p:spTree>
    <p:extLst>
      <p:ext uri="{BB962C8B-B14F-4D97-AF65-F5344CB8AC3E}">
        <p14:creationId xmlns:p14="http://schemas.microsoft.com/office/powerpoint/2010/main" val="6645539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2594" y="5562600"/>
            <a:ext cx="1562100" cy="1247775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0"/>
            <a:ext cx="8229600" cy="685800"/>
          </a:xfrm>
        </p:spPr>
        <p:txBody>
          <a:bodyPr>
            <a:noAutofit/>
          </a:bodyPr>
          <a:lstStyle/>
          <a:p>
            <a:r>
              <a:rPr lang="en-US" dirty="0" smtClean="0"/>
              <a:t>13.4 MW Gas turbine Coupled Centrifugal </a:t>
            </a:r>
            <a:r>
              <a:rPr lang="en-US" dirty="0"/>
              <a:t>Compressor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1990424"/>
            <a:ext cx="8458199" cy="37245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Oval 4"/>
          <p:cNvSpPr/>
          <p:nvPr/>
        </p:nvSpPr>
        <p:spPr>
          <a:xfrm>
            <a:off x="762000" y="2514600"/>
            <a:ext cx="1066800" cy="1257300"/>
          </a:xfrm>
          <a:prstGeom prst="ellipse">
            <a:avLst/>
          </a:prstGeom>
          <a:noFill/>
          <a:ln w="28575">
            <a:solidFill>
              <a:srgbClr val="FFFF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 smtClean="0">
              <a:solidFill>
                <a:schemeClr val="tx1">
                  <a:lumMod val="50000"/>
                </a:schemeClr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28600" y="1447800"/>
            <a:ext cx="1867989" cy="592183"/>
          </a:xfrm>
          <a:prstGeom prst="rect">
            <a:avLst/>
          </a:prstGeom>
        </p:spPr>
        <p:txBody>
          <a:bodyPr vert="horz" wrap="none" lIns="91440" tIns="45720" rIns="91440" bIns="45720" rtlCol="0">
            <a:normAutofit/>
          </a:bodyPr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</a:pPr>
            <a:r>
              <a:rPr kumimoji="0" lang="en-US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4">
                    <a:lumMod val="75000"/>
                    <a:lumOff val="25000"/>
                  </a:schemeClr>
                </a:solidFill>
                <a:effectLst/>
                <a:uLnTx/>
                <a:uFillTx/>
                <a:latin typeface="Arial Narrow"/>
                <a:ea typeface="+mn-ea"/>
                <a:cs typeface="Arial Narrow"/>
              </a:rPr>
              <a:t>Starter Motor</a:t>
            </a:r>
          </a:p>
        </p:txBody>
      </p:sp>
      <p:cxnSp>
        <p:nvCxnSpPr>
          <p:cNvPr id="8" name="Straight Arrow Connector 7"/>
          <p:cNvCxnSpPr>
            <a:stCxn id="5" idx="0"/>
          </p:cNvCxnSpPr>
          <p:nvPr/>
        </p:nvCxnSpPr>
        <p:spPr>
          <a:xfrm flipH="1" flipV="1">
            <a:off x="914400" y="1905000"/>
            <a:ext cx="381000" cy="609600"/>
          </a:xfrm>
          <a:prstGeom prst="straightConnector1">
            <a:avLst/>
          </a:prstGeom>
          <a:ln>
            <a:solidFill>
              <a:srgbClr val="FFFF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Oval 10"/>
          <p:cNvSpPr/>
          <p:nvPr/>
        </p:nvSpPr>
        <p:spPr>
          <a:xfrm>
            <a:off x="2207623" y="2039983"/>
            <a:ext cx="4345577" cy="2379617"/>
          </a:xfrm>
          <a:prstGeom prst="ellipse">
            <a:avLst/>
          </a:prstGeom>
          <a:noFill/>
          <a:ln w="28575">
            <a:solidFill>
              <a:srgbClr val="FFFF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 smtClean="0">
              <a:solidFill>
                <a:schemeClr val="tx1">
                  <a:lumMod val="50000"/>
                </a:schemeClr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581400" y="779417"/>
            <a:ext cx="2133600" cy="1108166"/>
          </a:xfrm>
          <a:prstGeom prst="rect">
            <a:avLst/>
          </a:prstGeom>
        </p:spPr>
        <p:txBody>
          <a:bodyPr vert="horz" wrap="none" lIns="91440" tIns="45720" rIns="91440" bIns="45720" rtlCol="0">
            <a:noAutofit/>
          </a:bodyPr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</a:pPr>
            <a:r>
              <a:rPr kumimoji="0" lang="en-US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4">
                    <a:lumMod val="75000"/>
                    <a:lumOff val="25000"/>
                  </a:schemeClr>
                </a:solidFill>
                <a:effectLst/>
                <a:uLnTx/>
                <a:uFillTx/>
                <a:latin typeface="Arial Narrow"/>
                <a:cs typeface="Arial Narrow"/>
              </a:rPr>
              <a:t>Gas Turbine Unit</a:t>
            </a:r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</a:pPr>
            <a:r>
              <a:rPr lang="en-US" sz="2000" b="1" dirty="0" smtClean="0">
                <a:solidFill>
                  <a:schemeClr val="accent4">
                    <a:lumMod val="75000"/>
                    <a:lumOff val="25000"/>
                  </a:schemeClr>
                </a:solidFill>
                <a:latin typeface="Arial Narrow"/>
                <a:cs typeface="Arial Narrow"/>
              </a:rPr>
              <a:t>Output 8000 to 10000 </a:t>
            </a:r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</a:pPr>
            <a:r>
              <a:rPr lang="en-US" sz="2000" b="1" dirty="0" smtClean="0">
                <a:solidFill>
                  <a:schemeClr val="accent4">
                    <a:lumMod val="75000"/>
                    <a:lumOff val="25000"/>
                  </a:schemeClr>
                </a:solidFill>
                <a:latin typeface="Arial Narrow"/>
                <a:cs typeface="Arial Narrow"/>
              </a:rPr>
              <a:t>RPM</a:t>
            </a:r>
            <a:endParaRPr kumimoji="0" lang="en-US" sz="2000" b="1" i="0" u="none" strike="noStrike" kern="1200" cap="none" spc="0" normalizeH="0" baseline="0" noProof="0" dirty="0" smtClean="0">
              <a:ln>
                <a:noFill/>
              </a:ln>
              <a:solidFill>
                <a:schemeClr val="accent4">
                  <a:lumMod val="75000"/>
                  <a:lumOff val="25000"/>
                </a:schemeClr>
              </a:solidFill>
              <a:effectLst/>
              <a:uLnTx/>
              <a:uFillTx/>
              <a:latin typeface="Arial Narrow"/>
              <a:cs typeface="Arial Narrow"/>
            </a:endParaRPr>
          </a:p>
        </p:txBody>
      </p:sp>
      <p:cxnSp>
        <p:nvCxnSpPr>
          <p:cNvPr id="13" name="Straight Arrow Connector 12"/>
          <p:cNvCxnSpPr/>
          <p:nvPr/>
        </p:nvCxnSpPr>
        <p:spPr>
          <a:xfrm flipH="1" flipV="1">
            <a:off x="4456612" y="1591491"/>
            <a:ext cx="10628" cy="489859"/>
          </a:xfrm>
          <a:prstGeom prst="straightConnector1">
            <a:avLst/>
          </a:prstGeom>
          <a:ln>
            <a:solidFill>
              <a:srgbClr val="FFFF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Oval 14"/>
          <p:cNvSpPr/>
          <p:nvPr/>
        </p:nvSpPr>
        <p:spPr>
          <a:xfrm>
            <a:off x="6966857" y="2590800"/>
            <a:ext cx="1455996" cy="1524000"/>
          </a:xfrm>
          <a:prstGeom prst="ellipse">
            <a:avLst/>
          </a:prstGeom>
          <a:noFill/>
          <a:ln w="28575">
            <a:solidFill>
              <a:srgbClr val="FFFF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 smtClean="0">
              <a:solidFill>
                <a:schemeClr val="tx1">
                  <a:lumMod val="50000"/>
                </a:schemeClr>
              </a:solidFill>
            </a:endParaRPr>
          </a:p>
        </p:txBody>
      </p:sp>
      <p:cxnSp>
        <p:nvCxnSpPr>
          <p:cNvPr id="16" name="Straight Arrow Connector 15"/>
          <p:cNvCxnSpPr/>
          <p:nvPr/>
        </p:nvCxnSpPr>
        <p:spPr>
          <a:xfrm flipH="1" flipV="1">
            <a:off x="7689541" y="1804851"/>
            <a:ext cx="10628" cy="785949"/>
          </a:xfrm>
          <a:prstGeom prst="straightConnector1">
            <a:avLst/>
          </a:prstGeom>
          <a:ln>
            <a:solidFill>
              <a:srgbClr val="FFFF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TextBox 16"/>
          <p:cNvSpPr txBox="1"/>
          <p:nvPr/>
        </p:nvSpPr>
        <p:spPr>
          <a:xfrm>
            <a:off x="6971211" y="1295400"/>
            <a:ext cx="1867989" cy="592183"/>
          </a:xfrm>
          <a:prstGeom prst="rect">
            <a:avLst/>
          </a:prstGeom>
        </p:spPr>
        <p:txBody>
          <a:bodyPr vert="horz" wrap="none" lIns="91440" tIns="45720" rIns="91440" bIns="45720" rtlCol="0">
            <a:normAutofit/>
          </a:bodyPr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</a:pPr>
            <a:r>
              <a:rPr kumimoji="0" lang="en-US" sz="2323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4">
                    <a:lumMod val="75000"/>
                    <a:lumOff val="25000"/>
                  </a:schemeClr>
                </a:solidFill>
                <a:effectLst/>
                <a:uLnTx/>
                <a:uFillTx/>
                <a:latin typeface="Arial Narrow"/>
                <a:ea typeface="+mn-ea"/>
                <a:cs typeface="Arial Narrow"/>
              </a:rPr>
              <a:t>Compressor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2780211" y="5961017"/>
            <a:ext cx="1867989" cy="592183"/>
          </a:xfrm>
          <a:prstGeom prst="rect">
            <a:avLst/>
          </a:prstGeom>
        </p:spPr>
        <p:txBody>
          <a:bodyPr vert="horz" wrap="none" lIns="91440" tIns="45720" rIns="91440" bIns="45720" rtlCol="0">
            <a:normAutofit/>
          </a:bodyPr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</a:pPr>
            <a:r>
              <a:rPr kumimoji="0" lang="en-US" sz="2323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4">
                    <a:lumMod val="90000"/>
                    <a:lumOff val="10000"/>
                  </a:schemeClr>
                </a:solidFill>
                <a:effectLst/>
                <a:uLnTx/>
                <a:uFillTx/>
                <a:latin typeface="Arial Narrow"/>
                <a:ea typeface="+mn-ea"/>
                <a:cs typeface="Arial Narrow"/>
              </a:rPr>
              <a:t>SGT-400</a:t>
            </a:r>
          </a:p>
        </p:txBody>
      </p:sp>
    </p:spTree>
    <p:extLst>
      <p:ext uri="{BB962C8B-B14F-4D97-AF65-F5344CB8AC3E}">
        <p14:creationId xmlns:p14="http://schemas.microsoft.com/office/powerpoint/2010/main" val="3093461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/>
      <p:bldP spid="11" grpId="0" animBg="1"/>
      <p:bldP spid="12" grpId="0"/>
      <p:bldP spid="15" grpId="0" animBg="1"/>
      <p:bldP spid="17" grpId="0"/>
      <p:bldP spid="18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-228600"/>
            <a:ext cx="8229600" cy="914400"/>
          </a:xfrm>
        </p:spPr>
        <p:txBody>
          <a:bodyPr/>
          <a:lstStyle/>
          <a:p>
            <a:r>
              <a:rPr lang="en-US" dirty="0" smtClean="0"/>
              <a:t>20,000 </a:t>
            </a:r>
            <a:r>
              <a:rPr lang="en-US" dirty="0" err="1" smtClean="0"/>
              <a:t>hp</a:t>
            </a:r>
            <a:r>
              <a:rPr lang="en-US" dirty="0" smtClean="0"/>
              <a:t> Centrifugal Compressor for NG</a:t>
            </a:r>
            <a:endParaRPr lang="en-US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541392"/>
            <a:ext cx="8551738" cy="54022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8200" y="6248400"/>
            <a:ext cx="3428787" cy="3809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8044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0"/>
            <a:ext cx="8763000" cy="609600"/>
          </a:xfrm>
        </p:spPr>
        <p:txBody>
          <a:bodyPr>
            <a:noAutofit/>
          </a:bodyPr>
          <a:lstStyle/>
          <a:p>
            <a:r>
              <a:rPr lang="en-US" dirty="0" smtClean="0"/>
              <a:t>High RPM Direct Drive Motors to reduce size and cost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59300" y="0"/>
            <a:ext cx="848" cy="68580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59300" y="0"/>
            <a:ext cx="848" cy="685800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30324" y="1600200"/>
            <a:ext cx="9144000" cy="4694009"/>
          </a:xfrm>
          <a:prstGeom prst="rect">
            <a:avLst/>
          </a:prstGeom>
        </p:spPr>
      </p:pic>
      <p:cxnSp>
        <p:nvCxnSpPr>
          <p:cNvPr id="9" name="Straight Arrow Connector 8"/>
          <p:cNvCxnSpPr/>
          <p:nvPr/>
        </p:nvCxnSpPr>
        <p:spPr>
          <a:xfrm>
            <a:off x="6248400" y="2057400"/>
            <a:ext cx="685800" cy="60960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6705600" y="2057400"/>
            <a:ext cx="1905000" cy="609600"/>
          </a:xfrm>
          <a:prstGeom prst="rect">
            <a:avLst/>
          </a:prstGeom>
        </p:spPr>
        <p:txBody>
          <a:bodyPr vert="horz" wrap="none" lIns="91440" tIns="45720" rIns="91440" bIns="45720" rtlCol="0">
            <a:normAutofit/>
          </a:bodyPr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</a:pPr>
            <a:r>
              <a:rPr kumimoji="0" lang="en-US" sz="2323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Size Reduction</a:t>
            </a:r>
          </a:p>
        </p:txBody>
      </p:sp>
      <p:sp>
        <p:nvSpPr>
          <p:cNvPr id="11" name="Rectangle 10"/>
          <p:cNvSpPr/>
          <p:nvPr/>
        </p:nvSpPr>
        <p:spPr>
          <a:xfrm>
            <a:off x="381000" y="6194290"/>
            <a:ext cx="55626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>
                <a:solidFill>
                  <a:schemeClr val="tx1">
                    <a:lumMod val="50000"/>
                  </a:schemeClr>
                </a:solidFill>
              </a:rPr>
              <a:t>http://</a:t>
            </a:r>
            <a:r>
              <a:rPr lang="en-US" sz="1400" dirty="0" err="1">
                <a:solidFill>
                  <a:schemeClr val="tx1">
                    <a:lumMod val="50000"/>
                  </a:schemeClr>
                </a:solidFill>
              </a:rPr>
              <a:t>www.gaselectricpartnership.com</a:t>
            </a:r>
            <a:r>
              <a:rPr lang="en-US" sz="1400" dirty="0">
                <a:solidFill>
                  <a:schemeClr val="tx1">
                    <a:lumMod val="50000"/>
                  </a:schemeClr>
                </a:solidFill>
              </a:rPr>
              <a:t>/GFuture%20Compression%20Station%20Final.pdf</a:t>
            </a:r>
          </a:p>
        </p:txBody>
      </p:sp>
    </p:spTree>
    <p:extLst>
      <p:ext uri="{BB962C8B-B14F-4D97-AF65-F5344CB8AC3E}">
        <p14:creationId xmlns:p14="http://schemas.microsoft.com/office/powerpoint/2010/main" val="7882306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EERE Black Master">
  <a:themeElements>
    <a:clrScheme name="EERE 2012-2">
      <a:dk1>
        <a:srgbClr val="50565C"/>
      </a:dk1>
      <a:lt1>
        <a:sysClr val="window" lastClr="FFFFFF"/>
      </a:lt1>
      <a:dk2>
        <a:srgbClr val="6A737B"/>
      </a:dk2>
      <a:lt2>
        <a:srgbClr val="EEECE1"/>
      </a:lt2>
      <a:accent1>
        <a:srgbClr val="7AC143"/>
      </a:accent1>
      <a:accent2>
        <a:srgbClr val="FFD200"/>
      </a:accent2>
      <a:accent3>
        <a:srgbClr val="00A4E4"/>
      </a:accent3>
      <a:accent4>
        <a:srgbClr val="00425D"/>
      </a:accent4>
      <a:accent5>
        <a:srgbClr val="00853F"/>
      </a:accent5>
      <a:accent6>
        <a:srgbClr val="F58025"/>
      </a:accent6>
      <a:hlink>
        <a:srgbClr val="006892"/>
      </a:hlink>
      <a:folHlink>
        <a:srgbClr val="6A737B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gradFill>
          <a:gsLst>
            <a:gs pos="0">
              <a:schemeClr val="bg1">
                <a:lumMod val="85000"/>
              </a:schemeClr>
            </a:gs>
            <a:gs pos="100000">
              <a:schemeClr val="bg1">
                <a:lumMod val="95000"/>
              </a:schemeClr>
            </a:gs>
          </a:gsLst>
          <a:lin ang="16200000" scaled="0"/>
        </a:gradFill>
        <a:ln>
          <a:solidFill>
            <a:schemeClr val="tx1">
              <a:lumMod val="50000"/>
            </a:schemeClr>
          </a:solidFill>
        </a:ln>
      </a:spPr>
      <a:bodyPr rtlCol="0" anchor="ctr"/>
      <a:lstStyle>
        <a:defPPr algn="ctr">
          <a:defRPr b="1" dirty="0" smtClean="0">
            <a:solidFill>
              <a:schemeClr val="tx1">
                <a:lumMod val="50000"/>
              </a:schemeClr>
            </a:solidFill>
          </a:defRPr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/>
      <a:bodyPr vert="horz" lIns="91440" tIns="45720" rIns="91440" bIns="45720" rtlCol="0">
        <a:normAutofit fontScale="85000" lnSpcReduction="10000"/>
      </a:bodyPr>
      <a:lstStyle>
        <a:defPPr marL="0" marR="0" indent="0" algn="l" defTabSz="457200" rtl="0" eaLnBrk="1" fontAlgn="auto" latinLnBrk="0" hangingPunct="1">
          <a:lnSpc>
            <a:spcPct val="100000"/>
          </a:lnSpc>
          <a:spcBef>
            <a:spcPct val="20000"/>
          </a:spcBef>
          <a:spcAft>
            <a:spcPts val="0"/>
          </a:spcAft>
          <a:buClrTx/>
          <a:buSzTx/>
          <a:buFont typeface="Arial"/>
          <a:buNone/>
          <a:tabLst/>
          <a:defRPr kumimoji="0" sz="2323" b="1" i="0" u="none" strike="noStrike" kern="1200" cap="none" spc="0" normalizeH="0" baseline="0" noProof="0" dirty="0" smtClean="0">
            <a:ln>
              <a:noFill/>
            </a:ln>
            <a:solidFill>
              <a:srgbClr val="FFFFFF"/>
            </a:solidFill>
            <a:effectLst/>
            <a:uLnTx/>
            <a:uFillTx/>
            <a:latin typeface="Arial Narrow"/>
            <a:ea typeface="+mn-ea"/>
            <a:cs typeface="Arial Narrow"/>
          </a:defRPr>
        </a:defPPr>
      </a:lstStyle>
    </a:tx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2758</TotalTime>
  <Words>906</Words>
  <Application>Microsoft Office PowerPoint</Application>
  <PresentationFormat>On-screen Show (4:3)</PresentationFormat>
  <Paragraphs>197</Paragraphs>
  <Slides>15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4" baseType="lpstr">
      <vt:lpstr>ＭＳ Ｐゴシック</vt:lpstr>
      <vt:lpstr>Arial</vt:lpstr>
      <vt:lpstr>Arial Narrow</vt:lpstr>
      <vt:lpstr>Calibri</vt:lpstr>
      <vt:lpstr>Lucida Grande</vt:lpstr>
      <vt:lpstr>Symbol</vt:lpstr>
      <vt:lpstr>Tahoma</vt:lpstr>
      <vt:lpstr>Times New Roman</vt:lpstr>
      <vt:lpstr>1_EERE Black Master</vt:lpstr>
      <vt:lpstr>PowerPoint Presentation</vt:lpstr>
      <vt:lpstr>Applications of High RPM Compressors </vt:lpstr>
      <vt:lpstr>$4.5 B Worldwide Market in MV Motors</vt:lpstr>
      <vt:lpstr>Over 900 Interstate Pipeline Compression Stations</vt:lpstr>
      <vt:lpstr>Current Solution for Pipeline Compressor Stations, LNG Plants and CO2 Injection</vt:lpstr>
      <vt:lpstr>Electrification leads to higher overall efficiency</vt:lpstr>
      <vt:lpstr>13.4 MW Gas turbine Coupled Centrifugal Compressor</vt:lpstr>
      <vt:lpstr>20,000 hp Centrifugal Compressor for NG</vt:lpstr>
      <vt:lpstr>High RPM Direct Drive Motors to reduce size and cost</vt:lpstr>
      <vt:lpstr>US Manufacturing Advantage by combining Several Key Technologies in an Integrated Approach</vt:lpstr>
      <vt:lpstr>Discussions</vt:lpstr>
      <vt:lpstr>Minimum System Requirements</vt:lpstr>
      <vt:lpstr>Metrics: Today’s Technology</vt:lpstr>
      <vt:lpstr>Targeted Metrics</vt:lpstr>
      <vt:lpstr>Targeted Metrics (Cont’d)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Boyd, Steven</dc:creator>
  <cp:lastModifiedBy>Ronald Wolk</cp:lastModifiedBy>
  <cp:revision>218</cp:revision>
  <cp:lastPrinted>2014-02-20T17:49:34Z</cp:lastPrinted>
  <dcterms:created xsi:type="dcterms:W3CDTF">2011-06-04T16:38:42Z</dcterms:created>
  <dcterms:modified xsi:type="dcterms:W3CDTF">2014-10-22T17:42:40Z</dcterms:modified>
</cp:coreProperties>
</file>