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296" r:id="rId2"/>
    <p:sldId id="339" r:id="rId3"/>
    <p:sldId id="325" r:id="rId4"/>
    <p:sldId id="342" r:id="rId5"/>
    <p:sldId id="344" r:id="rId6"/>
    <p:sldId id="345" r:id="rId7"/>
    <p:sldId id="343" r:id="rId8"/>
    <p:sldId id="323" r:id="rId9"/>
    <p:sldId id="341" r:id="rId10"/>
    <p:sldId id="346" r:id="rId11"/>
    <p:sldId id="347" r:id="rId12"/>
    <p:sldId id="351" r:id="rId13"/>
    <p:sldId id="348" r:id="rId14"/>
    <p:sldId id="349" r:id="rId15"/>
    <p:sldId id="35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1" autoAdjust="0"/>
    <p:restoredTop sz="94660"/>
  </p:normalViewPr>
  <p:slideViewPr>
    <p:cSldViewPr>
      <p:cViewPr varScale="1">
        <p:scale>
          <a:sx n="103" d="100"/>
          <a:sy n="103" d="100"/>
        </p:scale>
        <p:origin x="114" y="348"/>
      </p:cViewPr>
      <p:guideLst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CE2EC-31DE-4AC1-8DF2-7DF1B796F2B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25D4-7D9C-4AF2-A5D3-E8F1EB45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9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69CCE0-184C-4685-8528-10CBA3EC768B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75D11-0079-4D42-8AE6-22398F6E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4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6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5531"/>
            <a:ext cx="3886200" cy="5695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9581"/>
            <a:ext cx="8835980" cy="4457495"/>
          </a:xfrm>
          <a:prstGeom prst="rect">
            <a:avLst/>
          </a:prstGeom>
        </p:spPr>
      </p:pic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9584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1F54D-D11B-42CD-8D5F-A8111307E03F}" type="datetimeFigureOut">
              <a:rPr lang="en-US" smtClean="0">
                <a:solidFill>
                  <a:srgbClr val="50565C"/>
                </a:solidFill>
              </a:rPr>
              <a:pPr/>
              <a:t>10/22/2014</a:t>
            </a:fld>
            <a:endParaRPr lang="en-US">
              <a:solidFill>
                <a:srgbClr val="50565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056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7BFE-80BB-4643-AAF3-95304F66A39F}" type="slidenum">
              <a:rPr lang="en-US" smtClean="0">
                <a:solidFill>
                  <a:srgbClr val="50565C"/>
                </a:solidFill>
              </a:rPr>
              <a:pPr/>
              <a:t>‹#›</a:t>
            </a:fld>
            <a:endParaRPr lang="en-US">
              <a:solidFill>
                <a:srgbClr val="5056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1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282B2E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282B2E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9" y="6309141"/>
            <a:ext cx="2735931" cy="401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chemeClr val="tx1">
              <a:lumMod val="50000"/>
            </a:schemeClr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-parts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57200" y="762000"/>
            <a:ext cx="5410200" cy="609600"/>
          </a:xfrm>
        </p:spPr>
        <p:txBody>
          <a:bodyPr/>
          <a:lstStyle/>
          <a:p>
            <a:pPr algn="l"/>
            <a:r>
              <a:rPr lang="en-US" sz="2000" dirty="0" smtClean="0"/>
              <a:t>Anant Agarwal, Steven Boyd, </a:t>
            </a:r>
            <a:r>
              <a:rPr lang="en-US" sz="2000" dirty="0" err="1" smtClean="0"/>
              <a:t>Ziaur</a:t>
            </a:r>
            <a:r>
              <a:rPr lang="en-US" sz="2000" dirty="0" smtClean="0"/>
              <a:t> Rahman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114800" y="60198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NIST/DOE Workshop on High-Megawatt (HMW) Direct-Drive Motors and Front-End Power </a:t>
            </a:r>
            <a:r>
              <a:rPr lang="en-US" sz="1400" dirty="0" smtClean="0"/>
              <a:t>Electronics, Sept. 4, 2014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75438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Generation of Electric Machines</a:t>
            </a:r>
          </a:p>
        </p:txBody>
      </p:sp>
    </p:spTree>
    <p:extLst>
      <p:ext uri="{BB962C8B-B14F-4D97-AF65-F5344CB8AC3E}">
        <p14:creationId xmlns:p14="http://schemas.microsoft.com/office/powerpoint/2010/main" val="41483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32"/>
            <a:ext cx="9067800" cy="5996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US Manufacturing Advantage by combining Several Key Technologies</a:t>
            </a:r>
            <a:br>
              <a:rPr lang="en-US" sz="2400" dirty="0" smtClean="0"/>
            </a:br>
            <a:r>
              <a:rPr lang="en-US" sz="2400" dirty="0" smtClean="0"/>
              <a:t>in an Integrated Approach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367088" y="213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38624" y="1295400"/>
            <a:ext cx="1828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810000" y="17526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6048376" y="1752600"/>
            <a:ext cx="428624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0" y="160019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77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13.8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phase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Hz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19600" y="14954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1-50 MW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 Hz Motor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RPM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81899" y="1590675"/>
            <a:ext cx="163830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Speed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K-18 K RPM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5200" y="762000"/>
            <a:ext cx="167640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Traditional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5600" y="685800"/>
            <a:ext cx="2438400" cy="6858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20-40% energy is wasted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with throttles and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ther mechanical devices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90600" y="1306633"/>
            <a:ext cx="1828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19400" y="15257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77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4.16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phase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Hz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71600" y="14590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775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Hz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77000" y="1295400"/>
            <a:ext cx="7620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239000" y="1752600"/>
            <a:ext cx="428624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152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 Narrow"/>
                <a:cs typeface="Arial Narrow"/>
              </a:rPr>
              <a:t>Gear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Box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 Narrow"/>
                <a:cs typeface="Arial Narrow"/>
              </a:rPr>
              <a:t>1: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cs typeface="Arial Narrow"/>
              </a:rPr>
              <a:t>G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 Narrow"/>
                <a:cs typeface="Arial Narrow"/>
              </a:rPr>
              <a:t>(5-10)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81000" y="3505200"/>
            <a:ext cx="7458075" cy="1295401"/>
            <a:chOff x="304800" y="1142999"/>
            <a:chExt cx="7458075" cy="1295401"/>
          </a:xfrm>
        </p:grpSpPr>
        <p:sp>
          <p:nvSpPr>
            <p:cNvPr id="25" name="Rectangle 24"/>
            <p:cNvSpPr/>
            <p:nvPr/>
          </p:nvSpPr>
          <p:spPr>
            <a:xfrm>
              <a:off x="1981200" y="1142999"/>
              <a:ext cx="1828800" cy="129540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19600" y="1143000"/>
              <a:ext cx="1828800" cy="1295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1371600" y="1600200"/>
              <a:ext cx="6096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810000" y="1562100"/>
              <a:ext cx="6096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248400" y="1600200"/>
              <a:ext cx="6096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4800" y="1438275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 fontScale="77500" lnSpcReduction="20000"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2323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13.8 k</a:t>
              </a:r>
              <a:r>
                <a:rPr kumimoji="0" lang="en-US" sz="2323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2323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phase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232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2323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 Hz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33600" y="1219199"/>
              <a:ext cx="1066800" cy="4572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Variable 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Speed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Drive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2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Based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49618" y="1142999"/>
              <a:ext cx="1600200" cy="124777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1-50 MW</a:t>
              </a: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Gx60</a:t>
              </a:r>
              <a:r>
                <a:rPr kumimoji="0" lang="en-US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Hz 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Motor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 </a:t>
              </a:r>
              <a:r>
                <a:rPr lang="en-US" b="1" noProof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smaller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b="1" i="0" u="none" strike="noStrike" kern="1200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Volume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48475" y="1438275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 fontScale="92500" lnSpcReduction="10000"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Compressor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Variable Speed</a:t>
              </a: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K-18 K RPM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endPara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752600" y="3276600"/>
            <a:ext cx="4800600" cy="1981200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010400" y="2971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Delivered as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box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553200" y="3429000"/>
            <a:ext cx="5334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05200" y="2743200"/>
            <a:ext cx="144780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noProof="0" dirty="0" smtClean="0">
                <a:solidFill>
                  <a:srgbClr val="000000"/>
                </a:solidFill>
                <a:latin typeface="Arial"/>
                <a:cs typeface="Arial"/>
              </a:rPr>
              <a:t>New Approach</a:t>
            </a: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0" y="5257800"/>
            <a:ext cx="883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</a:rPr>
              <a:t>Big 60 Hz Transformer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600" b="1" noProof="0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lang="en-US" sz="1600" b="1" dirty="0" err="1" smtClean="0">
                <a:solidFill>
                  <a:srgbClr val="008000"/>
                </a:solidFill>
                <a:latin typeface="Arial"/>
                <a:cs typeface="Arial"/>
              </a:rPr>
              <a:t>eplaced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 by small high frequency Transformer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</a:rPr>
              <a:t>Motor size reduced by 5x – cheaper, less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</a:rPr>
              <a:t> magnets</a:t>
            </a:r>
          </a:p>
          <a:p>
            <a:pPr marL="171450" indent="-1714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20-40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% energy per motor system 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is saved due to Variable 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Speed 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Drive – pay-back &lt; 3 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years</a:t>
            </a:r>
          </a:p>
          <a:p>
            <a:pPr marL="171450" indent="-1714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Gear Box 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eliminated</a:t>
            </a:r>
          </a:p>
          <a:p>
            <a:pPr marL="171450" indent="-1714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Smaller Foot-print (up to 5x)</a:t>
            </a:r>
            <a:endParaRPr lang="en-US" sz="16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marL="171450" indent="-1714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6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Discussions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914400"/>
            <a:ext cx="8763000" cy="5257800"/>
          </a:xfrm>
        </p:spPr>
        <p:txBody>
          <a:bodyPr/>
          <a:lstStyle/>
          <a:p>
            <a:r>
              <a:rPr lang="en-US" sz="3200" dirty="0" smtClean="0"/>
              <a:t>Applications of High RPM Motors</a:t>
            </a:r>
          </a:p>
          <a:p>
            <a:r>
              <a:rPr lang="en-US" sz="3200" dirty="0" smtClean="0"/>
              <a:t>SST or 60 Hz Transformer</a:t>
            </a:r>
          </a:p>
          <a:p>
            <a:r>
              <a:rPr lang="en-US" sz="3200" dirty="0" smtClean="0"/>
              <a:t>Topologies of VSD and Voltage Ratings of </a:t>
            </a:r>
            <a:r>
              <a:rPr lang="en-US" sz="3200" dirty="0" err="1" smtClean="0"/>
              <a:t>SiC</a:t>
            </a:r>
            <a:r>
              <a:rPr lang="en-US" sz="3200" dirty="0" smtClean="0"/>
              <a:t> Devices</a:t>
            </a:r>
          </a:p>
          <a:p>
            <a:r>
              <a:rPr lang="en-US" sz="3200" dirty="0" smtClean="0"/>
              <a:t>Cost of </a:t>
            </a:r>
            <a:r>
              <a:rPr lang="en-US" sz="3200" dirty="0" err="1" smtClean="0"/>
              <a:t>SiC</a:t>
            </a:r>
            <a:r>
              <a:rPr lang="en-US" sz="3200" dirty="0" smtClean="0"/>
              <a:t> Devices</a:t>
            </a:r>
          </a:p>
          <a:p>
            <a:r>
              <a:rPr lang="en-US" sz="3200" dirty="0" smtClean="0"/>
              <a:t>Maximum electrical frequency of Motor</a:t>
            </a:r>
          </a:p>
          <a:p>
            <a:r>
              <a:rPr lang="en-US" sz="3200" dirty="0" smtClean="0"/>
              <a:t>PM or IM – Materials Challenges</a:t>
            </a:r>
          </a:p>
          <a:p>
            <a:r>
              <a:rPr lang="en-US" sz="3200" dirty="0" smtClean="0"/>
              <a:t>Foot-print of the Integrated System</a:t>
            </a:r>
          </a:p>
          <a:p>
            <a:r>
              <a:rPr lang="en-US" sz="3200" dirty="0" smtClean="0"/>
              <a:t>Power Rating of the Initial System Demonstration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25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System Requirements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066800"/>
            <a:ext cx="5334000" cy="2286000"/>
            <a:chOff x="-7771" y="-79120"/>
            <a:chExt cx="3167518" cy="955803"/>
          </a:xfrm>
        </p:grpSpPr>
        <p:sp>
          <p:nvSpPr>
            <p:cNvPr id="4" name="Text Box 288"/>
            <p:cNvSpPr txBox="1"/>
            <p:nvPr/>
          </p:nvSpPr>
          <p:spPr>
            <a:xfrm>
              <a:off x="-7771" y="-79120"/>
              <a:ext cx="894603" cy="53947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+mj-lt"/>
                  <a:ea typeface="Arial"/>
                  <a:cs typeface="Times New Roman"/>
                </a:rPr>
                <a:t>13.8kV (L-L)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+mj-lt"/>
                  <a:ea typeface="Arial"/>
                  <a:cs typeface="Times New Roman"/>
                </a:rPr>
                <a:t>60Hz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+mj-lt"/>
                  <a:ea typeface="Arial"/>
                  <a:cs typeface="Times New Roman"/>
                </a:rPr>
                <a:t>3</a:t>
              </a:r>
              <a:r>
                <a:rPr lang="en-US" sz="2000" dirty="0">
                  <a:effectLst/>
                  <a:latin typeface="+mj-lt"/>
                  <a:ea typeface="Arial"/>
                  <a:cs typeface="Times New Roman"/>
                  <a:sym typeface="Symbol"/>
                </a:rPr>
                <a:t></a:t>
              </a:r>
              <a:endParaRPr lang="en-US" sz="2000" dirty="0">
                <a:effectLst/>
                <a:latin typeface="+mj-lt"/>
                <a:ea typeface="Arial"/>
                <a:cs typeface="Times New Roman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0" y="403674"/>
              <a:ext cx="797887" cy="136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" name="Text Box 290"/>
            <p:cNvSpPr txBox="1"/>
            <p:nvPr/>
          </p:nvSpPr>
          <p:spPr>
            <a:xfrm>
              <a:off x="2094932" y="403608"/>
              <a:ext cx="1064815" cy="47307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+mj-lt"/>
                  <a:ea typeface="Arial"/>
                  <a:cs typeface="Times New Roman"/>
                </a:rPr>
                <a:t>&gt;1 MW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+mj-lt"/>
                  <a:ea typeface="Arial"/>
                  <a:cs typeface="Times New Roman"/>
                </a:rPr>
                <a:t>&gt;15000 rpm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040342" y="358648"/>
              <a:ext cx="63817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8" name="Text Box 292"/>
            <p:cNvSpPr txBox="1"/>
            <p:nvPr/>
          </p:nvSpPr>
          <p:spPr>
            <a:xfrm>
              <a:off x="818866" y="0"/>
              <a:ext cx="1221475" cy="733245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+mj-lt"/>
                  <a:ea typeface="Arial"/>
                  <a:cs typeface="Times New Roman"/>
                </a:rPr>
                <a:t>WBG VSD: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+mj-lt"/>
                  <a:ea typeface="Arial"/>
                  <a:cs typeface="Times New Roman"/>
                </a:rPr>
                <a:t>V &gt;2kV, </a:t>
              </a:r>
              <a:r>
                <a:rPr lang="en-US" sz="2000" i="1">
                  <a:effectLst/>
                  <a:latin typeface="+mj-lt"/>
                  <a:ea typeface="Arial"/>
                  <a:cs typeface="Times New Roman"/>
                </a:rPr>
                <a:t>f</a:t>
              </a:r>
              <a:r>
                <a:rPr lang="en-US" sz="2000" baseline="-25000">
                  <a:effectLst/>
                  <a:latin typeface="+mj-lt"/>
                  <a:ea typeface="Arial"/>
                  <a:cs typeface="Times New Roman"/>
                </a:rPr>
                <a:t>s</a:t>
              </a:r>
              <a:r>
                <a:rPr lang="en-US" sz="2000">
                  <a:effectLst/>
                  <a:latin typeface="+mj-lt"/>
                  <a:ea typeface="Arial"/>
                  <a:cs typeface="Times New Roman"/>
                </a:rPr>
                <a:t> &gt; 5 kHz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+mj-lt"/>
                  <a:ea typeface="Arial"/>
                  <a:cs typeface="Times New Roman"/>
                </a:rPr>
                <a:t>Motor: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+mj-lt"/>
                  <a:ea typeface="Arial"/>
                  <a:cs typeface="Times New Roman"/>
                </a:rPr>
                <a:t>f</a:t>
              </a:r>
              <a:r>
                <a:rPr lang="en-US" sz="2000">
                  <a:effectLst/>
                  <a:latin typeface="+mj-lt"/>
                  <a:ea typeface="Arial"/>
                  <a:cs typeface="Times New Roman"/>
                </a:rPr>
                <a:t> &gt; 500 Hz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3124200"/>
            <a:ext cx="84086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 smtClean="0"/>
              <a:t>Input</a:t>
            </a:r>
            <a:r>
              <a:rPr lang="en-US" sz="2400" dirty="0"/>
              <a:t>: &gt; 13.8kV (L-L)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Input voltage to VSD: &gt; 2kV (Medium Voltage Class); Use of SST for isolation and voltage step down from 13.8 kV (L-L) is </a:t>
            </a:r>
            <a:r>
              <a:rPr lang="en-US" sz="2400" b="1" dirty="0"/>
              <a:t>optional</a:t>
            </a:r>
            <a:r>
              <a:rPr lang="en-US" sz="2400" dirty="0"/>
              <a:t>. Standard 60Hz line transformer can be used for the demonstration.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Switching frequency: &gt; 5 kHz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Motor fundamental electrical frequency: &gt; 500 Hz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Speed &gt; 15000 rpm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Output: Power &gt; 1MW</a:t>
            </a:r>
          </a:p>
        </p:txBody>
      </p:sp>
    </p:spTree>
    <p:extLst>
      <p:ext uri="{BB962C8B-B14F-4D97-AF65-F5344CB8AC3E}">
        <p14:creationId xmlns:p14="http://schemas.microsoft.com/office/powerpoint/2010/main" val="169913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Today’s Technology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42217"/>
              </p:ext>
            </p:extLst>
          </p:nvPr>
        </p:nvGraphicFramePr>
        <p:xfrm>
          <a:off x="304800" y="914400"/>
          <a:ext cx="8686800" cy="453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048000"/>
                <a:gridCol w="2286000"/>
                <a:gridCol w="1676400"/>
              </a:tblGrid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Volumetric</a:t>
                      </a:r>
                      <a:r>
                        <a:rPr lang="en-US" baseline="0" dirty="0" smtClean="0"/>
                        <a:t> Density (MW/m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</a:t>
                      </a:r>
                      <a:r>
                        <a:rPr lang="en-US" baseline="0" dirty="0" smtClean="0"/>
                        <a:t>print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(%)</a:t>
                      </a:r>
                      <a:endParaRPr lang="en-US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3.065*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VSD (Si based)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Gear Box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Total system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0.0548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10.545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Transformer integrated to VSD (Si based)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System with transformer integrated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VSD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0.0729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7.44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" y="5486400"/>
            <a:ext cx="8686800" cy="1371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*Transformer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rated in MVA instead of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MW. Data from T1008; 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www.energy-parts.com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VSD data from T300MVi (Toshiba) &amp; 7000-sg010 (Allen-Bradley).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Motor data from JH12504 (TECO-Westinghouse).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Gear box data from David Brown gear systems.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Transformer integrated VSD data; courtesy of TECO-Westinghouse.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24010" y="-2286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ysDash"/>
                    </a:lnT>
                    <a:lnB w="12700" cmpd="sng">
                      <a:solidFill>
                        <a:schemeClr val="tx1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1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Metrics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37820"/>
              </p:ext>
            </p:extLst>
          </p:nvPr>
        </p:nvGraphicFramePr>
        <p:xfrm>
          <a:off x="304800" y="914400"/>
          <a:ext cx="8686800" cy="271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048000"/>
                <a:gridCol w="2286000"/>
                <a:gridCol w="1676400"/>
              </a:tblGrid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Volumetric</a:t>
                      </a:r>
                      <a:r>
                        <a:rPr lang="en-US" baseline="0" dirty="0" smtClean="0"/>
                        <a:t> Density (MW/m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</a:t>
                      </a:r>
                      <a:r>
                        <a:rPr lang="en-US" baseline="0" dirty="0" smtClean="0"/>
                        <a:t>print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(%)</a:t>
                      </a:r>
                      <a:endParaRPr lang="en-US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Transformer integrated to VSD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SiC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based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 3 = 0.33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3.29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1.77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= 1.858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+ 1 = 97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 8 = 4.00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/ 4 = 0.625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dirty="0" smtClean="0"/>
                        <a:t>Gear Box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>
                          <a:solidFill>
                            <a:srgbClr val="FF0000"/>
                          </a:solidFill>
                        </a:rPr>
                        <a:t>0.38</a:t>
                      </a:r>
                      <a:endParaRPr lang="en-US" strike="sng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>
                          <a:solidFill>
                            <a:srgbClr val="FF0000"/>
                          </a:solidFill>
                        </a:rPr>
                        <a:t>1.65</a:t>
                      </a:r>
                      <a:endParaRPr lang="en-US" strike="sng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  <a:endParaRPr lang="en-US" strike="sng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Total System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0.3048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(&gt; 4x)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2.48</a:t>
                      </a:r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(&lt; 1/3x)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93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(+2)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" y="3886200"/>
            <a:ext cx="8686800" cy="1371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228600" indent="-228600" defTabSz="457200" fontAlgn="auto"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4x improvement in volumetric power density.</a:t>
            </a:r>
          </a:p>
          <a:p>
            <a:pPr marL="228600" indent="-228600" defTabSz="457200" fontAlgn="auto"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3x reduction in foot print.</a:t>
            </a:r>
          </a:p>
          <a:p>
            <a:pPr marL="228600" indent="-228600" defTabSz="457200" fontAlgn="auto"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2% improvement in overall efficiency.</a:t>
            </a:r>
          </a:p>
        </p:txBody>
      </p:sp>
    </p:spTree>
    <p:extLst>
      <p:ext uri="{BB962C8B-B14F-4D97-AF65-F5344CB8AC3E}">
        <p14:creationId xmlns:p14="http://schemas.microsoft.com/office/powerpoint/2010/main" val="7092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Metrics (Cont’d)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8839200" cy="3581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600" indent="-228600" defTabSz="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Overall THD &lt;2%.</a:t>
            </a:r>
          </a:p>
          <a:p>
            <a:pPr marL="228600" indent="-228600" defTabSz="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cost &lt; $1.00/Watts per system for 500 systems/yr. </a:t>
            </a:r>
          </a:p>
          <a:p>
            <a:pPr marL="228600" indent="-228600" defTabSz="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Overall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half load efficiency: &gt;90%@1/2 rated torque;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&gt;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85%@1/2 rated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Input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factor: &gt;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Noise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level: &lt;85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 @ 1 meter periphery.</a:t>
            </a:r>
          </a:p>
        </p:txBody>
      </p:sp>
    </p:spTree>
    <p:extLst>
      <p:ext uri="{BB962C8B-B14F-4D97-AF65-F5344CB8AC3E}">
        <p14:creationId xmlns:p14="http://schemas.microsoft.com/office/powerpoint/2010/main" val="193441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2" y="-24916"/>
            <a:ext cx="9144000" cy="7107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Applications of High RPM Compressors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984" y="685800"/>
            <a:ext cx="8953500" cy="5257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100" b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990600"/>
            <a:ext cx="9144000" cy="5410200"/>
          </a:xfrm>
          <a:prstGeom prst="rect">
            <a:avLst/>
          </a:prstGeom>
        </p:spPr>
        <p:txBody>
          <a:bodyPr vert="horz" numCol="2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lvl="1">
              <a:spcBef>
                <a:spcPts val="0"/>
              </a:spcBef>
            </a:pPr>
            <a:r>
              <a:rPr lang="en-US" sz="2400" dirty="0" smtClean="0"/>
              <a:t>Oil and gas transportation pumps and compressors</a:t>
            </a:r>
          </a:p>
          <a:p>
            <a:pPr marL="631825" lvl="1">
              <a:spcBef>
                <a:spcPts val="0"/>
              </a:spcBef>
            </a:pPr>
            <a:r>
              <a:rPr lang="en-US" sz="2400" dirty="0" smtClean="0"/>
              <a:t>Offshore gas and oil exploration (106 offshore platforms in 2012)</a:t>
            </a:r>
            <a:r>
              <a:rPr lang="en-US" sz="2400" baseline="30000" dirty="0" smtClean="0"/>
              <a:t>1</a:t>
            </a:r>
          </a:p>
          <a:p>
            <a:pPr marL="631825" lvl="1">
              <a:spcBef>
                <a:spcPts val="0"/>
              </a:spcBef>
            </a:pPr>
            <a:r>
              <a:rPr lang="en-US" sz="2400" dirty="0" smtClean="0"/>
              <a:t>Chemical mixers</a:t>
            </a:r>
          </a:p>
          <a:p>
            <a:pPr marL="631825" lvl="1">
              <a:spcBef>
                <a:spcPts val="0"/>
              </a:spcBef>
            </a:pPr>
            <a:r>
              <a:rPr lang="en-US" sz="2400" dirty="0" smtClean="0"/>
              <a:t>Petrochemical extruders</a:t>
            </a:r>
          </a:p>
          <a:p>
            <a:pPr marL="631825" lvl="1">
              <a:spcBef>
                <a:spcPts val="0"/>
              </a:spcBef>
            </a:pPr>
            <a:r>
              <a:rPr lang="en-US" sz="2400" dirty="0" smtClean="0"/>
              <a:t>Electrical submersible pumps (ESPs)</a:t>
            </a:r>
          </a:p>
          <a:p>
            <a:pPr marL="631825" lvl="1">
              <a:spcBef>
                <a:spcPts val="0"/>
              </a:spcBef>
            </a:pPr>
            <a:r>
              <a:rPr lang="en-US" sz="2400" dirty="0" smtClean="0"/>
              <a:t>Water handling and Pumping</a:t>
            </a:r>
          </a:p>
          <a:p>
            <a:pPr marL="742950" lvl="2" indent="-174625" defTabSz="284163">
              <a:spcBef>
                <a:spcPts val="0"/>
              </a:spcBef>
            </a:pPr>
            <a:r>
              <a:rPr lang="en-US" sz="2000" dirty="0" smtClean="0"/>
              <a:t>Desalination, waste water treatment, flood control and drainage, water purification, irrigation</a:t>
            </a:r>
            <a:endParaRPr lang="en-US" sz="2000" dirty="0"/>
          </a:p>
          <a:p>
            <a:pPr marL="631825" lvl="1">
              <a:spcBef>
                <a:spcPts val="0"/>
              </a:spcBef>
            </a:pPr>
            <a:r>
              <a:rPr lang="en-US" sz="2400" dirty="0" smtClean="0"/>
              <a:t>Drill motors</a:t>
            </a:r>
          </a:p>
          <a:p>
            <a:pPr marL="569913" lvl="1">
              <a:spcBef>
                <a:spcPts val="0"/>
              </a:spcBef>
              <a:tabLst>
                <a:tab pos="519113" algn="l"/>
              </a:tabLst>
            </a:pPr>
            <a:r>
              <a:rPr lang="en-US" sz="2400" dirty="0" smtClean="0"/>
              <a:t>Industrial desalination plants pumping systems</a:t>
            </a:r>
          </a:p>
          <a:p>
            <a:pPr marL="569913" lvl="1">
              <a:spcBef>
                <a:spcPts val="0"/>
              </a:spcBef>
              <a:tabLst>
                <a:tab pos="519113" algn="l"/>
              </a:tabLst>
            </a:pPr>
            <a:r>
              <a:rPr lang="en-US" sz="2400" dirty="0"/>
              <a:t>HVAC </a:t>
            </a:r>
            <a:r>
              <a:rPr lang="en-US" sz="2400" dirty="0" smtClean="0"/>
              <a:t>systems and industrial compressors: vapor compression chiller systems</a:t>
            </a:r>
          </a:p>
          <a:p>
            <a:pPr marL="569913" lvl="1">
              <a:spcBef>
                <a:spcPts val="0"/>
              </a:spcBef>
            </a:pPr>
            <a:r>
              <a:rPr lang="en-US" sz="2400" dirty="0" smtClean="0"/>
              <a:t>Recycle compressors (air separation compressors)</a:t>
            </a:r>
          </a:p>
          <a:p>
            <a:pPr marL="569913" lvl="1">
              <a:spcBef>
                <a:spcPts val="0"/>
              </a:spcBef>
            </a:pPr>
            <a:r>
              <a:rPr lang="en-US" sz="2400" dirty="0" smtClean="0"/>
              <a:t>Marine electrified propulsion systems</a:t>
            </a:r>
          </a:p>
          <a:p>
            <a:pPr marL="569913" lvl="1">
              <a:spcBef>
                <a:spcPts val="0"/>
              </a:spcBef>
            </a:pPr>
            <a:r>
              <a:rPr lang="en-US" sz="2400" dirty="0" smtClean="0"/>
              <a:t>All electric underground mining vehicles</a:t>
            </a:r>
          </a:p>
          <a:p>
            <a:pPr marL="569913" lvl="1">
              <a:spcBef>
                <a:spcPts val="0"/>
              </a:spcBef>
            </a:pPr>
            <a:r>
              <a:rPr lang="en-US" sz="2400" dirty="0" smtClean="0"/>
              <a:t>Geothermal systems</a:t>
            </a:r>
          </a:p>
          <a:p>
            <a:pPr marL="569913" lvl="1">
              <a:spcBef>
                <a:spcPts val="0"/>
              </a:spcBef>
            </a:pPr>
            <a:r>
              <a:rPr lang="en-US" sz="2400" dirty="0" smtClean="0"/>
              <a:t>Refrigeration turbo compressors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350169"/>
            <a:ext cx="7543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1. “Petroleum and Natural Gas Systems 2012 Data Summary,” U.S. Environmental Protection Agency (2013).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“Natural </a:t>
            </a:r>
            <a:r>
              <a:rPr lang="en-US" sz="900" dirty="0">
                <a:solidFill>
                  <a:srgbClr val="000000"/>
                </a:solidFill>
              </a:rPr>
              <a:t>Gas Demand Sustains Growth in the Mature Compressor Market,” Frost &amp; </a:t>
            </a:r>
            <a:r>
              <a:rPr lang="en-US" sz="900" dirty="0" smtClean="0">
                <a:solidFill>
                  <a:srgbClr val="000000"/>
                </a:solidFill>
              </a:rPr>
              <a:t>Sullivan, June 9, 2013.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 smtClean="0">
                <a:solidFill>
                  <a:srgbClr val="000000"/>
                </a:solidFill>
              </a:rPr>
              <a:t>2. “Future </a:t>
            </a:r>
            <a:r>
              <a:rPr lang="en-US" sz="900" dirty="0">
                <a:solidFill>
                  <a:srgbClr val="000000"/>
                </a:solidFill>
              </a:rPr>
              <a:t>Compressor Station Technologies and Applications”, Southwest Research Institute, Feb 9, 2012.</a:t>
            </a:r>
          </a:p>
        </p:txBody>
      </p:sp>
    </p:spTree>
    <p:extLst>
      <p:ext uri="{BB962C8B-B14F-4D97-AF65-F5344CB8AC3E}">
        <p14:creationId xmlns:p14="http://schemas.microsoft.com/office/powerpoint/2010/main" val="31819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$4.5 B Worldwide Market in MV Motors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/>
          <a:stretch/>
        </p:blipFill>
        <p:spPr bwMode="auto">
          <a:xfrm>
            <a:off x="260226" y="1203911"/>
            <a:ext cx="8664699" cy="503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267200" y="1908984"/>
            <a:ext cx="1211814" cy="605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33600" y="1908984"/>
            <a:ext cx="3345414" cy="2358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074298" y="914400"/>
            <a:ext cx="2209800" cy="11380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High speed, direct drive opportunities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8674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Market breakdown in 2012. Industry Sector by Revenues ($M) and Growth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(%)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6324600"/>
            <a:ext cx="3428787" cy="3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0584"/>
            <a:ext cx="8763000" cy="6963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 900 Interstate Pipeline Compression Stations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0"/>
            <a:ext cx="7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0"/>
            <a:ext cx="76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0"/>
            <a:ext cx="7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0"/>
            <a:ext cx="76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0"/>
            <a:ext cx="78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0"/>
            <a:ext cx="78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5789" y="34757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0"/>
            <a:ext cx="763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8633" y="17809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0"/>
            <a:ext cx="762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834503"/>
            <a:ext cx="8205577" cy="533769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81000" y="619429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www.gaselectricpartnership.com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/GFuture%20Compression%20Station%20Final.pdf</a:t>
            </a:r>
          </a:p>
        </p:txBody>
      </p:sp>
    </p:spTree>
    <p:extLst>
      <p:ext uri="{BB962C8B-B14F-4D97-AF65-F5344CB8AC3E}">
        <p14:creationId xmlns:p14="http://schemas.microsoft.com/office/powerpoint/2010/main" val="28136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Current Solution for Pipeline Compressor Stations, LNG Plants and CO</a:t>
            </a:r>
            <a:r>
              <a:rPr lang="en-US" baseline="-25000" dirty="0" smtClean="0"/>
              <a:t>2</a:t>
            </a:r>
            <a:r>
              <a:rPr lang="en-US" dirty="0" smtClean="0"/>
              <a:t> Injection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272"/>
          <a:stretch/>
        </p:blipFill>
        <p:spPr>
          <a:xfrm>
            <a:off x="109777" y="1974253"/>
            <a:ext cx="9048512" cy="3131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964853"/>
            <a:ext cx="990600" cy="533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25 MW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5105400"/>
            <a:ext cx="3581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 Efficiency ~ 25%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75438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Håvard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Devold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Tom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Nestli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John Hurter, “All Electric LNG plants”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 ABB Process Automation Oil and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6096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"/>
                <a:cs typeface="Arial"/>
              </a:rPr>
              <a:t>Industrial Variable Speed Gas Turbine ~ 25+ MW</a:t>
            </a:r>
            <a:r>
              <a:rPr lang="en-US" sz="2600" b="1" dirty="0" smtClean="0">
                <a:solidFill>
                  <a:srgbClr val="282B2E"/>
                </a:solidFill>
                <a:latin typeface="Arial"/>
                <a:cs typeface="Arial"/>
              </a:rPr>
              <a:t>, </a:t>
            </a:r>
            <a:r>
              <a:rPr lang="en-US" sz="2600" b="1" dirty="0" err="1" smtClean="0">
                <a:solidFill>
                  <a:srgbClr val="282B2E"/>
                </a:solidFill>
                <a:latin typeface="Arial"/>
                <a:ea typeface="Lucida Grande"/>
                <a:cs typeface="Arial"/>
              </a:rPr>
              <a:t>η</a:t>
            </a:r>
            <a:r>
              <a:rPr lang="en-US" sz="2600" b="1" dirty="0" smtClean="0">
                <a:solidFill>
                  <a:srgbClr val="282B2E"/>
                </a:solidFill>
                <a:latin typeface="Arial"/>
                <a:cs typeface="Arial"/>
              </a:rPr>
              <a:t> ~</a:t>
            </a:r>
            <a:r>
              <a:rPr lang="en-US" sz="2600" b="1" dirty="0">
                <a:solidFill>
                  <a:srgbClr val="282B2E"/>
                </a:solidFill>
                <a:latin typeface="Arial"/>
                <a:cs typeface="Arial"/>
              </a:rPr>
              <a:t> </a:t>
            </a:r>
            <a:r>
              <a:rPr lang="en-US" sz="2600" b="1" dirty="0" smtClean="0">
                <a:solidFill>
                  <a:srgbClr val="282B2E"/>
                </a:solidFill>
                <a:latin typeface="Arial"/>
                <a:cs typeface="Arial"/>
              </a:rPr>
              <a:t>30% </a:t>
            </a:r>
            <a:endParaRPr lang="en-US" sz="2600" b="1" dirty="0">
              <a:solidFill>
                <a:srgbClr val="282B2E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"/>
                <a:cs typeface="Arial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076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Electrification leads to higher overall efficiency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689"/>
          <a:stretch/>
        </p:blipFill>
        <p:spPr>
          <a:xfrm>
            <a:off x="37618" y="2209800"/>
            <a:ext cx="9144000" cy="292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181600"/>
            <a:ext cx="4267200" cy="609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 Efficiency ~ 36 - 42%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7630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Commercial Power Generation Gas Turbine ~ 100+ MW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Grande"/>
                <a:cs typeface="Arial"/>
              </a:rPr>
              <a:t>η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~ 47-55%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75438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Håvard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Devold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Tom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Nestli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John Hurter, “All Electric LNG plants”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 ABB Process Automation Oil and Gas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2286000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82B2E"/>
                </a:solidFill>
                <a:latin typeface="Arial"/>
                <a:cs typeface="Arial"/>
              </a:rPr>
              <a:t>100+ MW</a:t>
            </a:r>
          </a:p>
        </p:txBody>
      </p:sp>
    </p:spTree>
    <p:extLst>
      <p:ext uri="{BB962C8B-B14F-4D97-AF65-F5344CB8AC3E}">
        <p14:creationId xmlns:p14="http://schemas.microsoft.com/office/powerpoint/2010/main" val="6645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5562600"/>
            <a:ext cx="1562100" cy="124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13.4 MW Gas turbine Coupled Centrifugal </a:t>
            </a:r>
            <a:r>
              <a:rPr lang="en-US" dirty="0"/>
              <a:t>Compressor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0424"/>
            <a:ext cx="8458199" cy="37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2000" y="2514600"/>
            <a:ext cx="1066800" cy="12573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1867989" cy="59218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Starter Motor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H="1" flipV="1">
            <a:off x="914400" y="1905000"/>
            <a:ext cx="3810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07623" y="2039983"/>
            <a:ext cx="4345577" cy="237961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779417"/>
            <a:ext cx="2133600" cy="110816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/>
                <a:cs typeface="Arial Narrow"/>
              </a:rPr>
              <a:t>Gas Turbine Unit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Output 8000 to 10000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RPM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456612" y="1591491"/>
            <a:ext cx="10628" cy="4898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966857" y="2590800"/>
            <a:ext cx="1455996" cy="1524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689541" y="1804851"/>
            <a:ext cx="10628" cy="7859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71211" y="1295400"/>
            <a:ext cx="1867989" cy="59218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Compressor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0211" y="5961017"/>
            <a:ext cx="1867989" cy="59218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SGT-400</a:t>
            </a:r>
          </a:p>
        </p:txBody>
      </p:sp>
    </p:spTree>
    <p:extLst>
      <p:ext uri="{BB962C8B-B14F-4D97-AF65-F5344CB8AC3E}">
        <p14:creationId xmlns:p14="http://schemas.microsoft.com/office/powerpoint/2010/main" val="3093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/>
      <p:bldP spid="15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r>
              <a:rPr lang="en-US" dirty="0" smtClean="0"/>
              <a:t>20,000 </a:t>
            </a:r>
            <a:r>
              <a:rPr lang="en-US" dirty="0" err="1" smtClean="0"/>
              <a:t>hp</a:t>
            </a:r>
            <a:r>
              <a:rPr lang="en-US" dirty="0" smtClean="0"/>
              <a:t> Centrifugal Compressor for 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392"/>
            <a:ext cx="8551738" cy="54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48400"/>
            <a:ext cx="3428787" cy="3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High RPM Direct Drive Motors to reduce size and 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0"/>
            <a:ext cx="8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0"/>
            <a:ext cx="84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4" y="1600200"/>
            <a:ext cx="9144000" cy="46940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248400" y="20574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2057400"/>
            <a:ext cx="1905000" cy="609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Reduction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619429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www.gaselectricpartnership.com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/GFuture%20Compression%20Station%20Final.pdf</a:t>
            </a:r>
          </a:p>
        </p:txBody>
      </p:sp>
    </p:spTree>
    <p:extLst>
      <p:ext uri="{BB962C8B-B14F-4D97-AF65-F5344CB8AC3E}">
        <p14:creationId xmlns:p14="http://schemas.microsoft.com/office/powerpoint/2010/main" val="7882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ERE Black Master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ln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b="1" dirty="0" smtClean="0">
            <a:solidFill>
              <a:schemeClr val="tx1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906</Words>
  <Application>Microsoft Office PowerPoint</Application>
  <PresentationFormat>On-screen Show (4:3)</PresentationFormat>
  <Paragraphs>197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Lucida Grande</vt:lpstr>
      <vt:lpstr>Symbol</vt:lpstr>
      <vt:lpstr>Tahoma</vt:lpstr>
      <vt:lpstr>Times New Roman</vt:lpstr>
      <vt:lpstr>1_EERE Black Master</vt:lpstr>
      <vt:lpstr>PowerPoint Presentation</vt:lpstr>
      <vt:lpstr>Applications of High RPM Compressors </vt:lpstr>
      <vt:lpstr>$4.5 B Worldwide Market in MV Motors</vt:lpstr>
      <vt:lpstr>Over 900 Interstate Pipeline Compression Stations</vt:lpstr>
      <vt:lpstr>Current Solution for Pipeline Compressor Stations, LNG Plants and CO2 Injection</vt:lpstr>
      <vt:lpstr>Electrification leads to higher overall efficiency</vt:lpstr>
      <vt:lpstr>13.4 MW Gas turbine Coupled Centrifugal Compressor</vt:lpstr>
      <vt:lpstr>20,000 hp Centrifugal Compressor for NG</vt:lpstr>
      <vt:lpstr>High RPM Direct Drive Motors to reduce size and cost</vt:lpstr>
      <vt:lpstr>US Manufacturing Advantage by combining Several Key Technologies in an Integrated Approach</vt:lpstr>
      <vt:lpstr>Discussions</vt:lpstr>
      <vt:lpstr>Minimum System Requirements</vt:lpstr>
      <vt:lpstr>Metrics: Today’s Technology</vt:lpstr>
      <vt:lpstr>Targeted Metrics</vt:lpstr>
      <vt:lpstr>Targeted Metrics (Cont’d)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Boyd, Steven</dc:creator>
  <cp:lastModifiedBy>Ronald Wolk</cp:lastModifiedBy>
  <cp:revision>218</cp:revision>
  <cp:lastPrinted>2014-02-20T17:49:34Z</cp:lastPrinted>
  <dcterms:created xsi:type="dcterms:W3CDTF">2011-06-04T16:38:42Z</dcterms:created>
  <dcterms:modified xsi:type="dcterms:W3CDTF">2014-10-22T17:42:40Z</dcterms:modified>
</cp:coreProperties>
</file>