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7"/>
  </p:notesMasterIdLst>
  <p:handoutMasterIdLst>
    <p:handoutMasterId r:id="rId48"/>
  </p:handoutMasterIdLst>
  <p:sldIdLst>
    <p:sldId id="256" r:id="rId3"/>
    <p:sldId id="312" r:id="rId4"/>
    <p:sldId id="337" r:id="rId5"/>
    <p:sldId id="262" r:id="rId6"/>
    <p:sldId id="263" r:id="rId7"/>
    <p:sldId id="264" r:id="rId8"/>
    <p:sldId id="265" r:id="rId9"/>
    <p:sldId id="267" r:id="rId10"/>
    <p:sldId id="345" r:id="rId11"/>
    <p:sldId id="344" r:id="rId12"/>
    <p:sldId id="322" r:id="rId13"/>
    <p:sldId id="327" r:id="rId14"/>
    <p:sldId id="338" r:id="rId15"/>
    <p:sldId id="276" r:id="rId16"/>
    <p:sldId id="277" r:id="rId17"/>
    <p:sldId id="278" r:id="rId18"/>
    <p:sldId id="279" r:id="rId19"/>
    <p:sldId id="310" r:id="rId20"/>
    <p:sldId id="280" r:id="rId21"/>
    <p:sldId id="281" r:id="rId22"/>
    <p:sldId id="304" r:id="rId23"/>
    <p:sldId id="274" r:id="rId24"/>
    <p:sldId id="339" r:id="rId25"/>
    <p:sldId id="283" r:id="rId26"/>
    <p:sldId id="325" r:id="rId27"/>
    <p:sldId id="313" r:id="rId28"/>
    <p:sldId id="324" r:id="rId29"/>
    <p:sldId id="319" r:id="rId30"/>
    <p:sldId id="326" r:id="rId31"/>
    <p:sldId id="318" r:id="rId32"/>
    <p:sldId id="332" r:id="rId33"/>
    <p:sldId id="346" r:id="rId34"/>
    <p:sldId id="331" r:id="rId35"/>
    <p:sldId id="317" r:id="rId36"/>
    <p:sldId id="334" r:id="rId37"/>
    <p:sldId id="341" r:id="rId38"/>
    <p:sldId id="314" r:id="rId39"/>
    <p:sldId id="335" r:id="rId40"/>
    <p:sldId id="342" r:id="rId41"/>
    <p:sldId id="343" r:id="rId42"/>
    <p:sldId id="340" r:id="rId43"/>
    <p:sldId id="308" r:id="rId44"/>
    <p:sldId id="309" r:id="rId45"/>
    <p:sldId id="307"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282" y="-72"/>
      </p:cViewPr>
      <p:guideLst>
        <p:guide orient="horz" pos="2804"/>
        <p:guide pos="215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0C0CD8-3010-714E-8AF8-DF19DBEE5D98}" type="datetime1">
              <a:rPr lang="en-US" smtClean="0"/>
              <a:pPr/>
              <a:t>10/18/2013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5A25E5-1EEB-7F42-ADA8-08A2B7F7DDB2}" type="slidenum">
              <a:rPr lang="en-US" smtClean="0"/>
              <a:pPr/>
              <a:t>‹#›</a:t>
            </a:fld>
            <a:endParaRPr lang="en-US"/>
          </a:p>
        </p:txBody>
      </p:sp>
    </p:spTree>
    <p:extLst>
      <p:ext uri="{BB962C8B-B14F-4D97-AF65-F5344CB8AC3E}">
        <p14:creationId xmlns:p14="http://schemas.microsoft.com/office/powerpoint/2010/main" val="4110136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83B90D-534E-3A4F-8E5F-DC86F4836318}" type="datetime1">
              <a:rPr lang="en-US" smtClean="0"/>
              <a:pPr/>
              <a:t>10/18/2013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9F1EF6-47D2-4F44-B30F-9B52DF5A2C64}" type="slidenum">
              <a:rPr lang="en-US" smtClean="0"/>
              <a:pPr/>
              <a:t>‹#›</a:t>
            </a:fld>
            <a:endParaRPr lang="en-US"/>
          </a:p>
        </p:txBody>
      </p:sp>
    </p:spTree>
    <p:extLst>
      <p:ext uri="{BB962C8B-B14F-4D97-AF65-F5344CB8AC3E}">
        <p14:creationId xmlns:p14="http://schemas.microsoft.com/office/powerpoint/2010/main" val="35546576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87436-5C33-7344-996B-06A5A1C1BD49}" type="slidenum">
              <a:rPr lang="en-US" smtClean="0"/>
              <a:t>22</a:t>
            </a:fld>
            <a:endParaRPr lang="en-US"/>
          </a:p>
        </p:txBody>
      </p:sp>
    </p:spTree>
    <p:extLst>
      <p:ext uri="{BB962C8B-B14F-4D97-AF65-F5344CB8AC3E}">
        <p14:creationId xmlns:p14="http://schemas.microsoft.com/office/powerpoint/2010/main" val="133651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p>
        </p:txBody>
      </p:sp>
      <p:sp>
        <p:nvSpPr>
          <p:cNvPr id="12" name="Slide Number Placeholder 11"/>
          <p:cNvSpPr>
            <a:spLocks noGrp="1"/>
          </p:cNvSpPr>
          <p:nvPr>
            <p:ph type="sldNum" sz="quarter" idx="11"/>
          </p:nvPr>
        </p:nvSpPr>
        <p:spPr/>
        <p:txBody>
          <a:bodyPr/>
          <a:lstStyle/>
          <a:p>
            <a:fld id="{7C690F11-132E-E54B-AD6C-C5C68F5B319F}" type="slidenum">
              <a:rPr lang="en-US" smtClean="0"/>
              <a:pP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a:blip r:embed="rId4"/>
          <a:stretch>
            <a:fillRect/>
          </a:stretch>
        </p:blipFill>
        <p:spPr>
          <a:xfrm>
            <a:off x="788276" y="723900"/>
            <a:ext cx="3819526" cy="1263650"/>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0" name="Picture 9" descr="MEP-LOGO-MEP.png"/>
          <p:cNvPicPr>
            <a:picLocks noChangeAspect="1"/>
          </p:cNvPicPr>
          <p:nvPr/>
        </p:nvPicPr>
        <p:blipFill>
          <a:blip r:embed="rId6"/>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7"/>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endParaRPr lang="en-US" dirty="0"/>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mep@nist.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a:xfrm>
            <a:off x="676405" y="2144805"/>
            <a:ext cx="8104339" cy="2252103"/>
          </a:xfrm>
        </p:spPr>
        <p:txBody>
          <a:bodyPr/>
          <a:lstStyle/>
          <a:p>
            <a:pPr algn="ctr"/>
            <a:r>
              <a:rPr lang="en-US" sz="3600" dirty="0" smtClean="0"/>
              <a:t>Analysis and Findings </a:t>
            </a:r>
            <a:br>
              <a:rPr lang="en-US" sz="3600" dirty="0" smtClean="0"/>
            </a:br>
            <a:r>
              <a:rPr lang="en-US" sz="3600" dirty="0" smtClean="0"/>
              <a:t>of </a:t>
            </a:r>
            <a:r>
              <a:rPr lang="en-US" sz="3600" dirty="0"/>
              <a:t>the Cost Share Requirements for the Hollings Manufacturing Extension Partnership </a:t>
            </a:r>
            <a:r>
              <a:rPr lang="en-US" sz="3600" dirty="0" smtClean="0"/>
              <a:t>Program </a:t>
            </a:r>
            <a:br>
              <a:rPr lang="en-US" sz="3600" dirty="0" smtClean="0"/>
            </a:br>
            <a:endParaRPr lang="en-US" sz="3600" b="1" dirty="0">
              <a:latin typeface="Arial Narrow"/>
              <a:cs typeface="Arial Narrow"/>
            </a:endParaRPr>
          </a:p>
        </p:txBody>
      </p:sp>
      <p:sp>
        <p:nvSpPr>
          <p:cNvPr id="30" name="Subtitle 29"/>
          <p:cNvSpPr>
            <a:spLocks noGrp="1"/>
          </p:cNvSpPr>
          <p:nvPr>
            <p:ph type="subTitle" idx="1"/>
          </p:nvPr>
        </p:nvSpPr>
        <p:spPr>
          <a:xfrm>
            <a:off x="1562528" y="4937795"/>
            <a:ext cx="6287406" cy="762178"/>
          </a:xfrm>
        </p:spPr>
        <p:txBody>
          <a:bodyPr/>
          <a:lstStyle/>
          <a:p>
            <a:pPr algn="ctr"/>
            <a:r>
              <a:rPr lang="en-US" sz="2400" dirty="0" smtClean="0"/>
              <a:t>Cost Share Sub-Committee of the </a:t>
            </a:r>
          </a:p>
          <a:p>
            <a:pPr algn="ctr"/>
            <a:r>
              <a:rPr lang="en-US" sz="2400" dirty="0" smtClean="0"/>
              <a:t>MEP </a:t>
            </a:r>
            <a:r>
              <a:rPr lang="en-US" sz="2400" dirty="0"/>
              <a:t>Advisory Board</a:t>
            </a:r>
            <a:br>
              <a:rPr lang="en-US" sz="2400" dirty="0"/>
            </a:br>
            <a:r>
              <a:rPr lang="en-US" sz="2400" dirty="0" smtClean="0"/>
              <a:t>September  </a:t>
            </a:r>
            <a:r>
              <a:rPr lang="en-US" sz="2400" dirty="0"/>
              <a:t>9</a:t>
            </a:r>
            <a:r>
              <a:rPr lang="en-US" sz="2400" dirty="0" smtClean="0"/>
              <a:t>, </a:t>
            </a:r>
            <a:r>
              <a:rPr lang="en-US" sz="2400" dirty="0"/>
              <a:t>2013</a:t>
            </a:r>
            <a:endParaRPr lang="en-US" sz="2400" dirty="0">
              <a:latin typeface="Arial Narrow"/>
              <a:cs typeface="Arial Narrow"/>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Baseline of Understanding</a:t>
            </a:r>
            <a:endParaRPr lang="en-US" dirty="0"/>
          </a:p>
        </p:txBody>
      </p:sp>
      <p:sp>
        <p:nvSpPr>
          <p:cNvPr id="9" name="Content Placeholder 8"/>
          <p:cNvSpPr>
            <a:spLocks noGrp="1"/>
          </p:cNvSpPr>
          <p:nvPr>
            <p:ph idx="1"/>
          </p:nvPr>
        </p:nvSpPr>
        <p:spPr/>
        <p:txBody>
          <a:bodyPr>
            <a:normAutofit fontScale="92500" lnSpcReduction="20000"/>
          </a:bodyPr>
          <a:lstStyle/>
          <a:p>
            <a:r>
              <a:rPr lang="en-US" dirty="0" smtClean="0"/>
              <a:t>There is no requirement that states or manufacturers contribute cost share</a:t>
            </a:r>
          </a:p>
          <a:p>
            <a:r>
              <a:rPr lang="en-US" dirty="0" smtClean="0"/>
              <a:t>The requirement of providing cost share is on the center</a:t>
            </a:r>
            <a:endParaRPr lang="en-US" dirty="0"/>
          </a:p>
          <a:p>
            <a:r>
              <a:rPr lang="en-US" dirty="0" smtClean="0"/>
              <a:t>However, currently all centers rely on some level of program income</a:t>
            </a:r>
          </a:p>
          <a:p>
            <a:r>
              <a:rPr lang="en-US" dirty="0" smtClean="0"/>
              <a:t>Centers have great variance:</a:t>
            </a:r>
          </a:p>
          <a:p>
            <a:pPr lvl="1"/>
            <a:r>
              <a:rPr lang="en-US" dirty="0" smtClean="0"/>
              <a:t>Governance/structure</a:t>
            </a:r>
          </a:p>
          <a:p>
            <a:pPr lvl="1"/>
            <a:r>
              <a:rPr lang="en-US" dirty="0" smtClean="0"/>
              <a:t>Business models</a:t>
            </a:r>
          </a:p>
          <a:p>
            <a:pPr lvl="1"/>
            <a:r>
              <a:rPr lang="en-US" dirty="0" smtClean="0"/>
              <a:t>State contributions</a:t>
            </a:r>
          </a:p>
          <a:p>
            <a:pPr lvl="1"/>
            <a:endParaRPr lang="en-US" dirty="0" smtClean="0"/>
          </a:p>
        </p:txBody>
      </p:sp>
      <p:sp>
        <p:nvSpPr>
          <p:cNvPr id="5" name="Slide Number Placeholder 4"/>
          <p:cNvSpPr>
            <a:spLocks noGrp="1"/>
          </p:cNvSpPr>
          <p:nvPr>
            <p:ph type="sldNum" sz="quarter" idx="11"/>
          </p:nvPr>
        </p:nvSpPr>
        <p:spPr/>
        <p:txBody>
          <a:bodyPr/>
          <a:lstStyle/>
          <a:p>
            <a:fld id="{7C690F11-132E-E54B-AD6C-C5C68F5B319F}" type="slidenum">
              <a:rPr lang="en-US" smtClean="0"/>
              <a:pPr/>
              <a:t>10</a:t>
            </a:fld>
            <a:endParaRPr lang="en-US"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9302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MEP Cost Share Requirements:</a:t>
            </a:r>
            <a:br>
              <a:rPr lang="en-US" dirty="0" smtClean="0"/>
            </a:br>
            <a:r>
              <a:rPr lang="en-US" dirty="0" smtClean="0"/>
              <a:t>Statutory Requirements</a:t>
            </a:r>
            <a:endParaRPr lang="en-US" dirty="0"/>
          </a:p>
        </p:txBody>
      </p:sp>
      <p:sp>
        <p:nvSpPr>
          <p:cNvPr id="10" name="Content Placeholder 9"/>
          <p:cNvSpPr>
            <a:spLocks noGrp="1"/>
          </p:cNvSpPr>
          <p:nvPr>
            <p:ph idx="1"/>
          </p:nvPr>
        </p:nvSpPr>
        <p:spPr/>
        <p:txBody>
          <a:bodyPr/>
          <a:lstStyle/>
          <a:p>
            <a:pPr lvl="0">
              <a:spcBef>
                <a:spcPts val="40"/>
              </a:spcBef>
            </a:pPr>
            <a:r>
              <a:rPr lang="en-US" sz="1600" dirty="0"/>
              <a:t>Mandated to be a cost shared program between the federal government and the nonprofit entities serving as centers.  [Statute, (c)]</a:t>
            </a:r>
          </a:p>
          <a:p>
            <a:pPr lvl="0">
              <a:spcBef>
                <a:spcPts val="40"/>
              </a:spcBef>
            </a:pPr>
            <a:r>
              <a:rPr lang="en-US" sz="1600" dirty="0"/>
              <a:t>Ratio of federal to center cost share was limited to:</a:t>
            </a:r>
          </a:p>
          <a:p>
            <a:pPr lvl="1">
              <a:spcBef>
                <a:spcPts val="40"/>
              </a:spcBef>
            </a:pPr>
            <a:r>
              <a:rPr lang="en-US" sz="1600" dirty="0"/>
              <a:t>50% in the first three years of operation and may not be more than 50% at any time [Statute, (c)(3)(B) &amp; (c)(1)]</a:t>
            </a:r>
          </a:p>
          <a:p>
            <a:pPr lvl="1">
              <a:spcBef>
                <a:spcPts val="40"/>
              </a:spcBef>
            </a:pPr>
            <a:r>
              <a:rPr lang="en-US" sz="1600" dirty="0"/>
              <a:t>40% in year four of operation and 33 1/3% in years five and six.  [Rule, 290.4]</a:t>
            </a:r>
          </a:p>
          <a:p>
            <a:pPr lvl="0">
              <a:spcBef>
                <a:spcPts val="40"/>
              </a:spcBef>
            </a:pPr>
            <a:r>
              <a:rPr lang="en-US" sz="1600" dirty="0"/>
              <a:t>Congress established a limit on the amount of federal cost share at 33 1/3%. [Statute, (c)(5)]</a:t>
            </a:r>
          </a:p>
          <a:p>
            <a:pPr lvl="0">
              <a:spcBef>
                <a:spcPts val="40"/>
              </a:spcBef>
            </a:pPr>
            <a:r>
              <a:rPr lang="en-US" sz="1600" dirty="0"/>
              <a:t>In-kind contributions may consist of contributions by full-time and part-time personnel, equipment, software, rental value of centrally located space and other related contributions </a:t>
            </a:r>
            <a:r>
              <a:rPr lang="en-US" sz="1600" u="sng" dirty="0"/>
              <a:t>up to a maximum of one-half of the host’s annual share</a:t>
            </a:r>
            <a:r>
              <a:rPr lang="en-US" sz="1600" dirty="0"/>
              <a:t>. [Rule 290.4]</a:t>
            </a:r>
          </a:p>
          <a:p>
            <a:pPr lvl="0">
              <a:spcBef>
                <a:spcPts val="40"/>
              </a:spcBef>
            </a:pPr>
            <a:r>
              <a:rPr lang="en-US" sz="1600" dirty="0"/>
              <a:t>All contributions, including cash and third party in-kind, shall be accepted as part of the recipient’s cost sharing or matching when such contributions meet all of the following criteria are:</a:t>
            </a:r>
          </a:p>
          <a:p>
            <a:pPr lvl="1">
              <a:spcBef>
                <a:spcPts val="40"/>
              </a:spcBef>
            </a:pPr>
            <a:r>
              <a:rPr lang="en-US" sz="1600" dirty="0"/>
              <a:t>verifiable from records.</a:t>
            </a:r>
          </a:p>
          <a:p>
            <a:pPr lvl="1">
              <a:spcBef>
                <a:spcPts val="40"/>
              </a:spcBef>
            </a:pPr>
            <a:r>
              <a:rPr lang="en-US" sz="1600" dirty="0"/>
              <a:t>not included as contributions for any other federal program</a:t>
            </a:r>
          </a:p>
          <a:p>
            <a:pPr lvl="1">
              <a:spcBef>
                <a:spcPts val="40"/>
              </a:spcBef>
            </a:pPr>
            <a:r>
              <a:rPr lang="en-US" sz="1600" dirty="0"/>
              <a:t>necessary and reasonable to accomplish program objectives.</a:t>
            </a:r>
          </a:p>
          <a:p>
            <a:pPr lvl="1">
              <a:spcBef>
                <a:spcPts val="40"/>
              </a:spcBef>
            </a:pPr>
            <a:r>
              <a:rPr lang="en-US" sz="1600" dirty="0"/>
              <a:t>allowable under the applicable cost principles.</a:t>
            </a:r>
          </a:p>
          <a:p>
            <a:pPr lvl="1">
              <a:spcBef>
                <a:spcPts val="40"/>
              </a:spcBef>
            </a:pPr>
            <a:r>
              <a:rPr lang="en-US" sz="1600" dirty="0"/>
              <a:t>not paid by another federal award, except where authorized </a:t>
            </a:r>
          </a:p>
          <a:p>
            <a:pPr lvl="1">
              <a:spcBef>
                <a:spcPts val="40"/>
              </a:spcBef>
            </a:pPr>
            <a:r>
              <a:rPr lang="en-US" sz="1600" dirty="0"/>
              <a:t>provided for in the approved budget. [DOC Rule, 14.23]</a:t>
            </a:r>
          </a:p>
          <a:p>
            <a:endParaRPr lang="en-US" dirty="0"/>
          </a:p>
        </p:txBody>
      </p:sp>
      <p:sp>
        <p:nvSpPr>
          <p:cNvPr id="8" name="Slide Number Placeholder 7"/>
          <p:cNvSpPr>
            <a:spLocks noGrp="1"/>
          </p:cNvSpPr>
          <p:nvPr>
            <p:ph type="sldNum" sz="quarter" idx="11"/>
          </p:nvPr>
        </p:nvSpPr>
        <p:spPr/>
        <p:txBody>
          <a:bodyPr/>
          <a:lstStyle/>
          <a:p>
            <a:fld id="{7C690F11-132E-E54B-AD6C-C5C68F5B319F}" type="slidenum">
              <a:rPr lang="en-US" smtClean="0"/>
              <a:pPr/>
              <a:t>11</a:t>
            </a:fld>
            <a:endParaRPr lang="en-US" dirty="0"/>
          </a:p>
        </p:txBody>
      </p:sp>
      <p:sp>
        <p:nvSpPr>
          <p:cNvPr id="7" name="Footer Placeholder 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77835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of Cost-Share</a:t>
            </a:r>
            <a:endParaRPr lang="en-US" dirty="0"/>
          </a:p>
        </p:txBody>
      </p:sp>
      <p:sp>
        <p:nvSpPr>
          <p:cNvPr id="3" name="Content Placeholder 2"/>
          <p:cNvSpPr>
            <a:spLocks noGrp="1"/>
          </p:cNvSpPr>
          <p:nvPr>
            <p:ph idx="1"/>
          </p:nvPr>
        </p:nvSpPr>
        <p:spPr/>
        <p:txBody>
          <a:bodyPr>
            <a:normAutofit fontScale="55000" lnSpcReduction="20000"/>
          </a:bodyPr>
          <a:lstStyle/>
          <a:p>
            <a:r>
              <a:rPr lang="en-US" dirty="0"/>
              <a:t>Beginning with its creation in 1988, the Hollings Manufacturing Extension Partnership (MEP) program was mandated and designed to be a </a:t>
            </a:r>
            <a:r>
              <a:rPr lang="en-US" dirty="0" smtClean="0"/>
              <a:t>cost-shared </a:t>
            </a:r>
            <a:r>
              <a:rPr lang="en-US" dirty="0"/>
              <a:t>program </a:t>
            </a:r>
            <a:endParaRPr lang="en-US" dirty="0" smtClean="0"/>
          </a:p>
          <a:p>
            <a:r>
              <a:rPr lang="en-US" dirty="0" smtClean="0"/>
              <a:t>The program was to </a:t>
            </a:r>
            <a:r>
              <a:rPr lang="en-US" dirty="0"/>
              <a:t>establish a funding profile that reduced the amount of the federal contribution in years four through six of center operation, with a prohibition of any federal funding beyond the sixth year of </a:t>
            </a:r>
            <a:r>
              <a:rPr lang="en-US" dirty="0" smtClean="0"/>
              <a:t>operation</a:t>
            </a:r>
          </a:p>
          <a:p>
            <a:pPr lvl="1"/>
            <a:r>
              <a:rPr lang="en-US" dirty="0" smtClean="0"/>
              <a:t>In 1990, through rule making, </a:t>
            </a:r>
            <a:r>
              <a:rPr lang="en-US" dirty="0"/>
              <a:t>MEP set the limit on the federal contribution to be 40% in year four of operation and 33 1/3% in years five and six</a:t>
            </a:r>
            <a:r>
              <a:rPr lang="en-US" dirty="0" smtClean="0"/>
              <a:t>.</a:t>
            </a:r>
          </a:p>
          <a:p>
            <a:pPr lvl="1"/>
            <a:r>
              <a:rPr lang="en-US" dirty="0"/>
              <a:t>NIST MEP developed and provided training to centers on approaches for generating revenue through fees for services provided by the centers to their manufacturing clients</a:t>
            </a:r>
            <a:r>
              <a:rPr lang="en-US" dirty="0" smtClean="0"/>
              <a:t>.</a:t>
            </a:r>
          </a:p>
          <a:p>
            <a:r>
              <a:rPr lang="en-US" dirty="0" smtClean="0"/>
              <a:t>Operational </a:t>
            </a:r>
            <a:r>
              <a:rPr lang="en-US" dirty="0"/>
              <a:t>experience </a:t>
            </a:r>
            <a:r>
              <a:rPr lang="en-US" dirty="0" smtClean="0"/>
              <a:t>showed that </a:t>
            </a:r>
            <a:r>
              <a:rPr lang="en-US" dirty="0"/>
              <a:t>the initial concept of a center becoming financially self sufficient </a:t>
            </a:r>
            <a:r>
              <a:rPr lang="en-US" dirty="0" smtClean="0"/>
              <a:t>while serving manufacturers, particularly small and medium sized manufacturers was </a:t>
            </a:r>
            <a:r>
              <a:rPr lang="en-US" dirty="0"/>
              <a:t>not </a:t>
            </a:r>
            <a:r>
              <a:rPr lang="en-US" dirty="0" smtClean="0"/>
              <a:t>feasible</a:t>
            </a:r>
          </a:p>
          <a:p>
            <a:r>
              <a:rPr lang="en-US" dirty="0"/>
              <a:t>In 1998, Congress passed legislation that eliminated the “Sunset” provision and established a limit on the amount of federal </a:t>
            </a:r>
            <a:r>
              <a:rPr lang="en-US" dirty="0" smtClean="0"/>
              <a:t>cost-share </a:t>
            </a:r>
            <a:r>
              <a:rPr lang="en-US" dirty="0"/>
              <a:t>at 33 1/3</a:t>
            </a:r>
            <a:r>
              <a:rPr lang="en-US" dirty="0" smtClean="0"/>
              <a:t>%.</a:t>
            </a:r>
          </a:p>
          <a:p>
            <a:pPr lvl="1"/>
            <a:r>
              <a:rPr lang="en-US" dirty="0"/>
              <a:t>This limit was based on the profile established by the program rule and not necessarily on the operational experience of how a center functions.</a:t>
            </a:r>
            <a:endParaRPr lang="en-US" dirty="0" smtClean="0"/>
          </a:p>
          <a:p>
            <a:r>
              <a:rPr lang="en-US" dirty="0" smtClean="0"/>
              <a:t>The current cost-share structure is 15 years old and is based on a funding formula that is 23 years old.</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pPr/>
              <a:t>12</a:t>
            </a:fld>
            <a:endParaRPr lang="en-US" dirty="0"/>
          </a:p>
        </p:txBody>
      </p:sp>
      <p:sp>
        <p:nvSpPr>
          <p:cNvPr id="5" name="Footer Placeholder 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9085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Information </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13</a:t>
            </a:fld>
            <a:endParaRPr lang="en-US" dirty="0"/>
          </a:p>
        </p:txBody>
      </p:sp>
    </p:spTree>
    <p:extLst>
      <p:ext uri="{BB962C8B-B14F-4D97-AF65-F5344CB8AC3E}">
        <p14:creationId xmlns:p14="http://schemas.microsoft.com/office/powerpoint/2010/main" val="335902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CENTER SURVEY (Available on Connect)</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CENTER SELECTION CRITERIA</a:t>
            </a:r>
          </a:p>
          <a:p>
            <a:pPr lvl="1"/>
            <a:r>
              <a:rPr lang="en-US" dirty="0" smtClean="0"/>
              <a:t>Geography</a:t>
            </a:r>
          </a:p>
          <a:p>
            <a:pPr lvl="1"/>
            <a:r>
              <a:rPr lang="en-US" dirty="0" smtClean="0"/>
              <a:t>Structure</a:t>
            </a:r>
          </a:p>
          <a:p>
            <a:pPr lvl="1"/>
            <a:r>
              <a:rPr lang="en-US" dirty="0" smtClean="0"/>
              <a:t>Funding model </a:t>
            </a:r>
          </a:p>
          <a:p>
            <a:pPr lvl="1"/>
            <a:r>
              <a:rPr lang="en-US" dirty="0" smtClean="0"/>
              <a:t>Size</a:t>
            </a:r>
          </a:p>
          <a:p>
            <a:r>
              <a:rPr lang="en-US" dirty="0" smtClean="0"/>
              <a:t>CENTER SELECTION</a:t>
            </a:r>
          </a:p>
          <a:p>
            <a:pPr lvl="1"/>
            <a:r>
              <a:rPr lang="en-US" dirty="0" smtClean="0"/>
              <a:t>Arkansas (Arkansas </a:t>
            </a:r>
            <a:r>
              <a:rPr lang="en-US" dirty="0"/>
              <a:t>M</a:t>
            </a:r>
            <a:r>
              <a:rPr lang="en-US" dirty="0" smtClean="0"/>
              <a:t>anufacturing Solutions(AMS))</a:t>
            </a:r>
          </a:p>
          <a:p>
            <a:pPr lvl="1"/>
            <a:r>
              <a:rPr lang="en-US" dirty="0" smtClean="0"/>
              <a:t>Buffalo, NY (</a:t>
            </a:r>
            <a:r>
              <a:rPr lang="en-US" dirty="0" err="1" smtClean="0"/>
              <a:t>Insyte</a:t>
            </a:r>
            <a:r>
              <a:rPr lang="en-US" dirty="0" smtClean="0"/>
              <a:t> Consulting)</a:t>
            </a:r>
          </a:p>
          <a:p>
            <a:pPr lvl="1"/>
            <a:r>
              <a:rPr lang="en-US" dirty="0" smtClean="0"/>
              <a:t>Idaho (Idaho </a:t>
            </a:r>
            <a:r>
              <a:rPr lang="en-US" dirty="0" err="1" smtClean="0"/>
              <a:t>TechHelp</a:t>
            </a:r>
            <a:r>
              <a:rPr lang="en-US" dirty="0" smtClean="0"/>
              <a:t>)</a:t>
            </a:r>
          </a:p>
          <a:p>
            <a:pPr lvl="1"/>
            <a:r>
              <a:rPr lang="en-US" dirty="0" smtClean="0"/>
              <a:t>Indiana (Purdue MEP)</a:t>
            </a:r>
          </a:p>
          <a:p>
            <a:pPr lvl="1"/>
            <a:r>
              <a:rPr lang="en-US" dirty="0" smtClean="0"/>
              <a:t>Southern California (California Manufacturing Technology Consulting (CMTC))</a:t>
            </a:r>
          </a:p>
          <a:p>
            <a:pPr lvl="1"/>
            <a:r>
              <a:rPr lang="en-US" dirty="0" smtClean="0"/>
              <a:t>Southwestern PA (Catalyst Connection)</a:t>
            </a:r>
          </a:p>
          <a:p>
            <a:pPr lvl="1"/>
            <a:r>
              <a:rPr lang="en-US" dirty="0" smtClean="0"/>
              <a:t>Texas (Texas Manufacturing Assistance Center (TMAC))</a:t>
            </a:r>
          </a:p>
          <a:p>
            <a:pPr lvl="1"/>
            <a:r>
              <a:rPr lang="en-US" dirty="0" smtClean="0"/>
              <a:t>Vermont (Vermont Manufacturing Extension Center (VMEC))</a:t>
            </a:r>
          </a:p>
          <a:p>
            <a:pPr lvl="1"/>
            <a:r>
              <a:rPr lang="en-US" dirty="0" smtClean="0"/>
              <a:t>Wisconsin (Wisconsin MEP)</a:t>
            </a:r>
          </a:p>
          <a:p>
            <a:pPr lvl="1"/>
            <a:endParaRPr lang="en-US" dirty="0" smtClean="0"/>
          </a:p>
        </p:txBody>
      </p:sp>
      <p:sp>
        <p:nvSpPr>
          <p:cNvPr id="6" name="Slide Number Placeholder 4"/>
          <p:cNvSpPr>
            <a:spLocks noGrp="1"/>
          </p:cNvSpPr>
          <p:nvPr>
            <p:ph type="ftr" sz="quarter" idx="11"/>
          </p:nvPr>
        </p:nvSpPr>
        <p:spPr/>
        <p:txBody>
          <a:bodyPr/>
          <a:lstStyle/>
          <a:p>
            <a:fld id="{7C690F11-132E-E54B-AD6C-C5C68F5B319F}" type="slidenum">
              <a:rPr lang="en-US" smtClean="0"/>
              <a:pPr/>
              <a:t>14</a:t>
            </a:fld>
            <a:endParaRPr lang="en-US" dirty="0"/>
          </a:p>
        </p:txBody>
      </p:sp>
    </p:spTree>
    <p:extLst>
      <p:ext uri="{BB962C8B-B14F-4D97-AF65-F5344CB8AC3E}">
        <p14:creationId xmlns:p14="http://schemas.microsoft.com/office/powerpoint/2010/main" val="3534738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Center Survey:</a:t>
            </a:r>
            <a:br>
              <a:rPr lang="en-US" dirty="0" smtClean="0"/>
            </a:br>
            <a:r>
              <a:rPr lang="en-US" dirty="0" smtClean="0"/>
              <a:t>Cost Share Policy/Requirement</a:t>
            </a:r>
            <a:endParaRPr lang="en-US" dirty="0"/>
          </a:p>
        </p:txBody>
      </p:sp>
      <p:sp>
        <p:nvSpPr>
          <p:cNvPr id="5" name="Content Placeholder 4"/>
          <p:cNvSpPr>
            <a:spLocks noGrp="1"/>
          </p:cNvSpPr>
          <p:nvPr>
            <p:ph sz="quarter" idx="1"/>
          </p:nvPr>
        </p:nvSpPr>
        <p:spPr/>
        <p:txBody>
          <a:bodyPr>
            <a:noAutofit/>
          </a:bodyPr>
          <a:lstStyle/>
          <a:p>
            <a:pPr marL="0" lvl="0" indent="0">
              <a:buNone/>
            </a:pPr>
            <a:endParaRPr lang="en-US" sz="1500" dirty="0"/>
          </a:p>
          <a:p>
            <a:r>
              <a:rPr lang="en-US" sz="1800" b="1" dirty="0"/>
              <a:t>The cost-share policy</a:t>
            </a:r>
            <a:r>
              <a:rPr lang="en-US" sz="1800" dirty="0"/>
              <a:t> focuses on the reasons cost-share is a part of the MEP program, most importantly that it encourages centers to enter into agreements with private industry, universities, and State governments to accomplish program objectives, that cost-share leverages federal dollars to increase the impact of the investment, and that cost-share requirements ensure all participants share a stake in the success of the program. </a:t>
            </a:r>
            <a:endParaRPr lang="en-US" sz="1800" dirty="0" smtClean="0"/>
          </a:p>
          <a:p>
            <a:pPr marL="0" indent="0">
              <a:buNone/>
            </a:pPr>
            <a:endParaRPr lang="en-US" sz="1800" dirty="0" smtClean="0"/>
          </a:p>
          <a:p>
            <a:r>
              <a:rPr lang="en-US" sz="1800" dirty="0"/>
              <a:t>The </a:t>
            </a:r>
            <a:r>
              <a:rPr lang="en-US" sz="1800" b="1" dirty="0"/>
              <a:t>cost-share requirement</a:t>
            </a:r>
            <a:r>
              <a:rPr lang="en-US" sz="1800" dirty="0"/>
              <a:t> refers to the condition that the centers match every $1 of federal funding with $2 of non-federal funding after 6 years of operation, the types and categories of funding that may count toward the cost-share requirement, specifically in-kind (part-time personnel, office space, equipment) and cash (fees for service, full-time personnel), and the maximum proportions of each allowed in meeting the requirement (in-kind funding may only cover up to 50% of the host’s annual share). </a:t>
            </a:r>
          </a:p>
        </p:txBody>
      </p:sp>
      <p:sp>
        <p:nvSpPr>
          <p:cNvPr id="6" name="Slide Number Placeholder 4"/>
          <p:cNvSpPr>
            <a:spLocks noGrp="1"/>
          </p:cNvSpPr>
          <p:nvPr>
            <p:ph type="ftr" sz="quarter" idx="11"/>
          </p:nvPr>
        </p:nvSpPr>
        <p:spPr/>
        <p:txBody>
          <a:bodyPr/>
          <a:lstStyle/>
          <a:p>
            <a:fld id="{7C690F11-132E-E54B-AD6C-C5C68F5B319F}" type="slidenum">
              <a:rPr lang="en-US" smtClean="0"/>
              <a:pPr/>
              <a:t>15</a:t>
            </a:fld>
            <a:endParaRPr lang="en-US" dirty="0"/>
          </a:p>
        </p:txBody>
      </p:sp>
    </p:spTree>
    <p:extLst>
      <p:ext uri="{BB962C8B-B14F-4D97-AF65-F5344CB8AC3E}">
        <p14:creationId xmlns:p14="http://schemas.microsoft.com/office/powerpoint/2010/main" val="1904852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Center Survey - Major Results </a:t>
            </a:r>
            <a:endParaRPr lang="en-US" dirty="0"/>
          </a:p>
        </p:txBody>
      </p:sp>
      <p:sp>
        <p:nvSpPr>
          <p:cNvPr id="5" name="Content Placeholder 4"/>
          <p:cNvSpPr>
            <a:spLocks noGrp="1"/>
          </p:cNvSpPr>
          <p:nvPr>
            <p:ph sz="quarter" idx="1"/>
          </p:nvPr>
        </p:nvSpPr>
        <p:spPr/>
        <p:txBody>
          <a:bodyPr>
            <a:noAutofit/>
          </a:bodyPr>
          <a:lstStyle/>
          <a:p>
            <a:pPr marL="0" indent="0">
              <a:buNone/>
            </a:pPr>
            <a:r>
              <a:rPr lang="en-US" sz="2000" b="1" dirty="0" smtClean="0"/>
              <a:t>Changing </a:t>
            </a:r>
            <a:r>
              <a:rPr lang="en-US" sz="2000" b="1" dirty="0"/>
              <a:t>the Cost-Share Requirement  </a:t>
            </a:r>
          </a:p>
          <a:p>
            <a:pPr lvl="0"/>
            <a:r>
              <a:rPr lang="en-US" sz="2000" dirty="0"/>
              <a:t>Respondents think the cost-share requirement should be changed, there should be flexibility in response to changing economic conditions, and cost-share should not be limited to only cash. </a:t>
            </a:r>
            <a:endParaRPr lang="en-US" sz="2000" dirty="0" smtClean="0"/>
          </a:p>
          <a:p>
            <a:pPr marL="0" lvl="0" indent="0">
              <a:buNone/>
            </a:pPr>
            <a:endParaRPr lang="en-US" sz="2000" dirty="0"/>
          </a:p>
          <a:p>
            <a:pPr marL="0" indent="0">
              <a:buNone/>
            </a:pPr>
            <a:r>
              <a:rPr lang="en-US" sz="2000" b="1" dirty="0"/>
              <a:t>The Impact of the Current Cost-Share Requirement and Policy</a:t>
            </a:r>
          </a:p>
          <a:p>
            <a:pPr lvl="0"/>
            <a:r>
              <a:rPr lang="en-US" sz="2000" dirty="0"/>
              <a:t>The current cost-share requirement and policy results in increased administrative burden, budget uncertainty, inability to draw down federal funding, changes the types of clients </a:t>
            </a:r>
            <a:r>
              <a:rPr lang="en-US" sz="2000" dirty="0" smtClean="0"/>
              <a:t>centers serve….</a:t>
            </a:r>
          </a:p>
          <a:p>
            <a:pPr lvl="0"/>
            <a:r>
              <a:rPr lang="en-US" sz="2000" dirty="0" smtClean="0"/>
              <a:t>…But </a:t>
            </a:r>
            <a:r>
              <a:rPr lang="en-US" sz="2000" dirty="0"/>
              <a:t>has little impact of the quality, range, and quantity of the services provided. </a:t>
            </a:r>
          </a:p>
          <a:p>
            <a:pPr lvl="0"/>
            <a:r>
              <a:rPr lang="en-US" sz="2000" dirty="0"/>
              <a:t>The current cost-share policy has positive impacts. </a:t>
            </a:r>
          </a:p>
          <a:p>
            <a:pPr lvl="0"/>
            <a:r>
              <a:rPr lang="en-US" sz="2000" dirty="0"/>
              <a:t>Cost-share funding is determined by multiple factors. </a:t>
            </a:r>
          </a:p>
          <a:p>
            <a:endParaRPr lang="en-US" sz="2000" dirty="0"/>
          </a:p>
        </p:txBody>
      </p:sp>
      <p:sp>
        <p:nvSpPr>
          <p:cNvPr id="6" name="Slide Number Placeholder 4"/>
          <p:cNvSpPr>
            <a:spLocks noGrp="1"/>
          </p:cNvSpPr>
          <p:nvPr>
            <p:ph type="ftr" sz="quarter" idx="11"/>
          </p:nvPr>
        </p:nvSpPr>
        <p:spPr/>
        <p:txBody>
          <a:bodyPr/>
          <a:lstStyle/>
          <a:p>
            <a:fld id="{7C690F11-132E-E54B-AD6C-C5C68F5B319F}" type="slidenum">
              <a:rPr lang="en-US" smtClean="0"/>
              <a:pPr/>
              <a:t>16</a:t>
            </a:fld>
            <a:endParaRPr lang="en-US" dirty="0"/>
          </a:p>
        </p:txBody>
      </p:sp>
    </p:spTree>
    <p:extLst>
      <p:ext uri="{BB962C8B-B14F-4D97-AF65-F5344CB8AC3E}">
        <p14:creationId xmlns:p14="http://schemas.microsoft.com/office/powerpoint/2010/main" val="569949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Center Survey - Major Results, cont.</a:t>
            </a:r>
            <a:endParaRPr lang="en-US" dirty="0"/>
          </a:p>
        </p:txBody>
      </p:sp>
      <p:sp>
        <p:nvSpPr>
          <p:cNvPr id="5" name="Content Placeholder 4"/>
          <p:cNvSpPr>
            <a:spLocks noGrp="1"/>
          </p:cNvSpPr>
          <p:nvPr>
            <p:ph sz="quarter" idx="1"/>
          </p:nvPr>
        </p:nvSpPr>
        <p:spPr/>
        <p:txBody>
          <a:bodyPr>
            <a:normAutofit fontScale="62500" lnSpcReduction="20000"/>
          </a:bodyPr>
          <a:lstStyle/>
          <a:p>
            <a:pPr marL="0" indent="0">
              <a:buNone/>
            </a:pPr>
            <a:r>
              <a:rPr lang="en-US" sz="2900" b="1" dirty="0">
                <a:latin typeface="Arial" pitchFamily="34" charset="0"/>
                <a:cs typeface="Arial" pitchFamily="34" charset="0"/>
              </a:rPr>
              <a:t>External Factors Impacting Centers and Cost-Share</a:t>
            </a:r>
          </a:p>
          <a:p>
            <a:pPr lvl="0"/>
            <a:r>
              <a:rPr lang="en-US" sz="2900" dirty="0">
                <a:latin typeface="Arial" pitchFamily="34" charset="0"/>
                <a:cs typeface="Arial" pitchFamily="34" charset="0"/>
              </a:rPr>
              <a:t>The economic downturn and reductions in state funding have affected centers ability to meet the cost-share requirement. </a:t>
            </a:r>
          </a:p>
          <a:p>
            <a:pPr lvl="0"/>
            <a:r>
              <a:rPr lang="en-US" sz="2900" dirty="0">
                <a:latin typeface="Arial" pitchFamily="34" charset="0"/>
                <a:cs typeface="Arial" pitchFamily="34" charset="0"/>
              </a:rPr>
              <a:t>Generating client fees and state/local funding are critical dimensions of their business model. </a:t>
            </a:r>
          </a:p>
          <a:p>
            <a:r>
              <a:rPr lang="en-US" sz="2900" dirty="0">
                <a:latin typeface="Arial" pitchFamily="34" charset="0"/>
                <a:cs typeface="Arial" pitchFamily="34" charset="0"/>
              </a:rPr>
              <a:t>Centers agreed that they are now relying more in program income/clients fees now to meet the cost-share requirement compared to 5 years ago. In contrast, centers disagreed that there center is relying more on in-kind contributions to meet the cost share.</a:t>
            </a:r>
          </a:p>
          <a:p>
            <a:pPr marL="0" indent="0">
              <a:buNone/>
            </a:pPr>
            <a:endParaRPr lang="en-US" sz="2900" b="1" dirty="0" smtClean="0">
              <a:latin typeface="Arial" pitchFamily="34" charset="0"/>
              <a:cs typeface="Arial" pitchFamily="34" charset="0"/>
            </a:endParaRPr>
          </a:p>
          <a:p>
            <a:pPr marL="0" indent="0">
              <a:buNone/>
            </a:pPr>
            <a:r>
              <a:rPr lang="en-US" sz="2900" b="1" dirty="0" smtClean="0">
                <a:latin typeface="Arial" pitchFamily="34" charset="0"/>
                <a:cs typeface="Arial" pitchFamily="34" charset="0"/>
              </a:rPr>
              <a:t>The </a:t>
            </a:r>
            <a:r>
              <a:rPr lang="en-US" sz="2900" b="1" dirty="0">
                <a:latin typeface="Arial" pitchFamily="34" charset="0"/>
                <a:cs typeface="Arial" pitchFamily="34" charset="0"/>
              </a:rPr>
              <a:t>Impact of Changing the Cost-Share Requirement</a:t>
            </a:r>
          </a:p>
          <a:p>
            <a:pPr lvl="0"/>
            <a:r>
              <a:rPr lang="en-US" sz="2900" dirty="0">
                <a:latin typeface="Arial" pitchFamily="34" charset="0"/>
                <a:cs typeface="Arial" pitchFamily="34" charset="0"/>
              </a:rPr>
              <a:t>Centers see many positive impacts resulting from reducing the cost-share requirement including more services, more resources, and improve their performance. </a:t>
            </a:r>
          </a:p>
          <a:p>
            <a:pPr lvl="0"/>
            <a:r>
              <a:rPr lang="en-US" sz="2900" dirty="0">
                <a:latin typeface="Arial" pitchFamily="34" charset="0"/>
                <a:cs typeface="Arial" pitchFamily="34" charset="0"/>
              </a:rPr>
              <a:t>Centers see few negative impacts of reducing the cost-share requirement. </a:t>
            </a:r>
          </a:p>
          <a:p>
            <a:endParaRPr lang="en-US" dirty="0"/>
          </a:p>
        </p:txBody>
      </p:sp>
      <p:sp>
        <p:nvSpPr>
          <p:cNvPr id="6" name="Slide Number Placeholder 4"/>
          <p:cNvSpPr>
            <a:spLocks noGrp="1"/>
          </p:cNvSpPr>
          <p:nvPr>
            <p:ph type="ftr" sz="quarter" idx="11"/>
          </p:nvPr>
        </p:nvSpPr>
        <p:spPr/>
        <p:txBody>
          <a:bodyPr/>
          <a:lstStyle/>
          <a:p>
            <a:fld id="{7C690F11-132E-E54B-AD6C-C5C68F5B319F}" type="slidenum">
              <a:rPr lang="en-US" smtClean="0"/>
              <a:pPr/>
              <a:t>17</a:t>
            </a:fld>
            <a:endParaRPr lang="en-US" dirty="0"/>
          </a:p>
        </p:txBody>
      </p:sp>
    </p:spTree>
    <p:extLst>
      <p:ext uri="{BB962C8B-B14F-4D97-AF65-F5344CB8AC3E}">
        <p14:creationId xmlns:p14="http://schemas.microsoft.com/office/powerpoint/2010/main" val="112368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8276" y="958744"/>
            <a:ext cx="7898524" cy="734466"/>
          </a:xfrm>
        </p:spPr>
        <p:txBody>
          <a:bodyPr>
            <a:noAutofit/>
          </a:bodyPr>
          <a:lstStyle/>
          <a:p>
            <a:r>
              <a:rPr lang="en-US" sz="2800" dirty="0" smtClean="0"/>
              <a:t>9 Center Survey</a:t>
            </a:r>
            <a:br>
              <a:rPr lang="en-US" sz="2800" dirty="0" smtClean="0"/>
            </a:br>
            <a:r>
              <a:rPr lang="en-US" sz="2800" dirty="0" smtClean="0"/>
              <a:t>Which </a:t>
            </a:r>
            <a:r>
              <a:rPr lang="en-US" sz="2800" dirty="0"/>
              <a:t>of the following factors determines the level of cost-share funding your center receives from stakeholders? </a:t>
            </a:r>
            <a:br>
              <a:rPr lang="en-US" sz="2800" dirty="0"/>
            </a:b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73845190"/>
              </p:ext>
            </p:extLst>
          </p:nvPr>
        </p:nvGraphicFramePr>
        <p:xfrm>
          <a:off x="832981" y="1853850"/>
          <a:ext cx="7853819" cy="3920648"/>
        </p:xfrm>
        <a:graphic>
          <a:graphicData uri="http://schemas.openxmlformats.org/drawingml/2006/table">
            <a:tbl>
              <a:tblPr firstRow="1" firstCol="1" bandRow="1">
                <a:tableStyleId>{5C22544A-7EE6-4342-B048-85BDC9FD1C3A}</a:tableStyleId>
              </a:tblPr>
              <a:tblGrid>
                <a:gridCol w="3048942"/>
                <a:gridCol w="798152"/>
                <a:gridCol w="957782"/>
                <a:gridCol w="1277044"/>
                <a:gridCol w="1771899"/>
              </a:tblGrid>
              <a:tr h="560318">
                <a:tc>
                  <a:txBody>
                    <a:bodyPr/>
                    <a:lstStyle/>
                    <a:p>
                      <a:pPr marL="0" marR="0">
                        <a:lnSpc>
                          <a:spcPct val="115000"/>
                        </a:lnSpc>
                        <a:spcBef>
                          <a:spcPts val="0"/>
                        </a:spcBef>
                        <a:spcAft>
                          <a:spcPts val="0"/>
                        </a:spcAft>
                      </a:pPr>
                      <a:r>
                        <a:rPr lang="en-US" sz="1200" dirty="0">
                          <a:effectLst/>
                        </a:rPr>
                        <a:t>Factor</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Yes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No</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Not Sure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Not applicable</a:t>
                      </a:r>
                      <a:endParaRPr lang="en-US" sz="1100">
                        <a:effectLst/>
                        <a:latin typeface="Calibri"/>
                        <a:ea typeface="Calibri"/>
                        <a:cs typeface="Times New Roman"/>
                      </a:endParaRPr>
                    </a:p>
                  </a:txBody>
                  <a:tcPr marL="68580" marR="68580" marT="0" marB="0"/>
                </a:tc>
              </a:tr>
              <a:tr h="476842">
                <a:tc>
                  <a:txBody>
                    <a:bodyPr/>
                    <a:lstStyle/>
                    <a:p>
                      <a:pPr marL="0" marR="0">
                        <a:lnSpc>
                          <a:spcPct val="115000"/>
                        </a:lnSpc>
                        <a:spcBef>
                          <a:spcPts val="0"/>
                        </a:spcBef>
                        <a:spcAft>
                          <a:spcPts val="0"/>
                        </a:spcAft>
                      </a:pPr>
                      <a:r>
                        <a:rPr lang="en-US" sz="1200">
                          <a:effectLst/>
                        </a:rPr>
                        <a:t>Performance/impact of your center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100.0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n-lt"/>
                          <a:ea typeface="+mn-ea"/>
                          <a:cs typeface="+mn-cs"/>
                        </a:rPr>
                        <a:t>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0</a:t>
                      </a:r>
                      <a:endParaRPr lang="en-US" sz="1100" dirty="0">
                        <a:effectLst/>
                        <a:latin typeface="Calibri"/>
                        <a:ea typeface="Calibri"/>
                        <a:cs typeface="Times New Roman"/>
                      </a:endParaRPr>
                    </a:p>
                  </a:txBody>
                  <a:tcPr marL="68580" marR="68580" marT="0" marB="0"/>
                </a:tc>
              </a:tr>
              <a:tr h="641484">
                <a:tc>
                  <a:txBody>
                    <a:bodyPr/>
                    <a:lstStyle/>
                    <a:p>
                      <a:pPr marL="0" marR="0">
                        <a:lnSpc>
                          <a:spcPct val="115000"/>
                        </a:lnSpc>
                        <a:spcBef>
                          <a:spcPts val="0"/>
                        </a:spcBef>
                        <a:spcAft>
                          <a:spcPts val="0"/>
                        </a:spcAft>
                      </a:pPr>
                      <a:r>
                        <a:rPr lang="en-US" sz="1200">
                          <a:effectLst/>
                        </a:rPr>
                        <a:t>Importance of manufacturing to your local area</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88.9</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11.1</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r>
                        <a:rPr lang="en-US" sz="1200" dirty="0" smtClean="0">
                          <a:effectLst/>
                        </a:rPr>
                        <a:t>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r>
                        <a:rPr lang="en-US" sz="1200" dirty="0" smtClean="0">
                          <a:effectLst/>
                        </a:rPr>
                        <a:t>0</a:t>
                      </a:r>
                      <a:endParaRPr lang="en-US" sz="1100" dirty="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Stakeholder Priorities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11.1</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11.1</a:t>
                      </a:r>
                      <a:endParaRPr lang="en-US" sz="110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Strategic goals of your center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66.7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22.2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Market Size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33.3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33.3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22.2</a:t>
                      </a:r>
                      <a:endParaRPr lang="en-US" sz="110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Cost-share requirement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33.3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55.6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11.1</a:t>
                      </a:r>
                      <a:endParaRPr lang="en-US" sz="1100" dirty="0">
                        <a:effectLst/>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1"/>
          </p:nvPr>
        </p:nvSpPr>
        <p:spPr/>
        <p:txBody>
          <a:bodyPr/>
          <a:lstStyle/>
          <a:p>
            <a:fld id="{7C690F11-132E-E54B-AD6C-C5C68F5B319F}" type="slidenum">
              <a:rPr lang="en-US" smtClean="0"/>
              <a:pPr/>
              <a:t>18</a:t>
            </a:fld>
            <a:endParaRPr lang="en-US"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81394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Web Question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i="1" dirty="0" smtClean="0"/>
              <a:t>Posted </a:t>
            </a:r>
            <a:r>
              <a:rPr lang="en-US" b="1" i="1" dirty="0" smtClean="0"/>
              <a:t>August 9 - </a:t>
            </a:r>
            <a:r>
              <a:rPr lang="en-US" i="1" dirty="0" smtClean="0"/>
              <a:t>“The </a:t>
            </a:r>
            <a:r>
              <a:rPr lang="en-US" i="1" dirty="0"/>
              <a:t>NIST MEP Advisory Board is interested in comments and thoughts on the issue of cost share.  Please send all responses by email to </a:t>
            </a:r>
            <a:r>
              <a:rPr lang="en-US" i="1" dirty="0">
                <a:hlinkClick r:id="rId2"/>
              </a:rPr>
              <a:t>mep@nist.gov</a:t>
            </a:r>
            <a:r>
              <a:rPr lang="en-US" i="1" dirty="0"/>
              <a:t> by </a:t>
            </a:r>
            <a:r>
              <a:rPr lang="en-US" b="1" i="1" dirty="0"/>
              <a:t>August 23</a:t>
            </a:r>
            <a:r>
              <a:rPr lang="en-US" i="1" dirty="0"/>
              <a:t>, 2013, 5:00 p.m. Eastern Time. Please have “Cost-Share Response” as the subject of the email. The NIST MEP Advisory Board thanks you for your consideration and thoughts</a:t>
            </a:r>
            <a:r>
              <a:rPr lang="en-US" i="1" dirty="0" smtClean="0"/>
              <a:t>.”</a:t>
            </a:r>
          </a:p>
          <a:p>
            <a:endParaRPr lang="en-US" dirty="0"/>
          </a:p>
          <a:p>
            <a:r>
              <a:rPr lang="en-US" dirty="0" smtClean="0"/>
              <a:t>45 </a:t>
            </a:r>
            <a:r>
              <a:rPr lang="en-US" dirty="0"/>
              <a:t>Responses were received representing 35 different organizations (for some </a:t>
            </a:r>
            <a:r>
              <a:rPr lang="en-US" dirty="0" smtClean="0"/>
              <a:t>centers</a:t>
            </a:r>
            <a:r>
              <a:rPr lang="en-US" dirty="0"/>
              <a:t>, both the management and members of the board sent a letter).</a:t>
            </a:r>
          </a:p>
          <a:p>
            <a:pPr lvl="0"/>
            <a:r>
              <a:rPr lang="en-US" dirty="0"/>
              <a:t>27 centers Responded</a:t>
            </a:r>
          </a:p>
          <a:p>
            <a:pPr lvl="0"/>
            <a:r>
              <a:rPr lang="en-US" dirty="0"/>
              <a:t>4 interested organizations responded</a:t>
            </a:r>
          </a:p>
          <a:p>
            <a:r>
              <a:rPr lang="en-US" dirty="0"/>
              <a:t>3 members of the CEO Network for Manufacturing in the Capital District, Inc. </a:t>
            </a:r>
            <a:r>
              <a:rPr lang="en-US" dirty="0" smtClean="0"/>
              <a:t>(NY) responded</a:t>
            </a:r>
            <a:endParaRPr lang="en-US" dirty="0"/>
          </a:p>
        </p:txBody>
      </p:sp>
      <p:sp>
        <p:nvSpPr>
          <p:cNvPr id="6" name="Slide Number Placeholder 4"/>
          <p:cNvSpPr>
            <a:spLocks noGrp="1"/>
          </p:cNvSpPr>
          <p:nvPr>
            <p:ph type="ftr" sz="quarter" idx="11"/>
          </p:nvPr>
        </p:nvSpPr>
        <p:spPr/>
        <p:txBody>
          <a:bodyPr/>
          <a:lstStyle/>
          <a:p>
            <a:fld id="{7C690F11-132E-E54B-AD6C-C5C68F5B319F}" type="slidenum">
              <a:rPr lang="en-US" smtClean="0"/>
              <a:pPr/>
              <a:t>19</a:t>
            </a:fld>
            <a:endParaRPr lang="en-US" dirty="0"/>
          </a:p>
        </p:txBody>
      </p:sp>
    </p:spTree>
    <p:extLst>
      <p:ext uri="{BB962C8B-B14F-4D97-AF65-F5344CB8AC3E}">
        <p14:creationId xmlns:p14="http://schemas.microsoft.com/office/powerpoint/2010/main" val="2328019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Agenda</a:t>
            </a:r>
            <a:endParaRPr lang="en-US" dirty="0"/>
          </a:p>
        </p:txBody>
      </p:sp>
      <p:sp>
        <p:nvSpPr>
          <p:cNvPr id="5" name="Content Placeholder 4"/>
          <p:cNvSpPr>
            <a:spLocks noGrp="1"/>
          </p:cNvSpPr>
          <p:nvPr>
            <p:ph idx="1"/>
          </p:nvPr>
        </p:nvSpPr>
        <p:spPr/>
        <p:txBody>
          <a:bodyPr>
            <a:normAutofit/>
          </a:bodyPr>
          <a:lstStyle/>
          <a:p>
            <a:r>
              <a:rPr lang="en-US" dirty="0" smtClean="0"/>
              <a:t>Background</a:t>
            </a:r>
          </a:p>
          <a:p>
            <a:r>
              <a:rPr lang="en-US" dirty="0" smtClean="0"/>
              <a:t>New Information</a:t>
            </a:r>
          </a:p>
          <a:p>
            <a:pPr lvl="1"/>
            <a:r>
              <a:rPr lang="en-US" dirty="0" smtClean="0"/>
              <a:t>9 Center Survey</a:t>
            </a:r>
          </a:p>
          <a:p>
            <a:pPr lvl="1"/>
            <a:r>
              <a:rPr lang="en-US" dirty="0" smtClean="0"/>
              <a:t>General Web Question</a:t>
            </a:r>
          </a:p>
          <a:p>
            <a:pPr lvl="1"/>
            <a:r>
              <a:rPr lang="en-US" dirty="0" smtClean="0"/>
              <a:t>ASMC Survey Summary  </a:t>
            </a:r>
          </a:p>
          <a:p>
            <a:r>
              <a:rPr lang="en-US" dirty="0" smtClean="0"/>
              <a:t>Key Findings</a:t>
            </a:r>
          </a:p>
          <a:p>
            <a:r>
              <a:rPr lang="en-US" dirty="0" smtClean="0"/>
              <a:t>Establishing a Board Position</a:t>
            </a:r>
          </a:p>
          <a:p>
            <a:r>
              <a:rPr lang="en-US" dirty="0" smtClean="0"/>
              <a:t>Next Steps</a:t>
            </a:r>
          </a:p>
          <a:p>
            <a:pPr lvl="1"/>
            <a:endParaRPr lang="en-US" dirty="0" smtClean="0"/>
          </a:p>
        </p:txBody>
      </p:sp>
      <p:sp>
        <p:nvSpPr>
          <p:cNvPr id="2" name="Footer Placeholder 1"/>
          <p:cNvSpPr>
            <a:spLocks noGrp="1"/>
          </p:cNvSpPr>
          <p:nvPr>
            <p:ph type="ftr" sz="quarter" idx="12"/>
          </p:nvPr>
        </p:nvSpPr>
        <p:spPr/>
        <p:txBody>
          <a:bodyPr/>
          <a:lstStyle/>
          <a:p>
            <a:endParaRPr lang="en-US" dirty="0"/>
          </a:p>
        </p:txBody>
      </p:sp>
      <p:sp>
        <p:nvSpPr>
          <p:cNvPr id="3" name="Slide Number Placeholder 2"/>
          <p:cNvSpPr>
            <a:spLocks noGrp="1"/>
          </p:cNvSpPr>
          <p:nvPr>
            <p:ph type="sldNum" sz="quarter" idx="11"/>
          </p:nvPr>
        </p:nvSpPr>
        <p:spPr/>
        <p:txBody>
          <a:bodyPr/>
          <a:lstStyle/>
          <a:p>
            <a:fld id="{7C690F11-132E-E54B-AD6C-C5C68F5B319F}" type="slidenum">
              <a:rPr lang="en-US" smtClean="0"/>
              <a:pPr/>
              <a:t>2</a:t>
            </a:fld>
            <a:endParaRPr lang="en-US" dirty="0"/>
          </a:p>
        </p:txBody>
      </p:sp>
    </p:spTree>
    <p:extLst>
      <p:ext uri="{BB962C8B-B14F-4D97-AF65-F5344CB8AC3E}">
        <p14:creationId xmlns:p14="http://schemas.microsoft.com/office/powerpoint/2010/main" val="8794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Question - Overall Recommendations</a:t>
            </a:r>
            <a:endParaRPr lang="en-US" dirty="0"/>
          </a:p>
        </p:txBody>
      </p:sp>
      <p:sp>
        <p:nvSpPr>
          <p:cNvPr id="5" name="Content Placeholder 4"/>
          <p:cNvSpPr>
            <a:spLocks noGrp="1"/>
          </p:cNvSpPr>
          <p:nvPr>
            <p:ph sz="quarter" idx="1"/>
          </p:nvPr>
        </p:nvSpPr>
        <p:spPr>
          <a:xfrm>
            <a:off x="788276" y="1562621"/>
            <a:ext cx="7898524" cy="4525963"/>
          </a:xfrm>
        </p:spPr>
        <p:txBody>
          <a:bodyPr>
            <a:normAutofit fontScale="77500" lnSpcReduction="20000"/>
          </a:bodyPr>
          <a:lstStyle/>
          <a:p>
            <a:pPr lvl="0"/>
            <a:r>
              <a:rPr lang="en-US" dirty="0"/>
              <a:t>All of the letters submitted supported a 1:1 cost share.  </a:t>
            </a:r>
          </a:p>
          <a:p>
            <a:pPr lvl="0"/>
            <a:r>
              <a:rPr lang="en-US" dirty="0"/>
              <a:t>All of the letters submitted supported allowance for both in-kind and cash to be used in meeting the cost share requirement.</a:t>
            </a:r>
          </a:p>
          <a:p>
            <a:pPr lvl="1"/>
            <a:r>
              <a:rPr lang="en-US" dirty="0"/>
              <a:t>Several of the letters further specified that the in-kind to cash ratio remain as it is, allowing up to 50% of the cost share requirement to be met through in-kind. </a:t>
            </a:r>
          </a:p>
          <a:p>
            <a:pPr lvl="0"/>
            <a:r>
              <a:rPr lang="en-US" dirty="0" smtClean="0"/>
              <a:t>Some </a:t>
            </a:r>
            <a:r>
              <a:rPr lang="en-US" dirty="0"/>
              <a:t>responses included the proposal that a portion of the non-federal share continue to come from both state and private investments to ensure that the MEP program remains a true partnership and has buy-in from all </a:t>
            </a:r>
            <a:r>
              <a:rPr lang="en-US" dirty="0" smtClean="0"/>
              <a:t>stakeholders</a:t>
            </a:r>
          </a:p>
          <a:p>
            <a:pPr marL="0" lvl="0" indent="0">
              <a:buNone/>
            </a:pPr>
            <a:endParaRPr lang="en-US" dirty="0" smtClean="0"/>
          </a:p>
          <a:p>
            <a:pPr lvl="0"/>
            <a:r>
              <a:rPr lang="en-US" dirty="0" smtClean="0"/>
              <a:t>(Pros and Cons identified but included in later section of this presentation)</a:t>
            </a:r>
            <a:endParaRPr lang="en-US" dirty="0"/>
          </a:p>
          <a:p>
            <a:endParaRPr lang="en-US" dirty="0"/>
          </a:p>
        </p:txBody>
      </p:sp>
      <p:sp>
        <p:nvSpPr>
          <p:cNvPr id="6" name="Slide Number Placeholder 4"/>
          <p:cNvSpPr>
            <a:spLocks noGrp="1"/>
          </p:cNvSpPr>
          <p:nvPr>
            <p:ph type="ftr" sz="quarter" idx="11"/>
          </p:nvPr>
        </p:nvSpPr>
        <p:spPr/>
        <p:txBody>
          <a:bodyPr/>
          <a:lstStyle/>
          <a:p>
            <a:fld id="{7C690F11-132E-E54B-AD6C-C5C68F5B319F}" type="slidenum">
              <a:rPr lang="en-US" smtClean="0"/>
              <a:pPr/>
              <a:t>20</a:t>
            </a:fld>
            <a:endParaRPr lang="en-US" dirty="0"/>
          </a:p>
        </p:txBody>
      </p:sp>
    </p:spTree>
    <p:extLst>
      <p:ext uri="{BB962C8B-B14F-4D97-AF65-F5344CB8AC3E}">
        <p14:creationId xmlns:p14="http://schemas.microsoft.com/office/powerpoint/2010/main" val="3730308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8275" y="683172"/>
            <a:ext cx="8042573" cy="734466"/>
          </a:xfrm>
        </p:spPr>
        <p:txBody>
          <a:bodyPr>
            <a:normAutofit/>
          </a:bodyPr>
          <a:lstStyle/>
          <a:p>
            <a:r>
              <a:rPr lang="en-US" dirty="0" smtClean="0"/>
              <a:t>General Web Question - Other Comments</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Recession has been one of the largest drivers of reduced funding for centers</a:t>
            </a:r>
          </a:p>
          <a:p>
            <a:r>
              <a:rPr lang="en-US" dirty="0" smtClean="0"/>
              <a:t>Cost-share reduction will focus centers on client services rather than securing less valuable cost share.</a:t>
            </a:r>
          </a:p>
          <a:p>
            <a:r>
              <a:rPr lang="en-US" dirty="0" smtClean="0"/>
              <a:t>Reducing the cost-share requirements could potentially reduce state support.</a:t>
            </a:r>
          </a:p>
          <a:p>
            <a:r>
              <a:rPr lang="en-US" dirty="0" smtClean="0"/>
              <a:t>Current match ratio is not in line with other federal programs.  Of the 96 Department of Commerce financial assistance programs, only 24 require cost share.  MEP has the highest cost share of those, the next is 50/50.  </a:t>
            </a:r>
          </a:p>
          <a:p>
            <a:r>
              <a:rPr lang="en-US" dirty="0" smtClean="0"/>
              <a:t>Reduction in cost-share is cost-neutral to the federal government.   </a:t>
            </a:r>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pPr/>
              <a:t>21</a:t>
            </a:fld>
            <a:endParaRPr lang="en-US"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1804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532860"/>
            <a:ext cx="7898524" cy="734466"/>
          </a:xfrm>
        </p:spPr>
        <p:txBody>
          <a:bodyPr>
            <a:normAutofit fontScale="90000"/>
          </a:bodyPr>
          <a:lstStyle/>
          <a:p>
            <a:r>
              <a:rPr lang="en-US" dirty="0" smtClean="0"/>
              <a:t/>
            </a:r>
            <a:br>
              <a:rPr lang="en-US" dirty="0" smtClean="0"/>
            </a:br>
            <a:r>
              <a:rPr lang="en-US" dirty="0" smtClean="0"/>
              <a:t>ASMC SURVEYS 2009-2012 (Available on Connect)</a:t>
            </a:r>
            <a:endParaRPr lang="en-US" dirty="0"/>
          </a:p>
        </p:txBody>
      </p:sp>
      <p:sp>
        <p:nvSpPr>
          <p:cNvPr id="3" name="Content Placeholder 2"/>
          <p:cNvSpPr>
            <a:spLocks noGrp="1"/>
          </p:cNvSpPr>
          <p:nvPr>
            <p:ph sz="quarter" idx="1"/>
          </p:nvPr>
        </p:nvSpPr>
        <p:spPr/>
        <p:txBody>
          <a:bodyPr>
            <a:normAutofit fontScale="70000" lnSpcReduction="20000"/>
          </a:bodyPr>
          <a:lstStyle/>
          <a:p>
            <a:endParaRPr lang="en-US" sz="2800" dirty="0" smtClean="0"/>
          </a:p>
          <a:p>
            <a:pPr lvl="0"/>
            <a:r>
              <a:rPr lang="en-US" sz="2800" dirty="0" smtClean="0"/>
              <a:t>ASMC provided a summary of several surveys they took between 2009 and 2012.  The entirety of those results are available within Connect.  Specifically it is important to note that in 2012 a survey of 27 </a:t>
            </a:r>
            <a:r>
              <a:rPr lang="en-US" sz="2800" dirty="0"/>
              <a:t>states indicated an adverse affect on services to SMEs; 7 state indicated no adverse affect.  Some anecdotal effects include:</a:t>
            </a:r>
            <a:endParaRPr lang="en-US" sz="2400" dirty="0"/>
          </a:p>
          <a:p>
            <a:pPr lvl="1"/>
            <a:r>
              <a:rPr lang="en-US" sz="2400" dirty="0"/>
              <a:t>More time on partner development, less time on SMEs</a:t>
            </a:r>
            <a:endParaRPr lang="en-US" sz="2000" dirty="0"/>
          </a:p>
          <a:p>
            <a:pPr lvl="1"/>
            <a:r>
              <a:rPr lang="en-US" sz="2400" dirty="0"/>
              <a:t>Reduction in free/reduced service offerings</a:t>
            </a:r>
            <a:endParaRPr lang="en-US" sz="2000" dirty="0"/>
          </a:p>
          <a:p>
            <a:pPr lvl="1"/>
            <a:r>
              <a:rPr lang="en-US" sz="2400" dirty="0"/>
              <a:t>Decline in services to rural SMEs</a:t>
            </a:r>
            <a:endParaRPr lang="en-US" sz="2000" dirty="0"/>
          </a:p>
          <a:p>
            <a:pPr lvl="2"/>
            <a:r>
              <a:rPr lang="en-US" dirty="0"/>
              <a:t>Since the cost of travel and therefore sales is too high to reach these clients, centers are focusing on clients in more urban or metropolitan areas</a:t>
            </a:r>
            <a:endParaRPr lang="en-US" sz="1800" dirty="0"/>
          </a:p>
          <a:p>
            <a:pPr lvl="1"/>
            <a:r>
              <a:rPr lang="en-US" sz="2400" dirty="0"/>
              <a:t>Decline in services to start-ups, as they can’t pay full burdened rate of services</a:t>
            </a:r>
            <a:endParaRPr lang="en-US" sz="2000" dirty="0"/>
          </a:p>
          <a:p>
            <a:pPr lvl="1"/>
            <a:r>
              <a:rPr lang="en-US" sz="2400" dirty="0"/>
              <a:t>No center continuous improvement therefore limited service offerings </a:t>
            </a:r>
            <a:endParaRPr lang="en-US" sz="2000" dirty="0"/>
          </a:p>
          <a:p>
            <a:pPr lvl="2"/>
            <a:r>
              <a:rPr lang="en-US" dirty="0"/>
              <a:t>For example, can’t train staff in sustainability and innovation services, therefore it isn’t offered to SME clients</a:t>
            </a:r>
            <a:endParaRPr lang="en-US" sz="1800" dirty="0"/>
          </a:p>
          <a:p>
            <a:pPr lvl="1"/>
            <a:r>
              <a:rPr lang="en-US" sz="2400" dirty="0"/>
              <a:t>Reduced cost share would reduce fees for new services</a:t>
            </a:r>
            <a:endParaRPr lang="en-US" sz="2000" dirty="0"/>
          </a:p>
          <a:p>
            <a:endParaRPr lang="en-US" sz="2000" dirty="0"/>
          </a:p>
        </p:txBody>
      </p:sp>
      <p:sp>
        <p:nvSpPr>
          <p:cNvPr id="6" name="Slide Number Placeholder 4"/>
          <p:cNvSpPr>
            <a:spLocks noGrp="1"/>
          </p:cNvSpPr>
          <p:nvPr>
            <p:ph type="ftr" sz="quarter" idx="11"/>
          </p:nvPr>
        </p:nvSpPr>
        <p:spPr/>
        <p:txBody>
          <a:bodyPr/>
          <a:lstStyle/>
          <a:p>
            <a:fld id="{7C690F11-132E-E54B-AD6C-C5C68F5B319F}" type="slidenum">
              <a:rPr lang="en-US" smtClean="0"/>
              <a:pPr/>
              <a:t>22</a:t>
            </a:fld>
            <a:endParaRPr lang="en-US" dirty="0"/>
          </a:p>
        </p:txBody>
      </p:sp>
    </p:spTree>
    <p:extLst>
      <p:ext uri="{BB962C8B-B14F-4D97-AF65-F5344CB8AC3E}">
        <p14:creationId xmlns:p14="http://schemas.microsoft.com/office/powerpoint/2010/main" val="795608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Findings </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23</a:t>
            </a:fld>
            <a:endParaRPr lang="en-US" dirty="0"/>
          </a:p>
        </p:txBody>
      </p:sp>
    </p:spTree>
    <p:extLst>
      <p:ext uri="{BB962C8B-B14F-4D97-AF65-F5344CB8AC3E}">
        <p14:creationId xmlns:p14="http://schemas.microsoft.com/office/powerpoint/2010/main" val="3332570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Key Findings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Pros and Cons of Current Cost Share</a:t>
            </a:r>
          </a:p>
          <a:p>
            <a:r>
              <a:rPr lang="en-US" dirty="0" smtClean="0"/>
              <a:t>Pros and Cons of Changing the Cost Share</a:t>
            </a:r>
          </a:p>
          <a:p>
            <a:r>
              <a:rPr lang="en-US" dirty="0" smtClean="0"/>
              <a:t>Impact of Changing Cost Share on the Financial Size of the MEP Program</a:t>
            </a:r>
          </a:p>
          <a:p>
            <a:r>
              <a:rPr lang="en-US" dirty="0" smtClean="0"/>
              <a:t>Approach of States to MEP Program Funding</a:t>
            </a:r>
          </a:p>
          <a:p>
            <a:r>
              <a:rPr lang="en-US" dirty="0" smtClean="0"/>
              <a:t>Role of In-Kind Cost Share in the MEP Program</a:t>
            </a:r>
          </a:p>
          <a:p>
            <a:r>
              <a:rPr lang="en-US" dirty="0" smtClean="0"/>
              <a:t>Modeling the Impact of 1:1 Cost Share </a:t>
            </a:r>
          </a:p>
          <a:p>
            <a:r>
              <a:rPr lang="en-US" dirty="0" smtClean="0"/>
              <a:t>Need for the MEP Program </a:t>
            </a:r>
          </a:p>
          <a:p>
            <a:pPr marL="0" indent="0">
              <a:buNone/>
            </a:pPr>
            <a:endParaRPr lang="en-US" dirty="0" smtClean="0"/>
          </a:p>
          <a:p>
            <a:pPr marL="0" indent="0">
              <a:buNone/>
            </a:pPr>
            <a:endParaRPr lang="en-US" dirty="0" smtClean="0"/>
          </a:p>
          <a:p>
            <a:endParaRPr lang="en-US" dirty="0" smtClean="0"/>
          </a:p>
          <a:p>
            <a:endParaRPr lang="en-US" dirty="0" smtClean="0"/>
          </a:p>
          <a:p>
            <a:endParaRPr lang="en-US" dirty="0"/>
          </a:p>
        </p:txBody>
      </p:sp>
      <p:sp>
        <p:nvSpPr>
          <p:cNvPr id="6" name="Slide Number Placeholder 4"/>
          <p:cNvSpPr>
            <a:spLocks noGrp="1"/>
          </p:cNvSpPr>
          <p:nvPr>
            <p:ph type="ftr" sz="quarter" idx="11"/>
          </p:nvPr>
        </p:nvSpPr>
        <p:spPr/>
        <p:txBody>
          <a:bodyPr/>
          <a:lstStyle/>
          <a:p>
            <a:fld id="{7C690F11-132E-E54B-AD6C-C5C68F5B319F}" type="slidenum">
              <a:rPr lang="en-US" smtClean="0"/>
              <a:pPr/>
              <a:t>24</a:t>
            </a:fld>
            <a:endParaRPr lang="en-US" dirty="0"/>
          </a:p>
        </p:txBody>
      </p:sp>
    </p:spTree>
    <p:extLst>
      <p:ext uri="{BB962C8B-B14F-4D97-AF65-F5344CB8AC3E}">
        <p14:creationId xmlns:p14="http://schemas.microsoft.com/office/powerpoint/2010/main" val="3655882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Pros and Cons of Current and Changing Cost Share – Understanding the Slides</a:t>
            </a:r>
            <a:endParaRPr lang="en-US" dirty="0"/>
          </a:p>
        </p:txBody>
      </p:sp>
      <p:sp>
        <p:nvSpPr>
          <p:cNvPr id="7" name="Content Placeholder 6"/>
          <p:cNvSpPr>
            <a:spLocks noGrp="1"/>
          </p:cNvSpPr>
          <p:nvPr>
            <p:ph idx="1"/>
          </p:nvPr>
        </p:nvSpPr>
        <p:spPr/>
        <p:txBody>
          <a:bodyPr>
            <a:normAutofit lnSpcReduction="10000"/>
          </a:bodyPr>
          <a:lstStyle/>
          <a:p>
            <a:r>
              <a:rPr lang="en-US" dirty="0" smtClean="0"/>
              <a:t>Reviewed the following sources:</a:t>
            </a:r>
          </a:p>
          <a:p>
            <a:pPr lvl="1"/>
            <a:r>
              <a:rPr lang="en-US" dirty="0" smtClean="0"/>
              <a:t>General Accounting Office</a:t>
            </a:r>
          </a:p>
          <a:p>
            <a:pPr lvl="1"/>
            <a:r>
              <a:rPr lang="en-US" dirty="0" smtClean="0"/>
              <a:t>9 Center Survey</a:t>
            </a:r>
          </a:p>
          <a:p>
            <a:pPr lvl="1"/>
            <a:r>
              <a:rPr lang="en-US" dirty="0" smtClean="0"/>
              <a:t>General Web Question</a:t>
            </a:r>
          </a:p>
          <a:p>
            <a:pPr lvl="1"/>
            <a:r>
              <a:rPr lang="en-US" dirty="0" smtClean="0"/>
              <a:t>ASMC Surveys</a:t>
            </a:r>
          </a:p>
          <a:p>
            <a:r>
              <a:rPr lang="en-US" dirty="0" smtClean="0"/>
              <a:t>Consolidated different recommendations into a single list using best judgment</a:t>
            </a:r>
          </a:p>
          <a:p>
            <a:r>
              <a:rPr lang="en-US" dirty="0" smtClean="0"/>
              <a:t>Full recommendations from each source remains available on the Connect site</a:t>
            </a:r>
          </a:p>
        </p:txBody>
      </p:sp>
      <p:sp>
        <p:nvSpPr>
          <p:cNvPr id="5" name="Slide Number Placeholder 4"/>
          <p:cNvSpPr>
            <a:spLocks noGrp="1"/>
          </p:cNvSpPr>
          <p:nvPr>
            <p:ph type="sldNum" sz="quarter" idx="11"/>
          </p:nvPr>
        </p:nvSpPr>
        <p:spPr/>
        <p:txBody>
          <a:bodyPr/>
          <a:lstStyle/>
          <a:p>
            <a:fld id="{7C690F11-132E-E54B-AD6C-C5C68F5B319F}" type="slidenum">
              <a:rPr lang="en-US" smtClean="0"/>
              <a:pPr/>
              <a:t>25</a:t>
            </a:fld>
            <a:endParaRPr lang="en-US"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76383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Pros of Current Cost Share Policy</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Centers are encouraged to leverage resources and improve partnerships with other organizations  </a:t>
            </a:r>
          </a:p>
          <a:p>
            <a:r>
              <a:rPr lang="en-US" dirty="0" smtClean="0"/>
              <a:t>The need to collect client fees gives manufacturers a stake in the program  </a:t>
            </a:r>
          </a:p>
          <a:p>
            <a:r>
              <a:rPr lang="en-US" dirty="0" smtClean="0"/>
              <a:t>Centers emphasize services that are relevant to manufacturers  </a:t>
            </a:r>
          </a:p>
          <a:p>
            <a:r>
              <a:rPr lang="en-US" dirty="0" smtClean="0"/>
              <a:t>Centers avoid duplication  </a:t>
            </a:r>
          </a:p>
          <a:p>
            <a:r>
              <a:rPr lang="en-US" dirty="0" smtClean="0"/>
              <a:t>Cost share represents shared burden of financial investment, e.g. federal government not sole funder  </a:t>
            </a:r>
          </a:p>
          <a:p>
            <a:endParaRPr lang="en-US" dirty="0"/>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26</a:t>
            </a:fld>
            <a:endParaRPr lang="en-US" dirty="0"/>
          </a:p>
        </p:txBody>
      </p:sp>
    </p:spTree>
    <p:extLst>
      <p:ext uri="{BB962C8B-B14F-4D97-AF65-F5344CB8AC3E}">
        <p14:creationId xmlns:p14="http://schemas.microsoft.com/office/powerpoint/2010/main" val="4169916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Current Cost Share Structure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Centers spend more time and effort seeking funds at the expense of not serving clients  </a:t>
            </a:r>
          </a:p>
          <a:p>
            <a:r>
              <a:rPr lang="en-US" dirty="0" smtClean="0"/>
              <a:t>Centers have a significant burden/cost to obtain, manage and report on in-kind cost share for their center  </a:t>
            </a:r>
          </a:p>
          <a:p>
            <a:r>
              <a:rPr lang="en-US" dirty="0" smtClean="0"/>
              <a:t>Centers seek projects outside their mission  </a:t>
            </a:r>
          </a:p>
          <a:p>
            <a:r>
              <a:rPr lang="en-US" dirty="0" smtClean="0"/>
              <a:t>Centers shift focus to larger clients who can pay higher fees and multiple projects with repeat clients  </a:t>
            </a:r>
          </a:p>
          <a:p>
            <a:r>
              <a:rPr lang="en-US" dirty="0" smtClean="0"/>
              <a:t>Centers focus less on rural clients  </a:t>
            </a:r>
          </a:p>
          <a:p>
            <a:r>
              <a:rPr lang="en-US" dirty="0" smtClean="0"/>
              <a:t>Centers are limited in their ability to grow (i.e. only some could handle more funding under current requirements either from NIST or from other federal sources)  </a:t>
            </a:r>
          </a:p>
          <a:p>
            <a:r>
              <a:rPr lang="en-US" dirty="0" smtClean="0"/>
              <a:t>Centers are reluctant to invest in new services that do not immediately generate client revenue or impacts  </a:t>
            </a:r>
          </a:p>
          <a:p>
            <a:r>
              <a:rPr lang="en-US" dirty="0" smtClean="0"/>
              <a:t>Cost share requirement increases budget uncertainty </a:t>
            </a:r>
          </a:p>
          <a:p>
            <a:r>
              <a:rPr lang="en-US" dirty="0" smtClean="0"/>
              <a:t>Cost share requirement impedes the center’s ability to participate in regional economic activities  </a:t>
            </a:r>
          </a:p>
          <a:p>
            <a:endParaRPr lang="en-US" dirty="0"/>
          </a:p>
        </p:txBody>
      </p:sp>
      <p:sp>
        <p:nvSpPr>
          <p:cNvPr id="4" name="Footer Placeholder 3"/>
          <p:cNvSpPr>
            <a:spLocks noGrp="1"/>
          </p:cNvSpPr>
          <p:nvPr>
            <p:ph type="ftr" sz="quarter" idx="12"/>
          </p:nvPr>
        </p:nvSpPr>
        <p:spPr/>
        <p:txBody>
          <a:bodyPr/>
          <a:lstStyle/>
          <a:p>
            <a:endParaRPr lang="en-US" dirty="0"/>
          </a:p>
        </p:txBody>
      </p:sp>
      <p:sp>
        <p:nvSpPr>
          <p:cNvPr id="5" name="Slide Number Placeholder 4"/>
          <p:cNvSpPr>
            <a:spLocks noGrp="1"/>
          </p:cNvSpPr>
          <p:nvPr>
            <p:ph type="sldNum" sz="quarter" idx="4"/>
          </p:nvPr>
        </p:nvSpPr>
        <p:spPr/>
        <p:txBody>
          <a:bodyPr/>
          <a:lstStyle/>
          <a:p>
            <a:fld id="{7C690F11-132E-E54B-AD6C-C5C68F5B319F}" type="slidenum">
              <a:rPr lang="en-US" smtClean="0"/>
              <a:pPr/>
              <a:t>27</a:t>
            </a:fld>
            <a:endParaRPr lang="en-US" dirty="0"/>
          </a:p>
        </p:txBody>
      </p:sp>
    </p:spTree>
    <p:extLst>
      <p:ext uri="{BB962C8B-B14F-4D97-AF65-F5344CB8AC3E}">
        <p14:creationId xmlns:p14="http://schemas.microsoft.com/office/powerpoint/2010/main" val="1009685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Pros of Changing Cost Share</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Enables centers to focus on delivering services to manufacturers  </a:t>
            </a:r>
          </a:p>
          <a:p>
            <a:r>
              <a:rPr lang="en-US" dirty="0" smtClean="0"/>
              <a:t>Ensures that MEP services remain affordable for the nation’s small and mid-sized manufacturers  </a:t>
            </a:r>
          </a:p>
          <a:p>
            <a:r>
              <a:rPr lang="en-US" dirty="0" smtClean="0"/>
              <a:t>Decreases the amount of time spent securing less valuable cost share  </a:t>
            </a:r>
          </a:p>
          <a:p>
            <a:r>
              <a:rPr lang="en-US" dirty="0" smtClean="0"/>
              <a:t>Better serve the needs of regional stakeholders  </a:t>
            </a:r>
          </a:p>
          <a:p>
            <a:r>
              <a:rPr lang="en-US" dirty="0" smtClean="0"/>
              <a:t>Better respond to the evolving needs of manufacturers  </a:t>
            </a:r>
          </a:p>
          <a:p>
            <a:r>
              <a:rPr lang="en-US" dirty="0" smtClean="0"/>
              <a:t>Relieves administrative burden – centers could still maintain in-kind relationships but may not need to report them all </a:t>
            </a:r>
          </a:p>
          <a:p>
            <a:pPr marL="0" indent="0">
              <a:buNone/>
            </a:pPr>
            <a:endParaRPr lang="en-US" dirty="0" smtClean="0"/>
          </a:p>
          <a:p>
            <a:endParaRPr lang="en-US" dirty="0"/>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28</a:t>
            </a:fld>
            <a:endParaRPr lang="en-US" dirty="0"/>
          </a:p>
        </p:txBody>
      </p:sp>
    </p:spTree>
    <p:extLst>
      <p:ext uri="{BB962C8B-B14F-4D97-AF65-F5344CB8AC3E}">
        <p14:creationId xmlns:p14="http://schemas.microsoft.com/office/powerpoint/2010/main" val="2528593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Changing Cost Share </a:t>
            </a:r>
            <a:endParaRPr lang="en-US" dirty="0"/>
          </a:p>
        </p:txBody>
      </p:sp>
      <p:sp>
        <p:nvSpPr>
          <p:cNvPr id="3" name="Content Placeholder 2"/>
          <p:cNvSpPr>
            <a:spLocks noGrp="1"/>
          </p:cNvSpPr>
          <p:nvPr>
            <p:ph idx="1"/>
          </p:nvPr>
        </p:nvSpPr>
        <p:spPr/>
        <p:txBody>
          <a:bodyPr>
            <a:normAutofit/>
          </a:bodyPr>
          <a:lstStyle/>
          <a:p>
            <a:r>
              <a:rPr lang="en-US" sz="2400" dirty="0" smtClean="0"/>
              <a:t>GAO Position – Reduced cost share could result in lower resources available for the program</a:t>
            </a:r>
          </a:p>
          <a:p>
            <a:pPr marL="0" indent="0">
              <a:buNone/>
            </a:pPr>
            <a:endParaRPr lang="en-US" sz="2400" dirty="0" smtClean="0"/>
          </a:p>
          <a:p>
            <a:r>
              <a:rPr lang="en-US" sz="2400" dirty="0" smtClean="0"/>
              <a:t>Program Analysis – Performance of program will not be reduced</a:t>
            </a:r>
          </a:p>
          <a:p>
            <a:pPr lvl="1"/>
            <a:r>
              <a:rPr lang="en-US" sz="2400" dirty="0" smtClean="0"/>
              <a:t>Reduction in administrative burden (per previous slides) would result in centers allocating these resources to serve more clients,</a:t>
            </a:r>
          </a:p>
          <a:p>
            <a:pPr lvl="1"/>
            <a:r>
              <a:rPr lang="en-US" sz="2400" dirty="0" smtClean="0"/>
              <a:t>Financial </a:t>
            </a:r>
            <a:r>
              <a:rPr lang="en-US" sz="2400" dirty="0"/>
              <a:t>size of program will not be reduced (see </a:t>
            </a:r>
            <a:r>
              <a:rPr lang="en-US" sz="2400" dirty="0" smtClean="0"/>
              <a:t>next slides)</a:t>
            </a:r>
            <a:endParaRPr lang="en-US" sz="2400" dirty="0"/>
          </a:p>
        </p:txBody>
      </p:sp>
      <p:sp>
        <p:nvSpPr>
          <p:cNvPr id="4" name="Footer Placeholder 3"/>
          <p:cNvSpPr>
            <a:spLocks noGrp="1"/>
          </p:cNvSpPr>
          <p:nvPr>
            <p:ph type="ftr" sz="quarter" idx="12"/>
          </p:nvPr>
        </p:nvSpPr>
        <p:spPr/>
        <p:txBody>
          <a:bodyPr/>
          <a:lstStyle/>
          <a:p>
            <a:endParaRPr lang="en-US" dirty="0"/>
          </a:p>
        </p:txBody>
      </p:sp>
      <p:sp>
        <p:nvSpPr>
          <p:cNvPr id="5" name="Slide Number Placeholder 4"/>
          <p:cNvSpPr>
            <a:spLocks noGrp="1"/>
          </p:cNvSpPr>
          <p:nvPr>
            <p:ph type="sldNum" sz="quarter" idx="4"/>
          </p:nvPr>
        </p:nvSpPr>
        <p:spPr/>
        <p:txBody>
          <a:bodyPr/>
          <a:lstStyle/>
          <a:p>
            <a:fld id="{7C690F11-132E-E54B-AD6C-C5C68F5B319F}" type="slidenum">
              <a:rPr lang="en-US" smtClean="0"/>
              <a:pPr/>
              <a:t>29</a:t>
            </a:fld>
            <a:endParaRPr lang="en-US" dirty="0"/>
          </a:p>
        </p:txBody>
      </p:sp>
    </p:spTree>
    <p:extLst>
      <p:ext uri="{BB962C8B-B14F-4D97-AF65-F5344CB8AC3E}">
        <p14:creationId xmlns:p14="http://schemas.microsoft.com/office/powerpoint/2010/main" val="279623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3</a:t>
            </a:fld>
            <a:endParaRPr lang="en-US" dirty="0"/>
          </a:p>
        </p:txBody>
      </p:sp>
    </p:spTree>
    <p:extLst>
      <p:ext uri="{BB962C8B-B14F-4D97-AF65-F5344CB8AC3E}">
        <p14:creationId xmlns:p14="http://schemas.microsoft.com/office/powerpoint/2010/main" val="157753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Impact of Changing Cost Share on the Financial Size of the MEP Program</a:t>
            </a:r>
            <a:endParaRPr lang="en-US" dirty="0"/>
          </a:p>
        </p:txBody>
      </p:sp>
      <p:sp>
        <p:nvSpPr>
          <p:cNvPr id="7" name="Content Placeholder 6"/>
          <p:cNvSpPr>
            <a:spLocks noGrp="1"/>
          </p:cNvSpPr>
          <p:nvPr>
            <p:ph idx="1"/>
          </p:nvPr>
        </p:nvSpPr>
        <p:spPr/>
        <p:txBody>
          <a:bodyPr>
            <a:normAutofit fontScale="25000" lnSpcReduction="20000"/>
          </a:bodyPr>
          <a:lstStyle/>
          <a:p>
            <a:pPr marL="0" indent="0">
              <a:buNone/>
            </a:pPr>
            <a:endParaRPr lang="en-US" sz="3800" u="sng" dirty="0" smtClean="0"/>
          </a:p>
          <a:p>
            <a:pPr marL="0" indent="0">
              <a:buNone/>
            </a:pPr>
            <a:r>
              <a:rPr lang="en-US" sz="8800" u="sng" dirty="0" smtClean="0"/>
              <a:t>9 Center Survey </a:t>
            </a:r>
          </a:p>
          <a:p>
            <a:r>
              <a:rPr lang="en-US" sz="8800" dirty="0" smtClean="0"/>
              <a:t>Centers strongly disagreed that reducing the requirement would result in:</a:t>
            </a:r>
          </a:p>
          <a:p>
            <a:pPr lvl="1"/>
            <a:r>
              <a:rPr lang="en-US" sz="8800" dirty="0" smtClean="0"/>
              <a:t>Less resources / lower total budget for their center  </a:t>
            </a:r>
          </a:p>
          <a:p>
            <a:pPr lvl="1"/>
            <a:r>
              <a:rPr lang="en-US" sz="8800" dirty="0" smtClean="0"/>
              <a:t>Lower levels of funding from their stakeholders </a:t>
            </a:r>
          </a:p>
          <a:p>
            <a:pPr lvl="1"/>
            <a:r>
              <a:rPr lang="en-US" sz="8800" dirty="0" smtClean="0"/>
              <a:t>Focusing less on development among other organizations </a:t>
            </a:r>
          </a:p>
          <a:p>
            <a:pPr lvl="1"/>
            <a:r>
              <a:rPr lang="en-US" sz="8800" dirty="0" smtClean="0"/>
              <a:t>Reducing the time and effort of securing non-federal funds</a:t>
            </a:r>
          </a:p>
          <a:p>
            <a:pPr marL="457200" lvl="1" indent="0">
              <a:buNone/>
            </a:pPr>
            <a:endParaRPr lang="en-US" sz="8800" dirty="0" smtClean="0"/>
          </a:p>
          <a:p>
            <a:pPr marL="0" indent="0">
              <a:buNone/>
            </a:pPr>
            <a:r>
              <a:rPr lang="en-US" sz="8800" u="sng" dirty="0"/>
              <a:t>General Web Question</a:t>
            </a:r>
          </a:p>
          <a:p>
            <a:r>
              <a:rPr lang="en-US" sz="8800" dirty="0"/>
              <a:t>Centers could decrease amount of time spent securing less valuable cost share and increase focus on delivering client services; in time project fee revenue could offset any “lost” cost-share from other sources</a:t>
            </a:r>
          </a:p>
          <a:p>
            <a:r>
              <a:rPr lang="en-US" sz="8800" dirty="0"/>
              <a:t>A reduction in cost-share </a:t>
            </a:r>
            <a:r>
              <a:rPr lang="en-US" sz="8800" dirty="0" smtClean="0"/>
              <a:t>requirement is </a:t>
            </a:r>
            <a:r>
              <a:rPr lang="en-US" sz="8800" dirty="0"/>
              <a:t>cost-neutral for the federal government</a:t>
            </a:r>
          </a:p>
          <a:p>
            <a:pPr marL="0" indent="0">
              <a:buNone/>
            </a:pPr>
            <a:endParaRPr lang="en-US" sz="8800" dirty="0"/>
          </a:p>
          <a:p>
            <a:pPr marL="0" indent="0">
              <a:buNone/>
            </a:pPr>
            <a:r>
              <a:rPr lang="en-US" sz="8800" dirty="0" smtClean="0"/>
              <a:t>  </a:t>
            </a:r>
            <a:endParaRPr lang="en-US" sz="8800" dirty="0"/>
          </a:p>
          <a:p>
            <a:pPr lvl="1"/>
            <a:endParaRPr lang="en-US" dirty="0"/>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30</a:t>
            </a:fld>
            <a:endParaRPr lang="en-US" dirty="0"/>
          </a:p>
        </p:txBody>
      </p:sp>
    </p:spTree>
    <p:extLst>
      <p:ext uri="{BB962C8B-B14F-4D97-AF65-F5344CB8AC3E}">
        <p14:creationId xmlns:p14="http://schemas.microsoft.com/office/powerpoint/2010/main" val="408420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Changing Cost Share on the Financial Size of the MEP </a:t>
            </a:r>
            <a:r>
              <a:rPr lang="en-US" dirty="0" smtClean="0"/>
              <a:t>Program, cont.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2400" dirty="0" smtClean="0"/>
          </a:p>
          <a:p>
            <a:pPr marL="0" indent="0">
              <a:buNone/>
            </a:pPr>
            <a:r>
              <a:rPr lang="en-US" sz="2400" dirty="0" smtClean="0"/>
              <a:t>NIST </a:t>
            </a:r>
            <a:r>
              <a:rPr lang="en-US" sz="2400" dirty="0"/>
              <a:t>Competition Analysis: </a:t>
            </a:r>
            <a:endParaRPr lang="en-US" sz="2400" dirty="0" smtClean="0"/>
          </a:p>
          <a:p>
            <a:r>
              <a:rPr lang="en-US" sz="2400" dirty="0" smtClean="0"/>
              <a:t>NIST </a:t>
            </a:r>
            <a:r>
              <a:rPr lang="en-US" sz="2400" dirty="0"/>
              <a:t>competitions in 2010 (“e-CAR” and “t-CAR”) and multi-agency awards in 2012 (“Jobs Accelerator”) and 2013 (“Make it in America</a:t>
            </a:r>
            <a:r>
              <a:rPr lang="en-US" sz="2400" dirty="0" smtClean="0"/>
              <a:t>”)  </a:t>
            </a:r>
            <a:r>
              <a:rPr lang="en-US" sz="2400" dirty="0"/>
              <a:t>indicate that MEP centers and their partners are willing to provide the </a:t>
            </a:r>
            <a:r>
              <a:rPr lang="en-US" sz="2400" dirty="0" smtClean="0"/>
              <a:t>financial </a:t>
            </a:r>
            <a:r>
              <a:rPr lang="en-US" sz="2400" dirty="0"/>
              <a:t>resources required to </a:t>
            </a:r>
            <a:r>
              <a:rPr lang="en-US" sz="2400" dirty="0" smtClean="0"/>
              <a:t>co-invest </a:t>
            </a:r>
            <a:r>
              <a:rPr lang="en-US" sz="2400" dirty="0"/>
              <a:t>in the federal funding opportunities when these opportunities align with the goals of their regional economic </a:t>
            </a:r>
            <a:r>
              <a:rPr lang="en-US" sz="2400" dirty="0" smtClean="0"/>
              <a:t>systems, strategies, and priorities.  </a:t>
            </a:r>
          </a:p>
          <a:p>
            <a:r>
              <a:rPr lang="en-US" sz="2400" dirty="0" smtClean="0"/>
              <a:t>Potential reduction of programmatic cost share requirement facilitates the potential use of unallocated cost share for pursuit of other federal funding opportunities to support state and regional economic development systems, strategies, and priorities (e.g. startup firms, R&amp;D and technology-driven firms, disadvantaged firms, etc.)</a:t>
            </a:r>
            <a:endParaRPr lang="en-US" dirty="0"/>
          </a:p>
        </p:txBody>
      </p:sp>
      <p:sp>
        <p:nvSpPr>
          <p:cNvPr id="4" name="Footer Placeholder 3"/>
          <p:cNvSpPr>
            <a:spLocks noGrp="1"/>
          </p:cNvSpPr>
          <p:nvPr>
            <p:ph type="ftr" sz="quarter" idx="12"/>
          </p:nvPr>
        </p:nvSpPr>
        <p:spPr/>
        <p:txBody>
          <a:bodyPr/>
          <a:lstStyle/>
          <a:p>
            <a:endParaRPr lang="en-US" dirty="0"/>
          </a:p>
        </p:txBody>
      </p:sp>
      <p:sp>
        <p:nvSpPr>
          <p:cNvPr id="5" name="Slide Number Placeholder 4"/>
          <p:cNvSpPr>
            <a:spLocks noGrp="1"/>
          </p:cNvSpPr>
          <p:nvPr>
            <p:ph type="sldNum" sz="quarter" idx="4"/>
          </p:nvPr>
        </p:nvSpPr>
        <p:spPr/>
        <p:txBody>
          <a:bodyPr/>
          <a:lstStyle/>
          <a:p>
            <a:fld id="{7C690F11-132E-E54B-AD6C-C5C68F5B319F}" type="slidenum">
              <a:rPr lang="en-US" smtClean="0"/>
              <a:pPr/>
              <a:t>31</a:t>
            </a:fld>
            <a:endParaRPr lang="en-US" dirty="0"/>
          </a:p>
        </p:txBody>
      </p:sp>
    </p:spTree>
    <p:extLst>
      <p:ext uri="{BB962C8B-B14F-4D97-AF65-F5344CB8AC3E}">
        <p14:creationId xmlns:p14="http://schemas.microsoft.com/office/powerpoint/2010/main" val="750683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Modeling the Impact of 1:1 Cost Share </a:t>
            </a:r>
            <a:endParaRPr lang="en-US" sz="3600" dirty="0"/>
          </a:p>
        </p:txBody>
      </p:sp>
      <p:sp>
        <p:nvSpPr>
          <p:cNvPr id="3" name="Content Placeholder 2"/>
          <p:cNvSpPr>
            <a:spLocks noGrp="1"/>
          </p:cNvSpPr>
          <p:nvPr>
            <p:ph sz="quarter" idx="1"/>
          </p:nvPr>
        </p:nvSpPr>
        <p:spPr/>
        <p:txBody>
          <a:bodyPr>
            <a:normAutofit fontScale="62500" lnSpcReduction="20000"/>
          </a:bodyPr>
          <a:lstStyle/>
          <a:p>
            <a:r>
              <a:rPr lang="en-US" sz="2900" dirty="0" smtClean="0"/>
              <a:t>Analysis of center’s current ability (based on FY 2011-2012 actual budget) to meet 1:1 cost share using all forms of cash is:</a:t>
            </a:r>
          </a:p>
          <a:p>
            <a:endParaRPr lang="en-US" sz="2900" dirty="0" smtClean="0"/>
          </a:p>
          <a:p>
            <a:r>
              <a:rPr lang="en-US" sz="2900" dirty="0" smtClean="0"/>
              <a:t>Using all forms of cash:</a:t>
            </a:r>
          </a:p>
          <a:p>
            <a:pPr lvl="1"/>
            <a:endParaRPr lang="en-US" sz="2900" dirty="0"/>
          </a:p>
          <a:p>
            <a:pPr lvl="1"/>
            <a:r>
              <a:rPr lang="en-US" sz="2900" dirty="0" smtClean="0"/>
              <a:t>48 centers could meet 1:1 cost share using all forms of cash</a:t>
            </a:r>
            <a:endParaRPr lang="en-US" sz="2900" dirty="0"/>
          </a:p>
          <a:p>
            <a:pPr lvl="1"/>
            <a:r>
              <a:rPr lang="en-US" sz="2900" dirty="0" smtClean="0"/>
              <a:t>Of the 12 centers that do not meet 1:1 cash-only cost share in current environment:</a:t>
            </a:r>
          </a:p>
          <a:p>
            <a:pPr lvl="2">
              <a:buFontTx/>
              <a:buChar char="-"/>
            </a:pPr>
            <a:r>
              <a:rPr lang="en-US" sz="2900" dirty="0" smtClean="0"/>
              <a:t>7 were not fully operational during the FY 11-12 year</a:t>
            </a:r>
          </a:p>
          <a:p>
            <a:pPr lvl="2">
              <a:buFontTx/>
              <a:buChar char="-"/>
            </a:pPr>
            <a:r>
              <a:rPr lang="en-US" sz="2900" dirty="0" smtClean="0"/>
              <a:t>Of the other 5, 2 have not yet submitted a </a:t>
            </a:r>
            <a:r>
              <a:rPr lang="en-US" sz="2900" dirty="0"/>
              <a:t>new operating plan where the data is being drawn from (and thus may actually quality at 1:1 if we had their </a:t>
            </a:r>
            <a:r>
              <a:rPr lang="en-US" sz="2900" dirty="0" smtClean="0"/>
              <a:t>data)</a:t>
            </a:r>
          </a:p>
          <a:p>
            <a:pPr lvl="1"/>
            <a:r>
              <a:rPr lang="en-US" sz="2900" dirty="0" smtClean="0"/>
              <a:t>23 centers </a:t>
            </a:r>
            <a:r>
              <a:rPr lang="en-US" sz="2900" dirty="0"/>
              <a:t>in FY 11-12 exceed 2.00 or higher, meaning they are meeting current cost share requirements of 2:1 with cash</a:t>
            </a:r>
          </a:p>
          <a:p>
            <a:endParaRPr lang="en-US" sz="2900" dirty="0" smtClean="0"/>
          </a:p>
          <a:p>
            <a:r>
              <a:rPr lang="en-US" sz="2900" dirty="0" smtClean="0"/>
              <a:t>Using cash from program income and state and local:</a:t>
            </a:r>
          </a:p>
          <a:p>
            <a:pPr lvl="1"/>
            <a:r>
              <a:rPr lang="en-US" sz="2900" dirty="0" smtClean="0"/>
              <a:t>44 centers could meet 1:1 cost share </a:t>
            </a:r>
          </a:p>
          <a:p>
            <a:pPr lvl="1"/>
            <a:r>
              <a:rPr lang="en-US" sz="2900" dirty="0" smtClean="0"/>
              <a:t>16 centers could meet 2:1 cost share </a:t>
            </a:r>
          </a:p>
          <a:p>
            <a:pPr>
              <a:buFontTx/>
              <a:buChar char="-"/>
            </a:pPr>
            <a:endParaRPr lang="en-US" dirty="0"/>
          </a:p>
          <a:p>
            <a:pPr marL="0" indent="0">
              <a:buNone/>
            </a:pPr>
            <a:endParaRPr lang="en-US" dirty="0" smtClean="0"/>
          </a:p>
          <a:p>
            <a:pPr>
              <a:buFontTx/>
              <a:buChar char="-"/>
            </a:pPr>
            <a:endParaRPr lang="en-US" dirty="0" smtClean="0"/>
          </a:p>
          <a:p>
            <a:pPr marL="0" indent="0">
              <a:buNone/>
            </a:pPr>
            <a:endParaRPr lang="en-US" dirty="0" smtClean="0"/>
          </a:p>
          <a:p>
            <a:pPr>
              <a:buFontTx/>
              <a:buChar char="-"/>
            </a:pPr>
            <a:endParaRPr lang="en-US" dirty="0" smtClean="0"/>
          </a:p>
          <a:p>
            <a:endParaRPr lang="en-US" dirty="0" smtClean="0"/>
          </a:p>
        </p:txBody>
      </p:sp>
      <p:sp>
        <p:nvSpPr>
          <p:cNvPr id="6" name="Slide Number Placeholder 4"/>
          <p:cNvSpPr>
            <a:spLocks noGrp="1"/>
          </p:cNvSpPr>
          <p:nvPr>
            <p:ph type="ftr" sz="quarter" idx="11"/>
          </p:nvPr>
        </p:nvSpPr>
        <p:spPr/>
        <p:txBody>
          <a:bodyPr/>
          <a:lstStyle/>
          <a:p>
            <a:fld id="{7C690F11-132E-E54B-AD6C-C5C68F5B319F}" type="slidenum">
              <a:rPr lang="en-US" smtClean="0"/>
              <a:pPr/>
              <a:t>32</a:t>
            </a:fld>
            <a:endParaRPr lang="en-US" dirty="0"/>
          </a:p>
        </p:txBody>
      </p:sp>
    </p:spTree>
    <p:extLst>
      <p:ext uri="{BB962C8B-B14F-4D97-AF65-F5344CB8AC3E}">
        <p14:creationId xmlns:p14="http://schemas.microsoft.com/office/powerpoint/2010/main" val="172655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Approach of States to MEP Program Funding</a:t>
            </a:r>
          </a:p>
        </p:txBody>
      </p:sp>
      <p:sp>
        <p:nvSpPr>
          <p:cNvPr id="7" name="Content Placeholder 6"/>
          <p:cNvSpPr>
            <a:spLocks noGrp="1"/>
          </p:cNvSpPr>
          <p:nvPr>
            <p:ph idx="1"/>
          </p:nvPr>
        </p:nvSpPr>
        <p:spPr>
          <a:xfrm>
            <a:off x="788276" y="1439559"/>
            <a:ext cx="7898524" cy="4525963"/>
          </a:xfrm>
        </p:spPr>
        <p:txBody>
          <a:bodyPr>
            <a:normAutofit fontScale="25000" lnSpcReduction="20000"/>
          </a:bodyPr>
          <a:lstStyle/>
          <a:p>
            <a:pPr marL="0" lvl="0" indent="0">
              <a:buNone/>
            </a:pPr>
            <a:r>
              <a:rPr lang="en-US" sz="7200" dirty="0" smtClean="0"/>
              <a:t>It is </a:t>
            </a:r>
            <a:r>
              <a:rPr lang="en-US" sz="7200" dirty="0"/>
              <a:t>important to note that there are multiple states that created and invested in manufacturing extension services BEFORE Congress authorized and appropriated federal funds for the NIST MEP network of centers in the late 1980s and 1990s.  In fact, the model for the current NIST MEP centers evolved somewhat from the state-funded extension services that pre-dated federal funding.  In most (if not all) cases, the state-funded extension centers ultimately were absorbed into the NIST MEP network of centers that included federal funding. </a:t>
            </a:r>
            <a:endParaRPr lang="en-US" sz="7200" dirty="0" smtClean="0"/>
          </a:p>
          <a:p>
            <a:pPr marL="0" lvl="0" indent="0">
              <a:buNone/>
            </a:pPr>
            <a:r>
              <a:rPr lang="en-US" sz="7200" dirty="0" smtClean="0"/>
              <a:t>  </a:t>
            </a:r>
            <a:endParaRPr lang="en-US" sz="7200" dirty="0"/>
          </a:p>
          <a:p>
            <a:pPr marL="0" indent="0">
              <a:buNone/>
            </a:pPr>
            <a:r>
              <a:rPr lang="en-US" sz="7200" dirty="0" smtClean="0"/>
              <a:t>Surveys and web responses indicated that there are many other drivers to state investment other than the cost share requirement.  Important </a:t>
            </a:r>
            <a:r>
              <a:rPr lang="en-US" sz="7200" dirty="0"/>
              <a:t>factors that seem to exert more influence on state investment decisions include:</a:t>
            </a:r>
          </a:p>
          <a:p>
            <a:pPr marL="0" indent="0">
              <a:buNone/>
            </a:pPr>
            <a:r>
              <a:rPr lang="en-US" sz="7200" dirty="0"/>
              <a:t> </a:t>
            </a:r>
          </a:p>
          <a:p>
            <a:pPr lvl="0"/>
            <a:r>
              <a:rPr lang="en-US" sz="7200" dirty="0"/>
              <a:t>Perceived alignment of the MEP center with the Governor's policy priorities and strategies in economic development </a:t>
            </a:r>
          </a:p>
          <a:p>
            <a:pPr lvl="0"/>
            <a:r>
              <a:rPr lang="en-US" sz="7200" dirty="0"/>
              <a:t>the state's overall budget climate / budget situation</a:t>
            </a:r>
          </a:p>
          <a:p>
            <a:pPr lvl="0"/>
            <a:r>
              <a:rPr lang="en-US" sz="7200" dirty="0"/>
              <a:t>the MEP center's reputation and quality performance</a:t>
            </a:r>
          </a:p>
          <a:p>
            <a:pPr lvl="0"/>
            <a:r>
              <a:rPr lang="en-US" sz="7200" dirty="0"/>
              <a:t>the political savvy of the MEP center in engaging and educating state </a:t>
            </a:r>
            <a:r>
              <a:rPr lang="en-US" sz="7200" dirty="0" smtClean="0"/>
              <a:t>stakeholders</a:t>
            </a:r>
          </a:p>
          <a:p>
            <a:pPr lvl="0"/>
            <a:r>
              <a:rPr lang="en-US" sz="7200" dirty="0" smtClean="0"/>
              <a:t>“Precipitating event” that brings together state officials and MEP centers</a:t>
            </a:r>
            <a:endParaRPr lang="en-US" sz="7200" dirty="0"/>
          </a:p>
          <a:p>
            <a:pPr marL="0" indent="0">
              <a:buNone/>
            </a:pPr>
            <a:r>
              <a:rPr lang="en-US" sz="5600" dirty="0"/>
              <a:t> </a:t>
            </a:r>
          </a:p>
          <a:p>
            <a:pPr lvl="0"/>
            <a:endParaRPr lang="en-US" dirty="0"/>
          </a:p>
          <a:p>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pPr/>
              <a:t>33</a:t>
            </a:fld>
            <a:endParaRPr lang="en-US"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92954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Approach of States to MEP Program Funding, cont.</a:t>
            </a:r>
            <a:endParaRPr lang="en-US" dirty="0"/>
          </a:p>
        </p:txBody>
      </p:sp>
      <p:sp>
        <p:nvSpPr>
          <p:cNvPr id="7" name="Content Placeholder 6"/>
          <p:cNvSpPr>
            <a:spLocks noGrp="1"/>
          </p:cNvSpPr>
          <p:nvPr>
            <p:ph idx="1"/>
          </p:nvPr>
        </p:nvSpPr>
        <p:spPr>
          <a:xfrm>
            <a:off x="788276" y="1634647"/>
            <a:ext cx="7898524" cy="4525963"/>
          </a:xfrm>
        </p:spPr>
        <p:txBody>
          <a:bodyPr>
            <a:normAutofit fontScale="70000" lnSpcReduction="20000"/>
          </a:bodyPr>
          <a:lstStyle/>
          <a:p>
            <a:pPr marL="0" indent="0">
              <a:buNone/>
            </a:pPr>
            <a:r>
              <a:rPr lang="en-US" dirty="0"/>
              <a:t>A “precipitating event” has a high degree of </a:t>
            </a:r>
            <a:r>
              <a:rPr lang="en-US" dirty="0" smtClean="0"/>
              <a:t>importance </a:t>
            </a:r>
            <a:r>
              <a:rPr lang="en-US" dirty="0"/>
              <a:t>to in general either:  1) enable the state to "rediscover" the potential contribution of the MEP center, 2) enable the state and center to re-align around shared objectives, and/or 3) enabled the state to re-shape its relationship with MEP center in some important way.  Some examples of recent precipitating events include:</a:t>
            </a:r>
          </a:p>
          <a:p>
            <a:pPr marL="0" indent="0">
              <a:buNone/>
            </a:pPr>
            <a:r>
              <a:rPr lang="en-US" dirty="0"/>
              <a:t> </a:t>
            </a:r>
          </a:p>
          <a:p>
            <a:pPr lvl="0"/>
            <a:r>
              <a:rPr lang="en-US" dirty="0"/>
              <a:t>The center has been recently re-competed;</a:t>
            </a:r>
          </a:p>
          <a:p>
            <a:pPr lvl="0"/>
            <a:r>
              <a:rPr lang="en-US" dirty="0"/>
              <a:t>The center has recently collaborated with other organizations and the state in a multi-agency competition (e.g., Jobs Accelerator, Make it in America, Investing in Manufacturing Communities Partnership, </a:t>
            </a:r>
            <a:r>
              <a:rPr lang="en-US" dirty="0" smtClean="0"/>
              <a:t>etc.);</a:t>
            </a:r>
            <a:endParaRPr lang="en-US" dirty="0"/>
          </a:p>
          <a:p>
            <a:pPr lvl="0"/>
            <a:r>
              <a:rPr lang="en-US" dirty="0"/>
              <a:t>The center was involved as part of the team for one of the eight participating states in the NGA Policy Academy in 2011-12.</a:t>
            </a:r>
          </a:p>
          <a:p>
            <a:pPr lvl="0"/>
            <a:endParaRPr lang="en-US" dirty="0"/>
          </a:p>
          <a:p>
            <a:endParaRPr lang="en-US" dirty="0"/>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34</a:t>
            </a:fld>
            <a:endParaRPr lang="en-US" dirty="0"/>
          </a:p>
        </p:txBody>
      </p:sp>
    </p:spTree>
    <p:extLst>
      <p:ext uri="{BB962C8B-B14F-4D97-AF65-F5344CB8AC3E}">
        <p14:creationId xmlns:p14="http://schemas.microsoft.com/office/powerpoint/2010/main" val="2476317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8275" y="683172"/>
            <a:ext cx="8042573" cy="734466"/>
          </a:xfrm>
        </p:spPr>
        <p:txBody>
          <a:bodyPr>
            <a:noAutofit/>
          </a:bodyPr>
          <a:lstStyle/>
          <a:p>
            <a:r>
              <a:rPr lang="en-US" sz="3400" dirty="0"/>
              <a:t>Role of In-Kind Cost Share in the MEP Program</a:t>
            </a:r>
          </a:p>
        </p:txBody>
      </p:sp>
      <p:sp>
        <p:nvSpPr>
          <p:cNvPr id="7" name="Content Placeholder 6"/>
          <p:cNvSpPr>
            <a:spLocks noGrp="1"/>
          </p:cNvSpPr>
          <p:nvPr>
            <p:ph idx="1"/>
          </p:nvPr>
        </p:nvSpPr>
        <p:spPr>
          <a:xfrm>
            <a:off x="788276" y="1417638"/>
            <a:ext cx="7898524" cy="4525963"/>
          </a:xfrm>
        </p:spPr>
        <p:txBody>
          <a:bodyPr>
            <a:noAutofit/>
          </a:bodyPr>
          <a:lstStyle/>
          <a:p>
            <a:pPr marL="0" indent="0">
              <a:buNone/>
            </a:pPr>
            <a:r>
              <a:rPr lang="en-US" sz="2100" u="sng" dirty="0" smtClean="0"/>
              <a:t>OIG Audit Findings</a:t>
            </a:r>
          </a:p>
          <a:p>
            <a:pPr marL="0" indent="0">
              <a:buNone/>
            </a:pPr>
            <a:r>
              <a:rPr lang="en-US" sz="2100" dirty="0" smtClean="0"/>
              <a:t>Across 6 centers audits found a lack of compliance with federal government accountability requirements including inadequate financial management systems, and expense reporting and management by centers and sub-recipients, among numerous other findings.</a:t>
            </a:r>
          </a:p>
          <a:p>
            <a:pPr marL="0" indent="0">
              <a:buNone/>
            </a:pPr>
            <a:endParaRPr lang="en-US" sz="2100" dirty="0" smtClean="0"/>
          </a:p>
          <a:p>
            <a:pPr marL="0" indent="0">
              <a:buNone/>
            </a:pPr>
            <a:r>
              <a:rPr lang="en-US" sz="2100" u="sng" dirty="0" smtClean="0"/>
              <a:t>Program Perspective </a:t>
            </a:r>
            <a:endParaRPr lang="en-US" sz="2100" dirty="0" smtClean="0"/>
          </a:p>
          <a:p>
            <a:pPr marL="0" indent="0">
              <a:buNone/>
            </a:pPr>
            <a:r>
              <a:rPr lang="en-US" sz="2100" dirty="0" smtClean="0"/>
              <a:t>It appears that the stringent 2:1 requirement has encouraged some centers to seek financial arrangements with partner organizations which have resulted in audit findings with adverse programmatic and financial impacts on the centers and on the overall program.  In order to ensure the highest fiduciary standards, encourage value-added partnerships, and reduce administrative burden, greater clarity in the definition and application of in-kind contributions is required.</a:t>
            </a:r>
            <a:endParaRPr lang="en-US" sz="2100" dirty="0"/>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35</a:t>
            </a:fld>
            <a:endParaRPr lang="en-US" dirty="0"/>
          </a:p>
        </p:txBody>
      </p:sp>
    </p:spTree>
    <p:extLst>
      <p:ext uri="{BB962C8B-B14F-4D97-AF65-F5344CB8AC3E}">
        <p14:creationId xmlns:p14="http://schemas.microsoft.com/office/powerpoint/2010/main" val="3749354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Role of In-Kind Cost Share in the MEP Program:  Performance</a:t>
            </a:r>
            <a:endParaRPr lang="en-US" dirty="0"/>
          </a:p>
        </p:txBody>
      </p:sp>
      <p:sp>
        <p:nvSpPr>
          <p:cNvPr id="7" name="Content Placeholder 6"/>
          <p:cNvSpPr>
            <a:spLocks noGrp="1"/>
          </p:cNvSpPr>
          <p:nvPr>
            <p:ph idx="1"/>
          </p:nvPr>
        </p:nvSpPr>
        <p:spPr>
          <a:xfrm>
            <a:off x="788276" y="1612726"/>
            <a:ext cx="7898524" cy="4525963"/>
          </a:xfrm>
        </p:spPr>
        <p:txBody>
          <a:bodyPr/>
          <a:lstStyle/>
          <a:p>
            <a:r>
              <a:rPr lang="en-US" sz="2400" dirty="0"/>
              <a:t>Reliance on cash match funding is positively related to performance while reliance on in-kind match is negatively related to </a:t>
            </a:r>
            <a:r>
              <a:rPr lang="en-US" sz="2400" dirty="0" smtClean="0"/>
              <a:t>performance</a:t>
            </a:r>
          </a:p>
          <a:p>
            <a:r>
              <a:rPr lang="en-US" sz="2400" dirty="0" smtClean="0"/>
              <a:t>Centers that rely more on cash perform better on the client survey and NIST assessment</a:t>
            </a:r>
          </a:p>
          <a:p>
            <a:pPr marL="0" indent="0">
              <a:buNone/>
            </a:pPr>
            <a:endParaRPr lang="en-US" dirty="0" smtClean="0"/>
          </a:p>
          <a:p>
            <a:endParaRPr lang="en-US" dirty="0"/>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36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75" y="3743931"/>
            <a:ext cx="7694613"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281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Need for the MEP Program </a:t>
            </a:r>
            <a:endParaRPr lang="en-US" dirty="0"/>
          </a:p>
        </p:txBody>
      </p:sp>
      <p:sp>
        <p:nvSpPr>
          <p:cNvPr id="7" name="Content Placeholder 6"/>
          <p:cNvSpPr>
            <a:spLocks noGrp="1"/>
          </p:cNvSpPr>
          <p:nvPr>
            <p:ph idx="1"/>
          </p:nvPr>
        </p:nvSpPr>
        <p:spPr>
          <a:xfrm>
            <a:off x="788276" y="1600200"/>
            <a:ext cx="7898524" cy="4775548"/>
          </a:xfrm>
        </p:spPr>
        <p:txBody>
          <a:bodyPr>
            <a:normAutofit fontScale="62500" lnSpcReduction="20000"/>
          </a:bodyPr>
          <a:lstStyle/>
          <a:p>
            <a:r>
              <a:rPr lang="en-US" dirty="0"/>
              <a:t>GAO Report acknowledges that there is strong support in Congress for reduced cost share </a:t>
            </a:r>
            <a:r>
              <a:rPr lang="en-US" dirty="0" smtClean="0"/>
              <a:t>requirement</a:t>
            </a:r>
            <a:endParaRPr lang="en-US" dirty="0"/>
          </a:p>
          <a:p>
            <a:r>
              <a:rPr lang="en-US" dirty="0" smtClean="0"/>
              <a:t>America COMPETES</a:t>
            </a:r>
          </a:p>
          <a:p>
            <a:pPr lvl="1"/>
            <a:r>
              <a:rPr lang="en-US" dirty="0" smtClean="0"/>
              <a:t>Identifies new responsibilities including informing on skill and training needs, innovative services, support construction and green energy industries, etc.</a:t>
            </a:r>
          </a:p>
          <a:p>
            <a:pPr lvl="1"/>
            <a:r>
              <a:rPr lang="en-US" dirty="0" smtClean="0"/>
              <a:t>Acknowledges cost share challenges through the establishment of the competitive award program that includes less restrictive cost share requirements  </a:t>
            </a:r>
          </a:p>
          <a:p>
            <a:r>
              <a:rPr lang="en-US" dirty="0" smtClean="0"/>
              <a:t>Presidential Initiatives including NNMI, AMTECH, M-TAC provide strong alignment with and support of the MEP mission</a:t>
            </a:r>
          </a:p>
          <a:p>
            <a:r>
              <a:rPr lang="en-US" dirty="0" smtClean="0"/>
              <a:t>Multi-agency awards (Jobs Accelerator, Make it in America, etc.) recognize the need for MEP and partnering</a:t>
            </a:r>
          </a:p>
          <a:p>
            <a:r>
              <a:rPr lang="en-US" dirty="0"/>
              <a:t>Information Technology and Innovation Foundation  identified MEP’s return on investment as the best compared to similar programs in other nations (authored by Rob Atkinson/Stephen Ezell)</a:t>
            </a:r>
          </a:p>
          <a:p>
            <a:r>
              <a:rPr lang="en-US" dirty="0" smtClean="0"/>
              <a:t>Manufacturing “Feet on the Street” for other federal programs (next slide)</a:t>
            </a:r>
            <a:endParaRPr lang="en-US" dirty="0"/>
          </a:p>
        </p:txBody>
      </p:sp>
      <p:sp>
        <p:nvSpPr>
          <p:cNvPr id="4" name="Footer Placeholder 3"/>
          <p:cNvSpPr>
            <a:spLocks noGrp="1"/>
          </p:cNvSpPr>
          <p:nvPr>
            <p:ph type="ftr" sz="quarter" idx="12"/>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37</a:t>
            </a:fld>
            <a:endParaRPr lang="en-US" dirty="0"/>
          </a:p>
        </p:txBody>
      </p:sp>
    </p:spTree>
    <p:extLst>
      <p:ext uri="{BB962C8B-B14F-4D97-AF65-F5344CB8AC3E}">
        <p14:creationId xmlns:p14="http://schemas.microsoft.com/office/powerpoint/2010/main" val="1781828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5194" y="457200"/>
            <a:ext cx="8229600" cy="3048000"/>
          </a:xfrm>
        </p:spPr>
        <p:txBody>
          <a:bodyPr>
            <a:normAutofit fontScale="90000"/>
          </a:bodyPr>
          <a:lstStyle/>
          <a:p>
            <a:pPr marL="0" indent="0" algn="l"/>
            <a:r>
              <a:rPr lang="en-US" sz="3100" dirty="0" smtClean="0"/>
              <a:t>Need for Program: Manufacturing “Feet on the Street” for Other Federal Agencies</a:t>
            </a:r>
            <a:br>
              <a:rPr lang="en-US" sz="3100" dirty="0" smtClean="0"/>
            </a:br>
            <a:r>
              <a:rPr lang="en-US" sz="1000" dirty="0" smtClean="0"/>
              <a:t/>
            </a:r>
            <a:br>
              <a:rPr lang="en-US" sz="1000" dirty="0" smtClean="0"/>
            </a:br>
            <a:r>
              <a:rPr lang="en-US" sz="1800" b="1" dirty="0" smtClean="0"/>
              <a:t>VALUE</a:t>
            </a:r>
            <a:r>
              <a:rPr lang="en-US" sz="1800" dirty="0" smtClean="0"/>
              <a:t> – The NIST MEP Program </a:t>
            </a:r>
            <a:r>
              <a:rPr lang="en-US" sz="1800" dirty="0"/>
              <a:t>capability, </a:t>
            </a:r>
            <a:r>
              <a:rPr lang="en-US" sz="1800" dirty="0" smtClean="0"/>
              <a:t>reach, capacity and ability to measure and deliver on performance has </a:t>
            </a:r>
            <a:r>
              <a:rPr lang="en-US" sz="1800" dirty="0"/>
              <a:t>been evidenced by the investment of other Agencies to deliver on their mission </a:t>
            </a:r>
            <a:r>
              <a:rPr lang="en-US" sz="1800" dirty="0" smtClean="0"/>
              <a:t>objectives.  </a:t>
            </a:r>
            <a:r>
              <a:rPr lang="en-US" sz="1800" dirty="0"/>
              <a:t/>
            </a:r>
            <a:br>
              <a:rPr lang="en-US" sz="1800" dirty="0"/>
            </a:br>
            <a:r>
              <a:rPr lang="en-US" sz="1800" dirty="0"/>
              <a:t/>
            </a:r>
            <a:br>
              <a:rPr lang="en-US" sz="1800" dirty="0"/>
            </a:br>
            <a:r>
              <a:rPr lang="en-US" sz="1800" b="1" dirty="0"/>
              <a:t>FUNDING</a:t>
            </a:r>
            <a:r>
              <a:rPr lang="en-US" sz="1800" dirty="0"/>
              <a:t> - Over the past 4 years (FY-2010-2013) other agencies have invested nearly $5 million in the MEP System</a:t>
            </a:r>
            <a:r>
              <a:rPr lang="en-US" sz="1800" dirty="0" smtClean="0"/>
              <a:t>.</a:t>
            </a:r>
            <a:r>
              <a:rPr lang="en-US" dirty="0"/>
              <a:t/>
            </a:r>
            <a:br>
              <a:rPr lang="en-US" dirty="0"/>
            </a:br>
            <a:endParaRPr lang="en-US" dirty="0"/>
          </a:p>
        </p:txBody>
      </p:sp>
      <p:sp>
        <p:nvSpPr>
          <p:cNvPr id="7" name="Content Placeholder 6"/>
          <p:cNvSpPr>
            <a:spLocks noGrp="1"/>
          </p:cNvSpPr>
          <p:nvPr>
            <p:ph sz="half" idx="1"/>
          </p:nvPr>
        </p:nvSpPr>
        <p:spPr>
          <a:xfrm>
            <a:off x="457200" y="2927350"/>
            <a:ext cx="7924800" cy="3429000"/>
          </a:xfrm>
        </p:spPr>
        <p:txBody>
          <a:bodyPr>
            <a:noAutofit/>
          </a:bodyPr>
          <a:lstStyle/>
          <a:p>
            <a:r>
              <a:rPr lang="en-US" sz="1600" dirty="0" smtClean="0"/>
              <a:t>Supply </a:t>
            </a:r>
            <a:r>
              <a:rPr lang="en-US" sz="1600" dirty="0"/>
              <a:t>Chain Supplier Development via Buy America</a:t>
            </a:r>
          </a:p>
          <a:p>
            <a:pPr lvl="1"/>
            <a:r>
              <a:rPr lang="en-US" sz="1600" dirty="0" smtClean="0"/>
              <a:t>Department of Energy </a:t>
            </a:r>
          </a:p>
          <a:p>
            <a:pPr lvl="1"/>
            <a:r>
              <a:rPr lang="en-US" sz="1600" dirty="0" smtClean="0"/>
              <a:t>Department of Transportation </a:t>
            </a:r>
            <a:endParaRPr lang="en-US" sz="1600" dirty="0"/>
          </a:p>
          <a:p>
            <a:r>
              <a:rPr lang="en-US" sz="1600" dirty="0" smtClean="0"/>
              <a:t>Supplier Development</a:t>
            </a:r>
          </a:p>
          <a:p>
            <a:pPr lvl="1"/>
            <a:r>
              <a:rPr lang="en-US" sz="1600" dirty="0" smtClean="0"/>
              <a:t>U.S. Navy c/o Veterans Affairs; </a:t>
            </a:r>
          </a:p>
          <a:p>
            <a:r>
              <a:rPr lang="en-US" sz="1600" dirty="0"/>
              <a:t> Environment and Sustainability Partnership and Project Support – E3/GSN</a:t>
            </a:r>
          </a:p>
          <a:p>
            <a:pPr lvl="1"/>
            <a:r>
              <a:rPr lang="en-US" sz="1600" dirty="0" smtClean="0"/>
              <a:t>Environmental </a:t>
            </a:r>
            <a:r>
              <a:rPr lang="en-US" sz="1600" dirty="0"/>
              <a:t>Protection Agency; </a:t>
            </a:r>
          </a:p>
          <a:p>
            <a:r>
              <a:rPr lang="en-US" sz="1600" dirty="0"/>
              <a:t> </a:t>
            </a:r>
            <a:r>
              <a:rPr lang="en-US" sz="1600" dirty="0" smtClean="0"/>
              <a:t>Business </a:t>
            </a:r>
            <a:r>
              <a:rPr lang="en-US" sz="1600" dirty="0"/>
              <a:t>Continuity Tool Development and </a:t>
            </a:r>
            <a:r>
              <a:rPr lang="en-US" sz="1600" dirty="0" smtClean="0"/>
              <a:t>Outreach</a:t>
            </a:r>
            <a:endParaRPr lang="en-US" sz="1600" dirty="0"/>
          </a:p>
          <a:p>
            <a:pPr lvl="1"/>
            <a:r>
              <a:rPr lang="en-US" sz="1600" dirty="0"/>
              <a:t>Dept. of Homeland Security; </a:t>
            </a:r>
          </a:p>
          <a:p>
            <a:r>
              <a:rPr lang="en-US" sz="1600" dirty="0"/>
              <a:t>  Supply Chain Product Development and Testing – Model Based Enterprise</a:t>
            </a:r>
          </a:p>
          <a:p>
            <a:pPr lvl="1"/>
            <a:r>
              <a:rPr lang="en-US" sz="1600" dirty="0" smtClean="0"/>
              <a:t>U.S</a:t>
            </a:r>
            <a:r>
              <a:rPr lang="en-US" sz="1600" dirty="0"/>
              <a:t>. </a:t>
            </a:r>
            <a:r>
              <a:rPr lang="en-US" sz="1600" dirty="0" smtClean="0"/>
              <a:t>Air Force </a:t>
            </a:r>
            <a:endParaRPr lang="en-US" sz="16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7C690F11-132E-E54B-AD6C-C5C68F5B319F}" type="slidenum">
              <a:rPr lang="en-US" smtClean="0"/>
              <a:pPr/>
              <a:t>38</a:t>
            </a:fld>
            <a:endParaRPr lang="en-US" dirty="0"/>
          </a:p>
        </p:txBody>
      </p:sp>
    </p:spTree>
    <p:extLst>
      <p:ext uri="{BB962C8B-B14F-4D97-AF65-F5344CB8AC3E}">
        <p14:creationId xmlns:p14="http://schemas.microsoft.com/office/powerpoint/2010/main" val="945302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 of Key Findings </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Current cost share policy is positive, ensuring that beneficiaries of the program participate.</a:t>
            </a:r>
          </a:p>
          <a:p>
            <a:r>
              <a:rPr lang="en-US" dirty="0" smtClean="0"/>
              <a:t>Current cost share requirement results in major negative impacts on the program limiting its ability to fulfill its public purpose.</a:t>
            </a:r>
          </a:p>
          <a:p>
            <a:r>
              <a:rPr lang="en-US" dirty="0" smtClean="0"/>
              <a:t>Changing the cost share requirements would have numerous beneficial impacts, including more clients served, available cost share for other program investments, etc. </a:t>
            </a:r>
          </a:p>
          <a:p>
            <a:r>
              <a:rPr lang="en-US" dirty="0" smtClean="0"/>
              <a:t>As state budgets decline and become more unpredictable, centers work more with large firms and participate in less program innovation and are less likely to serve small and/or rural manufacturers</a:t>
            </a:r>
          </a:p>
        </p:txBody>
      </p:sp>
      <p:sp>
        <p:nvSpPr>
          <p:cNvPr id="6" name="Slide Number Placeholder 5"/>
          <p:cNvSpPr>
            <a:spLocks noGrp="1"/>
          </p:cNvSpPr>
          <p:nvPr>
            <p:ph type="sldNum" sz="quarter" idx="11"/>
          </p:nvPr>
        </p:nvSpPr>
        <p:spPr/>
        <p:txBody>
          <a:bodyPr/>
          <a:lstStyle/>
          <a:p>
            <a:fld id="{7C690F11-132E-E54B-AD6C-C5C68F5B319F}" type="slidenum">
              <a:rPr lang="en-US" smtClean="0"/>
              <a:pPr/>
              <a:t>39</a:t>
            </a:fld>
            <a:endParaRPr lang="en-US" dirty="0"/>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9007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669009"/>
            <a:ext cx="8534400" cy="758952"/>
          </a:xfrm>
        </p:spPr>
        <p:txBody>
          <a:bodyPr>
            <a:normAutofit fontScale="90000"/>
          </a:bodyPr>
          <a:lstStyle/>
          <a:p>
            <a:r>
              <a:rPr lang="en-US" dirty="0" smtClean="0"/>
              <a:t>COST-SHARE SUB-COMMITTEE</a:t>
            </a:r>
            <a:br>
              <a:rPr lang="en-US" dirty="0" smtClean="0"/>
            </a:br>
            <a:r>
              <a:rPr lang="en-US" dirty="0" smtClean="0"/>
              <a:t>MEMBERSHIP</a:t>
            </a:r>
            <a:endParaRPr lang="en-US" dirty="0"/>
          </a:p>
        </p:txBody>
      </p:sp>
      <p:sp>
        <p:nvSpPr>
          <p:cNvPr id="3" name="Content Placeholder 2"/>
          <p:cNvSpPr>
            <a:spLocks noGrp="1"/>
          </p:cNvSpPr>
          <p:nvPr>
            <p:ph sz="quarter" idx="1"/>
          </p:nvPr>
        </p:nvSpPr>
        <p:spPr>
          <a:xfrm>
            <a:off x="788276" y="1609595"/>
            <a:ext cx="7898524" cy="4525963"/>
          </a:xfrm>
        </p:spPr>
        <p:txBody>
          <a:bodyPr/>
          <a:lstStyle/>
          <a:p>
            <a:endParaRPr lang="en-US" dirty="0" smtClean="0"/>
          </a:p>
          <a:p>
            <a:r>
              <a:rPr lang="en-US" dirty="0" smtClean="0"/>
              <a:t>Vickie Wessel, Chair </a:t>
            </a:r>
            <a:endParaRPr lang="en-US" dirty="0"/>
          </a:p>
          <a:p>
            <a:r>
              <a:rPr lang="en-US" dirty="0"/>
              <a:t>Eileen </a:t>
            </a:r>
            <a:r>
              <a:rPr lang="en-US" dirty="0" err="1"/>
              <a:t>Guarino</a:t>
            </a:r>
            <a:endParaRPr lang="en-US" dirty="0"/>
          </a:p>
          <a:p>
            <a:r>
              <a:rPr lang="en-US" dirty="0" smtClean="0"/>
              <a:t>Ned </a:t>
            </a:r>
            <a:r>
              <a:rPr lang="en-US" dirty="0"/>
              <a:t>Hill</a:t>
            </a:r>
          </a:p>
          <a:p>
            <a:r>
              <a:rPr lang="en-US" dirty="0"/>
              <a:t>Rich Scott</a:t>
            </a:r>
          </a:p>
          <a:p>
            <a:r>
              <a:rPr lang="en-US" dirty="0"/>
              <a:t>Ed </a:t>
            </a:r>
            <a:r>
              <a:rPr lang="en-US" dirty="0" err="1" smtClean="0"/>
              <a:t>Wolbert</a:t>
            </a:r>
            <a:endParaRPr lang="en-US" dirty="0"/>
          </a:p>
        </p:txBody>
      </p:sp>
      <p:sp>
        <p:nvSpPr>
          <p:cNvPr id="6" name="Slide Number Placeholder 4"/>
          <p:cNvSpPr>
            <a:spLocks noGrp="1"/>
          </p:cNvSpPr>
          <p:nvPr>
            <p:ph type="ftr" sz="quarter" idx="11"/>
          </p:nvPr>
        </p:nvSpPr>
        <p:spPr/>
        <p:txBody>
          <a:bodyPr/>
          <a:lstStyle/>
          <a:p>
            <a:fld id="{7C690F11-132E-E54B-AD6C-C5C68F5B319F}" type="slidenum">
              <a:rPr lang="en-US" smtClean="0"/>
              <a:pPr/>
              <a:t>4</a:t>
            </a:fld>
            <a:endParaRPr lang="en-US" dirty="0"/>
          </a:p>
        </p:txBody>
      </p:sp>
    </p:spTree>
    <p:extLst>
      <p:ext uri="{BB962C8B-B14F-4D97-AF65-F5344CB8AC3E}">
        <p14:creationId xmlns:p14="http://schemas.microsoft.com/office/powerpoint/2010/main" val="3975378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of Key Findings, cont.</a:t>
            </a:r>
            <a:endParaRPr lang="en-US" dirty="0"/>
          </a:p>
        </p:txBody>
      </p:sp>
      <p:sp>
        <p:nvSpPr>
          <p:cNvPr id="7" name="Content Placeholder 6"/>
          <p:cNvSpPr>
            <a:spLocks noGrp="1"/>
          </p:cNvSpPr>
          <p:nvPr>
            <p:ph idx="1"/>
          </p:nvPr>
        </p:nvSpPr>
        <p:spPr/>
        <p:txBody>
          <a:bodyPr>
            <a:normAutofit fontScale="85000" lnSpcReduction="10000"/>
          </a:bodyPr>
          <a:lstStyle/>
          <a:p>
            <a:r>
              <a:rPr lang="en-US" dirty="0"/>
              <a:t>The impact of changing the cost share on the financial size of the program is not possible to specifically determine, however there is evidence that centers will not be less motivated to secure cash resources to fulfill the mission.</a:t>
            </a:r>
          </a:p>
          <a:p>
            <a:r>
              <a:rPr lang="en-US" dirty="0"/>
              <a:t>There is no evidence that state contributions are driven by cost share requirements.</a:t>
            </a:r>
          </a:p>
          <a:p>
            <a:r>
              <a:rPr lang="en-US" dirty="0" smtClean="0"/>
              <a:t>The </a:t>
            </a:r>
            <a:r>
              <a:rPr lang="en-US" dirty="0"/>
              <a:t>impact of changing the cost share requirement is impossible to predict with </a:t>
            </a:r>
            <a:r>
              <a:rPr lang="en-US" dirty="0" smtClean="0"/>
              <a:t>scientific accuracy; </a:t>
            </a:r>
            <a:r>
              <a:rPr lang="en-US" dirty="0"/>
              <a:t>however there is evidence that centers would serve more clients and benefit from reduced burden of managing in-kind cost </a:t>
            </a:r>
            <a:r>
              <a:rPr lang="en-US" dirty="0" smtClean="0"/>
              <a:t>share.</a:t>
            </a:r>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pPr/>
              <a:t>40</a:t>
            </a:fld>
            <a:endParaRPr lang="en-US"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85438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Establishing a Board Position </a:t>
            </a:r>
            <a:endParaRPr lang="en-US" dirty="0"/>
          </a:p>
        </p:txBody>
      </p:sp>
      <p:sp>
        <p:nvSpPr>
          <p:cNvPr id="8" name="Subtitle 7"/>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p:txBody>
          <a:bodyPr/>
          <a:lstStyle/>
          <a:p>
            <a:fld id="{7C690F11-132E-E54B-AD6C-C5C68F5B319F}" type="slidenum">
              <a:rPr lang="en-US" smtClean="0"/>
              <a:pPr/>
              <a:t>41</a:t>
            </a:fld>
            <a:endParaRPr lang="en-US" dirty="0"/>
          </a:p>
        </p:txBody>
      </p:sp>
    </p:spTree>
    <p:extLst>
      <p:ext uri="{BB962C8B-B14F-4D97-AF65-F5344CB8AC3E}">
        <p14:creationId xmlns:p14="http://schemas.microsoft.com/office/powerpoint/2010/main" val="3424559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Factors to Consider in Establishing a Position</a:t>
            </a:r>
            <a:endParaRPr lang="en-US" dirty="0"/>
          </a:p>
        </p:txBody>
      </p:sp>
      <p:sp>
        <p:nvSpPr>
          <p:cNvPr id="7" name="Content Placeholder 6"/>
          <p:cNvSpPr>
            <a:spLocks noGrp="1"/>
          </p:cNvSpPr>
          <p:nvPr>
            <p:ph idx="1"/>
          </p:nvPr>
        </p:nvSpPr>
        <p:spPr>
          <a:xfrm>
            <a:off x="788276" y="1417638"/>
            <a:ext cx="7898524" cy="5196104"/>
          </a:xfrm>
        </p:spPr>
        <p:txBody>
          <a:bodyPr>
            <a:noAutofit/>
          </a:bodyPr>
          <a:lstStyle/>
          <a:p>
            <a:r>
              <a:rPr lang="en-US" sz="1600" dirty="0" smtClean="0">
                <a:latin typeface="Arial" pitchFamily="34" charset="0"/>
                <a:cs typeface="Arial" pitchFamily="34" charset="0"/>
              </a:rPr>
              <a:t>Cost Share Requirement – Level</a:t>
            </a:r>
          </a:p>
          <a:p>
            <a:pPr lvl="1"/>
            <a:r>
              <a:rPr lang="en-US" sz="1600" dirty="0" smtClean="0">
                <a:latin typeface="Arial" pitchFamily="34" charset="0"/>
                <a:cs typeface="Arial" pitchFamily="34" charset="0"/>
              </a:rPr>
              <a:t>Maintaining the current cost share requirement of 2:1 </a:t>
            </a:r>
          </a:p>
          <a:p>
            <a:pPr lvl="1"/>
            <a:r>
              <a:rPr lang="en-US" sz="1600" dirty="0" smtClean="0">
                <a:latin typeface="Arial" pitchFamily="34" charset="0"/>
                <a:cs typeface="Arial" pitchFamily="34" charset="0"/>
              </a:rPr>
              <a:t>Reducing the requirement to 1:1</a:t>
            </a:r>
          </a:p>
          <a:p>
            <a:pPr lvl="1"/>
            <a:r>
              <a:rPr lang="en-US" sz="1600" dirty="0" smtClean="0">
                <a:latin typeface="Arial" pitchFamily="34" charset="0"/>
                <a:cs typeface="Arial" pitchFamily="34" charset="0"/>
              </a:rPr>
              <a:t>Other</a:t>
            </a:r>
          </a:p>
          <a:p>
            <a:r>
              <a:rPr lang="en-US" sz="1600" dirty="0" smtClean="0">
                <a:latin typeface="Arial" pitchFamily="34" charset="0"/>
                <a:cs typeface="Arial" pitchFamily="34" charset="0"/>
              </a:rPr>
              <a:t>Composition of Cost Share – Cash/In-Kind</a:t>
            </a:r>
          </a:p>
          <a:p>
            <a:pPr lvl="1"/>
            <a:r>
              <a:rPr lang="en-US" sz="1600" dirty="0">
                <a:latin typeface="Arial" pitchFamily="34" charset="0"/>
                <a:cs typeface="Arial" pitchFamily="34" charset="0"/>
              </a:rPr>
              <a:t>A</a:t>
            </a:r>
            <a:r>
              <a:rPr lang="en-US" sz="1600" dirty="0" smtClean="0">
                <a:latin typeface="Arial" pitchFamily="34" charset="0"/>
                <a:cs typeface="Arial" pitchFamily="34" charset="0"/>
              </a:rPr>
              <a:t>ll cash</a:t>
            </a:r>
          </a:p>
          <a:p>
            <a:pPr lvl="1"/>
            <a:r>
              <a:rPr lang="en-US" sz="1600" dirty="0" smtClean="0">
                <a:latin typeface="Arial" pitchFamily="34" charset="0"/>
                <a:cs typeface="Arial" pitchFamily="34" charset="0"/>
              </a:rPr>
              <a:t>In-Kind allowance</a:t>
            </a:r>
          </a:p>
          <a:p>
            <a:pPr lvl="2"/>
            <a:r>
              <a:rPr lang="en-US" sz="1600" dirty="0" smtClean="0">
                <a:latin typeface="Arial" pitchFamily="34" charset="0"/>
                <a:cs typeface="Arial" pitchFamily="34" charset="0"/>
              </a:rPr>
              <a:t>Level</a:t>
            </a:r>
          </a:p>
          <a:p>
            <a:pPr lvl="3"/>
            <a:r>
              <a:rPr lang="en-US" sz="1600" dirty="0" smtClean="0">
                <a:latin typeface="Arial" pitchFamily="34" charset="0"/>
                <a:cs typeface="Arial" pitchFamily="34" charset="0"/>
              </a:rPr>
              <a:t>Maintain </a:t>
            </a:r>
            <a:r>
              <a:rPr lang="en-US" sz="1600" dirty="0">
                <a:latin typeface="Arial" pitchFamily="34" charset="0"/>
                <a:cs typeface="Arial" pitchFamily="34" charset="0"/>
              </a:rPr>
              <a:t>Current Level - 50% of cost share requirement</a:t>
            </a:r>
          </a:p>
          <a:p>
            <a:pPr lvl="3"/>
            <a:r>
              <a:rPr lang="en-US" sz="1600" dirty="0" smtClean="0">
                <a:latin typeface="Arial" pitchFamily="34" charset="0"/>
                <a:cs typeface="Arial" pitchFamily="34" charset="0"/>
              </a:rPr>
              <a:t>Other</a:t>
            </a:r>
          </a:p>
          <a:p>
            <a:pPr lvl="2"/>
            <a:r>
              <a:rPr lang="en-US" sz="1600" dirty="0" smtClean="0">
                <a:latin typeface="Arial" pitchFamily="34" charset="0"/>
                <a:cs typeface="Arial" pitchFamily="34" charset="0"/>
              </a:rPr>
              <a:t>What constitutes acceptable cost share (e.g. full-time equivalents, etc.)</a:t>
            </a:r>
            <a:endParaRPr lang="en-US" sz="1600" dirty="0">
              <a:latin typeface="Arial" pitchFamily="34" charset="0"/>
              <a:cs typeface="Arial" pitchFamily="34" charset="0"/>
            </a:endParaRPr>
          </a:p>
          <a:p>
            <a:r>
              <a:rPr lang="en-US" sz="1600" dirty="0" smtClean="0">
                <a:latin typeface="Arial" pitchFamily="34" charset="0"/>
                <a:cs typeface="Arial" pitchFamily="34" charset="0"/>
              </a:rPr>
              <a:t>Other Cost Share Related Items</a:t>
            </a:r>
          </a:p>
          <a:p>
            <a:pPr lvl="1"/>
            <a:r>
              <a:rPr lang="en-US" sz="1600" dirty="0" smtClean="0">
                <a:latin typeface="Arial" pitchFamily="34" charset="0"/>
                <a:cs typeface="Arial" pitchFamily="34" charset="0"/>
              </a:rPr>
              <a:t>Balance </a:t>
            </a:r>
            <a:r>
              <a:rPr lang="en-US" sz="1600" dirty="0">
                <a:latin typeface="Arial" pitchFamily="34" charset="0"/>
                <a:cs typeface="Arial" pitchFamily="34" charset="0"/>
              </a:rPr>
              <a:t>the flexibility of a cost share requirement with need to most </a:t>
            </a:r>
            <a:r>
              <a:rPr lang="en-US" sz="1600" dirty="0" smtClean="0">
                <a:latin typeface="Arial" pitchFamily="34" charset="0"/>
                <a:cs typeface="Arial" pitchFamily="34" charset="0"/>
              </a:rPr>
              <a:t>effectively </a:t>
            </a:r>
            <a:r>
              <a:rPr lang="en-US" sz="1600" dirty="0">
                <a:latin typeface="Arial" pitchFamily="34" charset="0"/>
                <a:cs typeface="Arial" pitchFamily="34" charset="0"/>
              </a:rPr>
              <a:t>serve the program objectives.</a:t>
            </a:r>
          </a:p>
          <a:p>
            <a:pPr lvl="2"/>
            <a:r>
              <a:rPr lang="en-US" sz="1600" dirty="0" smtClean="0">
                <a:latin typeface="Arial" pitchFamily="34" charset="0"/>
                <a:cs typeface="Arial" pitchFamily="34" charset="0"/>
              </a:rPr>
              <a:t>Administrative Burden – Opportunity Cost</a:t>
            </a:r>
          </a:p>
          <a:p>
            <a:pPr lvl="2"/>
            <a:r>
              <a:rPr lang="en-US" sz="1600" dirty="0" smtClean="0">
                <a:latin typeface="Arial" pitchFamily="34" charset="0"/>
                <a:cs typeface="Arial" pitchFamily="34" charset="0"/>
              </a:rPr>
              <a:t>Establish substantive relationship/administrative requirement</a:t>
            </a:r>
          </a:p>
          <a:p>
            <a:pPr lvl="2"/>
            <a:r>
              <a:rPr lang="en-US" sz="1600" dirty="0" smtClean="0">
                <a:latin typeface="Arial" pitchFamily="34" charset="0"/>
                <a:cs typeface="Arial" pitchFamily="34" charset="0"/>
              </a:rPr>
              <a:t>Overmatch – Risk Management</a:t>
            </a:r>
          </a:p>
        </p:txBody>
      </p:sp>
      <p:sp>
        <p:nvSpPr>
          <p:cNvPr id="5" name="Slide Number Placeholder 4"/>
          <p:cNvSpPr>
            <a:spLocks noGrp="1"/>
          </p:cNvSpPr>
          <p:nvPr>
            <p:ph type="sldNum" sz="quarter" idx="11"/>
          </p:nvPr>
        </p:nvSpPr>
        <p:spPr/>
        <p:txBody>
          <a:bodyPr/>
          <a:lstStyle/>
          <a:p>
            <a:fld id="{7C690F11-132E-E54B-AD6C-C5C68F5B319F}" type="slidenum">
              <a:rPr lang="en-US" smtClean="0"/>
              <a:pPr/>
              <a:t>42</a:t>
            </a:fld>
            <a:endParaRPr lang="en-US"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756619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Preliminary Position Discussion</a:t>
            </a:r>
            <a:endParaRPr lang="en-US" dirty="0"/>
          </a:p>
        </p:txBody>
      </p:sp>
      <p:sp>
        <p:nvSpPr>
          <p:cNvPr id="7" name="Content Placeholder 6"/>
          <p:cNvSpPr>
            <a:spLocks noGrp="1"/>
          </p:cNvSpPr>
          <p:nvPr>
            <p:ph idx="1"/>
          </p:nvPr>
        </p:nvSpPr>
        <p:spPr/>
        <p:txBody>
          <a:bodyPr/>
          <a:lstStyle/>
          <a:p>
            <a:pPr>
              <a:buFontTx/>
              <a:buChar char="-"/>
            </a:pPr>
            <a:r>
              <a:rPr lang="en-US" dirty="0"/>
              <a:t>ACTION - Does Board have enough information to establish an informed opinion at this time?</a:t>
            </a:r>
          </a:p>
          <a:p>
            <a:pPr>
              <a:buFontTx/>
              <a:buChar char="-"/>
            </a:pPr>
            <a:r>
              <a:rPr lang="en-US" dirty="0"/>
              <a:t>If not</a:t>
            </a:r>
            <a:r>
              <a:rPr lang="en-US" dirty="0" smtClean="0"/>
              <a:t>, </a:t>
            </a:r>
            <a:r>
              <a:rPr lang="en-US" dirty="0"/>
              <a:t>what other information do you need before the Sub-Committee’s final discussion on September 23</a:t>
            </a:r>
            <a:r>
              <a:rPr lang="en-US" baseline="30000" dirty="0"/>
              <a:t>rd</a:t>
            </a:r>
            <a:r>
              <a:rPr lang="en-US" dirty="0"/>
              <a:t>?</a:t>
            </a:r>
          </a:p>
          <a:p>
            <a:pPr>
              <a:buFontTx/>
              <a:buChar char="-"/>
            </a:pPr>
            <a:r>
              <a:rPr lang="en-US" dirty="0"/>
              <a:t>If there is current consensus on these questions, is the meeting scheduled for September 23</a:t>
            </a:r>
            <a:r>
              <a:rPr lang="en-US" baseline="30000" dirty="0"/>
              <a:t>rd</a:t>
            </a:r>
            <a:r>
              <a:rPr lang="en-US" dirty="0"/>
              <a:t> still necessary?</a:t>
            </a:r>
          </a:p>
          <a:p>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pPr/>
              <a:t>43</a:t>
            </a:fld>
            <a:endParaRPr lang="en-US"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93748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all of your time, attention, and effort!!!</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4"/>
          </p:nvPr>
        </p:nvSpPr>
        <p:spPr/>
        <p:txBody>
          <a:bodyPr/>
          <a:lstStyle/>
          <a:p>
            <a:fld id="{7C690F11-132E-E54B-AD6C-C5C68F5B319F}" type="slidenum">
              <a:rPr lang="en-US" smtClean="0"/>
              <a:pPr/>
              <a:t>44</a:t>
            </a:fld>
            <a:endParaRPr lang="en-US" dirty="0"/>
          </a:p>
        </p:txBody>
      </p:sp>
    </p:spTree>
    <p:extLst>
      <p:ext uri="{BB962C8B-B14F-4D97-AF65-F5344CB8AC3E}">
        <p14:creationId xmlns:p14="http://schemas.microsoft.com/office/powerpoint/2010/main" val="1725426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Sub-Committee Process</a:t>
            </a:r>
            <a:endParaRPr lang="en-US" dirty="0"/>
          </a:p>
        </p:txBody>
      </p:sp>
      <p:sp>
        <p:nvSpPr>
          <p:cNvPr id="3" name="Content Placeholder 2"/>
          <p:cNvSpPr>
            <a:spLocks noGrp="1"/>
          </p:cNvSpPr>
          <p:nvPr>
            <p:ph sz="quarter" idx="1"/>
          </p:nvPr>
        </p:nvSpPr>
        <p:spPr/>
        <p:txBody>
          <a:bodyPr>
            <a:normAutofit fontScale="40000" lnSpcReduction="20000"/>
          </a:bodyPr>
          <a:lstStyle/>
          <a:p>
            <a:r>
              <a:rPr lang="en-US" sz="4300" dirty="0" smtClean="0"/>
              <a:t>Three Webcasts</a:t>
            </a:r>
          </a:p>
          <a:p>
            <a:pPr lvl="1"/>
            <a:r>
              <a:rPr lang="en-US" sz="4300" dirty="0" smtClean="0"/>
              <a:t>Cost Share 101</a:t>
            </a:r>
          </a:p>
          <a:p>
            <a:pPr lvl="2"/>
            <a:r>
              <a:rPr lang="en-US" sz="4300" dirty="0" smtClean="0"/>
              <a:t>July 18, 2013 and July 19, 2013 to accommodate schedules</a:t>
            </a:r>
          </a:p>
          <a:p>
            <a:pPr lvl="2"/>
            <a:r>
              <a:rPr lang="en-US" sz="4300" dirty="0" smtClean="0"/>
              <a:t>All Board members – not just Sub-Committee members – attended at least one of these</a:t>
            </a:r>
            <a:endParaRPr lang="en-US" sz="4300" dirty="0"/>
          </a:p>
          <a:p>
            <a:pPr lvl="1"/>
            <a:r>
              <a:rPr lang="en-US" sz="4300" dirty="0" smtClean="0"/>
              <a:t>Cost Share and Performance</a:t>
            </a:r>
          </a:p>
          <a:p>
            <a:pPr lvl="2"/>
            <a:r>
              <a:rPr lang="en-US" sz="4300" dirty="0" smtClean="0"/>
              <a:t>August 8, 2013</a:t>
            </a:r>
          </a:p>
          <a:p>
            <a:endParaRPr lang="en-US" sz="4300" dirty="0" smtClean="0"/>
          </a:p>
          <a:p>
            <a:r>
              <a:rPr lang="en-US" sz="4300" i="1" dirty="0" smtClean="0"/>
              <a:t>Materials available on Connect site (Survey, Letters, etc.) – Screen Shots next few slides</a:t>
            </a:r>
          </a:p>
          <a:p>
            <a:endParaRPr lang="en-US" sz="4300" dirty="0"/>
          </a:p>
          <a:p>
            <a:r>
              <a:rPr lang="en-US" sz="4300" dirty="0" smtClean="0"/>
              <a:t>Today’s Discussion</a:t>
            </a:r>
          </a:p>
          <a:p>
            <a:pPr marL="0" indent="0">
              <a:buNone/>
            </a:pPr>
            <a:endParaRPr lang="en-US" sz="4300" dirty="0"/>
          </a:p>
          <a:p>
            <a:r>
              <a:rPr lang="en-US" sz="4300" dirty="0" smtClean="0"/>
              <a:t>September 23</a:t>
            </a:r>
            <a:r>
              <a:rPr lang="en-US" sz="4300" baseline="30000" dirty="0" smtClean="0"/>
              <a:t>rd</a:t>
            </a:r>
            <a:r>
              <a:rPr lang="en-US" sz="4300" dirty="0" smtClean="0"/>
              <a:t> at 2:00 </a:t>
            </a:r>
            <a:r>
              <a:rPr lang="en-US" sz="4300" dirty="0" err="1" smtClean="0"/>
              <a:t>est</a:t>
            </a:r>
            <a:r>
              <a:rPr lang="en-US" sz="4300" dirty="0" smtClean="0"/>
              <a:t> (if needed)</a:t>
            </a:r>
          </a:p>
          <a:p>
            <a:endParaRPr lang="en-US" sz="4300" dirty="0"/>
          </a:p>
          <a:p>
            <a:r>
              <a:rPr lang="en-US" sz="4300" dirty="0" smtClean="0"/>
              <a:t>Board Meeting – September 27</a:t>
            </a:r>
            <a:r>
              <a:rPr lang="en-US" sz="4300" baseline="30000" dirty="0" smtClean="0"/>
              <a:t>th</a:t>
            </a:r>
            <a:endParaRPr lang="en-US" sz="4300" dirty="0" smtClean="0"/>
          </a:p>
          <a:p>
            <a:endParaRPr lang="en-US" sz="4300" dirty="0"/>
          </a:p>
          <a:p>
            <a:r>
              <a:rPr lang="en-US" sz="4300" dirty="0" smtClean="0"/>
              <a:t>Submission to Pat Gallagher – September 30th</a:t>
            </a:r>
          </a:p>
          <a:p>
            <a:endParaRPr lang="en-US" dirty="0"/>
          </a:p>
        </p:txBody>
      </p:sp>
      <p:sp>
        <p:nvSpPr>
          <p:cNvPr id="6" name="Slide Number Placeholder 4"/>
          <p:cNvSpPr>
            <a:spLocks noGrp="1"/>
          </p:cNvSpPr>
          <p:nvPr>
            <p:ph type="ftr" sz="quarter" idx="11"/>
          </p:nvPr>
        </p:nvSpPr>
        <p:spPr/>
        <p:txBody>
          <a:bodyPr/>
          <a:lstStyle/>
          <a:p>
            <a:fld id="{7C690F11-132E-E54B-AD6C-C5C68F5B319F}" type="slidenum">
              <a:rPr lang="en-US" smtClean="0"/>
              <a:pPr/>
              <a:t>5</a:t>
            </a:fld>
            <a:endParaRPr lang="en-US" dirty="0"/>
          </a:p>
        </p:txBody>
      </p:sp>
    </p:spTree>
    <p:extLst>
      <p:ext uri="{BB962C8B-B14F-4D97-AF65-F5344CB8AC3E}">
        <p14:creationId xmlns:p14="http://schemas.microsoft.com/office/powerpoint/2010/main" val="2484044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4294967295"/>
          </p:nvPr>
        </p:nvSpPr>
        <p:spPr>
          <a:xfrm>
            <a:off x="4267200" y="6324600"/>
            <a:ext cx="609600" cy="441324"/>
          </a:xfrm>
          <a:prstGeom prst="rect">
            <a:avLst/>
          </a:prstGeom>
        </p:spPr>
        <p:txBody>
          <a:bodyPr/>
          <a:lstStyle/>
          <a:p>
            <a:pPr eaLnBrk="1" latinLnBrk="0" hangingPunct="1"/>
            <a:fld id="{2C6B1FF6-39B9-40F5-8B67-33C6354A3D4F}" type="slidenum">
              <a:rPr kumimoji="0" lang="en-US" smtClean="0"/>
              <a:pPr eaLnBrk="1" latinLnBrk="0" hangingPunct="1"/>
              <a:t>6</a:t>
            </a:fld>
            <a:endParaRPr kumimoji="0" lang="en-US" dirty="0"/>
          </a:p>
        </p:txBody>
      </p:sp>
      <p:sp>
        <p:nvSpPr>
          <p:cNvPr id="2" name="Title 1"/>
          <p:cNvSpPr>
            <a:spLocks noGrp="1"/>
          </p:cNvSpPr>
          <p:nvPr>
            <p:ph type="title" idx="4294967295"/>
          </p:nvPr>
        </p:nvSpPr>
        <p:spPr>
          <a:xfrm>
            <a:off x="0" y="228600"/>
            <a:ext cx="8534400" cy="758825"/>
          </a:xfrm>
        </p:spPr>
        <p:txBody>
          <a:bodyPr>
            <a:normAutofit/>
          </a:bodyPr>
          <a:lstStyle/>
          <a:p>
            <a:r>
              <a:rPr lang="en-US" dirty="0" smtClean="0"/>
              <a:t> </a:t>
            </a:r>
            <a:endParaRPr lang="en-US" dirty="0"/>
          </a:p>
        </p:txBody>
      </p:sp>
      <p:sp>
        <p:nvSpPr>
          <p:cNvPr id="3" name="Content Placeholder 2"/>
          <p:cNvSpPr>
            <a:spLocks noGrp="1"/>
          </p:cNvSpPr>
          <p:nvPr>
            <p:ph sz="quarter" idx="4294967295"/>
          </p:nvPr>
        </p:nvSpPr>
        <p:spPr>
          <a:xfrm>
            <a:off x="0" y="1527175"/>
            <a:ext cx="8504238" cy="4572000"/>
          </a:xfrm>
        </p:spPr>
        <p:txBody>
          <a:bodyPr/>
          <a:lstStyle/>
          <a:p>
            <a:endParaRPr lang="en-US" sz="2000" dirty="0" smtClean="0"/>
          </a:p>
          <a:p>
            <a:pPr marL="0" indent="0">
              <a:buNone/>
            </a:pP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45" t="17832" r="23678"/>
          <a:stretch/>
        </p:blipFill>
        <p:spPr bwMode="auto">
          <a:xfrm>
            <a:off x="579550" y="111030"/>
            <a:ext cx="8226122" cy="65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4"/>
          <p:cNvSpPr>
            <a:spLocks noGrp="1"/>
          </p:cNvSpPr>
          <p:nvPr>
            <p:ph type="sldNum" sz="quarter" idx="4"/>
          </p:nvPr>
        </p:nvSpPr>
        <p:spPr>
          <a:xfrm>
            <a:off x="6553200" y="6633311"/>
            <a:ext cx="2133600" cy="222578"/>
          </a:xfrm>
        </p:spPr>
        <p:txBody>
          <a:bodyPr/>
          <a:lstStyle/>
          <a:p>
            <a:fld id="{7C690F11-132E-E54B-AD6C-C5C68F5B319F}" type="slidenum">
              <a:rPr lang="en-US" smtClean="0"/>
              <a:pPr/>
              <a:t>6</a:t>
            </a:fld>
            <a:endParaRPr lang="en-US" dirty="0"/>
          </a:p>
        </p:txBody>
      </p:sp>
    </p:spTree>
    <p:extLst>
      <p:ext uri="{BB962C8B-B14F-4D97-AF65-F5344CB8AC3E}">
        <p14:creationId xmlns:p14="http://schemas.microsoft.com/office/powerpoint/2010/main" val="415893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4294967295"/>
          </p:nvPr>
        </p:nvSpPr>
        <p:spPr>
          <a:xfrm>
            <a:off x="4267200" y="6324600"/>
            <a:ext cx="609600" cy="441324"/>
          </a:xfrm>
          <a:prstGeom prst="rect">
            <a:avLst/>
          </a:prstGeom>
        </p:spPr>
        <p:txBody>
          <a:bodyPr/>
          <a:lstStyle/>
          <a:p>
            <a:pPr eaLnBrk="1" latinLnBrk="0" hangingPunct="1"/>
            <a:fld id="{2C6B1FF6-39B9-40F5-8B67-33C6354A3D4F}" type="slidenum">
              <a:rPr kumimoji="0" lang="en-US" smtClean="0"/>
              <a:pPr eaLnBrk="1" latinLnBrk="0" hangingPunct="1"/>
              <a:t>7</a:t>
            </a:fld>
            <a:endParaRPr kumimoji="0" lang="en-US" dirty="0"/>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4646" t="13389" r="24536"/>
          <a:stretch/>
        </p:blipFill>
        <p:spPr bwMode="auto">
          <a:xfrm>
            <a:off x="304800" y="225072"/>
            <a:ext cx="8053589" cy="618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828800" y="3317960"/>
            <a:ext cx="1378039" cy="54570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4"/>
          </p:nvPr>
        </p:nvSpPr>
        <p:spPr>
          <a:xfrm>
            <a:off x="6553200" y="6498897"/>
            <a:ext cx="2133600" cy="222578"/>
          </a:xfrm>
        </p:spPr>
        <p:txBody>
          <a:bodyPr/>
          <a:lstStyle/>
          <a:p>
            <a:fld id="{7C690F11-132E-E54B-AD6C-C5C68F5B319F}" type="slidenum">
              <a:rPr lang="en-US" smtClean="0"/>
              <a:pPr/>
              <a:t>7</a:t>
            </a:fld>
            <a:endParaRPr lang="en-US" dirty="0"/>
          </a:p>
        </p:txBody>
      </p:sp>
    </p:spTree>
    <p:extLst>
      <p:ext uri="{BB962C8B-B14F-4D97-AF65-F5344CB8AC3E}">
        <p14:creationId xmlns:p14="http://schemas.microsoft.com/office/powerpoint/2010/main" val="34235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Questions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Various questions submitted by the board</a:t>
            </a:r>
          </a:p>
          <a:p>
            <a:pPr marL="0" indent="0">
              <a:buNone/>
            </a:pPr>
            <a:endParaRPr lang="en-US" dirty="0" smtClean="0"/>
          </a:p>
          <a:p>
            <a:pPr marL="274320" lvl="1" indent="0">
              <a:buNone/>
            </a:pPr>
            <a:r>
              <a:rPr lang="en-US" b="1" dirty="0" smtClean="0"/>
              <a:t>Some could be answered by national office – Connect </a:t>
            </a:r>
          </a:p>
          <a:p>
            <a:pPr lvl="1"/>
            <a:r>
              <a:rPr lang="en-US" dirty="0" smtClean="0"/>
              <a:t>Cost Share Overview – Webinars July 18/19</a:t>
            </a:r>
          </a:p>
          <a:p>
            <a:pPr lvl="1"/>
            <a:r>
              <a:rPr lang="en-US" dirty="0" smtClean="0"/>
              <a:t>Cost Share and Performance – Webinar August 8</a:t>
            </a:r>
          </a:p>
          <a:p>
            <a:pPr lvl="1"/>
            <a:r>
              <a:rPr lang="en-US" dirty="0" smtClean="0"/>
              <a:t>Narrative Answers to Other Questions  </a:t>
            </a:r>
          </a:p>
          <a:p>
            <a:pPr marL="457200" lvl="1" indent="0">
              <a:buNone/>
            </a:pPr>
            <a:endParaRPr lang="en-US" dirty="0" smtClean="0"/>
          </a:p>
          <a:p>
            <a:pPr marL="274320" lvl="1" indent="0">
              <a:buNone/>
            </a:pPr>
            <a:r>
              <a:rPr lang="en-US" b="1" dirty="0" smtClean="0"/>
              <a:t>Some needed to be answered by centers / others</a:t>
            </a:r>
          </a:p>
          <a:p>
            <a:pPr lvl="1"/>
            <a:r>
              <a:rPr lang="en-US" dirty="0" smtClean="0"/>
              <a:t>9 center survey (52 Questions)</a:t>
            </a:r>
          </a:p>
          <a:p>
            <a:pPr lvl="1"/>
            <a:r>
              <a:rPr lang="en-US" dirty="0" smtClean="0"/>
              <a:t>General question on the web site </a:t>
            </a:r>
            <a:r>
              <a:rPr lang="en-US" dirty="0" smtClean="0">
                <a:solidFill>
                  <a:schemeClr val="tx1"/>
                </a:solidFill>
              </a:rPr>
              <a:t>(45 responses)</a:t>
            </a:r>
          </a:p>
          <a:p>
            <a:pPr lvl="1"/>
            <a:r>
              <a:rPr lang="en-US" dirty="0" smtClean="0"/>
              <a:t>ASMC prior survey results  (2009-2012)</a:t>
            </a:r>
            <a:endParaRPr lang="en-US" dirty="0" smtClean="0">
              <a:solidFill>
                <a:schemeClr val="tx1"/>
              </a:solidFill>
            </a:endParaRPr>
          </a:p>
          <a:p>
            <a:pPr marL="0" indent="0">
              <a:buNone/>
            </a:pPr>
            <a:endParaRPr lang="en-US" dirty="0"/>
          </a:p>
        </p:txBody>
      </p:sp>
      <p:sp>
        <p:nvSpPr>
          <p:cNvPr id="6" name="Slide Number Placeholder 4"/>
          <p:cNvSpPr>
            <a:spLocks noGrp="1"/>
          </p:cNvSpPr>
          <p:nvPr>
            <p:ph type="ftr" sz="quarter" idx="11"/>
          </p:nvPr>
        </p:nvSpPr>
        <p:spPr/>
        <p:txBody>
          <a:bodyPr/>
          <a:lstStyle/>
          <a:p>
            <a:fld id="{7C690F11-132E-E54B-AD6C-C5C68F5B319F}" type="slidenum">
              <a:rPr lang="en-US" smtClean="0"/>
              <a:pPr/>
              <a:t>8</a:t>
            </a:fld>
            <a:endParaRPr lang="en-US" dirty="0"/>
          </a:p>
        </p:txBody>
      </p:sp>
    </p:spTree>
    <p:extLst>
      <p:ext uri="{BB962C8B-B14F-4D97-AF65-F5344CB8AC3E}">
        <p14:creationId xmlns:p14="http://schemas.microsoft.com/office/powerpoint/2010/main" val="439214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MEP Program Requirements:</a:t>
            </a:r>
            <a:br>
              <a:rPr lang="en-US" dirty="0" smtClean="0"/>
            </a:br>
            <a:r>
              <a:rPr lang="en-US" dirty="0" smtClean="0"/>
              <a:t>Statutory Requirements </a:t>
            </a:r>
            <a:endParaRPr lang="en-US" dirty="0"/>
          </a:p>
        </p:txBody>
      </p:sp>
      <p:sp>
        <p:nvSpPr>
          <p:cNvPr id="7" name="Content Placeholder 6"/>
          <p:cNvSpPr>
            <a:spLocks noGrp="1"/>
          </p:cNvSpPr>
          <p:nvPr>
            <p:ph idx="1"/>
          </p:nvPr>
        </p:nvSpPr>
        <p:spPr>
          <a:xfrm>
            <a:off x="788276" y="1700408"/>
            <a:ext cx="7898524" cy="4525963"/>
          </a:xfrm>
        </p:spPr>
        <p:txBody>
          <a:bodyPr>
            <a:normAutofit fontScale="40000" lnSpcReduction="20000"/>
          </a:bodyPr>
          <a:lstStyle/>
          <a:p>
            <a:pPr marL="0" indent="0">
              <a:buNone/>
            </a:pPr>
            <a:r>
              <a:rPr lang="en-US" sz="3800" dirty="0"/>
              <a:t>TITLE 15 - COMMERCE AND TRADE</a:t>
            </a:r>
          </a:p>
          <a:p>
            <a:pPr marL="0" indent="0">
              <a:buNone/>
            </a:pPr>
            <a:r>
              <a:rPr lang="en-US" sz="3800" dirty="0"/>
              <a:t>CHAPTER 7 - NATIONAL INSTITUTE OF STANDARDS AND TECHNOLOGY</a:t>
            </a:r>
          </a:p>
          <a:p>
            <a:pPr marL="0" indent="0">
              <a:buNone/>
            </a:pPr>
            <a:r>
              <a:rPr lang="en-US" sz="3800" dirty="0"/>
              <a:t>Sec. 278k. Regional Centers for the Transfer of Manufacturing Technology</a:t>
            </a:r>
          </a:p>
          <a:p>
            <a:pPr marL="0" indent="0">
              <a:buNone/>
            </a:pPr>
            <a:r>
              <a:rPr lang="en-US" dirty="0"/>
              <a:t> </a:t>
            </a:r>
          </a:p>
          <a:p>
            <a:r>
              <a:rPr lang="en-US" sz="4300" i="1" dirty="0"/>
              <a:t>(c)(2)The objective of the Centers is to enhance productivity and technological performance in United States manufacturing through -</a:t>
            </a:r>
            <a:endParaRPr lang="en-US" sz="4300" dirty="0"/>
          </a:p>
          <a:p>
            <a:pPr marL="0" indent="0">
              <a:buNone/>
            </a:pPr>
            <a:r>
              <a:rPr lang="en-US" sz="4300" i="1" dirty="0"/>
              <a:t> </a:t>
            </a:r>
            <a:endParaRPr lang="en-US" sz="4300" dirty="0"/>
          </a:p>
          <a:p>
            <a:pPr lvl="0"/>
            <a:r>
              <a:rPr lang="en-US" sz="4300" i="1" dirty="0"/>
              <a:t>the transfer of manufacturing technology and techniques developed at the Institute to Centers and, through them, to manufacturing companies throughout the United States;</a:t>
            </a:r>
            <a:endParaRPr lang="en-US" sz="4300" dirty="0"/>
          </a:p>
          <a:p>
            <a:pPr lvl="0"/>
            <a:r>
              <a:rPr lang="en-US" sz="4300" i="1" dirty="0"/>
              <a:t>the participation of individuals from industry, universities, State governments, other Federal agencies, and, when appropriate, the Institute in cooperative technology transfer activities;</a:t>
            </a:r>
            <a:endParaRPr lang="en-US" sz="4300" dirty="0"/>
          </a:p>
          <a:p>
            <a:pPr lvl="0"/>
            <a:r>
              <a:rPr lang="en-US" sz="4300" i="1" dirty="0"/>
              <a:t>efforts to make new manufacturing technology and processes usable by United States- based small- and medium-sized companies;</a:t>
            </a:r>
            <a:endParaRPr lang="en-US" sz="4300" dirty="0"/>
          </a:p>
          <a:p>
            <a:pPr lvl="0"/>
            <a:r>
              <a:rPr lang="en-US" sz="4300" i="1" dirty="0"/>
              <a:t> the active dissemination of scientific, engineering, technical, and management information about manufacturing to industrial firms, including small- and medium-sized manufacturing companies; and</a:t>
            </a:r>
            <a:endParaRPr lang="en-US" sz="4300" dirty="0"/>
          </a:p>
          <a:p>
            <a:pPr lvl="0"/>
            <a:r>
              <a:rPr lang="en-US" sz="4300" i="1" dirty="0"/>
              <a:t>the utilization, when appropriate, of the expertise and capability that exists in Federal laboratories other than the Institute.</a:t>
            </a:r>
            <a:endParaRPr lang="en-US" sz="4300" dirty="0"/>
          </a:p>
          <a:p>
            <a:pPr marL="0" indent="0">
              <a:buNone/>
            </a:pPr>
            <a:endParaRPr lang="en-US" dirty="0"/>
          </a:p>
          <a:p>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pPr/>
              <a:t>9</a:t>
            </a:fld>
            <a:endParaRPr lang="en-US"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56727797"/>
      </p:ext>
    </p:extLst>
  </p:cSld>
  <p:clrMapOvr>
    <a:masterClrMapping/>
  </p:clrMapOvr>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NEW-MEP-Slide-Template-v3.potx</Template>
  <TotalTime>1997</TotalTime>
  <Words>3522</Words>
  <Application>Microsoft Office PowerPoint</Application>
  <PresentationFormat>On-screen Show (4:3)</PresentationFormat>
  <Paragraphs>411</Paragraphs>
  <Slides>44</Slides>
  <Notes>1</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NEW-MEP-Slide-Template-v3</vt:lpstr>
      <vt:lpstr>Office Theme</vt:lpstr>
      <vt:lpstr>Analysis and Findings  of the Cost Share Requirements for the Hollings Manufacturing Extension Partnership Program  </vt:lpstr>
      <vt:lpstr>Today’s Agenda</vt:lpstr>
      <vt:lpstr>Background</vt:lpstr>
      <vt:lpstr>COST-SHARE SUB-COMMITTEE MEMBERSHIP</vt:lpstr>
      <vt:lpstr>Sub-Committee Process</vt:lpstr>
      <vt:lpstr> </vt:lpstr>
      <vt:lpstr>PowerPoint Presentation</vt:lpstr>
      <vt:lpstr>Board Questions </vt:lpstr>
      <vt:lpstr>MEP Program Requirements: Statutory Requirements </vt:lpstr>
      <vt:lpstr>Baseline of Understanding</vt:lpstr>
      <vt:lpstr>MEP Cost Share Requirements: Statutory Requirements</vt:lpstr>
      <vt:lpstr>History of Cost-Share</vt:lpstr>
      <vt:lpstr>New Information </vt:lpstr>
      <vt:lpstr>9 CENTER SURVEY (Available on Connect)</vt:lpstr>
      <vt:lpstr>9 Center Survey: Cost Share Policy/Requirement</vt:lpstr>
      <vt:lpstr>9 Center Survey - Major Results </vt:lpstr>
      <vt:lpstr>9 Center Survey - Major Results, cont.</vt:lpstr>
      <vt:lpstr>9 Center Survey Which of the following factors determines the level of cost-share funding your center receives from stakeholders?  </vt:lpstr>
      <vt:lpstr>General Web Question</vt:lpstr>
      <vt:lpstr>Web Question - Overall Recommendations</vt:lpstr>
      <vt:lpstr>General Web Question - Other Comments</vt:lpstr>
      <vt:lpstr> ASMC SURVEYS 2009-2012 (Available on Connect)</vt:lpstr>
      <vt:lpstr>Key Findings </vt:lpstr>
      <vt:lpstr>Summary of Key Findings </vt:lpstr>
      <vt:lpstr>Pros and Cons of Current and Changing Cost Share – Understanding the Slides</vt:lpstr>
      <vt:lpstr>Pros of Current Cost Share Policy</vt:lpstr>
      <vt:lpstr>Cons of Current Cost Share Structure </vt:lpstr>
      <vt:lpstr>Pros of Changing Cost Share</vt:lpstr>
      <vt:lpstr>Cons of Changing Cost Share </vt:lpstr>
      <vt:lpstr>Impact of Changing Cost Share on the Financial Size of the MEP Program</vt:lpstr>
      <vt:lpstr>Impact of Changing Cost Share on the Financial Size of the MEP Program, cont.</vt:lpstr>
      <vt:lpstr>Modeling the Impact of 1:1 Cost Share </vt:lpstr>
      <vt:lpstr>Approach of States to MEP Program Funding</vt:lpstr>
      <vt:lpstr>Approach of States to MEP Program Funding, cont.</vt:lpstr>
      <vt:lpstr>Role of In-Kind Cost Share in the MEP Program</vt:lpstr>
      <vt:lpstr>Role of In-Kind Cost Share in the MEP Program:  Performance</vt:lpstr>
      <vt:lpstr>Need for the MEP Program </vt:lpstr>
      <vt:lpstr>Need for Program: Manufacturing “Feet on the Street” for Other Federal Agencies  VALUE – The NIST MEP Program capability, reach, capacity and ability to measure and deliver on performance has been evidenced by the investment of other Agencies to deliver on their mission objectives.    FUNDING - Over the past 4 years (FY-2010-2013) other agencies have invested nearly $5 million in the MEP System. </vt:lpstr>
      <vt:lpstr>Summary of Key Findings </vt:lpstr>
      <vt:lpstr>Summary of Key Findings, cont.</vt:lpstr>
      <vt:lpstr>Establishing a Board Position </vt:lpstr>
      <vt:lpstr>Factors to Consider in Establishing a Position</vt:lpstr>
      <vt:lpstr>Preliminary Position Discussion</vt:lpstr>
      <vt:lpstr>Thank you for all of your time, attention, and effort!!!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Program Review Roger Kilmer, Director</dc:title>
  <dc:creator>Cindy Orellana</dc:creator>
  <cp:lastModifiedBy>Gary Yakimov</cp:lastModifiedBy>
  <cp:revision>84</cp:revision>
  <cp:lastPrinted>2013-09-10T17:31:21Z</cp:lastPrinted>
  <dcterms:created xsi:type="dcterms:W3CDTF">2011-12-08T15:36:51Z</dcterms:created>
  <dcterms:modified xsi:type="dcterms:W3CDTF">2013-10-18T16:15:40Z</dcterms:modified>
</cp:coreProperties>
</file>