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handoutMasterIdLst>
    <p:handoutMasterId r:id="rId46"/>
  </p:handoutMasterIdLst>
  <p:sldIdLst>
    <p:sldId id="263" r:id="rId2"/>
    <p:sldId id="369" r:id="rId3"/>
    <p:sldId id="370" r:id="rId4"/>
    <p:sldId id="258" r:id="rId5"/>
    <p:sldId id="371" r:id="rId6"/>
    <p:sldId id="344" r:id="rId7"/>
    <p:sldId id="345" r:id="rId8"/>
    <p:sldId id="372" r:id="rId9"/>
    <p:sldId id="314" r:id="rId10"/>
    <p:sldId id="316" r:id="rId11"/>
    <p:sldId id="315" r:id="rId12"/>
    <p:sldId id="333" r:id="rId13"/>
    <p:sldId id="346" r:id="rId14"/>
    <p:sldId id="383" r:id="rId15"/>
    <p:sldId id="382" r:id="rId16"/>
    <p:sldId id="373" r:id="rId17"/>
    <p:sldId id="330" r:id="rId18"/>
    <p:sldId id="378" r:id="rId19"/>
    <p:sldId id="308" r:id="rId20"/>
    <p:sldId id="374" r:id="rId21"/>
    <p:sldId id="359" r:id="rId22"/>
    <p:sldId id="380" r:id="rId23"/>
    <p:sldId id="365" r:id="rId24"/>
    <p:sldId id="360" r:id="rId25"/>
    <p:sldId id="361" r:id="rId26"/>
    <p:sldId id="362" r:id="rId27"/>
    <p:sldId id="375" r:id="rId28"/>
    <p:sldId id="347" r:id="rId29"/>
    <p:sldId id="348" r:id="rId30"/>
    <p:sldId id="349" r:id="rId31"/>
    <p:sldId id="381" r:id="rId32"/>
    <p:sldId id="351" r:id="rId33"/>
    <p:sldId id="352" r:id="rId34"/>
    <p:sldId id="354" r:id="rId35"/>
    <p:sldId id="376" r:id="rId36"/>
    <p:sldId id="275" r:id="rId37"/>
    <p:sldId id="277" r:id="rId38"/>
    <p:sldId id="377" r:id="rId39"/>
    <p:sldId id="331" r:id="rId40"/>
    <p:sldId id="355" r:id="rId41"/>
    <p:sldId id="356" r:id="rId42"/>
    <p:sldId id="357" r:id="rId43"/>
    <p:sldId id="329" r:id="rId44"/>
  </p:sldIdLst>
  <p:sldSz cx="9144000" cy="6858000" type="screen4x3"/>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e Henderson" initials="DH" lastIdx="11" clrIdx="0"/>
  <p:cmAuthor id="1" name="Alex" initials="AF"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595" autoAdjust="0"/>
  </p:normalViewPr>
  <p:slideViewPr>
    <p:cSldViewPr snapToGrid="0" snapToObjects="1">
      <p:cViewPr varScale="1">
        <p:scale>
          <a:sx n="67" d="100"/>
          <a:sy n="67" d="100"/>
        </p:scale>
        <p:origin x="-5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lucas\Desktop\Copy%20of%20Copy%20of%20FY11-12%20Center%20Data_New%20Column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lucas\Desktop\Copy%20of%20Copy%20of%20FY11-12%20Center%20Data_New%20Colum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'New Jersey'!$A$3:$A$4</c:f>
              <c:strCache>
                <c:ptCount val="2"/>
                <c:pt idx="0">
                  <c:v>Federal Funding</c:v>
                </c:pt>
                <c:pt idx="1">
                  <c:v>Program Income</c:v>
                </c:pt>
              </c:strCache>
            </c:strRef>
          </c:cat>
          <c:val>
            <c:numRef>
              <c:f>'New Jersey'!$C$3:$C$4</c:f>
              <c:numCache>
                <c:formatCode>0%</c:formatCode>
                <c:ptCount val="2"/>
                <c:pt idx="0">
                  <c:v>0.32369683299079699</c:v>
                </c:pt>
                <c:pt idx="1">
                  <c:v>0.67630316700920301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376181959179858"/>
          <c:y val="0.41628280839895015"/>
          <c:w val="0.24890139023691787"/>
          <c:h val="0.16743438320209975"/>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CMTC!$A$3:$A$5</c:f>
              <c:strCache>
                <c:ptCount val="3"/>
                <c:pt idx="0">
                  <c:v>Federal Funding</c:v>
                </c:pt>
                <c:pt idx="1">
                  <c:v>Program Income</c:v>
                </c:pt>
                <c:pt idx="2">
                  <c:v>Third Party - In-Kind</c:v>
                </c:pt>
              </c:strCache>
            </c:strRef>
          </c:cat>
          <c:val>
            <c:numRef>
              <c:f>CMTC!$C$3:$C$5</c:f>
              <c:numCache>
                <c:formatCode>0%</c:formatCode>
                <c:ptCount val="3"/>
                <c:pt idx="0">
                  <c:v>0.33253612059631882</c:v>
                </c:pt>
                <c:pt idx="1">
                  <c:v>0.38929281252602649</c:v>
                </c:pt>
                <c:pt idx="2">
                  <c:v>0.27817106687765469</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CONNSTEP!$A$3:$A$5</c:f>
              <c:strCache>
                <c:ptCount val="3"/>
                <c:pt idx="0">
                  <c:v>Federal Funding</c:v>
                </c:pt>
                <c:pt idx="1">
                  <c:v>State - Cash</c:v>
                </c:pt>
                <c:pt idx="2">
                  <c:v>Program Income</c:v>
                </c:pt>
              </c:strCache>
            </c:strRef>
          </c:cat>
          <c:val>
            <c:numRef>
              <c:f>CONNSTEP!$C$3:$C$5</c:f>
              <c:numCache>
                <c:formatCode>0%</c:formatCode>
                <c:ptCount val="3"/>
                <c:pt idx="0">
                  <c:v>0.24176211764705882</c:v>
                </c:pt>
                <c:pt idx="1">
                  <c:v>0.2</c:v>
                </c:pt>
                <c:pt idx="2">
                  <c:v>0.55823788235294114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081230098916076"/>
          <c:y val="0.37472807686796916"/>
          <c:w val="0.24890133242909931"/>
          <c:h val="0.25054348260892018"/>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howLegendKey val="0"/>
            <c:showVal val="1"/>
            <c:showCatName val="0"/>
            <c:showSerName val="0"/>
            <c:showPercent val="0"/>
            <c:showBubbleSize val="0"/>
            <c:showLeaderLines val="1"/>
          </c:dLbls>
          <c:cat>
            <c:strRef>
              <c:f>'South carolina'!$A$2:$A$7</c:f>
              <c:strCache>
                <c:ptCount val="6"/>
                <c:pt idx="0">
                  <c:v>Federal Amount</c:v>
                </c:pt>
                <c:pt idx="1">
                  <c:v>Program Income</c:v>
                </c:pt>
                <c:pt idx="2">
                  <c:v>State - Cash</c:v>
                </c:pt>
                <c:pt idx="3">
                  <c:v>Sub-recipient - Cash</c:v>
                </c:pt>
                <c:pt idx="4">
                  <c:v>Sub-recipient - In-Kind</c:v>
                </c:pt>
                <c:pt idx="5">
                  <c:v>Third Party - In-Kind</c:v>
                </c:pt>
              </c:strCache>
            </c:strRef>
          </c:cat>
          <c:val>
            <c:numRef>
              <c:f>'South carolina'!$C$2:$C$7</c:f>
              <c:numCache>
                <c:formatCode>0%</c:formatCode>
                <c:ptCount val="6"/>
                <c:pt idx="0">
                  <c:v>0.33333333333333331</c:v>
                </c:pt>
                <c:pt idx="1">
                  <c:v>0.33215711501851336</c:v>
                </c:pt>
                <c:pt idx="2">
                  <c:v>8.9639211235611235E-2</c:v>
                </c:pt>
                <c:pt idx="3">
                  <c:v>0.12477937639412294</c:v>
                </c:pt>
                <c:pt idx="4">
                  <c:v>5.8935842089568077E-2</c:v>
                </c:pt>
                <c:pt idx="5">
                  <c:v>6.1155121928851065E-2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98552247084815E-2"/>
          <c:y val="9.4624487766892376E-2"/>
          <c:w val="0.91580486323507082"/>
          <c:h val="0.8557734893592075"/>
        </c:manualLayout>
      </c:layout>
      <c:barChart>
        <c:barDir val="bar"/>
        <c:grouping val="clustered"/>
        <c:varyColors val="0"/>
        <c:ser>
          <c:idx val="0"/>
          <c:order val="0"/>
          <c:spPr>
            <a:solidFill>
              <a:srgbClr val="FF0000"/>
            </a:solidFill>
          </c:spPr>
          <c:invertIfNegative val="0"/>
          <c:dPt>
            <c:idx val="38"/>
            <c:invertIfNegative val="0"/>
            <c:bubble3D val="0"/>
            <c:spPr>
              <a:solidFill>
                <a:srgbClr val="00B050"/>
              </a:solidFill>
            </c:spPr>
          </c:dPt>
          <c:dPt>
            <c:idx val="39"/>
            <c:invertIfNegative val="0"/>
            <c:bubble3D val="0"/>
            <c:spPr>
              <a:solidFill>
                <a:srgbClr val="00B050"/>
              </a:solidFill>
            </c:spPr>
          </c:dPt>
          <c:dPt>
            <c:idx val="40"/>
            <c:invertIfNegative val="0"/>
            <c:bubble3D val="0"/>
            <c:spPr>
              <a:solidFill>
                <a:srgbClr val="00B050"/>
              </a:solidFill>
            </c:spPr>
          </c:dPt>
          <c:dPt>
            <c:idx val="41"/>
            <c:invertIfNegative val="0"/>
            <c:bubble3D val="0"/>
            <c:spPr>
              <a:solidFill>
                <a:srgbClr val="00B050"/>
              </a:solidFill>
            </c:spPr>
          </c:dPt>
          <c:dPt>
            <c:idx val="42"/>
            <c:invertIfNegative val="0"/>
            <c:bubble3D val="0"/>
            <c:spPr>
              <a:solidFill>
                <a:srgbClr val="00B050"/>
              </a:solidFill>
            </c:spPr>
          </c:dPt>
          <c:dPt>
            <c:idx val="43"/>
            <c:invertIfNegative val="0"/>
            <c:bubble3D val="0"/>
            <c:spPr>
              <a:solidFill>
                <a:srgbClr val="00B050"/>
              </a:solidFill>
            </c:spPr>
          </c:dPt>
          <c:dPt>
            <c:idx val="44"/>
            <c:invertIfNegative val="0"/>
            <c:bubble3D val="0"/>
            <c:spPr>
              <a:solidFill>
                <a:srgbClr val="00B050"/>
              </a:solidFill>
            </c:spPr>
          </c:dPt>
          <c:dPt>
            <c:idx val="45"/>
            <c:invertIfNegative val="0"/>
            <c:bubble3D val="0"/>
            <c:spPr>
              <a:solidFill>
                <a:srgbClr val="00B050"/>
              </a:solidFill>
            </c:spPr>
          </c:dPt>
          <c:dPt>
            <c:idx val="46"/>
            <c:invertIfNegative val="0"/>
            <c:bubble3D val="0"/>
            <c:spPr>
              <a:solidFill>
                <a:srgbClr val="00B050"/>
              </a:solidFill>
            </c:spPr>
          </c:dPt>
          <c:dPt>
            <c:idx val="47"/>
            <c:invertIfNegative val="0"/>
            <c:bubble3D val="0"/>
            <c:spPr>
              <a:solidFill>
                <a:srgbClr val="00B050"/>
              </a:solidFill>
            </c:spPr>
          </c:dPt>
          <c:dPt>
            <c:idx val="48"/>
            <c:invertIfNegative val="0"/>
            <c:bubble3D val="0"/>
            <c:spPr>
              <a:solidFill>
                <a:srgbClr val="00B050"/>
              </a:solidFill>
            </c:spPr>
          </c:dPt>
          <c:dPt>
            <c:idx val="49"/>
            <c:invertIfNegative val="0"/>
            <c:bubble3D val="0"/>
            <c:spPr>
              <a:solidFill>
                <a:srgbClr val="00B050"/>
              </a:solidFill>
            </c:spPr>
          </c:dPt>
          <c:dPt>
            <c:idx val="50"/>
            <c:invertIfNegative val="0"/>
            <c:bubble3D val="0"/>
            <c:spPr>
              <a:solidFill>
                <a:srgbClr val="00B050"/>
              </a:solidFill>
            </c:spPr>
          </c:dPt>
          <c:cat>
            <c:numRef>
              <c:f>Sheet1!$A$2:$A$52</c:f>
              <c:numCache>
                <c:formatCode>General</c:formatCode>
                <c:ptCount val="51"/>
              </c:numCache>
            </c:numRef>
          </c:cat>
          <c:val>
            <c:numRef>
              <c:f>Sheet1!$B$2:$B$52</c:f>
              <c:numCache>
                <c:formatCode>0.0%</c:formatCode>
                <c:ptCount val="51"/>
                <c:pt idx="0">
                  <c:v>-1</c:v>
                </c:pt>
                <c:pt idx="1">
                  <c:v>-1</c:v>
                </c:pt>
                <c:pt idx="2">
                  <c:v>-1</c:v>
                </c:pt>
                <c:pt idx="3">
                  <c:v>-1</c:v>
                </c:pt>
                <c:pt idx="4">
                  <c:v>-1</c:v>
                </c:pt>
                <c:pt idx="5">
                  <c:v>-1</c:v>
                </c:pt>
                <c:pt idx="6">
                  <c:v>-1</c:v>
                </c:pt>
                <c:pt idx="7">
                  <c:v>-0.8</c:v>
                </c:pt>
                <c:pt idx="8">
                  <c:v>-0.76470588235294112</c:v>
                </c:pt>
                <c:pt idx="9">
                  <c:v>-0.68092839951865225</c:v>
                </c:pt>
                <c:pt idx="10">
                  <c:v>-0.63269607115359305</c:v>
                </c:pt>
                <c:pt idx="11">
                  <c:v>-0.50109523250731713</c:v>
                </c:pt>
                <c:pt idx="12">
                  <c:v>-0.49174499999999999</c:v>
                </c:pt>
                <c:pt idx="13">
                  <c:v>-0.45426447556944377</c:v>
                </c:pt>
                <c:pt idx="14">
                  <c:v>-0.41644445970067279</c:v>
                </c:pt>
                <c:pt idx="15">
                  <c:v>-0.37204994296120314</c:v>
                </c:pt>
                <c:pt idx="16">
                  <c:v>-0.3408763133974288</c:v>
                </c:pt>
                <c:pt idx="17">
                  <c:v>-0.33333333333333331</c:v>
                </c:pt>
                <c:pt idx="18">
                  <c:v>-0.33079509055321094</c:v>
                </c:pt>
                <c:pt idx="19">
                  <c:v>-0.32786885245901637</c:v>
                </c:pt>
                <c:pt idx="20">
                  <c:v>-0.3181000181611055</c:v>
                </c:pt>
                <c:pt idx="21">
                  <c:v>-0.29182730348995772</c:v>
                </c:pt>
                <c:pt idx="22">
                  <c:v>-0.28012062307865337</c:v>
                </c:pt>
                <c:pt idx="23">
                  <c:v>-0.27611168562564631</c:v>
                </c:pt>
                <c:pt idx="24">
                  <c:v>-0.24599979189150292</c:v>
                </c:pt>
                <c:pt idx="25">
                  <c:v>-0.20667283689918858</c:v>
                </c:pt>
                <c:pt idx="26">
                  <c:v>-0.15</c:v>
                </c:pt>
                <c:pt idx="27">
                  <c:v>-0.1366906474820144</c:v>
                </c:pt>
                <c:pt idx="28">
                  <c:v>-0.13008457511075311</c:v>
                </c:pt>
                <c:pt idx="29">
                  <c:v>-0.10918</c:v>
                </c:pt>
                <c:pt idx="30">
                  <c:v>-9.5021559135518352E-2</c:v>
                </c:pt>
                <c:pt idx="31">
                  <c:v>-6.4332296800887825E-2</c:v>
                </c:pt>
                <c:pt idx="32">
                  <c:v>-5.5198553054662376E-2</c:v>
                </c:pt>
                <c:pt idx="33">
                  <c:v>-1.1926315789473684E-2</c:v>
                </c:pt>
                <c:pt idx="34">
                  <c:v>-9.339073808311343E-3</c:v>
                </c:pt>
                <c:pt idx="35">
                  <c:v>0</c:v>
                </c:pt>
                <c:pt idx="36">
                  <c:v>1.0604772899916516E-3</c:v>
                </c:pt>
                <c:pt idx="37">
                  <c:v>5.4396242205004995E-3</c:v>
                </c:pt>
                <c:pt idx="38">
                  <c:v>1.7597981705942137E-2</c:v>
                </c:pt>
                <c:pt idx="39">
                  <c:v>5.2877955989797241E-2</c:v>
                </c:pt>
                <c:pt idx="40">
                  <c:v>0.13216271680916028</c:v>
                </c:pt>
                <c:pt idx="41">
                  <c:v>0.15523068291502584</c:v>
                </c:pt>
                <c:pt idx="42">
                  <c:v>0.16175</c:v>
                </c:pt>
                <c:pt idx="43">
                  <c:v>0.29677037037037035</c:v>
                </c:pt>
                <c:pt idx="44">
                  <c:v>0.30927678201022302</c:v>
                </c:pt>
                <c:pt idx="45">
                  <c:v>0.3235294117647059</c:v>
                </c:pt>
                <c:pt idx="46">
                  <c:v>0.34212696753209038</c:v>
                </c:pt>
                <c:pt idx="47">
                  <c:v>0.43331170672150643</c:v>
                </c:pt>
                <c:pt idx="48">
                  <c:v>0.55085769677630314</c:v>
                </c:pt>
                <c:pt idx="49">
                  <c:v>0.93213554744934579</c:v>
                </c:pt>
                <c:pt idx="50">
                  <c:v>2.2707588160453227</c:v>
                </c:pt>
              </c:numCache>
            </c:numRef>
          </c:val>
        </c:ser>
        <c:dLbls>
          <c:showLegendKey val="0"/>
          <c:showVal val="0"/>
          <c:showCatName val="0"/>
          <c:showSerName val="0"/>
          <c:showPercent val="0"/>
          <c:showBubbleSize val="0"/>
        </c:dLbls>
        <c:gapWidth val="150"/>
        <c:axId val="85175296"/>
        <c:axId val="85181184"/>
      </c:barChart>
      <c:catAx>
        <c:axId val="85175296"/>
        <c:scaling>
          <c:orientation val="minMax"/>
        </c:scaling>
        <c:delete val="0"/>
        <c:axPos val="l"/>
        <c:numFmt formatCode="General" sourceLinked="1"/>
        <c:majorTickMark val="out"/>
        <c:minorTickMark val="none"/>
        <c:tickLblPos val="nextTo"/>
        <c:crossAx val="85181184"/>
        <c:crosses val="autoZero"/>
        <c:auto val="1"/>
        <c:lblAlgn val="ctr"/>
        <c:lblOffset val="100"/>
        <c:noMultiLvlLbl val="0"/>
      </c:catAx>
      <c:valAx>
        <c:axId val="85181184"/>
        <c:scaling>
          <c:orientation val="minMax"/>
        </c:scaling>
        <c:delete val="0"/>
        <c:axPos val="b"/>
        <c:numFmt formatCode="0.0%" sourceLinked="1"/>
        <c:majorTickMark val="out"/>
        <c:minorTickMark val="none"/>
        <c:tickLblPos val="nextTo"/>
        <c:crossAx val="85175296"/>
        <c:crosses val="autoZero"/>
        <c:crossBetween val="between"/>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50"/>
        <c:axId val="85192064"/>
        <c:axId val="81020032"/>
      </c:barChart>
      <c:catAx>
        <c:axId val="85192064"/>
        <c:scaling>
          <c:orientation val="minMax"/>
        </c:scaling>
        <c:delete val="0"/>
        <c:axPos val="l"/>
        <c:majorTickMark val="out"/>
        <c:minorTickMark val="none"/>
        <c:tickLblPos val="nextTo"/>
        <c:crossAx val="81020032"/>
        <c:crosses val="autoZero"/>
        <c:auto val="1"/>
        <c:lblAlgn val="ctr"/>
        <c:lblOffset val="100"/>
        <c:noMultiLvlLbl val="0"/>
      </c:catAx>
      <c:valAx>
        <c:axId val="81020032"/>
        <c:scaling>
          <c:orientation val="minMax"/>
        </c:scaling>
        <c:delete val="0"/>
        <c:axPos val="b"/>
        <c:numFmt formatCode="0.0%" sourceLinked="1"/>
        <c:majorTickMark val="out"/>
        <c:minorTickMark val="none"/>
        <c:tickLblPos val="nextTo"/>
        <c:crossAx val="85192064"/>
        <c:crosses val="autoZero"/>
        <c:crossBetween val="between"/>
      </c:valAx>
    </c:plotArea>
    <c:plotVisOnly val="1"/>
    <c:dispBlanksAs val="gap"/>
    <c:showDLblsOverMax val="0"/>
  </c:chart>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3-07-16T12:33:23.873" idx="6">
    <p:pos x="10" y="10"/>
    <p:text>Mandy to revise and provide updated one-pager with details.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670B1-DFEC-4D22-B225-3283EFC42187}" type="doc">
      <dgm:prSet loTypeId="urn:microsoft.com/office/officeart/2005/8/layout/cycle7" loCatId="cycle" qsTypeId="urn:microsoft.com/office/officeart/2005/8/quickstyle/simple4" qsCatId="simple" csTypeId="urn:microsoft.com/office/officeart/2005/8/colors/accent1_2" csCatId="accent1" phldr="1"/>
      <dgm:spPr/>
      <dgm:t>
        <a:bodyPr/>
        <a:lstStyle/>
        <a:p>
          <a:endParaRPr lang="en-US"/>
        </a:p>
      </dgm:t>
    </dgm:pt>
    <dgm:pt modelId="{9C56D46C-53D8-4914-9288-921163872505}">
      <dgm:prSet phldrT="[Text]" custT="1"/>
      <dgm:spPr/>
      <dgm:t>
        <a:bodyPr/>
        <a:lstStyle/>
        <a:p>
          <a:r>
            <a:rPr lang="en-US" sz="2800" b="1" dirty="0" smtClean="0"/>
            <a:t>Client &amp; Economic Impact</a:t>
          </a:r>
          <a:endParaRPr lang="en-US" sz="2800" b="1" dirty="0"/>
        </a:p>
      </dgm:t>
    </dgm:pt>
    <dgm:pt modelId="{5EB7488E-41C9-414C-BB52-30B5A672EBE6}" type="parTrans" cxnId="{46F25BE7-890D-47C3-BD67-FB1F43AFE88C}">
      <dgm:prSet/>
      <dgm:spPr/>
      <dgm:t>
        <a:bodyPr/>
        <a:lstStyle/>
        <a:p>
          <a:endParaRPr lang="en-US"/>
        </a:p>
      </dgm:t>
    </dgm:pt>
    <dgm:pt modelId="{3F17FC61-4466-4617-A8E7-E7D2481AFBC0}" type="sibTrans" cxnId="{46F25BE7-890D-47C3-BD67-FB1F43AFE88C}">
      <dgm:prSet/>
      <dgm:spPr/>
      <dgm:t>
        <a:bodyPr/>
        <a:lstStyle/>
        <a:p>
          <a:endParaRPr lang="en-US"/>
        </a:p>
      </dgm:t>
    </dgm:pt>
    <dgm:pt modelId="{85AA99CF-9B86-4B89-888E-2E91E352C30A}">
      <dgm:prSet phldrT="[Text]" custT="1"/>
      <dgm:spPr/>
      <dgm:t>
        <a:bodyPr/>
        <a:lstStyle/>
        <a:p>
          <a:r>
            <a:rPr lang="en-US" sz="2800" b="1" dirty="0" smtClean="0"/>
            <a:t>Market Penetration</a:t>
          </a:r>
          <a:endParaRPr lang="en-US" sz="2800" b="1" dirty="0"/>
        </a:p>
      </dgm:t>
    </dgm:pt>
    <dgm:pt modelId="{95DBEAE7-6821-4AD1-8C41-91CFD1939B06}" type="parTrans" cxnId="{9A41CC63-3800-48E5-B2A4-5875422A01D5}">
      <dgm:prSet/>
      <dgm:spPr/>
      <dgm:t>
        <a:bodyPr/>
        <a:lstStyle/>
        <a:p>
          <a:endParaRPr lang="en-US"/>
        </a:p>
      </dgm:t>
    </dgm:pt>
    <dgm:pt modelId="{17014059-5AC1-4BDA-AB3F-C281DC33AB9C}" type="sibTrans" cxnId="{9A41CC63-3800-48E5-B2A4-5875422A01D5}">
      <dgm:prSet/>
      <dgm:spPr/>
      <dgm:t>
        <a:bodyPr/>
        <a:lstStyle/>
        <a:p>
          <a:endParaRPr lang="en-US"/>
        </a:p>
      </dgm:t>
    </dgm:pt>
    <dgm:pt modelId="{030CBF01-F112-41A2-8381-6C93BE131017}">
      <dgm:prSet phldrT="[Text]" custT="1"/>
      <dgm:spPr/>
      <dgm:t>
        <a:bodyPr/>
        <a:lstStyle/>
        <a:p>
          <a:pPr>
            <a:spcAft>
              <a:spcPts val="0"/>
            </a:spcAft>
          </a:pPr>
          <a:r>
            <a:rPr lang="en-US" sz="2800" b="1" dirty="0" smtClean="0"/>
            <a:t>Financial Stability</a:t>
          </a:r>
        </a:p>
        <a:p>
          <a:pPr>
            <a:spcAft>
              <a:spcPts val="0"/>
            </a:spcAft>
          </a:pPr>
          <a:r>
            <a:rPr lang="en-US" sz="1400" i="1" dirty="0" smtClean="0"/>
            <a:t>2 to 1 Cost Share of Expenses</a:t>
          </a:r>
          <a:endParaRPr lang="en-US" sz="1400" i="1" dirty="0"/>
        </a:p>
      </dgm:t>
    </dgm:pt>
    <dgm:pt modelId="{B39E81F4-F88A-45D5-9737-A9785AB95AB5}" type="parTrans" cxnId="{E795ECCD-191B-48CD-8582-3458892234DC}">
      <dgm:prSet/>
      <dgm:spPr/>
      <dgm:t>
        <a:bodyPr/>
        <a:lstStyle/>
        <a:p>
          <a:endParaRPr lang="en-US"/>
        </a:p>
      </dgm:t>
    </dgm:pt>
    <dgm:pt modelId="{3C4447DB-31AA-45BD-B007-F5A20C3B4AC0}" type="sibTrans" cxnId="{E795ECCD-191B-48CD-8582-3458892234DC}">
      <dgm:prSet/>
      <dgm:spPr/>
      <dgm:t>
        <a:bodyPr/>
        <a:lstStyle/>
        <a:p>
          <a:endParaRPr lang="en-US"/>
        </a:p>
      </dgm:t>
    </dgm:pt>
    <dgm:pt modelId="{5EBDF82F-8248-4B44-8178-E957675B6DD1}" type="pres">
      <dgm:prSet presAssocID="{DF6670B1-DFEC-4D22-B225-3283EFC42187}" presName="Name0" presStyleCnt="0">
        <dgm:presLayoutVars>
          <dgm:dir/>
          <dgm:resizeHandles val="exact"/>
        </dgm:presLayoutVars>
      </dgm:prSet>
      <dgm:spPr/>
      <dgm:t>
        <a:bodyPr/>
        <a:lstStyle/>
        <a:p>
          <a:endParaRPr lang="en-US"/>
        </a:p>
      </dgm:t>
    </dgm:pt>
    <dgm:pt modelId="{42710425-3C57-4817-AE69-52F1DA6088D4}" type="pres">
      <dgm:prSet presAssocID="{9C56D46C-53D8-4914-9288-921163872505}" presName="node" presStyleLbl="node1" presStyleIdx="0" presStyleCnt="3">
        <dgm:presLayoutVars>
          <dgm:bulletEnabled val="1"/>
        </dgm:presLayoutVars>
      </dgm:prSet>
      <dgm:spPr/>
      <dgm:t>
        <a:bodyPr/>
        <a:lstStyle/>
        <a:p>
          <a:endParaRPr lang="en-US"/>
        </a:p>
      </dgm:t>
    </dgm:pt>
    <dgm:pt modelId="{3543DE42-A8EC-43F8-81D9-9D3CF3576314}" type="pres">
      <dgm:prSet presAssocID="{3F17FC61-4466-4617-A8E7-E7D2481AFBC0}" presName="sibTrans" presStyleLbl="sibTrans2D1" presStyleIdx="0" presStyleCnt="3" custScaleX="140298"/>
      <dgm:spPr/>
      <dgm:t>
        <a:bodyPr/>
        <a:lstStyle/>
        <a:p>
          <a:endParaRPr lang="en-US"/>
        </a:p>
      </dgm:t>
    </dgm:pt>
    <dgm:pt modelId="{2C7E6606-6DA1-485D-87CB-FA5A5484BA7E}" type="pres">
      <dgm:prSet presAssocID="{3F17FC61-4466-4617-A8E7-E7D2481AFBC0}" presName="connectorText" presStyleLbl="sibTrans2D1" presStyleIdx="0" presStyleCnt="3"/>
      <dgm:spPr/>
      <dgm:t>
        <a:bodyPr/>
        <a:lstStyle/>
        <a:p>
          <a:endParaRPr lang="en-US"/>
        </a:p>
      </dgm:t>
    </dgm:pt>
    <dgm:pt modelId="{D8C9B7B7-94AC-45DD-91F0-E9F790B4A7D2}" type="pres">
      <dgm:prSet presAssocID="{85AA99CF-9B86-4B89-888E-2E91E352C30A}" presName="node" presStyleLbl="node1" presStyleIdx="1" presStyleCnt="3">
        <dgm:presLayoutVars>
          <dgm:bulletEnabled val="1"/>
        </dgm:presLayoutVars>
      </dgm:prSet>
      <dgm:spPr/>
      <dgm:t>
        <a:bodyPr/>
        <a:lstStyle/>
        <a:p>
          <a:endParaRPr lang="en-US"/>
        </a:p>
      </dgm:t>
    </dgm:pt>
    <dgm:pt modelId="{C9CAE448-5A4A-42A0-9410-3772D8D7B995}" type="pres">
      <dgm:prSet presAssocID="{17014059-5AC1-4BDA-AB3F-C281DC33AB9C}" presName="sibTrans" presStyleLbl="sibTrans2D1" presStyleIdx="1" presStyleCnt="3"/>
      <dgm:spPr/>
      <dgm:t>
        <a:bodyPr/>
        <a:lstStyle/>
        <a:p>
          <a:endParaRPr lang="en-US"/>
        </a:p>
      </dgm:t>
    </dgm:pt>
    <dgm:pt modelId="{5D2DC139-C737-4550-A54E-AED7EBD1B11E}" type="pres">
      <dgm:prSet presAssocID="{17014059-5AC1-4BDA-AB3F-C281DC33AB9C}" presName="connectorText" presStyleLbl="sibTrans2D1" presStyleIdx="1" presStyleCnt="3"/>
      <dgm:spPr/>
      <dgm:t>
        <a:bodyPr/>
        <a:lstStyle/>
        <a:p>
          <a:endParaRPr lang="en-US"/>
        </a:p>
      </dgm:t>
    </dgm:pt>
    <dgm:pt modelId="{B7B8A0E6-F3C3-4633-97E6-4FA88E6ED24E}" type="pres">
      <dgm:prSet presAssocID="{030CBF01-F112-41A2-8381-6C93BE131017}" presName="node" presStyleLbl="node1" presStyleIdx="2" presStyleCnt="3">
        <dgm:presLayoutVars>
          <dgm:bulletEnabled val="1"/>
        </dgm:presLayoutVars>
      </dgm:prSet>
      <dgm:spPr/>
      <dgm:t>
        <a:bodyPr/>
        <a:lstStyle/>
        <a:p>
          <a:endParaRPr lang="en-US"/>
        </a:p>
      </dgm:t>
    </dgm:pt>
    <dgm:pt modelId="{C694FAAA-7430-4BA6-B1AE-39BD59E41919}" type="pres">
      <dgm:prSet presAssocID="{3C4447DB-31AA-45BD-B007-F5A20C3B4AC0}" presName="sibTrans" presStyleLbl="sibTrans2D1" presStyleIdx="2" presStyleCnt="3" custScaleX="151143"/>
      <dgm:spPr/>
      <dgm:t>
        <a:bodyPr/>
        <a:lstStyle/>
        <a:p>
          <a:endParaRPr lang="en-US"/>
        </a:p>
      </dgm:t>
    </dgm:pt>
    <dgm:pt modelId="{2881325A-1DD8-4CD8-9640-F3374CEFB3C7}" type="pres">
      <dgm:prSet presAssocID="{3C4447DB-31AA-45BD-B007-F5A20C3B4AC0}" presName="connectorText" presStyleLbl="sibTrans2D1" presStyleIdx="2" presStyleCnt="3"/>
      <dgm:spPr/>
      <dgm:t>
        <a:bodyPr/>
        <a:lstStyle/>
        <a:p>
          <a:endParaRPr lang="en-US"/>
        </a:p>
      </dgm:t>
    </dgm:pt>
  </dgm:ptLst>
  <dgm:cxnLst>
    <dgm:cxn modelId="{FED1C300-C649-49CC-82DE-4D59159EB18E}" type="presOf" srcId="{3F17FC61-4466-4617-A8E7-E7D2481AFBC0}" destId="{3543DE42-A8EC-43F8-81D9-9D3CF3576314}" srcOrd="0" destOrd="0" presId="urn:microsoft.com/office/officeart/2005/8/layout/cycle7"/>
    <dgm:cxn modelId="{32083000-6FD6-48AB-A623-395C3297B84D}" type="presOf" srcId="{3F17FC61-4466-4617-A8E7-E7D2481AFBC0}" destId="{2C7E6606-6DA1-485D-87CB-FA5A5484BA7E}" srcOrd="1" destOrd="0" presId="urn:microsoft.com/office/officeart/2005/8/layout/cycle7"/>
    <dgm:cxn modelId="{9A41CC63-3800-48E5-B2A4-5875422A01D5}" srcId="{DF6670B1-DFEC-4D22-B225-3283EFC42187}" destId="{85AA99CF-9B86-4B89-888E-2E91E352C30A}" srcOrd="1" destOrd="0" parTransId="{95DBEAE7-6821-4AD1-8C41-91CFD1939B06}" sibTransId="{17014059-5AC1-4BDA-AB3F-C281DC33AB9C}"/>
    <dgm:cxn modelId="{4EB273C6-89AA-4176-9C65-118DB3C8FACB}" type="presOf" srcId="{DF6670B1-DFEC-4D22-B225-3283EFC42187}" destId="{5EBDF82F-8248-4B44-8178-E957675B6DD1}" srcOrd="0" destOrd="0" presId="urn:microsoft.com/office/officeart/2005/8/layout/cycle7"/>
    <dgm:cxn modelId="{8A26FD5F-5AAA-4E3A-B1FB-848EE6C5F682}" type="presOf" srcId="{3C4447DB-31AA-45BD-B007-F5A20C3B4AC0}" destId="{2881325A-1DD8-4CD8-9640-F3374CEFB3C7}" srcOrd="1" destOrd="0" presId="urn:microsoft.com/office/officeart/2005/8/layout/cycle7"/>
    <dgm:cxn modelId="{EBE2CB6B-7382-421F-9C3F-D98EF0FC2FF6}" type="presOf" srcId="{030CBF01-F112-41A2-8381-6C93BE131017}" destId="{B7B8A0E6-F3C3-4633-97E6-4FA88E6ED24E}" srcOrd="0" destOrd="0" presId="urn:microsoft.com/office/officeart/2005/8/layout/cycle7"/>
    <dgm:cxn modelId="{898339E6-71CD-485A-8C4C-B2E73D2EB80E}" type="presOf" srcId="{17014059-5AC1-4BDA-AB3F-C281DC33AB9C}" destId="{5D2DC139-C737-4550-A54E-AED7EBD1B11E}" srcOrd="1" destOrd="0" presId="urn:microsoft.com/office/officeart/2005/8/layout/cycle7"/>
    <dgm:cxn modelId="{F457E692-B529-4676-8158-70F40502BB3D}" type="presOf" srcId="{9C56D46C-53D8-4914-9288-921163872505}" destId="{42710425-3C57-4817-AE69-52F1DA6088D4}" srcOrd="0" destOrd="0" presId="urn:microsoft.com/office/officeart/2005/8/layout/cycle7"/>
    <dgm:cxn modelId="{72E599F3-3E11-4D5A-9485-D908F8A8D944}" type="presOf" srcId="{85AA99CF-9B86-4B89-888E-2E91E352C30A}" destId="{D8C9B7B7-94AC-45DD-91F0-E9F790B4A7D2}" srcOrd="0" destOrd="0" presId="urn:microsoft.com/office/officeart/2005/8/layout/cycle7"/>
    <dgm:cxn modelId="{46F25BE7-890D-47C3-BD67-FB1F43AFE88C}" srcId="{DF6670B1-DFEC-4D22-B225-3283EFC42187}" destId="{9C56D46C-53D8-4914-9288-921163872505}" srcOrd="0" destOrd="0" parTransId="{5EB7488E-41C9-414C-BB52-30B5A672EBE6}" sibTransId="{3F17FC61-4466-4617-A8E7-E7D2481AFBC0}"/>
    <dgm:cxn modelId="{E795ECCD-191B-48CD-8582-3458892234DC}" srcId="{DF6670B1-DFEC-4D22-B225-3283EFC42187}" destId="{030CBF01-F112-41A2-8381-6C93BE131017}" srcOrd="2" destOrd="0" parTransId="{B39E81F4-F88A-45D5-9737-A9785AB95AB5}" sibTransId="{3C4447DB-31AA-45BD-B007-F5A20C3B4AC0}"/>
    <dgm:cxn modelId="{66CC04FF-D1DD-4EEC-A725-8851A93E02C2}" type="presOf" srcId="{3C4447DB-31AA-45BD-B007-F5A20C3B4AC0}" destId="{C694FAAA-7430-4BA6-B1AE-39BD59E41919}" srcOrd="0" destOrd="0" presId="urn:microsoft.com/office/officeart/2005/8/layout/cycle7"/>
    <dgm:cxn modelId="{16F03E71-7DD7-4CD8-BAFB-59665F80AF93}" type="presOf" srcId="{17014059-5AC1-4BDA-AB3F-C281DC33AB9C}" destId="{C9CAE448-5A4A-42A0-9410-3772D8D7B995}" srcOrd="0" destOrd="0" presId="urn:microsoft.com/office/officeart/2005/8/layout/cycle7"/>
    <dgm:cxn modelId="{BDDE18E8-CEBE-4E0E-BE67-9B423A413266}" type="presParOf" srcId="{5EBDF82F-8248-4B44-8178-E957675B6DD1}" destId="{42710425-3C57-4817-AE69-52F1DA6088D4}" srcOrd="0" destOrd="0" presId="urn:microsoft.com/office/officeart/2005/8/layout/cycle7"/>
    <dgm:cxn modelId="{3342C54B-E686-4994-B523-099CF963FD9D}" type="presParOf" srcId="{5EBDF82F-8248-4B44-8178-E957675B6DD1}" destId="{3543DE42-A8EC-43F8-81D9-9D3CF3576314}" srcOrd="1" destOrd="0" presId="urn:microsoft.com/office/officeart/2005/8/layout/cycle7"/>
    <dgm:cxn modelId="{028A1228-FCFC-45E2-99F6-AD5E51E1BF7F}" type="presParOf" srcId="{3543DE42-A8EC-43F8-81D9-9D3CF3576314}" destId="{2C7E6606-6DA1-485D-87CB-FA5A5484BA7E}" srcOrd="0" destOrd="0" presId="urn:microsoft.com/office/officeart/2005/8/layout/cycle7"/>
    <dgm:cxn modelId="{723427C1-9D1E-4EF9-B5A9-C39EE6B0F466}" type="presParOf" srcId="{5EBDF82F-8248-4B44-8178-E957675B6DD1}" destId="{D8C9B7B7-94AC-45DD-91F0-E9F790B4A7D2}" srcOrd="2" destOrd="0" presId="urn:microsoft.com/office/officeart/2005/8/layout/cycle7"/>
    <dgm:cxn modelId="{C9F329DC-199B-4254-8B15-11B4EA0178C4}" type="presParOf" srcId="{5EBDF82F-8248-4B44-8178-E957675B6DD1}" destId="{C9CAE448-5A4A-42A0-9410-3772D8D7B995}" srcOrd="3" destOrd="0" presId="urn:microsoft.com/office/officeart/2005/8/layout/cycle7"/>
    <dgm:cxn modelId="{ADBF123D-58C2-41E9-954E-F496F52F4CED}" type="presParOf" srcId="{C9CAE448-5A4A-42A0-9410-3772D8D7B995}" destId="{5D2DC139-C737-4550-A54E-AED7EBD1B11E}" srcOrd="0" destOrd="0" presId="urn:microsoft.com/office/officeart/2005/8/layout/cycle7"/>
    <dgm:cxn modelId="{CF56A201-2A3F-410D-8169-199D4660F501}" type="presParOf" srcId="{5EBDF82F-8248-4B44-8178-E957675B6DD1}" destId="{B7B8A0E6-F3C3-4633-97E6-4FA88E6ED24E}" srcOrd="4" destOrd="0" presId="urn:microsoft.com/office/officeart/2005/8/layout/cycle7"/>
    <dgm:cxn modelId="{A2E6DA11-7E7E-4F3C-8805-450A77824962}" type="presParOf" srcId="{5EBDF82F-8248-4B44-8178-E957675B6DD1}" destId="{C694FAAA-7430-4BA6-B1AE-39BD59E41919}" srcOrd="5" destOrd="0" presId="urn:microsoft.com/office/officeart/2005/8/layout/cycle7"/>
    <dgm:cxn modelId="{93E28D6C-6958-4AC3-ABF2-C60D17317108}" type="presParOf" srcId="{C694FAAA-7430-4BA6-B1AE-39BD59E41919}" destId="{2881325A-1DD8-4CD8-9640-F3374CEFB3C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0.4911</cdr:x>
      <cdr:y>0.36046</cdr:y>
    </cdr:from>
    <cdr:to>
      <cdr:x>0.93476</cdr:x>
      <cdr:y>0.69732</cdr:y>
    </cdr:to>
    <cdr:sp macro="" textlink="">
      <cdr:nvSpPr>
        <cdr:cNvPr id="2" name="TextBox 1"/>
        <cdr:cNvSpPr txBox="1"/>
      </cdr:nvSpPr>
      <cdr:spPr>
        <a:xfrm xmlns:a="http://schemas.openxmlformats.org/drawingml/2006/main">
          <a:off x="3943351" y="2109789"/>
          <a:ext cx="3562350" cy="1971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0.4911</cdr:x>
      <cdr:y>0.36046</cdr:y>
    </cdr:from>
    <cdr:to>
      <cdr:x>0.93476</cdr:x>
      <cdr:y>0.69732</cdr:y>
    </cdr:to>
    <cdr:sp macro="" textlink="">
      <cdr:nvSpPr>
        <cdr:cNvPr id="2" name="TextBox 1"/>
        <cdr:cNvSpPr txBox="1"/>
      </cdr:nvSpPr>
      <cdr:spPr>
        <a:xfrm xmlns:a="http://schemas.openxmlformats.org/drawingml/2006/main">
          <a:off x="3943351" y="2109789"/>
          <a:ext cx="3562350" cy="1971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0.47331</cdr:x>
      <cdr:y>0.3572</cdr:y>
    </cdr:from>
    <cdr:to>
      <cdr:x>0.94899</cdr:x>
      <cdr:y>0.73312</cdr:y>
    </cdr:to>
    <cdr:sp macro="" textlink="">
      <cdr:nvSpPr>
        <cdr:cNvPr id="3" name="TextBox 2"/>
        <cdr:cNvSpPr txBox="1"/>
      </cdr:nvSpPr>
      <cdr:spPr>
        <a:xfrm xmlns:a="http://schemas.openxmlformats.org/drawingml/2006/main">
          <a:off x="3800476" y="2090739"/>
          <a:ext cx="3819525" cy="2200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0.44253</cdr:x>
      <cdr:y>0.18464</cdr:y>
    </cdr:from>
    <cdr:to>
      <cdr:x>0.93941</cdr:x>
      <cdr:y>0.66755</cdr:y>
    </cdr:to>
    <cdr:sp macro="" textlink="">
      <cdr:nvSpPr>
        <cdr:cNvPr id="4" name="TextBox 3"/>
        <cdr:cNvSpPr txBox="1"/>
      </cdr:nvSpPr>
      <cdr:spPr>
        <a:xfrm xmlns:a="http://schemas.openxmlformats.org/drawingml/2006/main">
          <a:off x="3429000" y="990600"/>
          <a:ext cx="3850134" cy="25907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Between 2007 and 2012</a:t>
          </a:r>
          <a:r>
            <a:rPr lang="en-US" sz="1800" dirty="0" smtClean="0"/>
            <a:t>:</a:t>
          </a:r>
          <a:endParaRPr lang="en-US" sz="1800" dirty="0"/>
        </a:p>
        <a:p xmlns:a="http://schemas.openxmlformats.org/drawingml/2006/main">
          <a:r>
            <a:rPr lang="en-US" sz="1800" dirty="0"/>
            <a:t>35</a:t>
          </a:r>
          <a:r>
            <a:rPr lang="en-US" sz="1800" baseline="0" dirty="0"/>
            <a:t> </a:t>
          </a:r>
          <a:r>
            <a:rPr lang="en-US" sz="1800" dirty="0" smtClean="0"/>
            <a:t>Centers had state funding reduced</a:t>
          </a:r>
          <a:endParaRPr lang="en-US" sz="1800" baseline="0" dirty="0"/>
        </a:p>
        <a:p xmlns:a="http://schemas.openxmlformats.org/drawingml/2006/main">
          <a:r>
            <a:rPr lang="en-US" sz="1800" baseline="0" dirty="0"/>
            <a:t>15 </a:t>
          </a:r>
          <a:r>
            <a:rPr lang="en-US" sz="1800" baseline="0" dirty="0" smtClean="0"/>
            <a:t>Centers had state funding</a:t>
          </a:r>
          <a:r>
            <a:rPr lang="en-US" sz="1800" dirty="0" smtClean="0"/>
            <a:t> increased</a:t>
          </a:r>
        </a:p>
        <a:p xmlns:a="http://schemas.openxmlformats.org/drawingml/2006/main">
          <a:endParaRPr lang="en-US" sz="1800" baseline="0" dirty="0" smtClean="0"/>
        </a:p>
        <a:p xmlns:a="http://schemas.openxmlformats.org/drawingml/2006/main">
          <a:endParaRPr lang="en-US" sz="1800" baseline="0" dirty="0"/>
        </a:p>
        <a:p xmlns:a="http://schemas.openxmlformats.org/drawingml/2006/main">
          <a:r>
            <a:rPr lang="en-US" sz="1800" dirty="0" smtClean="0"/>
            <a:t>In 2007 Centers with no state cash = 9</a:t>
          </a:r>
        </a:p>
        <a:p xmlns:a="http://schemas.openxmlformats.org/drawingml/2006/main">
          <a:r>
            <a:rPr lang="en-US" sz="1800" dirty="0" smtClean="0"/>
            <a:t>In 2012 Centers with no state cash = 12</a:t>
          </a:r>
          <a:endParaRPr lang="en-US" sz="1800" baseline="0" dirty="0"/>
        </a:p>
        <a:p xmlns:a="http://schemas.openxmlformats.org/drawingml/2006/main">
          <a:endParaRPr lang="en-US" sz="1100" baseline="0" dirty="0" smtClean="0"/>
        </a:p>
        <a:p xmlns:a="http://schemas.openxmlformats.org/drawingml/2006/main">
          <a:endParaRPr lang="en-US" sz="1100" baseline="0" dirty="0" smtClean="0"/>
        </a:p>
        <a:p xmlns:a="http://schemas.openxmlformats.org/drawingml/2006/main">
          <a:endParaRPr lang="en-US" sz="1100" baseline="0" dirty="0"/>
        </a:p>
        <a:p xmlns:a="http://schemas.openxmlformats.org/drawingml/2006/main">
          <a:r>
            <a:rPr lang="en-US" sz="1100" baseline="0" dirty="0"/>
            <a:t> </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31642" y="0"/>
            <a:ext cx="4002299" cy="350520"/>
          </a:xfrm>
          <a:prstGeom prst="rect">
            <a:avLst/>
          </a:prstGeom>
        </p:spPr>
        <p:txBody>
          <a:bodyPr vert="horz" lIns="93177" tIns="46589" rIns="93177" bIns="46589" rtlCol="0"/>
          <a:lstStyle>
            <a:lvl1pPr algn="r">
              <a:defRPr sz="1200"/>
            </a:lvl1pPr>
          </a:lstStyle>
          <a:p>
            <a:fld id="{B591FB94-78E9-45A6-BD28-B7A20CD9160A}" type="datetimeFigureOut">
              <a:rPr lang="en-US" smtClean="0"/>
              <a:t>10/18/2013</a:t>
            </a:fld>
            <a:endParaRPr lang="en-US" dirty="0"/>
          </a:p>
        </p:txBody>
      </p:sp>
      <p:sp>
        <p:nvSpPr>
          <p:cNvPr id="4" name="Footer Placeholder 3"/>
          <p:cNvSpPr>
            <a:spLocks noGrp="1"/>
          </p:cNvSpPr>
          <p:nvPr>
            <p:ph type="ftr" sz="quarter" idx="2"/>
          </p:nvPr>
        </p:nvSpPr>
        <p:spPr>
          <a:xfrm>
            <a:off x="0" y="6658664"/>
            <a:ext cx="4002299"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42" y="6658664"/>
            <a:ext cx="4002299" cy="350520"/>
          </a:xfrm>
          <a:prstGeom prst="rect">
            <a:avLst/>
          </a:prstGeom>
        </p:spPr>
        <p:txBody>
          <a:bodyPr vert="horz" lIns="93177" tIns="46589" rIns="93177" bIns="46589" rtlCol="0" anchor="b"/>
          <a:lstStyle>
            <a:lvl1pPr algn="r">
              <a:defRPr sz="1200"/>
            </a:lvl1pPr>
          </a:lstStyle>
          <a:p>
            <a:fld id="{64054524-AC69-4610-99A0-CF6032BA575B}" type="slidenum">
              <a:rPr lang="en-US" smtClean="0"/>
              <a:t>‹#›</a:t>
            </a:fld>
            <a:endParaRPr lang="en-US" dirty="0"/>
          </a:p>
        </p:txBody>
      </p:sp>
    </p:spTree>
    <p:extLst>
      <p:ext uri="{BB962C8B-B14F-4D97-AF65-F5344CB8AC3E}">
        <p14:creationId xmlns:p14="http://schemas.microsoft.com/office/powerpoint/2010/main" val="593805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4002930" cy="3508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31573" y="0"/>
            <a:ext cx="4002930" cy="350838"/>
          </a:xfrm>
          <a:prstGeom prst="rect">
            <a:avLst/>
          </a:prstGeom>
        </p:spPr>
        <p:txBody>
          <a:bodyPr vert="horz" lIns="91440" tIns="45720" rIns="91440" bIns="45720" rtlCol="0"/>
          <a:lstStyle>
            <a:lvl1pPr algn="r">
              <a:defRPr sz="1200"/>
            </a:lvl1pPr>
          </a:lstStyle>
          <a:p>
            <a:fld id="{6B3E4E55-A4C2-491E-9CF8-BF0B922E7295}" type="datetimeFigureOut">
              <a:rPr lang="en-US" smtClean="0"/>
              <a:t>10/18/2013</a:t>
            </a:fld>
            <a:endParaRPr lang="en-US" dirty="0"/>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4239" y="3330580"/>
            <a:ext cx="7387598" cy="3154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657975"/>
            <a:ext cx="4002930" cy="3508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573" y="6657975"/>
            <a:ext cx="4002930" cy="350838"/>
          </a:xfrm>
          <a:prstGeom prst="rect">
            <a:avLst/>
          </a:prstGeom>
        </p:spPr>
        <p:txBody>
          <a:bodyPr vert="horz" lIns="91440" tIns="45720" rIns="91440" bIns="45720" rtlCol="0" anchor="b"/>
          <a:lstStyle>
            <a:lvl1pPr algn="r">
              <a:defRPr sz="1200"/>
            </a:lvl1pPr>
          </a:lstStyle>
          <a:p>
            <a:fld id="{D8E3A5E4-B69D-4C65-8B21-2ADEB8A5A336}" type="slidenum">
              <a:rPr lang="en-US" smtClean="0"/>
              <a:t>‹#›</a:t>
            </a:fld>
            <a:endParaRPr lang="en-US" dirty="0"/>
          </a:p>
        </p:txBody>
      </p:sp>
    </p:spTree>
    <p:extLst>
      <p:ext uri="{BB962C8B-B14F-4D97-AF65-F5344CB8AC3E}">
        <p14:creationId xmlns:p14="http://schemas.microsoft.com/office/powerpoint/2010/main" val="323843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E1585B-790E-4A46-936C-EDD6E51D5E71}"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includes:  interest, dividends, rents, memberships</a:t>
            </a:r>
            <a:r>
              <a:rPr lang="en-US" baseline="0" dirty="0" smtClean="0"/>
              <a:t> and other fees, etc. </a:t>
            </a:r>
            <a:endParaRPr lang="en-US" dirty="0"/>
          </a:p>
        </p:txBody>
      </p:sp>
      <p:sp>
        <p:nvSpPr>
          <p:cNvPr id="4" name="Slide Number Placeholder 3"/>
          <p:cNvSpPr>
            <a:spLocks noGrp="1"/>
          </p:cNvSpPr>
          <p:nvPr>
            <p:ph type="sldNum" sz="quarter" idx="10"/>
          </p:nvPr>
        </p:nvSpPr>
        <p:spPr/>
        <p:txBody>
          <a:bodyPr/>
          <a:lstStyle/>
          <a:p>
            <a:fld id="{976DACFD-CC84-413A-BC82-C2D7A82C8EE4}" type="slidenum">
              <a:rPr lang="en-US" smtClean="0"/>
              <a:t>21</a:t>
            </a:fld>
            <a:endParaRPr lang="en-US" dirty="0"/>
          </a:p>
        </p:txBody>
      </p:sp>
    </p:spTree>
    <p:extLst>
      <p:ext uri="{BB962C8B-B14F-4D97-AF65-F5344CB8AC3E}">
        <p14:creationId xmlns:p14="http://schemas.microsoft.com/office/powerpoint/2010/main" val="15569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Remaining centers either had no change or</a:t>
            </a:r>
            <a:r>
              <a:rPr lang="en-US" baseline="0" dirty="0" smtClean="0"/>
              <a:t> did not provide support in either year.</a:t>
            </a:r>
            <a:endParaRPr lang="en-US" dirty="0"/>
          </a:p>
        </p:txBody>
      </p:sp>
      <p:sp>
        <p:nvSpPr>
          <p:cNvPr id="4" name="Slide Number Placeholder 3"/>
          <p:cNvSpPr>
            <a:spLocks noGrp="1"/>
          </p:cNvSpPr>
          <p:nvPr>
            <p:ph type="sldNum" sz="quarter" idx="10"/>
          </p:nvPr>
        </p:nvSpPr>
        <p:spPr/>
        <p:txBody>
          <a:bodyPr/>
          <a:lstStyle/>
          <a:p>
            <a:fld id="{976DACFD-CC84-413A-BC82-C2D7A82C8EE4}" type="slidenum">
              <a:rPr lang="en-US" smtClean="0"/>
              <a:t>24</a:t>
            </a:fld>
            <a:endParaRPr lang="en-US" dirty="0"/>
          </a:p>
        </p:txBody>
      </p:sp>
    </p:spTree>
    <p:extLst>
      <p:ext uri="{BB962C8B-B14F-4D97-AF65-F5344CB8AC3E}">
        <p14:creationId xmlns:p14="http://schemas.microsoft.com/office/powerpoint/2010/main" val="15569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9458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dirty="0">
              <a:solidFill>
                <a:prstClr val="black">
                  <a:tint val="75000"/>
                </a:prstClr>
              </a:solidFill>
              <a:latin typeface="Calibri"/>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8036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dirty="0">
              <a:solidFill>
                <a:prstClr val="black">
                  <a:tint val="75000"/>
                </a:prstClr>
              </a:solidFill>
              <a:latin typeface="Calibri"/>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11238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dirty="0">
              <a:solidFill>
                <a:prstClr val="black">
                  <a:tint val="75000"/>
                </a:prstClr>
              </a:solidFill>
              <a:latin typeface="Calibri"/>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2366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1274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8408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8354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dirty="0">
              <a:solidFill>
                <a:prstClr val="black">
                  <a:tint val="75000"/>
                </a:prstClr>
              </a:solidFill>
              <a:latin typeface="Calibri"/>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0333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Calibri"/>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dirty="0">
              <a:solidFill>
                <a:prstClr val="black">
                  <a:tint val="75000"/>
                </a:prstClr>
              </a:solidFill>
              <a:latin typeface="Calibri"/>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8962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dirty="0">
              <a:solidFill>
                <a:prstClr val="black">
                  <a:tint val="75000"/>
                </a:prstClr>
              </a:solidFill>
              <a:latin typeface="Calibri"/>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3363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dirty="0">
              <a:solidFill>
                <a:prstClr val="black">
                  <a:tint val="75000"/>
                </a:prstClr>
              </a:solidFill>
              <a:latin typeface="Calibri"/>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064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dirty="0">
              <a:solidFill>
                <a:prstClr val="black">
                  <a:tint val="75000"/>
                </a:prstClr>
              </a:solidFill>
              <a:latin typeface="Calibri"/>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2101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latin typeface="Calibri"/>
            </a:endParaRPr>
          </a:p>
        </p:txBody>
      </p:sp>
      <p:cxnSp>
        <p:nvCxnSpPr>
          <p:cNvPr id="7" name="Straight Connector 6"/>
          <p:cNvCxnSpPr/>
          <p:nvPr userDrawn="1"/>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userDrawn="1"/>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userDrawn="1"/>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userDrawn="1"/>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endParaRPr dirty="0">
              <a:solidFill>
                <a:prstClr val="black">
                  <a:tint val="75000"/>
                </a:prstClr>
              </a:solidFill>
              <a:latin typeface="Calibri"/>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65121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www.gao.gov/new.items/d11437r.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hyperlink" Target="http://www.gao.gov/new.items/d11437r.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1259124"/>
            <a:ext cx="7898524" cy="4160810"/>
          </a:xfrm>
        </p:spPr>
        <p:txBody>
          <a:bodyPr>
            <a:normAutofit/>
          </a:bodyPr>
          <a:lstStyle/>
          <a:p>
            <a:pPr algn="ctr"/>
            <a:r>
              <a:rPr lang="en-US" sz="5400" dirty="0" smtClean="0"/>
              <a:t>Cost Share Briefing</a:t>
            </a:r>
            <a:br>
              <a:rPr lang="en-US" sz="5400" dirty="0" smtClean="0"/>
            </a:br>
            <a:r>
              <a:rPr lang="en-US" sz="5400" dirty="0" smtClean="0"/>
              <a:t>MEP Advisory Board</a:t>
            </a:r>
            <a:br>
              <a:rPr lang="en-US" sz="5400" dirty="0" smtClean="0"/>
            </a:br>
            <a:r>
              <a:rPr lang="en-US" sz="5400" dirty="0" smtClean="0"/>
              <a:t>July 18/19, 2013</a:t>
            </a:r>
            <a:endParaRPr lang="en-US" sz="5400" dirty="0"/>
          </a:p>
        </p:txBody>
      </p:sp>
      <p:sp>
        <p:nvSpPr>
          <p:cNvPr id="5" name="Slide Number Placeholder 4"/>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87859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8276" y="631434"/>
            <a:ext cx="7898524" cy="734466"/>
          </a:xfrm>
        </p:spPr>
        <p:txBody>
          <a:bodyPr>
            <a:normAutofit fontScale="90000"/>
          </a:bodyPr>
          <a:lstStyle/>
          <a:p>
            <a:r>
              <a:rPr lang="en-US" dirty="0" smtClean="0"/>
              <a:t>1990</a:t>
            </a:r>
            <a:r>
              <a:rPr lang="en-US" sz="1200" dirty="0" smtClean="0"/>
              <a:t/>
            </a:r>
            <a:br>
              <a:rPr lang="en-US" sz="1200" dirty="0" smtClean="0"/>
            </a:br>
            <a:endParaRPr lang="en-US" sz="1600" dirty="0"/>
          </a:p>
        </p:txBody>
      </p:sp>
      <p:sp>
        <p:nvSpPr>
          <p:cNvPr id="6" name="Content Placeholder 5"/>
          <p:cNvSpPr>
            <a:spLocks noGrp="1"/>
          </p:cNvSpPr>
          <p:nvPr>
            <p:ph idx="1"/>
          </p:nvPr>
        </p:nvSpPr>
        <p:spPr>
          <a:xfrm>
            <a:off x="885258" y="1158632"/>
            <a:ext cx="7898524" cy="4025198"/>
          </a:xfrm>
        </p:spPr>
        <p:txBody>
          <a:bodyPr>
            <a:normAutofit/>
          </a:bodyPr>
          <a:lstStyle/>
          <a:p>
            <a:pPr marL="0" indent="0">
              <a:buNone/>
            </a:pPr>
            <a:r>
              <a:rPr lang="en-US" sz="2200" dirty="0"/>
              <a:t>Code of Federal Regulations, Title 15--Commerce and Foreign Trade Chapter II--National Institute of Standards and Technology, Department of Commerce Part 290--Regional Centers for the Transfer of Manufacturing Technology</a:t>
            </a:r>
            <a:endParaRPr lang="en-US" sz="2200" dirty="0">
              <a:solidFill>
                <a:srgbClr val="0070C0"/>
              </a:solidFill>
            </a:endParaRPr>
          </a:p>
          <a:p>
            <a:endParaRPr lang="en-US" sz="1400" dirty="0" smtClean="0">
              <a:solidFill>
                <a:srgbClr val="0070C0"/>
              </a:solidFill>
            </a:endParaRPr>
          </a:p>
          <a:p>
            <a:r>
              <a:rPr lang="en-US" sz="2000" dirty="0" smtClean="0"/>
              <a:t>Set the limit on the federal contribution to be 40% in year four of operation and 33 1/3% in years five and six.  </a:t>
            </a:r>
          </a:p>
          <a:p>
            <a:pPr lvl="1"/>
            <a:r>
              <a:rPr lang="en-US" sz="2000" dirty="0" smtClean="0"/>
              <a:t>This profile was based on an arithmetic reduction of the federal share to comply with the legislation. </a:t>
            </a:r>
          </a:p>
          <a:p>
            <a:pPr lvl="1"/>
            <a:r>
              <a:rPr lang="en-US" sz="2000" dirty="0" smtClean="0"/>
              <a:t>This was done through the program rule and not congressional legislation.</a:t>
            </a:r>
          </a:p>
          <a:p>
            <a:pPr lvl="1"/>
            <a:endParaRPr lang="en-US" sz="1000" dirty="0" smtClean="0"/>
          </a:p>
          <a:p>
            <a:endParaRPr lang="en-US" sz="1400" dirty="0" smtClean="0"/>
          </a:p>
          <a:p>
            <a:pPr lvl="1"/>
            <a:endParaRPr lang="en-US" sz="1000" dirty="0"/>
          </a:p>
          <a:p>
            <a:pPr marL="0" indent="0">
              <a:buNone/>
            </a:pPr>
            <a:endParaRPr lang="en-US" dirty="0"/>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10</a:t>
            </a:fld>
            <a:endParaRPr lang="en-US" dirty="0">
              <a:solidFill>
                <a:prstClr val="black">
                  <a:tint val="75000"/>
                </a:prstClr>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104023807"/>
              </p:ext>
            </p:extLst>
          </p:nvPr>
        </p:nvGraphicFramePr>
        <p:xfrm>
          <a:off x="1078459" y="4976012"/>
          <a:ext cx="4946096" cy="1158240"/>
        </p:xfrm>
        <a:graphic>
          <a:graphicData uri="http://schemas.openxmlformats.org/drawingml/2006/table">
            <a:tbl>
              <a:tblPr/>
              <a:tblGrid>
                <a:gridCol w="1865948"/>
                <a:gridCol w="3080148"/>
              </a:tblGrid>
              <a:tr h="213090">
                <a:tc>
                  <a:txBody>
                    <a:bodyPr/>
                    <a:lstStyle/>
                    <a:p>
                      <a:r>
                        <a:rPr lang="en-US" sz="1400" dirty="0">
                          <a:solidFill>
                            <a:srgbClr val="0070C0"/>
                          </a:solidFill>
                        </a:rPr>
                        <a:t>Year of center operation</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0070C0"/>
                          </a:solidFill>
                        </a:rPr>
                        <a:t>Maximum NIST share</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70">
                <a:tc>
                  <a:txBody>
                    <a:bodyPr/>
                    <a:lstStyle/>
                    <a:p>
                      <a:r>
                        <a:rPr lang="en-US" sz="1400" dirty="0">
                          <a:solidFill>
                            <a:srgbClr val="0070C0"/>
                          </a:solidFill>
                        </a:rPr>
                        <a:t>1-3</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0070C0"/>
                          </a:solidFill>
                        </a:rPr>
                        <a:t>1/2 </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70">
                <a:tc>
                  <a:txBody>
                    <a:bodyPr/>
                    <a:lstStyle/>
                    <a:p>
                      <a:r>
                        <a:rPr lang="en-US" sz="1400" dirty="0">
                          <a:solidFill>
                            <a:srgbClr val="0070C0"/>
                          </a:solidFill>
                        </a:rPr>
                        <a:t>4</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0070C0"/>
                          </a:solidFill>
                        </a:rPr>
                        <a:t>2/5 </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970">
                <a:tc>
                  <a:txBody>
                    <a:bodyPr/>
                    <a:lstStyle/>
                    <a:p>
                      <a:r>
                        <a:rPr lang="en-US" sz="1400" dirty="0">
                          <a:solidFill>
                            <a:srgbClr val="0070C0"/>
                          </a:solidFill>
                        </a:rPr>
                        <a:t>5-6</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0070C0"/>
                          </a:solidFill>
                        </a:rPr>
                        <a:t>1/3</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4113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000" dirty="0" smtClean="0"/>
              <a:t>1998</a:t>
            </a:r>
            <a:br>
              <a:rPr lang="en-US" sz="4000" dirty="0" smtClean="0"/>
            </a:br>
            <a:endParaRPr lang="en-US" sz="4000" dirty="0"/>
          </a:p>
        </p:txBody>
      </p:sp>
      <p:sp>
        <p:nvSpPr>
          <p:cNvPr id="6" name="Content Placeholder 5"/>
          <p:cNvSpPr>
            <a:spLocks noGrp="1"/>
          </p:cNvSpPr>
          <p:nvPr>
            <p:ph idx="1"/>
          </p:nvPr>
        </p:nvSpPr>
        <p:spPr>
          <a:xfrm>
            <a:off x="788276" y="1275089"/>
            <a:ext cx="7898524" cy="4525963"/>
          </a:xfrm>
        </p:spPr>
        <p:txBody>
          <a:bodyPr>
            <a:normAutofit/>
          </a:bodyPr>
          <a:lstStyle/>
          <a:p>
            <a:pPr marL="0" indent="0">
              <a:buNone/>
            </a:pPr>
            <a:r>
              <a:rPr lang="en-US" sz="2200" dirty="0" smtClean="0"/>
              <a:t>Technology </a:t>
            </a:r>
            <a:r>
              <a:rPr lang="en-US" sz="2200" dirty="0"/>
              <a:t>Administration Act; amendment to TITLE 15 - Commerce and Trade, Chapter 7 - National Institute of Standards and Technology, Sec. </a:t>
            </a:r>
            <a:r>
              <a:rPr lang="en-US" sz="2200" dirty="0" smtClean="0"/>
              <a:t>278k</a:t>
            </a:r>
          </a:p>
          <a:p>
            <a:pPr marL="0" indent="0">
              <a:buNone/>
            </a:pPr>
            <a:endParaRPr lang="en-US" sz="2200" u="sng" dirty="0"/>
          </a:p>
          <a:p>
            <a:r>
              <a:rPr lang="en-US" sz="2000" dirty="0" smtClean="0"/>
              <a:t>Congress </a:t>
            </a:r>
            <a:r>
              <a:rPr lang="en-US" sz="2000" dirty="0"/>
              <a:t>passed legislation that eliminated the “Sunset” provision and established a limit on the amount of federal cost share at 33 1/3%. </a:t>
            </a:r>
            <a:endParaRPr lang="en-US" sz="2000" dirty="0" smtClean="0"/>
          </a:p>
          <a:p>
            <a:pPr lvl="1"/>
            <a:r>
              <a:rPr lang="en-US" sz="2000" dirty="0"/>
              <a:t>Operational experience showed that the initial concept of a center becoming financially self-sufficient while serving manufacturers, particularly small and medium sized manufacturers was not feasible. </a:t>
            </a:r>
            <a:endParaRPr lang="en-US" dirty="0"/>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37484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532251"/>
            <a:ext cx="8258742" cy="734466"/>
          </a:xfrm>
        </p:spPr>
        <p:txBody>
          <a:bodyPr>
            <a:normAutofit/>
          </a:bodyPr>
          <a:lstStyle/>
          <a:p>
            <a:r>
              <a:rPr lang="en-US" sz="3800" dirty="0" smtClean="0"/>
              <a:t>2007 America Competes Act</a:t>
            </a:r>
            <a:endParaRPr lang="en-US" sz="3800" dirty="0"/>
          </a:p>
        </p:txBody>
      </p:sp>
      <p:sp>
        <p:nvSpPr>
          <p:cNvPr id="3" name="Content Placeholder 2"/>
          <p:cNvSpPr>
            <a:spLocks noGrp="1"/>
          </p:cNvSpPr>
          <p:nvPr>
            <p:ph idx="1"/>
          </p:nvPr>
        </p:nvSpPr>
        <p:spPr>
          <a:xfrm>
            <a:off x="788276" y="1497537"/>
            <a:ext cx="8009360" cy="3322291"/>
          </a:xfrm>
        </p:spPr>
        <p:txBody>
          <a:bodyPr>
            <a:noAutofit/>
          </a:bodyPr>
          <a:lstStyle/>
          <a:p>
            <a:r>
              <a:rPr lang="en-US" sz="2000" dirty="0" smtClean="0"/>
              <a:t>Updated the language creating and requiring cost share from the Centers to emphasize the value cost share brings to the program.</a:t>
            </a:r>
          </a:p>
          <a:p>
            <a:r>
              <a:rPr lang="en-US" sz="2000" dirty="0" smtClean="0"/>
              <a:t>Encouraged Centers to enter into partnerships with other entities to further programmatic objective and increase ability to meet cost share requirements.  </a:t>
            </a:r>
          </a:p>
          <a:p>
            <a:r>
              <a:rPr lang="en-US" sz="2000" dirty="0" smtClean="0"/>
              <a:t>Provided clarification that these costs can be included as cost share to the program provided they are allocable and reasonable.</a:t>
            </a:r>
          </a:p>
          <a:p>
            <a:endParaRPr lang="en-US" sz="1600" dirty="0"/>
          </a:p>
          <a:p>
            <a:endParaRPr lang="en-US" sz="1600" dirty="0"/>
          </a:p>
          <a:p>
            <a:endParaRPr lang="en-US" sz="1400" dirty="0"/>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77645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356" y="533400"/>
            <a:ext cx="7661430" cy="851517"/>
          </a:xfrm>
        </p:spPr>
        <p:txBody>
          <a:bodyPr>
            <a:noAutofit/>
          </a:bodyPr>
          <a:lstStyle/>
          <a:p>
            <a:r>
              <a:rPr lang="en-US" sz="3200" dirty="0" smtClean="0"/>
              <a:t>America COMPETES Reauthorization of 2010</a:t>
            </a:r>
            <a:endParaRPr lang="en-US" sz="3200" dirty="0"/>
          </a:p>
        </p:txBody>
      </p:sp>
      <p:sp>
        <p:nvSpPr>
          <p:cNvPr id="3" name="Content Placeholder 2"/>
          <p:cNvSpPr>
            <a:spLocks noGrp="1"/>
          </p:cNvSpPr>
          <p:nvPr>
            <p:ph idx="1"/>
          </p:nvPr>
        </p:nvSpPr>
        <p:spPr>
          <a:xfrm>
            <a:off x="772356" y="1384917"/>
            <a:ext cx="7914444" cy="5113980"/>
          </a:xfrm>
        </p:spPr>
        <p:txBody>
          <a:bodyPr>
            <a:normAutofit lnSpcReduction="10000"/>
          </a:bodyPr>
          <a:lstStyle/>
          <a:p>
            <a:pPr>
              <a:buNone/>
            </a:pPr>
            <a:r>
              <a:rPr lang="en-US" sz="2000" b="1" dirty="0" smtClean="0"/>
              <a:t>The Comptroller General (GAO) shall submit to Congress a report on the cost share requirements under the program.  </a:t>
            </a:r>
          </a:p>
          <a:p>
            <a:pPr>
              <a:buNone/>
            </a:pPr>
            <a:r>
              <a:rPr lang="en-US" sz="2000" dirty="0" smtClean="0"/>
              <a:t>The report shall—</a:t>
            </a:r>
          </a:p>
          <a:p>
            <a:pPr>
              <a:buNone/>
            </a:pPr>
            <a:r>
              <a:rPr lang="en-US" sz="2000" dirty="0" smtClean="0"/>
              <a:t> “(A) discuss various cost share structures, including the cost share structure in place prior to such date of enactment, and the effect of such cost share structures on individual Centers and the overall program; and</a:t>
            </a:r>
          </a:p>
          <a:p>
            <a:pPr>
              <a:buNone/>
            </a:pPr>
            <a:endParaRPr lang="en-US" sz="1100" dirty="0" smtClean="0"/>
          </a:p>
          <a:p>
            <a:pPr>
              <a:buNone/>
            </a:pPr>
            <a:r>
              <a:rPr lang="en-US" sz="2000" dirty="0" smtClean="0"/>
              <a:t>   (B) include recommendations for how best to structure the cost share requirement to provide for the long-term sustainability of the program.</a:t>
            </a:r>
          </a:p>
          <a:p>
            <a:pPr>
              <a:buNone/>
            </a:pPr>
            <a:endParaRPr lang="en-US" sz="1100" dirty="0" smtClean="0"/>
          </a:p>
          <a:p>
            <a:pPr>
              <a:buNone/>
            </a:pPr>
            <a:r>
              <a:rPr lang="en-US" sz="2000" dirty="0"/>
              <a:t> </a:t>
            </a:r>
            <a:r>
              <a:rPr lang="en-US" sz="2000" dirty="0" smtClean="0"/>
              <a:t>  (C) If consistent with the recommendations in the report transmitted to Congress, the Secretary shall alter the cost structure requirements provided that the modification does not increase the cost share structure in place before the date of enactment of the America COMPETES Reauthorization Act of 2010, or allow the Secretary to provide a Center more than 50 percent of the costs incurred by that Center.”</a:t>
            </a:r>
          </a:p>
          <a:p>
            <a:endParaRPr lang="en-US" dirty="0"/>
          </a:p>
        </p:txBody>
      </p:sp>
      <p:sp>
        <p:nvSpPr>
          <p:cNvPr id="5" name="Slide Number Placeholder 4"/>
          <p:cNvSpPr>
            <a:spLocks noGrp="1"/>
          </p:cNvSpPr>
          <p:nvPr>
            <p:ph type="sldNum" sz="quarter" idx="11"/>
          </p:nvPr>
        </p:nvSpPr>
        <p:spPr/>
        <p:txBody>
          <a:bodyPr/>
          <a:lstStyle/>
          <a:p>
            <a:pPr>
              <a:defRPr/>
            </a:pPr>
            <a:fld id="{73F780AA-C61B-4BEA-82C2-072169F2AEEA}"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2796355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505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C:\Users\gyakimov\AppData\Local\Microsoft\Windows\Temporary Internet Files\Content.Outlook\6PDLP2QX\MEP System Organizational Structure.jpg"/>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7150"/>
            <a:ext cx="5938615" cy="6223830"/>
          </a:xfrm>
          <a:prstGeom prst="rect">
            <a:avLst/>
          </a:prstGeom>
          <a:noFill/>
          <a:ln>
            <a:solidFill>
              <a:schemeClr val="accent1"/>
            </a:solidFill>
          </a:ln>
        </p:spPr>
      </p:pic>
      <p:sp>
        <p:nvSpPr>
          <p:cNvPr id="8" name="TextBox 7"/>
          <p:cNvSpPr txBox="1"/>
          <p:nvPr/>
        </p:nvSpPr>
        <p:spPr>
          <a:xfrm>
            <a:off x="114300" y="307957"/>
            <a:ext cx="2362200" cy="954107"/>
          </a:xfrm>
          <a:prstGeom prst="rect">
            <a:avLst/>
          </a:prstGeom>
          <a:noFill/>
          <a:ln>
            <a:noFill/>
          </a:ln>
        </p:spPr>
        <p:txBody>
          <a:bodyPr wrap="square" rtlCol="0">
            <a:spAutoFit/>
          </a:bodyPr>
          <a:lstStyle/>
          <a:p>
            <a:pPr algn="ctr"/>
            <a:r>
              <a:rPr lang="en-US" sz="2800" b="1" dirty="0" smtClean="0">
                <a:solidFill>
                  <a:srgbClr val="660066"/>
                </a:solidFill>
              </a:rPr>
              <a:t>The MEP Eco-System</a:t>
            </a:r>
            <a:endParaRPr lang="en-US" sz="2800" b="1" dirty="0">
              <a:solidFill>
                <a:srgbClr val="660066"/>
              </a:solidFill>
            </a:endParaRPr>
          </a:p>
        </p:txBody>
      </p:sp>
      <p:sp>
        <p:nvSpPr>
          <p:cNvPr id="7" name="TextBox 6"/>
          <p:cNvSpPr txBox="1"/>
          <p:nvPr/>
        </p:nvSpPr>
        <p:spPr>
          <a:xfrm>
            <a:off x="152400" y="1752600"/>
            <a:ext cx="2286000" cy="2308324"/>
          </a:xfrm>
          <a:prstGeom prst="rect">
            <a:avLst/>
          </a:prstGeom>
          <a:noFill/>
        </p:spPr>
        <p:txBody>
          <a:bodyPr wrap="square" rtlCol="0">
            <a:spAutoFit/>
          </a:bodyPr>
          <a:lstStyle/>
          <a:p>
            <a:r>
              <a:rPr lang="en-US" sz="1600" dirty="0" smtClean="0">
                <a:latin typeface="Arial Narrow"/>
                <a:cs typeface="Arial Narrow"/>
              </a:rPr>
              <a:t>There are numerous other lines that can be drawn:</a:t>
            </a:r>
          </a:p>
          <a:p>
            <a:endParaRPr lang="en-US" sz="1600" dirty="0">
              <a:latin typeface="Arial Narrow"/>
              <a:cs typeface="Arial Narrow"/>
            </a:endParaRPr>
          </a:p>
          <a:p>
            <a:pPr marL="285750" indent="-285750">
              <a:buFontTx/>
              <a:buChar char="-"/>
            </a:pPr>
            <a:r>
              <a:rPr lang="en-US" sz="1600" dirty="0" smtClean="0">
                <a:latin typeface="Arial Narrow"/>
                <a:cs typeface="Arial Narrow"/>
              </a:rPr>
              <a:t>NIST MEP to Center Board</a:t>
            </a:r>
          </a:p>
          <a:p>
            <a:pPr marL="285750" indent="-285750">
              <a:buFontTx/>
              <a:buChar char="-"/>
            </a:pPr>
            <a:r>
              <a:rPr lang="en-US" sz="1600" dirty="0" smtClean="0">
                <a:latin typeface="Arial Narrow"/>
                <a:cs typeface="Arial Narrow"/>
              </a:rPr>
              <a:t>Other Federal Agencies to Centers</a:t>
            </a:r>
          </a:p>
          <a:p>
            <a:pPr marL="285750" indent="-285750">
              <a:buFontTx/>
              <a:buChar char="-"/>
            </a:pPr>
            <a:r>
              <a:rPr lang="en-US" sz="1600" dirty="0" smtClean="0">
                <a:latin typeface="Arial Narrow"/>
                <a:cs typeface="Arial Narrow"/>
              </a:rPr>
              <a:t>National Partnerships to Manufacturers</a:t>
            </a:r>
            <a:endParaRPr lang="en-US" sz="1600" dirty="0">
              <a:latin typeface="Arial Narrow"/>
              <a:cs typeface="Arial Narrow"/>
            </a:endParaRPr>
          </a:p>
        </p:txBody>
      </p:sp>
      <p:sp>
        <p:nvSpPr>
          <p:cNvPr id="2" name="Slide Number Placeholder 1"/>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43162268"/>
      </p:ext>
    </p:extLst>
  </p:cSld>
  <p:clrMapOvr>
    <a:masterClrMapping/>
  </p:clrMapOvr>
  <mc:AlternateContent xmlns:mc="http://schemas.openxmlformats.org/markup-compatibility/2006" xmlns:p14="http://schemas.microsoft.com/office/powerpoint/2010/main">
    <mc:Choice Requires="p14">
      <p:transition spd="slow" p14:dur="2000" advTm="24000"/>
    </mc:Choice>
    <mc:Fallback xmlns="">
      <p:transition spd="slow" advTm="24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3290887172"/>
              </p:ext>
            </p:extLst>
          </p:nvPr>
        </p:nvGraphicFramePr>
        <p:xfrm>
          <a:off x="779719" y="1786269"/>
          <a:ext cx="7779490" cy="438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788276" y="683172"/>
            <a:ext cx="7898524" cy="7344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t>The Center Balancing Act</a:t>
            </a:r>
            <a:endParaRPr lang="en-US" sz="4000" dirty="0"/>
          </a:p>
        </p:txBody>
      </p:sp>
      <p:sp>
        <p:nvSpPr>
          <p:cNvPr id="2" name="Slide Number Placeholder 1"/>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6664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Subcommittee Membership</a:t>
            </a:r>
          </a:p>
          <a:p>
            <a:r>
              <a:rPr lang="en-US" dirty="0" smtClean="0"/>
              <a:t>Charge to Board</a:t>
            </a:r>
          </a:p>
          <a:p>
            <a:r>
              <a:rPr lang="en-US" dirty="0" smtClean="0"/>
              <a:t>Background and Legislative History</a:t>
            </a:r>
          </a:p>
          <a:p>
            <a:r>
              <a:rPr lang="en-US" dirty="0" smtClean="0">
                <a:solidFill>
                  <a:srgbClr val="00B0F0"/>
                </a:solidFill>
              </a:rPr>
              <a:t>Current State and Key Points</a:t>
            </a:r>
          </a:p>
          <a:p>
            <a:r>
              <a:rPr lang="en-US" dirty="0" smtClean="0"/>
              <a:t>Preliminary Cost Share Data and Analysis</a:t>
            </a:r>
          </a:p>
          <a:p>
            <a:r>
              <a:rPr lang="en-US" dirty="0" smtClean="0"/>
              <a:t>GAO Report</a:t>
            </a:r>
          </a:p>
          <a:p>
            <a:r>
              <a:rPr lang="en-US" dirty="0" smtClean="0"/>
              <a:t>DRAFT Schedule</a:t>
            </a:r>
          </a:p>
          <a:p>
            <a:r>
              <a:rPr lang="en-US" dirty="0" smtClean="0"/>
              <a:t>Actions and Next Steps</a:t>
            </a:r>
          </a:p>
          <a:p>
            <a:pPr lvl="1"/>
            <a:r>
              <a:rPr lang="en-US" dirty="0" smtClean="0"/>
              <a:t>MEP Connect</a:t>
            </a:r>
          </a:p>
          <a:p>
            <a:pPr lvl="1"/>
            <a:r>
              <a:rPr lang="en-US" dirty="0" smtClean="0"/>
              <a:t>Supporting References</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16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33951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8276" y="446644"/>
            <a:ext cx="7898524" cy="734466"/>
          </a:xfrm>
        </p:spPr>
        <p:txBody>
          <a:bodyPr>
            <a:normAutofit/>
          </a:bodyPr>
          <a:lstStyle/>
          <a:p>
            <a:r>
              <a:rPr lang="en-US" sz="3600" dirty="0" smtClean="0"/>
              <a:t>Current State</a:t>
            </a:r>
            <a:endParaRPr lang="en-US" sz="3600" dirty="0"/>
          </a:p>
        </p:txBody>
      </p:sp>
      <p:sp>
        <p:nvSpPr>
          <p:cNvPr id="6" name="Content Placeholder 5"/>
          <p:cNvSpPr>
            <a:spLocks noGrp="1"/>
          </p:cNvSpPr>
          <p:nvPr>
            <p:ph idx="1"/>
          </p:nvPr>
        </p:nvSpPr>
        <p:spPr>
          <a:xfrm>
            <a:off x="788276" y="1199230"/>
            <a:ext cx="7719619" cy="5106158"/>
          </a:xfrm>
        </p:spPr>
        <p:txBody>
          <a:bodyPr>
            <a:noAutofit/>
          </a:bodyPr>
          <a:lstStyle/>
          <a:p>
            <a:endParaRPr lang="en-US" sz="1200" dirty="0"/>
          </a:p>
          <a:p>
            <a:endParaRPr lang="en-US" sz="1200" dirty="0" smtClean="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39179477"/>
              </p:ext>
            </p:extLst>
          </p:nvPr>
        </p:nvGraphicFramePr>
        <p:xfrm>
          <a:off x="933692" y="1340908"/>
          <a:ext cx="7753107" cy="1242436"/>
        </p:xfrm>
        <a:graphic>
          <a:graphicData uri="http://schemas.openxmlformats.org/drawingml/2006/table">
            <a:tbl>
              <a:tblPr firstRow="1" firstCol="1" bandRow="1">
                <a:tableStyleId>{5C22544A-7EE6-4342-B048-85BDC9FD1C3A}</a:tableStyleId>
              </a:tblPr>
              <a:tblGrid>
                <a:gridCol w="2584369"/>
                <a:gridCol w="2584369"/>
                <a:gridCol w="2584369"/>
              </a:tblGrid>
              <a:tr h="310609">
                <a:tc>
                  <a:txBody>
                    <a:bodyPr/>
                    <a:lstStyle/>
                    <a:p>
                      <a:pPr marL="0" marR="0" algn="ctr">
                        <a:spcBef>
                          <a:spcPts val="0"/>
                        </a:spcBef>
                        <a:spcAft>
                          <a:spcPts val="0"/>
                        </a:spcAft>
                        <a:tabLst>
                          <a:tab pos="228600" algn="l"/>
                        </a:tabLst>
                      </a:pPr>
                      <a:r>
                        <a:rPr lang="en-US" sz="1000" dirty="0">
                          <a:effectLst/>
                        </a:rPr>
                        <a:t>Year of Center Operation</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a:effectLst/>
                        </a:rPr>
                        <a:t>Maximum NIST Share</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a:effectLst/>
                        </a:rPr>
                        <a:t> Minimum Non-Federal Share</a:t>
                      </a:r>
                      <a:endParaRPr lang="en-US" sz="1000" dirty="0">
                        <a:effectLst/>
                        <a:latin typeface="Times"/>
                        <a:ea typeface="Times New Roman"/>
                      </a:endParaRPr>
                    </a:p>
                  </a:txBody>
                  <a:tcPr marL="68580" marR="68580" marT="0" marB="0"/>
                </a:tc>
              </a:tr>
              <a:tr h="310609">
                <a:tc>
                  <a:txBody>
                    <a:bodyPr/>
                    <a:lstStyle/>
                    <a:p>
                      <a:pPr marL="0" marR="0" algn="ctr">
                        <a:spcBef>
                          <a:spcPts val="0"/>
                        </a:spcBef>
                        <a:spcAft>
                          <a:spcPts val="0"/>
                        </a:spcAft>
                        <a:tabLst>
                          <a:tab pos="228600" algn="l"/>
                        </a:tabLst>
                      </a:pPr>
                      <a:r>
                        <a:rPr lang="en-US" sz="1000" dirty="0">
                          <a:effectLst/>
                        </a:rPr>
                        <a:t>1-3</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smtClean="0">
                          <a:effectLst/>
                        </a:rPr>
                        <a:t>½</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smtClean="0">
                          <a:effectLst/>
                        </a:rPr>
                        <a:t>½</a:t>
                      </a:r>
                      <a:endParaRPr lang="en-US" sz="1000" dirty="0">
                        <a:effectLst/>
                        <a:latin typeface="Times"/>
                        <a:ea typeface="Times New Roman"/>
                      </a:endParaRPr>
                    </a:p>
                  </a:txBody>
                  <a:tcPr marL="68580" marR="68580" marT="0" marB="0"/>
                </a:tc>
              </a:tr>
              <a:tr h="310609">
                <a:tc>
                  <a:txBody>
                    <a:bodyPr/>
                    <a:lstStyle/>
                    <a:p>
                      <a:pPr marL="0" marR="0" algn="ctr">
                        <a:spcBef>
                          <a:spcPts val="0"/>
                        </a:spcBef>
                        <a:spcAft>
                          <a:spcPts val="0"/>
                        </a:spcAft>
                        <a:tabLst>
                          <a:tab pos="228600" algn="l"/>
                        </a:tabLst>
                      </a:pPr>
                      <a:r>
                        <a:rPr lang="en-US" sz="1000" dirty="0">
                          <a:effectLst/>
                        </a:rPr>
                        <a:t>4</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a:effectLst/>
                        </a:rPr>
                        <a:t>2/5</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a:effectLst/>
                        </a:rPr>
                        <a:t>3/5</a:t>
                      </a:r>
                      <a:endParaRPr lang="en-US" sz="1000" dirty="0">
                        <a:effectLst/>
                        <a:latin typeface="Times"/>
                        <a:ea typeface="Times New Roman"/>
                      </a:endParaRPr>
                    </a:p>
                  </a:txBody>
                  <a:tcPr marL="68580" marR="68580" marT="0" marB="0"/>
                </a:tc>
              </a:tr>
              <a:tr h="310609">
                <a:tc>
                  <a:txBody>
                    <a:bodyPr/>
                    <a:lstStyle/>
                    <a:p>
                      <a:pPr marL="0" marR="0" algn="ctr">
                        <a:spcBef>
                          <a:spcPts val="0"/>
                        </a:spcBef>
                        <a:spcAft>
                          <a:spcPts val="0"/>
                        </a:spcAft>
                        <a:tabLst>
                          <a:tab pos="228600" algn="l"/>
                        </a:tabLst>
                      </a:pPr>
                      <a:r>
                        <a:rPr lang="en-US" sz="1000" dirty="0">
                          <a:effectLst/>
                        </a:rPr>
                        <a:t>5 and beyond</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a:effectLst/>
                        </a:rPr>
                        <a:t>1/3</a:t>
                      </a:r>
                      <a:endParaRPr lang="en-US" sz="1000" dirty="0">
                        <a:effectLst/>
                        <a:latin typeface="Times"/>
                        <a:ea typeface="Times New Roman"/>
                      </a:endParaRPr>
                    </a:p>
                  </a:txBody>
                  <a:tcPr marL="68580" marR="68580" marT="0" marB="0"/>
                </a:tc>
                <a:tc>
                  <a:txBody>
                    <a:bodyPr/>
                    <a:lstStyle/>
                    <a:p>
                      <a:pPr marL="0" marR="0" algn="ctr">
                        <a:spcBef>
                          <a:spcPts val="0"/>
                        </a:spcBef>
                        <a:spcAft>
                          <a:spcPts val="0"/>
                        </a:spcAft>
                        <a:tabLst>
                          <a:tab pos="228600" algn="l"/>
                        </a:tabLst>
                      </a:pPr>
                      <a:r>
                        <a:rPr lang="en-US" sz="1000" dirty="0">
                          <a:effectLst/>
                        </a:rPr>
                        <a:t>2/3</a:t>
                      </a:r>
                      <a:endParaRPr lang="en-US" sz="1000" dirty="0">
                        <a:effectLst/>
                        <a:latin typeface="Times"/>
                        <a:ea typeface="Times New Roman"/>
                      </a:endParaRPr>
                    </a:p>
                  </a:txBody>
                  <a:tcPr marL="68580" marR="68580" marT="0" marB="0"/>
                </a:tc>
              </a:tr>
            </a:tbl>
          </a:graphicData>
        </a:graphic>
      </p:graphicFrame>
      <p:sp>
        <p:nvSpPr>
          <p:cNvPr id="3" name="Rectangle 2"/>
          <p:cNvSpPr/>
          <p:nvPr/>
        </p:nvSpPr>
        <p:spPr>
          <a:xfrm>
            <a:off x="622974" y="2842177"/>
            <a:ext cx="4969958" cy="3293209"/>
          </a:xfrm>
          <a:prstGeom prst="rect">
            <a:avLst/>
          </a:prstGeom>
        </p:spPr>
        <p:txBody>
          <a:bodyPr wrap="square">
            <a:spAutoFit/>
          </a:bodyPr>
          <a:lstStyle/>
          <a:p>
            <a:r>
              <a:rPr lang="en-US" sz="1400" b="1" u="sng" dirty="0" smtClean="0"/>
              <a:t>What Constitutes Cost Share:</a:t>
            </a:r>
            <a:endParaRPr lang="en-US" sz="1400" b="1" u="sng" dirty="0"/>
          </a:p>
          <a:p>
            <a:endParaRPr lang="en-US" sz="1400" dirty="0"/>
          </a:p>
          <a:p>
            <a:r>
              <a:rPr lang="en-US" sz="1400" dirty="0"/>
              <a:t>The host organization may count as part of its share provided they are </a:t>
            </a:r>
            <a:r>
              <a:rPr lang="en-US" sz="1400" dirty="0" smtClean="0"/>
              <a:t>reasonable, allowable and allocable </a:t>
            </a:r>
            <a:r>
              <a:rPr lang="en-US" sz="1400" dirty="0"/>
              <a:t>to the MEP project: </a:t>
            </a:r>
          </a:p>
          <a:p>
            <a:endParaRPr lang="en-US" sz="1400" dirty="0"/>
          </a:p>
          <a:p>
            <a:r>
              <a:rPr lang="en-US" sz="1400" b="1" dirty="0"/>
              <a:t>CASH</a:t>
            </a:r>
          </a:p>
          <a:p>
            <a:pPr marL="742950" lvl="1" indent="-285750">
              <a:buFont typeface="Arial" pitchFamily="34" charset="0"/>
              <a:buChar char="•"/>
            </a:pPr>
            <a:r>
              <a:rPr lang="en-US" sz="1200" dirty="0"/>
              <a:t>Dollar contributions (CASH) from state, county, city, industrial, or other sources; </a:t>
            </a:r>
          </a:p>
          <a:p>
            <a:pPr marL="742950" lvl="1" indent="-285750">
              <a:buFont typeface="Arial" pitchFamily="34" charset="0"/>
              <a:buChar char="•"/>
            </a:pPr>
            <a:r>
              <a:rPr lang="en-US" sz="1200" dirty="0" smtClean="0"/>
              <a:t>Fees </a:t>
            </a:r>
            <a:r>
              <a:rPr lang="en-US" sz="1200" dirty="0"/>
              <a:t>for services performed (Program Income); </a:t>
            </a:r>
          </a:p>
          <a:p>
            <a:pPr marL="742950" lvl="1" indent="-285750">
              <a:buFont typeface="Arial" pitchFamily="34" charset="0"/>
              <a:buChar char="•"/>
            </a:pPr>
            <a:r>
              <a:rPr lang="en-US" sz="1200" dirty="0"/>
              <a:t>Third party in-kind contributions of full-time personnel; </a:t>
            </a:r>
          </a:p>
          <a:p>
            <a:r>
              <a:rPr lang="en-US" sz="1400" b="1" dirty="0"/>
              <a:t>IN-KIND</a:t>
            </a:r>
          </a:p>
          <a:p>
            <a:pPr marL="742950" lvl="1" indent="-285750">
              <a:buFont typeface="Arial" pitchFamily="34" charset="0"/>
              <a:buChar char="•"/>
            </a:pPr>
            <a:r>
              <a:rPr lang="en-US" sz="1200" dirty="0"/>
              <a:t>Third party in-kind contribution of </a:t>
            </a:r>
            <a:r>
              <a:rPr lang="en-US" sz="1200" u="sng" dirty="0"/>
              <a:t>part-time </a:t>
            </a:r>
            <a:r>
              <a:rPr lang="en-US" sz="1200" dirty="0"/>
              <a:t>personnel, equipment, software, rental value of centrally located space (office and laboratory) and other related contributions </a:t>
            </a:r>
            <a:r>
              <a:rPr lang="en-US" sz="1200" u="sng" dirty="0"/>
              <a:t>up to a maximum of one-half of the host's annual share</a:t>
            </a:r>
            <a:r>
              <a:rPr lang="en-US" sz="1200" dirty="0"/>
              <a:t>. </a:t>
            </a:r>
            <a:endParaRPr lang="en-US" sz="1200" b="1" dirty="0"/>
          </a:p>
          <a:p>
            <a:pPr lvl="1"/>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1446592173"/>
              </p:ext>
            </p:extLst>
          </p:nvPr>
        </p:nvGraphicFramePr>
        <p:xfrm>
          <a:off x="5712780" y="3757496"/>
          <a:ext cx="2974019" cy="2281564"/>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1614467"/>
                <a:gridCol w="679776"/>
                <a:gridCol w="679776"/>
              </a:tblGrid>
              <a:tr h="570391">
                <a:tc>
                  <a:txBody>
                    <a:bodyPr/>
                    <a:lstStyle/>
                    <a:p>
                      <a:pPr algn="ctr" fontAlgn="b"/>
                      <a:r>
                        <a:rPr lang="en-US" sz="1100" b="1" u="none" strike="noStrike" dirty="0">
                          <a:effectLst/>
                        </a:rPr>
                        <a:t>Source</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Cash</a:t>
                      </a:r>
                      <a:endParaRPr lang="en-US" sz="1100" b="1" i="0" u="none" strike="noStrike" dirty="0">
                        <a:solidFill>
                          <a:srgbClr val="000000"/>
                        </a:solidFill>
                        <a:effectLst/>
                        <a:latin typeface="Calibri"/>
                      </a:endParaRPr>
                    </a:p>
                  </a:txBody>
                  <a:tcPr marL="9525" marR="9525" marT="9525" marB="0" anchor="b"/>
                </a:tc>
                <a:tc>
                  <a:txBody>
                    <a:bodyPr/>
                    <a:lstStyle/>
                    <a:p>
                      <a:pPr algn="ctr" fontAlgn="b"/>
                      <a:r>
                        <a:rPr lang="en-US" sz="1100" b="1" u="none" strike="noStrike" dirty="0">
                          <a:effectLst/>
                        </a:rPr>
                        <a:t>In-Kind</a:t>
                      </a:r>
                      <a:endParaRPr lang="en-US" sz="1100" b="1" i="0" u="none" strike="noStrike" dirty="0">
                        <a:solidFill>
                          <a:srgbClr val="000000"/>
                        </a:solidFill>
                        <a:effectLst/>
                        <a:latin typeface="Calibri"/>
                      </a:endParaRPr>
                    </a:p>
                  </a:txBody>
                  <a:tcPr marL="9525" marR="9525" marT="9525" marB="0" anchor="b"/>
                </a:tc>
              </a:tr>
              <a:tr h="570391">
                <a:tc>
                  <a:txBody>
                    <a:bodyPr/>
                    <a:lstStyle/>
                    <a:p>
                      <a:pPr algn="l" fontAlgn="b"/>
                      <a:r>
                        <a:rPr lang="en-US" sz="1100" b="1" u="none" strike="noStrike" dirty="0">
                          <a:effectLst/>
                        </a:rPr>
                        <a:t>State</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$150,000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$350,000</a:t>
                      </a:r>
                      <a:endParaRPr lang="en-US" sz="1100" b="0" i="0" u="none" strike="noStrike">
                        <a:solidFill>
                          <a:srgbClr val="000000"/>
                        </a:solidFill>
                        <a:effectLst/>
                        <a:latin typeface="Calibri"/>
                      </a:endParaRPr>
                    </a:p>
                  </a:txBody>
                  <a:tcPr marL="9525" marR="9525" marT="9525" marB="0" anchor="b"/>
                </a:tc>
              </a:tr>
              <a:tr h="570391">
                <a:tc>
                  <a:txBody>
                    <a:bodyPr/>
                    <a:lstStyle/>
                    <a:p>
                      <a:pPr algn="l" fontAlgn="b"/>
                      <a:r>
                        <a:rPr lang="en-US" sz="1100" b="1" u="none" strike="noStrike" dirty="0">
                          <a:effectLst/>
                        </a:rPr>
                        <a:t>Sub-recipient</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a:effectLst/>
                        </a:rPr>
                        <a:t>$19,000</a:t>
                      </a:r>
                      <a:endParaRPr lang="en-US" sz="1100" b="0" i="0" u="none" strike="noStrike">
                        <a:solidFill>
                          <a:srgbClr val="000000"/>
                        </a:solidFill>
                        <a:effectLst/>
                        <a:latin typeface="Calibri"/>
                      </a:endParaRPr>
                    </a:p>
                  </a:txBody>
                  <a:tcPr marL="9525" marR="9525" marT="9525" marB="0" anchor="b"/>
                </a:tc>
                <a:tc>
                  <a:txBody>
                    <a:bodyPr/>
                    <a:lstStyle/>
                    <a:p>
                      <a:pPr algn="r" fontAlgn="b"/>
                      <a:r>
                        <a:rPr lang="en-US" sz="1100" u="none" strike="noStrike">
                          <a:effectLst/>
                        </a:rPr>
                        <a:t>$75,000</a:t>
                      </a:r>
                      <a:endParaRPr lang="en-US" sz="1100" b="0" i="0" u="none" strike="noStrike">
                        <a:solidFill>
                          <a:srgbClr val="000000"/>
                        </a:solidFill>
                        <a:effectLst/>
                        <a:latin typeface="Calibri"/>
                      </a:endParaRPr>
                    </a:p>
                  </a:txBody>
                  <a:tcPr marL="9525" marR="9525" marT="9525" marB="0" anchor="b"/>
                </a:tc>
              </a:tr>
              <a:tr h="570391">
                <a:tc>
                  <a:txBody>
                    <a:bodyPr/>
                    <a:lstStyle/>
                    <a:p>
                      <a:pPr algn="l" fontAlgn="b"/>
                      <a:r>
                        <a:rPr lang="en-US" sz="1100" b="1" u="none" strike="noStrike" dirty="0">
                          <a:effectLst/>
                        </a:rPr>
                        <a:t>Third Party </a:t>
                      </a:r>
                      <a:r>
                        <a:rPr lang="en-US" sz="1100" b="1" u="none" strike="noStrike" dirty="0" smtClean="0">
                          <a:effectLst/>
                        </a:rPr>
                        <a:t>Contributor</a:t>
                      </a:r>
                      <a:endParaRPr lang="en-US" sz="1100" b="1"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$105,000</a:t>
                      </a:r>
                      <a:endParaRPr lang="en-US" sz="1100" b="0" i="0" u="none" strike="noStrike" dirty="0">
                        <a:solidFill>
                          <a:srgbClr val="000000"/>
                        </a:solidFill>
                        <a:effectLst/>
                        <a:latin typeface="Calibri"/>
                      </a:endParaRPr>
                    </a:p>
                  </a:txBody>
                  <a:tcPr marL="9525" marR="9525" marT="9525" marB="0" anchor="b"/>
                </a:tc>
                <a:tc>
                  <a:txBody>
                    <a:bodyPr/>
                    <a:lstStyle/>
                    <a:p>
                      <a:pPr algn="r" fontAlgn="b"/>
                      <a:r>
                        <a:rPr lang="en-US" sz="1100" u="none" strike="noStrike" dirty="0">
                          <a:effectLst/>
                        </a:rPr>
                        <a:t>$200,000</a:t>
                      </a:r>
                      <a:endParaRPr lang="en-US" sz="11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130066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18</a:t>
            </a:fld>
            <a:endParaRPr lang="en-US" dirty="0">
              <a:solidFill>
                <a:prstClr val="black">
                  <a:tint val="75000"/>
                </a:prstClr>
              </a:solidFill>
              <a:latin typeface="Calibri"/>
            </a:endParaRPr>
          </a:p>
        </p:txBody>
      </p:sp>
      <p:sp>
        <p:nvSpPr>
          <p:cNvPr id="6" name="Title 4"/>
          <p:cNvSpPr txBox="1">
            <a:spLocks/>
          </p:cNvSpPr>
          <p:nvPr/>
        </p:nvSpPr>
        <p:spPr>
          <a:xfrm>
            <a:off x="646228" y="402252"/>
            <a:ext cx="7898524" cy="7344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Diversity of Cost Share</a:t>
            </a:r>
            <a:endParaRPr lang="en-US" sz="3600" dirty="0"/>
          </a:p>
        </p:txBody>
      </p:sp>
      <p:graphicFrame>
        <p:nvGraphicFramePr>
          <p:cNvPr id="10" name="Chart 9"/>
          <p:cNvGraphicFramePr>
            <a:graphicFrameLocks/>
          </p:cNvGraphicFramePr>
          <p:nvPr>
            <p:extLst>
              <p:ext uri="{D42A27DB-BD31-4B8C-83A1-F6EECF244321}">
                <p14:modId xmlns:p14="http://schemas.microsoft.com/office/powerpoint/2010/main" val="4048097540"/>
              </p:ext>
            </p:extLst>
          </p:nvPr>
        </p:nvGraphicFramePr>
        <p:xfrm>
          <a:off x="381739" y="867792"/>
          <a:ext cx="430566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827724982"/>
              </p:ext>
            </p:extLst>
          </p:nvPr>
        </p:nvGraphicFramePr>
        <p:xfrm>
          <a:off x="4733278" y="881108"/>
          <a:ext cx="406449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133835905"/>
              </p:ext>
            </p:extLst>
          </p:nvPr>
        </p:nvGraphicFramePr>
        <p:xfrm>
          <a:off x="381738" y="3602114"/>
          <a:ext cx="4305670" cy="27498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853453545"/>
              </p:ext>
            </p:extLst>
          </p:nvPr>
        </p:nvGraphicFramePr>
        <p:xfrm>
          <a:off x="4829452" y="3608772"/>
          <a:ext cx="4101484"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2872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8276" y="446644"/>
            <a:ext cx="7898524" cy="734466"/>
          </a:xfrm>
        </p:spPr>
        <p:txBody>
          <a:bodyPr>
            <a:normAutofit/>
          </a:bodyPr>
          <a:lstStyle/>
          <a:p>
            <a:r>
              <a:rPr lang="en-US" sz="3600" dirty="0" smtClean="0"/>
              <a:t>Key Points</a:t>
            </a:r>
            <a:endParaRPr lang="en-US" sz="3600" dirty="0"/>
          </a:p>
        </p:txBody>
      </p:sp>
      <p:sp>
        <p:nvSpPr>
          <p:cNvPr id="6" name="Content Placeholder 5"/>
          <p:cNvSpPr>
            <a:spLocks noGrp="1"/>
          </p:cNvSpPr>
          <p:nvPr>
            <p:ph idx="1"/>
          </p:nvPr>
        </p:nvSpPr>
        <p:spPr>
          <a:xfrm>
            <a:off x="788276" y="1386624"/>
            <a:ext cx="7719619" cy="5106158"/>
          </a:xfrm>
        </p:spPr>
        <p:txBody>
          <a:bodyPr>
            <a:noAutofit/>
          </a:bodyPr>
          <a:lstStyle/>
          <a:p>
            <a:pPr marL="342900" lvl="1" indent="-342900">
              <a:buFont typeface="Arial"/>
              <a:buChar char="•"/>
            </a:pPr>
            <a:r>
              <a:rPr lang="en-US" sz="2400" dirty="0" smtClean="0"/>
              <a:t>No </a:t>
            </a:r>
            <a:r>
              <a:rPr lang="en-US" sz="2400" dirty="0"/>
              <a:t>more than 50% of the applicant’s total non-Federal cost share may be third party in-kind contributions of part-time personnel, equipment, software, rental value of centrally located space, and related </a:t>
            </a:r>
            <a:r>
              <a:rPr lang="en-US" sz="2400" dirty="0" smtClean="0"/>
              <a:t>contributions</a:t>
            </a:r>
          </a:p>
          <a:p>
            <a:pPr marL="342900" lvl="1" indent="-342900">
              <a:buFont typeface="Arial"/>
              <a:buChar char="•"/>
            </a:pPr>
            <a:r>
              <a:rPr lang="en-US" sz="2400" dirty="0" smtClean="0"/>
              <a:t>Most </a:t>
            </a:r>
            <a:r>
              <a:rPr lang="en-US" sz="2400" dirty="0"/>
              <a:t>common type of third party in-kind contribution for the MEP program is the Center’s receipt of donated or volunteered (i.e., unpaid) services by employees of another organization, which must be valued </a:t>
            </a:r>
            <a:r>
              <a:rPr lang="en-US" sz="2400" dirty="0" smtClean="0"/>
              <a:t>per regulation</a:t>
            </a:r>
          </a:p>
          <a:p>
            <a:pPr marL="342900" lvl="1" indent="-342900">
              <a:buFont typeface="Arial"/>
              <a:buChar char="•"/>
            </a:pPr>
            <a:r>
              <a:rPr lang="en-US" sz="2400" dirty="0" smtClean="0"/>
              <a:t>Currently not all Centers are at the 2:1 cost </a:t>
            </a:r>
            <a:r>
              <a:rPr lang="en-US" sz="2400" dirty="0"/>
              <a:t>share </a:t>
            </a:r>
            <a:r>
              <a:rPr lang="en-US" sz="2400" dirty="0" smtClean="0"/>
              <a:t>ratio</a:t>
            </a:r>
            <a:endParaRPr lang="en-US" sz="2400" dirty="0"/>
          </a:p>
          <a:p>
            <a:pPr marL="342900" lvl="1" indent="-342900">
              <a:buFont typeface="Arial"/>
              <a:buChar char="•"/>
            </a:pPr>
            <a:endParaRPr lang="en-US" sz="2000" dirty="0"/>
          </a:p>
          <a:p>
            <a:endParaRPr lang="en-US" sz="2000" dirty="0"/>
          </a:p>
          <a:p>
            <a:endParaRPr lang="en-US" sz="1200" dirty="0"/>
          </a:p>
          <a:p>
            <a:endParaRPr lang="en-US" sz="1200" dirty="0" smtClean="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672296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Subcommittee Membership</a:t>
            </a:r>
          </a:p>
          <a:p>
            <a:r>
              <a:rPr lang="en-US" dirty="0" smtClean="0"/>
              <a:t>Charge to Board</a:t>
            </a:r>
          </a:p>
          <a:p>
            <a:r>
              <a:rPr lang="en-US" dirty="0" smtClean="0"/>
              <a:t>Background and Legislative History</a:t>
            </a:r>
          </a:p>
          <a:p>
            <a:r>
              <a:rPr lang="en-US" dirty="0" smtClean="0"/>
              <a:t>Current State and Key Points</a:t>
            </a:r>
          </a:p>
          <a:p>
            <a:r>
              <a:rPr lang="en-US" dirty="0" smtClean="0"/>
              <a:t>Preliminary Cost Share Data and Analysis</a:t>
            </a:r>
          </a:p>
          <a:p>
            <a:r>
              <a:rPr lang="en-US" dirty="0" smtClean="0"/>
              <a:t>GAO Report</a:t>
            </a:r>
          </a:p>
          <a:p>
            <a:r>
              <a:rPr lang="en-US" dirty="0" smtClean="0"/>
              <a:t>DRAFT Schedule</a:t>
            </a:r>
          </a:p>
          <a:p>
            <a:r>
              <a:rPr lang="en-US" dirty="0" smtClean="0"/>
              <a:t>Actions and Next Steps</a:t>
            </a:r>
          </a:p>
          <a:p>
            <a:pPr lvl="1"/>
            <a:r>
              <a:rPr lang="en-US" dirty="0" smtClean="0"/>
              <a:t>MEP Connect</a:t>
            </a:r>
          </a:p>
          <a:p>
            <a:pPr lvl="1"/>
            <a:r>
              <a:rPr lang="en-US" dirty="0" smtClean="0"/>
              <a:t>Supporting References</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2</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33951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Subcommittee Membership</a:t>
            </a:r>
          </a:p>
          <a:p>
            <a:r>
              <a:rPr lang="en-US" dirty="0" smtClean="0"/>
              <a:t>Charge to Board</a:t>
            </a:r>
          </a:p>
          <a:p>
            <a:r>
              <a:rPr lang="en-US" dirty="0" smtClean="0"/>
              <a:t>Background and Legislative History</a:t>
            </a:r>
          </a:p>
          <a:p>
            <a:r>
              <a:rPr lang="en-US" dirty="0" smtClean="0"/>
              <a:t>Current State and Key Points</a:t>
            </a:r>
          </a:p>
          <a:p>
            <a:r>
              <a:rPr lang="en-US" dirty="0" smtClean="0">
                <a:solidFill>
                  <a:srgbClr val="00B0F0"/>
                </a:solidFill>
              </a:rPr>
              <a:t>Preliminary Cost Share Data and Analysis</a:t>
            </a:r>
          </a:p>
          <a:p>
            <a:r>
              <a:rPr lang="en-US" dirty="0" smtClean="0"/>
              <a:t>GAO Report</a:t>
            </a:r>
          </a:p>
          <a:p>
            <a:r>
              <a:rPr lang="en-US" dirty="0" smtClean="0"/>
              <a:t>DRAFT Schedule</a:t>
            </a:r>
          </a:p>
          <a:p>
            <a:r>
              <a:rPr lang="en-US" dirty="0" smtClean="0"/>
              <a:t>Actions and Next Steps</a:t>
            </a:r>
          </a:p>
          <a:p>
            <a:pPr lvl="1"/>
            <a:r>
              <a:rPr lang="en-US" dirty="0" smtClean="0"/>
              <a:t>MEP Connect</a:t>
            </a:r>
          </a:p>
          <a:p>
            <a:pPr lvl="1"/>
            <a:r>
              <a:rPr lang="en-US" dirty="0" smtClean="0"/>
              <a:t>Supporting References</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33951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08268958"/>
              </p:ext>
            </p:extLst>
          </p:nvPr>
        </p:nvGraphicFramePr>
        <p:xfrm>
          <a:off x="933104" y="1397000"/>
          <a:ext cx="7772400" cy="411988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en-US" dirty="0"/>
                    </a:p>
                  </a:txBody>
                  <a:tcPr/>
                </a:tc>
                <a:tc>
                  <a:txBody>
                    <a:bodyPr/>
                    <a:lstStyle/>
                    <a:p>
                      <a:pPr algn="ctr"/>
                      <a:r>
                        <a:rPr lang="en-US" dirty="0" smtClean="0"/>
                        <a:t>2007</a:t>
                      </a:r>
                      <a:endParaRPr lang="en-US" dirty="0"/>
                    </a:p>
                  </a:txBody>
                  <a:tcPr/>
                </a:tc>
                <a:tc>
                  <a:txBody>
                    <a:bodyPr/>
                    <a:lstStyle/>
                    <a:p>
                      <a:pPr algn="ctr"/>
                      <a:r>
                        <a:rPr lang="en-US" dirty="0" smtClean="0"/>
                        <a:t>2012</a:t>
                      </a:r>
                      <a:endParaRPr lang="en-US" dirty="0"/>
                    </a:p>
                  </a:txBody>
                  <a:tcPr/>
                </a:tc>
                <a:tc>
                  <a:txBody>
                    <a:bodyPr/>
                    <a:lstStyle/>
                    <a:p>
                      <a:pPr algn="ctr"/>
                      <a:r>
                        <a:rPr lang="en-US" dirty="0" smtClean="0"/>
                        <a:t>+/-</a:t>
                      </a:r>
                      <a:endParaRPr lang="en-US" dirty="0"/>
                    </a:p>
                  </a:txBody>
                  <a:tcPr/>
                </a:tc>
              </a:tr>
              <a:tr h="370840">
                <a:tc>
                  <a:txBody>
                    <a:bodyPr/>
                    <a:lstStyle/>
                    <a:p>
                      <a:r>
                        <a:rPr lang="en-US" dirty="0" smtClean="0"/>
                        <a:t>Program Income as % of Cost Share</a:t>
                      </a:r>
                    </a:p>
                  </a:txBody>
                  <a:tcPr/>
                </a:tc>
                <a:tc>
                  <a:txBody>
                    <a:bodyPr/>
                    <a:lstStyle/>
                    <a:p>
                      <a:pPr algn="ctr"/>
                      <a:endParaRPr lang="en-US" dirty="0" smtClean="0"/>
                    </a:p>
                    <a:p>
                      <a:pPr algn="ctr"/>
                      <a:r>
                        <a:rPr lang="en-US" dirty="0" smtClean="0"/>
                        <a:t>40.9%</a:t>
                      </a:r>
                      <a:endParaRPr lang="en-US" dirty="0"/>
                    </a:p>
                  </a:txBody>
                  <a:tcPr/>
                </a:tc>
                <a:tc>
                  <a:txBody>
                    <a:bodyPr/>
                    <a:lstStyle/>
                    <a:p>
                      <a:pPr algn="ctr"/>
                      <a:endParaRPr lang="en-US" dirty="0" smtClean="0"/>
                    </a:p>
                    <a:p>
                      <a:pPr algn="ctr"/>
                      <a:r>
                        <a:rPr lang="en-US" dirty="0" smtClean="0"/>
                        <a:t>51.8%</a:t>
                      </a:r>
                      <a:endParaRPr lang="en-US" dirty="0"/>
                    </a:p>
                  </a:txBody>
                  <a:tcPr/>
                </a:tc>
                <a:tc>
                  <a:txBody>
                    <a:bodyPr/>
                    <a:lstStyle/>
                    <a:p>
                      <a:pPr algn="ctr"/>
                      <a:endParaRPr lang="en-US" dirty="0" smtClean="0"/>
                    </a:p>
                    <a:p>
                      <a:pPr algn="ctr"/>
                      <a:r>
                        <a:rPr lang="en-US" dirty="0" smtClean="0"/>
                        <a:t>+ 10.9</a:t>
                      </a:r>
                      <a:endParaRPr lang="en-US" dirty="0"/>
                    </a:p>
                  </a:txBody>
                  <a:tcPr/>
                </a:tc>
              </a:tr>
              <a:tr h="370840">
                <a:tc>
                  <a:txBody>
                    <a:bodyPr/>
                    <a:lstStyle/>
                    <a:p>
                      <a:r>
                        <a:rPr lang="en-US" dirty="0" smtClean="0"/>
                        <a:t>Total State Support as % of Cost Share</a:t>
                      </a:r>
                    </a:p>
                  </a:txBody>
                  <a:tcPr/>
                </a:tc>
                <a:tc>
                  <a:txBody>
                    <a:bodyPr/>
                    <a:lstStyle/>
                    <a:p>
                      <a:pPr algn="ctr"/>
                      <a:endParaRPr lang="en-US" dirty="0" smtClean="0"/>
                    </a:p>
                    <a:p>
                      <a:pPr algn="ctr"/>
                      <a:r>
                        <a:rPr lang="en-US" dirty="0" smtClean="0"/>
                        <a:t>33.0%</a:t>
                      </a:r>
                      <a:endParaRPr lang="en-US" dirty="0"/>
                    </a:p>
                  </a:txBody>
                  <a:tcPr/>
                </a:tc>
                <a:tc>
                  <a:txBody>
                    <a:bodyPr/>
                    <a:lstStyle/>
                    <a:p>
                      <a:pPr algn="ctr"/>
                      <a:endParaRPr lang="en-US" dirty="0" smtClean="0"/>
                    </a:p>
                    <a:p>
                      <a:pPr algn="ctr"/>
                      <a:r>
                        <a:rPr lang="en-US" dirty="0" smtClean="0"/>
                        <a:t>28.7%</a:t>
                      </a:r>
                    </a:p>
                  </a:txBody>
                  <a:tcPr/>
                </a:tc>
                <a:tc>
                  <a:txBody>
                    <a:bodyPr/>
                    <a:lstStyle/>
                    <a:p>
                      <a:pPr algn="ctr"/>
                      <a:endParaRPr lang="en-US" dirty="0" smtClean="0"/>
                    </a:p>
                    <a:p>
                      <a:pPr algn="ctr"/>
                      <a:r>
                        <a:rPr lang="en-US" dirty="0" smtClean="0"/>
                        <a:t>- 4.3</a:t>
                      </a:r>
                    </a:p>
                  </a:txBody>
                  <a:tcPr/>
                </a:tc>
              </a:tr>
              <a:tr h="370840">
                <a:tc>
                  <a:txBody>
                    <a:bodyPr/>
                    <a:lstStyle/>
                    <a:p>
                      <a:r>
                        <a:rPr lang="en-US" dirty="0" smtClean="0"/>
                        <a:t>Total</a:t>
                      </a:r>
                      <a:r>
                        <a:rPr lang="en-US" baseline="0" dirty="0" smtClean="0"/>
                        <a:t> Third Party as % of Cost Share</a:t>
                      </a:r>
                      <a:endParaRPr lang="en-US" dirty="0" smtClean="0"/>
                    </a:p>
                  </a:txBody>
                  <a:tcPr/>
                </a:tc>
                <a:tc>
                  <a:txBody>
                    <a:bodyPr/>
                    <a:lstStyle/>
                    <a:p>
                      <a:pPr algn="ctr"/>
                      <a:endParaRPr lang="en-US" dirty="0" smtClean="0"/>
                    </a:p>
                    <a:p>
                      <a:pPr algn="ctr"/>
                      <a:r>
                        <a:rPr lang="en-US" dirty="0" smtClean="0"/>
                        <a:t>12.3%</a:t>
                      </a:r>
                      <a:endParaRPr lang="en-US" dirty="0"/>
                    </a:p>
                  </a:txBody>
                  <a:tcPr/>
                </a:tc>
                <a:tc>
                  <a:txBody>
                    <a:bodyPr/>
                    <a:lstStyle/>
                    <a:p>
                      <a:pPr algn="ctr"/>
                      <a:endParaRPr lang="en-US" dirty="0" smtClean="0"/>
                    </a:p>
                    <a:p>
                      <a:pPr algn="ctr"/>
                      <a:r>
                        <a:rPr lang="en-US" dirty="0" smtClean="0"/>
                        <a:t>10.5%</a:t>
                      </a:r>
                    </a:p>
                  </a:txBody>
                  <a:tcPr/>
                </a:tc>
                <a:tc>
                  <a:txBody>
                    <a:bodyPr/>
                    <a:lstStyle/>
                    <a:p>
                      <a:pPr algn="ctr"/>
                      <a:endParaRPr lang="en-US" dirty="0" smtClean="0"/>
                    </a:p>
                    <a:p>
                      <a:pPr algn="ctr"/>
                      <a:r>
                        <a:rPr lang="en-US" dirty="0" smtClean="0"/>
                        <a:t>- 1.8</a:t>
                      </a:r>
                    </a:p>
                  </a:txBody>
                  <a:tcPr/>
                </a:tc>
              </a:tr>
              <a:tr h="370840">
                <a:tc>
                  <a:txBody>
                    <a:bodyPr/>
                    <a:lstStyle/>
                    <a:p>
                      <a:r>
                        <a:rPr lang="en-US" dirty="0" smtClean="0"/>
                        <a:t>Total Sub-Recipient as % of</a:t>
                      </a:r>
                      <a:r>
                        <a:rPr lang="en-US" baseline="0" dirty="0" smtClean="0"/>
                        <a:t> Cost Share</a:t>
                      </a:r>
                      <a:endParaRPr lang="en-US" dirty="0" smtClean="0"/>
                    </a:p>
                  </a:txBody>
                  <a:tcPr/>
                </a:tc>
                <a:tc>
                  <a:txBody>
                    <a:bodyPr/>
                    <a:lstStyle/>
                    <a:p>
                      <a:pPr algn="ctr"/>
                      <a:endParaRPr lang="en-US" dirty="0" smtClean="0"/>
                    </a:p>
                    <a:p>
                      <a:pPr algn="ctr"/>
                      <a:r>
                        <a:rPr lang="en-US" dirty="0" smtClean="0"/>
                        <a:t>11.5%</a:t>
                      </a:r>
                    </a:p>
                  </a:txBody>
                  <a:tcPr/>
                </a:tc>
                <a:tc>
                  <a:txBody>
                    <a:bodyPr/>
                    <a:lstStyle/>
                    <a:p>
                      <a:pPr algn="ct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8.4%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- 3.1</a:t>
                      </a:r>
                    </a:p>
                  </a:txBody>
                  <a:tcPr/>
                </a:tc>
              </a:tr>
              <a:tr h="370840">
                <a:tc>
                  <a:txBody>
                    <a:bodyPr/>
                    <a:lstStyle/>
                    <a:p>
                      <a:r>
                        <a:rPr lang="en-US" dirty="0" smtClean="0"/>
                        <a:t>Other</a:t>
                      </a:r>
                      <a:r>
                        <a:rPr lang="en-US" baseline="0" dirty="0" smtClean="0"/>
                        <a:t> as % of Cost Share</a:t>
                      </a:r>
                      <a:endParaRPr lang="en-US" dirty="0" smtClean="0"/>
                    </a:p>
                  </a:txBody>
                  <a:tcPr/>
                </a:tc>
                <a:tc>
                  <a:txBody>
                    <a:bodyPr/>
                    <a:lstStyle/>
                    <a:p>
                      <a:pPr algn="ctr"/>
                      <a:endParaRPr lang="en-US" dirty="0" smtClean="0"/>
                    </a:p>
                    <a:p>
                      <a:pPr algn="ctr"/>
                      <a:r>
                        <a:rPr lang="en-US" dirty="0" smtClean="0"/>
                        <a:t>2.3%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-1.7</a:t>
                      </a:r>
                    </a:p>
                  </a:txBody>
                  <a:tcPr/>
                </a:tc>
              </a:tr>
            </a:tbl>
          </a:graphicData>
        </a:graphic>
      </p:graphicFrame>
      <p:sp>
        <p:nvSpPr>
          <p:cNvPr id="4" name="Title 4"/>
          <p:cNvSpPr txBox="1">
            <a:spLocks/>
          </p:cNvSpPr>
          <p:nvPr/>
        </p:nvSpPr>
        <p:spPr>
          <a:xfrm>
            <a:off x="788276" y="683172"/>
            <a:ext cx="7898524" cy="734466"/>
          </a:xfrm>
          <a:prstGeom prst="rect">
            <a:avLst/>
          </a:prstGeom>
        </p:spPr>
        <p:txBody>
          <a:bodyPr vert="horz" lIns="91440" tIns="45720" rIns="91440" bIns="45720" rtlCol="0" anchor="ctr">
            <a:normAutofit fontScale="82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dirty="0"/>
              <a:t>Comparison of Cost Share: </a:t>
            </a:r>
            <a:r>
              <a:rPr lang="en-US" dirty="0" smtClean="0"/>
              <a:t>2007 &amp; 2012</a:t>
            </a:r>
            <a:endParaRPr lang="en-US" dirty="0"/>
          </a:p>
        </p:txBody>
      </p:sp>
      <p:sp>
        <p:nvSpPr>
          <p:cNvPr id="2" name="Slide Number Placeholder 1"/>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21</a:t>
            </a:fld>
            <a:endParaRPr lang="en-US" dirty="0">
              <a:solidFill>
                <a:prstClr val="black">
                  <a:tint val="75000"/>
                </a:prstClr>
              </a:solidFill>
              <a:latin typeface="Calibri"/>
            </a:endParaRPr>
          </a:p>
        </p:txBody>
      </p:sp>
      <p:sp>
        <p:nvSpPr>
          <p:cNvPr id="5" name="TextBox 4"/>
          <p:cNvSpPr txBox="1"/>
          <p:nvPr/>
        </p:nvSpPr>
        <p:spPr>
          <a:xfrm>
            <a:off x="933104" y="5739433"/>
            <a:ext cx="7772400" cy="646331"/>
          </a:xfrm>
          <a:prstGeom prst="rect">
            <a:avLst/>
          </a:prstGeom>
          <a:noFill/>
          <a:ln>
            <a:solidFill>
              <a:schemeClr val="accent1"/>
            </a:solidFill>
          </a:ln>
        </p:spPr>
        <p:txBody>
          <a:bodyPr wrap="square" rtlCol="0">
            <a:spAutoFit/>
          </a:bodyPr>
          <a:lstStyle/>
          <a:p>
            <a:r>
              <a:rPr lang="en-US" dirty="0" smtClean="0">
                <a:solidFill>
                  <a:srgbClr val="FF0000"/>
                </a:solidFill>
              </a:rPr>
              <a:t>Non-program income </a:t>
            </a:r>
            <a:r>
              <a:rPr lang="en-US" i="1" dirty="0" smtClean="0">
                <a:solidFill>
                  <a:srgbClr val="FF0000"/>
                </a:solidFill>
              </a:rPr>
              <a:t>cash as % of cost share </a:t>
            </a:r>
            <a:r>
              <a:rPr lang="en-US" dirty="0" smtClean="0">
                <a:solidFill>
                  <a:srgbClr val="FF0000"/>
                </a:solidFill>
              </a:rPr>
              <a:t>has decreased from 36% in 2007 to 23% in 2012.</a:t>
            </a:r>
            <a:endParaRPr lang="en-US" i="1" dirty="0">
              <a:solidFill>
                <a:srgbClr val="FF0000"/>
              </a:solidFill>
            </a:endParaRPr>
          </a:p>
        </p:txBody>
      </p:sp>
    </p:spTree>
    <p:extLst>
      <p:ext uri="{BB962C8B-B14F-4D97-AF65-F5344CB8AC3E}">
        <p14:creationId xmlns:p14="http://schemas.microsoft.com/office/powerpoint/2010/main" val="2216659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Total MEP center funding, including federal and non-federal contributions (dollars in millions)</a:t>
            </a:r>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22</a:t>
            </a:fld>
            <a:endParaRPr lang="en-US" dirty="0">
              <a:solidFill>
                <a:prstClr val="black">
                  <a:tint val="75000"/>
                </a:prstClr>
              </a:solidFill>
              <a:latin typeface="Calibri"/>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7088" y="1565564"/>
            <a:ext cx="7809712" cy="46476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81108" y="3037946"/>
            <a:ext cx="1738769" cy="338554"/>
          </a:xfrm>
          <a:prstGeom prst="rect">
            <a:avLst/>
          </a:prstGeom>
          <a:noFill/>
        </p:spPr>
        <p:txBody>
          <a:bodyPr wrap="square" rtlCol="0">
            <a:spAutoFit/>
          </a:bodyPr>
          <a:lstStyle/>
          <a:p>
            <a:r>
              <a:rPr lang="en-US" sz="1600" dirty="0" smtClean="0"/>
              <a:t>Millions $</a:t>
            </a:r>
            <a:endParaRPr lang="en-US" sz="1600" dirty="0"/>
          </a:p>
        </p:txBody>
      </p:sp>
    </p:spTree>
    <p:extLst>
      <p:ext uri="{BB962C8B-B14F-4D97-AF65-F5344CB8AC3E}">
        <p14:creationId xmlns:p14="http://schemas.microsoft.com/office/powerpoint/2010/main" val="2897249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Center Fee for Services Revenues – Program Income</a:t>
            </a:r>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698" y="2022764"/>
            <a:ext cx="726439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680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522858182"/>
              </p:ext>
            </p:extLst>
          </p:nvPr>
        </p:nvGraphicFramePr>
        <p:xfrm>
          <a:off x="609600" y="738590"/>
          <a:ext cx="7453745" cy="56071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3696276023"/>
              </p:ext>
            </p:extLst>
          </p:nvPr>
        </p:nvGraphicFramePr>
        <p:xfrm>
          <a:off x="1794163" y="2258290"/>
          <a:ext cx="5105400" cy="332141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txBox="1">
            <a:spLocks/>
          </p:cNvSpPr>
          <p:nvPr/>
        </p:nvSpPr>
        <p:spPr>
          <a:xfrm>
            <a:off x="788276" y="683172"/>
            <a:ext cx="7995506" cy="734466"/>
          </a:xfrm>
          <a:prstGeom prst="rect">
            <a:avLst/>
          </a:prstGeom>
        </p:spPr>
        <p:txBody>
          <a:bodyPr vert="horz" lIns="91440" tIns="45720" rIns="91440" bIns="45720" rtlCol="0" anchor="ctr">
            <a:normAutofit fontScale="75000" lnSpcReduction="20000"/>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dirty="0"/>
              <a:t>Change in State Support from 2007 to 2012</a:t>
            </a:r>
          </a:p>
        </p:txBody>
      </p:sp>
      <p:sp>
        <p:nvSpPr>
          <p:cNvPr id="2" name="Slide Number Placeholder 1"/>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24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94316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Funding Priorities</a:t>
            </a:r>
            <a:endParaRPr lang="en-US" dirty="0"/>
          </a:p>
        </p:txBody>
      </p:sp>
      <p:sp>
        <p:nvSpPr>
          <p:cNvPr id="3" name="Content Placeholder 2"/>
          <p:cNvSpPr>
            <a:spLocks noGrp="1"/>
          </p:cNvSpPr>
          <p:nvPr>
            <p:ph idx="1"/>
          </p:nvPr>
        </p:nvSpPr>
        <p:spPr/>
        <p:txBody>
          <a:bodyPr/>
          <a:lstStyle/>
          <a:p>
            <a:r>
              <a:rPr lang="en-US" dirty="0" smtClean="0"/>
              <a:t>Recent data generated by State Science and Technology Institute indicate that:</a:t>
            </a:r>
          </a:p>
          <a:p>
            <a:pPr lvl="1"/>
            <a:r>
              <a:rPr lang="en-US" dirty="0" smtClean="0"/>
              <a:t>34 states provide some type of financial support to the MEP center</a:t>
            </a:r>
          </a:p>
          <a:p>
            <a:pPr lvl="2"/>
            <a:r>
              <a:rPr lang="en-US" dirty="0" smtClean="0"/>
              <a:t>12 states provide direct line-item funding in the state budget to the MEP center</a:t>
            </a:r>
          </a:p>
          <a:p>
            <a:pPr lvl="2"/>
            <a:r>
              <a:rPr lang="en-US" dirty="0" smtClean="0"/>
              <a:t>1 state provides legislative direction either for the MEP center or for funds that the MEP center can access</a:t>
            </a:r>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25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7945928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Variation Among State Cash Contributions (FY 2012)</a:t>
            </a:r>
            <a:endParaRPr lang="en-US" sz="3600" dirty="0"/>
          </a:p>
        </p:txBody>
      </p:sp>
      <p:sp>
        <p:nvSpPr>
          <p:cNvPr id="3" name="Content Placeholder 2"/>
          <p:cNvSpPr>
            <a:spLocks noGrp="1"/>
          </p:cNvSpPr>
          <p:nvPr>
            <p:ph idx="1"/>
          </p:nvPr>
        </p:nvSpPr>
        <p:spPr/>
        <p:txBody>
          <a:bodyPr>
            <a:normAutofit lnSpcReduction="10000"/>
          </a:bodyPr>
          <a:lstStyle/>
          <a:p>
            <a:pPr>
              <a:buFontTx/>
              <a:buChar char="-"/>
            </a:pPr>
            <a:r>
              <a:rPr lang="en-US" dirty="0" smtClean="0"/>
              <a:t>12 centers reported no cash contribution from their state.</a:t>
            </a:r>
          </a:p>
          <a:p>
            <a:pPr>
              <a:buFontTx/>
              <a:buChar char="-"/>
            </a:pPr>
            <a:r>
              <a:rPr lang="en-US" dirty="0" smtClean="0"/>
              <a:t>14 centers (23%) receive more than $1 million in state support, in aggregate, representing 60% of the total state cash contribution of $51 million.</a:t>
            </a:r>
          </a:p>
          <a:p>
            <a:pPr>
              <a:buFontTx/>
              <a:buChar char="-"/>
            </a:pPr>
            <a:r>
              <a:rPr lang="en-US" dirty="0" smtClean="0"/>
              <a:t>15 centers (25%) receive state cash contributions equal to or greater than their federal funding</a:t>
            </a:r>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26</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70745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Subcommittee Membership</a:t>
            </a:r>
          </a:p>
          <a:p>
            <a:r>
              <a:rPr lang="en-US" dirty="0" smtClean="0"/>
              <a:t>Charge to Board</a:t>
            </a:r>
          </a:p>
          <a:p>
            <a:r>
              <a:rPr lang="en-US" dirty="0" smtClean="0"/>
              <a:t>Background and Legislative History</a:t>
            </a:r>
          </a:p>
          <a:p>
            <a:r>
              <a:rPr lang="en-US" dirty="0" smtClean="0"/>
              <a:t>Current State and Key Points</a:t>
            </a:r>
          </a:p>
          <a:p>
            <a:r>
              <a:rPr lang="en-US" dirty="0" smtClean="0"/>
              <a:t>Preliminary Cost Share Data and Analysis</a:t>
            </a:r>
          </a:p>
          <a:p>
            <a:r>
              <a:rPr lang="en-US" dirty="0" smtClean="0">
                <a:solidFill>
                  <a:srgbClr val="00B0F0"/>
                </a:solidFill>
              </a:rPr>
              <a:t>GAO Report</a:t>
            </a:r>
          </a:p>
          <a:p>
            <a:r>
              <a:rPr lang="en-US" dirty="0" smtClean="0"/>
              <a:t>DRAFT Schedule</a:t>
            </a:r>
          </a:p>
          <a:p>
            <a:r>
              <a:rPr lang="en-US" dirty="0" smtClean="0"/>
              <a:t>Actions and Next Steps</a:t>
            </a:r>
          </a:p>
          <a:p>
            <a:pPr lvl="1"/>
            <a:r>
              <a:rPr lang="en-US" dirty="0" smtClean="0"/>
              <a:t>MEP Connect</a:t>
            </a:r>
          </a:p>
          <a:p>
            <a:pPr lvl="1"/>
            <a:r>
              <a:rPr lang="en-US" dirty="0" smtClean="0"/>
              <a:t>Supporting References</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27</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33951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799" y="776279"/>
            <a:ext cx="7634707" cy="488270"/>
          </a:xfrm>
        </p:spPr>
        <p:txBody>
          <a:bodyPr>
            <a:noAutofit/>
          </a:bodyPr>
          <a:lstStyle/>
          <a:p>
            <a:pPr algn="l"/>
            <a:r>
              <a:rPr lang="en-US" sz="3200" dirty="0" smtClean="0"/>
              <a:t>GAO Report </a:t>
            </a:r>
            <a:endParaRPr lang="en-US" sz="3200" dirty="0"/>
          </a:p>
        </p:txBody>
      </p:sp>
      <p:sp>
        <p:nvSpPr>
          <p:cNvPr id="3" name="Subtitle 2"/>
          <p:cNvSpPr>
            <a:spLocks noGrp="1"/>
          </p:cNvSpPr>
          <p:nvPr>
            <p:ph type="subTitle" idx="1"/>
          </p:nvPr>
        </p:nvSpPr>
        <p:spPr>
          <a:xfrm>
            <a:off x="823492" y="1429305"/>
            <a:ext cx="8116322" cy="4360416"/>
          </a:xfrm>
        </p:spPr>
        <p:txBody>
          <a:bodyPr>
            <a:normAutofit/>
          </a:bodyPr>
          <a:lstStyle/>
          <a:p>
            <a:pPr algn="l"/>
            <a:r>
              <a:rPr lang="en-US" sz="2400" i="1" dirty="0" smtClean="0">
                <a:solidFill>
                  <a:schemeClr val="tx1"/>
                </a:solidFill>
              </a:rPr>
              <a:t>“Factors for Evaluating the Cost Share of Manufacturing Extension Partnership Program to Assist Small and Medium-Sized Manufacturers”  </a:t>
            </a:r>
            <a:r>
              <a:rPr lang="en-US" sz="2400" i="1" dirty="0" smtClean="0">
                <a:solidFill>
                  <a:schemeClr val="tx1"/>
                </a:solidFill>
                <a:hlinkClick r:id="rId2"/>
              </a:rPr>
              <a:t>http://www.gao.gov/new.items/d11437r.pdf</a:t>
            </a:r>
            <a:endParaRPr lang="en-US" sz="2400" i="1" dirty="0" smtClean="0">
              <a:solidFill>
                <a:schemeClr val="tx1"/>
              </a:solidFill>
            </a:endParaRPr>
          </a:p>
          <a:p>
            <a:pPr algn="l"/>
            <a:endParaRPr lang="en-US" sz="2400" i="1" dirty="0" smtClean="0">
              <a:solidFill>
                <a:schemeClr val="tx1"/>
              </a:solidFill>
            </a:endParaRPr>
          </a:p>
          <a:p>
            <a:pPr algn="l"/>
            <a:r>
              <a:rPr lang="en-US" sz="2400" dirty="0" smtClean="0">
                <a:solidFill>
                  <a:schemeClr val="tx1"/>
                </a:solidFill>
              </a:rPr>
              <a:t>GAO’s Research included:</a:t>
            </a:r>
          </a:p>
          <a:p>
            <a:pPr algn="l">
              <a:buFont typeface="Arial" pitchFamily="34" charset="0"/>
              <a:buChar char="•"/>
            </a:pPr>
            <a:r>
              <a:rPr lang="en-US" sz="2400" i="1" dirty="0" smtClean="0">
                <a:solidFill>
                  <a:schemeClr val="tx1"/>
                </a:solidFill>
              </a:rPr>
              <a:t> </a:t>
            </a:r>
            <a:r>
              <a:rPr lang="en-US" sz="2400" dirty="0" smtClean="0">
                <a:solidFill>
                  <a:schemeClr val="tx1"/>
                </a:solidFill>
              </a:rPr>
              <a:t>NIST MEP programmatic and investment data</a:t>
            </a:r>
          </a:p>
          <a:p>
            <a:pPr algn="l">
              <a:buFont typeface="Arial" pitchFamily="34" charset="0"/>
              <a:buChar char="•"/>
            </a:pPr>
            <a:r>
              <a:rPr lang="en-US" sz="2400" dirty="0" smtClean="0">
                <a:solidFill>
                  <a:schemeClr val="tx1"/>
                </a:solidFill>
              </a:rPr>
              <a:t> A survey of MEP centers</a:t>
            </a:r>
          </a:p>
          <a:p>
            <a:pPr algn="l">
              <a:buFont typeface="Arial" pitchFamily="34" charset="0"/>
              <a:buChar char="•"/>
            </a:pPr>
            <a:r>
              <a:rPr lang="en-US" sz="2400" dirty="0" smtClean="0">
                <a:solidFill>
                  <a:schemeClr val="tx1"/>
                </a:solidFill>
              </a:rPr>
              <a:t> Review of legislation and regulations related to the MEP     program</a:t>
            </a:r>
          </a:p>
          <a:p>
            <a:pPr algn="l"/>
            <a:endParaRPr lang="en-US" sz="2400" i="1" dirty="0">
              <a:solidFill>
                <a:schemeClr val="tx1"/>
              </a:solidFill>
            </a:endParaRPr>
          </a:p>
        </p:txBody>
      </p:sp>
      <p:sp>
        <p:nvSpPr>
          <p:cNvPr id="6" name="Slide Number Placeholder 5"/>
          <p:cNvSpPr>
            <a:spLocks noGrp="1"/>
          </p:cNvSpPr>
          <p:nvPr>
            <p:ph type="sldNum" sz="quarter" idx="4"/>
          </p:nvPr>
        </p:nvSpPr>
        <p:spPr/>
        <p:txBody>
          <a:bodyPr/>
          <a:lstStyle/>
          <a:p>
            <a:fld id="{7C690F11-132E-E54B-AD6C-C5C68F5B319F}" type="slidenum">
              <a:rPr lang="en-US" smtClean="0"/>
              <a:pPr/>
              <a:t>28</a:t>
            </a:fld>
            <a:endParaRPr lang="en-US" dirty="0"/>
          </a:p>
        </p:txBody>
      </p:sp>
    </p:spTree>
    <p:extLst>
      <p:ext uri="{BB962C8B-B14F-4D97-AF65-F5344CB8AC3E}">
        <p14:creationId xmlns:p14="http://schemas.microsoft.com/office/powerpoint/2010/main" val="2046671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276" y="696493"/>
            <a:ext cx="7898524" cy="734466"/>
          </a:xfrm>
        </p:spPr>
        <p:txBody>
          <a:bodyPr>
            <a:noAutofit/>
          </a:bodyPr>
          <a:lstStyle/>
          <a:p>
            <a:r>
              <a:rPr lang="en-US" sz="3200" dirty="0" smtClean="0"/>
              <a:t>MEP Center Reported Positive Effects of the Cost Share Requirement</a:t>
            </a:r>
            <a:endParaRPr lang="en-US" sz="3200" dirty="0"/>
          </a:p>
        </p:txBody>
      </p:sp>
      <p:sp>
        <p:nvSpPr>
          <p:cNvPr id="3" name="Content Placeholder 2"/>
          <p:cNvSpPr>
            <a:spLocks noGrp="1"/>
          </p:cNvSpPr>
          <p:nvPr>
            <p:ph idx="1"/>
          </p:nvPr>
        </p:nvSpPr>
        <p:spPr>
          <a:xfrm>
            <a:off x="788276" y="1745340"/>
            <a:ext cx="7898524" cy="4525963"/>
          </a:xfrm>
        </p:spPr>
        <p:txBody>
          <a:bodyPr>
            <a:normAutofit/>
          </a:bodyPr>
          <a:lstStyle/>
          <a:p>
            <a:r>
              <a:rPr lang="en-US" sz="2800" dirty="0"/>
              <a:t>Centers are encouraged to leverage resources and improve partnerships with other </a:t>
            </a:r>
            <a:r>
              <a:rPr lang="en-US" sz="2800" dirty="0" smtClean="0"/>
              <a:t>organizations</a:t>
            </a:r>
            <a:endParaRPr lang="en-US" sz="2800" dirty="0"/>
          </a:p>
          <a:p>
            <a:r>
              <a:rPr lang="en-US" sz="2800" dirty="0"/>
              <a:t>Centers avoid duplication</a:t>
            </a:r>
          </a:p>
          <a:p>
            <a:r>
              <a:rPr lang="en-US" sz="2800" dirty="0"/>
              <a:t>The need to collect client fees gives manufacturers a stake in the program</a:t>
            </a:r>
          </a:p>
          <a:p>
            <a:r>
              <a:rPr lang="en-US" sz="2800" dirty="0"/>
              <a:t>Centers emphasize services that are relevant to manufacturers</a:t>
            </a:r>
          </a:p>
          <a:p>
            <a:endParaRPr lang="en-US" sz="2800" dirty="0"/>
          </a:p>
        </p:txBody>
      </p:sp>
      <p:sp>
        <p:nvSpPr>
          <p:cNvPr id="6" name="Slide Number Placeholder 5"/>
          <p:cNvSpPr>
            <a:spLocks noGrp="1"/>
          </p:cNvSpPr>
          <p:nvPr>
            <p:ph type="sldNum" sz="quarter" idx="4"/>
          </p:nvPr>
        </p:nvSpPr>
        <p:spPr/>
        <p:txBody>
          <a:bodyPr/>
          <a:lstStyle/>
          <a:p>
            <a:fld id="{7C690F11-132E-E54B-AD6C-C5C68F5B319F}" type="slidenum">
              <a:rPr lang="en-US" smtClean="0"/>
              <a:pPr/>
              <a:t>29</a:t>
            </a:fld>
            <a:endParaRPr lang="en-US" dirty="0"/>
          </a:p>
        </p:txBody>
      </p:sp>
    </p:spTree>
    <p:extLst>
      <p:ext uri="{BB962C8B-B14F-4D97-AF65-F5344CB8AC3E}">
        <p14:creationId xmlns:p14="http://schemas.microsoft.com/office/powerpoint/2010/main" val="2870902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solidFill>
                  <a:srgbClr val="00B0F0"/>
                </a:solidFill>
              </a:rPr>
              <a:t>Subcommittee Membership</a:t>
            </a:r>
          </a:p>
          <a:p>
            <a:r>
              <a:rPr lang="en-US" dirty="0" smtClean="0"/>
              <a:t>Charge to Board</a:t>
            </a:r>
          </a:p>
          <a:p>
            <a:r>
              <a:rPr lang="en-US" dirty="0" smtClean="0"/>
              <a:t>Background and Legislative History</a:t>
            </a:r>
          </a:p>
          <a:p>
            <a:r>
              <a:rPr lang="en-US" dirty="0" smtClean="0"/>
              <a:t>Current State and Key Points</a:t>
            </a:r>
          </a:p>
          <a:p>
            <a:r>
              <a:rPr lang="en-US" dirty="0" smtClean="0"/>
              <a:t>Preliminary Cost Share Data and Analysis</a:t>
            </a:r>
          </a:p>
          <a:p>
            <a:r>
              <a:rPr lang="en-US" dirty="0" smtClean="0"/>
              <a:t>GAO Report</a:t>
            </a:r>
          </a:p>
          <a:p>
            <a:r>
              <a:rPr lang="en-US" dirty="0" smtClean="0"/>
              <a:t>DRAFT Schedule</a:t>
            </a:r>
          </a:p>
          <a:p>
            <a:r>
              <a:rPr lang="en-US" dirty="0" smtClean="0"/>
              <a:t>Actions and Next Steps</a:t>
            </a:r>
          </a:p>
          <a:p>
            <a:pPr lvl="1"/>
            <a:r>
              <a:rPr lang="en-US" dirty="0" smtClean="0"/>
              <a:t>MEP Connect</a:t>
            </a:r>
          </a:p>
          <a:p>
            <a:pPr lvl="1"/>
            <a:r>
              <a:rPr lang="en-US" dirty="0" smtClean="0"/>
              <a:t>Supporting References</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33951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691226"/>
            <a:ext cx="7994217" cy="734466"/>
          </a:xfrm>
        </p:spPr>
        <p:txBody>
          <a:bodyPr>
            <a:noAutofit/>
          </a:bodyPr>
          <a:lstStyle/>
          <a:p>
            <a:r>
              <a:rPr lang="en-US" sz="3200" dirty="0" smtClean="0"/>
              <a:t>MEP Center Reported Negative Effects of the Cost Share Requirement</a:t>
            </a:r>
            <a:endParaRPr lang="en-US" sz="3200" dirty="0"/>
          </a:p>
        </p:txBody>
      </p:sp>
      <p:sp>
        <p:nvSpPr>
          <p:cNvPr id="3" name="Content Placeholder 2"/>
          <p:cNvSpPr>
            <a:spLocks noGrp="1"/>
          </p:cNvSpPr>
          <p:nvPr>
            <p:ph idx="1"/>
          </p:nvPr>
        </p:nvSpPr>
        <p:spPr>
          <a:xfrm>
            <a:off x="788276" y="1745340"/>
            <a:ext cx="7898524" cy="4525963"/>
          </a:xfrm>
        </p:spPr>
        <p:txBody>
          <a:bodyPr>
            <a:normAutofit/>
          </a:bodyPr>
          <a:lstStyle/>
          <a:p>
            <a:r>
              <a:rPr lang="en-US" sz="2600" dirty="0"/>
              <a:t>MEP centers are spending more time and effort seeking funds</a:t>
            </a:r>
          </a:p>
          <a:p>
            <a:r>
              <a:rPr lang="en-US" sz="2600" dirty="0"/>
              <a:t>MEP centers are seeking projects outside their mission</a:t>
            </a:r>
          </a:p>
          <a:p>
            <a:r>
              <a:rPr lang="en-US" sz="2600" dirty="0"/>
              <a:t>MEP centers report shifting their focus to larger clients who can pay higher fees</a:t>
            </a:r>
          </a:p>
          <a:p>
            <a:r>
              <a:rPr lang="en-US" sz="2600" dirty="0"/>
              <a:t>MEP centers report focusing more on multiple projects with repeat clients</a:t>
            </a:r>
          </a:p>
          <a:p>
            <a:r>
              <a:rPr lang="en-US" sz="2600" dirty="0"/>
              <a:t>MEP centers report focusing less on rural clients</a:t>
            </a:r>
          </a:p>
          <a:p>
            <a:endParaRPr lang="en-US" sz="2600" dirty="0"/>
          </a:p>
        </p:txBody>
      </p:sp>
      <p:sp>
        <p:nvSpPr>
          <p:cNvPr id="6" name="Slide Number Placeholder 5"/>
          <p:cNvSpPr>
            <a:spLocks noGrp="1"/>
          </p:cNvSpPr>
          <p:nvPr>
            <p:ph type="sldNum" sz="quarter" idx="4"/>
          </p:nvPr>
        </p:nvSpPr>
        <p:spPr/>
        <p:txBody>
          <a:bodyPr/>
          <a:lstStyle/>
          <a:p>
            <a:fld id="{7C690F11-132E-E54B-AD6C-C5C68F5B319F}" type="slidenum">
              <a:rPr lang="en-US" smtClean="0"/>
              <a:pPr/>
              <a:t>30</a:t>
            </a:fld>
            <a:endParaRPr lang="en-US" dirty="0"/>
          </a:p>
        </p:txBody>
      </p:sp>
    </p:spTree>
    <p:extLst>
      <p:ext uri="{BB962C8B-B14F-4D97-AF65-F5344CB8AC3E}">
        <p14:creationId xmlns:p14="http://schemas.microsoft.com/office/powerpoint/2010/main" val="904328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803224"/>
            <a:ext cx="7634707" cy="488270"/>
          </a:xfrm>
        </p:spPr>
        <p:txBody>
          <a:bodyPr>
            <a:noAutofit/>
          </a:bodyPr>
          <a:lstStyle/>
          <a:p>
            <a:pPr algn="l"/>
            <a:r>
              <a:rPr lang="en-US" sz="3200" dirty="0" smtClean="0"/>
              <a:t>GAO Report  - Recommendations</a:t>
            </a:r>
            <a:endParaRPr lang="en-US" sz="3200" dirty="0"/>
          </a:p>
        </p:txBody>
      </p:sp>
      <p:sp>
        <p:nvSpPr>
          <p:cNvPr id="3" name="Subtitle 2"/>
          <p:cNvSpPr>
            <a:spLocks noGrp="1"/>
          </p:cNvSpPr>
          <p:nvPr>
            <p:ph type="subTitle" idx="1"/>
          </p:nvPr>
        </p:nvSpPr>
        <p:spPr>
          <a:xfrm>
            <a:off x="823492" y="1429305"/>
            <a:ext cx="8116322" cy="4360416"/>
          </a:xfrm>
        </p:spPr>
        <p:txBody>
          <a:bodyPr>
            <a:normAutofit fontScale="92500" lnSpcReduction="20000"/>
          </a:bodyPr>
          <a:lstStyle/>
          <a:p>
            <a:pPr algn="l"/>
            <a:r>
              <a:rPr lang="en-US" sz="2400" dirty="0" smtClean="0">
                <a:solidFill>
                  <a:schemeClr val="tx1"/>
                </a:solidFill>
              </a:rPr>
              <a:t>The final report does not provide any recommendations for the MEP cost share structure.</a:t>
            </a:r>
          </a:p>
          <a:p>
            <a:pPr algn="l"/>
            <a:r>
              <a:rPr lang="en-US" sz="2400" dirty="0" smtClean="0">
                <a:solidFill>
                  <a:srgbClr val="0070C0"/>
                </a:solidFill>
              </a:rPr>
              <a:t>	</a:t>
            </a:r>
            <a:r>
              <a:rPr lang="en-US" sz="2000" dirty="0" smtClean="0">
                <a:solidFill>
                  <a:srgbClr val="0070C0"/>
                </a:solidFill>
              </a:rPr>
              <a:t>“</a:t>
            </a:r>
            <a:r>
              <a:rPr lang="en-US" sz="2000" i="1" dirty="0" smtClean="0">
                <a:solidFill>
                  <a:srgbClr val="0070C0"/>
                </a:solidFill>
              </a:rPr>
              <a:t>One limitation of note is that because of the limited time the legislation 	provided for this review, we did not undertake a comprehensive 	assessment of the MEP program or cost share structures. In addition, we 	did not evaluate Commerce’s authority to alter the cost share structure.”</a:t>
            </a:r>
          </a:p>
          <a:p>
            <a:pPr algn="l"/>
            <a:endParaRPr lang="en-US" sz="2000" i="1" dirty="0" smtClean="0">
              <a:solidFill>
                <a:srgbClr val="0070C0"/>
              </a:solidFill>
            </a:endParaRPr>
          </a:p>
          <a:p>
            <a:pPr marL="404813" algn="l">
              <a:tabLst>
                <a:tab pos="7485063" algn="l"/>
                <a:tab pos="7654925" algn="l"/>
              </a:tabLst>
            </a:pPr>
            <a:r>
              <a:rPr lang="en-US" sz="2000" i="1" dirty="0" smtClean="0">
                <a:solidFill>
                  <a:srgbClr val="0070C0"/>
                </a:solidFill>
              </a:rPr>
              <a:t>“We are unable to provide recommendations on how best to structure the cost share requirement to provide for the long-term sustainability of the program because we could not identify criteria or another basis for determining the optimal cost share structure for this program. Instead we have identified a number of factors that could be taken into account in considering modifications to the current cost share structure.”</a:t>
            </a:r>
          </a:p>
          <a:p>
            <a:pPr algn="l"/>
            <a:endParaRPr lang="en-US" sz="2000" i="1" dirty="0" smtClean="0">
              <a:solidFill>
                <a:schemeClr val="tx1"/>
              </a:solidFill>
            </a:endParaRPr>
          </a:p>
          <a:p>
            <a:pPr algn="l"/>
            <a:r>
              <a:rPr lang="en-US" sz="2400" dirty="0" smtClean="0">
                <a:solidFill>
                  <a:schemeClr val="tx1"/>
                </a:solidFill>
              </a:rPr>
              <a:t>Without recommendations, it is unclear what action the Secretary of Commerce could take to adjust the MEP cost share structure.</a:t>
            </a:r>
            <a:endParaRPr lang="en-US" sz="2400" dirty="0">
              <a:solidFill>
                <a:schemeClr val="tx1"/>
              </a:solidFill>
            </a:endParaRPr>
          </a:p>
        </p:txBody>
      </p:sp>
      <p:sp>
        <p:nvSpPr>
          <p:cNvPr id="6" name="Slide Number Placeholder 5"/>
          <p:cNvSpPr>
            <a:spLocks noGrp="1"/>
          </p:cNvSpPr>
          <p:nvPr>
            <p:ph type="sldNum" sz="quarter" idx="4"/>
          </p:nvPr>
        </p:nvSpPr>
        <p:spPr/>
        <p:txBody>
          <a:bodyPr/>
          <a:lstStyle/>
          <a:p>
            <a:fld id="{7C690F11-132E-E54B-AD6C-C5C68F5B319F}" type="slidenum">
              <a:rPr lang="en-US" smtClean="0"/>
              <a:pPr/>
              <a:t>31</a:t>
            </a:fld>
            <a:endParaRPr lang="en-US" dirty="0"/>
          </a:p>
        </p:txBody>
      </p:sp>
    </p:spTree>
    <p:extLst>
      <p:ext uri="{BB962C8B-B14F-4D97-AF65-F5344CB8AC3E}">
        <p14:creationId xmlns:p14="http://schemas.microsoft.com/office/powerpoint/2010/main" val="2400420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2" y="694835"/>
            <a:ext cx="7634707" cy="488270"/>
          </a:xfrm>
        </p:spPr>
        <p:txBody>
          <a:bodyPr>
            <a:noAutofit/>
          </a:bodyPr>
          <a:lstStyle/>
          <a:p>
            <a:pPr algn="l"/>
            <a:r>
              <a:rPr lang="en-US" sz="3200" dirty="0" smtClean="0"/>
              <a:t>GAO Report – Principles to Consider When Setting Cost </a:t>
            </a:r>
            <a:r>
              <a:rPr lang="en-US" sz="3200" dirty="0"/>
              <a:t>S</a:t>
            </a:r>
            <a:r>
              <a:rPr lang="en-US" sz="3200" dirty="0" smtClean="0"/>
              <a:t>hare</a:t>
            </a:r>
            <a:endParaRPr lang="en-US" sz="3200" dirty="0"/>
          </a:p>
        </p:txBody>
      </p:sp>
      <p:sp>
        <p:nvSpPr>
          <p:cNvPr id="3" name="Subtitle 2"/>
          <p:cNvSpPr>
            <a:spLocks noGrp="1"/>
          </p:cNvSpPr>
          <p:nvPr>
            <p:ph type="subTitle" idx="1"/>
          </p:nvPr>
        </p:nvSpPr>
        <p:spPr>
          <a:xfrm>
            <a:off x="823492" y="1519951"/>
            <a:ext cx="8116322" cy="5117169"/>
          </a:xfrm>
        </p:spPr>
        <p:txBody>
          <a:bodyPr>
            <a:normAutofit/>
          </a:bodyPr>
          <a:lstStyle/>
          <a:p>
            <a:pPr algn="l">
              <a:buFont typeface="Arial" pitchFamily="34" charset="0"/>
              <a:buChar char="•"/>
            </a:pPr>
            <a:r>
              <a:rPr lang="en-US" sz="2600" dirty="0" smtClean="0">
                <a:solidFill>
                  <a:schemeClr val="tx1"/>
                </a:solidFill>
              </a:rPr>
              <a:t>  All approaches involve trade-offs.</a:t>
            </a:r>
          </a:p>
          <a:p>
            <a:pPr lvl="1" algn="l"/>
            <a:r>
              <a:rPr lang="en-US" sz="2000" i="1" dirty="0" smtClean="0">
                <a:solidFill>
                  <a:srgbClr val="0070C0"/>
                </a:solidFill>
              </a:rPr>
              <a:t>There </a:t>
            </a:r>
            <a:r>
              <a:rPr lang="en-US" sz="2000" i="1" dirty="0">
                <a:solidFill>
                  <a:srgbClr val="0070C0"/>
                </a:solidFill>
              </a:rPr>
              <a:t>could be trade-offs between lowering the cost share requirement and the total amount of funding available to </a:t>
            </a:r>
            <a:r>
              <a:rPr lang="en-US" sz="2000" i="1" dirty="0" smtClean="0">
                <a:solidFill>
                  <a:srgbClr val="0070C0"/>
                </a:solidFill>
              </a:rPr>
              <a:t>help manufacturers</a:t>
            </a:r>
            <a:r>
              <a:rPr lang="en-US" sz="2000" i="1" dirty="0">
                <a:solidFill>
                  <a:srgbClr val="0070C0"/>
                </a:solidFill>
              </a:rPr>
              <a:t>.  Specifically, reducing the requirements for nonfederal cost share could result in less resources being available to MEP centers…because MEP centers could have less incentive to secure nonfederal funds beyond those required to meet the reduced cost share</a:t>
            </a:r>
            <a:endParaRPr lang="en-US" sz="2200" dirty="0" smtClean="0">
              <a:solidFill>
                <a:srgbClr val="0070C0"/>
              </a:solidFill>
            </a:endParaRPr>
          </a:p>
          <a:p>
            <a:pPr marL="233363" indent="-233363" algn="l">
              <a:buFont typeface="Arial" pitchFamily="34" charset="0"/>
              <a:buChar char="•"/>
            </a:pPr>
            <a:r>
              <a:rPr lang="en-US" sz="2600" dirty="0" smtClean="0">
                <a:solidFill>
                  <a:schemeClr val="tx1"/>
                </a:solidFill>
              </a:rPr>
              <a:t>It is important to identify the beneficiary and allocate costs accordingly.</a:t>
            </a:r>
          </a:p>
          <a:p>
            <a:pPr lvl="1" algn="l"/>
            <a:r>
              <a:rPr lang="en-US" sz="2000" i="1" dirty="0" smtClean="0">
                <a:solidFill>
                  <a:srgbClr val="0070C0"/>
                </a:solidFill>
              </a:rPr>
              <a:t>…cost </a:t>
            </a:r>
            <a:r>
              <a:rPr lang="en-US" sz="2000" i="1" dirty="0">
                <a:solidFill>
                  <a:srgbClr val="0070C0"/>
                </a:solidFill>
              </a:rPr>
              <a:t>share structures should promote equity by assigning costs to those who both use and benefit from the services…Irrespective of who benefits, it can be difficult to quantify the relative levels of benefits each entity may receive</a:t>
            </a:r>
            <a:endParaRPr lang="en-US" sz="1800" dirty="0" smtClean="0">
              <a:solidFill>
                <a:srgbClr val="0070C0"/>
              </a:solidFill>
            </a:endParaRPr>
          </a:p>
          <a:p>
            <a:pPr algn="l">
              <a:buFont typeface="Arial" pitchFamily="34" charset="0"/>
              <a:buChar char="•"/>
            </a:pPr>
            <a:endParaRPr lang="en-US" sz="2400" dirty="0">
              <a:solidFill>
                <a:schemeClr val="tx1"/>
              </a:solidFill>
            </a:endParaRPr>
          </a:p>
        </p:txBody>
      </p:sp>
      <p:sp>
        <p:nvSpPr>
          <p:cNvPr id="6" name="Slide Number Placeholder 5"/>
          <p:cNvSpPr>
            <a:spLocks noGrp="1"/>
          </p:cNvSpPr>
          <p:nvPr>
            <p:ph type="sldNum" sz="quarter" idx="4"/>
          </p:nvPr>
        </p:nvSpPr>
        <p:spPr/>
        <p:txBody>
          <a:bodyPr/>
          <a:lstStyle/>
          <a:p>
            <a:fld id="{7C690F11-132E-E54B-AD6C-C5C68F5B319F}" type="slidenum">
              <a:rPr lang="en-US" smtClean="0"/>
              <a:pPr/>
              <a:t>32</a:t>
            </a:fld>
            <a:endParaRPr lang="en-US" dirty="0"/>
          </a:p>
        </p:txBody>
      </p:sp>
    </p:spTree>
    <p:extLst>
      <p:ext uri="{BB962C8B-B14F-4D97-AF65-F5344CB8AC3E}">
        <p14:creationId xmlns:p14="http://schemas.microsoft.com/office/powerpoint/2010/main" val="2872260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686680"/>
            <a:ext cx="8090804" cy="734466"/>
          </a:xfrm>
        </p:spPr>
        <p:txBody>
          <a:bodyPr>
            <a:noAutofit/>
          </a:bodyPr>
          <a:lstStyle/>
          <a:p>
            <a:r>
              <a:rPr lang="en-US" sz="3200" dirty="0" smtClean="0"/>
              <a:t>GAO Report- Factors Specific to the MEP Program</a:t>
            </a:r>
            <a:endParaRPr lang="en-US" sz="3200" dirty="0"/>
          </a:p>
        </p:txBody>
      </p:sp>
      <p:sp>
        <p:nvSpPr>
          <p:cNvPr id="3" name="Content Placeholder 2"/>
          <p:cNvSpPr>
            <a:spLocks noGrp="1"/>
          </p:cNvSpPr>
          <p:nvPr>
            <p:ph idx="1"/>
          </p:nvPr>
        </p:nvSpPr>
        <p:spPr/>
        <p:txBody>
          <a:bodyPr>
            <a:normAutofit/>
          </a:bodyPr>
          <a:lstStyle/>
          <a:p>
            <a:pPr marL="0" indent="0">
              <a:buNone/>
            </a:pPr>
            <a:r>
              <a:rPr lang="en-US" sz="2400" dirty="0" smtClean="0"/>
              <a:t>The GAO </a:t>
            </a:r>
            <a:r>
              <a:rPr lang="en-US" sz="2400" dirty="0"/>
              <a:t>identified a number of factors specific to the MEP program that could be useful in making decisions about the future of the </a:t>
            </a:r>
            <a:r>
              <a:rPr lang="en-US" sz="2400" dirty="0" smtClean="0"/>
              <a:t>program:</a:t>
            </a:r>
          </a:p>
          <a:p>
            <a:pPr marL="577850"/>
            <a:r>
              <a:rPr lang="en-US" sz="2400" dirty="0"/>
              <a:t>Many MEP centers, a NIST study, and a number of legislative proposals support lowering the current nonfederal cost share</a:t>
            </a:r>
          </a:p>
          <a:p>
            <a:pPr marL="577850"/>
            <a:r>
              <a:rPr lang="en-US" sz="2400" dirty="0" smtClean="0"/>
              <a:t>Some </a:t>
            </a:r>
            <a:r>
              <a:rPr lang="en-US" sz="2400" dirty="0"/>
              <a:t>MEP centers and a NIST study support providing more flexibility on how centers meet the nonfederal cost </a:t>
            </a:r>
            <a:r>
              <a:rPr lang="en-US" sz="2400" dirty="0" smtClean="0"/>
              <a:t>share</a:t>
            </a:r>
            <a:endParaRPr lang="en-US" sz="2400" dirty="0"/>
          </a:p>
          <a:p>
            <a:pPr marL="577850"/>
            <a:r>
              <a:rPr lang="en-US" sz="2400" dirty="0" smtClean="0"/>
              <a:t>MEP </a:t>
            </a:r>
            <a:r>
              <a:rPr lang="en-US" sz="2400" dirty="0"/>
              <a:t>centers differed on the role of in-kind contributions</a:t>
            </a:r>
          </a:p>
          <a:p>
            <a:pPr marL="577850"/>
            <a:r>
              <a:rPr lang="en-US" sz="2400" dirty="0" smtClean="0"/>
              <a:t>Questions </a:t>
            </a:r>
            <a:r>
              <a:rPr lang="en-US" sz="2400" dirty="0"/>
              <a:t>exist as to the need for the MEP program.</a:t>
            </a:r>
          </a:p>
          <a:p>
            <a:endParaRPr lang="en-US" sz="2400" dirty="0"/>
          </a:p>
        </p:txBody>
      </p:sp>
      <p:sp>
        <p:nvSpPr>
          <p:cNvPr id="6" name="Slide Number Placeholder 5"/>
          <p:cNvSpPr>
            <a:spLocks noGrp="1"/>
          </p:cNvSpPr>
          <p:nvPr>
            <p:ph type="sldNum" sz="quarter" idx="4"/>
          </p:nvPr>
        </p:nvSpPr>
        <p:spPr/>
        <p:txBody>
          <a:bodyPr/>
          <a:lstStyle/>
          <a:p>
            <a:fld id="{7C690F11-132E-E54B-AD6C-C5C68F5B319F}" type="slidenum">
              <a:rPr lang="en-US" smtClean="0"/>
              <a:pPr/>
              <a:t>33</a:t>
            </a:fld>
            <a:endParaRPr lang="en-US" dirty="0"/>
          </a:p>
        </p:txBody>
      </p:sp>
    </p:spTree>
    <p:extLst>
      <p:ext uri="{BB962C8B-B14F-4D97-AF65-F5344CB8AC3E}">
        <p14:creationId xmlns:p14="http://schemas.microsoft.com/office/powerpoint/2010/main" val="4131269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665589"/>
            <a:ext cx="7898524" cy="734466"/>
          </a:xfrm>
        </p:spPr>
        <p:txBody>
          <a:bodyPr>
            <a:noAutofit/>
          </a:bodyPr>
          <a:lstStyle/>
          <a:p>
            <a:r>
              <a:rPr lang="en-US" sz="3200" dirty="0" smtClean="0"/>
              <a:t>Congressional Response to the GAO Report</a:t>
            </a:r>
            <a:endParaRPr lang="en-US" sz="3200" dirty="0"/>
          </a:p>
        </p:txBody>
      </p:sp>
      <p:sp>
        <p:nvSpPr>
          <p:cNvPr id="3" name="Content Placeholder 2"/>
          <p:cNvSpPr>
            <a:spLocks noGrp="1"/>
          </p:cNvSpPr>
          <p:nvPr>
            <p:ph idx="1"/>
          </p:nvPr>
        </p:nvSpPr>
        <p:spPr/>
        <p:txBody>
          <a:bodyPr>
            <a:noAutofit/>
          </a:bodyPr>
          <a:lstStyle/>
          <a:p>
            <a:pPr marL="0" indent="0">
              <a:buNone/>
            </a:pPr>
            <a:r>
              <a:rPr lang="en-US" sz="2200" dirty="0" smtClean="0"/>
              <a:t>Subsequent to </a:t>
            </a:r>
            <a:r>
              <a:rPr lang="en-US" sz="2200" dirty="0"/>
              <a:t>the GAO </a:t>
            </a:r>
            <a:r>
              <a:rPr lang="en-US" sz="2200" dirty="0" smtClean="0"/>
              <a:t>report issuance, Congress, </a:t>
            </a:r>
            <a:r>
              <a:rPr lang="en-US" sz="2200" dirty="0"/>
              <a:t>in the “Report on Commerce, Justice, Science and Related Agencies Appropriations Bill, 2012” </a:t>
            </a:r>
            <a:r>
              <a:rPr lang="en-US" sz="2200" dirty="0" smtClean="0"/>
              <a:t>(Report </a:t>
            </a:r>
            <a:r>
              <a:rPr lang="en-US" sz="2200" dirty="0"/>
              <a:t>112-169, July 20, 2011) accompanying HR 2596, directed “the Secretary of Commerce to use the key factors and other findings identified by GAO in its cost-share report to draft criteria for establishing specific cost shares for the MEP program."  </a:t>
            </a:r>
          </a:p>
          <a:p>
            <a:pPr marL="577850"/>
            <a:r>
              <a:rPr lang="en-US" sz="2200" dirty="0" smtClean="0"/>
              <a:t>Revised deadline </a:t>
            </a:r>
            <a:r>
              <a:rPr lang="en-US" sz="2200" dirty="0"/>
              <a:t>was </a:t>
            </a:r>
            <a:r>
              <a:rPr lang="en-US" sz="2200" dirty="0" smtClean="0"/>
              <a:t>June 7, </a:t>
            </a:r>
            <a:r>
              <a:rPr lang="en-US" sz="2200" dirty="0"/>
              <a:t>2013</a:t>
            </a:r>
          </a:p>
          <a:p>
            <a:pPr marL="577850"/>
            <a:r>
              <a:rPr lang="en-US" sz="2200" dirty="0" smtClean="0"/>
              <a:t>MEP </a:t>
            </a:r>
            <a:r>
              <a:rPr lang="en-US" sz="2200" dirty="0"/>
              <a:t>has prepared a draft report responding to the Congressional directive – the report is currently under review by the Department of Commerce, and will be transmitted to the Advisory Board when it is submitted to the Congress</a:t>
            </a:r>
          </a:p>
        </p:txBody>
      </p:sp>
      <p:sp>
        <p:nvSpPr>
          <p:cNvPr id="6" name="Slide Number Placeholder 5"/>
          <p:cNvSpPr>
            <a:spLocks noGrp="1"/>
          </p:cNvSpPr>
          <p:nvPr>
            <p:ph type="sldNum" sz="quarter" idx="4"/>
          </p:nvPr>
        </p:nvSpPr>
        <p:spPr/>
        <p:txBody>
          <a:bodyPr/>
          <a:lstStyle/>
          <a:p>
            <a:fld id="{7C690F11-132E-E54B-AD6C-C5C68F5B319F}" type="slidenum">
              <a:rPr lang="en-US" smtClean="0"/>
              <a:pPr/>
              <a:t>34</a:t>
            </a:fld>
            <a:endParaRPr lang="en-US" dirty="0"/>
          </a:p>
        </p:txBody>
      </p:sp>
    </p:spTree>
    <p:extLst>
      <p:ext uri="{BB962C8B-B14F-4D97-AF65-F5344CB8AC3E}">
        <p14:creationId xmlns:p14="http://schemas.microsoft.com/office/powerpoint/2010/main" val="557863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Subcommittee Membership</a:t>
            </a:r>
          </a:p>
          <a:p>
            <a:r>
              <a:rPr lang="en-US" dirty="0" smtClean="0"/>
              <a:t>Charge to Board</a:t>
            </a:r>
          </a:p>
          <a:p>
            <a:r>
              <a:rPr lang="en-US" dirty="0" smtClean="0"/>
              <a:t>Background and Legislative History</a:t>
            </a:r>
          </a:p>
          <a:p>
            <a:r>
              <a:rPr lang="en-US" dirty="0" smtClean="0"/>
              <a:t>Current State and Key Points</a:t>
            </a:r>
          </a:p>
          <a:p>
            <a:r>
              <a:rPr lang="en-US" dirty="0" smtClean="0"/>
              <a:t>Preliminary Cost Share Data and Analysis</a:t>
            </a:r>
          </a:p>
          <a:p>
            <a:r>
              <a:rPr lang="en-US" dirty="0" smtClean="0"/>
              <a:t>GAO Report</a:t>
            </a:r>
          </a:p>
          <a:p>
            <a:r>
              <a:rPr lang="en-US" dirty="0" smtClean="0">
                <a:solidFill>
                  <a:srgbClr val="00B0F0"/>
                </a:solidFill>
              </a:rPr>
              <a:t>DRAFT Schedule</a:t>
            </a:r>
          </a:p>
          <a:p>
            <a:r>
              <a:rPr lang="en-US" dirty="0" smtClean="0"/>
              <a:t>Actions and Next Steps</a:t>
            </a:r>
          </a:p>
          <a:p>
            <a:pPr lvl="1"/>
            <a:r>
              <a:rPr lang="en-US" dirty="0" smtClean="0"/>
              <a:t>MEP Connect</a:t>
            </a:r>
          </a:p>
          <a:p>
            <a:pPr lvl="1"/>
            <a:r>
              <a:rPr lang="en-US" dirty="0" smtClean="0"/>
              <a:t>Supporting References</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35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33951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DRAFT Schedule - July</a:t>
            </a:r>
            <a:endParaRPr lang="en-US" dirty="0"/>
          </a:p>
        </p:txBody>
      </p:sp>
      <p:sp>
        <p:nvSpPr>
          <p:cNvPr id="6" name="Content Placeholder 5"/>
          <p:cNvSpPr>
            <a:spLocks noGrp="1"/>
          </p:cNvSpPr>
          <p:nvPr>
            <p:ph idx="1"/>
          </p:nvPr>
        </p:nvSpPr>
        <p:spPr>
          <a:xfrm>
            <a:off x="788276" y="1316183"/>
            <a:ext cx="7898524" cy="5306290"/>
          </a:xfrm>
        </p:spPr>
        <p:txBody>
          <a:bodyPr>
            <a:noAutofit/>
          </a:bodyPr>
          <a:lstStyle/>
          <a:p>
            <a:pPr marL="0" indent="0">
              <a:lnSpc>
                <a:spcPct val="120000"/>
              </a:lnSpc>
              <a:spcBef>
                <a:spcPts val="0"/>
              </a:spcBef>
              <a:buNone/>
            </a:pPr>
            <a:r>
              <a:rPr lang="en-US" sz="1900" b="1" dirty="0" smtClean="0"/>
              <a:t>*July </a:t>
            </a:r>
            <a:r>
              <a:rPr lang="en-US" sz="1900" b="1" dirty="0"/>
              <a:t>18/19 </a:t>
            </a:r>
            <a:r>
              <a:rPr lang="en-US" sz="1900" dirty="0" smtClean="0"/>
              <a:t>– Brief Advisory Board Subcommittee - Cost share, Project Strategy</a:t>
            </a:r>
          </a:p>
          <a:p>
            <a:pPr>
              <a:lnSpc>
                <a:spcPct val="120000"/>
              </a:lnSpc>
              <a:spcBef>
                <a:spcPts val="0"/>
              </a:spcBef>
            </a:pPr>
            <a:r>
              <a:rPr lang="en-US" sz="1900" dirty="0" smtClean="0"/>
              <a:t>MEP Cost Share Background and History</a:t>
            </a:r>
          </a:p>
          <a:p>
            <a:pPr>
              <a:lnSpc>
                <a:spcPct val="120000"/>
              </a:lnSpc>
              <a:spcBef>
                <a:spcPts val="0"/>
              </a:spcBef>
            </a:pPr>
            <a:r>
              <a:rPr lang="en-US" sz="1900" dirty="0" smtClean="0"/>
              <a:t>Timing </a:t>
            </a:r>
            <a:r>
              <a:rPr lang="en-US" sz="1900" dirty="0"/>
              <a:t>and </a:t>
            </a:r>
            <a:r>
              <a:rPr lang="en-US" sz="1900" dirty="0" smtClean="0"/>
              <a:t>process for collecting and communicating feedback and answers</a:t>
            </a:r>
            <a:endParaRPr lang="en-US" sz="1900" dirty="0"/>
          </a:p>
          <a:p>
            <a:pPr marL="0" indent="0">
              <a:lnSpc>
                <a:spcPct val="120000"/>
              </a:lnSpc>
              <a:spcBef>
                <a:spcPts val="0"/>
              </a:spcBef>
              <a:buNone/>
            </a:pPr>
            <a:r>
              <a:rPr lang="en-US" sz="1900" b="1" dirty="0"/>
              <a:t>July </a:t>
            </a:r>
            <a:r>
              <a:rPr lang="en-US" sz="1900" b="1" dirty="0" smtClean="0"/>
              <a:t>26/29 </a:t>
            </a:r>
            <a:r>
              <a:rPr lang="en-US" sz="1900" dirty="0"/>
              <a:t>– Refine questions </a:t>
            </a:r>
            <a:r>
              <a:rPr lang="en-US" sz="1900" dirty="0" smtClean="0"/>
              <a:t>and send </a:t>
            </a:r>
            <a:r>
              <a:rPr lang="en-US" sz="1900" dirty="0"/>
              <a:t>to subcommittee</a:t>
            </a:r>
          </a:p>
          <a:p>
            <a:pPr marL="0" indent="0">
              <a:lnSpc>
                <a:spcPct val="120000"/>
              </a:lnSpc>
              <a:spcBef>
                <a:spcPts val="0"/>
              </a:spcBef>
              <a:buNone/>
            </a:pPr>
            <a:r>
              <a:rPr lang="en-US" sz="1900" b="1" i="1" dirty="0" smtClean="0"/>
              <a:t>July </a:t>
            </a:r>
            <a:r>
              <a:rPr lang="en-US" sz="1900" b="1" i="1" dirty="0"/>
              <a:t>26/29 </a:t>
            </a:r>
            <a:r>
              <a:rPr lang="en-US" sz="1900" i="1" dirty="0"/>
              <a:t>– </a:t>
            </a:r>
            <a:r>
              <a:rPr lang="en-US" sz="1900" i="1" dirty="0" smtClean="0"/>
              <a:t>Communicate to </a:t>
            </a:r>
            <a:r>
              <a:rPr lang="en-US" sz="1900" i="1" dirty="0"/>
              <a:t>Centers </a:t>
            </a:r>
            <a:r>
              <a:rPr lang="en-US" sz="1900" i="1" dirty="0" smtClean="0"/>
              <a:t>cost </a:t>
            </a:r>
            <a:r>
              <a:rPr lang="en-US" sz="1900" i="1" dirty="0"/>
              <a:t>share info sharing process and questions – deadline </a:t>
            </a:r>
            <a:r>
              <a:rPr lang="en-US" sz="1900" i="1" dirty="0" smtClean="0"/>
              <a:t>for feedback – August 23</a:t>
            </a:r>
            <a:endParaRPr lang="en-US" sz="1900" i="1"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36</a:t>
            </a:fld>
            <a:endParaRPr lang="en-US" dirty="0">
              <a:solidFill>
                <a:prstClr val="black">
                  <a:tint val="75000"/>
                </a:prstClr>
              </a:solidFill>
              <a:latin typeface="Calibri"/>
            </a:endParaRPr>
          </a:p>
        </p:txBody>
      </p:sp>
      <p:sp>
        <p:nvSpPr>
          <p:cNvPr id="7" name="TextBox 6"/>
          <p:cNvSpPr txBox="1"/>
          <p:nvPr/>
        </p:nvSpPr>
        <p:spPr>
          <a:xfrm>
            <a:off x="788276" y="6396335"/>
            <a:ext cx="4490306" cy="646331"/>
          </a:xfrm>
          <a:prstGeom prst="rect">
            <a:avLst/>
          </a:prstGeom>
          <a:noFill/>
        </p:spPr>
        <p:txBody>
          <a:bodyPr wrap="square" rtlCol="0">
            <a:spAutoFit/>
          </a:bodyPr>
          <a:lstStyle/>
          <a:p>
            <a:r>
              <a:rPr lang="en-US" dirty="0" smtClean="0"/>
              <a:t>* Meeting or Call with Subcommittee</a:t>
            </a:r>
          </a:p>
          <a:p>
            <a:pPr marL="285750" indent="-285750">
              <a:buFont typeface="Arial" charset="0"/>
              <a:buChar char="•"/>
            </a:pPr>
            <a:endParaRPr lang="en-US" dirty="0"/>
          </a:p>
        </p:txBody>
      </p:sp>
    </p:spTree>
    <p:extLst>
      <p:ext uri="{BB962C8B-B14F-4D97-AF65-F5344CB8AC3E}">
        <p14:creationId xmlns:p14="http://schemas.microsoft.com/office/powerpoint/2010/main" val="3914053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5" y="683172"/>
            <a:ext cx="8023215" cy="734466"/>
          </a:xfrm>
        </p:spPr>
        <p:txBody>
          <a:bodyPr>
            <a:normAutofit fontScale="90000"/>
          </a:bodyPr>
          <a:lstStyle/>
          <a:p>
            <a:r>
              <a:rPr lang="en-US" dirty="0"/>
              <a:t>DRAFT </a:t>
            </a:r>
            <a:r>
              <a:rPr lang="en-US" dirty="0" smtClean="0"/>
              <a:t>Schedule -August/September</a:t>
            </a:r>
            <a:endParaRPr lang="en-US" dirty="0"/>
          </a:p>
        </p:txBody>
      </p:sp>
      <p:sp>
        <p:nvSpPr>
          <p:cNvPr id="3" name="Content Placeholder 2"/>
          <p:cNvSpPr>
            <a:spLocks noGrp="1"/>
          </p:cNvSpPr>
          <p:nvPr>
            <p:ph idx="1"/>
          </p:nvPr>
        </p:nvSpPr>
        <p:spPr>
          <a:xfrm>
            <a:off x="788276" y="1405370"/>
            <a:ext cx="7898524" cy="5303837"/>
          </a:xfrm>
        </p:spPr>
        <p:txBody>
          <a:bodyPr>
            <a:noAutofit/>
          </a:bodyPr>
          <a:lstStyle/>
          <a:p>
            <a:pPr marL="0" indent="0">
              <a:lnSpc>
                <a:spcPct val="120000"/>
              </a:lnSpc>
              <a:buNone/>
            </a:pPr>
            <a:r>
              <a:rPr lang="en-US" sz="1900" b="1" dirty="0"/>
              <a:t>*August </a:t>
            </a:r>
            <a:r>
              <a:rPr lang="en-US" sz="1900" b="1" dirty="0" smtClean="0"/>
              <a:t>7/8 </a:t>
            </a:r>
            <a:r>
              <a:rPr lang="en-US" sz="1900" dirty="0"/>
              <a:t>– Briefing to subcommittee on questions to national office </a:t>
            </a:r>
          </a:p>
          <a:p>
            <a:pPr marL="0" indent="0">
              <a:lnSpc>
                <a:spcPct val="120000"/>
              </a:lnSpc>
              <a:buNone/>
            </a:pPr>
            <a:r>
              <a:rPr lang="en-US" sz="1900" b="1" dirty="0" smtClean="0"/>
              <a:t>August</a:t>
            </a:r>
            <a:r>
              <a:rPr lang="en-US" sz="1900" dirty="0" smtClean="0"/>
              <a:t> </a:t>
            </a:r>
            <a:r>
              <a:rPr lang="en-US" sz="1900" dirty="0"/>
              <a:t>– analysis of any additional information requested by subcommittee </a:t>
            </a:r>
          </a:p>
          <a:p>
            <a:pPr marL="0" indent="0">
              <a:lnSpc>
                <a:spcPct val="120000"/>
              </a:lnSpc>
              <a:buNone/>
            </a:pPr>
            <a:r>
              <a:rPr lang="en-US" sz="1900" b="1" i="1" dirty="0" smtClean="0"/>
              <a:t>August  26-30 </a:t>
            </a:r>
            <a:r>
              <a:rPr lang="en-US" sz="1900" i="1" dirty="0"/>
              <a:t>– Compilation by  national office staff of material submitted to subcommittee by centers </a:t>
            </a:r>
          </a:p>
          <a:p>
            <a:pPr marL="0" indent="0">
              <a:lnSpc>
                <a:spcPct val="120000"/>
              </a:lnSpc>
              <a:buNone/>
            </a:pPr>
            <a:r>
              <a:rPr lang="en-US" sz="1900" b="1" dirty="0" smtClean="0"/>
              <a:t>*Sept 5/6 </a:t>
            </a:r>
            <a:r>
              <a:rPr lang="en-US" sz="1900" dirty="0"/>
              <a:t>– Subcommittee conference call to discuss information; develop draft recommendations</a:t>
            </a:r>
          </a:p>
          <a:p>
            <a:pPr marL="0" indent="0">
              <a:lnSpc>
                <a:spcPct val="120000"/>
              </a:lnSpc>
              <a:buNone/>
            </a:pPr>
            <a:r>
              <a:rPr lang="en-US" sz="1900" b="1" dirty="0" smtClean="0"/>
              <a:t>*September 9-13 </a:t>
            </a:r>
            <a:r>
              <a:rPr lang="en-US" sz="1900" dirty="0"/>
              <a:t>– Refinement of draft recommendations</a:t>
            </a:r>
          </a:p>
          <a:p>
            <a:pPr marL="0" indent="0">
              <a:lnSpc>
                <a:spcPct val="120000"/>
              </a:lnSpc>
              <a:buNone/>
            </a:pPr>
            <a:r>
              <a:rPr lang="en-US" sz="1900" b="1" dirty="0" smtClean="0"/>
              <a:t>September 23 </a:t>
            </a:r>
            <a:r>
              <a:rPr lang="en-US" sz="1900" dirty="0" smtClean="0"/>
              <a:t>– DRAFT recommendation provided to Full Board</a:t>
            </a:r>
          </a:p>
          <a:p>
            <a:pPr marL="0" indent="0">
              <a:lnSpc>
                <a:spcPct val="120000"/>
              </a:lnSpc>
              <a:buNone/>
            </a:pPr>
            <a:r>
              <a:rPr lang="en-US" sz="1900" b="1" dirty="0" smtClean="0"/>
              <a:t>September </a:t>
            </a:r>
            <a:r>
              <a:rPr lang="en-US" sz="1900" b="1" dirty="0"/>
              <a:t>27 </a:t>
            </a:r>
            <a:r>
              <a:rPr lang="en-US" sz="1900" dirty="0"/>
              <a:t>– Advisory Board meeting – morning – presentation of subcommittee </a:t>
            </a:r>
            <a:r>
              <a:rPr lang="en-US" sz="1900" dirty="0" smtClean="0"/>
              <a:t>recommendations</a:t>
            </a:r>
          </a:p>
          <a:p>
            <a:pPr marL="0" indent="0">
              <a:lnSpc>
                <a:spcPct val="120000"/>
              </a:lnSpc>
              <a:buNone/>
            </a:pPr>
            <a:r>
              <a:rPr lang="en-US" sz="1900" b="1" i="1" dirty="0" smtClean="0"/>
              <a:t>September 30 </a:t>
            </a:r>
            <a:r>
              <a:rPr lang="en-US" sz="1900" i="1" dirty="0" smtClean="0"/>
              <a:t>– Submission of Cost Share Recommendations to Dr. Pat Gallagher</a:t>
            </a:r>
            <a:endParaRPr lang="en-US" sz="1900" i="1"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37</a:t>
            </a:fld>
            <a:endParaRPr lang="en-US" dirty="0">
              <a:solidFill>
                <a:prstClr val="black">
                  <a:tint val="75000"/>
                </a:prstClr>
              </a:solidFill>
              <a:latin typeface="Calibri"/>
            </a:endParaRPr>
          </a:p>
        </p:txBody>
      </p:sp>
      <p:sp>
        <p:nvSpPr>
          <p:cNvPr id="5" name="TextBox 4"/>
          <p:cNvSpPr txBox="1"/>
          <p:nvPr/>
        </p:nvSpPr>
        <p:spPr>
          <a:xfrm>
            <a:off x="788276" y="6396335"/>
            <a:ext cx="4490306" cy="646331"/>
          </a:xfrm>
          <a:prstGeom prst="rect">
            <a:avLst/>
          </a:prstGeom>
          <a:noFill/>
        </p:spPr>
        <p:txBody>
          <a:bodyPr wrap="square" rtlCol="0">
            <a:spAutoFit/>
          </a:bodyPr>
          <a:lstStyle/>
          <a:p>
            <a:r>
              <a:rPr lang="en-US" dirty="0" smtClean="0"/>
              <a:t>* Meeting or Call with Subcommittee</a:t>
            </a:r>
          </a:p>
          <a:p>
            <a:pPr marL="285750" indent="-285750">
              <a:buFont typeface="Arial" charset="0"/>
              <a:buChar char="•"/>
            </a:pPr>
            <a:endParaRPr lang="en-US" dirty="0"/>
          </a:p>
        </p:txBody>
      </p:sp>
    </p:spTree>
    <p:extLst>
      <p:ext uri="{BB962C8B-B14F-4D97-AF65-F5344CB8AC3E}">
        <p14:creationId xmlns:p14="http://schemas.microsoft.com/office/powerpoint/2010/main" val="4157028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Subcommittee Membership</a:t>
            </a:r>
          </a:p>
          <a:p>
            <a:r>
              <a:rPr lang="en-US" dirty="0" smtClean="0"/>
              <a:t>Charge to Board</a:t>
            </a:r>
          </a:p>
          <a:p>
            <a:r>
              <a:rPr lang="en-US" dirty="0" smtClean="0"/>
              <a:t>Background and Legislative History</a:t>
            </a:r>
          </a:p>
          <a:p>
            <a:r>
              <a:rPr lang="en-US" dirty="0" smtClean="0"/>
              <a:t>Current State and Key Points</a:t>
            </a:r>
          </a:p>
          <a:p>
            <a:r>
              <a:rPr lang="en-US" dirty="0" smtClean="0"/>
              <a:t>Preliminary Cost Share Data and Analysis</a:t>
            </a:r>
          </a:p>
          <a:p>
            <a:r>
              <a:rPr lang="en-US" dirty="0" smtClean="0"/>
              <a:t>GAO Report</a:t>
            </a:r>
          </a:p>
          <a:p>
            <a:r>
              <a:rPr lang="en-US" dirty="0" smtClean="0"/>
              <a:t>DRAFT Schedule</a:t>
            </a:r>
          </a:p>
          <a:p>
            <a:r>
              <a:rPr lang="en-US" dirty="0" smtClean="0">
                <a:solidFill>
                  <a:srgbClr val="00B0F0"/>
                </a:solidFill>
              </a:rPr>
              <a:t>Actions and Next Steps</a:t>
            </a:r>
          </a:p>
          <a:p>
            <a:pPr lvl="1"/>
            <a:r>
              <a:rPr lang="en-US" dirty="0" smtClean="0"/>
              <a:t>MEP Connect</a:t>
            </a:r>
          </a:p>
          <a:p>
            <a:pPr lvl="1"/>
            <a:r>
              <a:rPr lang="en-US" dirty="0" smtClean="0"/>
              <a:t>Supporting References</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38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33951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Actions and Next Steps</a:t>
            </a:r>
            <a:endParaRPr lang="en-US" dirty="0"/>
          </a:p>
        </p:txBody>
      </p:sp>
      <p:sp>
        <p:nvSpPr>
          <p:cNvPr id="6" name="Content Placeholder 5"/>
          <p:cNvSpPr>
            <a:spLocks noGrp="1"/>
          </p:cNvSpPr>
          <p:nvPr>
            <p:ph idx="1"/>
          </p:nvPr>
        </p:nvSpPr>
        <p:spPr/>
        <p:txBody>
          <a:bodyPr>
            <a:normAutofit/>
          </a:bodyPr>
          <a:lstStyle/>
          <a:p>
            <a:r>
              <a:rPr lang="en-US" dirty="0" smtClean="0"/>
              <a:t>Clarify Webinar Questions as Needed</a:t>
            </a:r>
          </a:p>
          <a:p>
            <a:r>
              <a:rPr lang="en-US" dirty="0" smtClean="0"/>
              <a:t>Information Collection Process – Communicate, Capture, and Present</a:t>
            </a:r>
          </a:p>
          <a:p>
            <a:r>
              <a:rPr lang="en-US" dirty="0" smtClean="0"/>
              <a:t>Presentation – Format and Approach</a:t>
            </a:r>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39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3676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594564"/>
            <a:ext cx="7898524" cy="734466"/>
          </a:xfrm>
        </p:spPr>
        <p:txBody>
          <a:bodyPr>
            <a:noAutofit/>
          </a:bodyPr>
          <a:lstStyle/>
          <a:p>
            <a:r>
              <a:rPr lang="en-US" sz="4000" dirty="0" smtClean="0"/>
              <a:t>Subcommittee Membership</a:t>
            </a:r>
            <a:endParaRPr lang="en-US" sz="4000" dirty="0"/>
          </a:p>
        </p:txBody>
      </p:sp>
      <p:sp>
        <p:nvSpPr>
          <p:cNvPr id="3" name="Content Placeholder 2"/>
          <p:cNvSpPr>
            <a:spLocks noGrp="1"/>
          </p:cNvSpPr>
          <p:nvPr>
            <p:ph idx="1"/>
          </p:nvPr>
        </p:nvSpPr>
        <p:spPr>
          <a:xfrm>
            <a:off x="903767" y="1491422"/>
            <a:ext cx="7339482" cy="4381579"/>
          </a:xfrm>
        </p:spPr>
        <p:txBody>
          <a:bodyPr>
            <a:noAutofit/>
          </a:bodyPr>
          <a:lstStyle/>
          <a:p>
            <a:r>
              <a:rPr lang="en-US" dirty="0" smtClean="0"/>
              <a:t>Vickie Wessel, Subcommittee Chair</a:t>
            </a:r>
          </a:p>
          <a:p>
            <a:r>
              <a:rPr lang="en-US" dirty="0"/>
              <a:t>Eileen </a:t>
            </a:r>
            <a:r>
              <a:rPr lang="en-US" dirty="0" err="1"/>
              <a:t>Guarino</a:t>
            </a:r>
            <a:endParaRPr lang="en-US" dirty="0"/>
          </a:p>
          <a:p>
            <a:r>
              <a:rPr lang="en-US" dirty="0" smtClean="0"/>
              <a:t>Ned Hill</a:t>
            </a:r>
          </a:p>
          <a:p>
            <a:r>
              <a:rPr lang="en-US" dirty="0" smtClean="0"/>
              <a:t>Rich Scott</a:t>
            </a:r>
          </a:p>
          <a:p>
            <a:r>
              <a:rPr lang="en-US" dirty="0" smtClean="0"/>
              <a:t>Ed Wolbert</a:t>
            </a:r>
            <a:endParaRPr lang="en-US" dirty="0"/>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37408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40</a:t>
            </a:fld>
            <a:endParaRPr lang="en-US" dirty="0">
              <a:solidFill>
                <a:prstClr val="black">
                  <a:tint val="75000"/>
                </a:prstClr>
              </a:solidFill>
              <a:latin typeface="Calibri"/>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76" y="685308"/>
            <a:ext cx="6091087" cy="565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681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41</a:t>
            </a:fld>
            <a:endParaRPr lang="en-US" dirty="0">
              <a:solidFill>
                <a:prstClr val="black">
                  <a:tint val="75000"/>
                </a:prstClr>
              </a:solidFill>
              <a:latin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851" y="665149"/>
            <a:ext cx="8109418"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520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42</a:t>
            </a:fld>
            <a:endParaRPr lang="en-US" dirty="0">
              <a:solidFill>
                <a:prstClr val="black">
                  <a:tint val="75000"/>
                </a:prstClr>
              </a:solidFill>
              <a:latin typeface="Calibri"/>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63" y="683667"/>
            <a:ext cx="6101697" cy="563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693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Supporting References</a:t>
            </a:r>
            <a:endParaRPr lang="en-US" dirty="0"/>
          </a:p>
        </p:txBody>
      </p:sp>
      <p:sp>
        <p:nvSpPr>
          <p:cNvPr id="3" name="Content Placeholder 2"/>
          <p:cNvSpPr>
            <a:spLocks noGrp="1"/>
          </p:cNvSpPr>
          <p:nvPr>
            <p:ph idx="1"/>
          </p:nvPr>
        </p:nvSpPr>
        <p:spPr/>
        <p:txBody>
          <a:bodyPr/>
          <a:lstStyle/>
          <a:p>
            <a:r>
              <a:rPr lang="en-US" dirty="0" smtClean="0"/>
              <a:t>GAO Report on Cost Share - </a:t>
            </a:r>
            <a:r>
              <a:rPr lang="en-US" u="sng" dirty="0" smtClean="0">
                <a:hlinkClick r:id="rId2" tooltip="http://www.gao.gov/new.items/d11437r.pdf&#10;Cmd+Click to follow link"/>
              </a:rPr>
              <a:t>www.gao.gov/new.items/d11437r.pdf</a:t>
            </a:r>
            <a:endParaRPr lang="en-US" dirty="0"/>
          </a:p>
          <a:p>
            <a:r>
              <a:rPr lang="en-US" dirty="0" smtClean="0"/>
              <a:t>NIST MEP General Terms and Conditions</a:t>
            </a:r>
          </a:p>
          <a:p>
            <a:r>
              <a:rPr lang="en-US" dirty="0" smtClean="0"/>
              <a:t>Consolidated Board Questions</a:t>
            </a:r>
          </a:p>
          <a:p>
            <a:r>
              <a:rPr lang="en-US" dirty="0" smtClean="0"/>
              <a:t>Cost Share Legislative History Document</a:t>
            </a:r>
          </a:p>
          <a:p>
            <a:r>
              <a:rPr lang="en-US" dirty="0" smtClean="0"/>
              <a:t>ASMC Report</a:t>
            </a:r>
          </a:p>
          <a:p>
            <a:r>
              <a:rPr lang="en-US" dirty="0" smtClean="0"/>
              <a:t>VCAT Example Presentation</a:t>
            </a:r>
          </a:p>
          <a:p>
            <a:pPr marL="0" indent="0">
              <a:buNone/>
            </a:pP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43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14785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Subcommittee Membership</a:t>
            </a:r>
          </a:p>
          <a:p>
            <a:r>
              <a:rPr lang="en-US" dirty="0" smtClean="0">
                <a:solidFill>
                  <a:srgbClr val="00B0F0"/>
                </a:solidFill>
              </a:rPr>
              <a:t>Charge to Board</a:t>
            </a:r>
          </a:p>
          <a:p>
            <a:r>
              <a:rPr lang="en-US" dirty="0" smtClean="0"/>
              <a:t>Background and Legislative History</a:t>
            </a:r>
          </a:p>
          <a:p>
            <a:r>
              <a:rPr lang="en-US" dirty="0" smtClean="0"/>
              <a:t>Current State and Key Points</a:t>
            </a:r>
          </a:p>
          <a:p>
            <a:r>
              <a:rPr lang="en-US" dirty="0" smtClean="0"/>
              <a:t>Preliminary Cost Share Data and Analysis</a:t>
            </a:r>
          </a:p>
          <a:p>
            <a:r>
              <a:rPr lang="en-US" dirty="0" smtClean="0"/>
              <a:t>GAO Report</a:t>
            </a:r>
          </a:p>
          <a:p>
            <a:r>
              <a:rPr lang="en-US" dirty="0" smtClean="0"/>
              <a:t>DRAFT Schedule</a:t>
            </a:r>
          </a:p>
          <a:p>
            <a:r>
              <a:rPr lang="en-US" dirty="0" smtClean="0"/>
              <a:t>Actions and Next Steps</a:t>
            </a:r>
          </a:p>
          <a:p>
            <a:pPr lvl="1"/>
            <a:r>
              <a:rPr lang="en-US" dirty="0" smtClean="0"/>
              <a:t>MEP Connect</a:t>
            </a:r>
          </a:p>
          <a:p>
            <a:pPr lvl="1"/>
            <a:r>
              <a:rPr lang="en-US" dirty="0" smtClean="0"/>
              <a:t>Supporting References</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33951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Recommendations on cost share requirements of the MEP </a:t>
            </a:r>
            <a:r>
              <a:rPr lang="en-US" sz="3200" dirty="0" smtClean="0"/>
              <a:t>program</a:t>
            </a:r>
            <a:endParaRPr lang="en-US" sz="3200" dirty="0"/>
          </a:p>
        </p:txBody>
      </p:sp>
      <p:sp>
        <p:nvSpPr>
          <p:cNvPr id="3" name="Content Placeholder 2"/>
          <p:cNvSpPr>
            <a:spLocks noGrp="1"/>
          </p:cNvSpPr>
          <p:nvPr>
            <p:ph idx="1"/>
          </p:nvPr>
        </p:nvSpPr>
        <p:spPr>
          <a:xfrm>
            <a:off x="788276" y="1738423"/>
            <a:ext cx="7898524" cy="4641112"/>
          </a:xfrm>
        </p:spPr>
        <p:txBody>
          <a:bodyPr>
            <a:normAutofit fontScale="32500" lnSpcReduction="20000"/>
          </a:bodyPr>
          <a:lstStyle/>
          <a:p>
            <a:r>
              <a:rPr lang="en-US" sz="7200" dirty="0"/>
              <a:t>In the American COMPETES Reauthorization Act of </a:t>
            </a:r>
            <a:r>
              <a:rPr lang="en-US" sz="7200" dirty="0" smtClean="0"/>
              <a:t>2010, </a:t>
            </a:r>
            <a:r>
              <a:rPr lang="en-US" sz="7200" dirty="0"/>
              <a:t>Congress directed the Comptroller General (GAO) to submit to Congress a report on cost share requirements of the MEP program with recommendations to provide for long term sustainability of the </a:t>
            </a:r>
            <a:r>
              <a:rPr lang="en-US" sz="7200" dirty="0" smtClean="0"/>
              <a:t>program</a:t>
            </a:r>
          </a:p>
          <a:p>
            <a:endParaRPr lang="en-US" sz="7200" dirty="0"/>
          </a:p>
          <a:p>
            <a:r>
              <a:rPr lang="en-US" sz="7200" dirty="0"/>
              <a:t>GAO submitted a report in April, 2011, but did not provide recommendations that would allow the Secretary of Commerce to alter the cost share </a:t>
            </a:r>
            <a:r>
              <a:rPr lang="en-US" sz="7200" dirty="0" smtClean="0"/>
              <a:t>structure</a:t>
            </a:r>
          </a:p>
          <a:p>
            <a:endParaRPr lang="en-US" sz="7200" dirty="0"/>
          </a:p>
          <a:p>
            <a:r>
              <a:rPr lang="en-US" sz="7200" dirty="0"/>
              <a:t>In the Report on the Appropriations Bill, 2012 (July 20, 2011), Congress directed the Secretary of Commerce to draft criteria for establishing specific cost share for the MEP program.  A report is currently under review by the </a:t>
            </a:r>
            <a:r>
              <a:rPr lang="en-US" sz="7200" dirty="0" smtClean="0"/>
              <a:t>Department</a:t>
            </a:r>
          </a:p>
          <a:p>
            <a:pPr marL="0" indent="0">
              <a:buNone/>
            </a:pPr>
            <a:endParaRPr lang="en-US" sz="7200" dirty="0"/>
          </a:p>
          <a:p>
            <a:endParaRPr lang="en-US" dirty="0"/>
          </a:p>
        </p:txBody>
      </p:sp>
      <p:sp>
        <p:nvSpPr>
          <p:cNvPr id="6" name="Slide Number Placeholder 5"/>
          <p:cNvSpPr>
            <a:spLocks noGrp="1"/>
          </p:cNvSpPr>
          <p:nvPr>
            <p:ph type="sldNum" sz="quarter" idx="4"/>
          </p:nvPr>
        </p:nvSpPr>
        <p:spPr/>
        <p:txBody>
          <a:bodyPr/>
          <a:lstStyle/>
          <a:p>
            <a:fld id="{7C690F11-132E-E54B-AD6C-C5C68F5B319F}" type="slidenum">
              <a:rPr lang="en-US" smtClean="0"/>
              <a:pPr/>
              <a:t>6</a:t>
            </a:fld>
            <a:endParaRPr lang="en-US" dirty="0"/>
          </a:p>
        </p:txBody>
      </p:sp>
    </p:spTree>
    <p:extLst>
      <p:ext uri="{BB962C8B-B14F-4D97-AF65-F5344CB8AC3E}">
        <p14:creationId xmlns:p14="http://schemas.microsoft.com/office/powerpoint/2010/main" val="2602433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Recommendations on cost share requirements of the MEP </a:t>
            </a:r>
            <a:r>
              <a:rPr lang="en-US" sz="3200" dirty="0" smtClean="0"/>
              <a:t>program</a:t>
            </a:r>
            <a:endParaRPr lang="en-US" sz="3200" dirty="0"/>
          </a:p>
        </p:txBody>
      </p:sp>
      <p:sp>
        <p:nvSpPr>
          <p:cNvPr id="3" name="Content Placeholder 2"/>
          <p:cNvSpPr>
            <a:spLocks noGrp="1"/>
          </p:cNvSpPr>
          <p:nvPr>
            <p:ph idx="1"/>
          </p:nvPr>
        </p:nvSpPr>
        <p:spPr>
          <a:xfrm>
            <a:off x="903766" y="1738424"/>
            <a:ext cx="7697973" cy="2737883"/>
          </a:xfrm>
        </p:spPr>
        <p:txBody>
          <a:bodyPr>
            <a:normAutofit fontScale="70000" lnSpcReduction="20000"/>
          </a:bodyPr>
          <a:lstStyle/>
          <a:p>
            <a:pPr marL="0" indent="0">
              <a:buNone/>
            </a:pPr>
            <a:endParaRPr lang="en-US" sz="7200" dirty="0"/>
          </a:p>
          <a:p>
            <a:pPr marL="0" indent="0">
              <a:buNone/>
            </a:pPr>
            <a:r>
              <a:rPr lang="en-US" sz="4500" u="sng" dirty="0" smtClean="0">
                <a:solidFill>
                  <a:srgbClr val="0070C0"/>
                </a:solidFill>
              </a:rPr>
              <a:t>The Board is requested to immediately initiate a review of the cost share structure and by September 30, 2013 provide recommendations to the NIST Director.</a:t>
            </a:r>
          </a:p>
          <a:p>
            <a:endParaRPr lang="en-US" dirty="0"/>
          </a:p>
        </p:txBody>
      </p:sp>
      <p:sp>
        <p:nvSpPr>
          <p:cNvPr id="6" name="Slide Number Placeholder 5"/>
          <p:cNvSpPr>
            <a:spLocks noGrp="1"/>
          </p:cNvSpPr>
          <p:nvPr>
            <p:ph type="sldNum" sz="quarter" idx="4"/>
          </p:nvPr>
        </p:nvSpPr>
        <p:spPr/>
        <p:txBody>
          <a:bodyPr/>
          <a:lstStyle/>
          <a:p>
            <a:fld id="{7C690F11-132E-E54B-AD6C-C5C68F5B319F}" type="slidenum">
              <a:rPr lang="en-US" smtClean="0"/>
              <a:pPr/>
              <a:t>7</a:t>
            </a:fld>
            <a:endParaRPr lang="en-US" dirty="0"/>
          </a:p>
        </p:txBody>
      </p:sp>
    </p:spTree>
    <p:extLst>
      <p:ext uri="{BB962C8B-B14F-4D97-AF65-F5344CB8AC3E}">
        <p14:creationId xmlns:p14="http://schemas.microsoft.com/office/powerpoint/2010/main" val="789851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Agenda</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Subcommittee Membership</a:t>
            </a:r>
          </a:p>
          <a:p>
            <a:r>
              <a:rPr lang="en-US" dirty="0" smtClean="0"/>
              <a:t>Charge to Board</a:t>
            </a:r>
          </a:p>
          <a:p>
            <a:r>
              <a:rPr lang="en-US" dirty="0" smtClean="0">
                <a:solidFill>
                  <a:srgbClr val="00B0F0"/>
                </a:solidFill>
              </a:rPr>
              <a:t>Background and Legislative History</a:t>
            </a:r>
          </a:p>
          <a:p>
            <a:r>
              <a:rPr lang="en-US" dirty="0" smtClean="0"/>
              <a:t>Current State and Key Points</a:t>
            </a:r>
          </a:p>
          <a:p>
            <a:r>
              <a:rPr lang="en-US" dirty="0" smtClean="0"/>
              <a:t>Preliminary Cost Share Data and Analysis</a:t>
            </a:r>
          </a:p>
          <a:p>
            <a:r>
              <a:rPr lang="en-US" dirty="0" smtClean="0"/>
              <a:t>GAO Report</a:t>
            </a:r>
          </a:p>
          <a:p>
            <a:r>
              <a:rPr lang="en-US" dirty="0" smtClean="0"/>
              <a:t>DRAFT Schedule</a:t>
            </a:r>
          </a:p>
          <a:p>
            <a:r>
              <a:rPr lang="en-US" dirty="0" smtClean="0"/>
              <a:t>Actions and Next Steps</a:t>
            </a:r>
          </a:p>
          <a:p>
            <a:pPr lvl="1"/>
            <a:r>
              <a:rPr lang="en-US" dirty="0" smtClean="0"/>
              <a:t>MEP Connect</a:t>
            </a:r>
          </a:p>
          <a:p>
            <a:pPr lvl="1"/>
            <a:r>
              <a:rPr lang="en-US" dirty="0" smtClean="0"/>
              <a:t>Supporting References</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33951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8276" y="505619"/>
            <a:ext cx="7898524" cy="734466"/>
          </a:xfrm>
        </p:spPr>
        <p:txBody>
          <a:bodyPr>
            <a:normAutofit fontScale="90000"/>
          </a:bodyPr>
          <a:lstStyle/>
          <a:p>
            <a:r>
              <a:rPr lang="en-US" dirty="0" smtClean="0"/>
              <a:t>1988</a:t>
            </a:r>
            <a:r>
              <a:rPr lang="en-US" sz="1200" dirty="0" smtClean="0"/>
              <a:t/>
            </a:r>
            <a:br>
              <a:rPr lang="en-US" sz="1200" dirty="0" smtClean="0"/>
            </a:br>
            <a:endParaRPr lang="en-US" sz="1400" dirty="0"/>
          </a:p>
        </p:txBody>
      </p:sp>
      <p:sp>
        <p:nvSpPr>
          <p:cNvPr id="6" name="Content Placeholder 5"/>
          <p:cNvSpPr>
            <a:spLocks noGrp="1"/>
          </p:cNvSpPr>
          <p:nvPr>
            <p:ph idx="1"/>
          </p:nvPr>
        </p:nvSpPr>
        <p:spPr>
          <a:xfrm>
            <a:off x="788276" y="1195060"/>
            <a:ext cx="7898524" cy="5303837"/>
          </a:xfrm>
        </p:spPr>
        <p:txBody>
          <a:bodyPr>
            <a:normAutofit fontScale="77500" lnSpcReduction="20000"/>
          </a:bodyPr>
          <a:lstStyle/>
          <a:p>
            <a:pPr marL="0" indent="0">
              <a:buNone/>
            </a:pPr>
            <a:r>
              <a:rPr lang="en-US" sz="2900" dirty="0"/>
              <a:t>Omnibus Foreign Trade and Competitiveness Act; TITLE 15 - Commerce and Trade, Chapter 7 - National Institute of Standards and Technology, Sec. 278k, Regional Centers for the Transfer of Manufacturing </a:t>
            </a:r>
            <a:r>
              <a:rPr lang="en-US" sz="2900" dirty="0" smtClean="0"/>
              <a:t>Technology</a:t>
            </a:r>
            <a:endParaRPr lang="en-US" sz="2900" u="sng" dirty="0"/>
          </a:p>
          <a:p>
            <a:pPr marL="0" indent="0">
              <a:buNone/>
            </a:pPr>
            <a:endParaRPr lang="en-US" sz="2900" u="sng" dirty="0" smtClean="0"/>
          </a:p>
          <a:p>
            <a:r>
              <a:rPr lang="en-US" sz="2900" dirty="0" smtClean="0"/>
              <a:t>Created </a:t>
            </a:r>
            <a:r>
              <a:rPr lang="en-US" sz="2900" dirty="0"/>
              <a:t>the MEP program </a:t>
            </a:r>
            <a:endParaRPr lang="en-US" sz="2900" dirty="0" smtClean="0"/>
          </a:p>
          <a:p>
            <a:r>
              <a:rPr lang="en-US" sz="2900" dirty="0" smtClean="0"/>
              <a:t>Mandated </a:t>
            </a:r>
            <a:r>
              <a:rPr lang="en-US" sz="2900" dirty="0"/>
              <a:t>it to be a cost shared program between the federal government and the nonprofit entities serving as centers.  </a:t>
            </a:r>
            <a:endParaRPr lang="en-US" sz="2900" dirty="0" smtClean="0"/>
          </a:p>
          <a:p>
            <a:r>
              <a:rPr lang="en-US" sz="2900" dirty="0" smtClean="0"/>
              <a:t>Ratio </a:t>
            </a:r>
            <a:r>
              <a:rPr lang="en-US" sz="2900" dirty="0"/>
              <a:t>of federal to center cost share was limited to 50% in the first three years of operation. </a:t>
            </a:r>
          </a:p>
          <a:p>
            <a:r>
              <a:rPr lang="en-US" sz="2900" dirty="0" smtClean="0"/>
              <a:t>Directed </a:t>
            </a:r>
            <a:r>
              <a:rPr lang="en-US" sz="2900" dirty="0"/>
              <a:t>the program to establish a funding profile that reduced the amount of the federal contribution in years four through six of center </a:t>
            </a:r>
            <a:r>
              <a:rPr lang="en-US" sz="2900" dirty="0" smtClean="0"/>
              <a:t>operation</a:t>
            </a:r>
          </a:p>
          <a:p>
            <a:r>
              <a:rPr lang="en-US" sz="2900" dirty="0" smtClean="0"/>
              <a:t>Prohibition </a:t>
            </a:r>
            <a:r>
              <a:rPr lang="en-US" sz="2900" dirty="0"/>
              <a:t>of any federal funding beyond the sixth year of operation – referred to as the “Sunset” provision based on the belief that centers should/could be self-sufficient after their sixth year of operation</a:t>
            </a:r>
            <a:r>
              <a:rPr lang="en-US" sz="2000" dirty="0" smtClean="0"/>
              <a:t>.</a:t>
            </a:r>
            <a:endParaRPr lang="en-US" sz="3000" dirty="0"/>
          </a:p>
        </p:txBody>
      </p:sp>
      <p:sp>
        <p:nvSpPr>
          <p:cNvPr id="4" name="Slide Number Placeholder 3"/>
          <p:cNvSpPr>
            <a:spLocks noGrp="1"/>
          </p:cNvSpPr>
          <p:nvPr>
            <p:ph type="sldNum" sz="quarter" idx="4"/>
          </p:nvPr>
        </p:nvSpPr>
        <p:spPr/>
        <p:txBody>
          <a:bodyPr/>
          <a:lstStyle/>
          <a:p>
            <a:fld id="{7C690F11-132E-E54B-AD6C-C5C68F5B319F}" type="slidenum">
              <a:rPr lang="en-US" smtClean="0">
                <a:solidFill>
                  <a:prstClr val="black">
                    <a:tint val="75000"/>
                  </a:prstClr>
                </a:solidFill>
                <a:latin typeface="Calibri"/>
              </a:rPr>
              <a:pPr/>
              <a:t>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44696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TotalTime>
  <Words>2239</Words>
  <Application>Microsoft Office PowerPoint</Application>
  <PresentationFormat>On-screen Show (4:3)</PresentationFormat>
  <Paragraphs>390</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1_Office Theme</vt:lpstr>
      <vt:lpstr>Cost Share Briefing MEP Advisory Board July 18/19, 2013</vt:lpstr>
      <vt:lpstr>Agenda</vt:lpstr>
      <vt:lpstr>Agenda</vt:lpstr>
      <vt:lpstr>Subcommittee Membership</vt:lpstr>
      <vt:lpstr>Agenda</vt:lpstr>
      <vt:lpstr>Recommendations on cost share requirements of the MEP program</vt:lpstr>
      <vt:lpstr>Recommendations on cost share requirements of the MEP program</vt:lpstr>
      <vt:lpstr>Agenda</vt:lpstr>
      <vt:lpstr>1988 </vt:lpstr>
      <vt:lpstr>1990 </vt:lpstr>
      <vt:lpstr>1998 </vt:lpstr>
      <vt:lpstr>2007 America Competes Act</vt:lpstr>
      <vt:lpstr>America COMPETES Reauthorization of 2010</vt:lpstr>
      <vt:lpstr>PowerPoint Presentation</vt:lpstr>
      <vt:lpstr>PowerPoint Presentation</vt:lpstr>
      <vt:lpstr>Agenda</vt:lpstr>
      <vt:lpstr>Current State</vt:lpstr>
      <vt:lpstr>PowerPoint Presentation</vt:lpstr>
      <vt:lpstr>Key Points</vt:lpstr>
      <vt:lpstr>Agenda</vt:lpstr>
      <vt:lpstr>PowerPoint Presentation</vt:lpstr>
      <vt:lpstr>Total MEP center funding, including federal and non-federal contributions (dollars in millions)</vt:lpstr>
      <vt:lpstr>Center Fee for Services Revenues – Program Income</vt:lpstr>
      <vt:lpstr>PowerPoint Presentation</vt:lpstr>
      <vt:lpstr>State Funding Priorities</vt:lpstr>
      <vt:lpstr>Variation Among State Cash Contributions (FY 2012)</vt:lpstr>
      <vt:lpstr>Agenda</vt:lpstr>
      <vt:lpstr>GAO Report </vt:lpstr>
      <vt:lpstr>MEP Center Reported Positive Effects of the Cost Share Requirement</vt:lpstr>
      <vt:lpstr>MEP Center Reported Negative Effects of the Cost Share Requirement</vt:lpstr>
      <vt:lpstr>GAO Report  - Recommendations</vt:lpstr>
      <vt:lpstr>GAO Report – Principles to Consider When Setting Cost Share</vt:lpstr>
      <vt:lpstr>GAO Report- Factors Specific to the MEP Program</vt:lpstr>
      <vt:lpstr>Congressional Response to the GAO Report</vt:lpstr>
      <vt:lpstr>Agenda</vt:lpstr>
      <vt:lpstr>DRAFT Schedule - July</vt:lpstr>
      <vt:lpstr>DRAFT Schedule -August/September</vt:lpstr>
      <vt:lpstr>Agenda</vt:lpstr>
      <vt:lpstr>Actions and Next Steps</vt:lpstr>
      <vt:lpstr>PowerPoint Presentation</vt:lpstr>
      <vt:lpstr>PowerPoint Presentation</vt:lpstr>
      <vt:lpstr>PowerPoint Presentation</vt:lpstr>
      <vt:lpstr>Supporting References</vt:lpstr>
    </vt:vector>
  </TitlesOfParts>
  <Company>NIST MEP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Advisory Board Meeting  June 24, 2013  Denver, CO</dc:title>
  <dc:creator>Karen Lellock</dc:creator>
  <cp:lastModifiedBy>Gary Yakimov</cp:lastModifiedBy>
  <cp:revision>96</cp:revision>
  <cp:lastPrinted>2013-07-17T18:52:56Z</cp:lastPrinted>
  <dcterms:created xsi:type="dcterms:W3CDTF">2013-07-02T15:29:08Z</dcterms:created>
  <dcterms:modified xsi:type="dcterms:W3CDTF">2013-10-18T16:26:49Z</dcterms:modified>
</cp:coreProperties>
</file>