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 id="2147483756" r:id="rId2"/>
  </p:sldMasterIdLst>
  <p:notesMasterIdLst>
    <p:notesMasterId r:id="rId31"/>
  </p:notesMasterIdLst>
  <p:sldIdLst>
    <p:sldId id="256" r:id="rId3"/>
    <p:sldId id="257" r:id="rId4"/>
    <p:sldId id="314" r:id="rId5"/>
    <p:sldId id="315" r:id="rId6"/>
    <p:sldId id="321" r:id="rId7"/>
    <p:sldId id="316" r:id="rId8"/>
    <p:sldId id="306" r:id="rId9"/>
    <p:sldId id="259" r:id="rId10"/>
    <p:sldId id="308" r:id="rId11"/>
    <p:sldId id="261" r:id="rId12"/>
    <p:sldId id="298" r:id="rId13"/>
    <p:sldId id="309" r:id="rId14"/>
    <p:sldId id="299" r:id="rId15"/>
    <p:sldId id="300" r:id="rId16"/>
    <p:sldId id="310" r:id="rId17"/>
    <p:sldId id="301" r:id="rId18"/>
    <p:sldId id="302" r:id="rId19"/>
    <p:sldId id="312" r:id="rId20"/>
    <p:sldId id="303" r:id="rId21"/>
    <p:sldId id="304" r:id="rId22"/>
    <p:sldId id="313" r:id="rId23"/>
    <p:sldId id="305" r:id="rId24"/>
    <p:sldId id="317" r:id="rId25"/>
    <p:sldId id="297" r:id="rId26"/>
    <p:sldId id="296" r:id="rId27"/>
    <p:sldId id="320" r:id="rId28"/>
    <p:sldId id="319" r:id="rId29"/>
    <p:sldId id="311"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7" autoAdjust="0"/>
    <p:restoredTop sz="95712" autoAdjust="0"/>
  </p:normalViewPr>
  <p:slideViewPr>
    <p:cSldViewPr snapToGrid="0">
      <p:cViewPr varScale="1">
        <p:scale>
          <a:sx n="87" d="100"/>
          <a:sy n="87" d="100"/>
        </p:scale>
        <p:origin x="102" y="24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F968FB-6A8E-490B-96F7-F94821EF7824}" type="datetimeFigureOut">
              <a:rPr lang="en-US" smtClean="0"/>
              <a:t>2/18/2016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75D4B5-821F-4F0E-B451-546E63EB0993}" type="slidenum">
              <a:rPr lang="en-US" smtClean="0"/>
              <a:t>‹#›</a:t>
            </a:fld>
            <a:endParaRPr lang="en-US"/>
          </a:p>
        </p:txBody>
      </p:sp>
    </p:spTree>
    <p:extLst>
      <p:ext uri="{BB962C8B-B14F-4D97-AF65-F5344CB8AC3E}">
        <p14:creationId xmlns:p14="http://schemas.microsoft.com/office/powerpoint/2010/main" val="40377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B75D4B5-821F-4F0E-B451-546E63EB0993}" type="slidenum">
              <a:rPr lang="en-US" smtClean="0"/>
              <a:t>1</a:t>
            </a:fld>
            <a:endParaRPr lang="en-US"/>
          </a:p>
        </p:txBody>
      </p:sp>
    </p:spTree>
    <p:extLst>
      <p:ext uri="{BB962C8B-B14F-4D97-AF65-F5344CB8AC3E}">
        <p14:creationId xmlns:p14="http://schemas.microsoft.com/office/powerpoint/2010/main" val="1741381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B75D4B5-821F-4F0E-B451-546E63EB0993}" type="slidenum">
              <a:rPr lang="en-US" smtClean="0"/>
              <a:t>27</a:t>
            </a:fld>
            <a:endParaRPr lang="en-US"/>
          </a:p>
        </p:txBody>
      </p:sp>
    </p:spTree>
    <p:extLst>
      <p:ext uri="{BB962C8B-B14F-4D97-AF65-F5344CB8AC3E}">
        <p14:creationId xmlns:p14="http://schemas.microsoft.com/office/powerpoint/2010/main" val="1741381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599721-290F-448F-9532-FD203A90F1DE}" type="datetime1">
              <a:rPr lang="en-US" smtClean="0"/>
              <a:t>2/18/2016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47506271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BCAE26-AD36-43DB-8B5D-CF650303D2CF}" type="datetime1">
              <a:rPr lang="en-US" smtClean="0"/>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4C5D2-352A-48FE-9355-62285D06C76A}" type="slidenum">
              <a:rPr lang="en-US" smtClean="0"/>
              <a:t>‹#›</a:t>
            </a:fld>
            <a:endParaRPr lang="en-US"/>
          </a:p>
        </p:txBody>
      </p:sp>
    </p:spTree>
    <p:extLst>
      <p:ext uri="{BB962C8B-B14F-4D97-AF65-F5344CB8AC3E}">
        <p14:creationId xmlns:p14="http://schemas.microsoft.com/office/powerpoint/2010/main" val="201696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052AA9-333E-4A3A-A97B-3820F0C85A9A}" type="datetime1">
              <a:rPr lang="en-US" smtClean="0"/>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4C5D2-352A-48FE-9355-62285D06C76A}" type="slidenum">
              <a:rPr lang="en-US" smtClean="0"/>
              <a:t>‹#›</a:t>
            </a:fld>
            <a:endParaRPr lang="en-US"/>
          </a:p>
        </p:txBody>
      </p:sp>
    </p:spTree>
    <p:extLst>
      <p:ext uri="{BB962C8B-B14F-4D97-AF65-F5344CB8AC3E}">
        <p14:creationId xmlns:p14="http://schemas.microsoft.com/office/powerpoint/2010/main" val="1316462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4DECC3-CD4C-42DD-A221-9B81B0BCCA94}" type="datetime1">
              <a:rPr lang="en-US" smtClean="0"/>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1341F-E75A-4C43-8285-43AAA61E932C}" type="slidenum">
              <a:rPr lang="en-US" smtClean="0"/>
              <a:t>‹#›</a:t>
            </a:fld>
            <a:endParaRPr lang="en-US"/>
          </a:p>
        </p:txBody>
      </p:sp>
    </p:spTree>
    <p:extLst>
      <p:ext uri="{BB962C8B-B14F-4D97-AF65-F5344CB8AC3E}">
        <p14:creationId xmlns:p14="http://schemas.microsoft.com/office/powerpoint/2010/main" val="32351369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D8F482-2E15-4AE6-9F3D-4E25F34378D6}" type="datetime1">
              <a:rPr lang="en-US" smtClean="0"/>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1341F-E75A-4C43-8285-43AAA61E932C}" type="slidenum">
              <a:rPr lang="en-US" smtClean="0"/>
              <a:t>‹#›</a:t>
            </a:fld>
            <a:endParaRPr lang="en-US"/>
          </a:p>
        </p:txBody>
      </p:sp>
    </p:spTree>
    <p:extLst>
      <p:ext uri="{BB962C8B-B14F-4D97-AF65-F5344CB8AC3E}">
        <p14:creationId xmlns:p14="http://schemas.microsoft.com/office/powerpoint/2010/main" val="40420847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E7DB82-D4F6-40A5-8CEB-BD49488B8D86}" type="datetime1">
              <a:rPr lang="en-US" smtClean="0"/>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1341F-E75A-4C43-8285-43AAA61E932C}" type="slidenum">
              <a:rPr lang="en-US" smtClean="0"/>
              <a:t>‹#›</a:t>
            </a:fld>
            <a:endParaRPr lang="en-US"/>
          </a:p>
        </p:txBody>
      </p:sp>
    </p:spTree>
    <p:extLst>
      <p:ext uri="{BB962C8B-B14F-4D97-AF65-F5344CB8AC3E}">
        <p14:creationId xmlns:p14="http://schemas.microsoft.com/office/powerpoint/2010/main" val="1993692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7349C3-7D9F-47A0-B9FF-113A715E3C59}" type="datetime1">
              <a:rPr lang="en-US" smtClean="0"/>
              <a:t>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51341F-E75A-4C43-8285-43AAA61E932C}" type="slidenum">
              <a:rPr lang="en-US" smtClean="0"/>
              <a:t>‹#›</a:t>
            </a:fld>
            <a:endParaRPr lang="en-US"/>
          </a:p>
        </p:txBody>
      </p:sp>
    </p:spTree>
    <p:extLst>
      <p:ext uri="{BB962C8B-B14F-4D97-AF65-F5344CB8AC3E}">
        <p14:creationId xmlns:p14="http://schemas.microsoft.com/office/powerpoint/2010/main" val="241541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CED0D31-4A14-4A3B-8E52-F8B4EC02A77A}" type="datetime1">
              <a:rPr lang="en-US" smtClean="0"/>
              <a:t>2/18/2016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51341F-E75A-4C43-8285-43AAA61E932C}" type="slidenum">
              <a:rPr lang="en-US" smtClean="0"/>
              <a:t>‹#›</a:t>
            </a:fld>
            <a:endParaRPr lang="en-US"/>
          </a:p>
        </p:txBody>
      </p:sp>
    </p:spTree>
    <p:extLst>
      <p:ext uri="{BB962C8B-B14F-4D97-AF65-F5344CB8AC3E}">
        <p14:creationId xmlns:p14="http://schemas.microsoft.com/office/powerpoint/2010/main" val="37390485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E07203-C6B4-4605-BA31-E3071C7CFCE5}" type="datetime1">
              <a:rPr lang="en-US" smtClean="0"/>
              <a:t>2/18/2016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51341F-E75A-4C43-8285-43AAA61E932C}" type="slidenum">
              <a:rPr lang="en-US" smtClean="0"/>
              <a:t>‹#›</a:t>
            </a:fld>
            <a:endParaRPr lang="en-US"/>
          </a:p>
        </p:txBody>
      </p:sp>
    </p:spTree>
    <p:extLst>
      <p:ext uri="{BB962C8B-B14F-4D97-AF65-F5344CB8AC3E}">
        <p14:creationId xmlns:p14="http://schemas.microsoft.com/office/powerpoint/2010/main" val="17657367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36F7DE-BBFB-43A4-A09D-C633531C4BE0}" type="datetime1">
              <a:rPr lang="en-US" smtClean="0"/>
              <a:t>2/18/2016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51341F-E75A-4C43-8285-43AAA61E932C}" type="slidenum">
              <a:rPr lang="en-US" smtClean="0"/>
              <a:t>‹#›</a:t>
            </a:fld>
            <a:endParaRPr lang="en-US"/>
          </a:p>
        </p:txBody>
      </p:sp>
    </p:spTree>
    <p:extLst>
      <p:ext uri="{BB962C8B-B14F-4D97-AF65-F5344CB8AC3E}">
        <p14:creationId xmlns:p14="http://schemas.microsoft.com/office/powerpoint/2010/main" val="27987205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E95553-F7F3-4F88-9E3C-813554E3D381}" type="datetime1">
              <a:rPr lang="en-US" smtClean="0"/>
              <a:t>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51341F-E75A-4C43-8285-43AAA61E932C}" type="slidenum">
              <a:rPr lang="en-US" smtClean="0"/>
              <a:t>‹#›</a:t>
            </a:fld>
            <a:endParaRPr lang="en-US"/>
          </a:p>
        </p:txBody>
      </p:sp>
    </p:spTree>
    <p:extLst>
      <p:ext uri="{BB962C8B-B14F-4D97-AF65-F5344CB8AC3E}">
        <p14:creationId xmlns:p14="http://schemas.microsoft.com/office/powerpoint/2010/main" val="1840324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47627" y="499405"/>
            <a:ext cx="7886700" cy="1325563"/>
          </a:xfrm>
        </p:spPr>
        <p:txBody>
          <a:bodyPr/>
          <a:lstStyle>
            <a:lvl1pPr>
              <a:defRPr b="1">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547627" y="1986170"/>
            <a:ext cx="7886700" cy="3538330"/>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7DFF698-4F3E-48E9-B01D-6A779E6C2D28}" type="datetime1">
              <a:rPr lang="en-US" smtClean="0"/>
              <a:t>2/18/2016</a:t>
            </a:fld>
            <a:endParaRPr lang="en-US"/>
          </a:p>
        </p:txBody>
      </p:sp>
      <p:sp>
        <p:nvSpPr>
          <p:cNvPr id="6" name="Slide Number Placeholder 5"/>
          <p:cNvSpPr>
            <a:spLocks noGrp="1"/>
          </p:cNvSpPr>
          <p:nvPr>
            <p:ph type="sldNum" sz="quarter" idx="12"/>
          </p:nvPr>
        </p:nvSpPr>
        <p:spPr>
          <a:xfrm>
            <a:off x="3311083" y="6443655"/>
            <a:ext cx="2057400" cy="365125"/>
          </a:xfrm>
        </p:spPr>
        <p:txBody>
          <a:bodyPr/>
          <a:lstStyle>
            <a:lvl1pPr algn="ctr">
              <a:defRPr sz="1200"/>
            </a:lvl1pPr>
          </a:lstStyle>
          <a:p>
            <a:fld id="{8A6BD0B9-3465-4E0F-AE7F-2EBD7D9D0656}" type="slidenum">
              <a:rPr lang="en-US" smtClean="0"/>
              <a:pPr/>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95629" y="146008"/>
            <a:ext cx="1077396" cy="1152971"/>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617" y="5877897"/>
            <a:ext cx="2041083" cy="937232"/>
          </a:xfrm>
          <a:prstGeom prst="rect">
            <a:avLst/>
          </a:prstGeom>
        </p:spPr>
      </p:pic>
      <p:pic>
        <p:nvPicPr>
          <p:cNvPr id="9" name="Picture 8"/>
          <p:cNvPicPr>
            <a:picLocks noChangeAspect="1"/>
          </p:cNvPicPr>
          <p:nvPr userDrawn="1"/>
        </p:nvPicPr>
        <p:blipFill>
          <a:blip r:embed="rId4"/>
          <a:stretch>
            <a:fillRect/>
          </a:stretch>
        </p:blipFill>
        <p:spPr>
          <a:xfrm>
            <a:off x="7722023" y="6529379"/>
            <a:ext cx="1371600" cy="285750"/>
          </a:xfrm>
          <a:prstGeom prst="rect">
            <a:avLst/>
          </a:prstGeom>
        </p:spPr>
      </p:pic>
    </p:spTree>
    <p:extLst>
      <p:ext uri="{BB962C8B-B14F-4D97-AF65-F5344CB8AC3E}">
        <p14:creationId xmlns:p14="http://schemas.microsoft.com/office/powerpoint/2010/main" val="35458841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096C21-249C-4EA5-9CCD-FD0467696AED}" type="datetime1">
              <a:rPr lang="en-US" smtClean="0"/>
              <a:t>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51341F-E75A-4C43-8285-43AAA61E932C}" type="slidenum">
              <a:rPr lang="en-US" smtClean="0"/>
              <a:t>‹#›</a:t>
            </a:fld>
            <a:endParaRPr lang="en-US"/>
          </a:p>
        </p:txBody>
      </p:sp>
    </p:spTree>
    <p:extLst>
      <p:ext uri="{BB962C8B-B14F-4D97-AF65-F5344CB8AC3E}">
        <p14:creationId xmlns:p14="http://schemas.microsoft.com/office/powerpoint/2010/main" val="5764525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304505-F5F8-4740-A5C3-A3B341FA3DC0}" type="datetime1">
              <a:rPr lang="en-US" smtClean="0"/>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1341F-E75A-4C43-8285-43AAA61E932C}" type="slidenum">
              <a:rPr lang="en-US" smtClean="0"/>
              <a:t>‹#›</a:t>
            </a:fld>
            <a:endParaRPr lang="en-US"/>
          </a:p>
        </p:txBody>
      </p:sp>
    </p:spTree>
    <p:extLst>
      <p:ext uri="{BB962C8B-B14F-4D97-AF65-F5344CB8AC3E}">
        <p14:creationId xmlns:p14="http://schemas.microsoft.com/office/powerpoint/2010/main" val="14499805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17CED4-4477-4EF2-8F58-94D728EFF4FD}" type="datetime1">
              <a:rPr lang="en-US" smtClean="0"/>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1341F-E75A-4C43-8285-43AAA61E932C}" type="slidenum">
              <a:rPr lang="en-US" smtClean="0"/>
              <a:t>‹#›</a:t>
            </a:fld>
            <a:endParaRPr lang="en-US"/>
          </a:p>
        </p:txBody>
      </p:sp>
    </p:spTree>
    <p:extLst>
      <p:ext uri="{BB962C8B-B14F-4D97-AF65-F5344CB8AC3E}">
        <p14:creationId xmlns:p14="http://schemas.microsoft.com/office/powerpoint/2010/main" val="2570192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713D90-AF70-4F9D-BCC0-6D7EA6D0D84F}" type="datetime1">
              <a:rPr lang="en-US" smtClean="0"/>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4C5D2-352A-48FE-9355-62285D06C76A}" type="slidenum">
              <a:rPr lang="en-US" smtClean="0"/>
              <a:t>‹#›</a:t>
            </a:fld>
            <a:endParaRPr lang="en-US"/>
          </a:p>
        </p:txBody>
      </p:sp>
    </p:spTree>
    <p:extLst>
      <p:ext uri="{BB962C8B-B14F-4D97-AF65-F5344CB8AC3E}">
        <p14:creationId xmlns:p14="http://schemas.microsoft.com/office/powerpoint/2010/main" val="169994772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2FD696-AF75-408D-8CB0-7CD6E7EDACE0}" type="datetime1">
              <a:rPr lang="en-US" smtClean="0"/>
              <a:t>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4C5D2-352A-48FE-9355-62285D06C76A}" type="slidenum">
              <a:rPr lang="en-US" smtClean="0"/>
              <a:t>‹#›</a:t>
            </a:fld>
            <a:endParaRPr lang="en-US"/>
          </a:p>
        </p:txBody>
      </p:sp>
    </p:spTree>
    <p:extLst>
      <p:ext uri="{BB962C8B-B14F-4D97-AF65-F5344CB8AC3E}">
        <p14:creationId xmlns:p14="http://schemas.microsoft.com/office/powerpoint/2010/main" val="192978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8CB4A57-3E4C-48C0-B16B-FFAF990251D7}" type="datetime1">
              <a:rPr lang="en-US" smtClean="0"/>
              <a:t>2/18/2016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44C5D2-352A-48FE-9355-62285D06C76A}" type="slidenum">
              <a:rPr lang="en-US" smtClean="0"/>
              <a:t>‹#›</a:t>
            </a:fld>
            <a:endParaRPr lang="en-US"/>
          </a:p>
        </p:txBody>
      </p:sp>
    </p:spTree>
    <p:extLst>
      <p:ext uri="{BB962C8B-B14F-4D97-AF65-F5344CB8AC3E}">
        <p14:creationId xmlns:p14="http://schemas.microsoft.com/office/powerpoint/2010/main" val="320500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F47B6E-87D7-407B-9E3F-2812A31F680B}" type="datetime1">
              <a:rPr lang="en-US" smtClean="0"/>
              <a:t>2/18/2016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44C5D2-352A-48FE-9355-62285D06C76A}" type="slidenum">
              <a:rPr lang="en-US" smtClean="0"/>
              <a:t>‹#›</a:t>
            </a:fld>
            <a:endParaRPr lang="en-US"/>
          </a:p>
        </p:txBody>
      </p:sp>
    </p:spTree>
    <p:extLst>
      <p:ext uri="{BB962C8B-B14F-4D97-AF65-F5344CB8AC3E}">
        <p14:creationId xmlns:p14="http://schemas.microsoft.com/office/powerpoint/2010/main" val="2788631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2CF1CF-A603-4526-A39A-1749BF910AEE}" type="datetime1">
              <a:rPr lang="en-US" smtClean="0"/>
              <a:t>2/18/2016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44C5D2-352A-48FE-9355-62285D06C76A}" type="slidenum">
              <a:rPr lang="en-US" smtClean="0"/>
              <a:t>‹#›</a:t>
            </a:fld>
            <a:endParaRPr lang="en-US"/>
          </a:p>
        </p:txBody>
      </p:sp>
    </p:spTree>
    <p:extLst>
      <p:ext uri="{BB962C8B-B14F-4D97-AF65-F5344CB8AC3E}">
        <p14:creationId xmlns:p14="http://schemas.microsoft.com/office/powerpoint/2010/main" val="65209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4479CA-42F2-4F11-934F-859DC3F42E15}" type="datetime1">
              <a:rPr lang="en-US" smtClean="0"/>
              <a:t>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4C5D2-352A-48FE-9355-62285D06C76A}" type="slidenum">
              <a:rPr lang="en-US" smtClean="0"/>
              <a:t>‹#›</a:t>
            </a:fld>
            <a:endParaRPr lang="en-US"/>
          </a:p>
        </p:txBody>
      </p:sp>
    </p:spTree>
    <p:extLst>
      <p:ext uri="{BB962C8B-B14F-4D97-AF65-F5344CB8AC3E}">
        <p14:creationId xmlns:p14="http://schemas.microsoft.com/office/powerpoint/2010/main" val="164959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CFF609-EEC0-498D-AAE4-823A08368FC6}" type="datetime1">
              <a:rPr lang="en-US" smtClean="0"/>
              <a:t>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4C5D2-352A-48FE-9355-62285D06C76A}" type="slidenum">
              <a:rPr lang="en-US" smtClean="0"/>
              <a:t>‹#›</a:t>
            </a:fld>
            <a:endParaRPr lang="en-US"/>
          </a:p>
        </p:txBody>
      </p:sp>
    </p:spTree>
    <p:extLst>
      <p:ext uri="{BB962C8B-B14F-4D97-AF65-F5344CB8AC3E}">
        <p14:creationId xmlns:p14="http://schemas.microsoft.com/office/powerpoint/2010/main" val="2965224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3053C72-3206-4BDB-9F43-87319871A008}" type="datetime1">
              <a:rPr lang="en-US" smtClean="0"/>
              <a:t>2/18/2016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544C5D2-352A-48FE-9355-62285D06C76A}" type="slidenum">
              <a:rPr lang="en-US" smtClean="0"/>
              <a:t>‹#›</a:t>
            </a:fld>
            <a:endParaRPr lang="en-US"/>
          </a:p>
        </p:txBody>
      </p:sp>
    </p:spTree>
    <p:extLst>
      <p:ext uri="{BB962C8B-B14F-4D97-AF65-F5344CB8AC3E}">
        <p14:creationId xmlns:p14="http://schemas.microsoft.com/office/powerpoint/2010/main" val="192757858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D11344-DBD8-4D2C-9F77-FECC3FE5F63F}" type="datetime1">
              <a:rPr lang="en-US" smtClean="0"/>
              <a:t>2/18/2016</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51341F-E75A-4C43-8285-43AAA61E932C}" type="slidenum">
              <a:rPr lang="en-US" smtClean="0"/>
              <a:t>‹#›</a:t>
            </a:fld>
            <a:endParaRPr lang="en-US"/>
          </a:p>
        </p:txBody>
      </p:sp>
    </p:spTree>
    <p:extLst>
      <p:ext uri="{BB962C8B-B14F-4D97-AF65-F5344CB8AC3E}">
        <p14:creationId xmlns:p14="http://schemas.microsoft.com/office/powerpoint/2010/main" val="4090080467"/>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5.jpeg"/></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3357270"/>
            <a:ext cx="6858000" cy="926356"/>
          </a:xfrm>
        </p:spPr>
        <p:txBody>
          <a:bodyPr>
            <a:normAutofit/>
          </a:bodyPr>
          <a:lstStyle/>
          <a:p>
            <a:r>
              <a:rPr lang="en-US" dirty="0" smtClean="0">
                <a:latin typeface="+mn-lt"/>
              </a:rPr>
              <a:t>Priority Action Report</a:t>
            </a:r>
            <a:endParaRPr lang="en-US" dirty="0">
              <a:latin typeface="+mn-lt"/>
            </a:endParaRPr>
          </a:p>
        </p:txBody>
      </p:sp>
      <p:sp>
        <p:nvSpPr>
          <p:cNvPr id="3" name="Subtitle 2"/>
          <p:cNvSpPr>
            <a:spLocks noGrp="1"/>
          </p:cNvSpPr>
          <p:nvPr>
            <p:ph type="subTitle" idx="1"/>
          </p:nvPr>
        </p:nvSpPr>
        <p:spPr>
          <a:xfrm>
            <a:off x="1143000" y="4479481"/>
            <a:ext cx="6858000" cy="1655762"/>
          </a:xfrm>
        </p:spPr>
        <p:txBody>
          <a:bodyPr/>
          <a:lstStyle/>
          <a:p>
            <a:r>
              <a:rPr lang="en-US" sz="3200" b="1" dirty="0" smtClean="0">
                <a:latin typeface="Arial" panose="020B0604020202020204" pitchFamily="34" charset="0"/>
                <a:cs typeface="Arial" panose="020B0604020202020204" pitchFamily="34" charset="0"/>
              </a:rPr>
              <a:t>Anthropology</a:t>
            </a:r>
          </a:p>
          <a:p>
            <a:r>
              <a:rPr lang="en-US" dirty="0" smtClean="0">
                <a:latin typeface="Arial" panose="020B0604020202020204" pitchFamily="34" charset="0"/>
                <a:cs typeface="Arial" panose="020B0604020202020204" pitchFamily="34" charset="0"/>
              </a:rPr>
              <a:t>Crime Scene/Death Investigation</a:t>
            </a:r>
          </a:p>
          <a:p>
            <a:r>
              <a:rPr lang="en-US" dirty="0" smtClean="0">
                <a:latin typeface="Arial" panose="020B0604020202020204" pitchFamily="34" charset="0"/>
                <a:cs typeface="Arial" panose="020B0604020202020204" pitchFamily="34" charset="0"/>
              </a:rPr>
              <a:t>Thomas D. Holland, Ph.D.</a:t>
            </a:r>
          </a:p>
          <a:p>
            <a:r>
              <a:rPr lang="en-US" dirty="0" smtClean="0">
                <a:latin typeface="Arial" panose="020B0604020202020204" pitchFamily="34" charset="0"/>
                <a:cs typeface="Arial" panose="020B0604020202020204" pitchFamily="34" charset="0"/>
              </a:rPr>
              <a:t>January 27, 2016</a:t>
            </a:r>
          </a:p>
          <a:p>
            <a:endParaRPr lang="en-US" dirty="0">
              <a:solidFill>
                <a:schemeClr val="bg2">
                  <a:lumMod val="50000"/>
                </a:schemeClr>
              </a:solidFil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64205" y="503598"/>
            <a:ext cx="2615590" cy="2799064"/>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6135243"/>
            <a:ext cx="1493520" cy="685800"/>
          </a:xfrm>
          <a:prstGeom prst="rect">
            <a:avLst/>
          </a:prstGeom>
        </p:spPr>
      </p:pic>
      <p:pic>
        <p:nvPicPr>
          <p:cNvPr id="6" name="Picture 5"/>
          <p:cNvPicPr>
            <a:picLocks noChangeAspect="1"/>
          </p:cNvPicPr>
          <p:nvPr/>
        </p:nvPicPr>
        <p:blipFill>
          <a:blip r:embed="rId5"/>
          <a:stretch>
            <a:fillRect/>
          </a:stretch>
        </p:blipFill>
        <p:spPr>
          <a:xfrm>
            <a:off x="7702950" y="6535293"/>
            <a:ext cx="1371600" cy="285750"/>
          </a:xfrm>
          <a:prstGeom prst="rect">
            <a:avLst/>
          </a:prstGeom>
        </p:spPr>
      </p:pic>
    </p:spTree>
    <p:extLst>
      <p:ext uri="{BB962C8B-B14F-4D97-AF65-F5344CB8AC3E}">
        <p14:creationId xmlns:p14="http://schemas.microsoft.com/office/powerpoint/2010/main" val="18410359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320" y="771622"/>
            <a:ext cx="7886700" cy="1325563"/>
          </a:xfrm>
        </p:spPr>
        <p:txBody>
          <a:bodyPr/>
          <a:lstStyle/>
          <a:p>
            <a:r>
              <a:rPr lang="en-US" dirty="0" smtClean="0"/>
              <a:t>Task Group/Subcommittee Action Plan</a:t>
            </a:r>
            <a:endParaRPr lang="en-US" dirty="0"/>
          </a:p>
        </p:txBody>
      </p:sp>
      <p:graphicFrame>
        <p:nvGraphicFramePr>
          <p:cNvPr id="4" name="Content Placeholder 6"/>
          <p:cNvGraphicFramePr>
            <a:graphicFrameLocks noGrp="1"/>
          </p:cNvGraphicFramePr>
          <p:nvPr>
            <p:ph idx="1"/>
            <p:extLst>
              <p:ext uri="{D42A27DB-BD31-4B8C-83A1-F6EECF244321}">
                <p14:modId xmlns:p14="http://schemas.microsoft.com/office/powerpoint/2010/main" val="3909216303"/>
              </p:ext>
            </p:extLst>
          </p:nvPr>
        </p:nvGraphicFramePr>
        <p:xfrm>
          <a:off x="726300" y="2280753"/>
          <a:ext cx="7477055" cy="2658105"/>
        </p:xfrm>
        <a:graphic>
          <a:graphicData uri="http://schemas.openxmlformats.org/drawingml/2006/table">
            <a:tbl>
              <a:tblPr firstRow="1" bandRow="1">
                <a:tableStyleId>{073A0DAA-6AF3-43AB-8588-CEC1D06C72B9}</a:tableStyleId>
              </a:tblPr>
              <a:tblGrid>
                <a:gridCol w="2657191"/>
                <a:gridCol w="1388774"/>
                <a:gridCol w="1715545"/>
                <a:gridCol w="1715545"/>
              </a:tblGrid>
              <a:tr h="611191">
                <a:tc>
                  <a:txBody>
                    <a:bodyPr/>
                    <a:lstStyle/>
                    <a:p>
                      <a:r>
                        <a:rPr lang="en-US" sz="1600" dirty="0" smtClean="0"/>
                        <a:t>Planned Actions</a:t>
                      </a:r>
                      <a:endParaRPr lang="en-US" sz="1600" dirty="0"/>
                    </a:p>
                  </a:txBody>
                  <a:tcPr anchor="ctr"/>
                </a:tc>
                <a:tc>
                  <a:txBody>
                    <a:bodyPr/>
                    <a:lstStyle/>
                    <a:p>
                      <a:r>
                        <a:rPr lang="en-US" sz="1600" dirty="0" smtClean="0"/>
                        <a:t>OSAC Process Stage (e.g., SDO 100) </a:t>
                      </a:r>
                      <a:endParaRPr lang="en-US" sz="1600" dirty="0"/>
                    </a:p>
                  </a:txBody>
                  <a:tcPr anchor="ctr"/>
                </a:tc>
                <a:tc>
                  <a:txBody>
                    <a:bodyPr/>
                    <a:lstStyle/>
                    <a:p>
                      <a:pPr algn="ctr"/>
                      <a:r>
                        <a:rPr lang="en-US" sz="1600" dirty="0" smtClean="0"/>
                        <a:t>Assignee</a:t>
                      </a:r>
                      <a:endParaRPr lang="en-US" sz="1600" dirty="0"/>
                    </a:p>
                  </a:txBody>
                  <a:tcPr anchor="ctr"/>
                </a:tc>
                <a:tc>
                  <a:txBody>
                    <a:bodyPr/>
                    <a:lstStyle/>
                    <a:p>
                      <a:pPr algn="ctr"/>
                      <a:r>
                        <a:rPr lang="en-US" sz="1600" dirty="0" smtClean="0"/>
                        <a:t>Estimated</a:t>
                      </a:r>
                      <a:r>
                        <a:rPr lang="en-US" sz="1600" baseline="0" dirty="0" smtClean="0"/>
                        <a:t> Completion Date</a:t>
                      </a:r>
                      <a:endParaRPr lang="en-US" sz="1600" dirty="0"/>
                    </a:p>
                  </a:txBody>
                  <a:tcPr anchor="ctr"/>
                </a:tc>
              </a:tr>
              <a:tr h="367029">
                <a:tc>
                  <a:txBody>
                    <a:bodyPr/>
                    <a:lstStyle/>
                    <a:p>
                      <a:r>
                        <a:rPr lang="en-US" sz="1600" dirty="0" smtClean="0"/>
                        <a:t>Reformat</a:t>
                      </a:r>
                      <a:r>
                        <a:rPr lang="en-US" sz="1600" baseline="0" dirty="0" smtClean="0"/>
                        <a:t> to ASB style guide</a:t>
                      </a:r>
                      <a:endParaRPr lang="en-US" sz="1600" dirty="0"/>
                    </a:p>
                  </a:txBody>
                  <a:tcPr/>
                </a:tc>
                <a:tc>
                  <a:txBody>
                    <a:bodyPr/>
                    <a:lstStyle/>
                    <a:p>
                      <a:r>
                        <a:rPr lang="en-US" sz="1600" dirty="0" smtClean="0"/>
                        <a:t>SDO </a:t>
                      </a:r>
                      <a:r>
                        <a:rPr lang="en-US" sz="1600" baseline="0" dirty="0" smtClean="0"/>
                        <a:t> 0</a:t>
                      </a:r>
                      <a:endParaRPr lang="en-US" sz="1600" dirty="0"/>
                    </a:p>
                  </a:txBody>
                  <a:tcPr/>
                </a:tc>
                <a:tc>
                  <a:txBody>
                    <a:bodyPr/>
                    <a:lstStyle/>
                    <a:p>
                      <a:r>
                        <a:rPr lang="en-US" sz="1600" dirty="0" smtClean="0"/>
                        <a:t>Love,</a:t>
                      </a:r>
                      <a:r>
                        <a:rPr lang="en-US" sz="1600" baseline="0" dirty="0" smtClean="0"/>
                        <a:t> Christensen</a:t>
                      </a:r>
                      <a:endParaRPr lang="en-US" sz="1600" dirty="0"/>
                    </a:p>
                  </a:txBody>
                  <a:tcPr/>
                </a:tc>
                <a:tc>
                  <a:txBody>
                    <a:bodyPr/>
                    <a:lstStyle/>
                    <a:p>
                      <a:r>
                        <a:rPr lang="en-US" sz="1600" dirty="0" smtClean="0"/>
                        <a:t>March</a:t>
                      </a:r>
                      <a:r>
                        <a:rPr lang="en-US" sz="1600" baseline="0" dirty="0" smtClean="0"/>
                        <a:t> 30, 2016</a:t>
                      </a:r>
                      <a:endParaRPr lang="en-US" sz="1600" dirty="0"/>
                    </a:p>
                  </a:txBody>
                  <a:tcPr/>
                </a:tc>
              </a:tr>
              <a:tr h="367029">
                <a:tc>
                  <a:txBody>
                    <a:bodyPr/>
                    <a:lstStyle/>
                    <a:p>
                      <a:r>
                        <a:rPr lang="en-US" sz="1600" dirty="0" smtClean="0"/>
                        <a:t>Update</a:t>
                      </a:r>
                      <a:r>
                        <a:rPr lang="en-US" sz="1600" baseline="0" dirty="0" smtClean="0"/>
                        <a:t> to SDO Project</a:t>
                      </a:r>
                      <a:endParaRPr lang="en-US" sz="1600" dirty="0"/>
                    </a:p>
                  </a:txBody>
                  <a:tcPr/>
                </a:tc>
                <a:tc>
                  <a:txBody>
                    <a:bodyPr/>
                    <a:lstStyle/>
                    <a:p>
                      <a:r>
                        <a:rPr lang="en-US" sz="1600" dirty="0" smtClean="0"/>
                        <a:t>SDO 100</a:t>
                      </a:r>
                      <a:endParaRPr lang="en-US" sz="1600" dirty="0"/>
                    </a:p>
                  </a:txBody>
                  <a:tcPr/>
                </a:tc>
                <a:tc>
                  <a:txBody>
                    <a:bodyPr/>
                    <a:lstStyle/>
                    <a:p>
                      <a:r>
                        <a:rPr lang="en-US" sz="1600" dirty="0" smtClean="0"/>
                        <a:t>Love,</a:t>
                      </a:r>
                      <a:r>
                        <a:rPr lang="en-US" sz="1600" baseline="0" dirty="0" smtClean="0"/>
                        <a:t> Christensen</a:t>
                      </a:r>
                      <a:endParaRPr lang="en-US" sz="1600" dirty="0"/>
                    </a:p>
                  </a:txBody>
                  <a:tcPr/>
                </a:tc>
                <a:tc>
                  <a:txBody>
                    <a:bodyPr/>
                    <a:lstStyle/>
                    <a:p>
                      <a:r>
                        <a:rPr lang="en-US" sz="1600" dirty="0" smtClean="0"/>
                        <a:t>March 30, 2016</a:t>
                      </a:r>
                      <a:endParaRPr lang="en-US" sz="1600" dirty="0"/>
                    </a:p>
                  </a:txBody>
                  <a:tcPr/>
                </a:tc>
              </a:tr>
              <a:tr h="367029">
                <a:tc>
                  <a:txBody>
                    <a:bodyPr/>
                    <a:lstStyle/>
                    <a:p>
                      <a:r>
                        <a:rPr lang="en-US" sz="1600" baseline="0" dirty="0" smtClean="0"/>
                        <a:t>Anthropology SC Comment</a:t>
                      </a:r>
                      <a:endParaRPr lang="en-US" sz="1600" dirty="0"/>
                    </a:p>
                  </a:txBody>
                  <a:tcPr/>
                </a:tc>
                <a:tc>
                  <a:txBody>
                    <a:bodyPr/>
                    <a:lstStyle/>
                    <a:p>
                      <a:r>
                        <a:rPr lang="en-US" sz="1600" dirty="0" smtClean="0"/>
                        <a:t>SDO 200</a:t>
                      </a:r>
                      <a:endParaRPr lang="en-US" sz="1600" dirty="0"/>
                    </a:p>
                  </a:txBody>
                  <a:tcPr/>
                </a:tc>
                <a:tc>
                  <a:txBody>
                    <a:bodyPr/>
                    <a:lstStyle/>
                    <a:p>
                      <a:r>
                        <a:rPr lang="en-US" sz="1600" dirty="0" smtClean="0"/>
                        <a:t>Love, Christensen</a:t>
                      </a:r>
                      <a:endParaRPr lang="en-US" sz="1600" dirty="0"/>
                    </a:p>
                  </a:txBody>
                  <a:tcPr/>
                </a:tc>
                <a:tc>
                  <a:txBody>
                    <a:bodyPr/>
                    <a:lstStyle/>
                    <a:p>
                      <a:r>
                        <a:rPr lang="en-US" sz="1600" baseline="0" dirty="0" smtClean="0"/>
                        <a:t> April 30, 2016</a:t>
                      </a:r>
                      <a:endParaRPr lang="en-US" sz="1600" dirty="0"/>
                    </a:p>
                  </a:txBody>
                  <a:tcPr/>
                </a:tc>
              </a:tr>
              <a:tr h="367029">
                <a:tc>
                  <a:txBody>
                    <a:bodyPr/>
                    <a:lstStyle/>
                    <a:p>
                      <a:r>
                        <a:rPr lang="en-US" sz="1600" dirty="0" smtClean="0"/>
                        <a:t>Ballot to Anthropology SC</a:t>
                      </a:r>
                      <a:endParaRPr lang="en-US" sz="1600" dirty="0"/>
                    </a:p>
                  </a:txBody>
                  <a:tcPr/>
                </a:tc>
                <a:tc>
                  <a:txBody>
                    <a:bodyPr/>
                    <a:lstStyle/>
                    <a:p>
                      <a:r>
                        <a:rPr lang="en-US" sz="1600" dirty="0" smtClean="0"/>
                        <a:t>SDO 200</a:t>
                      </a:r>
                      <a:endParaRPr lang="en-US" sz="1600" dirty="0"/>
                    </a:p>
                  </a:txBody>
                  <a:tcPr/>
                </a:tc>
                <a:tc>
                  <a:txBody>
                    <a:bodyPr/>
                    <a:lstStyle/>
                    <a:p>
                      <a:r>
                        <a:rPr lang="en-US" sz="1600" dirty="0" smtClean="0"/>
                        <a:t>Love, Christensen</a:t>
                      </a:r>
                      <a:endParaRPr lang="en-US" sz="1600" dirty="0"/>
                    </a:p>
                  </a:txBody>
                  <a:tcPr/>
                </a:tc>
                <a:tc>
                  <a:txBody>
                    <a:bodyPr/>
                    <a:lstStyle/>
                    <a:p>
                      <a:r>
                        <a:rPr lang="en-US" sz="1600" dirty="0" smtClean="0"/>
                        <a:t>May</a:t>
                      </a:r>
                      <a:r>
                        <a:rPr lang="en-US" sz="1600" baseline="0" dirty="0" smtClean="0"/>
                        <a:t> 30, 2016</a:t>
                      </a:r>
                      <a:endParaRPr lang="en-US" sz="1600" dirty="0"/>
                    </a:p>
                  </a:txBody>
                  <a:tcPr/>
                </a:tc>
              </a:tr>
              <a:tr h="367029">
                <a:tc>
                  <a:txBody>
                    <a:bodyPr/>
                    <a:lstStyle/>
                    <a:p>
                      <a:r>
                        <a:rPr lang="en-US" sz="1600" dirty="0" smtClean="0"/>
                        <a:t>Submit to Resources Comm.</a:t>
                      </a:r>
                      <a:endParaRPr lang="en-US" sz="1600" dirty="0"/>
                    </a:p>
                  </a:txBody>
                  <a:tcPr/>
                </a:tc>
                <a:tc>
                  <a:txBody>
                    <a:bodyPr/>
                    <a:lstStyle/>
                    <a:p>
                      <a:r>
                        <a:rPr lang="en-US" sz="1600" dirty="0" smtClean="0"/>
                        <a:t>SDO 200</a:t>
                      </a:r>
                      <a:endParaRPr lang="en-US" sz="1600" dirty="0"/>
                    </a:p>
                  </a:txBody>
                  <a:tcPr/>
                </a:tc>
                <a:tc>
                  <a:txBody>
                    <a:bodyPr/>
                    <a:lstStyle/>
                    <a:p>
                      <a:r>
                        <a:rPr lang="en-US" sz="1600" dirty="0" smtClean="0"/>
                        <a:t>Love, Christensen</a:t>
                      </a:r>
                      <a:endParaRPr lang="en-US" sz="1600" dirty="0"/>
                    </a:p>
                  </a:txBody>
                  <a:tcPr/>
                </a:tc>
                <a:tc>
                  <a:txBody>
                    <a:bodyPr/>
                    <a:lstStyle/>
                    <a:p>
                      <a:r>
                        <a:rPr lang="en-US" sz="1600" dirty="0" smtClean="0"/>
                        <a:t>June 30, 2016</a:t>
                      </a:r>
                      <a:endParaRPr lang="en-US" sz="1600" dirty="0"/>
                    </a:p>
                  </a:txBody>
                  <a:tcPr/>
                </a:tc>
              </a:tr>
            </a:tbl>
          </a:graphicData>
        </a:graphic>
      </p:graphicFrame>
      <p:sp>
        <p:nvSpPr>
          <p:cNvPr id="5" name="TextBox 4"/>
          <p:cNvSpPr txBox="1"/>
          <p:nvPr/>
        </p:nvSpPr>
        <p:spPr>
          <a:xfrm>
            <a:off x="288790" y="138190"/>
            <a:ext cx="7534447" cy="954107"/>
          </a:xfrm>
          <a:prstGeom prst="rect">
            <a:avLst/>
          </a:prstGeom>
          <a:noFill/>
        </p:spPr>
        <p:txBody>
          <a:bodyPr wrap="square" rtlCol="0">
            <a:spAutoFit/>
          </a:bodyPr>
          <a:lstStyle/>
          <a:p>
            <a:r>
              <a:rPr lang="en-US" sz="2800" i="1" dirty="0" smtClean="0"/>
              <a:t>Priority 1: Stature Estimation from Human  Remains</a:t>
            </a:r>
            <a:endParaRPr lang="en-US" sz="2800" i="1" dirty="0"/>
          </a:p>
        </p:txBody>
      </p:sp>
      <p:sp>
        <p:nvSpPr>
          <p:cNvPr id="6" name="Slide Number Placeholder 5"/>
          <p:cNvSpPr>
            <a:spLocks noGrp="1"/>
          </p:cNvSpPr>
          <p:nvPr>
            <p:ph type="sldNum" sz="quarter" idx="12"/>
          </p:nvPr>
        </p:nvSpPr>
        <p:spPr/>
        <p:txBody>
          <a:bodyPr/>
          <a:lstStyle/>
          <a:p>
            <a:fld id="{8A6BD0B9-3465-4E0F-AE7F-2EBD7D9D0656}" type="slidenum">
              <a:rPr lang="en-US" smtClean="0"/>
              <a:pPr/>
              <a:t>10</a:t>
            </a:fld>
            <a:endParaRPr lang="en-US" dirty="0"/>
          </a:p>
        </p:txBody>
      </p:sp>
    </p:spTree>
    <p:extLst>
      <p:ext uri="{BB962C8B-B14F-4D97-AF65-F5344CB8AC3E}">
        <p14:creationId xmlns:p14="http://schemas.microsoft.com/office/powerpoint/2010/main" val="41942405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626" y="539162"/>
            <a:ext cx="7886700" cy="1325563"/>
          </a:xfrm>
        </p:spPr>
        <p:txBody>
          <a:bodyPr/>
          <a:lstStyle/>
          <a:p>
            <a:r>
              <a:rPr lang="en-US" dirty="0" smtClean="0"/>
              <a:t>Standards/Guidelines Development</a:t>
            </a:r>
            <a:br>
              <a:rPr lang="en-US" dirty="0" smtClean="0"/>
            </a:br>
            <a:r>
              <a:rPr lang="en-US" dirty="0" smtClean="0"/>
              <a:t>Priority 2 Document</a:t>
            </a:r>
            <a:endParaRPr lang="en-US" dirty="0"/>
          </a:p>
        </p:txBody>
      </p:sp>
      <p:sp>
        <p:nvSpPr>
          <p:cNvPr id="3" name="Content Placeholder 2"/>
          <p:cNvSpPr>
            <a:spLocks noGrp="1"/>
          </p:cNvSpPr>
          <p:nvPr>
            <p:ph idx="1"/>
          </p:nvPr>
        </p:nvSpPr>
        <p:spPr>
          <a:xfrm>
            <a:off x="547626" y="1986170"/>
            <a:ext cx="8106043" cy="2890630"/>
          </a:xfrm>
        </p:spPr>
        <p:txBody>
          <a:bodyPr>
            <a:normAutofit/>
          </a:bodyPr>
          <a:lstStyle/>
          <a:p>
            <a:pPr marL="0" indent="0">
              <a:buNone/>
            </a:pPr>
            <a:r>
              <a:rPr lang="en-US" dirty="0" smtClean="0"/>
              <a:t>Document Title:  Glossary for Forensic Anthropology</a:t>
            </a:r>
          </a:p>
          <a:p>
            <a:pPr marL="0" indent="0">
              <a:buNone/>
            </a:pPr>
            <a:r>
              <a:rPr lang="en-US" dirty="0" smtClean="0"/>
              <a:t>Scope:  Defining terminology used in forensic anthropology standards and guidelines.</a:t>
            </a:r>
          </a:p>
          <a:p>
            <a:pPr marL="0" indent="0">
              <a:buNone/>
            </a:pPr>
            <a:r>
              <a:rPr lang="en-US" dirty="0" smtClean="0"/>
              <a:t>Objective/rationale:  Ensure consistent use of terminology within forensic anthropology and identify discipline-specific usage.</a:t>
            </a:r>
            <a:endParaRPr lang="en-US" dirty="0"/>
          </a:p>
          <a:p>
            <a:pPr marL="0" indent="0">
              <a:buNone/>
            </a:pPr>
            <a:r>
              <a:rPr lang="en-US" dirty="0" smtClean="0"/>
              <a:t>Issues/Concerns: Inconsistent and incorrect use in terminology will result in misunderstanding within and across disciplines. </a:t>
            </a:r>
          </a:p>
          <a:p>
            <a:pPr marL="0" indent="0">
              <a:buNone/>
            </a:pPr>
            <a:endParaRPr lang="en-US" dirty="0" smtClean="0"/>
          </a:p>
          <a:p>
            <a:pPr marL="0" indent="0">
              <a:buNone/>
            </a:pPr>
            <a:endParaRPr lang="en-US" b="1" dirty="0" smtClean="0">
              <a:solidFill>
                <a:srgbClr val="FF0000"/>
              </a:solidFill>
            </a:endParaRPr>
          </a:p>
          <a:p>
            <a:endParaRPr lang="en-US" dirty="0"/>
          </a:p>
          <a:p>
            <a:endParaRPr lang="en-US" dirty="0" smtClean="0"/>
          </a:p>
          <a:p>
            <a:pPr marL="0" indent="0">
              <a:buNone/>
            </a:pPr>
            <a:endParaRPr lang="en-US" dirty="0" smtClean="0"/>
          </a:p>
          <a:p>
            <a:pPr marL="0" indent="0">
              <a:buNone/>
            </a:pPr>
            <a:endParaRPr lang="en-US" dirty="0"/>
          </a:p>
        </p:txBody>
      </p:sp>
      <p:sp>
        <p:nvSpPr>
          <p:cNvPr id="4" name="TextBox 3"/>
          <p:cNvSpPr txBox="1"/>
          <p:nvPr/>
        </p:nvSpPr>
        <p:spPr>
          <a:xfrm>
            <a:off x="3189875" y="4925425"/>
            <a:ext cx="5751445" cy="1477328"/>
          </a:xfrm>
          <a:prstGeom prst="rect">
            <a:avLst/>
          </a:prstGeom>
          <a:solidFill>
            <a:schemeClr val="bg2">
              <a:lumMod val="90000"/>
            </a:schemeClr>
          </a:solidFill>
        </p:spPr>
        <p:txBody>
          <a:bodyPr wrap="square" rtlCol="0">
            <a:spAutoFit/>
          </a:bodyPr>
          <a:lstStyle/>
          <a:p>
            <a:r>
              <a:rPr lang="en-US" b="1" dirty="0" smtClean="0"/>
              <a:t>Task Group Name: </a:t>
            </a:r>
            <a:r>
              <a:rPr lang="en-US" dirty="0" smtClean="0"/>
              <a:t>Glossary for Forensic Anthropology</a:t>
            </a:r>
          </a:p>
          <a:p>
            <a:r>
              <a:rPr lang="en-US" b="1" dirty="0" smtClean="0"/>
              <a:t>Task Group Chair Name:  Eric </a:t>
            </a:r>
            <a:r>
              <a:rPr lang="en-US" b="1" dirty="0" err="1" smtClean="0"/>
              <a:t>Bartelink</a:t>
            </a:r>
            <a:endParaRPr lang="en-US" b="1" dirty="0" smtClean="0"/>
          </a:p>
          <a:p>
            <a:r>
              <a:rPr lang="en-US" b="1" dirty="0" smtClean="0"/>
              <a:t>Task Group Chair Contact Information:  </a:t>
            </a:r>
            <a:r>
              <a:rPr lang="en-US" dirty="0" err="1" smtClean="0"/>
              <a:t>ebartelink@csuchico.edu</a:t>
            </a:r>
            <a:endParaRPr lang="en-US" b="1" dirty="0" smtClean="0"/>
          </a:p>
          <a:p>
            <a:r>
              <a:rPr lang="en-US" b="1" dirty="0" smtClean="0"/>
              <a:t>Date of Last Task Group Meeting:  January 28, 2016</a:t>
            </a:r>
          </a:p>
        </p:txBody>
      </p:sp>
      <p:sp>
        <p:nvSpPr>
          <p:cNvPr id="5" name="Slide Number Placeholder 4"/>
          <p:cNvSpPr>
            <a:spLocks noGrp="1"/>
          </p:cNvSpPr>
          <p:nvPr>
            <p:ph type="sldNum" sz="quarter" idx="12"/>
          </p:nvPr>
        </p:nvSpPr>
        <p:spPr/>
        <p:txBody>
          <a:bodyPr/>
          <a:lstStyle/>
          <a:p>
            <a:fld id="{8A6BD0B9-3465-4E0F-AE7F-2EBD7D9D0656}" type="slidenum">
              <a:rPr lang="en-US" smtClean="0"/>
              <a:pPr/>
              <a:t>11</a:t>
            </a:fld>
            <a:endParaRPr lang="en-US" dirty="0"/>
          </a:p>
        </p:txBody>
      </p:sp>
    </p:spTree>
    <p:extLst>
      <p:ext uri="{BB962C8B-B14F-4D97-AF65-F5344CB8AC3E}">
        <p14:creationId xmlns:p14="http://schemas.microsoft.com/office/powerpoint/2010/main" val="9416260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626" y="539162"/>
            <a:ext cx="7886700" cy="1325563"/>
          </a:xfrm>
        </p:spPr>
        <p:txBody>
          <a:bodyPr/>
          <a:lstStyle/>
          <a:p>
            <a:r>
              <a:rPr lang="en-US" dirty="0" smtClean="0"/>
              <a:t>Standards/Guidelines Development</a:t>
            </a:r>
            <a:br>
              <a:rPr lang="en-US" dirty="0" smtClean="0"/>
            </a:br>
            <a:r>
              <a:rPr lang="en-US" dirty="0" smtClean="0"/>
              <a:t>Priority 2 Document</a:t>
            </a:r>
            <a:endParaRPr lang="en-US" dirty="0"/>
          </a:p>
        </p:txBody>
      </p:sp>
      <p:sp>
        <p:nvSpPr>
          <p:cNvPr id="3" name="Content Placeholder 2"/>
          <p:cNvSpPr>
            <a:spLocks noGrp="1"/>
          </p:cNvSpPr>
          <p:nvPr>
            <p:ph idx="1"/>
          </p:nvPr>
        </p:nvSpPr>
        <p:spPr>
          <a:xfrm>
            <a:off x="547626" y="1986170"/>
            <a:ext cx="8106043" cy="2890630"/>
          </a:xfrm>
        </p:spPr>
        <p:txBody>
          <a:bodyPr>
            <a:normAutofit/>
          </a:bodyPr>
          <a:lstStyle/>
          <a:p>
            <a:pPr marL="0" indent="0">
              <a:buNone/>
            </a:pPr>
            <a:r>
              <a:rPr lang="en-US" dirty="0" smtClean="0"/>
              <a:t>Key Components of Standard: Forensic anthropology terminology.</a:t>
            </a:r>
          </a:p>
          <a:p>
            <a:pPr marL="0" indent="0">
              <a:buNone/>
            </a:pPr>
            <a:endParaRPr lang="en-US" dirty="0" smtClean="0"/>
          </a:p>
          <a:p>
            <a:endParaRPr lang="en-US" dirty="0"/>
          </a:p>
          <a:p>
            <a:endParaRPr lang="en-US" dirty="0" smtClean="0"/>
          </a:p>
          <a:p>
            <a:pPr marL="0" indent="0">
              <a:buNone/>
            </a:pPr>
            <a:endParaRPr lang="en-US" dirty="0" smtClean="0"/>
          </a:p>
          <a:p>
            <a:pPr marL="0" indent="0">
              <a:buNone/>
            </a:pPr>
            <a:endParaRPr lang="en-US" dirty="0"/>
          </a:p>
        </p:txBody>
      </p:sp>
      <p:sp>
        <p:nvSpPr>
          <p:cNvPr id="5" name="Slide Number Placeholder 4"/>
          <p:cNvSpPr>
            <a:spLocks noGrp="1"/>
          </p:cNvSpPr>
          <p:nvPr>
            <p:ph type="sldNum" sz="quarter" idx="12"/>
          </p:nvPr>
        </p:nvSpPr>
        <p:spPr/>
        <p:txBody>
          <a:bodyPr/>
          <a:lstStyle/>
          <a:p>
            <a:fld id="{8A6BD0B9-3465-4E0F-AE7F-2EBD7D9D0656}" type="slidenum">
              <a:rPr lang="en-US" smtClean="0"/>
              <a:pPr/>
              <a:t>12</a:t>
            </a:fld>
            <a:endParaRPr lang="en-US" dirty="0"/>
          </a:p>
        </p:txBody>
      </p:sp>
    </p:spTree>
    <p:extLst>
      <p:ext uri="{BB962C8B-B14F-4D97-AF65-F5344CB8AC3E}">
        <p14:creationId xmlns:p14="http://schemas.microsoft.com/office/powerpoint/2010/main" val="6092197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320" y="487912"/>
            <a:ext cx="7886700" cy="1325563"/>
          </a:xfrm>
        </p:spPr>
        <p:txBody>
          <a:bodyPr/>
          <a:lstStyle/>
          <a:p>
            <a:r>
              <a:rPr lang="en-US" dirty="0" smtClean="0"/>
              <a:t>Task Group/Subcommittee Action Plan</a:t>
            </a:r>
            <a:endParaRPr lang="en-US" dirty="0"/>
          </a:p>
        </p:txBody>
      </p:sp>
      <p:graphicFrame>
        <p:nvGraphicFramePr>
          <p:cNvPr id="4" name="Content Placeholder 6"/>
          <p:cNvGraphicFramePr>
            <a:graphicFrameLocks noGrp="1"/>
          </p:cNvGraphicFramePr>
          <p:nvPr>
            <p:ph idx="1"/>
            <p:extLst>
              <p:ext uri="{D42A27DB-BD31-4B8C-83A1-F6EECF244321}">
                <p14:modId xmlns:p14="http://schemas.microsoft.com/office/powerpoint/2010/main" val="2379276200"/>
              </p:ext>
            </p:extLst>
          </p:nvPr>
        </p:nvGraphicFramePr>
        <p:xfrm>
          <a:off x="712788" y="2024063"/>
          <a:ext cx="7477055" cy="2658105"/>
        </p:xfrm>
        <a:graphic>
          <a:graphicData uri="http://schemas.openxmlformats.org/drawingml/2006/table">
            <a:tbl>
              <a:tblPr firstRow="1" bandRow="1">
                <a:tableStyleId>{073A0DAA-6AF3-43AB-8588-CEC1D06C72B9}</a:tableStyleId>
              </a:tblPr>
              <a:tblGrid>
                <a:gridCol w="2657191"/>
                <a:gridCol w="1388774"/>
                <a:gridCol w="1715545"/>
                <a:gridCol w="1715545"/>
              </a:tblGrid>
              <a:tr h="611191">
                <a:tc>
                  <a:txBody>
                    <a:bodyPr/>
                    <a:lstStyle/>
                    <a:p>
                      <a:r>
                        <a:rPr lang="en-US" sz="1600" dirty="0" smtClean="0"/>
                        <a:t>Planned Actions</a:t>
                      </a:r>
                      <a:endParaRPr lang="en-US" sz="1600" dirty="0"/>
                    </a:p>
                  </a:txBody>
                  <a:tcPr anchor="ctr"/>
                </a:tc>
                <a:tc>
                  <a:txBody>
                    <a:bodyPr/>
                    <a:lstStyle/>
                    <a:p>
                      <a:r>
                        <a:rPr lang="en-US" sz="1600" dirty="0" smtClean="0"/>
                        <a:t>OSAC Process Stage (e.g., SDO 100) </a:t>
                      </a:r>
                      <a:endParaRPr lang="en-US" sz="1600" dirty="0"/>
                    </a:p>
                  </a:txBody>
                  <a:tcPr anchor="ctr"/>
                </a:tc>
                <a:tc>
                  <a:txBody>
                    <a:bodyPr/>
                    <a:lstStyle/>
                    <a:p>
                      <a:pPr algn="ctr"/>
                      <a:r>
                        <a:rPr lang="en-US" sz="1600" dirty="0" smtClean="0"/>
                        <a:t>Assignee</a:t>
                      </a:r>
                      <a:endParaRPr lang="en-US" sz="1600" dirty="0"/>
                    </a:p>
                  </a:txBody>
                  <a:tcPr anchor="ctr"/>
                </a:tc>
                <a:tc>
                  <a:txBody>
                    <a:bodyPr/>
                    <a:lstStyle/>
                    <a:p>
                      <a:pPr algn="ctr"/>
                      <a:r>
                        <a:rPr lang="en-US" sz="1600" dirty="0" smtClean="0"/>
                        <a:t>Estimated</a:t>
                      </a:r>
                      <a:r>
                        <a:rPr lang="en-US" sz="1600" baseline="0" dirty="0" smtClean="0"/>
                        <a:t> Completion Date</a:t>
                      </a:r>
                      <a:endParaRPr lang="en-US" sz="1600" dirty="0"/>
                    </a:p>
                  </a:txBody>
                  <a:tcPr anchor="ctr"/>
                </a:tc>
              </a:tr>
              <a:tr h="367029">
                <a:tc>
                  <a:txBody>
                    <a:bodyPr/>
                    <a:lstStyle/>
                    <a:p>
                      <a:r>
                        <a:rPr lang="en-US" sz="1600" dirty="0" smtClean="0"/>
                        <a:t>Reformat</a:t>
                      </a:r>
                      <a:r>
                        <a:rPr lang="en-US" sz="1600" baseline="0" dirty="0" smtClean="0"/>
                        <a:t> to ASB style guide</a:t>
                      </a:r>
                      <a:endParaRPr lang="en-US" sz="1600" dirty="0"/>
                    </a:p>
                  </a:txBody>
                  <a:tcPr/>
                </a:tc>
                <a:tc>
                  <a:txBody>
                    <a:bodyPr/>
                    <a:lstStyle/>
                    <a:p>
                      <a:r>
                        <a:rPr lang="en-US" sz="1600" dirty="0" smtClean="0"/>
                        <a:t>SDO </a:t>
                      </a:r>
                      <a:r>
                        <a:rPr lang="en-US" sz="1600" baseline="0" dirty="0" smtClean="0"/>
                        <a:t> 0</a:t>
                      </a:r>
                      <a:endParaRPr lang="en-US" sz="1600" dirty="0"/>
                    </a:p>
                  </a:txBody>
                  <a:tcPr/>
                </a:tc>
                <a:tc>
                  <a:txBody>
                    <a:bodyPr/>
                    <a:lstStyle/>
                    <a:p>
                      <a:r>
                        <a:rPr lang="en-US" dirty="0" err="1" smtClean="0"/>
                        <a:t>Bartelink</a:t>
                      </a:r>
                      <a:r>
                        <a:rPr lang="en-US" dirty="0" smtClean="0"/>
                        <a:t>, Hartnett</a:t>
                      </a:r>
                      <a:endParaRPr lang="en-US" dirty="0"/>
                    </a:p>
                  </a:txBody>
                  <a:tcPr/>
                </a:tc>
                <a:tc>
                  <a:txBody>
                    <a:bodyPr/>
                    <a:lstStyle/>
                    <a:p>
                      <a:r>
                        <a:rPr lang="en-US" sz="1600" dirty="0" smtClean="0"/>
                        <a:t>March</a:t>
                      </a:r>
                      <a:r>
                        <a:rPr lang="en-US" sz="1600" baseline="0" dirty="0" smtClean="0"/>
                        <a:t> 30, 2016</a:t>
                      </a:r>
                      <a:endParaRPr lang="en-US" sz="1600" dirty="0"/>
                    </a:p>
                  </a:txBody>
                  <a:tcPr/>
                </a:tc>
              </a:tr>
              <a:tr h="367029">
                <a:tc>
                  <a:txBody>
                    <a:bodyPr/>
                    <a:lstStyle/>
                    <a:p>
                      <a:r>
                        <a:rPr lang="en-US" sz="1600" dirty="0" smtClean="0"/>
                        <a:t>Update</a:t>
                      </a:r>
                      <a:r>
                        <a:rPr lang="en-US" sz="1600" baseline="0" dirty="0" smtClean="0"/>
                        <a:t> to SDO Project</a:t>
                      </a:r>
                      <a:endParaRPr lang="en-US" sz="1600" dirty="0"/>
                    </a:p>
                  </a:txBody>
                  <a:tcPr/>
                </a:tc>
                <a:tc>
                  <a:txBody>
                    <a:bodyPr/>
                    <a:lstStyle/>
                    <a:p>
                      <a:r>
                        <a:rPr lang="en-US" sz="1600" dirty="0" smtClean="0"/>
                        <a:t>SDO 100</a:t>
                      </a:r>
                      <a:endParaRPr lang="en-US" sz="1600" dirty="0"/>
                    </a:p>
                  </a:txBody>
                  <a:tcPr/>
                </a:tc>
                <a:tc>
                  <a:txBody>
                    <a:bodyPr/>
                    <a:lstStyle/>
                    <a:p>
                      <a:r>
                        <a:rPr lang="en-US" dirty="0" err="1" smtClean="0"/>
                        <a:t>Bartelink</a:t>
                      </a:r>
                      <a:r>
                        <a:rPr lang="en-US" dirty="0" smtClean="0"/>
                        <a:t>, Hartnett</a:t>
                      </a:r>
                      <a:endParaRPr lang="en-US" dirty="0"/>
                    </a:p>
                  </a:txBody>
                  <a:tcPr/>
                </a:tc>
                <a:tc>
                  <a:txBody>
                    <a:bodyPr/>
                    <a:lstStyle/>
                    <a:p>
                      <a:r>
                        <a:rPr lang="en-US" sz="1600" dirty="0" smtClean="0"/>
                        <a:t>March 30, 2016</a:t>
                      </a:r>
                      <a:endParaRPr lang="en-US" sz="1600" dirty="0"/>
                    </a:p>
                  </a:txBody>
                  <a:tcPr/>
                </a:tc>
              </a:tr>
              <a:tr h="367029">
                <a:tc>
                  <a:txBody>
                    <a:bodyPr/>
                    <a:lstStyle/>
                    <a:p>
                      <a:r>
                        <a:rPr lang="en-US" sz="1600" baseline="0" dirty="0" smtClean="0"/>
                        <a:t>Anthropology SC Comment</a:t>
                      </a:r>
                      <a:endParaRPr lang="en-US" sz="1600" dirty="0"/>
                    </a:p>
                  </a:txBody>
                  <a:tcPr/>
                </a:tc>
                <a:tc>
                  <a:txBody>
                    <a:bodyPr/>
                    <a:lstStyle/>
                    <a:p>
                      <a:r>
                        <a:rPr lang="en-US" sz="1600" dirty="0" smtClean="0"/>
                        <a:t>SDO 200</a:t>
                      </a:r>
                      <a:endParaRPr lang="en-US" sz="1600" dirty="0"/>
                    </a:p>
                  </a:txBody>
                  <a:tcPr/>
                </a:tc>
                <a:tc>
                  <a:txBody>
                    <a:bodyPr/>
                    <a:lstStyle/>
                    <a:p>
                      <a:r>
                        <a:rPr lang="en-US" dirty="0" err="1" smtClean="0"/>
                        <a:t>Bartelink</a:t>
                      </a:r>
                      <a:r>
                        <a:rPr lang="en-US" dirty="0" smtClean="0"/>
                        <a:t>, Hartnett</a:t>
                      </a:r>
                      <a:endParaRPr lang="en-US" dirty="0"/>
                    </a:p>
                  </a:txBody>
                  <a:tcPr/>
                </a:tc>
                <a:tc>
                  <a:txBody>
                    <a:bodyPr/>
                    <a:lstStyle/>
                    <a:p>
                      <a:r>
                        <a:rPr lang="en-US" sz="1600" baseline="0" dirty="0" smtClean="0"/>
                        <a:t> April 30, 2016</a:t>
                      </a:r>
                      <a:endParaRPr lang="en-US" sz="1600" dirty="0"/>
                    </a:p>
                  </a:txBody>
                  <a:tcPr/>
                </a:tc>
              </a:tr>
              <a:tr h="367029">
                <a:tc>
                  <a:txBody>
                    <a:bodyPr/>
                    <a:lstStyle/>
                    <a:p>
                      <a:r>
                        <a:rPr lang="en-US" sz="1600" dirty="0" smtClean="0"/>
                        <a:t>Ballot to Anthropology SC</a:t>
                      </a:r>
                      <a:endParaRPr lang="en-US" sz="1600" dirty="0"/>
                    </a:p>
                  </a:txBody>
                  <a:tcPr/>
                </a:tc>
                <a:tc>
                  <a:txBody>
                    <a:bodyPr/>
                    <a:lstStyle/>
                    <a:p>
                      <a:r>
                        <a:rPr lang="en-US" sz="1600" dirty="0" smtClean="0"/>
                        <a:t>SDO 200</a:t>
                      </a:r>
                      <a:endParaRPr lang="en-US" sz="1600" dirty="0"/>
                    </a:p>
                  </a:txBody>
                  <a:tcPr/>
                </a:tc>
                <a:tc>
                  <a:txBody>
                    <a:bodyPr/>
                    <a:lstStyle/>
                    <a:p>
                      <a:r>
                        <a:rPr lang="en-US" dirty="0" err="1" smtClean="0"/>
                        <a:t>Bartelink</a:t>
                      </a:r>
                      <a:r>
                        <a:rPr lang="en-US" dirty="0" smtClean="0"/>
                        <a:t>,</a:t>
                      </a:r>
                      <a:r>
                        <a:rPr lang="en-US" baseline="0" dirty="0" smtClean="0"/>
                        <a:t> </a:t>
                      </a:r>
                      <a:r>
                        <a:rPr lang="en-US" dirty="0" smtClean="0"/>
                        <a:t>Hartnett</a:t>
                      </a:r>
                      <a:endParaRPr lang="en-US" dirty="0"/>
                    </a:p>
                  </a:txBody>
                  <a:tcPr/>
                </a:tc>
                <a:tc>
                  <a:txBody>
                    <a:bodyPr/>
                    <a:lstStyle/>
                    <a:p>
                      <a:r>
                        <a:rPr lang="en-US" sz="1600" dirty="0" smtClean="0"/>
                        <a:t>May</a:t>
                      </a:r>
                      <a:r>
                        <a:rPr lang="en-US" sz="1600" baseline="0" dirty="0" smtClean="0"/>
                        <a:t> 30, 2016</a:t>
                      </a:r>
                      <a:endParaRPr lang="en-US" sz="1600" dirty="0"/>
                    </a:p>
                  </a:txBody>
                  <a:tcPr/>
                </a:tc>
              </a:tr>
              <a:tr h="367029">
                <a:tc>
                  <a:txBody>
                    <a:bodyPr/>
                    <a:lstStyle/>
                    <a:p>
                      <a:r>
                        <a:rPr lang="en-US" sz="1600" dirty="0" smtClean="0"/>
                        <a:t>Submit to Resources Comm.</a:t>
                      </a:r>
                      <a:endParaRPr lang="en-US" sz="1600" dirty="0"/>
                    </a:p>
                  </a:txBody>
                  <a:tcPr/>
                </a:tc>
                <a:tc>
                  <a:txBody>
                    <a:bodyPr/>
                    <a:lstStyle/>
                    <a:p>
                      <a:r>
                        <a:rPr lang="en-US" sz="1600" dirty="0" smtClean="0"/>
                        <a:t>SDO 200</a:t>
                      </a:r>
                      <a:endParaRPr lang="en-US" sz="1600" dirty="0"/>
                    </a:p>
                  </a:txBody>
                  <a:tcPr/>
                </a:tc>
                <a:tc>
                  <a:txBody>
                    <a:bodyPr/>
                    <a:lstStyle/>
                    <a:p>
                      <a:r>
                        <a:rPr lang="en-US" dirty="0" err="1" smtClean="0"/>
                        <a:t>Bartelink</a:t>
                      </a:r>
                      <a:r>
                        <a:rPr lang="en-US" dirty="0" smtClean="0"/>
                        <a:t>, Hartnett</a:t>
                      </a:r>
                      <a:endParaRPr lang="en-US" dirty="0"/>
                    </a:p>
                  </a:txBody>
                  <a:tcPr/>
                </a:tc>
                <a:tc>
                  <a:txBody>
                    <a:bodyPr/>
                    <a:lstStyle/>
                    <a:p>
                      <a:r>
                        <a:rPr lang="en-US" sz="1600" dirty="0" smtClean="0"/>
                        <a:t>June 30, 2016</a:t>
                      </a:r>
                      <a:endParaRPr lang="en-US" sz="1600" dirty="0"/>
                    </a:p>
                  </a:txBody>
                  <a:tcPr/>
                </a:tc>
              </a:tr>
            </a:tbl>
          </a:graphicData>
        </a:graphic>
      </p:graphicFrame>
      <p:sp>
        <p:nvSpPr>
          <p:cNvPr id="5" name="TextBox 4"/>
          <p:cNvSpPr txBox="1"/>
          <p:nvPr/>
        </p:nvSpPr>
        <p:spPr>
          <a:xfrm>
            <a:off x="306030" y="317550"/>
            <a:ext cx="7017277" cy="523220"/>
          </a:xfrm>
          <a:prstGeom prst="rect">
            <a:avLst/>
          </a:prstGeom>
          <a:noFill/>
        </p:spPr>
        <p:txBody>
          <a:bodyPr wrap="square" rtlCol="0">
            <a:spAutoFit/>
          </a:bodyPr>
          <a:lstStyle/>
          <a:p>
            <a:r>
              <a:rPr lang="en-US" sz="2800" i="1" dirty="0" smtClean="0"/>
              <a:t>Priority 2: Glossary for Forensic Anthropology</a:t>
            </a:r>
            <a:endParaRPr lang="en-US" sz="2800" i="1" dirty="0"/>
          </a:p>
        </p:txBody>
      </p:sp>
      <p:sp>
        <p:nvSpPr>
          <p:cNvPr id="6" name="Slide Number Placeholder 5"/>
          <p:cNvSpPr>
            <a:spLocks noGrp="1"/>
          </p:cNvSpPr>
          <p:nvPr>
            <p:ph type="sldNum" sz="quarter" idx="12"/>
          </p:nvPr>
        </p:nvSpPr>
        <p:spPr/>
        <p:txBody>
          <a:bodyPr/>
          <a:lstStyle/>
          <a:p>
            <a:fld id="{8A6BD0B9-3465-4E0F-AE7F-2EBD7D9D0656}" type="slidenum">
              <a:rPr lang="en-US" smtClean="0"/>
              <a:pPr/>
              <a:t>13</a:t>
            </a:fld>
            <a:endParaRPr lang="en-US" dirty="0"/>
          </a:p>
        </p:txBody>
      </p:sp>
    </p:spTree>
    <p:extLst>
      <p:ext uri="{BB962C8B-B14F-4D97-AF65-F5344CB8AC3E}">
        <p14:creationId xmlns:p14="http://schemas.microsoft.com/office/powerpoint/2010/main" val="20587563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626" y="539162"/>
            <a:ext cx="7886700" cy="1325563"/>
          </a:xfrm>
        </p:spPr>
        <p:txBody>
          <a:bodyPr/>
          <a:lstStyle/>
          <a:p>
            <a:r>
              <a:rPr lang="en-US" dirty="0" smtClean="0"/>
              <a:t>Standards/Guidelines Development</a:t>
            </a:r>
            <a:br>
              <a:rPr lang="en-US" dirty="0" smtClean="0"/>
            </a:br>
            <a:r>
              <a:rPr lang="en-US" dirty="0" smtClean="0"/>
              <a:t>Priority 3 Document</a:t>
            </a:r>
            <a:endParaRPr lang="en-US" dirty="0"/>
          </a:p>
        </p:txBody>
      </p:sp>
      <p:sp>
        <p:nvSpPr>
          <p:cNvPr id="3" name="Content Placeholder 2"/>
          <p:cNvSpPr>
            <a:spLocks noGrp="1"/>
          </p:cNvSpPr>
          <p:nvPr>
            <p:ph idx="1"/>
          </p:nvPr>
        </p:nvSpPr>
        <p:spPr>
          <a:xfrm>
            <a:off x="547626" y="1986170"/>
            <a:ext cx="8106043" cy="2890630"/>
          </a:xfrm>
        </p:spPr>
        <p:txBody>
          <a:bodyPr>
            <a:normAutofit fontScale="92500"/>
          </a:bodyPr>
          <a:lstStyle/>
          <a:p>
            <a:pPr marL="0" indent="0">
              <a:buNone/>
            </a:pPr>
            <a:r>
              <a:rPr lang="en-US" dirty="0" smtClean="0"/>
              <a:t>Document Title:  Standard Guide for Training and Competency in Forensic Anthropology</a:t>
            </a:r>
          </a:p>
          <a:p>
            <a:pPr marL="0" indent="0">
              <a:buNone/>
            </a:pPr>
            <a:r>
              <a:rPr lang="en-US" dirty="0" smtClean="0"/>
              <a:t>Scope:  Describes levels of education, training, experience, and professional activities required to practice forensic anthropology at various qualification levels.</a:t>
            </a:r>
          </a:p>
          <a:p>
            <a:pPr marL="0" indent="0">
              <a:buNone/>
            </a:pPr>
            <a:r>
              <a:rPr lang="en-US" dirty="0" smtClean="0"/>
              <a:t>Objective/rationale:  Practitioners shall possess the appropriate qualifications relevant to the forensic anthropology-related duties they are expected to perform.</a:t>
            </a:r>
            <a:endParaRPr lang="en-US" dirty="0"/>
          </a:p>
          <a:p>
            <a:pPr marL="0" indent="0">
              <a:buNone/>
            </a:pPr>
            <a:r>
              <a:rPr lang="en-US" dirty="0" smtClean="0"/>
              <a:t>Issues/Concerns:  Unqualified individuals may produce inaccurate results. </a:t>
            </a:r>
          </a:p>
          <a:p>
            <a:endParaRPr lang="en-US" dirty="0" smtClean="0"/>
          </a:p>
          <a:p>
            <a:endParaRPr lang="en-US" dirty="0" smtClean="0"/>
          </a:p>
          <a:p>
            <a:endParaRPr lang="en-US" dirty="0"/>
          </a:p>
          <a:p>
            <a:endParaRPr lang="en-US" dirty="0" smtClean="0"/>
          </a:p>
          <a:p>
            <a:pPr marL="0" indent="0">
              <a:buNone/>
            </a:pPr>
            <a:endParaRPr lang="en-US" dirty="0" smtClean="0"/>
          </a:p>
          <a:p>
            <a:pPr marL="0" indent="0">
              <a:buNone/>
            </a:pPr>
            <a:endParaRPr lang="en-US" dirty="0"/>
          </a:p>
        </p:txBody>
      </p:sp>
      <p:sp>
        <p:nvSpPr>
          <p:cNvPr id="4" name="TextBox 3"/>
          <p:cNvSpPr txBox="1"/>
          <p:nvPr/>
        </p:nvSpPr>
        <p:spPr>
          <a:xfrm>
            <a:off x="3392555" y="5155095"/>
            <a:ext cx="5751445" cy="1754327"/>
          </a:xfrm>
          <a:prstGeom prst="rect">
            <a:avLst/>
          </a:prstGeom>
          <a:solidFill>
            <a:schemeClr val="bg2">
              <a:lumMod val="90000"/>
            </a:schemeClr>
          </a:solidFill>
        </p:spPr>
        <p:txBody>
          <a:bodyPr wrap="square" rtlCol="0">
            <a:spAutoFit/>
          </a:bodyPr>
          <a:lstStyle/>
          <a:p>
            <a:r>
              <a:rPr lang="en-US" b="1" dirty="0" smtClean="0"/>
              <a:t>Task Group Name: </a:t>
            </a:r>
            <a:r>
              <a:rPr lang="en-US" dirty="0" smtClean="0"/>
              <a:t>Standard Guide for Training and Competency in Forensic Anthropology</a:t>
            </a:r>
          </a:p>
          <a:p>
            <a:r>
              <a:rPr lang="en-US" b="1" dirty="0" smtClean="0"/>
              <a:t>Task Group Chair Name:  </a:t>
            </a:r>
            <a:r>
              <a:rPr lang="en-US" b="1" dirty="0" err="1" smtClean="0"/>
              <a:t>Angi</a:t>
            </a:r>
            <a:r>
              <a:rPr lang="en-US" b="1" dirty="0" smtClean="0"/>
              <a:t> Christensen</a:t>
            </a:r>
          </a:p>
          <a:p>
            <a:r>
              <a:rPr lang="en-US" b="1" dirty="0" smtClean="0"/>
              <a:t>Task Group Chair Contact Information:  </a:t>
            </a:r>
            <a:r>
              <a:rPr lang="en-US" dirty="0" err="1"/>
              <a:t>angi.christensen@</a:t>
            </a:r>
            <a:r>
              <a:rPr lang="en-US" dirty="0" err="1" smtClean="0"/>
              <a:t>ic.fbi.gov</a:t>
            </a:r>
            <a:endParaRPr lang="en-US" b="1" dirty="0" smtClean="0"/>
          </a:p>
          <a:p>
            <a:r>
              <a:rPr lang="en-US" b="1" dirty="0" smtClean="0"/>
              <a:t>Date of Last Task Group Meeting:  January 28, 2016</a:t>
            </a:r>
          </a:p>
        </p:txBody>
      </p:sp>
      <p:sp>
        <p:nvSpPr>
          <p:cNvPr id="5" name="Slide Number Placeholder 4"/>
          <p:cNvSpPr>
            <a:spLocks noGrp="1"/>
          </p:cNvSpPr>
          <p:nvPr>
            <p:ph type="sldNum" sz="quarter" idx="12"/>
          </p:nvPr>
        </p:nvSpPr>
        <p:spPr/>
        <p:txBody>
          <a:bodyPr/>
          <a:lstStyle/>
          <a:p>
            <a:fld id="{8A6BD0B9-3465-4E0F-AE7F-2EBD7D9D0656}" type="slidenum">
              <a:rPr lang="en-US" smtClean="0"/>
              <a:pPr/>
              <a:t>14</a:t>
            </a:fld>
            <a:endParaRPr lang="en-US" dirty="0"/>
          </a:p>
        </p:txBody>
      </p:sp>
    </p:spTree>
    <p:extLst>
      <p:ext uri="{BB962C8B-B14F-4D97-AF65-F5344CB8AC3E}">
        <p14:creationId xmlns:p14="http://schemas.microsoft.com/office/powerpoint/2010/main" val="9416260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626" y="539162"/>
            <a:ext cx="7886700" cy="1325563"/>
          </a:xfrm>
        </p:spPr>
        <p:txBody>
          <a:bodyPr/>
          <a:lstStyle/>
          <a:p>
            <a:r>
              <a:rPr lang="en-US" dirty="0" smtClean="0"/>
              <a:t>Standards/Guidelines Development</a:t>
            </a:r>
            <a:br>
              <a:rPr lang="en-US" dirty="0" smtClean="0"/>
            </a:br>
            <a:r>
              <a:rPr lang="en-US" dirty="0" smtClean="0"/>
              <a:t>Priority 3 Document</a:t>
            </a:r>
            <a:endParaRPr lang="en-US" dirty="0"/>
          </a:p>
        </p:txBody>
      </p:sp>
      <p:sp>
        <p:nvSpPr>
          <p:cNvPr id="3" name="Content Placeholder 2"/>
          <p:cNvSpPr>
            <a:spLocks noGrp="1"/>
          </p:cNvSpPr>
          <p:nvPr>
            <p:ph idx="1"/>
          </p:nvPr>
        </p:nvSpPr>
        <p:spPr>
          <a:xfrm>
            <a:off x="547626" y="2178950"/>
            <a:ext cx="8106043" cy="2890630"/>
          </a:xfrm>
        </p:spPr>
        <p:txBody>
          <a:bodyPr>
            <a:normAutofit/>
          </a:bodyPr>
          <a:lstStyle/>
          <a:p>
            <a:pPr marL="0" indent="0">
              <a:buNone/>
            </a:pPr>
            <a:r>
              <a:rPr lang="en-US" dirty="0" smtClean="0"/>
              <a:t>Key Components of Standard:  Prescribes minimum qualifications to practice forensic anthropology.</a:t>
            </a:r>
          </a:p>
          <a:p>
            <a:endParaRPr lang="en-US" dirty="0" smtClean="0"/>
          </a:p>
          <a:p>
            <a:endParaRPr lang="en-US" dirty="0" smtClean="0"/>
          </a:p>
          <a:p>
            <a:endParaRPr lang="en-US" dirty="0"/>
          </a:p>
          <a:p>
            <a:endParaRPr lang="en-US" dirty="0" smtClean="0"/>
          </a:p>
          <a:p>
            <a:pPr marL="0" indent="0">
              <a:buNone/>
            </a:pPr>
            <a:endParaRPr lang="en-US" dirty="0" smtClean="0"/>
          </a:p>
          <a:p>
            <a:pPr marL="0" indent="0">
              <a:buNone/>
            </a:pPr>
            <a:endParaRPr lang="en-US" dirty="0"/>
          </a:p>
        </p:txBody>
      </p:sp>
      <p:sp>
        <p:nvSpPr>
          <p:cNvPr id="5" name="Slide Number Placeholder 4"/>
          <p:cNvSpPr>
            <a:spLocks noGrp="1"/>
          </p:cNvSpPr>
          <p:nvPr>
            <p:ph type="sldNum" sz="quarter" idx="12"/>
          </p:nvPr>
        </p:nvSpPr>
        <p:spPr/>
        <p:txBody>
          <a:bodyPr/>
          <a:lstStyle/>
          <a:p>
            <a:fld id="{8A6BD0B9-3465-4E0F-AE7F-2EBD7D9D0656}" type="slidenum">
              <a:rPr lang="en-US" smtClean="0"/>
              <a:pPr/>
              <a:t>15</a:t>
            </a:fld>
            <a:endParaRPr lang="en-US" dirty="0"/>
          </a:p>
        </p:txBody>
      </p:sp>
    </p:spTree>
    <p:extLst>
      <p:ext uri="{BB962C8B-B14F-4D97-AF65-F5344CB8AC3E}">
        <p14:creationId xmlns:p14="http://schemas.microsoft.com/office/powerpoint/2010/main" val="40062580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320" y="947252"/>
            <a:ext cx="7886700" cy="1325563"/>
          </a:xfrm>
        </p:spPr>
        <p:txBody>
          <a:bodyPr/>
          <a:lstStyle/>
          <a:p>
            <a:r>
              <a:rPr lang="en-US" dirty="0" smtClean="0"/>
              <a:t>Task Group/Subcommittee Action Plan</a:t>
            </a:r>
            <a:endParaRPr lang="en-US" dirty="0"/>
          </a:p>
        </p:txBody>
      </p:sp>
      <p:graphicFrame>
        <p:nvGraphicFramePr>
          <p:cNvPr id="4" name="Content Placeholder 6"/>
          <p:cNvGraphicFramePr>
            <a:graphicFrameLocks noGrp="1"/>
          </p:cNvGraphicFramePr>
          <p:nvPr>
            <p:ph idx="1"/>
            <p:extLst>
              <p:ext uri="{D42A27DB-BD31-4B8C-83A1-F6EECF244321}">
                <p14:modId xmlns:p14="http://schemas.microsoft.com/office/powerpoint/2010/main" val="2478322320"/>
              </p:ext>
            </p:extLst>
          </p:nvPr>
        </p:nvGraphicFramePr>
        <p:xfrm>
          <a:off x="712788" y="2402342"/>
          <a:ext cx="7596868" cy="2658105"/>
        </p:xfrm>
        <a:graphic>
          <a:graphicData uri="http://schemas.openxmlformats.org/drawingml/2006/table">
            <a:tbl>
              <a:tblPr firstRow="1" bandRow="1">
                <a:tableStyleId>{073A0DAA-6AF3-43AB-8588-CEC1D06C72B9}</a:tableStyleId>
              </a:tblPr>
              <a:tblGrid>
                <a:gridCol w="2699770"/>
                <a:gridCol w="1411028"/>
                <a:gridCol w="1891697"/>
                <a:gridCol w="1594373"/>
              </a:tblGrid>
              <a:tr h="611191">
                <a:tc>
                  <a:txBody>
                    <a:bodyPr/>
                    <a:lstStyle/>
                    <a:p>
                      <a:r>
                        <a:rPr lang="en-US" sz="1600" dirty="0" smtClean="0"/>
                        <a:t>Planned Actions</a:t>
                      </a:r>
                      <a:endParaRPr lang="en-US" sz="1600" dirty="0"/>
                    </a:p>
                  </a:txBody>
                  <a:tcPr anchor="ctr"/>
                </a:tc>
                <a:tc>
                  <a:txBody>
                    <a:bodyPr/>
                    <a:lstStyle/>
                    <a:p>
                      <a:r>
                        <a:rPr lang="en-US" sz="1600" dirty="0" smtClean="0"/>
                        <a:t>OSAC Process Stage (e.g., SDO 100) </a:t>
                      </a:r>
                      <a:endParaRPr lang="en-US" sz="1600" dirty="0"/>
                    </a:p>
                  </a:txBody>
                  <a:tcPr anchor="ctr"/>
                </a:tc>
                <a:tc>
                  <a:txBody>
                    <a:bodyPr/>
                    <a:lstStyle/>
                    <a:p>
                      <a:pPr algn="ctr"/>
                      <a:r>
                        <a:rPr lang="en-US" sz="1600" dirty="0" smtClean="0"/>
                        <a:t>Assignee</a:t>
                      </a:r>
                      <a:endParaRPr lang="en-US" sz="1600" dirty="0"/>
                    </a:p>
                  </a:txBody>
                  <a:tcPr anchor="ctr"/>
                </a:tc>
                <a:tc>
                  <a:txBody>
                    <a:bodyPr/>
                    <a:lstStyle/>
                    <a:p>
                      <a:pPr algn="ctr"/>
                      <a:r>
                        <a:rPr lang="en-US" sz="1600" dirty="0" smtClean="0"/>
                        <a:t>Estimated</a:t>
                      </a:r>
                      <a:r>
                        <a:rPr lang="en-US" sz="1600" baseline="0" dirty="0" smtClean="0"/>
                        <a:t> Completion Date</a:t>
                      </a:r>
                      <a:endParaRPr lang="en-US" sz="1600" dirty="0"/>
                    </a:p>
                  </a:txBody>
                  <a:tcPr anchor="ctr"/>
                </a:tc>
              </a:tr>
              <a:tr h="367029">
                <a:tc>
                  <a:txBody>
                    <a:bodyPr/>
                    <a:lstStyle/>
                    <a:p>
                      <a:r>
                        <a:rPr lang="en-US" sz="1600" dirty="0" smtClean="0"/>
                        <a:t>Reformat</a:t>
                      </a:r>
                      <a:r>
                        <a:rPr lang="en-US" sz="1600" baseline="0" dirty="0" smtClean="0"/>
                        <a:t> to ASB style guide</a:t>
                      </a:r>
                      <a:endParaRPr lang="en-US" sz="1600" dirty="0"/>
                    </a:p>
                  </a:txBody>
                  <a:tcPr/>
                </a:tc>
                <a:tc>
                  <a:txBody>
                    <a:bodyPr/>
                    <a:lstStyle/>
                    <a:p>
                      <a:r>
                        <a:rPr lang="en-US" sz="1600" dirty="0" smtClean="0"/>
                        <a:t>SDO </a:t>
                      </a:r>
                      <a:r>
                        <a:rPr lang="en-US" sz="1600" baseline="0" dirty="0" smtClean="0"/>
                        <a:t> 0</a:t>
                      </a:r>
                      <a:endParaRPr lang="en-US" sz="1600" dirty="0"/>
                    </a:p>
                  </a:txBody>
                  <a:tcPr/>
                </a:tc>
                <a:tc>
                  <a:txBody>
                    <a:bodyPr/>
                    <a:lstStyle/>
                    <a:p>
                      <a:r>
                        <a:rPr lang="en-US" sz="1600" dirty="0" smtClean="0"/>
                        <a:t>Christensen, France</a:t>
                      </a:r>
                      <a:endParaRPr lang="en-US" sz="1600" dirty="0"/>
                    </a:p>
                  </a:txBody>
                  <a:tcPr/>
                </a:tc>
                <a:tc>
                  <a:txBody>
                    <a:bodyPr/>
                    <a:lstStyle/>
                    <a:p>
                      <a:r>
                        <a:rPr lang="en-US" sz="1600" dirty="0" smtClean="0"/>
                        <a:t>March</a:t>
                      </a:r>
                      <a:r>
                        <a:rPr lang="en-US" sz="1600" baseline="0" dirty="0" smtClean="0"/>
                        <a:t> 30, 2016</a:t>
                      </a:r>
                      <a:endParaRPr lang="en-US" sz="1600" dirty="0"/>
                    </a:p>
                  </a:txBody>
                  <a:tcPr/>
                </a:tc>
              </a:tr>
              <a:tr h="367029">
                <a:tc>
                  <a:txBody>
                    <a:bodyPr/>
                    <a:lstStyle/>
                    <a:p>
                      <a:r>
                        <a:rPr lang="en-US" sz="1600" dirty="0" smtClean="0"/>
                        <a:t>Update</a:t>
                      </a:r>
                      <a:r>
                        <a:rPr lang="en-US" sz="1600" baseline="0" dirty="0" smtClean="0"/>
                        <a:t> to SDO Project</a:t>
                      </a:r>
                      <a:endParaRPr lang="en-US" sz="1600" dirty="0"/>
                    </a:p>
                  </a:txBody>
                  <a:tcPr/>
                </a:tc>
                <a:tc>
                  <a:txBody>
                    <a:bodyPr/>
                    <a:lstStyle/>
                    <a:p>
                      <a:r>
                        <a:rPr lang="en-US" sz="1600" dirty="0" smtClean="0"/>
                        <a:t>SDO 100</a:t>
                      </a:r>
                      <a:endParaRPr lang="en-US" sz="1600"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600" dirty="0" smtClean="0"/>
                        <a:t>Christensen, France</a:t>
                      </a:r>
                    </a:p>
                  </a:txBody>
                  <a:tcPr/>
                </a:tc>
                <a:tc>
                  <a:txBody>
                    <a:bodyPr/>
                    <a:lstStyle/>
                    <a:p>
                      <a:r>
                        <a:rPr lang="en-US" sz="1600" dirty="0" smtClean="0"/>
                        <a:t>March 30, 2016</a:t>
                      </a:r>
                      <a:endParaRPr lang="en-US" sz="1600" dirty="0"/>
                    </a:p>
                  </a:txBody>
                  <a:tcPr/>
                </a:tc>
              </a:tr>
              <a:tr h="367029">
                <a:tc>
                  <a:txBody>
                    <a:bodyPr/>
                    <a:lstStyle/>
                    <a:p>
                      <a:r>
                        <a:rPr lang="en-US" sz="1600" baseline="0" dirty="0" smtClean="0"/>
                        <a:t>Anthropology SC Comment</a:t>
                      </a:r>
                      <a:endParaRPr lang="en-US" sz="1600" dirty="0"/>
                    </a:p>
                  </a:txBody>
                  <a:tcPr/>
                </a:tc>
                <a:tc>
                  <a:txBody>
                    <a:bodyPr/>
                    <a:lstStyle/>
                    <a:p>
                      <a:r>
                        <a:rPr lang="en-US" sz="1600" dirty="0" smtClean="0"/>
                        <a:t>SDO 200</a:t>
                      </a:r>
                      <a:endParaRPr lang="en-US" sz="1600"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600" dirty="0" smtClean="0"/>
                        <a:t>Christensen, France</a:t>
                      </a:r>
                    </a:p>
                  </a:txBody>
                  <a:tcPr/>
                </a:tc>
                <a:tc>
                  <a:txBody>
                    <a:bodyPr/>
                    <a:lstStyle/>
                    <a:p>
                      <a:r>
                        <a:rPr lang="en-US" sz="1600" baseline="0" dirty="0" smtClean="0"/>
                        <a:t> April 30, 2016</a:t>
                      </a:r>
                      <a:endParaRPr lang="en-US" sz="1600" dirty="0"/>
                    </a:p>
                  </a:txBody>
                  <a:tcPr/>
                </a:tc>
              </a:tr>
              <a:tr h="367029">
                <a:tc>
                  <a:txBody>
                    <a:bodyPr/>
                    <a:lstStyle/>
                    <a:p>
                      <a:r>
                        <a:rPr lang="en-US" sz="1600" dirty="0" smtClean="0"/>
                        <a:t>Ballot to Anthropology SC</a:t>
                      </a:r>
                      <a:endParaRPr lang="en-US" sz="1600" dirty="0"/>
                    </a:p>
                  </a:txBody>
                  <a:tcPr/>
                </a:tc>
                <a:tc>
                  <a:txBody>
                    <a:bodyPr/>
                    <a:lstStyle/>
                    <a:p>
                      <a:r>
                        <a:rPr lang="en-US" sz="1600" dirty="0" smtClean="0"/>
                        <a:t>SDO 200</a:t>
                      </a:r>
                      <a:endParaRPr lang="en-US" sz="1600"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600" dirty="0" smtClean="0"/>
                        <a:t>Christensen, France</a:t>
                      </a:r>
                    </a:p>
                  </a:txBody>
                  <a:tcPr/>
                </a:tc>
                <a:tc>
                  <a:txBody>
                    <a:bodyPr/>
                    <a:lstStyle/>
                    <a:p>
                      <a:r>
                        <a:rPr lang="en-US" sz="1600" dirty="0" smtClean="0"/>
                        <a:t>May</a:t>
                      </a:r>
                      <a:r>
                        <a:rPr lang="en-US" sz="1600" baseline="0" dirty="0" smtClean="0"/>
                        <a:t> 30, 2016</a:t>
                      </a:r>
                      <a:endParaRPr lang="en-US" sz="1600" dirty="0"/>
                    </a:p>
                  </a:txBody>
                  <a:tcPr/>
                </a:tc>
              </a:tr>
              <a:tr h="367029">
                <a:tc>
                  <a:txBody>
                    <a:bodyPr/>
                    <a:lstStyle/>
                    <a:p>
                      <a:r>
                        <a:rPr lang="en-US" sz="1600" dirty="0" smtClean="0"/>
                        <a:t>Submit to Resources Comm.</a:t>
                      </a:r>
                      <a:endParaRPr lang="en-US" sz="1600" dirty="0"/>
                    </a:p>
                  </a:txBody>
                  <a:tcPr/>
                </a:tc>
                <a:tc>
                  <a:txBody>
                    <a:bodyPr/>
                    <a:lstStyle/>
                    <a:p>
                      <a:r>
                        <a:rPr lang="en-US" sz="1600" dirty="0" smtClean="0"/>
                        <a:t>SDO 200</a:t>
                      </a:r>
                      <a:endParaRPr lang="en-US" sz="1600"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600" dirty="0" smtClean="0"/>
                        <a:t>Christensen, France</a:t>
                      </a:r>
                    </a:p>
                  </a:txBody>
                  <a:tcPr/>
                </a:tc>
                <a:tc>
                  <a:txBody>
                    <a:bodyPr/>
                    <a:lstStyle/>
                    <a:p>
                      <a:r>
                        <a:rPr lang="en-US" sz="1600" dirty="0" smtClean="0"/>
                        <a:t>June 30, 2016</a:t>
                      </a:r>
                      <a:endParaRPr lang="en-US" sz="1600" dirty="0"/>
                    </a:p>
                  </a:txBody>
                  <a:tcPr/>
                </a:tc>
              </a:tr>
            </a:tbl>
          </a:graphicData>
        </a:graphic>
      </p:graphicFrame>
      <p:sp>
        <p:nvSpPr>
          <p:cNvPr id="5" name="TextBox 4"/>
          <p:cNvSpPr txBox="1"/>
          <p:nvPr/>
        </p:nvSpPr>
        <p:spPr>
          <a:xfrm>
            <a:off x="369241" y="317550"/>
            <a:ext cx="7345903" cy="954107"/>
          </a:xfrm>
          <a:prstGeom prst="rect">
            <a:avLst/>
          </a:prstGeom>
          <a:noFill/>
        </p:spPr>
        <p:txBody>
          <a:bodyPr wrap="square" rtlCol="0">
            <a:spAutoFit/>
          </a:bodyPr>
          <a:lstStyle/>
          <a:p>
            <a:r>
              <a:rPr lang="en-US" sz="2800" i="1" dirty="0" smtClean="0"/>
              <a:t>Priority 3: Standard Guide for Training and Competency in Forensic Anthropology</a:t>
            </a:r>
            <a:endParaRPr lang="en-US" sz="2800" i="1" dirty="0"/>
          </a:p>
        </p:txBody>
      </p:sp>
      <p:sp>
        <p:nvSpPr>
          <p:cNvPr id="6" name="Slide Number Placeholder 5"/>
          <p:cNvSpPr>
            <a:spLocks noGrp="1"/>
          </p:cNvSpPr>
          <p:nvPr>
            <p:ph type="sldNum" sz="quarter" idx="12"/>
          </p:nvPr>
        </p:nvSpPr>
        <p:spPr/>
        <p:txBody>
          <a:bodyPr/>
          <a:lstStyle/>
          <a:p>
            <a:fld id="{8A6BD0B9-3465-4E0F-AE7F-2EBD7D9D0656}" type="slidenum">
              <a:rPr lang="en-US" smtClean="0"/>
              <a:pPr/>
              <a:t>16</a:t>
            </a:fld>
            <a:endParaRPr lang="en-US" dirty="0"/>
          </a:p>
        </p:txBody>
      </p:sp>
    </p:spTree>
    <p:extLst>
      <p:ext uri="{BB962C8B-B14F-4D97-AF65-F5344CB8AC3E}">
        <p14:creationId xmlns:p14="http://schemas.microsoft.com/office/powerpoint/2010/main" val="20587563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626" y="539162"/>
            <a:ext cx="7886700" cy="1325563"/>
          </a:xfrm>
        </p:spPr>
        <p:txBody>
          <a:bodyPr/>
          <a:lstStyle/>
          <a:p>
            <a:r>
              <a:rPr lang="en-US" dirty="0" smtClean="0"/>
              <a:t>Standards/Guidelines Development</a:t>
            </a:r>
            <a:br>
              <a:rPr lang="en-US" dirty="0" smtClean="0"/>
            </a:br>
            <a:r>
              <a:rPr lang="en-US" dirty="0" smtClean="0"/>
              <a:t>Priority 4 Document</a:t>
            </a:r>
            <a:endParaRPr lang="en-US" dirty="0"/>
          </a:p>
        </p:txBody>
      </p:sp>
      <p:sp>
        <p:nvSpPr>
          <p:cNvPr id="3" name="Content Placeholder 2"/>
          <p:cNvSpPr>
            <a:spLocks noGrp="1"/>
          </p:cNvSpPr>
          <p:nvPr>
            <p:ph idx="1"/>
          </p:nvPr>
        </p:nvSpPr>
        <p:spPr>
          <a:xfrm>
            <a:off x="547626" y="1986170"/>
            <a:ext cx="8106043" cy="3066560"/>
          </a:xfrm>
        </p:spPr>
        <p:txBody>
          <a:bodyPr>
            <a:normAutofit lnSpcReduction="10000"/>
          </a:bodyPr>
          <a:lstStyle/>
          <a:p>
            <a:pPr marL="0" indent="0">
              <a:buNone/>
            </a:pPr>
            <a:r>
              <a:rPr lang="en-US" dirty="0" smtClean="0"/>
              <a:t>Document Title:  Facial Approximation in Forensic Anthropology</a:t>
            </a:r>
          </a:p>
          <a:p>
            <a:pPr marL="0" indent="0">
              <a:buNone/>
            </a:pPr>
            <a:r>
              <a:rPr lang="en-US" dirty="0" smtClean="0"/>
              <a:t>Scope:  Recommendation for the production and assessment of facial approximations.</a:t>
            </a:r>
          </a:p>
          <a:p>
            <a:pPr marL="0" indent="0">
              <a:buNone/>
            </a:pPr>
            <a:r>
              <a:rPr lang="en-US" dirty="0" smtClean="0"/>
              <a:t>Objective/rationale:  Methods should be employed with a spirit of scientific integrity:  subjective interpretation should be limited, scientifically tested methods should be used, and method weaknesses and limitations should be communicated.  </a:t>
            </a:r>
            <a:endParaRPr lang="en-US" dirty="0"/>
          </a:p>
          <a:p>
            <a:pPr marL="0" indent="0">
              <a:buNone/>
            </a:pPr>
            <a:r>
              <a:rPr lang="en-US" dirty="0" smtClean="0"/>
              <a:t>Issues/Concerns:  Facial </a:t>
            </a:r>
            <a:r>
              <a:rPr lang="en-US" dirty="0"/>
              <a:t>approximation images are for investigative use only, and should not be used for personal identification. </a:t>
            </a:r>
          </a:p>
          <a:p>
            <a:endParaRPr lang="en-US" dirty="0" smtClean="0"/>
          </a:p>
          <a:p>
            <a:endParaRPr lang="en-US" dirty="0" smtClean="0"/>
          </a:p>
          <a:p>
            <a:endParaRPr lang="en-US" dirty="0"/>
          </a:p>
          <a:p>
            <a:endParaRPr lang="en-US" dirty="0" smtClean="0"/>
          </a:p>
          <a:p>
            <a:pPr marL="0" indent="0">
              <a:buNone/>
            </a:pPr>
            <a:endParaRPr lang="en-US" dirty="0" smtClean="0"/>
          </a:p>
          <a:p>
            <a:pPr marL="0" indent="0">
              <a:buNone/>
            </a:pPr>
            <a:endParaRPr lang="en-US" dirty="0"/>
          </a:p>
        </p:txBody>
      </p:sp>
      <p:sp>
        <p:nvSpPr>
          <p:cNvPr id="4" name="TextBox 3"/>
          <p:cNvSpPr txBox="1"/>
          <p:nvPr/>
        </p:nvSpPr>
        <p:spPr>
          <a:xfrm>
            <a:off x="3392555" y="5155095"/>
            <a:ext cx="5751445" cy="1754327"/>
          </a:xfrm>
          <a:prstGeom prst="rect">
            <a:avLst/>
          </a:prstGeom>
          <a:solidFill>
            <a:schemeClr val="bg2">
              <a:lumMod val="90000"/>
            </a:schemeClr>
          </a:solidFill>
        </p:spPr>
        <p:txBody>
          <a:bodyPr wrap="square" rtlCol="0">
            <a:spAutoFit/>
          </a:bodyPr>
          <a:lstStyle/>
          <a:p>
            <a:r>
              <a:rPr lang="en-US" b="1" dirty="0" smtClean="0"/>
              <a:t>Task Group Name: </a:t>
            </a:r>
            <a:r>
              <a:rPr lang="en-US" dirty="0" smtClean="0"/>
              <a:t>Facial Approximation in Forensic Anthropology</a:t>
            </a:r>
          </a:p>
          <a:p>
            <a:r>
              <a:rPr lang="en-US" b="1" dirty="0" smtClean="0"/>
              <a:t>Task Group Chair Name:  Richard Thomas</a:t>
            </a:r>
          </a:p>
          <a:p>
            <a:r>
              <a:rPr lang="en-US" b="1" dirty="0" smtClean="0"/>
              <a:t>Task Group Chair Contact Information: </a:t>
            </a:r>
            <a:r>
              <a:rPr lang="en-US" dirty="0" err="1"/>
              <a:t>richard.m.thomas@</a:t>
            </a:r>
            <a:r>
              <a:rPr lang="en-US" dirty="0" err="1" smtClean="0"/>
              <a:t>ic.fbi.gov</a:t>
            </a:r>
            <a:endParaRPr lang="en-US" b="1" dirty="0" smtClean="0"/>
          </a:p>
          <a:p>
            <a:r>
              <a:rPr lang="en-US" b="1" dirty="0" smtClean="0"/>
              <a:t>Date of Last Task Group Meeting:  January 28, 2016</a:t>
            </a:r>
          </a:p>
        </p:txBody>
      </p:sp>
      <p:sp>
        <p:nvSpPr>
          <p:cNvPr id="5" name="Slide Number Placeholder 4"/>
          <p:cNvSpPr>
            <a:spLocks noGrp="1"/>
          </p:cNvSpPr>
          <p:nvPr>
            <p:ph type="sldNum" sz="quarter" idx="12"/>
          </p:nvPr>
        </p:nvSpPr>
        <p:spPr/>
        <p:txBody>
          <a:bodyPr/>
          <a:lstStyle/>
          <a:p>
            <a:fld id="{8A6BD0B9-3465-4E0F-AE7F-2EBD7D9D0656}" type="slidenum">
              <a:rPr lang="en-US" smtClean="0"/>
              <a:pPr/>
              <a:t>17</a:t>
            </a:fld>
            <a:endParaRPr lang="en-US" dirty="0"/>
          </a:p>
        </p:txBody>
      </p:sp>
    </p:spTree>
    <p:extLst>
      <p:ext uri="{BB962C8B-B14F-4D97-AF65-F5344CB8AC3E}">
        <p14:creationId xmlns:p14="http://schemas.microsoft.com/office/powerpoint/2010/main" val="9416260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626" y="539162"/>
            <a:ext cx="7886700" cy="1325563"/>
          </a:xfrm>
        </p:spPr>
        <p:txBody>
          <a:bodyPr/>
          <a:lstStyle/>
          <a:p>
            <a:r>
              <a:rPr lang="en-US" dirty="0" smtClean="0"/>
              <a:t>Standards/Guidelines Development</a:t>
            </a:r>
            <a:br>
              <a:rPr lang="en-US" dirty="0" smtClean="0"/>
            </a:br>
            <a:r>
              <a:rPr lang="en-US" dirty="0" smtClean="0"/>
              <a:t>Priority </a:t>
            </a:r>
            <a:r>
              <a:rPr lang="en-US" dirty="0"/>
              <a:t>4</a:t>
            </a:r>
            <a:r>
              <a:rPr lang="en-US" dirty="0" smtClean="0"/>
              <a:t> Document</a:t>
            </a:r>
            <a:endParaRPr lang="en-US" dirty="0"/>
          </a:p>
        </p:txBody>
      </p:sp>
      <p:sp>
        <p:nvSpPr>
          <p:cNvPr id="3" name="Content Placeholder 2"/>
          <p:cNvSpPr>
            <a:spLocks noGrp="1"/>
          </p:cNvSpPr>
          <p:nvPr>
            <p:ph idx="1"/>
          </p:nvPr>
        </p:nvSpPr>
        <p:spPr>
          <a:xfrm>
            <a:off x="547626" y="1986170"/>
            <a:ext cx="8106043" cy="2890630"/>
          </a:xfrm>
        </p:spPr>
        <p:txBody>
          <a:bodyPr>
            <a:normAutofit/>
          </a:bodyPr>
          <a:lstStyle/>
          <a:p>
            <a:pPr marL="0" indent="0">
              <a:buNone/>
            </a:pPr>
            <a:r>
              <a:rPr lang="en-US" dirty="0" smtClean="0"/>
              <a:t>Key Components of Standard:  The production of facial approximations should include expert knowledge from the field of anatomy and forensic anthropology.  </a:t>
            </a:r>
          </a:p>
          <a:p>
            <a:endParaRPr lang="en-US" dirty="0"/>
          </a:p>
          <a:p>
            <a:endParaRPr lang="en-US" dirty="0" smtClean="0"/>
          </a:p>
          <a:p>
            <a:pPr marL="0" indent="0">
              <a:buNone/>
            </a:pPr>
            <a:endParaRPr lang="en-US" dirty="0" smtClean="0"/>
          </a:p>
          <a:p>
            <a:pPr marL="0" indent="0">
              <a:buNone/>
            </a:pPr>
            <a:endParaRPr lang="en-US" dirty="0"/>
          </a:p>
        </p:txBody>
      </p:sp>
      <p:sp>
        <p:nvSpPr>
          <p:cNvPr id="5" name="Slide Number Placeholder 4"/>
          <p:cNvSpPr>
            <a:spLocks noGrp="1"/>
          </p:cNvSpPr>
          <p:nvPr>
            <p:ph type="sldNum" sz="quarter" idx="12"/>
          </p:nvPr>
        </p:nvSpPr>
        <p:spPr/>
        <p:txBody>
          <a:bodyPr/>
          <a:lstStyle/>
          <a:p>
            <a:fld id="{8A6BD0B9-3465-4E0F-AE7F-2EBD7D9D0656}" type="slidenum">
              <a:rPr lang="en-US" smtClean="0"/>
              <a:pPr/>
              <a:t>18</a:t>
            </a:fld>
            <a:endParaRPr lang="en-US" dirty="0"/>
          </a:p>
        </p:txBody>
      </p:sp>
    </p:spTree>
    <p:extLst>
      <p:ext uri="{BB962C8B-B14F-4D97-AF65-F5344CB8AC3E}">
        <p14:creationId xmlns:p14="http://schemas.microsoft.com/office/powerpoint/2010/main" val="12511485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320" y="974272"/>
            <a:ext cx="7886700" cy="1325563"/>
          </a:xfrm>
        </p:spPr>
        <p:txBody>
          <a:bodyPr/>
          <a:lstStyle/>
          <a:p>
            <a:r>
              <a:rPr lang="en-US" dirty="0" smtClean="0"/>
              <a:t>Task Group/Subcommittee Action Plan</a:t>
            </a:r>
            <a:endParaRPr lang="en-US" dirty="0"/>
          </a:p>
        </p:txBody>
      </p:sp>
      <p:graphicFrame>
        <p:nvGraphicFramePr>
          <p:cNvPr id="4" name="Content Placeholder 6"/>
          <p:cNvGraphicFramePr>
            <a:graphicFrameLocks noGrp="1"/>
          </p:cNvGraphicFramePr>
          <p:nvPr>
            <p:ph idx="1"/>
            <p:extLst>
              <p:ext uri="{D42A27DB-BD31-4B8C-83A1-F6EECF244321}">
                <p14:modId xmlns:p14="http://schemas.microsoft.com/office/powerpoint/2010/main" val="1550267899"/>
              </p:ext>
            </p:extLst>
          </p:nvPr>
        </p:nvGraphicFramePr>
        <p:xfrm>
          <a:off x="712788" y="2699563"/>
          <a:ext cx="7477055" cy="2658105"/>
        </p:xfrm>
        <a:graphic>
          <a:graphicData uri="http://schemas.openxmlformats.org/drawingml/2006/table">
            <a:tbl>
              <a:tblPr firstRow="1" bandRow="1">
                <a:tableStyleId>{073A0DAA-6AF3-43AB-8588-CEC1D06C72B9}</a:tableStyleId>
              </a:tblPr>
              <a:tblGrid>
                <a:gridCol w="2657191"/>
                <a:gridCol w="1388774"/>
                <a:gridCol w="1715545"/>
                <a:gridCol w="1715545"/>
              </a:tblGrid>
              <a:tr h="611191">
                <a:tc>
                  <a:txBody>
                    <a:bodyPr/>
                    <a:lstStyle/>
                    <a:p>
                      <a:r>
                        <a:rPr lang="en-US" sz="1600" dirty="0" smtClean="0"/>
                        <a:t>Planned Actions</a:t>
                      </a:r>
                      <a:endParaRPr lang="en-US" sz="1600" dirty="0"/>
                    </a:p>
                  </a:txBody>
                  <a:tcPr anchor="ctr"/>
                </a:tc>
                <a:tc>
                  <a:txBody>
                    <a:bodyPr/>
                    <a:lstStyle/>
                    <a:p>
                      <a:r>
                        <a:rPr lang="en-US" sz="1600" dirty="0" smtClean="0"/>
                        <a:t>OSAC Process Stage (e.g., SDO 100) </a:t>
                      </a:r>
                      <a:endParaRPr lang="en-US" sz="1600" dirty="0"/>
                    </a:p>
                  </a:txBody>
                  <a:tcPr anchor="ctr"/>
                </a:tc>
                <a:tc>
                  <a:txBody>
                    <a:bodyPr/>
                    <a:lstStyle/>
                    <a:p>
                      <a:pPr algn="ctr"/>
                      <a:r>
                        <a:rPr lang="en-US" sz="1600" dirty="0" smtClean="0"/>
                        <a:t>Assignee</a:t>
                      </a:r>
                      <a:endParaRPr lang="en-US" sz="1600" dirty="0"/>
                    </a:p>
                  </a:txBody>
                  <a:tcPr anchor="ctr"/>
                </a:tc>
                <a:tc>
                  <a:txBody>
                    <a:bodyPr/>
                    <a:lstStyle/>
                    <a:p>
                      <a:pPr algn="ctr"/>
                      <a:r>
                        <a:rPr lang="en-US" sz="1600" dirty="0" smtClean="0"/>
                        <a:t>Estimated</a:t>
                      </a:r>
                      <a:r>
                        <a:rPr lang="en-US" sz="1600" baseline="0" dirty="0" smtClean="0"/>
                        <a:t> Completion Date</a:t>
                      </a:r>
                      <a:endParaRPr lang="en-US" sz="1600" dirty="0"/>
                    </a:p>
                  </a:txBody>
                  <a:tcPr anchor="ctr"/>
                </a:tc>
              </a:tr>
              <a:tr h="367029">
                <a:tc>
                  <a:txBody>
                    <a:bodyPr/>
                    <a:lstStyle/>
                    <a:p>
                      <a:r>
                        <a:rPr lang="en-US" sz="1600" dirty="0" smtClean="0"/>
                        <a:t>Reformat</a:t>
                      </a:r>
                      <a:r>
                        <a:rPr lang="en-US" sz="1600" baseline="0" dirty="0" smtClean="0"/>
                        <a:t> to ASB style guide</a:t>
                      </a:r>
                      <a:endParaRPr lang="en-US" sz="1600" dirty="0"/>
                    </a:p>
                  </a:txBody>
                  <a:tcPr/>
                </a:tc>
                <a:tc>
                  <a:txBody>
                    <a:bodyPr/>
                    <a:lstStyle/>
                    <a:p>
                      <a:r>
                        <a:rPr lang="en-US" sz="1600" dirty="0" smtClean="0"/>
                        <a:t>SDO </a:t>
                      </a:r>
                      <a:r>
                        <a:rPr lang="en-US" sz="1600" baseline="0" dirty="0" smtClean="0"/>
                        <a:t> 0</a:t>
                      </a:r>
                      <a:endParaRPr lang="en-US" sz="1600" dirty="0"/>
                    </a:p>
                  </a:txBody>
                  <a:tcPr/>
                </a:tc>
                <a:tc>
                  <a:txBody>
                    <a:bodyPr/>
                    <a:lstStyle/>
                    <a:p>
                      <a:r>
                        <a:rPr lang="en-US" sz="1600" dirty="0" smtClean="0"/>
                        <a:t>Thomas,</a:t>
                      </a:r>
                      <a:r>
                        <a:rPr lang="en-US" sz="1600" baseline="0" dirty="0" smtClean="0"/>
                        <a:t> Sava</a:t>
                      </a:r>
                      <a:endParaRPr lang="en-US" sz="1600" dirty="0"/>
                    </a:p>
                  </a:txBody>
                  <a:tcPr/>
                </a:tc>
                <a:tc>
                  <a:txBody>
                    <a:bodyPr/>
                    <a:lstStyle/>
                    <a:p>
                      <a:r>
                        <a:rPr lang="en-US" sz="1600" dirty="0" smtClean="0"/>
                        <a:t>March</a:t>
                      </a:r>
                      <a:r>
                        <a:rPr lang="en-US" sz="1600" baseline="0" dirty="0" smtClean="0"/>
                        <a:t> 30, 2016</a:t>
                      </a:r>
                      <a:endParaRPr lang="en-US" sz="1600" dirty="0"/>
                    </a:p>
                  </a:txBody>
                  <a:tcPr/>
                </a:tc>
              </a:tr>
              <a:tr h="367029">
                <a:tc>
                  <a:txBody>
                    <a:bodyPr/>
                    <a:lstStyle/>
                    <a:p>
                      <a:r>
                        <a:rPr lang="en-US" sz="1600" dirty="0" smtClean="0"/>
                        <a:t>Update</a:t>
                      </a:r>
                      <a:r>
                        <a:rPr lang="en-US" sz="1600" baseline="0" dirty="0" smtClean="0"/>
                        <a:t> to SDO Project</a:t>
                      </a:r>
                      <a:endParaRPr lang="en-US" sz="1600" dirty="0"/>
                    </a:p>
                  </a:txBody>
                  <a:tcPr/>
                </a:tc>
                <a:tc>
                  <a:txBody>
                    <a:bodyPr/>
                    <a:lstStyle/>
                    <a:p>
                      <a:r>
                        <a:rPr lang="en-US" sz="1600" dirty="0" smtClean="0"/>
                        <a:t>SDO 100</a:t>
                      </a:r>
                      <a:endParaRPr lang="en-US" sz="1600"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600" dirty="0" smtClean="0"/>
                        <a:t>Thomas,</a:t>
                      </a:r>
                      <a:r>
                        <a:rPr lang="en-US" sz="1600" baseline="0" dirty="0" smtClean="0"/>
                        <a:t> Sava</a:t>
                      </a:r>
                      <a:endParaRPr lang="en-US" sz="1600" dirty="0" smtClean="0"/>
                    </a:p>
                  </a:txBody>
                  <a:tcPr/>
                </a:tc>
                <a:tc>
                  <a:txBody>
                    <a:bodyPr/>
                    <a:lstStyle/>
                    <a:p>
                      <a:r>
                        <a:rPr lang="en-US" sz="1600" dirty="0" smtClean="0"/>
                        <a:t>March 30, 2016</a:t>
                      </a:r>
                      <a:endParaRPr lang="en-US" sz="1600" dirty="0"/>
                    </a:p>
                  </a:txBody>
                  <a:tcPr/>
                </a:tc>
              </a:tr>
              <a:tr h="367029">
                <a:tc>
                  <a:txBody>
                    <a:bodyPr/>
                    <a:lstStyle/>
                    <a:p>
                      <a:r>
                        <a:rPr lang="en-US" sz="1600" baseline="0" dirty="0" smtClean="0"/>
                        <a:t>Anthropology SC Comment</a:t>
                      </a:r>
                      <a:endParaRPr lang="en-US" sz="1600" dirty="0"/>
                    </a:p>
                  </a:txBody>
                  <a:tcPr/>
                </a:tc>
                <a:tc>
                  <a:txBody>
                    <a:bodyPr/>
                    <a:lstStyle/>
                    <a:p>
                      <a:r>
                        <a:rPr lang="en-US" sz="1600" dirty="0" smtClean="0"/>
                        <a:t>SDO 200</a:t>
                      </a:r>
                      <a:endParaRPr lang="en-US" sz="1600"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600" dirty="0" smtClean="0"/>
                        <a:t>Thomas,</a:t>
                      </a:r>
                      <a:r>
                        <a:rPr lang="en-US" sz="1600" baseline="0" dirty="0" smtClean="0"/>
                        <a:t> Sava</a:t>
                      </a:r>
                      <a:endParaRPr lang="en-US" sz="1600" dirty="0" smtClean="0"/>
                    </a:p>
                  </a:txBody>
                  <a:tcPr/>
                </a:tc>
                <a:tc>
                  <a:txBody>
                    <a:bodyPr/>
                    <a:lstStyle/>
                    <a:p>
                      <a:r>
                        <a:rPr lang="en-US" sz="1600" baseline="0" dirty="0" smtClean="0"/>
                        <a:t> April 30, 2016</a:t>
                      </a:r>
                      <a:endParaRPr lang="en-US" sz="1600" dirty="0"/>
                    </a:p>
                  </a:txBody>
                  <a:tcPr/>
                </a:tc>
              </a:tr>
              <a:tr h="367029">
                <a:tc>
                  <a:txBody>
                    <a:bodyPr/>
                    <a:lstStyle/>
                    <a:p>
                      <a:r>
                        <a:rPr lang="en-US" sz="1600" dirty="0" smtClean="0"/>
                        <a:t>Ballot to Anthropology SC</a:t>
                      </a:r>
                      <a:endParaRPr lang="en-US" sz="1600" dirty="0"/>
                    </a:p>
                  </a:txBody>
                  <a:tcPr/>
                </a:tc>
                <a:tc>
                  <a:txBody>
                    <a:bodyPr/>
                    <a:lstStyle/>
                    <a:p>
                      <a:r>
                        <a:rPr lang="en-US" sz="1600" dirty="0" smtClean="0"/>
                        <a:t>SDO 200</a:t>
                      </a:r>
                      <a:endParaRPr lang="en-US" sz="1600"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600" dirty="0" smtClean="0"/>
                        <a:t>Thomas,</a:t>
                      </a:r>
                      <a:r>
                        <a:rPr lang="en-US" sz="1600" baseline="0" dirty="0" smtClean="0"/>
                        <a:t> Sava</a:t>
                      </a:r>
                      <a:endParaRPr lang="en-US" sz="1600" dirty="0" smtClean="0"/>
                    </a:p>
                  </a:txBody>
                  <a:tcPr/>
                </a:tc>
                <a:tc>
                  <a:txBody>
                    <a:bodyPr/>
                    <a:lstStyle/>
                    <a:p>
                      <a:r>
                        <a:rPr lang="en-US" sz="1600" dirty="0" smtClean="0"/>
                        <a:t>May</a:t>
                      </a:r>
                      <a:r>
                        <a:rPr lang="en-US" sz="1600" baseline="0" dirty="0" smtClean="0"/>
                        <a:t> 30, 2016</a:t>
                      </a:r>
                      <a:endParaRPr lang="en-US" sz="1600" dirty="0"/>
                    </a:p>
                  </a:txBody>
                  <a:tcPr/>
                </a:tc>
              </a:tr>
              <a:tr h="367029">
                <a:tc>
                  <a:txBody>
                    <a:bodyPr/>
                    <a:lstStyle/>
                    <a:p>
                      <a:r>
                        <a:rPr lang="en-US" sz="1600" dirty="0" smtClean="0"/>
                        <a:t>Submit to Resources Comm.</a:t>
                      </a:r>
                      <a:endParaRPr lang="en-US" sz="1600" dirty="0"/>
                    </a:p>
                  </a:txBody>
                  <a:tcPr/>
                </a:tc>
                <a:tc>
                  <a:txBody>
                    <a:bodyPr/>
                    <a:lstStyle/>
                    <a:p>
                      <a:r>
                        <a:rPr lang="en-US" sz="1600" dirty="0" smtClean="0"/>
                        <a:t>SDO 200</a:t>
                      </a:r>
                      <a:endParaRPr lang="en-US" sz="1600"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600" dirty="0" smtClean="0"/>
                        <a:t>Thomas,</a:t>
                      </a:r>
                      <a:r>
                        <a:rPr lang="en-US" sz="1600" baseline="0" dirty="0" smtClean="0"/>
                        <a:t> Sava</a:t>
                      </a:r>
                      <a:endParaRPr lang="en-US" sz="1600" dirty="0" smtClean="0"/>
                    </a:p>
                  </a:txBody>
                  <a:tcPr/>
                </a:tc>
                <a:tc>
                  <a:txBody>
                    <a:bodyPr/>
                    <a:lstStyle/>
                    <a:p>
                      <a:r>
                        <a:rPr lang="en-US" sz="1600" dirty="0" smtClean="0"/>
                        <a:t>June 30, 2016</a:t>
                      </a:r>
                      <a:endParaRPr lang="en-US" sz="1600" dirty="0"/>
                    </a:p>
                  </a:txBody>
                  <a:tcPr/>
                </a:tc>
              </a:tr>
            </a:tbl>
          </a:graphicData>
        </a:graphic>
      </p:graphicFrame>
      <p:sp>
        <p:nvSpPr>
          <p:cNvPr id="5" name="TextBox 4"/>
          <p:cNvSpPr txBox="1"/>
          <p:nvPr/>
        </p:nvSpPr>
        <p:spPr>
          <a:xfrm>
            <a:off x="311776" y="300310"/>
            <a:ext cx="7308787" cy="954107"/>
          </a:xfrm>
          <a:prstGeom prst="rect">
            <a:avLst/>
          </a:prstGeom>
          <a:noFill/>
        </p:spPr>
        <p:txBody>
          <a:bodyPr wrap="square" rtlCol="0">
            <a:spAutoFit/>
          </a:bodyPr>
          <a:lstStyle/>
          <a:p>
            <a:r>
              <a:rPr lang="en-US" sz="2800" i="1" dirty="0" smtClean="0"/>
              <a:t>Priority 4: Facial Approximation in Forensic Anthropology</a:t>
            </a:r>
            <a:endParaRPr lang="en-US" sz="2800" i="1" dirty="0"/>
          </a:p>
        </p:txBody>
      </p:sp>
      <p:sp>
        <p:nvSpPr>
          <p:cNvPr id="6" name="Slide Number Placeholder 5"/>
          <p:cNvSpPr>
            <a:spLocks noGrp="1"/>
          </p:cNvSpPr>
          <p:nvPr>
            <p:ph type="sldNum" sz="quarter" idx="12"/>
          </p:nvPr>
        </p:nvSpPr>
        <p:spPr/>
        <p:txBody>
          <a:bodyPr/>
          <a:lstStyle/>
          <a:p>
            <a:fld id="{8A6BD0B9-3465-4E0F-AE7F-2EBD7D9D0656}" type="slidenum">
              <a:rPr lang="en-US" smtClean="0"/>
              <a:pPr/>
              <a:t>19</a:t>
            </a:fld>
            <a:endParaRPr lang="en-US" dirty="0"/>
          </a:p>
        </p:txBody>
      </p:sp>
    </p:spTree>
    <p:extLst>
      <p:ext uri="{BB962C8B-B14F-4D97-AF65-F5344CB8AC3E}">
        <p14:creationId xmlns:p14="http://schemas.microsoft.com/office/powerpoint/2010/main" val="20587563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Arial" panose="020B0604020202020204" pitchFamily="34" charset="0"/>
                <a:cs typeface="Arial" panose="020B0604020202020204" pitchFamily="34" charset="0"/>
              </a:rPr>
              <a:t>Subcommittee Leadership</a:t>
            </a:r>
            <a:endParaRPr lang="en-US" b="1" dirty="0">
              <a:latin typeface="Arial" panose="020B0604020202020204" pitchFamily="34" charset="0"/>
              <a:cs typeface="Arial" panose="020B0604020202020204" pitchFamily="34"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292277762"/>
              </p:ext>
            </p:extLst>
          </p:nvPr>
        </p:nvGraphicFramePr>
        <p:xfrm>
          <a:off x="157993" y="2105233"/>
          <a:ext cx="8795096" cy="2926080"/>
        </p:xfrm>
        <a:graphic>
          <a:graphicData uri="http://schemas.openxmlformats.org/drawingml/2006/table">
            <a:tbl>
              <a:tblPr firstRow="1" bandRow="1">
                <a:tableStyleId>{073A0DAA-6AF3-43AB-8588-CEC1D06C72B9}</a:tableStyleId>
              </a:tblPr>
              <a:tblGrid>
                <a:gridCol w="1431820"/>
                <a:gridCol w="2008166"/>
                <a:gridCol w="1938439"/>
                <a:gridCol w="878573"/>
                <a:gridCol w="2538098"/>
              </a:tblGrid>
              <a:tr h="370840">
                <a:tc>
                  <a:txBody>
                    <a:bodyPr/>
                    <a:lstStyle/>
                    <a:p>
                      <a:r>
                        <a:rPr lang="en-US" sz="2000" dirty="0" smtClean="0"/>
                        <a:t>Position</a:t>
                      </a:r>
                      <a:endParaRPr lang="en-US" sz="2000" dirty="0"/>
                    </a:p>
                  </a:txBody>
                  <a:tcPr/>
                </a:tc>
                <a:tc>
                  <a:txBody>
                    <a:bodyPr/>
                    <a:lstStyle/>
                    <a:p>
                      <a:r>
                        <a:rPr lang="en-US" sz="2000" dirty="0" smtClean="0"/>
                        <a:t>Name</a:t>
                      </a:r>
                      <a:endParaRPr lang="en-US" sz="2000" dirty="0"/>
                    </a:p>
                  </a:txBody>
                  <a:tcPr/>
                </a:tc>
                <a:tc>
                  <a:txBody>
                    <a:bodyPr/>
                    <a:lstStyle/>
                    <a:p>
                      <a:r>
                        <a:rPr lang="en-US" sz="2000" dirty="0" smtClean="0"/>
                        <a:t>Organization</a:t>
                      </a:r>
                      <a:endParaRPr lang="en-US" sz="2000" dirty="0"/>
                    </a:p>
                  </a:txBody>
                  <a:tcPr/>
                </a:tc>
                <a:tc>
                  <a:txBody>
                    <a:bodyPr/>
                    <a:lstStyle/>
                    <a:p>
                      <a:r>
                        <a:rPr lang="en-US" sz="2000" dirty="0" smtClean="0"/>
                        <a:t>Term</a:t>
                      </a:r>
                      <a:endParaRPr lang="en-US" sz="2000"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2000" dirty="0" smtClean="0"/>
                        <a:t>Email</a:t>
                      </a:r>
                    </a:p>
                  </a:txBody>
                  <a:tcPr/>
                </a:tc>
              </a:tr>
              <a:tr h="370840">
                <a:tc>
                  <a:txBody>
                    <a:bodyPr/>
                    <a:lstStyle/>
                    <a:p>
                      <a:r>
                        <a:rPr lang="en-US" sz="2000" dirty="0" smtClean="0"/>
                        <a:t>Chair</a:t>
                      </a:r>
                      <a:endParaRPr lang="en-US" sz="2000" dirty="0"/>
                    </a:p>
                  </a:txBody>
                  <a:tcPr/>
                </a:tc>
                <a:tc>
                  <a:txBody>
                    <a:bodyPr/>
                    <a:lstStyle/>
                    <a:p>
                      <a:r>
                        <a:rPr lang="en-US" sz="1800" dirty="0" smtClean="0"/>
                        <a:t>Tom Holland, Ph.D.</a:t>
                      </a:r>
                      <a:endParaRPr lang="en-US" sz="1800" dirty="0"/>
                    </a:p>
                  </a:txBody>
                  <a:tcPr/>
                </a:tc>
                <a:tc>
                  <a:txBody>
                    <a:bodyPr/>
                    <a:lstStyle/>
                    <a:p>
                      <a:r>
                        <a:rPr lang="en-US" sz="1800" dirty="0" smtClean="0"/>
                        <a:t>Defense POW/MIA</a:t>
                      </a:r>
                      <a:r>
                        <a:rPr lang="en-US" sz="1800" baseline="0" dirty="0" smtClean="0"/>
                        <a:t> Accounting Agency</a:t>
                      </a:r>
                      <a:endParaRPr lang="en-US" sz="1800" dirty="0"/>
                    </a:p>
                  </a:txBody>
                  <a:tcPr/>
                </a:tc>
                <a:tc>
                  <a:txBody>
                    <a:bodyPr/>
                    <a:lstStyle/>
                    <a:p>
                      <a:r>
                        <a:rPr lang="en-US" sz="1800" dirty="0" smtClean="0"/>
                        <a:t>3 years</a:t>
                      </a:r>
                      <a:endParaRPr lang="en-US" sz="1800" dirty="0"/>
                    </a:p>
                  </a:txBody>
                  <a:tcPr/>
                </a:tc>
                <a:tc>
                  <a:txBody>
                    <a:bodyPr/>
                    <a:lstStyle/>
                    <a:p>
                      <a:r>
                        <a:rPr lang="en-US" sz="2000" dirty="0" err="1" smtClean="0"/>
                        <a:t>Thomas.d.holland.civ@mail.mil</a:t>
                      </a:r>
                      <a:endParaRPr lang="en-US" sz="2000" dirty="0"/>
                    </a:p>
                  </a:txBody>
                  <a:tcPr/>
                </a:tc>
              </a:tr>
              <a:tr h="370840">
                <a:tc>
                  <a:txBody>
                    <a:bodyPr/>
                    <a:lstStyle/>
                    <a:p>
                      <a:r>
                        <a:rPr lang="en-US" sz="2000" dirty="0" smtClean="0"/>
                        <a:t>Vice Chair</a:t>
                      </a:r>
                    </a:p>
                  </a:txBody>
                  <a:tcPr/>
                </a:tc>
                <a:tc>
                  <a:txBody>
                    <a:bodyPr/>
                    <a:lstStyle/>
                    <a:p>
                      <a:r>
                        <a:rPr lang="en-US" sz="1800" dirty="0" smtClean="0"/>
                        <a:t>Diane France, Ph.D.</a:t>
                      </a:r>
                      <a:endParaRPr lang="en-US" sz="1800" dirty="0"/>
                    </a:p>
                  </a:txBody>
                  <a:tcPr/>
                </a:tc>
                <a:tc>
                  <a:txBody>
                    <a:bodyPr/>
                    <a:lstStyle/>
                    <a:p>
                      <a:r>
                        <a:rPr lang="en-US" sz="1800" dirty="0" smtClean="0"/>
                        <a:t>Human Identification</a:t>
                      </a:r>
                      <a:r>
                        <a:rPr lang="en-US" sz="1800" baseline="0" dirty="0" smtClean="0"/>
                        <a:t> Lab of Colorado</a:t>
                      </a:r>
                      <a:endParaRPr lang="en-US" sz="1800" dirty="0"/>
                    </a:p>
                  </a:txBody>
                  <a:tcPr/>
                </a:tc>
                <a:tc>
                  <a:txBody>
                    <a:bodyPr/>
                    <a:lstStyle/>
                    <a:p>
                      <a:r>
                        <a:rPr lang="en-US" sz="1800" dirty="0" smtClean="0"/>
                        <a:t>4 years</a:t>
                      </a:r>
                      <a:endParaRPr lang="en-US" sz="1800" dirty="0"/>
                    </a:p>
                  </a:txBody>
                  <a:tcPr/>
                </a:tc>
                <a:tc>
                  <a:txBody>
                    <a:bodyPr/>
                    <a:lstStyle/>
                    <a:p>
                      <a:r>
                        <a:rPr lang="en-US" sz="1800" dirty="0" err="1" smtClean="0"/>
                        <a:t>dlf@humanidlab.com</a:t>
                      </a:r>
                      <a:endParaRPr lang="en-US" sz="1800" dirty="0"/>
                    </a:p>
                  </a:txBody>
                  <a:tcPr/>
                </a:tc>
              </a:tr>
              <a:tr h="370840">
                <a:tc>
                  <a:txBody>
                    <a:bodyPr/>
                    <a:lstStyle/>
                    <a:p>
                      <a:r>
                        <a:rPr lang="en-US" sz="2000" dirty="0" smtClean="0"/>
                        <a:t>Executive Secretary</a:t>
                      </a:r>
                      <a:endParaRPr lang="en-US" sz="2000" dirty="0"/>
                    </a:p>
                  </a:txBody>
                  <a:tcPr/>
                </a:tc>
                <a:tc>
                  <a:txBody>
                    <a:bodyPr/>
                    <a:lstStyle/>
                    <a:p>
                      <a:r>
                        <a:rPr lang="en-US" sz="1800" dirty="0" smtClean="0"/>
                        <a:t>Todd Fenton, Ph.D.</a:t>
                      </a:r>
                      <a:endParaRPr lang="en-US" sz="1800" dirty="0"/>
                    </a:p>
                  </a:txBody>
                  <a:tcPr/>
                </a:tc>
                <a:tc>
                  <a:txBody>
                    <a:bodyPr/>
                    <a:lstStyle/>
                    <a:p>
                      <a:r>
                        <a:rPr lang="en-US" sz="1800" dirty="0" smtClean="0"/>
                        <a:t>Michigan State University</a:t>
                      </a:r>
                      <a:endParaRPr lang="en-US" sz="1800" dirty="0"/>
                    </a:p>
                  </a:txBody>
                  <a:tcPr/>
                </a:tc>
                <a:tc>
                  <a:txBody>
                    <a:bodyPr/>
                    <a:lstStyle/>
                    <a:p>
                      <a:r>
                        <a:rPr lang="en-US" sz="1800" dirty="0" smtClean="0"/>
                        <a:t>4 years</a:t>
                      </a:r>
                      <a:endParaRPr lang="en-US" sz="1800" dirty="0"/>
                    </a:p>
                  </a:txBody>
                  <a:tcPr/>
                </a:tc>
                <a:tc>
                  <a:txBody>
                    <a:bodyPr/>
                    <a:lstStyle/>
                    <a:p>
                      <a:r>
                        <a:rPr lang="en-US" sz="1800" dirty="0" err="1" smtClean="0"/>
                        <a:t>fentont@msu.edu</a:t>
                      </a:r>
                      <a:endParaRPr lang="en-US" sz="1800" dirty="0"/>
                    </a:p>
                  </a:txBody>
                  <a:tcPr/>
                </a:tc>
              </a:tr>
            </a:tbl>
          </a:graphicData>
        </a:graphic>
      </p:graphicFrame>
      <p:sp>
        <p:nvSpPr>
          <p:cNvPr id="10" name="Slide Number Placeholder 9"/>
          <p:cNvSpPr>
            <a:spLocks noGrp="1"/>
          </p:cNvSpPr>
          <p:nvPr>
            <p:ph type="sldNum" sz="quarter" idx="12"/>
          </p:nvPr>
        </p:nvSpPr>
        <p:spPr/>
        <p:txBody>
          <a:bodyPr/>
          <a:lstStyle/>
          <a:p>
            <a:fld id="{8A6BD0B9-3465-4E0F-AE7F-2EBD7D9D0656}" type="slidenum">
              <a:rPr lang="en-US" smtClean="0"/>
              <a:pPr/>
              <a:t>2</a:t>
            </a:fld>
            <a:endParaRPr lang="en-US" dirty="0"/>
          </a:p>
        </p:txBody>
      </p:sp>
    </p:spTree>
    <p:extLst>
      <p:ext uri="{BB962C8B-B14F-4D97-AF65-F5344CB8AC3E}">
        <p14:creationId xmlns:p14="http://schemas.microsoft.com/office/powerpoint/2010/main" val="6341702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626" y="539162"/>
            <a:ext cx="7886700" cy="1325563"/>
          </a:xfrm>
        </p:spPr>
        <p:txBody>
          <a:bodyPr/>
          <a:lstStyle/>
          <a:p>
            <a:r>
              <a:rPr lang="en-US" dirty="0" smtClean="0"/>
              <a:t>Standards/Guidelines Development</a:t>
            </a:r>
            <a:br>
              <a:rPr lang="en-US" dirty="0" smtClean="0"/>
            </a:br>
            <a:r>
              <a:rPr lang="en-US" dirty="0" smtClean="0"/>
              <a:t>Priority 5 Document</a:t>
            </a:r>
            <a:endParaRPr lang="en-US" dirty="0"/>
          </a:p>
        </p:txBody>
      </p:sp>
      <p:sp>
        <p:nvSpPr>
          <p:cNvPr id="3" name="Content Placeholder 2"/>
          <p:cNvSpPr>
            <a:spLocks noGrp="1"/>
          </p:cNvSpPr>
          <p:nvPr>
            <p:ph idx="1"/>
          </p:nvPr>
        </p:nvSpPr>
        <p:spPr>
          <a:xfrm>
            <a:off x="547626" y="1986170"/>
            <a:ext cx="8106043" cy="2890630"/>
          </a:xfrm>
        </p:spPr>
        <p:txBody>
          <a:bodyPr>
            <a:normAutofit/>
          </a:bodyPr>
          <a:lstStyle/>
          <a:p>
            <a:pPr marL="0" indent="0">
              <a:buNone/>
            </a:pPr>
            <a:r>
              <a:rPr lang="en-US" dirty="0" smtClean="0"/>
              <a:t>Document Title:  Sex Assessment in Forensic Anthropology</a:t>
            </a:r>
          </a:p>
          <a:p>
            <a:pPr marL="0" indent="0">
              <a:buNone/>
            </a:pPr>
            <a:r>
              <a:rPr lang="en-US" dirty="0" smtClean="0"/>
              <a:t>Scope</a:t>
            </a:r>
            <a:r>
              <a:rPr lang="en-US" dirty="0"/>
              <a:t>:  To outline practices for assessing sex from skeletal remains using morphological traits and metric analysis. </a:t>
            </a:r>
            <a:endParaRPr lang="en-US" dirty="0" smtClean="0"/>
          </a:p>
          <a:p>
            <a:pPr marL="0" indent="0">
              <a:buNone/>
            </a:pPr>
            <a:r>
              <a:rPr lang="en-US" dirty="0" smtClean="0"/>
              <a:t>Objective/rationale</a:t>
            </a:r>
            <a:r>
              <a:rPr lang="en-US" dirty="0"/>
              <a:t>:  To establish guidelines for the valid assessment of sex from the skeleton. </a:t>
            </a:r>
          </a:p>
          <a:p>
            <a:pPr marL="0" indent="0">
              <a:buNone/>
            </a:pPr>
            <a:r>
              <a:rPr lang="en-US" dirty="0" smtClean="0"/>
              <a:t>Issues/Concerns:  To avoid practices with little or no scientific basis in human osteology, including sub-adult sex assessment and assessment of gender. </a:t>
            </a:r>
          </a:p>
          <a:p>
            <a:endParaRPr lang="en-US" dirty="0" smtClean="0"/>
          </a:p>
          <a:p>
            <a:endParaRPr lang="en-US" dirty="0" smtClean="0"/>
          </a:p>
          <a:p>
            <a:endParaRPr lang="en-US" dirty="0"/>
          </a:p>
          <a:p>
            <a:endParaRPr lang="en-US" dirty="0" smtClean="0"/>
          </a:p>
          <a:p>
            <a:pPr marL="0" indent="0">
              <a:buNone/>
            </a:pPr>
            <a:endParaRPr lang="en-US" dirty="0" smtClean="0"/>
          </a:p>
          <a:p>
            <a:pPr marL="0" indent="0">
              <a:buNone/>
            </a:pPr>
            <a:endParaRPr lang="en-US" dirty="0"/>
          </a:p>
        </p:txBody>
      </p:sp>
      <p:sp>
        <p:nvSpPr>
          <p:cNvPr id="4" name="TextBox 3"/>
          <p:cNvSpPr txBox="1"/>
          <p:nvPr/>
        </p:nvSpPr>
        <p:spPr>
          <a:xfrm>
            <a:off x="3243923" y="4925425"/>
            <a:ext cx="5751445" cy="1477328"/>
          </a:xfrm>
          <a:prstGeom prst="rect">
            <a:avLst/>
          </a:prstGeom>
          <a:solidFill>
            <a:schemeClr val="bg2">
              <a:lumMod val="90000"/>
            </a:schemeClr>
          </a:solidFill>
        </p:spPr>
        <p:txBody>
          <a:bodyPr wrap="square" rtlCol="0">
            <a:spAutoFit/>
          </a:bodyPr>
          <a:lstStyle/>
          <a:p>
            <a:r>
              <a:rPr lang="en-US" b="1" dirty="0" smtClean="0"/>
              <a:t>Task Group Name:  Sex Assessment </a:t>
            </a:r>
            <a:endParaRPr lang="en-US" dirty="0" smtClean="0"/>
          </a:p>
          <a:p>
            <a:r>
              <a:rPr lang="en-US" b="1" dirty="0" smtClean="0"/>
              <a:t>Task Group Chair Name:  Kristen Hartnett</a:t>
            </a:r>
          </a:p>
          <a:p>
            <a:r>
              <a:rPr lang="en-US" b="1" dirty="0" smtClean="0"/>
              <a:t>Task Group Chair Contact Information:  </a:t>
            </a:r>
            <a:r>
              <a:rPr lang="en-US" dirty="0" err="1"/>
              <a:t>dr.khartnett@</a:t>
            </a:r>
            <a:r>
              <a:rPr lang="en-US" dirty="0" err="1" smtClean="0"/>
              <a:t>gmail.com</a:t>
            </a:r>
            <a:endParaRPr lang="en-US" b="1" dirty="0" smtClean="0"/>
          </a:p>
          <a:p>
            <a:r>
              <a:rPr lang="en-US" b="1" dirty="0" smtClean="0"/>
              <a:t>Date of Last Task Group Meeting:  January 28, 2016</a:t>
            </a:r>
          </a:p>
        </p:txBody>
      </p:sp>
      <p:sp>
        <p:nvSpPr>
          <p:cNvPr id="5" name="Slide Number Placeholder 4"/>
          <p:cNvSpPr>
            <a:spLocks noGrp="1"/>
          </p:cNvSpPr>
          <p:nvPr>
            <p:ph type="sldNum" sz="quarter" idx="12"/>
          </p:nvPr>
        </p:nvSpPr>
        <p:spPr/>
        <p:txBody>
          <a:bodyPr/>
          <a:lstStyle/>
          <a:p>
            <a:fld id="{8A6BD0B9-3465-4E0F-AE7F-2EBD7D9D0656}" type="slidenum">
              <a:rPr lang="en-US" smtClean="0"/>
              <a:pPr/>
              <a:t>20</a:t>
            </a:fld>
            <a:endParaRPr lang="en-US" dirty="0"/>
          </a:p>
        </p:txBody>
      </p:sp>
    </p:spTree>
    <p:extLst>
      <p:ext uri="{BB962C8B-B14F-4D97-AF65-F5344CB8AC3E}">
        <p14:creationId xmlns:p14="http://schemas.microsoft.com/office/powerpoint/2010/main" val="9416260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626" y="539162"/>
            <a:ext cx="7886700" cy="1325563"/>
          </a:xfrm>
        </p:spPr>
        <p:txBody>
          <a:bodyPr/>
          <a:lstStyle/>
          <a:p>
            <a:r>
              <a:rPr lang="en-US" dirty="0" smtClean="0"/>
              <a:t>Standards/Guidelines Development</a:t>
            </a:r>
            <a:br>
              <a:rPr lang="en-US" dirty="0" smtClean="0"/>
            </a:br>
            <a:r>
              <a:rPr lang="en-US" dirty="0" smtClean="0"/>
              <a:t>Priority 5 Document</a:t>
            </a:r>
            <a:endParaRPr lang="en-US" dirty="0"/>
          </a:p>
        </p:txBody>
      </p:sp>
      <p:sp>
        <p:nvSpPr>
          <p:cNvPr id="3" name="Content Placeholder 2"/>
          <p:cNvSpPr>
            <a:spLocks noGrp="1"/>
          </p:cNvSpPr>
          <p:nvPr>
            <p:ph idx="1"/>
          </p:nvPr>
        </p:nvSpPr>
        <p:spPr>
          <a:xfrm>
            <a:off x="547626" y="1986170"/>
            <a:ext cx="8106043" cy="2890630"/>
          </a:xfrm>
        </p:spPr>
        <p:txBody>
          <a:bodyPr>
            <a:normAutofit/>
          </a:bodyPr>
          <a:lstStyle/>
          <a:p>
            <a:pPr marL="0" indent="0">
              <a:buNone/>
            </a:pPr>
            <a:r>
              <a:rPr lang="en-US" dirty="0" smtClean="0"/>
              <a:t>Key Components of Standard: </a:t>
            </a:r>
          </a:p>
          <a:p>
            <a:pPr marL="0" indent="0">
              <a:buNone/>
            </a:pPr>
            <a:r>
              <a:rPr lang="en-US" dirty="0" smtClean="0"/>
              <a:t> </a:t>
            </a:r>
            <a:endParaRPr lang="en-US" dirty="0"/>
          </a:p>
          <a:p>
            <a:pPr marL="0" indent="0">
              <a:buNone/>
            </a:pPr>
            <a:r>
              <a:rPr lang="en-US" dirty="0" smtClean="0"/>
              <a:t>While </a:t>
            </a:r>
            <a:r>
              <a:rPr lang="en-US" dirty="0"/>
              <a:t>almost every adult skeleton exhibits male or female characteristics reflecting sexual dimorphism, the validity of sex assessment is affected by several factors: inter- and intra-population differences, age, and pathological and taphonomic changes. </a:t>
            </a:r>
            <a:r>
              <a:rPr lang="en-US" dirty="0" smtClean="0"/>
              <a:t> </a:t>
            </a:r>
          </a:p>
          <a:p>
            <a:endParaRPr lang="en-US" dirty="0" smtClean="0"/>
          </a:p>
          <a:p>
            <a:endParaRPr lang="en-US" dirty="0" smtClean="0"/>
          </a:p>
          <a:p>
            <a:endParaRPr lang="en-US" dirty="0"/>
          </a:p>
          <a:p>
            <a:endParaRPr lang="en-US" dirty="0" smtClean="0"/>
          </a:p>
          <a:p>
            <a:pPr marL="0" indent="0">
              <a:buNone/>
            </a:pPr>
            <a:endParaRPr lang="en-US" dirty="0" smtClean="0"/>
          </a:p>
          <a:p>
            <a:pPr marL="0" indent="0">
              <a:buNone/>
            </a:pPr>
            <a:endParaRPr lang="en-US" dirty="0"/>
          </a:p>
        </p:txBody>
      </p:sp>
      <p:sp>
        <p:nvSpPr>
          <p:cNvPr id="5" name="Slide Number Placeholder 4"/>
          <p:cNvSpPr>
            <a:spLocks noGrp="1"/>
          </p:cNvSpPr>
          <p:nvPr>
            <p:ph type="sldNum" sz="quarter" idx="12"/>
          </p:nvPr>
        </p:nvSpPr>
        <p:spPr/>
        <p:txBody>
          <a:bodyPr/>
          <a:lstStyle/>
          <a:p>
            <a:fld id="{8A6BD0B9-3465-4E0F-AE7F-2EBD7D9D0656}" type="slidenum">
              <a:rPr lang="en-US" smtClean="0"/>
              <a:pPr/>
              <a:t>21</a:t>
            </a:fld>
            <a:endParaRPr lang="en-US" dirty="0"/>
          </a:p>
        </p:txBody>
      </p:sp>
    </p:spTree>
    <p:extLst>
      <p:ext uri="{BB962C8B-B14F-4D97-AF65-F5344CB8AC3E}">
        <p14:creationId xmlns:p14="http://schemas.microsoft.com/office/powerpoint/2010/main" val="24313588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320" y="974272"/>
            <a:ext cx="7886700" cy="1325563"/>
          </a:xfrm>
        </p:spPr>
        <p:txBody>
          <a:bodyPr/>
          <a:lstStyle/>
          <a:p>
            <a:r>
              <a:rPr lang="en-US" dirty="0" smtClean="0"/>
              <a:t>Task Group/Subcommittee Action Plan</a:t>
            </a:r>
            <a:endParaRPr lang="en-US" dirty="0"/>
          </a:p>
        </p:txBody>
      </p:sp>
      <p:graphicFrame>
        <p:nvGraphicFramePr>
          <p:cNvPr id="4" name="Content Placeholder 6"/>
          <p:cNvGraphicFramePr>
            <a:graphicFrameLocks noGrp="1"/>
          </p:cNvGraphicFramePr>
          <p:nvPr>
            <p:ph idx="1"/>
            <p:extLst>
              <p:ext uri="{D42A27DB-BD31-4B8C-83A1-F6EECF244321}">
                <p14:modId xmlns:p14="http://schemas.microsoft.com/office/powerpoint/2010/main" val="724036271"/>
              </p:ext>
            </p:extLst>
          </p:nvPr>
        </p:nvGraphicFramePr>
        <p:xfrm>
          <a:off x="712788" y="2510423"/>
          <a:ext cx="7477055" cy="2658105"/>
        </p:xfrm>
        <a:graphic>
          <a:graphicData uri="http://schemas.openxmlformats.org/drawingml/2006/table">
            <a:tbl>
              <a:tblPr firstRow="1" bandRow="1">
                <a:tableStyleId>{073A0DAA-6AF3-43AB-8588-CEC1D06C72B9}</a:tableStyleId>
              </a:tblPr>
              <a:tblGrid>
                <a:gridCol w="2657191"/>
                <a:gridCol w="1388774"/>
                <a:gridCol w="1715545"/>
                <a:gridCol w="1715545"/>
              </a:tblGrid>
              <a:tr h="611191">
                <a:tc>
                  <a:txBody>
                    <a:bodyPr/>
                    <a:lstStyle/>
                    <a:p>
                      <a:r>
                        <a:rPr lang="en-US" sz="1600" dirty="0" smtClean="0"/>
                        <a:t>Planned Actions</a:t>
                      </a:r>
                      <a:endParaRPr lang="en-US" sz="1600" dirty="0"/>
                    </a:p>
                  </a:txBody>
                  <a:tcPr anchor="ctr"/>
                </a:tc>
                <a:tc>
                  <a:txBody>
                    <a:bodyPr/>
                    <a:lstStyle/>
                    <a:p>
                      <a:r>
                        <a:rPr lang="en-US" sz="1600" dirty="0" smtClean="0"/>
                        <a:t>OSAC Process Stage (e.g., SDO 100) </a:t>
                      </a:r>
                      <a:endParaRPr lang="en-US" sz="1600" dirty="0"/>
                    </a:p>
                  </a:txBody>
                  <a:tcPr anchor="ctr"/>
                </a:tc>
                <a:tc>
                  <a:txBody>
                    <a:bodyPr/>
                    <a:lstStyle/>
                    <a:p>
                      <a:pPr algn="ctr"/>
                      <a:r>
                        <a:rPr lang="en-US" sz="1600" dirty="0" smtClean="0"/>
                        <a:t>Assignee</a:t>
                      </a:r>
                      <a:endParaRPr lang="en-US" sz="1600" dirty="0"/>
                    </a:p>
                  </a:txBody>
                  <a:tcPr anchor="ctr"/>
                </a:tc>
                <a:tc>
                  <a:txBody>
                    <a:bodyPr/>
                    <a:lstStyle/>
                    <a:p>
                      <a:pPr algn="ctr"/>
                      <a:r>
                        <a:rPr lang="en-US" sz="1600" dirty="0" smtClean="0"/>
                        <a:t>Estimated</a:t>
                      </a:r>
                      <a:r>
                        <a:rPr lang="en-US" sz="1600" baseline="0" dirty="0" smtClean="0"/>
                        <a:t> Completion Date</a:t>
                      </a:r>
                      <a:endParaRPr lang="en-US" sz="1600" dirty="0"/>
                    </a:p>
                  </a:txBody>
                  <a:tcPr anchor="ctr"/>
                </a:tc>
              </a:tr>
              <a:tr h="367029">
                <a:tc>
                  <a:txBody>
                    <a:bodyPr/>
                    <a:lstStyle/>
                    <a:p>
                      <a:r>
                        <a:rPr lang="en-US" sz="1600" dirty="0" smtClean="0"/>
                        <a:t>Reformat</a:t>
                      </a:r>
                      <a:r>
                        <a:rPr lang="en-US" sz="1600" baseline="0" dirty="0" smtClean="0"/>
                        <a:t> to ASB style guide</a:t>
                      </a:r>
                      <a:endParaRPr lang="en-US" sz="1600" dirty="0"/>
                    </a:p>
                  </a:txBody>
                  <a:tcPr/>
                </a:tc>
                <a:tc>
                  <a:txBody>
                    <a:bodyPr/>
                    <a:lstStyle/>
                    <a:p>
                      <a:r>
                        <a:rPr lang="en-US" sz="1600" dirty="0" smtClean="0"/>
                        <a:t>SDO </a:t>
                      </a:r>
                      <a:r>
                        <a:rPr lang="en-US" sz="1600" baseline="0" dirty="0" smtClean="0"/>
                        <a:t> 0</a:t>
                      </a:r>
                      <a:endParaRPr lang="en-US" sz="1600" dirty="0"/>
                    </a:p>
                  </a:txBody>
                  <a:tcPr/>
                </a:tc>
                <a:tc>
                  <a:txBody>
                    <a:bodyPr/>
                    <a:lstStyle/>
                    <a:p>
                      <a:r>
                        <a:rPr lang="en-US" sz="1600" dirty="0" smtClean="0"/>
                        <a:t>Hartnett,</a:t>
                      </a:r>
                      <a:r>
                        <a:rPr lang="en-US" sz="1600" baseline="0" dirty="0" smtClean="0"/>
                        <a:t> France</a:t>
                      </a:r>
                      <a:endParaRPr lang="en-US" sz="1600" dirty="0"/>
                    </a:p>
                  </a:txBody>
                  <a:tcPr/>
                </a:tc>
                <a:tc>
                  <a:txBody>
                    <a:bodyPr/>
                    <a:lstStyle/>
                    <a:p>
                      <a:r>
                        <a:rPr lang="en-US" sz="1600" dirty="0" smtClean="0"/>
                        <a:t>March</a:t>
                      </a:r>
                      <a:r>
                        <a:rPr lang="en-US" sz="1600" baseline="0" dirty="0" smtClean="0"/>
                        <a:t> 30, 2016</a:t>
                      </a:r>
                      <a:endParaRPr lang="en-US" sz="1600" dirty="0"/>
                    </a:p>
                  </a:txBody>
                  <a:tcPr/>
                </a:tc>
              </a:tr>
              <a:tr h="367029">
                <a:tc>
                  <a:txBody>
                    <a:bodyPr/>
                    <a:lstStyle/>
                    <a:p>
                      <a:r>
                        <a:rPr lang="en-US" sz="1600" dirty="0" smtClean="0"/>
                        <a:t>Update</a:t>
                      </a:r>
                      <a:r>
                        <a:rPr lang="en-US" sz="1600" baseline="0" dirty="0" smtClean="0"/>
                        <a:t> to SDO Project</a:t>
                      </a:r>
                      <a:endParaRPr lang="en-US" sz="1600" dirty="0"/>
                    </a:p>
                  </a:txBody>
                  <a:tcPr/>
                </a:tc>
                <a:tc>
                  <a:txBody>
                    <a:bodyPr/>
                    <a:lstStyle/>
                    <a:p>
                      <a:r>
                        <a:rPr lang="en-US" sz="1600" dirty="0" smtClean="0"/>
                        <a:t>SDO 100</a:t>
                      </a:r>
                      <a:endParaRPr lang="en-US" sz="1600" dirty="0"/>
                    </a:p>
                  </a:txBody>
                  <a:tcPr/>
                </a:tc>
                <a:tc>
                  <a:txBody>
                    <a:bodyPr/>
                    <a:lstStyle/>
                    <a:p>
                      <a:r>
                        <a:rPr lang="en-US" sz="1600" dirty="0" smtClean="0"/>
                        <a:t>Hartnett,</a:t>
                      </a:r>
                      <a:r>
                        <a:rPr lang="en-US" sz="1600" baseline="0" dirty="0" smtClean="0"/>
                        <a:t> France</a:t>
                      </a:r>
                      <a:endParaRPr lang="en-US" sz="1600" dirty="0"/>
                    </a:p>
                  </a:txBody>
                  <a:tcPr/>
                </a:tc>
                <a:tc>
                  <a:txBody>
                    <a:bodyPr/>
                    <a:lstStyle/>
                    <a:p>
                      <a:r>
                        <a:rPr lang="en-US" sz="1600" dirty="0" smtClean="0"/>
                        <a:t>March 30, 2016</a:t>
                      </a:r>
                      <a:endParaRPr lang="en-US" sz="1600" dirty="0"/>
                    </a:p>
                  </a:txBody>
                  <a:tcPr/>
                </a:tc>
              </a:tr>
              <a:tr h="367029">
                <a:tc>
                  <a:txBody>
                    <a:bodyPr/>
                    <a:lstStyle/>
                    <a:p>
                      <a:r>
                        <a:rPr lang="en-US" sz="1600" baseline="0" dirty="0" smtClean="0"/>
                        <a:t>Anthropology SC Comment</a:t>
                      </a:r>
                      <a:endParaRPr lang="en-US" sz="1600" dirty="0"/>
                    </a:p>
                  </a:txBody>
                  <a:tcPr/>
                </a:tc>
                <a:tc>
                  <a:txBody>
                    <a:bodyPr/>
                    <a:lstStyle/>
                    <a:p>
                      <a:r>
                        <a:rPr lang="en-US" sz="1600" dirty="0" smtClean="0"/>
                        <a:t>SDO 200</a:t>
                      </a:r>
                      <a:endParaRPr lang="en-US" sz="1600" dirty="0"/>
                    </a:p>
                  </a:txBody>
                  <a:tcPr/>
                </a:tc>
                <a:tc>
                  <a:txBody>
                    <a:bodyPr/>
                    <a:lstStyle/>
                    <a:p>
                      <a:r>
                        <a:rPr lang="en-US" sz="1600" dirty="0" smtClean="0"/>
                        <a:t>Hartnett,</a:t>
                      </a:r>
                      <a:r>
                        <a:rPr lang="en-US" sz="1600" baseline="0" dirty="0" smtClean="0"/>
                        <a:t> France</a:t>
                      </a:r>
                      <a:endParaRPr lang="en-US" sz="1600" dirty="0"/>
                    </a:p>
                  </a:txBody>
                  <a:tcPr/>
                </a:tc>
                <a:tc>
                  <a:txBody>
                    <a:bodyPr/>
                    <a:lstStyle/>
                    <a:p>
                      <a:r>
                        <a:rPr lang="en-US" sz="1600" baseline="0" dirty="0" smtClean="0"/>
                        <a:t>April 30, 2016</a:t>
                      </a:r>
                      <a:endParaRPr lang="en-US" sz="1600" dirty="0"/>
                    </a:p>
                  </a:txBody>
                  <a:tcPr/>
                </a:tc>
              </a:tr>
              <a:tr h="367029">
                <a:tc>
                  <a:txBody>
                    <a:bodyPr/>
                    <a:lstStyle/>
                    <a:p>
                      <a:r>
                        <a:rPr lang="en-US" sz="1600" dirty="0" smtClean="0"/>
                        <a:t>Ballot to Anthropology SC</a:t>
                      </a:r>
                      <a:endParaRPr lang="en-US" sz="1600" dirty="0"/>
                    </a:p>
                  </a:txBody>
                  <a:tcPr/>
                </a:tc>
                <a:tc>
                  <a:txBody>
                    <a:bodyPr/>
                    <a:lstStyle/>
                    <a:p>
                      <a:r>
                        <a:rPr lang="en-US" sz="1600" dirty="0" smtClean="0"/>
                        <a:t>SDO 200</a:t>
                      </a:r>
                      <a:endParaRPr lang="en-US" sz="1600" dirty="0"/>
                    </a:p>
                  </a:txBody>
                  <a:tcPr/>
                </a:tc>
                <a:tc>
                  <a:txBody>
                    <a:bodyPr/>
                    <a:lstStyle/>
                    <a:p>
                      <a:r>
                        <a:rPr lang="en-US" sz="1600" dirty="0" smtClean="0"/>
                        <a:t>Hartnett</a:t>
                      </a:r>
                      <a:r>
                        <a:rPr lang="en-US" sz="1600" baseline="0" dirty="0" smtClean="0"/>
                        <a:t>, France</a:t>
                      </a:r>
                      <a:endParaRPr lang="en-US" sz="1600" dirty="0"/>
                    </a:p>
                  </a:txBody>
                  <a:tcPr/>
                </a:tc>
                <a:tc>
                  <a:txBody>
                    <a:bodyPr/>
                    <a:lstStyle/>
                    <a:p>
                      <a:r>
                        <a:rPr lang="en-US" sz="1600" dirty="0" smtClean="0"/>
                        <a:t>May</a:t>
                      </a:r>
                      <a:r>
                        <a:rPr lang="en-US" sz="1600" baseline="0" dirty="0" smtClean="0"/>
                        <a:t> 30, 2016</a:t>
                      </a:r>
                      <a:endParaRPr lang="en-US" sz="1600" dirty="0"/>
                    </a:p>
                  </a:txBody>
                  <a:tcPr/>
                </a:tc>
              </a:tr>
              <a:tr h="367029">
                <a:tc>
                  <a:txBody>
                    <a:bodyPr/>
                    <a:lstStyle/>
                    <a:p>
                      <a:r>
                        <a:rPr lang="en-US" sz="1600" dirty="0" smtClean="0"/>
                        <a:t>Submit to Resources Comm.</a:t>
                      </a:r>
                      <a:endParaRPr lang="en-US" sz="1600" dirty="0"/>
                    </a:p>
                  </a:txBody>
                  <a:tcPr/>
                </a:tc>
                <a:tc>
                  <a:txBody>
                    <a:bodyPr/>
                    <a:lstStyle/>
                    <a:p>
                      <a:r>
                        <a:rPr lang="en-US" sz="1600" dirty="0" smtClean="0"/>
                        <a:t>SDO 200</a:t>
                      </a:r>
                      <a:endParaRPr lang="en-US" sz="1600" dirty="0"/>
                    </a:p>
                  </a:txBody>
                  <a:tcPr/>
                </a:tc>
                <a:tc>
                  <a:txBody>
                    <a:bodyPr/>
                    <a:lstStyle/>
                    <a:p>
                      <a:r>
                        <a:rPr lang="en-US" sz="1600" dirty="0" smtClean="0"/>
                        <a:t>Hartnett,</a:t>
                      </a:r>
                      <a:r>
                        <a:rPr lang="en-US" sz="1600" baseline="0" dirty="0" smtClean="0"/>
                        <a:t> France</a:t>
                      </a:r>
                      <a:endParaRPr lang="en-US" sz="1600" dirty="0"/>
                    </a:p>
                  </a:txBody>
                  <a:tcPr/>
                </a:tc>
                <a:tc>
                  <a:txBody>
                    <a:bodyPr/>
                    <a:lstStyle/>
                    <a:p>
                      <a:r>
                        <a:rPr lang="en-US" sz="1600" dirty="0" smtClean="0"/>
                        <a:t>June 30, 2016</a:t>
                      </a:r>
                      <a:endParaRPr lang="en-US" sz="1600" dirty="0"/>
                    </a:p>
                  </a:txBody>
                  <a:tcPr/>
                </a:tc>
              </a:tr>
            </a:tbl>
          </a:graphicData>
        </a:graphic>
      </p:graphicFrame>
      <p:sp>
        <p:nvSpPr>
          <p:cNvPr id="5" name="TextBox 4"/>
          <p:cNvSpPr txBox="1"/>
          <p:nvPr/>
        </p:nvSpPr>
        <p:spPr>
          <a:xfrm>
            <a:off x="283044" y="265527"/>
            <a:ext cx="7472635" cy="954107"/>
          </a:xfrm>
          <a:prstGeom prst="rect">
            <a:avLst/>
          </a:prstGeom>
          <a:noFill/>
        </p:spPr>
        <p:txBody>
          <a:bodyPr wrap="square" rtlCol="0">
            <a:spAutoFit/>
          </a:bodyPr>
          <a:lstStyle/>
          <a:p>
            <a:r>
              <a:rPr lang="en-US" sz="2800" i="1" dirty="0" smtClean="0"/>
              <a:t>Priority 5: Sex Assessment in Forensic Anthropology</a:t>
            </a:r>
            <a:endParaRPr lang="en-US" sz="2800" i="1" dirty="0"/>
          </a:p>
        </p:txBody>
      </p:sp>
      <p:sp>
        <p:nvSpPr>
          <p:cNvPr id="6" name="Slide Number Placeholder 5"/>
          <p:cNvSpPr>
            <a:spLocks noGrp="1"/>
          </p:cNvSpPr>
          <p:nvPr>
            <p:ph type="sldNum" sz="quarter" idx="12"/>
          </p:nvPr>
        </p:nvSpPr>
        <p:spPr/>
        <p:txBody>
          <a:bodyPr/>
          <a:lstStyle/>
          <a:p>
            <a:fld id="{8A6BD0B9-3465-4E0F-AE7F-2EBD7D9D0656}" type="slidenum">
              <a:rPr lang="en-US" smtClean="0"/>
              <a:pPr/>
              <a:t>22</a:t>
            </a:fld>
            <a:endParaRPr lang="en-US" dirty="0"/>
          </a:p>
        </p:txBody>
      </p:sp>
    </p:spTree>
    <p:extLst>
      <p:ext uri="{BB962C8B-B14F-4D97-AF65-F5344CB8AC3E}">
        <p14:creationId xmlns:p14="http://schemas.microsoft.com/office/powerpoint/2010/main" val="20587563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110" y="315510"/>
            <a:ext cx="7886700" cy="1325563"/>
          </a:xfrm>
        </p:spPr>
        <p:txBody>
          <a:bodyPr/>
          <a:lstStyle/>
          <a:p>
            <a:r>
              <a:rPr lang="en-US" dirty="0" smtClean="0"/>
              <a:t>Summary of Standards/Guidelines  Priority Actions</a:t>
            </a:r>
            <a:endParaRPr lang="en-US" dirty="0"/>
          </a:p>
        </p:txBody>
      </p:sp>
      <p:graphicFrame>
        <p:nvGraphicFramePr>
          <p:cNvPr id="4" name="Content Placeholder 6"/>
          <p:cNvGraphicFramePr>
            <a:graphicFrameLocks noGrp="1"/>
          </p:cNvGraphicFramePr>
          <p:nvPr>
            <p:ph idx="1"/>
            <p:extLst>
              <p:ext uri="{D42A27DB-BD31-4B8C-83A1-F6EECF244321}">
                <p14:modId xmlns:p14="http://schemas.microsoft.com/office/powerpoint/2010/main" val="19075433"/>
              </p:ext>
            </p:extLst>
          </p:nvPr>
        </p:nvGraphicFramePr>
        <p:xfrm>
          <a:off x="132522" y="1600505"/>
          <a:ext cx="8301805" cy="3969147"/>
        </p:xfrm>
        <a:graphic>
          <a:graphicData uri="http://schemas.openxmlformats.org/drawingml/2006/table">
            <a:tbl>
              <a:tblPr firstRow="1" bandRow="1">
                <a:tableStyleId>{073A0DAA-6AF3-43AB-8588-CEC1D06C72B9}</a:tableStyleId>
              </a:tblPr>
              <a:tblGrid>
                <a:gridCol w="1988803"/>
                <a:gridCol w="6313002"/>
              </a:tblGrid>
              <a:tr h="651532">
                <a:tc>
                  <a:txBody>
                    <a:bodyPr/>
                    <a:lstStyle/>
                    <a:p>
                      <a:r>
                        <a:rPr lang="en-US" sz="2000" baseline="0" dirty="0" smtClean="0"/>
                        <a:t>Priority</a:t>
                      </a:r>
                      <a:endParaRPr lang="en-US" sz="2000" dirty="0"/>
                    </a:p>
                  </a:txBody>
                  <a:tcPr anchor="ctr"/>
                </a:tc>
                <a:tc>
                  <a:txBody>
                    <a:bodyPr/>
                    <a:lstStyle/>
                    <a:p>
                      <a:r>
                        <a:rPr lang="en-US" sz="2000" dirty="0" smtClean="0"/>
                        <a:t>Working</a:t>
                      </a:r>
                      <a:r>
                        <a:rPr lang="en-US" sz="2000" baseline="0" dirty="0" smtClean="0"/>
                        <a:t> Title of Document</a:t>
                      </a:r>
                      <a:endParaRPr lang="en-US" sz="2000" dirty="0"/>
                    </a:p>
                  </a:txBody>
                  <a:tcPr anchor="ctr"/>
                </a:tc>
              </a:tr>
              <a:tr h="663523">
                <a:tc>
                  <a:txBody>
                    <a:bodyPr/>
                    <a:lstStyle/>
                    <a:p>
                      <a:r>
                        <a:rPr lang="en-US" dirty="0" smtClean="0"/>
                        <a:t>1</a:t>
                      </a:r>
                      <a:endParaRPr lang="en-US" dirty="0"/>
                    </a:p>
                  </a:txBody>
                  <a:tcPr/>
                </a:tc>
                <a:tc>
                  <a:txBody>
                    <a:bodyPr/>
                    <a:lstStyle/>
                    <a:p>
                      <a:r>
                        <a:rPr lang="en-US" dirty="0" smtClean="0"/>
                        <a:t>Stature Estimation from</a:t>
                      </a:r>
                      <a:r>
                        <a:rPr lang="en-US" baseline="0" dirty="0" smtClean="0"/>
                        <a:t> Human Remains</a:t>
                      </a:r>
                      <a:endParaRPr lang="en-US" dirty="0"/>
                    </a:p>
                  </a:txBody>
                  <a:tcPr/>
                </a:tc>
              </a:tr>
              <a:tr h="663523">
                <a:tc>
                  <a:txBody>
                    <a:bodyPr/>
                    <a:lstStyle/>
                    <a:p>
                      <a:r>
                        <a:rPr lang="en-US" dirty="0" smtClean="0"/>
                        <a:t>2</a:t>
                      </a:r>
                      <a:endParaRPr lang="en-US" dirty="0"/>
                    </a:p>
                  </a:txBody>
                  <a:tcPr/>
                </a:tc>
                <a:tc>
                  <a:txBody>
                    <a:bodyPr/>
                    <a:lstStyle/>
                    <a:p>
                      <a:r>
                        <a:rPr lang="en-US" dirty="0" smtClean="0"/>
                        <a:t>Glossary for Forensic Anthropology</a:t>
                      </a:r>
                      <a:endParaRPr lang="en-US" dirty="0"/>
                    </a:p>
                  </a:txBody>
                  <a:tcPr/>
                </a:tc>
              </a:tr>
              <a:tr h="663523">
                <a:tc>
                  <a:txBody>
                    <a:bodyPr/>
                    <a:lstStyle/>
                    <a:p>
                      <a:r>
                        <a:rPr lang="en-US" dirty="0" smtClean="0"/>
                        <a:t>3</a:t>
                      </a:r>
                      <a:endParaRPr lang="en-US" dirty="0"/>
                    </a:p>
                  </a:txBody>
                  <a:tcPr/>
                </a:tc>
                <a:tc>
                  <a:txBody>
                    <a:bodyPr/>
                    <a:lstStyle/>
                    <a:p>
                      <a:r>
                        <a:rPr lang="en-US" dirty="0" smtClean="0"/>
                        <a:t>Standard Guide for</a:t>
                      </a:r>
                      <a:r>
                        <a:rPr lang="en-US" baseline="0" dirty="0" smtClean="0"/>
                        <a:t> Training and Competency in Forensic Anthropology</a:t>
                      </a:r>
                      <a:endParaRPr lang="en-US" dirty="0"/>
                    </a:p>
                  </a:txBody>
                  <a:tcPr/>
                </a:tc>
              </a:tr>
              <a:tr h="663523">
                <a:tc>
                  <a:txBody>
                    <a:bodyPr/>
                    <a:lstStyle/>
                    <a:p>
                      <a:r>
                        <a:rPr lang="en-US" dirty="0" smtClean="0"/>
                        <a:t>4</a:t>
                      </a:r>
                      <a:endParaRPr lang="en-US" dirty="0"/>
                    </a:p>
                  </a:txBody>
                  <a:tcPr/>
                </a:tc>
                <a:tc>
                  <a:txBody>
                    <a:bodyPr/>
                    <a:lstStyle/>
                    <a:p>
                      <a:r>
                        <a:rPr lang="en-US" dirty="0" smtClean="0"/>
                        <a:t>Facial Approximation in Forensic Anthropology</a:t>
                      </a:r>
                      <a:endParaRPr lang="en-US" dirty="0"/>
                    </a:p>
                  </a:txBody>
                  <a:tcPr/>
                </a:tc>
              </a:tr>
              <a:tr h="663523">
                <a:tc>
                  <a:txBody>
                    <a:bodyPr/>
                    <a:lstStyle/>
                    <a:p>
                      <a:r>
                        <a:rPr lang="en-US" dirty="0" smtClean="0"/>
                        <a:t>5</a:t>
                      </a:r>
                      <a:endParaRPr lang="en-US" dirty="0"/>
                    </a:p>
                  </a:txBody>
                  <a:tcPr/>
                </a:tc>
                <a:tc>
                  <a:txBody>
                    <a:bodyPr/>
                    <a:lstStyle/>
                    <a:p>
                      <a:r>
                        <a:rPr lang="en-US" dirty="0" smtClean="0"/>
                        <a:t>Sex Assessment in Forensic Anthropology</a:t>
                      </a:r>
                      <a:endParaRPr lang="en-US" dirty="0"/>
                    </a:p>
                  </a:txBody>
                  <a:tcPr/>
                </a:tc>
              </a:tr>
            </a:tbl>
          </a:graphicData>
        </a:graphic>
      </p:graphicFrame>
      <p:sp>
        <p:nvSpPr>
          <p:cNvPr id="7" name="Slide Number Placeholder 6"/>
          <p:cNvSpPr>
            <a:spLocks noGrp="1"/>
          </p:cNvSpPr>
          <p:nvPr>
            <p:ph type="sldNum" sz="quarter" idx="12"/>
          </p:nvPr>
        </p:nvSpPr>
        <p:spPr/>
        <p:txBody>
          <a:bodyPr/>
          <a:lstStyle/>
          <a:p>
            <a:fld id="{8A6BD0B9-3465-4E0F-AE7F-2EBD7D9D0656}" type="slidenum">
              <a:rPr lang="en-US" smtClean="0"/>
              <a:pPr/>
              <a:t>23</a:t>
            </a:fld>
            <a:endParaRPr lang="en-US" dirty="0"/>
          </a:p>
        </p:txBody>
      </p:sp>
    </p:spTree>
    <p:extLst>
      <p:ext uri="{BB962C8B-B14F-4D97-AF65-F5344CB8AC3E}">
        <p14:creationId xmlns:p14="http://schemas.microsoft.com/office/powerpoint/2010/main" val="20034400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827" y="539633"/>
            <a:ext cx="7886700" cy="1325563"/>
          </a:xfrm>
        </p:spPr>
        <p:txBody>
          <a:bodyPr/>
          <a:lstStyle/>
          <a:p>
            <a:r>
              <a:rPr lang="en-US" dirty="0" smtClean="0"/>
              <a:t>Standards/Guidelines Reviewed For Technical Merit</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83878993"/>
              </p:ext>
            </p:extLst>
          </p:nvPr>
        </p:nvGraphicFramePr>
        <p:xfrm>
          <a:off x="248477" y="1977887"/>
          <a:ext cx="8303852" cy="3134360"/>
        </p:xfrm>
        <a:graphic>
          <a:graphicData uri="http://schemas.openxmlformats.org/drawingml/2006/table">
            <a:tbl>
              <a:tblPr firstRow="1" bandRow="1">
                <a:tableStyleId>{073A0DAA-6AF3-43AB-8588-CEC1D06C72B9}</a:tableStyleId>
              </a:tblPr>
              <a:tblGrid>
                <a:gridCol w="3948548"/>
                <a:gridCol w="1451768"/>
                <a:gridCol w="1451768"/>
                <a:gridCol w="1451768"/>
              </a:tblGrid>
              <a:tr h="625613">
                <a:tc>
                  <a:txBody>
                    <a:bodyPr/>
                    <a:lstStyle/>
                    <a:p>
                      <a:r>
                        <a:rPr lang="en-US" sz="1600" dirty="0" smtClean="0"/>
                        <a:t>Title</a:t>
                      </a:r>
                      <a:endParaRPr lang="en-US" sz="1600" dirty="0"/>
                    </a:p>
                  </a:txBody>
                  <a:tcPr anchor="ctr"/>
                </a:tc>
                <a:tc>
                  <a:txBody>
                    <a:bodyPr/>
                    <a:lstStyle/>
                    <a:p>
                      <a:r>
                        <a:rPr lang="en-US" sz="1600" dirty="0" smtClean="0"/>
                        <a:t>Developing Organization</a:t>
                      </a:r>
                      <a:endParaRPr lang="en-US" sz="1600" dirty="0"/>
                    </a:p>
                  </a:txBody>
                  <a:tcPr anchor="ctr"/>
                </a:tc>
                <a:tc>
                  <a:txBody>
                    <a:bodyPr/>
                    <a:lstStyle/>
                    <a:p>
                      <a:r>
                        <a:rPr lang="en-US" sz="1600" dirty="0" smtClean="0"/>
                        <a:t>Status*</a:t>
                      </a:r>
                      <a:endParaRPr lang="en-US" sz="1600" dirty="0"/>
                    </a:p>
                  </a:txBody>
                  <a:tcPr anchor="ctr"/>
                </a:tc>
                <a:tc>
                  <a:txBody>
                    <a:bodyPr/>
                    <a:lstStyle/>
                    <a:p>
                      <a:r>
                        <a:rPr lang="en-US" sz="1600" dirty="0" smtClean="0"/>
                        <a:t>OSAC</a:t>
                      </a:r>
                      <a:r>
                        <a:rPr lang="en-US" sz="1600" baseline="0" dirty="0" smtClean="0"/>
                        <a:t> Process Stage (e.g., RA 100)</a:t>
                      </a:r>
                      <a:endParaRPr lang="en-US" sz="1600" dirty="0"/>
                    </a:p>
                  </a:txBody>
                  <a:tcPr anchor="ctr"/>
                </a:tc>
              </a:tr>
              <a:tr h="370840">
                <a:tc>
                  <a:txBody>
                    <a:bodyPr/>
                    <a:lstStyle/>
                    <a:p>
                      <a:r>
                        <a:rPr lang="en-US" dirty="0" smtClean="0"/>
                        <a:t>N/A at this time</a:t>
                      </a:r>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sz="1600"/>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sz="1600" dirty="0"/>
                    </a:p>
                  </a:txBody>
                  <a:tcPr/>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sz="1600" dirty="0"/>
                    </a:p>
                  </a:txBody>
                  <a:tcPr/>
                </a:tc>
              </a:tr>
              <a:tr h="370840">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sz="1600" dirty="0"/>
                    </a:p>
                  </a:txBody>
                  <a:tcPr/>
                </a:tc>
              </a:tr>
              <a:tr h="370840">
                <a:tc>
                  <a:txBody>
                    <a:bodyPr/>
                    <a:lstStyle/>
                    <a:p>
                      <a:endParaRPr lang="en-US" sz="2400" b="1" dirty="0">
                        <a:solidFill>
                          <a:srgbClr val="FF0000"/>
                        </a:solidFill>
                      </a:endParaRPr>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r>
            </a:tbl>
          </a:graphicData>
        </a:graphic>
      </p:graphicFrame>
      <p:sp>
        <p:nvSpPr>
          <p:cNvPr id="10" name="Slide Number Placeholder 9"/>
          <p:cNvSpPr>
            <a:spLocks noGrp="1"/>
          </p:cNvSpPr>
          <p:nvPr>
            <p:ph type="sldNum" sz="quarter" idx="12"/>
          </p:nvPr>
        </p:nvSpPr>
        <p:spPr/>
        <p:txBody>
          <a:bodyPr/>
          <a:lstStyle/>
          <a:p>
            <a:fld id="{8A6BD0B9-3465-4E0F-AE7F-2EBD7D9D0656}" type="slidenum">
              <a:rPr lang="en-US" smtClean="0"/>
              <a:pPr/>
              <a:t>24</a:t>
            </a:fld>
            <a:endParaRPr lang="en-US" dirty="0"/>
          </a:p>
        </p:txBody>
      </p:sp>
    </p:spTree>
    <p:extLst>
      <p:ext uri="{BB962C8B-B14F-4D97-AF65-F5344CB8AC3E}">
        <p14:creationId xmlns:p14="http://schemas.microsoft.com/office/powerpoint/2010/main" val="22306768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627" y="254613"/>
            <a:ext cx="7886700" cy="892849"/>
          </a:xfrm>
        </p:spPr>
        <p:txBody>
          <a:bodyPr>
            <a:normAutofit fontScale="90000"/>
          </a:bodyPr>
          <a:lstStyle/>
          <a:p>
            <a:r>
              <a:rPr lang="en-US" dirty="0" smtClean="0"/>
              <a:t>Research Gaps Identified (First Priority)</a:t>
            </a:r>
            <a:endParaRPr lang="en-US" dirty="0"/>
          </a:p>
        </p:txBody>
      </p:sp>
      <p:sp>
        <p:nvSpPr>
          <p:cNvPr id="3" name="Content Placeholder 2"/>
          <p:cNvSpPr>
            <a:spLocks noGrp="1"/>
          </p:cNvSpPr>
          <p:nvPr>
            <p:ph idx="1"/>
          </p:nvPr>
        </p:nvSpPr>
        <p:spPr>
          <a:xfrm>
            <a:off x="547627" y="1567360"/>
            <a:ext cx="7886700" cy="4125432"/>
          </a:xfrm>
        </p:spPr>
        <p:txBody>
          <a:bodyPr>
            <a:normAutofit fontScale="92500" lnSpcReduction="20000"/>
          </a:bodyPr>
          <a:lstStyle/>
          <a:p>
            <a:r>
              <a:rPr lang="en-US" dirty="0"/>
              <a:t>Controlled experimental bone trauma studies in collaboration with biomechanical engineers to further the understanding of fracture patterns in bone. </a:t>
            </a:r>
            <a:endParaRPr lang="en-US" dirty="0" smtClean="0"/>
          </a:p>
          <a:p>
            <a:r>
              <a:rPr lang="en-US" dirty="0"/>
              <a:t>Determination of healing rates of fractures, especially to estimate time since injury in children and the elderly. </a:t>
            </a:r>
            <a:endParaRPr lang="en-US" dirty="0" smtClean="0"/>
          </a:p>
          <a:p>
            <a:r>
              <a:rPr lang="en-US" dirty="0"/>
              <a:t>Development of time since death methods that rely more upon the skeletal material itself, such as isotope signatures in various tissues, and therefore less on the taphonomic environment. </a:t>
            </a:r>
            <a:endParaRPr lang="en-US" dirty="0" smtClean="0"/>
          </a:p>
          <a:p>
            <a:r>
              <a:rPr lang="en-US" dirty="0"/>
              <a:t>Validation of stable isotope estimates of geographic origin using current and new isotopes. </a:t>
            </a:r>
            <a:endParaRPr lang="en-US" dirty="0" smtClean="0"/>
          </a:p>
          <a:p>
            <a:r>
              <a:rPr lang="en-US" dirty="0"/>
              <a:t>Collect additional population sample data (nonmetric, metric, skeletal, dental) for diverse areas of the world, particularly under-studied immigrant groups. </a:t>
            </a:r>
          </a:p>
          <a:p>
            <a:pPr marL="0" indent="0">
              <a:buNone/>
            </a:pPr>
            <a:endParaRPr lang="en-US" dirty="0" smtClean="0"/>
          </a:p>
          <a:p>
            <a:pPr marL="0" indent="0">
              <a:buNone/>
            </a:pPr>
            <a:r>
              <a:rPr lang="en-US" dirty="0" smtClean="0"/>
              <a:t>(</a:t>
            </a:r>
            <a:r>
              <a:rPr lang="en-US" dirty="0"/>
              <a:t>continued next page)</a:t>
            </a:r>
          </a:p>
          <a:p>
            <a:endParaRPr lang="en-US" dirty="0"/>
          </a:p>
        </p:txBody>
      </p:sp>
      <p:sp>
        <p:nvSpPr>
          <p:cNvPr id="4" name="Slide Number Placeholder 3"/>
          <p:cNvSpPr>
            <a:spLocks noGrp="1"/>
          </p:cNvSpPr>
          <p:nvPr>
            <p:ph type="sldNum" sz="quarter" idx="12"/>
          </p:nvPr>
        </p:nvSpPr>
        <p:spPr/>
        <p:txBody>
          <a:bodyPr/>
          <a:lstStyle/>
          <a:p>
            <a:fld id="{8A6BD0B9-3465-4E0F-AE7F-2EBD7D9D0656}" type="slidenum">
              <a:rPr lang="en-US" smtClean="0"/>
              <a:pPr/>
              <a:t>25</a:t>
            </a:fld>
            <a:endParaRPr lang="en-US" dirty="0"/>
          </a:p>
        </p:txBody>
      </p:sp>
    </p:spTree>
    <p:extLst>
      <p:ext uri="{BB962C8B-B14F-4D97-AF65-F5344CB8AC3E}">
        <p14:creationId xmlns:p14="http://schemas.microsoft.com/office/powerpoint/2010/main" val="36215148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627" y="254613"/>
            <a:ext cx="7886700" cy="892849"/>
          </a:xfrm>
        </p:spPr>
        <p:txBody>
          <a:bodyPr>
            <a:normAutofit fontScale="90000"/>
          </a:bodyPr>
          <a:lstStyle/>
          <a:p>
            <a:r>
              <a:rPr lang="en-US" dirty="0" smtClean="0"/>
              <a:t>Research Gaps Identified </a:t>
            </a:r>
            <a:r>
              <a:rPr lang="en-US" sz="2800" dirty="0" smtClean="0"/>
              <a:t>(Additional Considerations)</a:t>
            </a:r>
            <a:endParaRPr lang="en-US" sz="2800" dirty="0"/>
          </a:p>
        </p:txBody>
      </p:sp>
      <p:sp>
        <p:nvSpPr>
          <p:cNvPr id="3" name="Content Placeholder 2"/>
          <p:cNvSpPr>
            <a:spLocks noGrp="1"/>
          </p:cNvSpPr>
          <p:nvPr>
            <p:ph idx="1"/>
          </p:nvPr>
        </p:nvSpPr>
        <p:spPr>
          <a:xfrm>
            <a:off x="547627" y="1567360"/>
            <a:ext cx="7886700" cy="3538330"/>
          </a:xfrm>
        </p:spPr>
        <p:txBody>
          <a:bodyPr>
            <a:normAutofit fontScale="92500"/>
          </a:bodyPr>
          <a:lstStyle/>
          <a:p>
            <a:r>
              <a:rPr lang="en-US" dirty="0"/>
              <a:t>Validation studies of technologies (e.g. ground penetrating radar, remote sensing), and recovery techniques from various contexts in forensic anthropology. </a:t>
            </a:r>
            <a:endParaRPr lang="en-US" dirty="0" smtClean="0"/>
          </a:p>
          <a:p>
            <a:r>
              <a:rPr lang="en-US" dirty="0"/>
              <a:t>Determination of the frequency of skeletal and dental anomalies in different populations, and development of methods to combine information from various sources (i.e. anthropological, dental, DNA) to provide a robust statistical basis for identification. </a:t>
            </a:r>
            <a:endParaRPr lang="en-US" dirty="0" smtClean="0"/>
          </a:p>
          <a:p>
            <a:r>
              <a:rPr lang="en-US" dirty="0"/>
              <a:t>Development of better statistical methods for combining age estimations from multiple indicators, particularly those that produce explicit confidence intervals, representing uncertainty in estimates due to sample size and to different relationships between indicators and age. </a:t>
            </a:r>
          </a:p>
        </p:txBody>
      </p:sp>
      <p:sp>
        <p:nvSpPr>
          <p:cNvPr id="4" name="Slide Number Placeholder 3"/>
          <p:cNvSpPr>
            <a:spLocks noGrp="1"/>
          </p:cNvSpPr>
          <p:nvPr>
            <p:ph type="sldNum" sz="quarter" idx="12"/>
          </p:nvPr>
        </p:nvSpPr>
        <p:spPr/>
        <p:txBody>
          <a:bodyPr/>
          <a:lstStyle/>
          <a:p>
            <a:fld id="{8A6BD0B9-3465-4E0F-AE7F-2EBD7D9D0656}" type="slidenum">
              <a:rPr lang="en-US" smtClean="0"/>
              <a:pPr/>
              <a:t>26</a:t>
            </a:fld>
            <a:endParaRPr lang="en-US" dirty="0"/>
          </a:p>
        </p:txBody>
      </p:sp>
    </p:spTree>
    <p:extLst>
      <p:ext uri="{BB962C8B-B14F-4D97-AF65-F5344CB8AC3E}">
        <p14:creationId xmlns:p14="http://schemas.microsoft.com/office/powerpoint/2010/main" val="40627129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3357270"/>
            <a:ext cx="6858000" cy="926356"/>
          </a:xfrm>
        </p:spPr>
        <p:txBody>
          <a:bodyPr>
            <a:normAutofit/>
          </a:bodyPr>
          <a:lstStyle/>
          <a:p>
            <a:r>
              <a:rPr lang="en-US" dirty="0" smtClean="0">
                <a:latin typeface="+mn-lt"/>
              </a:rPr>
              <a:t>Priority Action Report</a:t>
            </a:r>
            <a:endParaRPr lang="en-US" dirty="0">
              <a:latin typeface="+mn-lt"/>
            </a:endParaRPr>
          </a:p>
        </p:txBody>
      </p:sp>
      <p:sp>
        <p:nvSpPr>
          <p:cNvPr id="3" name="Subtitle 2"/>
          <p:cNvSpPr>
            <a:spLocks noGrp="1"/>
          </p:cNvSpPr>
          <p:nvPr>
            <p:ph type="subTitle" idx="1"/>
          </p:nvPr>
        </p:nvSpPr>
        <p:spPr>
          <a:xfrm>
            <a:off x="1143000" y="4479481"/>
            <a:ext cx="6858000" cy="1655762"/>
          </a:xfrm>
        </p:spPr>
        <p:txBody>
          <a:bodyPr/>
          <a:lstStyle/>
          <a:p>
            <a:r>
              <a:rPr lang="en-US" sz="3200" b="1" dirty="0" smtClean="0">
                <a:latin typeface="Arial" panose="020B0604020202020204" pitchFamily="34" charset="0"/>
                <a:cs typeface="Arial" panose="020B0604020202020204" pitchFamily="34" charset="0"/>
              </a:rPr>
              <a:t>Anthropology</a:t>
            </a:r>
          </a:p>
          <a:p>
            <a:r>
              <a:rPr lang="en-US" dirty="0" smtClean="0">
                <a:latin typeface="Arial" panose="020B0604020202020204" pitchFamily="34" charset="0"/>
                <a:cs typeface="Arial" panose="020B0604020202020204" pitchFamily="34" charset="0"/>
              </a:rPr>
              <a:t>Crime Scene/Death Investigation</a:t>
            </a:r>
          </a:p>
          <a:p>
            <a:r>
              <a:rPr lang="en-US" dirty="0" smtClean="0">
                <a:latin typeface="Arial" panose="020B0604020202020204" pitchFamily="34" charset="0"/>
                <a:cs typeface="Arial" panose="020B0604020202020204" pitchFamily="34" charset="0"/>
              </a:rPr>
              <a:t>Thomas D. Holland, Ph.D.</a:t>
            </a:r>
          </a:p>
          <a:p>
            <a:r>
              <a:rPr lang="en-US" dirty="0" smtClean="0">
                <a:latin typeface="Arial" panose="020B0604020202020204" pitchFamily="34" charset="0"/>
                <a:cs typeface="Arial" panose="020B0604020202020204" pitchFamily="34" charset="0"/>
              </a:rPr>
              <a:t>January 27, 2016</a:t>
            </a:r>
          </a:p>
          <a:p>
            <a:endParaRPr lang="en-US" dirty="0">
              <a:solidFill>
                <a:schemeClr val="bg2">
                  <a:lumMod val="50000"/>
                </a:schemeClr>
              </a:solidFil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64205" y="503598"/>
            <a:ext cx="2615590" cy="2799064"/>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6135243"/>
            <a:ext cx="1493520" cy="685800"/>
          </a:xfrm>
          <a:prstGeom prst="rect">
            <a:avLst/>
          </a:prstGeom>
        </p:spPr>
      </p:pic>
      <p:pic>
        <p:nvPicPr>
          <p:cNvPr id="6" name="Picture 5"/>
          <p:cNvPicPr>
            <a:picLocks noChangeAspect="1"/>
          </p:cNvPicPr>
          <p:nvPr/>
        </p:nvPicPr>
        <p:blipFill>
          <a:blip r:embed="rId5"/>
          <a:stretch>
            <a:fillRect/>
          </a:stretch>
        </p:blipFill>
        <p:spPr>
          <a:xfrm>
            <a:off x="7702950" y="6535293"/>
            <a:ext cx="1371600" cy="285750"/>
          </a:xfrm>
          <a:prstGeom prst="rect">
            <a:avLst/>
          </a:prstGeom>
        </p:spPr>
      </p:pic>
    </p:spTree>
    <p:extLst>
      <p:ext uri="{BB962C8B-B14F-4D97-AF65-F5344CB8AC3E}">
        <p14:creationId xmlns:p14="http://schemas.microsoft.com/office/powerpoint/2010/main" val="29357023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A6BD0B9-3465-4E0F-AE7F-2EBD7D9D0656}" type="slidenum">
              <a:rPr lang="en-US" smtClean="0"/>
              <a:pPr/>
              <a:t>28</a:t>
            </a:fld>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59456" y="385589"/>
            <a:ext cx="6160653" cy="5855465"/>
          </a:xfrm>
          <a:prstGeom prst="rect">
            <a:avLst/>
          </a:prstGeom>
        </p:spPr>
      </p:pic>
    </p:spTree>
    <p:extLst>
      <p:ext uri="{BB962C8B-B14F-4D97-AF65-F5344CB8AC3E}">
        <p14:creationId xmlns:p14="http://schemas.microsoft.com/office/powerpoint/2010/main" val="15370657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479" y="-36483"/>
            <a:ext cx="7165138" cy="745435"/>
          </a:xfrm>
        </p:spPr>
        <p:txBody>
          <a:bodyPr/>
          <a:lstStyle/>
          <a:p>
            <a:r>
              <a:rPr lang="en-US" b="1" dirty="0" smtClean="0">
                <a:latin typeface="Arial" panose="020B0604020202020204" pitchFamily="34" charset="0"/>
                <a:cs typeface="Arial" panose="020B0604020202020204" pitchFamily="34" charset="0"/>
              </a:rPr>
              <a:t>Subcommittee Members</a:t>
            </a:r>
            <a:endParaRPr lang="en-US" b="1" dirty="0">
              <a:latin typeface="Arial" panose="020B0604020202020204" pitchFamily="34" charset="0"/>
              <a:cs typeface="Arial" panose="020B0604020202020204" pitchFamily="34"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63983778"/>
              </p:ext>
            </p:extLst>
          </p:nvPr>
        </p:nvGraphicFramePr>
        <p:xfrm>
          <a:off x="88935" y="682676"/>
          <a:ext cx="8973178" cy="6009913"/>
        </p:xfrm>
        <a:graphic>
          <a:graphicData uri="http://schemas.openxmlformats.org/drawingml/2006/table">
            <a:tbl>
              <a:tblPr firstRow="1" bandRow="1">
                <a:tableStyleId>{073A0DAA-6AF3-43AB-8588-CEC1D06C72B9}</a:tableStyleId>
              </a:tblPr>
              <a:tblGrid>
                <a:gridCol w="470623"/>
                <a:gridCol w="1883391"/>
                <a:gridCol w="3166281"/>
                <a:gridCol w="573206"/>
                <a:gridCol w="2879677"/>
              </a:tblGrid>
              <a:tr h="0">
                <a:tc>
                  <a:txBody>
                    <a:bodyPr/>
                    <a:lstStyle/>
                    <a:p>
                      <a:pPr algn="ctr"/>
                      <a:r>
                        <a:rPr lang="en-US" sz="1400" dirty="0" smtClean="0"/>
                        <a:t>#</a:t>
                      </a:r>
                      <a:endParaRPr lang="en-US" sz="1400" dirty="0"/>
                    </a:p>
                  </a:txBody>
                  <a:tcPr/>
                </a:tc>
                <a:tc>
                  <a:txBody>
                    <a:bodyPr/>
                    <a:lstStyle/>
                    <a:p>
                      <a:r>
                        <a:rPr lang="en-US" sz="1400" dirty="0" smtClean="0"/>
                        <a:t>Name</a:t>
                      </a:r>
                      <a:endParaRPr lang="en-US" sz="1400" dirty="0"/>
                    </a:p>
                  </a:txBody>
                  <a:tcPr/>
                </a:tc>
                <a:tc>
                  <a:txBody>
                    <a:bodyPr/>
                    <a:lstStyle/>
                    <a:p>
                      <a:r>
                        <a:rPr lang="en-US" sz="1400" dirty="0" smtClean="0"/>
                        <a:t>Organization</a:t>
                      </a:r>
                      <a:endParaRPr lang="en-US" sz="1400" dirty="0"/>
                    </a:p>
                  </a:txBody>
                  <a:tcPr/>
                </a:tc>
                <a:tc>
                  <a:txBody>
                    <a:bodyPr/>
                    <a:lstStyle/>
                    <a:p>
                      <a:r>
                        <a:rPr lang="en-US" sz="1400" dirty="0" smtClean="0"/>
                        <a:t>Term</a:t>
                      </a:r>
                      <a:endParaRPr lang="en-US" sz="1400"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400" dirty="0" smtClean="0"/>
                        <a:t>Email</a:t>
                      </a:r>
                    </a:p>
                  </a:txBody>
                  <a:tcPr/>
                </a:tc>
              </a:tr>
              <a:tr h="0">
                <a:tc>
                  <a:txBody>
                    <a:bodyPr/>
                    <a:lstStyle/>
                    <a:p>
                      <a:pPr algn="ctr"/>
                      <a:r>
                        <a:rPr lang="en-US" sz="1400" dirty="0" smtClean="0"/>
                        <a:t>1</a:t>
                      </a:r>
                      <a:endParaRPr lang="en-US" sz="1400" dirty="0"/>
                    </a:p>
                  </a:txBody>
                  <a:tcPr/>
                </a:tc>
                <a:tc>
                  <a:txBody>
                    <a:bodyPr/>
                    <a:lstStyle/>
                    <a:p>
                      <a:r>
                        <a:rPr lang="en-US" sz="1400" dirty="0" smtClean="0"/>
                        <a:t>Eric </a:t>
                      </a:r>
                      <a:r>
                        <a:rPr lang="en-US" sz="1400" dirty="0" err="1" smtClean="0"/>
                        <a:t>Bartelink</a:t>
                      </a:r>
                      <a:endParaRPr lang="en-US" sz="1400" dirty="0"/>
                    </a:p>
                  </a:txBody>
                  <a:tcPr/>
                </a:tc>
                <a:tc>
                  <a:txBody>
                    <a:bodyPr/>
                    <a:lstStyle/>
                    <a:p>
                      <a:r>
                        <a:rPr lang="en-US" sz="1400" dirty="0" smtClean="0"/>
                        <a:t>California State University Chico</a:t>
                      </a:r>
                      <a:endParaRPr lang="en-US" sz="1400" dirty="0"/>
                    </a:p>
                  </a:txBody>
                  <a:tcPr/>
                </a:tc>
                <a:tc>
                  <a:txBody>
                    <a:bodyPr/>
                    <a:lstStyle/>
                    <a:p>
                      <a:r>
                        <a:rPr lang="en-US" sz="1400" dirty="0" smtClean="0"/>
                        <a:t>2</a:t>
                      </a:r>
                      <a:endParaRPr lang="en-US" sz="1400" dirty="0"/>
                    </a:p>
                  </a:txBody>
                  <a:tcPr/>
                </a:tc>
                <a:tc>
                  <a:txBody>
                    <a:bodyPr/>
                    <a:lstStyle/>
                    <a:p>
                      <a:r>
                        <a:rPr lang="en-US" sz="1400" dirty="0" smtClean="0"/>
                        <a:t>ebartelink@csuchico.edu</a:t>
                      </a:r>
                      <a:endParaRPr lang="en-US" sz="1400" dirty="0"/>
                    </a:p>
                  </a:txBody>
                  <a:tcPr/>
                </a:tc>
              </a:tr>
              <a:tr h="0">
                <a:tc>
                  <a:txBody>
                    <a:bodyPr/>
                    <a:lstStyle/>
                    <a:p>
                      <a:pPr algn="ctr"/>
                      <a:r>
                        <a:rPr lang="en-US" sz="1400" dirty="0" smtClean="0"/>
                        <a:t>2</a:t>
                      </a:r>
                      <a:endParaRPr lang="en-US" sz="1400" dirty="0"/>
                    </a:p>
                  </a:txBody>
                  <a:tcPr/>
                </a:tc>
                <a:tc>
                  <a:txBody>
                    <a:bodyPr/>
                    <a:lstStyle/>
                    <a:p>
                      <a:r>
                        <a:rPr lang="en-US" sz="1400" dirty="0" smtClean="0"/>
                        <a:t>William R. Belcher</a:t>
                      </a:r>
                      <a:endParaRPr lang="en-US" sz="1400" dirty="0"/>
                    </a:p>
                  </a:txBody>
                  <a:tcPr/>
                </a:tc>
                <a:tc>
                  <a:txBody>
                    <a:bodyPr/>
                    <a:lstStyle/>
                    <a:p>
                      <a:r>
                        <a:rPr lang="en-US" sz="1400" dirty="0" smtClean="0"/>
                        <a:t>Joint</a:t>
                      </a:r>
                      <a:r>
                        <a:rPr lang="en-US" sz="1400" baseline="0" dirty="0" smtClean="0"/>
                        <a:t> POW/MIA Central Identification Lab</a:t>
                      </a:r>
                      <a:endParaRPr lang="en-US" sz="1400" dirty="0"/>
                    </a:p>
                  </a:txBody>
                  <a:tcPr/>
                </a:tc>
                <a:tc>
                  <a:txBody>
                    <a:bodyPr/>
                    <a:lstStyle/>
                    <a:p>
                      <a:r>
                        <a:rPr lang="en-US" sz="1400" dirty="0" smtClean="0"/>
                        <a:t>2</a:t>
                      </a:r>
                      <a:endParaRPr lang="en-US" sz="1400" dirty="0"/>
                    </a:p>
                  </a:txBody>
                  <a:tcPr/>
                </a:tc>
                <a:tc>
                  <a:txBody>
                    <a:bodyPr/>
                    <a:lstStyle/>
                    <a:p>
                      <a:r>
                        <a:rPr lang="en-US" sz="1400" dirty="0" smtClean="0"/>
                        <a:t>william.r.belcher.civ@mail.mil</a:t>
                      </a:r>
                      <a:endParaRPr lang="en-US" sz="1400" dirty="0"/>
                    </a:p>
                  </a:txBody>
                  <a:tcPr/>
                </a:tc>
              </a:tr>
              <a:tr h="0">
                <a:tc>
                  <a:txBody>
                    <a:bodyPr/>
                    <a:lstStyle/>
                    <a:p>
                      <a:pPr algn="ctr"/>
                      <a:r>
                        <a:rPr lang="en-US" sz="1400" dirty="0" smtClean="0"/>
                        <a:t>3</a:t>
                      </a:r>
                      <a:endParaRPr lang="en-US" sz="1400" dirty="0"/>
                    </a:p>
                  </a:txBody>
                  <a:tcPr/>
                </a:tc>
                <a:tc>
                  <a:txBody>
                    <a:bodyPr/>
                    <a:lstStyle/>
                    <a:p>
                      <a:r>
                        <a:rPr lang="en-US" sz="1400" dirty="0" smtClean="0"/>
                        <a:t>Hugh</a:t>
                      </a:r>
                      <a:r>
                        <a:rPr lang="en-US" sz="1400" baseline="0" dirty="0" smtClean="0"/>
                        <a:t> E. Berryman</a:t>
                      </a:r>
                      <a:endParaRPr lang="en-US" sz="1400" dirty="0"/>
                    </a:p>
                  </a:txBody>
                  <a:tcPr/>
                </a:tc>
                <a:tc>
                  <a:txBody>
                    <a:bodyPr/>
                    <a:lstStyle/>
                    <a:p>
                      <a:r>
                        <a:rPr lang="en-US" sz="1400" dirty="0" smtClean="0"/>
                        <a:t>Middle Tennessee State University</a:t>
                      </a:r>
                      <a:endParaRPr lang="en-US" sz="1400" dirty="0"/>
                    </a:p>
                  </a:txBody>
                  <a:tcPr/>
                </a:tc>
                <a:tc>
                  <a:txBody>
                    <a:bodyPr/>
                    <a:lstStyle/>
                    <a:p>
                      <a:r>
                        <a:rPr lang="en-US" sz="1400" dirty="0" smtClean="0"/>
                        <a:t>2</a:t>
                      </a:r>
                      <a:endParaRPr lang="en-US" sz="1400" dirty="0"/>
                    </a:p>
                  </a:txBody>
                  <a:tcPr/>
                </a:tc>
                <a:tc>
                  <a:txBody>
                    <a:bodyPr/>
                    <a:lstStyle/>
                    <a:p>
                      <a:r>
                        <a:rPr lang="en-US" sz="1400" dirty="0" smtClean="0"/>
                        <a:t>hugh.berryan@mtsu.edu</a:t>
                      </a:r>
                      <a:endParaRPr lang="en-US" sz="1400" dirty="0"/>
                    </a:p>
                  </a:txBody>
                  <a:tcPr/>
                </a:tc>
              </a:tr>
              <a:tr h="0">
                <a:tc>
                  <a:txBody>
                    <a:bodyPr/>
                    <a:lstStyle/>
                    <a:p>
                      <a:pPr algn="ctr"/>
                      <a:r>
                        <a:rPr lang="en-US" sz="1400" dirty="0" smtClean="0"/>
                        <a:t>4</a:t>
                      </a:r>
                      <a:endParaRPr lang="en-US" sz="1400" dirty="0"/>
                    </a:p>
                  </a:txBody>
                  <a:tcPr/>
                </a:tc>
                <a:tc>
                  <a:txBody>
                    <a:bodyPr/>
                    <a:lstStyle/>
                    <a:p>
                      <a:r>
                        <a:rPr lang="en-US" sz="1400" dirty="0" err="1" smtClean="0"/>
                        <a:t>Angi</a:t>
                      </a:r>
                      <a:r>
                        <a:rPr lang="en-US" sz="1400" dirty="0" smtClean="0"/>
                        <a:t> M.</a:t>
                      </a:r>
                      <a:r>
                        <a:rPr lang="en-US" sz="1400" baseline="0" dirty="0" smtClean="0"/>
                        <a:t> Christensen</a:t>
                      </a:r>
                      <a:endParaRPr lang="en-US" sz="1400" dirty="0"/>
                    </a:p>
                  </a:txBody>
                  <a:tcPr/>
                </a:tc>
                <a:tc>
                  <a:txBody>
                    <a:bodyPr/>
                    <a:lstStyle/>
                    <a:p>
                      <a:r>
                        <a:rPr lang="en-US" sz="1400" dirty="0" smtClean="0"/>
                        <a:t>FBI Laboratory</a:t>
                      </a:r>
                      <a:endParaRPr lang="en-US" sz="1400" dirty="0"/>
                    </a:p>
                  </a:txBody>
                  <a:tcPr/>
                </a:tc>
                <a:tc>
                  <a:txBody>
                    <a:bodyPr/>
                    <a:lstStyle/>
                    <a:p>
                      <a:r>
                        <a:rPr lang="en-US" sz="1400" dirty="0" smtClean="0"/>
                        <a:t>3</a:t>
                      </a:r>
                      <a:endParaRPr lang="en-US" sz="1400" dirty="0"/>
                    </a:p>
                  </a:txBody>
                  <a:tcPr/>
                </a:tc>
                <a:tc>
                  <a:txBody>
                    <a:bodyPr/>
                    <a:lstStyle/>
                    <a:p>
                      <a:r>
                        <a:rPr lang="en-US" sz="1400" dirty="0" smtClean="0"/>
                        <a:t>angi.christensen@ic.fbi.gov</a:t>
                      </a:r>
                      <a:endParaRPr lang="en-US" sz="1400" dirty="0"/>
                    </a:p>
                  </a:txBody>
                  <a:tcPr/>
                </a:tc>
              </a:tr>
              <a:tr h="0">
                <a:tc>
                  <a:txBody>
                    <a:bodyPr/>
                    <a:lstStyle/>
                    <a:p>
                      <a:pPr algn="ctr"/>
                      <a:r>
                        <a:rPr lang="en-US" sz="1400" dirty="0" smtClean="0"/>
                        <a:t>5</a:t>
                      </a:r>
                      <a:endParaRPr lang="en-US" sz="1400" dirty="0"/>
                    </a:p>
                  </a:txBody>
                  <a:tcPr/>
                </a:tc>
                <a:tc>
                  <a:txBody>
                    <a:bodyPr/>
                    <a:lstStyle/>
                    <a:p>
                      <a:r>
                        <a:rPr lang="en-US" sz="1400" dirty="0" smtClean="0"/>
                        <a:t>Gretchen R. Dabbs</a:t>
                      </a:r>
                      <a:endParaRPr lang="en-US" sz="1400" dirty="0"/>
                    </a:p>
                  </a:txBody>
                  <a:tcPr/>
                </a:tc>
                <a:tc>
                  <a:txBody>
                    <a:bodyPr/>
                    <a:lstStyle/>
                    <a:p>
                      <a:r>
                        <a:rPr lang="en-US" sz="1400" dirty="0" smtClean="0"/>
                        <a:t>Southern Illinois University</a:t>
                      </a:r>
                      <a:endParaRPr lang="en-US" sz="1400" dirty="0"/>
                    </a:p>
                  </a:txBody>
                  <a:tcPr/>
                </a:tc>
                <a:tc>
                  <a:txBody>
                    <a:bodyPr/>
                    <a:lstStyle/>
                    <a:p>
                      <a:r>
                        <a:rPr lang="en-US" sz="1400" dirty="0" smtClean="0"/>
                        <a:t>4</a:t>
                      </a:r>
                      <a:endParaRPr lang="en-US" sz="1400" dirty="0"/>
                    </a:p>
                  </a:txBody>
                  <a:tcPr/>
                </a:tc>
                <a:tc>
                  <a:txBody>
                    <a:bodyPr/>
                    <a:lstStyle/>
                    <a:p>
                      <a:r>
                        <a:rPr lang="en-US" sz="1400" dirty="0" smtClean="0"/>
                        <a:t>gdabbs@siu.edu</a:t>
                      </a:r>
                      <a:endParaRPr lang="en-US" sz="1400" dirty="0"/>
                    </a:p>
                  </a:txBody>
                  <a:tcPr/>
                </a:tc>
              </a:tr>
              <a:tr h="0">
                <a:tc>
                  <a:txBody>
                    <a:bodyPr/>
                    <a:lstStyle/>
                    <a:p>
                      <a:pPr algn="ctr"/>
                      <a:r>
                        <a:rPr lang="en-US" sz="1400" dirty="0" smtClean="0"/>
                        <a:t>6</a:t>
                      </a:r>
                      <a:endParaRPr lang="en-US" sz="1400" dirty="0"/>
                    </a:p>
                  </a:txBody>
                  <a:tcPr/>
                </a:tc>
                <a:tc>
                  <a:txBody>
                    <a:bodyPr/>
                    <a:lstStyle/>
                    <a:p>
                      <a:r>
                        <a:rPr lang="en-US" sz="1400" dirty="0" smtClean="0"/>
                        <a:t>Todd W. Fenton</a:t>
                      </a:r>
                      <a:endParaRPr lang="en-US" sz="1400" dirty="0"/>
                    </a:p>
                  </a:txBody>
                  <a:tcPr/>
                </a:tc>
                <a:tc>
                  <a:txBody>
                    <a:bodyPr/>
                    <a:lstStyle/>
                    <a:p>
                      <a:r>
                        <a:rPr lang="en-US" sz="1400" dirty="0" smtClean="0"/>
                        <a:t>Michigan State University</a:t>
                      </a:r>
                      <a:endParaRPr lang="en-US" sz="1400" dirty="0"/>
                    </a:p>
                  </a:txBody>
                  <a:tcPr/>
                </a:tc>
                <a:tc>
                  <a:txBody>
                    <a:bodyPr/>
                    <a:lstStyle/>
                    <a:p>
                      <a:r>
                        <a:rPr lang="en-US" sz="1400" dirty="0" smtClean="0"/>
                        <a:t>4</a:t>
                      </a:r>
                      <a:endParaRPr lang="en-US" sz="1400"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400" dirty="0" smtClean="0"/>
                        <a:t>fentont@msu.edu</a:t>
                      </a:r>
                      <a:endParaRPr lang="en-US" sz="1400" dirty="0"/>
                    </a:p>
                  </a:txBody>
                  <a:tcPr/>
                </a:tc>
              </a:tr>
              <a:tr h="0">
                <a:tc>
                  <a:txBody>
                    <a:bodyPr/>
                    <a:lstStyle/>
                    <a:p>
                      <a:pPr algn="ctr"/>
                      <a:r>
                        <a:rPr lang="en-US" sz="1400" dirty="0" smtClean="0"/>
                        <a:t>7</a:t>
                      </a:r>
                      <a:endParaRPr lang="en-US" sz="1400" dirty="0"/>
                    </a:p>
                  </a:txBody>
                  <a:tcPr/>
                </a:tc>
                <a:tc>
                  <a:txBody>
                    <a:bodyPr/>
                    <a:lstStyle/>
                    <a:p>
                      <a:r>
                        <a:rPr lang="en-US" sz="1400" dirty="0" smtClean="0"/>
                        <a:t>Diane L.</a:t>
                      </a:r>
                      <a:r>
                        <a:rPr lang="en-US" sz="1400" baseline="0" dirty="0" smtClean="0"/>
                        <a:t> France</a:t>
                      </a:r>
                    </a:p>
                  </a:txBody>
                  <a:tcPr/>
                </a:tc>
                <a:tc>
                  <a:txBody>
                    <a:bodyPr/>
                    <a:lstStyle/>
                    <a:p>
                      <a:r>
                        <a:rPr lang="en-US" sz="1400" baseline="0" dirty="0" smtClean="0"/>
                        <a:t>Human Identification Lab of Colorado</a:t>
                      </a:r>
                      <a:endParaRPr lang="en-US" sz="1400" dirty="0"/>
                    </a:p>
                  </a:txBody>
                  <a:tcPr/>
                </a:tc>
                <a:tc>
                  <a:txBody>
                    <a:bodyPr/>
                    <a:lstStyle/>
                    <a:p>
                      <a:r>
                        <a:rPr lang="en-US" sz="1400" dirty="0" smtClean="0"/>
                        <a:t>4</a:t>
                      </a:r>
                      <a:endParaRPr lang="en-US" sz="1400"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400" dirty="0" smtClean="0"/>
                        <a:t>dlf@humanidlab.com</a:t>
                      </a:r>
                      <a:r>
                        <a:rPr lang="en-US" sz="1400" baseline="0" dirty="0" smtClean="0"/>
                        <a:t> </a:t>
                      </a:r>
                      <a:endParaRPr lang="en-US" sz="1400" dirty="0" smtClean="0"/>
                    </a:p>
                  </a:txBody>
                  <a:tcPr/>
                </a:tc>
              </a:tr>
              <a:tr h="0">
                <a:tc>
                  <a:txBody>
                    <a:bodyPr/>
                    <a:lstStyle/>
                    <a:p>
                      <a:pPr algn="ctr"/>
                      <a:r>
                        <a:rPr lang="en-US" sz="1400" dirty="0" smtClean="0"/>
                        <a:t>8</a:t>
                      </a:r>
                      <a:endParaRPr lang="en-US" sz="1400" dirty="0"/>
                    </a:p>
                  </a:txBody>
                  <a:tcPr/>
                </a:tc>
                <a:tc>
                  <a:txBody>
                    <a:bodyPr/>
                    <a:lstStyle/>
                    <a:p>
                      <a:r>
                        <a:rPr lang="en-US" sz="1400" dirty="0" smtClean="0"/>
                        <a:t>Kristen</a:t>
                      </a:r>
                      <a:r>
                        <a:rPr lang="en-US" sz="1400" baseline="0" dirty="0" smtClean="0"/>
                        <a:t> Hartnett</a:t>
                      </a:r>
                      <a:endParaRPr lang="en-US" sz="1400" dirty="0"/>
                    </a:p>
                  </a:txBody>
                  <a:tcPr/>
                </a:tc>
                <a:tc>
                  <a:txBody>
                    <a:bodyPr/>
                    <a:lstStyle/>
                    <a:p>
                      <a:r>
                        <a:rPr lang="en-US" sz="1400" dirty="0" smtClean="0"/>
                        <a:t>CT</a:t>
                      </a:r>
                      <a:r>
                        <a:rPr lang="en-US" sz="1400" baseline="0" dirty="0" smtClean="0"/>
                        <a:t> Office of the Chief Medical Examiner</a:t>
                      </a:r>
                      <a:endParaRPr lang="en-US" sz="1400" dirty="0"/>
                    </a:p>
                  </a:txBody>
                  <a:tcPr/>
                </a:tc>
                <a:tc>
                  <a:txBody>
                    <a:bodyPr/>
                    <a:lstStyle/>
                    <a:p>
                      <a:r>
                        <a:rPr lang="en-US" sz="1400" dirty="0" smtClean="0"/>
                        <a:t>4</a:t>
                      </a:r>
                      <a:endParaRPr lang="en-US" sz="1400" dirty="0"/>
                    </a:p>
                  </a:txBody>
                  <a:tcPr/>
                </a:tc>
                <a:tc>
                  <a:txBody>
                    <a:bodyPr/>
                    <a:lstStyle/>
                    <a:p>
                      <a:r>
                        <a:rPr lang="en-US" sz="1400" dirty="0" smtClean="0"/>
                        <a:t>dr.khartnett@gmail.com</a:t>
                      </a:r>
                      <a:endParaRPr lang="en-US" sz="1400" dirty="0"/>
                    </a:p>
                  </a:txBody>
                  <a:tcPr/>
                </a:tc>
              </a:tr>
              <a:tr h="141416">
                <a:tc>
                  <a:txBody>
                    <a:bodyPr/>
                    <a:lstStyle/>
                    <a:p>
                      <a:pPr algn="ctr"/>
                      <a:r>
                        <a:rPr lang="en-US" sz="1400" dirty="0" smtClean="0"/>
                        <a:t>9</a:t>
                      </a:r>
                      <a:endParaRPr lang="en-US" sz="1400" dirty="0"/>
                    </a:p>
                  </a:txBody>
                  <a:tcPr/>
                </a:tc>
                <a:tc>
                  <a:txBody>
                    <a:bodyPr/>
                    <a:lstStyle/>
                    <a:p>
                      <a:r>
                        <a:rPr lang="en-US" sz="1400" dirty="0" smtClean="0"/>
                        <a:t>Joseph T. Hefner</a:t>
                      </a:r>
                      <a:endParaRPr lang="en-US" sz="1400" dirty="0"/>
                    </a:p>
                  </a:txBody>
                  <a:tcPr/>
                </a:tc>
                <a:tc>
                  <a:txBody>
                    <a:bodyPr/>
                    <a:lstStyle/>
                    <a:p>
                      <a:r>
                        <a:rPr lang="en-US" sz="1400" dirty="0" smtClean="0"/>
                        <a:t>Michigan State University</a:t>
                      </a:r>
                      <a:endParaRPr lang="en-US" sz="1400" dirty="0"/>
                    </a:p>
                  </a:txBody>
                  <a:tcPr/>
                </a:tc>
                <a:tc>
                  <a:txBody>
                    <a:bodyPr/>
                    <a:lstStyle/>
                    <a:p>
                      <a:r>
                        <a:rPr lang="en-US" sz="1400" dirty="0" smtClean="0"/>
                        <a:t>4</a:t>
                      </a:r>
                      <a:endParaRPr lang="en-US" sz="1400" dirty="0"/>
                    </a:p>
                  </a:txBody>
                  <a:tcPr/>
                </a:tc>
                <a:tc>
                  <a:txBody>
                    <a:bodyPr/>
                    <a:lstStyle/>
                    <a:p>
                      <a:r>
                        <a:rPr lang="en-US" sz="1400" dirty="0" smtClean="0"/>
                        <a:t>hefnerj1@msu.edu </a:t>
                      </a:r>
                      <a:endParaRPr lang="en-US" sz="1400" dirty="0"/>
                    </a:p>
                  </a:txBody>
                  <a:tcPr/>
                </a:tc>
              </a:tr>
              <a:tr h="0">
                <a:tc>
                  <a:txBody>
                    <a:bodyPr/>
                    <a:lstStyle/>
                    <a:p>
                      <a:pPr algn="ctr"/>
                      <a:r>
                        <a:rPr lang="en-US" sz="1400" dirty="0" smtClean="0"/>
                        <a:t>10</a:t>
                      </a:r>
                      <a:endParaRPr lang="en-US" sz="1400" dirty="0"/>
                    </a:p>
                  </a:txBody>
                  <a:tcPr/>
                </a:tc>
                <a:tc>
                  <a:txBody>
                    <a:bodyPr/>
                    <a:lstStyle/>
                    <a:p>
                      <a:r>
                        <a:rPr lang="en-US" sz="1400" dirty="0" smtClean="0"/>
                        <a:t>Thomas D. Holland</a:t>
                      </a:r>
                      <a:endParaRPr lang="en-US" sz="1400" dirty="0"/>
                    </a:p>
                  </a:txBody>
                  <a:tcPr/>
                </a:tc>
                <a:tc>
                  <a:txBody>
                    <a:bodyPr/>
                    <a:lstStyle/>
                    <a:p>
                      <a:r>
                        <a:rPr lang="en-US" sz="1400" baseline="0" dirty="0" smtClean="0"/>
                        <a:t>Defense POW/MIA Accounting Agency</a:t>
                      </a:r>
                      <a:endParaRPr lang="en-US" sz="1400" dirty="0"/>
                    </a:p>
                  </a:txBody>
                  <a:tcPr/>
                </a:tc>
                <a:tc>
                  <a:txBody>
                    <a:bodyPr/>
                    <a:lstStyle/>
                    <a:p>
                      <a:r>
                        <a:rPr lang="en-US" sz="1400" dirty="0" smtClean="0"/>
                        <a:t>3</a:t>
                      </a:r>
                      <a:endParaRPr lang="en-US" sz="1400" dirty="0"/>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1400" dirty="0" smtClean="0"/>
                        <a:t>thomas.d.holland.civ@mail.mil</a:t>
                      </a:r>
                    </a:p>
                  </a:txBody>
                  <a:tcPr/>
                </a:tc>
              </a:tr>
              <a:tr h="0">
                <a:tc>
                  <a:txBody>
                    <a:bodyPr/>
                    <a:lstStyle/>
                    <a:p>
                      <a:pPr algn="ctr"/>
                      <a:r>
                        <a:rPr lang="en-US" sz="1400" dirty="0" smtClean="0"/>
                        <a:t>11</a:t>
                      </a:r>
                      <a:endParaRPr lang="en-US" sz="1400" dirty="0"/>
                    </a:p>
                  </a:txBody>
                  <a:tcPr/>
                </a:tc>
                <a:tc>
                  <a:txBody>
                    <a:bodyPr/>
                    <a:lstStyle/>
                    <a:p>
                      <a:r>
                        <a:rPr lang="en-US" sz="1400" dirty="0" smtClean="0"/>
                        <a:t>Jennifer Love</a:t>
                      </a:r>
                      <a:endParaRPr lang="en-US" sz="1400" dirty="0"/>
                    </a:p>
                  </a:txBody>
                  <a:tcPr/>
                </a:tc>
                <a:tc>
                  <a:txBody>
                    <a:bodyPr/>
                    <a:lstStyle/>
                    <a:p>
                      <a:r>
                        <a:rPr lang="en-US" sz="1400" dirty="0" smtClean="0"/>
                        <a:t>Washington</a:t>
                      </a:r>
                      <a:r>
                        <a:rPr lang="en-US" sz="1400" baseline="0" dirty="0" smtClean="0"/>
                        <a:t>, DC OCME</a:t>
                      </a:r>
                      <a:endParaRPr lang="en-US" sz="1400" dirty="0"/>
                    </a:p>
                  </a:txBody>
                  <a:tcPr/>
                </a:tc>
                <a:tc>
                  <a:txBody>
                    <a:bodyPr/>
                    <a:lstStyle/>
                    <a:p>
                      <a:r>
                        <a:rPr lang="en-US" sz="1400" dirty="0" smtClean="0"/>
                        <a:t>3</a:t>
                      </a:r>
                      <a:endParaRPr lang="en-US" sz="1400" dirty="0"/>
                    </a:p>
                  </a:txBody>
                  <a:tcPr/>
                </a:tc>
                <a:tc>
                  <a:txBody>
                    <a:bodyPr/>
                    <a:lstStyle/>
                    <a:p>
                      <a:r>
                        <a:rPr lang="en-US" sz="1400" dirty="0" smtClean="0"/>
                        <a:t>jennifer.love@dc.gov</a:t>
                      </a:r>
                      <a:endParaRPr lang="en-US" sz="1400" dirty="0"/>
                    </a:p>
                  </a:txBody>
                  <a:tcPr/>
                </a:tc>
              </a:tr>
              <a:tr h="145233">
                <a:tc>
                  <a:txBody>
                    <a:bodyPr/>
                    <a:lstStyle/>
                    <a:p>
                      <a:pPr algn="ctr"/>
                      <a:r>
                        <a:rPr lang="en-US" sz="1400" dirty="0" smtClean="0"/>
                        <a:t>12</a:t>
                      </a:r>
                      <a:endParaRPr lang="en-US" sz="1400" dirty="0"/>
                    </a:p>
                  </a:txBody>
                  <a:tcPr/>
                </a:tc>
                <a:tc>
                  <a:txBody>
                    <a:bodyPr/>
                    <a:lstStyle/>
                    <a:p>
                      <a:r>
                        <a:rPr lang="en-US" sz="1400" dirty="0" smtClean="0"/>
                        <a:t>Owen Middleton</a:t>
                      </a:r>
                      <a:endParaRPr lang="en-US" sz="1400" dirty="0"/>
                    </a:p>
                  </a:txBody>
                  <a:tcPr/>
                </a:tc>
                <a:tc>
                  <a:txBody>
                    <a:bodyPr/>
                    <a:lstStyle/>
                    <a:p>
                      <a:r>
                        <a:rPr lang="en-US" sz="1400" dirty="0" smtClean="0"/>
                        <a:t>Hennepin Co. Medical Examiner’s Office</a:t>
                      </a:r>
                      <a:endParaRPr lang="en-US" sz="1400" dirty="0"/>
                    </a:p>
                  </a:txBody>
                  <a:tcPr/>
                </a:tc>
                <a:tc>
                  <a:txBody>
                    <a:bodyPr/>
                    <a:lstStyle/>
                    <a:p>
                      <a:r>
                        <a:rPr lang="en-US" sz="1400" dirty="0" smtClean="0"/>
                        <a:t>2</a:t>
                      </a:r>
                      <a:endParaRPr lang="en-US" sz="1400" dirty="0"/>
                    </a:p>
                  </a:txBody>
                  <a:tcPr/>
                </a:tc>
                <a:tc>
                  <a:txBody>
                    <a:bodyPr/>
                    <a:lstStyle/>
                    <a:p>
                      <a:r>
                        <a:rPr lang="en-US" sz="1400" dirty="0" smtClean="0"/>
                        <a:t>owen.middleton@hennepin.us</a:t>
                      </a:r>
                      <a:endParaRPr lang="en-US" sz="1400" dirty="0"/>
                    </a:p>
                  </a:txBody>
                  <a:tcPr/>
                </a:tc>
              </a:tr>
              <a:tr h="0">
                <a:tc>
                  <a:txBody>
                    <a:bodyPr/>
                    <a:lstStyle/>
                    <a:p>
                      <a:pPr algn="ctr"/>
                      <a:r>
                        <a:rPr lang="en-US" sz="1400" dirty="0" smtClean="0"/>
                        <a:t>13</a:t>
                      </a:r>
                      <a:endParaRPr lang="en-US" sz="1400" dirty="0"/>
                    </a:p>
                  </a:txBody>
                  <a:tcPr/>
                </a:tc>
                <a:tc>
                  <a:txBody>
                    <a:bodyPr/>
                    <a:lstStyle/>
                    <a:p>
                      <a:r>
                        <a:rPr lang="en-US" sz="1400" baseline="0" dirty="0" smtClean="0"/>
                        <a:t>Stephen </a:t>
                      </a:r>
                      <a:r>
                        <a:rPr lang="en-US" sz="1400" baseline="0" dirty="0" err="1" smtClean="0"/>
                        <a:t>Ousley</a:t>
                      </a:r>
                      <a:endParaRPr lang="en-US" sz="1400" dirty="0"/>
                    </a:p>
                  </a:txBody>
                  <a:tcPr/>
                </a:tc>
                <a:tc>
                  <a:txBody>
                    <a:bodyPr/>
                    <a:lstStyle/>
                    <a:p>
                      <a:r>
                        <a:rPr lang="en-US" sz="1400" dirty="0" err="1" smtClean="0"/>
                        <a:t>Mercyhurst</a:t>
                      </a:r>
                      <a:r>
                        <a:rPr lang="en-US" sz="1400" dirty="0" smtClean="0"/>
                        <a:t> University</a:t>
                      </a:r>
                      <a:endParaRPr lang="en-US" sz="1400" dirty="0"/>
                    </a:p>
                  </a:txBody>
                  <a:tcPr/>
                </a:tc>
                <a:tc>
                  <a:txBody>
                    <a:bodyPr/>
                    <a:lstStyle/>
                    <a:p>
                      <a:r>
                        <a:rPr lang="en-US" sz="1400" dirty="0" smtClean="0"/>
                        <a:t>3</a:t>
                      </a:r>
                      <a:endParaRPr lang="en-US" sz="1400" dirty="0"/>
                    </a:p>
                  </a:txBody>
                  <a:tcPr/>
                </a:tc>
                <a:tc>
                  <a:txBody>
                    <a:bodyPr/>
                    <a:lstStyle/>
                    <a:p>
                      <a:r>
                        <a:rPr lang="en-US" sz="1400" dirty="0" smtClean="0"/>
                        <a:t>sousley@mercyhurst.edu </a:t>
                      </a:r>
                      <a:endParaRPr lang="en-US" sz="1400" dirty="0"/>
                    </a:p>
                  </a:txBody>
                  <a:tcPr/>
                </a:tc>
              </a:tr>
              <a:tr h="0">
                <a:tc>
                  <a:txBody>
                    <a:bodyPr/>
                    <a:lstStyle/>
                    <a:p>
                      <a:pPr algn="ctr"/>
                      <a:r>
                        <a:rPr lang="en-US" sz="1400" dirty="0" smtClean="0"/>
                        <a:t>14</a:t>
                      </a:r>
                      <a:endParaRPr lang="en-US" sz="1400" dirty="0"/>
                    </a:p>
                  </a:txBody>
                  <a:tcPr/>
                </a:tc>
                <a:tc>
                  <a:txBody>
                    <a:bodyPr/>
                    <a:lstStyle/>
                    <a:p>
                      <a:r>
                        <a:rPr lang="en-US" sz="1400" dirty="0" smtClean="0"/>
                        <a:t>Nicholas V. </a:t>
                      </a:r>
                      <a:r>
                        <a:rPr lang="en-US" sz="1400" dirty="0" err="1" smtClean="0"/>
                        <a:t>Passalacqua</a:t>
                      </a:r>
                      <a:endParaRPr lang="en-US" sz="1400" dirty="0"/>
                    </a:p>
                  </a:txBody>
                  <a:tcPr/>
                </a:tc>
                <a:tc>
                  <a:txBody>
                    <a:bodyPr/>
                    <a:lstStyle/>
                    <a:p>
                      <a:r>
                        <a:rPr lang="en-US" sz="1400" dirty="0" smtClean="0"/>
                        <a:t>Joint</a:t>
                      </a:r>
                      <a:r>
                        <a:rPr lang="en-US" sz="1400" baseline="0" dirty="0" smtClean="0"/>
                        <a:t> POW/MIA Central Identification Lab</a:t>
                      </a:r>
                      <a:endParaRPr lang="en-US" sz="1400" dirty="0"/>
                    </a:p>
                  </a:txBody>
                  <a:tcPr/>
                </a:tc>
                <a:tc>
                  <a:txBody>
                    <a:bodyPr/>
                    <a:lstStyle/>
                    <a:p>
                      <a:r>
                        <a:rPr lang="en-US" sz="1400" dirty="0" smtClean="0"/>
                        <a:t>3</a:t>
                      </a:r>
                      <a:endParaRPr lang="en-US" sz="1400" dirty="0"/>
                    </a:p>
                  </a:txBody>
                  <a:tcPr/>
                </a:tc>
                <a:tc>
                  <a:txBody>
                    <a:bodyPr/>
                    <a:lstStyle/>
                    <a:p>
                      <a:r>
                        <a:rPr lang="en-US" sz="1400" dirty="0" smtClean="0"/>
                        <a:t>nicholas.v.passalacqua.civ@mail.mil </a:t>
                      </a:r>
                      <a:endParaRPr lang="en-US" sz="1400" dirty="0"/>
                    </a:p>
                  </a:txBody>
                  <a:tcPr/>
                </a:tc>
              </a:tr>
              <a:tr h="0">
                <a:tc>
                  <a:txBody>
                    <a:bodyPr/>
                    <a:lstStyle/>
                    <a:p>
                      <a:pPr algn="ctr"/>
                      <a:r>
                        <a:rPr lang="en-US" sz="1400" dirty="0" smtClean="0"/>
                        <a:t>15</a:t>
                      </a:r>
                      <a:endParaRPr lang="en-US" sz="1400" dirty="0"/>
                    </a:p>
                  </a:txBody>
                  <a:tcPr/>
                </a:tc>
                <a:tc>
                  <a:txBody>
                    <a:bodyPr/>
                    <a:lstStyle/>
                    <a:p>
                      <a:r>
                        <a:rPr lang="en-US" sz="1400" dirty="0" smtClean="0"/>
                        <a:t>Vincent J. Sava</a:t>
                      </a:r>
                      <a:endParaRPr lang="en-US" sz="1400" dirty="0"/>
                    </a:p>
                  </a:txBody>
                  <a:tcPr/>
                </a:tc>
                <a:tc>
                  <a:txBody>
                    <a:bodyPr/>
                    <a:lstStyle/>
                    <a:p>
                      <a:r>
                        <a:rPr lang="en-US" sz="1400" dirty="0" smtClean="0"/>
                        <a:t>Joint</a:t>
                      </a:r>
                      <a:r>
                        <a:rPr lang="en-US" sz="1400" baseline="0" dirty="0" smtClean="0"/>
                        <a:t> POW/MIA Central Identification Lab</a:t>
                      </a:r>
                      <a:endParaRPr lang="en-US" sz="1400" dirty="0"/>
                    </a:p>
                  </a:txBody>
                  <a:tcPr/>
                </a:tc>
                <a:tc>
                  <a:txBody>
                    <a:bodyPr/>
                    <a:lstStyle/>
                    <a:p>
                      <a:r>
                        <a:rPr lang="en-US" sz="1400" dirty="0" smtClean="0"/>
                        <a:t>4</a:t>
                      </a:r>
                      <a:endParaRPr lang="en-US" sz="1400" dirty="0"/>
                    </a:p>
                  </a:txBody>
                  <a:tcPr/>
                </a:tc>
                <a:tc>
                  <a:txBody>
                    <a:bodyPr/>
                    <a:lstStyle/>
                    <a:p>
                      <a:r>
                        <a:rPr lang="en-US" sz="1400" dirty="0" smtClean="0"/>
                        <a:t>vincent.j.sava.civ</a:t>
                      </a:r>
                      <a:r>
                        <a:rPr lang="en-US" sz="1400" baseline="0" dirty="0" smtClean="0"/>
                        <a:t>@mail.mil</a:t>
                      </a:r>
                      <a:endParaRPr lang="en-US" sz="1400" dirty="0"/>
                    </a:p>
                  </a:txBody>
                  <a:tcPr/>
                </a:tc>
              </a:tr>
              <a:tr h="208684">
                <a:tc>
                  <a:txBody>
                    <a:bodyPr/>
                    <a:lstStyle/>
                    <a:p>
                      <a:pPr algn="ctr"/>
                      <a:r>
                        <a:rPr lang="en-US" sz="1400" dirty="0" smtClean="0"/>
                        <a:t>16</a:t>
                      </a:r>
                      <a:endParaRPr lang="en-US" sz="1400" dirty="0"/>
                    </a:p>
                  </a:txBody>
                  <a:tcPr/>
                </a:tc>
                <a:tc>
                  <a:txBody>
                    <a:bodyPr/>
                    <a:lstStyle/>
                    <a:p>
                      <a:r>
                        <a:rPr lang="en-US" sz="1400" dirty="0" smtClean="0"/>
                        <a:t>Douglas D</a:t>
                      </a:r>
                      <a:r>
                        <a:rPr lang="en-US" sz="1400" baseline="0" dirty="0" smtClean="0"/>
                        <a:t>. Scott</a:t>
                      </a:r>
                      <a:endParaRPr lang="en-US" sz="1400" dirty="0"/>
                    </a:p>
                  </a:txBody>
                  <a:tcPr/>
                </a:tc>
                <a:tc>
                  <a:txBody>
                    <a:bodyPr/>
                    <a:lstStyle/>
                    <a:p>
                      <a:r>
                        <a:rPr lang="en-US" sz="1400" dirty="0" smtClean="0"/>
                        <a:t>Colorado Mesa University</a:t>
                      </a:r>
                      <a:endParaRPr lang="en-US" sz="1400" dirty="0"/>
                    </a:p>
                  </a:txBody>
                  <a:tcPr/>
                </a:tc>
                <a:tc>
                  <a:txBody>
                    <a:bodyPr/>
                    <a:lstStyle/>
                    <a:p>
                      <a:r>
                        <a:rPr lang="en-US" sz="1400" dirty="0" smtClean="0"/>
                        <a:t>2</a:t>
                      </a:r>
                      <a:endParaRPr lang="en-US" sz="1400" dirty="0"/>
                    </a:p>
                  </a:txBody>
                  <a:tcPr/>
                </a:tc>
                <a:tc>
                  <a:txBody>
                    <a:bodyPr/>
                    <a:lstStyle/>
                    <a:p>
                      <a:r>
                        <a:rPr lang="en-US" sz="1400" dirty="0" smtClean="0"/>
                        <a:t>ddscott@coloradomesa.edu</a:t>
                      </a:r>
                      <a:endParaRPr lang="en-US" sz="1400" dirty="0"/>
                    </a:p>
                  </a:txBody>
                  <a:tcPr/>
                </a:tc>
              </a:tr>
              <a:tr h="206643">
                <a:tc>
                  <a:txBody>
                    <a:bodyPr/>
                    <a:lstStyle/>
                    <a:p>
                      <a:pPr algn="ctr"/>
                      <a:r>
                        <a:rPr lang="en-US" sz="1400" dirty="0" smtClean="0"/>
                        <a:t>17</a:t>
                      </a:r>
                      <a:endParaRPr lang="en-US" sz="1400" dirty="0"/>
                    </a:p>
                  </a:txBody>
                  <a:tcPr/>
                </a:tc>
                <a:tc>
                  <a:txBody>
                    <a:bodyPr/>
                    <a:lstStyle/>
                    <a:p>
                      <a:r>
                        <a:rPr lang="en-US" sz="1400" dirty="0" smtClean="0"/>
                        <a:t>Richard</a:t>
                      </a:r>
                      <a:r>
                        <a:rPr lang="en-US" sz="1400" baseline="0" dirty="0" smtClean="0"/>
                        <a:t> M. Thomas</a:t>
                      </a:r>
                      <a:endParaRPr lang="en-US" sz="1400" dirty="0"/>
                    </a:p>
                  </a:txBody>
                  <a:tcPr/>
                </a:tc>
                <a:tc>
                  <a:txBody>
                    <a:bodyPr/>
                    <a:lstStyle/>
                    <a:p>
                      <a:r>
                        <a:rPr lang="en-US" sz="1400" dirty="0" smtClean="0"/>
                        <a:t>FBI Laboratory</a:t>
                      </a:r>
                      <a:endParaRPr lang="en-US" sz="1400" dirty="0"/>
                    </a:p>
                  </a:txBody>
                  <a:tcPr/>
                </a:tc>
                <a:tc>
                  <a:txBody>
                    <a:bodyPr/>
                    <a:lstStyle/>
                    <a:p>
                      <a:r>
                        <a:rPr lang="en-US" sz="1400" dirty="0" smtClean="0"/>
                        <a:t>3</a:t>
                      </a:r>
                      <a:endParaRPr lang="en-US" sz="1400" dirty="0"/>
                    </a:p>
                  </a:txBody>
                  <a:tcPr/>
                </a:tc>
                <a:tc>
                  <a:txBody>
                    <a:bodyPr/>
                    <a:lstStyle/>
                    <a:p>
                      <a:r>
                        <a:rPr lang="en-US" sz="1400" dirty="0" smtClean="0"/>
                        <a:t>richard.m.thomas@ic.fbi.gov</a:t>
                      </a:r>
                      <a:endParaRPr lang="en-US" sz="1400" dirty="0"/>
                    </a:p>
                  </a:txBody>
                  <a:tcPr/>
                </a:tc>
              </a:tr>
              <a:tr h="310154">
                <a:tc>
                  <a:txBody>
                    <a:bodyPr/>
                    <a:lstStyle/>
                    <a:p>
                      <a:pPr algn="ctr"/>
                      <a:r>
                        <a:rPr lang="en-US" sz="1400" dirty="0" smtClean="0"/>
                        <a:t>18</a:t>
                      </a:r>
                      <a:endParaRPr lang="en-US" sz="1400" dirty="0"/>
                    </a:p>
                  </a:txBody>
                  <a:tcPr/>
                </a:tc>
                <a:tc>
                  <a:txBody>
                    <a:bodyPr/>
                    <a:lstStyle/>
                    <a:p>
                      <a:r>
                        <a:rPr lang="en-US" sz="1400" dirty="0" smtClean="0"/>
                        <a:t>Michael W. Warren</a:t>
                      </a:r>
                      <a:endParaRPr lang="en-US" sz="1400" dirty="0"/>
                    </a:p>
                  </a:txBody>
                  <a:tcPr/>
                </a:tc>
                <a:tc>
                  <a:txBody>
                    <a:bodyPr/>
                    <a:lstStyle/>
                    <a:p>
                      <a:r>
                        <a:rPr lang="en-US" sz="1400" dirty="0" smtClean="0"/>
                        <a:t>University of Florida</a:t>
                      </a:r>
                      <a:endParaRPr lang="en-US" sz="1400" dirty="0"/>
                    </a:p>
                  </a:txBody>
                  <a:tcPr/>
                </a:tc>
                <a:tc>
                  <a:txBody>
                    <a:bodyPr/>
                    <a:lstStyle/>
                    <a:p>
                      <a:r>
                        <a:rPr lang="en-US" sz="1400" dirty="0" smtClean="0"/>
                        <a:t>2</a:t>
                      </a:r>
                      <a:endParaRPr lang="en-US" sz="1400" dirty="0"/>
                    </a:p>
                  </a:txBody>
                  <a:tcPr/>
                </a:tc>
                <a:tc>
                  <a:txBody>
                    <a:bodyPr/>
                    <a:lstStyle/>
                    <a:p>
                      <a:r>
                        <a:rPr lang="en-US" sz="1400" dirty="0" smtClean="0"/>
                        <a:t>mwarren@ufl.edu</a:t>
                      </a:r>
                      <a:r>
                        <a:rPr lang="en-US" sz="1400" baseline="0" dirty="0" smtClean="0"/>
                        <a:t> </a:t>
                      </a:r>
                      <a:endParaRPr lang="en-US" sz="1400" dirty="0"/>
                    </a:p>
                  </a:txBody>
                  <a:tcPr/>
                </a:tc>
              </a:tr>
            </a:tbl>
          </a:graphicData>
        </a:graphic>
      </p:graphicFrame>
    </p:spTree>
    <p:extLst>
      <p:ext uri="{BB962C8B-B14F-4D97-AF65-F5344CB8AC3E}">
        <p14:creationId xmlns:p14="http://schemas.microsoft.com/office/powerpoint/2010/main" val="22642876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Discipline Description</a:t>
            </a:r>
            <a:endParaRPr lang="en-US" dirty="0"/>
          </a:p>
        </p:txBody>
      </p:sp>
      <p:sp>
        <p:nvSpPr>
          <p:cNvPr id="3" name="Content Placeholder 2"/>
          <p:cNvSpPr>
            <a:spLocks noGrp="1"/>
          </p:cNvSpPr>
          <p:nvPr>
            <p:ph idx="1"/>
          </p:nvPr>
        </p:nvSpPr>
        <p:spPr>
          <a:xfrm>
            <a:off x="3149600" y="2045653"/>
            <a:ext cx="5284727" cy="3538330"/>
          </a:xfrm>
        </p:spPr>
        <p:txBody>
          <a:bodyPr/>
          <a:lstStyle/>
          <a:p>
            <a:pPr marL="0" indent="0" algn="ctr">
              <a:buNone/>
            </a:pPr>
            <a:r>
              <a:rPr lang="en-US" dirty="0"/>
              <a:t>The Subcommittee on Anthropology will focus on standards and guidelines related to application of anthropological methods and theory – particularly those relating to the recovery and analysis of human remains – to resolve legal matters. </a:t>
            </a:r>
          </a:p>
        </p:txBody>
      </p:sp>
      <p:sp>
        <p:nvSpPr>
          <p:cNvPr id="4" name="Slide Number Placeholder 3"/>
          <p:cNvSpPr>
            <a:spLocks noGrp="1"/>
          </p:cNvSpPr>
          <p:nvPr>
            <p:ph type="sldNum" sz="quarter" idx="12"/>
          </p:nvPr>
        </p:nvSpPr>
        <p:spPr/>
        <p:txBody>
          <a:bodyPr/>
          <a:lstStyle/>
          <a:p>
            <a:fld id="{8A6BD0B9-3465-4E0F-AE7F-2EBD7D9D0656}" type="slidenum">
              <a:rPr lang="en-US" smtClean="0"/>
              <a:pPr/>
              <a:t>4</a:t>
            </a:fld>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2002" y="1958707"/>
            <a:ext cx="2781300" cy="2619375"/>
          </a:xfrm>
          <a:prstGeom prst="rect">
            <a:avLst/>
          </a:prstGeom>
        </p:spPr>
      </p:pic>
    </p:spTree>
    <p:extLst>
      <p:ext uri="{BB962C8B-B14F-4D97-AF65-F5344CB8AC3E}">
        <p14:creationId xmlns:p14="http://schemas.microsoft.com/office/powerpoint/2010/main" val="9289686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532920492"/>
              </p:ext>
            </p:extLst>
          </p:nvPr>
        </p:nvGraphicFramePr>
        <p:xfrm>
          <a:off x="547627" y="578419"/>
          <a:ext cx="8185849" cy="6209482"/>
        </p:xfrm>
        <a:graphic>
          <a:graphicData uri="http://schemas.openxmlformats.org/drawingml/2006/table">
            <a:tbl>
              <a:tblPr firstRow="1" bandRow="1">
                <a:tableStyleId>{073A0DAA-6AF3-43AB-8588-CEC1D06C72B9}</a:tableStyleId>
              </a:tblPr>
              <a:tblGrid>
                <a:gridCol w="4078964"/>
                <a:gridCol w="2052830"/>
                <a:gridCol w="2054055"/>
              </a:tblGrid>
              <a:tr h="545909">
                <a:tc>
                  <a:txBody>
                    <a:bodyPr/>
                    <a:lstStyle/>
                    <a:p>
                      <a:r>
                        <a:rPr lang="en-US" sz="1600" dirty="0" smtClean="0"/>
                        <a:t>Title</a:t>
                      </a:r>
                      <a:endParaRPr lang="en-US" sz="1600" dirty="0"/>
                    </a:p>
                  </a:txBody>
                  <a:tcPr anchor="ctr"/>
                </a:tc>
                <a:tc>
                  <a:txBody>
                    <a:bodyPr/>
                    <a:lstStyle/>
                    <a:p>
                      <a:pPr algn="ctr"/>
                      <a:r>
                        <a:rPr lang="en-US" sz="1600" dirty="0" smtClean="0"/>
                        <a:t>Assignees</a:t>
                      </a:r>
                      <a:endParaRPr lang="en-US" sz="1600" dirty="0"/>
                    </a:p>
                  </a:txBody>
                  <a:tcPr anchor="ctr"/>
                </a:tc>
                <a:tc>
                  <a:txBody>
                    <a:bodyPr/>
                    <a:lstStyle/>
                    <a:p>
                      <a:pPr algn="ctr"/>
                      <a:r>
                        <a:rPr lang="en-US" sz="1600" dirty="0" smtClean="0"/>
                        <a:t>Document</a:t>
                      </a:r>
                      <a:r>
                        <a:rPr lang="en-US" sz="1600" baseline="0" dirty="0" smtClean="0"/>
                        <a:t> type</a:t>
                      </a:r>
                      <a:endParaRPr lang="en-US" sz="1600" dirty="0"/>
                    </a:p>
                  </a:txBody>
                  <a:tcPr anchor="ctr"/>
                </a:tc>
              </a:tr>
              <a:tr h="307820">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Age Estimation</a:t>
                      </a:r>
                    </a:p>
                  </a:txBody>
                  <a:tcPr/>
                </a:tc>
                <a:tc>
                  <a:txBody>
                    <a:bodyPr/>
                    <a:lstStyle/>
                    <a:p>
                      <a:pPr marL="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Hartnett</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&amp; </a:t>
                      </a:r>
                      <a:r>
                        <a:rPr lang="en-US" sz="1400" dirty="0" err="1" smtClean="0">
                          <a:effectLst/>
                          <a:latin typeface="Calibri" panose="020F0502020204030204" pitchFamily="34" charset="0"/>
                          <a:ea typeface="Calibri" panose="020F0502020204030204" pitchFamily="34" charset="0"/>
                          <a:cs typeface="Times New Roman" panose="02020603050405020304" pitchFamily="18" charset="0"/>
                        </a:rPr>
                        <a:t>Passalacqua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Technical</a:t>
                      </a:r>
                    </a:p>
                  </a:txBody>
                  <a:tcPr/>
                </a:tc>
              </a:tr>
              <a:tr h="307820">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Ancestry Assessment</a:t>
                      </a:r>
                    </a:p>
                  </a:txBody>
                  <a:tcPr/>
                </a:tc>
                <a:tc>
                  <a:txBody>
                    <a:bodyPr/>
                    <a:lstStyle/>
                    <a:p>
                      <a:pPr marL="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Hefner</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&amp; </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Hartnett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Technical</a:t>
                      </a:r>
                    </a:p>
                  </a:txBody>
                  <a:tcPr/>
                </a:tc>
              </a:tr>
              <a:tr h="307820">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Code of Ethics and Conduct </a:t>
                      </a:r>
                    </a:p>
                  </a:txBody>
                  <a:tcPr/>
                </a:tc>
                <a:tc>
                  <a:txBody>
                    <a:bodyPr/>
                    <a:lstStyle/>
                    <a:p>
                      <a:pPr marL="0" marR="0">
                        <a:lnSpc>
                          <a:spcPct val="107000"/>
                        </a:lnSpc>
                        <a:spcBef>
                          <a:spcPts val="0"/>
                        </a:spcBef>
                        <a:spcAft>
                          <a:spcPts val="0"/>
                        </a:spcAft>
                      </a:pPr>
                      <a:r>
                        <a:rPr lang="en-US" sz="1400" dirty="0" err="1">
                          <a:effectLst/>
                          <a:latin typeface="Calibri" panose="020F0502020204030204" pitchFamily="34" charset="0"/>
                          <a:ea typeface="Calibri" panose="020F0502020204030204" pitchFamily="34" charset="0"/>
                          <a:cs typeface="Times New Roman" panose="02020603050405020304" pitchFamily="18" charset="0"/>
                        </a:rPr>
                        <a:t>Passalacqua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N/A</a:t>
                      </a:r>
                    </a:p>
                  </a:txBody>
                  <a:tcPr/>
                </a:tc>
              </a:tr>
              <a:tr h="307820">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Determination of </a:t>
                      </a:r>
                      <a:r>
                        <a:rPr lang="en-US" sz="1400" dirty="0" err="1">
                          <a:effectLst/>
                          <a:latin typeface="Calibri" panose="020F0502020204030204" pitchFamily="34" charset="0"/>
                          <a:ea typeface="Calibri" panose="020F0502020204030204" pitchFamily="34" charset="0"/>
                          <a:cs typeface="Times New Roman" panose="02020603050405020304" pitchFamily="18" charset="0"/>
                        </a:rPr>
                        <a:t>Medicolegal</a:t>
                      </a:r>
                      <a:r>
                        <a:rPr lang="en-US" sz="1400" dirty="0">
                          <a:effectLst/>
                          <a:latin typeface="Calibri" panose="020F0502020204030204" pitchFamily="34" charset="0"/>
                          <a:ea typeface="Calibri" panose="020F0502020204030204" pitchFamily="34" charset="0"/>
                          <a:cs typeface="Times New Roman" panose="02020603050405020304" pitchFamily="18" charset="0"/>
                        </a:rPr>
                        <a:t> Significance</a:t>
                      </a:r>
                    </a:p>
                  </a:txBody>
                  <a:tcPr/>
                </a:tc>
                <a:tc>
                  <a:txBody>
                    <a:bodyPr/>
                    <a:lstStyle/>
                    <a:p>
                      <a:pPr marL="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France</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&amp; </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Love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Technical</a:t>
                      </a:r>
                    </a:p>
                  </a:txBody>
                  <a:tcPr/>
                </a:tc>
              </a:tr>
              <a:tr h="307820">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Documentation, Reporting and Testimony</a:t>
                      </a:r>
                    </a:p>
                  </a:txBody>
                  <a:tcPr/>
                </a:tc>
                <a:tc>
                  <a:txBody>
                    <a:bodyPr/>
                    <a:lstStyle/>
                    <a:p>
                      <a:pPr marL="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Sava</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&amp;</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 Warren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Lab management</a:t>
                      </a:r>
                    </a:p>
                  </a:txBody>
                  <a:tcPr/>
                </a:tc>
              </a:tr>
              <a:tr h="307820">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Facial Approximation</a:t>
                      </a:r>
                    </a:p>
                  </a:txBody>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Thomas</a:t>
                      </a:r>
                    </a:p>
                  </a:txBody>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Technical</a:t>
                      </a:r>
                    </a:p>
                  </a:txBody>
                  <a:tcPr/>
                </a:tc>
              </a:tr>
              <a:tr h="534771">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Identifying and Describing Pathological Conditions, Lesions, and Anomalies</a:t>
                      </a:r>
                    </a:p>
                  </a:txBody>
                  <a:tcPr/>
                </a:tc>
                <a:tc>
                  <a:txBody>
                    <a:bodyPr/>
                    <a:lstStyle/>
                    <a:p>
                      <a:pPr marL="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Sava</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&amp;</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Times New Roman" panose="02020603050405020304" pitchFamily="18" charset="0"/>
                        </a:rPr>
                        <a:t>Middleton</a:t>
                      </a:r>
                    </a:p>
                  </a:txBody>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Technical</a:t>
                      </a:r>
                    </a:p>
                  </a:txBody>
                  <a:tcPr/>
                </a:tc>
              </a:tr>
              <a:tr h="307820">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Personal Identification</a:t>
                      </a:r>
                    </a:p>
                  </a:txBody>
                  <a:tcPr/>
                </a:tc>
                <a:tc>
                  <a:txBody>
                    <a:bodyPr/>
                    <a:lstStyle/>
                    <a:p>
                      <a:pPr marL="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Fenton &amp; </a:t>
                      </a:r>
                      <a:r>
                        <a:rPr lang="en-US" sz="1400" dirty="0">
                          <a:effectLst/>
                          <a:latin typeface="Calibri" panose="020F0502020204030204" pitchFamily="34" charset="0"/>
                          <a:ea typeface="Calibri" panose="020F0502020204030204" pitchFamily="34" charset="0"/>
                          <a:cs typeface="Times New Roman" panose="02020603050405020304" pitchFamily="18" charset="0"/>
                        </a:rPr>
                        <a:t>Christensen</a:t>
                      </a:r>
                    </a:p>
                  </a:txBody>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Technical</a:t>
                      </a:r>
                    </a:p>
                  </a:txBody>
                  <a:tcPr/>
                </a:tc>
              </a:tr>
              <a:tr h="307820">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Proficiency Testing</a:t>
                      </a:r>
                    </a:p>
                  </a:txBody>
                  <a:tcPr/>
                </a:tc>
                <a:tc>
                  <a:txBody>
                    <a:bodyPr/>
                    <a:lstStyle/>
                    <a:p>
                      <a:pPr marL="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Sava</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&amp;</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Times New Roman" panose="02020603050405020304" pitchFamily="18" charset="0"/>
                        </a:rPr>
                        <a:t>Love</a:t>
                      </a:r>
                    </a:p>
                  </a:txBody>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Lab management</a:t>
                      </a:r>
                    </a:p>
                  </a:txBody>
                  <a:tcPr/>
                </a:tc>
              </a:tr>
              <a:tr h="307820">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Resolving Commingled Human Remains</a:t>
                      </a:r>
                    </a:p>
                  </a:txBody>
                  <a:tcPr/>
                </a:tc>
                <a:tc>
                  <a:txBody>
                    <a:bodyPr/>
                    <a:lstStyle/>
                    <a:p>
                      <a:pPr marL="0" marR="0">
                        <a:lnSpc>
                          <a:spcPct val="107000"/>
                        </a:lnSpc>
                        <a:spcBef>
                          <a:spcPts val="0"/>
                        </a:spcBef>
                        <a:spcAft>
                          <a:spcPts val="0"/>
                        </a:spcAft>
                      </a:pPr>
                      <a:r>
                        <a:rPr lang="en-US" sz="1400" dirty="0" err="1" smtClean="0">
                          <a:effectLst/>
                          <a:latin typeface="Calibri" panose="020F0502020204030204" pitchFamily="34" charset="0"/>
                          <a:ea typeface="Calibri" panose="020F0502020204030204" pitchFamily="34" charset="0"/>
                          <a:cs typeface="Times New Roman" panose="02020603050405020304" pitchFamily="18" charset="0"/>
                        </a:rPr>
                        <a:t>Bartelink</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&amp; </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Belcher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Technical</a:t>
                      </a:r>
                    </a:p>
                  </a:txBody>
                  <a:tcPr/>
                </a:tc>
              </a:tr>
              <a:tr h="307820">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Scene Detection and Processing</a:t>
                      </a:r>
                    </a:p>
                  </a:txBody>
                  <a:tcPr/>
                </a:tc>
                <a:tc>
                  <a:txBody>
                    <a:bodyPr/>
                    <a:lstStyle/>
                    <a:p>
                      <a:pPr marL="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Scott &amp; </a:t>
                      </a:r>
                      <a:r>
                        <a:rPr lang="en-US" sz="1400" dirty="0">
                          <a:effectLst/>
                          <a:latin typeface="Calibri" panose="020F0502020204030204" pitchFamily="34" charset="0"/>
                          <a:ea typeface="Calibri" panose="020F0502020204030204" pitchFamily="34" charset="0"/>
                          <a:cs typeface="Times New Roman" panose="02020603050405020304" pitchFamily="18" charset="0"/>
                        </a:rPr>
                        <a:t>Berryman</a:t>
                      </a:r>
                    </a:p>
                  </a:txBody>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Technical</a:t>
                      </a:r>
                    </a:p>
                  </a:txBody>
                  <a:tcPr/>
                </a:tc>
              </a:tr>
              <a:tr h="307820">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Sex Assessment</a:t>
                      </a:r>
                    </a:p>
                  </a:txBody>
                  <a:tcPr/>
                </a:tc>
                <a:tc>
                  <a:txBody>
                    <a:bodyPr/>
                    <a:lstStyle/>
                    <a:p>
                      <a:pPr marL="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Hartnett &amp; </a:t>
                      </a:r>
                      <a:r>
                        <a:rPr lang="en-US" sz="1400" dirty="0">
                          <a:effectLst/>
                          <a:latin typeface="Calibri" panose="020F0502020204030204" pitchFamily="34" charset="0"/>
                          <a:ea typeface="Calibri" panose="020F0502020204030204" pitchFamily="34" charset="0"/>
                          <a:cs typeface="Times New Roman" panose="02020603050405020304" pitchFamily="18" charset="0"/>
                        </a:rPr>
                        <a:t>France</a:t>
                      </a:r>
                    </a:p>
                  </a:txBody>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Technical</a:t>
                      </a:r>
                    </a:p>
                  </a:txBody>
                  <a:tcPr/>
                </a:tc>
              </a:tr>
              <a:tr h="307820">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Skeletal Sampling and Preparation</a:t>
                      </a:r>
                    </a:p>
                  </a:txBody>
                  <a:tcPr/>
                </a:tc>
                <a:tc>
                  <a:txBody>
                    <a:bodyPr/>
                    <a:lstStyle/>
                    <a:p>
                      <a:pPr marL="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Thomas</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&amp;</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Times New Roman" panose="02020603050405020304" pitchFamily="18" charset="0"/>
                        </a:rPr>
                        <a:t>Dabbs</a:t>
                      </a:r>
                    </a:p>
                  </a:txBody>
                  <a:tcPr/>
                </a:tc>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Technical</a:t>
                      </a:r>
                    </a:p>
                  </a:txBody>
                  <a:tcPr/>
                </a:tc>
              </a:tr>
              <a:tr h="307820">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Statistical Methods</a:t>
                      </a:r>
                    </a:p>
                  </a:txBody>
                  <a:tcPr/>
                </a:tc>
                <a:tc>
                  <a:txBody>
                    <a:bodyPr/>
                    <a:lstStyle/>
                    <a:p>
                      <a:pPr marL="0" marR="0">
                        <a:lnSpc>
                          <a:spcPct val="107000"/>
                        </a:lnSpc>
                        <a:spcBef>
                          <a:spcPts val="0"/>
                        </a:spcBef>
                        <a:spcAft>
                          <a:spcPts val="0"/>
                        </a:spcAft>
                      </a:pPr>
                      <a:r>
                        <a:rPr lang="en-US" sz="1400" dirty="0" err="1" smtClean="0">
                          <a:effectLst/>
                          <a:latin typeface="Calibri" panose="020F0502020204030204" pitchFamily="34" charset="0"/>
                          <a:ea typeface="Calibri" panose="020F0502020204030204" pitchFamily="34" charset="0"/>
                          <a:cs typeface="Times New Roman" panose="02020603050405020304" pitchFamily="18" charset="0"/>
                        </a:rPr>
                        <a:t>Ousley</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&amp;</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Times New Roman" panose="02020603050405020304" pitchFamily="18" charset="0"/>
                        </a:rPr>
                        <a:t>Hefner</a:t>
                      </a:r>
                    </a:p>
                  </a:txBody>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Technical</a:t>
                      </a:r>
                    </a:p>
                  </a:txBody>
                  <a:tcPr/>
                </a:tc>
              </a:tr>
              <a:tr h="307820">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Stature Estimation</a:t>
                      </a:r>
                    </a:p>
                  </a:txBody>
                  <a:tcPr/>
                </a:tc>
                <a:tc>
                  <a:txBody>
                    <a:bodyPr/>
                    <a:lstStyle/>
                    <a:p>
                      <a:pPr marL="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Christensen</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&amp; </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Love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Technical</a:t>
                      </a:r>
                    </a:p>
                  </a:txBody>
                  <a:tcPr/>
                </a:tc>
              </a:tr>
              <a:tr h="307820">
                <a:tc>
                  <a:txBody>
                    <a:bodyPr/>
                    <a:lstStyle/>
                    <a:p>
                      <a:pPr marL="0" marR="0">
                        <a:lnSpc>
                          <a:spcPct val="107000"/>
                        </a:lnSpc>
                        <a:spcBef>
                          <a:spcPts val="0"/>
                        </a:spcBef>
                        <a:spcAft>
                          <a:spcPts val="0"/>
                        </a:spcAft>
                      </a:pPr>
                      <a:r>
                        <a:rPr lang="en-US" sz="1400">
                          <a:effectLst/>
                          <a:latin typeface="Calibri" panose="020F0502020204030204" pitchFamily="34" charset="0"/>
                          <a:ea typeface="Calibri" panose="020F0502020204030204" pitchFamily="34" charset="0"/>
                          <a:cs typeface="Times New Roman" panose="02020603050405020304" pitchFamily="18" charset="0"/>
                        </a:rPr>
                        <a:t>Taphonomic Observations in the Postmortem Interval</a:t>
                      </a:r>
                    </a:p>
                  </a:txBody>
                  <a:tcPr/>
                </a:tc>
                <a:tc>
                  <a:txBody>
                    <a:bodyPr/>
                    <a:lstStyle/>
                    <a:p>
                      <a:pPr marL="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Dabbs</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&amp;</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Times New Roman" panose="02020603050405020304" pitchFamily="18" charset="0"/>
                        </a:rPr>
                        <a:t>France</a:t>
                      </a:r>
                    </a:p>
                  </a:txBody>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Technical</a:t>
                      </a:r>
                    </a:p>
                  </a:txBody>
                  <a:tcPr/>
                </a:tc>
              </a:tr>
              <a:tr h="307820">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Trauma Analysis</a:t>
                      </a:r>
                    </a:p>
                  </a:txBody>
                  <a:tcPr/>
                </a:tc>
                <a:tc>
                  <a:txBody>
                    <a:bodyPr/>
                    <a:lstStyle/>
                    <a:p>
                      <a:pPr marL="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Fenton</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&amp; </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Berryman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Technical</a:t>
                      </a:r>
                    </a:p>
                  </a:txBody>
                  <a:tcPr/>
                </a:tc>
              </a:tr>
            </a:tbl>
          </a:graphicData>
        </a:graphic>
      </p:graphicFrame>
      <p:sp>
        <p:nvSpPr>
          <p:cNvPr id="9" name="TextBox 8"/>
          <p:cNvSpPr txBox="1"/>
          <p:nvPr/>
        </p:nvSpPr>
        <p:spPr>
          <a:xfrm>
            <a:off x="547627" y="127440"/>
            <a:ext cx="6385436" cy="400110"/>
          </a:xfrm>
          <a:prstGeom prst="rect">
            <a:avLst/>
          </a:prstGeom>
          <a:noFill/>
        </p:spPr>
        <p:txBody>
          <a:bodyPr wrap="square" rtlCol="0">
            <a:spAutoFit/>
          </a:bodyPr>
          <a:lstStyle/>
          <a:p>
            <a:r>
              <a:rPr lang="en-US" sz="2000" i="1" dirty="0" smtClean="0"/>
              <a:t>OSAC Task Groups</a:t>
            </a:r>
            <a:endParaRPr lang="en-US" sz="2000" i="1" dirty="0"/>
          </a:p>
        </p:txBody>
      </p:sp>
      <p:sp>
        <p:nvSpPr>
          <p:cNvPr id="10" name="Slide Number Placeholder 9"/>
          <p:cNvSpPr>
            <a:spLocks noGrp="1"/>
          </p:cNvSpPr>
          <p:nvPr>
            <p:ph type="sldNum" sz="quarter" idx="12"/>
          </p:nvPr>
        </p:nvSpPr>
        <p:spPr/>
        <p:txBody>
          <a:bodyPr/>
          <a:lstStyle/>
          <a:p>
            <a:fld id="{8A6BD0B9-3465-4E0F-AE7F-2EBD7D9D0656}" type="slidenum">
              <a:rPr lang="en-US" smtClean="0"/>
              <a:pPr/>
              <a:t>5</a:t>
            </a:fld>
            <a:endParaRPr lang="en-US" dirty="0"/>
          </a:p>
        </p:txBody>
      </p:sp>
    </p:spTree>
    <p:extLst>
      <p:ext uri="{BB962C8B-B14F-4D97-AF65-F5344CB8AC3E}">
        <p14:creationId xmlns:p14="http://schemas.microsoft.com/office/powerpoint/2010/main" val="19537303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921902881"/>
              </p:ext>
            </p:extLst>
          </p:nvPr>
        </p:nvGraphicFramePr>
        <p:xfrm>
          <a:off x="466556" y="2160309"/>
          <a:ext cx="8180892" cy="1866266"/>
        </p:xfrm>
        <a:graphic>
          <a:graphicData uri="http://schemas.openxmlformats.org/drawingml/2006/table">
            <a:tbl>
              <a:tblPr firstRow="1" bandRow="1">
                <a:tableStyleId>{073A0DAA-6AF3-43AB-8588-CEC1D06C72B9}</a:tableStyleId>
              </a:tblPr>
              <a:tblGrid>
                <a:gridCol w="4076494"/>
                <a:gridCol w="2051587"/>
                <a:gridCol w="2052811"/>
              </a:tblGrid>
              <a:tr h="309562">
                <a:tc>
                  <a:txBody>
                    <a:bodyPr/>
                    <a:lstStyle/>
                    <a:p>
                      <a:r>
                        <a:rPr lang="en-US" sz="1600" dirty="0" smtClean="0"/>
                        <a:t>Title</a:t>
                      </a:r>
                      <a:endParaRPr lang="en-US" sz="1600" dirty="0"/>
                    </a:p>
                  </a:txBody>
                  <a:tcPr anchor="ctr"/>
                </a:tc>
                <a:tc>
                  <a:txBody>
                    <a:bodyPr/>
                    <a:lstStyle/>
                    <a:p>
                      <a:pPr algn="ctr"/>
                      <a:r>
                        <a:rPr lang="en-US" sz="1600" dirty="0" smtClean="0"/>
                        <a:t>Assignees</a:t>
                      </a:r>
                      <a:endParaRPr lang="en-US" sz="1600" dirty="0"/>
                    </a:p>
                  </a:txBody>
                  <a:tcPr anchor="ctr"/>
                </a:tc>
                <a:tc>
                  <a:txBody>
                    <a:bodyPr/>
                    <a:lstStyle/>
                    <a:p>
                      <a:pPr algn="ctr"/>
                      <a:r>
                        <a:rPr lang="en-US" sz="1600" dirty="0" smtClean="0"/>
                        <a:t>Document</a:t>
                      </a:r>
                      <a:r>
                        <a:rPr lang="en-US" sz="1600" baseline="0" dirty="0" smtClean="0"/>
                        <a:t> type</a:t>
                      </a:r>
                      <a:endParaRPr lang="en-US" sz="1600" dirty="0"/>
                    </a:p>
                  </a:txBody>
                  <a:tcPr anchor="ctr"/>
                </a:tc>
              </a:tr>
              <a:tr h="274384">
                <a:tc>
                  <a:txBody>
                    <a:bodyPr/>
                    <a:lstStyle/>
                    <a:p>
                      <a:r>
                        <a:rPr lang="en-US" dirty="0" smtClean="0"/>
                        <a:t>Stature Estimation from Human Remains</a:t>
                      </a:r>
                      <a:endParaRPr lang="en-US" dirty="0"/>
                    </a:p>
                  </a:txBody>
                  <a:tcPr/>
                </a:tc>
                <a:tc>
                  <a:txBody>
                    <a:bodyPr/>
                    <a:lstStyle/>
                    <a:p>
                      <a:r>
                        <a:rPr lang="en-US" dirty="0" smtClean="0"/>
                        <a:t>Love and</a:t>
                      </a:r>
                      <a:r>
                        <a:rPr lang="en-US" baseline="0" dirty="0" smtClean="0"/>
                        <a:t> Christensen</a:t>
                      </a:r>
                      <a:endParaRPr lang="en-US" dirty="0"/>
                    </a:p>
                  </a:txBody>
                  <a:tcPr/>
                </a:tc>
                <a:tc>
                  <a:txBody>
                    <a:bodyPr/>
                    <a:lstStyle/>
                    <a:p>
                      <a:r>
                        <a:rPr lang="en-US" dirty="0" smtClean="0"/>
                        <a:t>Standards/Guidelines</a:t>
                      </a:r>
                      <a:endParaRPr lang="en-US" dirty="0"/>
                    </a:p>
                  </a:txBody>
                  <a:tcPr/>
                </a:tc>
              </a:tr>
              <a:tr h="274384">
                <a:tc>
                  <a:txBody>
                    <a:bodyPr/>
                    <a:lstStyle/>
                    <a:p>
                      <a:r>
                        <a:rPr lang="en-US" dirty="0" smtClean="0"/>
                        <a:t>Glossary</a:t>
                      </a:r>
                      <a:endParaRPr lang="en-US" dirty="0"/>
                    </a:p>
                  </a:txBody>
                  <a:tcPr/>
                </a:tc>
                <a:tc>
                  <a:txBody>
                    <a:bodyPr/>
                    <a:lstStyle/>
                    <a:p>
                      <a:r>
                        <a:rPr lang="en-US" dirty="0" smtClean="0"/>
                        <a:t>Hartnett and </a:t>
                      </a:r>
                      <a:r>
                        <a:rPr lang="en-US" dirty="0" err="1" smtClean="0"/>
                        <a:t>Bartelink</a:t>
                      </a:r>
                      <a:endParaRPr lang="en-US" dirty="0"/>
                    </a:p>
                  </a:txBody>
                  <a:tcPr/>
                </a:tc>
                <a:tc>
                  <a:txBody>
                    <a:bodyPr/>
                    <a:lstStyle/>
                    <a:p>
                      <a:r>
                        <a:rPr lang="en-US" dirty="0" smtClean="0"/>
                        <a:t>Standards/Guidelines</a:t>
                      </a:r>
                      <a:endParaRPr lang="en-US" dirty="0"/>
                    </a:p>
                  </a:txBody>
                  <a:tcPr/>
                </a:tc>
              </a:tr>
              <a:tr h="274384">
                <a:tc>
                  <a:txBody>
                    <a:bodyPr/>
                    <a:lstStyle/>
                    <a:p>
                      <a:r>
                        <a:rPr lang="en-US" dirty="0" smtClean="0"/>
                        <a:t>Training and Competency</a:t>
                      </a:r>
                      <a:endParaRPr lang="en-US" dirty="0"/>
                    </a:p>
                  </a:txBody>
                  <a:tcPr/>
                </a:tc>
                <a:tc>
                  <a:txBody>
                    <a:bodyPr/>
                    <a:lstStyle/>
                    <a:p>
                      <a:r>
                        <a:rPr lang="en-US" dirty="0" smtClean="0"/>
                        <a:t>Christensen</a:t>
                      </a:r>
                      <a:r>
                        <a:rPr lang="en-US" baseline="0" dirty="0" smtClean="0"/>
                        <a:t> and France</a:t>
                      </a:r>
                      <a:endParaRPr lang="en-US" dirty="0"/>
                    </a:p>
                  </a:txBody>
                  <a:tcPr/>
                </a:tc>
                <a:tc>
                  <a:txBody>
                    <a:bodyPr/>
                    <a:lstStyle/>
                    <a:p>
                      <a:r>
                        <a:rPr lang="en-US" dirty="0" smtClean="0"/>
                        <a:t>Standards/Guidelines</a:t>
                      </a:r>
                      <a:endParaRPr lang="en-US" dirty="0"/>
                    </a:p>
                  </a:txBody>
                  <a:tcPr/>
                </a:tc>
              </a:tr>
              <a:tr h="295209">
                <a:tc>
                  <a:txBody>
                    <a:bodyPr/>
                    <a:lstStyle/>
                    <a:p>
                      <a:pPr marL="0" marR="0">
                        <a:lnSpc>
                          <a:spcPct val="107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Facial Approximation</a:t>
                      </a:r>
                    </a:p>
                  </a:txBody>
                  <a:tcPr/>
                </a:tc>
                <a:tc>
                  <a:txBody>
                    <a:bodyPr/>
                    <a:lstStyle/>
                    <a:p>
                      <a:pPr marL="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Thomas and Sava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r>
                        <a:rPr lang="en-US" dirty="0" smtClean="0"/>
                        <a:t>Standards/Guidelines</a:t>
                      </a:r>
                      <a:endParaRPr lang="en-US" dirty="0"/>
                    </a:p>
                  </a:txBody>
                  <a:tcPr/>
                </a:tc>
              </a:tr>
              <a:tr h="295209">
                <a:tc>
                  <a:txBody>
                    <a:bodyPr/>
                    <a:lstStyle/>
                    <a:p>
                      <a:pPr marL="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Sex Assessment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marL="0" marR="0">
                        <a:lnSpc>
                          <a:spcPct val="107000"/>
                        </a:lnSpc>
                        <a:spcBef>
                          <a:spcPts val="0"/>
                        </a:spcBef>
                        <a:spcAft>
                          <a:spcPts val="0"/>
                        </a:spcAft>
                      </a:pP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Hartnett</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and France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r>
                        <a:rPr lang="en-US" dirty="0" smtClean="0"/>
                        <a:t>Standards/Guidelines</a:t>
                      </a:r>
                      <a:endParaRPr lang="en-US" dirty="0"/>
                    </a:p>
                  </a:txBody>
                  <a:tcPr/>
                </a:tc>
              </a:tr>
            </a:tbl>
          </a:graphicData>
        </a:graphic>
      </p:graphicFrame>
      <p:sp>
        <p:nvSpPr>
          <p:cNvPr id="9" name="TextBox 8"/>
          <p:cNvSpPr txBox="1"/>
          <p:nvPr/>
        </p:nvSpPr>
        <p:spPr>
          <a:xfrm>
            <a:off x="547627" y="734690"/>
            <a:ext cx="6385436" cy="400110"/>
          </a:xfrm>
          <a:prstGeom prst="rect">
            <a:avLst/>
          </a:prstGeom>
          <a:noFill/>
        </p:spPr>
        <p:txBody>
          <a:bodyPr wrap="square" rtlCol="0">
            <a:spAutoFit/>
          </a:bodyPr>
          <a:lstStyle/>
          <a:p>
            <a:r>
              <a:rPr lang="en-US" sz="2000" i="1" dirty="0" smtClean="0"/>
              <a:t>Priority Action Items</a:t>
            </a:r>
            <a:endParaRPr lang="en-US" sz="2000" i="1" dirty="0"/>
          </a:p>
        </p:txBody>
      </p:sp>
      <p:sp>
        <p:nvSpPr>
          <p:cNvPr id="10" name="Slide Number Placeholder 9"/>
          <p:cNvSpPr>
            <a:spLocks noGrp="1"/>
          </p:cNvSpPr>
          <p:nvPr>
            <p:ph type="sldNum" sz="quarter" idx="12"/>
          </p:nvPr>
        </p:nvSpPr>
        <p:spPr/>
        <p:txBody>
          <a:bodyPr/>
          <a:lstStyle/>
          <a:p>
            <a:fld id="{8A6BD0B9-3465-4E0F-AE7F-2EBD7D9D0656}" type="slidenum">
              <a:rPr lang="en-US" smtClean="0"/>
              <a:pPr/>
              <a:t>6</a:t>
            </a:fld>
            <a:endParaRPr lang="en-US" dirty="0"/>
          </a:p>
        </p:txBody>
      </p:sp>
    </p:spTree>
    <p:extLst>
      <p:ext uri="{BB962C8B-B14F-4D97-AF65-F5344CB8AC3E}">
        <p14:creationId xmlns:p14="http://schemas.microsoft.com/office/powerpoint/2010/main" val="40714409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110" y="315510"/>
            <a:ext cx="7886700" cy="1325563"/>
          </a:xfrm>
        </p:spPr>
        <p:txBody>
          <a:bodyPr/>
          <a:lstStyle/>
          <a:p>
            <a:r>
              <a:rPr lang="en-US" dirty="0" smtClean="0"/>
              <a:t>Summary of Standards/Guidelines  Priority Actions</a:t>
            </a:r>
            <a:endParaRPr lang="en-US" dirty="0"/>
          </a:p>
        </p:txBody>
      </p:sp>
      <p:graphicFrame>
        <p:nvGraphicFramePr>
          <p:cNvPr id="4" name="Content Placeholder 6"/>
          <p:cNvGraphicFramePr>
            <a:graphicFrameLocks noGrp="1"/>
          </p:cNvGraphicFramePr>
          <p:nvPr>
            <p:ph idx="1"/>
            <p:extLst>
              <p:ext uri="{D42A27DB-BD31-4B8C-83A1-F6EECF244321}">
                <p14:modId xmlns:p14="http://schemas.microsoft.com/office/powerpoint/2010/main" val="1416340883"/>
              </p:ext>
            </p:extLst>
          </p:nvPr>
        </p:nvGraphicFramePr>
        <p:xfrm>
          <a:off x="132522" y="1600505"/>
          <a:ext cx="8301805" cy="3969147"/>
        </p:xfrm>
        <a:graphic>
          <a:graphicData uri="http://schemas.openxmlformats.org/drawingml/2006/table">
            <a:tbl>
              <a:tblPr firstRow="1" bandRow="1">
                <a:tableStyleId>{073A0DAA-6AF3-43AB-8588-CEC1D06C72B9}</a:tableStyleId>
              </a:tblPr>
              <a:tblGrid>
                <a:gridCol w="1988803"/>
                <a:gridCol w="6313002"/>
              </a:tblGrid>
              <a:tr h="651532">
                <a:tc>
                  <a:txBody>
                    <a:bodyPr/>
                    <a:lstStyle/>
                    <a:p>
                      <a:r>
                        <a:rPr lang="en-US" sz="2000" baseline="0" dirty="0" smtClean="0"/>
                        <a:t>Priority</a:t>
                      </a:r>
                      <a:endParaRPr lang="en-US" sz="2000" dirty="0"/>
                    </a:p>
                  </a:txBody>
                  <a:tcPr anchor="ctr"/>
                </a:tc>
                <a:tc>
                  <a:txBody>
                    <a:bodyPr/>
                    <a:lstStyle/>
                    <a:p>
                      <a:r>
                        <a:rPr lang="en-US" sz="2000" dirty="0" smtClean="0"/>
                        <a:t>Working</a:t>
                      </a:r>
                      <a:r>
                        <a:rPr lang="en-US" sz="2000" baseline="0" dirty="0" smtClean="0"/>
                        <a:t> Title of Document</a:t>
                      </a:r>
                      <a:endParaRPr lang="en-US" sz="2000" dirty="0"/>
                    </a:p>
                  </a:txBody>
                  <a:tcPr anchor="ctr"/>
                </a:tc>
              </a:tr>
              <a:tr h="663523">
                <a:tc>
                  <a:txBody>
                    <a:bodyPr/>
                    <a:lstStyle/>
                    <a:p>
                      <a:r>
                        <a:rPr lang="en-US" dirty="0" smtClean="0"/>
                        <a:t>1</a:t>
                      </a:r>
                      <a:endParaRPr lang="en-US" dirty="0"/>
                    </a:p>
                  </a:txBody>
                  <a:tcPr/>
                </a:tc>
                <a:tc>
                  <a:txBody>
                    <a:bodyPr/>
                    <a:lstStyle/>
                    <a:p>
                      <a:r>
                        <a:rPr lang="en-US" dirty="0" smtClean="0"/>
                        <a:t>Standard Guide for Stature Estimation from</a:t>
                      </a:r>
                      <a:r>
                        <a:rPr lang="en-US" baseline="0" dirty="0" smtClean="0"/>
                        <a:t> Human Remains</a:t>
                      </a:r>
                      <a:endParaRPr lang="en-US" dirty="0"/>
                    </a:p>
                  </a:txBody>
                  <a:tcPr/>
                </a:tc>
              </a:tr>
              <a:tr h="663523">
                <a:tc>
                  <a:txBody>
                    <a:bodyPr/>
                    <a:lstStyle/>
                    <a:p>
                      <a:r>
                        <a:rPr lang="en-US" dirty="0" smtClean="0"/>
                        <a:t>2</a:t>
                      </a:r>
                      <a:endParaRPr lang="en-US" dirty="0"/>
                    </a:p>
                  </a:txBody>
                  <a:tcPr/>
                </a:tc>
                <a:tc>
                  <a:txBody>
                    <a:bodyPr/>
                    <a:lstStyle/>
                    <a:p>
                      <a:r>
                        <a:rPr lang="en-US" dirty="0" smtClean="0"/>
                        <a:t>Glossary for Forensic Anthropology</a:t>
                      </a:r>
                      <a:endParaRPr lang="en-US" dirty="0"/>
                    </a:p>
                  </a:txBody>
                  <a:tcPr/>
                </a:tc>
              </a:tr>
              <a:tr h="663523">
                <a:tc>
                  <a:txBody>
                    <a:bodyPr/>
                    <a:lstStyle/>
                    <a:p>
                      <a:r>
                        <a:rPr lang="en-US" dirty="0" smtClean="0"/>
                        <a:t>3</a:t>
                      </a:r>
                      <a:endParaRPr lang="en-US" dirty="0"/>
                    </a:p>
                  </a:txBody>
                  <a:tcPr/>
                </a:tc>
                <a:tc>
                  <a:txBody>
                    <a:bodyPr/>
                    <a:lstStyle/>
                    <a:p>
                      <a:r>
                        <a:rPr lang="en-US" dirty="0" smtClean="0"/>
                        <a:t>Standard Guide for</a:t>
                      </a:r>
                      <a:r>
                        <a:rPr lang="en-US" baseline="0" dirty="0" smtClean="0"/>
                        <a:t> Training and Competency in Forensic Anthropology</a:t>
                      </a:r>
                      <a:endParaRPr lang="en-US" dirty="0"/>
                    </a:p>
                  </a:txBody>
                  <a:tcPr/>
                </a:tc>
              </a:tr>
              <a:tr h="663523">
                <a:tc>
                  <a:txBody>
                    <a:bodyPr/>
                    <a:lstStyle/>
                    <a:p>
                      <a:r>
                        <a:rPr lang="en-US" dirty="0" smtClean="0"/>
                        <a:t>4</a:t>
                      </a:r>
                      <a:endParaRPr lang="en-US" dirty="0"/>
                    </a:p>
                  </a:txBody>
                  <a:tcPr/>
                </a:tc>
                <a:tc>
                  <a:txBody>
                    <a:bodyPr/>
                    <a:lstStyle/>
                    <a:p>
                      <a:r>
                        <a:rPr lang="en-US" dirty="0" smtClean="0"/>
                        <a:t>Facial Approximation in Forensic Anthropology</a:t>
                      </a:r>
                      <a:endParaRPr lang="en-US" dirty="0"/>
                    </a:p>
                  </a:txBody>
                  <a:tcPr/>
                </a:tc>
              </a:tr>
              <a:tr h="663523">
                <a:tc>
                  <a:txBody>
                    <a:bodyPr/>
                    <a:lstStyle/>
                    <a:p>
                      <a:r>
                        <a:rPr lang="en-US" dirty="0" smtClean="0"/>
                        <a:t>5</a:t>
                      </a:r>
                      <a:endParaRPr lang="en-US" dirty="0"/>
                    </a:p>
                  </a:txBody>
                  <a:tcPr/>
                </a:tc>
                <a:tc>
                  <a:txBody>
                    <a:bodyPr/>
                    <a:lstStyle/>
                    <a:p>
                      <a:r>
                        <a:rPr lang="en-US" dirty="0" smtClean="0"/>
                        <a:t>Sex Assessment in Forensic Anthropology</a:t>
                      </a:r>
                      <a:endParaRPr lang="en-US" dirty="0"/>
                    </a:p>
                  </a:txBody>
                  <a:tcPr/>
                </a:tc>
              </a:tr>
            </a:tbl>
          </a:graphicData>
        </a:graphic>
      </p:graphicFrame>
      <p:sp>
        <p:nvSpPr>
          <p:cNvPr id="7" name="Slide Number Placeholder 6"/>
          <p:cNvSpPr>
            <a:spLocks noGrp="1"/>
          </p:cNvSpPr>
          <p:nvPr>
            <p:ph type="sldNum" sz="quarter" idx="12"/>
          </p:nvPr>
        </p:nvSpPr>
        <p:spPr/>
        <p:txBody>
          <a:bodyPr/>
          <a:lstStyle/>
          <a:p>
            <a:fld id="{8A6BD0B9-3465-4E0F-AE7F-2EBD7D9D0656}" type="slidenum">
              <a:rPr lang="en-US" smtClean="0"/>
              <a:pPr/>
              <a:t>7</a:t>
            </a:fld>
            <a:endParaRPr lang="en-US" dirty="0"/>
          </a:p>
        </p:txBody>
      </p:sp>
    </p:spTree>
    <p:extLst>
      <p:ext uri="{BB962C8B-B14F-4D97-AF65-F5344CB8AC3E}">
        <p14:creationId xmlns:p14="http://schemas.microsoft.com/office/powerpoint/2010/main" val="12592787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626" y="539162"/>
            <a:ext cx="7886700" cy="1325563"/>
          </a:xfrm>
        </p:spPr>
        <p:txBody>
          <a:bodyPr/>
          <a:lstStyle/>
          <a:p>
            <a:r>
              <a:rPr lang="en-US" dirty="0" smtClean="0"/>
              <a:t>Standards/Guidelines Development</a:t>
            </a:r>
            <a:br>
              <a:rPr lang="en-US" dirty="0" smtClean="0"/>
            </a:br>
            <a:r>
              <a:rPr lang="en-US" dirty="0" smtClean="0"/>
              <a:t>Priority 1 Document</a:t>
            </a:r>
            <a:endParaRPr lang="en-US" dirty="0"/>
          </a:p>
        </p:txBody>
      </p:sp>
      <p:sp>
        <p:nvSpPr>
          <p:cNvPr id="3" name="Content Placeholder 2"/>
          <p:cNvSpPr>
            <a:spLocks noGrp="1"/>
          </p:cNvSpPr>
          <p:nvPr>
            <p:ph idx="1"/>
          </p:nvPr>
        </p:nvSpPr>
        <p:spPr>
          <a:xfrm>
            <a:off x="547626" y="1851070"/>
            <a:ext cx="8106043" cy="2890630"/>
          </a:xfrm>
        </p:spPr>
        <p:txBody>
          <a:bodyPr>
            <a:normAutofit lnSpcReduction="10000"/>
          </a:bodyPr>
          <a:lstStyle/>
          <a:p>
            <a:pPr marL="0" indent="0">
              <a:buNone/>
            </a:pPr>
            <a:r>
              <a:rPr lang="en-US" dirty="0" smtClean="0"/>
              <a:t>Document Title:  Standard Guide for Stature Estimation from Human Remains</a:t>
            </a:r>
          </a:p>
          <a:p>
            <a:pPr marL="0" indent="0">
              <a:buNone/>
            </a:pPr>
            <a:r>
              <a:rPr lang="en-US" dirty="0" smtClean="0"/>
              <a:t>Scope:  Stature estimation is based on a mathematical relationship between skeletal dimensions and stature (or height).  </a:t>
            </a:r>
          </a:p>
          <a:p>
            <a:pPr marL="0" indent="0">
              <a:buNone/>
            </a:pPr>
            <a:r>
              <a:rPr lang="en-US" dirty="0" smtClean="0"/>
              <a:t>Objective/rationale:  Skeletal remains shall be analyzed in a reliable and systematic manner for estimating stature using appropriate techniques.</a:t>
            </a:r>
            <a:endParaRPr lang="en-US" dirty="0"/>
          </a:p>
          <a:p>
            <a:pPr marL="0" indent="0">
              <a:buNone/>
            </a:pPr>
            <a:r>
              <a:rPr lang="en-US" dirty="0" smtClean="0"/>
              <a:t>Issues/Concerns:  Inappropriate methods lead to inaccurate stature estimation.</a:t>
            </a:r>
          </a:p>
          <a:p>
            <a:endParaRPr lang="en-US" dirty="0" smtClean="0"/>
          </a:p>
          <a:p>
            <a:endParaRPr lang="en-US" dirty="0" smtClean="0"/>
          </a:p>
          <a:p>
            <a:pPr marL="0" indent="0">
              <a:buNone/>
            </a:pPr>
            <a:endParaRPr lang="en-US" dirty="0"/>
          </a:p>
          <a:p>
            <a:endParaRPr lang="en-US" dirty="0" smtClean="0"/>
          </a:p>
          <a:p>
            <a:pPr marL="0" indent="0">
              <a:buNone/>
            </a:pPr>
            <a:endParaRPr lang="en-US" dirty="0" smtClean="0"/>
          </a:p>
          <a:p>
            <a:pPr marL="0" indent="0">
              <a:buNone/>
            </a:pPr>
            <a:endParaRPr lang="en-US" dirty="0"/>
          </a:p>
        </p:txBody>
      </p:sp>
      <p:sp>
        <p:nvSpPr>
          <p:cNvPr id="4" name="TextBox 3"/>
          <p:cNvSpPr txBox="1"/>
          <p:nvPr/>
        </p:nvSpPr>
        <p:spPr>
          <a:xfrm>
            <a:off x="3175963" y="4759443"/>
            <a:ext cx="5751445" cy="1754327"/>
          </a:xfrm>
          <a:prstGeom prst="rect">
            <a:avLst/>
          </a:prstGeom>
          <a:solidFill>
            <a:schemeClr val="bg2">
              <a:lumMod val="90000"/>
            </a:schemeClr>
          </a:solidFill>
        </p:spPr>
        <p:txBody>
          <a:bodyPr wrap="square" rtlCol="0">
            <a:spAutoFit/>
          </a:bodyPr>
          <a:lstStyle/>
          <a:p>
            <a:r>
              <a:rPr lang="en-US" b="1" dirty="0" smtClean="0"/>
              <a:t>Task Group Name: Standard Guide for Stature Estimation from Human Remains</a:t>
            </a:r>
            <a:endParaRPr lang="en-US" dirty="0" smtClean="0"/>
          </a:p>
          <a:p>
            <a:r>
              <a:rPr lang="en-US" b="1" dirty="0" smtClean="0"/>
              <a:t>Task Group Chair Name:  Jennifer Love</a:t>
            </a:r>
          </a:p>
          <a:p>
            <a:r>
              <a:rPr lang="en-US" b="1" dirty="0" smtClean="0"/>
              <a:t>Task Group Chair Contact Information:  </a:t>
            </a:r>
            <a:r>
              <a:rPr lang="en-US" dirty="0" err="1"/>
              <a:t>jennifer.love@</a:t>
            </a:r>
            <a:r>
              <a:rPr lang="en-US" dirty="0" err="1" smtClean="0"/>
              <a:t>dc.gov</a:t>
            </a:r>
            <a:endParaRPr lang="en-US" b="1" dirty="0" smtClean="0"/>
          </a:p>
          <a:p>
            <a:r>
              <a:rPr lang="en-US" b="1" dirty="0" smtClean="0"/>
              <a:t>Date of Last Task Group Meeting:  January 28, 2016</a:t>
            </a:r>
          </a:p>
        </p:txBody>
      </p:sp>
      <p:sp>
        <p:nvSpPr>
          <p:cNvPr id="5" name="Slide Number Placeholder 4"/>
          <p:cNvSpPr>
            <a:spLocks noGrp="1"/>
          </p:cNvSpPr>
          <p:nvPr>
            <p:ph type="sldNum" sz="quarter" idx="12"/>
          </p:nvPr>
        </p:nvSpPr>
        <p:spPr/>
        <p:txBody>
          <a:bodyPr/>
          <a:lstStyle/>
          <a:p>
            <a:fld id="{8A6BD0B9-3465-4E0F-AE7F-2EBD7D9D0656}" type="slidenum">
              <a:rPr lang="en-US" smtClean="0"/>
              <a:pPr/>
              <a:t>8</a:t>
            </a:fld>
            <a:endParaRPr lang="en-US" dirty="0"/>
          </a:p>
        </p:txBody>
      </p:sp>
    </p:spTree>
    <p:extLst>
      <p:ext uri="{BB962C8B-B14F-4D97-AF65-F5344CB8AC3E}">
        <p14:creationId xmlns:p14="http://schemas.microsoft.com/office/powerpoint/2010/main" val="39288321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626" y="539162"/>
            <a:ext cx="7886700" cy="1325563"/>
          </a:xfrm>
        </p:spPr>
        <p:txBody>
          <a:bodyPr/>
          <a:lstStyle/>
          <a:p>
            <a:r>
              <a:rPr lang="en-US" dirty="0" smtClean="0"/>
              <a:t>Standards/Guidelines Development</a:t>
            </a:r>
            <a:br>
              <a:rPr lang="en-US" dirty="0" smtClean="0"/>
            </a:br>
            <a:r>
              <a:rPr lang="en-US" dirty="0" smtClean="0"/>
              <a:t>Priority 1 Document</a:t>
            </a:r>
            <a:endParaRPr lang="en-US" dirty="0"/>
          </a:p>
        </p:txBody>
      </p:sp>
      <p:sp>
        <p:nvSpPr>
          <p:cNvPr id="3" name="Content Placeholder 2"/>
          <p:cNvSpPr>
            <a:spLocks noGrp="1"/>
          </p:cNvSpPr>
          <p:nvPr>
            <p:ph idx="1"/>
          </p:nvPr>
        </p:nvSpPr>
        <p:spPr>
          <a:xfrm>
            <a:off x="547626" y="1986170"/>
            <a:ext cx="8106043" cy="2890630"/>
          </a:xfrm>
        </p:spPr>
        <p:txBody>
          <a:bodyPr>
            <a:normAutofit/>
          </a:bodyPr>
          <a:lstStyle/>
          <a:p>
            <a:pPr marL="0" indent="0">
              <a:buNone/>
            </a:pPr>
            <a:r>
              <a:rPr lang="en-US" dirty="0" smtClean="0"/>
              <a:t>Key Components of Standard:  Stature estimation shall follow methods published in peer reviewed sources and shall be reported as a prediction interval.  If one or more of the bones needed to apply a specific method are absent or in poor condition, the method shall not be utilized.   </a:t>
            </a:r>
          </a:p>
          <a:p>
            <a:endParaRPr lang="en-US" dirty="0" smtClean="0"/>
          </a:p>
          <a:p>
            <a:endParaRPr lang="en-US" dirty="0" smtClean="0"/>
          </a:p>
          <a:p>
            <a:endParaRPr lang="en-US" dirty="0"/>
          </a:p>
          <a:p>
            <a:endParaRPr lang="en-US" dirty="0" smtClean="0"/>
          </a:p>
          <a:p>
            <a:pPr marL="0" indent="0">
              <a:buNone/>
            </a:pPr>
            <a:endParaRPr lang="en-US" dirty="0" smtClean="0"/>
          </a:p>
          <a:p>
            <a:pPr marL="0" indent="0">
              <a:buNone/>
            </a:pPr>
            <a:endParaRPr lang="en-US" dirty="0"/>
          </a:p>
        </p:txBody>
      </p:sp>
      <p:sp>
        <p:nvSpPr>
          <p:cNvPr id="5" name="Slide Number Placeholder 4"/>
          <p:cNvSpPr>
            <a:spLocks noGrp="1"/>
          </p:cNvSpPr>
          <p:nvPr>
            <p:ph type="sldNum" sz="quarter" idx="12"/>
          </p:nvPr>
        </p:nvSpPr>
        <p:spPr/>
        <p:txBody>
          <a:bodyPr/>
          <a:lstStyle/>
          <a:p>
            <a:fld id="{8A6BD0B9-3465-4E0F-AE7F-2EBD7D9D0656}" type="slidenum">
              <a:rPr lang="en-US" smtClean="0"/>
              <a:pPr/>
              <a:t>9</a:t>
            </a:fld>
            <a:endParaRPr lang="en-US" dirty="0"/>
          </a:p>
        </p:txBody>
      </p:sp>
    </p:spTree>
    <p:extLst>
      <p:ext uri="{BB962C8B-B14F-4D97-AF65-F5344CB8AC3E}">
        <p14:creationId xmlns:p14="http://schemas.microsoft.com/office/powerpoint/2010/main" val="40098844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2244</TotalTime>
  <Words>1980</Words>
  <Application>Microsoft Office PowerPoint</Application>
  <PresentationFormat>On-screen Show (4:3)</PresentationFormat>
  <Paragraphs>498</Paragraphs>
  <Slides>28</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28</vt:i4>
      </vt:variant>
    </vt:vector>
  </HeadingPairs>
  <TitlesOfParts>
    <vt:vector size="34" baseType="lpstr">
      <vt:lpstr>Arial</vt:lpstr>
      <vt:lpstr>Calibri</vt:lpstr>
      <vt:lpstr>Calibri Light</vt:lpstr>
      <vt:lpstr>Times New Roman</vt:lpstr>
      <vt:lpstr>Office Theme</vt:lpstr>
      <vt:lpstr>Custom Design</vt:lpstr>
      <vt:lpstr>Priority Action Report</vt:lpstr>
      <vt:lpstr>Subcommittee Leadership</vt:lpstr>
      <vt:lpstr>Subcommittee Members</vt:lpstr>
      <vt:lpstr>Discipline Description</vt:lpstr>
      <vt:lpstr>PowerPoint Presentation</vt:lpstr>
      <vt:lpstr>PowerPoint Presentation</vt:lpstr>
      <vt:lpstr>Summary of Standards/Guidelines  Priority Actions</vt:lpstr>
      <vt:lpstr>Standards/Guidelines Development Priority 1 Document</vt:lpstr>
      <vt:lpstr>Standards/Guidelines Development Priority 1 Document</vt:lpstr>
      <vt:lpstr>Task Group/Subcommittee Action Plan</vt:lpstr>
      <vt:lpstr>Standards/Guidelines Development Priority 2 Document</vt:lpstr>
      <vt:lpstr>Standards/Guidelines Development Priority 2 Document</vt:lpstr>
      <vt:lpstr>Task Group/Subcommittee Action Plan</vt:lpstr>
      <vt:lpstr>Standards/Guidelines Development Priority 3 Document</vt:lpstr>
      <vt:lpstr>Standards/Guidelines Development Priority 3 Document</vt:lpstr>
      <vt:lpstr>Task Group/Subcommittee Action Plan</vt:lpstr>
      <vt:lpstr>Standards/Guidelines Development Priority 4 Document</vt:lpstr>
      <vt:lpstr>Standards/Guidelines Development Priority 4 Document</vt:lpstr>
      <vt:lpstr>Task Group/Subcommittee Action Plan</vt:lpstr>
      <vt:lpstr>Standards/Guidelines Development Priority 5 Document</vt:lpstr>
      <vt:lpstr>Standards/Guidelines Development Priority 5 Document</vt:lpstr>
      <vt:lpstr>Task Group/Subcommittee Action Plan</vt:lpstr>
      <vt:lpstr>Summary of Standards/Guidelines  Priority Actions</vt:lpstr>
      <vt:lpstr>Standards/Guidelines Reviewed For Technical Merit</vt:lpstr>
      <vt:lpstr>Research Gaps Identified (First Priority)</vt:lpstr>
      <vt:lpstr>Research Gaps Identified (Additional Considerations)</vt:lpstr>
      <vt:lpstr>Priority Action Report</vt:lpstr>
      <vt:lpstr>PowerPoint Presentation</vt:lpstr>
    </vt:vector>
  </TitlesOfParts>
  <Company>NIST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Subcommittee Name</dc:title>
  <dc:creator>Williams, Shannan</dc:creator>
  <cp:lastModifiedBy>Nakich, Sharon</cp:lastModifiedBy>
  <cp:revision>75</cp:revision>
  <dcterms:created xsi:type="dcterms:W3CDTF">2015-01-08T21:26:20Z</dcterms:created>
  <dcterms:modified xsi:type="dcterms:W3CDTF">2016-02-18T19:01:56Z</dcterms:modified>
</cp:coreProperties>
</file>