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9" r:id="rId1"/>
  </p:sldMasterIdLst>
  <p:notesMasterIdLst>
    <p:notesMasterId r:id="rId19"/>
  </p:notesMasterIdLst>
  <p:handoutMasterIdLst>
    <p:handoutMasterId r:id="rId20"/>
  </p:handoutMasterIdLst>
  <p:sldIdLst>
    <p:sldId id="353" r:id="rId2"/>
    <p:sldId id="354" r:id="rId3"/>
    <p:sldId id="361" r:id="rId4"/>
    <p:sldId id="324" r:id="rId5"/>
    <p:sldId id="359" r:id="rId6"/>
    <p:sldId id="360" r:id="rId7"/>
    <p:sldId id="362" r:id="rId8"/>
    <p:sldId id="315" r:id="rId9"/>
    <p:sldId id="316" r:id="rId10"/>
    <p:sldId id="317" r:id="rId11"/>
    <p:sldId id="318" r:id="rId12"/>
    <p:sldId id="330" r:id="rId13"/>
    <p:sldId id="325" r:id="rId14"/>
    <p:sldId id="326" r:id="rId15"/>
    <p:sldId id="356" r:id="rId16"/>
    <p:sldId id="328" r:id="rId17"/>
    <p:sldId id="308" r:id="rId18"/>
  </p:sldIdLst>
  <p:sldSz cx="12192000" cy="6858000"/>
  <p:notesSz cx="9236075" cy="7010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12"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70C0"/>
    <a:srgbClr val="B8CFFC"/>
    <a:srgbClr val="FAFF35"/>
    <a:srgbClr val="0000FF"/>
    <a:srgbClr val="0066FF"/>
    <a:srgbClr val="858341"/>
    <a:srgbClr val="CCCC99"/>
    <a:srgbClr val="FFF8AD"/>
    <a:srgbClr val="FFFF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558" autoAdjust="0"/>
    <p:restoredTop sz="55887" autoAdjust="0"/>
  </p:normalViewPr>
  <p:slideViewPr>
    <p:cSldViewPr snapToGrid="0">
      <p:cViewPr varScale="1">
        <p:scale>
          <a:sx n="84" d="100"/>
          <a:sy n="84" d="100"/>
        </p:scale>
        <p:origin x="2688" y="76"/>
      </p:cViewPr>
      <p:guideLst>
        <p:guide orient="horz" pos="2112"/>
        <p:guide pos="3840"/>
      </p:guideLst>
    </p:cSldViewPr>
  </p:slideViewPr>
  <p:outlineViewPr>
    <p:cViewPr>
      <p:scale>
        <a:sx n="33" d="100"/>
        <a:sy n="33" d="100"/>
      </p:scale>
      <p:origin x="0" y="-5304"/>
    </p:cViewPr>
  </p:outlineViewPr>
  <p:notesTextViewPr>
    <p:cViewPr>
      <p:scale>
        <a:sx n="100" d="100"/>
        <a:sy n="100" d="100"/>
      </p:scale>
      <p:origin x="0" y="0"/>
    </p:cViewPr>
  </p:notesTextViewPr>
  <p:sorterViewPr>
    <p:cViewPr varScale="1">
      <p:scale>
        <a:sx n="100" d="100"/>
        <a:sy n="100" d="100"/>
      </p:scale>
      <p:origin x="0" y="0"/>
    </p:cViewPr>
  </p:sorterViewPr>
  <p:notesViewPr>
    <p:cSldViewPr snapToGrid="0">
      <p:cViewPr varScale="1">
        <p:scale>
          <a:sx n="99" d="100"/>
          <a:sy n="99" d="100"/>
        </p:scale>
        <p:origin x="3528" y="72"/>
      </p:cViewPr>
      <p:guideLst/>
    </p:cSldViewPr>
  </p:notesViewPr>
  <p:gridSpacing cx="91439" cy="91439"/>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002930" cy="352425"/>
          </a:xfrm>
          <a:prstGeom prst="rect">
            <a:avLst/>
          </a:prstGeom>
        </p:spPr>
        <p:txBody>
          <a:bodyPr vert="horz" lIns="91440" tIns="45720" rIns="91440" bIns="45720" rtlCol="0"/>
          <a:lstStyle>
            <a:lvl1pPr algn="l">
              <a:defRPr sz="1200">
                <a:latin typeface="Arial" panose="020B0604020202020204" pitchFamily="34" charset="0"/>
              </a:defRPr>
            </a:lvl1pPr>
          </a:lstStyle>
          <a:p>
            <a:pPr>
              <a:defRPr/>
            </a:pPr>
            <a:endParaRPr lang="en-US"/>
          </a:p>
        </p:txBody>
      </p:sp>
      <p:sp>
        <p:nvSpPr>
          <p:cNvPr id="3" name="Date Placeholder 2"/>
          <p:cNvSpPr>
            <a:spLocks noGrp="1"/>
          </p:cNvSpPr>
          <p:nvPr>
            <p:ph type="dt" sz="quarter" idx="1"/>
          </p:nvPr>
        </p:nvSpPr>
        <p:spPr>
          <a:xfrm>
            <a:off x="5231569" y="1"/>
            <a:ext cx="4002930" cy="352425"/>
          </a:xfrm>
          <a:prstGeom prst="rect">
            <a:avLst/>
          </a:prstGeom>
        </p:spPr>
        <p:txBody>
          <a:bodyPr vert="horz" lIns="91440" tIns="45720" rIns="91440" bIns="45720" rtlCol="0"/>
          <a:lstStyle>
            <a:lvl1pPr algn="r">
              <a:defRPr sz="1200">
                <a:latin typeface="Arial" panose="020B0604020202020204" pitchFamily="34" charset="0"/>
              </a:defRPr>
            </a:lvl1pPr>
          </a:lstStyle>
          <a:p>
            <a:pPr>
              <a:defRPr/>
            </a:pPr>
            <a:fld id="{3BE974ED-E69D-4DA0-A626-046090E1A76F}" type="datetimeFigureOut">
              <a:rPr lang="en-US"/>
              <a:pPr>
                <a:defRPr/>
              </a:pPr>
              <a:t>7/6/2020</a:t>
            </a:fld>
            <a:endParaRPr lang="en-US"/>
          </a:p>
        </p:txBody>
      </p:sp>
      <p:sp>
        <p:nvSpPr>
          <p:cNvPr id="4" name="Footer Placeholder 3"/>
          <p:cNvSpPr>
            <a:spLocks noGrp="1"/>
          </p:cNvSpPr>
          <p:nvPr>
            <p:ph type="ftr" sz="quarter" idx="2"/>
          </p:nvPr>
        </p:nvSpPr>
        <p:spPr>
          <a:xfrm>
            <a:off x="1" y="6657976"/>
            <a:ext cx="4002930" cy="352425"/>
          </a:xfrm>
          <a:prstGeom prst="rect">
            <a:avLst/>
          </a:prstGeom>
        </p:spPr>
        <p:txBody>
          <a:bodyPr vert="horz" lIns="91440" tIns="45720" rIns="91440" bIns="45720" rtlCol="0" anchor="b"/>
          <a:lstStyle>
            <a:lvl1pPr algn="l">
              <a:defRPr sz="1200">
                <a:latin typeface="Arial" panose="020B0604020202020204" pitchFamily="34" charset="0"/>
              </a:defRPr>
            </a:lvl1pPr>
          </a:lstStyle>
          <a:p>
            <a:pPr>
              <a:defRPr/>
            </a:pPr>
            <a:endParaRPr lang="en-US"/>
          </a:p>
        </p:txBody>
      </p:sp>
      <p:sp>
        <p:nvSpPr>
          <p:cNvPr id="5" name="Slide Number Placeholder 4"/>
          <p:cNvSpPr>
            <a:spLocks noGrp="1"/>
          </p:cNvSpPr>
          <p:nvPr>
            <p:ph type="sldNum" sz="quarter" idx="3"/>
          </p:nvPr>
        </p:nvSpPr>
        <p:spPr>
          <a:xfrm>
            <a:off x="5231569" y="6657976"/>
            <a:ext cx="4002930" cy="35242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66290BC0-89DE-42EB-8562-D41F1499EC34}" type="slidenum">
              <a:rPr lang="en-US" altLang="en-US"/>
              <a:pPr/>
              <a:t>‹#›</a:t>
            </a:fld>
            <a:endParaRPr lang="en-US" altLang="en-US"/>
          </a:p>
        </p:txBody>
      </p:sp>
    </p:spTree>
    <p:extLst>
      <p:ext uri="{BB962C8B-B14F-4D97-AF65-F5344CB8AC3E}">
        <p14:creationId xmlns:p14="http://schemas.microsoft.com/office/powerpoint/2010/main" val="23149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002930" cy="352425"/>
          </a:xfrm>
          <a:prstGeom prst="rect">
            <a:avLst/>
          </a:prstGeom>
        </p:spPr>
        <p:txBody>
          <a:bodyPr vert="horz" lIns="91440" tIns="45720" rIns="91440" bIns="45720" rtlCol="0"/>
          <a:lstStyle>
            <a:lvl1pPr algn="l">
              <a:defRPr sz="1200">
                <a:latin typeface="Arial" panose="020B0604020202020204" pitchFamily="34" charset="0"/>
              </a:defRPr>
            </a:lvl1pPr>
          </a:lstStyle>
          <a:p>
            <a:pPr>
              <a:defRPr/>
            </a:pPr>
            <a:endParaRPr lang="en-US"/>
          </a:p>
        </p:txBody>
      </p:sp>
      <p:sp>
        <p:nvSpPr>
          <p:cNvPr id="3" name="Date Placeholder 2"/>
          <p:cNvSpPr>
            <a:spLocks noGrp="1"/>
          </p:cNvSpPr>
          <p:nvPr>
            <p:ph type="dt" idx="1"/>
          </p:nvPr>
        </p:nvSpPr>
        <p:spPr>
          <a:xfrm>
            <a:off x="5231569" y="1"/>
            <a:ext cx="4002930" cy="352425"/>
          </a:xfrm>
          <a:prstGeom prst="rect">
            <a:avLst/>
          </a:prstGeom>
        </p:spPr>
        <p:txBody>
          <a:bodyPr vert="horz" lIns="91440" tIns="45720" rIns="91440" bIns="45720" rtlCol="0"/>
          <a:lstStyle>
            <a:lvl1pPr algn="r">
              <a:defRPr sz="1200">
                <a:latin typeface="Arial" panose="020B0604020202020204" pitchFamily="34" charset="0"/>
              </a:defRPr>
            </a:lvl1pPr>
          </a:lstStyle>
          <a:p>
            <a:pPr>
              <a:defRPr/>
            </a:pPr>
            <a:fld id="{9B55A951-E132-45F6-82BB-425CAE41FB6E}" type="datetimeFigureOut">
              <a:rPr lang="en-US"/>
              <a:pPr>
                <a:defRPr/>
              </a:pPr>
              <a:t>7/6/2020</a:t>
            </a:fld>
            <a:endParaRPr lang="en-US"/>
          </a:p>
        </p:txBody>
      </p:sp>
      <p:sp>
        <p:nvSpPr>
          <p:cNvPr id="4" name="Slide Image Placeholder 3"/>
          <p:cNvSpPr>
            <a:spLocks noGrp="1" noRot="1" noChangeAspect="1"/>
          </p:cNvSpPr>
          <p:nvPr>
            <p:ph type="sldImg" idx="2"/>
          </p:nvPr>
        </p:nvSpPr>
        <p:spPr>
          <a:xfrm>
            <a:off x="2516188" y="876300"/>
            <a:ext cx="4203700" cy="236537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924239" y="3373438"/>
            <a:ext cx="7387598" cy="27606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1" y="6657976"/>
            <a:ext cx="4002930" cy="352425"/>
          </a:xfrm>
          <a:prstGeom prst="rect">
            <a:avLst/>
          </a:prstGeom>
        </p:spPr>
        <p:txBody>
          <a:bodyPr vert="horz" lIns="91440" tIns="45720" rIns="91440" bIns="45720" rtlCol="0" anchor="b"/>
          <a:lstStyle>
            <a:lvl1pPr algn="l">
              <a:defRPr sz="1200">
                <a:latin typeface="Arial" panose="020B0604020202020204" pitchFamily="34" charset="0"/>
              </a:defRPr>
            </a:lvl1pPr>
          </a:lstStyle>
          <a:p>
            <a:pPr>
              <a:defRPr/>
            </a:pPr>
            <a:endParaRPr lang="en-US"/>
          </a:p>
        </p:txBody>
      </p:sp>
      <p:sp>
        <p:nvSpPr>
          <p:cNvPr id="7" name="Slide Number Placeholder 6"/>
          <p:cNvSpPr>
            <a:spLocks noGrp="1"/>
          </p:cNvSpPr>
          <p:nvPr>
            <p:ph type="sldNum" sz="quarter" idx="5"/>
          </p:nvPr>
        </p:nvSpPr>
        <p:spPr>
          <a:xfrm>
            <a:off x="5231569" y="6657976"/>
            <a:ext cx="4002930" cy="35242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338D6A25-EF72-4010-BE44-5401C5FF23EE}" type="slidenum">
              <a:rPr lang="en-US" altLang="en-US"/>
              <a:pPr/>
              <a:t>‹#›</a:t>
            </a:fld>
            <a:endParaRPr lang="en-US" altLang="en-US"/>
          </a:p>
        </p:txBody>
      </p:sp>
    </p:spTree>
    <p:extLst>
      <p:ext uri="{BB962C8B-B14F-4D97-AF65-F5344CB8AC3E}">
        <p14:creationId xmlns:p14="http://schemas.microsoft.com/office/powerpoint/2010/main" val="42078014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Method validation is a process that is used to demonstrate the suitability of an analytical</a:t>
            </a:r>
            <a:r>
              <a:rPr lang="en-US" sz="1200" kern="1200" baseline="0" dirty="0">
                <a:solidFill>
                  <a:schemeClr val="tx1"/>
                </a:solidFill>
                <a:effectLst/>
                <a:latin typeface="+mn-lt"/>
                <a:ea typeface="+mn-ea"/>
                <a:cs typeface="+mn-cs"/>
              </a:rPr>
              <a:t> method for an intended purpose.  Validation procedures have been developed by a variety of industrial committees, regulatory agencies, and standards organizations for purposes of quality control and regulatory compliance.  This presentation is intended to provide an overview of some of the considerations that are commonly included in method validation procedures.  Specific details of method validation are likely to differ for pharmaceutical, clinical, regulatory, or research applications, and the analyst is responsible for insuring that any method validation procedures undertaken fulfill the requirements of the application.  Additional related information is provided in a separate tutorial on “measurement frameworks in analytical chemistry”.   For convenience, l</a:t>
            </a:r>
            <a:r>
              <a:rPr lang="en-US" dirty="0"/>
              <a:t>inks to relevant documentation and other resources are available on the PowerPoint version of this presentation.  These links are also readily discoverable through web searches of the document titles.</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38D6A25-EF72-4010-BE44-5401C5FF23E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830123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Validation is a process for documenting that an analytical method provides meaningful data, and that it is fit for an intended purpose.</a:t>
            </a:r>
          </a:p>
          <a:p>
            <a:endParaRPr lang="en-US" dirty="0"/>
          </a:p>
          <a:p>
            <a:pPr marL="228600" marR="0" lvl="0" indent="-228600" algn="l" defTabSz="914400" rtl="0" eaLnBrk="0" fontAlgn="base" latinLnBrk="0" hangingPunct="0">
              <a:lnSpc>
                <a:spcPct val="100000"/>
              </a:lnSpc>
              <a:spcBef>
                <a:spcPct val="30000"/>
              </a:spcBef>
              <a:spcAft>
                <a:spcPct val="0"/>
              </a:spcAft>
              <a:buClrTx/>
              <a:buSzTx/>
              <a:buFontTx/>
              <a:buAutoNum type="arabicParenR"/>
              <a:tabLst/>
              <a:defRPr/>
            </a:pPr>
            <a:r>
              <a:rPr lang="en-US" sz="1200" kern="1200" dirty="0">
                <a:solidFill>
                  <a:schemeClr val="tx1"/>
                </a:solidFill>
                <a:latin typeface="+mn-lt"/>
                <a:ea typeface="+mn-ea"/>
                <a:cs typeface="+mn-cs"/>
              </a:rPr>
              <a:t>The goal of validation is to ensure that the method provides accurate test results.  </a:t>
            </a:r>
          </a:p>
          <a:p>
            <a:pPr marL="228600" marR="0" lvl="0" indent="-228600" algn="l" defTabSz="914400" rtl="0" eaLnBrk="0" fontAlgn="base" latinLnBrk="0" hangingPunct="0">
              <a:lnSpc>
                <a:spcPct val="100000"/>
              </a:lnSpc>
              <a:spcBef>
                <a:spcPct val="30000"/>
              </a:spcBef>
              <a:spcAft>
                <a:spcPct val="0"/>
              </a:spcAft>
              <a:buClrTx/>
              <a:buSzTx/>
              <a:buFontTx/>
              <a:buAutoNum type="arabicParenR"/>
              <a:tabLst/>
              <a:defRPr/>
            </a:pPr>
            <a:endParaRPr lang="en-US" sz="1200" kern="1200" dirty="0">
              <a:solidFill>
                <a:schemeClr val="tx1"/>
              </a:solidFill>
              <a:latin typeface="+mn-lt"/>
              <a:ea typeface="+mn-ea"/>
              <a:cs typeface="+mn-cs"/>
            </a:endParaRPr>
          </a:p>
          <a:p>
            <a:pPr marL="228600" marR="0" lvl="0" indent="-228600" algn="l" defTabSz="914400" rtl="0" eaLnBrk="0" fontAlgn="base" latinLnBrk="0" hangingPunct="0">
              <a:lnSpc>
                <a:spcPct val="100000"/>
              </a:lnSpc>
              <a:spcBef>
                <a:spcPct val="30000"/>
              </a:spcBef>
              <a:spcAft>
                <a:spcPct val="0"/>
              </a:spcAft>
              <a:buClrTx/>
              <a:buSzTx/>
              <a:buFontTx/>
              <a:buAutoNum type="arabicParenR"/>
              <a:tabLst/>
              <a:defRPr/>
            </a:pPr>
            <a:r>
              <a:rPr lang="en-US" sz="1200" kern="1200" dirty="0">
                <a:solidFill>
                  <a:schemeClr val="tx1"/>
                </a:solidFill>
                <a:latin typeface="+mn-lt"/>
                <a:ea typeface="+mn-ea"/>
                <a:cs typeface="+mn-cs"/>
              </a:rPr>
              <a:t>Validation documents quality expectations and limitations of quantitative analytical methods.  Validation also can include qualitative aspects, such as the demonstration of analyte identity, or the inclusion of a representative chromatogram.</a:t>
            </a:r>
          </a:p>
          <a:p>
            <a:pPr marL="228600" marR="0" lvl="0" indent="-228600" algn="l" defTabSz="914400" rtl="0" eaLnBrk="0" fontAlgn="base" latinLnBrk="0" hangingPunct="0">
              <a:lnSpc>
                <a:spcPct val="100000"/>
              </a:lnSpc>
              <a:spcBef>
                <a:spcPct val="30000"/>
              </a:spcBef>
              <a:spcAft>
                <a:spcPct val="0"/>
              </a:spcAft>
              <a:buClrTx/>
              <a:buSzTx/>
              <a:buFontTx/>
              <a:buAutoNum type="arabicParenR"/>
              <a:tabLst/>
              <a:defRP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requirements of a validation process depend on the purpose or application of the measurements to be carried out.  For regulatory compliance, the components of method validation are often specified in detail by the regulating authority.  For example, the Food and Drug Administration requires that validation include quantitative details of method performance, but the United States Pharmacopeia only requires that methods are suitable under actual conditions of use.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use of validated methods is required by accredited laboratories, and details of method validation requirements are often provided in ISO Standards, by regulating authorities, and by accrediting authorities.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use of validated methods is prevalent among contract laboratories for quality and business reasons,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 and the use of validated methods in research environments promotes the transparency and reproducibility of findings.</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38D6A25-EF72-4010-BE44-5401C5FF23E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118293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The terms validation and verification are often used broadly within quality management systems for applications to products or services.  These concepts can also be applied to analytical methods.  The USP National Formulary has separate general chapters that detail aspects of Method Validation (Chapter &lt;1225&gt;) and Method Verification (Chapter &lt;1226&gt;) as related to analytical methods.</a:t>
            </a:r>
          </a:p>
          <a:p>
            <a:pPr marL="228600" indent="-228600">
              <a:buAutoNum type="arabicParenR"/>
            </a:pPr>
            <a:endParaRPr lang="en-US" sz="1200" b="0" i="0" u="none" kern="1200" dirty="0">
              <a:solidFill>
                <a:schemeClr val="tx1"/>
              </a:solidFill>
              <a:effectLst/>
              <a:latin typeface="+mn-lt"/>
              <a:ea typeface="+mn-ea"/>
              <a:cs typeface="+mn-cs"/>
            </a:endParaRPr>
          </a:p>
          <a:p>
            <a:pPr marL="228600" indent="-228600">
              <a:buAutoNum type="arabicParenR"/>
            </a:pPr>
            <a:r>
              <a:rPr lang="en-US" sz="1200" b="0" i="1" u="none" kern="1200" dirty="0">
                <a:solidFill>
                  <a:schemeClr val="tx1"/>
                </a:solidFill>
                <a:effectLst/>
                <a:latin typeface="+mn-lt"/>
                <a:ea typeface="+mn-ea"/>
                <a:cs typeface="+mn-cs"/>
              </a:rPr>
              <a:t>Method validation is defined </a:t>
            </a:r>
            <a:r>
              <a:rPr lang="en-US" sz="1200" b="0" i="0" u="none" kern="1200" dirty="0">
                <a:solidFill>
                  <a:schemeClr val="tx1"/>
                </a:solidFill>
                <a:effectLst/>
                <a:latin typeface="+mn-lt"/>
                <a:ea typeface="+mn-ea"/>
                <a:cs typeface="+mn-cs"/>
              </a:rPr>
              <a:t>as a process that establishes performance characteristics of a method.   These performance characteristics will be discussed in the following slides, however, they include such metrics as measurement accuracy and method specificity.  </a:t>
            </a:r>
          </a:p>
          <a:p>
            <a:pPr marL="228600" indent="-228600">
              <a:buAutoNum type="arabicParenR"/>
            </a:pPr>
            <a:endParaRPr lang="en-US" sz="1200" b="0" i="0" u="none" kern="1200" dirty="0">
              <a:solidFill>
                <a:schemeClr val="tx1"/>
              </a:solidFill>
              <a:effectLst/>
              <a:latin typeface="+mn-lt"/>
              <a:ea typeface="+mn-ea"/>
              <a:cs typeface="+mn-cs"/>
            </a:endParaRPr>
          </a:p>
          <a:p>
            <a:pPr marL="228600" indent="-228600">
              <a:buAutoNum type="arabicParenR"/>
            </a:pPr>
            <a:r>
              <a:rPr lang="en-US" sz="1200" b="0" i="1" u="none" kern="1200" dirty="0">
                <a:solidFill>
                  <a:schemeClr val="tx1"/>
                </a:solidFill>
                <a:effectLst/>
                <a:latin typeface="+mn-lt"/>
                <a:ea typeface="+mn-ea"/>
                <a:cs typeface="+mn-cs"/>
              </a:rPr>
              <a:t>Method verification </a:t>
            </a:r>
            <a:r>
              <a:rPr lang="en-US" sz="1200" b="0" i="0" u="none" kern="1200" dirty="0">
                <a:solidFill>
                  <a:schemeClr val="tx1"/>
                </a:solidFill>
                <a:effectLst/>
                <a:latin typeface="+mn-lt"/>
                <a:ea typeface="+mn-ea"/>
                <a:cs typeface="+mn-cs"/>
              </a:rPr>
              <a:t>addresses the question “is the validated method working as intended?”</a:t>
            </a:r>
          </a:p>
          <a:p>
            <a:endParaRPr lang="en-US" sz="1200" b="0" i="0" kern="1200" dirty="0">
              <a:solidFill>
                <a:schemeClr val="tx1"/>
              </a:solidFill>
              <a:effectLst/>
              <a:latin typeface="+mn-lt"/>
              <a:ea typeface="+mn-ea"/>
              <a:cs typeface="+mn-cs"/>
            </a:endParaRPr>
          </a:p>
          <a:p>
            <a:r>
              <a:rPr lang="en-US" dirty="0"/>
              <a:t>The difference is important, since the performance of a validated method may change for different applications or different conditions.  As an example, the deployment of methods in different labs, with different instrumentation, necessitates method verification – an assessment that the method is working as expected under the new conditions. Verification does not require re-assessment of all of the performance characteristics included in validation, but any indication of unsuitability would preclude the use of the method unless the issues are resolved.  </a:t>
            </a:r>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38D6A25-EF72-4010-BE44-5401C5FF23E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69705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None/>
            </a:pPr>
            <a:r>
              <a:rPr lang="en-US" sz="1200" kern="1200" dirty="0">
                <a:solidFill>
                  <a:schemeClr val="tx1"/>
                </a:solidFill>
                <a:latin typeface="+mn-lt"/>
                <a:ea typeface="+mn-ea"/>
                <a:cs typeface="+mn-cs"/>
              </a:rPr>
              <a:t>Before method validation can begin, the performance of the analytical instrumentation to be used must be qualified.  Qualification is a process that provides assurance that the instrumentation is functioning properly</a:t>
            </a:r>
            <a:r>
              <a:rPr lang="en-US" sz="1200" u="none" kern="1200" dirty="0">
                <a:solidFill>
                  <a:schemeClr val="tx1"/>
                </a:solidFill>
                <a:latin typeface="+mn-lt"/>
                <a:ea typeface="+mn-ea"/>
                <a:cs typeface="+mn-cs"/>
              </a:rPr>
              <a:t>.  Qualification is typically performed by an analyst prior to beginning analyses, by comparison of instrument performance with manufacturer  specifications.  </a:t>
            </a:r>
            <a:r>
              <a:rPr lang="en-US" sz="1200" kern="1200" dirty="0">
                <a:solidFill>
                  <a:schemeClr val="tx1"/>
                </a:solidFill>
                <a:latin typeface="+mn-lt"/>
                <a:ea typeface="+mn-ea"/>
                <a:cs typeface="+mn-cs"/>
              </a:rPr>
              <a:t>Equivalent tests should be performed prior to beginning method validation.  Qualification helps to prevent instrumental malfunctions from being incorporated into method validation performance specifications.</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An example can be discussed for liquid chromatographic systems.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Because injection precision directly affects method precision for external standard calibration approaches, autosampler reproducibility should be evaluated.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Column performance commonly degrades with use, and column performance tests should be carried out to verify function.  Metrics of column performance include efficiency (an indicator of peak width, and reported as theoretical plates per meter or height equivalent to a theoretical plate), selectivity (the ratio of capacity factors for selected components), peak asymmetry (a ratio of peak widths relative to a vertical line from the peak apex), and column backpressure (determined under reference conditions).  Changes in column performance eventually will result in changes in test results.</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Chromatographic pumps are susceptible to performance issues that can be traced to improper use, inadequate equilibration, leaks, and seal wear.  Changes in pump performance are a common source of method variability, that are evident from changes in retention time, periodic fluctuations in signal response, and other forms of detector noise.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Detector noise and drift may also indicate age-related lamp performance issues or inadequately degassed solvents.</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Assessment of overall system performance and system stability provides an aggregate indication of system health.  Changes in performance are typically evident in control charts, and when present, the source of the variability should be investigated and remedied.  In the example shown, the system is not in control for the last six samples.  This change in performance could be due to instrumental failure, or it could be due to other causes such as changes in environmental conditions, analyst error, or an actual change in the samples.</a:t>
            </a:r>
          </a:p>
          <a:p>
            <a:endParaRPr lang="en-US" dirty="0"/>
          </a:p>
        </p:txBody>
      </p:sp>
      <p:sp>
        <p:nvSpPr>
          <p:cNvPr id="4" name="Slide Number Placeholder 3"/>
          <p:cNvSpPr>
            <a:spLocks noGrp="1"/>
          </p:cNvSpPr>
          <p:nvPr>
            <p:ph type="sldNum" sz="quarter" idx="5"/>
          </p:nvPr>
        </p:nvSpPr>
        <p:spPr/>
        <p:txBody>
          <a:bodyPr/>
          <a:lstStyle/>
          <a:p>
            <a:fld id="{338D6A25-EF72-4010-BE44-5401C5FF23EE}" type="slidenum">
              <a:rPr lang="en-US" altLang="en-US" smtClean="0"/>
              <a:pPr/>
              <a:t>4</a:t>
            </a:fld>
            <a:endParaRPr lang="en-US" altLang="en-US"/>
          </a:p>
        </p:txBody>
      </p:sp>
    </p:spTree>
    <p:extLst>
      <p:ext uri="{BB962C8B-B14F-4D97-AF65-F5344CB8AC3E}">
        <p14:creationId xmlns:p14="http://schemas.microsoft.com/office/powerpoint/2010/main" val="3084413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None/>
            </a:pPr>
            <a:r>
              <a:rPr lang="en-US" sz="1200" kern="1200" dirty="0">
                <a:solidFill>
                  <a:schemeClr val="tx1"/>
                </a:solidFill>
                <a:latin typeface="+mn-lt"/>
                <a:ea typeface="+mn-ea"/>
                <a:cs typeface="+mn-cs"/>
              </a:rPr>
              <a:t>Eight performance characteristics are often included in the validation of quantitative methods.  Here, “Trueness” is associated with the agreement of a collection of measurements with the true value, whereas “precision” is associated with the agreement of these measurements with each other.  The term “Accuracy” has been defined by the international community as the “closeness of agreement between a measured quantity value and a true quantity value of a measurand, and it  encompasses aspects of both trueness and precision.  The term measurand is defined by the Vocabulary of Metrology as the “quantity intended to be measured”.  Having said this, it should be noted that historically the term accuracy has been used synonymously with trueness, and has been distinct from the concept of precision.  In this presentation, the more recent international definition will be used.</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marR="0" lvl="0" indent="-228600" algn="l" defTabSz="914400" rtl="0" eaLnBrk="0" fontAlgn="base" latinLnBrk="0" hangingPunct="0">
              <a:lnSpc>
                <a:spcPct val="100000"/>
              </a:lnSpc>
              <a:spcBef>
                <a:spcPct val="30000"/>
              </a:spcBef>
              <a:spcAft>
                <a:spcPct val="0"/>
              </a:spcAft>
              <a:buClrTx/>
              <a:buSzTx/>
              <a:buFontTx/>
              <a:buAutoNum type="arabicParenR"/>
              <a:tabLst/>
              <a:defRPr/>
            </a:pPr>
            <a:r>
              <a:rPr lang="en-US" sz="1200" kern="1200" dirty="0">
                <a:solidFill>
                  <a:schemeClr val="tx1"/>
                </a:solidFill>
                <a:latin typeface="+mn-lt"/>
                <a:ea typeface="+mn-ea"/>
                <a:cs typeface="+mn-cs"/>
              </a:rPr>
              <a:t>In the figure at the right, the distinctions between trueness and precision are illustrated with an analogy to a target plots.  At the top left, the data are both true and precise; the opposite is the case for the plot at the lower right for which the data are not precise, nor do they reflect the true value.  The other plots reflect precise measurements with poor trueness (top right) and true measurements that are not precise (bottom left).</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Specificity is associated with assessment of the analyte in the presence of other components that might be present.</a:t>
            </a:r>
          </a:p>
          <a:p>
            <a:pPr marL="0" indent="0" algn="l" rtl="0" eaLnBrk="0" fontAlgn="base" hangingPunct="0">
              <a:spcBef>
                <a:spcPct val="30000"/>
              </a:spcBef>
              <a:spcAft>
                <a:spcPct val="0"/>
              </a:spcAft>
              <a:buFontTx/>
              <a:buNone/>
            </a:pPr>
            <a:endParaRPr lang="en-US" sz="1200" kern="1200" dirty="0">
              <a:solidFill>
                <a:schemeClr val="tx1"/>
              </a:solidFill>
              <a:latin typeface="+mn-lt"/>
              <a:ea typeface="+mn-ea"/>
              <a:cs typeface="+mn-cs"/>
            </a:endParaRPr>
          </a:p>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The Limit of Detection and the limit of quantitation are related to instrumental responses and are often defined in relation to instrumental noise.</a:t>
            </a:r>
          </a:p>
          <a:p>
            <a:pPr marL="0" indent="0" algn="l" rtl="0" eaLnBrk="0" fontAlgn="base" hangingPunct="0">
              <a:spcBef>
                <a:spcPct val="30000"/>
              </a:spcBef>
              <a:spcAft>
                <a:spcPct val="0"/>
              </a:spcAft>
              <a:buFontTx/>
              <a:buNone/>
            </a:pPr>
            <a:endParaRPr lang="en-US" sz="1200" kern="1200" dirty="0">
              <a:solidFill>
                <a:schemeClr val="tx1"/>
              </a:solidFill>
              <a:latin typeface="+mn-lt"/>
              <a:ea typeface="+mn-ea"/>
              <a:cs typeface="+mn-cs"/>
            </a:endParaRPr>
          </a:p>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Linearity is related to instrumental response as a function of the amount of the analyte, whereas the range is defined by the upper and lower limits for the analyte levels that are associated with the other performance characteristics.</a:t>
            </a:r>
          </a:p>
          <a:p>
            <a:pPr marL="0" indent="0" algn="l" rtl="0" eaLnBrk="0" fontAlgn="base" hangingPunct="0">
              <a:spcBef>
                <a:spcPct val="30000"/>
              </a:spcBef>
              <a:spcAft>
                <a:spcPct val="0"/>
              </a:spcAft>
              <a:buFontTx/>
              <a:buNone/>
            </a:pPr>
            <a:endParaRPr lang="en-US" sz="1200" kern="1200" dirty="0">
              <a:solidFill>
                <a:schemeClr val="tx1"/>
              </a:solidFill>
              <a:latin typeface="+mn-lt"/>
              <a:ea typeface="+mn-ea"/>
              <a:cs typeface="+mn-cs"/>
            </a:endParaRPr>
          </a:p>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Finally, the Robustness is defined in terms of the effect that variations in the method can have on performance.</a:t>
            </a:r>
          </a:p>
          <a:p>
            <a:pPr marL="0" indent="0" algn="l" rtl="0" eaLnBrk="0" fontAlgn="base" hangingPunct="0">
              <a:spcBef>
                <a:spcPct val="30000"/>
              </a:spcBef>
              <a:spcAft>
                <a:spcPct val="0"/>
              </a:spcAft>
              <a:buFontTx/>
              <a:buNone/>
            </a:pPr>
            <a:endParaRPr lang="en-US" sz="1200" kern="1200" dirty="0">
              <a:solidFill>
                <a:schemeClr val="tx1"/>
              </a:solidFill>
              <a:latin typeface="+mn-lt"/>
              <a:ea typeface="+mn-ea"/>
              <a:cs typeface="+mn-cs"/>
            </a:endParaRPr>
          </a:p>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Each of these performance metrics will be discussed individually in the following slides</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38D6A25-EF72-4010-BE44-5401C5FF23E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22561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Trueness is characterized by the agreement of measurements with the true value of the measurand.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target plot from the previous slide can be used to illustrate bias.   At the left of the plot, unbiased results are shown for two levels of precision.  If the same data are consistently offset relative to the target, the data can be said to be biased.</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challenge in assessing this performance characteristic is in knowing the true value.  In principle, the true value of a measurand can never be known with absolute certainty; however, in practice, trueness can be characterized by comparisons made with well characterized samples or methods.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Reference materials can provide a rigorous pathway to demonstrate measurement trueness, particularly if the matrix of the reference material closely matches the matrix of the sample.  Reference materials from standards organizations, such as National Metrology Institutes, offer the highest level of traceability, but commercial reference materials can also provide traceable results that may be suitable for specific applications.</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Well characterized control materials can also be used to demonstrate method trueness.  The choice between the use of reference materials, or control materials prepared in-house ultimately becomes a question of measurement traceability.</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Samples can be spiked with known quantities of the analyte to demonstrate trueness.  If a sample is available that does not contain the analyte, then a known quantity of the analyte can be added to evaluate method trueness.  This approach is often referred to as a spiked recovery test.</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If blank matrix samples are not readily available, spiked recoveries can still be carried out by the method of standard additions.  The native analyte response is subtracted from the response for the spiked sample; this difference is attributed to the analyte quantity added,  which is known.  It should be noted that spiked recovery tests may not be representative of analyses of actual samples.  Because the analyte is added via a solution, the analyte is not incorporated into the matrix in the same way as a natively incurred species, and recovery may not be the same as for a native species.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Trueness of the measurement can also be demonstrated by comparison with values obtained using other validated methods.  As with the other examples, the acceptability of such comparisons depends on the validation requirements.  Reference Measurement Procedures are rigorously studied methods that are often used for the certification of reference materials.  Guidance on the validation of analytical methods for designation as a Reference Measurement Procedure is provided by the Joint Committee for Traceability in Laboratory Medicine (JCTLM).  These higher order, validated methods can be suitable for validating method performance for trueness.</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38D6A25-EF72-4010-BE44-5401C5FF23E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875172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Precision is a measure of the agreement among test results.  Different aspects of method precision can be assessed, but for method validation, the samples used to assess precision should be representative of the samples under study.   It is assumed that for the precision tests, samples are homogeneous.  As expected, as more variables are introduced into the measurement process, measurement variability increases.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target plots can also be used to illustrate differences in precision.  In the upper portion of the figure, precise data is shown for biased and unbiased data.  Less precise data is shown in the lower portion of the figure.</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Instrumental precision is determined from replicate analyses of the same extract.  Replicate injections are performed and precision is expressed as a standard deviation or relative standard deviation).</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Short term measurement variability can be characterized by repeated analysis of sample aliquots within a single laboratory during a single day; this type of precision is referred to as repeatability or intra-assay precision.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Intermediate measurement variability is assessed by including additional sources of variability resulting from different analysts and the use of different instruments; this type of precision is referred to as ruggedness.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Finally, the term “reproducibility” is used to describe method precision that includes sources of variability from different laboratories over a longer period of time.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These distinctions in method precision are important in regulated environments, where differences in precision can affect product quality and safety, such as with purity determinations of drug substances.</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38D6A25-EF72-4010-BE44-5401C5FF23E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432207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The terms specificity and selectivity are often used interchangeably, and they refer to the capability of the method to resolve matrix constituents that could potentially interfere with the determination of the analyte.  The assessment of specificity is largely qualitative in nature and is subject to judgement.  Interferences can include impurities, contaminants, degradation products, and closely related compounds such as isomers and chiral analogs.</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For instrumental methods based on chromatographic separations, the presence or absence of coeluting constituents for complex matrix samples is often evident in the chromatogram for the sample.  Peak purity assessments can be performed with diode array detectors and mass spectrometry.  Methods that offer orthogonal selectivity can provide evidence for the presence or absence of coeluting interferents.  Potential interferents, such as degradation products, can be added directly to the sample for study.  Alternately, the sample can be subjected to environmental stresses (such as freeze/thaw cycles, elevated temperatures or humidity, and exposure to sunlight) to study potential interferences. Ultimately, the lack of detected interferences does not prove that they do not exist, and the assessment of specificity requires an appraisal about interferences that might reasonably be predicted to bias measurement results.  </a:t>
            </a:r>
          </a:p>
        </p:txBody>
      </p:sp>
      <p:sp>
        <p:nvSpPr>
          <p:cNvPr id="4" name="Slide Number Placeholder 3"/>
          <p:cNvSpPr>
            <a:spLocks noGrp="1"/>
          </p:cNvSpPr>
          <p:nvPr>
            <p:ph type="sldNum" sz="quarter" idx="5"/>
          </p:nvPr>
        </p:nvSpPr>
        <p:spPr/>
        <p:txBody>
          <a:bodyPr/>
          <a:lstStyle/>
          <a:p>
            <a:fld id="{338D6A25-EF72-4010-BE44-5401C5FF23EE}" type="slidenum">
              <a:rPr lang="en-US" altLang="en-US" smtClean="0"/>
              <a:pPr/>
              <a:t>8</a:t>
            </a:fld>
            <a:endParaRPr lang="en-US" altLang="en-US"/>
          </a:p>
        </p:txBody>
      </p:sp>
    </p:spTree>
    <p:extLst>
      <p:ext uri="{BB962C8B-B14F-4D97-AF65-F5344CB8AC3E}">
        <p14:creationId xmlns:p14="http://schemas.microsoft.com/office/powerpoint/2010/main" val="3021412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FontTx/>
              <a:buNone/>
            </a:pPr>
            <a:r>
              <a:rPr lang="en-US" sz="1200" kern="1200" dirty="0">
                <a:solidFill>
                  <a:schemeClr val="tx1"/>
                </a:solidFill>
                <a:latin typeface="+mn-lt"/>
                <a:ea typeface="+mn-ea"/>
                <a:cs typeface="+mn-cs"/>
              </a:rPr>
              <a:t>The limit of detection (abbreviated LOD) is the lowest quantity of a substance that can be reliably distinguished from the absence of the substance.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limit of detection has also been defined as the point at which a measured response is larger than its uncertainty.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LOD is typically expressed as a mass quantity or amount of substance quantity of the analyte  (such nanograms or picomoles).  The LOD is affected by aspects of method performance, such as accuracy, precision, and specificity.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Detector noise is a limiting factor in the determination of the detection limit, and the LOD is often defined by the mass of the analyte that yields a signal with a magnitude 3 times larger than the noise.  The limit of detection can be determined by measuring the response for a calibrant, and comparing this response to the noise.  The resulting signal to noise level is then used to estimate the LOD based on the concentration of the calibrant.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0" indent="0" algn="l" rtl="0" eaLnBrk="0" fontAlgn="base" hangingPunct="0">
              <a:spcBef>
                <a:spcPct val="30000"/>
              </a:spcBef>
              <a:spcAft>
                <a:spcPct val="0"/>
              </a:spcAft>
              <a:buNone/>
            </a:pPr>
            <a:r>
              <a:rPr lang="en-US" sz="1200" kern="1200" dirty="0">
                <a:solidFill>
                  <a:schemeClr val="tx1"/>
                </a:solidFill>
                <a:latin typeface="+mn-lt"/>
                <a:ea typeface="+mn-ea"/>
                <a:cs typeface="+mn-cs"/>
              </a:rPr>
              <a:t>The ICH has described other approaches based on measurement of the standard deviation of blank responses, or of calibration curve slope or intercept metrics for samples near the range limit of detection.</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0" indent="0" algn="l" rtl="0" eaLnBrk="0" fontAlgn="base" hangingPunct="0">
              <a:spcBef>
                <a:spcPct val="30000"/>
              </a:spcBef>
              <a:spcAft>
                <a:spcPct val="0"/>
              </a:spcAft>
              <a:buNone/>
            </a:pPr>
            <a:r>
              <a:rPr lang="en-US" sz="1200" kern="1200" dirty="0">
                <a:solidFill>
                  <a:schemeClr val="tx1"/>
                </a:solidFill>
                <a:latin typeface="+mn-lt"/>
                <a:ea typeface="+mn-ea"/>
                <a:cs typeface="+mn-cs"/>
              </a:rPr>
              <a:t>The estimate of the LOD can be verified by visual inspection of low level calibrants prepared at the estimated level.  When carrying out such a confirmation, it is important to evaluate the response for a solvent blank, since non-zero blank level responses are possible.</a:t>
            </a:r>
          </a:p>
        </p:txBody>
      </p:sp>
      <p:sp>
        <p:nvSpPr>
          <p:cNvPr id="4" name="Slide Number Placeholder 3"/>
          <p:cNvSpPr>
            <a:spLocks noGrp="1"/>
          </p:cNvSpPr>
          <p:nvPr>
            <p:ph type="sldNum" sz="quarter" idx="5"/>
          </p:nvPr>
        </p:nvSpPr>
        <p:spPr/>
        <p:txBody>
          <a:bodyPr/>
          <a:lstStyle/>
          <a:p>
            <a:fld id="{338D6A25-EF72-4010-BE44-5401C5FF23EE}" type="slidenum">
              <a:rPr lang="en-US" altLang="en-US" smtClean="0"/>
              <a:pPr/>
              <a:t>9</a:t>
            </a:fld>
            <a:endParaRPr lang="en-US" altLang="en-US"/>
          </a:p>
        </p:txBody>
      </p:sp>
    </p:spTree>
    <p:extLst>
      <p:ext uri="{BB962C8B-B14F-4D97-AF65-F5344CB8AC3E}">
        <p14:creationId xmlns:p14="http://schemas.microsoft.com/office/powerpoint/2010/main" val="3047008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None/>
            </a:pPr>
            <a:r>
              <a:rPr lang="en-US" sz="1200" kern="1200" dirty="0">
                <a:solidFill>
                  <a:schemeClr val="tx1"/>
                </a:solidFill>
                <a:latin typeface="+mn-lt"/>
                <a:ea typeface="+mn-ea"/>
                <a:cs typeface="+mn-cs"/>
              </a:rPr>
              <a:t>The limit of quantitation (abbreviated as LOQ) is defined in a similar fashion to the limit of detection.  LOQ refers to the smallest quantity of a substance that can be quantified reliably using the method under consideration.  The reliability of the measurement is often specified or assumed to represent a 99% confidence interval.</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limit of quantitation is expressed as a mass quantity (of analyte detected) or a mass fraction (relative to the sample).  For example, a limit of quantitation might be specified as 1 ng on column.  Like the limit of detection, the LOQ is subject to other aspects of method performance, and the value depends on the criteria of acceptability, particularly as related to accuracy and precision.  The limit of quantitation relative to sample concentration is influenced by sample size since a greater mass of the analyte can often be recovered from a larger sample.</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usual functional definition specifies LOQ as the amount of the analyte that produces a signal that is 10 times greater than the standard deviation of the noise.</a:t>
            </a:r>
          </a:p>
        </p:txBody>
      </p:sp>
      <p:sp>
        <p:nvSpPr>
          <p:cNvPr id="4" name="Slide Number Placeholder 3"/>
          <p:cNvSpPr>
            <a:spLocks noGrp="1"/>
          </p:cNvSpPr>
          <p:nvPr>
            <p:ph type="sldNum" sz="quarter" idx="5"/>
          </p:nvPr>
        </p:nvSpPr>
        <p:spPr/>
        <p:txBody>
          <a:bodyPr/>
          <a:lstStyle/>
          <a:p>
            <a:fld id="{338D6A25-EF72-4010-BE44-5401C5FF23EE}" type="slidenum">
              <a:rPr lang="en-US" altLang="en-US" smtClean="0"/>
              <a:pPr/>
              <a:t>10</a:t>
            </a:fld>
            <a:endParaRPr lang="en-US" altLang="en-US"/>
          </a:p>
        </p:txBody>
      </p:sp>
    </p:spTree>
    <p:extLst>
      <p:ext uri="{BB962C8B-B14F-4D97-AF65-F5344CB8AC3E}">
        <p14:creationId xmlns:p14="http://schemas.microsoft.com/office/powerpoint/2010/main" val="426592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None/>
            </a:pPr>
            <a:r>
              <a:rPr lang="en-US" sz="1200" kern="1200" dirty="0">
                <a:solidFill>
                  <a:schemeClr val="tx1"/>
                </a:solidFill>
                <a:latin typeface="+mn-lt"/>
                <a:ea typeface="+mn-ea"/>
                <a:cs typeface="+mn-cs"/>
              </a:rPr>
              <a:t>Most quantitative analytical methods follow a linear response relationship with the amount of the analyte, but this is not a requirement for method validation.  Aspects of the response relationship must be evaluated to ascertain the most appropriate mathematical model to be used to convert instrumental responses to corresponding amount of substance values.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Response linearity must be considered together with the range for concentrations that will be measured.  Almost all instrumental analytical methods provide linear response if a sufficiently narrow range of concentrations is considered; likewise, instrumental response becomes nonlinear at high concentrations as detector response become saturated.</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The mathematical  model utilized and associated statistical descriptors provide useful data as part of method validation.  These data can include a description of the functional form employed (for example, y=mx, y=</a:t>
            </a:r>
            <a:r>
              <a:rPr lang="en-US" sz="1200" kern="1200" dirty="0" err="1">
                <a:solidFill>
                  <a:schemeClr val="tx1"/>
                </a:solidFill>
                <a:latin typeface="+mn-lt"/>
                <a:ea typeface="+mn-ea"/>
                <a:cs typeface="+mn-cs"/>
              </a:rPr>
              <a:t>mx+b</a:t>
            </a:r>
            <a:r>
              <a:rPr lang="en-US" sz="1200" kern="1200" dirty="0">
                <a:solidFill>
                  <a:schemeClr val="tx1"/>
                </a:solidFill>
                <a:latin typeface="+mn-lt"/>
                <a:ea typeface="+mn-ea"/>
                <a:cs typeface="+mn-cs"/>
              </a:rPr>
              <a:t>),  the approach used to fit the data, (such as linear regression or averaged response factors), and the correlation coefficient.</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Different recommendations have been made by the International Conference on Harmonization for validating the specific types of pharmaceutical method applications shown in the Table, and the ICH recommends that at least 5 calibrants should be prepared to span these ranges.  </a:t>
            </a:r>
          </a:p>
          <a:p>
            <a:r>
              <a:rPr lang="en-US" dirty="0"/>
              <a:t> </a:t>
            </a:r>
          </a:p>
        </p:txBody>
      </p:sp>
      <p:sp>
        <p:nvSpPr>
          <p:cNvPr id="4" name="Slide Number Placeholder 3"/>
          <p:cNvSpPr>
            <a:spLocks noGrp="1"/>
          </p:cNvSpPr>
          <p:nvPr>
            <p:ph type="sldNum" sz="quarter" idx="5"/>
          </p:nvPr>
        </p:nvSpPr>
        <p:spPr/>
        <p:txBody>
          <a:bodyPr/>
          <a:lstStyle/>
          <a:p>
            <a:fld id="{338D6A25-EF72-4010-BE44-5401C5FF23EE}" type="slidenum">
              <a:rPr lang="en-US" altLang="en-US" smtClean="0"/>
              <a:pPr/>
              <a:t>11</a:t>
            </a:fld>
            <a:endParaRPr lang="en-US" altLang="en-US"/>
          </a:p>
        </p:txBody>
      </p:sp>
    </p:spTree>
    <p:extLst>
      <p:ext uri="{BB962C8B-B14F-4D97-AF65-F5344CB8AC3E}">
        <p14:creationId xmlns:p14="http://schemas.microsoft.com/office/powerpoint/2010/main" val="2534881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Font typeface="+mj-lt"/>
              <a:buNone/>
            </a:pPr>
            <a:r>
              <a:rPr lang="en-US" sz="1200" kern="1200" dirty="0">
                <a:solidFill>
                  <a:schemeClr val="tx1"/>
                </a:solidFill>
                <a:latin typeface="+mn-lt"/>
                <a:ea typeface="+mn-ea"/>
                <a:cs typeface="+mn-cs"/>
              </a:rPr>
              <a:t>Care should be taken in the development and use of an appropriate concentration response model.  Simple linear regression models are based on minimization of the residual sum of squares, and consequently values at the upper bound of the concentration range are weighted with more importance than values at the lower bound of the range.  If the range of concentrations spans several orders of magnitude, the accuracy of low levels may be significantly affected, even though the regression fit parameter indicates a high degree of linearity.</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This slide illustrates how the regression fit parameter R2 is not an appropriate indicator of the validity of the calibration model.  An arbitrary data set is shown with data that spans three orders of magnitude (namely, 1 to 1000).  The data was fit to a y=</a:t>
            </a:r>
            <a:r>
              <a:rPr lang="en-US" sz="1200" kern="1200" dirty="0" err="1">
                <a:solidFill>
                  <a:schemeClr val="tx1"/>
                </a:solidFill>
                <a:latin typeface="+mn-lt"/>
                <a:ea typeface="+mn-ea"/>
                <a:cs typeface="+mn-cs"/>
              </a:rPr>
              <a:t>mx+b</a:t>
            </a:r>
            <a:r>
              <a:rPr lang="en-US" sz="1200" kern="1200" dirty="0">
                <a:solidFill>
                  <a:schemeClr val="tx1"/>
                </a:solidFill>
                <a:latin typeface="+mn-lt"/>
                <a:ea typeface="+mn-ea"/>
                <a:cs typeface="+mn-cs"/>
              </a:rPr>
              <a:t> calibration model by simple linear regression.  In Figure A, the data is plotted, and fit parameter is 0.9999.  Visually, the calibration curve appears linear over the concentration range 1 to 1000.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If this plot is rescaled (enlarged) for the concentration range 1 to 10 (shown in Figure B), it is evident that the low concentration data is not well represented by the linear regression model.</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In Figure C, the same data is again fit to a y=</a:t>
            </a:r>
            <a:r>
              <a:rPr lang="en-US" sz="1200" kern="1200" dirty="0" err="1">
                <a:solidFill>
                  <a:schemeClr val="tx1"/>
                </a:solidFill>
                <a:latin typeface="+mn-lt"/>
                <a:ea typeface="+mn-ea"/>
                <a:cs typeface="+mn-cs"/>
              </a:rPr>
              <a:t>mx+b</a:t>
            </a:r>
            <a:r>
              <a:rPr lang="en-US" sz="1200" kern="1200" dirty="0">
                <a:solidFill>
                  <a:schemeClr val="tx1"/>
                </a:solidFill>
                <a:latin typeface="+mn-lt"/>
                <a:ea typeface="+mn-ea"/>
                <a:cs typeface="+mn-cs"/>
              </a:rPr>
              <a:t> calibration model by simple linear regression, but this time only the lowest concentration data points were used over the range 1 to 10.  The regression fit parameter is 1.0000, and this low concentration data is consistent with the regression model.</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Figure D shows what happens if the regression model is expanded back to the range 1 to 1000 by extrapolation.  Here, it is evident that the higher concentration data points are not well represented by linear regression based on a fit to only the low concentration data.</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0" indent="0" algn="l" rtl="0" eaLnBrk="0" fontAlgn="base" hangingPunct="0">
              <a:spcBef>
                <a:spcPct val="30000"/>
              </a:spcBef>
              <a:spcAft>
                <a:spcPct val="0"/>
              </a:spcAft>
              <a:buNone/>
            </a:pPr>
            <a:r>
              <a:rPr lang="en-US" sz="1200" kern="1200" dirty="0">
                <a:solidFill>
                  <a:schemeClr val="tx1"/>
                </a:solidFill>
                <a:latin typeface="+mn-lt"/>
                <a:ea typeface="+mn-ea"/>
                <a:cs typeface="+mn-cs"/>
              </a:rPr>
              <a:t>Choice of a calibration model is an important aspect of the analytical method, and evidence should be presented that the approach used is valid across the specified range.  In the current example, better overall utility results when the regression model intercept is constrained by the blank level response, or by restricting the model to bracket data over a narrower range.  Whatever approach is utilized should be documented so that the uses and limitations of the method are understood.</a:t>
            </a:r>
          </a:p>
        </p:txBody>
      </p:sp>
      <p:sp>
        <p:nvSpPr>
          <p:cNvPr id="4" name="Slide Number Placeholder 3"/>
          <p:cNvSpPr>
            <a:spLocks noGrp="1"/>
          </p:cNvSpPr>
          <p:nvPr>
            <p:ph type="sldNum" sz="quarter" idx="5"/>
          </p:nvPr>
        </p:nvSpPr>
        <p:spPr/>
        <p:txBody>
          <a:bodyPr/>
          <a:lstStyle/>
          <a:p>
            <a:fld id="{338D6A25-EF72-4010-BE44-5401C5FF23EE}" type="slidenum">
              <a:rPr lang="en-US" altLang="en-US" smtClean="0"/>
              <a:pPr/>
              <a:t>12</a:t>
            </a:fld>
            <a:endParaRPr lang="en-US" altLang="en-US"/>
          </a:p>
        </p:txBody>
      </p:sp>
    </p:spTree>
    <p:extLst>
      <p:ext uri="{BB962C8B-B14F-4D97-AF65-F5344CB8AC3E}">
        <p14:creationId xmlns:p14="http://schemas.microsoft.com/office/powerpoint/2010/main" val="16119424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None/>
            </a:pPr>
            <a:r>
              <a:rPr lang="en-US" sz="1200" kern="1200" dirty="0">
                <a:solidFill>
                  <a:schemeClr val="tx1"/>
                </a:solidFill>
                <a:latin typeface="+mn-lt"/>
                <a:ea typeface="+mn-ea"/>
                <a:cs typeface="+mn-cs"/>
              </a:rPr>
              <a:t>Sample stability is not always considered in method validation protocols, but attention to this quality can provide added confidence in measurement results.  Stability can be viewed as another source of variability that can influence the accuracy of a measurement procedure.  Stability should be assessed during method development to inform how samples are processed and analyzed.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Analyte stability is a primary consideration, since changes in analyte levels due to chemical transformations will obviously affect measurement accuracy.  If chemical transformations occur on a timeframe that is similar to the analytical procedure, efforts must be taken to stabilize the sample, such as by refrigeration.  Light and oxygen are other environmental variables that can be controlled to increase sample integrity.  Evaporation of the extract will significantly affect quantitation for methods based on external standard calibration, and in practice, this parameter can be controlled.</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In addition to control of environmental variables, chemical stabilizers, such as antioxidants, can be incorporated during method development to mitigate chemical transformations.  For samples that have limited stability that can not be mitigated in other ways, processing and analysis steps may be carried out concurrently to minimize the time during which changes in the sample could occur.</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A different type of method variability can be considered relative to the analytical instrumentation.  Changes in instrumental response as a function of time are referred to as drift, and can result from, for example, changes in temperature.  Drift can often be minimized through careful control of environmental variables.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A different approach can be taken to minimize the effect of instrumental drift and sample instability through design of the measurement process.  By alternating the analysis of calibrants and samples within the sample queue, changes in instrumental response can be applied continuously as samples are analyzed.  </a:t>
            </a:r>
          </a:p>
        </p:txBody>
      </p:sp>
      <p:sp>
        <p:nvSpPr>
          <p:cNvPr id="4" name="Slide Number Placeholder 3"/>
          <p:cNvSpPr>
            <a:spLocks noGrp="1"/>
          </p:cNvSpPr>
          <p:nvPr>
            <p:ph type="sldNum" sz="quarter" idx="5"/>
          </p:nvPr>
        </p:nvSpPr>
        <p:spPr/>
        <p:txBody>
          <a:bodyPr/>
          <a:lstStyle/>
          <a:p>
            <a:fld id="{338D6A25-EF72-4010-BE44-5401C5FF23EE}" type="slidenum">
              <a:rPr lang="en-US" altLang="en-US" smtClean="0"/>
              <a:pPr/>
              <a:t>13</a:t>
            </a:fld>
            <a:endParaRPr lang="en-US" altLang="en-US"/>
          </a:p>
        </p:txBody>
      </p:sp>
    </p:spTree>
    <p:extLst>
      <p:ext uri="{BB962C8B-B14F-4D97-AF65-F5344CB8AC3E}">
        <p14:creationId xmlns:p14="http://schemas.microsoft.com/office/powerpoint/2010/main" val="36502644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eaLnBrk="0" fontAlgn="base" hangingPunct="0">
              <a:spcBef>
                <a:spcPct val="30000"/>
              </a:spcBef>
              <a:spcAft>
                <a:spcPct val="0"/>
              </a:spcAft>
              <a:buNone/>
            </a:pPr>
            <a:r>
              <a:rPr lang="en-US" sz="1200" kern="1200" dirty="0">
                <a:solidFill>
                  <a:schemeClr val="tx1"/>
                </a:solidFill>
                <a:latin typeface="+mn-lt"/>
                <a:ea typeface="+mn-ea"/>
                <a:cs typeface="+mn-cs"/>
              </a:rPr>
              <a:t>A reference measurement procedure (abbreviated RMP) is defined as “a method having the highest metrological properties, whose operation can be completely described and understood, for which a complete uncertainty statement can be written down in terms of SI units”.   These methods provide traceability to amount of substance units of the SI, and are used primarily by National Metrology Institutes to value assign certified reference materials, although there is no restriction on their use.  In addition to traceability to the SI, RMPs provide reduced measurement uncertainty compared with other methods.  RMPs are primarily associated with clinical measurements and laboratory medicine.  Reference measurement procedures are validated with these goals in mind, and require additional validation steps to be recognized by the international community as RMPs.</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Reference Measurement Procedures are demanding methods that may require the use of reagents that are costly or have limited availability, extensive sample preparation steps, and often require long analysis times.  These stringent requirements make these methods impractical to implement for routine analyses, and few applications require the level of performance afforded by RMPs.  </a:t>
            </a:r>
          </a:p>
          <a:p>
            <a:pPr marL="228600" indent="-228600" algn="l" rtl="0" eaLnBrk="0" fontAlgn="base" hangingPunct="0">
              <a:spcBef>
                <a:spcPct val="30000"/>
              </a:spcBef>
              <a:spcAft>
                <a:spcPct val="0"/>
              </a:spcAft>
              <a:buAutoNum type="arabicParenR"/>
            </a:pPr>
            <a:endParaRPr lang="en-US" sz="1200" kern="1200" dirty="0">
              <a:solidFill>
                <a:schemeClr val="tx1"/>
              </a:solidFill>
              <a:latin typeface="+mn-lt"/>
              <a:ea typeface="+mn-ea"/>
              <a:cs typeface="+mn-cs"/>
            </a:endParaRPr>
          </a:p>
          <a:p>
            <a:pPr marL="228600" indent="-228600" algn="l" rtl="0" eaLnBrk="0" fontAlgn="base" hangingPunct="0">
              <a:spcBef>
                <a:spcPct val="30000"/>
              </a:spcBef>
              <a:spcAft>
                <a:spcPct val="0"/>
              </a:spcAft>
              <a:buAutoNum type="arabicParenR"/>
            </a:pPr>
            <a:r>
              <a:rPr lang="en-US" sz="1200" kern="1200" dirty="0">
                <a:solidFill>
                  <a:schemeClr val="tx1"/>
                </a:solidFill>
                <a:latin typeface="+mn-lt"/>
                <a:ea typeface="+mn-ea"/>
                <a:cs typeface="+mn-cs"/>
              </a:rPr>
              <a:t>A more practical approach to achieve measurement traceability is provided by inclusion of certified reference materials as controls in combination with validated methods.</a:t>
            </a:r>
          </a:p>
          <a:p>
            <a:endParaRPr lang="en-US" dirty="0"/>
          </a:p>
        </p:txBody>
      </p:sp>
      <p:sp>
        <p:nvSpPr>
          <p:cNvPr id="4" name="Slide Number Placeholder 3"/>
          <p:cNvSpPr>
            <a:spLocks noGrp="1"/>
          </p:cNvSpPr>
          <p:nvPr>
            <p:ph type="sldNum" sz="quarter" idx="5"/>
          </p:nvPr>
        </p:nvSpPr>
        <p:spPr/>
        <p:txBody>
          <a:bodyPr/>
          <a:lstStyle/>
          <a:p>
            <a:fld id="{338D6A25-EF72-4010-BE44-5401C5FF23EE}" type="slidenum">
              <a:rPr lang="en-US" altLang="en-US" smtClean="0"/>
              <a:pPr/>
              <a:t>14</a:t>
            </a:fld>
            <a:endParaRPr lang="en-US" altLang="en-US"/>
          </a:p>
        </p:txBody>
      </p:sp>
    </p:spTree>
    <p:extLst>
      <p:ext uri="{BB962C8B-B14F-4D97-AF65-F5344CB8AC3E}">
        <p14:creationId xmlns:p14="http://schemas.microsoft.com/office/powerpoint/2010/main" val="41137738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the normal requirements for method validation, other steps are required for approval of a candidate Reference Measurement Procedure.  A partial list follows; the full details are published in </a:t>
            </a:r>
            <a:r>
              <a:rPr lang="en-US" sz="1200" kern="1200" dirty="0">
                <a:solidFill>
                  <a:schemeClr val="tx1"/>
                </a:solidFill>
                <a:effectLst/>
                <a:latin typeface="+mn-lt"/>
                <a:ea typeface="+mn-ea"/>
                <a:cs typeface="+mn-cs"/>
              </a:rPr>
              <a:t>ISO standard 15193:2009 In Vitro Diagnostic Medical Devices and on the JCTLM website.  In brief, steps in fulfilling method validation for a reference measurement procedure include</a:t>
            </a:r>
          </a:p>
          <a:p>
            <a:pPr lvl="1"/>
            <a:r>
              <a:rPr lang="it-IT" sz="2000" dirty="0"/>
              <a:t>Assessment of performance criteria</a:t>
            </a:r>
          </a:p>
          <a:p>
            <a:pPr lvl="1"/>
            <a:r>
              <a:rPr lang="it-IT" sz="2000" dirty="0"/>
              <a:t>Comparison with other measurement principles</a:t>
            </a:r>
          </a:p>
          <a:p>
            <a:pPr lvl="1"/>
            <a:r>
              <a:rPr lang="it-IT" sz="2000" dirty="0"/>
              <a:t>Comparison with reference materials</a:t>
            </a:r>
          </a:p>
          <a:p>
            <a:pPr lvl="1"/>
            <a:r>
              <a:rPr lang="it-IT" sz="2000" dirty="0"/>
              <a:t>Interlaboratory comparisons</a:t>
            </a:r>
          </a:p>
          <a:p>
            <a:pPr lvl="1"/>
            <a:r>
              <a:rPr lang="it-IT" sz="2000" dirty="0"/>
              <a:t>Assessment of factors that influence results</a:t>
            </a:r>
          </a:p>
          <a:p>
            <a:pPr lvl="1"/>
            <a:r>
              <a:rPr lang="it-IT" sz="2000" dirty="0"/>
              <a:t>Assessment of uncertainty</a:t>
            </a:r>
          </a:p>
          <a:p>
            <a:pPr lvl="1"/>
            <a:r>
              <a:rPr lang="it-IT" sz="2000" dirty="0"/>
              <a:t>Publication in the peer reviewed literature</a:t>
            </a:r>
          </a:p>
          <a:p>
            <a:pPr lvl="1"/>
            <a:r>
              <a:rPr lang="it-IT" sz="2000" dirty="0"/>
              <a:t>Formal international review</a:t>
            </a:r>
          </a:p>
          <a:p>
            <a:endParaRPr lang="en-US" sz="1200" kern="1200" dirty="0">
              <a:solidFill>
                <a:schemeClr val="tx1"/>
              </a:solidFill>
              <a:effectLst/>
              <a:latin typeface="+mn-lt"/>
              <a:ea typeface="+mn-ea"/>
              <a:cs typeface="+mn-cs"/>
            </a:endParaRPr>
          </a:p>
          <a:p>
            <a:pPr marL="228600" indent="-228600">
              <a:buAutoNum type="arabicParenR"/>
            </a:pPr>
            <a:r>
              <a:rPr lang="en-US" sz="1200" kern="1200" dirty="0">
                <a:solidFill>
                  <a:schemeClr val="tx1"/>
                </a:solidFill>
                <a:effectLst/>
                <a:latin typeface="+mn-lt"/>
                <a:ea typeface="+mn-ea"/>
                <a:cs typeface="+mn-cs"/>
              </a:rPr>
              <a:t>After development and validation of the candidate RMP in house, details must be published in the peer reviewed literature.  The performance of the method must be documentation and submitted to the JCTLM for international review.  Submissions are considered on a yearly basis, and successful submissions are </a:t>
            </a:r>
            <a:r>
              <a:rPr lang="en-US" sz="1200" b="0" i="0" u="none" strike="noStrike" kern="1200" dirty="0">
                <a:solidFill>
                  <a:schemeClr val="tx1"/>
                </a:solidFill>
                <a:effectLst/>
                <a:latin typeface="+mn-lt"/>
                <a:ea typeface="+mn-ea"/>
                <a:cs typeface="+mn-cs"/>
              </a:rPr>
              <a:t>published in the JCTLM database of approved RMP nominations.</a:t>
            </a:r>
          </a:p>
          <a:p>
            <a:pPr marL="0" indent="0">
              <a:buNone/>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38D6A25-EF72-4010-BE44-5401C5FF23E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2739983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Links to relevant documentation and other resources are available on the PowerPoint version of this presentation.  These links are also readily discoverable through web searches of the document titles.</a:t>
            </a:r>
          </a:p>
        </p:txBody>
      </p:sp>
      <p:sp>
        <p:nvSpPr>
          <p:cNvPr id="4" name="Slide Number Placeholder 3"/>
          <p:cNvSpPr>
            <a:spLocks noGrp="1"/>
          </p:cNvSpPr>
          <p:nvPr>
            <p:ph type="sldNum" sz="quarter" idx="5"/>
          </p:nvPr>
        </p:nvSpPr>
        <p:spPr/>
        <p:txBody>
          <a:bodyPr/>
          <a:lstStyle/>
          <a:p>
            <a:fld id="{338D6A25-EF72-4010-BE44-5401C5FF23EE}" type="slidenum">
              <a:rPr lang="en-US" altLang="en-US" smtClean="0"/>
              <a:pPr/>
              <a:t>16</a:t>
            </a:fld>
            <a:endParaRPr lang="en-US" altLang="en-US"/>
          </a:p>
        </p:txBody>
      </p:sp>
    </p:spTree>
    <p:extLst>
      <p:ext uri="{BB962C8B-B14F-4D97-AF65-F5344CB8AC3E}">
        <p14:creationId xmlns:p14="http://schemas.microsoft.com/office/powerpoint/2010/main" val="32925585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To learn more about the National Institute</a:t>
            </a:r>
            <a:r>
              <a:rPr lang="en-US" baseline="0" dirty="0"/>
              <a:t> of Standards and Technology, visit www.nist.gov</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17</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grpSp>
        <p:nvGrpSpPr>
          <p:cNvPr id="4" name="Group 2"/>
          <p:cNvGrpSpPr>
            <a:grpSpLocks/>
          </p:cNvGrpSpPr>
          <p:nvPr userDrawn="1"/>
        </p:nvGrpSpPr>
        <p:grpSpPr bwMode="auto">
          <a:xfrm>
            <a:off x="0" y="0"/>
            <a:ext cx="11684000" cy="5943601"/>
            <a:chOff x="0" y="0"/>
            <a:chExt cx="5520" cy="3744"/>
          </a:xfrm>
        </p:grpSpPr>
        <p:sp>
          <p:nvSpPr>
            <p:cNvPr id="5"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6" name="Group 4"/>
            <p:cNvGrpSpPr>
              <a:grpSpLocks/>
            </p:cNvGrpSpPr>
            <p:nvPr userDrawn="1"/>
          </p:nvGrpSpPr>
          <p:grpSpPr bwMode="auto">
            <a:xfrm>
              <a:off x="0" y="2208"/>
              <a:ext cx="5520" cy="1536"/>
              <a:chOff x="0" y="2208"/>
              <a:chExt cx="5520" cy="1536"/>
            </a:xfrm>
          </p:grpSpPr>
          <p:sp>
            <p:nvSpPr>
              <p:cNvPr id="10" name="Rectangle 5"/>
              <p:cNvSpPr>
                <a:spLocks noChangeArrowheads="1"/>
              </p:cNvSpPr>
              <p:nvPr userDrawn="1"/>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1"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2"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7" name="Group 8"/>
            <p:cNvGrpSpPr>
              <a:grpSpLocks/>
            </p:cNvGrpSpPr>
            <p:nvPr userDrawn="1"/>
          </p:nvGrpSpPr>
          <p:grpSpPr bwMode="auto">
            <a:xfrm>
              <a:off x="400" y="336"/>
              <a:ext cx="5088" cy="192"/>
              <a:chOff x="400" y="336"/>
              <a:chExt cx="5088" cy="192"/>
            </a:xfrm>
          </p:grpSpPr>
          <p:sp>
            <p:nvSpPr>
              <p:cNvPr id="8"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9"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133131"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noProof="0"/>
              <a:t>Click to edit Master title style</a:t>
            </a:r>
          </a:p>
        </p:txBody>
      </p:sp>
      <p:sp>
        <p:nvSpPr>
          <p:cNvPr id="133132"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itchFamily="2" charset="2"/>
              <a:buNone/>
              <a:defRPr/>
            </a:lvl1pPr>
          </a:lstStyle>
          <a:p>
            <a:pPr lvl="0"/>
            <a:r>
              <a:rPr lang="en-US" noProof="0"/>
              <a:t>Click to edit Master subtitle style</a:t>
            </a:r>
          </a:p>
        </p:txBody>
      </p:sp>
      <p:sp>
        <p:nvSpPr>
          <p:cNvPr id="13" name="Rectangle 13"/>
          <p:cNvSpPr>
            <a:spLocks noGrp="1" noChangeArrowheads="1"/>
          </p:cNvSpPr>
          <p:nvPr>
            <p:ph type="dt" sz="half" idx="10"/>
          </p:nvPr>
        </p:nvSpPr>
        <p:spPr>
          <a:xfrm>
            <a:off x="1217084" y="6251575"/>
            <a:ext cx="2540000" cy="457200"/>
          </a:xfrm>
        </p:spPr>
        <p:txBody>
          <a:bodyPr/>
          <a:lstStyle>
            <a:lvl1pPr>
              <a:defRPr/>
            </a:lvl1pPr>
          </a:lstStyle>
          <a:p>
            <a:pPr>
              <a:defRPr/>
            </a:pPr>
            <a:endParaRPr lang="en-US"/>
          </a:p>
        </p:txBody>
      </p:sp>
      <p:sp>
        <p:nvSpPr>
          <p:cNvPr id="14" name="Rectangle 14"/>
          <p:cNvSpPr>
            <a:spLocks noGrp="1" noChangeArrowheads="1"/>
          </p:cNvSpPr>
          <p:nvPr>
            <p:ph type="ftr" sz="quarter" idx="11"/>
          </p:nvPr>
        </p:nvSpPr>
        <p:spPr>
          <a:xfrm>
            <a:off x="4472517" y="6248400"/>
            <a:ext cx="3860800" cy="457200"/>
          </a:xfrm>
        </p:spPr>
        <p:txBody>
          <a:bodyPr/>
          <a:lstStyle>
            <a:lvl1pPr>
              <a:defRPr/>
            </a:lvl1pPr>
          </a:lstStyle>
          <a:p>
            <a:pPr>
              <a:defRPr/>
            </a:pPr>
            <a:endParaRPr lang="en-US"/>
          </a:p>
        </p:txBody>
      </p:sp>
      <p:sp>
        <p:nvSpPr>
          <p:cNvPr id="15" name="Rectangle 15"/>
          <p:cNvSpPr>
            <a:spLocks noGrp="1" noChangeArrowheads="1"/>
          </p:cNvSpPr>
          <p:nvPr>
            <p:ph type="sldNum" sz="quarter" idx="12"/>
          </p:nvPr>
        </p:nvSpPr>
        <p:spPr/>
        <p:txBody>
          <a:bodyPr/>
          <a:lstStyle>
            <a:lvl1pPr>
              <a:defRPr/>
            </a:lvl1pPr>
          </a:lstStyle>
          <a:p>
            <a:fld id="{74EAFD99-60B1-4ABB-88C9-926026C1FF66}" type="slidenum">
              <a:rPr lang="en-US" altLang="en-US"/>
              <a:pPr/>
              <a:t>‹#›</a:t>
            </a:fld>
            <a:endParaRPr lang="en-US" altLang="en-US"/>
          </a:p>
        </p:txBody>
      </p:sp>
    </p:spTree>
    <p:extLst>
      <p:ext uri="{BB962C8B-B14F-4D97-AF65-F5344CB8AC3E}">
        <p14:creationId xmlns:p14="http://schemas.microsoft.com/office/powerpoint/2010/main" val="3901075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5601D2FC-9E2F-43E7-9500-B935FB1DE9C8}" type="slidenum">
              <a:rPr lang="en-US" altLang="en-US"/>
              <a:pPr/>
              <a:t>‹#›</a:t>
            </a:fld>
            <a:endParaRPr lang="en-US" altLang="en-US"/>
          </a:p>
        </p:txBody>
      </p:sp>
    </p:spTree>
    <p:extLst>
      <p:ext uri="{BB962C8B-B14F-4D97-AF65-F5344CB8AC3E}">
        <p14:creationId xmlns:p14="http://schemas.microsoft.com/office/powerpoint/2010/main" val="3441582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50476D93-475B-4DF4-8CDF-73B6636B5D86}" type="slidenum">
              <a:rPr lang="en-US" altLang="en-US"/>
              <a:pPr/>
              <a:t>‹#›</a:t>
            </a:fld>
            <a:endParaRPr lang="en-US" altLang="en-US"/>
          </a:p>
        </p:txBody>
      </p:sp>
    </p:spTree>
    <p:extLst>
      <p:ext uri="{BB962C8B-B14F-4D97-AF65-F5344CB8AC3E}">
        <p14:creationId xmlns:p14="http://schemas.microsoft.com/office/powerpoint/2010/main" val="192073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6C94F7E7-0230-4ADD-BF07-952B2E75E409}" type="slidenum">
              <a:rPr lang="en-US" altLang="en-US"/>
              <a:pPr/>
              <a:t>‹#›</a:t>
            </a:fld>
            <a:endParaRPr lang="en-US" altLang="en-US"/>
          </a:p>
        </p:txBody>
      </p:sp>
    </p:spTree>
    <p:extLst>
      <p:ext uri="{BB962C8B-B14F-4D97-AF65-F5344CB8AC3E}">
        <p14:creationId xmlns:p14="http://schemas.microsoft.com/office/powerpoint/2010/main" val="885934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fld id="{88A8A79D-1FCE-4FDB-AFEF-D83D230745FB}" type="slidenum">
              <a:rPr lang="en-US" altLang="en-US"/>
              <a:pPr/>
              <a:t>‹#›</a:t>
            </a:fld>
            <a:endParaRPr lang="en-US" altLang="en-US"/>
          </a:p>
        </p:txBody>
      </p:sp>
    </p:spTree>
    <p:extLst>
      <p:ext uri="{BB962C8B-B14F-4D97-AF65-F5344CB8AC3E}">
        <p14:creationId xmlns:p14="http://schemas.microsoft.com/office/powerpoint/2010/main" val="439974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9"/>
          <p:cNvSpPr>
            <a:spLocks noGrp="1" noChangeArrowheads="1"/>
          </p:cNvSpPr>
          <p:nvPr>
            <p:ph type="dt" sz="half" idx="10"/>
          </p:nvPr>
        </p:nvSpPr>
        <p:spPr>
          <a:ln/>
        </p:spPr>
        <p:txBody>
          <a:bodyPr/>
          <a:lstStyle>
            <a:lvl1pPr>
              <a:defRPr/>
            </a:lvl1pPr>
          </a:lstStyle>
          <a:p>
            <a:pPr>
              <a:defRPr/>
            </a:pPr>
            <a:endParaRPr lang="en-US"/>
          </a:p>
        </p:txBody>
      </p:sp>
      <p:sp>
        <p:nvSpPr>
          <p:cNvPr id="4" name="Rectangle 10"/>
          <p:cNvSpPr>
            <a:spLocks noGrp="1" noChangeArrowheads="1"/>
          </p:cNvSpPr>
          <p:nvPr>
            <p:ph type="ftr" sz="quarter" idx="11"/>
          </p:nvPr>
        </p:nvSpPr>
        <p:spPr>
          <a:ln/>
        </p:spPr>
        <p:txBody>
          <a:bodyPr/>
          <a:lstStyle>
            <a:lvl1pPr>
              <a:defRPr/>
            </a:lvl1pPr>
          </a:lstStyle>
          <a:p>
            <a:pPr>
              <a:defRPr/>
            </a:pPr>
            <a:endParaRPr lang="en-US"/>
          </a:p>
        </p:txBody>
      </p:sp>
      <p:sp>
        <p:nvSpPr>
          <p:cNvPr id="5" name="Rectangle 11"/>
          <p:cNvSpPr>
            <a:spLocks noGrp="1" noChangeArrowheads="1"/>
          </p:cNvSpPr>
          <p:nvPr>
            <p:ph type="sldNum" sz="quarter" idx="12"/>
          </p:nvPr>
        </p:nvSpPr>
        <p:spPr>
          <a:ln/>
        </p:spPr>
        <p:txBody>
          <a:bodyPr/>
          <a:lstStyle>
            <a:lvl1pPr>
              <a:defRPr/>
            </a:lvl1pPr>
          </a:lstStyle>
          <a:p>
            <a:fld id="{C92419D6-AA7C-4BA2-A1F7-C7FDF7819F43}" type="slidenum">
              <a:rPr lang="en-US" altLang="en-US"/>
              <a:pPr/>
              <a:t>‹#›</a:t>
            </a:fld>
            <a:endParaRPr lang="en-US" altLang="en-US"/>
          </a:p>
        </p:txBody>
      </p:sp>
    </p:spTree>
    <p:extLst>
      <p:ext uri="{BB962C8B-B14F-4D97-AF65-F5344CB8AC3E}">
        <p14:creationId xmlns:p14="http://schemas.microsoft.com/office/powerpoint/2010/main" val="668973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9"/>
          <p:cNvSpPr>
            <a:spLocks noGrp="1" noChangeArrowheads="1"/>
          </p:cNvSpPr>
          <p:nvPr>
            <p:ph type="dt" sz="half" idx="10"/>
          </p:nvPr>
        </p:nvSpPr>
        <p:spPr>
          <a:ln/>
        </p:spPr>
        <p:txBody>
          <a:bodyPr/>
          <a:lstStyle>
            <a:lvl1pPr>
              <a:defRPr/>
            </a:lvl1pPr>
          </a:lstStyle>
          <a:p>
            <a:pPr>
              <a:defRPr/>
            </a:pPr>
            <a:endParaRPr lang="en-US"/>
          </a:p>
        </p:txBody>
      </p:sp>
      <p:sp>
        <p:nvSpPr>
          <p:cNvPr id="3" name="Rectangle 10"/>
          <p:cNvSpPr>
            <a:spLocks noGrp="1" noChangeArrowheads="1"/>
          </p:cNvSpPr>
          <p:nvPr>
            <p:ph type="ftr" sz="quarter" idx="11"/>
          </p:nvPr>
        </p:nvSpPr>
        <p:spPr>
          <a:ln/>
        </p:spPr>
        <p:txBody>
          <a:bodyPr/>
          <a:lstStyle>
            <a:lvl1pPr>
              <a:defRPr/>
            </a:lvl1pPr>
          </a:lstStyle>
          <a:p>
            <a:pPr>
              <a:defRPr/>
            </a:pPr>
            <a:endParaRPr lang="en-US"/>
          </a:p>
        </p:txBody>
      </p:sp>
      <p:sp>
        <p:nvSpPr>
          <p:cNvPr id="4" name="Rectangle 11"/>
          <p:cNvSpPr>
            <a:spLocks noGrp="1" noChangeArrowheads="1"/>
          </p:cNvSpPr>
          <p:nvPr>
            <p:ph type="sldNum" sz="quarter" idx="12"/>
          </p:nvPr>
        </p:nvSpPr>
        <p:spPr>
          <a:ln/>
        </p:spPr>
        <p:txBody>
          <a:bodyPr/>
          <a:lstStyle>
            <a:lvl1pPr>
              <a:defRPr/>
            </a:lvl1pPr>
          </a:lstStyle>
          <a:p>
            <a:fld id="{7AFE21CC-40E6-4992-9549-E30BD19F317C}" type="slidenum">
              <a:rPr lang="en-US" altLang="en-US"/>
              <a:pPr/>
              <a:t>‹#›</a:t>
            </a:fld>
            <a:endParaRPr lang="en-US" altLang="en-US"/>
          </a:p>
        </p:txBody>
      </p:sp>
    </p:spTree>
    <p:extLst>
      <p:ext uri="{BB962C8B-B14F-4D97-AF65-F5344CB8AC3E}">
        <p14:creationId xmlns:p14="http://schemas.microsoft.com/office/powerpoint/2010/main" val="169719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A6F235E6-DD06-4F68-8B3E-19D5156E9411}" type="slidenum">
              <a:rPr lang="en-US" altLang="en-US"/>
              <a:pPr/>
              <a:t>‹#›</a:t>
            </a:fld>
            <a:endParaRPr lang="en-US" altLang="en-US"/>
          </a:p>
        </p:txBody>
      </p:sp>
    </p:spTree>
    <p:extLst>
      <p:ext uri="{BB962C8B-B14F-4D97-AF65-F5344CB8AC3E}">
        <p14:creationId xmlns:p14="http://schemas.microsoft.com/office/powerpoint/2010/main" val="304269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DF704ADD-1252-4CE8-A10F-09D3D4F72F14}" type="slidenum">
              <a:rPr lang="en-US" altLang="en-US"/>
              <a:pPr/>
              <a:t>‹#›</a:t>
            </a:fld>
            <a:endParaRPr lang="en-US" altLang="en-US"/>
          </a:p>
        </p:txBody>
      </p:sp>
    </p:spTree>
    <p:extLst>
      <p:ext uri="{BB962C8B-B14F-4D97-AF65-F5344CB8AC3E}">
        <p14:creationId xmlns:p14="http://schemas.microsoft.com/office/powerpoint/2010/main" val="1028938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C0A5DE1F-77F1-4EE9-BDCF-ABD6517C8D96}" type="slidenum">
              <a:rPr lang="en-US" altLang="en-US"/>
              <a:pPr/>
              <a:t>‹#›</a:t>
            </a:fld>
            <a:endParaRPr lang="en-US" altLang="en-US"/>
          </a:p>
        </p:txBody>
      </p:sp>
    </p:spTree>
    <p:extLst>
      <p:ext uri="{BB962C8B-B14F-4D97-AF65-F5344CB8AC3E}">
        <p14:creationId xmlns:p14="http://schemas.microsoft.com/office/powerpoint/2010/main" val="432340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682CFF37-D01E-4097-868C-6A91C67C4825}" type="slidenum">
              <a:rPr lang="en-US" altLang="en-US"/>
              <a:pPr/>
              <a:t>‹#›</a:t>
            </a:fld>
            <a:endParaRPr lang="en-US" altLang="en-US"/>
          </a:p>
        </p:txBody>
      </p:sp>
    </p:spTree>
    <p:extLst>
      <p:ext uri="{BB962C8B-B14F-4D97-AF65-F5344CB8AC3E}">
        <p14:creationId xmlns:p14="http://schemas.microsoft.com/office/powerpoint/2010/main" val="2833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DAB9DB02-A333-45AC-937F-9B645E049120}" type="slidenum">
              <a:rPr lang="en-US" altLang="en-US"/>
              <a:pPr/>
              <a:t>‹#›</a:t>
            </a:fld>
            <a:endParaRPr lang="en-US" altLang="en-US"/>
          </a:p>
        </p:txBody>
      </p:sp>
    </p:spTree>
    <p:extLst>
      <p:ext uri="{BB962C8B-B14F-4D97-AF65-F5344CB8AC3E}">
        <p14:creationId xmlns:p14="http://schemas.microsoft.com/office/powerpoint/2010/main" val="910989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fld id="{F0EE58BF-58CC-4FD0-96F3-3775CD46D602}" type="slidenum">
              <a:rPr lang="en-US" altLang="en-US"/>
              <a:pPr/>
              <a:t>‹#›</a:t>
            </a:fld>
            <a:endParaRPr lang="en-US" altLang="en-US"/>
          </a:p>
        </p:txBody>
      </p:sp>
    </p:spTree>
    <p:extLst>
      <p:ext uri="{BB962C8B-B14F-4D97-AF65-F5344CB8AC3E}">
        <p14:creationId xmlns:p14="http://schemas.microsoft.com/office/powerpoint/2010/main" val="1690732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219200" y="277814"/>
            <a:ext cx="10363200" cy="636587"/>
          </a:xfrm>
        </p:spPr>
        <p:txBody>
          <a:bodyPr/>
          <a:lstStyle/>
          <a:p>
            <a:r>
              <a:rPr lang="en-US"/>
              <a:t>Click to edit Master title style</a:t>
            </a:r>
          </a:p>
        </p:txBody>
      </p:sp>
      <p:sp>
        <p:nvSpPr>
          <p:cNvPr id="3" name="Content Placeholder 2"/>
          <p:cNvSpPr>
            <a:spLocks noGrp="1"/>
          </p:cNvSpPr>
          <p:nvPr>
            <p:ph sz="quarter" idx="1"/>
          </p:nvPr>
        </p:nvSpPr>
        <p:spPr>
          <a:xfrm>
            <a:off x="12192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12192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fld id="{60AC9AEF-5956-4A3B-870B-18C447B957AC}" type="slidenum">
              <a:rPr lang="en-US" altLang="en-US"/>
              <a:pPr/>
              <a:t>‹#›</a:t>
            </a:fld>
            <a:endParaRPr lang="en-US" altLang="en-US"/>
          </a:p>
        </p:txBody>
      </p:sp>
    </p:spTree>
    <p:extLst>
      <p:ext uri="{BB962C8B-B14F-4D97-AF65-F5344CB8AC3E}">
        <p14:creationId xmlns:p14="http://schemas.microsoft.com/office/powerpoint/2010/main" val="3637939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fld id="{E225ED9E-5D9C-47D8-93E1-3495F81019A1}" type="slidenum">
              <a:rPr lang="en-US" altLang="en-US"/>
              <a:pPr/>
              <a:t>‹#›</a:t>
            </a:fld>
            <a:endParaRPr lang="en-US" altLang="en-US"/>
          </a:p>
        </p:txBody>
      </p:sp>
    </p:spTree>
    <p:extLst>
      <p:ext uri="{BB962C8B-B14F-4D97-AF65-F5344CB8AC3E}">
        <p14:creationId xmlns:p14="http://schemas.microsoft.com/office/powerpoint/2010/main" val="3631300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cstate="print"/>
          <a:srcRect/>
          <a:stretch>
            <a:fillRect/>
          </a:stretch>
        </a:blipFill>
        <a:effectLst/>
      </p:bgPr>
    </p:bg>
    <p:spTree>
      <p:nvGrpSpPr>
        <p:cNvPr id="1" name=""/>
        <p:cNvGrpSpPr/>
        <p:nvPr/>
      </p:nvGrpSpPr>
      <p:grpSpPr>
        <a:xfrm>
          <a:off x="0" y="0"/>
          <a:ext cx="0" cy="0"/>
          <a:chOff x="0" y="0"/>
          <a:chExt cx="0" cy="0"/>
        </a:xfrm>
      </p:grpSpPr>
      <p:sp>
        <p:nvSpPr>
          <p:cNvPr id="1026" name="Rectangle 3"/>
          <p:cNvSpPr>
            <a:spLocks noChangeArrowheads="1"/>
          </p:cNvSpPr>
          <p:nvPr/>
        </p:nvSpPr>
        <p:spPr bwMode="auto">
          <a:xfrm>
            <a:off x="0" y="0"/>
            <a:ext cx="508000" cy="4876800"/>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1027" name="Group 4"/>
          <p:cNvGrpSpPr>
            <a:grpSpLocks/>
          </p:cNvGrpSpPr>
          <p:nvPr/>
        </p:nvGrpSpPr>
        <p:grpSpPr bwMode="auto">
          <a:xfrm>
            <a:off x="508000" y="990601"/>
            <a:ext cx="11684000" cy="182563"/>
            <a:chOff x="240" y="893"/>
            <a:chExt cx="5232" cy="115"/>
          </a:xfrm>
        </p:grpSpPr>
        <p:sp>
          <p:nvSpPr>
            <p:cNvPr id="1034"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035"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028" name="Rectangle 7"/>
          <p:cNvSpPr>
            <a:spLocks noGrp="1" noChangeArrowheads="1"/>
          </p:cNvSpPr>
          <p:nvPr>
            <p:ph type="title"/>
          </p:nvPr>
        </p:nvSpPr>
        <p:spPr bwMode="auto">
          <a:xfrm>
            <a:off x="1219200" y="277814"/>
            <a:ext cx="10363200" cy="636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9" name="Rectangle 8"/>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32105"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atin typeface="Arial" charset="0"/>
              </a:defRPr>
            </a:lvl1pPr>
          </a:lstStyle>
          <a:p>
            <a:pPr>
              <a:defRPr/>
            </a:pPr>
            <a:endParaRPr lang="en-US"/>
          </a:p>
        </p:txBody>
      </p:sp>
      <p:sp>
        <p:nvSpPr>
          <p:cNvPr id="132106"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atin typeface="Arial" charset="0"/>
              </a:defRPr>
            </a:lvl1pPr>
          </a:lstStyle>
          <a:p>
            <a:pPr>
              <a:defRPr/>
            </a:pPr>
            <a:endParaRPr lang="en-US"/>
          </a:p>
        </p:txBody>
      </p:sp>
      <p:sp>
        <p:nvSpPr>
          <p:cNvPr id="132107"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FB2B0DC4-8523-4CFB-B39D-D676D30C3E1E}" type="slidenum">
              <a:rPr lang="en-US" altLang="en-US"/>
              <a:pPr/>
              <a:t>‹#›</a:t>
            </a:fld>
            <a:endParaRPr lang="en-US" altLang="en-US"/>
          </a:p>
        </p:txBody>
      </p:sp>
      <p:sp>
        <p:nvSpPr>
          <p:cNvPr id="1033" name="Line 12"/>
          <p:cNvSpPr>
            <a:spLocks noChangeShapeType="1"/>
          </p:cNvSpPr>
          <p:nvPr/>
        </p:nvSpPr>
        <p:spPr bwMode="auto">
          <a:xfrm>
            <a:off x="0" y="4876800"/>
            <a:ext cx="5080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 bg1="lt1" tx1="dk1" bg2="lt2" tx2="dk2" accent1="accent1" accent2="accent2" accent3="accent3" accent4="accent4" accent5="accent5" accent6="accent6" hlink="hlink" folHlink="folHlink"/>
  <p:sldLayoutIdLst>
    <p:sldLayoutId id="2147483930"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 id="2147483926" r:id="rId12"/>
    <p:sldLayoutId id="2147483927" r:id="rId13"/>
    <p:sldLayoutId id="2147483928" r:id="rId14"/>
    <p:sldLayoutId id="2147483929"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Times New Roman" pitchFamily="18" charset="0"/>
        </a:defRPr>
      </a:lvl2pPr>
      <a:lvl3pPr algn="l" rtl="0" eaLnBrk="0" fontAlgn="base" hangingPunct="0">
        <a:spcBef>
          <a:spcPct val="0"/>
        </a:spcBef>
        <a:spcAft>
          <a:spcPct val="0"/>
        </a:spcAft>
        <a:defRPr sz="4200">
          <a:solidFill>
            <a:schemeClr val="tx2"/>
          </a:solidFill>
          <a:latin typeface="Times New Roman" pitchFamily="18" charset="0"/>
        </a:defRPr>
      </a:lvl3pPr>
      <a:lvl4pPr algn="l" rtl="0" eaLnBrk="0" fontAlgn="base" hangingPunct="0">
        <a:spcBef>
          <a:spcPct val="0"/>
        </a:spcBef>
        <a:spcAft>
          <a:spcPct val="0"/>
        </a:spcAft>
        <a:defRPr sz="4200">
          <a:solidFill>
            <a:schemeClr val="tx2"/>
          </a:solidFill>
          <a:latin typeface="Times New Roman" pitchFamily="18" charset="0"/>
        </a:defRPr>
      </a:lvl4pPr>
      <a:lvl5pPr algn="l" rtl="0" eaLnBrk="0" fontAlgn="base" hangingPunct="0">
        <a:spcBef>
          <a:spcPct val="0"/>
        </a:spcBef>
        <a:spcAft>
          <a:spcPct val="0"/>
        </a:spcAft>
        <a:defRPr sz="4200">
          <a:solidFill>
            <a:schemeClr val="tx2"/>
          </a:solidFill>
          <a:latin typeface="Times New Roman" pitchFamily="18" charset="0"/>
        </a:defRPr>
      </a:lvl5pPr>
      <a:lvl6pPr marL="457200" algn="l" rtl="0" fontAlgn="base">
        <a:spcBef>
          <a:spcPct val="0"/>
        </a:spcBef>
        <a:spcAft>
          <a:spcPct val="0"/>
        </a:spcAft>
        <a:defRPr sz="4200">
          <a:solidFill>
            <a:schemeClr val="tx2"/>
          </a:solidFill>
          <a:latin typeface="Times New Roman" pitchFamily="18" charset="0"/>
        </a:defRPr>
      </a:lvl6pPr>
      <a:lvl7pPr marL="914400" algn="l" rtl="0" fontAlgn="base">
        <a:spcBef>
          <a:spcPct val="0"/>
        </a:spcBef>
        <a:spcAft>
          <a:spcPct val="0"/>
        </a:spcAft>
        <a:defRPr sz="4200">
          <a:solidFill>
            <a:schemeClr val="tx2"/>
          </a:solidFill>
          <a:latin typeface="Times New Roman" pitchFamily="18" charset="0"/>
        </a:defRPr>
      </a:lvl7pPr>
      <a:lvl8pPr marL="1371600" algn="l" rtl="0" fontAlgn="base">
        <a:spcBef>
          <a:spcPct val="0"/>
        </a:spcBef>
        <a:spcAft>
          <a:spcPct val="0"/>
        </a:spcAft>
        <a:defRPr sz="4200">
          <a:solidFill>
            <a:schemeClr val="tx2"/>
          </a:solidFill>
          <a:latin typeface="Times New Roman" pitchFamily="18" charset="0"/>
        </a:defRPr>
      </a:lvl8pPr>
      <a:lvl9pPr marL="1828800" algn="l" rtl="0" fontAlgn="base">
        <a:spcBef>
          <a:spcPct val="0"/>
        </a:spcBef>
        <a:spcAft>
          <a:spcPct val="0"/>
        </a:spcAft>
        <a:defRPr sz="42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wav"/><Relationship Id="rId2" Type="http://schemas.microsoft.com/office/2007/relationships/media" Target="../media/media2.wav"/><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wav"/><Relationship Id="rId2" Type="http://schemas.microsoft.com/office/2007/relationships/media" Target="../media/media3.wav"/><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wav"/><Relationship Id="rId7" Type="http://schemas.openxmlformats.org/officeDocument/2006/relationships/image" Target="../media/image2.png"/><Relationship Id="rId2" Type="http://schemas.microsoft.com/office/2007/relationships/media" Target="../media/media4.wav"/><Relationship Id="rId1" Type="http://schemas.openxmlformats.org/officeDocument/2006/relationships/tags" Target="../tags/tag3.xml"/><Relationship Id="rId6" Type="http://schemas.openxmlformats.org/officeDocument/2006/relationships/image" Target="../media/image3.emf"/><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emf"/><Relationship Id="rId3" Type="http://schemas.microsoft.com/office/2007/relationships/media" Target="../media/media5.wav"/><Relationship Id="rId7" Type="http://schemas.openxmlformats.org/officeDocument/2006/relationships/oleObject" Target="../embeddings/oleObject1.bin"/><Relationship Id="rId2" Type="http://schemas.openxmlformats.org/officeDocument/2006/relationships/tags" Target="../tags/tag4.xml"/><Relationship Id="rId1" Type="http://schemas.openxmlformats.org/officeDocument/2006/relationships/vmlDrawing" Target="../drawings/vmlDrawing1.vml"/><Relationship Id="rId6" Type="http://schemas.openxmlformats.org/officeDocument/2006/relationships/notesSlide" Target="../notesSlides/notesSlide5.xml"/><Relationship Id="rId5" Type="http://schemas.openxmlformats.org/officeDocument/2006/relationships/slideLayout" Target="../slideLayouts/slideLayout2.xml"/><Relationship Id="rId4" Type="http://schemas.openxmlformats.org/officeDocument/2006/relationships/audio" Target="../media/media5.wav"/><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audio" Target="../media/media6.wav"/><Relationship Id="rId7" Type="http://schemas.openxmlformats.org/officeDocument/2006/relationships/image" Target="../media/image2.png"/><Relationship Id="rId2" Type="http://schemas.microsoft.com/office/2007/relationships/media" Target="../media/media6.wav"/><Relationship Id="rId1" Type="http://schemas.openxmlformats.org/officeDocument/2006/relationships/tags" Target="../tags/tag5.xml"/><Relationship Id="rId6" Type="http://schemas.openxmlformats.org/officeDocument/2006/relationships/image" Target="../media/image5.emf"/><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wav"/><Relationship Id="rId7" Type="http://schemas.openxmlformats.org/officeDocument/2006/relationships/image" Target="../media/image2.png"/><Relationship Id="rId2" Type="http://schemas.microsoft.com/office/2007/relationships/media" Target="../media/media7.wav"/><Relationship Id="rId1" Type="http://schemas.openxmlformats.org/officeDocument/2006/relationships/tags" Target="../tags/tag6.xml"/><Relationship Id="rId6" Type="http://schemas.openxmlformats.org/officeDocument/2006/relationships/image" Target="../media/image6.emf"/><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wav"/><Relationship Id="rId2" Type="http://schemas.microsoft.com/office/2007/relationships/media" Target="../media/media8.wav"/><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wav"/><Relationship Id="rId7" Type="http://schemas.openxmlformats.org/officeDocument/2006/relationships/image" Target="../media/image2.png"/><Relationship Id="rId2" Type="http://schemas.microsoft.com/office/2007/relationships/media" Target="../media/media9.wav"/><Relationship Id="rId1" Type="http://schemas.openxmlformats.org/officeDocument/2006/relationships/tags" Target="../tags/tag8.xml"/><Relationship Id="rId6" Type="http://schemas.openxmlformats.org/officeDocument/2006/relationships/image" Target="../media/image7.emf"/><Relationship Id="rId5" Type="http://schemas.openxmlformats.org/officeDocument/2006/relationships/notesSlide" Target="../notesSlides/notesSlide9.xml"/><Relationship Id="rId4"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audio" Target="../media/media10.wav"/><Relationship Id="rId7" Type="http://schemas.openxmlformats.org/officeDocument/2006/relationships/image" Target="../media/image2.png"/><Relationship Id="rId2" Type="http://schemas.microsoft.com/office/2007/relationships/media" Target="../media/media10.wav"/><Relationship Id="rId1" Type="http://schemas.openxmlformats.org/officeDocument/2006/relationships/tags" Target="../tags/tag9.xml"/><Relationship Id="rId6" Type="http://schemas.openxmlformats.org/officeDocument/2006/relationships/image" Target="../media/image7.emf"/><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wav"/><Relationship Id="rId2" Type="http://schemas.microsoft.com/office/2007/relationships/media" Target="../media/media11.wav"/><Relationship Id="rId1" Type="http://schemas.openxmlformats.org/officeDocument/2006/relationships/tags" Target="../tags/tag10.xml"/><Relationship Id="rId6" Type="http://schemas.openxmlformats.org/officeDocument/2006/relationships/image" Target="../media/image2.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wav"/><Relationship Id="rId2" Type="http://schemas.microsoft.com/office/2007/relationships/media" Target="../media/media12.wav"/><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wav"/><Relationship Id="rId2" Type="http://schemas.microsoft.com/office/2007/relationships/media" Target="../media/media13.wav"/><Relationship Id="rId1" Type="http://schemas.openxmlformats.org/officeDocument/2006/relationships/tags" Target="../tags/tag12.xml"/><Relationship Id="rId6" Type="http://schemas.openxmlformats.org/officeDocument/2006/relationships/image" Target="../media/image2.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media14.wav"/><Relationship Id="rId2" Type="http://schemas.microsoft.com/office/2007/relationships/media" Target="../media/media14.wav"/><Relationship Id="rId1" Type="http://schemas.openxmlformats.org/officeDocument/2006/relationships/tags" Target="../tags/tag13.xml"/><Relationship Id="rId6" Type="http://schemas.openxmlformats.org/officeDocument/2006/relationships/image" Target="../media/image2.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5.wav"/><Relationship Id="rId7" Type="http://schemas.openxmlformats.org/officeDocument/2006/relationships/image" Target="../media/image2.png"/><Relationship Id="rId2" Type="http://schemas.microsoft.com/office/2007/relationships/media" Target="../media/media15.wav"/><Relationship Id="rId1" Type="http://schemas.openxmlformats.org/officeDocument/2006/relationships/tags" Target="../tags/tag14.xml"/><Relationship Id="rId6" Type="http://schemas.openxmlformats.org/officeDocument/2006/relationships/hyperlink" Target="https://www.bipm.org/en/committees/jc/jctlm/jctlm-nominations-and-review.html" TargetMode="External"/><Relationship Id="rId5" Type="http://schemas.openxmlformats.org/officeDocument/2006/relationships/notesSlide" Target="../notesSlides/notesSlide15.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aoac.org/scientific-solutions/standards-and-official-methods/" TargetMode="External"/><Relationship Id="rId13" Type="http://schemas.openxmlformats.org/officeDocument/2006/relationships/hyperlink" Target="https://clsi.org/standards/products/method-evaluation/documents/ep19/" TargetMode="External"/><Relationship Id="rId3" Type="http://schemas.openxmlformats.org/officeDocument/2006/relationships/slideLayout" Target="../slideLayouts/slideLayout2.xml"/><Relationship Id="rId7" Type="http://schemas.openxmlformats.org/officeDocument/2006/relationships/hyperlink" Target="https://eurachem.org/images/stories/Guides/pdf/MV_guide_2nd_ed_EN.pdf" TargetMode="External"/><Relationship Id="rId12" Type="http://schemas.openxmlformats.org/officeDocument/2006/relationships/hyperlink" Target="https://www.iso.org/standard/42021.html" TargetMode="External"/><Relationship Id="rId2" Type="http://schemas.openxmlformats.org/officeDocument/2006/relationships/audio" Target="../media/media16.wav"/><Relationship Id="rId1" Type="http://schemas.microsoft.com/office/2007/relationships/media" Target="../media/media16.wav"/><Relationship Id="rId6" Type="http://schemas.openxmlformats.org/officeDocument/2006/relationships/hyperlink" Target="https://www.ich.org/page/quality-guidelines" TargetMode="External"/><Relationship Id="rId11" Type="http://schemas.openxmlformats.org/officeDocument/2006/relationships/hyperlink" Target="https://www.uspnf.com/purchase-usp-nf" TargetMode="External"/><Relationship Id="rId5" Type="http://schemas.openxmlformats.org/officeDocument/2006/relationships/hyperlink" Target="https://www.fda.gov/media/87801/download" TargetMode="External"/><Relationship Id="rId15" Type="http://schemas.openxmlformats.org/officeDocument/2006/relationships/image" Target="../media/image2.png"/><Relationship Id="rId10" Type="http://schemas.openxmlformats.org/officeDocument/2006/relationships/hyperlink" Target="https://www.bipm.org/en/committees/jc/jctlm/jctlm-nominations-and-review.html" TargetMode="External"/><Relationship Id="rId4" Type="http://schemas.openxmlformats.org/officeDocument/2006/relationships/notesSlide" Target="../notesSlides/notesSlide16.xml"/><Relationship Id="rId9" Type="http://schemas.openxmlformats.org/officeDocument/2006/relationships/hyperlink" Target="https://www.bipm.org/en/cipm-mra/cipm-mra-text/" TargetMode="External"/><Relationship Id="rId14" Type="http://schemas.openxmlformats.org/officeDocument/2006/relationships/hyperlink" Target="https://clsi.org/standards/products/quality-management-systems/documents/qms01/"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WAV"/><Relationship Id="rId1" Type="http://schemas.microsoft.com/office/2007/relationships/media" Target="../media/media17.WAV"/><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104900" y="971854"/>
            <a:ext cx="10363200" cy="2336260"/>
          </a:xfrm>
        </p:spPr>
        <p:txBody>
          <a:bodyPr/>
          <a:lstStyle/>
          <a:p>
            <a:pPr algn="ctr"/>
            <a:r>
              <a:rPr lang="en-US" altLang="en-US" dirty="0"/>
              <a:t>Analytical Method Validation</a:t>
            </a:r>
          </a:p>
        </p:txBody>
      </p:sp>
      <p:sp>
        <p:nvSpPr>
          <p:cNvPr id="6" name="TextBox 5"/>
          <p:cNvSpPr txBox="1"/>
          <p:nvPr/>
        </p:nvSpPr>
        <p:spPr>
          <a:xfrm>
            <a:off x="3429000" y="3383537"/>
            <a:ext cx="5715000" cy="1477328"/>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Lane C. Sander, Ph.D.</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Chemical Sciences Division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Material </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Measurement Laboratory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National Institute of Standards and Technology</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mn-ea"/>
                <a:cs typeface="+mn-cs"/>
              </a:rPr>
              <a:t>1</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p>
        </p:txBody>
      </p:sp>
      <p:sp>
        <p:nvSpPr>
          <p:cNvPr id="7" name="Date Placeholder 1"/>
          <p:cNvSpPr>
            <a:spLocks noGrp="1"/>
          </p:cNvSpPr>
          <p:nvPr>
            <p:ph type="dt" sz="half" idx="10"/>
          </p:nvPr>
        </p:nvSpPr>
        <p:spPr>
          <a:xfrm>
            <a:off x="4965700" y="6400800"/>
            <a:ext cx="2641600" cy="457200"/>
          </a:xfr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fld id="{0E497D5D-72DA-4E9C-A52B-570FFA062F27}" type="datetime1">
              <a:rPr kumimoji="0" lang="en-US" sz="10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ctr" defTabSz="914400" rtl="0" eaLnBrk="1" fontAlgn="base" latinLnBrk="0" hangingPunct="1">
                <a:lnSpc>
                  <a:spcPct val="100000"/>
                </a:lnSpc>
                <a:spcBef>
                  <a:spcPct val="0"/>
                </a:spcBef>
                <a:spcAft>
                  <a:spcPct val="0"/>
                </a:spcAft>
                <a:buClrTx/>
                <a:buSzTx/>
                <a:buFontTx/>
                <a:buNone/>
                <a:tabLst/>
                <a:defRPr/>
              </a:pPr>
              <a:t>7/6/2020</a:t>
            </a:fld>
            <a:endParaRPr kumimoji="0" lang="en-US" sz="10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8" name="TextBox 7"/>
          <p:cNvSpPr txBox="1"/>
          <p:nvPr/>
        </p:nvSpPr>
        <p:spPr>
          <a:xfrm>
            <a:off x="1981200" y="5418957"/>
            <a:ext cx="8610600" cy="1015663"/>
          </a:xfrm>
          <a:prstGeom prst="rect">
            <a:avLst/>
          </a:prstGeom>
          <a:noFill/>
        </p:spPr>
        <p:txBody>
          <a:bodyPr wrap="square" rtlCol="0">
            <a:spAutoFit/>
          </a:bodyPr>
          <a:lstStyle/>
          <a:p>
            <a:pPr lvl="0">
              <a:defRPr/>
            </a:pPr>
            <a:r>
              <a:rPr kumimoji="0" lang="en-US" sz="1200" b="0" i="0" u="none" strike="noStrike" kern="1200" cap="none" spc="0" normalizeH="0" baseline="30000" noProof="0" dirty="0">
                <a:ln>
                  <a:noFill/>
                </a:ln>
                <a:solidFill>
                  <a:srgbClr val="000000"/>
                </a:solidFill>
                <a:effectLst/>
                <a:uLnTx/>
                <a:uFillTx/>
                <a:latin typeface="Arial" panose="020B0604020202020204" pitchFamily="34" charset="0"/>
                <a:ea typeface="+mn-ea"/>
                <a:cs typeface="+mn-cs"/>
              </a:rPr>
              <a:t>1</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Contribution of the National Institute of Standards and Technology.  Not subject to copyright.  Certain commercial equipment, instruments, or materials are identified to specify adequately the experimental procedure. Such identification does not imply recommendation or endorsement by the National Institute of Standards and Technology, nor does it imply that the materials or equipment identified are the best available for the purpose. </a:t>
            </a:r>
            <a:r>
              <a:rPr lang="en-US" sz="1200" dirty="0">
                <a:solidFill>
                  <a:srgbClr val="000000"/>
                </a:solidFill>
              </a:rPr>
              <a:t>This presentation reflects the views of the author and should not be construed as representing NIST’s views or policies.</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pic>
        <p:nvPicPr>
          <p:cNvPr id="3" name="1a">
            <a:hlinkClick r:id="" action="ppaction://media"/>
            <a:extLst>
              <a:ext uri="{FF2B5EF4-FFF2-40B4-BE49-F238E27FC236}">
                <a16:creationId xmlns:a16="http://schemas.microsoft.com/office/drawing/2014/main" id="{AED254D6-142D-41F3-B132-5EE9EC885B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77738" y="6650038"/>
            <a:ext cx="487362" cy="487362"/>
          </a:xfrm>
          <a:prstGeom prst="rect">
            <a:avLst/>
          </a:prstGeom>
        </p:spPr>
      </p:pic>
    </p:spTree>
    <p:extLst>
      <p:ext uri="{BB962C8B-B14F-4D97-AF65-F5344CB8AC3E}">
        <p14:creationId xmlns:p14="http://schemas.microsoft.com/office/powerpoint/2010/main" val="3805600361"/>
      </p:ext>
    </p:extLst>
  </p:cSld>
  <p:clrMapOvr>
    <a:masterClrMapping/>
  </p:clrMapOvr>
  <mc:AlternateContent xmlns:mc="http://schemas.openxmlformats.org/markup-compatibility/2006" xmlns:p14="http://schemas.microsoft.com/office/powerpoint/2010/main">
    <mc:Choice Requires="p14">
      <p:transition spd="med" p14:dur="700" advClick="0" advTm="70692">
        <p:fade/>
      </p:transition>
    </mc:Choice>
    <mc:Fallback xmlns="">
      <p:transition spd="med" advClick="0" advTm="706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16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3" objId="3"/>
        <p14:stopEvt time="70692" objId="3"/>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80E2-292B-4143-B48F-BC2B407AFA4B}"/>
              </a:ext>
            </a:extLst>
          </p:cNvPr>
          <p:cNvSpPr>
            <a:spLocks noGrp="1"/>
          </p:cNvSpPr>
          <p:nvPr>
            <p:ph type="title"/>
          </p:nvPr>
        </p:nvSpPr>
        <p:spPr/>
        <p:txBody>
          <a:bodyPr/>
          <a:lstStyle/>
          <a:p>
            <a:r>
              <a:rPr lang="en-US" dirty="0"/>
              <a:t>Principles of Method Validation</a:t>
            </a:r>
          </a:p>
        </p:txBody>
      </p:sp>
      <p:sp>
        <p:nvSpPr>
          <p:cNvPr id="3" name="Content Placeholder 2">
            <a:extLst>
              <a:ext uri="{FF2B5EF4-FFF2-40B4-BE49-F238E27FC236}">
                <a16:creationId xmlns:a16="http://schemas.microsoft.com/office/drawing/2014/main" id="{1F392C1D-5546-43CF-A96E-D93D161507BD}"/>
              </a:ext>
            </a:extLst>
          </p:cNvPr>
          <p:cNvSpPr>
            <a:spLocks noGrp="1"/>
          </p:cNvSpPr>
          <p:nvPr>
            <p:ph idx="1"/>
          </p:nvPr>
        </p:nvSpPr>
        <p:spPr>
          <a:xfrm>
            <a:off x="1219200" y="1346137"/>
            <a:ext cx="10363200" cy="5234049"/>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a:spcAft>
                <a:spcPts val="1200"/>
              </a:spcAft>
            </a:pPr>
            <a:r>
              <a:rPr lang="en-US" sz="2400" dirty="0"/>
              <a:t>Validation provides evidence that the analytical method is fit for an intended purpose</a:t>
            </a:r>
          </a:p>
          <a:p>
            <a:pPr>
              <a:spcAft>
                <a:spcPts val="1200"/>
              </a:spcAft>
            </a:pPr>
            <a:r>
              <a:rPr lang="en-US" sz="2400" dirty="0"/>
              <a:t>Goal is to provide accurate test results</a:t>
            </a:r>
          </a:p>
          <a:p>
            <a:r>
              <a:rPr lang="en-US" sz="2400" dirty="0"/>
              <a:t>Validation characterizes method performance</a:t>
            </a:r>
          </a:p>
          <a:p>
            <a:pPr lvl="1"/>
            <a:r>
              <a:rPr lang="en-US" sz="1800" dirty="0"/>
              <a:t>Performance metrics establish method suitability</a:t>
            </a:r>
          </a:p>
          <a:p>
            <a:pPr lvl="1"/>
            <a:r>
              <a:rPr lang="en-US" sz="1800" dirty="0"/>
              <a:t>Primary focus is on </a:t>
            </a:r>
            <a:r>
              <a:rPr lang="en-US" sz="1800" i="1" dirty="0"/>
              <a:t>quantitative </a:t>
            </a:r>
            <a:r>
              <a:rPr lang="en-US" sz="1800" dirty="0"/>
              <a:t>aspects</a:t>
            </a:r>
          </a:p>
          <a:p>
            <a:pPr lvl="1"/>
            <a:r>
              <a:rPr lang="en-US" sz="1800" i="1" dirty="0"/>
              <a:t>Qualitative </a:t>
            </a:r>
            <a:r>
              <a:rPr lang="en-US" sz="1800" dirty="0"/>
              <a:t>aspects also influence method suitability (e.g., analyte identity) </a:t>
            </a:r>
          </a:p>
          <a:p>
            <a:pPr lvl="1"/>
            <a:endParaRPr lang="en-US" sz="1800" dirty="0"/>
          </a:p>
          <a:p>
            <a:r>
              <a:rPr lang="en-US" sz="2400" dirty="0"/>
              <a:t>Requirements may differ depending on the purpose</a:t>
            </a:r>
          </a:p>
          <a:p>
            <a:pPr lvl="1"/>
            <a:r>
              <a:rPr lang="en-US" sz="2000" dirty="0"/>
              <a:t>Regulatory compliance</a:t>
            </a:r>
          </a:p>
          <a:p>
            <a:pPr lvl="1"/>
            <a:r>
              <a:rPr lang="en-US" sz="2000" dirty="0"/>
              <a:t>Laboratory accreditation</a:t>
            </a:r>
          </a:p>
          <a:p>
            <a:pPr lvl="1"/>
            <a:r>
              <a:rPr lang="en-US" sz="2000" dirty="0"/>
              <a:t>Contract analyses</a:t>
            </a:r>
          </a:p>
          <a:p>
            <a:pPr lvl="1"/>
            <a:r>
              <a:rPr lang="en-US" sz="2000" dirty="0"/>
              <a:t>Research</a:t>
            </a:r>
          </a:p>
          <a:p>
            <a:pPr lvl="1"/>
            <a:endParaRPr lang="en-US" sz="2000" dirty="0"/>
          </a:p>
        </p:txBody>
      </p:sp>
      <p:pic>
        <p:nvPicPr>
          <p:cNvPr id="4" name="2a">
            <a:hlinkClick r:id="" action="ppaction://media"/>
            <a:extLst>
              <a:ext uri="{FF2B5EF4-FFF2-40B4-BE49-F238E27FC236}">
                <a16:creationId xmlns:a16="http://schemas.microsoft.com/office/drawing/2014/main" id="{ACAAF182-19EB-4CC8-9F24-71E20D88A0C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98375" y="6610350"/>
            <a:ext cx="487363" cy="487363"/>
          </a:xfrm>
          <a:prstGeom prst="rect">
            <a:avLst/>
          </a:prstGeom>
        </p:spPr>
      </p:pic>
    </p:spTree>
    <p:custDataLst>
      <p:tags r:id="rId1"/>
    </p:custDataLst>
    <p:extLst>
      <p:ext uri="{BB962C8B-B14F-4D97-AF65-F5344CB8AC3E}">
        <p14:creationId xmlns:p14="http://schemas.microsoft.com/office/powerpoint/2010/main" val="155206351"/>
      </p:ext>
    </p:extLst>
  </p:cSld>
  <p:clrMapOvr>
    <a:masterClrMapping/>
  </p:clrMapOvr>
  <mc:AlternateContent xmlns:mc="http://schemas.openxmlformats.org/markup-compatibility/2006" xmlns:p14="http://schemas.microsoft.com/office/powerpoint/2010/main">
    <mc:Choice Requires="p14">
      <p:transition spd="med" p14:dur="700" advTm="98056">
        <p:fade/>
      </p:transition>
    </mc:Choice>
    <mc:Fallback xmlns="">
      <p:transition spd="med" advTm="980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42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39" fill="hold" display="0">
                  <p:stCondLst>
                    <p:cond delay="indefinite"/>
                  </p:stCondLst>
                  <p:endCondLst>
                    <p:cond evt="onStopAudio" delay="0">
                      <p:tgtEl>
                        <p:sldTgt/>
                      </p:tgtEl>
                    </p:cond>
                  </p:endCondLst>
                </p:cTn>
                <p:tgtEl>
                  <p:spTgt spid="4"/>
                </p:tgtEl>
              </p:cMediaNode>
            </p:audio>
          </p:childTnLst>
        </p:cTn>
      </p:par>
    </p:tnLst>
    <p:bldLst>
      <p:bldP spid="3" grpId="0" uiExpand="1" build="p"/>
    </p:bldLst>
  </p:timing>
  <p:extLst>
    <p:ext uri="{E180D4A7-C9FB-4DFB-919C-405C955672EB}">
      <p14:showEvtLst xmlns:p14="http://schemas.microsoft.com/office/powerpoint/2010/main">
        <p14:playEvt time="3" objId="4"/>
        <p14:stopEvt time="98056" objId="4"/>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80E2-292B-4143-B48F-BC2B407AFA4B}"/>
              </a:ext>
            </a:extLst>
          </p:cNvPr>
          <p:cNvSpPr>
            <a:spLocks noGrp="1"/>
          </p:cNvSpPr>
          <p:nvPr>
            <p:ph type="title"/>
          </p:nvPr>
        </p:nvSpPr>
        <p:spPr/>
        <p:txBody>
          <a:bodyPr/>
          <a:lstStyle/>
          <a:p>
            <a:r>
              <a:rPr lang="en-US" dirty="0"/>
              <a:t>Validation </a:t>
            </a:r>
            <a:r>
              <a:rPr lang="en-US" dirty="0" err="1"/>
              <a:t>vs.Verification</a:t>
            </a:r>
            <a:r>
              <a:rPr lang="en-US" dirty="0"/>
              <a:t> </a:t>
            </a:r>
          </a:p>
        </p:txBody>
      </p:sp>
      <p:sp>
        <p:nvSpPr>
          <p:cNvPr id="3" name="Content Placeholder 2">
            <a:extLst>
              <a:ext uri="{FF2B5EF4-FFF2-40B4-BE49-F238E27FC236}">
                <a16:creationId xmlns:a16="http://schemas.microsoft.com/office/drawing/2014/main" id="{1F392C1D-5546-43CF-A96E-D93D161507BD}"/>
              </a:ext>
            </a:extLst>
          </p:cNvPr>
          <p:cNvSpPr>
            <a:spLocks noGrp="1"/>
          </p:cNvSpPr>
          <p:nvPr>
            <p:ph idx="1"/>
          </p:nvPr>
        </p:nvSpPr>
        <p:spPr>
          <a:xfrm>
            <a:off x="1219199" y="1346137"/>
            <a:ext cx="10711543" cy="5234049"/>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r>
              <a:rPr lang="en-US" sz="2200" dirty="0"/>
              <a:t>Method Validation</a:t>
            </a:r>
          </a:p>
          <a:p>
            <a:pPr lvl="1"/>
            <a:r>
              <a:rPr lang="en-US" sz="2000" dirty="0"/>
              <a:t>Characterizes performance characteristics</a:t>
            </a:r>
          </a:p>
          <a:p>
            <a:pPr lvl="1"/>
            <a:r>
              <a:rPr lang="en-US" sz="2000" dirty="0"/>
              <a:t>USP-NF General Chapter &lt;1225&gt;</a:t>
            </a:r>
          </a:p>
          <a:p>
            <a:pPr lvl="1"/>
            <a:endParaRPr lang="en-US" sz="2000" dirty="0"/>
          </a:p>
          <a:p>
            <a:r>
              <a:rPr lang="en-US" sz="2200" dirty="0"/>
              <a:t>Method Verification</a:t>
            </a:r>
          </a:p>
          <a:p>
            <a:pPr lvl="1"/>
            <a:r>
              <a:rPr lang="en-US" sz="2000" dirty="0"/>
              <a:t>Confirms that the validated method works as intended under conditions of actual use</a:t>
            </a:r>
          </a:p>
          <a:p>
            <a:pPr lvl="1"/>
            <a:r>
              <a:rPr lang="en-US" sz="2000" dirty="0"/>
              <a:t>USP-NF General Chapter &lt;1226&gt;</a:t>
            </a:r>
          </a:p>
          <a:p>
            <a:pPr marL="457200" lvl="1" indent="0">
              <a:buNone/>
            </a:pPr>
            <a:endParaRPr lang="en-US" sz="2000" dirty="0"/>
          </a:p>
        </p:txBody>
      </p:sp>
      <p:pic>
        <p:nvPicPr>
          <p:cNvPr id="6" name="3e">
            <a:hlinkClick r:id="" action="ppaction://media"/>
            <a:extLst>
              <a:ext uri="{FF2B5EF4-FFF2-40B4-BE49-F238E27FC236}">
                <a16:creationId xmlns:a16="http://schemas.microsoft.com/office/drawing/2014/main" id="{017A5423-33EE-470D-8F4C-328F7EF920F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499696" y="6271652"/>
            <a:ext cx="487362" cy="487362"/>
          </a:xfrm>
          <a:prstGeom prst="rect">
            <a:avLst/>
          </a:prstGeom>
        </p:spPr>
      </p:pic>
    </p:spTree>
    <p:custDataLst>
      <p:tags r:id="rId1"/>
    </p:custDataLst>
    <p:extLst>
      <p:ext uri="{BB962C8B-B14F-4D97-AF65-F5344CB8AC3E}">
        <p14:creationId xmlns:p14="http://schemas.microsoft.com/office/powerpoint/2010/main" val="1571309706"/>
      </p:ext>
    </p:extLst>
  </p:cSld>
  <p:clrMapOvr>
    <a:masterClrMapping/>
  </p:clrMapOvr>
  <mc:AlternateContent xmlns:mc="http://schemas.openxmlformats.org/markup-compatibility/2006" xmlns:p14="http://schemas.microsoft.com/office/powerpoint/2010/main">
    <mc:Choice Requires="p14">
      <p:transition spd="med" p14:dur="700" advTm="94832">
        <p:fade/>
      </p:transition>
    </mc:Choice>
    <mc:Fallback xmlns="">
      <p:transition spd="med" advTm="948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5457"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3" objId="6"/>
        <p14:stopEvt time="94832" objId="6"/>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02C9-C563-43D4-8E73-6FEE1902EB7E}"/>
              </a:ext>
            </a:extLst>
          </p:cNvPr>
          <p:cNvSpPr>
            <a:spLocks noGrp="1"/>
          </p:cNvSpPr>
          <p:nvPr>
            <p:ph type="title"/>
          </p:nvPr>
        </p:nvSpPr>
        <p:spPr/>
        <p:txBody>
          <a:bodyPr/>
          <a:lstStyle/>
          <a:p>
            <a:r>
              <a:rPr lang="en-US" dirty="0"/>
              <a:t>Qualification</a:t>
            </a:r>
          </a:p>
        </p:txBody>
      </p:sp>
      <p:sp>
        <p:nvSpPr>
          <p:cNvPr id="3" name="Content Placeholder 2">
            <a:extLst>
              <a:ext uri="{FF2B5EF4-FFF2-40B4-BE49-F238E27FC236}">
                <a16:creationId xmlns:a16="http://schemas.microsoft.com/office/drawing/2014/main" id="{22127187-8BE1-4DB6-8517-276020DB5D4E}"/>
              </a:ext>
            </a:extLst>
          </p:cNvPr>
          <p:cNvSpPr>
            <a:spLocks noGrp="1"/>
          </p:cNvSpPr>
          <p:nvPr>
            <p:ph idx="1"/>
          </p:nvPr>
        </p:nvSpPr>
        <p:spPr>
          <a:xfrm>
            <a:off x="1219200" y="1600201"/>
            <a:ext cx="10972800" cy="3171091"/>
          </a:xfrm>
        </p:spPr>
        <p:txBody>
          <a:bodyPr/>
          <a:lstStyle/>
          <a:p>
            <a:r>
              <a:rPr lang="en-US" sz="2000" dirty="0"/>
              <a:t>Assessment of proper functioning of instrumentation</a:t>
            </a:r>
          </a:p>
          <a:p>
            <a:r>
              <a:rPr lang="en-US" sz="2000" dirty="0"/>
              <a:t>Instrumental specifications:  example – liquid chromatography</a:t>
            </a:r>
          </a:p>
          <a:p>
            <a:pPr lvl="1"/>
            <a:r>
              <a:rPr lang="en-US" sz="2000" dirty="0"/>
              <a:t>Injection reproducibility [injection precision]</a:t>
            </a:r>
          </a:p>
          <a:p>
            <a:pPr lvl="1"/>
            <a:r>
              <a:rPr lang="en-US" sz="2000" dirty="0"/>
              <a:t>Column performance [efficiency, selectivity, asymmetry, backpressure]</a:t>
            </a:r>
          </a:p>
          <a:p>
            <a:pPr lvl="1"/>
            <a:r>
              <a:rPr lang="en-US" sz="2000" dirty="0"/>
              <a:t>Pump performance [flow rate, pressure stability]</a:t>
            </a:r>
          </a:p>
          <a:p>
            <a:pPr lvl="1"/>
            <a:r>
              <a:rPr lang="en-US" sz="2000" dirty="0"/>
              <a:t>Detector performance [sensitivity, noise, drift]</a:t>
            </a:r>
          </a:p>
          <a:p>
            <a:pPr lvl="1"/>
            <a:r>
              <a:rPr lang="en-US" sz="2000" dirty="0"/>
              <a:t>Aggregate function [control charts]</a:t>
            </a:r>
          </a:p>
          <a:p>
            <a:endParaRPr lang="en-US" sz="2000" dirty="0"/>
          </a:p>
          <a:p>
            <a:endParaRPr lang="en-US" sz="2000" dirty="0"/>
          </a:p>
        </p:txBody>
      </p:sp>
      <p:pic>
        <p:nvPicPr>
          <p:cNvPr id="8" name="Picture 7">
            <a:extLst>
              <a:ext uri="{FF2B5EF4-FFF2-40B4-BE49-F238E27FC236}">
                <a16:creationId xmlns:a16="http://schemas.microsoft.com/office/drawing/2014/main" id="{CC912143-8A57-49D1-B611-2C2B620A3BCA}"/>
              </a:ext>
            </a:extLst>
          </p:cNvPr>
          <p:cNvPicPr>
            <a:picLocks noChangeAspect="1"/>
          </p:cNvPicPr>
          <p:nvPr/>
        </p:nvPicPr>
        <p:blipFill>
          <a:blip r:embed="rId6"/>
          <a:stretch>
            <a:fillRect/>
          </a:stretch>
        </p:blipFill>
        <p:spPr>
          <a:xfrm>
            <a:off x="7010400" y="3730397"/>
            <a:ext cx="4947140" cy="3054804"/>
          </a:xfrm>
          <a:prstGeom prst="rect">
            <a:avLst/>
          </a:prstGeom>
        </p:spPr>
      </p:pic>
      <p:pic>
        <p:nvPicPr>
          <p:cNvPr id="4" name="4b">
            <a:hlinkClick r:id="" action="ppaction://media"/>
            <a:extLst>
              <a:ext uri="{FF2B5EF4-FFF2-40B4-BE49-F238E27FC236}">
                <a16:creationId xmlns:a16="http://schemas.microsoft.com/office/drawing/2014/main" id="{7030B55A-F860-4D7D-80FF-F65F61697E7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753974" y="5953478"/>
            <a:ext cx="487363" cy="487363"/>
          </a:xfrm>
          <a:prstGeom prst="rect">
            <a:avLst/>
          </a:prstGeom>
        </p:spPr>
      </p:pic>
    </p:spTree>
    <p:custDataLst>
      <p:tags r:id="rId1"/>
    </p:custDataLst>
    <p:extLst>
      <p:ext uri="{BB962C8B-B14F-4D97-AF65-F5344CB8AC3E}">
        <p14:creationId xmlns:p14="http://schemas.microsoft.com/office/powerpoint/2010/main" val="3666245263"/>
      </p:ext>
    </p:extLst>
  </p:cSld>
  <p:clrMapOvr>
    <a:masterClrMapping/>
  </p:clrMapOvr>
  <mc:AlternateContent xmlns:mc="http://schemas.openxmlformats.org/markup-compatibility/2006" xmlns:p14="http://schemas.microsoft.com/office/powerpoint/2010/main">
    <mc:Choice Requires="p14">
      <p:transition spd="med" p14:dur="700" advTm="177154">
        <p:fade/>
      </p:transition>
    </mc:Choice>
    <mc:Fallback xmlns="">
      <p:transition spd="med" advTm="1771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7763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33"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0" objId="5"/>
        <p14:stopEvt time="177154" objId="5"/>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182CC-9524-4DB7-9AF9-88D02BAB1C1D}"/>
              </a:ext>
            </a:extLst>
          </p:cNvPr>
          <p:cNvSpPr>
            <a:spLocks noGrp="1"/>
          </p:cNvSpPr>
          <p:nvPr>
            <p:ph type="title"/>
          </p:nvPr>
        </p:nvSpPr>
        <p:spPr/>
        <p:txBody>
          <a:bodyPr/>
          <a:lstStyle/>
          <a:p>
            <a:r>
              <a:rPr lang="en-US" dirty="0"/>
              <a:t>Analytical Performance Characteristics</a:t>
            </a:r>
          </a:p>
        </p:txBody>
      </p:sp>
      <p:sp>
        <p:nvSpPr>
          <p:cNvPr id="3" name="Content Placeholder 2">
            <a:extLst>
              <a:ext uri="{FF2B5EF4-FFF2-40B4-BE49-F238E27FC236}">
                <a16:creationId xmlns:a16="http://schemas.microsoft.com/office/drawing/2014/main" id="{1FA5D598-57B2-4079-84EC-A256F82F5F20}"/>
              </a:ext>
            </a:extLst>
          </p:cNvPr>
          <p:cNvSpPr>
            <a:spLocks noGrp="1"/>
          </p:cNvSpPr>
          <p:nvPr>
            <p:ph idx="1"/>
          </p:nvPr>
        </p:nvSpPr>
        <p:spPr>
          <a:xfrm>
            <a:off x="1219199" y="1600201"/>
            <a:ext cx="4265460" cy="5410199"/>
          </a:xfrm>
        </p:spPr>
        <p:txBody>
          <a:bodyPr/>
          <a:lstStyle/>
          <a:p>
            <a:pPr marL="0" indent="0">
              <a:buNone/>
            </a:pPr>
            <a:r>
              <a:rPr lang="en-US" dirty="0"/>
              <a:t>Performance Requirements:</a:t>
            </a:r>
          </a:p>
          <a:p>
            <a:r>
              <a:rPr lang="en-US" sz="2400" dirty="0"/>
              <a:t>Trueness*</a:t>
            </a:r>
          </a:p>
          <a:p>
            <a:r>
              <a:rPr lang="en-US" sz="2400" dirty="0"/>
              <a:t>Precision*</a:t>
            </a:r>
          </a:p>
          <a:p>
            <a:r>
              <a:rPr lang="en-US" sz="2400" dirty="0"/>
              <a:t>Specificity</a:t>
            </a:r>
          </a:p>
          <a:p>
            <a:r>
              <a:rPr lang="en-US" sz="2400" dirty="0"/>
              <a:t>Limit of Detection </a:t>
            </a:r>
          </a:p>
          <a:p>
            <a:r>
              <a:rPr lang="en-US" sz="2400" dirty="0"/>
              <a:t>Limit of Quantitation</a:t>
            </a:r>
          </a:p>
          <a:p>
            <a:r>
              <a:rPr lang="en-US" sz="2400" dirty="0"/>
              <a:t>Linearity</a:t>
            </a:r>
          </a:p>
          <a:p>
            <a:r>
              <a:rPr lang="en-US" sz="2400" dirty="0"/>
              <a:t>Range</a:t>
            </a:r>
          </a:p>
          <a:p>
            <a:pPr>
              <a:spcAft>
                <a:spcPts val="1200"/>
              </a:spcAft>
            </a:pPr>
            <a:r>
              <a:rPr lang="en-US" sz="2400" dirty="0"/>
              <a:t>Robustness</a:t>
            </a:r>
            <a:endParaRPr lang="en-US" sz="1800" dirty="0"/>
          </a:p>
          <a:p>
            <a:pPr marL="0" indent="0">
              <a:buNone/>
            </a:pPr>
            <a:r>
              <a:rPr lang="en-US" sz="1600" dirty="0"/>
              <a:t>* Terminology modified for consistency with ICH and VIM guidelines</a:t>
            </a:r>
          </a:p>
        </p:txBody>
      </p:sp>
      <p:grpSp>
        <p:nvGrpSpPr>
          <p:cNvPr id="4" name="Group 3">
            <a:extLst>
              <a:ext uri="{FF2B5EF4-FFF2-40B4-BE49-F238E27FC236}">
                <a16:creationId xmlns:a16="http://schemas.microsoft.com/office/drawing/2014/main" id="{1952D2BD-5B57-476B-896A-20B6B00FE032}"/>
              </a:ext>
            </a:extLst>
          </p:cNvPr>
          <p:cNvGrpSpPr/>
          <p:nvPr/>
        </p:nvGrpSpPr>
        <p:grpSpPr>
          <a:xfrm>
            <a:off x="5652655" y="1600201"/>
            <a:ext cx="5644005" cy="4979985"/>
            <a:chOff x="5652655" y="1600201"/>
            <a:chExt cx="5644005" cy="4979985"/>
          </a:xfrm>
        </p:grpSpPr>
        <p:sp>
          <p:nvSpPr>
            <p:cNvPr id="6" name="Rectangle 5">
              <a:extLst>
                <a:ext uri="{FF2B5EF4-FFF2-40B4-BE49-F238E27FC236}">
                  <a16:creationId xmlns:a16="http://schemas.microsoft.com/office/drawing/2014/main" id="{9457ABA3-1FE6-4F64-95A8-DFA1CB389913}"/>
                </a:ext>
              </a:extLst>
            </p:cNvPr>
            <p:cNvSpPr/>
            <p:nvPr/>
          </p:nvSpPr>
          <p:spPr>
            <a:xfrm>
              <a:off x="5652655" y="1600201"/>
              <a:ext cx="5644005" cy="4979985"/>
            </a:xfrm>
            <a:prstGeom prst="rect">
              <a:avLst/>
            </a:prstGeom>
            <a:solidFill>
              <a:srgbClr val="FFF8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E1"/>
                </a:solidFill>
                <a:effectLst/>
                <a:uLnTx/>
                <a:uFillTx/>
                <a:latin typeface="Arial"/>
                <a:ea typeface="+mn-ea"/>
                <a:cs typeface="+mn-cs"/>
              </a:endParaRPr>
            </a:p>
          </p:txBody>
        </p:sp>
        <p:sp>
          <p:nvSpPr>
            <p:cNvPr id="5" name="TextBox 4">
              <a:extLst>
                <a:ext uri="{FF2B5EF4-FFF2-40B4-BE49-F238E27FC236}">
                  <a16:creationId xmlns:a16="http://schemas.microsoft.com/office/drawing/2014/main" id="{5AC0F937-15D2-4803-B893-722EFCA951BA}"/>
                </a:ext>
              </a:extLst>
            </p:cNvPr>
            <p:cNvSpPr txBox="1"/>
            <p:nvPr/>
          </p:nvSpPr>
          <p:spPr>
            <a:xfrm>
              <a:off x="5796049" y="1600201"/>
              <a:ext cx="5332615" cy="1846659"/>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*Accuracy has been defined as:</a:t>
              </a:r>
            </a:p>
            <a:p>
              <a:pPr marL="0" marR="0" lvl="0" indent="0" algn="l"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en-US" altLang="en-US" sz="1600" b="0" i="0" u="none" strike="noStrike" kern="1200" cap="none" spc="0" normalizeH="0" baseline="0" noProof="0" dirty="0">
                  <a:ln>
                    <a:noFill/>
                  </a:ln>
                  <a:solidFill>
                    <a:srgbClr val="0066FF"/>
                  </a:solidFill>
                  <a:effectLst/>
                  <a:uLnTx/>
                  <a:uFillTx/>
                  <a:latin typeface="Arial" panose="020B0604020202020204" pitchFamily="34" charset="0"/>
                  <a:ea typeface="+mn-ea"/>
                  <a:cs typeface="+mn-cs"/>
                </a:rPr>
                <a:t>the closeness of agreement between a measured quantity value and a true quantity value of a measurand</a:t>
              </a:r>
            </a:p>
            <a:p>
              <a:pPr marL="0" marR="0" lvl="0" indent="0" algn="l"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endParaRPr kumimoji="0" lang="en-US" alt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Accuracy can be thought of as the combination of “trueness” and “precision”</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graphicFrame>
          <p:nvGraphicFramePr>
            <p:cNvPr id="9" name="Object 8">
              <a:extLst>
                <a:ext uri="{FF2B5EF4-FFF2-40B4-BE49-F238E27FC236}">
                  <a16:creationId xmlns:a16="http://schemas.microsoft.com/office/drawing/2014/main" id="{D407AC1B-CC76-488C-91B0-CF171E729B7A}"/>
                </a:ext>
              </a:extLst>
            </p:cNvPr>
            <p:cNvGraphicFramePr>
              <a:graphicFrameLocks noChangeAspect="1"/>
            </p:cNvGraphicFramePr>
            <p:nvPr/>
          </p:nvGraphicFramePr>
          <p:xfrm>
            <a:off x="6991350" y="3251200"/>
            <a:ext cx="3625850" cy="3263900"/>
          </p:xfrm>
          <a:graphic>
            <a:graphicData uri="http://schemas.openxmlformats.org/presentationml/2006/ole">
              <mc:AlternateContent xmlns:mc="http://schemas.openxmlformats.org/markup-compatibility/2006">
                <mc:Choice xmlns:v="urn:schemas-microsoft-com:vml" Requires="v">
                  <p:oleObj spid="_x0000_s2057" name="CorelDRAW" r:id="rId7" imgW="2224511" imgH="2002014" progId="CorelDraw.Graphic.15">
                    <p:embed/>
                  </p:oleObj>
                </mc:Choice>
                <mc:Fallback>
                  <p:oleObj name="CorelDRAW" r:id="rId7" imgW="2224511" imgH="2002014" progId="CorelDraw.Graphic.15">
                    <p:embed/>
                    <p:pic>
                      <p:nvPicPr>
                        <p:cNvPr id="9" name="Object 8">
                          <a:extLst>
                            <a:ext uri="{FF2B5EF4-FFF2-40B4-BE49-F238E27FC236}">
                              <a16:creationId xmlns:a16="http://schemas.microsoft.com/office/drawing/2014/main" id="{D407AC1B-CC76-488C-91B0-CF171E729B7A}"/>
                            </a:ext>
                          </a:extLst>
                        </p:cNvPr>
                        <p:cNvPicPr/>
                        <p:nvPr/>
                      </p:nvPicPr>
                      <p:blipFill>
                        <a:blip r:embed="rId8"/>
                        <a:stretch>
                          <a:fillRect/>
                        </a:stretch>
                      </p:blipFill>
                      <p:spPr>
                        <a:xfrm>
                          <a:off x="6991350" y="3251200"/>
                          <a:ext cx="3625850" cy="3263900"/>
                        </a:xfrm>
                        <a:prstGeom prst="rect">
                          <a:avLst/>
                        </a:prstGeom>
                      </p:spPr>
                    </p:pic>
                  </p:oleObj>
                </mc:Fallback>
              </mc:AlternateContent>
            </a:graphicData>
          </a:graphic>
        </p:graphicFrame>
      </p:grpSp>
      <p:sp>
        <p:nvSpPr>
          <p:cNvPr id="17" name="Freeform 376">
            <a:extLst>
              <a:ext uri="{FF2B5EF4-FFF2-40B4-BE49-F238E27FC236}">
                <a16:creationId xmlns:a16="http://schemas.microsoft.com/office/drawing/2014/main" id="{3F00E96D-3C22-4BAE-ABBB-467C1578B522}"/>
              </a:ext>
            </a:extLst>
          </p:cNvPr>
          <p:cNvSpPr>
            <a:spLocks/>
          </p:cNvSpPr>
          <p:nvPr/>
        </p:nvSpPr>
        <p:spPr bwMode="auto">
          <a:xfrm>
            <a:off x="3213005" y="2748776"/>
            <a:ext cx="81330" cy="502424"/>
          </a:xfrm>
          <a:custGeom>
            <a:avLst/>
            <a:gdLst>
              <a:gd name="T0" fmla="*/ 0 w 16"/>
              <a:gd name="T1" fmla="*/ 63 h 63"/>
              <a:gd name="T2" fmla="*/ 1 w 16"/>
              <a:gd name="T3" fmla="*/ 63 h 63"/>
              <a:gd name="T4" fmla="*/ 6 w 16"/>
              <a:gd name="T5" fmla="*/ 61 h 63"/>
              <a:gd name="T6" fmla="*/ 8 w 16"/>
              <a:gd name="T7" fmla="*/ 55 h 63"/>
              <a:gd name="T8" fmla="*/ 8 w 16"/>
              <a:gd name="T9" fmla="*/ 42 h 63"/>
              <a:gd name="T10" fmla="*/ 10 w 16"/>
              <a:gd name="T11" fmla="*/ 36 h 63"/>
              <a:gd name="T12" fmla="*/ 16 w 16"/>
              <a:gd name="T13" fmla="*/ 31 h 63"/>
              <a:gd name="T14" fmla="*/ 9 w 16"/>
              <a:gd name="T15" fmla="*/ 26 h 63"/>
              <a:gd name="T16" fmla="*/ 8 w 16"/>
              <a:gd name="T17" fmla="*/ 14 h 63"/>
              <a:gd name="T18" fmla="*/ 8 w 16"/>
              <a:gd name="T19" fmla="*/ 5 h 63"/>
              <a:gd name="T20" fmla="*/ 6 w 16"/>
              <a:gd name="T21" fmla="*/ 1 h 63"/>
              <a:gd name="T22" fmla="*/ 1 w 16"/>
              <a:gd name="T23"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63">
                <a:moveTo>
                  <a:pt x="0" y="63"/>
                </a:moveTo>
                <a:lnTo>
                  <a:pt x="1" y="63"/>
                </a:lnTo>
                <a:cubicBezTo>
                  <a:pt x="4" y="63"/>
                  <a:pt x="6" y="62"/>
                  <a:pt x="6" y="61"/>
                </a:cubicBezTo>
                <a:cubicBezTo>
                  <a:pt x="7" y="61"/>
                  <a:pt x="8" y="58"/>
                  <a:pt x="8" y="55"/>
                </a:cubicBezTo>
                <a:cubicBezTo>
                  <a:pt x="8" y="48"/>
                  <a:pt x="8" y="44"/>
                  <a:pt x="8" y="42"/>
                </a:cubicBezTo>
                <a:cubicBezTo>
                  <a:pt x="8" y="40"/>
                  <a:pt x="9" y="37"/>
                  <a:pt x="10" y="36"/>
                </a:cubicBezTo>
                <a:cubicBezTo>
                  <a:pt x="12" y="34"/>
                  <a:pt x="13" y="32"/>
                  <a:pt x="16" y="31"/>
                </a:cubicBezTo>
                <a:cubicBezTo>
                  <a:pt x="13" y="30"/>
                  <a:pt x="11" y="28"/>
                  <a:pt x="9" y="26"/>
                </a:cubicBezTo>
                <a:cubicBezTo>
                  <a:pt x="8" y="23"/>
                  <a:pt x="8" y="19"/>
                  <a:pt x="8" y="14"/>
                </a:cubicBezTo>
                <a:cubicBezTo>
                  <a:pt x="8" y="9"/>
                  <a:pt x="8" y="6"/>
                  <a:pt x="8" y="5"/>
                </a:cubicBezTo>
                <a:cubicBezTo>
                  <a:pt x="7" y="3"/>
                  <a:pt x="7" y="2"/>
                  <a:pt x="6" y="1"/>
                </a:cubicBezTo>
                <a:cubicBezTo>
                  <a:pt x="5" y="0"/>
                  <a:pt x="4" y="0"/>
                  <a:pt x="1" y="0"/>
                </a:cubicBezTo>
              </a:path>
            </a:pathLst>
          </a:custGeom>
          <a:noFill/>
          <a:ln w="19050">
            <a:solidFill>
              <a:srgbClr val="24211D"/>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 name="TextBox 17">
            <a:extLst>
              <a:ext uri="{FF2B5EF4-FFF2-40B4-BE49-F238E27FC236}">
                <a16:creationId xmlns:a16="http://schemas.microsoft.com/office/drawing/2014/main" id="{47964B86-1FD6-414D-A4D3-329176D825A7}"/>
              </a:ext>
            </a:extLst>
          </p:cNvPr>
          <p:cNvSpPr txBox="1"/>
          <p:nvPr/>
        </p:nvSpPr>
        <p:spPr>
          <a:xfrm>
            <a:off x="3311912" y="2748776"/>
            <a:ext cx="1451038" cy="4616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Accuracy</a:t>
            </a:r>
          </a:p>
        </p:txBody>
      </p:sp>
      <p:pic>
        <p:nvPicPr>
          <p:cNvPr id="7" name="5b">
            <a:hlinkClick r:id="" action="ppaction://media"/>
            <a:extLst>
              <a:ext uri="{FF2B5EF4-FFF2-40B4-BE49-F238E27FC236}">
                <a16:creationId xmlns:a16="http://schemas.microsoft.com/office/drawing/2014/main" id="{205551CA-396D-44E7-B464-F53ABD753FC1}"/>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2784138" y="5749925"/>
            <a:ext cx="487362" cy="487363"/>
          </a:xfrm>
          <a:prstGeom prst="rect">
            <a:avLst/>
          </a:prstGeom>
        </p:spPr>
      </p:pic>
    </p:spTree>
    <p:custDataLst>
      <p:tags r:id="rId2"/>
    </p:custDataLst>
    <p:extLst>
      <p:ext uri="{BB962C8B-B14F-4D97-AF65-F5344CB8AC3E}">
        <p14:creationId xmlns:p14="http://schemas.microsoft.com/office/powerpoint/2010/main" val="1046123828"/>
      </p:ext>
    </p:extLst>
  </p:cSld>
  <p:clrMapOvr>
    <a:masterClrMapping/>
  </p:clrMapOvr>
  <mc:AlternateContent xmlns:mc="http://schemas.openxmlformats.org/markup-compatibility/2006" xmlns:p14="http://schemas.microsoft.com/office/powerpoint/2010/main">
    <mc:Choice Requires="p14">
      <p:transition spd="med" p14:dur="700" advTm="146189">
        <p:fade/>
      </p:transition>
    </mc:Choice>
    <mc:Fallback xmlns="">
      <p:transition spd="med" advTm="1461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46177"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0" objId="7"/>
        <p14:stopEvt time="146189" objId="7"/>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F9293-C70A-488B-8A89-4C2258749F38}"/>
              </a:ext>
            </a:extLst>
          </p:cNvPr>
          <p:cNvSpPr>
            <a:spLocks noGrp="1"/>
          </p:cNvSpPr>
          <p:nvPr>
            <p:ph type="title"/>
          </p:nvPr>
        </p:nvSpPr>
        <p:spPr/>
        <p:txBody>
          <a:bodyPr/>
          <a:lstStyle/>
          <a:p>
            <a:r>
              <a:rPr lang="en-US" dirty="0"/>
              <a:t>Trueness</a:t>
            </a:r>
          </a:p>
        </p:txBody>
      </p:sp>
      <p:sp>
        <p:nvSpPr>
          <p:cNvPr id="3" name="Content Placeholder 2">
            <a:extLst>
              <a:ext uri="{FF2B5EF4-FFF2-40B4-BE49-F238E27FC236}">
                <a16:creationId xmlns:a16="http://schemas.microsoft.com/office/drawing/2014/main" id="{8ECB4CCF-2CE2-4FCE-A784-90B256EBB4BA}"/>
              </a:ext>
            </a:extLst>
          </p:cNvPr>
          <p:cNvSpPr>
            <a:spLocks noGrp="1"/>
          </p:cNvSpPr>
          <p:nvPr>
            <p:ph idx="1"/>
          </p:nvPr>
        </p:nvSpPr>
        <p:spPr>
          <a:xfrm>
            <a:off x="1219199" y="1600201"/>
            <a:ext cx="10834255" cy="4530725"/>
          </a:xfrm>
        </p:spPr>
        <p:txBody>
          <a:bodyPr/>
          <a:lstStyle/>
          <a:p>
            <a:r>
              <a:rPr lang="en-US" dirty="0"/>
              <a:t>Unbiased results; measurement agreement with the true value</a:t>
            </a:r>
          </a:p>
          <a:p>
            <a:r>
              <a:rPr lang="en-US" dirty="0"/>
              <a:t>Comparison with:</a:t>
            </a:r>
          </a:p>
          <a:p>
            <a:pPr lvl="1"/>
            <a:r>
              <a:rPr lang="en-US" dirty="0"/>
              <a:t>Well characterized samples</a:t>
            </a:r>
          </a:p>
          <a:p>
            <a:pPr lvl="2"/>
            <a:r>
              <a:rPr lang="en-US" dirty="0"/>
              <a:t>Reference materials </a:t>
            </a:r>
          </a:p>
          <a:p>
            <a:pPr lvl="2"/>
            <a:r>
              <a:rPr lang="en-US" dirty="0"/>
              <a:t>Control samples</a:t>
            </a:r>
          </a:p>
          <a:p>
            <a:pPr lvl="2"/>
            <a:r>
              <a:rPr lang="en-US" dirty="0"/>
              <a:t>Spiked sample (blank matrix)</a:t>
            </a:r>
          </a:p>
          <a:p>
            <a:pPr lvl="2"/>
            <a:r>
              <a:rPr lang="en-US" dirty="0"/>
              <a:t>Spiked sample (standard additions)</a:t>
            </a:r>
          </a:p>
          <a:p>
            <a:pPr lvl="1"/>
            <a:r>
              <a:rPr lang="en-US" dirty="0"/>
              <a:t>Reference methods</a:t>
            </a:r>
          </a:p>
          <a:p>
            <a:pPr lvl="2"/>
            <a:r>
              <a:rPr lang="en-US" dirty="0"/>
              <a:t>Validated methods</a:t>
            </a:r>
          </a:p>
          <a:p>
            <a:pPr lvl="2"/>
            <a:r>
              <a:rPr lang="en-US" dirty="0"/>
              <a:t>Reference Measurement Procedures (RMP)</a:t>
            </a:r>
          </a:p>
          <a:p>
            <a:pPr lvl="1"/>
            <a:endParaRPr lang="en-US" dirty="0"/>
          </a:p>
          <a:p>
            <a:pPr lvl="1"/>
            <a:endParaRPr lang="en-US" dirty="0"/>
          </a:p>
        </p:txBody>
      </p:sp>
      <p:pic>
        <p:nvPicPr>
          <p:cNvPr id="6" name="Picture 5">
            <a:extLst>
              <a:ext uri="{FF2B5EF4-FFF2-40B4-BE49-F238E27FC236}">
                <a16:creationId xmlns:a16="http://schemas.microsoft.com/office/drawing/2014/main" id="{E9592387-6FDA-4F72-98CB-F06C6C7FA69E}"/>
              </a:ext>
            </a:extLst>
          </p:cNvPr>
          <p:cNvPicPr>
            <a:picLocks noChangeAspect="1"/>
          </p:cNvPicPr>
          <p:nvPr/>
        </p:nvPicPr>
        <p:blipFill>
          <a:blip r:embed="rId6"/>
          <a:stretch>
            <a:fillRect/>
          </a:stretch>
        </p:blipFill>
        <p:spPr>
          <a:xfrm>
            <a:off x="8018175" y="2375658"/>
            <a:ext cx="3564225" cy="2596080"/>
          </a:xfrm>
          <a:prstGeom prst="rect">
            <a:avLst/>
          </a:prstGeom>
        </p:spPr>
      </p:pic>
      <p:pic>
        <p:nvPicPr>
          <p:cNvPr id="5" name="6b">
            <a:hlinkClick r:id="" action="ppaction://media"/>
            <a:extLst>
              <a:ext uri="{FF2B5EF4-FFF2-40B4-BE49-F238E27FC236}">
                <a16:creationId xmlns:a16="http://schemas.microsoft.com/office/drawing/2014/main" id="{ED81E813-7B8B-4BF5-AE0D-3BD31C5CBC8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795250" y="5795963"/>
            <a:ext cx="487363" cy="487362"/>
          </a:xfrm>
          <a:prstGeom prst="rect">
            <a:avLst/>
          </a:prstGeom>
        </p:spPr>
      </p:pic>
    </p:spTree>
    <p:custDataLst>
      <p:tags r:id="rId1"/>
    </p:custDataLst>
    <p:extLst>
      <p:ext uri="{BB962C8B-B14F-4D97-AF65-F5344CB8AC3E}">
        <p14:creationId xmlns:p14="http://schemas.microsoft.com/office/powerpoint/2010/main" val="3968919345"/>
      </p:ext>
    </p:extLst>
  </p:cSld>
  <p:clrMapOvr>
    <a:masterClrMapping/>
  </p:clrMapOvr>
  <mc:AlternateContent xmlns:mc="http://schemas.openxmlformats.org/markup-compatibility/2006" xmlns:p14="http://schemas.microsoft.com/office/powerpoint/2010/main">
    <mc:Choice Requires="p14">
      <p:transition spd="med" p14:dur="700" advTm="205866">
        <p:fade/>
      </p:transition>
    </mc:Choice>
    <mc:Fallback xmlns="">
      <p:transition spd="med" advTm="2058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04279"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41"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3" objId="5"/>
        <p14:stopEvt time="204312" objId="5"/>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F9293-C70A-488B-8A89-4C2258749F38}"/>
              </a:ext>
            </a:extLst>
          </p:cNvPr>
          <p:cNvSpPr>
            <a:spLocks noGrp="1"/>
          </p:cNvSpPr>
          <p:nvPr>
            <p:ph type="title"/>
          </p:nvPr>
        </p:nvSpPr>
        <p:spPr/>
        <p:txBody>
          <a:bodyPr/>
          <a:lstStyle/>
          <a:p>
            <a:r>
              <a:rPr lang="en-US" dirty="0"/>
              <a:t>Precision</a:t>
            </a:r>
          </a:p>
        </p:txBody>
      </p:sp>
      <p:sp>
        <p:nvSpPr>
          <p:cNvPr id="3" name="Content Placeholder 2">
            <a:extLst>
              <a:ext uri="{FF2B5EF4-FFF2-40B4-BE49-F238E27FC236}">
                <a16:creationId xmlns:a16="http://schemas.microsoft.com/office/drawing/2014/main" id="{8ECB4CCF-2CE2-4FCE-A784-90B256EBB4BA}"/>
              </a:ext>
            </a:extLst>
          </p:cNvPr>
          <p:cNvSpPr>
            <a:spLocks noGrp="1"/>
          </p:cNvSpPr>
          <p:nvPr>
            <p:ph idx="1"/>
          </p:nvPr>
        </p:nvSpPr>
        <p:spPr>
          <a:xfrm>
            <a:off x="1219199" y="1219201"/>
            <a:ext cx="10834255" cy="4911726"/>
          </a:xfrm>
        </p:spPr>
        <p:txBody>
          <a:bodyPr/>
          <a:lstStyle/>
          <a:p>
            <a:r>
              <a:rPr lang="en-US" sz="2000" dirty="0"/>
              <a:t>Characterization of the agreement among test results</a:t>
            </a:r>
          </a:p>
          <a:p>
            <a:r>
              <a:rPr lang="en-US" sz="2000" dirty="0"/>
              <a:t>Statistical Metrics (std dev or </a:t>
            </a:r>
            <a:r>
              <a:rPr lang="en-US" sz="2000" dirty="0" err="1"/>
              <a:t>rel</a:t>
            </a:r>
            <a:r>
              <a:rPr lang="en-US" sz="2000" dirty="0"/>
              <a:t> std dev)</a:t>
            </a:r>
          </a:p>
          <a:p>
            <a:r>
              <a:rPr lang="en-US" sz="2000" dirty="0"/>
              <a:t>Repeatability (short term variations)</a:t>
            </a:r>
          </a:p>
          <a:p>
            <a:pPr lvl="1"/>
            <a:r>
              <a:rPr lang="en-US" sz="2000" dirty="0"/>
              <a:t>Within lab variability within a single day</a:t>
            </a:r>
          </a:p>
          <a:p>
            <a:pPr lvl="1"/>
            <a:r>
              <a:rPr lang="en-US" sz="2000" dirty="0"/>
              <a:t>Single analyst</a:t>
            </a:r>
          </a:p>
          <a:p>
            <a:pPr lvl="1"/>
            <a:r>
              <a:rPr lang="en-US" sz="2000" dirty="0"/>
              <a:t>Single instrument</a:t>
            </a:r>
          </a:p>
          <a:p>
            <a:r>
              <a:rPr lang="en-US" sz="2000" dirty="0"/>
              <a:t>Ruggedness (intermediate variations)</a:t>
            </a:r>
          </a:p>
          <a:p>
            <a:pPr lvl="1"/>
            <a:r>
              <a:rPr lang="en-US" sz="2000" dirty="0"/>
              <a:t>Within lab variability between runs</a:t>
            </a:r>
          </a:p>
          <a:p>
            <a:pPr lvl="1"/>
            <a:r>
              <a:rPr lang="en-US" sz="2000" dirty="0"/>
              <a:t>May include different analysts or instruments</a:t>
            </a:r>
          </a:p>
          <a:p>
            <a:r>
              <a:rPr lang="en-US" sz="2000" dirty="0"/>
              <a:t>Reproducibility (longer term variations)</a:t>
            </a:r>
          </a:p>
          <a:p>
            <a:pPr lvl="1"/>
            <a:r>
              <a:rPr lang="en-US" sz="2000" dirty="0"/>
              <a:t>Between lab variability</a:t>
            </a:r>
          </a:p>
          <a:p>
            <a:pPr lvl="1"/>
            <a:r>
              <a:rPr lang="en-US" sz="2000" dirty="0"/>
              <a:t>Different analysts</a:t>
            </a:r>
          </a:p>
          <a:p>
            <a:pPr lvl="1"/>
            <a:r>
              <a:rPr lang="en-US" sz="2000" dirty="0"/>
              <a:t>Different Instruments</a:t>
            </a:r>
          </a:p>
          <a:p>
            <a:pPr lvl="1"/>
            <a:r>
              <a:rPr lang="en-US" sz="2000" dirty="0"/>
              <a:t>Often as determined by interlaboratory studies</a:t>
            </a:r>
          </a:p>
          <a:p>
            <a:endParaRPr lang="en-US" sz="2000" dirty="0"/>
          </a:p>
          <a:p>
            <a:pPr marL="457200" lvl="1" indent="0">
              <a:buNone/>
            </a:pPr>
            <a:endParaRPr lang="en-US" sz="2000" dirty="0"/>
          </a:p>
        </p:txBody>
      </p:sp>
      <p:grpSp>
        <p:nvGrpSpPr>
          <p:cNvPr id="10" name="Group 9">
            <a:extLst>
              <a:ext uri="{FF2B5EF4-FFF2-40B4-BE49-F238E27FC236}">
                <a16:creationId xmlns:a16="http://schemas.microsoft.com/office/drawing/2014/main" id="{45D5DD5E-2809-42D2-895F-4783369623D3}"/>
              </a:ext>
            </a:extLst>
          </p:cNvPr>
          <p:cNvGrpSpPr/>
          <p:nvPr/>
        </p:nvGrpSpPr>
        <p:grpSpPr>
          <a:xfrm>
            <a:off x="6774871" y="4503966"/>
            <a:ext cx="5058936" cy="1626961"/>
            <a:chOff x="6774871" y="4503966"/>
            <a:chExt cx="5058936" cy="1626961"/>
          </a:xfrm>
        </p:grpSpPr>
        <p:cxnSp>
          <p:nvCxnSpPr>
            <p:cNvPr id="4" name="Straight Arrow Connector 3">
              <a:extLst>
                <a:ext uri="{FF2B5EF4-FFF2-40B4-BE49-F238E27FC236}">
                  <a16:creationId xmlns:a16="http://schemas.microsoft.com/office/drawing/2014/main" id="{FB41E338-77FC-467B-8755-1672D612A516}"/>
                </a:ext>
              </a:extLst>
            </p:cNvPr>
            <p:cNvCxnSpPr/>
            <p:nvPr/>
          </p:nvCxnSpPr>
          <p:spPr>
            <a:xfrm>
              <a:off x="7398729" y="5583216"/>
              <a:ext cx="4068352" cy="0"/>
            </a:xfrm>
            <a:prstGeom prst="straightConnector1">
              <a:avLst/>
            </a:prstGeom>
            <a:ln w="76200">
              <a:solidFill>
                <a:srgbClr val="0066FF"/>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B8BF312-D9AE-44A6-A59D-E54BFC48439A}"/>
                </a:ext>
              </a:extLst>
            </p:cNvPr>
            <p:cNvSpPr txBox="1"/>
            <p:nvPr/>
          </p:nvSpPr>
          <p:spPr>
            <a:xfrm>
              <a:off x="6774871" y="4503966"/>
              <a:ext cx="1786232" cy="36933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Arial" panose="020B0604020202020204" pitchFamily="34" charset="0"/>
                  <a:ea typeface="+mn-ea"/>
                  <a:cs typeface="+mn-cs"/>
                </a:rPr>
                <a:t>repeatability</a:t>
              </a:r>
            </a:p>
          </p:txBody>
        </p:sp>
        <p:sp>
          <p:nvSpPr>
            <p:cNvPr id="8" name="TextBox 7">
              <a:extLst>
                <a:ext uri="{FF2B5EF4-FFF2-40B4-BE49-F238E27FC236}">
                  <a16:creationId xmlns:a16="http://schemas.microsoft.com/office/drawing/2014/main" id="{8234972F-B85C-4257-A94E-4D3263D4A0F6}"/>
                </a:ext>
              </a:extLst>
            </p:cNvPr>
            <p:cNvSpPr txBox="1"/>
            <p:nvPr/>
          </p:nvSpPr>
          <p:spPr>
            <a:xfrm>
              <a:off x="7398729" y="5751165"/>
              <a:ext cx="1786232" cy="36933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58341"/>
                  </a:solidFill>
                  <a:effectLst/>
                  <a:uLnTx/>
                  <a:uFillTx/>
                  <a:latin typeface="Arial" panose="020B0604020202020204" pitchFamily="34" charset="0"/>
                  <a:ea typeface="+mn-ea"/>
                  <a:cs typeface="+mn-cs"/>
                </a:rPr>
                <a:t>less variability</a:t>
              </a:r>
            </a:p>
          </p:txBody>
        </p:sp>
        <p:sp>
          <p:nvSpPr>
            <p:cNvPr id="9" name="TextBox 8">
              <a:extLst>
                <a:ext uri="{FF2B5EF4-FFF2-40B4-BE49-F238E27FC236}">
                  <a16:creationId xmlns:a16="http://schemas.microsoft.com/office/drawing/2014/main" id="{A5E09461-CE4B-47EC-88CB-E9130A19CBBB}"/>
                </a:ext>
              </a:extLst>
            </p:cNvPr>
            <p:cNvSpPr txBox="1"/>
            <p:nvPr/>
          </p:nvSpPr>
          <p:spPr>
            <a:xfrm>
              <a:off x="9814594" y="5761595"/>
              <a:ext cx="2019213"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58341"/>
                  </a:solidFill>
                  <a:effectLst/>
                  <a:uLnTx/>
                  <a:uFillTx/>
                  <a:latin typeface="Arial" panose="020B0604020202020204" pitchFamily="34" charset="0"/>
                  <a:ea typeface="+mn-ea"/>
                  <a:cs typeface="+mn-cs"/>
                </a:rPr>
                <a:t>more variability</a:t>
              </a:r>
            </a:p>
          </p:txBody>
        </p:sp>
        <p:sp>
          <p:nvSpPr>
            <p:cNvPr id="11" name="TextBox 10">
              <a:extLst>
                <a:ext uri="{FF2B5EF4-FFF2-40B4-BE49-F238E27FC236}">
                  <a16:creationId xmlns:a16="http://schemas.microsoft.com/office/drawing/2014/main" id="{8CDE97B1-5C7D-4F1A-919C-D03127EC7F7A}"/>
                </a:ext>
              </a:extLst>
            </p:cNvPr>
            <p:cNvSpPr txBox="1"/>
            <p:nvPr/>
          </p:nvSpPr>
          <p:spPr>
            <a:xfrm>
              <a:off x="6774871" y="4808766"/>
              <a:ext cx="1786232" cy="646331"/>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58341"/>
                  </a:solidFill>
                  <a:effectLst/>
                  <a:uLnTx/>
                  <a:uFillTx/>
                  <a:latin typeface="Arial" panose="020B0604020202020204" pitchFamily="34" charset="0"/>
                  <a:ea typeface="+mn-ea"/>
                  <a:cs typeface="+mn-cs"/>
                </a:rPr>
                <a:t>Instrument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58341"/>
                  </a:solidFill>
                  <a:effectLst/>
                  <a:uLnTx/>
                  <a:uFillTx/>
                  <a:latin typeface="Arial" panose="020B0604020202020204" pitchFamily="34" charset="0"/>
                  <a:ea typeface="+mn-ea"/>
                  <a:cs typeface="+mn-cs"/>
                </a:rPr>
                <a:t>precision</a:t>
              </a:r>
            </a:p>
          </p:txBody>
        </p:sp>
      </p:grpSp>
      <p:grpSp>
        <p:nvGrpSpPr>
          <p:cNvPr id="15" name="Group 14">
            <a:extLst>
              <a:ext uri="{FF2B5EF4-FFF2-40B4-BE49-F238E27FC236}">
                <a16:creationId xmlns:a16="http://schemas.microsoft.com/office/drawing/2014/main" id="{8D756982-0547-4E19-A815-7A97814334BA}"/>
              </a:ext>
            </a:extLst>
          </p:cNvPr>
          <p:cNvGrpSpPr/>
          <p:nvPr/>
        </p:nvGrpSpPr>
        <p:grpSpPr>
          <a:xfrm>
            <a:off x="8671543" y="4500571"/>
            <a:ext cx="1552936" cy="936952"/>
            <a:chOff x="8671543" y="4500571"/>
            <a:chExt cx="1552936" cy="936952"/>
          </a:xfrm>
        </p:grpSpPr>
        <p:sp>
          <p:nvSpPr>
            <p:cNvPr id="7" name="TextBox 6">
              <a:extLst>
                <a:ext uri="{FF2B5EF4-FFF2-40B4-BE49-F238E27FC236}">
                  <a16:creationId xmlns:a16="http://schemas.microsoft.com/office/drawing/2014/main" id="{45DF2353-8BD1-485B-B782-7B08967B1CBC}"/>
                </a:ext>
              </a:extLst>
            </p:cNvPr>
            <p:cNvSpPr txBox="1"/>
            <p:nvPr/>
          </p:nvSpPr>
          <p:spPr>
            <a:xfrm>
              <a:off x="8671543" y="4500571"/>
              <a:ext cx="1552936" cy="36933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Arial" panose="020B0604020202020204" pitchFamily="34" charset="0"/>
                  <a:ea typeface="+mn-ea"/>
                  <a:cs typeface="+mn-cs"/>
                </a:rPr>
                <a:t>ruggedness</a:t>
              </a:r>
            </a:p>
          </p:txBody>
        </p:sp>
        <p:sp>
          <p:nvSpPr>
            <p:cNvPr id="12" name="TextBox 11">
              <a:extLst>
                <a:ext uri="{FF2B5EF4-FFF2-40B4-BE49-F238E27FC236}">
                  <a16:creationId xmlns:a16="http://schemas.microsoft.com/office/drawing/2014/main" id="{BB3C1CFF-CDB0-446C-8889-4912ABCFA278}"/>
                </a:ext>
              </a:extLst>
            </p:cNvPr>
            <p:cNvSpPr txBox="1"/>
            <p:nvPr/>
          </p:nvSpPr>
          <p:spPr>
            <a:xfrm>
              <a:off x="8671543" y="4791192"/>
              <a:ext cx="1552936" cy="646331"/>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58341"/>
                  </a:solidFill>
                  <a:effectLst/>
                  <a:uLnTx/>
                  <a:uFillTx/>
                  <a:latin typeface="Arial" panose="020B0604020202020204" pitchFamily="34" charset="0"/>
                  <a:ea typeface="+mn-ea"/>
                  <a:cs typeface="+mn-cs"/>
                </a:rPr>
                <a:t>Intermediate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58341"/>
                  </a:solidFill>
                  <a:effectLst/>
                  <a:uLnTx/>
                  <a:uFillTx/>
                  <a:latin typeface="Arial" panose="020B0604020202020204" pitchFamily="34" charset="0"/>
                  <a:ea typeface="+mn-ea"/>
                  <a:cs typeface="+mn-cs"/>
                </a:rPr>
                <a:t>precision</a:t>
              </a:r>
            </a:p>
          </p:txBody>
        </p:sp>
      </p:grpSp>
      <p:grpSp>
        <p:nvGrpSpPr>
          <p:cNvPr id="16" name="Group 15">
            <a:extLst>
              <a:ext uri="{FF2B5EF4-FFF2-40B4-BE49-F238E27FC236}">
                <a16:creationId xmlns:a16="http://schemas.microsoft.com/office/drawing/2014/main" id="{896596D3-9FD1-49A9-85E1-F12B4316034A}"/>
              </a:ext>
            </a:extLst>
          </p:cNvPr>
          <p:cNvGrpSpPr/>
          <p:nvPr/>
        </p:nvGrpSpPr>
        <p:grpSpPr>
          <a:xfrm>
            <a:off x="10304708" y="4500571"/>
            <a:ext cx="1887292" cy="919378"/>
            <a:chOff x="10304708" y="4500571"/>
            <a:chExt cx="1887292" cy="919378"/>
          </a:xfrm>
        </p:grpSpPr>
        <p:sp>
          <p:nvSpPr>
            <p:cNvPr id="6" name="TextBox 5">
              <a:extLst>
                <a:ext uri="{FF2B5EF4-FFF2-40B4-BE49-F238E27FC236}">
                  <a16:creationId xmlns:a16="http://schemas.microsoft.com/office/drawing/2014/main" id="{48E88BDA-C3CE-4959-8E26-F954C40E3721}"/>
                </a:ext>
              </a:extLst>
            </p:cNvPr>
            <p:cNvSpPr txBox="1"/>
            <p:nvPr/>
          </p:nvSpPr>
          <p:spPr>
            <a:xfrm>
              <a:off x="10334919" y="4500571"/>
              <a:ext cx="1857081" cy="36933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Arial" panose="020B0604020202020204" pitchFamily="34" charset="0"/>
                  <a:ea typeface="+mn-ea"/>
                  <a:cs typeface="+mn-cs"/>
                </a:rPr>
                <a:t>reproducibility</a:t>
              </a:r>
            </a:p>
          </p:txBody>
        </p:sp>
        <p:sp>
          <p:nvSpPr>
            <p:cNvPr id="13" name="TextBox 12">
              <a:extLst>
                <a:ext uri="{FF2B5EF4-FFF2-40B4-BE49-F238E27FC236}">
                  <a16:creationId xmlns:a16="http://schemas.microsoft.com/office/drawing/2014/main" id="{795BEEE8-9A37-48ED-9769-F8DCE2CD3531}"/>
                </a:ext>
              </a:extLst>
            </p:cNvPr>
            <p:cNvSpPr txBox="1"/>
            <p:nvPr/>
          </p:nvSpPr>
          <p:spPr>
            <a:xfrm>
              <a:off x="10304708" y="4773618"/>
              <a:ext cx="1887292" cy="646331"/>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58341"/>
                  </a:solidFill>
                  <a:effectLst/>
                  <a:uLnTx/>
                  <a:uFillTx/>
                  <a:latin typeface="Arial" panose="020B0604020202020204" pitchFamily="34" charset="0"/>
                  <a:ea typeface="+mn-ea"/>
                  <a:cs typeface="+mn-cs"/>
                </a:rPr>
                <a:t>Interlaboratory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58341"/>
                  </a:solidFill>
                  <a:effectLst/>
                  <a:uLnTx/>
                  <a:uFillTx/>
                  <a:latin typeface="Arial" panose="020B0604020202020204" pitchFamily="34" charset="0"/>
                  <a:ea typeface="+mn-ea"/>
                  <a:cs typeface="+mn-cs"/>
                </a:rPr>
                <a:t>precision</a:t>
              </a:r>
            </a:p>
          </p:txBody>
        </p:sp>
      </p:grpSp>
      <p:pic>
        <p:nvPicPr>
          <p:cNvPr id="14" name="Picture 13">
            <a:extLst>
              <a:ext uri="{FF2B5EF4-FFF2-40B4-BE49-F238E27FC236}">
                <a16:creationId xmlns:a16="http://schemas.microsoft.com/office/drawing/2014/main" id="{3E7A36A9-450F-4B2C-8B05-59578AB91E18}"/>
              </a:ext>
            </a:extLst>
          </p:cNvPr>
          <p:cNvPicPr>
            <a:picLocks noChangeAspect="1"/>
          </p:cNvPicPr>
          <p:nvPr/>
        </p:nvPicPr>
        <p:blipFill>
          <a:blip r:embed="rId6"/>
          <a:stretch>
            <a:fillRect/>
          </a:stretch>
        </p:blipFill>
        <p:spPr>
          <a:xfrm>
            <a:off x="7650792" y="1632592"/>
            <a:ext cx="3564225" cy="2596080"/>
          </a:xfrm>
          <a:prstGeom prst="rect">
            <a:avLst/>
          </a:prstGeom>
        </p:spPr>
      </p:pic>
      <p:pic>
        <p:nvPicPr>
          <p:cNvPr id="17" name="7c">
            <a:hlinkClick r:id="" action="ppaction://media"/>
            <a:extLst>
              <a:ext uri="{FF2B5EF4-FFF2-40B4-BE49-F238E27FC236}">
                <a16:creationId xmlns:a16="http://schemas.microsoft.com/office/drawing/2014/main" id="{8CBAD345-EB29-41E7-93AC-27C5123F9974}"/>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411075" y="5884863"/>
            <a:ext cx="487363" cy="487362"/>
          </a:xfrm>
          <a:prstGeom prst="rect">
            <a:avLst/>
          </a:prstGeom>
        </p:spPr>
      </p:pic>
    </p:spTree>
    <p:custDataLst>
      <p:tags r:id="rId1"/>
    </p:custDataLst>
    <p:extLst>
      <p:ext uri="{BB962C8B-B14F-4D97-AF65-F5344CB8AC3E}">
        <p14:creationId xmlns:p14="http://schemas.microsoft.com/office/powerpoint/2010/main" val="2138032584"/>
      </p:ext>
    </p:extLst>
  </p:cSld>
  <p:clrMapOvr>
    <a:masterClrMapping/>
  </p:clrMapOvr>
  <mc:AlternateContent xmlns:mc="http://schemas.openxmlformats.org/markup-compatibility/2006" xmlns:p14="http://schemas.microsoft.com/office/powerpoint/2010/main">
    <mc:Choice Requires="p14">
      <p:transition spd="med" p14:dur="700" advTm="123713">
        <p:fade/>
      </p:transition>
    </mc:Choice>
    <mc:Fallback xmlns="">
      <p:transition spd="med" advTm="1237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22344"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51" fill="hold" display="0">
                  <p:stCondLst>
                    <p:cond delay="indefinite"/>
                  </p:stCondLst>
                  <p:endCondLst>
                    <p:cond evt="onStopAudio" delay="0">
                      <p:tgtEl>
                        <p:sldTgt/>
                      </p:tgtEl>
                    </p:cond>
                  </p:endCondLst>
                </p:cTn>
                <p:tgtEl>
                  <p:spTgt spid="17"/>
                </p:tgtEl>
              </p:cMediaNode>
            </p:audio>
          </p:childTnLst>
        </p:cTn>
      </p:par>
    </p:tnLst>
  </p:timing>
  <p:extLst>
    <p:ext uri="{E180D4A7-C9FB-4DFB-919C-405C955672EB}">
      <p14:showEvtLst xmlns:p14="http://schemas.microsoft.com/office/powerpoint/2010/main">
        <p14:playEvt time="3" objId="17"/>
        <p14:stopEvt time="122366" objId="17"/>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32B3F-4348-46CB-B07B-971F2CA339E9}"/>
              </a:ext>
            </a:extLst>
          </p:cNvPr>
          <p:cNvSpPr>
            <a:spLocks noGrp="1"/>
          </p:cNvSpPr>
          <p:nvPr>
            <p:ph type="title"/>
          </p:nvPr>
        </p:nvSpPr>
        <p:spPr/>
        <p:txBody>
          <a:bodyPr/>
          <a:lstStyle/>
          <a:p>
            <a:r>
              <a:rPr lang="en-US" dirty="0"/>
              <a:t>Specificity (Selectivity)</a:t>
            </a:r>
          </a:p>
        </p:txBody>
      </p:sp>
      <p:sp>
        <p:nvSpPr>
          <p:cNvPr id="3" name="Content Placeholder 2">
            <a:extLst>
              <a:ext uri="{FF2B5EF4-FFF2-40B4-BE49-F238E27FC236}">
                <a16:creationId xmlns:a16="http://schemas.microsoft.com/office/drawing/2014/main" id="{B0FD0911-D531-4CD3-8F21-338D7503B943}"/>
              </a:ext>
            </a:extLst>
          </p:cNvPr>
          <p:cNvSpPr>
            <a:spLocks noGrp="1"/>
          </p:cNvSpPr>
          <p:nvPr>
            <p:ph idx="1"/>
          </p:nvPr>
        </p:nvSpPr>
        <p:spPr>
          <a:xfrm>
            <a:off x="1219200" y="1600201"/>
            <a:ext cx="10363200" cy="5257799"/>
          </a:xfrm>
        </p:spPr>
        <p:txBody>
          <a:bodyPr/>
          <a:lstStyle/>
          <a:p>
            <a:r>
              <a:rPr lang="en-US" dirty="0"/>
              <a:t>Method sensitivity to potential interferences</a:t>
            </a:r>
          </a:p>
          <a:p>
            <a:pPr lvl="1"/>
            <a:r>
              <a:rPr lang="en-US" dirty="0"/>
              <a:t>Impurities, contaminants, degradation products</a:t>
            </a:r>
          </a:p>
          <a:p>
            <a:pPr lvl="1"/>
            <a:r>
              <a:rPr lang="en-US" dirty="0"/>
              <a:t>Closely related  compounds (isomers, analogs, chiral forms)</a:t>
            </a:r>
          </a:p>
          <a:p>
            <a:r>
              <a:rPr lang="en-US" dirty="0"/>
              <a:t>Assessment</a:t>
            </a:r>
          </a:p>
          <a:p>
            <a:pPr lvl="1"/>
            <a:r>
              <a:rPr lang="en-US" dirty="0"/>
              <a:t>Chromatographic studies</a:t>
            </a:r>
          </a:p>
          <a:p>
            <a:pPr lvl="1"/>
            <a:r>
              <a:rPr lang="en-US" dirty="0"/>
              <a:t>Peak purity tools</a:t>
            </a:r>
          </a:p>
          <a:p>
            <a:pPr lvl="1"/>
            <a:r>
              <a:rPr lang="en-US" dirty="0"/>
              <a:t>Use of orthogonal methods</a:t>
            </a:r>
          </a:p>
          <a:p>
            <a:pPr lvl="1"/>
            <a:r>
              <a:rPr lang="en-US" dirty="0"/>
              <a:t>Spiking studies with potential interferents</a:t>
            </a:r>
          </a:p>
          <a:p>
            <a:pPr lvl="1"/>
            <a:r>
              <a:rPr lang="en-US" dirty="0"/>
              <a:t>Environmental stresses</a:t>
            </a:r>
          </a:p>
          <a:p>
            <a:pPr lvl="2"/>
            <a:r>
              <a:rPr lang="en-US" dirty="0"/>
              <a:t>e.g., freeze/thaw cycles, elevated temperatures or humidity, and exposure to sunlight</a:t>
            </a:r>
          </a:p>
        </p:txBody>
      </p:sp>
      <p:pic>
        <p:nvPicPr>
          <p:cNvPr id="6" name="8a">
            <a:hlinkClick r:id="" action="ppaction://media"/>
            <a:extLst>
              <a:ext uri="{FF2B5EF4-FFF2-40B4-BE49-F238E27FC236}">
                <a16:creationId xmlns:a16="http://schemas.microsoft.com/office/drawing/2014/main" id="{8CD76CF6-0642-4CC3-85F3-4FC02A415F4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979400" y="6488113"/>
            <a:ext cx="487363" cy="487362"/>
          </a:xfrm>
          <a:prstGeom prst="rect">
            <a:avLst/>
          </a:prstGeom>
        </p:spPr>
      </p:pic>
    </p:spTree>
    <p:custDataLst>
      <p:tags r:id="rId1"/>
    </p:custDataLst>
    <p:extLst>
      <p:ext uri="{BB962C8B-B14F-4D97-AF65-F5344CB8AC3E}">
        <p14:creationId xmlns:p14="http://schemas.microsoft.com/office/powerpoint/2010/main" val="2802011504"/>
      </p:ext>
    </p:extLst>
  </p:cSld>
  <p:clrMapOvr>
    <a:masterClrMapping/>
  </p:clrMapOvr>
  <mc:AlternateContent xmlns:mc="http://schemas.openxmlformats.org/markup-compatibility/2006" xmlns:p14="http://schemas.microsoft.com/office/powerpoint/2010/main">
    <mc:Choice Requires="p14">
      <p:transition spd="med" p14:dur="700" advTm="101971">
        <p:fade/>
      </p:transition>
    </mc:Choice>
    <mc:Fallback xmlns="">
      <p:transition spd="med" advTm="1019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3440"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0" objId="6"/>
        <p14:stopEvt time="101971" objId="6"/>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7423C-FCBE-4216-A8E2-B9CCF32BFF61}"/>
              </a:ext>
            </a:extLst>
          </p:cNvPr>
          <p:cNvSpPr>
            <a:spLocks noGrp="1"/>
          </p:cNvSpPr>
          <p:nvPr>
            <p:ph type="title"/>
          </p:nvPr>
        </p:nvSpPr>
        <p:spPr>
          <a:xfrm>
            <a:off x="1219200" y="277814"/>
            <a:ext cx="10363200" cy="636587"/>
          </a:xfrm>
        </p:spPr>
        <p:txBody>
          <a:bodyPr wrap="square" anchor="ctr">
            <a:normAutofit/>
          </a:bodyPr>
          <a:lstStyle/>
          <a:p>
            <a:pPr>
              <a:lnSpc>
                <a:spcPct val="90000"/>
              </a:lnSpc>
            </a:pPr>
            <a:r>
              <a:rPr lang="en-US" sz="3900"/>
              <a:t>Limit of Detection (LOD)</a:t>
            </a:r>
          </a:p>
        </p:txBody>
      </p:sp>
      <p:sp>
        <p:nvSpPr>
          <p:cNvPr id="3" name="Content Placeholder 2">
            <a:extLst>
              <a:ext uri="{FF2B5EF4-FFF2-40B4-BE49-F238E27FC236}">
                <a16:creationId xmlns:a16="http://schemas.microsoft.com/office/drawing/2014/main" id="{5639B4F1-AD13-42AD-9353-1ABB379BF23E}"/>
              </a:ext>
            </a:extLst>
          </p:cNvPr>
          <p:cNvSpPr>
            <a:spLocks noGrp="1"/>
          </p:cNvSpPr>
          <p:nvPr>
            <p:ph type="body" sz="half" idx="1"/>
          </p:nvPr>
        </p:nvSpPr>
        <p:spPr>
          <a:xfrm>
            <a:off x="1219199" y="1600201"/>
            <a:ext cx="6389077" cy="5071055"/>
          </a:xfrm>
        </p:spPr>
        <p:txBody>
          <a:bodyPr wrap="square" anchor="t">
            <a:noAutofit/>
          </a:bodyPr>
          <a:lstStyle/>
          <a:p>
            <a:pPr>
              <a:lnSpc>
                <a:spcPct val="90000"/>
              </a:lnSpc>
              <a:spcAft>
                <a:spcPts val="1200"/>
              </a:spcAft>
            </a:pPr>
            <a:r>
              <a:rPr lang="en-US" sz="2000" dirty="0"/>
              <a:t>Lowest “quantity” of a substance that can be distinguished from a blank sample</a:t>
            </a:r>
          </a:p>
          <a:p>
            <a:pPr>
              <a:lnSpc>
                <a:spcPct val="90000"/>
              </a:lnSpc>
              <a:spcAft>
                <a:spcPts val="1200"/>
              </a:spcAft>
            </a:pPr>
            <a:r>
              <a:rPr lang="en-US" sz="2000" dirty="0"/>
              <a:t>Point at which a measured response is larger than its uncertainty</a:t>
            </a:r>
          </a:p>
          <a:p>
            <a:pPr>
              <a:lnSpc>
                <a:spcPct val="90000"/>
              </a:lnSpc>
            </a:pPr>
            <a:r>
              <a:rPr lang="en-US" sz="2000" dirty="0"/>
              <a:t>Expressed as mass or amount of substance units</a:t>
            </a:r>
          </a:p>
          <a:p>
            <a:pPr lvl="1">
              <a:lnSpc>
                <a:spcPct val="90000"/>
              </a:lnSpc>
            </a:pPr>
            <a:r>
              <a:rPr lang="en-US" sz="2000" dirty="0"/>
              <a:t>Influenced by method performance</a:t>
            </a:r>
          </a:p>
          <a:p>
            <a:pPr lvl="1">
              <a:lnSpc>
                <a:spcPct val="90000"/>
              </a:lnSpc>
              <a:spcAft>
                <a:spcPts val="1200"/>
              </a:spcAft>
            </a:pPr>
            <a:r>
              <a:rPr lang="en-US" sz="2000" dirty="0"/>
              <a:t>Influenced by sample size</a:t>
            </a:r>
          </a:p>
          <a:p>
            <a:pPr>
              <a:lnSpc>
                <a:spcPct val="90000"/>
              </a:lnSpc>
              <a:spcAft>
                <a:spcPts val="0"/>
              </a:spcAft>
            </a:pPr>
            <a:r>
              <a:rPr lang="en-US" sz="2000" dirty="0"/>
              <a:t>Determination:</a:t>
            </a:r>
          </a:p>
          <a:p>
            <a:pPr lvl="1">
              <a:lnSpc>
                <a:spcPct val="90000"/>
              </a:lnSpc>
              <a:spcAft>
                <a:spcPts val="0"/>
              </a:spcAft>
            </a:pPr>
            <a:r>
              <a:rPr lang="en-US" sz="2000" dirty="0"/>
              <a:t>Quantity of the analyte that provides S/N=3</a:t>
            </a:r>
          </a:p>
          <a:p>
            <a:pPr lvl="1">
              <a:lnSpc>
                <a:spcPct val="90000"/>
              </a:lnSpc>
              <a:spcAft>
                <a:spcPts val="0"/>
              </a:spcAft>
            </a:pPr>
            <a:r>
              <a:rPr lang="en-US" sz="2000" dirty="0"/>
              <a:t>Standard deviation of the response based on </a:t>
            </a:r>
          </a:p>
          <a:p>
            <a:pPr marL="747713" lvl="1" indent="0">
              <a:lnSpc>
                <a:spcPct val="90000"/>
              </a:lnSpc>
              <a:spcAft>
                <a:spcPts val="0"/>
              </a:spcAft>
              <a:buNone/>
            </a:pPr>
            <a:r>
              <a:rPr lang="en-US" sz="2000" dirty="0"/>
              <a:t>standard deviation of blank responses</a:t>
            </a:r>
          </a:p>
          <a:p>
            <a:pPr lvl="1">
              <a:lnSpc>
                <a:spcPct val="90000"/>
              </a:lnSpc>
              <a:spcAft>
                <a:spcPts val="0"/>
              </a:spcAft>
            </a:pPr>
            <a:r>
              <a:rPr lang="en-US" sz="2000" dirty="0"/>
              <a:t>Standard deviation of the response for a calibration curve</a:t>
            </a:r>
          </a:p>
          <a:p>
            <a:pPr lvl="1">
              <a:lnSpc>
                <a:spcPct val="90000"/>
              </a:lnSpc>
              <a:spcAft>
                <a:spcPts val="0"/>
              </a:spcAft>
            </a:pPr>
            <a:r>
              <a:rPr lang="en-US" sz="2000" dirty="0"/>
              <a:t>Confirm LOD with solution prepared at LOD</a:t>
            </a:r>
          </a:p>
        </p:txBody>
      </p:sp>
      <p:grpSp>
        <p:nvGrpSpPr>
          <p:cNvPr id="5" name="Group 4">
            <a:extLst>
              <a:ext uri="{FF2B5EF4-FFF2-40B4-BE49-F238E27FC236}">
                <a16:creationId xmlns:a16="http://schemas.microsoft.com/office/drawing/2014/main" id="{01C87404-0328-48D2-A6D9-30687B67ED17}"/>
              </a:ext>
            </a:extLst>
          </p:cNvPr>
          <p:cNvGrpSpPr/>
          <p:nvPr/>
        </p:nvGrpSpPr>
        <p:grpSpPr>
          <a:xfrm>
            <a:off x="8243715" y="1600201"/>
            <a:ext cx="2880634" cy="4530725"/>
            <a:chOff x="8243715" y="1600201"/>
            <a:chExt cx="2880634" cy="4530725"/>
          </a:xfrm>
        </p:grpSpPr>
        <p:pic>
          <p:nvPicPr>
            <p:cNvPr id="4" name="Picture 3">
              <a:extLst>
                <a:ext uri="{FF2B5EF4-FFF2-40B4-BE49-F238E27FC236}">
                  <a16:creationId xmlns:a16="http://schemas.microsoft.com/office/drawing/2014/main" id="{3ACCD3EA-7077-4F1C-AED8-0DD093587055}"/>
                </a:ext>
              </a:extLst>
            </p:cNvPr>
            <p:cNvPicPr>
              <a:picLocks noChangeAspect="1"/>
            </p:cNvPicPr>
            <p:nvPr/>
          </p:nvPicPr>
          <p:blipFill>
            <a:blip r:embed="rId6"/>
            <a:stretch>
              <a:fillRect/>
            </a:stretch>
          </p:blipFill>
          <p:spPr>
            <a:xfrm>
              <a:off x="8243715" y="1600201"/>
              <a:ext cx="2833742" cy="4530725"/>
            </a:xfrm>
            <a:prstGeom prst="rect">
              <a:avLst/>
            </a:prstGeom>
            <a:noFill/>
          </p:spPr>
        </p:pic>
        <p:sp>
          <p:nvSpPr>
            <p:cNvPr id="7" name="TextBox 6">
              <a:extLst>
                <a:ext uri="{FF2B5EF4-FFF2-40B4-BE49-F238E27FC236}">
                  <a16:creationId xmlns:a16="http://schemas.microsoft.com/office/drawing/2014/main" id="{B9065647-86C7-4917-A739-5FD1D4F76BC0}"/>
                </a:ext>
              </a:extLst>
            </p:cNvPr>
            <p:cNvSpPr txBox="1"/>
            <p:nvPr/>
          </p:nvSpPr>
          <p:spPr>
            <a:xfrm>
              <a:off x="10139611" y="3112478"/>
              <a:ext cx="984738" cy="400110"/>
            </a:xfrm>
            <a:prstGeom prst="rect">
              <a:avLst/>
            </a:prstGeom>
            <a:noFill/>
          </p:spPr>
          <p:txBody>
            <a:bodyPr wrap="square" rtlCol="0">
              <a:spAutoFit/>
            </a:bodyPr>
            <a:lstStyle/>
            <a:p>
              <a:r>
                <a:rPr lang="en-US" sz="2000" b="1" dirty="0">
                  <a:solidFill>
                    <a:srgbClr val="0066FF"/>
                  </a:solidFill>
                </a:rPr>
                <a:t>LOD</a:t>
              </a:r>
            </a:p>
          </p:txBody>
        </p:sp>
      </p:grpSp>
      <p:pic>
        <p:nvPicPr>
          <p:cNvPr id="6" name="9a">
            <a:hlinkClick r:id="" action="ppaction://media"/>
            <a:extLst>
              <a:ext uri="{FF2B5EF4-FFF2-40B4-BE49-F238E27FC236}">
                <a16:creationId xmlns:a16="http://schemas.microsoft.com/office/drawing/2014/main" id="{BF4FE7C5-0589-4A49-81E9-1E9C618166B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634913" y="6353175"/>
            <a:ext cx="487362" cy="487363"/>
          </a:xfrm>
          <a:prstGeom prst="rect">
            <a:avLst/>
          </a:prstGeom>
        </p:spPr>
      </p:pic>
    </p:spTree>
    <p:custDataLst>
      <p:tags r:id="rId1"/>
    </p:custDataLst>
    <p:extLst>
      <p:ext uri="{BB962C8B-B14F-4D97-AF65-F5344CB8AC3E}">
        <p14:creationId xmlns:p14="http://schemas.microsoft.com/office/powerpoint/2010/main" val="1581901760"/>
      </p:ext>
    </p:extLst>
  </p:cSld>
  <p:clrMapOvr>
    <a:masterClrMapping/>
  </p:clrMapOvr>
  <mc:AlternateContent xmlns:mc="http://schemas.openxmlformats.org/markup-compatibility/2006" xmlns:p14="http://schemas.microsoft.com/office/powerpoint/2010/main">
    <mc:Choice Requires="p14">
      <p:transition spd="med" p14:dur="700" advTm="105404">
        <p:fade/>
      </p:transition>
    </mc:Choice>
    <mc:Fallback xmlns="">
      <p:transition spd="med" advTm="1054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6115"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3" objId="6"/>
        <p14:stopEvt time="105404" objId="6"/>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5929A-949D-4EA9-9C23-D4F02258A448}"/>
              </a:ext>
            </a:extLst>
          </p:cNvPr>
          <p:cNvSpPr>
            <a:spLocks noGrp="1"/>
          </p:cNvSpPr>
          <p:nvPr>
            <p:ph type="title"/>
          </p:nvPr>
        </p:nvSpPr>
        <p:spPr/>
        <p:txBody>
          <a:bodyPr/>
          <a:lstStyle/>
          <a:p>
            <a:r>
              <a:rPr lang="en-US" dirty="0"/>
              <a:t>Limit of Quantitation (LOQ)</a:t>
            </a:r>
          </a:p>
        </p:txBody>
      </p:sp>
      <p:sp>
        <p:nvSpPr>
          <p:cNvPr id="3" name="Content Placeholder 2">
            <a:extLst>
              <a:ext uri="{FF2B5EF4-FFF2-40B4-BE49-F238E27FC236}">
                <a16:creationId xmlns:a16="http://schemas.microsoft.com/office/drawing/2014/main" id="{07FC939B-1DD5-4ACE-A9C3-F69493DFA949}"/>
              </a:ext>
            </a:extLst>
          </p:cNvPr>
          <p:cNvSpPr>
            <a:spLocks noGrp="1"/>
          </p:cNvSpPr>
          <p:nvPr>
            <p:ph idx="1"/>
          </p:nvPr>
        </p:nvSpPr>
        <p:spPr>
          <a:xfrm>
            <a:off x="1219200" y="1600201"/>
            <a:ext cx="6037386" cy="4530725"/>
          </a:xfrm>
        </p:spPr>
        <p:txBody>
          <a:bodyPr/>
          <a:lstStyle/>
          <a:p>
            <a:pPr>
              <a:spcAft>
                <a:spcPts val="1200"/>
              </a:spcAft>
            </a:pPr>
            <a:r>
              <a:rPr lang="en-US" sz="2000" dirty="0"/>
              <a:t>Lowest “quantity” that can be quantified reliably</a:t>
            </a:r>
          </a:p>
          <a:p>
            <a:r>
              <a:rPr lang="en-US" sz="2000" dirty="0"/>
              <a:t>Expressed as mass or mass fraction (depending on context)</a:t>
            </a:r>
          </a:p>
          <a:p>
            <a:pPr lvl="1"/>
            <a:r>
              <a:rPr lang="en-US" sz="2000" dirty="0"/>
              <a:t>Influenced by method performance</a:t>
            </a:r>
          </a:p>
          <a:p>
            <a:pPr lvl="1">
              <a:spcAft>
                <a:spcPts val="1200"/>
              </a:spcAft>
            </a:pPr>
            <a:r>
              <a:rPr lang="en-US" sz="2000" dirty="0"/>
              <a:t>Influenced by sample size</a:t>
            </a:r>
          </a:p>
          <a:p>
            <a:pPr>
              <a:spcAft>
                <a:spcPts val="1200"/>
              </a:spcAft>
            </a:pPr>
            <a:r>
              <a:rPr lang="en-US" sz="2000" dirty="0"/>
              <a:t>Defined as the quantity of the analyte that provides S/N=10</a:t>
            </a:r>
          </a:p>
          <a:p>
            <a:pPr marL="0" indent="0">
              <a:buNone/>
            </a:pPr>
            <a:endParaRPr lang="en-US" sz="2000" dirty="0"/>
          </a:p>
        </p:txBody>
      </p:sp>
      <p:grpSp>
        <p:nvGrpSpPr>
          <p:cNvPr id="6" name="Group 5">
            <a:extLst>
              <a:ext uri="{FF2B5EF4-FFF2-40B4-BE49-F238E27FC236}">
                <a16:creationId xmlns:a16="http://schemas.microsoft.com/office/drawing/2014/main" id="{5849D23A-027D-43D2-84EC-0F1719E9962D}"/>
              </a:ext>
            </a:extLst>
          </p:cNvPr>
          <p:cNvGrpSpPr/>
          <p:nvPr/>
        </p:nvGrpSpPr>
        <p:grpSpPr>
          <a:xfrm>
            <a:off x="8243715" y="1600201"/>
            <a:ext cx="2927526" cy="4530725"/>
            <a:chOff x="8243715" y="1600201"/>
            <a:chExt cx="2927526" cy="4530725"/>
          </a:xfrm>
        </p:grpSpPr>
        <p:pic>
          <p:nvPicPr>
            <p:cNvPr id="4" name="Picture 3">
              <a:extLst>
                <a:ext uri="{FF2B5EF4-FFF2-40B4-BE49-F238E27FC236}">
                  <a16:creationId xmlns:a16="http://schemas.microsoft.com/office/drawing/2014/main" id="{84416428-47EB-4848-98C8-EF512285A732}"/>
                </a:ext>
              </a:extLst>
            </p:cNvPr>
            <p:cNvPicPr>
              <a:picLocks noChangeAspect="1"/>
            </p:cNvPicPr>
            <p:nvPr/>
          </p:nvPicPr>
          <p:blipFill>
            <a:blip r:embed="rId6"/>
            <a:stretch>
              <a:fillRect/>
            </a:stretch>
          </p:blipFill>
          <p:spPr>
            <a:xfrm>
              <a:off x="8243715" y="1600201"/>
              <a:ext cx="2833742" cy="4530725"/>
            </a:xfrm>
            <a:prstGeom prst="rect">
              <a:avLst/>
            </a:prstGeom>
            <a:noFill/>
          </p:spPr>
        </p:pic>
        <p:sp>
          <p:nvSpPr>
            <p:cNvPr id="5" name="TextBox 4">
              <a:extLst>
                <a:ext uri="{FF2B5EF4-FFF2-40B4-BE49-F238E27FC236}">
                  <a16:creationId xmlns:a16="http://schemas.microsoft.com/office/drawing/2014/main" id="{CA63AEE8-F6D8-4A9E-9929-84176459E151}"/>
                </a:ext>
              </a:extLst>
            </p:cNvPr>
            <p:cNvSpPr txBox="1"/>
            <p:nvPr/>
          </p:nvSpPr>
          <p:spPr>
            <a:xfrm>
              <a:off x="10186503" y="1600201"/>
              <a:ext cx="984738" cy="400110"/>
            </a:xfrm>
            <a:prstGeom prst="rect">
              <a:avLst/>
            </a:prstGeom>
            <a:noFill/>
          </p:spPr>
          <p:txBody>
            <a:bodyPr wrap="square" rtlCol="0">
              <a:spAutoFit/>
            </a:bodyPr>
            <a:lstStyle/>
            <a:p>
              <a:r>
                <a:rPr lang="en-US" sz="2000" b="1" dirty="0">
                  <a:solidFill>
                    <a:srgbClr val="0066FF"/>
                  </a:solidFill>
                </a:rPr>
                <a:t>LOQ</a:t>
              </a:r>
            </a:p>
          </p:txBody>
        </p:sp>
      </p:grpSp>
      <p:pic>
        <p:nvPicPr>
          <p:cNvPr id="8" name="10a">
            <a:hlinkClick r:id="" action="ppaction://media"/>
            <a:extLst>
              <a:ext uri="{FF2B5EF4-FFF2-40B4-BE49-F238E27FC236}">
                <a16:creationId xmlns:a16="http://schemas.microsoft.com/office/drawing/2014/main" id="{00BB47A0-6BDF-430A-92C8-3715151AF5AF}"/>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798425" y="6713538"/>
            <a:ext cx="487363" cy="487362"/>
          </a:xfrm>
          <a:prstGeom prst="rect">
            <a:avLst/>
          </a:prstGeom>
        </p:spPr>
      </p:pic>
    </p:spTree>
    <p:custDataLst>
      <p:tags r:id="rId1"/>
    </p:custDataLst>
    <p:extLst>
      <p:ext uri="{BB962C8B-B14F-4D97-AF65-F5344CB8AC3E}">
        <p14:creationId xmlns:p14="http://schemas.microsoft.com/office/powerpoint/2010/main" val="2345694511"/>
      </p:ext>
    </p:extLst>
  </p:cSld>
  <p:clrMapOvr>
    <a:masterClrMapping/>
  </p:clrMapOvr>
  <mc:AlternateContent xmlns:mc="http://schemas.openxmlformats.org/markup-compatibility/2006" xmlns:p14="http://schemas.microsoft.com/office/powerpoint/2010/main">
    <mc:Choice Requires="p14">
      <p:transition spd="med" p14:dur="700" advTm="85240">
        <p:fade/>
      </p:transition>
    </mc:Choice>
    <mc:Fallback xmlns="">
      <p:transition spd="med" advTm="852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5105"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8"/>
                </p:tgtEl>
              </p:cMediaNode>
            </p:audio>
          </p:childTnLst>
        </p:cTn>
      </p:par>
    </p:tnLst>
    <p:bldLst>
      <p:bldP spid="3" grpId="0" uiExpand="1" build="p"/>
    </p:bldLst>
  </p:timing>
  <p:extLst>
    <p:ext uri="{E180D4A7-C9FB-4DFB-919C-405C955672EB}">
      <p14:showEvtLst xmlns:p14="http://schemas.microsoft.com/office/powerpoint/2010/main">
        <p14:playEvt time="3" objId="8"/>
        <p14:stopEvt time="85130" objId="8"/>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83BB-F95A-4A75-A2D4-1F9861B890B2}"/>
              </a:ext>
            </a:extLst>
          </p:cNvPr>
          <p:cNvSpPr>
            <a:spLocks noGrp="1"/>
          </p:cNvSpPr>
          <p:nvPr>
            <p:ph type="title"/>
          </p:nvPr>
        </p:nvSpPr>
        <p:spPr/>
        <p:txBody>
          <a:bodyPr/>
          <a:lstStyle/>
          <a:p>
            <a:r>
              <a:rPr lang="en-US" dirty="0"/>
              <a:t>Linearity and Range</a:t>
            </a:r>
          </a:p>
        </p:txBody>
      </p:sp>
      <p:sp>
        <p:nvSpPr>
          <p:cNvPr id="3" name="Content Placeholder 2">
            <a:extLst>
              <a:ext uri="{FF2B5EF4-FFF2-40B4-BE49-F238E27FC236}">
                <a16:creationId xmlns:a16="http://schemas.microsoft.com/office/drawing/2014/main" id="{A5F2E875-5D9C-4012-BE86-0E81A4342C68}"/>
              </a:ext>
            </a:extLst>
          </p:cNvPr>
          <p:cNvSpPr>
            <a:spLocks noGrp="1"/>
          </p:cNvSpPr>
          <p:nvPr>
            <p:ph idx="1"/>
          </p:nvPr>
        </p:nvSpPr>
        <p:spPr/>
        <p:txBody>
          <a:bodyPr/>
          <a:lstStyle/>
          <a:p>
            <a:r>
              <a:rPr lang="en-US" dirty="0"/>
              <a:t>Assessment of method linearity permits selection of the most appropriate response model</a:t>
            </a:r>
          </a:p>
          <a:p>
            <a:r>
              <a:rPr lang="en-US" dirty="0"/>
              <a:t>Linearity and Range are considered simultaneously</a:t>
            </a:r>
          </a:p>
          <a:p>
            <a:r>
              <a:rPr lang="en-US" dirty="0"/>
              <a:t>Concentration – Response Models</a:t>
            </a:r>
          </a:p>
        </p:txBody>
      </p:sp>
      <p:graphicFrame>
        <p:nvGraphicFramePr>
          <p:cNvPr id="4" name="Table 4">
            <a:extLst>
              <a:ext uri="{FF2B5EF4-FFF2-40B4-BE49-F238E27FC236}">
                <a16:creationId xmlns:a16="http://schemas.microsoft.com/office/drawing/2014/main" id="{226C8B27-9AB7-4023-8DC1-4F71DEC476FA}"/>
              </a:ext>
            </a:extLst>
          </p:cNvPr>
          <p:cNvGraphicFramePr>
            <a:graphicFrameLocks noGrp="1"/>
          </p:cNvGraphicFramePr>
          <p:nvPr>
            <p:extLst>
              <p:ext uri="{D42A27DB-BD31-4B8C-83A1-F6EECF244321}">
                <p14:modId xmlns:p14="http://schemas.microsoft.com/office/powerpoint/2010/main" val="657401548"/>
              </p:ext>
            </p:extLst>
          </p:nvPr>
        </p:nvGraphicFramePr>
        <p:xfrm>
          <a:off x="1611085" y="4731066"/>
          <a:ext cx="9579428" cy="1849120"/>
        </p:xfrm>
        <a:graphic>
          <a:graphicData uri="http://schemas.openxmlformats.org/drawingml/2006/table">
            <a:tbl>
              <a:tblPr firstRow="1" bandRow="1">
                <a:tableStyleId>{5C22544A-7EE6-4342-B048-85BDC9FD1C3A}</a:tableStyleId>
              </a:tblPr>
              <a:tblGrid>
                <a:gridCol w="4353025">
                  <a:extLst>
                    <a:ext uri="{9D8B030D-6E8A-4147-A177-3AD203B41FA5}">
                      <a16:colId xmlns:a16="http://schemas.microsoft.com/office/drawing/2014/main" val="2280724845"/>
                    </a:ext>
                  </a:extLst>
                </a:gridCol>
                <a:gridCol w="5226403">
                  <a:extLst>
                    <a:ext uri="{9D8B030D-6E8A-4147-A177-3AD203B41FA5}">
                      <a16:colId xmlns:a16="http://schemas.microsoft.com/office/drawing/2014/main" val="1701181667"/>
                    </a:ext>
                  </a:extLst>
                </a:gridCol>
              </a:tblGrid>
              <a:tr h="0">
                <a:tc>
                  <a:txBody>
                    <a:bodyPr/>
                    <a:lstStyle/>
                    <a:p>
                      <a:pPr algn="ctr"/>
                      <a:r>
                        <a:rPr lang="en-US" dirty="0"/>
                        <a:t>Application</a:t>
                      </a:r>
                    </a:p>
                  </a:txBody>
                  <a:tcPr/>
                </a:tc>
                <a:tc>
                  <a:txBody>
                    <a:bodyPr/>
                    <a:lstStyle/>
                    <a:p>
                      <a:pPr algn="ctr"/>
                      <a:r>
                        <a:rPr lang="en-US" dirty="0"/>
                        <a:t>Percentage of Test Concentration</a:t>
                      </a:r>
                    </a:p>
                  </a:txBody>
                  <a:tcPr/>
                </a:tc>
                <a:extLst>
                  <a:ext uri="{0D108BD9-81ED-4DB2-BD59-A6C34878D82A}">
                    <a16:rowId xmlns:a16="http://schemas.microsoft.com/office/drawing/2014/main" val="2313151944"/>
                  </a:ext>
                </a:extLst>
              </a:tr>
              <a:tr h="370840">
                <a:tc>
                  <a:txBody>
                    <a:bodyPr/>
                    <a:lstStyle/>
                    <a:p>
                      <a:pPr algn="ctr"/>
                      <a:r>
                        <a:rPr lang="en-US" dirty="0"/>
                        <a:t>Drug Substances and Finished Products</a:t>
                      </a:r>
                    </a:p>
                  </a:txBody>
                  <a:tcPr/>
                </a:tc>
                <a:tc>
                  <a:txBody>
                    <a:bodyPr/>
                    <a:lstStyle/>
                    <a:p>
                      <a:pPr algn="ctr"/>
                      <a:r>
                        <a:rPr lang="en-US" dirty="0"/>
                        <a:t>80% to 120%</a:t>
                      </a:r>
                    </a:p>
                  </a:txBody>
                  <a:tcPr/>
                </a:tc>
                <a:extLst>
                  <a:ext uri="{0D108BD9-81ED-4DB2-BD59-A6C34878D82A}">
                    <a16:rowId xmlns:a16="http://schemas.microsoft.com/office/drawing/2014/main" val="3243977738"/>
                  </a:ext>
                </a:extLst>
              </a:tr>
              <a:tr h="370840">
                <a:tc>
                  <a:txBody>
                    <a:bodyPr/>
                    <a:lstStyle/>
                    <a:p>
                      <a:pPr algn="ctr"/>
                      <a:r>
                        <a:rPr lang="en-US" dirty="0"/>
                        <a:t>Impurities</a:t>
                      </a:r>
                    </a:p>
                  </a:txBody>
                  <a:tcPr/>
                </a:tc>
                <a:tc>
                  <a:txBody>
                    <a:bodyPr/>
                    <a:lstStyle/>
                    <a:p>
                      <a:pPr algn="ctr"/>
                      <a:r>
                        <a:rPr lang="en-US" dirty="0"/>
                        <a:t>50% to 120%</a:t>
                      </a:r>
                    </a:p>
                  </a:txBody>
                  <a:tcPr/>
                </a:tc>
                <a:extLst>
                  <a:ext uri="{0D108BD9-81ED-4DB2-BD59-A6C34878D82A}">
                    <a16:rowId xmlns:a16="http://schemas.microsoft.com/office/drawing/2014/main" val="2940308477"/>
                  </a:ext>
                </a:extLst>
              </a:tr>
              <a:tr h="370840">
                <a:tc>
                  <a:txBody>
                    <a:bodyPr/>
                    <a:lstStyle/>
                    <a:p>
                      <a:pPr algn="ctr"/>
                      <a:r>
                        <a:rPr lang="en-US" dirty="0"/>
                        <a:t>Content Uniformity</a:t>
                      </a:r>
                    </a:p>
                  </a:txBody>
                  <a:tcPr/>
                </a:tc>
                <a:tc>
                  <a:txBody>
                    <a:bodyPr/>
                    <a:lstStyle/>
                    <a:p>
                      <a:pPr algn="ctr"/>
                      <a:r>
                        <a:rPr lang="en-US" dirty="0"/>
                        <a:t>70% to 130%</a:t>
                      </a:r>
                    </a:p>
                  </a:txBody>
                  <a:tcPr/>
                </a:tc>
                <a:extLst>
                  <a:ext uri="{0D108BD9-81ED-4DB2-BD59-A6C34878D82A}">
                    <a16:rowId xmlns:a16="http://schemas.microsoft.com/office/drawing/2014/main" val="710961885"/>
                  </a:ext>
                </a:extLst>
              </a:tr>
              <a:tr h="370840">
                <a:tc>
                  <a:txBody>
                    <a:bodyPr/>
                    <a:lstStyle/>
                    <a:p>
                      <a:pPr algn="ctr"/>
                      <a:r>
                        <a:rPr lang="en-US" dirty="0"/>
                        <a:t>Dissolution Testing</a:t>
                      </a:r>
                    </a:p>
                  </a:txBody>
                  <a:tcPr/>
                </a:tc>
                <a:tc>
                  <a:txBody>
                    <a:bodyPr/>
                    <a:lstStyle/>
                    <a:p>
                      <a:pPr algn="ctr"/>
                      <a:r>
                        <a:rPr lang="en-US" dirty="0"/>
                        <a:t>-20% (lower bound); +20% (upper bound)</a:t>
                      </a:r>
                    </a:p>
                  </a:txBody>
                  <a:tcPr/>
                </a:tc>
                <a:extLst>
                  <a:ext uri="{0D108BD9-81ED-4DB2-BD59-A6C34878D82A}">
                    <a16:rowId xmlns:a16="http://schemas.microsoft.com/office/drawing/2014/main" val="2664315498"/>
                  </a:ext>
                </a:extLst>
              </a:tr>
            </a:tbl>
          </a:graphicData>
        </a:graphic>
      </p:graphicFrame>
      <p:sp>
        <p:nvSpPr>
          <p:cNvPr id="6" name="TextBox 5">
            <a:extLst>
              <a:ext uri="{FF2B5EF4-FFF2-40B4-BE49-F238E27FC236}">
                <a16:creationId xmlns:a16="http://schemas.microsoft.com/office/drawing/2014/main" id="{E6B49F07-8E3B-4619-8CAD-72DCFB227946}"/>
              </a:ext>
            </a:extLst>
          </p:cNvPr>
          <p:cNvSpPr txBox="1"/>
          <p:nvPr/>
        </p:nvSpPr>
        <p:spPr>
          <a:xfrm>
            <a:off x="2493286" y="4310926"/>
            <a:ext cx="7815025" cy="369332"/>
          </a:xfrm>
          <a:prstGeom prst="rect">
            <a:avLst/>
          </a:prstGeom>
          <a:noFill/>
        </p:spPr>
        <p:txBody>
          <a:bodyPr wrap="none" rtlCol="0">
            <a:spAutoFit/>
          </a:bodyPr>
          <a:lstStyle/>
          <a:p>
            <a:r>
              <a:rPr lang="en-US" b="1" dirty="0"/>
              <a:t>ICH Recommended Ranges for Method Validation for Pharmaceuticals</a:t>
            </a:r>
          </a:p>
        </p:txBody>
      </p:sp>
      <p:pic>
        <p:nvPicPr>
          <p:cNvPr id="7" name="11a">
            <a:hlinkClick r:id="" action="ppaction://media"/>
            <a:extLst>
              <a:ext uri="{FF2B5EF4-FFF2-40B4-BE49-F238E27FC236}">
                <a16:creationId xmlns:a16="http://schemas.microsoft.com/office/drawing/2014/main" id="{45685210-89C6-42E0-AF40-A62DF954CAD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3098463" y="6278563"/>
            <a:ext cx="487362" cy="487362"/>
          </a:xfrm>
          <a:prstGeom prst="rect">
            <a:avLst/>
          </a:prstGeom>
        </p:spPr>
      </p:pic>
    </p:spTree>
    <p:custDataLst>
      <p:tags r:id="rId1"/>
    </p:custDataLst>
    <p:extLst>
      <p:ext uri="{BB962C8B-B14F-4D97-AF65-F5344CB8AC3E}">
        <p14:creationId xmlns:p14="http://schemas.microsoft.com/office/powerpoint/2010/main" val="569303430"/>
      </p:ext>
    </p:extLst>
  </p:cSld>
  <p:clrMapOvr>
    <a:masterClrMapping/>
  </p:clrMapOvr>
  <mc:AlternateContent xmlns:mc="http://schemas.openxmlformats.org/markup-compatibility/2006" xmlns:p14="http://schemas.microsoft.com/office/powerpoint/2010/main">
    <mc:Choice Requires="p14">
      <p:transition spd="med" p14:dur="700" advTm="99265">
        <p:fade/>
      </p:transition>
    </mc:Choice>
    <mc:Fallback xmlns="">
      <p:transition spd="med" advTm="992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434"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7"/>
                </p:tgtEl>
              </p:cMediaNode>
            </p:audio>
          </p:childTnLst>
        </p:cTn>
      </p:par>
    </p:tnLst>
    <p:bldLst>
      <p:bldP spid="6" grpId="0"/>
    </p:bldLst>
  </p:timing>
  <p:extLst>
    <p:ext uri="{E180D4A7-C9FB-4DFB-919C-405C955672EB}">
      <p14:showEvtLst xmlns:p14="http://schemas.microsoft.com/office/powerpoint/2010/main">
        <p14:playEvt time="0" objId="7"/>
        <p14:stopEvt time="99265" objId="7"/>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7593-CC3B-43B2-BB43-6B1BB78374B7}"/>
              </a:ext>
            </a:extLst>
          </p:cNvPr>
          <p:cNvSpPr>
            <a:spLocks noGrp="1"/>
          </p:cNvSpPr>
          <p:nvPr>
            <p:ph type="title"/>
          </p:nvPr>
        </p:nvSpPr>
        <p:spPr>
          <a:xfrm>
            <a:off x="1219199" y="277814"/>
            <a:ext cx="11293641" cy="636587"/>
          </a:xfrm>
        </p:spPr>
        <p:txBody>
          <a:bodyPr/>
          <a:lstStyle/>
          <a:p>
            <a:r>
              <a:rPr lang="en-US" sz="4000" dirty="0"/>
              <a:t>Considerations for Linear Regression Based Models</a:t>
            </a:r>
          </a:p>
        </p:txBody>
      </p:sp>
      <p:sp>
        <p:nvSpPr>
          <p:cNvPr id="109" name="Freeform 434">
            <a:extLst>
              <a:ext uri="{FF2B5EF4-FFF2-40B4-BE49-F238E27FC236}">
                <a16:creationId xmlns:a16="http://schemas.microsoft.com/office/drawing/2014/main" id="{6F91B925-D68A-4D6E-A2B2-9C7663357D4D}"/>
              </a:ext>
            </a:extLst>
          </p:cNvPr>
          <p:cNvSpPr>
            <a:spLocks/>
          </p:cNvSpPr>
          <p:nvPr/>
        </p:nvSpPr>
        <p:spPr bwMode="auto">
          <a:xfrm>
            <a:off x="2148640" y="3800977"/>
            <a:ext cx="285750" cy="688975"/>
          </a:xfrm>
          <a:custGeom>
            <a:avLst/>
            <a:gdLst>
              <a:gd name="T0" fmla="*/ 784 w 792"/>
              <a:gd name="T1" fmla="*/ 1911 h 1911"/>
              <a:gd name="T2" fmla="*/ 340 w 792"/>
              <a:gd name="T3" fmla="*/ 1749 h 1911"/>
              <a:gd name="T4" fmla="*/ 456 w 792"/>
              <a:gd name="T5" fmla="*/ 1615 h 1911"/>
              <a:gd name="T6" fmla="*/ 172 w 792"/>
              <a:gd name="T7" fmla="*/ 1061 h 1911"/>
              <a:gd name="T8" fmla="*/ 7 w 792"/>
              <a:gd name="T9" fmla="*/ 582 h 1911"/>
              <a:gd name="T10" fmla="*/ 31 w 792"/>
              <a:gd name="T11" fmla="*/ 351 h 1911"/>
              <a:gd name="T12" fmla="*/ 177 w 792"/>
              <a:gd name="T13" fmla="*/ 129 h 1911"/>
              <a:gd name="T14" fmla="*/ 288 w 792"/>
              <a:gd name="T15" fmla="*/ 0 h 1911"/>
              <a:gd name="T16" fmla="*/ 315 w 792"/>
              <a:gd name="T17" fmla="*/ 51 h 1911"/>
              <a:gd name="T18" fmla="*/ 300 w 792"/>
              <a:gd name="T19" fmla="*/ 69 h 1911"/>
              <a:gd name="T20" fmla="*/ 206 w 792"/>
              <a:gd name="T21" fmla="*/ 319 h 1911"/>
              <a:gd name="T22" fmla="*/ 328 w 792"/>
              <a:gd name="T23" fmla="*/ 680 h 1911"/>
              <a:gd name="T24" fmla="*/ 676 w 792"/>
              <a:gd name="T25" fmla="*/ 1358 h 1911"/>
              <a:gd name="T26" fmla="*/ 792 w 792"/>
              <a:gd name="T27" fmla="*/ 1223 h 1911"/>
              <a:gd name="T28" fmla="*/ 784 w 792"/>
              <a:gd name="T29" fmla="*/ 1911 h 1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2" h="1911">
                <a:moveTo>
                  <a:pt x="784" y="1911"/>
                </a:moveTo>
                <a:lnTo>
                  <a:pt x="340" y="1749"/>
                </a:lnTo>
                <a:lnTo>
                  <a:pt x="456" y="1615"/>
                </a:lnTo>
                <a:lnTo>
                  <a:pt x="172" y="1061"/>
                </a:lnTo>
                <a:cubicBezTo>
                  <a:pt x="70" y="863"/>
                  <a:pt x="15" y="703"/>
                  <a:pt x="7" y="582"/>
                </a:cubicBezTo>
                <a:cubicBezTo>
                  <a:pt x="0" y="489"/>
                  <a:pt x="8" y="412"/>
                  <a:pt x="31" y="351"/>
                </a:cubicBezTo>
                <a:cubicBezTo>
                  <a:pt x="54" y="290"/>
                  <a:pt x="103" y="216"/>
                  <a:pt x="177" y="129"/>
                </a:cubicBezTo>
                <a:lnTo>
                  <a:pt x="288" y="0"/>
                </a:lnTo>
                <a:lnTo>
                  <a:pt x="315" y="51"/>
                </a:lnTo>
                <a:lnTo>
                  <a:pt x="300" y="69"/>
                </a:lnTo>
                <a:cubicBezTo>
                  <a:pt x="233" y="147"/>
                  <a:pt x="201" y="231"/>
                  <a:pt x="206" y="319"/>
                </a:cubicBezTo>
                <a:cubicBezTo>
                  <a:pt x="210" y="408"/>
                  <a:pt x="250" y="528"/>
                  <a:pt x="328" y="680"/>
                </a:cubicBezTo>
                <a:lnTo>
                  <a:pt x="676" y="1358"/>
                </a:lnTo>
                <a:lnTo>
                  <a:pt x="792" y="1223"/>
                </a:lnTo>
                <a:lnTo>
                  <a:pt x="784" y="1911"/>
                </a:lnTo>
                <a:close/>
              </a:path>
            </a:pathLst>
          </a:custGeom>
          <a:solidFill>
            <a:srgbClr val="7F808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Rectangle 307">
            <a:extLst>
              <a:ext uri="{FF2B5EF4-FFF2-40B4-BE49-F238E27FC236}">
                <a16:creationId xmlns:a16="http://schemas.microsoft.com/office/drawing/2014/main" id="{F3A5215F-538B-48B5-9705-8F58FB685960}"/>
              </a:ext>
            </a:extLst>
          </p:cNvPr>
          <p:cNvSpPr>
            <a:spLocks noChangeArrowheads="1"/>
          </p:cNvSpPr>
          <p:nvPr/>
        </p:nvSpPr>
        <p:spPr bwMode="auto">
          <a:xfrm>
            <a:off x="2525933" y="4200702"/>
            <a:ext cx="172297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kumimoji="0" lang="en-US" altLang="en-US" sz="1400" b="0" i="0" u="none" strike="noStrike" cap="none" normalizeH="0" baseline="0" dirty="0">
                <a:ln>
                  <a:noFill/>
                </a:ln>
                <a:solidFill>
                  <a:srgbClr val="373435"/>
                </a:solidFill>
                <a:effectLst/>
                <a:latin typeface="Arial" panose="020B0604020202020204" pitchFamily="34" charset="0"/>
              </a:rPr>
              <a:t>100</a:t>
            </a:r>
            <a:r>
              <a:rPr lang="en-US" altLang="en-US" sz="1400" dirty="0">
                <a:solidFill>
                  <a:srgbClr val="373435"/>
                </a:solidFill>
                <a:latin typeface="Symbol" panose="05050102010706020507" pitchFamily="18" charset="2"/>
              </a:rPr>
              <a:t>´ </a:t>
            </a:r>
            <a:r>
              <a:rPr kumimoji="0" lang="en-US" altLang="en-US" sz="1400" b="0" i="0" u="none" strike="noStrike" cap="none" normalizeH="0" baseline="0" dirty="0">
                <a:ln>
                  <a:noFill/>
                </a:ln>
                <a:solidFill>
                  <a:srgbClr val="373435"/>
                </a:solidFill>
                <a:effectLst/>
                <a:latin typeface="Arial" panose="020B0604020202020204" pitchFamily="34" charset="0"/>
              </a:rPr>
              <a:t>zoom-in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3" name="Group 2">
            <a:extLst>
              <a:ext uri="{FF2B5EF4-FFF2-40B4-BE49-F238E27FC236}">
                <a16:creationId xmlns:a16="http://schemas.microsoft.com/office/drawing/2014/main" id="{90117A39-7B5D-4BEB-A051-C71FBB318D2D}"/>
              </a:ext>
            </a:extLst>
          </p:cNvPr>
          <p:cNvGrpSpPr/>
          <p:nvPr/>
        </p:nvGrpSpPr>
        <p:grpSpPr>
          <a:xfrm>
            <a:off x="1395750" y="1857877"/>
            <a:ext cx="4354928" cy="2238376"/>
            <a:chOff x="1395750" y="1857877"/>
            <a:chExt cx="4354928" cy="2238376"/>
          </a:xfrm>
        </p:grpSpPr>
        <p:sp>
          <p:nvSpPr>
            <p:cNvPr id="5" name="Rectangle 4">
              <a:extLst>
                <a:ext uri="{FF2B5EF4-FFF2-40B4-BE49-F238E27FC236}">
                  <a16:creationId xmlns:a16="http://schemas.microsoft.com/office/drawing/2014/main" id="{C8F664C7-0E6B-4D43-8A4C-3000CA97EC35}"/>
                </a:ext>
              </a:extLst>
            </p:cNvPr>
            <p:cNvSpPr>
              <a:spLocks noChangeArrowheads="1"/>
            </p:cNvSpPr>
            <p:nvPr/>
          </p:nvSpPr>
          <p:spPr bwMode="auto">
            <a:xfrm>
              <a:off x="2347078" y="2111877"/>
              <a:ext cx="3149600" cy="1560513"/>
            </a:xfrm>
            <a:prstGeom prst="rect">
              <a:avLst/>
            </a:prstGeom>
            <a:solidFill>
              <a:srgbClr val="B8CFF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 name="Rectangle 5">
              <a:extLst>
                <a:ext uri="{FF2B5EF4-FFF2-40B4-BE49-F238E27FC236}">
                  <a16:creationId xmlns:a16="http://schemas.microsoft.com/office/drawing/2014/main" id="{A537BD9F-2035-4119-9CAA-2940B916CC07}"/>
                </a:ext>
              </a:extLst>
            </p:cNvPr>
            <p:cNvSpPr>
              <a:spLocks noChangeArrowheads="1"/>
            </p:cNvSpPr>
            <p:nvPr/>
          </p:nvSpPr>
          <p:spPr bwMode="auto">
            <a:xfrm>
              <a:off x="2353428" y="3570790"/>
              <a:ext cx="188913" cy="106363"/>
            </a:xfrm>
            <a:prstGeom prst="rect">
              <a:avLst/>
            </a:prstGeom>
            <a:solidFill>
              <a:srgbClr val="FCF8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 name="Freeform 501">
              <a:extLst>
                <a:ext uri="{FF2B5EF4-FFF2-40B4-BE49-F238E27FC236}">
                  <a16:creationId xmlns:a16="http://schemas.microsoft.com/office/drawing/2014/main" id="{211EE682-527F-4B51-A2B2-984E6205C68C}"/>
                </a:ext>
              </a:extLst>
            </p:cNvPr>
            <p:cNvSpPr>
              <a:spLocks noEditPoints="1"/>
            </p:cNvSpPr>
            <p:nvPr/>
          </p:nvSpPr>
          <p:spPr bwMode="auto">
            <a:xfrm>
              <a:off x="2350253" y="2115052"/>
              <a:ext cx="3141663" cy="1338263"/>
            </a:xfrm>
            <a:custGeom>
              <a:avLst/>
              <a:gdLst>
                <a:gd name="T0" fmla="*/ 0 w 8702"/>
                <a:gd name="T1" fmla="*/ 3712 h 3712"/>
                <a:gd name="T2" fmla="*/ 8702 w 8702"/>
                <a:gd name="T3" fmla="*/ 3712 h 3712"/>
                <a:gd name="T4" fmla="*/ 0 w 8702"/>
                <a:gd name="T5" fmla="*/ 3093 h 3712"/>
                <a:gd name="T6" fmla="*/ 8702 w 8702"/>
                <a:gd name="T7" fmla="*/ 3093 h 3712"/>
                <a:gd name="T8" fmla="*/ 0 w 8702"/>
                <a:gd name="T9" fmla="*/ 2475 h 3712"/>
                <a:gd name="T10" fmla="*/ 8702 w 8702"/>
                <a:gd name="T11" fmla="*/ 2475 h 3712"/>
                <a:gd name="T12" fmla="*/ 0 w 8702"/>
                <a:gd name="T13" fmla="*/ 1856 h 3712"/>
                <a:gd name="T14" fmla="*/ 8702 w 8702"/>
                <a:gd name="T15" fmla="*/ 1856 h 3712"/>
                <a:gd name="T16" fmla="*/ 0 w 8702"/>
                <a:gd name="T17" fmla="*/ 1237 h 3712"/>
                <a:gd name="T18" fmla="*/ 8702 w 8702"/>
                <a:gd name="T19" fmla="*/ 1237 h 3712"/>
                <a:gd name="T20" fmla="*/ 0 w 8702"/>
                <a:gd name="T21" fmla="*/ 619 h 3712"/>
                <a:gd name="T22" fmla="*/ 8702 w 8702"/>
                <a:gd name="T23" fmla="*/ 619 h 3712"/>
                <a:gd name="T24" fmla="*/ 0 w 8702"/>
                <a:gd name="T25" fmla="*/ 0 h 3712"/>
                <a:gd name="T26" fmla="*/ 8702 w 8702"/>
                <a:gd name="T27" fmla="*/ 0 h 37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702" h="3712">
                  <a:moveTo>
                    <a:pt x="0" y="3712"/>
                  </a:moveTo>
                  <a:lnTo>
                    <a:pt x="8702" y="3712"/>
                  </a:lnTo>
                  <a:moveTo>
                    <a:pt x="0" y="3093"/>
                  </a:moveTo>
                  <a:lnTo>
                    <a:pt x="8702" y="3093"/>
                  </a:lnTo>
                  <a:moveTo>
                    <a:pt x="0" y="2475"/>
                  </a:moveTo>
                  <a:lnTo>
                    <a:pt x="8702" y="2475"/>
                  </a:lnTo>
                  <a:moveTo>
                    <a:pt x="0" y="1856"/>
                  </a:moveTo>
                  <a:lnTo>
                    <a:pt x="8702" y="1856"/>
                  </a:lnTo>
                  <a:moveTo>
                    <a:pt x="0" y="1237"/>
                  </a:moveTo>
                  <a:lnTo>
                    <a:pt x="8702" y="1237"/>
                  </a:lnTo>
                  <a:moveTo>
                    <a:pt x="0" y="619"/>
                  </a:moveTo>
                  <a:lnTo>
                    <a:pt x="8702" y="619"/>
                  </a:lnTo>
                  <a:moveTo>
                    <a:pt x="0" y="0"/>
                  </a:moveTo>
                  <a:lnTo>
                    <a:pt x="8702" y="0"/>
                  </a:lnTo>
                </a:path>
              </a:pathLst>
            </a:custGeom>
            <a:noFill/>
            <a:ln w="9525" cap="flat">
              <a:solidFill>
                <a:srgbClr val="E0E3E9"/>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Freeform 502">
              <a:extLst>
                <a:ext uri="{FF2B5EF4-FFF2-40B4-BE49-F238E27FC236}">
                  <a16:creationId xmlns:a16="http://schemas.microsoft.com/office/drawing/2014/main" id="{E5A20718-5EEA-48A0-B291-1BD3725D192E}"/>
                </a:ext>
              </a:extLst>
            </p:cNvPr>
            <p:cNvSpPr>
              <a:spLocks noEditPoints="1"/>
            </p:cNvSpPr>
            <p:nvPr/>
          </p:nvSpPr>
          <p:spPr bwMode="auto">
            <a:xfrm>
              <a:off x="2982078" y="2115052"/>
              <a:ext cx="2509838" cy="1562100"/>
            </a:xfrm>
            <a:custGeom>
              <a:avLst/>
              <a:gdLst>
                <a:gd name="T0" fmla="*/ 0 w 6953"/>
                <a:gd name="T1" fmla="*/ 0 h 4330"/>
                <a:gd name="T2" fmla="*/ 0 w 6953"/>
                <a:gd name="T3" fmla="*/ 4330 h 4330"/>
                <a:gd name="T4" fmla="*/ 1727 w 6953"/>
                <a:gd name="T5" fmla="*/ 0 h 4330"/>
                <a:gd name="T6" fmla="*/ 1727 w 6953"/>
                <a:gd name="T7" fmla="*/ 4330 h 4330"/>
                <a:gd name="T8" fmla="*/ 3476 w 6953"/>
                <a:gd name="T9" fmla="*/ 0 h 4330"/>
                <a:gd name="T10" fmla="*/ 3476 w 6953"/>
                <a:gd name="T11" fmla="*/ 4330 h 4330"/>
                <a:gd name="T12" fmla="*/ 5225 w 6953"/>
                <a:gd name="T13" fmla="*/ 0 h 4330"/>
                <a:gd name="T14" fmla="*/ 5225 w 6953"/>
                <a:gd name="T15" fmla="*/ 4330 h 4330"/>
                <a:gd name="T16" fmla="*/ 6953 w 6953"/>
                <a:gd name="T17" fmla="*/ 0 h 4330"/>
                <a:gd name="T18" fmla="*/ 6953 w 6953"/>
                <a:gd name="T19" fmla="*/ 4330 h 4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53" h="4330">
                  <a:moveTo>
                    <a:pt x="0" y="0"/>
                  </a:moveTo>
                  <a:lnTo>
                    <a:pt x="0" y="4330"/>
                  </a:lnTo>
                  <a:moveTo>
                    <a:pt x="1727" y="0"/>
                  </a:moveTo>
                  <a:lnTo>
                    <a:pt x="1727" y="4330"/>
                  </a:lnTo>
                  <a:moveTo>
                    <a:pt x="3476" y="0"/>
                  </a:moveTo>
                  <a:lnTo>
                    <a:pt x="3476" y="4330"/>
                  </a:lnTo>
                  <a:moveTo>
                    <a:pt x="5225" y="0"/>
                  </a:moveTo>
                  <a:lnTo>
                    <a:pt x="5225" y="4330"/>
                  </a:lnTo>
                  <a:moveTo>
                    <a:pt x="6953" y="0"/>
                  </a:moveTo>
                  <a:lnTo>
                    <a:pt x="6953" y="4330"/>
                  </a:lnTo>
                </a:path>
              </a:pathLst>
            </a:custGeom>
            <a:noFill/>
            <a:ln w="9525" cap="flat">
              <a:solidFill>
                <a:srgbClr val="E0E3E9"/>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Line 503">
              <a:extLst>
                <a:ext uri="{FF2B5EF4-FFF2-40B4-BE49-F238E27FC236}">
                  <a16:creationId xmlns:a16="http://schemas.microsoft.com/office/drawing/2014/main" id="{60A772ED-8DB0-4C9E-9BDC-7E9A09675866}"/>
                </a:ext>
              </a:extLst>
            </p:cNvPr>
            <p:cNvSpPr>
              <a:spLocks noChangeShapeType="1"/>
            </p:cNvSpPr>
            <p:nvPr/>
          </p:nvSpPr>
          <p:spPr bwMode="auto">
            <a:xfrm flipV="1">
              <a:off x="2350253" y="2115052"/>
              <a:ext cx="0" cy="1562100"/>
            </a:xfrm>
            <a:prstGeom prst="line">
              <a:avLst/>
            </a:prstGeom>
            <a:noFill/>
            <a:ln w="9525" cap="flat">
              <a:solidFill>
                <a:srgbClr val="AFB5C7"/>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Line 504">
              <a:extLst>
                <a:ext uri="{FF2B5EF4-FFF2-40B4-BE49-F238E27FC236}">
                  <a16:creationId xmlns:a16="http://schemas.microsoft.com/office/drawing/2014/main" id="{2C5B7BD4-3559-4D4E-8F49-571E21A0AA97}"/>
                </a:ext>
              </a:extLst>
            </p:cNvPr>
            <p:cNvSpPr>
              <a:spLocks noChangeShapeType="1"/>
            </p:cNvSpPr>
            <p:nvPr/>
          </p:nvSpPr>
          <p:spPr bwMode="auto">
            <a:xfrm>
              <a:off x="2350253" y="3677152"/>
              <a:ext cx="3141663" cy="0"/>
            </a:xfrm>
            <a:prstGeom prst="line">
              <a:avLst/>
            </a:prstGeom>
            <a:noFill/>
            <a:ln w="9525" cap="flat">
              <a:solidFill>
                <a:srgbClr val="AFB5C7"/>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505">
              <a:extLst>
                <a:ext uri="{FF2B5EF4-FFF2-40B4-BE49-F238E27FC236}">
                  <a16:creationId xmlns:a16="http://schemas.microsoft.com/office/drawing/2014/main" id="{A3AF27D6-BC56-4E1D-A051-CCCD8609A3E7}"/>
                </a:ext>
              </a:extLst>
            </p:cNvPr>
            <p:cNvSpPr>
              <a:spLocks/>
            </p:cNvSpPr>
            <p:nvPr/>
          </p:nvSpPr>
          <p:spPr bwMode="auto">
            <a:xfrm>
              <a:off x="2313740" y="3640640"/>
              <a:ext cx="61913" cy="61913"/>
            </a:xfrm>
            <a:custGeom>
              <a:avLst/>
              <a:gdLst>
                <a:gd name="T0" fmla="*/ 171 w 171"/>
                <a:gd name="T1" fmla="*/ 85 h 170"/>
                <a:gd name="T2" fmla="*/ 85 w 171"/>
                <a:gd name="T3" fmla="*/ 170 h 170"/>
                <a:gd name="T4" fmla="*/ 0 w 171"/>
                <a:gd name="T5" fmla="*/ 85 h 170"/>
                <a:gd name="T6" fmla="*/ 85 w 171"/>
                <a:gd name="T7" fmla="*/ 0 h 170"/>
                <a:gd name="T8" fmla="*/ 171 w 171"/>
                <a:gd name="T9" fmla="*/ 85 h 170"/>
              </a:gdLst>
              <a:ahLst/>
              <a:cxnLst>
                <a:cxn ang="0">
                  <a:pos x="T0" y="T1"/>
                </a:cxn>
                <a:cxn ang="0">
                  <a:pos x="T2" y="T3"/>
                </a:cxn>
                <a:cxn ang="0">
                  <a:pos x="T4" y="T5"/>
                </a:cxn>
                <a:cxn ang="0">
                  <a:pos x="T6" y="T7"/>
                </a:cxn>
                <a:cxn ang="0">
                  <a:pos x="T8" y="T9"/>
                </a:cxn>
              </a:cxnLst>
              <a:rect l="0" t="0" r="r" b="b"/>
              <a:pathLst>
                <a:path w="171" h="170">
                  <a:moveTo>
                    <a:pt x="171" y="85"/>
                  </a:moveTo>
                  <a:cubicBezTo>
                    <a:pt x="171" y="132"/>
                    <a:pt x="133" y="170"/>
                    <a:pt x="85" y="170"/>
                  </a:cubicBezTo>
                  <a:cubicBezTo>
                    <a:pt x="39" y="170"/>
                    <a:pt x="0" y="132"/>
                    <a:pt x="0" y="85"/>
                  </a:cubicBezTo>
                  <a:cubicBezTo>
                    <a:pt x="0" y="37"/>
                    <a:pt x="39" y="0"/>
                    <a:pt x="85" y="0"/>
                  </a:cubicBezTo>
                  <a:cubicBezTo>
                    <a:pt x="133" y="0"/>
                    <a:pt x="171" y="37"/>
                    <a:pt x="171" y="85"/>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506">
              <a:extLst>
                <a:ext uri="{FF2B5EF4-FFF2-40B4-BE49-F238E27FC236}">
                  <a16:creationId xmlns:a16="http://schemas.microsoft.com/office/drawing/2014/main" id="{508022C1-C589-4C7F-AFA8-18197B6DBE56}"/>
                </a:ext>
              </a:extLst>
            </p:cNvPr>
            <p:cNvSpPr>
              <a:spLocks/>
            </p:cNvSpPr>
            <p:nvPr/>
          </p:nvSpPr>
          <p:spPr bwMode="auto">
            <a:xfrm>
              <a:off x="2313740" y="3640640"/>
              <a:ext cx="61913" cy="61913"/>
            </a:xfrm>
            <a:custGeom>
              <a:avLst/>
              <a:gdLst>
                <a:gd name="T0" fmla="*/ 171 w 171"/>
                <a:gd name="T1" fmla="*/ 85 h 170"/>
                <a:gd name="T2" fmla="*/ 85 w 171"/>
                <a:gd name="T3" fmla="*/ 170 h 170"/>
                <a:gd name="T4" fmla="*/ 0 w 171"/>
                <a:gd name="T5" fmla="*/ 85 h 170"/>
                <a:gd name="T6" fmla="*/ 85 w 171"/>
                <a:gd name="T7" fmla="*/ 0 h 170"/>
                <a:gd name="T8" fmla="*/ 171 w 171"/>
                <a:gd name="T9" fmla="*/ 85 h 170"/>
              </a:gdLst>
              <a:ahLst/>
              <a:cxnLst>
                <a:cxn ang="0">
                  <a:pos x="T0" y="T1"/>
                </a:cxn>
                <a:cxn ang="0">
                  <a:pos x="T2" y="T3"/>
                </a:cxn>
                <a:cxn ang="0">
                  <a:pos x="T4" y="T5"/>
                </a:cxn>
                <a:cxn ang="0">
                  <a:pos x="T6" y="T7"/>
                </a:cxn>
                <a:cxn ang="0">
                  <a:pos x="T8" y="T9"/>
                </a:cxn>
              </a:cxnLst>
              <a:rect l="0" t="0" r="r" b="b"/>
              <a:pathLst>
                <a:path w="171" h="170">
                  <a:moveTo>
                    <a:pt x="171" y="85"/>
                  </a:moveTo>
                  <a:cubicBezTo>
                    <a:pt x="171" y="132"/>
                    <a:pt x="133" y="170"/>
                    <a:pt x="85" y="170"/>
                  </a:cubicBezTo>
                  <a:cubicBezTo>
                    <a:pt x="39" y="170"/>
                    <a:pt x="0" y="132"/>
                    <a:pt x="0" y="85"/>
                  </a:cubicBezTo>
                  <a:cubicBezTo>
                    <a:pt x="0" y="37"/>
                    <a:pt x="39" y="0"/>
                    <a:pt x="85" y="0"/>
                  </a:cubicBezTo>
                  <a:cubicBezTo>
                    <a:pt x="133" y="0"/>
                    <a:pt x="171" y="37"/>
                    <a:pt x="171" y="85"/>
                  </a:cubicBezTo>
                </a:path>
              </a:pathLst>
            </a:cu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507">
              <a:extLst>
                <a:ext uri="{FF2B5EF4-FFF2-40B4-BE49-F238E27FC236}">
                  <a16:creationId xmlns:a16="http://schemas.microsoft.com/office/drawing/2014/main" id="{35849DCF-ED70-42DD-8463-5EF52A4BFA6F}"/>
                </a:ext>
              </a:extLst>
            </p:cNvPr>
            <p:cNvSpPr>
              <a:spLocks/>
            </p:cNvSpPr>
            <p:nvPr/>
          </p:nvSpPr>
          <p:spPr bwMode="auto">
            <a:xfrm>
              <a:off x="2313740" y="3632702"/>
              <a:ext cx="61913" cy="61913"/>
            </a:xfrm>
            <a:custGeom>
              <a:avLst/>
              <a:gdLst>
                <a:gd name="T0" fmla="*/ 171 w 171"/>
                <a:gd name="T1" fmla="*/ 86 h 171"/>
                <a:gd name="T2" fmla="*/ 85 w 171"/>
                <a:gd name="T3" fmla="*/ 171 h 171"/>
                <a:gd name="T4" fmla="*/ 0 w 171"/>
                <a:gd name="T5" fmla="*/ 86 h 171"/>
                <a:gd name="T6" fmla="*/ 85 w 171"/>
                <a:gd name="T7" fmla="*/ 0 h 171"/>
                <a:gd name="T8" fmla="*/ 171 w 171"/>
                <a:gd name="T9" fmla="*/ 86 h 171"/>
              </a:gdLst>
              <a:ahLst/>
              <a:cxnLst>
                <a:cxn ang="0">
                  <a:pos x="T0" y="T1"/>
                </a:cxn>
                <a:cxn ang="0">
                  <a:pos x="T2" y="T3"/>
                </a:cxn>
                <a:cxn ang="0">
                  <a:pos x="T4" y="T5"/>
                </a:cxn>
                <a:cxn ang="0">
                  <a:pos x="T6" y="T7"/>
                </a:cxn>
                <a:cxn ang="0">
                  <a:pos x="T8" y="T9"/>
                </a:cxn>
              </a:cxnLst>
              <a:rect l="0" t="0" r="r" b="b"/>
              <a:pathLst>
                <a:path w="171" h="171">
                  <a:moveTo>
                    <a:pt x="171" y="86"/>
                  </a:moveTo>
                  <a:cubicBezTo>
                    <a:pt x="171" y="132"/>
                    <a:pt x="133" y="171"/>
                    <a:pt x="85" y="171"/>
                  </a:cubicBezTo>
                  <a:cubicBezTo>
                    <a:pt x="39" y="171"/>
                    <a:pt x="0" y="132"/>
                    <a:pt x="0" y="86"/>
                  </a:cubicBezTo>
                  <a:cubicBezTo>
                    <a:pt x="0" y="38"/>
                    <a:pt x="39" y="0"/>
                    <a:pt x="85" y="0"/>
                  </a:cubicBezTo>
                  <a:cubicBezTo>
                    <a:pt x="133" y="0"/>
                    <a:pt x="171" y="38"/>
                    <a:pt x="171" y="86"/>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508">
              <a:extLst>
                <a:ext uri="{FF2B5EF4-FFF2-40B4-BE49-F238E27FC236}">
                  <a16:creationId xmlns:a16="http://schemas.microsoft.com/office/drawing/2014/main" id="{B1793BA1-B0D7-4102-B01E-DE5DBADBC6B9}"/>
                </a:ext>
              </a:extLst>
            </p:cNvPr>
            <p:cNvSpPr>
              <a:spLocks/>
            </p:cNvSpPr>
            <p:nvPr/>
          </p:nvSpPr>
          <p:spPr bwMode="auto">
            <a:xfrm>
              <a:off x="2313740" y="3632702"/>
              <a:ext cx="61913" cy="61913"/>
            </a:xfrm>
            <a:custGeom>
              <a:avLst/>
              <a:gdLst>
                <a:gd name="T0" fmla="*/ 171 w 171"/>
                <a:gd name="T1" fmla="*/ 86 h 171"/>
                <a:gd name="T2" fmla="*/ 85 w 171"/>
                <a:gd name="T3" fmla="*/ 171 h 171"/>
                <a:gd name="T4" fmla="*/ 0 w 171"/>
                <a:gd name="T5" fmla="*/ 86 h 171"/>
                <a:gd name="T6" fmla="*/ 85 w 171"/>
                <a:gd name="T7" fmla="*/ 0 h 171"/>
                <a:gd name="T8" fmla="*/ 171 w 171"/>
                <a:gd name="T9" fmla="*/ 86 h 171"/>
              </a:gdLst>
              <a:ahLst/>
              <a:cxnLst>
                <a:cxn ang="0">
                  <a:pos x="T0" y="T1"/>
                </a:cxn>
                <a:cxn ang="0">
                  <a:pos x="T2" y="T3"/>
                </a:cxn>
                <a:cxn ang="0">
                  <a:pos x="T4" y="T5"/>
                </a:cxn>
                <a:cxn ang="0">
                  <a:pos x="T6" y="T7"/>
                </a:cxn>
                <a:cxn ang="0">
                  <a:pos x="T8" y="T9"/>
                </a:cxn>
              </a:cxnLst>
              <a:rect l="0" t="0" r="r" b="b"/>
              <a:pathLst>
                <a:path w="171" h="171">
                  <a:moveTo>
                    <a:pt x="171" y="86"/>
                  </a:moveTo>
                  <a:cubicBezTo>
                    <a:pt x="171" y="132"/>
                    <a:pt x="133" y="171"/>
                    <a:pt x="85" y="171"/>
                  </a:cubicBezTo>
                  <a:cubicBezTo>
                    <a:pt x="39" y="171"/>
                    <a:pt x="0" y="132"/>
                    <a:pt x="0" y="86"/>
                  </a:cubicBezTo>
                  <a:cubicBezTo>
                    <a:pt x="0" y="38"/>
                    <a:pt x="39" y="0"/>
                    <a:pt x="85" y="0"/>
                  </a:cubicBezTo>
                  <a:cubicBezTo>
                    <a:pt x="133" y="0"/>
                    <a:pt x="171" y="38"/>
                    <a:pt x="171" y="86"/>
                  </a:cubicBezTo>
                </a:path>
              </a:pathLst>
            </a:cu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509">
              <a:extLst>
                <a:ext uri="{FF2B5EF4-FFF2-40B4-BE49-F238E27FC236}">
                  <a16:creationId xmlns:a16="http://schemas.microsoft.com/office/drawing/2014/main" id="{0877D08F-A1B6-4E33-8FF6-2B541C3B1A58}"/>
                </a:ext>
              </a:extLst>
            </p:cNvPr>
            <p:cNvSpPr>
              <a:spLocks/>
            </p:cNvSpPr>
            <p:nvPr/>
          </p:nvSpPr>
          <p:spPr bwMode="auto">
            <a:xfrm>
              <a:off x="2321678" y="3632702"/>
              <a:ext cx="61913" cy="61913"/>
            </a:xfrm>
            <a:custGeom>
              <a:avLst/>
              <a:gdLst>
                <a:gd name="T0" fmla="*/ 171 w 171"/>
                <a:gd name="T1" fmla="*/ 86 h 171"/>
                <a:gd name="T2" fmla="*/ 86 w 171"/>
                <a:gd name="T3" fmla="*/ 171 h 171"/>
                <a:gd name="T4" fmla="*/ 0 w 171"/>
                <a:gd name="T5" fmla="*/ 86 h 171"/>
                <a:gd name="T6" fmla="*/ 86 w 171"/>
                <a:gd name="T7" fmla="*/ 0 h 171"/>
                <a:gd name="T8" fmla="*/ 171 w 171"/>
                <a:gd name="T9" fmla="*/ 86 h 171"/>
              </a:gdLst>
              <a:ahLst/>
              <a:cxnLst>
                <a:cxn ang="0">
                  <a:pos x="T0" y="T1"/>
                </a:cxn>
                <a:cxn ang="0">
                  <a:pos x="T2" y="T3"/>
                </a:cxn>
                <a:cxn ang="0">
                  <a:pos x="T4" y="T5"/>
                </a:cxn>
                <a:cxn ang="0">
                  <a:pos x="T6" y="T7"/>
                </a:cxn>
                <a:cxn ang="0">
                  <a:pos x="T8" y="T9"/>
                </a:cxn>
              </a:cxnLst>
              <a:rect l="0" t="0" r="r" b="b"/>
              <a:pathLst>
                <a:path w="171" h="171">
                  <a:moveTo>
                    <a:pt x="171" y="86"/>
                  </a:moveTo>
                  <a:cubicBezTo>
                    <a:pt x="171" y="132"/>
                    <a:pt x="134" y="171"/>
                    <a:pt x="86" y="171"/>
                  </a:cubicBezTo>
                  <a:cubicBezTo>
                    <a:pt x="39" y="171"/>
                    <a:pt x="0" y="132"/>
                    <a:pt x="0" y="86"/>
                  </a:cubicBezTo>
                  <a:cubicBezTo>
                    <a:pt x="0" y="38"/>
                    <a:pt x="39" y="0"/>
                    <a:pt x="86" y="0"/>
                  </a:cubicBezTo>
                  <a:cubicBezTo>
                    <a:pt x="134" y="0"/>
                    <a:pt x="171" y="38"/>
                    <a:pt x="171" y="86"/>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 name="Freeform 510">
              <a:extLst>
                <a:ext uri="{FF2B5EF4-FFF2-40B4-BE49-F238E27FC236}">
                  <a16:creationId xmlns:a16="http://schemas.microsoft.com/office/drawing/2014/main" id="{DF7488B4-4AD7-49D3-86EE-094244AA18CF}"/>
                </a:ext>
              </a:extLst>
            </p:cNvPr>
            <p:cNvSpPr>
              <a:spLocks/>
            </p:cNvSpPr>
            <p:nvPr/>
          </p:nvSpPr>
          <p:spPr bwMode="auto">
            <a:xfrm>
              <a:off x="2321678" y="3632702"/>
              <a:ext cx="61913" cy="61913"/>
            </a:xfrm>
            <a:custGeom>
              <a:avLst/>
              <a:gdLst>
                <a:gd name="T0" fmla="*/ 171 w 171"/>
                <a:gd name="T1" fmla="*/ 86 h 171"/>
                <a:gd name="T2" fmla="*/ 86 w 171"/>
                <a:gd name="T3" fmla="*/ 171 h 171"/>
                <a:gd name="T4" fmla="*/ 0 w 171"/>
                <a:gd name="T5" fmla="*/ 86 h 171"/>
                <a:gd name="T6" fmla="*/ 86 w 171"/>
                <a:gd name="T7" fmla="*/ 0 h 171"/>
                <a:gd name="T8" fmla="*/ 171 w 171"/>
                <a:gd name="T9" fmla="*/ 86 h 171"/>
              </a:gdLst>
              <a:ahLst/>
              <a:cxnLst>
                <a:cxn ang="0">
                  <a:pos x="T0" y="T1"/>
                </a:cxn>
                <a:cxn ang="0">
                  <a:pos x="T2" y="T3"/>
                </a:cxn>
                <a:cxn ang="0">
                  <a:pos x="T4" y="T5"/>
                </a:cxn>
                <a:cxn ang="0">
                  <a:pos x="T6" y="T7"/>
                </a:cxn>
                <a:cxn ang="0">
                  <a:pos x="T8" y="T9"/>
                </a:cxn>
              </a:cxnLst>
              <a:rect l="0" t="0" r="r" b="b"/>
              <a:pathLst>
                <a:path w="171" h="171">
                  <a:moveTo>
                    <a:pt x="171" y="86"/>
                  </a:moveTo>
                  <a:cubicBezTo>
                    <a:pt x="171" y="132"/>
                    <a:pt x="134" y="171"/>
                    <a:pt x="86" y="171"/>
                  </a:cubicBezTo>
                  <a:cubicBezTo>
                    <a:pt x="39" y="171"/>
                    <a:pt x="0" y="132"/>
                    <a:pt x="0" y="86"/>
                  </a:cubicBezTo>
                  <a:cubicBezTo>
                    <a:pt x="0" y="38"/>
                    <a:pt x="39" y="0"/>
                    <a:pt x="86" y="0"/>
                  </a:cubicBezTo>
                  <a:cubicBezTo>
                    <a:pt x="134" y="0"/>
                    <a:pt x="171" y="38"/>
                    <a:pt x="171" y="86"/>
                  </a:cubicBezTo>
                </a:path>
              </a:pathLst>
            </a:cu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511">
              <a:extLst>
                <a:ext uri="{FF2B5EF4-FFF2-40B4-BE49-F238E27FC236}">
                  <a16:creationId xmlns:a16="http://schemas.microsoft.com/office/drawing/2014/main" id="{C8220815-1C8B-42FF-AEA8-61EF2F830F35}"/>
                </a:ext>
              </a:extLst>
            </p:cNvPr>
            <p:cNvSpPr>
              <a:spLocks/>
            </p:cNvSpPr>
            <p:nvPr/>
          </p:nvSpPr>
          <p:spPr bwMode="auto">
            <a:xfrm>
              <a:off x="2329615" y="3632702"/>
              <a:ext cx="60325" cy="61913"/>
            </a:xfrm>
            <a:custGeom>
              <a:avLst/>
              <a:gdLst>
                <a:gd name="T0" fmla="*/ 170 w 170"/>
                <a:gd name="T1" fmla="*/ 86 h 171"/>
                <a:gd name="T2" fmla="*/ 85 w 170"/>
                <a:gd name="T3" fmla="*/ 171 h 171"/>
                <a:gd name="T4" fmla="*/ 0 w 170"/>
                <a:gd name="T5" fmla="*/ 86 h 171"/>
                <a:gd name="T6" fmla="*/ 85 w 170"/>
                <a:gd name="T7" fmla="*/ 0 h 171"/>
                <a:gd name="T8" fmla="*/ 170 w 170"/>
                <a:gd name="T9" fmla="*/ 86 h 171"/>
              </a:gdLst>
              <a:ahLst/>
              <a:cxnLst>
                <a:cxn ang="0">
                  <a:pos x="T0" y="T1"/>
                </a:cxn>
                <a:cxn ang="0">
                  <a:pos x="T2" y="T3"/>
                </a:cxn>
                <a:cxn ang="0">
                  <a:pos x="T4" y="T5"/>
                </a:cxn>
                <a:cxn ang="0">
                  <a:pos x="T6" y="T7"/>
                </a:cxn>
                <a:cxn ang="0">
                  <a:pos x="T8" y="T9"/>
                </a:cxn>
              </a:cxnLst>
              <a:rect l="0" t="0" r="r" b="b"/>
              <a:pathLst>
                <a:path w="170" h="171">
                  <a:moveTo>
                    <a:pt x="170" y="86"/>
                  </a:moveTo>
                  <a:cubicBezTo>
                    <a:pt x="170" y="132"/>
                    <a:pt x="133" y="171"/>
                    <a:pt x="85" y="171"/>
                  </a:cubicBezTo>
                  <a:cubicBezTo>
                    <a:pt x="38" y="171"/>
                    <a:pt x="0" y="132"/>
                    <a:pt x="0" y="86"/>
                  </a:cubicBezTo>
                  <a:cubicBezTo>
                    <a:pt x="0" y="38"/>
                    <a:pt x="38" y="0"/>
                    <a:pt x="85" y="0"/>
                  </a:cubicBezTo>
                  <a:cubicBezTo>
                    <a:pt x="133" y="0"/>
                    <a:pt x="170" y="38"/>
                    <a:pt x="170" y="86"/>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512">
              <a:extLst>
                <a:ext uri="{FF2B5EF4-FFF2-40B4-BE49-F238E27FC236}">
                  <a16:creationId xmlns:a16="http://schemas.microsoft.com/office/drawing/2014/main" id="{4772B5F4-7EAE-443C-BB18-87AF1298C55B}"/>
                </a:ext>
              </a:extLst>
            </p:cNvPr>
            <p:cNvSpPr>
              <a:spLocks/>
            </p:cNvSpPr>
            <p:nvPr/>
          </p:nvSpPr>
          <p:spPr bwMode="auto">
            <a:xfrm>
              <a:off x="2329615" y="3632702"/>
              <a:ext cx="60325" cy="61913"/>
            </a:xfrm>
            <a:custGeom>
              <a:avLst/>
              <a:gdLst>
                <a:gd name="T0" fmla="*/ 170 w 170"/>
                <a:gd name="T1" fmla="*/ 86 h 171"/>
                <a:gd name="T2" fmla="*/ 85 w 170"/>
                <a:gd name="T3" fmla="*/ 171 h 171"/>
                <a:gd name="T4" fmla="*/ 0 w 170"/>
                <a:gd name="T5" fmla="*/ 86 h 171"/>
                <a:gd name="T6" fmla="*/ 85 w 170"/>
                <a:gd name="T7" fmla="*/ 0 h 171"/>
                <a:gd name="T8" fmla="*/ 170 w 170"/>
                <a:gd name="T9" fmla="*/ 86 h 171"/>
              </a:gdLst>
              <a:ahLst/>
              <a:cxnLst>
                <a:cxn ang="0">
                  <a:pos x="T0" y="T1"/>
                </a:cxn>
                <a:cxn ang="0">
                  <a:pos x="T2" y="T3"/>
                </a:cxn>
                <a:cxn ang="0">
                  <a:pos x="T4" y="T5"/>
                </a:cxn>
                <a:cxn ang="0">
                  <a:pos x="T6" y="T7"/>
                </a:cxn>
                <a:cxn ang="0">
                  <a:pos x="T8" y="T9"/>
                </a:cxn>
              </a:cxnLst>
              <a:rect l="0" t="0" r="r" b="b"/>
              <a:pathLst>
                <a:path w="170" h="171">
                  <a:moveTo>
                    <a:pt x="170" y="86"/>
                  </a:moveTo>
                  <a:cubicBezTo>
                    <a:pt x="170" y="132"/>
                    <a:pt x="133" y="171"/>
                    <a:pt x="85" y="171"/>
                  </a:cubicBezTo>
                  <a:cubicBezTo>
                    <a:pt x="38" y="171"/>
                    <a:pt x="0" y="132"/>
                    <a:pt x="0" y="86"/>
                  </a:cubicBezTo>
                  <a:cubicBezTo>
                    <a:pt x="0" y="38"/>
                    <a:pt x="38" y="0"/>
                    <a:pt x="85" y="0"/>
                  </a:cubicBezTo>
                  <a:cubicBezTo>
                    <a:pt x="133" y="0"/>
                    <a:pt x="170" y="38"/>
                    <a:pt x="170" y="86"/>
                  </a:cubicBezTo>
                </a:path>
              </a:pathLst>
            </a:cu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513">
              <a:extLst>
                <a:ext uri="{FF2B5EF4-FFF2-40B4-BE49-F238E27FC236}">
                  <a16:creationId xmlns:a16="http://schemas.microsoft.com/office/drawing/2014/main" id="{ECD9B480-4B3B-4A02-A256-3877A225367C}"/>
                </a:ext>
              </a:extLst>
            </p:cNvPr>
            <p:cNvSpPr>
              <a:spLocks/>
            </p:cNvSpPr>
            <p:nvPr/>
          </p:nvSpPr>
          <p:spPr bwMode="auto">
            <a:xfrm>
              <a:off x="2337553" y="3626352"/>
              <a:ext cx="60325" cy="60325"/>
            </a:xfrm>
            <a:custGeom>
              <a:avLst/>
              <a:gdLst>
                <a:gd name="T0" fmla="*/ 170 w 170"/>
                <a:gd name="T1" fmla="*/ 85 h 171"/>
                <a:gd name="T2" fmla="*/ 85 w 170"/>
                <a:gd name="T3" fmla="*/ 171 h 171"/>
                <a:gd name="T4" fmla="*/ 0 w 170"/>
                <a:gd name="T5" fmla="*/ 85 h 171"/>
                <a:gd name="T6" fmla="*/ 85 w 170"/>
                <a:gd name="T7" fmla="*/ 0 h 171"/>
                <a:gd name="T8" fmla="*/ 170 w 170"/>
                <a:gd name="T9" fmla="*/ 85 h 171"/>
              </a:gdLst>
              <a:ahLst/>
              <a:cxnLst>
                <a:cxn ang="0">
                  <a:pos x="T0" y="T1"/>
                </a:cxn>
                <a:cxn ang="0">
                  <a:pos x="T2" y="T3"/>
                </a:cxn>
                <a:cxn ang="0">
                  <a:pos x="T4" y="T5"/>
                </a:cxn>
                <a:cxn ang="0">
                  <a:pos x="T6" y="T7"/>
                </a:cxn>
                <a:cxn ang="0">
                  <a:pos x="T8" y="T9"/>
                </a:cxn>
              </a:cxnLst>
              <a:rect l="0" t="0" r="r" b="b"/>
              <a:pathLst>
                <a:path w="170" h="171">
                  <a:moveTo>
                    <a:pt x="170" y="85"/>
                  </a:moveTo>
                  <a:cubicBezTo>
                    <a:pt x="170" y="132"/>
                    <a:pt x="133" y="171"/>
                    <a:pt x="85" y="171"/>
                  </a:cubicBezTo>
                  <a:cubicBezTo>
                    <a:pt x="39" y="171"/>
                    <a:pt x="0" y="132"/>
                    <a:pt x="0" y="85"/>
                  </a:cubicBezTo>
                  <a:cubicBezTo>
                    <a:pt x="0" y="37"/>
                    <a:pt x="39" y="0"/>
                    <a:pt x="85" y="0"/>
                  </a:cubicBezTo>
                  <a:cubicBezTo>
                    <a:pt x="133" y="0"/>
                    <a:pt x="170" y="37"/>
                    <a:pt x="170" y="85"/>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514">
              <a:extLst>
                <a:ext uri="{FF2B5EF4-FFF2-40B4-BE49-F238E27FC236}">
                  <a16:creationId xmlns:a16="http://schemas.microsoft.com/office/drawing/2014/main" id="{3B653D6B-164D-4EFB-80AA-C108754BE6A3}"/>
                </a:ext>
              </a:extLst>
            </p:cNvPr>
            <p:cNvSpPr>
              <a:spLocks/>
            </p:cNvSpPr>
            <p:nvPr/>
          </p:nvSpPr>
          <p:spPr bwMode="auto">
            <a:xfrm>
              <a:off x="2337553" y="3626352"/>
              <a:ext cx="60325" cy="60325"/>
            </a:xfrm>
            <a:custGeom>
              <a:avLst/>
              <a:gdLst>
                <a:gd name="T0" fmla="*/ 170 w 170"/>
                <a:gd name="T1" fmla="*/ 85 h 171"/>
                <a:gd name="T2" fmla="*/ 85 w 170"/>
                <a:gd name="T3" fmla="*/ 171 h 171"/>
                <a:gd name="T4" fmla="*/ 0 w 170"/>
                <a:gd name="T5" fmla="*/ 85 h 171"/>
                <a:gd name="T6" fmla="*/ 85 w 170"/>
                <a:gd name="T7" fmla="*/ 0 h 171"/>
                <a:gd name="T8" fmla="*/ 170 w 170"/>
                <a:gd name="T9" fmla="*/ 85 h 171"/>
              </a:gdLst>
              <a:ahLst/>
              <a:cxnLst>
                <a:cxn ang="0">
                  <a:pos x="T0" y="T1"/>
                </a:cxn>
                <a:cxn ang="0">
                  <a:pos x="T2" y="T3"/>
                </a:cxn>
                <a:cxn ang="0">
                  <a:pos x="T4" y="T5"/>
                </a:cxn>
                <a:cxn ang="0">
                  <a:pos x="T6" y="T7"/>
                </a:cxn>
                <a:cxn ang="0">
                  <a:pos x="T8" y="T9"/>
                </a:cxn>
              </a:cxnLst>
              <a:rect l="0" t="0" r="r" b="b"/>
              <a:pathLst>
                <a:path w="170" h="171">
                  <a:moveTo>
                    <a:pt x="170" y="85"/>
                  </a:moveTo>
                  <a:cubicBezTo>
                    <a:pt x="170" y="132"/>
                    <a:pt x="133" y="171"/>
                    <a:pt x="85" y="171"/>
                  </a:cubicBezTo>
                  <a:cubicBezTo>
                    <a:pt x="39" y="171"/>
                    <a:pt x="0" y="132"/>
                    <a:pt x="0" y="85"/>
                  </a:cubicBezTo>
                  <a:cubicBezTo>
                    <a:pt x="0" y="37"/>
                    <a:pt x="39" y="0"/>
                    <a:pt x="85" y="0"/>
                  </a:cubicBezTo>
                  <a:cubicBezTo>
                    <a:pt x="133" y="0"/>
                    <a:pt x="170" y="37"/>
                    <a:pt x="170" y="85"/>
                  </a:cubicBezTo>
                </a:path>
              </a:pathLst>
            </a:cu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Oval 20">
              <a:extLst>
                <a:ext uri="{FF2B5EF4-FFF2-40B4-BE49-F238E27FC236}">
                  <a16:creationId xmlns:a16="http://schemas.microsoft.com/office/drawing/2014/main" id="{E531F56F-1339-40B4-9039-270ADAD827A0}"/>
                </a:ext>
              </a:extLst>
            </p:cNvPr>
            <p:cNvSpPr>
              <a:spLocks noChangeArrowheads="1"/>
            </p:cNvSpPr>
            <p:nvPr/>
          </p:nvSpPr>
          <p:spPr bwMode="auto">
            <a:xfrm>
              <a:off x="2343903" y="3626352"/>
              <a:ext cx="61913" cy="60325"/>
            </a:xfrm>
            <a:prstGeom prst="ellipse">
              <a:avLst/>
            </a:pr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 name="Oval 21">
              <a:extLst>
                <a:ext uri="{FF2B5EF4-FFF2-40B4-BE49-F238E27FC236}">
                  <a16:creationId xmlns:a16="http://schemas.microsoft.com/office/drawing/2014/main" id="{A9A4F2A7-51D4-4C5C-8E89-582EB531D129}"/>
                </a:ext>
              </a:extLst>
            </p:cNvPr>
            <p:cNvSpPr>
              <a:spLocks noChangeArrowheads="1"/>
            </p:cNvSpPr>
            <p:nvPr/>
          </p:nvSpPr>
          <p:spPr bwMode="auto">
            <a:xfrm>
              <a:off x="2343903" y="3626352"/>
              <a:ext cx="61913" cy="60325"/>
            </a:xfrm>
            <a:prstGeom prst="ellipse">
              <a:avLst/>
            </a:pr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Oval 22">
              <a:extLst>
                <a:ext uri="{FF2B5EF4-FFF2-40B4-BE49-F238E27FC236}">
                  <a16:creationId xmlns:a16="http://schemas.microsoft.com/office/drawing/2014/main" id="{DA3DFF13-E14B-497B-BC3C-87DB3E11A6D1}"/>
                </a:ext>
              </a:extLst>
            </p:cNvPr>
            <p:cNvSpPr>
              <a:spLocks noChangeArrowheads="1"/>
            </p:cNvSpPr>
            <p:nvPr/>
          </p:nvSpPr>
          <p:spPr bwMode="auto">
            <a:xfrm>
              <a:off x="2375653" y="3618415"/>
              <a:ext cx="61913" cy="60325"/>
            </a:xfrm>
            <a:prstGeom prst="ellipse">
              <a:avLst/>
            </a:pr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 name="Oval 23">
              <a:extLst>
                <a:ext uri="{FF2B5EF4-FFF2-40B4-BE49-F238E27FC236}">
                  <a16:creationId xmlns:a16="http://schemas.microsoft.com/office/drawing/2014/main" id="{8A29321A-B867-4989-B6A5-74374655EB44}"/>
                </a:ext>
              </a:extLst>
            </p:cNvPr>
            <p:cNvSpPr>
              <a:spLocks noChangeArrowheads="1"/>
            </p:cNvSpPr>
            <p:nvPr/>
          </p:nvSpPr>
          <p:spPr bwMode="auto">
            <a:xfrm>
              <a:off x="2375653" y="3618415"/>
              <a:ext cx="61913" cy="60325"/>
            </a:xfrm>
            <a:prstGeom prst="ellipse">
              <a:avLst/>
            </a:pr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Oval 24">
              <a:extLst>
                <a:ext uri="{FF2B5EF4-FFF2-40B4-BE49-F238E27FC236}">
                  <a16:creationId xmlns:a16="http://schemas.microsoft.com/office/drawing/2014/main" id="{9A878060-595C-47C1-8B49-41BEC907BCE9}"/>
                </a:ext>
              </a:extLst>
            </p:cNvPr>
            <p:cNvSpPr>
              <a:spLocks noChangeArrowheads="1"/>
            </p:cNvSpPr>
            <p:nvPr/>
          </p:nvSpPr>
          <p:spPr bwMode="auto">
            <a:xfrm>
              <a:off x="2467728" y="3580315"/>
              <a:ext cx="61913" cy="60325"/>
            </a:xfrm>
            <a:prstGeom prst="ellipse">
              <a:avLst/>
            </a:pr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Oval 25">
              <a:extLst>
                <a:ext uri="{FF2B5EF4-FFF2-40B4-BE49-F238E27FC236}">
                  <a16:creationId xmlns:a16="http://schemas.microsoft.com/office/drawing/2014/main" id="{63E47B30-8731-465D-BC1A-8DEFC274BDFD}"/>
                </a:ext>
              </a:extLst>
            </p:cNvPr>
            <p:cNvSpPr>
              <a:spLocks noChangeArrowheads="1"/>
            </p:cNvSpPr>
            <p:nvPr/>
          </p:nvSpPr>
          <p:spPr bwMode="auto">
            <a:xfrm>
              <a:off x="2467728" y="3580315"/>
              <a:ext cx="61913" cy="60325"/>
            </a:xfrm>
            <a:prstGeom prst="ellipse">
              <a:avLst/>
            </a:pr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521">
              <a:extLst>
                <a:ext uri="{FF2B5EF4-FFF2-40B4-BE49-F238E27FC236}">
                  <a16:creationId xmlns:a16="http://schemas.microsoft.com/office/drawing/2014/main" id="{9AB4E0F2-F27B-421F-97F0-29B588A7B5B6}"/>
                </a:ext>
              </a:extLst>
            </p:cNvPr>
            <p:cNvSpPr>
              <a:spLocks/>
            </p:cNvSpPr>
            <p:nvPr/>
          </p:nvSpPr>
          <p:spPr bwMode="auto">
            <a:xfrm>
              <a:off x="2529640" y="3556502"/>
              <a:ext cx="61913" cy="61913"/>
            </a:xfrm>
            <a:custGeom>
              <a:avLst/>
              <a:gdLst>
                <a:gd name="T0" fmla="*/ 171 w 171"/>
                <a:gd name="T1" fmla="*/ 85 h 171"/>
                <a:gd name="T2" fmla="*/ 85 w 171"/>
                <a:gd name="T3" fmla="*/ 171 h 171"/>
                <a:gd name="T4" fmla="*/ 0 w 171"/>
                <a:gd name="T5" fmla="*/ 85 h 171"/>
                <a:gd name="T6" fmla="*/ 85 w 171"/>
                <a:gd name="T7" fmla="*/ 0 h 171"/>
                <a:gd name="T8" fmla="*/ 171 w 171"/>
                <a:gd name="T9" fmla="*/ 85 h 171"/>
              </a:gdLst>
              <a:ahLst/>
              <a:cxnLst>
                <a:cxn ang="0">
                  <a:pos x="T0" y="T1"/>
                </a:cxn>
                <a:cxn ang="0">
                  <a:pos x="T2" y="T3"/>
                </a:cxn>
                <a:cxn ang="0">
                  <a:pos x="T4" y="T5"/>
                </a:cxn>
                <a:cxn ang="0">
                  <a:pos x="T6" y="T7"/>
                </a:cxn>
                <a:cxn ang="0">
                  <a:pos x="T8" y="T9"/>
                </a:cxn>
              </a:cxnLst>
              <a:rect l="0" t="0" r="r" b="b"/>
              <a:pathLst>
                <a:path w="171" h="171">
                  <a:moveTo>
                    <a:pt x="171" y="85"/>
                  </a:moveTo>
                  <a:cubicBezTo>
                    <a:pt x="171" y="132"/>
                    <a:pt x="133" y="171"/>
                    <a:pt x="85" y="171"/>
                  </a:cubicBezTo>
                  <a:cubicBezTo>
                    <a:pt x="39" y="171"/>
                    <a:pt x="0" y="132"/>
                    <a:pt x="0" y="85"/>
                  </a:cubicBezTo>
                  <a:cubicBezTo>
                    <a:pt x="0" y="37"/>
                    <a:pt x="39" y="0"/>
                    <a:pt x="85" y="0"/>
                  </a:cubicBezTo>
                  <a:cubicBezTo>
                    <a:pt x="133" y="0"/>
                    <a:pt x="171" y="37"/>
                    <a:pt x="171" y="85"/>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522">
              <a:extLst>
                <a:ext uri="{FF2B5EF4-FFF2-40B4-BE49-F238E27FC236}">
                  <a16:creationId xmlns:a16="http://schemas.microsoft.com/office/drawing/2014/main" id="{A3E630EE-2213-4848-BB2D-FAE2F90F678F}"/>
                </a:ext>
              </a:extLst>
            </p:cNvPr>
            <p:cNvSpPr>
              <a:spLocks/>
            </p:cNvSpPr>
            <p:nvPr/>
          </p:nvSpPr>
          <p:spPr bwMode="auto">
            <a:xfrm>
              <a:off x="2529640" y="3556502"/>
              <a:ext cx="61913" cy="61913"/>
            </a:xfrm>
            <a:custGeom>
              <a:avLst/>
              <a:gdLst>
                <a:gd name="T0" fmla="*/ 171 w 171"/>
                <a:gd name="T1" fmla="*/ 85 h 171"/>
                <a:gd name="T2" fmla="*/ 85 w 171"/>
                <a:gd name="T3" fmla="*/ 171 h 171"/>
                <a:gd name="T4" fmla="*/ 0 w 171"/>
                <a:gd name="T5" fmla="*/ 85 h 171"/>
                <a:gd name="T6" fmla="*/ 85 w 171"/>
                <a:gd name="T7" fmla="*/ 0 h 171"/>
                <a:gd name="T8" fmla="*/ 171 w 171"/>
                <a:gd name="T9" fmla="*/ 85 h 171"/>
              </a:gdLst>
              <a:ahLst/>
              <a:cxnLst>
                <a:cxn ang="0">
                  <a:pos x="T0" y="T1"/>
                </a:cxn>
                <a:cxn ang="0">
                  <a:pos x="T2" y="T3"/>
                </a:cxn>
                <a:cxn ang="0">
                  <a:pos x="T4" y="T5"/>
                </a:cxn>
                <a:cxn ang="0">
                  <a:pos x="T6" y="T7"/>
                </a:cxn>
                <a:cxn ang="0">
                  <a:pos x="T8" y="T9"/>
                </a:cxn>
              </a:cxnLst>
              <a:rect l="0" t="0" r="r" b="b"/>
              <a:pathLst>
                <a:path w="171" h="171">
                  <a:moveTo>
                    <a:pt x="171" y="85"/>
                  </a:moveTo>
                  <a:cubicBezTo>
                    <a:pt x="171" y="132"/>
                    <a:pt x="133" y="171"/>
                    <a:pt x="85" y="171"/>
                  </a:cubicBezTo>
                  <a:cubicBezTo>
                    <a:pt x="39" y="171"/>
                    <a:pt x="0" y="132"/>
                    <a:pt x="0" y="85"/>
                  </a:cubicBezTo>
                  <a:cubicBezTo>
                    <a:pt x="0" y="37"/>
                    <a:pt x="39" y="0"/>
                    <a:pt x="85" y="0"/>
                  </a:cubicBezTo>
                  <a:cubicBezTo>
                    <a:pt x="133" y="0"/>
                    <a:pt x="171" y="37"/>
                    <a:pt x="171" y="85"/>
                  </a:cubicBezTo>
                </a:path>
              </a:pathLst>
            </a:cu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523">
              <a:extLst>
                <a:ext uri="{FF2B5EF4-FFF2-40B4-BE49-F238E27FC236}">
                  <a16:creationId xmlns:a16="http://schemas.microsoft.com/office/drawing/2014/main" id="{9A70304F-D54C-4D50-ACC9-A4673FD452C0}"/>
                </a:ext>
              </a:extLst>
            </p:cNvPr>
            <p:cNvSpPr>
              <a:spLocks/>
            </p:cNvSpPr>
            <p:nvPr/>
          </p:nvSpPr>
          <p:spPr bwMode="auto">
            <a:xfrm>
              <a:off x="2629653" y="3518402"/>
              <a:ext cx="61913" cy="61913"/>
            </a:xfrm>
            <a:custGeom>
              <a:avLst/>
              <a:gdLst>
                <a:gd name="T0" fmla="*/ 171 w 171"/>
                <a:gd name="T1" fmla="*/ 86 h 171"/>
                <a:gd name="T2" fmla="*/ 86 w 171"/>
                <a:gd name="T3" fmla="*/ 171 h 171"/>
                <a:gd name="T4" fmla="*/ 0 w 171"/>
                <a:gd name="T5" fmla="*/ 86 h 171"/>
                <a:gd name="T6" fmla="*/ 86 w 171"/>
                <a:gd name="T7" fmla="*/ 0 h 171"/>
                <a:gd name="T8" fmla="*/ 171 w 171"/>
                <a:gd name="T9" fmla="*/ 86 h 171"/>
              </a:gdLst>
              <a:ahLst/>
              <a:cxnLst>
                <a:cxn ang="0">
                  <a:pos x="T0" y="T1"/>
                </a:cxn>
                <a:cxn ang="0">
                  <a:pos x="T2" y="T3"/>
                </a:cxn>
                <a:cxn ang="0">
                  <a:pos x="T4" y="T5"/>
                </a:cxn>
                <a:cxn ang="0">
                  <a:pos x="T6" y="T7"/>
                </a:cxn>
                <a:cxn ang="0">
                  <a:pos x="T8" y="T9"/>
                </a:cxn>
              </a:cxnLst>
              <a:rect l="0" t="0" r="r" b="b"/>
              <a:pathLst>
                <a:path w="171" h="171">
                  <a:moveTo>
                    <a:pt x="171" y="86"/>
                  </a:moveTo>
                  <a:cubicBezTo>
                    <a:pt x="171" y="132"/>
                    <a:pt x="134" y="171"/>
                    <a:pt x="86" y="171"/>
                  </a:cubicBezTo>
                  <a:cubicBezTo>
                    <a:pt x="39" y="171"/>
                    <a:pt x="0" y="132"/>
                    <a:pt x="0" y="86"/>
                  </a:cubicBezTo>
                  <a:cubicBezTo>
                    <a:pt x="0" y="38"/>
                    <a:pt x="39" y="0"/>
                    <a:pt x="86" y="0"/>
                  </a:cubicBezTo>
                  <a:cubicBezTo>
                    <a:pt x="134" y="0"/>
                    <a:pt x="171" y="38"/>
                    <a:pt x="171" y="86"/>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 name="Freeform 524">
              <a:extLst>
                <a:ext uri="{FF2B5EF4-FFF2-40B4-BE49-F238E27FC236}">
                  <a16:creationId xmlns:a16="http://schemas.microsoft.com/office/drawing/2014/main" id="{20DB0765-924D-4287-ADEA-79EA8F293B01}"/>
                </a:ext>
              </a:extLst>
            </p:cNvPr>
            <p:cNvSpPr>
              <a:spLocks/>
            </p:cNvSpPr>
            <p:nvPr/>
          </p:nvSpPr>
          <p:spPr bwMode="auto">
            <a:xfrm>
              <a:off x="2629653" y="3518402"/>
              <a:ext cx="61913" cy="61913"/>
            </a:xfrm>
            <a:custGeom>
              <a:avLst/>
              <a:gdLst>
                <a:gd name="T0" fmla="*/ 171 w 171"/>
                <a:gd name="T1" fmla="*/ 86 h 171"/>
                <a:gd name="T2" fmla="*/ 86 w 171"/>
                <a:gd name="T3" fmla="*/ 171 h 171"/>
                <a:gd name="T4" fmla="*/ 0 w 171"/>
                <a:gd name="T5" fmla="*/ 86 h 171"/>
                <a:gd name="T6" fmla="*/ 86 w 171"/>
                <a:gd name="T7" fmla="*/ 0 h 171"/>
                <a:gd name="T8" fmla="*/ 171 w 171"/>
                <a:gd name="T9" fmla="*/ 86 h 171"/>
              </a:gdLst>
              <a:ahLst/>
              <a:cxnLst>
                <a:cxn ang="0">
                  <a:pos x="T0" y="T1"/>
                </a:cxn>
                <a:cxn ang="0">
                  <a:pos x="T2" y="T3"/>
                </a:cxn>
                <a:cxn ang="0">
                  <a:pos x="T4" y="T5"/>
                </a:cxn>
                <a:cxn ang="0">
                  <a:pos x="T6" y="T7"/>
                </a:cxn>
                <a:cxn ang="0">
                  <a:pos x="T8" y="T9"/>
                </a:cxn>
              </a:cxnLst>
              <a:rect l="0" t="0" r="r" b="b"/>
              <a:pathLst>
                <a:path w="171" h="171">
                  <a:moveTo>
                    <a:pt x="171" y="86"/>
                  </a:moveTo>
                  <a:cubicBezTo>
                    <a:pt x="171" y="132"/>
                    <a:pt x="134" y="171"/>
                    <a:pt x="86" y="171"/>
                  </a:cubicBezTo>
                  <a:cubicBezTo>
                    <a:pt x="39" y="171"/>
                    <a:pt x="0" y="132"/>
                    <a:pt x="0" y="86"/>
                  </a:cubicBezTo>
                  <a:cubicBezTo>
                    <a:pt x="0" y="38"/>
                    <a:pt x="39" y="0"/>
                    <a:pt x="86" y="0"/>
                  </a:cubicBezTo>
                  <a:cubicBezTo>
                    <a:pt x="134" y="0"/>
                    <a:pt x="171" y="38"/>
                    <a:pt x="171" y="86"/>
                  </a:cubicBezTo>
                </a:path>
              </a:pathLst>
            </a:cu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525">
              <a:extLst>
                <a:ext uri="{FF2B5EF4-FFF2-40B4-BE49-F238E27FC236}">
                  <a16:creationId xmlns:a16="http://schemas.microsoft.com/office/drawing/2014/main" id="{18174265-DBE9-4DAB-93FF-796677C2EF81}"/>
                </a:ext>
              </a:extLst>
            </p:cNvPr>
            <p:cNvSpPr>
              <a:spLocks/>
            </p:cNvSpPr>
            <p:nvPr/>
          </p:nvSpPr>
          <p:spPr bwMode="auto">
            <a:xfrm>
              <a:off x="2945565" y="3410452"/>
              <a:ext cx="61913" cy="61913"/>
            </a:xfrm>
            <a:custGeom>
              <a:avLst/>
              <a:gdLst>
                <a:gd name="T0" fmla="*/ 171 w 171"/>
                <a:gd name="T1" fmla="*/ 85 h 170"/>
                <a:gd name="T2" fmla="*/ 85 w 171"/>
                <a:gd name="T3" fmla="*/ 170 h 170"/>
                <a:gd name="T4" fmla="*/ 0 w 171"/>
                <a:gd name="T5" fmla="*/ 85 h 170"/>
                <a:gd name="T6" fmla="*/ 85 w 171"/>
                <a:gd name="T7" fmla="*/ 0 h 170"/>
                <a:gd name="T8" fmla="*/ 171 w 171"/>
                <a:gd name="T9" fmla="*/ 85 h 170"/>
              </a:gdLst>
              <a:ahLst/>
              <a:cxnLst>
                <a:cxn ang="0">
                  <a:pos x="T0" y="T1"/>
                </a:cxn>
                <a:cxn ang="0">
                  <a:pos x="T2" y="T3"/>
                </a:cxn>
                <a:cxn ang="0">
                  <a:pos x="T4" y="T5"/>
                </a:cxn>
                <a:cxn ang="0">
                  <a:pos x="T6" y="T7"/>
                </a:cxn>
                <a:cxn ang="0">
                  <a:pos x="T8" y="T9"/>
                </a:cxn>
              </a:cxnLst>
              <a:rect l="0" t="0" r="r" b="b"/>
              <a:pathLst>
                <a:path w="171" h="170">
                  <a:moveTo>
                    <a:pt x="171" y="85"/>
                  </a:moveTo>
                  <a:cubicBezTo>
                    <a:pt x="171" y="132"/>
                    <a:pt x="133" y="170"/>
                    <a:pt x="85" y="170"/>
                  </a:cubicBezTo>
                  <a:cubicBezTo>
                    <a:pt x="39" y="170"/>
                    <a:pt x="0" y="132"/>
                    <a:pt x="0" y="85"/>
                  </a:cubicBezTo>
                  <a:cubicBezTo>
                    <a:pt x="0" y="37"/>
                    <a:pt x="39" y="0"/>
                    <a:pt x="85" y="0"/>
                  </a:cubicBezTo>
                  <a:cubicBezTo>
                    <a:pt x="133" y="0"/>
                    <a:pt x="171" y="37"/>
                    <a:pt x="171" y="85"/>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2" name="Freeform 526">
              <a:extLst>
                <a:ext uri="{FF2B5EF4-FFF2-40B4-BE49-F238E27FC236}">
                  <a16:creationId xmlns:a16="http://schemas.microsoft.com/office/drawing/2014/main" id="{FEAF63E5-A8DC-43C4-97C5-7F89F403EFCE}"/>
                </a:ext>
              </a:extLst>
            </p:cNvPr>
            <p:cNvSpPr>
              <a:spLocks/>
            </p:cNvSpPr>
            <p:nvPr/>
          </p:nvSpPr>
          <p:spPr bwMode="auto">
            <a:xfrm>
              <a:off x="2945565" y="3410452"/>
              <a:ext cx="61913" cy="61913"/>
            </a:xfrm>
            <a:custGeom>
              <a:avLst/>
              <a:gdLst>
                <a:gd name="T0" fmla="*/ 171 w 171"/>
                <a:gd name="T1" fmla="*/ 85 h 170"/>
                <a:gd name="T2" fmla="*/ 85 w 171"/>
                <a:gd name="T3" fmla="*/ 170 h 170"/>
                <a:gd name="T4" fmla="*/ 0 w 171"/>
                <a:gd name="T5" fmla="*/ 85 h 170"/>
                <a:gd name="T6" fmla="*/ 85 w 171"/>
                <a:gd name="T7" fmla="*/ 0 h 170"/>
                <a:gd name="T8" fmla="*/ 171 w 171"/>
                <a:gd name="T9" fmla="*/ 85 h 170"/>
              </a:gdLst>
              <a:ahLst/>
              <a:cxnLst>
                <a:cxn ang="0">
                  <a:pos x="T0" y="T1"/>
                </a:cxn>
                <a:cxn ang="0">
                  <a:pos x="T2" y="T3"/>
                </a:cxn>
                <a:cxn ang="0">
                  <a:pos x="T4" y="T5"/>
                </a:cxn>
                <a:cxn ang="0">
                  <a:pos x="T6" y="T7"/>
                </a:cxn>
                <a:cxn ang="0">
                  <a:pos x="T8" y="T9"/>
                </a:cxn>
              </a:cxnLst>
              <a:rect l="0" t="0" r="r" b="b"/>
              <a:pathLst>
                <a:path w="171" h="170">
                  <a:moveTo>
                    <a:pt x="171" y="85"/>
                  </a:moveTo>
                  <a:cubicBezTo>
                    <a:pt x="171" y="132"/>
                    <a:pt x="133" y="170"/>
                    <a:pt x="85" y="170"/>
                  </a:cubicBezTo>
                  <a:cubicBezTo>
                    <a:pt x="39" y="170"/>
                    <a:pt x="0" y="132"/>
                    <a:pt x="0" y="85"/>
                  </a:cubicBezTo>
                  <a:cubicBezTo>
                    <a:pt x="0" y="37"/>
                    <a:pt x="39" y="0"/>
                    <a:pt x="85" y="0"/>
                  </a:cubicBezTo>
                  <a:cubicBezTo>
                    <a:pt x="133" y="0"/>
                    <a:pt x="171" y="37"/>
                    <a:pt x="171" y="85"/>
                  </a:cubicBezTo>
                </a:path>
              </a:pathLst>
            </a:cu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Oval 32">
              <a:extLst>
                <a:ext uri="{FF2B5EF4-FFF2-40B4-BE49-F238E27FC236}">
                  <a16:creationId xmlns:a16="http://schemas.microsoft.com/office/drawing/2014/main" id="{AC399283-21AF-4F39-8DCC-A669F29F325D}"/>
                </a:ext>
              </a:extLst>
            </p:cNvPr>
            <p:cNvSpPr>
              <a:spLocks noChangeArrowheads="1"/>
            </p:cNvSpPr>
            <p:nvPr/>
          </p:nvSpPr>
          <p:spPr bwMode="auto">
            <a:xfrm>
              <a:off x="3883778" y="3088190"/>
              <a:ext cx="61913" cy="60325"/>
            </a:xfrm>
            <a:prstGeom prst="ellipse">
              <a:avLst/>
            </a:pr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4" name="Oval 33">
              <a:extLst>
                <a:ext uri="{FF2B5EF4-FFF2-40B4-BE49-F238E27FC236}">
                  <a16:creationId xmlns:a16="http://schemas.microsoft.com/office/drawing/2014/main" id="{236907BB-AEFD-441C-803A-875428BBB261}"/>
                </a:ext>
              </a:extLst>
            </p:cNvPr>
            <p:cNvSpPr>
              <a:spLocks noChangeArrowheads="1"/>
            </p:cNvSpPr>
            <p:nvPr/>
          </p:nvSpPr>
          <p:spPr bwMode="auto">
            <a:xfrm>
              <a:off x="3883778" y="3088190"/>
              <a:ext cx="61913" cy="60325"/>
            </a:xfrm>
            <a:prstGeom prst="ellipse">
              <a:avLst/>
            </a:pr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Oval 34">
              <a:extLst>
                <a:ext uri="{FF2B5EF4-FFF2-40B4-BE49-F238E27FC236}">
                  <a16:creationId xmlns:a16="http://schemas.microsoft.com/office/drawing/2014/main" id="{13353280-2983-40AA-9951-C718EBCB7D74}"/>
                </a:ext>
              </a:extLst>
            </p:cNvPr>
            <p:cNvSpPr>
              <a:spLocks noChangeArrowheads="1"/>
            </p:cNvSpPr>
            <p:nvPr/>
          </p:nvSpPr>
          <p:spPr bwMode="auto">
            <a:xfrm>
              <a:off x="4515603" y="2872290"/>
              <a:ext cx="61913" cy="61913"/>
            </a:xfrm>
            <a:prstGeom prst="ellipse">
              <a:avLst/>
            </a:pr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6" name="Oval 35">
              <a:extLst>
                <a:ext uri="{FF2B5EF4-FFF2-40B4-BE49-F238E27FC236}">
                  <a16:creationId xmlns:a16="http://schemas.microsoft.com/office/drawing/2014/main" id="{2AADF9C2-DA72-42E4-BC36-B0504FA26FA6}"/>
                </a:ext>
              </a:extLst>
            </p:cNvPr>
            <p:cNvSpPr>
              <a:spLocks noChangeArrowheads="1"/>
            </p:cNvSpPr>
            <p:nvPr/>
          </p:nvSpPr>
          <p:spPr bwMode="auto">
            <a:xfrm>
              <a:off x="4515603" y="2872290"/>
              <a:ext cx="61913" cy="61913"/>
            </a:xfrm>
            <a:prstGeom prst="ellipse">
              <a:avLst/>
            </a:pr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Oval 36">
              <a:extLst>
                <a:ext uri="{FF2B5EF4-FFF2-40B4-BE49-F238E27FC236}">
                  <a16:creationId xmlns:a16="http://schemas.microsoft.com/office/drawing/2014/main" id="{D4A84BD2-5D61-40B8-9E03-DD93C1FACE9B}"/>
                </a:ext>
              </a:extLst>
            </p:cNvPr>
            <p:cNvSpPr>
              <a:spLocks noChangeArrowheads="1"/>
            </p:cNvSpPr>
            <p:nvPr/>
          </p:nvSpPr>
          <p:spPr bwMode="auto">
            <a:xfrm>
              <a:off x="5455403" y="2550027"/>
              <a:ext cx="61913" cy="60325"/>
            </a:xfrm>
            <a:prstGeom prst="ellipse">
              <a:avLst/>
            </a:pr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8" name="Oval 37">
              <a:extLst>
                <a:ext uri="{FF2B5EF4-FFF2-40B4-BE49-F238E27FC236}">
                  <a16:creationId xmlns:a16="http://schemas.microsoft.com/office/drawing/2014/main" id="{720285C5-8874-47C9-9F05-1BF99F65D899}"/>
                </a:ext>
              </a:extLst>
            </p:cNvPr>
            <p:cNvSpPr>
              <a:spLocks noChangeArrowheads="1"/>
            </p:cNvSpPr>
            <p:nvPr/>
          </p:nvSpPr>
          <p:spPr bwMode="auto">
            <a:xfrm>
              <a:off x="5455403" y="2550027"/>
              <a:ext cx="61913" cy="60325"/>
            </a:xfrm>
            <a:prstGeom prst="ellipse">
              <a:avLst/>
            </a:prstGeom>
            <a:noFill/>
            <a:ln w="9525"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Line 533">
              <a:extLst>
                <a:ext uri="{FF2B5EF4-FFF2-40B4-BE49-F238E27FC236}">
                  <a16:creationId xmlns:a16="http://schemas.microsoft.com/office/drawing/2014/main" id="{95CDD9C3-51D4-491D-9609-AC1D1D25F7DD}"/>
                </a:ext>
              </a:extLst>
            </p:cNvPr>
            <p:cNvSpPr>
              <a:spLocks noChangeShapeType="1"/>
            </p:cNvSpPr>
            <p:nvPr/>
          </p:nvSpPr>
          <p:spPr bwMode="auto">
            <a:xfrm flipV="1">
              <a:off x="2350253" y="2581777"/>
              <a:ext cx="3141663" cy="1089025"/>
            </a:xfrm>
            <a:prstGeom prst="line">
              <a:avLst/>
            </a:prstGeom>
            <a:noFill/>
            <a:ln w="19050" cap="rnd">
              <a:solidFill>
                <a:srgbClr val="5A67C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Rectangle 39">
              <a:extLst>
                <a:ext uri="{FF2B5EF4-FFF2-40B4-BE49-F238E27FC236}">
                  <a16:creationId xmlns:a16="http://schemas.microsoft.com/office/drawing/2014/main" id="{26C2BA38-9750-4430-93E1-7B13C52AE125}"/>
                </a:ext>
              </a:extLst>
            </p:cNvPr>
            <p:cNvSpPr>
              <a:spLocks noChangeArrowheads="1"/>
            </p:cNvSpPr>
            <p:nvPr/>
          </p:nvSpPr>
          <p:spPr bwMode="auto">
            <a:xfrm>
              <a:off x="2195472" y="3571584"/>
              <a:ext cx="136525"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1" name="Rectangle 40">
              <a:extLst>
                <a:ext uri="{FF2B5EF4-FFF2-40B4-BE49-F238E27FC236}">
                  <a16:creationId xmlns:a16="http://schemas.microsoft.com/office/drawing/2014/main" id="{1FED5487-39F7-4895-A2FE-2B193CB44397}"/>
                </a:ext>
              </a:extLst>
            </p:cNvPr>
            <p:cNvSpPr>
              <a:spLocks noChangeArrowheads="1"/>
            </p:cNvSpPr>
            <p:nvPr/>
          </p:nvSpPr>
          <p:spPr bwMode="auto">
            <a:xfrm>
              <a:off x="2108159" y="3347746"/>
              <a:ext cx="273050"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200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 name="Rectangle 41">
              <a:extLst>
                <a:ext uri="{FF2B5EF4-FFF2-40B4-BE49-F238E27FC236}">
                  <a16:creationId xmlns:a16="http://schemas.microsoft.com/office/drawing/2014/main" id="{B9C5B2EE-0EE7-47B9-BC2B-1510C9E0A60E}"/>
                </a:ext>
              </a:extLst>
            </p:cNvPr>
            <p:cNvSpPr>
              <a:spLocks noChangeArrowheads="1"/>
            </p:cNvSpPr>
            <p:nvPr/>
          </p:nvSpPr>
          <p:spPr bwMode="auto">
            <a:xfrm>
              <a:off x="2108159" y="3123909"/>
              <a:ext cx="273050"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400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 name="Rectangle 42">
              <a:extLst>
                <a:ext uri="{FF2B5EF4-FFF2-40B4-BE49-F238E27FC236}">
                  <a16:creationId xmlns:a16="http://schemas.microsoft.com/office/drawing/2014/main" id="{D6C3B37C-E179-4974-B46A-86E2AFE40063}"/>
                </a:ext>
              </a:extLst>
            </p:cNvPr>
            <p:cNvSpPr>
              <a:spLocks noChangeArrowheads="1"/>
            </p:cNvSpPr>
            <p:nvPr/>
          </p:nvSpPr>
          <p:spPr bwMode="auto">
            <a:xfrm>
              <a:off x="2108159" y="2909596"/>
              <a:ext cx="273050"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600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 name="Rectangle 43">
              <a:extLst>
                <a:ext uri="{FF2B5EF4-FFF2-40B4-BE49-F238E27FC236}">
                  <a16:creationId xmlns:a16="http://schemas.microsoft.com/office/drawing/2014/main" id="{949395EC-AA17-4270-A741-DCB0A7ECB90B}"/>
                </a:ext>
              </a:extLst>
            </p:cNvPr>
            <p:cNvSpPr>
              <a:spLocks noChangeArrowheads="1"/>
            </p:cNvSpPr>
            <p:nvPr/>
          </p:nvSpPr>
          <p:spPr bwMode="auto">
            <a:xfrm>
              <a:off x="2108159" y="2685759"/>
              <a:ext cx="273050"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800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 name="Rectangle 44">
              <a:extLst>
                <a:ext uri="{FF2B5EF4-FFF2-40B4-BE49-F238E27FC236}">
                  <a16:creationId xmlns:a16="http://schemas.microsoft.com/office/drawing/2014/main" id="{C4C9CF70-9483-4287-AD82-4DDF3474DD9C}"/>
                </a:ext>
              </a:extLst>
            </p:cNvPr>
            <p:cNvSpPr>
              <a:spLocks noChangeArrowheads="1"/>
            </p:cNvSpPr>
            <p:nvPr/>
          </p:nvSpPr>
          <p:spPr bwMode="auto">
            <a:xfrm>
              <a:off x="2058947" y="2461921"/>
              <a:ext cx="350838"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1000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 name="Rectangle 45">
              <a:extLst>
                <a:ext uri="{FF2B5EF4-FFF2-40B4-BE49-F238E27FC236}">
                  <a16:creationId xmlns:a16="http://schemas.microsoft.com/office/drawing/2014/main" id="{4CA85DF4-8558-4F10-B803-2FB457A17F3B}"/>
                </a:ext>
              </a:extLst>
            </p:cNvPr>
            <p:cNvSpPr>
              <a:spLocks noChangeArrowheads="1"/>
            </p:cNvSpPr>
            <p:nvPr/>
          </p:nvSpPr>
          <p:spPr bwMode="auto">
            <a:xfrm>
              <a:off x="2058947" y="2238084"/>
              <a:ext cx="350838"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1200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 name="Rectangle 46">
              <a:extLst>
                <a:ext uri="{FF2B5EF4-FFF2-40B4-BE49-F238E27FC236}">
                  <a16:creationId xmlns:a16="http://schemas.microsoft.com/office/drawing/2014/main" id="{512CC54B-4851-4B78-81D2-EC909B19C104}"/>
                </a:ext>
              </a:extLst>
            </p:cNvPr>
            <p:cNvSpPr>
              <a:spLocks noChangeArrowheads="1"/>
            </p:cNvSpPr>
            <p:nvPr/>
          </p:nvSpPr>
          <p:spPr bwMode="auto">
            <a:xfrm>
              <a:off x="2058947" y="2023771"/>
              <a:ext cx="350838"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62425"/>
                  </a:solidFill>
                  <a:effectLst/>
                  <a:latin typeface="Calibri" panose="020F0502020204030204" pitchFamily="34" charset="0"/>
                </a:rPr>
                <a:t>1400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8" name="Rectangle 47">
              <a:extLst>
                <a:ext uri="{FF2B5EF4-FFF2-40B4-BE49-F238E27FC236}">
                  <a16:creationId xmlns:a16="http://schemas.microsoft.com/office/drawing/2014/main" id="{0906E8FE-5415-4F90-9C08-B21E757A1C83}"/>
                </a:ext>
              </a:extLst>
            </p:cNvPr>
            <p:cNvSpPr>
              <a:spLocks noChangeArrowheads="1"/>
            </p:cNvSpPr>
            <p:nvPr/>
          </p:nvSpPr>
          <p:spPr bwMode="auto">
            <a:xfrm>
              <a:off x="2348665" y="3678740"/>
              <a:ext cx="136525"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 name="Rectangle 48">
              <a:extLst>
                <a:ext uri="{FF2B5EF4-FFF2-40B4-BE49-F238E27FC236}">
                  <a16:creationId xmlns:a16="http://schemas.microsoft.com/office/drawing/2014/main" id="{7C3143DF-8E65-46CC-AE42-9128B2D7B7DB}"/>
                </a:ext>
              </a:extLst>
            </p:cNvPr>
            <p:cNvSpPr>
              <a:spLocks noChangeArrowheads="1"/>
            </p:cNvSpPr>
            <p:nvPr/>
          </p:nvSpPr>
          <p:spPr bwMode="auto">
            <a:xfrm>
              <a:off x="2924928" y="3678740"/>
              <a:ext cx="273050"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200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0" name="Rectangle 49">
              <a:extLst>
                <a:ext uri="{FF2B5EF4-FFF2-40B4-BE49-F238E27FC236}">
                  <a16:creationId xmlns:a16="http://schemas.microsoft.com/office/drawing/2014/main" id="{D8014047-AFE1-48B7-96F9-4E7D2891EB09}"/>
                </a:ext>
              </a:extLst>
            </p:cNvPr>
            <p:cNvSpPr>
              <a:spLocks noChangeArrowheads="1"/>
            </p:cNvSpPr>
            <p:nvPr/>
          </p:nvSpPr>
          <p:spPr bwMode="auto">
            <a:xfrm>
              <a:off x="3548815" y="3678740"/>
              <a:ext cx="273050"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400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1" name="Rectangle 50">
              <a:extLst>
                <a:ext uri="{FF2B5EF4-FFF2-40B4-BE49-F238E27FC236}">
                  <a16:creationId xmlns:a16="http://schemas.microsoft.com/office/drawing/2014/main" id="{C4D80036-2A2F-403B-A0E7-5AB30D7F1779}"/>
                </a:ext>
              </a:extLst>
            </p:cNvPr>
            <p:cNvSpPr>
              <a:spLocks noChangeArrowheads="1"/>
            </p:cNvSpPr>
            <p:nvPr/>
          </p:nvSpPr>
          <p:spPr bwMode="auto">
            <a:xfrm>
              <a:off x="4172703" y="3678740"/>
              <a:ext cx="273050"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600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 name="Rectangle 51">
              <a:extLst>
                <a:ext uri="{FF2B5EF4-FFF2-40B4-BE49-F238E27FC236}">
                  <a16:creationId xmlns:a16="http://schemas.microsoft.com/office/drawing/2014/main" id="{05F5D7AB-E72D-461F-BDFA-B36D3D0024C4}"/>
                </a:ext>
              </a:extLst>
            </p:cNvPr>
            <p:cNvSpPr>
              <a:spLocks noChangeArrowheads="1"/>
            </p:cNvSpPr>
            <p:nvPr/>
          </p:nvSpPr>
          <p:spPr bwMode="auto">
            <a:xfrm>
              <a:off x="4796590" y="3678740"/>
              <a:ext cx="273050"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800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3" name="Rectangle 52">
              <a:extLst>
                <a:ext uri="{FF2B5EF4-FFF2-40B4-BE49-F238E27FC236}">
                  <a16:creationId xmlns:a16="http://schemas.microsoft.com/office/drawing/2014/main" id="{FA165510-6063-4CB5-A555-E0751E66CF81}"/>
                </a:ext>
              </a:extLst>
            </p:cNvPr>
            <p:cNvSpPr>
              <a:spLocks noChangeArrowheads="1"/>
            </p:cNvSpPr>
            <p:nvPr/>
          </p:nvSpPr>
          <p:spPr bwMode="auto">
            <a:xfrm>
              <a:off x="5399840" y="3678740"/>
              <a:ext cx="350838"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62425"/>
                  </a:solidFill>
                  <a:effectLst/>
                  <a:latin typeface="Calibri" panose="020F0502020204030204" pitchFamily="34" charset="0"/>
                </a:rPr>
                <a:t>1000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 name="Rectangle 53">
              <a:extLst>
                <a:ext uri="{FF2B5EF4-FFF2-40B4-BE49-F238E27FC236}">
                  <a16:creationId xmlns:a16="http://schemas.microsoft.com/office/drawing/2014/main" id="{C64B011F-8920-4298-92C4-9038711EECF2}"/>
                </a:ext>
              </a:extLst>
            </p:cNvPr>
            <p:cNvSpPr>
              <a:spLocks noChangeArrowheads="1"/>
            </p:cNvSpPr>
            <p:nvPr/>
          </p:nvSpPr>
          <p:spPr bwMode="auto">
            <a:xfrm>
              <a:off x="3382128" y="1857877"/>
              <a:ext cx="9393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62425"/>
                  </a:solidFill>
                  <a:effectLst/>
                  <a:latin typeface="Arial" panose="020B0604020202020204" pitchFamily="34" charset="0"/>
                </a:rPr>
                <a:t>R² = 0.9999</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55" name="Rectangle 54">
              <a:extLst>
                <a:ext uri="{FF2B5EF4-FFF2-40B4-BE49-F238E27FC236}">
                  <a16:creationId xmlns:a16="http://schemas.microsoft.com/office/drawing/2014/main" id="{334E2983-7623-4EC7-992C-097E4EBB53FA}"/>
                </a:ext>
              </a:extLst>
            </p:cNvPr>
            <p:cNvSpPr>
              <a:spLocks noChangeArrowheads="1"/>
            </p:cNvSpPr>
            <p:nvPr/>
          </p:nvSpPr>
          <p:spPr bwMode="auto">
            <a:xfrm rot="16200000">
              <a:off x="1946234" y="2939584"/>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 name="Rectangle 55">
              <a:extLst>
                <a:ext uri="{FF2B5EF4-FFF2-40B4-BE49-F238E27FC236}">
                  <a16:creationId xmlns:a16="http://schemas.microsoft.com/office/drawing/2014/main" id="{7A6C440B-135F-4D99-8010-36DFC8D1AD3B}"/>
                </a:ext>
              </a:extLst>
            </p:cNvPr>
            <p:cNvSpPr>
              <a:spLocks noChangeArrowheads="1"/>
            </p:cNvSpPr>
            <p:nvPr/>
          </p:nvSpPr>
          <p:spPr bwMode="auto">
            <a:xfrm rot="16200000">
              <a:off x="1950996" y="2876084"/>
              <a:ext cx="12700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 name="Rectangle 56">
              <a:extLst>
                <a:ext uri="{FF2B5EF4-FFF2-40B4-BE49-F238E27FC236}">
                  <a16:creationId xmlns:a16="http://schemas.microsoft.com/office/drawing/2014/main" id="{EC9798F9-A920-445B-8528-1D2DB632D356}"/>
                </a:ext>
              </a:extLst>
            </p:cNvPr>
            <p:cNvSpPr>
              <a:spLocks noChangeArrowheads="1"/>
            </p:cNvSpPr>
            <p:nvPr/>
          </p:nvSpPr>
          <p:spPr bwMode="auto">
            <a:xfrm rot="16200000">
              <a:off x="1950996" y="2807821"/>
              <a:ext cx="12700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8" name="Rectangle 57">
              <a:extLst>
                <a:ext uri="{FF2B5EF4-FFF2-40B4-BE49-F238E27FC236}">
                  <a16:creationId xmlns:a16="http://schemas.microsoft.com/office/drawing/2014/main" id="{D731356F-A31B-4069-A306-0E504C83234D}"/>
                </a:ext>
              </a:extLst>
            </p:cNvPr>
            <p:cNvSpPr>
              <a:spLocks noChangeArrowheads="1"/>
            </p:cNvSpPr>
            <p:nvPr/>
          </p:nvSpPr>
          <p:spPr bwMode="auto">
            <a:xfrm rot="16200000">
              <a:off x="1946234" y="2744321"/>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262425"/>
                  </a:solidFill>
                  <a:effectLst/>
                  <a:latin typeface="Calibri" panose="020F0502020204030204" pitchFamily="34" charset="0"/>
                </a:rPr>
                <a:t>P</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9" name="Rectangle 58">
              <a:extLst>
                <a:ext uri="{FF2B5EF4-FFF2-40B4-BE49-F238E27FC236}">
                  <a16:creationId xmlns:a16="http://schemas.microsoft.com/office/drawing/2014/main" id="{47F2E0C5-82C8-45B7-90AB-E9F6D9175BB3}"/>
                </a:ext>
              </a:extLst>
            </p:cNvPr>
            <p:cNvSpPr>
              <a:spLocks noChangeArrowheads="1"/>
            </p:cNvSpPr>
            <p:nvPr/>
          </p:nvSpPr>
          <p:spPr bwMode="auto">
            <a:xfrm rot="16200000">
              <a:off x="1936709" y="2666534"/>
              <a:ext cx="15557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0" name="Rectangle 59">
              <a:extLst>
                <a:ext uri="{FF2B5EF4-FFF2-40B4-BE49-F238E27FC236}">
                  <a16:creationId xmlns:a16="http://schemas.microsoft.com/office/drawing/2014/main" id="{D40E1CC9-B1CA-481C-A2B1-636CA10ADD21}"/>
                </a:ext>
              </a:extLst>
            </p:cNvPr>
            <p:cNvSpPr>
              <a:spLocks noChangeArrowheads="1"/>
            </p:cNvSpPr>
            <p:nvPr/>
          </p:nvSpPr>
          <p:spPr bwMode="auto">
            <a:xfrm rot="16200000">
              <a:off x="1941471" y="2583984"/>
              <a:ext cx="14605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 name="Rectangle 60">
              <a:extLst>
                <a:ext uri="{FF2B5EF4-FFF2-40B4-BE49-F238E27FC236}">
                  <a16:creationId xmlns:a16="http://schemas.microsoft.com/office/drawing/2014/main" id="{CD4D2214-2835-4C3A-BBEB-F7B67F0FB085}"/>
                </a:ext>
              </a:extLst>
            </p:cNvPr>
            <p:cNvSpPr>
              <a:spLocks noChangeArrowheads="1"/>
            </p:cNvSpPr>
            <p:nvPr/>
          </p:nvSpPr>
          <p:spPr bwMode="auto">
            <a:xfrm rot="16200000">
              <a:off x="1950996" y="2515721"/>
              <a:ext cx="12700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2" name="Rectangle 61">
              <a:extLst>
                <a:ext uri="{FF2B5EF4-FFF2-40B4-BE49-F238E27FC236}">
                  <a16:creationId xmlns:a16="http://schemas.microsoft.com/office/drawing/2014/main" id="{268FC393-F96A-451D-95F2-4D0F888A5A41}"/>
                </a:ext>
              </a:extLst>
            </p:cNvPr>
            <p:cNvSpPr>
              <a:spLocks noChangeArrowheads="1"/>
            </p:cNvSpPr>
            <p:nvPr/>
          </p:nvSpPr>
          <p:spPr bwMode="auto">
            <a:xfrm rot="16200000">
              <a:off x="1950996" y="2456984"/>
              <a:ext cx="12700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3" name="Rectangle 62">
              <a:extLst>
                <a:ext uri="{FF2B5EF4-FFF2-40B4-BE49-F238E27FC236}">
                  <a16:creationId xmlns:a16="http://schemas.microsoft.com/office/drawing/2014/main" id="{063104B0-5CFE-4FC4-BD1C-13C852FDD9B1}"/>
                </a:ext>
              </a:extLst>
            </p:cNvPr>
            <p:cNvSpPr>
              <a:spLocks noChangeArrowheads="1"/>
            </p:cNvSpPr>
            <p:nvPr/>
          </p:nvSpPr>
          <p:spPr bwMode="auto">
            <a:xfrm>
              <a:off x="3431340" y="3900990"/>
              <a:ext cx="9747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CONCENTRATION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58" name="TextBox 357">
              <a:extLst>
                <a:ext uri="{FF2B5EF4-FFF2-40B4-BE49-F238E27FC236}">
                  <a16:creationId xmlns:a16="http://schemas.microsoft.com/office/drawing/2014/main" id="{7112E49A-4BCC-45C1-97C4-CC22C338BD01}"/>
                </a:ext>
              </a:extLst>
            </p:cNvPr>
            <p:cNvSpPr txBox="1"/>
            <p:nvPr/>
          </p:nvSpPr>
          <p:spPr>
            <a:xfrm>
              <a:off x="1395750" y="3418390"/>
              <a:ext cx="338554" cy="369332"/>
            </a:xfrm>
            <a:prstGeom prst="rect">
              <a:avLst/>
            </a:prstGeom>
            <a:noFill/>
          </p:spPr>
          <p:txBody>
            <a:bodyPr wrap="none" rtlCol="0">
              <a:spAutoFit/>
            </a:bodyPr>
            <a:lstStyle/>
            <a:p>
              <a:r>
                <a:rPr lang="en-US" dirty="0"/>
                <a:t>A</a:t>
              </a:r>
            </a:p>
          </p:txBody>
        </p:sp>
      </p:grpSp>
      <p:grpSp>
        <p:nvGrpSpPr>
          <p:cNvPr id="248" name="Group 247">
            <a:extLst>
              <a:ext uri="{FF2B5EF4-FFF2-40B4-BE49-F238E27FC236}">
                <a16:creationId xmlns:a16="http://schemas.microsoft.com/office/drawing/2014/main" id="{158E2FB8-8BF6-4802-BC40-9131912F3C75}"/>
              </a:ext>
            </a:extLst>
          </p:cNvPr>
          <p:cNvGrpSpPr/>
          <p:nvPr/>
        </p:nvGrpSpPr>
        <p:grpSpPr>
          <a:xfrm>
            <a:off x="6344780" y="1865528"/>
            <a:ext cx="4020094" cy="2198974"/>
            <a:chOff x="6344780" y="1865528"/>
            <a:chExt cx="4020094" cy="2198974"/>
          </a:xfrm>
        </p:grpSpPr>
        <p:sp>
          <p:nvSpPr>
            <p:cNvPr id="296" name="Rectangle 539">
              <a:extLst>
                <a:ext uri="{FF2B5EF4-FFF2-40B4-BE49-F238E27FC236}">
                  <a16:creationId xmlns:a16="http://schemas.microsoft.com/office/drawing/2014/main" id="{C9EF3DAC-7899-4A37-AA94-7704D5A57CAB}"/>
                </a:ext>
              </a:extLst>
            </p:cNvPr>
            <p:cNvSpPr>
              <a:spLocks noChangeArrowheads="1"/>
            </p:cNvSpPr>
            <p:nvPr/>
          </p:nvSpPr>
          <p:spPr bwMode="auto">
            <a:xfrm>
              <a:off x="8151898" y="3856540"/>
              <a:ext cx="99377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373435"/>
                  </a:solidFill>
                  <a:effectLst/>
                  <a:latin typeface="Calibri" panose="020F0502020204030204" pitchFamily="34" charset="0"/>
                </a:rPr>
                <a:t>CONCENTRATION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97" name="Rectangle 490">
              <a:extLst>
                <a:ext uri="{FF2B5EF4-FFF2-40B4-BE49-F238E27FC236}">
                  <a16:creationId xmlns:a16="http://schemas.microsoft.com/office/drawing/2014/main" id="{8D2B415A-94F3-41A2-BD17-5ED0FD25F15B}"/>
                </a:ext>
              </a:extLst>
            </p:cNvPr>
            <p:cNvSpPr>
              <a:spLocks noChangeArrowheads="1"/>
            </p:cNvSpPr>
            <p:nvPr/>
          </p:nvSpPr>
          <p:spPr bwMode="auto">
            <a:xfrm>
              <a:off x="7062873" y="2099177"/>
              <a:ext cx="3140075" cy="1554162"/>
            </a:xfrm>
            <a:prstGeom prst="rect">
              <a:avLst/>
            </a:prstGeom>
            <a:solidFill>
              <a:srgbClr val="FAFF35"/>
            </a:solidFill>
            <a:ln>
              <a:noFill/>
            </a:ln>
          </p:spPr>
          <p:txBody>
            <a:bodyPr vert="horz" wrap="square" lIns="91440" tIns="45720" rIns="91440" bIns="45720" numCol="1" anchor="t" anchorCtr="0" compatLnSpc="1">
              <a:prstTxWarp prst="textNoShape">
                <a:avLst/>
              </a:prstTxWarp>
            </a:bodyPr>
            <a:lstStyle/>
            <a:p>
              <a:endParaRPr lang="en-US"/>
            </a:p>
          </p:txBody>
        </p:sp>
        <p:sp>
          <p:nvSpPr>
            <p:cNvPr id="298" name="Line 491">
              <a:extLst>
                <a:ext uri="{FF2B5EF4-FFF2-40B4-BE49-F238E27FC236}">
                  <a16:creationId xmlns:a16="http://schemas.microsoft.com/office/drawing/2014/main" id="{38C5FF06-E9C8-48C4-A60D-B7AF2AC519D6}"/>
                </a:ext>
              </a:extLst>
            </p:cNvPr>
            <p:cNvSpPr>
              <a:spLocks noChangeShapeType="1"/>
            </p:cNvSpPr>
            <p:nvPr/>
          </p:nvSpPr>
          <p:spPr bwMode="auto">
            <a:xfrm>
              <a:off x="7066048" y="3427915"/>
              <a:ext cx="3130550" cy="0"/>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 name="Line 492">
              <a:extLst>
                <a:ext uri="{FF2B5EF4-FFF2-40B4-BE49-F238E27FC236}">
                  <a16:creationId xmlns:a16="http://schemas.microsoft.com/office/drawing/2014/main" id="{FC6FA5D9-BAC7-49C6-9058-1464D840DD92}"/>
                </a:ext>
              </a:extLst>
            </p:cNvPr>
            <p:cNvSpPr>
              <a:spLocks noChangeShapeType="1"/>
            </p:cNvSpPr>
            <p:nvPr/>
          </p:nvSpPr>
          <p:spPr bwMode="auto">
            <a:xfrm>
              <a:off x="7066048" y="3208840"/>
              <a:ext cx="3130550" cy="0"/>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 name="Line 493">
              <a:extLst>
                <a:ext uri="{FF2B5EF4-FFF2-40B4-BE49-F238E27FC236}">
                  <a16:creationId xmlns:a16="http://schemas.microsoft.com/office/drawing/2014/main" id="{80427E41-DAE7-4CA6-AEC8-FAA63C6339EC}"/>
                </a:ext>
              </a:extLst>
            </p:cNvPr>
            <p:cNvSpPr>
              <a:spLocks noChangeShapeType="1"/>
            </p:cNvSpPr>
            <p:nvPr/>
          </p:nvSpPr>
          <p:spPr bwMode="auto">
            <a:xfrm>
              <a:off x="7066048" y="2988177"/>
              <a:ext cx="3130550" cy="0"/>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 name="Line 494">
              <a:extLst>
                <a:ext uri="{FF2B5EF4-FFF2-40B4-BE49-F238E27FC236}">
                  <a16:creationId xmlns:a16="http://schemas.microsoft.com/office/drawing/2014/main" id="{6E312575-C4F7-4D68-B095-2E6919A36B47}"/>
                </a:ext>
              </a:extLst>
            </p:cNvPr>
            <p:cNvSpPr>
              <a:spLocks noChangeShapeType="1"/>
            </p:cNvSpPr>
            <p:nvPr/>
          </p:nvSpPr>
          <p:spPr bwMode="auto">
            <a:xfrm>
              <a:off x="7066048" y="2769102"/>
              <a:ext cx="3130550" cy="0"/>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 name="Line 495">
              <a:extLst>
                <a:ext uri="{FF2B5EF4-FFF2-40B4-BE49-F238E27FC236}">
                  <a16:creationId xmlns:a16="http://schemas.microsoft.com/office/drawing/2014/main" id="{CA470575-0485-4C3D-B37F-515607A576BC}"/>
                </a:ext>
              </a:extLst>
            </p:cNvPr>
            <p:cNvSpPr>
              <a:spLocks noChangeShapeType="1"/>
            </p:cNvSpPr>
            <p:nvPr/>
          </p:nvSpPr>
          <p:spPr bwMode="auto">
            <a:xfrm>
              <a:off x="7066048" y="2543677"/>
              <a:ext cx="3130550" cy="0"/>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 name="Line 496">
              <a:extLst>
                <a:ext uri="{FF2B5EF4-FFF2-40B4-BE49-F238E27FC236}">
                  <a16:creationId xmlns:a16="http://schemas.microsoft.com/office/drawing/2014/main" id="{0FDD35A6-61CE-4954-9EE6-14AA3E7875FC}"/>
                </a:ext>
              </a:extLst>
            </p:cNvPr>
            <p:cNvSpPr>
              <a:spLocks noChangeShapeType="1"/>
            </p:cNvSpPr>
            <p:nvPr/>
          </p:nvSpPr>
          <p:spPr bwMode="auto">
            <a:xfrm>
              <a:off x="7066048" y="2324602"/>
              <a:ext cx="3130550" cy="0"/>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 name="Line 497">
              <a:extLst>
                <a:ext uri="{FF2B5EF4-FFF2-40B4-BE49-F238E27FC236}">
                  <a16:creationId xmlns:a16="http://schemas.microsoft.com/office/drawing/2014/main" id="{4B94F45C-FF26-4F30-BAE3-02BD1A175B20}"/>
                </a:ext>
              </a:extLst>
            </p:cNvPr>
            <p:cNvSpPr>
              <a:spLocks noChangeShapeType="1"/>
            </p:cNvSpPr>
            <p:nvPr/>
          </p:nvSpPr>
          <p:spPr bwMode="auto">
            <a:xfrm>
              <a:off x="7066048" y="2105527"/>
              <a:ext cx="3130550" cy="0"/>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 name="Line 498">
              <a:extLst>
                <a:ext uri="{FF2B5EF4-FFF2-40B4-BE49-F238E27FC236}">
                  <a16:creationId xmlns:a16="http://schemas.microsoft.com/office/drawing/2014/main" id="{F42E0E85-6DC4-440B-8EF0-012802C5D27A}"/>
                </a:ext>
              </a:extLst>
            </p:cNvPr>
            <p:cNvSpPr>
              <a:spLocks noChangeShapeType="1"/>
            </p:cNvSpPr>
            <p:nvPr/>
          </p:nvSpPr>
          <p:spPr bwMode="auto">
            <a:xfrm>
              <a:off x="7691523" y="2105527"/>
              <a:ext cx="0" cy="1544637"/>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 name="Line 499">
              <a:extLst>
                <a:ext uri="{FF2B5EF4-FFF2-40B4-BE49-F238E27FC236}">
                  <a16:creationId xmlns:a16="http://schemas.microsoft.com/office/drawing/2014/main" id="{54B4C2C6-69B1-4BE8-9C36-840DB7078FAB}"/>
                </a:ext>
              </a:extLst>
            </p:cNvPr>
            <p:cNvSpPr>
              <a:spLocks noChangeShapeType="1"/>
            </p:cNvSpPr>
            <p:nvPr/>
          </p:nvSpPr>
          <p:spPr bwMode="auto">
            <a:xfrm>
              <a:off x="8321761" y="2105527"/>
              <a:ext cx="0" cy="1544637"/>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 name="Line 500">
              <a:extLst>
                <a:ext uri="{FF2B5EF4-FFF2-40B4-BE49-F238E27FC236}">
                  <a16:creationId xmlns:a16="http://schemas.microsoft.com/office/drawing/2014/main" id="{07B6700D-685B-41CE-9DCC-1069A3C18422}"/>
                </a:ext>
              </a:extLst>
            </p:cNvPr>
            <p:cNvSpPr>
              <a:spLocks noChangeShapeType="1"/>
            </p:cNvSpPr>
            <p:nvPr/>
          </p:nvSpPr>
          <p:spPr bwMode="auto">
            <a:xfrm>
              <a:off x="8944061" y="2105527"/>
              <a:ext cx="0" cy="1544637"/>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 name="Line 501">
              <a:extLst>
                <a:ext uri="{FF2B5EF4-FFF2-40B4-BE49-F238E27FC236}">
                  <a16:creationId xmlns:a16="http://schemas.microsoft.com/office/drawing/2014/main" id="{86CA9AC1-D429-44D7-A7EE-037808E05849}"/>
                </a:ext>
              </a:extLst>
            </p:cNvPr>
            <p:cNvSpPr>
              <a:spLocks noChangeShapeType="1"/>
            </p:cNvSpPr>
            <p:nvPr/>
          </p:nvSpPr>
          <p:spPr bwMode="auto">
            <a:xfrm>
              <a:off x="9575886" y="2105527"/>
              <a:ext cx="0" cy="1544637"/>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 name="Line 502">
              <a:extLst>
                <a:ext uri="{FF2B5EF4-FFF2-40B4-BE49-F238E27FC236}">
                  <a16:creationId xmlns:a16="http://schemas.microsoft.com/office/drawing/2014/main" id="{AFE2DCE0-CF3C-4B44-8E65-684CA5897505}"/>
                </a:ext>
              </a:extLst>
            </p:cNvPr>
            <p:cNvSpPr>
              <a:spLocks noChangeShapeType="1"/>
            </p:cNvSpPr>
            <p:nvPr/>
          </p:nvSpPr>
          <p:spPr bwMode="auto">
            <a:xfrm>
              <a:off x="10196598" y="2105527"/>
              <a:ext cx="0" cy="1544637"/>
            </a:xfrm>
            <a:prstGeom prst="line">
              <a:avLst/>
            </a:prstGeom>
            <a:noFill/>
            <a:ln w="0">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 name="Line 503">
              <a:extLst>
                <a:ext uri="{FF2B5EF4-FFF2-40B4-BE49-F238E27FC236}">
                  <a16:creationId xmlns:a16="http://schemas.microsoft.com/office/drawing/2014/main" id="{6CE45C59-E28A-4B37-BE1F-86DEFCDCA61B}"/>
                </a:ext>
              </a:extLst>
            </p:cNvPr>
            <p:cNvSpPr>
              <a:spLocks noChangeShapeType="1"/>
            </p:cNvSpPr>
            <p:nvPr/>
          </p:nvSpPr>
          <p:spPr bwMode="auto">
            <a:xfrm flipV="1">
              <a:off x="7066048" y="2105527"/>
              <a:ext cx="0" cy="1544637"/>
            </a:xfrm>
            <a:prstGeom prst="line">
              <a:avLst/>
            </a:prstGeom>
            <a:noFill/>
            <a:ln w="0">
              <a:solidFill>
                <a:srgbClr val="ADB9CA"/>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 name="Line 504">
              <a:extLst>
                <a:ext uri="{FF2B5EF4-FFF2-40B4-BE49-F238E27FC236}">
                  <a16:creationId xmlns:a16="http://schemas.microsoft.com/office/drawing/2014/main" id="{E198E5C1-1950-4E67-95E1-2AF024BF3FDE}"/>
                </a:ext>
              </a:extLst>
            </p:cNvPr>
            <p:cNvSpPr>
              <a:spLocks noChangeShapeType="1"/>
            </p:cNvSpPr>
            <p:nvPr/>
          </p:nvSpPr>
          <p:spPr bwMode="auto">
            <a:xfrm>
              <a:off x="7066048" y="3650165"/>
              <a:ext cx="3130550" cy="0"/>
            </a:xfrm>
            <a:prstGeom prst="line">
              <a:avLst/>
            </a:prstGeom>
            <a:noFill/>
            <a:ln w="0">
              <a:solidFill>
                <a:srgbClr val="ADB9CA"/>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 name="Line 505">
              <a:extLst>
                <a:ext uri="{FF2B5EF4-FFF2-40B4-BE49-F238E27FC236}">
                  <a16:creationId xmlns:a16="http://schemas.microsoft.com/office/drawing/2014/main" id="{ABBBBC68-53CD-4E63-B94C-5DC0A4E786CF}"/>
                </a:ext>
              </a:extLst>
            </p:cNvPr>
            <p:cNvSpPr>
              <a:spLocks noChangeShapeType="1"/>
            </p:cNvSpPr>
            <p:nvPr/>
          </p:nvSpPr>
          <p:spPr bwMode="auto">
            <a:xfrm flipV="1">
              <a:off x="10196598" y="2311902"/>
              <a:ext cx="9525" cy="3175"/>
            </a:xfrm>
            <a:prstGeom prst="line">
              <a:avLst/>
            </a:prstGeom>
            <a:noFill/>
            <a:ln w="0">
              <a:solidFill>
                <a:srgbClr val="FF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 name="Freeform 506">
              <a:extLst>
                <a:ext uri="{FF2B5EF4-FFF2-40B4-BE49-F238E27FC236}">
                  <a16:creationId xmlns:a16="http://schemas.microsoft.com/office/drawing/2014/main" id="{DD73E899-B689-48E5-AB8A-69B462B3F46C}"/>
                </a:ext>
              </a:extLst>
            </p:cNvPr>
            <p:cNvSpPr>
              <a:spLocks/>
            </p:cNvSpPr>
            <p:nvPr/>
          </p:nvSpPr>
          <p:spPr bwMode="auto">
            <a:xfrm>
              <a:off x="7032711" y="3480302"/>
              <a:ext cx="58738" cy="60325"/>
            </a:xfrm>
            <a:custGeom>
              <a:avLst/>
              <a:gdLst>
                <a:gd name="T0" fmla="*/ 37 w 37"/>
                <a:gd name="T1" fmla="*/ 19 h 38"/>
                <a:gd name="T2" fmla="*/ 35 w 37"/>
                <a:gd name="T3" fmla="*/ 26 h 38"/>
                <a:gd name="T4" fmla="*/ 31 w 37"/>
                <a:gd name="T5" fmla="*/ 32 h 38"/>
                <a:gd name="T6" fmla="*/ 25 w 37"/>
                <a:gd name="T7" fmla="*/ 36 h 38"/>
                <a:gd name="T8" fmla="*/ 18 w 37"/>
                <a:gd name="T9" fmla="*/ 38 h 38"/>
                <a:gd name="T10" fmla="*/ 12 w 37"/>
                <a:gd name="T11" fmla="*/ 36 h 38"/>
                <a:gd name="T12" fmla="*/ 6 w 37"/>
                <a:gd name="T13" fmla="*/ 32 h 38"/>
                <a:gd name="T14" fmla="*/ 2 w 37"/>
                <a:gd name="T15" fmla="*/ 26 h 38"/>
                <a:gd name="T16" fmla="*/ 0 w 37"/>
                <a:gd name="T17" fmla="*/ 19 h 38"/>
                <a:gd name="T18" fmla="*/ 2 w 37"/>
                <a:gd name="T19" fmla="*/ 11 h 38"/>
                <a:gd name="T20" fmla="*/ 6 w 37"/>
                <a:gd name="T21" fmla="*/ 5 h 38"/>
                <a:gd name="T22" fmla="*/ 12 w 37"/>
                <a:gd name="T23" fmla="*/ 1 h 38"/>
                <a:gd name="T24" fmla="*/ 18 w 37"/>
                <a:gd name="T25" fmla="*/ 0 h 38"/>
                <a:gd name="T26" fmla="*/ 25 w 37"/>
                <a:gd name="T27" fmla="*/ 1 h 38"/>
                <a:gd name="T28" fmla="*/ 31 w 37"/>
                <a:gd name="T29" fmla="*/ 5 h 38"/>
                <a:gd name="T30" fmla="*/ 35 w 37"/>
                <a:gd name="T31" fmla="*/ 11 h 38"/>
                <a:gd name="T32" fmla="*/ 37 w 37"/>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8">
                  <a:moveTo>
                    <a:pt x="37" y="19"/>
                  </a:moveTo>
                  <a:lnTo>
                    <a:pt x="35" y="26"/>
                  </a:lnTo>
                  <a:lnTo>
                    <a:pt x="31" y="32"/>
                  </a:lnTo>
                  <a:lnTo>
                    <a:pt x="25" y="36"/>
                  </a:lnTo>
                  <a:lnTo>
                    <a:pt x="18" y="38"/>
                  </a:lnTo>
                  <a:lnTo>
                    <a:pt x="12" y="36"/>
                  </a:lnTo>
                  <a:lnTo>
                    <a:pt x="6" y="32"/>
                  </a:lnTo>
                  <a:lnTo>
                    <a:pt x="2" y="26"/>
                  </a:lnTo>
                  <a:lnTo>
                    <a:pt x="0" y="19"/>
                  </a:lnTo>
                  <a:lnTo>
                    <a:pt x="2" y="11"/>
                  </a:lnTo>
                  <a:lnTo>
                    <a:pt x="6" y="5"/>
                  </a:lnTo>
                  <a:lnTo>
                    <a:pt x="12" y="1"/>
                  </a:lnTo>
                  <a:lnTo>
                    <a:pt x="18" y="0"/>
                  </a:lnTo>
                  <a:lnTo>
                    <a:pt x="25" y="1"/>
                  </a:lnTo>
                  <a:lnTo>
                    <a:pt x="31" y="5"/>
                  </a:lnTo>
                  <a:lnTo>
                    <a:pt x="35" y="11"/>
                  </a:lnTo>
                  <a:lnTo>
                    <a:pt x="37" y="19"/>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4" name="Freeform 507">
              <a:extLst>
                <a:ext uri="{FF2B5EF4-FFF2-40B4-BE49-F238E27FC236}">
                  <a16:creationId xmlns:a16="http://schemas.microsoft.com/office/drawing/2014/main" id="{4C451A86-A373-4068-A407-56D14647E092}"/>
                </a:ext>
              </a:extLst>
            </p:cNvPr>
            <p:cNvSpPr>
              <a:spLocks/>
            </p:cNvSpPr>
            <p:nvPr/>
          </p:nvSpPr>
          <p:spPr bwMode="auto">
            <a:xfrm>
              <a:off x="7032711" y="3480302"/>
              <a:ext cx="58738" cy="60325"/>
            </a:xfrm>
            <a:custGeom>
              <a:avLst/>
              <a:gdLst>
                <a:gd name="T0" fmla="*/ 37 w 37"/>
                <a:gd name="T1" fmla="*/ 19 h 38"/>
                <a:gd name="T2" fmla="*/ 35 w 37"/>
                <a:gd name="T3" fmla="*/ 26 h 38"/>
                <a:gd name="T4" fmla="*/ 31 w 37"/>
                <a:gd name="T5" fmla="*/ 32 h 38"/>
                <a:gd name="T6" fmla="*/ 25 w 37"/>
                <a:gd name="T7" fmla="*/ 36 h 38"/>
                <a:gd name="T8" fmla="*/ 18 w 37"/>
                <a:gd name="T9" fmla="*/ 38 h 38"/>
                <a:gd name="T10" fmla="*/ 12 w 37"/>
                <a:gd name="T11" fmla="*/ 36 h 38"/>
                <a:gd name="T12" fmla="*/ 6 w 37"/>
                <a:gd name="T13" fmla="*/ 32 h 38"/>
                <a:gd name="T14" fmla="*/ 2 w 37"/>
                <a:gd name="T15" fmla="*/ 26 h 38"/>
                <a:gd name="T16" fmla="*/ 0 w 37"/>
                <a:gd name="T17" fmla="*/ 19 h 38"/>
                <a:gd name="T18" fmla="*/ 2 w 37"/>
                <a:gd name="T19" fmla="*/ 11 h 38"/>
                <a:gd name="T20" fmla="*/ 6 w 37"/>
                <a:gd name="T21" fmla="*/ 5 h 38"/>
                <a:gd name="T22" fmla="*/ 12 w 37"/>
                <a:gd name="T23" fmla="*/ 1 h 38"/>
                <a:gd name="T24" fmla="*/ 18 w 37"/>
                <a:gd name="T25" fmla="*/ 0 h 38"/>
                <a:gd name="T26" fmla="*/ 25 w 37"/>
                <a:gd name="T27" fmla="*/ 1 h 38"/>
                <a:gd name="T28" fmla="*/ 31 w 37"/>
                <a:gd name="T29" fmla="*/ 5 h 38"/>
                <a:gd name="T30" fmla="*/ 35 w 37"/>
                <a:gd name="T31" fmla="*/ 11 h 38"/>
                <a:gd name="T32" fmla="*/ 37 w 37"/>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8">
                  <a:moveTo>
                    <a:pt x="37" y="19"/>
                  </a:moveTo>
                  <a:lnTo>
                    <a:pt x="35" y="26"/>
                  </a:lnTo>
                  <a:lnTo>
                    <a:pt x="31" y="32"/>
                  </a:lnTo>
                  <a:lnTo>
                    <a:pt x="25" y="36"/>
                  </a:lnTo>
                  <a:lnTo>
                    <a:pt x="18" y="38"/>
                  </a:lnTo>
                  <a:lnTo>
                    <a:pt x="12" y="36"/>
                  </a:lnTo>
                  <a:lnTo>
                    <a:pt x="6" y="32"/>
                  </a:lnTo>
                  <a:lnTo>
                    <a:pt x="2" y="26"/>
                  </a:lnTo>
                  <a:lnTo>
                    <a:pt x="0" y="19"/>
                  </a:lnTo>
                  <a:lnTo>
                    <a:pt x="2" y="11"/>
                  </a:lnTo>
                  <a:lnTo>
                    <a:pt x="6" y="5"/>
                  </a:lnTo>
                  <a:lnTo>
                    <a:pt x="12" y="1"/>
                  </a:lnTo>
                  <a:lnTo>
                    <a:pt x="18" y="0"/>
                  </a:lnTo>
                  <a:lnTo>
                    <a:pt x="25" y="1"/>
                  </a:lnTo>
                  <a:lnTo>
                    <a:pt x="31" y="5"/>
                  </a:lnTo>
                  <a:lnTo>
                    <a:pt x="35" y="11"/>
                  </a:lnTo>
                  <a:lnTo>
                    <a:pt x="37"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 name="Freeform 508">
              <a:extLst>
                <a:ext uri="{FF2B5EF4-FFF2-40B4-BE49-F238E27FC236}">
                  <a16:creationId xmlns:a16="http://schemas.microsoft.com/office/drawing/2014/main" id="{A72D47C4-D155-4617-A6DB-8831440D089E}"/>
                </a:ext>
              </a:extLst>
            </p:cNvPr>
            <p:cNvSpPr>
              <a:spLocks/>
            </p:cNvSpPr>
            <p:nvPr/>
          </p:nvSpPr>
          <p:spPr bwMode="auto">
            <a:xfrm>
              <a:off x="7032711" y="3480302"/>
              <a:ext cx="58738" cy="60325"/>
            </a:xfrm>
            <a:custGeom>
              <a:avLst/>
              <a:gdLst>
                <a:gd name="T0" fmla="*/ 37 w 37"/>
                <a:gd name="T1" fmla="*/ 19 h 38"/>
                <a:gd name="T2" fmla="*/ 35 w 37"/>
                <a:gd name="T3" fmla="*/ 26 h 38"/>
                <a:gd name="T4" fmla="*/ 31 w 37"/>
                <a:gd name="T5" fmla="*/ 32 h 38"/>
                <a:gd name="T6" fmla="*/ 25 w 37"/>
                <a:gd name="T7" fmla="*/ 36 h 38"/>
                <a:gd name="T8" fmla="*/ 18 w 37"/>
                <a:gd name="T9" fmla="*/ 38 h 38"/>
                <a:gd name="T10" fmla="*/ 12 w 37"/>
                <a:gd name="T11" fmla="*/ 36 h 38"/>
                <a:gd name="T12" fmla="*/ 6 w 37"/>
                <a:gd name="T13" fmla="*/ 32 h 38"/>
                <a:gd name="T14" fmla="*/ 2 w 37"/>
                <a:gd name="T15" fmla="*/ 26 h 38"/>
                <a:gd name="T16" fmla="*/ 0 w 37"/>
                <a:gd name="T17" fmla="*/ 19 h 38"/>
                <a:gd name="T18" fmla="*/ 2 w 37"/>
                <a:gd name="T19" fmla="*/ 11 h 38"/>
                <a:gd name="T20" fmla="*/ 6 w 37"/>
                <a:gd name="T21" fmla="*/ 5 h 38"/>
                <a:gd name="T22" fmla="*/ 12 w 37"/>
                <a:gd name="T23" fmla="*/ 1 h 38"/>
                <a:gd name="T24" fmla="*/ 18 w 37"/>
                <a:gd name="T25" fmla="*/ 0 h 38"/>
                <a:gd name="T26" fmla="*/ 25 w 37"/>
                <a:gd name="T27" fmla="*/ 1 h 38"/>
                <a:gd name="T28" fmla="*/ 31 w 37"/>
                <a:gd name="T29" fmla="*/ 5 h 38"/>
                <a:gd name="T30" fmla="*/ 35 w 37"/>
                <a:gd name="T31" fmla="*/ 11 h 38"/>
                <a:gd name="T32" fmla="*/ 37 w 37"/>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8">
                  <a:moveTo>
                    <a:pt x="37" y="19"/>
                  </a:moveTo>
                  <a:lnTo>
                    <a:pt x="35" y="26"/>
                  </a:lnTo>
                  <a:lnTo>
                    <a:pt x="31" y="32"/>
                  </a:lnTo>
                  <a:lnTo>
                    <a:pt x="25" y="36"/>
                  </a:lnTo>
                  <a:lnTo>
                    <a:pt x="18" y="38"/>
                  </a:lnTo>
                  <a:lnTo>
                    <a:pt x="12" y="36"/>
                  </a:lnTo>
                  <a:lnTo>
                    <a:pt x="6" y="32"/>
                  </a:lnTo>
                  <a:lnTo>
                    <a:pt x="2" y="26"/>
                  </a:lnTo>
                  <a:lnTo>
                    <a:pt x="0" y="19"/>
                  </a:lnTo>
                  <a:lnTo>
                    <a:pt x="2" y="11"/>
                  </a:lnTo>
                  <a:lnTo>
                    <a:pt x="6" y="5"/>
                  </a:lnTo>
                  <a:lnTo>
                    <a:pt x="12" y="1"/>
                  </a:lnTo>
                  <a:lnTo>
                    <a:pt x="18" y="0"/>
                  </a:lnTo>
                  <a:lnTo>
                    <a:pt x="25" y="1"/>
                  </a:lnTo>
                  <a:lnTo>
                    <a:pt x="31" y="5"/>
                  </a:lnTo>
                  <a:lnTo>
                    <a:pt x="35" y="11"/>
                  </a:lnTo>
                  <a:lnTo>
                    <a:pt x="37" y="19"/>
                  </a:lnTo>
                </a:path>
              </a:pathLst>
            </a:custGeom>
            <a:noFill/>
            <a:ln w="0">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 name="Freeform 509">
              <a:extLst>
                <a:ext uri="{FF2B5EF4-FFF2-40B4-BE49-F238E27FC236}">
                  <a16:creationId xmlns:a16="http://schemas.microsoft.com/office/drawing/2014/main" id="{A4AA3B67-A828-49BB-BF44-B5E91D851096}"/>
                </a:ext>
              </a:extLst>
            </p:cNvPr>
            <p:cNvSpPr>
              <a:spLocks/>
            </p:cNvSpPr>
            <p:nvPr/>
          </p:nvSpPr>
          <p:spPr bwMode="auto">
            <a:xfrm>
              <a:off x="7340686" y="3361240"/>
              <a:ext cx="58738" cy="57150"/>
            </a:xfrm>
            <a:custGeom>
              <a:avLst/>
              <a:gdLst>
                <a:gd name="T0" fmla="*/ 37 w 37"/>
                <a:gd name="T1" fmla="*/ 17 h 36"/>
                <a:gd name="T2" fmla="*/ 35 w 37"/>
                <a:gd name="T3" fmla="*/ 25 h 36"/>
                <a:gd name="T4" fmla="*/ 31 w 37"/>
                <a:gd name="T5" fmla="*/ 30 h 36"/>
                <a:gd name="T6" fmla="*/ 25 w 37"/>
                <a:gd name="T7" fmla="*/ 36 h 36"/>
                <a:gd name="T8" fmla="*/ 19 w 37"/>
                <a:gd name="T9" fmla="*/ 36 h 36"/>
                <a:gd name="T10" fmla="*/ 12 w 37"/>
                <a:gd name="T11" fmla="*/ 36 h 36"/>
                <a:gd name="T12" fmla="*/ 6 w 37"/>
                <a:gd name="T13" fmla="*/ 30 h 36"/>
                <a:gd name="T14" fmla="*/ 2 w 37"/>
                <a:gd name="T15" fmla="*/ 25 h 36"/>
                <a:gd name="T16" fmla="*/ 0 w 37"/>
                <a:gd name="T17" fmla="*/ 17 h 36"/>
                <a:gd name="T18" fmla="*/ 2 w 37"/>
                <a:gd name="T19" fmla="*/ 11 h 36"/>
                <a:gd name="T20" fmla="*/ 6 w 37"/>
                <a:gd name="T21" fmla="*/ 4 h 36"/>
                <a:gd name="T22" fmla="*/ 12 w 37"/>
                <a:gd name="T23" fmla="*/ 0 h 36"/>
                <a:gd name="T24" fmla="*/ 19 w 37"/>
                <a:gd name="T25" fmla="*/ 0 h 36"/>
                <a:gd name="T26" fmla="*/ 25 w 37"/>
                <a:gd name="T27" fmla="*/ 0 h 36"/>
                <a:gd name="T28" fmla="*/ 31 w 37"/>
                <a:gd name="T29" fmla="*/ 4 h 36"/>
                <a:gd name="T30" fmla="*/ 35 w 37"/>
                <a:gd name="T31" fmla="*/ 11 h 36"/>
                <a:gd name="T32" fmla="*/ 37 w 37"/>
                <a:gd name="T33" fmla="*/ 17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6">
                  <a:moveTo>
                    <a:pt x="37" y="17"/>
                  </a:moveTo>
                  <a:lnTo>
                    <a:pt x="35" y="25"/>
                  </a:lnTo>
                  <a:lnTo>
                    <a:pt x="31" y="30"/>
                  </a:lnTo>
                  <a:lnTo>
                    <a:pt x="25" y="36"/>
                  </a:lnTo>
                  <a:lnTo>
                    <a:pt x="19" y="36"/>
                  </a:lnTo>
                  <a:lnTo>
                    <a:pt x="12" y="36"/>
                  </a:lnTo>
                  <a:lnTo>
                    <a:pt x="6" y="30"/>
                  </a:lnTo>
                  <a:lnTo>
                    <a:pt x="2" y="25"/>
                  </a:lnTo>
                  <a:lnTo>
                    <a:pt x="0" y="17"/>
                  </a:lnTo>
                  <a:lnTo>
                    <a:pt x="2" y="11"/>
                  </a:lnTo>
                  <a:lnTo>
                    <a:pt x="6" y="4"/>
                  </a:lnTo>
                  <a:lnTo>
                    <a:pt x="12" y="0"/>
                  </a:lnTo>
                  <a:lnTo>
                    <a:pt x="19" y="0"/>
                  </a:lnTo>
                  <a:lnTo>
                    <a:pt x="25" y="0"/>
                  </a:lnTo>
                  <a:lnTo>
                    <a:pt x="31" y="4"/>
                  </a:lnTo>
                  <a:lnTo>
                    <a:pt x="35" y="11"/>
                  </a:lnTo>
                  <a:lnTo>
                    <a:pt x="37" y="17"/>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7" name="Freeform 510">
              <a:extLst>
                <a:ext uri="{FF2B5EF4-FFF2-40B4-BE49-F238E27FC236}">
                  <a16:creationId xmlns:a16="http://schemas.microsoft.com/office/drawing/2014/main" id="{681DCB7F-F955-41DA-8861-D3F5A381B2E9}"/>
                </a:ext>
              </a:extLst>
            </p:cNvPr>
            <p:cNvSpPr>
              <a:spLocks/>
            </p:cNvSpPr>
            <p:nvPr/>
          </p:nvSpPr>
          <p:spPr bwMode="auto">
            <a:xfrm>
              <a:off x="7340686" y="3361240"/>
              <a:ext cx="58738" cy="57150"/>
            </a:xfrm>
            <a:custGeom>
              <a:avLst/>
              <a:gdLst>
                <a:gd name="T0" fmla="*/ 37 w 37"/>
                <a:gd name="T1" fmla="*/ 17 h 36"/>
                <a:gd name="T2" fmla="*/ 35 w 37"/>
                <a:gd name="T3" fmla="*/ 25 h 36"/>
                <a:gd name="T4" fmla="*/ 31 w 37"/>
                <a:gd name="T5" fmla="*/ 30 h 36"/>
                <a:gd name="T6" fmla="*/ 25 w 37"/>
                <a:gd name="T7" fmla="*/ 36 h 36"/>
                <a:gd name="T8" fmla="*/ 19 w 37"/>
                <a:gd name="T9" fmla="*/ 36 h 36"/>
                <a:gd name="T10" fmla="*/ 12 w 37"/>
                <a:gd name="T11" fmla="*/ 36 h 36"/>
                <a:gd name="T12" fmla="*/ 6 w 37"/>
                <a:gd name="T13" fmla="*/ 30 h 36"/>
                <a:gd name="T14" fmla="*/ 2 w 37"/>
                <a:gd name="T15" fmla="*/ 25 h 36"/>
                <a:gd name="T16" fmla="*/ 0 w 37"/>
                <a:gd name="T17" fmla="*/ 17 h 36"/>
                <a:gd name="T18" fmla="*/ 2 w 37"/>
                <a:gd name="T19" fmla="*/ 11 h 36"/>
                <a:gd name="T20" fmla="*/ 6 w 37"/>
                <a:gd name="T21" fmla="*/ 4 h 36"/>
                <a:gd name="T22" fmla="*/ 12 w 37"/>
                <a:gd name="T23" fmla="*/ 0 h 36"/>
                <a:gd name="T24" fmla="*/ 19 w 37"/>
                <a:gd name="T25" fmla="*/ 0 h 36"/>
                <a:gd name="T26" fmla="*/ 25 w 37"/>
                <a:gd name="T27" fmla="*/ 0 h 36"/>
                <a:gd name="T28" fmla="*/ 31 w 37"/>
                <a:gd name="T29" fmla="*/ 4 h 36"/>
                <a:gd name="T30" fmla="*/ 35 w 37"/>
                <a:gd name="T31" fmla="*/ 11 h 36"/>
                <a:gd name="T32" fmla="*/ 37 w 37"/>
                <a:gd name="T33" fmla="*/ 17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6">
                  <a:moveTo>
                    <a:pt x="37" y="17"/>
                  </a:moveTo>
                  <a:lnTo>
                    <a:pt x="35" y="25"/>
                  </a:lnTo>
                  <a:lnTo>
                    <a:pt x="31" y="30"/>
                  </a:lnTo>
                  <a:lnTo>
                    <a:pt x="25" y="36"/>
                  </a:lnTo>
                  <a:lnTo>
                    <a:pt x="19" y="36"/>
                  </a:lnTo>
                  <a:lnTo>
                    <a:pt x="12" y="36"/>
                  </a:lnTo>
                  <a:lnTo>
                    <a:pt x="6" y="30"/>
                  </a:lnTo>
                  <a:lnTo>
                    <a:pt x="2" y="25"/>
                  </a:lnTo>
                  <a:lnTo>
                    <a:pt x="0" y="17"/>
                  </a:lnTo>
                  <a:lnTo>
                    <a:pt x="2" y="11"/>
                  </a:lnTo>
                  <a:lnTo>
                    <a:pt x="6" y="4"/>
                  </a:lnTo>
                  <a:lnTo>
                    <a:pt x="12" y="0"/>
                  </a:lnTo>
                  <a:lnTo>
                    <a:pt x="19" y="0"/>
                  </a:lnTo>
                  <a:lnTo>
                    <a:pt x="25" y="0"/>
                  </a:lnTo>
                  <a:lnTo>
                    <a:pt x="31" y="4"/>
                  </a:lnTo>
                  <a:lnTo>
                    <a:pt x="35" y="11"/>
                  </a:lnTo>
                  <a:lnTo>
                    <a:pt x="37" y="17"/>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 name="Freeform 511">
              <a:extLst>
                <a:ext uri="{FF2B5EF4-FFF2-40B4-BE49-F238E27FC236}">
                  <a16:creationId xmlns:a16="http://schemas.microsoft.com/office/drawing/2014/main" id="{677A7ABF-379B-4AC9-ADEE-C938A6D66D7A}"/>
                </a:ext>
              </a:extLst>
            </p:cNvPr>
            <p:cNvSpPr>
              <a:spLocks/>
            </p:cNvSpPr>
            <p:nvPr/>
          </p:nvSpPr>
          <p:spPr bwMode="auto">
            <a:xfrm>
              <a:off x="7340686" y="3361240"/>
              <a:ext cx="58738" cy="57150"/>
            </a:xfrm>
            <a:custGeom>
              <a:avLst/>
              <a:gdLst>
                <a:gd name="T0" fmla="*/ 37 w 37"/>
                <a:gd name="T1" fmla="*/ 17 h 36"/>
                <a:gd name="T2" fmla="*/ 35 w 37"/>
                <a:gd name="T3" fmla="*/ 25 h 36"/>
                <a:gd name="T4" fmla="*/ 31 w 37"/>
                <a:gd name="T5" fmla="*/ 30 h 36"/>
                <a:gd name="T6" fmla="*/ 25 w 37"/>
                <a:gd name="T7" fmla="*/ 36 h 36"/>
                <a:gd name="T8" fmla="*/ 19 w 37"/>
                <a:gd name="T9" fmla="*/ 36 h 36"/>
                <a:gd name="T10" fmla="*/ 12 w 37"/>
                <a:gd name="T11" fmla="*/ 36 h 36"/>
                <a:gd name="T12" fmla="*/ 6 w 37"/>
                <a:gd name="T13" fmla="*/ 30 h 36"/>
                <a:gd name="T14" fmla="*/ 2 w 37"/>
                <a:gd name="T15" fmla="*/ 25 h 36"/>
                <a:gd name="T16" fmla="*/ 0 w 37"/>
                <a:gd name="T17" fmla="*/ 17 h 36"/>
                <a:gd name="T18" fmla="*/ 2 w 37"/>
                <a:gd name="T19" fmla="*/ 11 h 36"/>
                <a:gd name="T20" fmla="*/ 6 w 37"/>
                <a:gd name="T21" fmla="*/ 4 h 36"/>
                <a:gd name="T22" fmla="*/ 12 w 37"/>
                <a:gd name="T23" fmla="*/ 0 h 36"/>
                <a:gd name="T24" fmla="*/ 19 w 37"/>
                <a:gd name="T25" fmla="*/ 0 h 36"/>
                <a:gd name="T26" fmla="*/ 25 w 37"/>
                <a:gd name="T27" fmla="*/ 0 h 36"/>
                <a:gd name="T28" fmla="*/ 31 w 37"/>
                <a:gd name="T29" fmla="*/ 4 h 36"/>
                <a:gd name="T30" fmla="*/ 35 w 37"/>
                <a:gd name="T31" fmla="*/ 11 h 36"/>
                <a:gd name="T32" fmla="*/ 37 w 37"/>
                <a:gd name="T33" fmla="*/ 17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6">
                  <a:moveTo>
                    <a:pt x="37" y="17"/>
                  </a:moveTo>
                  <a:lnTo>
                    <a:pt x="35" y="25"/>
                  </a:lnTo>
                  <a:lnTo>
                    <a:pt x="31" y="30"/>
                  </a:lnTo>
                  <a:lnTo>
                    <a:pt x="25" y="36"/>
                  </a:lnTo>
                  <a:lnTo>
                    <a:pt x="19" y="36"/>
                  </a:lnTo>
                  <a:lnTo>
                    <a:pt x="12" y="36"/>
                  </a:lnTo>
                  <a:lnTo>
                    <a:pt x="6" y="30"/>
                  </a:lnTo>
                  <a:lnTo>
                    <a:pt x="2" y="25"/>
                  </a:lnTo>
                  <a:lnTo>
                    <a:pt x="0" y="17"/>
                  </a:lnTo>
                  <a:lnTo>
                    <a:pt x="2" y="11"/>
                  </a:lnTo>
                  <a:lnTo>
                    <a:pt x="6" y="4"/>
                  </a:lnTo>
                  <a:lnTo>
                    <a:pt x="12" y="0"/>
                  </a:lnTo>
                  <a:lnTo>
                    <a:pt x="19" y="0"/>
                  </a:lnTo>
                  <a:lnTo>
                    <a:pt x="25" y="0"/>
                  </a:lnTo>
                  <a:lnTo>
                    <a:pt x="31" y="4"/>
                  </a:lnTo>
                  <a:lnTo>
                    <a:pt x="35" y="11"/>
                  </a:lnTo>
                  <a:lnTo>
                    <a:pt x="37" y="17"/>
                  </a:lnTo>
                </a:path>
              </a:pathLst>
            </a:custGeom>
            <a:noFill/>
            <a:ln w="0">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 name="Freeform 512">
              <a:extLst>
                <a:ext uri="{FF2B5EF4-FFF2-40B4-BE49-F238E27FC236}">
                  <a16:creationId xmlns:a16="http://schemas.microsoft.com/office/drawing/2014/main" id="{90EF610F-F907-4959-ABDF-5560F6EFA8CF}"/>
                </a:ext>
              </a:extLst>
            </p:cNvPr>
            <p:cNvSpPr>
              <a:spLocks/>
            </p:cNvSpPr>
            <p:nvPr/>
          </p:nvSpPr>
          <p:spPr bwMode="auto">
            <a:xfrm>
              <a:off x="7655011" y="3239002"/>
              <a:ext cx="60325" cy="60325"/>
            </a:xfrm>
            <a:custGeom>
              <a:avLst/>
              <a:gdLst>
                <a:gd name="T0" fmla="*/ 38 w 38"/>
                <a:gd name="T1" fmla="*/ 19 h 38"/>
                <a:gd name="T2" fmla="*/ 36 w 38"/>
                <a:gd name="T3" fmla="*/ 27 h 38"/>
                <a:gd name="T4" fmla="*/ 33 w 38"/>
                <a:gd name="T5" fmla="*/ 33 h 38"/>
                <a:gd name="T6" fmla="*/ 27 w 38"/>
                <a:gd name="T7" fmla="*/ 36 h 38"/>
                <a:gd name="T8" fmla="*/ 19 w 38"/>
                <a:gd name="T9" fmla="*/ 38 h 38"/>
                <a:gd name="T10" fmla="*/ 11 w 38"/>
                <a:gd name="T11" fmla="*/ 36 h 38"/>
                <a:gd name="T12" fmla="*/ 6 w 38"/>
                <a:gd name="T13" fmla="*/ 33 h 38"/>
                <a:gd name="T14" fmla="*/ 2 w 38"/>
                <a:gd name="T15" fmla="*/ 27 h 38"/>
                <a:gd name="T16" fmla="*/ 0 w 38"/>
                <a:gd name="T17" fmla="*/ 19 h 38"/>
                <a:gd name="T18" fmla="*/ 2 w 38"/>
                <a:gd name="T19" fmla="*/ 11 h 38"/>
                <a:gd name="T20" fmla="*/ 6 w 38"/>
                <a:gd name="T21" fmla="*/ 6 h 38"/>
                <a:gd name="T22" fmla="*/ 11 w 38"/>
                <a:gd name="T23" fmla="*/ 2 h 38"/>
                <a:gd name="T24" fmla="*/ 19 w 38"/>
                <a:gd name="T25" fmla="*/ 0 h 38"/>
                <a:gd name="T26" fmla="*/ 27 w 38"/>
                <a:gd name="T27" fmla="*/ 2 h 38"/>
                <a:gd name="T28" fmla="*/ 33 w 38"/>
                <a:gd name="T29" fmla="*/ 6 h 38"/>
                <a:gd name="T30" fmla="*/ 36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6" y="27"/>
                  </a:lnTo>
                  <a:lnTo>
                    <a:pt x="33" y="33"/>
                  </a:lnTo>
                  <a:lnTo>
                    <a:pt x="27" y="36"/>
                  </a:lnTo>
                  <a:lnTo>
                    <a:pt x="19" y="38"/>
                  </a:lnTo>
                  <a:lnTo>
                    <a:pt x="11" y="36"/>
                  </a:lnTo>
                  <a:lnTo>
                    <a:pt x="6" y="33"/>
                  </a:lnTo>
                  <a:lnTo>
                    <a:pt x="2" y="27"/>
                  </a:lnTo>
                  <a:lnTo>
                    <a:pt x="0" y="19"/>
                  </a:lnTo>
                  <a:lnTo>
                    <a:pt x="2" y="11"/>
                  </a:lnTo>
                  <a:lnTo>
                    <a:pt x="6" y="6"/>
                  </a:lnTo>
                  <a:lnTo>
                    <a:pt x="11" y="2"/>
                  </a:lnTo>
                  <a:lnTo>
                    <a:pt x="19" y="0"/>
                  </a:lnTo>
                  <a:lnTo>
                    <a:pt x="27" y="2"/>
                  </a:lnTo>
                  <a:lnTo>
                    <a:pt x="33" y="6"/>
                  </a:lnTo>
                  <a:lnTo>
                    <a:pt x="36" y="11"/>
                  </a:lnTo>
                  <a:lnTo>
                    <a:pt x="38" y="19"/>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0" name="Freeform 513">
              <a:extLst>
                <a:ext uri="{FF2B5EF4-FFF2-40B4-BE49-F238E27FC236}">
                  <a16:creationId xmlns:a16="http://schemas.microsoft.com/office/drawing/2014/main" id="{AD3A8E21-00FE-40F1-9676-498AED602434}"/>
                </a:ext>
              </a:extLst>
            </p:cNvPr>
            <p:cNvSpPr>
              <a:spLocks/>
            </p:cNvSpPr>
            <p:nvPr/>
          </p:nvSpPr>
          <p:spPr bwMode="auto">
            <a:xfrm>
              <a:off x="7655011" y="3239002"/>
              <a:ext cx="60325" cy="60325"/>
            </a:xfrm>
            <a:custGeom>
              <a:avLst/>
              <a:gdLst>
                <a:gd name="T0" fmla="*/ 38 w 38"/>
                <a:gd name="T1" fmla="*/ 19 h 38"/>
                <a:gd name="T2" fmla="*/ 36 w 38"/>
                <a:gd name="T3" fmla="*/ 27 h 38"/>
                <a:gd name="T4" fmla="*/ 33 w 38"/>
                <a:gd name="T5" fmla="*/ 33 h 38"/>
                <a:gd name="T6" fmla="*/ 27 w 38"/>
                <a:gd name="T7" fmla="*/ 36 h 38"/>
                <a:gd name="T8" fmla="*/ 19 w 38"/>
                <a:gd name="T9" fmla="*/ 38 h 38"/>
                <a:gd name="T10" fmla="*/ 11 w 38"/>
                <a:gd name="T11" fmla="*/ 36 h 38"/>
                <a:gd name="T12" fmla="*/ 6 w 38"/>
                <a:gd name="T13" fmla="*/ 33 h 38"/>
                <a:gd name="T14" fmla="*/ 2 w 38"/>
                <a:gd name="T15" fmla="*/ 27 h 38"/>
                <a:gd name="T16" fmla="*/ 0 w 38"/>
                <a:gd name="T17" fmla="*/ 19 h 38"/>
                <a:gd name="T18" fmla="*/ 2 w 38"/>
                <a:gd name="T19" fmla="*/ 11 h 38"/>
                <a:gd name="T20" fmla="*/ 6 w 38"/>
                <a:gd name="T21" fmla="*/ 6 h 38"/>
                <a:gd name="T22" fmla="*/ 11 w 38"/>
                <a:gd name="T23" fmla="*/ 2 h 38"/>
                <a:gd name="T24" fmla="*/ 19 w 38"/>
                <a:gd name="T25" fmla="*/ 0 h 38"/>
                <a:gd name="T26" fmla="*/ 27 w 38"/>
                <a:gd name="T27" fmla="*/ 2 h 38"/>
                <a:gd name="T28" fmla="*/ 33 w 38"/>
                <a:gd name="T29" fmla="*/ 6 h 38"/>
                <a:gd name="T30" fmla="*/ 36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6" y="27"/>
                  </a:lnTo>
                  <a:lnTo>
                    <a:pt x="33" y="33"/>
                  </a:lnTo>
                  <a:lnTo>
                    <a:pt x="27" y="36"/>
                  </a:lnTo>
                  <a:lnTo>
                    <a:pt x="19" y="38"/>
                  </a:lnTo>
                  <a:lnTo>
                    <a:pt x="11" y="36"/>
                  </a:lnTo>
                  <a:lnTo>
                    <a:pt x="6" y="33"/>
                  </a:lnTo>
                  <a:lnTo>
                    <a:pt x="2" y="27"/>
                  </a:lnTo>
                  <a:lnTo>
                    <a:pt x="0" y="19"/>
                  </a:lnTo>
                  <a:lnTo>
                    <a:pt x="2" y="11"/>
                  </a:lnTo>
                  <a:lnTo>
                    <a:pt x="6" y="6"/>
                  </a:lnTo>
                  <a:lnTo>
                    <a:pt x="11" y="2"/>
                  </a:lnTo>
                  <a:lnTo>
                    <a:pt x="19" y="0"/>
                  </a:lnTo>
                  <a:lnTo>
                    <a:pt x="27" y="2"/>
                  </a:lnTo>
                  <a:lnTo>
                    <a:pt x="33" y="6"/>
                  </a:lnTo>
                  <a:lnTo>
                    <a:pt x="36" y="11"/>
                  </a:lnTo>
                  <a:lnTo>
                    <a:pt x="38"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 name="Freeform 514">
              <a:extLst>
                <a:ext uri="{FF2B5EF4-FFF2-40B4-BE49-F238E27FC236}">
                  <a16:creationId xmlns:a16="http://schemas.microsoft.com/office/drawing/2014/main" id="{C655B9BF-02C7-4592-BABF-BA3AC0127052}"/>
                </a:ext>
              </a:extLst>
            </p:cNvPr>
            <p:cNvSpPr>
              <a:spLocks/>
            </p:cNvSpPr>
            <p:nvPr/>
          </p:nvSpPr>
          <p:spPr bwMode="auto">
            <a:xfrm>
              <a:off x="7655011" y="3239002"/>
              <a:ext cx="60325" cy="60325"/>
            </a:xfrm>
            <a:custGeom>
              <a:avLst/>
              <a:gdLst>
                <a:gd name="T0" fmla="*/ 38 w 38"/>
                <a:gd name="T1" fmla="*/ 19 h 38"/>
                <a:gd name="T2" fmla="*/ 36 w 38"/>
                <a:gd name="T3" fmla="*/ 27 h 38"/>
                <a:gd name="T4" fmla="*/ 33 w 38"/>
                <a:gd name="T5" fmla="*/ 33 h 38"/>
                <a:gd name="T6" fmla="*/ 27 w 38"/>
                <a:gd name="T7" fmla="*/ 36 h 38"/>
                <a:gd name="T8" fmla="*/ 19 w 38"/>
                <a:gd name="T9" fmla="*/ 38 h 38"/>
                <a:gd name="T10" fmla="*/ 11 w 38"/>
                <a:gd name="T11" fmla="*/ 36 h 38"/>
                <a:gd name="T12" fmla="*/ 6 w 38"/>
                <a:gd name="T13" fmla="*/ 33 h 38"/>
                <a:gd name="T14" fmla="*/ 2 w 38"/>
                <a:gd name="T15" fmla="*/ 27 h 38"/>
                <a:gd name="T16" fmla="*/ 0 w 38"/>
                <a:gd name="T17" fmla="*/ 19 h 38"/>
                <a:gd name="T18" fmla="*/ 2 w 38"/>
                <a:gd name="T19" fmla="*/ 11 h 38"/>
                <a:gd name="T20" fmla="*/ 6 w 38"/>
                <a:gd name="T21" fmla="*/ 6 h 38"/>
                <a:gd name="T22" fmla="*/ 11 w 38"/>
                <a:gd name="T23" fmla="*/ 2 h 38"/>
                <a:gd name="T24" fmla="*/ 19 w 38"/>
                <a:gd name="T25" fmla="*/ 0 h 38"/>
                <a:gd name="T26" fmla="*/ 27 w 38"/>
                <a:gd name="T27" fmla="*/ 2 h 38"/>
                <a:gd name="T28" fmla="*/ 33 w 38"/>
                <a:gd name="T29" fmla="*/ 6 h 38"/>
                <a:gd name="T30" fmla="*/ 36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6" y="27"/>
                  </a:lnTo>
                  <a:lnTo>
                    <a:pt x="33" y="33"/>
                  </a:lnTo>
                  <a:lnTo>
                    <a:pt x="27" y="36"/>
                  </a:lnTo>
                  <a:lnTo>
                    <a:pt x="19" y="38"/>
                  </a:lnTo>
                  <a:lnTo>
                    <a:pt x="11" y="36"/>
                  </a:lnTo>
                  <a:lnTo>
                    <a:pt x="6" y="33"/>
                  </a:lnTo>
                  <a:lnTo>
                    <a:pt x="2" y="27"/>
                  </a:lnTo>
                  <a:lnTo>
                    <a:pt x="0" y="19"/>
                  </a:lnTo>
                  <a:lnTo>
                    <a:pt x="2" y="11"/>
                  </a:lnTo>
                  <a:lnTo>
                    <a:pt x="6" y="6"/>
                  </a:lnTo>
                  <a:lnTo>
                    <a:pt x="11" y="2"/>
                  </a:lnTo>
                  <a:lnTo>
                    <a:pt x="19" y="0"/>
                  </a:lnTo>
                  <a:lnTo>
                    <a:pt x="27" y="2"/>
                  </a:lnTo>
                  <a:lnTo>
                    <a:pt x="33" y="6"/>
                  </a:lnTo>
                  <a:lnTo>
                    <a:pt x="36" y="11"/>
                  </a:lnTo>
                  <a:lnTo>
                    <a:pt x="38" y="19"/>
                  </a:lnTo>
                </a:path>
              </a:pathLst>
            </a:custGeom>
            <a:noFill/>
            <a:ln w="0">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 name="Freeform 515">
              <a:extLst>
                <a:ext uri="{FF2B5EF4-FFF2-40B4-BE49-F238E27FC236}">
                  <a16:creationId xmlns:a16="http://schemas.microsoft.com/office/drawing/2014/main" id="{8CB55420-6AA4-499B-98DF-A56E29040AC3}"/>
                </a:ext>
              </a:extLst>
            </p:cNvPr>
            <p:cNvSpPr>
              <a:spLocks/>
            </p:cNvSpPr>
            <p:nvPr/>
          </p:nvSpPr>
          <p:spPr bwMode="auto">
            <a:xfrm>
              <a:off x="8593223" y="2872290"/>
              <a:ext cx="58738" cy="61912"/>
            </a:xfrm>
            <a:custGeom>
              <a:avLst/>
              <a:gdLst>
                <a:gd name="T0" fmla="*/ 37 w 37"/>
                <a:gd name="T1" fmla="*/ 20 h 39"/>
                <a:gd name="T2" fmla="*/ 37 w 37"/>
                <a:gd name="T3" fmla="*/ 27 h 39"/>
                <a:gd name="T4" fmla="*/ 33 w 37"/>
                <a:gd name="T5" fmla="*/ 33 h 39"/>
                <a:gd name="T6" fmla="*/ 27 w 37"/>
                <a:gd name="T7" fmla="*/ 39 h 39"/>
                <a:gd name="T8" fmla="*/ 20 w 37"/>
                <a:gd name="T9" fmla="*/ 39 h 39"/>
                <a:gd name="T10" fmla="*/ 12 w 37"/>
                <a:gd name="T11" fmla="*/ 39 h 39"/>
                <a:gd name="T12" fmla="*/ 6 w 37"/>
                <a:gd name="T13" fmla="*/ 33 h 39"/>
                <a:gd name="T14" fmla="*/ 2 w 37"/>
                <a:gd name="T15" fmla="*/ 27 h 39"/>
                <a:gd name="T16" fmla="*/ 0 w 37"/>
                <a:gd name="T17" fmla="*/ 20 h 39"/>
                <a:gd name="T18" fmla="*/ 2 w 37"/>
                <a:gd name="T19" fmla="*/ 14 h 39"/>
                <a:gd name="T20" fmla="*/ 6 w 37"/>
                <a:gd name="T21" fmla="*/ 6 h 39"/>
                <a:gd name="T22" fmla="*/ 12 w 37"/>
                <a:gd name="T23" fmla="*/ 2 h 39"/>
                <a:gd name="T24" fmla="*/ 20 w 37"/>
                <a:gd name="T25" fmla="*/ 0 h 39"/>
                <a:gd name="T26" fmla="*/ 27 w 37"/>
                <a:gd name="T27" fmla="*/ 2 h 39"/>
                <a:gd name="T28" fmla="*/ 33 w 37"/>
                <a:gd name="T29" fmla="*/ 6 h 39"/>
                <a:gd name="T30" fmla="*/ 37 w 37"/>
                <a:gd name="T31" fmla="*/ 14 h 39"/>
                <a:gd name="T32" fmla="*/ 37 w 37"/>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9">
                  <a:moveTo>
                    <a:pt x="37" y="20"/>
                  </a:moveTo>
                  <a:lnTo>
                    <a:pt x="37" y="27"/>
                  </a:lnTo>
                  <a:lnTo>
                    <a:pt x="33" y="33"/>
                  </a:lnTo>
                  <a:lnTo>
                    <a:pt x="27" y="39"/>
                  </a:lnTo>
                  <a:lnTo>
                    <a:pt x="20" y="39"/>
                  </a:lnTo>
                  <a:lnTo>
                    <a:pt x="12" y="39"/>
                  </a:lnTo>
                  <a:lnTo>
                    <a:pt x="6" y="33"/>
                  </a:lnTo>
                  <a:lnTo>
                    <a:pt x="2" y="27"/>
                  </a:lnTo>
                  <a:lnTo>
                    <a:pt x="0" y="20"/>
                  </a:lnTo>
                  <a:lnTo>
                    <a:pt x="2" y="14"/>
                  </a:lnTo>
                  <a:lnTo>
                    <a:pt x="6" y="6"/>
                  </a:lnTo>
                  <a:lnTo>
                    <a:pt x="12" y="2"/>
                  </a:lnTo>
                  <a:lnTo>
                    <a:pt x="20" y="0"/>
                  </a:lnTo>
                  <a:lnTo>
                    <a:pt x="27" y="2"/>
                  </a:lnTo>
                  <a:lnTo>
                    <a:pt x="33" y="6"/>
                  </a:lnTo>
                  <a:lnTo>
                    <a:pt x="37" y="14"/>
                  </a:lnTo>
                  <a:lnTo>
                    <a:pt x="37" y="20"/>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3" name="Freeform 516">
              <a:extLst>
                <a:ext uri="{FF2B5EF4-FFF2-40B4-BE49-F238E27FC236}">
                  <a16:creationId xmlns:a16="http://schemas.microsoft.com/office/drawing/2014/main" id="{8EC300CD-2969-4779-BFC8-97676F152CAA}"/>
                </a:ext>
              </a:extLst>
            </p:cNvPr>
            <p:cNvSpPr>
              <a:spLocks/>
            </p:cNvSpPr>
            <p:nvPr/>
          </p:nvSpPr>
          <p:spPr bwMode="auto">
            <a:xfrm>
              <a:off x="8593223" y="2872290"/>
              <a:ext cx="58738" cy="61912"/>
            </a:xfrm>
            <a:custGeom>
              <a:avLst/>
              <a:gdLst>
                <a:gd name="T0" fmla="*/ 37 w 37"/>
                <a:gd name="T1" fmla="*/ 20 h 39"/>
                <a:gd name="T2" fmla="*/ 37 w 37"/>
                <a:gd name="T3" fmla="*/ 27 h 39"/>
                <a:gd name="T4" fmla="*/ 33 w 37"/>
                <a:gd name="T5" fmla="*/ 33 h 39"/>
                <a:gd name="T6" fmla="*/ 27 w 37"/>
                <a:gd name="T7" fmla="*/ 39 h 39"/>
                <a:gd name="T8" fmla="*/ 20 w 37"/>
                <a:gd name="T9" fmla="*/ 39 h 39"/>
                <a:gd name="T10" fmla="*/ 12 w 37"/>
                <a:gd name="T11" fmla="*/ 39 h 39"/>
                <a:gd name="T12" fmla="*/ 6 w 37"/>
                <a:gd name="T13" fmla="*/ 33 h 39"/>
                <a:gd name="T14" fmla="*/ 2 w 37"/>
                <a:gd name="T15" fmla="*/ 27 h 39"/>
                <a:gd name="T16" fmla="*/ 0 w 37"/>
                <a:gd name="T17" fmla="*/ 20 h 39"/>
                <a:gd name="T18" fmla="*/ 2 w 37"/>
                <a:gd name="T19" fmla="*/ 14 h 39"/>
                <a:gd name="T20" fmla="*/ 6 w 37"/>
                <a:gd name="T21" fmla="*/ 6 h 39"/>
                <a:gd name="T22" fmla="*/ 12 w 37"/>
                <a:gd name="T23" fmla="*/ 2 h 39"/>
                <a:gd name="T24" fmla="*/ 20 w 37"/>
                <a:gd name="T25" fmla="*/ 0 h 39"/>
                <a:gd name="T26" fmla="*/ 27 w 37"/>
                <a:gd name="T27" fmla="*/ 2 h 39"/>
                <a:gd name="T28" fmla="*/ 33 w 37"/>
                <a:gd name="T29" fmla="*/ 6 h 39"/>
                <a:gd name="T30" fmla="*/ 37 w 37"/>
                <a:gd name="T31" fmla="*/ 14 h 39"/>
                <a:gd name="T32" fmla="*/ 37 w 37"/>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9">
                  <a:moveTo>
                    <a:pt x="37" y="20"/>
                  </a:moveTo>
                  <a:lnTo>
                    <a:pt x="37" y="27"/>
                  </a:lnTo>
                  <a:lnTo>
                    <a:pt x="33" y="33"/>
                  </a:lnTo>
                  <a:lnTo>
                    <a:pt x="27" y="39"/>
                  </a:lnTo>
                  <a:lnTo>
                    <a:pt x="20" y="39"/>
                  </a:lnTo>
                  <a:lnTo>
                    <a:pt x="12" y="39"/>
                  </a:lnTo>
                  <a:lnTo>
                    <a:pt x="6" y="33"/>
                  </a:lnTo>
                  <a:lnTo>
                    <a:pt x="2" y="27"/>
                  </a:lnTo>
                  <a:lnTo>
                    <a:pt x="0" y="20"/>
                  </a:lnTo>
                  <a:lnTo>
                    <a:pt x="2" y="14"/>
                  </a:lnTo>
                  <a:lnTo>
                    <a:pt x="6" y="6"/>
                  </a:lnTo>
                  <a:lnTo>
                    <a:pt x="12" y="2"/>
                  </a:lnTo>
                  <a:lnTo>
                    <a:pt x="20" y="0"/>
                  </a:lnTo>
                  <a:lnTo>
                    <a:pt x="27" y="2"/>
                  </a:lnTo>
                  <a:lnTo>
                    <a:pt x="33" y="6"/>
                  </a:lnTo>
                  <a:lnTo>
                    <a:pt x="37" y="14"/>
                  </a:lnTo>
                  <a:lnTo>
                    <a:pt x="37" y="20"/>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 name="Freeform 517">
              <a:extLst>
                <a:ext uri="{FF2B5EF4-FFF2-40B4-BE49-F238E27FC236}">
                  <a16:creationId xmlns:a16="http://schemas.microsoft.com/office/drawing/2014/main" id="{F25F7E30-66C8-405D-8C87-C888A594BE71}"/>
                </a:ext>
              </a:extLst>
            </p:cNvPr>
            <p:cNvSpPr>
              <a:spLocks/>
            </p:cNvSpPr>
            <p:nvPr/>
          </p:nvSpPr>
          <p:spPr bwMode="auto">
            <a:xfrm>
              <a:off x="8593223" y="2872290"/>
              <a:ext cx="58738" cy="61912"/>
            </a:xfrm>
            <a:custGeom>
              <a:avLst/>
              <a:gdLst>
                <a:gd name="T0" fmla="*/ 37 w 37"/>
                <a:gd name="T1" fmla="*/ 20 h 39"/>
                <a:gd name="T2" fmla="*/ 37 w 37"/>
                <a:gd name="T3" fmla="*/ 27 h 39"/>
                <a:gd name="T4" fmla="*/ 33 w 37"/>
                <a:gd name="T5" fmla="*/ 33 h 39"/>
                <a:gd name="T6" fmla="*/ 27 w 37"/>
                <a:gd name="T7" fmla="*/ 39 h 39"/>
                <a:gd name="T8" fmla="*/ 20 w 37"/>
                <a:gd name="T9" fmla="*/ 39 h 39"/>
                <a:gd name="T10" fmla="*/ 12 w 37"/>
                <a:gd name="T11" fmla="*/ 39 h 39"/>
                <a:gd name="T12" fmla="*/ 6 w 37"/>
                <a:gd name="T13" fmla="*/ 33 h 39"/>
                <a:gd name="T14" fmla="*/ 2 w 37"/>
                <a:gd name="T15" fmla="*/ 27 h 39"/>
                <a:gd name="T16" fmla="*/ 0 w 37"/>
                <a:gd name="T17" fmla="*/ 20 h 39"/>
                <a:gd name="T18" fmla="*/ 2 w 37"/>
                <a:gd name="T19" fmla="*/ 14 h 39"/>
                <a:gd name="T20" fmla="*/ 6 w 37"/>
                <a:gd name="T21" fmla="*/ 6 h 39"/>
                <a:gd name="T22" fmla="*/ 12 w 37"/>
                <a:gd name="T23" fmla="*/ 2 h 39"/>
                <a:gd name="T24" fmla="*/ 20 w 37"/>
                <a:gd name="T25" fmla="*/ 0 h 39"/>
                <a:gd name="T26" fmla="*/ 27 w 37"/>
                <a:gd name="T27" fmla="*/ 2 h 39"/>
                <a:gd name="T28" fmla="*/ 33 w 37"/>
                <a:gd name="T29" fmla="*/ 6 h 39"/>
                <a:gd name="T30" fmla="*/ 37 w 37"/>
                <a:gd name="T31" fmla="*/ 14 h 39"/>
                <a:gd name="T32" fmla="*/ 37 w 37"/>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9">
                  <a:moveTo>
                    <a:pt x="37" y="20"/>
                  </a:moveTo>
                  <a:lnTo>
                    <a:pt x="37" y="27"/>
                  </a:lnTo>
                  <a:lnTo>
                    <a:pt x="33" y="33"/>
                  </a:lnTo>
                  <a:lnTo>
                    <a:pt x="27" y="39"/>
                  </a:lnTo>
                  <a:lnTo>
                    <a:pt x="20" y="39"/>
                  </a:lnTo>
                  <a:lnTo>
                    <a:pt x="12" y="39"/>
                  </a:lnTo>
                  <a:lnTo>
                    <a:pt x="6" y="33"/>
                  </a:lnTo>
                  <a:lnTo>
                    <a:pt x="2" y="27"/>
                  </a:lnTo>
                  <a:lnTo>
                    <a:pt x="0" y="20"/>
                  </a:lnTo>
                  <a:lnTo>
                    <a:pt x="2" y="14"/>
                  </a:lnTo>
                  <a:lnTo>
                    <a:pt x="6" y="6"/>
                  </a:lnTo>
                  <a:lnTo>
                    <a:pt x="12" y="2"/>
                  </a:lnTo>
                  <a:lnTo>
                    <a:pt x="20" y="0"/>
                  </a:lnTo>
                  <a:lnTo>
                    <a:pt x="27" y="2"/>
                  </a:lnTo>
                  <a:lnTo>
                    <a:pt x="33" y="6"/>
                  </a:lnTo>
                  <a:lnTo>
                    <a:pt x="37" y="14"/>
                  </a:lnTo>
                  <a:lnTo>
                    <a:pt x="37" y="20"/>
                  </a:lnTo>
                </a:path>
              </a:pathLst>
            </a:custGeom>
            <a:noFill/>
            <a:ln w="0">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 name="Freeform 518">
              <a:extLst>
                <a:ext uri="{FF2B5EF4-FFF2-40B4-BE49-F238E27FC236}">
                  <a16:creationId xmlns:a16="http://schemas.microsoft.com/office/drawing/2014/main" id="{43B87E5E-F628-4ABF-93D2-D652CB7DB418}"/>
                </a:ext>
              </a:extLst>
            </p:cNvPr>
            <p:cNvSpPr>
              <a:spLocks/>
            </p:cNvSpPr>
            <p:nvPr/>
          </p:nvSpPr>
          <p:spPr bwMode="auto">
            <a:xfrm>
              <a:off x="9225048" y="2632577"/>
              <a:ext cx="57150" cy="60325"/>
            </a:xfrm>
            <a:custGeom>
              <a:avLst/>
              <a:gdLst>
                <a:gd name="T0" fmla="*/ 36 w 36"/>
                <a:gd name="T1" fmla="*/ 19 h 38"/>
                <a:gd name="T2" fmla="*/ 36 w 36"/>
                <a:gd name="T3" fmla="*/ 27 h 38"/>
                <a:gd name="T4" fmla="*/ 32 w 36"/>
                <a:gd name="T5" fmla="*/ 32 h 38"/>
                <a:gd name="T6" fmla="*/ 25 w 36"/>
                <a:gd name="T7" fmla="*/ 36 h 38"/>
                <a:gd name="T8" fmla="*/ 19 w 36"/>
                <a:gd name="T9" fmla="*/ 38 h 38"/>
                <a:gd name="T10" fmla="*/ 11 w 36"/>
                <a:gd name="T11" fmla="*/ 36 h 38"/>
                <a:gd name="T12" fmla="*/ 6 w 36"/>
                <a:gd name="T13" fmla="*/ 32 h 38"/>
                <a:gd name="T14" fmla="*/ 2 w 36"/>
                <a:gd name="T15" fmla="*/ 27 h 38"/>
                <a:gd name="T16" fmla="*/ 0 w 36"/>
                <a:gd name="T17" fmla="*/ 19 h 38"/>
                <a:gd name="T18" fmla="*/ 2 w 36"/>
                <a:gd name="T19" fmla="*/ 11 h 38"/>
                <a:gd name="T20" fmla="*/ 6 w 36"/>
                <a:gd name="T21" fmla="*/ 6 h 38"/>
                <a:gd name="T22" fmla="*/ 11 w 36"/>
                <a:gd name="T23" fmla="*/ 2 h 38"/>
                <a:gd name="T24" fmla="*/ 19 w 36"/>
                <a:gd name="T25" fmla="*/ 0 h 38"/>
                <a:gd name="T26" fmla="*/ 25 w 36"/>
                <a:gd name="T27" fmla="*/ 2 h 38"/>
                <a:gd name="T28" fmla="*/ 32 w 36"/>
                <a:gd name="T29" fmla="*/ 6 h 38"/>
                <a:gd name="T30" fmla="*/ 36 w 36"/>
                <a:gd name="T31" fmla="*/ 11 h 38"/>
                <a:gd name="T32" fmla="*/ 36 w 36"/>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38">
                  <a:moveTo>
                    <a:pt x="36" y="19"/>
                  </a:moveTo>
                  <a:lnTo>
                    <a:pt x="36" y="27"/>
                  </a:lnTo>
                  <a:lnTo>
                    <a:pt x="32" y="32"/>
                  </a:lnTo>
                  <a:lnTo>
                    <a:pt x="25" y="36"/>
                  </a:lnTo>
                  <a:lnTo>
                    <a:pt x="19" y="38"/>
                  </a:lnTo>
                  <a:lnTo>
                    <a:pt x="11" y="36"/>
                  </a:lnTo>
                  <a:lnTo>
                    <a:pt x="6" y="32"/>
                  </a:lnTo>
                  <a:lnTo>
                    <a:pt x="2" y="27"/>
                  </a:lnTo>
                  <a:lnTo>
                    <a:pt x="0" y="19"/>
                  </a:lnTo>
                  <a:lnTo>
                    <a:pt x="2" y="11"/>
                  </a:lnTo>
                  <a:lnTo>
                    <a:pt x="6" y="6"/>
                  </a:lnTo>
                  <a:lnTo>
                    <a:pt x="11" y="2"/>
                  </a:lnTo>
                  <a:lnTo>
                    <a:pt x="19" y="0"/>
                  </a:lnTo>
                  <a:lnTo>
                    <a:pt x="25" y="2"/>
                  </a:lnTo>
                  <a:lnTo>
                    <a:pt x="32" y="6"/>
                  </a:lnTo>
                  <a:lnTo>
                    <a:pt x="36" y="11"/>
                  </a:lnTo>
                  <a:lnTo>
                    <a:pt x="36" y="19"/>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6" name="Freeform 519">
              <a:extLst>
                <a:ext uri="{FF2B5EF4-FFF2-40B4-BE49-F238E27FC236}">
                  <a16:creationId xmlns:a16="http://schemas.microsoft.com/office/drawing/2014/main" id="{D917CA55-4CFA-41C6-A9EC-5B051219E15A}"/>
                </a:ext>
              </a:extLst>
            </p:cNvPr>
            <p:cNvSpPr>
              <a:spLocks/>
            </p:cNvSpPr>
            <p:nvPr/>
          </p:nvSpPr>
          <p:spPr bwMode="auto">
            <a:xfrm>
              <a:off x="9225048" y="2632577"/>
              <a:ext cx="57150" cy="60325"/>
            </a:xfrm>
            <a:custGeom>
              <a:avLst/>
              <a:gdLst>
                <a:gd name="T0" fmla="*/ 36 w 36"/>
                <a:gd name="T1" fmla="*/ 19 h 38"/>
                <a:gd name="T2" fmla="*/ 36 w 36"/>
                <a:gd name="T3" fmla="*/ 27 h 38"/>
                <a:gd name="T4" fmla="*/ 32 w 36"/>
                <a:gd name="T5" fmla="*/ 32 h 38"/>
                <a:gd name="T6" fmla="*/ 25 w 36"/>
                <a:gd name="T7" fmla="*/ 36 h 38"/>
                <a:gd name="T8" fmla="*/ 19 w 36"/>
                <a:gd name="T9" fmla="*/ 38 h 38"/>
                <a:gd name="T10" fmla="*/ 11 w 36"/>
                <a:gd name="T11" fmla="*/ 36 h 38"/>
                <a:gd name="T12" fmla="*/ 6 w 36"/>
                <a:gd name="T13" fmla="*/ 32 h 38"/>
                <a:gd name="T14" fmla="*/ 2 w 36"/>
                <a:gd name="T15" fmla="*/ 27 h 38"/>
                <a:gd name="T16" fmla="*/ 0 w 36"/>
                <a:gd name="T17" fmla="*/ 19 h 38"/>
                <a:gd name="T18" fmla="*/ 2 w 36"/>
                <a:gd name="T19" fmla="*/ 11 h 38"/>
                <a:gd name="T20" fmla="*/ 6 w 36"/>
                <a:gd name="T21" fmla="*/ 6 h 38"/>
                <a:gd name="T22" fmla="*/ 11 w 36"/>
                <a:gd name="T23" fmla="*/ 2 h 38"/>
                <a:gd name="T24" fmla="*/ 19 w 36"/>
                <a:gd name="T25" fmla="*/ 0 h 38"/>
                <a:gd name="T26" fmla="*/ 25 w 36"/>
                <a:gd name="T27" fmla="*/ 2 h 38"/>
                <a:gd name="T28" fmla="*/ 32 w 36"/>
                <a:gd name="T29" fmla="*/ 6 h 38"/>
                <a:gd name="T30" fmla="*/ 36 w 36"/>
                <a:gd name="T31" fmla="*/ 11 h 38"/>
                <a:gd name="T32" fmla="*/ 36 w 36"/>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38">
                  <a:moveTo>
                    <a:pt x="36" y="19"/>
                  </a:moveTo>
                  <a:lnTo>
                    <a:pt x="36" y="27"/>
                  </a:lnTo>
                  <a:lnTo>
                    <a:pt x="32" y="32"/>
                  </a:lnTo>
                  <a:lnTo>
                    <a:pt x="25" y="36"/>
                  </a:lnTo>
                  <a:lnTo>
                    <a:pt x="19" y="38"/>
                  </a:lnTo>
                  <a:lnTo>
                    <a:pt x="11" y="36"/>
                  </a:lnTo>
                  <a:lnTo>
                    <a:pt x="6" y="32"/>
                  </a:lnTo>
                  <a:lnTo>
                    <a:pt x="2" y="27"/>
                  </a:lnTo>
                  <a:lnTo>
                    <a:pt x="0" y="19"/>
                  </a:lnTo>
                  <a:lnTo>
                    <a:pt x="2" y="11"/>
                  </a:lnTo>
                  <a:lnTo>
                    <a:pt x="6" y="6"/>
                  </a:lnTo>
                  <a:lnTo>
                    <a:pt x="11" y="2"/>
                  </a:lnTo>
                  <a:lnTo>
                    <a:pt x="19" y="0"/>
                  </a:lnTo>
                  <a:lnTo>
                    <a:pt x="25" y="2"/>
                  </a:lnTo>
                  <a:lnTo>
                    <a:pt x="32" y="6"/>
                  </a:lnTo>
                  <a:lnTo>
                    <a:pt x="36" y="11"/>
                  </a:lnTo>
                  <a:lnTo>
                    <a:pt x="36"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 name="Freeform 520">
              <a:extLst>
                <a:ext uri="{FF2B5EF4-FFF2-40B4-BE49-F238E27FC236}">
                  <a16:creationId xmlns:a16="http://schemas.microsoft.com/office/drawing/2014/main" id="{E6D100B5-F92E-481E-BDE3-E320A1FFD110}"/>
                </a:ext>
              </a:extLst>
            </p:cNvPr>
            <p:cNvSpPr>
              <a:spLocks/>
            </p:cNvSpPr>
            <p:nvPr/>
          </p:nvSpPr>
          <p:spPr bwMode="auto">
            <a:xfrm>
              <a:off x="9225048" y="2632577"/>
              <a:ext cx="57150" cy="60325"/>
            </a:xfrm>
            <a:custGeom>
              <a:avLst/>
              <a:gdLst>
                <a:gd name="T0" fmla="*/ 36 w 36"/>
                <a:gd name="T1" fmla="*/ 19 h 38"/>
                <a:gd name="T2" fmla="*/ 36 w 36"/>
                <a:gd name="T3" fmla="*/ 27 h 38"/>
                <a:gd name="T4" fmla="*/ 32 w 36"/>
                <a:gd name="T5" fmla="*/ 32 h 38"/>
                <a:gd name="T6" fmla="*/ 25 w 36"/>
                <a:gd name="T7" fmla="*/ 36 h 38"/>
                <a:gd name="T8" fmla="*/ 19 w 36"/>
                <a:gd name="T9" fmla="*/ 38 h 38"/>
                <a:gd name="T10" fmla="*/ 11 w 36"/>
                <a:gd name="T11" fmla="*/ 36 h 38"/>
                <a:gd name="T12" fmla="*/ 6 w 36"/>
                <a:gd name="T13" fmla="*/ 32 h 38"/>
                <a:gd name="T14" fmla="*/ 2 w 36"/>
                <a:gd name="T15" fmla="*/ 27 h 38"/>
                <a:gd name="T16" fmla="*/ 0 w 36"/>
                <a:gd name="T17" fmla="*/ 19 h 38"/>
                <a:gd name="T18" fmla="*/ 2 w 36"/>
                <a:gd name="T19" fmla="*/ 11 h 38"/>
                <a:gd name="T20" fmla="*/ 6 w 36"/>
                <a:gd name="T21" fmla="*/ 6 h 38"/>
                <a:gd name="T22" fmla="*/ 11 w 36"/>
                <a:gd name="T23" fmla="*/ 2 h 38"/>
                <a:gd name="T24" fmla="*/ 19 w 36"/>
                <a:gd name="T25" fmla="*/ 0 h 38"/>
                <a:gd name="T26" fmla="*/ 25 w 36"/>
                <a:gd name="T27" fmla="*/ 2 h 38"/>
                <a:gd name="T28" fmla="*/ 32 w 36"/>
                <a:gd name="T29" fmla="*/ 6 h 38"/>
                <a:gd name="T30" fmla="*/ 36 w 36"/>
                <a:gd name="T31" fmla="*/ 11 h 38"/>
                <a:gd name="T32" fmla="*/ 36 w 36"/>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38">
                  <a:moveTo>
                    <a:pt x="36" y="19"/>
                  </a:moveTo>
                  <a:lnTo>
                    <a:pt x="36" y="27"/>
                  </a:lnTo>
                  <a:lnTo>
                    <a:pt x="32" y="32"/>
                  </a:lnTo>
                  <a:lnTo>
                    <a:pt x="25" y="36"/>
                  </a:lnTo>
                  <a:lnTo>
                    <a:pt x="19" y="38"/>
                  </a:lnTo>
                  <a:lnTo>
                    <a:pt x="11" y="36"/>
                  </a:lnTo>
                  <a:lnTo>
                    <a:pt x="6" y="32"/>
                  </a:lnTo>
                  <a:lnTo>
                    <a:pt x="2" y="27"/>
                  </a:lnTo>
                  <a:lnTo>
                    <a:pt x="0" y="19"/>
                  </a:lnTo>
                  <a:lnTo>
                    <a:pt x="2" y="11"/>
                  </a:lnTo>
                  <a:lnTo>
                    <a:pt x="6" y="6"/>
                  </a:lnTo>
                  <a:lnTo>
                    <a:pt x="11" y="2"/>
                  </a:lnTo>
                  <a:lnTo>
                    <a:pt x="19" y="0"/>
                  </a:lnTo>
                  <a:lnTo>
                    <a:pt x="25" y="2"/>
                  </a:lnTo>
                  <a:lnTo>
                    <a:pt x="32" y="6"/>
                  </a:lnTo>
                  <a:lnTo>
                    <a:pt x="36" y="11"/>
                  </a:lnTo>
                  <a:lnTo>
                    <a:pt x="36" y="19"/>
                  </a:lnTo>
                </a:path>
              </a:pathLst>
            </a:custGeom>
            <a:noFill/>
            <a:ln w="0">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 name="Freeform 521">
              <a:extLst>
                <a:ext uri="{FF2B5EF4-FFF2-40B4-BE49-F238E27FC236}">
                  <a16:creationId xmlns:a16="http://schemas.microsoft.com/office/drawing/2014/main" id="{F475F439-14E4-43D0-ADBD-75C751FA3A37}"/>
                </a:ext>
              </a:extLst>
            </p:cNvPr>
            <p:cNvSpPr>
              <a:spLocks/>
            </p:cNvSpPr>
            <p:nvPr/>
          </p:nvSpPr>
          <p:spPr bwMode="auto">
            <a:xfrm>
              <a:off x="10163261" y="2275390"/>
              <a:ext cx="58738" cy="61912"/>
            </a:xfrm>
            <a:custGeom>
              <a:avLst/>
              <a:gdLst>
                <a:gd name="T0" fmla="*/ 37 w 37"/>
                <a:gd name="T1" fmla="*/ 19 h 39"/>
                <a:gd name="T2" fmla="*/ 35 w 37"/>
                <a:gd name="T3" fmla="*/ 27 h 39"/>
                <a:gd name="T4" fmla="*/ 31 w 37"/>
                <a:gd name="T5" fmla="*/ 33 h 39"/>
                <a:gd name="T6" fmla="*/ 25 w 37"/>
                <a:gd name="T7" fmla="*/ 37 h 39"/>
                <a:gd name="T8" fmla="*/ 19 w 37"/>
                <a:gd name="T9" fmla="*/ 39 h 39"/>
                <a:gd name="T10" fmla="*/ 12 w 37"/>
                <a:gd name="T11" fmla="*/ 37 h 39"/>
                <a:gd name="T12" fmla="*/ 6 w 37"/>
                <a:gd name="T13" fmla="*/ 33 h 39"/>
                <a:gd name="T14" fmla="*/ 2 w 37"/>
                <a:gd name="T15" fmla="*/ 27 h 39"/>
                <a:gd name="T16" fmla="*/ 0 w 37"/>
                <a:gd name="T17" fmla="*/ 19 h 39"/>
                <a:gd name="T18" fmla="*/ 2 w 37"/>
                <a:gd name="T19" fmla="*/ 12 h 39"/>
                <a:gd name="T20" fmla="*/ 6 w 37"/>
                <a:gd name="T21" fmla="*/ 6 h 39"/>
                <a:gd name="T22" fmla="*/ 12 w 37"/>
                <a:gd name="T23" fmla="*/ 2 h 39"/>
                <a:gd name="T24" fmla="*/ 19 w 37"/>
                <a:gd name="T25" fmla="*/ 0 h 39"/>
                <a:gd name="T26" fmla="*/ 25 w 37"/>
                <a:gd name="T27" fmla="*/ 2 h 39"/>
                <a:gd name="T28" fmla="*/ 31 w 37"/>
                <a:gd name="T29" fmla="*/ 6 h 39"/>
                <a:gd name="T30" fmla="*/ 35 w 37"/>
                <a:gd name="T31" fmla="*/ 12 h 39"/>
                <a:gd name="T32" fmla="*/ 37 w 37"/>
                <a:gd name="T3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9">
                  <a:moveTo>
                    <a:pt x="37" y="19"/>
                  </a:moveTo>
                  <a:lnTo>
                    <a:pt x="35" y="27"/>
                  </a:lnTo>
                  <a:lnTo>
                    <a:pt x="31" y="33"/>
                  </a:lnTo>
                  <a:lnTo>
                    <a:pt x="25" y="37"/>
                  </a:lnTo>
                  <a:lnTo>
                    <a:pt x="19" y="39"/>
                  </a:lnTo>
                  <a:lnTo>
                    <a:pt x="12" y="37"/>
                  </a:lnTo>
                  <a:lnTo>
                    <a:pt x="6" y="33"/>
                  </a:lnTo>
                  <a:lnTo>
                    <a:pt x="2" y="27"/>
                  </a:lnTo>
                  <a:lnTo>
                    <a:pt x="0" y="19"/>
                  </a:lnTo>
                  <a:lnTo>
                    <a:pt x="2" y="12"/>
                  </a:lnTo>
                  <a:lnTo>
                    <a:pt x="6" y="6"/>
                  </a:lnTo>
                  <a:lnTo>
                    <a:pt x="12" y="2"/>
                  </a:lnTo>
                  <a:lnTo>
                    <a:pt x="19" y="0"/>
                  </a:lnTo>
                  <a:lnTo>
                    <a:pt x="25" y="2"/>
                  </a:lnTo>
                  <a:lnTo>
                    <a:pt x="31" y="6"/>
                  </a:lnTo>
                  <a:lnTo>
                    <a:pt x="35" y="12"/>
                  </a:lnTo>
                  <a:lnTo>
                    <a:pt x="37" y="19"/>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9" name="Freeform 522">
              <a:extLst>
                <a:ext uri="{FF2B5EF4-FFF2-40B4-BE49-F238E27FC236}">
                  <a16:creationId xmlns:a16="http://schemas.microsoft.com/office/drawing/2014/main" id="{878C5EA5-CC01-4D19-B9C4-EC19AEF47C1A}"/>
                </a:ext>
              </a:extLst>
            </p:cNvPr>
            <p:cNvSpPr>
              <a:spLocks/>
            </p:cNvSpPr>
            <p:nvPr/>
          </p:nvSpPr>
          <p:spPr bwMode="auto">
            <a:xfrm>
              <a:off x="10163261" y="2275390"/>
              <a:ext cx="58738" cy="61912"/>
            </a:xfrm>
            <a:custGeom>
              <a:avLst/>
              <a:gdLst>
                <a:gd name="T0" fmla="*/ 37 w 37"/>
                <a:gd name="T1" fmla="*/ 19 h 39"/>
                <a:gd name="T2" fmla="*/ 35 w 37"/>
                <a:gd name="T3" fmla="*/ 27 h 39"/>
                <a:gd name="T4" fmla="*/ 31 w 37"/>
                <a:gd name="T5" fmla="*/ 33 h 39"/>
                <a:gd name="T6" fmla="*/ 25 w 37"/>
                <a:gd name="T7" fmla="*/ 37 h 39"/>
                <a:gd name="T8" fmla="*/ 19 w 37"/>
                <a:gd name="T9" fmla="*/ 39 h 39"/>
                <a:gd name="T10" fmla="*/ 12 w 37"/>
                <a:gd name="T11" fmla="*/ 37 h 39"/>
                <a:gd name="T12" fmla="*/ 6 w 37"/>
                <a:gd name="T13" fmla="*/ 33 h 39"/>
                <a:gd name="T14" fmla="*/ 2 w 37"/>
                <a:gd name="T15" fmla="*/ 27 h 39"/>
                <a:gd name="T16" fmla="*/ 0 w 37"/>
                <a:gd name="T17" fmla="*/ 19 h 39"/>
                <a:gd name="T18" fmla="*/ 2 w 37"/>
                <a:gd name="T19" fmla="*/ 12 h 39"/>
                <a:gd name="T20" fmla="*/ 6 w 37"/>
                <a:gd name="T21" fmla="*/ 6 h 39"/>
                <a:gd name="T22" fmla="*/ 12 w 37"/>
                <a:gd name="T23" fmla="*/ 2 h 39"/>
                <a:gd name="T24" fmla="*/ 19 w 37"/>
                <a:gd name="T25" fmla="*/ 0 h 39"/>
                <a:gd name="T26" fmla="*/ 25 w 37"/>
                <a:gd name="T27" fmla="*/ 2 h 39"/>
                <a:gd name="T28" fmla="*/ 31 w 37"/>
                <a:gd name="T29" fmla="*/ 6 h 39"/>
                <a:gd name="T30" fmla="*/ 35 w 37"/>
                <a:gd name="T31" fmla="*/ 12 h 39"/>
                <a:gd name="T32" fmla="*/ 37 w 37"/>
                <a:gd name="T3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9">
                  <a:moveTo>
                    <a:pt x="37" y="19"/>
                  </a:moveTo>
                  <a:lnTo>
                    <a:pt x="35" y="27"/>
                  </a:lnTo>
                  <a:lnTo>
                    <a:pt x="31" y="33"/>
                  </a:lnTo>
                  <a:lnTo>
                    <a:pt x="25" y="37"/>
                  </a:lnTo>
                  <a:lnTo>
                    <a:pt x="19" y="39"/>
                  </a:lnTo>
                  <a:lnTo>
                    <a:pt x="12" y="37"/>
                  </a:lnTo>
                  <a:lnTo>
                    <a:pt x="6" y="33"/>
                  </a:lnTo>
                  <a:lnTo>
                    <a:pt x="2" y="27"/>
                  </a:lnTo>
                  <a:lnTo>
                    <a:pt x="0" y="19"/>
                  </a:lnTo>
                  <a:lnTo>
                    <a:pt x="2" y="12"/>
                  </a:lnTo>
                  <a:lnTo>
                    <a:pt x="6" y="6"/>
                  </a:lnTo>
                  <a:lnTo>
                    <a:pt x="12" y="2"/>
                  </a:lnTo>
                  <a:lnTo>
                    <a:pt x="19" y="0"/>
                  </a:lnTo>
                  <a:lnTo>
                    <a:pt x="25" y="2"/>
                  </a:lnTo>
                  <a:lnTo>
                    <a:pt x="31" y="6"/>
                  </a:lnTo>
                  <a:lnTo>
                    <a:pt x="35" y="12"/>
                  </a:lnTo>
                  <a:lnTo>
                    <a:pt x="37"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 name="Freeform 523">
              <a:extLst>
                <a:ext uri="{FF2B5EF4-FFF2-40B4-BE49-F238E27FC236}">
                  <a16:creationId xmlns:a16="http://schemas.microsoft.com/office/drawing/2014/main" id="{4C6CF896-691A-4FC8-91D4-57A2E94D13D2}"/>
                </a:ext>
              </a:extLst>
            </p:cNvPr>
            <p:cNvSpPr>
              <a:spLocks/>
            </p:cNvSpPr>
            <p:nvPr/>
          </p:nvSpPr>
          <p:spPr bwMode="auto">
            <a:xfrm>
              <a:off x="10163261" y="2275390"/>
              <a:ext cx="58738" cy="61912"/>
            </a:xfrm>
            <a:custGeom>
              <a:avLst/>
              <a:gdLst>
                <a:gd name="T0" fmla="*/ 37 w 37"/>
                <a:gd name="T1" fmla="*/ 19 h 39"/>
                <a:gd name="T2" fmla="*/ 35 w 37"/>
                <a:gd name="T3" fmla="*/ 27 h 39"/>
                <a:gd name="T4" fmla="*/ 31 w 37"/>
                <a:gd name="T5" fmla="*/ 33 h 39"/>
                <a:gd name="T6" fmla="*/ 25 w 37"/>
                <a:gd name="T7" fmla="*/ 37 h 39"/>
                <a:gd name="T8" fmla="*/ 19 w 37"/>
                <a:gd name="T9" fmla="*/ 39 h 39"/>
                <a:gd name="T10" fmla="*/ 12 w 37"/>
                <a:gd name="T11" fmla="*/ 37 h 39"/>
                <a:gd name="T12" fmla="*/ 6 w 37"/>
                <a:gd name="T13" fmla="*/ 33 h 39"/>
                <a:gd name="T14" fmla="*/ 2 w 37"/>
                <a:gd name="T15" fmla="*/ 27 h 39"/>
                <a:gd name="T16" fmla="*/ 0 w 37"/>
                <a:gd name="T17" fmla="*/ 19 h 39"/>
                <a:gd name="T18" fmla="*/ 2 w 37"/>
                <a:gd name="T19" fmla="*/ 12 h 39"/>
                <a:gd name="T20" fmla="*/ 6 w 37"/>
                <a:gd name="T21" fmla="*/ 6 h 39"/>
                <a:gd name="T22" fmla="*/ 12 w 37"/>
                <a:gd name="T23" fmla="*/ 2 h 39"/>
                <a:gd name="T24" fmla="*/ 19 w 37"/>
                <a:gd name="T25" fmla="*/ 0 h 39"/>
                <a:gd name="T26" fmla="*/ 25 w 37"/>
                <a:gd name="T27" fmla="*/ 2 h 39"/>
                <a:gd name="T28" fmla="*/ 31 w 37"/>
                <a:gd name="T29" fmla="*/ 6 h 39"/>
                <a:gd name="T30" fmla="*/ 35 w 37"/>
                <a:gd name="T31" fmla="*/ 12 h 39"/>
                <a:gd name="T32" fmla="*/ 37 w 37"/>
                <a:gd name="T3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9">
                  <a:moveTo>
                    <a:pt x="37" y="19"/>
                  </a:moveTo>
                  <a:lnTo>
                    <a:pt x="35" y="27"/>
                  </a:lnTo>
                  <a:lnTo>
                    <a:pt x="31" y="33"/>
                  </a:lnTo>
                  <a:lnTo>
                    <a:pt x="25" y="37"/>
                  </a:lnTo>
                  <a:lnTo>
                    <a:pt x="19" y="39"/>
                  </a:lnTo>
                  <a:lnTo>
                    <a:pt x="12" y="37"/>
                  </a:lnTo>
                  <a:lnTo>
                    <a:pt x="6" y="33"/>
                  </a:lnTo>
                  <a:lnTo>
                    <a:pt x="2" y="27"/>
                  </a:lnTo>
                  <a:lnTo>
                    <a:pt x="0" y="19"/>
                  </a:lnTo>
                  <a:lnTo>
                    <a:pt x="2" y="12"/>
                  </a:lnTo>
                  <a:lnTo>
                    <a:pt x="6" y="6"/>
                  </a:lnTo>
                  <a:lnTo>
                    <a:pt x="12" y="2"/>
                  </a:lnTo>
                  <a:lnTo>
                    <a:pt x="19" y="0"/>
                  </a:lnTo>
                  <a:lnTo>
                    <a:pt x="25" y="2"/>
                  </a:lnTo>
                  <a:lnTo>
                    <a:pt x="31" y="6"/>
                  </a:lnTo>
                  <a:lnTo>
                    <a:pt x="35" y="12"/>
                  </a:lnTo>
                  <a:lnTo>
                    <a:pt x="37" y="19"/>
                  </a:lnTo>
                </a:path>
              </a:pathLst>
            </a:custGeom>
            <a:noFill/>
            <a:ln w="0">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 name="Line 524">
              <a:extLst>
                <a:ext uri="{FF2B5EF4-FFF2-40B4-BE49-F238E27FC236}">
                  <a16:creationId xmlns:a16="http://schemas.microsoft.com/office/drawing/2014/main" id="{A1577BCE-B77F-499C-841B-4B4F8163EEF6}"/>
                </a:ext>
              </a:extLst>
            </p:cNvPr>
            <p:cNvSpPr>
              <a:spLocks noChangeShapeType="1"/>
            </p:cNvSpPr>
            <p:nvPr/>
          </p:nvSpPr>
          <p:spPr bwMode="auto">
            <a:xfrm flipV="1">
              <a:off x="7066048" y="2311902"/>
              <a:ext cx="3130550" cy="1204912"/>
            </a:xfrm>
            <a:prstGeom prst="line">
              <a:avLst/>
            </a:prstGeom>
            <a:noFill/>
            <a:ln w="19050">
              <a:solidFill>
                <a:srgbClr val="4472C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 name="Rectangle 525">
              <a:extLst>
                <a:ext uri="{FF2B5EF4-FFF2-40B4-BE49-F238E27FC236}">
                  <a16:creationId xmlns:a16="http://schemas.microsoft.com/office/drawing/2014/main" id="{3E83C91E-2F0D-44E2-AB76-3C25B2677082}"/>
                </a:ext>
              </a:extLst>
            </p:cNvPr>
            <p:cNvSpPr>
              <a:spLocks noChangeArrowheads="1"/>
            </p:cNvSpPr>
            <p:nvPr/>
          </p:nvSpPr>
          <p:spPr bwMode="auto">
            <a:xfrm>
              <a:off x="6942223" y="3558090"/>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33" name="Rectangle 526">
              <a:extLst>
                <a:ext uri="{FF2B5EF4-FFF2-40B4-BE49-F238E27FC236}">
                  <a16:creationId xmlns:a16="http://schemas.microsoft.com/office/drawing/2014/main" id="{57A38FDA-2753-4E03-BA2D-3C600F2DDB85}"/>
                </a:ext>
              </a:extLst>
            </p:cNvPr>
            <p:cNvSpPr>
              <a:spLocks noChangeArrowheads="1"/>
            </p:cNvSpPr>
            <p:nvPr/>
          </p:nvSpPr>
          <p:spPr bwMode="auto">
            <a:xfrm>
              <a:off x="6942223" y="3335840"/>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34" name="Rectangle 527">
              <a:extLst>
                <a:ext uri="{FF2B5EF4-FFF2-40B4-BE49-F238E27FC236}">
                  <a16:creationId xmlns:a16="http://schemas.microsoft.com/office/drawing/2014/main" id="{A6A97D35-1C5C-4228-9AA3-AB98346AC15C}"/>
                </a:ext>
              </a:extLst>
            </p:cNvPr>
            <p:cNvSpPr>
              <a:spLocks noChangeArrowheads="1"/>
            </p:cNvSpPr>
            <p:nvPr/>
          </p:nvSpPr>
          <p:spPr bwMode="auto">
            <a:xfrm>
              <a:off x="6942223" y="3110415"/>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35" name="Rectangle 528">
              <a:extLst>
                <a:ext uri="{FF2B5EF4-FFF2-40B4-BE49-F238E27FC236}">
                  <a16:creationId xmlns:a16="http://schemas.microsoft.com/office/drawing/2014/main" id="{F3BD6BA8-F569-4BF1-838F-B47E1C2C1610}"/>
                </a:ext>
              </a:extLst>
            </p:cNvPr>
            <p:cNvSpPr>
              <a:spLocks noChangeArrowheads="1"/>
            </p:cNvSpPr>
            <p:nvPr/>
          </p:nvSpPr>
          <p:spPr bwMode="auto">
            <a:xfrm>
              <a:off x="6942223" y="2888165"/>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36" name="Rectangle 529">
              <a:extLst>
                <a:ext uri="{FF2B5EF4-FFF2-40B4-BE49-F238E27FC236}">
                  <a16:creationId xmlns:a16="http://schemas.microsoft.com/office/drawing/2014/main" id="{C036507B-8FBA-4015-8869-0161713215BB}"/>
                </a:ext>
              </a:extLst>
            </p:cNvPr>
            <p:cNvSpPr>
              <a:spLocks noChangeArrowheads="1"/>
            </p:cNvSpPr>
            <p:nvPr/>
          </p:nvSpPr>
          <p:spPr bwMode="auto">
            <a:xfrm>
              <a:off x="6942223" y="2667502"/>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37" name="Rectangle 530">
              <a:extLst>
                <a:ext uri="{FF2B5EF4-FFF2-40B4-BE49-F238E27FC236}">
                  <a16:creationId xmlns:a16="http://schemas.microsoft.com/office/drawing/2014/main" id="{9A392DB4-EA9B-43D3-B9D7-78F415D88F1A}"/>
                </a:ext>
              </a:extLst>
            </p:cNvPr>
            <p:cNvSpPr>
              <a:spLocks noChangeArrowheads="1"/>
            </p:cNvSpPr>
            <p:nvPr/>
          </p:nvSpPr>
          <p:spPr bwMode="auto">
            <a:xfrm>
              <a:off x="6896186" y="2448427"/>
              <a:ext cx="204788"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38" name="Rectangle 531">
              <a:extLst>
                <a:ext uri="{FF2B5EF4-FFF2-40B4-BE49-F238E27FC236}">
                  <a16:creationId xmlns:a16="http://schemas.microsoft.com/office/drawing/2014/main" id="{6D8E40E5-2646-4FBE-92EE-D0294F834B20}"/>
                </a:ext>
              </a:extLst>
            </p:cNvPr>
            <p:cNvSpPr>
              <a:spLocks noChangeArrowheads="1"/>
            </p:cNvSpPr>
            <p:nvPr/>
          </p:nvSpPr>
          <p:spPr bwMode="auto">
            <a:xfrm>
              <a:off x="6896186" y="2229352"/>
              <a:ext cx="204788"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12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39" name="Rectangle 532">
              <a:extLst>
                <a:ext uri="{FF2B5EF4-FFF2-40B4-BE49-F238E27FC236}">
                  <a16:creationId xmlns:a16="http://schemas.microsoft.com/office/drawing/2014/main" id="{D2F72DAC-D702-442D-A064-4FF0846C5C52}"/>
                </a:ext>
              </a:extLst>
            </p:cNvPr>
            <p:cNvSpPr>
              <a:spLocks noChangeArrowheads="1"/>
            </p:cNvSpPr>
            <p:nvPr/>
          </p:nvSpPr>
          <p:spPr bwMode="auto">
            <a:xfrm>
              <a:off x="6896186" y="2000752"/>
              <a:ext cx="204788"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14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0" name="Rectangle 533">
              <a:extLst>
                <a:ext uri="{FF2B5EF4-FFF2-40B4-BE49-F238E27FC236}">
                  <a16:creationId xmlns:a16="http://schemas.microsoft.com/office/drawing/2014/main" id="{3787F992-A7C0-494D-A220-E311D40D7762}"/>
                </a:ext>
              </a:extLst>
            </p:cNvPr>
            <p:cNvSpPr>
              <a:spLocks noChangeArrowheads="1"/>
            </p:cNvSpPr>
            <p:nvPr/>
          </p:nvSpPr>
          <p:spPr bwMode="auto">
            <a:xfrm>
              <a:off x="7042236" y="3670802"/>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1" name="Rectangle 534">
              <a:extLst>
                <a:ext uri="{FF2B5EF4-FFF2-40B4-BE49-F238E27FC236}">
                  <a16:creationId xmlns:a16="http://schemas.microsoft.com/office/drawing/2014/main" id="{80587A4D-5799-44D2-9A0D-344142AC6256}"/>
                </a:ext>
              </a:extLst>
            </p:cNvPr>
            <p:cNvSpPr>
              <a:spLocks noChangeArrowheads="1"/>
            </p:cNvSpPr>
            <p:nvPr/>
          </p:nvSpPr>
          <p:spPr bwMode="auto">
            <a:xfrm>
              <a:off x="7675648" y="3670802"/>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2" name="Rectangle 535">
              <a:extLst>
                <a:ext uri="{FF2B5EF4-FFF2-40B4-BE49-F238E27FC236}">
                  <a16:creationId xmlns:a16="http://schemas.microsoft.com/office/drawing/2014/main" id="{3D3BEB0A-EA5C-430E-86B6-8A68790F7B77}"/>
                </a:ext>
              </a:extLst>
            </p:cNvPr>
            <p:cNvSpPr>
              <a:spLocks noChangeArrowheads="1"/>
            </p:cNvSpPr>
            <p:nvPr/>
          </p:nvSpPr>
          <p:spPr bwMode="auto">
            <a:xfrm>
              <a:off x="8301123" y="3670802"/>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3" name="Rectangle 536">
              <a:extLst>
                <a:ext uri="{FF2B5EF4-FFF2-40B4-BE49-F238E27FC236}">
                  <a16:creationId xmlns:a16="http://schemas.microsoft.com/office/drawing/2014/main" id="{D844DF42-E5E0-4C12-A6CB-AFCD660BBF50}"/>
                </a:ext>
              </a:extLst>
            </p:cNvPr>
            <p:cNvSpPr>
              <a:spLocks noChangeArrowheads="1"/>
            </p:cNvSpPr>
            <p:nvPr/>
          </p:nvSpPr>
          <p:spPr bwMode="auto">
            <a:xfrm>
              <a:off x="8931361" y="3670802"/>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4" name="Rectangle 537">
              <a:extLst>
                <a:ext uri="{FF2B5EF4-FFF2-40B4-BE49-F238E27FC236}">
                  <a16:creationId xmlns:a16="http://schemas.microsoft.com/office/drawing/2014/main" id="{A1ACA47A-B9B1-43FB-AEC3-63FF7C26D3AA}"/>
                </a:ext>
              </a:extLst>
            </p:cNvPr>
            <p:cNvSpPr>
              <a:spLocks noChangeArrowheads="1"/>
            </p:cNvSpPr>
            <p:nvPr/>
          </p:nvSpPr>
          <p:spPr bwMode="auto">
            <a:xfrm>
              <a:off x="9556836" y="3670802"/>
              <a:ext cx="136525"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5" name="Rectangle 538">
              <a:extLst>
                <a:ext uri="{FF2B5EF4-FFF2-40B4-BE49-F238E27FC236}">
                  <a16:creationId xmlns:a16="http://schemas.microsoft.com/office/drawing/2014/main" id="{ACEBAE04-D9A5-4B47-A6D8-374F6B9789DC}"/>
                </a:ext>
              </a:extLst>
            </p:cNvPr>
            <p:cNvSpPr>
              <a:spLocks noChangeArrowheads="1"/>
            </p:cNvSpPr>
            <p:nvPr/>
          </p:nvSpPr>
          <p:spPr bwMode="auto">
            <a:xfrm>
              <a:off x="10160086" y="3670802"/>
              <a:ext cx="204788"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73435"/>
                  </a:solidFill>
                  <a:effectLst/>
                  <a:latin typeface="Calibri" panose="020F0502020204030204" pitchFamily="34" charset="0"/>
                </a:rPr>
                <a:t>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6" name="Freeform 540">
              <a:extLst>
                <a:ext uri="{FF2B5EF4-FFF2-40B4-BE49-F238E27FC236}">
                  <a16:creationId xmlns:a16="http://schemas.microsoft.com/office/drawing/2014/main" id="{70AB55D8-5E86-4EB5-9E36-4E36B3FBA72F}"/>
                </a:ext>
              </a:extLst>
            </p:cNvPr>
            <p:cNvSpPr>
              <a:spLocks noEditPoints="1"/>
            </p:cNvSpPr>
            <p:nvPr/>
          </p:nvSpPr>
          <p:spPr bwMode="auto">
            <a:xfrm>
              <a:off x="6700923" y="3007227"/>
              <a:ext cx="82550" cy="55562"/>
            </a:xfrm>
            <a:custGeom>
              <a:avLst/>
              <a:gdLst>
                <a:gd name="T0" fmla="*/ 52 w 52"/>
                <a:gd name="T1" fmla="*/ 0 h 35"/>
                <a:gd name="T2" fmla="*/ 52 w 52"/>
                <a:gd name="T3" fmla="*/ 0 h 35"/>
                <a:gd name="T4" fmla="*/ 52 w 52"/>
                <a:gd name="T5" fmla="*/ 0 h 35"/>
                <a:gd name="T6" fmla="*/ 52 w 52"/>
                <a:gd name="T7" fmla="*/ 2 h 35"/>
                <a:gd name="T8" fmla="*/ 52 w 52"/>
                <a:gd name="T9" fmla="*/ 4 h 35"/>
                <a:gd name="T10" fmla="*/ 52 w 52"/>
                <a:gd name="T11" fmla="*/ 6 h 35"/>
                <a:gd name="T12" fmla="*/ 52 w 52"/>
                <a:gd name="T13" fmla="*/ 6 h 35"/>
                <a:gd name="T14" fmla="*/ 52 w 52"/>
                <a:gd name="T15" fmla="*/ 8 h 35"/>
                <a:gd name="T16" fmla="*/ 38 w 52"/>
                <a:gd name="T17" fmla="*/ 11 h 35"/>
                <a:gd name="T18" fmla="*/ 34 w 52"/>
                <a:gd name="T19" fmla="*/ 13 h 35"/>
                <a:gd name="T20" fmla="*/ 31 w 52"/>
                <a:gd name="T21" fmla="*/ 15 h 35"/>
                <a:gd name="T22" fmla="*/ 29 w 52"/>
                <a:gd name="T23" fmla="*/ 19 h 35"/>
                <a:gd name="T24" fmla="*/ 29 w 52"/>
                <a:gd name="T25" fmla="*/ 23 h 35"/>
                <a:gd name="T26" fmla="*/ 52 w 52"/>
                <a:gd name="T27" fmla="*/ 29 h 35"/>
                <a:gd name="T28" fmla="*/ 52 w 52"/>
                <a:gd name="T29" fmla="*/ 29 h 35"/>
                <a:gd name="T30" fmla="*/ 52 w 52"/>
                <a:gd name="T31" fmla="*/ 29 h 35"/>
                <a:gd name="T32" fmla="*/ 52 w 52"/>
                <a:gd name="T33" fmla="*/ 31 h 35"/>
                <a:gd name="T34" fmla="*/ 52 w 52"/>
                <a:gd name="T35" fmla="*/ 31 h 35"/>
                <a:gd name="T36" fmla="*/ 52 w 52"/>
                <a:gd name="T37" fmla="*/ 33 h 35"/>
                <a:gd name="T38" fmla="*/ 52 w 52"/>
                <a:gd name="T39" fmla="*/ 35 h 35"/>
                <a:gd name="T40" fmla="*/ 52 w 52"/>
                <a:gd name="T41" fmla="*/ 35 h 35"/>
                <a:gd name="T42" fmla="*/ 52 w 52"/>
                <a:gd name="T43" fmla="*/ 35 h 35"/>
                <a:gd name="T44" fmla="*/ 2 w 52"/>
                <a:gd name="T45" fmla="*/ 35 h 35"/>
                <a:gd name="T46" fmla="*/ 0 w 52"/>
                <a:gd name="T47" fmla="*/ 33 h 35"/>
                <a:gd name="T48" fmla="*/ 0 w 52"/>
                <a:gd name="T49" fmla="*/ 21 h 35"/>
                <a:gd name="T50" fmla="*/ 0 w 52"/>
                <a:gd name="T51" fmla="*/ 17 h 35"/>
                <a:gd name="T52" fmla="*/ 0 w 52"/>
                <a:gd name="T53" fmla="*/ 15 h 35"/>
                <a:gd name="T54" fmla="*/ 2 w 52"/>
                <a:gd name="T55" fmla="*/ 10 h 35"/>
                <a:gd name="T56" fmla="*/ 6 w 52"/>
                <a:gd name="T57" fmla="*/ 6 h 35"/>
                <a:gd name="T58" fmla="*/ 10 w 52"/>
                <a:gd name="T59" fmla="*/ 4 h 35"/>
                <a:gd name="T60" fmla="*/ 13 w 52"/>
                <a:gd name="T61" fmla="*/ 2 h 35"/>
                <a:gd name="T62" fmla="*/ 19 w 52"/>
                <a:gd name="T63" fmla="*/ 4 h 35"/>
                <a:gd name="T64" fmla="*/ 23 w 52"/>
                <a:gd name="T65" fmla="*/ 6 h 35"/>
                <a:gd name="T66" fmla="*/ 25 w 52"/>
                <a:gd name="T67" fmla="*/ 8 h 35"/>
                <a:gd name="T68" fmla="*/ 27 w 52"/>
                <a:gd name="T69" fmla="*/ 13 h 35"/>
                <a:gd name="T70" fmla="*/ 29 w 52"/>
                <a:gd name="T71" fmla="*/ 10 h 35"/>
                <a:gd name="T72" fmla="*/ 31 w 52"/>
                <a:gd name="T73" fmla="*/ 8 h 35"/>
                <a:gd name="T74" fmla="*/ 33 w 52"/>
                <a:gd name="T75" fmla="*/ 6 h 35"/>
                <a:gd name="T76" fmla="*/ 36 w 52"/>
                <a:gd name="T77" fmla="*/ 6 h 35"/>
                <a:gd name="T78" fmla="*/ 50 w 52"/>
                <a:gd name="T79" fmla="*/ 0 h 35"/>
                <a:gd name="T80" fmla="*/ 50 w 52"/>
                <a:gd name="T81" fmla="*/ 0 h 35"/>
                <a:gd name="T82" fmla="*/ 15 w 52"/>
                <a:gd name="T83" fmla="*/ 10 h 35"/>
                <a:gd name="T84" fmla="*/ 10 w 52"/>
                <a:gd name="T85" fmla="*/ 11 h 35"/>
                <a:gd name="T86" fmla="*/ 6 w 52"/>
                <a:gd name="T87" fmla="*/ 15 h 35"/>
                <a:gd name="T88" fmla="*/ 6 w 52"/>
                <a:gd name="T89" fmla="*/ 19 h 35"/>
                <a:gd name="T90" fmla="*/ 6 w 52"/>
                <a:gd name="T91" fmla="*/ 21 h 35"/>
                <a:gd name="T92" fmla="*/ 23 w 52"/>
                <a:gd name="T93" fmla="*/ 29 h 35"/>
                <a:gd name="T94" fmla="*/ 23 w 52"/>
                <a:gd name="T95" fmla="*/ 19 h 35"/>
                <a:gd name="T96" fmla="*/ 21 w 52"/>
                <a:gd name="T97" fmla="*/ 13 h 35"/>
                <a:gd name="T98" fmla="*/ 19 w 52"/>
                <a:gd name="T99" fmla="*/ 11 h 35"/>
                <a:gd name="T100" fmla="*/ 17 w 52"/>
                <a:gd name="T101" fmla="*/ 1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2" h="35">
                  <a:moveTo>
                    <a:pt x="52" y="0"/>
                  </a:moveTo>
                  <a:lnTo>
                    <a:pt x="52" y="0"/>
                  </a:lnTo>
                  <a:lnTo>
                    <a:pt x="52" y="0"/>
                  </a:lnTo>
                  <a:lnTo>
                    <a:pt x="52" y="0"/>
                  </a:lnTo>
                  <a:lnTo>
                    <a:pt x="52" y="0"/>
                  </a:lnTo>
                  <a:lnTo>
                    <a:pt x="52" y="0"/>
                  </a:lnTo>
                  <a:lnTo>
                    <a:pt x="52" y="2"/>
                  </a:lnTo>
                  <a:lnTo>
                    <a:pt x="52" y="2"/>
                  </a:lnTo>
                  <a:lnTo>
                    <a:pt x="52" y="4"/>
                  </a:lnTo>
                  <a:lnTo>
                    <a:pt x="52" y="4"/>
                  </a:lnTo>
                  <a:lnTo>
                    <a:pt x="52" y="6"/>
                  </a:lnTo>
                  <a:lnTo>
                    <a:pt x="52" y="6"/>
                  </a:lnTo>
                  <a:lnTo>
                    <a:pt x="52" y="6"/>
                  </a:lnTo>
                  <a:lnTo>
                    <a:pt x="52" y="6"/>
                  </a:lnTo>
                  <a:lnTo>
                    <a:pt x="52" y="6"/>
                  </a:lnTo>
                  <a:lnTo>
                    <a:pt x="52" y="8"/>
                  </a:lnTo>
                  <a:lnTo>
                    <a:pt x="50" y="8"/>
                  </a:lnTo>
                  <a:lnTo>
                    <a:pt x="38" y="11"/>
                  </a:lnTo>
                  <a:lnTo>
                    <a:pt x="36" y="13"/>
                  </a:lnTo>
                  <a:lnTo>
                    <a:pt x="34" y="13"/>
                  </a:lnTo>
                  <a:lnTo>
                    <a:pt x="33" y="15"/>
                  </a:lnTo>
                  <a:lnTo>
                    <a:pt x="31" y="15"/>
                  </a:lnTo>
                  <a:lnTo>
                    <a:pt x="31" y="17"/>
                  </a:lnTo>
                  <a:lnTo>
                    <a:pt x="29" y="19"/>
                  </a:lnTo>
                  <a:lnTo>
                    <a:pt x="29" y="21"/>
                  </a:lnTo>
                  <a:lnTo>
                    <a:pt x="29" y="23"/>
                  </a:lnTo>
                  <a:lnTo>
                    <a:pt x="29" y="29"/>
                  </a:lnTo>
                  <a:lnTo>
                    <a:pt x="52" y="29"/>
                  </a:lnTo>
                  <a:lnTo>
                    <a:pt x="52" y="29"/>
                  </a:lnTo>
                  <a:lnTo>
                    <a:pt x="52" y="29"/>
                  </a:lnTo>
                  <a:lnTo>
                    <a:pt x="52" y="29"/>
                  </a:lnTo>
                  <a:lnTo>
                    <a:pt x="52" y="29"/>
                  </a:lnTo>
                  <a:lnTo>
                    <a:pt x="52" y="29"/>
                  </a:lnTo>
                  <a:lnTo>
                    <a:pt x="52" y="31"/>
                  </a:lnTo>
                  <a:lnTo>
                    <a:pt x="52" y="31"/>
                  </a:lnTo>
                  <a:lnTo>
                    <a:pt x="52" y="31"/>
                  </a:lnTo>
                  <a:lnTo>
                    <a:pt x="52" y="33"/>
                  </a:lnTo>
                  <a:lnTo>
                    <a:pt x="52" y="33"/>
                  </a:lnTo>
                  <a:lnTo>
                    <a:pt x="52" y="35"/>
                  </a:lnTo>
                  <a:lnTo>
                    <a:pt x="52" y="35"/>
                  </a:lnTo>
                  <a:lnTo>
                    <a:pt x="52" y="35"/>
                  </a:lnTo>
                  <a:lnTo>
                    <a:pt x="52" y="35"/>
                  </a:lnTo>
                  <a:lnTo>
                    <a:pt x="52" y="35"/>
                  </a:lnTo>
                  <a:lnTo>
                    <a:pt x="52" y="35"/>
                  </a:lnTo>
                  <a:lnTo>
                    <a:pt x="4" y="35"/>
                  </a:lnTo>
                  <a:lnTo>
                    <a:pt x="2" y="35"/>
                  </a:lnTo>
                  <a:lnTo>
                    <a:pt x="0" y="35"/>
                  </a:lnTo>
                  <a:lnTo>
                    <a:pt x="0" y="33"/>
                  </a:lnTo>
                  <a:lnTo>
                    <a:pt x="0" y="33"/>
                  </a:lnTo>
                  <a:lnTo>
                    <a:pt x="0" y="21"/>
                  </a:lnTo>
                  <a:lnTo>
                    <a:pt x="0" y="19"/>
                  </a:lnTo>
                  <a:lnTo>
                    <a:pt x="0" y="17"/>
                  </a:lnTo>
                  <a:lnTo>
                    <a:pt x="0" y="17"/>
                  </a:lnTo>
                  <a:lnTo>
                    <a:pt x="0" y="15"/>
                  </a:lnTo>
                  <a:lnTo>
                    <a:pt x="2" y="11"/>
                  </a:lnTo>
                  <a:lnTo>
                    <a:pt x="2" y="10"/>
                  </a:lnTo>
                  <a:lnTo>
                    <a:pt x="4" y="8"/>
                  </a:lnTo>
                  <a:lnTo>
                    <a:pt x="6" y="6"/>
                  </a:lnTo>
                  <a:lnTo>
                    <a:pt x="8" y="4"/>
                  </a:lnTo>
                  <a:lnTo>
                    <a:pt x="10" y="4"/>
                  </a:lnTo>
                  <a:lnTo>
                    <a:pt x="11" y="2"/>
                  </a:lnTo>
                  <a:lnTo>
                    <a:pt x="13" y="2"/>
                  </a:lnTo>
                  <a:lnTo>
                    <a:pt x="15" y="2"/>
                  </a:lnTo>
                  <a:lnTo>
                    <a:pt x="19" y="4"/>
                  </a:lnTo>
                  <a:lnTo>
                    <a:pt x="21" y="4"/>
                  </a:lnTo>
                  <a:lnTo>
                    <a:pt x="23" y="6"/>
                  </a:lnTo>
                  <a:lnTo>
                    <a:pt x="23" y="8"/>
                  </a:lnTo>
                  <a:lnTo>
                    <a:pt x="25" y="8"/>
                  </a:lnTo>
                  <a:lnTo>
                    <a:pt x="27" y="11"/>
                  </a:lnTo>
                  <a:lnTo>
                    <a:pt x="27" y="13"/>
                  </a:lnTo>
                  <a:lnTo>
                    <a:pt x="27" y="11"/>
                  </a:lnTo>
                  <a:lnTo>
                    <a:pt x="29" y="10"/>
                  </a:lnTo>
                  <a:lnTo>
                    <a:pt x="29" y="10"/>
                  </a:lnTo>
                  <a:lnTo>
                    <a:pt x="31" y="8"/>
                  </a:lnTo>
                  <a:lnTo>
                    <a:pt x="31" y="8"/>
                  </a:lnTo>
                  <a:lnTo>
                    <a:pt x="33" y="6"/>
                  </a:lnTo>
                  <a:lnTo>
                    <a:pt x="34" y="6"/>
                  </a:lnTo>
                  <a:lnTo>
                    <a:pt x="36" y="6"/>
                  </a:lnTo>
                  <a:lnTo>
                    <a:pt x="48" y="0"/>
                  </a:lnTo>
                  <a:lnTo>
                    <a:pt x="50" y="0"/>
                  </a:lnTo>
                  <a:lnTo>
                    <a:pt x="50" y="0"/>
                  </a:lnTo>
                  <a:lnTo>
                    <a:pt x="50" y="0"/>
                  </a:lnTo>
                  <a:lnTo>
                    <a:pt x="52" y="0"/>
                  </a:lnTo>
                  <a:close/>
                  <a:moveTo>
                    <a:pt x="15" y="10"/>
                  </a:moveTo>
                  <a:lnTo>
                    <a:pt x="11" y="10"/>
                  </a:lnTo>
                  <a:lnTo>
                    <a:pt x="10" y="11"/>
                  </a:lnTo>
                  <a:lnTo>
                    <a:pt x="8" y="13"/>
                  </a:lnTo>
                  <a:lnTo>
                    <a:pt x="6" y="15"/>
                  </a:lnTo>
                  <a:lnTo>
                    <a:pt x="6" y="17"/>
                  </a:lnTo>
                  <a:lnTo>
                    <a:pt x="6" y="19"/>
                  </a:lnTo>
                  <a:lnTo>
                    <a:pt x="6" y="19"/>
                  </a:lnTo>
                  <a:lnTo>
                    <a:pt x="6" y="21"/>
                  </a:lnTo>
                  <a:lnTo>
                    <a:pt x="6" y="29"/>
                  </a:lnTo>
                  <a:lnTo>
                    <a:pt x="23" y="29"/>
                  </a:lnTo>
                  <a:lnTo>
                    <a:pt x="23" y="21"/>
                  </a:lnTo>
                  <a:lnTo>
                    <a:pt x="23" y="19"/>
                  </a:lnTo>
                  <a:lnTo>
                    <a:pt x="23" y="15"/>
                  </a:lnTo>
                  <a:lnTo>
                    <a:pt x="21" y="13"/>
                  </a:lnTo>
                  <a:lnTo>
                    <a:pt x="21" y="13"/>
                  </a:lnTo>
                  <a:lnTo>
                    <a:pt x="19" y="11"/>
                  </a:lnTo>
                  <a:lnTo>
                    <a:pt x="17" y="11"/>
                  </a:lnTo>
                  <a:lnTo>
                    <a:pt x="17" y="10"/>
                  </a:lnTo>
                  <a:lnTo>
                    <a:pt x="15" y="1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7" name="Freeform 541">
              <a:extLst>
                <a:ext uri="{FF2B5EF4-FFF2-40B4-BE49-F238E27FC236}">
                  <a16:creationId xmlns:a16="http://schemas.microsoft.com/office/drawing/2014/main" id="{EF4BD937-3E21-42F0-94EE-FCE9D0505BE6}"/>
                </a:ext>
              </a:extLst>
            </p:cNvPr>
            <p:cNvSpPr>
              <a:spLocks/>
            </p:cNvSpPr>
            <p:nvPr/>
          </p:nvSpPr>
          <p:spPr bwMode="auto">
            <a:xfrm>
              <a:off x="6700923" y="2943727"/>
              <a:ext cx="82550" cy="44450"/>
            </a:xfrm>
            <a:custGeom>
              <a:avLst/>
              <a:gdLst>
                <a:gd name="T0" fmla="*/ 50 w 52"/>
                <a:gd name="T1" fmla="*/ 0 h 28"/>
                <a:gd name="T2" fmla="*/ 52 w 52"/>
                <a:gd name="T3" fmla="*/ 0 h 28"/>
                <a:gd name="T4" fmla="*/ 52 w 52"/>
                <a:gd name="T5" fmla="*/ 0 h 28"/>
                <a:gd name="T6" fmla="*/ 52 w 52"/>
                <a:gd name="T7" fmla="*/ 0 h 28"/>
                <a:gd name="T8" fmla="*/ 52 w 52"/>
                <a:gd name="T9" fmla="*/ 27 h 28"/>
                <a:gd name="T10" fmla="*/ 52 w 52"/>
                <a:gd name="T11" fmla="*/ 28 h 28"/>
                <a:gd name="T12" fmla="*/ 50 w 52"/>
                <a:gd name="T13" fmla="*/ 28 h 28"/>
                <a:gd name="T14" fmla="*/ 2 w 52"/>
                <a:gd name="T15" fmla="*/ 28 h 28"/>
                <a:gd name="T16" fmla="*/ 0 w 52"/>
                <a:gd name="T17" fmla="*/ 27 h 28"/>
                <a:gd name="T18" fmla="*/ 0 w 52"/>
                <a:gd name="T19" fmla="*/ 2 h 28"/>
                <a:gd name="T20" fmla="*/ 0 w 52"/>
                <a:gd name="T21" fmla="*/ 0 h 28"/>
                <a:gd name="T22" fmla="*/ 0 w 52"/>
                <a:gd name="T23" fmla="*/ 0 h 28"/>
                <a:gd name="T24" fmla="*/ 2 w 52"/>
                <a:gd name="T25" fmla="*/ 0 h 28"/>
                <a:gd name="T26" fmla="*/ 4 w 52"/>
                <a:gd name="T27" fmla="*/ 0 h 28"/>
                <a:gd name="T28" fmla="*/ 4 w 52"/>
                <a:gd name="T29" fmla="*/ 0 h 28"/>
                <a:gd name="T30" fmla="*/ 6 w 52"/>
                <a:gd name="T31" fmla="*/ 0 h 28"/>
                <a:gd name="T32" fmla="*/ 6 w 52"/>
                <a:gd name="T33" fmla="*/ 0 h 28"/>
                <a:gd name="T34" fmla="*/ 6 w 52"/>
                <a:gd name="T35" fmla="*/ 2 h 28"/>
                <a:gd name="T36" fmla="*/ 23 w 52"/>
                <a:gd name="T37" fmla="*/ 23 h 28"/>
                <a:gd name="T38" fmla="*/ 23 w 52"/>
                <a:gd name="T39" fmla="*/ 3 h 28"/>
                <a:gd name="T40" fmla="*/ 23 w 52"/>
                <a:gd name="T41" fmla="*/ 3 h 28"/>
                <a:gd name="T42" fmla="*/ 23 w 52"/>
                <a:gd name="T43" fmla="*/ 3 h 28"/>
                <a:gd name="T44" fmla="*/ 25 w 52"/>
                <a:gd name="T45" fmla="*/ 2 h 28"/>
                <a:gd name="T46" fmla="*/ 25 w 52"/>
                <a:gd name="T47" fmla="*/ 2 h 28"/>
                <a:gd name="T48" fmla="*/ 27 w 52"/>
                <a:gd name="T49" fmla="*/ 3 h 28"/>
                <a:gd name="T50" fmla="*/ 27 w 52"/>
                <a:gd name="T51" fmla="*/ 3 h 28"/>
                <a:gd name="T52" fmla="*/ 27 w 52"/>
                <a:gd name="T53" fmla="*/ 3 h 28"/>
                <a:gd name="T54" fmla="*/ 27 w 52"/>
                <a:gd name="T55" fmla="*/ 23 h 28"/>
                <a:gd name="T56" fmla="*/ 46 w 52"/>
                <a:gd name="T57" fmla="*/ 0 h 28"/>
                <a:gd name="T58" fmla="*/ 46 w 52"/>
                <a:gd name="T59" fmla="*/ 0 h 28"/>
                <a:gd name="T60" fmla="*/ 46 w 52"/>
                <a:gd name="T61" fmla="*/ 0 h 28"/>
                <a:gd name="T62" fmla="*/ 48 w 52"/>
                <a:gd name="T63" fmla="*/ 0 h 28"/>
                <a:gd name="T64" fmla="*/ 50 w 52"/>
                <a:gd name="T65"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2" h="28">
                  <a:moveTo>
                    <a:pt x="50" y="0"/>
                  </a:moveTo>
                  <a:lnTo>
                    <a:pt x="50" y="0"/>
                  </a:lnTo>
                  <a:lnTo>
                    <a:pt x="50" y="0"/>
                  </a:lnTo>
                  <a:lnTo>
                    <a:pt x="52" y="0"/>
                  </a:lnTo>
                  <a:lnTo>
                    <a:pt x="52" y="0"/>
                  </a:lnTo>
                  <a:lnTo>
                    <a:pt x="52" y="0"/>
                  </a:lnTo>
                  <a:lnTo>
                    <a:pt x="52" y="0"/>
                  </a:lnTo>
                  <a:lnTo>
                    <a:pt x="52" y="0"/>
                  </a:lnTo>
                  <a:lnTo>
                    <a:pt x="52" y="0"/>
                  </a:lnTo>
                  <a:lnTo>
                    <a:pt x="52" y="27"/>
                  </a:lnTo>
                  <a:lnTo>
                    <a:pt x="52" y="27"/>
                  </a:lnTo>
                  <a:lnTo>
                    <a:pt x="52" y="28"/>
                  </a:lnTo>
                  <a:lnTo>
                    <a:pt x="50" y="28"/>
                  </a:lnTo>
                  <a:lnTo>
                    <a:pt x="50" y="28"/>
                  </a:lnTo>
                  <a:lnTo>
                    <a:pt x="4" y="28"/>
                  </a:lnTo>
                  <a:lnTo>
                    <a:pt x="2" y="28"/>
                  </a:lnTo>
                  <a:lnTo>
                    <a:pt x="0" y="28"/>
                  </a:lnTo>
                  <a:lnTo>
                    <a:pt x="0" y="27"/>
                  </a:lnTo>
                  <a:lnTo>
                    <a:pt x="0" y="27"/>
                  </a:lnTo>
                  <a:lnTo>
                    <a:pt x="0" y="2"/>
                  </a:lnTo>
                  <a:lnTo>
                    <a:pt x="0" y="0"/>
                  </a:lnTo>
                  <a:lnTo>
                    <a:pt x="0" y="0"/>
                  </a:lnTo>
                  <a:lnTo>
                    <a:pt x="0" y="0"/>
                  </a:lnTo>
                  <a:lnTo>
                    <a:pt x="0" y="0"/>
                  </a:lnTo>
                  <a:lnTo>
                    <a:pt x="2" y="0"/>
                  </a:lnTo>
                  <a:lnTo>
                    <a:pt x="2" y="0"/>
                  </a:lnTo>
                  <a:lnTo>
                    <a:pt x="2" y="0"/>
                  </a:lnTo>
                  <a:lnTo>
                    <a:pt x="4" y="0"/>
                  </a:lnTo>
                  <a:lnTo>
                    <a:pt x="4" y="0"/>
                  </a:lnTo>
                  <a:lnTo>
                    <a:pt x="4" y="0"/>
                  </a:lnTo>
                  <a:lnTo>
                    <a:pt x="6" y="0"/>
                  </a:lnTo>
                  <a:lnTo>
                    <a:pt x="6" y="0"/>
                  </a:lnTo>
                  <a:lnTo>
                    <a:pt x="6" y="0"/>
                  </a:lnTo>
                  <a:lnTo>
                    <a:pt x="6" y="0"/>
                  </a:lnTo>
                  <a:lnTo>
                    <a:pt x="6" y="0"/>
                  </a:lnTo>
                  <a:lnTo>
                    <a:pt x="6" y="2"/>
                  </a:lnTo>
                  <a:lnTo>
                    <a:pt x="6" y="23"/>
                  </a:lnTo>
                  <a:lnTo>
                    <a:pt x="23" y="23"/>
                  </a:lnTo>
                  <a:lnTo>
                    <a:pt x="23" y="3"/>
                  </a:lnTo>
                  <a:lnTo>
                    <a:pt x="23" y="3"/>
                  </a:lnTo>
                  <a:lnTo>
                    <a:pt x="23" y="3"/>
                  </a:lnTo>
                  <a:lnTo>
                    <a:pt x="23" y="3"/>
                  </a:lnTo>
                  <a:lnTo>
                    <a:pt x="23" y="3"/>
                  </a:lnTo>
                  <a:lnTo>
                    <a:pt x="23" y="3"/>
                  </a:lnTo>
                  <a:lnTo>
                    <a:pt x="23" y="2"/>
                  </a:lnTo>
                  <a:lnTo>
                    <a:pt x="25" y="2"/>
                  </a:lnTo>
                  <a:lnTo>
                    <a:pt x="25" y="2"/>
                  </a:lnTo>
                  <a:lnTo>
                    <a:pt x="25" y="2"/>
                  </a:lnTo>
                  <a:lnTo>
                    <a:pt x="27" y="2"/>
                  </a:lnTo>
                  <a:lnTo>
                    <a:pt x="27" y="3"/>
                  </a:lnTo>
                  <a:lnTo>
                    <a:pt x="27" y="3"/>
                  </a:lnTo>
                  <a:lnTo>
                    <a:pt x="27" y="3"/>
                  </a:lnTo>
                  <a:lnTo>
                    <a:pt x="27" y="3"/>
                  </a:lnTo>
                  <a:lnTo>
                    <a:pt x="27" y="3"/>
                  </a:lnTo>
                  <a:lnTo>
                    <a:pt x="27" y="3"/>
                  </a:lnTo>
                  <a:lnTo>
                    <a:pt x="27" y="23"/>
                  </a:lnTo>
                  <a:lnTo>
                    <a:pt x="46" y="23"/>
                  </a:lnTo>
                  <a:lnTo>
                    <a:pt x="46" y="0"/>
                  </a:lnTo>
                  <a:lnTo>
                    <a:pt x="46" y="0"/>
                  </a:lnTo>
                  <a:lnTo>
                    <a:pt x="46" y="0"/>
                  </a:lnTo>
                  <a:lnTo>
                    <a:pt x="46" y="0"/>
                  </a:lnTo>
                  <a:lnTo>
                    <a:pt x="46" y="0"/>
                  </a:lnTo>
                  <a:lnTo>
                    <a:pt x="48" y="0"/>
                  </a:lnTo>
                  <a:lnTo>
                    <a:pt x="48" y="0"/>
                  </a:lnTo>
                  <a:lnTo>
                    <a:pt x="48" y="0"/>
                  </a:lnTo>
                  <a:lnTo>
                    <a:pt x="50"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8" name="Freeform 542">
              <a:extLst>
                <a:ext uri="{FF2B5EF4-FFF2-40B4-BE49-F238E27FC236}">
                  <a16:creationId xmlns:a16="http://schemas.microsoft.com/office/drawing/2014/main" id="{168FA14F-E111-4B02-BFC6-08C4897CA64F}"/>
                </a:ext>
              </a:extLst>
            </p:cNvPr>
            <p:cNvSpPr>
              <a:spLocks/>
            </p:cNvSpPr>
            <p:nvPr/>
          </p:nvSpPr>
          <p:spPr bwMode="auto">
            <a:xfrm>
              <a:off x="6700923" y="2878640"/>
              <a:ext cx="85725" cy="52387"/>
            </a:xfrm>
            <a:custGeom>
              <a:avLst/>
              <a:gdLst>
                <a:gd name="T0" fmla="*/ 40 w 54"/>
                <a:gd name="T1" fmla="*/ 0 h 33"/>
                <a:gd name="T2" fmla="*/ 46 w 54"/>
                <a:gd name="T3" fmla="*/ 4 h 33"/>
                <a:gd name="T4" fmla="*/ 50 w 54"/>
                <a:gd name="T5" fmla="*/ 8 h 33"/>
                <a:gd name="T6" fmla="*/ 52 w 54"/>
                <a:gd name="T7" fmla="*/ 16 h 33"/>
                <a:gd name="T8" fmla="*/ 52 w 54"/>
                <a:gd name="T9" fmla="*/ 21 h 33"/>
                <a:gd name="T10" fmla="*/ 52 w 54"/>
                <a:gd name="T11" fmla="*/ 25 h 33"/>
                <a:gd name="T12" fmla="*/ 50 w 54"/>
                <a:gd name="T13" fmla="*/ 29 h 33"/>
                <a:gd name="T14" fmla="*/ 50 w 54"/>
                <a:gd name="T15" fmla="*/ 31 h 33"/>
                <a:gd name="T16" fmla="*/ 48 w 54"/>
                <a:gd name="T17" fmla="*/ 33 h 33"/>
                <a:gd name="T18" fmla="*/ 46 w 54"/>
                <a:gd name="T19" fmla="*/ 33 h 33"/>
                <a:gd name="T20" fmla="*/ 44 w 54"/>
                <a:gd name="T21" fmla="*/ 33 h 33"/>
                <a:gd name="T22" fmla="*/ 44 w 54"/>
                <a:gd name="T23" fmla="*/ 33 h 33"/>
                <a:gd name="T24" fmla="*/ 42 w 54"/>
                <a:gd name="T25" fmla="*/ 33 h 33"/>
                <a:gd name="T26" fmla="*/ 42 w 54"/>
                <a:gd name="T27" fmla="*/ 33 h 33"/>
                <a:gd name="T28" fmla="*/ 42 w 54"/>
                <a:gd name="T29" fmla="*/ 31 h 33"/>
                <a:gd name="T30" fmla="*/ 44 w 54"/>
                <a:gd name="T31" fmla="*/ 29 h 33"/>
                <a:gd name="T32" fmla="*/ 46 w 54"/>
                <a:gd name="T33" fmla="*/ 25 h 33"/>
                <a:gd name="T34" fmla="*/ 46 w 54"/>
                <a:gd name="T35" fmla="*/ 21 h 33"/>
                <a:gd name="T36" fmla="*/ 46 w 54"/>
                <a:gd name="T37" fmla="*/ 16 h 33"/>
                <a:gd name="T38" fmla="*/ 46 w 54"/>
                <a:gd name="T39" fmla="*/ 12 h 33"/>
                <a:gd name="T40" fmla="*/ 44 w 54"/>
                <a:gd name="T41" fmla="*/ 10 h 33"/>
                <a:gd name="T42" fmla="*/ 40 w 54"/>
                <a:gd name="T43" fmla="*/ 8 h 33"/>
                <a:gd name="T44" fmla="*/ 36 w 54"/>
                <a:gd name="T45" fmla="*/ 8 h 33"/>
                <a:gd name="T46" fmla="*/ 33 w 54"/>
                <a:gd name="T47" fmla="*/ 10 h 33"/>
                <a:gd name="T48" fmla="*/ 31 w 54"/>
                <a:gd name="T49" fmla="*/ 14 h 33"/>
                <a:gd name="T50" fmla="*/ 29 w 54"/>
                <a:gd name="T51" fmla="*/ 18 h 33"/>
                <a:gd name="T52" fmla="*/ 27 w 54"/>
                <a:gd name="T53" fmla="*/ 21 h 33"/>
                <a:gd name="T54" fmla="*/ 23 w 54"/>
                <a:gd name="T55" fmla="*/ 27 h 33"/>
                <a:gd name="T56" fmla="*/ 21 w 54"/>
                <a:gd name="T57" fmla="*/ 29 h 33"/>
                <a:gd name="T58" fmla="*/ 15 w 54"/>
                <a:gd name="T59" fmla="*/ 31 h 33"/>
                <a:gd name="T60" fmla="*/ 10 w 54"/>
                <a:gd name="T61" fmla="*/ 31 h 33"/>
                <a:gd name="T62" fmla="*/ 6 w 54"/>
                <a:gd name="T63" fmla="*/ 29 h 33"/>
                <a:gd name="T64" fmla="*/ 2 w 54"/>
                <a:gd name="T65" fmla="*/ 25 h 33"/>
                <a:gd name="T66" fmla="*/ 0 w 54"/>
                <a:gd name="T67" fmla="*/ 20 h 33"/>
                <a:gd name="T68" fmla="*/ 0 w 54"/>
                <a:gd name="T69" fmla="*/ 14 h 33"/>
                <a:gd name="T70" fmla="*/ 0 w 54"/>
                <a:gd name="T71" fmla="*/ 10 h 33"/>
                <a:gd name="T72" fmla="*/ 2 w 54"/>
                <a:gd name="T73" fmla="*/ 8 h 33"/>
                <a:gd name="T74" fmla="*/ 2 w 54"/>
                <a:gd name="T75" fmla="*/ 4 h 33"/>
                <a:gd name="T76" fmla="*/ 4 w 54"/>
                <a:gd name="T77" fmla="*/ 4 h 33"/>
                <a:gd name="T78" fmla="*/ 4 w 54"/>
                <a:gd name="T79" fmla="*/ 4 h 33"/>
                <a:gd name="T80" fmla="*/ 4 w 54"/>
                <a:gd name="T81" fmla="*/ 4 h 33"/>
                <a:gd name="T82" fmla="*/ 6 w 54"/>
                <a:gd name="T83" fmla="*/ 4 h 33"/>
                <a:gd name="T84" fmla="*/ 6 w 54"/>
                <a:gd name="T85" fmla="*/ 4 h 33"/>
                <a:gd name="T86" fmla="*/ 8 w 54"/>
                <a:gd name="T87" fmla="*/ 4 h 33"/>
                <a:gd name="T88" fmla="*/ 8 w 54"/>
                <a:gd name="T89" fmla="*/ 4 h 33"/>
                <a:gd name="T90" fmla="*/ 10 w 54"/>
                <a:gd name="T91" fmla="*/ 4 h 33"/>
                <a:gd name="T92" fmla="*/ 10 w 54"/>
                <a:gd name="T93" fmla="*/ 6 h 33"/>
                <a:gd name="T94" fmla="*/ 8 w 54"/>
                <a:gd name="T95" fmla="*/ 8 h 33"/>
                <a:gd name="T96" fmla="*/ 6 w 54"/>
                <a:gd name="T97" fmla="*/ 10 h 33"/>
                <a:gd name="T98" fmla="*/ 6 w 54"/>
                <a:gd name="T99" fmla="*/ 14 h 33"/>
                <a:gd name="T100" fmla="*/ 6 w 54"/>
                <a:gd name="T101" fmla="*/ 18 h 33"/>
                <a:gd name="T102" fmla="*/ 6 w 54"/>
                <a:gd name="T103" fmla="*/ 21 h 33"/>
                <a:gd name="T104" fmla="*/ 8 w 54"/>
                <a:gd name="T105" fmla="*/ 23 h 33"/>
                <a:gd name="T106" fmla="*/ 11 w 54"/>
                <a:gd name="T107" fmla="*/ 25 h 33"/>
                <a:gd name="T108" fmla="*/ 13 w 54"/>
                <a:gd name="T109" fmla="*/ 25 h 33"/>
                <a:gd name="T110" fmla="*/ 17 w 54"/>
                <a:gd name="T111" fmla="*/ 23 h 33"/>
                <a:gd name="T112" fmla="*/ 19 w 54"/>
                <a:gd name="T113" fmla="*/ 20 h 33"/>
                <a:gd name="T114" fmla="*/ 21 w 54"/>
                <a:gd name="T115" fmla="*/ 16 h 33"/>
                <a:gd name="T116" fmla="*/ 25 w 54"/>
                <a:gd name="T117" fmla="*/ 10 h 33"/>
                <a:gd name="T118" fmla="*/ 27 w 54"/>
                <a:gd name="T119" fmla="*/ 6 h 33"/>
                <a:gd name="T120" fmla="*/ 31 w 54"/>
                <a:gd name="T121" fmla="*/ 2 h 33"/>
                <a:gd name="T122" fmla="*/ 34 w 54"/>
                <a:gd name="T123"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4" h="33">
                  <a:moveTo>
                    <a:pt x="38" y="0"/>
                  </a:moveTo>
                  <a:lnTo>
                    <a:pt x="40" y="0"/>
                  </a:lnTo>
                  <a:lnTo>
                    <a:pt x="44" y="2"/>
                  </a:lnTo>
                  <a:lnTo>
                    <a:pt x="46" y="4"/>
                  </a:lnTo>
                  <a:lnTo>
                    <a:pt x="48" y="6"/>
                  </a:lnTo>
                  <a:lnTo>
                    <a:pt x="50" y="8"/>
                  </a:lnTo>
                  <a:lnTo>
                    <a:pt x="52" y="12"/>
                  </a:lnTo>
                  <a:lnTo>
                    <a:pt x="52" y="16"/>
                  </a:lnTo>
                  <a:lnTo>
                    <a:pt x="54" y="20"/>
                  </a:lnTo>
                  <a:lnTo>
                    <a:pt x="52" y="21"/>
                  </a:lnTo>
                  <a:lnTo>
                    <a:pt x="52" y="23"/>
                  </a:lnTo>
                  <a:lnTo>
                    <a:pt x="52" y="25"/>
                  </a:lnTo>
                  <a:lnTo>
                    <a:pt x="52" y="27"/>
                  </a:lnTo>
                  <a:lnTo>
                    <a:pt x="50" y="29"/>
                  </a:lnTo>
                  <a:lnTo>
                    <a:pt x="50" y="31"/>
                  </a:lnTo>
                  <a:lnTo>
                    <a:pt x="50" y="31"/>
                  </a:lnTo>
                  <a:lnTo>
                    <a:pt x="48" y="33"/>
                  </a:lnTo>
                  <a:lnTo>
                    <a:pt x="48" y="33"/>
                  </a:lnTo>
                  <a:lnTo>
                    <a:pt x="48" y="33"/>
                  </a:lnTo>
                  <a:lnTo>
                    <a:pt x="46" y="33"/>
                  </a:lnTo>
                  <a:lnTo>
                    <a:pt x="46" y="33"/>
                  </a:lnTo>
                  <a:lnTo>
                    <a:pt x="44" y="33"/>
                  </a:lnTo>
                  <a:lnTo>
                    <a:pt x="44" y="33"/>
                  </a:lnTo>
                  <a:lnTo>
                    <a:pt x="44" y="33"/>
                  </a:lnTo>
                  <a:lnTo>
                    <a:pt x="44" y="33"/>
                  </a:lnTo>
                  <a:lnTo>
                    <a:pt x="42" y="33"/>
                  </a:lnTo>
                  <a:lnTo>
                    <a:pt x="42" y="33"/>
                  </a:lnTo>
                  <a:lnTo>
                    <a:pt x="42" y="33"/>
                  </a:lnTo>
                  <a:lnTo>
                    <a:pt x="42" y="33"/>
                  </a:lnTo>
                  <a:lnTo>
                    <a:pt x="42" y="31"/>
                  </a:lnTo>
                  <a:lnTo>
                    <a:pt x="44" y="31"/>
                  </a:lnTo>
                  <a:lnTo>
                    <a:pt x="44" y="29"/>
                  </a:lnTo>
                  <a:lnTo>
                    <a:pt x="44" y="27"/>
                  </a:lnTo>
                  <a:lnTo>
                    <a:pt x="46" y="25"/>
                  </a:lnTo>
                  <a:lnTo>
                    <a:pt x="46" y="23"/>
                  </a:lnTo>
                  <a:lnTo>
                    <a:pt x="46" y="21"/>
                  </a:lnTo>
                  <a:lnTo>
                    <a:pt x="46" y="18"/>
                  </a:lnTo>
                  <a:lnTo>
                    <a:pt x="46" y="16"/>
                  </a:lnTo>
                  <a:lnTo>
                    <a:pt x="46" y="14"/>
                  </a:lnTo>
                  <a:lnTo>
                    <a:pt x="46" y="12"/>
                  </a:lnTo>
                  <a:lnTo>
                    <a:pt x="44" y="10"/>
                  </a:lnTo>
                  <a:lnTo>
                    <a:pt x="44" y="10"/>
                  </a:lnTo>
                  <a:lnTo>
                    <a:pt x="42" y="8"/>
                  </a:lnTo>
                  <a:lnTo>
                    <a:pt x="40" y="8"/>
                  </a:lnTo>
                  <a:lnTo>
                    <a:pt x="38" y="8"/>
                  </a:lnTo>
                  <a:lnTo>
                    <a:pt x="36" y="8"/>
                  </a:lnTo>
                  <a:lnTo>
                    <a:pt x="34" y="10"/>
                  </a:lnTo>
                  <a:lnTo>
                    <a:pt x="33" y="10"/>
                  </a:lnTo>
                  <a:lnTo>
                    <a:pt x="33" y="12"/>
                  </a:lnTo>
                  <a:lnTo>
                    <a:pt x="31" y="14"/>
                  </a:lnTo>
                  <a:lnTo>
                    <a:pt x="29" y="16"/>
                  </a:lnTo>
                  <a:lnTo>
                    <a:pt x="29" y="18"/>
                  </a:lnTo>
                  <a:lnTo>
                    <a:pt x="27" y="20"/>
                  </a:lnTo>
                  <a:lnTo>
                    <a:pt x="27" y="21"/>
                  </a:lnTo>
                  <a:lnTo>
                    <a:pt x="25" y="25"/>
                  </a:lnTo>
                  <a:lnTo>
                    <a:pt x="23" y="27"/>
                  </a:lnTo>
                  <a:lnTo>
                    <a:pt x="23" y="29"/>
                  </a:lnTo>
                  <a:lnTo>
                    <a:pt x="21" y="29"/>
                  </a:lnTo>
                  <a:lnTo>
                    <a:pt x="19" y="31"/>
                  </a:lnTo>
                  <a:lnTo>
                    <a:pt x="15" y="31"/>
                  </a:lnTo>
                  <a:lnTo>
                    <a:pt x="13" y="33"/>
                  </a:lnTo>
                  <a:lnTo>
                    <a:pt x="10" y="31"/>
                  </a:lnTo>
                  <a:lnTo>
                    <a:pt x="8" y="31"/>
                  </a:lnTo>
                  <a:lnTo>
                    <a:pt x="6" y="29"/>
                  </a:lnTo>
                  <a:lnTo>
                    <a:pt x="4" y="27"/>
                  </a:lnTo>
                  <a:lnTo>
                    <a:pt x="2" y="25"/>
                  </a:lnTo>
                  <a:lnTo>
                    <a:pt x="0" y="21"/>
                  </a:lnTo>
                  <a:lnTo>
                    <a:pt x="0" y="20"/>
                  </a:lnTo>
                  <a:lnTo>
                    <a:pt x="0" y="16"/>
                  </a:lnTo>
                  <a:lnTo>
                    <a:pt x="0" y="14"/>
                  </a:lnTo>
                  <a:lnTo>
                    <a:pt x="0" y="12"/>
                  </a:lnTo>
                  <a:lnTo>
                    <a:pt x="0" y="10"/>
                  </a:lnTo>
                  <a:lnTo>
                    <a:pt x="0" y="8"/>
                  </a:lnTo>
                  <a:lnTo>
                    <a:pt x="2" y="8"/>
                  </a:lnTo>
                  <a:lnTo>
                    <a:pt x="2" y="6"/>
                  </a:lnTo>
                  <a:lnTo>
                    <a:pt x="2" y="4"/>
                  </a:lnTo>
                  <a:lnTo>
                    <a:pt x="2" y="4"/>
                  </a:lnTo>
                  <a:lnTo>
                    <a:pt x="4" y="4"/>
                  </a:lnTo>
                  <a:lnTo>
                    <a:pt x="4" y="4"/>
                  </a:lnTo>
                  <a:lnTo>
                    <a:pt x="4" y="4"/>
                  </a:lnTo>
                  <a:lnTo>
                    <a:pt x="4" y="4"/>
                  </a:lnTo>
                  <a:lnTo>
                    <a:pt x="4" y="4"/>
                  </a:lnTo>
                  <a:lnTo>
                    <a:pt x="4" y="4"/>
                  </a:lnTo>
                  <a:lnTo>
                    <a:pt x="6" y="4"/>
                  </a:lnTo>
                  <a:lnTo>
                    <a:pt x="6" y="4"/>
                  </a:lnTo>
                  <a:lnTo>
                    <a:pt x="6" y="4"/>
                  </a:lnTo>
                  <a:lnTo>
                    <a:pt x="8" y="4"/>
                  </a:lnTo>
                  <a:lnTo>
                    <a:pt x="8" y="4"/>
                  </a:lnTo>
                  <a:lnTo>
                    <a:pt x="8" y="4"/>
                  </a:lnTo>
                  <a:lnTo>
                    <a:pt x="8" y="4"/>
                  </a:lnTo>
                  <a:lnTo>
                    <a:pt x="10" y="4"/>
                  </a:lnTo>
                  <a:lnTo>
                    <a:pt x="10" y="4"/>
                  </a:lnTo>
                  <a:lnTo>
                    <a:pt x="10" y="4"/>
                  </a:lnTo>
                  <a:lnTo>
                    <a:pt x="10" y="6"/>
                  </a:lnTo>
                  <a:lnTo>
                    <a:pt x="8" y="6"/>
                  </a:lnTo>
                  <a:lnTo>
                    <a:pt x="8" y="8"/>
                  </a:lnTo>
                  <a:lnTo>
                    <a:pt x="8" y="8"/>
                  </a:lnTo>
                  <a:lnTo>
                    <a:pt x="6" y="10"/>
                  </a:lnTo>
                  <a:lnTo>
                    <a:pt x="6" y="12"/>
                  </a:lnTo>
                  <a:lnTo>
                    <a:pt x="6" y="14"/>
                  </a:lnTo>
                  <a:lnTo>
                    <a:pt x="6" y="16"/>
                  </a:lnTo>
                  <a:lnTo>
                    <a:pt x="6" y="18"/>
                  </a:lnTo>
                  <a:lnTo>
                    <a:pt x="6" y="20"/>
                  </a:lnTo>
                  <a:lnTo>
                    <a:pt x="6" y="21"/>
                  </a:lnTo>
                  <a:lnTo>
                    <a:pt x="8" y="23"/>
                  </a:lnTo>
                  <a:lnTo>
                    <a:pt x="8" y="23"/>
                  </a:lnTo>
                  <a:lnTo>
                    <a:pt x="10" y="25"/>
                  </a:lnTo>
                  <a:lnTo>
                    <a:pt x="11" y="25"/>
                  </a:lnTo>
                  <a:lnTo>
                    <a:pt x="11" y="25"/>
                  </a:lnTo>
                  <a:lnTo>
                    <a:pt x="13" y="25"/>
                  </a:lnTo>
                  <a:lnTo>
                    <a:pt x="15" y="23"/>
                  </a:lnTo>
                  <a:lnTo>
                    <a:pt x="17" y="23"/>
                  </a:lnTo>
                  <a:lnTo>
                    <a:pt x="19" y="21"/>
                  </a:lnTo>
                  <a:lnTo>
                    <a:pt x="19" y="20"/>
                  </a:lnTo>
                  <a:lnTo>
                    <a:pt x="21" y="18"/>
                  </a:lnTo>
                  <a:lnTo>
                    <a:pt x="21" y="16"/>
                  </a:lnTo>
                  <a:lnTo>
                    <a:pt x="23" y="12"/>
                  </a:lnTo>
                  <a:lnTo>
                    <a:pt x="25" y="10"/>
                  </a:lnTo>
                  <a:lnTo>
                    <a:pt x="25" y="8"/>
                  </a:lnTo>
                  <a:lnTo>
                    <a:pt x="27" y="6"/>
                  </a:lnTo>
                  <a:lnTo>
                    <a:pt x="29" y="4"/>
                  </a:lnTo>
                  <a:lnTo>
                    <a:pt x="31" y="2"/>
                  </a:lnTo>
                  <a:lnTo>
                    <a:pt x="33" y="2"/>
                  </a:lnTo>
                  <a:lnTo>
                    <a:pt x="34" y="0"/>
                  </a:lnTo>
                  <a:lnTo>
                    <a:pt x="38"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9" name="Freeform 543">
              <a:extLst>
                <a:ext uri="{FF2B5EF4-FFF2-40B4-BE49-F238E27FC236}">
                  <a16:creationId xmlns:a16="http://schemas.microsoft.com/office/drawing/2014/main" id="{9C3E1FE0-4E71-4F56-B4AA-048F335CD673}"/>
                </a:ext>
              </a:extLst>
            </p:cNvPr>
            <p:cNvSpPr>
              <a:spLocks noEditPoints="1"/>
            </p:cNvSpPr>
            <p:nvPr/>
          </p:nvSpPr>
          <p:spPr bwMode="auto">
            <a:xfrm>
              <a:off x="6700923" y="2811965"/>
              <a:ext cx="82550" cy="52387"/>
            </a:xfrm>
            <a:custGeom>
              <a:avLst/>
              <a:gdLst>
                <a:gd name="T0" fmla="*/ 19 w 52"/>
                <a:gd name="T1" fmla="*/ 0 h 33"/>
                <a:gd name="T2" fmla="*/ 25 w 52"/>
                <a:gd name="T3" fmla="*/ 2 h 33"/>
                <a:gd name="T4" fmla="*/ 29 w 52"/>
                <a:gd name="T5" fmla="*/ 8 h 33"/>
                <a:gd name="T6" fmla="*/ 33 w 52"/>
                <a:gd name="T7" fmla="*/ 14 h 33"/>
                <a:gd name="T8" fmla="*/ 33 w 52"/>
                <a:gd name="T9" fmla="*/ 25 h 33"/>
                <a:gd name="T10" fmla="*/ 52 w 52"/>
                <a:gd name="T11" fmla="*/ 25 h 33"/>
                <a:gd name="T12" fmla="*/ 52 w 52"/>
                <a:gd name="T13" fmla="*/ 25 h 33"/>
                <a:gd name="T14" fmla="*/ 52 w 52"/>
                <a:gd name="T15" fmla="*/ 27 h 33"/>
                <a:gd name="T16" fmla="*/ 52 w 52"/>
                <a:gd name="T17" fmla="*/ 27 h 33"/>
                <a:gd name="T18" fmla="*/ 52 w 52"/>
                <a:gd name="T19" fmla="*/ 29 h 33"/>
                <a:gd name="T20" fmla="*/ 52 w 52"/>
                <a:gd name="T21" fmla="*/ 31 h 33"/>
                <a:gd name="T22" fmla="*/ 52 w 52"/>
                <a:gd name="T23" fmla="*/ 33 h 33"/>
                <a:gd name="T24" fmla="*/ 52 w 52"/>
                <a:gd name="T25" fmla="*/ 33 h 33"/>
                <a:gd name="T26" fmla="*/ 4 w 52"/>
                <a:gd name="T27" fmla="*/ 33 h 33"/>
                <a:gd name="T28" fmla="*/ 0 w 52"/>
                <a:gd name="T29" fmla="*/ 31 h 33"/>
                <a:gd name="T30" fmla="*/ 0 w 52"/>
                <a:gd name="T31" fmla="*/ 29 h 33"/>
                <a:gd name="T32" fmla="*/ 0 w 52"/>
                <a:gd name="T33" fmla="*/ 15 h 33"/>
                <a:gd name="T34" fmla="*/ 0 w 52"/>
                <a:gd name="T35" fmla="*/ 14 h 33"/>
                <a:gd name="T36" fmla="*/ 2 w 52"/>
                <a:gd name="T37" fmla="*/ 8 h 33"/>
                <a:gd name="T38" fmla="*/ 4 w 52"/>
                <a:gd name="T39" fmla="*/ 4 h 33"/>
                <a:gd name="T40" fmla="*/ 8 w 52"/>
                <a:gd name="T41" fmla="*/ 2 h 33"/>
                <a:gd name="T42" fmla="*/ 13 w 52"/>
                <a:gd name="T43" fmla="*/ 0 h 33"/>
                <a:gd name="T44" fmla="*/ 15 w 52"/>
                <a:gd name="T45" fmla="*/ 6 h 33"/>
                <a:gd name="T46" fmla="*/ 11 w 52"/>
                <a:gd name="T47" fmla="*/ 8 h 33"/>
                <a:gd name="T48" fmla="*/ 8 w 52"/>
                <a:gd name="T49" fmla="*/ 12 h 33"/>
                <a:gd name="T50" fmla="*/ 6 w 52"/>
                <a:gd name="T51" fmla="*/ 15 h 33"/>
                <a:gd name="T52" fmla="*/ 6 w 52"/>
                <a:gd name="T53" fmla="*/ 19 h 33"/>
                <a:gd name="T54" fmla="*/ 27 w 52"/>
                <a:gd name="T55" fmla="*/ 25 h 33"/>
                <a:gd name="T56" fmla="*/ 27 w 52"/>
                <a:gd name="T57" fmla="*/ 15 h 33"/>
                <a:gd name="T58" fmla="*/ 25 w 52"/>
                <a:gd name="T59" fmla="*/ 12 h 33"/>
                <a:gd name="T60" fmla="*/ 23 w 52"/>
                <a:gd name="T61" fmla="*/ 8 h 33"/>
                <a:gd name="T62" fmla="*/ 17 w 52"/>
                <a:gd name="T63" fmla="*/ 8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33">
                  <a:moveTo>
                    <a:pt x="15" y="0"/>
                  </a:moveTo>
                  <a:lnTo>
                    <a:pt x="19" y="0"/>
                  </a:lnTo>
                  <a:lnTo>
                    <a:pt x="23" y="0"/>
                  </a:lnTo>
                  <a:lnTo>
                    <a:pt x="25" y="2"/>
                  </a:lnTo>
                  <a:lnTo>
                    <a:pt x="27" y="4"/>
                  </a:lnTo>
                  <a:lnTo>
                    <a:pt x="29" y="8"/>
                  </a:lnTo>
                  <a:lnTo>
                    <a:pt x="31" y="10"/>
                  </a:lnTo>
                  <a:lnTo>
                    <a:pt x="33" y="14"/>
                  </a:lnTo>
                  <a:lnTo>
                    <a:pt x="33" y="19"/>
                  </a:lnTo>
                  <a:lnTo>
                    <a:pt x="33" y="25"/>
                  </a:lnTo>
                  <a:lnTo>
                    <a:pt x="52" y="25"/>
                  </a:lnTo>
                  <a:lnTo>
                    <a:pt x="52" y="25"/>
                  </a:lnTo>
                  <a:lnTo>
                    <a:pt x="52" y="25"/>
                  </a:lnTo>
                  <a:lnTo>
                    <a:pt x="52" y="25"/>
                  </a:lnTo>
                  <a:lnTo>
                    <a:pt x="52" y="25"/>
                  </a:lnTo>
                  <a:lnTo>
                    <a:pt x="52" y="27"/>
                  </a:lnTo>
                  <a:lnTo>
                    <a:pt x="52" y="27"/>
                  </a:lnTo>
                  <a:lnTo>
                    <a:pt x="52" y="27"/>
                  </a:lnTo>
                  <a:lnTo>
                    <a:pt x="52" y="29"/>
                  </a:lnTo>
                  <a:lnTo>
                    <a:pt x="52" y="29"/>
                  </a:lnTo>
                  <a:lnTo>
                    <a:pt x="52" y="31"/>
                  </a:lnTo>
                  <a:lnTo>
                    <a:pt x="52" y="31"/>
                  </a:lnTo>
                  <a:lnTo>
                    <a:pt x="52" y="31"/>
                  </a:lnTo>
                  <a:lnTo>
                    <a:pt x="52" y="33"/>
                  </a:lnTo>
                  <a:lnTo>
                    <a:pt x="52" y="33"/>
                  </a:lnTo>
                  <a:lnTo>
                    <a:pt x="52" y="33"/>
                  </a:lnTo>
                  <a:lnTo>
                    <a:pt x="52" y="33"/>
                  </a:lnTo>
                  <a:lnTo>
                    <a:pt x="4" y="33"/>
                  </a:lnTo>
                  <a:lnTo>
                    <a:pt x="2" y="33"/>
                  </a:lnTo>
                  <a:lnTo>
                    <a:pt x="0" y="31"/>
                  </a:lnTo>
                  <a:lnTo>
                    <a:pt x="0" y="31"/>
                  </a:lnTo>
                  <a:lnTo>
                    <a:pt x="0" y="29"/>
                  </a:lnTo>
                  <a:lnTo>
                    <a:pt x="0" y="17"/>
                  </a:lnTo>
                  <a:lnTo>
                    <a:pt x="0" y="15"/>
                  </a:lnTo>
                  <a:lnTo>
                    <a:pt x="0" y="15"/>
                  </a:lnTo>
                  <a:lnTo>
                    <a:pt x="0" y="14"/>
                  </a:lnTo>
                  <a:lnTo>
                    <a:pt x="0" y="12"/>
                  </a:lnTo>
                  <a:lnTo>
                    <a:pt x="2" y="8"/>
                  </a:lnTo>
                  <a:lnTo>
                    <a:pt x="2" y="6"/>
                  </a:lnTo>
                  <a:lnTo>
                    <a:pt x="4" y="4"/>
                  </a:lnTo>
                  <a:lnTo>
                    <a:pt x="6" y="2"/>
                  </a:lnTo>
                  <a:lnTo>
                    <a:pt x="8" y="2"/>
                  </a:lnTo>
                  <a:lnTo>
                    <a:pt x="10" y="0"/>
                  </a:lnTo>
                  <a:lnTo>
                    <a:pt x="13" y="0"/>
                  </a:lnTo>
                  <a:lnTo>
                    <a:pt x="15" y="0"/>
                  </a:lnTo>
                  <a:close/>
                  <a:moveTo>
                    <a:pt x="15" y="6"/>
                  </a:moveTo>
                  <a:lnTo>
                    <a:pt x="13" y="8"/>
                  </a:lnTo>
                  <a:lnTo>
                    <a:pt x="11" y="8"/>
                  </a:lnTo>
                  <a:lnTo>
                    <a:pt x="10" y="10"/>
                  </a:lnTo>
                  <a:lnTo>
                    <a:pt x="8" y="12"/>
                  </a:lnTo>
                  <a:lnTo>
                    <a:pt x="6" y="14"/>
                  </a:lnTo>
                  <a:lnTo>
                    <a:pt x="6" y="15"/>
                  </a:lnTo>
                  <a:lnTo>
                    <a:pt x="6" y="17"/>
                  </a:lnTo>
                  <a:lnTo>
                    <a:pt x="6" y="19"/>
                  </a:lnTo>
                  <a:lnTo>
                    <a:pt x="6" y="25"/>
                  </a:lnTo>
                  <a:lnTo>
                    <a:pt x="27" y="25"/>
                  </a:lnTo>
                  <a:lnTo>
                    <a:pt x="27" y="19"/>
                  </a:lnTo>
                  <a:lnTo>
                    <a:pt x="27" y="15"/>
                  </a:lnTo>
                  <a:lnTo>
                    <a:pt x="25" y="14"/>
                  </a:lnTo>
                  <a:lnTo>
                    <a:pt x="25" y="12"/>
                  </a:lnTo>
                  <a:lnTo>
                    <a:pt x="23" y="10"/>
                  </a:lnTo>
                  <a:lnTo>
                    <a:pt x="23" y="8"/>
                  </a:lnTo>
                  <a:lnTo>
                    <a:pt x="21" y="8"/>
                  </a:lnTo>
                  <a:lnTo>
                    <a:pt x="17" y="8"/>
                  </a:lnTo>
                  <a:lnTo>
                    <a:pt x="15" y="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0" name="Freeform 544">
              <a:extLst>
                <a:ext uri="{FF2B5EF4-FFF2-40B4-BE49-F238E27FC236}">
                  <a16:creationId xmlns:a16="http://schemas.microsoft.com/office/drawing/2014/main" id="{71714874-BD24-4ACB-BC4A-35EC2BFDBFCA}"/>
                </a:ext>
              </a:extLst>
            </p:cNvPr>
            <p:cNvSpPr>
              <a:spLocks noEditPoints="1"/>
            </p:cNvSpPr>
            <p:nvPr/>
          </p:nvSpPr>
          <p:spPr bwMode="auto">
            <a:xfrm>
              <a:off x="6700923" y="2723065"/>
              <a:ext cx="85725" cy="73025"/>
            </a:xfrm>
            <a:custGeom>
              <a:avLst/>
              <a:gdLst>
                <a:gd name="T0" fmla="*/ 31 w 54"/>
                <a:gd name="T1" fmla="*/ 0 h 46"/>
                <a:gd name="T2" fmla="*/ 42 w 54"/>
                <a:gd name="T3" fmla="*/ 2 h 46"/>
                <a:gd name="T4" fmla="*/ 48 w 54"/>
                <a:gd name="T5" fmla="*/ 8 h 46"/>
                <a:gd name="T6" fmla="*/ 52 w 54"/>
                <a:gd name="T7" fmla="*/ 18 h 46"/>
                <a:gd name="T8" fmla="*/ 52 w 54"/>
                <a:gd name="T9" fmla="*/ 29 h 46"/>
                <a:gd name="T10" fmla="*/ 50 w 54"/>
                <a:gd name="T11" fmla="*/ 39 h 46"/>
                <a:gd name="T12" fmla="*/ 42 w 54"/>
                <a:gd name="T13" fmla="*/ 45 h 46"/>
                <a:gd name="T14" fmla="*/ 33 w 54"/>
                <a:gd name="T15" fmla="*/ 46 h 46"/>
                <a:gd name="T16" fmla="*/ 21 w 54"/>
                <a:gd name="T17" fmla="*/ 46 h 46"/>
                <a:gd name="T18" fmla="*/ 11 w 54"/>
                <a:gd name="T19" fmla="*/ 45 h 46"/>
                <a:gd name="T20" fmla="*/ 4 w 54"/>
                <a:gd name="T21" fmla="*/ 37 h 46"/>
                <a:gd name="T22" fmla="*/ 0 w 54"/>
                <a:gd name="T23" fmla="*/ 29 h 46"/>
                <a:gd name="T24" fmla="*/ 0 w 54"/>
                <a:gd name="T25" fmla="*/ 18 h 46"/>
                <a:gd name="T26" fmla="*/ 4 w 54"/>
                <a:gd name="T27" fmla="*/ 8 h 46"/>
                <a:gd name="T28" fmla="*/ 10 w 54"/>
                <a:gd name="T29" fmla="*/ 2 h 46"/>
                <a:gd name="T30" fmla="*/ 19 w 54"/>
                <a:gd name="T31" fmla="*/ 0 h 46"/>
                <a:gd name="T32" fmla="*/ 27 w 54"/>
                <a:gd name="T33" fmla="*/ 6 h 46"/>
                <a:gd name="T34" fmla="*/ 17 w 54"/>
                <a:gd name="T35" fmla="*/ 8 h 46"/>
                <a:gd name="T36" fmla="*/ 11 w 54"/>
                <a:gd name="T37" fmla="*/ 10 h 46"/>
                <a:gd name="T38" fmla="*/ 8 w 54"/>
                <a:gd name="T39" fmla="*/ 16 h 46"/>
                <a:gd name="T40" fmla="*/ 6 w 54"/>
                <a:gd name="T41" fmla="*/ 23 h 46"/>
                <a:gd name="T42" fmla="*/ 8 w 54"/>
                <a:gd name="T43" fmla="*/ 31 h 46"/>
                <a:gd name="T44" fmla="*/ 11 w 54"/>
                <a:gd name="T45" fmla="*/ 37 h 46"/>
                <a:gd name="T46" fmla="*/ 17 w 54"/>
                <a:gd name="T47" fmla="*/ 39 h 46"/>
                <a:gd name="T48" fmla="*/ 27 w 54"/>
                <a:gd name="T49" fmla="*/ 41 h 46"/>
                <a:gd name="T50" fmla="*/ 34 w 54"/>
                <a:gd name="T51" fmla="*/ 39 h 46"/>
                <a:gd name="T52" fmla="*/ 40 w 54"/>
                <a:gd name="T53" fmla="*/ 37 h 46"/>
                <a:gd name="T54" fmla="*/ 46 w 54"/>
                <a:gd name="T55" fmla="*/ 31 h 46"/>
                <a:gd name="T56" fmla="*/ 46 w 54"/>
                <a:gd name="T57" fmla="*/ 23 h 46"/>
                <a:gd name="T58" fmla="*/ 46 w 54"/>
                <a:gd name="T59" fmla="*/ 16 h 46"/>
                <a:gd name="T60" fmla="*/ 40 w 54"/>
                <a:gd name="T61" fmla="*/ 10 h 46"/>
                <a:gd name="T62" fmla="*/ 34 w 54"/>
                <a:gd name="T63" fmla="*/ 8 h 46"/>
                <a:gd name="T64" fmla="*/ 27 w 54"/>
                <a:gd name="T65" fmla="*/ 6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4" h="46">
                  <a:moveTo>
                    <a:pt x="25" y="0"/>
                  </a:moveTo>
                  <a:lnTo>
                    <a:pt x="31" y="0"/>
                  </a:lnTo>
                  <a:lnTo>
                    <a:pt x="36" y="0"/>
                  </a:lnTo>
                  <a:lnTo>
                    <a:pt x="42" y="2"/>
                  </a:lnTo>
                  <a:lnTo>
                    <a:pt x="46" y="6"/>
                  </a:lnTo>
                  <a:lnTo>
                    <a:pt x="48" y="8"/>
                  </a:lnTo>
                  <a:lnTo>
                    <a:pt x="52" y="14"/>
                  </a:lnTo>
                  <a:lnTo>
                    <a:pt x="52" y="18"/>
                  </a:lnTo>
                  <a:lnTo>
                    <a:pt x="54" y="23"/>
                  </a:lnTo>
                  <a:lnTo>
                    <a:pt x="52" y="29"/>
                  </a:lnTo>
                  <a:lnTo>
                    <a:pt x="52" y="35"/>
                  </a:lnTo>
                  <a:lnTo>
                    <a:pt x="50" y="39"/>
                  </a:lnTo>
                  <a:lnTo>
                    <a:pt x="46" y="43"/>
                  </a:lnTo>
                  <a:lnTo>
                    <a:pt x="42" y="45"/>
                  </a:lnTo>
                  <a:lnTo>
                    <a:pt x="38" y="46"/>
                  </a:lnTo>
                  <a:lnTo>
                    <a:pt x="33" y="46"/>
                  </a:lnTo>
                  <a:lnTo>
                    <a:pt x="27" y="46"/>
                  </a:lnTo>
                  <a:lnTo>
                    <a:pt x="21" y="46"/>
                  </a:lnTo>
                  <a:lnTo>
                    <a:pt x="15" y="46"/>
                  </a:lnTo>
                  <a:lnTo>
                    <a:pt x="11" y="45"/>
                  </a:lnTo>
                  <a:lnTo>
                    <a:pt x="6" y="41"/>
                  </a:lnTo>
                  <a:lnTo>
                    <a:pt x="4" y="37"/>
                  </a:lnTo>
                  <a:lnTo>
                    <a:pt x="2" y="33"/>
                  </a:lnTo>
                  <a:lnTo>
                    <a:pt x="0" y="29"/>
                  </a:lnTo>
                  <a:lnTo>
                    <a:pt x="0" y="23"/>
                  </a:lnTo>
                  <a:lnTo>
                    <a:pt x="0" y="18"/>
                  </a:lnTo>
                  <a:lnTo>
                    <a:pt x="2" y="12"/>
                  </a:lnTo>
                  <a:lnTo>
                    <a:pt x="4" y="8"/>
                  </a:lnTo>
                  <a:lnTo>
                    <a:pt x="6" y="6"/>
                  </a:lnTo>
                  <a:lnTo>
                    <a:pt x="10" y="2"/>
                  </a:lnTo>
                  <a:lnTo>
                    <a:pt x="13" y="0"/>
                  </a:lnTo>
                  <a:lnTo>
                    <a:pt x="19" y="0"/>
                  </a:lnTo>
                  <a:lnTo>
                    <a:pt x="25" y="0"/>
                  </a:lnTo>
                  <a:close/>
                  <a:moveTo>
                    <a:pt x="27" y="6"/>
                  </a:moveTo>
                  <a:lnTo>
                    <a:pt x="21" y="8"/>
                  </a:lnTo>
                  <a:lnTo>
                    <a:pt x="17" y="8"/>
                  </a:lnTo>
                  <a:lnTo>
                    <a:pt x="13" y="8"/>
                  </a:lnTo>
                  <a:lnTo>
                    <a:pt x="11" y="10"/>
                  </a:lnTo>
                  <a:lnTo>
                    <a:pt x="10" y="12"/>
                  </a:lnTo>
                  <a:lnTo>
                    <a:pt x="8" y="16"/>
                  </a:lnTo>
                  <a:lnTo>
                    <a:pt x="6" y="20"/>
                  </a:lnTo>
                  <a:lnTo>
                    <a:pt x="6" y="23"/>
                  </a:lnTo>
                  <a:lnTo>
                    <a:pt x="6" y="27"/>
                  </a:lnTo>
                  <a:lnTo>
                    <a:pt x="8" y="31"/>
                  </a:lnTo>
                  <a:lnTo>
                    <a:pt x="10" y="33"/>
                  </a:lnTo>
                  <a:lnTo>
                    <a:pt x="11" y="37"/>
                  </a:lnTo>
                  <a:lnTo>
                    <a:pt x="15" y="39"/>
                  </a:lnTo>
                  <a:lnTo>
                    <a:pt x="17" y="39"/>
                  </a:lnTo>
                  <a:lnTo>
                    <a:pt x="21" y="39"/>
                  </a:lnTo>
                  <a:lnTo>
                    <a:pt x="27" y="41"/>
                  </a:lnTo>
                  <a:lnTo>
                    <a:pt x="31" y="39"/>
                  </a:lnTo>
                  <a:lnTo>
                    <a:pt x="34" y="39"/>
                  </a:lnTo>
                  <a:lnTo>
                    <a:pt x="38" y="39"/>
                  </a:lnTo>
                  <a:lnTo>
                    <a:pt x="40" y="37"/>
                  </a:lnTo>
                  <a:lnTo>
                    <a:pt x="44" y="35"/>
                  </a:lnTo>
                  <a:lnTo>
                    <a:pt x="46" y="31"/>
                  </a:lnTo>
                  <a:lnTo>
                    <a:pt x="46" y="27"/>
                  </a:lnTo>
                  <a:lnTo>
                    <a:pt x="46" y="23"/>
                  </a:lnTo>
                  <a:lnTo>
                    <a:pt x="46" y="20"/>
                  </a:lnTo>
                  <a:lnTo>
                    <a:pt x="46" y="16"/>
                  </a:lnTo>
                  <a:lnTo>
                    <a:pt x="44" y="12"/>
                  </a:lnTo>
                  <a:lnTo>
                    <a:pt x="40" y="10"/>
                  </a:lnTo>
                  <a:lnTo>
                    <a:pt x="38" y="8"/>
                  </a:lnTo>
                  <a:lnTo>
                    <a:pt x="34" y="8"/>
                  </a:lnTo>
                  <a:lnTo>
                    <a:pt x="31" y="8"/>
                  </a:lnTo>
                  <a:lnTo>
                    <a:pt x="27" y="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1" name="Freeform 545">
              <a:extLst>
                <a:ext uri="{FF2B5EF4-FFF2-40B4-BE49-F238E27FC236}">
                  <a16:creationId xmlns:a16="http://schemas.microsoft.com/office/drawing/2014/main" id="{69F45D4E-67E7-4A24-B6CC-26CF728790E1}"/>
                </a:ext>
              </a:extLst>
            </p:cNvPr>
            <p:cNvSpPr>
              <a:spLocks/>
            </p:cNvSpPr>
            <p:nvPr/>
          </p:nvSpPr>
          <p:spPr bwMode="auto">
            <a:xfrm>
              <a:off x="6700923" y="2642102"/>
              <a:ext cx="82550" cy="63500"/>
            </a:xfrm>
            <a:custGeom>
              <a:avLst/>
              <a:gdLst>
                <a:gd name="T0" fmla="*/ 50 w 52"/>
                <a:gd name="T1" fmla="*/ 0 h 40"/>
                <a:gd name="T2" fmla="*/ 52 w 52"/>
                <a:gd name="T3" fmla="*/ 0 h 40"/>
                <a:gd name="T4" fmla="*/ 52 w 52"/>
                <a:gd name="T5" fmla="*/ 0 h 40"/>
                <a:gd name="T6" fmla="*/ 52 w 52"/>
                <a:gd name="T7" fmla="*/ 2 h 40"/>
                <a:gd name="T8" fmla="*/ 52 w 52"/>
                <a:gd name="T9" fmla="*/ 3 h 40"/>
                <a:gd name="T10" fmla="*/ 52 w 52"/>
                <a:gd name="T11" fmla="*/ 5 h 40"/>
                <a:gd name="T12" fmla="*/ 52 w 52"/>
                <a:gd name="T13" fmla="*/ 7 h 40"/>
                <a:gd name="T14" fmla="*/ 50 w 52"/>
                <a:gd name="T15" fmla="*/ 9 h 40"/>
                <a:gd name="T16" fmla="*/ 48 w 52"/>
                <a:gd name="T17" fmla="*/ 11 h 40"/>
                <a:gd name="T18" fmla="*/ 15 w 52"/>
                <a:gd name="T19" fmla="*/ 28 h 40"/>
                <a:gd name="T20" fmla="*/ 10 w 52"/>
                <a:gd name="T21" fmla="*/ 32 h 40"/>
                <a:gd name="T22" fmla="*/ 8 w 52"/>
                <a:gd name="T23" fmla="*/ 32 h 40"/>
                <a:gd name="T24" fmla="*/ 13 w 52"/>
                <a:gd name="T25" fmla="*/ 32 h 40"/>
                <a:gd name="T26" fmla="*/ 19 w 52"/>
                <a:gd name="T27" fmla="*/ 32 h 40"/>
                <a:gd name="T28" fmla="*/ 52 w 52"/>
                <a:gd name="T29" fmla="*/ 32 h 40"/>
                <a:gd name="T30" fmla="*/ 52 w 52"/>
                <a:gd name="T31" fmla="*/ 32 h 40"/>
                <a:gd name="T32" fmla="*/ 52 w 52"/>
                <a:gd name="T33" fmla="*/ 34 h 40"/>
                <a:gd name="T34" fmla="*/ 52 w 52"/>
                <a:gd name="T35" fmla="*/ 34 h 40"/>
                <a:gd name="T36" fmla="*/ 52 w 52"/>
                <a:gd name="T37" fmla="*/ 36 h 40"/>
                <a:gd name="T38" fmla="*/ 52 w 52"/>
                <a:gd name="T39" fmla="*/ 38 h 40"/>
                <a:gd name="T40" fmla="*/ 52 w 52"/>
                <a:gd name="T41" fmla="*/ 38 h 40"/>
                <a:gd name="T42" fmla="*/ 52 w 52"/>
                <a:gd name="T43" fmla="*/ 40 h 40"/>
                <a:gd name="T44" fmla="*/ 4 w 52"/>
                <a:gd name="T45" fmla="*/ 40 h 40"/>
                <a:gd name="T46" fmla="*/ 0 w 52"/>
                <a:gd name="T47" fmla="*/ 38 h 40"/>
                <a:gd name="T48" fmla="*/ 0 w 52"/>
                <a:gd name="T49" fmla="*/ 36 h 40"/>
                <a:gd name="T50" fmla="*/ 0 w 52"/>
                <a:gd name="T51" fmla="*/ 32 h 40"/>
                <a:gd name="T52" fmla="*/ 0 w 52"/>
                <a:gd name="T53" fmla="*/ 30 h 40"/>
                <a:gd name="T54" fmla="*/ 2 w 52"/>
                <a:gd name="T55" fmla="*/ 28 h 40"/>
                <a:gd name="T56" fmla="*/ 4 w 52"/>
                <a:gd name="T57" fmla="*/ 28 h 40"/>
                <a:gd name="T58" fmla="*/ 27 w 52"/>
                <a:gd name="T59" fmla="*/ 13 h 40"/>
                <a:gd name="T60" fmla="*/ 31 w 52"/>
                <a:gd name="T61" fmla="*/ 11 h 40"/>
                <a:gd name="T62" fmla="*/ 34 w 52"/>
                <a:gd name="T63" fmla="*/ 9 h 40"/>
                <a:gd name="T64" fmla="*/ 38 w 52"/>
                <a:gd name="T65" fmla="*/ 7 h 40"/>
                <a:gd name="T66" fmla="*/ 42 w 52"/>
                <a:gd name="T67" fmla="*/ 5 h 40"/>
                <a:gd name="T68" fmla="*/ 40 w 52"/>
                <a:gd name="T69" fmla="*/ 5 h 40"/>
                <a:gd name="T70" fmla="*/ 33 w 52"/>
                <a:gd name="T71" fmla="*/ 5 h 40"/>
                <a:gd name="T72" fmla="*/ 2 w 52"/>
                <a:gd name="T73" fmla="*/ 5 h 40"/>
                <a:gd name="T74" fmla="*/ 0 w 52"/>
                <a:gd name="T75" fmla="*/ 5 h 40"/>
                <a:gd name="T76" fmla="*/ 0 w 52"/>
                <a:gd name="T77" fmla="*/ 5 h 40"/>
                <a:gd name="T78" fmla="*/ 0 w 52"/>
                <a:gd name="T79" fmla="*/ 3 h 40"/>
                <a:gd name="T80" fmla="*/ 0 w 52"/>
                <a:gd name="T81" fmla="*/ 2 h 40"/>
                <a:gd name="T82" fmla="*/ 0 w 52"/>
                <a:gd name="T83" fmla="*/ 0 h 40"/>
                <a:gd name="T84" fmla="*/ 0 w 52"/>
                <a:gd name="T85" fmla="*/ 0 h 40"/>
                <a:gd name="T86" fmla="*/ 0 w 52"/>
                <a:gd name="T87" fmla="*/ 0 h 40"/>
                <a:gd name="T88" fmla="*/ 2 w 52"/>
                <a:gd name="T89" fmla="*/ 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2" h="40">
                  <a:moveTo>
                    <a:pt x="50" y="0"/>
                  </a:moveTo>
                  <a:lnTo>
                    <a:pt x="50" y="0"/>
                  </a:lnTo>
                  <a:lnTo>
                    <a:pt x="50" y="0"/>
                  </a:lnTo>
                  <a:lnTo>
                    <a:pt x="52" y="0"/>
                  </a:lnTo>
                  <a:lnTo>
                    <a:pt x="52" y="0"/>
                  </a:lnTo>
                  <a:lnTo>
                    <a:pt x="52" y="0"/>
                  </a:lnTo>
                  <a:lnTo>
                    <a:pt x="52" y="2"/>
                  </a:lnTo>
                  <a:lnTo>
                    <a:pt x="52" y="2"/>
                  </a:lnTo>
                  <a:lnTo>
                    <a:pt x="52" y="2"/>
                  </a:lnTo>
                  <a:lnTo>
                    <a:pt x="52" y="3"/>
                  </a:lnTo>
                  <a:lnTo>
                    <a:pt x="52" y="5"/>
                  </a:lnTo>
                  <a:lnTo>
                    <a:pt x="52" y="5"/>
                  </a:lnTo>
                  <a:lnTo>
                    <a:pt x="52" y="7"/>
                  </a:lnTo>
                  <a:lnTo>
                    <a:pt x="52" y="7"/>
                  </a:lnTo>
                  <a:lnTo>
                    <a:pt x="50" y="7"/>
                  </a:lnTo>
                  <a:lnTo>
                    <a:pt x="50" y="9"/>
                  </a:lnTo>
                  <a:lnTo>
                    <a:pt x="48" y="9"/>
                  </a:lnTo>
                  <a:lnTo>
                    <a:pt x="48" y="11"/>
                  </a:lnTo>
                  <a:lnTo>
                    <a:pt x="17" y="26"/>
                  </a:lnTo>
                  <a:lnTo>
                    <a:pt x="15" y="28"/>
                  </a:lnTo>
                  <a:lnTo>
                    <a:pt x="13" y="30"/>
                  </a:lnTo>
                  <a:lnTo>
                    <a:pt x="10" y="32"/>
                  </a:lnTo>
                  <a:lnTo>
                    <a:pt x="8" y="32"/>
                  </a:lnTo>
                  <a:lnTo>
                    <a:pt x="8" y="32"/>
                  </a:lnTo>
                  <a:lnTo>
                    <a:pt x="11" y="32"/>
                  </a:lnTo>
                  <a:lnTo>
                    <a:pt x="13" y="32"/>
                  </a:lnTo>
                  <a:lnTo>
                    <a:pt x="17" y="32"/>
                  </a:lnTo>
                  <a:lnTo>
                    <a:pt x="19" y="32"/>
                  </a:lnTo>
                  <a:lnTo>
                    <a:pt x="52" y="32"/>
                  </a:lnTo>
                  <a:lnTo>
                    <a:pt x="52" y="32"/>
                  </a:lnTo>
                  <a:lnTo>
                    <a:pt x="52" y="32"/>
                  </a:lnTo>
                  <a:lnTo>
                    <a:pt x="52" y="32"/>
                  </a:lnTo>
                  <a:lnTo>
                    <a:pt x="52" y="32"/>
                  </a:lnTo>
                  <a:lnTo>
                    <a:pt x="52" y="34"/>
                  </a:lnTo>
                  <a:lnTo>
                    <a:pt x="52" y="34"/>
                  </a:lnTo>
                  <a:lnTo>
                    <a:pt x="52" y="34"/>
                  </a:lnTo>
                  <a:lnTo>
                    <a:pt x="52" y="36"/>
                  </a:lnTo>
                  <a:lnTo>
                    <a:pt x="52" y="36"/>
                  </a:lnTo>
                  <a:lnTo>
                    <a:pt x="52" y="38"/>
                  </a:lnTo>
                  <a:lnTo>
                    <a:pt x="52" y="38"/>
                  </a:lnTo>
                  <a:lnTo>
                    <a:pt x="52" y="38"/>
                  </a:lnTo>
                  <a:lnTo>
                    <a:pt x="52" y="38"/>
                  </a:lnTo>
                  <a:lnTo>
                    <a:pt x="52" y="40"/>
                  </a:lnTo>
                  <a:lnTo>
                    <a:pt x="52" y="40"/>
                  </a:lnTo>
                  <a:lnTo>
                    <a:pt x="52" y="40"/>
                  </a:lnTo>
                  <a:lnTo>
                    <a:pt x="4" y="40"/>
                  </a:lnTo>
                  <a:lnTo>
                    <a:pt x="2" y="40"/>
                  </a:lnTo>
                  <a:lnTo>
                    <a:pt x="0" y="38"/>
                  </a:lnTo>
                  <a:lnTo>
                    <a:pt x="0" y="38"/>
                  </a:lnTo>
                  <a:lnTo>
                    <a:pt x="0" y="36"/>
                  </a:lnTo>
                  <a:lnTo>
                    <a:pt x="0" y="32"/>
                  </a:lnTo>
                  <a:lnTo>
                    <a:pt x="0" y="32"/>
                  </a:lnTo>
                  <a:lnTo>
                    <a:pt x="0" y="30"/>
                  </a:lnTo>
                  <a:lnTo>
                    <a:pt x="0" y="30"/>
                  </a:lnTo>
                  <a:lnTo>
                    <a:pt x="2" y="30"/>
                  </a:lnTo>
                  <a:lnTo>
                    <a:pt x="2" y="28"/>
                  </a:lnTo>
                  <a:lnTo>
                    <a:pt x="2" y="28"/>
                  </a:lnTo>
                  <a:lnTo>
                    <a:pt x="4" y="28"/>
                  </a:lnTo>
                  <a:lnTo>
                    <a:pt x="4" y="26"/>
                  </a:lnTo>
                  <a:lnTo>
                    <a:pt x="27" y="13"/>
                  </a:lnTo>
                  <a:lnTo>
                    <a:pt x="29" y="13"/>
                  </a:lnTo>
                  <a:lnTo>
                    <a:pt x="31" y="11"/>
                  </a:lnTo>
                  <a:lnTo>
                    <a:pt x="33" y="11"/>
                  </a:lnTo>
                  <a:lnTo>
                    <a:pt x="34" y="9"/>
                  </a:lnTo>
                  <a:lnTo>
                    <a:pt x="36" y="9"/>
                  </a:lnTo>
                  <a:lnTo>
                    <a:pt x="38" y="7"/>
                  </a:lnTo>
                  <a:lnTo>
                    <a:pt x="40" y="7"/>
                  </a:lnTo>
                  <a:lnTo>
                    <a:pt x="42" y="5"/>
                  </a:lnTo>
                  <a:lnTo>
                    <a:pt x="42" y="5"/>
                  </a:lnTo>
                  <a:lnTo>
                    <a:pt x="40" y="5"/>
                  </a:lnTo>
                  <a:lnTo>
                    <a:pt x="36" y="5"/>
                  </a:lnTo>
                  <a:lnTo>
                    <a:pt x="33" y="5"/>
                  </a:lnTo>
                  <a:lnTo>
                    <a:pt x="29" y="5"/>
                  </a:lnTo>
                  <a:lnTo>
                    <a:pt x="2" y="5"/>
                  </a:lnTo>
                  <a:lnTo>
                    <a:pt x="2" y="5"/>
                  </a:lnTo>
                  <a:lnTo>
                    <a:pt x="0" y="5"/>
                  </a:lnTo>
                  <a:lnTo>
                    <a:pt x="0" y="5"/>
                  </a:lnTo>
                  <a:lnTo>
                    <a:pt x="0" y="5"/>
                  </a:lnTo>
                  <a:lnTo>
                    <a:pt x="0" y="3"/>
                  </a:lnTo>
                  <a:lnTo>
                    <a:pt x="0" y="3"/>
                  </a:lnTo>
                  <a:lnTo>
                    <a:pt x="0" y="3"/>
                  </a:lnTo>
                  <a:lnTo>
                    <a:pt x="0" y="2"/>
                  </a:lnTo>
                  <a:lnTo>
                    <a:pt x="0" y="2"/>
                  </a:lnTo>
                  <a:lnTo>
                    <a:pt x="0" y="0"/>
                  </a:lnTo>
                  <a:lnTo>
                    <a:pt x="0" y="0"/>
                  </a:lnTo>
                  <a:lnTo>
                    <a:pt x="0" y="0"/>
                  </a:lnTo>
                  <a:lnTo>
                    <a:pt x="0" y="0"/>
                  </a:lnTo>
                  <a:lnTo>
                    <a:pt x="0" y="0"/>
                  </a:lnTo>
                  <a:lnTo>
                    <a:pt x="2" y="0"/>
                  </a:lnTo>
                  <a:lnTo>
                    <a:pt x="2" y="0"/>
                  </a:lnTo>
                  <a:lnTo>
                    <a:pt x="50"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2" name="Freeform 546">
              <a:extLst>
                <a:ext uri="{FF2B5EF4-FFF2-40B4-BE49-F238E27FC236}">
                  <a16:creationId xmlns:a16="http://schemas.microsoft.com/office/drawing/2014/main" id="{82F89917-0C89-4E54-A466-51B0928D1DE1}"/>
                </a:ext>
              </a:extLst>
            </p:cNvPr>
            <p:cNvSpPr>
              <a:spLocks/>
            </p:cNvSpPr>
            <p:nvPr/>
          </p:nvSpPr>
          <p:spPr bwMode="auto">
            <a:xfrm>
              <a:off x="6700923" y="2570665"/>
              <a:ext cx="85725" cy="52387"/>
            </a:xfrm>
            <a:custGeom>
              <a:avLst/>
              <a:gdLst>
                <a:gd name="T0" fmla="*/ 40 w 54"/>
                <a:gd name="T1" fmla="*/ 0 h 33"/>
                <a:gd name="T2" fmla="*/ 46 w 54"/>
                <a:gd name="T3" fmla="*/ 4 h 33"/>
                <a:gd name="T4" fmla="*/ 50 w 54"/>
                <a:gd name="T5" fmla="*/ 8 h 33"/>
                <a:gd name="T6" fmla="*/ 52 w 54"/>
                <a:gd name="T7" fmla="*/ 16 h 33"/>
                <a:gd name="T8" fmla="*/ 52 w 54"/>
                <a:gd name="T9" fmla="*/ 22 h 33"/>
                <a:gd name="T10" fmla="*/ 52 w 54"/>
                <a:gd name="T11" fmla="*/ 25 h 33"/>
                <a:gd name="T12" fmla="*/ 50 w 54"/>
                <a:gd name="T13" fmla="*/ 29 h 33"/>
                <a:gd name="T14" fmla="*/ 50 w 54"/>
                <a:gd name="T15" fmla="*/ 31 h 33"/>
                <a:gd name="T16" fmla="*/ 48 w 54"/>
                <a:gd name="T17" fmla="*/ 33 h 33"/>
                <a:gd name="T18" fmla="*/ 46 w 54"/>
                <a:gd name="T19" fmla="*/ 33 h 33"/>
                <a:gd name="T20" fmla="*/ 44 w 54"/>
                <a:gd name="T21" fmla="*/ 33 h 33"/>
                <a:gd name="T22" fmla="*/ 44 w 54"/>
                <a:gd name="T23" fmla="*/ 33 h 33"/>
                <a:gd name="T24" fmla="*/ 42 w 54"/>
                <a:gd name="T25" fmla="*/ 33 h 33"/>
                <a:gd name="T26" fmla="*/ 42 w 54"/>
                <a:gd name="T27" fmla="*/ 33 h 33"/>
                <a:gd name="T28" fmla="*/ 42 w 54"/>
                <a:gd name="T29" fmla="*/ 31 h 33"/>
                <a:gd name="T30" fmla="*/ 44 w 54"/>
                <a:gd name="T31" fmla="*/ 29 h 33"/>
                <a:gd name="T32" fmla="*/ 46 w 54"/>
                <a:gd name="T33" fmla="*/ 25 h 33"/>
                <a:gd name="T34" fmla="*/ 46 w 54"/>
                <a:gd name="T35" fmla="*/ 22 h 33"/>
                <a:gd name="T36" fmla="*/ 46 w 54"/>
                <a:gd name="T37" fmla="*/ 16 h 33"/>
                <a:gd name="T38" fmla="*/ 46 w 54"/>
                <a:gd name="T39" fmla="*/ 12 h 33"/>
                <a:gd name="T40" fmla="*/ 44 w 54"/>
                <a:gd name="T41" fmla="*/ 10 h 33"/>
                <a:gd name="T42" fmla="*/ 40 w 54"/>
                <a:gd name="T43" fmla="*/ 8 h 33"/>
                <a:gd name="T44" fmla="*/ 36 w 54"/>
                <a:gd name="T45" fmla="*/ 8 h 33"/>
                <a:gd name="T46" fmla="*/ 33 w 54"/>
                <a:gd name="T47" fmla="*/ 10 h 33"/>
                <a:gd name="T48" fmla="*/ 31 w 54"/>
                <a:gd name="T49" fmla="*/ 14 h 33"/>
                <a:gd name="T50" fmla="*/ 29 w 54"/>
                <a:gd name="T51" fmla="*/ 18 h 33"/>
                <a:gd name="T52" fmla="*/ 27 w 54"/>
                <a:gd name="T53" fmla="*/ 22 h 33"/>
                <a:gd name="T54" fmla="*/ 23 w 54"/>
                <a:gd name="T55" fmla="*/ 27 h 33"/>
                <a:gd name="T56" fmla="*/ 21 w 54"/>
                <a:gd name="T57" fmla="*/ 29 h 33"/>
                <a:gd name="T58" fmla="*/ 15 w 54"/>
                <a:gd name="T59" fmla="*/ 31 h 33"/>
                <a:gd name="T60" fmla="*/ 10 w 54"/>
                <a:gd name="T61" fmla="*/ 31 h 33"/>
                <a:gd name="T62" fmla="*/ 6 w 54"/>
                <a:gd name="T63" fmla="*/ 29 h 33"/>
                <a:gd name="T64" fmla="*/ 2 w 54"/>
                <a:gd name="T65" fmla="*/ 25 h 33"/>
                <a:gd name="T66" fmla="*/ 0 w 54"/>
                <a:gd name="T67" fmla="*/ 20 h 33"/>
                <a:gd name="T68" fmla="*/ 0 w 54"/>
                <a:gd name="T69" fmla="*/ 14 h 33"/>
                <a:gd name="T70" fmla="*/ 0 w 54"/>
                <a:gd name="T71" fmla="*/ 10 h 33"/>
                <a:gd name="T72" fmla="*/ 2 w 54"/>
                <a:gd name="T73" fmla="*/ 8 h 33"/>
                <a:gd name="T74" fmla="*/ 2 w 54"/>
                <a:gd name="T75" fmla="*/ 4 h 33"/>
                <a:gd name="T76" fmla="*/ 4 w 54"/>
                <a:gd name="T77" fmla="*/ 4 h 33"/>
                <a:gd name="T78" fmla="*/ 4 w 54"/>
                <a:gd name="T79" fmla="*/ 4 h 33"/>
                <a:gd name="T80" fmla="*/ 4 w 54"/>
                <a:gd name="T81" fmla="*/ 4 h 33"/>
                <a:gd name="T82" fmla="*/ 6 w 54"/>
                <a:gd name="T83" fmla="*/ 4 h 33"/>
                <a:gd name="T84" fmla="*/ 6 w 54"/>
                <a:gd name="T85" fmla="*/ 4 h 33"/>
                <a:gd name="T86" fmla="*/ 8 w 54"/>
                <a:gd name="T87" fmla="*/ 4 h 33"/>
                <a:gd name="T88" fmla="*/ 8 w 54"/>
                <a:gd name="T89" fmla="*/ 4 h 33"/>
                <a:gd name="T90" fmla="*/ 10 w 54"/>
                <a:gd name="T91" fmla="*/ 4 h 33"/>
                <a:gd name="T92" fmla="*/ 10 w 54"/>
                <a:gd name="T93" fmla="*/ 6 h 33"/>
                <a:gd name="T94" fmla="*/ 8 w 54"/>
                <a:gd name="T95" fmla="*/ 8 h 33"/>
                <a:gd name="T96" fmla="*/ 6 w 54"/>
                <a:gd name="T97" fmla="*/ 10 h 33"/>
                <a:gd name="T98" fmla="*/ 6 w 54"/>
                <a:gd name="T99" fmla="*/ 14 h 33"/>
                <a:gd name="T100" fmla="*/ 6 w 54"/>
                <a:gd name="T101" fmla="*/ 18 h 33"/>
                <a:gd name="T102" fmla="*/ 6 w 54"/>
                <a:gd name="T103" fmla="*/ 22 h 33"/>
                <a:gd name="T104" fmla="*/ 8 w 54"/>
                <a:gd name="T105" fmla="*/ 23 h 33"/>
                <a:gd name="T106" fmla="*/ 11 w 54"/>
                <a:gd name="T107" fmla="*/ 25 h 33"/>
                <a:gd name="T108" fmla="*/ 13 w 54"/>
                <a:gd name="T109" fmla="*/ 25 h 33"/>
                <a:gd name="T110" fmla="*/ 17 w 54"/>
                <a:gd name="T111" fmla="*/ 23 h 33"/>
                <a:gd name="T112" fmla="*/ 19 w 54"/>
                <a:gd name="T113" fmla="*/ 20 h 33"/>
                <a:gd name="T114" fmla="*/ 21 w 54"/>
                <a:gd name="T115" fmla="*/ 16 h 33"/>
                <a:gd name="T116" fmla="*/ 25 w 54"/>
                <a:gd name="T117" fmla="*/ 10 h 33"/>
                <a:gd name="T118" fmla="*/ 27 w 54"/>
                <a:gd name="T119" fmla="*/ 6 h 33"/>
                <a:gd name="T120" fmla="*/ 31 w 54"/>
                <a:gd name="T121" fmla="*/ 2 h 33"/>
                <a:gd name="T122" fmla="*/ 34 w 54"/>
                <a:gd name="T123"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4" h="33">
                  <a:moveTo>
                    <a:pt x="38" y="0"/>
                  </a:moveTo>
                  <a:lnTo>
                    <a:pt x="40" y="0"/>
                  </a:lnTo>
                  <a:lnTo>
                    <a:pt x="44" y="2"/>
                  </a:lnTo>
                  <a:lnTo>
                    <a:pt x="46" y="4"/>
                  </a:lnTo>
                  <a:lnTo>
                    <a:pt x="48" y="6"/>
                  </a:lnTo>
                  <a:lnTo>
                    <a:pt x="50" y="8"/>
                  </a:lnTo>
                  <a:lnTo>
                    <a:pt x="52" y="12"/>
                  </a:lnTo>
                  <a:lnTo>
                    <a:pt x="52" y="16"/>
                  </a:lnTo>
                  <a:lnTo>
                    <a:pt x="54" y="20"/>
                  </a:lnTo>
                  <a:lnTo>
                    <a:pt x="52" y="22"/>
                  </a:lnTo>
                  <a:lnTo>
                    <a:pt x="52" y="23"/>
                  </a:lnTo>
                  <a:lnTo>
                    <a:pt x="52" y="25"/>
                  </a:lnTo>
                  <a:lnTo>
                    <a:pt x="52" y="27"/>
                  </a:lnTo>
                  <a:lnTo>
                    <a:pt x="50" y="29"/>
                  </a:lnTo>
                  <a:lnTo>
                    <a:pt x="50" y="31"/>
                  </a:lnTo>
                  <a:lnTo>
                    <a:pt x="50" y="31"/>
                  </a:lnTo>
                  <a:lnTo>
                    <a:pt x="48" y="33"/>
                  </a:lnTo>
                  <a:lnTo>
                    <a:pt x="48" y="33"/>
                  </a:lnTo>
                  <a:lnTo>
                    <a:pt x="48" y="33"/>
                  </a:lnTo>
                  <a:lnTo>
                    <a:pt x="46" y="33"/>
                  </a:lnTo>
                  <a:lnTo>
                    <a:pt x="46" y="33"/>
                  </a:lnTo>
                  <a:lnTo>
                    <a:pt x="44" y="33"/>
                  </a:lnTo>
                  <a:lnTo>
                    <a:pt x="44" y="33"/>
                  </a:lnTo>
                  <a:lnTo>
                    <a:pt x="44" y="33"/>
                  </a:lnTo>
                  <a:lnTo>
                    <a:pt x="44" y="33"/>
                  </a:lnTo>
                  <a:lnTo>
                    <a:pt x="42" y="33"/>
                  </a:lnTo>
                  <a:lnTo>
                    <a:pt x="42" y="33"/>
                  </a:lnTo>
                  <a:lnTo>
                    <a:pt x="42" y="33"/>
                  </a:lnTo>
                  <a:lnTo>
                    <a:pt x="42" y="33"/>
                  </a:lnTo>
                  <a:lnTo>
                    <a:pt x="42" y="31"/>
                  </a:lnTo>
                  <a:lnTo>
                    <a:pt x="44" y="31"/>
                  </a:lnTo>
                  <a:lnTo>
                    <a:pt x="44" y="29"/>
                  </a:lnTo>
                  <a:lnTo>
                    <a:pt x="44" y="27"/>
                  </a:lnTo>
                  <a:lnTo>
                    <a:pt x="46" y="25"/>
                  </a:lnTo>
                  <a:lnTo>
                    <a:pt x="46" y="23"/>
                  </a:lnTo>
                  <a:lnTo>
                    <a:pt x="46" y="22"/>
                  </a:lnTo>
                  <a:lnTo>
                    <a:pt x="46" y="18"/>
                  </a:lnTo>
                  <a:lnTo>
                    <a:pt x="46" y="16"/>
                  </a:lnTo>
                  <a:lnTo>
                    <a:pt x="46" y="14"/>
                  </a:lnTo>
                  <a:lnTo>
                    <a:pt x="46" y="12"/>
                  </a:lnTo>
                  <a:lnTo>
                    <a:pt x="44" y="10"/>
                  </a:lnTo>
                  <a:lnTo>
                    <a:pt x="44" y="10"/>
                  </a:lnTo>
                  <a:lnTo>
                    <a:pt x="42" y="8"/>
                  </a:lnTo>
                  <a:lnTo>
                    <a:pt x="40" y="8"/>
                  </a:lnTo>
                  <a:lnTo>
                    <a:pt x="38" y="8"/>
                  </a:lnTo>
                  <a:lnTo>
                    <a:pt x="36" y="8"/>
                  </a:lnTo>
                  <a:lnTo>
                    <a:pt x="34" y="10"/>
                  </a:lnTo>
                  <a:lnTo>
                    <a:pt x="33" y="10"/>
                  </a:lnTo>
                  <a:lnTo>
                    <a:pt x="33" y="12"/>
                  </a:lnTo>
                  <a:lnTo>
                    <a:pt x="31" y="14"/>
                  </a:lnTo>
                  <a:lnTo>
                    <a:pt x="29" y="16"/>
                  </a:lnTo>
                  <a:lnTo>
                    <a:pt x="29" y="18"/>
                  </a:lnTo>
                  <a:lnTo>
                    <a:pt x="27" y="20"/>
                  </a:lnTo>
                  <a:lnTo>
                    <a:pt x="27" y="22"/>
                  </a:lnTo>
                  <a:lnTo>
                    <a:pt x="25" y="25"/>
                  </a:lnTo>
                  <a:lnTo>
                    <a:pt x="23" y="27"/>
                  </a:lnTo>
                  <a:lnTo>
                    <a:pt x="23" y="29"/>
                  </a:lnTo>
                  <a:lnTo>
                    <a:pt x="21" y="29"/>
                  </a:lnTo>
                  <a:lnTo>
                    <a:pt x="19" y="31"/>
                  </a:lnTo>
                  <a:lnTo>
                    <a:pt x="15" y="31"/>
                  </a:lnTo>
                  <a:lnTo>
                    <a:pt x="13" y="33"/>
                  </a:lnTo>
                  <a:lnTo>
                    <a:pt x="10" y="31"/>
                  </a:lnTo>
                  <a:lnTo>
                    <a:pt x="8" y="31"/>
                  </a:lnTo>
                  <a:lnTo>
                    <a:pt x="6" y="29"/>
                  </a:lnTo>
                  <a:lnTo>
                    <a:pt x="4" y="27"/>
                  </a:lnTo>
                  <a:lnTo>
                    <a:pt x="2" y="25"/>
                  </a:lnTo>
                  <a:lnTo>
                    <a:pt x="0" y="22"/>
                  </a:lnTo>
                  <a:lnTo>
                    <a:pt x="0" y="20"/>
                  </a:lnTo>
                  <a:lnTo>
                    <a:pt x="0" y="16"/>
                  </a:lnTo>
                  <a:lnTo>
                    <a:pt x="0" y="14"/>
                  </a:lnTo>
                  <a:lnTo>
                    <a:pt x="0" y="12"/>
                  </a:lnTo>
                  <a:lnTo>
                    <a:pt x="0" y="10"/>
                  </a:lnTo>
                  <a:lnTo>
                    <a:pt x="0" y="8"/>
                  </a:lnTo>
                  <a:lnTo>
                    <a:pt x="2" y="8"/>
                  </a:lnTo>
                  <a:lnTo>
                    <a:pt x="2" y="6"/>
                  </a:lnTo>
                  <a:lnTo>
                    <a:pt x="2" y="4"/>
                  </a:lnTo>
                  <a:lnTo>
                    <a:pt x="2" y="4"/>
                  </a:lnTo>
                  <a:lnTo>
                    <a:pt x="4" y="4"/>
                  </a:lnTo>
                  <a:lnTo>
                    <a:pt x="4" y="4"/>
                  </a:lnTo>
                  <a:lnTo>
                    <a:pt x="4" y="4"/>
                  </a:lnTo>
                  <a:lnTo>
                    <a:pt x="4" y="4"/>
                  </a:lnTo>
                  <a:lnTo>
                    <a:pt x="4" y="4"/>
                  </a:lnTo>
                  <a:lnTo>
                    <a:pt x="4" y="4"/>
                  </a:lnTo>
                  <a:lnTo>
                    <a:pt x="6" y="4"/>
                  </a:lnTo>
                  <a:lnTo>
                    <a:pt x="6" y="4"/>
                  </a:lnTo>
                  <a:lnTo>
                    <a:pt x="6" y="4"/>
                  </a:lnTo>
                  <a:lnTo>
                    <a:pt x="8" y="4"/>
                  </a:lnTo>
                  <a:lnTo>
                    <a:pt x="8" y="4"/>
                  </a:lnTo>
                  <a:lnTo>
                    <a:pt x="8" y="4"/>
                  </a:lnTo>
                  <a:lnTo>
                    <a:pt x="8" y="4"/>
                  </a:lnTo>
                  <a:lnTo>
                    <a:pt x="10" y="4"/>
                  </a:lnTo>
                  <a:lnTo>
                    <a:pt x="10" y="4"/>
                  </a:lnTo>
                  <a:lnTo>
                    <a:pt x="10" y="4"/>
                  </a:lnTo>
                  <a:lnTo>
                    <a:pt x="10" y="6"/>
                  </a:lnTo>
                  <a:lnTo>
                    <a:pt x="8" y="6"/>
                  </a:lnTo>
                  <a:lnTo>
                    <a:pt x="8" y="8"/>
                  </a:lnTo>
                  <a:lnTo>
                    <a:pt x="8" y="8"/>
                  </a:lnTo>
                  <a:lnTo>
                    <a:pt x="6" y="10"/>
                  </a:lnTo>
                  <a:lnTo>
                    <a:pt x="6" y="12"/>
                  </a:lnTo>
                  <a:lnTo>
                    <a:pt x="6" y="14"/>
                  </a:lnTo>
                  <a:lnTo>
                    <a:pt x="6" y="16"/>
                  </a:lnTo>
                  <a:lnTo>
                    <a:pt x="6" y="18"/>
                  </a:lnTo>
                  <a:lnTo>
                    <a:pt x="6" y="20"/>
                  </a:lnTo>
                  <a:lnTo>
                    <a:pt x="6" y="22"/>
                  </a:lnTo>
                  <a:lnTo>
                    <a:pt x="8" y="23"/>
                  </a:lnTo>
                  <a:lnTo>
                    <a:pt x="8" y="23"/>
                  </a:lnTo>
                  <a:lnTo>
                    <a:pt x="10" y="25"/>
                  </a:lnTo>
                  <a:lnTo>
                    <a:pt x="11" y="25"/>
                  </a:lnTo>
                  <a:lnTo>
                    <a:pt x="11" y="25"/>
                  </a:lnTo>
                  <a:lnTo>
                    <a:pt x="13" y="25"/>
                  </a:lnTo>
                  <a:lnTo>
                    <a:pt x="15" y="23"/>
                  </a:lnTo>
                  <a:lnTo>
                    <a:pt x="17" y="23"/>
                  </a:lnTo>
                  <a:lnTo>
                    <a:pt x="19" y="22"/>
                  </a:lnTo>
                  <a:lnTo>
                    <a:pt x="19" y="20"/>
                  </a:lnTo>
                  <a:lnTo>
                    <a:pt x="21" y="18"/>
                  </a:lnTo>
                  <a:lnTo>
                    <a:pt x="21" y="16"/>
                  </a:lnTo>
                  <a:lnTo>
                    <a:pt x="23" y="12"/>
                  </a:lnTo>
                  <a:lnTo>
                    <a:pt x="25" y="10"/>
                  </a:lnTo>
                  <a:lnTo>
                    <a:pt x="25" y="8"/>
                  </a:lnTo>
                  <a:lnTo>
                    <a:pt x="27" y="6"/>
                  </a:lnTo>
                  <a:lnTo>
                    <a:pt x="29" y="4"/>
                  </a:lnTo>
                  <a:lnTo>
                    <a:pt x="31" y="2"/>
                  </a:lnTo>
                  <a:lnTo>
                    <a:pt x="33" y="2"/>
                  </a:lnTo>
                  <a:lnTo>
                    <a:pt x="34" y="0"/>
                  </a:lnTo>
                  <a:lnTo>
                    <a:pt x="38"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3" name="Freeform 547">
              <a:extLst>
                <a:ext uri="{FF2B5EF4-FFF2-40B4-BE49-F238E27FC236}">
                  <a16:creationId xmlns:a16="http://schemas.microsoft.com/office/drawing/2014/main" id="{510B72BA-AD50-4DCD-89F8-5D5F93291BC5}"/>
                </a:ext>
              </a:extLst>
            </p:cNvPr>
            <p:cNvSpPr>
              <a:spLocks/>
            </p:cNvSpPr>
            <p:nvPr/>
          </p:nvSpPr>
          <p:spPr bwMode="auto">
            <a:xfrm>
              <a:off x="6700923" y="2507165"/>
              <a:ext cx="82550" cy="49212"/>
            </a:xfrm>
            <a:custGeom>
              <a:avLst/>
              <a:gdLst>
                <a:gd name="T0" fmla="*/ 50 w 52"/>
                <a:gd name="T1" fmla="*/ 0 h 31"/>
                <a:gd name="T2" fmla="*/ 52 w 52"/>
                <a:gd name="T3" fmla="*/ 0 h 31"/>
                <a:gd name="T4" fmla="*/ 52 w 52"/>
                <a:gd name="T5" fmla="*/ 2 h 31"/>
                <a:gd name="T6" fmla="*/ 52 w 52"/>
                <a:gd name="T7" fmla="*/ 2 h 31"/>
                <a:gd name="T8" fmla="*/ 52 w 52"/>
                <a:gd name="T9" fmla="*/ 27 h 31"/>
                <a:gd name="T10" fmla="*/ 52 w 52"/>
                <a:gd name="T11" fmla="*/ 29 h 31"/>
                <a:gd name="T12" fmla="*/ 50 w 52"/>
                <a:gd name="T13" fmla="*/ 31 h 31"/>
                <a:gd name="T14" fmla="*/ 2 w 52"/>
                <a:gd name="T15" fmla="*/ 31 h 31"/>
                <a:gd name="T16" fmla="*/ 0 w 52"/>
                <a:gd name="T17" fmla="*/ 29 h 31"/>
                <a:gd name="T18" fmla="*/ 0 w 52"/>
                <a:gd name="T19" fmla="*/ 2 h 31"/>
                <a:gd name="T20" fmla="*/ 0 w 52"/>
                <a:gd name="T21" fmla="*/ 2 h 31"/>
                <a:gd name="T22" fmla="*/ 0 w 52"/>
                <a:gd name="T23" fmla="*/ 2 h 31"/>
                <a:gd name="T24" fmla="*/ 2 w 52"/>
                <a:gd name="T25" fmla="*/ 0 h 31"/>
                <a:gd name="T26" fmla="*/ 4 w 52"/>
                <a:gd name="T27" fmla="*/ 0 h 31"/>
                <a:gd name="T28" fmla="*/ 4 w 52"/>
                <a:gd name="T29" fmla="*/ 0 h 31"/>
                <a:gd name="T30" fmla="*/ 6 w 52"/>
                <a:gd name="T31" fmla="*/ 2 h 31"/>
                <a:gd name="T32" fmla="*/ 6 w 52"/>
                <a:gd name="T33" fmla="*/ 2 h 31"/>
                <a:gd name="T34" fmla="*/ 6 w 52"/>
                <a:gd name="T35" fmla="*/ 2 h 31"/>
                <a:gd name="T36" fmla="*/ 23 w 52"/>
                <a:gd name="T37" fmla="*/ 23 h 31"/>
                <a:gd name="T38" fmla="*/ 23 w 52"/>
                <a:gd name="T39" fmla="*/ 6 h 31"/>
                <a:gd name="T40" fmla="*/ 23 w 52"/>
                <a:gd name="T41" fmla="*/ 4 h 31"/>
                <a:gd name="T42" fmla="*/ 23 w 52"/>
                <a:gd name="T43" fmla="*/ 4 h 31"/>
                <a:gd name="T44" fmla="*/ 25 w 52"/>
                <a:gd name="T45" fmla="*/ 4 h 31"/>
                <a:gd name="T46" fmla="*/ 25 w 52"/>
                <a:gd name="T47" fmla="*/ 4 h 31"/>
                <a:gd name="T48" fmla="*/ 27 w 52"/>
                <a:gd name="T49" fmla="*/ 4 h 31"/>
                <a:gd name="T50" fmla="*/ 27 w 52"/>
                <a:gd name="T51" fmla="*/ 4 h 31"/>
                <a:gd name="T52" fmla="*/ 27 w 52"/>
                <a:gd name="T53" fmla="*/ 6 h 31"/>
                <a:gd name="T54" fmla="*/ 27 w 52"/>
                <a:gd name="T55" fmla="*/ 23 h 31"/>
                <a:gd name="T56" fmla="*/ 46 w 52"/>
                <a:gd name="T57" fmla="*/ 2 h 31"/>
                <a:gd name="T58" fmla="*/ 46 w 52"/>
                <a:gd name="T59" fmla="*/ 2 h 31"/>
                <a:gd name="T60" fmla="*/ 46 w 52"/>
                <a:gd name="T61" fmla="*/ 0 h 31"/>
                <a:gd name="T62" fmla="*/ 48 w 52"/>
                <a:gd name="T63" fmla="*/ 0 h 31"/>
                <a:gd name="T64" fmla="*/ 50 w 52"/>
                <a:gd name="T65" fmla="*/ 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2" h="31">
                  <a:moveTo>
                    <a:pt x="50" y="0"/>
                  </a:moveTo>
                  <a:lnTo>
                    <a:pt x="50" y="0"/>
                  </a:lnTo>
                  <a:lnTo>
                    <a:pt x="50" y="0"/>
                  </a:lnTo>
                  <a:lnTo>
                    <a:pt x="52" y="0"/>
                  </a:lnTo>
                  <a:lnTo>
                    <a:pt x="52" y="0"/>
                  </a:lnTo>
                  <a:lnTo>
                    <a:pt x="52" y="2"/>
                  </a:lnTo>
                  <a:lnTo>
                    <a:pt x="52" y="2"/>
                  </a:lnTo>
                  <a:lnTo>
                    <a:pt x="52" y="2"/>
                  </a:lnTo>
                  <a:lnTo>
                    <a:pt x="52" y="2"/>
                  </a:lnTo>
                  <a:lnTo>
                    <a:pt x="52" y="27"/>
                  </a:lnTo>
                  <a:lnTo>
                    <a:pt x="52" y="29"/>
                  </a:lnTo>
                  <a:lnTo>
                    <a:pt x="52" y="29"/>
                  </a:lnTo>
                  <a:lnTo>
                    <a:pt x="50" y="31"/>
                  </a:lnTo>
                  <a:lnTo>
                    <a:pt x="50" y="31"/>
                  </a:lnTo>
                  <a:lnTo>
                    <a:pt x="4" y="31"/>
                  </a:lnTo>
                  <a:lnTo>
                    <a:pt x="2" y="31"/>
                  </a:lnTo>
                  <a:lnTo>
                    <a:pt x="0" y="29"/>
                  </a:lnTo>
                  <a:lnTo>
                    <a:pt x="0" y="29"/>
                  </a:lnTo>
                  <a:lnTo>
                    <a:pt x="0" y="27"/>
                  </a:lnTo>
                  <a:lnTo>
                    <a:pt x="0" y="2"/>
                  </a:lnTo>
                  <a:lnTo>
                    <a:pt x="0" y="2"/>
                  </a:lnTo>
                  <a:lnTo>
                    <a:pt x="0" y="2"/>
                  </a:lnTo>
                  <a:lnTo>
                    <a:pt x="0" y="2"/>
                  </a:lnTo>
                  <a:lnTo>
                    <a:pt x="0" y="2"/>
                  </a:lnTo>
                  <a:lnTo>
                    <a:pt x="2" y="2"/>
                  </a:lnTo>
                  <a:lnTo>
                    <a:pt x="2" y="0"/>
                  </a:lnTo>
                  <a:lnTo>
                    <a:pt x="2" y="0"/>
                  </a:lnTo>
                  <a:lnTo>
                    <a:pt x="4" y="0"/>
                  </a:lnTo>
                  <a:lnTo>
                    <a:pt x="4" y="0"/>
                  </a:lnTo>
                  <a:lnTo>
                    <a:pt x="4" y="0"/>
                  </a:lnTo>
                  <a:lnTo>
                    <a:pt x="6" y="2"/>
                  </a:lnTo>
                  <a:lnTo>
                    <a:pt x="6" y="2"/>
                  </a:lnTo>
                  <a:lnTo>
                    <a:pt x="6" y="2"/>
                  </a:lnTo>
                  <a:lnTo>
                    <a:pt x="6" y="2"/>
                  </a:lnTo>
                  <a:lnTo>
                    <a:pt x="6" y="2"/>
                  </a:lnTo>
                  <a:lnTo>
                    <a:pt x="6" y="2"/>
                  </a:lnTo>
                  <a:lnTo>
                    <a:pt x="6" y="23"/>
                  </a:lnTo>
                  <a:lnTo>
                    <a:pt x="23" y="23"/>
                  </a:lnTo>
                  <a:lnTo>
                    <a:pt x="23" y="6"/>
                  </a:lnTo>
                  <a:lnTo>
                    <a:pt x="23" y="6"/>
                  </a:lnTo>
                  <a:lnTo>
                    <a:pt x="23" y="4"/>
                  </a:lnTo>
                  <a:lnTo>
                    <a:pt x="23" y="4"/>
                  </a:lnTo>
                  <a:lnTo>
                    <a:pt x="23" y="4"/>
                  </a:lnTo>
                  <a:lnTo>
                    <a:pt x="23" y="4"/>
                  </a:lnTo>
                  <a:lnTo>
                    <a:pt x="23" y="4"/>
                  </a:lnTo>
                  <a:lnTo>
                    <a:pt x="25" y="4"/>
                  </a:lnTo>
                  <a:lnTo>
                    <a:pt x="25" y="4"/>
                  </a:lnTo>
                  <a:lnTo>
                    <a:pt x="25" y="4"/>
                  </a:lnTo>
                  <a:lnTo>
                    <a:pt x="27" y="4"/>
                  </a:lnTo>
                  <a:lnTo>
                    <a:pt x="27" y="4"/>
                  </a:lnTo>
                  <a:lnTo>
                    <a:pt x="27" y="4"/>
                  </a:lnTo>
                  <a:lnTo>
                    <a:pt x="27" y="4"/>
                  </a:lnTo>
                  <a:lnTo>
                    <a:pt x="27" y="4"/>
                  </a:lnTo>
                  <a:lnTo>
                    <a:pt x="27" y="6"/>
                  </a:lnTo>
                  <a:lnTo>
                    <a:pt x="27" y="6"/>
                  </a:lnTo>
                  <a:lnTo>
                    <a:pt x="27" y="23"/>
                  </a:lnTo>
                  <a:lnTo>
                    <a:pt x="46" y="23"/>
                  </a:lnTo>
                  <a:lnTo>
                    <a:pt x="46" y="2"/>
                  </a:lnTo>
                  <a:lnTo>
                    <a:pt x="46" y="2"/>
                  </a:lnTo>
                  <a:lnTo>
                    <a:pt x="46" y="2"/>
                  </a:lnTo>
                  <a:lnTo>
                    <a:pt x="46" y="2"/>
                  </a:lnTo>
                  <a:lnTo>
                    <a:pt x="46" y="0"/>
                  </a:lnTo>
                  <a:lnTo>
                    <a:pt x="48" y="0"/>
                  </a:lnTo>
                  <a:lnTo>
                    <a:pt x="48" y="0"/>
                  </a:lnTo>
                  <a:lnTo>
                    <a:pt x="48" y="0"/>
                  </a:lnTo>
                  <a:lnTo>
                    <a:pt x="50"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7" name="Rectangle 585">
              <a:extLst>
                <a:ext uri="{FF2B5EF4-FFF2-40B4-BE49-F238E27FC236}">
                  <a16:creationId xmlns:a16="http://schemas.microsoft.com/office/drawing/2014/main" id="{10369BBD-BDFE-40F3-9AED-197D4077E48A}"/>
                </a:ext>
              </a:extLst>
            </p:cNvPr>
            <p:cNvSpPr>
              <a:spLocks noChangeArrowheads="1"/>
            </p:cNvSpPr>
            <p:nvPr/>
          </p:nvSpPr>
          <p:spPr bwMode="auto">
            <a:xfrm>
              <a:off x="8127824" y="1865528"/>
              <a:ext cx="9393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373435"/>
                  </a:solidFill>
                  <a:effectLst/>
                  <a:latin typeface="Arial" panose="020B0604020202020204" pitchFamily="34" charset="0"/>
                </a:rPr>
                <a:t>R² = 1.0000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59" name="TextBox 358">
              <a:extLst>
                <a:ext uri="{FF2B5EF4-FFF2-40B4-BE49-F238E27FC236}">
                  <a16:creationId xmlns:a16="http://schemas.microsoft.com/office/drawing/2014/main" id="{5B443270-EF82-45F1-A02A-1CE41B7769BB}"/>
                </a:ext>
              </a:extLst>
            </p:cNvPr>
            <p:cNvSpPr txBox="1"/>
            <p:nvPr/>
          </p:nvSpPr>
          <p:spPr>
            <a:xfrm>
              <a:off x="6344780" y="3410452"/>
              <a:ext cx="351378" cy="369332"/>
            </a:xfrm>
            <a:prstGeom prst="rect">
              <a:avLst/>
            </a:prstGeom>
            <a:noFill/>
          </p:spPr>
          <p:txBody>
            <a:bodyPr wrap="none" rtlCol="0">
              <a:spAutoFit/>
            </a:bodyPr>
            <a:lstStyle/>
            <a:p>
              <a:r>
                <a:rPr lang="en-US" dirty="0"/>
                <a:t>C</a:t>
              </a:r>
            </a:p>
          </p:txBody>
        </p:sp>
      </p:grpSp>
      <p:grpSp>
        <p:nvGrpSpPr>
          <p:cNvPr id="4" name="Group 3">
            <a:extLst>
              <a:ext uri="{FF2B5EF4-FFF2-40B4-BE49-F238E27FC236}">
                <a16:creationId xmlns:a16="http://schemas.microsoft.com/office/drawing/2014/main" id="{CBA6D7E0-61C9-47D3-82E2-8DC929FC6432}"/>
              </a:ext>
            </a:extLst>
          </p:cNvPr>
          <p:cNvGrpSpPr/>
          <p:nvPr/>
        </p:nvGrpSpPr>
        <p:grpSpPr>
          <a:xfrm>
            <a:off x="1356062" y="4524877"/>
            <a:ext cx="4269204" cy="2190751"/>
            <a:chOff x="1356062" y="4524877"/>
            <a:chExt cx="4269204" cy="2190751"/>
          </a:xfrm>
        </p:grpSpPr>
        <p:sp>
          <p:nvSpPr>
            <p:cNvPr id="66" name="Rectangle 65">
              <a:extLst>
                <a:ext uri="{FF2B5EF4-FFF2-40B4-BE49-F238E27FC236}">
                  <a16:creationId xmlns:a16="http://schemas.microsoft.com/office/drawing/2014/main" id="{03278A24-330B-4264-9AC1-E9AF52618C8C}"/>
                </a:ext>
              </a:extLst>
            </p:cNvPr>
            <p:cNvSpPr>
              <a:spLocks noChangeArrowheads="1"/>
            </p:cNvSpPr>
            <p:nvPr/>
          </p:nvSpPr>
          <p:spPr bwMode="auto">
            <a:xfrm>
              <a:off x="2369303" y="4524877"/>
              <a:ext cx="318770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262425"/>
                  </a:solidFill>
                  <a:effectLst/>
                  <a:latin typeface="Arial" panose="020B0604020202020204" pitchFamily="34" charset="0"/>
                </a:rPr>
                <a:t>Plot enlarged to show low-concentration data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7" name="Rectangle 66">
              <a:extLst>
                <a:ext uri="{FF2B5EF4-FFF2-40B4-BE49-F238E27FC236}">
                  <a16:creationId xmlns:a16="http://schemas.microsoft.com/office/drawing/2014/main" id="{550CFDE6-2E50-4B67-ACC0-03B2BA0EA4CB}"/>
                </a:ext>
              </a:extLst>
            </p:cNvPr>
            <p:cNvSpPr>
              <a:spLocks noChangeArrowheads="1"/>
            </p:cNvSpPr>
            <p:nvPr/>
          </p:nvSpPr>
          <p:spPr bwMode="auto">
            <a:xfrm>
              <a:off x="2353428" y="4799515"/>
              <a:ext cx="3135313" cy="1514475"/>
            </a:xfrm>
            <a:prstGeom prst="rect">
              <a:avLst/>
            </a:prstGeom>
            <a:solidFill>
              <a:srgbClr val="FAFF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559">
              <a:extLst>
                <a:ext uri="{FF2B5EF4-FFF2-40B4-BE49-F238E27FC236}">
                  <a16:creationId xmlns:a16="http://schemas.microsoft.com/office/drawing/2014/main" id="{B606C98E-DEBA-455A-B816-EFE8E872F8C1}"/>
                </a:ext>
              </a:extLst>
            </p:cNvPr>
            <p:cNvSpPr>
              <a:spLocks noEditPoints="1"/>
            </p:cNvSpPr>
            <p:nvPr/>
          </p:nvSpPr>
          <p:spPr bwMode="auto">
            <a:xfrm>
              <a:off x="2356603" y="4893177"/>
              <a:ext cx="3128963" cy="1214438"/>
            </a:xfrm>
            <a:custGeom>
              <a:avLst/>
              <a:gdLst>
                <a:gd name="T0" fmla="*/ 0 w 8665"/>
                <a:gd name="T1" fmla="*/ 3369 h 3369"/>
                <a:gd name="T2" fmla="*/ 8665 w 8665"/>
                <a:gd name="T3" fmla="*/ 3369 h 3369"/>
                <a:gd name="T4" fmla="*/ 0 w 8665"/>
                <a:gd name="T5" fmla="*/ 2807 h 3369"/>
                <a:gd name="T6" fmla="*/ 8665 w 8665"/>
                <a:gd name="T7" fmla="*/ 2807 h 3369"/>
                <a:gd name="T8" fmla="*/ 0 w 8665"/>
                <a:gd name="T9" fmla="*/ 2246 h 3369"/>
                <a:gd name="T10" fmla="*/ 8665 w 8665"/>
                <a:gd name="T11" fmla="*/ 2246 h 3369"/>
                <a:gd name="T12" fmla="*/ 0 w 8665"/>
                <a:gd name="T13" fmla="*/ 1684 h 3369"/>
                <a:gd name="T14" fmla="*/ 8665 w 8665"/>
                <a:gd name="T15" fmla="*/ 1684 h 3369"/>
                <a:gd name="T16" fmla="*/ 0 w 8665"/>
                <a:gd name="T17" fmla="*/ 1123 h 3369"/>
                <a:gd name="T18" fmla="*/ 8665 w 8665"/>
                <a:gd name="T19" fmla="*/ 1123 h 3369"/>
                <a:gd name="T20" fmla="*/ 0 w 8665"/>
                <a:gd name="T21" fmla="*/ 561 h 3369"/>
                <a:gd name="T22" fmla="*/ 8665 w 8665"/>
                <a:gd name="T23" fmla="*/ 561 h 3369"/>
                <a:gd name="T24" fmla="*/ 0 w 8665"/>
                <a:gd name="T25" fmla="*/ 0 h 3369"/>
                <a:gd name="T26" fmla="*/ 8665 w 8665"/>
                <a:gd name="T27" fmla="*/ 0 h 3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665" h="3369">
                  <a:moveTo>
                    <a:pt x="0" y="3369"/>
                  </a:moveTo>
                  <a:lnTo>
                    <a:pt x="8665" y="3369"/>
                  </a:lnTo>
                  <a:moveTo>
                    <a:pt x="0" y="2807"/>
                  </a:moveTo>
                  <a:lnTo>
                    <a:pt x="8665" y="2807"/>
                  </a:lnTo>
                  <a:moveTo>
                    <a:pt x="0" y="2246"/>
                  </a:moveTo>
                  <a:lnTo>
                    <a:pt x="8665" y="2246"/>
                  </a:lnTo>
                  <a:moveTo>
                    <a:pt x="0" y="1684"/>
                  </a:moveTo>
                  <a:lnTo>
                    <a:pt x="8665" y="1684"/>
                  </a:lnTo>
                  <a:moveTo>
                    <a:pt x="0" y="1123"/>
                  </a:moveTo>
                  <a:lnTo>
                    <a:pt x="8665" y="1123"/>
                  </a:lnTo>
                  <a:moveTo>
                    <a:pt x="0" y="561"/>
                  </a:moveTo>
                  <a:lnTo>
                    <a:pt x="8665" y="561"/>
                  </a:lnTo>
                  <a:moveTo>
                    <a:pt x="0" y="0"/>
                  </a:moveTo>
                  <a:lnTo>
                    <a:pt x="8665" y="0"/>
                  </a:lnTo>
                </a:path>
              </a:pathLst>
            </a:custGeom>
            <a:noFill/>
            <a:ln w="0" cap="flat">
              <a:solidFill>
                <a:srgbClr val="E0E3E9"/>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560">
              <a:extLst>
                <a:ext uri="{FF2B5EF4-FFF2-40B4-BE49-F238E27FC236}">
                  <a16:creationId xmlns:a16="http://schemas.microsoft.com/office/drawing/2014/main" id="{EC1FA90A-3108-4311-A4EE-143E3D85F2F3}"/>
                </a:ext>
              </a:extLst>
            </p:cNvPr>
            <p:cNvSpPr>
              <a:spLocks noEditPoints="1"/>
            </p:cNvSpPr>
            <p:nvPr/>
          </p:nvSpPr>
          <p:spPr bwMode="auto">
            <a:xfrm>
              <a:off x="2982078" y="4796340"/>
              <a:ext cx="2503488" cy="1514475"/>
            </a:xfrm>
            <a:custGeom>
              <a:avLst/>
              <a:gdLst>
                <a:gd name="T0" fmla="*/ 0 w 6936"/>
                <a:gd name="T1" fmla="*/ 0 h 4201"/>
                <a:gd name="T2" fmla="*/ 0 w 6936"/>
                <a:gd name="T3" fmla="*/ 4201 h 4201"/>
                <a:gd name="T4" fmla="*/ 1729 w 6936"/>
                <a:gd name="T5" fmla="*/ 0 h 4201"/>
                <a:gd name="T6" fmla="*/ 1729 w 6936"/>
                <a:gd name="T7" fmla="*/ 4201 h 4201"/>
                <a:gd name="T8" fmla="*/ 3478 w 6936"/>
                <a:gd name="T9" fmla="*/ 0 h 4201"/>
                <a:gd name="T10" fmla="*/ 3478 w 6936"/>
                <a:gd name="T11" fmla="*/ 4201 h 4201"/>
                <a:gd name="T12" fmla="*/ 5207 w 6936"/>
                <a:gd name="T13" fmla="*/ 0 h 4201"/>
                <a:gd name="T14" fmla="*/ 5207 w 6936"/>
                <a:gd name="T15" fmla="*/ 4201 h 4201"/>
                <a:gd name="T16" fmla="*/ 6936 w 6936"/>
                <a:gd name="T17" fmla="*/ 0 h 4201"/>
                <a:gd name="T18" fmla="*/ 6936 w 6936"/>
                <a:gd name="T19" fmla="*/ 4201 h 4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36" h="4201">
                  <a:moveTo>
                    <a:pt x="0" y="0"/>
                  </a:moveTo>
                  <a:lnTo>
                    <a:pt x="0" y="4201"/>
                  </a:lnTo>
                  <a:moveTo>
                    <a:pt x="1729" y="0"/>
                  </a:moveTo>
                  <a:lnTo>
                    <a:pt x="1729" y="4201"/>
                  </a:lnTo>
                  <a:moveTo>
                    <a:pt x="3478" y="0"/>
                  </a:moveTo>
                  <a:lnTo>
                    <a:pt x="3478" y="4201"/>
                  </a:lnTo>
                  <a:moveTo>
                    <a:pt x="5207" y="0"/>
                  </a:moveTo>
                  <a:lnTo>
                    <a:pt x="5207" y="4201"/>
                  </a:lnTo>
                  <a:moveTo>
                    <a:pt x="6936" y="0"/>
                  </a:moveTo>
                  <a:lnTo>
                    <a:pt x="6936" y="4201"/>
                  </a:lnTo>
                </a:path>
              </a:pathLst>
            </a:custGeom>
            <a:noFill/>
            <a:ln w="0" cap="flat">
              <a:solidFill>
                <a:srgbClr val="E0E3E9"/>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Line 561">
              <a:extLst>
                <a:ext uri="{FF2B5EF4-FFF2-40B4-BE49-F238E27FC236}">
                  <a16:creationId xmlns:a16="http://schemas.microsoft.com/office/drawing/2014/main" id="{1C67C16D-6070-47C2-9A20-18F4A1C41584}"/>
                </a:ext>
              </a:extLst>
            </p:cNvPr>
            <p:cNvSpPr>
              <a:spLocks noChangeShapeType="1"/>
            </p:cNvSpPr>
            <p:nvPr/>
          </p:nvSpPr>
          <p:spPr bwMode="auto">
            <a:xfrm flipV="1">
              <a:off x="2356603" y="4796340"/>
              <a:ext cx="0" cy="1514475"/>
            </a:xfrm>
            <a:prstGeom prst="line">
              <a:avLst/>
            </a:prstGeom>
            <a:noFill/>
            <a:ln w="0" cap="flat">
              <a:solidFill>
                <a:srgbClr val="AFB5C7"/>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Line 562">
              <a:extLst>
                <a:ext uri="{FF2B5EF4-FFF2-40B4-BE49-F238E27FC236}">
                  <a16:creationId xmlns:a16="http://schemas.microsoft.com/office/drawing/2014/main" id="{0C28A403-B178-4835-AE11-7E4806CA7F2B}"/>
                </a:ext>
              </a:extLst>
            </p:cNvPr>
            <p:cNvSpPr>
              <a:spLocks noChangeShapeType="1"/>
            </p:cNvSpPr>
            <p:nvPr/>
          </p:nvSpPr>
          <p:spPr bwMode="auto">
            <a:xfrm>
              <a:off x="2356603" y="6310815"/>
              <a:ext cx="3128963" cy="0"/>
            </a:xfrm>
            <a:prstGeom prst="line">
              <a:avLst/>
            </a:prstGeom>
            <a:noFill/>
            <a:ln w="0" cap="flat">
              <a:solidFill>
                <a:srgbClr val="AFB5C7"/>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Line 563">
              <a:extLst>
                <a:ext uri="{FF2B5EF4-FFF2-40B4-BE49-F238E27FC236}">
                  <a16:creationId xmlns:a16="http://schemas.microsoft.com/office/drawing/2014/main" id="{3D2340CC-D1F5-4E60-9754-BDBF6DD8F633}"/>
                </a:ext>
              </a:extLst>
            </p:cNvPr>
            <p:cNvSpPr>
              <a:spLocks noChangeShapeType="1"/>
            </p:cNvSpPr>
            <p:nvPr/>
          </p:nvSpPr>
          <p:spPr bwMode="auto">
            <a:xfrm flipV="1">
              <a:off x="2356603" y="4958265"/>
              <a:ext cx="3132138" cy="987425"/>
            </a:xfrm>
            <a:prstGeom prst="line">
              <a:avLst/>
            </a:prstGeom>
            <a:noFill/>
            <a:ln w="0" cap="rnd">
              <a:solidFill>
                <a:srgbClr val="4665BC"/>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564">
              <a:extLst>
                <a:ext uri="{FF2B5EF4-FFF2-40B4-BE49-F238E27FC236}">
                  <a16:creationId xmlns:a16="http://schemas.microsoft.com/office/drawing/2014/main" id="{3BEDDE7B-5057-459C-B7BB-9F6356AC3B9B}"/>
                </a:ext>
              </a:extLst>
            </p:cNvPr>
            <p:cNvSpPr>
              <a:spLocks/>
            </p:cNvSpPr>
            <p:nvPr/>
          </p:nvSpPr>
          <p:spPr bwMode="auto">
            <a:xfrm>
              <a:off x="2324853" y="6152065"/>
              <a:ext cx="58738" cy="60325"/>
            </a:xfrm>
            <a:custGeom>
              <a:avLst/>
              <a:gdLst>
                <a:gd name="T0" fmla="*/ 162 w 162"/>
                <a:gd name="T1" fmla="*/ 84 h 167"/>
                <a:gd name="T2" fmla="*/ 81 w 162"/>
                <a:gd name="T3" fmla="*/ 167 h 167"/>
                <a:gd name="T4" fmla="*/ 0 w 162"/>
                <a:gd name="T5" fmla="*/ 84 h 167"/>
                <a:gd name="T6" fmla="*/ 81 w 162"/>
                <a:gd name="T7" fmla="*/ 0 h 167"/>
                <a:gd name="T8" fmla="*/ 162 w 162"/>
                <a:gd name="T9" fmla="*/ 84 h 167"/>
              </a:gdLst>
              <a:ahLst/>
              <a:cxnLst>
                <a:cxn ang="0">
                  <a:pos x="T0" y="T1"/>
                </a:cxn>
                <a:cxn ang="0">
                  <a:pos x="T2" y="T3"/>
                </a:cxn>
                <a:cxn ang="0">
                  <a:pos x="T4" y="T5"/>
                </a:cxn>
                <a:cxn ang="0">
                  <a:pos x="T6" y="T7"/>
                </a:cxn>
                <a:cxn ang="0">
                  <a:pos x="T8" y="T9"/>
                </a:cxn>
              </a:cxnLst>
              <a:rect l="0" t="0" r="r" b="b"/>
              <a:pathLst>
                <a:path w="162" h="167">
                  <a:moveTo>
                    <a:pt x="162" y="84"/>
                  </a:moveTo>
                  <a:cubicBezTo>
                    <a:pt x="162" y="130"/>
                    <a:pt x="125" y="167"/>
                    <a:pt x="81" y="167"/>
                  </a:cubicBezTo>
                  <a:cubicBezTo>
                    <a:pt x="35" y="167"/>
                    <a:pt x="0" y="130"/>
                    <a:pt x="0" y="84"/>
                  </a:cubicBezTo>
                  <a:cubicBezTo>
                    <a:pt x="0" y="38"/>
                    <a:pt x="35" y="0"/>
                    <a:pt x="81" y="0"/>
                  </a:cubicBezTo>
                  <a:cubicBezTo>
                    <a:pt x="125" y="0"/>
                    <a:pt x="162" y="38"/>
                    <a:pt x="162" y="84"/>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 name="Freeform 565">
              <a:extLst>
                <a:ext uri="{FF2B5EF4-FFF2-40B4-BE49-F238E27FC236}">
                  <a16:creationId xmlns:a16="http://schemas.microsoft.com/office/drawing/2014/main" id="{0E07FFB7-367F-476D-B7DE-FB51E773C0C9}"/>
                </a:ext>
              </a:extLst>
            </p:cNvPr>
            <p:cNvSpPr>
              <a:spLocks/>
            </p:cNvSpPr>
            <p:nvPr/>
          </p:nvSpPr>
          <p:spPr bwMode="auto">
            <a:xfrm>
              <a:off x="2324853" y="6152065"/>
              <a:ext cx="58738" cy="60325"/>
            </a:xfrm>
            <a:custGeom>
              <a:avLst/>
              <a:gdLst>
                <a:gd name="T0" fmla="*/ 162 w 162"/>
                <a:gd name="T1" fmla="*/ 84 h 167"/>
                <a:gd name="T2" fmla="*/ 81 w 162"/>
                <a:gd name="T3" fmla="*/ 167 h 167"/>
                <a:gd name="T4" fmla="*/ 0 w 162"/>
                <a:gd name="T5" fmla="*/ 84 h 167"/>
                <a:gd name="T6" fmla="*/ 81 w 162"/>
                <a:gd name="T7" fmla="*/ 0 h 167"/>
                <a:gd name="T8" fmla="*/ 162 w 162"/>
                <a:gd name="T9" fmla="*/ 84 h 167"/>
              </a:gdLst>
              <a:ahLst/>
              <a:cxnLst>
                <a:cxn ang="0">
                  <a:pos x="T0" y="T1"/>
                </a:cxn>
                <a:cxn ang="0">
                  <a:pos x="T2" y="T3"/>
                </a:cxn>
                <a:cxn ang="0">
                  <a:pos x="T4" y="T5"/>
                </a:cxn>
                <a:cxn ang="0">
                  <a:pos x="T6" y="T7"/>
                </a:cxn>
                <a:cxn ang="0">
                  <a:pos x="T8" y="T9"/>
                </a:cxn>
              </a:cxnLst>
              <a:rect l="0" t="0" r="r" b="b"/>
              <a:pathLst>
                <a:path w="162" h="167">
                  <a:moveTo>
                    <a:pt x="162" y="84"/>
                  </a:moveTo>
                  <a:cubicBezTo>
                    <a:pt x="162" y="130"/>
                    <a:pt x="125" y="167"/>
                    <a:pt x="81" y="167"/>
                  </a:cubicBezTo>
                  <a:cubicBezTo>
                    <a:pt x="35" y="167"/>
                    <a:pt x="0" y="130"/>
                    <a:pt x="0" y="84"/>
                  </a:cubicBezTo>
                  <a:cubicBezTo>
                    <a:pt x="0" y="38"/>
                    <a:pt x="35" y="0"/>
                    <a:pt x="81" y="0"/>
                  </a:cubicBezTo>
                  <a:cubicBezTo>
                    <a:pt x="125" y="0"/>
                    <a:pt x="162" y="38"/>
                    <a:pt x="162" y="84"/>
                  </a:cubicBezTo>
                </a:path>
              </a:pathLst>
            </a:custGeom>
            <a:noFill/>
            <a:ln w="0"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566">
              <a:extLst>
                <a:ext uri="{FF2B5EF4-FFF2-40B4-BE49-F238E27FC236}">
                  <a16:creationId xmlns:a16="http://schemas.microsoft.com/office/drawing/2014/main" id="{C3776FA0-8AAC-4F89-9978-FBAFBA86183C}"/>
                </a:ext>
              </a:extLst>
            </p:cNvPr>
            <p:cNvSpPr>
              <a:spLocks/>
            </p:cNvSpPr>
            <p:nvPr/>
          </p:nvSpPr>
          <p:spPr bwMode="auto">
            <a:xfrm>
              <a:off x="2640765" y="6047290"/>
              <a:ext cx="58738" cy="58738"/>
            </a:xfrm>
            <a:custGeom>
              <a:avLst/>
              <a:gdLst>
                <a:gd name="T0" fmla="*/ 163 w 163"/>
                <a:gd name="T1" fmla="*/ 84 h 167"/>
                <a:gd name="T2" fmla="*/ 82 w 163"/>
                <a:gd name="T3" fmla="*/ 167 h 167"/>
                <a:gd name="T4" fmla="*/ 0 w 163"/>
                <a:gd name="T5" fmla="*/ 84 h 167"/>
                <a:gd name="T6" fmla="*/ 82 w 163"/>
                <a:gd name="T7" fmla="*/ 0 h 167"/>
                <a:gd name="T8" fmla="*/ 163 w 163"/>
                <a:gd name="T9" fmla="*/ 84 h 167"/>
              </a:gdLst>
              <a:ahLst/>
              <a:cxnLst>
                <a:cxn ang="0">
                  <a:pos x="T0" y="T1"/>
                </a:cxn>
                <a:cxn ang="0">
                  <a:pos x="T2" y="T3"/>
                </a:cxn>
                <a:cxn ang="0">
                  <a:pos x="T4" y="T5"/>
                </a:cxn>
                <a:cxn ang="0">
                  <a:pos x="T6" y="T7"/>
                </a:cxn>
                <a:cxn ang="0">
                  <a:pos x="T8" y="T9"/>
                </a:cxn>
              </a:cxnLst>
              <a:rect l="0" t="0" r="r" b="b"/>
              <a:pathLst>
                <a:path w="163" h="167">
                  <a:moveTo>
                    <a:pt x="163" y="84"/>
                  </a:moveTo>
                  <a:cubicBezTo>
                    <a:pt x="163" y="130"/>
                    <a:pt x="126" y="167"/>
                    <a:pt x="82" y="167"/>
                  </a:cubicBezTo>
                  <a:cubicBezTo>
                    <a:pt x="36" y="167"/>
                    <a:pt x="0" y="130"/>
                    <a:pt x="0" y="84"/>
                  </a:cubicBezTo>
                  <a:cubicBezTo>
                    <a:pt x="0" y="38"/>
                    <a:pt x="36" y="0"/>
                    <a:pt x="82" y="0"/>
                  </a:cubicBezTo>
                  <a:cubicBezTo>
                    <a:pt x="126" y="0"/>
                    <a:pt x="163" y="38"/>
                    <a:pt x="163" y="84"/>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 name="Freeform 567">
              <a:extLst>
                <a:ext uri="{FF2B5EF4-FFF2-40B4-BE49-F238E27FC236}">
                  <a16:creationId xmlns:a16="http://schemas.microsoft.com/office/drawing/2014/main" id="{4CA3D3B7-A3E4-4088-B6BB-5699B2C641F3}"/>
                </a:ext>
              </a:extLst>
            </p:cNvPr>
            <p:cNvSpPr>
              <a:spLocks/>
            </p:cNvSpPr>
            <p:nvPr/>
          </p:nvSpPr>
          <p:spPr bwMode="auto">
            <a:xfrm>
              <a:off x="2640765" y="6047290"/>
              <a:ext cx="58738" cy="58738"/>
            </a:xfrm>
            <a:custGeom>
              <a:avLst/>
              <a:gdLst>
                <a:gd name="T0" fmla="*/ 163 w 163"/>
                <a:gd name="T1" fmla="*/ 84 h 167"/>
                <a:gd name="T2" fmla="*/ 82 w 163"/>
                <a:gd name="T3" fmla="*/ 167 h 167"/>
                <a:gd name="T4" fmla="*/ 0 w 163"/>
                <a:gd name="T5" fmla="*/ 84 h 167"/>
                <a:gd name="T6" fmla="*/ 82 w 163"/>
                <a:gd name="T7" fmla="*/ 0 h 167"/>
                <a:gd name="T8" fmla="*/ 163 w 163"/>
                <a:gd name="T9" fmla="*/ 84 h 167"/>
              </a:gdLst>
              <a:ahLst/>
              <a:cxnLst>
                <a:cxn ang="0">
                  <a:pos x="T0" y="T1"/>
                </a:cxn>
                <a:cxn ang="0">
                  <a:pos x="T2" y="T3"/>
                </a:cxn>
                <a:cxn ang="0">
                  <a:pos x="T4" y="T5"/>
                </a:cxn>
                <a:cxn ang="0">
                  <a:pos x="T6" y="T7"/>
                </a:cxn>
                <a:cxn ang="0">
                  <a:pos x="T8" y="T9"/>
                </a:cxn>
              </a:cxnLst>
              <a:rect l="0" t="0" r="r" b="b"/>
              <a:pathLst>
                <a:path w="163" h="167">
                  <a:moveTo>
                    <a:pt x="163" y="84"/>
                  </a:moveTo>
                  <a:cubicBezTo>
                    <a:pt x="163" y="130"/>
                    <a:pt x="126" y="167"/>
                    <a:pt x="82" y="167"/>
                  </a:cubicBezTo>
                  <a:cubicBezTo>
                    <a:pt x="36" y="167"/>
                    <a:pt x="0" y="130"/>
                    <a:pt x="0" y="84"/>
                  </a:cubicBezTo>
                  <a:cubicBezTo>
                    <a:pt x="0" y="38"/>
                    <a:pt x="36" y="0"/>
                    <a:pt x="82" y="0"/>
                  </a:cubicBezTo>
                  <a:cubicBezTo>
                    <a:pt x="126" y="0"/>
                    <a:pt x="163" y="38"/>
                    <a:pt x="163" y="84"/>
                  </a:cubicBezTo>
                </a:path>
              </a:pathLst>
            </a:custGeom>
            <a:noFill/>
            <a:ln w="0"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568">
              <a:extLst>
                <a:ext uri="{FF2B5EF4-FFF2-40B4-BE49-F238E27FC236}">
                  <a16:creationId xmlns:a16="http://schemas.microsoft.com/office/drawing/2014/main" id="{DB06CFD7-F59F-4E40-AA5F-89D2D8DF6052}"/>
                </a:ext>
              </a:extLst>
            </p:cNvPr>
            <p:cNvSpPr>
              <a:spLocks/>
            </p:cNvSpPr>
            <p:nvPr/>
          </p:nvSpPr>
          <p:spPr bwMode="auto">
            <a:xfrm>
              <a:off x="2948740" y="5934577"/>
              <a:ext cx="58738" cy="60325"/>
            </a:xfrm>
            <a:custGeom>
              <a:avLst/>
              <a:gdLst>
                <a:gd name="T0" fmla="*/ 162 w 162"/>
                <a:gd name="T1" fmla="*/ 84 h 167"/>
                <a:gd name="T2" fmla="*/ 81 w 162"/>
                <a:gd name="T3" fmla="*/ 167 h 167"/>
                <a:gd name="T4" fmla="*/ 0 w 162"/>
                <a:gd name="T5" fmla="*/ 84 h 167"/>
                <a:gd name="T6" fmla="*/ 81 w 162"/>
                <a:gd name="T7" fmla="*/ 0 h 167"/>
                <a:gd name="T8" fmla="*/ 162 w 162"/>
                <a:gd name="T9" fmla="*/ 84 h 167"/>
              </a:gdLst>
              <a:ahLst/>
              <a:cxnLst>
                <a:cxn ang="0">
                  <a:pos x="T0" y="T1"/>
                </a:cxn>
                <a:cxn ang="0">
                  <a:pos x="T2" y="T3"/>
                </a:cxn>
                <a:cxn ang="0">
                  <a:pos x="T4" y="T5"/>
                </a:cxn>
                <a:cxn ang="0">
                  <a:pos x="T6" y="T7"/>
                </a:cxn>
                <a:cxn ang="0">
                  <a:pos x="T8" y="T9"/>
                </a:cxn>
              </a:cxnLst>
              <a:rect l="0" t="0" r="r" b="b"/>
              <a:pathLst>
                <a:path w="162" h="167">
                  <a:moveTo>
                    <a:pt x="162" y="84"/>
                  </a:moveTo>
                  <a:cubicBezTo>
                    <a:pt x="162" y="130"/>
                    <a:pt x="125" y="167"/>
                    <a:pt x="81" y="167"/>
                  </a:cubicBezTo>
                  <a:cubicBezTo>
                    <a:pt x="35" y="167"/>
                    <a:pt x="0" y="130"/>
                    <a:pt x="0" y="84"/>
                  </a:cubicBezTo>
                  <a:cubicBezTo>
                    <a:pt x="0" y="38"/>
                    <a:pt x="35" y="0"/>
                    <a:pt x="81" y="0"/>
                  </a:cubicBezTo>
                  <a:cubicBezTo>
                    <a:pt x="125" y="0"/>
                    <a:pt x="162" y="38"/>
                    <a:pt x="162" y="84"/>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 name="Freeform 569">
              <a:extLst>
                <a:ext uri="{FF2B5EF4-FFF2-40B4-BE49-F238E27FC236}">
                  <a16:creationId xmlns:a16="http://schemas.microsoft.com/office/drawing/2014/main" id="{7BD28EA6-1B9A-47DC-8174-ADD64FE32693}"/>
                </a:ext>
              </a:extLst>
            </p:cNvPr>
            <p:cNvSpPr>
              <a:spLocks/>
            </p:cNvSpPr>
            <p:nvPr/>
          </p:nvSpPr>
          <p:spPr bwMode="auto">
            <a:xfrm>
              <a:off x="2948740" y="5934577"/>
              <a:ext cx="58738" cy="60325"/>
            </a:xfrm>
            <a:custGeom>
              <a:avLst/>
              <a:gdLst>
                <a:gd name="T0" fmla="*/ 162 w 162"/>
                <a:gd name="T1" fmla="*/ 84 h 167"/>
                <a:gd name="T2" fmla="*/ 81 w 162"/>
                <a:gd name="T3" fmla="*/ 167 h 167"/>
                <a:gd name="T4" fmla="*/ 0 w 162"/>
                <a:gd name="T5" fmla="*/ 84 h 167"/>
                <a:gd name="T6" fmla="*/ 81 w 162"/>
                <a:gd name="T7" fmla="*/ 0 h 167"/>
                <a:gd name="T8" fmla="*/ 162 w 162"/>
                <a:gd name="T9" fmla="*/ 84 h 167"/>
              </a:gdLst>
              <a:ahLst/>
              <a:cxnLst>
                <a:cxn ang="0">
                  <a:pos x="T0" y="T1"/>
                </a:cxn>
                <a:cxn ang="0">
                  <a:pos x="T2" y="T3"/>
                </a:cxn>
                <a:cxn ang="0">
                  <a:pos x="T4" y="T5"/>
                </a:cxn>
                <a:cxn ang="0">
                  <a:pos x="T6" y="T7"/>
                </a:cxn>
                <a:cxn ang="0">
                  <a:pos x="T8" y="T9"/>
                </a:cxn>
              </a:cxnLst>
              <a:rect l="0" t="0" r="r" b="b"/>
              <a:pathLst>
                <a:path w="162" h="167">
                  <a:moveTo>
                    <a:pt x="162" y="84"/>
                  </a:moveTo>
                  <a:cubicBezTo>
                    <a:pt x="162" y="130"/>
                    <a:pt x="125" y="167"/>
                    <a:pt x="81" y="167"/>
                  </a:cubicBezTo>
                  <a:cubicBezTo>
                    <a:pt x="35" y="167"/>
                    <a:pt x="0" y="130"/>
                    <a:pt x="0" y="84"/>
                  </a:cubicBezTo>
                  <a:cubicBezTo>
                    <a:pt x="0" y="38"/>
                    <a:pt x="35" y="0"/>
                    <a:pt x="81" y="0"/>
                  </a:cubicBezTo>
                  <a:cubicBezTo>
                    <a:pt x="125" y="0"/>
                    <a:pt x="162" y="38"/>
                    <a:pt x="162" y="84"/>
                  </a:cubicBezTo>
                </a:path>
              </a:pathLst>
            </a:custGeom>
            <a:noFill/>
            <a:ln w="0"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Oval 78">
              <a:extLst>
                <a:ext uri="{FF2B5EF4-FFF2-40B4-BE49-F238E27FC236}">
                  <a16:creationId xmlns:a16="http://schemas.microsoft.com/office/drawing/2014/main" id="{CB3BEDD9-A737-419C-B314-A680162B54B4}"/>
                </a:ext>
              </a:extLst>
            </p:cNvPr>
            <p:cNvSpPr>
              <a:spLocks noChangeArrowheads="1"/>
            </p:cNvSpPr>
            <p:nvPr/>
          </p:nvSpPr>
          <p:spPr bwMode="auto">
            <a:xfrm>
              <a:off x="3888540" y="5604377"/>
              <a:ext cx="58738" cy="60325"/>
            </a:xfrm>
            <a:prstGeom prst="ellipse">
              <a:avLst/>
            </a:pr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 name="Oval 79">
              <a:extLst>
                <a:ext uri="{FF2B5EF4-FFF2-40B4-BE49-F238E27FC236}">
                  <a16:creationId xmlns:a16="http://schemas.microsoft.com/office/drawing/2014/main" id="{13176138-2BC5-47E3-AEC2-C24A10E3D4D4}"/>
                </a:ext>
              </a:extLst>
            </p:cNvPr>
            <p:cNvSpPr>
              <a:spLocks noChangeArrowheads="1"/>
            </p:cNvSpPr>
            <p:nvPr/>
          </p:nvSpPr>
          <p:spPr bwMode="auto">
            <a:xfrm>
              <a:off x="3888540" y="5604377"/>
              <a:ext cx="58738" cy="60325"/>
            </a:xfrm>
            <a:prstGeom prst="ellipse">
              <a:avLst/>
            </a:prstGeom>
            <a:noFill/>
            <a:ln w="0"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Oval 80">
              <a:extLst>
                <a:ext uri="{FF2B5EF4-FFF2-40B4-BE49-F238E27FC236}">
                  <a16:creationId xmlns:a16="http://schemas.microsoft.com/office/drawing/2014/main" id="{B181B237-11F9-4211-A907-32A643A7058D}"/>
                </a:ext>
              </a:extLst>
            </p:cNvPr>
            <p:cNvSpPr>
              <a:spLocks noChangeArrowheads="1"/>
            </p:cNvSpPr>
            <p:nvPr/>
          </p:nvSpPr>
          <p:spPr bwMode="auto">
            <a:xfrm>
              <a:off x="4512428" y="5378952"/>
              <a:ext cx="58738" cy="60325"/>
            </a:xfrm>
            <a:prstGeom prst="ellipse">
              <a:avLst/>
            </a:pr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 name="Oval 81">
              <a:extLst>
                <a:ext uri="{FF2B5EF4-FFF2-40B4-BE49-F238E27FC236}">
                  <a16:creationId xmlns:a16="http://schemas.microsoft.com/office/drawing/2014/main" id="{97722829-D518-41C8-8EC5-A1BF1AC7BC3A}"/>
                </a:ext>
              </a:extLst>
            </p:cNvPr>
            <p:cNvSpPr>
              <a:spLocks noChangeArrowheads="1"/>
            </p:cNvSpPr>
            <p:nvPr/>
          </p:nvSpPr>
          <p:spPr bwMode="auto">
            <a:xfrm>
              <a:off x="4512428" y="5378952"/>
              <a:ext cx="58738" cy="60325"/>
            </a:xfrm>
            <a:prstGeom prst="ellipse">
              <a:avLst/>
            </a:prstGeom>
            <a:noFill/>
            <a:ln w="0"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574">
              <a:extLst>
                <a:ext uri="{FF2B5EF4-FFF2-40B4-BE49-F238E27FC236}">
                  <a16:creationId xmlns:a16="http://schemas.microsoft.com/office/drawing/2014/main" id="{9BB91E9B-FD74-4F74-A2C7-1FC3797FE87B}"/>
                </a:ext>
              </a:extLst>
            </p:cNvPr>
            <p:cNvSpPr>
              <a:spLocks/>
            </p:cNvSpPr>
            <p:nvPr/>
          </p:nvSpPr>
          <p:spPr bwMode="auto">
            <a:xfrm>
              <a:off x="5452228" y="5050340"/>
              <a:ext cx="58738" cy="58738"/>
            </a:xfrm>
            <a:custGeom>
              <a:avLst/>
              <a:gdLst>
                <a:gd name="T0" fmla="*/ 162 w 162"/>
                <a:gd name="T1" fmla="*/ 83 h 166"/>
                <a:gd name="T2" fmla="*/ 81 w 162"/>
                <a:gd name="T3" fmla="*/ 166 h 166"/>
                <a:gd name="T4" fmla="*/ 0 w 162"/>
                <a:gd name="T5" fmla="*/ 83 h 166"/>
                <a:gd name="T6" fmla="*/ 81 w 162"/>
                <a:gd name="T7" fmla="*/ 0 h 166"/>
                <a:gd name="T8" fmla="*/ 162 w 162"/>
                <a:gd name="T9" fmla="*/ 83 h 166"/>
              </a:gdLst>
              <a:ahLst/>
              <a:cxnLst>
                <a:cxn ang="0">
                  <a:pos x="T0" y="T1"/>
                </a:cxn>
                <a:cxn ang="0">
                  <a:pos x="T2" y="T3"/>
                </a:cxn>
                <a:cxn ang="0">
                  <a:pos x="T4" y="T5"/>
                </a:cxn>
                <a:cxn ang="0">
                  <a:pos x="T6" y="T7"/>
                </a:cxn>
                <a:cxn ang="0">
                  <a:pos x="T8" y="T9"/>
                </a:cxn>
              </a:cxnLst>
              <a:rect l="0" t="0" r="r" b="b"/>
              <a:pathLst>
                <a:path w="162" h="166">
                  <a:moveTo>
                    <a:pt x="162" y="83"/>
                  </a:moveTo>
                  <a:cubicBezTo>
                    <a:pt x="162" y="130"/>
                    <a:pt x="125" y="166"/>
                    <a:pt x="81" y="166"/>
                  </a:cubicBezTo>
                  <a:cubicBezTo>
                    <a:pt x="35" y="166"/>
                    <a:pt x="0" y="130"/>
                    <a:pt x="0" y="83"/>
                  </a:cubicBezTo>
                  <a:cubicBezTo>
                    <a:pt x="0" y="37"/>
                    <a:pt x="35" y="0"/>
                    <a:pt x="81" y="0"/>
                  </a:cubicBezTo>
                  <a:cubicBezTo>
                    <a:pt x="125" y="0"/>
                    <a:pt x="162" y="37"/>
                    <a:pt x="162" y="83"/>
                  </a:cubicBezTo>
                  <a:close/>
                </a:path>
              </a:pathLst>
            </a:custGeom>
            <a:solidFill>
              <a:srgbClr val="4665BC"/>
            </a:solidFill>
            <a:ln w="3175"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 name="Freeform 575">
              <a:extLst>
                <a:ext uri="{FF2B5EF4-FFF2-40B4-BE49-F238E27FC236}">
                  <a16:creationId xmlns:a16="http://schemas.microsoft.com/office/drawing/2014/main" id="{4031CFEE-EABB-4F11-B921-E24E3BBF5F16}"/>
                </a:ext>
              </a:extLst>
            </p:cNvPr>
            <p:cNvSpPr>
              <a:spLocks/>
            </p:cNvSpPr>
            <p:nvPr/>
          </p:nvSpPr>
          <p:spPr bwMode="auto">
            <a:xfrm>
              <a:off x="5452228" y="5050340"/>
              <a:ext cx="58738" cy="58738"/>
            </a:xfrm>
            <a:custGeom>
              <a:avLst/>
              <a:gdLst>
                <a:gd name="T0" fmla="*/ 162 w 162"/>
                <a:gd name="T1" fmla="*/ 83 h 166"/>
                <a:gd name="T2" fmla="*/ 81 w 162"/>
                <a:gd name="T3" fmla="*/ 166 h 166"/>
                <a:gd name="T4" fmla="*/ 0 w 162"/>
                <a:gd name="T5" fmla="*/ 83 h 166"/>
                <a:gd name="T6" fmla="*/ 81 w 162"/>
                <a:gd name="T7" fmla="*/ 0 h 166"/>
                <a:gd name="T8" fmla="*/ 162 w 162"/>
                <a:gd name="T9" fmla="*/ 83 h 166"/>
              </a:gdLst>
              <a:ahLst/>
              <a:cxnLst>
                <a:cxn ang="0">
                  <a:pos x="T0" y="T1"/>
                </a:cxn>
                <a:cxn ang="0">
                  <a:pos x="T2" y="T3"/>
                </a:cxn>
                <a:cxn ang="0">
                  <a:pos x="T4" y="T5"/>
                </a:cxn>
                <a:cxn ang="0">
                  <a:pos x="T6" y="T7"/>
                </a:cxn>
                <a:cxn ang="0">
                  <a:pos x="T8" y="T9"/>
                </a:cxn>
              </a:cxnLst>
              <a:rect l="0" t="0" r="r" b="b"/>
              <a:pathLst>
                <a:path w="162" h="166">
                  <a:moveTo>
                    <a:pt x="162" y="83"/>
                  </a:moveTo>
                  <a:cubicBezTo>
                    <a:pt x="162" y="130"/>
                    <a:pt x="125" y="166"/>
                    <a:pt x="81" y="166"/>
                  </a:cubicBezTo>
                  <a:cubicBezTo>
                    <a:pt x="35" y="166"/>
                    <a:pt x="0" y="130"/>
                    <a:pt x="0" y="83"/>
                  </a:cubicBezTo>
                  <a:cubicBezTo>
                    <a:pt x="0" y="37"/>
                    <a:pt x="35" y="0"/>
                    <a:pt x="81" y="0"/>
                  </a:cubicBezTo>
                  <a:cubicBezTo>
                    <a:pt x="125" y="0"/>
                    <a:pt x="162" y="37"/>
                    <a:pt x="162" y="83"/>
                  </a:cubicBezTo>
                </a:path>
              </a:pathLst>
            </a:custGeom>
            <a:noFill/>
            <a:ln w="0" cap="flat">
              <a:solidFill>
                <a:srgbClr val="4665BC"/>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Line 576">
              <a:extLst>
                <a:ext uri="{FF2B5EF4-FFF2-40B4-BE49-F238E27FC236}">
                  <a16:creationId xmlns:a16="http://schemas.microsoft.com/office/drawing/2014/main" id="{4EB63EB0-510D-40F1-81BD-2D5E2D414CCE}"/>
                </a:ext>
              </a:extLst>
            </p:cNvPr>
            <p:cNvSpPr>
              <a:spLocks noChangeShapeType="1"/>
            </p:cNvSpPr>
            <p:nvPr/>
          </p:nvSpPr>
          <p:spPr bwMode="auto">
            <a:xfrm flipV="1">
              <a:off x="2356603" y="4964615"/>
              <a:ext cx="3128963" cy="985838"/>
            </a:xfrm>
            <a:prstGeom prst="line">
              <a:avLst/>
            </a:prstGeom>
            <a:noFill/>
            <a:ln w="19050" cap="rnd">
              <a:solidFill>
                <a:srgbClr val="5A67C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Rectangle 85">
              <a:extLst>
                <a:ext uri="{FF2B5EF4-FFF2-40B4-BE49-F238E27FC236}">
                  <a16:creationId xmlns:a16="http://schemas.microsoft.com/office/drawing/2014/main" id="{B6230490-BFCA-4699-9C11-88844D207A2E}"/>
                </a:ext>
              </a:extLst>
            </p:cNvPr>
            <p:cNvSpPr>
              <a:spLocks noChangeArrowheads="1"/>
            </p:cNvSpPr>
            <p:nvPr/>
          </p:nvSpPr>
          <p:spPr bwMode="auto">
            <a:xfrm>
              <a:off x="3431340" y="6520365"/>
              <a:ext cx="9747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CONCENTRATION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7" name="Rectangle 86">
              <a:extLst>
                <a:ext uri="{FF2B5EF4-FFF2-40B4-BE49-F238E27FC236}">
                  <a16:creationId xmlns:a16="http://schemas.microsoft.com/office/drawing/2014/main" id="{B0AA3BCF-7AD6-4CD6-9F5A-2232C5776704}"/>
                </a:ext>
              </a:extLst>
            </p:cNvPr>
            <p:cNvSpPr>
              <a:spLocks noChangeArrowheads="1"/>
            </p:cNvSpPr>
            <p:nvPr/>
          </p:nvSpPr>
          <p:spPr bwMode="auto">
            <a:xfrm>
              <a:off x="2223253" y="6209215"/>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8" name="Rectangle 87">
              <a:extLst>
                <a:ext uri="{FF2B5EF4-FFF2-40B4-BE49-F238E27FC236}">
                  <a16:creationId xmlns:a16="http://schemas.microsoft.com/office/drawing/2014/main" id="{DA16085E-EED1-428A-BB38-3C9B1464AF03}"/>
                </a:ext>
              </a:extLst>
            </p:cNvPr>
            <p:cNvSpPr>
              <a:spLocks noChangeArrowheads="1"/>
            </p:cNvSpPr>
            <p:nvPr/>
          </p:nvSpPr>
          <p:spPr bwMode="auto">
            <a:xfrm>
              <a:off x="2223253" y="6004427"/>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9" name="Rectangle 88">
              <a:extLst>
                <a:ext uri="{FF2B5EF4-FFF2-40B4-BE49-F238E27FC236}">
                  <a16:creationId xmlns:a16="http://schemas.microsoft.com/office/drawing/2014/main" id="{CE62DC8B-A041-406D-8BFF-BB8271D40250}"/>
                </a:ext>
              </a:extLst>
            </p:cNvPr>
            <p:cNvSpPr>
              <a:spLocks noChangeArrowheads="1"/>
            </p:cNvSpPr>
            <p:nvPr/>
          </p:nvSpPr>
          <p:spPr bwMode="auto">
            <a:xfrm>
              <a:off x="2223253" y="5809165"/>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0" name="Rectangle 89">
              <a:extLst>
                <a:ext uri="{FF2B5EF4-FFF2-40B4-BE49-F238E27FC236}">
                  <a16:creationId xmlns:a16="http://schemas.microsoft.com/office/drawing/2014/main" id="{3DF930AB-E319-4B1A-AA5F-36B0D19DA8C7}"/>
                </a:ext>
              </a:extLst>
            </p:cNvPr>
            <p:cNvSpPr>
              <a:spLocks noChangeArrowheads="1"/>
            </p:cNvSpPr>
            <p:nvPr/>
          </p:nvSpPr>
          <p:spPr bwMode="auto">
            <a:xfrm>
              <a:off x="2223253" y="5604377"/>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1" name="Rectangle 90">
              <a:extLst>
                <a:ext uri="{FF2B5EF4-FFF2-40B4-BE49-F238E27FC236}">
                  <a16:creationId xmlns:a16="http://schemas.microsoft.com/office/drawing/2014/main" id="{D73F1ACB-D2C8-41A8-9C75-0664F02EB272}"/>
                </a:ext>
              </a:extLst>
            </p:cNvPr>
            <p:cNvSpPr>
              <a:spLocks noChangeArrowheads="1"/>
            </p:cNvSpPr>
            <p:nvPr/>
          </p:nvSpPr>
          <p:spPr bwMode="auto">
            <a:xfrm>
              <a:off x="2223253" y="5410702"/>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2" name="Rectangle 91">
              <a:extLst>
                <a:ext uri="{FF2B5EF4-FFF2-40B4-BE49-F238E27FC236}">
                  <a16:creationId xmlns:a16="http://schemas.microsoft.com/office/drawing/2014/main" id="{01D973D6-4478-469D-9FFE-5C97C221A690}"/>
                </a:ext>
              </a:extLst>
            </p:cNvPr>
            <p:cNvSpPr>
              <a:spLocks noChangeArrowheads="1"/>
            </p:cNvSpPr>
            <p:nvPr/>
          </p:nvSpPr>
          <p:spPr bwMode="auto">
            <a:xfrm>
              <a:off x="2174040" y="5205915"/>
              <a:ext cx="195263"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3" name="Rectangle 92">
              <a:extLst>
                <a:ext uri="{FF2B5EF4-FFF2-40B4-BE49-F238E27FC236}">
                  <a16:creationId xmlns:a16="http://schemas.microsoft.com/office/drawing/2014/main" id="{A180E6BC-A438-46FB-84B5-97ACDB4B2F8E}"/>
                </a:ext>
              </a:extLst>
            </p:cNvPr>
            <p:cNvSpPr>
              <a:spLocks noChangeArrowheads="1"/>
            </p:cNvSpPr>
            <p:nvPr/>
          </p:nvSpPr>
          <p:spPr bwMode="auto">
            <a:xfrm>
              <a:off x="2174040" y="5010652"/>
              <a:ext cx="195263"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12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4" name="Rectangle 93">
              <a:extLst>
                <a:ext uri="{FF2B5EF4-FFF2-40B4-BE49-F238E27FC236}">
                  <a16:creationId xmlns:a16="http://schemas.microsoft.com/office/drawing/2014/main" id="{7EF2946F-B077-4E4E-85B7-D66EAEDFAEA4}"/>
                </a:ext>
              </a:extLst>
            </p:cNvPr>
            <p:cNvSpPr>
              <a:spLocks noChangeArrowheads="1"/>
            </p:cNvSpPr>
            <p:nvPr/>
          </p:nvSpPr>
          <p:spPr bwMode="auto">
            <a:xfrm>
              <a:off x="2174040" y="4807452"/>
              <a:ext cx="195263"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14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5" name="Rectangle 94">
              <a:extLst>
                <a:ext uri="{FF2B5EF4-FFF2-40B4-BE49-F238E27FC236}">
                  <a16:creationId xmlns:a16="http://schemas.microsoft.com/office/drawing/2014/main" id="{65CDE930-10AF-4ED1-B74A-8FFB1F52BB95}"/>
                </a:ext>
              </a:extLst>
            </p:cNvPr>
            <p:cNvSpPr>
              <a:spLocks noChangeArrowheads="1"/>
            </p:cNvSpPr>
            <p:nvPr/>
          </p:nvSpPr>
          <p:spPr bwMode="auto">
            <a:xfrm>
              <a:off x="2320090" y="6325102"/>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6" name="Rectangle 95">
              <a:extLst>
                <a:ext uri="{FF2B5EF4-FFF2-40B4-BE49-F238E27FC236}">
                  <a16:creationId xmlns:a16="http://schemas.microsoft.com/office/drawing/2014/main" id="{ABAB3EB5-778B-47D3-B47A-379BE64B22AA}"/>
                </a:ext>
              </a:extLst>
            </p:cNvPr>
            <p:cNvSpPr>
              <a:spLocks noChangeArrowheads="1"/>
            </p:cNvSpPr>
            <p:nvPr/>
          </p:nvSpPr>
          <p:spPr bwMode="auto">
            <a:xfrm>
              <a:off x="2943978" y="6325102"/>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7" name="Rectangle 96">
              <a:extLst>
                <a:ext uri="{FF2B5EF4-FFF2-40B4-BE49-F238E27FC236}">
                  <a16:creationId xmlns:a16="http://schemas.microsoft.com/office/drawing/2014/main" id="{A39735DE-0F37-4DD1-A9AB-679BCF20A3F9}"/>
                </a:ext>
              </a:extLst>
            </p:cNvPr>
            <p:cNvSpPr>
              <a:spLocks noChangeArrowheads="1"/>
            </p:cNvSpPr>
            <p:nvPr/>
          </p:nvSpPr>
          <p:spPr bwMode="auto">
            <a:xfrm>
              <a:off x="3577390" y="6325102"/>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8" name="Rectangle 97">
              <a:extLst>
                <a:ext uri="{FF2B5EF4-FFF2-40B4-BE49-F238E27FC236}">
                  <a16:creationId xmlns:a16="http://schemas.microsoft.com/office/drawing/2014/main" id="{71FB4216-503D-4282-90F1-4AC100BF6DB7}"/>
                </a:ext>
              </a:extLst>
            </p:cNvPr>
            <p:cNvSpPr>
              <a:spLocks noChangeArrowheads="1"/>
            </p:cNvSpPr>
            <p:nvPr/>
          </p:nvSpPr>
          <p:spPr bwMode="auto">
            <a:xfrm>
              <a:off x="4201278" y="6325102"/>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9" name="Rectangle 98">
              <a:extLst>
                <a:ext uri="{FF2B5EF4-FFF2-40B4-BE49-F238E27FC236}">
                  <a16:creationId xmlns:a16="http://schemas.microsoft.com/office/drawing/2014/main" id="{38A0C718-0096-4A16-9364-77648E317815}"/>
                </a:ext>
              </a:extLst>
            </p:cNvPr>
            <p:cNvSpPr>
              <a:spLocks noChangeArrowheads="1"/>
            </p:cNvSpPr>
            <p:nvPr/>
          </p:nvSpPr>
          <p:spPr bwMode="auto">
            <a:xfrm>
              <a:off x="4834690" y="6325102"/>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0" name="Rectangle 99">
              <a:extLst>
                <a:ext uri="{FF2B5EF4-FFF2-40B4-BE49-F238E27FC236}">
                  <a16:creationId xmlns:a16="http://schemas.microsoft.com/office/drawing/2014/main" id="{19877A29-77D2-4FA6-A48B-842E6B857F76}"/>
                </a:ext>
              </a:extLst>
            </p:cNvPr>
            <p:cNvSpPr>
              <a:spLocks noChangeArrowheads="1"/>
            </p:cNvSpPr>
            <p:nvPr/>
          </p:nvSpPr>
          <p:spPr bwMode="auto">
            <a:xfrm>
              <a:off x="5430003" y="6325102"/>
              <a:ext cx="195263"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1" name="Rectangle 100">
              <a:extLst>
                <a:ext uri="{FF2B5EF4-FFF2-40B4-BE49-F238E27FC236}">
                  <a16:creationId xmlns:a16="http://schemas.microsoft.com/office/drawing/2014/main" id="{A510D558-50DC-455E-B44F-14088CD35C4E}"/>
                </a:ext>
              </a:extLst>
            </p:cNvPr>
            <p:cNvSpPr>
              <a:spLocks noChangeArrowheads="1"/>
            </p:cNvSpPr>
            <p:nvPr/>
          </p:nvSpPr>
          <p:spPr bwMode="auto">
            <a:xfrm rot="16200000">
              <a:off x="1969253" y="5594852"/>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2" name="Rectangle 101">
              <a:extLst>
                <a:ext uri="{FF2B5EF4-FFF2-40B4-BE49-F238E27FC236}">
                  <a16:creationId xmlns:a16="http://schemas.microsoft.com/office/drawing/2014/main" id="{6E68F6BD-1A6F-4C96-B70A-0B26E62E9FD6}"/>
                </a:ext>
              </a:extLst>
            </p:cNvPr>
            <p:cNvSpPr>
              <a:spLocks noChangeArrowheads="1"/>
            </p:cNvSpPr>
            <p:nvPr/>
          </p:nvSpPr>
          <p:spPr bwMode="auto">
            <a:xfrm rot="16200000">
              <a:off x="1974015" y="5531352"/>
              <a:ext cx="12700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3" name="Rectangle 102">
              <a:extLst>
                <a:ext uri="{FF2B5EF4-FFF2-40B4-BE49-F238E27FC236}">
                  <a16:creationId xmlns:a16="http://schemas.microsoft.com/office/drawing/2014/main" id="{91319DB1-CB7C-4C7E-A694-9BCC1350D19F}"/>
                </a:ext>
              </a:extLst>
            </p:cNvPr>
            <p:cNvSpPr>
              <a:spLocks noChangeArrowheads="1"/>
            </p:cNvSpPr>
            <p:nvPr/>
          </p:nvSpPr>
          <p:spPr bwMode="auto">
            <a:xfrm rot="16200000">
              <a:off x="1974015" y="5463090"/>
              <a:ext cx="12700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4" name="Rectangle 103">
              <a:extLst>
                <a:ext uri="{FF2B5EF4-FFF2-40B4-BE49-F238E27FC236}">
                  <a16:creationId xmlns:a16="http://schemas.microsoft.com/office/drawing/2014/main" id="{065A2BEA-F750-4F84-82E1-C4899AAFCF83}"/>
                </a:ext>
              </a:extLst>
            </p:cNvPr>
            <p:cNvSpPr>
              <a:spLocks noChangeArrowheads="1"/>
            </p:cNvSpPr>
            <p:nvPr/>
          </p:nvSpPr>
          <p:spPr bwMode="auto">
            <a:xfrm rot="16200000">
              <a:off x="1969253" y="5399590"/>
              <a:ext cx="1365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P</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5" name="Rectangle 104">
              <a:extLst>
                <a:ext uri="{FF2B5EF4-FFF2-40B4-BE49-F238E27FC236}">
                  <a16:creationId xmlns:a16="http://schemas.microsoft.com/office/drawing/2014/main" id="{D5548BBD-E84A-4048-95F6-8627F0463CC0}"/>
                </a:ext>
              </a:extLst>
            </p:cNvPr>
            <p:cNvSpPr>
              <a:spLocks noChangeArrowheads="1"/>
            </p:cNvSpPr>
            <p:nvPr/>
          </p:nvSpPr>
          <p:spPr bwMode="auto">
            <a:xfrm rot="16200000">
              <a:off x="1959728" y="5321802"/>
              <a:ext cx="15557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6" name="Rectangle 105">
              <a:extLst>
                <a:ext uri="{FF2B5EF4-FFF2-40B4-BE49-F238E27FC236}">
                  <a16:creationId xmlns:a16="http://schemas.microsoft.com/office/drawing/2014/main" id="{9514C607-A8CF-4644-831E-3A2CFA98E878}"/>
                </a:ext>
              </a:extLst>
            </p:cNvPr>
            <p:cNvSpPr>
              <a:spLocks noChangeArrowheads="1"/>
            </p:cNvSpPr>
            <p:nvPr/>
          </p:nvSpPr>
          <p:spPr bwMode="auto">
            <a:xfrm rot="16200000">
              <a:off x="1964490" y="5239252"/>
              <a:ext cx="14605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7" name="Rectangle 106">
              <a:extLst>
                <a:ext uri="{FF2B5EF4-FFF2-40B4-BE49-F238E27FC236}">
                  <a16:creationId xmlns:a16="http://schemas.microsoft.com/office/drawing/2014/main" id="{BBA84BE3-84D6-4134-B739-A77551ECFA3F}"/>
                </a:ext>
              </a:extLst>
            </p:cNvPr>
            <p:cNvSpPr>
              <a:spLocks noChangeArrowheads="1"/>
            </p:cNvSpPr>
            <p:nvPr/>
          </p:nvSpPr>
          <p:spPr bwMode="auto">
            <a:xfrm rot="16200000">
              <a:off x="1974015" y="5170990"/>
              <a:ext cx="12700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8" name="Rectangle 107">
              <a:extLst>
                <a:ext uri="{FF2B5EF4-FFF2-40B4-BE49-F238E27FC236}">
                  <a16:creationId xmlns:a16="http://schemas.microsoft.com/office/drawing/2014/main" id="{D7651213-4587-4DA1-BC7E-72FDF17BA087}"/>
                </a:ext>
              </a:extLst>
            </p:cNvPr>
            <p:cNvSpPr>
              <a:spLocks noChangeArrowheads="1"/>
            </p:cNvSpPr>
            <p:nvPr/>
          </p:nvSpPr>
          <p:spPr bwMode="auto">
            <a:xfrm rot="16200000">
              <a:off x="1974015" y="5102727"/>
              <a:ext cx="12700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62425"/>
                  </a:solidFill>
                  <a:effectLst/>
                  <a:latin typeface="Calibri" panose="020F050202020403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1" name="TextBox 360">
              <a:extLst>
                <a:ext uri="{FF2B5EF4-FFF2-40B4-BE49-F238E27FC236}">
                  <a16:creationId xmlns:a16="http://schemas.microsoft.com/office/drawing/2014/main" id="{A4187D82-2168-4366-9E8D-87D5F27A264D}"/>
                </a:ext>
              </a:extLst>
            </p:cNvPr>
            <p:cNvSpPr txBox="1"/>
            <p:nvPr/>
          </p:nvSpPr>
          <p:spPr>
            <a:xfrm>
              <a:off x="1356062" y="5927988"/>
              <a:ext cx="338554" cy="369332"/>
            </a:xfrm>
            <a:prstGeom prst="rect">
              <a:avLst/>
            </a:prstGeom>
            <a:noFill/>
          </p:spPr>
          <p:txBody>
            <a:bodyPr wrap="none" rtlCol="0">
              <a:spAutoFit/>
            </a:bodyPr>
            <a:lstStyle/>
            <a:p>
              <a:r>
                <a:rPr lang="en-US" dirty="0"/>
                <a:t>B</a:t>
              </a:r>
            </a:p>
          </p:txBody>
        </p:sp>
      </p:grpSp>
      <p:sp>
        <p:nvSpPr>
          <p:cNvPr id="363" name="Rectangle 362">
            <a:extLst>
              <a:ext uri="{FF2B5EF4-FFF2-40B4-BE49-F238E27FC236}">
                <a16:creationId xmlns:a16="http://schemas.microsoft.com/office/drawing/2014/main" id="{84E02B0A-CDA8-4BE9-8C4D-372643F9EF94}"/>
              </a:ext>
            </a:extLst>
          </p:cNvPr>
          <p:cNvSpPr/>
          <p:nvPr/>
        </p:nvSpPr>
        <p:spPr>
          <a:xfrm>
            <a:off x="3238772" y="1174696"/>
            <a:ext cx="5840060" cy="369332"/>
          </a:xfrm>
          <a:prstGeom prst="rect">
            <a:avLst/>
          </a:prstGeom>
        </p:spPr>
        <p:txBody>
          <a:bodyPr wrap="none">
            <a:spAutoFit/>
          </a:bodyPr>
          <a:lstStyle/>
          <a:p>
            <a:r>
              <a:rPr lang="en-US" dirty="0"/>
              <a:t>Arbitrary data shown to illustrate potential error sources</a:t>
            </a:r>
          </a:p>
        </p:txBody>
      </p:sp>
      <p:grpSp>
        <p:nvGrpSpPr>
          <p:cNvPr id="257" name="Group 256">
            <a:extLst>
              <a:ext uri="{FF2B5EF4-FFF2-40B4-BE49-F238E27FC236}">
                <a16:creationId xmlns:a16="http://schemas.microsoft.com/office/drawing/2014/main" id="{A04C3895-FE6C-41F2-8B7E-03A4C5E0675D}"/>
              </a:ext>
            </a:extLst>
          </p:cNvPr>
          <p:cNvGrpSpPr/>
          <p:nvPr/>
        </p:nvGrpSpPr>
        <p:grpSpPr>
          <a:xfrm>
            <a:off x="6304635" y="3781927"/>
            <a:ext cx="4484000" cy="2813050"/>
            <a:chOff x="6304635" y="3781927"/>
            <a:chExt cx="4484000" cy="2813050"/>
          </a:xfrm>
        </p:grpSpPr>
        <p:grpSp>
          <p:nvGrpSpPr>
            <p:cNvPr id="249" name="Group 248">
              <a:extLst>
                <a:ext uri="{FF2B5EF4-FFF2-40B4-BE49-F238E27FC236}">
                  <a16:creationId xmlns:a16="http://schemas.microsoft.com/office/drawing/2014/main" id="{A8C1C92F-2EA1-4368-B971-057EDF6A1127}"/>
                </a:ext>
              </a:extLst>
            </p:cNvPr>
            <p:cNvGrpSpPr/>
            <p:nvPr/>
          </p:nvGrpSpPr>
          <p:grpSpPr>
            <a:xfrm>
              <a:off x="6304635" y="3781927"/>
              <a:ext cx="4484000" cy="2813050"/>
              <a:chOff x="6304635" y="3781927"/>
              <a:chExt cx="4484000" cy="2813050"/>
            </a:xfrm>
          </p:grpSpPr>
          <p:grpSp>
            <p:nvGrpSpPr>
              <p:cNvPr id="354" name="Group 353">
                <a:extLst>
                  <a:ext uri="{FF2B5EF4-FFF2-40B4-BE49-F238E27FC236}">
                    <a16:creationId xmlns:a16="http://schemas.microsoft.com/office/drawing/2014/main" id="{225A2344-D67B-4DD4-B97A-7B48D9B79276}"/>
                  </a:ext>
                </a:extLst>
              </p:cNvPr>
              <p:cNvGrpSpPr/>
              <p:nvPr/>
            </p:nvGrpSpPr>
            <p:grpSpPr>
              <a:xfrm>
                <a:off x="6870786" y="3781927"/>
                <a:ext cx="1905793" cy="685800"/>
                <a:chOff x="2374901" y="3543300"/>
                <a:chExt cx="1905793" cy="685800"/>
              </a:xfrm>
            </p:grpSpPr>
            <p:sp>
              <p:nvSpPr>
                <p:cNvPr id="355" name="Freeform 234">
                  <a:extLst>
                    <a:ext uri="{FF2B5EF4-FFF2-40B4-BE49-F238E27FC236}">
                      <a16:creationId xmlns:a16="http://schemas.microsoft.com/office/drawing/2014/main" id="{9070D246-7BA0-4620-A76E-3E9237AF5ED3}"/>
                    </a:ext>
                  </a:extLst>
                </p:cNvPr>
                <p:cNvSpPr>
                  <a:spLocks/>
                </p:cNvSpPr>
                <p:nvPr/>
              </p:nvSpPr>
              <p:spPr bwMode="auto">
                <a:xfrm>
                  <a:off x="2374901" y="3543300"/>
                  <a:ext cx="284163" cy="685800"/>
                </a:xfrm>
                <a:custGeom>
                  <a:avLst/>
                  <a:gdLst>
                    <a:gd name="T0" fmla="*/ 177 w 179"/>
                    <a:gd name="T1" fmla="*/ 432 h 432"/>
                    <a:gd name="T2" fmla="*/ 75 w 179"/>
                    <a:gd name="T3" fmla="*/ 395 h 432"/>
                    <a:gd name="T4" fmla="*/ 102 w 179"/>
                    <a:gd name="T5" fmla="*/ 364 h 432"/>
                    <a:gd name="T6" fmla="*/ 37 w 179"/>
                    <a:gd name="T7" fmla="*/ 240 h 432"/>
                    <a:gd name="T8" fmla="*/ 22 w 179"/>
                    <a:gd name="T9" fmla="*/ 207 h 432"/>
                    <a:gd name="T10" fmla="*/ 12 w 179"/>
                    <a:gd name="T11" fmla="*/ 178 h 432"/>
                    <a:gd name="T12" fmla="*/ 4 w 179"/>
                    <a:gd name="T13" fmla="*/ 153 h 432"/>
                    <a:gd name="T14" fmla="*/ 0 w 179"/>
                    <a:gd name="T15" fmla="*/ 130 h 432"/>
                    <a:gd name="T16" fmla="*/ 0 w 179"/>
                    <a:gd name="T17" fmla="*/ 117 h 432"/>
                    <a:gd name="T18" fmla="*/ 0 w 179"/>
                    <a:gd name="T19" fmla="*/ 101 h 432"/>
                    <a:gd name="T20" fmla="*/ 2 w 179"/>
                    <a:gd name="T21" fmla="*/ 90 h 432"/>
                    <a:gd name="T22" fmla="*/ 6 w 179"/>
                    <a:gd name="T23" fmla="*/ 78 h 432"/>
                    <a:gd name="T24" fmla="*/ 10 w 179"/>
                    <a:gd name="T25" fmla="*/ 67 h 432"/>
                    <a:gd name="T26" fmla="*/ 18 w 179"/>
                    <a:gd name="T27" fmla="*/ 55 h 432"/>
                    <a:gd name="T28" fmla="*/ 27 w 179"/>
                    <a:gd name="T29" fmla="*/ 42 h 432"/>
                    <a:gd name="T30" fmla="*/ 39 w 179"/>
                    <a:gd name="T31" fmla="*/ 28 h 432"/>
                    <a:gd name="T32" fmla="*/ 64 w 179"/>
                    <a:gd name="T33" fmla="*/ 0 h 432"/>
                    <a:gd name="T34" fmla="*/ 70 w 179"/>
                    <a:gd name="T35" fmla="*/ 11 h 432"/>
                    <a:gd name="T36" fmla="*/ 68 w 179"/>
                    <a:gd name="T37" fmla="*/ 15 h 432"/>
                    <a:gd name="T38" fmla="*/ 56 w 179"/>
                    <a:gd name="T39" fmla="*/ 28 h 432"/>
                    <a:gd name="T40" fmla="*/ 50 w 179"/>
                    <a:gd name="T41" fmla="*/ 42 h 432"/>
                    <a:gd name="T42" fmla="*/ 47 w 179"/>
                    <a:gd name="T43" fmla="*/ 57 h 432"/>
                    <a:gd name="T44" fmla="*/ 45 w 179"/>
                    <a:gd name="T45" fmla="*/ 71 h 432"/>
                    <a:gd name="T46" fmla="*/ 48 w 179"/>
                    <a:gd name="T47" fmla="*/ 88 h 432"/>
                    <a:gd name="T48" fmla="*/ 52 w 179"/>
                    <a:gd name="T49" fmla="*/ 107 h 432"/>
                    <a:gd name="T50" fmla="*/ 62 w 179"/>
                    <a:gd name="T51" fmla="*/ 128 h 432"/>
                    <a:gd name="T52" fmla="*/ 73 w 179"/>
                    <a:gd name="T53" fmla="*/ 153 h 432"/>
                    <a:gd name="T54" fmla="*/ 152 w 179"/>
                    <a:gd name="T55" fmla="*/ 307 h 432"/>
                    <a:gd name="T56" fmla="*/ 179 w 179"/>
                    <a:gd name="T57" fmla="*/ 276 h 432"/>
                    <a:gd name="T58" fmla="*/ 177 w 179"/>
                    <a:gd name="T59" fmla="*/ 432 h 4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79" h="432">
                      <a:moveTo>
                        <a:pt x="177" y="432"/>
                      </a:moveTo>
                      <a:lnTo>
                        <a:pt x="75" y="395"/>
                      </a:lnTo>
                      <a:lnTo>
                        <a:pt x="102" y="364"/>
                      </a:lnTo>
                      <a:lnTo>
                        <a:pt x="37" y="240"/>
                      </a:lnTo>
                      <a:lnTo>
                        <a:pt x="22" y="207"/>
                      </a:lnTo>
                      <a:lnTo>
                        <a:pt x="12" y="178"/>
                      </a:lnTo>
                      <a:lnTo>
                        <a:pt x="4" y="153"/>
                      </a:lnTo>
                      <a:lnTo>
                        <a:pt x="0" y="130"/>
                      </a:lnTo>
                      <a:lnTo>
                        <a:pt x="0" y="117"/>
                      </a:lnTo>
                      <a:lnTo>
                        <a:pt x="0" y="101"/>
                      </a:lnTo>
                      <a:lnTo>
                        <a:pt x="2" y="90"/>
                      </a:lnTo>
                      <a:lnTo>
                        <a:pt x="6" y="78"/>
                      </a:lnTo>
                      <a:lnTo>
                        <a:pt x="10" y="67"/>
                      </a:lnTo>
                      <a:lnTo>
                        <a:pt x="18" y="55"/>
                      </a:lnTo>
                      <a:lnTo>
                        <a:pt x="27" y="42"/>
                      </a:lnTo>
                      <a:lnTo>
                        <a:pt x="39" y="28"/>
                      </a:lnTo>
                      <a:lnTo>
                        <a:pt x="64" y="0"/>
                      </a:lnTo>
                      <a:lnTo>
                        <a:pt x="70" y="11"/>
                      </a:lnTo>
                      <a:lnTo>
                        <a:pt x="68" y="15"/>
                      </a:lnTo>
                      <a:lnTo>
                        <a:pt x="56" y="28"/>
                      </a:lnTo>
                      <a:lnTo>
                        <a:pt x="50" y="42"/>
                      </a:lnTo>
                      <a:lnTo>
                        <a:pt x="47" y="57"/>
                      </a:lnTo>
                      <a:lnTo>
                        <a:pt x="45" y="71"/>
                      </a:lnTo>
                      <a:lnTo>
                        <a:pt x="48" y="88"/>
                      </a:lnTo>
                      <a:lnTo>
                        <a:pt x="52" y="107"/>
                      </a:lnTo>
                      <a:lnTo>
                        <a:pt x="62" y="128"/>
                      </a:lnTo>
                      <a:lnTo>
                        <a:pt x="73" y="153"/>
                      </a:lnTo>
                      <a:lnTo>
                        <a:pt x="152" y="307"/>
                      </a:lnTo>
                      <a:lnTo>
                        <a:pt x="179" y="276"/>
                      </a:lnTo>
                      <a:lnTo>
                        <a:pt x="177" y="432"/>
                      </a:lnTo>
                      <a:close/>
                    </a:path>
                  </a:pathLst>
                </a:custGeom>
                <a:solidFill>
                  <a:srgbClr val="84868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6" name="Rectangle 307">
                  <a:extLst>
                    <a:ext uri="{FF2B5EF4-FFF2-40B4-BE49-F238E27FC236}">
                      <a16:creationId xmlns:a16="http://schemas.microsoft.com/office/drawing/2014/main" id="{201BA7E1-1D41-4EFB-B47B-F44DD3519FE7}"/>
                    </a:ext>
                  </a:extLst>
                </p:cNvPr>
                <p:cNvSpPr>
                  <a:spLocks noChangeArrowheads="1"/>
                </p:cNvSpPr>
                <p:nvPr/>
              </p:nvSpPr>
              <p:spPr bwMode="auto">
                <a:xfrm>
                  <a:off x="2759869" y="3960201"/>
                  <a:ext cx="152082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kumimoji="0" lang="en-US" altLang="en-US" sz="1400" b="0" i="0" u="none" strike="noStrike" cap="none" normalizeH="0" baseline="0" dirty="0">
                      <a:ln>
                        <a:noFill/>
                      </a:ln>
                      <a:solidFill>
                        <a:srgbClr val="373435"/>
                      </a:solidFill>
                      <a:effectLst/>
                      <a:latin typeface="Arial" panose="020B0604020202020204" pitchFamily="34" charset="0"/>
                    </a:rPr>
                    <a:t>100</a:t>
                  </a:r>
                  <a:r>
                    <a:rPr lang="en-US" altLang="en-US" sz="1400" dirty="0">
                      <a:solidFill>
                        <a:srgbClr val="373435"/>
                      </a:solidFill>
                      <a:latin typeface="Symbol" panose="05050102010706020507" pitchFamily="18" charset="2"/>
                    </a:rPr>
                    <a:t>´ </a:t>
                  </a:r>
                  <a:r>
                    <a:rPr kumimoji="0" lang="en-US" altLang="en-US" sz="1400" b="0" i="0" u="none" strike="noStrike" cap="none" normalizeH="0" baseline="0" dirty="0">
                      <a:ln>
                        <a:noFill/>
                      </a:ln>
                      <a:solidFill>
                        <a:srgbClr val="373435"/>
                      </a:solidFill>
                      <a:effectLst/>
                      <a:latin typeface="Arial" panose="020B0604020202020204" pitchFamily="34" charset="0"/>
                    </a:rPr>
                    <a:t>zoom-out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112" name="Group 111">
                <a:extLst>
                  <a:ext uri="{FF2B5EF4-FFF2-40B4-BE49-F238E27FC236}">
                    <a16:creationId xmlns:a16="http://schemas.microsoft.com/office/drawing/2014/main" id="{53FFAC3C-EE6B-426F-8C8E-057E5BD07487}"/>
                  </a:ext>
                </a:extLst>
              </p:cNvPr>
              <p:cNvGrpSpPr/>
              <p:nvPr/>
            </p:nvGrpSpPr>
            <p:grpSpPr>
              <a:xfrm>
                <a:off x="6304635" y="4516481"/>
                <a:ext cx="4484000" cy="2078496"/>
                <a:chOff x="6304635" y="4516481"/>
                <a:chExt cx="4484000" cy="2078496"/>
              </a:xfrm>
            </p:grpSpPr>
            <p:sp>
              <p:nvSpPr>
                <p:cNvPr id="362" name="Rectangle 361">
                  <a:extLst>
                    <a:ext uri="{FF2B5EF4-FFF2-40B4-BE49-F238E27FC236}">
                      <a16:creationId xmlns:a16="http://schemas.microsoft.com/office/drawing/2014/main" id="{496131B0-8B62-42B7-84F9-8540454066BE}"/>
                    </a:ext>
                  </a:extLst>
                </p:cNvPr>
                <p:cNvSpPr>
                  <a:spLocks noChangeArrowheads="1"/>
                </p:cNvSpPr>
                <p:nvPr/>
              </p:nvSpPr>
              <p:spPr bwMode="auto">
                <a:xfrm>
                  <a:off x="7157833" y="4516481"/>
                  <a:ext cx="3630802"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r>
                    <a:rPr kumimoji="0" lang="en-US" altLang="en-US" sz="1200" b="0" i="0" u="none" strike="noStrike" cap="none" normalizeH="0" baseline="0" dirty="0">
                      <a:ln>
                        <a:noFill/>
                      </a:ln>
                      <a:solidFill>
                        <a:srgbClr val="262425"/>
                      </a:solidFill>
                      <a:effectLst/>
                      <a:latin typeface="Arial" panose="020B0604020202020204" pitchFamily="34" charset="0"/>
                    </a:rPr>
                    <a:t>Plot range expanded to show high-concentration data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111" name="Group 110">
                  <a:extLst>
                    <a:ext uri="{FF2B5EF4-FFF2-40B4-BE49-F238E27FC236}">
                      <a16:creationId xmlns:a16="http://schemas.microsoft.com/office/drawing/2014/main" id="{0C2CC80B-9446-44E8-8A8B-9EF1255DA7C1}"/>
                    </a:ext>
                  </a:extLst>
                </p:cNvPr>
                <p:cNvGrpSpPr/>
                <p:nvPr/>
              </p:nvGrpSpPr>
              <p:grpSpPr>
                <a:xfrm>
                  <a:off x="6304635" y="4707440"/>
                  <a:ext cx="4063414" cy="1887537"/>
                  <a:chOff x="6304635" y="4707440"/>
                  <a:chExt cx="4063414" cy="1887537"/>
                </a:xfrm>
              </p:grpSpPr>
              <p:sp>
                <p:nvSpPr>
                  <p:cNvPr id="113" name="Rectangle 227">
                    <a:extLst>
                      <a:ext uri="{FF2B5EF4-FFF2-40B4-BE49-F238E27FC236}">
                        <a16:creationId xmlns:a16="http://schemas.microsoft.com/office/drawing/2014/main" id="{2A7E6D83-3D53-4019-BBFC-FA7A20336F05}"/>
                      </a:ext>
                    </a:extLst>
                  </p:cNvPr>
                  <p:cNvSpPr>
                    <a:spLocks noChangeArrowheads="1"/>
                  </p:cNvSpPr>
                  <p:nvPr/>
                </p:nvSpPr>
                <p:spPr bwMode="auto">
                  <a:xfrm>
                    <a:off x="7062873" y="4780465"/>
                    <a:ext cx="3136900" cy="1517650"/>
                  </a:xfrm>
                  <a:prstGeom prst="rect">
                    <a:avLst/>
                  </a:prstGeom>
                  <a:solidFill>
                    <a:srgbClr val="B8CFFC"/>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Rectangle 228">
                    <a:extLst>
                      <a:ext uri="{FF2B5EF4-FFF2-40B4-BE49-F238E27FC236}">
                        <a16:creationId xmlns:a16="http://schemas.microsoft.com/office/drawing/2014/main" id="{075BA4B8-94AE-46CD-A0B4-7F4C12B5786D}"/>
                      </a:ext>
                    </a:extLst>
                  </p:cNvPr>
                  <p:cNvSpPr>
                    <a:spLocks noChangeArrowheads="1"/>
                  </p:cNvSpPr>
                  <p:nvPr/>
                </p:nvSpPr>
                <p:spPr bwMode="auto">
                  <a:xfrm>
                    <a:off x="7062873" y="6194927"/>
                    <a:ext cx="180975" cy="109537"/>
                  </a:xfrm>
                  <a:prstGeom prst="rect">
                    <a:avLst/>
                  </a:prstGeom>
                  <a:solidFill>
                    <a:srgbClr val="FAFF35"/>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Line 308">
                    <a:extLst>
                      <a:ext uri="{FF2B5EF4-FFF2-40B4-BE49-F238E27FC236}">
                        <a16:creationId xmlns:a16="http://schemas.microsoft.com/office/drawing/2014/main" id="{66E73E3C-5C6B-418B-8C0E-A654BEE033F7}"/>
                      </a:ext>
                    </a:extLst>
                  </p:cNvPr>
                  <p:cNvSpPr>
                    <a:spLocks noChangeShapeType="1"/>
                  </p:cNvSpPr>
                  <p:nvPr/>
                </p:nvSpPr>
                <p:spPr bwMode="auto">
                  <a:xfrm>
                    <a:off x="7069223" y="6085390"/>
                    <a:ext cx="3127375" cy="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Line 309">
                    <a:extLst>
                      <a:ext uri="{FF2B5EF4-FFF2-40B4-BE49-F238E27FC236}">
                        <a16:creationId xmlns:a16="http://schemas.microsoft.com/office/drawing/2014/main" id="{68EB2243-A140-414F-B0C5-7F392C707DFA}"/>
                      </a:ext>
                    </a:extLst>
                  </p:cNvPr>
                  <p:cNvSpPr>
                    <a:spLocks noChangeShapeType="1"/>
                  </p:cNvSpPr>
                  <p:nvPr/>
                </p:nvSpPr>
                <p:spPr bwMode="auto">
                  <a:xfrm>
                    <a:off x="7069223" y="5869490"/>
                    <a:ext cx="3127375" cy="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Line 310">
                    <a:extLst>
                      <a:ext uri="{FF2B5EF4-FFF2-40B4-BE49-F238E27FC236}">
                        <a16:creationId xmlns:a16="http://schemas.microsoft.com/office/drawing/2014/main" id="{B95148CF-8618-4146-9753-FF0BA2039884}"/>
                      </a:ext>
                    </a:extLst>
                  </p:cNvPr>
                  <p:cNvSpPr>
                    <a:spLocks noChangeShapeType="1"/>
                  </p:cNvSpPr>
                  <p:nvPr/>
                </p:nvSpPr>
                <p:spPr bwMode="auto">
                  <a:xfrm>
                    <a:off x="7069223" y="5652002"/>
                    <a:ext cx="3127375" cy="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Line 311">
                    <a:extLst>
                      <a:ext uri="{FF2B5EF4-FFF2-40B4-BE49-F238E27FC236}">
                        <a16:creationId xmlns:a16="http://schemas.microsoft.com/office/drawing/2014/main" id="{BE7C5077-CB5C-4A62-B4D3-792BBD38D6D2}"/>
                      </a:ext>
                    </a:extLst>
                  </p:cNvPr>
                  <p:cNvSpPr>
                    <a:spLocks noChangeShapeType="1"/>
                  </p:cNvSpPr>
                  <p:nvPr/>
                </p:nvSpPr>
                <p:spPr bwMode="auto">
                  <a:xfrm>
                    <a:off x="7069223" y="5432927"/>
                    <a:ext cx="3127375" cy="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Line 312">
                    <a:extLst>
                      <a:ext uri="{FF2B5EF4-FFF2-40B4-BE49-F238E27FC236}">
                        <a16:creationId xmlns:a16="http://schemas.microsoft.com/office/drawing/2014/main" id="{D42AD687-8504-4382-BE96-15FF72780E3F}"/>
                      </a:ext>
                    </a:extLst>
                  </p:cNvPr>
                  <p:cNvSpPr>
                    <a:spLocks noChangeShapeType="1"/>
                  </p:cNvSpPr>
                  <p:nvPr/>
                </p:nvSpPr>
                <p:spPr bwMode="auto">
                  <a:xfrm>
                    <a:off x="7069223" y="5217027"/>
                    <a:ext cx="3127375" cy="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Line 313">
                    <a:extLst>
                      <a:ext uri="{FF2B5EF4-FFF2-40B4-BE49-F238E27FC236}">
                        <a16:creationId xmlns:a16="http://schemas.microsoft.com/office/drawing/2014/main" id="{A39E70AA-64B8-4E10-AEBF-A98D71171494}"/>
                      </a:ext>
                    </a:extLst>
                  </p:cNvPr>
                  <p:cNvSpPr>
                    <a:spLocks noChangeShapeType="1"/>
                  </p:cNvSpPr>
                  <p:nvPr/>
                </p:nvSpPr>
                <p:spPr bwMode="auto">
                  <a:xfrm>
                    <a:off x="7069223" y="5001127"/>
                    <a:ext cx="3127375" cy="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Line 314">
                    <a:extLst>
                      <a:ext uri="{FF2B5EF4-FFF2-40B4-BE49-F238E27FC236}">
                        <a16:creationId xmlns:a16="http://schemas.microsoft.com/office/drawing/2014/main" id="{A5729A48-5806-4376-98A2-F26F118B6848}"/>
                      </a:ext>
                    </a:extLst>
                  </p:cNvPr>
                  <p:cNvSpPr>
                    <a:spLocks noChangeShapeType="1"/>
                  </p:cNvSpPr>
                  <p:nvPr/>
                </p:nvSpPr>
                <p:spPr bwMode="auto">
                  <a:xfrm>
                    <a:off x="7069223" y="4783640"/>
                    <a:ext cx="3127375" cy="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Line 315">
                    <a:extLst>
                      <a:ext uri="{FF2B5EF4-FFF2-40B4-BE49-F238E27FC236}">
                        <a16:creationId xmlns:a16="http://schemas.microsoft.com/office/drawing/2014/main" id="{526BC77D-9430-4321-A04C-8823C0D317F3}"/>
                      </a:ext>
                    </a:extLst>
                  </p:cNvPr>
                  <p:cNvSpPr>
                    <a:spLocks noChangeShapeType="1"/>
                  </p:cNvSpPr>
                  <p:nvPr/>
                </p:nvSpPr>
                <p:spPr bwMode="auto">
                  <a:xfrm>
                    <a:off x="7688348" y="4783640"/>
                    <a:ext cx="0" cy="151765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Line 316">
                    <a:extLst>
                      <a:ext uri="{FF2B5EF4-FFF2-40B4-BE49-F238E27FC236}">
                        <a16:creationId xmlns:a16="http://schemas.microsoft.com/office/drawing/2014/main" id="{FFFBADB9-0520-4FE7-8E72-055A6085EC03}"/>
                      </a:ext>
                    </a:extLst>
                  </p:cNvPr>
                  <p:cNvSpPr>
                    <a:spLocks noChangeShapeType="1"/>
                  </p:cNvSpPr>
                  <p:nvPr/>
                </p:nvSpPr>
                <p:spPr bwMode="auto">
                  <a:xfrm>
                    <a:off x="8316998" y="4783640"/>
                    <a:ext cx="0" cy="151765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Line 317">
                    <a:extLst>
                      <a:ext uri="{FF2B5EF4-FFF2-40B4-BE49-F238E27FC236}">
                        <a16:creationId xmlns:a16="http://schemas.microsoft.com/office/drawing/2014/main" id="{13737808-A8AA-4A7E-9EE2-2AE3A1CE41D1}"/>
                      </a:ext>
                    </a:extLst>
                  </p:cNvPr>
                  <p:cNvSpPr>
                    <a:spLocks noChangeShapeType="1"/>
                  </p:cNvSpPr>
                  <p:nvPr/>
                </p:nvSpPr>
                <p:spPr bwMode="auto">
                  <a:xfrm>
                    <a:off x="8947236" y="4783640"/>
                    <a:ext cx="0" cy="151765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Line 318">
                    <a:extLst>
                      <a:ext uri="{FF2B5EF4-FFF2-40B4-BE49-F238E27FC236}">
                        <a16:creationId xmlns:a16="http://schemas.microsoft.com/office/drawing/2014/main" id="{73F3EBE5-924C-4FF3-AA7D-38F0BE56D966}"/>
                      </a:ext>
                    </a:extLst>
                  </p:cNvPr>
                  <p:cNvSpPr>
                    <a:spLocks noChangeShapeType="1"/>
                  </p:cNvSpPr>
                  <p:nvPr/>
                </p:nvSpPr>
                <p:spPr bwMode="auto">
                  <a:xfrm>
                    <a:off x="9575886" y="4783640"/>
                    <a:ext cx="0" cy="151765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Line 319">
                    <a:extLst>
                      <a:ext uri="{FF2B5EF4-FFF2-40B4-BE49-F238E27FC236}">
                        <a16:creationId xmlns:a16="http://schemas.microsoft.com/office/drawing/2014/main" id="{B897E98A-51CB-4900-9087-C2D6F7D4C2DE}"/>
                      </a:ext>
                    </a:extLst>
                  </p:cNvPr>
                  <p:cNvSpPr>
                    <a:spLocks noChangeShapeType="1"/>
                  </p:cNvSpPr>
                  <p:nvPr/>
                </p:nvSpPr>
                <p:spPr bwMode="auto">
                  <a:xfrm>
                    <a:off x="10196598" y="4783640"/>
                    <a:ext cx="0" cy="1517650"/>
                  </a:xfrm>
                  <a:prstGeom prst="line">
                    <a:avLst/>
                  </a:prstGeom>
                  <a:noFill/>
                  <a:ln w="9525">
                    <a:solidFill>
                      <a:srgbClr val="E0E5EB"/>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Line 320">
                    <a:extLst>
                      <a:ext uri="{FF2B5EF4-FFF2-40B4-BE49-F238E27FC236}">
                        <a16:creationId xmlns:a16="http://schemas.microsoft.com/office/drawing/2014/main" id="{FA828ABC-52D2-4114-AB86-E39A35A4B834}"/>
                      </a:ext>
                    </a:extLst>
                  </p:cNvPr>
                  <p:cNvSpPr>
                    <a:spLocks noChangeShapeType="1"/>
                  </p:cNvSpPr>
                  <p:nvPr/>
                </p:nvSpPr>
                <p:spPr bwMode="auto">
                  <a:xfrm flipV="1">
                    <a:off x="7069223" y="4783640"/>
                    <a:ext cx="0" cy="1517650"/>
                  </a:xfrm>
                  <a:prstGeom prst="line">
                    <a:avLst/>
                  </a:prstGeom>
                  <a:noFill/>
                  <a:ln w="9525">
                    <a:solidFill>
                      <a:srgbClr val="ADB9CA"/>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Line 321">
                    <a:extLst>
                      <a:ext uri="{FF2B5EF4-FFF2-40B4-BE49-F238E27FC236}">
                        <a16:creationId xmlns:a16="http://schemas.microsoft.com/office/drawing/2014/main" id="{4EA2903B-6D7F-422A-81C8-26778B642802}"/>
                      </a:ext>
                    </a:extLst>
                  </p:cNvPr>
                  <p:cNvSpPr>
                    <a:spLocks noChangeShapeType="1"/>
                  </p:cNvSpPr>
                  <p:nvPr/>
                </p:nvSpPr>
                <p:spPr bwMode="auto">
                  <a:xfrm>
                    <a:off x="7069223" y="6301290"/>
                    <a:ext cx="3127375" cy="0"/>
                  </a:xfrm>
                  <a:prstGeom prst="line">
                    <a:avLst/>
                  </a:prstGeom>
                  <a:noFill/>
                  <a:ln w="9525">
                    <a:solidFill>
                      <a:srgbClr val="ADB9CA"/>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Freeform 322">
                    <a:extLst>
                      <a:ext uri="{FF2B5EF4-FFF2-40B4-BE49-F238E27FC236}">
                        <a16:creationId xmlns:a16="http://schemas.microsoft.com/office/drawing/2014/main" id="{A4A13303-C495-4FC7-805B-6052DF9D373B}"/>
                      </a:ext>
                    </a:extLst>
                  </p:cNvPr>
                  <p:cNvSpPr>
                    <a:spLocks noEditPoints="1"/>
                  </p:cNvSpPr>
                  <p:nvPr/>
                </p:nvSpPr>
                <p:spPr bwMode="auto">
                  <a:xfrm>
                    <a:off x="7088273" y="5110665"/>
                    <a:ext cx="3114675" cy="1187450"/>
                  </a:xfrm>
                  <a:custGeom>
                    <a:avLst/>
                    <a:gdLst>
                      <a:gd name="T0" fmla="*/ 31 w 1962"/>
                      <a:gd name="T1" fmla="*/ 729 h 748"/>
                      <a:gd name="T2" fmla="*/ 1962 w 1962"/>
                      <a:gd name="T3" fmla="*/ 0 h 748"/>
                      <a:gd name="T4" fmla="*/ 1954 w 1962"/>
                      <a:gd name="T5" fmla="*/ 5 h 748"/>
                      <a:gd name="T6" fmla="*/ 69 w 1962"/>
                      <a:gd name="T7" fmla="*/ 723 h 748"/>
                      <a:gd name="T8" fmla="*/ 65 w 1962"/>
                      <a:gd name="T9" fmla="*/ 716 h 748"/>
                      <a:gd name="T10" fmla="*/ 159 w 1962"/>
                      <a:gd name="T11" fmla="*/ 691 h 748"/>
                      <a:gd name="T12" fmla="*/ 127 w 1962"/>
                      <a:gd name="T13" fmla="*/ 695 h 748"/>
                      <a:gd name="T14" fmla="*/ 224 w 1962"/>
                      <a:gd name="T15" fmla="*/ 664 h 748"/>
                      <a:gd name="T16" fmla="*/ 190 w 1962"/>
                      <a:gd name="T17" fmla="*/ 674 h 748"/>
                      <a:gd name="T18" fmla="*/ 288 w 1962"/>
                      <a:gd name="T19" fmla="*/ 637 h 748"/>
                      <a:gd name="T20" fmla="*/ 255 w 1962"/>
                      <a:gd name="T21" fmla="*/ 652 h 748"/>
                      <a:gd name="T22" fmla="*/ 349 w 1962"/>
                      <a:gd name="T23" fmla="*/ 610 h 748"/>
                      <a:gd name="T24" fmla="*/ 322 w 1962"/>
                      <a:gd name="T25" fmla="*/ 629 h 748"/>
                      <a:gd name="T26" fmla="*/ 407 w 1962"/>
                      <a:gd name="T27" fmla="*/ 585 h 748"/>
                      <a:gd name="T28" fmla="*/ 447 w 1962"/>
                      <a:gd name="T29" fmla="*/ 581 h 748"/>
                      <a:gd name="T30" fmla="*/ 443 w 1962"/>
                      <a:gd name="T31" fmla="*/ 572 h 748"/>
                      <a:gd name="T32" fmla="*/ 537 w 1962"/>
                      <a:gd name="T33" fmla="*/ 547 h 748"/>
                      <a:gd name="T34" fmla="*/ 505 w 1962"/>
                      <a:gd name="T35" fmla="*/ 551 h 748"/>
                      <a:gd name="T36" fmla="*/ 603 w 1962"/>
                      <a:gd name="T37" fmla="*/ 520 h 748"/>
                      <a:gd name="T38" fmla="*/ 566 w 1962"/>
                      <a:gd name="T39" fmla="*/ 531 h 748"/>
                      <a:gd name="T40" fmla="*/ 666 w 1962"/>
                      <a:gd name="T41" fmla="*/ 493 h 748"/>
                      <a:gd name="T42" fmla="*/ 633 w 1962"/>
                      <a:gd name="T43" fmla="*/ 510 h 748"/>
                      <a:gd name="T44" fmla="*/ 728 w 1962"/>
                      <a:gd name="T45" fmla="*/ 466 h 748"/>
                      <a:gd name="T46" fmla="*/ 699 w 1962"/>
                      <a:gd name="T47" fmla="*/ 485 h 748"/>
                      <a:gd name="T48" fmla="*/ 785 w 1962"/>
                      <a:gd name="T49" fmla="*/ 443 h 748"/>
                      <a:gd name="T50" fmla="*/ 825 w 1962"/>
                      <a:gd name="T51" fmla="*/ 437 h 748"/>
                      <a:gd name="T52" fmla="*/ 822 w 1962"/>
                      <a:gd name="T53" fmla="*/ 430 h 748"/>
                      <a:gd name="T54" fmla="*/ 916 w 1962"/>
                      <a:gd name="T55" fmla="*/ 405 h 748"/>
                      <a:gd name="T56" fmla="*/ 883 w 1962"/>
                      <a:gd name="T57" fmla="*/ 409 h 748"/>
                      <a:gd name="T58" fmla="*/ 981 w 1962"/>
                      <a:gd name="T59" fmla="*/ 378 h 748"/>
                      <a:gd name="T60" fmla="*/ 944 w 1962"/>
                      <a:gd name="T61" fmla="*/ 387 h 748"/>
                      <a:gd name="T62" fmla="*/ 1044 w 1962"/>
                      <a:gd name="T63" fmla="*/ 351 h 748"/>
                      <a:gd name="T64" fmla="*/ 1012 w 1962"/>
                      <a:gd name="T65" fmla="*/ 366 h 748"/>
                      <a:gd name="T66" fmla="*/ 1106 w 1962"/>
                      <a:gd name="T67" fmla="*/ 324 h 748"/>
                      <a:gd name="T68" fmla="*/ 1077 w 1962"/>
                      <a:gd name="T69" fmla="*/ 343 h 748"/>
                      <a:gd name="T70" fmla="*/ 1165 w 1962"/>
                      <a:gd name="T71" fmla="*/ 299 h 748"/>
                      <a:gd name="T72" fmla="*/ 1204 w 1962"/>
                      <a:gd name="T73" fmla="*/ 295 h 748"/>
                      <a:gd name="T74" fmla="*/ 1200 w 1962"/>
                      <a:gd name="T75" fmla="*/ 286 h 748"/>
                      <a:gd name="T76" fmla="*/ 1294 w 1962"/>
                      <a:gd name="T77" fmla="*/ 261 h 748"/>
                      <a:gd name="T78" fmla="*/ 1261 w 1962"/>
                      <a:gd name="T79" fmla="*/ 265 h 748"/>
                      <a:gd name="T80" fmla="*/ 1359 w 1962"/>
                      <a:gd name="T81" fmla="*/ 234 h 748"/>
                      <a:gd name="T82" fmla="*/ 1325 w 1962"/>
                      <a:gd name="T83" fmla="*/ 245 h 748"/>
                      <a:gd name="T84" fmla="*/ 1423 w 1962"/>
                      <a:gd name="T85" fmla="*/ 207 h 748"/>
                      <a:gd name="T86" fmla="*/ 1390 w 1962"/>
                      <a:gd name="T87" fmla="*/ 222 h 748"/>
                      <a:gd name="T88" fmla="*/ 1484 w 1962"/>
                      <a:gd name="T89" fmla="*/ 180 h 748"/>
                      <a:gd name="T90" fmla="*/ 1455 w 1962"/>
                      <a:gd name="T91" fmla="*/ 199 h 748"/>
                      <a:gd name="T92" fmla="*/ 1544 w 1962"/>
                      <a:gd name="T93" fmla="*/ 157 h 748"/>
                      <a:gd name="T94" fmla="*/ 1582 w 1962"/>
                      <a:gd name="T95" fmla="*/ 151 h 748"/>
                      <a:gd name="T96" fmla="*/ 1578 w 1962"/>
                      <a:gd name="T97" fmla="*/ 144 h 748"/>
                      <a:gd name="T98" fmla="*/ 1672 w 1962"/>
                      <a:gd name="T99" fmla="*/ 119 h 748"/>
                      <a:gd name="T100" fmla="*/ 1640 w 1962"/>
                      <a:gd name="T101" fmla="*/ 123 h 748"/>
                      <a:gd name="T102" fmla="*/ 1738 w 1962"/>
                      <a:gd name="T103" fmla="*/ 92 h 748"/>
                      <a:gd name="T104" fmla="*/ 1703 w 1962"/>
                      <a:gd name="T105" fmla="*/ 101 h 748"/>
                      <a:gd name="T106" fmla="*/ 1801 w 1962"/>
                      <a:gd name="T107" fmla="*/ 65 h 748"/>
                      <a:gd name="T108" fmla="*/ 1768 w 1962"/>
                      <a:gd name="T109" fmla="*/ 80 h 748"/>
                      <a:gd name="T110" fmla="*/ 1862 w 1962"/>
                      <a:gd name="T111" fmla="*/ 38 h 748"/>
                      <a:gd name="T112" fmla="*/ 1834 w 1962"/>
                      <a:gd name="T113" fmla="*/ 57 h 748"/>
                      <a:gd name="T114" fmla="*/ 1920 w 1962"/>
                      <a:gd name="T115" fmla="*/ 13 h 7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962" h="748">
                        <a:moveTo>
                          <a:pt x="6" y="748"/>
                        </a:moveTo>
                        <a:lnTo>
                          <a:pt x="32" y="737"/>
                        </a:lnTo>
                        <a:lnTo>
                          <a:pt x="36" y="735"/>
                        </a:lnTo>
                        <a:lnTo>
                          <a:pt x="36" y="731"/>
                        </a:lnTo>
                        <a:lnTo>
                          <a:pt x="32" y="729"/>
                        </a:lnTo>
                        <a:lnTo>
                          <a:pt x="31" y="729"/>
                        </a:lnTo>
                        <a:lnTo>
                          <a:pt x="4" y="739"/>
                        </a:lnTo>
                        <a:lnTo>
                          <a:pt x="0" y="741"/>
                        </a:lnTo>
                        <a:lnTo>
                          <a:pt x="0" y="745"/>
                        </a:lnTo>
                        <a:lnTo>
                          <a:pt x="2" y="748"/>
                        </a:lnTo>
                        <a:lnTo>
                          <a:pt x="6" y="748"/>
                        </a:lnTo>
                        <a:close/>
                        <a:moveTo>
                          <a:pt x="1962" y="0"/>
                        </a:moveTo>
                        <a:lnTo>
                          <a:pt x="1962" y="7"/>
                        </a:lnTo>
                        <a:lnTo>
                          <a:pt x="1962" y="7"/>
                        </a:lnTo>
                        <a:lnTo>
                          <a:pt x="1962" y="7"/>
                        </a:lnTo>
                        <a:lnTo>
                          <a:pt x="1960" y="9"/>
                        </a:lnTo>
                        <a:lnTo>
                          <a:pt x="1956" y="9"/>
                        </a:lnTo>
                        <a:lnTo>
                          <a:pt x="1954" y="5"/>
                        </a:lnTo>
                        <a:lnTo>
                          <a:pt x="1954" y="2"/>
                        </a:lnTo>
                        <a:lnTo>
                          <a:pt x="1956" y="0"/>
                        </a:lnTo>
                        <a:lnTo>
                          <a:pt x="1958" y="0"/>
                        </a:lnTo>
                        <a:lnTo>
                          <a:pt x="1960" y="0"/>
                        </a:lnTo>
                        <a:lnTo>
                          <a:pt x="1962" y="0"/>
                        </a:lnTo>
                        <a:close/>
                        <a:moveTo>
                          <a:pt x="69" y="723"/>
                        </a:moveTo>
                        <a:lnTo>
                          <a:pt x="96" y="714"/>
                        </a:lnTo>
                        <a:lnTo>
                          <a:pt x="100" y="712"/>
                        </a:lnTo>
                        <a:lnTo>
                          <a:pt x="100" y="708"/>
                        </a:lnTo>
                        <a:lnTo>
                          <a:pt x="96" y="706"/>
                        </a:lnTo>
                        <a:lnTo>
                          <a:pt x="92" y="704"/>
                        </a:lnTo>
                        <a:lnTo>
                          <a:pt x="65" y="716"/>
                        </a:lnTo>
                        <a:lnTo>
                          <a:pt x="63" y="718"/>
                        </a:lnTo>
                        <a:lnTo>
                          <a:pt x="63" y="722"/>
                        </a:lnTo>
                        <a:lnTo>
                          <a:pt x="65" y="723"/>
                        </a:lnTo>
                        <a:lnTo>
                          <a:pt x="69" y="723"/>
                        </a:lnTo>
                        <a:close/>
                        <a:moveTo>
                          <a:pt x="132" y="700"/>
                        </a:moveTo>
                        <a:lnTo>
                          <a:pt x="159" y="691"/>
                        </a:lnTo>
                        <a:lnTo>
                          <a:pt x="161" y="687"/>
                        </a:lnTo>
                        <a:lnTo>
                          <a:pt x="163" y="683"/>
                        </a:lnTo>
                        <a:lnTo>
                          <a:pt x="159" y="681"/>
                        </a:lnTo>
                        <a:lnTo>
                          <a:pt x="155" y="681"/>
                        </a:lnTo>
                        <a:lnTo>
                          <a:pt x="128" y="691"/>
                        </a:lnTo>
                        <a:lnTo>
                          <a:pt x="127" y="695"/>
                        </a:lnTo>
                        <a:lnTo>
                          <a:pt x="127" y="697"/>
                        </a:lnTo>
                        <a:lnTo>
                          <a:pt x="128" y="700"/>
                        </a:lnTo>
                        <a:lnTo>
                          <a:pt x="132" y="700"/>
                        </a:lnTo>
                        <a:close/>
                        <a:moveTo>
                          <a:pt x="196" y="675"/>
                        </a:moveTo>
                        <a:lnTo>
                          <a:pt x="223" y="666"/>
                        </a:lnTo>
                        <a:lnTo>
                          <a:pt x="224" y="664"/>
                        </a:lnTo>
                        <a:lnTo>
                          <a:pt x="224" y="660"/>
                        </a:lnTo>
                        <a:lnTo>
                          <a:pt x="223" y="658"/>
                        </a:lnTo>
                        <a:lnTo>
                          <a:pt x="219" y="658"/>
                        </a:lnTo>
                        <a:lnTo>
                          <a:pt x="192" y="668"/>
                        </a:lnTo>
                        <a:lnTo>
                          <a:pt x="190" y="670"/>
                        </a:lnTo>
                        <a:lnTo>
                          <a:pt x="190" y="674"/>
                        </a:lnTo>
                        <a:lnTo>
                          <a:pt x="192" y="675"/>
                        </a:lnTo>
                        <a:lnTo>
                          <a:pt x="196" y="675"/>
                        </a:lnTo>
                        <a:close/>
                        <a:moveTo>
                          <a:pt x="259" y="652"/>
                        </a:moveTo>
                        <a:lnTo>
                          <a:pt x="286" y="643"/>
                        </a:lnTo>
                        <a:lnTo>
                          <a:pt x="288" y="639"/>
                        </a:lnTo>
                        <a:lnTo>
                          <a:pt x="288" y="637"/>
                        </a:lnTo>
                        <a:lnTo>
                          <a:pt x="286" y="633"/>
                        </a:lnTo>
                        <a:lnTo>
                          <a:pt x="282" y="633"/>
                        </a:lnTo>
                        <a:lnTo>
                          <a:pt x="255" y="645"/>
                        </a:lnTo>
                        <a:lnTo>
                          <a:pt x="251" y="647"/>
                        </a:lnTo>
                        <a:lnTo>
                          <a:pt x="251" y="650"/>
                        </a:lnTo>
                        <a:lnTo>
                          <a:pt x="255" y="652"/>
                        </a:lnTo>
                        <a:lnTo>
                          <a:pt x="259" y="652"/>
                        </a:lnTo>
                        <a:close/>
                        <a:moveTo>
                          <a:pt x="322" y="629"/>
                        </a:moveTo>
                        <a:lnTo>
                          <a:pt x="349" y="618"/>
                        </a:lnTo>
                        <a:lnTo>
                          <a:pt x="351" y="616"/>
                        </a:lnTo>
                        <a:lnTo>
                          <a:pt x="351" y="612"/>
                        </a:lnTo>
                        <a:lnTo>
                          <a:pt x="349" y="610"/>
                        </a:lnTo>
                        <a:lnTo>
                          <a:pt x="345" y="610"/>
                        </a:lnTo>
                        <a:lnTo>
                          <a:pt x="319" y="620"/>
                        </a:lnTo>
                        <a:lnTo>
                          <a:pt x="315" y="622"/>
                        </a:lnTo>
                        <a:lnTo>
                          <a:pt x="315" y="626"/>
                        </a:lnTo>
                        <a:lnTo>
                          <a:pt x="319" y="629"/>
                        </a:lnTo>
                        <a:lnTo>
                          <a:pt x="322" y="629"/>
                        </a:lnTo>
                        <a:close/>
                        <a:moveTo>
                          <a:pt x="384" y="604"/>
                        </a:moveTo>
                        <a:lnTo>
                          <a:pt x="411" y="595"/>
                        </a:lnTo>
                        <a:lnTo>
                          <a:pt x="415" y="593"/>
                        </a:lnTo>
                        <a:lnTo>
                          <a:pt x="415" y="589"/>
                        </a:lnTo>
                        <a:lnTo>
                          <a:pt x="411" y="585"/>
                        </a:lnTo>
                        <a:lnTo>
                          <a:pt x="407" y="585"/>
                        </a:lnTo>
                        <a:lnTo>
                          <a:pt x="380" y="597"/>
                        </a:lnTo>
                        <a:lnTo>
                          <a:pt x="378" y="599"/>
                        </a:lnTo>
                        <a:lnTo>
                          <a:pt x="378" y="602"/>
                        </a:lnTo>
                        <a:lnTo>
                          <a:pt x="380" y="604"/>
                        </a:lnTo>
                        <a:lnTo>
                          <a:pt x="384" y="604"/>
                        </a:lnTo>
                        <a:close/>
                        <a:moveTo>
                          <a:pt x="447" y="581"/>
                        </a:moveTo>
                        <a:lnTo>
                          <a:pt x="474" y="572"/>
                        </a:lnTo>
                        <a:lnTo>
                          <a:pt x="478" y="568"/>
                        </a:lnTo>
                        <a:lnTo>
                          <a:pt x="478" y="564"/>
                        </a:lnTo>
                        <a:lnTo>
                          <a:pt x="474" y="562"/>
                        </a:lnTo>
                        <a:lnTo>
                          <a:pt x="470" y="562"/>
                        </a:lnTo>
                        <a:lnTo>
                          <a:pt x="443" y="572"/>
                        </a:lnTo>
                        <a:lnTo>
                          <a:pt x="441" y="576"/>
                        </a:lnTo>
                        <a:lnTo>
                          <a:pt x="441" y="578"/>
                        </a:lnTo>
                        <a:lnTo>
                          <a:pt x="443" y="581"/>
                        </a:lnTo>
                        <a:lnTo>
                          <a:pt x="447" y="581"/>
                        </a:lnTo>
                        <a:close/>
                        <a:moveTo>
                          <a:pt x="511" y="556"/>
                        </a:moveTo>
                        <a:lnTo>
                          <a:pt x="537" y="547"/>
                        </a:lnTo>
                        <a:lnTo>
                          <a:pt x="539" y="545"/>
                        </a:lnTo>
                        <a:lnTo>
                          <a:pt x="539" y="541"/>
                        </a:lnTo>
                        <a:lnTo>
                          <a:pt x="537" y="539"/>
                        </a:lnTo>
                        <a:lnTo>
                          <a:pt x="534" y="537"/>
                        </a:lnTo>
                        <a:lnTo>
                          <a:pt x="507" y="549"/>
                        </a:lnTo>
                        <a:lnTo>
                          <a:pt x="505" y="551"/>
                        </a:lnTo>
                        <a:lnTo>
                          <a:pt x="505" y="554"/>
                        </a:lnTo>
                        <a:lnTo>
                          <a:pt x="507" y="556"/>
                        </a:lnTo>
                        <a:lnTo>
                          <a:pt x="511" y="556"/>
                        </a:lnTo>
                        <a:close/>
                        <a:moveTo>
                          <a:pt x="574" y="533"/>
                        </a:moveTo>
                        <a:lnTo>
                          <a:pt x="601" y="524"/>
                        </a:lnTo>
                        <a:lnTo>
                          <a:pt x="603" y="520"/>
                        </a:lnTo>
                        <a:lnTo>
                          <a:pt x="603" y="516"/>
                        </a:lnTo>
                        <a:lnTo>
                          <a:pt x="601" y="514"/>
                        </a:lnTo>
                        <a:lnTo>
                          <a:pt x="597" y="514"/>
                        </a:lnTo>
                        <a:lnTo>
                          <a:pt x="570" y="524"/>
                        </a:lnTo>
                        <a:lnTo>
                          <a:pt x="568" y="528"/>
                        </a:lnTo>
                        <a:lnTo>
                          <a:pt x="566" y="531"/>
                        </a:lnTo>
                        <a:lnTo>
                          <a:pt x="570" y="533"/>
                        </a:lnTo>
                        <a:lnTo>
                          <a:pt x="574" y="533"/>
                        </a:lnTo>
                        <a:close/>
                        <a:moveTo>
                          <a:pt x="637" y="510"/>
                        </a:moveTo>
                        <a:lnTo>
                          <a:pt x="664" y="499"/>
                        </a:lnTo>
                        <a:lnTo>
                          <a:pt x="666" y="497"/>
                        </a:lnTo>
                        <a:lnTo>
                          <a:pt x="666" y="493"/>
                        </a:lnTo>
                        <a:lnTo>
                          <a:pt x="664" y="491"/>
                        </a:lnTo>
                        <a:lnTo>
                          <a:pt x="660" y="491"/>
                        </a:lnTo>
                        <a:lnTo>
                          <a:pt x="633" y="501"/>
                        </a:lnTo>
                        <a:lnTo>
                          <a:pt x="630" y="503"/>
                        </a:lnTo>
                        <a:lnTo>
                          <a:pt x="630" y="506"/>
                        </a:lnTo>
                        <a:lnTo>
                          <a:pt x="633" y="510"/>
                        </a:lnTo>
                        <a:lnTo>
                          <a:pt x="637" y="510"/>
                        </a:lnTo>
                        <a:close/>
                        <a:moveTo>
                          <a:pt x="699" y="485"/>
                        </a:moveTo>
                        <a:lnTo>
                          <a:pt x="726" y="476"/>
                        </a:lnTo>
                        <a:lnTo>
                          <a:pt x="729" y="474"/>
                        </a:lnTo>
                        <a:lnTo>
                          <a:pt x="729" y="470"/>
                        </a:lnTo>
                        <a:lnTo>
                          <a:pt x="728" y="466"/>
                        </a:lnTo>
                        <a:lnTo>
                          <a:pt x="724" y="466"/>
                        </a:lnTo>
                        <a:lnTo>
                          <a:pt x="697" y="478"/>
                        </a:lnTo>
                        <a:lnTo>
                          <a:pt x="693" y="480"/>
                        </a:lnTo>
                        <a:lnTo>
                          <a:pt x="693" y="483"/>
                        </a:lnTo>
                        <a:lnTo>
                          <a:pt x="695" y="485"/>
                        </a:lnTo>
                        <a:lnTo>
                          <a:pt x="699" y="485"/>
                        </a:lnTo>
                        <a:close/>
                        <a:moveTo>
                          <a:pt x="762" y="462"/>
                        </a:moveTo>
                        <a:lnTo>
                          <a:pt x="789" y="451"/>
                        </a:lnTo>
                        <a:lnTo>
                          <a:pt x="793" y="449"/>
                        </a:lnTo>
                        <a:lnTo>
                          <a:pt x="793" y="445"/>
                        </a:lnTo>
                        <a:lnTo>
                          <a:pt x="789" y="443"/>
                        </a:lnTo>
                        <a:lnTo>
                          <a:pt x="785" y="443"/>
                        </a:lnTo>
                        <a:lnTo>
                          <a:pt x="758" y="453"/>
                        </a:lnTo>
                        <a:lnTo>
                          <a:pt x="756" y="455"/>
                        </a:lnTo>
                        <a:lnTo>
                          <a:pt x="756" y="458"/>
                        </a:lnTo>
                        <a:lnTo>
                          <a:pt x="758" y="462"/>
                        </a:lnTo>
                        <a:lnTo>
                          <a:pt x="762" y="462"/>
                        </a:lnTo>
                        <a:close/>
                        <a:moveTo>
                          <a:pt x="825" y="437"/>
                        </a:moveTo>
                        <a:lnTo>
                          <a:pt x="852" y="428"/>
                        </a:lnTo>
                        <a:lnTo>
                          <a:pt x="856" y="426"/>
                        </a:lnTo>
                        <a:lnTo>
                          <a:pt x="856" y="422"/>
                        </a:lnTo>
                        <a:lnTo>
                          <a:pt x="852" y="418"/>
                        </a:lnTo>
                        <a:lnTo>
                          <a:pt x="848" y="418"/>
                        </a:lnTo>
                        <a:lnTo>
                          <a:pt x="822" y="430"/>
                        </a:lnTo>
                        <a:lnTo>
                          <a:pt x="820" y="432"/>
                        </a:lnTo>
                        <a:lnTo>
                          <a:pt x="820" y="435"/>
                        </a:lnTo>
                        <a:lnTo>
                          <a:pt x="822" y="437"/>
                        </a:lnTo>
                        <a:lnTo>
                          <a:pt x="825" y="437"/>
                        </a:lnTo>
                        <a:close/>
                        <a:moveTo>
                          <a:pt x="889" y="414"/>
                        </a:moveTo>
                        <a:lnTo>
                          <a:pt x="916" y="405"/>
                        </a:lnTo>
                        <a:lnTo>
                          <a:pt x="918" y="401"/>
                        </a:lnTo>
                        <a:lnTo>
                          <a:pt x="918" y="397"/>
                        </a:lnTo>
                        <a:lnTo>
                          <a:pt x="916" y="395"/>
                        </a:lnTo>
                        <a:lnTo>
                          <a:pt x="912" y="395"/>
                        </a:lnTo>
                        <a:lnTo>
                          <a:pt x="885" y="405"/>
                        </a:lnTo>
                        <a:lnTo>
                          <a:pt x="883" y="409"/>
                        </a:lnTo>
                        <a:lnTo>
                          <a:pt x="883" y="412"/>
                        </a:lnTo>
                        <a:lnTo>
                          <a:pt x="885" y="414"/>
                        </a:lnTo>
                        <a:lnTo>
                          <a:pt x="889" y="414"/>
                        </a:lnTo>
                        <a:close/>
                        <a:moveTo>
                          <a:pt x="952" y="389"/>
                        </a:moveTo>
                        <a:lnTo>
                          <a:pt x="979" y="380"/>
                        </a:lnTo>
                        <a:lnTo>
                          <a:pt x="981" y="378"/>
                        </a:lnTo>
                        <a:lnTo>
                          <a:pt x="981" y="374"/>
                        </a:lnTo>
                        <a:lnTo>
                          <a:pt x="979" y="372"/>
                        </a:lnTo>
                        <a:lnTo>
                          <a:pt x="975" y="372"/>
                        </a:lnTo>
                        <a:lnTo>
                          <a:pt x="948" y="382"/>
                        </a:lnTo>
                        <a:lnTo>
                          <a:pt x="946" y="384"/>
                        </a:lnTo>
                        <a:lnTo>
                          <a:pt x="944" y="387"/>
                        </a:lnTo>
                        <a:lnTo>
                          <a:pt x="948" y="389"/>
                        </a:lnTo>
                        <a:lnTo>
                          <a:pt x="952" y="389"/>
                        </a:lnTo>
                        <a:close/>
                        <a:moveTo>
                          <a:pt x="1016" y="366"/>
                        </a:moveTo>
                        <a:lnTo>
                          <a:pt x="1042" y="357"/>
                        </a:lnTo>
                        <a:lnTo>
                          <a:pt x="1044" y="353"/>
                        </a:lnTo>
                        <a:lnTo>
                          <a:pt x="1044" y="351"/>
                        </a:lnTo>
                        <a:lnTo>
                          <a:pt x="1042" y="347"/>
                        </a:lnTo>
                        <a:lnTo>
                          <a:pt x="1039" y="347"/>
                        </a:lnTo>
                        <a:lnTo>
                          <a:pt x="1012" y="357"/>
                        </a:lnTo>
                        <a:lnTo>
                          <a:pt x="1008" y="361"/>
                        </a:lnTo>
                        <a:lnTo>
                          <a:pt x="1008" y="364"/>
                        </a:lnTo>
                        <a:lnTo>
                          <a:pt x="1012" y="366"/>
                        </a:lnTo>
                        <a:lnTo>
                          <a:pt x="1016" y="366"/>
                        </a:lnTo>
                        <a:close/>
                        <a:moveTo>
                          <a:pt x="1077" y="343"/>
                        </a:moveTo>
                        <a:lnTo>
                          <a:pt x="1104" y="332"/>
                        </a:lnTo>
                        <a:lnTo>
                          <a:pt x="1108" y="330"/>
                        </a:lnTo>
                        <a:lnTo>
                          <a:pt x="1108" y="326"/>
                        </a:lnTo>
                        <a:lnTo>
                          <a:pt x="1106" y="324"/>
                        </a:lnTo>
                        <a:lnTo>
                          <a:pt x="1102" y="324"/>
                        </a:lnTo>
                        <a:lnTo>
                          <a:pt x="1075" y="334"/>
                        </a:lnTo>
                        <a:lnTo>
                          <a:pt x="1071" y="336"/>
                        </a:lnTo>
                        <a:lnTo>
                          <a:pt x="1071" y="339"/>
                        </a:lnTo>
                        <a:lnTo>
                          <a:pt x="1075" y="343"/>
                        </a:lnTo>
                        <a:lnTo>
                          <a:pt x="1077" y="343"/>
                        </a:lnTo>
                        <a:close/>
                        <a:moveTo>
                          <a:pt x="1140" y="318"/>
                        </a:moveTo>
                        <a:lnTo>
                          <a:pt x="1167" y="309"/>
                        </a:lnTo>
                        <a:lnTo>
                          <a:pt x="1171" y="307"/>
                        </a:lnTo>
                        <a:lnTo>
                          <a:pt x="1171" y="303"/>
                        </a:lnTo>
                        <a:lnTo>
                          <a:pt x="1167" y="299"/>
                        </a:lnTo>
                        <a:lnTo>
                          <a:pt x="1165" y="299"/>
                        </a:lnTo>
                        <a:lnTo>
                          <a:pt x="1137" y="311"/>
                        </a:lnTo>
                        <a:lnTo>
                          <a:pt x="1135" y="313"/>
                        </a:lnTo>
                        <a:lnTo>
                          <a:pt x="1135" y="316"/>
                        </a:lnTo>
                        <a:lnTo>
                          <a:pt x="1137" y="318"/>
                        </a:lnTo>
                        <a:lnTo>
                          <a:pt x="1140" y="318"/>
                        </a:lnTo>
                        <a:close/>
                        <a:moveTo>
                          <a:pt x="1204" y="295"/>
                        </a:moveTo>
                        <a:lnTo>
                          <a:pt x="1231" y="284"/>
                        </a:lnTo>
                        <a:lnTo>
                          <a:pt x="1234" y="282"/>
                        </a:lnTo>
                        <a:lnTo>
                          <a:pt x="1234" y="278"/>
                        </a:lnTo>
                        <a:lnTo>
                          <a:pt x="1231" y="276"/>
                        </a:lnTo>
                        <a:lnTo>
                          <a:pt x="1227" y="276"/>
                        </a:lnTo>
                        <a:lnTo>
                          <a:pt x="1200" y="286"/>
                        </a:lnTo>
                        <a:lnTo>
                          <a:pt x="1198" y="290"/>
                        </a:lnTo>
                        <a:lnTo>
                          <a:pt x="1198" y="291"/>
                        </a:lnTo>
                        <a:lnTo>
                          <a:pt x="1200" y="295"/>
                        </a:lnTo>
                        <a:lnTo>
                          <a:pt x="1204" y="295"/>
                        </a:lnTo>
                        <a:close/>
                        <a:moveTo>
                          <a:pt x="1267" y="270"/>
                        </a:moveTo>
                        <a:lnTo>
                          <a:pt x="1294" y="261"/>
                        </a:lnTo>
                        <a:lnTo>
                          <a:pt x="1296" y="259"/>
                        </a:lnTo>
                        <a:lnTo>
                          <a:pt x="1296" y="255"/>
                        </a:lnTo>
                        <a:lnTo>
                          <a:pt x="1294" y="251"/>
                        </a:lnTo>
                        <a:lnTo>
                          <a:pt x="1290" y="253"/>
                        </a:lnTo>
                        <a:lnTo>
                          <a:pt x="1263" y="263"/>
                        </a:lnTo>
                        <a:lnTo>
                          <a:pt x="1261" y="265"/>
                        </a:lnTo>
                        <a:lnTo>
                          <a:pt x="1261" y="268"/>
                        </a:lnTo>
                        <a:lnTo>
                          <a:pt x="1263" y="270"/>
                        </a:lnTo>
                        <a:lnTo>
                          <a:pt x="1267" y="270"/>
                        </a:lnTo>
                        <a:close/>
                        <a:moveTo>
                          <a:pt x="1330" y="247"/>
                        </a:moveTo>
                        <a:lnTo>
                          <a:pt x="1357" y="238"/>
                        </a:lnTo>
                        <a:lnTo>
                          <a:pt x="1359" y="234"/>
                        </a:lnTo>
                        <a:lnTo>
                          <a:pt x="1359" y="232"/>
                        </a:lnTo>
                        <a:lnTo>
                          <a:pt x="1357" y="228"/>
                        </a:lnTo>
                        <a:lnTo>
                          <a:pt x="1353" y="228"/>
                        </a:lnTo>
                        <a:lnTo>
                          <a:pt x="1327" y="238"/>
                        </a:lnTo>
                        <a:lnTo>
                          <a:pt x="1325" y="242"/>
                        </a:lnTo>
                        <a:lnTo>
                          <a:pt x="1325" y="245"/>
                        </a:lnTo>
                        <a:lnTo>
                          <a:pt x="1327" y="247"/>
                        </a:lnTo>
                        <a:lnTo>
                          <a:pt x="1330" y="247"/>
                        </a:lnTo>
                        <a:close/>
                        <a:moveTo>
                          <a:pt x="1394" y="224"/>
                        </a:moveTo>
                        <a:lnTo>
                          <a:pt x="1421" y="213"/>
                        </a:lnTo>
                        <a:lnTo>
                          <a:pt x="1423" y="211"/>
                        </a:lnTo>
                        <a:lnTo>
                          <a:pt x="1423" y="207"/>
                        </a:lnTo>
                        <a:lnTo>
                          <a:pt x="1421" y="205"/>
                        </a:lnTo>
                        <a:lnTo>
                          <a:pt x="1417" y="205"/>
                        </a:lnTo>
                        <a:lnTo>
                          <a:pt x="1390" y="215"/>
                        </a:lnTo>
                        <a:lnTo>
                          <a:pt x="1386" y="217"/>
                        </a:lnTo>
                        <a:lnTo>
                          <a:pt x="1386" y="220"/>
                        </a:lnTo>
                        <a:lnTo>
                          <a:pt x="1390" y="222"/>
                        </a:lnTo>
                        <a:lnTo>
                          <a:pt x="1394" y="224"/>
                        </a:lnTo>
                        <a:close/>
                        <a:moveTo>
                          <a:pt x="1455" y="199"/>
                        </a:moveTo>
                        <a:lnTo>
                          <a:pt x="1482" y="190"/>
                        </a:lnTo>
                        <a:lnTo>
                          <a:pt x="1486" y="186"/>
                        </a:lnTo>
                        <a:lnTo>
                          <a:pt x="1486" y="184"/>
                        </a:lnTo>
                        <a:lnTo>
                          <a:pt x="1484" y="180"/>
                        </a:lnTo>
                        <a:lnTo>
                          <a:pt x="1480" y="180"/>
                        </a:lnTo>
                        <a:lnTo>
                          <a:pt x="1453" y="190"/>
                        </a:lnTo>
                        <a:lnTo>
                          <a:pt x="1449" y="194"/>
                        </a:lnTo>
                        <a:lnTo>
                          <a:pt x="1449" y="197"/>
                        </a:lnTo>
                        <a:lnTo>
                          <a:pt x="1451" y="199"/>
                        </a:lnTo>
                        <a:lnTo>
                          <a:pt x="1455" y="199"/>
                        </a:lnTo>
                        <a:close/>
                        <a:moveTo>
                          <a:pt x="1519" y="176"/>
                        </a:moveTo>
                        <a:lnTo>
                          <a:pt x="1546" y="165"/>
                        </a:lnTo>
                        <a:lnTo>
                          <a:pt x="1549" y="163"/>
                        </a:lnTo>
                        <a:lnTo>
                          <a:pt x="1549" y="159"/>
                        </a:lnTo>
                        <a:lnTo>
                          <a:pt x="1546" y="157"/>
                        </a:lnTo>
                        <a:lnTo>
                          <a:pt x="1544" y="157"/>
                        </a:lnTo>
                        <a:lnTo>
                          <a:pt x="1515" y="167"/>
                        </a:lnTo>
                        <a:lnTo>
                          <a:pt x="1513" y="169"/>
                        </a:lnTo>
                        <a:lnTo>
                          <a:pt x="1513" y="172"/>
                        </a:lnTo>
                        <a:lnTo>
                          <a:pt x="1515" y="176"/>
                        </a:lnTo>
                        <a:lnTo>
                          <a:pt x="1519" y="176"/>
                        </a:lnTo>
                        <a:close/>
                        <a:moveTo>
                          <a:pt x="1582" y="151"/>
                        </a:moveTo>
                        <a:lnTo>
                          <a:pt x="1609" y="142"/>
                        </a:lnTo>
                        <a:lnTo>
                          <a:pt x="1611" y="140"/>
                        </a:lnTo>
                        <a:lnTo>
                          <a:pt x="1613" y="136"/>
                        </a:lnTo>
                        <a:lnTo>
                          <a:pt x="1609" y="132"/>
                        </a:lnTo>
                        <a:lnTo>
                          <a:pt x="1605" y="132"/>
                        </a:lnTo>
                        <a:lnTo>
                          <a:pt x="1578" y="144"/>
                        </a:lnTo>
                        <a:lnTo>
                          <a:pt x="1576" y="146"/>
                        </a:lnTo>
                        <a:lnTo>
                          <a:pt x="1576" y="149"/>
                        </a:lnTo>
                        <a:lnTo>
                          <a:pt x="1578" y="151"/>
                        </a:lnTo>
                        <a:lnTo>
                          <a:pt x="1582" y="151"/>
                        </a:lnTo>
                        <a:close/>
                        <a:moveTo>
                          <a:pt x="1645" y="128"/>
                        </a:moveTo>
                        <a:lnTo>
                          <a:pt x="1672" y="119"/>
                        </a:lnTo>
                        <a:lnTo>
                          <a:pt x="1674" y="115"/>
                        </a:lnTo>
                        <a:lnTo>
                          <a:pt x="1674" y="111"/>
                        </a:lnTo>
                        <a:lnTo>
                          <a:pt x="1672" y="109"/>
                        </a:lnTo>
                        <a:lnTo>
                          <a:pt x="1668" y="109"/>
                        </a:lnTo>
                        <a:lnTo>
                          <a:pt x="1642" y="119"/>
                        </a:lnTo>
                        <a:lnTo>
                          <a:pt x="1640" y="123"/>
                        </a:lnTo>
                        <a:lnTo>
                          <a:pt x="1640" y="124"/>
                        </a:lnTo>
                        <a:lnTo>
                          <a:pt x="1642" y="128"/>
                        </a:lnTo>
                        <a:lnTo>
                          <a:pt x="1645" y="128"/>
                        </a:lnTo>
                        <a:close/>
                        <a:moveTo>
                          <a:pt x="1709" y="103"/>
                        </a:moveTo>
                        <a:lnTo>
                          <a:pt x="1736" y="94"/>
                        </a:lnTo>
                        <a:lnTo>
                          <a:pt x="1738" y="92"/>
                        </a:lnTo>
                        <a:lnTo>
                          <a:pt x="1738" y="88"/>
                        </a:lnTo>
                        <a:lnTo>
                          <a:pt x="1736" y="86"/>
                        </a:lnTo>
                        <a:lnTo>
                          <a:pt x="1732" y="86"/>
                        </a:lnTo>
                        <a:lnTo>
                          <a:pt x="1705" y="96"/>
                        </a:lnTo>
                        <a:lnTo>
                          <a:pt x="1703" y="98"/>
                        </a:lnTo>
                        <a:lnTo>
                          <a:pt x="1703" y="101"/>
                        </a:lnTo>
                        <a:lnTo>
                          <a:pt x="1705" y="103"/>
                        </a:lnTo>
                        <a:lnTo>
                          <a:pt x="1709" y="103"/>
                        </a:lnTo>
                        <a:close/>
                        <a:moveTo>
                          <a:pt x="1772" y="80"/>
                        </a:moveTo>
                        <a:lnTo>
                          <a:pt x="1799" y="71"/>
                        </a:lnTo>
                        <a:lnTo>
                          <a:pt x="1801" y="67"/>
                        </a:lnTo>
                        <a:lnTo>
                          <a:pt x="1801" y="65"/>
                        </a:lnTo>
                        <a:lnTo>
                          <a:pt x="1799" y="61"/>
                        </a:lnTo>
                        <a:lnTo>
                          <a:pt x="1795" y="61"/>
                        </a:lnTo>
                        <a:lnTo>
                          <a:pt x="1768" y="73"/>
                        </a:lnTo>
                        <a:lnTo>
                          <a:pt x="1764" y="75"/>
                        </a:lnTo>
                        <a:lnTo>
                          <a:pt x="1764" y="78"/>
                        </a:lnTo>
                        <a:lnTo>
                          <a:pt x="1768" y="80"/>
                        </a:lnTo>
                        <a:lnTo>
                          <a:pt x="1772" y="80"/>
                        </a:lnTo>
                        <a:close/>
                        <a:moveTo>
                          <a:pt x="1834" y="57"/>
                        </a:moveTo>
                        <a:lnTo>
                          <a:pt x="1862" y="46"/>
                        </a:lnTo>
                        <a:lnTo>
                          <a:pt x="1864" y="44"/>
                        </a:lnTo>
                        <a:lnTo>
                          <a:pt x="1864" y="40"/>
                        </a:lnTo>
                        <a:lnTo>
                          <a:pt x="1862" y="38"/>
                        </a:lnTo>
                        <a:lnTo>
                          <a:pt x="1858" y="38"/>
                        </a:lnTo>
                        <a:lnTo>
                          <a:pt x="1832" y="48"/>
                        </a:lnTo>
                        <a:lnTo>
                          <a:pt x="1828" y="50"/>
                        </a:lnTo>
                        <a:lnTo>
                          <a:pt x="1828" y="53"/>
                        </a:lnTo>
                        <a:lnTo>
                          <a:pt x="1830" y="57"/>
                        </a:lnTo>
                        <a:lnTo>
                          <a:pt x="1834" y="57"/>
                        </a:lnTo>
                        <a:close/>
                        <a:moveTo>
                          <a:pt x="1897" y="32"/>
                        </a:moveTo>
                        <a:lnTo>
                          <a:pt x="1924" y="23"/>
                        </a:lnTo>
                        <a:lnTo>
                          <a:pt x="1928" y="21"/>
                        </a:lnTo>
                        <a:lnTo>
                          <a:pt x="1928" y="17"/>
                        </a:lnTo>
                        <a:lnTo>
                          <a:pt x="1924" y="13"/>
                        </a:lnTo>
                        <a:lnTo>
                          <a:pt x="1920" y="13"/>
                        </a:lnTo>
                        <a:lnTo>
                          <a:pt x="1893" y="25"/>
                        </a:lnTo>
                        <a:lnTo>
                          <a:pt x="1891" y="27"/>
                        </a:lnTo>
                        <a:lnTo>
                          <a:pt x="1891" y="30"/>
                        </a:lnTo>
                        <a:lnTo>
                          <a:pt x="1893" y="32"/>
                        </a:lnTo>
                        <a:lnTo>
                          <a:pt x="1897" y="32"/>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0" name="Freeform 323">
                    <a:extLst>
                      <a:ext uri="{FF2B5EF4-FFF2-40B4-BE49-F238E27FC236}">
                        <a16:creationId xmlns:a16="http://schemas.microsoft.com/office/drawing/2014/main" id="{2A0C07A9-33E1-4568-A457-F37E30255763}"/>
                      </a:ext>
                    </a:extLst>
                  </p:cNvPr>
                  <p:cNvSpPr>
                    <a:spLocks/>
                  </p:cNvSpPr>
                  <p:nvPr/>
                </p:nvSpPr>
                <p:spPr bwMode="auto">
                  <a:xfrm>
                    <a:off x="7088273" y="6267952"/>
                    <a:ext cx="57150" cy="30162"/>
                  </a:xfrm>
                  <a:custGeom>
                    <a:avLst/>
                    <a:gdLst>
                      <a:gd name="T0" fmla="*/ 6 w 36"/>
                      <a:gd name="T1" fmla="*/ 19 h 19"/>
                      <a:gd name="T2" fmla="*/ 32 w 36"/>
                      <a:gd name="T3" fmla="*/ 8 h 19"/>
                      <a:gd name="T4" fmla="*/ 36 w 36"/>
                      <a:gd name="T5" fmla="*/ 6 h 19"/>
                      <a:gd name="T6" fmla="*/ 36 w 36"/>
                      <a:gd name="T7" fmla="*/ 2 h 19"/>
                      <a:gd name="T8" fmla="*/ 32 w 36"/>
                      <a:gd name="T9" fmla="*/ 0 h 19"/>
                      <a:gd name="T10" fmla="*/ 31 w 36"/>
                      <a:gd name="T11" fmla="*/ 0 h 19"/>
                      <a:gd name="T12" fmla="*/ 4 w 36"/>
                      <a:gd name="T13" fmla="*/ 10 h 19"/>
                      <a:gd name="T14" fmla="*/ 0 w 36"/>
                      <a:gd name="T15" fmla="*/ 12 h 19"/>
                      <a:gd name="T16" fmla="*/ 0 w 36"/>
                      <a:gd name="T17" fmla="*/ 16 h 19"/>
                      <a:gd name="T18" fmla="*/ 2 w 36"/>
                      <a:gd name="T19" fmla="*/ 19 h 19"/>
                      <a:gd name="T20" fmla="*/ 6 w 36"/>
                      <a:gd name="T21" fmla="*/ 19 h 19"/>
                      <a:gd name="T22" fmla="*/ 6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6" y="19"/>
                        </a:moveTo>
                        <a:lnTo>
                          <a:pt x="32" y="8"/>
                        </a:lnTo>
                        <a:lnTo>
                          <a:pt x="36" y="6"/>
                        </a:lnTo>
                        <a:lnTo>
                          <a:pt x="36" y="2"/>
                        </a:lnTo>
                        <a:lnTo>
                          <a:pt x="32" y="0"/>
                        </a:lnTo>
                        <a:lnTo>
                          <a:pt x="31" y="0"/>
                        </a:lnTo>
                        <a:lnTo>
                          <a:pt x="4" y="10"/>
                        </a:lnTo>
                        <a:lnTo>
                          <a:pt x="0" y="12"/>
                        </a:lnTo>
                        <a:lnTo>
                          <a:pt x="0" y="16"/>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Freeform 324">
                    <a:extLst>
                      <a:ext uri="{FF2B5EF4-FFF2-40B4-BE49-F238E27FC236}">
                        <a16:creationId xmlns:a16="http://schemas.microsoft.com/office/drawing/2014/main" id="{826AF3CD-F3DF-4E2A-879B-DCC9F7E63C5C}"/>
                      </a:ext>
                    </a:extLst>
                  </p:cNvPr>
                  <p:cNvSpPr>
                    <a:spLocks/>
                  </p:cNvSpPr>
                  <p:nvPr/>
                </p:nvSpPr>
                <p:spPr bwMode="auto">
                  <a:xfrm>
                    <a:off x="7188286" y="6228265"/>
                    <a:ext cx="58738" cy="30162"/>
                  </a:xfrm>
                  <a:custGeom>
                    <a:avLst/>
                    <a:gdLst>
                      <a:gd name="T0" fmla="*/ 6 w 37"/>
                      <a:gd name="T1" fmla="*/ 19 h 19"/>
                      <a:gd name="T2" fmla="*/ 33 w 37"/>
                      <a:gd name="T3" fmla="*/ 10 h 19"/>
                      <a:gd name="T4" fmla="*/ 37 w 37"/>
                      <a:gd name="T5" fmla="*/ 8 h 19"/>
                      <a:gd name="T6" fmla="*/ 37 w 37"/>
                      <a:gd name="T7" fmla="*/ 4 h 19"/>
                      <a:gd name="T8" fmla="*/ 33 w 37"/>
                      <a:gd name="T9" fmla="*/ 2 h 19"/>
                      <a:gd name="T10" fmla="*/ 29 w 37"/>
                      <a:gd name="T11" fmla="*/ 0 h 19"/>
                      <a:gd name="T12" fmla="*/ 2 w 37"/>
                      <a:gd name="T13" fmla="*/ 12 h 19"/>
                      <a:gd name="T14" fmla="*/ 0 w 37"/>
                      <a:gd name="T15" fmla="*/ 14 h 19"/>
                      <a:gd name="T16" fmla="*/ 0 w 37"/>
                      <a:gd name="T17" fmla="*/ 18 h 19"/>
                      <a:gd name="T18" fmla="*/ 2 w 37"/>
                      <a:gd name="T19" fmla="*/ 19 h 19"/>
                      <a:gd name="T20" fmla="*/ 6 w 37"/>
                      <a:gd name="T21" fmla="*/ 19 h 19"/>
                      <a:gd name="T22" fmla="*/ 6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6" y="19"/>
                        </a:moveTo>
                        <a:lnTo>
                          <a:pt x="33" y="10"/>
                        </a:lnTo>
                        <a:lnTo>
                          <a:pt x="37" y="8"/>
                        </a:lnTo>
                        <a:lnTo>
                          <a:pt x="37" y="4"/>
                        </a:lnTo>
                        <a:lnTo>
                          <a:pt x="33" y="2"/>
                        </a:lnTo>
                        <a:lnTo>
                          <a:pt x="29" y="0"/>
                        </a:lnTo>
                        <a:lnTo>
                          <a:pt x="2" y="12"/>
                        </a:lnTo>
                        <a:lnTo>
                          <a:pt x="0" y="14"/>
                        </a:lnTo>
                        <a:lnTo>
                          <a:pt x="0" y="18"/>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Freeform 325">
                    <a:extLst>
                      <a:ext uri="{FF2B5EF4-FFF2-40B4-BE49-F238E27FC236}">
                        <a16:creationId xmlns:a16="http://schemas.microsoft.com/office/drawing/2014/main" id="{9826377A-216C-4B58-9343-2C66AFF87F1C}"/>
                      </a:ext>
                    </a:extLst>
                  </p:cNvPr>
                  <p:cNvSpPr>
                    <a:spLocks/>
                  </p:cNvSpPr>
                  <p:nvPr/>
                </p:nvSpPr>
                <p:spPr bwMode="auto">
                  <a:xfrm>
                    <a:off x="7289886" y="6191752"/>
                    <a:ext cx="57150" cy="30162"/>
                  </a:xfrm>
                  <a:custGeom>
                    <a:avLst/>
                    <a:gdLst>
                      <a:gd name="T0" fmla="*/ 5 w 36"/>
                      <a:gd name="T1" fmla="*/ 19 h 19"/>
                      <a:gd name="T2" fmla="*/ 32 w 36"/>
                      <a:gd name="T3" fmla="*/ 10 h 19"/>
                      <a:gd name="T4" fmla="*/ 34 w 36"/>
                      <a:gd name="T5" fmla="*/ 6 h 19"/>
                      <a:gd name="T6" fmla="*/ 36 w 36"/>
                      <a:gd name="T7" fmla="*/ 2 h 19"/>
                      <a:gd name="T8" fmla="*/ 32 w 36"/>
                      <a:gd name="T9" fmla="*/ 0 h 19"/>
                      <a:gd name="T10" fmla="*/ 28 w 36"/>
                      <a:gd name="T11" fmla="*/ 0 h 19"/>
                      <a:gd name="T12" fmla="*/ 1 w 36"/>
                      <a:gd name="T13" fmla="*/ 10 h 19"/>
                      <a:gd name="T14" fmla="*/ 0 w 36"/>
                      <a:gd name="T15" fmla="*/ 14 h 19"/>
                      <a:gd name="T16" fmla="*/ 0 w 36"/>
                      <a:gd name="T17" fmla="*/ 16 h 19"/>
                      <a:gd name="T18" fmla="*/ 1 w 36"/>
                      <a:gd name="T19" fmla="*/ 19 h 19"/>
                      <a:gd name="T20" fmla="*/ 5 w 36"/>
                      <a:gd name="T21" fmla="*/ 19 h 19"/>
                      <a:gd name="T22" fmla="*/ 5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5" y="19"/>
                        </a:moveTo>
                        <a:lnTo>
                          <a:pt x="32" y="10"/>
                        </a:lnTo>
                        <a:lnTo>
                          <a:pt x="34" y="6"/>
                        </a:lnTo>
                        <a:lnTo>
                          <a:pt x="36" y="2"/>
                        </a:lnTo>
                        <a:lnTo>
                          <a:pt x="32" y="0"/>
                        </a:lnTo>
                        <a:lnTo>
                          <a:pt x="28" y="0"/>
                        </a:lnTo>
                        <a:lnTo>
                          <a:pt x="1" y="10"/>
                        </a:lnTo>
                        <a:lnTo>
                          <a:pt x="0" y="14"/>
                        </a:lnTo>
                        <a:lnTo>
                          <a:pt x="0" y="16"/>
                        </a:lnTo>
                        <a:lnTo>
                          <a:pt x="1" y="19"/>
                        </a:lnTo>
                        <a:lnTo>
                          <a:pt x="5" y="19"/>
                        </a:lnTo>
                        <a:lnTo>
                          <a:pt x="5"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Freeform 326">
                    <a:extLst>
                      <a:ext uri="{FF2B5EF4-FFF2-40B4-BE49-F238E27FC236}">
                        <a16:creationId xmlns:a16="http://schemas.microsoft.com/office/drawing/2014/main" id="{907F35D8-F085-48A7-970A-AD78D0F2BA2B}"/>
                      </a:ext>
                    </a:extLst>
                  </p:cNvPr>
                  <p:cNvSpPr>
                    <a:spLocks/>
                  </p:cNvSpPr>
                  <p:nvPr/>
                </p:nvSpPr>
                <p:spPr bwMode="auto">
                  <a:xfrm>
                    <a:off x="7389898" y="6155240"/>
                    <a:ext cx="53975" cy="26987"/>
                  </a:xfrm>
                  <a:custGeom>
                    <a:avLst/>
                    <a:gdLst>
                      <a:gd name="T0" fmla="*/ 6 w 34"/>
                      <a:gd name="T1" fmla="*/ 17 h 17"/>
                      <a:gd name="T2" fmla="*/ 33 w 34"/>
                      <a:gd name="T3" fmla="*/ 8 h 17"/>
                      <a:gd name="T4" fmla="*/ 34 w 34"/>
                      <a:gd name="T5" fmla="*/ 6 h 17"/>
                      <a:gd name="T6" fmla="*/ 34 w 34"/>
                      <a:gd name="T7" fmla="*/ 2 h 17"/>
                      <a:gd name="T8" fmla="*/ 33 w 34"/>
                      <a:gd name="T9" fmla="*/ 0 h 17"/>
                      <a:gd name="T10" fmla="*/ 29 w 34"/>
                      <a:gd name="T11" fmla="*/ 0 h 17"/>
                      <a:gd name="T12" fmla="*/ 2 w 34"/>
                      <a:gd name="T13" fmla="*/ 10 h 17"/>
                      <a:gd name="T14" fmla="*/ 0 w 34"/>
                      <a:gd name="T15" fmla="*/ 12 h 17"/>
                      <a:gd name="T16" fmla="*/ 0 w 34"/>
                      <a:gd name="T17" fmla="*/ 16 h 17"/>
                      <a:gd name="T18" fmla="*/ 2 w 34"/>
                      <a:gd name="T19" fmla="*/ 17 h 17"/>
                      <a:gd name="T20" fmla="*/ 6 w 34"/>
                      <a:gd name="T21" fmla="*/ 17 h 17"/>
                      <a:gd name="T22" fmla="*/ 6 w 34"/>
                      <a:gd name="T2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 h="17">
                        <a:moveTo>
                          <a:pt x="6" y="17"/>
                        </a:moveTo>
                        <a:lnTo>
                          <a:pt x="33" y="8"/>
                        </a:lnTo>
                        <a:lnTo>
                          <a:pt x="34" y="6"/>
                        </a:lnTo>
                        <a:lnTo>
                          <a:pt x="34" y="2"/>
                        </a:lnTo>
                        <a:lnTo>
                          <a:pt x="33" y="0"/>
                        </a:lnTo>
                        <a:lnTo>
                          <a:pt x="29" y="0"/>
                        </a:lnTo>
                        <a:lnTo>
                          <a:pt x="2" y="10"/>
                        </a:lnTo>
                        <a:lnTo>
                          <a:pt x="0" y="12"/>
                        </a:lnTo>
                        <a:lnTo>
                          <a:pt x="0" y="16"/>
                        </a:lnTo>
                        <a:lnTo>
                          <a:pt x="2" y="17"/>
                        </a:lnTo>
                        <a:lnTo>
                          <a:pt x="6" y="17"/>
                        </a:lnTo>
                        <a:lnTo>
                          <a:pt x="6" y="17"/>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Freeform 327">
                    <a:extLst>
                      <a:ext uri="{FF2B5EF4-FFF2-40B4-BE49-F238E27FC236}">
                        <a16:creationId xmlns:a16="http://schemas.microsoft.com/office/drawing/2014/main" id="{42CF5F1D-10F8-4D77-A2BF-691633A842A7}"/>
                      </a:ext>
                    </a:extLst>
                  </p:cNvPr>
                  <p:cNvSpPr>
                    <a:spLocks/>
                  </p:cNvSpPr>
                  <p:nvPr/>
                </p:nvSpPr>
                <p:spPr bwMode="auto">
                  <a:xfrm>
                    <a:off x="7486736" y="6115552"/>
                    <a:ext cx="58738" cy="30162"/>
                  </a:xfrm>
                  <a:custGeom>
                    <a:avLst/>
                    <a:gdLst>
                      <a:gd name="T0" fmla="*/ 8 w 37"/>
                      <a:gd name="T1" fmla="*/ 19 h 19"/>
                      <a:gd name="T2" fmla="*/ 35 w 37"/>
                      <a:gd name="T3" fmla="*/ 10 h 19"/>
                      <a:gd name="T4" fmla="*/ 37 w 37"/>
                      <a:gd name="T5" fmla="*/ 6 h 19"/>
                      <a:gd name="T6" fmla="*/ 37 w 37"/>
                      <a:gd name="T7" fmla="*/ 4 h 19"/>
                      <a:gd name="T8" fmla="*/ 35 w 37"/>
                      <a:gd name="T9" fmla="*/ 0 h 19"/>
                      <a:gd name="T10" fmla="*/ 31 w 37"/>
                      <a:gd name="T11" fmla="*/ 0 h 19"/>
                      <a:gd name="T12" fmla="*/ 4 w 37"/>
                      <a:gd name="T13" fmla="*/ 12 h 19"/>
                      <a:gd name="T14" fmla="*/ 0 w 37"/>
                      <a:gd name="T15" fmla="*/ 14 h 19"/>
                      <a:gd name="T16" fmla="*/ 0 w 37"/>
                      <a:gd name="T17" fmla="*/ 17 h 19"/>
                      <a:gd name="T18" fmla="*/ 4 w 37"/>
                      <a:gd name="T19" fmla="*/ 19 h 19"/>
                      <a:gd name="T20" fmla="*/ 8 w 37"/>
                      <a:gd name="T21" fmla="*/ 19 h 19"/>
                      <a:gd name="T22" fmla="*/ 8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8" y="19"/>
                        </a:moveTo>
                        <a:lnTo>
                          <a:pt x="35" y="10"/>
                        </a:lnTo>
                        <a:lnTo>
                          <a:pt x="37" y="6"/>
                        </a:lnTo>
                        <a:lnTo>
                          <a:pt x="37" y="4"/>
                        </a:lnTo>
                        <a:lnTo>
                          <a:pt x="35" y="0"/>
                        </a:lnTo>
                        <a:lnTo>
                          <a:pt x="31" y="0"/>
                        </a:lnTo>
                        <a:lnTo>
                          <a:pt x="4" y="12"/>
                        </a:lnTo>
                        <a:lnTo>
                          <a:pt x="0" y="14"/>
                        </a:lnTo>
                        <a:lnTo>
                          <a:pt x="0" y="17"/>
                        </a:lnTo>
                        <a:lnTo>
                          <a:pt x="4" y="19"/>
                        </a:lnTo>
                        <a:lnTo>
                          <a:pt x="8" y="19"/>
                        </a:lnTo>
                        <a:lnTo>
                          <a:pt x="8"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Freeform 328">
                    <a:extLst>
                      <a:ext uri="{FF2B5EF4-FFF2-40B4-BE49-F238E27FC236}">
                        <a16:creationId xmlns:a16="http://schemas.microsoft.com/office/drawing/2014/main" id="{68B14964-992A-4E7A-882C-7028E4F571EA}"/>
                      </a:ext>
                    </a:extLst>
                  </p:cNvPr>
                  <p:cNvSpPr>
                    <a:spLocks/>
                  </p:cNvSpPr>
                  <p:nvPr/>
                </p:nvSpPr>
                <p:spPr bwMode="auto">
                  <a:xfrm>
                    <a:off x="7588336" y="6079040"/>
                    <a:ext cx="57150" cy="30162"/>
                  </a:xfrm>
                  <a:custGeom>
                    <a:avLst/>
                    <a:gdLst>
                      <a:gd name="T0" fmla="*/ 7 w 36"/>
                      <a:gd name="T1" fmla="*/ 19 h 19"/>
                      <a:gd name="T2" fmla="*/ 34 w 36"/>
                      <a:gd name="T3" fmla="*/ 8 h 19"/>
                      <a:gd name="T4" fmla="*/ 36 w 36"/>
                      <a:gd name="T5" fmla="*/ 6 h 19"/>
                      <a:gd name="T6" fmla="*/ 36 w 36"/>
                      <a:gd name="T7" fmla="*/ 2 h 19"/>
                      <a:gd name="T8" fmla="*/ 34 w 36"/>
                      <a:gd name="T9" fmla="*/ 0 h 19"/>
                      <a:gd name="T10" fmla="*/ 30 w 36"/>
                      <a:gd name="T11" fmla="*/ 0 h 19"/>
                      <a:gd name="T12" fmla="*/ 4 w 36"/>
                      <a:gd name="T13" fmla="*/ 10 h 19"/>
                      <a:gd name="T14" fmla="*/ 0 w 36"/>
                      <a:gd name="T15" fmla="*/ 12 h 19"/>
                      <a:gd name="T16" fmla="*/ 0 w 36"/>
                      <a:gd name="T17" fmla="*/ 16 h 19"/>
                      <a:gd name="T18" fmla="*/ 4 w 36"/>
                      <a:gd name="T19" fmla="*/ 19 h 19"/>
                      <a:gd name="T20" fmla="*/ 7 w 36"/>
                      <a:gd name="T21" fmla="*/ 19 h 19"/>
                      <a:gd name="T22" fmla="*/ 7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7" y="19"/>
                        </a:moveTo>
                        <a:lnTo>
                          <a:pt x="34" y="8"/>
                        </a:lnTo>
                        <a:lnTo>
                          <a:pt x="36" y="6"/>
                        </a:lnTo>
                        <a:lnTo>
                          <a:pt x="36" y="2"/>
                        </a:lnTo>
                        <a:lnTo>
                          <a:pt x="34" y="0"/>
                        </a:lnTo>
                        <a:lnTo>
                          <a:pt x="30" y="0"/>
                        </a:lnTo>
                        <a:lnTo>
                          <a:pt x="4" y="10"/>
                        </a:lnTo>
                        <a:lnTo>
                          <a:pt x="0" y="12"/>
                        </a:lnTo>
                        <a:lnTo>
                          <a:pt x="0" y="16"/>
                        </a:lnTo>
                        <a:lnTo>
                          <a:pt x="4" y="19"/>
                        </a:lnTo>
                        <a:lnTo>
                          <a:pt x="7" y="19"/>
                        </a:lnTo>
                        <a:lnTo>
                          <a:pt x="7"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329">
                    <a:extLst>
                      <a:ext uri="{FF2B5EF4-FFF2-40B4-BE49-F238E27FC236}">
                        <a16:creationId xmlns:a16="http://schemas.microsoft.com/office/drawing/2014/main" id="{64883B3E-31B2-42E3-A83E-E47D7CFD171B}"/>
                      </a:ext>
                    </a:extLst>
                  </p:cNvPr>
                  <p:cNvSpPr>
                    <a:spLocks/>
                  </p:cNvSpPr>
                  <p:nvPr/>
                </p:nvSpPr>
                <p:spPr bwMode="auto">
                  <a:xfrm>
                    <a:off x="7688348" y="6039352"/>
                    <a:ext cx="58738" cy="30162"/>
                  </a:xfrm>
                  <a:custGeom>
                    <a:avLst/>
                    <a:gdLst>
                      <a:gd name="T0" fmla="*/ 6 w 37"/>
                      <a:gd name="T1" fmla="*/ 19 h 19"/>
                      <a:gd name="T2" fmla="*/ 33 w 37"/>
                      <a:gd name="T3" fmla="*/ 10 h 19"/>
                      <a:gd name="T4" fmla="*/ 37 w 37"/>
                      <a:gd name="T5" fmla="*/ 8 h 19"/>
                      <a:gd name="T6" fmla="*/ 37 w 37"/>
                      <a:gd name="T7" fmla="*/ 4 h 19"/>
                      <a:gd name="T8" fmla="*/ 33 w 37"/>
                      <a:gd name="T9" fmla="*/ 0 h 19"/>
                      <a:gd name="T10" fmla="*/ 29 w 37"/>
                      <a:gd name="T11" fmla="*/ 0 h 19"/>
                      <a:gd name="T12" fmla="*/ 2 w 37"/>
                      <a:gd name="T13" fmla="*/ 12 h 19"/>
                      <a:gd name="T14" fmla="*/ 0 w 37"/>
                      <a:gd name="T15" fmla="*/ 14 h 19"/>
                      <a:gd name="T16" fmla="*/ 0 w 37"/>
                      <a:gd name="T17" fmla="*/ 17 h 19"/>
                      <a:gd name="T18" fmla="*/ 2 w 37"/>
                      <a:gd name="T19" fmla="*/ 19 h 19"/>
                      <a:gd name="T20" fmla="*/ 6 w 37"/>
                      <a:gd name="T21" fmla="*/ 19 h 19"/>
                      <a:gd name="T22" fmla="*/ 6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6" y="19"/>
                        </a:moveTo>
                        <a:lnTo>
                          <a:pt x="33" y="10"/>
                        </a:lnTo>
                        <a:lnTo>
                          <a:pt x="37" y="8"/>
                        </a:lnTo>
                        <a:lnTo>
                          <a:pt x="37" y="4"/>
                        </a:lnTo>
                        <a:lnTo>
                          <a:pt x="33" y="0"/>
                        </a:lnTo>
                        <a:lnTo>
                          <a:pt x="29" y="0"/>
                        </a:lnTo>
                        <a:lnTo>
                          <a:pt x="2" y="12"/>
                        </a:lnTo>
                        <a:lnTo>
                          <a:pt x="0" y="14"/>
                        </a:lnTo>
                        <a:lnTo>
                          <a:pt x="0" y="17"/>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Freeform 330">
                    <a:extLst>
                      <a:ext uri="{FF2B5EF4-FFF2-40B4-BE49-F238E27FC236}">
                        <a16:creationId xmlns:a16="http://schemas.microsoft.com/office/drawing/2014/main" id="{3526734C-118F-4573-8F4F-D7531C4D3697}"/>
                      </a:ext>
                    </a:extLst>
                  </p:cNvPr>
                  <p:cNvSpPr>
                    <a:spLocks/>
                  </p:cNvSpPr>
                  <p:nvPr/>
                </p:nvSpPr>
                <p:spPr bwMode="auto">
                  <a:xfrm>
                    <a:off x="7788361" y="6002840"/>
                    <a:ext cx="58738" cy="30162"/>
                  </a:xfrm>
                  <a:custGeom>
                    <a:avLst/>
                    <a:gdLst>
                      <a:gd name="T0" fmla="*/ 6 w 37"/>
                      <a:gd name="T1" fmla="*/ 19 h 19"/>
                      <a:gd name="T2" fmla="*/ 33 w 37"/>
                      <a:gd name="T3" fmla="*/ 10 h 19"/>
                      <a:gd name="T4" fmla="*/ 37 w 37"/>
                      <a:gd name="T5" fmla="*/ 6 h 19"/>
                      <a:gd name="T6" fmla="*/ 37 w 37"/>
                      <a:gd name="T7" fmla="*/ 2 h 19"/>
                      <a:gd name="T8" fmla="*/ 33 w 37"/>
                      <a:gd name="T9" fmla="*/ 0 h 19"/>
                      <a:gd name="T10" fmla="*/ 29 w 37"/>
                      <a:gd name="T11" fmla="*/ 0 h 19"/>
                      <a:gd name="T12" fmla="*/ 2 w 37"/>
                      <a:gd name="T13" fmla="*/ 10 h 19"/>
                      <a:gd name="T14" fmla="*/ 0 w 37"/>
                      <a:gd name="T15" fmla="*/ 14 h 19"/>
                      <a:gd name="T16" fmla="*/ 0 w 37"/>
                      <a:gd name="T17" fmla="*/ 16 h 19"/>
                      <a:gd name="T18" fmla="*/ 2 w 37"/>
                      <a:gd name="T19" fmla="*/ 19 h 19"/>
                      <a:gd name="T20" fmla="*/ 6 w 37"/>
                      <a:gd name="T21" fmla="*/ 19 h 19"/>
                      <a:gd name="T22" fmla="*/ 6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6" y="19"/>
                        </a:moveTo>
                        <a:lnTo>
                          <a:pt x="33" y="10"/>
                        </a:lnTo>
                        <a:lnTo>
                          <a:pt x="37" y="6"/>
                        </a:lnTo>
                        <a:lnTo>
                          <a:pt x="37" y="2"/>
                        </a:lnTo>
                        <a:lnTo>
                          <a:pt x="33" y="0"/>
                        </a:lnTo>
                        <a:lnTo>
                          <a:pt x="29" y="0"/>
                        </a:lnTo>
                        <a:lnTo>
                          <a:pt x="2" y="10"/>
                        </a:lnTo>
                        <a:lnTo>
                          <a:pt x="0" y="14"/>
                        </a:lnTo>
                        <a:lnTo>
                          <a:pt x="0" y="16"/>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331">
                    <a:extLst>
                      <a:ext uri="{FF2B5EF4-FFF2-40B4-BE49-F238E27FC236}">
                        <a16:creationId xmlns:a16="http://schemas.microsoft.com/office/drawing/2014/main" id="{27D302B9-45B6-4B21-A507-F14CE5CF3FF1}"/>
                      </a:ext>
                    </a:extLst>
                  </p:cNvPr>
                  <p:cNvSpPr>
                    <a:spLocks/>
                  </p:cNvSpPr>
                  <p:nvPr/>
                </p:nvSpPr>
                <p:spPr bwMode="auto">
                  <a:xfrm>
                    <a:off x="7889961" y="5963152"/>
                    <a:ext cx="53975" cy="30162"/>
                  </a:xfrm>
                  <a:custGeom>
                    <a:avLst/>
                    <a:gdLst>
                      <a:gd name="T0" fmla="*/ 6 w 34"/>
                      <a:gd name="T1" fmla="*/ 19 h 19"/>
                      <a:gd name="T2" fmla="*/ 32 w 34"/>
                      <a:gd name="T3" fmla="*/ 10 h 19"/>
                      <a:gd name="T4" fmla="*/ 34 w 34"/>
                      <a:gd name="T5" fmla="*/ 8 h 19"/>
                      <a:gd name="T6" fmla="*/ 34 w 34"/>
                      <a:gd name="T7" fmla="*/ 4 h 19"/>
                      <a:gd name="T8" fmla="*/ 32 w 34"/>
                      <a:gd name="T9" fmla="*/ 2 h 19"/>
                      <a:gd name="T10" fmla="*/ 29 w 34"/>
                      <a:gd name="T11" fmla="*/ 0 h 19"/>
                      <a:gd name="T12" fmla="*/ 2 w 34"/>
                      <a:gd name="T13" fmla="*/ 12 h 19"/>
                      <a:gd name="T14" fmla="*/ 0 w 34"/>
                      <a:gd name="T15" fmla="*/ 14 h 19"/>
                      <a:gd name="T16" fmla="*/ 0 w 34"/>
                      <a:gd name="T17" fmla="*/ 17 h 19"/>
                      <a:gd name="T18" fmla="*/ 2 w 34"/>
                      <a:gd name="T19" fmla="*/ 19 h 19"/>
                      <a:gd name="T20" fmla="*/ 6 w 34"/>
                      <a:gd name="T21" fmla="*/ 19 h 19"/>
                      <a:gd name="T22" fmla="*/ 6 w 34"/>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 h="19">
                        <a:moveTo>
                          <a:pt x="6" y="19"/>
                        </a:moveTo>
                        <a:lnTo>
                          <a:pt x="32" y="10"/>
                        </a:lnTo>
                        <a:lnTo>
                          <a:pt x="34" y="8"/>
                        </a:lnTo>
                        <a:lnTo>
                          <a:pt x="34" y="4"/>
                        </a:lnTo>
                        <a:lnTo>
                          <a:pt x="32" y="2"/>
                        </a:lnTo>
                        <a:lnTo>
                          <a:pt x="29" y="0"/>
                        </a:lnTo>
                        <a:lnTo>
                          <a:pt x="2" y="12"/>
                        </a:lnTo>
                        <a:lnTo>
                          <a:pt x="0" y="14"/>
                        </a:lnTo>
                        <a:lnTo>
                          <a:pt x="0" y="17"/>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332">
                    <a:extLst>
                      <a:ext uri="{FF2B5EF4-FFF2-40B4-BE49-F238E27FC236}">
                        <a16:creationId xmlns:a16="http://schemas.microsoft.com/office/drawing/2014/main" id="{86AE9B29-2D6F-44C6-8E31-ACB8C76D0718}"/>
                      </a:ext>
                    </a:extLst>
                  </p:cNvPr>
                  <p:cNvSpPr>
                    <a:spLocks/>
                  </p:cNvSpPr>
                  <p:nvPr/>
                </p:nvSpPr>
                <p:spPr bwMode="auto">
                  <a:xfrm>
                    <a:off x="7986798" y="5926640"/>
                    <a:ext cx="58738" cy="30162"/>
                  </a:xfrm>
                  <a:custGeom>
                    <a:avLst/>
                    <a:gdLst>
                      <a:gd name="T0" fmla="*/ 8 w 37"/>
                      <a:gd name="T1" fmla="*/ 19 h 19"/>
                      <a:gd name="T2" fmla="*/ 35 w 37"/>
                      <a:gd name="T3" fmla="*/ 10 h 19"/>
                      <a:gd name="T4" fmla="*/ 37 w 37"/>
                      <a:gd name="T5" fmla="*/ 6 h 19"/>
                      <a:gd name="T6" fmla="*/ 37 w 37"/>
                      <a:gd name="T7" fmla="*/ 2 h 19"/>
                      <a:gd name="T8" fmla="*/ 35 w 37"/>
                      <a:gd name="T9" fmla="*/ 0 h 19"/>
                      <a:gd name="T10" fmla="*/ 31 w 37"/>
                      <a:gd name="T11" fmla="*/ 0 h 19"/>
                      <a:gd name="T12" fmla="*/ 4 w 37"/>
                      <a:gd name="T13" fmla="*/ 10 h 19"/>
                      <a:gd name="T14" fmla="*/ 2 w 37"/>
                      <a:gd name="T15" fmla="*/ 14 h 19"/>
                      <a:gd name="T16" fmla="*/ 0 w 37"/>
                      <a:gd name="T17" fmla="*/ 17 h 19"/>
                      <a:gd name="T18" fmla="*/ 4 w 37"/>
                      <a:gd name="T19" fmla="*/ 19 h 19"/>
                      <a:gd name="T20" fmla="*/ 8 w 37"/>
                      <a:gd name="T21" fmla="*/ 19 h 19"/>
                      <a:gd name="T22" fmla="*/ 8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8" y="19"/>
                        </a:moveTo>
                        <a:lnTo>
                          <a:pt x="35" y="10"/>
                        </a:lnTo>
                        <a:lnTo>
                          <a:pt x="37" y="6"/>
                        </a:lnTo>
                        <a:lnTo>
                          <a:pt x="37" y="2"/>
                        </a:lnTo>
                        <a:lnTo>
                          <a:pt x="35" y="0"/>
                        </a:lnTo>
                        <a:lnTo>
                          <a:pt x="31" y="0"/>
                        </a:lnTo>
                        <a:lnTo>
                          <a:pt x="4" y="10"/>
                        </a:lnTo>
                        <a:lnTo>
                          <a:pt x="2" y="14"/>
                        </a:lnTo>
                        <a:lnTo>
                          <a:pt x="0" y="17"/>
                        </a:lnTo>
                        <a:lnTo>
                          <a:pt x="4" y="19"/>
                        </a:lnTo>
                        <a:lnTo>
                          <a:pt x="8" y="19"/>
                        </a:lnTo>
                        <a:lnTo>
                          <a:pt x="8"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Freeform 333">
                    <a:extLst>
                      <a:ext uri="{FF2B5EF4-FFF2-40B4-BE49-F238E27FC236}">
                        <a16:creationId xmlns:a16="http://schemas.microsoft.com/office/drawing/2014/main" id="{5F2968FA-7B70-4223-99F1-1667A2E97ADB}"/>
                      </a:ext>
                    </a:extLst>
                  </p:cNvPr>
                  <p:cNvSpPr>
                    <a:spLocks/>
                  </p:cNvSpPr>
                  <p:nvPr/>
                </p:nvSpPr>
                <p:spPr bwMode="auto">
                  <a:xfrm>
                    <a:off x="8088398" y="5890127"/>
                    <a:ext cx="57150" cy="30162"/>
                  </a:xfrm>
                  <a:custGeom>
                    <a:avLst/>
                    <a:gdLst>
                      <a:gd name="T0" fmla="*/ 7 w 36"/>
                      <a:gd name="T1" fmla="*/ 19 h 19"/>
                      <a:gd name="T2" fmla="*/ 34 w 36"/>
                      <a:gd name="T3" fmla="*/ 8 h 19"/>
                      <a:gd name="T4" fmla="*/ 36 w 36"/>
                      <a:gd name="T5" fmla="*/ 6 h 19"/>
                      <a:gd name="T6" fmla="*/ 36 w 36"/>
                      <a:gd name="T7" fmla="*/ 2 h 19"/>
                      <a:gd name="T8" fmla="*/ 34 w 36"/>
                      <a:gd name="T9" fmla="*/ 0 h 19"/>
                      <a:gd name="T10" fmla="*/ 30 w 36"/>
                      <a:gd name="T11" fmla="*/ 0 h 19"/>
                      <a:gd name="T12" fmla="*/ 3 w 36"/>
                      <a:gd name="T13" fmla="*/ 10 h 19"/>
                      <a:gd name="T14" fmla="*/ 0 w 36"/>
                      <a:gd name="T15" fmla="*/ 12 h 19"/>
                      <a:gd name="T16" fmla="*/ 0 w 36"/>
                      <a:gd name="T17" fmla="*/ 15 h 19"/>
                      <a:gd name="T18" fmla="*/ 3 w 36"/>
                      <a:gd name="T19" fmla="*/ 19 h 19"/>
                      <a:gd name="T20" fmla="*/ 7 w 36"/>
                      <a:gd name="T21" fmla="*/ 19 h 19"/>
                      <a:gd name="T22" fmla="*/ 7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7" y="19"/>
                        </a:moveTo>
                        <a:lnTo>
                          <a:pt x="34" y="8"/>
                        </a:lnTo>
                        <a:lnTo>
                          <a:pt x="36" y="6"/>
                        </a:lnTo>
                        <a:lnTo>
                          <a:pt x="36" y="2"/>
                        </a:lnTo>
                        <a:lnTo>
                          <a:pt x="34" y="0"/>
                        </a:lnTo>
                        <a:lnTo>
                          <a:pt x="30" y="0"/>
                        </a:lnTo>
                        <a:lnTo>
                          <a:pt x="3" y="10"/>
                        </a:lnTo>
                        <a:lnTo>
                          <a:pt x="0" y="12"/>
                        </a:lnTo>
                        <a:lnTo>
                          <a:pt x="0" y="15"/>
                        </a:lnTo>
                        <a:lnTo>
                          <a:pt x="3" y="19"/>
                        </a:lnTo>
                        <a:lnTo>
                          <a:pt x="7" y="19"/>
                        </a:lnTo>
                        <a:lnTo>
                          <a:pt x="7"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Freeform 334">
                    <a:extLst>
                      <a:ext uri="{FF2B5EF4-FFF2-40B4-BE49-F238E27FC236}">
                        <a16:creationId xmlns:a16="http://schemas.microsoft.com/office/drawing/2014/main" id="{9FFE966C-D85C-4815-976B-9BE7CAFF0AAF}"/>
                      </a:ext>
                    </a:extLst>
                  </p:cNvPr>
                  <p:cNvSpPr>
                    <a:spLocks/>
                  </p:cNvSpPr>
                  <p:nvPr/>
                </p:nvSpPr>
                <p:spPr bwMode="auto">
                  <a:xfrm>
                    <a:off x="8188411" y="5850440"/>
                    <a:ext cx="57150" cy="30162"/>
                  </a:xfrm>
                  <a:custGeom>
                    <a:avLst/>
                    <a:gdLst>
                      <a:gd name="T0" fmla="*/ 6 w 36"/>
                      <a:gd name="T1" fmla="*/ 19 h 19"/>
                      <a:gd name="T2" fmla="*/ 33 w 36"/>
                      <a:gd name="T3" fmla="*/ 10 h 19"/>
                      <a:gd name="T4" fmla="*/ 36 w 36"/>
                      <a:gd name="T5" fmla="*/ 8 h 19"/>
                      <a:gd name="T6" fmla="*/ 36 w 36"/>
                      <a:gd name="T7" fmla="*/ 4 h 19"/>
                      <a:gd name="T8" fmla="*/ 35 w 36"/>
                      <a:gd name="T9" fmla="*/ 0 h 19"/>
                      <a:gd name="T10" fmla="*/ 31 w 36"/>
                      <a:gd name="T11" fmla="*/ 0 h 19"/>
                      <a:gd name="T12" fmla="*/ 4 w 36"/>
                      <a:gd name="T13" fmla="*/ 12 h 19"/>
                      <a:gd name="T14" fmla="*/ 0 w 36"/>
                      <a:gd name="T15" fmla="*/ 14 h 19"/>
                      <a:gd name="T16" fmla="*/ 0 w 36"/>
                      <a:gd name="T17" fmla="*/ 17 h 19"/>
                      <a:gd name="T18" fmla="*/ 2 w 36"/>
                      <a:gd name="T19" fmla="*/ 19 h 19"/>
                      <a:gd name="T20" fmla="*/ 6 w 36"/>
                      <a:gd name="T21" fmla="*/ 19 h 19"/>
                      <a:gd name="T22" fmla="*/ 6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6" y="19"/>
                        </a:moveTo>
                        <a:lnTo>
                          <a:pt x="33" y="10"/>
                        </a:lnTo>
                        <a:lnTo>
                          <a:pt x="36" y="8"/>
                        </a:lnTo>
                        <a:lnTo>
                          <a:pt x="36" y="4"/>
                        </a:lnTo>
                        <a:lnTo>
                          <a:pt x="35" y="0"/>
                        </a:lnTo>
                        <a:lnTo>
                          <a:pt x="31" y="0"/>
                        </a:lnTo>
                        <a:lnTo>
                          <a:pt x="4" y="12"/>
                        </a:lnTo>
                        <a:lnTo>
                          <a:pt x="0" y="14"/>
                        </a:lnTo>
                        <a:lnTo>
                          <a:pt x="0" y="17"/>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Freeform 335">
                    <a:extLst>
                      <a:ext uri="{FF2B5EF4-FFF2-40B4-BE49-F238E27FC236}">
                        <a16:creationId xmlns:a16="http://schemas.microsoft.com/office/drawing/2014/main" id="{BF2F2B15-6339-4015-921A-536F4FB6D01C}"/>
                      </a:ext>
                    </a:extLst>
                  </p:cNvPr>
                  <p:cNvSpPr>
                    <a:spLocks/>
                  </p:cNvSpPr>
                  <p:nvPr/>
                </p:nvSpPr>
                <p:spPr bwMode="auto">
                  <a:xfrm>
                    <a:off x="8288423" y="5813927"/>
                    <a:ext cx="58738" cy="30162"/>
                  </a:xfrm>
                  <a:custGeom>
                    <a:avLst/>
                    <a:gdLst>
                      <a:gd name="T0" fmla="*/ 6 w 37"/>
                      <a:gd name="T1" fmla="*/ 19 h 19"/>
                      <a:gd name="T2" fmla="*/ 33 w 37"/>
                      <a:gd name="T3" fmla="*/ 8 h 19"/>
                      <a:gd name="T4" fmla="*/ 37 w 37"/>
                      <a:gd name="T5" fmla="*/ 6 h 19"/>
                      <a:gd name="T6" fmla="*/ 37 w 37"/>
                      <a:gd name="T7" fmla="*/ 2 h 19"/>
                      <a:gd name="T8" fmla="*/ 33 w 37"/>
                      <a:gd name="T9" fmla="*/ 0 h 19"/>
                      <a:gd name="T10" fmla="*/ 29 w 37"/>
                      <a:gd name="T11" fmla="*/ 0 h 19"/>
                      <a:gd name="T12" fmla="*/ 2 w 37"/>
                      <a:gd name="T13" fmla="*/ 10 h 19"/>
                      <a:gd name="T14" fmla="*/ 0 w 37"/>
                      <a:gd name="T15" fmla="*/ 12 h 19"/>
                      <a:gd name="T16" fmla="*/ 0 w 37"/>
                      <a:gd name="T17" fmla="*/ 15 h 19"/>
                      <a:gd name="T18" fmla="*/ 2 w 37"/>
                      <a:gd name="T19" fmla="*/ 19 h 19"/>
                      <a:gd name="T20" fmla="*/ 6 w 37"/>
                      <a:gd name="T21" fmla="*/ 19 h 19"/>
                      <a:gd name="T22" fmla="*/ 6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6" y="19"/>
                        </a:moveTo>
                        <a:lnTo>
                          <a:pt x="33" y="8"/>
                        </a:lnTo>
                        <a:lnTo>
                          <a:pt x="37" y="6"/>
                        </a:lnTo>
                        <a:lnTo>
                          <a:pt x="37" y="2"/>
                        </a:lnTo>
                        <a:lnTo>
                          <a:pt x="33" y="0"/>
                        </a:lnTo>
                        <a:lnTo>
                          <a:pt x="29" y="0"/>
                        </a:lnTo>
                        <a:lnTo>
                          <a:pt x="2" y="10"/>
                        </a:lnTo>
                        <a:lnTo>
                          <a:pt x="0" y="12"/>
                        </a:lnTo>
                        <a:lnTo>
                          <a:pt x="0" y="15"/>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Freeform 336">
                    <a:extLst>
                      <a:ext uri="{FF2B5EF4-FFF2-40B4-BE49-F238E27FC236}">
                        <a16:creationId xmlns:a16="http://schemas.microsoft.com/office/drawing/2014/main" id="{DB6CD518-A89B-4B8B-A433-FF2D73CA24AD}"/>
                      </a:ext>
                    </a:extLst>
                  </p:cNvPr>
                  <p:cNvSpPr>
                    <a:spLocks/>
                  </p:cNvSpPr>
                  <p:nvPr/>
                </p:nvSpPr>
                <p:spPr bwMode="auto">
                  <a:xfrm>
                    <a:off x="8390023" y="5774240"/>
                    <a:ext cx="57150" cy="30162"/>
                  </a:xfrm>
                  <a:custGeom>
                    <a:avLst/>
                    <a:gdLst>
                      <a:gd name="T0" fmla="*/ 5 w 36"/>
                      <a:gd name="T1" fmla="*/ 19 h 19"/>
                      <a:gd name="T2" fmla="*/ 32 w 36"/>
                      <a:gd name="T3" fmla="*/ 10 h 19"/>
                      <a:gd name="T4" fmla="*/ 36 w 36"/>
                      <a:gd name="T5" fmla="*/ 8 h 19"/>
                      <a:gd name="T6" fmla="*/ 36 w 36"/>
                      <a:gd name="T7" fmla="*/ 4 h 19"/>
                      <a:gd name="T8" fmla="*/ 32 w 36"/>
                      <a:gd name="T9" fmla="*/ 0 h 19"/>
                      <a:gd name="T10" fmla="*/ 28 w 36"/>
                      <a:gd name="T11" fmla="*/ 0 h 19"/>
                      <a:gd name="T12" fmla="*/ 2 w 36"/>
                      <a:gd name="T13" fmla="*/ 12 h 19"/>
                      <a:gd name="T14" fmla="*/ 0 w 36"/>
                      <a:gd name="T15" fmla="*/ 14 h 19"/>
                      <a:gd name="T16" fmla="*/ 0 w 36"/>
                      <a:gd name="T17" fmla="*/ 17 h 19"/>
                      <a:gd name="T18" fmla="*/ 2 w 36"/>
                      <a:gd name="T19" fmla="*/ 19 h 19"/>
                      <a:gd name="T20" fmla="*/ 5 w 36"/>
                      <a:gd name="T21" fmla="*/ 19 h 19"/>
                      <a:gd name="T22" fmla="*/ 5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5" y="19"/>
                        </a:moveTo>
                        <a:lnTo>
                          <a:pt x="32" y="10"/>
                        </a:lnTo>
                        <a:lnTo>
                          <a:pt x="36" y="8"/>
                        </a:lnTo>
                        <a:lnTo>
                          <a:pt x="36" y="4"/>
                        </a:lnTo>
                        <a:lnTo>
                          <a:pt x="32" y="0"/>
                        </a:lnTo>
                        <a:lnTo>
                          <a:pt x="28" y="0"/>
                        </a:lnTo>
                        <a:lnTo>
                          <a:pt x="2" y="12"/>
                        </a:lnTo>
                        <a:lnTo>
                          <a:pt x="0" y="14"/>
                        </a:lnTo>
                        <a:lnTo>
                          <a:pt x="0" y="17"/>
                        </a:lnTo>
                        <a:lnTo>
                          <a:pt x="2" y="19"/>
                        </a:lnTo>
                        <a:lnTo>
                          <a:pt x="5" y="19"/>
                        </a:lnTo>
                        <a:lnTo>
                          <a:pt x="5"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Freeform 337">
                    <a:extLst>
                      <a:ext uri="{FF2B5EF4-FFF2-40B4-BE49-F238E27FC236}">
                        <a16:creationId xmlns:a16="http://schemas.microsoft.com/office/drawing/2014/main" id="{FA55D86D-16CA-4D03-9B3C-1963AEA4EDA1}"/>
                      </a:ext>
                    </a:extLst>
                  </p:cNvPr>
                  <p:cNvSpPr>
                    <a:spLocks/>
                  </p:cNvSpPr>
                  <p:nvPr/>
                </p:nvSpPr>
                <p:spPr bwMode="auto">
                  <a:xfrm>
                    <a:off x="8490036" y="5737727"/>
                    <a:ext cx="55563" cy="30162"/>
                  </a:xfrm>
                  <a:custGeom>
                    <a:avLst/>
                    <a:gdLst>
                      <a:gd name="T0" fmla="*/ 6 w 35"/>
                      <a:gd name="T1" fmla="*/ 19 h 19"/>
                      <a:gd name="T2" fmla="*/ 33 w 35"/>
                      <a:gd name="T3" fmla="*/ 10 h 19"/>
                      <a:gd name="T4" fmla="*/ 35 w 35"/>
                      <a:gd name="T5" fmla="*/ 6 h 19"/>
                      <a:gd name="T6" fmla="*/ 35 w 35"/>
                      <a:gd name="T7" fmla="*/ 2 h 19"/>
                      <a:gd name="T8" fmla="*/ 33 w 35"/>
                      <a:gd name="T9" fmla="*/ 0 h 19"/>
                      <a:gd name="T10" fmla="*/ 29 w 35"/>
                      <a:gd name="T11" fmla="*/ 0 h 19"/>
                      <a:gd name="T12" fmla="*/ 2 w 35"/>
                      <a:gd name="T13" fmla="*/ 10 h 19"/>
                      <a:gd name="T14" fmla="*/ 0 w 35"/>
                      <a:gd name="T15" fmla="*/ 14 h 19"/>
                      <a:gd name="T16" fmla="*/ 0 w 35"/>
                      <a:gd name="T17" fmla="*/ 17 h 19"/>
                      <a:gd name="T18" fmla="*/ 2 w 35"/>
                      <a:gd name="T19" fmla="*/ 19 h 19"/>
                      <a:gd name="T20" fmla="*/ 6 w 35"/>
                      <a:gd name="T21" fmla="*/ 19 h 19"/>
                      <a:gd name="T22" fmla="*/ 6 w 35"/>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 h="19">
                        <a:moveTo>
                          <a:pt x="6" y="19"/>
                        </a:moveTo>
                        <a:lnTo>
                          <a:pt x="33" y="10"/>
                        </a:lnTo>
                        <a:lnTo>
                          <a:pt x="35" y="6"/>
                        </a:lnTo>
                        <a:lnTo>
                          <a:pt x="35" y="2"/>
                        </a:lnTo>
                        <a:lnTo>
                          <a:pt x="33" y="0"/>
                        </a:lnTo>
                        <a:lnTo>
                          <a:pt x="29" y="0"/>
                        </a:lnTo>
                        <a:lnTo>
                          <a:pt x="2" y="10"/>
                        </a:lnTo>
                        <a:lnTo>
                          <a:pt x="0" y="14"/>
                        </a:lnTo>
                        <a:lnTo>
                          <a:pt x="0" y="17"/>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Freeform 338">
                    <a:extLst>
                      <a:ext uri="{FF2B5EF4-FFF2-40B4-BE49-F238E27FC236}">
                        <a16:creationId xmlns:a16="http://schemas.microsoft.com/office/drawing/2014/main" id="{064B9C9D-F873-4AEC-A29C-74D221F82DD3}"/>
                      </a:ext>
                    </a:extLst>
                  </p:cNvPr>
                  <p:cNvSpPr>
                    <a:spLocks/>
                  </p:cNvSpPr>
                  <p:nvPr/>
                </p:nvSpPr>
                <p:spPr bwMode="auto">
                  <a:xfrm>
                    <a:off x="8586873" y="5701215"/>
                    <a:ext cx="58738" cy="26987"/>
                  </a:xfrm>
                  <a:custGeom>
                    <a:avLst/>
                    <a:gdLst>
                      <a:gd name="T0" fmla="*/ 8 w 37"/>
                      <a:gd name="T1" fmla="*/ 17 h 17"/>
                      <a:gd name="T2" fmla="*/ 35 w 37"/>
                      <a:gd name="T3" fmla="*/ 8 h 17"/>
                      <a:gd name="T4" fmla="*/ 37 w 37"/>
                      <a:gd name="T5" fmla="*/ 6 h 17"/>
                      <a:gd name="T6" fmla="*/ 37 w 37"/>
                      <a:gd name="T7" fmla="*/ 2 h 17"/>
                      <a:gd name="T8" fmla="*/ 35 w 37"/>
                      <a:gd name="T9" fmla="*/ 0 h 17"/>
                      <a:gd name="T10" fmla="*/ 31 w 37"/>
                      <a:gd name="T11" fmla="*/ 0 h 17"/>
                      <a:gd name="T12" fmla="*/ 4 w 37"/>
                      <a:gd name="T13" fmla="*/ 10 h 17"/>
                      <a:gd name="T14" fmla="*/ 2 w 37"/>
                      <a:gd name="T15" fmla="*/ 12 h 17"/>
                      <a:gd name="T16" fmla="*/ 0 w 37"/>
                      <a:gd name="T17" fmla="*/ 15 h 17"/>
                      <a:gd name="T18" fmla="*/ 4 w 37"/>
                      <a:gd name="T19" fmla="*/ 17 h 17"/>
                      <a:gd name="T20" fmla="*/ 8 w 37"/>
                      <a:gd name="T21" fmla="*/ 17 h 17"/>
                      <a:gd name="T22" fmla="*/ 8 w 37"/>
                      <a:gd name="T2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7">
                        <a:moveTo>
                          <a:pt x="8" y="17"/>
                        </a:moveTo>
                        <a:lnTo>
                          <a:pt x="35" y="8"/>
                        </a:lnTo>
                        <a:lnTo>
                          <a:pt x="37" y="6"/>
                        </a:lnTo>
                        <a:lnTo>
                          <a:pt x="37" y="2"/>
                        </a:lnTo>
                        <a:lnTo>
                          <a:pt x="35" y="0"/>
                        </a:lnTo>
                        <a:lnTo>
                          <a:pt x="31" y="0"/>
                        </a:lnTo>
                        <a:lnTo>
                          <a:pt x="4" y="10"/>
                        </a:lnTo>
                        <a:lnTo>
                          <a:pt x="2" y="12"/>
                        </a:lnTo>
                        <a:lnTo>
                          <a:pt x="0" y="15"/>
                        </a:lnTo>
                        <a:lnTo>
                          <a:pt x="4" y="17"/>
                        </a:lnTo>
                        <a:lnTo>
                          <a:pt x="8" y="17"/>
                        </a:lnTo>
                        <a:lnTo>
                          <a:pt x="8" y="17"/>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Freeform 339">
                    <a:extLst>
                      <a:ext uri="{FF2B5EF4-FFF2-40B4-BE49-F238E27FC236}">
                        <a16:creationId xmlns:a16="http://schemas.microsoft.com/office/drawing/2014/main" id="{0B71D784-7DB3-4393-AE89-A79998614F8D}"/>
                      </a:ext>
                    </a:extLst>
                  </p:cNvPr>
                  <p:cNvSpPr>
                    <a:spLocks/>
                  </p:cNvSpPr>
                  <p:nvPr/>
                </p:nvSpPr>
                <p:spPr bwMode="auto">
                  <a:xfrm>
                    <a:off x="8688473" y="5661527"/>
                    <a:ext cx="57150" cy="30162"/>
                  </a:xfrm>
                  <a:custGeom>
                    <a:avLst/>
                    <a:gdLst>
                      <a:gd name="T0" fmla="*/ 8 w 36"/>
                      <a:gd name="T1" fmla="*/ 19 h 19"/>
                      <a:gd name="T2" fmla="*/ 34 w 36"/>
                      <a:gd name="T3" fmla="*/ 10 h 19"/>
                      <a:gd name="T4" fmla="*/ 36 w 36"/>
                      <a:gd name="T5" fmla="*/ 6 h 19"/>
                      <a:gd name="T6" fmla="*/ 36 w 36"/>
                      <a:gd name="T7" fmla="*/ 4 h 19"/>
                      <a:gd name="T8" fmla="*/ 34 w 36"/>
                      <a:gd name="T9" fmla="*/ 0 h 19"/>
                      <a:gd name="T10" fmla="*/ 31 w 36"/>
                      <a:gd name="T11" fmla="*/ 0 h 19"/>
                      <a:gd name="T12" fmla="*/ 4 w 36"/>
                      <a:gd name="T13" fmla="*/ 10 h 19"/>
                      <a:gd name="T14" fmla="*/ 0 w 36"/>
                      <a:gd name="T15" fmla="*/ 14 h 19"/>
                      <a:gd name="T16" fmla="*/ 0 w 36"/>
                      <a:gd name="T17" fmla="*/ 17 h 19"/>
                      <a:gd name="T18" fmla="*/ 4 w 36"/>
                      <a:gd name="T19" fmla="*/ 19 h 19"/>
                      <a:gd name="T20" fmla="*/ 8 w 36"/>
                      <a:gd name="T21" fmla="*/ 19 h 19"/>
                      <a:gd name="T22" fmla="*/ 8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8" y="19"/>
                        </a:moveTo>
                        <a:lnTo>
                          <a:pt x="34" y="10"/>
                        </a:lnTo>
                        <a:lnTo>
                          <a:pt x="36" y="6"/>
                        </a:lnTo>
                        <a:lnTo>
                          <a:pt x="36" y="4"/>
                        </a:lnTo>
                        <a:lnTo>
                          <a:pt x="34" y="0"/>
                        </a:lnTo>
                        <a:lnTo>
                          <a:pt x="31" y="0"/>
                        </a:lnTo>
                        <a:lnTo>
                          <a:pt x="4" y="10"/>
                        </a:lnTo>
                        <a:lnTo>
                          <a:pt x="0" y="14"/>
                        </a:lnTo>
                        <a:lnTo>
                          <a:pt x="0" y="17"/>
                        </a:lnTo>
                        <a:lnTo>
                          <a:pt x="4" y="19"/>
                        </a:lnTo>
                        <a:lnTo>
                          <a:pt x="8" y="19"/>
                        </a:lnTo>
                        <a:lnTo>
                          <a:pt x="8"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340">
                    <a:extLst>
                      <a:ext uri="{FF2B5EF4-FFF2-40B4-BE49-F238E27FC236}">
                        <a16:creationId xmlns:a16="http://schemas.microsoft.com/office/drawing/2014/main" id="{C89A6997-E9A8-4616-B71F-5213BEFD7157}"/>
                      </a:ext>
                    </a:extLst>
                  </p:cNvPr>
                  <p:cNvSpPr>
                    <a:spLocks/>
                  </p:cNvSpPr>
                  <p:nvPr/>
                </p:nvSpPr>
                <p:spPr bwMode="auto">
                  <a:xfrm>
                    <a:off x="8788486" y="5625015"/>
                    <a:ext cx="58738" cy="30162"/>
                  </a:xfrm>
                  <a:custGeom>
                    <a:avLst/>
                    <a:gdLst>
                      <a:gd name="T0" fmla="*/ 6 w 37"/>
                      <a:gd name="T1" fmla="*/ 19 h 19"/>
                      <a:gd name="T2" fmla="*/ 33 w 37"/>
                      <a:gd name="T3" fmla="*/ 8 h 19"/>
                      <a:gd name="T4" fmla="*/ 37 w 37"/>
                      <a:gd name="T5" fmla="*/ 6 h 19"/>
                      <a:gd name="T6" fmla="*/ 37 w 37"/>
                      <a:gd name="T7" fmla="*/ 2 h 19"/>
                      <a:gd name="T8" fmla="*/ 35 w 37"/>
                      <a:gd name="T9" fmla="*/ 0 h 19"/>
                      <a:gd name="T10" fmla="*/ 31 w 37"/>
                      <a:gd name="T11" fmla="*/ 0 h 19"/>
                      <a:gd name="T12" fmla="*/ 4 w 37"/>
                      <a:gd name="T13" fmla="*/ 10 h 19"/>
                      <a:gd name="T14" fmla="*/ 0 w 37"/>
                      <a:gd name="T15" fmla="*/ 12 h 19"/>
                      <a:gd name="T16" fmla="*/ 0 w 37"/>
                      <a:gd name="T17" fmla="*/ 15 h 19"/>
                      <a:gd name="T18" fmla="*/ 4 w 37"/>
                      <a:gd name="T19" fmla="*/ 19 h 19"/>
                      <a:gd name="T20" fmla="*/ 6 w 37"/>
                      <a:gd name="T21" fmla="*/ 19 h 19"/>
                      <a:gd name="T22" fmla="*/ 6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6" y="19"/>
                        </a:moveTo>
                        <a:lnTo>
                          <a:pt x="33" y="8"/>
                        </a:lnTo>
                        <a:lnTo>
                          <a:pt x="37" y="6"/>
                        </a:lnTo>
                        <a:lnTo>
                          <a:pt x="37" y="2"/>
                        </a:lnTo>
                        <a:lnTo>
                          <a:pt x="35" y="0"/>
                        </a:lnTo>
                        <a:lnTo>
                          <a:pt x="31" y="0"/>
                        </a:lnTo>
                        <a:lnTo>
                          <a:pt x="4" y="10"/>
                        </a:lnTo>
                        <a:lnTo>
                          <a:pt x="0" y="12"/>
                        </a:lnTo>
                        <a:lnTo>
                          <a:pt x="0" y="15"/>
                        </a:lnTo>
                        <a:lnTo>
                          <a:pt x="4"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Freeform 341">
                    <a:extLst>
                      <a:ext uri="{FF2B5EF4-FFF2-40B4-BE49-F238E27FC236}">
                        <a16:creationId xmlns:a16="http://schemas.microsoft.com/office/drawing/2014/main" id="{497BE77E-83E8-4667-866D-36CBE38BA69D}"/>
                      </a:ext>
                    </a:extLst>
                  </p:cNvPr>
                  <p:cNvSpPr>
                    <a:spLocks/>
                  </p:cNvSpPr>
                  <p:nvPr/>
                </p:nvSpPr>
                <p:spPr bwMode="auto">
                  <a:xfrm>
                    <a:off x="8890086" y="5585327"/>
                    <a:ext cx="57150" cy="30162"/>
                  </a:xfrm>
                  <a:custGeom>
                    <a:avLst/>
                    <a:gdLst>
                      <a:gd name="T0" fmla="*/ 5 w 36"/>
                      <a:gd name="T1" fmla="*/ 19 h 19"/>
                      <a:gd name="T2" fmla="*/ 32 w 36"/>
                      <a:gd name="T3" fmla="*/ 10 h 19"/>
                      <a:gd name="T4" fmla="*/ 36 w 36"/>
                      <a:gd name="T5" fmla="*/ 8 h 19"/>
                      <a:gd name="T6" fmla="*/ 36 w 36"/>
                      <a:gd name="T7" fmla="*/ 4 h 19"/>
                      <a:gd name="T8" fmla="*/ 32 w 36"/>
                      <a:gd name="T9" fmla="*/ 0 h 19"/>
                      <a:gd name="T10" fmla="*/ 30 w 36"/>
                      <a:gd name="T11" fmla="*/ 0 h 19"/>
                      <a:gd name="T12" fmla="*/ 2 w 36"/>
                      <a:gd name="T13" fmla="*/ 12 h 19"/>
                      <a:gd name="T14" fmla="*/ 0 w 36"/>
                      <a:gd name="T15" fmla="*/ 14 h 19"/>
                      <a:gd name="T16" fmla="*/ 0 w 36"/>
                      <a:gd name="T17" fmla="*/ 17 h 19"/>
                      <a:gd name="T18" fmla="*/ 2 w 36"/>
                      <a:gd name="T19" fmla="*/ 19 h 19"/>
                      <a:gd name="T20" fmla="*/ 5 w 36"/>
                      <a:gd name="T21" fmla="*/ 19 h 19"/>
                      <a:gd name="T22" fmla="*/ 5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5" y="19"/>
                        </a:moveTo>
                        <a:lnTo>
                          <a:pt x="32" y="10"/>
                        </a:lnTo>
                        <a:lnTo>
                          <a:pt x="36" y="8"/>
                        </a:lnTo>
                        <a:lnTo>
                          <a:pt x="36" y="4"/>
                        </a:lnTo>
                        <a:lnTo>
                          <a:pt x="32" y="0"/>
                        </a:lnTo>
                        <a:lnTo>
                          <a:pt x="30" y="0"/>
                        </a:lnTo>
                        <a:lnTo>
                          <a:pt x="2" y="12"/>
                        </a:lnTo>
                        <a:lnTo>
                          <a:pt x="0" y="14"/>
                        </a:lnTo>
                        <a:lnTo>
                          <a:pt x="0" y="17"/>
                        </a:lnTo>
                        <a:lnTo>
                          <a:pt x="2" y="19"/>
                        </a:lnTo>
                        <a:lnTo>
                          <a:pt x="5" y="19"/>
                        </a:lnTo>
                        <a:lnTo>
                          <a:pt x="5"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Freeform 342">
                    <a:extLst>
                      <a:ext uri="{FF2B5EF4-FFF2-40B4-BE49-F238E27FC236}">
                        <a16:creationId xmlns:a16="http://schemas.microsoft.com/office/drawing/2014/main" id="{05E9C32F-2642-441B-9425-1D77746DCFA7}"/>
                      </a:ext>
                    </a:extLst>
                  </p:cNvPr>
                  <p:cNvSpPr>
                    <a:spLocks/>
                  </p:cNvSpPr>
                  <p:nvPr/>
                </p:nvSpPr>
                <p:spPr bwMode="auto">
                  <a:xfrm>
                    <a:off x="8990098" y="5548815"/>
                    <a:ext cx="57150" cy="30162"/>
                  </a:xfrm>
                  <a:custGeom>
                    <a:avLst/>
                    <a:gdLst>
                      <a:gd name="T0" fmla="*/ 6 w 36"/>
                      <a:gd name="T1" fmla="*/ 19 h 19"/>
                      <a:gd name="T2" fmla="*/ 33 w 36"/>
                      <a:gd name="T3" fmla="*/ 8 h 19"/>
                      <a:gd name="T4" fmla="*/ 36 w 36"/>
                      <a:gd name="T5" fmla="*/ 6 h 19"/>
                      <a:gd name="T6" fmla="*/ 36 w 36"/>
                      <a:gd name="T7" fmla="*/ 2 h 19"/>
                      <a:gd name="T8" fmla="*/ 33 w 36"/>
                      <a:gd name="T9" fmla="*/ 0 h 19"/>
                      <a:gd name="T10" fmla="*/ 29 w 36"/>
                      <a:gd name="T11" fmla="*/ 0 h 19"/>
                      <a:gd name="T12" fmla="*/ 2 w 36"/>
                      <a:gd name="T13" fmla="*/ 10 h 19"/>
                      <a:gd name="T14" fmla="*/ 0 w 36"/>
                      <a:gd name="T15" fmla="*/ 14 h 19"/>
                      <a:gd name="T16" fmla="*/ 0 w 36"/>
                      <a:gd name="T17" fmla="*/ 15 h 19"/>
                      <a:gd name="T18" fmla="*/ 2 w 36"/>
                      <a:gd name="T19" fmla="*/ 19 h 19"/>
                      <a:gd name="T20" fmla="*/ 6 w 36"/>
                      <a:gd name="T21" fmla="*/ 19 h 19"/>
                      <a:gd name="T22" fmla="*/ 6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6" y="19"/>
                        </a:moveTo>
                        <a:lnTo>
                          <a:pt x="33" y="8"/>
                        </a:lnTo>
                        <a:lnTo>
                          <a:pt x="36" y="6"/>
                        </a:lnTo>
                        <a:lnTo>
                          <a:pt x="36" y="2"/>
                        </a:lnTo>
                        <a:lnTo>
                          <a:pt x="33" y="0"/>
                        </a:lnTo>
                        <a:lnTo>
                          <a:pt x="29" y="0"/>
                        </a:lnTo>
                        <a:lnTo>
                          <a:pt x="2" y="10"/>
                        </a:lnTo>
                        <a:lnTo>
                          <a:pt x="0" y="14"/>
                        </a:lnTo>
                        <a:lnTo>
                          <a:pt x="0" y="15"/>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 name="Freeform 343">
                    <a:extLst>
                      <a:ext uri="{FF2B5EF4-FFF2-40B4-BE49-F238E27FC236}">
                        <a16:creationId xmlns:a16="http://schemas.microsoft.com/office/drawing/2014/main" id="{79325A49-C847-46FB-BFAB-92A70289B2B4}"/>
                      </a:ext>
                    </a:extLst>
                  </p:cNvPr>
                  <p:cNvSpPr>
                    <a:spLocks/>
                  </p:cNvSpPr>
                  <p:nvPr/>
                </p:nvSpPr>
                <p:spPr bwMode="auto">
                  <a:xfrm>
                    <a:off x="9090111" y="5509127"/>
                    <a:ext cx="55563" cy="30162"/>
                  </a:xfrm>
                  <a:custGeom>
                    <a:avLst/>
                    <a:gdLst>
                      <a:gd name="T0" fmla="*/ 6 w 35"/>
                      <a:gd name="T1" fmla="*/ 19 h 19"/>
                      <a:gd name="T2" fmla="*/ 33 w 35"/>
                      <a:gd name="T3" fmla="*/ 10 h 19"/>
                      <a:gd name="T4" fmla="*/ 35 w 35"/>
                      <a:gd name="T5" fmla="*/ 8 h 19"/>
                      <a:gd name="T6" fmla="*/ 35 w 35"/>
                      <a:gd name="T7" fmla="*/ 4 h 19"/>
                      <a:gd name="T8" fmla="*/ 33 w 35"/>
                      <a:gd name="T9" fmla="*/ 0 h 19"/>
                      <a:gd name="T10" fmla="*/ 29 w 35"/>
                      <a:gd name="T11" fmla="*/ 2 h 19"/>
                      <a:gd name="T12" fmla="*/ 2 w 35"/>
                      <a:gd name="T13" fmla="*/ 12 h 19"/>
                      <a:gd name="T14" fmla="*/ 0 w 35"/>
                      <a:gd name="T15" fmla="*/ 14 h 19"/>
                      <a:gd name="T16" fmla="*/ 0 w 35"/>
                      <a:gd name="T17" fmla="*/ 17 h 19"/>
                      <a:gd name="T18" fmla="*/ 2 w 35"/>
                      <a:gd name="T19" fmla="*/ 19 h 19"/>
                      <a:gd name="T20" fmla="*/ 6 w 35"/>
                      <a:gd name="T21" fmla="*/ 19 h 19"/>
                      <a:gd name="T22" fmla="*/ 6 w 35"/>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 h="19">
                        <a:moveTo>
                          <a:pt x="6" y="19"/>
                        </a:moveTo>
                        <a:lnTo>
                          <a:pt x="33" y="10"/>
                        </a:lnTo>
                        <a:lnTo>
                          <a:pt x="35" y="8"/>
                        </a:lnTo>
                        <a:lnTo>
                          <a:pt x="35" y="4"/>
                        </a:lnTo>
                        <a:lnTo>
                          <a:pt x="33" y="0"/>
                        </a:lnTo>
                        <a:lnTo>
                          <a:pt x="29" y="2"/>
                        </a:lnTo>
                        <a:lnTo>
                          <a:pt x="2" y="12"/>
                        </a:lnTo>
                        <a:lnTo>
                          <a:pt x="0" y="14"/>
                        </a:lnTo>
                        <a:lnTo>
                          <a:pt x="0" y="17"/>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Freeform 344">
                    <a:extLst>
                      <a:ext uri="{FF2B5EF4-FFF2-40B4-BE49-F238E27FC236}">
                        <a16:creationId xmlns:a16="http://schemas.microsoft.com/office/drawing/2014/main" id="{8EA06715-D30F-400D-BC2F-56AC196724C2}"/>
                      </a:ext>
                    </a:extLst>
                  </p:cNvPr>
                  <p:cNvSpPr>
                    <a:spLocks/>
                  </p:cNvSpPr>
                  <p:nvPr/>
                </p:nvSpPr>
                <p:spPr bwMode="auto">
                  <a:xfrm>
                    <a:off x="9191711" y="5472615"/>
                    <a:ext cx="53975" cy="30162"/>
                  </a:xfrm>
                  <a:custGeom>
                    <a:avLst/>
                    <a:gdLst>
                      <a:gd name="T0" fmla="*/ 5 w 34"/>
                      <a:gd name="T1" fmla="*/ 19 h 19"/>
                      <a:gd name="T2" fmla="*/ 32 w 34"/>
                      <a:gd name="T3" fmla="*/ 10 h 19"/>
                      <a:gd name="T4" fmla="*/ 34 w 34"/>
                      <a:gd name="T5" fmla="*/ 6 h 19"/>
                      <a:gd name="T6" fmla="*/ 34 w 34"/>
                      <a:gd name="T7" fmla="*/ 4 h 19"/>
                      <a:gd name="T8" fmla="*/ 32 w 34"/>
                      <a:gd name="T9" fmla="*/ 0 h 19"/>
                      <a:gd name="T10" fmla="*/ 28 w 34"/>
                      <a:gd name="T11" fmla="*/ 0 h 19"/>
                      <a:gd name="T12" fmla="*/ 2 w 34"/>
                      <a:gd name="T13" fmla="*/ 10 h 19"/>
                      <a:gd name="T14" fmla="*/ 0 w 34"/>
                      <a:gd name="T15" fmla="*/ 14 h 19"/>
                      <a:gd name="T16" fmla="*/ 0 w 34"/>
                      <a:gd name="T17" fmla="*/ 17 h 19"/>
                      <a:gd name="T18" fmla="*/ 2 w 34"/>
                      <a:gd name="T19" fmla="*/ 19 h 19"/>
                      <a:gd name="T20" fmla="*/ 5 w 34"/>
                      <a:gd name="T21" fmla="*/ 19 h 19"/>
                      <a:gd name="T22" fmla="*/ 5 w 34"/>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 h="19">
                        <a:moveTo>
                          <a:pt x="5" y="19"/>
                        </a:moveTo>
                        <a:lnTo>
                          <a:pt x="32" y="10"/>
                        </a:lnTo>
                        <a:lnTo>
                          <a:pt x="34" y="6"/>
                        </a:lnTo>
                        <a:lnTo>
                          <a:pt x="34" y="4"/>
                        </a:lnTo>
                        <a:lnTo>
                          <a:pt x="32" y="0"/>
                        </a:lnTo>
                        <a:lnTo>
                          <a:pt x="28" y="0"/>
                        </a:lnTo>
                        <a:lnTo>
                          <a:pt x="2" y="10"/>
                        </a:lnTo>
                        <a:lnTo>
                          <a:pt x="0" y="14"/>
                        </a:lnTo>
                        <a:lnTo>
                          <a:pt x="0" y="17"/>
                        </a:lnTo>
                        <a:lnTo>
                          <a:pt x="2" y="19"/>
                        </a:lnTo>
                        <a:lnTo>
                          <a:pt x="5" y="19"/>
                        </a:lnTo>
                        <a:lnTo>
                          <a:pt x="5"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Freeform 345">
                    <a:extLst>
                      <a:ext uri="{FF2B5EF4-FFF2-40B4-BE49-F238E27FC236}">
                        <a16:creationId xmlns:a16="http://schemas.microsoft.com/office/drawing/2014/main" id="{CB10E4B1-44EF-4A35-9A83-3FE2F22DB1DC}"/>
                      </a:ext>
                    </a:extLst>
                  </p:cNvPr>
                  <p:cNvSpPr>
                    <a:spLocks/>
                  </p:cNvSpPr>
                  <p:nvPr/>
                </p:nvSpPr>
                <p:spPr bwMode="auto">
                  <a:xfrm>
                    <a:off x="9288548" y="5436102"/>
                    <a:ext cx="58738" cy="30162"/>
                  </a:xfrm>
                  <a:custGeom>
                    <a:avLst/>
                    <a:gdLst>
                      <a:gd name="T0" fmla="*/ 8 w 37"/>
                      <a:gd name="T1" fmla="*/ 19 h 19"/>
                      <a:gd name="T2" fmla="*/ 35 w 37"/>
                      <a:gd name="T3" fmla="*/ 8 h 19"/>
                      <a:gd name="T4" fmla="*/ 37 w 37"/>
                      <a:gd name="T5" fmla="*/ 6 h 19"/>
                      <a:gd name="T6" fmla="*/ 37 w 37"/>
                      <a:gd name="T7" fmla="*/ 2 h 19"/>
                      <a:gd name="T8" fmla="*/ 35 w 37"/>
                      <a:gd name="T9" fmla="*/ 0 h 19"/>
                      <a:gd name="T10" fmla="*/ 31 w 37"/>
                      <a:gd name="T11" fmla="*/ 0 h 19"/>
                      <a:gd name="T12" fmla="*/ 4 w 37"/>
                      <a:gd name="T13" fmla="*/ 10 h 19"/>
                      <a:gd name="T14" fmla="*/ 0 w 37"/>
                      <a:gd name="T15" fmla="*/ 12 h 19"/>
                      <a:gd name="T16" fmla="*/ 0 w 37"/>
                      <a:gd name="T17" fmla="*/ 15 h 19"/>
                      <a:gd name="T18" fmla="*/ 4 w 37"/>
                      <a:gd name="T19" fmla="*/ 17 h 19"/>
                      <a:gd name="T20" fmla="*/ 8 w 37"/>
                      <a:gd name="T21" fmla="*/ 19 h 19"/>
                      <a:gd name="T22" fmla="*/ 8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8" y="19"/>
                        </a:moveTo>
                        <a:lnTo>
                          <a:pt x="35" y="8"/>
                        </a:lnTo>
                        <a:lnTo>
                          <a:pt x="37" y="6"/>
                        </a:lnTo>
                        <a:lnTo>
                          <a:pt x="37" y="2"/>
                        </a:lnTo>
                        <a:lnTo>
                          <a:pt x="35" y="0"/>
                        </a:lnTo>
                        <a:lnTo>
                          <a:pt x="31" y="0"/>
                        </a:lnTo>
                        <a:lnTo>
                          <a:pt x="4" y="10"/>
                        </a:lnTo>
                        <a:lnTo>
                          <a:pt x="0" y="12"/>
                        </a:lnTo>
                        <a:lnTo>
                          <a:pt x="0" y="15"/>
                        </a:lnTo>
                        <a:lnTo>
                          <a:pt x="4" y="17"/>
                        </a:lnTo>
                        <a:lnTo>
                          <a:pt x="8" y="19"/>
                        </a:lnTo>
                        <a:lnTo>
                          <a:pt x="8"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346">
                    <a:extLst>
                      <a:ext uri="{FF2B5EF4-FFF2-40B4-BE49-F238E27FC236}">
                        <a16:creationId xmlns:a16="http://schemas.microsoft.com/office/drawing/2014/main" id="{147D29F6-E182-4DDC-9440-A0415BAD2C64}"/>
                      </a:ext>
                    </a:extLst>
                  </p:cNvPr>
                  <p:cNvSpPr>
                    <a:spLocks/>
                  </p:cNvSpPr>
                  <p:nvPr/>
                </p:nvSpPr>
                <p:spPr bwMode="auto">
                  <a:xfrm>
                    <a:off x="9388561" y="5396415"/>
                    <a:ext cx="58738" cy="30162"/>
                  </a:xfrm>
                  <a:custGeom>
                    <a:avLst/>
                    <a:gdLst>
                      <a:gd name="T0" fmla="*/ 6 w 37"/>
                      <a:gd name="T1" fmla="*/ 19 h 19"/>
                      <a:gd name="T2" fmla="*/ 33 w 37"/>
                      <a:gd name="T3" fmla="*/ 10 h 19"/>
                      <a:gd name="T4" fmla="*/ 37 w 37"/>
                      <a:gd name="T5" fmla="*/ 6 h 19"/>
                      <a:gd name="T6" fmla="*/ 37 w 37"/>
                      <a:gd name="T7" fmla="*/ 4 h 19"/>
                      <a:gd name="T8" fmla="*/ 35 w 37"/>
                      <a:gd name="T9" fmla="*/ 0 h 19"/>
                      <a:gd name="T10" fmla="*/ 31 w 37"/>
                      <a:gd name="T11" fmla="*/ 0 h 19"/>
                      <a:gd name="T12" fmla="*/ 4 w 37"/>
                      <a:gd name="T13" fmla="*/ 10 h 19"/>
                      <a:gd name="T14" fmla="*/ 0 w 37"/>
                      <a:gd name="T15" fmla="*/ 14 h 19"/>
                      <a:gd name="T16" fmla="*/ 0 w 37"/>
                      <a:gd name="T17" fmla="*/ 17 h 19"/>
                      <a:gd name="T18" fmla="*/ 2 w 37"/>
                      <a:gd name="T19" fmla="*/ 19 h 19"/>
                      <a:gd name="T20" fmla="*/ 6 w 37"/>
                      <a:gd name="T21" fmla="*/ 19 h 19"/>
                      <a:gd name="T22" fmla="*/ 6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6" y="19"/>
                        </a:moveTo>
                        <a:lnTo>
                          <a:pt x="33" y="10"/>
                        </a:lnTo>
                        <a:lnTo>
                          <a:pt x="37" y="6"/>
                        </a:lnTo>
                        <a:lnTo>
                          <a:pt x="37" y="4"/>
                        </a:lnTo>
                        <a:lnTo>
                          <a:pt x="35" y="0"/>
                        </a:lnTo>
                        <a:lnTo>
                          <a:pt x="31" y="0"/>
                        </a:lnTo>
                        <a:lnTo>
                          <a:pt x="4" y="10"/>
                        </a:lnTo>
                        <a:lnTo>
                          <a:pt x="0" y="14"/>
                        </a:lnTo>
                        <a:lnTo>
                          <a:pt x="0" y="17"/>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Freeform 347">
                    <a:extLst>
                      <a:ext uri="{FF2B5EF4-FFF2-40B4-BE49-F238E27FC236}">
                        <a16:creationId xmlns:a16="http://schemas.microsoft.com/office/drawing/2014/main" id="{D00232DB-61F3-48D9-B5C2-9B67F5ACB53F}"/>
                      </a:ext>
                    </a:extLst>
                  </p:cNvPr>
                  <p:cNvSpPr>
                    <a:spLocks/>
                  </p:cNvSpPr>
                  <p:nvPr/>
                </p:nvSpPr>
                <p:spPr bwMode="auto">
                  <a:xfrm>
                    <a:off x="9490161" y="5359902"/>
                    <a:ext cx="57150" cy="30162"/>
                  </a:xfrm>
                  <a:custGeom>
                    <a:avLst/>
                    <a:gdLst>
                      <a:gd name="T0" fmla="*/ 6 w 36"/>
                      <a:gd name="T1" fmla="*/ 19 h 19"/>
                      <a:gd name="T2" fmla="*/ 33 w 36"/>
                      <a:gd name="T3" fmla="*/ 8 h 19"/>
                      <a:gd name="T4" fmla="*/ 36 w 36"/>
                      <a:gd name="T5" fmla="*/ 6 h 19"/>
                      <a:gd name="T6" fmla="*/ 36 w 36"/>
                      <a:gd name="T7" fmla="*/ 2 h 19"/>
                      <a:gd name="T8" fmla="*/ 33 w 36"/>
                      <a:gd name="T9" fmla="*/ 0 h 19"/>
                      <a:gd name="T10" fmla="*/ 31 w 36"/>
                      <a:gd name="T11" fmla="*/ 0 h 19"/>
                      <a:gd name="T12" fmla="*/ 2 w 36"/>
                      <a:gd name="T13" fmla="*/ 10 h 19"/>
                      <a:gd name="T14" fmla="*/ 0 w 36"/>
                      <a:gd name="T15" fmla="*/ 12 h 19"/>
                      <a:gd name="T16" fmla="*/ 0 w 36"/>
                      <a:gd name="T17" fmla="*/ 15 h 19"/>
                      <a:gd name="T18" fmla="*/ 2 w 36"/>
                      <a:gd name="T19" fmla="*/ 19 h 19"/>
                      <a:gd name="T20" fmla="*/ 6 w 36"/>
                      <a:gd name="T21" fmla="*/ 19 h 19"/>
                      <a:gd name="T22" fmla="*/ 6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6" y="19"/>
                        </a:moveTo>
                        <a:lnTo>
                          <a:pt x="33" y="8"/>
                        </a:lnTo>
                        <a:lnTo>
                          <a:pt x="36" y="6"/>
                        </a:lnTo>
                        <a:lnTo>
                          <a:pt x="36" y="2"/>
                        </a:lnTo>
                        <a:lnTo>
                          <a:pt x="33" y="0"/>
                        </a:lnTo>
                        <a:lnTo>
                          <a:pt x="31" y="0"/>
                        </a:lnTo>
                        <a:lnTo>
                          <a:pt x="2" y="10"/>
                        </a:lnTo>
                        <a:lnTo>
                          <a:pt x="0" y="12"/>
                        </a:lnTo>
                        <a:lnTo>
                          <a:pt x="0" y="15"/>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348">
                    <a:extLst>
                      <a:ext uri="{FF2B5EF4-FFF2-40B4-BE49-F238E27FC236}">
                        <a16:creationId xmlns:a16="http://schemas.microsoft.com/office/drawing/2014/main" id="{2FF459FB-D32A-4B4F-BA03-EA51DB6720DA}"/>
                      </a:ext>
                    </a:extLst>
                  </p:cNvPr>
                  <p:cNvSpPr>
                    <a:spLocks/>
                  </p:cNvSpPr>
                  <p:nvPr/>
                </p:nvSpPr>
                <p:spPr bwMode="auto">
                  <a:xfrm>
                    <a:off x="9590173" y="5320215"/>
                    <a:ext cx="58738" cy="30162"/>
                  </a:xfrm>
                  <a:custGeom>
                    <a:avLst/>
                    <a:gdLst>
                      <a:gd name="T0" fmla="*/ 6 w 37"/>
                      <a:gd name="T1" fmla="*/ 19 h 19"/>
                      <a:gd name="T2" fmla="*/ 33 w 37"/>
                      <a:gd name="T3" fmla="*/ 10 h 19"/>
                      <a:gd name="T4" fmla="*/ 35 w 37"/>
                      <a:gd name="T5" fmla="*/ 8 h 19"/>
                      <a:gd name="T6" fmla="*/ 37 w 37"/>
                      <a:gd name="T7" fmla="*/ 4 h 19"/>
                      <a:gd name="T8" fmla="*/ 33 w 37"/>
                      <a:gd name="T9" fmla="*/ 0 h 19"/>
                      <a:gd name="T10" fmla="*/ 29 w 37"/>
                      <a:gd name="T11" fmla="*/ 0 h 19"/>
                      <a:gd name="T12" fmla="*/ 2 w 37"/>
                      <a:gd name="T13" fmla="*/ 12 h 19"/>
                      <a:gd name="T14" fmla="*/ 0 w 37"/>
                      <a:gd name="T15" fmla="*/ 14 h 19"/>
                      <a:gd name="T16" fmla="*/ 0 w 37"/>
                      <a:gd name="T17" fmla="*/ 17 h 19"/>
                      <a:gd name="T18" fmla="*/ 2 w 37"/>
                      <a:gd name="T19" fmla="*/ 19 h 19"/>
                      <a:gd name="T20" fmla="*/ 6 w 37"/>
                      <a:gd name="T21" fmla="*/ 19 h 19"/>
                      <a:gd name="T22" fmla="*/ 6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6" y="19"/>
                        </a:moveTo>
                        <a:lnTo>
                          <a:pt x="33" y="10"/>
                        </a:lnTo>
                        <a:lnTo>
                          <a:pt x="35" y="8"/>
                        </a:lnTo>
                        <a:lnTo>
                          <a:pt x="37" y="4"/>
                        </a:lnTo>
                        <a:lnTo>
                          <a:pt x="33" y="0"/>
                        </a:lnTo>
                        <a:lnTo>
                          <a:pt x="29" y="0"/>
                        </a:lnTo>
                        <a:lnTo>
                          <a:pt x="2" y="12"/>
                        </a:lnTo>
                        <a:lnTo>
                          <a:pt x="0" y="14"/>
                        </a:lnTo>
                        <a:lnTo>
                          <a:pt x="0" y="17"/>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Freeform 349">
                    <a:extLst>
                      <a:ext uri="{FF2B5EF4-FFF2-40B4-BE49-F238E27FC236}">
                        <a16:creationId xmlns:a16="http://schemas.microsoft.com/office/drawing/2014/main" id="{1F03FDD3-86FA-45BD-8330-39ED28AB1717}"/>
                      </a:ext>
                    </a:extLst>
                  </p:cNvPr>
                  <p:cNvSpPr>
                    <a:spLocks/>
                  </p:cNvSpPr>
                  <p:nvPr/>
                </p:nvSpPr>
                <p:spPr bwMode="auto">
                  <a:xfrm>
                    <a:off x="9691773" y="5283702"/>
                    <a:ext cx="53975" cy="30162"/>
                  </a:xfrm>
                  <a:custGeom>
                    <a:avLst/>
                    <a:gdLst>
                      <a:gd name="T0" fmla="*/ 5 w 34"/>
                      <a:gd name="T1" fmla="*/ 19 h 19"/>
                      <a:gd name="T2" fmla="*/ 32 w 34"/>
                      <a:gd name="T3" fmla="*/ 10 h 19"/>
                      <a:gd name="T4" fmla="*/ 34 w 34"/>
                      <a:gd name="T5" fmla="*/ 6 h 19"/>
                      <a:gd name="T6" fmla="*/ 34 w 34"/>
                      <a:gd name="T7" fmla="*/ 2 h 19"/>
                      <a:gd name="T8" fmla="*/ 32 w 34"/>
                      <a:gd name="T9" fmla="*/ 0 h 19"/>
                      <a:gd name="T10" fmla="*/ 28 w 34"/>
                      <a:gd name="T11" fmla="*/ 0 h 19"/>
                      <a:gd name="T12" fmla="*/ 2 w 34"/>
                      <a:gd name="T13" fmla="*/ 10 h 19"/>
                      <a:gd name="T14" fmla="*/ 0 w 34"/>
                      <a:gd name="T15" fmla="*/ 14 h 19"/>
                      <a:gd name="T16" fmla="*/ 0 w 34"/>
                      <a:gd name="T17" fmla="*/ 15 h 19"/>
                      <a:gd name="T18" fmla="*/ 2 w 34"/>
                      <a:gd name="T19" fmla="*/ 19 h 19"/>
                      <a:gd name="T20" fmla="*/ 5 w 34"/>
                      <a:gd name="T21" fmla="*/ 19 h 19"/>
                      <a:gd name="T22" fmla="*/ 5 w 34"/>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 h="19">
                        <a:moveTo>
                          <a:pt x="5" y="19"/>
                        </a:moveTo>
                        <a:lnTo>
                          <a:pt x="32" y="10"/>
                        </a:lnTo>
                        <a:lnTo>
                          <a:pt x="34" y="6"/>
                        </a:lnTo>
                        <a:lnTo>
                          <a:pt x="34" y="2"/>
                        </a:lnTo>
                        <a:lnTo>
                          <a:pt x="32" y="0"/>
                        </a:lnTo>
                        <a:lnTo>
                          <a:pt x="28" y="0"/>
                        </a:lnTo>
                        <a:lnTo>
                          <a:pt x="2" y="10"/>
                        </a:lnTo>
                        <a:lnTo>
                          <a:pt x="0" y="14"/>
                        </a:lnTo>
                        <a:lnTo>
                          <a:pt x="0" y="15"/>
                        </a:lnTo>
                        <a:lnTo>
                          <a:pt x="2" y="19"/>
                        </a:lnTo>
                        <a:lnTo>
                          <a:pt x="5" y="19"/>
                        </a:lnTo>
                        <a:lnTo>
                          <a:pt x="5"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350">
                    <a:extLst>
                      <a:ext uri="{FF2B5EF4-FFF2-40B4-BE49-F238E27FC236}">
                        <a16:creationId xmlns:a16="http://schemas.microsoft.com/office/drawing/2014/main" id="{CD5A9870-0AA9-4A1E-A169-E46AAA979D83}"/>
                      </a:ext>
                    </a:extLst>
                  </p:cNvPr>
                  <p:cNvSpPr>
                    <a:spLocks/>
                  </p:cNvSpPr>
                  <p:nvPr/>
                </p:nvSpPr>
                <p:spPr bwMode="auto">
                  <a:xfrm>
                    <a:off x="9791786" y="5247190"/>
                    <a:ext cx="55563" cy="26987"/>
                  </a:xfrm>
                  <a:custGeom>
                    <a:avLst/>
                    <a:gdLst>
                      <a:gd name="T0" fmla="*/ 6 w 35"/>
                      <a:gd name="T1" fmla="*/ 17 h 17"/>
                      <a:gd name="T2" fmla="*/ 33 w 35"/>
                      <a:gd name="T3" fmla="*/ 8 h 17"/>
                      <a:gd name="T4" fmla="*/ 35 w 35"/>
                      <a:gd name="T5" fmla="*/ 6 h 17"/>
                      <a:gd name="T6" fmla="*/ 35 w 35"/>
                      <a:gd name="T7" fmla="*/ 2 h 17"/>
                      <a:gd name="T8" fmla="*/ 33 w 35"/>
                      <a:gd name="T9" fmla="*/ 0 h 17"/>
                      <a:gd name="T10" fmla="*/ 29 w 35"/>
                      <a:gd name="T11" fmla="*/ 0 h 17"/>
                      <a:gd name="T12" fmla="*/ 2 w 35"/>
                      <a:gd name="T13" fmla="*/ 10 h 17"/>
                      <a:gd name="T14" fmla="*/ 0 w 35"/>
                      <a:gd name="T15" fmla="*/ 12 h 17"/>
                      <a:gd name="T16" fmla="*/ 0 w 35"/>
                      <a:gd name="T17" fmla="*/ 15 h 17"/>
                      <a:gd name="T18" fmla="*/ 2 w 35"/>
                      <a:gd name="T19" fmla="*/ 17 h 17"/>
                      <a:gd name="T20" fmla="*/ 6 w 35"/>
                      <a:gd name="T21" fmla="*/ 17 h 17"/>
                      <a:gd name="T22" fmla="*/ 6 w 35"/>
                      <a:gd name="T2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 h="17">
                        <a:moveTo>
                          <a:pt x="6" y="17"/>
                        </a:moveTo>
                        <a:lnTo>
                          <a:pt x="33" y="8"/>
                        </a:lnTo>
                        <a:lnTo>
                          <a:pt x="35" y="6"/>
                        </a:lnTo>
                        <a:lnTo>
                          <a:pt x="35" y="2"/>
                        </a:lnTo>
                        <a:lnTo>
                          <a:pt x="33" y="0"/>
                        </a:lnTo>
                        <a:lnTo>
                          <a:pt x="29" y="0"/>
                        </a:lnTo>
                        <a:lnTo>
                          <a:pt x="2" y="10"/>
                        </a:lnTo>
                        <a:lnTo>
                          <a:pt x="0" y="12"/>
                        </a:lnTo>
                        <a:lnTo>
                          <a:pt x="0" y="15"/>
                        </a:lnTo>
                        <a:lnTo>
                          <a:pt x="2" y="17"/>
                        </a:lnTo>
                        <a:lnTo>
                          <a:pt x="6" y="17"/>
                        </a:lnTo>
                        <a:lnTo>
                          <a:pt x="6" y="17"/>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351">
                    <a:extLst>
                      <a:ext uri="{FF2B5EF4-FFF2-40B4-BE49-F238E27FC236}">
                        <a16:creationId xmlns:a16="http://schemas.microsoft.com/office/drawing/2014/main" id="{3AE0AF67-78C6-4A64-9EC8-E979C69F2124}"/>
                      </a:ext>
                    </a:extLst>
                  </p:cNvPr>
                  <p:cNvSpPr>
                    <a:spLocks/>
                  </p:cNvSpPr>
                  <p:nvPr/>
                </p:nvSpPr>
                <p:spPr bwMode="auto">
                  <a:xfrm>
                    <a:off x="9888623" y="5207502"/>
                    <a:ext cx="58738" cy="30162"/>
                  </a:xfrm>
                  <a:custGeom>
                    <a:avLst/>
                    <a:gdLst>
                      <a:gd name="T0" fmla="*/ 8 w 37"/>
                      <a:gd name="T1" fmla="*/ 19 h 19"/>
                      <a:gd name="T2" fmla="*/ 35 w 37"/>
                      <a:gd name="T3" fmla="*/ 10 h 19"/>
                      <a:gd name="T4" fmla="*/ 37 w 37"/>
                      <a:gd name="T5" fmla="*/ 6 h 19"/>
                      <a:gd name="T6" fmla="*/ 37 w 37"/>
                      <a:gd name="T7" fmla="*/ 4 h 19"/>
                      <a:gd name="T8" fmla="*/ 35 w 37"/>
                      <a:gd name="T9" fmla="*/ 0 h 19"/>
                      <a:gd name="T10" fmla="*/ 31 w 37"/>
                      <a:gd name="T11" fmla="*/ 0 h 19"/>
                      <a:gd name="T12" fmla="*/ 4 w 37"/>
                      <a:gd name="T13" fmla="*/ 12 h 19"/>
                      <a:gd name="T14" fmla="*/ 0 w 37"/>
                      <a:gd name="T15" fmla="*/ 14 h 19"/>
                      <a:gd name="T16" fmla="*/ 0 w 37"/>
                      <a:gd name="T17" fmla="*/ 17 h 19"/>
                      <a:gd name="T18" fmla="*/ 4 w 37"/>
                      <a:gd name="T19" fmla="*/ 19 h 19"/>
                      <a:gd name="T20" fmla="*/ 8 w 37"/>
                      <a:gd name="T21" fmla="*/ 19 h 19"/>
                      <a:gd name="T22" fmla="*/ 8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8" y="19"/>
                        </a:moveTo>
                        <a:lnTo>
                          <a:pt x="35" y="10"/>
                        </a:lnTo>
                        <a:lnTo>
                          <a:pt x="37" y="6"/>
                        </a:lnTo>
                        <a:lnTo>
                          <a:pt x="37" y="4"/>
                        </a:lnTo>
                        <a:lnTo>
                          <a:pt x="35" y="0"/>
                        </a:lnTo>
                        <a:lnTo>
                          <a:pt x="31" y="0"/>
                        </a:lnTo>
                        <a:lnTo>
                          <a:pt x="4" y="12"/>
                        </a:lnTo>
                        <a:lnTo>
                          <a:pt x="0" y="14"/>
                        </a:lnTo>
                        <a:lnTo>
                          <a:pt x="0" y="17"/>
                        </a:lnTo>
                        <a:lnTo>
                          <a:pt x="4" y="19"/>
                        </a:lnTo>
                        <a:lnTo>
                          <a:pt x="8" y="19"/>
                        </a:lnTo>
                        <a:lnTo>
                          <a:pt x="8"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352">
                    <a:extLst>
                      <a:ext uri="{FF2B5EF4-FFF2-40B4-BE49-F238E27FC236}">
                        <a16:creationId xmlns:a16="http://schemas.microsoft.com/office/drawing/2014/main" id="{8C05CD81-6F56-4BB8-8263-FFA8158ACE3F}"/>
                      </a:ext>
                    </a:extLst>
                  </p:cNvPr>
                  <p:cNvSpPr>
                    <a:spLocks/>
                  </p:cNvSpPr>
                  <p:nvPr/>
                </p:nvSpPr>
                <p:spPr bwMode="auto">
                  <a:xfrm>
                    <a:off x="9990223" y="5170990"/>
                    <a:ext cx="57150" cy="30162"/>
                  </a:xfrm>
                  <a:custGeom>
                    <a:avLst/>
                    <a:gdLst>
                      <a:gd name="T0" fmla="*/ 6 w 36"/>
                      <a:gd name="T1" fmla="*/ 19 h 19"/>
                      <a:gd name="T2" fmla="*/ 34 w 36"/>
                      <a:gd name="T3" fmla="*/ 8 h 19"/>
                      <a:gd name="T4" fmla="*/ 36 w 36"/>
                      <a:gd name="T5" fmla="*/ 6 h 19"/>
                      <a:gd name="T6" fmla="*/ 36 w 36"/>
                      <a:gd name="T7" fmla="*/ 2 h 19"/>
                      <a:gd name="T8" fmla="*/ 34 w 36"/>
                      <a:gd name="T9" fmla="*/ 0 h 19"/>
                      <a:gd name="T10" fmla="*/ 30 w 36"/>
                      <a:gd name="T11" fmla="*/ 0 h 19"/>
                      <a:gd name="T12" fmla="*/ 4 w 36"/>
                      <a:gd name="T13" fmla="*/ 10 h 19"/>
                      <a:gd name="T14" fmla="*/ 0 w 36"/>
                      <a:gd name="T15" fmla="*/ 12 h 19"/>
                      <a:gd name="T16" fmla="*/ 0 w 36"/>
                      <a:gd name="T17" fmla="*/ 15 h 19"/>
                      <a:gd name="T18" fmla="*/ 2 w 36"/>
                      <a:gd name="T19" fmla="*/ 19 h 19"/>
                      <a:gd name="T20" fmla="*/ 6 w 36"/>
                      <a:gd name="T21" fmla="*/ 19 h 19"/>
                      <a:gd name="T22" fmla="*/ 6 w 36"/>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
                        <a:moveTo>
                          <a:pt x="6" y="19"/>
                        </a:moveTo>
                        <a:lnTo>
                          <a:pt x="34" y="8"/>
                        </a:lnTo>
                        <a:lnTo>
                          <a:pt x="36" y="6"/>
                        </a:lnTo>
                        <a:lnTo>
                          <a:pt x="36" y="2"/>
                        </a:lnTo>
                        <a:lnTo>
                          <a:pt x="34" y="0"/>
                        </a:lnTo>
                        <a:lnTo>
                          <a:pt x="30" y="0"/>
                        </a:lnTo>
                        <a:lnTo>
                          <a:pt x="4" y="10"/>
                        </a:lnTo>
                        <a:lnTo>
                          <a:pt x="0" y="12"/>
                        </a:lnTo>
                        <a:lnTo>
                          <a:pt x="0" y="15"/>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353">
                    <a:extLst>
                      <a:ext uri="{FF2B5EF4-FFF2-40B4-BE49-F238E27FC236}">
                        <a16:creationId xmlns:a16="http://schemas.microsoft.com/office/drawing/2014/main" id="{A1A5E9F2-C35F-4020-986C-6865A5DDCA19}"/>
                      </a:ext>
                    </a:extLst>
                  </p:cNvPr>
                  <p:cNvSpPr>
                    <a:spLocks/>
                  </p:cNvSpPr>
                  <p:nvPr/>
                </p:nvSpPr>
                <p:spPr bwMode="auto">
                  <a:xfrm>
                    <a:off x="10090236" y="5131302"/>
                    <a:ext cx="58738" cy="30162"/>
                  </a:xfrm>
                  <a:custGeom>
                    <a:avLst/>
                    <a:gdLst>
                      <a:gd name="T0" fmla="*/ 6 w 37"/>
                      <a:gd name="T1" fmla="*/ 19 h 19"/>
                      <a:gd name="T2" fmla="*/ 33 w 37"/>
                      <a:gd name="T3" fmla="*/ 10 h 19"/>
                      <a:gd name="T4" fmla="*/ 37 w 37"/>
                      <a:gd name="T5" fmla="*/ 8 h 19"/>
                      <a:gd name="T6" fmla="*/ 37 w 37"/>
                      <a:gd name="T7" fmla="*/ 4 h 19"/>
                      <a:gd name="T8" fmla="*/ 33 w 37"/>
                      <a:gd name="T9" fmla="*/ 0 h 19"/>
                      <a:gd name="T10" fmla="*/ 29 w 37"/>
                      <a:gd name="T11" fmla="*/ 0 h 19"/>
                      <a:gd name="T12" fmla="*/ 2 w 37"/>
                      <a:gd name="T13" fmla="*/ 12 h 19"/>
                      <a:gd name="T14" fmla="*/ 0 w 37"/>
                      <a:gd name="T15" fmla="*/ 14 h 19"/>
                      <a:gd name="T16" fmla="*/ 0 w 37"/>
                      <a:gd name="T17" fmla="*/ 17 h 19"/>
                      <a:gd name="T18" fmla="*/ 2 w 37"/>
                      <a:gd name="T19" fmla="*/ 19 h 19"/>
                      <a:gd name="T20" fmla="*/ 6 w 37"/>
                      <a:gd name="T21" fmla="*/ 19 h 19"/>
                      <a:gd name="T22" fmla="*/ 6 w 37"/>
                      <a:gd name="T23"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
                        <a:moveTo>
                          <a:pt x="6" y="19"/>
                        </a:moveTo>
                        <a:lnTo>
                          <a:pt x="33" y="10"/>
                        </a:lnTo>
                        <a:lnTo>
                          <a:pt x="37" y="8"/>
                        </a:lnTo>
                        <a:lnTo>
                          <a:pt x="37" y="4"/>
                        </a:lnTo>
                        <a:lnTo>
                          <a:pt x="33" y="0"/>
                        </a:lnTo>
                        <a:lnTo>
                          <a:pt x="29" y="0"/>
                        </a:lnTo>
                        <a:lnTo>
                          <a:pt x="2" y="12"/>
                        </a:lnTo>
                        <a:lnTo>
                          <a:pt x="0" y="14"/>
                        </a:lnTo>
                        <a:lnTo>
                          <a:pt x="0" y="17"/>
                        </a:lnTo>
                        <a:lnTo>
                          <a:pt x="2" y="19"/>
                        </a:lnTo>
                        <a:lnTo>
                          <a:pt x="6" y="19"/>
                        </a:lnTo>
                        <a:lnTo>
                          <a:pt x="6" y="1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354">
                    <a:extLst>
                      <a:ext uri="{FF2B5EF4-FFF2-40B4-BE49-F238E27FC236}">
                        <a16:creationId xmlns:a16="http://schemas.microsoft.com/office/drawing/2014/main" id="{C0EFCC7C-F6D8-4738-BCD8-5703835AC094}"/>
                      </a:ext>
                    </a:extLst>
                  </p:cNvPr>
                  <p:cNvSpPr>
                    <a:spLocks/>
                  </p:cNvSpPr>
                  <p:nvPr/>
                </p:nvSpPr>
                <p:spPr bwMode="auto">
                  <a:xfrm>
                    <a:off x="10199773" y="5121777"/>
                    <a:ext cx="3175" cy="3175"/>
                  </a:xfrm>
                  <a:custGeom>
                    <a:avLst/>
                    <a:gdLst>
                      <a:gd name="T0" fmla="*/ 0 w 2"/>
                      <a:gd name="T1" fmla="*/ 2 h 2"/>
                      <a:gd name="T2" fmla="*/ 2 w 2"/>
                      <a:gd name="T3" fmla="*/ 0 h 2"/>
                      <a:gd name="T4" fmla="*/ 2 w 2"/>
                      <a:gd name="T5" fmla="*/ 0 h 2"/>
                      <a:gd name="T6" fmla="*/ 2 w 2"/>
                      <a:gd name="T7" fmla="*/ 0 h 2"/>
                    </a:gdLst>
                    <a:ahLst/>
                    <a:cxnLst>
                      <a:cxn ang="0">
                        <a:pos x="T0" y="T1"/>
                      </a:cxn>
                      <a:cxn ang="0">
                        <a:pos x="T2" y="T3"/>
                      </a:cxn>
                      <a:cxn ang="0">
                        <a:pos x="T4" y="T5"/>
                      </a:cxn>
                      <a:cxn ang="0">
                        <a:pos x="T6" y="T7"/>
                      </a:cxn>
                    </a:cxnLst>
                    <a:rect l="0" t="0" r="r" b="b"/>
                    <a:pathLst>
                      <a:path w="2" h="2">
                        <a:moveTo>
                          <a:pt x="0" y="2"/>
                        </a:moveTo>
                        <a:lnTo>
                          <a:pt x="2" y="0"/>
                        </a:lnTo>
                        <a:lnTo>
                          <a:pt x="2" y="0"/>
                        </a:lnTo>
                        <a:lnTo>
                          <a:pt x="2" y="0"/>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355">
                    <a:extLst>
                      <a:ext uri="{FF2B5EF4-FFF2-40B4-BE49-F238E27FC236}">
                        <a16:creationId xmlns:a16="http://schemas.microsoft.com/office/drawing/2014/main" id="{D6813B67-6684-43CF-AC8E-1DC2E548436D}"/>
                      </a:ext>
                    </a:extLst>
                  </p:cNvPr>
                  <p:cNvSpPr>
                    <a:spLocks/>
                  </p:cNvSpPr>
                  <p:nvPr/>
                </p:nvSpPr>
                <p:spPr bwMode="auto">
                  <a:xfrm>
                    <a:off x="10190248" y="5110665"/>
                    <a:ext cx="12700" cy="14287"/>
                  </a:xfrm>
                  <a:custGeom>
                    <a:avLst/>
                    <a:gdLst>
                      <a:gd name="T0" fmla="*/ 8 w 8"/>
                      <a:gd name="T1" fmla="*/ 0 h 9"/>
                      <a:gd name="T2" fmla="*/ 6 w 8"/>
                      <a:gd name="T3" fmla="*/ 0 h 9"/>
                      <a:gd name="T4" fmla="*/ 4 w 8"/>
                      <a:gd name="T5" fmla="*/ 0 h 9"/>
                      <a:gd name="T6" fmla="*/ 2 w 8"/>
                      <a:gd name="T7" fmla="*/ 0 h 9"/>
                      <a:gd name="T8" fmla="*/ 0 w 8"/>
                      <a:gd name="T9" fmla="*/ 2 h 9"/>
                      <a:gd name="T10" fmla="*/ 0 w 8"/>
                      <a:gd name="T11" fmla="*/ 5 h 9"/>
                      <a:gd name="T12" fmla="*/ 2 w 8"/>
                      <a:gd name="T13" fmla="*/ 9 h 9"/>
                      <a:gd name="T14" fmla="*/ 6 w 8"/>
                      <a:gd name="T15" fmla="*/ 9 h 9"/>
                      <a:gd name="T16" fmla="*/ 6 w 8"/>
                      <a:gd name="T1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9">
                        <a:moveTo>
                          <a:pt x="8" y="0"/>
                        </a:moveTo>
                        <a:lnTo>
                          <a:pt x="6" y="0"/>
                        </a:lnTo>
                        <a:lnTo>
                          <a:pt x="4" y="0"/>
                        </a:lnTo>
                        <a:lnTo>
                          <a:pt x="2" y="0"/>
                        </a:lnTo>
                        <a:lnTo>
                          <a:pt x="0" y="2"/>
                        </a:lnTo>
                        <a:lnTo>
                          <a:pt x="0" y="5"/>
                        </a:lnTo>
                        <a:lnTo>
                          <a:pt x="2" y="9"/>
                        </a:lnTo>
                        <a:lnTo>
                          <a:pt x="6" y="9"/>
                        </a:lnTo>
                        <a:lnTo>
                          <a:pt x="6" y="9"/>
                        </a:lnTo>
                      </a:path>
                    </a:pathLst>
                  </a:custGeom>
                  <a:noFill/>
                  <a:ln w="317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356">
                    <a:extLst>
                      <a:ext uri="{FF2B5EF4-FFF2-40B4-BE49-F238E27FC236}">
                        <a16:creationId xmlns:a16="http://schemas.microsoft.com/office/drawing/2014/main" id="{ABE1C3B8-2558-434A-94D8-4B8D598DC4D2}"/>
                      </a:ext>
                    </a:extLst>
                  </p:cNvPr>
                  <p:cNvSpPr>
                    <a:spLocks/>
                  </p:cNvSpPr>
                  <p:nvPr/>
                </p:nvSpPr>
                <p:spPr bwMode="auto">
                  <a:xfrm>
                    <a:off x="7029536" y="6267952"/>
                    <a:ext cx="61913" cy="58737"/>
                  </a:xfrm>
                  <a:custGeom>
                    <a:avLst/>
                    <a:gdLst>
                      <a:gd name="T0" fmla="*/ 39 w 39"/>
                      <a:gd name="T1" fmla="*/ 19 h 37"/>
                      <a:gd name="T2" fmla="*/ 39 w 39"/>
                      <a:gd name="T3" fmla="*/ 25 h 37"/>
                      <a:gd name="T4" fmla="*/ 33 w 39"/>
                      <a:gd name="T5" fmla="*/ 31 h 37"/>
                      <a:gd name="T6" fmla="*/ 27 w 39"/>
                      <a:gd name="T7" fmla="*/ 37 h 37"/>
                      <a:gd name="T8" fmla="*/ 20 w 39"/>
                      <a:gd name="T9" fmla="*/ 37 h 37"/>
                      <a:gd name="T10" fmla="*/ 12 w 39"/>
                      <a:gd name="T11" fmla="*/ 37 h 37"/>
                      <a:gd name="T12" fmla="*/ 6 w 39"/>
                      <a:gd name="T13" fmla="*/ 31 h 37"/>
                      <a:gd name="T14" fmla="*/ 2 w 39"/>
                      <a:gd name="T15" fmla="*/ 25 h 37"/>
                      <a:gd name="T16" fmla="*/ 0 w 39"/>
                      <a:gd name="T17" fmla="*/ 19 h 37"/>
                      <a:gd name="T18" fmla="*/ 2 w 39"/>
                      <a:gd name="T19" fmla="*/ 12 h 37"/>
                      <a:gd name="T20" fmla="*/ 6 w 39"/>
                      <a:gd name="T21" fmla="*/ 6 h 37"/>
                      <a:gd name="T22" fmla="*/ 12 w 39"/>
                      <a:gd name="T23" fmla="*/ 0 h 37"/>
                      <a:gd name="T24" fmla="*/ 20 w 39"/>
                      <a:gd name="T25" fmla="*/ 0 h 37"/>
                      <a:gd name="T26" fmla="*/ 27 w 39"/>
                      <a:gd name="T27" fmla="*/ 0 h 37"/>
                      <a:gd name="T28" fmla="*/ 33 w 39"/>
                      <a:gd name="T29" fmla="*/ 6 h 37"/>
                      <a:gd name="T30" fmla="*/ 39 w 39"/>
                      <a:gd name="T31" fmla="*/ 12 h 37"/>
                      <a:gd name="T32" fmla="*/ 39 w 39"/>
                      <a:gd name="T33" fmla="*/ 19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7">
                        <a:moveTo>
                          <a:pt x="39" y="19"/>
                        </a:moveTo>
                        <a:lnTo>
                          <a:pt x="39" y="25"/>
                        </a:lnTo>
                        <a:lnTo>
                          <a:pt x="33" y="31"/>
                        </a:lnTo>
                        <a:lnTo>
                          <a:pt x="27" y="37"/>
                        </a:lnTo>
                        <a:lnTo>
                          <a:pt x="20" y="37"/>
                        </a:lnTo>
                        <a:lnTo>
                          <a:pt x="12" y="37"/>
                        </a:lnTo>
                        <a:lnTo>
                          <a:pt x="6" y="31"/>
                        </a:lnTo>
                        <a:lnTo>
                          <a:pt x="2" y="25"/>
                        </a:lnTo>
                        <a:lnTo>
                          <a:pt x="0" y="19"/>
                        </a:lnTo>
                        <a:lnTo>
                          <a:pt x="2" y="12"/>
                        </a:lnTo>
                        <a:lnTo>
                          <a:pt x="6" y="6"/>
                        </a:lnTo>
                        <a:lnTo>
                          <a:pt x="12" y="0"/>
                        </a:lnTo>
                        <a:lnTo>
                          <a:pt x="20" y="0"/>
                        </a:lnTo>
                        <a:lnTo>
                          <a:pt x="27" y="0"/>
                        </a:lnTo>
                        <a:lnTo>
                          <a:pt x="33" y="6"/>
                        </a:lnTo>
                        <a:lnTo>
                          <a:pt x="39" y="12"/>
                        </a:lnTo>
                        <a:lnTo>
                          <a:pt x="39" y="19"/>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4" name="Freeform 357">
                    <a:extLst>
                      <a:ext uri="{FF2B5EF4-FFF2-40B4-BE49-F238E27FC236}">
                        <a16:creationId xmlns:a16="http://schemas.microsoft.com/office/drawing/2014/main" id="{3423F220-A191-49CA-92AD-68FC4AA0AF2F}"/>
                      </a:ext>
                    </a:extLst>
                  </p:cNvPr>
                  <p:cNvSpPr>
                    <a:spLocks/>
                  </p:cNvSpPr>
                  <p:nvPr/>
                </p:nvSpPr>
                <p:spPr bwMode="auto">
                  <a:xfrm>
                    <a:off x="7029536" y="6267952"/>
                    <a:ext cx="61913" cy="58737"/>
                  </a:xfrm>
                  <a:custGeom>
                    <a:avLst/>
                    <a:gdLst>
                      <a:gd name="T0" fmla="*/ 39 w 39"/>
                      <a:gd name="T1" fmla="*/ 19 h 37"/>
                      <a:gd name="T2" fmla="*/ 39 w 39"/>
                      <a:gd name="T3" fmla="*/ 25 h 37"/>
                      <a:gd name="T4" fmla="*/ 33 w 39"/>
                      <a:gd name="T5" fmla="*/ 31 h 37"/>
                      <a:gd name="T6" fmla="*/ 27 w 39"/>
                      <a:gd name="T7" fmla="*/ 37 h 37"/>
                      <a:gd name="T8" fmla="*/ 20 w 39"/>
                      <a:gd name="T9" fmla="*/ 37 h 37"/>
                      <a:gd name="T10" fmla="*/ 12 w 39"/>
                      <a:gd name="T11" fmla="*/ 37 h 37"/>
                      <a:gd name="T12" fmla="*/ 6 w 39"/>
                      <a:gd name="T13" fmla="*/ 31 h 37"/>
                      <a:gd name="T14" fmla="*/ 2 w 39"/>
                      <a:gd name="T15" fmla="*/ 25 h 37"/>
                      <a:gd name="T16" fmla="*/ 0 w 39"/>
                      <a:gd name="T17" fmla="*/ 19 h 37"/>
                      <a:gd name="T18" fmla="*/ 2 w 39"/>
                      <a:gd name="T19" fmla="*/ 12 h 37"/>
                      <a:gd name="T20" fmla="*/ 6 w 39"/>
                      <a:gd name="T21" fmla="*/ 6 h 37"/>
                      <a:gd name="T22" fmla="*/ 12 w 39"/>
                      <a:gd name="T23" fmla="*/ 0 h 37"/>
                      <a:gd name="T24" fmla="*/ 20 w 39"/>
                      <a:gd name="T25" fmla="*/ 0 h 37"/>
                      <a:gd name="T26" fmla="*/ 27 w 39"/>
                      <a:gd name="T27" fmla="*/ 0 h 37"/>
                      <a:gd name="T28" fmla="*/ 33 w 39"/>
                      <a:gd name="T29" fmla="*/ 6 h 37"/>
                      <a:gd name="T30" fmla="*/ 39 w 39"/>
                      <a:gd name="T31" fmla="*/ 12 h 37"/>
                      <a:gd name="T32" fmla="*/ 39 w 39"/>
                      <a:gd name="T33" fmla="*/ 19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7">
                        <a:moveTo>
                          <a:pt x="39" y="19"/>
                        </a:moveTo>
                        <a:lnTo>
                          <a:pt x="39" y="25"/>
                        </a:lnTo>
                        <a:lnTo>
                          <a:pt x="33" y="31"/>
                        </a:lnTo>
                        <a:lnTo>
                          <a:pt x="27" y="37"/>
                        </a:lnTo>
                        <a:lnTo>
                          <a:pt x="20" y="37"/>
                        </a:lnTo>
                        <a:lnTo>
                          <a:pt x="12" y="37"/>
                        </a:lnTo>
                        <a:lnTo>
                          <a:pt x="6" y="31"/>
                        </a:lnTo>
                        <a:lnTo>
                          <a:pt x="2" y="25"/>
                        </a:lnTo>
                        <a:lnTo>
                          <a:pt x="0" y="19"/>
                        </a:lnTo>
                        <a:lnTo>
                          <a:pt x="2" y="12"/>
                        </a:lnTo>
                        <a:lnTo>
                          <a:pt x="6" y="6"/>
                        </a:lnTo>
                        <a:lnTo>
                          <a:pt x="12" y="0"/>
                        </a:lnTo>
                        <a:lnTo>
                          <a:pt x="20" y="0"/>
                        </a:lnTo>
                        <a:lnTo>
                          <a:pt x="27" y="0"/>
                        </a:lnTo>
                        <a:lnTo>
                          <a:pt x="33" y="6"/>
                        </a:lnTo>
                        <a:lnTo>
                          <a:pt x="39" y="12"/>
                        </a:lnTo>
                        <a:lnTo>
                          <a:pt x="39"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358">
                    <a:extLst>
                      <a:ext uri="{FF2B5EF4-FFF2-40B4-BE49-F238E27FC236}">
                        <a16:creationId xmlns:a16="http://schemas.microsoft.com/office/drawing/2014/main" id="{21CB6611-4B96-4F4A-BEC9-26CD2E7AAC02}"/>
                      </a:ext>
                    </a:extLst>
                  </p:cNvPr>
                  <p:cNvSpPr>
                    <a:spLocks/>
                  </p:cNvSpPr>
                  <p:nvPr/>
                </p:nvSpPr>
                <p:spPr bwMode="auto">
                  <a:xfrm>
                    <a:off x="7029536" y="6267952"/>
                    <a:ext cx="61913" cy="58737"/>
                  </a:xfrm>
                  <a:custGeom>
                    <a:avLst/>
                    <a:gdLst>
                      <a:gd name="T0" fmla="*/ 39 w 39"/>
                      <a:gd name="T1" fmla="*/ 19 h 37"/>
                      <a:gd name="T2" fmla="*/ 39 w 39"/>
                      <a:gd name="T3" fmla="*/ 25 h 37"/>
                      <a:gd name="T4" fmla="*/ 33 w 39"/>
                      <a:gd name="T5" fmla="*/ 31 h 37"/>
                      <a:gd name="T6" fmla="*/ 27 w 39"/>
                      <a:gd name="T7" fmla="*/ 37 h 37"/>
                      <a:gd name="T8" fmla="*/ 20 w 39"/>
                      <a:gd name="T9" fmla="*/ 37 h 37"/>
                      <a:gd name="T10" fmla="*/ 12 w 39"/>
                      <a:gd name="T11" fmla="*/ 37 h 37"/>
                      <a:gd name="T12" fmla="*/ 6 w 39"/>
                      <a:gd name="T13" fmla="*/ 31 h 37"/>
                      <a:gd name="T14" fmla="*/ 2 w 39"/>
                      <a:gd name="T15" fmla="*/ 25 h 37"/>
                      <a:gd name="T16" fmla="*/ 0 w 39"/>
                      <a:gd name="T17" fmla="*/ 19 h 37"/>
                      <a:gd name="T18" fmla="*/ 2 w 39"/>
                      <a:gd name="T19" fmla="*/ 12 h 37"/>
                      <a:gd name="T20" fmla="*/ 6 w 39"/>
                      <a:gd name="T21" fmla="*/ 6 h 37"/>
                      <a:gd name="T22" fmla="*/ 12 w 39"/>
                      <a:gd name="T23" fmla="*/ 0 h 37"/>
                      <a:gd name="T24" fmla="*/ 20 w 39"/>
                      <a:gd name="T25" fmla="*/ 0 h 37"/>
                      <a:gd name="T26" fmla="*/ 27 w 39"/>
                      <a:gd name="T27" fmla="*/ 0 h 37"/>
                      <a:gd name="T28" fmla="*/ 33 w 39"/>
                      <a:gd name="T29" fmla="*/ 6 h 37"/>
                      <a:gd name="T30" fmla="*/ 39 w 39"/>
                      <a:gd name="T31" fmla="*/ 12 h 37"/>
                      <a:gd name="T32" fmla="*/ 39 w 39"/>
                      <a:gd name="T33" fmla="*/ 19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7">
                        <a:moveTo>
                          <a:pt x="39" y="19"/>
                        </a:moveTo>
                        <a:lnTo>
                          <a:pt x="39" y="25"/>
                        </a:lnTo>
                        <a:lnTo>
                          <a:pt x="33" y="31"/>
                        </a:lnTo>
                        <a:lnTo>
                          <a:pt x="27" y="37"/>
                        </a:lnTo>
                        <a:lnTo>
                          <a:pt x="20" y="37"/>
                        </a:lnTo>
                        <a:lnTo>
                          <a:pt x="12" y="37"/>
                        </a:lnTo>
                        <a:lnTo>
                          <a:pt x="6" y="31"/>
                        </a:lnTo>
                        <a:lnTo>
                          <a:pt x="2" y="25"/>
                        </a:lnTo>
                        <a:lnTo>
                          <a:pt x="0" y="19"/>
                        </a:lnTo>
                        <a:lnTo>
                          <a:pt x="2" y="12"/>
                        </a:lnTo>
                        <a:lnTo>
                          <a:pt x="6" y="6"/>
                        </a:lnTo>
                        <a:lnTo>
                          <a:pt x="12" y="0"/>
                        </a:lnTo>
                        <a:lnTo>
                          <a:pt x="20" y="0"/>
                        </a:lnTo>
                        <a:lnTo>
                          <a:pt x="27" y="0"/>
                        </a:lnTo>
                        <a:lnTo>
                          <a:pt x="33" y="6"/>
                        </a:lnTo>
                        <a:lnTo>
                          <a:pt x="39" y="12"/>
                        </a:lnTo>
                        <a:lnTo>
                          <a:pt x="39" y="19"/>
                        </a:lnTo>
                      </a:path>
                    </a:pathLst>
                  </a:custGeom>
                  <a:noFill/>
                  <a:ln w="9525">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359">
                    <a:extLst>
                      <a:ext uri="{FF2B5EF4-FFF2-40B4-BE49-F238E27FC236}">
                        <a16:creationId xmlns:a16="http://schemas.microsoft.com/office/drawing/2014/main" id="{BD02B27D-BAA2-4245-A83A-86F05D979C02}"/>
                      </a:ext>
                    </a:extLst>
                  </p:cNvPr>
                  <p:cNvSpPr>
                    <a:spLocks/>
                  </p:cNvSpPr>
                  <p:nvPr/>
                </p:nvSpPr>
                <p:spPr bwMode="auto">
                  <a:xfrm>
                    <a:off x="7029536" y="6258427"/>
                    <a:ext cx="61913" cy="61912"/>
                  </a:xfrm>
                  <a:custGeom>
                    <a:avLst/>
                    <a:gdLst>
                      <a:gd name="T0" fmla="*/ 39 w 39"/>
                      <a:gd name="T1" fmla="*/ 20 h 39"/>
                      <a:gd name="T2" fmla="*/ 39 w 39"/>
                      <a:gd name="T3" fmla="*/ 27 h 39"/>
                      <a:gd name="T4" fmla="*/ 33 w 39"/>
                      <a:gd name="T5" fmla="*/ 33 h 39"/>
                      <a:gd name="T6" fmla="*/ 27 w 39"/>
                      <a:gd name="T7" fmla="*/ 37 h 39"/>
                      <a:gd name="T8" fmla="*/ 20 w 39"/>
                      <a:gd name="T9" fmla="*/ 39 h 39"/>
                      <a:gd name="T10" fmla="*/ 12 w 39"/>
                      <a:gd name="T11" fmla="*/ 37 h 39"/>
                      <a:gd name="T12" fmla="*/ 6 w 39"/>
                      <a:gd name="T13" fmla="*/ 33 h 39"/>
                      <a:gd name="T14" fmla="*/ 2 w 39"/>
                      <a:gd name="T15" fmla="*/ 27 h 39"/>
                      <a:gd name="T16" fmla="*/ 0 w 39"/>
                      <a:gd name="T17" fmla="*/ 20 h 39"/>
                      <a:gd name="T18" fmla="*/ 2 w 39"/>
                      <a:gd name="T19" fmla="*/ 12 h 39"/>
                      <a:gd name="T20" fmla="*/ 6 w 39"/>
                      <a:gd name="T21" fmla="*/ 6 h 39"/>
                      <a:gd name="T22" fmla="*/ 12 w 39"/>
                      <a:gd name="T23" fmla="*/ 2 h 39"/>
                      <a:gd name="T24" fmla="*/ 20 w 39"/>
                      <a:gd name="T25" fmla="*/ 0 h 39"/>
                      <a:gd name="T26" fmla="*/ 27 w 39"/>
                      <a:gd name="T27" fmla="*/ 2 h 39"/>
                      <a:gd name="T28" fmla="*/ 33 w 39"/>
                      <a:gd name="T29" fmla="*/ 6 h 39"/>
                      <a:gd name="T30" fmla="*/ 39 w 39"/>
                      <a:gd name="T31" fmla="*/ 12 h 39"/>
                      <a:gd name="T32" fmla="*/ 39 w 39"/>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9">
                        <a:moveTo>
                          <a:pt x="39" y="20"/>
                        </a:moveTo>
                        <a:lnTo>
                          <a:pt x="39" y="27"/>
                        </a:lnTo>
                        <a:lnTo>
                          <a:pt x="33" y="33"/>
                        </a:lnTo>
                        <a:lnTo>
                          <a:pt x="27" y="37"/>
                        </a:lnTo>
                        <a:lnTo>
                          <a:pt x="20" y="39"/>
                        </a:lnTo>
                        <a:lnTo>
                          <a:pt x="12" y="37"/>
                        </a:lnTo>
                        <a:lnTo>
                          <a:pt x="6" y="33"/>
                        </a:lnTo>
                        <a:lnTo>
                          <a:pt x="2" y="27"/>
                        </a:lnTo>
                        <a:lnTo>
                          <a:pt x="0" y="20"/>
                        </a:lnTo>
                        <a:lnTo>
                          <a:pt x="2" y="12"/>
                        </a:lnTo>
                        <a:lnTo>
                          <a:pt x="6" y="6"/>
                        </a:lnTo>
                        <a:lnTo>
                          <a:pt x="12" y="2"/>
                        </a:lnTo>
                        <a:lnTo>
                          <a:pt x="20" y="0"/>
                        </a:lnTo>
                        <a:lnTo>
                          <a:pt x="27" y="2"/>
                        </a:lnTo>
                        <a:lnTo>
                          <a:pt x="33" y="6"/>
                        </a:lnTo>
                        <a:lnTo>
                          <a:pt x="39" y="12"/>
                        </a:lnTo>
                        <a:lnTo>
                          <a:pt x="39" y="20"/>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7" name="Freeform 360">
                    <a:extLst>
                      <a:ext uri="{FF2B5EF4-FFF2-40B4-BE49-F238E27FC236}">
                        <a16:creationId xmlns:a16="http://schemas.microsoft.com/office/drawing/2014/main" id="{20147566-38E8-4845-87A3-997A8F040B81}"/>
                      </a:ext>
                    </a:extLst>
                  </p:cNvPr>
                  <p:cNvSpPr>
                    <a:spLocks/>
                  </p:cNvSpPr>
                  <p:nvPr/>
                </p:nvSpPr>
                <p:spPr bwMode="auto">
                  <a:xfrm>
                    <a:off x="7029536" y="6258427"/>
                    <a:ext cx="61913" cy="61912"/>
                  </a:xfrm>
                  <a:custGeom>
                    <a:avLst/>
                    <a:gdLst>
                      <a:gd name="T0" fmla="*/ 39 w 39"/>
                      <a:gd name="T1" fmla="*/ 20 h 39"/>
                      <a:gd name="T2" fmla="*/ 39 w 39"/>
                      <a:gd name="T3" fmla="*/ 27 h 39"/>
                      <a:gd name="T4" fmla="*/ 33 w 39"/>
                      <a:gd name="T5" fmla="*/ 33 h 39"/>
                      <a:gd name="T6" fmla="*/ 27 w 39"/>
                      <a:gd name="T7" fmla="*/ 37 h 39"/>
                      <a:gd name="T8" fmla="*/ 20 w 39"/>
                      <a:gd name="T9" fmla="*/ 39 h 39"/>
                      <a:gd name="T10" fmla="*/ 12 w 39"/>
                      <a:gd name="T11" fmla="*/ 37 h 39"/>
                      <a:gd name="T12" fmla="*/ 6 w 39"/>
                      <a:gd name="T13" fmla="*/ 33 h 39"/>
                      <a:gd name="T14" fmla="*/ 2 w 39"/>
                      <a:gd name="T15" fmla="*/ 27 h 39"/>
                      <a:gd name="T16" fmla="*/ 0 w 39"/>
                      <a:gd name="T17" fmla="*/ 20 h 39"/>
                      <a:gd name="T18" fmla="*/ 2 w 39"/>
                      <a:gd name="T19" fmla="*/ 12 h 39"/>
                      <a:gd name="T20" fmla="*/ 6 w 39"/>
                      <a:gd name="T21" fmla="*/ 6 h 39"/>
                      <a:gd name="T22" fmla="*/ 12 w 39"/>
                      <a:gd name="T23" fmla="*/ 2 h 39"/>
                      <a:gd name="T24" fmla="*/ 20 w 39"/>
                      <a:gd name="T25" fmla="*/ 0 h 39"/>
                      <a:gd name="T26" fmla="*/ 27 w 39"/>
                      <a:gd name="T27" fmla="*/ 2 h 39"/>
                      <a:gd name="T28" fmla="*/ 33 w 39"/>
                      <a:gd name="T29" fmla="*/ 6 h 39"/>
                      <a:gd name="T30" fmla="*/ 39 w 39"/>
                      <a:gd name="T31" fmla="*/ 12 h 39"/>
                      <a:gd name="T32" fmla="*/ 39 w 39"/>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9">
                        <a:moveTo>
                          <a:pt x="39" y="20"/>
                        </a:moveTo>
                        <a:lnTo>
                          <a:pt x="39" y="27"/>
                        </a:lnTo>
                        <a:lnTo>
                          <a:pt x="33" y="33"/>
                        </a:lnTo>
                        <a:lnTo>
                          <a:pt x="27" y="37"/>
                        </a:lnTo>
                        <a:lnTo>
                          <a:pt x="20" y="39"/>
                        </a:lnTo>
                        <a:lnTo>
                          <a:pt x="12" y="37"/>
                        </a:lnTo>
                        <a:lnTo>
                          <a:pt x="6" y="33"/>
                        </a:lnTo>
                        <a:lnTo>
                          <a:pt x="2" y="27"/>
                        </a:lnTo>
                        <a:lnTo>
                          <a:pt x="0" y="20"/>
                        </a:lnTo>
                        <a:lnTo>
                          <a:pt x="2" y="12"/>
                        </a:lnTo>
                        <a:lnTo>
                          <a:pt x="6" y="6"/>
                        </a:lnTo>
                        <a:lnTo>
                          <a:pt x="12" y="2"/>
                        </a:lnTo>
                        <a:lnTo>
                          <a:pt x="20" y="0"/>
                        </a:lnTo>
                        <a:lnTo>
                          <a:pt x="27" y="2"/>
                        </a:lnTo>
                        <a:lnTo>
                          <a:pt x="33" y="6"/>
                        </a:lnTo>
                        <a:lnTo>
                          <a:pt x="39" y="12"/>
                        </a:lnTo>
                        <a:lnTo>
                          <a:pt x="39" y="20"/>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361">
                    <a:extLst>
                      <a:ext uri="{FF2B5EF4-FFF2-40B4-BE49-F238E27FC236}">
                        <a16:creationId xmlns:a16="http://schemas.microsoft.com/office/drawing/2014/main" id="{935BB144-F860-4DC9-ACED-5BBDC60A316E}"/>
                      </a:ext>
                    </a:extLst>
                  </p:cNvPr>
                  <p:cNvSpPr>
                    <a:spLocks/>
                  </p:cNvSpPr>
                  <p:nvPr/>
                </p:nvSpPr>
                <p:spPr bwMode="auto">
                  <a:xfrm>
                    <a:off x="7029536" y="6258427"/>
                    <a:ext cx="61913" cy="61912"/>
                  </a:xfrm>
                  <a:custGeom>
                    <a:avLst/>
                    <a:gdLst>
                      <a:gd name="T0" fmla="*/ 39 w 39"/>
                      <a:gd name="T1" fmla="*/ 20 h 39"/>
                      <a:gd name="T2" fmla="*/ 39 w 39"/>
                      <a:gd name="T3" fmla="*/ 27 h 39"/>
                      <a:gd name="T4" fmla="*/ 33 w 39"/>
                      <a:gd name="T5" fmla="*/ 33 h 39"/>
                      <a:gd name="T6" fmla="*/ 27 w 39"/>
                      <a:gd name="T7" fmla="*/ 37 h 39"/>
                      <a:gd name="T8" fmla="*/ 20 w 39"/>
                      <a:gd name="T9" fmla="*/ 39 h 39"/>
                      <a:gd name="T10" fmla="*/ 12 w 39"/>
                      <a:gd name="T11" fmla="*/ 37 h 39"/>
                      <a:gd name="T12" fmla="*/ 6 w 39"/>
                      <a:gd name="T13" fmla="*/ 33 h 39"/>
                      <a:gd name="T14" fmla="*/ 2 w 39"/>
                      <a:gd name="T15" fmla="*/ 27 h 39"/>
                      <a:gd name="T16" fmla="*/ 0 w 39"/>
                      <a:gd name="T17" fmla="*/ 20 h 39"/>
                      <a:gd name="T18" fmla="*/ 2 w 39"/>
                      <a:gd name="T19" fmla="*/ 12 h 39"/>
                      <a:gd name="T20" fmla="*/ 6 w 39"/>
                      <a:gd name="T21" fmla="*/ 6 h 39"/>
                      <a:gd name="T22" fmla="*/ 12 w 39"/>
                      <a:gd name="T23" fmla="*/ 2 h 39"/>
                      <a:gd name="T24" fmla="*/ 20 w 39"/>
                      <a:gd name="T25" fmla="*/ 0 h 39"/>
                      <a:gd name="T26" fmla="*/ 27 w 39"/>
                      <a:gd name="T27" fmla="*/ 2 h 39"/>
                      <a:gd name="T28" fmla="*/ 33 w 39"/>
                      <a:gd name="T29" fmla="*/ 6 h 39"/>
                      <a:gd name="T30" fmla="*/ 39 w 39"/>
                      <a:gd name="T31" fmla="*/ 12 h 39"/>
                      <a:gd name="T32" fmla="*/ 39 w 39"/>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9">
                        <a:moveTo>
                          <a:pt x="39" y="20"/>
                        </a:moveTo>
                        <a:lnTo>
                          <a:pt x="39" y="27"/>
                        </a:lnTo>
                        <a:lnTo>
                          <a:pt x="33" y="33"/>
                        </a:lnTo>
                        <a:lnTo>
                          <a:pt x="27" y="37"/>
                        </a:lnTo>
                        <a:lnTo>
                          <a:pt x="20" y="39"/>
                        </a:lnTo>
                        <a:lnTo>
                          <a:pt x="12" y="37"/>
                        </a:lnTo>
                        <a:lnTo>
                          <a:pt x="6" y="33"/>
                        </a:lnTo>
                        <a:lnTo>
                          <a:pt x="2" y="27"/>
                        </a:lnTo>
                        <a:lnTo>
                          <a:pt x="0" y="20"/>
                        </a:lnTo>
                        <a:lnTo>
                          <a:pt x="2" y="12"/>
                        </a:lnTo>
                        <a:lnTo>
                          <a:pt x="6" y="6"/>
                        </a:lnTo>
                        <a:lnTo>
                          <a:pt x="12" y="2"/>
                        </a:lnTo>
                        <a:lnTo>
                          <a:pt x="20" y="0"/>
                        </a:lnTo>
                        <a:lnTo>
                          <a:pt x="27" y="2"/>
                        </a:lnTo>
                        <a:lnTo>
                          <a:pt x="33" y="6"/>
                        </a:lnTo>
                        <a:lnTo>
                          <a:pt x="39" y="12"/>
                        </a:lnTo>
                        <a:lnTo>
                          <a:pt x="39" y="20"/>
                        </a:lnTo>
                      </a:path>
                    </a:pathLst>
                  </a:custGeom>
                  <a:noFill/>
                  <a:ln w="9525">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362">
                    <a:extLst>
                      <a:ext uri="{FF2B5EF4-FFF2-40B4-BE49-F238E27FC236}">
                        <a16:creationId xmlns:a16="http://schemas.microsoft.com/office/drawing/2014/main" id="{308F0893-B659-4333-92FE-EDC1EA9C43B3}"/>
                      </a:ext>
                    </a:extLst>
                  </p:cNvPr>
                  <p:cNvSpPr>
                    <a:spLocks/>
                  </p:cNvSpPr>
                  <p:nvPr/>
                </p:nvSpPr>
                <p:spPr bwMode="auto">
                  <a:xfrm>
                    <a:off x="7039061" y="6258427"/>
                    <a:ext cx="60325" cy="61912"/>
                  </a:xfrm>
                  <a:custGeom>
                    <a:avLst/>
                    <a:gdLst>
                      <a:gd name="T0" fmla="*/ 38 w 38"/>
                      <a:gd name="T1" fmla="*/ 20 h 39"/>
                      <a:gd name="T2" fmla="*/ 37 w 38"/>
                      <a:gd name="T3" fmla="*/ 27 h 39"/>
                      <a:gd name="T4" fmla="*/ 33 w 38"/>
                      <a:gd name="T5" fmla="*/ 33 h 39"/>
                      <a:gd name="T6" fmla="*/ 27 w 38"/>
                      <a:gd name="T7" fmla="*/ 37 h 39"/>
                      <a:gd name="T8" fmla="*/ 19 w 38"/>
                      <a:gd name="T9" fmla="*/ 39 h 39"/>
                      <a:gd name="T10" fmla="*/ 12 w 38"/>
                      <a:gd name="T11" fmla="*/ 37 h 39"/>
                      <a:gd name="T12" fmla="*/ 6 w 38"/>
                      <a:gd name="T13" fmla="*/ 33 h 39"/>
                      <a:gd name="T14" fmla="*/ 2 w 38"/>
                      <a:gd name="T15" fmla="*/ 27 h 39"/>
                      <a:gd name="T16" fmla="*/ 0 w 38"/>
                      <a:gd name="T17" fmla="*/ 20 h 39"/>
                      <a:gd name="T18" fmla="*/ 2 w 38"/>
                      <a:gd name="T19" fmla="*/ 12 h 39"/>
                      <a:gd name="T20" fmla="*/ 6 w 38"/>
                      <a:gd name="T21" fmla="*/ 6 h 39"/>
                      <a:gd name="T22" fmla="*/ 12 w 38"/>
                      <a:gd name="T23" fmla="*/ 2 h 39"/>
                      <a:gd name="T24" fmla="*/ 19 w 38"/>
                      <a:gd name="T25" fmla="*/ 0 h 39"/>
                      <a:gd name="T26" fmla="*/ 27 w 38"/>
                      <a:gd name="T27" fmla="*/ 2 h 39"/>
                      <a:gd name="T28" fmla="*/ 33 w 38"/>
                      <a:gd name="T29" fmla="*/ 6 h 39"/>
                      <a:gd name="T30" fmla="*/ 37 w 38"/>
                      <a:gd name="T31" fmla="*/ 12 h 39"/>
                      <a:gd name="T32" fmla="*/ 38 w 38"/>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20"/>
                        </a:moveTo>
                        <a:lnTo>
                          <a:pt x="37" y="27"/>
                        </a:lnTo>
                        <a:lnTo>
                          <a:pt x="33" y="33"/>
                        </a:lnTo>
                        <a:lnTo>
                          <a:pt x="27" y="37"/>
                        </a:lnTo>
                        <a:lnTo>
                          <a:pt x="19" y="39"/>
                        </a:lnTo>
                        <a:lnTo>
                          <a:pt x="12" y="37"/>
                        </a:lnTo>
                        <a:lnTo>
                          <a:pt x="6" y="33"/>
                        </a:lnTo>
                        <a:lnTo>
                          <a:pt x="2" y="27"/>
                        </a:lnTo>
                        <a:lnTo>
                          <a:pt x="0" y="20"/>
                        </a:lnTo>
                        <a:lnTo>
                          <a:pt x="2" y="12"/>
                        </a:lnTo>
                        <a:lnTo>
                          <a:pt x="6" y="6"/>
                        </a:lnTo>
                        <a:lnTo>
                          <a:pt x="12" y="2"/>
                        </a:lnTo>
                        <a:lnTo>
                          <a:pt x="19" y="0"/>
                        </a:lnTo>
                        <a:lnTo>
                          <a:pt x="27" y="2"/>
                        </a:lnTo>
                        <a:lnTo>
                          <a:pt x="33" y="6"/>
                        </a:lnTo>
                        <a:lnTo>
                          <a:pt x="37" y="12"/>
                        </a:lnTo>
                        <a:lnTo>
                          <a:pt x="38" y="20"/>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0" name="Freeform 363">
                    <a:extLst>
                      <a:ext uri="{FF2B5EF4-FFF2-40B4-BE49-F238E27FC236}">
                        <a16:creationId xmlns:a16="http://schemas.microsoft.com/office/drawing/2014/main" id="{43AB9F18-B1E1-49C3-8D33-3DA79D146E1F}"/>
                      </a:ext>
                    </a:extLst>
                  </p:cNvPr>
                  <p:cNvSpPr>
                    <a:spLocks/>
                  </p:cNvSpPr>
                  <p:nvPr/>
                </p:nvSpPr>
                <p:spPr bwMode="auto">
                  <a:xfrm>
                    <a:off x="7039061" y="6258427"/>
                    <a:ext cx="60325" cy="61912"/>
                  </a:xfrm>
                  <a:custGeom>
                    <a:avLst/>
                    <a:gdLst>
                      <a:gd name="T0" fmla="*/ 38 w 38"/>
                      <a:gd name="T1" fmla="*/ 20 h 39"/>
                      <a:gd name="T2" fmla="*/ 37 w 38"/>
                      <a:gd name="T3" fmla="*/ 27 h 39"/>
                      <a:gd name="T4" fmla="*/ 33 w 38"/>
                      <a:gd name="T5" fmla="*/ 33 h 39"/>
                      <a:gd name="T6" fmla="*/ 27 w 38"/>
                      <a:gd name="T7" fmla="*/ 37 h 39"/>
                      <a:gd name="T8" fmla="*/ 19 w 38"/>
                      <a:gd name="T9" fmla="*/ 39 h 39"/>
                      <a:gd name="T10" fmla="*/ 12 w 38"/>
                      <a:gd name="T11" fmla="*/ 37 h 39"/>
                      <a:gd name="T12" fmla="*/ 6 w 38"/>
                      <a:gd name="T13" fmla="*/ 33 h 39"/>
                      <a:gd name="T14" fmla="*/ 2 w 38"/>
                      <a:gd name="T15" fmla="*/ 27 h 39"/>
                      <a:gd name="T16" fmla="*/ 0 w 38"/>
                      <a:gd name="T17" fmla="*/ 20 h 39"/>
                      <a:gd name="T18" fmla="*/ 2 w 38"/>
                      <a:gd name="T19" fmla="*/ 12 h 39"/>
                      <a:gd name="T20" fmla="*/ 6 w 38"/>
                      <a:gd name="T21" fmla="*/ 6 h 39"/>
                      <a:gd name="T22" fmla="*/ 12 w 38"/>
                      <a:gd name="T23" fmla="*/ 2 h 39"/>
                      <a:gd name="T24" fmla="*/ 19 w 38"/>
                      <a:gd name="T25" fmla="*/ 0 h 39"/>
                      <a:gd name="T26" fmla="*/ 27 w 38"/>
                      <a:gd name="T27" fmla="*/ 2 h 39"/>
                      <a:gd name="T28" fmla="*/ 33 w 38"/>
                      <a:gd name="T29" fmla="*/ 6 h 39"/>
                      <a:gd name="T30" fmla="*/ 37 w 38"/>
                      <a:gd name="T31" fmla="*/ 12 h 39"/>
                      <a:gd name="T32" fmla="*/ 38 w 38"/>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20"/>
                        </a:moveTo>
                        <a:lnTo>
                          <a:pt x="37" y="27"/>
                        </a:lnTo>
                        <a:lnTo>
                          <a:pt x="33" y="33"/>
                        </a:lnTo>
                        <a:lnTo>
                          <a:pt x="27" y="37"/>
                        </a:lnTo>
                        <a:lnTo>
                          <a:pt x="19" y="39"/>
                        </a:lnTo>
                        <a:lnTo>
                          <a:pt x="12" y="37"/>
                        </a:lnTo>
                        <a:lnTo>
                          <a:pt x="6" y="33"/>
                        </a:lnTo>
                        <a:lnTo>
                          <a:pt x="2" y="27"/>
                        </a:lnTo>
                        <a:lnTo>
                          <a:pt x="0" y="20"/>
                        </a:lnTo>
                        <a:lnTo>
                          <a:pt x="2" y="12"/>
                        </a:lnTo>
                        <a:lnTo>
                          <a:pt x="6" y="6"/>
                        </a:lnTo>
                        <a:lnTo>
                          <a:pt x="12" y="2"/>
                        </a:lnTo>
                        <a:lnTo>
                          <a:pt x="19" y="0"/>
                        </a:lnTo>
                        <a:lnTo>
                          <a:pt x="27" y="2"/>
                        </a:lnTo>
                        <a:lnTo>
                          <a:pt x="33" y="6"/>
                        </a:lnTo>
                        <a:lnTo>
                          <a:pt x="37" y="12"/>
                        </a:lnTo>
                        <a:lnTo>
                          <a:pt x="38" y="20"/>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364">
                    <a:extLst>
                      <a:ext uri="{FF2B5EF4-FFF2-40B4-BE49-F238E27FC236}">
                        <a16:creationId xmlns:a16="http://schemas.microsoft.com/office/drawing/2014/main" id="{9C157F77-C7D3-4DE8-A7F7-AABC84E48CFA}"/>
                      </a:ext>
                    </a:extLst>
                  </p:cNvPr>
                  <p:cNvSpPr>
                    <a:spLocks/>
                  </p:cNvSpPr>
                  <p:nvPr/>
                </p:nvSpPr>
                <p:spPr bwMode="auto">
                  <a:xfrm>
                    <a:off x="7039061" y="6258427"/>
                    <a:ext cx="60325" cy="61912"/>
                  </a:xfrm>
                  <a:custGeom>
                    <a:avLst/>
                    <a:gdLst>
                      <a:gd name="T0" fmla="*/ 38 w 38"/>
                      <a:gd name="T1" fmla="*/ 20 h 39"/>
                      <a:gd name="T2" fmla="*/ 37 w 38"/>
                      <a:gd name="T3" fmla="*/ 27 h 39"/>
                      <a:gd name="T4" fmla="*/ 33 w 38"/>
                      <a:gd name="T5" fmla="*/ 33 h 39"/>
                      <a:gd name="T6" fmla="*/ 27 w 38"/>
                      <a:gd name="T7" fmla="*/ 37 h 39"/>
                      <a:gd name="T8" fmla="*/ 19 w 38"/>
                      <a:gd name="T9" fmla="*/ 39 h 39"/>
                      <a:gd name="T10" fmla="*/ 12 w 38"/>
                      <a:gd name="T11" fmla="*/ 37 h 39"/>
                      <a:gd name="T12" fmla="*/ 6 w 38"/>
                      <a:gd name="T13" fmla="*/ 33 h 39"/>
                      <a:gd name="T14" fmla="*/ 2 w 38"/>
                      <a:gd name="T15" fmla="*/ 27 h 39"/>
                      <a:gd name="T16" fmla="*/ 0 w 38"/>
                      <a:gd name="T17" fmla="*/ 20 h 39"/>
                      <a:gd name="T18" fmla="*/ 2 w 38"/>
                      <a:gd name="T19" fmla="*/ 12 h 39"/>
                      <a:gd name="T20" fmla="*/ 6 w 38"/>
                      <a:gd name="T21" fmla="*/ 6 h 39"/>
                      <a:gd name="T22" fmla="*/ 12 w 38"/>
                      <a:gd name="T23" fmla="*/ 2 h 39"/>
                      <a:gd name="T24" fmla="*/ 19 w 38"/>
                      <a:gd name="T25" fmla="*/ 0 h 39"/>
                      <a:gd name="T26" fmla="*/ 27 w 38"/>
                      <a:gd name="T27" fmla="*/ 2 h 39"/>
                      <a:gd name="T28" fmla="*/ 33 w 38"/>
                      <a:gd name="T29" fmla="*/ 6 h 39"/>
                      <a:gd name="T30" fmla="*/ 37 w 38"/>
                      <a:gd name="T31" fmla="*/ 12 h 39"/>
                      <a:gd name="T32" fmla="*/ 38 w 38"/>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20"/>
                        </a:moveTo>
                        <a:lnTo>
                          <a:pt x="37" y="27"/>
                        </a:lnTo>
                        <a:lnTo>
                          <a:pt x="33" y="33"/>
                        </a:lnTo>
                        <a:lnTo>
                          <a:pt x="27" y="37"/>
                        </a:lnTo>
                        <a:lnTo>
                          <a:pt x="19" y="39"/>
                        </a:lnTo>
                        <a:lnTo>
                          <a:pt x="12" y="37"/>
                        </a:lnTo>
                        <a:lnTo>
                          <a:pt x="6" y="33"/>
                        </a:lnTo>
                        <a:lnTo>
                          <a:pt x="2" y="27"/>
                        </a:lnTo>
                        <a:lnTo>
                          <a:pt x="0" y="20"/>
                        </a:lnTo>
                        <a:lnTo>
                          <a:pt x="2" y="12"/>
                        </a:lnTo>
                        <a:lnTo>
                          <a:pt x="6" y="6"/>
                        </a:lnTo>
                        <a:lnTo>
                          <a:pt x="12" y="2"/>
                        </a:lnTo>
                        <a:lnTo>
                          <a:pt x="19" y="0"/>
                        </a:lnTo>
                        <a:lnTo>
                          <a:pt x="27" y="2"/>
                        </a:lnTo>
                        <a:lnTo>
                          <a:pt x="33" y="6"/>
                        </a:lnTo>
                        <a:lnTo>
                          <a:pt x="37" y="12"/>
                        </a:lnTo>
                        <a:lnTo>
                          <a:pt x="38" y="20"/>
                        </a:lnTo>
                      </a:path>
                    </a:pathLst>
                  </a:custGeom>
                  <a:noFill/>
                  <a:ln w="9525">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Freeform 365">
                    <a:extLst>
                      <a:ext uri="{FF2B5EF4-FFF2-40B4-BE49-F238E27FC236}">
                        <a16:creationId xmlns:a16="http://schemas.microsoft.com/office/drawing/2014/main" id="{2A2A5747-6661-441F-BF70-412071CABCD0}"/>
                      </a:ext>
                    </a:extLst>
                  </p:cNvPr>
                  <p:cNvSpPr>
                    <a:spLocks/>
                  </p:cNvSpPr>
                  <p:nvPr/>
                </p:nvSpPr>
                <p:spPr bwMode="auto">
                  <a:xfrm>
                    <a:off x="7045411" y="6258427"/>
                    <a:ext cx="60325" cy="61912"/>
                  </a:xfrm>
                  <a:custGeom>
                    <a:avLst/>
                    <a:gdLst>
                      <a:gd name="T0" fmla="*/ 38 w 38"/>
                      <a:gd name="T1" fmla="*/ 20 h 39"/>
                      <a:gd name="T2" fmla="*/ 38 w 38"/>
                      <a:gd name="T3" fmla="*/ 27 h 39"/>
                      <a:gd name="T4" fmla="*/ 33 w 38"/>
                      <a:gd name="T5" fmla="*/ 33 h 39"/>
                      <a:gd name="T6" fmla="*/ 27 w 38"/>
                      <a:gd name="T7" fmla="*/ 37 h 39"/>
                      <a:gd name="T8" fmla="*/ 19 w 38"/>
                      <a:gd name="T9" fmla="*/ 39 h 39"/>
                      <a:gd name="T10" fmla="*/ 11 w 38"/>
                      <a:gd name="T11" fmla="*/ 37 h 39"/>
                      <a:gd name="T12" fmla="*/ 6 w 38"/>
                      <a:gd name="T13" fmla="*/ 33 h 39"/>
                      <a:gd name="T14" fmla="*/ 2 w 38"/>
                      <a:gd name="T15" fmla="*/ 27 h 39"/>
                      <a:gd name="T16" fmla="*/ 0 w 38"/>
                      <a:gd name="T17" fmla="*/ 20 h 39"/>
                      <a:gd name="T18" fmla="*/ 2 w 38"/>
                      <a:gd name="T19" fmla="*/ 12 h 39"/>
                      <a:gd name="T20" fmla="*/ 6 w 38"/>
                      <a:gd name="T21" fmla="*/ 6 h 39"/>
                      <a:gd name="T22" fmla="*/ 11 w 38"/>
                      <a:gd name="T23" fmla="*/ 2 h 39"/>
                      <a:gd name="T24" fmla="*/ 19 w 38"/>
                      <a:gd name="T25" fmla="*/ 0 h 39"/>
                      <a:gd name="T26" fmla="*/ 27 w 38"/>
                      <a:gd name="T27" fmla="*/ 2 h 39"/>
                      <a:gd name="T28" fmla="*/ 33 w 38"/>
                      <a:gd name="T29" fmla="*/ 6 h 39"/>
                      <a:gd name="T30" fmla="*/ 38 w 38"/>
                      <a:gd name="T31" fmla="*/ 12 h 39"/>
                      <a:gd name="T32" fmla="*/ 38 w 38"/>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20"/>
                        </a:moveTo>
                        <a:lnTo>
                          <a:pt x="38" y="27"/>
                        </a:lnTo>
                        <a:lnTo>
                          <a:pt x="33" y="33"/>
                        </a:lnTo>
                        <a:lnTo>
                          <a:pt x="27" y="37"/>
                        </a:lnTo>
                        <a:lnTo>
                          <a:pt x="19" y="39"/>
                        </a:lnTo>
                        <a:lnTo>
                          <a:pt x="11" y="37"/>
                        </a:lnTo>
                        <a:lnTo>
                          <a:pt x="6" y="33"/>
                        </a:lnTo>
                        <a:lnTo>
                          <a:pt x="2" y="27"/>
                        </a:lnTo>
                        <a:lnTo>
                          <a:pt x="0" y="20"/>
                        </a:lnTo>
                        <a:lnTo>
                          <a:pt x="2" y="12"/>
                        </a:lnTo>
                        <a:lnTo>
                          <a:pt x="6" y="6"/>
                        </a:lnTo>
                        <a:lnTo>
                          <a:pt x="11" y="2"/>
                        </a:lnTo>
                        <a:lnTo>
                          <a:pt x="19" y="0"/>
                        </a:lnTo>
                        <a:lnTo>
                          <a:pt x="27" y="2"/>
                        </a:lnTo>
                        <a:lnTo>
                          <a:pt x="33" y="6"/>
                        </a:lnTo>
                        <a:lnTo>
                          <a:pt x="38" y="12"/>
                        </a:lnTo>
                        <a:lnTo>
                          <a:pt x="38" y="20"/>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3" name="Freeform 366">
                    <a:extLst>
                      <a:ext uri="{FF2B5EF4-FFF2-40B4-BE49-F238E27FC236}">
                        <a16:creationId xmlns:a16="http://schemas.microsoft.com/office/drawing/2014/main" id="{40AD3F73-9E51-413E-9420-78A82504C5B6}"/>
                      </a:ext>
                    </a:extLst>
                  </p:cNvPr>
                  <p:cNvSpPr>
                    <a:spLocks/>
                  </p:cNvSpPr>
                  <p:nvPr/>
                </p:nvSpPr>
                <p:spPr bwMode="auto">
                  <a:xfrm>
                    <a:off x="7045411" y="6258427"/>
                    <a:ext cx="60325" cy="61912"/>
                  </a:xfrm>
                  <a:custGeom>
                    <a:avLst/>
                    <a:gdLst>
                      <a:gd name="T0" fmla="*/ 38 w 38"/>
                      <a:gd name="T1" fmla="*/ 20 h 39"/>
                      <a:gd name="T2" fmla="*/ 38 w 38"/>
                      <a:gd name="T3" fmla="*/ 27 h 39"/>
                      <a:gd name="T4" fmla="*/ 33 w 38"/>
                      <a:gd name="T5" fmla="*/ 33 h 39"/>
                      <a:gd name="T6" fmla="*/ 27 w 38"/>
                      <a:gd name="T7" fmla="*/ 37 h 39"/>
                      <a:gd name="T8" fmla="*/ 19 w 38"/>
                      <a:gd name="T9" fmla="*/ 39 h 39"/>
                      <a:gd name="T10" fmla="*/ 11 w 38"/>
                      <a:gd name="T11" fmla="*/ 37 h 39"/>
                      <a:gd name="T12" fmla="*/ 6 w 38"/>
                      <a:gd name="T13" fmla="*/ 33 h 39"/>
                      <a:gd name="T14" fmla="*/ 2 w 38"/>
                      <a:gd name="T15" fmla="*/ 27 h 39"/>
                      <a:gd name="T16" fmla="*/ 0 w 38"/>
                      <a:gd name="T17" fmla="*/ 20 h 39"/>
                      <a:gd name="T18" fmla="*/ 2 w 38"/>
                      <a:gd name="T19" fmla="*/ 12 h 39"/>
                      <a:gd name="T20" fmla="*/ 6 w 38"/>
                      <a:gd name="T21" fmla="*/ 6 h 39"/>
                      <a:gd name="T22" fmla="*/ 11 w 38"/>
                      <a:gd name="T23" fmla="*/ 2 h 39"/>
                      <a:gd name="T24" fmla="*/ 19 w 38"/>
                      <a:gd name="T25" fmla="*/ 0 h 39"/>
                      <a:gd name="T26" fmla="*/ 27 w 38"/>
                      <a:gd name="T27" fmla="*/ 2 h 39"/>
                      <a:gd name="T28" fmla="*/ 33 w 38"/>
                      <a:gd name="T29" fmla="*/ 6 h 39"/>
                      <a:gd name="T30" fmla="*/ 38 w 38"/>
                      <a:gd name="T31" fmla="*/ 12 h 39"/>
                      <a:gd name="T32" fmla="*/ 38 w 38"/>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20"/>
                        </a:moveTo>
                        <a:lnTo>
                          <a:pt x="38" y="27"/>
                        </a:lnTo>
                        <a:lnTo>
                          <a:pt x="33" y="33"/>
                        </a:lnTo>
                        <a:lnTo>
                          <a:pt x="27" y="37"/>
                        </a:lnTo>
                        <a:lnTo>
                          <a:pt x="19" y="39"/>
                        </a:lnTo>
                        <a:lnTo>
                          <a:pt x="11" y="37"/>
                        </a:lnTo>
                        <a:lnTo>
                          <a:pt x="6" y="33"/>
                        </a:lnTo>
                        <a:lnTo>
                          <a:pt x="2" y="27"/>
                        </a:lnTo>
                        <a:lnTo>
                          <a:pt x="0" y="20"/>
                        </a:lnTo>
                        <a:lnTo>
                          <a:pt x="2" y="12"/>
                        </a:lnTo>
                        <a:lnTo>
                          <a:pt x="6" y="6"/>
                        </a:lnTo>
                        <a:lnTo>
                          <a:pt x="11" y="2"/>
                        </a:lnTo>
                        <a:lnTo>
                          <a:pt x="19" y="0"/>
                        </a:lnTo>
                        <a:lnTo>
                          <a:pt x="27" y="2"/>
                        </a:lnTo>
                        <a:lnTo>
                          <a:pt x="33" y="6"/>
                        </a:lnTo>
                        <a:lnTo>
                          <a:pt x="38" y="12"/>
                        </a:lnTo>
                        <a:lnTo>
                          <a:pt x="38" y="20"/>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367">
                    <a:extLst>
                      <a:ext uri="{FF2B5EF4-FFF2-40B4-BE49-F238E27FC236}">
                        <a16:creationId xmlns:a16="http://schemas.microsoft.com/office/drawing/2014/main" id="{2B96F4DD-B126-4648-B546-9DC188A64628}"/>
                      </a:ext>
                    </a:extLst>
                  </p:cNvPr>
                  <p:cNvSpPr>
                    <a:spLocks/>
                  </p:cNvSpPr>
                  <p:nvPr/>
                </p:nvSpPr>
                <p:spPr bwMode="auto">
                  <a:xfrm>
                    <a:off x="7045411" y="6258427"/>
                    <a:ext cx="60325" cy="61912"/>
                  </a:xfrm>
                  <a:custGeom>
                    <a:avLst/>
                    <a:gdLst>
                      <a:gd name="T0" fmla="*/ 38 w 38"/>
                      <a:gd name="T1" fmla="*/ 20 h 39"/>
                      <a:gd name="T2" fmla="*/ 38 w 38"/>
                      <a:gd name="T3" fmla="*/ 27 h 39"/>
                      <a:gd name="T4" fmla="*/ 33 w 38"/>
                      <a:gd name="T5" fmla="*/ 33 h 39"/>
                      <a:gd name="T6" fmla="*/ 27 w 38"/>
                      <a:gd name="T7" fmla="*/ 37 h 39"/>
                      <a:gd name="T8" fmla="*/ 19 w 38"/>
                      <a:gd name="T9" fmla="*/ 39 h 39"/>
                      <a:gd name="T10" fmla="*/ 11 w 38"/>
                      <a:gd name="T11" fmla="*/ 37 h 39"/>
                      <a:gd name="T12" fmla="*/ 6 w 38"/>
                      <a:gd name="T13" fmla="*/ 33 h 39"/>
                      <a:gd name="T14" fmla="*/ 2 w 38"/>
                      <a:gd name="T15" fmla="*/ 27 h 39"/>
                      <a:gd name="T16" fmla="*/ 0 w 38"/>
                      <a:gd name="T17" fmla="*/ 20 h 39"/>
                      <a:gd name="T18" fmla="*/ 2 w 38"/>
                      <a:gd name="T19" fmla="*/ 12 h 39"/>
                      <a:gd name="T20" fmla="*/ 6 w 38"/>
                      <a:gd name="T21" fmla="*/ 6 h 39"/>
                      <a:gd name="T22" fmla="*/ 11 w 38"/>
                      <a:gd name="T23" fmla="*/ 2 h 39"/>
                      <a:gd name="T24" fmla="*/ 19 w 38"/>
                      <a:gd name="T25" fmla="*/ 0 h 39"/>
                      <a:gd name="T26" fmla="*/ 27 w 38"/>
                      <a:gd name="T27" fmla="*/ 2 h 39"/>
                      <a:gd name="T28" fmla="*/ 33 w 38"/>
                      <a:gd name="T29" fmla="*/ 6 h 39"/>
                      <a:gd name="T30" fmla="*/ 38 w 38"/>
                      <a:gd name="T31" fmla="*/ 12 h 39"/>
                      <a:gd name="T32" fmla="*/ 38 w 38"/>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20"/>
                        </a:moveTo>
                        <a:lnTo>
                          <a:pt x="38" y="27"/>
                        </a:lnTo>
                        <a:lnTo>
                          <a:pt x="33" y="33"/>
                        </a:lnTo>
                        <a:lnTo>
                          <a:pt x="27" y="37"/>
                        </a:lnTo>
                        <a:lnTo>
                          <a:pt x="19" y="39"/>
                        </a:lnTo>
                        <a:lnTo>
                          <a:pt x="11" y="37"/>
                        </a:lnTo>
                        <a:lnTo>
                          <a:pt x="6" y="33"/>
                        </a:lnTo>
                        <a:lnTo>
                          <a:pt x="2" y="27"/>
                        </a:lnTo>
                        <a:lnTo>
                          <a:pt x="0" y="20"/>
                        </a:lnTo>
                        <a:lnTo>
                          <a:pt x="2" y="12"/>
                        </a:lnTo>
                        <a:lnTo>
                          <a:pt x="6" y="6"/>
                        </a:lnTo>
                        <a:lnTo>
                          <a:pt x="11" y="2"/>
                        </a:lnTo>
                        <a:lnTo>
                          <a:pt x="19" y="0"/>
                        </a:lnTo>
                        <a:lnTo>
                          <a:pt x="27" y="2"/>
                        </a:lnTo>
                        <a:lnTo>
                          <a:pt x="33" y="6"/>
                        </a:lnTo>
                        <a:lnTo>
                          <a:pt x="38" y="12"/>
                        </a:lnTo>
                        <a:lnTo>
                          <a:pt x="38" y="20"/>
                        </a:lnTo>
                      </a:path>
                    </a:pathLst>
                  </a:custGeom>
                  <a:noFill/>
                  <a:ln w="9525">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Freeform 368">
                    <a:extLst>
                      <a:ext uri="{FF2B5EF4-FFF2-40B4-BE49-F238E27FC236}">
                        <a16:creationId xmlns:a16="http://schemas.microsoft.com/office/drawing/2014/main" id="{F139368B-BB68-47BE-A39C-B6E088473468}"/>
                      </a:ext>
                    </a:extLst>
                  </p:cNvPr>
                  <p:cNvSpPr>
                    <a:spLocks/>
                  </p:cNvSpPr>
                  <p:nvPr/>
                </p:nvSpPr>
                <p:spPr bwMode="auto">
                  <a:xfrm>
                    <a:off x="7054936" y="6253665"/>
                    <a:ext cx="60325" cy="57150"/>
                  </a:xfrm>
                  <a:custGeom>
                    <a:avLst/>
                    <a:gdLst>
                      <a:gd name="T0" fmla="*/ 38 w 38"/>
                      <a:gd name="T1" fmla="*/ 19 h 36"/>
                      <a:gd name="T2" fmla="*/ 36 w 38"/>
                      <a:gd name="T3" fmla="*/ 25 h 36"/>
                      <a:gd name="T4" fmla="*/ 32 w 38"/>
                      <a:gd name="T5" fmla="*/ 32 h 36"/>
                      <a:gd name="T6" fmla="*/ 27 w 38"/>
                      <a:gd name="T7" fmla="*/ 36 h 36"/>
                      <a:gd name="T8" fmla="*/ 19 w 38"/>
                      <a:gd name="T9" fmla="*/ 36 h 36"/>
                      <a:gd name="T10" fmla="*/ 11 w 38"/>
                      <a:gd name="T11" fmla="*/ 36 h 36"/>
                      <a:gd name="T12" fmla="*/ 5 w 38"/>
                      <a:gd name="T13" fmla="*/ 32 h 36"/>
                      <a:gd name="T14" fmla="*/ 2 w 38"/>
                      <a:gd name="T15" fmla="*/ 25 h 36"/>
                      <a:gd name="T16" fmla="*/ 0 w 38"/>
                      <a:gd name="T17" fmla="*/ 19 h 36"/>
                      <a:gd name="T18" fmla="*/ 2 w 38"/>
                      <a:gd name="T19" fmla="*/ 11 h 36"/>
                      <a:gd name="T20" fmla="*/ 5 w 38"/>
                      <a:gd name="T21" fmla="*/ 5 h 36"/>
                      <a:gd name="T22" fmla="*/ 11 w 38"/>
                      <a:gd name="T23" fmla="*/ 2 h 36"/>
                      <a:gd name="T24" fmla="*/ 19 w 38"/>
                      <a:gd name="T25" fmla="*/ 0 h 36"/>
                      <a:gd name="T26" fmla="*/ 27 w 38"/>
                      <a:gd name="T27" fmla="*/ 2 h 36"/>
                      <a:gd name="T28" fmla="*/ 32 w 38"/>
                      <a:gd name="T29" fmla="*/ 5 h 36"/>
                      <a:gd name="T30" fmla="*/ 36 w 38"/>
                      <a:gd name="T31" fmla="*/ 11 h 36"/>
                      <a:gd name="T32" fmla="*/ 38 w 38"/>
                      <a:gd name="T33" fmla="*/ 19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6">
                        <a:moveTo>
                          <a:pt x="38" y="19"/>
                        </a:moveTo>
                        <a:lnTo>
                          <a:pt x="36" y="25"/>
                        </a:lnTo>
                        <a:lnTo>
                          <a:pt x="32" y="32"/>
                        </a:lnTo>
                        <a:lnTo>
                          <a:pt x="27" y="36"/>
                        </a:lnTo>
                        <a:lnTo>
                          <a:pt x="19" y="36"/>
                        </a:lnTo>
                        <a:lnTo>
                          <a:pt x="11" y="36"/>
                        </a:lnTo>
                        <a:lnTo>
                          <a:pt x="5" y="32"/>
                        </a:lnTo>
                        <a:lnTo>
                          <a:pt x="2" y="25"/>
                        </a:lnTo>
                        <a:lnTo>
                          <a:pt x="0" y="19"/>
                        </a:lnTo>
                        <a:lnTo>
                          <a:pt x="2" y="11"/>
                        </a:lnTo>
                        <a:lnTo>
                          <a:pt x="5" y="5"/>
                        </a:lnTo>
                        <a:lnTo>
                          <a:pt x="11" y="2"/>
                        </a:lnTo>
                        <a:lnTo>
                          <a:pt x="19" y="0"/>
                        </a:lnTo>
                        <a:lnTo>
                          <a:pt x="27" y="2"/>
                        </a:lnTo>
                        <a:lnTo>
                          <a:pt x="32" y="5"/>
                        </a:lnTo>
                        <a:lnTo>
                          <a:pt x="36" y="11"/>
                        </a:lnTo>
                        <a:lnTo>
                          <a:pt x="38" y="19"/>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6" name="Freeform 369">
                    <a:extLst>
                      <a:ext uri="{FF2B5EF4-FFF2-40B4-BE49-F238E27FC236}">
                        <a16:creationId xmlns:a16="http://schemas.microsoft.com/office/drawing/2014/main" id="{30BA7261-8E16-40BB-8FDF-5F67F6E2893E}"/>
                      </a:ext>
                    </a:extLst>
                  </p:cNvPr>
                  <p:cNvSpPr>
                    <a:spLocks/>
                  </p:cNvSpPr>
                  <p:nvPr/>
                </p:nvSpPr>
                <p:spPr bwMode="auto">
                  <a:xfrm>
                    <a:off x="7054936" y="6253665"/>
                    <a:ext cx="60325" cy="57150"/>
                  </a:xfrm>
                  <a:custGeom>
                    <a:avLst/>
                    <a:gdLst>
                      <a:gd name="T0" fmla="*/ 38 w 38"/>
                      <a:gd name="T1" fmla="*/ 19 h 36"/>
                      <a:gd name="T2" fmla="*/ 36 w 38"/>
                      <a:gd name="T3" fmla="*/ 25 h 36"/>
                      <a:gd name="T4" fmla="*/ 32 w 38"/>
                      <a:gd name="T5" fmla="*/ 32 h 36"/>
                      <a:gd name="T6" fmla="*/ 27 w 38"/>
                      <a:gd name="T7" fmla="*/ 36 h 36"/>
                      <a:gd name="T8" fmla="*/ 19 w 38"/>
                      <a:gd name="T9" fmla="*/ 36 h 36"/>
                      <a:gd name="T10" fmla="*/ 11 w 38"/>
                      <a:gd name="T11" fmla="*/ 36 h 36"/>
                      <a:gd name="T12" fmla="*/ 5 w 38"/>
                      <a:gd name="T13" fmla="*/ 32 h 36"/>
                      <a:gd name="T14" fmla="*/ 2 w 38"/>
                      <a:gd name="T15" fmla="*/ 25 h 36"/>
                      <a:gd name="T16" fmla="*/ 0 w 38"/>
                      <a:gd name="T17" fmla="*/ 19 h 36"/>
                      <a:gd name="T18" fmla="*/ 2 w 38"/>
                      <a:gd name="T19" fmla="*/ 11 h 36"/>
                      <a:gd name="T20" fmla="*/ 5 w 38"/>
                      <a:gd name="T21" fmla="*/ 5 h 36"/>
                      <a:gd name="T22" fmla="*/ 11 w 38"/>
                      <a:gd name="T23" fmla="*/ 2 h 36"/>
                      <a:gd name="T24" fmla="*/ 19 w 38"/>
                      <a:gd name="T25" fmla="*/ 0 h 36"/>
                      <a:gd name="T26" fmla="*/ 27 w 38"/>
                      <a:gd name="T27" fmla="*/ 2 h 36"/>
                      <a:gd name="T28" fmla="*/ 32 w 38"/>
                      <a:gd name="T29" fmla="*/ 5 h 36"/>
                      <a:gd name="T30" fmla="*/ 36 w 38"/>
                      <a:gd name="T31" fmla="*/ 11 h 36"/>
                      <a:gd name="T32" fmla="*/ 38 w 38"/>
                      <a:gd name="T33" fmla="*/ 19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6">
                        <a:moveTo>
                          <a:pt x="38" y="19"/>
                        </a:moveTo>
                        <a:lnTo>
                          <a:pt x="36" y="25"/>
                        </a:lnTo>
                        <a:lnTo>
                          <a:pt x="32" y="32"/>
                        </a:lnTo>
                        <a:lnTo>
                          <a:pt x="27" y="36"/>
                        </a:lnTo>
                        <a:lnTo>
                          <a:pt x="19" y="36"/>
                        </a:lnTo>
                        <a:lnTo>
                          <a:pt x="11" y="36"/>
                        </a:lnTo>
                        <a:lnTo>
                          <a:pt x="5" y="32"/>
                        </a:lnTo>
                        <a:lnTo>
                          <a:pt x="2" y="25"/>
                        </a:lnTo>
                        <a:lnTo>
                          <a:pt x="0" y="19"/>
                        </a:lnTo>
                        <a:lnTo>
                          <a:pt x="2" y="11"/>
                        </a:lnTo>
                        <a:lnTo>
                          <a:pt x="5" y="5"/>
                        </a:lnTo>
                        <a:lnTo>
                          <a:pt x="11" y="2"/>
                        </a:lnTo>
                        <a:lnTo>
                          <a:pt x="19" y="0"/>
                        </a:lnTo>
                        <a:lnTo>
                          <a:pt x="27" y="2"/>
                        </a:lnTo>
                        <a:lnTo>
                          <a:pt x="32" y="5"/>
                        </a:lnTo>
                        <a:lnTo>
                          <a:pt x="36" y="11"/>
                        </a:lnTo>
                        <a:lnTo>
                          <a:pt x="38"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370">
                    <a:extLst>
                      <a:ext uri="{FF2B5EF4-FFF2-40B4-BE49-F238E27FC236}">
                        <a16:creationId xmlns:a16="http://schemas.microsoft.com/office/drawing/2014/main" id="{0A14C360-320B-429A-9E19-93E9106B025C}"/>
                      </a:ext>
                    </a:extLst>
                  </p:cNvPr>
                  <p:cNvSpPr>
                    <a:spLocks/>
                  </p:cNvSpPr>
                  <p:nvPr/>
                </p:nvSpPr>
                <p:spPr bwMode="auto">
                  <a:xfrm>
                    <a:off x="7054936" y="6253665"/>
                    <a:ext cx="60325" cy="57150"/>
                  </a:xfrm>
                  <a:custGeom>
                    <a:avLst/>
                    <a:gdLst>
                      <a:gd name="T0" fmla="*/ 38 w 38"/>
                      <a:gd name="T1" fmla="*/ 19 h 36"/>
                      <a:gd name="T2" fmla="*/ 36 w 38"/>
                      <a:gd name="T3" fmla="*/ 25 h 36"/>
                      <a:gd name="T4" fmla="*/ 32 w 38"/>
                      <a:gd name="T5" fmla="*/ 32 h 36"/>
                      <a:gd name="T6" fmla="*/ 27 w 38"/>
                      <a:gd name="T7" fmla="*/ 36 h 36"/>
                      <a:gd name="T8" fmla="*/ 19 w 38"/>
                      <a:gd name="T9" fmla="*/ 36 h 36"/>
                      <a:gd name="T10" fmla="*/ 11 w 38"/>
                      <a:gd name="T11" fmla="*/ 36 h 36"/>
                      <a:gd name="T12" fmla="*/ 5 w 38"/>
                      <a:gd name="T13" fmla="*/ 32 h 36"/>
                      <a:gd name="T14" fmla="*/ 2 w 38"/>
                      <a:gd name="T15" fmla="*/ 25 h 36"/>
                      <a:gd name="T16" fmla="*/ 0 w 38"/>
                      <a:gd name="T17" fmla="*/ 19 h 36"/>
                      <a:gd name="T18" fmla="*/ 2 w 38"/>
                      <a:gd name="T19" fmla="*/ 11 h 36"/>
                      <a:gd name="T20" fmla="*/ 5 w 38"/>
                      <a:gd name="T21" fmla="*/ 5 h 36"/>
                      <a:gd name="T22" fmla="*/ 11 w 38"/>
                      <a:gd name="T23" fmla="*/ 2 h 36"/>
                      <a:gd name="T24" fmla="*/ 19 w 38"/>
                      <a:gd name="T25" fmla="*/ 0 h 36"/>
                      <a:gd name="T26" fmla="*/ 27 w 38"/>
                      <a:gd name="T27" fmla="*/ 2 h 36"/>
                      <a:gd name="T28" fmla="*/ 32 w 38"/>
                      <a:gd name="T29" fmla="*/ 5 h 36"/>
                      <a:gd name="T30" fmla="*/ 36 w 38"/>
                      <a:gd name="T31" fmla="*/ 11 h 36"/>
                      <a:gd name="T32" fmla="*/ 38 w 38"/>
                      <a:gd name="T33" fmla="*/ 19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6">
                        <a:moveTo>
                          <a:pt x="38" y="19"/>
                        </a:moveTo>
                        <a:lnTo>
                          <a:pt x="36" y="25"/>
                        </a:lnTo>
                        <a:lnTo>
                          <a:pt x="32" y="32"/>
                        </a:lnTo>
                        <a:lnTo>
                          <a:pt x="27" y="36"/>
                        </a:lnTo>
                        <a:lnTo>
                          <a:pt x="19" y="36"/>
                        </a:lnTo>
                        <a:lnTo>
                          <a:pt x="11" y="36"/>
                        </a:lnTo>
                        <a:lnTo>
                          <a:pt x="5" y="32"/>
                        </a:lnTo>
                        <a:lnTo>
                          <a:pt x="2" y="25"/>
                        </a:lnTo>
                        <a:lnTo>
                          <a:pt x="0" y="19"/>
                        </a:lnTo>
                        <a:lnTo>
                          <a:pt x="2" y="11"/>
                        </a:lnTo>
                        <a:lnTo>
                          <a:pt x="5" y="5"/>
                        </a:lnTo>
                        <a:lnTo>
                          <a:pt x="11" y="2"/>
                        </a:lnTo>
                        <a:lnTo>
                          <a:pt x="19" y="0"/>
                        </a:lnTo>
                        <a:lnTo>
                          <a:pt x="27" y="2"/>
                        </a:lnTo>
                        <a:lnTo>
                          <a:pt x="32" y="5"/>
                        </a:lnTo>
                        <a:lnTo>
                          <a:pt x="36" y="11"/>
                        </a:lnTo>
                        <a:lnTo>
                          <a:pt x="38" y="19"/>
                        </a:lnTo>
                      </a:path>
                    </a:pathLst>
                  </a:custGeom>
                  <a:noFill/>
                  <a:ln w="9525">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Freeform 371">
                    <a:extLst>
                      <a:ext uri="{FF2B5EF4-FFF2-40B4-BE49-F238E27FC236}">
                        <a16:creationId xmlns:a16="http://schemas.microsoft.com/office/drawing/2014/main" id="{499968EC-53E6-4B6A-AD01-64D711DA8EFC}"/>
                      </a:ext>
                    </a:extLst>
                  </p:cNvPr>
                  <p:cNvSpPr>
                    <a:spLocks/>
                  </p:cNvSpPr>
                  <p:nvPr/>
                </p:nvSpPr>
                <p:spPr bwMode="auto">
                  <a:xfrm>
                    <a:off x="7061286" y="6253665"/>
                    <a:ext cx="60325" cy="57150"/>
                  </a:xfrm>
                  <a:custGeom>
                    <a:avLst/>
                    <a:gdLst>
                      <a:gd name="T0" fmla="*/ 38 w 38"/>
                      <a:gd name="T1" fmla="*/ 19 h 36"/>
                      <a:gd name="T2" fmla="*/ 38 w 38"/>
                      <a:gd name="T3" fmla="*/ 25 h 36"/>
                      <a:gd name="T4" fmla="*/ 32 w 38"/>
                      <a:gd name="T5" fmla="*/ 32 h 36"/>
                      <a:gd name="T6" fmla="*/ 26 w 38"/>
                      <a:gd name="T7" fmla="*/ 36 h 36"/>
                      <a:gd name="T8" fmla="*/ 19 w 38"/>
                      <a:gd name="T9" fmla="*/ 36 h 36"/>
                      <a:gd name="T10" fmla="*/ 11 w 38"/>
                      <a:gd name="T11" fmla="*/ 36 h 36"/>
                      <a:gd name="T12" fmla="*/ 5 w 38"/>
                      <a:gd name="T13" fmla="*/ 32 h 36"/>
                      <a:gd name="T14" fmla="*/ 1 w 38"/>
                      <a:gd name="T15" fmla="*/ 25 h 36"/>
                      <a:gd name="T16" fmla="*/ 0 w 38"/>
                      <a:gd name="T17" fmla="*/ 19 h 36"/>
                      <a:gd name="T18" fmla="*/ 1 w 38"/>
                      <a:gd name="T19" fmla="*/ 11 h 36"/>
                      <a:gd name="T20" fmla="*/ 5 w 38"/>
                      <a:gd name="T21" fmla="*/ 5 h 36"/>
                      <a:gd name="T22" fmla="*/ 11 w 38"/>
                      <a:gd name="T23" fmla="*/ 2 h 36"/>
                      <a:gd name="T24" fmla="*/ 19 w 38"/>
                      <a:gd name="T25" fmla="*/ 0 h 36"/>
                      <a:gd name="T26" fmla="*/ 26 w 38"/>
                      <a:gd name="T27" fmla="*/ 2 h 36"/>
                      <a:gd name="T28" fmla="*/ 32 w 38"/>
                      <a:gd name="T29" fmla="*/ 5 h 36"/>
                      <a:gd name="T30" fmla="*/ 38 w 38"/>
                      <a:gd name="T31" fmla="*/ 11 h 36"/>
                      <a:gd name="T32" fmla="*/ 38 w 38"/>
                      <a:gd name="T33" fmla="*/ 19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6">
                        <a:moveTo>
                          <a:pt x="38" y="19"/>
                        </a:moveTo>
                        <a:lnTo>
                          <a:pt x="38" y="25"/>
                        </a:lnTo>
                        <a:lnTo>
                          <a:pt x="32" y="32"/>
                        </a:lnTo>
                        <a:lnTo>
                          <a:pt x="26" y="36"/>
                        </a:lnTo>
                        <a:lnTo>
                          <a:pt x="19" y="36"/>
                        </a:lnTo>
                        <a:lnTo>
                          <a:pt x="11" y="36"/>
                        </a:lnTo>
                        <a:lnTo>
                          <a:pt x="5" y="32"/>
                        </a:lnTo>
                        <a:lnTo>
                          <a:pt x="1" y="25"/>
                        </a:lnTo>
                        <a:lnTo>
                          <a:pt x="0" y="19"/>
                        </a:lnTo>
                        <a:lnTo>
                          <a:pt x="1" y="11"/>
                        </a:lnTo>
                        <a:lnTo>
                          <a:pt x="5" y="5"/>
                        </a:lnTo>
                        <a:lnTo>
                          <a:pt x="11" y="2"/>
                        </a:lnTo>
                        <a:lnTo>
                          <a:pt x="19" y="0"/>
                        </a:lnTo>
                        <a:lnTo>
                          <a:pt x="26" y="2"/>
                        </a:lnTo>
                        <a:lnTo>
                          <a:pt x="32" y="5"/>
                        </a:lnTo>
                        <a:lnTo>
                          <a:pt x="38" y="11"/>
                        </a:lnTo>
                        <a:lnTo>
                          <a:pt x="38" y="19"/>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9" name="Freeform 372">
                    <a:extLst>
                      <a:ext uri="{FF2B5EF4-FFF2-40B4-BE49-F238E27FC236}">
                        <a16:creationId xmlns:a16="http://schemas.microsoft.com/office/drawing/2014/main" id="{A3856367-04E6-473E-AB37-9DCB934BFAB8}"/>
                      </a:ext>
                    </a:extLst>
                  </p:cNvPr>
                  <p:cNvSpPr>
                    <a:spLocks/>
                  </p:cNvSpPr>
                  <p:nvPr/>
                </p:nvSpPr>
                <p:spPr bwMode="auto">
                  <a:xfrm>
                    <a:off x="7061286" y="6253665"/>
                    <a:ext cx="60325" cy="57150"/>
                  </a:xfrm>
                  <a:custGeom>
                    <a:avLst/>
                    <a:gdLst>
                      <a:gd name="T0" fmla="*/ 38 w 38"/>
                      <a:gd name="T1" fmla="*/ 19 h 36"/>
                      <a:gd name="T2" fmla="*/ 38 w 38"/>
                      <a:gd name="T3" fmla="*/ 25 h 36"/>
                      <a:gd name="T4" fmla="*/ 32 w 38"/>
                      <a:gd name="T5" fmla="*/ 32 h 36"/>
                      <a:gd name="T6" fmla="*/ 26 w 38"/>
                      <a:gd name="T7" fmla="*/ 36 h 36"/>
                      <a:gd name="T8" fmla="*/ 19 w 38"/>
                      <a:gd name="T9" fmla="*/ 36 h 36"/>
                      <a:gd name="T10" fmla="*/ 11 w 38"/>
                      <a:gd name="T11" fmla="*/ 36 h 36"/>
                      <a:gd name="T12" fmla="*/ 5 w 38"/>
                      <a:gd name="T13" fmla="*/ 32 h 36"/>
                      <a:gd name="T14" fmla="*/ 1 w 38"/>
                      <a:gd name="T15" fmla="*/ 25 h 36"/>
                      <a:gd name="T16" fmla="*/ 0 w 38"/>
                      <a:gd name="T17" fmla="*/ 19 h 36"/>
                      <a:gd name="T18" fmla="*/ 1 w 38"/>
                      <a:gd name="T19" fmla="*/ 11 h 36"/>
                      <a:gd name="T20" fmla="*/ 5 w 38"/>
                      <a:gd name="T21" fmla="*/ 5 h 36"/>
                      <a:gd name="T22" fmla="*/ 11 w 38"/>
                      <a:gd name="T23" fmla="*/ 2 h 36"/>
                      <a:gd name="T24" fmla="*/ 19 w 38"/>
                      <a:gd name="T25" fmla="*/ 0 h 36"/>
                      <a:gd name="T26" fmla="*/ 26 w 38"/>
                      <a:gd name="T27" fmla="*/ 2 h 36"/>
                      <a:gd name="T28" fmla="*/ 32 w 38"/>
                      <a:gd name="T29" fmla="*/ 5 h 36"/>
                      <a:gd name="T30" fmla="*/ 38 w 38"/>
                      <a:gd name="T31" fmla="*/ 11 h 36"/>
                      <a:gd name="T32" fmla="*/ 38 w 38"/>
                      <a:gd name="T33" fmla="*/ 19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6">
                        <a:moveTo>
                          <a:pt x="38" y="19"/>
                        </a:moveTo>
                        <a:lnTo>
                          <a:pt x="38" y="25"/>
                        </a:lnTo>
                        <a:lnTo>
                          <a:pt x="32" y="32"/>
                        </a:lnTo>
                        <a:lnTo>
                          <a:pt x="26" y="36"/>
                        </a:lnTo>
                        <a:lnTo>
                          <a:pt x="19" y="36"/>
                        </a:lnTo>
                        <a:lnTo>
                          <a:pt x="11" y="36"/>
                        </a:lnTo>
                        <a:lnTo>
                          <a:pt x="5" y="32"/>
                        </a:lnTo>
                        <a:lnTo>
                          <a:pt x="1" y="25"/>
                        </a:lnTo>
                        <a:lnTo>
                          <a:pt x="0" y="19"/>
                        </a:lnTo>
                        <a:lnTo>
                          <a:pt x="1" y="11"/>
                        </a:lnTo>
                        <a:lnTo>
                          <a:pt x="5" y="5"/>
                        </a:lnTo>
                        <a:lnTo>
                          <a:pt x="11" y="2"/>
                        </a:lnTo>
                        <a:lnTo>
                          <a:pt x="19" y="0"/>
                        </a:lnTo>
                        <a:lnTo>
                          <a:pt x="26" y="2"/>
                        </a:lnTo>
                        <a:lnTo>
                          <a:pt x="32" y="5"/>
                        </a:lnTo>
                        <a:lnTo>
                          <a:pt x="38" y="11"/>
                        </a:lnTo>
                        <a:lnTo>
                          <a:pt x="38"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Freeform 373">
                    <a:extLst>
                      <a:ext uri="{FF2B5EF4-FFF2-40B4-BE49-F238E27FC236}">
                        <a16:creationId xmlns:a16="http://schemas.microsoft.com/office/drawing/2014/main" id="{CF70993F-19E6-4F57-ACC2-D8B5B1F35839}"/>
                      </a:ext>
                    </a:extLst>
                  </p:cNvPr>
                  <p:cNvSpPr>
                    <a:spLocks/>
                  </p:cNvSpPr>
                  <p:nvPr/>
                </p:nvSpPr>
                <p:spPr bwMode="auto">
                  <a:xfrm>
                    <a:off x="7061286" y="6253665"/>
                    <a:ext cx="60325" cy="57150"/>
                  </a:xfrm>
                  <a:custGeom>
                    <a:avLst/>
                    <a:gdLst>
                      <a:gd name="T0" fmla="*/ 38 w 38"/>
                      <a:gd name="T1" fmla="*/ 19 h 36"/>
                      <a:gd name="T2" fmla="*/ 38 w 38"/>
                      <a:gd name="T3" fmla="*/ 25 h 36"/>
                      <a:gd name="T4" fmla="*/ 32 w 38"/>
                      <a:gd name="T5" fmla="*/ 32 h 36"/>
                      <a:gd name="T6" fmla="*/ 26 w 38"/>
                      <a:gd name="T7" fmla="*/ 36 h 36"/>
                      <a:gd name="T8" fmla="*/ 19 w 38"/>
                      <a:gd name="T9" fmla="*/ 36 h 36"/>
                      <a:gd name="T10" fmla="*/ 11 w 38"/>
                      <a:gd name="T11" fmla="*/ 36 h 36"/>
                      <a:gd name="T12" fmla="*/ 5 w 38"/>
                      <a:gd name="T13" fmla="*/ 32 h 36"/>
                      <a:gd name="T14" fmla="*/ 1 w 38"/>
                      <a:gd name="T15" fmla="*/ 25 h 36"/>
                      <a:gd name="T16" fmla="*/ 0 w 38"/>
                      <a:gd name="T17" fmla="*/ 19 h 36"/>
                      <a:gd name="T18" fmla="*/ 1 w 38"/>
                      <a:gd name="T19" fmla="*/ 11 h 36"/>
                      <a:gd name="T20" fmla="*/ 5 w 38"/>
                      <a:gd name="T21" fmla="*/ 5 h 36"/>
                      <a:gd name="T22" fmla="*/ 11 w 38"/>
                      <a:gd name="T23" fmla="*/ 2 h 36"/>
                      <a:gd name="T24" fmla="*/ 19 w 38"/>
                      <a:gd name="T25" fmla="*/ 0 h 36"/>
                      <a:gd name="T26" fmla="*/ 26 w 38"/>
                      <a:gd name="T27" fmla="*/ 2 h 36"/>
                      <a:gd name="T28" fmla="*/ 32 w 38"/>
                      <a:gd name="T29" fmla="*/ 5 h 36"/>
                      <a:gd name="T30" fmla="*/ 38 w 38"/>
                      <a:gd name="T31" fmla="*/ 11 h 36"/>
                      <a:gd name="T32" fmla="*/ 38 w 38"/>
                      <a:gd name="T33" fmla="*/ 19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6">
                        <a:moveTo>
                          <a:pt x="38" y="19"/>
                        </a:moveTo>
                        <a:lnTo>
                          <a:pt x="38" y="25"/>
                        </a:lnTo>
                        <a:lnTo>
                          <a:pt x="32" y="32"/>
                        </a:lnTo>
                        <a:lnTo>
                          <a:pt x="26" y="36"/>
                        </a:lnTo>
                        <a:lnTo>
                          <a:pt x="19" y="36"/>
                        </a:lnTo>
                        <a:lnTo>
                          <a:pt x="11" y="36"/>
                        </a:lnTo>
                        <a:lnTo>
                          <a:pt x="5" y="32"/>
                        </a:lnTo>
                        <a:lnTo>
                          <a:pt x="1" y="25"/>
                        </a:lnTo>
                        <a:lnTo>
                          <a:pt x="0" y="19"/>
                        </a:lnTo>
                        <a:lnTo>
                          <a:pt x="1" y="11"/>
                        </a:lnTo>
                        <a:lnTo>
                          <a:pt x="5" y="5"/>
                        </a:lnTo>
                        <a:lnTo>
                          <a:pt x="11" y="2"/>
                        </a:lnTo>
                        <a:lnTo>
                          <a:pt x="19" y="0"/>
                        </a:lnTo>
                        <a:lnTo>
                          <a:pt x="26" y="2"/>
                        </a:lnTo>
                        <a:lnTo>
                          <a:pt x="32" y="5"/>
                        </a:lnTo>
                        <a:lnTo>
                          <a:pt x="38" y="11"/>
                        </a:lnTo>
                        <a:lnTo>
                          <a:pt x="38" y="19"/>
                        </a:lnTo>
                      </a:path>
                    </a:pathLst>
                  </a:custGeom>
                  <a:noFill/>
                  <a:ln w="9525">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Freeform 375">
                    <a:extLst>
                      <a:ext uri="{FF2B5EF4-FFF2-40B4-BE49-F238E27FC236}">
                        <a16:creationId xmlns:a16="http://schemas.microsoft.com/office/drawing/2014/main" id="{5A456FF3-187B-49FB-86F2-4FB17B412C88}"/>
                      </a:ext>
                    </a:extLst>
                  </p:cNvPr>
                  <p:cNvSpPr>
                    <a:spLocks/>
                  </p:cNvSpPr>
                  <p:nvPr/>
                </p:nvSpPr>
                <p:spPr bwMode="auto">
                  <a:xfrm>
                    <a:off x="7091448" y="6244140"/>
                    <a:ext cx="60325" cy="60325"/>
                  </a:xfrm>
                  <a:custGeom>
                    <a:avLst/>
                    <a:gdLst>
                      <a:gd name="T0" fmla="*/ 38 w 38"/>
                      <a:gd name="T1" fmla="*/ 19 h 38"/>
                      <a:gd name="T2" fmla="*/ 38 w 38"/>
                      <a:gd name="T3" fmla="*/ 27 h 38"/>
                      <a:gd name="T4" fmla="*/ 34 w 38"/>
                      <a:gd name="T5" fmla="*/ 32 h 38"/>
                      <a:gd name="T6" fmla="*/ 27 w 38"/>
                      <a:gd name="T7" fmla="*/ 36 h 38"/>
                      <a:gd name="T8" fmla="*/ 19 w 38"/>
                      <a:gd name="T9" fmla="*/ 38 h 38"/>
                      <a:gd name="T10" fmla="*/ 13 w 38"/>
                      <a:gd name="T11" fmla="*/ 36 h 38"/>
                      <a:gd name="T12" fmla="*/ 5 w 38"/>
                      <a:gd name="T13" fmla="*/ 32 h 38"/>
                      <a:gd name="T14" fmla="*/ 2 w 38"/>
                      <a:gd name="T15" fmla="*/ 27 h 38"/>
                      <a:gd name="T16" fmla="*/ 0 w 38"/>
                      <a:gd name="T17" fmla="*/ 19 h 38"/>
                      <a:gd name="T18" fmla="*/ 2 w 38"/>
                      <a:gd name="T19" fmla="*/ 11 h 38"/>
                      <a:gd name="T20" fmla="*/ 5 w 38"/>
                      <a:gd name="T21" fmla="*/ 6 h 38"/>
                      <a:gd name="T22" fmla="*/ 13 w 38"/>
                      <a:gd name="T23" fmla="*/ 2 h 38"/>
                      <a:gd name="T24" fmla="*/ 19 w 38"/>
                      <a:gd name="T25" fmla="*/ 0 h 38"/>
                      <a:gd name="T26" fmla="*/ 27 w 38"/>
                      <a:gd name="T27" fmla="*/ 2 h 38"/>
                      <a:gd name="T28" fmla="*/ 34 w 38"/>
                      <a:gd name="T29" fmla="*/ 6 h 38"/>
                      <a:gd name="T30" fmla="*/ 38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8" y="27"/>
                        </a:lnTo>
                        <a:lnTo>
                          <a:pt x="34" y="32"/>
                        </a:lnTo>
                        <a:lnTo>
                          <a:pt x="27" y="36"/>
                        </a:lnTo>
                        <a:lnTo>
                          <a:pt x="19" y="38"/>
                        </a:lnTo>
                        <a:lnTo>
                          <a:pt x="13" y="36"/>
                        </a:lnTo>
                        <a:lnTo>
                          <a:pt x="5" y="32"/>
                        </a:lnTo>
                        <a:lnTo>
                          <a:pt x="2" y="27"/>
                        </a:lnTo>
                        <a:lnTo>
                          <a:pt x="0" y="19"/>
                        </a:lnTo>
                        <a:lnTo>
                          <a:pt x="2" y="11"/>
                        </a:lnTo>
                        <a:lnTo>
                          <a:pt x="5" y="6"/>
                        </a:lnTo>
                        <a:lnTo>
                          <a:pt x="13" y="2"/>
                        </a:lnTo>
                        <a:lnTo>
                          <a:pt x="19" y="0"/>
                        </a:lnTo>
                        <a:lnTo>
                          <a:pt x="27" y="2"/>
                        </a:lnTo>
                        <a:lnTo>
                          <a:pt x="34" y="6"/>
                        </a:lnTo>
                        <a:lnTo>
                          <a:pt x="38" y="11"/>
                        </a:lnTo>
                        <a:lnTo>
                          <a:pt x="38"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Freeform 376">
                    <a:extLst>
                      <a:ext uri="{FF2B5EF4-FFF2-40B4-BE49-F238E27FC236}">
                        <a16:creationId xmlns:a16="http://schemas.microsoft.com/office/drawing/2014/main" id="{7D4852A4-847B-432A-B9DE-5DECA26AFF29}"/>
                      </a:ext>
                    </a:extLst>
                  </p:cNvPr>
                  <p:cNvSpPr>
                    <a:spLocks/>
                  </p:cNvSpPr>
                  <p:nvPr/>
                </p:nvSpPr>
                <p:spPr bwMode="auto">
                  <a:xfrm>
                    <a:off x="7091448" y="6244140"/>
                    <a:ext cx="60325" cy="60325"/>
                  </a:xfrm>
                  <a:custGeom>
                    <a:avLst/>
                    <a:gdLst>
                      <a:gd name="T0" fmla="*/ 38 w 38"/>
                      <a:gd name="T1" fmla="*/ 19 h 38"/>
                      <a:gd name="T2" fmla="*/ 38 w 38"/>
                      <a:gd name="T3" fmla="*/ 27 h 38"/>
                      <a:gd name="T4" fmla="*/ 34 w 38"/>
                      <a:gd name="T5" fmla="*/ 32 h 38"/>
                      <a:gd name="T6" fmla="*/ 27 w 38"/>
                      <a:gd name="T7" fmla="*/ 36 h 38"/>
                      <a:gd name="T8" fmla="*/ 19 w 38"/>
                      <a:gd name="T9" fmla="*/ 38 h 38"/>
                      <a:gd name="T10" fmla="*/ 13 w 38"/>
                      <a:gd name="T11" fmla="*/ 36 h 38"/>
                      <a:gd name="T12" fmla="*/ 5 w 38"/>
                      <a:gd name="T13" fmla="*/ 32 h 38"/>
                      <a:gd name="T14" fmla="*/ 2 w 38"/>
                      <a:gd name="T15" fmla="*/ 27 h 38"/>
                      <a:gd name="T16" fmla="*/ 0 w 38"/>
                      <a:gd name="T17" fmla="*/ 19 h 38"/>
                      <a:gd name="T18" fmla="*/ 2 w 38"/>
                      <a:gd name="T19" fmla="*/ 11 h 38"/>
                      <a:gd name="T20" fmla="*/ 5 w 38"/>
                      <a:gd name="T21" fmla="*/ 6 h 38"/>
                      <a:gd name="T22" fmla="*/ 13 w 38"/>
                      <a:gd name="T23" fmla="*/ 2 h 38"/>
                      <a:gd name="T24" fmla="*/ 19 w 38"/>
                      <a:gd name="T25" fmla="*/ 0 h 38"/>
                      <a:gd name="T26" fmla="*/ 27 w 38"/>
                      <a:gd name="T27" fmla="*/ 2 h 38"/>
                      <a:gd name="T28" fmla="*/ 34 w 38"/>
                      <a:gd name="T29" fmla="*/ 6 h 38"/>
                      <a:gd name="T30" fmla="*/ 38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8" y="27"/>
                        </a:lnTo>
                        <a:lnTo>
                          <a:pt x="34" y="32"/>
                        </a:lnTo>
                        <a:lnTo>
                          <a:pt x="27" y="36"/>
                        </a:lnTo>
                        <a:lnTo>
                          <a:pt x="19" y="38"/>
                        </a:lnTo>
                        <a:lnTo>
                          <a:pt x="13" y="36"/>
                        </a:lnTo>
                        <a:lnTo>
                          <a:pt x="5" y="32"/>
                        </a:lnTo>
                        <a:lnTo>
                          <a:pt x="2" y="27"/>
                        </a:lnTo>
                        <a:lnTo>
                          <a:pt x="0" y="19"/>
                        </a:lnTo>
                        <a:lnTo>
                          <a:pt x="2" y="11"/>
                        </a:lnTo>
                        <a:lnTo>
                          <a:pt x="5" y="6"/>
                        </a:lnTo>
                        <a:lnTo>
                          <a:pt x="13" y="2"/>
                        </a:lnTo>
                        <a:lnTo>
                          <a:pt x="19" y="0"/>
                        </a:lnTo>
                        <a:lnTo>
                          <a:pt x="27" y="2"/>
                        </a:lnTo>
                        <a:lnTo>
                          <a:pt x="34" y="6"/>
                        </a:lnTo>
                        <a:lnTo>
                          <a:pt x="38" y="11"/>
                        </a:lnTo>
                        <a:lnTo>
                          <a:pt x="38" y="19"/>
                        </a:lnTo>
                      </a:path>
                    </a:pathLst>
                  </a:custGeom>
                  <a:noFill/>
                  <a:ln w="9525">
                    <a:solidFill>
                      <a:srgbClr val="0070C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 name="Freeform 377">
                    <a:extLst>
                      <a:ext uri="{FF2B5EF4-FFF2-40B4-BE49-F238E27FC236}">
                        <a16:creationId xmlns:a16="http://schemas.microsoft.com/office/drawing/2014/main" id="{283FB370-0375-4692-BC3E-ABC58D4A8227}"/>
                      </a:ext>
                    </a:extLst>
                  </p:cNvPr>
                  <p:cNvSpPr>
                    <a:spLocks/>
                  </p:cNvSpPr>
                  <p:nvPr/>
                </p:nvSpPr>
                <p:spPr bwMode="auto">
                  <a:xfrm>
                    <a:off x="7185111" y="6207627"/>
                    <a:ext cx="61913" cy="60325"/>
                  </a:xfrm>
                  <a:custGeom>
                    <a:avLst/>
                    <a:gdLst>
                      <a:gd name="T0" fmla="*/ 39 w 39"/>
                      <a:gd name="T1" fmla="*/ 19 h 38"/>
                      <a:gd name="T2" fmla="*/ 37 w 39"/>
                      <a:gd name="T3" fmla="*/ 27 h 38"/>
                      <a:gd name="T4" fmla="*/ 33 w 39"/>
                      <a:gd name="T5" fmla="*/ 32 h 38"/>
                      <a:gd name="T6" fmla="*/ 27 w 39"/>
                      <a:gd name="T7" fmla="*/ 36 h 38"/>
                      <a:gd name="T8" fmla="*/ 19 w 39"/>
                      <a:gd name="T9" fmla="*/ 38 h 38"/>
                      <a:gd name="T10" fmla="*/ 12 w 39"/>
                      <a:gd name="T11" fmla="*/ 36 h 38"/>
                      <a:gd name="T12" fmla="*/ 6 w 39"/>
                      <a:gd name="T13" fmla="*/ 32 h 38"/>
                      <a:gd name="T14" fmla="*/ 0 w 39"/>
                      <a:gd name="T15" fmla="*/ 27 h 38"/>
                      <a:gd name="T16" fmla="*/ 0 w 39"/>
                      <a:gd name="T17" fmla="*/ 19 h 38"/>
                      <a:gd name="T18" fmla="*/ 0 w 39"/>
                      <a:gd name="T19" fmla="*/ 11 h 38"/>
                      <a:gd name="T20" fmla="*/ 6 w 39"/>
                      <a:gd name="T21" fmla="*/ 6 h 38"/>
                      <a:gd name="T22" fmla="*/ 12 w 39"/>
                      <a:gd name="T23" fmla="*/ 2 h 38"/>
                      <a:gd name="T24" fmla="*/ 19 w 39"/>
                      <a:gd name="T25" fmla="*/ 0 h 38"/>
                      <a:gd name="T26" fmla="*/ 27 w 39"/>
                      <a:gd name="T27" fmla="*/ 2 h 38"/>
                      <a:gd name="T28" fmla="*/ 33 w 39"/>
                      <a:gd name="T29" fmla="*/ 6 h 38"/>
                      <a:gd name="T30" fmla="*/ 37 w 39"/>
                      <a:gd name="T31" fmla="*/ 11 h 38"/>
                      <a:gd name="T32" fmla="*/ 39 w 39"/>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8">
                        <a:moveTo>
                          <a:pt x="39" y="19"/>
                        </a:moveTo>
                        <a:lnTo>
                          <a:pt x="37" y="27"/>
                        </a:lnTo>
                        <a:lnTo>
                          <a:pt x="33" y="32"/>
                        </a:lnTo>
                        <a:lnTo>
                          <a:pt x="27" y="36"/>
                        </a:lnTo>
                        <a:lnTo>
                          <a:pt x="19" y="38"/>
                        </a:lnTo>
                        <a:lnTo>
                          <a:pt x="12" y="36"/>
                        </a:lnTo>
                        <a:lnTo>
                          <a:pt x="6" y="32"/>
                        </a:lnTo>
                        <a:lnTo>
                          <a:pt x="0" y="27"/>
                        </a:lnTo>
                        <a:lnTo>
                          <a:pt x="0" y="19"/>
                        </a:lnTo>
                        <a:lnTo>
                          <a:pt x="0" y="11"/>
                        </a:lnTo>
                        <a:lnTo>
                          <a:pt x="6" y="6"/>
                        </a:lnTo>
                        <a:lnTo>
                          <a:pt x="12" y="2"/>
                        </a:lnTo>
                        <a:lnTo>
                          <a:pt x="19" y="0"/>
                        </a:lnTo>
                        <a:lnTo>
                          <a:pt x="27" y="2"/>
                        </a:lnTo>
                        <a:lnTo>
                          <a:pt x="33" y="6"/>
                        </a:lnTo>
                        <a:lnTo>
                          <a:pt x="37" y="11"/>
                        </a:lnTo>
                        <a:lnTo>
                          <a:pt x="39" y="19"/>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5" name="Freeform 378">
                    <a:extLst>
                      <a:ext uri="{FF2B5EF4-FFF2-40B4-BE49-F238E27FC236}">
                        <a16:creationId xmlns:a16="http://schemas.microsoft.com/office/drawing/2014/main" id="{D5A98707-3422-4F1B-AAAD-C3444C0C353C}"/>
                      </a:ext>
                    </a:extLst>
                  </p:cNvPr>
                  <p:cNvSpPr>
                    <a:spLocks/>
                  </p:cNvSpPr>
                  <p:nvPr/>
                </p:nvSpPr>
                <p:spPr bwMode="auto">
                  <a:xfrm>
                    <a:off x="7185111" y="6207627"/>
                    <a:ext cx="61913" cy="60325"/>
                  </a:xfrm>
                  <a:custGeom>
                    <a:avLst/>
                    <a:gdLst>
                      <a:gd name="T0" fmla="*/ 39 w 39"/>
                      <a:gd name="T1" fmla="*/ 19 h 38"/>
                      <a:gd name="T2" fmla="*/ 37 w 39"/>
                      <a:gd name="T3" fmla="*/ 27 h 38"/>
                      <a:gd name="T4" fmla="*/ 33 w 39"/>
                      <a:gd name="T5" fmla="*/ 32 h 38"/>
                      <a:gd name="T6" fmla="*/ 27 w 39"/>
                      <a:gd name="T7" fmla="*/ 36 h 38"/>
                      <a:gd name="T8" fmla="*/ 19 w 39"/>
                      <a:gd name="T9" fmla="*/ 38 h 38"/>
                      <a:gd name="T10" fmla="*/ 12 w 39"/>
                      <a:gd name="T11" fmla="*/ 36 h 38"/>
                      <a:gd name="T12" fmla="*/ 6 w 39"/>
                      <a:gd name="T13" fmla="*/ 32 h 38"/>
                      <a:gd name="T14" fmla="*/ 0 w 39"/>
                      <a:gd name="T15" fmla="*/ 27 h 38"/>
                      <a:gd name="T16" fmla="*/ 0 w 39"/>
                      <a:gd name="T17" fmla="*/ 19 h 38"/>
                      <a:gd name="T18" fmla="*/ 0 w 39"/>
                      <a:gd name="T19" fmla="*/ 11 h 38"/>
                      <a:gd name="T20" fmla="*/ 6 w 39"/>
                      <a:gd name="T21" fmla="*/ 6 h 38"/>
                      <a:gd name="T22" fmla="*/ 12 w 39"/>
                      <a:gd name="T23" fmla="*/ 2 h 38"/>
                      <a:gd name="T24" fmla="*/ 19 w 39"/>
                      <a:gd name="T25" fmla="*/ 0 h 38"/>
                      <a:gd name="T26" fmla="*/ 27 w 39"/>
                      <a:gd name="T27" fmla="*/ 2 h 38"/>
                      <a:gd name="T28" fmla="*/ 33 w 39"/>
                      <a:gd name="T29" fmla="*/ 6 h 38"/>
                      <a:gd name="T30" fmla="*/ 37 w 39"/>
                      <a:gd name="T31" fmla="*/ 11 h 38"/>
                      <a:gd name="T32" fmla="*/ 39 w 39"/>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8">
                        <a:moveTo>
                          <a:pt x="39" y="19"/>
                        </a:moveTo>
                        <a:lnTo>
                          <a:pt x="37" y="27"/>
                        </a:lnTo>
                        <a:lnTo>
                          <a:pt x="33" y="32"/>
                        </a:lnTo>
                        <a:lnTo>
                          <a:pt x="27" y="36"/>
                        </a:lnTo>
                        <a:lnTo>
                          <a:pt x="19" y="38"/>
                        </a:lnTo>
                        <a:lnTo>
                          <a:pt x="12" y="36"/>
                        </a:lnTo>
                        <a:lnTo>
                          <a:pt x="6" y="32"/>
                        </a:lnTo>
                        <a:lnTo>
                          <a:pt x="0" y="27"/>
                        </a:lnTo>
                        <a:lnTo>
                          <a:pt x="0" y="19"/>
                        </a:lnTo>
                        <a:lnTo>
                          <a:pt x="0" y="11"/>
                        </a:lnTo>
                        <a:lnTo>
                          <a:pt x="6" y="6"/>
                        </a:lnTo>
                        <a:lnTo>
                          <a:pt x="12" y="2"/>
                        </a:lnTo>
                        <a:lnTo>
                          <a:pt x="19" y="0"/>
                        </a:lnTo>
                        <a:lnTo>
                          <a:pt x="27" y="2"/>
                        </a:lnTo>
                        <a:lnTo>
                          <a:pt x="33" y="6"/>
                        </a:lnTo>
                        <a:lnTo>
                          <a:pt x="37" y="11"/>
                        </a:lnTo>
                        <a:lnTo>
                          <a:pt x="39"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Freeform 379">
                    <a:extLst>
                      <a:ext uri="{FF2B5EF4-FFF2-40B4-BE49-F238E27FC236}">
                        <a16:creationId xmlns:a16="http://schemas.microsoft.com/office/drawing/2014/main" id="{9BE4ABB3-C16C-465A-9A4D-1EACBCABCED1}"/>
                      </a:ext>
                    </a:extLst>
                  </p:cNvPr>
                  <p:cNvSpPr>
                    <a:spLocks/>
                  </p:cNvSpPr>
                  <p:nvPr/>
                </p:nvSpPr>
                <p:spPr bwMode="auto">
                  <a:xfrm>
                    <a:off x="7185111" y="6207627"/>
                    <a:ext cx="61913" cy="60325"/>
                  </a:xfrm>
                  <a:custGeom>
                    <a:avLst/>
                    <a:gdLst>
                      <a:gd name="T0" fmla="*/ 39 w 39"/>
                      <a:gd name="T1" fmla="*/ 19 h 38"/>
                      <a:gd name="T2" fmla="*/ 37 w 39"/>
                      <a:gd name="T3" fmla="*/ 27 h 38"/>
                      <a:gd name="T4" fmla="*/ 33 w 39"/>
                      <a:gd name="T5" fmla="*/ 32 h 38"/>
                      <a:gd name="T6" fmla="*/ 27 w 39"/>
                      <a:gd name="T7" fmla="*/ 36 h 38"/>
                      <a:gd name="T8" fmla="*/ 19 w 39"/>
                      <a:gd name="T9" fmla="*/ 38 h 38"/>
                      <a:gd name="T10" fmla="*/ 12 w 39"/>
                      <a:gd name="T11" fmla="*/ 36 h 38"/>
                      <a:gd name="T12" fmla="*/ 6 w 39"/>
                      <a:gd name="T13" fmla="*/ 32 h 38"/>
                      <a:gd name="T14" fmla="*/ 0 w 39"/>
                      <a:gd name="T15" fmla="*/ 27 h 38"/>
                      <a:gd name="T16" fmla="*/ 0 w 39"/>
                      <a:gd name="T17" fmla="*/ 19 h 38"/>
                      <a:gd name="T18" fmla="*/ 0 w 39"/>
                      <a:gd name="T19" fmla="*/ 11 h 38"/>
                      <a:gd name="T20" fmla="*/ 6 w 39"/>
                      <a:gd name="T21" fmla="*/ 6 h 38"/>
                      <a:gd name="T22" fmla="*/ 12 w 39"/>
                      <a:gd name="T23" fmla="*/ 2 h 38"/>
                      <a:gd name="T24" fmla="*/ 19 w 39"/>
                      <a:gd name="T25" fmla="*/ 0 h 38"/>
                      <a:gd name="T26" fmla="*/ 27 w 39"/>
                      <a:gd name="T27" fmla="*/ 2 h 38"/>
                      <a:gd name="T28" fmla="*/ 33 w 39"/>
                      <a:gd name="T29" fmla="*/ 6 h 38"/>
                      <a:gd name="T30" fmla="*/ 37 w 39"/>
                      <a:gd name="T31" fmla="*/ 11 h 38"/>
                      <a:gd name="T32" fmla="*/ 39 w 39"/>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8">
                        <a:moveTo>
                          <a:pt x="39" y="19"/>
                        </a:moveTo>
                        <a:lnTo>
                          <a:pt x="37" y="27"/>
                        </a:lnTo>
                        <a:lnTo>
                          <a:pt x="33" y="32"/>
                        </a:lnTo>
                        <a:lnTo>
                          <a:pt x="27" y="36"/>
                        </a:lnTo>
                        <a:lnTo>
                          <a:pt x="19" y="38"/>
                        </a:lnTo>
                        <a:lnTo>
                          <a:pt x="12" y="36"/>
                        </a:lnTo>
                        <a:lnTo>
                          <a:pt x="6" y="32"/>
                        </a:lnTo>
                        <a:lnTo>
                          <a:pt x="0" y="27"/>
                        </a:lnTo>
                        <a:lnTo>
                          <a:pt x="0" y="19"/>
                        </a:lnTo>
                        <a:lnTo>
                          <a:pt x="0" y="11"/>
                        </a:lnTo>
                        <a:lnTo>
                          <a:pt x="6" y="6"/>
                        </a:lnTo>
                        <a:lnTo>
                          <a:pt x="12" y="2"/>
                        </a:lnTo>
                        <a:lnTo>
                          <a:pt x="19" y="0"/>
                        </a:lnTo>
                        <a:lnTo>
                          <a:pt x="27" y="2"/>
                        </a:lnTo>
                        <a:lnTo>
                          <a:pt x="33" y="6"/>
                        </a:lnTo>
                        <a:lnTo>
                          <a:pt x="37" y="11"/>
                        </a:lnTo>
                        <a:lnTo>
                          <a:pt x="39" y="19"/>
                        </a:lnTo>
                      </a:path>
                    </a:pathLst>
                  </a:custGeom>
                  <a:noFill/>
                  <a:ln w="952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 name="Freeform 380">
                    <a:extLst>
                      <a:ext uri="{FF2B5EF4-FFF2-40B4-BE49-F238E27FC236}">
                        <a16:creationId xmlns:a16="http://schemas.microsoft.com/office/drawing/2014/main" id="{DEBF49C4-73C7-43DB-A9C2-04E8F41231D1}"/>
                      </a:ext>
                    </a:extLst>
                  </p:cNvPr>
                  <p:cNvSpPr>
                    <a:spLocks/>
                  </p:cNvSpPr>
                  <p:nvPr/>
                </p:nvSpPr>
                <p:spPr bwMode="auto">
                  <a:xfrm>
                    <a:off x="7247023" y="6185402"/>
                    <a:ext cx="60325" cy="58737"/>
                  </a:xfrm>
                  <a:custGeom>
                    <a:avLst/>
                    <a:gdLst>
                      <a:gd name="T0" fmla="*/ 38 w 38"/>
                      <a:gd name="T1" fmla="*/ 20 h 37"/>
                      <a:gd name="T2" fmla="*/ 36 w 38"/>
                      <a:gd name="T3" fmla="*/ 25 h 37"/>
                      <a:gd name="T4" fmla="*/ 32 w 38"/>
                      <a:gd name="T5" fmla="*/ 31 h 37"/>
                      <a:gd name="T6" fmla="*/ 27 w 38"/>
                      <a:gd name="T7" fmla="*/ 37 h 37"/>
                      <a:gd name="T8" fmla="*/ 19 w 38"/>
                      <a:gd name="T9" fmla="*/ 37 h 37"/>
                      <a:gd name="T10" fmla="*/ 11 w 38"/>
                      <a:gd name="T11" fmla="*/ 37 h 37"/>
                      <a:gd name="T12" fmla="*/ 5 w 38"/>
                      <a:gd name="T13" fmla="*/ 31 h 37"/>
                      <a:gd name="T14" fmla="*/ 0 w 38"/>
                      <a:gd name="T15" fmla="*/ 25 h 37"/>
                      <a:gd name="T16" fmla="*/ 0 w 38"/>
                      <a:gd name="T17" fmla="*/ 20 h 37"/>
                      <a:gd name="T18" fmla="*/ 0 w 38"/>
                      <a:gd name="T19" fmla="*/ 12 h 37"/>
                      <a:gd name="T20" fmla="*/ 5 w 38"/>
                      <a:gd name="T21" fmla="*/ 6 h 37"/>
                      <a:gd name="T22" fmla="*/ 11 w 38"/>
                      <a:gd name="T23" fmla="*/ 0 h 37"/>
                      <a:gd name="T24" fmla="*/ 19 w 38"/>
                      <a:gd name="T25" fmla="*/ 0 h 37"/>
                      <a:gd name="T26" fmla="*/ 27 w 38"/>
                      <a:gd name="T27" fmla="*/ 0 h 37"/>
                      <a:gd name="T28" fmla="*/ 32 w 38"/>
                      <a:gd name="T29" fmla="*/ 6 h 37"/>
                      <a:gd name="T30" fmla="*/ 36 w 38"/>
                      <a:gd name="T31" fmla="*/ 12 h 37"/>
                      <a:gd name="T32" fmla="*/ 38 w 38"/>
                      <a:gd name="T3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7">
                        <a:moveTo>
                          <a:pt x="38" y="20"/>
                        </a:moveTo>
                        <a:lnTo>
                          <a:pt x="36" y="25"/>
                        </a:lnTo>
                        <a:lnTo>
                          <a:pt x="32" y="31"/>
                        </a:lnTo>
                        <a:lnTo>
                          <a:pt x="27" y="37"/>
                        </a:lnTo>
                        <a:lnTo>
                          <a:pt x="19" y="37"/>
                        </a:lnTo>
                        <a:lnTo>
                          <a:pt x="11" y="37"/>
                        </a:lnTo>
                        <a:lnTo>
                          <a:pt x="5" y="31"/>
                        </a:lnTo>
                        <a:lnTo>
                          <a:pt x="0" y="25"/>
                        </a:lnTo>
                        <a:lnTo>
                          <a:pt x="0" y="20"/>
                        </a:lnTo>
                        <a:lnTo>
                          <a:pt x="0" y="12"/>
                        </a:lnTo>
                        <a:lnTo>
                          <a:pt x="5" y="6"/>
                        </a:lnTo>
                        <a:lnTo>
                          <a:pt x="11" y="0"/>
                        </a:lnTo>
                        <a:lnTo>
                          <a:pt x="19" y="0"/>
                        </a:lnTo>
                        <a:lnTo>
                          <a:pt x="27" y="0"/>
                        </a:lnTo>
                        <a:lnTo>
                          <a:pt x="32" y="6"/>
                        </a:lnTo>
                        <a:lnTo>
                          <a:pt x="36" y="12"/>
                        </a:lnTo>
                        <a:lnTo>
                          <a:pt x="38" y="20"/>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8" name="Freeform 381">
                    <a:extLst>
                      <a:ext uri="{FF2B5EF4-FFF2-40B4-BE49-F238E27FC236}">
                        <a16:creationId xmlns:a16="http://schemas.microsoft.com/office/drawing/2014/main" id="{E854785D-1744-4D9C-86FD-383CFFBFC2D3}"/>
                      </a:ext>
                    </a:extLst>
                  </p:cNvPr>
                  <p:cNvSpPr>
                    <a:spLocks/>
                  </p:cNvSpPr>
                  <p:nvPr/>
                </p:nvSpPr>
                <p:spPr bwMode="auto">
                  <a:xfrm>
                    <a:off x="7247023" y="6185402"/>
                    <a:ext cx="60325" cy="58737"/>
                  </a:xfrm>
                  <a:custGeom>
                    <a:avLst/>
                    <a:gdLst>
                      <a:gd name="T0" fmla="*/ 38 w 38"/>
                      <a:gd name="T1" fmla="*/ 20 h 37"/>
                      <a:gd name="T2" fmla="*/ 36 w 38"/>
                      <a:gd name="T3" fmla="*/ 25 h 37"/>
                      <a:gd name="T4" fmla="*/ 32 w 38"/>
                      <a:gd name="T5" fmla="*/ 31 h 37"/>
                      <a:gd name="T6" fmla="*/ 27 w 38"/>
                      <a:gd name="T7" fmla="*/ 37 h 37"/>
                      <a:gd name="T8" fmla="*/ 19 w 38"/>
                      <a:gd name="T9" fmla="*/ 37 h 37"/>
                      <a:gd name="T10" fmla="*/ 11 w 38"/>
                      <a:gd name="T11" fmla="*/ 37 h 37"/>
                      <a:gd name="T12" fmla="*/ 5 w 38"/>
                      <a:gd name="T13" fmla="*/ 31 h 37"/>
                      <a:gd name="T14" fmla="*/ 0 w 38"/>
                      <a:gd name="T15" fmla="*/ 25 h 37"/>
                      <a:gd name="T16" fmla="*/ 0 w 38"/>
                      <a:gd name="T17" fmla="*/ 20 h 37"/>
                      <a:gd name="T18" fmla="*/ 0 w 38"/>
                      <a:gd name="T19" fmla="*/ 12 h 37"/>
                      <a:gd name="T20" fmla="*/ 5 w 38"/>
                      <a:gd name="T21" fmla="*/ 6 h 37"/>
                      <a:gd name="T22" fmla="*/ 11 w 38"/>
                      <a:gd name="T23" fmla="*/ 0 h 37"/>
                      <a:gd name="T24" fmla="*/ 19 w 38"/>
                      <a:gd name="T25" fmla="*/ 0 h 37"/>
                      <a:gd name="T26" fmla="*/ 27 w 38"/>
                      <a:gd name="T27" fmla="*/ 0 h 37"/>
                      <a:gd name="T28" fmla="*/ 32 w 38"/>
                      <a:gd name="T29" fmla="*/ 6 h 37"/>
                      <a:gd name="T30" fmla="*/ 36 w 38"/>
                      <a:gd name="T31" fmla="*/ 12 h 37"/>
                      <a:gd name="T32" fmla="*/ 38 w 38"/>
                      <a:gd name="T3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7">
                        <a:moveTo>
                          <a:pt x="38" y="20"/>
                        </a:moveTo>
                        <a:lnTo>
                          <a:pt x="36" y="25"/>
                        </a:lnTo>
                        <a:lnTo>
                          <a:pt x="32" y="31"/>
                        </a:lnTo>
                        <a:lnTo>
                          <a:pt x="27" y="37"/>
                        </a:lnTo>
                        <a:lnTo>
                          <a:pt x="19" y="37"/>
                        </a:lnTo>
                        <a:lnTo>
                          <a:pt x="11" y="37"/>
                        </a:lnTo>
                        <a:lnTo>
                          <a:pt x="5" y="31"/>
                        </a:lnTo>
                        <a:lnTo>
                          <a:pt x="0" y="25"/>
                        </a:lnTo>
                        <a:lnTo>
                          <a:pt x="0" y="20"/>
                        </a:lnTo>
                        <a:lnTo>
                          <a:pt x="0" y="12"/>
                        </a:lnTo>
                        <a:lnTo>
                          <a:pt x="5" y="6"/>
                        </a:lnTo>
                        <a:lnTo>
                          <a:pt x="11" y="0"/>
                        </a:lnTo>
                        <a:lnTo>
                          <a:pt x="19" y="0"/>
                        </a:lnTo>
                        <a:lnTo>
                          <a:pt x="27" y="0"/>
                        </a:lnTo>
                        <a:lnTo>
                          <a:pt x="32" y="6"/>
                        </a:lnTo>
                        <a:lnTo>
                          <a:pt x="36" y="12"/>
                        </a:lnTo>
                        <a:lnTo>
                          <a:pt x="38" y="20"/>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 name="Freeform 382">
                    <a:extLst>
                      <a:ext uri="{FF2B5EF4-FFF2-40B4-BE49-F238E27FC236}">
                        <a16:creationId xmlns:a16="http://schemas.microsoft.com/office/drawing/2014/main" id="{C1CEB567-3026-43D4-A188-5FC84D970184}"/>
                      </a:ext>
                    </a:extLst>
                  </p:cNvPr>
                  <p:cNvSpPr>
                    <a:spLocks/>
                  </p:cNvSpPr>
                  <p:nvPr/>
                </p:nvSpPr>
                <p:spPr bwMode="auto">
                  <a:xfrm>
                    <a:off x="7247023" y="6185402"/>
                    <a:ext cx="60325" cy="58737"/>
                  </a:xfrm>
                  <a:custGeom>
                    <a:avLst/>
                    <a:gdLst>
                      <a:gd name="T0" fmla="*/ 38 w 38"/>
                      <a:gd name="T1" fmla="*/ 20 h 37"/>
                      <a:gd name="T2" fmla="*/ 36 w 38"/>
                      <a:gd name="T3" fmla="*/ 25 h 37"/>
                      <a:gd name="T4" fmla="*/ 32 w 38"/>
                      <a:gd name="T5" fmla="*/ 31 h 37"/>
                      <a:gd name="T6" fmla="*/ 27 w 38"/>
                      <a:gd name="T7" fmla="*/ 37 h 37"/>
                      <a:gd name="T8" fmla="*/ 19 w 38"/>
                      <a:gd name="T9" fmla="*/ 37 h 37"/>
                      <a:gd name="T10" fmla="*/ 11 w 38"/>
                      <a:gd name="T11" fmla="*/ 37 h 37"/>
                      <a:gd name="T12" fmla="*/ 5 w 38"/>
                      <a:gd name="T13" fmla="*/ 31 h 37"/>
                      <a:gd name="T14" fmla="*/ 0 w 38"/>
                      <a:gd name="T15" fmla="*/ 25 h 37"/>
                      <a:gd name="T16" fmla="*/ 0 w 38"/>
                      <a:gd name="T17" fmla="*/ 20 h 37"/>
                      <a:gd name="T18" fmla="*/ 0 w 38"/>
                      <a:gd name="T19" fmla="*/ 12 h 37"/>
                      <a:gd name="T20" fmla="*/ 5 w 38"/>
                      <a:gd name="T21" fmla="*/ 6 h 37"/>
                      <a:gd name="T22" fmla="*/ 11 w 38"/>
                      <a:gd name="T23" fmla="*/ 0 h 37"/>
                      <a:gd name="T24" fmla="*/ 19 w 38"/>
                      <a:gd name="T25" fmla="*/ 0 h 37"/>
                      <a:gd name="T26" fmla="*/ 27 w 38"/>
                      <a:gd name="T27" fmla="*/ 0 h 37"/>
                      <a:gd name="T28" fmla="*/ 32 w 38"/>
                      <a:gd name="T29" fmla="*/ 6 h 37"/>
                      <a:gd name="T30" fmla="*/ 36 w 38"/>
                      <a:gd name="T31" fmla="*/ 12 h 37"/>
                      <a:gd name="T32" fmla="*/ 38 w 38"/>
                      <a:gd name="T3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7">
                        <a:moveTo>
                          <a:pt x="38" y="20"/>
                        </a:moveTo>
                        <a:lnTo>
                          <a:pt x="36" y="25"/>
                        </a:lnTo>
                        <a:lnTo>
                          <a:pt x="32" y="31"/>
                        </a:lnTo>
                        <a:lnTo>
                          <a:pt x="27" y="37"/>
                        </a:lnTo>
                        <a:lnTo>
                          <a:pt x="19" y="37"/>
                        </a:lnTo>
                        <a:lnTo>
                          <a:pt x="11" y="37"/>
                        </a:lnTo>
                        <a:lnTo>
                          <a:pt x="5" y="31"/>
                        </a:lnTo>
                        <a:lnTo>
                          <a:pt x="0" y="25"/>
                        </a:lnTo>
                        <a:lnTo>
                          <a:pt x="0" y="20"/>
                        </a:lnTo>
                        <a:lnTo>
                          <a:pt x="0" y="12"/>
                        </a:lnTo>
                        <a:lnTo>
                          <a:pt x="5" y="6"/>
                        </a:lnTo>
                        <a:lnTo>
                          <a:pt x="11" y="0"/>
                        </a:lnTo>
                        <a:lnTo>
                          <a:pt x="19" y="0"/>
                        </a:lnTo>
                        <a:lnTo>
                          <a:pt x="27" y="0"/>
                        </a:lnTo>
                        <a:lnTo>
                          <a:pt x="32" y="6"/>
                        </a:lnTo>
                        <a:lnTo>
                          <a:pt x="36" y="12"/>
                        </a:lnTo>
                        <a:lnTo>
                          <a:pt x="38" y="20"/>
                        </a:lnTo>
                      </a:path>
                    </a:pathLst>
                  </a:custGeom>
                  <a:noFill/>
                  <a:ln w="952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 name="Freeform 383">
                    <a:extLst>
                      <a:ext uri="{FF2B5EF4-FFF2-40B4-BE49-F238E27FC236}">
                        <a16:creationId xmlns:a16="http://schemas.microsoft.com/office/drawing/2014/main" id="{13432D02-842F-4622-A92B-FE510A6CE1CF}"/>
                      </a:ext>
                    </a:extLst>
                  </p:cNvPr>
                  <p:cNvSpPr>
                    <a:spLocks/>
                  </p:cNvSpPr>
                  <p:nvPr/>
                </p:nvSpPr>
                <p:spPr bwMode="auto">
                  <a:xfrm>
                    <a:off x="7343861" y="6145715"/>
                    <a:ext cx="60325" cy="61912"/>
                  </a:xfrm>
                  <a:custGeom>
                    <a:avLst/>
                    <a:gdLst>
                      <a:gd name="T0" fmla="*/ 38 w 38"/>
                      <a:gd name="T1" fmla="*/ 20 h 39"/>
                      <a:gd name="T2" fmla="*/ 38 w 38"/>
                      <a:gd name="T3" fmla="*/ 27 h 39"/>
                      <a:gd name="T4" fmla="*/ 35 w 38"/>
                      <a:gd name="T5" fmla="*/ 33 h 39"/>
                      <a:gd name="T6" fmla="*/ 27 w 38"/>
                      <a:gd name="T7" fmla="*/ 37 h 39"/>
                      <a:gd name="T8" fmla="*/ 19 w 38"/>
                      <a:gd name="T9" fmla="*/ 39 h 39"/>
                      <a:gd name="T10" fmla="*/ 14 w 38"/>
                      <a:gd name="T11" fmla="*/ 37 h 39"/>
                      <a:gd name="T12" fmla="*/ 6 w 38"/>
                      <a:gd name="T13" fmla="*/ 33 h 39"/>
                      <a:gd name="T14" fmla="*/ 2 w 38"/>
                      <a:gd name="T15" fmla="*/ 27 h 39"/>
                      <a:gd name="T16" fmla="*/ 0 w 38"/>
                      <a:gd name="T17" fmla="*/ 20 h 39"/>
                      <a:gd name="T18" fmla="*/ 2 w 38"/>
                      <a:gd name="T19" fmla="*/ 12 h 39"/>
                      <a:gd name="T20" fmla="*/ 6 w 38"/>
                      <a:gd name="T21" fmla="*/ 6 h 39"/>
                      <a:gd name="T22" fmla="*/ 14 w 38"/>
                      <a:gd name="T23" fmla="*/ 2 h 39"/>
                      <a:gd name="T24" fmla="*/ 19 w 38"/>
                      <a:gd name="T25" fmla="*/ 0 h 39"/>
                      <a:gd name="T26" fmla="*/ 27 w 38"/>
                      <a:gd name="T27" fmla="*/ 2 h 39"/>
                      <a:gd name="T28" fmla="*/ 35 w 38"/>
                      <a:gd name="T29" fmla="*/ 6 h 39"/>
                      <a:gd name="T30" fmla="*/ 38 w 38"/>
                      <a:gd name="T31" fmla="*/ 12 h 39"/>
                      <a:gd name="T32" fmla="*/ 38 w 38"/>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20"/>
                        </a:moveTo>
                        <a:lnTo>
                          <a:pt x="38" y="27"/>
                        </a:lnTo>
                        <a:lnTo>
                          <a:pt x="35" y="33"/>
                        </a:lnTo>
                        <a:lnTo>
                          <a:pt x="27" y="37"/>
                        </a:lnTo>
                        <a:lnTo>
                          <a:pt x="19" y="39"/>
                        </a:lnTo>
                        <a:lnTo>
                          <a:pt x="14" y="37"/>
                        </a:lnTo>
                        <a:lnTo>
                          <a:pt x="6" y="33"/>
                        </a:lnTo>
                        <a:lnTo>
                          <a:pt x="2" y="27"/>
                        </a:lnTo>
                        <a:lnTo>
                          <a:pt x="0" y="20"/>
                        </a:lnTo>
                        <a:lnTo>
                          <a:pt x="2" y="12"/>
                        </a:lnTo>
                        <a:lnTo>
                          <a:pt x="6" y="6"/>
                        </a:lnTo>
                        <a:lnTo>
                          <a:pt x="14" y="2"/>
                        </a:lnTo>
                        <a:lnTo>
                          <a:pt x="19" y="0"/>
                        </a:lnTo>
                        <a:lnTo>
                          <a:pt x="27" y="2"/>
                        </a:lnTo>
                        <a:lnTo>
                          <a:pt x="35" y="6"/>
                        </a:lnTo>
                        <a:lnTo>
                          <a:pt x="38" y="12"/>
                        </a:lnTo>
                        <a:lnTo>
                          <a:pt x="38" y="20"/>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1" name="Freeform 384">
                    <a:extLst>
                      <a:ext uri="{FF2B5EF4-FFF2-40B4-BE49-F238E27FC236}">
                        <a16:creationId xmlns:a16="http://schemas.microsoft.com/office/drawing/2014/main" id="{8C2FB019-54F0-4492-A4E5-1F05A1218B1D}"/>
                      </a:ext>
                    </a:extLst>
                  </p:cNvPr>
                  <p:cNvSpPr>
                    <a:spLocks/>
                  </p:cNvSpPr>
                  <p:nvPr/>
                </p:nvSpPr>
                <p:spPr bwMode="auto">
                  <a:xfrm>
                    <a:off x="7343861" y="6145715"/>
                    <a:ext cx="60325" cy="61912"/>
                  </a:xfrm>
                  <a:custGeom>
                    <a:avLst/>
                    <a:gdLst>
                      <a:gd name="T0" fmla="*/ 38 w 38"/>
                      <a:gd name="T1" fmla="*/ 20 h 39"/>
                      <a:gd name="T2" fmla="*/ 38 w 38"/>
                      <a:gd name="T3" fmla="*/ 27 h 39"/>
                      <a:gd name="T4" fmla="*/ 35 w 38"/>
                      <a:gd name="T5" fmla="*/ 33 h 39"/>
                      <a:gd name="T6" fmla="*/ 27 w 38"/>
                      <a:gd name="T7" fmla="*/ 37 h 39"/>
                      <a:gd name="T8" fmla="*/ 19 w 38"/>
                      <a:gd name="T9" fmla="*/ 39 h 39"/>
                      <a:gd name="T10" fmla="*/ 14 w 38"/>
                      <a:gd name="T11" fmla="*/ 37 h 39"/>
                      <a:gd name="T12" fmla="*/ 6 w 38"/>
                      <a:gd name="T13" fmla="*/ 33 h 39"/>
                      <a:gd name="T14" fmla="*/ 2 w 38"/>
                      <a:gd name="T15" fmla="*/ 27 h 39"/>
                      <a:gd name="T16" fmla="*/ 0 w 38"/>
                      <a:gd name="T17" fmla="*/ 20 h 39"/>
                      <a:gd name="T18" fmla="*/ 2 w 38"/>
                      <a:gd name="T19" fmla="*/ 12 h 39"/>
                      <a:gd name="T20" fmla="*/ 6 w 38"/>
                      <a:gd name="T21" fmla="*/ 6 h 39"/>
                      <a:gd name="T22" fmla="*/ 14 w 38"/>
                      <a:gd name="T23" fmla="*/ 2 h 39"/>
                      <a:gd name="T24" fmla="*/ 19 w 38"/>
                      <a:gd name="T25" fmla="*/ 0 h 39"/>
                      <a:gd name="T26" fmla="*/ 27 w 38"/>
                      <a:gd name="T27" fmla="*/ 2 h 39"/>
                      <a:gd name="T28" fmla="*/ 35 w 38"/>
                      <a:gd name="T29" fmla="*/ 6 h 39"/>
                      <a:gd name="T30" fmla="*/ 38 w 38"/>
                      <a:gd name="T31" fmla="*/ 12 h 39"/>
                      <a:gd name="T32" fmla="*/ 38 w 38"/>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20"/>
                        </a:moveTo>
                        <a:lnTo>
                          <a:pt x="38" y="27"/>
                        </a:lnTo>
                        <a:lnTo>
                          <a:pt x="35" y="33"/>
                        </a:lnTo>
                        <a:lnTo>
                          <a:pt x="27" y="37"/>
                        </a:lnTo>
                        <a:lnTo>
                          <a:pt x="19" y="39"/>
                        </a:lnTo>
                        <a:lnTo>
                          <a:pt x="14" y="37"/>
                        </a:lnTo>
                        <a:lnTo>
                          <a:pt x="6" y="33"/>
                        </a:lnTo>
                        <a:lnTo>
                          <a:pt x="2" y="27"/>
                        </a:lnTo>
                        <a:lnTo>
                          <a:pt x="0" y="20"/>
                        </a:lnTo>
                        <a:lnTo>
                          <a:pt x="2" y="12"/>
                        </a:lnTo>
                        <a:lnTo>
                          <a:pt x="6" y="6"/>
                        </a:lnTo>
                        <a:lnTo>
                          <a:pt x="14" y="2"/>
                        </a:lnTo>
                        <a:lnTo>
                          <a:pt x="19" y="0"/>
                        </a:lnTo>
                        <a:lnTo>
                          <a:pt x="27" y="2"/>
                        </a:lnTo>
                        <a:lnTo>
                          <a:pt x="35" y="6"/>
                        </a:lnTo>
                        <a:lnTo>
                          <a:pt x="38" y="12"/>
                        </a:lnTo>
                        <a:lnTo>
                          <a:pt x="38" y="20"/>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 name="Freeform 385">
                    <a:extLst>
                      <a:ext uri="{FF2B5EF4-FFF2-40B4-BE49-F238E27FC236}">
                        <a16:creationId xmlns:a16="http://schemas.microsoft.com/office/drawing/2014/main" id="{C44CB65A-BC14-46B3-9D83-1177C391FB0F}"/>
                      </a:ext>
                    </a:extLst>
                  </p:cNvPr>
                  <p:cNvSpPr>
                    <a:spLocks/>
                  </p:cNvSpPr>
                  <p:nvPr/>
                </p:nvSpPr>
                <p:spPr bwMode="auto">
                  <a:xfrm>
                    <a:off x="7343861" y="6145715"/>
                    <a:ext cx="60325" cy="61912"/>
                  </a:xfrm>
                  <a:custGeom>
                    <a:avLst/>
                    <a:gdLst>
                      <a:gd name="T0" fmla="*/ 38 w 38"/>
                      <a:gd name="T1" fmla="*/ 20 h 39"/>
                      <a:gd name="T2" fmla="*/ 38 w 38"/>
                      <a:gd name="T3" fmla="*/ 27 h 39"/>
                      <a:gd name="T4" fmla="*/ 35 w 38"/>
                      <a:gd name="T5" fmla="*/ 33 h 39"/>
                      <a:gd name="T6" fmla="*/ 27 w 38"/>
                      <a:gd name="T7" fmla="*/ 37 h 39"/>
                      <a:gd name="T8" fmla="*/ 19 w 38"/>
                      <a:gd name="T9" fmla="*/ 39 h 39"/>
                      <a:gd name="T10" fmla="*/ 14 w 38"/>
                      <a:gd name="T11" fmla="*/ 37 h 39"/>
                      <a:gd name="T12" fmla="*/ 6 w 38"/>
                      <a:gd name="T13" fmla="*/ 33 h 39"/>
                      <a:gd name="T14" fmla="*/ 2 w 38"/>
                      <a:gd name="T15" fmla="*/ 27 h 39"/>
                      <a:gd name="T16" fmla="*/ 0 w 38"/>
                      <a:gd name="T17" fmla="*/ 20 h 39"/>
                      <a:gd name="T18" fmla="*/ 2 w 38"/>
                      <a:gd name="T19" fmla="*/ 12 h 39"/>
                      <a:gd name="T20" fmla="*/ 6 w 38"/>
                      <a:gd name="T21" fmla="*/ 6 h 39"/>
                      <a:gd name="T22" fmla="*/ 14 w 38"/>
                      <a:gd name="T23" fmla="*/ 2 h 39"/>
                      <a:gd name="T24" fmla="*/ 19 w 38"/>
                      <a:gd name="T25" fmla="*/ 0 h 39"/>
                      <a:gd name="T26" fmla="*/ 27 w 38"/>
                      <a:gd name="T27" fmla="*/ 2 h 39"/>
                      <a:gd name="T28" fmla="*/ 35 w 38"/>
                      <a:gd name="T29" fmla="*/ 6 h 39"/>
                      <a:gd name="T30" fmla="*/ 38 w 38"/>
                      <a:gd name="T31" fmla="*/ 12 h 39"/>
                      <a:gd name="T32" fmla="*/ 38 w 38"/>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20"/>
                        </a:moveTo>
                        <a:lnTo>
                          <a:pt x="38" y="27"/>
                        </a:lnTo>
                        <a:lnTo>
                          <a:pt x="35" y="33"/>
                        </a:lnTo>
                        <a:lnTo>
                          <a:pt x="27" y="37"/>
                        </a:lnTo>
                        <a:lnTo>
                          <a:pt x="19" y="39"/>
                        </a:lnTo>
                        <a:lnTo>
                          <a:pt x="14" y="37"/>
                        </a:lnTo>
                        <a:lnTo>
                          <a:pt x="6" y="33"/>
                        </a:lnTo>
                        <a:lnTo>
                          <a:pt x="2" y="27"/>
                        </a:lnTo>
                        <a:lnTo>
                          <a:pt x="0" y="20"/>
                        </a:lnTo>
                        <a:lnTo>
                          <a:pt x="2" y="12"/>
                        </a:lnTo>
                        <a:lnTo>
                          <a:pt x="6" y="6"/>
                        </a:lnTo>
                        <a:lnTo>
                          <a:pt x="14" y="2"/>
                        </a:lnTo>
                        <a:lnTo>
                          <a:pt x="19" y="0"/>
                        </a:lnTo>
                        <a:lnTo>
                          <a:pt x="27" y="2"/>
                        </a:lnTo>
                        <a:lnTo>
                          <a:pt x="35" y="6"/>
                        </a:lnTo>
                        <a:lnTo>
                          <a:pt x="38" y="12"/>
                        </a:lnTo>
                        <a:lnTo>
                          <a:pt x="38" y="20"/>
                        </a:lnTo>
                      </a:path>
                    </a:pathLst>
                  </a:custGeom>
                  <a:noFill/>
                  <a:ln w="952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 name="Freeform 386">
                    <a:extLst>
                      <a:ext uri="{FF2B5EF4-FFF2-40B4-BE49-F238E27FC236}">
                        <a16:creationId xmlns:a16="http://schemas.microsoft.com/office/drawing/2014/main" id="{6863A0B5-FB06-487A-BB60-4BF376B77A93}"/>
                      </a:ext>
                    </a:extLst>
                  </p:cNvPr>
                  <p:cNvSpPr>
                    <a:spLocks/>
                  </p:cNvSpPr>
                  <p:nvPr/>
                </p:nvSpPr>
                <p:spPr bwMode="auto">
                  <a:xfrm>
                    <a:off x="7651836" y="6042527"/>
                    <a:ext cx="60325" cy="61912"/>
                  </a:xfrm>
                  <a:custGeom>
                    <a:avLst/>
                    <a:gdLst>
                      <a:gd name="T0" fmla="*/ 38 w 38"/>
                      <a:gd name="T1" fmla="*/ 19 h 39"/>
                      <a:gd name="T2" fmla="*/ 36 w 38"/>
                      <a:gd name="T3" fmla="*/ 27 h 39"/>
                      <a:gd name="T4" fmla="*/ 33 w 38"/>
                      <a:gd name="T5" fmla="*/ 33 h 39"/>
                      <a:gd name="T6" fmla="*/ 27 w 38"/>
                      <a:gd name="T7" fmla="*/ 37 h 39"/>
                      <a:gd name="T8" fmla="*/ 19 w 38"/>
                      <a:gd name="T9" fmla="*/ 39 h 39"/>
                      <a:gd name="T10" fmla="*/ 12 w 38"/>
                      <a:gd name="T11" fmla="*/ 37 h 39"/>
                      <a:gd name="T12" fmla="*/ 6 w 38"/>
                      <a:gd name="T13" fmla="*/ 33 h 39"/>
                      <a:gd name="T14" fmla="*/ 2 w 38"/>
                      <a:gd name="T15" fmla="*/ 27 h 39"/>
                      <a:gd name="T16" fmla="*/ 0 w 38"/>
                      <a:gd name="T17" fmla="*/ 19 h 39"/>
                      <a:gd name="T18" fmla="*/ 2 w 38"/>
                      <a:gd name="T19" fmla="*/ 12 h 39"/>
                      <a:gd name="T20" fmla="*/ 6 w 38"/>
                      <a:gd name="T21" fmla="*/ 6 h 39"/>
                      <a:gd name="T22" fmla="*/ 12 w 38"/>
                      <a:gd name="T23" fmla="*/ 2 h 39"/>
                      <a:gd name="T24" fmla="*/ 19 w 38"/>
                      <a:gd name="T25" fmla="*/ 0 h 39"/>
                      <a:gd name="T26" fmla="*/ 27 w 38"/>
                      <a:gd name="T27" fmla="*/ 2 h 39"/>
                      <a:gd name="T28" fmla="*/ 33 w 38"/>
                      <a:gd name="T29" fmla="*/ 6 h 39"/>
                      <a:gd name="T30" fmla="*/ 36 w 38"/>
                      <a:gd name="T31" fmla="*/ 12 h 39"/>
                      <a:gd name="T32" fmla="*/ 38 w 38"/>
                      <a:gd name="T3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19"/>
                        </a:moveTo>
                        <a:lnTo>
                          <a:pt x="36" y="27"/>
                        </a:lnTo>
                        <a:lnTo>
                          <a:pt x="33" y="33"/>
                        </a:lnTo>
                        <a:lnTo>
                          <a:pt x="27" y="37"/>
                        </a:lnTo>
                        <a:lnTo>
                          <a:pt x="19" y="39"/>
                        </a:lnTo>
                        <a:lnTo>
                          <a:pt x="12" y="37"/>
                        </a:lnTo>
                        <a:lnTo>
                          <a:pt x="6" y="33"/>
                        </a:lnTo>
                        <a:lnTo>
                          <a:pt x="2" y="27"/>
                        </a:lnTo>
                        <a:lnTo>
                          <a:pt x="0" y="19"/>
                        </a:lnTo>
                        <a:lnTo>
                          <a:pt x="2" y="12"/>
                        </a:lnTo>
                        <a:lnTo>
                          <a:pt x="6" y="6"/>
                        </a:lnTo>
                        <a:lnTo>
                          <a:pt x="12" y="2"/>
                        </a:lnTo>
                        <a:lnTo>
                          <a:pt x="19" y="0"/>
                        </a:lnTo>
                        <a:lnTo>
                          <a:pt x="27" y="2"/>
                        </a:lnTo>
                        <a:lnTo>
                          <a:pt x="33" y="6"/>
                        </a:lnTo>
                        <a:lnTo>
                          <a:pt x="36" y="12"/>
                        </a:lnTo>
                        <a:lnTo>
                          <a:pt x="38" y="19"/>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4" name="Freeform 387">
                    <a:extLst>
                      <a:ext uri="{FF2B5EF4-FFF2-40B4-BE49-F238E27FC236}">
                        <a16:creationId xmlns:a16="http://schemas.microsoft.com/office/drawing/2014/main" id="{B91AF7BD-D5A6-481A-8A32-DA40E9715E63}"/>
                      </a:ext>
                    </a:extLst>
                  </p:cNvPr>
                  <p:cNvSpPr>
                    <a:spLocks/>
                  </p:cNvSpPr>
                  <p:nvPr/>
                </p:nvSpPr>
                <p:spPr bwMode="auto">
                  <a:xfrm>
                    <a:off x="7651836" y="6042527"/>
                    <a:ext cx="60325" cy="61912"/>
                  </a:xfrm>
                  <a:custGeom>
                    <a:avLst/>
                    <a:gdLst>
                      <a:gd name="T0" fmla="*/ 38 w 38"/>
                      <a:gd name="T1" fmla="*/ 19 h 39"/>
                      <a:gd name="T2" fmla="*/ 36 w 38"/>
                      <a:gd name="T3" fmla="*/ 27 h 39"/>
                      <a:gd name="T4" fmla="*/ 33 w 38"/>
                      <a:gd name="T5" fmla="*/ 33 h 39"/>
                      <a:gd name="T6" fmla="*/ 27 w 38"/>
                      <a:gd name="T7" fmla="*/ 37 h 39"/>
                      <a:gd name="T8" fmla="*/ 19 w 38"/>
                      <a:gd name="T9" fmla="*/ 39 h 39"/>
                      <a:gd name="T10" fmla="*/ 12 w 38"/>
                      <a:gd name="T11" fmla="*/ 37 h 39"/>
                      <a:gd name="T12" fmla="*/ 6 w 38"/>
                      <a:gd name="T13" fmla="*/ 33 h 39"/>
                      <a:gd name="T14" fmla="*/ 2 w 38"/>
                      <a:gd name="T15" fmla="*/ 27 h 39"/>
                      <a:gd name="T16" fmla="*/ 0 w 38"/>
                      <a:gd name="T17" fmla="*/ 19 h 39"/>
                      <a:gd name="T18" fmla="*/ 2 w 38"/>
                      <a:gd name="T19" fmla="*/ 12 h 39"/>
                      <a:gd name="T20" fmla="*/ 6 w 38"/>
                      <a:gd name="T21" fmla="*/ 6 h 39"/>
                      <a:gd name="T22" fmla="*/ 12 w 38"/>
                      <a:gd name="T23" fmla="*/ 2 h 39"/>
                      <a:gd name="T24" fmla="*/ 19 w 38"/>
                      <a:gd name="T25" fmla="*/ 0 h 39"/>
                      <a:gd name="T26" fmla="*/ 27 w 38"/>
                      <a:gd name="T27" fmla="*/ 2 h 39"/>
                      <a:gd name="T28" fmla="*/ 33 w 38"/>
                      <a:gd name="T29" fmla="*/ 6 h 39"/>
                      <a:gd name="T30" fmla="*/ 36 w 38"/>
                      <a:gd name="T31" fmla="*/ 12 h 39"/>
                      <a:gd name="T32" fmla="*/ 38 w 38"/>
                      <a:gd name="T3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19"/>
                        </a:moveTo>
                        <a:lnTo>
                          <a:pt x="36" y="27"/>
                        </a:lnTo>
                        <a:lnTo>
                          <a:pt x="33" y="33"/>
                        </a:lnTo>
                        <a:lnTo>
                          <a:pt x="27" y="37"/>
                        </a:lnTo>
                        <a:lnTo>
                          <a:pt x="19" y="39"/>
                        </a:lnTo>
                        <a:lnTo>
                          <a:pt x="12" y="37"/>
                        </a:lnTo>
                        <a:lnTo>
                          <a:pt x="6" y="33"/>
                        </a:lnTo>
                        <a:lnTo>
                          <a:pt x="2" y="27"/>
                        </a:lnTo>
                        <a:lnTo>
                          <a:pt x="0" y="19"/>
                        </a:lnTo>
                        <a:lnTo>
                          <a:pt x="2" y="12"/>
                        </a:lnTo>
                        <a:lnTo>
                          <a:pt x="6" y="6"/>
                        </a:lnTo>
                        <a:lnTo>
                          <a:pt x="12" y="2"/>
                        </a:lnTo>
                        <a:lnTo>
                          <a:pt x="19" y="0"/>
                        </a:lnTo>
                        <a:lnTo>
                          <a:pt x="27" y="2"/>
                        </a:lnTo>
                        <a:lnTo>
                          <a:pt x="33" y="6"/>
                        </a:lnTo>
                        <a:lnTo>
                          <a:pt x="36" y="12"/>
                        </a:lnTo>
                        <a:lnTo>
                          <a:pt x="38"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 name="Freeform 388">
                    <a:extLst>
                      <a:ext uri="{FF2B5EF4-FFF2-40B4-BE49-F238E27FC236}">
                        <a16:creationId xmlns:a16="http://schemas.microsoft.com/office/drawing/2014/main" id="{998C1538-2C4E-4217-8533-55802A9853EC}"/>
                      </a:ext>
                    </a:extLst>
                  </p:cNvPr>
                  <p:cNvSpPr>
                    <a:spLocks/>
                  </p:cNvSpPr>
                  <p:nvPr/>
                </p:nvSpPr>
                <p:spPr bwMode="auto">
                  <a:xfrm>
                    <a:off x="7651836" y="6042527"/>
                    <a:ext cx="60325" cy="61912"/>
                  </a:xfrm>
                  <a:custGeom>
                    <a:avLst/>
                    <a:gdLst>
                      <a:gd name="T0" fmla="*/ 38 w 38"/>
                      <a:gd name="T1" fmla="*/ 19 h 39"/>
                      <a:gd name="T2" fmla="*/ 36 w 38"/>
                      <a:gd name="T3" fmla="*/ 27 h 39"/>
                      <a:gd name="T4" fmla="*/ 33 w 38"/>
                      <a:gd name="T5" fmla="*/ 33 h 39"/>
                      <a:gd name="T6" fmla="*/ 27 w 38"/>
                      <a:gd name="T7" fmla="*/ 37 h 39"/>
                      <a:gd name="T8" fmla="*/ 19 w 38"/>
                      <a:gd name="T9" fmla="*/ 39 h 39"/>
                      <a:gd name="T10" fmla="*/ 12 w 38"/>
                      <a:gd name="T11" fmla="*/ 37 h 39"/>
                      <a:gd name="T12" fmla="*/ 6 w 38"/>
                      <a:gd name="T13" fmla="*/ 33 h 39"/>
                      <a:gd name="T14" fmla="*/ 2 w 38"/>
                      <a:gd name="T15" fmla="*/ 27 h 39"/>
                      <a:gd name="T16" fmla="*/ 0 w 38"/>
                      <a:gd name="T17" fmla="*/ 19 h 39"/>
                      <a:gd name="T18" fmla="*/ 2 w 38"/>
                      <a:gd name="T19" fmla="*/ 12 h 39"/>
                      <a:gd name="T20" fmla="*/ 6 w 38"/>
                      <a:gd name="T21" fmla="*/ 6 h 39"/>
                      <a:gd name="T22" fmla="*/ 12 w 38"/>
                      <a:gd name="T23" fmla="*/ 2 h 39"/>
                      <a:gd name="T24" fmla="*/ 19 w 38"/>
                      <a:gd name="T25" fmla="*/ 0 h 39"/>
                      <a:gd name="T26" fmla="*/ 27 w 38"/>
                      <a:gd name="T27" fmla="*/ 2 h 39"/>
                      <a:gd name="T28" fmla="*/ 33 w 38"/>
                      <a:gd name="T29" fmla="*/ 6 h 39"/>
                      <a:gd name="T30" fmla="*/ 36 w 38"/>
                      <a:gd name="T31" fmla="*/ 12 h 39"/>
                      <a:gd name="T32" fmla="*/ 38 w 38"/>
                      <a:gd name="T3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9">
                        <a:moveTo>
                          <a:pt x="38" y="19"/>
                        </a:moveTo>
                        <a:lnTo>
                          <a:pt x="36" y="27"/>
                        </a:lnTo>
                        <a:lnTo>
                          <a:pt x="33" y="33"/>
                        </a:lnTo>
                        <a:lnTo>
                          <a:pt x="27" y="37"/>
                        </a:lnTo>
                        <a:lnTo>
                          <a:pt x="19" y="39"/>
                        </a:lnTo>
                        <a:lnTo>
                          <a:pt x="12" y="37"/>
                        </a:lnTo>
                        <a:lnTo>
                          <a:pt x="6" y="33"/>
                        </a:lnTo>
                        <a:lnTo>
                          <a:pt x="2" y="27"/>
                        </a:lnTo>
                        <a:lnTo>
                          <a:pt x="0" y="19"/>
                        </a:lnTo>
                        <a:lnTo>
                          <a:pt x="2" y="12"/>
                        </a:lnTo>
                        <a:lnTo>
                          <a:pt x="6" y="6"/>
                        </a:lnTo>
                        <a:lnTo>
                          <a:pt x="12" y="2"/>
                        </a:lnTo>
                        <a:lnTo>
                          <a:pt x="19" y="0"/>
                        </a:lnTo>
                        <a:lnTo>
                          <a:pt x="27" y="2"/>
                        </a:lnTo>
                        <a:lnTo>
                          <a:pt x="33" y="6"/>
                        </a:lnTo>
                        <a:lnTo>
                          <a:pt x="36" y="12"/>
                        </a:lnTo>
                        <a:lnTo>
                          <a:pt x="38" y="19"/>
                        </a:lnTo>
                      </a:path>
                    </a:pathLst>
                  </a:custGeom>
                  <a:noFill/>
                  <a:ln w="952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 name="Freeform 389">
                    <a:extLst>
                      <a:ext uri="{FF2B5EF4-FFF2-40B4-BE49-F238E27FC236}">
                        <a16:creationId xmlns:a16="http://schemas.microsoft.com/office/drawing/2014/main" id="{ADD3AE37-2CA7-45DC-8511-E54DD0560FC4}"/>
                      </a:ext>
                    </a:extLst>
                  </p:cNvPr>
                  <p:cNvSpPr>
                    <a:spLocks/>
                  </p:cNvSpPr>
                  <p:nvPr/>
                </p:nvSpPr>
                <p:spPr bwMode="auto">
                  <a:xfrm>
                    <a:off x="8593223" y="5728202"/>
                    <a:ext cx="61913" cy="61912"/>
                  </a:xfrm>
                  <a:custGeom>
                    <a:avLst/>
                    <a:gdLst>
                      <a:gd name="T0" fmla="*/ 39 w 39"/>
                      <a:gd name="T1" fmla="*/ 20 h 39"/>
                      <a:gd name="T2" fmla="*/ 39 w 39"/>
                      <a:gd name="T3" fmla="*/ 27 h 39"/>
                      <a:gd name="T4" fmla="*/ 33 w 39"/>
                      <a:gd name="T5" fmla="*/ 33 h 39"/>
                      <a:gd name="T6" fmla="*/ 27 w 39"/>
                      <a:gd name="T7" fmla="*/ 37 h 39"/>
                      <a:gd name="T8" fmla="*/ 20 w 39"/>
                      <a:gd name="T9" fmla="*/ 39 h 39"/>
                      <a:gd name="T10" fmla="*/ 12 w 39"/>
                      <a:gd name="T11" fmla="*/ 37 h 39"/>
                      <a:gd name="T12" fmla="*/ 6 w 39"/>
                      <a:gd name="T13" fmla="*/ 33 h 39"/>
                      <a:gd name="T14" fmla="*/ 2 w 39"/>
                      <a:gd name="T15" fmla="*/ 27 h 39"/>
                      <a:gd name="T16" fmla="*/ 0 w 39"/>
                      <a:gd name="T17" fmla="*/ 20 h 39"/>
                      <a:gd name="T18" fmla="*/ 2 w 39"/>
                      <a:gd name="T19" fmla="*/ 12 h 39"/>
                      <a:gd name="T20" fmla="*/ 6 w 39"/>
                      <a:gd name="T21" fmla="*/ 6 h 39"/>
                      <a:gd name="T22" fmla="*/ 12 w 39"/>
                      <a:gd name="T23" fmla="*/ 2 h 39"/>
                      <a:gd name="T24" fmla="*/ 20 w 39"/>
                      <a:gd name="T25" fmla="*/ 0 h 39"/>
                      <a:gd name="T26" fmla="*/ 27 w 39"/>
                      <a:gd name="T27" fmla="*/ 2 h 39"/>
                      <a:gd name="T28" fmla="*/ 33 w 39"/>
                      <a:gd name="T29" fmla="*/ 6 h 39"/>
                      <a:gd name="T30" fmla="*/ 39 w 39"/>
                      <a:gd name="T31" fmla="*/ 12 h 39"/>
                      <a:gd name="T32" fmla="*/ 39 w 39"/>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9">
                        <a:moveTo>
                          <a:pt x="39" y="20"/>
                        </a:moveTo>
                        <a:lnTo>
                          <a:pt x="39" y="27"/>
                        </a:lnTo>
                        <a:lnTo>
                          <a:pt x="33" y="33"/>
                        </a:lnTo>
                        <a:lnTo>
                          <a:pt x="27" y="37"/>
                        </a:lnTo>
                        <a:lnTo>
                          <a:pt x="20" y="39"/>
                        </a:lnTo>
                        <a:lnTo>
                          <a:pt x="12" y="37"/>
                        </a:lnTo>
                        <a:lnTo>
                          <a:pt x="6" y="33"/>
                        </a:lnTo>
                        <a:lnTo>
                          <a:pt x="2" y="27"/>
                        </a:lnTo>
                        <a:lnTo>
                          <a:pt x="0" y="20"/>
                        </a:lnTo>
                        <a:lnTo>
                          <a:pt x="2" y="12"/>
                        </a:lnTo>
                        <a:lnTo>
                          <a:pt x="6" y="6"/>
                        </a:lnTo>
                        <a:lnTo>
                          <a:pt x="12" y="2"/>
                        </a:lnTo>
                        <a:lnTo>
                          <a:pt x="20" y="0"/>
                        </a:lnTo>
                        <a:lnTo>
                          <a:pt x="27" y="2"/>
                        </a:lnTo>
                        <a:lnTo>
                          <a:pt x="33" y="6"/>
                        </a:lnTo>
                        <a:lnTo>
                          <a:pt x="39" y="12"/>
                        </a:lnTo>
                        <a:lnTo>
                          <a:pt x="39" y="20"/>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7" name="Freeform 390">
                    <a:extLst>
                      <a:ext uri="{FF2B5EF4-FFF2-40B4-BE49-F238E27FC236}">
                        <a16:creationId xmlns:a16="http://schemas.microsoft.com/office/drawing/2014/main" id="{5116893F-A145-4E44-8B6D-33258573ED79}"/>
                      </a:ext>
                    </a:extLst>
                  </p:cNvPr>
                  <p:cNvSpPr>
                    <a:spLocks/>
                  </p:cNvSpPr>
                  <p:nvPr/>
                </p:nvSpPr>
                <p:spPr bwMode="auto">
                  <a:xfrm>
                    <a:off x="8593223" y="5728202"/>
                    <a:ext cx="61913" cy="61912"/>
                  </a:xfrm>
                  <a:custGeom>
                    <a:avLst/>
                    <a:gdLst>
                      <a:gd name="T0" fmla="*/ 39 w 39"/>
                      <a:gd name="T1" fmla="*/ 20 h 39"/>
                      <a:gd name="T2" fmla="*/ 39 w 39"/>
                      <a:gd name="T3" fmla="*/ 27 h 39"/>
                      <a:gd name="T4" fmla="*/ 33 w 39"/>
                      <a:gd name="T5" fmla="*/ 33 h 39"/>
                      <a:gd name="T6" fmla="*/ 27 w 39"/>
                      <a:gd name="T7" fmla="*/ 37 h 39"/>
                      <a:gd name="T8" fmla="*/ 20 w 39"/>
                      <a:gd name="T9" fmla="*/ 39 h 39"/>
                      <a:gd name="T10" fmla="*/ 12 w 39"/>
                      <a:gd name="T11" fmla="*/ 37 h 39"/>
                      <a:gd name="T12" fmla="*/ 6 w 39"/>
                      <a:gd name="T13" fmla="*/ 33 h 39"/>
                      <a:gd name="T14" fmla="*/ 2 w 39"/>
                      <a:gd name="T15" fmla="*/ 27 h 39"/>
                      <a:gd name="T16" fmla="*/ 0 w 39"/>
                      <a:gd name="T17" fmla="*/ 20 h 39"/>
                      <a:gd name="T18" fmla="*/ 2 w 39"/>
                      <a:gd name="T19" fmla="*/ 12 h 39"/>
                      <a:gd name="T20" fmla="*/ 6 w 39"/>
                      <a:gd name="T21" fmla="*/ 6 h 39"/>
                      <a:gd name="T22" fmla="*/ 12 w 39"/>
                      <a:gd name="T23" fmla="*/ 2 h 39"/>
                      <a:gd name="T24" fmla="*/ 20 w 39"/>
                      <a:gd name="T25" fmla="*/ 0 h 39"/>
                      <a:gd name="T26" fmla="*/ 27 w 39"/>
                      <a:gd name="T27" fmla="*/ 2 h 39"/>
                      <a:gd name="T28" fmla="*/ 33 w 39"/>
                      <a:gd name="T29" fmla="*/ 6 h 39"/>
                      <a:gd name="T30" fmla="*/ 39 w 39"/>
                      <a:gd name="T31" fmla="*/ 12 h 39"/>
                      <a:gd name="T32" fmla="*/ 39 w 39"/>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9">
                        <a:moveTo>
                          <a:pt x="39" y="20"/>
                        </a:moveTo>
                        <a:lnTo>
                          <a:pt x="39" y="27"/>
                        </a:lnTo>
                        <a:lnTo>
                          <a:pt x="33" y="33"/>
                        </a:lnTo>
                        <a:lnTo>
                          <a:pt x="27" y="37"/>
                        </a:lnTo>
                        <a:lnTo>
                          <a:pt x="20" y="39"/>
                        </a:lnTo>
                        <a:lnTo>
                          <a:pt x="12" y="37"/>
                        </a:lnTo>
                        <a:lnTo>
                          <a:pt x="6" y="33"/>
                        </a:lnTo>
                        <a:lnTo>
                          <a:pt x="2" y="27"/>
                        </a:lnTo>
                        <a:lnTo>
                          <a:pt x="0" y="20"/>
                        </a:lnTo>
                        <a:lnTo>
                          <a:pt x="2" y="12"/>
                        </a:lnTo>
                        <a:lnTo>
                          <a:pt x="6" y="6"/>
                        </a:lnTo>
                        <a:lnTo>
                          <a:pt x="12" y="2"/>
                        </a:lnTo>
                        <a:lnTo>
                          <a:pt x="20" y="0"/>
                        </a:lnTo>
                        <a:lnTo>
                          <a:pt x="27" y="2"/>
                        </a:lnTo>
                        <a:lnTo>
                          <a:pt x="33" y="6"/>
                        </a:lnTo>
                        <a:lnTo>
                          <a:pt x="39" y="12"/>
                        </a:lnTo>
                        <a:lnTo>
                          <a:pt x="39" y="20"/>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 name="Freeform 391">
                    <a:extLst>
                      <a:ext uri="{FF2B5EF4-FFF2-40B4-BE49-F238E27FC236}">
                        <a16:creationId xmlns:a16="http://schemas.microsoft.com/office/drawing/2014/main" id="{C221DB9A-FC09-4389-923F-DC05AB410366}"/>
                      </a:ext>
                    </a:extLst>
                  </p:cNvPr>
                  <p:cNvSpPr>
                    <a:spLocks/>
                  </p:cNvSpPr>
                  <p:nvPr/>
                </p:nvSpPr>
                <p:spPr bwMode="auto">
                  <a:xfrm>
                    <a:off x="8593223" y="5728202"/>
                    <a:ext cx="61913" cy="61912"/>
                  </a:xfrm>
                  <a:custGeom>
                    <a:avLst/>
                    <a:gdLst>
                      <a:gd name="T0" fmla="*/ 39 w 39"/>
                      <a:gd name="T1" fmla="*/ 20 h 39"/>
                      <a:gd name="T2" fmla="*/ 39 w 39"/>
                      <a:gd name="T3" fmla="*/ 27 h 39"/>
                      <a:gd name="T4" fmla="*/ 33 w 39"/>
                      <a:gd name="T5" fmla="*/ 33 h 39"/>
                      <a:gd name="T6" fmla="*/ 27 w 39"/>
                      <a:gd name="T7" fmla="*/ 37 h 39"/>
                      <a:gd name="T8" fmla="*/ 20 w 39"/>
                      <a:gd name="T9" fmla="*/ 39 h 39"/>
                      <a:gd name="T10" fmla="*/ 12 w 39"/>
                      <a:gd name="T11" fmla="*/ 37 h 39"/>
                      <a:gd name="T12" fmla="*/ 6 w 39"/>
                      <a:gd name="T13" fmla="*/ 33 h 39"/>
                      <a:gd name="T14" fmla="*/ 2 w 39"/>
                      <a:gd name="T15" fmla="*/ 27 h 39"/>
                      <a:gd name="T16" fmla="*/ 0 w 39"/>
                      <a:gd name="T17" fmla="*/ 20 h 39"/>
                      <a:gd name="T18" fmla="*/ 2 w 39"/>
                      <a:gd name="T19" fmla="*/ 12 h 39"/>
                      <a:gd name="T20" fmla="*/ 6 w 39"/>
                      <a:gd name="T21" fmla="*/ 6 h 39"/>
                      <a:gd name="T22" fmla="*/ 12 w 39"/>
                      <a:gd name="T23" fmla="*/ 2 h 39"/>
                      <a:gd name="T24" fmla="*/ 20 w 39"/>
                      <a:gd name="T25" fmla="*/ 0 h 39"/>
                      <a:gd name="T26" fmla="*/ 27 w 39"/>
                      <a:gd name="T27" fmla="*/ 2 h 39"/>
                      <a:gd name="T28" fmla="*/ 33 w 39"/>
                      <a:gd name="T29" fmla="*/ 6 h 39"/>
                      <a:gd name="T30" fmla="*/ 39 w 39"/>
                      <a:gd name="T31" fmla="*/ 12 h 39"/>
                      <a:gd name="T32" fmla="*/ 39 w 39"/>
                      <a:gd name="T33" fmla="*/ 2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 h="39">
                        <a:moveTo>
                          <a:pt x="39" y="20"/>
                        </a:moveTo>
                        <a:lnTo>
                          <a:pt x="39" y="27"/>
                        </a:lnTo>
                        <a:lnTo>
                          <a:pt x="33" y="33"/>
                        </a:lnTo>
                        <a:lnTo>
                          <a:pt x="27" y="37"/>
                        </a:lnTo>
                        <a:lnTo>
                          <a:pt x="20" y="39"/>
                        </a:lnTo>
                        <a:lnTo>
                          <a:pt x="12" y="37"/>
                        </a:lnTo>
                        <a:lnTo>
                          <a:pt x="6" y="33"/>
                        </a:lnTo>
                        <a:lnTo>
                          <a:pt x="2" y="27"/>
                        </a:lnTo>
                        <a:lnTo>
                          <a:pt x="0" y="20"/>
                        </a:lnTo>
                        <a:lnTo>
                          <a:pt x="2" y="12"/>
                        </a:lnTo>
                        <a:lnTo>
                          <a:pt x="6" y="6"/>
                        </a:lnTo>
                        <a:lnTo>
                          <a:pt x="12" y="2"/>
                        </a:lnTo>
                        <a:lnTo>
                          <a:pt x="20" y="0"/>
                        </a:lnTo>
                        <a:lnTo>
                          <a:pt x="27" y="2"/>
                        </a:lnTo>
                        <a:lnTo>
                          <a:pt x="33" y="6"/>
                        </a:lnTo>
                        <a:lnTo>
                          <a:pt x="39" y="12"/>
                        </a:lnTo>
                        <a:lnTo>
                          <a:pt x="39" y="20"/>
                        </a:lnTo>
                      </a:path>
                    </a:pathLst>
                  </a:custGeom>
                  <a:noFill/>
                  <a:ln w="952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 name="Freeform 392">
                    <a:extLst>
                      <a:ext uri="{FF2B5EF4-FFF2-40B4-BE49-F238E27FC236}">
                        <a16:creationId xmlns:a16="http://schemas.microsoft.com/office/drawing/2014/main" id="{44125CCF-C055-41B6-A490-E0DCF5B3E05B}"/>
                      </a:ext>
                    </a:extLst>
                  </p:cNvPr>
                  <p:cNvSpPr>
                    <a:spLocks/>
                  </p:cNvSpPr>
                  <p:nvPr/>
                </p:nvSpPr>
                <p:spPr bwMode="auto">
                  <a:xfrm>
                    <a:off x="9225048" y="5518652"/>
                    <a:ext cx="60325" cy="60325"/>
                  </a:xfrm>
                  <a:custGeom>
                    <a:avLst/>
                    <a:gdLst>
                      <a:gd name="T0" fmla="*/ 38 w 38"/>
                      <a:gd name="T1" fmla="*/ 19 h 38"/>
                      <a:gd name="T2" fmla="*/ 36 w 38"/>
                      <a:gd name="T3" fmla="*/ 27 h 38"/>
                      <a:gd name="T4" fmla="*/ 32 w 38"/>
                      <a:gd name="T5" fmla="*/ 33 h 38"/>
                      <a:gd name="T6" fmla="*/ 27 w 38"/>
                      <a:gd name="T7" fmla="*/ 36 h 38"/>
                      <a:gd name="T8" fmla="*/ 19 w 38"/>
                      <a:gd name="T9" fmla="*/ 38 h 38"/>
                      <a:gd name="T10" fmla="*/ 11 w 38"/>
                      <a:gd name="T11" fmla="*/ 36 h 38"/>
                      <a:gd name="T12" fmla="*/ 6 w 38"/>
                      <a:gd name="T13" fmla="*/ 33 h 38"/>
                      <a:gd name="T14" fmla="*/ 0 w 38"/>
                      <a:gd name="T15" fmla="*/ 27 h 38"/>
                      <a:gd name="T16" fmla="*/ 0 w 38"/>
                      <a:gd name="T17" fmla="*/ 19 h 38"/>
                      <a:gd name="T18" fmla="*/ 0 w 38"/>
                      <a:gd name="T19" fmla="*/ 11 h 38"/>
                      <a:gd name="T20" fmla="*/ 6 w 38"/>
                      <a:gd name="T21" fmla="*/ 6 h 38"/>
                      <a:gd name="T22" fmla="*/ 11 w 38"/>
                      <a:gd name="T23" fmla="*/ 2 h 38"/>
                      <a:gd name="T24" fmla="*/ 19 w 38"/>
                      <a:gd name="T25" fmla="*/ 0 h 38"/>
                      <a:gd name="T26" fmla="*/ 27 w 38"/>
                      <a:gd name="T27" fmla="*/ 2 h 38"/>
                      <a:gd name="T28" fmla="*/ 32 w 38"/>
                      <a:gd name="T29" fmla="*/ 6 h 38"/>
                      <a:gd name="T30" fmla="*/ 36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6" y="27"/>
                        </a:lnTo>
                        <a:lnTo>
                          <a:pt x="32" y="33"/>
                        </a:lnTo>
                        <a:lnTo>
                          <a:pt x="27" y="36"/>
                        </a:lnTo>
                        <a:lnTo>
                          <a:pt x="19" y="38"/>
                        </a:lnTo>
                        <a:lnTo>
                          <a:pt x="11" y="36"/>
                        </a:lnTo>
                        <a:lnTo>
                          <a:pt x="6" y="33"/>
                        </a:lnTo>
                        <a:lnTo>
                          <a:pt x="0" y="27"/>
                        </a:lnTo>
                        <a:lnTo>
                          <a:pt x="0" y="19"/>
                        </a:lnTo>
                        <a:lnTo>
                          <a:pt x="0" y="11"/>
                        </a:lnTo>
                        <a:lnTo>
                          <a:pt x="6" y="6"/>
                        </a:lnTo>
                        <a:lnTo>
                          <a:pt x="11" y="2"/>
                        </a:lnTo>
                        <a:lnTo>
                          <a:pt x="19" y="0"/>
                        </a:lnTo>
                        <a:lnTo>
                          <a:pt x="27" y="2"/>
                        </a:lnTo>
                        <a:lnTo>
                          <a:pt x="32" y="6"/>
                        </a:lnTo>
                        <a:lnTo>
                          <a:pt x="36" y="11"/>
                        </a:lnTo>
                        <a:lnTo>
                          <a:pt x="38" y="19"/>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0" name="Freeform 393">
                    <a:extLst>
                      <a:ext uri="{FF2B5EF4-FFF2-40B4-BE49-F238E27FC236}">
                        <a16:creationId xmlns:a16="http://schemas.microsoft.com/office/drawing/2014/main" id="{8B2D31E8-9251-4F4E-A89D-5561D1AD2871}"/>
                      </a:ext>
                    </a:extLst>
                  </p:cNvPr>
                  <p:cNvSpPr>
                    <a:spLocks/>
                  </p:cNvSpPr>
                  <p:nvPr/>
                </p:nvSpPr>
                <p:spPr bwMode="auto">
                  <a:xfrm>
                    <a:off x="9225048" y="5518652"/>
                    <a:ext cx="60325" cy="60325"/>
                  </a:xfrm>
                  <a:custGeom>
                    <a:avLst/>
                    <a:gdLst>
                      <a:gd name="T0" fmla="*/ 38 w 38"/>
                      <a:gd name="T1" fmla="*/ 19 h 38"/>
                      <a:gd name="T2" fmla="*/ 36 w 38"/>
                      <a:gd name="T3" fmla="*/ 27 h 38"/>
                      <a:gd name="T4" fmla="*/ 32 w 38"/>
                      <a:gd name="T5" fmla="*/ 33 h 38"/>
                      <a:gd name="T6" fmla="*/ 27 w 38"/>
                      <a:gd name="T7" fmla="*/ 36 h 38"/>
                      <a:gd name="T8" fmla="*/ 19 w 38"/>
                      <a:gd name="T9" fmla="*/ 38 h 38"/>
                      <a:gd name="T10" fmla="*/ 11 w 38"/>
                      <a:gd name="T11" fmla="*/ 36 h 38"/>
                      <a:gd name="T12" fmla="*/ 6 w 38"/>
                      <a:gd name="T13" fmla="*/ 33 h 38"/>
                      <a:gd name="T14" fmla="*/ 0 w 38"/>
                      <a:gd name="T15" fmla="*/ 27 h 38"/>
                      <a:gd name="T16" fmla="*/ 0 w 38"/>
                      <a:gd name="T17" fmla="*/ 19 h 38"/>
                      <a:gd name="T18" fmla="*/ 0 w 38"/>
                      <a:gd name="T19" fmla="*/ 11 h 38"/>
                      <a:gd name="T20" fmla="*/ 6 w 38"/>
                      <a:gd name="T21" fmla="*/ 6 h 38"/>
                      <a:gd name="T22" fmla="*/ 11 w 38"/>
                      <a:gd name="T23" fmla="*/ 2 h 38"/>
                      <a:gd name="T24" fmla="*/ 19 w 38"/>
                      <a:gd name="T25" fmla="*/ 0 h 38"/>
                      <a:gd name="T26" fmla="*/ 27 w 38"/>
                      <a:gd name="T27" fmla="*/ 2 h 38"/>
                      <a:gd name="T28" fmla="*/ 32 w 38"/>
                      <a:gd name="T29" fmla="*/ 6 h 38"/>
                      <a:gd name="T30" fmla="*/ 36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6" y="27"/>
                        </a:lnTo>
                        <a:lnTo>
                          <a:pt x="32" y="33"/>
                        </a:lnTo>
                        <a:lnTo>
                          <a:pt x="27" y="36"/>
                        </a:lnTo>
                        <a:lnTo>
                          <a:pt x="19" y="38"/>
                        </a:lnTo>
                        <a:lnTo>
                          <a:pt x="11" y="36"/>
                        </a:lnTo>
                        <a:lnTo>
                          <a:pt x="6" y="33"/>
                        </a:lnTo>
                        <a:lnTo>
                          <a:pt x="0" y="27"/>
                        </a:lnTo>
                        <a:lnTo>
                          <a:pt x="0" y="19"/>
                        </a:lnTo>
                        <a:lnTo>
                          <a:pt x="0" y="11"/>
                        </a:lnTo>
                        <a:lnTo>
                          <a:pt x="6" y="6"/>
                        </a:lnTo>
                        <a:lnTo>
                          <a:pt x="11" y="2"/>
                        </a:lnTo>
                        <a:lnTo>
                          <a:pt x="19" y="0"/>
                        </a:lnTo>
                        <a:lnTo>
                          <a:pt x="27" y="2"/>
                        </a:lnTo>
                        <a:lnTo>
                          <a:pt x="32" y="6"/>
                        </a:lnTo>
                        <a:lnTo>
                          <a:pt x="36" y="11"/>
                        </a:lnTo>
                        <a:lnTo>
                          <a:pt x="38"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 name="Freeform 394">
                    <a:extLst>
                      <a:ext uri="{FF2B5EF4-FFF2-40B4-BE49-F238E27FC236}">
                        <a16:creationId xmlns:a16="http://schemas.microsoft.com/office/drawing/2014/main" id="{F7A0C737-622C-4DA7-AF4E-561B17BABA91}"/>
                      </a:ext>
                    </a:extLst>
                  </p:cNvPr>
                  <p:cNvSpPr>
                    <a:spLocks/>
                  </p:cNvSpPr>
                  <p:nvPr/>
                </p:nvSpPr>
                <p:spPr bwMode="auto">
                  <a:xfrm>
                    <a:off x="9225048" y="5518652"/>
                    <a:ext cx="60325" cy="60325"/>
                  </a:xfrm>
                  <a:custGeom>
                    <a:avLst/>
                    <a:gdLst>
                      <a:gd name="T0" fmla="*/ 38 w 38"/>
                      <a:gd name="T1" fmla="*/ 19 h 38"/>
                      <a:gd name="T2" fmla="*/ 36 w 38"/>
                      <a:gd name="T3" fmla="*/ 27 h 38"/>
                      <a:gd name="T4" fmla="*/ 32 w 38"/>
                      <a:gd name="T5" fmla="*/ 33 h 38"/>
                      <a:gd name="T6" fmla="*/ 27 w 38"/>
                      <a:gd name="T7" fmla="*/ 36 h 38"/>
                      <a:gd name="T8" fmla="*/ 19 w 38"/>
                      <a:gd name="T9" fmla="*/ 38 h 38"/>
                      <a:gd name="T10" fmla="*/ 11 w 38"/>
                      <a:gd name="T11" fmla="*/ 36 h 38"/>
                      <a:gd name="T12" fmla="*/ 6 w 38"/>
                      <a:gd name="T13" fmla="*/ 33 h 38"/>
                      <a:gd name="T14" fmla="*/ 0 w 38"/>
                      <a:gd name="T15" fmla="*/ 27 h 38"/>
                      <a:gd name="T16" fmla="*/ 0 w 38"/>
                      <a:gd name="T17" fmla="*/ 19 h 38"/>
                      <a:gd name="T18" fmla="*/ 0 w 38"/>
                      <a:gd name="T19" fmla="*/ 11 h 38"/>
                      <a:gd name="T20" fmla="*/ 6 w 38"/>
                      <a:gd name="T21" fmla="*/ 6 h 38"/>
                      <a:gd name="T22" fmla="*/ 11 w 38"/>
                      <a:gd name="T23" fmla="*/ 2 h 38"/>
                      <a:gd name="T24" fmla="*/ 19 w 38"/>
                      <a:gd name="T25" fmla="*/ 0 h 38"/>
                      <a:gd name="T26" fmla="*/ 27 w 38"/>
                      <a:gd name="T27" fmla="*/ 2 h 38"/>
                      <a:gd name="T28" fmla="*/ 32 w 38"/>
                      <a:gd name="T29" fmla="*/ 6 h 38"/>
                      <a:gd name="T30" fmla="*/ 36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6" y="27"/>
                        </a:lnTo>
                        <a:lnTo>
                          <a:pt x="32" y="33"/>
                        </a:lnTo>
                        <a:lnTo>
                          <a:pt x="27" y="36"/>
                        </a:lnTo>
                        <a:lnTo>
                          <a:pt x="19" y="38"/>
                        </a:lnTo>
                        <a:lnTo>
                          <a:pt x="11" y="36"/>
                        </a:lnTo>
                        <a:lnTo>
                          <a:pt x="6" y="33"/>
                        </a:lnTo>
                        <a:lnTo>
                          <a:pt x="0" y="27"/>
                        </a:lnTo>
                        <a:lnTo>
                          <a:pt x="0" y="19"/>
                        </a:lnTo>
                        <a:lnTo>
                          <a:pt x="0" y="11"/>
                        </a:lnTo>
                        <a:lnTo>
                          <a:pt x="6" y="6"/>
                        </a:lnTo>
                        <a:lnTo>
                          <a:pt x="11" y="2"/>
                        </a:lnTo>
                        <a:lnTo>
                          <a:pt x="19" y="0"/>
                        </a:lnTo>
                        <a:lnTo>
                          <a:pt x="27" y="2"/>
                        </a:lnTo>
                        <a:lnTo>
                          <a:pt x="32" y="6"/>
                        </a:lnTo>
                        <a:lnTo>
                          <a:pt x="36" y="11"/>
                        </a:lnTo>
                        <a:lnTo>
                          <a:pt x="38" y="19"/>
                        </a:lnTo>
                      </a:path>
                    </a:pathLst>
                  </a:custGeom>
                  <a:noFill/>
                  <a:ln w="952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 name="Freeform 395">
                    <a:extLst>
                      <a:ext uri="{FF2B5EF4-FFF2-40B4-BE49-F238E27FC236}">
                        <a16:creationId xmlns:a16="http://schemas.microsoft.com/office/drawing/2014/main" id="{90520F35-3950-42EF-AC00-2B0B14ED1B82}"/>
                      </a:ext>
                    </a:extLst>
                  </p:cNvPr>
                  <p:cNvSpPr>
                    <a:spLocks/>
                  </p:cNvSpPr>
                  <p:nvPr/>
                </p:nvSpPr>
                <p:spPr bwMode="auto">
                  <a:xfrm>
                    <a:off x="10156911" y="5204327"/>
                    <a:ext cx="65088" cy="61912"/>
                  </a:xfrm>
                  <a:custGeom>
                    <a:avLst/>
                    <a:gdLst>
                      <a:gd name="T0" fmla="*/ 41 w 41"/>
                      <a:gd name="T1" fmla="*/ 19 h 39"/>
                      <a:gd name="T2" fmla="*/ 39 w 41"/>
                      <a:gd name="T3" fmla="*/ 27 h 39"/>
                      <a:gd name="T4" fmla="*/ 35 w 41"/>
                      <a:gd name="T5" fmla="*/ 33 h 39"/>
                      <a:gd name="T6" fmla="*/ 27 w 41"/>
                      <a:gd name="T7" fmla="*/ 37 h 39"/>
                      <a:gd name="T8" fmla="*/ 20 w 41"/>
                      <a:gd name="T9" fmla="*/ 39 h 39"/>
                      <a:gd name="T10" fmla="*/ 14 w 41"/>
                      <a:gd name="T11" fmla="*/ 37 h 39"/>
                      <a:gd name="T12" fmla="*/ 6 w 41"/>
                      <a:gd name="T13" fmla="*/ 33 h 39"/>
                      <a:gd name="T14" fmla="*/ 2 w 41"/>
                      <a:gd name="T15" fmla="*/ 27 h 39"/>
                      <a:gd name="T16" fmla="*/ 0 w 41"/>
                      <a:gd name="T17" fmla="*/ 19 h 39"/>
                      <a:gd name="T18" fmla="*/ 2 w 41"/>
                      <a:gd name="T19" fmla="*/ 12 h 39"/>
                      <a:gd name="T20" fmla="*/ 6 w 41"/>
                      <a:gd name="T21" fmla="*/ 6 h 39"/>
                      <a:gd name="T22" fmla="*/ 14 w 41"/>
                      <a:gd name="T23" fmla="*/ 2 h 39"/>
                      <a:gd name="T24" fmla="*/ 20 w 41"/>
                      <a:gd name="T25" fmla="*/ 0 h 39"/>
                      <a:gd name="T26" fmla="*/ 27 w 41"/>
                      <a:gd name="T27" fmla="*/ 2 h 39"/>
                      <a:gd name="T28" fmla="*/ 35 w 41"/>
                      <a:gd name="T29" fmla="*/ 6 h 39"/>
                      <a:gd name="T30" fmla="*/ 39 w 41"/>
                      <a:gd name="T31" fmla="*/ 12 h 39"/>
                      <a:gd name="T32" fmla="*/ 41 w 41"/>
                      <a:gd name="T3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39">
                        <a:moveTo>
                          <a:pt x="41" y="19"/>
                        </a:moveTo>
                        <a:lnTo>
                          <a:pt x="39" y="27"/>
                        </a:lnTo>
                        <a:lnTo>
                          <a:pt x="35" y="33"/>
                        </a:lnTo>
                        <a:lnTo>
                          <a:pt x="27" y="37"/>
                        </a:lnTo>
                        <a:lnTo>
                          <a:pt x="20" y="39"/>
                        </a:lnTo>
                        <a:lnTo>
                          <a:pt x="14" y="37"/>
                        </a:lnTo>
                        <a:lnTo>
                          <a:pt x="6" y="33"/>
                        </a:lnTo>
                        <a:lnTo>
                          <a:pt x="2" y="27"/>
                        </a:lnTo>
                        <a:lnTo>
                          <a:pt x="0" y="19"/>
                        </a:lnTo>
                        <a:lnTo>
                          <a:pt x="2" y="12"/>
                        </a:lnTo>
                        <a:lnTo>
                          <a:pt x="6" y="6"/>
                        </a:lnTo>
                        <a:lnTo>
                          <a:pt x="14" y="2"/>
                        </a:lnTo>
                        <a:lnTo>
                          <a:pt x="20" y="0"/>
                        </a:lnTo>
                        <a:lnTo>
                          <a:pt x="27" y="2"/>
                        </a:lnTo>
                        <a:lnTo>
                          <a:pt x="35" y="6"/>
                        </a:lnTo>
                        <a:lnTo>
                          <a:pt x="39" y="12"/>
                        </a:lnTo>
                        <a:lnTo>
                          <a:pt x="41" y="19"/>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3" name="Freeform 396">
                    <a:extLst>
                      <a:ext uri="{FF2B5EF4-FFF2-40B4-BE49-F238E27FC236}">
                        <a16:creationId xmlns:a16="http://schemas.microsoft.com/office/drawing/2014/main" id="{BFEB6396-2444-4C88-B4B0-2907627A372C}"/>
                      </a:ext>
                    </a:extLst>
                  </p:cNvPr>
                  <p:cNvSpPr>
                    <a:spLocks/>
                  </p:cNvSpPr>
                  <p:nvPr/>
                </p:nvSpPr>
                <p:spPr bwMode="auto">
                  <a:xfrm>
                    <a:off x="10156911" y="5204327"/>
                    <a:ext cx="65088" cy="61912"/>
                  </a:xfrm>
                  <a:custGeom>
                    <a:avLst/>
                    <a:gdLst>
                      <a:gd name="T0" fmla="*/ 41 w 41"/>
                      <a:gd name="T1" fmla="*/ 19 h 39"/>
                      <a:gd name="T2" fmla="*/ 39 w 41"/>
                      <a:gd name="T3" fmla="*/ 27 h 39"/>
                      <a:gd name="T4" fmla="*/ 35 w 41"/>
                      <a:gd name="T5" fmla="*/ 33 h 39"/>
                      <a:gd name="T6" fmla="*/ 27 w 41"/>
                      <a:gd name="T7" fmla="*/ 37 h 39"/>
                      <a:gd name="T8" fmla="*/ 20 w 41"/>
                      <a:gd name="T9" fmla="*/ 39 h 39"/>
                      <a:gd name="T10" fmla="*/ 14 w 41"/>
                      <a:gd name="T11" fmla="*/ 37 h 39"/>
                      <a:gd name="T12" fmla="*/ 6 w 41"/>
                      <a:gd name="T13" fmla="*/ 33 h 39"/>
                      <a:gd name="T14" fmla="*/ 2 w 41"/>
                      <a:gd name="T15" fmla="*/ 27 h 39"/>
                      <a:gd name="T16" fmla="*/ 0 w 41"/>
                      <a:gd name="T17" fmla="*/ 19 h 39"/>
                      <a:gd name="T18" fmla="*/ 2 w 41"/>
                      <a:gd name="T19" fmla="*/ 12 h 39"/>
                      <a:gd name="T20" fmla="*/ 6 w 41"/>
                      <a:gd name="T21" fmla="*/ 6 h 39"/>
                      <a:gd name="T22" fmla="*/ 14 w 41"/>
                      <a:gd name="T23" fmla="*/ 2 h 39"/>
                      <a:gd name="T24" fmla="*/ 20 w 41"/>
                      <a:gd name="T25" fmla="*/ 0 h 39"/>
                      <a:gd name="T26" fmla="*/ 27 w 41"/>
                      <a:gd name="T27" fmla="*/ 2 h 39"/>
                      <a:gd name="T28" fmla="*/ 35 w 41"/>
                      <a:gd name="T29" fmla="*/ 6 h 39"/>
                      <a:gd name="T30" fmla="*/ 39 w 41"/>
                      <a:gd name="T31" fmla="*/ 12 h 39"/>
                      <a:gd name="T32" fmla="*/ 41 w 41"/>
                      <a:gd name="T3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39">
                        <a:moveTo>
                          <a:pt x="41" y="19"/>
                        </a:moveTo>
                        <a:lnTo>
                          <a:pt x="39" y="27"/>
                        </a:lnTo>
                        <a:lnTo>
                          <a:pt x="35" y="33"/>
                        </a:lnTo>
                        <a:lnTo>
                          <a:pt x="27" y="37"/>
                        </a:lnTo>
                        <a:lnTo>
                          <a:pt x="20" y="39"/>
                        </a:lnTo>
                        <a:lnTo>
                          <a:pt x="14" y="37"/>
                        </a:lnTo>
                        <a:lnTo>
                          <a:pt x="6" y="33"/>
                        </a:lnTo>
                        <a:lnTo>
                          <a:pt x="2" y="27"/>
                        </a:lnTo>
                        <a:lnTo>
                          <a:pt x="0" y="19"/>
                        </a:lnTo>
                        <a:lnTo>
                          <a:pt x="2" y="12"/>
                        </a:lnTo>
                        <a:lnTo>
                          <a:pt x="6" y="6"/>
                        </a:lnTo>
                        <a:lnTo>
                          <a:pt x="14" y="2"/>
                        </a:lnTo>
                        <a:lnTo>
                          <a:pt x="20" y="0"/>
                        </a:lnTo>
                        <a:lnTo>
                          <a:pt x="27" y="2"/>
                        </a:lnTo>
                        <a:lnTo>
                          <a:pt x="35" y="6"/>
                        </a:lnTo>
                        <a:lnTo>
                          <a:pt x="39" y="12"/>
                        </a:lnTo>
                        <a:lnTo>
                          <a:pt x="41" y="19"/>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 name="Freeform 397">
                    <a:extLst>
                      <a:ext uri="{FF2B5EF4-FFF2-40B4-BE49-F238E27FC236}">
                        <a16:creationId xmlns:a16="http://schemas.microsoft.com/office/drawing/2014/main" id="{D25F6C4F-77BD-43AC-B0F7-A7F184B52CC7}"/>
                      </a:ext>
                    </a:extLst>
                  </p:cNvPr>
                  <p:cNvSpPr>
                    <a:spLocks/>
                  </p:cNvSpPr>
                  <p:nvPr/>
                </p:nvSpPr>
                <p:spPr bwMode="auto">
                  <a:xfrm>
                    <a:off x="10156911" y="5204327"/>
                    <a:ext cx="65088" cy="61912"/>
                  </a:xfrm>
                  <a:custGeom>
                    <a:avLst/>
                    <a:gdLst>
                      <a:gd name="T0" fmla="*/ 41 w 41"/>
                      <a:gd name="T1" fmla="*/ 19 h 39"/>
                      <a:gd name="T2" fmla="*/ 39 w 41"/>
                      <a:gd name="T3" fmla="*/ 27 h 39"/>
                      <a:gd name="T4" fmla="*/ 35 w 41"/>
                      <a:gd name="T5" fmla="*/ 33 h 39"/>
                      <a:gd name="T6" fmla="*/ 27 w 41"/>
                      <a:gd name="T7" fmla="*/ 37 h 39"/>
                      <a:gd name="T8" fmla="*/ 20 w 41"/>
                      <a:gd name="T9" fmla="*/ 39 h 39"/>
                      <a:gd name="T10" fmla="*/ 14 w 41"/>
                      <a:gd name="T11" fmla="*/ 37 h 39"/>
                      <a:gd name="T12" fmla="*/ 6 w 41"/>
                      <a:gd name="T13" fmla="*/ 33 h 39"/>
                      <a:gd name="T14" fmla="*/ 2 w 41"/>
                      <a:gd name="T15" fmla="*/ 27 h 39"/>
                      <a:gd name="T16" fmla="*/ 0 w 41"/>
                      <a:gd name="T17" fmla="*/ 19 h 39"/>
                      <a:gd name="T18" fmla="*/ 2 w 41"/>
                      <a:gd name="T19" fmla="*/ 12 h 39"/>
                      <a:gd name="T20" fmla="*/ 6 w 41"/>
                      <a:gd name="T21" fmla="*/ 6 h 39"/>
                      <a:gd name="T22" fmla="*/ 14 w 41"/>
                      <a:gd name="T23" fmla="*/ 2 h 39"/>
                      <a:gd name="T24" fmla="*/ 20 w 41"/>
                      <a:gd name="T25" fmla="*/ 0 h 39"/>
                      <a:gd name="T26" fmla="*/ 27 w 41"/>
                      <a:gd name="T27" fmla="*/ 2 h 39"/>
                      <a:gd name="T28" fmla="*/ 35 w 41"/>
                      <a:gd name="T29" fmla="*/ 6 h 39"/>
                      <a:gd name="T30" fmla="*/ 39 w 41"/>
                      <a:gd name="T31" fmla="*/ 12 h 39"/>
                      <a:gd name="T32" fmla="*/ 41 w 41"/>
                      <a:gd name="T3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39">
                        <a:moveTo>
                          <a:pt x="41" y="19"/>
                        </a:moveTo>
                        <a:lnTo>
                          <a:pt x="39" y="27"/>
                        </a:lnTo>
                        <a:lnTo>
                          <a:pt x="35" y="33"/>
                        </a:lnTo>
                        <a:lnTo>
                          <a:pt x="27" y="37"/>
                        </a:lnTo>
                        <a:lnTo>
                          <a:pt x="20" y="39"/>
                        </a:lnTo>
                        <a:lnTo>
                          <a:pt x="14" y="37"/>
                        </a:lnTo>
                        <a:lnTo>
                          <a:pt x="6" y="33"/>
                        </a:lnTo>
                        <a:lnTo>
                          <a:pt x="2" y="27"/>
                        </a:lnTo>
                        <a:lnTo>
                          <a:pt x="0" y="19"/>
                        </a:lnTo>
                        <a:lnTo>
                          <a:pt x="2" y="12"/>
                        </a:lnTo>
                        <a:lnTo>
                          <a:pt x="6" y="6"/>
                        </a:lnTo>
                        <a:lnTo>
                          <a:pt x="14" y="2"/>
                        </a:lnTo>
                        <a:lnTo>
                          <a:pt x="20" y="0"/>
                        </a:lnTo>
                        <a:lnTo>
                          <a:pt x="27" y="2"/>
                        </a:lnTo>
                        <a:lnTo>
                          <a:pt x="35" y="6"/>
                        </a:lnTo>
                        <a:lnTo>
                          <a:pt x="39" y="12"/>
                        </a:lnTo>
                        <a:lnTo>
                          <a:pt x="41" y="19"/>
                        </a:lnTo>
                      </a:path>
                    </a:pathLst>
                  </a:custGeom>
                  <a:noFill/>
                  <a:ln w="9525">
                    <a:solidFill>
                      <a:srgbClr val="C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 name="Freeform 398">
                    <a:extLst>
                      <a:ext uri="{FF2B5EF4-FFF2-40B4-BE49-F238E27FC236}">
                        <a16:creationId xmlns:a16="http://schemas.microsoft.com/office/drawing/2014/main" id="{8CC1D408-E9C9-4FF9-9FB0-319327D703A8}"/>
                      </a:ext>
                    </a:extLst>
                  </p:cNvPr>
                  <p:cNvSpPr>
                    <a:spLocks noEditPoints="1"/>
                  </p:cNvSpPr>
                  <p:nvPr/>
                </p:nvSpPr>
                <p:spPr bwMode="auto">
                  <a:xfrm>
                    <a:off x="7061286" y="6283827"/>
                    <a:ext cx="41275" cy="20637"/>
                  </a:xfrm>
                  <a:custGeom>
                    <a:avLst/>
                    <a:gdLst>
                      <a:gd name="T0" fmla="*/ 3 w 26"/>
                      <a:gd name="T1" fmla="*/ 4 h 13"/>
                      <a:gd name="T2" fmla="*/ 5 w 26"/>
                      <a:gd name="T3" fmla="*/ 13 h 13"/>
                      <a:gd name="T4" fmla="*/ 5 w 26"/>
                      <a:gd name="T5" fmla="*/ 13 h 13"/>
                      <a:gd name="T6" fmla="*/ 3 w 26"/>
                      <a:gd name="T7" fmla="*/ 13 h 13"/>
                      <a:gd name="T8" fmla="*/ 3 w 26"/>
                      <a:gd name="T9" fmla="*/ 13 h 13"/>
                      <a:gd name="T10" fmla="*/ 1 w 26"/>
                      <a:gd name="T11" fmla="*/ 13 h 13"/>
                      <a:gd name="T12" fmla="*/ 1 w 26"/>
                      <a:gd name="T13" fmla="*/ 11 h 13"/>
                      <a:gd name="T14" fmla="*/ 1 w 26"/>
                      <a:gd name="T15" fmla="*/ 11 h 13"/>
                      <a:gd name="T16" fmla="*/ 0 w 26"/>
                      <a:gd name="T17" fmla="*/ 11 h 13"/>
                      <a:gd name="T18" fmla="*/ 0 w 26"/>
                      <a:gd name="T19" fmla="*/ 9 h 13"/>
                      <a:gd name="T20" fmla="*/ 0 w 26"/>
                      <a:gd name="T21" fmla="*/ 9 h 13"/>
                      <a:gd name="T22" fmla="*/ 0 w 26"/>
                      <a:gd name="T23" fmla="*/ 7 h 13"/>
                      <a:gd name="T24" fmla="*/ 0 w 26"/>
                      <a:gd name="T25" fmla="*/ 7 h 13"/>
                      <a:gd name="T26" fmla="*/ 0 w 26"/>
                      <a:gd name="T27" fmla="*/ 6 h 13"/>
                      <a:gd name="T28" fmla="*/ 1 w 26"/>
                      <a:gd name="T29" fmla="*/ 6 h 13"/>
                      <a:gd name="T30" fmla="*/ 1 w 26"/>
                      <a:gd name="T31" fmla="*/ 6 h 13"/>
                      <a:gd name="T32" fmla="*/ 1 w 26"/>
                      <a:gd name="T33" fmla="*/ 4 h 13"/>
                      <a:gd name="T34" fmla="*/ 3 w 26"/>
                      <a:gd name="T35" fmla="*/ 4 h 13"/>
                      <a:gd name="T36" fmla="*/ 23 w 26"/>
                      <a:gd name="T37" fmla="*/ 9 h 13"/>
                      <a:gd name="T38" fmla="*/ 5 w 26"/>
                      <a:gd name="T39" fmla="*/ 13 h 13"/>
                      <a:gd name="T40" fmla="*/ 3 w 26"/>
                      <a:gd name="T41" fmla="*/ 4 h 13"/>
                      <a:gd name="T42" fmla="*/ 21 w 26"/>
                      <a:gd name="T43" fmla="*/ 0 h 13"/>
                      <a:gd name="T44" fmla="*/ 23 w 26"/>
                      <a:gd name="T45" fmla="*/ 9 h 13"/>
                      <a:gd name="T46" fmla="*/ 23 w 26"/>
                      <a:gd name="T47" fmla="*/ 9 h 13"/>
                      <a:gd name="T48" fmla="*/ 21 w 26"/>
                      <a:gd name="T49" fmla="*/ 0 h 13"/>
                      <a:gd name="T50" fmla="*/ 21 w 26"/>
                      <a:gd name="T51" fmla="*/ 0 h 13"/>
                      <a:gd name="T52" fmla="*/ 23 w 26"/>
                      <a:gd name="T53" fmla="*/ 0 h 13"/>
                      <a:gd name="T54" fmla="*/ 23 w 26"/>
                      <a:gd name="T55" fmla="*/ 0 h 13"/>
                      <a:gd name="T56" fmla="*/ 24 w 26"/>
                      <a:gd name="T57" fmla="*/ 0 h 13"/>
                      <a:gd name="T58" fmla="*/ 24 w 26"/>
                      <a:gd name="T59" fmla="*/ 2 h 13"/>
                      <a:gd name="T60" fmla="*/ 24 w 26"/>
                      <a:gd name="T61" fmla="*/ 2 h 13"/>
                      <a:gd name="T62" fmla="*/ 26 w 26"/>
                      <a:gd name="T63" fmla="*/ 2 h 13"/>
                      <a:gd name="T64" fmla="*/ 26 w 26"/>
                      <a:gd name="T65" fmla="*/ 4 h 13"/>
                      <a:gd name="T66" fmla="*/ 26 w 26"/>
                      <a:gd name="T67" fmla="*/ 4 h 13"/>
                      <a:gd name="T68" fmla="*/ 26 w 26"/>
                      <a:gd name="T69" fmla="*/ 6 h 13"/>
                      <a:gd name="T70" fmla="*/ 26 w 26"/>
                      <a:gd name="T71" fmla="*/ 6 h 13"/>
                      <a:gd name="T72" fmla="*/ 24 w 26"/>
                      <a:gd name="T73" fmla="*/ 7 h 13"/>
                      <a:gd name="T74" fmla="*/ 24 w 26"/>
                      <a:gd name="T75" fmla="*/ 7 h 13"/>
                      <a:gd name="T76" fmla="*/ 24 w 26"/>
                      <a:gd name="T77" fmla="*/ 7 h 13"/>
                      <a:gd name="T78" fmla="*/ 23 w 26"/>
                      <a:gd name="T79" fmla="*/ 9 h 13"/>
                      <a:gd name="T80" fmla="*/ 23 w 26"/>
                      <a:gd name="T81" fmla="*/ 9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6" h="13">
                        <a:moveTo>
                          <a:pt x="3" y="4"/>
                        </a:moveTo>
                        <a:lnTo>
                          <a:pt x="5" y="13"/>
                        </a:lnTo>
                        <a:lnTo>
                          <a:pt x="5" y="13"/>
                        </a:lnTo>
                        <a:lnTo>
                          <a:pt x="3" y="13"/>
                        </a:lnTo>
                        <a:lnTo>
                          <a:pt x="3" y="13"/>
                        </a:lnTo>
                        <a:lnTo>
                          <a:pt x="1" y="13"/>
                        </a:lnTo>
                        <a:lnTo>
                          <a:pt x="1" y="11"/>
                        </a:lnTo>
                        <a:lnTo>
                          <a:pt x="1" y="11"/>
                        </a:lnTo>
                        <a:lnTo>
                          <a:pt x="0" y="11"/>
                        </a:lnTo>
                        <a:lnTo>
                          <a:pt x="0" y="9"/>
                        </a:lnTo>
                        <a:lnTo>
                          <a:pt x="0" y="9"/>
                        </a:lnTo>
                        <a:lnTo>
                          <a:pt x="0" y="7"/>
                        </a:lnTo>
                        <a:lnTo>
                          <a:pt x="0" y="7"/>
                        </a:lnTo>
                        <a:lnTo>
                          <a:pt x="0" y="6"/>
                        </a:lnTo>
                        <a:lnTo>
                          <a:pt x="1" y="6"/>
                        </a:lnTo>
                        <a:lnTo>
                          <a:pt x="1" y="6"/>
                        </a:lnTo>
                        <a:lnTo>
                          <a:pt x="1" y="4"/>
                        </a:lnTo>
                        <a:lnTo>
                          <a:pt x="3" y="4"/>
                        </a:lnTo>
                        <a:close/>
                        <a:moveTo>
                          <a:pt x="23" y="9"/>
                        </a:moveTo>
                        <a:lnTo>
                          <a:pt x="5" y="13"/>
                        </a:lnTo>
                        <a:lnTo>
                          <a:pt x="3" y="4"/>
                        </a:lnTo>
                        <a:lnTo>
                          <a:pt x="21" y="0"/>
                        </a:lnTo>
                        <a:lnTo>
                          <a:pt x="23" y="9"/>
                        </a:lnTo>
                        <a:close/>
                        <a:moveTo>
                          <a:pt x="23" y="9"/>
                        </a:moveTo>
                        <a:lnTo>
                          <a:pt x="21" y="0"/>
                        </a:lnTo>
                        <a:lnTo>
                          <a:pt x="21" y="0"/>
                        </a:lnTo>
                        <a:lnTo>
                          <a:pt x="23" y="0"/>
                        </a:lnTo>
                        <a:lnTo>
                          <a:pt x="23" y="0"/>
                        </a:lnTo>
                        <a:lnTo>
                          <a:pt x="24" y="0"/>
                        </a:lnTo>
                        <a:lnTo>
                          <a:pt x="24" y="2"/>
                        </a:lnTo>
                        <a:lnTo>
                          <a:pt x="24" y="2"/>
                        </a:lnTo>
                        <a:lnTo>
                          <a:pt x="26" y="2"/>
                        </a:lnTo>
                        <a:lnTo>
                          <a:pt x="26" y="4"/>
                        </a:lnTo>
                        <a:lnTo>
                          <a:pt x="26" y="4"/>
                        </a:lnTo>
                        <a:lnTo>
                          <a:pt x="26" y="6"/>
                        </a:lnTo>
                        <a:lnTo>
                          <a:pt x="26" y="6"/>
                        </a:lnTo>
                        <a:lnTo>
                          <a:pt x="24" y="7"/>
                        </a:lnTo>
                        <a:lnTo>
                          <a:pt x="24" y="7"/>
                        </a:lnTo>
                        <a:lnTo>
                          <a:pt x="24" y="7"/>
                        </a:lnTo>
                        <a:lnTo>
                          <a:pt x="23" y="9"/>
                        </a:lnTo>
                        <a:lnTo>
                          <a:pt x="23" y="9"/>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6" name="Freeform 399">
                    <a:extLst>
                      <a:ext uri="{FF2B5EF4-FFF2-40B4-BE49-F238E27FC236}">
                        <a16:creationId xmlns:a16="http://schemas.microsoft.com/office/drawing/2014/main" id="{A9F3DC79-1621-43E5-92B3-634A79582AA9}"/>
                      </a:ext>
                    </a:extLst>
                  </p:cNvPr>
                  <p:cNvSpPr>
                    <a:spLocks noEditPoints="1"/>
                  </p:cNvSpPr>
                  <p:nvPr/>
                </p:nvSpPr>
                <p:spPr bwMode="auto">
                  <a:xfrm>
                    <a:off x="6939048" y="6240965"/>
                    <a:ext cx="60325" cy="88900"/>
                  </a:xfrm>
                  <a:custGeom>
                    <a:avLst/>
                    <a:gdLst>
                      <a:gd name="T0" fmla="*/ 38 w 38"/>
                      <a:gd name="T1" fmla="*/ 33 h 56"/>
                      <a:gd name="T2" fmla="*/ 36 w 38"/>
                      <a:gd name="T3" fmla="*/ 42 h 56"/>
                      <a:gd name="T4" fmla="*/ 30 w 38"/>
                      <a:gd name="T5" fmla="*/ 50 h 56"/>
                      <a:gd name="T6" fmla="*/ 23 w 38"/>
                      <a:gd name="T7" fmla="*/ 54 h 56"/>
                      <a:gd name="T8" fmla="*/ 13 w 38"/>
                      <a:gd name="T9" fmla="*/ 54 h 56"/>
                      <a:gd name="T10" fmla="*/ 5 w 38"/>
                      <a:gd name="T11" fmla="*/ 50 h 56"/>
                      <a:gd name="T12" fmla="*/ 2 w 38"/>
                      <a:gd name="T13" fmla="*/ 44 h 56"/>
                      <a:gd name="T14" fmla="*/ 0 w 38"/>
                      <a:gd name="T15" fmla="*/ 34 h 56"/>
                      <a:gd name="T16" fmla="*/ 0 w 38"/>
                      <a:gd name="T17" fmla="*/ 21 h 56"/>
                      <a:gd name="T18" fmla="*/ 2 w 38"/>
                      <a:gd name="T19" fmla="*/ 11 h 56"/>
                      <a:gd name="T20" fmla="*/ 7 w 38"/>
                      <a:gd name="T21" fmla="*/ 4 h 56"/>
                      <a:gd name="T22" fmla="*/ 15 w 38"/>
                      <a:gd name="T23" fmla="*/ 0 h 56"/>
                      <a:gd name="T24" fmla="*/ 25 w 38"/>
                      <a:gd name="T25" fmla="*/ 0 h 56"/>
                      <a:gd name="T26" fmla="*/ 30 w 38"/>
                      <a:gd name="T27" fmla="*/ 4 h 56"/>
                      <a:gd name="T28" fmla="*/ 36 w 38"/>
                      <a:gd name="T29" fmla="*/ 11 h 56"/>
                      <a:gd name="T30" fmla="*/ 38 w 38"/>
                      <a:gd name="T31" fmla="*/ 21 h 56"/>
                      <a:gd name="T32" fmla="*/ 30 w 38"/>
                      <a:gd name="T33" fmla="*/ 27 h 56"/>
                      <a:gd name="T34" fmla="*/ 30 w 38"/>
                      <a:gd name="T35" fmla="*/ 21 h 56"/>
                      <a:gd name="T36" fmla="*/ 28 w 38"/>
                      <a:gd name="T37" fmla="*/ 15 h 56"/>
                      <a:gd name="T38" fmla="*/ 28 w 38"/>
                      <a:gd name="T39" fmla="*/ 10 h 56"/>
                      <a:gd name="T40" fmla="*/ 25 w 38"/>
                      <a:gd name="T41" fmla="*/ 8 h 56"/>
                      <a:gd name="T42" fmla="*/ 23 w 38"/>
                      <a:gd name="T43" fmla="*/ 6 h 56"/>
                      <a:gd name="T44" fmla="*/ 19 w 38"/>
                      <a:gd name="T45" fmla="*/ 6 h 56"/>
                      <a:gd name="T46" fmla="*/ 13 w 38"/>
                      <a:gd name="T47" fmla="*/ 8 h 56"/>
                      <a:gd name="T48" fmla="*/ 9 w 38"/>
                      <a:gd name="T49" fmla="*/ 11 h 56"/>
                      <a:gd name="T50" fmla="*/ 7 w 38"/>
                      <a:gd name="T51" fmla="*/ 19 h 56"/>
                      <a:gd name="T52" fmla="*/ 7 w 38"/>
                      <a:gd name="T53" fmla="*/ 27 h 56"/>
                      <a:gd name="T54" fmla="*/ 7 w 38"/>
                      <a:gd name="T55" fmla="*/ 36 h 56"/>
                      <a:gd name="T56" fmla="*/ 9 w 38"/>
                      <a:gd name="T57" fmla="*/ 44 h 56"/>
                      <a:gd name="T58" fmla="*/ 13 w 38"/>
                      <a:gd name="T59" fmla="*/ 48 h 56"/>
                      <a:gd name="T60" fmla="*/ 19 w 38"/>
                      <a:gd name="T61" fmla="*/ 50 h 56"/>
                      <a:gd name="T62" fmla="*/ 23 w 38"/>
                      <a:gd name="T63" fmla="*/ 48 h 56"/>
                      <a:gd name="T64" fmla="*/ 27 w 38"/>
                      <a:gd name="T65" fmla="*/ 46 h 56"/>
                      <a:gd name="T66" fmla="*/ 28 w 38"/>
                      <a:gd name="T67" fmla="*/ 42 h 56"/>
                      <a:gd name="T68" fmla="*/ 28 w 38"/>
                      <a:gd name="T69" fmla="*/ 38 h 56"/>
                      <a:gd name="T70" fmla="*/ 30 w 38"/>
                      <a:gd name="T71" fmla="*/ 33 h 56"/>
                      <a:gd name="T72" fmla="*/ 30 w 38"/>
                      <a:gd name="T73" fmla="*/ 27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8" h="56">
                        <a:moveTo>
                          <a:pt x="38" y="27"/>
                        </a:moveTo>
                        <a:lnTo>
                          <a:pt x="38" y="33"/>
                        </a:lnTo>
                        <a:lnTo>
                          <a:pt x="36" y="38"/>
                        </a:lnTo>
                        <a:lnTo>
                          <a:pt x="36" y="42"/>
                        </a:lnTo>
                        <a:lnTo>
                          <a:pt x="34" y="48"/>
                        </a:lnTo>
                        <a:lnTo>
                          <a:pt x="30" y="50"/>
                        </a:lnTo>
                        <a:lnTo>
                          <a:pt x="27" y="54"/>
                        </a:lnTo>
                        <a:lnTo>
                          <a:pt x="23" y="54"/>
                        </a:lnTo>
                        <a:lnTo>
                          <a:pt x="19" y="56"/>
                        </a:lnTo>
                        <a:lnTo>
                          <a:pt x="13" y="54"/>
                        </a:lnTo>
                        <a:lnTo>
                          <a:pt x="9" y="54"/>
                        </a:lnTo>
                        <a:lnTo>
                          <a:pt x="5" y="50"/>
                        </a:lnTo>
                        <a:lnTo>
                          <a:pt x="4" y="48"/>
                        </a:lnTo>
                        <a:lnTo>
                          <a:pt x="2" y="44"/>
                        </a:lnTo>
                        <a:lnTo>
                          <a:pt x="2" y="38"/>
                        </a:lnTo>
                        <a:lnTo>
                          <a:pt x="0" y="34"/>
                        </a:lnTo>
                        <a:lnTo>
                          <a:pt x="0" y="27"/>
                        </a:lnTo>
                        <a:lnTo>
                          <a:pt x="0" y="21"/>
                        </a:lnTo>
                        <a:lnTo>
                          <a:pt x="2" y="15"/>
                        </a:lnTo>
                        <a:lnTo>
                          <a:pt x="2" y="11"/>
                        </a:lnTo>
                        <a:lnTo>
                          <a:pt x="4" y="8"/>
                        </a:lnTo>
                        <a:lnTo>
                          <a:pt x="7" y="4"/>
                        </a:lnTo>
                        <a:lnTo>
                          <a:pt x="9" y="2"/>
                        </a:lnTo>
                        <a:lnTo>
                          <a:pt x="15" y="0"/>
                        </a:lnTo>
                        <a:lnTo>
                          <a:pt x="19" y="0"/>
                        </a:lnTo>
                        <a:lnTo>
                          <a:pt x="25" y="0"/>
                        </a:lnTo>
                        <a:lnTo>
                          <a:pt x="28" y="2"/>
                        </a:lnTo>
                        <a:lnTo>
                          <a:pt x="30" y="4"/>
                        </a:lnTo>
                        <a:lnTo>
                          <a:pt x="34" y="8"/>
                        </a:lnTo>
                        <a:lnTo>
                          <a:pt x="36" y="11"/>
                        </a:lnTo>
                        <a:lnTo>
                          <a:pt x="36" y="15"/>
                        </a:lnTo>
                        <a:lnTo>
                          <a:pt x="38" y="21"/>
                        </a:lnTo>
                        <a:lnTo>
                          <a:pt x="38" y="27"/>
                        </a:lnTo>
                        <a:close/>
                        <a:moveTo>
                          <a:pt x="30" y="27"/>
                        </a:moveTo>
                        <a:lnTo>
                          <a:pt x="30" y="23"/>
                        </a:lnTo>
                        <a:lnTo>
                          <a:pt x="30" y="21"/>
                        </a:lnTo>
                        <a:lnTo>
                          <a:pt x="30" y="17"/>
                        </a:lnTo>
                        <a:lnTo>
                          <a:pt x="28" y="15"/>
                        </a:lnTo>
                        <a:lnTo>
                          <a:pt x="28" y="13"/>
                        </a:lnTo>
                        <a:lnTo>
                          <a:pt x="28" y="10"/>
                        </a:lnTo>
                        <a:lnTo>
                          <a:pt x="27" y="10"/>
                        </a:lnTo>
                        <a:lnTo>
                          <a:pt x="25" y="8"/>
                        </a:lnTo>
                        <a:lnTo>
                          <a:pt x="25" y="6"/>
                        </a:lnTo>
                        <a:lnTo>
                          <a:pt x="23" y="6"/>
                        </a:lnTo>
                        <a:lnTo>
                          <a:pt x="21" y="6"/>
                        </a:lnTo>
                        <a:lnTo>
                          <a:pt x="19" y="6"/>
                        </a:lnTo>
                        <a:lnTo>
                          <a:pt x="15" y="6"/>
                        </a:lnTo>
                        <a:lnTo>
                          <a:pt x="13" y="8"/>
                        </a:lnTo>
                        <a:lnTo>
                          <a:pt x="11" y="10"/>
                        </a:lnTo>
                        <a:lnTo>
                          <a:pt x="9" y="11"/>
                        </a:lnTo>
                        <a:lnTo>
                          <a:pt x="9" y="15"/>
                        </a:lnTo>
                        <a:lnTo>
                          <a:pt x="7" y="19"/>
                        </a:lnTo>
                        <a:lnTo>
                          <a:pt x="7" y="23"/>
                        </a:lnTo>
                        <a:lnTo>
                          <a:pt x="7" y="27"/>
                        </a:lnTo>
                        <a:lnTo>
                          <a:pt x="7" y="33"/>
                        </a:lnTo>
                        <a:lnTo>
                          <a:pt x="7" y="36"/>
                        </a:lnTo>
                        <a:lnTo>
                          <a:pt x="9" y="40"/>
                        </a:lnTo>
                        <a:lnTo>
                          <a:pt x="9" y="44"/>
                        </a:lnTo>
                        <a:lnTo>
                          <a:pt x="11" y="46"/>
                        </a:lnTo>
                        <a:lnTo>
                          <a:pt x="13" y="48"/>
                        </a:lnTo>
                        <a:lnTo>
                          <a:pt x="15" y="48"/>
                        </a:lnTo>
                        <a:lnTo>
                          <a:pt x="19" y="50"/>
                        </a:lnTo>
                        <a:lnTo>
                          <a:pt x="21" y="48"/>
                        </a:lnTo>
                        <a:lnTo>
                          <a:pt x="23" y="48"/>
                        </a:lnTo>
                        <a:lnTo>
                          <a:pt x="25" y="48"/>
                        </a:lnTo>
                        <a:lnTo>
                          <a:pt x="27" y="46"/>
                        </a:lnTo>
                        <a:lnTo>
                          <a:pt x="27" y="44"/>
                        </a:lnTo>
                        <a:lnTo>
                          <a:pt x="28" y="42"/>
                        </a:lnTo>
                        <a:lnTo>
                          <a:pt x="28" y="40"/>
                        </a:lnTo>
                        <a:lnTo>
                          <a:pt x="28" y="38"/>
                        </a:lnTo>
                        <a:lnTo>
                          <a:pt x="30" y="36"/>
                        </a:lnTo>
                        <a:lnTo>
                          <a:pt x="30" y="33"/>
                        </a:lnTo>
                        <a:lnTo>
                          <a:pt x="30" y="31"/>
                        </a:lnTo>
                        <a:lnTo>
                          <a:pt x="30" y="2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7" name="Freeform 400">
                    <a:extLst>
                      <a:ext uri="{FF2B5EF4-FFF2-40B4-BE49-F238E27FC236}">
                        <a16:creationId xmlns:a16="http://schemas.microsoft.com/office/drawing/2014/main" id="{4F2EC09F-2C3A-45AA-9487-F19313E34FB2}"/>
                      </a:ext>
                    </a:extLst>
                  </p:cNvPr>
                  <p:cNvSpPr>
                    <a:spLocks/>
                  </p:cNvSpPr>
                  <p:nvPr/>
                </p:nvSpPr>
                <p:spPr bwMode="auto">
                  <a:xfrm>
                    <a:off x="6850148" y="6021890"/>
                    <a:ext cx="55563" cy="87312"/>
                  </a:xfrm>
                  <a:custGeom>
                    <a:avLst/>
                    <a:gdLst>
                      <a:gd name="T0" fmla="*/ 35 w 35"/>
                      <a:gd name="T1" fmla="*/ 52 h 55"/>
                      <a:gd name="T2" fmla="*/ 35 w 35"/>
                      <a:gd name="T3" fmla="*/ 53 h 55"/>
                      <a:gd name="T4" fmla="*/ 33 w 35"/>
                      <a:gd name="T5" fmla="*/ 53 h 55"/>
                      <a:gd name="T6" fmla="*/ 33 w 35"/>
                      <a:gd name="T7" fmla="*/ 55 h 55"/>
                      <a:gd name="T8" fmla="*/ 2 w 35"/>
                      <a:gd name="T9" fmla="*/ 55 h 55"/>
                      <a:gd name="T10" fmla="*/ 2 w 35"/>
                      <a:gd name="T11" fmla="*/ 55 h 55"/>
                      <a:gd name="T12" fmla="*/ 0 w 35"/>
                      <a:gd name="T13" fmla="*/ 53 h 55"/>
                      <a:gd name="T14" fmla="*/ 0 w 35"/>
                      <a:gd name="T15" fmla="*/ 53 h 55"/>
                      <a:gd name="T16" fmla="*/ 0 w 35"/>
                      <a:gd name="T17" fmla="*/ 52 h 55"/>
                      <a:gd name="T18" fmla="*/ 0 w 35"/>
                      <a:gd name="T19" fmla="*/ 50 h 55"/>
                      <a:gd name="T20" fmla="*/ 0 w 35"/>
                      <a:gd name="T21" fmla="*/ 50 h 55"/>
                      <a:gd name="T22" fmla="*/ 0 w 35"/>
                      <a:gd name="T23" fmla="*/ 48 h 55"/>
                      <a:gd name="T24" fmla="*/ 2 w 35"/>
                      <a:gd name="T25" fmla="*/ 48 h 55"/>
                      <a:gd name="T26" fmla="*/ 15 w 35"/>
                      <a:gd name="T27" fmla="*/ 32 h 55"/>
                      <a:gd name="T28" fmla="*/ 19 w 35"/>
                      <a:gd name="T29" fmla="*/ 27 h 55"/>
                      <a:gd name="T30" fmla="*/ 23 w 35"/>
                      <a:gd name="T31" fmla="*/ 21 h 55"/>
                      <a:gd name="T32" fmla="*/ 23 w 35"/>
                      <a:gd name="T33" fmla="*/ 17 h 55"/>
                      <a:gd name="T34" fmla="*/ 23 w 35"/>
                      <a:gd name="T35" fmla="*/ 13 h 55"/>
                      <a:gd name="T36" fmla="*/ 23 w 35"/>
                      <a:gd name="T37" fmla="*/ 11 h 55"/>
                      <a:gd name="T38" fmla="*/ 19 w 35"/>
                      <a:gd name="T39" fmla="*/ 7 h 55"/>
                      <a:gd name="T40" fmla="*/ 17 w 35"/>
                      <a:gd name="T41" fmla="*/ 7 h 55"/>
                      <a:gd name="T42" fmla="*/ 12 w 35"/>
                      <a:gd name="T43" fmla="*/ 7 h 55"/>
                      <a:gd name="T44" fmla="*/ 8 w 35"/>
                      <a:gd name="T45" fmla="*/ 7 h 55"/>
                      <a:gd name="T46" fmla="*/ 6 w 35"/>
                      <a:gd name="T47" fmla="*/ 9 h 55"/>
                      <a:gd name="T48" fmla="*/ 4 w 35"/>
                      <a:gd name="T49" fmla="*/ 11 h 55"/>
                      <a:gd name="T50" fmla="*/ 2 w 35"/>
                      <a:gd name="T51" fmla="*/ 11 h 55"/>
                      <a:gd name="T52" fmla="*/ 2 w 35"/>
                      <a:gd name="T53" fmla="*/ 11 h 55"/>
                      <a:gd name="T54" fmla="*/ 2 w 35"/>
                      <a:gd name="T55" fmla="*/ 9 h 55"/>
                      <a:gd name="T56" fmla="*/ 2 w 35"/>
                      <a:gd name="T57" fmla="*/ 9 h 55"/>
                      <a:gd name="T58" fmla="*/ 2 w 35"/>
                      <a:gd name="T59" fmla="*/ 7 h 55"/>
                      <a:gd name="T60" fmla="*/ 2 w 35"/>
                      <a:gd name="T61" fmla="*/ 7 h 55"/>
                      <a:gd name="T62" fmla="*/ 2 w 35"/>
                      <a:gd name="T63" fmla="*/ 5 h 55"/>
                      <a:gd name="T64" fmla="*/ 2 w 35"/>
                      <a:gd name="T65" fmla="*/ 5 h 55"/>
                      <a:gd name="T66" fmla="*/ 4 w 35"/>
                      <a:gd name="T67" fmla="*/ 4 h 55"/>
                      <a:gd name="T68" fmla="*/ 6 w 35"/>
                      <a:gd name="T69" fmla="*/ 4 h 55"/>
                      <a:gd name="T70" fmla="*/ 10 w 35"/>
                      <a:gd name="T71" fmla="*/ 2 h 55"/>
                      <a:gd name="T72" fmla="*/ 13 w 35"/>
                      <a:gd name="T73" fmla="*/ 0 h 55"/>
                      <a:gd name="T74" fmla="*/ 19 w 35"/>
                      <a:gd name="T75" fmla="*/ 0 h 55"/>
                      <a:gd name="T76" fmla="*/ 25 w 35"/>
                      <a:gd name="T77" fmla="*/ 4 h 55"/>
                      <a:gd name="T78" fmla="*/ 29 w 35"/>
                      <a:gd name="T79" fmla="*/ 7 h 55"/>
                      <a:gd name="T80" fmla="*/ 31 w 35"/>
                      <a:gd name="T81" fmla="*/ 11 h 55"/>
                      <a:gd name="T82" fmla="*/ 31 w 35"/>
                      <a:gd name="T83" fmla="*/ 17 h 55"/>
                      <a:gd name="T84" fmla="*/ 31 w 35"/>
                      <a:gd name="T85" fmla="*/ 23 h 55"/>
                      <a:gd name="T86" fmla="*/ 27 w 35"/>
                      <a:gd name="T87" fmla="*/ 28 h 55"/>
                      <a:gd name="T88" fmla="*/ 21 w 35"/>
                      <a:gd name="T89" fmla="*/ 36 h 55"/>
                      <a:gd name="T90" fmla="*/ 10 w 35"/>
                      <a:gd name="T91" fmla="*/ 50 h 55"/>
                      <a:gd name="T92" fmla="*/ 33 w 35"/>
                      <a:gd name="T93" fmla="*/ 50 h 55"/>
                      <a:gd name="T94" fmla="*/ 33 w 35"/>
                      <a:gd name="T95" fmla="*/ 50 h 55"/>
                      <a:gd name="T96" fmla="*/ 35 w 35"/>
                      <a:gd name="T97" fmla="*/ 50 h 55"/>
                      <a:gd name="T98" fmla="*/ 35 w 35"/>
                      <a:gd name="T99" fmla="*/ 52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5" h="55">
                        <a:moveTo>
                          <a:pt x="35" y="52"/>
                        </a:moveTo>
                        <a:lnTo>
                          <a:pt x="35" y="52"/>
                        </a:lnTo>
                        <a:lnTo>
                          <a:pt x="35" y="53"/>
                        </a:lnTo>
                        <a:lnTo>
                          <a:pt x="35" y="53"/>
                        </a:lnTo>
                        <a:lnTo>
                          <a:pt x="35" y="53"/>
                        </a:lnTo>
                        <a:lnTo>
                          <a:pt x="33" y="53"/>
                        </a:lnTo>
                        <a:lnTo>
                          <a:pt x="33" y="55"/>
                        </a:lnTo>
                        <a:lnTo>
                          <a:pt x="33" y="55"/>
                        </a:lnTo>
                        <a:lnTo>
                          <a:pt x="33" y="55"/>
                        </a:lnTo>
                        <a:lnTo>
                          <a:pt x="2" y="55"/>
                        </a:lnTo>
                        <a:lnTo>
                          <a:pt x="2" y="55"/>
                        </a:lnTo>
                        <a:lnTo>
                          <a:pt x="2" y="55"/>
                        </a:lnTo>
                        <a:lnTo>
                          <a:pt x="2" y="55"/>
                        </a:lnTo>
                        <a:lnTo>
                          <a:pt x="0" y="53"/>
                        </a:lnTo>
                        <a:lnTo>
                          <a:pt x="0" y="53"/>
                        </a:lnTo>
                        <a:lnTo>
                          <a:pt x="0" y="53"/>
                        </a:lnTo>
                        <a:lnTo>
                          <a:pt x="0" y="53"/>
                        </a:lnTo>
                        <a:lnTo>
                          <a:pt x="0" y="52"/>
                        </a:lnTo>
                        <a:lnTo>
                          <a:pt x="0" y="52"/>
                        </a:lnTo>
                        <a:lnTo>
                          <a:pt x="0" y="50"/>
                        </a:lnTo>
                        <a:lnTo>
                          <a:pt x="0" y="50"/>
                        </a:lnTo>
                        <a:lnTo>
                          <a:pt x="0" y="50"/>
                        </a:lnTo>
                        <a:lnTo>
                          <a:pt x="0" y="48"/>
                        </a:lnTo>
                        <a:lnTo>
                          <a:pt x="0" y="48"/>
                        </a:lnTo>
                        <a:lnTo>
                          <a:pt x="2" y="48"/>
                        </a:lnTo>
                        <a:lnTo>
                          <a:pt x="2" y="48"/>
                        </a:lnTo>
                        <a:lnTo>
                          <a:pt x="12" y="36"/>
                        </a:lnTo>
                        <a:lnTo>
                          <a:pt x="15" y="32"/>
                        </a:lnTo>
                        <a:lnTo>
                          <a:pt x="17" y="28"/>
                        </a:lnTo>
                        <a:lnTo>
                          <a:pt x="19" y="27"/>
                        </a:lnTo>
                        <a:lnTo>
                          <a:pt x="21" y="25"/>
                        </a:lnTo>
                        <a:lnTo>
                          <a:pt x="23" y="21"/>
                        </a:lnTo>
                        <a:lnTo>
                          <a:pt x="23" y="19"/>
                        </a:lnTo>
                        <a:lnTo>
                          <a:pt x="23" y="17"/>
                        </a:lnTo>
                        <a:lnTo>
                          <a:pt x="23" y="15"/>
                        </a:lnTo>
                        <a:lnTo>
                          <a:pt x="23" y="13"/>
                        </a:lnTo>
                        <a:lnTo>
                          <a:pt x="23" y="11"/>
                        </a:lnTo>
                        <a:lnTo>
                          <a:pt x="23" y="11"/>
                        </a:lnTo>
                        <a:lnTo>
                          <a:pt x="21" y="9"/>
                        </a:lnTo>
                        <a:lnTo>
                          <a:pt x="19" y="7"/>
                        </a:lnTo>
                        <a:lnTo>
                          <a:pt x="19" y="7"/>
                        </a:lnTo>
                        <a:lnTo>
                          <a:pt x="17" y="7"/>
                        </a:lnTo>
                        <a:lnTo>
                          <a:pt x="15" y="7"/>
                        </a:lnTo>
                        <a:lnTo>
                          <a:pt x="12" y="7"/>
                        </a:lnTo>
                        <a:lnTo>
                          <a:pt x="10" y="7"/>
                        </a:lnTo>
                        <a:lnTo>
                          <a:pt x="8" y="7"/>
                        </a:lnTo>
                        <a:lnTo>
                          <a:pt x="6" y="9"/>
                        </a:lnTo>
                        <a:lnTo>
                          <a:pt x="6" y="9"/>
                        </a:lnTo>
                        <a:lnTo>
                          <a:pt x="4" y="11"/>
                        </a:lnTo>
                        <a:lnTo>
                          <a:pt x="4" y="11"/>
                        </a:lnTo>
                        <a:lnTo>
                          <a:pt x="2" y="11"/>
                        </a:lnTo>
                        <a:lnTo>
                          <a:pt x="2" y="11"/>
                        </a:lnTo>
                        <a:lnTo>
                          <a:pt x="2" y="11"/>
                        </a:lnTo>
                        <a:lnTo>
                          <a:pt x="2" y="11"/>
                        </a:lnTo>
                        <a:lnTo>
                          <a:pt x="2" y="11"/>
                        </a:lnTo>
                        <a:lnTo>
                          <a:pt x="2" y="9"/>
                        </a:lnTo>
                        <a:lnTo>
                          <a:pt x="2" y="9"/>
                        </a:lnTo>
                        <a:lnTo>
                          <a:pt x="2" y="9"/>
                        </a:lnTo>
                        <a:lnTo>
                          <a:pt x="2" y="7"/>
                        </a:lnTo>
                        <a:lnTo>
                          <a:pt x="2" y="7"/>
                        </a:lnTo>
                        <a:lnTo>
                          <a:pt x="2" y="7"/>
                        </a:lnTo>
                        <a:lnTo>
                          <a:pt x="2" y="7"/>
                        </a:lnTo>
                        <a:lnTo>
                          <a:pt x="2" y="5"/>
                        </a:lnTo>
                        <a:lnTo>
                          <a:pt x="2" y="5"/>
                        </a:lnTo>
                        <a:lnTo>
                          <a:pt x="2" y="5"/>
                        </a:lnTo>
                        <a:lnTo>
                          <a:pt x="2" y="5"/>
                        </a:lnTo>
                        <a:lnTo>
                          <a:pt x="2" y="5"/>
                        </a:lnTo>
                        <a:lnTo>
                          <a:pt x="4" y="4"/>
                        </a:lnTo>
                        <a:lnTo>
                          <a:pt x="4" y="4"/>
                        </a:lnTo>
                        <a:lnTo>
                          <a:pt x="6" y="4"/>
                        </a:lnTo>
                        <a:lnTo>
                          <a:pt x="8" y="2"/>
                        </a:lnTo>
                        <a:lnTo>
                          <a:pt x="10" y="2"/>
                        </a:lnTo>
                        <a:lnTo>
                          <a:pt x="12" y="2"/>
                        </a:lnTo>
                        <a:lnTo>
                          <a:pt x="13" y="0"/>
                        </a:lnTo>
                        <a:lnTo>
                          <a:pt x="15" y="0"/>
                        </a:lnTo>
                        <a:lnTo>
                          <a:pt x="19" y="0"/>
                        </a:lnTo>
                        <a:lnTo>
                          <a:pt x="23" y="2"/>
                        </a:lnTo>
                        <a:lnTo>
                          <a:pt x="25" y="4"/>
                        </a:lnTo>
                        <a:lnTo>
                          <a:pt x="27" y="4"/>
                        </a:lnTo>
                        <a:lnTo>
                          <a:pt x="29" y="7"/>
                        </a:lnTo>
                        <a:lnTo>
                          <a:pt x="31" y="9"/>
                        </a:lnTo>
                        <a:lnTo>
                          <a:pt x="31" y="11"/>
                        </a:lnTo>
                        <a:lnTo>
                          <a:pt x="31" y="15"/>
                        </a:lnTo>
                        <a:lnTo>
                          <a:pt x="31" y="17"/>
                        </a:lnTo>
                        <a:lnTo>
                          <a:pt x="31" y="19"/>
                        </a:lnTo>
                        <a:lnTo>
                          <a:pt x="31" y="23"/>
                        </a:lnTo>
                        <a:lnTo>
                          <a:pt x="29" y="25"/>
                        </a:lnTo>
                        <a:lnTo>
                          <a:pt x="27" y="28"/>
                        </a:lnTo>
                        <a:lnTo>
                          <a:pt x="25" y="32"/>
                        </a:lnTo>
                        <a:lnTo>
                          <a:pt x="21" y="36"/>
                        </a:lnTo>
                        <a:lnTo>
                          <a:pt x="17" y="40"/>
                        </a:lnTo>
                        <a:lnTo>
                          <a:pt x="10" y="50"/>
                        </a:lnTo>
                        <a:lnTo>
                          <a:pt x="33" y="50"/>
                        </a:lnTo>
                        <a:lnTo>
                          <a:pt x="33" y="50"/>
                        </a:lnTo>
                        <a:lnTo>
                          <a:pt x="33" y="50"/>
                        </a:lnTo>
                        <a:lnTo>
                          <a:pt x="33" y="50"/>
                        </a:lnTo>
                        <a:lnTo>
                          <a:pt x="35" y="50"/>
                        </a:lnTo>
                        <a:lnTo>
                          <a:pt x="35" y="50"/>
                        </a:lnTo>
                        <a:lnTo>
                          <a:pt x="35" y="50"/>
                        </a:lnTo>
                        <a:lnTo>
                          <a:pt x="35" y="52"/>
                        </a:lnTo>
                        <a:lnTo>
                          <a:pt x="35" y="5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8" name="Freeform 401">
                    <a:extLst>
                      <a:ext uri="{FF2B5EF4-FFF2-40B4-BE49-F238E27FC236}">
                        <a16:creationId xmlns:a16="http://schemas.microsoft.com/office/drawing/2014/main" id="{35598F6A-3D63-4C03-8F8C-DECD4AAFC00A}"/>
                      </a:ext>
                    </a:extLst>
                  </p:cNvPr>
                  <p:cNvSpPr>
                    <a:spLocks noEditPoints="1"/>
                  </p:cNvSpPr>
                  <p:nvPr/>
                </p:nvSpPr>
                <p:spPr bwMode="auto">
                  <a:xfrm>
                    <a:off x="6916823" y="6021890"/>
                    <a:ext cx="58738" cy="87312"/>
                  </a:xfrm>
                  <a:custGeom>
                    <a:avLst/>
                    <a:gdLst>
                      <a:gd name="T0" fmla="*/ 37 w 37"/>
                      <a:gd name="T1" fmla="*/ 34 h 55"/>
                      <a:gd name="T2" fmla="*/ 35 w 37"/>
                      <a:gd name="T3" fmla="*/ 44 h 55"/>
                      <a:gd name="T4" fmla="*/ 31 w 37"/>
                      <a:gd name="T5" fmla="*/ 52 h 55"/>
                      <a:gd name="T6" fmla="*/ 23 w 37"/>
                      <a:gd name="T7" fmla="*/ 55 h 55"/>
                      <a:gd name="T8" fmla="*/ 14 w 37"/>
                      <a:gd name="T9" fmla="*/ 55 h 55"/>
                      <a:gd name="T10" fmla="*/ 6 w 37"/>
                      <a:gd name="T11" fmla="*/ 52 h 55"/>
                      <a:gd name="T12" fmla="*/ 2 w 37"/>
                      <a:gd name="T13" fmla="*/ 44 h 55"/>
                      <a:gd name="T14" fmla="*/ 0 w 37"/>
                      <a:gd name="T15" fmla="*/ 34 h 55"/>
                      <a:gd name="T16" fmla="*/ 0 w 37"/>
                      <a:gd name="T17" fmla="*/ 23 h 55"/>
                      <a:gd name="T18" fmla="*/ 2 w 37"/>
                      <a:gd name="T19" fmla="*/ 11 h 55"/>
                      <a:gd name="T20" fmla="*/ 6 w 37"/>
                      <a:gd name="T21" fmla="*/ 5 h 55"/>
                      <a:gd name="T22" fmla="*/ 14 w 37"/>
                      <a:gd name="T23" fmla="*/ 2 h 55"/>
                      <a:gd name="T24" fmla="*/ 23 w 37"/>
                      <a:gd name="T25" fmla="*/ 2 h 55"/>
                      <a:gd name="T26" fmla="*/ 31 w 37"/>
                      <a:gd name="T27" fmla="*/ 4 h 55"/>
                      <a:gd name="T28" fmla="*/ 35 w 37"/>
                      <a:gd name="T29" fmla="*/ 11 h 55"/>
                      <a:gd name="T30" fmla="*/ 37 w 37"/>
                      <a:gd name="T31" fmla="*/ 21 h 55"/>
                      <a:gd name="T32" fmla="*/ 31 w 37"/>
                      <a:gd name="T33" fmla="*/ 28 h 55"/>
                      <a:gd name="T34" fmla="*/ 29 w 37"/>
                      <a:gd name="T35" fmla="*/ 21 h 55"/>
                      <a:gd name="T36" fmla="*/ 29 w 37"/>
                      <a:gd name="T37" fmla="*/ 15 h 55"/>
                      <a:gd name="T38" fmla="*/ 27 w 37"/>
                      <a:gd name="T39" fmla="*/ 11 h 55"/>
                      <a:gd name="T40" fmla="*/ 25 w 37"/>
                      <a:gd name="T41" fmla="*/ 9 h 55"/>
                      <a:gd name="T42" fmla="*/ 23 w 37"/>
                      <a:gd name="T43" fmla="*/ 7 h 55"/>
                      <a:gd name="T44" fmla="*/ 19 w 37"/>
                      <a:gd name="T45" fmla="*/ 5 h 55"/>
                      <a:gd name="T46" fmla="*/ 14 w 37"/>
                      <a:gd name="T47" fmla="*/ 7 h 55"/>
                      <a:gd name="T48" fmla="*/ 10 w 37"/>
                      <a:gd name="T49" fmla="*/ 13 h 55"/>
                      <a:gd name="T50" fmla="*/ 8 w 37"/>
                      <a:gd name="T51" fmla="*/ 19 h 55"/>
                      <a:gd name="T52" fmla="*/ 8 w 37"/>
                      <a:gd name="T53" fmla="*/ 28 h 55"/>
                      <a:gd name="T54" fmla="*/ 8 w 37"/>
                      <a:gd name="T55" fmla="*/ 38 h 55"/>
                      <a:gd name="T56" fmla="*/ 10 w 37"/>
                      <a:gd name="T57" fmla="*/ 44 h 55"/>
                      <a:gd name="T58" fmla="*/ 14 w 37"/>
                      <a:gd name="T59" fmla="*/ 48 h 55"/>
                      <a:gd name="T60" fmla="*/ 19 w 37"/>
                      <a:gd name="T61" fmla="*/ 50 h 55"/>
                      <a:gd name="T62" fmla="*/ 23 w 37"/>
                      <a:gd name="T63" fmla="*/ 50 h 55"/>
                      <a:gd name="T64" fmla="*/ 25 w 37"/>
                      <a:gd name="T65" fmla="*/ 48 h 55"/>
                      <a:gd name="T66" fmla="*/ 27 w 37"/>
                      <a:gd name="T67" fmla="*/ 44 h 55"/>
                      <a:gd name="T68" fmla="*/ 29 w 37"/>
                      <a:gd name="T69" fmla="*/ 40 h 55"/>
                      <a:gd name="T70" fmla="*/ 31 w 37"/>
                      <a:gd name="T71" fmla="*/ 34 h 55"/>
                      <a:gd name="T72" fmla="*/ 31 w 37"/>
                      <a:gd name="T73" fmla="*/ 28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5">
                        <a:moveTo>
                          <a:pt x="37" y="28"/>
                        </a:moveTo>
                        <a:lnTo>
                          <a:pt x="37" y="34"/>
                        </a:lnTo>
                        <a:lnTo>
                          <a:pt x="37" y="40"/>
                        </a:lnTo>
                        <a:lnTo>
                          <a:pt x="35" y="44"/>
                        </a:lnTo>
                        <a:lnTo>
                          <a:pt x="33" y="48"/>
                        </a:lnTo>
                        <a:lnTo>
                          <a:pt x="31" y="52"/>
                        </a:lnTo>
                        <a:lnTo>
                          <a:pt x="27" y="53"/>
                        </a:lnTo>
                        <a:lnTo>
                          <a:pt x="23" y="55"/>
                        </a:lnTo>
                        <a:lnTo>
                          <a:pt x="18" y="55"/>
                        </a:lnTo>
                        <a:lnTo>
                          <a:pt x="14" y="55"/>
                        </a:lnTo>
                        <a:lnTo>
                          <a:pt x="10" y="53"/>
                        </a:lnTo>
                        <a:lnTo>
                          <a:pt x="6" y="52"/>
                        </a:lnTo>
                        <a:lnTo>
                          <a:pt x="4" y="48"/>
                        </a:lnTo>
                        <a:lnTo>
                          <a:pt x="2" y="44"/>
                        </a:lnTo>
                        <a:lnTo>
                          <a:pt x="0" y="40"/>
                        </a:lnTo>
                        <a:lnTo>
                          <a:pt x="0" y="34"/>
                        </a:lnTo>
                        <a:lnTo>
                          <a:pt x="0" y="28"/>
                        </a:lnTo>
                        <a:lnTo>
                          <a:pt x="0" y="23"/>
                        </a:lnTo>
                        <a:lnTo>
                          <a:pt x="0" y="17"/>
                        </a:lnTo>
                        <a:lnTo>
                          <a:pt x="2" y="11"/>
                        </a:lnTo>
                        <a:lnTo>
                          <a:pt x="4" y="7"/>
                        </a:lnTo>
                        <a:lnTo>
                          <a:pt x="6" y="5"/>
                        </a:lnTo>
                        <a:lnTo>
                          <a:pt x="10" y="2"/>
                        </a:lnTo>
                        <a:lnTo>
                          <a:pt x="14" y="2"/>
                        </a:lnTo>
                        <a:lnTo>
                          <a:pt x="19" y="0"/>
                        </a:lnTo>
                        <a:lnTo>
                          <a:pt x="23" y="2"/>
                        </a:lnTo>
                        <a:lnTo>
                          <a:pt x="27" y="2"/>
                        </a:lnTo>
                        <a:lnTo>
                          <a:pt x="31" y="4"/>
                        </a:lnTo>
                        <a:lnTo>
                          <a:pt x="33" y="7"/>
                        </a:lnTo>
                        <a:lnTo>
                          <a:pt x="35" y="11"/>
                        </a:lnTo>
                        <a:lnTo>
                          <a:pt x="37" y="17"/>
                        </a:lnTo>
                        <a:lnTo>
                          <a:pt x="37" y="21"/>
                        </a:lnTo>
                        <a:lnTo>
                          <a:pt x="37" y="28"/>
                        </a:lnTo>
                        <a:close/>
                        <a:moveTo>
                          <a:pt x="31" y="28"/>
                        </a:moveTo>
                        <a:lnTo>
                          <a:pt x="31" y="25"/>
                        </a:lnTo>
                        <a:lnTo>
                          <a:pt x="29" y="21"/>
                        </a:lnTo>
                        <a:lnTo>
                          <a:pt x="29" y="19"/>
                        </a:lnTo>
                        <a:lnTo>
                          <a:pt x="29" y="15"/>
                        </a:lnTo>
                        <a:lnTo>
                          <a:pt x="29" y="13"/>
                        </a:lnTo>
                        <a:lnTo>
                          <a:pt x="27" y="11"/>
                        </a:lnTo>
                        <a:lnTo>
                          <a:pt x="27" y="9"/>
                        </a:lnTo>
                        <a:lnTo>
                          <a:pt x="25" y="9"/>
                        </a:lnTo>
                        <a:lnTo>
                          <a:pt x="23" y="7"/>
                        </a:lnTo>
                        <a:lnTo>
                          <a:pt x="23" y="7"/>
                        </a:lnTo>
                        <a:lnTo>
                          <a:pt x="21" y="5"/>
                        </a:lnTo>
                        <a:lnTo>
                          <a:pt x="19" y="5"/>
                        </a:lnTo>
                        <a:lnTo>
                          <a:pt x="16" y="7"/>
                        </a:lnTo>
                        <a:lnTo>
                          <a:pt x="14" y="7"/>
                        </a:lnTo>
                        <a:lnTo>
                          <a:pt x="12" y="9"/>
                        </a:lnTo>
                        <a:lnTo>
                          <a:pt x="10" y="13"/>
                        </a:lnTo>
                        <a:lnTo>
                          <a:pt x="8" y="15"/>
                        </a:lnTo>
                        <a:lnTo>
                          <a:pt x="8" y="19"/>
                        </a:lnTo>
                        <a:lnTo>
                          <a:pt x="8" y="23"/>
                        </a:lnTo>
                        <a:lnTo>
                          <a:pt x="8" y="28"/>
                        </a:lnTo>
                        <a:lnTo>
                          <a:pt x="8" y="32"/>
                        </a:lnTo>
                        <a:lnTo>
                          <a:pt x="8" y="38"/>
                        </a:lnTo>
                        <a:lnTo>
                          <a:pt x="8" y="42"/>
                        </a:lnTo>
                        <a:lnTo>
                          <a:pt x="10" y="44"/>
                        </a:lnTo>
                        <a:lnTo>
                          <a:pt x="12" y="48"/>
                        </a:lnTo>
                        <a:lnTo>
                          <a:pt x="14" y="48"/>
                        </a:lnTo>
                        <a:lnTo>
                          <a:pt x="16" y="50"/>
                        </a:lnTo>
                        <a:lnTo>
                          <a:pt x="19" y="50"/>
                        </a:lnTo>
                        <a:lnTo>
                          <a:pt x="21" y="50"/>
                        </a:lnTo>
                        <a:lnTo>
                          <a:pt x="23" y="50"/>
                        </a:lnTo>
                        <a:lnTo>
                          <a:pt x="25" y="48"/>
                        </a:lnTo>
                        <a:lnTo>
                          <a:pt x="25" y="48"/>
                        </a:lnTo>
                        <a:lnTo>
                          <a:pt x="27" y="46"/>
                        </a:lnTo>
                        <a:lnTo>
                          <a:pt x="27" y="44"/>
                        </a:lnTo>
                        <a:lnTo>
                          <a:pt x="29" y="42"/>
                        </a:lnTo>
                        <a:lnTo>
                          <a:pt x="29" y="40"/>
                        </a:lnTo>
                        <a:lnTo>
                          <a:pt x="29" y="36"/>
                        </a:lnTo>
                        <a:lnTo>
                          <a:pt x="31" y="34"/>
                        </a:lnTo>
                        <a:lnTo>
                          <a:pt x="31" y="30"/>
                        </a:lnTo>
                        <a:lnTo>
                          <a:pt x="31" y="2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9" name="Freeform 402">
                    <a:extLst>
                      <a:ext uri="{FF2B5EF4-FFF2-40B4-BE49-F238E27FC236}">
                        <a16:creationId xmlns:a16="http://schemas.microsoft.com/office/drawing/2014/main" id="{A6EE07BE-648F-4D2D-9C50-B52BCAEC5DEE}"/>
                      </a:ext>
                    </a:extLst>
                  </p:cNvPr>
                  <p:cNvSpPr>
                    <a:spLocks noEditPoints="1"/>
                  </p:cNvSpPr>
                  <p:nvPr/>
                </p:nvSpPr>
                <p:spPr bwMode="auto">
                  <a:xfrm>
                    <a:off x="6986673" y="6021890"/>
                    <a:ext cx="58738" cy="87312"/>
                  </a:xfrm>
                  <a:custGeom>
                    <a:avLst/>
                    <a:gdLst>
                      <a:gd name="T0" fmla="*/ 37 w 37"/>
                      <a:gd name="T1" fmla="*/ 34 h 55"/>
                      <a:gd name="T2" fmla="*/ 35 w 37"/>
                      <a:gd name="T3" fmla="*/ 44 h 55"/>
                      <a:gd name="T4" fmla="*/ 31 w 37"/>
                      <a:gd name="T5" fmla="*/ 52 h 55"/>
                      <a:gd name="T6" fmla="*/ 23 w 37"/>
                      <a:gd name="T7" fmla="*/ 55 h 55"/>
                      <a:gd name="T8" fmla="*/ 14 w 37"/>
                      <a:gd name="T9" fmla="*/ 55 h 55"/>
                      <a:gd name="T10" fmla="*/ 6 w 37"/>
                      <a:gd name="T11" fmla="*/ 52 h 55"/>
                      <a:gd name="T12" fmla="*/ 2 w 37"/>
                      <a:gd name="T13" fmla="*/ 44 h 55"/>
                      <a:gd name="T14" fmla="*/ 0 w 37"/>
                      <a:gd name="T15" fmla="*/ 34 h 55"/>
                      <a:gd name="T16" fmla="*/ 0 w 37"/>
                      <a:gd name="T17" fmla="*/ 23 h 55"/>
                      <a:gd name="T18" fmla="*/ 2 w 37"/>
                      <a:gd name="T19" fmla="*/ 11 h 55"/>
                      <a:gd name="T20" fmla="*/ 6 w 37"/>
                      <a:gd name="T21" fmla="*/ 5 h 55"/>
                      <a:gd name="T22" fmla="*/ 14 w 37"/>
                      <a:gd name="T23" fmla="*/ 2 h 55"/>
                      <a:gd name="T24" fmla="*/ 23 w 37"/>
                      <a:gd name="T25" fmla="*/ 2 h 55"/>
                      <a:gd name="T26" fmla="*/ 31 w 37"/>
                      <a:gd name="T27" fmla="*/ 4 h 55"/>
                      <a:gd name="T28" fmla="*/ 35 w 37"/>
                      <a:gd name="T29" fmla="*/ 11 h 55"/>
                      <a:gd name="T30" fmla="*/ 37 w 37"/>
                      <a:gd name="T31" fmla="*/ 21 h 55"/>
                      <a:gd name="T32" fmla="*/ 29 w 37"/>
                      <a:gd name="T33" fmla="*/ 28 h 55"/>
                      <a:gd name="T34" fmla="*/ 29 w 37"/>
                      <a:gd name="T35" fmla="*/ 21 h 55"/>
                      <a:gd name="T36" fmla="*/ 29 w 37"/>
                      <a:gd name="T37" fmla="*/ 15 h 55"/>
                      <a:gd name="T38" fmla="*/ 27 w 37"/>
                      <a:gd name="T39" fmla="*/ 11 h 55"/>
                      <a:gd name="T40" fmla="*/ 25 w 37"/>
                      <a:gd name="T41" fmla="*/ 9 h 55"/>
                      <a:gd name="T42" fmla="*/ 22 w 37"/>
                      <a:gd name="T43" fmla="*/ 7 h 55"/>
                      <a:gd name="T44" fmla="*/ 18 w 37"/>
                      <a:gd name="T45" fmla="*/ 5 h 55"/>
                      <a:gd name="T46" fmla="*/ 12 w 37"/>
                      <a:gd name="T47" fmla="*/ 7 h 55"/>
                      <a:gd name="T48" fmla="*/ 10 w 37"/>
                      <a:gd name="T49" fmla="*/ 13 h 55"/>
                      <a:gd name="T50" fmla="*/ 8 w 37"/>
                      <a:gd name="T51" fmla="*/ 19 h 55"/>
                      <a:gd name="T52" fmla="*/ 6 w 37"/>
                      <a:gd name="T53" fmla="*/ 28 h 55"/>
                      <a:gd name="T54" fmla="*/ 8 w 37"/>
                      <a:gd name="T55" fmla="*/ 38 h 55"/>
                      <a:gd name="T56" fmla="*/ 10 w 37"/>
                      <a:gd name="T57" fmla="*/ 44 h 55"/>
                      <a:gd name="T58" fmla="*/ 14 w 37"/>
                      <a:gd name="T59" fmla="*/ 48 h 55"/>
                      <a:gd name="T60" fmla="*/ 18 w 37"/>
                      <a:gd name="T61" fmla="*/ 50 h 55"/>
                      <a:gd name="T62" fmla="*/ 22 w 37"/>
                      <a:gd name="T63" fmla="*/ 50 h 55"/>
                      <a:gd name="T64" fmla="*/ 25 w 37"/>
                      <a:gd name="T65" fmla="*/ 48 h 55"/>
                      <a:gd name="T66" fmla="*/ 27 w 37"/>
                      <a:gd name="T67" fmla="*/ 44 h 55"/>
                      <a:gd name="T68" fmla="*/ 29 w 37"/>
                      <a:gd name="T69" fmla="*/ 40 h 55"/>
                      <a:gd name="T70" fmla="*/ 29 w 37"/>
                      <a:gd name="T71" fmla="*/ 34 h 55"/>
                      <a:gd name="T72" fmla="*/ 29 w 37"/>
                      <a:gd name="T73" fmla="*/ 28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5">
                        <a:moveTo>
                          <a:pt x="37" y="28"/>
                        </a:moveTo>
                        <a:lnTo>
                          <a:pt x="37" y="34"/>
                        </a:lnTo>
                        <a:lnTo>
                          <a:pt x="37" y="40"/>
                        </a:lnTo>
                        <a:lnTo>
                          <a:pt x="35" y="44"/>
                        </a:lnTo>
                        <a:lnTo>
                          <a:pt x="33" y="48"/>
                        </a:lnTo>
                        <a:lnTo>
                          <a:pt x="31" y="52"/>
                        </a:lnTo>
                        <a:lnTo>
                          <a:pt x="27" y="53"/>
                        </a:lnTo>
                        <a:lnTo>
                          <a:pt x="23" y="55"/>
                        </a:lnTo>
                        <a:lnTo>
                          <a:pt x="18" y="55"/>
                        </a:lnTo>
                        <a:lnTo>
                          <a:pt x="14" y="55"/>
                        </a:lnTo>
                        <a:lnTo>
                          <a:pt x="10" y="53"/>
                        </a:lnTo>
                        <a:lnTo>
                          <a:pt x="6" y="52"/>
                        </a:lnTo>
                        <a:lnTo>
                          <a:pt x="4" y="48"/>
                        </a:lnTo>
                        <a:lnTo>
                          <a:pt x="2" y="44"/>
                        </a:lnTo>
                        <a:lnTo>
                          <a:pt x="0" y="40"/>
                        </a:lnTo>
                        <a:lnTo>
                          <a:pt x="0" y="34"/>
                        </a:lnTo>
                        <a:lnTo>
                          <a:pt x="0" y="28"/>
                        </a:lnTo>
                        <a:lnTo>
                          <a:pt x="0" y="23"/>
                        </a:lnTo>
                        <a:lnTo>
                          <a:pt x="0" y="17"/>
                        </a:lnTo>
                        <a:lnTo>
                          <a:pt x="2" y="11"/>
                        </a:lnTo>
                        <a:lnTo>
                          <a:pt x="4" y="7"/>
                        </a:lnTo>
                        <a:lnTo>
                          <a:pt x="6" y="5"/>
                        </a:lnTo>
                        <a:lnTo>
                          <a:pt x="10" y="2"/>
                        </a:lnTo>
                        <a:lnTo>
                          <a:pt x="14" y="2"/>
                        </a:lnTo>
                        <a:lnTo>
                          <a:pt x="20" y="0"/>
                        </a:lnTo>
                        <a:lnTo>
                          <a:pt x="23" y="2"/>
                        </a:lnTo>
                        <a:lnTo>
                          <a:pt x="27" y="2"/>
                        </a:lnTo>
                        <a:lnTo>
                          <a:pt x="31" y="4"/>
                        </a:lnTo>
                        <a:lnTo>
                          <a:pt x="33" y="7"/>
                        </a:lnTo>
                        <a:lnTo>
                          <a:pt x="35" y="11"/>
                        </a:lnTo>
                        <a:lnTo>
                          <a:pt x="37" y="17"/>
                        </a:lnTo>
                        <a:lnTo>
                          <a:pt x="37" y="21"/>
                        </a:lnTo>
                        <a:lnTo>
                          <a:pt x="37" y="28"/>
                        </a:lnTo>
                        <a:close/>
                        <a:moveTo>
                          <a:pt x="29" y="28"/>
                        </a:moveTo>
                        <a:lnTo>
                          <a:pt x="29" y="25"/>
                        </a:lnTo>
                        <a:lnTo>
                          <a:pt x="29" y="21"/>
                        </a:lnTo>
                        <a:lnTo>
                          <a:pt x="29" y="19"/>
                        </a:lnTo>
                        <a:lnTo>
                          <a:pt x="29" y="15"/>
                        </a:lnTo>
                        <a:lnTo>
                          <a:pt x="27" y="13"/>
                        </a:lnTo>
                        <a:lnTo>
                          <a:pt x="27" y="11"/>
                        </a:lnTo>
                        <a:lnTo>
                          <a:pt x="25" y="9"/>
                        </a:lnTo>
                        <a:lnTo>
                          <a:pt x="25" y="9"/>
                        </a:lnTo>
                        <a:lnTo>
                          <a:pt x="23" y="7"/>
                        </a:lnTo>
                        <a:lnTo>
                          <a:pt x="22" y="7"/>
                        </a:lnTo>
                        <a:lnTo>
                          <a:pt x="20" y="5"/>
                        </a:lnTo>
                        <a:lnTo>
                          <a:pt x="18" y="5"/>
                        </a:lnTo>
                        <a:lnTo>
                          <a:pt x="16" y="7"/>
                        </a:lnTo>
                        <a:lnTo>
                          <a:pt x="12" y="7"/>
                        </a:lnTo>
                        <a:lnTo>
                          <a:pt x="10" y="9"/>
                        </a:lnTo>
                        <a:lnTo>
                          <a:pt x="10" y="13"/>
                        </a:lnTo>
                        <a:lnTo>
                          <a:pt x="8" y="15"/>
                        </a:lnTo>
                        <a:lnTo>
                          <a:pt x="8" y="19"/>
                        </a:lnTo>
                        <a:lnTo>
                          <a:pt x="8" y="23"/>
                        </a:lnTo>
                        <a:lnTo>
                          <a:pt x="6" y="28"/>
                        </a:lnTo>
                        <a:lnTo>
                          <a:pt x="8" y="32"/>
                        </a:lnTo>
                        <a:lnTo>
                          <a:pt x="8" y="38"/>
                        </a:lnTo>
                        <a:lnTo>
                          <a:pt x="8" y="42"/>
                        </a:lnTo>
                        <a:lnTo>
                          <a:pt x="10" y="44"/>
                        </a:lnTo>
                        <a:lnTo>
                          <a:pt x="12" y="48"/>
                        </a:lnTo>
                        <a:lnTo>
                          <a:pt x="14" y="48"/>
                        </a:lnTo>
                        <a:lnTo>
                          <a:pt x="16" y="50"/>
                        </a:lnTo>
                        <a:lnTo>
                          <a:pt x="18" y="50"/>
                        </a:lnTo>
                        <a:lnTo>
                          <a:pt x="20" y="50"/>
                        </a:lnTo>
                        <a:lnTo>
                          <a:pt x="22" y="50"/>
                        </a:lnTo>
                        <a:lnTo>
                          <a:pt x="23" y="48"/>
                        </a:lnTo>
                        <a:lnTo>
                          <a:pt x="25" y="48"/>
                        </a:lnTo>
                        <a:lnTo>
                          <a:pt x="27" y="46"/>
                        </a:lnTo>
                        <a:lnTo>
                          <a:pt x="27" y="44"/>
                        </a:lnTo>
                        <a:lnTo>
                          <a:pt x="29" y="42"/>
                        </a:lnTo>
                        <a:lnTo>
                          <a:pt x="29" y="40"/>
                        </a:lnTo>
                        <a:lnTo>
                          <a:pt x="29" y="36"/>
                        </a:lnTo>
                        <a:lnTo>
                          <a:pt x="29" y="34"/>
                        </a:lnTo>
                        <a:lnTo>
                          <a:pt x="29" y="30"/>
                        </a:lnTo>
                        <a:lnTo>
                          <a:pt x="29" y="2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0" name="Freeform 403">
                    <a:extLst>
                      <a:ext uri="{FF2B5EF4-FFF2-40B4-BE49-F238E27FC236}">
                        <a16:creationId xmlns:a16="http://schemas.microsoft.com/office/drawing/2014/main" id="{2B79D236-0922-48EF-AEBB-BA07630661FC}"/>
                      </a:ext>
                    </a:extLst>
                  </p:cNvPr>
                  <p:cNvSpPr>
                    <a:spLocks noEditPoints="1"/>
                  </p:cNvSpPr>
                  <p:nvPr/>
                </p:nvSpPr>
                <p:spPr bwMode="auto">
                  <a:xfrm>
                    <a:off x="6846973" y="5804402"/>
                    <a:ext cx="60325" cy="85725"/>
                  </a:xfrm>
                  <a:custGeom>
                    <a:avLst/>
                    <a:gdLst>
                      <a:gd name="T0" fmla="*/ 38 w 38"/>
                      <a:gd name="T1" fmla="*/ 41 h 54"/>
                      <a:gd name="T2" fmla="*/ 38 w 38"/>
                      <a:gd name="T3" fmla="*/ 43 h 54"/>
                      <a:gd name="T4" fmla="*/ 31 w 38"/>
                      <a:gd name="T5" fmla="*/ 43 h 54"/>
                      <a:gd name="T6" fmla="*/ 31 w 38"/>
                      <a:gd name="T7" fmla="*/ 54 h 54"/>
                      <a:gd name="T8" fmla="*/ 31 w 38"/>
                      <a:gd name="T9" fmla="*/ 54 h 54"/>
                      <a:gd name="T10" fmla="*/ 29 w 38"/>
                      <a:gd name="T11" fmla="*/ 54 h 54"/>
                      <a:gd name="T12" fmla="*/ 29 w 38"/>
                      <a:gd name="T13" fmla="*/ 54 h 54"/>
                      <a:gd name="T14" fmla="*/ 27 w 38"/>
                      <a:gd name="T15" fmla="*/ 54 h 54"/>
                      <a:gd name="T16" fmla="*/ 25 w 38"/>
                      <a:gd name="T17" fmla="*/ 54 h 54"/>
                      <a:gd name="T18" fmla="*/ 23 w 38"/>
                      <a:gd name="T19" fmla="*/ 54 h 54"/>
                      <a:gd name="T20" fmla="*/ 23 w 38"/>
                      <a:gd name="T21" fmla="*/ 54 h 54"/>
                      <a:gd name="T22" fmla="*/ 23 w 38"/>
                      <a:gd name="T23" fmla="*/ 43 h 54"/>
                      <a:gd name="T24" fmla="*/ 0 w 38"/>
                      <a:gd name="T25" fmla="*/ 43 h 54"/>
                      <a:gd name="T26" fmla="*/ 0 w 38"/>
                      <a:gd name="T27" fmla="*/ 43 h 54"/>
                      <a:gd name="T28" fmla="*/ 0 w 38"/>
                      <a:gd name="T29" fmla="*/ 41 h 54"/>
                      <a:gd name="T30" fmla="*/ 0 w 38"/>
                      <a:gd name="T31" fmla="*/ 41 h 54"/>
                      <a:gd name="T32" fmla="*/ 0 w 38"/>
                      <a:gd name="T33" fmla="*/ 39 h 54"/>
                      <a:gd name="T34" fmla="*/ 0 w 38"/>
                      <a:gd name="T35" fmla="*/ 37 h 54"/>
                      <a:gd name="T36" fmla="*/ 0 w 38"/>
                      <a:gd name="T37" fmla="*/ 37 h 54"/>
                      <a:gd name="T38" fmla="*/ 0 w 38"/>
                      <a:gd name="T39" fmla="*/ 35 h 54"/>
                      <a:gd name="T40" fmla="*/ 19 w 38"/>
                      <a:gd name="T41" fmla="*/ 2 h 54"/>
                      <a:gd name="T42" fmla="*/ 21 w 38"/>
                      <a:gd name="T43" fmla="*/ 2 h 54"/>
                      <a:gd name="T44" fmla="*/ 21 w 38"/>
                      <a:gd name="T45" fmla="*/ 0 h 54"/>
                      <a:gd name="T46" fmla="*/ 23 w 38"/>
                      <a:gd name="T47" fmla="*/ 0 h 54"/>
                      <a:gd name="T48" fmla="*/ 25 w 38"/>
                      <a:gd name="T49" fmla="*/ 0 h 54"/>
                      <a:gd name="T50" fmla="*/ 27 w 38"/>
                      <a:gd name="T51" fmla="*/ 0 h 54"/>
                      <a:gd name="T52" fmla="*/ 29 w 38"/>
                      <a:gd name="T53" fmla="*/ 0 h 54"/>
                      <a:gd name="T54" fmla="*/ 31 w 38"/>
                      <a:gd name="T55" fmla="*/ 2 h 54"/>
                      <a:gd name="T56" fmla="*/ 31 w 38"/>
                      <a:gd name="T57" fmla="*/ 2 h 54"/>
                      <a:gd name="T58" fmla="*/ 37 w 38"/>
                      <a:gd name="T59" fmla="*/ 37 h 54"/>
                      <a:gd name="T60" fmla="*/ 38 w 38"/>
                      <a:gd name="T61" fmla="*/ 37 h 54"/>
                      <a:gd name="T62" fmla="*/ 38 w 38"/>
                      <a:gd name="T63" fmla="*/ 39 h 54"/>
                      <a:gd name="T64" fmla="*/ 23 w 38"/>
                      <a:gd name="T65" fmla="*/ 6 h 54"/>
                      <a:gd name="T66" fmla="*/ 23 w 38"/>
                      <a:gd name="T67" fmla="*/ 3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8" h="54">
                        <a:moveTo>
                          <a:pt x="38" y="39"/>
                        </a:moveTo>
                        <a:lnTo>
                          <a:pt x="38" y="41"/>
                        </a:lnTo>
                        <a:lnTo>
                          <a:pt x="38" y="41"/>
                        </a:lnTo>
                        <a:lnTo>
                          <a:pt x="38" y="43"/>
                        </a:lnTo>
                        <a:lnTo>
                          <a:pt x="37" y="43"/>
                        </a:lnTo>
                        <a:lnTo>
                          <a:pt x="31" y="43"/>
                        </a:lnTo>
                        <a:lnTo>
                          <a:pt x="31" y="54"/>
                        </a:lnTo>
                        <a:lnTo>
                          <a:pt x="31" y="54"/>
                        </a:lnTo>
                        <a:lnTo>
                          <a:pt x="31" y="54"/>
                        </a:lnTo>
                        <a:lnTo>
                          <a:pt x="31" y="54"/>
                        </a:lnTo>
                        <a:lnTo>
                          <a:pt x="31" y="54"/>
                        </a:lnTo>
                        <a:lnTo>
                          <a:pt x="29" y="54"/>
                        </a:lnTo>
                        <a:lnTo>
                          <a:pt x="29" y="54"/>
                        </a:lnTo>
                        <a:lnTo>
                          <a:pt x="29" y="54"/>
                        </a:lnTo>
                        <a:lnTo>
                          <a:pt x="27" y="54"/>
                        </a:lnTo>
                        <a:lnTo>
                          <a:pt x="27" y="54"/>
                        </a:lnTo>
                        <a:lnTo>
                          <a:pt x="25" y="54"/>
                        </a:lnTo>
                        <a:lnTo>
                          <a:pt x="25" y="54"/>
                        </a:lnTo>
                        <a:lnTo>
                          <a:pt x="25" y="54"/>
                        </a:lnTo>
                        <a:lnTo>
                          <a:pt x="23" y="54"/>
                        </a:lnTo>
                        <a:lnTo>
                          <a:pt x="23" y="54"/>
                        </a:lnTo>
                        <a:lnTo>
                          <a:pt x="23" y="54"/>
                        </a:lnTo>
                        <a:lnTo>
                          <a:pt x="23" y="54"/>
                        </a:lnTo>
                        <a:lnTo>
                          <a:pt x="23" y="43"/>
                        </a:lnTo>
                        <a:lnTo>
                          <a:pt x="2" y="43"/>
                        </a:lnTo>
                        <a:lnTo>
                          <a:pt x="0" y="43"/>
                        </a:lnTo>
                        <a:lnTo>
                          <a:pt x="0" y="43"/>
                        </a:lnTo>
                        <a:lnTo>
                          <a:pt x="0" y="43"/>
                        </a:lnTo>
                        <a:lnTo>
                          <a:pt x="0" y="43"/>
                        </a:lnTo>
                        <a:lnTo>
                          <a:pt x="0" y="41"/>
                        </a:lnTo>
                        <a:lnTo>
                          <a:pt x="0" y="41"/>
                        </a:lnTo>
                        <a:lnTo>
                          <a:pt x="0" y="41"/>
                        </a:lnTo>
                        <a:lnTo>
                          <a:pt x="0" y="39"/>
                        </a:lnTo>
                        <a:lnTo>
                          <a:pt x="0" y="39"/>
                        </a:lnTo>
                        <a:lnTo>
                          <a:pt x="0" y="37"/>
                        </a:lnTo>
                        <a:lnTo>
                          <a:pt x="0" y="37"/>
                        </a:lnTo>
                        <a:lnTo>
                          <a:pt x="0" y="37"/>
                        </a:lnTo>
                        <a:lnTo>
                          <a:pt x="0" y="37"/>
                        </a:lnTo>
                        <a:lnTo>
                          <a:pt x="0" y="35"/>
                        </a:lnTo>
                        <a:lnTo>
                          <a:pt x="0" y="35"/>
                        </a:lnTo>
                        <a:lnTo>
                          <a:pt x="0" y="35"/>
                        </a:lnTo>
                        <a:lnTo>
                          <a:pt x="19" y="2"/>
                        </a:lnTo>
                        <a:lnTo>
                          <a:pt x="19" y="2"/>
                        </a:lnTo>
                        <a:lnTo>
                          <a:pt x="21" y="2"/>
                        </a:lnTo>
                        <a:lnTo>
                          <a:pt x="21" y="0"/>
                        </a:lnTo>
                        <a:lnTo>
                          <a:pt x="21" y="0"/>
                        </a:lnTo>
                        <a:lnTo>
                          <a:pt x="23" y="0"/>
                        </a:lnTo>
                        <a:lnTo>
                          <a:pt x="23" y="0"/>
                        </a:lnTo>
                        <a:lnTo>
                          <a:pt x="25" y="0"/>
                        </a:lnTo>
                        <a:lnTo>
                          <a:pt x="25" y="0"/>
                        </a:lnTo>
                        <a:lnTo>
                          <a:pt x="27" y="0"/>
                        </a:lnTo>
                        <a:lnTo>
                          <a:pt x="27" y="0"/>
                        </a:lnTo>
                        <a:lnTo>
                          <a:pt x="29" y="0"/>
                        </a:lnTo>
                        <a:lnTo>
                          <a:pt x="29" y="0"/>
                        </a:lnTo>
                        <a:lnTo>
                          <a:pt x="31" y="0"/>
                        </a:lnTo>
                        <a:lnTo>
                          <a:pt x="31" y="2"/>
                        </a:lnTo>
                        <a:lnTo>
                          <a:pt x="31" y="2"/>
                        </a:lnTo>
                        <a:lnTo>
                          <a:pt x="31" y="2"/>
                        </a:lnTo>
                        <a:lnTo>
                          <a:pt x="31" y="37"/>
                        </a:lnTo>
                        <a:lnTo>
                          <a:pt x="37" y="37"/>
                        </a:lnTo>
                        <a:lnTo>
                          <a:pt x="38" y="37"/>
                        </a:lnTo>
                        <a:lnTo>
                          <a:pt x="38" y="37"/>
                        </a:lnTo>
                        <a:lnTo>
                          <a:pt x="38" y="39"/>
                        </a:lnTo>
                        <a:lnTo>
                          <a:pt x="38" y="39"/>
                        </a:lnTo>
                        <a:close/>
                        <a:moveTo>
                          <a:pt x="23" y="6"/>
                        </a:moveTo>
                        <a:lnTo>
                          <a:pt x="23" y="6"/>
                        </a:lnTo>
                        <a:lnTo>
                          <a:pt x="6" y="37"/>
                        </a:lnTo>
                        <a:lnTo>
                          <a:pt x="23" y="37"/>
                        </a:lnTo>
                        <a:lnTo>
                          <a:pt x="23" y="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1" name="Freeform 404">
                    <a:extLst>
                      <a:ext uri="{FF2B5EF4-FFF2-40B4-BE49-F238E27FC236}">
                        <a16:creationId xmlns:a16="http://schemas.microsoft.com/office/drawing/2014/main" id="{E9B51E71-2D28-404D-80E3-470821A84FF6}"/>
                      </a:ext>
                    </a:extLst>
                  </p:cNvPr>
                  <p:cNvSpPr>
                    <a:spLocks noEditPoints="1"/>
                  </p:cNvSpPr>
                  <p:nvPr/>
                </p:nvSpPr>
                <p:spPr bwMode="auto">
                  <a:xfrm>
                    <a:off x="6916823" y="5804402"/>
                    <a:ext cx="58738" cy="88900"/>
                  </a:xfrm>
                  <a:custGeom>
                    <a:avLst/>
                    <a:gdLst>
                      <a:gd name="T0" fmla="*/ 37 w 37"/>
                      <a:gd name="T1" fmla="*/ 33 h 56"/>
                      <a:gd name="T2" fmla="*/ 35 w 37"/>
                      <a:gd name="T3" fmla="*/ 45 h 56"/>
                      <a:gd name="T4" fmla="*/ 31 w 37"/>
                      <a:gd name="T5" fmla="*/ 50 h 56"/>
                      <a:gd name="T6" fmla="*/ 23 w 37"/>
                      <a:gd name="T7" fmla="*/ 54 h 56"/>
                      <a:gd name="T8" fmla="*/ 14 w 37"/>
                      <a:gd name="T9" fmla="*/ 54 h 56"/>
                      <a:gd name="T10" fmla="*/ 6 w 37"/>
                      <a:gd name="T11" fmla="*/ 52 h 56"/>
                      <a:gd name="T12" fmla="*/ 2 w 37"/>
                      <a:gd name="T13" fmla="*/ 45 h 56"/>
                      <a:gd name="T14" fmla="*/ 0 w 37"/>
                      <a:gd name="T15" fmla="*/ 35 h 56"/>
                      <a:gd name="T16" fmla="*/ 0 w 37"/>
                      <a:gd name="T17" fmla="*/ 21 h 56"/>
                      <a:gd name="T18" fmla="*/ 2 w 37"/>
                      <a:gd name="T19" fmla="*/ 12 h 56"/>
                      <a:gd name="T20" fmla="*/ 6 w 37"/>
                      <a:gd name="T21" fmla="*/ 4 h 56"/>
                      <a:gd name="T22" fmla="*/ 14 w 37"/>
                      <a:gd name="T23" fmla="*/ 0 h 56"/>
                      <a:gd name="T24" fmla="*/ 23 w 37"/>
                      <a:gd name="T25" fmla="*/ 0 h 56"/>
                      <a:gd name="T26" fmla="*/ 31 w 37"/>
                      <a:gd name="T27" fmla="*/ 4 h 56"/>
                      <a:gd name="T28" fmla="*/ 35 w 37"/>
                      <a:gd name="T29" fmla="*/ 12 h 56"/>
                      <a:gd name="T30" fmla="*/ 37 w 37"/>
                      <a:gd name="T31" fmla="*/ 21 h 56"/>
                      <a:gd name="T32" fmla="*/ 31 w 37"/>
                      <a:gd name="T33" fmla="*/ 27 h 56"/>
                      <a:gd name="T34" fmla="*/ 29 w 37"/>
                      <a:gd name="T35" fmla="*/ 21 h 56"/>
                      <a:gd name="T36" fmla="*/ 29 w 37"/>
                      <a:gd name="T37" fmla="*/ 16 h 56"/>
                      <a:gd name="T38" fmla="*/ 27 w 37"/>
                      <a:gd name="T39" fmla="*/ 12 h 56"/>
                      <a:gd name="T40" fmla="*/ 25 w 37"/>
                      <a:gd name="T41" fmla="*/ 8 h 56"/>
                      <a:gd name="T42" fmla="*/ 23 w 37"/>
                      <a:gd name="T43" fmla="*/ 6 h 56"/>
                      <a:gd name="T44" fmla="*/ 19 w 37"/>
                      <a:gd name="T45" fmla="*/ 6 h 56"/>
                      <a:gd name="T46" fmla="*/ 14 w 37"/>
                      <a:gd name="T47" fmla="*/ 8 h 56"/>
                      <a:gd name="T48" fmla="*/ 10 w 37"/>
                      <a:gd name="T49" fmla="*/ 12 h 56"/>
                      <a:gd name="T50" fmla="*/ 8 w 37"/>
                      <a:gd name="T51" fmla="*/ 20 h 56"/>
                      <a:gd name="T52" fmla="*/ 8 w 37"/>
                      <a:gd name="T53" fmla="*/ 27 h 56"/>
                      <a:gd name="T54" fmla="*/ 8 w 37"/>
                      <a:gd name="T55" fmla="*/ 37 h 56"/>
                      <a:gd name="T56" fmla="*/ 10 w 37"/>
                      <a:gd name="T57" fmla="*/ 45 h 56"/>
                      <a:gd name="T58" fmla="*/ 14 w 37"/>
                      <a:gd name="T59" fmla="*/ 48 h 56"/>
                      <a:gd name="T60" fmla="*/ 19 w 37"/>
                      <a:gd name="T61" fmla="*/ 50 h 56"/>
                      <a:gd name="T62" fmla="*/ 23 w 37"/>
                      <a:gd name="T63" fmla="*/ 48 h 56"/>
                      <a:gd name="T64" fmla="*/ 25 w 37"/>
                      <a:gd name="T65" fmla="*/ 46 h 56"/>
                      <a:gd name="T66" fmla="*/ 27 w 37"/>
                      <a:gd name="T67" fmla="*/ 43 h 56"/>
                      <a:gd name="T68" fmla="*/ 29 w 37"/>
                      <a:gd name="T69" fmla="*/ 39 h 56"/>
                      <a:gd name="T70" fmla="*/ 31 w 37"/>
                      <a:gd name="T71" fmla="*/ 33 h 56"/>
                      <a:gd name="T72" fmla="*/ 31 w 37"/>
                      <a:gd name="T73" fmla="*/ 27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6">
                        <a:moveTo>
                          <a:pt x="37" y="27"/>
                        </a:moveTo>
                        <a:lnTo>
                          <a:pt x="37" y="33"/>
                        </a:lnTo>
                        <a:lnTo>
                          <a:pt x="37" y="39"/>
                        </a:lnTo>
                        <a:lnTo>
                          <a:pt x="35" y="45"/>
                        </a:lnTo>
                        <a:lnTo>
                          <a:pt x="33" y="48"/>
                        </a:lnTo>
                        <a:lnTo>
                          <a:pt x="31" y="50"/>
                        </a:lnTo>
                        <a:lnTo>
                          <a:pt x="27" y="54"/>
                        </a:lnTo>
                        <a:lnTo>
                          <a:pt x="23" y="54"/>
                        </a:lnTo>
                        <a:lnTo>
                          <a:pt x="18" y="56"/>
                        </a:lnTo>
                        <a:lnTo>
                          <a:pt x="14" y="54"/>
                        </a:lnTo>
                        <a:lnTo>
                          <a:pt x="10" y="54"/>
                        </a:lnTo>
                        <a:lnTo>
                          <a:pt x="6" y="52"/>
                        </a:lnTo>
                        <a:lnTo>
                          <a:pt x="4" y="48"/>
                        </a:lnTo>
                        <a:lnTo>
                          <a:pt x="2" y="45"/>
                        </a:lnTo>
                        <a:lnTo>
                          <a:pt x="0" y="39"/>
                        </a:lnTo>
                        <a:lnTo>
                          <a:pt x="0" y="35"/>
                        </a:lnTo>
                        <a:lnTo>
                          <a:pt x="0" y="27"/>
                        </a:lnTo>
                        <a:lnTo>
                          <a:pt x="0" y="21"/>
                        </a:lnTo>
                        <a:lnTo>
                          <a:pt x="0" y="16"/>
                        </a:lnTo>
                        <a:lnTo>
                          <a:pt x="2" y="12"/>
                        </a:lnTo>
                        <a:lnTo>
                          <a:pt x="4" y="8"/>
                        </a:lnTo>
                        <a:lnTo>
                          <a:pt x="6" y="4"/>
                        </a:lnTo>
                        <a:lnTo>
                          <a:pt x="10" y="2"/>
                        </a:lnTo>
                        <a:lnTo>
                          <a:pt x="14" y="0"/>
                        </a:lnTo>
                        <a:lnTo>
                          <a:pt x="19" y="0"/>
                        </a:lnTo>
                        <a:lnTo>
                          <a:pt x="23" y="0"/>
                        </a:lnTo>
                        <a:lnTo>
                          <a:pt x="27" y="2"/>
                        </a:lnTo>
                        <a:lnTo>
                          <a:pt x="31" y="4"/>
                        </a:lnTo>
                        <a:lnTo>
                          <a:pt x="33" y="8"/>
                        </a:lnTo>
                        <a:lnTo>
                          <a:pt x="35" y="12"/>
                        </a:lnTo>
                        <a:lnTo>
                          <a:pt x="37" y="16"/>
                        </a:lnTo>
                        <a:lnTo>
                          <a:pt x="37" y="21"/>
                        </a:lnTo>
                        <a:lnTo>
                          <a:pt x="37" y="27"/>
                        </a:lnTo>
                        <a:close/>
                        <a:moveTo>
                          <a:pt x="31" y="27"/>
                        </a:moveTo>
                        <a:lnTo>
                          <a:pt x="31" y="23"/>
                        </a:lnTo>
                        <a:lnTo>
                          <a:pt x="29" y="21"/>
                        </a:lnTo>
                        <a:lnTo>
                          <a:pt x="29" y="18"/>
                        </a:lnTo>
                        <a:lnTo>
                          <a:pt x="29" y="16"/>
                        </a:lnTo>
                        <a:lnTo>
                          <a:pt x="29" y="14"/>
                        </a:lnTo>
                        <a:lnTo>
                          <a:pt x="27" y="12"/>
                        </a:lnTo>
                        <a:lnTo>
                          <a:pt x="27" y="10"/>
                        </a:lnTo>
                        <a:lnTo>
                          <a:pt x="25" y="8"/>
                        </a:lnTo>
                        <a:lnTo>
                          <a:pt x="23" y="8"/>
                        </a:lnTo>
                        <a:lnTo>
                          <a:pt x="23" y="6"/>
                        </a:lnTo>
                        <a:lnTo>
                          <a:pt x="21" y="6"/>
                        </a:lnTo>
                        <a:lnTo>
                          <a:pt x="19" y="6"/>
                        </a:lnTo>
                        <a:lnTo>
                          <a:pt x="16" y="6"/>
                        </a:lnTo>
                        <a:lnTo>
                          <a:pt x="14" y="8"/>
                        </a:lnTo>
                        <a:lnTo>
                          <a:pt x="12" y="10"/>
                        </a:lnTo>
                        <a:lnTo>
                          <a:pt x="10" y="12"/>
                        </a:lnTo>
                        <a:lnTo>
                          <a:pt x="8" y="16"/>
                        </a:lnTo>
                        <a:lnTo>
                          <a:pt x="8" y="20"/>
                        </a:lnTo>
                        <a:lnTo>
                          <a:pt x="8" y="23"/>
                        </a:lnTo>
                        <a:lnTo>
                          <a:pt x="8" y="27"/>
                        </a:lnTo>
                        <a:lnTo>
                          <a:pt x="8" y="33"/>
                        </a:lnTo>
                        <a:lnTo>
                          <a:pt x="8" y="37"/>
                        </a:lnTo>
                        <a:lnTo>
                          <a:pt x="8" y="41"/>
                        </a:lnTo>
                        <a:lnTo>
                          <a:pt x="10" y="45"/>
                        </a:lnTo>
                        <a:lnTo>
                          <a:pt x="12" y="46"/>
                        </a:lnTo>
                        <a:lnTo>
                          <a:pt x="14" y="48"/>
                        </a:lnTo>
                        <a:lnTo>
                          <a:pt x="16" y="48"/>
                        </a:lnTo>
                        <a:lnTo>
                          <a:pt x="19" y="50"/>
                        </a:lnTo>
                        <a:lnTo>
                          <a:pt x="21" y="48"/>
                        </a:lnTo>
                        <a:lnTo>
                          <a:pt x="23" y="48"/>
                        </a:lnTo>
                        <a:lnTo>
                          <a:pt x="25" y="48"/>
                        </a:lnTo>
                        <a:lnTo>
                          <a:pt x="25" y="46"/>
                        </a:lnTo>
                        <a:lnTo>
                          <a:pt x="27" y="45"/>
                        </a:lnTo>
                        <a:lnTo>
                          <a:pt x="27" y="43"/>
                        </a:lnTo>
                        <a:lnTo>
                          <a:pt x="29" y="41"/>
                        </a:lnTo>
                        <a:lnTo>
                          <a:pt x="29" y="39"/>
                        </a:lnTo>
                        <a:lnTo>
                          <a:pt x="29" y="37"/>
                        </a:lnTo>
                        <a:lnTo>
                          <a:pt x="31" y="33"/>
                        </a:lnTo>
                        <a:lnTo>
                          <a:pt x="31" y="31"/>
                        </a:lnTo>
                        <a:lnTo>
                          <a:pt x="31" y="2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2" name="Freeform 405">
                    <a:extLst>
                      <a:ext uri="{FF2B5EF4-FFF2-40B4-BE49-F238E27FC236}">
                        <a16:creationId xmlns:a16="http://schemas.microsoft.com/office/drawing/2014/main" id="{A24D4921-A8DD-4D36-B1FA-63D292D3D911}"/>
                      </a:ext>
                    </a:extLst>
                  </p:cNvPr>
                  <p:cNvSpPr>
                    <a:spLocks noEditPoints="1"/>
                  </p:cNvSpPr>
                  <p:nvPr/>
                </p:nvSpPr>
                <p:spPr bwMode="auto">
                  <a:xfrm>
                    <a:off x="6986673" y="5804402"/>
                    <a:ext cx="58738" cy="88900"/>
                  </a:xfrm>
                  <a:custGeom>
                    <a:avLst/>
                    <a:gdLst>
                      <a:gd name="T0" fmla="*/ 37 w 37"/>
                      <a:gd name="T1" fmla="*/ 33 h 56"/>
                      <a:gd name="T2" fmla="*/ 35 w 37"/>
                      <a:gd name="T3" fmla="*/ 45 h 56"/>
                      <a:gd name="T4" fmla="*/ 31 w 37"/>
                      <a:gd name="T5" fmla="*/ 50 h 56"/>
                      <a:gd name="T6" fmla="*/ 23 w 37"/>
                      <a:gd name="T7" fmla="*/ 54 h 56"/>
                      <a:gd name="T8" fmla="*/ 14 w 37"/>
                      <a:gd name="T9" fmla="*/ 54 h 56"/>
                      <a:gd name="T10" fmla="*/ 6 w 37"/>
                      <a:gd name="T11" fmla="*/ 52 h 56"/>
                      <a:gd name="T12" fmla="*/ 2 w 37"/>
                      <a:gd name="T13" fmla="*/ 45 h 56"/>
                      <a:gd name="T14" fmla="*/ 0 w 37"/>
                      <a:gd name="T15" fmla="*/ 35 h 56"/>
                      <a:gd name="T16" fmla="*/ 0 w 37"/>
                      <a:gd name="T17" fmla="*/ 21 h 56"/>
                      <a:gd name="T18" fmla="*/ 2 w 37"/>
                      <a:gd name="T19" fmla="*/ 12 h 56"/>
                      <a:gd name="T20" fmla="*/ 6 w 37"/>
                      <a:gd name="T21" fmla="*/ 4 h 56"/>
                      <a:gd name="T22" fmla="*/ 14 w 37"/>
                      <a:gd name="T23" fmla="*/ 0 h 56"/>
                      <a:gd name="T24" fmla="*/ 23 w 37"/>
                      <a:gd name="T25" fmla="*/ 0 h 56"/>
                      <a:gd name="T26" fmla="*/ 31 w 37"/>
                      <a:gd name="T27" fmla="*/ 4 h 56"/>
                      <a:gd name="T28" fmla="*/ 35 w 37"/>
                      <a:gd name="T29" fmla="*/ 12 h 56"/>
                      <a:gd name="T30" fmla="*/ 37 w 37"/>
                      <a:gd name="T31" fmla="*/ 21 h 56"/>
                      <a:gd name="T32" fmla="*/ 29 w 37"/>
                      <a:gd name="T33" fmla="*/ 27 h 56"/>
                      <a:gd name="T34" fmla="*/ 29 w 37"/>
                      <a:gd name="T35" fmla="*/ 21 h 56"/>
                      <a:gd name="T36" fmla="*/ 29 w 37"/>
                      <a:gd name="T37" fmla="*/ 16 h 56"/>
                      <a:gd name="T38" fmla="*/ 27 w 37"/>
                      <a:gd name="T39" fmla="*/ 12 h 56"/>
                      <a:gd name="T40" fmla="*/ 25 w 37"/>
                      <a:gd name="T41" fmla="*/ 8 h 56"/>
                      <a:gd name="T42" fmla="*/ 22 w 37"/>
                      <a:gd name="T43" fmla="*/ 6 h 56"/>
                      <a:gd name="T44" fmla="*/ 18 w 37"/>
                      <a:gd name="T45" fmla="*/ 6 h 56"/>
                      <a:gd name="T46" fmla="*/ 12 w 37"/>
                      <a:gd name="T47" fmla="*/ 8 h 56"/>
                      <a:gd name="T48" fmla="*/ 10 w 37"/>
                      <a:gd name="T49" fmla="*/ 12 h 56"/>
                      <a:gd name="T50" fmla="*/ 8 w 37"/>
                      <a:gd name="T51" fmla="*/ 20 h 56"/>
                      <a:gd name="T52" fmla="*/ 6 w 37"/>
                      <a:gd name="T53" fmla="*/ 27 h 56"/>
                      <a:gd name="T54" fmla="*/ 8 w 37"/>
                      <a:gd name="T55" fmla="*/ 37 h 56"/>
                      <a:gd name="T56" fmla="*/ 10 w 37"/>
                      <a:gd name="T57" fmla="*/ 45 h 56"/>
                      <a:gd name="T58" fmla="*/ 14 w 37"/>
                      <a:gd name="T59" fmla="*/ 48 h 56"/>
                      <a:gd name="T60" fmla="*/ 18 w 37"/>
                      <a:gd name="T61" fmla="*/ 50 h 56"/>
                      <a:gd name="T62" fmla="*/ 22 w 37"/>
                      <a:gd name="T63" fmla="*/ 48 h 56"/>
                      <a:gd name="T64" fmla="*/ 25 w 37"/>
                      <a:gd name="T65" fmla="*/ 46 h 56"/>
                      <a:gd name="T66" fmla="*/ 27 w 37"/>
                      <a:gd name="T67" fmla="*/ 43 h 56"/>
                      <a:gd name="T68" fmla="*/ 29 w 37"/>
                      <a:gd name="T69" fmla="*/ 39 h 56"/>
                      <a:gd name="T70" fmla="*/ 29 w 37"/>
                      <a:gd name="T71" fmla="*/ 33 h 56"/>
                      <a:gd name="T72" fmla="*/ 29 w 37"/>
                      <a:gd name="T73" fmla="*/ 27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6">
                        <a:moveTo>
                          <a:pt x="37" y="27"/>
                        </a:moveTo>
                        <a:lnTo>
                          <a:pt x="37" y="33"/>
                        </a:lnTo>
                        <a:lnTo>
                          <a:pt x="37" y="39"/>
                        </a:lnTo>
                        <a:lnTo>
                          <a:pt x="35" y="45"/>
                        </a:lnTo>
                        <a:lnTo>
                          <a:pt x="33" y="48"/>
                        </a:lnTo>
                        <a:lnTo>
                          <a:pt x="31" y="50"/>
                        </a:lnTo>
                        <a:lnTo>
                          <a:pt x="27" y="54"/>
                        </a:lnTo>
                        <a:lnTo>
                          <a:pt x="23" y="54"/>
                        </a:lnTo>
                        <a:lnTo>
                          <a:pt x="18" y="56"/>
                        </a:lnTo>
                        <a:lnTo>
                          <a:pt x="14" y="54"/>
                        </a:lnTo>
                        <a:lnTo>
                          <a:pt x="10" y="54"/>
                        </a:lnTo>
                        <a:lnTo>
                          <a:pt x="6" y="52"/>
                        </a:lnTo>
                        <a:lnTo>
                          <a:pt x="4" y="48"/>
                        </a:lnTo>
                        <a:lnTo>
                          <a:pt x="2" y="45"/>
                        </a:lnTo>
                        <a:lnTo>
                          <a:pt x="0" y="39"/>
                        </a:lnTo>
                        <a:lnTo>
                          <a:pt x="0" y="35"/>
                        </a:lnTo>
                        <a:lnTo>
                          <a:pt x="0" y="27"/>
                        </a:lnTo>
                        <a:lnTo>
                          <a:pt x="0" y="21"/>
                        </a:lnTo>
                        <a:lnTo>
                          <a:pt x="0" y="16"/>
                        </a:lnTo>
                        <a:lnTo>
                          <a:pt x="2" y="12"/>
                        </a:lnTo>
                        <a:lnTo>
                          <a:pt x="4" y="8"/>
                        </a:lnTo>
                        <a:lnTo>
                          <a:pt x="6" y="4"/>
                        </a:lnTo>
                        <a:lnTo>
                          <a:pt x="10" y="2"/>
                        </a:lnTo>
                        <a:lnTo>
                          <a:pt x="14" y="0"/>
                        </a:lnTo>
                        <a:lnTo>
                          <a:pt x="20" y="0"/>
                        </a:lnTo>
                        <a:lnTo>
                          <a:pt x="23" y="0"/>
                        </a:lnTo>
                        <a:lnTo>
                          <a:pt x="27" y="2"/>
                        </a:lnTo>
                        <a:lnTo>
                          <a:pt x="31" y="4"/>
                        </a:lnTo>
                        <a:lnTo>
                          <a:pt x="33" y="8"/>
                        </a:lnTo>
                        <a:lnTo>
                          <a:pt x="35" y="12"/>
                        </a:lnTo>
                        <a:lnTo>
                          <a:pt x="37" y="16"/>
                        </a:lnTo>
                        <a:lnTo>
                          <a:pt x="37" y="21"/>
                        </a:lnTo>
                        <a:lnTo>
                          <a:pt x="37" y="27"/>
                        </a:lnTo>
                        <a:close/>
                        <a:moveTo>
                          <a:pt x="29" y="27"/>
                        </a:moveTo>
                        <a:lnTo>
                          <a:pt x="29" y="23"/>
                        </a:lnTo>
                        <a:lnTo>
                          <a:pt x="29" y="21"/>
                        </a:lnTo>
                        <a:lnTo>
                          <a:pt x="29" y="18"/>
                        </a:lnTo>
                        <a:lnTo>
                          <a:pt x="29" y="16"/>
                        </a:lnTo>
                        <a:lnTo>
                          <a:pt x="27" y="14"/>
                        </a:lnTo>
                        <a:lnTo>
                          <a:pt x="27" y="12"/>
                        </a:lnTo>
                        <a:lnTo>
                          <a:pt x="25" y="10"/>
                        </a:lnTo>
                        <a:lnTo>
                          <a:pt x="25" y="8"/>
                        </a:lnTo>
                        <a:lnTo>
                          <a:pt x="23" y="8"/>
                        </a:lnTo>
                        <a:lnTo>
                          <a:pt x="22" y="6"/>
                        </a:lnTo>
                        <a:lnTo>
                          <a:pt x="20" y="6"/>
                        </a:lnTo>
                        <a:lnTo>
                          <a:pt x="18" y="6"/>
                        </a:lnTo>
                        <a:lnTo>
                          <a:pt x="16" y="6"/>
                        </a:lnTo>
                        <a:lnTo>
                          <a:pt x="12" y="8"/>
                        </a:lnTo>
                        <a:lnTo>
                          <a:pt x="10" y="10"/>
                        </a:lnTo>
                        <a:lnTo>
                          <a:pt x="10" y="12"/>
                        </a:lnTo>
                        <a:lnTo>
                          <a:pt x="8" y="16"/>
                        </a:lnTo>
                        <a:lnTo>
                          <a:pt x="8" y="20"/>
                        </a:lnTo>
                        <a:lnTo>
                          <a:pt x="8" y="23"/>
                        </a:lnTo>
                        <a:lnTo>
                          <a:pt x="6" y="27"/>
                        </a:lnTo>
                        <a:lnTo>
                          <a:pt x="8" y="33"/>
                        </a:lnTo>
                        <a:lnTo>
                          <a:pt x="8" y="37"/>
                        </a:lnTo>
                        <a:lnTo>
                          <a:pt x="8" y="41"/>
                        </a:lnTo>
                        <a:lnTo>
                          <a:pt x="10" y="45"/>
                        </a:lnTo>
                        <a:lnTo>
                          <a:pt x="12" y="46"/>
                        </a:lnTo>
                        <a:lnTo>
                          <a:pt x="14" y="48"/>
                        </a:lnTo>
                        <a:lnTo>
                          <a:pt x="16" y="48"/>
                        </a:lnTo>
                        <a:lnTo>
                          <a:pt x="18" y="50"/>
                        </a:lnTo>
                        <a:lnTo>
                          <a:pt x="20" y="48"/>
                        </a:lnTo>
                        <a:lnTo>
                          <a:pt x="22" y="48"/>
                        </a:lnTo>
                        <a:lnTo>
                          <a:pt x="23" y="48"/>
                        </a:lnTo>
                        <a:lnTo>
                          <a:pt x="25" y="46"/>
                        </a:lnTo>
                        <a:lnTo>
                          <a:pt x="27" y="45"/>
                        </a:lnTo>
                        <a:lnTo>
                          <a:pt x="27" y="43"/>
                        </a:lnTo>
                        <a:lnTo>
                          <a:pt x="29" y="41"/>
                        </a:lnTo>
                        <a:lnTo>
                          <a:pt x="29" y="39"/>
                        </a:lnTo>
                        <a:lnTo>
                          <a:pt x="29" y="37"/>
                        </a:lnTo>
                        <a:lnTo>
                          <a:pt x="29" y="33"/>
                        </a:lnTo>
                        <a:lnTo>
                          <a:pt x="29" y="31"/>
                        </a:lnTo>
                        <a:lnTo>
                          <a:pt x="29" y="2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3" name="Freeform 406">
                    <a:extLst>
                      <a:ext uri="{FF2B5EF4-FFF2-40B4-BE49-F238E27FC236}">
                        <a16:creationId xmlns:a16="http://schemas.microsoft.com/office/drawing/2014/main" id="{0D8A200F-35FC-4C03-81B1-03CA5DD03C4E}"/>
                      </a:ext>
                    </a:extLst>
                  </p:cNvPr>
                  <p:cNvSpPr>
                    <a:spLocks noEditPoints="1"/>
                  </p:cNvSpPr>
                  <p:nvPr/>
                </p:nvSpPr>
                <p:spPr bwMode="auto">
                  <a:xfrm>
                    <a:off x="6850148" y="5585327"/>
                    <a:ext cx="57150" cy="88900"/>
                  </a:xfrm>
                  <a:custGeom>
                    <a:avLst/>
                    <a:gdLst>
                      <a:gd name="T0" fmla="*/ 35 w 36"/>
                      <a:gd name="T1" fmla="*/ 42 h 56"/>
                      <a:gd name="T2" fmla="*/ 33 w 36"/>
                      <a:gd name="T3" fmla="*/ 48 h 56"/>
                      <a:gd name="T4" fmla="*/ 29 w 36"/>
                      <a:gd name="T5" fmla="*/ 52 h 56"/>
                      <a:gd name="T6" fmla="*/ 21 w 36"/>
                      <a:gd name="T7" fmla="*/ 56 h 56"/>
                      <a:gd name="T8" fmla="*/ 13 w 36"/>
                      <a:gd name="T9" fmla="*/ 56 h 56"/>
                      <a:gd name="T10" fmla="*/ 8 w 36"/>
                      <a:gd name="T11" fmla="*/ 54 h 56"/>
                      <a:gd name="T12" fmla="*/ 4 w 36"/>
                      <a:gd name="T13" fmla="*/ 52 h 56"/>
                      <a:gd name="T14" fmla="*/ 2 w 36"/>
                      <a:gd name="T15" fmla="*/ 46 h 56"/>
                      <a:gd name="T16" fmla="*/ 0 w 36"/>
                      <a:gd name="T17" fmla="*/ 40 h 56"/>
                      <a:gd name="T18" fmla="*/ 0 w 36"/>
                      <a:gd name="T19" fmla="*/ 35 h 56"/>
                      <a:gd name="T20" fmla="*/ 0 w 36"/>
                      <a:gd name="T21" fmla="*/ 27 h 56"/>
                      <a:gd name="T22" fmla="*/ 0 w 36"/>
                      <a:gd name="T23" fmla="*/ 19 h 56"/>
                      <a:gd name="T24" fmla="*/ 2 w 36"/>
                      <a:gd name="T25" fmla="*/ 14 h 56"/>
                      <a:gd name="T26" fmla="*/ 6 w 36"/>
                      <a:gd name="T27" fmla="*/ 8 h 56"/>
                      <a:gd name="T28" fmla="*/ 12 w 36"/>
                      <a:gd name="T29" fmla="*/ 4 h 56"/>
                      <a:gd name="T30" fmla="*/ 17 w 36"/>
                      <a:gd name="T31" fmla="*/ 2 h 56"/>
                      <a:gd name="T32" fmla="*/ 23 w 36"/>
                      <a:gd name="T33" fmla="*/ 0 h 56"/>
                      <a:gd name="T34" fmla="*/ 27 w 36"/>
                      <a:gd name="T35" fmla="*/ 2 h 56"/>
                      <a:gd name="T36" fmla="*/ 31 w 36"/>
                      <a:gd name="T37" fmla="*/ 2 h 56"/>
                      <a:gd name="T38" fmla="*/ 31 w 36"/>
                      <a:gd name="T39" fmla="*/ 2 h 56"/>
                      <a:gd name="T40" fmla="*/ 33 w 36"/>
                      <a:gd name="T41" fmla="*/ 4 h 56"/>
                      <a:gd name="T42" fmla="*/ 33 w 36"/>
                      <a:gd name="T43" fmla="*/ 4 h 56"/>
                      <a:gd name="T44" fmla="*/ 33 w 36"/>
                      <a:gd name="T45" fmla="*/ 4 h 56"/>
                      <a:gd name="T46" fmla="*/ 33 w 36"/>
                      <a:gd name="T47" fmla="*/ 6 h 56"/>
                      <a:gd name="T48" fmla="*/ 33 w 36"/>
                      <a:gd name="T49" fmla="*/ 6 h 56"/>
                      <a:gd name="T50" fmla="*/ 33 w 36"/>
                      <a:gd name="T51" fmla="*/ 8 h 56"/>
                      <a:gd name="T52" fmla="*/ 33 w 36"/>
                      <a:gd name="T53" fmla="*/ 8 h 56"/>
                      <a:gd name="T54" fmla="*/ 33 w 36"/>
                      <a:gd name="T55" fmla="*/ 8 h 56"/>
                      <a:gd name="T56" fmla="*/ 31 w 36"/>
                      <a:gd name="T57" fmla="*/ 8 h 56"/>
                      <a:gd name="T58" fmla="*/ 29 w 36"/>
                      <a:gd name="T59" fmla="*/ 8 h 56"/>
                      <a:gd name="T60" fmla="*/ 27 w 36"/>
                      <a:gd name="T61" fmla="*/ 8 h 56"/>
                      <a:gd name="T62" fmla="*/ 23 w 36"/>
                      <a:gd name="T63" fmla="*/ 6 h 56"/>
                      <a:gd name="T64" fmla="*/ 19 w 36"/>
                      <a:gd name="T65" fmla="*/ 8 h 56"/>
                      <a:gd name="T66" fmla="*/ 13 w 36"/>
                      <a:gd name="T67" fmla="*/ 10 h 56"/>
                      <a:gd name="T68" fmla="*/ 10 w 36"/>
                      <a:gd name="T69" fmla="*/ 16 h 56"/>
                      <a:gd name="T70" fmla="*/ 8 w 36"/>
                      <a:gd name="T71" fmla="*/ 21 h 56"/>
                      <a:gd name="T72" fmla="*/ 8 w 36"/>
                      <a:gd name="T73" fmla="*/ 25 h 56"/>
                      <a:gd name="T74" fmla="*/ 12 w 36"/>
                      <a:gd name="T75" fmla="*/ 23 h 56"/>
                      <a:gd name="T76" fmla="*/ 13 w 36"/>
                      <a:gd name="T77" fmla="*/ 23 h 56"/>
                      <a:gd name="T78" fmla="*/ 17 w 36"/>
                      <a:gd name="T79" fmla="*/ 23 h 56"/>
                      <a:gd name="T80" fmla="*/ 23 w 36"/>
                      <a:gd name="T81" fmla="*/ 23 h 56"/>
                      <a:gd name="T82" fmla="*/ 31 w 36"/>
                      <a:gd name="T83" fmla="*/ 25 h 56"/>
                      <a:gd name="T84" fmla="*/ 35 w 36"/>
                      <a:gd name="T85" fmla="*/ 29 h 56"/>
                      <a:gd name="T86" fmla="*/ 35 w 36"/>
                      <a:gd name="T87" fmla="*/ 35 h 56"/>
                      <a:gd name="T88" fmla="*/ 29 w 36"/>
                      <a:gd name="T89" fmla="*/ 39 h 56"/>
                      <a:gd name="T90" fmla="*/ 27 w 36"/>
                      <a:gd name="T91" fmla="*/ 35 h 56"/>
                      <a:gd name="T92" fmla="*/ 27 w 36"/>
                      <a:gd name="T93" fmla="*/ 31 h 56"/>
                      <a:gd name="T94" fmla="*/ 23 w 36"/>
                      <a:gd name="T95" fmla="*/ 29 h 56"/>
                      <a:gd name="T96" fmla="*/ 19 w 36"/>
                      <a:gd name="T97" fmla="*/ 29 h 56"/>
                      <a:gd name="T98" fmla="*/ 15 w 36"/>
                      <a:gd name="T99" fmla="*/ 29 h 56"/>
                      <a:gd name="T100" fmla="*/ 12 w 36"/>
                      <a:gd name="T101" fmla="*/ 29 h 56"/>
                      <a:gd name="T102" fmla="*/ 10 w 36"/>
                      <a:gd name="T103" fmla="*/ 31 h 56"/>
                      <a:gd name="T104" fmla="*/ 8 w 36"/>
                      <a:gd name="T105" fmla="*/ 31 h 56"/>
                      <a:gd name="T106" fmla="*/ 8 w 36"/>
                      <a:gd name="T107" fmla="*/ 40 h 56"/>
                      <a:gd name="T108" fmla="*/ 10 w 36"/>
                      <a:gd name="T109" fmla="*/ 46 h 56"/>
                      <a:gd name="T110" fmla="*/ 13 w 36"/>
                      <a:gd name="T111" fmla="*/ 50 h 56"/>
                      <a:gd name="T112" fmla="*/ 17 w 36"/>
                      <a:gd name="T113" fmla="*/ 50 h 56"/>
                      <a:gd name="T114" fmla="*/ 23 w 36"/>
                      <a:gd name="T115" fmla="*/ 50 h 56"/>
                      <a:gd name="T116" fmla="*/ 25 w 36"/>
                      <a:gd name="T117" fmla="*/ 46 h 56"/>
                      <a:gd name="T118" fmla="*/ 27 w 36"/>
                      <a:gd name="T119" fmla="*/ 42 h 56"/>
                      <a:gd name="T120" fmla="*/ 29 w 36"/>
                      <a:gd name="T121" fmla="*/ 39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6" h="56">
                        <a:moveTo>
                          <a:pt x="36" y="39"/>
                        </a:moveTo>
                        <a:lnTo>
                          <a:pt x="35" y="42"/>
                        </a:lnTo>
                        <a:lnTo>
                          <a:pt x="35" y="44"/>
                        </a:lnTo>
                        <a:lnTo>
                          <a:pt x="33" y="48"/>
                        </a:lnTo>
                        <a:lnTo>
                          <a:pt x="31" y="50"/>
                        </a:lnTo>
                        <a:lnTo>
                          <a:pt x="29" y="52"/>
                        </a:lnTo>
                        <a:lnTo>
                          <a:pt x="25" y="54"/>
                        </a:lnTo>
                        <a:lnTo>
                          <a:pt x="21" y="56"/>
                        </a:lnTo>
                        <a:lnTo>
                          <a:pt x="17" y="56"/>
                        </a:lnTo>
                        <a:lnTo>
                          <a:pt x="13" y="56"/>
                        </a:lnTo>
                        <a:lnTo>
                          <a:pt x="12" y="56"/>
                        </a:lnTo>
                        <a:lnTo>
                          <a:pt x="8" y="54"/>
                        </a:lnTo>
                        <a:lnTo>
                          <a:pt x="6" y="52"/>
                        </a:lnTo>
                        <a:lnTo>
                          <a:pt x="4" y="52"/>
                        </a:lnTo>
                        <a:lnTo>
                          <a:pt x="4" y="50"/>
                        </a:lnTo>
                        <a:lnTo>
                          <a:pt x="2" y="46"/>
                        </a:lnTo>
                        <a:lnTo>
                          <a:pt x="2" y="44"/>
                        </a:lnTo>
                        <a:lnTo>
                          <a:pt x="0" y="40"/>
                        </a:lnTo>
                        <a:lnTo>
                          <a:pt x="0" y="39"/>
                        </a:lnTo>
                        <a:lnTo>
                          <a:pt x="0" y="35"/>
                        </a:lnTo>
                        <a:lnTo>
                          <a:pt x="0" y="31"/>
                        </a:lnTo>
                        <a:lnTo>
                          <a:pt x="0" y="27"/>
                        </a:lnTo>
                        <a:lnTo>
                          <a:pt x="0" y="23"/>
                        </a:lnTo>
                        <a:lnTo>
                          <a:pt x="0" y="19"/>
                        </a:lnTo>
                        <a:lnTo>
                          <a:pt x="2" y="17"/>
                        </a:lnTo>
                        <a:lnTo>
                          <a:pt x="2" y="14"/>
                        </a:lnTo>
                        <a:lnTo>
                          <a:pt x="4" y="10"/>
                        </a:lnTo>
                        <a:lnTo>
                          <a:pt x="6" y="8"/>
                        </a:lnTo>
                        <a:lnTo>
                          <a:pt x="8" y="6"/>
                        </a:lnTo>
                        <a:lnTo>
                          <a:pt x="12" y="4"/>
                        </a:lnTo>
                        <a:lnTo>
                          <a:pt x="13" y="2"/>
                        </a:lnTo>
                        <a:lnTo>
                          <a:pt x="17" y="2"/>
                        </a:lnTo>
                        <a:lnTo>
                          <a:pt x="23" y="0"/>
                        </a:lnTo>
                        <a:lnTo>
                          <a:pt x="23" y="0"/>
                        </a:lnTo>
                        <a:lnTo>
                          <a:pt x="25" y="2"/>
                        </a:lnTo>
                        <a:lnTo>
                          <a:pt x="27" y="2"/>
                        </a:lnTo>
                        <a:lnTo>
                          <a:pt x="29" y="2"/>
                        </a:lnTo>
                        <a:lnTo>
                          <a:pt x="31" y="2"/>
                        </a:lnTo>
                        <a:lnTo>
                          <a:pt x="31" y="2"/>
                        </a:lnTo>
                        <a:lnTo>
                          <a:pt x="31" y="2"/>
                        </a:lnTo>
                        <a:lnTo>
                          <a:pt x="33" y="2"/>
                        </a:lnTo>
                        <a:lnTo>
                          <a:pt x="33" y="4"/>
                        </a:lnTo>
                        <a:lnTo>
                          <a:pt x="33" y="4"/>
                        </a:lnTo>
                        <a:lnTo>
                          <a:pt x="33" y="4"/>
                        </a:lnTo>
                        <a:lnTo>
                          <a:pt x="33" y="4"/>
                        </a:lnTo>
                        <a:lnTo>
                          <a:pt x="33" y="4"/>
                        </a:lnTo>
                        <a:lnTo>
                          <a:pt x="33" y="4"/>
                        </a:lnTo>
                        <a:lnTo>
                          <a:pt x="33" y="6"/>
                        </a:lnTo>
                        <a:lnTo>
                          <a:pt x="33" y="6"/>
                        </a:lnTo>
                        <a:lnTo>
                          <a:pt x="33" y="6"/>
                        </a:lnTo>
                        <a:lnTo>
                          <a:pt x="33" y="8"/>
                        </a:lnTo>
                        <a:lnTo>
                          <a:pt x="33" y="8"/>
                        </a:lnTo>
                        <a:lnTo>
                          <a:pt x="33" y="8"/>
                        </a:lnTo>
                        <a:lnTo>
                          <a:pt x="33" y="8"/>
                        </a:lnTo>
                        <a:lnTo>
                          <a:pt x="33" y="8"/>
                        </a:lnTo>
                        <a:lnTo>
                          <a:pt x="33" y="8"/>
                        </a:lnTo>
                        <a:lnTo>
                          <a:pt x="31" y="8"/>
                        </a:lnTo>
                        <a:lnTo>
                          <a:pt x="31" y="8"/>
                        </a:lnTo>
                        <a:lnTo>
                          <a:pt x="31" y="8"/>
                        </a:lnTo>
                        <a:lnTo>
                          <a:pt x="29" y="8"/>
                        </a:lnTo>
                        <a:lnTo>
                          <a:pt x="29" y="8"/>
                        </a:lnTo>
                        <a:lnTo>
                          <a:pt x="27" y="8"/>
                        </a:lnTo>
                        <a:lnTo>
                          <a:pt x="25" y="8"/>
                        </a:lnTo>
                        <a:lnTo>
                          <a:pt x="23" y="6"/>
                        </a:lnTo>
                        <a:lnTo>
                          <a:pt x="21" y="6"/>
                        </a:lnTo>
                        <a:lnTo>
                          <a:pt x="19" y="8"/>
                        </a:lnTo>
                        <a:lnTo>
                          <a:pt x="15" y="8"/>
                        </a:lnTo>
                        <a:lnTo>
                          <a:pt x="13" y="10"/>
                        </a:lnTo>
                        <a:lnTo>
                          <a:pt x="12" y="12"/>
                        </a:lnTo>
                        <a:lnTo>
                          <a:pt x="10" y="16"/>
                        </a:lnTo>
                        <a:lnTo>
                          <a:pt x="8" y="19"/>
                        </a:lnTo>
                        <a:lnTo>
                          <a:pt x="8" y="21"/>
                        </a:lnTo>
                        <a:lnTo>
                          <a:pt x="8" y="25"/>
                        </a:lnTo>
                        <a:lnTo>
                          <a:pt x="8" y="25"/>
                        </a:lnTo>
                        <a:lnTo>
                          <a:pt x="10" y="25"/>
                        </a:lnTo>
                        <a:lnTo>
                          <a:pt x="12" y="23"/>
                        </a:lnTo>
                        <a:lnTo>
                          <a:pt x="12" y="23"/>
                        </a:lnTo>
                        <a:lnTo>
                          <a:pt x="13" y="23"/>
                        </a:lnTo>
                        <a:lnTo>
                          <a:pt x="15" y="23"/>
                        </a:lnTo>
                        <a:lnTo>
                          <a:pt x="17" y="23"/>
                        </a:lnTo>
                        <a:lnTo>
                          <a:pt x="19" y="23"/>
                        </a:lnTo>
                        <a:lnTo>
                          <a:pt x="23" y="23"/>
                        </a:lnTo>
                        <a:lnTo>
                          <a:pt x="27" y="23"/>
                        </a:lnTo>
                        <a:lnTo>
                          <a:pt x="31" y="25"/>
                        </a:lnTo>
                        <a:lnTo>
                          <a:pt x="33" y="27"/>
                        </a:lnTo>
                        <a:lnTo>
                          <a:pt x="35" y="29"/>
                        </a:lnTo>
                        <a:lnTo>
                          <a:pt x="35" y="31"/>
                        </a:lnTo>
                        <a:lnTo>
                          <a:pt x="35" y="35"/>
                        </a:lnTo>
                        <a:lnTo>
                          <a:pt x="36" y="39"/>
                        </a:lnTo>
                        <a:close/>
                        <a:moveTo>
                          <a:pt x="29" y="39"/>
                        </a:moveTo>
                        <a:lnTo>
                          <a:pt x="29" y="37"/>
                        </a:lnTo>
                        <a:lnTo>
                          <a:pt x="27" y="35"/>
                        </a:lnTo>
                        <a:lnTo>
                          <a:pt x="27" y="33"/>
                        </a:lnTo>
                        <a:lnTo>
                          <a:pt x="27" y="31"/>
                        </a:lnTo>
                        <a:lnTo>
                          <a:pt x="25" y="29"/>
                        </a:lnTo>
                        <a:lnTo>
                          <a:pt x="23" y="29"/>
                        </a:lnTo>
                        <a:lnTo>
                          <a:pt x="21" y="29"/>
                        </a:lnTo>
                        <a:lnTo>
                          <a:pt x="19" y="29"/>
                        </a:lnTo>
                        <a:lnTo>
                          <a:pt x="17" y="29"/>
                        </a:lnTo>
                        <a:lnTo>
                          <a:pt x="15" y="29"/>
                        </a:lnTo>
                        <a:lnTo>
                          <a:pt x="13" y="29"/>
                        </a:lnTo>
                        <a:lnTo>
                          <a:pt x="12" y="29"/>
                        </a:lnTo>
                        <a:lnTo>
                          <a:pt x="12" y="29"/>
                        </a:lnTo>
                        <a:lnTo>
                          <a:pt x="10" y="31"/>
                        </a:lnTo>
                        <a:lnTo>
                          <a:pt x="8" y="31"/>
                        </a:lnTo>
                        <a:lnTo>
                          <a:pt x="8" y="31"/>
                        </a:lnTo>
                        <a:lnTo>
                          <a:pt x="8" y="37"/>
                        </a:lnTo>
                        <a:lnTo>
                          <a:pt x="8" y="40"/>
                        </a:lnTo>
                        <a:lnTo>
                          <a:pt x="10" y="44"/>
                        </a:lnTo>
                        <a:lnTo>
                          <a:pt x="10" y="46"/>
                        </a:lnTo>
                        <a:lnTo>
                          <a:pt x="12" y="48"/>
                        </a:lnTo>
                        <a:lnTo>
                          <a:pt x="13" y="50"/>
                        </a:lnTo>
                        <a:lnTo>
                          <a:pt x="15" y="50"/>
                        </a:lnTo>
                        <a:lnTo>
                          <a:pt x="17" y="50"/>
                        </a:lnTo>
                        <a:lnTo>
                          <a:pt x="21" y="50"/>
                        </a:lnTo>
                        <a:lnTo>
                          <a:pt x="23" y="50"/>
                        </a:lnTo>
                        <a:lnTo>
                          <a:pt x="25" y="48"/>
                        </a:lnTo>
                        <a:lnTo>
                          <a:pt x="25" y="46"/>
                        </a:lnTo>
                        <a:lnTo>
                          <a:pt x="27" y="44"/>
                        </a:lnTo>
                        <a:lnTo>
                          <a:pt x="27" y="42"/>
                        </a:lnTo>
                        <a:lnTo>
                          <a:pt x="29" y="40"/>
                        </a:lnTo>
                        <a:lnTo>
                          <a:pt x="29" y="3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4" name="Freeform 407">
                    <a:extLst>
                      <a:ext uri="{FF2B5EF4-FFF2-40B4-BE49-F238E27FC236}">
                        <a16:creationId xmlns:a16="http://schemas.microsoft.com/office/drawing/2014/main" id="{4D5A9D46-0372-4DCF-920E-8EBC5CEEED4E}"/>
                      </a:ext>
                    </a:extLst>
                  </p:cNvPr>
                  <p:cNvSpPr>
                    <a:spLocks noEditPoints="1"/>
                  </p:cNvSpPr>
                  <p:nvPr/>
                </p:nvSpPr>
                <p:spPr bwMode="auto">
                  <a:xfrm>
                    <a:off x="6916823" y="5585327"/>
                    <a:ext cx="58738" cy="88900"/>
                  </a:xfrm>
                  <a:custGeom>
                    <a:avLst/>
                    <a:gdLst>
                      <a:gd name="T0" fmla="*/ 37 w 37"/>
                      <a:gd name="T1" fmla="*/ 35 h 56"/>
                      <a:gd name="T2" fmla="*/ 35 w 37"/>
                      <a:gd name="T3" fmla="*/ 44 h 56"/>
                      <a:gd name="T4" fmla="*/ 31 w 37"/>
                      <a:gd name="T5" fmla="*/ 52 h 56"/>
                      <a:gd name="T6" fmla="*/ 23 w 37"/>
                      <a:gd name="T7" fmla="*/ 56 h 56"/>
                      <a:gd name="T8" fmla="*/ 14 w 37"/>
                      <a:gd name="T9" fmla="*/ 56 h 56"/>
                      <a:gd name="T10" fmla="*/ 6 w 37"/>
                      <a:gd name="T11" fmla="*/ 52 h 56"/>
                      <a:gd name="T12" fmla="*/ 2 w 37"/>
                      <a:gd name="T13" fmla="*/ 44 h 56"/>
                      <a:gd name="T14" fmla="*/ 0 w 37"/>
                      <a:gd name="T15" fmla="*/ 35 h 56"/>
                      <a:gd name="T16" fmla="*/ 0 w 37"/>
                      <a:gd name="T17" fmla="*/ 23 h 56"/>
                      <a:gd name="T18" fmla="*/ 2 w 37"/>
                      <a:gd name="T19" fmla="*/ 14 h 56"/>
                      <a:gd name="T20" fmla="*/ 6 w 37"/>
                      <a:gd name="T21" fmla="*/ 6 h 56"/>
                      <a:gd name="T22" fmla="*/ 14 w 37"/>
                      <a:gd name="T23" fmla="*/ 2 h 56"/>
                      <a:gd name="T24" fmla="*/ 23 w 37"/>
                      <a:gd name="T25" fmla="*/ 2 h 56"/>
                      <a:gd name="T26" fmla="*/ 31 w 37"/>
                      <a:gd name="T27" fmla="*/ 6 h 56"/>
                      <a:gd name="T28" fmla="*/ 35 w 37"/>
                      <a:gd name="T29" fmla="*/ 12 h 56"/>
                      <a:gd name="T30" fmla="*/ 37 w 37"/>
                      <a:gd name="T31" fmla="*/ 21 h 56"/>
                      <a:gd name="T32" fmla="*/ 31 w 37"/>
                      <a:gd name="T33" fmla="*/ 29 h 56"/>
                      <a:gd name="T34" fmla="*/ 29 w 37"/>
                      <a:gd name="T35" fmla="*/ 21 h 56"/>
                      <a:gd name="T36" fmla="*/ 29 w 37"/>
                      <a:gd name="T37" fmla="*/ 16 h 56"/>
                      <a:gd name="T38" fmla="*/ 27 w 37"/>
                      <a:gd name="T39" fmla="*/ 12 h 56"/>
                      <a:gd name="T40" fmla="*/ 25 w 37"/>
                      <a:gd name="T41" fmla="*/ 10 h 56"/>
                      <a:gd name="T42" fmla="*/ 23 w 37"/>
                      <a:gd name="T43" fmla="*/ 8 h 56"/>
                      <a:gd name="T44" fmla="*/ 19 w 37"/>
                      <a:gd name="T45" fmla="*/ 6 h 56"/>
                      <a:gd name="T46" fmla="*/ 14 w 37"/>
                      <a:gd name="T47" fmla="*/ 8 h 56"/>
                      <a:gd name="T48" fmla="*/ 10 w 37"/>
                      <a:gd name="T49" fmla="*/ 14 h 56"/>
                      <a:gd name="T50" fmla="*/ 8 w 37"/>
                      <a:gd name="T51" fmla="*/ 19 h 56"/>
                      <a:gd name="T52" fmla="*/ 8 w 37"/>
                      <a:gd name="T53" fmla="*/ 29 h 56"/>
                      <a:gd name="T54" fmla="*/ 8 w 37"/>
                      <a:gd name="T55" fmla="*/ 39 h 56"/>
                      <a:gd name="T56" fmla="*/ 10 w 37"/>
                      <a:gd name="T57" fmla="*/ 44 h 56"/>
                      <a:gd name="T58" fmla="*/ 14 w 37"/>
                      <a:gd name="T59" fmla="*/ 48 h 56"/>
                      <a:gd name="T60" fmla="*/ 19 w 37"/>
                      <a:gd name="T61" fmla="*/ 50 h 56"/>
                      <a:gd name="T62" fmla="*/ 23 w 37"/>
                      <a:gd name="T63" fmla="*/ 50 h 56"/>
                      <a:gd name="T64" fmla="*/ 25 w 37"/>
                      <a:gd name="T65" fmla="*/ 48 h 56"/>
                      <a:gd name="T66" fmla="*/ 27 w 37"/>
                      <a:gd name="T67" fmla="*/ 44 h 56"/>
                      <a:gd name="T68" fmla="*/ 29 w 37"/>
                      <a:gd name="T69" fmla="*/ 40 h 56"/>
                      <a:gd name="T70" fmla="*/ 31 w 37"/>
                      <a:gd name="T71" fmla="*/ 35 h 56"/>
                      <a:gd name="T72" fmla="*/ 31 w 37"/>
                      <a:gd name="T73" fmla="*/ 29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6">
                        <a:moveTo>
                          <a:pt x="37" y="29"/>
                        </a:moveTo>
                        <a:lnTo>
                          <a:pt x="37" y="35"/>
                        </a:lnTo>
                        <a:lnTo>
                          <a:pt x="37" y="40"/>
                        </a:lnTo>
                        <a:lnTo>
                          <a:pt x="35" y="44"/>
                        </a:lnTo>
                        <a:lnTo>
                          <a:pt x="33" y="48"/>
                        </a:lnTo>
                        <a:lnTo>
                          <a:pt x="31" y="52"/>
                        </a:lnTo>
                        <a:lnTo>
                          <a:pt x="27" y="54"/>
                        </a:lnTo>
                        <a:lnTo>
                          <a:pt x="23" y="56"/>
                        </a:lnTo>
                        <a:lnTo>
                          <a:pt x="18" y="56"/>
                        </a:lnTo>
                        <a:lnTo>
                          <a:pt x="14" y="56"/>
                        </a:lnTo>
                        <a:lnTo>
                          <a:pt x="10" y="54"/>
                        </a:lnTo>
                        <a:lnTo>
                          <a:pt x="6" y="52"/>
                        </a:lnTo>
                        <a:lnTo>
                          <a:pt x="4" y="48"/>
                        </a:lnTo>
                        <a:lnTo>
                          <a:pt x="2" y="44"/>
                        </a:lnTo>
                        <a:lnTo>
                          <a:pt x="0" y="40"/>
                        </a:lnTo>
                        <a:lnTo>
                          <a:pt x="0" y="35"/>
                        </a:lnTo>
                        <a:lnTo>
                          <a:pt x="0" y="29"/>
                        </a:lnTo>
                        <a:lnTo>
                          <a:pt x="0" y="23"/>
                        </a:lnTo>
                        <a:lnTo>
                          <a:pt x="0" y="17"/>
                        </a:lnTo>
                        <a:lnTo>
                          <a:pt x="2" y="14"/>
                        </a:lnTo>
                        <a:lnTo>
                          <a:pt x="4" y="8"/>
                        </a:lnTo>
                        <a:lnTo>
                          <a:pt x="6" y="6"/>
                        </a:lnTo>
                        <a:lnTo>
                          <a:pt x="10" y="2"/>
                        </a:lnTo>
                        <a:lnTo>
                          <a:pt x="14" y="2"/>
                        </a:lnTo>
                        <a:lnTo>
                          <a:pt x="19" y="0"/>
                        </a:lnTo>
                        <a:lnTo>
                          <a:pt x="23" y="2"/>
                        </a:lnTo>
                        <a:lnTo>
                          <a:pt x="27" y="2"/>
                        </a:lnTo>
                        <a:lnTo>
                          <a:pt x="31" y="6"/>
                        </a:lnTo>
                        <a:lnTo>
                          <a:pt x="33" y="8"/>
                        </a:lnTo>
                        <a:lnTo>
                          <a:pt x="35" y="12"/>
                        </a:lnTo>
                        <a:lnTo>
                          <a:pt x="37" y="17"/>
                        </a:lnTo>
                        <a:lnTo>
                          <a:pt x="37" y="21"/>
                        </a:lnTo>
                        <a:lnTo>
                          <a:pt x="37" y="29"/>
                        </a:lnTo>
                        <a:close/>
                        <a:moveTo>
                          <a:pt x="31" y="29"/>
                        </a:moveTo>
                        <a:lnTo>
                          <a:pt x="31" y="25"/>
                        </a:lnTo>
                        <a:lnTo>
                          <a:pt x="29" y="21"/>
                        </a:lnTo>
                        <a:lnTo>
                          <a:pt x="29" y="19"/>
                        </a:lnTo>
                        <a:lnTo>
                          <a:pt x="29" y="16"/>
                        </a:lnTo>
                        <a:lnTo>
                          <a:pt x="29" y="14"/>
                        </a:lnTo>
                        <a:lnTo>
                          <a:pt x="27" y="12"/>
                        </a:lnTo>
                        <a:lnTo>
                          <a:pt x="27" y="10"/>
                        </a:lnTo>
                        <a:lnTo>
                          <a:pt x="25" y="10"/>
                        </a:lnTo>
                        <a:lnTo>
                          <a:pt x="23" y="8"/>
                        </a:lnTo>
                        <a:lnTo>
                          <a:pt x="23" y="8"/>
                        </a:lnTo>
                        <a:lnTo>
                          <a:pt x="21" y="8"/>
                        </a:lnTo>
                        <a:lnTo>
                          <a:pt x="19" y="6"/>
                        </a:lnTo>
                        <a:lnTo>
                          <a:pt x="16" y="8"/>
                        </a:lnTo>
                        <a:lnTo>
                          <a:pt x="14" y="8"/>
                        </a:lnTo>
                        <a:lnTo>
                          <a:pt x="12" y="10"/>
                        </a:lnTo>
                        <a:lnTo>
                          <a:pt x="10" y="14"/>
                        </a:lnTo>
                        <a:lnTo>
                          <a:pt x="8" y="16"/>
                        </a:lnTo>
                        <a:lnTo>
                          <a:pt x="8" y="19"/>
                        </a:lnTo>
                        <a:lnTo>
                          <a:pt x="8" y="23"/>
                        </a:lnTo>
                        <a:lnTo>
                          <a:pt x="8" y="29"/>
                        </a:lnTo>
                        <a:lnTo>
                          <a:pt x="8" y="33"/>
                        </a:lnTo>
                        <a:lnTo>
                          <a:pt x="8" y="39"/>
                        </a:lnTo>
                        <a:lnTo>
                          <a:pt x="8" y="42"/>
                        </a:lnTo>
                        <a:lnTo>
                          <a:pt x="10" y="44"/>
                        </a:lnTo>
                        <a:lnTo>
                          <a:pt x="12" y="48"/>
                        </a:lnTo>
                        <a:lnTo>
                          <a:pt x="14" y="48"/>
                        </a:lnTo>
                        <a:lnTo>
                          <a:pt x="16" y="50"/>
                        </a:lnTo>
                        <a:lnTo>
                          <a:pt x="19" y="50"/>
                        </a:lnTo>
                        <a:lnTo>
                          <a:pt x="21" y="50"/>
                        </a:lnTo>
                        <a:lnTo>
                          <a:pt x="23" y="50"/>
                        </a:lnTo>
                        <a:lnTo>
                          <a:pt x="25" y="48"/>
                        </a:lnTo>
                        <a:lnTo>
                          <a:pt x="25" y="48"/>
                        </a:lnTo>
                        <a:lnTo>
                          <a:pt x="27" y="46"/>
                        </a:lnTo>
                        <a:lnTo>
                          <a:pt x="27" y="44"/>
                        </a:lnTo>
                        <a:lnTo>
                          <a:pt x="29" y="42"/>
                        </a:lnTo>
                        <a:lnTo>
                          <a:pt x="29" y="40"/>
                        </a:lnTo>
                        <a:lnTo>
                          <a:pt x="29" y="37"/>
                        </a:lnTo>
                        <a:lnTo>
                          <a:pt x="31" y="35"/>
                        </a:lnTo>
                        <a:lnTo>
                          <a:pt x="31" y="33"/>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5" name="Freeform 408">
                    <a:extLst>
                      <a:ext uri="{FF2B5EF4-FFF2-40B4-BE49-F238E27FC236}">
                        <a16:creationId xmlns:a16="http://schemas.microsoft.com/office/drawing/2014/main" id="{9B7BC6F7-EE2C-4C1E-AA29-6221419693DC}"/>
                      </a:ext>
                    </a:extLst>
                  </p:cNvPr>
                  <p:cNvSpPr>
                    <a:spLocks noEditPoints="1"/>
                  </p:cNvSpPr>
                  <p:nvPr/>
                </p:nvSpPr>
                <p:spPr bwMode="auto">
                  <a:xfrm>
                    <a:off x="6986673" y="5585327"/>
                    <a:ext cx="58738" cy="88900"/>
                  </a:xfrm>
                  <a:custGeom>
                    <a:avLst/>
                    <a:gdLst>
                      <a:gd name="T0" fmla="*/ 37 w 37"/>
                      <a:gd name="T1" fmla="*/ 35 h 56"/>
                      <a:gd name="T2" fmla="*/ 35 w 37"/>
                      <a:gd name="T3" fmla="*/ 44 h 56"/>
                      <a:gd name="T4" fmla="*/ 31 w 37"/>
                      <a:gd name="T5" fmla="*/ 52 h 56"/>
                      <a:gd name="T6" fmla="*/ 23 w 37"/>
                      <a:gd name="T7" fmla="*/ 56 h 56"/>
                      <a:gd name="T8" fmla="*/ 14 w 37"/>
                      <a:gd name="T9" fmla="*/ 56 h 56"/>
                      <a:gd name="T10" fmla="*/ 6 w 37"/>
                      <a:gd name="T11" fmla="*/ 52 h 56"/>
                      <a:gd name="T12" fmla="*/ 2 w 37"/>
                      <a:gd name="T13" fmla="*/ 44 h 56"/>
                      <a:gd name="T14" fmla="*/ 0 w 37"/>
                      <a:gd name="T15" fmla="*/ 35 h 56"/>
                      <a:gd name="T16" fmla="*/ 0 w 37"/>
                      <a:gd name="T17" fmla="*/ 23 h 56"/>
                      <a:gd name="T18" fmla="*/ 2 w 37"/>
                      <a:gd name="T19" fmla="*/ 14 h 56"/>
                      <a:gd name="T20" fmla="*/ 6 w 37"/>
                      <a:gd name="T21" fmla="*/ 6 h 56"/>
                      <a:gd name="T22" fmla="*/ 14 w 37"/>
                      <a:gd name="T23" fmla="*/ 2 h 56"/>
                      <a:gd name="T24" fmla="*/ 23 w 37"/>
                      <a:gd name="T25" fmla="*/ 2 h 56"/>
                      <a:gd name="T26" fmla="*/ 31 w 37"/>
                      <a:gd name="T27" fmla="*/ 6 h 56"/>
                      <a:gd name="T28" fmla="*/ 35 w 37"/>
                      <a:gd name="T29" fmla="*/ 12 h 56"/>
                      <a:gd name="T30" fmla="*/ 37 w 37"/>
                      <a:gd name="T31" fmla="*/ 21 h 56"/>
                      <a:gd name="T32" fmla="*/ 29 w 37"/>
                      <a:gd name="T33" fmla="*/ 29 h 56"/>
                      <a:gd name="T34" fmla="*/ 29 w 37"/>
                      <a:gd name="T35" fmla="*/ 21 h 56"/>
                      <a:gd name="T36" fmla="*/ 29 w 37"/>
                      <a:gd name="T37" fmla="*/ 16 h 56"/>
                      <a:gd name="T38" fmla="*/ 27 w 37"/>
                      <a:gd name="T39" fmla="*/ 12 h 56"/>
                      <a:gd name="T40" fmla="*/ 25 w 37"/>
                      <a:gd name="T41" fmla="*/ 10 h 56"/>
                      <a:gd name="T42" fmla="*/ 22 w 37"/>
                      <a:gd name="T43" fmla="*/ 8 h 56"/>
                      <a:gd name="T44" fmla="*/ 18 w 37"/>
                      <a:gd name="T45" fmla="*/ 6 h 56"/>
                      <a:gd name="T46" fmla="*/ 12 w 37"/>
                      <a:gd name="T47" fmla="*/ 8 h 56"/>
                      <a:gd name="T48" fmla="*/ 10 w 37"/>
                      <a:gd name="T49" fmla="*/ 14 h 56"/>
                      <a:gd name="T50" fmla="*/ 8 w 37"/>
                      <a:gd name="T51" fmla="*/ 19 h 56"/>
                      <a:gd name="T52" fmla="*/ 6 w 37"/>
                      <a:gd name="T53" fmla="*/ 29 h 56"/>
                      <a:gd name="T54" fmla="*/ 8 w 37"/>
                      <a:gd name="T55" fmla="*/ 39 h 56"/>
                      <a:gd name="T56" fmla="*/ 10 w 37"/>
                      <a:gd name="T57" fmla="*/ 44 h 56"/>
                      <a:gd name="T58" fmla="*/ 14 w 37"/>
                      <a:gd name="T59" fmla="*/ 48 h 56"/>
                      <a:gd name="T60" fmla="*/ 18 w 37"/>
                      <a:gd name="T61" fmla="*/ 50 h 56"/>
                      <a:gd name="T62" fmla="*/ 22 w 37"/>
                      <a:gd name="T63" fmla="*/ 50 h 56"/>
                      <a:gd name="T64" fmla="*/ 25 w 37"/>
                      <a:gd name="T65" fmla="*/ 48 h 56"/>
                      <a:gd name="T66" fmla="*/ 27 w 37"/>
                      <a:gd name="T67" fmla="*/ 44 h 56"/>
                      <a:gd name="T68" fmla="*/ 29 w 37"/>
                      <a:gd name="T69" fmla="*/ 40 h 56"/>
                      <a:gd name="T70" fmla="*/ 29 w 37"/>
                      <a:gd name="T71" fmla="*/ 35 h 56"/>
                      <a:gd name="T72" fmla="*/ 29 w 37"/>
                      <a:gd name="T73" fmla="*/ 29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6">
                        <a:moveTo>
                          <a:pt x="37" y="29"/>
                        </a:moveTo>
                        <a:lnTo>
                          <a:pt x="37" y="35"/>
                        </a:lnTo>
                        <a:lnTo>
                          <a:pt x="37" y="40"/>
                        </a:lnTo>
                        <a:lnTo>
                          <a:pt x="35" y="44"/>
                        </a:lnTo>
                        <a:lnTo>
                          <a:pt x="33" y="48"/>
                        </a:lnTo>
                        <a:lnTo>
                          <a:pt x="31" y="52"/>
                        </a:lnTo>
                        <a:lnTo>
                          <a:pt x="27" y="54"/>
                        </a:lnTo>
                        <a:lnTo>
                          <a:pt x="23" y="56"/>
                        </a:lnTo>
                        <a:lnTo>
                          <a:pt x="18" y="56"/>
                        </a:lnTo>
                        <a:lnTo>
                          <a:pt x="14" y="56"/>
                        </a:lnTo>
                        <a:lnTo>
                          <a:pt x="10" y="54"/>
                        </a:lnTo>
                        <a:lnTo>
                          <a:pt x="6" y="52"/>
                        </a:lnTo>
                        <a:lnTo>
                          <a:pt x="4" y="48"/>
                        </a:lnTo>
                        <a:lnTo>
                          <a:pt x="2" y="44"/>
                        </a:lnTo>
                        <a:lnTo>
                          <a:pt x="0" y="40"/>
                        </a:lnTo>
                        <a:lnTo>
                          <a:pt x="0" y="35"/>
                        </a:lnTo>
                        <a:lnTo>
                          <a:pt x="0" y="29"/>
                        </a:lnTo>
                        <a:lnTo>
                          <a:pt x="0" y="23"/>
                        </a:lnTo>
                        <a:lnTo>
                          <a:pt x="0" y="17"/>
                        </a:lnTo>
                        <a:lnTo>
                          <a:pt x="2" y="14"/>
                        </a:lnTo>
                        <a:lnTo>
                          <a:pt x="4" y="8"/>
                        </a:lnTo>
                        <a:lnTo>
                          <a:pt x="6" y="6"/>
                        </a:lnTo>
                        <a:lnTo>
                          <a:pt x="10" y="2"/>
                        </a:lnTo>
                        <a:lnTo>
                          <a:pt x="14" y="2"/>
                        </a:lnTo>
                        <a:lnTo>
                          <a:pt x="20" y="0"/>
                        </a:lnTo>
                        <a:lnTo>
                          <a:pt x="23" y="2"/>
                        </a:lnTo>
                        <a:lnTo>
                          <a:pt x="27" y="2"/>
                        </a:lnTo>
                        <a:lnTo>
                          <a:pt x="31" y="6"/>
                        </a:lnTo>
                        <a:lnTo>
                          <a:pt x="33" y="8"/>
                        </a:lnTo>
                        <a:lnTo>
                          <a:pt x="35" y="12"/>
                        </a:lnTo>
                        <a:lnTo>
                          <a:pt x="37" y="17"/>
                        </a:lnTo>
                        <a:lnTo>
                          <a:pt x="37" y="21"/>
                        </a:lnTo>
                        <a:lnTo>
                          <a:pt x="37" y="29"/>
                        </a:lnTo>
                        <a:close/>
                        <a:moveTo>
                          <a:pt x="29" y="29"/>
                        </a:moveTo>
                        <a:lnTo>
                          <a:pt x="29" y="25"/>
                        </a:lnTo>
                        <a:lnTo>
                          <a:pt x="29" y="21"/>
                        </a:lnTo>
                        <a:lnTo>
                          <a:pt x="29" y="19"/>
                        </a:lnTo>
                        <a:lnTo>
                          <a:pt x="29" y="16"/>
                        </a:lnTo>
                        <a:lnTo>
                          <a:pt x="27" y="14"/>
                        </a:lnTo>
                        <a:lnTo>
                          <a:pt x="27" y="12"/>
                        </a:lnTo>
                        <a:lnTo>
                          <a:pt x="25" y="10"/>
                        </a:lnTo>
                        <a:lnTo>
                          <a:pt x="25" y="10"/>
                        </a:lnTo>
                        <a:lnTo>
                          <a:pt x="23" y="8"/>
                        </a:lnTo>
                        <a:lnTo>
                          <a:pt x="22" y="8"/>
                        </a:lnTo>
                        <a:lnTo>
                          <a:pt x="20" y="8"/>
                        </a:lnTo>
                        <a:lnTo>
                          <a:pt x="18" y="6"/>
                        </a:lnTo>
                        <a:lnTo>
                          <a:pt x="16" y="8"/>
                        </a:lnTo>
                        <a:lnTo>
                          <a:pt x="12" y="8"/>
                        </a:lnTo>
                        <a:lnTo>
                          <a:pt x="10" y="10"/>
                        </a:lnTo>
                        <a:lnTo>
                          <a:pt x="10" y="14"/>
                        </a:lnTo>
                        <a:lnTo>
                          <a:pt x="8" y="16"/>
                        </a:lnTo>
                        <a:lnTo>
                          <a:pt x="8" y="19"/>
                        </a:lnTo>
                        <a:lnTo>
                          <a:pt x="8" y="23"/>
                        </a:lnTo>
                        <a:lnTo>
                          <a:pt x="6" y="29"/>
                        </a:lnTo>
                        <a:lnTo>
                          <a:pt x="8" y="33"/>
                        </a:lnTo>
                        <a:lnTo>
                          <a:pt x="8" y="39"/>
                        </a:lnTo>
                        <a:lnTo>
                          <a:pt x="8" y="42"/>
                        </a:lnTo>
                        <a:lnTo>
                          <a:pt x="10" y="44"/>
                        </a:lnTo>
                        <a:lnTo>
                          <a:pt x="12" y="48"/>
                        </a:lnTo>
                        <a:lnTo>
                          <a:pt x="14" y="48"/>
                        </a:lnTo>
                        <a:lnTo>
                          <a:pt x="16" y="50"/>
                        </a:lnTo>
                        <a:lnTo>
                          <a:pt x="18" y="50"/>
                        </a:lnTo>
                        <a:lnTo>
                          <a:pt x="20" y="50"/>
                        </a:lnTo>
                        <a:lnTo>
                          <a:pt x="22" y="50"/>
                        </a:lnTo>
                        <a:lnTo>
                          <a:pt x="23" y="48"/>
                        </a:lnTo>
                        <a:lnTo>
                          <a:pt x="25" y="48"/>
                        </a:lnTo>
                        <a:lnTo>
                          <a:pt x="27" y="46"/>
                        </a:lnTo>
                        <a:lnTo>
                          <a:pt x="27" y="44"/>
                        </a:lnTo>
                        <a:lnTo>
                          <a:pt x="29" y="42"/>
                        </a:lnTo>
                        <a:lnTo>
                          <a:pt x="29" y="40"/>
                        </a:lnTo>
                        <a:lnTo>
                          <a:pt x="29" y="37"/>
                        </a:lnTo>
                        <a:lnTo>
                          <a:pt x="29" y="35"/>
                        </a:lnTo>
                        <a:lnTo>
                          <a:pt x="29" y="33"/>
                        </a:lnTo>
                        <a:lnTo>
                          <a:pt x="29"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6" name="Freeform 409">
                    <a:extLst>
                      <a:ext uri="{FF2B5EF4-FFF2-40B4-BE49-F238E27FC236}">
                        <a16:creationId xmlns:a16="http://schemas.microsoft.com/office/drawing/2014/main" id="{683CF7FC-BDAA-428E-847F-B5AB4D2CEA43}"/>
                      </a:ext>
                    </a:extLst>
                  </p:cNvPr>
                  <p:cNvSpPr>
                    <a:spLocks noEditPoints="1"/>
                  </p:cNvSpPr>
                  <p:nvPr/>
                </p:nvSpPr>
                <p:spPr bwMode="auto">
                  <a:xfrm>
                    <a:off x="6846973" y="5359902"/>
                    <a:ext cx="58738" cy="88900"/>
                  </a:xfrm>
                  <a:custGeom>
                    <a:avLst/>
                    <a:gdLst>
                      <a:gd name="T0" fmla="*/ 37 w 37"/>
                      <a:gd name="T1" fmla="*/ 44 h 56"/>
                      <a:gd name="T2" fmla="*/ 35 w 37"/>
                      <a:gd name="T3" fmla="*/ 50 h 56"/>
                      <a:gd name="T4" fmla="*/ 31 w 37"/>
                      <a:gd name="T5" fmla="*/ 54 h 56"/>
                      <a:gd name="T6" fmla="*/ 23 w 37"/>
                      <a:gd name="T7" fmla="*/ 56 h 56"/>
                      <a:gd name="T8" fmla="*/ 15 w 37"/>
                      <a:gd name="T9" fmla="*/ 56 h 56"/>
                      <a:gd name="T10" fmla="*/ 8 w 37"/>
                      <a:gd name="T11" fmla="*/ 54 h 56"/>
                      <a:gd name="T12" fmla="*/ 4 w 37"/>
                      <a:gd name="T13" fmla="*/ 50 h 56"/>
                      <a:gd name="T14" fmla="*/ 2 w 37"/>
                      <a:gd name="T15" fmla="*/ 46 h 56"/>
                      <a:gd name="T16" fmla="*/ 0 w 37"/>
                      <a:gd name="T17" fmla="*/ 40 h 56"/>
                      <a:gd name="T18" fmla="*/ 2 w 37"/>
                      <a:gd name="T19" fmla="*/ 37 h 56"/>
                      <a:gd name="T20" fmla="*/ 6 w 37"/>
                      <a:gd name="T21" fmla="*/ 33 h 56"/>
                      <a:gd name="T22" fmla="*/ 10 w 37"/>
                      <a:gd name="T23" fmla="*/ 29 h 56"/>
                      <a:gd name="T24" fmla="*/ 12 w 37"/>
                      <a:gd name="T25" fmla="*/ 27 h 56"/>
                      <a:gd name="T26" fmla="*/ 8 w 37"/>
                      <a:gd name="T27" fmla="*/ 23 h 56"/>
                      <a:gd name="T28" fmla="*/ 4 w 37"/>
                      <a:gd name="T29" fmla="*/ 21 h 56"/>
                      <a:gd name="T30" fmla="*/ 2 w 37"/>
                      <a:gd name="T31" fmla="*/ 17 h 56"/>
                      <a:gd name="T32" fmla="*/ 2 w 37"/>
                      <a:gd name="T33" fmla="*/ 12 h 56"/>
                      <a:gd name="T34" fmla="*/ 6 w 37"/>
                      <a:gd name="T35" fmla="*/ 8 h 56"/>
                      <a:gd name="T36" fmla="*/ 10 w 37"/>
                      <a:gd name="T37" fmla="*/ 4 h 56"/>
                      <a:gd name="T38" fmla="*/ 15 w 37"/>
                      <a:gd name="T39" fmla="*/ 2 h 56"/>
                      <a:gd name="T40" fmla="*/ 23 w 37"/>
                      <a:gd name="T41" fmla="*/ 2 h 56"/>
                      <a:gd name="T42" fmla="*/ 29 w 37"/>
                      <a:gd name="T43" fmla="*/ 4 h 56"/>
                      <a:gd name="T44" fmla="*/ 33 w 37"/>
                      <a:gd name="T45" fmla="*/ 6 h 56"/>
                      <a:gd name="T46" fmla="*/ 35 w 37"/>
                      <a:gd name="T47" fmla="*/ 12 h 56"/>
                      <a:gd name="T48" fmla="*/ 35 w 37"/>
                      <a:gd name="T49" fmla="*/ 15 h 56"/>
                      <a:gd name="T50" fmla="*/ 35 w 37"/>
                      <a:gd name="T51" fmla="*/ 19 h 56"/>
                      <a:gd name="T52" fmla="*/ 31 w 37"/>
                      <a:gd name="T53" fmla="*/ 23 h 56"/>
                      <a:gd name="T54" fmla="*/ 27 w 37"/>
                      <a:gd name="T55" fmla="*/ 25 h 56"/>
                      <a:gd name="T56" fmla="*/ 27 w 37"/>
                      <a:gd name="T57" fmla="*/ 29 h 56"/>
                      <a:gd name="T58" fmla="*/ 33 w 37"/>
                      <a:gd name="T59" fmla="*/ 33 h 56"/>
                      <a:gd name="T60" fmla="*/ 35 w 37"/>
                      <a:gd name="T61" fmla="*/ 35 h 56"/>
                      <a:gd name="T62" fmla="*/ 37 w 37"/>
                      <a:gd name="T63" fmla="*/ 38 h 56"/>
                      <a:gd name="T64" fmla="*/ 29 w 37"/>
                      <a:gd name="T65" fmla="*/ 14 h 56"/>
                      <a:gd name="T66" fmla="*/ 27 w 37"/>
                      <a:gd name="T67" fmla="*/ 12 h 56"/>
                      <a:gd name="T68" fmla="*/ 25 w 37"/>
                      <a:gd name="T69" fmla="*/ 8 h 56"/>
                      <a:gd name="T70" fmla="*/ 23 w 37"/>
                      <a:gd name="T71" fmla="*/ 8 h 56"/>
                      <a:gd name="T72" fmla="*/ 19 w 37"/>
                      <a:gd name="T73" fmla="*/ 6 h 56"/>
                      <a:gd name="T74" fmla="*/ 12 w 37"/>
                      <a:gd name="T75" fmla="*/ 8 h 56"/>
                      <a:gd name="T76" fmla="*/ 10 w 37"/>
                      <a:gd name="T77" fmla="*/ 14 h 56"/>
                      <a:gd name="T78" fmla="*/ 10 w 37"/>
                      <a:gd name="T79" fmla="*/ 17 h 56"/>
                      <a:gd name="T80" fmla="*/ 12 w 37"/>
                      <a:gd name="T81" fmla="*/ 19 h 56"/>
                      <a:gd name="T82" fmla="*/ 15 w 37"/>
                      <a:gd name="T83" fmla="*/ 23 h 56"/>
                      <a:gd name="T84" fmla="*/ 19 w 37"/>
                      <a:gd name="T85" fmla="*/ 25 h 56"/>
                      <a:gd name="T86" fmla="*/ 27 w 37"/>
                      <a:gd name="T87" fmla="*/ 19 h 56"/>
                      <a:gd name="T88" fmla="*/ 29 w 37"/>
                      <a:gd name="T89" fmla="*/ 14 h 56"/>
                      <a:gd name="T90" fmla="*/ 31 w 37"/>
                      <a:gd name="T91" fmla="*/ 40 h 56"/>
                      <a:gd name="T92" fmla="*/ 29 w 37"/>
                      <a:gd name="T93" fmla="*/ 37 h 56"/>
                      <a:gd name="T94" fmla="*/ 25 w 37"/>
                      <a:gd name="T95" fmla="*/ 35 h 56"/>
                      <a:gd name="T96" fmla="*/ 21 w 37"/>
                      <a:gd name="T97" fmla="*/ 33 h 56"/>
                      <a:gd name="T98" fmla="*/ 15 w 37"/>
                      <a:gd name="T99" fmla="*/ 33 h 56"/>
                      <a:gd name="T100" fmla="*/ 12 w 37"/>
                      <a:gd name="T101" fmla="*/ 35 h 56"/>
                      <a:gd name="T102" fmla="*/ 10 w 37"/>
                      <a:gd name="T103" fmla="*/ 37 h 56"/>
                      <a:gd name="T104" fmla="*/ 8 w 37"/>
                      <a:gd name="T105" fmla="*/ 40 h 56"/>
                      <a:gd name="T106" fmla="*/ 10 w 37"/>
                      <a:gd name="T107" fmla="*/ 46 h 56"/>
                      <a:gd name="T108" fmla="*/ 14 w 37"/>
                      <a:gd name="T109" fmla="*/ 50 h 56"/>
                      <a:gd name="T110" fmla="*/ 23 w 37"/>
                      <a:gd name="T111" fmla="*/ 50 h 56"/>
                      <a:gd name="T112" fmla="*/ 29 w 37"/>
                      <a:gd name="T113" fmla="*/ 46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7" h="56">
                        <a:moveTo>
                          <a:pt x="37" y="42"/>
                        </a:moveTo>
                        <a:lnTo>
                          <a:pt x="37" y="44"/>
                        </a:lnTo>
                        <a:lnTo>
                          <a:pt x="37" y="48"/>
                        </a:lnTo>
                        <a:lnTo>
                          <a:pt x="35" y="50"/>
                        </a:lnTo>
                        <a:lnTo>
                          <a:pt x="33" y="52"/>
                        </a:lnTo>
                        <a:lnTo>
                          <a:pt x="31" y="54"/>
                        </a:lnTo>
                        <a:lnTo>
                          <a:pt x="27" y="56"/>
                        </a:lnTo>
                        <a:lnTo>
                          <a:pt x="23" y="56"/>
                        </a:lnTo>
                        <a:lnTo>
                          <a:pt x="19" y="56"/>
                        </a:lnTo>
                        <a:lnTo>
                          <a:pt x="15" y="56"/>
                        </a:lnTo>
                        <a:lnTo>
                          <a:pt x="12" y="56"/>
                        </a:lnTo>
                        <a:lnTo>
                          <a:pt x="8" y="54"/>
                        </a:lnTo>
                        <a:lnTo>
                          <a:pt x="6" y="52"/>
                        </a:lnTo>
                        <a:lnTo>
                          <a:pt x="4" y="50"/>
                        </a:lnTo>
                        <a:lnTo>
                          <a:pt x="2" y="48"/>
                        </a:lnTo>
                        <a:lnTo>
                          <a:pt x="2" y="46"/>
                        </a:lnTo>
                        <a:lnTo>
                          <a:pt x="0" y="42"/>
                        </a:lnTo>
                        <a:lnTo>
                          <a:pt x="0" y="40"/>
                        </a:lnTo>
                        <a:lnTo>
                          <a:pt x="2" y="38"/>
                        </a:lnTo>
                        <a:lnTo>
                          <a:pt x="2" y="37"/>
                        </a:lnTo>
                        <a:lnTo>
                          <a:pt x="4" y="35"/>
                        </a:lnTo>
                        <a:lnTo>
                          <a:pt x="6" y="33"/>
                        </a:lnTo>
                        <a:lnTo>
                          <a:pt x="8" y="31"/>
                        </a:lnTo>
                        <a:lnTo>
                          <a:pt x="10" y="29"/>
                        </a:lnTo>
                        <a:lnTo>
                          <a:pt x="14" y="29"/>
                        </a:lnTo>
                        <a:lnTo>
                          <a:pt x="12" y="27"/>
                        </a:lnTo>
                        <a:lnTo>
                          <a:pt x="8" y="25"/>
                        </a:lnTo>
                        <a:lnTo>
                          <a:pt x="8" y="23"/>
                        </a:lnTo>
                        <a:lnTo>
                          <a:pt x="6" y="23"/>
                        </a:lnTo>
                        <a:lnTo>
                          <a:pt x="4" y="21"/>
                        </a:lnTo>
                        <a:lnTo>
                          <a:pt x="4" y="19"/>
                        </a:lnTo>
                        <a:lnTo>
                          <a:pt x="2" y="17"/>
                        </a:lnTo>
                        <a:lnTo>
                          <a:pt x="2" y="15"/>
                        </a:lnTo>
                        <a:lnTo>
                          <a:pt x="2" y="12"/>
                        </a:lnTo>
                        <a:lnTo>
                          <a:pt x="4" y="10"/>
                        </a:lnTo>
                        <a:lnTo>
                          <a:pt x="6" y="8"/>
                        </a:lnTo>
                        <a:lnTo>
                          <a:pt x="6" y="6"/>
                        </a:lnTo>
                        <a:lnTo>
                          <a:pt x="10" y="4"/>
                        </a:lnTo>
                        <a:lnTo>
                          <a:pt x="12" y="2"/>
                        </a:lnTo>
                        <a:lnTo>
                          <a:pt x="15" y="2"/>
                        </a:lnTo>
                        <a:lnTo>
                          <a:pt x="19" y="0"/>
                        </a:lnTo>
                        <a:lnTo>
                          <a:pt x="23" y="2"/>
                        </a:lnTo>
                        <a:lnTo>
                          <a:pt x="27" y="2"/>
                        </a:lnTo>
                        <a:lnTo>
                          <a:pt x="29" y="4"/>
                        </a:lnTo>
                        <a:lnTo>
                          <a:pt x="31" y="4"/>
                        </a:lnTo>
                        <a:lnTo>
                          <a:pt x="33" y="6"/>
                        </a:lnTo>
                        <a:lnTo>
                          <a:pt x="35" y="8"/>
                        </a:lnTo>
                        <a:lnTo>
                          <a:pt x="35" y="12"/>
                        </a:lnTo>
                        <a:lnTo>
                          <a:pt x="35" y="14"/>
                        </a:lnTo>
                        <a:lnTo>
                          <a:pt x="35" y="15"/>
                        </a:lnTo>
                        <a:lnTo>
                          <a:pt x="35" y="17"/>
                        </a:lnTo>
                        <a:lnTo>
                          <a:pt x="35" y="19"/>
                        </a:lnTo>
                        <a:lnTo>
                          <a:pt x="33" y="21"/>
                        </a:lnTo>
                        <a:lnTo>
                          <a:pt x="31" y="23"/>
                        </a:lnTo>
                        <a:lnTo>
                          <a:pt x="29" y="25"/>
                        </a:lnTo>
                        <a:lnTo>
                          <a:pt x="27" y="25"/>
                        </a:lnTo>
                        <a:lnTo>
                          <a:pt x="25" y="27"/>
                        </a:lnTo>
                        <a:lnTo>
                          <a:pt x="27" y="29"/>
                        </a:lnTo>
                        <a:lnTo>
                          <a:pt x="31" y="31"/>
                        </a:lnTo>
                        <a:lnTo>
                          <a:pt x="33" y="33"/>
                        </a:lnTo>
                        <a:lnTo>
                          <a:pt x="35" y="33"/>
                        </a:lnTo>
                        <a:lnTo>
                          <a:pt x="35" y="35"/>
                        </a:lnTo>
                        <a:lnTo>
                          <a:pt x="37" y="37"/>
                        </a:lnTo>
                        <a:lnTo>
                          <a:pt x="37" y="38"/>
                        </a:lnTo>
                        <a:lnTo>
                          <a:pt x="37" y="42"/>
                        </a:lnTo>
                        <a:close/>
                        <a:moveTo>
                          <a:pt x="29" y="14"/>
                        </a:moveTo>
                        <a:lnTo>
                          <a:pt x="29" y="12"/>
                        </a:lnTo>
                        <a:lnTo>
                          <a:pt x="27" y="12"/>
                        </a:lnTo>
                        <a:lnTo>
                          <a:pt x="27" y="10"/>
                        </a:lnTo>
                        <a:lnTo>
                          <a:pt x="25" y="8"/>
                        </a:lnTo>
                        <a:lnTo>
                          <a:pt x="25" y="8"/>
                        </a:lnTo>
                        <a:lnTo>
                          <a:pt x="23" y="8"/>
                        </a:lnTo>
                        <a:lnTo>
                          <a:pt x="21" y="6"/>
                        </a:lnTo>
                        <a:lnTo>
                          <a:pt x="19" y="6"/>
                        </a:lnTo>
                        <a:lnTo>
                          <a:pt x="15" y="8"/>
                        </a:lnTo>
                        <a:lnTo>
                          <a:pt x="12" y="8"/>
                        </a:lnTo>
                        <a:lnTo>
                          <a:pt x="10" y="12"/>
                        </a:lnTo>
                        <a:lnTo>
                          <a:pt x="10" y="14"/>
                        </a:lnTo>
                        <a:lnTo>
                          <a:pt x="10" y="15"/>
                        </a:lnTo>
                        <a:lnTo>
                          <a:pt x="10" y="17"/>
                        </a:lnTo>
                        <a:lnTo>
                          <a:pt x="12" y="19"/>
                        </a:lnTo>
                        <a:lnTo>
                          <a:pt x="12" y="19"/>
                        </a:lnTo>
                        <a:lnTo>
                          <a:pt x="14" y="21"/>
                        </a:lnTo>
                        <a:lnTo>
                          <a:pt x="15" y="23"/>
                        </a:lnTo>
                        <a:lnTo>
                          <a:pt x="17" y="23"/>
                        </a:lnTo>
                        <a:lnTo>
                          <a:pt x="19" y="25"/>
                        </a:lnTo>
                        <a:lnTo>
                          <a:pt x="23" y="23"/>
                        </a:lnTo>
                        <a:lnTo>
                          <a:pt x="27" y="19"/>
                        </a:lnTo>
                        <a:lnTo>
                          <a:pt x="27" y="17"/>
                        </a:lnTo>
                        <a:lnTo>
                          <a:pt x="29" y="14"/>
                        </a:lnTo>
                        <a:close/>
                        <a:moveTo>
                          <a:pt x="31" y="42"/>
                        </a:moveTo>
                        <a:lnTo>
                          <a:pt x="31" y="40"/>
                        </a:lnTo>
                        <a:lnTo>
                          <a:pt x="29" y="38"/>
                        </a:lnTo>
                        <a:lnTo>
                          <a:pt x="29" y="37"/>
                        </a:lnTo>
                        <a:lnTo>
                          <a:pt x="27" y="37"/>
                        </a:lnTo>
                        <a:lnTo>
                          <a:pt x="25" y="35"/>
                        </a:lnTo>
                        <a:lnTo>
                          <a:pt x="23" y="33"/>
                        </a:lnTo>
                        <a:lnTo>
                          <a:pt x="21" y="33"/>
                        </a:lnTo>
                        <a:lnTo>
                          <a:pt x="19" y="31"/>
                        </a:lnTo>
                        <a:lnTo>
                          <a:pt x="15" y="33"/>
                        </a:lnTo>
                        <a:lnTo>
                          <a:pt x="14" y="33"/>
                        </a:lnTo>
                        <a:lnTo>
                          <a:pt x="12" y="35"/>
                        </a:lnTo>
                        <a:lnTo>
                          <a:pt x="12" y="37"/>
                        </a:lnTo>
                        <a:lnTo>
                          <a:pt x="10" y="37"/>
                        </a:lnTo>
                        <a:lnTo>
                          <a:pt x="8" y="38"/>
                        </a:lnTo>
                        <a:lnTo>
                          <a:pt x="8" y="40"/>
                        </a:lnTo>
                        <a:lnTo>
                          <a:pt x="8" y="42"/>
                        </a:lnTo>
                        <a:lnTo>
                          <a:pt x="10" y="46"/>
                        </a:lnTo>
                        <a:lnTo>
                          <a:pt x="12" y="48"/>
                        </a:lnTo>
                        <a:lnTo>
                          <a:pt x="14" y="50"/>
                        </a:lnTo>
                        <a:lnTo>
                          <a:pt x="19" y="50"/>
                        </a:lnTo>
                        <a:lnTo>
                          <a:pt x="23" y="50"/>
                        </a:lnTo>
                        <a:lnTo>
                          <a:pt x="27" y="48"/>
                        </a:lnTo>
                        <a:lnTo>
                          <a:pt x="29" y="46"/>
                        </a:lnTo>
                        <a:lnTo>
                          <a:pt x="31" y="4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7" name="Freeform 410">
                    <a:extLst>
                      <a:ext uri="{FF2B5EF4-FFF2-40B4-BE49-F238E27FC236}">
                        <a16:creationId xmlns:a16="http://schemas.microsoft.com/office/drawing/2014/main" id="{A5B691EB-BCF4-41C4-8A27-84239E672B7D}"/>
                      </a:ext>
                    </a:extLst>
                  </p:cNvPr>
                  <p:cNvSpPr>
                    <a:spLocks noEditPoints="1"/>
                  </p:cNvSpPr>
                  <p:nvPr/>
                </p:nvSpPr>
                <p:spPr bwMode="auto">
                  <a:xfrm>
                    <a:off x="6916823" y="5359902"/>
                    <a:ext cx="58738" cy="88900"/>
                  </a:xfrm>
                  <a:custGeom>
                    <a:avLst/>
                    <a:gdLst>
                      <a:gd name="T0" fmla="*/ 37 w 37"/>
                      <a:gd name="T1" fmla="*/ 35 h 56"/>
                      <a:gd name="T2" fmla="*/ 35 w 37"/>
                      <a:gd name="T3" fmla="*/ 44 h 56"/>
                      <a:gd name="T4" fmla="*/ 31 w 37"/>
                      <a:gd name="T5" fmla="*/ 52 h 56"/>
                      <a:gd name="T6" fmla="*/ 23 w 37"/>
                      <a:gd name="T7" fmla="*/ 56 h 56"/>
                      <a:gd name="T8" fmla="*/ 14 w 37"/>
                      <a:gd name="T9" fmla="*/ 56 h 56"/>
                      <a:gd name="T10" fmla="*/ 6 w 37"/>
                      <a:gd name="T11" fmla="*/ 52 h 56"/>
                      <a:gd name="T12" fmla="*/ 2 w 37"/>
                      <a:gd name="T13" fmla="*/ 44 h 56"/>
                      <a:gd name="T14" fmla="*/ 0 w 37"/>
                      <a:gd name="T15" fmla="*/ 35 h 56"/>
                      <a:gd name="T16" fmla="*/ 0 w 37"/>
                      <a:gd name="T17" fmla="*/ 23 h 56"/>
                      <a:gd name="T18" fmla="*/ 2 w 37"/>
                      <a:gd name="T19" fmla="*/ 14 h 56"/>
                      <a:gd name="T20" fmla="*/ 6 w 37"/>
                      <a:gd name="T21" fmla="*/ 6 h 56"/>
                      <a:gd name="T22" fmla="*/ 14 w 37"/>
                      <a:gd name="T23" fmla="*/ 2 h 56"/>
                      <a:gd name="T24" fmla="*/ 23 w 37"/>
                      <a:gd name="T25" fmla="*/ 2 h 56"/>
                      <a:gd name="T26" fmla="*/ 31 w 37"/>
                      <a:gd name="T27" fmla="*/ 6 h 56"/>
                      <a:gd name="T28" fmla="*/ 35 w 37"/>
                      <a:gd name="T29" fmla="*/ 12 h 56"/>
                      <a:gd name="T30" fmla="*/ 37 w 37"/>
                      <a:gd name="T31" fmla="*/ 23 h 56"/>
                      <a:gd name="T32" fmla="*/ 31 w 37"/>
                      <a:gd name="T33" fmla="*/ 29 h 56"/>
                      <a:gd name="T34" fmla="*/ 29 w 37"/>
                      <a:gd name="T35" fmla="*/ 21 h 56"/>
                      <a:gd name="T36" fmla="*/ 29 w 37"/>
                      <a:gd name="T37" fmla="*/ 15 h 56"/>
                      <a:gd name="T38" fmla="*/ 27 w 37"/>
                      <a:gd name="T39" fmla="*/ 12 h 56"/>
                      <a:gd name="T40" fmla="*/ 25 w 37"/>
                      <a:gd name="T41" fmla="*/ 10 h 56"/>
                      <a:gd name="T42" fmla="*/ 23 w 37"/>
                      <a:gd name="T43" fmla="*/ 8 h 56"/>
                      <a:gd name="T44" fmla="*/ 19 w 37"/>
                      <a:gd name="T45" fmla="*/ 8 h 56"/>
                      <a:gd name="T46" fmla="*/ 14 w 37"/>
                      <a:gd name="T47" fmla="*/ 8 h 56"/>
                      <a:gd name="T48" fmla="*/ 10 w 37"/>
                      <a:gd name="T49" fmla="*/ 14 h 56"/>
                      <a:gd name="T50" fmla="*/ 8 w 37"/>
                      <a:gd name="T51" fmla="*/ 19 h 56"/>
                      <a:gd name="T52" fmla="*/ 8 w 37"/>
                      <a:gd name="T53" fmla="*/ 29 h 56"/>
                      <a:gd name="T54" fmla="*/ 8 w 37"/>
                      <a:gd name="T55" fmla="*/ 38 h 56"/>
                      <a:gd name="T56" fmla="*/ 10 w 37"/>
                      <a:gd name="T57" fmla="*/ 46 h 56"/>
                      <a:gd name="T58" fmla="*/ 14 w 37"/>
                      <a:gd name="T59" fmla="*/ 50 h 56"/>
                      <a:gd name="T60" fmla="*/ 19 w 37"/>
                      <a:gd name="T61" fmla="*/ 50 h 56"/>
                      <a:gd name="T62" fmla="*/ 23 w 37"/>
                      <a:gd name="T63" fmla="*/ 50 h 56"/>
                      <a:gd name="T64" fmla="*/ 25 w 37"/>
                      <a:gd name="T65" fmla="*/ 48 h 56"/>
                      <a:gd name="T66" fmla="*/ 27 w 37"/>
                      <a:gd name="T67" fmla="*/ 44 h 56"/>
                      <a:gd name="T68" fmla="*/ 29 w 37"/>
                      <a:gd name="T69" fmla="*/ 40 h 56"/>
                      <a:gd name="T70" fmla="*/ 31 w 37"/>
                      <a:gd name="T71" fmla="*/ 35 h 56"/>
                      <a:gd name="T72" fmla="*/ 31 w 37"/>
                      <a:gd name="T73" fmla="*/ 29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6">
                        <a:moveTo>
                          <a:pt x="37" y="29"/>
                        </a:moveTo>
                        <a:lnTo>
                          <a:pt x="37" y="35"/>
                        </a:lnTo>
                        <a:lnTo>
                          <a:pt x="37" y="40"/>
                        </a:lnTo>
                        <a:lnTo>
                          <a:pt x="35" y="44"/>
                        </a:lnTo>
                        <a:lnTo>
                          <a:pt x="33" y="48"/>
                        </a:lnTo>
                        <a:lnTo>
                          <a:pt x="31" y="52"/>
                        </a:lnTo>
                        <a:lnTo>
                          <a:pt x="27" y="54"/>
                        </a:lnTo>
                        <a:lnTo>
                          <a:pt x="23" y="56"/>
                        </a:lnTo>
                        <a:lnTo>
                          <a:pt x="18" y="56"/>
                        </a:lnTo>
                        <a:lnTo>
                          <a:pt x="14" y="56"/>
                        </a:lnTo>
                        <a:lnTo>
                          <a:pt x="10" y="54"/>
                        </a:lnTo>
                        <a:lnTo>
                          <a:pt x="6" y="52"/>
                        </a:lnTo>
                        <a:lnTo>
                          <a:pt x="4" y="50"/>
                        </a:lnTo>
                        <a:lnTo>
                          <a:pt x="2" y="44"/>
                        </a:lnTo>
                        <a:lnTo>
                          <a:pt x="0" y="40"/>
                        </a:lnTo>
                        <a:lnTo>
                          <a:pt x="0" y="35"/>
                        </a:lnTo>
                        <a:lnTo>
                          <a:pt x="0" y="29"/>
                        </a:lnTo>
                        <a:lnTo>
                          <a:pt x="0" y="23"/>
                        </a:lnTo>
                        <a:lnTo>
                          <a:pt x="0" y="17"/>
                        </a:lnTo>
                        <a:lnTo>
                          <a:pt x="2" y="14"/>
                        </a:lnTo>
                        <a:lnTo>
                          <a:pt x="4" y="8"/>
                        </a:lnTo>
                        <a:lnTo>
                          <a:pt x="6" y="6"/>
                        </a:lnTo>
                        <a:lnTo>
                          <a:pt x="10" y="4"/>
                        </a:lnTo>
                        <a:lnTo>
                          <a:pt x="14" y="2"/>
                        </a:lnTo>
                        <a:lnTo>
                          <a:pt x="19" y="0"/>
                        </a:lnTo>
                        <a:lnTo>
                          <a:pt x="23" y="2"/>
                        </a:lnTo>
                        <a:lnTo>
                          <a:pt x="27" y="2"/>
                        </a:lnTo>
                        <a:lnTo>
                          <a:pt x="31" y="6"/>
                        </a:lnTo>
                        <a:lnTo>
                          <a:pt x="33" y="8"/>
                        </a:lnTo>
                        <a:lnTo>
                          <a:pt x="35" y="12"/>
                        </a:lnTo>
                        <a:lnTo>
                          <a:pt x="37" y="17"/>
                        </a:lnTo>
                        <a:lnTo>
                          <a:pt x="37" y="23"/>
                        </a:lnTo>
                        <a:lnTo>
                          <a:pt x="37" y="29"/>
                        </a:lnTo>
                        <a:close/>
                        <a:moveTo>
                          <a:pt x="31" y="29"/>
                        </a:moveTo>
                        <a:lnTo>
                          <a:pt x="31" y="25"/>
                        </a:lnTo>
                        <a:lnTo>
                          <a:pt x="29" y="21"/>
                        </a:lnTo>
                        <a:lnTo>
                          <a:pt x="29" y="19"/>
                        </a:lnTo>
                        <a:lnTo>
                          <a:pt x="29" y="15"/>
                        </a:lnTo>
                        <a:lnTo>
                          <a:pt x="29" y="14"/>
                        </a:lnTo>
                        <a:lnTo>
                          <a:pt x="27" y="12"/>
                        </a:lnTo>
                        <a:lnTo>
                          <a:pt x="27" y="10"/>
                        </a:lnTo>
                        <a:lnTo>
                          <a:pt x="25" y="10"/>
                        </a:lnTo>
                        <a:lnTo>
                          <a:pt x="23" y="8"/>
                        </a:lnTo>
                        <a:lnTo>
                          <a:pt x="23" y="8"/>
                        </a:lnTo>
                        <a:lnTo>
                          <a:pt x="21" y="8"/>
                        </a:lnTo>
                        <a:lnTo>
                          <a:pt x="19" y="8"/>
                        </a:lnTo>
                        <a:lnTo>
                          <a:pt x="16" y="8"/>
                        </a:lnTo>
                        <a:lnTo>
                          <a:pt x="14" y="8"/>
                        </a:lnTo>
                        <a:lnTo>
                          <a:pt x="12" y="10"/>
                        </a:lnTo>
                        <a:lnTo>
                          <a:pt x="10" y="14"/>
                        </a:lnTo>
                        <a:lnTo>
                          <a:pt x="8" y="15"/>
                        </a:lnTo>
                        <a:lnTo>
                          <a:pt x="8" y="19"/>
                        </a:lnTo>
                        <a:lnTo>
                          <a:pt x="8" y="23"/>
                        </a:lnTo>
                        <a:lnTo>
                          <a:pt x="8" y="29"/>
                        </a:lnTo>
                        <a:lnTo>
                          <a:pt x="8" y="35"/>
                        </a:lnTo>
                        <a:lnTo>
                          <a:pt x="8" y="38"/>
                        </a:lnTo>
                        <a:lnTo>
                          <a:pt x="8" y="42"/>
                        </a:lnTo>
                        <a:lnTo>
                          <a:pt x="10" y="46"/>
                        </a:lnTo>
                        <a:lnTo>
                          <a:pt x="12" y="48"/>
                        </a:lnTo>
                        <a:lnTo>
                          <a:pt x="14" y="50"/>
                        </a:lnTo>
                        <a:lnTo>
                          <a:pt x="16" y="50"/>
                        </a:lnTo>
                        <a:lnTo>
                          <a:pt x="19" y="50"/>
                        </a:lnTo>
                        <a:lnTo>
                          <a:pt x="21" y="50"/>
                        </a:lnTo>
                        <a:lnTo>
                          <a:pt x="23" y="50"/>
                        </a:lnTo>
                        <a:lnTo>
                          <a:pt x="25" y="48"/>
                        </a:lnTo>
                        <a:lnTo>
                          <a:pt x="25" y="48"/>
                        </a:lnTo>
                        <a:lnTo>
                          <a:pt x="27" y="46"/>
                        </a:lnTo>
                        <a:lnTo>
                          <a:pt x="27" y="44"/>
                        </a:lnTo>
                        <a:lnTo>
                          <a:pt x="29" y="42"/>
                        </a:lnTo>
                        <a:lnTo>
                          <a:pt x="29" y="40"/>
                        </a:lnTo>
                        <a:lnTo>
                          <a:pt x="29" y="37"/>
                        </a:lnTo>
                        <a:lnTo>
                          <a:pt x="31" y="35"/>
                        </a:lnTo>
                        <a:lnTo>
                          <a:pt x="31" y="33"/>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8" name="Freeform 411">
                    <a:extLst>
                      <a:ext uri="{FF2B5EF4-FFF2-40B4-BE49-F238E27FC236}">
                        <a16:creationId xmlns:a16="http://schemas.microsoft.com/office/drawing/2014/main" id="{EC45EEBB-45B2-4377-BC06-6F91E6A05C33}"/>
                      </a:ext>
                    </a:extLst>
                  </p:cNvPr>
                  <p:cNvSpPr>
                    <a:spLocks noEditPoints="1"/>
                  </p:cNvSpPr>
                  <p:nvPr/>
                </p:nvSpPr>
                <p:spPr bwMode="auto">
                  <a:xfrm>
                    <a:off x="6986673" y="5359902"/>
                    <a:ext cx="58738" cy="88900"/>
                  </a:xfrm>
                  <a:custGeom>
                    <a:avLst/>
                    <a:gdLst>
                      <a:gd name="T0" fmla="*/ 37 w 37"/>
                      <a:gd name="T1" fmla="*/ 35 h 56"/>
                      <a:gd name="T2" fmla="*/ 35 w 37"/>
                      <a:gd name="T3" fmla="*/ 44 h 56"/>
                      <a:gd name="T4" fmla="*/ 31 w 37"/>
                      <a:gd name="T5" fmla="*/ 52 h 56"/>
                      <a:gd name="T6" fmla="*/ 23 w 37"/>
                      <a:gd name="T7" fmla="*/ 56 h 56"/>
                      <a:gd name="T8" fmla="*/ 14 w 37"/>
                      <a:gd name="T9" fmla="*/ 56 h 56"/>
                      <a:gd name="T10" fmla="*/ 6 w 37"/>
                      <a:gd name="T11" fmla="*/ 52 h 56"/>
                      <a:gd name="T12" fmla="*/ 2 w 37"/>
                      <a:gd name="T13" fmla="*/ 44 h 56"/>
                      <a:gd name="T14" fmla="*/ 0 w 37"/>
                      <a:gd name="T15" fmla="*/ 35 h 56"/>
                      <a:gd name="T16" fmla="*/ 0 w 37"/>
                      <a:gd name="T17" fmla="*/ 23 h 56"/>
                      <a:gd name="T18" fmla="*/ 2 w 37"/>
                      <a:gd name="T19" fmla="*/ 14 h 56"/>
                      <a:gd name="T20" fmla="*/ 6 w 37"/>
                      <a:gd name="T21" fmla="*/ 6 h 56"/>
                      <a:gd name="T22" fmla="*/ 14 w 37"/>
                      <a:gd name="T23" fmla="*/ 2 h 56"/>
                      <a:gd name="T24" fmla="*/ 23 w 37"/>
                      <a:gd name="T25" fmla="*/ 2 h 56"/>
                      <a:gd name="T26" fmla="*/ 31 w 37"/>
                      <a:gd name="T27" fmla="*/ 6 h 56"/>
                      <a:gd name="T28" fmla="*/ 35 w 37"/>
                      <a:gd name="T29" fmla="*/ 12 h 56"/>
                      <a:gd name="T30" fmla="*/ 37 w 37"/>
                      <a:gd name="T31" fmla="*/ 23 h 56"/>
                      <a:gd name="T32" fmla="*/ 29 w 37"/>
                      <a:gd name="T33" fmla="*/ 29 h 56"/>
                      <a:gd name="T34" fmla="*/ 29 w 37"/>
                      <a:gd name="T35" fmla="*/ 21 h 56"/>
                      <a:gd name="T36" fmla="*/ 29 w 37"/>
                      <a:gd name="T37" fmla="*/ 15 h 56"/>
                      <a:gd name="T38" fmla="*/ 27 w 37"/>
                      <a:gd name="T39" fmla="*/ 12 h 56"/>
                      <a:gd name="T40" fmla="*/ 25 w 37"/>
                      <a:gd name="T41" fmla="*/ 10 h 56"/>
                      <a:gd name="T42" fmla="*/ 22 w 37"/>
                      <a:gd name="T43" fmla="*/ 8 h 56"/>
                      <a:gd name="T44" fmla="*/ 18 w 37"/>
                      <a:gd name="T45" fmla="*/ 8 h 56"/>
                      <a:gd name="T46" fmla="*/ 12 w 37"/>
                      <a:gd name="T47" fmla="*/ 8 h 56"/>
                      <a:gd name="T48" fmla="*/ 10 w 37"/>
                      <a:gd name="T49" fmla="*/ 14 h 56"/>
                      <a:gd name="T50" fmla="*/ 8 w 37"/>
                      <a:gd name="T51" fmla="*/ 19 h 56"/>
                      <a:gd name="T52" fmla="*/ 6 w 37"/>
                      <a:gd name="T53" fmla="*/ 29 h 56"/>
                      <a:gd name="T54" fmla="*/ 8 w 37"/>
                      <a:gd name="T55" fmla="*/ 38 h 56"/>
                      <a:gd name="T56" fmla="*/ 10 w 37"/>
                      <a:gd name="T57" fmla="*/ 46 h 56"/>
                      <a:gd name="T58" fmla="*/ 14 w 37"/>
                      <a:gd name="T59" fmla="*/ 50 h 56"/>
                      <a:gd name="T60" fmla="*/ 18 w 37"/>
                      <a:gd name="T61" fmla="*/ 50 h 56"/>
                      <a:gd name="T62" fmla="*/ 22 w 37"/>
                      <a:gd name="T63" fmla="*/ 50 h 56"/>
                      <a:gd name="T64" fmla="*/ 25 w 37"/>
                      <a:gd name="T65" fmla="*/ 48 h 56"/>
                      <a:gd name="T66" fmla="*/ 27 w 37"/>
                      <a:gd name="T67" fmla="*/ 44 h 56"/>
                      <a:gd name="T68" fmla="*/ 29 w 37"/>
                      <a:gd name="T69" fmla="*/ 40 h 56"/>
                      <a:gd name="T70" fmla="*/ 29 w 37"/>
                      <a:gd name="T71" fmla="*/ 35 h 56"/>
                      <a:gd name="T72" fmla="*/ 29 w 37"/>
                      <a:gd name="T73" fmla="*/ 29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6">
                        <a:moveTo>
                          <a:pt x="37" y="29"/>
                        </a:moveTo>
                        <a:lnTo>
                          <a:pt x="37" y="35"/>
                        </a:lnTo>
                        <a:lnTo>
                          <a:pt x="37" y="40"/>
                        </a:lnTo>
                        <a:lnTo>
                          <a:pt x="35" y="44"/>
                        </a:lnTo>
                        <a:lnTo>
                          <a:pt x="33" y="48"/>
                        </a:lnTo>
                        <a:lnTo>
                          <a:pt x="31" y="52"/>
                        </a:lnTo>
                        <a:lnTo>
                          <a:pt x="27" y="54"/>
                        </a:lnTo>
                        <a:lnTo>
                          <a:pt x="23" y="56"/>
                        </a:lnTo>
                        <a:lnTo>
                          <a:pt x="18" y="56"/>
                        </a:lnTo>
                        <a:lnTo>
                          <a:pt x="14" y="56"/>
                        </a:lnTo>
                        <a:lnTo>
                          <a:pt x="10" y="54"/>
                        </a:lnTo>
                        <a:lnTo>
                          <a:pt x="6" y="52"/>
                        </a:lnTo>
                        <a:lnTo>
                          <a:pt x="4" y="50"/>
                        </a:lnTo>
                        <a:lnTo>
                          <a:pt x="2" y="44"/>
                        </a:lnTo>
                        <a:lnTo>
                          <a:pt x="0" y="40"/>
                        </a:lnTo>
                        <a:lnTo>
                          <a:pt x="0" y="35"/>
                        </a:lnTo>
                        <a:lnTo>
                          <a:pt x="0" y="29"/>
                        </a:lnTo>
                        <a:lnTo>
                          <a:pt x="0" y="23"/>
                        </a:lnTo>
                        <a:lnTo>
                          <a:pt x="0" y="17"/>
                        </a:lnTo>
                        <a:lnTo>
                          <a:pt x="2" y="14"/>
                        </a:lnTo>
                        <a:lnTo>
                          <a:pt x="4" y="8"/>
                        </a:lnTo>
                        <a:lnTo>
                          <a:pt x="6" y="6"/>
                        </a:lnTo>
                        <a:lnTo>
                          <a:pt x="10" y="4"/>
                        </a:lnTo>
                        <a:lnTo>
                          <a:pt x="14" y="2"/>
                        </a:lnTo>
                        <a:lnTo>
                          <a:pt x="20" y="0"/>
                        </a:lnTo>
                        <a:lnTo>
                          <a:pt x="23" y="2"/>
                        </a:lnTo>
                        <a:lnTo>
                          <a:pt x="27" y="2"/>
                        </a:lnTo>
                        <a:lnTo>
                          <a:pt x="31" y="6"/>
                        </a:lnTo>
                        <a:lnTo>
                          <a:pt x="33" y="8"/>
                        </a:lnTo>
                        <a:lnTo>
                          <a:pt x="35" y="12"/>
                        </a:lnTo>
                        <a:lnTo>
                          <a:pt x="37" y="17"/>
                        </a:lnTo>
                        <a:lnTo>
                          <a:pt x="37" y="23"/>
                        </a:lnTo>
                        <a:lnTo>
                          <a:pt x="37" y="29"/>
                        </a:lnTo>
                        <a:close/>
                        <a:moveTo>
                          <a:pt x="29" y="29"/>
                        </a:moveTo>
                        <a:lnTo>
                          <a:pt x="29" y="25"/>
                        </a:lnTo>
                        <a:lnTo>
                          <a:pt x="29" y="21"/>
                        </a:lnTo>
                        <a:lnTo>
                          <a:pt x="29" y="19"/>
                        </a:lnTo>
                        <a:lnTo>
                          <a:pt x="29" y="15"/>
                        </a:lnTo>
                        <a:lnTo>
                          <a:pt x="27" y="14"/>
                        </a:lnTo>
                        <a:lnTo>
                          <a:pt x="27" y="12"/>
                        </a:lnTo>
                        <a:lnTo>
                          <a:pt x="25" y="10"/>
                        </a:lnTo>
                        <a:lnTo>
                          <a:pt x="25" y="10"/>
                        </a:lnTo>
                        <a:lnTo>
                          <a:pt x="23" y="8"/>
                        </a:lnTo>
                        <a:lnTo>
                          <a:pt x="22" y="8"/>
                        </a:lnTo>
                        <a:lnTo>
                          <a:pt x="20" y="8"/>
                        </a:lnTo>
                        <a:lnTo>
                          <a:pt x="18" y="8"/>
                        </a:lnTo>
                        <a:lnTo>
                          <a:pt x="16" y="8"/>
                        </a:lnTo>
                        <a:lnTo>
                          <a:pt x="12" y="8"/>
                        </a:lnTo>
                        <a:lnTo>
                          <a:pt x="10" y="10"/>
                        </a:lnTo>
                        <a:lnTo>
                          <a:pt x="10" y="14"/>
                        </a:lnTo>
                        <a:lnTo>
                          <a:pt x="8" y="15"/>
                        </a:lnTo>
                        <a:lnTo>
                          <a:pt x="8" y="19"/>
                        </a:lnTo>
                        <a:lnTo>
                          <a:pt x="8" y="23"/>
                        </a:lnTo>
                        <a:lnTo>
                          <a:pt x="6" y="29"/>
                        </a:lnTo>
                        <a:lnTo>
                          <a:pt x="8" y="35"/>
                        </a:lnTo>
                        <a:lnTo>
                          <a:pt x="8" y="38"/>
                        </a:lnTo>
                        <a:lnTo>
                          <a:pt x="8" y="42"/>
                        </a:lnTo>
                        <a:lnTo>
                          <a:pt x="10" y="46"/>
                        </a:lnTo>
                        <a:lnTo>
                          <a:pt x="12" y="48"/>
                        </a:lnTo>
                        <a:lnTo>
                          <a:pt x="14" y="50"/>
                        </a:lnTo>
                        <a:lnTo>
                          <a:pt x="16" y="50"/>
                        </a:lnTo>
                        <a:lnTo>
                          <a:pt x="18" y="50"/>
                        </a:lnTo>
                        <a:lnTo>
                          <a:pt x="20" y="50"/>
                        </a:lnTo>
                        <a:lnTo>
                          <a:pt x="22" y="50"/>
                        </a:lnTo>
                        <a:lnTo>
                          <a:pt x="23" y="48"/>
                        </a:lnTo>
                        <a:lnTo>
                          <a:pt x="25" y="48"/>
                        </a:lnTo>
                        <a:lnTo>
                          <a:pt x="27" y="46"/>
                        </a:lnTo>
                        <a:lnTo>
                          <a:pt x="27" y="44"/>
                        </a:lnTo>
                        <a:lnTo>
                          <a:pt x="29" y="42"/>
                        </a:lnTo>
                        <a:lnTo>
                          <a:pt x="29" y="40"/>
                        </a:lnTo>
                        <a:lnTo>
                          <a:pt x="29" y="37"/>
                        </a:lnTo>
                        <a:lnTo>
                          <a:pt x="29" y="35"/>
                        </a:lnTo>
                        <a:lnTo>
                          <a:pt x="29" y="33"/>
                        </a:lnTo>
                        <a:lnTo>
                          <a:pt x="29"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9" name="Freeform 412">
                    <a:extLst>
                      <a:ext uri="{FF2B5EF4-FFF2-40B4-BE49-F238E27FC236}">
                        <a16:creationId xmlns:a16="http://schemas.microsoft.com/office/drawing/2014/main" id="{5A637B2A-8FCD-4492-BDBC-EC2C28350AEF}"/>
                      </a:ext>
                    </a:extLst>
                  </p:cNvPr>
                  <p:cNvSpPr>
                    <a:spLocks/>
                  </p:cNvSpPr>
                  <p:nvPr/>
                </p:nvSpPr>
                <p:spPr bwMode="auto">
                  <a:xfrm>
                    <a:off x="6807286" y="5144002"/>
                    <a:ext cx="52388" cy="85725"/>
                  </a:xfrm>
                  <a:custGeom>
                    <a:avLst/>
                    <a:gdLst>
                      <a:gd name="T0" fmla="*/ 33 w 33"/>
                      <a:gd name="T1" fmla="*/ 52 h 54"/>
                      <a:gd name="T2" fmla="*/ 33 w 33"/>
                      <a:gd name="T3" fmla="*/ 54 h 54"/>
                      <a:gd name="T4" fmla="*/ 33 w 33"/>
                      <a:gd name="T5" fmla="*/ 54 h 54"/>
                      <a:gd name="T6" fmla="*/ 31 w 33"/>
                      <a:gd name="T7" fmla="*/ 54 h 54"/>
                      <a:gd name="T8" fmla="*/ 2 w 33"/>
                      <a:gd name="T9" fmla="*/ 54 h 54"/>
                      <a:gd name="T10" fmla="*/ 2 w 33"/>
                      <a:gd name="T11" fmla="*/ 54 h 54"/>
                      <a:gd name="T12" fmla="*/ 2 w 33"/>
                      <a:gd name="T13" fmla="*/ 54 h 54"/>
                      <a:gd name="T14" fmla="*/ 2 w 33"/>
                      <a:gd name="T15" fmla="*/ 54 h 54"/>
                      <a:gd name="T16" fmla="*/ 0 w 33"/>
                      <a:gd name="T17" fmla="*/ 52 h 54"/>
                      <a:gd name="T18" fmla="*/ 2 w 33"/>
                      <a:gd name="T19" fmla="*/ 50 h 54"/>
                      <a:gd name="T20" fmla="*/ 2 w 33"/>
                      <a:gd name="T21" fmla="*/ 50 h 54"/>
                      <a:gd name="T22" fmla="*/ 2 w 33"/>
                      <a:gd name="T23" fmla="*/ 48 h 54"/>
                      <a:gd name="T24" fmla="*/ 2 w 33"/>
                      <a:gd name="T25" fmla="*/ 48 h 54"/>
                      <a:gd name="T26" fmla="*/ 14 w 33"/>
                      <a:gd name="T27" fmla="*/ 7 h 54"/>
                      <a:gd name="T28" fmla="*/ 2 w 33"/>
                      <a:gd name="T29" fmla="*/ 15 h 54"/>
                      <a:gd name="T30" fmla="*/ 2 w 33"/>
                      <a:gd name="T31" fmla="*/ 15 h 54"/>
                      <a:gd name="T32" fmla="*/ 0 w 33"/>
                      <a:gd name="T33" fmla="*/ 13 h 54"/>
                      <a:gd name="T34" fmla="*/ 0 w 33"/>
                      <a:gd name="T35" fmla="*/ 13 h 54"/>
                      <a:gd name="T36" fmla="*/ 0 w 33"/>
                      <a:gd name="T37" fmla="*/ 11 h 54"/>
                      <a:gd name="T38" fmla="*/ 0 w 33"/>
                      <a:gd name="T39" fmla="*/ 9 h 54"/>
                      <a:gd name="T40" fmla="*/ 2 w 33"/>
                      <a:gd name="T41" fmla="*/ 9 h 54"/>
                      <a:gd name="T42" fmla="*/ 2 w 33"/>
                      <a:gd name="T43" fmla="*/ 9 h 54"/>
                      <a:gd name="T44" fmla="*/ 15 w 33"/>
                      <a:gd name="T45" fmla="*/ 0 h 54"/>
                      <a:gd name="T46" fmla="*/ 15 w 33"/>
                      <a:gd name="T47" fmla="*/ 0 h 54"/>
                      <a:gd name="T48" fmla="*/ 15 w 33"/>
                      <a:gd name="T49" fmla="*/ 0 h 54"/>
                      <a:gd name="T50" fmla="*/ 17 w 33"/>
                      <a:gd name="T51" fmla="*/ 0 h 54"/>
                      <a:gd name="T52" fmla="*/ 17 w 33"/>
                      <a:gd name="T53" fmla="*/ 0 h 54"/>
                      <a:gd name="T54" fmla="*/ 19 w 33"/>
                      <a:gd name="T55" fmla="*/ 0 h 54"/>
                      <a:gd name="T56" fmla="*/ 21 w 33"/>
                      <a:gd name="T57" fmla="*/ 0 h 54"/>
                      <a:gd name="T58" fmla="*/ 21 w 33"/>
                      <a:gd name="T59" fmla="*/ 2 h 54"/>
                      <a:gd name="T60" fmla="*/ 21 w 33"/>
                      <a:gd name="T61" fmla="*/ 2 h 54"/>
                      <a:gd name="T62" fmla="*/ 31 w 33"/>
                      <a:gd name="T63" fmla="*/ 48 h 54"/>
                      <a:gd name="T64" fmla="*/ 31 w 33"/>
                      <a:gd name="T65" fmla="*/ 48 h 54"/>
                      <a:gd name="T66" fmla="*/ 33 w 33"/>
                      <a:gd name="T67" fmla="*/ 50 h 54"/>
                      <a:gd name="T68" fmla="*/ 33 w 33"/>
                      <a:gd name="T69" fmla="*/ 50 h 54"/>
                      <a:gd name="T70" fmla="*/ 33 w 33"/>
                      <a:gd name="T71" fmla="*/ 5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3" h="54">
                        <a:moveTo>
                          <a:pt x="33" y="52"/>
                        </a:moveTo>
                        <a:lnTo>
                          <a:pt x="33" y="52"/>
                        </a:lnTo>
                        <a:lnTo>
                          <a:pt x="33" y="54"/>
                        </a:lnTo>
                        <a:lnTo>
                          <a:pt x="33" y="54"/>
                        </a:lnTo>
                        <a:lnTo>
                          <a:pt x="33" y="54"/>
                        </a:lnTo>
                        <a:lnTo>
                          <a:pt x="33" y="54"/>
                        </a:lnTo>
                        <a:lnTo>
                          <a:pt x="31" y="54"/>
                        </a:lnTo>
                        <a:lnTo>
                          <a:pt x="31" y="54"/>
                        </a:lnTo>
                        <a:lnTo>
                          <a:pt x="31" y="54"/>
                        </a:lnTo>
                        <a:lnTo>
                          <a:pt x="2" y="54"/>
                        </a:lnTo>
                        <a:lnTo>
                          <a:pt x="2" y="54"/>
                        </a:lnTo>
                        <a:lnTo>
                          <a:pt x="2" y="54"/>
                        </a:lnTo>
                        <a:lnTo>
                          <a:pt x="2" y="54"/>
                        </a:lnTo>
                        <a:lnTo>
                          <a:pt x="2" y="54"/>
                        </a:lnTo>
                        <a:lnTo>
                          <a:pt x="2" y="54"/>
                        </a:lnTo>
                        <a:lnTo>
                          <a:pt x="2" y="54"/>
                        </a:lnTo>
                        <a:lnTo>
                          <a:pt x="0" y="52"/>
                        </a:lnTo>
                        <a:lnTo>
                          <a:pt x="0" y="52"/>
                        </a:lnTo>
                        <a:lnTo>
                          <a:pt x="0" y="52"/>
                        </a:lnTo>
                        <a:lnTo>
                          <a:pt x="2" y="50"/>
                        </a:lnTo>
                        <a:lnTo>
                          <a:pt x="2" y="50"/>
                        </a:lnTo>
                        <a:lnTo>
                          <a:pt x="2" y="50"/>
                        </a:lnTo>
                        <a:lnTo>
                          <a:pt x="2" y="50"/>
                        </a:lnTo>
                        <a:lnTo>
                          <a:pt x="2" y="48"/>
                        </a:lnTo>
                        <a:lnTo>
                          <a:pt x="2" y="48"/>
                        </a:lnTo>
                        <a:lnTo>
                          <a:pt x="2" y="48"/>
                        </a:lnTo>
                        <a:lnTo>
                          <a:pt x="14" y="48"/>
                        </a:lnTo>
                        <a:lnTo>
                          <a:pt x="14" y="7"/>
                        </a:lnTo>
                        <a:lnTo>
                          <a:pt x="4" y="13"/>
                        </a:lnTo>
                        <a:lnTo>
                          <a:pt x="2" y="15"/>
                        </a:lnTo>
                        <a:lnTo>
                          <a:pt x="2" y="15"/>
                        </a:lnTo>
                        <a:lnTo>
                          <a:pt x="2" y="15"/>
                        </a:lnTo>
                        <a:lnTo>
                          <a:pt x="2" y="15"/>
                        </a:lnTo>
                        <a:lnTo>
                          <a:pt x="0" y="13"/>
                        </a:lnTo>
                        <a:lnTo>
                          <a:pt x="0" y="13"/>
                        </a:lnTo>
                        <a:lnTo>
                          <a:pt x="0" y="13"/>
                        </a:lnTo>
                        <a:lnTo>
                          <a:pt x="0" y="11"/>
                        </a:lnTo>
                        <a:lnTo>
                          <a:pt x="0" y="11"/>
                        </a:lnTo>
                        <a:lnTo>
                          <a:pt x="0" y="11"/>
                        </a:lnTo>
                        <a:lnTo>
                          <a:pt x="0" y="9"/>
                        </a:lnTo>
                        <a:lnTo>
                          <a:pt x="0" y="9"/>
                        </a:lnTo>
                        <a:lnTo>
                          <a:pt x="2" y="9"/>
                        </a:lnTo>
                        <a:lnTo>
                          <a:pt x="2" y="9"/>
                        </a:lnTo>
                        <a:lnTo>
                          <a:pt x="2" y="9"/>
                        </a:lnTo>
                        <a:lnTo>
                          <a:pt x="2" y="9"/>
                        </a:lnTo>
                        <a:lnTo>
                          <a:pt x="15" y="0"/>
                        </a:lnTo>
                        <a:lnTo>
                          <a:pt x="15" y="0"/>
                        </a:lnTo>
                        <a:lnTo>
                          <a:pt x="15" y="0"/>
                        </a:lnTo>
                        <a:lnTo>
                          <a:pt x="15" y="0"/>
                        </a:lnTo>
                        <a:lnTo>
                          <a:pt x="15" y="0"/>
                        </a:lnTo>
                        <a:lnTo>
                          <a:pt x="15" y="0"/>
                        </a:lnTo>
                        <a:lnTo>
                          <a:pt x="17" y="0"/>
                        </a:lnTo>
                        <a:lnTo>
                          <a:pt x="17" y="0"/>
                        </a:lnTo>
                        <a:lnTo>
                          <a:pt x="17" y="0"/>
                        </a:lnTo>
                        <a:lnTo>
                          <a:pt x="19" y="0"/>
                        </a:lnTo>
                        <a:lnTo>
                          <a:pt x="19" y="0"/>
                        </a:lnTo>
                        <a:lnTo>
                          <a:pt x="19" y="0"/>
                        </a:lnTo>
                        <a:lnTo>
                          <a:pt x="21" y="0"/>
                        </a:lnTo>
                        <a:lnTo>
                          <a:pt x="21" y="0"/>
                        </a:lnTo>
                        <a:lnTo>
                          <a:pt x="21" y="2"/>
                        </a:lnTo>
                        <a:lnTo>
                          <a:pt x="21" y="2"/>
                        </a:lnTo>
                        <a:lnTo>
                          <a:pt x="21" y="2"/>
                        </a:lnTo>
                        <a:lnTo>
                          <a:pt x="21" y="48"/>
                        </a:lnTo>
                        <a:lnTo>
                          <a:pt x="31" y="48"/>
                        </a:lnTo>
                        <a:lnTo>
                          <a:pt x="31" y="48"/>
                        </a:lnTo>
                        <a:lnTo>
                          <a:pt x="31" y="48"/>
                        </a:lnTo>
                        <a:lnTo>
                          <a:pt x="33" y="50"/>
                        </a:lnTo>
                        <a:lnTo>
                          <a:pt x="33" y="50"/>
                        </a:lnTo>
                        <a:lnTo>
                          <a:pt x="33" y="50"/>
                        </a:lnTo>
                        <a:lnTo>
                          <a:pt x="33" y="50"/>
                        </a:lnTo>
                        <a:lnTo>
                          <a:pt x="33" y="52"/>
                        </a:lnTo>
                        <a:lnTo>
                          <a:pt x="33" y="5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0" name="Freeform 413">
                    <a:extLst>
                      <a:ext uri="{FF2B5EF4-FFF2-40B4-BE49-F238E27FC236}">
                        <a16:creationId xmlns:a16="http://schemas.microsoft.com/office/drawing/2014/main" id="{DDD551F7-8328-462E-B703-BFF5E3C46AEB}"/>
                      </a:ext>
                    </a:extLst>
                  </p:cNvPr>
                  <p:cNvSpPr>
                    <a:spLocks noEditPoints="1"/>
                  </p:cNvSpPr>
                  <p:nvPr/>
                </p:nvSpPr>
                <p:spPr bwMode="auto">
                  <a:xfrm>
                    <a:off x="6870786" y="5144002"/>
                    <a:ext cx="58738" cy="87312"/>
                  </a:xfrm>
                  <a:custGeom>
                    <a:avLst/>
                    <a:gdLst>
                      <a:gd name="T0" fmla="*/ 37 w 37"/>
                      <a:gd name="T1" fmla="*/ 32 h 55"/>
                      <a:gd name="T2" fmla="*/ 35 w 37"/>
                      <a:gd name="T3" fmla="*/ 44 h 55"/>
                      <a:gd name="T4" fmla="*/ 31 w 37"/>
                      <a:gd name="T5" fmla="*/ 50 h 55"/>
                      <a:gd name="T6" fmla="*/ 23 w 37"/>
                      <a:gd name="T7" fmla="*/ 55 h 55"/>
                      <a:gd name="T8" fmla="*/ 14 w 37"/>
                      <a:gd name="T9" fmla="*/ 55 h 55"/>
                      <a:gd name="T10" fmla="*/ 6 w 37"/>
                      <a:gd name="T11" fmla="*/ 52 h 55"/>
                      <a:gd name="T12" fmla="*/ 2 w 37"/>
                      <a:gd name="T13" fmla="*/ 44 h 55"/>
                      <a:gd name="T14" fmla="*/ 0 w 37"/>
                      <a:gd name="T15" fmla="*/ 34 h 55"/>
                      <a:gd name="T16" fmla="*/ 0 w 37"/>
                      <a:gd name="T17" fmla="*/ 21 h 55"/>
                      <a:gd name="T18" fmla="*/ 2 w 37"/>
                      <a:gd name="T19" fmla="*/ 11 h 55"/>
                      <a:gd name="T20" fmla="*/ 6 w 37"/>
                      <a:gd name="T21" fmla="*/ 4 h 55"/>
                      <a:gd name="T22" fmla="*/ 14 w 37"/>
                      <a:gd name="T23" fmla="*/ 0 h 55"/>
                      <a:gd name="T24" fmla="*/ 23 w 37"/>
                      <a:gd name="T25" fmla="*/ 0 h 55"/>
                      <a:gd name="T26" fmla="*/ 31 w 37"/>
                      <a:gd name="T27" fmla="*/ 4 h 55"/>
                      <a:gd name="T28" fmla="*/ 35 w 37"/>
                      <a:gd name="T29" fmla="*/ 11 h 55"/>
                      <a:gd name="T30" fmla="*/ 37 w 37"/>
                      <a:gd name="T31" fmla="*/ 21 h 55"/>
                      <a:gd name="T32" fmla="*/ 31 w 37"/>
                      <a:gd name="T33" fmla="*/ 29 h 55"/>
                      <a:gd name="T34" fmla="*/ 29 w 37"/>
                      <a:gd name="T35" fmla="*/ 21 h 55"/>
                      <a:gd name="T36" fmla="*/ 29 w 37"/>
                      <a:gd name="T37" fmla="*/ 15 h 55"/>
                      <a:gd name="T38" fmla="*/ 27 w 37"/>
                      <a:gd name="T39" fmla="*/ 11 h 55"/>
                      <a:gd name="T40" fmla="*/ 25 w 37"/>
                      <a:gd name="T41" fmla="*/ 7 h 55"/>
                      <a:gd name="T42" fmla="*/ 23 w 37"/>
                      <a:gd name="T43" fmla="*/ 6 h 55"/>
                      <a:gd name="T44" fmla="*/ 20 w 37"/>
                      <a:gd name="T45" fmla="*/ 6 h 55"/>
                      <a:gd name="T46" fmla="*/ 14 w 37"/>
                      <a:gd name="T47" fmla="*/ 7 h 55"/>
                      <a:gd name="T48" fmla="*/ 10 w 37"/>
                      <a:gd name="T49" fmla="*/ 11 h 55"/>
                      <a:gd name="T50" fmla="*/ 8 w 37"/>
                      <a:gd name="T51" fmla="*/ 19 h 55"/>
                      <a:gd name="T52" fmla="*/ 8 w 37"/>
                      <a:gd name="T53" fmla="*/ 27 h 55"/>
                      <a:gd name="T54" fmla="*/ 8 w 37"/>
                      <a:gd name="T55" fmla="*/ 38 h 55"/>
                      <a:gd name="T56" fmla="*/ 10 w 37"/>
                      <a:gd name="T57" fmla="*/ 44 h 55"/>
                      <a:gd name="T58" fmla="*/ 14 w 37"/>
                      <a:gd name="T59" fmla="*/ 48 h 55"/>
                      <a:gd name="T60" fmla="*/ 20 w 37"/>
                      <a:gd name="T61" fmla="*/ 50 h 55"/>
                      <a:gd name="T62" fmla="*/ 23 w 37"/>
                      <a:gd name="T63" fmla="*/ 48 h 55"/>
                      <a:gd name="T64" fmla="*/ 25 w 37"/>
                      <a:gd name="T65" fmla="*/ 46 h 55"/>
                      <a:gd name="T66" fmla="*/ 27 w 37"/>
                      <a:gd name="T67" fmla="*/ 42 h 55"/>
                      <a:gd name="T68" fmla="*/ 29 w 37"/>
                      <a:gd name="T69" fmla="*/ 38 h 55"/>
                      <a:gd name="T70" fmla="*/ 31 w 37"/>
                      <a:gd name="T71" fmla="*/ 34 h 55"/>
                      <a:gd name="T72" fmla="*/ 31 w 37"/>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5">
                        <a:moveTo>
                          <a:pt x="37" y="27"/>
                        </a:moveTo>
                        <a:lnTo>
                          <a:pt x="37" y="32"/>
                        </a:lnTo>
                        <a:lnTo>
                          <a:pt x="37" y="38"/>
                        </a:lnTo>
                        <a:lnTo>
                          <a:pt x="35" y="44"/>
                        </a:lnTo>
                        <a:lnTo>
                          <a:pt x="33" y="48"/>
                        </a:lnTo>
                        <a:lnTo>
                          <a:pt x="31" y="50"/>
                        </a:lnTo>
                        <a:lnTo>
                          <a:pt x="27" y="54"/>
                        </a:lnTo>
                        <a:lnTo>
                          <a:pt x="23" y="55"/>
                        </a:lnTo>
                        <a:lnTo>
                          <a:pt x="18" y="55"/>
                        </a:lnTo>
                        <a:lnTo>
                          <a:pt x="14" y="55"/>
                        </a:lnTo>
                        <a:lnTo>
                          <a:pt x="10" y="54"/>
                        </a:lnTo>
                        <a:lnTo>
                          <a:pt x="6" y="52"/>
                        </a:lnTo>
                        <a:lnTo>
                          <a:pt x="4" y="48"/>
                        </a:lnTo>
                        <a:lnTo>
                          <a:pt x="2" y="44"/>
                        </a:lnTo>
                        <a:lnTo>
                          <a:pt x="0" y="40"/>
                        </a:lnTo>
                        <a:lnTo>
                          <a:pt x="0" y="34"/>
                        </a:lnTo>
                        <a:lnTo>
                          <a:pt x="0" y="27"/>
                        </a:lnTo>
                        <a:lnTo>
                          <a:pt x="0" y="21"/>
                        </a:lnTo>
                        <a:lnTo>
                          <a:pt x="0" y="17"/>
                        </a:lnTo>
                        <a:lnTo>
                          <a:pt x="2" y="11"/>
                        </a:lnTo>
                        <a:lnTo>
                          <a:pt x="4" y="7"/>
                        </a:lnTo>
                        <a:lnTo>
                          <a:pt x="6" y="4"/>
                        </a:lnTo>
                        <a:lnTo>
                          <a:pt x="10" y="2"/>
                        </a:lnTo>
                        <a:lnTo>
                          <a:pt x="14" y="0"/>
                        </a:lnTo>
                        <a:lnTo>
                          <a:pt x="20" y="0"/>
                        </a:lnTo>
                        <a:lnTo>
                          <a:pt x="23" y="0"/>
                        </a:lnTo>
                        <a:lnTo>
                          <a:pt x="27" y="2"/>
                        </a:lnTo>
                        <a:lnTo>
                          <a:pt x="31" y="4"/>
                        </a:lnTo>
                        <a:lnTo>
                          <a:pt x="33" y="7"/>
                        </a:lnTo>
                        <a:lnTo>
                          <a:pt x="35" y="11"/>
                        </a:lnTo>
                        <a:lnTo>
                          <a:pt x="37" y="15"/>
                        </a:lnTo>
                        <a:lnTo>
                          <a:pt x="37" y="21"/>
                        </a:lnTo>
                        <a:lnTo>
                          <a:pt x="37" y="27"/>
                        </a:lnTo>
                        <a:close/>
                        <a:moveTo>
                          <a:pt x="31" y="29"/>
                        </a:moveTo>
                        <a:lnTo>
                          <a:pt x="31" y="25"/>
                        </a:lnTo>
                        <a:lnTo>
                          <a:pt x="29" y="21"/>
                        </a:lnTo>
                        <a:lnTo>
                          <a:pt x="29" y="17"/>
                        </a:lnTo>
                        <a:lnTo>
                          <a:pt x="29" y="15"/>
                        </a:lnTo>
                        <a:lnTo>
                          <a:pt x="29" y="13"/>
                        </a:lnTo>
                        <a:lnTo>
                          <a:pt x="27" y="11"/>
                        </a:lnTo>
                        <a:lnTo>
                          <a:pt x="27" y="9"/>
                        </a:lnTo>
                        <a:lnTo>
                          <a:pt x="25" y="7"/>
                        </a:lnTo>
                        <a:lnTo>
                          <a:pt x="23" y="7"/>
                        </a:lnTo>
                        <a:lnTo>
                          <a:pt x="23" y="6"/>
                        </a:lnTo>
                        <a:lnTo>
                          <a:pt x="22" y="6"/>
                        </a:lnTo>
                        <a:lnTo>
                          <a:pt x="20" y="6"/>
                        </a:lnTo>
                        <a:lnTo>
                          <a:pt x="16" y="6"/>
                        </a:lnTo>
                        <a:lnTo>
                          <a:pt x="14" y="7"/>
                        </a:lnTo>
                        <a:lnTo>
                          <a:pt x="12" y="9"/>
                        </a:lnTo>
                        <a:lnTo>
                          <a:pt x="10" y="11"/>
                        </a:lnTo>
                        <a:lnTo>
                          <a:pt x="8" y="15"/>
                        </a:lnTo>
                        <a:lnTo>
                          <a:pt x="8" y="19"/>
                        </a:lnTo>
                        <a:lnTo>
                          <a:pt x="8" y="23"/>
                        </a:lnTo>
                        <a:lnTo>
                          <a:pt x="8" y="27"/>
                        </a:lnTo>
                        <a:lnTo>
                          <a:pt x="8" y="32"/>
                        </a:lnTo>
                        <a:lnTo>
                          <a:pt x="8" y="38"/>
                        </a:lnTo>
                        <a:lnTo>
                          <a:pt x="8" y="40"/>
                        </a:lnTo>
                        <a:lnTo>
                          <a:pt x="10" y="44"/>
                        </a:lnTo>
                        <a:lnTo>
                          <a:pt x="12" y="46"/>
                        </a:lnTo>
                        <a:lnTo>
                          <a:pt x="14" y="48"/>
                        </a:lnTo>
                        <a:lnTo>
                          <a:pt x="16" y="50"/>
                        </a:lnTo>
                        <a:lnTo>
                          <a:pt x="20" y="50"/>
                        </a:lnTo>
                        <a:lnTo>
                          <a:pt x="22" y="50"/>
                        </a:lnTo>
                        <a:lnTo>
                          <a:pt x="23" y="48"/>
                        </a:lnTo>
                        <a:lnTo>
                          <a:pt x="25" y="48"/>
                        </a:lnTo>
                        <a:lnTo>
                          <a:pt x="25" y="46"/>
                        </a:lnTo>
                        <a:lnTo>
                          <a:pt x="27" y="44"/>
                        </a:lnTo>
                        <a:lnTo>
                          <a:pt x="27" y="42"/>
                        </a:lnTo>
                        <a:lnTo>
                          <a:pt x="29" y="40"/>
                        </a:lnTo>
                        <a:lnTo>
                          <a:pt x="29" y="38"/>
                        </a:lnTo>
                        <a:lnTo>
                          <a:pt x="29" y="36"/>
                        </a:lnTo>
                        <a:lnTo>
                          <a:pt x="31" y="34"/>
                        </a:lnTo>
                        <a:lnTo>
                          <a:pt x="31" y="30"/>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1" name="Freeform 414">
                    <a:extLst>
                      <a:ext uri="{FF2B5EF4-FFF2-40B4-BE49-F238E27FC236}">
                        <a16:creationId xmlns:a16="http://schemas.microsoft.com/office/drawing/2014/main" id="{340DE6B4-C90D-4504-A08A-C296F0CE148F}"/>
                      </a:ext>
                    </a:extLst>
                  </p:cNvPr>
                  <p:cNvSpPr>
                    <a:spLocks noEditPoints="1"/>
                  </p:cNvSpPr>
                  <p:nvPr/>
                </p:nvSpPr>
                <p:spPr bwMode="auto">
                  <a:xfrm>
                    <a:off x="6942223" y="5144002"/>
                    <a:ext cx="57150" cy="87312"/>
                  </a:xfrm>
                  <a:custGeom>
                    <a:avLst/>
                    <a:gdLst>
                      <a:gd name="T0" fmla="*/ 36 w 36"/>
                      <a:gd name="T1" fmla="*/ 32 h 55"/>
                      <a:gd name="T2" fmla="*/ 34 w 36"/>
                      <a:gd name="T3" fmla="*/ 44 h 55"/>
                      <a:gd name="T4" fmla="*/ 30 w 36"/>
                      <a:gd name="T5" fmla="*/ 50 h 55"/>
                      <a:gd name="T6" fmla="*/ 23 w 36"/>
                      <a:gd name="T7" fmla="*/ 55 h 55"/>
                      <a:gd name="T8" fmla="*/ 13 w 36"/>
                      <a:gd name="T9" fmla="*/ 55 h 55"/>
                      <a:gd name="T10" fmla="*/ 5 w 36"/>
                      <a:gd name="T11" fmla="*/ 52 h 55"/>
                      <a:gd name="T12" fmla="*/ 2 w 36"/>
                      <a:gd name="T13" fmla="*/ 44 h 55"/>
                      <a:gd name="T14" fmla="*/ 0 w 36"/>
                      <a:gd name="T15" fmla="*/ 34 h 55"/>
                      <a:gd name="T16" fmla="*/ 0 w 36"/>
                      <a:gd name="T17" fmla="*/ 21 h 55"/>
                      <a:gd name="T18" fmla="*/ 2 w 36"/>
                      <a:gd name="T19" fmla="*/ 11 h 55"/>
                      <a:gd name="T20" fmla="*/ 5 w 36"/>
                      <a:gd name="T21" fmla="*/ 4 h 55"/>
                      <a:gd name="T22" fmla="*/ 13 w 36"/>
                      <a:gd name="T23" fmla="*/ 0 h 55"/>
                      <a:gd name="T24" fmla="*/ 23 w 36"/>
                      <a:gd name="T25" fmla="*/ 0 h 55"/>
                      <a:gd name="T26" fmla="*/ 30 w 36"/>
                      <a:gd name="T27" fmla="*/ 4 h 55"/>
                      <a:gd name="T28" fmla="*/ 34 w 36"/>
                      <a:gd name="T29" fmla="*/ 11 h 55"/>
                      <a:gd name="T30" fmla="*/ 36 w 36"/>
                      <a:gd name="T31" fmla="*/ 21 h 55"/>
                      <a:gd name="T32" fmla="*/ 28 w 36"/>
                      <a:gd name="T33" fmla="*/ 29 h 55"/>
                      <a:gd name="T34" fmla="*/ 28 w 36"/>
                      <a:gd name="T35" fmla="*/ 21 h 55"/>
                      <a:gd name="T36" fmla="*/ 28 w 36"/>
                      <a:gd name="T37" fmla="*/ 15 h 55"/>
                      <a:gd name="T38" fmla="*/ 26 w 36"/>
                      <a:gd name="T39" fmla="*/ 11 h 55"/>
                      <a:gd name="T40" fmla="*/ 25 w 36"/>
                      <a:gd name="T41" fmla="*/ 7 h 55"/>
                      <a:gd name="T42" fmla="*/ 21 w 36"/>
                      <a:gd name="T43" fmla="*/ 6 h 55"/>
                      <a:gd name="T44" fmla="*/ 17 w 36"/>
                      <a:gd name="T45" fmla="*/ 6 h 55"/>
                      <a:gd name="T46" fmla="*/ 11 w 36"/>
                      <a:gd name="T47" fmla="*/ 7 h 55"/>
                      <a:gd name="T48" fmla="*/ 9 w 36"/>
                      <a:gd name="T49" fmla="*/ 11 h 55"/>
                      <a:gd name="T50" fmla="*/ 7 w 36"/>
                      <a:gd name="T51" fmla="*/ 19 h 55"/>
                      <a:gd name="T52" fmla="*/ 5 w 36"/>
                      <a:gd name="T53" fmla="*/ 27 h 55"/>
                      <a:gd name="T54" fmla="*/ 7 w 36"/>
                      <a:gd name="T55" fmla="*/ 38 h 55"/>
                      <a:gd name="T56" fmla="*/ 9 w 36"/>
                      <a:gd name="T57" fmla="*/ 44 h 55"/>
                      <a:gd name="T58" fmla="*/ 13 w 36"/>
                      <a:gd name="T59" fmla="*/ 48 h 55"/>
                      <a:gd name="T60" fmla="*/ 17 w 36"/>
                      <a:gd name="T61" fmla="*/ 50 h 55"/>
                      <a:gd name="T62" fmla="*/ 21 w 36"/>
                      <a:gd name="T63" fmla="*/ 48 h 55"/>
                      <a:gd name="T64" fmla="*/ 25 w 36"/>
                      <a:gd name="T65" fmla="*/ 46 h 55"/>
                      <a:gd name="T66" fmla="*/ 26 w 36"/>
                      <a:gd name="T67" fmla="*/ 42 h 55"/>
                      <a:gd name="T68" fmla="*/ 28 w 36"/>
                      <a:gd name="T69" fmla="*/ 38 h 55"/>
                      <a:gd name="T70" fmla="*/ 28 w 36"/>
                      <a:gd name="T71" fmla="*/ 34 h 55"/>
                      <a:gd name="T72" fmla="*/ 28 w 36"/>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55">
                        <a:moveTo>
                          <a:pt x="36" y="27"/>
                        </a:moveTo>
                        <a:lnTo>
                          <a:pt x="36" y="32"/>
                        </a:lnTo>
                        <a:lnTo>
                          <a:pt x="36" y="38"/>
                        </a:lnTo>
                        <a:lnTo>
                          <a:pt x="34" y="44"/>
                        </a:lnTo>
                        <a:lnTo>
                          <a:pt x="32" y="48"/>
                        </a:lnTo>
                        <a:lnTo>
                          <a:pt x="30" y="50"/>
                        </a:lnTo>
                        <a:lnTo>
                          <a:pt x="26" y="54"/>
                        </a:lnTo>
                        <a:lnTo>
                          <a:pt x="23" y="55"/>
                        </a:lnTo>
                        <a:lnTo>
                          <a:pt x="17" y="55"/>
                        </a:lnTo>
                        <a:lnTo>
                          <a:pt x="13" y="55"/>
                        </a:lnTo>
                        <a:lnTo>
                          <a:pt x="9" y="54"/>
                        </a:lnTo>
                        <a:lnTo>
                          <a:pt x="5" y="52"/>
                        </a:lnTo>
                        <a:lnTo>
                          <a:pt x="3" y="48"/>
                        </a:lnTo>
                        <a:lnTo>
                          <a:pt x="2" y="44"/>
                        </a:lnTo>
                        <a:lnTo>
                          <a:pt x="0" y="40"/>
                        </a:lnTo>
                        <a:lnTo>
                          <a:pt x="0" y="34"/>
                        </a:lnTo>
                        <a:lnTo>
                          <a:pt x="0" y="27"/>
                        </a:lnTo>
                        <a:lnTo>
                          <a:pt x="0" y="21"/>
                        </a:lnTo>
                        <a:lnTo>
                          <a:pt x="0" y="17"/>
                        </a:lnTo>
                        <a:lnTo>
                          <a:pt x="2" y="11"/>
                        </a:lnTo>
                        <a:lnTo>
                          <a:pt x="3" y="7"/>
                        </a:lnTo>
                        <a:lnTo>
                          <a:pt x="5" y="4"/>
                        </a:lnTo>
                        <a:lnTo>
                          <a:pt x="9" y="2"/>
                        </a:lnTo>
                        <a:lnTo>
                          <a:pt x="13" y="0"/>
                        </a:lnTo>
                        <a:lnTo>
                          <a:pt x="19" y="0"/>
                        </a:lnTo>
                        <a:lnTo>
                          <a:pt x="23" y="0"/>
                        </a:lnTo>
                        <a:lnTo>
                          <a:pt x="26" y="2"/>
                        </a:lnTo>
                        <a:lnTo>
                          <a:pt x="30" y="4"/>
                        </a:lnTo>
                        <a:lnTo>
                          <a:pt x="32" y="7"/>
                        </a:lnTo>
                        <a:lnTo>
                          <a:pt x="34" y="11"/>
                        </a:lnTo>
                        <a:lnTo>
                          <a:pt x="36" y="15"/>
                        </a:lnTo>
                        <a:lnTo>
                          <a:pt x="36" y="21"/>
                        </a:lnTo>
                        <a:lnTo>
                          <a:pt x="36" y="27"/>
                        </a:lnTo>
                        <a:close/>
                        <a:moveTo>
                          <a:pt x="28" y="29"/>
                        </a:moveTo>
                        <a:lnTo>
                          <a:pt x="28" y="25"/>
                        </a:lnTo>
                        <a:lnTo>
                          <a:pt x="28" y="21"/>
                        </a:lnTo>
                        <a:lnTo>
                          <a:pt x="28" y="17"/>
                        </a:lnTo>
                        <a:lnTo>
                          <a:pt x="28" y="15"/>
                        </a:lnTo>
                        <a:lnTo>
                          <a:pt x="26" y="13"/>
                        </a:lnTo>
                        <a:lnTo>
                          <a:pt x="26" y="11"/>
                        </a:lnTo>
                        <a:lnTo>
                          <a:pt x="25" y="9"/>
                        </a:lnTo>
                        <a:lnTo>
                          <a:pt x="25" y="7"/>
                        </a:lnTo>
                        <a:lnTo>
                          <a:pt x="23" y="7"/>
                        </a:lnTo>
                        <a:lnTo>
                          <a:pt x="21" y="6"/>
                        </a:lnTo>
                        <a:lnTo>
                          <a:pt x="19" y="6"/>
                        </a:lnTo>
                        <a:lnTo>
                          <a:pt x="17" y="6"/>
                        </a:lnTo>
                        <a:lnTo>
                          <a:pt x="15" y="6"/>
                        </a:lnTo>
                        <a:lnTo>
                          <a:pt x="11" y="7"/>
                        </a:lnTo>
                        <a:lnTo>
                          <a:pt x="9" y="9"/>
                        </a:lnTo>
                        <a:lnTo>
                          <a:pt x="9" y="11"/>
                        </a:lnTo>
                        <a:lnTo>
                          <a:pt x="7" y="15"/>
                        </a:lnTo>
                        <a:lnTo>
                          <a:pt x="7" y="19"/>
                        </a:lnTo>
                        <a:lnTo>
                          <a:pt x="7" y="23"/>
                        </a:lnTo>
                        <a:lnTo>
                          <a:pt x="5" y="27"/>
                        </a:lnTo>
                        <a:lnTo>
                          <a:pt x="7" y="32"/>
                        </a:lnTo>
                        <a:lnTo>
                          <a:pt x="7" y="38"/>
                        </a:lnTo>
                        <a:lnTo>
                          <a:pt x="7" y="40"/>
                        </a:lnTo>
                        <a:lnTo>
                          <a:pt x="9" y="44"/>
                        </a:lnTo>
                        <a:lnTo>
                          <a:pt x="11" y="46"/>
                        </a:lnTo>
                        <a:lnTo>
                          <a:pt x="13" y="48"/>
                        </a:lnTo>
                        <a:lnTo>
                          <a:pt x="15" y="50"/>
                        </a:lnTo>
                        <a:lnTo>
                          <a:pt x="17" y="50"/>
                        </a:lnTo>
                        <a:lnTo>
                          <a:pt x="19" y="50"/>
                        </a:lnTo>
                        <a:lnTo>
                          <a:pt x="21" y="48"/>
                        </a:lnTo>
                        <a:lnTo>
                          <a:pt x="23" y="48"/>
                        </a:lnTo>
                        <a:lnTo>
                          <a:pt x="25" y="46"/>
                        </a:lnTo>
                        <a:lnTo>
                          <a:pt x="26" y="44"/>
                        </a:lnTo>
                        <a:lnTo>
                          <a:pt x="26" y="42"/>
                        </a:lnTo>
                        <a:lnTo>
                          <a:pt x="28" y="40"/>
                        </a:lnTo>
                        <a:lnTo>
                          <a:pt x="28" y="38"/>
                        </a:lnTo>
                        <a:lnTo>
                          <a:pt x="28" y="36"/>
                        </a:lnTo>
                        <a:lnTo>
                          <a:pt x="28" y="34"/>
                        </a:lnTo>
                        <a:lnTo>
                          <a:pt x="28" y="30"/>
                        </a:lnTo>
                        <a:lnTo>
                          <a:pt x="28"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2" name="Freeform 415">
                    <a:extLst>
                      <a:ext uri="{FF2B5EF4-FFF2-40B4-BE49-F238E27FC236}">
                        <a16:creationId xmlns:a16="http://schemas.microsoft.com/office/drawing/2014/main" id="{DD97D43D-5E3E-4EB8-A7A7-BE67BC832E73}"/>
                      </a:ext>
                    </a:extLst>
                  </p:cNvPr>
                  <p:cNvSpPr>
                    <a:spLocks noEditPoints="1"/>
                  </p:cNvSpPr>
                  <p:nvPr/>
                </p:nvSpPr>
                <p:spPr bwMode="auto">
                  <a:xfrm>
                    <a:off x="7008898" y="5144002"/>
                    <a:ext cx="60325" cy="87312"/>
                  </a:xfrm>
                  <a:custGeom>
                    <a:avLst/>
                    <a:gdLst>
                      <a:gd name="T0" fmla="*/ 38 w 38"/>
                      <a:gd name="T1" fmla="*/ 32 h 55"/>
                      <a:gd name="T2" fmla="*/ 36 w 38"/>
                      <a:gd name="T3" fmla="*/ 44 h 55"/>
                      <a:gd name="T4" fmla="*/ 31 w 38"/>
                      <a:gd name="T5" fmla="*/ 50 h 55"/>
                      <a:gd name="T6" fmla="*/ 23 w 38"/>
                      <a:gd name="T7" fmla="*/ 55 h 55"/>
                      <a:gd name="T8" fmla="*/ 13 w 38"/>
                      <a:gd name="T9" fmla="*/ 55 h 55"/>
                      <a:gd name="T10" fmla="*/ 8 w 38"/>
                      <a:gd name="T11" fmla="*/ 52 h 55"/>
                      <a:gd name="T12" fmla="*/ 2 w 38"/>
                      <a:gd name="T13" fmla="*/ 44 h 55"/>
                      <a:gd name="T14" fmla="*/ 0 w 38"/>
                      <a:gd name="T15" fmla="*/ 34 h 55"/>
                      <a:gd name="T16" fmla="*/ 0 w 38"/>
                      <a:gd name="T17" fmla="*/ 21 h 55"/>
                      <a:gd name="T18" fmla="*/ 4 w 38"/>
                      <a:gd name="T19" fmla="*/ 11 h 55"/>
                      <a:gd name="T20" fmla="*/ 8 w 38"/>
                      <a:gd name="T21" fmla="*/ 4 h 55"/>
                      <a:gd name="T22" fmla="*/ 15 w 38"/>
                      <a:gd name="T23" fmla="*/ 0 h 55"/>
                      <a:gd name="T24" fmla="*/ 25 w 38"/>
                      <a:gd name="T25" fmla="*/ 0 h 55"/>
                      <a:gd name="T26" fmla="*/ 33 w 38"/>
                      <a:gd name="T27" fmla="*/ 4 h 55"/>
                      <a:gd name="T28" fmla="*/ 36 w 38"/>
                      <a:gd name="T29" fmla="*/ 11 h 55"/>
                      <a:gd name="T30" fmla="*/ 38 w 38"/>
                      <a:gd name="T31" fmla="*/ 21 h 55"/>
                      <a:gd name="T32" fmla="*/ 31 w 38"/>
                      <a:gd name="T33" fmla="*/ 29 h 55"/>
                      <a:gd name="T34" fmla="*/ 31 w 38"/>
                      <a:gd name="T35" fmla="*/ 21 h 55"/>
                      <a:gd name="T36" fmla="*/ 29 w 38"/>
                      <a:gd name="T37" fmla="*/ 15 h 55"/>
                      <a:gd name="T38" fmla="*/ 29 w 38"/>
                      <a:gd name="T39" fmla="*/ 11 h 55"/>
                      <a:gd name="T40" fmla="*/ 27 w 38"/>
                      <a:gd name="T41" fmla="*/ 7 h 55"/>
                      <a:gd name="T42" fmla="*/ 23 w 38"/>
                      <a:gd name="T43" fmla="*/ 6 h 55"/>
                      <a:gd name="T44" fmla="*/ 19 w 38"/>
                      <a:gd name="T45" fmla="*/ 6 h 55"/>
                      <a:gd name="T46" fmla="*/ 13 w 38"/>
                      <a:gd name="T47" fmla="*/ 7 h 55"/>
                      <a:gd name="T48" fmla="*/ 9 w 38"/>
                      <a:gd name="T49" fmla="*/ 11 h 55"/>
                      <a:gd name="T50" fmla="*/ 8 w 38"/>
                      <a:gd name="T51" fmla="*/ 19 h 55"/>
                      <a:gd name="T52" fmla="*/ 8 w 38"/>
                      <a:gd name="T53" fmla="*/ 27 h 55"/>
                      <a:gd name="T54" fmla="*/ 9 w 38"/>
                      <a:gd name="T55" fmla="*/ 38 h 55"/>
                      <a:gd name="T56" fmla="*/ 11 w 38"/>
                      <a:gd name="T57" fmla="*/ 44 h 55"/>
                      <a:gd name="T58" fmla="*/ 13 w 38"/>
                      <a:gd name="T59" fmla="*/ 48 h 55"/>
                      <a:gd name="T60" fmla="*/ 19 w 38"/>
                      <a:gd name="T61" fmla="*/ 50 h 55"/>
                      <a:gd name="T62" fmla="*/ 23 w 38"/>
                      <a:gd name="T63" fmla="*/ 48 h 55"/>
                      <a:gd name="T64" fmla="*/ 27 w 38"/>
                      <a:gd name="T65" fmla="*/ 46 h 55"/>
                      <a:gd name="T66" fmla="*/ 29 w 38"/>
                      <a:gd name="T67" fmla="*/ 42 h 55"/>
                      <a:gd name="T68" fmla="*/ 31 w 38"/>
                      <a:gd name="T69" fmla="*/ 38 h 55"/>
                      <a:gd name="T70" fmla="*/ 31 w 38"/>
                      <a:gd name="T71" fmla="*/ 34 h 55"/>
                      <a:gd name="T72" fmla="*/ 31 w 38"/>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8" h="55">
                        <a:moveTo>
                          <a:pt x="38" y="27"/>
                        </a:moveTo>
                        <a:lnTo>
                          <a:pt x="38" y="32"/>
                        </a:lnTo>
                        <a:lnTo>
                          <a:pt x="36" y="38"/>
                        </a:lnTo>
                        <a:lnTo>
                          <a:pt x="36" y="44"/>
                        </a:lnTo>
                        <a:lnTo>
                          <a:pt x="34" y="48"/>
                        </a:lnTo>
                        <a:lnTo>
                          <a:pt x="31" y="50"/>
                        </a:lnTo>
                        <a:lnTo>
                          <a:pt x="29" y="54"/>
                        </a:lnTo>
                        <a:lnTo>
                          <a:pt x="23" y="55"/>
                        </a:lnTo>
                        <a:lnTo>
                          <a:pt x="19" y="55"/>
                        </a:lnTo>
                        <a:lnTo>
                          <a:pt x="13" y="55"/>
                        </a:lnTo>
                        <a:lnTo>
                          <a:pt x="9" y="54"/>
                        </a:lnTo>
                        <a:lnTo>
                          <a:pt x="8" y="52"/>
                        </a:lnTo>
                        <a:lnTo>
                          <a:pt x="4" y="48"/>
                        </a:lnTo>
                        <a:lnTo>
                          <a:pt x="2" y="44"/>
                        </a:lnTo>
                        <a:lnTo>
                          <a:pt x="2" y="40"/>
                        </a:lnTo>
                        <a:lnTo>
                          <a:pt x="0" y="34"/>
                        </a:lnTo>
                        <a:lnTo>
                          <a:pt x="0" y="27"/>
                        </a:lnTo>
                        <a:lnTo>
                          <a:pt x="0" y="21"/>
                        </a:lnTo>
                        <a:lnTo>
                          <a:pt x="2" y="17"/>
                        </a:lnTo>
                        <a:lnTo>
                          <a:pt x="4" y="11"/>
                        </a:lnTo>
                        <a:lnTo>
                          <a:pt x="6" y="7"/>
                        </a:lnTo>
                        <a:lnTo>
                          <a:pt x="8" y="4"/>
                        </a:lnTo>
                        <a:lnTo>
                          <a:pt x="11" y="2"/>
                        </a:lnTo>
                        <a:lnTo>
                          <a:pt x="15" y="0"/>
                        </a:lnTo>
                        <a:lnTo>
                          <a:pt x="19" y="0"/>
                        </a:lnTo>
                        <a:lnTo>
                          <a:pt x="25" y="0"/>
                        </a:lnTo>
                        <a:lnTo>
                          <a:pt x="29" y="2"/>
                        </a:lnTo>
                        <a:lnTo>
                          <a:pt x="33" y="4"/>
                        </a:lnTo>
                        <a:lnTo>
                          <a:pt x="34" y="7"/>
                        </a:lnTo>
                        <a:lnTo>
                          <a:pt x="36" y="11"/>
                        </a:lnTo>
                        <a:lnTo>
                          <a:pt x="36" y="15"/>
                        </a:lnTo>
                        <a:lnTo>
                          <a:pt x="38" y="21"/>
                        </a:lnTo>
                        <a:lnTo>
                          <a:pt x="38" y="27"/>
                        </a:lnTo>
                        <a:close/>
                        <a:moveTo>
                          <a:pt x="31" y="29"/>
                        </a:moveTo>
                        <a:lnTo>
                          <a:pt x="31" y="25"/>
                        </a:lnTo>
                        <a:lnTo>
                          <a:pt x="31" y="21"/>
                        </a:lnTo>
                        <a:lnTo>
                          <a:pt x="31" y="17"/>
                        </a:lnTo>
                        <a:lnTo>
                          <a:pt x="29" y="15"/>
                        </a:lnTo>
                        <a:lnTo>
                          <a:pt x="29" y="13"/>
                        </a:lnTo>
                        <a:lnTo>
                          <a:pt x="29" y="11"/>
                        </a:lnTo>
                        <a:lnTo>
                          <a:pt x="27" y="9"/>
                        </a:lnTo>
                        <a:lnTo>
                          <a:pt x="27" y="7"/>
                        </a:lnTo>
                        <a:lnTo>
                          <a:pt x="25" y="7"/>
                        </a:lnTo>
                        <a:lnTo>
                          <a:pt x="23" y="6"/>
                        </a:lnTo>
                        <a:lnTo>
                          <a:pt x="21" y="6"/>
                        </a:lnTo>
                        <a:lnTo>
                          <a:pt x="19" y="6"/>
                        </a:lnTo>
                        <a:lnTo>
                          <a:pt x="17" y="6"/>
                        </a:lnTo>
                        <a:lnTo>
                          <a:pt x="13" y="7"/>
                        </a:lnTo>
                        <a:lnTo>
                          <a:pt x="11" y="9"/>
                        </a:lnTo>
                        <a:lnTo>
                          <a:pt x="9" y="11"/>
                        </a:lnTo>
                        <a:lnTo>
                          <a:pt x="9" y="15"/>
                        </a:lnTo>
                        <a:lnTo>
                          <a:pt x="8" y="19"/>
                        </a:lnTo>
                        <a:lnTo>
                          <a:pt x="8" y="23"/>
                        </a:lnTo>
                        <a:lnTo>
                          <a:pt x="8" y="27"/>
                        </a:lnTo>
                        <a:lnTo>
                          <a:pt x="8" y="32"/>
                        </a:lnTo>
                        <a:lnTo>
                          <a:pt x="9" y="38"/>
                        </a:lnTo>
                        <a:lnTo>
                          <a:pt x="9" y="40"/>
                        </a:lnTo>
                        <a:lnTo>
                          <a:pt x="11" y="44"/>
                        </a:lnTo>
                        <a:lnTo>
                          <a:pt x="11" y="46"/>
                        </a:lnTo>
                        <a:lnTo>
                          <a:pt x="13" y="48"/>
                        </a:lnTo>
                        <a:lnTo>
                          <a:pt x="17" y="50"/>
                        </a:lnTo>
                        <a:lnTo>
                          <a:pt x="19" y="50"/>
                        </a:lnTo>
                        <a:lnTo>
                          <a:pt x="21" y="50"/>
                        </a:lnTo>
                        <a:lnTo>
                          <a:pt x="23" y="48"/>
                        </a:lnTo>
                        <a:lnTo>
                          <a:pt x="25" y="48"/>
                        </a:lnTo>
                        <a:lnTo>
                          <a:pt x="27" y="46"/>
                        </a:lnTo>
                        <a:lnTo>
                          <a:pt x="27" y="44"/>
                        </a:lnTo>
                        <a:lnTo>
                          <a:pt x="29" y="42"/>
                        </a:lnTo>
                        <a:lnTo>
                          <a:pt x="29" y="40"/>
                        </a:lnTo>
                        <a:lnTo>
                          <a:pt x="31" y="38"/>
                        </a:lnTo>
                        <a:lnTo>
                          <a:pt x="31" y="36"/>
                        </a:lnTo>
                        <a:lnTo>
                          <a:pt x="31" y="34"/>
                        </a:lnTo>
                        <a:lnTo>
                          <a:pt x="31" y="30"/>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3" name="Freeform 416">
                    <a:extLst>
                      <a:ext uri="{FF2B5EF4-FFF2-40B4-BE49-F238E27FC236}">
                        <a16:creationId xmlns:a16="http://schemas.microsoft.com/office/drawing/2014/main" id="{0975A9D3-FF8B-481B-9244-E1472148123D}"/>
                      </a:ext>
                    </a:extLst>
                  </p:cNvPr>
                  <p:cNvSpPr>
                    <a:spLocks/>
                  </p:cNvSpPr>
                  <p:nvPr/>
                </p:nvSpPr>
                <p:spPr bwMode="auto">
                  <a:xfrm>
                    <a:off x="6807286" y="4926515"/>
                    <a:ext cx="52388" cy="85725"/>
                  </a:xfrm>
                  <a:custGeom>
                    <a:avLst/>
                    <a:gdLst>
                      <a:gd name="T0" fmla="*/ 33 w 33"/>
                      <a:gd name="T1" fmla="*/ 52 h 54"/>
                      <a:gd name="T2" fmla="*/ 33 w 33"/>
                      <a:gd name="T3" fmla="*/ 52 h 54"/>
                      <a:gd name="T4" fmla="*/ 33 w 33"/>
                      <a:gd name="T5" fmla="*/ 54 h 54"/>
                      <a:gd name="T6" fmla="*/ 31 w 33"/>
                      <a:gd name="T7" fmla="*/ 54 h 54"/>
                      <a:gd name="T8" fmla="*/ 2 w 33"/>
                      <a:gd name="T9" fmla="*/ 54 h 54"/>
                      <a:gd name="T10" fmla="*/ 2 w 33"/>
                      <a:gd name="T11" fmla="*/ 54 h 54"/>
                      <a:gd name="T12" fmla="*/ 2 w 33"/>
                      <a:gd name="T13" fmla="*/ 54 h 54"/>
                      <a:gd name="T14" fmla="*/ 2 w 33"/>
                      <a:gd name="T15" fmla="*/ 52 h 54"/>
                      <a:gd name="T16" fmla="*/ 0 w 33"/>
                      <a:gd name="T17" fmla="*/ 50 h 54"/>
                      <a:gd name="T18" fmla="*/ 2 w 33"/>
                      <a:gd name="T19" fmla="*/ 50 h 54"/>
                      <a:gd name="T20" fmla="*/ 2 w 33"/>
                      <a:gd name="T21" fmla="*/ 48 h 54"/>
                      <a:gd name="T22" fmla="*/ 2 w 33"/>
                      <a:gd name="T23" fmla="*/ 48 h 54"/>
                      <a:gd name="T24" fmla="*/ 2 w 33"/>
                      <a:gd name="T25" fmla="*/ 48 h 54"/>
                      <a:gd name="T26" fmla="*/ 14 w 33"/>
                      <a:gd name="T27" fmla="*/ 8 h 54"/>
                      <a:gd name="T28" fmla="*/ 2 w 33"/>
                      <a:gd name="T29" fmla="*/ 14 h 54"/>
                      <a:gd name="T30" fmla="*/ 2 w 33"/>
                      <a:gd name="T31" fmla="*/ 14 h 54"/>
                      <a:gd name="T32" fmla="*/ 0 w 33"/>
                      <a:gd name="T33" fmla="*/ 14 h 54"/>
                      <a:gd name="T34" fmla="*/ 0 w 33"/>
                      <a:gd name="T35" fmla="*/ 12 h 54"/>
                      <a:gd name="T36" fmla="*/ 0 w 33"/>
                      <a:gd name="T37" fmla="*/ 10 h 54"/>
                      <a:gd name="T38" fmla="*/ 0 w 33"/>
                      <a:gd name="T39" fmla="*/ 10 h 54"/>
                      <a:gd name="T40" fmla="*/ 2 w 33"/>
                      <a:gd name="T41" fmla="*/ 10 h 54"/>
                      <a:gd name="T42" fmla="*/ 2 w 33"/>
                      <a:gd name="T43" fmla="*/ 8 h 54"/>
                      <a:gd name="T44" fmla="*/ 15 w 33"/>
                      <a:gd name="T45" fmla="*/ 0 h 54"/>
                      <a:gd name="T46" fmla="*/ 15 w 33"/>
                      <a:gd name="T47" fmla="*/ 0 h 54"/>
                      <a:gd name="T48" fmla="*/ 15 w 33"/>
                      <a:gd name="T49" fmla="*/ 0 h 54"/>
                      <a:gd name="T50" fmla="*/ 17 w 33"/>
                      <a:gd name="T51" fmla="*/ 0 h 54"/>
                      <a:gd name="T52" fmla="*/ 17 w 33"/>
                      <a:gd name="T53" fmla="*/ 0 h 54"/>
                      <a:gd name="T54" fmla="*/ 19 w 33"/>
                      <a:gd name="T55" fmla="*/ 0 h 54"/>
                      <a:gd name="T56" fmla="*/ 21 w 33"/>
                      <a:gd name="T57" fmla="*/ 0 h 54"/>
                      <a:gd name="T58" fmla="*/ 21 w 33"/>
                      <a:gd name="T59" fmla="*/ 0 h 54"/>
                      <a:gd name="T60" fmla="*/ 21 w 33"/>
                      <a:gd name="T61" fmla="*/ 0 h 54"/>
                      <a:gd name="T62" fmla="*/ 31 w 33"/>
                      <a:gd name="T63" fmla="*/ 48 h 54"/>
                      <a:gd name="T64" fmla="*/ 31 w 33"/>
                      <a:gd name="T65" fmla="*/ 48 h 54"/>
                      <a:gd name="T66" fmla="*/ 33 w 33"/>
                      <a:gd name="T67" fmla="*/ 48 h 54"/>
                      <a:gd name="T68" fmla="*/ 33 w 33"/>
                      <a:gd name="T69" fmla="*/ 50 h 54"/>
                      <a:gd name="T70" fmla="*/ 33 w 33"/>
                      <a:gd name="T71" fmla="*/ 5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3" h="54">
                        <a:moveTo>
                          <a:pt x="33" y="50"/>
                        </a:moveTo>
                        <a:lnTo>
                          <a:pt x="33" y="52"/>
                        </a:lnTo>
                        <a:lnTo>
                          <a:pt x="33" y="52"/>
                        </a:lnTo>
                        <a:lnTo>
                          <a:pt x="33" y="52"/>
                        </a:lnTo>
                        <a:lnTo>
                          <a:pt x="33" y="54"/>
                        </a:lnTo>
                        <a:lnTo>
                          <a:pt x="33" y="54"/>
                        </a:lnTo>
                        <a:lnTo>
                          <a:pt x="31" y="54"/>
                        </a:lnTo>
                        <a:lnTo>
                          <a:pt x="31" y="54"/>
                        </a:lnTo>
                        <a:lnTo>
                          <a:pt x="31" y="54"/>
                        </a:lnTo>
                        <a:lnTo>
                          <a:pt x="2" y="54"/>
                        </a:lnTo>
                        <a:lnTo>
                          <a:pt x="2" y="54"/>
                        </a:lnTo>
                        <a:lnTo>
                          <a:pt x="2" y="54"/>
                        </a:lnTo>
                        <a:lnTo>
                          <a:pt x="2" y="54"/>
                        </a:lnTo>
                        <a:lnTo>
                          <a:pt x="2" y="54"/>
                        </a:lnTo>
                        <a:lnTo>
                          <a:pt x="2" y="52"/>
                        </a:lnTo>
                        <a:lnTo>
                          <a:pt x="2" y="52"/>
                        </a:lnTo>
                        <a:lnTo>
                          <a:pt x="0" y="52"/>
                        </a:lnTo>
                        <a:lnTo>
                          <a:pt x="0" y="50"/>
                        </a:lnTo>
                        <a:lnTo>
                          <a:pt x="0" y="50"/>
                        </a:lnTo>
                        <a:lnTo>
                          <a:pt x="2" y="50"/>
                        </a:lnTo>
                        <a:lnTo>
                          <a:pt x="2" y="48"/>
                        </a:lnTo>
                        <a:lnTo>
                          <a:pt x="2" y="48"/>
                        </a:lnTo>
                        <a:lnTo>
                          <a:pt x="2" y="48"/>
                        </a:lnTo>
                        <a:lnTo>
                          <a:pt x="2" y="48"/>
                        </a:lnTo>
                        <a:lnTo>
                          <a:pt x="2" y="48"/>
                        </a:lnTo>
                        <a:lnTo>
                          <a:pt x="2" y="48"/>
                        </a:lnTo>
                        <a:lnTo>
                          <a:pt x="14" y="48"/>
                        </a:lnTo>
                        <a:lnTo>
                          <a:pt x="14" y="8"/>
                        </a:lnTo>
                        <a:lnTo>
                          <a:pt x="4" y="14"/>
                        </a:lnTo>
                        <a:lnTo>
                          <a:pt x="2" y="14"/>
                        </a:lnTo>
                        <a:lnTo>
                          <a:pt x="2" y="14"/>
                        </a:lnTo>
                        <a:lnTo>
                          <a:pt x="2" y="14"/>
                        </a:lnTo>
                        <a:lnTo>
                          <a:pt x="2" y="14"/>
                        </a:lnTo>
                        <a:lnTo>
                          <a:pt x="0" y="14"/>
                        </a:lnTo>
                        <a:lnTo>
                          <a:pt x="0" y="14"/>
                        </a:lnTo>
                        <a:lnTo>
                          <a:pt x="0" y="12"/>
                        </a:lnTo>
                        <a:lnTo>
                          <a:pt x="0" y="12"/>
                        </a:lnTo>
                        <a:lnTo>
                          <a:pt x="0" y="10"/>
                        </a:lnTo>
                        <a:lnTo>
                          <a:pt x="0" y="10"/>
                        </a:lnTo>
                        <a:lnTo>
                          <a:pt x="0" y="10"/>
                        </a:lnTo>
                        <a:lnTo>
                          <a:pt x="0" y="10"/>
                        </a:lnTo>
                        <a:lnTo>
                          <a:pt x="2" y="10"/>
                        </a:lnTo>
                        <a:lnTo>
                          <a:pt x="2" y="8"/>
                        </a:lnTo>
                        <a:lnTo>
                          <a:pt x="2" y="8"/>
                        </a:lnTo>
                        <a:lnTo>
                          <a:pt x="2" y="8"/>
                        </a:lnTo>
                        <a:lnTo>
                          <a:pt x="15" y="0"/>
                        </a:lnTo>
                        <a:lnTo>
                          <a:pt x="15" y="0"/>
                        </a:lnTo>
                        <a:lnTo>
                          <a:pt x="15" y="0"/>
                        </a:lnTo>
                        <a:lnTo>
                          <a:pt x="15" y="0"/>
                        </a:lnTo>
                        <a:lnTo>
                          <a:pt x="15" y="0"/>
                        </a:lnTo>
                        <a:lnTo>
                          <a:pt x="15" y="0"/>
                        </a:lnTo>
                        <a:lnTo>
                          <a:pt x="17" y="0"/>
                        </a:lnTo>
                        <a:lnTo>
                          <a:pt x="17" y="0"/>
                        </a:lnTo>
                        <a:lnTo>
                          <a:pt x="17" y="0"/>
                        </a:lnTo>
                        <a:lnTo>
                          <a:pt x="19" y="0"/>
                        </a:lnTo>
                        <a:lnTo>
                          <a:pt x="19" y="0"/>
                        </a:lnTo>
                        <a:lnTo>
                          <a:pt x="19" y="0"/>
                        </a:lnTo>
                        <a:lnTo>
                          <a:pt x="21" y="0"/>
                        </a:lnTo>
                        <a:lnTo>
                          <a:pt x="21" y="0"/>
                        </a:lnTo>
                        <a:lnTo>
                          <a:pt x="21" y="0"/>
                        </a:lnTo>
                        <a:lnTo>
                          <a:pt x="21" y="0"/>
                        </a:lnTo>
                        <a:lnTo>
                          <a:pt x="21" y="0"/>
                        </a:lnTo>
                        <a:lnTo>
                          <a:pt x="21" y="48"/>
                        </a:lnTo>
                        <a:lnTo>
                          <a:pt x="31" y="48"/>
                        </a:lnTo>
                        <a:lnTo>
                          <a:pt x="31" y="48"/>
                        </a:lnTo>
                        <a:lnTo>
                          <a:pt x="31" y="48"/>
                        </a:lnTo>
                        <a:lnTo>
                          <a:pt x="33" y="48"/>
                        </a:lnTo>
                        <a:lnTo>
                          <a:pt x="33" y="48"/>
                        </a:lnTo>
                        <a:lnTo>
                          <a:pt x="33" y="48"/>
                        </a:lnTo>
                        <a:lnTo>
                          <a:pt x="33" y="50"/>
                        </a:lnTo>
                        <a:lnTo>
                          <a:pt x="33" y="50"/>
                        </a:lnTo>
                        <a:lnTo>
                          <a:pt x="33" y="5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4" name="Freeform 417">
                    <a:extLst>
                      <a:ext uri="{FF2B5EF4-FFF2-40B4-BE49-F238E27FC236}">
                        <a16:creationId xmlns:a16="http://schemas.microsoft.com/office/drawing/2014/main" id="{EBC1F98F-03BA-4E00-B01E-BB31925D1ED1}"/>
                      </a:ext>
                    </a:extLst>
                  </p:cNvPr>
                  <p:cNvSpPr>
                    <a:spLocks/>
                  </p:cNvSpPr>
                  <p:nvPr/>
                </p:nvSpPr>
                <p:spPr bwMode="auto">
                  <a:xfrm>
                    <a:off x="6873961" y="4926515"/>
                    <a:ext cx="55563" cy="85725"/>
                  </a:xfrm>
                  <a:custGeom>
                    <a:avLst/>
                    <a:gdLst>
                      <a:gd name="T0" fmla="*/ 35 w 35"/>
                      <a:gd name="T1" fmla="*/ 52 h 54"/>
                      <a:gd name="T2" fmla="*/ 33 w 35"/>
                      <a:gd name="T3" fmla="*/ 52 h 54"/>
                      <a:gd name="T4" fmla="*/ 33 w 35"/>
                      <a:gd name="T5" fmla="*/ 54 h 54"/>
                      <a:gd name="T6" fmla="*/ 33 w 35"/>
                      <a:gd name="T7" fmla="*/ 54 h 54"/>
                      <a:gd name="T8" fmla="*/ 2 w 35"/>
                      <a:gd name="T9" fmla="*/ 54 h 54"/>
                      <a:gd name="T10" fmla="*/ 0 w 35"/>
                      <a:gd name="T11" fmla="*/ 54 h 54"/>
                      <a:gd name="T12" fmla="*/ 0 w 35"/>
                      <a:gd name="T13" fmla="*/ 54 h 54"/>
                      <a:gd name="T14" fmla="*/ 0 w 35"/>
                      <a:gd name="T15" fmla="*/ 52 h 54"/>
                      <a:gd name="T16" fmla="*/ 0 w 35"/>
                      <a:gd name="T17" fmla="*/ 50 h 54"/>
                      <a:gd name="T18" fmla="*/ 0 w 35"/>
                      <a:gd name="T19" fmla="*/ 50 h 54"/>
                      <a:gd name="T20" fmla="*/ 0 w 35"/>
                      <a:gd name="T21" fmla="*/ 48 h 54"/>
                      <a:gd name="T22" fmla="*/ 0 w 35"/>
                      <a:gd name="T23" fmla="*/ 47 h 54"/>
                      <a:gd name="T24" fmla="*/ 2 w 35"/>
                      <a:gd name="T25" fmla="*/ 47 h 54"/>
                      <a:gd name="T26" fmla="*/ 16 w 35"/>
                      <a:gd name="T27" fmla="*/ 31 h 54"/>
                      <a:gd name="T28" fmla="*/ 20 w 35"/>
                      <a:gd name="T29" fmla="*/ 25 h 54"/>
                      <a:gd name="T30" fmla="*/ 23 w 35"/>
                      <a:gd name="T31" fmla="*/ 20 h 54"/>
                      <a:gd name="T32" fmla="*/ 23 w 35"/>
                      <a:gd name="T33" fmla="*/ 16 h 54"/>
                      <a:gd name="T34" fmla="*/ 23 w 35"/>
                      <a:gd name="T35" fmla="*/ 12 h 54"/>
                      <a:gd name="T36" fmla="*/ 21 w 35"/>
                      <a:gd name="T37" fmla="*/ 10 h 54"/>
                      <a:gd name="T38" fmla="*/ 20 w 35"/>
                      <a:gd name="T39" fmla="*/ 8 h 54"/>
                      <a:gd name="T40" fmla="*/ 16 w 35"/>
                      <a:gd name="T41" fmla="*/ 6 h 54"/>
                      <a:gd name="T42" fmla="*/ 12 w 35"/>
                      <a:gd name="T43" fmla="*/ 6 h 54"/>
                      <a:gd name="T44" fmla="*/ 8 w 35"/>
                      <a:gd name="T45" fmla="*/ 8 h 54"/>
                      <a:gd name="T46" fmla="*/ 4 w 35"/>
                      <a:gd name="T47" fmla="*/ 8 h 54"/>
                      <a:gd name="T48" fmla="*/ 2 w 35"/>
                      <a:gd name="T49" fmla="*/ 10 h 54"/>
                      <a:gd name="T50" fmla="*/ 2 w 35"/>
                      <a:gd name="T51" fmla="*/ 10 h 54"/>
                      <a:gd name="T52" fmla="*/ 2 w 35"/>
                      <a:gd name="T53" fmla="*/ 10 h 54"/>
                      <a:gd name="T54" fmla="*/ 0 w 35"/>
                      <a:gd name="T55" fmla="*/ 10 h 54"/>
                      <a:gd name="T56" fmla="*/ 0 w 35"/>
                      <a:gd name="T57" fmla="*/ 8 h 54"/>
                      <a:gd name="T58" fmla="*/ 0 w 35"/>
                      <a:gd name="T59" fmla="*/ 6 h 54"/>
                      <a:gd name="T60" fmla="*/ 0 w 35"/>
                      <a:gd name="T61" fmla="*/ 6 h 54"/>
                      <a:gd name="T62" fmla="*/ 0 w 35"/>
                      <a:gd name="T63" fmla="*/ 4 h 54"/>
                      <a:gd name="T64" fmla="*/ 2 w 35"/>
                      <a:gd name="T65" fmla="*/ 4 h 54"/>
                      <a:gd name="T66" fmla="*/ 2 w 35"/>
                      <a:gd name="T67" fmla="*/ 4 h 54"/>
                      <a:gd name="T68" fmla="*/ 6 w 35"/>
                      <a:gd name="T69" fmla="*/ 2 h 54"/>
                      <a:gd name="T70" fmla="*/ 8 w 35"/>
                      <a:gd name="T71" fmla="*/ 0 h 54"/>
                      <a:gd name="T72" fmla="*/ 14 w 35"/>
                      <a:gd name="T73" fmla="*/ 0 h 54"/>
                      <a:gd name="T74" fmla="*/ 20 w 35"/>
                      <a:gd name="T75" fmla="*/ 0 h 54"/>
                      <a:gd name="T76" fmla="*/ 25 w 35"/>
                      <a:gd name="T77" fmla="*/ 2 h 54"/>
                      <a:gd name="T78" fmla="*/ 29 w 35"/>
                      <a:gd name="T79" fmla="*/ 6 h 54"/>
                      <a:gd name="T80" fmla="*/ 31 w 35"/>
                      <a:gd name="T81" fmla="*/ 10 h 54"/>
                      <a:gd name="T82" fmla="*/ 31 w 35"/>
                      <a:gd name="T83" fmla="*/ 16 h 54"/>
                      <a:gd name="T84" fmla="*/ 31 w 35"/>
                      <a:gd name="T85" fmla="*/ 22 h 54"/>
                      <a:gd name="T86" fmla="*/ 27 w 35"/>
                      <a:gd name="T87" fmla="*/ 27 h 54"/>
                      <a:gd name="T88" fmla="*/ 21 w 35"/>
                      <a:gd name="T89" fmla="*/ 35 h 54"/>
                      <a:gd name="T90" fmla="*/ 8 w 35"/>
                      <a:gd name="T91" fmla="*/ 48 h 54"/>
                      <a:gd name="T92" fmla="*/ 33 w 35"/>
                      <a:gd name="T93" fmla="*/ 48 h 54"/>
                      <a:gd name="T94" fmla="*/ 33 w 35"/>
                      <a:gd name="T95" fmla="*/ 48 h 54"/>
                      <a:gd name="T96" fmla="*/ 33 w 35"/>
                      <a:gd name="T97" fmla="*/ 48 h 54"/>
                      <a:gd name="T98" fmla="*/ 35 w 35"/>
                      <a:gd name="T99" fmla="*/ 5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5" h="54">
                        <a:moveTo>
                          <a:pt x="35" y="50"/>
                        </a:moveTo>
                        <a:lnTo>
                          <a:pt x="35" y="52"/>
                        </a:lnTo>
                        <a:lnTo>
                          <a:pt x="33" y="52"/>
                        </a:lnTo>
                        <a:lnTo>
                          <a:pt x="33" y="52"/>
                        </a:lnTo>
                        <a:lnTo>
                          <a:pt x="33" y="52"/>
                        </a:lnTo>
                        <a:lnTo>
                          <a:pt x="33" y="54"/>
                        </a:lnTo>
                        <a:lnTo>
                          <a:pt x="33" y="54"/>
                        </a:lnTo>
                        <a:lnTo>
                          <a:pt x="33" y="54"/>
                        </a:lnTo>
                        <a:lnTo>
                          <a:pt x="33" y="54"/>
                        </a:lnTo>
                        <a:lnTo>
                          <a:pt x="2" y="54"/>
                        </a:lnTo>
                        <a:lnTo>
                          <a:pt x="2" y="54"/>
                        </a:lnTo>
                        <a:lnTo>
                          <a:pt x="0" y="54"/>
                        </a:lnTo>
                        <a:lnTo>
                          <a:pt x="0" y="54"/>
                        </a:lnTo>
                        <a:lnTo>
                          <a:pt x="0" y="54"/>
                        </a:lnTo>
                        <a:lnTo>
                          <a:pt x="0" y="52"/>
                        </a:lnTo>
                        <a:lnTo>
                          <a:pt x="0" y="52"/>
                        </a:lnTo>
                        <a:lnTo>
                          <a:pt x="0" y="52"/>
                        </a:lnTo>
                        <a:lnTo>
                          <a:pt x="0" y="50"/>
                        </a:lnTo>
                        <a:lnTo>
                          <a:pt x="0" y="50"/>
                        </a:lnTo>
                        <a:lnTo>
                          <a:pt x="0" y="50"/>
                        </a:lnTo>
                        <a:lnTo>
                          <a:pt x="0" y="48"/>
                        </a:lnTo>
                        <a:lnTo>
                          <a:pt x="0" y="48"/>
                        </a:lnTo>
                        <a:lnTo>
                          <a:pt x="0" y="48"/>
                        </a:lnTo>
                        <a:lnTo>
                          <a:pt x="0" y="47"/>
                        </a:lnTo>
                        <a:lnTo>
                          <a:pt x="0" y="47"/>
                        </a:lnTo>
                        <a:lnTo>
                          <a:pt x="2" y="47"/>
                        </a:lnTo>
                        <a:lnTo>
                          <a:pt x="12" y="35"/>
                        </a:lnTo>
                        <a:lnTo>
                          <a:pt x="16" y="31"/>
                        </a:lnTo>
                        <a:lnTo>
                          <a:pt x="18" y="29"/>
                        </a:lnTo>
                        <a:lnTo>
                          <a:pt x="20" y="25"/>
                        </a:lnTo>
                        <a:lnTo>
                          <a:pt x="21" y="23"/>
                        </a:lnTo>
                        <a:lnTo>
                          <a:pt x="23" y="20"/>
                        </a:lnTo>
                        <a:lnTo>
                          <a:pt x="23" y="18"/>
                        </a:lnTo>
                        <a:lnTo>
                          <a:pt x="23" y="16"/>
                        </a:lnTo>
                        <a:lnTo>
                          <a:pt x="23" y="14"/>
                        </a:lnTo>
                        <a:lnTo>
                          <a:pt x="23" y="12"/>
                        </a:lnTo>
                        <a:lnTo>
                          <a:pt x="23" y="12"/>
                        </a:lnTo>
                        <a:lnTo>
                          <a:pt x="21" y="10"/>
                        </a:lnTo>
                        <a:lnTo>
                          <a:pt x="21" y="8"/>
                        </a:lnTo>
                        <a:lnTo>
                          <a:pt x="20" y="8"/>
                        </a:lnTo>
                        <a:lnTo>
                          <a:pt x="18" y="6"/>
                        </a:lnTo>
                        <a:lnTo>
                          <a:pt x="16" y="6"/>
                        </a:lnTo>
                        <a:lnTo>
                          <a:pt x="14" y="6"/>
                        </a:lnTo>
                        <a:lnTo>
                          <a:pt x="12" y="6"/>
                        </a:lnTo>
                        <a:lnTo>
                          <a:pt x="10" y="6"/>
                        </a:lnTo>
                        <a:lnTo>
                          <a:pt x="8" y="8"/>
                        </a:lnTo>
                        <a:lnTo>
                          <a:pt x="6" y="8"/>
                        </a:lnTo>
                        <a:lnTo>
                          <a:pt x="4" y="8"/>
                        </a:lnTo>
                        <a:lnTo>
                          <a:pt x="4" y="10"/>
                        </a:lnTo>
                        <a:lnTo>
                          <a:pt x="2" y="10"/>
                        </a:lnTo>
                        <a:lnTo>
                          <a:pt x="2" y="10"/>
                        </a:lnTo>
                        <a:lnTo>
                          <a:pt x="2" y="10"/>
                        </a:lnTo>
                        <a:lnTo>
                          <a:pt x="2" y="10"/>
                        </a:lnTo>
                        <a:lnTo>
                          <a:pt x="2" y="10"/>
                        </a:lnTo>
                        <a:lnTo>
                          <a:pt x="0" y="10"/>
                        </a:lnTo>
                        <a:lnTo>
                          <a:pt x="0" y="10"/>
                        </a:lnTo>
                        <a:lnTo>
                          <a:pt x="0" y="8"/>
                        </a:lnTo>
                        <a:lnTo>
                          <a:pt x="0" y="8"/>
                        </a:lnTo>
                        <a:lnTo>
                          <a:pt x="0" y="6"/>
                        </a:lnTo>
                        <a:lnTo>
                          <a:pt x="0" y="6"/>
                        </a:lnTo>
                        <a:lnTo>
                          <a:pt x="0" y="6"/>
                        </a:lnTo>
                        <a:lnTo>
                          <a:pt x="0" y="6"/>
                        </a:lnTo>
                        <a:lnTo>
                          <a:pt x="0" y="6"/>
                        </a:lnTo>
                        <a:lnTo>
                          <a:pt x="0" y="4"/>
                        </a:lnTo>
                        <a:lnTo>
                          <a:pt x="2" y="4"/>
                        </a:lnTo>
                        <a:lnTo>
                          <a:pt x="2" y="4"/>
                        </a:lnTo>
                        <a:lnTo>
                          <a:pt x="2" y="4"/>
                        </a:lnTo>
                        <a:lnTo>
                          <a:pt x="2" y="4"/>
                        </a:lnTo>
                        <a:lnTo>
                          <a:pt x="4" y="2"/>
                        </a:lnTo>
                        <a:lnTo>
                          <a:pt x="6" y="2"/>
                        </a:lnTo>
                        <a:lnTo>
                          <a:pt x="6" y="0"/>
                        </a:lnTo>
                        <a:lnTo>
                          <a:pt x="8" y="0"/>
                        </a:lnTo>
                        <a:lnTo>
                          <a:pt x="12" y="0"/>
                        </a:lnTo>
                        <a:lnTo>
                          <a:pt x="14" y="0"/>
                        </a:lnTo>
                        <a:lnTo>
                          <a:pt x="16" y="0"/>
                        </a:lnTo>
                        <a:lnTo>
                          <a:pt x="20" y="0"/>
                        </a:lnTo>
                        <a:lnTo>
                          <a:pt x="23" y="0"/>
                        </a:lnTo>
                        <a:lnTo>
                          <a:pt x="25" y="2"/>
                        </a:lnTo>
                        <a:lnTo>
                          <a:pt x="27" y="4"/>
                        </a:lnTo>
                        <a:lnTo>
                          <a:pt x="29" y="6"/>
                        </a:lnTo>
                        <a:lnTo>
                          <a:pt x="31" y="8"/>
                        </a:lnTo>
                        <a:lnTo>
                          <a:pt x="31" y="10"/>
                        </a:lnTo>
                        <a:lnTo>
                          <a:pt x="31" y="14"/>
                        </a:lnTo>
                        <a:lnTo>
                          <a:pt x="31" y="16"/>
                        </a:lnTo>
                        <a:lnTo>
                          <a:pt x="31" y="18"/>
                        </a:lnTo>
                        <a:lnTo>
                          <a:pt x="31" y="22"/>
                        </a:lnTo>
                        <a:lnTo>
                          <a:pt x="29" y="23"/>
                        </a:lnTo>
                        <a:lnTo>
                          <a:pt x="27" y="27"/>
                        </a:lnTo>
                        <a:lnTo>
                          <a:pt x="25" y="31"/>
                        </a:lnTo>
                        <a:lnTo>
                          <a:pt x="21" y="35"/>
                        </a:lnTo>
                        <a:lnTo>
                          <a:pt x="18" y="39"/>
                        </a:lnTo>
                        <a:lnTo>
                          <a:pt x="8" y="48"/>
                        </a:lnTo>
                        <a:lnTo>
                          <a:pt x="33" y="48"/>
                        </a:lnTo>
                        <a:lnTo>
                          <a:pt x="33" y="48"/>
                        </a:lnTo>
                        <a:lnTo>
                          <a:pt x="33" y="48"/>
                        </a:lnTo>
                        <a:lnTo>
                          <a:pt x="33" y="48"/>
                        </a:lnTo>
                        <a:lnTo>
                          <a:pt x="33" y="48"/>
                        </a:lnTo>
                        <a:lnTo>
                          <a:pt x="33" y="48"/>
                        </a:lnTo>
                        <a:lnTo>
                          <a:pt x="33" y="50"/>
                        </a:lnTo>
                        <a:lnTo>
                          <a:pt x="35" y="50"/>
                        </a:lnTo>
                        <a:lnTo>
                          <a:pt x="35" y="5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5" name="Freeform 418">
                    <a:extLst>
                      <a:ext uri="{FF2B5EF4-FFF2-40B4-BE49-F238E27FC236}">
                        <a16:creationId xmlns:a16="http://schemas.microsoft.com/office/drawing/2014/main" id="{F8942E49-67E6-4C02-82C0-FA82B17A3905}"/>
                      </a:ext>
                    </a:extLst>
                  </p:cNvPr>
                  <p:cNvSpPr>
                    <a:spLocks noEditPoints="1"/>
                  </p:cNvSpPr>
                  <p:nvPr/>
                </p:nvSpPr>
                <p:spPr bwMode="auto">
                  <a:xfrm>
                    <a:off x="6942223" y="4926515"/>
                    <a:ext cx="57150" cy="85725"/>
                  </a:xfrm>
                  <a:custGeom>
                    <a:avLst/>
                    <a:gdLst>
                      <a:gd name="T0" fmla="*/ 36 w 36"/>
                      <a:gd name="T1" fmla="*/ 33 h 54"/>
                      <a:gd name="T2" fmla="*/ 34 w 36"/>
                      <a:gd name="T3" fmla="*/ 43 h 54"/>
                      <a:gd name="T4" fmla="*/ 30 w 36"/>
                      <a:gd name="T5" fmla="*/ 50 h 54"/>
                      <a:gd name="T6" fmla="*/ 23 w 36"/>
                      <a:gd name="T7" fmla="*/ 54 h 54"/>
                      <a:gd name="T8" fmla="*/ 13 w 36"/>
                      <a:gd name="T9" fmla="*/ 54 h 54"/>
                      <a:gd name="T10" fmla="*/ 5 w 36"/>
                      <a:gd name="T11" fmla="*/ 50 h 54"/>
                      <a:gd name="T12" fmla="*/ 2 w 36"/>
                      <a:gd name="T13" fmla="*/ 45 h 54"/>
                      <a:gd name="T14" fmla="*/ 0 w 36"/>
                      <a:gd name="T15" fmla="*/ 33 h 54"/>
                      <a:gd name="T16" fmla="*/ 0 w 36"/>
                      <a:gd name="T17" fmla="*/ 22 h 54"/>
                      <a:gd name="T18" fmla="*/ 2 w 36"/>
                      <a:gd name="T19" fmla="*/ 12 h 54"/>
                      <a:gd name="T20" fmla="*/ 5 w 36"/>
                      <a:gd name="T21" fmla="*/ 4 h 54"/>
                      <a:gd name="T22" fmla="*/ 13 w 36"/>
                      <a:gd name="T23" fmla="*/ 0 h 54"/>
                      <a:gd name="T24" fmla="*/ 23 w 36"/>
                      <a:gd name="T25" fmla="*/ 0 h 54"/>
                      <a:gd name="T26" fmla="*/ 30 w 36"/>
                      <a:gd name="T27" fmla="*/ 4 h 54"/>
                      <a:gd name="T28" fmla="*/ 34 w 36"/>
                      <a:gd name="T29" fmla="*/ 10 h 54"/>
                      <a:gd name="T30" fmla="*/ 36 w 36"/>
                      <a:gd name="T31" fmla="*/ 22 h 54"/>
                      <a:gd name="T32" fmla="*/ 28 w 36"/>
                      <a:gd name="T33" fmla="*/ 27 h 54"/>
                      <a:gd name="T34" fmla="*/ 28 w 36"/>
                      <a:gd name="T35" fmla="*/ 20 h 54"/>
                      <a:gd name="T36" fmla="*/ 28 w 36"/>
                      <a:gd name="T37" fmla="*/ 14 h 54"/>
                      <a:gd name="T38" fmla="*/ 26 w 36"/>
                      <a:gd name="T39" fmla="*/ 10 h 54"/>
                      <a:gd name="T40" fmla="*/ 25 w 36"/>
                      <a:gd name="T41" fmla="*/ 8 h 54"/>
                      <a:gd name="T42" fmla="*/ 21 w 36"/>
                      <a:gd name="T43" fmla="*/ 6 h 54"/>
                      <a:gd name="T44" fmla="*/ 17 w 36"/>
                      <a:gd name="T45" fmla="*/ 6 h 54"/>
                      <a:gd name="T46" fmla="*/ 11 w 36"/>
                      <a:gd name="T47" fmla="*/ 6 h 54"/>
                      <a:gd name="T48" fmla="*/ 9 w 36"/>
                      <a:gd name="T49" fmla="*/ 12 h 54"/>
                      <a:gd name="T50" fmla="*/ 7 w 36"/>
                      <a:gd name="T51" fmla="*/ 18 h 54"/>
                      <a:gd name="T52" fmla="*/ 5 w 36"/>
                      <a:gd name="T53" fmla="*/ 27 h 54"/>
                      <a:gd name="T54" fmla="*/ 7 w 36"/>
                      <a:gd name="T55" fmla="*/ 37 h 54"/>
                      <a:gd name="T56" fmla="*/ 9 w 36"/>
                      <a:gd name="T57" fmla="*/ 45 h 54"/>
                      <a:gd name="T58" fmla="*/ 13 w 36"/>
                      <a:gd name="T59" fmla="*/ 48 h 54"/>
                      <a:gd name="T60" fmla="*/ 17 w 36"/>
                      <a:gd name="T61" fmla="*/ 48 h 54"/>
                      <a:gd name="T62" fmla="*/ 21 w 36"/>
                      <a:gd name="T63" fmla="*/ 48 h 54"/>
                      <a:gd name="T64" fmla="*/ 25 w 36"/>
                      <a:gd name="T65" fmla="*/ 47 h 54"/>
                      <a:gd name="T66" fmla="*/ 26 w 36"/>
                      <a:gd name="T67" fmla="*/ 43 h 54"/>
                      <a:gd name="T68" fmla="*/ 28 w 36"/>
                      <a:gd name="T69" fmla="*/ 39 h 54"/>
                      <a:gd name="T70" fmla="*/ 28 w 36"/>
                      <a:gd name="T71" fmla="*/ 33 h 54"/>
                      <a:gd name="T72" fmla="*/ 28 w 36"/>
                      <a:gd name="T73" fmla="*/ 2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54">
                        <a:moveTo>
                          <a:pt x="36" y="27"/>
                        </a:moveTo>
                        <a:lnTo>
                          <a:pt x="36" y="33"/>
                        </a:lnTo>
                        <a:lnTo>
                          <a:pt x="36" y="39"/>
                        </a:lnTo>
                        <a:lnTo>
                          <a:pt x="34" y="43"/>
                        </a:lnTo>
                        <a:lnTo>
                          <a:pt x="32" y="47"/>
                        </a:lnTo>
                        <a:lnTo>
                          <a:pt x="30" y="50"/>
                        </a:lnTo>
                        <a:lnTo>
                          <a:pt x="26" y="52"/>
                        </a:lnTo>
                        <a:lnTo>
                          <a:pt x="23" y="54"/>
                        </a:lnTo>
                        <a:lnTo>
                          <a:pt x="17" y="54"/>
                        </a:lnTo>
                        <a:lnTo>
                          <a:pt x="13" y="54"/>
                        </a:lnTo>
                        <a:lnTo>
                          <a:pt x="9" y="52"/>
                        </a:lnTo>
                        <a:lnTo>
                          <a:pt x="5" y="50"/>
                        </a:lnTo>
                        <a:lnTo>
                          <a:pt x="3" y="48"/>
                        </a:lnTo>
                        <a:lnTo>
                          <a:pt x="2" y="45"/>
                        </a:lnTo>
                        <a:lnTo>
                          <a:pt x="0" y="39"/>
                        </a:lnTo>
                        <a:lnTo>
                          <a:pt x="0" y="33"/>
                        </a:lnTo>
                        <a:lnTo>
                          <a:pt x="0" y="27"/>
                        </a:lnTo>
                        <a:lnTo>
                          <a:pt x="0" y="22"/>
                        </a:lnTo>
                        <a:lnTo>
                          <a:pt x="0" y="16"/>
                        </a:lnTo>
                        <a:lnTo>
                          <a:pt x="2" y="12"/>
                        </a:lnTo>
                        <a:lnTo>
                          <a:pt x="3" y="8"/>
                        </a:lnTo>
                        <a:lnTo>
                          <a:pt x="5" y="4"/>
                        </a:lnTo>
                        <a:lnTo>
                          <a:pt x="9" y="2"/>
                        </a:lnTo>
                        <a:lnTo>
                          <a:pt x="13" y="0"/>
                        </a:lnTo>
                        <a:lnTo>
                          <a:pt x="19" y="0"/>
                        </a:lnTo>
                        <a:lnTo>
                          <a:pt x="23" y="0"/>
                        </a:lnTo>
                        <a:lnTo>
                          <a:pt x="26" y="0"/>
                        </a:lnTo>
                        <a:lnTo>
                          <a:pt x="30" y="4"/>
                        </a:lnTo>
                        <a:lnTo>
                          <a:pt x="32" y="6"/>
                        </a:lnTo>
                        <a:lnTo>
                          <a:pt x="34" y="10"/>
                        </a:lnTo>
                        <a:lnTo>
                          <a:pt x="36" y="16"/>
                        </a:lnTo>
                        <a:lnTo>
                          <a:pt x="36" y="22"/>
                        </a:lnTo>
                        <a:lnTo>
                          <a:pt x="36" y="27"/>
                        </a:lnTo>
                        <a:close/>
                        <a:moveTo>
                          <a:pt x="28" y="27"/>
                        </a:moveTo>
                        <a:lnTo>
                          <a:pt x="28" y="23"/>
                        </a:lnTo>
                        <a:lnTo>
                          <a:pt x="28" y="20"/>
                        </a:lnTo>
                        <a:lnTo>
                          <a:pt x="28" y="18"/>
                        </a:lnTo>
                        <a:lnTo>
                          <a:pt x="28" y="14"/>
                        </a:lnTo>
                        <a:lnTo>
                          <a:pt x="26" y="12"/>
                        </a:lnTo>
                        <a:lnTo>
                          <a:pt x="26" y="10"/>
                        </a:lnTo>
                        <a:lnTo>
                          <a:pt x="25" y="8"/>
                        </a:lnTo>
                        <a:lnTo>
                          <a:pt x="25" y="8"/>
                        </a:lnTo>
                        <a:lnTo>
                          <a:pt x="23" y="6"/>
                        </a:lnTo>
                        <a:lnTo>
                          <a:pt x="21" y="6"/>
                        </a:lnTo>
                        <a:lnTo>
                          <a:pt x="19" y="6"/>
                        </a:lnTo>
                        <a:lnTo>
                          <a:pt x="17" y="6"/>
                        </a:lnTo>
                        <a:lnTo>
                          <a:pt x="15" y="6"/>
                        </a:lnTo>
                        <a:lnTo>
                          <a:pt x="11" y="6"/>
                        </a:lnTo>
                        <a:lnTo>
                          <a:pt x="9" y="8"/>
                        </a:lnTo>
                        <a:lnTo>
                          <a:pt x="9" y="12"/>
                        </a:lnTo>
                        <a:lnTo>
                          <a:pt x="7" y="14"/>
                        </a:lnTo>
                        <a:lnTo>
                          <a:pt x="7" y="18"/>
                        </a:lnTo>
                        <a:lnTo>
                          <a:pt x="7" y="22"/>
                        </a:lnTo>
                        <a:lnTo>
                          <a:pt x="5" y="27"/>
                        </a:lnTo>
                        <a:lnTo>
                          <a:pt x="7" y="33"/>
                        </a:lnTo>
                        <a:lnTo>
                          <a:pt x="7" y="37"/>
                        </a:lnTo>
                        <a:lnTo>
                          <a:pt x="7" y="41"/>
                        </a:lnTo>
                        <a:lnTo>
                          <a:pt x="9" y="45"/>
                        </a:lnTo>
                        <a:lnTo>
                          <a:pt x="11" y="47"/>
                        </a:lnTo>
                        <a:lnTo>
                          <a:pt x="13" y="48"/>
                        </a:lnTo>
                        <a:lnTo>
                          <a:pt x="15" y="48"/>
                        </a:lnTo>
                        <a:lnTo>
                          <a:pt x="17" y="48"/>
                        </a:lnTo>
                        <a:lnTo>
                          <a:pt x="19" y="48"/>
                        </a:lnTo>
                        <a:lnTo>
                          <a:pt x="21" y="48"/>
                        </a:lnTo>
                        <a:lnTo>
                          <a:pt x="23" y="47"/>
                        </a:lnTo>
                        <a:lnTo>
                          <a:pt x="25" y="47"/>
                        </a:lnTo>
                        <a:lnTo>
                          <a:pt x="26" y="45"/>
                        </a:lnTo>
                        <a:lnTo>
                          <a:pt x="26" y="43"/>
                        </a:lnTo>
                        <a:lnTo>
                          <a:pt x="28" y="41"/>
                        </a:lnTo>
                        <a:lnTo>
                          <a:pt x="28" y="39"/>
                        </a:lnTo>
                        <a:lnTo>
                          <a:pt x="28" y="35"/>
                        </a:lnTo>
                        <a:lnTo>
                          <a:pt x="28" y="33"/>
                        </a:lnTo>
                        <a:lnTo>
                          <a:pt x="28" y="31"/>
                        </a:lnTo>
                        <a:lnTo>
                          <a:pt x="28" y="2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6" name="Freeform 419">
                    <a:extLst>
                      <a:ext uri="{FF2B5EF4-FFF2-40B4-BE49-F238E27FC236}">
                        <a16:creationId xmlns:a16="http://schemas.microsoft.com/office/drawing/2014/main" id="{E24BF8D3-EA1F-489D-9FDF-F334CA4364CB}"/>
                      </a:ext>
                    </a:extLst>
                  </p:cNvPr>
                  <p:cNvSpPr>
                    <a:spLocks noEditPoints="1"/>
                  </p:cNvSpPr>
                  <p:nvPr/>
                </p:nvSpPr>
                <p:spPr bwMode="auto">
                  <a:xfrm>
                    <a:off x="7008898" y="4926515"/>
                    <a:ext cx="60325" cy="85725"/>
                  </a:xfrm>
                  <a:custGeom>
                    <a:avLst/>
                    <a:gdLst>
                      <a:gd name="T0" fmla="*/ 38 w 38"/>
                      <a:gd name="T1" fmla="*/ 33 h 54"/>
                      <a:gd name="T2" fmla="*/ 36 w 38"/>
                      <a:gd name="T3" fmla="*/ 43 h 54"/>
                      <a:gd name="T4" fmla="*/ 31 w 38"/>
                      <a:gd name="T5" fmla="*/ 50 h 54"/>
                      <a:gd name="T6" fmla="*/ 23 w 38"/>
                      <a:gd name="T7" fmla="*/ 54 h 54"/>
                      <a:gd name="T8" fmla="*/ 13 w 38"/>
                      <a:gd name="T9" fmla="*/ 54 h 54"/>
                      <a:gd name="T10" fmla="*/ 8 w 38"/>
                      <a:gd name="T11" fmla="*/ 50 h 54"/>
                      <a:gd name="T12" fmla="*/ 2 w 38"/>
                      <a:gd name="T13" fmla="*/ 45 h 54"/>
                      <a:gd name="T14" fmla="*/ 0 w 38"/>
                      <a:gd name="T15" fmla="*/ 33 h 54"/>
                      <a:gd name="T16" fmla="*/ 0 w 38"/>
                      <a:gd name="T17" fmla="*/ 22 h 54"/>
                      <a:gd name="T18" fmla="*/ 4 w 38"/>
                      <a:gd name="T19" fmla="*/ 12 h 54"/>
                      <a:gd name="T20" fmla="*/ 8 w 38"/>
                      <a:gd name="T21" fmla="*/ 4 h 54"/>
                      <a:gd name="T22" fmla="*/ 15 w 38"/>
                      <a:gd name="T23" fmla="*/ 0 h 54"/>
                      <a:gd name="T24" fmla="*/ 25 w 38"/>
                      <a:gd name="T25" fmla="*/ 0 h 54"/>
                      <a:gd name="T26" fmla="*/ 33 w 38"/>
                      <a:gd name="T27" fmla="*/ 4 h 54"/>
                      <a:gd name="T28" fmla="*/ 36 w 38"/>
                      <a:gd name="T29" fmla="*/ 10 h 54"/>
                      <a:gd name="T30" fmla="*/ 38 w 38"/>
                      <a:gd name="T31" fmla="*/ 22 h 54"/>
                      <a:gd name="T32" fmla="*/ 31 w 38"/>
                      <a:gd name="T33" fmla="*/ 27 h 54"/>
                      <a:gd name="T34" fmla="*/ 31 w 38"/>
                      <a:gd name="T35" fmla="*/ 20 h 54"/>
                      <a:gd name="T36" fmla="*/ 29 w 38"/>
                      <a:gd name="T37" fmla="*/ 14 h 54"/>
                      <a:gd name="T38" fmla="*/ 29 w 38"/>
                      <a:gd name="T39" fmla="*/ 10 h 54"/>
                      <a:gd name="T40" fmla="*/ 27 w 38"/>
                      <a:gd name="T41" fmla="*/ 8 h 54"/>
                      <a:gd name="T42" fmla="*/ 23 w 38"/>
                      <a:gd name="T43" fmla="*/ 6 h 54"/>
                      <a:gd name="T44" fmla="*/ 19 w 38"/>
                      <a:gd name="T45" fmla="*/ 6 h 54"/>
                      <a:gd name="T46" fmla="*/ 13 w 38"/>
                      <a:gd name="T47" fmla="*/ 6 h 54"/>
                      <a:gd name="T48" fmla="*/ 9 w 38"/>
                      <a:gd name="T49" fmla="*/ 12 h 54"/>
                      <a:gd name="T50" fmla="*/ 8 w 38"/>
                      <a:gd name="T51" fmla="*/ 18 h 54"/>
                      <a:gd name="T52" fmla="*/ 8 w 38"/>
                      <a:gd name="T53" fmla="*/ 27 h 54"/>
                      <a:gd name="T54" fmla="*/ 9 w 38"/>
                      <a:gd name="T55" fmla="*/ 37 h 54"/>
                      <a:gd name="T56" fmla="*/ 11 w 38"/>
                      <a:gd name="T57" fmla="*/ 45 h 54"/>
                      <a:gd name="T58" fmla="*/ 13 w 38"/>
                      <a:gd name="T59" fmla="*/ 48 h 54"/>
                      <a:gd name="T60" fmla="*/ 19 w 38"/>
                      <a:gd name="T61" fmla="*/ 48 h 54"/>
                      <a:gd name="T62" fmla="*/ 23 w 38"/>
                      <a:gd name="T63" fmla="*/ 48 h 54"/>
                      <a:gd name="T64" fmla="*/ 27 w 38"/>
                      <a:gd name="T65" fmla="*/ 47 h 54"/>
                      <a:gd name="T66" fmla="*/ 29 w 38"/>
                      <a:gd name="T67" fmla="*/ 43 h 54"/>
                      <a:gd name="T68" fmla="*/ 31 w 38"/>
                      <a:gd name="T69" fmla="*/ 39 h 54"/>
                      <a:gd name="T70" fmla="*/ 31 w 38"/>
                      <a:gd name="T71" fmla="*/ 33 h 54"/>
                      <a:gd name="T72" fmla="*/ 31 w 38"/>
                      <a:gd name="T73" fmla="*/ 2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8" h="54">
                        <a:moveTo>
                          <a:pt x="38" y="27"/>
                        </a:moveTo>
                        <a:lnTo>
                          <a:pt x="38" y="33"/>
                        </a:lnTo>
                        <a:lnTo>
                          <a:pt x="36" y="39"/>
                        </a:lnTo>
                        <a:lnTo>
                          <a:pt x="36" y="43"/>
                        </a:lnTo>
                        <a:lnTo>
                          <a:pt x="34" y="47"/>
                        </a:lnTo>
                        <a:lnTo>
                          <a:pt x="31" y="50"/>
                        </a:lnTo>
                        <a:lnTo>
                          <a:pt x="29" y="52"/>
                        </a:lnTo>
                        <a:lnTo>
                          <a:pt x="23" y="54"/>
                        </a:lnTo>
                        <a:lnTo>
                          <a:pt x="19" y="54"/>
                        </a:lnTo>
                        <a:lnTo>
                          <a:pt x="13" y="54"/>
                        </a:lnTo>
                        <a:lnTo>
                          <a:pt x="9" y="52"/>
                        </a:lnTo>
                        <a:lnTo>
                          <a:pt x="8" y="50"/>
                        </a:lnTo>
                        <a:lnTo>
                          <a:pt x="4" y="48"/>
                        </a:lnTo>
                        <a:lnTo>
                          <a:pt x="2" y="45"/>
                        </a:lnTo>
                        <a:lnTo>
                          <a:pt x="2" y="39"/>
                        </a:lnTo>
                        <a:lnTo>
                          <a:pt x="0" y="33"/>
                        </a:lnTo>
                        <a:lnTo>
                          <a:pt x="0" y="27"/>
                        </a:lnTo>
                        <a:lnTo>
                          <a:pt x="0" y="22"/>
                        </a:lnTo>
                        <a:lnTo>
                          <a:pt x="2" y="16"/>
                        </a:lnTo>
                        <a:lnTo>
                          <a:pt x="4" y="12"/>
                        </a:lnTo>
                        <a:lnTo>
                          <a:pt x="6" y="8"/>
                        </a:lnTo>
                        <a:lnTo>
                          <a:pt x="8" y="4"/>
                        </a:lnTo>
                        <a:lnTo>
                          <a:pt x="11" y="2"/>
                        </a:lnTo>
                        <a:lnTo>
                          <a:pt x="15" y="0"/>
                        </a:lnTo>
                        <a:lnTo>
                          <a:pt x="19" y="0"/>
                        </a:lnTo>
                        <a:lnTo>
                          <a:pt x="25" y="0"/>
                        </a:lnTo>
                        <a:lnTo>
                          <a:pt x="29" y="0"/>
                        </a:lnTo>
                        <a:lnTo>
                          <a:pt x="33" y="4"/>
                        </a:lnTo>
                        <a:lnTo>
                          <a:pt x="34" y="6"/>
                        </a:lnTo>
                        <a:lnTo>
                          <a:pt x="36" y="10"/>
                        </a:lnTo>
                        <a:lnTo>
                          <a:pt x="36" y="16"/>
                        </a:lnTo>
                        <a:lnTo>
                          <a:pt x="38" y="22"/>
                        </a:lnTo>
                        <a:lnTo>
                          <a:pt x="38" y="27"/>
                        </a:lnTo>
                        <a:close/>
                        <a:moveTo>
                          <a:pt x="31" y="27"/>
                        </a:moveTo>
                        <a:lnTo>
                          <a:pt x="31" y="23"/>
                        </a:lnTo>
                        <a:lnTo>
                          <a:pt x="31" y="20"/>
                        </a:lnTo>
                        <a:lnTo>
                          <a:pt x="31" y="18"/>
                        </a:lnTo>
                        <a:lnTo>
                          <a:pt x="29" y="14"/>
                        </a:lnTo>
                        <a:lnTo>
                          <a:pt x="29" y="12"/>
                        </a:lnTo>
                        <a:lnTo>
                          <a:pt x="29" y="10"/>
                        </a:lnTo>
                        <a:lnTo>
                          <a:pt x="27" y="8"/>
                        </a:lnTo>
                        <a:lnTo>
                          <a:pt x="27" y="8"/>
                        </a:lnTo>
                        <a:lnTo>
                          <a:pt x="25" y="6"/>
                        </a:lnTo>
                        <a:lnTo>
                          <a:pt x="23" y="6"/>
                        </a:lnTo>
                        <a:lnTo>
                          <a:pt x="21" y="6"/>
                        </a:lnTo>
                        <a:lnTo>
                          <a:pt x="19" y="6"/>
                        </a:lnTo>
                        <a:lnTo>
                          <a:pt x="17" y="6"/>
                        </a:lnTo>
                        <a:lnTo>
                          <a:pt x="13" y="6"/>
                        </a:lnTo>
                        <a:lnTo>
                          <a:pt x="11" y="8"/>
                        </a:lnTo>
                        <a:lnTo>
                          <a:pt x="9" y="12"/>
                        </a:lnTo>
                        <a:lnTo>
                          <a:pt x="9" y="14"/>
                        </a:lnTo>
                        <a:lnTo>
                          <a:pt x="8" y="18"/>
                        </a:lnTo>
                        <a:lnTo>
                          <a:pt x="8" y="22"/>
                        </a:lnTo>
                        <a:lnTo>
                          <a:pt x="8" y="27"/>
                        </a:lnTo>
                        <a:lnTo>
                          <a:pt x="8" y="33"/>
                        </a:lnTo>
                        <a:lnTo>
                          <a:pt x="9" y="37"/>
                        </a:lnTo>
                        <a:lnTo>
                          <a:pt x="9" y="41"/>
                        </a:lnTo>
                        <a:lnTo>
                          <a:pt x="11" y="45"/>
                        </a:lnTo>
                        <a:lnTo>
                          <a:pt x="11" y="47"/>
                        </a:lnTo>
                        <a:lnTo>
                          <a:pt x="13" y="48"/>
                        </a:lnTo>
                        <a:lnTo>
                          <a:pt x="17" y="48"/>
                        </a:lnTo>
                        <a:lnTo>
                          <a:pt x="19" y="48"/>
                        </a:lnTo>
                        <a:lnTo>
                          <a:pt x="21" y="48"/>
                        </a:lnTo>
                        <a:lnTo>
                          <a:pt x="23" y="48"/>
                        </a:lnTo>
                        <a:lnTo>
                          <a:pt x="25" y="47"/>
                        </a:lnTo>
                        <a:lnTo>
                          <a:pt x="27" y="47"/>
                        </a:lnTo>
                        <a:lnTo>
                          <a:pt x="27" y="45"/>
                        </a:lnTo>
                        <a:lnTo>
                          <a:pt x="29" y="43"/>
                        </a:lnTo>
                        <a:lnTo>
                          <a:pt x="29" y="41"/>
                        </a:lnTo>
                        <a:lnTo>
                          <a:pt x="31" y="39"/>
                        </a:lnTo>
                        <a:lnTo>
                          <a:pt x="31" y="35"/>
                        </a:lnTo>
                        <a:lnTo>
                          <a:pt x="31" y="33"/>
                        </a:lnTo>
                        <a:lnTo>
                          <a:pt x="31" y="31"/>
                        </a:lnTo>
                        <a:lnTo>
                          <a:pt x="31" y="2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7" name="Freeform 420">
                    <a:extLst>
                      <a:ext uri="{FF2B5EF4-FFF2-40B4-BE49-F238E27FC236}">
                        <a16:creationId xmlns:a16="http://schemas.microsoft.com/office/drawing/2014/main" id="{4650C794-F60E-4421-881D-98D5543BA35E}"/>
                      </a:ext>
                    </a:extLst>
                  </p:cNvPr>
                  <p:cNvSpPr>
                    <a:spLocks/>
                  </p:cNvSpPr>
                  <p:nvPr/>
                </p:nvSpPr>
                <p:spPr bwMode="auto">
                  <a:xfrm>
                    <a:off x="6807286" y="4707440"/>
                    <a:ext cx="52388" cy="85725"/>
                  </a:xfrm>
                  <a:custGeom>
                    <a:avLst/>
                    <a:gdLst>
                      <a:gd name="T0" fmla="*/ 33 w 33"/>
                      <a:gd name="T1" fmla="*/ 52 h 54"/>
                      <a:gd name="T2" fmla="*/ 33 w 33"/>
                      <a:gd name="T3" fmla="*/ 54 h 54"/>
                      <a:gd name="T4" fmla="*/ 33 w 33"/>
                      <a:gd name="T5" fmla="*/ 54 h 54"/>
                      <a:gd name="T6" fmla="*/ 31 w 33"/>
                      <a:gd name="T7" fmla="*/ 54 h 54"/>
                      <a:gd name="T8" fmla="*/ 2 w 33"/>
                      <a:gd name="T9" fmla="*/ 54 h 54"/>
                      <a:gd name="T10" fmla="*/ 2 w 33"/>
                      <a:gd name="T11" fmla="*/ 54 h 54"/>
                      <a:gd name="T12" fmla="*/ 2 w 33"/>
                      <a:gd name="T13" fmla="*/ 54 h 54"/>
                      <a:gd name="T14" fmla="*/ 2 w 33"/>
                      <a:gd name="T15" fmla="*/ 54 h 54"/>
                      <a:gd name="T16" fmla="*/ 0 w 33"/>
                      <a:gd name="T17" fmla="*/ 52 h 54"/>
                      <a:gd name="T18" fmla="*/ 2 w 33"/>
                      <a:gd name="T19" fmla="*/ 50 h 54"/>
                      <a:gd name="T20" fmla="*/ 2 w 33"/>
                      <a:gd name="T21" fmla="*/ 50 h 54"/>
                      <a:gd name="T22" fmla="*/ 2 w 33"/>
                      <a:gd name="T23" fmla="*/ 50 h 54"/>
                      <a:gd name="T24" fmla="*/ 2 w 33"/>
                      <a:gd name="T25" fmla="*/ 48 h 54"/>
                      <a:gd name="T26" fmla="*/ 14 w 33"/>
                      <a:gd name="T27" fmla="*/ 8 h 54"/>
                      <a:gd name="T28" fmla="*/ 2 w 33"/>
                      <a:gd name="T29" fmla="*/ 16 h 54"/>
                      <a:gd name="T30" fmla="*/ 2 w 33"/>
                      <a:gd name="T31" fmla="*/ 16 h 54"/>
                      <a:gd name="T32" fmla="*/ 0 w 33"/>
                      <a:gd name="T33" fmla="*/ 14 h 54"/>
                      <a:gd name="T34" fmla="*/ 0 w 33"/>
                      <a:gd name="T35" fmla="*/ 14 h 54"/>
                      <a:gd name="T36" fmla="*/ 0 w 33"/>
                      <a:gd name="T37" fmla="*/ 12 h 54"/>
                      <a:gd name="T38" fmla="*/ 0 w 33"/>
                      <a:gd name="T39" fmla="*/ 10 h 54"/>
                      <a:gd name="T40" fmla="*/ 2 w 33"/>
                      <a:gd name="T41" fmla="*/ 10 h 54"/>
                      <a:gd name="T42" fmla="*/ 2 w 33"/>
                      <a:gd name="T43" fmla="*/ 10 h 54"/>
                      <a:gd name="T44" fmla="*/ 15 w 33"/>
                      <a:gd name="T45" fmla="*/ 2 h 54"/>
                      <a:gd name="T46" fmla="*/ 15 w 33"/>
                      <a:gd name="T47" fmla="*/ 0 h 54"/>
                      <a:gd name="T48" fmla="*/ 15 w 33"/>
                      <a:gd name="T49" fmla="*/ 0 h 54"/>
                      <a:gd name="T50" fmla="*/ 17 w 33"/>
                      <a:gd name="T51" fmla="*/ 0 h 54"/>
                      <a:gd name="T52" fmla="*/ 17 w 33"/>
                      <a:gd name="T53" fmla="*/ 0 h 54"/>
                      <a:gd name="T54" fmla="*/ 19 w 33"/>
                      <a:gd name="T55" fmla="*/ 0 h 54"/>
                      <a:gd name="T56" fmla="*/ 21 w 33"/>
                      <a:gd name="T57" fmla="*/ 0 h 54"/>
                      <a:gd name="T58" fmla="*/ 21 w 33"/>
                      <a:gd name="T59" fmla="*/ 2 h 54"/>
                      <a:gd name="T60" fmla="*/ 21 w 33"/>
                      <a:gd name="T61" fmla="*/ 2 h 54"/>
                      <a:gd name="T62" fmla="*/ 31 w 33"/>
                      <a:gd name="T63" fmla="*/ 48 h 54"/>
                      <a:gd name="T64" fmla="*/ 31 w 33"/>
                      <a:gd name="T65" fmla="*/ 50 h 54"/>
                      <a:gd name="T66" fmla="*/ 33 w 33"/>
                      <a:gd name="T67" fmla="*/ 50 h 54"/>
                      <a:gd name="T68" fmla="*/ 33 w 33"/>
                      <a:gd name="T69" fmla="*/ 50 h 54"/>
                      <a:gd name="T70" fmla="*/ 33 w 33"/>
                      <a:gd name="T71" fmla="*/ 5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3" h="54">
                        <a:moveTo>
                          <a:pt x="33" y="52"/>
                        </a:moveTo>
                        <a:lnTo>
                          <a:pt x="33" y="52"/>
                        </a:lnTo>
                        <a:lnTo>
                          <a:pt x="33" y="54"/>
                        </a:lnTo>
                        <a:lnTo>
                          <a:pt x="33" y="54"/>
                        </a:lnTo>
                        <a:lnTo>
                          <a:pt x="33" y="54"/>
                        </a:lnTo>
                        <a:lnTo>
                          <a:pt x="33" y="54"/>
                        </a:lnTo>
                        <a:lnTo>
                          <a:pt x="31" y="54"/>
                        </a:lnTo>
                        <a:lnTo>
                          <a:pt x="31" y="54"/>
                        </a:lnTo>
                        <a:lnTo>
                          <a:pt x="31" y="54"/>
                        </a:lnTo>
                        <a:lnTo>
                          <a:pt x="2" y="54"/>
                        </a:lnTo>
                        <a:lnTo>
                          <a:pt x="2" y="54"/>
                        </a:lnTo>
                        <a:lnTo>
                          <a:pt x="2" y="54"/>
                        </a:lnTo>
                        <a:lnTo>
                          <a:pt x="2" y="54"/>
                        </a:lnTo>
                        <a:lnTo>
                          <a:pt x="2" y="54"/>
                        </a:lnTo>
                        <a:lnTo>
                          <a:pt x="2" y="54"/>
                        </a:lnTo>
                        <a:lnTo>
                          <a:pt x="2" y="54"/>
                        </a:lnTo>
                        <a:lnTo>
                          <a:pt x="0" y="52"/>
                        </a:lnTo>
                        <a:lnTo>
                          <a:pt x="0" y="52"/>
                        </a:lnTo>
                        <a:lnTo>
                          <a:pt x="0" y="52"/>
                        </a:lnTo>
                        <a:lnTo>
                          <a:pt x="2" y="50"/>
                        </a:lnTo>
                        <a:lnTo>
                          <a:pt x="2" y="50"/>
                        </a:lnTo>
                        <a:lnTo>
                          <a:pt x="2" y="50"/>
                        </a:lnTo>
                        <a:lnTo>
                          <a:pt x="2" y="50"/>
                        </a:lnTo>
                        <a:lnTo>
                          <a:pt x="2" y="50"/>
                        </a:lnTo>
                        <a:lnTo>
                          <a:pt x="2" y="48"/>
                        </a:lnTo>
                        <a:lnTo>
                          <a:pt x="2" y="48"/>
                        </a:lnTo>
                        <a:lnTo>
                          <a:pt x="14" y="48"/>
                        </a:lnTo>
                        <a:lnTo>
                          <a:pt x="14" y="8"/>
                        </a:lnTo>
                        <a:lnTo>
                          <a:pt x="4" y="14"/>
                        </a:lnTo>
                        <a:lnTo>
                          <a:pt x="2" y="16"/>
                        </a:lnTo>
                        <a:lnTo>
                          <a:pt x="2" y="16"/>
                        </a:lnTo>
                        <a:lnTo>
                          <a:pt x="2" y="16"/>
                        </a:lnTo>
                        <a:lnTo>
                          <a:pt x="2" y="16"/>
                        </a:lnTo>
                        <a:lnTo>
                          <a:pt x="0" y="14"/>
                        </a:lnTo>
                        <a:lnTo>
                          <a:pt x="0" y="14"/>
                        </a:lnTo>
                        <a:lnTo>
                          <a:pt x="0" y="14"/>
                        </a:lnTo>
                        <a:lnTo>
                          <a:pt x="0" y="12"/>
                        </a:lnTo>
                        <a:lnTo>
                          <a:pt x="0" y="12"/>
                        </a:lnTo>
                        <a:lnTo>
                          <a:pt x="0" y="12"/>
                        </a:lnTo>
                        <a:lnTo>
                          <a:pt x="0" y="10"/>
                        </a:lnTo>
                        <a:lnTo>
                          <a:pt x="0" y="10"/>
                        </a:lnTo>
                        <a:lnTo>
                          <a:pt x="2" y="10"/>
                        </a:lnTo>
                        <a:lnTo>
                          <a:pt x="2" y="10"/>
                        </a:lnTo>
                        <a:lnTo>
                          <a:pt x="2" y="10"/>
                        </a:lnTo>
                        <a:lnTo>
                          <a:pt x="2" y="10"/>
                        </a:lnTo>
                        <a:lnTo>
                          <a:pt x="15" y="2"/>
                        </a:lnTo>
                        <a:lnTo>
                          <a:pt x="15" y="0"/>
                        </a:lnTo>
                        <a:lnTo>
                          <a:pt x="15" y="0"/>
                        </a:lnTo>
                        <a:lnTo>
                          <a:pt x="15" y="0"/>
                        </a:lnTo>
                        <a:lnTo>
                          <a:pt x="15" y="0"/>
                        </a:lnTo>
                        <a:lnTo>
                          <a:pt x="15" y="0"/>
                        </a:lnTo>
                        <a:lnTo>
                          <a:pt x="17" y="0"/>
                        </a:lnTo>
                        <a:lnTo>
                          <a:pt x="17" y="0"/>
                        </a:lnTo>
                        <a:lnTo>
                          <a:pt x="17" y="0"/>
                        </a:lnTo>
                        <a:lnTo>
                          <a:pt x="19" y="0"/>
                        </a:lnTo>
                        <a:lnTo>
                          <a:pt x="19" y="0"/>
                        </a:lnTo>
                        <a:lnTo>
                          <a:pt x="19" y="0"/>
                        </a:lnTo>
                        <a:lnTo>
                          <a:pt x="21" y="0"/>
                        </a:lnTo>
                        <a:lnTo>
                          <a:pt x="21" y="2"/>
                        </a:lnTo>
                        <a:lnTo>
                          <a:pt x="21" y="2"/>
                        </a:lnTo>
                        <a:lnTo>
                          <a:pt x="21" y="2"/>
                        </a:lnTo>
                        <a:lnTo>
                          <a:pt x="21" y="2"/>
                        </a:lnTo>
                        <a:lnTo>
                          <a:pt x="21" y="48"/>
                        </a:lnTo>
                        <a:lnTo>
                          <a:pt x="31" y="48"/>
                        </a:lnTo>
                        <a:lnTo>
                          <a:pt x="31" y="48"/>
                        </a:lnTo>
                        <a:lnTo>
                          <a:pt x="31" y="50"/>
                        </a:lnTo>
                        <a:lnTo>
                          <a:pt x="33" y="50"/>
                        </a:lnTo>
                        <a:lnTo>
                          <a:pt x="33" y="50"/>
                        </a:lnTo>
                        <a:lnTo>
                          <a:pt x="33" y="50"/>
                        </a:lnTo>
                        <a:lnTo>
                          <a:pt x="33" y="50"/>
                        </a:lnTo>
                        <a:lnTo>
                          <a:pt x="33" y="52"/>
                        </a:lnTo>
                        <a:lnTo>
                          <a:pt x="33" y="5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8" name="Freeform 421">
                    <a:extLst>
                      <a:ext uri="{FF2B5EF4-FFF2-40B4-BE49-F238E27FC236}">
                        <a16:creationId xmlns:a16="http://schemas.microsoft.com/office/drawing/2014/main" id="{CE160E7B-11AD-4618-9D18-A3C6D52874AD}"/>
                      </a:ext>
                    </a:extLst>
                  </p:cNvPr>
                  <p:cNvSpPr>
                    <a:spLocks noEditPoints="1"/>
                  </p:cNvSpPr>
                  <p:nvPr/>
                </p:nvSpPr>
                <p:spPr bwMode="auto">
                  <a:xfrm>
                    <a:off x="6869198" y="4707440"/>
                    <a:ext cx="63500" cy="88900"/>
                  </a:xfrm>
                  <a:custGeom>
                    <a:avLst/>
                    <a:gdLst>
                      <a:gd name="T0" fmla="*/ 40 w 40"/>
                      <a:gd name="T1" fmla="*/ 41 h 56"/>
                      <a:gd name="T2" fmla="*/ 38 w 40"/>
                      <a:gd name="T3" fmla="*/ 42 h 56"/>
                      <a:gd name="T4" fmla="*/ 32 w 40"/>
                      <a:gd name="T5" fmla="*/ 42 h 56"/>
                      <a:gd name="T6" fmla="*/ 32 w 40"/>
                      <a:gd name="T7" fmla="*/ 54 h 56"/>
                      <a:gd name="T8" fmla="*/ 30 w 40"/>
                      <a:gd name="T9" fmla="*/ 54 h 56"/>
                      <a:gd name="T10" fmla="*/ 30 w 40"/>
                      <a:gd name="T11" fmla="*/ 54 h 56"/>
                      <a:gd name="T12" fmla="*/ 28 w 40"/>
                      <a:gd name="T13" fmla="*/ 56 h 56"/>
                      <a:gd name="T14" fmla="*/ 26 w 40"/>
                      <a:gd name="T15" fmla="*/ 56 h 56"/>
                      <a:gd name="T16" fmla="*/ 26 w 40"/>
                      <a:gd name="T17" fmla="*/ 54 h 56"/>
                      <a:gd name="T18" fmla="*/ 24 w 40"/>
                      <a:gd name="T19" fmla="*/ 54 h 56"/>
                      <a:gd name="T20" fmla="*/ 24 w 40"/>
                      <a:gd name="T21" fmla="*/ 54 h 56"/>
                      <a:gd name="T22" fmla="*/ 24 w 40"/>
                      <a:gd name="T23" fmla="*/ 42 h 56"/>
                      <a:gd name="T24" fmla="*/ 1 w 40"/>
                      <a:gd name="T25" fmla="*/ 42 h 56"/>
                      <a:gd name="T26" fmla="*/ 1 w 40"/>
                      <a:gd name="T27" fmla="*/ 42 h 56"/>
                      <a:gd name="T28" fmla="*/ 0 w 40"/>
                      <a:gd name="T29" fmla="*/ 41 h 56"/>
                      <a:gd name="T30" fmla="*/ 0 w 40"/>
                      <a:gd name="T31" fmla="*/ 41 h 56"/>
                      <a:gd name="T32" fmla="*/ 0 w 40"/>
                      <a:gd name="T33" fmla="*/ 39 h 56"/>
                      <a:gd name="T34" fmla="*/ 0 w 40"/>
                      <a:gd name="T35" fmla="*/ 37 h 56"/>
                      <a:gd name="T36" fmla="*/ 1 w 40"/>
                      <a:gd name="T37" fmla="*/ 37 h 56"/>
                      <a:gd name="T38" fmla="*/ 1 w 40"/>
                      <a:gd name="T39" fmla="*/ 35 h 56"/>
                      <a:gd name="T40" fmla="*/ 21 w 40"/>
                      <a:gd name="T41" fmla="*/ 2 h 56"/>
                      <a:gd name="T42" fmla="*/ 21 w 40"/>
                      <a:gd name="T43" fmla="*/ 2 h 56"/>
                      <a:gd name="T44" fmla="*/ 23 w 40"/>
                      <a:gd name="T45" fmla="*/ 0 h 56"/>
                      <a:gd name="T46" fmla="*/ 24 w 40"/>
                      <a:gd name="T47" fmla="*/ 0 h 56"/>
                      <a:gd name="T48" fmla="*/ 26 w 40"/>
                      <a:gd name="T49" fmla="*/ 0 h 56"/>
                      <a:gd name="T50" fmla="*/ 28 w 40"/>
                      <a:gd name="T51" fmla="*/ 0 h 56"/>
                      <a:gd name="T52" fmla="*/ 30 w 40"/>
                      <a:gd name="T53" fmla="*/ 2 h 56"/>
                      <a:gd name="T54" fmla="*/ 32 w 40"/>
                      <a:gd name="T55" fmla="*/ 2 h 56"/>
                      <a:gd name="T56" fmla="*/ 32 w 40"/>
                      <a:gd name="T57" fmla="*/ 2 h 56"/>
                      <a:gd name="T58" fmla="*/ 38 w 40"/>
                      <a:gd name="T59" fmla="*/ 37 h 56"/>
                      <a:gd name="T60" fmla="*/ 38 w 40"/>
                      <a:gd name="T61" fmla="*/ 37 h 56"/>
                      <a:gd name="T62" fmla="*/ 40 w 40"/>
                      <a:gd name="T63" fmla="*/ 39 h 56"/>
                      <a:gd name="T64" fmla="*/ 24 w 40"/>
                      <a:gd name="T65" fmla="*/ 8 h 56"/>
                      <a:gd name="T66" fmla="*/ 24 w 40"/>
                      <a:gd name="T67" fmla="*/ 37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 h="56">
                        <a:moveTo>
                          <a:pt x="40" y="39"/>
                        </a:moveTo>
                        <a:lnTo>
                          <a:pt x="40" y="41"/>
                        </a:lnTo>
                        <a:lnTo>
                          <a:pt x="40" y="42"/>
                        </a:lnTo>
                        <a:lnTo>
                          <a:pt x="38" y="42"/>
                        </a:lnTo>
                        <a:lnTo>
                          <a:pt x="38" y="42"/>
                        </a:lnTo>
                        <a:lnTo>
                          <a:pt x="32" y="42"/>
                        </a:lnTo>
                        <a:lnTo>
                          <a:pt x="32" y="54"/>
                        </a:lnTo>
                        <a:lnTo>
                          <a:pt x="32" y="54"/>
                        </a:lnTo>
                        <a:lnTo>
                          <a:pt x="32" y="54"/>
                        </a:lnTo>
                        <a:lnTo>
                          <a:pt x="30" y="54"/>
                        </a:lnTo>
                        <a:lnTo>
                          <a:pt x="30" y="54"/>
                        </a:lnTo>
                        <a:lnTo>
                          <a:pt x="30" y="54"/>
                        </a:lnTo>
                        <a:lnTo>
                          <a:pt x="30" y="56"/>
                        </a:lnTo>
                        <a:lnTo>
                          <a:pt x="28" y="56"/>
                        </a:lnTo>
                        <a:lnTo>
                          <a:pt x="28" y="56"/>
                        </a:lnTo>
                        <a:lnTo>
                          <a:pt x="26" y="56"/>
                        </a:lnTo>
                        <a:lnTo>
                          <a:pt x="26" y="56"/>
                        </a:lnTo>
                        <a:lnTo>
                          <a:pt x="26" y="54"/>
                        </a:lnTo>
                        <a:lnTo>
                          <a:pt x="24" y="54"/>
                        </a:lnTo>
                        <a:lnTo>
                          <a:pt x="24" y="54"/>
                        </a:lnTo>
                        <a:lnTo>
                          <a:pt x="24" y="54"/>
                        </a:lnTo>
                        <a:lnTo>
                          <a:pt x="24" y="54"/>
                        </a:lnTo>
                        <a:lnTo>
                          <a:pt x="24" y="54"/>
                        </a:lnTo>
                        <a:lnTo>
                          <a:pt x="24" y="42"/>
                        </a:lnTo>
                        <a:lnTo>
                          <a:pt x="1" y="42"/>
                        </a:lnTo>
                        <a:lnTo>
                          <a:pt x="1" y="42"/>
                        </a:lnTo>
                        <a:lnTo>
                          <a:pt x="1" y="42"/>
                        </a:lnTo>
                        <a:lnTo>
                          <a:pt x="1" y="42"/>
                        </a:lnTo>
                        <a:lnTo>
                          <a:pt x="1" y="42"/>
                        </a:lnTo>
                        <a:lnTo>
                          <a:pt x="0" y="41"/>
                        </a:lnTo>
                        <a:lnTo>
                          <a:pt x="0" y="41"/>
                        </a:lnTo>
                        <a:lnTo>
                          <a:pt x="0" y="41"/>
                        </a:lnTo>
                        <a:lnTo>
                          <a:pt x="0" y="39"/>
                        </a:lnTo>
                        <a:lnTo>
                          <a:pt x="0" y="39"/>
                        </a:lnTo>
                        <a:lnTo>
                          <a:pt x="0" y="39"/>
                        </a:lnTo>
                        <a:lnTo>
                          <a:pt x="0" y="37"/>
                        </a:lnTo>
                        <a:lnTo>
                          <a:pt x="0" y="37"/>
                        </a:lnTo>
                        <a:lnTo>
                          <a:pt x="1" y="37"/>
                        </a:lnTo>
                        <a:lnTo>
                          <a:pt x="1" y="37"/>
                        </a:lnTo>
                        <a:lnTo>
                          <a:pt x="1" y="35"/>
                        </a:lnTo>
                        <a:lnTo>
                          <a:pt x="1" y="35"/>
                        </a:lnTo>
                        <a:lnTo>
                          <a:pt x="21" y="2"/>
                        </a:lnTo>
                        <a:lnTo>
                          <a:pt x="21" y="2"/>
                        </a:lnTo>
                        <a:lnTo>
                          <a:pt x="21" y="2"/>
                        </a:lnTo>
                        <a:lnTo>
                          <a:pt x="23" y="2"/>
                        </a:lnTo>
                        <a:lnTo>
                          <a:pt x="23" y="0"/>
                        </a:lnTo>
                        <a:lnTo>
                          <a:pt x="23" y="0"/>
                        </a:lnTo>
                        <a:lnTo>
                          <a:pt x="24" y="0"/>
                        </a:lnTo>
                        <a:lnTo>
                          <a:pt x="24" y="0"/>
                        </a:lnTo>
                        <a:lnTo>
                          <a:pt x="26" y="0"/>
                        </a:lnTo>
                        <a:lnTo>
                          <a:pt x="28" y="0"/>
                        </a:lnTo>
                        <a:lnTo>
                          <a:pt x="28" y="0"/>
                        </a:lnTo>
                        <a:lnTo>
                          <a:pt x="30" y="0"/>
                        </a:lnTo>
                        <a:lnTo>
                          <a:pt x="30" y="2"/>
                        </a:lnTo>
                        <a:lnTo>
                          <a:pt x="30" y="2"/>
                        </a:lnTo>
                        <a:lnTo>
                          <a:pt x="32" y="2"/>
                        </a:lnTo>
                        <a:lnTo>
                          <a:pt x="32" y="2"/>
                        </a:lnTo>
                        <a:lnTo>
                          <a:pt x="32" y="2"/>
                        </a:lnTo>
                        <a:lnTo>
                          <a:pt x="32" y="37"/>
                        </a:lnTo>
                        <a:lnTo>
                          <a:pt x="38" y="37"/>
                        </a:lnTo>
                        <a:lnTo>
                          <a:pt x="38" y="37"/>
                        </a:lnTo>
                        <a:lnTo>
                          <a:pt x="38" y="37"/>
                        </a:lnTo>
                        <a:lnTo>
                          <a:pt x="40" y="39"/>
                        </a:lnTo>
                        <a:lnTo>
                          <a:pt x="40" y="39"/>
                        </a:lnTo>
                        <a:close/>
                        <a:moveTo>
                          <a:pt x="24" y="8"/>
                        </a:moveTo>
                        <a:lnTo>
                          <a:pt x="24" y="8"/>
                        </a:lnTo>
                        <a:lnTo>
                          <a:pt x="7" y="37"/>
                        </a:lnTo>
                        <a:lnTo>
                          <a:pt x="24" y="37"/>
                        </a:lnTo>
                        <a:lnTo>
                          <a:pt x="24" y="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9" name="Freeform 422">
                    <a:extLst>
                      <a:ext uri="{FF2B5EF4-FFF2-40B4-BE49-F238E27FC236}">
                        <a16:creationId xmlns:a16="http://schemas.microsoft.com/office/drawing/2014/main" id="{FA720869-E9F2-4E07-B341-B1A89DE169A5}"/>
                      </a:ext>
                    </a:extLst>
                  </p:cNvPr>
                  <p:cNvSpPr>
                    <a:spLocks noEditPoints="1"/>
                  </p:cNvSpPr>
                  <p:nvPr/>
                </p:nvSpPr>
                <p:spPr bwMode="auto">
                  <a:xfrm>
                    <a:off x="6942223" y="4707440"/>
                    <a:ext cx="57150" cy="88900"/>
                  </a:xfrm>
                  <a:custGeom>
                    <a:avLst/>
                    <a:gdLst>
                      <a:gd name="T0" fmla="*/ 36 w 36"/>
                      <a:gd name="T1" fmla="*/ 33 h 56"/>
                      <a:gd name="T2" fmla="*/ 34 w 36"/>
                      <a:gd name="T3" fmla="*/ 44 h 56"/>
                      <a:gd name="T4" fmla="*/ 30 w 36"/>
                      <a:gd name="T5" fmla="*/ 52 h 56"/>
                      <a:gd name="T6" fmla="*/ 23 w 36"/>
                      <a:gd name="T7" fmla="*/ 56 h 56"/>
                      <a:gd name="T8" fmla="*/ 13 w 36"/>
                      <a:gd name="T9" fmla="*/ 56 h 56"/>
                      <a:gd name="T10" fmla="*/ 5 w 36"/>
                      <a:gd name="T11" fmla="*/ 52 h 56"/>
                      <a:gd name="T12" fmla="*/ 2 w 36"/>
                      <a:gd name="T13" fmla="*/ 44 h 56"/>
                      <a:gd name="T14" fmla="*/ 0 w 36"/>
                      <a:gd name="T15" fmla="*/ 35 h 56"/>
                      <a:gd name="T16" fmla="*/ 0 w 36"/>
                      <a:gd name="T17" fmla="*/ 21 h 56"/>
                      <a:gd name="T18" fmla="*/ 2 w 36"/>
                      <a:gd name="T19" fmla="*/ 12 h 56"/>
                      <a:gd name="T20" fmla="*/ 5 w 36"/>
                      <a:gd name="T21" fmla="*/ 4 h 56"/>
                      <a:gd name="T22" fmla="*/ 13 w 36"/>
                      <a:gd name="T23" fmla="*/ 0 h 56"/>
                      <a:gd name="T24" fmla="*/ 23 w 36"/>
                      <a:gd name="T25" fmla="*/ 0 h 56"/>
                      <a:gd name="T26" fmla="*/ 30 w 36"/>
                      <a:gd name="T27" fmla="*/ 4 h 56"/>
                      <a:gd name="T28" fmla="*/ 34 w 36"/>
                      <a:gd name="T29" fmla="*/ 12 h 56"/>
                      <a:gd name="T30" fmla="*/ 36 w 36"/>
                      <a:gd name="T31" fmla="*/ 21 h 56"/>
                      <a:gd name="T32" fmla="*/ 28 w 36"/>
                      <a:gd name="T33" fmla="*/ 29 h 56"/>
                      <a:gd name="T34" fmla="*/ 28 w 36"/>
                      <a:gd name="T35" fmla="*/ 21 h 56"/>
                      <a:gd name="T36" fmla="*/ 28 w 36"/>
                      <a:gd name="T37" fmla="*/ 16 h 56"/>
                      <a:gd name="T38" fmla="*/ 26 w 36"/>
                      <a:gd name="T39" fmla="*/ 12 h 56"/>
                      <a:gd name="T40" fmla="*/ 25 w 36"/>
                      <a:gd name="T41" fmla="*/ 8 h 56"/>
                      <a:gd name="T42" fmla="*/ 21 w 36"/>
                      <a:gd name="T43" fmla="*/ 6 h 56"/>
                      <a:gd name="T44" fmla="*/ 17 w 36"/>
                      <a:gd name="T45" fmla="*/ 6 h 56"/>
                      <a:gd name="T46" fmla="*/ 11 w 36"/>
                      <a:gd name="T47" fmla="*/ 8 h 56"/>
                      <a:gd name="T48" fmla="*/ 9 w 36"/>
                      <a:gd name="T49" fmla="*/ 12 h 56"/>
                      <a:gd name="T50" fmla="*/ 7 w 36"/>
                      <a:gd name="T51" fmla="*/ 19 h 56"/>
                      <a:gd name="T52" fmla="*/ 5 w 36"/>
                      <a:gd name="T53" fmla="*/ 27 h 56"/>
                      <a:gd name="T54" fmla="*/ 7 w 36"/>
                      <a:gd name="T55" fmla="*/ 39 h 56"/>
                      <a:gd name="T56" fmla="*/ 9 w 36"/>
                      <a:gd name="T57" fmla="*/ 44 h 56"/>
                      <a:gd name="T58" fmla="*/ 13 w 36"/>
                      <a:gd name="T59" fmla="*/ 48 h 56"/>
                      <a:gd name="T60" fmla="*/ 17 w 36"/>
                      <a:gd name="T61" fmla="*/ 50 h 56"/>
                      <a:gd name="T62" fmla="*/ 21 w 36"/>
                      <a:gd name="T63" fmla="*/ 48 h 56"/>
                      <a:gd name="T64" fmla="*/ 25 w 36"/>
                      <a:gd name="T65" fmla="*/ 46 h 56"/>
                      <a:gd name="T66" fmla="*/ 26 w 36"/>
                      <a:gd name="T67" fmla="*/ 44 h 56"/>
                      <a:gd name="T68" fmla="*/ 28 w 36"/>
                      <a:gd name="T69" fmla="*/ 39 h 56"/>
                      <a:gd name="T70" fmla="*/ 28 w 36"/>
                      <a:gd name="T71" fmla="*/ 35 h 56"/>
                      <a:gd name="T72" fmla="*/ 28 w 36"/>
                      <a:gd name="T73" fmla="*/ 29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56">
                        <a:moveTo>
                          <a:pt x="36" y="27"/>
                        </a:moveTo>
                        <a:lnTo>
                          <a:pt x="36" y="33"/>
                        </a:lnTo>
                        <a:lnTo>
                          <a:pt x="36" y="39"/>
                        </a:lnTo>
                        <a:lnTo>
                          <a:pt x="34" y="44"/>
                        </a:lnTo>
                        <a:lnTo>
                          <a:pt x="32" y="48"/>
                        </a:lnTo>
                        <a:lnTo>
                          <a:pt x="30" y="52"/>
                        </a:lnTo>
                        <a:lnTo>
                          <a:pt x="26" y="54"/>
                        </a:lnTo>
                        <a:lnTo>
                          <a:pt x="23" y="56"/>
                        </a:lnTo>
                        <a:lnTo>
                          <a:pt x="17" y="56"/>
                        </a:lnTo>
                        <a:lnTo>
                          <a:pt x="13" y="56"/>
                        </a:lnTo>
                        <a:lnTo>
                          <a:pt x="9" y="54"/>
                        </a:lnTo>
                        <a:lnTo>
                          <a:pt x="5" y="52"/>
                        </a:lnTo>
                        <a:lnTo>
                          <a:pt x="3" y="48"/>
                        </a:lnTo>
                        <a:lnTo>
                          <a:pt x="2" y="44"/>
                        </a:lnTo>
                        <a:lnTo>
                          <a:pt x="0" y="41"/>
                        </a:lnTo>
                        <a:lnTo>
                          <a:pt x="0" y="35"/>
                        </a:lnTo>
                        <a:lnTo>
                          <a:pt x="0" y="29"/>
                        </a:lnTo>
                        <a:lnTo>
                          <a:pt x="0" y="21"/>
                        </a:lnTo>
                        <a:lnTo>
                          <a:pt x="0" y="18"/>
                        </a:lnTo>
                        <a:lnTo>
                          <a:pt x="2" y="12"/>
                        </a:lnTo>
                        <a:lnTo>
                          <a:pt x="3" y="8"/>
                        </a:lnTo>
                        <a:lnTo>
                          <a:pt x="5" y="4"/>
                        </a:lnTo>
                        <a:lnTo>
                          <a:pt x="9" y="2"/>
                        </a:lnTo>
                        <a:lnTo>
                          <a:pt x="13" y="0"/>
                        </a:lnTo>
                        <a:lnTo>
                          <a:pt x="19" y="0"/>
                        </a:lnTo>
                        <a:lnTo>
                          <a:pt x="23" y="0"/>
                        </a:lnTo>
                        <a:lnTo>
                          <a:pt x="26" y="2"/>
                        </a:lnTo>
                        <a:lnTo>
                          <a:pt x="30" y="4"/>
                        </a:lnTo>
                        <a:lnTo>
                          <a:pt x="32" y="8"/>
                        </a:lnTo>
                        <a:lnTo>
                          <a:pt x="34" y="12"/>
                        </a:lnTo>
                        <a:lnTo>
                          <a:pt x="36" y="16"/>
                        </a:lnTo>
                        <a:lnTo>
                          <a:pt x="36" y="21"/>
                        </a:lnTo>
                        <a:lnTo>
                          <a:pt x="36" y="27"/>
                        </a:lnTo>
                        <a:close/>
                        <a:moveTo>
                          <a:pt x="28" y="29"/>
                        </a:moveTo>
                        <a:lnTo>
                          <a:pt x="28" y="25"/>
                        </a:lnTo>
                        <a:lnTo>
                          <a:pt x="28" y="21"/>
                        </a:lnTo>
                        <a:lnTo>
                          <a:pt x="28" y="18"/>
                        </a:lnTo>
                        <a:lnTo>
                          <a:pt x="28" y="16"/>
                        </a:lnTo>
                        <a:lnTo>
                          <a:pt x="26" y="14"/>
                        </a:lnTo>
                        <a:lnTo>
                          <a:pt x="26" y="12"/>
                        </a:lnTo>
                        <a:lnTo>
                          <a:pt x="25" y="10"/>
                        </a:lnTo>
                        <a:lnTo>
                          <a:pt x="25" y="8"/>
                        </a:lnTo>
                        <a:lnTo>
                          <a:pt x="23" y="8"/>
                        </a:lnTo>
                        <a:lnTo>
                          <a:pt x="21" y="6"/>
                        </a:lnTo>
                        <a:lnTo>
                          <a:pt x="19" y="6"/>
                        </a:lnTo>
                        <a:lnTo>
                          <a:pt x="17" y="6"/>
                        </a:lnTo>
                        <a:lnTo>
                          <a:pt x="15" y="6"/>
                        </a:lnTo>
                        <a:lnTo>
                          <a:pt x="11" y="8"/>
                        </a:lnTo>
                        <a:lnTo>
                          <a:pt x="9" y="10"/>
                        </a:lnTo>
                        <a:lnTo>
                          <a:pt x="9" y="12"/>
                        </a:lnTo>
                        <a:lnTo>
                          <a:pt x="7" y="16"/>
                        </a:lnTo>
                        <a:lnTo>
                          <a:pt x="7" y="19"/>
                        </a:lnTo>
                        <a:lnTo>
                          <a:pt x="7" y="23"/>
                        </a:lnTo>
                        <a:lnTo>
                          <a:pt x="5" y="27"/>
                        </a:lnTo>
                        <a:lnTo>
                          <a:pt x="7" y="33"/>
                        </a:lnTo>
                        <a:lnTo>
                          <a:pt x="7" y="39"/>
                        </a:lnTo>
                        <a:lnTo>
                          <a:pt x="7" y="42"/>
                        </a:lnTo>
                        <a:lnTo>
                          <a:pt x="9" y="44"/>
                        </a:lnTo>
                        <a:lnTo>
                          <a:pt x="11" y="46"/>
                        </a:lnTo>
                        <a:lnTo>
                          <a:pt x="13" y="48"/>
                        </a:lnTo>
                        <a:lnTo>
                          <a:pt x="15" y="50"/>
                        </a:lnTo>
                        <a:lnTo>
                          <a:pt x="17" y="50"/>
                        </a:lnTo>
                        <a:lnTo>
                          <a:pt x="19" y="50"/>
                        </a:lnTo>
                        <a:lnTo>
                          <a:pt x="21" y="48"/>
                        </a:lnTo>
                        <a:lnTo>
                          <a:pt x="23" y="48"/>
                        </a:lnTo>
                        <a:lnTo>
                          <a:pt x="25" y="46"/>
                        </a:lnTo>
                        <a:lnTo>
                          <a:pt x="26" y="44"/>
                        </a:lnTo>
                        <a:lnTo>
                          <a:pt x="26" y="44"/>
                        </a:lnTo>
                        <a:lnTo>
                          <a:pt x="28" y="41"/>
                        </a:lnTo>
                        <a:lnTo>
                          <a:pt x="28" y="39"/>
                        </a:lnTo>
                        <a:lnTo>
                          <a:pt x="28" y="37"/>
                        </a:lnTo>
                        <a:lnTo>
                          <a:pt x="28" y="35"/>
                        </a:lnTo>
                        <a:lnTo>
                          <a:pt x="28" y="31"/>
                        </a:lnTo>
                        <a:lnTo>
                          <a:pt x="28"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0" name="Freeform 423">
                    <a:extLst>
                      <a:ext uri="{FF2B5EF4-FFF2-40B4-BE49-F238E27FC236}">
                        <a16:creationId xmlns:a16="http://schemas.microsoft.com/office/drawing/2014/main" id="{6A3D1816-B521-4266-B125-9059294593EB}"/>
                      </a:ext>
                    </a:extLst>
                  </p:cNvPr>
                  <p:cNvSpPr>
                    <a:spLocks noEditPoints="1"/>
                  </p:cNvSpPr>
                  <p:nvPr/>
                </p:nvSpPr>
                <p:spPr bwMode="auto">
                  <a:xfrm>
                    <a:off x="7008898" y="4707440"/>
                    <a:ext cx="60325" cy="88900"/>
                  </a:xfrm>
                  <a:custGeom>
                    <a:avLst/>
                    <a:gdLst>
                      <a:gd name="T0" fmla="*/ 38 w 38"/>
                      <a:gd name="T1" fmla="*/ 33 h 56"/>
                      <a:gd name="T2" fmla="*/ 36 w 38"/>
                      <a:gd name="T3" fmla="*/ 44 h 56"/>
                      <a:gd name="T4" fmla="*/ 31 w 38"/>
                      <a:gd name="T5" fmla="*/ 52 h 56"/>
                      <a:gd name="T6" fmla="*/ 23 w 38"/>
                      <a:gd name="T7" fmla="*/ 56 h 56"/>
                      <a:gd name="T8" fmla="*/ 13 w 38"/>
                      <a:gd name="T9" fmla="*/ 56 h 56"/>
                      <a:gd name="T10" fmla="*/ 8 w 38"/>
                      <a:gd name="T11" fmla="*/ 52 h 56"/>
                      <a:gd name="T12" fmla="*/ 2 w 38"/>
                      <a:gd name="T13" fmla="*/ 44 h 56"/>
                      <a:gd name="T14" fmla="*/ 0 w 38"/>
                      <a:gd name="T15" fmla="*/ 35 h 56"/>
                      <a:gd name="T16" fmla="*/ 0 w 38"/>
                      <a:gd name="T17" fmla="*/ 21 h 56"/>
                      <a:gd name="T18" fmla="*/ 4 w 38"/>
                      <a:gd name="T19" fmla="*/ 12 h 56"/>
                      <a:gd name="T20" fmla="*/ 8 w 38"/>
                      <a:gd name="T21" fmla="*/ 4 h 56"/>
                      <a:gd name="T22" fmla="*/ 15 w 38"/>
                      <a:gd name="T23" fmla="*/ 0 h 56"/>
                      <a:gd name="T24" fmla="*/ 25 w 38"/>
                      <a:gd name="T25" fmla="*/ 0 h 56"/>
                      <a:gd name="T26" fmla="*/ 33 w 38"/>
                      <a:gd name="T27" fmla="*/ 4 h 56"/>
                      <a:gd name="T28" fmla="*/ 36 w 38"/>
                      <a:gd name="T29" fmla="*/ 12 h 56"/>
                      <a:gd name="T30" fmla="*/ 38 w 38"/>
                      <a:gd name="T31" fmla="*/ 21 h 56"/>
                      <a:gd name="T32" fmla="*/ 31 w 38"/>
                      <a:gd name="T33" fmla="*/ 29 h 56"/>
                      <a:gd name="T34" fmla="*/ 31 w 38"/>
                      <a:gd name="T35" fmla="*/ 21 h 56"/>
                      <a:gd name="T36" fmla="*/ 29 w 38"/>
                      <a:gd name="T37" fmla="*/ 16 h 56"/>
                      <a:gd name="T38" fmla="*/ 29 w 38"/>
                      <a:gd name="T39" fmla="*/ 12 h 56"/>
                      <a:gd name="T40" fmla="*/ 27 w 38"/>
                      <a:gd name="T41" fmla="*/ 8 h 56"/>
                      <a:gd name="T42" fmla="*/ 23 w 38"/>
                      <a:gd name="T43" fmla="*/ 6 h 56"/>
                      <a:gd name="T44" fmla="*/ 19 w 38"/>
                      <a:gd name="T45" fmla="*/ 6 h 56"/>
                      <a:gd name="T46" fmla="*/ 13 w 38"/>
                      <a:gd name="T47" fmla="*/ 8 h 56"/>
                      <a:gd name="T48" fmla="*/ 9 w 38"/>
                      <a:gd name="T49" fmla="*/ 12 h 56"/>
                      <a:gd name="T50" fmla="*/ 8 w 38"/>
                      <a:gd name="T51" fmla="*/ 19 h 56"/>
                      <a:gd name="T52" fmla="*/ 8 w 38"/>
                      <a:gd name="T53" fmla="*/ 27 h 56"/>
                      <a:gd name="T54" fmla="*/ 9 w 38"/>
                      <a:gd name="T55" fmla="*/ 39 h 56"/>
                      <a:gd name="T56" fmla="*/ 11 w 38"/>
                      <a:gd name="T57" fmla="*/ 44 h 56"/>
                      <a:gd name="T58" fmla="*/ 13 w 38"/>
                      <a:gd name="T59" fmla="*/ 48 h 56"/>
                      <a:gd name="T60" fmla="*/ 19 w 38"/>
                      <a:gd name="T61" fmla="*/ 50 h 56"/>
                      <a:gd name="T62" fmla="*/ 23 w 38"/>
                      <a:gd name="T63" fmla="*/ 48 h 56"/>
                      <a:gd name="T64" fmla="*/ 27 w 38"/>
                      <a:gd name="T65" fmla="*/ 46 h 56"/>
                      <a:gd name="T66" fmla="*/ 29 w 38"/>
                      <a:gd name="T67" fmla="*/ 44 h 56"/>
                      <a:gd name="T68" fmla="*/ 31 w 38"/>
                      <a:gd name="T69" fmla="*/ 39 h 56"/>
                      <a:gd name="T70" fmla="*/ 31 w 38"/>
                      <a:gd name="T71" fmla="*/ 35 h 56"/>
                      <a:gd name="T72" fmla="*/ 31 w 38"/>
                      <a:gd name="T73" fmla="*/ 29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8" h="56">
                        <a:moveTo>
                          <a:pt x="38" y="27"/>
                        </a:moveTo>
                        <a:lnTo>
                          <a:pt x="38" y="33"/>
                        </a:lnTo>
                        <a:lnTo>
                          <a:pt x="36" y="39"/>
                        </a:lnTo>
                        <a:lnTo>
                          <a:pt x="36" y="44"/>
                        </a:lnTo>
                        <a:lnTo>
                          <a:pt x="34" y="48"/>
                        </a:lnTo>
                        <a:lnTo>
                          <a:pt x="31" y="52"/>
                        </a:lnTo>
                        <a:lnTo>
                          <a:pt x="29" y="54"/>
                        </a:lnTo>
                        <a:lnTo>
                          <a:pt x="23" y="56"/>
                        </a:lnTo>
                        <a:lnTo>
                          <a:pt x="19" y="56"/>
                        </a:lnTo>
                        <a:lnTo>
                          <a:pt x="13" y="56"/>
                        </a:lnTo>
                        <a:lnTo>
                          <a:pt x="9" y="54"/>
                        </a:lnTo>
                        <a:lnTo>
                          <a:pt x="8" y="52"/>
                        </a:lnTo>
                        <a:lnTo>
                          <a:pt x="4" y="48"/>
                        </a:lnTo>
                        <a:lnTo>
                          <a:pt x="2" y="44"/>
                        </a:lnTo>
                        <a:lnTo>
                          <a:pt x="2" y="41"/>
                        </a:lnTo>
                        <a:lnTo>
                          <a:pt x="0" y="35"/>
                        </a:lnTo>
                        <a:lnTo>
                          <a:pt x="0" y="29"/>
                        </a:lnTo>
                        <a:lnTo>
                          <a:pt x="0" y="21"/>
                        </a:lnTo>
                        <a:lnTo>
                          <a:pt x="2" y="18"/>
                        </a:lnTo>
                        <a:lnTo>
                          <a:pt x="4" y="12"/>
                        </a:lnTo>
                        <a:lnTo>
                          <a:pt x="6" y="8"/>
                        </a:lnTo>
                        <a:lnTo>
                          <a:pt x="8" y="4"/>
                        </a:lnTo>
                        <a:lnTo>
                          <a:pt x="11" y="2"/>
                        </a:lnTo>
                        <a:lnTo>
                          <a:pt x="15" y="0"/>
                        </a:lnTo>
                        <a:lnTo>
                          <a:pt x="19" y="0"/>
                        </a:lnTo>
                        <a:lnTo>
                          <a:pt x="25" y="0"/>
                        </a:lnTo>
                        <a:lnTo>
                          <a:pt x="29" y="2"/>
                        </a:lnTo>
                        <a:lnTo>
                          <a:pt x="33" y="4"/>
                        </a:lnTo>
                        <a:lnTo>
                          <a:pt x="34" y="8"/>
                        </a:lnTo>
                        <a:lnTo>
                          <a:pt x="36" y="12"/>
                        </a:lnTo>
                        <a:lnTo>
                          <a:pt x="36" y="16"/>
                        </a:lnTo>
                        <a:lnTo>
                          <a:pt x="38" y="21"/>
                        </a:lnTo>
                        <a:lnTo>
                          <a:pt x="38" y="27"/>
                        </a:lnTo>
                        <a:close/>
                        <a:moveTo>
                          <a:pt x="31" y="29"/>
                        </a:moveTo>
                        <a:lnTo>
                          <a:pt x="31" y="25"/>
                        </a:lnTo>
                        <a:lnTo>
                          <a:pt x="31" y="21"/>
                        </a:lnTo>
                        <a:lnTo>
                          <a:pt x="31" y="18"/>
                        </a:lnTo>
                        <a:lnTo>
                          <a:pt x="29" y="16"/>
                        </a:lnTo>
                        <a:lnTo>
                          <a:pt x="29" y="14"/>
                        </a:lnTo>
                        <a:lnTo>
                          <a:pt x="29" y="12"/>
                        </a:lnTo>
                        <a:lnTo>
                          <a:pt x="27" y="10"/>
                        </a:lnTo>
                        <a:lnTo>
                          <a:pt x="27" y="8"/>
                        </a:lnTo>
                        <a:lnTo>
                          <a:pt x="25" y="8"/>
                        </a:lnTo>
                        <a:lnTo>
                          <a:pt x="23" y="6"/>
                        </a:lnTo>
                        <a:lnTo>
                          <a:pt x="21" y="6"/>
                        </a:lnTo>
                        <a:lnTo>
                          <a:pt x="19" y="6"/>
                        </a:lnTo>
                        <a:lnTo>
                          <a:pt x="17" y="6"/>
                        </a:lnTo>
                        <a:lnTo>
                          <a:pt x="13" y="8"/>
                        </a:lnTo>
                        <a:lnTo>
                          <a:pt x="11" y="10"/>
                        </a:lnTo>
                        <a:lnTo>
                          <a:pt x="9" y="12"/>
                        </a:lnTo>
                        <a:lnTo>
                          <a:pt x="9" y="16"/>
                        </a:lnTo>
                        <a:lnTo>
                          <a:pt x="8" y="19"/>
                        </a:lnTo>
                        <a:lnTo>
                          <a:pt x="8" y="23"/>
                        </a:lnTo>
                        <a:lnTo>
                          <a:pt x="8" y="27"/>
                        </a:lnTo>
                        <a:lnTo>
                          <a:pt x="8" y="33"/>
                        </a:lnTo>
                        <a:lnTo>
                          <a:pt x="9" y="39"/>
                        </a:lnTo>
                        <a:lnTo>
                          <a:pt x="9" y="42"/>
                        </a:lnTo>
                        <a:lnTo>
                          <a:pt x="11" y="44"/>
                        </a:lnTo>
                        <a:lnTo>
                          <a:pt x="11" y="46"/>
                        </a:lnTo>
                        <a:lnTo>
                          <a:pt x="13" y="48"/>
                        </a:lnTo>
                        <a:lnTo>
                          <a:pt x="17" y="50"/>
                        </a:lnTo>
                        <a:lnTo>
                          <a:pt x="19" y="50"/>
                        </a:lnTo>
                        <a:lnTo>
                          <a:pt x="21" y="50"/>
                        </a:lnTo>
                        <a:lnTo>
                          <a:pt x="23" y="48"/>
                        </a:lnTo>
                        <a:lnTo>
                          <a:pt x="25" y="48"/>
                        </a:lnTo>
                        <a:lnTo>
                          <a:pt x="27" y="46"/>
                        </a:lnTo>
                        <a:lnTo>
                          <a:pt x="27" y="44"/>
                        </a:lnTo>
                        <a:lnTo>
                          <a:pt x="29" y="44"/>
                        </a:lnTo>
                        <a:lnTo>
                          <a:pt x="29" y="41"/>
                        </a:lnTo>
                        <a:lnTo>
                          <a:pt x="31" y="39"/>
                        </a:lnTo>
                        <a:lnTo>
                          <a:pt x="31" y="37"/>
                        </a:lnTo>
                        <a:lnTo>
                          <a:pt x="31" y="35"/>
                        </a:lnTo>
                        <a:lnTo>
                          <a:pt x="31" y="31"/>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1" name="Freeform 424">
                    <a:extLst>
                      <a:ext uri="{FF2B5EF4-FFF2-40B4-BE49-F238E27FC236}">
                        <a16:creationId xmlns:a16="http://schemas.microsoft.com/office/drawing/2014/main" id="{B09BCE41-99BB-46BB-B9E9-8049D810CE96}"/>
                      </a:ext>
                    </a:extLst>
                  </p:cNvPr>
                  <p:cNvSpPr>
                    <a:spLocks noEditPoints="1"/>
                  </p:cNvSpPr>
                  <p:nvPr/>
                </p:nvSpPr>
                <p:spPr bwMode="auto">
                  <a:xfrm>
                    <a:off x="7054936" y="6360027"/>
                    <a:ext cx="57150" cy="87312"/>
                  </a:xfrm>
                  <a:custGeom>
                    <a:avLst/>
                    <a:gdLst>
                      <a:gd name="T0" fmla="*/ 36 w 36"/>
                      <a:gd name="T1" fmla="*/ 34 h 55"/>
                      <a:gd name="T2" fmla="*/ 34 w 36"/>
                      <a:gd name="T3" fmla="*/ 44 h 55"/>
                      <a:gd name="T4" fmla="*/ 30 w 36"/>
                      <a:gd name="T5" fmla="*/ 52 h 55"/>
                      <a:gd name="T6" fmla="*/ 23 w 36"/>
                      <a:gd name="T7" fmla="*/ 55 h 55"/>
                      <a:gd name="T8" fmla="*/ 13 w 36"/>
                      <a:gd name="T9" fmla="*/ 55 h 55"/>
                      <a:gd name="T10" fmla="*/ 5 w 36"/>
                      <a:gd name="T11" fmla="*/ 52 h 55"/>
                      <a:gd name="T12" fmla="*/ 2 w 36"/>
                      <a:gd name="T13" fmla="*/ 44 h 55"/>
                      <a:gd name="T14" fmla="*/ 0 w 36"/>
                      <a:gd name="T15" fmla="*/ 34 h 55"/>
                      <a:gd name="T16" fmla="*/ 0 w 36"/>
                      <a:gd name="T17" fmla="*/ 23 h 55"/>
                      <a:gd name="T18" fmla="*/ 2 w 36"/>
                      <a:gd name="T19" fmla="*/ 11 h 55"/>
                      <a:gd name="T20" fmla="*/ 5 w 36"/>
                      <a:gd name="T21" fmla="*/ 6 h 55"/>
                      <a:gd name="T22" fmla="*/ 13 w 36"/>
                      <a:gd name="T23" fmla="*/ 0 h 55"/>
                      <a:gd name="T24" fmla="*/ 23 w 36"/>
                      <a:gd name="T25" fmla="*/ 0 h 55"/>
                      <a:gd name="T26" fmla="*/ 30 w 36"/>
                      <a:gd name="T27" fmla="*/ 4 h 55"/>
                      <a:gd name="T28" fmla="*/ 34 w 36"/>
                      <a:gd name="T29" fmla="*/ 11 h 55"/>
                      <a:gd name="T30" fmla="*/ 36 w 36"/>
                      <a:gd name="T31" fmla="*/ 21 h 55"/>
                      <a:gd name="T32" fmla="*/ 28 w 36"/>
                      <a:gd name="T33" fmla="*/ 29 h 55"/>
                      <a:gd name="T34" fmla="*/ 28 w 36"/>
                      <a:gd name="T35" fmla="*/ 21 h 55"/>
                      <a:gd name="T36" fmla="*/ 28 w 36"/>
                      <a:gd name="T37" fmla="*/ 15 h 55"/>
                      <a:gd name="T38" fmla="*/ 27 w 36"/>
                      <a:gd name="T39" fmla="*/ 11 h 55"/>
                      <a:gd name="T40" fmla="*/ 25 w 36"/>
                      <a:gd name="T41" fmla="*/ 7 h 55"/>
                      <a:gd name="T42" fmla="*/ 21 w 36"/>
                      <a:gd name="T43" fmla="*/ 7 h 55"/>
                      <a:gd name="T44" fmla="*/ 17 w 36"/>
                      <a:gd name="T45" fmla="*/ 6 h 55"/>
                      <a:gd name="T46" fmla="*/ 11 w 36"/>
                      <a:gd name="T47" fmla="*/ 7 h 55"/>
                      <a:gd name="T48" fmla="*/ 9 w 36"/>
                      <a:gd name="T49" fmla="*/ 13 h 55"/>
                      <a:gd name="T50" fmla="*/ 7 w 36"/>
                      <a:gd name="T51" fmla="*/ 19 h 55"/>
                      <a:gd name="T52" fmla="*/ 5 w 36"/>
                      <a:gd name="T53" fmla="*/ 27 h 55"/>
                      <a:gd name="T54" fmla="*/ 7 w 36"/>
                      <a:gd name="T55" fmla="*/ 38 h 55"/>
                      <a:gd name="T56" fmla="*/ 9 w 36"/>
                      <a:gd name="T57" fmla="*/ 44 h 55"/>
                      <a:gd name="T58" fmla="*/ 13 w 36"/>
                      <a:gd name="T59" fmla="*/ 48 h 55"/>
                      <a:gd name="T60" fmla="*/ 17 w 36"/>
                      <a:gd name="T61" fmla="*/ 50 h 55"/>
                      <a:gd name="T62" fmla="*/ 23 w 36"/>
                      <a:gd name="T63" fmla="*/ 50 h 55"/>
                      <a:gd name="T64" fmla="*/ 25 w 36"/>
                      <a:gd name="T65" fmla="*/ 46 h 55"/>
                      <a:gd name="T66" fmla="*/ 27 w 36"/>
                      <a:gd name="T67" fmla="*/ 44 h 55"/>
                      <a:gd name="T68" fmla="*/ 28 w 36"/>
                      <a:gd name="T69" fmla="*/ 38 h 55"/>
                      <a:gd name="T70" fmla="*/ 28 w 36"/>
                      <a:gd name="T71" fmla="*/ 34 h 55"/>
                      <a:gd name="T72" fmla="*/ 28 w 36"/>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55">
                        <a:moveTo>
                          <a:pt x="36" y="29"/>
                        </a:moveTo>
                        <a:lnTo>
                          <a:pt x="36" y="34"/>
                        </a:lnTo>
                        <a:lnTo>
                          <a:pt x="36" y="38"/>
                        </a:lnTo>
                        <a:lnTo>
                          <a:pt x="34" y="44"/>
                        </a:lnTo>
                        <a:lnTo>
                          <a:pt x="32" y="48"/>
                        </a:lnTo>
                        <a:lnTo>
                          <a:pt x="30" y="52"/>
                        </a:lnTo>
                        <a:lnTo>
                          <a:pt x="27" y="54"/>
                        </a:lnTo>
                        <a:lnTo>
                          <a:pt x="23" y="55"/>
                        </a:lnTo>
                        <a:lnTo>
                          <a:pt x="17" y="55"/>
                        </a:lnTo>
                        <a:lnTo>
                          <a:pt x="13" y="55"/>
                        </a:lnTo>
                        <a:lnTo>
                          <a:pt x="9" y="54"/>
                        </a:lnTo>
                        <a:lnTo>
                          <a:pt x="5" y="52"/>
                        </a:lnTo>
                        <a:lnTo>
                          <a:pt x="4" y="48"/>
                        </a:lnTo>
                        <a:lnTo>
                          <a:pt x="2" y="44"/>
                        </a:lnTo>
                        <a:lnTo>
                          <a:pt x="0" y="40"/>
                        </a:lnTo>
                        <a:lnTo>
                          <a:pt x="0" y="34"/>
                        </a:lnTo>
                        <a:lnTo>
                          <a:pt x="0" y="29"/>
                        </a:lnTo>
                        <a:lnTo>
                          <a:pt x="0" y="23"/>
                        </a:lnTo>
                        <a:lnTo>
                          <a:pt x="0" y="17"/>
                        </a:lnTo>
                        <a:lnTo>
                          <a:pt x="2" y="11"/>
                        </a:lnTo>
                        <a:lnTo>
                          <a:pt x="4" y="7"/>
                        </a:lnTo>
                        <a:lnTo>
                          <a:pt x="5" y="6"/>
                        </a:lnTo>
                        <a:lnTo>
                          <a:pt x="9" y="2"/>
                        </a:lnTo>
                        <a:lnTo>
                          <a:pt x="13" y="0"/>
                        </a:lnTo>
                        <a:lnTo>
                          <a:pt x="19" y="0"/>
                        </a:lnTo>
                        <a:lnTo>
                          <a:pt x="23" y="0"/>
                        </a:lnTo>
                        <a:lnTo>
                          <a:pt x="27" y="2"/>
                        </a:lnTo>
                        <a:lnTo>
                          <a:pt x="30" y="4"/>
                        </a:lnTo>
                        <a:lnTo>
                          <a:pt x="32" y="7"/>
                        </a:lnTo>
                        <a:lnTo>
                          <a:pt x="34" y="11"/>
                        </a:lnTo>
                        <a:lnTo>
                          <a:pt x="36" y="15"/>
                        </a:lnTo>
                        <a:lnTo>
                          <a:pt x="36" y="21"/>
                        </a:lnTo>
                        <a:lnTo>
                          <a:pt x="36" y="29"/>
                        </a:lnTo>
                        <a:close/>
                        <a:moveTo>
                          <a:pt x="28" y="29"/>
                        </a:moveTo>
                        <a:lnTo>
                          <a:pt x="28" y="25"/>
                        </a:lnTo>
                        <a:lnTo>
                          <a:pt x="28" y="21"/>
                        </a:lnTo>
                        <a:lnTo>
                          <a:pt x="28" y="17"/>
                        </a:lnTo>
                        <a:lnTo>
                          <a:pt x="28" y="15"/>
                        </a:lnTo>
                        <a:lnTo>
                          <a:pt x="27" y="13"/>
                        </a:lnTo>
                        <a:lnTo>
                          <a:pt x="27" y="11"/>
                        </a:lnTo>
                        <a:lnTo>
                          <a:pt x="25" y="9"/>
                        </a:lnTo>
                        <a:lnTo>
                          <a:pt x="25" y="7"/>
                        </a:lnTo>
                        <a:lnTo>
                          <a:pt x="23" y="7"/>
                        </a:lnTo>
                        <a:lnTo>
                          <a:pt x="21" y="7"/>
                        </a:lnTo>
                        <a:lnTo>
                          <a:pt x="19" y="6"/>
                        </a:lnTo>
                        <a:lnTo>
                          <a:pt x="17" y="6"/>
                        </a:lnTo>
                        <a:lnTo>
                          <a:pt x="15" y="6"/>
                        </a:lnTo>
                        <a:lnTo>
                          <a:pt x="11" y="7"/>
                        </a:lnTo>
                        <a:lnTo>
                          <a:pt x="9" y="9"/>
                        </a:lnTo>
                        <a:lnTo>
                          <a:pt x="9" y="13"/>
                        </a:lnTo>
                        <a:lnTo>
                          <a:pt x="7" y="15"/>
                        </a:lnTo>
                        <a:lnTo>
                          <a:pt x="7" y="19"/>
                        </a:lnTo>
                        <a:lnTo>
                          <a:pt x="7" y="23"/>
                        </a:lnTo>
                        <a:lnTo>
                          <a:pt x="5" y="27"/>
                        </a:lnTo>
                        <a:lnTo>
                          <a:pt x="7" y="32"/>
                        </a:lnTo>
                        <a:lnTo>
                          <a:pt x="7" y="38"/>
                        </a:lnTo>
                        <a:lnTo>
                          <a:pt x="7" y="42"/>
                        </a:lnTo>
                        <a:lnTo>
                          <a:pt x="9" y="44"/>
                        </a:lnTo>
                        <a:lnTo>
                          <a:pt x="11" y="48"/>
                        </a:lnTo>
                        <a:lnTo>
                          <a:pt x="13" y="48"/>
                        </a:lnTo>
                        <a:lnTo>
                          <a:pt x="15" y="50"/>
                        </a:lnTo>
                        <a:lnTo>
                          <a:pt x="17" y="50"/>
                        </a:lnTo>
                        <a:lnTo>
                          <a:pt x="21" y="50"/>
                        </a:lnTo>
                        <a:lnTo>
                          <a:pt x="23" y="50"/>
                        </a:lnTo>
                        <a:lnTo>
                          <a:pt x="23" y="48"/>
                        </a:lnTo>
                        <a:lnTo>
                          <a:pt x="25" y="46"/>
                        </a:lnTo>
                        <a:lnTo>
                          <a:pt x="27" y="46"/>
                        </a:lnTo>
                        <a:lnTo>
                          <a:pt x="27" y="44"/>
                        </a:lnTo>
                        <a:lnTo>
                          <a:pt x="28" y="42"/>
                        </a:lnTo>
                        <a:lnTo>
                          <a:pt x="28" y="38"/>
                        </a:lnTo>
                        <a:lnTo>
                          <a:pt x="28" y="36"/>
                        </a:lnTo>
                        <a:lnTo>
                          <a:pt x="28" y="34"/>
                        </a:lnTo>
                        <a:lnTo>
                          <a:pt x="28" y="30"/>
                        </a:lnTo>
                        <a:lnTo>
                          <a:pt x="28"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2" name="Freeform 426">
                    <a:extLst>
                      <a:ext uri="{FF2B5EF4-FFF2-40B4-BE49-F238E27FC236}">
                        <a16:creationId xmlns:a16="http://schemas.microsoft.com/office/drawing/2014/main" id="{D5CBD283-CE4F-493F-A07B-5943E1355580}"/>
                      </a:ext>
                    </a:extLst>
                  </p:cNvPr>
                  <p:cNvSpPr>
                    <a:spLocks/>
                  </p:cNvSpPr>
                  <p:nvPr/>
                </p:nvSpPr>
                <p:spPr bwMode="auto">
                  <a:xfrm>
                    <a:off x="7628023" y="6360027"/>
                    <a:ext cx="53975" cy="87312"/>
                  </a:xfrm>
                  <a:custGeom>
                    <a:avLst/>
                    <a:gdLst>
                      <a:gd name="T0" fmla="*/ 34 w 34"/>
                      <a:gd name="T1" fmla="*/ 52 h 55"/>
                      <a:gd name="T2" fmla="*/ 34 w 34"/>
                      <a:gd name="T3" fmla="*/ 54 h 55"/>
                      <a:gd name="T4" fmla="*/ 32 w 34"/>
                      <a:gd name="T5" fmla="*/ 54 h 55"/>
                      <a:gd name="T6" fmla="*/ 32 w 34"/>
                      <a:gd name="T7" fmla="*/ 55 h 55"/>
                      <a:gd name="T8" fmla="*/ 2 w 34"/>
                      <a:gd name="T9" fmla="*/ 55 h 55"/>
                      <a:gd name="T10" fmla="*/ 2 w 34"/>
                      <a:gd name="T11" fmla="*/ 55 h 55"/>
                      <a:gd name="T12" fmla="*/ 0 w 34"/>
                      <a:gd name="T13" fmla="*/ 54 h 55"/>
                      <a:gd name="T14" fmla="*/ 0 w 34"/>
                      <a:gd name="T15" fmla="*/ 54 h 55"/>
                      <a:gd name="T16" fmla="*/ 0 w 34"/>
                      <a:gd name="T17" fmla="*/ 52 h 55"/>
                      <a:gd name="T18" fmla="*/ 0 w 34"/>
                      <a:gd name="T19" fmla="*/ 50 h 55"/>
                      <a:gd name="T20" fmla="*/ 0 w 34"/>
                      <a:gd name="T21" fmla="*/ 50 h 55"/>
                      <a:gd name="T22" fmla="*/ 0 w 34"/>
                      <a:gd name="T23" fmla="*/ 48 h 55"/>
                      <a:gd name="T24" fmla="*/ 2 w 34"/>
                      <a:gd name="T25" fmla="*/ 48 h 55"/>
                      <a:gd name="T26" fmla="*/ 15 w 34"/>
                      <a:gd name="T27" fmla="*/ 32 h 55"/>
                      <a:gd name="T28" fmla="*/ 19 w 34"/>
                      <a:gd name="T29" fmla="*/ 27 h 55"/>
                      <a:gd name="T30" fmla="*/ 23 w 34"/>
                      <a:gd name="T31" fmla="*/ 21 h 55"/>
                      <a:gd name="T32" fmla="*/ 23 w 34"/>
                      <a:gd name="T33" fmla="*/ 17 h 55"/>
                      <a:gd name="T34" fmla="*/ 23 w 34"/>
                      <a:gd name="T35" fmla="*/ 13 h 55"/>
                      <a:gd name="T36" fmla="*/ 23 w 34"/>
                      <a:gd name="T37" fmla="*/ 11 h 55"/>
                      <a:gd name="T38" fmla="*/ 19 w 34"/>
                      <a:gd name="T39" fmla="*/ 7 h 55"/>
                      <a:gd name="T40" fmla="*/ 17 w 34"/>
                      <a:gd name="T41" fmla="*/ 7 h 55"/>
                      <a:gd name="T42" fmla="*/ 11 w 34"/>
                      <a:gd name="T43" fmla="*/ 7 h 55"/>
                      <a:gd name="T44" fmla="*/ 7 w 34"/>
                      <a:gd name="T45" fmla="*/ 7 h 55"/>
                      <a:gd name="T46" fmla="*/ 5 w 34"/>
                      <a:gd name="T47" fmla="*/ 9 h 55"/>
                      <a:gd name="T48" fmla="*/ 3 w 34"/>
                      <a:gd name="T49" fmla="*/ 11 h 55"/>
                      <a:gd name="T50" fmla="*/ 2 w 34"/>
                      <a:gd name="T51" fmla="*/ 11 h 55"/>
                      <a:gd name="T52" fmla="*/ 2 w 34"/>
                      <a:gd name="T53" fmla="*/ 11 h 55"/>
                      <a:gd name="T54" fmla="*/ 2 w 34"/>
                      <a:gd name="T55" fmla="*/ 9 h 55"/>
                      <a:gd name="T56" fmla="*/ 2 w 34"/>
                      <a:gd name="T57" fmla="*/ 9 h 55"/>
                      <a:gd name="T58" fmla="*/ 2 w 34"/>
                      <a:gd name="T59" fmla="*/ 7 h 55"/>
                      <a:gd name="T60" fmla="*/ 2 w 34"/>
                      <a:gd name="T61" fmla="*/ 6 h 55"/>
                      <a:gd name="T62" fmla="*/ 2 w 34"/>
                      <a:gd name="T63" fmla="*/ 6 h 55"/>
                      <a:gd name="T64" fmla="*/ 2 w 34"/>
                      <a:gd name="T65" fmla="*/ 6 h 55"/>
                      <a:gd name="T66" fmla="*/ 3 w 34"/>
                      <a:gd name="T67" fmla="*/ 4 h 55"/>
                      <a:gd name="T68" fmla="*/ 5 w 34"/>
                      <a:gd name="T69" fmla="*/ 4 h 55"/>
                      <a:gd name="T70" fmla="*/ 9 w 34"/>
                      <a:gd name="T71" fmla="*/ 2 h 55"/>
                      <a:gd name="T72" fmla="*/ 13 w 34"/>
                      <a:gd name="T73" fmla="*/ 0 h 55"/>
                      <a:gd name="T74" fmla="*/ 19 w 34"/>
                      <a:gd name="T75" fmla="*/ 0 h 55"/>
                      <a:gd name="T76" fmla="*/ 25 w 34"/>
                      <a:gd name="T77" fmla="*/ 2 h 55"/>
                      <a:gd name="T78" fmla="*/ 28 w 34"/>
                      <a:gd name="T79" fmla="*/ 6 h 55"/>
                      <a:gd name="T80" fmla="*/ 30 w 34"/>
                      <a:gd name="T81" fmla="*/ 11 h 55"/>
                      <a:gd name="T82" fmla="*/ 30 w 34"/>
                      <a:gd name="T83" fmla="*/ 17 h 55"/>
                      <a:gd name="T84" fmla="*/ 30 w 34"/>
                      <a:gd name="T85" fmla="*/ 23 h 55"/>
                      <a:gd name="T86" fmla="*/ 27 w 34"/>
                      <a:gd name="T87" fmla="*/ 29 h 55"/>
                      <a:gd name="T88" fmla="*/ 21 w 34"/>
                      <a:gd name="T89" fmla="*/ 34 h 55"/>
                      <a:gd name="T90" fmla="*/ 9 w 34"/>
                      <a:gd name="T91" fmla="*/ 48 h 55"/>
                      <a:gd name="T92" fmla="*/ 32 w 34"/>
                      <a:gd name="T93" fmla="*/ 48 h 55"/>
                      <a:gd name="T94" fmla="*/ 32 w 34"/>
                      <a:gd name="T95" fmla="*/ 50 h 55"/>
                      <a:gd name="T96" fmla="*/ 34 w 34"/>
                      <a:gd name="T97" fmla="*/ 50 h 55"/>
                      <a:gd name="T98" fmla="*/ 34 w 34"/>
                      <a:gd name="T99" fmla="*/ 52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4" h="55">
                        <a:moveTo>
                          <a:pt x="34" y="52"/>
                        </a:moveTo>
                        <a:lnTo>
                          <a:pt x="34" y="52"/>
                        </a:lnTo>
                        <a:lnTo>
                          <a:pt x="34" y="54"/>
                        </a:lnTo>
                        <a:lnTo>
                          <a:pt x="34" y="54"/>
                        </a:lnTo>
                        <a:lnTo>
                          <a:pt x="34" y="54"/>
                        </a:lnTo>
                        <a:lnTo>
                          <a:pt x="32" y="54"/>
                        </a:lnTo>
                        <a:lnTo>
                          <a:pt x="32" y="54"/>
                        </a:lnTo>
                        <a:lnTo>
                          <a:pt x="32" y="55"/>
                        </a:lnTo>
                        <a:lnTo>
                          <a:pt x="32" y="55"/>
                        </a:lnTo>
                        <a:lnTo>
                          <a:pt x="2" y="55"/>
                        </a:lnTo>
                        <a:lnTo>
                          <a:pt x="2" y="55"/>
                        </a:lnTo>
                        <a:lnTo>
                          <a:pt x="2" y="55"/>
                        </a:lnTo>
                        <a:lnTo>
                          <a:pt x="2" y="54"/>
                        </a:lnTo>
                        <a:lnTo>
                          <a:pt x="0" y="54"/>
                        </a:lnTo>
                        <a:lnTo>
                          <a:pt x="0" y="54"/>
                        </a:lnTo>
                        <a:lnTo>
                          <a:pt x="0" y="54"/>
                        </a:lnTo>
                        <a:lnTo>
                          <a:pt x="0" y="52"/>
                        </a:lnTo>
                        <a:lnTo>
                          <a:pt x="0" y="52"/>
                        </a:lnTo>
                        <a:lnTo>
                          <a:pt x="0" y="52"/>
                        </a:lnTo>
                        <a:lnTo>
                          <a:pt x="0" y="50"/>
                        </a:lnTo>
                        <a:lnTo>
                          <a:pt x="0" y="50"/>
                        </a:lnTo>
                        <a:lnTo>
                          <a:pt x="0" y="50"/>
                        </a:lnTo>
                        <a:lnTo>
                          <a:pt x="0" y="48"/>
                        </a:lnTo>
                        <a:lnTo>
                          <a:pt x="0" y="48"/>
                        </a:lnTo>
                        <a:lnTo>
                          <a:pt x="2" y="48"/>
                        </a:lnTo>
                        <a:lnTo>
                          <a:pt x="2" y="48"/>
                        </a:lnTo>
                        <a:lnTo>
                          <a:pt x="11" y="36"/>
                        </a:lnTo>
                        <a:lnTo>
                          <a:pt x="15" y="32"/>
                        </a:lnTo>
                        <a:lnTo>
                          <a:pt x="17" y="29"/>
                        </a:lnTo>
                        <a:lnTo>
                          <a:pt x="19" y="27"/>
                        </a:lnTo>
                        <a:lnTo>
                          <a:pt x="21" y="23"/>
                        </a:lnTo>
                        <a:lnTo>
                          <a:pt x="23" y="21"/>
                        </a:lnTo>
                        <a:lnTo>
                          <a:pt x="23" y="19"/>
                        </a:lnTo>
                        <a:lnTo>
                          <a:pt x="23" y="17"/>
                        </a:lnTo>
                        <a:lnTo>
                          <a:pt x="23" y="15"/>
                        </a:lnTo>
                        <a:lnTo>
                          <a:pt x="23" y="13"/>
                        </a:lnTo>
                        <a:lnTo>
                          <a:pt x="23" y="11"/>
                        </a:lnTo>
                        <a:lnTo>
                          <a:pt x="23" y="11"/>
                        </a:lnTo>
                        <a:lnTo>
                          <a:pt x="21" y="9"/>
                        </a:lnTo>
                        <a:lnTo>
                          <a:pt x="19" y="7"/>
                        </a:lnTo>
                        <a:lnTo>
                          <a:pt x="19" y="7"/>
                        </a:lnTo>
                        <a:lnTo>
                          <a:pt x="17" y="7"/>
                        </a:lnTo>
                        <a:lnTo>
                          <a:pt x="15" y="7"/>
                        </a:lnTo>
                        <a:lnTo>
                          <a:pt x="11" y="7"/>
                        </a:lnTo>
                        <a:lnTo>
                          <a:pt x="9" y="7"/>
                        </a:lnTo>
                        <a:lnTo>
                          <a:pt x="7" y="7"/>
                        </a:lnTo>
                        <a:lnTo>
                          <a:pt x="5" y="9"/>
                        </a:lnTo>
                        <a:lnTo>
                          <a:pt x="5" y="9"/>
                        </a:lnTo>
                        <a:lnTo>
                          <a:pt x="3" y="9"/>
                        </a:lnTo>
                        <a:lnTo>
                          <a:pt x="3" y="11"/>
                        </a:lnTo>
                        <a:lnTo>
                          <a:pt x="2" y="11"/>
                        </a:lnTo>
                        <a:lnTo>
                          <a:pt x="2" y="11"/>
                        </a:lnTo>
                        <a:lnTo>
                          <a:pt x="2" y="11"/>
                        </a:lnTo>
                        <a:lnTo>
                          <a:pt x="2" y="11"/>
                        </a:lnTo>
                        <a:lnTo>
                          <a:pt x="2" y="9"/>
                        </a:lnTo>
                        <a:lnTo>
                          <a:pt x="2" y="9"/>
                        </a:lnTo>
                        <a:lnTo>
                          <a:pt x="2" y="9"/>
                        </a:lnTo>
                        <a:lnTo>
                          <a:pt x="2" y="9"/>
                        </a:lnTo>
                        <a:lnTo>
                          <a:pt x="2" y="7"/>
                        </a:lnTo>
                        <a:lnTo>
                          <a:pt x="2" y="7"/>
                        </a:lnTo>
                        <a:lnTo>
                          <a:pt x="2" y="7"/>
                        </a:lnTo>
                        <a:lnTo>
                          <a:pt x="2" y="6"/>
                        </a:lnTo>
                        <a:lnTo>
                          <a:pt x="2" y="6"/>
                        </a:lnTo>
                        <a:lnTo>
                          <a:pt x="2" y="6"/>
                        </a:lnTo>
                        <a:lnTo>
                          <a:pt x="2" y="6"/>
                        </a:lnTo>
                        <a:lnTo>
                          <a:pt x="2" y="6"/>
                        </a:lnTo>
                        <a:lnTo>
                          <a:pt x="2" y="6"/>
                        </a:lnTo>
                        <a:lnTo>
                          <a:pt x="3" y="4"/>
                        </a:lnTo>
                        <a:lnTo>
                          <a:pt x="3" y="4"/>
                        </a:lnTo>
                        <a:lnTo>
                          <a:pt x="5" y="4"/>
                        </a:lnTo>
                        <a:lnTo>
                          <a:pt x="7" y="2"/>
                        </a:lnTo>
                        <a:lnTo>
                          <a:pt x="9" y="2"/>
                        </a:lnTo>
                        <a:lnTo>
                          <a:pt x="11" y="0"/>
                        </a:lnTo>
                        <a:lnTo>
                          <a:pt x="13" y="0"/>
                        </a:lnTo>
                        <a:lnTo>
                          <a:pt x="15" y="0"/>
                        </a:lnTo>
                        <a:lnTo>
                          <a:pt x="19" y="0"/>
                        </a:lnTo>
                        <a:lnTo>
                          <a:pt x="23" y="2"/>
                        </a:lnTo>
                        <a:lnTo>
                          <a:pt x="25" y="2"/>
                        </a:lnTo>
                        <a:lnTo>
                          <a:pt x="27" y="4"/>
                        </a:lnTo>
                        <a:lnTo>
                          <a:pt x="28" y="6"/>
                        </a:lnTo>
                        <a:lnTo>
                          <a:pt x="30" y="9"/>
                        </a:lnTo>
                        <a:lnTo>
                          <a:pt x="30" y="11"/>
                        </a:lnTo>
                        <a:lnTo>
                          <a:pt x="30" y="13"/>
                        </a:lnTo>
                        <a:lnTo>
                          <a:pt x="30" y="17"/>
                        </a:lnTo>
                        <a:lnTo>
                          <a:pt x="30" y="19"/>
                        </a:lnTo>
                        <a:lnTo>
                          <a:pt x="30" y="23"/>
                        </a:lnTo>
                        <a:lnTo>
                          <a:pt x="28" y="25"/>
                        </a:lnTo>
                        <a:lnTo>
                          <a:pt x="27" y="29"/>
                        </a:lnTo>
                        <a:lnTo>
                          <a:pt x="25" y="30"/>
                        </a:lnTo>
                        <a:lnTo>
                          <a:pt x="21" y="34"/>
                        </a:lnTo>
                        <a:lnTo>
                          <a:pt x="17" y="40"/>
                        </a:lnTo>
                        <a:lnTo>
                          <a:pt x="9" y="48"/>
                        </a:lnTo>
                        <a:lnTo>
                          <a:pt x="32" y="48"/>
                        </a:lnTo>
                        <a:lnTo>
                          <a:pt x="32" y="48"/>
                        </a:lnTo>
                        <a:lnTo>
                          <a:pt x="32" y="50"/>
                        </a:lnTo>
                        <a:lnTo>
                          <a:pt x="32" y="50"/>
                        </a:lnTo>
                        <a:lnTo>
                          <a:pt x="34" y="50"/>
                        </a:lnTo>
                        <a:lnTo>
                          <a:pt x="34" y="50"/>
                        </a:lnTo>
                        <a:lnTo>
                          <a:pt x="34" y="50"/>
                        </a:lnTo>
                        <a:lnTo>
                          <a:pt x="34" y="52"/>
                        </a:lnTo>
                        <a:lnTo>
                          <a:pt x="34" y="5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3" name="Freeform 427">
                    <a:extLst>
                      <a:ext uri="{FF2B5EF4-FFF2-40B4-BE49-F238E27FC236}">
                        <a16:creationId xmlns:a16="http://schemas.microsoft.com/office/drawing/2014/main" id="{6E8DF9D2-A2EE-435B-9F99-9CEC2F425139}"/>
                      </a:ext>
                    </a:extLst>
                  </p:cNvPr>
                  <p:cNvSpPr>
                    <a:spLocks noEditPoints="1"/>
                  </p:cNvSpPr>
                  <p:nvPr/>
                </p:nvSpPr>
                <p:spPr bwMode="auto">
                  <a:xfrm>
                    <a:off x="7694698" y="6360027"/>
                    <a:ext cx="57150" cy="87312"/>
                  </a:xfrm>
                  <a:custGeom>
                    <a:avLst/>
                    <a:gdLst>
                      <a:gd name="T0" fmla="*/ 36 w 36"/>
                      <a:gd name="T1" fmla="*/ 34 h 55"/>
                      <a:gd name="T2" fmla="*/ 34 w 36"/>
                      <a:gd name="T3" fmla="*/ 44 h 55"/>
                      <a:gd name="T4" fmla="*/ 31 w 36"/>
                      <a:gd name="T5" fmla="*/ 52 h 55"/>
                      <a:gd name="T6" fmla="*/ 23 w 36"/>
                      <a:gd name="T7" fmla="*/ 55 h 55"/>
                      <a:gd name="T8" fmla="*/ 13 w 36"/>
                      <a:gd name="T9" fmla="*/ 55 h 55"/>
                      <a:gd name="T10" fmla="*/ 6 w 36"/>
                      <a:gd name="T11" fmla="*/ 52 h 55"/>
                      <a:gd name="T12" fmla="*/ 2 w 36"/>
                      <a:gd name="T13" fmla="*/ 44 h 55"/>
                      <a:gd name="T14" fmla="*/ 0 w 36"/>
                      <a:gd name="T15" fmla="*/ 34 h 55"/>
                      <a:gd name="T16" fmla="*/ 0 w 36"/>
                      <a:gd name="T17" fmla="*/ 23 h 55"/>
                      <a:gd name="T18" fmla="*/ 2 w 36"/>
                      <a:gd name="T19" fmla="*/ 11 h 55"/>
                      <a:gd name="T20" fmla="*/ 6 w 36"/>
                      <a:gd name="T21" fmla="*/ 6 h 55"/>
                      <a:gd name="T22" fmla="*/ 13 w 36"/>
                      <a:gd name="T23" fmla="*/ 0 h 55"/>
                      <a:gd name="T24" fmla="*/ 23 w 36"/>
                      <a:gd name="T25" fmla="*/ 0 h 55"/>
                      <a:gd name="T26" fmla="*/ 31 w 36"/>
                      <a:gd name="T27" fmla="*/ 4 h 55"/>
                      <a:gd name="T28" fmla="*/ 34 w 36"/>
                      <a:gd name="T29" fmla="*/ 11 h 55"/>
                      <a:gd name="T30" fmla="*/ 36 w 36"/>
                      <a:gd name="T31" fmla="*/ 21 h 55"/>
                      <a:gd name="T32" fmla="*/ 31 w 36"/>
                      <a:gd name="T33" fmla="*/ 29 h 55"/>
                      <a:gd name="T34" fmla="*/ 29 w 36"/>
                      <a:gd name="T35" fmla="*/ 21 h 55"/>
                      <a:gd name="T36" fmla="*/ 29 w 36"/>
                      <a:gd name="T37" fmla="*/ 15 h 55"/>
                      <a:gd name="T38" fmla="*/ 27 w 36"/>
                      <a:gd name="T39" fmla="*/ 11 h 55"/>
                      <a:gd name="T40" fmla="*/ 25 w 36"/>
                      <a:gd name="T41" fmla="*/ 7 h 55"/>
                      <a:gd name="T42" fmla="*/ 23 w 36"/>
                      <a:gd name="T43" fmla="*/ 7 h 55"/>
                      <a:gd name="T44" fmla="*/ 19 w 36"/>
                      <a:gd name="T45" fmla="*/ 6 h 55"/>
                      <a:gd name="T46" fmla="*/ 13 w 36"/>
                      <a:gd name="T47" fmla="*/ 7 h 55"/>
                      <a:gd name="T48" fmla="*/ 9 w 36"/>
                      <a:gd name="T49" fmla="*/ 13 h 55"/>
                      <a:gd name="T50" fmla="*/ 8 w 36"/>
                      <a:gd name="T51" fmla="*/ 19 h 55"/>
                      <a:gd name="T52" fmla="*/ 8 w 36"/>
                      <a:gd name="T53" fmla="*/ 27 h 55"/>
                      <a:gd name="T54" fmla="*/ 8 w 36"/>
                      <a:gd name="T55" fmla="*/ 38 h 55"/>
                      <a:gd name="T56" fmla="*/ 9 w 36"/>
                      <a:gd name="T57" fmla="*/ 44 h 55"/>
                      <a:gd name="T58" fmla="*/ 13 w 36"/>
                      <a:gd name="T59" fmla="*/ 48 h 55"/>
                      <a:gd name="T60" fmla="*/ 19 w 36"/>
                      <a:gd name="T61" fmla="*/ 50 h 55"/>
                      <a:gd name="T62" fmla="*/ 23 w 36"/>
                      <a:gd name="T63" fmla="*/ 50 h 55"/>
                      <a:gd name="T64" fmla="*/ 25 w 36"/>
                      <a:gd name="T65" fmla="*/ 46 h 55"/>
                      <a:gd name="T66" fmla="*/ 27 w 36"/>
                      <a:gd name="T67" fmla="*/ 44 h 55"/>
                      <a:gd name="T68" fmla="*/ 29 w 36"/>
                      <a:gd name="T69" fmla="*/ 38 h 55"/>
                      <a:gd name="T70" fmla="*/ 31 w 36"/>
                      <a:gd name="T71" fmla="*/ 34 h 55"/>
                      <a:gd name="T72" fmla="*/ 31 w 36"/>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55">
                        <a:moveTo>
                          <a:pt x="36" y="29"/>
                        </a:moveTo>
                        <a:lnTo>
                          <a:pt x="36" y="34"/>
                        </a:lnTo>
                        <a:lnTo>
                          <a:pt x="36" y="38"/>
                        </a:lnTo>
                        <a:lnTo>
                          <a:pt x="34" y="44"/>
                        </a:lnTo>
                        <a:lnTo>
                          <a:pt x="33" y="48"/>
                        </a:lnTo>
                        <a:lnTo>
                          <a:pt x="31" y="52"/>
                        </a:lnTo>
                        <a:lnTo>
                          <a:pt x="27" y="54"/>
                        </a:lnTo>
                        <a:lnTo>
                          <a:pt x="23" y="55"/>
                        </a:lnTo>
                        <a:lnTo>
                          <a:pt x="17" y="55"/>
                        </a:lnTo>
                        <a:lnTo>
                          <a:pt x="13" y="55"/>
                        </a:lnTo>
                        <a:lnTo>
                          <a:pt x="9" y="54"/>
                        </a:lnTo>
                        <a:lnTo>
                          <a:pt x="6" y="52"/>
                        </a:lnTo>
                        <a:lnTo>
                          <a:pt x="4" y="48"/>
                        </a:lnTo>
                        <a:lnTo>
                          <a:pt x="2" y="44"/>
                        </a:lnTo>
                        <a:lnTo>
                          <a:pt x="0" y="40"/>
                        </a:lnTo>
                        <a:lnTo>
                          <a:pt x="0" y="34"/>
                        </a:lnTo>
                        <a:lnTo>
                          <a:pt x="0" y="29"/>
                        </a:lnTo>
                        <a:lnTo>
                          <a:pt x="0" y="23"/>
                        </a:lnTo>
                        <a:lnTo>
                          <a:pt x="0" y="17"/>
                        </a:lnTo>
                        <a:lnTo>
                          <a:pt x="2" y="11"/>
                        </a:lnTo>
                        <a:lnTo>
                          <a:pt x="4" y="7"/>
                        </a:lnTo>
                        <a:lnTo>
                          <a:pt x="6" y="6"/>
                        </a:lnTo>
                        <a:lnTo>
                          <a:pt x="9" y="2"/>
                        </a:lnTo>
                        <a:lnTo>
                          <a:pt x="13" y="0"/>
                        </a:lnTo>
                        <a:lnTo>
                          <a:pt x="19" y="0"/>
                        </a:lnTo>
                        <a:lnTo>
                          <a:pt x="23" y="0"/>
                        </a:lnTo>
                        <a:lnTo>
                          <a:pt x="27" y="2"/>
                        </a:lnTo>
                        <a:lnTo>
                          <a:pt x="31" y="4"/>
                        </a:lnTo>
                        <a:lnTo>
                          <a:pt x="33" y="7"/>
                        </a:lnTo>
                        <a:lnTo>
                          <a:pt x="34" y="11"/>
                        </a:lnTo>
                        <a:lnTo>
                          <a:pt x="36" y="15"/>
                        </a:lnTo>
                        <a:lnTo>
                          <a:pt x="36" y="21"/>
                        </a:lnTo>
                        <a:lnTo>
                          <a:pt x="36" y="29"/>
                        </a:lnTo>
                        <a:close/>
                        <a:moveTo>
                          <a:pt x="31" y="29"/>
                        </a:moveTo>
                        <a:lnTo>
                          <a:pt x="31" y="25"/>
                        </a:lnTo>
                        <a:lnTo>
                          <a:pt x="29" y="21"/>
                        </a:lnTo>
                        <a:lnTo>
                          <a:pt x="29" y="17"/>
                        </a:lnTo>
                        <a:lnTo>
                          <a:pt x="29" y="15"/>
                        </a:lnTo>
                        <a:lnTo>
                          <a:pt x="29" y="13"/>
                        </a:lnTo>
                        <a:lnTo>
                          <a:pt x="27" y="11"/>
                        </a:lnTo>
                        <a:lnTo>
                          <a:pt x="27" y="9"/>
                        </a:lnTo>
                        <a:lnTo>
                          <a:pt x="25" y="7"/>
                        </a:lnTo>
                        <a:lnTo>
                          <a:pt x="23" y="7"/>
                        </a:lnTo>
                        <a:lnTo>
                          <a:pt x="23" y="7"/>
                        </a:lnTo>
                        <a:lnTo>
                          <a:pt x="21" y="6"/>
                        </a:lnTo>
                        <a:lnTo>
                          <a:pt x="19" y="6"/>
                        </a:lnTo>
                        <a:lnTo>
                          <a:pt x="15" y="6"/>
                        </a:lnTo>
                        <a:lnTo>
                          <a:pt x="13" y="7"/>
                        </a:lnTo>
                        <a:lnTo>
                          <a:pt x="11" y="9"/>
                        </a:lnTo>
                        <a:lnTo>
                          <a:pt x="9" y="13"/>
                        </a:lnTo>
                        <a:lnTo>
                          <a:pt x="8" y="15"/>
                        </a:lnTo>
                        <a:lnTo>
                          <a:pt x="8" y="19"/>
                        </a:lnTo>
                        <a:lnTo>
                          <a:pt x="8" y="23"/>
                        </a:lnTo>
                        <a:lnTo>
                          <a:pt x="8" y="27"/>
                        </a:lnTo>
                        <a:lnTo>
                          <a:pt x="8" y="32"/>
                        </a:lnTo>
                        <a:lnTo>
                          <a:pt x="8" y="38"/>
                        </a:lnTo>
                        <a:lnTo>
                          <a:pt x="8" y="42"/>
                        </a:lnTo>
                        <a:lnTo>
                          <a:pt x="9" y="44"/>
                        </a:lnTo>
                        <a:lnTo>
                          <a:pt x="11" y="48"/>
                        </a:lnTo>
                        <a:lnTo>
                          <a:pt x="13" y="48"/>
                        </a:lnTo>
                        <a:lnTo>
                          <a:pt x="15" y="50"/>
                        </a:lnTo>
                        <a:lnTo>
                          <a:pt x="19" y="50"/>
                        </a:lnTo>
                        <a:lnTo>
                          <a:pt x="21" y="50"/>
                        </a:lnTo>
                        <a:lnTo>
                          <a:pt x="23" y="50"/>
                        </a:lnTo>
                        <a:lnTo>
                          <a:pt x="25" y="48"/>
                        </a:lnTo>
                        <a:lnTo>
                          <a:pt x="25" y="46"/>
                        </a:lnTo>
                        <a:lnTo>
                          <a:pt x="27" y="46"/>
                        </a:lnTo>
                        <a:lnTo>
                          <a:pt x="27" y="44"/>
                        </a:lnTo>
                        <a:lnTo>
                          <a:pt x="29" y="42"/>
                        </a:lnTo>
                        <a:lnTo>
                          <a:pt x="29" y="38"/>
                        </a:lnTo>
                        <a:lnTo>
                          <a:pt x="29" y="36"/>
                        </a:lnTo>
                        <a:lnTo>
                          <a:pt x="31" y="34"/>
                        </a:lnTo>
                        <a:lnTo>
                          <a:pt x="31" y="30"/>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4" name="Freeform 428">
                    <a:extLst>
                      <a:ext uri="{FF2B5EF4-FFF2-40B4-BE49-F238E27FC236}">
                        <a16:creationId xmlns:a16="http://schemas.microsoft.com/office/drawing/2014/main" id="{05014A2A-DB05-4F05-B0DD-ACF51070D72F}"/>
                      </a:ext>
                    </a:extLst>
                  </p:cNvPr>
                  <p:cNvSpPr>
                    <a:spLocks noEditPoints="1"/>
                  </p:cNvSpPr>
                  <p:nvPr/>
                </p:nvSpPr>
                <p:spPr bwMode="auto">
                  <a:xfrm>
                    <a:off x="7764548" y="6360027"/>
                    <a:ext cx="58738" cy="87312"/>
                  </a:xfrm>
                  <a:custGeom>
                    <a:avLst/>
                    <a:gdLst>
                      <a:gd name="T0" fmla="*/ 37 w 37"/>
                      <a:gd name="T1" fmla="*/ 34 h 55"/>
                      <a:gd name="T2" fmla="*/ 35 w 37"/>
                      <a:gd name="T3" fmla="*/ 44 h 55"/>
                      <a:gd name="T4" fmla="*/ 31 w 37"/>
                      <a:gd name="T5" fmla="*/ 52 h 55"/>
                      <a:gd name="T6" fmla="*/ 23 w 37"/>
                      <a:gd name="T7" fmla="*/ 55 h 55"/>
                      <a:gd name="T8" fmla="*/ 13 w 37"/>
                      <a:gd name="T9" fmla="*/ 55 h 55"/>
                      <a:gd name="T10" fmla="*/ 6 w 37"/>
                      <a:gd name="T11" fmla="*/ 52 h 55"/>
                      <a:gd name="T12" fmla="*/ 2 w 37"/>
                      <a:gd name="T13" fmla="*/ 44 h 55"/>
                      <a:gd name="T14" fmla="*/ 0 w 37"/>
                      <a:gd name="T15" fmla="*/ 34 h 55"/>
                      <a:gd name="T16" fmla="*/ 0 w 37"/>
                      <a:gd name="T17" fmla="*/ 23 h 55"/>
                      <a:gd name="T18" fmla="*/ 2 w 37"/>
                      <a:gd name="T19" fmla="*/ 11 h 55"/>
                      <a:gd name="T20" fmla="*/ 6 w 37"/>
                      <a:gd name="T21" fmla="*/ 6 h 55"/>
                      <a:gd name="T22" fmla="*/ 13 w 37"/>
                      <a:gd name="T23" fmla="*/ 0 h 55"/>
                      <a:gd name="T24" fmla="*/ 23 w 37"/>
                      <a:gd name="T25" fmla="*/ 0 h 55"/>
                      <a:gd name="T26" fmla="*/ 31 w 37"/>
                      <a:gd name="T27" fmla="*/ 4 h 55"/>
                      <a:gd name="T28" fmla="*/ 35 w 37"/>
                      <a:gd name="T29" fmla="*/ 11 h 55"/>
                      <a:gd name="T30" fmla="*/ 37 w 37"/>
                      <a:gd name="T31" fmla="*/ 21 h 55"/>
                      <a:gd name="T32" fmla="*/ 29 w 37"/>
                      <a:gd name="T33" fmla="*/ 29 h 55"/>
                      <a:gd name="T34" fmla="*/ 29 w 37"/>
                      <a:gd name="T35" fmla="*/ 21 h 55"/>
                      <a:gd name="T36" fmla="*/ 29 w 37"/>
                      <a:gd name="T37" fmla="*/ 15 h 55"/>
                      <a:gd name="T38" fmla="*/ 27 w 37"/>
                      <a:gd name="T39" fmla="*/ 11 h 55"/>
                      <a:gd name="T40" fmla="*/ 25 w 37"/>
                      <a:gd name="T41" fmla="*/ 7 h 55"/>
                      <a:gd name="T42" fmla="*/ 21 w 37"/>
                      <a:gd name="T43" fmla="*/ 7 h 55"/>
                      <a:gd name="T44" fmla="*/ 17 w 37"/>
                      <a:gd name="T45" fmla="*/ 6 h 55"/>
                      <a:gd name="T46" fmla="*/ 12 w 37"/>
                      <a:gd name="T47" fmla="*/ 7 h 55"/>
                      <a:gd name="T48" fmla="*/ 10 w 37"/>
                      <a:gd name="T49" fmla="*/ 13 h 55"/>
                      <a:gd name="T50" fmla="*/ 8 w 37"/>
                      <a:gd name="T51" fmla="*/ 19 h 55"/>
                      <a:gd name="T52" fmla="*/ 6 w 37"/>
                      <a:gd name="T53" fmla="*/ 27 h 55"/>
                      <a:gd name="T54" fmla="*/ 8 w 37"/>
                      <a:gd name="T55" fmla="*/ 38 h 55"/>
                      <a:gd name="T56" fmla="*/ 10 w 37"/>
                      <a:gd name="T57" fmla="*/ 44 h 55"/>
                      <a:gd name="T58" fmla="*/ 13 w 37"/>
                      <a:gd name="T59" fmla="*/ 48 h 55"/>
                      <a:gd name="T60" fmla="*/ 17 w 37"/>
                      <a:gd name="T61" fmla="*/ 50 h 55"/>
                      <a:gd name="T62" fmla="*/ 21 w 37"/>
                      <a:gd name="T63" fmla="*/ 50 h 55"/>
                      <a:gd name="T64" fmla="*/ 25 w 37"/>
                      <a:gd name="T65" fmla="*/ 46 h 55"/>
                      <a:gd name="T66" fmla="*/ 27 w 37"/>
                      <a:gd name="T67" fmla="*/ 44 h 55"/>
                      <a:gd name="T68" fmla="*/ 29 w 37"/>
                      <a:gd name="T69" fmla="*/ 38 h 55"/>
                      <a:gd name="T70" fmla="*/ 29 w 37"/>
                      <a:gd name="T71" fmla="*/ 34 h 55"/>
                      <a:gd name="T72" fmla="*/ 29 w 37"/>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5">
                        <a:moveTo>
                          <a:pt x="37" y="29"/>
                        </a:moveTo>
                        <a:lnTo>
                          <a:pt x="37" y="34"/>
                        </a:lnTo>
                        <a:lnTo>
                          <a:pt x="37" y="38"/>
                        </a:lnTo>
                        <a:lnTo>
                          <a:pt x="35" y="44"/>
                        </a:lnTo>
                        <a:lnTo>
                          <a:pt x="33" y="48"/>
                        </a:lnTo>
                        <a:lnTo>
                          <a:pt x="31" y="52"/>
                        </a:lnTo>
                        <a:lnTo>
                          <a:pt x="27" y="54"/>
                        </a:lnTo>
                        <a:lnTo>
                          <a:pt x="23" y="55"/>
                        </a:lnTo>
                        <a:lnTo>
                          <a:pt x="17" y="55"/>
                        </a:lnTo>
                        <a:lnTo>
                          <a:pt x="13" y="55"/>
                        </a:lnTo>
                        <a:lnTo>
                          <a:pt x="10" y="54"/>
                        </a:lnTo>
                        <a:lnTo>
                          <a:pt x="6" y="52"/>
                        </a:lnTo>
                        <a:lnTo>
                          <a:pt x="4" y="48"/>
                        </a:lnTo>
                        <a:lnTo>
                          <a:pt x="2" y="44"/>
                        </a:lnTo>
                        <a:lnTo>
                          <a:pt x="0" y="40"/>
                        </a:lnTo>
                        <a:lnTo>
                          <a:pt x="0" y="34"/>
                        </a:lnTo>
                        <a:lnTo>
                          <a:pt x="0" y="29"/>
                        </a:lnTo>
                        <a:lnTo>
                          <a:pt x="0" y="23"/>
                        </a:lnTo>
                        <a:lnTo>
                          <a:pt x="0" y="17"/>
                        </a:lnTo>
                        <a:lnTo>
                          <a:pt x="2" y="11"/>
                        </a:lnTo>
                        <a:lnTo>
                          <a:pt x="4" y="7"/>
                        </a:lnTo>
                        <a:lnTo>
                          <a:pt x="6" y="6"/>
                        </a:lnTo>
                        <a:lnTo>
                          <a:pt x="10" y="2"/>
                        </a:lnTo>
                        <a:lnTo>
                          <a:pt x="13" y="0"/>
                        </a:lnTo>
                        <a:lnTo>
                          <a:pt x="19" y="0"/>
                        </a:lnTo>
                        <a:lnTo>
                          <a:pt x="23" y="0"/>
                        </a:lnTo>
                        <a:lnTo>
                          <a:pt x="27" y="2"/>
                        </a:lnTo>
                        <a:lnTo>
                          <a:pt x="31" y="4"/>
                        </a:lnTo>
                        <a:lnTo>
                          <a:pt x="33" y="7"/>
                        </a:lnTo>
                        <a:lnTo>
                          <a:pt x="35" y="11"/>
                        </a:lnTo>
                        <a:lnTo>
                          <a:pt x="37" y="15"/>
                        </a:lnTo>
                        <a:lnTo>
                          <a:pt x="37" y="21"/>
                        </a:lnTo>
                        <a:lnTo>
                          <a:pt x="37" y="29"/>
                        </a:lnTo>
                        <a:close/>
                        <a:moveTo>
                          <a:pt x="29" y="29"/>
                        </a:moveTo>
                        <a:lnTo>
                          <a:pt x="29" y="25"/>
                        </a:lnTo>
                        <a:lnTo>
                          <a:pt x="29" y="21"/>
                        </a:lnTo>
                        <a:lnTo>
                          <a:pt x="29" y="17"/>
                        </a:lnTo>
                        <a:lnTo>
                          <a:pt x="29" y="15"/>
                        </a:lnTo>
                        <a:lnTo>
                          <a:pt x="27" y="13"/>
                        </a:lnTo>
                        <a:lnTo>
                          <a:pt x="27" y="11"/>
                        </a:lnTo>
                        <a:lnTo>
                          <a:pt x="25" y="9"/>
                        </a:lnTo>
                        <a:lnTo>
                          <a:pt x="25" y="7"/>
                        </a:lnTo>
                        <a:lnTo>
                          <a:pt x="23" y="7"/>
                        </a:lnTo>
                        <a:lnTo>
                          <a:pt x="21" y="7"/>
                        </a:lnTo>
                        <a:lnTo>
                          <a:pt x="19" y="6"/>
                        </a:lnTo>
                        <a:lnTo>
                          <a:pt x="17" y="6"/>
                        </a:lnTo>
                        <a:lnTo>
                          <a:pt x="15" y="6"/>
                        </a:lnTo>
                        <a:lnTo>
                          <a:pt x="12" y="7"/>
                        </a:lnTo>
                        <a:lnTo>
                          <a:pt x="10" y="9"/>
                        </a:lnTo>
                        <a:lnTo>
                          <a:pt x="10" y="13"/>
                        </a:lnTo>
                        <a:lnTo>
                          <a:pt x="8" y="15"/>
                        </a:lnTo>
                        <a:lnTo>
                          <a:pt x="8" y="19"/>
                        </a:lnTo>
                        <a:lnTo>
                          <a:pt x="8" y="23"/>
                        </a:lnTo>
                        <a:lnTo>
                          <a:pt x="6" y="27"/>
                        </a:lnTo>
                        <a:lnTo>
                          <a:pt x="8" y="32"/>
                        </a:lnTo>
                        <a:lnTo>
                          <a:pt x="8" y="38"/>
                        </a:lnTo>
                        <a:lnTo>
                          <a:pt x="8" y="42"/>
                        </a:lnTo>
                        <a:lnTo>
                          <a:pt x="10" y="44"/>
                        </a:lnTo>
                        <a:lnTo>
                          <a:pt x="12" y="48"/>
                        </a:lnTo>
                        <a:lnTo>
                          <a:pt x="13" y="48"/>
                        </a:lnTo>
                        <a:lnTo>
                          <a:pt x="15" y="50"/>
                        </a:lnTo>
                        <a:lnTo>
                          <a:pt x="17" y="50"/>
                        </a:lnTo>
                        <a:lnTo>
                          <a:pt x="19" y="50"/>
                        </a:lnTo>
                        <a:lnTo>
                          <a:pt x="21" y="50"/>
                        </a:lnTo>
                        <a:lnTo>
                          <a:pt x="23" y="48"/>
                        </a:lnTo>
                        <a:lnTo>
                          <a:pt x="25" y="46"/>
                        </a:lnTo>
                        <a:lnTo>
                          <a:pt x="27" y="46"/>
                        </a:lnTo>
                        <a:lnTo>
                          <a:pt x="27" y="44"/>
                        </a:lnTo>
                        <a:lnTo>
                          <a:pt x="29" y="42"/>
                        </a:lnTo>
                        <a:lnTo>
                          <a:pt x="29" y="38"/>
                        </a:lnTo>
                        <a:lnTo>
                          <a:pt x="29" y="36"/>
                        </a:lnTo>
                        <a:lnTo>
                          <a:pt x="29" y="34"/>
                        </a:lnTo>
                        <a:lnTo>
                          <a:pt x="29" y="30"/>
                        </a:lnTo>
                        <a:lnTo>
                          <a:pt x="29"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5" name="Freeform 429">
                    <a:extLst>
                      <a:ext uri="{FF2B5EF4-FFF2-40B4-BE49-F238E27FC236}">
                        <a16:creationId xmlns:a16="http://schemas.microsoft.com/office/drawing/2014/main" id="{6E54989E-2327-44CA-915F-2DBE47AF1AA8}"/>
                      </a:ext>
                    </a:extLst>
                  </p:cNvPr>
                  <p:cNvSpPr>
                    <a:spLocks noEditPoints="1"/>
                  </p:cNvSpPr>
                  <p:nvPr/>
                </p:nvSpPr>
                <p:spPr bwMode="auto">
                  <a:xfrm>
                    <a:off x="8248736" y="6363202"/>
                    <a:ext cx="61913" cy="84137"/>
                  </a:xfrm>
                  <a:custGeom>
                    <a:avLst/>
                    <a:gdLst>
                      <a:gd name="T0" fmla="*/ 39 w 39"/>
                      <a:gd name="T1" fmla="*/ 38 h 53"/>
                      <a:gd name="T2" fmla="*/ 39 w 39"/>
                      <a:gd name="T3" fmla="*/ 40 h 53"/>
                      <a:gd name="T4" fmla="*/ 31 w 39"/>
                      <a:gd name="T5" fmla="*/ 40 h 53"/>
                      <a:gd name="T6" fmla="*/ 31 w 39"/>
                      <a:gd name="T7" fmla="*/ 52 h 53"/>
                      <a:gd name="T8" fmla="*/ 31 w 39"/>
                      <a:gd name="T9" fmla="*/ 52 h 53"/>
                      <a:gd name="T10" fmla="*/ 29 w 39"/>
                      <a:gd name="T11" fmla="*/ 53 h 53"/>
                      <a:gd name="T12" fmla="*/ 29 w 39"/>
                      <a:gd name="T13" fmla="*/ 53 h 53"/>
                      <a:gd name="T14" fmla="*/ 27 w 39"/>
                      <a:gd name="T15" fmla="*/ 53 h 53"/>
                      <a:gd name="T16" fmla="*/ 25 w 39"/>
                      <a:gd name="T17" fmla="*/ 53 h 53"/>
                      <a:gd name="T18" fmla="*/ 23 w 39"/>
                      <a:gd name="T19" fmla="*/ 52 h 53"/>
                      <a:gd name="T20" fmla="*/ 23 w 39"/>
                      <a:gd name="T21" fmla="*/ 52 h 53"/>
                      <a:gd name="T22" fmla="*/ 23 w 39"/>
                      <a:gd name="T23" fmla="*/ 40 h 53"/>
                      <a:gd name="T24" fmla="*/ 0 w 39"/>
                      <a:gd name="T25" fmla="*/ 40 h 53"/>
                      <a:gd name="T26" fmla="*/ 0 w 39"/>
                      <a:gd name="T27" fmla="*/ 40 h 53"/>
                      <a:gd name="T28" fmla="*/ 0 w 39"/>
                      <a:gd name="T29" fmla="*/ 40 h 53"/>
                      <a:gd name="T30" fmla="*/ 0 w 39"/>
                      <a:gd name="T31" fmla="*/ 38 h 53"/>
                      <a:gd name="T32" fmla="*/ 0 w 39"/>
                      <a:gd name="T33" fmla="*/ 36 h 53"/>
                      <a:gd name="T34" fmla="*/ 0 w 39"/>
                      <a:gd name="T35" fmla="*/ 34 h 53"/>
                      <a:gd name="T36" fmla="*/ 0 w 39"/>
                      <a:gd name="T37" fmla="*/ 34 h 53"/>
                      <a:gd name="T38" fmla="*/ 0 w 39"/>
                      <a:gd name="T39" fmla="*/ 32 h 53"/>
                      <a:gd name="T40" fmla="*/ 20 w 39"/>
                      <a:gd name="T41" fmla="*/ 0 h 53"/>
                      <a:gd name="T42" fmla="*/ 21 w 39"/>
                      <a:gd name="T43" fmla="*/ 0 h 53"/>
                      <a:gd name="T44" fmla="*/ 21 w 39"/>
                      <a:gd name="T45" fmla="*/ 0 h 53"/>
                      <a:gd name="T46" fmla="*/ 23 w 39"/>
                      <a:gd name="T47" fmla="*/ 0 h 53"/>
                      <a:gd name="T48" fmla="*/ 25 w 39"/>
                      <a:gd name="T49" fmla="*/ 0 h 53"/>
                      <a:gd name="T50" fmla="*/ 27 w 39"/>
                      <a:gd name="T51" fmla="*/ 0 h 53"/>
                      <a:gd name="T52" fmla="*/ 29 w 39"/>
                      <a:gd name="T53" fmla="*/ 0 h 53"/>
                      <a:gd name="T54" fmla="*/ 31 w 39"/>
                      <a:gd name="T55" fmla="*/ 0 h 53"/>
                      <a:gd name="T56" fmla="*/ 31 w 39"/>
                      <a:gd name="T57" fmla="*/ 0 h 53"/>
                      <a:gd name="T58" fmla="*/ 37 w 39"/>
                      <a:gd name="T59" fmla="*/ 34 h 53"/>
                      <a:gd name="T60" fmla="*/ 39 w 39"/>
                      <a:gd name="T61" fmla="*/ 34 h 53"/>
                      <a:gd name="T62" fmla="*/ 39 w 39"/>
                      <a:gd name="T63" fmla="*/ 38 h 53"/>
                      <a:gd name="T64" fmla="*/ 23 w 39"/>
                      <a:gd name="T65" fmla="*/ 5 h 53"/>
                      <a:gd name="T66" fmla="*/ 23 w 39"/>
                      <a:gd name="T67" fmla="*/ 34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9" h="53">
                        <a:moveTo>
                          <a:pt x="39" y="38"/>
                        </a:moveTo>
                        <a:lnTo>
                          <a:pt x="39" y="38"/>
                        </a:lnTo>
                        <a:lnTo>
                          <a:pt x="39" y="40"/>
                        </a:lnTo>
                        <a:lnTo>
                          <a:pt x="39" y="40"/>
                        </a:lnTo>
                        <a:lnTo>
                          <a:pt x="37" y="40"/>
                        </a:lnTo>
                        <a:lnTo>
                          <a:pt x="31" y="40"/>
                        </a:lnTo>
                        <a:lnTo>
                          <a:pt x="31" y="52"/>
                        </a:lnTo>
                        <a:lnTo>
                          <a:pt x="31" y="52"/>
                        </a:lnTo>
                        <a:lnTo>
                          <a:pt x="31" y="52"/>
                        </a:lnTo>
                        <a:lnTo>
                          <a:pt x="31" y="52"/>
                        </a:lnTo>
                        <a:lnTo>
                          <a:pt x="31" y="53"/>
                        </a:lnTo>
                        <a:lnTo>
                          <a:pt x="29" y="53"/>
                        </a:lnTo>
                        <a:lnTo>
                          <a:pt x="29" y="53"/>
                        </a:lnTo>
                        <a:lnTo>
                          <a:pt x="29" y="53"/>
                        </a:lnTo>
                        <a:lnTo>
                          <a:pt x="27" y="53"/>
                        </a:lnTo>
                        <a:lnTo>
                          <a:pt x="27" y="53"/>
                        </a:lnTo>
                        <a:lnTo>
                          <a:pt x="25" y="53"/>
                        </a:lnTo>
                        <a:lnTo>
                          <a:pt x="25" y="53"/>
                        </a:lnTo>
                        <a:lnTo>
                          <a:pt x="25" y="53"/>
                        </a:lnTo>
                        <a:lnTo>
                          <a:pt x="23" y="52"/>
                        </a:lnTo>
                        <a:lnTo>
                          <a:pt x="23" y="52"/>
                        </a:lnTo>
                        <a:lnTo>
                          <a:pt x="23" y="52"/>
                        </a:lnTo>
                        <a:lnTo>
                          <a:pt x="23" y="52"/>
                        </a:lnTo>
                        <a:lnTo>
                          <a:pt x="23" y="40"/>
                        </a:lnTo>
                        <a:lnTo>
                          <a:pt x="2" y="40"/>
                        </a:lnTo>
                        <a:lnTo>
                          <a:pt x="0" y="40"/>
                        </a:lnTo>
                        <a:lnTo>
                          <a:pt x="0" y="40"/>
                        </a:lnTo>
                        <a:lnTo>
                          <a:pt x="0" y="40"/>
                        </a:lnTo>
                        <a:lnTo>
                          <a:pt x="0" y="40"/>
                        </a:lnTo>
                        <a:lnTo>
                          <a:pt x="0" y="40"/>
                        </a:lnTo>
                        <a:lnTo>
                          <a:pt x="0" y="38"/>
                        </a:lnTo>
                        <a:lnTo>
                          <a:pt x="0" y="38"/>
                        </a:lnTo>
                        <a:lnTo>
                          <a:pt x="0" y="38"/>
                        </a:lnTo>
                        <a:lnTo>
                          <a:pt x="0" y="36"/>
                        </a:lnTo>
                        <a:lnTo>
                          <a:pt x="0" y="36"/>
                        </a:lnTo>
                        <a:lnTo>
                          <a:pt x="0" y="34"/>
                        </a:lnTo>
                        <a:lnTo>
                          <a:pt x="0" y="34"/>
                        </a:lnTo>
                        <a:lnTo>
                          <a:pt x="0" y="34"/>
                        </a:lnTo>
                        <a:lnTo>
                          <a:pt x="0" y="34"/>
                        </a:lnTo>
                        <a:lnTo>
                          <a:pt x="0" y="32"/>
                        </a:lnTo>
                        <a:lnTo>
                          <a:pt x="0" y="32"/>
                        </a:lnTo>
                        <a:lnTo>
                          <a:pt x="20" y="0"/>
                        </a:lnTo>
                        <a:lnTo>
                          <a:pt x="20" y="0"/>
                        </a:lnTo>
                        <a:lnTo>
                          <a:pt x="21" y="0"/>
                        </a:lnTo>
                        <a:lnTo>
                          <a:pt x="21" y="0"/>
                        </a:lnTo>
                        <a:lnTo>
                          <a:pt x="21" y="0"/>
                        </a:lnTo>
                        <a:lnTo>
                          <a:pt x="23" y="0"/>
                        </a:lnTo>
                        <a:lnTo>
                          <a:pt x="23" y="0"/>
                        </a:lnTo>
                        <a:lnTo>
                          <a:pt x="25" y="0"/>
                        </a:lnTo>
                        <a:lnTo>
                          <a:pt x="25" y="0"/>
                        </a:lnTo>
                        <a:lnTo>
                          <a:pt x="27" y="0"/>
                        </a:lnTo>
                        <a:lnTo>
                          <a:pt x="27" y="0"/>
                        </a:lnTo>
                        <a:lnTo>
                          <a:pt x="29" y="0"/>
                        </a:lnTo>
                        <a:lnTo>
                          <a:pt x="29" y="0"/>
                        </a:lnTo>
                        <a:lnTo>
                          <a:pt x="31" y="0"/>
                        </a:lnTo>
                        <a:lnTo>
                          <a:pt x="31" y="0"/>
                        </a:lnTo>
                        <a:lnTo>
                          <a:pt x="31" y="0"/>
                        </a:lnTo>
                        <a:lnTo>
                          <a:pt x="31" y="0"/>
                        </a:lnTo>
                        <a:lnTo>
                          <a:pt x="31" y="34"/>
                        </a:lnTo>
                        <a:lnTo>
                          <a:pt x="37" y="34"/>
                        </a:lnTo>
                        <a:lnTo>
                          <a:pt x="39" y="34"/>
                        </a:lnTo>
                        <a:lnTo>
                          <a:pt x="39" y="34"/>
                        </a:lnTo>
                        <a:lnTo>
                          <a:pt x="39" y="36"/>
                        </a:lnTo>
                        <a:lnTo>
                          <a:pt x="39" y="38"/>
                        </a:lnTo>
                        <a:close/>
                        <a:moveTo>
                          <a:pt x="23" y="5"/>
                        </a:moveTo>
                        <a:lnTo>
                          <a:pt x="23" y="5"/>
                        </a:lnTo>
                        <a:lnTo>
                          <a:pt x="6" y="34"/>
                        </a:lnTo>
                        <a:lnTo>
                          <a:pt x="23" y="34"/>
                        </a:lnTo>
                        <a:lnTo>
                          <a:pt x="23" y="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 name="Freeform 430">
                    <a:extLst>
                      <a:ext uri="{FF2B5EF4-FFF2-40B4-BE49-F238E27FC236}">
                        <a16:creationId xmlns:a16="http://schemas.microsoft.com/office/drawing/2014/main" id="{9C14F25C-42CC-47E9-8C72-916D49EF2366}"/>
                      </a:ext>
                    </a:extLst>
                  </p:cNvPr>
                  <p:cNvSpPr>
                    <a:spLocks noEditPoints="1"/>
                  </p:cNvSpPr>
                  <p:nvPr/>
                </p:nvSpPr>
                <p:spPr bwMode="auto">
                  <a:xfrm>
                    <a:off x="8320173" y="6360027"/>
                    <a:ext cx="57150" cy="87312"/>
                  </a:xfrm>
                  <a:custGeom>
                    <a:avLst/>
                    <a:gdLst>
                      <a:gd name="T0" fmla="*/ 36 w 36"/>
                      <a:gd name="T1" fmla="*/ 34 h 55"/>
                      <a:gd name="T2" fmla="*/ 34 w 36"/>
                      <a:gd name="T3" fmla="*/ 44 h 55"/>
                      <a:gd name="T4" fmla="*/ 30 w 36"/>
                      <a:gd name="T5" fmla="*/ 52 h 55"/>
                      <a:gd name="T6" fmla="*/ 23 w 36"/>
                      <a:gd name="T7" fmla="*/ 55 h 55"/>
                      <a:gd name="T8" fmla="*/ 13 w 36"/>
                      <a:gd name="T9" fmla="*/ 55 h 55"/>
                      <a:gd name="T10" fmla="*/ 5 w 36"/>
                      <a:gd name="T11" fmla="*/ 52 h 55"/>
                      <a:gd name="T12" fmla="*/ 1 w 36"/>
                      <a:gd name="T13" fmla="*/ 44 h 55"/>
                      <a:gd name="T14" fmla="*/ 0 w 36"/>
                      <a:gd name="T15" fmla="*/ 34 h 55"/>
                      <a:gd name="T16" fmla="*/ 0 w 36"/>
                      <a:gd name="T17" fmla="*/ 23 h 55"/>
                      <a:gd name="T18" fmla="*/ 1 w 36"/>
                      <a:gd name="T19" fmla="*/ 11 h 55"/>
                      <a:gd name="T20" fmla="*/ 5 w 36"/>
                      <a:gd name="T21" fmla="*/ 6 h 55"/>
                      <a:gd name="T22" fmla="*/ 13 w 36"/>
                      <a:gd name="T23" fmla="*/ 0 h 55"/>
                      <a:gd name="T24" fmla="*/ 23 w 36"/>
                      <a:gd name="T25" fmla="*/ 0 h 55"/>
                      <a:gd name="T26" fmla="*/ 30 w 36"/>
                      <a:gd name="T27" fmla="*/ 4 h 55"/>
                      <a:gd name="T28" fmla="*/ 34 w 36"/>
                      <a:gd name="T29" fmla="*/ 11 h 55"/>
                      <a:gd name="T30" fmla="*/ 36 w 36"/>
                      <a:gd name="T31" fmla="*/ 21 h 55"/>
                      <a:gd name="T32" fmla="*/ 30 w 36"/>
                      <a:gd name="T33" fmla="*/ 29 h 55"/>
                      <a:gd name="T34" fmla="*/ 28 w 36"/>
                      <a:gd name="T35" fmla="*/ 21 h 55"/>
                      <a:gd name="T36" fmla="*/ 28 w 36"/>
                      <a:gd name="T37" fmla="*/ 15 h 55"/>
                      <a:gd name="T38" fmla="*/ 26 w 36"/>
                      <a:gd name="T39" fmla="*/ 11 h 55"/>
                      <a:gd name="T40" fmla="*/ 24 w 36"/>
                      <a:gd name="T41" fmla="*/ 7 h 55"/>
                      <a:gd name="T42" fmla="*/ 23 w 36"/>
                      <a:gd name="T43" fmla="*/ 7 h 55"/>
                      <a:gd name="T44" fmla="*/ 19 w 36"/>
                      <a:gd name="T45" fmla="*/ 6 h 55"/>
                      <a:gd name="T46" fmla="*/ 13 w 36"/>
                      <a:gd name="T47" fmla="*/ 7 h 55"/>
                      <a:gd name="T48" fmla="*/ 9 w 36"/>
                      <a:gd name="T49" fmla="*/ 13 h 55"/>
                      <a:gd name="T50" fmla="*/ 7 w 36"/>
                      <a:gd name="T51" fmla="*/ 19 h 55"/>
                      <a:gd name="T52" fmla="*/ 7 w 36"/>
                      <a:gd name="T53" fmla="*/ 27 h 55"/>
                      <a:gd name="T54" fmla="*/ 7 w 36"/>
                      <a:gd name="T55" fmla="*/ 38 h 55"/>
                      <a:gd name="T56" fmla="*/ 9 w 36"/>
                      <a:gd name="T57" fmla="*/ 44 h 55"/>
                      <a:gd name="T58" fmla="*/ 13 w 36"/>
                      <a:gd name="T59" fmla="*/ 48 h 55"/>
                      <a:gd name="T60" fmla="*/ 19 w 36"/>
                      <a:gd name="T61" fmla="*/ 50 h 55"/>
                      <a:gd name="T62" fmla="*/ 23 w 36"/>
                      <a:gd name="T63" fmla="*/ 50 h 55"/>
                      <a:gd name="T64" fmla="*/ 24 w 36"/>
                      <a:gd name="T65" fmla="*/ 46 h 55"/>
                      <a:gd name="T66" fmla="*/ 26 w 36"/>
                      <a:gd name="T67" fmla="*/ 44 h 55"/>
                      <a:gd name="T68" fmla="*/ 28 w 36"/>
                      <a:gd name="T69" fmla="*/ 38 h 55"/>
                      <a:gd name="T70" fmla="*/ 30 w 36"/>
                      <a:gd name="T71" fmla="*/ 34 h 55"/>
                      <a:gd name="T72" fmla="*/ 30 w 36"/>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55">
                        <a:moveTo>
                          <a:pt x="36" y="29"/>
                        </a:moveTo>
                        <a:lnTo>
                          <a:pt x="36" y="34"/>
                        </a:lnTo>
                        <a:lnTo>
                          <a:pt x="36" y="38"/>
                        </a:lnTo>
                        <a:lnTo>
                          <a:pt x="34" y="44"/>
                        </a:lnTo>
                        <a:lnTo>
                          <a:pt x="32" y="48"/>
                        </a:lnTo>
                        <a:lnTo>
                          <a:pt x="30" y="52"/>
                        </a:lnTo>
                        <a:lnTo>
                          <a:pt x="26" y="54"/>
                        </a:lnTo>
                        <a:lnTo>
                          <a:pt x="23" y="55"/>
                        </a:lnTo>
                        <a:lnTo>
                          <a:pt x="17" y="55"/>
                        </a:lnTo>
                        <a:lnTo>
                          <a:pt x="13" y="55"/>
                        </a:lnTo>
                        <a:lnTo>
                          <a:pt x="9" y="54"/>
                        </a:lnTo>
                        <a:lnTo>
                          <a:pt x="5" y="52"/>
                        </a:lnTo>
                        <a:lnTo>
                          <a:pt x="3" y="48"/>
                        </a:lnTo>
                        <a:lnTo>
                          <a:pt x="1" y="44"/>
                        </a:lnTo>
                        <a:lnTo>
                          <a:pt x="0" y="40"/>
                        </a:lnTo>
                        <a:lnTo>
                          <a:pt x="0" y="34"/>
                        </a:lnTo>
                        <a:lnTo>
                          <a:pt x="0" y="29"/>
                        </a:lnTo>
                        <a:lnTo>
                          <a:pt x="0" y="23"/>
                        </a:lnTo>
                        <a:lnTo>
                          <a:pt x="0" y="17"/>
                        </a:lnTo>
                        <a:lnTo>
                          <a:pt x="1" y="11"/>
                        </a:lnTo>
                        <a:lnTo>
                          <a:pt x="3" y="7"/>
                        </a:lnTo>
                        <a:lnTo>
                          <a:pt x="5" y="6"/>
                        </a:lnTo>
                        <a:lnTo>
                          <a:pt x="9" y="2"/>
                        </a:lnTo>
                        <a:lnTo>
                          <a:pt x="13" y="0"/>
                        </a:lnTo>
                        <a:lnTo>
                          <a:pt x="19" y="0"/>
                        </a:lnTo>
                        <a:lnTo>
                          <a:pt x="23" y="0"/>
                        </a:lnTo>
                        <a:lnTo>
                          <a:pt x="26" y="2"/>
                        </a:lnTo>
                        <a:lnTo>
                          <a:pt x="30" y="4"/>
                        </a:lnTo>
                        <a:lnTo>
                          <a:pt x="32" y="7"/>
                        </a:lnTo>
                        <a:lnTo>
                          <a:pt x="34" y="11"/>
                        </a:lnTo>
                        <a:lnTo>
                          <a:pt x="36" y="15"/>
                        </a:lnTo>
                        <a:lnTo>
                          <a:pt x="36" y="21"/>
                        </a:lnTo>
                        <a:lnTo>
                          <a:pt x="36" y="29"/>
                        </a:lnTo>
                        <a:close/>
                        <a:moveTo>
                          <a:pt x="30" y="29"/>
                        </a:moveTo>
                        <a:lnTo>
                          <a:pt x="30" y="25"/>
                        </a:lnTo>
                        <a:lnTo>
                          <a:pt x="28" y="21"/>
                        </a:lnTo>
                        <a:lnTo>
                          <a:pt x="28" y="17"/>
                        </a:lnTo>
                        <a:lnTo>
                          <a:pt x="28" y="15"/>
                        </a:lnTo>
                        <a:lnTo>
                          <a:pt x="28" y="13"/>
                        </a:lnTo>
                        <a:lnTo>
                          <a:pt x="26" y="11"/>
                        </a:lnTo>
                        <a:lnTo>
                          <a:pt x="26" y="9"/>
                        </a:lnTo>
                        <a:lnTo>
                          <a:pt x="24" y="7"/>
                        </a:lnTo>
                        <a:lnTo>
                          <a:pt x="23" y="7"/>
                        </a:lnTo>
                        <a:lnTo>
                          <a:pt x="23" y="7"/>
                        </a:lnTo>
                        <a:lnTo>
                          <a:pt x="21" y="6"/>
                        </a:lnTo>
                        <a:lnTo>
                          <a:pt x="19" y="6"/>
                        </a:lnTo>
                        <a:lnTo>
                          <a:pt x="15" y="6"/>
                        </a:lnTo>
                        <a:lnTo>
                          <a:pt x="13" y="7"/>
                        </a:lnTo>
                        <a:lnTo>
                          <a:pt x="11" y="9"/>
                        </a:lnTo>
                        <a:lnTo>
                          <a:pt x="9" y="13"/>
                        </a:lnTo>
                        <a:lnTo>
                          <a:pt x="7" y="15"/>
                        </a:lnTo>
                        <a:lnTo>
                          <a:pt x="7" y="19"/>
                        </a:lnTo>
                        <a:lnTo>
                          <a:pt x="7" y="23"/>
                        </a:lnTo>
                        <a:lnTo>
                          <a:pt x="7" y="27"/>
                        </a:lnTo>
                        <a:lnTo>
                          <a:pt x="7" y="32"/>
                        </a:lnTo>
                        <a:lnTo>
                          <a:pt x="7" y="38"/>
                        </a:lnTo>
                        <a:lnTo>
                          <a:pt x="7" y="42"/>
                        </a:lnTo>
                        <a:lnTo>
                          <a:pt x="9" y="44"/>
                        </a:lnTo>
                        <a:lnTo>
                          <a:pt x="11" y="48"/>
                        </a:lnTo>
                        <a:lnTo>
                          <a:pt x="13" y="48"/>
                        </a:lnTo>
                        <a:lnTo>
                          <a:pt x="15" y="50"/>
                        </a:lnTo>
                        <a:lnTo>
                          <a:pt x="19" y="50"/>
                        </a:lnTo>
                        <a:lnTo>
                          <a:pt x="21" y="50"/>
                        </a:lnTo>
                        <a:lnTo>
                          <a:pt x="23" y="50"/>
                        </a:lnTo>
                        <a:lnTo>
                          <a:pt x="24" y="48"/>
                        </a:lnTo>
                        <a:lnTo>
                          <a:pt x="24" y="46"/>
                        </a:lnTo>
                        <a:lnTo>
                          <a:pt x="26" y="46"/>
                        </a:lnTo>
                        <a:lnTo>
                          <a:pt x="26" y="44"/>
                        </a:lnTo>
                        <a:lnTo>
                          <a:pt x="28" y="42"/>
                        </a:lnTo>
                        <a:lnTo>
                          <a:pt x="28" y="38"/>
                        </a:lnTo>
                        <a:lnTo>
                          <a:pt x="28" y="36"/>
                        </a:lnTo>
                        <a:lnTo>
                          <a:pt x="30" y="34"/>
                        </a:lnTo>
                        <a:lnTo>
                          <a:pt x="30" y="30"/>
                        </a:lnTo>
                        <a:lnTo>
                          <a:pt x="30"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7" name="Freeform 431">
                    <a:extLst>
                      <a:ext uri="{FF2B5EF4-FFF2-40B4-BE49-F238E27FC236}">
                        <a16:creationId xmlns:a16="http://schemas.microsoft.com/office/drawing/2014/main" id="{9F7B4241-934C-43C6-8CD4-62FEB91BFC37}"/>
                      </a:ext>
                    </a:extLst>
                  </p:cNvPr>
                  <p:cNvSpPr>
                    <a:spLocks noEditPoints="1"/>
                  </p:cNvSpPr>
                  <p:nvPr/>
                </p:nvSpPr>
                <p:spPr bwMode="auto">
                  <a:xfrm>
                    <a:off x="8390023" y="6360027"/>
                    <a:ext cx="57150" cy="87312"/>
                  </a:xfrm>
                  <a:custGeom>
                    <a:avLst/>
                    <a:gdLst>
                      <a:gd name="T0" fmla="*/ 36 w 36"/>
                      <a:gd name="T1" fmla="*/ 34 h 55"/>
                      <a:gd name="T2" fmla="*/ 34 w 36"/>
                      <a:gd name="T3" fmla="*/ 44 h 55"/>
                      <a:gd name="T4" fmla="*/ 30 w 36"/>
                      <a:gd name="T5" fmla="*/ 52 h 55"/>
                      <a:gd name="T6" fmla="*/ 23 w 36"/>
                      <a:gd name="T7" fmla="*/ 55 h 55"/>
                      <a:gd name="T8" fmla="*/ 13 w 36"/>
                      <a:gd name="T9" fmla="*/ 55 h 55"/>
                      <a:gd name="T10" fmla="*/ 5 w 36"/>
                      <a:gd name="T11" fmla="*/ 52 h 55"/>
                      <a:gd name="T12" fmla="*/ 2 w 36"/>
                      <a:gd name="T13" fmla="*/ 44 h 55"/>
                      <a:gd name="T14" fmla="*/ 0 w 36"/>
                      <a:gd name="T15" fmla="*/ 34 h 55"/>
                      <a:gd name="T16" fmla="*/ 0 w 36"/>
                      <a:gd name="T17" fmla="*/ 23 h 55"/>
                      <a:gd name="T18" fmla="*/ 2 w 36"/>
                      <a:gd name="T19" fmla="*/ 11 h 55"/>
                      <a:gd name="T20" fmla="*/ 5 w 36"/>
                      <a:gd name="T21" fmla="*/ 6 h 55"/>
                      <a:gd name="T22" fmla="*/ 13 w 36"/>
                      <a:gd name="T23" fmla="*/ 0 h 55"/>
                      <a:gd name="T24" fmla="*/ 23 w 36"/>
                      <a:gd name="T25" fmla="*/ 0 h 55"/>
                      <a:gd name="T26" fmla="*/ 30 w 36"/>
                      <a:gd name="T27" fmla="*/ 4 h 55"/>
                      <a:gd name="T28" fmla="*/ 34 w 36"/>
                      <a:gd name="T29" fmla="*/ 11 h 55"/>
                      <a:gd name="T30" fmla="*/ 36 w 36"/>
                      <a:gd name="T31" fmla="*/ 21 h 55"/>
                      <a:gd name="T32" fmla="*/ 28 w 36"/>
                      <a:gd name="T33" fmla="*/ 29 h 55"/>
                      <a:gd name="T34" fmla="*/ 28 w 36"/>
                      <a:gd name="T35" fmla="*/ 21 h 55"/>
                      <a:gd name="T36" fmla="*/ 28 w 36"/>
                      <a:gd name="T37" fmla="*/ 15 h 55"/>
                      <a:gd name="T38" fmla="*/ 27 w 36"/>
                      <a:gd name="T39" fmla="*/ 11 h 55"/>
                      <a:gd name="T40" fmla="*/ 25 w 36"/>
                      <a:gd name="T41" fmla="*/ 7 h 55"/>
                      <a:gd name="T42" fmla="*/ 21 w 36"/>
                      <a:gd name="T43" fmla="*/ 7 h 55"/>
                      <a:gd name="T44" fmla="*/ 17 w 36"/>
                      <a:gd name="T45" fmla="*/ 6 h 55"/>
                      <a:gd name="T46" fmla="*/ 11 w 36"/>
                      <a:gd name="T47" fmla="*/ 7 h 55"/>
                      <a:gd name="T48" fmla="*/ 9 w 36"/>
                      <a:gd name="T49" fmla="*/ 13 h 55"/>
                      <a:gd name="T50" fmla="*/ 7 w 36"/>
                      <a:gd name="T51" fmla="*/ 19 h 55"/>
                      <a:gd name="T52" fmla="*/ 5 w 36"/>
                      <a:gd name="T53" fmla="*/ 27 h 55"/>
                      <a:gd name="T54" fmla="*/ 7 w 36"/>
                      <a:gd name="T55" fmla="*/ 38 h 55"/>
                      <a:gd name="T56" fmla="*/ 9 w 36"/>
                      <a:gd name="T57" fmla="*/ 44 h 55"/>
                      <a:gd name="T58" fmla="*/ 13 w 36"/>
                      <a:gd name="T59" fmla="*/ 48 h 55"/>
                      <a:gd name="T60" fmla="*/ 17 w 36"/>
                      <a:gd name="T61" fmla="*/ 50 h 55"/>
                      <a:gd name="T62" fmla="*/ 21 w 36"/>
                      <a:gd name="T63" fmla="*/ 50 h 55"/>
                      <a:gd name="T64" fmla="*/ 25 w 36"/>
                      <a:gd name="T65" fmla="*/ 46 h 55"/>
                      <a:gd name="T66" fmla="*/ 27 w 36"/>
                      <a:gd name="T67" fmla="*/ 44 h 55"/>
                      <a:gd name="T68" fmla="*/ 28 w 36"/>
                      <a:gd name="T69" fmla="*/ 38 h 55"/>
                      <a:gd name="T70" fmla="*/ 28 w 36"/>
                      <a:gd name="T71" fmla="*/ 34 h 55"/>
                      <a:gd name="T72" fmla="*/ 28 w 36"/>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55">
                        <a:moveTo>
                          <a:pt x="36" y="29"/>
                        </a:moveTo>
                        <a:lnTo>
                          <a:pt x="36" y="34"/>
                        </a:lnTo>
                        <a:lnTo>
                          <a:pt x="36" y="38"/>
                        </a:lnTo>
                        <a:lnTo>
                          <a:pt x="34" y="44"/>
                        </a:lnTo>
                        <a:lnTo>
                          <a:pt x="32" y="48"/>
                        </a:lnTo>
                        <a:lnTo>
                          <a:pt x="30" y="52"/>
                        </a:lnTo>
                        <a:lnTo>
                          <a:pt x="27" y="54"/>
                        </a:lnTo>
                        <a:lnTo>
                          <a:pt x="23" y="55"/>
                        </a:lnTo>
                        <a:lnTo>
                          <a:pt x="17" y="55"/>
                        </a:lnTo>
                        <a:lnTo>
                          <a:pt x="13" y="55"/>
                        </a:lnTo>
                        <a:lnTo>
                          <a:pt x="9" y="54"/>
                        </a:lnTo>
                        <a:lnTo>
                          <a:pt x="5" y="52"/>
                        </a:lnTo>
                        <a:lnTo>
                          <a:pt x="4" y="48"/>
                        </a:lnTo>
                        <a:lnTo>
                          <a:pt x="2" y="44"/>
                        </a:lnTo>
                        <a:lnTo>
                          <a:pt x="0" y="40"/>
                        </a:lnTo>
                        <a:lnTo>
                          <a:pt x="0" y="34"/>
                        </a:lnTo>
                        <a:lnTo>
                          <a:pt x="0" y="29"/>
                        </a:lnTo>
                        <a:lnTo>
                          <a:pt x="0" y="23"/>
                        </a:lnTo>
                        <a:lnTo>
                          <a:pt x="0" y="17"/>
                        </a:lnTo>
                        <a:lnTo>
                          <a:pt x="2" y="11"/>
                        </a:lnTo>
                        <a:lnTo>
                          <a:pt x="4" y="7"/>
                        </a:lnTo>
                        <a:lnTo>
                          <a:pt x="5" y="6"/>
                        </a:lnTo>
                        <a:lnTo>
                          <a:pt x="9" y="2"/>
                        </a:lnTo>
                        <a:lnTo>
                          <a:pt x="13" y="0"/>
                        </a:lnTo>
                        <a:lnTo>
                          <a:pt x="19" y="0"/>
                        </a:lnTo>
                        <a:lnTo>
                          <a:pt x="23" y="0"/>
                        </a:lnTo>
                        <a:lnTo>
                          <a:pt x="27" y="2"/>
                        </a:lnTo>
                        <a:lnTo>
                          <a:pt x="30" y="4"/>
                        </a:lnTo>
                        <a:lnTo>
                          <a:pt x="32" y="7"/>
                        </a:lnTo>
                        <a:lnTo>
                          <a:pt x="34" y="11"/>
                        </a:lnTo>
                        <a:lnTo>
                          <a:pt x="36" y="15"/>
                        </a:lnTo>
                        <a:lnTo>
                          <a:pt x="36" y="21"/>
                        </a:lnTo>
                        <a:lnTo>
                          <a:pt x="36" y="29"/>
                        </a:lnTo>
                        <a:close/>
                        <a:moveTo>
                          <a:pt x="28" y="29"/>
                        </a:moveTo>
                        <a:lnTo>
                          <a:pt x="28" y="25"/>
                        </a:lnTo>
                        <a:lnTo>
                          <a:pt x="28" y="21"/>
                        </a:lnTo>
                        <a:lnTo>
                          <a:pt x="28" y="17"/>
                        </a:lnTo>
                        <a:lnTo>
                          <a:pt x="28" y="15"/>
                        </a:lnTo>
                        <a:lnTo>
                          <a:pt x="27" y="13"/>
                        </a:lnTo>
                        <a:lnTo>
                          <a:pt x="27" y="11"/>
                        </a:lnTo>
                        <a:lnTo>
                          <a:pt x="25" y="9"/>
                        </a:lnTo>
                        <a:lnTo>
                          <a:pt x="25" y="7"/>
                        </a:lnTo>
                        <a:lnTo>
                          <a:pt x="23" y="7"/>
                        </a:lnTo>
                        <a:lnTo>
                          <a:pt x="21" y="7"/>
                        </a:lnTo>
                        <a:lnTo>
                          <a:pt x="19" y="6"/>
                        </a:lnTo>
                        <a:lnTo>
                          <a:pt x="17" y="6"/>
                        </a:lnTo>
                        <a:lnTo>
                          <a:pt x="15" y="6"/>
                        </a:lnTo>
                        <a:lnTo>
                          <a:pt x="11" y="7"/>
                        </a:lnTo>
                        <a:lnTo>
                          <a:pt x="9" y="9"/>
                        </a:lnTo>
                        <a:lnTo>
                          <a:pt x="9" y="13"/>
                        </a:lnTo>
                        <a:lnTo>
                          <a:pt x="7" y="15"/>
                        </a:lnTo>
                        <a:lnTo>
                          <a:pt x="7" y="19"/>
                        </a:lnTo>
                        <a:lnTo>
                          <a:pt x="7" y="23"/>
                        </a:lnTo>
                        <a:lnTo>
                          <a:pt x="5" y="27"/>
                        </a:lnTo>
                        <a:lnTo>
                          <a:pt x="7" y="32"/>
                        </a:lnTo>
                        <a:lnTo>
                          <a:pt x="7" y="38"/>
                        </a:lnTo>
                        <a:lnTo>
                          <a:pt x="7" y="42"/>
                        </a:lnTo>
                        <a:lnTo>
                          <a:pt x="9" y="44"/>
                        </a:lnTo>
                        <a:lnTo>
                          <a:pt x="11" y="48"/>
                        </a:lnTo>
                        <a:lnTo>
                          <a:pt x="13" y="48"/>
                        </a:lnTo>
                        <a:lnTo>
                          <a:pt x="15" y="50"/>
                        </a:lnTo>
                        <a:lnTo>
                          <a:pt x="17" y="50"/>
                        </a:lnTo>
                        <a:lnTo>
                          <a:pt x="19" y="50"/>
                        </a:lnTo>
                        <a:lnTo>
                          <a:pt x="21" y="50"/>
                        </a:lnTo>
                        <a:lnTo>
                          <a:pt x="23" y="48"/>
                        </a:lnTo>
                        <a:lnTo>
                          <a:pt x="25" y="46"/>
                        </a:lnTo>
                        <a:lnTo>
                          <a:pt x="27" y="46"/>
                        </a:lnTo>
                        <a:lnTo>
                          <a:pt x="27" y="44"/>
                        </a:lnTo>
                        <a:lnTo>
                          <a:pt x="28" y="42"/>
                        </a:lnTo>
                        <a:lnTo>
                          <a:pt x="28" y="38"/>
                        </a:lnTo>
                        <a:lnTo>
                          <a:pt x="28" y="36"/>
                        </a:lnTo>
                        <a:lnTo>
                          <a:pt x="28" y="34"/>
                        </a:lnTo>
                        <a:lnTo>
                          <a:pt x="28" y="30"/>
                        </a:lnTo>
                        <a:lnTo>
                          <a:pt x="28"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8" name="Freeform 432">
                    <a:extLst>
                      <a:ext uri="{FF2B5EF4-FFF2-40B4-BE49-F238E27FC236}">
                        <a16:creationId xmlns:a16="http://schemas.microsoft.com/office/drawing/2014/main" id="{5ABBD37F-004E-4696-A5F4-DC8BBF1FF1E2}"/>
                      </a:ext>
                    </a:extLst>
                  </p:cNvPr>
                  <p:cNvSpPr>
                    <a:spLocks noEditPoints="1"/>
                  </p:cNvSpPr>
                  <p:nvPr/>
                </p:nvSpPr>
                <p:spPr bwMode="auto">
                  <a:xfrm>
                    <a:off x="8877386" y="6360027"/>
                    <a:ext cx="57150" cy="87312"/>
                  </a:xfrm>
                  <a:custGeom>
                    <a:avLst/>
                    <a:gdLst>
                      <a:gd name="T0" fmla="*/ 34 w 36"/>
                      <a:gd name="T1" fmla="*/ 40 h 55"/>
                      <a:gd name="T2" fmla="*/ 33 w 36"/>
                      <a:gd name="T3" fmla="*/ 48 h 55"/>
                      <a:gd name="T4" fmla="*/ 29 w 36"/>
                      <a:gd name="T5" fmla="*/ 52 h 55"/>
                      <a:gd name="T6" fmla="*/ 21 w 36"/>
                      <a:gd name="T7" fmla="*/ 55 h 55"/>
                      <a:gd name="T8" fmla="*/ 13 w 36"/>
                      <a:gd name="T9" fmla="*/ 55 h 55"/>
                      <a:gd name="T10" fmla="*/ 8 w 36"/>
                      <a:gd name="T11" fmla="*/ 54 h 55"/>
                      <a:gd name="T12" fmla="*/ 4 w 36"/>
                      <a:gd name="T13" fmla="*/ 50 h 55"/>
                      <a:gd name="T14" fmla="*/ 2 w 36"/>
                      <a:gd name="T15" fmla="*/ 46 h 55"/>
                      <a:gd name="T16" fmla="*/ 0 w 36"/>
                      <a:gd name="T17" fmla="*/ 40 h 55"/>
                      <a:gd name="T18" fmla="*/ 0 w 36"/>
                      <a:gd name="T19" fmla="*/ 34 h 55"/>
                      <a:gd name="T20" fmla="*/ 0 w 36"/>
                      <a:gd name="T21" fmla="*/ 27 h 55"/>
                      <a:gd name="T22" fmla="*/ 0 w 36"/>
                      <a:gd name="T23" fmla="*/ 19 h 55"/>
                      <a:gd name="T24" fmla="*/ 2 w 36"/>
                      <a:gd name="T25" fmla="*/ 13 h 55"/>
                      <a:gd name="T26" fmla="*/ 6 w 36"/>
                      <a:gd name="T27" fmla="*/ 7 h 55"/>
                      <a:gd name="T28" fmla="*/ 11 w 36"/>
                      <a:gd name="T29" fmla="*/ 4 h 55"/>
                      <a:gd name="T30" fmla="*/ 17 w 36"/>
                      <a:gd name="T31" fmla="*/ 0 h 55"/>
                      <a:gd name="T32" fmla="*/ 23 w 36"/>
                      <a:gd name="T33" fmla="*/ 0 h 55"/>
                      <a:gd name="T34" fmla="*/ 27 w 36"/>
                      <a:gd name="T35" fmla="*/ 0 h 55"/>
                      <a:gd name="T36" fmla="*/ 31 w 36"/>
                      <a:gd name="T37" fmla="*/ 2 h 55"/>
                      <a:gd name="T38" fmla="*/ 31 w 36"/>
                      <a:gd name="T39" fmla="*/ 2 h 55"/>
                      <a:gd name="T40" fmla="*/ 33 w 36"/>
                      <a:gd name="T41" fmla="*/ 2 h 55"/>
                      <a:gd name="T42" fmla="*/ 33 w 36"/>
                      <a:gd name="T43" fmla="*/ 4 h 55"/>
                      <a:gd name="T44" fmla="*/ 33 w 36"/>
                      <a:gd name="T45" fmla="*/ 4 h 55"/>
                      <a:gd name="T46" fmla="*/ 33 w 36"/>
                      <a:gd name="T47" fmla="*/ 4 h 55"/>
                      <a:gd name="T48" fmla="*/ 33 w 36"/>
                      <a:gd name="T49" fmla="*/ 6 h 55"/>
                      <a:gd name="T50" fmla="*/ 33 w 36"/>
                      <a:gd name="T51" fmla="*/ 7 h 55"/>
                      <a:gd name="T52" fmla="*/ 33 w 36"/>
                      <a:gd name="T53" fmla="*/ 7 h 55"/>
                      <a:gd name="T54" fmla="*/ 33 w 36"/>
                      <a:gd name="T55" fmla="*/ 7 h 55"/>
                      <a:gd name="T56" fmla="*/ 31 w 36"/>
                      <a:gd name="T57" fmla="*/ 7 h 55"/>
                      <a:gd name="T58" fmla="*/ 29 w 36"/>
                      <a:gd name="T59" fmla="*/ 7 h 55"/>
                      <a:gd name="T60" fmla="*/ 27 w 36"/>
                      <a:gd name="T61" fmla="*/ 7 h 55"/>
                      <a:gd name="T62" fmla="*/ 23 w 36"/>
                      <a:gd name="T63" fmla="*/ 6 h 55"/>
                      <a:gd name="T64" fmla="*/ 19 w 36"/>
                      <a:gd name="T65" fmla="*/ 6 h 55"/>
                      <a:gd name="T66" fmla="*/ 13 w 36"/>
                      <a:gd name="T67" fmla="*/ 9 h 55"/>
                      <a:gd name="T68" fmla="*/ 10 w 36"/>
                      <a:gd name="T69" fmla="*/ 15 h 55"/>
                      <a:gd name="T70" fmla="*/ 8 w 36"/>
                      <a:gd name="T71" fmla="*/ 21 h 55"/>
                      <a:gd name="T72" fmla="*/ 8 w 36"/>
                      <a:gd name="T73" fmla="*/ 25 h 55"/>
                      <a:gd name="T74" fmla="*/ 11 w 36"/>
                      <a:gd name="T75" fmla="*/ 23 h 55"/>
                      <a:gd name="T76" fmla="*/ 13 w 36"/>
                      <a:gd name="T77" fmla="*/ 23 h 55"/>
                      <a:gd name="T78" fmla="*/ 17 w 36"/>
                      <a:gd name="T79" fmla="*/ 21 h 55"/>
                      <a:gd name="T80" fmla="*/ 23 w 36"/>
                      <a:gd name="T81" fmla="*/ 23 h 55"/>
                      <a:gd name="T82" fmla="*/ 31 w 36"/>
                      <a:gd name="T83" fmla="*/ 25 h 55"/>
                      <a:gd name="T84" fmla="*/ 34 w 36"/>
                      <a:gd name="T85" fmla="*/ 29 h 55"/>
                      <a:gd name="T86" fmla="*/ 34 w 36"/>
                      <a:gd name="T87" fmla="*/ 34 h 55"/>
                      <a:gd name="T88" fmla="*/ 29 w 36"/>
                      <a:gd name="T89" fmla="*/ 38 h 55"/>
                      <a:gd name="T90" fmla="*/ 27 w 36"/>
                      <a:gd name="T91" fmla="*/ 34 h 55"/>
                      <a:gd name="T92" fmla="*/ 27 w 36"/>
                      <a:gd name="T93" fmla="*/ 30 h 55"/>
                      <a:gd name="T94" fmla="*/ 23 w 36"/>
                      <a:gd name="T95" fmla="*/ 29 h 55"/>
                      <a:gd name="T96" fmla="*/ 19 w 36"/>
                      <a:gd name="T97" fmla="*/ 27 h 55"/>
                      <a:gd name="T98" fmla="*/ 15 w 36"/>
                      <a:gd name="T99" fmla="*/ 29 h 55"/>
                      <a:gd name="T100" fmla="*/ 11 w 36"/>
                      <a:gd name="T101" fmla="*/ 29 h 55"/>
                      <a:gd name="T102" fmla="*/ 10 w 36"/>
                      <a:gd name="T103" fmla="*/ 29 h 55"/>
                      <a:gd name="T104" fmla="*/ 8 w 36"/>
                      <a:gd name="T105" fmla="*/ 30 h 55"/>
                      <a:gd name="T106" fmla="*/ 8 w 36"/>
                      <a:gd name="T107" fmla="*/ 40 h 55"/>
                      <a:gd name="T108" fmla="*/ 10 w 36"/>
                      <a:gd name="T109" fmla="*/ 46 h 55"/>
                      <a:gd name="T110" fmla="*/ 13 w 36"/>
                      <a:gd name="T111" fmla="*/ 50 h 55"/>
                      <a:gd name="T112" fmla="*/ 17 w 36"/>
                      <a:gd name="T113" fmla="*/ 50 h 55"/>
                      <a:gd name="T114" fmla="*/ 23 w 36"/>
                      <a:gd name="T115" fmla="*/ 48 h 55"/>
                      <a:gd name="T116" fmla="*/ 25 w 36"/>
                      <a:gd name="T117" fmla="*/ 46 h 55"/>
                      <a:gd name="T118" fmla="*/ 27 w 36"/>
                      <a:gd name="T119" fmla="*/ 42 h 55"/>
                      <a:gd name="T120" fmla="*/ 29 w 36"/>
                      <a:gd name="T121" fmla="*/ 38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6" h="55">
                        <a:moveTo>
                          <a:pt x="36" y="38"/>
                        </a:moveTo>
                        <a:lnTo>
                          <a:pt x="34" y="40"/>
                        </a:lnTo>
                        <a:lnTo>
                          <a:pt x="34" y="44"/>
                        </a:lnTo>
                        <a:lnTo>
                          <a:pt x="33" y="48"/>
                        </a:lnTo>
                        <a:lnTo>
                          <a:pt x="31" y="50"/>
                        </a:lnTo>
                        <a:lnTo>
                          <a:pt x="29" y="52"/>
                        </a:lnTo>
                        <a:lnTo>
                          <a:pt x="25" y="54"/>
                        </a:lnTo>
                        <a:lnTo>
                          <a:pt x="21" y="55"/>
                        </a:lnTo>
                        <a:lnTo>
                          <a:pt x="17" y="55"/>
                        </a:lnTo>
                        <a:lnTo>
                          <a:pt x="13" y="55"/>
                        </a:lnTo>
                        <a:lnTo>
                          <a:pt x="11" y="55"/>
                        </a:lnTo>
                        <a:lnTo>
                          <a:pt x="8" y="54"/>
                        </a:lnTo>
                        <a:lnTo>
                          <a:pt x="6" y="52"/>
                        </a:lnTo>
                        <a:lnTo>
                          <a:pt x="4" y="50"/>
                        </a:lnTo>
                        <a:lnTo>
                          <a:pt x="4" y="48"/>
                        </a:lnTo>
                        <a:lnTo>
                          <a:pt x="2" y="46"/>
                        </a:lnTo>
                        <a:lnTo>
                          <a:pt x="2" y="44"/>
                        </a:lnTo>
                        <a:lnTo>
                          <a:pt x="0" y="40"/>
                        </a:lnTo>
                        <a:lnTo>
                          <a:pt x="0" y="36"/>
                        </a:lnTo>
                        <a:lnTo>
                          <a:pt x="0" y="34"/>
                        </a:lnTo>
                        <a:lnTo>
                          <a:pt x="0" y="30"/>
                        </a:lnTo>
                        <a:lnTo>
                          <a:pt x="0" y="27"/>
                        </a:lnTo>
                        <a:lnTo>
                          <a:pt x="0" y="23"/>
                        </a:lnTo>
                        <a:lnTo>
                          <a:pt x="0" y="19"/>
                        </a:lnTo>
                        <a:lnTo>
                          <a:pt x="2" y="15"/>
                        </a:lnTo>
                        <a:lnTo>
                          <a:pt x="2" y="13"/>
                        </a:lnTo>
                        <a:lnTo>
                          <a:pt x="4" y="9"/>
                        </a:lnTo>
                        <a:lnTo>
                          <a:pt x="6" y="7"/>
                        </a:lnTo>
                        <a:lnTo>
                          <a:pt x="8" y="6"/>
                        </a:lnTo>
                        <a:lnTo>
                          <a:pt x="11" y="4"/>
                        </a:lnTo>
                        <a:lnTo>
                          <a:pt x="13" y="2"/>
                        </a:lnTo>
                        <a:lnTo>
                          <a:pt x="17" y="0"/>
                        </a:lnTo>
                        <a:lnTo>
                          <a:pt x="23" y="0"/>
                        </a:lnTo>
                        <a:lnTo>
                          <a:pt x="23" y="0"/>
                        </a:lnTo>
                        <a:lnTo>
                          <a:pt x="25" y="0"/>
                        </a:lnTo>
                        <a:lnTo>
                          <a:pt x="27" y="0"/>
                        </a:lnTo>
                        <a:lnTo>
                          <a:pt x="29" y="2"/>
                        </a:lnTo>
                        <a:lnTo>
                          <a:pt x="31" y="2"/>
                        </a:lnTo>
                        <a:lnTo>
                          <a:pt x="31" y="2"/>
                        </a:lnTo>
                        <a:lnTo>
                          <a:pt x="31" y="2"/>
                        </a:lnTo>
                        <a:lnTo>
                          <a:pt x="33" y="2"/>
                        </a:lnTo>
                        <a:lnTo>
                          <a:pt x="33" y="2"/>
                        </a:lnTo>
                        <a:lnTo>
                          <a:pt x="33" y="4"/>
                        </a:lnTo>
                        <a:lnTo>
                          <a:pt x="33" y="4"/>
                        </a:lnTo>
                        <a:lnTo>
                          <a:pt x="33" y="4"/>
                        </a:lnTo>
                        <a:lnTo>
                          <a:pt x="33" y="4"/>
                        </a:lnTo>
                        <a:lnTo>
                          <a:pt x="33" y="4"/>
                        </a:lnTo>
                        <a:lnTo>
                          <a:pt x="33" y="4"/>
                        </a:lnTo>
                        <a:lnTo>
                          <a:pt x="33" y="6"/>
                        </a:lnTo>
                        <a:lnTo>
                          <a:pt x="33" y="6"/>
                        </a:lnTo>
                        <a:lnTo>
                          <a:pt x="33" y="6"/>
                        </a:lnTo>
                        <a:lnTo>
                          <a:pt x="33" y="7"/>
                        </a:lnTo>
                        <a:lnTo>
                          <a:pt x="33" y="7"/>
                        </a:lnTo>
                        <a:lnTo>
                          <a:pt x="33" y="7"/>
                        </a:lnTo>
                        <a:lnTo>
                          <a:pt x="33" y="7"/>
                        </a:lnTo>
                        <a:lnTo>
                          <a:pt x="33" y="7"/>
                        </a:lnTo>
                        <a:lnTo>
                          <a:pt x="31" y="7"/>
                        </a:lnTo>
                        <a:lnTo>
                          <a:pt x="31" y="7"/>
                        </a:lnTo>
                        <a:lnTo>
                          <a:pt x="31" y="7"/>
                        </a:lnTo>
                        <a:lnTo>
                          <a:pt x="29" y="7"/>
                        </a:lnTo>
                        <a:lnTo>
                          <a:pt x="29" y="7"/>
                        </a:lnTo>
                        <a:lnTo>
                          <a:pt x="27" y="7"/>
                        </a:lnTo>
                        <a:lnTo>
                          <a:pt x="25" y="6"/>
                        </a:lnTo>
                        <a:lnTo>
                          <a:pt x="23" y="6"/>
                        </a:lnTo>
                        <a:lnTo>
                          <a:pt x="21" y="6"/>
                        </a:lnTo>
                        <a:lnTo>
                          <a:pt x="19" y="6"/>
                        </a:lnTo>
                        <a:lnTo>
                          <a:pt x="15" y="7"/>
                        </a:lnTo>
                        <a:lnTo>
                          <a:pt x="13" y="9"/>
                        </a:lnTo>
                        <a:lnTo>
                          <a:pt x="11" y="11"/>
                        </a:lnTo>
                        <a:lnTo>
                          <a:pt x="10" y="15"/>
                        </a:lnTo>
                        <a:lnTo>
                          <a:pt x="8" y="17"/>
                        </a:lnTo>
                        <a:lnTo>
                          <a:pt x="8" y="21"/>
                        </a:lnTo>
                        <a:lnTo>
                          <a:pt x="8" y="25"/>
                        </a:lnTo>
                        <a:lnTo>
                          <a:pt x="8" y="25"/>
                        </a:lnTo>
                        <a:lnTo>
                          <a:pt x="10" y="25"/>
                        </a:lnTo>
                        <a:lnTo>
                          <a:pt x="11" y="23"/>
                        </a:lnTo>
                        <a:lnTo>
                          <a:pt x="11" y="23"/>
                        </a:lnTo>
                        <a:lnTo>
                          <a:pt x="13" y="23"/>
                        </a:lnTo>
                        <a:lnTo>
                          <a:pt x="15" y="23"/>
                        </a:lnTo>
                        <a:lnTo>
                          <a:pt x="17" y="21"/>
                        </a:lnTo>
                        <a:lnTo>
                          <a:pt x="19" y="21"/>
                        </a:lnTo>
                        <a:lnTo>
                          <a:pt x="23" y="23"/>
                        </a:lnTo>
                        <a:lnTo>
                          <a:pt x="27" y="23"/>
                        </a:lnTo>
                        <a:lnTo>
                          <a:pt x="31" y="25"/>
                        </a:lnTo>
                        <a:lnTo>
                          <a:pt x="33" y="27"/>
                        </a:lnTo>
                        <a:lnTo>
                          <a:pt x="34" y="29"/>
                        </a:lnTo>
                        <a:lnTo>
                          <a:pt x="34" y="30"/>
                        </a:lnTo>
                        <a:lnTo>
                          <a:pt x="34" y="34"/>
                        </a:lnTo>
                        <a:lnTo>
                          <a:pt x="36" y="38"/>
                        </a:lnTo>
                        <a:close/>
                        <a:moveTo>
                          <a:pt x="29" y="38"/>
                        </a:moveTo>
                        <a:lnTo>
                          <a:pt x="29" y="36"/>
                        </a:lnTo>
                        <a:lnTo>
                          <a:pt x="27" y="34"/>
                        </a:lnTo>
                        <a:lnTo>
                          <a:pt x="27" y="32"/>
                        </a:lnTo>
                        <a:lnTo>
                          <a:pt x="27" y="30"/>
                        </a:lnTo>
                        <a:lnTo>
                          <a:pt x="25" y="29"/>
                        </a:lnTo>
                        <a:lnTo>
                          <a:pt x="23" y="29"/>
                        </a:lnTo>
                        <a:lnTo>
                          <a:pt x="21" y="27"/>
                        </a:lnTo>
                        <a:lnTo>
                          <a:pt x="19" y="27"/>
                        </a:lnTo>
                        <a:lnTo>
                          <a:pt x="17" y="27"/>
                        </a:lnTo>
                        <a:lnTo>
                          <a:pt x="15" y="29"/>
                        </a:lnTo>
                        <a:lnTo>
                          <a:pt x="13" y="29"/>
                        </a:lnTo>
                        <a:lnTo>
                          <a:pt x="11" y="29"/>
                        </a:lnTo>
                        <a:lnTo>
                          <a:pt x="11" y="29"/>
                        </a:lnTo>
                        <a:lnTo>
                          <a:pt x="10" y="29"/>
                        </a:lnTo>
                        <a:lnTo>
                          <a:pt x="8" y="30"/>
                        </a:lnTo>
                        <a:lnTo>
                          <a:pt x="8" y="30"/>
                        </a:lnTo>
                        <a:lnTo>
                          <a:pt x="8" y="36"/>
                        </a:lnTo>
                        <a:lnTo>
                          <a:pt x="8" y="40"/>
                        </a:lnTo>
                        <a:lnTo>
                          <a:pt x="10" y="44"/>
                        </a:lnTo>
                        <a:lnTo>
                          <a:pt x="10" y="46"/>
                        </a:lnTo>
                        <a:lnTo>
                          <a:pt x="11" y="48"/>
                        </a:lnTo>
                        <a:lnTo>
                          <a:pt x="13" y="50"/>
                        </a:lnTo>
                        <a:lnTo>
                          <a:pt x="15" y="50"/>
                        </a:lnTo>
                        <a:lnTo>
                          <a:pt x="17" y="50"/>
                        </a:lnTo>
                        <a:lnTo>
                          <a:pt x="21" y="50"/>
                        </a:lnTo>
                        <a:lnTo>
                          <a:pt x="23" y="48"/>
                        </a:lnTo>
                        <a:lnTo>
                          <a:pt x="25" y="48"/>
                        </a:lnTo>
                        <a:lnTo>
                          <a:pt x="25" y="46"/>
                        </a:lnTo>
                        <a:lnTo>
                          <a:pt x="27" y="44"/>
                        </a:lnTo>
                        <a:lnTo>
                          <a:pt x="27" y="42"/>
                        </a:lnTo>
                        <a:lnTo>
                          <a:pt x="29" y="40"/>
                        </a:lnTo>
                        <a:lnTo>
                          <a:pt x="29" y="3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9" name="Freeform 433">
                    <a:extLst>
                      <a:ext uri="{FF2B5EF4-FFF2-40B4-BE49-F238E27FC236}">
                        <a16:creationId xmlns:a16="http://schemas.microsoft.com/office/drawing/2014/main" id="{4DFFD7FF-A429-4F95-81A8-B45CEEB2DF3D}"/>
                      </a:ext>
                    </a:extLst>
                  </p:cNvPr>
                  <p:cNvSpPr>
                    <a:spLocks noEditPoints="1"/>
                  </p:cNvSpPr>
                  <p:nvPr/>
                </p:nvSpPr>
                <p:spPr bwMode="auto">
                  <a:xfrm>
                    <a:off x="8944061" y="6360027"/>
                    <a:ext cx="58738" cy="87312"/>
                  </a:xfrm>
                  <a:custGeom>
                    <a:avLst/>
                    <a:gdLst>
                      <a:gd name="T0" fmla="*/ 37 w 37"/>
                      <a:gd name="T1" fmla="*/ 34 h 55"/>
                      <a:gd name="T2" fmla="*/ 35 w 37"/>
                      <a:gd name="T3" fmla="*/ 44 h 55"/>
                      <a:gd name="T4" fmla="*/ 31 w 37"/>
                      <a:gd name="T5" fmla="*/ 52 h 55"/>
                      <a:gd name="T6" fmla="*/ 23 w 37"/>
                      <a:gd name="T7" fmla="*/ 55 h 55"/>
                      <a:gd name="T8" fmla="*/ 14 w 37"/>
                      <a:gd name="T9" fmla="*/ 55 h 55"/>
                      <a:gd name="T10" fmla="*/ 6 w 37"/>
                      <a:gd name="T11" fmla="*/ 52 h 55"/>
                      <a:gd name="T12" fmla="*/ 2 w 37"/>
                      <a:gd name="T13" fmla="*/ 44 h 55"/>
                      <a:gd name="T14" fmla="*/ 0 w 37"/>
                      <a:gd name="T15" fmla="*/ 34 h 55"/>
                      <a:gd name="T16" fmla="*/ 0 w 37"/>
                      <a:gd name="T17" fmla="*/ 23 h 55"/>
                      <a:gd name="T18" fmla="*/ 2 w 37"/>
                      <a:gd name="T19" fmla="*/ 11 h 55"/>
                      <a:gd name="T20" fmla="*/ 6 w 37"/>
                      <a:gd name="T21" fmla="*/ 6 h 55"/>
                      <a:gd name="T22" fmla="*/ 14 w 37"/>
                      <a:gd name="T23" fmla="*/ 0 h 55"/>
                      <a:gd name="T24" fmla="*/ 23 w 37"/>
                      <a:gd name="T25" fmla="*/ 0 h 55"/>
                      <a:gd name="T26" fmla="*/ 31 w 37"/>
                      <a:gd name="T27" fmla="*/ 4 h 55"/>
                      <a:gd name="T28" fmla="*/ 35 w 37"/>
                      <a:gd name="T29" fmla="*/ 11 h 55"/>
                      <a:gd name="T30" fmla="*/ 37 w 37"/>
                      <a:gd name="T31" fmla="*/ 21 h 55"/>
                      <a:gd name="T32" fmla="*/ 31 w 37"/>
                      <a:gd name="T33" fmla="*/ 29 h 55"/>
                      <a:gd name="T34" fmla="*/ 29 w 37"/>
                      <a:gd name="T35" fmla="*/ 21 h 55"/>
                      <a:gd name="T36" fmla="*/ 29 w 37"/>
                      <a:gd name="T37" fmla="*/ 15 h 55"/>
                      <a:gd name="T38" fmla="*/ 27 w 37"/>
                      <a:gd name="T39" fmla="*/ 11 h 55"/>
                      <a:gd name="T40" fmla="*/ 25 w 37"/>
                      <a:gd name="T41" fmla="*/ 7 h 55"/>
                      <a:gd name="T42" fmla="*/ 23 w 37"/>
                      <a:gd name="T43" fmla="*/ 7 h 55"/>
                      <a:gd name="T44" fmla="*/ 19 w 37"/>
                      <a:gd name="T45" fmla="*/ 6 h 55"/>
                      <a:gd name="T46" fmla="*/ 14 w 37"/>
                      <a:gd name="T47" fmla="*/ 7 h 55"/>
                      <a:gd name="T48" fmla="*/ 10 w 37"/>
                      <a:gd name="T49" fmla="*/ 13 h 55"/>
                      <a:gd name="T50" fmla="*/ 8 w 37"/>
                      <a:gd name="T51" fmla="*/ 19 h 55"/>
                      <a:gd name="T52" fmla="*/ 8 w 37"/>
                      <a:gd name="T53" fmla="*/ 27 h 55"/>
                      <a:gd name="T54" fmla="*/ 8 w 37"/>
                      <a:gd name="T55" fmla="*/ 38 h 55"/>
                      <a:gd name="T56" fmla="*/ 10 w 37"/>
                      <a:gd name="T57" fmla="*/ 44 h 55"/>
                      <a:gd name="T58" fmla="*/ 14 w 37"/>
                      <a:gd name="T59" fmla="*/ 48 h 55"/>
                      <a:gd name="T60" fmla="*/ 19 w 37"/>
                      <a:gd name="T61" fmla="*/ 50 h 55"/>
                      <a:gd name="T62" fmla="*/ 23 w 37"/>
                      <a:gd name="T63" fmla="*/ 50 h 55"/>
                      <a:gd name="T64" fmla="*/ 25 w 37"/>
                      <a:gd name="T65" fmla="*/ 46 h 55"/>
                      <a:gd name="T66" fmla="*/ 27 w 37"/>
                      <a:gd name="T67" fmla="*/ 44 h 55"/>
                      <a:gd name="T68" fmla="*/ 29 w 37"/>
                      <a:gd name="T69" fmla="*/ 38 h 55"/>
                      <a:gd name="T70" fmla="*/ 31 w 37"/>
                      <a:gd name="T71" fmla="*/ 34 h 55"/>
                      <a:gd name="T72" fmla="*/ 31 w 37"/>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5">
                        <a:moveTo>
                          <a:pt x="37" y="29"/>
                        </a:moveTo>
                        <a:lnTo>
                          <a:pt x="37" y="34"/>
                        </a:lnTo>
                        <a:lnTo>
                          <a:pt x="37" y="38"/>
                        </a:lnTo>
                        <a:lnTo>
                          <a:pt x="35" y="44"/>
                        </a:lnTo>
                        <a:lnTo>
                          <a:pt x="33" y="48"/>
                        </a:lnTo>
                        <a:lnTo>
                          <a:pt x="31" y="52"/>
                        </a:lnTo>
                        <a:lnTo>
                          <a:pt x="27" y="54"/>
                        </a:lnTo>
                        <a:lnTo>
                          <a:pt x="23" y="55"/>
                        </a:lnTo>
                        <a:lnTo>
                          <a:pt x="17" y="55"/>
                        </a:lnTo>
                        <a:lnTo>
                          <a:pt x="14" y="55"/>
                        </a:lnTo>
                        <a:lnTo>
                          <a:pt x="10" y="54"/>
                        </a:lnTo>
                        <a:lnTo>
                          <a:pt x="6" y="52"/>
                        </a:lnTo>
                        <a:lnTo>
                          <a:pt x="4" y="48"/>
                        </a:lnTo>
                        <a:lnTo>
                          <a:pt x="2" y="44"/>
                        </a:lnTo>
                        <a:lnTo>
                          <a:pt x="0" y="40"/>
                        </a:lnTo>
                        <a:lnTo>
                          <a:pt x="0" y="34"/>
                        </a:lnTo>
                        <a:lnTo>
                          <a:pt x="0" y="29"/>
                        </a:lnTo>
                        <a:lnTo>
                          <a:pt x="0" y="23"/>
                        </a:lnTo>
                        <a:lnTo>
                          <a:pt x="0" y="17"/>
                        </a:lnTo>
                        <a:lnTo>
                          <a:pt x="2" y="11"/>
                        </a:lnTo>
                        <a:lnTo>
                          <a:pt x="4" y="7"/>
                        </a:lnTo>
                        <a:lnTo>
                          <a:pt x="6" y="6"/>
                        </a:lnTo>
                        <a:lnTo>
                          <a:pt x="10" y="2"/>
                        </a:lnTo>
                        <a:lnTo>
                          <a:pt x="14" y="0"/>
                        </a:lnTo>
                        <a:lnTo>
                          <a:pt x="19" y="0"/>
                        </a:lnTo>
                        <a:lnTo>
                          <a:pt x="23" y="0"/>
                        </a:lnTo>
                        <a:lnTo>
                          <a:pt x="27" y="2"/>
                        </a:lnTo>
                        <a:lnTo>
                          <a:pt x="31" y="4"/>
                        </a:lnTo>
                        <a:lnTo>
                          <a:pt x="33" y="7"/>
                        </a:lnTo>
                        <a:lnTo>
                          <a:pt x="35" y="11"/>
                        </a:lnTo>
                        <a:lnTo>
                          <a:pt x="37" y="15"/>
                        </a:lnTo>
                        <a:lnTo>
                          <a:pt x="37" y="21"/>
                        </a:lnTo>
                        <a:lnTo>
                          <a:pt x="37" y="29"/>
                        </a:lnTo>
                        <a:close/>
                        <a:moveTo>
                          <a:pt x="31" y="29"/>
                        </a:moveTo>
                        <a:lnTo>
                          <a:pt x="31" y="25"/>
                        </a:lnTo>
                        <a:lnTo>
                          <a:pt x="29" y="21"/>
                        </a:lnTo>
                        <a:lnTo>
                          <a:pt x="29" y="17"/>
                        </a:lnTo>
                        <a:lnTo>
                          <a:pt x="29" y="15"/>
                        </a:lnTo>
                        <a:lnTo>
                          <a:pt x="29" y="13"/>
                        </a:lnTo>
                        <a:lnTo>
                          <a:pt x="27" y="11"/>
                        </a:lnTo>
                        <a:lnTo>
                          <a:pt x="27" y="9"/>
                        </a:lnTo>
                        <a:lnTo>
                          <a:pt x="25" y="7"/>
                        </a:lnTo>
                        <a:lnTo>
                          <a:pt x="23" y="7"/>
                        </a:lnTo>
                        <a:lnTo>
                          <a:pt x="23" y="7"/>
                        </a:lnTo>
                        <a:lnTo>
                          <a:pt x="21" y="6"/>
                        </a:lnTo>
                        <a:lnTo>
                          <a:pt x="19" y="6"/>
                        </a:lnTo>
                        <a:lnTo>
                          <a:pt x="16" y="6"/>
                        </a:lnTo>
                        <a:lnTo>
                          <a:pt x="14" y="7"/>
                        </a:lnTo>
                        <a:lnTo>
                          <a:pt x="12" y="9"/>
                        </a:lnTo>
                        <a:lnTo>
                          <a:pt x="10" y="13"/>
                        </a:lnTo>
                        <a:lnTo>
                          <a:pt x="8" y="15"/>
                        </a:lnTo>
                        <a:lnTo>
                          <a:pt x="8" y="19"/>
                        </a:lnTo>
                        <a:lnTo>
                          <a:pt x="8" y="23"/>
                        </a:lnTo>
                        <a:lnTo>
                          <a:pt x="8" y="27"/>
                        </a:lnTo>
                        <a:lnTo>
                          <a:pt x="8" y="32"/>
                        </a:lnTo>
                        <a:lnTo>
                          <a:pt x="8" y="38"/>
                        </a:lnTo>
                        <a:lnTo>
                          <a:pt x="8" y="42"/>
                        </a:lnTo>
                        <a:lnTo>
                          <a:pt x="10" y="44"/>
                        </a:lnTo>
                        <a:lnTo>
                          <a:pt x="12" y="48"/>
                        </a:lnTo>
                        <a:lnTo>
                          <a:pt x="14" y="48"/>
                        </a:lnTo>
                        <a:lnTo>
                          <a:pt x="16" y="50"/>
                        </a:lnTo>
                        <a:lnTo>
                          <a:pt x="19" y="50"/>
                        </a:lnTo>
                        <a:lnTo>
                          <a:pt x="21" y="50"/>
                        </a:lnTo>
                        <a:lnTo>
                          <a:pt x="23" y="50"/>
                        </a:lnTo>
                        <a:lnTo>
                          <a:pt x="25" y="48"/>
                        </a:lnTo>
                        <a:lnTo>
                          <a:pt x="25" y="46"/>
                        </a:lnTo>
                        <a:lnTo>
                          <a:pt x="27" y="46"/>
                        </a:lnTo>
                        <a:lnTo>
                          <a:pt x="27" y="44"/>
                        </a:lnTo>
                        <a:lnTo>
                          <a:pt x="29" y="42"/>
                        </a:lnTo>
                        <a:lnTo>
                          <a:pt x="29" y="38"/>
                        </a:lnTo>
                        <a:lnTo>
                          <a:pt x="29" y="36"/>
                        </a:lnTo>
                        <a:lnTo>
                          <a:pt x="31" y="34"/>
                        </a:lnTo>
                        <a:lnTo>
                          <a:pt x="31" y="30"/>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0" name="Freeform 434">
                    <a:extLst>
                      <a:ext uri="{FF2B5EF4-FFF2-40B4-BE49-F238E27FC236}">
                        <a16:creationId xmlns:a16="http://schemas.microsoft.com/office/drawing/2014/main" id="{A632FE5B-97CD-42F3-82AA-9B62E780A366}"/>
                      </a:ext>
                    </a:extLst>
                  </p:cNvPr>
                  <p:cNvSpPr>
                    <a:spLocks noEditPoints="1"/>
                  </p:cNvSpPr>
                  <p:nvPr/>
                </p:nvSpPr>
                <p:spPr bwMode="auto">
                  <a:xfrm>
                    <a:off x="9013911" y="6360027"/>
                    <a:ext cx="58738" cy="87312"/>
                  </a:xfrm>
                  <a:custGeom>
                    <a:avLst/>
                    <a:gdLst>
                      <a:gd name="T0" fmla="*/ 37 w 37"/>
                      <a:gd name="T1" fmla="*/ 34 h 55"/>
                      <a:gd name="T2" fmla="*/ 35 w 37"/>
                      <a:gd name="T3" fmla="*/ 44 h 55"/>
                      <a:gd name="T4" fmla="*/ 31 w 37"/>
                      <a:gd name="T5" fmla="*/ 52 h 55"/>
                      <a:gd name="T6" fmla="*/ 23 w 37"/>
                      <a:gd name="T7" fmla="*/ 55 h 55"/>
                      <a:gd name="T8" fmla="*/ 14 w 37"/>
                      <a:gd name="T9" fmla="*/ 55 h 55"/>
                      <a:gd name="T10" fmla="*/ 6 w 37"/>
                      <a:gd name="T11" fmla="*/ 52 h 55"/>
                      <a:gd name="T12" fmla="*/ 2 w 37"/>
                      <a:gd name="T13" fmla="*/ 44 h 55"/>
                      <a:gd name="T14" fmla="*/ 0 w 37"/>
                      <a:gd name="T15" fmla="*/ 34 h 55"/>
                      <a:gd name="T16" fmla="*/ 0 w 37"/>
                      <a:gd name="T17" fmla="*/ 23 h 55"/>
                      <a:gd name="T18" fmla="*/ 2 w 37"/>
                      <a:gd name="T19" fmla="*/ 11 h 55"/>
                      <a:gd name="T20" fmla="*/ 6 w 37"/>
                      <a:gd name="T21" fmla="*/ 6 h 55"/>
                      <a:gd name="T22" fmla="*/ 14 w 37"/>
                      <a:gd name="T23" fmla="*/ 0 h 55"/>
                      <a:gd name="T24" fmla="*/ 23 w 37"/>
                      <a:gd name="T25" fmla="*/ 0 h 55"/>
                      <a:gd name="T26" fmla="*/ 31 w 37"/>
                      <a:gd name="T27" fmla="*/ 4 h 55"/>
                      <a:gd name="T28" fmla="*/ 35 w 37"/>
                      <a:gd name="T29" fmla="*/ 11 h 55"/>
                      <a:gd name="T30" fmla="*/ 37 w 37"/>
                      <a:gd name="T31" fmla="*/ 21 h 55"/>
                      <a:gd name="T32" fmla="*/ 29 w 37"/>
                      <a:gd name="T33" fmla="*/ 29 h 55"/>
                      <a:gd name="T34" fmla="*/ 29 w 37"/>
                      <a:gd name="T35" fmla="*/ 21 h 55"/>
                      <a:gd name="T36" fmla="*/ 29 w 37"/>
                      <a:gd name="T37" fmla="*/ 15 h 55"/>
                      <a:gd name="T38" fmla="*/ 27 w 37"/>
                      <a:gd name="T39" fmla="*/ 11 h 55"/>
                      <a:gd name="T40" fmla="*/ 25 w 37"/>
                      <a:gd name="T41" fmla="*/ 7 h 55"/>
                      <a:gd name="T42" fmla="*/ 21 w 37"/>
                      <a:gd name="T43" fmla="*/ 7 h 55"/>
                      <a:gd name="T44" fmla="*/ 18 w 37"/>
                      <a:gd name="T45" fmla="*/ 6 h 55"/>
                      <a:gd name="T46" fmla="*/ 12 w 37"/>
                      <a:gd name="T47" fmla="*/ 7 h 55"/>
                      <a:gd name="T48" fmla="*/ 10 w 37"/>
                      <a:gd name="T49" fmla="*/ 13 h 55"/>
                      <a:gd name="T50" fmla="*/ 8 w 37"/>
                      <a:gd name="T51" fmla="*/ 19 h 55"/>
                      <a:gd name="T52" fmla="*/ 6 w 37"/>
                      <a:gd name="T53" fmla="*/ 27 h 55"/>
                      <a:gd name="T54" fmla="*/ 8 w 37"/>
                      <a:gd name="T55" fmla="*/ 38 h 55"/>
                      <a:gd name="T56" fmla="*/ 10 w 37"/>
                      <a:gd name="T57" fmla="*/ 44 h 55"/>
                      <a:gd name="T58" fmla="*/ 14 w 37"/>
                      <a:gd name="T59" fmla="*/ 48 h 55"/>
                      <a:gd name="T60" fmla="*/ 18 w 37"/>
                      <a:gd name="T61" fmla="*/ 50 h 55"/>
                      <a:gd name="T62" fmla="*/ 21 w 37"/>
                      <a:gd name="T63" fmla="*/ 50 h 55"/>
                      <a:gd name="T64" fmla="*/ 25 w 37"/>
                      <a:gd name="T65" fmla="*/ 46 h 55"/>
                      <a:gd name="T66" fmla="*/ 27 w 37"/>
                      <a:gd name="T67" fmla="*/ 44 h 55"/>
                      <a:gd name="T68" fmla="*/ 29 w 37"/>
                      <a:gd name="T69" fmla="*/ 38 h 55"/>
                      <a:gd name="T70" fmla="*/ 29 w 37"/>
                      <a:gd name="T71" fmla="*/ 34 h 55"/>
                      <a:gd name="T72" fmla="*/ 29 w 37"/>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5">
                        <a:moveTo>
                          <a:pt x="37" y="29"/>
                        </a:moveTo>
                        <a:lnTo>
                          <a:pt x="37" y="34"/>
                        </a:lnTo>
                        <a:lnTo>
                          <a:pt x="37" y="38"/>
                        </a:lnTo>
                        <a:lnTo>
                          <a:pt x="35" y="44"/>
                        </a:lnTo>
                        <a:lnTo>
                          <a:pt x="33" y="48"/>
                        </a:lnTo>
                        <a:lnTo>
                          <a:pt x="31" y="52"/>
                        </a:lnTo>
                        <a:lnTo>
                          <a:pt x="27" y="54"/>
                        </a:lnTo>
                        <a:lnTo>
                          <a:pt x="23" y="55"/>
                        </a:lnTo>
                        <a:lnTo>
                          <a:pt x="18" y="55"/>
                        </a:lnTo>
                        <a:lnTo>
                          <a:pt x="14" y="55"/>
                        </a:lnTo>
                        <a:lnTo>
                          <a:pt x="10" y="54"/>
                        </a:lnTo>
                        <a:lnTo>
                          <a:pt x="6" y="52"/>
                        </a:lnTo>
                        <a:lnTo>
                          <a:pt x="4" y="48"/>
                        </a:lnTo>
                        <a:lnTo>
                          <a:pt x="2" y="44"/>
                        </a:lnTo>
                        <a:lnTo>
                          <a:pt x="0" y="40"/>
                        </a:lnTo>
                        <a:lnTo>
                          <a:pt x="0" y="34"/>
                        </a:lnTo>
                        <a:lnTo>
                          <a:pt x="0" y="29"/>
                        </a:lnTo>
                        <a:lnTo>
                          <a:pt x="0" y="23"/>
                        </a:lnTo>
                        <a:lnTo>
                          <a:pt x="0" y="17"/>
                        </a:lnTo>
                        <a:lnTo>
                          <a:pt x="2" y="11"/>
                        </a:lnTo>
                        <a:lnTo>
                          <a:pt x="4" y="7"/>
                        </a:lnTo>
                        <a:lnTo>
                          <a:pt x="6" y="6"/>
                        </a:lnTo>
                        <a:lnTo>
                          <a:pt x="10" y="2"/>
                        </a:lnTo>
                        <a:lnTo>
                          <a:pt x="14" y="0"/>
                        </a:lnTo>
                        <a:lnTo>
                          <a:pt x="20" y="0"/>
                        </a:lnTo>
                        <a:lnTo>
                          <a:pt x="23" y="0"/>
                        </a:lnTo>
                        <a:lnTo>
                          <a:pt x="27" y="2"/>
                        </a:lnTo>
                        <a:lnTo>
                          <a:pt x="31" y="4"/>
                        </a:lnTo>
                        <a:lnTo>
                          <a:pt x="33" y="7"/>
                        </a:lnTo>
                        <a:lnTo>
                          <a:pt x="35" y="11"/>
                        </a:lnTo>
                        <a:lnTo>
                          <a:pt x="37" y="15"/>
                        </a:lnTo>
                        <a:lnTo>
                          <a:pt x="37" y="21"/>
                        </a:lnTo>
                        <a:lnTo>
                          <a:pt x="37" y="29"/>
                        </a:lnTo>
                        <a:close/>
                        <a:moveTo>
                          <a:pt x="29" y="29"/>
                        </a:moveTo>
                        <a:lnTo>
                          <a:pt x="29" y="25"/>
                        </a:lnTo>
                        <a:lnTo>
                          <a:pt x="29" y="21"/>
                        </a:lnTo>
                        <a:lnTo>
                          <a:pt x="29" y="17"/>
                        </a:lnTo>
                        <a:lnTo>
                          <a:pt x="29" y="15"/>
                        </a:lnTo>
                        <a:lnTo>
                          <a:pt x="27" y="13"/>
                        </a:lnTo>
                        <a:lnTo>
                          <a:pt x="27" y="11"/>
                        </a:lnTo>
                        <a:lnTo>
                          <a:pt x="25" y="9"/>
                        </a:lnTo>
                        <a:lnTo>
                          <a:pt x="25" y="7"/>
                        </a:lnTo>
                        <a:lnTo>
                          <a:pt x="23" y="7"/>
                        </a:lnTo>
                        <a:lnTo>
                          <a:pt x="21" y="7"/>
                        </a:lnTo>
                        <a:lnTo>
                          <a:pt x="20" y="6"/>
                        </a:lnTo>
                        <a:lnTo>
                          <a:pt x="18" y="6"/>
                        </a:lnTo>
                        <a:lnTo>
                          <a:pt x="16" y="6"/>
                        </a:lnTo>
                        <a:lnTo>
                          <a:pt x="12" y="7"/>
                        </a:lnTo>
                        <a:lnTo>
                          <a:pt x="10" y="9"/>
                        </a:lnTo>
                        <a:lnTo>
                          <a:pt x="10" y="13"/>
                        </a:lnTo>
                        <a:lnTo>
                          <a:pt x="8" y="15"/>
                        </a:lnTo>
                        <a:lnTo>
                          <a:pt x="8" y="19"/>
                        </a:lnTo>
                        <a:lnTo>
                          <a:pt x="8" y="23"/>
                        </a:lnTo>
                        <a:lnTo>
                          <a:pt x="6" y="27"/>
                        </a:lnTo>
                        <a:lnTo>
                          <a:pt x="8" y="32"/>
                        </a:lnTo>
                        <a:lnTo>
                          <a:pt x="8" y="38"/>
                        </a:lnTo>
                        <a:lnTo>
                          <a:pt x="8" y="42"/>
                        </a:lnTo>
                        <a:lnTo>
                          <a:pt x="10" y="44"/>
                        </a:lnTo>
                        <a:lnTo>
                          <a:pt x="12" y="48"/>
                        </a:lnTo>
                        <a:lnTo>
                          <a:pt x="14" y="48"/>
                        </a:lnTo>
                        <a:lnTo>
                          <a:pt x="16" y="50"/>
                        </a:lnTo>
                        <a:lnTo>
                          <a:pt x="18" y="50"/>
                        </a:lnTo>
                        <a:lnTo>
                          <a:pt x="20" y="50"/>
                        </a:lnTo>
                        <a:lnTo>
                          <a:pt x="21" y="50"/>
                        </a:lnTo>
                        <a:lnTo>
                          <a:pt x="23" y="48"/>
                        </a:lnTo>
                        <a:lnTo>
                          <a:pt x="25" y="46"/>
                        </a:lnTo>
                        <a:lnTo>
                          <a:pt x="27" y="46"/>
                        </a:lnTo>
                        <a:lnTo>
                          <a:pt x="27" y="44"/>
                        </a:lnTo>
                        <a:lnTo>
                          <a:pt x="29" y="42"/>
                        </a:lnTo>
                        <a:lnTo>
                          <a:pt x="29" y="38"/>
                        </a:lnTo>
                        <a:lnTo>
                          <a:pt x="29" y="36"/>
                        </a:lnTo>
                        <a:lnTo>
                          <a:pt x="29" y="34"/>
                        </a:lnTo>
                        <a:lnTo>
                          <a:pt x="29" y="30"/>
                        </a:lnTo>
                        <a:lnTo>
                          <a:pt x="29"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1" name="Freeform 435">
                    <a:extLst>
                      <a:ext uri="{FF2B5EF4-FFF2-40B4-BE49-F238E27FC236}">
                        <a16:creationId xmlns:a16="http://schemas.microsoft.com/office/drawing/2014/main" id="{EB48367B-6162-4742-B5F0-58C69B3E1AFD}"/>
                      </a:ext>
                    </a:extLst>
                  </p:cNvPr>
                  <p:cNvSpPr>
                    <a:spLocks noEditPoints="1"/>
                  </p:cNvSpPr>
                  <p:nvPr/>
                </p:nvSpPr>
                <p:spPr bwMode="auto">
                  <a:xfrm>
                    <a:off x="9499686" y="6360027"/>
                    <a:ext cx="57150" cy="87312"/>
                  </a:xfrm>
                  <a:custGeom>
                    <a:avLst/>
                    <a:gdLst>
                      <a:gd name="T0" fmla="*/ 36 w 36"/>
                      <a:gd name="T1" fmla="*/ 44 h 55"/>
                      <a:gd name="T2" fmla="*/ 34 w 36"/>
                      <a:gd name="T3" fmla="*/ 50 h 55"/>
                      <a:gd name="T4" fmla="*/ 30 w 36"/>
                      <a:gd name="T5" fmla="*/ 54 h 55"/>
                      <a:gd name="T6" fmla="*/ 23 w 36"/>
                      <a:gd name="T7" fmla="*/ 55 h 55"/>
                      <a:gd name="T8" fmla="*/ 15 w 36"/>
                      <a:gd name="T9" fmla="*/ 55 h 55"/>
                      <a:gd name="T10" fmla="*/ 7 w 36"/>
                      <a:gd name="T11" fmla="*/ 54 h 55"/>
                      <a:gd name="T12" fmla="*/ 3 w 36"/>
                      <a:gd name="T13" fmla="*/ 50 h 55"/>
                      <a:gd name="T14" fmla="*/ 2 w 36"/>
                      <a:gd name="T15" fmla="*/ 46 h 55"/>
                      <a:gd name="T16" fmla="*/ 0 w 36"/>
                      <a:gd name="T17" fmla="*/ 40 h 55"/>
                      <a:gd name="T18" fmla="*/ 2 w 36"/>
                      <a:gd name="T19" fmla="*/ 36 h 55"/>
                      <a:gd name="T20" fmla="*/ 5 w 36"/>
                      <a:gd name="T21" fmla="*/ 32 h 55"/>
                      <a:gd name="T22" fmla="*/ 9 w 36"/>
                      <a:gd name="T23" fmla="*/ 29 h 55"/>
                      <a:gd name="T24" fmla="*/ 11 w 36"/>
                      <a:gd name="T25" fmla="*/ 27 h 55"/>
                      <a:gd name="T26" fmla="*/ 7 w 36"/>
                      <a:gd name="T27" fmla="*/ 23 h 55"/>
                      <a:gd name="T28" fmla="*/ 3 w 36"/>
                      <a:gd name="T29" fmla="*/ 19 h 55"/>
                      <a:gd name="T30" fmla="*/ 2 w 36"/>
                      <a:gd name="T31" fmla="*/ 15 h 55"/>
                      <a:gd name="T32" fmla="*/ 2 w 36"/>
                      <a:gd name="T33" fmla="*/ 11 h 55"/>
                      <a:gd name="T34" fmla="*/ 5 w 36"/>
                      <a:gd name="T35" fmla="*/ 6 h 55"/>
                      <a:gd name="T36" fmla="*/ 9 w 36"/>
                      <a:gd name="T37" fmla="*/ 2 h 55"/>
                      <a:gd name="T38" fmla="*/ 15 w 36"/>
                      <a:gd name="T39" fmla="*/ 0 h 55"/>
                      <a:gd name="T40" fmla="*/ 23 w 36"/>
                      <a:gd name="T41" fmla="*/ 0 h 55"/>
                      <a:gd name="T42" fmla="*/ 28 w 36"/>
                      <a:gd name="T43" fmla="*/ 2 h 55"/>
                      <a:gd name="T44" fmla="*/ 32 w 36"/>
                      <a:gd name="T45" fmla="*/ 6 h 55"/>
                      <a:gd name="T46" fmla="*/ 34 w 36"/>
                      <a:gd name="T47" fmla="*/ 9 h 55"/>
                      <a:gd name="T48" fmla="*/ 34 w 36"/>
                      <a:gd name="T49" fmla="*/ 15 h 55"/>
                      <a:gd name="T50" fmla="*/ 34 w 36"/>
                      <a:gd name="T51" fmla="*/ 19 h 55"/>
                      <a:gd name="T52" fmla="*/ 30 w 36"/>
                      <a:gd name="T53" fmla="*/ 23 h 55"/>
                      <a:gd name="T54" fmla="*/ 27 w 36"/>
                      <a:gd name="T55" fmla="*/ 25 h 55"/>
                      <a:gd name="T56" fmla="*/ 27 w 36"/>
                      <a:gd name="T57" fmla="*/ 29 h 55"/>
                      <a:gd name="T58" fmla="*/ 32 w 36"/>
                      <a:gd name="T59" fmla="*/ 30 h 55"/>
                      <a:gd name="T60" fmla="*/ 34 w 36"/>
                      <a:gd name="T61" fmla="*/ 34 h 55"/>
                      <a:gd name="T62" fmla="*/ 36 w 36"/>
                      <a:gd name="T63" fmla="*/ 38 h 55"/>
                      <a:gd name="T64" fmla="*/ 28 w 36"/>
                      <a:gd name="T65" fmla="*/ 13 h 55"/>
                      <a:gd name="T66" fmla="*/ 27 w 36"/>
                      <a:gd name="T67" fmla="*/ 9 h 55"/>
                      <a:gd name="T68" fmla="*/ 25 w 36"/>
                      <a:gd name="T69" fmla="*/ 7 h 55"/>
                      <a:gd name="T70" fmla="*/ 23 w 36"/>
                      <a:gd name="T71" fmla="*/ 6 h 55"/>
                      <a:gd name="T72" fmla="*/ 19 w 36"/>
                      <a:gd name="T73" fmla="*/ 6 h 55"/>
                      <a:gd name="T74" fmla="*/ 11 w 36"/>
                      <a:gd name="T75" fmla="*/ 7 h 55"/>
                      <a:gd name="T76" fmla="*/ 9 w 36"/>
                      <a:gd name="T77" fmla="*/ 13 h 55"/>
                      <a:gd name="T78" fmla="*/ 9 w 36"/>
                      <a:gd name="T79" fmla="*/ 17 h 55"/>
                      <a:gd name="T80" fmla="*/ 11 w 36"/>
                      <a:gd name="T81" fmla="*/ 19 h 55"/>
                      <a:gd name="T82" fmla="*/ 15 w 36"/>
                      <a:gd name="T83" fmla="*/ 21 h 55"/>
                      <a:gd name="T84" fmla="*/ 19 w 36"/>
                      <a:gd name="T85" fmla="*/ 25 h 55"/>
                      <a:gd name="T86" fmla="*/ 27 w 36"/>
                      <a:gd name="T87" fmla="*/ 19 h 55"/>
                      <a:gd name="T88" fmla="*/ 28 w 36"/>
                      <a:gd name="T89" fmla="*/ 13 h 55"/>
                      <a:gd name="T90" fmla="*/ 30 w 36"/>
                      <a:gd name="T91" fmla="*/ 40 h 55"/>
                      <a:gd name="T92" fmla="*/ 28 w 36"/>
                      <a:gd name="T93" fmla="*/ 36 h 55"/>
                      <a:gd name="T94" fmla="*/ 25 w 36"/>
                      <a:gd name="T95" fmla="*/ 34 h 55"/>
                      <a:gd name="T96" fmla="*/ 21 w 36"/>
                      <a:gd name="T97" fmla="*/ 30 h 55"/>
                      <a:gd name="T98" fmla="*/ 15 w 36"/>
                      <a:gd name="T99" fmla="*/ 30 h 55"/>
                      <a:gd name="T100" fmla="*/ 11 w 36"/>
                      <a:gd name="T101" fmla="*/ 34 h 55"/>
                      <a:gd name="T102" fmla="*/ 9 w 36"/>
                      <a:gd name="T103" fmla="*/ 36 h 55"/>
                      <a:gd name="T104" fmla="*/ 7 w 36"/>
                      <a:gd name="T105" fmla="*/ 40 h 55"/>
                      <a:gd name="T106" fmla="*/ 9 w 36"/>
                      <a:gd name="T107" fmla="*/ 46 h 55"/>
                      <a:gd name="T108" fmla="*/ 13 w 36"/>
                      <a:gd name="T109" fmla="*/ 50 h 55"/>
                      <a:gd name="T110" fmla="*/ 23 w 36"/>
                      <a:gd name="T111" fmla="*/ 50 h 55"/>
                      <a:gd name="T112" fmla="*/ 28 w 36"/>
                      <a:gd name="T113" fmla="*/ 4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6" h="55">
                        <a:moveTo>
                          <a:pt x="36" y="40"/>
                        </a:moveTo>
                        <a:lnTo>
                          <a:pt x="36" y="44"/>
                        </a:lnTo>
                        <a:lnTo>
                          <a:pt x="36" y="48"/>
                        </a:lnTo>
                        <a:lnTo>
                          <a:pt x="34" y="50"/>
                        </a:lnTo>
                        <a:lnTo>
                          <a:pt x="32" y="52"/>
                        </a:lnTo>
                        <a:lnTo>
                          <a:pt x="30" y="54"/>
                        </a:lnTo>
                        <a:lnTo>
                          <a:pt x="27" y="54"/>
                        </a:lnTo>
                        <a:lnTo>
                          <a:pt x="23" y="55"/>
                        </a:lnTo>
                        <a:lnTo>
                          <a:pt x="19" y="55"/>
                        </a:lnTo>
                        <a:lnTo>
                          <a:pt x="15" y="55"/>
                        </a:lnTo>
                        <a:lnTo>
                          <a:pt x="11" y="55"/>
                        </a:lnTo>
                        <a:lnTo>
                          <a:pt x="7" y="54"/>
                        </a:lnTo>
                        <a:lnTo>
                          <a:pt x="5" y="52"/>
                        </a:lnTo>
                        <a:lnTo>
                          <a:pt x="3" y="50"/>
                        </a:lnTo>
                        <a:lnTo>
                          <a:pt x="2" y="48"/>
                        </a:lnTo>
                        <a:lnTo>
                          <a:pt x="2" y="46"/>
                        </a:lnTo>
                        <a:lnTo>
                          <a:pt x="0" y="42"/>
                        </a:lnTo>
                        <a:lnTo>
                          <a:pt x="0" y="40"/>
                        </a:lnTo>
                        <a:lnTo>
                          <a:pt x="2" y="38"/>
                        </a:lnTo>
                        <a:lnTo>
                          <a:pt x="2" y="36"/>
                        </a:lnTo>
                        <a:lnTo>
                          <a:pt x="3" y="34"/>
                        </a:lnTo>
                        <a:lnTo>
                          <a:pt x="5" y="32"/>
                        </a:lnTo>
                        <a:lnTo>
                          <a:pt x="7" y="30"/>
                        </a:lnTo>
                        <a:lnTo>
                          <a:pt x="9" y="29"/>
                        </a:lnTo>
                        <a:lnTo>
                          <a:pt x="13" y="27"/>
                        </a:lnTo>
                        <a:lnTo>
                          <a:pt x="11" y="27"/>
                        </a:lnTo>
                        <a:lnTo>
                          <a:pt x="7" y="25"/>
                        </a:lnTo>
                        <a:lnTo>
                          <a:pt x="7" y="23"/>
                        </a:lnTo>
                        <a:lnTo>
                          <a:pt x="5" y="21"/>
                        </a:lnTo>
                        <a:lnTo>
                          <a:pt x="3" y="19"/>
                        </a:lnTo>
                        <a:lnTo>
                          <a:pt x="3" y="17"/>
                        </a:lnTo>
                        <a:lnTo>
                          <a:pt x="2" y="15"/>
                        </a:lnTo>
                        <a:lnTo>
                          <a:pt x="2" y="13"/>
                        </a:lnTo>
                        <a:lnTo>
                          <a:pt x="2" y="11"/>
                        </a:lnTo>
                        <a:lnTo>
                          <a:pt x="3" y="9"/>
                        </a:lnTo>
                        <a:lnTo>
                          <a:pt x="5" y="6"/>
                        </a:lnTo>
                        <a:lnTo>
                          <a:pt x="5" y="4"/>
                        </a:lnTo>
                        <a:lnTo>
                          <a:pt x="9" y="2"/>
                        </a:lnTo>
                        <a:lnTo>
                          <a:pt x="11" y="2"/>
                        </a:lnTo>
                        <a:lnTo>
                          <a:pt x="15" y="0"/>
                        </a:lnTo>
                        <a:lnTo>
                          <a:pt x="19" y="0"/>
                        </a:lnTo>
                        <a:lnTo>
                          <a:pt x="23" y="0"/>
                        </a:lnTo>
                        <a:lnTo>
                          <a:pt x="27" y="2"/>
                        </a:lnTo>
                        <a:lnTo>
                          <a:pt x="28" y="2"/>
                        </a:lnTo>
                        <a:lnTo>
                          <a:pt x="30" y="4"/>
                        </a:lnTo>
                        <a:lnTo>
                          <a:pt x="32" y="6"/>
                        </a:lnTo>
                        <a:lnTo>
                          <a:pt x="34" y="7"/>
                        </a:lnTo>
                        <a:lnTo>
                          <a:pt x="34" y="9"/>
                        </a:lnTo>
                        <a:lnTo>
                          <a:pt x="34" y="13"/>
                        </a:lnTo>
                        <a:lnTo>
                          <a:pt x="34" y="15"/>
                        </a:lnTo>
                        <a:lnTo>
                          <a:pt x="34" y="17"/>
                        </a:lnTo>
                        <a:lnTo>
                          <a:pt x="34" y="19"/>
                        </a:lnTo>
                        <a:lnTo>
                          <a:pt x="32" y="21"/>
                        </a:lnTo>
                        <a:lnTo>
                          <a:pt x="30" y="23"/>
                        </a:lnTo>
                        <a:lnTo>
                          <a:pt x="28" y="23"/>
                        </a:lnTo>
                        <a:lnTo>
                          <a:pt x="27" y="25"/>
                        </a:lnTo>
                        <a:lnTo>
                          <a:pt x="25" y="27"/>
                        </a:lnTo>
                        <a:lnTo>
                          <a:pt x="27" y="29"/>
                        </a:lnTo>
                        <a:lnTo>
                          <a:pt x="30" y="30"/>
                        </a:lnTo>
                        <a:lnTo>
                          <a:pt x="32" y="30"/>
                        </a:lnTo>
                        <a:lnTo>
                          <a:pt x="34" y="32"/>
                        </a:lnTo>
                        <a:lnTo>
                          <a:pt x="34" y="34"/>
                        </a:lnTo>
                        <a:lnTo>
                          <a:pt x="36" y="36"/>
                        </a:lnTo>
                        <a:lnTo>
                          <a:pt x="36" y="38"/>
                        </a:lnTo>
                        <a:lnTo>
                          <a:pt x="36" y="40"/>
                        </a:lnTo>
                        <a:close/>
                        <a:moveTo>
                          <a:pt x="28" y="13"/>
                        </a:moveTo>
                        <a:lnTo>
                          <a:pt x="28" y="11"/>
                        </a:lnTo>
                        <a:lnTo>
                          <a:pt x="27" y="9"/>
                        </a:lnTo>
                        <a:lnTo>
                          <a:pt x="27" y="9"/>
                        </a:lnTo>
                        <a:lnTo>
                          <a:pt x="25" y="7"/>
                        </a:lnTo>
                        <a:lnTo>
                          <a:pt x="25" y="7"/>
                        </a:lnTo>
                        <a:lnTo>
                          <a:pt x="23" y="6"/>
                        </a:lnTo>
                        <a:lnTo>
                          <a:pt x="21" y="6"/>
                        </a:lnTo>
                        <a:lnTo>
                          <a:pt x="19" y="6"/>
                        </a:lnTo>
                        <a:lnTo>
                          <a:pt x="15" y="6"/>
                        </a:lnTo>
                        <a:lnTo>
                          <a:pt x="11" y="7"/>
                        </a:lnTo>
                        <a:lnTo>
                          <a:pt x="9" y="9"/>
                        </a:lnTo>
                        <a:lnTo>
                          <a:pt x="9" y="13"/>
                        </a:lnTo>
                        <a:lnTo>
                          <a:pt x="9" y="15"/>
                        </a:lnTo>
                        <a:lnTo>
                          <a:pt x="9" y="17"/>
                        </a:lnTo>
                        <a:lnTo>
                          <a:pt x="11" y="17"/>
                        </a:lnTo>
                        <a:lnTo>
                          <a:pt x="11" y="19"/>
                        </a:lnTo>
                        <a:lnTo>
                          <a:pt x="13" y="21"/>
                        </a:lnTo>
                        <a:lnTo>
                          <a:pt x="15" y="21"/>
                        </a:lnTo>
                        <a:lnTo>
                          <a:pt x="17" y="23"/>
                        </a:lnTo>
                        <a:lnTo>
                          <a:pt x="19" y="25"/>
                        </a:lnTo>
                        <a:lnTo>
                          <a:pt x="23" y="21"/>
                        </a:lnTo>
                        <a:lnTo>
                          <a:pt x="27" y="19"/>
                        </a:lnTo>
                        <a:lnTo>
                          <a:pt x="27" y="17"/>
                        </a:lnTo>
                        <a:lnTo>
                          <a:pt x="28" y="13"/>
                        </a:lnTo>
                        <a:close/>
                        <a:moveTo>
                          <a:pt x="30" y="42"/>
                        </a:moveTo>
                        <a:lnTo>
                          <a:pt x="30" y="40"/>
                        </a:lnTo>
                        <a:lnTo>
                          <a:pt x="28" y="38"/>
                        </a:lnTo>
                        <a:lnTo>
                          <a:pt x="28" y="36"/>
                        </a:lnTo>
                        <a:lnTo>
                          <a:pt x="27" y="34"/>
                        </a:lnTo>
                        <a:lnTo>
                          <a:pt x="25" y="34"/>
                        </a:lnTo>
                        <a:lnTo>
                          <a:pt x="23" y="32"/>
                        </a:lnTo>
                        <a:lnTo>
                          <a:pt x="21" y="30"/>
                        </a:lnTo>
                        <a:lnTo>
                          <a:pt x="19" y="30"/>
                        </a:lnTo>
                        <a:lnTo>
                          <a:pt x="15" y="30"/>
                        </a:lnTo>
                        <a:lnTo>
                          <a:pt x="13" y="32"/>
                        </a:lnTo>
                        <a:lnTo>
                          <a:pt x="11" y="34"/>
                        </a:lnTo>
                        <a:lnTo>
                          <a:pt x="11" y="34"/>
                        </a:lnTo>
                        <a:lnTo>
                          <a:pt x="9" y="36"/>
                        </a:lnTo>
                        <a:lnTo>
                          <a:pt x="7" y="38"/>
                        </a:lnTo>
                        <a:lnTo>
                          <a:pt x="7" y="40"/>
                        </a:lnTo>
                        <a:lnTo>
                          <a:pt x="7" y="42"/>
                        </a:lnTo>
                        <a:lnTo>
                          <a:pt x="9" y="46"/>
                        </a:lnTo>
                        <a:lnTo>
                          <a:pt x="11" y="48"/>
                        </a:lnTo>
                        <a:lnTo>
                          <a:pt x="13" y="50"/>
                        </a:lnTo>
                        <a:lnTo>
                          <a:pt x="19" y="50"/>
                        </a:lnTo>
                        <a:lnTo>
                          <a:pt x="23" y="50"/>
                        </a:lnTo>
                        <a:lnTo>
                          <a:pt x="27" y="48"/>
                        </a:lnTo>
                        <a:lnTo>
                          <a:pt x="28" y="46"/>
                        </a:lnTo>
                        <a:lnTo>
                          <a:pt x="30" y="4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2" name="Freeform 436">
                    <a:extLst>
                      <a:ext uri="{FF2B5EF4-FFF2-40B4-BE49-F238E27FC236}">
                        <a16:creationId xmlns:a16="http://schemas.microsoft.com/office/drawing/2014/main" id="{73273967-BA7C-4916-9C27-6D3273FF7FE2}"/>
                      </a:ext>
                    </a:extLst>
                  </p:cNvPr>
                  <p:cNvSpPr>
                    <a:spLocks noEditPoints="1"/>
                  </p:cNvSpPr>
                  <p:nvPr/>
                </p:nvSpPr>
                <p:spPr bwMode="auto">
                  <a:xfrm>
                    <a:off x="9569536" y="6360027"/>
                    <a:ext cx="57150" cy="87312"/>
                  </a:xfrm>
                  <a:custGeom>
                    <a:avLst/>
                    <a:gdLst>
                      <a:gd name="T0" fmla="*/ 36 w 36"/>
                      <a:gd name="T1" fmla="*/ 34 h 55"/>
                      <a:gd name="T2" fmla="*/ 34 w 36"/>
                      <a:gd name="T3" fmla="*/ 44 h 55"/>
                      <a:gd name="T4" fmla="*/ 31 w 36"/>
                      <a:gd name="T5" fmla="*/ 52 h 55"/>
                      <a:gd name="T6" fmla="*/ 23 w 36"/>
                      <a:gd name="T7" fmla="*/ 55 h 55"/>
                      <a:gd name="T8" fmla="*/ 13 w 36"/>
                      <a:gd name="T9" fmla="*/ 55 h 55"/>
                      <a:gd name="T10" fmla="*/ 6 w 36"/>
                      <a:gd name="T11" fmla="*/ 52 h 55"/>
                      <a:gd name="T12" fmla="*/ 2 w 36"/>
                      <a:gd name="T13" fmla="*/ 44 h 55"/>
                      <a:gd name="T14" fmla="*/ 0 w 36"/>
                      <a:gd name="T15" fmla="*/ 34 h 55"/>
                      <a:gd name="T16" fmla="*/ 0 w 36"/>
                      <a:gd name="T17" fmla="*/ 23 h 55"/>
                      <a:gd name="T18" fmla="*/ 2 w 36"/>
                      <a:gd name="T19" fmla="*/ 11 h 55"/>
                      <a:gd name="T20" fmla="*/ 6 w 36"/>
                      <a:gd name="T21" fmla="*/ 6 h 55"/>
                      <a:gd name="T22" fmla="*/ 13 w 36"/>
                      <a:gd name="T23" fmla="*/ 0 h 55"/>
                      <a:gd name="T24" fmla="*/ 23 w 36"/>
                      <a:gd name="T25" fmla="*/ 0 h 55"/>
                      <a:gd name="T26" fmla="*/ 31 w 36"/>
                      <a:gd name="T27" fmla="*/ 4 h 55"/>
                      <a:gd name="T28" fmla="*/ 34 w 36"/>
                      <a:gd name="T29" fmla="*/ 11 h 55"/>
                      <a:gd name="T30" fmla="*/ 36 w 36"/>
                      <a:gd name="T31" fmla="*/ 21 h 55"/>
                      <a:gd name="T32" fmla="*/ 31 w 36"/>
                      <a:gd name="T33" fmla="*/ 29 h 55"/>
                      <a:gd name="T34" fmla="*/ 29 w 36"/>
                      <a:gd name="T35" fmla="*/ 21 h 55"/>
                      <a:gd name="T36" fmla="*/ 29 w 36"/>
                      <a:gd name="T37" fmla="*/ 15 h 55"/>
                      <a:gd name="T38" fmla="*/ 27 w 36"/>
                      <a:gd name="T39" fmla="*/ 11 h 55"/>
                      <a:gd name="T40" fmla="*/ 25 w 36"/>
                      <a:gd name="T41" fmla="*/ 7 h 55"/>
                      <a:gd name="T42" fmla="*/ 23 w 36"/>
                      <a:gd name="T43" fmla="*/ 7 h 55"/>
                      <a:gd name="T44" fmla="*/ 19 w 36"/>
                      <a:gd name="T45" fmla="*/ 6 h 55"/>
                      <a:gd name="T46" fmla="*/ 13 w 36"/>
                      <a:gd name="T47" fmla="*/ 7 h 55"/>
                      <a:gd name="T48" fmla="*/ 9 w 36"/>
                      <a:gd name="T49" fmla="*/ 13 h 55"/>
                      <a:gd name="T50" fmla="*/ 7 w 36"/>
                      <a:gd name="T51" fmla="*/ 19 h 55"/>
                      <a:gd name="T52" fmla="*/ 7 w 36"/>
                      <a:gd name="T53" fmla="*/ 27 h 55"/>
                      <a:gd name="T54" fmla="*/ 7 w 36"/>
                      <a:gd name="T55" fmla="*/ 38 h 55"/>
                      <a:gd name="T56" fmla="*/ 9 w 36"/>
                      <a:gd name="T57" fmla="*/ 44 h 55"/>
                      <a:gd name="T58" fmla="*/ 13 w 36"/>
                      <a:gd name="T59" fmla="*/ 48 h 55"/>
                      <a:gd name="T60" fmla="*/ 19 w 36"/>
                      <a:gd name="T61" fmla="*/ 50 h 55"/>
                      <a:gd name="T62" fmla="*/ 23 w 36"/>
                      <a:gd name="T63" fmla="*/ 50 h 55"/>
                      <a:gd name="T64" fmla="*/ 25 w 36"/>
                      <a:gd name="T65" fmla="*/ 46 h 55"/>
                      <a:gd name="T66" fmla="*/ 27 w 36"/>
                      <a:gd name="T67" fmla="*/ 44 h 55"/>
                      <a:gd name="T68" fmla="*/ 29 w 36"/>
                      <a:gd name="T69" fmla="*/ 38 h 55"/>
                      <a:gd name="T70" fmla="*/ 31 w 36"/>
                      <a:gd name="T71" fmla="*/ 34 h 55"/>
                      <a:gd name="T72" fmla="*/ 31 w 36"/>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55">
                        <a:moveTo>
                          <a:pt x="36" y="29"/>
                        </a:moveTo>
                        <a:lnTo>
                          <a:pt x="36" y="34"/>
                        </a:lnTo>
                        <a:lnTo>
                          <a:pt x="36" y="38"/>
                        </a:lnTo>
                        <a:lnTo>
                          <a:pt x="34" y="44"/>
                        </a:lnTo>
                        <a:lnTo>
                          <a:pt x="32" y="48"/>
                        </a:lnTo>
                        <a:lnTo>
                          <a:pt x="31" y="52"/>
                        </a:lnTo>
                        <a:lnTo>
                          <a:pt x="27" y="54"/>
                        </a:lnTo>
                        <a:lnTo>
                          <a:pt x="23" y="55"/>
                        </a:lnTo>
                        <a:lnTo>
                          <a:pt x="17" y="55"/>
                        </a:lnTo>
                        <a:lnTo>
                          <a:pt x="13" y="55"/>
                        </a:lnTo>
                        <a:lnTo>
                          <a:pt x="9" y="54"/>
                        </a:lnTo>
                        <a:lnTo>
                          <a:pt x="6" y="52"/>
                        </a:lnTo>
                        <a:lnTo>
                          <a:pt x="4" y="48"/>
                        </a:lnTo>
                        <a:lnTo>
                          <a:pt x="2" y="44"/>
                        </a:lnTo>
                        <a:lnTo>
                          <a:pt x="0" y="40"/>
                        </a:lnTo>
                        <a:lnTo>
                          <a:pt x="0" y="34"/>
                        </a:lnTo>
                        <a:lnTo>
                          <a:pt x="0" y="29"/>
                        </a:lnTo>
                        <a:lnTo>
                          <a:pt x="0" y="23"/>
                        </a:lnTo>
                        <a:lnTo>
                          <a:pt x="0" y="17"/>
                        </a:lnTo>
                        <a:lnTo>
                          <a:pt x="2" y="11"/>
                        </a:lnTo>
                        <a:lnTo>
                          <a:pt x="4" y="7"/>
                        </a:lnTo>
                        <a:lnTo>
                          <a:pt x="6" y="6"/>
                        </a:lnTo>
                        <a:lnTo>
                          <a:pt x="9" y="2"/>
                        </a:lnTo>
                        <a:lnTo>
                          <a:pt x="13" y="0"/>
                        </a:lnTo>
                        <a:lnTo>
                          <a:pt x="19" y="0"/>
                        </a:lnTo>
                        <a:lnTo>
                          <a:pt x="23" y="0"/>
                        </a:lnTo>
                        <a:lnTo>
                          <a:pt x="27" y="2"/>
                        </a:lnTo>
                        <a:lnTo>
                          <a:pt x="31" y="4"/>
                        </a:lnTo>
                        <a:lnTo>
                          <a:pt x="32" y="7"/>
                        </a:lnTo>
                        <a:lnTo>
                          <a:pt x="34" y="11"/>
                        </a:lnTo>
                        <a:lnTo>
                          <a:pt x="36" y="15"/>
                        </a:lnTo>
                        <a:lnTo>
                          <a:pt x="36" y="21"/>
                        </a:lnTo>
                        <a:lnTo>
                          <a:pt x="36" y="29"/>
                        </a:lnTo>
                        <a:close/>
                        <a:moveTo>
                          <a:pt x="31" y="29"/>
                        </a:moveTo>
                        <a:lnTo>
                          <a:pt x="31" y="25"/>
                        </a:lnTo>
                        <a:lnTo>
                          <a:pt x="29" y="21"/>
                        </a:lnTo>
                        <a:lnTo>
                          <a:pt x="29" y="17"/>
                        </a:lnTo>
                        <a:lnTo>
                          <a:pt x="29" y="15"/>
                        </a:lnTo>
                        <a:lnTo>
                          <a:pt x="29" y="13"/>
                        </a:lnTo>
                        <a:lnTo>
                          <a:pt x="27" y="11"/>
                        </a:lnTo>
                        <a:lnTo>
                          <a:pt x="27" y="9"/>
                        </a:lnTo>
                        <a:lnTo>
                          <a:pt x="25" y="7"/>
                        </a:lnTo>
                        <a:lnTo>
                          <a:pt x="23" y="7"/>
                        </a:lnTo>
                        <a:lnTo>
                          <a:pt x="23" y="7"/>
                        </a:lnTo>
                        <a:lnTo>
                          <a:pt x="21" y="6"/>
                        </a:lnTo>
                        <a:lnTo>
                          <a:pt x="19" y="6"/>
                        </a:lnTo>
                        <a:lnTo>
                          <a:pt x="15" y="6"/>
                        </a:lnTo>
                        <a:lnTo>
                          <a:pt x="13" y="7"/>
                        </a:lnTo>
                        <a:lnTo>
                          <a:pt x="11" y="9"/>
                        </a:lnTo>
                        <a:lnTo>
                          <a:pt x="9" y="13"/>
                        </a:lnTo>
                        <a:lnTo>
                          <a:pt x="7" y="15"/>
                        </a:lnTo>
                        <a:lnTo>
                          <a:pt x="7" y="19"/>
                        </a:lnTo>
                        <a:lnTo>
                          <a:pt x="7" y="23"/>
                        </a:lnTo>
                        <a:lnTo>
                          <a:pt x="7" y="27"/>
                        </a:lnTo>
                        <a:lnTo>
                          <a:pt x="7" y="32"/>
                        </a:lnTo>
                        <a:lnTo>
                          <a:pt x="7" y="38"/>
                        </a:lnTo>
                        <a:lnTo>
                          <a:pt x="7" y="42"/>
                        </a:lnTo>
                        <a:lnTo>
                          <a:pt x="9" y="44"/>
                        </a:lnTo>
                        <a:lnTo>
                          <a:pt x="11" y="48"/>
                        </a:lnTo>
                        <a:lnTo>
                          <a:pt x="13" y="48"/>
                        </a:lnTo>
                        <a:lnTo>
                          <a:pt x="15" y="50"/>
                        </a:lnTo>
                        <a:lnTo>
                          <a:pt x="19" y="50"/>
                        </a:lnTo>
                        <a:lnTo>
                          <a:pt x="21" y="50"/>
                        </a:lnTo>
                        <a:lnTo>
                          <a:pt x="23" y="50"/>
                        </a:lnTo>
                        <a:lnTo>
                          <a:pt x="25" y="48"/>
                        </a:lnTo>
                        <a:lnTo>
                          <a:pt x="25" y="46"/>
                        </a:lnTo>
                        <a:lnTo>
                          <a:pt x="27" y="46"/>
                        </a:lnTo>
                        <a:lnTo>
                          <a:pt x="27" y="44"/>
                        </a:lnTo>
                        <a:lnTo>
                          <a:pt x="29" y="42"/>
                        </a:lnTo>
                        <a:lnTo>
                          <a:pt x="29" y="38"/>
                        </a:lnTo>
                        <a:lnTo>
                          <a:pt x="29" y="36"/>
                        </a:lnTo>
                        <a:lnTo>
                          <a:pt x="31" y="34"/>
                        </a:lnTo>
                        <a:lnTo>
                          <a:pt x="31" y="30"/>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3" name="Freeform 437">
                    <a:extLst>
                      <a:ext uri="{FF2B5EF4-FFF2-40B4-BE49-F238E27FC236}">
                        <a16:creationId xmlns:a16="http://schemas.microsoft.com/office/drawing/2014/main" id="{A6DF2904-7D72-4BA9-B535-D60C92B6BA17}"/>
                      </a:ext>
                    </a:extLst>
                  </p:cNvPr>
                  <p:cNvSpPr>
                    <a:spLocks noEditPoints="1"/>
                  </p:cNvSpPr>
                  <p:nvPr/>
                </p:nvSpPr>
                <p:spPr bwMode="auto">
                  <a:xfrm>
                    <a:off x="9639386" y="6360027"/>
                    <a:ext cx="57150" cy="87312"/>
                  </a:xfrm>
                  <a:custGeom>
                    <a:avLst/>
                    <a:gdLst>
                      <a:gd name="T0" fmla="*/ 36 w 36"/>
                      <a:gd name="T1" fmla="*/ 34 h 55"/>
                      <a:gd name="T2" fmla="*/ 35 w 36"/>
                      <a:gd name="T3" fmla="*/ 44 h 55"/>
                      <a:gd name="T4" fmla="*/ 31 w 36"/>
                      <a:gd name="T5" fmla="*/ 52 h 55"/>
                      <a:gd name="T6" fmla="*/ 23 w 36"/>
                      <a:gd name="T7" fmla="*/ 55 h 55"/>
                      <a:gd name="T8" fmla="*/ 13 w 36"/>
                      <a:gd name="T9" fmla="*/ 55 h 55"/>
                      <a:gd name="T10" fmla="*/ 6 w 36"/>
                      <a:gd name="T11" fmla="*/ 52 h 55"/>
                      <a:gd name="T12" fmla="*/ 2 w 36"/>
                      <a:gd name="T13" fmla="*/ 44 h 55"/>
                      <a:gd name="T14" fmla="*/ 0 w 36"/>
                      <a:gd name="T15" fmla="*/ 34 h 55"/>
                      <a:gd name="T16" fmla="*/ 0 w 36"/>
                      <a:gd name="T17" fmla="*/ 23 h 55"/>
                      <a:gd name="T18" fmla="*/ 2 w 36"/>
                      <a:gd name="T19" fmla="*/ 11 h 55"/>
                      <a:gd name="T20" fmla="*/ 6 w 36"/>
                      <a:gd name="T21" fmla="*/ 6 h 55"/>
                      <a:gd name="T22" fmla="*/ 13 w 36"/>
                      <a:gd name="T23" fmla="*/ 0 h 55"/>
                      <a:gd name="T24" fmla="*/ 23 w 36"/>
                      <a:gd name="T25" fmla="*/ 0 h 55"/>
                      <a:gd name="T26" fmla="*/ 31 w 36"/>
                      <a:gd name="T27" fmla="*/ 4 h 55"/>
                      <a:gd name="T28" fmla="*/ 35 w 36"/>
                      <a:gd name="T29" fmla="*/ 11 h 55"/>
                      <a:gd name="T30" fmla="*/ 36 w 36"/>
                      <a:gd name="T31" fmla="*/ 21 h 55"/>
                      <a:gd name="T32" fmla="*/ 29 w 36"/>
                      <a:gd name="T33" fmla="*/ 29 h 55"/>
                      <a:gd name="T34" fmla="*/ 29 w 36"/>
                      <a:gd name="T35" fmla="*/ 21 h 55"/>
                      <a:gd name="T36" fmla="*/ 29 w 36"/>
                      <a:gd name="T37" fmla="*/ 15 h 55"/>
                      <a:gd name="T38" fmla="*/ 27 w 36"/>
                      <a:gd name="T39" fmla="*/ 11 h 55"/>
                      <a:gd name="T40" fmla="*/ 25 w 36"/>
                      <a:gd name="T41" fmla="*/ 7 h 55"/>
                      <a:gd name="T42" fmla="*/ 21 w 36"/>
                      <a:gd name="T43" fmla="*/ 7 h 55"/>
                      <a:gd name="T44" fmla="*/ 17 w 36"/>
                      <a:gd name="T45" fmla="*/ 6 h 55"/>
                      <a:gd name="T46" fmla="*/ 11 w 36"/>
                      <a:gd name="T47" fmla="*/ 7 h 55"/>
                      <a:gd name="T48" fmla="*/ 10 w 36"/>
                      <a:gd name="T49" fmla="*/ 13 h 55"/>
                      <a:gd name="T50" fmla="*/ 8 w 36"/>
                      <a:gd name="T51" fmla="*/ 19 h 55"/>
                      <a:gd name="T52" fmla="*/ 6 w 36"/>
                      <a:gd name="T53" fmla="*/ 27 h 55"/>
                      <a:gd name="T54" fmla="*/ 8 w 36"/>
                      <a:gd name="T55" fmla="*/ 38 h 55"/>
                      <a:gd name="T56" fmla="*/ 10 w 36"/>
                      <a:gd name="T57" fmla="*/ 44 h 55"/>
                      <a:gd name="T58" fmla="*/ 13 w 36"/>
                      <a:gd name="T59" fmla="*/ 48 h 55"/>
                      <a:gd name="T60" fmla="*/ 17 w 36"/>
                      <a:gd name="T61" fmla="*/ 50 h 55"/>
                      <a:gd name="T62" fmla="*/ 21 w 36"/>
                      <a:gd name="T63" fmla="*/ 50 h 55"/>
                      <a:gd name="T64" fmla="*/ 25 w 36"/>
                      <a:gd name="T65" fmla="*/ 46 h 55"/>
                      <a:gd name="T66" fmla="*/ 27 w 36"/>
                      <a:gd name="T67" fmla="*/ 44 h 55"/>
                      <a:gd name="T68" fmla="*/ 29 w 36"/>
                      <a:gd name="T69" fmla="*/ 38 h 55"/>
                      <a:gd name="T70" fmla="*/ 29 w 36"/>
                      <a:gd name="T71" fmla="*/ 34 h 55"/>
                      <a:gd name="T72" fmla="*/ 29 w 36"/>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55">
                        <a:moveTo>
                          <a:pt x="36" y="29"/>
                        </a:moveTo>
                        <a:lnTo>
                          <a:pt x="36" y="34"/>
                        </a:lnTo>
                        <a:lnTo>
                          <a:pt x="36" y="38"/>
                        </a:lnTo>
                        <a:lnTo>
                          <a:pt x="35" y="44"/>
                        </a:lnTo>
                        <a:lnTo>
                          <a:pt x="33" y="48"/>
                        </a:lnTo>
                        <a:lnTo>
                          <a:pt x="31" y="52"/>
                        </a:lnTo>
                        <a:lnTo>
                          <a:pt x="27" y="54"/>
                        </a:lnTo>
                        <a:lnTo>
                          <a:pt x="23" y="55"/>
                        </a:lnTo>
                        <a:lnTo>
                          <a:pt x="17" y="55"/>
                        </a:lnTo>
                        <a:lnTo>
                          <a:pt x="13" y="55"/>
                        </a:lnTo>
                        <a:lnTo>
                          <a:pt x="10" y="54"/>
                        </a:lnTo>
                        <a:lnTo>
                          <a:pt x="6" y="52"/>
                        </a:lnTo>
                        <a:lnTo>
                          <a:pt x="4" y="48"/>
                        </a:lnTo>
                        <a:lnTo>
                          <a:pt x="2" y="44"/>
                        </a:lnTo>
                        <a:lnTo>
                          <a:pt x="0" y="40"/>
                        </a:lnTo>
                        <a:lnTo>
                          <a:pt x="0" y="34"/>
                        </a:lnTo>
                        <a:lnTo>
                          <a:pt x="0" y="29"/>
                        </a:lnTo>
                        <a:lnTo>
                          <a:pt x="0" y="23"/>
                        </a:lnTo>
                        <a:lnTo>
                          <a:pt x="0" y="17"/>
                        </a:lnTo>
                        <a:lnTo>
                          <a:pt x="2" y="11"/>
                        </a:lnTo>
                        <a:lnTo>
                          <a:pt x="4" y="7"/>
                        </a:lnTo>
                        <a:lnTo>
                          <a:pt x="6" y="6"/>
                        </a:lnTo>
                        <a:lnTo>
                          <a:pt x="10" y="2"/>
                        </a:lnTo>
                        <a:lnTo>
                          <a:pt x="13" y="0"/>
                        </a:lnTo>
                        <a:lnTo>
                          <a:pt x="19" y="0"/>
                        </a:lnTo>
                        <a:lnTo>
                          <a:pt x="23" y="0"/>
                        </a:lnTo>
                        <a:lnTo>
                          <a:pt x="27" y="2"/>
                        </a:lnTo>
                        <a:lnTo>
                          <a:pt x="31" y="4"/>
                        </a:lnTo>
                        <a:lnTo>
                          <a:pt x="33" y="7"/>
                        </a:lnTo>
                        <a:lnTo>
                          <a:pt x="35" y="11"/>
                        </a:lnTo>
                        <a:lnTo>
                          <a:pt x="36" y="15"/>
                        </a:lnTo>
                        <a:lnTo>
                          <a:pt x="36" y="21"/>
                        </a:lnTo>
                        <a:lnTo>
                          <a:pt x="36" y="29"/>
                        </a:lnTo>
                        <a:close/>
                        <a:moveTo>
                          <a:pt x="29" y="29"/>
                        </a:moveTo>
                        <a:lnTo>
                          <a:pt x="29" y="25"/>
                        </a:lnTo>
                        <a:lnTo>
                          <a:pt x="29" y="21"/>
                        </a:lnTo>
                        <a:lnTo>
                          <a:pt x="29" y="17"/>
                        </a:lnTo>
                        <a:lnTo>
                          <a:pt x="29" y="15"/>
                        </a:lnTo>
                        <a:lnTo>
                          <a:pt x="27" y="13"/>
                        </a:lnTo>
                        <a:lnTo>
                          <a:pt x="27" y="11"/>
                        </a:lnTo>
                        <a:lnTo>
                          <a:pt x="25" y="9"/>
                        </a:lnTo>
                        <a:lnTo>
                          <a:pt x="25" y="7"/>
                        </a:lnTo>
                        <a:lnTo>
                          <a:pt x="23" y="7"/>
                        </a:lnTo>
                        <a:lnTo>
                          <a:pt x="21" y="7"/>
                        </a:lnTo>
                        <a:lnTo>
                          <a:pt x="19" y="6"/>
                        </a:lnTo>
                        <a:lnTo>
                          <a:pt x="17" y="6"/>
                        </a:lnTo>
                        <a:lnTo>
                          <a:pt x="15" y="6"/>
                        </a:lnTo>
                        <a:lnTo>
                          <a:pt x="11" y="7"/>
                        </a:lnTo>
                        <a:lnTo>
                          <a:pt x="10" y="9"/>
                        </a:lnTo>
                        <a:lnTo>
                          <a:pt x="10" y="13"/>
                        </a:lnTo>
                        <a:lnTo>
                          <a:pt x="8" y="15"/>
                        </a:lnTo>
                        <a:lnTo>
                          <a:pt x="8" y="19"/>
                        </a:lnTo>
                        <a:lnTo>
                          <a:pt x="8" y="23"/>
                        </a:lnTo>
                        <a:lnTo>
                          <a:pt x="6" y="27"/>
                        </a:lnTo>
                        <a:lnTo>
                          <a:pt x="8" y="32"/>
                        </a:lnTo>
                        <a:lnTo>
                          <a:pt x="8" y="38"/>
                        </a:lnTo>
                        <a:lnTo>
                          <a:pt x="8" y="42"/>
                        </a:lnTo>
                        <a:lnTo>
                          <a:pt x="10" y="44"/>
                        </a:lnTo>
                        <a:lnTo>
                          <a:pt x="11" y="48"/>
                        </a:lnTo>
                        <a:lnTo>
                          <a:pt x="13" y="48"/>
                        </a:lnTo>
                        <a:lnTo>
                          <a:pt x="15" y="50"/>
                        </a:lnTo>
                        <a:lnTo>
                          <a:pt x="17" y="50"/>
                        </a:lnTo>
                        <a:lnTo>
                          <a:pt x="19" y="50"/>
                        </a:lnTo>
                        <a:lnTo>
                          <a:pt x="21" y="50"/>
                        </a:lnTo>
                        <a:lnTo>
                          <a:pt x="23" y="48"/>
                        </a:lnTo>
                        <a:lnTo>
                          <a:pt x="25" y="46"/>
                        </a:lnTo>
                        <a:lnTo>
                          <a:pt x="27" y="46"/>
                        </a:lnTo>
                        <a:lnTo>
                          <a:pt x="27" y="44"/>
                        </a:lnTo>
                        <a:lnTo>
                          <a:pt x="29" y="42"/>
                        </a:lnTo>
                        <a:lnTo>
                          <a:pt x="29" y="38"/>
                        </a:lnTo>
                        <a:lnTo>
                          <a:pt x="29" y="36"/>
                        </a:lnTo>
                        <a:lnTo>
                          <a:pt x="29" y="34"/>
                        </a:lnTo>
                        <a:lnTo>
                          <a:pt x="29" y="30"/>
                        </a:lnTo>
                        <a:lnTo>
                          <a:pt x="29"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4" name="Freeform 438">
                    <a:extLst>
                      <a:ext uri="{FF2B5EF4-FFF2-40B4-BE49-F238E27FC236}">
                        <a16:creationId xmlns:a16="http://schemas.microsoft.com/office/drawing/2014/main" id="{85E688F0-9E09-47B6-8874-5AAEB934BAB7}"/>
                      </a:ext>
                    </a:extLst>
                  </p:cNvPr>
                  <p:cNvSpPr>
                    <a:spLocks/>
                  </p:cNvSpPr>
                  <p:nvPr/>
                </p:nvSpPr>
                <p:spPr bwMode="auto">
                  <a:xfrm>
                    <a:off x="10109286" y="6360027"/>
                    <a:ext cx="47625" cy="87312"/>
                  </a:xfrm>
                  <a:custGeom>
                    <a:avLst/>
                    <a:gdLst>
                      <a:gd name="T0" fmla="*/ 30 w 30"/>
                      <a:gd name="T1" fmla="*/ 52 h 55"/>
                      <a:gd name="T2" fmla="*/ 30 w 30"/>
                      <a:gd name="T3" fmla="*/ 54 h 55"/>
                      <a:gd name="T4" fmla="*/ 30 w 30"/>
                      <a:gd name="T5" fmla="*/ 54 h 55"/>
                      <a:gd name="T6" fmla="*/ 30 w 30"/>
                      <a:gd name="T7" fmla="*/ 55 h 55"/>
                      <a:gd name="T8" fmla="*/ 2 w 30"/>
                      <a:gd name="T9" fmla="*/ 55 h 55"/>
                      <a:gd name="T10" fmla="*/ 0 w 30"/>
                      <a:gd name="T11" fmla="*/ 55 h 55"/>
                      <a:gd name="T12" fmla="*/ 0 w 30"/>
                      <a:gd name="T13" fmla="*/ 54 h 55"/>
                      <a:gd name="T14" fmla="*/ 0 w 30"/>
                      <a:gd name="T15" fmla="*/ 54 h 55"/>
                      <a:gd name="T16" fmla="*/ 0 w 30"/>
                      <a:gd name="T17" fmla="*/ 52 h 55"/>
                      <a:gd name="T18" fmla="*/ 0 w 30"/>
                      <a:gd name="T19" fmla="*/ 50 h 55"/>
                      <a:gd name="T20" fmla="*/ 0 w 30"/>
                      <a:gd name="T21" fmla="*/ 50 h 55"/>
                      <a:gd name="T22" fmla="*/ 0 w 30"/>
                      <a:gd name="T23" fmla="*/ 50 h 55"/>
                      <a:gd name="T24" fmla="*/ 2 w 30"/>
                      <a:gd name="T25" fmla="*/ 50 h 55"/>
                      <a:gd name="T26" fmla="*/ 13 w 30"/>
                      <a:gd name="T27" fmla="*/ 7 h 55"/>
                      <a:gd name="T28" fmla="*/ 2 w 30"/>
                      <a:gd name="T29" fmla="*/ 15 h 55"/>
                      <a:gd name="T30" fmla="*/ 0 w 30"/>
                      <a:gd name="T31" fmla="*/ 15 h 55"/>
                      <a:gd name="T32" fmla="*/ 0 w 30"/>
                      <a:gd name="T33" fmla="*/ 15 h 55"/>
                      <a:gd name="T34" fmla="*/ 0 w 30"/>
                      <a:gd name="T35" fmla="*/ 13 h 55"/>
                      <a:gd name="T36" fmla="*/ 0 w 30"/>
                      <a:gd name="T37" fmla="*/ 11 h 55"/>
                      <a:gd name="T38" fmla="*/ 0 w 30"/>
                      <a:gd name="T39" fmla="*/ 11 h 55"/>
                      <a:gd name="T40" fmla="*/ 0 w 30"/>
                      <a:gd name="T41" fmla="*/ 9 h 55"/>
                      <a:gd name="T42" fmla="*/ 0 w 30"/>
                      <a:gd name="T43" fmla="*/ 9 h 55"/>
                      <a:gd name="T44" fmla="*/ 13 w 30"/>
                      <a:gd name="T45" fmla="*/ 2 h 55"/>
                      <a:gd name="T46" fmla="*/ 13 w 30"/>
                      <a:gd name="T47" fmla="*/ 2 h 55"/>
                      <a:gd name="T48" fmla="*/ 15 w 30"/>
                      <a:gd name="T49" fmla="*/ 2 h 55"/>
                      <a:gd name="T50" fmla="*/ 15 w 30"/>
                      <a:gd name="T51" fmla="*/ 0 h 55"/>
                      <a:gd name="T52" fmla="*/ 17 w 30"/>
                      <a:gd name="T53" fmla="*/ 0 h 55"/>
                      <a:gd name="T54" fmla="*/ 19 w 30"/>
                      <a:gd name="T55" fmla="*/ 0 h 55"/>
                      <a:gd name="T56" fmla="*/ 19 w 30"/>
                      <a:gd name="T57" fmla="*/ 2 h 55"/>
                      <a:gd name="T58" fmla="*/ 19 w 30"/>
                      <a:gd name="T59" fmla="*/ 2 h 55"/>
                      <a:gd name="T60" fmla="*/ 19 w 30"/>
                      <a:gd name="T61" fmla="*/ 2 h 55"/>
                      <a:gd name="T62" fmla="*/ 30 w 30"/>
                      <a:gd name="T63" fmla="*/ 50 h 55"/>
                      <a:gd name="T64" fmla="*/ 30 w 30"/>
                      <a:gd name="T65" fmla="*/ 50 h 55"/>
                      <a:gd name="T66" fmla="*/ 30 w 30"/>
                      <a:gd name="T67" fmla="*/ 50 h 55"/>
                      <a:gd name="T68" fmla="*/ 30 w 30"/>
                      <a:gd name="T69" fmla="*/ 50 h 55"/>
                      <a:gd name="T70" fmla="*/ 30 w 30"/>
                      <a:gd name="T71" fmla="*/ 52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 h="55">
                        <a:moveTo>
                          <a:pt x="30" y="52"/>
                        </a:moveTo>
                        <a:lnTo>
                          <a:pt x="30" y="52"/>
                        </a:lnTo>
                        <a:lnTo>
                          <a:pt x="30" y="54"/>
                        </a:lnTo>
                        <a:lnTo>
                          <a:pt x="30" y="54"/>
                        </a:lnTo>
                        <a:lnTo>
                          <a:pt x="30" y="54"/>
                        </a:lnTo>
                        <a:lnTo>
                          <a:pt x="30" y="54"/>
                        </a:lnTo>
                        <a:lnTo>
                          <a:pt x="30" y="55"/>
                        </a:lnTo>
                        <a:lnTo>
                          <a:pt x="30" y="55"/>
                        </a:lnTo>
                        <a:lnTo>
                          <a:pt x="30" y="55"/>
                        </a:lnTo>
                        <a:lnTo>
                          <a:pt x="2" y="55"/>
                        </a:lnTo>
                        <a:lnTo>
                          <a:pt x="2" y="55"/>
                        </a:lnTo>
                        <a:lnTo>
                          <a:pt x="0" y="55"/>
                        </a:lnTo>
                        <a:lnTo>
                          <a:pt x="0" y="54"/>
                        </a:lnTo>
                        <a:lnTo>
                          <a:pt x="0" y="54"/>
                        </a:lnTo>
                        <a:lnTo>
                          <a:pt x="0" y="54"/>
                        </a:lnTo>
                        <a:lnTo>
                          <a:pt x="0" y="54"/>
                        </a:lnTo>
                        <a:lnTo>
                          <a:pt x="0" y="52"/>
                        </a:lnTo>
                        <a:lnTo>
                          <a:pt x="0" y="52"/>
                        </a:lnTo>
                        <a:lnTo>
                          <a:pt x="0" y="52"/>
                        </a:lnTo>
                        <a:lnTo>
                          <a:pt x="0" y="50"/>
                        </a:lnTo>
                        <a:lnTo>
                          <a:pt x="0" y="50"/>
                        </a:lnTo>
                        <a:lnTo>
                          <a:pt x="0" y="50"/>
                        </a:lnTo>
                        <a:lnTo>
                          <a:pt x="0" y="50"/>
                        </a:lnTo>
                        <a:lnTo>
                          <a:pt x="0" y="50"/>
                        </a:lnTo>
                        <a:lnTo>
                          <a:pt x="2" y="50"/>
                        </a:lnTo>
                        <a:lnTo>
                          <a:pt x="2" y="50"/>
                        </a:lnTo>
                        <a:lnTo>
                          <a:pt x="13" y="50"/>
                        </a:lnTo>
                        <a:lnTo>
                          <a:pt x="13" y="7"/>
                        </a:lnTo>
                        <a:lnTo>
                          <a:pt x="2" y="15"/>
                        </a:lnTo>
                        <a:lnTo>
                          <a:pt x="2" y="15"/>
                        </a:lnTo>
                        <a:lnTo>
                          <a:pt x="2" y="15"/>
                        </a:lnTo>
                        <a:lnTo>
                          <a:pt x="0" y="15"/>
                        </a:lnTo>
                        <a:lnTo>
                          <a:pt x="0" y="15"/>
                        </a:lnTo>
                        <a:lnTo>
                          <a:pt x="0" y="15"/>
                        </a:lnTo>
                        <a:lnTo>
                          <a:pt x="0" y="13"/>
                        </a:lnTo>
                        <a:lnTo>
                          <a:pt x="0" y="13"/>
                        </a:lnTo>
                        <a:lnTo>
                          <a:pt x="0" y="11"/>
                        </a:lnTo>
                        <a:lnTo>
                          <a:pt x="0" y="11"/>
                        </a:lnTo>
                        <a:lnTo>
                          <a:pt x="0" y="11"/>
                        </a:lnTo>
                        <a:lnTo>
                          <a:pt x="0" y="11"/>
                        </a:lnTo>
                        <a:lnTo>
                          <a:pt x="0" y="9"/>
                        </a:lnTo>
                        <a:lnTo>
                          <a:pt x="0" y="9"/>
                        </a:lnTo>
                        <a:lnTo>
                          <a:pt x="0" y="9"/>
                        </a:lnTo>
                        <a:lnTo>
                          <a:pt x="0" y="9"/>
                        </a:lnTo>
                        <a:lnTo>
                          <a:pt x="2" y="9"/>
                        </a:lnTo>
                        <a:lnTo>
                          <a:pt x="13" y="2"/>
                        </a:lnTo>
                        <a:lnTo>
                          <a:pt x="13" y="2"/>
                        </a:lnTo>
                        <a:lnTo>
                          <a:pt x="13" y="2"/>
                        </a:lnTo>
                        <a:lnTo>
                          <a:pt x="13" y="2"/>
                        </a:lnTo>
                        <a:lnTo>
                          <a:pt x="15" y="2"/>
                        </a:lnTo>
                        <a:lnTo>
                          <a:pt x="15" y="0"/>
                        </a:lnTo>
                        <a:lnTo>
                          <a:pt x="15" y="0"/>
                        </a:lnTo>
                        <a:lnTo>
                          <a:pt x="15" y="0"/>
                        </a:lnTo>
                        <a:lnTo>
                          <a:pt x="17" y="0"/>
                        </a:lnTo>
                        <a:lnTo>
                          <a:pt x="17" y="0"/>
                        </a:lnTo>
                        <a:lnTo>
                          <a:pt x="19" y="0"/>
                        </a:lnTo>
                        <a:lnTo>
                          <a:pt x="19" y="2"/>
                        </a:lnTo>
                        <a:lnTo>
                          <a:pt x="19" y="2"/>
                        </a:lnTo>
                        <a:lnTo>
                          <a:pt x="19" y="2"/>
                        </a:lnTo>
                        <a:lnTo>
                          <a:pt x="19" y="2"/>
                        </a:lnTo>
                        <a:lnTo>
                          <a:pt x="19" y="2"/>
                        </a:lnTo>
                        <a:lnTo>
                          <a:pt x="19" y="2"/>
                        </a:lnTo>
                        <a:lnTo>
                          <a:pt x="19" y="50"/>
                        </a:lnTo>
                        <a:lnTo>
                          <a:pt x="30" y="50"/>
                        </a:lnTo>
                        <a:lnTo>
                          <a:pt x="30" y="50"/>
                        </a:lnTo>
                        <a:lnTo>
                          <a:pt x="30" y="50"/>
                        </a:lnTo>
                        <a:lnTo>
                          <a:pt x="30" y="50"/>
                        </a:lnTo>
                        <a:lnTo>
                          <a:pt x="30" y="50"/>
                        </a:lnTo>
                        <a:lnTo>
                          <a:pt x="30" y="50"/>
                        </a:lnTo>
                        <a:lnTo>
                          <a:pt x="30" y="50"/>
                        </a:lnTo>
                        <a:lnTo>
                          <a:pt x="30" y="52"/>
                        </a:lnTo>
                        <a:lnTo>
                          <a:pt x="30" y="5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5" name="Freeform 439">
                    <a:extLst>
                      <a:ext uri="{FF2B5EF4-FFF2-40B4-BE49-F238E27FC236}">
                        <a16:creationId xmlns:a16="http://schemas.microsoft.com/office/drawing/2014/main" id="{1924B7A5-2A86-4510-A842-E1C8C7A09DD2}"/>
                      </a:ext>
                    </a:extLst>
                  </p:cNvPr>
                  <p:cNvSpPr>
                    <a:spLocks noEditPoints="1"/>
                  </p:cNvSpPr>
                  <p:nvPr/>
                </p:nvSpPr>
                <p:spPr bwMode="auto">
                  <a:xfrm>
                    <a:off x="10169611" y="6360027"/>
                    <a:ext cx="60325" cy="87312"/>
                  </a:xfrm>
                  <a:custGeom>
                    <a:avLst/>
                    <a:gdLst>
                      <a:gd name="T0" fmla="*/ 38 w 38"/>
                      <a:gd name="T1" fmla="*/ 34 h 55"/>
                      <a:gd name="T2" fmla="*/ 37 w 38"/>
                      <a:gd name="T3" fmla="*/ 44 h 55"/>
                      <a:gd name="T4" fmla="*/ 31 w 38"/>
                      <a:gd name="T5" fmla="*/ 52 h 55"/>
                      <a:gd name="T6" fmla="*/ 23 w 38"/>
                      <a:gd name="T7" fmla="*/ 55 h 55"/>
                      <a:gd name="T8" fmla="*/ 13 w 38"/>
                      <a:gd name="T9" fmla="*/ 55 h 55"/>
                      <a:gd name="T10" fmla="*/ 8 w 38"/>
                      <a:gd name="T11" fmla="*/ 52 h 55"/>
                      <a:gd name="T12" fmla="*/ 2 w 38"/>
                      <a:gd name="T13" fmla="*/ 44 h 55"/>
                      <a:gd name="T14" fmla="*/ 0 w 38"/>
                      <a:gd name="T15" fmla="*/ 34 h 55"/>
                      <a:gd name="T16" fmla="*/ 0 w 38"/>
                      <a:gd name="T17" fmla="*/ 23 h 55"/>
                      <a:gd name="T18" fmla="*/ 4 w 38"/>
                      <a:gd name="T19" fmla="*/ 11 h 55"/>
                      <a:gd name="T20" fmla="*/ 8 w 38"/>
                      <a:gd name="T21" fmla="*/ 6 h 55"/>
                      <a:gd name="T22" fmla="*/ 15 w 38"/>
                      <a:gd name="T23" fmla="*/ 0 h 55"/>
                      <a:gd name="T24" fmla="*/ 25 w 38"/>
                      <a:gd name="T25" fmla="*/ 0 h 55"/>
                      <a:gd name="T26" fmla="*/ 33 w 38"/>
                      <a:gd name="T27" fmla="*/ 4 h 55"/>
                      <a:gd name="T28" fmla="*/ 37 w 38"/>
                      <a:gd name="T29" fmla="*/ 11 h 55"/>
                      <a:gd name="T30" fmla="*/ 38 w 38"/>
                      <a:gd name="T31" fmla="*/ 21 h 55"/>
                      <a:gd name="T32" fmla="*/ 31 w 38"/>
                      <a:gd name="T33" fmla="*/ 29 h 55"/>
                      <a:gd name="T34" fmla="*/ 31 w 38"/>
                      <a:gd name="T35" fmla="*/ 21 h 55"/>
                      <a:gd name="T36" fmla="*/ 31 w 38"/>
                      <a:gd name="T37" fmla="*/ 15 h 55"/>
                      <a:gd name="T38" fmla="*/ 29 w 38"/>
                      <a:gd name="T39" fmla="*/ 11 h 55"/>
                      <a:gd name="T40" fmla="*/ 27 w 38"/>
                      <a:gd name="T41" fmla="*/ 7 h 55"/>
                      <a:gd name="T42" fmla="*/ 23 w 38"/>
                      <a:gd name="T43" fmla="*/ 7 h 55"/>
                      <a:gd name="T44" fmla="*/ 19 w 38"/>
                      <a:gd name="T45" fmla="*/ 6 h 55"/>
                      <a:gd name="T46" fmla="*/ 13 w 38"/>
                      <a:gd name="T47" fmla="*/ 7 h 55"/>
                      <a:gd name="T48" fmla="*/ 10 w 38"/>
                      <a:gd name="T49" fmla="*/ 13 h 55"/>
                      <a:gd name="T50" fmla="*/ 8 w 38"/>
                      <a:gd name="T51" fmla="*/ 19 h 55"/>
                      <a:gd name="T52" fmla="*/ 8 w 38"/>
                      <a:gd name="T53" fmla="*/ 27 h 55"/>
                      <a:gd name="T54" fmla="*/ 10 w 38"/>
                      <a:gd name="T55" fmla="*/ 38 h 55"/>
                      <a:gd name="T56" fmla="*/ 12 w 38"/>
                      <a:gd name="T57" fmla="*/ 44 h 55"/>
                      <a:gd name="T58" fmla="*/ 13 w 38"/>
                      <a:gd name="T59" fmla="*/ 48 h 55"/>
                      <a:gd name="T60" fmla="*/ 19 w 38"/>
                      <a:gd name="T61" fmla="*/ 50 h 55"/>
                      <a:gd name="T62" fmla="*/ 23 w 38"/>
                      <a:gd name="T63" fmla="*/ 50 h 55"/>
                      <a:gd name="T64" fmla="*/ 27 w 38"/>
                      <a:gd name="T65" fmla="*/ 46 h 55"/>
                      <a:gd name="T66" fmla="*/ 29 w 38"/>
                      <a:gd name="T67" fmla="*/ 44 h 55"/>
                      <a:gd name="T68" fmla="*/ 31 w 38"/>
                      <a:gd name="T69" fmla="*/ 38 h 55"/>
                      <a:gd name="T70" fmla="*/ 31 w 38"/>
                      <a:gd name="T71" fmla="*/ 34 h 55"/>
                      <a:gd name="T72" fmla="*/ 31 w 38"/>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8" h="55">
                        <a:moveTo>
                          <a:pt x="38" y="29"/>
                        </a:moveTo>
                        <a:lnTo>
                          <a:pt x="38" y="34"/>
                        </a:lnTo>
                        <a:lnTo>
                          <a:pt x="37" y="38"/>
                        </a:lnTo>
                        <a:lnTo>
                          <a:pt x="37" y="44"/>
                        </a:lnTo>
                        <a:lnTo>
                          <a:pt x="35" y="48"/>
                        </a:lnTo>
                        <a:lnTo>
                          <a:pt x="31" y="52"/>
                        </a:lnTo>
                        <a:lnTo>
                          <a:pt x="29" y="54"/>
                        </a:lnTo>
                        <a:lnTo>
                          <a:pt x="23" y="55"/>
                        </a:lnTo>
                        <a:lnTo>
                          <a:pt x="19" y="55"/>
                        </a:lnTo>
                        <a:lnTo>
                          <a:pt x="13" y="55"/>
                        </a:lnTo>
                        <a:lnTo>
                          <a:pt x="10" y="54"/>
                        </a:lnTo>
                        <a:lnTo>
                          <a:pt x="8" y="52"/>
                        </a:lnTo>
                        <a:lnTo>
                          <a:pt x="4" y="48"/>
                        </a:lnTo>
                        <a:lnTo>
                          <a:pt x="2" y="44"/>
                        </a:lnTo>
                        <a:lnTo>
                          <a:pt x="2" y="40"/>
                        </a:lnTo>
                        <a:lnTo>
                          <a:pt x="0" y="34"/>
                        </a:lnTo>
                        <a:lnTo>
                          <a:pt x="0" y="29"/>
                        </a:lnTo>
                        <a:lnTo>
                          <a:pt x="0" y="23"/>
                        </a:lnTo>
                        <a:lnTo>
                          <a:pt x="2" y="17"/>
                        </a:lnTo>
                        <a:lnTo>
                          <a:pt x="4" y="11"/>
                        </a:lnTo>
                        <a:lnTo>
                          <a:pt x="6" y="7"/>
                        </a:lnTo>
                        <a:lnTo>
                          <a:pt x="8" y="6"/>
                        </a:lnTo>
                        <a:lnTo>
                          <a:pt x="12" y="2"/>
                        </a:lnTo>
                        <a:lnTo>
                          <a:pt x="15" y="0"/>
                        </a:lnTo>
                        <a:lnTo>
                          <a:pt x="19" y="0"/>
                        </a:lnTo>
                        <a:lnTo>
                          <a:pt x="25" y="0"/>
                        </a:lnTo>
                        <a:lnTo>
                          <a:pt x="29" y="2"/>
                        </a:lnTo>
                        <a:lnTo>
                          <a:pt x="33" y="4"/>
                        </a:lnTo>
                        <a:lnTo>
                          <a:pt x="35" y="7"/>
                        </a:lnTo>
                        <a:lnTo>
                          <a:pt x="37" y="11"/>
                        </a:lnTo>
                        <a:lnTo>
                          <a:pt x="37" y="15"/>
                        </a:lnTo>
                        <a:lnTo>
                          <a:pt x="38" y="21"/>
                        </a:lnTo>
                        <a:lnTo>
                          <a:pt x="38" y="29"/>
                        </a:lnTo>
                        <a:close/>
                        <a:moveTo>
                          <a:pt x="31" y="29"/>
                        </a:moveTo>
                        <a:lnTo>
                          <a:pt x="31" y="25"/>
                        </a:lnTo>
                        <a:lnTo>
                          <a:pt x="31" y="21"/>
                        </a:lnTo>
                        <a:lnTo>
                          <a:pt x="31" y="17"/>
                        </a:lnTo>
                        <a:lnTo>
                          <a:pt x="31" y="15"/>
                        </a:lnTo>
                        <a:lnTo>
                          <a:pt x="29" y="13"/>
                        </a:lnTo>
                        <a:lnTo>
                          <a:pt x="29" y="11"/>
                        </a:lnTo>
                        <a:lnTo>
                          <a:pt x="27" y="9"/>
                        </a:lnTo>
                        <a:lnTo>
                          <a:pt x="27" y="7"/>
                        </a:lnTo>
                        <a:lnTo>
                          <a:pt x="25" y="7"/>
                        </a:lnTo>
                        <a:lnTo>
                          <a:pt x="23" y="7"/>
                        </a:lnTo>
                        <a:lnTo>
                          <a:pt x="21" y="6"/>
                        </a:lnTo>
                        <a:lnTo>
                          <a:pt x="19" y="6"/>
                        </a:lnTo>
                        <a:lnTo>
                          <a:pt x="17" y="6"/>
                        </a:lnTo>
                        <a:lnTo>
                          <a:pt x="13" y="7"/>
                        </a:lnTo>
                        <a:lnTo>
                          <a:pt x="12" y="9"/>
                        </a:lnTo>
                        <a:lnTo>
                          <a:pt x="10" y="13"/>
                        </a:lnTo>
                        <a:lnTo>
                          <a:pt x="10" y="15"/>
                        </a:lnTo>
                        <a:lnTo>
                          <a:pt x="8" y="19"/>
                        </a:lnTo>
                        <a:lnTo>
                          <a:pt x="8" y="23"/>
                        </a:lnTo>
                        <a:lnTo>
                          <a:pt x="8" y="27"/>
                        </a:lnTo>
                        <a:lnTo>
                          <a:pt x="8" y="32"/>
                        </a:lnTo>
                        <a:lnTo>
                          <a:pt x="10" y="38"/>
                        </a:lnTo>
                        <a:lnTo>
                          <a:pt x="10" y="42"/>
                        </a:lnTo>
                        <a:lnTo>
                          <a:pt x="12" y="44"/>
                        </a:lnTo>
                        <a:lnTo>
                          <a:pt x="12" y="48"/>
                        </a:lnTo>
                        <a:lnTo>
                          <a:pt x="13" y="48"/>
                        </a:lnTo>
                        <a:lnTo>
                          <a:pt x="17" y="50"/>
                        </a:lnTo>
                        <a:lnTo>
                          <a:pt x="19" y="50"/>
                        </a:lnTo>
                        <a:lnTo>
                          <a:pt x="21" y="50"/>
                        </a:lnTo>
                        <a:lnTo>
                          <a:pt x="23" y="50"/>
                        </a:lnTo>
                        <a:lnTo>
                          <a:pt x="25" y="48"/>
                        </a:lnTo>
                        <a:lnTo>
                          <a:pt x="27" y="46"/>
                        </a:lnTo>
                        <a:lnTo>
                          <a:pt x="27" y="46"/>
                        </a:lnTo>
                        <a:lnTo>
                          <a:pt x="29" y="44"/>
                        </a:lnTo>
                        <a:lnTo>
                          <a:pt x="29" y="42"/>
                        </a:lnTo>
                        <a:lnTo>
                          <a:pt x="31" y="38"/>
                        </a:lnTo>
                        <a:lnTo>
                          <a:pt x="31" y="36"/>
                        </a:lnTo>
                        <a:lnTo>
                          <a:pt x="31" y="34"/>
                        </a:lnTo>
                        <a:lnTo>
                          <a:pt x="31" y="30"/>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6" name="Freeform 440">
                    <a:extLst>
                      <a:ext uri="{FF2B5EF4-FFF2-40B4-BE49-F238E27FC236}">
                        <a16:creationId xmlns:a16="http://schemas.microsoft.com/office/drawing/2014/main" id="{5D7E0401-6ACD-4E3D-BA2A-D6D07695BCF3}"/>
                      </a:ext>
                    </a:extLst>
                  </p:cNvPr>
                  <p:cNvSpPr>
                    <a:spLocks noEditPoints="1"/>
                  </p:cNvSpPr>
                  <p:nvPr/>
                </p:nvSpPr>
                <p:spPr bwMode="auto">
                  <a:xfrm>
                    <a:off x="10239461" y="6360027"/>
                    <a:ext cx="61913" cy="87312"/>
                  </a:xfrm>
                  <a:custGeom>
                    <a:avLst/>
                    <a:gdLst>
                      <a:gd name="T0" fmla="*/ 39 w 39"/>
                      <a:gd name="T1" fmla="*/ 34 h 55"/>
                      <a:gd name="T2" fmla="*/ 37 w 39"/>
                      <a:gd name="T3" fmla="*/ 44 h 55"/>
                      <a:gd name="T4" fmla="*/ 31 w 39"/>
                      <a:gd name="T5" fmla="*/ 52 h 55"/>
                      <a:gd name="T6" fmla="*/ 23 w 39"/>
                      <a:gd name="T7" fmla="*/ 55 h 55"/>
                      <a:gd name="T8" fmla="*/ 14 w 39"/>
                      <a:gd name="T9" fmla="*/ 55 h 55"/>
                      <a:gd name="T10" fmla="*/ 6 w 39"/>
                      <a:gd name="T11" fmla="*/ 52 h 55"/>
                      <a:gd name="T12" fmla="*/ 2 w 39"/>
                      <a:gd name="T13" fmla="*/ 44 h 55"/>
                      <a:gd name="T14" fmla="*/ 0 w 39"/>
                      <a:gd name="T15" fmla="*/ 34 h 55"/>
                      <a:gd name="T16" fmla="*/ 0 w 39"/>
                      <a:gd name="T17" fmla="*/ 23 h 55"/>
                      <a:gd name="T18" fmla="*/ 2 w 39"/>
                      <a:gd name="T19" fmla="*/ 11 h 55"/>
                      <a:gd name="T20" fmla="*/ 8 w 39"/>
                      <a:gd name="T21" fmla="*/ 6 h 55"/>
                      <a:gd name="T22" fmla="*/ 16 w 39"/>
                      <a:gd name="T23" fmla="*/ 0 h 55"/>
                      <a:gd name="T24" fmla="*/ 25 w 39"/>
                      <a:gd name="T25" fmla="*/ 0 h 55"/>
                      <a:gd name="T26" fmla="*/ 31 w 39"/>
                      <a:gd name="T27" fmla="*/ 4 h 55"/>
                      <a:gd name="T28" fmla="*/ 37 w 39"/>
                      <a:gd name="T29" fmla="*/ 11 h 55"/>
                      <a:gd name="T30" fmla="*/ 39 w 39"/>
                      <a:gd name="T31" fmla="*/ 21 h 55"/>
                      <a:gd name="T32" fmla="*/ 31 w 39"/>
                      <a:gd name="T33" fmla="*/ 29 h 55"/>
                      <a:gd name="T34" fmla="*/ 31 w 39"/>
                      <a:gd name="T35" fmla="*/ 21 h 55"/>
                      <a:gd name="T36" fmla="*/ 29 w 39"/>
                      <a:gd name="T37" fmla="*/ 15 h 55"/>
                      <a:gd name="T38" fmla="*/ 27 w 39"/>
                      <a:gd name="T39" fmla="*/ 11 h 55"/>
                      <a:gd name="T40" fmla="*/ 25 w 39"/>
                      <a:gd name="T41" fmla="*/ 7 h 55"/>
                      <a:gd name="T42" fmla="*/ 23 w 39"/>
                      <a:gd name="T43" fmla="*/ 7 h 55"/>
                      <a:gd name="T44" fmla="*/ 19 w 39"/>
                      <a:gd name="T45" fmla="*/ 6 h 55"/>
                      <a:gd name="T46" fmla="*/ 14 w 39"/>
                      <a:gd name="T47" fmla="*/ 7 h 55"/>
                      <a:gd name="T48" fmla="*/ 10 w 39"/>
                      <a:gd name="T49" fmla="*/ 13 h 55"/>
                      <a:gd name="T50" fmla="*/ 8 w 39"/>
                      <a:gd name="T51" fmla="*/ 19 h 55"/>
                      <a:gd name="T52" fmla="*/ 8 w 39"/>
                      <a:gd name="T53" fmla="*/ 27 h 55"/>
                      <a:gd name="T54" fmla="*/ 8 w 39"/>
                      <a:gd name="T55" fmla="*/ 38 h 55"/>
                      <a:gd name="T56" fmla="*/ 10 w 39"/>
                      <a:gd name="T57" fmla="*/ 44 h 55"/>
                      <a:gd name="T58" fmla="*/ 14 w 39"/>
                      <a:gd name="T59" fmla="*/ 48 h 55"/>
                      <a:gd name="T60" fmla="*/ 19 w 39"/>
                      <a:gd name="T61" fmla="*/ 50 h 55"/>
                      <a:gd name="T62" fmla="*/ 23 w 39"/>
                      <a:gd name="T63" fmla="*/ 50 h 55"/>
                      <a:gd name="T64" fmla="*/ 27 w 39"/>
                      <a:gd name="T65" fmla="*/ 46 h 55"/>
                      <a:gd name="T66" fmla="*/ 29 w 39"/>
                      <a:gd name="T67" fmla="*/ 44 h 55"/>
                      <a:gd name="T68" fmla="*/ 29 w 39"/>
                      <a:gd name="T69" fmla="*/ 38 h 55"/>
                      <a:gd name="T70" fmla="*/ 31 w 39"/>
                      <a:gd name="T71" fmla="*/ 34 h 55"/>
                      <a:gd name="T72" fmla="*/ 31 w 39"/>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9" h="55">
                        <a:moveTo>
                          <a:pt x="39" y="29"/>
                        </a:moveTo>
                        <a:lnTo>
                          <a:pt x="39" y="34"/>
                        </a:lnTo>
                        <a:lnTo>
                          <a:pt x="37" y="38"/>
                        </a:lnTo>
                        <a:lnTo>
                          <a:pt x="37" y="44"/>
                        </a:lnTo>
                        <a:lnTo>
                          <a:pt x="33" y="48"/>
                        </a:lnTo>
                        <a:lnTo>
                          <a:pt x="31" y="52"/>
                        </a:lnTo>
                        <a:lnTo>
                          <a:pt x="27" y="54"/>
                        </a:lnTo>
                        <a:lnTo>
                          <a:pt x="23" y="55"/>
                        </a:lnTo>
                        <a:lnTo>
                          <a:pt x="19" y="55"/>
                        </a:lnTo>
                        <a:lnTo>
                          <a:pt x="14" y="55"/>
                        </a:lnTo>
                        <a:lnTo>
                          <a:pt x="10" y="54"/>
                        </a:lnTo>
                        <a:lnTo>
                          <a:pt x="6" y="52"/>
                        </a:lnTo>
                        <a:lnTo>
                          <a:pt x="4" y="48"/>
                        </a:lnTo>
                        <a:lnTo>
                          <a:pt x="2" y="44"/>
                        </a:lnTo>
                        <a:lnTo>
                          <a:pt x="2" y="40"/>
                        </a:lnTo>
                        <a:lnTo>
                          <a:pt x="0" y="34"/>
                        </a:lnTo>
                        <a:lnTo>
                          <a:pt x="0" y="29"/>
                        </a:lnTo>
                        <a:lnTo>
                          <a:pt x="0" y="23"/>
                        </a:lnTo>
                        <a:lnTo>
                          <a:pt x="2" y="17"/>
                        </a:lnTo>
                        <a:lnTo>
                          <a:pt x="2" y="11"/>
                        </a:lnTo>
                        <a:lnTo>
                          <a:pt x="4" y="7"/>
                        </a:lnTo>
                        <a:lnTo>
                          <a:pt x="8" y="6"/>
                        </a:lnTo>
                        <a:lnTo>
                          <a:pt x="10" y="2"/>
                        </a:lnTo>
                        <a:lnTo>
                          <a:pt x="16" y="0"/>
                        </a:lnTo>
                        <a:lnTo>
                          <a:pt x="19" y="0"/>
                        </a:lnTo>
                        <a:lnTo>
                          <a:pt x="25" y="0"/>
                        </a:lnTo>
                        <a:lnTo>
                          <a:pt x="29" y="2"/>
                        </a:lnTo>
                        <a:lnTo>
                          <a:pt x="31" y="4"/>
                        </a:lnTo>
                        <a:lnTo>
                          <a:pt x="35" y="7"/>
                        </a:lnTo>
                        <a:lnTo>
                          <a:pt x="37" y="11"/>
                        </a:lnTo>
                        <a:lnTo>
                          <a:pt x="37" y="15"/>
                        </a:lnTo>
                        <a:lnTo>
                          <a:pt x="39" y="21"/>
                        </a:lnTo>
                        <a:lnTo>
                          <a:pt x="39" y="29"/>
                        </a:lnTo>
                        <a:close/>
                        <a:moveTo>
                          <a:pt x="31" y="29"/>
                        </a:moveTo>
                        <a:lnTo>
                          <a:pt x="31" y="25"/>
                        </a:lnTo>
                        <a:lnTo>
                          <a:pt x="31" y="21"/>
                        </a:lnTo>
                        <a:lnTo>
                          <a:pt x="31" y="17"/>
                        </a:lnTo>
                        <a:lnTo>
                          <a:pt x="29" y="15"/>
                        </a:lnTo>
                        <a:lnTo>
                          <a:pt x="29" y="13"/>
                        </a:lnTo>
                        <a:lnTo>
                          <a:pt x="27" y="11"/>
                        </a:lnTo>
                        <a:lnTo>
                          <a:pt x="27" y="9"/>
                        </a:lnTo>
                        <a:lnTo>
                          <a:pt x="25" y="7"/>
                        </a:lnTo>
                        <a:lnTo>
                          <a:pt x="25" y="7"/>
                        </a:lnTo>
                        <a:lnTo>
                          <a:pt x="23" y="7"/>
                        </a:lnTo>
                        <a:lnTo>
                          <a:pt x="21" y="6"/>
                        </a:lnTo>
                        <a:lnTo>
                          <a:pt x="19" y="6"/>
                        </a:lnTo>
                        <a:lnTo>
                          <a:pt x="16" y="6"/>
                        </a:lnTo>
                        <a:lnTo>
                          <a:pt x="14" y="7"/>
                        </a:lnTo>
                        <a:lnTo>
                          <a:pt x="12" y="9"/>
                        </a:lnTo>
                        <a:lnTo>
                          <a:pt x="10" y="13"/>
                        </a:lnTo>
                        <a:lnTo>
                          <a:pt x="10" y="15"/>
                        </a:lnTo>
                        <a:lnTo>
                          <a:pt x="8" y="19"/>
                        </a:lnTo>
                        <a:lnTo>
                          <a:pt x="8" y="23"/>
                        </a:lnTo>
                        <a:lnTo>
                          <a:pt x="8" y="27"/>
                        </a:lnTo>
                        <a:lnTo>
                          <a:pt x="8" y="32"/>
                        </a:lnTo>
                        <a:lnTo>
                          <a:pt x="8" y="38"/>
                        </a:lnTo>
                        <a:lnTo>
                          <a:pt x="10" y="42"/>
                        </a:lnTo>
                        <a:lnTo>
                          <a:pt x="10" y="44"/>
                        </a:lnTo>
                        <a:lnTo>
                          <a:pt x="12" y="48"/>
                        </a:lnTo>
                        <a:lnTo>
                          <a:pt x="14" y="48"/>
                        </a:lnTo>
                        <a:lnTo>
                          <a:pt x="16" y="50"/>
                        </a:lnTo>
                        <a:lnTo>
                          <a:pt x="19" y="50"/>
                        </a:lnTo>
                        <a:lnTo>
                          <a:pt x="21" y="50"/>
                        </a:lnTo>
                        <a:lnTo>
                          <a:pt x="23" y="50"/>
                        </a:lnTo>
                        <a:lnTo>
                          <a:pt x="25" y="48"/>
                        </a:lnTo>
                        <a:lnTo>
                          <a:pt x="27" y="46"/>
                        </a:lnTo>
                        <a:lnTo>
                          <a:pt x="27" y="46"/>
                        </a:lnTo>
                        <a:lnTo>
                          <a:pt x="29" y="44"/>
                        </a:lnTo>
                        <a:lnTo>
                          <a:pt x="29" y="42"/>
                        </a:lnTo>
                        <a:lnTo>
                          <a:pt x="29" y="38"/>
                        </a:lnTo>
                        <a:lnTo>
                          <a:pt x="31" y="36"/>
                        </a:lnTo>
                        <a:lnTo>
                          <a:pt x="31" y="34"/>
                        </a:lnTo>
                        <a:lnTo>
                          <a:pt x="31" y="30"/>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7" name="Freeform 441">
                    <a:extLst>
                      <a:ext uri="{FF2B5EF4-FFF2-40B4-BE49-F238E27FC236}">
                        <a16:creationId xmlns:a16="http://schemas.microsoft.com/office/drawing/2014/main" id="{01E108BF-A48E-4326-87D3-E394E204C2B7}"/>
                      </a:ext>
                    </a:extLst>
                  </p:cNvPr>
                  <p:cNvSpPr>
                    <a:spLocks noEditPoints="1"/>
                  </p:cNvSpPr>
                  <p:nvPr/>
                </p:nvSpPr>
                <p:spPr bwMode="auto">
                  <a:xfrm>
                    <a:off x="10309311" y="6360027"/>
                    <a:ext cx="58738" cy="87312"/>
                  </a:xfrm>
                  <a:custGeom>
                    <a:avLst/>
                    <a:gdLst>
                      <a:gd name="T0" fmla="*/ 37 w 37"/>
                      <a:gd name="T1" fmla="*/ 34 h 55"/>
                      <a:gd name="T2" fmla="*/ 35 w 37"/>
                      <a:gd name="T3" fmla="*/ 44 h 55"/>
                      <a:gd name="T4" fmla="*/ 31 w 37"/>
                      <a:gd name="T5" fmla="*/ 52 h 55"/>
                      <a:gd name="T6" fmla="*/ 23 w 37"/>
                      <a:gd name="T7" fmla="*/ 55 h 55"/>
                      <a:gd name="T8" fmla="*/ 14 w 37"/>
                      <a:gd name="T9" fmla="*/ 55 h 55"/>
                      <a:gd name="T10" fmla="*/ 6 w 37"/>
                      <a:gd name="T11" fmla="*/ 52 h 55"/>
                      <a:gd name="T12" fmla="*/ 2 w 37"/>
                      <a:gd name="T13" fmla="*/ 44 h 55"/>
                      <a:gd name="T14" fmla="*/ 0 w 37"/>
                      <a:gd name="T15" fmla="*/ 34 h 55"/>
                      <a:gd name="T16" fmla="*/ 0 w 37"/>
                      <a:gd name="T17" fmla="*/ 23 h 55"/>
                      <a:gd name="T18" fmla="*/ 2 w 37"/>
                      <a:gd name="T19" fmla="*/ 11 h 55"/>
                      <a:gd name="T20" fmla="*/ 6 w 37"/>
                      <a:gd name="T21" fmla="*/ 6 h 55"/>
                      <a:gd name="T22" fmla="*/ 14 w 37"/>
                      <a:gd name="T23" fmla="*/ 0 h 55"/>
                      <a:gd name="T24" fmla="*/ 23 w 37"/>
                      <a:gd name="T25" fmla="*/ 0 h 55"/>
                      <a:gd name="T26" fmla="*/ 31 w 37"/>
                      <a:gd name="T27" fmla="*/ 4 h 55"/>
                      <a:gd name="T28" fmla="*/ 35 w 37"/>
                      <a:gd name="T29" fmla="*/ 11 h 55"/>
                      <a:gd name="T30" fmla="*/ 37 w 37"/>
                      <a:gd name="T31" fmla="*/ 21 h 55"/>
                      <a:gd name="T32" fmla="*/ 31 w 37"/>
                      <a:gd name="T33" fmla="*/ 29 h 55"/>
                      <a:gd name="T34" fmla="*/ 29 w 37"/>
                      <a:gd name="T35" fmla="*/ 21 h 55"/>
                      <a:gd name="T36" fmla="*/ 29 w 37"/>
                      <a:gd name="T37" fmla="*/ 15 h 55"/>
                      <a:gd name="T38" fmla="*/ 27 w 37"/>
                      <a:gd name="T39" fmla="*/ 11 h 55"/>
                      <a:gd name="T40" fmla="*/ 25 w 37"/>
                      <a:gd name="T41" fmla="*/ 7 h 55"/>
                      <a:gd name="T42" fmla="*/ 23 w 37"/>
                      <a:gd name="T43" fmla="*/ 7 h 55"/>
                      <a:gd name="T44" fmla="*/ 20 w 37"/>
                      <a:gd name="T45" fmla="*/ 6 h 55"/>
                      <a:gd name="T46" fmla="*/ 14 w 37"/>
                      <a:gd name="T47" fmla="*/ 7 h 55"/>
                      <a:gd name="T48" fmla="*/ 10 w 37"/>
                      <a:gd name="T49" fmla="*/ 13 h 55"/>
                      <a:gd name="T50" fmla="*/ 8 w 37"/>
                      <a:gd name="T51" fmla="*/ 19 h 55"/>
                      <a:gd name="T52" fmla="*/ 8 w 37"/>
                      <a:gd name="T53" fmla="*/ 27 h 55"/>
                      <a:gd name="T54" fmla="*/ 8 w 37"/>
                      <a:gd name="T55" fmla="*/ 38 h 55"/>
                      <a:gd name="T56" fmla="*/ 10 w 37"/>
                      <a:gd name="T57" fmla="*/ 44 h 55"/>
                      <a:gd name="T58" fmla="*/ 14 w 37"/>
                      <a:gd name="T59" fmla="*/ 48 h 55"/>
                      <a:gd name="T60" fmla="*/ 20 w 37"/>
                      <a:gd name="T61" fmla="*/ 50 h 55"/>
                      <a:gd name="T62" fmla="*/ 23 w 37"/>
                      <a:gd name="T63" fmla="*/ 50 h 55"/>
                      <a:gd name="T64" fmla="*/ 25 w 37"/>
                      <a:gd name="T65" fmla="*/ 46 h 55"/>
                      <a:gd name="T66" fmla="*/ 27 w 37"/>
                      <a:gd name="T67" fmla="*/ 44 h 55"/>
                      <a:gd name="T68" fmla="*/ 29 w 37"/>
                      <a:gd name="T69" fmla="*/ 38 h 55"/>
                      <a:gd name="T70" fmla="*/ 29 w 37"/>
                      <a:gd name="T71" fmla="*/ 34 h 55"/>
                      <a:gd name="T72" fmla="*/ 31 w 37"/>
                      <a:gd name="T73" fmla="*/ 29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7" h="55">
                        <a:moveTo>
                          <a:pt x="37" y="29"/>
                        </a:moveTo>
                        <a:lnTo>
                          <a:pt x="37" y="34"/>
                        </a:lnTo>
                        <a:lnTo>
                          <a:pt x="37" y="38"/>
                        </a:lnTo>
                        <a:lnTo>
                          <a:pt x="35" y="44"/>
                        </a:lnTo>
                        <a:lnTo>
                          <a:pt x="33" y="48"/>
                        </a:lnTo>
                        <a:lnTo>
                          <a:pt x="31" y="52"/>
                        </a:lnTo>
                        <a:lnTo>
                          <a:pt x="27" y="54"/>
                        </a:lnTo>
                        <a:lnTo>
                          <a:pt x="23" y="55"/>
                        </a:lnTo>
                        <a:lnTo>
                          <a:pt x="18" y="55"/>
                        </a:lnTo>
                        <a:lnTo>
                          <a:pt x="14" y="55"/>
                        </a:lnTo>
                        <a:lnTo>
                          <a:pt x="10" y="54"/>
                        </a:lnTo>
                        <a:lnTo>
                          <a:pt x="6" y="52"/>
                        </a:lnTo>
                        <a:lnTo>
                          <a:pt x="4" y="48"/>
                        </a:lnTo>
                        <a:lnTo>
                          <a:pt x="2" y="44"/>
                        </a:lnTo>
                        <a:lnTo>
                          <a:pt x="0" y="40"/>
                        </a:lnTo>
                        <a:lnTo>
                          <a:pt x="0" y="34"/>
                        </a:lnTo>
                        <a:lnTo>
                          <a:pt x="0" y="29"/>
                        </a:lnTo>
                        <a:lnTo>
                          <a:pt x="0" y="23"/>
                        </a:lnTo>
                        <a:lnTo>
                          <a:pt x="0" y="17"/>
                        </a:lnTo>
                        <a:lnTo>
                          <a:pt x="2" y="11"/>
                        </a:lnTo>
                        <a:lnTo>
                          <a:pt x="4" y="7"/>
                        </a:lnTo>
                        <a:lnTo>
                          <a:pt x="6" y="6"/>
                        </a:lnTo>
                        <a:lnTo>
                          <a:pt x="10" y="2"/>
                        </a:lnTo>
                        <a:lnTo>
                          <a:pt x="14" y="0"/>
                        </a:lnTo>
                        <a:lnTo>
                          <a:pt x="20" y="0"/>
                        </a:lnTo>
                        <a:lnTo>
                          <a:pt x="23" y="0"/>
                        </a:lnTo>
                        <a:lnTo>
                          <a:pt x="27" y="2"/>
                        </a:lnTo>
                        <a:lnTo>
                          <a:pt x="31" y="4"/>
                        </a:lnTo>
                        <a:lnTo>
                          <a:pt x="33" y="7"/>
                        </a:lnTo>
                        <a:lnTo>
                          <a:pt x="35" y="11"/>
                        </a:lnTo>
                        <a:lnTo>
                          <a:pt x="37" y="15"/>
                        </a:lnTo>
                        <a:lnTo>
                          <a:pt x="37" y="21"/>
                        </a:lnTo>
                        <a:lnTo>
                          <a:pt x="37" y="29"/>
                        </a:lnTo>
                        <a:close/>
                        <a:moveTo>
                          <a:pt x="31" y="29"/>
                        </a:moveTo>
                        <a:lnTo>
                          <a:pt x="31" y="25"/>
                        </a:lnTo>
                        <a:lnTo>
                          <a:pt x="29" y="21"/>
                        </a:lnTo>
                        <a:lnTo>
                          <a:pt x="29" y="17"/>
                        </a:lnTo>
                        <a:lnTo>
                          <a:pt x="29" y="15"/>
                        </a:lnTo>
                        <a:lnTo>
                          <a:pt x="29" y="13"/>
                        </a:lnTo>
                        <a:lnTo>
                          <a:pt x="27" y="11"/>
                        </a:lnTo>
                        <a:lnTo>
                          <a:pt x="27" y="9"/>
                        </a:lnTo>
                        <a:lnTo>
                          <a:pt x="25" y="7"/>
                        </a:lnTo>
                        <a:lnTo>
                          <a:pt x="23" y="7"/>
                        </a:lnTo>
                        <a:lnTo>
                          <a:pt x="23" y="7"/>
                        </a:lnTo>
                        <a:lnTo>
                          <a:pt x="22" y="6"/>
                        </a:lnTo>
                        <a:lnTo>
                          <a:pt x="20" y="6"/>
                        </a:lnTo>
                        <a:lnTo>
                          <a:pt x="16" y="6"/>
                        </a:lnTo>
                        <a:lnTo>
                          <a:pt x="14" y="7"/>
                        </a:lnTo>
                        <a:lnTo>
                          <a:pt x="12" y="9"/>
                        </a:lnTo>
                        <a:lnTo>
                          <a:pt x="10" y="13"/>
                        </a:lnTo>
                        <a:lnTo>
                          <a:pt x="8" y="15"/>
                        </a:lnTo>
                        <a:lnTo>
                          <a:pt x="8" y="19"/>
                        </a:lnTo>
                        <a:lnTo>
                          <a:pt x="8" y="23"/>
                        </a:lnTo>
                        <a:lnTo>
                          <a:pt x="8" y="27"/>
                        </a:lnTo>
                        <a:lnTo>
                          <a:pt x="8" y="32"/>
                        </a:lnTo>
                        <a:lnTo>
                          <a:pt x="8" y="38"/>
                        </a:lnTo>
                        <a:lnTo>
                          <a:pt x="8" y="42"/>
                        </a:lnTo>
                        <a:lnTo>
                          <a:pt x="10" y="44"/>
                        </a:lnTo>
                        <a:lnTo>
                          <a:pt x="12" y="48"/>
                        </a:lnTo>
                        <a:lnTo>
                          <a:pt x="14" y="48"/>
                        </a:lnTo>
                        <a:lnTo>
                          <a:pt x="16" y="50"/>
                        </a:lnTo>
                        <a:lnTo>
                          <a:pt x="20" y="50"/>
                        </a:lnTo>
                        <a:lnTo>
                          <a:pt x="22" y="50"/>
                        </a:lnTo>
                        <a:lnTo>
                          <a:pt x="23" y="50"/>
                        </a:lnTo>
                        <a:lnTo>
                          <a:pt x="25" y="48"/>
                        </a:lnTo>
                        <a:lnTo>
                          <a:pt x="25" y="46"/>
                        </a:lnTo>
                        <a:lnTo>
                          <a:pt x="27" y="46"/>
                        </a:lnTo>
                        <a:lnTo>
                          <a:pt x="27" y="44"/>
                        </a:lnTo>
                        <a:lnTo>
                          <a:pt x="29" y="42"/>
                        </a:lnTo>
                        <a:lnTo>
                          <a:pt x="29" y="38"/>
                        </a:lnTo>
                        <a:lnTo>
                          <a:pt x="29" y="36"/>
                        </a:lnTo>
                        <a:lnTo>
                          <a:pt x="29" y="34"/>
                        </a:lnTo>
                        <a:lnTo>
                          <a:pt x="31" y="30"/>
                        </a:lnTo>
                        <a:lnTo>
                          <a:pt x="31" y="2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5" name="Freeform 469">
                    <a:extLst>
                      <a:ext uri="{FF2B5EF4-FFF2-40B4-BE49-F238E27FC236}">
                        <a16:creationId xmlns:a16="http://schemas.microsoft.com/office/drawing/2014/main" id="{19B753C2-0E00-4C13-9AE8-C065C84E46D2}"/>
                      </a:ext>
                    </a:extLst>
                  </p:cNvPr>
                  <p:cNvSpPr>
                    <a:spLocks/>
                  </p:cNvSpPr>
                  <p:nvPr/>
                </p:nvSpPr>
                <p:spPr bwMode="auto">
                  <a:xfrm>
                    <a:off x="8158248" y="6509252"/>
                    <a:ext cx="60325" cy="85725"/>
                  </a:xfrm>
                  <a:custGeom>
                    <a:avLst/>
                    <a:gdLst>
                      <a:gd name="T0" fmla="*/ 38 w 38"/>
                      <a:gd name="T1" fmla="*/ 46 h 54"/>
                      <a:gd name="T2" fmla="*/ 38 w 38"/>
                      <a:gd name="T3" fmla="*/ 48 h 54"/>
                      <a:gd name="T4" fmla="*/ 38 w 38"/>
                      <a:gd name="T5" fmla="*/ 48 h 54"/>
                      <a:gd name="T6" fmla="*/ 38 w 38"/>
                      <a:gd name="T7" fmla="*/ 50 h 54"/>
                      <a:gd name="T8" fmla="*/ 38 w 38"/>
                      <a:gd name="T9" fmla="*/ 50 h 54"/>
                      <a:gd name="T10" fmla="*/ 34 w 38"/>
                      <a:gd name="T11" fmla="*/ 52 h 54"/>
                      <a:gd name="T12" fmla="*/ 30 w 38"/>
                      <a:gd name="T13" fmla="*/ 54 h 54"/>
                      <a:gd name="T14" fmla="*/ 25 w 38"/>
                      <a:gd name="T15" fmla="*/ 54 h 54"/>
                      <a:gd name="T16" fmla="*/ 17 w 38"/>
                      <a:gd name="T17" fmla="*/ 54 h 54"/>
                      <a:gd name="T18" fmla="*/ 9 w 38"/>
                      <a:gd name="T19" fmla="*/ 50 h 54"/>
                      <a:gd name="T20" fmla="*/ 4 w 38"/>
                      <a:gd name="T21" fmla="*/ 44 h 54"/>
                      <a:gd name="T22" fmla="*/ 0 w 38"/>
                      <a:gd name="T23" fmla="*/ 34 h 54"/>
                      <a:gd name="T24" fmla="*/ 0 w 38"/>
                      <a:gd name="T25" fmla="*/ 21 h 54"/>
                      <a:gd name="T26" fmla="*/ 4 w 38"/>
                      <a:gd name="T27" fmla="*/ 11 h 54"/>
                      <a:gd name="T28" fmla="*/ 9 w 38"/>
                      <a:gd name="T29" fmla="*/ 4 h 54"/>
                      <a:gd name="T30" fmla="*/ 19 w 38"/>
                      <a:gd name="T31" fmla="*/ 0 h 54"/>
                      <a:gd name="T32" fmla="*/ 27 w 38"/>
                      <a:gd name="T33" fmla="*/ 0 h 54"/>
                      <a:gd name="T34" fmla="*/ 30 w 38"/>
                      <a:gd name="T35" fmla="*/ 0 h 54"/>
                      <a:gd name="T36" fmla="*/ 34 w 38"/>
                      <a:gd name="T37" fmla="*/ 2 h 54"/>
                      <a:gd name="T38" fmla="*/ 36 w 38"/>
                      <a:gd name="T39" fmla="*/ 4 h 54"/>
                      <a:gd name="T40" fmla="*/ 38 w 38"/>
                      <a:gd name="T41" fmla="*/ 4 h 54"/>
                      <a:gd name="T42" fmla="*/ 38 w 38"/>
                      <a:gd name="T43" fmla="*/ 6 h 54"/>
                      <a:gd name="T44" fmla="*/ 38 w 38"/>
                      <a:gd name="T45" fmla="*/ 6 h 54"/>
                      <a:gd name="T46" fmla="*/ 38 w 38"/>
                      <a:gd name="T47" fmla="*/ 8 h 54"/>
                      <a:gd name="T48" fmla="*/ 38 w 38"/>
                      <a:gd name="T49" fmla="*/ 8 h 54"/>
                      <a:gd name="T50" fmla="*/ 38 w 38"/>
                      <a:gd name="T51" fmla="*/ 9 h 54"/>
                      <a:gd name="T52" fmla="*/ 38 w 38"/>
                      <a:gd name="T53" fmla="*/ 9 h 54"/>
                      <a:gd name="T54" fmla="*/ 38 w 38"/>
                      <a:gd name="T55" fmla="*/ 11 h 54"/>
                      <a:gd name="T56" fmla="*/ 36 w 38"/>
                      <a:gd name="T57" fmla="*/ 11 h 54"/>
                      <a:gd name="T58" fmla="*/ 34 w 38"/>
                      <a:gd name="T59" fmla="*/ 9 h 54"/>
                      <a:gd name="T60" fmla="*/ 30 w 38"/>
                      <a:gd name="T61" fmla="*/ 8 h 54"/>
                      <a:gd name="T62" fmla="*/ 27 w 38"/>
                      <a:gd name="T63" fmla="*/ 6 h 54"/>
                      <a:gd name="T64" fmla="*/ 21 w 38"/>
                      <a:gd name="T65" fmla="*/ 6 h 54"/>
                      <a:gd name="T66" fmla="*/ 13 w 38"/>
                      <a:gd name="T67" fmla="*/ 9 h 54"/>
                      <a:gd name="T68" fmla="*/ 9 w 38"/>
                      <a:gd name="T69" fmla="*/ 13 h 54"/>
                      <a:gd name="T70" fmla="*/ 7 w 38"/>
                      <a:gd name="T71" fmla="*/ 23 h 54"/>
                      <a:gd name="T72" fmla="*/ 7 w 38"/>
                      <a:gd name="T73" fmla="*/ 32 h 54"/>
                      <a:gd name="T74" fmla="*/ 9 w 38"/>
                      <a:gd name="T75" fmla="*/ 40 h 54"/>
                      <a:gd name="T76" fmla="*/ 13 w 38"/>
                      <a:gd name="T77" fmla="*/ 44 h 54"/>
                      <a:gd name="T78" fmla="*/ 21 w 38"/>
                      <a:gd name="T79" fmla="*/ 48 h 54"/>
                      <a:gd name="T80" fmla="*/ 27 w 38"/>
                      <a:gd name="T81" fmla="*/ 48 h 54"/>
                      <a:gd name="T82" fmla="*/ 32 w 38"/>
                      <a:gd name="T83" fmla="*/ 46 h 54"/>
                      <a:gd name="T84" fmla="*/ 34 w 38"/>
                      <a:gd name="T85" fmla="*/ 44 h 54"/>
                      <a:gd name="T86" fmla="*/ 38 w 38"/>
                      <a:gd name="T87" fmla="*/ 44 h 54"/>
                      <a:gd name="T88" fmla="*/ 38 w 38"/>
                      <a:gd name="T89" fmla="*/ 42 h 54"/>
                      <a:gd name="T90" fmla="*/ 38 w 38"/>
                      <a:gd name="T91" fmla="*/ 44 h 54"/>
                      <a:gd name="T92" fmla="*/ 38 w 38"/>
                      <a:gd name="T93" fmla="*/ 44 h 54"/>
                      <a:gd name="T94" fmla="*/ 38 w 38"/>
                      <a:gd name="T95" fmla="*/ 46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8" h="54">
                        <a:moveTo>
                          <a:pt x="38" y="46"/>
                        </a:moveTo>
                        <a:lnTo>
                          <a:pt x="38" y="46"/>
                        </a:lnTo>
                        <a:lnTo>
                          <a:pt x="38" y="48"/>
                        </a:lnTo>
                        <a:lnTo>
                          <a:pt x="38" y="48"/>
                        </a:lnTo>
                        <a:lnTo>
                          <a:pt x="38" y="48"/>
                        </a:lnTo>
                        <a:lnTo>
                          <a:pt x="38" y="48"/>
                        </a:lnTo>
                        <a:lnTo>
                          <a:pt x="38" y="48"/>
                        </a:lnTo>
                        <a:lnTo>
                          <a:pt x="38" y="50"/>
                        </a:lnTo>
                        <a:lnTo>
                          <a:pt x="38" y="50"/>
                        </a:lnTo>
                        <a:lnTo>
                          <a:pt x="38" y="50"/>
                        </a:lnTo>
                        <a:lnTo>
                          <a:pt x="36" y="50"/>
                        </a:lnTo>
                        <a:lnTo>
                          <a:pt x="34" y="52"/>
                        </a:lnTo>
                        <a:lnTo>
                          <a:pt x="32" y="52"/>
                        </a:lnTo>
                        <a:lnTo>
                          <a:pt x="30" y="54"/>
                        </a:lnTo>
                        <a:lnTo>
                          <a:pt x="29" y="54"/>
                        </a:lnTo>
                        <a:lnTo>
                          <a:pt x="25" y="54"/>
                        </a:lnTo>
                        <a:lnTo>
                          <a:pt x="23" y="54"/>
                        </a:lnTo>
                        <a:lnTo>
                          <a:pt x="17" y="54"/>
                        </a:lnTo>
                        <a:lnTo>
                          <a:pt x="13" y="52"/>
                        </a:lnTo>
                        <a:lnTo>
                          <a:pt x="9" y="50"/>
                        </a:lnTo>
                        <a:lnTo>
                          <a:pt x="6" y="48"/>
                        </a:lnTo>
                        <a:lnTo>
                          <a:pt x="4" y="44"/>
                        </a:lnTo>
                        <a:lnTo>
                          <a:pt x="2" y="38"/>
                        </a:lnTo>
                        <a:lnTo>
                          <a:pt x="0" y="34"/>
                        </a:lnTo>
                        <a:lnTo>
                          <a:pt x="0" y="27"/>
                        </a:lnTo>
                        <a:lnTo>
                          <a:pt x="0" y="21"/>
                        </a:lnTo>
                        <a:lnTo>
                          <a:pt x="2" y="15"/>
                        </a:lnTo>
                        <a:lnTo>
                          <a:pt x="4" y="11"/>
                        </a:lnTo>
                        <a:lnTo>
                          <a:pt x="6" y="8"/>
                        </a:lnTo>
                        <a:lnTo>
                          <a:pt x="9" y="4"/>
                        </a:lnTo>
                        <a:lnTo>
                          <a:pt x="13" y="2"/>
                        </a:lnTo>
                        <a:lnTo>
                          <a:pt x="19" y="0"/>
                        </a:lnTo>
                        <a:lnTo>
                          <a:pt x="23" y="0"/>
                        </a:lnTo>
                        <a:lnTo>
                          <a:pt x="27" y="0"/>
                        </a:lnTo>
                        <a:lnTo>
                          <a:pt x="29" y="0"/>
                        </a:lnTo>
                        <a:lnTo>
                          <a:pt x="30" y="0"/>
                        </a:lnTo>
                        <a:lnTo>
                          <a:pt x="32" y="2"/>
                        </a:lnTo>
                        <a:lnTo>
                          <a:pt x="34" y="2"/>
                        </a:lnTo>
                        <a:lnTo>
                          <a:pt x="36" y="2"/>
                        </a:lnTo>
                        <a:lnTo>
                          <a:pt x="36" y="4"/>
                        </a:lnTo>
                        <a:lnTo>
                          <a:pt x="38" y="4"/>
                        </a:lnTo>
                        <a:lnTo>
                          <a:pt x="38" y="4"/>
                        </a:lnTo>
                        <a:lnTo>
                          <a:pt x="38" y="4"/>
                        </a:lnTo>
                        <a:lnTo>
                          <a:pt x="38" y="6"/>
                        </a:lnTo>
                        <a:lnTo>
                          <a:pt x="38" y="6"/>
                        </a:lnTo>
                        <a:lnTo>
                          <a:pt x="38" y="6"/>
                        </a:lnTo>
                        <a:lnTo>
                          <a:pt x="38" y="6"/>
                        </a:lnTo>
                        <a:lnTo>
                          <a:pt x="38" y="8"/>
                        </a:lnTo>
                        <a:lnTo>
                          <a:pt x="38" y="8"/>
                        </a:lnTo>
                        <a:lnTo>
                          <a:pt x="38" y="8"/>
                        </a:lnTo>
                        <a:lnTo>
                          <a:pt x="38" y="9"/>
                        </a:lnTo>
                        <a:lnTo>
                          <a:pt x="38" y="9"/>
                        </a:lnTo>
                        <a:lnTo>
                          <a:pt x="38" y="9"/>
                        </a:lnTo>
                        <a:lnTo>
                          <a:pt x="38" y="9"/>
                        </a:lnTo>
                        <a:lnTo>
                          <a:pt x="38" y="11"/>
                        </a:lnTo>
                        <a:lnTo>
                          <a:pt x="38" y="11"/>
                        </a:lnTo>
                        <a:lnTo>
                          <a:pt x="38" y="11"/>
                        </a:lnTo>
                        <a:lnTo>
                          <a:pt x="36" y="11"/>
                        </a:lnTo>
                        <a:lnTo>
                          <a:pt x="36" y="9"/>
                        </a:lnTo>
                        <a:lnTo>
                          <a:pt x="34" y="9"/>
                        </a:lnTo>
                        <a:lnTo>
                          <a:pt x="32" y="8"/>
                        </a:lnTo>
                        <a:lnTo>
                          <a:pt x="30" y="8"/>
                        </a:lnTo>
                        <a:lnTo>
                          <a:pt x="29" y="6"/>
                        </a:lnTo>
                        <a:lnTo>
                          <a:pt x="27" y="6"/>
                        </a:lnTo>
                        <a:lnTo>
                          <a:pt x="23" y="6"/>
                        </a:lnTo>
                        <a:lnTo>
                          <a:pt x="21" y="6"/>
                        </a:lnTo>
                        <a:lnTo>
                          <a:pt x="17" y="8"/>
                        </a:lnTo>
                        <a:lnTo>
                          <a:pt x="13" y="9"/>
                        </a:lnTo>
                        <a:lnTo>
                          <a:pt x="11" y="11"/>
                        </a:lnTo>
                        <a:lnTo>
                          <a:pt x="9" y="13"/>
                        </a:lnTo>
                        <a:lnTo>
                          <a:pt x="9" y="17"/>
                        </a:lnTo>
                        <a:lnTo>
                          <a:pt x="7" y="23"/>
                        </a:lnTo>
                        <a:lnTo>
                          <a:pt x="7" y="27"/>
                        </a:lnTo>
                        <a:lnTo>
                          <a:pt x="7" y="32"/>
                        </a:lnTo>
                        <a:lnTo>
                          <a:pt x="9" y="36"/>
                        </a:lnTo>
                        <a:lnTo>
                          <a:pt x="9" y="40"/>
                        </a:lnTo>
                        <a:lnTo>
                          <a:pt x="11" y="42"/>
                        </a:lnTo>
                        <a:lnTo>
                          <a:pt x="13" y="44"/>
                        </a:lnTo>
                        <a:lnTo>
                          <a:pt x="17" y="46"/>
                        </a:lnTo>
                        <a:lnTo>
                          <a:pt x="21" y="48"/>
                        </a:lnTo>
                        <a:lnTo>
                          <a:pt x="23" y="48"/>
                        </a:lnTo>
                        <a:lnTo>
                          <a:pt x="27" y="48"/>
                        </a:lnTo>
                        <a:lnTo>
                          <a:pt x="29" y="48"/>
                        </a:lnTo>
                        <a:lnTo>
                          <a:pt x="32" y="46"/>
                        </a:lnTo>
                        <a:lnTo>
                          <a:pt x="34" y="46"/>
                        </a:lnTo>
                        <a:lnTo>
                          <a:pt x="34" y="44"/>
                        </a:lnTo>
                        <a:lnTo>
                          <a:pt x="36" y="44"/>
                        </a:lnTo>
                        <a:lnTo>
                          <a:pt x="38" y="44"/>
                        </a:lnTo>
                        <a:lnTo>
                          <a:pt x="38" y="42"/>
                        </a:lnTo>
                        <a:lnTo>
                          <a:pt x="38" y="42"/>
                        </a:lnTo>
                        <a:lnTo>
                          <a:pt x="38" y="42"/>
                        </a:lnTo>
                        <a:lnTo>
                          <a:pt x="38" y="44"/>
                        </a:lnTo>
                        <a:lnTo>
                          <a:pt x="38" y="44"/>
                        </a:lnTo>
                        <a:lnTo>
                          <a:pt x="38" y="44"/>
                        </a:lnTo>
                        <a:lnTo>
                          <a:pt x="38" y="44"/>
                        </a:lnTo>
                        <a:lnTo>
                          <a:pt x="38" y="46"/>
                        </a:lnTo>
                        <a:lnTo>
                          <a:pt x="38" y="4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6" name="Freeform 470">
                    <a:extLst>
                      <a:ext uri="{FF2B5EF4-FFF2-40B4-BE49-F238E27FC236}">
                        <a16:creationId xmlns:a16="http://schemas.microsoft.com/office/drawing/2014/main" id="{392EB88E-8175-4A7B-A11E-5504B050D898}"/>
                      </a:ext>
                    </a:extLst>
                  </p:cNvPr>
                  <p:cNvSpPr>
                    <a:spLocks noEditPoints="1"/>
                  </p:cNvSpPr>
                  <p:nvPr/>
                </p:nvSpPr>
                <p:spPr bwMode="auto">
                  <a:xfrm>
                    <a:off x="8228098" y="6509252"/>
                    <a:ext cx="79375" cy="85725"/>
                  </a:xfrm>
                  <a:custGeom>
                    <a:avLst/>
                    <a:gdLst>
                      <a:gd name="T0" fmla="*/ 50 w 50"/>
                      <a:gd name="T1" fmla="*/ 32 h 54"/>
                      <a:gd name="T2" fmla="*/ 46 w 50"/>
                      <a:gd name="T3" fmla="*/ 42 h 54"/>
                      <a:gd name="T4" fmla="*/ 40 w 50"/>
                      <a:gd name="T5" fmla="*/ 50 h 54"/>
                      <a:gd name="T6" fmla="*/ 31 w 50"/>
                      <a:gd name="T7" fmla="*/ 54 h 54"/>
                      <a:gd name="T8" fmla="*/ 19 w 50"/>
                      <a:gd name="T9" fmla="*/ 54 h 54"/>
                      <a:gd name="T10" fmla="*/ 10 w 50"/>
                      <a:gd name="T11" fmla="*/ 50 h 54"/>
                      <a:gd name="T12" fmla="*/ 4 w 50"/>
                      <a:gd name="T13" fmla="*/ 44 h 54"/>
                      <a:gd name="T14" fmla="*/ 2 w 50"/>
                      <a:gd name="T15" fmla="*/ 32 h 54"/>
                      <a:gd name="T16" fmla="*/ 2 w 50"/>
                      <a:gd name="T17" fmla="*/ 21 h 54"/>
                      <a:gd name="T18" fmla="*/ 4 w 50"/>
                      <a:gd name="T19" fmla="*/ 11 h 54"/>
                      <a:gd name="T20" fmla="*/ 11 w 50"/>
                      <a:gd name="T21" fmla="*/ 4 h 54"/>
                      <a:gd name="T22" fmla="*/ 19 w 50"/>
                      <a:gd name="T23" fmla="*/ 0 h 54"/>
                      <a:gd name="T24" fmla="*/ 31 w 50"/>
                      <a:gd name="T25" fmla="*/ 0 h 54"/>
                      <a:gd name="T26" fmla="*/ 40 w 50"/>
                      <a:gd name="T27" fmla="*/ 4 h 54"/>
                      <a:gd name="T28" fmla="*/ 46 w 50"/>
                      <a:gd name="T29" fmla="*/ 9 h 54"/>
                      <a:gd name="T30" fmla="*/ 50 w 50"/>
                      <a:gd name="T31" fmla="*/ 21 h 54"/>
                      <a:gd name="T32" fmla="*/ 42 w 50"/>
                      <a:gd name="T33" fmla="*/ 27 h 54"/>
                      <a:gd name="T34" fmla="*/ 40 w 50"/>
                      <a:gd name="T35" fmla="*/ 19 h 54"/>
                      <a:gd name="T36" fmla="*/ 38 w 50"/>
                      <a:gd name="T37" fmla="*/ 11 h 54"/>
                      <a:gd name="T38" fmla="*/ 33 w 50"/>
                      <a:gd name="T39" fmla="*/ 8 h 54"/>
                      <a:gd name="T40" fmla="*/ 25 w 50"/>
                      <a:gd name="T41" fmla="*/ 6 h 54"/>
                      <a:gd name="T42" fmla="*/ 17 w 50"/>
                      <a:gd name="T43" fmla="*/ 8 h 54"/>
                      <a:gd name="T44" fmla="*/ 11 w 50"/>
                      <a:gd name="T45" fmla="*/ 11 h 54"/>
                      <a:gd name="T46" fmla="*/ 10 w 50"/>
                      <a:gd name="T47" fmla="*/ 19 h 54"/>
                      <a:gd name="T48" fmla="*/ 8 w 50"/>
                      <a:gd name="T49" fmla="*/ 27 h 54"/>
                      <a:gd name="T50" fmla="*/ 10 w 50"/>
                      <a:gd name="T51" fmla="*/ 34 h 54"/>
                      <a:gd name="T52" fmla="*/ 11 w 50"/>
                      <a:gd name="T53" fmla="*/ 42 h 54"/>
                      <a:gd name="T54" fmla="*/ 17 w 50"/>
                      <a:gd name="T55" fmla="*/ 46 h 54"/>
                      <a:gd name="T56" fmla="*/ 25 w 50"/>
                      <a:gd name="T57" fmla="*/ 48 h 54"/>
                      <a:gd name="T58" fmla="*/ 33 w 50"/>
                      <a:gd name="T59" fmla="*/ 46 h 54"/>
                      <a:gd name="T60" fmla="*/ 38 w 50"/>
                      <a:gd name="T61" fmla="*/ 42 h 54"/>
                      <a:gd name="T62" fmla="*/ 40 w 50"/>
                      <a:gd name="T63" fmla="*/ 34 h 54"/>
                      <a:gd name="T64" fmla="*/ 42 w 50"/>
                      <a:gd name="T65" fmla="*/ 2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0" h="54">
                        <a:moveTo>
                          <a:pt x="50" y="27"/>
                        </a:moveTo>
                        <a:lnTo>
                          <a:pt x="50" y="32"/>
                        </a:lnTo>
                        <a:lnTo>
                          <a:pt x="48" y="38"/>
                        </a:lnTo>
                        <a:lnTo>
                          <a:pt x="46" y="42"/>
                        </a:lnTo>
                        <a:lnTo>
                          <a:pt x="44" y="46"/>
                        </a:lnTo>
                        <a:lnTo>
                          <a:pt x="40" y="50"/>
                        </a:lnTo>
                        <a:lnTo>
                          <a:pt x="36" y="52"/>
                        </a:lnTo>
                        <a:lnTo>
                          <a:pt x="31" y="54"/>
                        </a:lnTo>
                        <a:lnTo>
                          <a:pt x="25" y="54"/>
                        </a:lnTo>
                        <a:lnTo>
                          <a:pt x="19" y="54"/>
                        </a:lnTo>
                        <a:lnTo>
                          <a:pt x="13" y="52"/>
                        </a:lnTo>
                        <a:lnTo>
                          <a:pt x="10" y="50"/>
                        </a:lnTo>
                        <a:lnTo>
                          <a:pt x="6" y="48"/>
                        </a:lnTo>
                        <a:lnTo>
                          <a:pt x="4" y="44"/>
                        </a:lnTo>
                        <a:lnTo>
                          <a:pt x="2" y="38"/>
                        </a:lnTo>
                        <a:lnTo>
                          <a:pt x="2" y="32"/>
                        </a:lnTo>
                        <a:lnTo>
                          <a:pt x="0" y="27"/>
                        </a:lnTo>
                        <a:lnTo>
                          <a:pt x="2" y="21"/>
                        </a:lnTo>
                        <a:lnTo>
                          <a:pt x="2" y="15"/>
                        </a:lnTo>
                        <a:lnTo>
                          <a:pt x="4" y="11"/>
                        </a:lnTo>
                        <a:lnTo>
                          <a:pt x="8" y="8"/>
                        </a:lnTo>
                        <a:lnTo>
                          <a:pt x="11" y="4"/>
                        </a:lnTo>
                        <a:lnTo>
                          <a:pt x="15" y="2"/>
                        </a:lnTo>
                        <a:lnTo>
                          <a:pt x="19" y="0"/>
                        </a:lnTo>
                        <a:lnTo>
                          <a:pt x="25" y="0"/>
                        </a:lnTo>
                        <a:lnTo>
                          <a:pt x="31" y="0"/>
                        </a:lnTo>
                        <a:lnTo>
                          <a:pt x="36" y="2"/>
                        </a:lnTo>
                        <a:lnTo>
                          <a:pt x="40" y="4"/>
                        </a:lnTo>
                        <a:lnTo>
                          <a:pt x="44" y="6"/>
                        </a:lnTo>
                        <a:lnTo>
                          <a:pt x="46" y="9"/>
                        </a:lnTo>
                        <a:lnTo>
                          <a:pt x="48" y="15"/>
                        </a:lnTo>
                        <a:lnTo>
                          <a:pt x="50" y="21"/>
                        </a:lnTo>
                        <a:lnTo>
                          <a:pt x="50" y="27"/>
                        </a:lnTo>
                        <a:close/>
                        <a:moveTo>
                          <a:pt x="42" y="27"/>
                        </a:moveTo>
                        <a:lnTo>
                          <a:pt x="42" y="23"/>
                        </a:lnTo>
                        <a:lnTo>
                          <a:pt x="40" y="19"/>
                        </a:lnTo>
                        <a:lnTo>
                          <a:pt x="40" y="15"/>
                        </a:lnTo>
                        <a:lnTo>
                          <a:pt x="38" y="11"/>
                        </a:lnTo>
                        <a:lnTo>
                          <a:pt x="36" y="9"/>
                        </a:lnTo>
                        <a:lnTo>
                          <a:pt x="33" y="8"/>
                        </a:lnTo>
                        <a:lnTo>
                          <a:pt x="29" y="6"/>
                        </a:lnTo>
                        <a:lnTo>
                          <a:pt x="25" y="6"/>
                        </a:lnTo>
                        <a:lnTo>
                          <a:pt x="21" y="6"/>
                        </a:lnTo>
                        <a:lnTo>
                          <a:pt x="17" y="8"/>
                        </a:lnTo>
                        <a:lnTo>
                          <a:pt x="15" y="9"/>
                        </a:lnTo>
                        <a:lnTo>
                          <a:pt x="11" y="11"/>
                        </a:lnTo>
                        <a:lnTo>
                          <a:pt x="10" y="15"/>
                        </a:lnTo>
                        <a:lnTo>
                          <a:pt x="10" y="19"/>
                        </a:lnTo>
                        <a:lnTo>
                          <a:pt x="10" y="23"/>
                        </a:lnTo>
                        <a:lnTo>
                          <a:pt x="8" y="27"/>
                        </a:lnTo>
                        <a:lnTo>
                          <a:pt x="10" y="31"/>
                        </a:lnTo>
                        <a:lnTo>
                          <a:pt x="10" y="34"/>
                        </a:lnTo>
                        <a:lnTo>
                          <a:pt x="10" y="38"/>
                        </a:lnTo>
                        <a:lnTo>
                          <a:pt x="11" y="42"/>
                        </a:lnTo>
                        <a:lnTo>
                          <a:pt x="13" y="44"/>
                        </a:lnTo>
                        <a:lnTo>
                          <a:pt x="17" y="46"/>
                        </a:lnTo>
                        <a:lnTo>
                          <a:pt x="21" y="48"/>
                        </a:lnTo>
                        <a:lnTo>
                          <a:pt x="25" y="48"/>
                        </a:lnTo>
                        <a:lnTo>
                          <a:pt x="29" y="48"/>
                        </a:lnTo>
                        <a:lnTo>
                          <a:pt x="33" y="46"/>
                        </a:lnTo>
                        <a:lnTo>
                          <a:pt x="36" y="44"/>
                        </a:lnTo>
                        <a:lnTo>
                          <a:pt x="38" y="42"/>
                        </a:lnTo>
                        <a:lnTo>
                          <a:pt x="40" y="38"/>
                        </a:lnTo>
                        <a:lnTo>
                          <a:pt x="40" y="34"/>
                        </a:lnTo>
                        <a:lnTo>
                          <a:pt x="42" y="31"/>
                        </a:lnTo>
                        <a:lnTo>
                          <a:pt x="42" y="2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7" name="Freeform 471">
                    <a:extLst>
                      <a:ext uri="{FF2B5EF4-FFF2-40B4-BE49-F238E27FC236}">
                        <a16:creationId xmlns:a16="http://schemas.microsoft.com/office/drawing/2014/main" id="{512F26EA-BBF0-4626-8A55-410CE7904E13}"/>
                      </a:ext>
                    </a:extLst>
                  </p:cNvPr>
                  <p:cNvSpPr>
                    <a:spLocks/>
                  </p:cNvSpPr>
                  <p:nvPr/>
                </p:nvSpPr>
                <p:spPr bwMode="auto">
                  <a:xfrm>
                    <a:off x="8324936" y="6509252"/>
                    <a:ext cx="65088" cy="85725"/>
                  </a:xfrm>
                  <a:custGeom>
                    <a:avLst/>
                    <a:gdLst>
                      <a:gd name="T0" fmla="*/ 41 w 41"/>
                      <a:gd name="T1" fmla="*/ 52 h 54"/>
                      <a:gd name="T2" fmla="*/ 41 w 41"/>
                      <a:gd name="T3" fmla="*/ 52 h 54"/>
                      <a:gd name="T4" fmla="*/ 39 w 41"/>
                      <a:gd name="T5" fmla="*/ 54 h 54"/>
                      <a:gd name="T6" fmla="*/ 39 w 41"/>
                      <a:gd name="T7" fmla="*/ 54 h 54"/>
                      <a:gd name="T8" fmla="*/ 35 w 41"/>
                      <a:gd name="T9" fmla="*/ 54 h 54"/>
                      <a:gd name="T10" fmla="*/ 33 w 41"/>
                      <a:gd name="T11" fmla="*/ 54 h 54"/>
                      <a:gd name="T12" fmla="*/ 33 w 41"/>
                      <a:gd name="T13" fmla="*/ 54 h 54"/>
                      <a:gd name="T14" fmla="*/ 31 w 41"/>
                      <a:gd name="T15" fmla="*/ 52 h 54"/>
                      <a:gd name="T16" fmla="*/ 29 w 41"/>
                      <a:gd name="T17" fmla="*/ 48 h 54"/>
                      <a:gd name="T18" fmla="*/ 10 w 41"/>
                      <a:gd name="T19" fmla="*/ 15 h 54"/>
                      <a:gd name="T20" fmla="*/ 8 w 41"/>
                      <a:gd name="T21" fmla="*/ 9 h 54"/>
                      <a:gd name="T22" fmla="*/ 6 w 41"/>
                      <a:gd name="T23" fmla="*/ 8 h 54"/>
                      <a:gd name="T24" fmla="*/ 6 w 41"/>
                      <a:gd name="T25" fmla="*/ 13 h 54"/>
                      <a:gd name="T26" fmla="*/ 6 w 41"/>
                      <a:gd name="T27" fmla="*/ 21 h 54"/>
                      <a:gd name="T28" fmla="*/ 6 w 41"/>
                      <a:gd name="T29" fmla="*/ 54 h 54"/>
                      <a:gd name="T30" fmla="*/ 6 w 41"/>
                      <a:gd name="T31" fmla="*/ 54 h 54"/>
                      <a:gd name="T32" fmla="*/ 6 w 41"/>
                      <a:gd name="T33" fmla="*/ 54 h 54"/>
                      <a:gd name="T34" fmla="*/ 4 w 41"/>
                      <a:gd name="T35" fmla="*/ 54 h 54"/>
                      <a:gd name="T36" fmla="*/ 2 w 41"/>
                      <a:gd name="T37" fmla="*/ 54 h 54"/>
                      <a:gd name="T38" fmla="*/ 0 w 41"/>
                      <a:gd name="T39" fmla="*/ 54 h 54"/>
                      <a:gd name="T40" fmla="*/ 0 w 41"/>
                      <a:gd name="T41" fmla="*/ 54 h 54"/>
                      <a:gd name="T42" fmla="*/ 0 w 41"/>
                      <a:gd name="T43" fmla="*/ 54 h 54"/>
                      <a:gd name="T44" fmla="*/ 0 w 41"/>
                      <a:gd name="T45" fmla="*/ 4 h 54"/>
                      <a:gd name="T46" fmla="*/ 0 w 41"/>
                      <a:gd name="T47" fmla="*/ 0 h 54"/>
                      <a:gd name="T48" fmla="*/ 2 w 41"/>
                      <a:gd name="T49" fmla="*/ 0 h 54"/>
                      <a:gd name="T50" fmla="*/ 8 w 41"/>
                      <a:gd name="T51" fmla="*/ 0 h 54"/>
                      <a:gd name="T52" fmla="*/ 10 w 41"/>
                      <a:gd name="T53" fmla="*/ 0 h 54"/>
                      <a:gd name="T54" fmla="*/ 10 w 41"/>
                      <a:gd name="T55" fmla="*/ 2 h 54"/>
                      <a:gd name="T56" fmla="*/ 12 w 41"/>
                      <a:gd name="T57" fmla="*/ 4 h 54"/>
                      <a:gd name="T58" fmla="*/ 25 w 41"/>
                      <a:gd name="T59" fmla="*/ 29 h 54"/>
                      <a:gd name="T60" fmla="*/ 27 w 41"/>
                      <a:gd name="T61" fmla="*/ 32 h 54"/>
                      <a:gd name="T62" fmla="*/ 31 w 41"/>
                      <a:gd name="T63" fmla="*/ 36 h 54"/>
                      <a:gd name="T64" fmla="*/ 33 w 41"/>
                      <a:gd name="T65" fmla="*/ 40 h 54"/>
                      <a:gd name="T66" fmla="*/ 35 w 41"/>
                      <a:gd name="T67" fmla="*/ 44 h 54"/>
                      <a:gd name="T68" fmla="*/ 35 w 41"/>
                      <a:gd name="T69" fmla="*/ 40 h 54"/>
                      <a:gd name="T70" fmla="*/ 35 w 41"/>
                      <a:gd name="T71" fmla="*/ 34 h 54"/>
                      <a:gd name="T72" fmla="*/ 35 w 41"/>
                      <a:gd name="T73" fmla="*/ 2 h 54"/>
                      <a:gd name="T74" fmla="*/ 35 w 41"/>
                      <a:gd name="T75" fmla="*/ 0 h 54"/>
                      <a:gd name="T76" fmla="*/ 35 w 41"/>
                      <a:gd name="T77" fmla="*/ 0 h 54"/>
                      <a:gd name="T78" fmla="*/ 37 w 41"/>
                      <a:gd name="T79" fmla="*/ 0 h 54"/>
                      <a:gd name="T80" fmla="*/ 37 w 41"/>
                      <a:gd name="T81" fmla="*/ 0 h 54"/>
                      <a:gd name="T82" fmla="*/ 39 w 41"/>
                      <a:gd name="T83" fmla="*/ 0 h 54"/>
                      <a:gd name="T84" fmla="*/ 41 w 41"/>
                      <a:gd name="T85" fmla="*/ 0 h 54"/>
                      <a:gd name="T86" fmla="*/ 41 w 41"/>
                      <a:gd name="T87" fmla="*/ 0 h 54"/>
                      <a:gd name="T88" fmla="*/ 41 w 41"/>
                      <a:gd name="T8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1" h="54">
                        <a:moveTo>
                          <a:pt x="41" y="50"/>
                        </a:moveTo>
                        <a:lnTo>
                          <a:pt x="41" y="52"/>
                        </a:lnTo>
                        <a:lnTo>
                          <a:pt x="41" y="52"/>
                        </a:lnTo>
                        <a:lnTo>
                          <a:pt x="41" y="52"/>
                        </a:lnTo>
                        <a:lnTo>
                          <a:pt x="41" y="54"/>
                        </a:lnTo>
                        <a:lnTo>
                          <a:pt x="39" y="54"/>
                        </a:lnTo>
                        <a:lnTo>
                          <a:pt x="39" y="54"/>
                        </a:lnTo>
                        <a:lnTo>
                          <a:pt x="39" y="54"/>
                        </a:lnTo>
                        <a:lnTo>
                          <a:pt x="39" y="54"/>
                        </a:lnTo>
                        <a:lnTo>
                          <a:pt x="35" y="54"/>
                        </a:lnTo>
                        <a:lnTo>
                          <a:pt x="35" y="54"/>
                        </a:lnTo>
                        <a:lnTo>
                          <a:pt x="33" y="54"/>
                        </a:lnTo>
                        <a:lnTo>
                          <a:pt x="33" y="54"/>
                        </a:lnTo>
                        <a:lnTo>
                          <a:pt x="33" y="54"/>
                        </a:lnTo>
                        <a:lnTo>
                          <a:pt x="31" y="52"/>
                        </a:lnTo>
                        <a:lnTo>
                          <a:pt x="31" y="52"/>
                        </a:lnTo>
                        <a:lnTo>
                          <a:pt x="29" y="50"/>
                        </a:lnTo>
                        <a:lnTo>
                          <a:pt x="29" y="48"/>
                        </a:lnTo>
                        <a:lnTo>
                          <a:pt x="12" y="17"/>
                        </a:lnTo>
                        <a:lnTo>
                          <a:pt x="10" y="15"/>
                        </a:lnTo>
                        <a:lnTo>
                          <a:pt x="10" y="13"/>
                        </a:lnTo>
                        <a:lnTo>
                          <a:pt x="8" y="9"/>
                        </a:lnTo>
                        <a:lnTo>
                          <a:pt x="6" y="8"/>
                        </a:lnTo>
                        <a:lnTo>
                          <a:pt x="6" y="8"/>
                        </a:lnTo>
                        <a:lnTo>
                          <a:pt x="6" y="11"/>
                        </a:lnTo>
                        <a:lnTo>
                          <a:pt x="6" y="13"/>
                        </a:lnTo>
                        <a:lnTo>
                          <a:pt x="6" y="17"/>
                        </a:lnTo>
                        <a:lnTo>
                          <a:pt x="6" y="21"/>
                        </a:lnTo>
                        <a:lnTo>
                          <a:pt x="6" y="52"/>
                        </a:lnTo>
                        <a:lnTo>
                          <a:pt x="6" y="54"/>
                        </a:lnTo>
                        <a:lnTo>
                          <a:pt x="6" y="54"/>
                        </a:lnTo>
                        <a:lnTo>
                          <a:pt x="6" y="54"/>
                        </a:lnTo>
                        <a:lnTo>
                          <a:pt x="6" y="54"/>
                        </a:lnTo>
                        <a:lnTo>
                          <a:pt x="6" y="54"/>
                        </a:lnTo>
                        <a:lnTo>
                          <a:pt x="4" y="54"/>
                        </a:lnTo>
                        <a:lnTo>
                          <a:pt x="4" y="54"/>
                        </a:lnTo>
                        <a:lnTo>
                          <a:pt x="4" y="54"/>
                        </a:lnTo>
                        <a:lnTo>
                          <a:pt x="2" y="54"/>
                        </a:lnTo>
                        <a:lnTo>
                          <a:pt x="2" y="54"/>
                        </a:lnTo>
                        <a:lnTo>
                          <a:pt x="0" y="54"/>
                        </a:lnTo>
                        <a:lnTo>
                          <a:pt x="0" y="54"/>
                        </a:lnTo>
                        <a:lnTo>
                          <a:pt x="0" y="54"/>
                        </a:lnTo>
                        <a:lnTo>
                          <a:pt x="0" y="54"/>
                        </a:lnTo>
                        <a:lnTo>
                          <a:pt x="0" y="54"/>
                        </a:lnTo>
                        <a:lnTo>
                          <a:pt x="0" y="52"/>
                        </a:lnTo>
                        <a:lnTo>
                          <a:pt x="0" y="4"/>
                        </a:lnTo>
                        <a:lnTo>
                          <a:pt x="0" y="2"/>
                        </a:lnTo>
                        <a:lnTo>
                          <a:pt x="0" y="0"/>
                        </a:lnTo>
                        <a:lnTo>
                          <a:pt x="2" y="0"/>
                        </a:lnTo>
                        <a:lnTo>
                          <a:pt x="2" y="0"/>
                        </a:lnTo>
                        <a:lnTo>
                          <a:pt x="6" y="0"/>
                        </a:lnTo>
                        <a:lnTo>
                          <a:pt x="8" y="0"/>
                        </a:lnTo>
                        <a:lnTo>
                          <a:pt x="8" y="0"/>
                        </a:lnTo>
                        <a:lnTo>
                          <a:pt x="10" y="0"/>
                        </a:lnTo>
                        <a:lnTo>
                          <a:pt x="10" y="2"/>
                        </a:lnTo>
                        <a:lnTo>
                          <a:pt x="10" y="2"/>
                        </a:lnTo>
                        <a:lnTo>
                          <a:pt x="12" y="2"/>
                        </a:lnTo>
                        <a:lnTo>
                          <a:pt x="12" y="4"/>
                        </a:lnTo>
                        <a:lnTo>
                          <a:pt x="12" y="4"/>
                        </a:lnTo>
                        <a:lnTo>
                          <a:pt x="25" y="29"/>
                        </a:lnTo>
                        <a:lnTo>
                          <a:pt x="27" y="31"/>
                        </a:lnTo>
                        <a:lnTo>
                          <a:pt x="27" y="32"/>
                        </a:lnTo>
                        <a:lnTo>
                          <a:pt x="29" y="34"/>
                        </a:lnTo>
                        <a:lnTo>
                          <a:pt x="31" y="36"/>
                        </a:lnTo>
                        <a:lnTo>
                          <a:pt x="31" y="38"/>
                        </a:lnTo>
                        <a:lnTo>
                          <a:pt x="33" y="40"/>
                        </a:lnTo>
                        <a:lnTo>
                          <a:pt x="33" y="42"/>
                        </a:lnTo>
                        <a:lnTo>
                          <a:pt x="35" y="44"/>
                        </a:lnTo>
                        <a:lnTo>
                          <a:pt x="35" y="44"/>
                        </a:lnTo>
                        <a:lnTo>
                          <a:pt x="35" y="40"/>
                        </a:lnTo>
                        <a:lnTo>
                          <a:pt x="35" y="36"/>
                        </a:lnTo>
                        <a:lnTo>
                          <a:pt x="35" y="34"/>
                        </a:lnTo>
                        <a:lnTo>
                          <a:pt x="35" y="31"/>
                        </a:lnTo>
                        <a:lnTo>
                          <a:pt x="35" y="2"/>
                        </a:lnTo>
                        <a:lnTo>
                          <a:pt x="35" y="2"/>
                        </a:lnTo>
                        <a:lnTo>
                          <a:pt x="35" y="0"/>
                        </a:lnTo>
                        <a:lnTo>
                          <a:pt x="35" y="0"/>
                        </a:lnTo>
                        <a:lnTo>
                          <a:pt x="35" y="0"/>
                        </a:lnTo>
                        <a:lnTo>
                          <a:pt x="35" y="0"/>
                        </a:lnTo>
                        <a:lnTo>
                          <a:pt x="37" y="0"/>
                        </a:lnTo>
                        <a:lnTo>
                          <a:pt x="37" y="0"/>
                        </a:lnTo>
                        <a:lnTo>
                          <a:pt x="37" y="0"/>
                        </a:lnTo>
                        <a:lnTo>
                          <a:pt x="39" y="0"/>
                        </a:lnTo>
                        <a:lnTo>
                          <a:pt x="39" y="0"/>
                        </a:lnTo>
                        <a:lnTo>
                          <a:pt x="41" y="0"/>
                        </a:lnTo>
                        <a:lnTo>
                          <a:pt x="41" y="0"/>
                        </a:lnTo>
                        <a:lnTo>
                          <a:pt x="41" y="0"/>
                        </a:lnTo>
                        <a:lnTo>
                          <a:pt x="41" y="0"/>
                        </a:lnTo>
                        <a:lnTo>
                          <a:pt x="41" y="2"/>
                        </a:lnTo>
                        <a:lnTo>
                          <a:pt x="41" y="2"/>
                        </a:lnTo>
                        <a:lnTo>
                          <a:pt x="41" y="5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8" name="Freeform 472">
                    <a:extLst>
                      <a:ext uri="{FF2B5EF4-FFF2-40B4-BE49-F238E27FC236}">
                        <a16:creationId xmlns:a16="http://schemas.microsoft.com/office/drawing/2014/main" id="{D7C228BB-9753-4B62-A887-2230114B5E01}"/>
                      </a:ext>
                    </a:extLst>
                  </p:cNvPr>
                  <p:cNvSpPr>
                    <a:spLocks/>
                  </p:cNvSpPr>
                  <p:nvPr/>
                </p:nvSpPr>
                <p:spPr bwMode="auto">
                  <a:xfrm>
                    <a:off x="8407486" y="6509252"/>
                    <a:ext cx="65088" cy="85725"/>
                  </a:xfrm>
                  <a:custGeom>
                    <a:avLst/>
                    <a:gdLst>
                      <a:gd name="T0" fmla="*/ 41 w 41"/>
                      <a:gd name="T1" fmla="*/ 46 h 54"/>
                      <a:gd name="T2" fmla="*/ 41 w 41"/>
                      <a:gd name="T3" fmla="*/ 48 h 54"/>
                      <a:gd name="T4" fmla="*/ 39 w 41"/>
                      <a:gd name="T5" fmla="*/ 48 h 54"/>
                      <a:gd name="T6" fmla="*/ 39 w 41"/>
                      <a:gd name="T7" fmla="*/ 50 h 54"/>
                      <a:gd name="T8" fmla="*/ 39 w 41"/>
                      <a:gd name="T9" fmla="*/ 50 h 54"/>
                      <a:gd name="T10" fmla="*/ 35 w 41"/>
                      <a:gd name="T11" fmla="*/ 52 h 54"/>
                      <a:gd name="T12" fmla="*/ 31 w 41"/>
                      <a:gd name="T13" fmla="*/ 54 h 54"/>
                      <a:gd name="T14" fmla="*/ 27 w 41"/>
                      <a:gd name="T15" fmla="*/ 54 h 54"/>
                      <a:gd name="T16" fmla="*/ 17 w 41"/>
                      <a:gd name="T17" fmla="*/ 54 h 54"/>
                      <a:gd name="T18" fmla="*/ 10 w 41"/>
                      <a:gd name="T19" fmla="*/ 50 h 54"/>
                      <a:gd name="T20" fmla="*/ 4 w 41"/>
                      <a:gd name="T21" fmla="*/ 44 h 54"/>
                      <a:gd name="T22" fmla="*/ 0 w 41"/>
                      <a:gd name="T23" fmla="*/ 34 h 54"/>
                      <a:gd name="T24" fmla="*/ 0 w 41"/>
                      <a:gd name="T25" fmla="*/ 21 h 54"/>
                      <a:gd name="T26" fmla="*/ 4 w 41"/>
                      <a:gd name="T27" fmla="*/ 11 h 54"/>
                      <a:gd name="T28" fmla="*/ 10 w 41"/>
                      <a:gd name="T29" fmla="*/ 4 h 54"/>
                      <a:gd name="T30" fmla="*/ 19 w 41"/>
                      <a:gd name="T31" fmla="*/ 0 h 54"/>
                      <a:gd name="T32" fmla="*/ 27 w 41"/>
                      <a:gd name="T33" fmla="*/ 0 h 54"/>
                      <a:gd name="T34" fmla="*/ 31 w 41"/>
                      <a:gd name="T35" fmla="*/ 0 h 54"/>
                      <a:gd name="T36" fmla="*/ 35 w 41"/>
                      <a:gd name="T37" fmla="*/ 2 h 54"/>
                      <a:gd name="T38" fmla="*/ 37 w 41"/>
                      <a:gd name="T39" fmla="*/ 4 h 54"/>
                      <a:gd name="T40" fmla="*/ 39 w 41"/>
                      <a:gd name="T41" fmla="*/ 4 h 54"/>
                      <a:gd name="T42" fmla="*/ 39 w 41"/>
                      <a:gd name="T43" fmla="*/ 6 h 54"/>
                      <a:gd name="T44" fmla="*/ 39 w 41"/>
                      <a:gd name="T45" fmla="*/ 6 h 54"/>
                      <a:gd name="T46" fmla="*/ 41 w 41"/>
                      <a:gd name="T47" fmla="*/ 8 h 54"/>
                      <a:gd name="T48" fmla="*/ 41 w 41"/>
                      <a:gd name="T49" fmla="*/ 8 h 54"/>
                      <a:gd name="T50" fmla="*/ 39 w 41"/>
                      <a:gd name="T51" fmla="*/ 9 h 54"/>
                      <a:gd name="T52" fmla="*/ 39 w 41"/>
                      <a:gd name="T53" fmla="*/ 9 h 54"/>
                      <a:gd name="T54" fmla="*/ 39 w 41"/>
                      <a:gd name="T55" fmla="*/ 11 h 54"/>
                      <a:gd name="T56" fmla="*/ 37 w 41"/>
                      <a:gd name="T57" fmla="*/ 11 h 54"/>
                      <a:gd name="T58" fmla="*/ 35 w 41"/>
                      <a:gd name="T59" fmla="*/ 9 h 54"/>
                      <a:gd name="T60" fmla="*/ 33 w 41"/>
                      <a:gd name="T61" fmla="*/ 8 h 54"/>
                      <a:gd name="T62" fmla="*/ 27 w 41"/>
                      <a:gd name="T63" fmla="*/ 6 h 54"/>
                      <a:gd name="T64" fmla="*/ 21 w 41"/>
                      <a:gd name="T65" fmla="*/ 6 h 54"/>
                      <a:gd name="T66" fmla="*/ 16 w 41"/>
                      <a:gd name="T67" fmla="*/ 9 h 54"/>
                      <a:gd name="T68" fmla="*/ 10 w 41"/>
                      <a:gd name="T69" fmla="*/ 13 h 54"/>
                      <a:gd name="T70" fmla="*/ 8 w 41"/>
                      <a:gd name="T71" fmla="*/ 23 h 54"/>
                      <a:gd name="T72" fmla="*/ 8 w 41"/>
                      <a:gd name="T73" fmla="*/ 32 h 54"/>
                      <a:gd name="T74" fmla="*/ 10 w 41"/>
                      <a:gd name="T75" fmla="*/ 40 h 54"/>
                      <a:gd name="T76" fmla="*/ 16 w 41"/>
                      <a:gd name="T77" fmla="*/ 44 h 54"/>
                      <a:gd name="T78" fmla="*/ 21 w 41"/>
                      <a:gd name="T79" fmla="*/ 48 h 54"/>
                      <a:gd name="T80" fmla="*/ 27 w 41"/>
                      <a:gd name="T81" fmla="*/ 48 h 54"/>
                      <a:gd name="T82" fmla="*/ 33 w 41"/>
                      <a:gd name="T83" fmla="*/ 46 h 54"/>
                      <a:gd name="T84" fmla="*/ 37 w 41"/>
                      <a:gd name="T85" fmla="*/ 44 h 54"/>
                      <a:gd name="T86" fmla="*/ 39 w 41"/>
                      <a:gd name="T87" fmla="*/ 44 h 54"/>
                      <a:gd name="T88" fmla="*/ 39 w 41"/>
                      <a:gd name="T89" fmla="*/ 42 h 54"/>
                      <a:gd name="T90" fmla="*/ 39 w 41"/>
                      <a:gd name="T91" fmla="*/ 44 h 54"/>
                      <a:gd name="T92" fmla="*/ 41 w 41"/>
                      <a:gd name="T93" fmla="*/ 44 h 54"/>
                      <a:gd name="T94" fmla="*/ 41 w 41"/>
                      <a:gd name="T95" fmla="*/ 46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1" h="54">
                        <a:moveTo>
                          <a:pt x="41" y="46"/>
                        </a:moveTo>
                        <a:lnTo>
                          <a:pt x="41" y="46"/>
                        </a:lnTo>
                        <a:lnTo>
                          <a:pt x="41" y="48"/>
                        </a:lnTo>
                        <a:lnTo>
                          <a:pt x="41" y="48"/>
                        </a:lnTo>
                        <a:lnTo>
                          <a:pt x="41" y="48"/>
                        </a:lnTo>
                        <a:lnTo>
                          <a:pt x="39" y="48"/>
                        </a:lnTo>
                        <a:lnTo>
                          <a:pt x="39" y="48"/>
                        </a:lnTo>
                        <a:lnTo>
                          <a:pt x="39" y="50"/>
                        </a:lnTo>
                        <a:lnTo>
                          <a:pt x="39" y="50"/>
                        </a:lnTo>
                        <a:lnTo>
                          <a:pt x="39" y="50"/>
                        </a:lnTo>
                        <a:lnTo>
                          <a:pt x="37" y="50"/>
                        </a:lnTo>
                        <a:lnTo>
                          <a:pt x="35" y="52"/>
                        </a:lnTo>
                        <a:lnTo>
                          <a:pt x="33" y="52"/>
                        </a:lnTo>
                        <a:lnTo>
                          <a:pt x="31" y="54"/>
                        </a:lnTo>
                        <a:lnTo>
                          <a:pt x="29" y="54"/>
                        </a:lnTo>
                        <a:lnTo>
                          <a:pt x="27" y="54"/>
                        </a:lnTo>
                        <a:lnTo>
                          <a:pt x="23" y="54"/>
                        </a:lnTo>
                        <a:lnTo>
                          <a:pt x="17" y="54"/>
                        </a:lnTo>
                        <a:lnTo>
                          <a:pt x="14" y="52"/>
                        </a:lnTo>
                        <a:lnTo>
                          <a:pt x="10" y="50"/>
                        </a:lnTo>
                        <a:lnTo>
                          <a:pt x="6" y="48"/>
                        </a:lnTo>
                        <a:lnTo>
                          <a:pt x="4" y="44"/>
                        </a:lnTo>
                        <a:lnTo>
                          <a:pt x="2" y="38"/>
                        </a:lnTo>
                        <a:lnTo>
                          <a:pt x="0" y="34"/>
                        </a:lnTo>
                        <a:lnTo>
                          <a:pt x="0" y="27"/>
                        </a:lnTo>
                        <a:lnTo>
                          <a:pt x="0" y="21"/>
                        </a:lnTo>
                        <a:lnTo>
                          <a:pt x="2" y="15"/>
                        </a:lnTo>
                        <a:lnTo>
                          <a:pt x="4" y="11"/>
                        </a:lnTo>
                        <a:lnTo>
                          <a:pt x="8" y="8"/>
                        </a:lnTo>
                        <a:lnTo>
                          <a:pt x="10" y="4"/>
                        </a:lnTo>
                        <a:lnTo>
                          <a:pt x="14" y="2"/>
                        </a:lnTo>
                        <a:lnTo>
                          <a:pt x="19" y="0"/>
                        </a:lnTo>
                        <a:lnTo>
                          <a:pt x="25" y="0"/>
                        </a:lnTo>
                        <a:lnTo>
                          <a:pt x="27" y="0"/>
                        </a:lnTo>
                        <a:lnTo>
                          <a:pt x="29" y="0"/>
                        </a:lnTo>
                        <a:lnTo>
                          <a:pt x="31" y="0"/>
                        </a:lnTo>
                        <a:lnTo>
                          <a:pt x="33" y="2"/>
                        </a:lnTo>
                        <a:lnTo>
                          <a:pt x="35" y="2"/>
                        </a:lnTo>
                        <a:lnTo>
                          <a:pt x="37" y="2"/>
                        </a:lnTo>
                        <a:lnTo>
                          <a:pt x="37" y="4"/>
                        </a:lnTo>
                        <a:lnTo>
                          <a:pt x="39" y="4"/>
                        </a:lnTo>
                        <a:lnTo>
                          <a:pt x="39" y="4"/>
                        </a:lnTo>
                        <a:lnTo>
                          <a:pt x="39" y="4"/>
                        </a:lnTo>
                        <a:lnTo>
                          <a:pt x="39" y="6"/>
                        </a:lnTo>
                        <a:lnTo>
                          <a:pt x="39" y="6"/>
                        </a:lnTo>
                        <a:lnTo>
                          <a:pt x="39" y="6"/>
                        </a:lnTo>
                        <a:lnTo>
                          <a:pt x="41" y="6"/>
                        </a:lnTo>
                        <a:lnTo>
                          <a:pt x="41" y="8"/>
                        </a:lnTo>
                        <a:lnTo>
                          <a:pt x="41" y="8"/>
                        </a:lnTo>
                        <a:lnTo>
                          <a:pt x="41" y="8"/>
                        </a:lnTo>
                        <a:lnTo>
                          <a:pt x="39" y="9"/>
                        </a:lnTo>
                        <a:lnTo>
                          <a:pt x="39" y="9"/>
                        </a:lnTo>
                        <a:lnTo>
                          <a:pt x="39" y="9"/>
                        </a:lnTo>
                        <a:lnTo>
                          <a:pt x="39" y="9"/>
                        </a:lnTo>
                        <a:lnTo>
                          <a:pt x="39" y="11"/>
                        </a:lnTo>
                        <a:lnTo>
                          <a:pt x="39" y="11"/>
                        </a:lnTo>
                        <a:lnTo>
                          <a:pt x="39" y="11"/>
                        </a:lnTo>
                        <a:lnTo>
                          <a:pt x="37" y="11"/>
                        </a:lnTo>
                        <a:lnTo>
                          <a:pt x="37" y="9"/>
                        </a:lnTo>
                        <a:lnTo>
                          <a:pt x="35" y="9"/>
                        </a:lnTo>
                        <a:lnTo>
                          <a:pt x="35" y="8"/>
                        </a:lnTo>
                        <a:lnTo>
                          <a:pt x="33" y="8"/>
                        </a:lnTo>
                        <a:lnTo>
                          <a:pt x="29" y="6"/>
                        </a:lnTo>
                        <a:lnTo>
                          <a:pt x="27" y="6"/>
                        </a:lnTo>
                        <a:lnTo>
                          <a:pt x="25" y="6"/>
                        </a:lnTo>
                        <a:lnTo>
                          <a:pt x="21" y="6"/>
                        </a:lnTo>
                        <a:lnTo>
                          <a:pt x="17" y="8"/>
                        </a:lnTo>
                        <a:lnTo>
                          <a:pt x="16" y="9"/>
                        </a:lnTo>
                        <a:lnTo>
                          <a:pt x="12" y="11"/>
                        </a:lnTo>
                        <a:lnTo>
                          <a:pt x="10" y="13"/>
                        </a:lnTo>
                        <a:lnTo>
                          <a:pt x="10" y="17"/>
                        </a:lnTo>
                        <a:lnTo>
                          <a:pt x="8" y="23"/>
                        </a:lnTo>
                        <a:lnTo>
                          <a:pt x="8" y="27"/>
                        </a:lnTo>
                        <a:lnTo>
                          <a:pt x="8" y="32"/>
                        </a:lnTo>
                        <a:lnTo>
                          <a:pt x="10" y="36"/>
                        </a:lnTo>
                        <a:lnTo>
                          <a:pt x="10" y="40"/>
                        </a:lnTo>
                        <a:lnTo>
                          <a:pt x="12" y="42"/>
                        </a:lnTo>
                        <a:lnTo>
                          <a:pt x="16" y="44"/>
                        </a:lnTo>
                        <a:lnTo>
                          <a:pt x="17" y="46"/>
                        </a:lnTo>
                        <a:lnTo>
                          <a:pt x="21" y="48"/>
                        </a:lnTo>
                        <a:lnTo>
                          <a:pt x="25" y="48"/>
                        </a:lnTo>
                        <a:lnTo>
                          <a:pt x="27" y="48"/>
                        </a:lnTo>
                        <a:lnTo>
                          <a:pt x="31" y="48"/>
                        </a:lnTo>
                        <a:lnTo>
                          <a:pt x="33" y="46"/>
                        </a:lnTo>
                        <a:lnTo>
                          <a:pt x="35" y="46"/>
                        </a:lnTo>
                        <a:lnTo>
                          <a:pt x="37" y="44"/>
                        </a:lnTo>
                        <a:lnTo>
                          <a:pt x="37" y="44"/>
                        </a:lnTo>
                        <a:lnTo>
                          <a:pt x="39" y="44"/>
                        </a:lnTo>
                        <a:lnTo>
                          <a:pt x="39" y="42"/>
                        </a:lnTo>
                        <a:lnTo>
                          <a:pt x="39" y="42"/>
                        </a:lnTo>
                        <a:lnTo>
                          <a:pt x="39" y="42"/>
                        </a:lnTo>
                        <a:lnTo>
                          <a:pt x="39" y="44"/>
                        </a:lnTo>
                        <a:lnTo>
                          <a:pt x="41" y="44"/>
                        </a:lnTo>
                        <a:lnTo>
                          <a:pt x="41" y="44"/>
                        </a:lnTo>
                        <a:lnTo>
                          <a:pt x="41" y="44"/>
                        </a:lnTo>
                        <a:lnTo>
                          <a:pt x="41" y="46"/>
                        </a:lnTo>
                        <a:lnTo>
                          <a:pt x="41" y="4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9" name="Freeform 473">
                    <a:extLst>
                      <a:ext uri="{FF2B5EF4-FFF2-40B4-BE49-F238E27FC236}">
                        <a16:creationId xmlns:a16="http://schemas.microsoft.com/office/drawing/2014/main" id="{AB08B138-BB47-49E8-B1CE-9A85E7CBA2C4}"/>
                      </a:ext>
                    </a:extLst>
                  </p:cNvPr>
                  <p:cNvSpPr>
                    <a:spLocks/>
                  </p:cNvSpPr>
                  <p:nvPr/>
                </p:nvSpPr>
                <p:spPr bwMode="auto">
                  <a:xfrm>
                    <a:off x="8486861" y="6509252"/>
                    <a:ext cx="46038" cy="85725"/>
                  </a:xfrm>
                  <a:custGeom>
                    <a:avLst/>
                    <a:gdLst>
                      <a:gd name="T0" fmla="*/ 29 w 29"/>
                      <a:gd name="T1" fmla="*/ 52 h 54"/>
                      <a:gd name="T2" fmla="*/ 29 w 29"/>
                      <a:gd name="T3" fmla="*/ 52 h 54"/>
                      <a:gd name="T4" fmla="*/ 29 w 29"/>
                      <a:gd name="T5" fmla="*/ 54 h 54"/>
                      <a:gd name="T6" fmla="*/ 29 w 29"/>
                      <a:gd name="T7" fmla="*/ 54 h 54"/>
                      <a:gd name="T8" fmla="*/ 2 w 29"/>
                      <a:gd name="T9" fmla="*/ 54 h 54"/>
                      <a:gd name="T10" fmla="*/ 0 w 29"/>
                      <a:gd name="T11" fmla="*/ 54 h 54"/>
                      <a:gd name="T12" fmla="*/ 0 w 29"/>
                      <a:gd name="T13" fmla="*/ 50 h 54"/>
                      <a:gd name="T14" fmla="*/ 0 w 29"/>
                      <a:gd name="T15" fmla="*/ 2 h 54"/>
                      <a:gd name="T16" fmla="*/ 2 w 29"/>
                      <a:gd name="T17" fmla="*/ 0 h 54"/>
                      <a:gd name="T18" fmla="*/ 27 w 29"/>
                      <a:gd name="T19" fmla="*/ 0 h 54"/>
                      <a:gd name="T20" fmla="*/ 29 w 29"/>
                      <a:gd name="T21" fmla="*/ 0 h 54"/>
                      <a:gd name="T22" fmla="*/ 29 w 29"/>
                      <a:gd name="T23" fmla="*/ 0 h 54"/>
                      <a:gd name="T24" fmla="*/ 29 w 29"/>
                      <a:gd name="T25" fmla="*/ 2 h 54"/>
                      <a:gd name="T26" fmla="*/ 29 w 29"/>
                      <a:gd name="T27" fmla="*/ 4 h 54"/>
                      <a:gd name="T28" fmla="*/ 29 w 29"/>
                      <a:gd name="T29" fmla="*/ 4 h 54"/>
                      <a:gd name="T30" fmla="*/ 29 w 29"/>
                      <a:gd name="T31" fmla="*/ 6 h 54"/>
                      <a:gd name="T32" fmla="*/ 29 w 29"/>
                      <a:gd name="T33" fmla="*/ 6 h 54"/>
                      <a:gd name="T34" fmla="*/ 27 w 29"/>
                      <a:gd name="T35" fmla="*/ 6 h 54"/>
                      <a:gd name="T36" fmla="*/ 6 w 29"/>
                      <a:gd name="T37" fmla="*/ 23 h 54"/>
                      <a:gd name="T38" fmla="*/ 25 w 29"/>
                      <a:gd name="T39" fmla="*/ 23 h 54"/>
                      <a:gd name="T40" fmla="*/ 25 w 29"/>
                      <a:gd name="T41" fmla="*/ 23 h 54"/>
                      <a:gd name="T42" fmla="*/ 27 w 29"/>
                      <a:gd name="T43" fmla="*/ 23 h 54"/>
                      <a:gd name="T44" fmla="*/ 27 w 29"/>
                      <a:gd name="T45" fmla="*/ 25 h 54"/>
                      <a:gd name="T46" fmla="*/ 27 w 29"/>
                      <a:gd name="T47" fmla="*/ 27 h 54"/>
                      <a:gd name="T48" fmla="*/ 27 w 29"/>
                      <a:gd name="T49" fmla="*/ 27 h 54"/>
                      <a:gd name="T50" fmla="*/ 25 w 29"/>
                      <a:gd name="T51" fmla="*/ 29 h 54"/>
                      <a:gd name="T52" fmla="*/ 25 w 29"/>
                      <a:gd name="T53" fmla="*/ 29 h 54"/>
                      <a:gd name="T54" fmla="*/ 6 w 29"/>
                      <a:gd name="T55" fmla="*/ 29 h 54"/>
                      <a:gd name="T56" fmla="*/ 29 w 29"/>
                      <a:gd name="T57" fmla="*/ 48 h 54"/>
                      <a:gd name="T58" fmla="*/ 29 w 29"/>
                      <a:gd name="T59" fmla="*/ 48 h 54"/>
                      <a:gd name="T60" fmla="*/ 29 w 29"/>
                      <a:gd name="T61" fmla="*/ 48 h 54"/>
                      <a:gd name="T62" fmla="*/ 29 w 29"/>
                      <a:gd name="T63" fmla="*/ 50 h 54"/>
                      <a:gd name="T64" fmla="*/ 29 w 29"/>
                      <a:gd name="T65" fmla="*/ 5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 h="54">
                        <a:moveTo>
                          <a:pt x="29" y="50"/>
                        </a:moveTo>
                        <a:lnTo>
                          <a:pt x="29" y="52"/>
                        </a:lnTo>
                        <a:lnTo>
                          <a:pt x="29" y="52"/>
                        </a:lnTo>
                        <a:lnTo>
                          <a:pt x="29" y="52"/>
                        </a:lnTo>
                        <a:lnTo>
                          <a:pt x="29" y="54"/>
                        </a:lnTo>
                        <a:lnTo>
                          <a:pt x="29" y="54"/>
                        </a:lnTo>
                        <a:lnTo>
                          <a:pt x="29" y="54"/>
                        </a:lnTo>
                        <a:lnTo>
                          <a:pt x="29" y="54"/>
                        </a:lnTo>
                        <a:lnTo>
                          <a:pt x="29" y="54"/>
                        </a:lnTo>
                        <a:lnTo>
                          <a:pt x="2" y="54"/>
                        </a:lnTo>
                        <a:lnTo>
                          <a:pt x="2" y="54"/>
                        </a:lnTo>
                        <a:lnTo>
                          <a:pt x="0" y="54"/>
                        </a:lnTo>
                        <a:lnTo>
                          <a:pt x="0" y="52"/>
                        </a:lnTo>
                        <a:lnTo>
                          <a:pt x="0" y="50"/>
                        </a:lnTo>
                        <a:lnTo>
                          <a:pt x="0" y="4"/>
                        </a:lnTo>
                        <a:lnTo>
                          <a:pt x="0" y="2"/>
                        </a:lnTo>
                        <a:lnTo>
                          <a:pt x="0" y="0"/>
                        </a:lnTo>
                        <a:lnTo>
                          <a:pt x="2" y="0"/>
                        </a:lnTo>
                        <a:lnTo>
                          <a:pt x="2" y="0"/>
                        </a:lnTo>
                        <a:lnTo>
                          <a:pt x="27" y="0"/>
                        </a:lnTo>
                        <a:lnTo>
                          <a:pt x="29" y="0"/>
                        </a:lnTo>
                        <a:lnTo>
                          <a:pt x="29" y="0"/>
                        </a:lnTo>
                        <a:lnTo>
                          <a:pt x="29" y="0"/>
                        </a:lnTo>
                        <a:lnTo>
                          <a:pt x="29" y="0"/>
                        </a:lnTo>
                        <a:lnTo>
                          <a:pt x="29" y="2"/>
                        </a:lnTo>
                        <a:lnTo>
                          <a:pt x="29" y="2"/>
                        </a:lnTo>
                        <a:lnTo>
                          <a:pt x="29" y="2"/>
                        </a:lnTo>
                        <a:lnTo>
                          <a:pt x="29" y="4"/>
                        </a:lnTo>
                        <a:lnTo>
                          <a:pt x="29" y="4"/>
                        </a:lnTo>
                        <a:lnTo>
                          <a:pt x="29" y="4"/>
                        </a:lnTo>
                        <a:lnTo>
                          <a:pt x="29" y="6"/>
                        </a:lnTo>
                        <a:lnTo>
                          <a:pt x="29" y="6"/>
                        </a:lnTo>
                        <a:lnTo>
                          <a:pt x="29" y="6"/>
                        </a:lnTo>
                        <a:lnTo>
                          <a:pt x="29" y="6"/>
                        </a:lnTo>
                        <a:lnTo>
                          <a:pt x="29" y="6"/>
                        </a:lnTo>
                        <a:lnTo>
                          <a:pt x="27" y="6"/>
                        </a:lnTo>
                        <a:lnTo>
                          <a:pt x="6" y="6"/>
                        </a:lnTo>
                        <a:lnTo>
                          <a:pt x="6" y="23"/>
                        </a:lnTo>
                        <a:lnTo>
                          <a:pt x="25" y="23"/>
                        </a:lnTo>
                        <a:lnTo>
                          <a:pt x="25" y="23"/>
                        </a:lnTo>
                        <a:lnTo>
                          <a:pt x="25" y="23"/>
                        </a:lnTo>
                        <a:lnTo>
                          <a:pt x="25" y="23"/>
                        </a:lnTo>
                        <a:lnTo>
                          <a:pt x="25" y="23"/>
                        </a:lnTo>
                        <a:lnTo>
                          <a:pt x="27" y="23"/>
                        </a:lnTo>
                        <a:lnTo>
                          <a:pt x="27" y="25"/>
                        </a:lnTo>
                        <a:lnTo>
                          <a:pt x="27" y="25"/>
                        </a:lnTo>
                        <a:lnTo>
                          <a:pt x="27" y="25"/>
                        </a:lnTo>
                        <a:lnTo>
                          <a:pt x="27" y="27"/>
                        </a:lnTo>
                        <a:lnTo>
                          <a:pt x="27" y="27"/>
                        </a:lnTo>
                        <a:lnTo>
                          <a:pt x="27" y="27"/>
                        </a:lnTo>
                        <a:lnTo>
                          <a:pt x="25" y="29"/>
                        </a:lnTo>
                        <a:lnTo>
                          <a:pt x="25" y="29"/>
                        </a:lnTo>
                        <a:lnTo>
                          <a:pt x="25" y="29"/>
                        </a:lnTo>
                        <a:lnTo>
                          <a:pt x="25" y="29"/>
                        </a:lnTo>
                        <a:lnTo>
                          <a:pt x="25" y="29"/>
                        </a:lnTo>
                        <a:lnTo>
                          <a:pt x="6" y="29"/>
                        </a:lnTo>
                        <a:lnTo>
                          <a:pt x="6" y="48"/>
                        </a:lnTo>
                        <a:lnTo>
                          <a:pt x="29" y="48"/>
                        </a:lnTo>
                        <a:lnTo>
                          <a:pt x="29" y="48"/>
                        </a:lnTo>
                        <a:lnTo>
                          <a:pt x="29" y="48"/>
                        </a:lnTo>
                        <a:lnTo>
                          <a:pt x="29" y="48"/>
                        </a:lnTo>
                        <a:lnTo>
                          <a:pt x="29" y="48"/>
                        </a:lnTo>
                        <a:lnTo>
                          <a:pt x="29" y="48"/>
                        </a:lnTo>
                        <a:lnTo>
                          <a:pt x="29" y="50"/>
                        </a:lnTo>
                        <a:lnTo>
                          <a:pt x="29" y="50"/>
                        </a:lnTo>
                        <a:lnTo>
                          <a:pt x="29" y="5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0" name="Freeform 474">
                    <a:extLst>
                      <a:ext uri="{FF2B5EF4-FFF2-40B4-BE49-F238E27FC236}">
                        <a16:creationId xmlns:a16="http://schemas.microsoft.com/office/drawing/2014/main" id="{1EC80987-E5C3-40B7-82B1-B6962F7A64C0}"/>
                      </a:ext>
                    </a:extLst>
                  </p:cNvPr>
                  <p:cNvSpPr>
                    <a:spLocks/>
                  </p:cNvSpPr>
                  <p:nvPr/>
                </p:nvSpPr>
                <p:spPr bwMode="auto">
                  <a:xfrm>
                    <a:off x="8553536" y="6509252"/>
                    <a:ext cx="65088" cy="85725"/>
                  </a:xfrm>
                  <a:custGeom>
                    <a:avLst/>
                    <a:gdLst>
                      <a:gd name="T0" fmla="*/ 41 w 41"/>
                      <a:gd name="T1" fmla="*/ 52 h 54"/>
                      <a:gd name="T2" fmla="*/ 41 w 41"/>
                      <a:gd name="T3" fmla="*/ 52 h 54"/>
                      <a:gd name="T4" fmla="*/ 39 w 41"/>
                      <a:gd name="T5" fmla="*/ 54 h 54"/>
                      <a:gd name="T6" fmla="*/ 39 w 41"/>
                      <a:gd name="T7" fmla="*/ 54 h 54"/>
                      <a:gd name="T8" fmla="*/ 35 w 41"/>
                      <a:gd name="T9" fmla="*/ 54 h 54"/>
                      <a:gd name="T10" fmla="*/ 33 w 41"/>
                      <a:gd name="T11" fmla="*/ 54 h 54"/>
                      <a:gd name="T12" fmla="*/ 31 w 41"/>
                      <a:gd name="T13" fmla="*/ 54 h 54"/>
                      <a:gd name="T14" fmla="*/ 31 w 41"/>
                      <a:gd name="T15" fmla="*/ 52 h 54"/>
                      <a:gd name="T16" fmla="*/ 29 w 41"/>
                      <a:gd name="T17" fmla="*/ 48 h 54"/>
                      <a:gd name="T18" fmla="*/ 10 w 41"/>
                      <a:gd name="T19" fmla="*/ 15 h 54"/>
                      <a:gd name="T20" fmla="*/ 8 w 41"/>
                      <a:gd name="T21" fmla="*/ 9 h 54"/>
                      <a:gd name="T22" fmla="*/ 6 w 41"/>
                      <a:gd name="T23" fmla="*/ 8 h 54"/>
                      <a:gd name="T24" fmla="*/ 6 w 41"/>
                      <a:gd name="T25" fmla="*/ 13 h 54"/>
                      <a:gd name="T26" fmla="*/ 6 w 41"/>
                      <a:gd name="T27" fmla="*/ 21 h 54"/>
                      <a:gd name="T28" fmla="*/ 6 w 41"/>
                      <a:gd name="T29" fmla="*/ 54 h 54"/>
                      <a:gd name="T30" fmla="*/ 6 w 41"/>
                      <a:gd name="T31" fmla="*/ 54 h 54"/>
                      <a:gd name="T32" fmla="*/ 4 w 41"/>
                      <a:gd name="T33" fmla="*/ 54 h 54"/>
                      <a:gd name="T34" fmla="*/ 4 w 41"/>
                      <a:gd name="T35" fmla="*/ 54 h 54"/>
                      <a:gd name="T36" fmla="*/ 2 w 41"/>
                      <a:gd name="T37" fmla="*/ 54 h 54"/>
                      <a:gd name="T38" fmla="*/ 0 w 41"/>
                      <a:gd name="T39" fmla="*/ 54 h 54"/>
                      <a:gd name="T40" fmla="*/ 0 w 41"/>
                      <a:gd name="T41" fmla="*/ 54 h 54"/>
                      <a:gd name="T42" fmla="*/ 0 w 41"/>
                      <a:gd name="T43" fmla="*/ 54 h 54"/>
                      <a:gd name="T44" fmla="*/ 0 w 41"/>
                      <a:gd name="T45" fmla="*/ 4 h 54"/>
                      <a:gd name="T46" fmla="*/ 0 w 41"/>
                      <a:gd name="T47" fmla="*/ 0 h 54"/>
                      <a:gd name="T48" fmla="*/ 2 w 41"/>
                      <a:gd name="T49" fmla="*/ 0 h 54"/>
                      <a:gd name="T50" fmla="*/ 6 w 41"/>
                      <a:gd name="T51" fmla="*/ 0 h 54"/>
                      <a:gd name="T52" fmla="*/ 8 w 41"/>
                      <a:gd name="T53" fmla="*/ 0 h 54"/>
                      <a:gd name="T54" fmla="*/ 10 w 41"/>
                      <a:gd name="T55" fmla="*/ 2 h 54"/>
                      <a:gd name="T56" fmla="*/ 12 w 41"/>
                      <a:gd name="T57" fmla="*/ 4 h 54"/>
                      <a:gd name="T58" fmla="*/ 25 w 41"/>
                      <a:gd name="T59" fmla="*/ 29 h 54"/>
                      <a:gd name="T60" fmla="*/ 27 w 41"/>
                      <a:gd name="T61" fmla="*/ 32 h 54"/>
                      <a:gd name="T62" fmla="*/ 29 w 41"/>
                      <a:gd name="T63" fmla="*/ 36 h 54"/>
                      <a:gd name="T64" fmla="*/ 31 w 41"/>
                      <a:gd name="T65" fmla="*/ 40 h 54"/>
                      <a:gd name="T66" fmla="*/ 33 w 41"/>
                      <a:gd name="T67" fmla="*/ 44 h 54"/>
                      <a:gd name="T68" fmla="*/ 33 w 41"/>
                      <a:gd name="T69" fmla="*/ 40 h 54"/>
                      <a:gd name="T70" fmla="*/ 33 w 41"/>
                      <a:gd name="T71" fmla="*/ 34 h 54"/>
                      <a:gd name="T72" fmla="*/ 33 w 41"/>
                      <a:gd name="T73" fmla="*/ 2 h 54"/>
                      <a:gd name="T74" fmla="*/ 33 w 41"/>
                      <a:gd name="T75" fmla="*/ 0 h 54"/>
                      <a:gd name="T76" fmla="*/ 35 w 41"/>
                      <a:gd name="T77" fmla="*/ 0 h 54"/>
                      <a:gd name="T78" fmla="*/ 35 w 41"/>
                      <a:gd name="T79" fmla="*/ 0 h 54"/>
                      <a:gd name="T80" fmla="*/ 37 w 41"/>
                      <a:gd name="T81" fmla="*/ 0 h 54"/>
                      <a:gd name="T82" fmla="*/ 39 w 41"/>
                      <a:gd name="T83" fmla="*/ 0 h 54"/>
                      <a:gd name="T84" fmla="*/ 41 w 41"/>
                      <a:gd name="T85" fmla="*/ 0 h 54"/>
                      <a:gd name="T86" fmla="*/ 41 w 41"/>
                      <a:gd name="T87" fmla="*/ 0 h 54"/>
                      <a:gd name="T88" fmla="*/ 41 w 41"/>
                      <a:gd name="T8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1" h="54">
                        <a:moveTo>
                          <a:pt x="41" y="50"/>
                        </a:moveTo>
                        <a:lnTo>
                          <a:pt x="41" y="52"/>
                        </a:lnTo>
                        <a:lnTo>
                          <a:pt x="41" y="52"/>
                        </a:lnTo>
                        <a:lnTo>
                          <a:pt x="41" y="52"/>
                        </a:lnTo>
                        <a:lnTo>
                          <a:pt x="39" y="54"/>
                        </a:lnTo>
                        <a:lnTo>
                          <a:pt x="39" y="54"/>
                        </a:lnTo>
                        <a:lnTo>
                          <a:pt x="39" y="54"/>
                        </a:lnTo>
                        <a:lnTo>
                          <a:pt x="39" y="54"/>
                        </a:lnTo>
                        <a:lnTo>
                          <a:pt x="37" y="54"/>
                        </a:lnTo>
                        <a:lnTo>
                          <a:pt x="35" y="54"/>
                        </a:lnTo>
                        <a:lnTo>
                          <a:pt x="35" y="54"/>
                        </a:lnTo>
                        <a:lnTo>
                          <a:pt x="33" y="54"/>
                        </a:lnTo>
                        <a:lnTo>
                          <a:pt x="33" y="54"/>
                        </a:lnTo>
                        <a:lnTo>
                          <a:pt x="31" y="54"/>
                        </a:lnTo>
                        <a:lnTo>
                          <a:pt x="31" y="52"/>
                        </a:lnTo>
                        <a:lnTo>
                          <a:pt x="31" y="52"/>
                        </a:lnTo>
                        <a:lnTo>
                          <a:pt x="29" y="50"/>
                        </a:lnTo>
                        <a:lnTo>
                          <a:pt x="29" y="48"/>
                        </a:lnTo>
                        <a:lnTo>
                          <a:pt x="12" y="17"/>
                        </a:lnTo>
                        <a:lnTo>
                          <a:pt x="10" y="15"/>
                        </a:lnTo>
                        <a:lnTo>
                          <a:pt x="8" y="13"/>
                        </a:lnTo>
                        <a:lnTo>
                          <a:pt x="8" y="9"/>
                        </a:lnTo>
                        <a:lnTo>
                          <a:pt x="6" y="8"/>
                        </a:lnTo>
                        <a:lnTo>
                          <a:pt x="6" y="8"/>
                        </a:lnTo>
                        <a:lnTo>
                          <a:pt x="6" y="11"/>
                        </a:lnTo>
                        <a:lnTo>
                          <a:pt x="6" y="13"/>
                        </a:lnTo>
                        <a:lnTo>
                          <a:pt x="6" y="17"/>
                        </a:lnTo>
                        <a:lnTo>
                          <a:pt x="6" y="21"/>
                        </a:lnTo>
                        <a:lnTo>
                          <a:pt x="6" y="52"/>
                        </a:lnTo>
                        <a:lnTo>
                          <a:pt x="6" y="54"/>
                        </a:lnTo>
                        <a:lnTo>
                          <a:pt x="6" y="54"/>
                        </a:lnTo>
                        <a:lnTo>
                          <a:pt x="6" y="54"/>
                        </a:lnTo>
                        <a:lnTo>
                          <a:pt x="6" y="54"/>
                        </a:lnTo>
                        <a:lnTo>
                          <a:pt x="4" y="54"/>
                        </a:lnTo>
                        <a:lnTo>
                          <a:pt x="4" y="54"/>
                        </a:lnTo>
                        <a:lnTo>
                          <a:pt x="4" y="54"/>
                        </a:lnTo>
                        <a:lnTo>
                          <a:pt x="2" y="54"/>
                        </a:lnTo>
                        <a:lnTo>
                          <a:pt x="2" y="54"/>
                        </a:lnTo>
                        <a:lnTo>
                          <a:pt x="0" y="54"/>
                        </a:lnTo>
                        <a:lnTo>
                          <a:pt x="0" y="54"/>
                        </a:lnTo>
                        <a:lnTo>
                          <a:pt x="0" y="54"/>
                        </a:lnTo>
                        <a:lnTo>
                          <a:pt x="0" y="54"/>
                        </a:lnTo>
                        <a:lnTo>
                          <a:pt x="0" y="54"/>
                        </a:lnTo>
                        <a:lnTo>
                          <a:pt x="0" y="54"/>
                        </a:lnTo>
                        <a:lnTo>
                          <a:pt x="0" y="52"/>
                        </a:lnTo>
                        <a:lnTo>
                          <a:pt x="0" y="4"/>
                        </a:lnTo>
                        <a:lnTo>
                          <a:pt x="0" y="2"/>
                        </a:lnTo>
                        <a:lnTo>
                          <a:pt x="0" y="0"/>
                        </a:lnTo>
                        <a:lnTo>
                          <a:pt x="2" y="0"/>
                        </a:lnTo>
                        <a:lnTo>
                          <a:pt x="2" y="0"/>
                        </a:lnTo>
                        <a:lnTo>
                          <a:pt x="6" y="0"/>
                        </a:lnTo>
                        <a:lnTo>
                          <a:pt x="6" y="0"/>
                        </a:lnTo>
                        <a:lnTo>
                          <a:pt x="8" y="0"/>
                        </a:lnTo>
                        <a:lnTo>
                          <a:pt x="8" y="0"/>
                        </a:lnTo>
                        <a:lnTo>
                          <a:pt x="10" y="2"/>
                        </a:lnTo>
                        <a:lnTo>
                          <a:pt x="10" y="2"/>
                        </a:lnTo>
                        <a:lnTo>
                          <a:pt x="10" y="2"/>
                        </a:lnTo>
                        <a:lnTo>
                          <a:pt x="12" y="4"/>
                        </a:lnTo>
                        <a:lnTo>
                          <a:pt x="12" y="4"/>
                        </a:lnTo>
                        <a:lnTo>
                          <a:pt x="25" y="29"/>
                        </a:lnTo>
                        <a:lnTo>
                          <a:pt x="27" y="31"/>
                        </a:lnTo>
                        <a:lnTo>
                          <a:pt x="27" y="32"/>
                        </a:lnTo>
                        <a:lnTo>
                          <a:pt x="29" y="34"/>
                        </a:lnTo>
                        <a:lnTo>
                          <a:pt x="29" y="36"/>
                        </a:lnTo>
                        <a:lnTo>
                          <a:pt x="31" y="38"/>
                        </a:lnTo>
                        <a:lnTo>
                          <a:pt x="31" y="40"/>
                        </a:lnTo>
                        <a:lnTo>
                          <a:pt x="33" y="42"/>
                        </a:lnTo>
                        <a:lnTo>
                          <a:pt x="33" y="44"/>
                        </a:lnTo>
                        <a:lnTo>
                          <a:pt x="33" y="44"/>
                        </a:lnTo>
                        <a:lnTo>
                          <a:pt x="33" y="40"/>
                        </a:lnTo>
                        <a:lnTo>
                          <a:pt x="33" y="36"/>
                        </a:lnTo>
                        <a:lnTo>
                          <a:pt x="33" y="34"/>
                        </a:lnTo>
                        <a:lnTo>
                          <a:pt x="33" y="31"/>
                        </a:lnTo>
                        <a:lnTo>
                          <a:pt x="33" y="2"/>
                        </a:lnTo>
                        <a:lnTo>
                          <a:pt x="33" y="2"/>
                        </a:lnTo>
                        <a:lnTo>
                          <a:pt x="33" y="0"/>
                        </a:lnTo>
                        <a:lnTo>
                          <a:pt x="35" y="0"/>
                        </a:lnTo>
                        <a:lnTo>
                          <a:pt x="35" y="0"/>
                        </a:lnTo>
                        <a:lnTo>
                          <a:pt x="35" y="0"/>
                        </a:lnTo>
                        <a:lnTo>
                          <a:pt x="35" y="0"/>
                        </a:lnTo>
                        <a:lnTo>
                          <a:pt x="37" y="0"/>
                        </a:lnTo>
                        <a:lnTo>
                          <a:pt x="37" y="0"/>
                        </a:lnTo>
                        <a:lnTo>
                          <a:pt x="39" y="0"/>
                        </a:lnTo>
                        <a:lnTo>
                          <a:pt x="39" y="0"/>
                        </a:lnTo>
                        <a:lnTo>
                          <a:pt x="39" y="0"/>
                        </a:lnTo>
                        <a:lnTo>
                          <a:pt x="41" y="0"/>
                        </a:lnTo>
                        <a:lnTo>
                          <a:pt x="41" y="0"/>
                        </a:lnTo>
                        <a:lnTo>
                          <a:pt x="41" y="0"/>
                        </a:lnTo>
                        <a:lnTo>
                          <a:pt x="41" y="2"/>
                        </a:lnTo>
                        <a:lnTo>
                          <a:pt x="41" y="2"/>
                        </a:lnTo>
                        <a:lnTo>
                          <a:pt x="41" y="5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1" name="Freeform 475">
                    <a:extLst>
                      <a:ext uri="{FF2B5EF4-FFF2-40B4-BE49-F238E27FC236}">
                        <a16:creationId xmlns:a16="http://schemas.microsoft.com/office/drawing/2014/main" id="{182CD2BA-FFCB-4328-B818-DDF85B96E4A5}"/>
                      </a:ext>
                    </a:extLst>
                  </p:cNvPr>
                  <p:cNvSpPr>
                    <a:spLocks/>
                  </p:cNvSpPr>
                  <p:nvPr/>
                </p:nvSpPr>
                <p:spPr bwMode="auto">
                  <a:xfrm>
                    <a:off x="8629736" y="6509252"/>
                    <a:ext cx="65088" cy="85725"/>
                  </a:xfrm>
                  <a:custGeom>
                    <a:avLst/>
                    <a:gdLst>
                      <a:gd name="T0" fmla="*/ 41 w 41"/>
                      <a:gd name="T1" fmla="*/ 4 h 54"/>
                      <a:gd name="T2" fmla="*/ 41 w 41"/>
                      <a:gd name="T3" fmla="*/ 4 h 54"/>
                      <a:gd name="T4" fmla="*/ 41 w 41"/>
                      <a:gd name="T5" fmla="*/ 4 h 54"/>
                      <a:gd name="T6" fmla="*/ 41 w 41"/>
                      <a:gd name="T7" fmla="*/ 6 h 54"/>
                      <a:gd name="T8" fmla="*/ 41 w 41"/>
                      <a:gd name="T9" fmla="*/ 6 h 54"/>
                      <a:gd name="T10" fmla="*/ 41 w 41"/>
                      <a:gd name="T11" fmla="*/ 6 h 54"/>
                      <a:gd name="T12" fmla="*/ 41 w 41"/>
                      <a:gd name="T13" fmla="*/ 6 h 54"/>
                      <a:gd name="T14" fmla="*/ 41 w 41"/>
                      <a:gd name="T15" fmla="*/ 6 h 54"/>
                      <a:gd name="T16" fmla="*/ 41 w 41"/>
                      <a:gd name="T17" fmla="*/ 6 h 54"/>
                      <a:gd name="T18" fmla="*/ 25 w 41"/>
                      <a:gd name="T19" fmla="*/ 6 h 54"/>
                      <a:gd name="T20" fmla="*/ 25 w 41"/>
                      <a:gd name="T21" fmla="*/ 52 h 54"/>
                      <a:gd name="T22" fmla="*/ 25 w 41"/>
                      <a:gd name="T23" fmla="*/ 54 h 54"/>
                      <a:gd name="T24" fmla="*/ 23 w 41"/>
                      <a:gd name="T25" fmla="*/ 54 h 54"/>
                      <a:gd name="T26" fmla="*/ 23 w 41"/>
                      <a:gd name="T27" fmla="*/ 54 h 54"/>
                      <a:gd name="T28" fmla="*/ 23 w 41"/>
                      <a:gd name="T29" fmla="*/ 54 h 54"/>
                      <a:gd name="T30" fmla="*/ 23 w 41"/>
                      <a:gd name="T31" fmla="*/ 54 h 54"/>
                      <a:gd name="T32" fmla="*/ 23 w 41"/>
                      <a:gd name="T33" fmla="*/ 54 h 54"/>
                      <a:gd name="T34" fmla="*/ 22 w 41"/>
                      <a:gd name="T35" fmla="*/ 54 h 54"/>
                      <a:gd name="T36" fmla="*/ 22 w 41"/>
                      <a:gd name="T37" fmla="*/ 54 h 54"/>
                      <a:gd name="T38" fmla="*/ 20 w 41"/>
                      <a:gd name="T39" fmla="*/ 54 h 54"/>
                      <a:gd name="T40" fmla="*/ 20 w 41"/>
                      <a:gd name="T41" fmla="*/ 54 h 54"/>
                      <a:gd name="T42" fmla="*/ 18 w 41"/>
                      <a:gd name="T43" fmla="*/ 54 h 54"/>
                      <a:gd name="T44" fmla="*/ 18 w 41"/>
                      <a:gd name="T45" fmla="*/ 54 h 54"/>
                      <a:gd name="T46" fmla="*/ 18 w 41"/>
                      <a:gd name="T47" fmla="*/ 54 h 54"/>
                      <a:gd name="T48" fmla="*/ 18 w 41"/>
                      <a:gd name="T49" fmla="*/ 54 h 54"/>
                      <a:gd name="T50" fmla="*/ 18 w 41"/>
                      <a:gd name="T51" fmla="*/ 54 h 54"/>
                      <a:gd name="T52" fmla="*/ 18 w 41"/>
                      <a:gd name="T53" fmla="*/ 52 h 54"/>
                      <a:gd name="T54" fmla="*/ 18 w 41"/>
                      <a:gd name="T55" fmla="*/ 6 h 54"/>
                      <a:gd name="T56" fmla="*/ 2 w 41"/>
                      <a:gd name="T57" fmla="*/ 6 h 54"/>
                      <a:gd name="T58" fmla="*/ 2 w 41"/>
                      <a:gd name="T59" fmla="*/ 6 h 54"/>
                      <a:gd name="T60" fmla="*/ 0 w 41"/>
                      <a:gd name="T61" fmla="*/ 6 h 54"/>
                      <a:gd name="T62" fmla="*/ 0 w 41"/>
                      <a:gd name="T63" fmla="*/ 6 h 54"/>
                      <a:gd name="T64" fmla="*/ 0 w 41"/>
                      <a:gd name="T65" fmla="*/ 6 h 54"/>
                      <a:gd name="T66" fmla="*/ 0 w 41"/>
                      <a:gd name="T67" fmla="*/ 6 h 54"/>
                      <a:gd name="T68" fmla="*/ 0 w 41"/>
                      <a:gd name="T69" fmla="*/ 4 h 54"/>
                      <a:gd name="T70" fmla="*/ 0 w 41"/>
                      <a:gd name="T71" fmla="*/ 4 h 54"/>
                      <a:gd name="T72" fmla="*/ 0 w 41"/>
                      <a:gd name="T73" fmla="*/ 4 h 54"/>
                      <a:gd name="T74" fmla="*/ 0 w 41"/>
                      <a:gd name="T75" fmla="*/ 2 h 54"/>
                      <a:gd name="T76" fmla="*/ 0 w 41"/>
                      <a:gd name="T77" fmla="*/ 2 h 54"/>
                      <a:gd name="T78" fmla="*/ 0 w 41"/>
                      <a:gd name="T79" fmla="*/ 2 h 54"/>
                      <a:gd name="T80" fmla="*/ 0 w 41"/>
                      <a:gd name="T81" fmla="*/ 0 h 54"/>
                      <a:gd name="T82" fmla="*/ 0 w 41"/>
                      <a:gd name="T83" fmla="*/ 0 h 54"/>
                      <a:gd name="T84" fmla="*/ 0 w 41"/>
                      <a:gd name="T85" fmla="*/ 0 h 54"/>
                      <a:gd name="T86" fmla="*/ 2 w 41"/>
                      <a:gd name="T87" fmla="*/ 0 h 54"/>
                      <a:gd name="T88" fmla="*/ 2 w 41"/>
                      <a:gd name="T89" fmla="*/ 0 h 54"/>
                      <a:gd name="T90" fmla="*/ 41 w 41"/>
                      <a:gd name="T91" fmla="*/ 0 h 54"/>
                      <a:gd name="T92" fmla="*/ 41 w 41"/>
                      <a:gd name="T93" fmla="*/ 0 h 54"/>
                      <a:gd name="T94" fmla="*/ 41 w 41"/>
                      <a:gd name="T95" fmla="*/ 0 h 54"/>
                      <a:gd name="T96" fmla="*/ 41 w 41"/>
                      <a:gd name="T97" fmla="*/ 0 h 54"/>
                      <a:gd name="T98" fmla="*/ 41 w 41"/>
                      <a:gd name="T99" fmla="*/ 0 h 54"/>
                      <a:gd name="T100" fmla="*/ 41 w 41"/>
                      <a:gd name="T101" fmla="*/ 2 h 54"/>
                      <a:gd name="T102" fmla="*/ 41 w 41"/>
                      <a:gd name="T103" fmla="*/ 2 h 54"/>
                      <a:gd name="T104" fmla="*/ 41 w 41"/>
                      <a:gd name="T105" fmla="*/ 2 h 54"/>
                      <a:gd name="T106" fmla="*/ 41 w 41"/>
                      <a:gd name="T107" fmla="*/ 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 h="54">
                        <a:moveTo>
                          <a:pt x="41" y="4"/>
                        </a:moveTo>
                        <a:lnTo>
                          <a:pt x="41" y="4"/>
                        </a:lnTo>
                        <a:lnTo>
                          <a:pt x="41" y="4"/>
                        </a:lnTo>
                        <a:lnTo>
                          <a:pt x="41" y="6"/>
                        </a:lnTo>
                        <a:lnTo>
                          <a:pt x="41" y="6"/>
                        </a:lnTo>
                        <a:lnTo>
                          <a:pt x="41" y="6"/>
                        </a:lnTo>
                        <a:lnTo>
                          <a:pt x="41" y="6"/>
                        </a:lnTo>
                        <a:lnTo>
                          <a:pt x="41" y="6"/>
                        </a:lnTo>
                        <a:lnTo>
                          <a:pt x="41" y="6"/>
                        </a:lnTo>
                        <a:lnTo>
                          <a:pt x="25" y="6"/>
                        </a:lnTo>
                        <a:lnTo>
                          <a:pt x="25" y="52"/>
                        </a:lnTo>
                        <a:lnTo>
                          <a:pt x="25" y="54"/>
                        </a:lnTo>
                        <a:lnTo>
                          <a:pt x="23" y="54"/>
                        </a:lnTo>
                        <a:lnTo>
                          <a:pt x="23" y="54"/>
                        </a:lnTo>
                        <a:lnTo>
                          <a:pt x="23" y="54"/>
                        </a:lnTo>
                        <a:lnTo>
                          <a:pt x="23" y="54"/>
                        </a:lnTo>
                        <a:lnTo>
                          <a:pt x="23" y="54"/>
                        </a:lnTo>
                        <a:lnTo>
                          <a:pt x="22" y="54"/>
                        </a:lnTo>
                        <a:lnTo>
                          <a:pt x="22" y="54"/>
                        </a:lnTo>
                        <a:lnTo>
                          <a:pt x="20" y="54"/>
                        </a:lnTo>
                        <a:lnTo>
                          <a:pt x="20" y="54"/>
                        </a:lnTo>
                        <a:lnTo>
                          <a:pt x="18" y="54"/>
                        </a:lnTo>
                        <a:lnTo>
                          <a:pt x="18" y="54"/>
                        </a:lnTo>
                        <a:lnTo>
                          <a:pt x="18" y="54"/>
                        </a:lnTo>
                        <a:lnTo>
                          <a:pt x="18" y="54"/>
                        </a:lnTo>
                        <a:lnTo>
                          <a:pt x="18" y="54"/>
                        </a:lnTo>
                        <a:lnTo>
                          <a:pt x="18" y="52"/>
                        </a:lnTo>
                        <a:lnTo>
                          <a:pt x="18" y="6"/>
                        </a:lnTo>
                        <a:lnTo>
                          <a:pt x="2" y="6"/>
                        </a:lnTo>
                        <a:lnTo>
                          <a:pt x="2" y="6"/>
                        </a:lnTo>
                        <a:lnTo>
                          <a:pt x="0" y="6"/>
                        </a:lnTo>
                        <a:lnTo>
                          <a:pt x="0" y="6"/>
                        </a:lnTo>
                        <a:lnTo>
                          <a:pt x="0" y="6"/>
                        </a:lnTo>
                        <a:lnTo>
                          <a:pt x="0" y="6"/>
                        </a:lnTo>
                        <a:lnTo>
                          <a:pt x="0" y="4"/>
                        </a:lnTo>
                        <a:lnTo>
                          <a:pt x="0" y="4"/>
                        </a:lnTo>
                        <a:lnTo>
                          <a:pt x="0" y="4"/>
                        </a:lnTo>
                        <a:lnTo>
                          <a:pt x="0" y="2"/>
                        </a:lnTo>
                        <a:lnTo>
                          <a:pt x="0" y="2"/>
                        </a:lnTo>
                        <a:lnTo>
                          <a:pt x="0" y="2"/>
                        </a:lnTo>
                        <a:lnTo>
                          <a:pt x="0" y="0"/>
                        </a:lnTo>
                        <a:lnTo>
                          <a:pt x="0" y="0"/>
                        </a:lnTo>
                        <a:lnTo>
                          <a:pt x="0" y="0"/>
                        </a:lnTo>
                        <a:lnTo>
                          <a:pt x="2" y="0"/>
                        </a:lnTo>
                        <a:lnTo>
                          <a:pt x="2" y="0"/>
                        </a:lnTo>
                        <a:lnTo>
                          <a:pt x="41" y="0"/>
                        </a:lnTo>
                        <a:lnTo>
                          <a:pt x="41" y="0"/>
                        </a:lnTo>
                        <a:lnTo>
                          <a:pt x="41" y="0"/>
                        </a:lnTo>
                        <a:lnTo>
                          <a:pt x="41" y="0"/>
                        </a:lnTo>
                        <a:lnTo>
                          <a:pt x="41" y="0"/>
                        </a:lnTo>
                        <a:lnTo>
                          <a:pt x="41" y="2"/>
                        </a:lnTo>
                        <a:lnTo>
                          <a:pt x="41" y="2"/>
                        </a:lnTo>
                        <a:lnTo>
                          <a:pt x="41" y="2"/>
                        </a:lnTo>
                        <a:lnTo>
                          <a:pt x="41" y="4"/>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2" name="Freeform 476">
                    <a:extLst>
                      <a:ext uri="{FF2B5EF4-FFF2-40B4-BE49-F238E27FC236}">
                        <a16:creationId xmlns:a16="http://schemas.microsoft.com/office/drawing/2014/main" id="{FE1727AD-2EB8-4EF3-8657-6CFEF7E7ED6B}"/>
                      </a:ext>
                    </a:extLst>
                  </p:cNvPr>
                  <p:cNvSpPr>
                    <a:spLocks noEditPoints="1"/>
                  </p:cNvSpPr>
                  <p:nvPr/>
                </p:nvSpPr>
                <p:spPr bwMode="auto">
                  <a:xfrm>
                    <a:off x="8705936" y="6509252"/>
                    <a:ext cx="58738" cy="85725"/>
                  </a:xfrm>
                  <a:custGeom>
                    <a:avLst/>
                    <a:gdLst>
                      <a:gd name="T0" fmla="*/ 37 w 37"/>
                      <a:gd name="T1" fmla="*/ 54 h 54"/>
                      <a:gd name="T2" fmla="*/ 37 w 37"/>
                      <a:gd name="T3" fmla="*/ 54 h 54"/>
                      <a:gd name="T4" fmla="*/ 37 w 37"/>
                      <a:gd name="T5" fmla="*/ 54 h 54"/>
                      <a:gd name="T6" fmla="*/ 35 w 37"/>
                      <a:gd name="T7" fmla="*/ 54 h 54"/>
                      <a:gd name="T8" fmla="*/ 33 w 37"/>
                      <a:gd name="T9" fmla="*/ 54 h 54"/>
                      <a:gd name="T10" fmla="*/ 31 w 37"/>
                      <a:gd name="T11" fmla="*/ 54 h 54"/>
                      <a:gd name="T12" fmla="*/ 31 w 37"/>
                      <a:gd name="T13" fmla="*/ 54 h 54"/>
                      <a:gd name="T14" fmla="*/ 29 w 37"/>
                      <a:gd name="T15" fmla="*/ 52 h 54"/>
                      <a:gd name="T16" fmla="*/ 25 w 37"/>
                      <a:gd name="T17" fmla="*/ 40 h 54"/>
                      <a:gd name="T18" fmla="*/ 23 w 37"/>
                      <a:gd name="T19" fmla="*/ 36 h 54"/>
                      <a:gd name="T20" fmla="*/ 20 w 37"/>
                      <a:gd name="T21" fmla="*/ 32 h 54"/>
                      <a:gd name="T22" fmla="*/ 18 w 37"/>
                      <a:gd name="T23" fmla="*/ 31 h 54"/>
                      <a:gd name="T24" fmla="*/ 14 w 37"/>
                      <a:gd name="T25" fmla="*/ 31 h 54"/>
                      <a:gd name="T26" fmla="*/ 8 w 37"/>
                      <a:gd name="T27" fmla="*/ 52 h 54"/>
                      <a:gd name="T28" fmla="*/ 8 w 37"/>
                      <a:gd name="T29" fmla="*/ 54 h 54"/>
                      <a:gd name="T30" fmla="*/ 8 w 37"/>
                      <a:gd name="T31" fmla="*/ 54 h 54"/>
                      <a:gd name="T32" fmla="*/ 6 w 37"/>
                      <a:gd name="T33" fmla="*/ 54 h 54"/>
                      <a:gd name="T34" fmla="*/ 4 w 37"/>
                      <a:gd name="T35" fmla="*/ 54 h 54"/>
                      <a:gd name="T36" fmla="*/ 2 w 37"/>
                      <a:gd name="T37" fmla="*/ 54 h 54"/>
                      <a:gd name="T38" fmla="*/ 2 w 37"/>
                      <a:gd name="T39" fmla="*/ 54 h 54"/>
                      <a:gd name="T40" fmla="*/ 0 w 37"/>
                      <a:gd name="T41" fmla="*/ 54 h 54"/>
                      <a:gd name="T42" fmla="*/ 0 w 37"/>
                      <a:gd name="T43" fmla="*/ 52 h 54"/>
                      <a:gd name="T44" fmla="*/ 0 w 37"/>
                      <a:gd name="T45" fmla="*/ 2 h 54"/>
                      <a:gd name="T46" fmla="*/ 2 w 37"/>
                      <a:gd name="T47" fmla="*/ 0 h 54"/>
                      <a:gd name="T48" fmla="*/ 16 w 37"/>
                      <a:gd name="T49" fmla="*/ 0 h 54"/>
                      <a:gd name="T50" fmla="*/ 20 w 37"/>
                      <a:gd name="T51" fmla="*/ 0 h 54"/>
                      <a:gd name="T52" fmla="*/ 22 w 37"/>
                      <a:gd name="T53" fmla="*/ 0 h 54"/>
                      <a:gd name="T54" fmla="*/ 27 w 37"/>
                      <a:gd name="T55" fmla="*/ 2 h 54"/>
                      <a:gd name="T56" fmla="*/ 31 w 37"/>
                      <a:gd name="T57" fmla="*/ 6 h 54"/>
                      <a:gd name="T58" fmla="*/ 33 w 37"/>
                      <a:gd name="T59" fmla="*/ 9 h 54"/>
                      <a:gd name="T60" fmla="*/ 35 w 37"/>
                      <a:gd name="T61" fmla="*/ 13 h 54"/>
                      <a:gd name="T62" fmla="*/ 33 w 37"/>
                      <a:gd name="T63" fmla="*/ 19 h 54"/>
                      <a:gd name="T64" fmla="*/ 31 w 37"/>
                      <a:gd name="T65" fmla="*/ 23 h 54"/>
                      <a:gd name="T66" fmla="*/ 27 w 37"/>
                      <a:gd name="T67" fmla="*/ 25 h 54"/>
                      <a:gd name="T68" fmla="*/ 23 w 37"/>
                      <a:gd name="T69" fmla="*/ 27 h 54"/>
                      <a:gd name="T70" fmla="*/ 25 w 37"/>
                      <a:gd name="T71" fmla="*/ 29 h 54"/>
                      <a:gd name="T72" fmla="*/ 27 w 37"/>
                      <a:gd name="T73" fmla="*/ 31 h 54"/>
                      <a:gd name="T74" fmla="*/ 29 w 37"/>
                      <a:gd name="T75" fmla="*/ 34 h 54"/>
                      <a:gd name="T76" fmla="*/ 31 w 37"/>
                      <a:gd name="T77" fmla="*/ 38 h 54"/>
                      <a:gd name="T78" fmla="*/ 37 w 37"/>
                      <a:gd name="T79" fmla="*/ 52 h 54"/>
                      <a:gd name="T80" fmla="*/ 37 w 37"/>
                      <a:gd name="T81" fmla="*/ 52 h 54"/>
                      <a:gd name="T82" fmla="*/ 27 w 37"/>
                      <a:gd name="T83" fmla="*/ 15 h 54"/>
                      <a:gd name="T84" fmla="*/ 25 w 37"/>
                      <a:gd name="T85" fmla="*/ 9 h 54"/>
                      <a:gd name="T86" fmla="*/ 20 w 37"/>
                      <a:gd name="T87" fmla="*/ 6 h 54"/>
                      <a:gd name="T88" fmla="*/ 18 w 37"/>
                      <a:gd name="T89" fmla="*/ 6 h 54"/>
                      <a:gd name="T90" fmla="*/ 14 w 37"/>
                      <a:gd name="T91" fmla="*/ 6 h 54"/>
                      <a:gd name="T92" fmla="*/ 8 w 37"/>
                      <a:gd name="T93" fmla="*/ 25 h 54"/>
                      <a:gd name="T94" fmla="*/ 18 w 37"/>
                      <a:gd name="T95" fmla="*/ 23 h 54"/>
                      <a:gd name="T96" fmla="*/ 22 w 37"/>
                      <a:gd name="T97" fmla="*/ 23 h 54"/>
                      <a:gd name="T98" fmla="*/ 25 w 37"/>
                      <a:gd name="T99" fmla="*/ 19 h 54"/>
                      <a:gd name="T100" fmla="*/ 27 w 37"/>
                      <a:gd name="T101" fmla="*/ 1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7" h="54">
                        <a:moveTo>
                          <a:pt x="37" y="52"/>
                        </a:moveTo>
                        <a:lnTo>
                          <a:pt x="37" y="54"/>
                        </a:lnTo>
                        <a:lnTo>
                          <a:pt x="37" y="54"/>
                        </a:lnTo>
                        <a:lnTo>
                          <a:pt x="37" y="54"/>
                        </a:lnTo>
                        <a:lnTo>
                          <a:pt x="37" y="54"/>
                        </a:lnTo>
                        <a:lnTo>
                          <a:pt x="37" y="54"/>
                        </a:lnTo>
                        <a:lnTo>
                          <a:pt x="35" y="54"/>
                        </a:lnTo>
                        <a:lnTo>
                          <a:pt x="35" y="54"/>
                        </a:lnTo>
                        <a:lnTo>
                          <a:pt x="33" y="54"/>
                        </a:lnTo>
                        <a:lnTo>
                          <a:pt x="33" y="54"/>
                        </a:lnTo>
                        <a:lnTo>
                          <a:pt x="31" y="54"/>
                        </a:lnTo>
                        <a:lnTo>
                          <a:pt x="31" y="54"/>
                        </a:lnTo>
                        <a:lnTo>
                          <a:pt x="31" y="54"/>
                        </a:lnTo>
                        <a:lnTo>
                          <a:pt x="31" y="54"/>
                        </a:lnTo>
                        <a:lnTo>
                          <a:pt x="29" y="54"/>
                        </a:lnTo>
                        <a:lnTo>
                          <a:pt x="29" y="52"/>
                        </a:lnTo>
                        <a:lnTo>
                          <a:pt x="29" y="52"/>
                        </a:lnTo>
                        <a:lnTo>
                          <a:pt x="25" y="40"/>
                        </a:lnTo>
                        <a:lnTo>
                          <a:pt x="23" y="38"/>
                        </a:lnTo>
                        <a:lnTo>
                          <a:pt x="23" y="36"/>
                        </a:lnTo>
                        <a:lnTo>
                          <a:pt x="22" y="34"/>
                        </a:lnTo>
                        <a:lnTo>
                          <a:pt x="20" y="32"/>
                        </a:lnTo>
                        <a:lnTo>
                          <a:pt x="20" y="31"/>
                        </a:lnTo>
                        <a:lnTo>
                          <a:pt x="18" y="31"/>
                        </a:lnTo>
                        <a:lnTo>
                          <a:pt x="16" y="31"/>
                        </a:lnTo>
                        <a:lnTo>
                          <a:pt x="14" y="31"/>
                        </a:lnTo>
                        <a:lnTo>
                          <a:pt x="8" y="31"/>
                        </a:lnTo>
                        <a:lnTo>
                          <a:pt x="8" y="52"/>
                        </a:lnTo>
                        <a:lnTo>
                          <a:pt x="8" y="54"/>
                        </a:lnTo>
                        <a:lnTo>
                          <a:pt x="8" y="54"/>
                        </a:lnTo>
                        <a:lnTo>
                          <a:pt x="8" y="54"/>
                        </a:lnTo>
                        <a:lnTo>
                          <a:pt x="8" y="54"/>
                        </a:lnTo>
                        <a:lnTo>
                          <a:pt x="6" y="54"/>
                        </a:lnTo>
                        <a:lnTo>
                          <a:pt x="6" y="54"/>
                        </a:lnTo>
                        <a:lnTo>
                          <a:pt x="6" y="54"/>
                        </a:lnTo>
                        <a:lnTo>
                          <a:pt x="4" y="54"/>
                        </a:lnTo>
                        <a:lnTo>
                          <a:pt x="4" y="54"/>
                        </a:lnTo>
                        <a:lnTo>
                          <a:pt x="2" y="54"/>
                        </a:lnTo>
                        <a:lnTo>
                          <a:pt x="2" y="54"/>
                        </a:lnTo>
                        <a:lnTo>
                          <a:pt x="2" y="54"/>
                        </a:lnTo>
                        <a:lnTo>
                          <a:pt x="2" y="54"/>
                        </a:lnTo>
                        <a:lnTo>
                          <a:pt x="0" y="54"/>
                        </a:lnTo>
                        <a:lnTo>
                          <a:pt x="0" y="54"/>
                        </a:lnTo>
                        <a:lnTo>
                          <a:pt x="0" y="52"/>
                        </a:lnTo>
                        <a:lnTo>
                          <a:pt x="0" y="4"/>
                        </a:lnTo>
                        <a:lnTo>
                          <a:pt x="0" y="2"/>
                        </a:lnTo>
                        <a:lnTo>
                          <a:pt x="2" y="0"/>
                        </a:lnTo>
                        <a:lnTo>
                          <a:pt x="2" y="0"/>
                        </a:lnTo>
                        <a:lnTo>
                          <a:pt x="4" y="0"/>
                        </a:lnTo>
                        <a:lnTo>
                          <a:pt x="16" y="0"/>
                        </a:lnTo>
                        <a:lnTo>
                          <a:pt x="18" y="0"/>
                        </a:lnTo>
                        <a:lnTo>
                          <a:pt x="20" y="0"/>
                        </a:lnTo>
                        <a:lnTo>
                          <a:pt x="20" y="0"/>
                        </a:lnTo>
                        <a:lnTo>
                          <a:pt x="22" y="0"/>
                        </a:lnTo>
                        <a:lnTo>
                          <a:pt x="23" y="2"/>
                        </a:lnTo>
                        <a:lnTo>
                          <a:pt x="27" y="2"/>
                        </a:lnTo>
                        <a:lnTo>
                          <a:pt x="29" y="4"/>
                        </a:lnTo>
                        <a:lnTo>
                          <a:pt x="31" y="6"/>
                        </a:lnTo>
                        <a:lnTo>
                          <a:pt x="33" y="8"/>
                        </a:lnTo>
                        <a:lnTo>
                          <a:pt x="33" y="9"/>
                        </a:lnTo>
                        <a:lnTo>
                          <a:pt x="33" y="11"/>
                        </a:lnTo>
                        <a:lnTo>
                          <a:pt x="35" y="13"/>
                        </a:lnTo>
                        <a:lnTo>
                          <a:pt x="33" y="17"/>
                        </a:lnTo>
                        <a:lnTo>
                          <a:pt x="33" y="19"/>
                        </a:lnTo>
                        <a:lnTo>
                          <a:pt x="33" y="21"/>
                        </a:lnTo>
                        <a:lnTo>
                          <a:pt x="31" y="23"/>
                        </a:lnTo>
                        <a:lnTo>
                          <a:pt x="29" y="25"/>
                        </a:lnTo>
                        <a:lnTo>
                          <a:pt x="27" y="25"/>
                        </a:lnTo>
                        <a:lnTo>
                          <a:pt x="25" y="27"/>
                        </a:lnTo>
                        <a:lnTo>
                          <a:pt x="23" y="27"/>
                        </a:lnTo>
                        <a:lnTo>
                          <a:pt x="25" y="29"/>
                        </a:lnTo>
                        <a:lnTo>
                          <a:pt x="25" y="29"/>
                        </a:lnTo>
                        <a:lnTo>
                          <a:pt x="27" y="31"/>
                        </a:lnTo>
                        <a:lnTo>
                          <a:pt x="27" y="31"/>
                        </a:lnTo>
                        <a:lnTo>
                          <a:pt x="29" y="32"/>
                        </a:lnTo>
                        <a:lnTo>
                          <a:pt x="29" y="34"/>
                        </a:lnTo>
                        <a:lnTo>
                          <a:pt x="31" y="36"/>
                        </a:lnTo>
                        <a:lnTo>
                          <a:pt x="31" y="38"/>
                        </a:lnTo>
                        <a:lnTo>
                          <a:pt x="37" y="50"/>
                        </a:lnTo>
                        <a:lnTo>
                          <a:pt x="37" y="52"/>
                        </a:lnTo>
                        <a:lnTo>
                          <a:pt x="37" y="52"/>
                        </a:lnTo>
                        <a:lnTo>
                          <a:pt x="37" y="52"/>
                        </a:lnTo>
                        <a:lnTo>
                          <a:pt x="37" y="52"/>
                        </a:lnTo>
                        <a:close/>
                        <a:moveTo>
                          <a:pt x="27" y="15"/>
                        </a:moveTo>
                        <a:lnTo>
                          <a:pt x="25" y="11"/>
                        </a:lnTo>
                        <a:lnTo>
                          <a:pt x="25" y="9"/>
                        </a:lnTo>
                        <a:lnTo>
                          <a:pt x="23" y="8"/>
                        </a:lnTo>
                        <a:lnTo>
                          <a:pt x="20" y="6"/>
                        </a:lnTo>
                        <a:lnTo>
                          <a:pt x="20" y="6"/>
                        </a:lnTo>
                        <a:lnTo>
                          <a:pt x="18" y="6"/>
                        </a:lnTo>
                        <a:lnTo>
                          <a:pt x="16" y="6"/>
                        </a:lnTo>
                        <a:lnTo>
                          <a:pt x="14" y="6"/>
                        </a:lnTo>
                        <a:lnTo>
                          <a:pt x="8" y="6"/>
                        </a:lnTo>
                        <a:lnTo>
                          <a:pt x="8" y="25"/>
                        </a:lnTo>
                        <a:lnTo>
                          <a:pt x="16" y="25"/>
                        </a:lnTo>
                        <a:lnTo>
                          <a:pt x="18" y="23"/>
                        </a:lnTo>
                        <a:lnTo>
                          <a:pt x="20" y="23"/>
                        </a:lnTo>
                        <a:lnTo>
                          <a:pt x="22" y="23"/>
                        </a:lnTo>
                        <a:lnTo>
                          <a:pt x="23" y="21"/>
                        </a:lnTo>
                        <a:lnTo>
                          <a:pt x="25" y="19"/>
                        </a:lnTo>
                        <a:lnTo>
                          <a:pt x="25" y="19"/>
                        </a:lnTo>
                        <a:lnTo>
                          <a:pt x="27" y="17"/>
                        </a:lnTo>
                        <a:lnTo>
                          <a:pt x="27" y="1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3" name="Freeform 477">
                    <a:extLst>
                      <a:ext uri="{FF2B5EF4-FFF2-40B4-BE49-F238E27FC236}">
                        <a16:creationId xmlns:a16="http://schemas.microsoft.com/office/drawing/2014/main" id="{63C83DD5-C07E-4AF3-ABDE-AA67A4C3AB11}"/>
                      </a:ext>
                    </a:extLst>
                  </p:cNvPr>
                  <p:cNvSpPr>
                    <a:spLocks noEditPoints="1"/>
                  </p:cNvSpPr>
                  <p:nvPr/>
                </p:nvSpPr>
                <p:spPr bwMode="auto">
                  <a:xfrm>
                    <a:off x="8774198" y="6509252"/>
                    <a:ext cx="73025" cy="85725"/>
                  </a:xfrm>
                  <a:custGeom>
                    <a:avLst/>
                    <a:gdLst>
                      <a:gd name="T0" fmla="*/ 46 w 46"/>
                      <a:gd name="T1" fmla="*/ 52 h 54"/>
                      <a:gd name="T2" fmla="*/ 46 w 46"/>
                      <a:gd name="T3" fmla="*/ 52 h 54"/>
                      <a:gd name="T4" fmla="*/ 46 w 46"/>
                      <a:gd name="T5" fmla="*/ 52 h 54"/>
                      <a:gd name="T6" fmla="*/ 46 w 46"/>
                      <a:gd name="T7" fmla="*/ 54 h 54"/>
                      <a:gd name="T8" fmla="*/ 46 w 46"/>
                      <a:gd name="T9" fmla="*/ 54 h 54"/>
                      <a:gd name="T10" fmla="*/ 46 w 46"/>
                      <a:gd name="T11" fmla="*/ 54 h 54"/>
                      <a:gd name="T12" fmla="*/ 44 w 46"/>
                      <a:gd name="T13" fmla="*/ 54 h 54"/>
                      <a:gd name="T14" fmla="*/ 44 w 46"/>
                      <a:gd name="T15" fmla="*/ 54 h 54"/>
                      <a:gd name="T16" fmla="*/ 42 w 46"/>
                      <a:gd name="T17" fmla="*/ 54 h 54"/>
                      <a:gd name="T18" fmla="*/ 42 w 46"/>
                      <a:gd name="T19" fmla="*/ 54 h 54"/>
                      <a:gd name="T20" fmla="*/ 40 w 46"/>
                      <a:gd name="T21" fmla="*/ 54 h 54"/>
                      <a:gd name="T22" fmla="*/ 40 w 46"/>
                      <a:gd name="T23" fmla="*/ 54 h 54"/>
                      <a:gd name="T24" fmla="*/ 40 w 46"/>
                      <a:gd name="T25" fmla="*/ 54 h 54"/>
                      <a:gd name="T26" fmla="*/ 38 w 46"/>
                      <a:gd name="T27" fmla="*/ 54 h 54"/>
                      <a:gd name="T28" fmla="*/ 38 w 46"/>
                      <a:gd name="T29" fmla="*/ 54 h 54"/>
                      <a:gd name="T30" fmla="*/ 38 w 46"/>
                      <a:gd name="T31" fmla="*/ 54 h 54"/>
                      <a:gd name="T32" fmla="*/ 38 w 46"/>
                      <a:gd name="T33" fmla="*/ 52 h 54"/>
                      <a:gd name="T34" fmla="*/ 34 w 46"/>
                      <a:gd name="T35" fmla="*/ 40 h 54"/>
                      <a:gd name="T36" fmla="*/ 11 w 46"/>
                      <a:gd name="T37" fmla="*/ 40 h 54"/>
                      <a:gd name="T38" fmla="*/ 7 w 46"/>
                      <a:gd name="T39" fmla="*/ 52 h 54"/>
                      <a:gd name="T40" fmla="*/ 7 w 46"/>
                      <a:gd name="T41" fmla="*/ 54 h 54"/>
                      <a:gd name="T42" fmla="*/ 5 w 46"/>
                      <a:gd name="T43" fmla="*/ 54 h 54"/>
                      <a:gd name="T44" fmla="*/ 5 w 46"/>
                      <a:gd name="T45" fmla="*/ 54 h 54"/>
                      <a:gd name="T46" fmla="*/ 5 w 46"/>
                      <a:gd name="T47" fmla="*/ 54 h 54"/>
                      <a:gd name="T48" fmla="*/ 5 w 46"/>
                      <a:gd name="T49" fmla="*/ 54 h 54"/>
                      <a:gd name="T50" fmla="*/ 3 w 46"/>
                      <a:gd name="T51" fmla="*/ 54 h 54"/>
                      <a:gd name="T52" fmla="*/ 3 w 46"/>
                      <a:gd name="T53" fmla="*/ 54 h 54"/>
                      <a:gd name="T54" fmla="*/ 2 w 46"/>
                      <a:gd name="T55" fmla="*/ 54 h 54"/>
                      <a:gd name="T56" fmla="*/ 2 w 46"/>
                      <a:gd name="T57" fmla="*/ 54 h 54"/>
                      <a:gd name="T58" fmla="*/ 0 w 46"/>
                      <a:gd name="T59" fmla="*/ 54 h 54"/>
                      <a:gd name="T60" fmla="*/ 0 w 46"/>
                      <a:gd name="T61" fmla="*/ 54 h 54"/>
                      <a:gd name="T62" fmla="*/ 0 w 46"/>
                      <a:gd name="T63" fmla="*/ 54 h 54"/>
                      <a:gd name="T64" fmla="*/ 0 w 46"/>
                      <a:gd name="T65" fmla="*/ 54 h 54"/>
                      <a:gd name="T66" fmla="*/ 0 w 46"/>
                      <a:gd name="T67" fmla="*/ 52 h 54"/>
                      <a:gd name="T68" fmla="*/ 0 w 46"/>
                      <a:gd name="T69" fmla="*/ 52 h 54"/>
                      <a:gd name="T70" fmla="*/ 0 w 46"/>
                      <a:gd name="T71" fmla="*/ 52 h 54"/>
                      <a:gd name="T72" fmla="*/ 17 w 46"/>
                      <a:gd name="T73" fmla="*/ 2 h 54"/>
                      <a:gd name="T74" fmla="*/ 19 w 46"/>
                      <a:gd name="T75" fmla="*/ 0 h 54"/>
                      <a:gd name="T76" fmla="*/ 19 w 46"/>
                      <a:gd name="T77" fmla="*/ 0 h 54"/>
                      <a:gd name="T78" fmla="*/ 19 w 46"/>
                      <a:gd name="T79" fmla="*/ 0 h 54"/>
                      <a:gd name="T80" fmla="*/ 19 w 46"/>
                      <a:gd name="T81" fmla="*/ 0 h 54"/>
                      <a:gd name="T82" fmla="*/ 19 w 46"/>
                      <a:gd name="T83" fmla="*/ 0 h 54"/>
                      <a:gd name="T84" fmla="*/ 21 w 46"/>
                      <a:gd name="T85" fmla="*/ 0 h 54"/>
                      <a:gd name="T86" fmla="*/ 21 w 46"/>
                      <a:gd name="T87" fmla="*/ 0 h 54"/>
                      <a:gd name="T88" fmla="*/ 23 w 46"/>
                      <a:gd name="T89" fmla="*/ 0 h 54"/>
                      <a:gd name="T90" fmla="*/ 25 w 46"/>
                      <a:gd name="T91" fmla="*/ 0 h 54"/>
                      <a:gd name="T92" fmla="*/ 25 w 46"/>
                      <a:gd name="T93" fmla="*/ 0 h 54"/>
                      <a:gd name="T94" fmla="*/ 25 w 46"/>
                      <a:gd name="T95" fmla="*/ 0 h 54"/>
                      <a:gd name="T96" fmla="*/ 27 w 46"/>
                      <a:gd name="T97" fmla="*/ 0 h 54"/>
                      <a:gd name="T98" fmla="*/ 27 w 46"/>
                      <a:gd name="T99" fmla="*/ 0 h 54"/>
                      <a:gd name="T100" fmla="*/ 27 w 46"/>
                      <a:gd name="T101" fmla="*/ 0 h 54"/>
                      <a:gd name="T102" fmla="*/ 27 w 46"/>
                      <a:gd name="T103" fmla="*/ 2 h 54"/>
                      <a:gd name="T104" fmla="*/ 27 w 46"/>
                      <a:gd name="T105" fmla="*/ 2 h 54"/>
                      <a:gd name="T106" fmla="*/ 46 w 46"/>
                      <a:gd name="T107" fmla="*/ 52 h 54"/>
                      <a:gd name="T108" fmla="*/ 23 w 46"/>
                      <a:gd name="T109" fmla="*/ 8 h 54"/>
                      <a:gd name="T110" fmla="*/ 23 w 46"/>
                      <a:gd name="T111" fmla="*/ 8 h 54"/>
                      <a:gd name="T112" fmla="*/ 13 w 46"/>
                      <a:gd name="T113" fmla="*/ 34 h 54"/>
                      <a:gd name="T114" fmla="*/ 32 w 46"/>
                      <a:gd name="T115" fmla="*/ 34 h 54"/>
                      <a:gd name="T116" fmla="*/ 23 w 46"/>
                      <a:gd name="T117" fmla="*/ 8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6" h="54">
                        <a:moveTo>
                          <a:pt x="46" y="52"/>
                        </a:moveTo>
                        <a:lnTo>
                          <a:pt x="46" y="52"/>
                        </a:lnTo>
                        <a:lnTo>
                          <a:pt x="46" y="52"/>
                        </a:lnTo>
                        <a:lnTo>
                          <a:pt x="46" y="54"/>
                        </a:lnTo>
                        <a:lnTo>
                          <a:pt x="46" y="54"/>
                        </a:lnTo>
                        <a:lnTo>
                          <a:pt x="46" y="54"/>
                        </a:lnTo>
                        <a:lnTo>
                          <a:pt x="44" y="54"/>
                        </a:lnTo>
                        <a:lnTo>
                          <a:pt x="44" y="54"/>
                        </a:lnTo>
                        <a:lnTo>
                          <a:pt x="42" y="54"/>
                        </a:lnTo>
                        <a:lnTo>
                          <a:pt x="42" y="54"/>
                        </a:lnTo>
                        <a:lnTo>
                          <a:pt x="40" y="54"/>
                        </a:lnTo>
                        <a:lnTo>
                          <a:pt x="40" y="54"/>
                        </a:lnTo>
                        <a:lnTo>
                          <a:pt x="40" y="54"/>
                        </a:lnTo>
                        <a:lnTo>
                          <a:pt x="38" y="54"/>
                        </a:lnTo>
                        <a:lnTo>
                          <a:pt x="38" y="54"/>
                        </a:lnTo>
                        <a:lnTo>
                          <a:pt x="38" y="54"/>
                        </a:lnTo>
                        <a:lnTo>
                          <a:pt x="38" y="52"/>
                        </a:lnTo>
                        <a:lnTo>
                          <a:pt x="34" y="40"/>
                        </a:lnTo>
                        <a:lnTo>
                          <a:pt x="11" y="40"/>
                        </a:lnTo>
                        <a:lnTo>
                          <a:pt x="7" y="52"/>
                        </a:lnTo>
                        <a:lnTo>
                          <a:pt x="7" y="54"/>
                        </a:lnTo>
                        <a:lnTo>
                          <a:pt x="5" y="54"/>
                        </a:lnTo>
                        <a:lnTo>
                          <a:pt x="5" y="54"/>
                        </a:lnTo>
                        <a:lnTo>
                          <a:pt x="5" y="54"/>
                        </a:lnTo>
                        <a:lnTo>
                          <a:pt x="5" y="54"/>
                        </a:lnTo>
                        <a:lnTo>
                          <a:pt x="3" y="54"/>
                        </a:lnTo>
                        <a:lnTo>
                          <a:pt x="3" y="54"/>
                        </a:lnTo>
                        <a:lnTo>
                          <a:pt x="2" y="54"/>
                        </a:lnTo>
                        <a:lnTo>
                          <a:pt x="2" y="54"/>
                        </a:lnTo>
                        <a:lnTo>
                          <a:pt x="0" y="54"/>
                        </a:lnTo>
                        <a:lnTo>
                          <a:pt x="0" y="54"/>
                        </a:lnTo>
                        <a:lnTo>
                          <a:pt x="0" y="54"/>
                        </a:lnTo>
                        <a:lnTo>
                          <a:pt x="0" y="54"/>
                        </a:lnTo>
                        <a:lnTo>
                          <a:pt x="0" y="52"/>
                        </a:lnTo>
                        <a:lnTo>
                          <a:pt x="0" y="52"/>
                        </a:lnTo>
                        <a:lnTo>
                          <a:pt x="0" y="52"/>
                        </a:lnTo>
                        <a:lnTo>
                          <a:pt x="17" y="2"/>
                        </a:lnTo>
                        <a:lnTo>
                          <a:pt x="19" y="0"/>
                        </a:lnTo>
                        <a:lnTo>
                          <a:pt x="19" y="0"/>
                        </a:lnTo>
                        <a:lnTo>
                          <a:pt x="19" y="0"/>
                        </a:lnTo>
                        <a:lnTo>
                          <a:pt x="19" y="0"/>
                        </a:lnTo>
                        <a:lnTo>
                          <a:pt x="19" y="0"/>
                        </a:lnTo>
                        <a:lnTo>
                          <a:pt x="21" y="0"/>
                        </a:lnTo>
                        <a:lnTo>
                          <a:pt x="21" y="0"/>
                        </a:lnTo>
                        <a:lnTo>
                          <a:pt x="23" y="0"/>
                        </a:lnTo>
                        <a:lnTo>
                          <a:pt x="25" y="0"/>
                        </a:lnTo>
                        <a:lnTo>
                          <a:pt x="25" y="0"/>
                        </a:lnTo>
                        <a:lnTo>
                          <a:pt x="25" y="0"/>
                        </a:lnTo>
                        <a:lnTo>
                          <a:pt x="27" y="0"/>
                        </a:lnTo>
                        <a:lnTo>
                          <a:pt x="27" y="0"/>
                        </a:lnTo>
                        <a:lnTo>
                          <a:pt x="27" y="0"/>
                        </a:lnTo>
                        <a:lnTo>
                          <a:pt x="27" y="2"/>
                        </a:lnTo>
                        <a:lnTo>
                          <a:pt x="27" y="2"/>
                        </a:lnTo>
                        <a:lnTo>
                          <a:pt x="46" y="52"/>
                        </a:lnTo>
                        <a:close/>
                        <a:moveTo>
                          <a:pt x="23" y="8"/>
                        </a:moveTo>
                        <a:lnTo>
                          <a:pt x="23" y="8"/>
                        </a:lnTo>
                        <a:lnTo>
                          <a:pt x="13" y="34"/>
                        </a:lnTo>
                        <a:lnTo>
                          <a:pt x="32" y="34"/>
                        </a:lnTo>
                        <a:lnTo>
                          <a:pt x="23" y="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4" name="Freeform 478">
                    <a:extLst>
                      <a:ext uri="{FF2B5EF4-FFF2-40B4-BE49-F238E27FC236}">
                        <a16:creationId xmlns:a16="http://schemas.microsoft.com/office/drawing/2014/main" id="{69C3EC30-D59E-4519-A450-2F0D50D69FC9}"/>
                      </a:ext>
                    </a:extLst>
                  </p:cNvPr>
                  <p:cNvSpPr>
                    <a:spLocks/>
                  </p:cNvSpPr>
                  <p:nvPr/>
                </p:nvSpPr>
                <p:spPr bwMode="auto">
                  <a:xfrm>
                    <a:off x="8840873" y="6509252"/>
                    <a:ext cx="63500" cy="85725"/>
                  </a:xfrm>
                  <a:custGeom>
                    <a:avLst/>
                    <a:gdLst>
                      <a:gd name="T0" fmla="*/ 40 w 40"/>
                      <a:gd name="T1" fmla="*/ 4 h 54"/>
                      <a:gd name="T2" fmla="*/ 40 w 40"/>
                      <a:gd name="T3" fmla="*/ 4 h 54"/>
                      <a:gd name="T4" fmla="*/ 40 w 40"/>
                      <a:gd name="T5" fmla="*/ 4 h 54"/>
                      <a:gd name="T6" fmla="*/ 40 w 40"/>
                      <a:gd name="T7" fmla="*/ 6 h 54"/>
                      <a:gd name="T8" fmla="*/ 40 w 40"/>
                      <a:gd name="T9" fmla="*/ 6 h 54"/>
                      <a:gd name="T10" fmla="*/ 40 w 40"/>
                      <a:gd name="T11" fmla="*/ 6 h 54"/>
                      <a:gd name="T12" fmla="*/ 40 w 40"/>
                      <a:gd name="T13" fmla="*/ 6 h 54"/>
                      <a:gd name="T14" fmla="*/ 38 w 40"/>
                      <a:gd name="T15" fmla="*/ 6 h 54"/>
                      <a:gd name="T16" fmla="*/ 38 w 40"/>
                      <a:gd name="T17" fmla="*/ 6 h 54"/>
                      <a:gd name="T18" fmla="*/ 23 w 40"/>
                      <a:gd name="T19" fmla="*/ 6 h 54"/>
                      <a:gd name="T20" fmla="*/ 23 w 40"/>
                      <a:gd name="T21" fmla="*/ 52 h 54"/>
                      <a:gd name="T22" fmla="*/ 23 w 40"/>
                      <a:gd name="T23" fmla="*/ 54 h 54"/>
                      <a:gd name="T24" fmla="*/ 23 w 40"/>
                      <a:gd name="T25" fmla="*/ 54 h 54"/>
                      <a:gd name="T26" fmla="*/ 23 w 40"/>
                      <a:gd name="T27" fmla="*/ 54 h 54"/>
                      <a:gd name="T28" fmla="*/ 23 w 40"/>
                      <a:gd name="T29" fmla="*/ 54 h 54"/>
                      <a:gd name="T30" fmla="*/ 23 w 40"/>
                      <a:gd name="T31" fmla="*/ 54 h 54"/>
                      <a:gd name="T32" fmla="*/ 21 w 40"/>
                      <a:gd name="T33" fmla="*/ 54 h 54"/>
                      <a:gd name="T34" fmla="*/ 21 w 40"/>
                      <a:gd name="T35" fmla="*/ 54 h 54"/>
                      <a:gd name="T36" fmla="*/ 19 w 40"/>
                      <a:gd name="T37" fmla="*/ 54 h 54"/>
                      <a:gd name="T38" fmla="*/ 19 w 40"/>
                      <a:gd name="T39" fmla="*/ 54 h 54"/>
                      <a:gd name="T40" fmla="*/ 17 w 40"/>
                      <a:gd name="T41" fmla="*/ 54 h 54"/>
                      <a:gd name="T42" fmla="*/ 17 w 40"/>
                      <a:gd name="T43" fmla="*/ 54 h 54"/>
                      <a:gd name="T44" fmla="*/ 17 w 40"/>
                      <a:gd name="T45" fmla="*/ 54 h 54"/>
                      <a:gd name="T46" fmla="*/ 17 w 40"/>
                      <a:gd name="T47" fmla="*/ 54 h 54"/>
                      <a:gd name="T48" fmla="*/ 17 w 40"/>
                      <a:gd name="T49" fmla="*/ 54 h 54"/>
                      <a:gd name="T50" fmla="*/ 15 w 40"/>
                      <a:gd name="T51" fmla="*/ 54 h 54"/>
                      <a:gd name="T52" fmla="*/ 15 w 40"/>
                      <a:gd name="T53" fmla="*/ 52 h 54"/>
                      <a:gd name="T54" fmla="*/ 15 w 40"/>
                      <a:gd name="T55" fmla="*/ 6 h 54"/>
                      <a:gd name="T56" fmla="*/ 0 w 40"/>
                      <a:gd name="T57" fmla="*/ 6 h 54"/>
                      <a:gd name="T58" fmla="*/ 0 w 40"/>
                      <a:gd name="T59" fmla="*/ 6 h 54"/>
                      <a:gd name="T60" fmla="*/ 0 w 40"/>
                      <a:gd name="T61" fmla="*/ 6 h 54"/>
                      <a:gd name="T62" fmla="*/ 0 w 40"/>
                      <a:gd name="T63" fmla="*/ 6 h 54"/>
                      <a:gd name="T64" fmla="*/ 0 w 40"/>
                      <a:gd name="T65" fmla="*/ 6 h 54"/>
                      <a:gd name="T66" fmla="*/ 0 w 40"/>
                      <a:gd name="T67" fmla="*/ 6 h 54"/>
                      <a:gd name="T68" fmla="*/ 0 w 40"/>
                      <a:gd name="T69" fmla="*/ 4 h 54"/>
                      <a:gd name="T70" fmla="*/ 0 w 40"/>
                      <a:gd name="T71" fmla="*/ 4 h 54"/>
                      <a:gd name="T72" fmla="*/ 0 w 40"/>
                      <a:gd name="T73" fmla="*/ 4 h 54"/>
                      <a:gd name="T74" fmla="*/ 0 w 40"/>
                      <a:gd name="T75" fmla="*/ 2 h 54"/>
                      <a:gd name="T76" fmla="*/ 0 w 40"/>
                      <a:gd name="T77" fmla="*/ 2 h 54"/>
                      <a:gd name="T78" fmla="*/ 0 w 40"/>
                      <a:gd name="T79" fmla="*/ 2 h 54"/>
                      <a:gd name="T80" fmla="*/ 0 w 40"/>
                      <a:gd name="T81" fmla="*/ 0 h 54"/>
                      <a:gd name="T82" fmla="*/ 0 w 40"/>
                      <a:gd name="T83" fmla="*/ 0 h 54"/>
                      <a:gd name="T84" fmla="*/ 0 w 40"/>
                      <a:gd name="T85" fmla="*/ 0 h 54"/>
                      <a:gd name="T86" fmla="*/ 0 w 40"/>
                      <a:gd name="T87" fmla="*/ 0 h 54"/>
                      <a:gd name="T88" fmla="*/ 0 w 40"/>
                      <a:gd name="T89" fmla="*/ 0 h 54"/>
                      <a:gd name="T90" fmla="*/ 38 w 40"/>
                      <a:gd name="T91" fmla="*/ 0 h 54"/>
                      <a:gd name="T92" fmla="*/ 38 w 40"/>
                      <a:gd name="T93" fmla="*/ 0 h 54"/>
                      <a:gd name="T94" fmla="*/ 40 w 40"/>
                      <a:gd name="T95" fmla="*/ 0 h 54"/>
                      <a:gd name="T96" fmla="*/ 40 w 40"/>
                      <a:gd name="T97" fmla="*/ 0 h 54"/>
                      <a:gd name="T98" fmla="*/ 40 w 40"/>
                      <a:gd name="T99" fmla="*/ 0 h 54"/>
                      <a:gd name="T100" fmla="*/ 40 w 40"/>
                      <a:gd name="T101" fmla="*/ 2 h 54"/>
                      <a:gd name="T102" fmla="*/ 40 w 40"/>
                      <a:gd name="T103" fmla="*/ 2 h 54"/>
                      <a:gd name="T104" fmla="*/ 40 w 40"/>
                      <a:gd name="T105" fmla="*/ 2 h 54"/>
                      <a:gd name="T106" fmla="*/ 40 w 40"/>
                      <a:gd name="T107" fmla="*/ 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0" h="54">
                        <a:moveTo>
                          <a:pt x="40" y="4"/>
                        </a:moveTo>
                        <a:lnTo>
                          <a:pt x="40" y="4"/>
                        </a:lnTo>
                        <a:lnTo>
                          <a:pt x="40" y="4"/>
                        </a:lnTo>
                        <a:lnTo>
                          <a:pt x="40" y="6"/>
                        </a:lnTo>
                        <a:lnTo>
                          <a:pt x="40" y="6"/>
                        </a:lnTo>
                        <a:lnTo>
                          <a:pt x="40" y="6"/>
                        </a:lnTo>
                        <a:lnTo>
                          <a:pt x="40" y="6"/>
                        </a:lnTo>
                        <a:lnTo>
                          <a:pt x="38" y="6"/>
                        </a:lnTo>
                        <a:lnTo>
                          <a:pt x="38" y="6"/>
                        </a:lnTo>
                        <a:lnTo>
                          <a:pt x="23" y="6"/>
                        </a:lnTo>
                        <a:lnTo>
                          <a:pt x="23" y="52"/>
                        </a:lnTo>
                        <a:lnTo>
                          <a:pt x="23" y="54"/>
                        </a:lnTo>
                        <a:lnTo>
                          <a:pt x="23" y="54"/>
                        </a:lnTo>
                        <a:lnTo>
                          <a:pt x="23" y="54"/>
                        </a:lnTo>
                        <a:lnTo>
                          <a:pt x="23" y="54"/>
                        </a:lnTo>
                        <a:lnTo>
                          <a:pt x="23" y="54"/>
                        </a:lnTo>
                        <a:lnTo>
                          <a:pt x="21" y="54"/>
                        </a:lnTo>
                        <a:lnTo>
                          <a:pt x="21" y="54"/>
                        </a:lnTo>
                        <a:lnTo>
                          <a:pt x="19" y="54"/>
                        </a:lnTo>
                        <a:lnTo>
                          <a:pt x="19" y="54"/>
                        </a:lnTo>
                        <a:lnTo>
                          <a:pt x="17" y="54"/>
                        </a:lnTo>
                        <a:lnTo>
                          <a:pt x="17" y="54"/>
                        </a:lnTo>
                        <a:lnTo>
                          <a:pt x="17" y="54"/>
                        </a:lnTo>
                        <a:lnTo>
                          <a:pt x="17" y="54"/>
                        </a:lnTo>
                        <a:lnTo>
                          <a:pt x="17" y="54"/>
                        </a:lnTo>
                        <a:lnTo>
                          <a:pt x="15" y="54"/>
                        </a:lnTo>
                        <a:lnTo>
                          <a:pt x="15" y="52"/>
                        </a:lnTo>
                        <a:lnTo>
                          <a:pt x="15" y="6"/>
                        </a:lnTo>
                        <a:lnTo>
                          <a:pt x="0" y="6"/>
                        </a:lnTo>
                        <a:lnTo>
                          <a:pt x="0" y="6"/>
                        </a:lnTo>
                        <a:lnTo>
                          <a:pt x="0" y="6"/>
                        </a:lnTo>
                        <a:lnTo>
                          <a:pt x="0" y="6"/>
                        </a:lnTo>
                        <a:lnTo>
                          <a:pt x="0" y="6"/>
                        </a:lnTo>
                        <a:lnTo>
                          <a:pt x="0" y="6"/>
                        </a:lnTo>
                        <a:lnTo>
                          <a:pt x="0" y="4"/>
                        </a:lnTo>
                        <a:lnTo>
                          <a:pt x="0" y="4"/>
                        </a:lnTo>
                        <a:lnTo>
                          <a:pt x="0" y="4"/>
                        </a:lnTo>
                        <a:lnTo>
                          <a:pt x="0" y="2"/>
                        </a:lnTo>
                        <a:lnTo>
                          <a:pt x="0" y="2"/>
                        </a:lnTo>
                        <a:lnTo>
                          <a:pt x="0" y="2"/>
                        </a:lnTo>
                        <a:lnTo>
                          <a:pt x="0" y="0"/>
                        </a:lnTo>
                        <a:lnTo>
                          <a:pt x="0" y="0"/>
                        </a:lnTo>
                        <a:lnTo>
                          <a:pt x="0" y="0"/>
                        </a:lnTo>
                        <a:lnTo>
                          <a:pt x="0" y="0"/>
                        </a:lnTo>
                        <a:lnTo>
                          <a:pt x="0" y="0"/>
                        </a:lnTo>
                        <a:lnTo>
                          <a:pt x="38" y="0"/>
                        </a:lnTo>
                        <a:lnTo>
                          <a:pt x="38" y="0"/>
                        </a:lnTo>
                        <a:lnTo>
                          <a:pt x="40" y="0"/>
                        </a:lnTo>
                        <a:lnTo>
                          <a:pt x="40" y="0"/>
                        </a:lnTo>
                        <a:lnTo>
                          <a:pt x="40" y="0"/>
                        </a:lnTo>
                        <a:lnTo>
                          <a:pt x="40" y="2"/>
                        </a:lnTo>
                        <a:lnTo>
                          <a:pt x="40" y="2"/>
                        </a:lnTo>
                        <a:lnTo>
                          <a:pt x="40" y="2"/>
                        </a:lnTo>
                        <a:lnTo>
                          <a:pt x="40" y="4"/>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5" name="Freeform 479">
                    <a:extLst>
                      <a:ext uri="{FF2B5EF4-FFF2-40B4-BE49-F238E27FC236}">
                        <a16:creationId xmlns:a16="http://schemas.microsoft.com/office/drawing/2014/main" id="{8AE86940-1809-4CA2-9863-DD80C9ED5414}"/>
                      </a:ext>
                    </a:extLst>
                  </p:cNvPr>
                  <p:cNvSpPr>
                    <a:spLocks/>
                  </p:cNvSpPr>
                  <p:nvPr/>
                </p:nvSpPr>
                <p:spPr bwMode="auto">
                  <a:xfrm>
                    <a:off x="8917073" y="6509252"/>
                    <a:ext cx="12700" cy="85725"/>
                  </a:xfrm>
                  <a:custGeom>
                    <a:avLst/>
                    <a:gdLst>
                      <a:gd name="T0" fmla="*/ 8 w 8"/>
                      <a:gd name="T1" fmla="*/ 52 h 54"/>
                      <a:gd name="T2" fmla="*/ 8 w 8"/>
                      <a:gd name="T3" fmla="*/ 54 h 54"/>
                      <a:gd name="T4" fmla="*/ 8 w 8"/>
                      <a:gd name="T5" fmla="*/ 54 h 54"/>
                      <a:gd name="T6" fmla="*/ 8 w 8"/>
                      <a:gd name="T7" fmla="*/ 54 h 54"/>
                      <a:gd name="T8" fmla="*/ 6 w 8"/>
                      <a:gd name="T9" fmla="*/ 54 h 54"/>
                      <a:gd name="T10" fmla="*/ 6 w 8"/>
                      <a:gd name="T11" fmla="*/ 54 h 54"/>
                      <a:gd name="T12" fmla="*/ 6 w 8"/>
                      <a:gd name="T13" fmla="*/ 54 h 54"/>
                      <a:gd name="T14" fmla="*/ 4 w 8"/>
                      <a:gd name="T15" fmla="*/ 54 h 54"/>
                      <a:gd name="T16" fmla="*/ 4 w 8"/>
                      <a:gd name="T17" fmla="*/ 54 h 54"/>
                      <a:gd name="T18" fmla="*/ 2 w 8"/>
                      <a:gd name="T19" fmla="*/ 54 h 54"/>
                      <a:gd name="T20" fmla="*/ 2 w 8"/>
                      <a:gd name="T21" fmla="*/ 54 h 54"/>
                      <a:gd name="T22" fmla="*/ 2 w 8"/>
                      <a:gd name="T23" fmla="*/ 54 h 54"/>
                      <a:gd name="T24" fmla="*/ 0 w 8"/>
                      <a:gd name="T25" fmla="*/ 54 h 54"/>
                      <a:gd name="T26" fmla="*/ 0 w 8"/>
                      <a:gd name="T27" fmla="*/ 54 h 54"/>
                      <a:gd name="T28" fmla="*/ 0 w 8"/>
                      <a:gd name="T29" fmla="*/ 54 h 54"/>
                      <a:gd name="T30" fmla="*/ 0 w 8"/>
                      <a:gd name="T31" fmla="*/ 54 h 54"/>
                      <a:gd name="T32" fmla="*/ 0 w 8"/>
                      <a:gd name="T33" fmla="*/ 52 h 54"/>
                      <a:gd name="T34" fmla="*/ 0 w 8"/>
                      <a:gd name="T35" fmla="*/ 2 h 54"/>
                      <a:gd name="T36" fmla="*/ 0 w 8"/>
                      <a:gd name="T37" fmla="*/ 0 h 54"/>
                      <a:gd name="T38" fmla="*/ 0 w 8"/>
                      <a:gd name="T39" fmla="*/ 0 h 54"/>
                      <a:gd name="T40" fmla="*/ 0 w 8"/>
                      <a:gd name="T41" fmla="*/ 0 h 54"/>
                      <a:gd name="T42" fmla="*/ 0 w 8"/>
                      <a:gd name="T43" fmla="*/ 0 h 54"/>
                      <a:gd name="T44" fmla="*/ 2 w 8"/>
                      <a:gd name="T45" fmla="*/ 0 h 54"/>
                      <a:gd name="T46" fmla="*/ 2 w 8"/>
                      <a:gd name="T47" fmla="*/ 0 h 54"/>
                      <a:gd name="T48" fmla="*/ 2 w 8"/>
                      <a:gd name="T49" fmla="*/ 0 h 54"/>
                      <a:gd name="T50" fmla="*/ 4 w 8"/>
                      <a:gd name="T51" fmla="*/ 0 h 54"/>
                      <a:gd name="T52" fmla="*/ 4 w 8"/>
                      <a:gd name="T53" fmla="*/ 0 h 54"/>
                      <a:gd name="T54" fmla="*/ 6 w 8"/>
                      <a:gd name="T55" fmla="*/ 0 h 54"/>
                      <a:gd name="T56" fmla="*/ 6 w 8"/>
                      <a:gd name="T57" fmla="*/ 0 h 54"/>
                      <a:gd name="T58" fmla="*/ 6 w 8"/>
                      <a:gd name="T59" fmla="*/ 0 h 54"/>
                      <a:gd name="T60" fmla="*/ 8 w 8"/>
                      <a:gd name="T61" fmla="*/ 0 h 54"/>
                      <a:gd name="T62" fmla="*/ 8 w 8"/>
                      <a:gd name="T63" fmla="*/ 0 h 54"/>
                      <a:gd name="T64" fmla="*/ 8 w 8"/>
                      <a:gd name="T65" fmla="*/ 0 h 54"/>
                      <a:gd name="T66" fmla="*/ 8 w 8"/>
                      <a:gd name="T67" fmla="*/ 2 h 54"/>
                      <a:gd name="T68" fmla="*/ 8 w 8"/>
                      <a:gd name="T69" fmla="*/ 5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8" h="54">
                        <a:moveTo>
                          <a:pt x="8" y="52"/>
                        </a:moveTo>
                        <a:lnTo>
                          <a:pt x="8" y="54"/>
                        </a:lnTo>
                        <a:lnTo>
                          <a:pt x="8" y="54"/>
                        </a:lnTo>
                        <a:lnTo>
                          <a:pt x="8" y="54"/>
                        </a:lnTo>
                        <a:lnTo>
                          <a:pt x="6" y="54"/>
                        </a:lnTo>
                        <a:lnTo>
                          <a:pt x="6" y="54"/>
                        </a:lnTo>
                        <a:lnTo>
                          <a:pt x="6" y="54"/>
                        </a:lnTo>
                        <a:lnTo>
                          <a:pt x="4" y="54"/>
                        </a:lnTo>
                        <a:lnTo>
                          <a:pt x="4" y="54"/>
                        </a:lnTo>
                        <a:lnTo>
                          <a:pt x="2" y="54"/>
                        </a:lnTo>
                        <a:lnTo>
                          <a:pt x="2" y="54"/>
                        </a:lnTo>
                        <a:lnTo>
                          <a:pt x="2" y="54"/>
                        </a:lnTo>
                        <a:lnTo>
                          <a:pt x="0" y="54"/>
                        </a:lnTo>
                        <a:lnTo>
                          <a:pt x="0" y="54"/>
                        </a:lnTo>
                        <a:lnTo>
                          <a:pt x="0" y="54"/>
                        </a:lnTo>
                        <a:lnTo>
                          <a:pt x="0" y="54"/>
                        </a:lnTo>
                        <a:lnTo>
                          <a:pt x="0" y="52"/>
                        </a:lnTo>
                        <a:lnTo>
                          <a:pt x="0" y="2"/>
                        </a:lnTo>
                        <a:lnTo>
                          <a:pt x="0" y="0"/>
                        </a:lnTo>
                        <a:lnTo>
                          <a:pt x="0" y="0"/>
                        </a:lnTo>
                        <a:lnTo>
                          <a:pt x="0" y="0"/>
                        </a:lnTo>
                        <a:lnTo>
                          <a:pt x="0" y="0"/>
                        </a:lnTo>
                        <a:lnTo>
                          <a:pt x="2" y="0"/>
                        </a:lnTo>
                        <a:lnTo>
                          <a:pt x="2" y="0"/>
                        </a:lnTo>
                        <a:lnTo>
                          <a:pt x="2" y="0"/>
                        </a:lnTo>
                        <a:lnTo>
                          <a:pt x="4" y="0"/>
                        </a:lnTo>
                        <a:lnTo>
                          <a:pt x="4" y="0"/>
                        </a:lnTo>
                        <a:lnTo>
                          <a:pt x="6" y="0"/>
                        </a:lnTo>
                        <a:lnTo>
                          <a:pt x="6" y="0"/>
                        </a:lnTo>
                        <a:lnTo>
                          <a:pt x="6" y="0"/>
                        </a:lnTo>
                        <a:lnTo>
                          <a:pt x="8" y="0"/>
                        </a:lnTo>
                        <a:lnTo>
                          <a:pt x="8" y="0"/>
                        </a:lnTo>
                        <a:lnTo>
                          <a:pt x="8" y="0"/>
                        </a:lnTo>
                        <a:lnTo>
                          <a:pt x="8" y="2"/>
                        </a:lnTo>
                        <a:lnTo>
                          <a:pt x="8" y="5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6" name="Freeform 480">
                    <a:extLst>
                      <a:ext uri="{FF2B5EF4-FFF2-40B4-BE49-F238E27FC236}">
                        <a16:creationId xmlns:a16="http://schemas.microsoft.com/office/drawing/2014/main" id="{DD6ABE8D-1071-4217-B31B-5683771EBB19}"/>
                      </a:ext>
                    </a:extLst>
                  </p:cNvPr>
                  <p:cNvSpPr>
                    <a:spLocks noEditPoints="1"/>
                  </p:cNvSpPr>
                  <p:nvPr/>
                </p:nvSpPr>
                <p:spPr bwMode="auto">
                  <a:xfrm>
                    <a:off x="8947236" y="6509252"/>
                    <a:ext cx="76200" cy="85725"/>
                  </a:xfrm>
                  <a:custGeom>
                    <a:avLst/>
                    <a:gdLst>
                      <a:gd name="T0" fmla="*/ 48 w 48"/>
                      <a:gd name="T1" fmla="*/ 32 h 54"/>
                      <a:gd name="T2" fmla="*/ 44 w 48"/>
                      <a:gd name="T3" fmla="*/ 42 h 54"/>
                      <a:gd name="T4" fmla="*/ 38 w 48"/>
                      <a:gd name="T5" fmla="*/ 50 h 54"/>
                      <a:gd name="T6" fmla="*/ 29 w 48"/>
                      <a:gd name="T7" fmla="*/ 54 h 54"/>
                      <a:gd name="T8" fmla="*/ 17 w 48"/>
                      <a:gd name="T9" fmla="*/ 54 h 54"/>
                      <a:gd name="T10" fmla="*/ 8 w 48"/>
                      <a:gd name="T11" fmla="*/ 50 h 54"/>
                      <a:gd name="T12" fmla="*/ 2 w 48"/>
                      <a:gd name="T13" fmla="*/ 44 h 54"/>
                      <a:gd name="T14" fmla="*/ 0 w 48"/>
                      <a:gd name="T15" fmla="*/ 32 h 54"/>
                      <a:gd name="T16" fmla="*/ 0 w 48"/>
                      <a:gd name="T17" fmla="*/ 21 h 54"/>
                      <a:gd name="T18" fmla="*/ 4 w 48"/>
                      <a:gd name="T19" fmla="*/ 11 h 54"/>
                      <a:gd name="T20" fmla="*/ 10 w 48"/>
                      <a:gd name="T21" fmla="*/ 4 h 54"/>
                      <a:gd name="T22" fmla="*/ 19 w 48"/>
                      <a:gd name="T23" fmla="*/ 0 h 54"/>
                      <a:gd name="T24" fmla="*/ 31 w 48"/>
                      <a:gd name="T25" fmla="*/ 0 h 54"/>
                      <a:gd name="T26" fmla="*/ 38 w 48"/>
                      <a:gd name="T27" fmla="*/ 4 h 54"/>
                      <a:gd name="T28" fmla="*/ 44 w 48"/>
                      <a:gd name="T29" fmla="*/ 9 h 54"/>
                      <a:gd name="T30" fmla="*/ 48 w 48"/>
                      <a:gd name="T31" fmla="*/ 21 h 54"/>
                      <a:gd name="T32" fmla="*/ 40 w 48"/>
                      <a:gd name="T33" fmla="*/ 27 h 54"/>
                      <a:gd name="T34" fmla="*/ 40 w 48"/>
                      <a:gd name="T35" fmla="*/ 19 h 54"/>
                      <a:gd name="T36" fmla="*/ 37 w 48"/>
                      <a:gd name="T37" fmla="*/ 11 h 54"/>
                      <a:gd name="T38" fmla="*/ 33 w 48"/>
                      <a:gd name="T39" fmla="*/ 8 h 54"/>
                      <a:gd name="T40" fmla="*/ 23 w 48"/>
                      <a:gd name="T41" fmla="*/ 6 h 54"/>
                      <a:gd name="T42" fmla="*/ 15 w 48"/>
                      <a:gd name="T43" fmla="*/ 8 h 54"/>
                      <a:gd name="T44" fmla="*/ 12 w 48"/>
                      <a:gd name="T45" fmla="*/ 11 h 54"/>
                      <a:gd name="T46" fmla="*/ 8 w 48"/>
                      <a:gd name="T47" fmla="*/ 19 h 54"/>
                      <a:gd name="T48" fmla="*/ 8 w 48"/>
                      <a:gd name="T49" fmla="*/ 27 h 54"/>
                      <a:gd name="T50" fmla="*/ 8 w 48"/>
                      <a:gd name="T51" fmla="*/ 34 h 54"/>
                      <a:gd name="T52" fmla="*/ 12 w 48"/>
                      <a:gd name="T53" fmla="*/ 42 h 54"/>
                      <a:gd name="T54" fmla="*/ 15 w 48"/>
                      <a:gd name="T55" fmla="*/ 46 h 54"/>
                      <a:gd name="T56" fmla="*/ 23 w 48"/>
                      <a:gd name="T57" fmla="*/ 48 h 54"/>
                      <a:gd name="T58" fmla="*/ 31 w 48"/>
                      <a:gd name="T59" fmla="*/ 46 h 54"/>
                      <a:gd name="T60" fmla="*/ 37 w 48"/>
                      <a:gd name="T61" fmla="*/ 42 h 54"/>
                      <a:gd name="T62" fmla="*/ 40 w 48"/>
                      <a:gd name="T63" fmla="*/ 34 h 54"/>
                      <a:gd name="T64" fmla="*/ 40 w 48"/>
                      <a:gd name="T65" fmla="*/ 2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8" h="54">
                        <a:moveTo>
                          <a:pt x="48" y="27"/>
                        </a:moveTo>
                        <a:lnTo>
                          <a:pt x="48" y="32"/>
                        </a:lnTo>
                        <a:lnTo>
                          <a:pt x="46" y="38"/>
                        </a:lnTo>
                        <a:lnTo>
                          <a:pt x="44" y="42"/>
                        </a:lnTo>
                        <a:lnTo>
                          <a:pt x="42" y="46"/>
                        </a:lnTo>
                        <a:lnTo>
                          <a:pt x="38" y="50"/>
                        </a:lnTo>
                        <a:lnTo>
                          <a:pt x="35" y="52"/>
                        </a:lnTo>
                        <a:lnTo>
                          <a:pt x="29" y="54"/>
                        </a:lnTo>
                        <a:lnTo>
                          <a:pt x="23" y="54"/>
                        </a:lnTo>
                        <a:lnTo>
                          <a:pt x="17" y="54"/>
                        </a:lnTo>
                        <a:lnTo>
                          <a:pt x="14" y="52"/>
                        </a:lnTo>
                        <a:lnTo>
                          <a:pt x="8" y="50"/>
                        </a:lnTo>
                        <a:lnTo>
                          <a:pt x="6" y="48"/>
                        </a:lnTo>
                        <a:lnTo>
                          <a:pt x="2" y="44"/>
                        </a:lnTo>
                        <a:lnTo>
                          <a:pt x="0" y="38"/>
                        </a:lnTo>
                        <a:lnTo>
                          <a:pt x="0" y="32"/>
                        </a:lnTo>
                        <a:lnTo>
                          <a:pt x="0" y="27"/>
                        </a:lnTo>
                        <a:lnTo>
                          <a:pt x="0" y="21"/>
                        </a:lnTo>
                        <a:lnTo>
                          <a:pt x="2" y="15"/>
                        </a:lnTo>
                        <a:lnTo>
                          <a:pt x="4" y="11"/>
                        </a:lnTo>
                        <a:lnTo>
                          <a:pt x="6" y="8"/>
                        </a:lnTo>
                        <a:lnTo>
                          <a:pt x="10" y="4"/>
                        </a:lnTo>
                        <a:lnTo>
                          <a:pt x="14" y="2"/>
                        </a:lnTo>
                        <a:lnTo>
                          <a:pt x="19" y="0"/>
                        </a:lnTo>
                        <a:lnTo>
                          <a:pt x="25" y="0"/>
                        </a:lnTo>
                        <a:lnTo>
                          <a:pt x="31" y="0"/>
                        </a:lnTo>
                        <a:lnTo>
                          <a:pt x="35" y="2"/>
                        </a:lnTo>
                        <a:lnTo>
                          <a:pt x="38" y="4"/>
                        </a:lnTo>
                        <a:lnTo>
                          <a:pt x="42" y="6"/>
                        </a:lnTo>
                        <a:lnTo>
                          <a:pt x="44" y="9"/>
                        </a:lnTo>
                        <a:lnTo>
                          <a:pt x="46" y="15"/>
                        </a:lnTo>
                        <a:lnTo>
                          <a:pt x="48" y="21"/>
                        </a:lnTo>
                        <a:lnTo>
                          <a:pt x="48" y="27"/>
                        </a:lnTo>
                        <a:close/>
                        <a:moveTo>
                          <a:pt x="40" y="27"/>
                        </a:moveTo>
                        <a:lnTo>
                          <a:pt x="40" y="23"/>
                        </a:lnTo>
                        <a:lnTo>
                          <a:pt x="40" y="19"/>
                        </a:lnTo>
                        <a:lnTo>
                          <a:pt x="38" y="15"/>
                        </a:lnTo>
                        <a:lnTo>
                          <a:pt x="37" y="11"/>
                        </a:lnTo>
                        <a:lnTo>
                          <a:pt x="35" y="9"/>
                        </a:lnTo>
                        <a:lnTo>
                          <a:pt x="33" y="8"/>
                        </a:lnTo>
                        <a:lnTo>
                          <a:pt x="29" y="6"/>
                        </a:lnTo>
                        <a:lnTo>
                          <a:pt x="23" y="6"/>
                        </a:lnTo>
                        <a:lnTo>
                          <a:pt x="19" y="6"/>
                        </a:lnTo>
                        <a:lnTo>
                          <a:pt x="15" y="8"/>
                        </a:lnTo>
                        <a:lnTo>
                          <a:pt x="14" y="9"/>
                        </a:lnTo>
                        <a:lnTo>
                          <a:pt x="12" y="11"/>
                        </a:lnTo>
                        <a:lnTo>
                          <a:pt x="10" y="15"/>
                        </a:lnTo>
                        <a:lnTo>
                          <a:pt x="8" y="19"/>
                        </a:lnTo>
                        <a:lnTo>
                          <a:pt x="8" y="23"/>
                        </a:lnTo>
                        <a:lnTo>
                          <a:pt x="8" y="27"/>
                        </a:lnTo>
                        <a:lnTo>
                          <a:pt x="8" y="31"/>
                        </a:lnTo>
                        <a:lnTo>
                          <a:pt x="8" y="34"/>
                        </a:lnTo>
                        <a:lnTo>
                          <a:pt x="10" y="38"/>
                        </a:lnTo>
                        <a:lnTo>
                          <a:pt x="12" y="42"/>
                        </a:lnTo>
                        <a:lnTo>
                          <a:pt x="14" y="44"/>
                        </a:lnTo>
                        <a:lnTo>
                          <a:pt x="15" y="46"/>
                        </a:lnTo>
                        <a:lnTo>
                          <a:pt x="19" y="48"/>
                        </a:lnTo>
                        <a:lnTo>
                          <a:pt x="23" y="48"/>
                        </a:lnTo>
                        <a:lnTo>
                          <a:pt x="29" y="48"/>
                        </a:lnTo>
                        <a:lnTo>
                          <a:pt x="31" y="46"/>
                        </a:lnTo>
                        <a:lnTo>
                          <a:pt x="35" y="44"/>
                        </a:lnTo>
                        <a:lnTo>
                          <a:pt x="37" y="42"/>
                        </a:lnTo>
                        <a:lnTo>
                          <a:pt x="38" y="38"/>
                        </a:lnTo>
                        <a:lnTo>
                          <a:pt x="40" y="34"/>
                        </a:lnTo>
                        <a:lnTo>
                          <a:pt x="40" y="31"/>
                        </a:lnTo>
                        <a:lnTo>
                          <a:pt x="40" y="2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7" name="Freeform 481">
                    <a:extLst>
                      <a:ext uri="{FF2B5EF4-FFF2-40B4-BE49-F238E27FC236}">
                        <a16:creationId xmlns:a16="http://schemas.microsoft.com/office/drawing/2014/main" id="{CAE61227-367F-49B2-8DC4-66EC0DF4DCF9}"/>
                      </a:ext>
                    </a:extLst>
                  </p:cNvPr>
                  <p:cNvSpPr>
                    <a:spLocks/>
                  </p:cNvSpPr>
                  <p:nvPr/>
                </p:nvSpPr>
                <p:spPr bwMode="auto">
                  <a:xfrm>
                    <a:off x="9042486" y="6509252"/>
                    <a:ext cx="63500" cy="85725"/>
                  </a:xfrm>
                  <a:custGeom>
                    <a:avLst/>
                    <a:gdLst>
                      <a:gd name="T0" fmla="*/ 40 w 40"/>
                      <a:gd name="T1" fmla="*/ 52 h 54"/>
                      <a:gd name="T2" fmla="*/ 40 w 40"/>
                      <a:gd name="T3" fmla="*/ 52 h 54"/>
                      <a:gd name="T4" fmla="*/ 40 w 40"/>
                      <a:gd name="T5" fmla="*/ 54 h 54"/>
                      <a:gd name="T6" fmla="*/ 38 w 40"/>
                      <a:gd name="T7" fmla="*/ 54 h 54"/>
                      <a:gd name="T8" fmla="*/ 36 w 40"/>
                      <a:gd name="T9" fmla="*/ 54 h 54"/>
                      <a:gd name="T10" fmla="*/ 34 w 40"/>
                      <a:gd name="T11" fmla="*/ 54 h 54"/>
                      <a:gd name="T12" fmla="*/ 32 w 40"/>
                      <a:gd name="T13" fmla="*/ 54 h 54"/>
                      <a:gd name="T14" fmla="*/ 30 w 40"/>
                      <a:gd name="T15" fmla="*/ 52 h 54"/>
                      <a:gd name="T16" fmla="*/ 28 w 40"/>
                      <a:gd name="T17" fmla="*/ 48 h 54"/>
                      <a:gd name="T18" fmla="*/ 11 w 40"/>
                      <a:gd name="T19" fmla="*/ 15 h 54"/>
                      <a:gd name="T20" fmla="*/ 7 w 40"/>
                      <a:gd name="T21" fmla="*/ 9 h 54"/>
                      <a:gd name="T22" fmla="*/ 7 w 40"/>
                      <a:gd name="T23" fmla="*/ 8 h 54"/>
                      <a:gd name="T24" fmla="*/ 7 w 40"/>
                      <a:gd name="T25" fmla="*/ 13 h 54"/>
                      <a:gd name="T26" fmla="*/ 7 w 40"/>
                      <a:gd name="T27" fmla="*/ 21 h 54"/>
                      <a:gd name="T28" fmla="*/ 7 w 40"/>
                      <a:gd name="T29" fmla="*/ 54 h 54"/>
                      <a:gd name="T30" fmla="*/ 5 w 40"/>
                      <a:gd name="T31" fmla="*/ 54 h 54"/>
                      <a:gd name="T32" fmla="*/ 5 w 40"/>
                      <a:gd name="T33" fmla="*/ 54 h 54"/>
                      <a:gd name="T34" fmla="*/ 3 w 40"/>
                      <a:gd name="T35" fmla="*/ 54 h 54"/>
                      <a:gd name="T36" fmla="*/ 2 w 40"/>
                      <a:gd name="T37" fmla="*/ 54 h 54"/>
                      <a:gd name="T38" fmla="*/ 2 w 40"/>
                      <a:gd name="T39" fmla="*/ 54 h 54"/>
                      <a:gd name="T40" fmla="*/ 0 w 40"/>
                      <a:gd name="T41" fmla="*/ 54 h 54"/>
                      <a:gd name="T42" fmla="*/ 0 w 40"/>
                      <a:gd name="T43" fmla="*/ 54 h 54"/>
                      <a:gd name="T44" fmla="*/ 0 w 40"/>
                      <a:gd name="T45" fmla="*/ 4 h 54"/>
                      <a:gd name="T46" fmla="*/ 2 w 40"/>
                      <a:gd name="T47" fmla="*/ 0 h 54"/>
                      <a:gd name="T48" fmla="*/ 3 w 40"/>
                      <a:gd name="T49" fmla="*/ 0 h 54"/>
                      <a:gd name="T50" fmla="*/ 7 w 40"/>
                      <a:gd name="T51" fmla="*/ 0 h 54"/>
                      <a:gd name="T52" fmla="*/ 9 w 40"/>
                      <a:gd name="T53" fmla="*/ 0 h 54"/>
                      <a:gd name="T54" fmla="*/ 11 w 40"/>
                      <a:gd name="T55" fmla="*/ 2 h 54"/>
                      <a:gd name="T56" fmla="*/ 11 w 40"/>
                      <a:gd name="T57" fmla="*/ 4 h 54"/>
                      <a:gd name="T58" fmla="*/ 25 w 40"/>
                      <a:gd name="T59" fmla="*/ 29 h 54"/>
                      <a:gd name="T60" fmla="*/ 28 w 40"/>
                      <a:gd name="T61" fmla="*/ 32 h 54"/>
                      <a:gd name="T62" fmla="*/ 30 w 40"/>
                      <a:gd name="T63" fmla="*/ 36 h 54"/>
                      <a:gd name="T64" fmla="*/ 32 w 40"/>
                      <a:gd name="T65" fmla="*/ 40 h 54"/>
                      <a:gd name="T66" fmla="*/ 34 w 40"/>
                      <a:gd name="T67" fmla="*/ 44 h 54"/>
                      <a:gd name="T68" fmla="*/ 34 w 40"/>
                      <a:gd name="T69" fmla="*/ 40 h 54"/>
                      <a:gd name="T70" fmla="*/ 34 w 40"/>
                      <a:gd name="T71" fmla="*/ 34 h 54"/>
                      <a:gd name="T72" fmla="*/ 34 w 40"/>
                      <a:gd name="T73" fmla="*/ 2 h 54"/>
                      <a:gd name="T74" fmla="*/ 34 w 40"/>
                      <a:gd name="T75" fmla="*/ 0 h 54"/>
                      <a:gd name="T76" fmla="*/ 34 w 40"/>
                      <a:gd name="T77" fmla="*/ 0 h 54"/>
                      <a:gd name="T78" fmla="*/ 36 w 40"/>
                      <a:gd name="T79" fmla="*/ 0 h 54"/>
                      <a:gd name="T80" fmla="*/ 38 w 40"/>
                      <a:gd name="T81" fmla="*/ 0 h 54"/>
                      <a:gd name="T82" fmla="*/ 40 w 40"/>
                      <a:gd name="T83" fmla="*/ 0 h 54"/>
                      <a:gd name="T84" fmla="*/ 40 w 40"/>
                      <a:gd name="T85" fmla="*/ 0 h 54"/>
                      <a:gd name="T86" fmla="*/ 40 w 40"/>
                      <a:gd name="T87" fmla="*/ 0 h 54"/>
                      <a:gd name="T88" fmla="*/ 40 w 40"/>
                      <a:gd name="T8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0" h="54">
                        <a:moveTo>
                          <a:pt x="40" y="50"/>
                        </a:moveTo>
                        <a:lnTo>
                          <a:pt x="40" y="52"/>
                        </a:lnTo>
                        <a:lnTo>
                          <a:pt x="40" y="52"/>
                        </a:lnTo>
                        <a:lnTo>
                          <a:pt x="40" y="52"/>
                        </a:lnTo>
                        <a:lnTo>
                          <a:pt x="40" y="54"/>
                        </a:lnTo>
                        <a:lnTo>
                          <a:pt x="40" y="54"/>
                        </a:lnTo>
                        <a:lnTo>
                          <a:pt x="38" y="54"/>
                        </a:lnTo>
                        <a:lnTo>
                          <a:pt x="38" y="54"/>
                        </a:lnTo>
                        <a:lnTo>
                          <a:pt x="38" y="54"/>
                        </a:lnTo>
                        <a:lnTo>
                          <a:pt x="36" y="54"/>
                        </a:lnTo>
                        <a:lnTo>
                          <a:pt x="34" y="54"/>
                        </a:lnTo>
                        <a:lnTo>
                          <a:pt x="34" y="54"/>
                        </a:lnTo>
                        <a:lnTo>
                          <a:pt x="32" y="54"/>
                        </a:lnTo>
                        <a:lnTo>
                          <a:pt x="32" y="54"/>
                        </a:lnTo>
                        <a:lnTo>
                          <a:pt x="30" y="52"/>
                        </a:lnTo>
                        <a:lnTo>
                          <a:pt x="30" y="52"/>
                        </a:lnTo>
                        <a:lnTo>
                          <a:pt x="30" y="50"/>
                        </a:lnTo>
                        <a:lnTo>
                          <a:pt x="28" y="48"/>
                        </a:lnTo>
                        <a:lnTo>
                          <a:pt x="11" y="17"/>
                        </a:lnTo>
                        <a:lnTo>
                          <a:pt x="11" y="15"/>
                        </a:lnTo>
                        <a:lnTo>
                          <a:pt x="9" y="13"/>
                        </a:lnTo>
                        <a:lnTo>
                          <a:pt x="7" y="9"/>
                        </a:lnTo>
                        <a:lnTo>
                          <a:pt x="7" y="8"/>
                        </a:lnTo>
                        <a:lnTo>
                          <a:pt x="7" y="8"/>
                        </a:lnTo>
                        <a:lnTo>
                          <a:pt x="7" y="11"/>
                        </a:lnTo>
                        <a:lnTo>
                          <a:pt x="7" y="13"/>
                        </a:lnTo>
                        <a:lnTo>
                          <a:pt x="7" y="17"/>
                        </a:lnTo>
                        <a:lnTo>
                          <a:pt x="7" y="21"/>
                        </a:lnTo>
                        <a:lnTo>
                          <a:pt x="7" y="52"/>
                        </a:lnTo>
                        <a:lnTo>
                          <a:pt x="7" y="54"/>
                        </a:lnTo>
                        <a:lnTo>
                          <a:pt x="7" y="54"/>
                        </a:lnTo>
                        <a:lnTo>
                          <a:pt x="5" y="54"/>
                        </a:lnTo>
                        <a:lnTo>
                          <a:pt x="5" y="54"/>
                        </a:lnTo>
                        <a:lnTo>
                          <a:pt x="5" y="54"/>
                        </a:lnTo>
                        <a:lnTo>
                          <a:pt x="5" y="54"/>
                        </a:lnTo>
                        <a:lnTo>
                          <a:pt x="3" y="54"/>
                        </a:lnTo>
                        <a:lnTo>
                          <a:pt x="3" y="54"/>
                        </a:lnTo>
                        <a:lnTo>
                          <a:pt x="2" y="54"/>
                        </a:lnTo>
                        <a:lnTo>
                          <a:pt x="2" y="54"/>
                        </a:lnTo>
                        <a:lnTo>
                          <a:pt x="2" y="54"/>
                        </a:lnTo>
                        <a:lnTo>
                          <a:pt x="0" y="54"/>
                        </a:lnTo>
                        <a:lnTo>
                          <a:pt x="0" y="54"/>
                        </a:lnTo>
                        <a:lnTo>
                          <a:pt x="0" y="54"/>
                        </a:lnTo>
                        <a:lnTo>
                          <a:pt x="0" y="54"/>
                        </a:lnTo>
                        <a:lnTo>
                          <a:pt x="0" y="52"/>
                        </a:lnTo>
                        <a:lnTo>
                          <a:pt x="0" y="4"/>
                        </a:lnTo>
                        <a:lnTo>
                          <a:pt x="0" y="2"/>
                        </a:lnTo>
                        <a:lnTo>
                          <a:pt x="2" y="0"/>
                        </a:lnTo>
                        <a:lnTo>
                          <a:pt x="2" y="0"/>
                        </a:lnTo>
                        <a:lnTo>
                          <a:pt x="3" y="0"/>
                        </a:lnTo>
                        <a:lnTo>
                          <a:pt x="5" y="0"/>
                        </a:lnTo>
                        <a:lnTo>
                          <a:pt x="7" y="0"/>
                        </a:lnTo>
                        <a:lnTo>
                          <a:pt x="7" y="0"/>
                        </a:lnTo>
                        <a:lnTo>
                          <a:pt x="9" y="0"/>
                        </a:lnTo>
                        <a:lnTo>
                          <a:pt x="9" y="2"/>
                        </a:lnTo>
                        <a:lnTo>
                          <a:pt x="11" y="2"/>
                        </a:lnTo>
                        <a:lnTo>
                          <a:pt x="11" y="2"/>
                        </a:lnTo>
                        <a:lnTo>
                          <a:pt x="11" y="4"/>
                        </a:lnTo>
                        <a:lnTo>
                          <a:pt x="13" y="4"/>
                        </a:lnTo>
                        <a:lnTo>
                          <a:pt x="25" y="29"/>
                        </a:lnTo>
                        <a:lnTo>
                          <a:pt x="26" y="31"/>
                        </a:lnTo>
                        <a:lnTo>
                          <a:pt x="28" y="32"/>
                        </a:lnTo>
                        <a:lnTo>
                          <a:pt x="28" y="34"/>
                        </a:lnTo>
                        <a:lnTo>
                          <a:pt x="30" y="36"/>
                        </a:lnTo>
                        <a:lnTo>
                          <a:pt x="30" y="38"/>
                        </a:lnTo>
                        <a:lnTo>
                          <a:pt x="32" y="40"/>
                        </a:lnTo>
                        <a:lnTo>
                          <a:pt x="32" y="42"/>
                        </a:lnTo>
                        <a:lnTo>
                          <a:pt x="34" y="44"/>
                        </a:lnTo>
                        <a:lnTo>
                          <a:pt x="34" y="44"/>
                        </a:lnTo>
                        <a:lnTo>
                          <a:pt x="34" y="40"/>
                        </a:lnTo>
                        <a:lnTo>
                          <a:pt x="34" y="36"/>
                        </a:lnTo>
                        <a:lnTo>
                          <a:pt x="34" y="34"/>
                        </a:lnTo>
                        <a:lnTo>
                          <a:pt x="34" y="31"/>
                        </a:lnTo>
                        <a:lnTo>
                          <a:pt x="34" y="2"/>
                        </a:lnTo>
                        <a:lnTo>
                          <a:pt x="34" y="2"/>
                        </a:lnTo>
                        <a:lnTo>
                          <a:pt x="34" y="0"/>
                        </a:lnTo>
                        <a:lnTo>
                          <a:pt x="34" y="0"/>
                        </a:lnTo>
                        <a:lnTo>
                          <a:pt x="34" y="0"/>
                        </a:lnTo>
                        <a:lnTo>
                          <a:pt x="36" y="0"/>
                        </a:lnTo>
                        <a:lnTo>
                          <a:pt x="36" y="0"/>
                        </a:lnTo>
                        <a:lnTo>
                          <a:pt x="36" y="0"/>
                        </a:lnTo>
                        <a:lnTo>
                          <a:pt x="38" y="0"/>
                        </a:lnTo>
                        <a:lnTo>
                          <a:pt x="38" y="0"/>
                        </a:lnTo>
                        <a:lnTo>
                          <a:pt x="40" y="0"/>
                        </a:lnTo>
                        <a:lnTo>
                          <a:pt x="40" y="0"/>
                        </a:lnTo>
                        <a:lnTo>
                          <a:pt x="40" y="0"/>
                        </a:lnTo>
                        <a:lnTo>
                          <a:pt x="40" y="0"/>
                        </a:lnTo>
                        <a:lnTo>
                          <a:pt x="40" y="0"/>
                        </a:lnTo>
                        <a:lnTo>
                          <a:pt x="40" y="2"/>
                        </a:lnTo>
                        <a:lnTo>
                          <a:pt x="40" y="2"/>
                        </a:lnTo>
                        <a:lnTo>
                          <a:pt x="40" y="5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8" name="Freeform 482">
                    <a:extLst>
                      <a:ext uri="{FF2B5EF4-FFF2-40B4-BE49-F238E27FC236}">
                        <a16:creationId xmlns:a16="http://schemas.microsoft.com/office/drawing/2014/main" id="{CDAD4109-FEB4-4376-A3BC-CEBF20011884}"/>
                      </a:ext>
                    </a:extLst>
                  </p:cNvPr>
                  <p:cNvSpPr>
                    <a:spLocks noEditPoints="1"/>
                  </p:cNvSpPr>
                  <p:nvPr/>
                </p:nvSpPr>
                <p:spPr bwMode="auto">
                  <a:xfrm>
                    <a:off x="6697748" y="5744077"/>
                    <a:ext cx="85725" cy="57150"/>
                  </a:xfrm>
                  <a:custGeom>
                    <a:avLst/>
                    <a:gdLst>
                      <a:gd name="T0" fmla="*/ 54 w 54"/>
                      <a:gd name="T1" fmla="*/ 0 h 36"/>
                      <a:gd name="T2" fmla="*/ 54 w 54"/>
                      <a:gd name="T3" fmla="*/ 2 h 36"/>
                      <a:gd name="T4" fmla="*/ 54 w 54"/>
                      <a:gd name="T5" fmla="*/ 2 h 36"/>
                      <a:gd name="T6" fmla="*/ 54 w 54"/>
                      <a:gd name="T7" fmla="*/ 4 h 36"/>
                      <a:gd name="T8" fmla="*/ 54 w 54"/>
                      <a:gd name="T9" fmla="*/ 6 h 36"/>
                      <a:gd name="T10" fmla="*/ 54 w 54"/>
                      <a:gd name="T11" fmla="*/ 8 h 36"/>
                      <a:gd name="T12" fmla="*/ 54 w 54"/>
                      <a:gd name="T13" fmla="*/ 8 h 36"/>
                      <a:gd name="T14" fmla="*/ 54 w 54"/>
                      <a:gd name="T15" fmla="*/ 8 h 36"/>
                      <a:gd name="T16" fmla="*/ 40 w 54"/>
                      <a:gd name="T17" fmla="*/ 13 h 36"/>
                      <a:gd name="T18" fmla="*/ 36 w 54"/>
                      <a:gd name="T19" fmla="*/ 15 h 36"/>
                      <a:gd name="T20" fmla="*/ 33 w 54"/>
                      <a:gd name="T21" fmla="*/ 17 h 36"/>
                      <a:gd name="T22" fmla="*/ 31 w 54"/>
                      <a:gd name="T23" fmla="*/ 21 h 36"/>
                      <a:gd name="T24" fmla="*/ 29 w 54"/>
                      <a:gd name="T25" fmla="*/ 25 h 36"/>
                      <a:gd name="T26" fmla="*/ 54 w 54"/>
                      <a:gd name="T27" fmla="*/ 29 h 36"/>
                      <a:gd name="T28" fmla="*/ 54 w 54"/>
                      <a:gd name="T29" fmla="*/ 29 h 36"/>
                      <a:gd name="T30" fmla="*/ 54 w 54"/>
                      <a:gd name="T31" fmla="*/ 31 h 36"/>
                      <a:gd name="T32" fmla="*/ 54 w 54"/>
                      <a:gd name="T33" fmla="*/ 31 h 36"/>
                      <a:gd name="T34" fmla="*/ 54 w 54"/>
                      <a:gd name="T35" fmla="*/ 33 h 36"/>
                      <a:gd name="T36" fmla="*/ 54 w 54"/>
                      <a:gd name="T37" fmla="*/ 35 h 36"/>
                      <a:gd name="T38" fmla="*/ 54 w 54"/>
                      <a:gd name="T39" fmla="*/ 36 h 36"/>
                      <a:gd name="T40" fmla="*/ 54 w 54"/>
                      <a:gd name="T41" fmla="*/ 36 h 36"/>
                      <a:gd name="T42" fmla="*/ 54 w 54"/>
                      <a:gd name="T43" fmla="*/ 36 h 36"/>
                      <a:gd name="T44" fmla="*/ 2 w 54"/>
                      <a:gd name="T45" fmla="*/ 36 h 36"/>
                      <a:gd name="T46" fmla="*/ 0 w 54"/>
                      <a:gd name="T47" fmla="*/ 35 h 36"/>
                      <a:gd name="T48" fmla="*/ 0 w 54"/>
                      <a:gd name="T49" fmla="*/ 23 h 36"/>
                      <a:gd name="T50" fmla="*/ 0 w 54"/>
                      <a:gd name="T51" fmla="*/ 19 h 36"/>
                      <a:gd name="T52" fmla="*/ 0 w 54"/>
                      <a:gd name="T53" fmla="*/ 17 h 36"/>
                      <a:gd name="T54" fmla="*/ 2 w 54"/>
                      <a:gd name="T55" fmla="*/ 11 h 36"/>
                      <a:gd name="T56" fmla="*/ 4 w 54"/>
                      <a:gd name="T57" fmla="*/ 8 h 36"/>
                      <a:gd name="T58" fmla="*/ 10 w 54"/>
                      <a:gd name="T59" fmla="*/ 6 h 36"/>
                      <a:gd name="T60" fmla="*/ 13 w 54"/>
                      <a:gd name="T61" fmla="*/ 4 h 36"/>
                      <a:gd name="T62" fmla="*/ 19 w 54"/>
                      <a:gd name="T63" fmla="*/ 4 h 36"/>
                      <a:gd name="T64" fmla="*/ 23 w 54"/>
                      <a:gd name="T65" fmla="*/ 8 h 36"/>
                      <a:gd name="T66" fmla="*/ 25 w 54"/>
                      <a:gd name="T67" fmla="*/ 10 h 36"/>
                      <a:gd name="T68" fmla="*/ 27 w 54"/>
                      <a:gd name="T69" fmla="*/ 13 h 36"/>
                      <a:gd name="T70" fmla="*/ 29 w 54"/>
                      <a:gd name="T71" fmla="*/ 11 h 36"/>
                      <a:gd name="T72" fmla="*/ 31 w 54"/>
                      <a:gd name="T73" fmla="*/ 10 h 36"/>
                      <a:gd name="T74" fmla="*/ 35 w 54"/>
                      <a:gd name="T75" fmla="*/ 8 h 36"/>
                      <a:gd name="T76" fmla="*/ 38 w 54"/>
                      <a:gd name="T77" fmla="*/ 6 h 36"/>
                      <a:gd name="T78" fmla="*/ 52 w 54"/>
                      <a:gd name="T79" fmla="*/ 2 h 36"/>
                      <a:gd name="T80" fmla="*/ 52 w 54"/>
                      <a:gd name="T81" fmla="*/ 0 h 36"/>
                      <a:gd name="T82" fmla="*/ 15 w 54"/>
                      <a:gd name="T83" fmla="*/ 11 h 36"/>
                      <a:gd name="T84" fmla="*/ 10 w 54"/>
                      <a:gd name="T85" fmla="*/ 13 h 36"/>
                      <a:gd name="T86" fmla="*/ 6 w 54"/>
                      <a:gd name="T87" fmla="*/ 17 h 36"/>
                      <a:gd name="T88" fmla="*/ 6 w 54"/>
                      <a:gd name="T89" fmla="*/ 19 h 36"/>
                      <a:gd name="T90" fmla="*/ 6 w 54"/>
                      <a:gd name="T91" fmla="*/ 23 h 36"/>
                      <a:gd name="T92" fmla="*/ 23 w 54"/>
                      <a:gd name="T93" fmla="*/ 29 h 36"/>
                      <a:gd name="T94" fmla="*/ 23 w 54"/>
                      <a:gd name="T95" fmla="*/ 19 h 36"/>
                      <a:gd name="T96" fmla="*/ 23 w 54"/>
                      <a:gd name="T97" fmla="*/ 15 h 36"/>
                      <a:gd name="T98" fmla="*/ 19 w 54"/>
                      <a:gd name="T99" fmla="*/ 13 h 36"/>
                      <a:gd name="T100" fmla="*/ 17 w 54"/>
                      <a:gd name="T101" fmla="*/ 1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4" h="36">
                        <a:moveTo>
                          <a:pt x="54" y="0"/>
                        </a:moveTo>
                        <a:lnTo>
                          <a:pt x="54" y="0"/>
                        </a:lnTo>
                        <a:lnTo>
                          <a:pt x="54" y="0"/>
                        </a:lnTo>
                        <a:lnTo>
                          <a:pt x="54" y="2"/>
                        </a:lnTo>
                        <a:lnTo>
                          <a:pt x="54" y="2"/>
                        </a:lnTo>
                        <a:lnTo>
                          <a:pt x="54" y="2"/>
                        </a:lnTo>
                        <a:lnTo>
                          <a:pt x="54" y="2"/>
                        </a:lnTo>
                        <a:lnTo>
                          <a:pt x="54" y="4"/>
                        </a:lnTo>
                        <a:lnTo>
                          <a:pt x="54" y="4"/>
                        </a:lnTo>
                        <a:lnTo>
                          <a:pt x="54" y="6"/>
                        </a:lnTo>
                        <a:lnTo>
                          <a:pt x="54" y="6"/>
                        </a:lnTo>
                        <a:lnTo>
                          <a:pt x="54" y="8"/>
                        </a:lnTo>
                        <a:lnTo>
                          <a:pt x="54" y="8"/>
                        </a:lnTo>
                        <a:lnTo>
                          <a:pt x="54" y="8"/>
                        </a:lnTo>
                        <a:lnTo>
                          <a:pt x="54" y="8"/>
                        </a:lnTo>
                        <a:lnTo>
                          <a:pt x="54" y="8"/>
                        </a:lnTo>
                        <a:lnTo>
                          <a:pt x="52" y="8"/>
                        </a:lnTo>
                        <a:lnTo>
                          <a:pt x="40" y="13"/>
                        </a:lnTo>
                        <a:lnTo>
                          <a:pt x="38" y="13"/>
                        </a:lnTo>
                        <a:lnTo>
                          <a:pt x="36" y="15"/>
                        </a:lnTo>
                        <a:lnTo>
                          <a:pt x="35" y="15"/>
                        </a:lnTo>
                        <a:lnTo>
                          <a:pt x="33" y="17"/>
                        </a:lnTo>
                        <a:lnTo>
                          <a:pt x="31" y="19"/>
                        </a:lnTo>
                        <a:lnTo>
                          <a:pt x="31" y="21"/>
                        </a:lnTo>
                        <a:lnTo>
                          <a:pt x="31" y="23"/>
                        </a:lnTo>
                        <a:lnTo>
                          <a:pt x="29" y="25"/>
                        </a:lnTo>
                        <a:lnTo>
                          <a:pt x="29" y="29"/>
                        </a:lnTo>
                        <a:lnTo>
                          <a:pt x="54" y="29"/>
                        </a:lnTo>
                        <a:lnTo>
                          <a:pt x="54" y="29"/>
                        </a:lnTo>
                        <a:lnTo>
                          <a:pt x="54" y="29"/>
                        </a:lnTo>
                        <a:lnTo>
                          <a:pt x="54" y="31"/>
                        </a:lnTo>
                        <a:lnTo>
                          <a:pt x="54" y="31"/>
                        </a:lnTo>
                        <a:lnTo>
                          <a:pt x="54" y="31"/>
                        </a:lnTo>
                        <a:lnTo>
                          <a:pt x="54" y="31"/>
                        </a:lnTo>
                        <a:lnTo>
                          <a:pt x="54" y="33"/>
                        </a:lnTo>
                        <a:lnTo>
                          <a:pt x="54" y="33"/>
                        </a:lnTo>
                        <a:lnTo>
                          <a:pt x="54" y="35"/>
                        </a:lnTo>
                        <a:lnTo>
                          <a:pt x="54" y="35"/>
                        </a:lnTo>
                        <a:lnTo>
                          <a:pt x="54" y="35"/>
                        </a:lnTo>
                        <a:lnTo>
                          <a:pt x="54" y="36"/>
                        </a:lnTo>
                        <a:lnTo>
                          <a:pt x="54" y="36"/>
                        </a:lnTo>
                        <a:lnTo>
                          <a:pt x="54" y="36"/>
                        </a:lnTo>
                        <a:lnTo>
                          <a:pt x="54" y="36"/>
                        </a:lnTo>
                        <a:lnTo>
                          <a:pt x="54" y="36"/>
                        </a:lnTo>
                        <a:lnTo>
                          <a:pt x="2" y="36"/>
                        </a:lnTo>
                        <a:lnTo>
                          <a:pt x="2" y="36"/>
                        </a:lnTo>
                        <a:lnTo>
                          <a:pt x="0" y="36"/>
                        </a:lnTo>
                        <a:lnTo>
                          <a:pt x="0" y="35"/>
                        </a:lnTo>
                        <a:lnTo>
                          <a:pt x="0" y="35"/>
                        </a:lnTo>
                        <a:lnTo>
                          <a:pt x="0" y="23"/>
                        </a:lnTo>
                        <a:lnTo>
                          <a:pt x="0" y="21"/>
                        </a:lnTo>
                        <a:lnTo>
                          <a:pt x="0" y="19"/>
                        </a:lnTo>
                        <a:lnTo>
                          <a:pt x="0" y="17"/>
                        </a:lnTo>
                        <a:lnTo>
                          <a:pt x="0" y="17"/>
                        </a:lnTo>
                        <a:lnTo>
                          <a:pt x="0" y="13"/>
                        </a:lnTo>
                        <a:lnTo>
                          <a:pt x="2" y="11"/>
                        </a:lnTo>
                        <a:lnTo>
                          <a:pt x="4" y="10"/>
                        </a:lnTo>
                        <a:lnTo>
                          <a:pt x="4" y="8"/>
                        </a:lnTo>
                        <a:lnTo>
                          <a:pt x="6" y="6"/>
                        </a:lnTo>
                        <a:lnTo>
                          <a:pt x="10" y="6"/>
                        </a:lnTo>
                        <a:lnTo>
                          <a:pt x="12" y="4"/>
                        </a:lnTo>
                        <a:lnTo>
                          <a:pt x="13" y="4"/>
                        </a:lnTo>
                        <a:lnTo>
                          <a:pt x="17" y="4"/>
                        </a:lnTo>
                        <a:lnTo>
                          <a:pt x="19" y="4"/>
                        </a:lnTo>
                        <a:lnTo>
                          <a:pt x="21" y="6"/>
                        </a:lnTo>
                        <a:lnTo>
                          <a:pt x="23" y="8"/>
                        </a:lnTo>
                        <a:lnTo>
                          <a:pt x="25" y="8"/>
                        </a:lnTo>
                        <a:lnTo>
                          <a:pt x="25" y="10"/>
                        </a:lnTo>
                        <a:lnTo>
                          <a:pt x="27" y="11"/>
                        </a:lnTo>
                        <a:lnTo>
                          <a:pt x="27" y="13"/>
                        </a:lnTo>
                        <a:lnTo>
                          <a:pt x="29" y="13"/>
                        </a:lnTo>
                        <a:lnTo>
                          <a:pt x="29" y="11"/>
                        </a:lnTo>
                        <a:lnTo>
                          <a:pt x="31" y="11"/>
                        </a:lnTo>
                        <a:lnTo>
                          <a:pt x="31" y="10"/>
                        </a:lnTo>
                        <a:lnTo>
                          <a:pt x="33" y="10"/>
                        </a:lnTo>
                        <a:lnTo>
                          <a:pt x="35" y="8"/>
                        </a:lnTo>
                        <a:lnTo>
                          <a:pt x="36" y="8"/>
                        </a:lnTo>
                        <a:lnTo>
                          <a:pt x="38" y="6"/>
                        </a:lnTo>
                        <a:lnTo>
                          <a:pt x="50" y="2"/>
                        </a:lnTo>
                        <a:lnTo>
                          <a:pt x="52" y="2"/>
                        </a:lnTo>
                        <a:lnTo>
                          <a:pt x="52" y="2"/>
                        </a:lnTo>
                        <a:lnTo>
                          <a:pt x="52" y="0"/>
                        </a:lnTo>
                        <a:lnTo>
                          <a:pt x="54" y="0"/>
                        </a:lnTo>
                        <a:close/>
                        <a:moveTo>
                          <a:pt x="15" y="11"/>
                        </a:moveTo>
                        <a:lnTo>
                          <a:pt x="12" y="11"/>
                        </a:lnTo>
                        <a:lnTo>
                          <a:pt x="10" y="13"/>
                        </a:lnTo>
                        <a:lnTo>
                          <a:pt x="8" y="15"/>
                        </a:lnTo>
                        <a:lnTo>
                          <a:pt x="6" y="17"/>
                        </a:lnTo>
                        <a:lnTo>
                          <a:pt x="6" y="19"/>
                        </a:lnTo>
                        <a:lnTo>
                          <a:pt x="6" y="19"/>
                        </a:lnTo>
                        <a:lnTo>
                          <a:pt x="6" y="21"/>
                        </a:lnTo>
                        <a:lnTo>
                          <a:pt x="6" y="23"/>
                        </a:lnTo>
                        <a:lnTo>
                          <a:pt x="6" y="29"/>
                        </a:lnTo>
                        <a:lnTo>
                          <a:pt x="23" y="29"/>
                        </a:lnTo>
                        <a:lnTo>
                          <a:pt x="23" y="23"/>
                        </a:lnTo>
                        <a:lnTo>
                          <a:pt x="23" y="19"/>
                        </a:lnTo>
                        <a:lnTo>
                          <a:pt x="23" y="17"/>
                        </a:lnTo>
                        <a:lnTo>
                          <a:pt x="23" y="15"/>
                        </a:lnTo>
                        <a:lnTo>
                          <a:pt x="21" y="13"/>
                        </a:lnTo>
                        <a:lnTo>
                          <a:pt x="19" y="13"/>
                        </a:lnTo>
                        <a:lnTo>
                          <a:pt x="19" y="11"/>
                        </a:lnTo>
                        <a:lnTo>
                          <a:pt x="17" y="11"/>
                        </a:lnTo>
                        <a:lnTo>
                          <a:pt x="15" y="11"/>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9" name="Freeform 483">
                    <a:extLst>
                      <a:ext uri="{FF2B5EF4-FFF2-40B4-BE49-F238E27FC236}">
                        <a16:creationId xmlns:a16="http://schemas.microsoft.com/office/drawing/2014/main" id="{417D77E0-C2DD-4EA8-8381-20DE497A2EE4}"/>
                      </a:ext>
                    </a:extLst>
                  </p:cNvPr>
                  <p:cNvSpPr>
                    <a:spLocks/>
                  </p:cNvSpPr>
                  <p:nvPr/>
                </p:nvSpPr>
                <p:spPr bwMode="auto">
                  <a:xfrm>
                    <a:off x="6697748" y="5680577"/>
                    <a:ext cx="85725" cy="47625"/>
                  </a:xfrm>
                  <a:custGeom>
                    <a:avLst/>
                    <a:gdLst>
                      <a:gd name="T0" fmla="*/ 52 w 54"/>
                      <a:gd name="T1" fmla="*/ 2 h 30"/>
                      <a:gd name="T2" fmla="*/ 54 w 54"/>
                      <a:gd name="T3" fmla="*/ 2 h 30"/>
                      <a:gd name="T4" fmla="*/ 54 w 54"/>
                      <a:gd name="T5" fmla="*/ 2 h 30"/>
                      <a:gd name="T6" fmla="*/ 54 w 54"/>
                      <a:gd name="T7" fmla="*/ 2 h 30"/>
                      <a:gd name="T8" fmla="*/ 54 w 54"/>
                      <a:gd name="T9" fmla="*/ 28 h 30"/>
                      <a:gd name="T10" fmla="*/ 54 w 54"/>
                      <a:gd name="T11" fmla="*/ 30 h 30"/>
                      <a:gd name="T12" fmla="*/ 52 w 54"/>
                      <a:gd name="T13" fmla="*/ 30 h 30"/>
                      <a:gd name="T14" fmla="*/ 2 w 54"/>
                      <a:gd name="T15" fmla="*/ 30 h 30"/>
                      <a:gd name="T16" fmla="*/ 0 w 54"/>
                      <a:gd name="T17" fmla="*/ 28 h 30"/>
                      <a:gd name="T18" fmla="*/ 0 w 54"/>
                      <a:gd name="T19" fmla="*/ 2 h 30"/>
                      <a:gd name="T20" fmla="*/ 0 w 54"/>
                      <a:gd name="T21" fmla="*/ 2 h 30"/>
                      <a:gd name="T22" fmla="*/ 0 w 54"/>
                      <a:gd name="T23" fmla="*/ 2 h 30"/>
                      <a:gd name="T24" fmla="*/ 2 w 54"/>
                      <a:gd name="T25" fmla="*/ 2 h 30"/>
                      <a:gd name="T26" fmla="*/ 2 w 54"/>
                      <a:gd name="T27" fmla="*/ 2 h 30"/>
                      <a:gd name="T28" fmla="*/ 4 w 54"/>
                      <a:gd name="T29" fmla="*/ 2 h 30"/>
                      <a:gd name="T30" fmla="*/ 6 w 54"/>
                      <a:gd name="T31" fmla="*/ 2 h 30"/>
                      <a:gd name="T32" fmla="*/ 6 w 54"/>
                      <a:gd name="T33" fmla="*/ 2 h 30"/>
                      <a:gd name="T34" fmla="*/ 6 w 54"/>
                      <a:gd name="T35" fmla="*/ 2 h 30"/>
                      <a:gd name="T36" fmla="*/ 23 w 54"/>
                      <a:gd name="T37" fmla="*/ 23 h 30"/>
                      <a:gd name="T38" fmla="*/ 23 w 54"/>
                      <a:gd name="T39" fmla="*/ 5 h 30"/>
                      <a:gd name="T40" fmla="*/ 23 w 54"/>
                      <a:gd name="T41" fmla="*/ 5 h 30"/>
                      <a:gd name="T42" fmla="*/ 23 w 54"/>
                      <a:gd name="T43" fmla="*/ 3 h 30"/>
                      <a:gd name="T44" fmla="*/ 25 w 54"/>
                      <a:gd name="T45" fmla="*/ 3 h 30"/>
                      <a:gd name="T46" fmla="*/ 27 w 54"/>
                      <a:gd name="T47" fmla="*/ 3 h 30"/>
                      <a:gd name="T48" fmla="*/ 27 w 54"/>
                      <a:gd name="T49" fmla="*/ 3 h 30"/>
                      <a:gd name="T50" fmla="*/ 29 w 54"/>
                      <a:gd name="T51" fmla="*/ 5 h 30"/>
                      <a:gd name="T52" fmla="*/ 29 w 54"/>
                      <a:gd name="T53" fmla="*/ 5 h 30"/>
                      <a:gd name="T54" fmla="*/ 29 w 54"/>
                      <a:gd name="T55" fmla="*/ 23 h 30"/>
                      <a:gd name="T56" fmla="*/ 48 w 54"/>
                      <a:gd name="T57" fmla="*/ 2 h 30"/>
                      <a:gd name="T58" fmla="*/ 48 w 54"/>
                      <a:gd name="T59" fmla="*/ 2 h 30"/>
                      <a:gd name="T60" fmla="*/ 48 w 54"/>
                      <a:gd name="T61" fmla="*/ 2 h 30"/>
                      <a:gd name="T62" fmla="*/ 50 w 54"/>
                      <a:gd name="T63" fmla="*/ 2 h 30"/>
                      <a:gd name="T64" fmla="*/ 52 w 54"/>
                      <a:gd name="T65"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4" h="30">
                        <a:moveTo>
                          <a:pt x="52" y="0"/>
                        </a:moveTo>
                        <a:lnTo>
                          <a:pt x="52" y="2"/>
                        </a:lnTo>
                        <a:lnTo>
                          <a:pt x="52" y="2"/>
                        </a:lnTo>
                        <a:lnTo>
                          <a:pt x="54" y="2"/>
                        </a:lnTo>
                        <a:lnTo>
                          <a:pt x="54" y="2"/>
                        </a:lnTo>
                        <a:lnTo>
                          <a:pt x="54" y="2"/>
                        </a:lnTo>
                        <a:lnTo>
                          <a:pt x="54" y="2"/>
                        </a:lnTo>
                        <a:lnTo>
                          <a:pt x="54" y="2"/>
                        </a:lnTo>
                        <a:lnTo>
                          <a:pt x="54" y="2"/>
                        </a:lnTo>
                        <a:lnTo>
                          <a:pt x="54" y="28"/>
                        </a:lnTo>
                        <a:lnTo>
                          <a:pt x="54" y="28"/>
                        </a:lnTo>
                        <a:lnTo>
                          <a:pt x="54" y="30"/>
                        </a:lnTo>
                        <a:lnTo>
                          <a:pt x="52" y="30"/>
                        </a:lnTo>
                        <a:lnTo>
                          <a:pt x="52" y="30"/>
                        </a:lnTo>
                        <a:lnTo>
                          <a:pt x="2" y="30"/>
                        </a:lnTo>
                        <a:lnTo>
                          <a:pt x="2" y="30"/>
                        </a:lnTo>
                        <a:lnTo>
                          <a:pt x="0" y="30"/>
                        </a:lnTo>
                        <a:lnTo>
                          <a:pt x="0" y="28"/>
                        </a:lnTo>
                        <a:lnTo>
                          <a:pt x="0" y="28"/>
                        </a:lnTo>
                        <a:lnTo>
                          <a:pt x="0" y="2"/>
                        </a:lnTo>
                        <a:lnTo>
                          <a:pt x="0" y="2"/>
                        </a:lnTo>
                        <a:lnTo>
                          <a:pt x="0" y="2"/>
                        </a:lnTo>
                        <a:lnTo>
                          <a:pt x="0" y="2"/>
                        </a:lnTo>
                        <a:lnTo>
                          <a:pt x="0" y="2"/>
                        </a:lnTo>
                        <a:lnTo>
                          <a:pt x="0" y="2"/>
                        </a:lnTo>
                        <a:lnTo>
                          <a:pt x="2" y="2"/>
                        </a:lnTo>
                        <a:lnTo>
                          <a:pt x="2" y="2"/>
                        </a:lnTo>
                        <a:lnTo>
                          <a:pt x="2" y="2"/>
                        </a:lnTo>
                        <a:lnTo>
                          <a:pt x="4" y="2"/>
                        </a:lnTo>
                        <a:lnTo>
                          <a:pt x="4" y="2"/>
                        </a:lnTo>
                        <a:lnTo>
                          <a:pt x="4" y="2"/>
                        </a:lnTo>
                        <a:lnTo>
                          <a:pt x="6" y="2"/>
                        </a:lnTo>
                        <a:lnTo>
                          <a:pt x="6" y="2"/>
                        </a:lnTo>
                        <a:lnTo>
                          <a:pt x="6" y="2"/>
                        </a:lnTo>
                        <a:lnTo>
                          <a:pt x="6" y="2"/>
                        </a:lnTo>
                        <a:lnTo>
                          <a:pt x="6" y="2"/>
                        </a:lnTo>
                        <a:lnTo>
                          <a:pt x="6" y="23"/>
                        </a:lnTo>
                        <a:lnTo>
                          <a:pt x="23" y="23"/>
                        </a:lnTo>
                        <a:lnTo>
                          <a:pt x="23" y="5"/>
                        </a:lnTo>
                        <a:lnTo>
                          <a:pt x="23" y="5"/>
                        </a:lnTo>
                        <a:lnTo>
                          <a:pt x="23" y="5"/>
                        </a:lnTo>
                        <a:lnTo>
                          <a:pt x="23" y="5"/>
                        </a:lnTo>
                        <a:lnTo>
                          <a:pt x="23" y="3"/>
                        </a:lnTo>
                        <a:lnTo>
                          <a:pt x="23" y="3"/>
                        </a:lnTo>
                        <a:lnTo>
                          <a:pt x="25" y="3"/>
                        </a:lnTo>
                        <a:lnTo>
                          <a:pt x="25" y="3"/>
                        </a:lnTo>
                        <a:lnTo>
                          <a:pt x="25" y="3"/>
                        </a:lnTo>
                        <a:lnTo>
                          <a:pt x="27" y="3"/>
                        </a:lnTo>
                        <a:lnTo>
                          <a:pt x="27" y="3"/>
                        </a:lnTo>
                        <a:lnTo>
                          <a:pt x="27" y="3"/>
                        </a:lnTo>
                        <a:lnTo>
                          <a:pt x="29" y="3"/>
                        </a:lnTo>
                        <a:lnTo>
                          <a:pt x="29" y="5"/>
                        </a:lnTo>
                        <a:lnTo>
                          <a:pt x="29" y="5"/>
                        </a:lnTo>
                        <a:lnTo>
                          <a:pt x="29" y="5"/>
                        </a:lnTo>
                        <a:lnTo>
                          <a:pt x="29" y="5"/>
                        </a:lnTo>
                        <a:lnTo>
                          <a:pt x="29" y="23"/>
                        </a:lnTo>
                        <a:lnTo>
                          <a:pt x="48" y="23"/>
                        </a:lnTo>
                        <a:lnTo>
                          <a:pt x="48" y="2"/>
                        </a:lnTo>
                        <a:lnTo>
                          <a:pt x="48" y="2"/>
                        </a:lnTo>
                        <a:lnTo>
                          <a:pt x="48" y="2"/>
                        </a:lnTo>
                        <a:lnTo>
                          <a:pt x="48" y="2"/>
                        </a:lnTo>
                        <a:lnTo>
                          <a:pt x="48" y="2"/>
                        </a:lnTo>
                        <a:lnTo>
                          <a:pt x="50" y="2"/>
                        </a:lnTo>
                        <a:lnTo>
                          <a:pt x="50" y="2"/>
                        </a:lnTo>
                        <a:lnTo>
                          <a:pt x="50" y="2"/>
                        </a:lnTo>
                        <a:lnTo>
                          <a:pt x="52"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0" name="Freeform 484">
                    <a:extLst>
                      <a:ext uri="{FF2B5EF4-FFF2-40B4-BE49-F238E27FC236}">
                        <a16:creationId xmlns:a16="http://schemas.microsoft.com/office/drawing/2014/main" id="{4A6C7CF6-1E97-4DDE-B22F-53975B7C9EFA}"/>
                      </a:ext>
                    </a:extLst>
                  </p:cNvPr>
                  <p:cNvSpPr>
                    <a:spLocks/>
                  </p:cNvSpPr>
                  <p:nvPr/>
                </p:nvSpPr>
                <p:spPr bwMode="auto">
                  <a:xfrm>
                    <a:off x="6694573" y="5618665"/>
                    <a:ext cx="92075" cy="52387"/>
                  </a:xfrm>
                  <a:custGeom>
                    <a:avLst/>
                    <a:gdLst>
                      <a:gd name="T0" fmla="*/ 44 w 58"/>
                      <a:gd name="T1" fmla="*/ 0 h 33"/>
                      <a:gd name="T2" fmla="*/ 50 w 58"/>
                      <a:gd name="T3" fmla="*/ 2 h 33"/>
                      <a:gd name="T4" fmla="*/ 54 w 58"/>
                      <a:gd name="T5" fmla="*/ 8 h 33"/>
                      <a:gd name="T6" fmla="*/ 56 w 58"/>
                      <a:gd name="T7" fmla="*/ 14 h 33"/>
                      <a:gd name="T8" fmla="*/ 56 w 58"/>
                      <a:gd name="T9" fmla="*/ 21 h 33"/>
                      <a:gd name="T10" fmla="*/ 56 w 58"/>
                      <a:gd name="T11" fmla="*/ 25 h 33"/>
                      <a:gd name="T12" fmla="*/ 54 w 58"/>
                      <a:gd name="T13" fmla="*/ 29 h 33"/>
                      <a:gd name="T14" fmla="*/ 54 w 58"/>
                      <a:gd name="T15" fmla="*/ 31 h 33"/>
                      <a:gd name="T16" fmla="*/ 52 w 58"/>
                      <a:gd name="T17" fmla="*/ 33 h 33"/>
                      <a:gd name="T18" fmla="*/ 50 w 58"/>
                      <a:gd name="T19" fmla="*/ 33 h 33"/>
                      <a:gd name="T20" fmla="*/ 48 w 58"/>
                      <a:gd name="T21" fmla="*/ 33 h 33"/>
                      <a:gd name="T22" fmla="*/ 48 w 58"/>
                      <a:gd name="T23" fmla="*/ 33 h 33"/>
                      <a:gd name="T24" fmla="*/ 46 w 58"/>
                      <a:gd name="T25" fmla="*/ 33 h 33"/>
                      <a:gd name="T26" fmla="*/ 46 w 58"/>
                      <a:gd name="T27" fmla="*/ 33 h 33"/>
                      <a:gd name="T28" fmla="*/ 46 w 58"/>
                      <a:gd name="T29" fmla="*/ 31 h 33"/>
                      <a:gd name="T30" fmla="*/ 48 w 58"/>
                      <a:gd name="T31" fmla="*/ 29 h 33"/>
                      <a:gd name="T32" fmla="*/ 50 w 58"/>
                      <a:gd name="T33" fmla="*/ 25 h 33"/>
                      <a:gd name="T34" fmla="*/ 50 w 58"/>
                      <a:gd name="T35" fmla="*/ 21 h 33"/>
                      <a:gd name="T36" fmla="*/ 50 w 58"/>
                      <a:gd name="T37" fmla="*/ 16 h 33"/>
                      <a:gd name="T38" fmla="*/ 50 w 58"/>
                      <a:gd name="T39" fmla="*/ 12 h 33"/>
                      <a:gd name="T40" fmla="*/ 46 w 58"/>
                      <a:gd name="T41" fmla="*/ 10 h 33"/>
                      <a:gd name="T42" fmla="*/ 44 w 58"/>
                      <a:gd name="T43" fmla="*/ 8 h 33"/>
                      <a:gd name="T44" fmla="*/ 38 w 58"/>
                      <a:gd name="T45" fmla="*/ 8 h 33"/>
                      <a:gd name="T46" fmla="*/ 37 w 58"/>
                      <a:gd name="T47" fmla="*/ 10 h 33"/>
                      <a:gd name="T48" fmla="*/ 33 w 58"/>
                      <a:gd name="T49" fmla="*/ 14 h 33"/>
                      <a:gd name="T50" fmla="*/ 31 w 58"/>
                      <a:gd name="T51" fmla="*/ 18 h 33"/>
                      <a:gd name="T52" fmla="*/ 29 w 58"/>
                      <a:gd name="T53" fmla="*/ 21 h 33"/>
                      <a:gd name="T54" fmla="*/ 27 w 58"/>
                      <a:gd name="T55" fmla="*/ 25 h 33"/>
                      <a:gd name="T56" fmla="*/ 23 w 58"/>
                      <a:gd name="T57" fmla="*/ 29 h 33"/>
                      <a:gd name="T58" fmla="*/ 17 w 58"/>
                      <a:gd name="T59" fmla="*/ 31 h 33"/>
                      <a:gd name="T60" fmla="*/ 12 w 58"/>
                      <a:gd name="T61" fmla="*/ 31 h 33"/>
                      <a:gd name="T62" fmla="*/ 6 w 58"/>
                      <a:gd name="T63" fmla="*/ 29 h 33"/>
                      <a:gd name="T64" fmla="*/ 2 w 58"/>
                      <a:gd name="T65" fmla="*/ 25 h 33"/>
                      <a:gd name="T66" fmla="*/ 0 w 58"/>
                      <a:gd name="T67" fmla="*/ 19 h 33"/>
                      <a:gd name="T68" fmla="*/ 0 w 58"/>
                      <a:gd name="T69" fmla="*/ 14 h 33"/>
                      <a:gd name="T70" fmla="*/ 2 w 58"/>
                      <a:gd name="T71" fmla="*/ 10 h 33"/>
                      <a:gd name="T72" fmla="*/ 2 w 58"/>
                      <a:gd name="T73" fmla="*/ 6 h 33"/>
                      <a:gd name="T74" fmla="*/ 4 w 58"/>
                      <a:gd name="T75" fmla="*/ 4 h 33"/>
                      <a:gd name="T76" fmla="*/ 4 w 58"/>
                      <a:gd name="T77" fmla="*/ 4 h 33"/>
                      <a:gd name="T78" fmla="*/ 6 w 58"/>
                      <a:gd name="T79" fmla="*/ 4 h 33"/>
                      <a:gd name="T80" fmla="*/ 6 w 58"/>
                      <a:gd name="T81" fmla="*/ 4 h 33"/>
                      <a:gd name="T82" fmla="*/ 8 w 58"/>
                      <a:gd name="T83" fmla="*/ 2 h 33"/>
                      <a:gd name="T84" fmla="*/ 8 w 58"/>
                      <a:gd name="T85" fmla="*/ 2 h 33"/>
                      <a:gd name="T86" fmla="*/ 10 w 58"/>
                      <a:gd name="T87" fmla="*/ 4 h 33"/>
                      <a:gd name="T88" fmla="*/ 10 w 58"/>
                      <a:gd name="T89" fmla="*/ 4 h 33"/>
                      <a:gd name="T90" fmla="*/ 10 w 58"/>
                      <a:gd name="T91" fmla="*/ 4 h 33"/>
                      <a:gd name="T92" fmla="*/ 10 w 58"/>
                      <a:gd name="T93" fmla="*/ 4 h 33"/>
                      <a:gd name="T94" fmla="*/ 10 w 58"/>
                      <a:gd name="T95" fmla="*/ 6 h 33"/>
                      <a:gd name="T96" fmla="*/ 8 w 58"/>
                      <a:gd name="T97" fmla="*/ 10 h 33"/>
                      <a:gd name="T98" fmla="*/ 8 w 58"/>
                      <a:gd name="T99" fmla="*/ 14 h 33"/>
                      <a:gd name="T100" fmla="*/ 8 w 58"/>
                      <a:gd name="T101" fmla="*/ 18 h 33"/>
                      <a:gd name="T102" fmla="*/ 8 w 58"/>
                      <a:gd name="T103" fmla="*/ 21 h 33"/>
                      <a:gd name="T104" fmla="*/ 10 w 58"/>
                      <a:gd name="T105" fmla="*/ 23 h 33"/>
                      <a:gd name="T106" fmla="*/ 14 w 58"/>
                      <a:gd name="T107" fmla="*/ 25 h 33"/>
                      <a:gd name="T108" fmla="*/ 17 w 58"/>
                      <a:gd name="T109" fmla="*/ 23 h 33"/>
                      <a:gd name="T110" fmla="*/ 19 w 58"/>
                      <a:gd name="T111" fmla="*/ 21 h 33"/>
                      <a:gd name="T112" fmla="*/ 23 w 58"/>
                      <a:gd name="T113" fmla="*/ 19 h 33"/>
                      <a:gd name="T114" fmla="*/ 25 w 58"/>
                      <a:gd name="T115" fmla="*/ 14 h 33"/>
                      <a:gd name="T116" fmla="*/ 27 w 58"/>
                      <a:gd name="T117" fmla="*/ 10 h 33"/>
                      <a:gd name="T118" fmla="*/ 29 w 58"/>
                      <a:gd name="T119" fmla="*/ 6 h 33"/>
                      <a:gd name="T120" fmla="*/ 33 w 58"/>
                      <a:gd name="T121" fmla="*/ 2 h 33"/>
                      <a:gd name="T122" fmla="*/ 38 w 58"/>
                      <a:gd name="T123"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8" h="33">
                        <a:moveTo>
                          <a:pt x="40" y="0"/>
                        </a:moveTo>
                        <a:lnTo>
                          <a:pt x="44" y="0"/>
                        </a:lnTo>
                        <a:lnTo>
                          <a:pt x="48" y="2"/>
                        </a:lnTo>
                        <a:lnTo>
                          <a:pt x="50" y="2"/>
                        </a:lnTo>
                        <a:lnTo>
                          <a:pt x="52" y="6"/>
                        </a:lnTo>
                        <a:lnTo>
                          <a:pt x="54" y="8"/>
                        </a:lnTo>
                        <a:lnTo>
                          <a:pt x="56" y="12"/>
                        </a:lnTo>
                        <a:lnTo>
                          <a:pt x="56" y="14"/>
                        </a:lnTo>
                        <a:lnTo>
                          <a:pt x="58" y="18"/>
                        </a:lnTo>
                        <a:lnTo>
                          <a:pt x="56" y="21"/>
                        </a:lnTo>
                        <a:lnTo>
                          <a:pt x="56" y="23"/>
                        </a:lnTo>
                        <a:lnTo>
                          <a:pt x="56" y="25"/>
                        </a:lnTo>
                        <a:lnTo>
                          <a:pt x="56" y="27"/>
                        </a:lnTo>
                        <a:lnTo>
                          <a:pt x="54" y="29"/>
                        </a:lnTo>
                        <a:lnTo>
                          <a:pt x="54" y="31"/>
                        </a:lnTo>
                        <a:lnTo>
                          <a:pt x="54" y="31"/>
                        </a:lnTo>
                        <a:lnTo>
                          <a:pt x="52" y="33"/>
                        </a:lnTo>
                        <a:lnTo>
                          <a:pt x="52" y="33"/>
                        </a:lnTo>
                        <a:lnTo>
                          <a:pt x="52" y="33"/>
                        </a:lnTo>
                        <a:lnTo>
                          <a:pt x="50" y="33"/>
                        </a:lnTo>
                        <a:lnTo>
                          <a:pt x="50" y="33"/>
                        </a:lnTo>
                        <a:lnTo>
                          <a:pt x="48" y="33"/>
                        </a:lnTo>
                        <a:lnTo>
                          <a:pt x="48" y="33"/>
                        </a:lnTo>
                        <a:lnTo>
                          <a:pt x="48" y="33"/>
                        </a:lnTo>
                        <a:lnTo>
                          <a:pt x="46" y="33"/>
                        </a:lnTo>
                        <a:lnTo>
                          <a:pt x="46" y="33"/>
                        </a:lnTo>
                        <a:lnTo>
                          <a:pt x="46" y="33"/>
                        </a:lnTo>
                        <a:lnTo>
                          <a:pt x="46" y="33"/>
                        </a:lnTo>
                        <a:lnTo>
                          <a:pt x="46" y="31"/>
                        </a:lnTo>
                        <a:lnTo>
                          <a:pt x="46" y="31"/>
                        </a:lnTo>
                        <a:lnTo>
                          <a:pt x="46" y="31"/>
                        </a:lnTo>
                        <a:lnTo>
                          <a:pt x="48" y="29"/>
                        </a:lnTo>
                        <a:lnTo>
                          <a:pt x="48" y="27"/>
                        </a:lnTo>
                        <a:lnTo>
                          <a:pt x="50" y="25"/>
                        </a:lnTo>
                        <a:lnTo>
                          <a:pt x="50" y="23"/>
                        </a:lnTo>
                        <a:lnTo>
                          <a:pt x="50" y="21"/>
                        </a:lnTo>
                        <a:lnTo>
                          <a:pt x="50" y="18"/>
                        </a:lnTo>
                        <a:lnTo>
                          <a:pt x="50" y="16"/>
                        </a:lnTo>
                        <a:lnTo>
                          <a:pt x="50" y="14"/>
                        </a:lnTo>
                        <a:lnTo>
                          <a:pt x="50" y="12"/>
                        </a:lnTo>
                        <a:lnTo>
                          <a:pt x="48" y="10"/>
                        </a:lnTo>
                        <a:lnTo>
                          <a:pt x="46" y="10"/>
                        </a:lnTo>
                        <a:lnTo>
                          <a:pt x="46" y="8"/>
                        </a:lnTo>
                        <a:lnTo>
                          <a:pt x="44" y="8"/>
                        </a:lnTo>
                        <a:lnTo>
                          <a:pt x="42" y="8"/>
                        </a:lnTo>
                        <a:lnTo>
                          <a:pt x="38" y="8"/>
                        </a:lnTo>
                        <a:lnTo>
                          <a:pt x="38" y="8"/>
                        </a:lnTo>
                        <a:lnTo>
                          <a:pt x="37" y="10"/>
                        </a:lnTo>
                        <a:lnTo>
                          <a:pt x="35" y="12"/>
                        </a:lnTo>
                        <a:lnTo>
                          <a:pt x="33" y="14"/>
                        </a:lnTo>
                        <a:lnTo>
                          <a:pt x="33" y="16"/>
                        </a:lnTo>
                        <a:lnTo>
                          <a:pt x="31" y="18"/>
                        </a:lnTo>
                        <a:lnTo>
                          <a:pt x="31" y="19"/>
                        </a:lnTo>
                        <a:lnTo>
                          <a:pt x="29" y="21"/>
                        </a:lnTo>
                        <a:lnTo>
                          <a:pt x="29" y="23"/>
                        </a:lnTo>
                        <a:lnTo>
                          <a:pt x="27" y="25"/>
                        </a:lnTo>
                        <a:lnTo>
                          <a:pt x="25" y="27"/>
                        </a:lnTo>
                        <a:lnTo>
                          <a:pt x="23" y="29"/>
                        </a:lnTo>
                        <a:lnTo>
                          <a:pt x="21" y="31"/>
                        </a:lnTo>
                        <a:lnTo>
                          <a:pt x="17" y="31"/>
                        </a:lnTo>
                        <a:lnTo>
                          <a:pt x="15" y="31"/>
                        </a:lnTo>
                        <a:lnTo>
                          <a:pt x="12" y="31"/>
                        </a:lnTo>
                        <a:lnTo>
                          <a:pt x="10" y="31"/>
                        </a:lnTo>
                        <a:lnTo>
                          <a:pt x="6" y="29"/>
                        </a:lnTo>
                        <a:lnTo>
                          <a:pt x="4" y="27"/>
                        </a:lnTo>
                        <a:lnTo>
                          <a:pt x="2" y="25"/>
                        </a:lnTo>
                        <a:lnTo>
                          <a:pt x="2" y="21"/>
                        </a:lnTo>
                        <a:lnTo>
                          <a:pt x="0" y="19"/>
                        </a:lnTo>
                        <a:lnTo>
                          <a:pt x="0" y="16"/>
                        </a:lnTo>
                        <a:lnTo>
                          <a:pt x="0" y="14"/>
                        </a:lnTo>
                        <a:lnTo>
                          <a:pt x="2" y="12"/>
                        </a:lnTo>
                        <a:lnTo>
                          <a:pt x="2" y="10"/>
                        </a:lnTo>
                        <a:lnTo>
                          <a:pt x="2" y="8"/>
                        </a:lnTo>
                        <a:lnTo>
                          <a:pt x="2" y="6"/>
                        </a:lnTo>
                        <a:lnTo>
                          <a:pt x="4" y="6"/>
                        </a:lnTo>
                        <a:lnTo>
                          <a:pt x="4" y="4"/>
                        </a:lnTo>
                        <a:lnTo>
                          <a:pt x="4" y="4"/>
                        </a:lnTo>
                        <a:lnTo>
                          <a:pt x="4" y="4"/>
                        </a:lnTo>
                        <a:lnTo>
                          <a:pt x="4" y="4"/>
                        </a:lnTo>
                        <a:lnTo>
                          <a:pt x="6" y="4"/>
                        </a:lnTo>
                        <a:lnTo>
                          <a:pt x="6" y="4"/>
                        </a:lnTo>
                        <a:lnTo>
                          <a:pt x="6" y="4"/>
                        </a:lnTo>
                        <a:lnTo>
                          <a:pt x="6" y="2"/>
                        </a:lnTo>
                        <a:lnTo>
                          <a:pt x="8" y="2"/>
                        </a:lnTo>
                        <a:lnTo>
                          <a:pt x="8" y="2"/>
                        </a:lnTo>
                        <a:lnTo>
                          <a:pt x="8" y="2"/>
                        </a:lnTo>
                        <a:lnTo>
                          <a:pt x="10" y="2"/>
                        </a:lnTo>
                        <a:lnTo>
                          <a:pt x="10" y="4"/>
                        </a:lnTo>
                        <a:lnTo>
                          <a:pt x="10" y="4"/>
                        </a:lnTo>
                        <a:lnTo>
                          <a:pt x="10" y="4"/>
                        </a:lnTo>
                        <a:lnTo>
                          <a:pt x="10" y="4"/>
                        </a:lnTo>
                        <a:lnTo>
                          <a:pt x="10" y="4"/>
                        </a:lnTo>
                        <a:lnTo>
                          <a:pt x="12" y="4"/>
                        </a:lnTo>
                        <a:lnTo>
                          <a:pt x="10" y="4"/>
                        </a:lnTo>
                        <a:lnTo>
                          <a:pt x="10" y="6"/>
                        </a:lnTo>
                        <a:lnTo>
                          <a:pt x="10" y="6"/>
                        </a:lnTo>
                        <a:lnTo>
                          <a:pt x="10" y="8"/>
                        </a:lnTo>
                        <a:lnTo>
                          <a:pt x="8" y="10"/>
                        </a:lnTo>
                        <a:lnTo>
                          <a:pt x="8" y="12"/>
                        </a:lnTo>
                        <a:lnTo>
                          <a:pt x="8" y="14"/>
                        </a:lnTo>
                        <a:lnTo>
                          <a:pt x="8" y="16"/>
                        </a:lnTo>
                        <a:lnTo>
                          <a:pt x="8" y="18"/>
                        </a:lnTo>
                        <a:lnTo>
                          <a:pt x="8" y="19"/>
                        </a:lnTo>
                        <a:lnTo>
                          <a:pt x="8" y="21"/>
                        </a:lnTo>
                        <a:lnTo>
                          <a:pt x="10" y="21"/>
                        </a:lnTo>
                        <a:lnTo>
                          <a:pt x="10" y="23"/>
                        </a:lnTo>
                        <a:lnTo>
                          <a:pt x="12" y="23"/>
                        </a:lnTo>
                        <a:lnTo>
                          <a:pt x="14" y="25"/>
                        </a:lnTo>
                        <a:lnTo>
                          <a:pt x="14" y="25"/>
                        </a:lnTo>
                        <a:lnTo>
                          <a:pt x="17" y="23"/>
                        </a:lnTo>
                        <a:lnTo>
                          <a:pt x="17" y="23"/>
                        </a:lnTo>
                        <a:lnTo>
                          <a:pt x="19" y="21"/>
                        </a:lnTo>
                        <a:lnTo>
                          <a:pt x="21" y="21"/>
                        </a:lnTo>
                        <a:lnTo>
                          <a:pt x="23" y="19"/>
                        </a:lnTo>
                        <a:lnTo>
                          <a:pt x="23" y="18"/>
                        </a:lnTo>
                        <a:lnTo>
                          <a:pt x="25" y="14"/>
                        </a:lnTo>
                        <a:lnTo>
                          <a:pt x="25" y="12"/>
                        </a:lnTo>
                        <a:lnTo>
                          <a:pt x="27" y="10"/>
                        </a:lnTo>
                        <a:lnTo>
                          <a:pt x="29" y="8"/>
                        </a:lnTo>
                        <a:lnTo>
                          <a:pt x="29" y="6"/>
                        </a:lnTo>
                        <a:lnTo>
                          <a:pt x="31" y="4"/>
                        </a:lnTo>
                        <a:lnTo>
                          <a:pt x="33" y="2"/>
                        </a:lnTo>
                        <a:lnTo>
                          <a:pt x="35" y="0"/>
                        </a:lnTo>
                        <a:lnTo>
                          <a:pt x="38" y="0"/>
                        </a:lnTo>
                        <a:lnTo>
                          <a:pt x="40"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1" name="Freeform 485">
                    <a:extLst>
                      <a:ext uri="{FF2B5EF4-FFF2-40B4-BE49-F238E27FC236}">
                        <a16:creationId xmlns:a16="http://schemas.microsoft.com/office/drawing/2014/main" id="{37E47AD3-9A2F-4D2D-B55F-4C282295C6FD}"/>
                      </a:ext>
                    </a:extLst>
                  </p:cNvPr>
                  <p:cNvSpPr>
                    <a:spLocks noEditPoints="1"/>
                  </p:cNvSpPr>
                  <p:nvPr/>
                </p:nvSpPr>
                <p:spPr bwMode="auto">
                  <a:xfrm>
                    <a:off x="6697748" y="5548815"/>
                    <a:ext cx="85725" cy="55562"/>
                  </a:xfrm>
                  <a:custGeom>
                    <a:avLst/>
                    <a:gdLst>
                      <a:gd name="T0" fmla="*/ 19 w 54"/>
                      <a:gd name="T1" fmla="*/ 2 h 35"/>
                      <a:gd name="T2" fmla="*/ 27 w 54"/>
                      <a:gd name="T3" fmla="*/ 4 h 35"/>
                      <a:gd name="T4" fmla="*/ 31 w 54"/>
                      <a:gd name="T5" fmla="*/ 8 h 35"/>
                      <a:gd name="T6" fmla="*/ 33 w 54"/>
                      <a:gd name="T7" fmla="*/ 15 h 35"/>
                      <a:gd name="T8" fmla="*/ 33 w 54"/>
                      <a:gd name="T9" fmla="*/ 27 h 35"/>
                      <a:gd name="T10" fmla="*/ 54 w 54"/>
                      <a:gd name="T11" fmla="*/ 27 h 35"/>
                      <a:gd name="T12" fmla="*/ 54 w 54"/>
                      <a:gd name="T13" fmla="*/ 27 h 35"/>
                      <a:gd name="T14" fmla="*/ 54 w 54"/>
                      <a:gd name="T15" fmla="*/ 27 h 35"/>
                      <a:gd name="T16" fmla="*/ 54 w 54"/>
                      <a:gd name="T17" fmla="*/ 29 h 35"/>
                      <a:gd name="T18" fmla="*/ 54 w 54"/>
                      <a:gd name="T19" fmla="*/ 31 h 35"/>
                      <a:gd name="T20" fmla="*/ 54 w 54"/>
                      <a:gd name="T21" fmla="*/ 33 h 35"/>
                      <a:gd name="T22" fmla="*/ 54 w 54"/>
                      <a:gd name="T23" fmla="*/ 33 h 35"/>
                      <a:gd name="T24" fmla="*/ 54 w 54"/>
                      <a:gd name="T25" fmla="*/ 35 h 35"/>
                      <a:gd name="T26" fmla="*/ 2 w 54"/>
                      <a:gd name="T27" fmla="*/ 35 h 35"/>
                      <a:gd name="T28" fmla="*/ 0 w 54"/>
                      <a:gd name="T29" fmla="*/ 33 h 35"/>
                      <a:gd name="T30" fmla="*/ 0 w 54"/>
                      <a:gd name="T31" fmla="*/ 31 h 35"/>
                      <a:gd name="T32" fmla="*/ 0 w 54"/>
                      <a:gd name="T33" fmla="*/ 17 h 35"/>
                      <a:gd name="T34" fmla="*/ 0 w 54"/>
                      <a:gd name="T35" fmla="*/ 14 h 35"/>
                      <a:gd name="T36" fmla="*/ 2 w 54"/>
                      <a:gd name="T37" fmla="*/ 10 h 35"/>
                      <a:gd name="T38" fmla="*/ 4 w 54"/>
                      <a:gd name="T39" fmla="*/ 6 h 35"/>
                      <a:gd name="T40" fmla="*/ 8 w 54"/>
                      <a:gd name="T41" fmla="*/ 2 h 35"/>
                      <a:gd name="T42" fmla="*/ 13 w 54"/>
                      <a:gd name="T43" fmla="*/ 2 h 35"/>
                      <a:gd name="T44" fmla="*/ 15 w 54"/>
                      <a:gd name="T45" fmla="*/ 8 h 35"/>
                      <a:gd name="T46" fmla="*/ 12 w 54"/>
                      <a:gd name="T47" fmla="*/ 10 h 35"/>
                      <a:gd name="T48" fmla="*/ 8 w 54"/>
                      <a:gd name="T49" fmla="*/ 14 h 35"/>
                      <a:gd name="T50" fmla="*/ 6 w 54"/>
                      <a:gd name="T51" fmla="*/ 15 h 35"/>
                      <a:gd name="T52" fmla="*/ 6 w 54"/>
                      <a:gd name="T53" fmla="*/ 19 h 35"/>
                      <a:gd name="T54" fmla="*/ 27 w 54"/>
                      <a:gd name="T55" fmla="*/ 27 h 35"/>
                      <a:gd name="T56" fmla="*/ 27 w 54"/>
                      <a:gd name="T57" fmla="*/ 17 h 35"/>
                      <a:gd name="T58" fmla="*/ 25 w 54"/>
                      <a:gd name="T59" fmla="*/ 14 h 35"/>
                      <a:gd name="T60" fmla="*/ 23 w 54"/>
                      <a:gd name="T61" fmla="*/ 10 h 35"/>
                      <a:gd name="T62" fmla="*/ 19 w 54"/>
                      <a:gd name="T63" fmla="*/ 8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4" h="35">
                        <a:moveTo>
                          <a:pt x="15" y="0"/>
                        </a:moveTo>
                        <a:lnTo>
                          <a:pt x="19" y="2"/>
                        </a:lnTo>
                        <a:lnTo>
                          <a:pt x="23" y="2"/>
                        </a:lnTo>
                        <a:lnTo>
                          <a:pt x="27" y="4"/>
                        </a:lnTo>
                        <a:lnTo>
                          <a:pt x="29" y="6"/>
                        </a:lnTo>
                        <a:lnTo>
                          <a:pt x="31" y="8"/>
                        </a:lnTo>
                        <a:lnTo>
                          <a:pt x="33" y="12"/>
                        </a:lnTo>
                        <a:lnTo>
                          <a:pt x="33" y="15"/>
                        </a:lnTo>
                        <a:lnTo>
                          <a:pt x="33" y="21"/>
                        </a:lnTo>
                        <a:lnTo>
                          <a:pt x="33" y="27"/>
                        </a:lnTo>
                        <a:lnTo>
                          <a:pt x="54" y="27"/>
                        </a:lnTo>
                        <a:lnTo>
                          <a:pt x="54" y="27"/>
                        </a:lnTo>
                        <a:lnTo>
                          <a:pt x="54" y="27"/>
                        </a:lnTo>
                        <a:lnTo>
                          <a:pt x="54" y="27"/>
                        </a:lnTo>
                        <a:lnTo>
                          <a:pt x="54" y="27"/>
                        </a:lnTo>
                        <a:lnTo>
                          <a:pt x="54" y="27"/>
                        </a:lnTo>
                        <a:lnTo>
                          <a:pt x="54" y="29"/>
                        </a:lnTo>
                        <a:lnTo>
                          <a:pt x="54" y="29"/>
                        </a:lnTo>
                        <a:lnTo>
                          <a:pt x="54" y="31"/>
                        </a:lnTo>
                        <a:lnTo>
                          <a:pt x="54" y="31"/>
                        </a:lnTo>
                        <a:lnTo>
                          <a:pt x="54" y="33"/>
                        </a:lnTo>
                        <a:lnTo>
                          <a:pt x="54" y="33"/>
                        </a:lnTo>
                        <a:lnTo>
                          <a:pt x="54" y="33"/>
                        </a:lnTo>
                        <a:lnTo>
                          <a:pt x="54" y="33"/>
                        </a:lnTo>
                        <a:lnTo>
                          <a:pt x="54" y="33"/>
                        </a:lnTo>
                        <a:lnTo>
                          <a:pt x="54" y="35"/>
                        </a:lnTo>
                        <a:lnTo>
                          <a:pt x="54" y="35"/>
                        </a:lnTo>
                        <a:lnTo>
                          <a:pt x="2" y="35"/>
                        </a:lnTo>
                        <a:lnTo>
                          <a:pt x="2" y="33"/>
                        </a:lnTo>
                        <a:lnTo>
                          <a:pt x="0" y="33"/>
                        </a:lnTo>
                        <a:lnTo>
                          <a:pt x="0" y="33"/>
                        </a:lnTo>
                        <a:lnTo>
                          <a:pt x="0" y="31"/>
                        </a:lnTo>
                        <a:lnTo>
                          <a:pt x="0" y="19"/>
                        </a:lnTo>
                        <a:lnTo>
                          <a:pt x="0" y="17"/>
                        </a:lnTo>
                        <a:lnTo>
                          <a:pt x="0" y="15"/>
                        </a:lnTo>
                        <a:lnTo>
                          <a:pt x="0" y="14"/>
                        </a:lnTo>
                        <a:lnTo>
                          <a:pt x="0" y="12"/>
                        </a:lnTo>
                        <a:lnTo>
                          <a:pt x="2" y="10"/>
                        </a:lnTo>
                        <a:lnTo>
                          <a:pt x="2" y="8"/>
                        </a:lnTo>
                        <a:lnTo>
                          <a:pt x="4" y="6"/>
                        </a:lnTo>
                        <a:lnTo>
                          <a:pt x="6" y="4"/>
                        </a:lnTo>
                        <a:lnTo>
                          <a:pt x="8" y="2"/>
                        </a:lnTo>
                        <a:lnTo>
                          <a:pt x="10" y="2"/>
                        </a:lnTo>
                        <a:lnTo>
                          <a:pt x="13" y="2"/>
                        </a:lnTo>
                        <a:lnTo>
                          <a:pt x="15" y="0"/>
                        </a:lnTo>
                        <a:close/>
                        <a:moveTo>
                          <a:pt x="15" y="8"/>
                        </a:moveTo>
                        <a:lnTo>
                          <a:pt x="13" y="8"/>
                        </a:lnTo>
                        <a:lnTo>
                          <a:pt x="12" y="10"/>
                        </a:lnTo>
                        <a:lnTo>
                          <a:pt x="8" y="12"/>
                        </a:lnTo>
                        <a:lnTo>
                          <a:pt x="8" y="14"/>
                        </a:lnTo>
                        <a:lnTo>
                          <a:pt x="6" y="14"/>
                        </a:lnTo>
                        <a:lnTo>
                          <a:pt x="6" y="15"/>
                        </a:lnTo>
                        <a:lnTo>
                          <a:pt x="6" y="17"/>
                        </a:lnTo>
                        <a:lnTo>
                          <a:pt x="6" y="19"/>
                        </a:lnTo>
                        <a:lnTo>
                          <a:pt x="6" y="27"/>
                        </a:lnTo>
                        <a:lnTo>
                          <a:pt x="27" y="27"/>
                        </a:lnTo>
                        <a:lnTo>
                          <a:pt x="27" y="21"/>
                        </a:lnTo>
                        <a:lnTo>
                          <a:pt x="27" y="17"/>
                        </a:lnTo>
                        <a:lnTo>
                          <a:pt x="27" y="15"/>
                        </a:lnTo>
                        <a:lnTo>
                          <a:pt x="25" y="14"/>
                        </a:lnTo>
                        <a:lnTo>
                          <a:pt x="25" y="12"/>
                        </a:lnTo>
                        <a:lnTo>
                          <a:pt x="23" y="10"/>
                        </a:lnTo>
                        <a:lnTo>
                          <a:pt x="21" y="10"/>
                        </a:lnTo>
                        <a:lnTo>
                          <a:pt x="19" y="8"/>
                        </a:lnTo>
                        <a:lnTo>
                          <a:pt x="15" y="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2" name="Freeform 486">
                    <a:extLst>
                      <a:ext uri="{FF2B5EF4-FFF2-40B4-BE49-F238E27FC236}">
                        <a16:creationId xmlns:a16="http://schemas.microsoft.com/office/drawing/2014/main" id="{A65DF3D5-6824-416B-A3F7-11D089609AB1}"/>
                      </a:ext>
                    </a:extLst>
                  </p:cNvPr>
                  <p:cNvSpPr>
                    <a:spLocks noEditPoints="1"/>
                  </p:cNvSpPr>
                  <p:nvPr/>
                </p:nvSpPr>
                <p:spPr bwMode="auto">
                  <a:xfrm>
                    <a:off x="6694573" y="5459915"/>
                    <a:ext cx="92075" cy="76200"/>
                  </a:xfrm>
                  <a:custGeom>
                    <a:avLst/>
                    <a:gdLst>
                      <a:gd name="T0" fmla="*/ 35 w 58"/>
                      <a:gd name="T1" fmla="*/ 2 h 48"/>
                      <a:gd name="T2" fmla="*/ 44 w 58"/>
                      <a:gd name="T3" fmla="*/ 4 h 48"/>
                      <a:gd name="T4" fmla="*/ 52 w 58"/>
                      <a:gd name="T5" fmla="*/ 10 h 48"/>
                      <a:gd name="T6" fmla="*/ 56 w 58"/>
                      <a:gd name="T7" fmla="*/ 20 h 48"/>
                      <a:gd name="T8" fmla="*/ 56 w 58"/>
                      <a:gd name="T9" fmla="*/ 31 h 48"/>
                      <a:gd name="T10" fmla="*/ 52 w 58"/>
                      <a:gd name="T11" fmla="*/ 41 h 48"/>
                      <a:gd name="T12" fmla="*/ 46 w 58"/>
                      <a:gd name="T13" fmla="*/ 47 h 48"/>
                      <a:gd name="T14" fmla="*/ 35 w 58"/>
                      <a:gd name="T15" fmla="*/ 48 h 48"/>
                      <a:gd name="T16" fmla="*/ 23 w 58"/>
                      <a:gd name="T17" fmla="*/ 48 h 48"/>
                      <a:gd name="T18" fmla="*/ 12 w 58"/>
                      <a:gd name="T19" fmla="*/ 45 h 48"/>
                      <a:gd name="T20" fmla="*/ 6 w 58"/>
                      <a:gd name="T21" fmla="*/ 39 h 48"/>
                      <a:gd name="T22" fmla="*/ 2 w 58"/>
                      <a:gd name="T23" fmla="*/ 31 h 48"/>
                      <a:gd name="T24" fmla="*/ 2 w 58"/>
                      <a:gd name="T25" fmla="*/ 20 h 48"/>
                      <a:gd name="T26" fmla="*/ 4 w 58"/>
                      <a:gd name="T27" fmla="*/ 10 h 48"/>
                      <a:gd name="T28" fmla="*/ 12 w 58"/>
                      <a:gd name="T29" fmla="*/ 4 h 48"/>
                      <a:gd name="T30" fmla="*/ 21 w 58"/>
                      <a:gd name="T31" fmla="*/ 0 h 48"/>
                      <a:gd name="T32" fmla="*/ 29 w 58"/>
                      <a:gd name="T33" fmla="*/ 8 h 48"/>
                      <a:gd name="T34" fmla="*/ 19 w 58"/>
                      <a:gd name="T35" fmla="*/ 10 h 48"/>
                      <a:gd name="T36" fmla="*/ 14 w 58"/>
                      <a:gd name="T37" fmla="*/ 12 h 48"/>
                      <a:gd name="T38" fmla="*/ 8 w 58"/>
                      <a:gd name="T39" fmla="*/ 18 h 48"/>
                      <a:gd name="T40" fmla="*/ 8 w 58"/>
                      <a:gd name="T41" fmla="*/ 25 h 48"/>
                      <a:gd name="T42" fmla="*/ 10 w 58"/>
                      <a:gd name="T43" fmla="*/ 33 h 48"/>
                      <a:gd name="T44" fmla="*/ 14 w 58"/>
                      <a:gd name="T45" fmla="*/ 37 h 48"/>
                      <a:gd name="T46" fmla="*/ 21 w 58"/>
                      <a:gd name="T47" fmla="*/ 41 h 48"/>
                      <a:gd name="T48" fmla="*/ 29 w 58"/>
                      <a:gd name="T49" fmla="*/ 41 h 48"/>
                      <a:gd name="T50" fmla="*/ 37 w 58"/>
                      <a:gd name="T51" fmla="*/ 41 h 48"/>
                      <a:gd name="T52" fmla="*/ 44 w 58"/>
                      <a:gd name="T53" fmla="*/ 39 h 48"/>
                      <a:gd name="T54" fmla="*/ 48 w 58"/>
                      <a:gd name="T55" fmla="*/ 33 h 48"/>
                      <a:gd name="T56" fmla="*/ 50 w 58"/>
                      <a:gd name="T57" fmla="*/ 25 h 48"/>
                      <a:gd name="T58" fmla="*/ 48 w 58"/>
                      <a:gd name="T59" fmla="*/ 18 h 48"/>
                      <a:gd name="T60" fmla="*/ 44 w 58"/>
                      <a:gd name="T61" fmla="*/ 12 h 48"/>
                      <a:gd name="T62" fmla="*/ 37 w 58"/>
                      <a:gd name="T63" fmla="*/ 10 h 48"/>
                      <a:gd name="T64" fmla="*/ 29 w 58"/>
                      <a:gd name="T65" fmla="*/ 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8" h="48">
                        <a:moveTo>
                          <a:pt x="29" y="0"/>
                        </a:moveTo>
                        <a:lnTo>
                          <a:pt x="35" y="2"/>
                        </a:lnTo>
                        <a:lnTo>
                          <a:pt x="40" y="2"/>
                        </a:lnTo>
                        <a:lnTo>
                          <a:pt x="44" y="4"/>
                        </a:lnTo>
                        <a:lnTo>
                          <a:pt x="50" y="6"/>
                        </a:lnTo>
                        <a:lnTo>
                          <a:pt x="52" y="10"/>
                        </a:lnTo>
                        <a:lnTo>
                          <a:pt x="56" y="14"/>
                        </a:lnTo>
                        <a:lnTo>
                          <a:pt x="56" y="20"/>
                        </a:lnTo>
                        <a:lnTo>
                          <a:pt x="58" y="25"/>
                        </a:lnTo>
                        <a:lnTo>
                          <a:pt x="56" y="31"/>
                        </a:lnTo>
                        <a:lnTo>
                          <a:pt x="56" y="37"/>
                        </a:lnTo>
                        <a:lnTo>
                          <a:pt x="52" y="41"/>
                        </a:lnTo>
                        <a:lnTo>
                          <a:pt x="50" y="43"/>
                        </a:lnTo>
                        <a:lnTo>
                          <a:pt x="46" y="47"/>
                        </a:lnTo>
                        <a:lnTo>
                          <a:pt x="40" y="48"/>
                        </a:lnTo>
                        <a:lnTo>
                          <a:pt x="35" y="48"/>
                        </a:lnTo>
                        <a:lnTo>
                          <a:pt x="29" y="48"/>
                        </a:lnTo>
                        <a:lnTo>
                          <a:pt x="23" y="48"/>
                        </a:lnTo>
                        <a:lnTo>
                          <a:pt x="17" y="47"/>
                        </a:lnTo>
                        <a:lnTo>
                          <a:pt x="12" y="45"/>
                        </a:lnTo>
                        <a:lnTo>
                          <a:pt x="8" y="43"/>
                        </a:lnTo>
                        <a:lnTo>
                          <a:pt x="6" y="39"/>
                        </a:lnTo>
                        <a:lnTo>
                          <a:pt x="2" y="35"/>
                        </a:lnTo>
                        <a:lnTo>
                          <a:pt x="2" y="31"/>
                        </a:lnTo>
                        <a:lnTo>
                          <a:pt x="0" y="25"/>
                        </a:lnTo>
                        <a:lnTo>
                          <a:pt x="2" y="20"/>
                        </a:lnTo>
                        <a:lnTo>
                          <a:pt x="2" y="14"/>
                        </a:lnTo>
                        <a:lnTo>
                          <a:pt x="4" y="10"/>
                        </a:lnTo>
                        <a:lnTo>
                          <a:pt x="8" y="6"/>
                        </a:lnTo>
                        <a:lnTo>
                          <a:pt x="12" y="4"/>
                        </a:lnTo>
                        <a:lnTo>
                          <a:pt x="17" y="2"/>
                        </a:lnTo>
                        <a:lnTo>
                          <a:pt x="21" y="0"/>
                        </a:lnTo>
                        <a:lnTo>
                          <a:pt x="29" y="0"/>
                        </a:lnTo>
                        <a:close/>
                        <a:moveTo>
                          <a:pt x="29" y="8"/>
                        </a:moveTo>
                        <a:lnTo>
                          <a:pt x="25" y="8"/>
                        </a:lnTo>
                        <a:lnTo>
                          <a:pt x="19" y="10"/>
                        </a:lnTo>
                        <a:lnTo>
                          <a:pt x="15" y="10"/>
                        </a:lnTo>
                        <a:lnTo>
                          <a:pt x="14" y="12"/>
                        </a:lnTo>
                        <a:lnTo>
                          <a:pt x="10" y="14"/>
                        </a:lnTo>
                        <a:lnTo>
                          <a:pt x="8" y="18"/>
                        </a:lnTo>
                        <a:lnTo>
                          <a:pt x="8" y="22"/>
                        </a:lnTo>
                        <a:lnTo>
                          <a:pt x="8" y="25"/>
                        </a:lnTo>
                        <a:lnTo>
                          <a:pt x="8" y="29"/>
                        </a:lnTo>
                        <a:lnTo>
                          <a:pt x="10" y="33"/>
                        </a:lnTo>
                        <a:lnTo>
                          <a:pt x="12" y="35"/>
                        </a:lnTo>
                        <a:lnTo>
                          <a:pt x="14" y="37"/>
                        </a:lnTo>
                        <a:lnTo>
                          <a:pt x="17" y="39"/>
                        </a:lnTo>
                        <a:lnTo>
                          <a:pt x="21" y="41"/>
                        </a:lnTo>
                        <a:lnTo>
                          <a:pt x="25" y="41"/>
                        </a:lnTo>
                        <a:lnTo>
                          <a:pt x="29" y="41"/>
                        </a:lnTo>
                        <a:lnTo>
                          <a:pt x="33" y="41"/>
                        </a:lnTo>
                        <a:lnTo>
                          <a:pt x="37" y="41"/>
                        </a:lnTo>
                        <a:lnTo>
                          <a:pt x="40" y="39"/>
                        </a:lnTo>
                        <a:lnTo>
                          <a:pt x="44" y="39"/>
                        </a:lnTo>
                        <a:lnTo>
                          <a:pt x="46" y="35"/>
                        </a:lnTo>
                        <a:lnTo>
                          <a:pt x="48" y="33"/>
                        </a:lnTo>
                        <a:lnTo>
                          <a:pt x="50" y="29"/>
                        </a:lnTo>
                        <a:lnTo>
                          <a:pt x="50" y="25"/>
                        </a:lnTo>
                        <a:lnTo>
                          <a:pt x="50" y="22"/>
                        </a:lnTo>
                        <a:lnTo>
                          <a:pt x="48" y="18"/>
                        </a:lnTo>
                        <a:lnTo>
                          <a:pt x="46" y="14"/>
                        </a:lnTo>
                        <a:lnTo>
                          <a:pt x="44" y="12"/>
                        </a:lnTo>
                        <a:lnTo>
                          <a:pt x="40" y="10"/>
                        </a:lnTo>
                        <a:lnTo>
                          <a:pt x="37" y="10"/>
                        </a:lnTo>
                        <a:lnTo>
                          <a:pt x="33" y="8"/>
                        </a:lnTo>
                        <a:lnTo>
                          <a:pt x="29" y="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3" name="Freeform 487">
                    <a:extLst>
                      <a:ext uri="{FF2B5EF4-FFF2-40B4-BE49-F238E27FC236}">
                        <a16:creationId xmlns:a16="http://schemas.microsoft.com/office/drawing/2014/main" id="{56EEFD9A-2D98-457A-8C47-3D8EA1C97BF1}"/>
                      </a:ext>
                    </a:extLst>
                  </p:cNvPr>
                  <p:cNvSpPr>
                    <a:spLocks/>
                  </p:cNvSpPr>
                  <p:nvPr/>
                </p:nvSpPr>
                <p:spPr bwMode="auto">
                  <a:xfrm>
                    <a:off x="6697748" y="5378952"/>
                    <a:ext cx="85725" cy="63500"/>
                  </a:xfrm>
                  <a:custGeom>
                    <a:avLst/>
                    <a:gdLst>
                      <a:gd name="T0" fmla="*/ 52 w 54"/>
                      <a:gd name="T1" fmla="*/ 0 h 40"/>
                      <a:gd name="T2" fmla="*/ 54 w 54"/>
                      <a:gd name="T3" fmla="*/ 2 h 40"/>
                      <a:gd name="T4" fmla="*/ 54 w 54"/>
                      <a:gd name="T5" fmla="*/ 2 h 40"/>
                      <a:gd name="T6" fmla="*/ 54 w 54"/>
                      <a:gd name="T7" fmla="*/ 3 h 40"/>
                      <a:gd name="T8" fmla="*/ 54 w 54"/>
                      <a:gd name="T9" fmla="*/ 5 h 40"/>
                      <a:gd name="T10" fmla="*/ 54 w 54"/>
                      <a:gd name="T11" fmla="*/ 7 h 40"/>
                      <a:gd name="T12" fmla="*/ 54 w 54"/>
                      <a:gd name="T13" fmla="*/ 9 h 40"/>
                      <a:gd name="T14" fmla="*/ 52 w 54"/>
                      <a:gd name="T15" fmla="*/ 11 h 40"/>
                      <a:gd name="T16" fmla="*/ 48 w 54"/>
                      <a:gd name="T17" fmla="*/ 11 h 40"/>
                      <a:gd name="T18" fmla="*/ 15 w 54"/>
                      <a:gd name="T19" fmla="*/ 30 h 40"/>
                      <a:gd name="T20" fmla="*/ 10 w 54"/>
                      <a:gd name="T21" fmla="*/ 32 h 40"/>
                      <a:gd name="T22" fmla="*/ 8 w 54"/>
                      <a:gd name="T23" fmla="*/ 34 h 40"/>
                      <a:gd name="T24" fmla="*/ 13 w 54"/>
                      <a:gd name="T25" fmla="*/ 34 h 40"/>
                      <a:gd name="T26" fmla="*/ 19 w 54"/>
                      <a:gd name="T27" fmla="*/ 34 h 40"/>
                      <a:gd name="T28" fmla="*/ 54 w 54"/>
                      <a:gd name="T29" fmla="*/ 34 h 40"/>
                      <a:gd name="T30" fmla="*/ 54 w 54"/>
                      <a:gd name="T31" fmla="*/ 34 h 40"/>
                      <a:gd name="T32" fmla="*/ 54 w 54"/>
                      <a:gd name="T33" fmla="*/ 36 h 40"/>
                      <a:gd name="T34" fmla="*/ 54 w 54"/>
                      <a:gd name="T35" fmla="*/ 36 h 40"/>
                      <a:gd name="T36" fmla="*/ 54 w 54"/>
                      <a:gd name="T37" fmla="*/ 38 h 40"/>
                      <a:gd name="T38" fmla="*/ 54 w 54"/>
                      <a:gd name="T39" fmla="*/ 40 h 40"/>
                      <a:gd name="T40" fmla="*/ 54 w 54"/>
                      <a:gd name="T41" fmla="*/ 40 h 40"/>
                      <a:gd name="T42" fmla="*/ 54 w 54"/>
                      <a:gd name="T43" fmla="*/ 40 h 40"/>
                      <a:gd name="T44" fmla="*/ 2 w 54"/>
                      <a:gd name="T45" fmla="*/ 40 h 40"/>
                      <a:gd name="T46" fmla="*/ 0 w 54"/>
                      <a:gd name="T47" fmla="*/ 40 h 40"/>
                      <a:gd name="T48" fmla="*/ 0 w 54"/>
                      <a:gd name="T49" fmla="*/ 38 h 40"/>
                      <a:gd name="T50" fmla="*/ 0 w 54"/>
                      <a:gd name="T51" fmla="*/ 34 h 40"/>
                      <a:gd name="T52" fmla="*/ 0 w 54"/>
                      <a:gd name="T53" fmla="*/ 32 h 40"/>
                      <a:gd name="T54" fmla="*/ 2 w 54"/>
                      <a:gd name="T55" fmla="*/ 30 h 40"/>
                      <a:gd name="T56" fmla="*/ 2 w 54"/>
                      <a:gd name="T57" fmla="*/ 28 h 40"/>
                      <a:gd name="T58" fmla="*/ 29 w 54"/>
                      <a:gd name="T59" fmla="*/ 15 h 40"/>
                      <a:gd name="T60" fmla="*/ 33 w 54"/>
                      <a:gd name="T61" fmla="*/ 13 h 40"/>
                      <a:gd name="T62" fmla="*/ 36 w 54"/>
                      <a:gd name="T63" fmla="*/ 11 h 40"/>
                      <a:gd name="T64" fmla="*/ 40 w 54"/>
                      <a:gd name="T65" fmla="*/ 9 h 40"/>
                      <a:gd name="T66" fmla="*/ 44 w 54"/>
                      <a:gd name="T67" fmla="*/ 7 h 40"/>
                      <a:gd name="T68" fmla="*/ 40 w 54"/>
                      <a:gd name="T69" fmla="*/ 7 h 40"/>
                      <a:gd name="T70" fmla="*/ 35 w 54"/>
                      <a:gd name="T71" fmla="*/ 7 h 40"/>
                      <a:gd name="T72" fmla="*/ 0 w 54"/>
                      <a:gd name="T73" fmla="*/ 7 h 40"/>
                      <a:gd name="T74" fmla="*/ 0 w 54"/>
                      <a:gd name="T75" fmla="*/ 7 h 40"/>
                      <a:gd name="T76" fmla="*/ 0 w 54"/>
                      <a:gd name="T77" fmla="*/ 5 h 40"/>
                      <a:gd name="T78" fmla="*/ 0 w 54"/>
                      <a:gd name="T79" fmla="*/ 5 h 40"/>
                      <a:gd name="T80" fmla="*/ 0 w 54"/>
                      <a:gd name="T81" fmla="*/ 3 h 40"/>
                      <a:gd name="T82" fmla="*/ 0 w 54"/>
                      <a:gd name="T83" fmla="*/ 2 h 40"/>
                      <a:gd name="T84" fmla="*/ 0 w 54"/>
                      <a:gd name="T85" fmla="*/ 2 h 40"/>
                      <a:gd name="T86" fmla="*/ 0 w 54"/>
                      <a:gd name="T87" fmla="*/ 0 h 40"/>
                      <a:gd name="T88" fmla="*/ 0 w 54"/>
                      <a:gd name="T89" fmla="*/ 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4" h="40">
                        <a:moveTo>
                          <a:pt x="52" y="0"/>
                        </a:moveTo>
                        <a:lnTo>
                          <a:pt x="52" y="0"/>
                        </a:lnTo>
                        <a:lnTo>
                          <a:pt x="52" y="0"/>
                        </a:lnTo>
                        <a:lnTo>
                          <a:pt x="54" y="2"/>
                        </a:lnTo>
                        <a:lnTo>
                          <a:pt x="54" y="2"/>
                        </a:lnTo>
                        <a:lnTo>
                          <a:pt x="54" y="2"/>
                        </a:lnTo>
                        <a:lnTo>
                          <a:pt x="54" y="2"/>
                        </a:lnTo>
                        <a:lnTo>
                          <a:pt x="54" y="3"/>
                        </a:lnTo>
                        <a:lnTo>
                          <a:pt x="54" y="3"/>
                        </a:lnTo>
                        <a:lnTo>
                          <a:pt x="54" y="5"/>
                        </a:lnTo>
                        <a:lnTo>
                          <a:pt x="54" y="7"/>
                        </a:lnTo>
                        <a:lnTo>
                          <a:pt x="54" y="7"/>
                        </a:lnTo>
                        <a:lnTo>
                          <a:pt x="54" y="7"/>
                        </a:lnTo>
                        <a:lnTo>
                          <a:pt x="54" y="9"/>
                        </a:lnTo>
                        <a:lnTo>
                          <a:pt x="52" y="9"/>
                        </a:lnTo>
                        <a:lnTo>
                          <a:pt x="52" y="11"/>
                        </a:lnTo>
                        <a:lnTo>
                          <a:pt x="50" y="11"/>
                        </a:lnTo>
                        <a:lnTo>
                          <a:pt x="48" y="11"/>
                        </a:lnTo>
                        <a:lnTo>
                          <a:pt x="17" y="28"/>
                        </a:lnTo>
                        <a:lnTo>
                          <a:pt x="15" y="30"/>
                        </a:lnTo>
                        <a:lnTo>
                          <a:pt x="13" y="32"/>
                        </a:lnTo>
                        <a:lnTo>
                          <a:pt x="10" y="32"/>
                        </a:lnTo>
                        <a:lnTo>
                          <a:pt x="8" y="34"/>
                        </a:lnTo>
                        <a:lnTo>
                          <a:pt x="8" y="34"/>
                        </a:lnTo>
                        <a:lnTo>
                          <a:pt x="12" y="34"/>
                        </a:lnTo>
                        <a:lnTo>
                          <a:pt x="13" y="34"/>
                        </a:lnTo>
                        <a:lnTo>
                          <a:pt x="17" y="34"/>
                        </a:lnTo>
                        <a:lnTo>
                          <a:pt x="19" y="34"/>
                        </a:lnTo>
                        <a:lnTo>
                          <a:pt x="54" y="34"/>
                        </a:lnTo>
                        <a:lnTo>
                          <a:pt x="54" y="34"/>
                        </a:lnTo>
                        <a:lnTo>
                          <a:pt x="54" y="34"/>
                        </a:lnTo>
                        <a:lnTo>
                          <a:pt x="54" y="34"/>
                        </a:lnTo>
                        <a:lnTo>
                          <a:pt x="54" y="34"/>
                        </a:lnTo>
                        <a:lnTo>
                          <a:pt x="54" y="36"/>
                        </a:lnTo>
                        <a:lnTo>
                          <a:pt x="54" y="36"/>
                        </a:lnTo>
                        <a:lnTo>
                          <a:pt x="54" y="36"/>
                        </a:lnTo>
                        <a:lnTo>
                          <a:pt x="54" y="38"/>
                        </a:lnTo>
                        <a:lnTo>
                          <a:pt x="54" y="38"/>
                        </a:lnTo>
                        <a:lnTo>
                          <a:pt x="54" y="40"/>
                        </a:lnTo>
                        <a:lnTo>
                          <a:pt x="54" y="40"/>
                        </a:lnTo>
                        <a:lnTo>
                          <a:pt x="54" y="40"/>
                        </a:lnTo>
                        <a:lnTo>
                          <a:pt x="54" y="40"/>
                        </a:lnTo>
                        <a:lnTo>
                          <a:pt x="54" y="40"/>
                        </a:lnTo>
                        <a:lnTo>
                          <a:pt x="54" y="40"/>
                        </a:lnTo>
                        <a:lnTo>
                          <a:pt x="54" y="40"/>
                        </a:lnTo>
                        <a:lnTo>
                          <a:pt x="2" y="40"/>
                        </a:lnTo>
                        <a:lnTo>
                          <a:pt x="2" y="40"/>
                        </a:lnTo>
                        <a:lnTo>
                          <a:pt x="0" y="40"/>
                        </a:lnTo>
                        <a:lnTo>
                          <a:pt x="0" y="38"/>
                        </a:lnTo>
                        <a:lnTo>
                          <a:pt x="0" y="38"/>
                        </a:lnTo>
                        <a:lnTo>
                          <a:pt x="0" y="34"/>
                        </a:lnTo>
                        <a:lnTo>
                          <a:pt x="0" y="34"/>
                        </a:lnTo>
                        <a:lnTo>
                          <a:pt x="0" y="32"/>
                        </a:lnTo>
                        <a:lnTo>
                          <a:pt x="0" y="32"/>
                        </a:lnTo>
                        <a:lnTo>
                          <a:pt x="0" y="30"/>
                        </a:lnTo>
                        <a:lnTo>
                          <a:pt x="2" y="30"/>
                        </a:lnTo>
                        <a:lnTo>
                          <a:pt x="2" y="30"/>
                        </a:lnTo>
                        <a:lnTo>
                          <a:pt x="2" y="28"/>
                        </a:lnTo>
                        <a:lnTo>
                          <a:pt x="4" y="28"/>
                        </a:lnTo>
                        <a:lnTo>
                          <a:pt x="29" y="15"/>
                        </a:lnTo>
                        <a:lnTo>
                          <a:pt x="31" y="15"/>
                        </a:lnTo>
                        <a:lnTo>
                          <a:pt x="33" y="13"/>
                        </a:lnTo>
                        <a:lnTo>
                          <a:pt x="35" y="11"/>
                        </a:lnTo>
                        <a:lnTo>
                          <a:pt x="36" y="11"/>
                        </a:lnTo>
                        <a:lnTo>
                          <a:pt x="38" y="9"/>
                        </a:lnTo>
                        <a:lnTo>
                          <a:pt x="40" y="9"/>
                        </a:lnTo>
                        <a:lnTo>
                          <a:pt x="42" y="7"/>
                        </a:lnTo>
                        <a:lnTo>
                          <a:pt x="44" y="7"/>
                        </a:lnTo>
                        <a:lnTo>
                          <a:pt x="44" y="7"/>
                        </a:lnTo>
                        <a:lnTo>
                          <a:pt x="40" y="7"/>
                        </a:lnTo>
                        <a:lnTo>
                          <a:pt x="36" y="7"/>
                        </a:lnTo>
                        <a:lnTo>
                          <a:pt x="35" y="7"/>
                        </a:lnTo>
                        <a:lnTo>
                          <a:pt x="31" y="7"/>
                        </a:lnTo>
                        <a:lnTo>
                          <a:pt x="0" y="7"/>
                        </a:lnTo>
                        <a:lnTo>
                          <a:pt x="0" y="7"/>
                        </a:lnTo>
                        <a:lnTo>
                          <a:pt x="0" y="7"/>
                        </a:lnTo>
                        <a:lnTo>
                          <a:pt x="0" y="7"/>
                        </a:lnTo>
                        <a:lnTo>
                          <a:pt x="0" y="5"/>
                        </a:lnTo>
                        <a:lnTo>
                          <a:pt x="0" y="5"/>
                        </a:lnTo>
                        <a:lnTo>
                          <a:pt x="0" y="5"/>
                        </a:lnTo>
                        <a:lnTo>
                          <a:pt x="0" y="5"/>
                        </a:lnTo>
                        <a:lnTo>
                          <a:pt x="0" y="3"/>
                        </a:lnTo>
                        <a:lnTo>
                          <a:pt x="0" y="3"/>
                        </a:lnTo>
                        <a:lnTo>
                          <a:pt x="0" y="2"/>
                        </a:lnTo>
                        <a:lnTo>
                          <a:pt x="0" y="2"/>
                        </a:lnTo>
                        <a:lnTo>
                          <a:pt x="0" y="2"/>
                        </a:lnTo>
                        <a:lnTo>
                          <a:pt x="0" y="2"/>
                        </a:lnTo>
                        <a:lnTo>
                          <a:pt x="0" y="0"/>
                        </a:lnTo>
                        <a:lnTo>
                          <a:pt x="0" y="0"/>
                        </a:lnTo>
                        <a:lnTo>
                          <a:pt x="0" y="0"/>
                        </a:lnTo>
                        <a:lnTo>
                          <a:pt x="52"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4" name="Freeform 488">
                    <a:extLst>
                      <a:ext uri="{FF2B5EF4-FFF2-40B4-BE49-F238E27FC236}">
                        <a16:creationId xmlns:a16="http://schemas.microsoft.com/office/drawing/2014/main" id="{74AFCB47-5D6E-4DD0-98FC-A07F60F165FD}"/>
                      </a:ext>
                    </a:extLst>
                  </p:cNvPr>
                  <p:cNvSpPr>
                    <a:spLocks/>
                  </p:cNvSpPr>
                  <p:nvPr/>
                </p:nvSpPr>
                <p:spPr bwMode="auto">
                  <a:xfrm>
                    <a:off x="6694573" y="5310690"/>
                    <a:ext cx="92075" cy="52387"/>
                  </a:xfrm>
                  <a:custGeom>
                    <a:avLst/>
                    <a:gdLst>
                      <a:gd name="T0" fmla="*/ 44 w 58"/>
                      <a:gd name="T1" fmla="*/ 0 h 33"/>
                      <a:gd name="T2" fmla="*/ 50 w 58"/>
                      <a:gd name="T3" fmla="*/ 2 h 33"/>
                      <a:gd name="T4" fmla="*/ 54 w 58"/>
                      <a:gd name="T5" fmla="*/ 8 h 33"/>
                      <a:gd name="T6" fmla="*/ 56 w 58"/>
                      <a:gd name="T7" fmla="*/ 14 h 33"/>
                      <a:gd name="T8" fmla="*/ 56 w 58"/>
                      <a:gd name="T9" fmla="*/ 21 h 33"/>
                      <a:gd name="T10" fmla="*/ 56 w 58"/>
                      <a:gd name="T11" fmla="*/ 25 h 33"/>
                      <a:gd name="T12" fmla="*/ 54 w 58"/>
                      <a:gd name="T13" fmla="*/ 29 h 33"/>
                      <a:gd name="T14" fmla="*/ 54 w 58"/>
                      <a:gd name="T15" fmla="*/ 31 h 33"/>
                      <a:gd name="T16" fmla="*/ 52 w 58"/>
                      <a:gd name="T17" fmla="*/ 33 h 33"/>
                      <a:gd name="T18" fmla="*/ 50 w 58"/>
                      <a:gd name="T19" fmla="*/ 33 h 33"/>
                      <a:gd name="T20" fmla="*/ 48 w 58"/>
                      <a:gd name="T21" fmla="*/ 33 h 33"/>
                      <a:gd name="T22" fmla="*/ 48 w 58"/>
                      <a:gd name="T23" fmla="*/ 33 h 33"/>
                      <a:gd name="T24" fmla="*/ 46 w 58"/>
                      <a:gd name="T25" fmla="*/ 33 h 33"/>
                      <a:gd name="T26" fmla="*/ 46 w 58"/>
                      <a:gd name="T27" fmla="*/ 33 h 33"/>
                      <a:gd name="T28" fmla="*/ 46 w 58"/>
                      <a:gd name="T29" fmla="*/ 31 h 33"/>
                      <a:gd name="T30" fmla="*/ 48 w 58"/>
                      <a:gd name="T31" fmla="*/ 29 h 33"/>
                      <a:gd name="T32" fmla="*/ 50 w 58"/>
                      <a:gd name="T33" fmla="*/ 25 h 33"/>
                      <a:gd name="T34" fmla="*/ 50 w 58"/>
                      <a:gd name="T35" fmla="*/ 21 h 33"/>
                      <a:gd name="T36" fmla="*/ 50 w 58"/>
                      <a:gd name="T37" fmla="*/ 16 h 33"/>
                      <a:gd name="T38" fmla="*/ 50 w 58"/>
                      <a:gd name="T39" fmla="*/ 12 h 33"/>
                      <a:gd name="T40" fmla="*/ 46 w 58"/>
                      <a:gd name="T41" fmla="*/ 10 h 33"/>
                      <a:gd name="T42" fmla="*/ 44 w 58"/>
                      <a:gd name="T43" fmla="*/ 8 h 33"/>
                      <a:gd name="T44" fmla="*/ 38 w 58"/>
                      <a:gd name="T45" fmla="*/ 8 h 33"/>
                      <a:gd name="T46" fmla="*/ 37 w 58"/>
                      <a:gd name="T47" fmla="*/ 10 h 33"/>
                      <a:gd name="T48" fmla="*/ 33 w 58"/>
                      <a:gd name="T49" fmla="*/ 14 h 33"/>
                      <a:gd name="T50" fmla="*/ 31 w 58"/>
                      <a:gd name="T51" fmla="*/ 18 h 33"/>
                      <a:gd name="T52" fmla="*/ 29 w 58"/>
                      <a:gd name="T53" fmla="*/ 21 h 33"/>
                      <a:gd name="T54" fmla="*/ 27 w 58"/>
                      <a:gd name="T55" fmla="*/ 25 h 33"/>
                      <a:gd name="T56" fmla="*/ 23 w 58"/>
                      <a:gd name="T57" fmla="*/ 29 h 33"/>
                      <a:gd name="T58" fmla="*/ 17 w 58"/>
                      <a:gd name="T59" fmla="*/ 31 h 33"/>
                      <a:gd name="T60" fmla="*/ 12 w 58"/>
                      <a:gd name="T61" fmla="*/ 31 h 33"/>
                      <a:gd name="T62" fmla="*/ 6 w 58"/>
                      <a:gd name="T63" fmla="*/ 29 h 33"/>
                      <a:gd name="T64" fmla="*/ 2 w 58"/>
                      <a:gd name="T65" fmla="*/ 25 h 33"/>
                      <a:gd name="T66" fmla="*/ 0 w 58"/>
                      <a:gd name="T67" fmla="*/ 20 h 33"/>
                      <a:gd name="T68" fmla="*/ 0 w 58"/>
                      <a:gd name="T69" fmla="*/ 14 h 33"/>
                      <a:gd name="T70" fmla="*/ 2 w 58"/>
                      <a:gd name="T71" fmla="*/ 10 h 33"/>
                      <a:gd name="T72" fmla="*/ 2 w 58"/>
                      <a:gd name="T73" fmla="*/ 6 h 33"/>
                      <a:gd name="T74" fmla="*/ 4 w 58"/>
                      <a:gd name="T75" fmla="*/ 4 h 33"/>
                      <a:gd name="T76" fmla="*/ 4 w 58"/>
                      <a:gd name="T77" fmla="*/ 4 h 33"/>
                      <a:gd name="T78" fmla="*/ 6 w 58"/>
                      <a:gd name="T79" fmla="*/ 4 h 33"/>
                      <a:gd name="T80" fmla="*/ 6 w 58"/>
                      <a:gd name="T81" fmla="*/ 4 h 33"/>
                      <a:gd name="T82" fmla="*/ 8 w 58"/>
                      <a:gd name="T83" fmla="*/ 2 h 33"/>
                      <a:gd name="T84" fmla="*/ 8 w 58"/>
                      <a:gd name="T85" fmla="*/ 2 h 33"/>
                      <a:gd name="T86" fmla="*/ 10 w 58"/>
                      <a:gd name="T87" fmla="*/ 4 h 33"/>
                      <a:gd name="T88" fmla="*/ 10 w 58"/>
                      <a:gd name="T89" fmla="*/ 4 h 33"/>
                      <a:gd name="T90" fmla="*/ 10 w 58"/>
                      <a:gd name="T91" fmla="*/ 4 h 33"/>
                      <a:gd name="T92" fmla="*/ 10 w 58"/>
                      <a:gd name="T93" fmla="*/ 4 h 33"/>
                      <a:gd name="T94" fmla="*/ 10 w 58"/>
                      <a:gd name="T95" fmla="*/ 6 h 33"/>
                      <a:gd name="T96" fmla="*/ 8 w 58"/>
                      <a:gd name="T97" fmla="*/ 10 h 33"/>
                      <a:gd name="T98" fmla="*/ 8 w 58"/>
                      <a:gd name="T99" fmla="*/ 14 h 33"/>
                      <a:gd name="T100" fmla="*/ 8 w 58"/>
                      <a:gd name="T101" fmla="*/ 18 h 33"/>
                      <a:gd name="T102" fmla="*/ 8 w 58"/>
                      <a:gd name="T103" fmla="*/ 21 h 33"/>
                      <a:gd name="T104" fmla="*/ 10 w 58"/>
                      <a:gd name="T105" fmla="*/ 23 h 33"/>
                      <a:gd name="T106" fmla="*/ 14 w 58"/>
                      <a:gd name="T107" fmla="*/ 25 h 33"/>
                      <a:gd name="T108" fmla="*/ 17 w 58"/>
                      <a:gd name="T109" fmla="*/ 23 h 33"/>
                      <a:gd name="T110" fmla="*/ 19 w 58"/>
                      <a:gd name="T111" fmla="*/ 21 h 33"/>
                      <a:gd name="T112" fmla="*/ 23 w 58"/>
                      <a:gd name="T113" fmla="*/ 20 h 33"/>
                      <a:gd name="T114" fmla="*/ 25 w 58"/>
                      <a:gd name="T115" fmla="*/ 14 h 33"/>
                      <a:gd name="T116" fmla="*/ 27 w 58"/>
                      <a:gd name="T117" fmla="*/ 10 h 33"/>
                      <a:gd name="T118" fmla="*/ 29 w 58"/>
                      <a:gd name="T119" fmla="*/ 6 h 33"/>
                      <a:gd name="T120" fmla="*/ 33 w 58"/>
                      <a:gd name="T121" fmla="*/ 2 h 33"/>
                      <a:gd name="T122" fmla="*/ 38 w 58"/>
                      <a:gd name="T123"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8" h="33">
                        <a:moveTo>
                          <a:pt x="40" y="0"/>
                        </a:moveTo>
                        <a:lnTo>
                          <a:pt x="44" y="0"/>
                        </a:lnTo>
                        <a:lnTo>
                          <a:pt x="48" y="2"/>
                        </a:lnTo>
                        <a:lnTo>
                          <a:pt x="50" y="2"/>
                        </a:lnTo>
                        <a:lnTo>
                          <a:pt x="52" y="6"/>
                        </a:lnTo>
                        <a:lnTo>
                          <a:pt x="54" y="8"/>
                        </a:lnTo>
                        <a:lnTo>
                          <a:pt x="56" y="12"/>
                        </a:lnTo>
                        <a:lnTo>
                          <a:pt x="56" y="14"/>
                        </a:lnTo>
                        <a:lnTo>
                          <a:pt x="58" y="18"/>
                        </a:lnTo>
                        <a:lnTo>
                          <a:pt x="56" y="21"/>
                        </a:lnTo>
                        <a:lnTo>
                          <a:pt x="56" y="23"/>
                        </a:lnTo>
                        <a:lnTo>
                          <a:pt x="56" y="25"/>
                        </a:lnTo>
                        <a:lnTo>
                          <a:pt x="56" y="27"/>
                        </a:lnTo>
                        <a:lnTo>
                          <a:pt x="54" y="29"/>
                        </a:lnTo>
                        <a:lnTo>
                          <a:pt x="54" y="31"/>
                        </a:lnTo>
                        <a:lnTo>
                          <a:pt x="54" y="31"/>
                        </a:lnTo>
                        <a:lnTo>
                          <a:pt x="52" y="33"/>
                        </a:lnTo>
                        <a:lnTo>
                          <a:pt x="52" y="33"/>
                        </a:lnTo>
                        <a:lnTo>
                          <a:pt x="52" y="33"/>
                        </a:lnTo>
                        <a:lnTo>
                          <a:pt x="50" y="33"/>
                        </a:lnTo>
                        <a:lnTo>
                          <a:pt x="50" y="33"/>
                        </a:lnTo>
                        <a:lnTo>
                          <a:pt x="48" y="33"/>
                        </a:lnTo>
                        <a:lnTo>
                          <a:pt x="48" y="33"/>
                        </a:lnTo>
                        <a:lnTo>
                          <a:pt x="48" y="33"/>
                        </a:lnTo>
                        <a:lnTo>
                          <a:pt x="46" y="33"/>
                        </a:lnTo>
                        <a:lnTo>
                          <a:pt x="46" y="33"/>
                        </a:lnTo>
                        <a:lnTo>
                          <a:pt x="46" y="33"/>
                        </a:lnTo>
                        <a:lnTo>
                          <a:pt x="46" y="33"/>
                        </a:lnTo>
                        <a:lnTo>
                          <a:pt x="46" y="31"/>
                        </a:lnTo>
                        <a:lnTo>
                          <a:pt x="46" y="31"/>
                        </a:lnTo>
                        <a:lnTo>
                          <a:pt x="46" y="31"/>
                        </a:lnTo>
                        <a:lnTo>
                          <a:pt x="48" y="29"/>
                        </a:lnTo>
                        <a:lnTo>
                          <a:pt x="48" y="27"/>
                        </a:lnTo>
                        <a:lnTo>
                          <a:pt x="50" y="25"/>
                        </a:lnTo>
                        <a:lnTo>
                          <a:pt x="50" y="23"/>
                        </a:lnTo>
                        <a:lnTo>
                          <a:pt x="50" y="21"/>
                        </a:lnTo>
                        <a:lnTo>
                          <a:pt x="50" y="18"/>
                        </a:lnTo>
                        <a:lnTo>
                          <a:pt x="50" y="16"/>
                        </a:lnTo>
                        <a:lnTo>
                          <a:pt x="50" y="14"/>
                        </a:lnTo>
                        <a:lnTo>
                          <a:pt x="50" y="12"/>
                        </a:lnTo>
                        <a:lnTo>
                          <a:pt x="48" y="10"/>
                        </a:lnTo>
                        <a:lnTo>
                          <a:pt x="46" y="10"/>
                        </a:lnTo>
                        <a:lnTo>
                          <a:pt x="46" y="8"/>
                        </a:lnTo>
                        <a:lnTo>
                          <a:pt x="44" y="8"/>
                        </a:lnTo>
                        <a:lnTo>
                          <a:pt x="42" y="8"/>
                        </a:lnTo>
                        <a:lnTo>
                          <a:pt x="38" y="8"/>
                        </a:lnTo>
                        <a:lnTo>
                          <a:pt x="38" y="8"/>
                        </a:lnTo>
                        <a:lnTo>
                          <a:pt x="37" y="10"/>
                        </a:lnTo>
                        <a:lnTo>
                          <a:pt x="35" y="12"/>
                        </a:lnTo>
                        <a:lnTo>
                          <a:pt x="33" y="14"/>
                        </a:lnTo>
                        <a:lnTo>
                          <a:pt x="33" y="16"/>
                        </a:lnTo>
                        <a:lnTo>
                          <a:pt x="31" y="18"/>
                        </a:lnTo>
                        <a:lnTo>
                          <a:pt x="31" y="20"/>
                        </a:lnTo>
                        <a:lnTo>
                          <a:pt x="29" y="21"/>
                        </a:lnTo>
                        <a:lnTo>
                          <a:pt x="29" y="23"/>
                        </a:lnTo>
                        <a:lnTo>
                          <a:pt x="27" y="25"/>
                        </a:lnTo>
                        <a:lnTo>
                          <a:pt x="25" y="27"/>
                        </a:lnTo>
                        <a:lnTo>
                          <a:pt x="23" y="29"/>
                        </a:lnTo>
                        <a:lnTo>
                          <a:pt x="21" y="31"/>
                        </a:lnTo>
                        <a:lnTo>
                          <a:pt x="17" y="31"/>
                        </a:lnTo>
                        <a:lnTo>
                          <a:pt x="15" y="31"/>
                        </a:lnTo>
                        <a:lnTo>
                          <a:pt x="12" y="31"/>
                        </a:lnTo>
                        <a:lnTo>
                          <a:pt x="10" y="31"/>
                        </a:lnTo>
                        <a:lnTo>
                          <a:pt x="6" y="29"/>
                        </a:lnTo>
                        <a:lnTo>
                          <a:pt x="4" y="27"/>
                        </a:lnTo>
                        <a:lnTo>
                          <a:pt x="2" y="25"/>
                        </a:lnTo>
                        <a:lnTo>
                          <a:pt x="2" y="21"/>
                        </a:lnTo>
                        <a:lnTo>
                          <a:pt x="0" y="20"/>
                        </a:lnTo>
                        <a:lnTo>
                          <a:pt x="0" y="16"/>
                        </a:lnTo>
                        <a:lnTo>
                          <a:pt x="0" y="14"/>
                        </a:lnTo>
                        <a:lnTo>
                          <a:pt x="2" y="12"/>
                        </a:lnTo>
                        <a:lnTo>
                          <a:pt x="2" y="10"/>
                        </a:lnTo>
                        <a:lnTo>
                          <a:pt x="2" y="8"/>
                        </a:lnTo>
                        <a:lnTo>
                          <a:pt x="2" y="6"/>
                        </a:lnTo>
                        <a:lnTo>
                          <a:pt x="4" y="6"/>
                        </a:lnTo>
                        <a:lnTo>
                          <a:pt x="4" y="4"/>
                        </a:lnTo>
                        <a:lnTo>
                          <a:pt x="4" y="4"/>
                        </a:lnTo>
                        <a:lnTo>
                          <a:pt x="4" y="4"/>
                        </a:lnTo>
                        <a:lnTo>
                          <a:pt x="4" y="4"/>
                        </a:lnTo>
                        <a:lnTo>
                          <a:pt x="6" y="4"/>
                        </a:lnTo>
                        <a:lnTo>
                          <a:pt x="6" y="4"/>
                        </a:lnTo>
                        <a:lnTo>
                          <a:pt x="6" y="4"/>
                        </a:lnTo>
                        <a:lnTo>
                          <a:pt x="6" y="2"/>
                        </a:lnTo>
                        <a:lnTo>
                          <a:pt x="8" y="2"/>
                        </a:lnTo>
                        <a:lnTo>
                          <a:pt x="8" y="2"/>
                        </a:lnTo>
                        <a:lnTo>
                          <a:pt x="8" y="2"/>
                        </a:lnTo>
                        <a:lnTo>
                          <a:pt x="10" y="2"/>
                        </a:lnTo>
                        <a:lnTo>
                          <a:pt x="10" y="4"/>
                        </a:lnTo>
                        <a:lnTo>
                          <a:pt x="10" y="4"/>
                        </a:lnTo>
                        <a:lnTo>
                          <a:pt x="10" y="4"/>
                        </a:lnTo>
                        <a:lnTo>
                          <a:pt x="10" y="4"/>
                        </a:lnTo>
                        <a:lnTo>
                          <a:pt x="10" y="4"/>
                        </a:lnTo>
                        <a:lnTo>
                          <a:pt x="12" y="4"/>
                        </a:lnTo>
                        <a:lnTo>
                          <a:pt x="10" y="4"/>
                        </a:lnTo>
                        <a:lnTo>
                          <a:pt x="10" y="6"/>
                        </a:lnTo>
                        <a:lnTo>
                          <a:pt x="10" y="6"/>
                        </a:lnTo>
                        <a:lnTo>
                          <a:pt x="10" y="8"/>
                        </a:lnTo>
                        <a:lnTo>
                          <a:pt x="8" y="10"/>
                        </a:lnTo>
                        <a:lnTo>
                          <a:pt x="8" y="12"/>
                        </a:lnTo>
                        <a:lnTo>
                          <a:pt x="8" y="14"/>
                        </a:lnTo>
                        <a:lnTo>
                          <a:pt x="8" y="16"/>
                        </a:lnTo>
                        <a:lnTo>
                          <a:pt x="8" y="18"/>
                        </a:lnTo>
                        <a:lnTo>
                          <a:pt x="8" y="20"/>
                        </a:lnTo>
                        <a:lnTo>
                          <a:pt x="8" y="21"/>
                        </a:lnTo>
                        <a:lnTo>
                          <a:pt x="10" y="21"/>
                        </a:lnTo>
                        <a:lnTo>
                          <a:pt x="10" y="23"/>
                        </a:lnTo>
                        <a:lnTo>
                          <a:pt x="12" y="23"/>
                        </a:lnTo>
                        <a:lnTo>
                          <a:pt x="14" y="25"/>
                        </a:lnTo>
                        <a:lnTo>
                          <a:pt x="14" y="25"/>
                        </a:lnTo>
                        <a:lnTo>
                          <a:pt x="17" y="23"/>
                        </a:lnTo>
                        <a:lnTo>
                          <a:pt x="17" y="23"/>
                        </a:lnTo>
                        <a:lnTo>
                          <a:pt x="19" y="21"/>
                        </a:lnTo>
                        <a:lnTo>
                          <a:pt x="21" y="21"/>
                        </a:lnTo>
                        <a:lnTo>
                          <a:pt x="23" y="20"/>
                        </a:lnTo>
                        <a:lnTo>
                          <a:pt x="23" y="18"/>
                        </a:lnTo>
                        <a:lnTo>
                          <a:pt x="25" y="14"/>
                        </a:lnTo>
                        <a:lnTo>
                          <a:pt x="25" y="12"/>
                        </a:lnTo>
                        <a:lnTo>
                          <a:pt x="27" y="10"/>
                        </a:lnTo>
                        <a:lnTo>
                          <a:pt x="29" y="8"/>
                        </a:lnTo>
                        <a:lnTo>
                          <a:pt x="29" y="6"/>
                        </a:lnTo>
                        <a:lnTo>
                          <a:pt x="31" y="4"/>
                        </a:lnTo>
                        <a:lnTo>
                          <a:pt x="33" y="2"/>
                        </a:lnTo>
                        <a:lnTo>
                          <a:pt x="35" y="0"/>
                        </a:lnTo>
                        <a:lnTo>
                          <a:pt x="38" y="0"/>
                        </a:lnTo>
                        <a:lnTo>
                          <a:pt x="40"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5" name="Freeform 489">
                    <a:extLst>
                      <a:ext uri="{FF2B5EF4-FFF2-40B4-BE49-F238E27FC236}">
                        <a16:creationId xmlns:a16="http://schemas.microsoft.com/office/drawing/2014/main" id="{FFC8B8E5-B425-430E-B6A4-E15AE3594881}"/>
                      </a:ext>
                    </a:extLst>
                  </p:cNvPr>
                  <p:cNvSpPr>
                    <a:spLocks/>
                  </p:cNvSpPr>
                  <p:nvPr/>
                </p:nvSpPr>
                <p:spPr bwMode="auto">
                  <a:xfrm>
                    <a:off x="6697748" y="5247190"/>
                    <a:ext cx="85725" cy="49212"/>
                  </a:xfrm>
                  <a:custGeom>
                    <a:avLst/>
                    <a:gdLst>
                      <a:gd name="T0" fmla="*/ 52 w 54"/>
                      <a:gd name="T1" fmla="*/ 0 h 31"/>
                      <a:gd name="T2" fmla="*/ 54 w 54"/>
                      <a:gd name="T3" fmla="*/ 0 h 31"/>
                      <a:gd name="T4" fmla="*/ 54 w 54"/>
                      <a:gd name="T5" fmla="*/ 0 h 31"/>
                      <a:gd name="T6" fmla="*/ 54 w 54"/>
                      <a:gd name="T7" fmla="*/ 2 h 31"/>
                      <a:gd name="T8" fmla="*/ 54 w 54"/>
                      <a:gd name="T9" fmla="*/ 27 h 31"/>
                      <a:gd name="T10" fmla="*/ 54 w 54"/>
                      <a:gd name="T11" fmla="*/ 29 h 31"/>
                      <a:gd name="T12" fmla="*/ 52 w 54"/>
                      <a:gd name="T13" fmla="*/ 31 h 31"/>
                      <a:gd name="T14" fmla="*/ 2 w 54"/>
                      <a:gd name="T15" fmla="*/ 29 h 31"/>
                      <a:gd name="T16" fmla="*/ 0 w 54"/>
                      <a:gd name="T17" fmla="*/ 29 h 31"/>
                      <a:gd name="T18" fmla="*/ 0 w 54"/>
                      <a:gd name="T19" fmla="*/ 2 h 31"/>
                      <a:gd name="T20" fmla="*/ 0 w 54"/>
                      <a:gd name="T21" fmla="*/ 2 h 31"/>
                      <a:gd name="T22" fmla="*/ 0 w 54"/>
                      <a:gd name="T23" fmla="*/ 0 h 31"/>
                      <a:gd name="T24" fmla="*/ 2 w 54"/>
                      <a:gd name="T25" fmla="*/ 0 h 31"/>
                      <a:gd name="T26" fmla="*/ 2 w 54"/>
                      <a:gd name="T27" fmla="*/ 0 h 31"/>
                      <a:gd name="T28" fmla="*/ 4 w 54"/>
                      <a:gd name="T29" fmla="*/ 0 h 31"/>
                      <a:gd name="T30" fmla="*/ 6 w 54"/>
                      <a:gd name="T31" fmla="*/ 0 h 31"/>
                      <a:gd name="T32" fmla="*/ 6 w 54"/>
                      <a:gd name="T33" fmla="*/ 2 h 31"/>
                      <a:gd name="T34" fmla="*/ 6 w 54"/>
                      <a:gd name="T35" fmla="*/ 2 h 31"/>
                      <a:gd name="T36" fmla="*/ 23 w 54"/>
                      <a:gd name="T37" fmla="*/ 23 h 31"/>
                      <a:gd name="T38" fmla="*/ 23 w 54"/>
                      <a:gd name="T39" fmla="*/ 4 h 31"/>
                      <a:gd name="T40" fmla="*/ 23 w 54"/>
                      <a:gd name="T41" fmla="*/ 4 h 31"/>
                      <a:gd name="T42" fmla="*/ 23 w 54"/>
                      <a:gd name="T43" fmla="*/ 4 h 31"/>
                      <a:gd name="T44" fmla="*/ 25 w 54"/>
                      <a:gd name="T45" fmla="*/ 4 h 31"/>
                      <a:gd name="T46" fmla="*/ 27 w 54"/>
                      <a:gd name="T47" fmla="*/ 4 h 31"/>
                      <a:gd name="T48" fmla="*/ 27 w 54"/>
                      <a:gd name="T49" fmla="*/ 4 h 31"/>
                      <a:gd name="T50" fmla="*/ 29 w 54"/>
                      <a:gd name="T51" fmla="*/ 4 h 31"/>
                      <a:gd name="T52" fmla="*/ 29 w 54"/>
                      <a:gd name="T53" fmla="*/ 4 h 31"/>
                      <a:gd name="T54" fmla="*/ 29 w 54"/>
                      <a:gd name="T55" fmla="*/ 23 h 31"/>
                      <a:gd name="T56" fmla="*/ 48 w 54"/>
                      <a:gd name="T57" fmla="*/ 2 h 31"/>
                      <a:gd name="T58" fmla="*/ 48 w 54"/>
                      <a:gd name="T59" fmla="*/ 0 h 31"/>
                      <a:gd name="T60" fmla="*/ 48 w 54"/>
                      <a:gd name="T61" fmla="*/ 0 h 31"/>
                      <a:gd name="T62" fmla="*/ 50 w 54"/>
                      <a:gd name="T63" fmla="*/ 0 h 31"/>
                      <a:gd name="T64" fmla="*/ 52 w 54"/>
                      <a:gd name="T65" fmla="*/ 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4" h="31">
                        <a:moveTo>
                          <a:pt x="52" y="0"/>
                        </a:moveTo>
                        <a:lnTo>
                          <a:pt x="52" y="0"/>
                        </a:lnTo>
                        <a:lnTo>
                          <a:pt x="52" y="0"/>
                        </a:lnTo>
                        <a:lnTo>
                          <a:pt x="54" y="0"/>
                        </a:lnTo>
                        <a:lnTo>
                          <a:pt x="54" y="0"/>
                        </a:lnTo>
                        <a:lnTo>
                          <a:pt x="54" y="0"/>
                        </a:lnTo>
                        <a:lnTo>
                          <a:pt x="54" y="0"/>
                        </a:lnTo>
                        <a:lnTo>
                          <a:pt x="54" y="2"/>
                        </a:lnTo>
                        <a:lnTo>
                          <a:pt x="54" y="2"/>
                        </a:lnTo>
                        <a:lnTo>
                          <a:pt x="54" y="27"/>
                        </a:lnTo>
                        <a:lnTo>
                          <a:pt x="54" y="29"/>
                        </a:lnTo>
                        <a:lnTo>
                          <a:pt x="54" y="29"/>
                        </a:lnTo>
                        <a:lnTo>
                          <a:pt x="52" y="29"/>
                        </a:lnTo>
                        <a:lnTo>
                          <a:pt x="52" y="31"/>
                        </a:lnTo>
                        <a:lnTo>
                          <a:pt x="2" y="31"/>
                        </a:lnTo>
                        <a:lnTo>
                          <a:pt x="2" y="29"/>
                        </a:lnTo>
                        <a:lnTo>
                          <a:pt x="0" y="29"/>
                        </a:lnTo>
                        <a:lnTo>
                          <a:pt x="0" y="29"/>
                        </a:lnTo>
                        <a:lnTo>
                          <a:pt x="0" y="27"/>
                        </a:lnTo>
                        <a:lnTo>
                          <a:pt x="0" y="2"/>
                        </a:lnTo>
                        <a:lnTo>
                          <a:pt x="0" y="2"/>
                        </a:lnTo>
                        <a:lnTo>
                          <a:pt x="0" y="2"/>
                        </a:lnTo>
                        <a:lnTo>
                          <a:pt x="0" y="0"/>
                        </a:lnTo>
                        <a:lnTo>
                          <a:pt x="0" y="0"/>
                        </a:lnTo>
                        <a:lnTo>
                          <a:pt x="0" y="0"/>
                        </a:lnTo>
                        <a:lnTo>
                          <a:pt x="2" y="0"/>
                        </a:lnTo>
                        <a:lnTo>
                          <a:pt x="2" y="0"/>
                        </a:lnTo>
                        <a:lnTo>
                          <a:pt x="2" y="0"/>
                        </a:lnTo>
                        <a:lnTo>
                          <a:pt x="4" y="0"/>
                        </a:lnTo>
                        <a:lnTo>
                          <a:pt x="4" y="0"/>
                        </a:lnTo>
                        <a:lnTo>
                          <a:pt x="4" y="0"/>
                        </a:lnTo>
                        <a:lnTo>
                          <a:pt x="6" y="0"/>
                        </a:lnTo>
                        <a:lnTo>
                          <a:pt x="6" y="0"/>
                        </a:lnTo>
                        <a:lnTo>
                          <a:pt x="6" y="2"/>
                        </a:lnTo>
                        <a:lnTo>
                          <a:pt x="6" y="2"/>
                        </a:lnTo>
                        <a:lnTo>
                          <a:pt x="6" y="2"/>
                        </a:lnTo>
                        <a:lnTo>
                          <a:pt x="6" y="23"/>
                        </a:lnTo>
                        <a:lnTo>
                          <a:pt x="23" y="23"/>
                        </a:lnTo>
                        <a:lnTo>
                          <a:pt x="23" y="4"/>
                        </a:lnTo>
                        <a:lnTo>
                          <a:pt x="23" y="4"/>
                        </a:lnTo>
                        <a:lnTo>
                          <a:pt x="23" y="4"/>
                        </a:lnTo>
                        <a:lnTo>
                          <a:pt x="23" y="4"/>
                        </a:lnTo>
                        <a:lnTo>
                          <a:pt x="23" y="4"/>
                        </a:lnTo>
                        <a:lnTo>
                          <a:pt x="23" y="4"/>
                        </a:lnTo>
                        <a:lnTo>
                          <a:pt x="25" y="4"/>
                        </a:lnTo>
                        <a:lnTo>
                          <a:pt x="25" y="4"/>
                        </a:lnTo>
                        <a:lnTo>
                          <a:pt x="25" y="4"/>
                        </a:lnTo>
                        <a:lnTo>
                          <a:pt x="27" y="4"/>
                        </a:lnTo>
                        <a:lnTo>
                          <a:pt x="27" y="4"/>
                        </a:lnTo>
                        <a:lnTo>
                          <a:pt x="27" y="4"/>
                        </a:lnTo>
                        <a:lnTo>
                          <a:pt x="29" y="4"/>
                        </a:lnTo>
                        <a:lnTo>
                          <a:pt x="29" y="4"/>
                        </a:lnTo>
                        <a:lnTo>
                          <a:pt x="29" y="4"/>
                        </a:lnTo>
                        <a:lnTo>
                          <a:pt x="29" y="4"/>
                        </a:lnTo>
                        <a:lnTo>
                          <a:pt x="29" y="4"/>
                        </a:lnTo>
                        <a:lnTo>
                          <a:pt x="29" y="23"/>
                        </a:lnTo>
                        <a:lnTo>
                          <a:pt x="48" y="23"/>
                        </a:lnTo>
                        <a:lnTo>
                          <a:pt x="48" y="2"/>
                        </a:lnTo>
                        <a:lnTo>
                          <a:pt x="48" y="2"/>
                        </a:lnTo>
                        <a:lnTo>
                          <a:pt x="48" y="0"/>
                        </a:lnTo>
                        <a:lnTo>
                          <a:pt x="48" y="0"/>
                        </a:lnTo>
                        <a:lnTo>
                          <a:pt x="48" y="0"/>
                        </a:lnTo>
                        <a:lnTo>
                          <a:pt x="50" y="0"/>
                        </a:lnTo>
                        <a:lnTo>
                          <a:pt x="50" y="0"/>
                        </a:lnTo>
                        <a:lnTo>
                          <a:pt x="50" y="0"/>
                        </a:lnTo>
                        <a:lnTo>
                          <a:pt x="52"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0" name="TextBox 359">
                    <a:extLst>
                      <a:ext uri="{FF2B5EF4-FFF2-40B4-BE49-F238E27FC236}">
                        <a16:creationId xmlns:a16="http://schemas.microsoft.com/office/drawing/2014/main" id="{8E806FA6-D0B3-4240-A706-C5A42A7F9561}"/>
                      </a:ext>
                    </a:extLst>
                  </p:cNvPr>
                  <p:cNvSpPr txBox="1"/>
                  <p:nvPr/>
                </p:nvSpPr>
                <p:spPr>
                  <a:xfrm>
                    <a:off x="6304635" y="5984067"/>
                    <a:ext cx="351378" cy="369332"/>
                  </a:xfrm>
                  <a:prstGeom prst="rect">
                    <a:avLst/>
                  </a:prstGeom>
                  <a:noFill/>
                </p:spPr>
                <p:txBody>
                  <a:bodyPr wrap="none" rtlCol="0">
                    <a:spAutoFit/>
                  </a:bodyPr>
                  <a:lstStyle/>
                  <a:p>
                    <a:r>
                      <a:rPr lang="en-US" dirty="0"/>
                      <a:t>D</a:t>
                    </a:r>
                  </a:p>
                </p:txBody>
              </p:sp>
            </p:grpSp>
          </p:grpSp>
        </p:grpSp>
        <p:sp>
          <p:nvSpPr>
            <p:cNvPr id="364" name="Freeform 374">
              <a:extLst>
                <a:ext uri="{FF2B5EF4-FFF2-40B4-BE49-F238E27FC236}">
                  <a16:creationId xmlns:a16="http://schemas.microsoft.com/office/drawing/2014/main" id="{1C2DC16D-8291-4E20-A759-8D38B1CD17A0}"/>
                </a:ext>
              </a:extLst>
            </p:cNvPr>
            <p:cNvSpPr>
              <a:spLocks/>
            </p:cNvSpPr>
            <p:nvPr/>
          </p:nvSpPr>
          <p:spPr bwMode="auto">
            <a:xfrm>
              <a:off x="7091448" y="6246865"/>
              <a:ext cx="60325" cy="60325"/>
            </a:xfrm>
            <a:custGeom>
              <a:avLst/>
              <a:gdLst>
                <a:gd name="T0" fmla="*/ 38 w 38"/>
                <a:gd name="T1" fmla="*/ 19 h 38"/>
                <a:gd name="T2" fmla="*/ 38 w 38"/>
                <a:gd name="T3" fmla="*/ 27 h 38"/>
                <a:gd name="T4" fmla="*/ 34 w 38"/>
                <a:gd name="T5" fmla="*/ 32 h 38"/>
                <a:gd name="T6" fmla="*/ 27 w 38"/>
                <a:gd name="T7" fmla="*/ 36 h 38"/>
                <a:gd name="T8" fmla="*/ 19 w 38"/>
                <a:gd name="T9" fmla="*/ 38 h 38"/>
                <a:gd name="T10" fmla="*/ 13 w 38"/>
                <a:gd name="T11" fmla="*/ 36 h 38"/>
                <a:gd name="T12" fmla="*/ 5 w 38"/>
                <a:gd name="T13" fmla="*/ 32 h 38"/>
                <a:gd name="T14" fmla="*/ 2 w 38"/>
                <a:gd name="T15" fmla="*/ 27 h 38"/>
                <a:gd name="T16" fmla="*/ 0 w 38"/>
                <a:gd name="T17" fmla="*/ 19 h 38"/>
                <a:gd name="T18" fmla="*/ 2 w 38"/>
                <a:gd name="T19" fmla="*/ 11 h 38"/>
                <a:gd name="T20" fmla="*/ 5 w 38"/>
                <a:gd name="T21" fmla="*/ 6 h 38"/>
                <a:gd name="T22" fmla="*/ 13 w 38"/>
                <a:gd name="T23" fmla="*/ 2 h 38"/>
                <a:gd name="T24" fmla="*/ 19 w 38"/>
                <a:gd name="T25" fmla="*/ 0 h 38"/>
                <a:gd name="T26" fmla="*/ 27 w 38"/>
                <a:gd name="T27" fmla="*/ 2 h 38"/>
                <a:gd name="T28" fmla="*/ 34 w 38"/>
                <a:gd name="T29" fmla="*/ 6 h 38"/>
                <a:gd name="T30" fmla="*/ 38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8" y="27"/>
                  </a:lnTo>
                  <a:lnTo>
                    <a:pt x="34" y="32"/>
                  </a:lnTo>
                  <a:lnTo>
                    <a:pt x="27" y="36"/>
                  </a:lnTo>
                  <a:lnTo>
                    <a:pt x="19" y="38"/>
                  </a:lnTo>
                  <a:lnTo>
                    <a:pt x="13" y="36"/>
                  </a:lnTo>
                  <a:lnTo>
                    <a:pt x="5" y="32"/>
                  </a:lnTo>
                  <a:lnTo>
                    <a:pt x="2" y="27"/>
                  </a:lnTo>
                  <a:lnTo>
                    <a:pt x="0" y="19"/>
                  </a:lnTo>
                  <a:lnTo>
                    <a:pt x="2" y="11"/>
                  </a:lnTo>
                  <a:lnTo>
                    <a:pt x="5" y="6"/>
                  </a:lnTo>
                  <a:lnTo>
                    <a:pt x="13" y="2"/>
                  </a:lnTo>
                  <a:lnTo>
                    <a:pt x="19" y="0"/>
                  </a:lnTo>
                  <a:lnTo>
                    <a:pt x="27" y="2"/>
                  </a:lnTo>
                  <a:lnTo>
                    <a:pt x="34" y="6"/>
                  </a:lnTo>
                  <a:lnTo>
                    <a:pt x="38" y="11"/>
                  </a:lnTo>
                  <a:lnTo>
                    <a:pt x="38" y="19"/>
                  </a:lnTo>
                  <a:close/>
                </a:path>
              </a:pathLst>
            </a:custGeom>
            <a:solidFill>
              <a:srgbClr val="0070C0"/>
            </a:solidFill>
            <a:ln w="9525">
              <a:solidFill>
                <a:srgbClr val="0070C0"/>
              </a:solid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365" name="Freeform 374">
              <a:extLst>
                <a:ext uri="{FF2B5EF4-FFF2-40B4-BE49-F238E27FC236}">
                  <a16:creationId xmlns:a16="http://schemas.microsoft.com/office/drawing/2014/main" id="{5E7FF445-C1B1-4D34-88E7-83B3C4D37CC2}"/>
                </a:ext>
              </a:extLst>
            </p:cNvPr>
            <p:cNvSpPr>
              <a:spLocks/>
            </p:cNvSpPr>
            <p:nvPr/>
          </p:nvSpPr>
          <p:spPr bwMode="auto">
            <a:xfrm>
              <a:off x="7182730" y="6207626"/>
              <a:ext cx="60325" cy="60325"/>
            </a:xfrm>
            <a:custGeom>
              <a:avLst/>
              <a:gdLst>
                <a:gd name="T0" fmla="*/ 38 w 38"/>
                <a:gd name="T1" fmla="*/ 19 h 38"/>
                <a:gd name="T2" fmla="*/ 38 w 38"/>
                <a:gd name="T3" fmla="*/ 27 h 38"/>
                <a:gd name="T4" fmla="*/ 34 w 38"/>
                <a:gd name="T5" fmla="*/ 32 h 38"/>
                <a:gd name="T6" fmla="*/ 27 w 38"/>
                <a:gd name="T7" fmla="*/ 36 h 38"/>
                <a:gd name="T8" fmla="*/ 19 w 38"/>
                <a:gd name="T9" fmla="*/ 38 h 38"/>
                <a:gd name="T10" fmla="*/ 13 w 38"/>
                <a:gd name="T11" fmla="*/ 36 h 38"/>
                <a:gd name="T12" fmla="*/ 5 w 38"/>
                <a:gd name="T13" fmla="*/ 32 h 38"/>
                <a:gd name="T14" fmla="*/ 2 w 38"/>
                <a:gd name="T15" fmla="*/ 27 h 38"/>
                <a:gd name="T16" fmla="*/ 0 w 38"/>
                <a:gd name="T17" fmla="*/ 19 h 38"/>
                <a:gd name="T18" fmla="*/ 2 w 38"/>
                <a:gd name="T19" fmla="*/ 11 h 38"/>
                <a:gd name="T20" fmla="*/ 5 w 38"/>
                <a:gd name="T21" fmla="*/ 6 h 38"/>
                <a:gd name="T22" fmla="*/ 13 w 38"/>
                <a:gd name="T23" fmla="*/ 2 h 38"/>
                <a:gd name="T24" fmla="*/ 19 w 38"/>
                <a:gd name="T25" fmla="*/ 0 h 38"/>
                <a:gd name="T26" fmla="*/ 27 w 38"/>
                <a:gd name="T27" fmla="*/ 2 h 38"/>
                <a:gd name="T28" fmla="*/ 34 w 38"/>
                <a:gd name="T29" fmla="*/ 6 h 38"/>
                <a:gd name="T30" fmla="*/ 38 w 38"/>
                <a:gd name="T31" fmla="*/ 11 h 38"/>
                <a:gd name="T32" fmla="*/ 38 w 38"/>
                <a:gd name="T33" fmla="*/ 1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8" h="38">
                  <a:moveTo>
                    <a:pt x="38" y="19"/>
                  </a:moveTo>
                  <a:lnTo>
                    <a:pt x="38" y="27"/>
                  </a:lnTo>
                  <a:lnTo>
                    <a:pt x="34" y="32"/>
                  </a:lnTo>
                  <a:lnTo>
                    <a:pt x="27" y="36"/>
                  </a:lnTo>
                  <a:lnTo>
                    <a:pt x="19" y="38"/>
                  </a:lnTo>
                  <a:lnTo>
                    <a:pt x="13" y="36"/>
                  </a:lnTo>
                  <a:lnTo>
                    <a:pt x="5" y="32"/>
                  </a:lnTo>
                  <a:lnTo>
                    <a:pt x="2" y="27"/>
                  </a:lnTo>
                  <a:lnTo>
                    <a:pt x="0" y="19"/>
                  </a:lnTo>
                  <a:lnTo>
                    <a:pt x="2" y="11"/>
                  </a:lnTo>
                  <a:lnTo>
                    <a:pt x="5" y="6"/>
                  </a:lnTo>
                  <a:lnTo>
                    <a:pt x="13" y="2"/>
                  </a:lnTo>
                  <a:lnTo>
                    <a:pt x="19" y="0"/>
                  </a:lnTo>
                  <a:lnTo>
                    <a:pt x="27" y="2"/>
                  </a:lnTo>
                  <a:lnTo>
                    <a:pt x="34" y="6"/>
                  </a:lnTo>
                  <a:lnTo>
                    <a:pt x="38" y="11"/>
                  </a:lnTo>
                  <a:lnTo>
                    <a:pt x="38" y="19"/>
                  </a:lnTo>
                  <a:close/>
                </a:path>
              </a:pathLst>
            </a:custGeom>
            <a:solidFill>
              <a:srgbClr val="0070C0"/>
            </a:solidFill>
            <a:ln w="9525">
              <a:solidFill>
                <a:srgbClr val="0070C0"/>
              </a:solidFill>
              <a:round/>
              <a:headEnd/>
              <a:tailEnd/>
            </a:ln>
          </p:spPr>
          <p:txBody>
            <a:bodyPr vert="horz" wrap="square" lIns="91440" tIns="45720" rIns="91440" bIns="45720" numCol="1" anchor="t" anchorCtr="0" compatLnSpc="1">
              <a:prstTxWarp prst="textNoShape">
                <a:avLst/>
              </a:prstTxWarp>
            </a:bodyPr>
            <a:lstStyle/>
            <a:p>
              <a:endParaRPr lang="en-US"/>
            </a:p>
          </p:txBody>
        </p:sp>
        <p:cxnSp>
          <p:nvCxnSpPr>
            <p:cNvPr id="251" name="Straight Connector 250">
              <a:extLst>
                <a:ext uri="{FF2B5EF4-FFF2-40B4-BE49-F238E27FC236}">
                  <a16:creationId xmlns:a16="http://schemas.microsoft.com/office/drawing/2014/main" id="{B93946E4-6F5E-45FF-AE14-9F7910D75290}"/>
                </a:ext>
              </a:extLst>
            </p:cNvPr>
            <p:cNvCxnSpPr>
              <a:cxnSpLocks/>
              <a:stCxn id="364" idx="7"/>
              <a:endCxn id="365" idx="15"/>
            </p:cNvCxnSpPr>
            <p:nvPr/>
          </p:nvCxnSpPr>
          <p:spPr>
            <a:xfrm flipV="1">
              <a:off x="7094623" y="6225089"/>
              <a:ext cx="148432" cy="64639"/>
            </a:xfrm>
            <a:prstGeom prst="line">
              <a:avLst/>
            </a:prstGeom>
            <a:ln w="19050">
              <a:solidFill>
                <a:srgbClr val="0070C0"/>
              </a:solidFill>
            </a:ln>
          </p:spPr>
          <p:style>
            <a:lnRef idx="1">
              <a:schemeClr val="accent1"/>
            </a:lnRef>
            <a:fillRef idx="0">
              <a:schemeClr val="accent1"/>
            </a:fillRef>
            <a:effectRef idx="0">
              <a:schemeClr val="accent1"/>
            </a:effectRef>
            <a:fontRef idx="minor">
              <a:schemeClr val="tx1"/>
            </a:fontRef>
          </p:style>
        </p:cxnSp>
      </p:grpSp>
      <p:pic>
        <p:nvPicPr>
          <p:cNvPr id="65" name="12a">
            <a:hlinkClick r:id="" action="ppaction://media"/>
            <a:extLst>
              <a:ext uri="{FF2B5EF4-FFF2-40B4-BE49-F238E27FC236}">
                <a16:creationId xmlns:a16="http://schemas.microsoft.com/office/drawing/2014/main" id="{ED100DC4-FC11-4EC4-8ED0-880B42F4F1B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888913" y="6323013"/>
            <a:ext cx="487362" cy="487362"/>
          </a:xfrm>
          <a:prstGeom prst="rect">
            <a:avLst/>
          </a:prstGeom>
        </p:spPr>
      </p:pic>
    </p:spTree>
    <p:custDataLst>
      <p:tags r:id="rId1"/>
    </p:custDataLst>
    <p:extLst>
      <p:ext uri="{BB962C8B-B14F-4D97-AF65-F5344CB8AC3E}">
        <p14:creationId xmlns:p14="http://schemas.microsoft.com/office/powerpoint/2010/main" val="3317064150"/>
      </p:ext>
    </p:extLst>
  </p:cSld>
  <p:clrMapOvr>
    <a:masterClrMapping/>
  </p:clrMapOvr>
  <mc:AlternateContent xmlns:mc="http://schemas.openxmlformats.org/markup-compatibility/2006" xmlns:p14="http://schemas.microsoft.com/office/powerpoint/2010/main">
    <mc:Choice Requires="p14">
      <p:transition spd="med" p14:dur="700" advTm="177688">
        <p:fade/>
      </p:transition>
    </mc:Choice>
    <mc:Fallback xmlns="">
      <p:transition spd="med" advTm="1776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78027" fill="hold"/>
                                        <p:tgtEl>
                                          <p:spTgt spid="6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65"/>
                </p:tgtEl>
              </p:cMediaNode>
            </p:audio>
          </p:childTnLst>
        </p:cTn>
      </p:par>
    </p:tnLst>
    <p:bldLst>
      <p:bldP spid="109" grpId="0" animBg="1"/>
      <p:bldP spid="110" grpId="0"/>
    </p:bldLst>
  </p:timing>
  <p:extLst>
    <p:ext uri="{E180D4A7-C9FB-4DFB-919C-405C955672EB}">
      <p14:showEvtLst xmlns:p14="http://schemas.microsoft.com/office/powerpoint/2010/main">
        <p14:playEvt time="3" objId="65"/>
        <p14:stopEvt time="177688" objId="65"/>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B4D80-C745-4A4F-9863-F14545292E2F}"/>
              </a:ext>
            </a:extLst>
          </p:cNvPr>
          <p:cNvSpPr>
            <a:spLocks noGrp="1"/>
          </p:cNvSpPr>
          <p:nvPr>
            <p:ph type="title"/>
          </p:nvPr>
        </p:nvSpPr>
        <p:spPr/>
        <p:txBody>
          <a:bodyPr/>
          <a:lstStyle/>
          <a:p>
            <a:r>
              <a:rPr lang="en-US" dirty="0"/>
              <a:t>Stability</a:t>
            </a:r>
          </a:p>
        </p:txBody>
      </p:sp>
      <p:sp>
        <p:nvSpPr>
          <p:cNvPr id="3" name="Content Placeholder 2">
            <a:extLst>
              <a:ext uri="{FF2B5EF4-FFF2-40B4-BE49-F238E27FC236}">
                <a16:creationId xmlns:a16="http://schemas.microsoft.com/office/drawing/2014/main" id="{B465F59F-CEC1-47A9-AE20-896ACFE124A7}"/>
              </a:ext>
            </a:extLst>
          </p:cNvPr>
          <p:cNvSpPr>
            <a:spLocks noGrp="1"/>
          </p:cNvSpPr>
          <p:nvPr>
            <p:ph idx="1"/>
          </p:nvPr>
        </p:nvSpPr>
        <p:spPr>
          <a:xfrm>
            <a:off x="1219200" y="1600201"/>
            <a:ext cx="10363200" cy="5257799"/>
          </a:xfrm>
        </p:spPr>
        <p:txBody>
          <a:bodyPr/>
          <a:lstStyle/>
          <a:p>
            <a:r>
              <a:rPr lang="en-US" sz="2400" dirty="0"/>
              <a:t>Sample integrity</a:t>
            </a:r>
          </a:p>
          <a:p>
            <a:pPr lvl="1"/>
            <a:r>
              <a:rPr lang="en-US" sz="2400" dirty="0"/>
              <a:t>Chemical and physical transformations</a:t>
            </a:r>
          </a:p>
          <a:p>
            <a:pPr lvl="2"/>
            <a:r>
              <a:rPr lang="en-US" sz="2000" dirty="0"/>
              <a:t>Temperature</a:t>
            </a:r>
          </a:p>
          <a:p>
            <a:pPr lvl="2"/>
            <a:r>
              <a:rPr lang="en-US" sz="2000" dirty="0"/>
              <a:t>Light</a:t>
            </a:r>
          </a:p>
          <a:p>
            <a:pPr lvl="2"/>
            <a:r>
              <a:rPr lang="en-US" sz="2000" dirty="0"/>
              <a:t>Oxidation</a:t>
            </a:r>
          </a:p>
          <a:p>
            <a:pPr lvl="2"/>
            <a:r>
              <a:rPr lang="en-US" sz="2000" dirty="0"/>
              <a:t>Evaporation</a:t>
            </a:r>
          </a:p>
          <a:p>
            <a:pPr lvl="1"/>
            <a:r>
              <a:rPr lang="en-US" sz="2400" dirty="0"/>
              <a:t>Mitigation</a:t>
            </a:r>
          </a:p>
          <a:p>
            <a:pPr lvl="2"/>
            <a:r>
              <a:rPr lang="en-US" sz="2000" dirty="0"/>
              <a:t>Environmental variables </a:t>
            </a:r>
          </a:p>
          <a:p>
            <a:pPr lvl="2"/>
            <a:r>
              <a:rPr lang="en-US" sz="2000" dirty="0"/>
              <a:t>Stabilizers</a:t>
            </a:r>
          </a:p>
          <a:p>
            <a:pPr lvl="2"/>
            <a:r>
              <a:rPr lang="en-US" sz="2000" dirty="0"/>
              <a:t>Analysis time</a:t>
            </a:r>
          </a:p>
          <a:p>
            <a:r>
              <a:rPr lang="en-US" sz="2400" dirty="0"/>
              <a:t>Instrumentation [drift]</a:t>
            </a:r>
          </a:p>
          <a:p>
            <a:pPr lvl="1"/>
            <a:r>
              <a:rPr lang="en-US" sz="2200" dirty="0"/>
              <a:t>Control of environmental variables</a:t>
            </a:r>
          </a:p>
          <a:p>
            <a:pPr lvl="1"/>
            <a:r>
              <a:rPr lang="en-US" sz="2200" dirty="0"/>
              <a:t>Calibration design</a:t>
            </a:r>
          </a:p>
        </p:txBody>
      </p:sp>
      <p:grpSp>
        <p:nvGrpSpPr>
          <p:cNvPr id="5" name="Group 4">
            <a:extLst>
              <a:ext uri="{FF2B5EF4-FFF2-40B4-BE49-F238E27FC236}">
                <a16:creationId xmlns:a16="http://schemas.microsoft.com/office/drawing/2014/main" id="{D438B997-656C-436F-81C9-B81B01E17189}"/>
              </a:ext>
            </a:extLst>
          </p:cNvPr>
          <p:cNvGrpSpPr>
            <a:grpSpLocks noChangeAspect="1"/>
          </p:cNvGrpSpPr>
          <p:nvPr/>
        </p:nvGrpSpPr>
        <p:grpSpPr bwMode="auto">
          <a:xfrm>
            <a:off x="8226425" y="2079625"/>
            <a:ext cx="3954463" cy="3949700"/>
            <a:chOff x="5182" y="1310"/>
            <a:chExt cx="2491" cy="2488"/>
          </a:xfrm>
        </p:grpSpPr>
        <p:sp>
          <p:nvSpPr>
            <p:cNvPr id="6" name="AutoShape 3">
              <a:extLst>
                <a:ext uri="{FF2B5EF4-FFF2-40B4-BE49-F238E27FC236}">
                  <a16:creationId xmlns:a16="http://schemas.microsoft.com/office/drawing/2014/main" id="{62B72357-501C-46A4-B174-81374B0FACA0}"/>
                </a:ext>
              </a:extLst>
            </p:cNvPr>
            <p:cNvSpPr>
              <a:spLocks noChangeAspect="1" noChangeArrowheads="1" noTextEdit="1"/>
            </p:cNvSpPr>
            <p:nvPr/>
          </p:nvSpPr>
          <p:spPr bwMode="auto">
            <a:xfrm>
              <a:off x="5244" y="1341"/>
              <a:ext cx="2342" cy="2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 name="Freeform 5">
              <a:extLst>
                <a:ext uri="{FF2B5EF4-FFF2-40B4-BE49-F238E27FC236}">
                  <a16:creationId xmlns:a16="http://schemas.microsoft.com/office/drawing/2014/main" id="{614111F8-009E-4E65-ACA0-2750E1C63095}"/>
                </a:ext>
              </a:extLst>
            </p:cNvPr>
            <p:cNvSpPr>
              <a:spLocks noEditPoints="1"/>
            </p:cNvSpPr>
            <p:nvPr/>
          </p:nvSpPr>
          <p:spPr bwMode="auto">
            <a:xfrm>
              <a:off x="6396" y="1714"/>
              <a:ext cx="286" cy="99"/>
            </a:xfrm>
            <a:custGeom>
              <a:avLst/>
              <a:gdLst>
                <a:gd name="T0" fmla="*/ 190 w 286"/>
                <a:gd name="T1" fmla="*/ 57 h 99"/>
                <a:gd name="T2" fmla="*/ 0 w 286"/>
                <a:gd name="T3" fmla="*/ 57 h 99"/>
                <a:gd name="T4" fmla="*/ 0 w 286"/>
                <a:gd name="T5" fmla="*/ 42 h 99"/>
                <a:gd name="T6" fmla="*/ 190 w 286"/>
                <a:gd name="T7" fmla="*/ 42 h 99"/>
                <a:gd name="T8" fmla="*/ 190 w 286"/>
                <a:gd name="T9" fmla="*/ 57 h 99"/>
                <a:gd name="T10" fmla="*/ 286 w 286"/>
                <a:gd name="T11" fmla="*/ 50 h 99"/>
                <a:gd name="T12" fmla="*/ 186 w 286"/>
                <a:gd name="T13" fmla="*/ 99 h 99"/>
                <a:gd name="T14" fmla="*/ 186 w 286"/>
                <a:gd name="T15" fmla="*/ 0 h 99"/>
                <a:gd name="T16" fmla="*/ 286 w 286"/>
                <a:gd name="T17" fmla="*/ 5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6" h="99">
                  <a:moveTo>
                    <a:pt x="190" y="57"/>
                  </a:moveTo>
                  <a:lnTo>
                    <a:pt x="0" y="57"/>
                  </a:lnTo>
                  <a:lnTo>
                    <a:pt x="0" y="42"/>
                  </a:lnTo>
                  <a:lnTo>
                    <a:pt x="190" y="42"/>
                  </a:lnTo>
                  <a:lnTo>
                    <a:pt x="190" y="57"/>
                  </a:lnTo>
                  <a:close/>
                  <a:moveTo>
                    <a:pt x="286" y="50"/>
                  </a:moveTo>
                  <a:lnTo>
                    <a:pt x="186" y="99"/>
                  </a:lnTo>
                  <a:lnTo>
                    <a:pt x="186" y="0"/>
                  </a:lnTo>
                  <a:lnTo>
                    <a:pt x="286" y="50"/>
                  </a:lnTo>
                  <a:close/>
                </a:path>
              </a:pathLst>
            </a:custGeom>
            <a:solidFill>
              <a:srgbClr val="3E409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 name="Freeform 6">
              <a:extLst>
                <a:ext uri="{FF2B5EF4-FFF2-40B4-BE49-F238E27FC236}">
                  <a16:creationId xmlns:a16="http://schemas.microsoft.com/office/drawing/2014/main" id="{D37D4D59-C77A-4C53-B873-F29536B45FC3}"/>
                </a:ext>
              </a:extLst>
            </p:cNvPr>
            <p:cNvSpPr>
              <a:spLocks noEditPoints="1"/>
            </p:cNvSpPr>
            <p:nvPr/>
          </p:nvSpPr>
          <p:spPr bwMode="auto">
            <a:xfrm>
              <a:off x="6396" y="2674"/>
              <a:ext cx="286" cy="99"/>
            </a:xfrm>
            <a:custGeom>
              <a:avLst/>
              <a:gdLst>
                <a:gd name="T0" fmla="*/ 190 w 286"/>
                <a:gd name="T1" fmla="*/ 57 h 99"/>
                <a:gd name="T2" fmla="*/ 0 w 286"/>
                <a:gd name="T3" fmla="*/ 57 h 99"/>
                <a:gd name="T4" fmla="*/ 0 w 286"/>
                <a:gd name="T5" fmla="*/ 42 h 99"/>
                <a:gd name="T6" fmla="*/ 190 w 286"/>
                <a:gd name="T7" fmla="*/ 42 h 99"/>
                <a:gd name="T8" fmla="*/ 190 w 286"/>
                <a:gd name="T9" fmla="*/ 57 h 99"/>
                <a:gd name="T10" fmla="*/ 286 w 286"/>
                <a:gd name="T11" fmla="*/ 50 h 99"/>
                <a:gd name="T12" fmla="*/ 186 w 286"/>
                <a:gd name="T13" fmla="*/ 99 h 99"/>
                <a:gd name="T14" fmla="*/ 186 w 286"/>
                <a:gd name="T15" fmla="*/ 0 h 99"/>
                <a:gd name="T16" fmla="*/ 286 w 286"/>
                <a:gd name="T17" fmla="*/ 5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6" h="99">
                  <a:moveTo>
                    <a:pt x="190" y="57"/>
                  </a:moveTo>
                  <a:lnTo>
                    <a:pt x="0" y="57"/>
                  </a:lnTo>
                  <a:lnTo>
                    <a:pt x="0" y="42"/>
                  </a:lnTo>
                  <a:lnTo>
                    <a:pt x="190" y="42"/>
                  </a:lnTo>
                  <a:lnTo>
                    <a:pt x="190" y="57"/>
                  </a:lnTo>
                  <a:close/>
                  <a:moveTo>
                    <a:pt x="286" y="50"/>
                  </a:moveTo>
                  <a:lnTo>
                    <a:pt x="186" y="99"/>
                  </a:lnTo>
                  <a:lnTo>
                    <a:pt x="186" y="0"/>
                  </a:lnTo>
                  <a:lnTo>
                    <a:pt x="286" y="50"/>
                  </a:lnTo>
                  <a:close/>
                </a:path>
              </a:pathLst>
            </a:custGeom>
            <a:solidFill>
              <a:srgbClr val="3E409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3C0DDFDF-0150-4E23-9579-A95D9BE881DF}"/>
                </a:ext>
              </a:extLst>
            </p:cNvPr>
            <p:cNvSpPr>
              <a:spLocks noEditPoints="1"/>
            </p:cNvSpPr>
            <p:nvPr/>
          </p:nvSpPr>
          <p:spPr bwMode="auto">
            <a:xfrm>
              <a:off x="5263" y="2968"/>
              <a:ext cx="95" cy="285"/>
            </a:xfrm>
            <a:custGeom>
              <a:avLst/>
              <a:gdLst>
                <a:gd name="T0" fmla="*/ 38 w 95"/>
                <a:gd name="T1" fmla="*/ 190 h 285"/>
                <a:gd name="T2" fmla="*/ 38 w 95"/>
                <a:gd name="T3" fmla="*/ 0 h 285"/>
                <a:gd name="T4" fmla="*/ 53 w 95"/>
                <a:gd name="T5" fmla="*/ 0 h 285"/>
                <a:gd name="T6" fmla="*/ 53 w 95"/>
                <a:gd name="T7" fmla="*/ 190 h 285"/>
                <a:gd name="T8" fmla="*/ 38 w 95"/>
                <a:gd name="T9" fmla="*/ 190 h 285"/>
                <a:gd name="T10" fmla="*/ 46 w 95"/>
                <a:gd name="T11" fmla="*/ 285 h 285"/>
                <a:gd name="T12" fmla="*/ 0 w 95"/>
                <a:gd name="T13" fmla="*/ 186 h 285"/>
                <a:gd name="T14" fmla="*/ 95 w 95"/>
                <a:gd name="T15" fmla="*/ 186 h 285"/>
                <a:gd name="T16" fmla="*/ 46 w 95"/>
                <a:gd name="T17" fmla="*/ 285 h 2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5" h="285">
                  <a:moveTo>
                    <a:pt x="38" y="190"/>
                  </a:moveTo>
                  <a:lnTo>
                    <a:pt x="38" y="0"/>
                  </a:lnTo>
                  <a:lnTo>
                    <a:pt x="53" y="0"/>
                  </a:lnTo>
                  <a:lnTo>
                    <a:pt x="53" y="190"/>
                  </a:lnTo>
                  <a:lnTo>
                    <a:pt x="38" y="190"/>
                  </a:lnTo>
                  <a:close/>
                  <a:moveTo>
                    <a:pt x="46" y="285"/>
                  </a:moveTo>
                  <a:lnTo>
                    <a:pt x="0" y="186"/>
                  </a:lnTo>
                  <a:lnTo>
                    <a:pt x="95" y="186"/>
                  </a:lnTo>
                  <a:lnTo>
                    <a:pt x="46" y="28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8">
              <a:extLst>
                <a:ext uri="{FF2B5EF4-FFF2-40B4-BE49-F238E27FC236}">
                  <a16:creationId xmlns:a16="http://schemas.microsoft.com/office/drawing/2014/main" id="{9FCEFA08-1D75-4B6F-8E24-5C16CAF5BDF6}"/>
                </a:ext>
              </a:extLst>
            </p:cNvPr>
            <p:cNvSpPr>
              <a:spLocks noEditPoints="1"/>
            </p:cNvSpPr>
            <p:nvPr/>
          </p:nvSpPr>
          <p:spPr bwMode="auto">
            <a:xfrm>
              <a:off x="6388" y="1954"/>
              <a:ext cx="286" cy="99"/>
            </a:xfrm>
            <a:custGeom>
              <a:avLst/>
              <a:gdLst>
                <a:gd name="T0" fmla="*/ 91 w 286"/>
                <a:gd name="T1" fmla="*/ 42 h 99"/>
                <a:gd name="T2" fmla="*/ 286 w 286"/>
                <a:gd name="T3" fmla="*/ 42 h 99"/>
                <a:gd name="T4" fmla="*/ 286 w 286"/>
                <a:gd name="T5" fmla="*/ 57 h 99"/>
                <a:gd name="T6" fmla="*/ 91 w 286"/>
                <a:gd name="T7" fmla="*/ 57 h 99"/>
                <a:gd name="T8" fmla="*/ 91 w 286"/>
                <a:gd name="T9" fmla="*/ 42 h 99"/>
                <a:gd name="T10" fmla="*/ 0 w 286"/>
                <a:gd name="T11" fmla="*/ 50 h 99"/>
                <a:gd name="T12" fmla="*/ 95 w 286"/>
                <a:gd name="T13" fmla="*/ 0 h 99"/>
                <a:gd name="T14" fmla="*/ 95 w 286"/>
                <a:gd name="T15" fmla="*/ 99 h 99"/>
                <a:gd name="T16" fmla="*/ 0 w 286"/>
                <a:gd name="T17" fmla="*/ 5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6" h="99">
                  <a:moveTo>
                    <a:pt x="91" y="42"/>
                  </a:moveTo>
                  <a:lnTo>
                    <a:pt x="286" y="42"/>
                  </a:lnTo>
                  <a:lnTo>
                    <a:pt x="286" y="57"/>
                  </a:lnTo>
                  <a:lnTo>
                    <a:pt x="91" y="57"/>
                  </a:lnTo>
                  <a:lnTo>
                    <a:pt x="91" y="42"/>
                  </a:lnTo>
                  <a:close/>
                  <a:moveTo>
                    <a:pt x="0" y="50"/>
                  </a:moveTo>
                  <a:lnTo>
                    <a:pt x="95" y="0"/>
                  </a:lnTo>
                  <a:lnTo>
                    <a:pt x="95" y="99"/>
                  </a:lnTo>
                  <a:lnTo>
                    <a:pt x="0" y="50"/>
                  </a:lnTo>
                  <a:close/>
                </a:path>
              </a:pathLst>
            </a:custGeom>
            <a:solidFill>
              <a:srgbClr val="ED32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Rectangle 9">
              <a:extLst>
                <a:ext uri="{FF2B5EF4-FFF2-40B4-BE49-F238E27FC236}">
                  <a16:creationId xmlns:a16="http://schemas.microsoft.com/office/drawing/2014/main" id="{7C3CE9C5-1D9B-4415-B752-44CA34CAC187}"/>
                </a:ext>
              </a:extLst>
            </p:cNvPr>
            <p:cNvSpPr>
              <a:spLocks noChangeArrowheads="1"/>
            </p:cNvSpPr>
            <p:nvPr/>
          </p:nvSpPr>
          <p:spPr bwMode="auto">
            <a:xfrm>
              <a:off x="5564" y="1661"/>
              <a:ext cx="717"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E4095"/>
                  </a:solidFill>
                  <a:effectLst/>
                  <a:latin typeface="Calibri" panose="020F0502020204030204" pitchFamily="34" charset="0"/>
                </a:rPr>
                <a:t>calibrant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10">
              <a:extLst>
                <a:ext uri="{FF2B5EF4-FFF2-40B4-BE49-F238E27FC236}">
                  <a16:creationId xmlns:a16="http://schemas.microsoft.com/office/drawing/2014/main" id="{62D899BE-AD31-449F-BB2C-DDD7BAF5D938}"/>
                </a:ext>
              </a:extLst>
            </p:cNvPr>
            <p:cNvSpPr>
              <a:spLocks noChangeArrowheads="1"/>
            </p:cNvSpPr>
            <p:nvPr/>
          </p:nvSpPr>
          <p:spPr bwMode="auto">
            <a:xfrm>
              <a:off x="5564" y="1897"/>
              <a:ext cx="602"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ED3237"/>
                  </a:solidFill>
                  <a:effectLst/>
                  <a:latin typeface="Calibri" panose="020F0502020204030204" pitchFamily="34" charset="0"/>
                </a:rPr>
                <a:t>sample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11">
              <a:extLst>
                <a:ext uri="{FF2B5EF4-FFF2-40B4-BE49-F238E27FC236}">
                  <a16:creationId xmlns:a16="http://schemas.microsoft.com/office/drawing/2014/main" id="{84EF165E-1324-4CFC-89B1-74F7D24852C2}"/>
                </a:ext>
              </a:extLst>
            </p:cNvPr>
            <p:cNvSpPr>
              <a:spLocks noChangeArrowheads="1"/>
            </p:cNvSpPr>
            <p:nvPr/>
          </p:nvSpPr>
          <p:spPr bwMode="auto">
            <a:xfrm>
              <a:off x="5564" y="2129"/>
              <a:ext cx="602"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ED3237"/>
                  </a:solidFill>
                  <a:effectLst/>
                  <a:latin typeface="Calibri" panose="020F0502020204030204" pitchFamily="34" charset="0"/>
                </a:rPr>
                <a:t>sample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12">
              <a:extLst>
                <a:ext uri="{FF2B5EF4-FFF2-40B4-BE49-F238E27FC236}">
                  <a16:creationId xmlns:a16="http://schemas.microsoft.com/office/drawing/2014/main" id="{666556F4-CECE-44EA-81B5-37EEA7B8AB47}"/>
                </a:ext>
              </a:extLst>
            </p:cNvPr>
            <p:cNvSpPr>
              <a:spLocks noChangeArrowheads="1"/>
            </p:cNvSpPr>
            <p:nvPr/>
          </p:nvSpPr>
          <p:spPr bwMode="auto">
            <a:xfrm>
              <a:off x="5564" y="2365"/>
              <a:ext cx="602"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ED3237"/>
                  </a:solidFill>
                  <a:effectLst/>
                  <a:latin typeface="Calibri" panose="020F0502020204030204" pitchFamily="34" charset="0"/>
                </a:rPr>
                <a:t>sample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Rectangle 13">
              <a:extLst>
                <a:ext uri="{FF2B5EF4-FFF2-40B4-BE49-F238E27FC236}">
                  <a16:creationId xmlns:a16="http://schemas.microsoft.com/office/drawing/2014/main" id="{F9EBD52E-FDDB-49C2-B98F-FB9DF42B5D5B}"/>
                </a:ext>
              </a:extLst>
            </p:cNvPr>
            <p:cNvSpPr>
              <a:spLocks noChangeArrowheads="1"/>
            </p:cNvSpPr>
            <p:nvPr/>
          </p:nvSpPr>
          <p:spPr bwMode="auto">
            <a:xfrm>
              <a:off x="5564" y="2598"/>
              <a:ext cx="717"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E4095"/>
                  </a:solidFill>
                  <a:effectLst/>
                  <a:latin typeface="Calibri" panose="020F0502020204030204" pitchFamily="34" charset="0"/>
                </a:rPr>
                <a:t>calibrant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Rectangle 14">
              <a:extLst>
                <a:ext uri="{FF2B5EF4-FFF2-40B4-BE49-F238E27FC236}">
                  <a16:creationId xmlns:a16="http://schemas.microsoft.com/office/drawing/2014/main" id="{46FEF402-BA7D-4E93-B889-594F6E6BB67E}"/>
                </a:ext>
              </a:extLst>
            </p:cNvPr>
            <p:cNvSpPr>
              <a:spLocks noChangeArrowheads="1"/>
            </p:cNvSpPr>
            <p:nvPr/>
          </p:nvSpPr>
          <p:spPr bwMode="auto">
            <a:xfrm>
              <a:off x="5564" y="2834"/>
              <a:ext cx="602"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ED3237"/>
                  </a:solidFill>
                  <a:effectLst/>
                  <a:latin typeface="Calibri" panose="020F0502020204030204" pitchFamily="34" charset="0"/>
                </a:rPr>
                <a:t>sample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 name="Rectangle 15">
              <a:extLst>
                <a:ext uri="{FF2B5EF4-FFF2-40B4-BE49-F238E27FC236}">
                  <a16:creationId xmlns:a16="http://schemas.microsoft.com/office/drawing/2014/main" id="{C3F27DA4-FD40-4C99-983B-12605A688045}"/>
                </a:ext>
              </a:extLst>
            </p:cNvPr>
            <p:cNvSpPr>
              <a:spLocks noChangeArrowheads="1"/>
            </p:cNvSpPr>
            <p:nvPr/>
          </p:nvSpPr>
          <p:spPr bwMode="auto">
            <a:xfrm>
              <a:off x="5564" y="3066"/>
              <a:ext cx="602"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ED3237"/>
                  </a:solidFill>
                  <a:effectLst/>
                  <a:latin typeface="Calibri" panose="020F0502020204030204" pitchFamily="34" charset="0"/>
                </a:rPr>
                <a:t>sample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 name="Rectangle 16">
              <a:extLst>
                <a:ext uri="{FF2B5EF4-FFF2-40B4-BE49-F238E27FC236}">
                  <a16:creationId xmlns:a16="http://schemas.microsoft.com/office/drawing/2014/main" id="{171C52D9-13BC-49C4-B3FC-E3E5CB37DB22}"/>
                </a:ext>
              </a:extLst>
            </p:cNvPr>
            <p:cNvSpPr>
              <a:spLocks noChangeArrowheads="1"/>
            </p:cNvSpPr>
            <p:nvPr/>
          </p:nvSpPr>
          <p:spPr bwMode="auto">
            <a:xfrm>
              <a:off x="5564" y="3303"/>
              <a:ext cx="602"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ED3237"/>
                  </a:solidFill>
                  <a:effectLst/>
                  <a:latin typeface="Calibri" panose="020F0502020204030204" pitchFamily="34" charset="0"/>
                </a:rPr>
                <a:t>sample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 name="Rectangle 17">
              <a:extLst>
                <a:ext uri="{FF2B5EF4-FFF2-40B4-BE49-F238E27FC236}">
                  <a16:creationId xmlns:a16="http://schemas.microsoft.com/office/drawing/2014/main" id="{C0565F3D-0A15-4DB0-9809-63B50FC86650}"/>
                </a:ext>
              </a:extLst>
            </p:cNvPr>
            <p:cNvSpPr>
              <a:spLocks noChangeArrowheads="1"/>
            </p:cNvSpPr>
            <p:nvPr/>
          </p:nvSpPr>
          <p:spPr bwMode="auto">
            <a:xfrm>
              <a:off x="5564" y="3539"/>
              <a:ext cx="717"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E4095"/>
                  </a:solidFill>
                  <a:effectLst/>
                  <a:latin typeface="Calibri" panose="020F0502020204030204" pitchFamily="34" charset="0"/>
                </a:rPr>
                <a:t>calibrant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Line 18">
              <a:extLst>
                <a:ext uri="{FF2B5EF4-FFF2-40B4-BE49-F238E27FC236}">
                  <a16:creationId xmlns:a16="http://schemas.microsoft.com/office/drawing/2014/main" id="{48D3B507-F68D-478A-8BB1-C577DE08E48A}"/>
                </a:ext>
              </a:extLst>
            </p:cNvPr>
            <p:cNvSpPr>
              <a:spLocks noChangeShapeType="1"/>
            </p:cNvSpPr>
            <p:nvPr/>
          </p:nvSpPr>
          <p:spPr bwMode="auto">
            <a:xfrm>
              <a:off x="5530" y="1642"/>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Rectangle 19">
              <a:extLst>
                <a:ext uri="{FF2B5EF4-FFF2-40B4-BE49-F238E27FC236}">
                  <a16:creationId xmlns:a16="http://schemas.microsoft.com/office/drawing/2014/main" id="{E54BCEC3-0EF7-452D-B0FF-4EC57E1C3B55}"/>
                </a:ext>
              </a:extLst>
            </p:cNvPr>
            <p:cNvSpPr>
              <a:spLocks noChangeArrowheads="1"/>
            </p:cNvSpPr>
            <p:nvPr/>
          </p:nvSpPr>
          <p:spPr bwMode="auto">
            <a:xfrm>
              <a:off x="5530" y="1642"/>
              <a:ext cx="751" cy="11"/>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Line 20">
              <a:extLst>
                <a:ext uri="{FF2B5EF4-FFF2-40B4-BE49-F238E27FC236}">
                  <a16:creationId xmlns:a16="http://schemas.microsoft.com/office/drawing/2014/main" id="{B431014B-270D-4D34-A134-4AA32EFA30C2}"/>
                </a:ext>
              </a:extLst>
            </p:cNvPr>
            <p:cNvSpPr>
              <a:spLocks noChangeShapeType="1"/>
            </p:cNvSpPr>
            <p:nvPr/>
          </p:nvSpPr>
          <p:spPr bwMode="auto">
            <a:xfrm>
              <a:off x="5530" y="1874"/>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Rectangle 21">
              <a:extLst>
                <a:ext uri="{FF2B5EF4-FFF2-40B4-BE49-F238E27FC236}">
                  <a16:creationId xmlns:a16="http://schemas.microsoft.com/office/drawing/2014/main" id="{86D6D661-C6C1-4136-B29F-592E87FA5FAE}"/>
                </a:ext>
              </a:extLst>
            </p:cNvPr>
            <p:cNvSpPr>
              <a:spLocks noChangeArrowheads="1"/>
            </p:cNvSpPr>
            <p:nvPr/>
          </p:nvSpPr>
          <p:spPr bwMode="auto">
            <a:xfrm>
              <a:off x="5530" y="1874"/>
              <a:ext cx="751" cy="12"/>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Line 22">
              <a:extLst>
                <a:ext uri="{FF2B5EF4-FFF2-40B4-BE49-F238E27FC236}">
                  <a16:creationId xmlns:a16="http://schemas.microsoft.com/office/drawing/2014/main" id="{162CF173-EACE-4B47-A537-FBD2ADFB76D3}"/>
                </a:ext>
              </a:extLst>
            </p:cNvPr>
            <p:cNvSpPr>
              <a:spLocks noChangeShapeType="1"/>
            </p:cNvSpPr>
            <p:nvPr/>
          </p:nvSpPr>
          <p:spPr bwMode="auto">
            <a:xfrm>
              <a:off x="5530" y="2111"/>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Rectangle 23">
              <a:extLst>
                <a:ext uri="{FF2B5EF4-FFF2-40B4-BE49-F238E27FC236}">
                  <a16:creationId xmlns:a16="http://schemas.microsoft.com/office/drawing/2014/main" id="{A7E90F75-885B-4E9E-BD91-CD8781B57A57}"/>
                </a:ext>
              </a:extLst>
            </p:cNvPr>
            <p:cNvSpPr>
              <a:spLocks noChangeArrowheads="1"/>
            </p:cNvSpPr>
            <p:nvPr/>
          </p:nvSpPr>
          <p:spPr bwMode="auto">
            <a:xfrm>
              <a:off x="5530" y="2111"/>
              <a:ext cx="751" cy="11"/>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Line 24">
              <a:extLst>
                <a:ext uri="{FF2B5EF4-FFF2-40B4-BE49-F238E27FC236}">
                  <a16:creationId xmlns:a16="http://schemas.microsoft.com/office/drawing/2014/main" id="{03606873-F331-4513-A0AA-4E8D74C99998}"/>
                </a:ext>
              </a:extLst>
            </p:cNvPr>
            <p:cNvSpPr>
              <a:spLocks noChangeShapeType="1"/>
            </p:cNvSpPr>
            <p:nvPr/>
          </p:nvSpPr>
          <p:spPr bwMode="auto">
            <a:xfrm>
              <a:off x="5530" y="2343"/>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Rectangle 25">
              <a:extLst>
                <a:ext uri="{FF2B5EF4-FFF2-40B4-BE49-F238E27FC236}">
                  <a16:creationId xmlns:a16="http://schemas.microsoft.com/office/drawing/2014/main" id="{CBCEE49B-3082-49FB-955B-FF8760ED706D}"/>
                </a:ext>
              </a:extLst>
            </p:cNvPr>
            <p:cNvSpPr>
              <a:spLocks noChangeArrowheads="1"/>
            </p:cNvSpPr>
            <p:nvPr/>
          </p:nvSpPr>
          <p:spPr bwMode="auto">
            <a:xfrm>
              <a:off x="5530" y="2343"/>
              <a:ext cx="751" cy="15"/>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Line 26">
              <a:extLst>
                <a:ext uri="{FF2B5EF4-FFF2-40B4-BE49-F238E27FC236}">
                  <a16:creationId xmlns:a16="http://schemas.microsoft.com/office/drawing/2014/main" id="{167B698B-E6E7-4A77-A850-049F32866E96}"/>
                </a:ext>
              </a:extLst>
            </p:cNvPr>
            <p:cNvSpPr>
              <a:spLocks noChangeShapeType="1"/>
            </p:cNvSpPr>
            <p:nvPr/>
          </p:nvSpPr>
          <p:spPr bwMode="auto">
            <a:xfrm>
              <a:off x="5530" y="2579"/>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Rectangle 27">
              <a:extLst>
                <a:ext uri="{FF2B5EF4-FFF2-40B4-BE49-F238E27FC236}">
                  <a16:creationId xmlns:a16="http://schemas.microsoft.com/office/drawing/2014/main" id="{5693AD2B-C459-48F0-A249-9BA22C5D81FF}"/>
                </a:ext>
              </a:extLst>
            </p:cNvPr>
            <p:cNvSpPr>
              <a:spLocks noChangeArrowheads="1"/>
            </p:cNvSpPr>
            <p:nvPr/>
          </p:nvSpPr>
          <p:spPr bwMode="auto">
            <a:xfrm>
              <a:off x="5530" y="2579"/>
              <a:ext cx="751" cy="12"/>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Line 28">
              <a:extLst>
                <a:ext uri="{FF2B5EF4-FFF2-40B4-BE49-F238E27FC236}">
                  <a16:creationId xmlns:a16="http://schemas.microsoft.com/office/drawing/2014/main" id="{97700C03-7F31-44C6-A076-8AE6D2DD5D3F}"/>
                </a:ext>
              </a:extLst>
            </p:cNvPr>
            <p:cNvSpPr>
              <a:spLocks noChangeShapeType="1"/>
            </p:cNvSpPr>
            <p:nvPr/>
          </p:nvSpPr>
          <p:spPr bwMode="auto">
            <a:xfrm>
              <a:off x="5530" y="2815"/>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Rectangle 29">
              <a:extLst>
                <a:ext uri="{FF2B5EF4-FFF2-40B4-BE49-F238E27FC236}">
                  <a16:creationId xmlns:a16="http://schemas.microsoft.com/office/drawing/2014/main" id="{46E38826-1DBF-437B-89D9-D7B635E1BC2E}"/>
                </a:ext>
              </a:extLst>
            </p:cNvPr>
            <p:cNvSpPr>
              <a:spLocks noChangeArrowheads="1"/>
            </p:cNvSpPr>
            <p:nvPr/>
          </p:nvSpPr>
          <p:spPr bwMode="auto">
            <a:xfrm>
              <a:off x="5530" y="2815"/>
              <a:ext cx="751" cy="12"/>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Line 30">
              <a:extLst>
                <a:ext uri="{FF2B5EF4-FFF2-40B4-BE49-F238E27FC236}">
                  <a16:creationId xmlns:a16="http://schemas.microsoft.com/office/drawing/2014/main" id="{57133138-5F16-4D47-9476-034D922E945E}"/>
                </a:ext>
              </a:extLst>
            </p:cNvPr>
            <p:cNvSpPr>
              <a:spLocks noChangeShapeType="1"/>
            </p:cNvSpPr>
            <p:nvPr/>
          </p:nvSpPr>
          <p:spPr bwMode="auto">
            <a:xfrm>
              <a:off x="5530" y="3048"/>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Rectangle 31">
              <a:extLst>
                <a:ext uri="{FF2B5EF4-FFF2-40B4-BE49-F238E27FC236}">
                  <a16:creationId xmlns:a16="http://schemas.microsoft.com/office/drawing/2014/main" id="{C171B10B-CA13-420B-88A5-0F094C499BAA}"/>
                </a:ext>
              </a:extLst>
            </p:cNvPr>
            <p:cNvSpPr>
              <a:spLocks noChangeArrowheads="1"/>
            </p:cNvSpPr>
            <p:nvPr/>
          </p:nvSpPr>
          <p:spPr bwMode="auto">
            <a:xfrm>
              <a:off x="5530" y="3048"/>
              <a:ext cx="751" cy="11"/>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 name="Line 32">
              <a:extLst>
                <a:ext uri="{FF2B5EF4-FFF2-40B4-BE49-F238E27FC236}">
                  <a16:creationId xmlns:a16="http://schemas.microsoft.com/office/drawing/2014/main" id="{C2CFF20C-3111-4E1C-A76B-353314C7E822}"/>
                </a:ext>
              </a:extLst>
            </p:cNvPr>
            <p:cNvSpPr>
              <a:spLocks noChangeShapeType="1"/>
            </p:cNvSpPr>
            <p:nvPr/>
          </p:nvSpPr>
          <p:spPr bwMode="auto">
            <a:xfrm>
              <a:off x="5530" y="3284"/>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Rectangle 33">
              <a:extLst>
                <a:ext uri="{FF2B5EF4-FFF2-40B4-BE49-F238E27FC236}">
                  <a16:creationId xmlns:a16="http://schemas.microsoft.com/office/drawing/2014/main" id="{1E25B4C3-1918-4250-95B0-A6CD1B9548BD}"/>
                </a:ext>
              </a:extLst>
            </p:cNvPr>
            <p:cNvSpPr>
              <a:spLocks noChangeArrowheads="1"/>
            </p:cNvSpPr>
            <p:nvPr/>
          </p:nvSpPr>
          <p:spPr bwMode="auto">
            <a:xfrm>
              <a:off x="5530" y="3284"/>
              <a:ext cx="751" cy="11"/>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Line 34">
              <a:extLst>
                <a:ext uri="{FF2B5EF4-FFF2-40B4-BE49-F238E27FC236}">
                  <a16:creationId xmlns:a16="http://schemas.microsoft.com/office/drawing/2014/main" id="{8AF485BB-7F29-44ED-B6FA-AAAE8ADB5FD2}"/>
                </a:ext>
              </a:extLst>
            </p:cNvPr>
            <p:cNvSpPr>
              <a:spLocks noChangeShapeType="1"/>
            </p:cNvSpPr>
            <p:nvPr/>
          </p:nvSpPr>
          <p:spPr bwMode="auto">
            <a:xfrm>
              <a:off x="5530" y="3516"/>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Rectangle 35">
              <a:extLst>
                <a:ext uri="{FF2B5EF4-FFF2-40B4-BE49-F238E27FC236}">
                  <a16:creationId xmlns:a16="http://schemas.microsoft.com/office/drawing/2014/main" id="{57FEA119-EF4E-4A37-BA09-6ECF0259A309}"/>
                </a:ext>
              </a:extLst>
            </p:cNvPr>
            <p:cNvSpPr>
              <a:spLocks noChangeArrowheads="1"/>
            </p:cNvSpPr>
            <p:nvPr/>
          </p:nvSpPr>
          <p:spPr bwMode="auto">
            <a:xfrm>
              <a:off x="5530" y="3516"/>
              <a:ext cx="751" cy="12"/>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Line 36">
              <a:extLst>
                <a:ext uri="{FF2B5EF4-FFF2-40B4-BE49-F238E27FC236}">
                  <a16:creationId xmlns:a16="http://schemas.microsoft.com/office/drawing/2014/main" id="{B43FA8C2-4940-4E26-A410-7E35162410BB}"/>
                </a:ext>
              </a:extLst>
            </p:cNvPr>
            <p:cNvSpPr>
              <a:spLocks noChangeShapeType="1"/>
            </p:cNvSpPr>
            <p:nvPr/>
          </p:nvSpPr>
          <p:spPr bwMode="auto">
            <a:xfrm>
              <a:off x="5530" y="3752"/>
              <a:ext cx="751" cy="0"/>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Rectangle 37">
              <a:extLst>
                <a:ext uri="{FF2B5EF4-FFF2-40B4-BE49-F238E27FC236}">
                  <a16:creationId xmlns:a16="http://schemas.microsoft.com/office/drawing/2014/main" id="{B33A9F75-476F-4C81-A308-989DE0C2A067}"/>
                </a:ext>
              </a:extLst>
            </p:cNvPr>
            <p:cNvSpPr>
              <a:spLocks noChangeArrowheads="1"/>
            </p:cNvSpPr>
            <p:nvPr/>
          </p:nvSpPr>
          <p:spPr bwMode="auto">
            <a:xfrm>
              <a:off x="5530" y="3752"/>
              <a:ext cx="751" cy="12"/>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Line 38">
              <a:extLst>
                <a:ext uri="{FF2B5EF4-FFF2-40B4-BE49-F238E27FC236}">
                  <a16:creationId xmlns:a16="http://schemas.microsoft.com/office/drawing/2014/main" id="{50AAC19F-1B23-41AF-BB77-B856825F2680}"/>
                </a:ext>
              </a:extLst>
            </p:cNvPr>
            <p:cNvSpPr>
              <a:spLocks noChangeShapeType="1"/>
            </p:cNvSpPr>
            <p:nvPr/>
          </p:nvSpPr>
          <p:spPr bwMode="auto">
            <a:xfrm>
              <a:off x="5530" y="1642"/>
              <a:ext cx="0" cy="2122"/>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Rectangle 39">
              <a:extLst>
                <a:ext uri="{FF2B5EF4-FFF2-40B4-BE49-F238E27FC236}">
                  <a16:creationId xmlns:a16="http://schemas.microsoft.com/office/drawing/2014/main" id="{CE4B60E3-80E9-41FD-A127-F19904245DAA}"/>
                </a:ext>
              </a:extLst>
            </p:cNvPr>
            <p:cNvSpPr>
              <a:spLocks noChangeArrowheads="1"/>
            </p:cNvSpPr>
            <p:nvPr/>
          </p:nvSpPr>
          <p:spPr bwMode="auto">
            <a:xfrm>
              <a:off x="5530" y="1642"/>
              <a:ext cx="11" cy="2122"/>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Line 40">
              <a:extLst>
                <a:ext uri="{FF2B5EF4-FFF2-40B4-BE49-F238E27FC236}">
                  <a16:creationId xmlns:a16="http://schemas.microsoft.com/office/drawing/2014/main" id="{230E8C6F-0693-42AD-A4F0-08F14D1933F9}"/>
                </a:ext>
              </a:extLst>
            </p:cNvPr>
            <p:cNvSpPr>
              <a:spLocks noChangeShapeType="1"/>
            </p:cNvSpPr>
            <p:nvPr/>
          </p:nvSpPr>
          <p:spPr bwMode="auto">
            <a:xfrm>
              <a:off x="6281" y="1642"/>
              <a:ext cx="0" cy="2122"/>
            </a:xfrm>
            <a:prstGeom prst="line">
              <a:avLst/>
            </a:prstGeom>
            <a:noFill/>
            <a:ln w="6350">
              <a:solidFill>
                <a:srgbClr val="D4D4D4"/>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Rectangle 41">
              <a:extLst>
                <a:ext uri="{FF2B5EF4-FFF2-40B4-BE49-F238E27FC236}">
                  <a16:creationId xmlns:a16="http://schemas.microsoft.com/office/drawing/2014/main" id="{B3277790-2170-4A14-8B22-59B97B1F787D}"/>
                </a:ext>
              </a:extLst>
            </p:cNvPr>
            <p:cNvSpPr>
              <a:spLocks noChangeArrowheads="1"/>
            </p:cNvSpPr>
            <p:nvPr/>
          </p:nvSpPr>
          <p:spPr bwMode="auto">
            <a:xfrm>
              <a:off x="6281" y="1642"/>
              <a:ext cx="12" cy="2122"/>
            </a:xfrm>
            <a:prstGeom prst="rect">
              <a:avLst/>
            </a:prstGeom>
            <a:solidFill>
              <a:srgbClr val="D4D4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Rectangle 42">
              <a:extLst>
                <a:ext uri="{FF2B5EF4-FFF2-40B4-BE49-F238E27FC236}">
                  <a16:creationId xmlns:a16="http://schemas.microsoft.com/office/drawing/2014/main" id="{2D07D163-0C3D-4969-BF58-97C77188BD2E}"/>
                </a:ext>
              </a:extLst>
            </p:cNvPr>
            <p:cNvSpPr>
              <a:spLocks noChangeArrowheads="1"/>
            </p:cNvSpPr>
            <p:nvPr/>
          </p:nvSpPr>
          <p:spPr bwMode="auto">
            <a:xfrm>
              <a:off x="6674" y="1764"/>
              <a:ext cx="15" cy="960"/>
            </a:xfrm>
            <a:prstGeom prst="rect">
              <a:avLst/>
            </a:prstGeom>
            <a:solidFill>
              <a:srgbClr val="3E409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43">
              <a:extLst>
                <a:ext uri="{FF2B5EF4-FFF2-40B4-BE49-F238E27FC236}">
                  <a16:creationId xmlns:a16="http://schemas.microsoft.com/office/drawing/2014/main" id="{EABDB568-7BA1-443D-A6FB-E5A6B628ADF6}"/>
                </a:ext>
              </a:extLst>
            </p:cNvPr>
            <p:cNvSpPr>
              <a:spLocks noEditPoints="1"/>
            </p:cNvSpPr>
            <p:nvPr/>
          </p:nvSpPr>
          <p:spPr bwMode="auto">
            <a:xfrm>
              <a:off x="6388" y="2194"/>
              <a:ext cx="286" cy="99"/>
            </a:xfrm>
            <a:custGeom>
              <a:avLst/>
              <a:gdLst>
                <a:gd name="T0" fmla="*/ 91 w 286"/>
                <a:gd name="T1" fmla="*/ 42 h 99"/>
                <a:gd name="T2" fmla="*/ 286 w 286"/>
                <a:gd name="T3" fmla="*/ 42 h 99"/>
                <a:gd name="T4" fmla="*/ 286 w 286"/>
                <a:gd name="T5" fmla="*/ 57 h 99"/>
                <a:gd name="T6" fmla="*/ 91 w 286"/>
                <a:gd name="T7" fmla="*/ 57 h 99"/>
                <a:gd name="T8" fmla="*/ 91 w 286"/>
                <a:gd name="T9" fmla="*/ 42 h 99"/>
                <a:gd name="T10" fmla="*/ 0 w 286"/>
                <a:gd name="T11" fmla="*/ 50 h 99"/>
                <a:gd name="T12" fmla="*/ 95 w 286"/>
                <a:gd name="T13" fmla="*/ 0 h 99"/>
                <a:gd name="T14" fmla="*/ 95 w 286"/>
                <a:gd name="T15" fmla="*/ 99 h 99"/>
                <a:gd name="T16" fmla="*/ 0 w 286"/>
                <a:gd name="T17" fmla="*/ 5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6" h="99">
                  <a:moveTo>
                    <a:pt x="91" y="42"/>
                  </a:moveTo>
                  <a:lnTo>
                    <a:pt x="286" y="42"/>
                  </a:lnTo>
                  <a:lnTo>
                    <a:pt x="286" y="57"/>
                  </a:lnTo>
                  <a:lnTo>
                    <a:pt x="91" y="57"/>
                  </a:lnTo>
                  <a:lnTo>
                    <a:pt x="91" y="42"/>
                  </a:lnTo>
                  <a:close/>
                  <a:moveTo>
                    <a:pt x="0" y="50"/>
                  </a:moveTo>
                  <a:lnTo>
                    <a:pt x="95" y="0"/>
                  </a:lnTo>
                  <a:lnTo>
                    <a:pt x="95" y="99"/>
                  </a:lnTo>
                  <a:lnTo>
                    <a:pt x="0" y="50"/>
                  </a:lnTo>
                  <a:close/>
                </a:path>
              </a:pathLst>
            </a:custGeom>
            <a:solidFill>
              <a:srgbClr val="ED32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44">
              <a:extLst>
                <a:ext uri="{FF2B5EF4-FFF2-40B4-BE49-F238E27FC236}">
                  <a16:creationId xmlns:a16="http://schemas.microsoft.com/office/drawing/2014/main" id="{55EDA9EB-3C81-4A6E-9CB2-84CA4AC7A00A}"/>
                </a:ext>
              </a:extLst>
            </p:cNvPr>
            <p:cNvSpPr>
              <a:spLocks noEditPoints="1"/>
            </p:cNvSpPr>
            <p:nvPr/>
          </p:nvSpPr>
          <p:spPr bwMode="auto">
            <a:xfrm>
              <a:off x="6388" y="2438"/>
              <a:ext cx="286" cy="95"/>
            </a:xfrm>
            <a:custGeom>
              <a:avLst/>
              <a:gdLst>
                <a:gd name="T0" fmla="*/ 91 w 286"/>
                <a:gd name="T1" fmla="*/ 38 h 95"/>
                <a:gd name="T2" fmla="*/ 286 w 286"/>
                <a:gd name="T3" fmla="*/ 38 h 95"/>
                <a:gd name="T4" fmla="*/ 286 w 286"/>
                <a:gd name="T5" fmla="*/ 53 h 95"/>
                <a:gd name="T6" fmla="*/ 91 w 286"/>
                <a:gd name="T7" fmla="*/ 53 h 95"/>
                <a:gd name="T8" fmla="*/ 91 w 286"/>
                <a:gd name="T9" fmla="*/ 38 h 95"/>
                <a:gd name="T10" fmla="*/ 0 w 286"/>
                <a:gd name="T11" fmla="*/ 46 h 95"/>
                <a:gd name="T12" fmla="*/ 95 w 286"/>
                <a:gd name="T13" fmla="*/ 0 h 95"/>
                <a:gd name="T14" fmla="*/ 95 w 286"/>
                <a:gd name="T15" fmla="*/ 95 h 95"/>
                <a:gd name="T16" fmla="*/ 0 w 286"/>
                <a:gd name="T17" fmla="*/ 4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6" h="95">
                  <a:moveTo>
                    <a:pt x="91" y="38"/>
                  </a:moveTo>
                  <a:lnTo>
                    <a:pt x="286" y="38"/>
                  </a:lnTo>
                  <a:lnTo>
                    <a:pt x="286" y="53"/>
                  </a:lnTo>
                  <a:lnTo>
                    <a:pt x="91" y="53"/>
                  </a:lnTo>
                  <a:lnTo>
                    <a:pt x="91" y="38"/>
                  </a:lnTo>
                  <a:close/>
                  <a:moveTo>
                    <a:pt x="0" y="46"/>
                  </a:moveTo>
                  <a:lnTo>
                    <a:pt x="95" y="0"/>
                  </a:lnTo>
                  <a:lnTo>
                    <a:pt x="95" y="95"/>
                  </a:lnTo>
                  <a:lnTo>
                    <a:pt x="0" y="46"/>
                  </a:lnTo>
                  <a:close/>
                </a:path>
              </a:pathLst>
            </a:custGeom>
            <a:solidFill>
              <a:srgbClr val="ED32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Rectangle 45">
              <a:extLst>
                <a:ext uri="{FF2B5EF4-FFF2-40B4-BE49-F238E27FC236}">
                  <a16:creationId xmlns:a16="http://schemas.microsoft.com/office/drawing/2014/main" id="{ED17AECD-FE44-4625-B30E-2D780C158785}"/>
                </a:ext>
              </a:extLst>
            </p:cNvPr>
            <p:cNvSpPr>
              <a:spLocks noChangeArrowheads="1"/>
            </p:cNvSpPr>
            <p:nvPr/>
          </p:nvSpPr>
          <p:spPr bwMode="auto">
            <a:xfrm>
              <a:off x="5427" y="1310"/>
              <a:ext cx="185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dirty="0">
                  <a:solidFill>
                    <a:srgbClr val="373435"/>
                  </a:solidFill>
                  <a:latin typeface="+mn-lt"/>
                </a:rPr>
                <a:t>B</a:t>
              </a:r>
              <a:r>
                <a:rPr kumimoji="0" lang="en-US" altLang="en-US" sz="2400" b="0" i="0" u="none" strike="noStrike" cap="none" normalizeH="0" baseline="0" dirty="0">
                  <a:ln>
                    <a:noFill/>
                  </a:ln>
                  <a:solidFill>
                    <a:srgbClr val="373435"/>
                  </a:solidFill>
                  <a:effectLst/>
                  <a:latin typeface="+mn-lt"/>
                </a:rPr>
                <a:t>racketed Calibration</a:t>
              </a:r>
              <a:endParaRPr kumimoji="0" lang="en-US" altLang="en-US" sz="2400" b="0" i="0" u="none" strike="noStrike" cap="none" normalizeH="0" baseline="0" dirty="0">
                <a:ln>
                  <a:noFill/>
                </a:ln>
                <a:solidFill>
                  <a:schemeClr val="tx1"/>
                </a:solidFill>
                <a:effectLst/>
                <a:latin typeface="+mn-lt"/>
              </a:endParaRPr>
            </a:p>
          </p:txBody>
        </p:sp>
        <p:sp>
          <p:nvSpPr>
            <p:cNvPr id="48" name="Rectangle 46">
              <a:extLst>
                <a:ext uri="{FF2B5EF4-FFF2-40B4-BE49-F238E27FC236}">
                  <a16:creationId xmlns:a16="http://schemas.microsoft.com/office/drawing/2014/main" id="{42A0230E-9393-4B69-9D8C-A15762E62796}"/>
                </a:ext>
              </a:extLst>
            </p:cNvPr>
            <p:cNvSpPr>
              <a:spLocks noChangeArrowheads="1"/>
            </p:cNvSpPr>
            <p:nvPr/>
          </p:nvSpPr>
          <p:spPr bwMode="auto">
            <a:xfrm>
              <a:off x="6823" y="2023"/>
              <a:ext cx="850"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E4095"/>
                  </a:solidFill>
                  <a:effectLst/>
                  <a:latin typeface="Calibri" panose="020F0502020204030204" pitchFamily="34" charset="0"/>
                </a:rPr>
                <a:t>calibration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 name="Rectangle 47">
              <a:extLst>
                <a:ext uri="{FF2B5EF4-FFF2-40B4-BE49-F238E27FC236}">
                  <a16:creationId xmlns:a16="http://schemas.microsoft.com/office/drawing/2014/main" id="{F1AB0772-BF6F-4C5C-BFB2-2C8E0BDEBB30}"/>
                </a:ext>
              </a:extLst>
            </p:cNvPr>
            <p:cNvSpPr>
              <a:spLocks noChangeArrowheads="1"/>
            </p:cNvSpPr>
            <p:nvPr/>
          </p:nvSpPr>
          <p:spPr bwMode="auto">
            <a:xfrm>
              <a:off x="6823" y="2236"/>
              <a:ext cx="545"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E4095"/>
                  </a:solidFill>
                  <a:effectLst/>
                  <a:latin typeface="Calibri" panose="020F0502020204030204" pitchFamily="34" charset="0"/>
                </a:rPr>
                <a:t>model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0" name="Rectangle 48">
              <a:extLst>
                <a:ext uri="{FF2B5EF4-FFF2-40B4-BE49-F238E27FC236}">
                  <a16:creationId xmlns:a16="http://schemas.microsoft.com/office/drawing/2014/main" id="{548D6BE5-4618-48E2-9900-054ADBF5487C}"/>
                </a:ext>
              </a:extLst>
            </p:cNvPr>
            <p:cNvSpPr>
              <a:spLocks noChangeArrowheads="1"/>
            </p:cNvSpPr>
            <p:nvPr/>
          </p:nvSpPr>
          <p:spPr bwMode="auto">
            <a:xfrm rot="5400000">
              <a:off x="5235" y="2195"/>
              <a:ext cx="153"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73435"/>
                  </a:solidFill>
                  <a:effectLst/>
                  <a:latin typeface="Calibri" panose="020F050202020403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1" name="Rectangle 49">
              <a:extLst>
                <a:ext uri="{FF2B5EF4-FFF2-40B4-BE49-F238E27FC236}">
                  <a16:creationId xmlns:a16="http://schemas.microsoft.com/office/drawing/2014/main" id="{E8AEDC0A-466B-4752-9958-1DDA57355223}"/>
                </a:ext>
              </a:extLst>
            </p:cNvPr>
            <p:cNvSpPr>
              <a:spLocks noChangeArrowheads="1"/>
            </p:cNvSpPr>
            <p:nvPr/>
          </p:nvSpPr>
          <p:spPr bwMode="auto">
            <a:xfrm rot="5400000">
              <a:off x="5220" y="2271"/>
              <a:ext cx="183"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73435"/>
                  </a:solidFill>
                  <a:effectLst/>
                  <a:latin typeface="Calibri" panose="020F0502020204030204" pitchFamily="34" charset="0"/>
                </a:rPr>
                <a:t>u</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 name="Rectangle 50">
              <a:extLst>
                <a:ext uri="{FF2B5EF4-FFF2-40B4-BE49-F238E27FC236}">
                  <a16:creationId xmlns:a16="http://schemas.microsoft.com/office/drawing/2014/main" id="{076F789D-D2C6-4CDB-8316-F4D86D0D3B6A}"/>
                </a:ext>
              </a:extLst>
            </p:cNvPr>
            <p:cNvSpPr>
              <a:spLocks noChangeArrowheads="1"/>
            </p:cNvSpPr>
            <p:nvPr/>
          </p:nvSpPr>
          <p:spPr bwMode="auto">
            <a:xfrm rot="5400000">
              <a:off x="5220" y="2362"/>
              <a:ext cx="183"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73435"/>
                  </a:solidFill>
                  <a:effectLst/>
                  <a:latin typeface="Calibri" panose="020F0502020204030204" pitchFamily="34" charset="0"/>
                </a:rPr>
                <a:t>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3" name="Rectangle 51">
              <a:extLst>
                <a:ext uri="{FF2B5EF4-FFF2-40B4-BE49-F238E27FC236}">
                  <a16:creationId xmlns:a16="http://schemas.microsoft.com/office/drawing/2014/main" id="{9CA5FB8B-3880-40E8-9F18-E8262BB40CC1}"/>
                </a:ext>
              </a:extLst>
            </p:cNvPr>
            <p:cNvSpPr>
              <a:spLocks noChangeArrowheads="1"/>
            </p:cNvSpPr>
            <p:nvPr/>
          </p:nvSpPr>
          <p:spPr bwMode="auto">
            <a:xfrm rot="5400000">
              <a:off x="5247" y="2426"/>
              <a:ext cx="130"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73435"/>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 name="Rectangle 52">
              <a:extLst>
                <a:ext uri="{FF2B5EF4-FFF2-40B4-BE49-F238E27FC236}">
                  <a16:creationId xmlns:a16="http://schemas.microsoft.com/office/drawing/2014/main" id="{996B4038-201B-4C3E-A83F-ECED358B7979}"/>
                </a:ext>
              </a:extLst>
            </p:cNvPr>
            <p:cNvSpPr>
              <a:spLocks noChangeArrowheads="1"/>
            </p:cNvSpPr>
            <p:nvPr/>
          </p:nvSpPr>
          <p:spPr bwMode="auto">
            <a:xfrm rot="5400000">
              <a:off x="5220" y="2495"/>
              <a:ext cx="183"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73435"/>
                  </a:solidFill>
                  <a:effectLst/>
                  <a:latin typeface="Calibri" panose="020F050202020403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5" name="Rectangle 53">
              <a:extLst>
                <a:ext uri="{FF2B5EF4-FFF2-40B4-BE49-F238E27FC236}">
                  <a16:creationId xmlns:a16="http://schemas.microsoft.com/office/drawing/2014/main" id="{6A4883D4-14C0-4955-AF8E-D3518657DB8E}"/>
                </a:ext>
              </a:extLst>
            </p:cNvPr>
            <p:cNvSpPr>
              <a:spLocks noChangeArrowheads="1"/>
            </p:cNvSpPr>
            <p:nvPr/>
          </p:nvSpPr>
          <p:spPr bwMode="auto">
            <a:xfrm rot="5400000">
              <a:off x="5235" y="2572"/>
              <a:ext cx="153"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73435"/>
                  </a:solidFill>
                  <a:effectLst/>
                  <a:latin typeface="Calibri" panose="020F050202020403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 name="Rectangle 54">
              <a:extLst>
                <a:ext uri="{FF2B5EF4-FFF2-40B4-BE49-F238E27FC236}">
                  <a16:creationId xmlns:a16="http://schemas.microsoft.com/office/drawing/2014/main" id="{10D02E8E-BD9F-43B1-9E24-502E51EF70A1}"/>
                </a:ext>
              </a:extLst>
            </p:cNvPr>
            <p:cNvSpPr>
              <a:spLocks noChangeArrowheads="1"/>
            </p:cNvSpPr>
            <p:nvPr/>
          </p:nvSpPr>
          <p:spPr bwMode="auto">
            <a:xfrm rot="5400000">
              <a:off x="5220" y="2644"/>
              <a:ext cx="183"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73435"/>
                  </a:solidFill>
                  <a:effectLst/>
                  <a:latin typeface="Calibri" panose="020F0502020204030204" pitchFamily="34" charset="0"/>
                </a:rPr>
                <a:t>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 name="Rectangle 55">
              <a:extLst>
                <a:ext uri="{FF2B5EF4-FFF2-40B4-BE49-F238E27FC236}">
                  <a16:creationId xmlns:a16="http://schemas.microsoft.com/office/drawing/2014/main" id="{1EF2CA40-34EF-4176-8197-464DA17BA2CB}"/>
                </a:ext>
              </a:extLst>
            </p:cNvPr>
            <p:cNvSpPr>
              <a:spLocks noChangeArrowheads="1"/>
            </p:cNvSpPr>
            <p:nvPr/>
          </p:nvSpPr>
          <p:spPr bwMode="auto">
            <a:xfrm rot="5400000">
              <a:off x="5222" y="2737"/>
              <a:ext cx="179"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73435"/>
                  </a:solidFill>
                  <a:effectLst/>
                  <a:latin typeface="Calibri" panose="020F050202020403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8" name="Rectangle 56">
              <a:extLst>
                <a:ext uri="{FF2B5EF4-FFF2-40B4-BE49-F238E27FC236}">
                  <a16:creationId xmlns:a16="http://schemas.microsoft.com/office/drawing/2014/main" id="{52C4F076-60F5-4043-9438-D8ECF24229AC}"/>
                </a:ext>
              </a:extLst>
            </p:cNvPr>
            <p:cNvSpPr>
              <a:spLocks noChangeArrowheads="1"/>
            </p:cNvSpPr>
            <p:nvPr/>
          </p:nvSpPr>
          <p:spPr bwMode="auto">
            <a:xfrm rot="5400000">
              <a:off x="5235" y="2812"/>
              <a:ext cx="153" cy="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rgbClr val="373435"/>
                  </a:solidFill>
                  <a:effectLst/>
                  <a:latin typeface="Calibri" panose="020F050202020403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pic>
        <p:nvPicPr>
          <p:cNvPr id="59" name="13a">
            <a:hlinkClick r:id="" action="ppaction://media"/>
            <a:extLst>
              <a:ext uri="{FF2B5EF4-FFF2-40B4-BE49-F238E27FC236}">
                <a16:creationId xmlns:a16="http://schemas.microsoft.com/office/drawing/2014/main" id="{BF349237-DE9D-46B2-BA82-43337CAF641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814300" y="6518275"/>
            <a:ext cx="487363" cy="487363"/>
          </a:xfrm>
          <a:prstGeom prst="rect">
            <a:avLst/>
          </a:prstGeom>
        </p:spPr>
      </p:pic>
    </p:spTree>
    <p:custDataLst>
      <p:tags r:id="rId1"/>
    </p:custDataLst>
    <p:extLst>
      <p:ext uri="{BB962C8B-B14F-4D97-AF65-F5344CB8AC3E}">
        <p14:creationId xmlns:p14="http://schemas.microsoft.com/office/powerpoint/2010/main" val="3177685488"/>
      </p:ext>
    </p:extLst>
  </p:cSld>
  <p:clrMapOvr>
    <a:masterClrMapping/>
  </p:clrMapOvr>
  <mc:AlternateContent xmlns:mc="http://schemas.openxmlformats.org/markup-compatibility/2006" xmlns:p14="http://schemas.microsoft.com/office/powerpoint/2010/main">
    <mc:Choice Requires="p14">
      <p:transition spd="med" p14:dur="700" advTm="150995">
        <p:fade/>
      </p:transition>
    </mc:Choice>
    <mc:Fallback xmlns="">
      <p:transition spd="med" advTm="1509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51684" fill="hold"/>
                                        <p:tgtEl>
                                          <p:spTgt spid="5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43" fill="hold" display="0">
                  <p:stCondLst>
                    <p:cond delay="indefinite"/>
                  </p:stCondLst>
                  <p:endCondLst>
                    <p:cond evt="onStopAudio" delay="0">
                      <p:tgtEl>
                        <p:sldTgt/>
                      </p:tgtEl>
                    </p:cond>
                  </p:endCondLst>
                </p:cTn>
                <p:tgtEl>
                  <p:spTgt spid="59"/>
                </p:tgtEl>
              </p:cMediaNode>
            </p:audio>
          </p:childTnLst>
        </p:cTn>
      </p:par>
    </p:tnLst>
  </p:timing>
  <p:extLst>
    <p:ext uri="{E180D4A7-C9FB-4DFB-919C-405C955672EB}">
      <p14:showEvtLst xmlns:p14="http://schemas.microsoft.com/office/powerpoint/2010/main">
        <p14:playEvt time="0" objId="59"/>
        <p14:stopEvt time="150995" objId="59"/>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83F7E-0C5D-4B06-A080-0E9A77A08EDA}"/>
              </a:ext>
            </a:extLst>
          </p:cNvPr>
          <p:cNvSpPr>
            <a:spLocks noGrp="1"/>
          </p:cNvSpPr>
          <p:nvPr>
            <p:ph type="title"/>
          </p:nvPr>
        </p:nvSpPr>
        <p:spPr/>
        <p:txBody>
          <a:bodyPr/>
          <a:lstStyle/>
          <a:p>
            <a:r>
              <a:rPr lang="en-US" dirty="0"/>
              <a:t>Reference Measurement Procedure</a:t>
            </a:r>
          </a:p>
        </p:txBody>
      </p:sp>
      <p:sp>
        <p:nvSpPr>
          <p:cNvPr id="3" name="Content Placeholder 2">
            <a:extLst>
              <a:ext uri="{FF2B5EF4-FFF2-40B4-BE49-F238E27FC236}">
                <a16:creationId xmlns:a16="http://schemas.microsoft.com/office/drawing/2014/main" id="{1E5D32C5-0B3D-4FA7-A6C0-CB2094F72CDB}"/>
              </a:ext>
            </a:extLst>
          </p:cNvPr>
          <p:cNvSpPr>
            <a:spLocks noGrp="1"/>
          </p:cNvSpPr>
          <p:nvPr>
            <p:ph idx="1"/>
          </p:nvPr>
        </p:nvSpPr>
        <p:spPr/>
        <p:txBody>
          <a:bodyPr/>
          <a:lstStyle/>
          <a:p>
            <a:r>
              <a:rPr lang="en-US" sz="2000" dirty="0"/>
              <a:t>Metrological traceability to units of the SI</a:t>
            </a:r>
          </a:p>
          <a:p>
            <a:r>
              <a:rPr lang="en-US" sz="2000" dirty="0"/>
              <a:t>Primary usage by National Metrology Institutes</a:t>
            </a:r>
          </a:p>
          <a:p>
            <a:r>
              <a:rPr lang="en-US" sz="2000" dirty="0"/>
              <a:t>Reduced measurement uncertainty</a:t>
            </a:r>
          </a:p>
          <a:p>
            <a:r>
              <a:rPr lang="en-US" sz="2000" dirty="0"/>
              <a:t>Applications are related to clinical chemistry</a:t>
            </a:r>
          </a:p>
          <a:p>
            <a:r>
              <a:rPr lang="en-US" sz="2000" dirty="0"/>
              <a:t>Demanding requirements</a:t>
            </a:r>
          </a:p>
          <a:p>
            <a:pPr lvl="1"/>
            <a:r>
              <a:rPr lang="en-US" sz="2000" dirty="0"/>
              <a:t>Extensive sample preparation</a:t>
            </a:r>
          </a:p>
          <a:p>
            <a:pPr lvl="1"/>
            <a:r>
              <a:rPr lang="en-US" sz="2000" dirty="0"/>
              <a:t>Use of reagents that are costly or limited availability</a:t>
            </a:r>
          </a:p>
          <a:p>
            <a:pPr lvl="1"/>
            <a:r>
              <a:rPr lang="en-US" sz="2000" dirty="0"/>
              <a:t>Long analysis times</a:t>
            </a:r>
          </a:p>
          <a:p>
            <a:r>
              <a:rPr lang="en-US" sz="2000" dirty="0"/>
              <a:t>Alternatives</a:t>
            </a:r>
          </a:p>
          <a:p>
            <a:pPr lvl="1"/>
            <a:r>
              <a:rPr lang="en-US" sz="2000" dirty="0"/>
              <a:t>Use of CRMs as control materials</a:t>
            </a:r>
          </a:p>
          <a:p>
            <a:pPr lvl="1"/>
            <a:endParaRPr lang="en-US" sz="2000" dirty="0"/>
          </a:p>
          <a:p>
            <a:pPr lvl="1"/>
            <a:endParaRPr lang="en-US" sz="2000" dirty="0"/>
          </a:p>
        </p:txBody>
      </p:sp>
      <p:sp>
        <p:nvSpPr>
          <p:cNvPr id="4" name="TextBox 3">
            <a:extLst>
              <a:ext uri="{FF2B5EF4-FFF2-40B4-BE49-F238E27FC236}">
                <a16:creationId xmlns:a16="http://schemas.microsoft.com/office/drawing/2014/main" id="{F734088C-0958-4BD5-826F-2DF5630FA9E7}"/>
              </a:ext>
            </a:extLst>
          </p:cNvPr>
          <p:cNvSpPr txBox="1"/>
          <p:nvPr/>
        </p:nvSpPr>
        <p:spPr>
          <a:xfrm>
            <a:off x="1219200" y="6130926"/>
            <a:ext cx="10972800" cy="523220"/>
          </a:xfrm>
          <a:prstGeom prst="rect">
            <a:avLst/>
          </a:prstGeom>
          <a:noFill/>
        </p:spPr>
        <p:txBody>
          <a:bodyPr wrap="square" rtlCol="0">
            <a:spAutoFit/>
          </a:bodyPr>
          <a:lstStyle/>
          <a:p>
            <a:r>
              <a:rPr lang="en-US" sz="1400" dirty="0"/>
              <a:t>Reference Materials and Reference Measurement Procedures: An Overview from a National Metrology Institute, </a:t>
            </a:r>
            <a:r>
              <a:rPr lang="de-DE" sz="1400" dirty="0"/>
              <a:t>DM Bunk, Clin Biochem Rev. 2007 Nov; 28(4): 131–137. </a:t>
            </a:r>
          </a:p>
        </p:txBody>
      </p:sp>
      <p:pic>
        <p:nvPicPr>
          <p:cNvPr id="6" name="14a">
            <a:hlinkClick r:id="" action="ppaction://media"/>
            <a:extLst>
              <a:ext uri="{FF2B5EF4-FFF2-40B4-BE49-F238E27FC236}">
                <a16:creationId xmlns:a16="http://schemas.microsoft.com/office/drawing/2014/main" id="{3A702708-1D8C-44EE-B3E2-F9DE34630F8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798425" y="6188075"/>
            <a:ext cx="487363" cy="487363"/>
          </a:xfrm>
          <a:prstGeom prst="rect">
            <a:avLst/>
          </a:prstGeom>
        </p:spPr>
      </p:pic>
    </p:spTree>
    <p:custDataLst>
      <p:tags r:id="rId1"/>
    </p:custDataLst>
    <p:extLst>
      <p:ext uri="{BB962C8B-B14F-4D97-AF65-F5344CB8AC3E}">
        <p14:creationId xmlns:p14="http://schemas.microsoft.com/office/powerpoint/2010/main" val="2697007524"/>
      </p:ext>
    </p:extLst>
  </p:cSld>
  <p:clrMapOvr>
    <a:masterClrMapping/>
  </p:clrMapOvr>
  <mc:AlternateContent xmlns:mc="http://schemas.openxmlformats.org/markup-compatibility/2006" xmlns:p14="http://schemas.microsoft.com/office/powerpoint/2010/main">
    <mc:Choice Requires="p14">
      <p:transition spd="med" p14:dur="700" advTm="105252">
        <p:fade/>
      </p:transition>
    </mc:Choice>
    <mc:Fallback xmlns="">
      <p:transition spd="med" advTm="1052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284"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4" objId="6"/>
        <p14:stopEvt time="104312" objId="6"/>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5D91-437F-4E0D-BB3B-886095912F25}"/>
              </a:ext>
            </a:extLst>
          </p:cNvPr>
          <p:cNvSpPr>
            <a:spLocks noGrp="1"/>
          </p:cNvSpPr>
          <p:nvPr>
            <p:ph type="title"/>
          </p:nvPr>
        </p:nvSpPr>
        <p:spPr/>
        <p:txBody>
          <a:bodyPr/>
          <a:lstStyle/>
          <a:p>
            <a:r>
              <a:rPr lang="en-US" dirty="0"/>
              <a:t>Reference Measurement Procedure (continued)</a:t>
            </a:r>
          </a:p>
        </p:txBody>
      </p:sp>
      <p:sp>
        <p:nvSpPr>
          <p:cNvPr id="3" name="Content Placeholder 2">
            <a:extLst>
              <a:ext uri="{FF2B5EF4-FFF2-40B4-BE49-F238E27FC236}">
                <a16:creationId xmlns:a16="http://schemas.microsoft.com/office/drawing/2014/main" id="{9FE587AE-A3D5-48BA-8266-7808FF44F164}"/>
              </a:ext>
            </a:extLst>
          </p:cNvPr>
          <p:cNvSpPr>
            <a:spLocks noGrp="1"/>
          </p:cNvSpPr>
          <p:nvPr>
            <p:ph idx="1"/>
          </p:nvPr>
        </p:nvSpPr>
        <p:spPr>
          <a:xfrm>
            <a:off x="1219200" y="1600201"/>
            <a:ext cx="10363200" cy="5257799"/>
          </a:xfrm>
          <a:ln>
            <a:noFill/>
          </a:ln>
        </p:spPr>
        <p:txBody>
          <a:bodyPr/>
          <a:lstStyle/>
          <a:p>
            <a:r>
              <a:rPr lang="en-US" sz="2000" dirty="0"/>
              <a:t>RMP Requirements (examples): </a:t>
            </a:r>
            <a:r>
              <a:rPr lang="it-IT" sz="2000" dirty="0"/>
              <a:t>see ISO 15193:2009</a:t>
            </a:r>
          </a:p>
          <a:p>
            <a:pPr lvl="1"/>
            <a:r>
              <a:rPr lang="it-IT" sz="2000" dirty="0"/>
              <a:t>Assessment of performance criteria</a:t>
            </a:r>
          </a:p>
          <a:p>
            <a:pPr lvl="1"/>
            <a:r>
              <a:rPr lang="it-IT" sz="2000" dirty="0"/>
              <a:t>Comparison with other measurement principles</a:t>
            </a:r>
          </a:p>
          <a:p>
            <a:pPr lvl="1"/>
            <a:r>
              <a:rPr lang="it-IT" sz="2000" dirty="0"/>
              <a:t>Comparison with reference materials</a:t>
            </a:r>
          </a:p>
          <a:p>
            <a:pPr lvl="1"/>
            <a:r>
              <a:rPr lang="it-IT" sz="2000" dirty="0"/>
              <a:t>Interlaboratory comparisons</a:t>
            </a:r>
          </a:p>
          <a:p>
            <a:pPr lvl="1"/>
            <a:r>
              <a:rPr lang="it-IT" sz="2000" dirty="0"/>
              <a:t>Assessment of factors that influence results</a:t>
            </a:r>
          </a:p>
          <a:p>
            <a:pPr lvl="1"/>
            <a:r>
              <a:rPr lang="it-IT" sz="2000" dirty="0"/>
              <a:t>Assessment of uncertainty</a:t>
            </a:r>
          </a:p>
          <a:p>
            <a:pPr lvl="1"/>
            <a:r>
              <a:rPr lang="it-IT" sz="2000" dirty="0"/>
              <a:t>Publication in the peer reviewed literature</a:t>
            </a:r>
          </a:p>
          <a:p>
            <a:pPr lvl="1"/>
            <a:r>
              <a:rPr lang="it-IT" sz="2000" dirty="0"/>
              <a:t>Formal international review</a:t>
            </a:r>
          </a:p>
          <a:p>
            <a:endParaRPr lang="it-IT" sz="2000" dirty="0"/>
          </a:p>
          <a:p>
            <a:r>
              <a:rPr lang="it-IT" sz="2000" dirty="0"/>
              <a:t>Approval is through the auspices of Joint Committee for Traceability in Laboratory Medicine </a:t>
            </a:r>
            <a:r>
              <a:rPr lang="it-IT" sz="2000" dirty="0">
                <a:solidFill>
                  <a:srgbClr val="0070C0"/>
                </a:solidFill>
                <a:hlinkClick r:id="rId6">
                  <a:extLst>
                    <a:ext uri="{A12FA001-AC4F-418D-AE19-62706E023703}">
                      <ahyp:hlinkClr xmlns:ahyp="http://schemas.microsoft.com/office/drawing/2018/hyperlinkcolor" val="tx"/>
                    </a:ext>
                  </a:extLst>
                </a:hlinkClick>
              </a:rPr>
              <a:t>JCTLM</a:t>
            </a:r>
            <a:endParaRPr lang="it-IT" sz="2000" dirty="0">
              <a:solidFill>
                <a:srgbClr val="0070C0"/>
              </a:solidFill>
            </a:endParaRPr>
          </a:p>
          <a:p>
            <a:pPr lvl="1"/>
            <a:r>
              <a:rPr lang="it-IT" sz="2000" dirty="0"/>
              <a:t>Submissions are accepted by JCTLM on a yearly basis</a:t>
            </a:r>
          </a:p>
          <a:p>
            <a:pPr lvl="1"/>
            <a:r>
              <a:rPr lang="it-IT" sz="2000" dirty="0"/>
              <a:t>Successful submissions are published in the JCTLM database</a:t>
            </a:r>
          </a:p>
          <a:p>
            <a:endParaRPr lang="en-US" sz="2000" dirty="0"/>
          </a:p>
        </p:txBody>
      </p:sp>
      <p:pic>
        <p:nvPicPr>
          <p:cNvPr id="4" name="15c">
            <a:hlinkClick r:id="" action="ppaction://media"/>
            <a:extLst>
              <a:ext uri="{FF2B5EF4-FFF2-40B4-BE49-F238E27FC236}">
                <a16:creationId xmlns:a16="http://schemas.microsoft.com/office/drawing/2014/main" id="{0EF9337F-1CA1-4671-BB07-C168841A8FB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979400" y="6338888"/>
            <a:ext cx="487363" cy="487362"/>
          </a:xfrm>
          <a:prstGeom prst="rect">
            <a:avLst/>
          </a:prstGeom>
        </p:spPr>
      </p:pic>
    </p:spTree>
    <p:custDataLst>
      <p:tags r:id="rId1"/>
    </p:custDataLst>
    <p:extLst>
      <p:ext uri="{BB962C8B-B14F-4D97-AF65-F5344CB8AC3E}">
        <p14:creationId xmlns:p14="http://schemas.microsoft.com/office/powerpoint/2010/main" val="278688248"/>
      </p:ext>
    </p:extLst>
  </p:cSld>
  <p:clrMapOvr>
    <a:masterClrMapping/>
  </p:clrMapOvr>
  <mc:AlternateContent xmlns:mc="http://schemas.openxmlformats.org/markup-compatibility/2006" xmlns:p14="http://schemas.microsoft.com/office/powerpoint/2010/main">
    <mc:Choice Requires="p14">
      <p:transition spd="med" p14:dur="700" advTm="85745">
        <p:fade/>
      </p:transition>
    </mc:Choice>
    <mc:Fallback xmlns="">
      <p:transition spd="med" advTm="857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6164"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1" end="1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0" objId="4"/>
        <p14:stopEvt time="85745" objId="4"/>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E6B84-661A-4105-8FBF-5A2494E06187}"/>
              </a:ext>
            </a:extLst>
          </p:cNvPr>
          <p:cNvSpPr>
            <a:spLocks noGrp="1"/>
          </p:cNvSpPr>
          <p:nvPr>
            <p:ph type="title"/>
          </p:nvPr>
        </p:nvSpPr>
        <p:spPr/>
        <p:txBody>
          <a:bodyPr/>
          <a:lstStyle/>
          <a:p>
            <a:r>
              <a:rPr lang="en-US" dirty="0"/>
              <a:t>Resources</a:t>
            </a:r>
          </a:p>
        </p:txBody>
      </p:sp>
      <p:sp>
        <p:nvSpPr>
          <p:cNvPr id="3" name="Content Placeholder 2">
            <a:extLst>
              <a:ext uri="{FF2B5EF4-FFF2-40B4-BE49-F238E27FC236}">
                <a16:creationId xmlns:a16="http://schemas.microsoft.com/office/drawing/2014/main" id="{288F9559-106D-4C46-A47D-D834DBBE3FBA}"/>
              </a:ext>
            </a:extLst>
          </p:cNvPr>
          <p:cNvSpPr>
            <a:spLocks noGrp="1"/>
          </p:cNvSpPr>
          <p:nvPr>
            <p:ph idx="1"/>
          </p:nvPr>
        </p:nvSpPr>
        <p:spPr>
          <a:xfrm>
            <a:off x="808930" y="1248570"/>
            <a:ext cx="9731828" cy="5257799"/>
          </a:xfrm>
        </p:spPr>
        <p:txBody>
          <a:bodyPr/>
          <a:lstStyle/>
          <a:p>
            <a:r>
              <a:rPr lang="en-US" sz="1600" dirty="0"/>
              <a:t>FDA</a:t>
            </a:r>
          </a:p>
          <a:p>
            <a:pPr lvl="1"/>
            <a:r>
              <a:rPr lang="en-US" sz="1400" dirty="0">
                <a:solidFill>
                  <a:srgbClr val="0070C0"/>
                </a:solidFill>
                <a:hlinkClick r:id="rId5">
                  <a:extLst>
                    <a:ext uri="{A12FA001-AC4F-418D-AE19-62706E023703}">
                      <ahyp:hlinkClr xmlns:ahyp="http://schemas.microsoft.com/office/drawing/2018/hyperlinkcolor" val="tx"/>
                    </a:ext>
                  </a:extLst>
                </a:hlinkClick>
              </a:rPr>
              <a:t>Analytical Procedures and Methods Validation for Drugs and Biologics</a:t>
            </a:r>
            <a:endParaRPr lang="en-US" sz="1400" dirty="0">
              <a:solidFill>
                <a:srgbClr val="0070C0"/>
              </a:solidFill>
            </a:endParaRPr>
          </a:p>
          <a:p>
            <a:r>
              <a:rPr lang="en-US" sz="1600" dirty="0"/>
              <a:t>International Council for Harmonization (ICH)</a:t>
            </a:r>
          </a:p>
          <a:p>
            <a:pPr lvl="1"/>
            <a:r>
              <a:rPr lang="en-US" sz="1400" dirty="0">
                <a:solidFill>
                  <a:srgbClr val="0070C0"/>
                </a:solidFill>
                <a:hlinkClick r:id="rId6">
                  <a:extLst>
                    <a:ext uri="{A12FA001-AC4F-418D-AE19-62706E023703}">
                      <ahyp:hlinkClr xmlns:ahyp="http://schemas.microsoft.com/office/drawing/2018/hyperlinkcolor" val="tx"/>
                    </a:ext>
                  </a:extLst>
                </a:hlinkClick>
              </a:rPr>
              <a:t>Validation of Analytical Procedures:  Q2(R1)</a:t>
            </a:r>
            <a:endParaRPr lang="en-US" sz="1400" dirty="0">
              <a:solidFill>
                <a:srgbClr val="0070C0"/>
              </a:solidFill>
            </a:endParaRPr>
          </a:p>
          <a:p>
            <a:r>
              <a:rPr lang="en-US" sz="1600" dirty="0" err="1"/>
              <a:t>Eurachem</a:t>
            </a:r>
            <a:endParaRPr lang="en-US" sz="1600" dirty="0"/>
          </a:p>
          <a:p>
            <a:pPr lvl="1"/>
            <a:r>
              <a:rPr lang="en-US" sz="1400" dirty="0">
                <a:solidFill>
                  <a:srgbClr val="0070C0"/>
                </a:solidFill>
                <a:hlinkClick r:id="rId7">
                  <a:extLst>
                    <a:ext uri="{A12FA001-AC4F-418D-AE19-62706E023703}">
                      <ahyp:hlinkClr xmlns:ahyp="http://schemas.microsoft.com/office/drawing/2018/hyperlinkcolor" val="tx"/>
                    </a:ext>
                  </a:extLst>
                </a:hlinkClick>
              </a:rPr>
              <a:t>The Fitness for Purpose of Analytical Methods</a:t>
            </a:r>
            <a:endParaRPr lang="en-US" sz="1400" dirty="0">
              <a:solidFill>
                <a:srgbClr val="0070C0"/>
              </a:solidFill>
            </a:endParaRPr>
          </a:p>
          <a:p>
            <a:r>
              <a:rPr lang="en-US" sz="1600" dirty="0"/>
              <a:t>AOAC International</a:t>
            </a:r>
          </a:p>
          <a:p>
            <a:pPr lvl="1"/>
            <a:r>
              <a:rPr lang="en-US" sz="1400" dirty="0">
                <a:solidFill>
                  <a:srgbClr val="0070C0"/>
                </a:solidFill>
                <a:hlinkClick r:id="rId8">
                  <a:extLst>
                    <a:ext uri="{A12FA001-AC4F-418D-AE19-62706E023703}">
                      <ahyp:hlinkClr xmlns:ahyp="http://schemas.microsoft.com/office/drawing/2018/hyperlinkcolor" val="tx"/>
                    </a:ext>
                  </a:extLst>
                </a:hlinkClick>
              </a:rPr>
              <a:t>Official Methods</a:t>
            </a:r>
            <a:endParaRPr lang="en-US" sz="1400" dirty="0">
              <a:solidFill>
                <a:srgbClr val="0070C0"/>
              </a:solidFill>
            </a:endParaRPr>
          </a:p>
          <a:p>
            <a:r>
              <a:rPr lang="en-US" sz="1600" dirty="0"/>
              <a:t>BIPM</a:t>
            </a:r>
          </a:p>
          <a:p>
            <a:pPr lvl="1"/>
            <a:r>
              <a:rPr lang="en-US" sz="1400" dirty="0">
                <a:solidFill>
                  <a:srgbClr val="0070C0"/>
                </a:solidFill>
                <a:hlinkClick r:id="rId9">
                  <a:extLst>
                    <a:ext uri="{A12FA001-AC4F-418D-AE19-62706E023703}">
                      <ahyp:hlinkClr xmlns:ahyp="http://schemas.microsoft.com/office/drawing/2018/hyperlinkcolor" val="tx"/>
                    </a:ext>
                  </a:extLst>
                </a:hlinkClick>
              </a:rPr>
              <a:t>Mutual Recognition Arrangement </a:t>
            </a:r>
            <a:endParaRPr lang="en-US" sz="1400" dirty="0">
              <a:solidFill>
                <a:srgbClr val="0070C0"/>
              </a:solidFill>
            </a:endParaRPr>
          </a:p>
          <a:p>
            <a:r>
              <a:rPr lang="en-US" sz="1600" dirty="0"/>
              <a:t>JCTLM</a:t>
            </a:r>
          </a:p>
          <a:p>
            <a:pPr lvl="1"/>
            <a:r>
              <a:rPr lang="en-US" sz="1400" dirty="0">
                <a:solidFill>
                  <a:srgbClr val="0070C0"/>
                </a:solidFill>
                <a:hlinkClick r:id="rId10">
                  <a:extLst>
                    <a:ext uri="{A12FA001-AC4F-418D-AE19-62706E023703}">
                      <ahyp:hlinkClr xmlns:ahyp="http://schemas.microsoft.com/office/drawing/2018/hyperlinkcolor" val="tx"/>
                    </a:ext>
                  </a:extLst>
                </a:hlinkClick>
              </a:rPr>
              <a:t>Reference measurement procedures</a:t>
            </a:r>
            <a:endParaRPr lang="en-US" sz="1400" dirty="0">
              <a:solidFill>
                <a:srgbClr val="0070C0"/>
              </a:solidFill>
            </a:endParaRPr>
          </a:p>
          <a:p>
            <a:r>
              <a:rPr lang="en-US" sz="1600" dirty="0"/>
              <a:t>USP National Formulary</a:t>
            </a:r>
          </a:p>
          <a:p>
            <a:pPr lvl="1"/>
            <a:r>
              <a:rPr lang="en-US" sz="1400" dirty="0">
                <a:solidFill>
                  <a:srgbClr val="0070C0"/>
                </a:solidFill>
                <a:hlinkClick r:id="rId11">
                  <a:extLst>
                    <a:ext uri="{A12FA001-AC4F-418D-AE19-62706E023703}">
                      <ahyp:hlinkClr xmlns:ahyp="http://schemas.microsoft.com/office/drawing/2018/hyperlinkcolor" val="tx"/>
                    </a:ext>
                  </a:extLst>
                </a:hlinkClick>
              </a:rPr>
              <a:t>Validation of Compendial Procedures (chapter &lt;1225&gt;)*</a:t>
            </a:r>
            <a:endParaRPr lang="en-US" sz="1400" dirty="0">
              <a:solidFill>
                <a:srgbClr val="0070C0"/>
              </a:solidFill>
            </a:endParaRPr>
          </a:p>
          <a:p>
            <a:r>
              <a:rPr lang="en-US" sz="1600" dirty="0"/>
              <a:t>ASTM </a:t>
            </a:r>
          </a:p>
          <a:p>
            <a:pPr lvl="1"/>
            <a:r>
              <a:rPr lang="it-IT" sz="1400" dirty="0">
                <a:solidFill>
                  <a:srgbClr val="0070C0"/>
                </a:solidFill>
                <a:hlinkClick r:id="rId12">
                  <a:extLst>
                    <a:ext uri="{A12FA001-AC4F-418D-AE19-62706E023703}">
                      <ahyp:hlinkClr xmlns:ahyp="http://schemas.microsoft.com/office/drawing/2018/hyperlinkcolor" val="tx"/>
                    </a:ext>
                  </a:extLst>
                </a:hlinkClick>
              </a:rPr>
              <a:t>ISO standard 15193:2009 In Vitro Diagnostic Medical Devices</a:t>
            </a:r>
            <a:r>
              <a:rPr lang="it-IT" sz="1400" dirty="0">
                <a:solidFill>
                  <a:srgbClr val="0070C0"/>
                </a:solidFill>
              </a:rPr>
              <a:t>*</a:t>
            </a:r>
          </a:p>
          <a:p>
            <a:r>
              <a:rPr lang="it-IT" sz="1600" dirty="0"/>
              <a:t>CLSI</a:t>
            </a:r>
          </a:p>
          <a:p>
            <a:pPr lvl="1"/>
            <a:r>
              <a:rPr lang="en-US" sz="1400" dirty="0">
                <a:solidFill>
                  <a:srgbClr val="0070C0"/>
                </a:solidFill>
                <a:hlinkClick r:id="rId13">
                  <a:extLst>
                    <a:ext uri="{A12FA001-AC4F-418D-AE19-62706E023703}">
                      <ahyp:hlinkClr xmlns:ahyp="http://schemas.microsoft.com/office/drawing/2018/hyperlinkcolor" val="tx"/>
                    </a:ext>
                  </a:extLst>
                </a:hlinkClick>
              </a:rPr>
              <a:t>EP-19:  A Framework for Using CLSI Documents to Evaluate Clinical Laboratory Measurement Procedures*</a:t>
            </a:r>
            <a:endParaRPr lang="en-US" sz="1400" dirty="0">
              <a:solidFill>
                <a:srgbClr val="0070C0"/>
              </a:solidFill>
            </a:endParaRPr>
          </a:p>
          <a:p>
            <a:pPr lvl="1"/>
            <a:r>
              <a:rPr lang="en-US" sz="1400" dirty="0">
                <a:solidFill>
                  <a:srgbClr val="0070C0"/>
                </a:solidFill>
                <a:hlinkClick r:id="rId14">
                  <a:extLst>
                    <a:ext uri="{A12FA001-AC4F-418D-AE19-62706E023703}">
                      <ahyp:hlinkClr xmlns:ahyp="http://schemas.microsoft.com/office/drawing/2018/hyperlinkcolor" val="tx"/>
                    </a:ext>
                  </a:extLst>
                </a:hlinkClick>
              </a:rPr>
              <a:t>QMS01-A4 Quality Management System: A Model for Laboratory Services; Approved Guidelines*</a:t>
            </a:r>
            <a:endParaRPr lang="en-US" sz="1400" dirty="0">
              <a:solidFill>
                <a:srgbClr val="0070C0"/>
              </a:solidFill>
            </a:endParaRPr>
          </a:p>
          <a:p>
            <a:pPr lvl="1"/>
            <a:endParaRPr lang="en-US" sz="1400" dirty="0"/>
          </a:p>
          <a:p>
            <a:endParaRPr lang="en-US" sz="1400" dirty="0"/>
          </a:p>
        </p:txBody>
      </p:sp>
      <p:sp>
        <p:nvSpPr>
          <p:cNvPr id="4" name="TextBox 3">
            <a:extLst>
              <a:ext uri="{FF2B5EF4-FFF2-40B4-BE49-F238E27FC236}">
                <a16:creationId xmlns:a16="http://schemas.microsoft.com/office/drawing/2014/main" id="{36CB6E59-FCB0-49C5-9E62-FC3B8F725DDE}"/>
              </a:ext>
            </a:extLst>
          </p:cNvPr>
          <p:cNvSpPr txBox="1"/>
          <p:nvPr/>
        </p:nvSpPr>
        <p:spPr>
          <a:xfrm>
            <a:off x="10728083" y="6011386"/>
            <a:ext cx="1309974" cy="738664"/>
          </a:xfrm>
          <a:prstGeom prst="rect">
            <a:avLst/>
          </a:prstGeom>
          <a:noFill/>
        </p:spPr>
        <p:txBody>
          <a:bodyPr wrap="none" rtlCol="0">
            <a:spAutoFit/>
          </a:bodyPr>
          <a:lstStyle/>
          <a:p>
            <a:r>
              <a:rPr lang="it-IT" sz="1400" dirty="0"/>
              <a:t>*(available by </a:t>
            </a:r>
          </a:p>
          <a:p>
            <a:r>
              <a:rPr lang="it-IT" sz="1400" dirty="0"/>
              <a:t>purchase)</a:t>
            </a:r>
            <a:endParaRPr lang="en-US" sz="1400" dirty="0"/>
          </a:p>
          <a:p>
            <a:endParaRPr lang="en-US" sz="1400" dirty="0"/>
          </a:p>
        </p:txBody>
      </p:sp>
      <p:pic>
        <p:nvPicPr>
          <p:cNvPr id="6" name="16a">
            <a:hlinkClick r:id="" action="ppaction://media"/>
            <a:extLst>
              <a:ext uri="{FF2B5EF4-FFF2-40B4-BE49-F238E27FC236}">
                <a16:creationId xmlns:a16="http://schemas.microsoft.com/office/drawing/2014/main" id="{BD54DA9B-A4C7-4366-AD08-7B9D6676B3AC}"/>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2828588" y="6562725"/>
            <a:ext cx="487362" cy="487363"/>
          </a:xfrm>
          <a:prstGeom prst="rect">
            <a:avLst/>
          </a:prstGeom>
        </p:spPr>
      </p:pic>
    </p:spTree>
    <p:extLst>
      <p:ext uri="{BB962C8B-B14F-4D97-AF65-F5344CB8AC3E}">
        <p14:creationId xmlns:p14="http://schemas.microsoft.com/office/powerpoint/2010/main" val="2781308195"/>
      </p:ext>
    </p:extLst>
  </p:cSld>
  <p:clrMapOvr>
    <a:masterClrMapping/>
  </p:clrMapOvr>
  <mc:AlternateContent xmlns:mc="http://schemas.openxmlformats.org/markup-compatibility/2006" xmlns:p14="http://schemas.microsoft.com/office/powerpoint/2010/main">
    <mc:Choice Requires="p14">
      <p:transition spd="med" p14:dur="700" advTm="16647">
        <p:fade/>
      </p:transition>
    </mc:Choice>
    <mc:Fallback xmlns="">
      <p:transition spd="med" advTm="166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70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3" objId="6"/>
        <p14:stopEvt time="16647" objId="6"/>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nist sign.jpg"/>
          <p:cNvPicPr>
            <a:picLocks noChangeAspect="1"/>
          </p:cNvPicPr>
          <p:nvPr/>
        </p:nvPicPr>
        <p:blipFill>
          <a:blip r:embed="rId5" cstate="print"/>
          <a:stretch>
            <a:fillRect/>
          </a:stretch>
        </p:blipFill>
        <p:spPr>
          <a:xfrm>
            <a:off x="2257776" y="1262098"/>
            <a:ext cx="7665155" cy="5411309"/>
          </a:xfrm>
          <a:prstGeom prst="rect">
            <a:avLst/>
          </a:prstGeom>
        </p:spPr>
      </p:pic>
      <p:pic>
        <p:nvPicPr>
          <p:cNvPr id="7" name="slide12a.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cstate="print"/>
          <a:stretch>
            <a:fillRect/>
          </a:stretch>
        </p:blipFill>
        <p:spPr>
          <a:xfrm>
            <a:off x="12423422" y="6553200"/>
            <a:ext cx="304800" cy="304800"/>
          </a:xfrm>
          <a:prstGeom prst="rect">
            <a:avLst/>
          </a:prstGeom>
        </p:spPr>
      </p:pic>
      <p:sp>
        <p:nvSpPr>
          <p:cNvPr id="8" name="Title 1"/>
          <p:cNvSpPr>
            <a:spLocks noGrp="1"/>
          </p:cNvSpPr>
          <p:nvPr>
            <p:ph type="title"/>
          </p:nvPr>
        </p:nvSpPr>
        <p:spPr>
          <a:xfrm>
            <a:off x="1219200" y="277814"/>
            <a:ext cx="8669867" cy="636587"/>
          </a:xfrm>
        </p:spPr>
        <p:txBody>
          <a:bodyPr/>
          <a:lstStyle/>
          <a:p>
            <a:pPr algn="ctr"/>
            <a:r>
              <a:rPr lang="en-US" dirty="0"/>
              <a:t>www.nist.gov</a:t>
            </a:r>
          </a:p>
        </p:txBody>
      </p:sp>
    </p:spTree>
  </p:cSld>
  <p:clrMapOvr>
    <a:masterClrMapping/>
  </p:clrMapOvr>
  <p:transition spd="med" advTm="1423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1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mute="1">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3" objId="7"/>
        <p14:stopEvt time="12207" objId="7"/>
      </p14:showEvtLst>
    </p:ext>
  </p:extLst>
</p:sld>
</file>

<file path=ppt/tags/tag1.xml><?xml version="1.0" encoding="utf-8"?>
<p:tagLst xmlns:a="http://schemas.openxmlformats.org/drawingml/2006/main" xmlns:r="http://schemas.openxmlformats.org/officeDocument/2006/relationships" xmlns:p="http://schemas.openxmlformats.org/presentationml/2006/main">
  <p:tag name="TIMING" val="|10|6.4|17.2|32.2|15.5|7"/>
</p:tagLst>
</file>

<file path=ppt/tags/tag2.xml><?xml version="1.0" encoding="utf-8"?>
<p:tagLst xmlns:a="http://schemas.openxmlformats.org/drawingml/2006/main" xmlns:r="http://schemas.openxmlformats.org/officeDocument/2006/relationships" xmlns:p="http://schemas.openxmlformats.org/presentationml/2006/main">
  <p:tag name="TIMING" val="|31.4|18.2"/>
</p:tagLst>
</file>

<file path=ppt/tags/tag3.xml><?xml version="1.0" encoding="utf-8"?>
<p:tagLst xmlns:a="http://schemas.openxmlformats.org/drawingml/2006/main" xmlns:r="http://schemas.openxmlformats.org/officeDocument/2006/relationships" xmlns:p="http://schemas.openxmlformats.org/presentationml/2006/main">
  <p:tag name="TIMING" val="|40.4|5.9|11.5|44.6|25.6|9.3"/>
</p:tagLst>
</file>

<file path=ppt/tags/tag4.xml><?xml version="1.0" encoding="utf-8"?>
<p:tagLst xmlns:a="http://schemas.openxmlformats.org/drawingml/2006/main" xmlns:r="http://schemas.openxmlformats.org/officeDocument/2006/relationships" xmlns:p="http://schemas.openxmlformats.org/presentationml/2006/main">
  <p:tag name="TIMING" val="|60.5"/>
</p:tagLst>
</file>

<file path=ppt/tags/tag5.xml><?xml version="1.0" encoding="utf-8"?>
<p:tagLst xmlns:a="http://schemas.openxmlformats.org/drawingml/2006/main" xmlns:r="http://schemas.openxmlformats.org/officeDocument/2006/relationships" xmlns:p="http://schemas.openxmlformats.org/presentationml/2006/main">
  <p:tag name="TIMING" val="|7.4|20|20.4|29.4|15.9|21.2|42.8"/>
</p:tagLst>
</file>

<file path=ppt/tags/tag6.xml><?xml version="1.0" encoding="utf-8"?>
<p:tagLst xmlns:a="http://schemas.openxmlformats.org/drawingml/2006/main" xmlns:r="http://schemas.openxmlformats.org/officeDocument/2006/relationships" xmlns:p="http://schemas.openxmlformats.org/presentationml/2006/main">
  <p:tag name="TIMING" val="|30.4|16.5|15.2|17.8|14.8"/>
</p:tagLst>
</file>

<file path=ppt/tags/tag7.xml><?xml version="1.0" encoding="utf-8"?>
<p:tagLst xmlns:a="http://schemas.openxmlformats.org/drawingml/2006/main" xmlns:r="http://schemas.openxmlformats.org/officeDocument/2006/relationships" xmlns:p="http://schemas.openxmlformats.org/presentationml/2006/main">
  <p:tag name="TIMING" val="|33"/>
</p:tagLst>
</file>

<file path=ppt/tags/tag8.xml><?xml version="1.0" encoding="utf-8"?>
<p:tagLst xmlns:a="http://schemas.openxmlformats.org/drawingml/2006/main" xmlns:r="http://schemas.openxmlformats.org/officeDocument/2006/relationships" xmlns:p="http://schemas.openxmlformats.org/presentationml/2006/main">
  <p:tag name="TIMING" val="|10.8|8.4|18.7"/>
</p:tagLst>
</file>

<file path=ppt/tags/tag9.xml><?xml version="1.0" encoding="utf-8"?>
<p:tagLst xmlns:a="http://schemas.openxmlformats.org/drawingml/2006/main" xmlns:r="http://schemas.openxmlformats.org/officeDocument/2006/relationships" xmlns:p="http://schemas.openxmlformats.org/presentationml/2006/main">
  <p:tag name="TIMING" val="|27.3|42.7"/>
</p:tagLst>
</file>

<file path=ppt/tags/tag10.xml><?xml version="1.0" encoding="utf-8"?>
<p:tagLst xmlns:a="http://schemas.openxmlformats.org/drawingml/2006/main" xmlns:r="http://schemas.openxmlformats.org/officeDocument/2006/relationships" xmlns:p="http://schemas.openxmlformats.org/presentationml/2006/main">
  <p:tag name="TIMING" val="|26|25.6|27.7"/>
</p:tagLst>
</file>

<file path=ppt/tags/tag11.xml><?xml version="1.0" encoding="utf-8"?>
<p:tagLst xmlns:a="http://schemas.openxmlformats.org/drawingml/2006/main" xmlns:r="http://schemas.openxmlformats.org/officeDocument/2006/relationships" xmlns:p="http://schemas.openxmlformats.org/presentationml/2006/main">
  <p:tag name="TIMING" val="|38.4|40.9|15.3|25.7"/>
</p:tagLst>
</file>

<file path=ppt/tags/tag12.xml><?xml version="1.0" encoding="utf-8"?>
<p:tagLst xmlns:a="http://schemas.openxmlformats.org/drawingml/2006/main" xmlns:r="http://schemas.openxmlformats.org/officeDocument/2006/relationships" xmlns:p="http://schemas.openxmlformats.org/presentationml/2006/main">
  <p:tag name="TIMING" val="|27.5|44.1|27.7|25.2"/>
</p:tagLst>
</file>

<file path=ppt/tags/tag13.xml><?xml version="1.0" encoding="utf-8"?>
<p:tagLst xmlns:a="http://schemas.openxmlformats.org/drawingml/2006/main" xmlns:r="http://schemas.openxmlformats.org/officeDocument/2006/relationships" xmlns:p="http://schemas.openxmlformats.org/presentationml/2006/main">
  <p:tag name="TIMING" val="|63.7|26.4"/>
</p:tagLst>
</file>

<file path=ppt/tags/tag14.xml><?xml version="1.0" encoding="utf-8"?>
<p:tagLst xmlns:a="http://schemas.openxmlformats.org/drawingml/2006/main" xmlns:r="http://schemas.openxmlformats.org/officeDocument/2006/relationships" xmlns:p="http://schemas.openxmlformats.org/presentationml/2006/main">
  <p:tag name="TIMING" val="|55.2"/>
</p:tagLst>
</file>

<file path=ppt/theme/theme1.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5272</Words>
  <Application>Microsoft Office PowerPoint</Application>
  <PresentationFormat>Widescreen</PresentationFormat>
  <Paragraphs>451</Paragraphs>
  <Slides>17</Slides>
  <Notes>17</Notes>
  <HiddenSlides>0</HiddenSlides>
  <MMClips>17</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4" baseType="lpstr">
      <vt:lpstr>Arial</vt:lpstr>
      <vt:lpstr>Calibri</vt:lpstr>
      <vt:lpstr>Symbol</vt:lpstr>
      <vt:lpstr>Times New Roman</vt:lpstr>
      <vt:lpstr>Wingdings</vt:lpstr>
      <vt:lpstr>Layers</vt:lpstr>
      <vt:lpstr>CorelDRAW</vt:lpstr>
      <vt:lpstr>Analytical Method Validation</vt:lpstr>
      <vt:lpstr>Principles of Method Validation</vt:lpstr>
      <vt:lpstr>Validation vs.Verification </vt:lpstr>
      <vt:lpstr>Qualification</vt:lpstr>
      <vt:lpstr>Analytical Performance Characteristics</vt:lpstr>
      <vt:lpstr>Trueness</vt:lpstr>
      <vt:lpstr>Precision</vt:lpstr>
      <vt:lpstr>Specificity (Selectivity)</vt:lpstr>
      <vt:lpstr>Limit of Detection (LOD)</vt:lpstr>
      <vt:lpstr>Limit of Quantitation (LOQ)</vt:lpstr>
      <vt:lpstr>Linearity and Range</vt:lpstr>
      <vt:lpstr>Considerations for Linear Regression Based Models</vt:lpstr>
      <vt:lpstr>Stability</vt:lpstr>
      <vt:lpstr>Reference Measurement Procedure</vt:lpstr>
      <vt:lpstr>Reference Measurement Procedure (continued)</vt:lpstr>
      <vt:lpstr>Resources</vt:lpstr>
      <vt:lpstr>www.nist.gov</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2020-03-26T21:34:18Z</dcterms:created>
  <dcterms:modified xsi:type="dcterms:W3CDTF">2020-07-06T15:44:42Z</dcterms:modified>
</cp:coreProperties>
</file>