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324" r:id="rId3"/>
    <p:sldId id="364" r:id="rId4"/>
    <p:sldId id="358" r:id="rId5"/>
    <p:sldId id="359" r:id="rId6"/>
    <p:sldId id="363" r:id="rId7"/>
    <p:sldId id="335" r:id="rId8"/>
    <p:sldId id="361" r:id="rId9"/>
    <p:sldId id="362" r:id="rId10"/>
    <p:sldId id="360" r:id="rId11"/>
    <p:sldId id="355" r:id="rId12"/>
    <p:sldId id="35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Food/FoodScienceResearch/WholeGenomeSequencingProgramWGS/ucm363134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191546"/>
            <a:ext cx="904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669FC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GenomeTrakr</a:t>
            </a:r>
            <a:r>
              <a:rPr lang="en-US" sz="2800" b="1" dirty="0" smtClean="0">
                <a:solidFill>
                  <a:srgbClr val="669FC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2800" b="1" dirty="0">
                <a:solidFill>
                  <a:srgbClr val="669FC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database: WGS network for foodborne pathogen </a:t>
            </a:r>
            <a:r>
              <a:rPr lang="en-US" sz="2800" b="1" dirty="0" err="1">
                <a:solidFill>
                  <a:srgbClr val="669FC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traceback</a:t>
            </a:r>
            <a:endParaRPr lang="en-US" sz="2600" b="1" dirty="0">
              <a:solidFill>
                <a:srgbClr val="669FC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5" name="Picture 4" descr="GenomeTrakr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883786"/>
            <a:ext cx="4749800" cy="11046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200" y="451632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ea typeface="ＭＳ Ｐゴシック" pitchFamily="34" charset="-128"/>
              </a:rPr>
              <a:t>Marc Allard, Ph.D.</a:t>
            </a:r>
          </a:p>
          <a:p>
            <a:pPr algn="ctr"/>
            <a:endParaRPr lang="en-US" altLang="ja-JP" dirty="0">
              <a:ea typeface="ＭＳ Ｐゴシック" pitchFamily="34" charset="-128"/>
            </a:endParaRPr>
          </a:p>
          <a:p>
            <a:pPr algn="ctr"/>
            <a:r>
              <a:rPr lang="en-US" altLang="ja-JP" sz="1200" dirty="0" smtClean="0">
                <a:ea typeface="ＭＳ Ｐゴシック" pitchFamily="34" charset="-128"/>
              </a:rPr>
              <a:t>Center for Food Safety and Applied Nutrition,</a:t>
            </a:r>
          </a:p>
          <a:p>
            <a:pPr algn="ctr"/>
            <a:r>
              <a:rPr lang="en-US" altLang="ja-JP" sz="1200" dirty="0" smtClean="0">
                <a:ea typeface="ＭＳ Ｐゴシック" pitchFamily="34" charset="-128"/>
              </a:rPr>
              <a:t> US Food and Drug Administration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2600" y="5303386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4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 </a:t>
            </a:r>
            <a:r>
              <a:rPr lang="en-US" sz="1200" b="1" i="1" dirty="0">
                <a:solidFill>
                  <a:srgbClr val="800000"/>
                </a:solidFill>
              </a:rPr>
              <a:t>at </a:t>
            </a:r>
            <a:r>
              <a:rPr lang="en-US" sz="1200" b="1" i="1" dirty="0" smtClean="0">
                <a:solidFill>
                  <a:srgbClr val="800000"/>
                </a:solidFill>
              </a:rPr>
              <a:t>NIST,</a:t>
            </a:r>
          </a:p>
          <a:p>
            <a:pPr algn="ctr"/>
            <a:r>
              <a:rPr lang="en-US" sz="1200" b="1" i="1" dirty="0" smtClean="0">
                <a:solidFill>
                  <a:srgbClr val="800000"/>
                </a:solidFill>
              </a:rPr>
              <a:t>Gaithersburg, MD: Aug 14, 2017</a:t>
            </a:r>
            <a:endParaRPr lang="en-US" sz="12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52262"/>
            <a:ext cx="9120187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39" y="1597322"/>
            <a:ext cx="10153890" cy="40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70" y="688604"/>
            <a:ext cx="9286054" cy="59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562608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smtClean="0">
                <a:solidFill>
                  <a:srgbClr val="418DBA"/>
                </a:solidFill>
                <a:latin typeface="Calibri" charset="0"/>
              </a:rPr>
              <a:t>Current Scope of GenomeTrakr Network</a:t>
            </a:r>
            <a:endParaRPr lang="en-US" sz="2400" b="1" u="sng" dirty="0">
              <a:latin typeface="Calibri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81808"/>
            <a:ext cx="8458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000000"/>
                </a:solidFill>
              </a:rPr>
              <a:t>Network includes labs at FDA, CDC, FSIS, 17 state health and university labs, 1 U.S. hospital lab, and 11 labs located outside the U.S. </a:t>
            </a:r>
          </a:p>
          <a:p>
            <a:pPr marL="914400" lvl="1" indent="-342900">
              <a:spcBef>
                <a:spcPts val="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000000"/>
                </a:solidFill>
              </a:rPr>
              <a:t>Contributing labs are on 4 continents and in 10 countries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000000"/>
                </a:solidFill>
                <a:latin typeface="+mj-lt"/>
              </a:rPr>
              <a:t>The network provides high resolution genomic sequences of food pathogens, ex. </a:t>
            </a:r>
            <a:r>
              <a:rPr lang="en-US" sz="2000" i="1" smtClean="0">
                <a:solidFill>
                  <a:srgbClr val="000000"/>
                </a:solidFill>
                <a:latin typeface="+mj-lt"/>
              </a:rPr>
              <a:t>Salmonella, Listeria</a:t>
            </a:r>
            <a:r>
              <a:rPr lang="en-US" sz="2000" smtClean="0">
                <a:solidFill>
                  <a:srgbClr val="000000"/>
                </a:solidFill>
                <a:latin typeface="+mj-lt"/>
              </a:rPr>
              <a:t>, STEC’s, others.  Greater than 130,000 sequences in the database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000000"/>
                </a:solidFill>
                <a:latin typeface="+mj-lt"/>
              </a:rPr>
              <a:t>New GenomeTrakr labs are coming on-line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smtClean="0">
                <a:solidFill>
                  <a:srgbClr val="000000"/>
                </a:solidFill>
                <a:latin typeface="+mj-lt"/>
              </a:rPr>
              <a:t>Partnered with CDC in 2013 to study all clinical and environmental isolates of </a:t>
            </a:r>
            <a:r>
              <a:rPr lang="en-US" sz="2000" i="1" smtClean="0">
                <a:solidFill>
                  <a:srgbClr val="000000"/>
                </a:solidFill>
                <a:latin typeface="+mj-lt"/>
              </a:rPr>
              <a:t>Listeria monocytogenes, now E. coli, (Salmonella coming) </a:t>
            </a:r>
            <a:endParaRPr lang="en-US" sz="2000" i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972808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FDA GenomeTrakr website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err="1">
                <a:hlinkClick r:id="rId2"/>
              </a:rPr>
              <a:t>www.fda.gov</a:t>
            </a:r>
            <a:r>
              <a:rPr lang="en-US" sz="1400" dirty="0">
                <a:hlinkClick r:id="rId2"/>
              </a:rPr>
              <a:t>/Food/</a:t>
            </a:r>
            <a:r>
              <a:rPr lang="en-US" sz="1400" dirty="0" err="1">
                <a:hlinkClick r:id="rId2"/>
              </a:rPr>
              <a:t>FoodScienceResearch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WholeGenomeSequencingProgramWGS</a:t>
            </a:r>
            <a:r>
              <a:rPr lang="en-US" sz="1400" dirty="0">
                <a:hlinkClick r:id="rId2"/>
              </a:rPr>
              <a:t>/ucm363134.htm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3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077"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89118" y="604304"/>
            <a:ext cx="6445448" cy="4850606"/>
            <a:chOff x="366712" y="195262"/>
            <a:chExt cx="11458575" cy="646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2" y="195262"/>
              <a:ext cx="11458575" cy="6467475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6023810" y="30840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3922294" y="4110790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050631" y="4468353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038851" y="29316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3649579" y="2955758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3842084" y="4542547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03494" y="29316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8117305" y="2450432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764880" y="2077453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5719009" y="29697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5662863" y="30459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764880" y="3428999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923546" y="2955758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8945730" y="29316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861132" y="32364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626766" y="28554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5160858" y="2817395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5201307" y="2719137"/>
              <a:ext cx="192505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09355"/>
              </p:ext>
            </p:extLst>
          </p:nvPr>
        </p:nvGraphicFramePr>
        <p:xfrm>
          <a:off x="816162" y="761382"/>
          <a:ext cx="1001630" cy="4572000"/>
        </p:xfrm>
        <a:graphic>
          <a:graphicData uri="http://schemas.openxmlformats.org/drawingml/2006/table">
            <a:tbl>
              <a:tblPr/>
              <a:tblGrid>
                <a:gridCol w="1001630">
                  <a:extLst>
                    <a:ext uri="{9D8B030D-6E8A-4147-A177-3AD203B41FA5}">
                      <a16:colId xmlns:a16="http://schemas.microsoft.com/office/drawing/2014/main" xmlns="" val="29561332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1479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arial" panose="020B0604020202020204" pitchFamily="34" charset="0"/>
                        </a:rPr>
                        <a:t>Burkina Faso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0022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arial" panose="020B0604020202020204" pitchFamily="34" charset="0"/>
                        </a:rPr>
                        <a:t>Cambodia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3617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Cameroon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6111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Costa 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104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Ethiopia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5042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Gambia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5421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Ghana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5604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36851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Kenya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5355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Lebanon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791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Paraguay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4157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Rwanda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1891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Senegal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0609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Tanzania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7251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Togo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68511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1081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</a:rPr>
                        <a:t>Venezuela</a:t>
                      </a:r>
                    </a:p>
                    <a:p>
                      <a:pPr algn="ctr"/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</a:rPr>
                        <a:t>Chile</a:t>
                      </a:r>
                      <a:endParaRPr lang="en-US" sz="15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3115008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47037" y="157540"/>
            <a:ext cx="775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WHO-WGS Study Participating Countries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15427" y="5298696"/>
            <a:ext cx="2042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http://geology.com/world/world-map.shtml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74" y="6543753"/>
            <a:ext cx="3600450" cy="31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5-Point Star 28"/>
          <p:cNvSpPr/>
          <p:nvPr/>
        </p:nvSpPr>
        <p:spPr>
          <a:xfrm>
            <a:off x="3315194" y="4003577"/>
            <a:ext cx="108284" cy="1714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623486" y="5337285"/>
            <a:ext cx="795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WGS profile for 40,000 isolates: </a:t>
            </a:r>
            <a:r>
              <a:rPr lang="en-US" sz="2400" i="1" dirty="0"/>
              <a:t>Salmonella</a:t>
            </a:r>
            <a:r>
              <a:rPr lang="en-US" sz="2400" dirty="0"/>
              <a:t>, </a:t>
            </a:r>
            <a:r>
              <a:rPr lang="en-US" sz="2400" i="1" dirty="0"/>
              <a:t>E. coli</a:t>
            </a:r>
            <a:r>
              <a:rPr lang="en-US" sz="2400" dirty="0"/>
              <a:t>, </a:t>
            </a:r>
            <a:r>
              <a:rPr lang="en-US" sz="2400" i="1" dirty="0"/>
              <a:t>Campylobacter</a:t>
            </a:r>
            <a:r>
              <a:rPr lang="en-US" sz="2400" dirty="0"/>
              <a:t>, </a:t>
            </a:r>
            <a:r>
              <a:rPr lang="en-US" sz="2400" i="1" dirty="0"/>
              <a:t>Listeria </a:t>
            </a:r>
            <a:r>
              <a:rPr lang="en-US" sz="2400" dirty="0"/>
              <a:t>from humans, food animals and the </a:t>
            </a:r>
            <a:r>
              <a:rPr lang="en-US" sz="2400" dirty="0" smtClean="0"/>
              <a:t>environment through collaborations with Dr. Sid Thakur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4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24947"/>
            <a:ext cx="8613775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12813"/>
            <a:ext cx="7493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9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707125"/>
            <a:ext cx="847407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9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209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Allard, Marc</cp:lastModifiedBy>
  <cp:revision>37</cp:revision>
  <dcterms:created xsi:type="dcterms:W3CDTF">2015-10-02T20:33:31Z</dcterms:created>
  <dcterms:modified xsi:type="dcterms:W3CDTF">2017-08-11T15:08:58Z</dcterms:modified>
</cp:coreProperties>
</file>