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Lato" panose="020F0502020204030203" pitchFamily="34" charset="0"/>
      <p:regular r:id="rId19"/>
      <p:bold r:id="rId20"/>
      <p:italic r:id="rId21"/>
      <p:boldItalic r:id="rId22"/>
    </p:embeddedFont>
    <p:embeddedFont>
      <p:font typeface="Raleway" pitchFamily="2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A7060C-179F-4B32-8FB2-65B57A6BF8FA}">
  <a:tblStyle styleId="{A5A7060C-179F-4B32-8FB2-65B57A6BF8F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11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36c692f54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36c692f54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40684cac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40684cac6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3e44d04be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3e44d04be4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3cd1e2ec5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3cd1e2ec5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36c692f54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36c692f54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a9694a3f9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3a9694a3f9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6c692f54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6c692f54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438fb5e95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438fb5e95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3abb3f401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3abb3f401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40684cac6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40684cac6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3f868360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3f868360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6" name="Google Shape;76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7650" y="5719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7650" y="1321200"/>
            <a:ext cx="7688700" cy="34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37175" y="4749850"/>
            <a:ext cx="2289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" name="Google Shape;3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05375" y="0"/>
            <a:ext cx="1980478" cy="50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5" name="Google Shape;35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oogle Shape;43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4" name="Google Shape;44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50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1" name="Google Shape;51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8" name="Google Shape;58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" name="Google Shape;64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5" name="Google Shape;65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80"/>
              <a:t>Develop Python Scripts to Help Investigate the Structure and Interactions of Proteins</a:t>
            </a:r>
            <a:endParaRPr sz="288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80"/>
              <a:t>in Solution</a:t>
            </a:r>
            <a:endParaRPr sz="2880"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1"/>
          </p:nvPr>
        </p:nvSpPr>
        <p:spPr>
          <a:xfrm>
            <a:off x="729625" y="3172900"/>
            <a:ext cx="7688100" cy="143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 Zheng - Urbana High School, Frederick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Mentor: Yun Liu (NCNR)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Collaborators: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Christina Bergonzo (IBBR), Paul Butler(NCNR)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Jeffrey Kryzwon (NCNR)</a:t>
            </a:r>
            <a:endParaRPr/>
          </a:p>
        </p:txBody>
      </p:sp>
      <p:pic>
        <p:nvPicPr>
          <p:cNvPr id="89" name="Google Shape;8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0650" y="4031825"/>
            <a:ext cx="3971317" cy="101765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>
            <a:spLocks noGrp="1"/>
          </p:cNvSpPr>
          <p:nvPr>
            <p:ph type="sldNum" idx="12"/>
          </p:nvPr>
        </p:nvSpPr>
        <p:spPr>
          <a:xfrm>
            <a:off x="-11549" y="4749850"/>
            <a:ext cx="257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 txBox="1">
            <a:spLocks noGrp="1"/>
          </p:cNvSpPr>
          <p:nvPr>
            <p:ph type="title"/>
          </p:nvPr>
        </p:nvSpPr>
        <p:spPr>
          <a:xfrm>
            <a:off x="727650" y="5719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Ongoing Effort: Including Scripts into Sasview</a:t>
            </a:r>
            <a:endParaRPr/>
          </a:p>
        </p:txBody>
      </p:sp>
      <p:sp>
        <p:nvSpPr>
          <p:cNvPr id="199" name="Google Shape;199;p22"/>
          <p:cNvSpPr txBox="1">
            <a:spLocks noGrp="1"/>
          </p:cNvSpPr>
          <p:nvPr>
            <p:ph type="body" idx="1"/>
          </p:nvPr>
        </p:nvSpPr>
        <p:spPr>
          <a:xfrm>
            <a:off x="222750" y="1378000"/>
            <a:ext cx="5608500" cy="34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To make the program more accessible, a secondary goal is to add the scripts into the Sasview program.</a:t>
            </a:r>
            <a:endParaRPr sz="1600"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The Sasview program is a global community developed program for analyzing small angle scattering data</a:t>
            </a:r>
            <a:endParaRPr sz="1600"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My main focus for this project lies in the Generic Scattering Calculator, a tool built into Sasview that computes and displays scattering data in either a 1D or 2D plot.</a:t>
            </a:r>
            <a:endParaRPr sz="1600" dirty="0"/>
          </a:p>
        </p:txBody>
      </p:sp>
      <p:pic>
        <p:nvPicPr>
          <p:cNvPr id="200" name="Google Shape;2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2025" y="1791626"/>
            <a:ext cx="3261975" cy="2270593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2"/>
          <p:cNvSpPr txBox="1">
            <a:spLocks noGrp="1"/>
          </p:cNvSpPr>
          <p:nvPr>
            <p:ph type="sldNum" idx="12"/>
          </p:nvPr>
        </p:nvSpPr>
        <p:spPr>
          <a:xfrm>
            <a:off x="37175" y="4749850"/>
            <a:ext cx="349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3"/>
          <p:cNvSpPr txBox="1">
            <a:spLocks noGrp="1"/>
          </p:cNvSpPr>
          <p:nvPr>
            <p:ph type="title"/>
          </p:nvPr>
        </p:nvSpPr>
        <p:spPr>
          <a:xfrm>
            <a:off x="727650" y="5719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Ongoing Effort: Including Scripts into Sasview</a:t>
            </a:r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body" idx="1"/>
          </p:nvPr>
        </p:nvSpPr>
        <p:spPr>
          <a:xfrm>
            <a:off x="-110550" y="1321200"/>
            <a:ext cx="5023800" cy="36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600" dirty="0"/>
              <a:t>The Generic Scattering Calculator (shown below) imports a PDB file</a:t>
            </a:r>
            <a:endParaRPr sz="1600" dirty="0"/>
          </a:p>
          <a:p>
            <a:pPr marL="914400" lvl="1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600" dirty="0"/>
              <a:t>Calculates multiple values from the atomic data within the PDB file</a:t>
            </a:r>
            <a:endParaRPr sz="1600" dirty="0"/>
          </a:p>
          <a:p>
            <a:pPr marL="914400" lvl="1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600" dirty="0"/>
              <a:t>Current Project also imports data from PDB files</a:t>
            </a:r>
            <a:endParaRPr sz="1600" dirty="0"/>
          </a:p>
          <a:p>
            <a:pPr marL="457200" lvl="0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600" dirty="0"/>
              <a:t>Add the ability to calculate Beta(Q) and R</a:t>
            </a:r>
            <a:r>
              <a:rPr lang="en" sz="1600" baseline="-25000" dirty="0"/>
              <a:t>G</a:t>
            </a:r>
            <a:r>
              <a:rPr lang="en" sz="1600" dirty="0"/>
              <a:t> into to the calculator</a:t>
            </a:r>
            <a:endParaRPr sz="1600" dirty="0"/>
          </a:p>
          <a:p>
            <a:pPr marL="914400" lvl="1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600" dirty="0"/>
              <a:t>Makes these calculation much more accessible</a:t>
            </a:r>
            <a:endParaRPr sz="1600" dirty="0"/>
          </a:p>
          <a:p>
            <a:pPr marL="1371600" lvl="2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sz="1600" dirty="0"/>
              <a:t>No new program</a:t>
            </a:r>
            <a:endParaRPr sz="1600" dirty="0"/>
          </a:p>
          <a:p>
            <a:pPr marL="457200" lvl="0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600" dirty="0"/>
              <a:t>Work to develop GUI and backend elements to make the feature easy to use and access. </a:t>
            </a:r>
            <a:endParaRPr sz="1600" dirty="0"/>
          </a:p>
          <a:p>
            <a:pPr marL="457200" lvl="0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600" dirty="0"/>
              <a:t>Thanks to Paul Butler and Jeffrey Kryzwon for                                                                  their help on Sasview</a:t>
            </a:r>
            <a:endParaRPr sz="1600" dirty="0"/>
          </a:p>
        </p:txBody>
      </p:sp>
      <p:pic>
        <p:nvPicPr>
          <p:cNvPr id="208" name="Google Shape;20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7700" y="1175413"/>
            <a:ext cx="4306299" cy="279267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3"/>
          <p:cNvSpPr txBox="1">
            <a:spLocks noGrp="1"/>
          </p:cNvSpPr>
          <p:nvPr>
            <p:ph type="sldNum" idx="12"/>
          </p:nvPr>
        </p:nvSpPr>
        <p:spPr>
          <a:xfrm>
            <a:off x="37175" y="4749850"/>
            <a:ext cx="54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4"/>
          <p:cNvSpPr txBox="1">
            <a:spLocks noGrp="1"/>
          </p:cNvSpPr>
          <p:nvPr>
            <p:ph type="title"/>
          </p:nvPr>
        </p:nvSpPr>
        <p:spPr>
          <a:xfrm>
            <a:off x="727650" y="5719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body" idx="1"/>
          </p:nvPr>
        </p:nvSpPr>
        <p:spPr>
          <a:xfrm>
            <a:off x="727650" y="1325817"/>
            <a:ext cx="7688700" cy="38696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457200" lvl="0" indent="-30734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600" dirty="0"/>
              <a:t>Develop a program to calculate Radius of Gyration and Beta(Q) of a protein in a solution using PDB files</a:t>
            </a:r>
            <a:endParaRPr sz="1600"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-307340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1600" dirty="0"/>
              <a:t>The NISTmAb protein becomes more compact compared to its initial structure as it runs through the simulations</a:t>
            </a:r>
            <a:endParaRPr sz="1600"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-307340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1600" dirty="0"/>
              <a:t>The R</a:t>
            </a:r>
            <a:r>
              <a:rPr lang="en" sz="1600" baseline="-25000" dirty="0"/>
              <a:t>G</a:t>
            </a:r>
            <a:r>
              <a:rPr lang="en" sz="1600" dirty="0"/>
              <a:t> of the NISTmAb protein does not always converge to the same value across different trajectories </a:t>
            </a:r>
            <a:endParaRPr sz="1600"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dirty="0"/>
              <a:t> </a:t>
            </a:r>
            <a:endParaRPr sz="1600" dirty="0"/>
          </a:p>
          <a:p>
            <a:pPr marL="457200" lvl="0" indent="-307340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1600" dirty="0"/>
              <a:t>β(Q) and Form Factor change as R</a:t>
            </a:r>
            <a:r>
              <a:rPr lang="en" sz="1600" baseline="-25000" dirty="0"/>
              <a:t>G</a:t>
            </a:r>
            <a:r>
              <a:rPr lang="en" sz="1600" dirty="0"/>
              <a:t> changes</a:t>
            </a:r>
            <a:endParaRPr sz="16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dirty="0"/>
              <a:t>Acknowledgements:						                   CHRNS - Funding Support						                     Julie Borchers and Joseph Dura - NCNR SHIP Directors </a:t>
            </a:r>
            <a:endParaRPr sz="1600" dirty="0"/>
          </a:p>
        </p:txBody>
      </p:sp>
      <p:sp>
        <p:nvSpPr>
          <p:cNvPr id="216" name="Google Shape;216;p24"/>
          <p:cNvSpPr txBox="1">
            <a:spLocks noGrp="1"/>
          </p:cNvSpPr>
          <p:nvPr>
            <p:ph type="sldNum" idx="12"/>
          </p:nvPr>
        </p:nvSpPr>
        <p:spPr>
          <a:xfrm>
            <a:off x="37175" y="4749850"/>
            <a:ext cx="486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727650" y="5719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Background:</a:t>
            </a:r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727650" y="1321200"/>
            <a:ext cx="7688700" cy="34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600"/>
              <a:t>Small Angle Neutron Scattering (SANS) is widely used to understand proteins in a solution</a:t>
            </a:r>
            <a:endParaRPr sz="1600"/>
          </a:p>
          <a:p>
            <a:pPr marL="914400" lvl="1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600"/>
              <a:t>Aim a beam of neutrons at a solution of proteins and analyze how the neutrons are scattered</a:t>
            </a:r>
            <a:endParaRPr sz="1600"/>
          </a:p>
          <a:p>
            <a:pPr marL="1371600" lvl="2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sz="1600"/>
              <a:t>Various aspects of the proteins are revealed</a:t>
            </a:r>
            <a:endParaRPr sz="1600"/>
          </a:p>
          <a:p>
            <a:pPr marL="457200" lvl="0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600"/>
              <a:t>Size and interactions between proteins are revealed by SANS</a:t>
            </a:r>
            <a:endParaRPr sz="1600"/>
          </a:p>
          <a:p>
            <a:pPr marL="914400" lvl="1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600"/>
              <a:t>Important in cases such as pharmaceuticals</a:t>
            </a:r>
            <a:endParaRPr sz="1600"/>
          </a:p>
          <a:p>
            <a:pPr marL="1371600" lvl="2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sz="1600"/>
              <a:t>Protein-protein interactions are essential to the end result.</a:t>
            </a:r>
            <a:endParaRPr sz="1600"/>
          </a:p>
          <a:p>
            <a:pPr marL="13716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22580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1600"/>
              <a:t>My project aims to understand protein behavior by calculating two values from Protein Data Bank (PDB) files: </a:t>
            </a:r>
            <a:endParaRPr sz="1600"/>
          </a:p>
          <a:p>
            <a:pPr marL="914400" lvl="1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600"/>
              <a:t>Radius of Gyration - Size</a:t>
            </a:r>
            <a:endParaRPr sz="1600"/>
          </a:p>
          <a:p>
            <a:pPr marL="914400" lvl="1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600"/>
              <a:t>Beta(Q) - Interaction </a:t>
            </a:r>
            <a:endParaRPr sz="1600"/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 b="72051"/>
          <a:stretch/>
        </p:blipFill>
        <p:spPr>
          <a:xfrm>
            <a:off x="5274275" y="3906425"/>
            <a:ext cx="3767276" cy="9971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/>
        </p:nvSpPr>
        <p:spPr>
          <a:xfrm>
            <a:off x="6202950" y="4821275"/>
            <a:ext cx="713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PDB file example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sldNum" idx="12"/>
          </p:nvPr>
        </p:nvSpPr>
        <p:spPr>
          <a:xfrm>
            <a:off x="37175" y="4749850"/>
            <a:ext cx="2289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727650" y="5719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40"/>
              <a:t>Generating PDB files from Visual Molecular Dynamics (VMD)</a:t>
            </a:r>
            <a:endParaRPr sz="2040"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321600" y="1321150"/>
            <a:ext cx="6354600" cy="34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600" dirty="0"/>
              <a:t>Used to visualize proteins and other systems</a:t>
            </a:r>
            <a:endParaRPr sz="1600" dirty="0"/>
          </a:p>
          <a:p>
            <a:pPr marL="457200" lvl="0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600" dirty="0"/>
              <a:t>Upload a protein system and simulations</a:t>
            </a:r>
            <a:endParaRPr sz="1600" dirty="0"/>
          </a:p>
          <a:p>
            <a:pPr marL="914400" lvl="1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600" dirty="0"/>
              <a:t>VMD visualizes the protein as it is runs through the Molecular Dynamics (MD) simulation</a:t>
            </a:r>
            <a:endParaRPr sz="1600" dirty="0"/>
          </a:p>
          <a:p>
            <a:pPr marL="914400" lvl="1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600" dirty="0"/>
              <a:t>The simulations were provided by Dr. Christina Bergonzo</a:t>
            </a:r>
            <a:endParaRPr sz="1600" dirty="0"/>
          </a:p>
          <a:p>
            <a:pPr marL="9144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-322580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1600" dirty="0"/>
              <a:t>Save the simulation at specific points or ranges of time</a:t>
            </a:r>
            <a:endParaRPr sz="1600" dirty="0"/>
          </a:p>
          <a:p>
            <a:pPr marL="914400" lvl="1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600" dirty="0"/>
              <a:t>One point in time is one frame, each frame is 1 nanosecond after the previous</a:t>
            </a:r>
            <a:endParaRPr sz="1600" dirty="0"/>
          </a:p>
          <a:p>
            <a:pPr marL="914400" lvl="1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600" dirty="0"/>
              <a:t>In one frame, the atomic location of every atom in the            protein is saved into a PDB file</a:t>
            </a:r>
            <a:endParaRPr sz="1600" dirty="0"/>
          </a:p>
          <a:p>
            <a:pPr marL="1371600" lvl="2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sz="1600" dirty="0"/>
              <a:t>Scattering patterns are revealed by analyzing the	change in location of the atoms</a:t>
            </a:r>
            <a:endParaRPr sz="1600" dirty="0"/>
          </a:p>
        </p:txBody>
      </p:sp>
      <p:pic>
        <p:nvPicPr>
          <p:cNvPr id="107" name="Google Shape;10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4550" y="939251"/>
            <a:ext cx="1935051" cy="220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>
            <a:spLocks noGrp="1"/>
          </p:cNvSpPr>
          <p:nvPr>
            <p:ph type="sldNum" idx="12"/>
          </p:nvPr>
        </p:nvSpPr>
        <p:spPr>
          <a:xfrm>
            <a:off x="37175" y="4749850"/>
            <a:ext cx="2289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2" name="Untitled_ Jul 22, 2022 1_56 AM">
            <a:hlinkClick r:id="" action="ppaction://media"/>
            <a:extLst>
              <a:ext uri="{FF2B5EF4-FFF2-40B4-BE49-F238E27FC236}">
                <a16:creationId xmlns:a16="http://schemas.microsoft.com/office/drawing/2014/main" id="{B791391D-CFFA-CD55-C29E-6C239C5717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524" r="22317"/>
          <a:stretch/>
        </p:blipFill>
        <p:spPr>
          <a:xfrm>
            <a:off x="7064550" y="3206496"/>
            <a:ext cx="1935051" cy="1936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6"/>
          <p:cNvPicPr preferRelativeResize="0"/>
          <p:nvPr/>
        </p:nvPicPr>
        <p:blipFill rotWithShape="1">
          <a:blip r:embed="rId3">
            <a:alphaModFix/>
          </a:blip>
          <a:srcRect t="10554" r="9313"/>
          <a:stretch/>
        </p:blipFill>
        <p:spPr>
          <a:xfrm>
            <a:off x="6024050" y="2677727"/>
            <a:ext cx="3076350" cy="227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 rotWithShape="1">
          <a:blip r:embed="rId4">
            <a:alphaModFix/>
          </a:blip>
          <a:srcRect t="10929" r="8441"/>
          <a:stretch/>
        </p:blipFill>
        <p:spPr>
          <a:xfrm>
            <a:off x="6067650" y="571925"/>
            <a:ext cx="3076350" cy="224451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>
            <a:spLocks noGrp="1"/>
          </p:cNvSpPr>
          <p:nvPr>
            <p:ph type="title"/>
          </p:nvPr>
        </p:nvSpPr>
        <p:spPr>
          <a:xfrm>
            <a:off x="727650" y="571925"/>
            <a:ext cx="38445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Radius of Gyration: R</a:t>
            </a:r>
            <a:r>
              <a:rPr lang="en" baseline="-25000"/>
              <a:t>G</a:t>
            </a:r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body" idx="1"/>
          </p:nvPr>
        </p:nvSpPr>
        <p:spPr>
          <a:xfrm>
            <a:off x="6899850" y="635400"/>
            <a:ext cx="2198100" cy="6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TrajectoryA Visualization: Sample Size: 1000 frames</a:t>
            </a:r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body" idx="1"/>
          </p:nvPr>
        </p:nvSpPr>
        <p:spPr>
          <a:xfrm>
            <a:off x="727650" y="1549800"/>
            <a:ext cx="5340000" cy="34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Size of the molecule (unit: Angstrom, 0.1 nanometer)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In terms of time or frames - 1 value of R</a:t>
            </a:r>
            <a:r>
              <a:rPr lang="en" sz="1600" baseline="-25000"/>
              <a:t>G</a:t>
            </a:r>
            <a:r>
              <a:rPr lang="en" sz="1600"/>
              <a:t> per frame (1 nanosecond)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</a:t>
            </a:r>
            <a:r>
              <a:rPr lang="en" sz="1600" baseline="-25000"/>
              <a:t>G</a:t>
            </a:r>
            <a:r>
              <a:rPr lang="en" sz="1600"/>
              <a:t> represents the size of our protein molecule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Changes as we run it through a simulation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Generally condenses and fluctuates around one number</a:t>
            </a:r>
            <a:endParaRPr sz="16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Known as the equilibrium structure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 smaller value of R</a:t>
            </a:r>
            <a:r>
              <a:rPr lang="en" sz="1600" baseline="-25000"/>
              <a:t>G</a:t>
            </a:r>
            <a:r>
              <a:rPr lang="en" sz="1600"/>
              <a:t> means a more compact protein</a:t>
            </a:r>
            <a:endParaRPr sz="1600"/>
          </a:p>
        </p:txBody>
      </p:sp>
      <p:sp>
        <p:nvSpPr>
          <p:cNvPr id="118" name="Google Shape;118;p16"/>
          <p:cNvSpPr txBox="1">
            <a:spLocks noGrp="1"/>
          </p:cNvSpPr>
          <p:nvPr>
            <p:ph type="body" idx="1"/>
          </p:nvPr>
        </p:nvSpPr>
        <p:spPr>
          <a:xfrm>
            <a:off x="6926625" y="2880850"/>
            <a:ext cx="2955600" cy="3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TrajectoryD Visualization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Sample Size: 1000 frames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19" name="Google Shape;119;p16"/>
          <p:cNvSpPr txBox="1">
            <a:spLocks noGrp="1"/>
          </p:cNvSpPr>
          <p:nvPr>
            <p:ph type="sldNum" idx="12"/>
          </p:nvPr>
        </p:nvSpPr>
        <p:spPr>
          <a:xfrm>
            <a:off x="37175" y="4749850"/>
            <a:ext cx="2289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727650" y="5719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</a:t>
            </a:r>
            <a:r>
              <a:rPr lang="en" baseline="-25000"/>
              <a:t>G</a:t>
            </a:r>
            <a:r>
              <a:rPr lang="en"/>
              <a:t> of Different Simulations</a:t>
            </a:r>
            <a:endParaRPr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8825" y="3231308"/>
            <a:ext cx="2361325" cy="1771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5971" y="3231301"/>
            <a:ext cx="2361325" cy="1771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9025" y="3231307"/>
            <a:ext cx="2361331" cy="177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5972" y="1338794"/>
            <a:ext cx="2361331" cy="177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29019" y="1338788"/>
            <a:ext cx="2361331" cy="177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38817" y="1338800"/>
            <a:ext cx="2361331" cy="177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2426" y="1338798"/>
            <a:ext cx="2361331" cy="177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2417" y="3200505"/>
            <a:ext cx="2361331" cy="177101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 txBox="1">
            <a:spLocks noGrp="1"/>
          </p:cNvSpPr>
          <p:nvPr>
            <p:ph type="title"/>
          </p:nvPr>
        </p:nvSpPr>
        <p:spPr>
          <a:xfrm>
            <a:off x="651450" y="11815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40" b="0"/>
              <a:t>NISTmAb Protein</a:t>
            </a:r>
            <a:endParaRPr sz="1740" b="0"/>
          </a:p>
        </p:txBody>
      </p:sp>
      <p:sp>
        <p:nvSpPr>
          <p:cNvPr id="134" name="Google Shape;134;p17"/>
          <p:cNvSpPr txBox="1">
            <a:spLocks noGrp="1"/>
          </p:cNvSpPr>
          <p:nvPr>
            <p:ph type="sldNum" idx="12"/>
          </p:nvPr>
        </p:nvSpPr>
        <p:spPr>
          <a:xfrm>
            <a:off x="37175" y="4749850"/>
            <a:ext cx="2289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727650" y="5719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Trajectory A: Protein change over time</a:t>
            </a:r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ldNum" idx="12"/>
          </p:nvPr>
        </p:nvSpPr>
        <p:spPr>
          <a:xfrm>
            <a:off x="37175" y="4749850"/>
            <a:ext cx="2289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41" name="Google Shape;141;p18"/>
          <p:cNvPicPr preferRelativeResize="0"/>
          <p:nvPr/>
        </p:nvPicPr>
        <p:blipFill rotWithShape="1">
          <a:blip r:embed="rId3">
            <a:alphaModFix/>
          </a:blip>
          <a:srcRect t="10929" r="8441"/>
          <a:stretch/>
        </p:blipFill>
        <p:spPr>
          <a:xfrm>
            <a:off x="2995925" y="1172638"/>
            <a:ext cx="2999750" cy="218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078" y="1331436"/>
            <a:ext cx="2654886" cy="223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9076" y="2840000"/>
            <a:ext cx="2698502" cy="22586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18"/>
          <p:cNvCxnSpPr/>
          <p:nvPr/>
        </p:nvCxnSpPr>
        <p:spPr>
          <a:xfrm flipH="1">
            <a:off x="2925675" y="1323425"/>
            <a:ext cx="629700" cy="272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5" name="Google Shape;145;p18"/>
          <p:cNvCxnSpPr>
            <a:endCxn id="146" idx="1"/>
          </p:cNvCxnSpPr>
          <p:nvPr/>
        </p:nvCxnSpPr>
        <p:spPr>
          <a:xfrm rot="10800000" flipH="1">
            <a:off x="3827174" y="1654487"/>
            <a:ext cx="2511900" cy="484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46" name="Google Shape;14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9074" y="536450"/>
            <a:ext cx="2698500" cy="2236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18"/>
          <p:cNvCxnSpPr>
            <a:endCxn id="143" idx="1"/>
          </p:cNvCxnSpPr>
          <p:nvPr/>
        </p:nvCxnSpPr>
        <p:spPr>
          <a:xfrm>
            <a:off x="5815876" y="2883029"/>
            <a:ext cx="523200" cy="1086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8" name="Google Shape;148;p18"/>
          <p:cNvSpPr txBox="1">
            <a:spLocks noGrp="1"/>
          </p:cNvSpPr>
          <p:nvPr>
            <p:ph type="body" idx="1"/>
          </p:nvPr>
        </p:nvSpPr>
        <p:spPr>
          <a:xfrm>
            <a:off x="6325375" y="552050"/>
            <a:ext cx="2511900" cy="6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Frame 170:	R</a:t>
            </a:r>
            <a:r>
              <a:rPr lang="en" sz="1000" baseline="-25000">
                <a:solidFill>
                  <a:schemeClr val="lt1"/>
                </a:solidFill>
              </a:rPr>
              <a:t>G</a:t>
            </a:r>
            <a:r>
              <a:rPr lang="en" sz="1000">
                <a:solidFill>
                  <a:schemeClr val="lt1"/>
                </a:solidFill>
              </a:rPr>
              <a:t>: 51.86993545590835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149" name="Google Shape;149;p18"/>
          <p:cNvSpPr txBox="1">
            <a:spLocks noGrp="1"/>
          </p:cNvSpPr>
          <p:nvPr>
            <p:ph type="body" idx="1"/>
          </p:nvPr>
        </p:nvSpPr>
        <p:spPr>
          <a:xfrm>
            <a:off x="6325375" y="2838050"/>
            <a:ext cx="2655000" cy="6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Frame 1000:	R</a:t>
            </a:r>
            <a:r>
              <a:rPr lang="en" sz="1000" baseline="-25000">
                <a:solidFill>
                  <a:schemeClr val="lt1"/>
                </a:solidFill>
              </a:rPr>
              <a:t>G</a:t>
            </a:r>
            <a:r>
              <a:rPr lang="en" sz="1000">
                <a:solidFill>
                  <a:schemeClr val="lt1"/>
                </a:solidFill>
              </a:rPr>
              <a:t>: 48.152382812019944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150" name="Google Shape;150;p18"/>
          <p:cNvSpPr txBox="1">
            <a:spLocks noGrp="1"/>
          </p:cNvSpPr>
          <p:nvPr>
            <p:ph type="body" idx="1"/>
          </p:nvPr>
        </p:nvSpPr>
        <p:spPr>
          <a:xfrm>
            <a:off x="270675" y="1353438"/>
            <a:ext cx="2655000" cy="6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Frame 1:	R</a:t>
            </a:r>
            <a:r>
              <a:rPr lang="en" sz="1000" baseline="-25000">
                <a:solidFill>
                  <a:schemeClr val="lt1"/>
                </a:solidFill>
              </a:rPr>
              <a:t>G</a:t>
            </a:r>
            <a:r>
              <a:rPr lang="en" sz="1000">
                <a:solidFill>
                  <a:schemeClr val="lt1"/>
                </a:solidFill>
              </a:rPr>
              <a:t>: 57.68932751080063</a:t>
            </a:r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>
            <a:spLocks noGrp="1"/>
          </p:cNvSpPr>
          <p:nvPr>
            <p:ph type="title"/>
          </p:nvPr>
        </p:nvSpPr>
        <p:spPr>
          <a:xfrm>
            <a:off x="727650" y="5719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Beta Q: β(Q)</a:t>
            </a:r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body" idx="1"/>
          </p:nvPr>
        </p:nvSpPr>
        <p:spPr>
          <a:xfrm>
            <a:off x="727650" y="1321200"/>
            <a:ext cx="5488800" cy="34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Beta(Q) is essential to understanding interactions between proteins 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Scattering is still an important way to understand the interaction between proteins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To understand the interactions, we need to calculate the SANS Scattering pattern - </a:t>
            </a:r>
            <a:r>
              <a:rPr lang="en" sz="1600" b="1"/>
              <a:t>I(Q)</a:t>
            </a:r>
            <a:endParaRPr sz="1600" b="1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P(Q) is form Factor, 𝑆 ̃(Q) is the Effective Structure Factor.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Calculate the Effective Structure factor using Beta(Q) and the True Structure factor - S(Q)</a:t>
            </a:r>
            <a:endParaRPr sz="1600"/>
          </a:p>
        </p:txBody>
      </p:sp>
      <p:pic>
        <p:nvPicPr>
          <p:cNvPr id="157" name="Google Shape;15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5975" y="573850"/>
            <a:ext cx="2744850" cy="192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/>
          <p:cNvPicPr preferRelativeResize="0"/>
          <p:nvPr/>
        </p:nvPicPr>
        <p:blipFill rotWithShape="1">
          <a:blip r:embed="rId4">
            <a:alphaModFix/>
          </a:blip>
          <a:srcRect b="61208"/>
          <a:stretch/>
        </p:blipFill>
        <p:spPr>
          <a:xfrm>
            <a:off x="6180175" y="3744875"/>
            <a:ext cx="2744850" cy="46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9"/>
          <p:cNvSpPr txBox="1"/>
          <p:nvPr/>
        </p:nvSpPr>
        <p:spPr>
          <a:xfrm>
            <a:off x="5752899" y="3464126"/>
            <a:ext cx="3780000" cy="3516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ldNum" idx="12"/>
          </p:nvPr>
        </p:nvSpPr>
        <p:spPr>
          <a:xfrm>
            <a:off x="37175" y="4749850"/>
            <a:ext cx="2289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body" idx="1"/>
          </p:nvPr>
        </p:nvSpPr>
        <p:spPr>
          <a:xfrm>
            <a:off x="6593925" y="2356500"/>
            <a:ext cx="2198100" cy="4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Proteins in a Solution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2362" y="516825"/>
            <a:ext cx="3172576" cy="222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0"/>
          <p:cNvSpPr txBox="1">
            <a:spLocks noGrp="1"/>
          </p:cNvSpPr>
          <p:nvPr>
            <p:ph type="body" idx="1"/>
          </p:nvPr>
        </p:nvSpPr>
        <p:spPr>
          <a:xfrm>
            <a:off x="6743450" y="713125"/>
            <a:ext cx="2442000" cy="7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Program </a:t>
            </a:r>
            <a:r>
              <a:rPr lang="en" sz="1100"/>
              <a:t>Beta(Q) Visualization:              </a:t>
            </a: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/>
              <a:t>Sample Size: 200</a:t>
            </a:r>
            <a:endParaRPr sz="1100"/>
          </a:p>
        </p:txBody>
      </p:sp>
      <p:sp>
        <p:nvSpPr>
          <p:cNvPr id="168" name="Google Shape;168;p20"/>
          <p:cNvSpPr txBox="1">
            <a:spLocks noGrp="1"/>
          </p:cNvSpPr>
          <p:nvPr>
            <p:ph type="title"/>
          </p:nvPr>
        </p:nvSpPr>
        <p:spPr>
          <a:xfrm>
            <a:off x="727650" y="5719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Beta Q: β(Q)</a:t>
            </a:r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body" idx="1"/>
          </p:nvPr>
        </p:nvSpPr>
        <p:spPr>
          <a:xfrm>
            <a:off x="598275" y="2616350"/>
            <a:ext cx="5340000" cy="34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Need Beta(Q) to calculate the 𝑆 ̃(Q) (effective structure factor)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Results from the experiments is 𝑆 ̃(Q) rather than S(Q) (True Structure Factor)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It is important to calculate the Effective Structure factor to accurately obtain the Scattering patterns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Essential to understanding protein-protein interactions</a:t>
            </a:r>
            <a:endParaRPr sz="1600"/>
          </a:p>
        </p:txBody>
      </p:sp>
      <p:pic>
        <p:nvPicPr>
          <p:cNvPr id="170" name="Google Shape;17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5375" y="1452325"/>
            <a:ext cx="2505800" cy="108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0475" y="2758150"/>
            <a:ext cx="2744849" cy="206303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 txBox="1"/>
          <p:nvPr/>
        </p:nvSpPr>
        <p:spPr>
          <a:xfrm>
            <a:off x="6126750" y="4821275"/>
            <a:ext cx="311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The effect of the static beta approximation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3" name="Google Shape;173;p20"/>
          <p:cNvSpPr txBox="1"/>
          <p:nvPr/>
        </p:nvSpPr>
        <p:spPr>
          <a:xfrm>
            <a:off x="7590462" y="4763776"/>
            <a:ext cx="356400" cy="1641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l="-18478" t="-28258" r="-26078" b="-4999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74" name="Google Shape;174;p20"/>
          <p:cNvSpPr txBox="1"/>
          <p:nvPr/>
        </p:nvSpPr>
        <p:spPr>
          <a:xfrm>
            <a:off x="6143850" y="3813279"/>
            <a:ext cx="303900" cy="1641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l="-31998" t="-28258" r="-23998" b="-4999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ldNum" idx="12"/>
          </p:nvPr>
        </p:nvSpPr>
        <p:spPr>
          <a:xfrm>
            <a:off x="37175" y="4749850"/>
            <a:ext cx="2289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9500" y="2326775"/>
            <a:ext cx="1750774" cy="1140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0800" y="2247775"/>
            <a:ext cx="1750775" cy="126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8975" y="3619375"/>
            <a:ext cx="182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60275" y="3612325"/>
            <a:ext cx="1828800" cy="1371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125" y="3619375"/>
            <a:ext cx="1750774" cy="131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66900" y="3619375"/>
            <a:ext cx="1828806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66900" y="2313500"/>
            <a:ext cx="1750774" cy="118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6125" y="2310693"/>
            <a:ext cx="1750774" cy="118723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1"/>
          <p:cNvSpPr txBox="1">
            <a:spLocks noGrp="1"/>
          </p:cNvSpPr>
          <p:nvPr>
            <p:ph type="title"/>
          </p:nvPr>
        </p:nvSpPr>
        <p:spPr>
          <a:xfrm>
            <a:off x="727650" y="5719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 Over Time: Trajectory A</a:t>
            </a:r>
            <a:endParaRPr/>
          </a:p>
        </p:txBody>
      </p:sp>
      <p:pic>
        <p:nvPicPr>
          <p:cNvPr id="189" name="Google Shape;189;p21"/>
          <p:cNvPicPr preferRelativeResize="0"/>
          <p:nvPr/>
        </p:nvPicPr>
        <p:blipFill rotWithShape="1">
          <a:blip r:embed="rId11">
            <a:alphaModFix/>
          </a:blip>
          <a:srcRect r="6296"/>
          <a:stretch/>
        </p:blipFill>
        <p:spPr>
          <a:xfrm>
            <a:off x="7081625" y="70113"/>
            <a:ext cx="1942024" cy="153883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0" name="Google Shape;190;p21"/>
          <p:cNvGraphicFramePr/>
          <p:nvPr/>
        </p:nvGraphicFramePr>
        <p:xfrm>
          <a:off x="95600" y="1664575"/>
          <a:ext cx="8856500" cy="3312300"/>
        </p:xfrm>
        <a:graphic>
          <a:graphicData uri="http://schemas.openxmlformats.org/drawingml/2006/table">
            <a:tbl>
              <a:tblPr>
                <a:noFill/>
                <a:tableStyleId>{A5A7060C-179F-4B32-8FB2-65B57A6BF8FA}</a:tableStyleId>
              </a:tblPr>
              <a:tblGrid>
                <a:gridCol w="177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1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1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3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#1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#3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#5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#7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#9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4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4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91" name="Google Shape;191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638200" y="2310700"/>
            <a:ext cx="1750774" cy="1187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638200" y="3652450"/>
            <a:ext cx="1750774" cy="131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1"/>
          <p:cNvSpPr txBox="1">
            <a:spLocks noGrp="1"/>
          </p:cNvSpPr>
          <p:nvPr>
            <p:ph type="sldNum" idx="12"/>
          </p:nvPr>
        </p:nvSpPr>
        <p:spPr>
          <a:xfrm>
            <a:off x="37175" y="4749850"/>
            <a:ext cx="2289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843</Words>
  <Application>Microsoft Office PowerPoint</Application>
  <PresentationFormat>On-screen Show (16:9)</PresentationFormat>
  <Paragraphs>108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Lato</vt:lpstr>
      <vt:lpstr>Arial</vt:lpstr>
      <vt:lpstr>Raleway</vt:lpstr>
      <vt:lpstr>Calibri</vt:lpstr>
      <vt:lpstr>Streamline</vt:lpstr>
      <vt:lpstr>Develop Python Scripts to Help Investigate the Structure and Interactions of Proteins in Solution</vt:lpstr>
      <vt:lpstr>Background:</vt:lpstr>
      <vt:lpstr>Generating PDB files from Visual Molecular Dynamics (VMD)</vt:lpstr>
      <vt:lpstr>Radius of Gyration: RG</vt:lpstr>
      <vt:lpstr>RG of Different Simulations</vt:lpstr>
      <vt:lpstr>Trajectory A: Protein change over time</vt:lpstr>
      <vt:lpstr>Beta Q: β(Q)</vt:lpstr>
      <vt:lpstr>Beta Q: β(Q)</vt:lpstr>
      <vt:lpstr>Change Over Time: Trajectory A</vt:lpstr>
      <vt:lpstr>Ongoing Effort: Including Scripts into Sasview</vt:lpstr>
      <vt:lpstr>Ongoing Effort: Including Scripts into Sasview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 Python Scripts to Help Investigate the Structure and Interactions of Proteins in Solution</dc:title>
  <cp:lastModifiedBy>Zheng, Alex (Assoc)</cp:lastModifiedBy>
  <cp:revision>2</cp:revision>
  <dcterms:modified xsi:type="dcterms:W3CDTF">2022-08-10T16:58:23Z</dcterms:modified>
</cp:coreProperties>
</file>