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9" r:id="rId2"/>
    <p:sldId id="270" r:id="rId3"/>
    <p:sldId id="274" r:id="rId4"/>
    <p:sldId id="271" r:id="rId5"/>
    <p:sldId id="284" r:id="rId6"/>
    <p:sldId id="289" r:id="rId7"/>
    <p:sldId id="285" r:id="rId8"/>
    <p:sldId id="286" r:id="rId9"/>
    <p:sldId id="281" r:id="rId10"/>
    <p:sldId id="290" r:id="rId11"/>
    <p:sldId id="292" r:id="rId12"/>
    <p:sldId id="291" r:id="rId13"/>
    <p:sldId id="298" r:id="rId14"/>
    <p:sldId id="299" r:id="rId15"/>
    <p:sldId id="277" r:id="rId16"/>
    <p:sldId id="293" r:id="rId17"/>
    <p:sldId id="282" r:id="rId18"/>
    <p:sldId id="283" r:id="rId19"/>
    <p:sldId id="287" r:id="rId20"/>
    <p:sldId id="294" r:id="rId21"/>
    <p:sldId id="296" r:id="rId22"/>
    <p:sldId id="295" r:id="rId23"/>
    <p:sldId id="278" r:id="rId24"/>
    <p:sldId id="297" r:id="rId25"/>
    <p:sldId id="280" r:id="rId26"/>
  </p:sldIdLst>
  <p:sldSz cx="9144000" cy="6858000" type="letter"/>
  <p:notesSz cx="6858000" cy="9296400"/>
  <p:defaultTextStyle>
    <a:defPPr>
      <a:defRPr lang="en-US"/>
    </a:defPPr>
    <a:lvl1pPr marL="0" algn="l" defTabSz="842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1081" algn="l" defTabSz="842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2162" algn="l" defTabSz="842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63244" algn="l" defTabSz="842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84325" algn="l" defTabSz="842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05406" algn="l" defTabSz="842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26487" algn="l" defTabSz="842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47568" algn="l" defTabSz="842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68650" algn="l" defTabSz="8421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005EA4"/>
    <a:srgbClr val="FBDD29"/>
    <a:srgbClr val="FBE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B0D69-0261-4D3A-A321-E01BBB050CA1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068"/>
            <a:ext cx="5486400" cy="41831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551"/>
            <a:ext cx="297180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30551"/>
            <a:ext cx="297180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F80E-93F1-405D-B6FF-F580633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7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3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9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9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80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3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39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79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5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21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37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9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21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4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6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41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97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01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F80E-93F1-405D-B6FF-F580633904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1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76200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815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"/>
          <p:cNvSpPr>
            <a:spLocks/>
          </p:cNvSpPr>
          <p:nvPr/>
        </p:nvSpPr>
        <p:spPr bwMode="auto">
          <a:xfrm>
            <a:off x="5943600" y="-285750"/>
            <a:ext cx="3095625" cy="1676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6324600" y="-571500"/>
            <a:ext cx="2743200" cy="1857375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205046" flipH="1" flipV="1">
            <a:off x="125413" y="5254625"/>
            <a:ext cx="2316162" cy="1154113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rot="205046">
            <a:off x="95250" y="5237163"/>
            <a:ext cx="1889125" cy="1087437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pic>
        <p:nvPicPr>
          <p:cNvPr id="14" name="Picture 2" descr="http://www-i.nist.gov/admin/pba/identifiers/new_ident_8_07/identifier_oneli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03975"/>
            <a:ext cx="4267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1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3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7315200" y="-76200"/>
            <a:ext cx="1752600" cy="914400"/>
          </a:xfrm>
          <a:custGeom>
            <a:avLst/>
            <a:gdLst>
              <a:gd name="T0" fmla="*/ 1647 w 1647"/>
              <a:gd name="T1" fmla="*/ 611 h 798"/>
              <a:gd name="T2" fmla="*/ 0 w 1647"/>
              <a:gd name="T3" fmla="*/ 798 h 798"/>
              <a:gd name="T4" fmla="*/ 1647 w 1647"/>
              <a:gd name="T5" fmla="*/ 524 h 798"/>
              <a:gd name="T6" fmla="*/ 0 60000 65536"/>
              <a:gd name="T7" fmla="*/ 0 60000 65536"/>
              <a:gd name="T8" fmla="*/ 0 60000 65536"/>
              <a:gd name="T9" fmla="*/ 0 w 1647"/>
              <a:gd name="T10" fmla="*/ 0 h 798"/>
              <a:gd name="T11" fmla="*/ 1647 w 1647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7" h="798">
                <a:moveTo>
                  <a:pt x="1647" y="611"/>
                </a:moveTo>
                <a:cubicBezTo>
                  <a:pt x="635" y="94"/>
                  <a:pt x="24" y="741"/>
                  <a:pt x="0" y="798"/>
                </a:cubicBezTo>
                <a:cubicBezTo>
                  <a:pt x="0" y="798"/>
                  <a:pt x="511" y="0"/>
                  <a:pt x="1647" y="524"/>
                </a:cubicBezTo>
              </a:path>
            </a:pathLst>
          </a:custGeom>
          <a:solidFill>
            <a:srgbClr val="F6DC1A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7620000" y="-228600"/>
            <a:ext cx="1438275" cy="990600"/>
          </a:xfrm>
          <a:custGeom>
            <a:avLst/>
            <a:gdLst>
              <a:gd name="T0" fmla="*/ 1452 w 1452"/>
              <a:gd name="T1" fmla="*/ 585 h 764"/>
              <a:gd name="T2" fmla="*/ 0 w 1452"/>
              <a:gd name="T3" fmla="*/ 764 h 764"/>
              <a:gd name="T4" fmla="*/ 1452 w 1452"/>
              <a:gd name="T5" fmla="*/ 502 h 764"/>
              <a:gd name="T6" fmla="*/ 0 60000 65536"/>
              <a:gd name="T7" fmla="*/ 0 60000 65536"/>
              <a:gd name="T8" fmla="*/ 0 60000 65536"/>
              <a:gd name="T9" fmla="*/ 0 w 1452"/>
              <a:gd name="T10" fmla="*/ 0 h 764"/>
              <a:gd name="T11" fmla="*/ 1452 w 1452"/>
              <a:gd name="T12" fmla="*/ 764 h 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764">
                <a:moveTo>
                  <a:pt x="1452" y="585"/>
                </a:moveTo>
                <a:cubicBezTo>
                  <a:pt x="505" y="90"/>
                  <a:pt x="23" y="710"/>
                  <a:pt x="0" y="764"/>
                </a:cubicBezTo>
                <a:cubicBezTo>
                  <a:pt x="0" y="764"/>
                  <a:pt x="388" y="0"/>
                  <a:pt x="1452" y="502"/>
                </a:cubicBezTo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rot="205046" flipH="1" flipV="1">
            <a:off x="107950" y="6046788"/>
            <a:ext cx="1873250" cy="603250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  <a:gd name="T8" fmla="*/ 0 60000 65536"/>
              <a:gd name="T9" fmla="*/ 0 60000 65536"/>
              <a:gd name="T10" fmla="*/ 0 60000 65536"/>
              <a:gd name="T11" fmla="*/ 0 60000 65536"/>
              <a:gd name="T12" fmla="*/ 0 w 7224"/>
              <a:gd name="T13" fmla="*/ 0 h 3869"/>
              <a:gd name="T14" fmla="*/ 7224 w 7224"/>
              <a:gd name="T15" fmla="*/ 3869 h 38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E53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205046">
            <a:off x="79375" y="5910263"/>
            <a:ext cx="1446213" cy="746125"/>
          </a:xfrm>
          <a:custGeom>
            <a:avLst/>
            <a:gdLst>
              <a:gd name="T0" fmla="*/ 0 w 1097"/>
              <a:gd name="T1" fmla="*/ 484 h 648"/>
              <a:gd name="T2" fmla="*/ 1097 w 1097"/>
              <a:gd name="T3" fmla="*/ 648 h 648"/>
              <a:gd name="T4" fmla="*/ 0 w 1097"/>
              <a:gd name="T5" fmla="*/ 386 h 648"/>
              <a:gd name="T6" fmla="*/ 0 w 1097"/>
              <a:gd name="T7" fmla="*/ 484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1097"/>
              <a:gd name="T13" fmla="*/ 0 h 648"/>
              <a:gd name="T14" fmla="*/ 1097 w 1097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7" h="648">
                <a:moveTo>
                  <a:pt x="0" y="484"/>
                </a:moveTo>
                <a:cubicBezTo>
                  <a:pt x="842" y="94"/>
                  <a:pt x="1076" y="603"/>
                  <a:pt x="1097" y="648"/>
                </a:cubicBezTo>
                <a:cubicBezTo>
                  <a:pt x="1097" y="648"/>
                  <a:pt x="946" y="0"/>
                  <a:pt x="0" y="386"/>
                </a:cubicBezTo>
                <a:lnTo>
                  <a:pt x="0" y="484"/>
                </a:lnTo>
                <a:close/>
              </a:path>
            </a:pathLst>
          </a:custGeom>
          <a:solidFill>
            <a:srgbClr val="00206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6" tIns="42108" rIns="84216" bIns="42108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" y="76199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4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8991600" cy="6665913"/>
          </a:xfrm>
          <a:prstGeom prst="rect">
            <a:avLst/>
          </a:prstGeom>
          <a:noFill/>
          <a:ln w="635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2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Responding to the Challenges of Recruitment, Retention, and Succession</a:t>
            </a:r>
            <a:br>
              <a:rPr lang="en-US" b="1" dirty="0"/>
            </a:br>
            <a:r>
              <a:rPr lang="en-US" b="1" dirty="0" smtClean="0"/>
              <a:t>at the NIST </a:t>
            </a:r>
            <a:br>
              <a:rPr lang="en-US" b="1" dirty="0" smtClean="0"/>
            </a:br>
            <a:r>
              <a:rPr lang="en-US" b="1" dirty="0" smtClean="0"/>
              <a:t>Information Services Office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Autofit/>
          </a:bodyPr>
          <a:lstStyle/>
          <a:p>
            <a:r>
              <a:rPr lang="en-US" sz="2000" dirty="0"/>
              <a:t>Mary-Deirdre Coraggio</a:t>
            </a:r>
          </a:p>
          <a:p>
            <a:r>
              <a:rPr lang="en-US" sz="2000" dirty="0" smtClean="0"/>
              <a:t>Rosa Liu</a:t>
            </a:r>
          </a:p>
          <a:p>
            <a:r>
              <a:rPr lang="en-US" sz="2000" dirty="0" smtClean="0"/>
              <a:t>Information Services Office</a:t>
            </a:r>
          </a:p>
          <a:p>
            <a:r>
              <a:rPr lang="en-US" sz="2000" dirty="0" smtClean="0"/>
              <a:t>June 29,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89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ISO Recruitment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286000"/>
            <a:ext cx="3429000" cy="22612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267200" y="1371600"/>
            <a:ext cx="4724400" cy="53340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86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Process: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7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Examine the Office’s Present and Future Needs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7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Perform Gap Analysis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7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Build on Strengths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7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Design for the Future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7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Choose Type of Appointment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6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Grade Level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6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Contractor/Civil Servant</a:t>
            </a:r>
          </a:p>
          <a:p>
            <a:pPr marL="915988" lvl="2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6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Full Time/Part Time Permanent/Temporary/Term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7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Achieve Consensus – What’s Best for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8928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ISO Recruitment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286000"/>
            <a:ext cx="3429000" cy="22612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267200" y="1371600"/>
            <a:ext cx="47244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New Position: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Design New Position Description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Create Appropriate Functional Parenthetical Titles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Create Appropriate Specialty Descriptors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Describe the Principal Objective and List the Key KSAs</a:t>
            </a:r>
          </a:p>
        </p:txBody>
      </p:sp>
    </p:spTree>
    <p:extLst>
      <p:ext uri="{BB962C8B-B14F-4D97-AF65-F5344CB8AC3E}">
        <p14:creationId xmlns:p14="http://schemas.microsoft.com/office/powerpoint/2010/main" val="14065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ISO Recruitment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286000"/>
            <a:ext cx="3429000" cy="22612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267200" y="1371600"/>
            <a:ext cx="47244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Redefined Positions: 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Determine if Opportunity for Current Staff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Reassignment</a:t>
            </a:r>
          </a:p>
          <a:p>
            <a:pPr marL="915988" lvl="2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Accretion of Duties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Post Position in the Usual Method to Consider Staff 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Promotion</a:t>
            </a:r>
          </a:p>
          <a:p>
            <a:pPr marL="915988" lvl="2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New Path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Outside Candidates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New Hire</a:t>
            </a:r>
          </a:p>
        </p:txBody>
      </p:sp>
    </p:spTree>
    <p:extLst>
      <p:ext uri="{BB962C8B-B14F-4D97-AF65-F5344CB8AC3E}">
        <p14:creationId xmlns:p14="http://schemas.microsoft.com/office/powerpoint/2010/main" val="22786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ISO Recruitment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286000"/>
            <a:ext cx="3429000" cy="22612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267200" y="1371600"/>
            <a:ext cx="47244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ISO Hiring Process: 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Recruitment/Interview Parameters Include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Technical Knowledge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Experience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Candidate’s Fit with ISO Culture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Narrow Candidates to Top 3-4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Pre-interviews by Phone</a:t>
            </a:r>
          </a:p>
          <a:p>
            <a:pPr marL="915988" lvl="2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Check References</a:t>
            </a:r>
          </a:p>
        </p:txBody>
      </p:sp>
    </p:spTree>
    <p:extLst>
      <p:ext uri="{BB962C8B-B14F-4D97-AF65-F5344CB8AC3E}">
        <p14:creationId xmlns:p14="http://schemas.microsoft.com/office/powerpoint/2010/main" val="5180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ISO Recruitment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86000"/>
            <a:ext cx="3429000" cy="22612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886200" y="1371600"/>
            <a:ext cx="5105400" cy="5334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ISO Conducts Multiple Interviews with Top Candidates: 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Hiring Official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Other Group Leader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Panel of Selected Employees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Office Director</a:t>
            </a:r>
            <a:r>
              <a:rPr lang="en-US" altLang="en-US" sz="2400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Who Assesses…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Cultural Fit/Sharing Values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Candidate’s Vision and Thinking</a:t>
            </a:r>
          </a:p>
          <a:p>
            <a:pPr marL="915988" lvl="2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1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Awareness of Technology and Business Situations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Offers Require Agreement Between Employee Panel and MT</a:t>
            </a:r>
          </a:p>
        </p:txBody>
      </p:sp>
    </p:spTree>
    <p:extLst>
      <p:ext uri="{BB962C8B-B14F-4D97-AF65-F5344CB8AC3E}">
        <p14:creationId xmlns:p14="http://schemas.microsoft.com/office/powerpoint/2010/main" val="8839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Employee Retention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600"/>
            <a:ext cx="3232317" cy="32146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267200" y="1295400"/>
            <a:ext cx="47244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Tuition: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Support BS and MS programs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Support Certificate Programs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Reimburse Student Loans (MLS)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Support Specialty Training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Leadership Opportunities: </a:t>
            </a:r>
            <a:endParaRPr lang="en-US" altLang="en-US" sz="2800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NIST Leadership Program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Federal Executive Institute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Leading ISO Teams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Participating in NIST-wide Teams</a:t>
            </a:r>
            <a:endParaRPr lang="en-US" altLang="en-US" sz="24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endParaRPr lang="en-US" altLang="en-US" sz="24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Employee Retention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600"/>
            <a:ext cx="3232317" cy="32146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267200" y="1371600"/>
            <a:ext cx="47244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Professional Development: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Conference Attendance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Professional Networking Opportunities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Publishing and Presentation Support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Promotion: </a:t>
            </a:r>
            <a:endParaRPr lang="en-US" altLang="en-US" sz="2800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Accretion of Duties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New Paths</a:t>
            </a:r>
            <a:endParaRPr lang="en-US" altLang="en-US" sz="24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endParaRPr lang="en-US" altLang="en-US" sz="24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Employee Retention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600"/>
            <a:ext cx="3232317" cy="32146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267200" y="1371600"/>
            <a:ext cx="4724400" cy="54746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Interesting/Engaging Projects: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Staff Proposals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Management (MT) Projects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Participation in NIST-wide Collaborations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Participation in Lab Collaborations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Encourage/Reward Risk Taking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Create Teams to Examine New Technology and Business Models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endParaRPr lang="en-US" altLang="en-US" sz="24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Employee Retention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600"/>
            <a:ext cx="3232317" cy="32146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267200" y="1600200"/>
            <a:ext cx="47244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Rewards: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Time Off and Cash-in-Account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DOC Medals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Named Awards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Federal and Other Awards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Bonuses</a:t>
            </a:r>
          </a:p>
        </p:txBody>
      </p:sp>
    </p:spTree>
    <p:extLst>
      <p:ext uri="{BB962C8B-B14F-4D97-AF65-F5344CB8AC3E}">
        <p14:creationId xmlns:p14="http://schemas.microsoft.com/office/powerpoint/2010/main" val="20741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Issues and Goals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Issues: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11 Staff are Retirement Ready</a:t>
            </a:r>
          </a:p>
          <a:p>
            <a:pPr lvl="1"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Normal Attrition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Goals:</a:t>
            </a:r>
            <a:endParaRPr lang="en-US" altLang="en-US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Development a Plan to Augment MT’s Approach to Hiring</a:t>
            </a:r>
            <a:endParaRPr lang="en-US" altLang="en-US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Involve Employee Participation to Supplement MT Efforts</a:t>
            </a:r>
            <a:endParaRPr lang="en-US" altLang="en-US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altLang="en-US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588067"/>
            <a:ext cx="3429000" cy="16570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ST-Co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371600"/>
            <a:ext cx="45148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0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National Institute of</a:t>
            </a:r>
            <a:br>
              <a:rPr lang="en-US" b="1" dirty="0" smtClean="0"/>
            </a:br>
            <a:r>
              <a:rPr lang="en-US" b="1" dirty="0" smtClean="0"/>
              <a:t>Standards and Technology (NIST)</a:t>
            </a:r>
            <a:endParaRPr lang="en-US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24400" y="1617603"/>
            <a:ext cx="4546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9pPr>
          </a:lstStyle>
          <a:p>
            <a:pPr>
              <a:spcAft>
                <a:spcPct val="25000"/>
              </a:spcAft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 b="1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Non-regulatory agency </a:t>
            </a:r>
            <a:r>
              <a:rPr lang="en-US" altLang="en-US" sz="2000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within US Department of Commerce</a:t>
            </a:r>
          </a:p>
          <a:p>
            <a:pPr>
              <a:spcAft>
                <a:spcPct val="25000"/>
              </a:spcAft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 b="1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$850 </a:t>
            </a:r>
            <a:r>
              <a:rPr lang="en-US" altLang="en-US" sz="2000" b="1" u="none" dirty="0">
                <a:solidFill>
                  <a:srgbClr val="000066"/>
                </a:solidFill>
                <a:latin typeface="Calibri" panose="020F0502020204030204" pitchFamily="34" charset="0"/>
              </a:rPr>
              <a:t>million FY </a:t>
            </a:r>
            <a:r>
              <a:rPr lang="en-US" altLang="en-US" sz="2000" b="1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2014 </a:t>
            </a:r>
            <a:r>
              <a:rPr lang="en-US" altLang="en-US" sz="2000" u="none" dirty="0">
                <a:solidFill>
                  <a:srgbClr val="000066"/>
                </a:solidFill>
                <a:latin typeface="Calibri" panose="020F0502020204030204" pitchFamily="34" charset="0"/>
              </a:rPr>
              <a:t>operating  budget</a:t>
            </a:r>
          </a:p>
          <a:p>
            <a:pPr>
              <a:spcAft>
                <a:spcPct val="25000"/>
              </a:spcAft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 b="1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3,000</a:t>
            </a:r>
            <a:r>
              <a:rPr lang="en-US" altLang="en-US" sz="2000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u="none" dirty="0">
                <a:solidFill>
                  <a:srgbClr val="000066"/>
                </a:solidFill>
                <a:latin typeface="Calibri" panose="020F0502020204030204" pitchFamily="34" charset="0"/>
              </a:rPr>
              <a:t>employees</a:t>
            </a:r>
          </a:p>
          <a:p>
            <a:pPr>
              <a:spcAft>
                <a:spcPct val="25000"/>
              </a:spcAft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 b="1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2,700</a:t>
            </a:r>
            <a:r>
              <a:rPr lang="en-US" altLang="en-US" sz="2000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u="none" dirty="0">
                <a:solidFill>
                  <a:srgbClr val="000066"/>
                </a:solidFill>
                <a:latin typeface="Calibri" panose="020F0502020204030204" pitchFamily="34" charset="0"/>
              </a:rPr>
              <a:t>associates &amp; facility </a:t>
            </a:r>
            <a:r>
              <a:rPr lang="en-US" altLang="en-US" sz="2000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users</a:t>
            </a:r>
          </a:p>
          <a:p>
            <a:pPr marL="0" indent="0">
              <a:spcAft>
                <a:spcPct val="25000"/>
              </a:spcAft>
              <a:buClr>
                <a:srgbClr val="FFFF00"/>
              </a:buClr>
            </a:pPr>
            <a:endParaRPr lang="en-US" altLang="en-US" sz="2000" u="none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7000" y="4479925"/>
            <a:ext cx="6477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9pPr>
          </a:lstStyle>
          <a:p>
            <a:pPr>
              <a:spcAft>
                <a:spcPct val="25000"/>
              </a:spcAft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 b="1" u="none" dirty="0">
                <a:solidFill>
                  <a:srgbClr val="000066"/>
                </a:solidFill>
                <a:latin typeface="Calibri" panose="020F0502020204030204" pitchFamily="34" charset="0"/>
              </a:rPr>
              <a:t>NIST laboratories</a:t>
            </a:r>
            <a:r>
              <a:rPr lang="en-US" altLang="en-US" sz="2000" u="none" dirty="0">
                <a:solidFill>
                  <a:srgbClr val="000066"/>
                </a:solidFill>
                <a:latin typeface="Calibri" panose="020F0502020204030204" pitchFamily="34" charset="0"/>
              </a:rPr>
              <a:t>: Provide measurements, </a:t>
            </a:r>
            <a:r>
              <a:rPr lang="en-US" altLang="en-US" sz="2000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standards, </a:t>
            </a:r>
            <a:r>
              <a:rPr lang="en-US" altLang="en-US" sz="2000" u="none" dirty="0">
                <a:solidFill>
                  <a:srgbClr val="000066"/>
                </a:solidFill>
                <a:latin typeface="Calibri" panose="020F0502020204030204" pitchFamily="34" charset="0"/>
              </a:rPr>
              <a:t>and technology to address national priorities</a:t>
            </a:r>
          </a:p>
          <a:p>
            <a:pPr>
              <a:spcAft>
                <a:spcPct val="25000"/>
              </a:spcAft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 b="1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Manufacturing </a:t>
            </a:r>
            <a:r>
              <a:rPr lang="en-US" altLang="en-US" sz="2000" b="1" u="none" dirty="0">
                <a:solidFill>
                  <a:srgbClr val="000066"/>
                </a:solidFill>
                <a:latin typeface="Calibri" panose="020F0502020204030204" pitchFamily="34" charset="0"/>
              </a:rPr>
              <a:t>Extension Partnership:</a:t>
            </a:r>
            <a:r>
              <a:rPr lang="en-US" altLang="en-US" sz="2000" u="none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u="none" dirty="0" smtClean="0">
                <a:solidFill>
                  <a:srgbClr val="000066"/>
                </a:solidFill>
                <a:latin typeface="Calibri" panose="020F0502020204030204" pitchFamily="34" charset="0"/>
              </a:rPr>
              <a:t>Partnerships at  400 locations </a:t>
            </a:r>
            <a:r>
              <a:rPr lang="en-US" altLang="en-US" sz="2000" u="none" dirty="0">
                <a:solidFill>
                  <a:srgbClr val="000066"/>
                </a:solidFill>
                <a:latin typeface="Calibri" panose="020F0502020204030204" pitchFamily="34" charset="0"/>
              </a:rPr>
              <a:t>nationwide to help small manufacturers</a:t>
            </a:r>
          </a:p>
          <a:p>
            <a:pPr>
              <a:spcAft>
                <a:spcPct val="25000"/>
              </a:spcAft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 b="1" u="none" dirty="0" err="1">
                <a:solidFill>
                  <a:srgbClr val="000066"/>
                </a:solidFill>
                <a:latin typeface="Calibri" panose="020F0502020204030204" pitchFamily="34" charset="0"/>
              </a:rPr>
              <a:t>Baldrige</a:t>
            </a:r>
            <a:r>
              <a:rPr lang="en-US" altLang="en-US" sz="2000" b="1" u="none" dirty="0">
                <a:solidFill>
                  <a:srgbClr val="000066"/>
                </a:solidFill>
                <a:latin typeface="Calibri" panose="020F0502020204030204" pitchFamily="34" charset="0"/>
              </a:rPr>
              <a:t> National Quality Award</a:t>
            </a:r>
          </a:p>
        </p:txBody>
      </p:sp>
    </p:spTree>
    <p:extLst>
      <p:ext uri="{BB962C8B-B14F-4D97-AF65-F5344CB8AC3E}">
        <p14:creationId xmlns:p14="http://schemas.microsoft.com/office/powerpoint/2010/main" val="29764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ing yang 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4" y="3810000"/>
            <a:ext cx="2438400" cy="23495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7" y="274638"/>
            <a:ext cx="828952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Succession Planning Approach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417638"/>
            <a:ext cx="5105400" cy="5287962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Establish an Employee Team to Create a Succession Plan that Aligns to ISO’s Framework: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Baldrige</a:t>
            </a: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 Criteria for Performance Excellence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Knowledge Continuum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ISO Strategic Plan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Long and Short Term Goals, Objectives, and Action Plans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Success Measures</a:t>
            </a:r>
          </a:p>
          <a:p>
            <a:pPr marL="457200" lvl="1" indent="0">
              <a:spcBef>
                <a:spcPts val="0"/>
              </a:spcBef>
              <a:spcAft>
                <a:spcPct val="25000"/>
              </a:spcAft>
              <a:buClr>
                <a:schemeClr val="tx2"/>
              </a:buClr>
              <a:buNone/>
            </a:pPr>
            <a:endParaRPr lang="en-US" altLang="en-US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5" descr="http://www.nist.gov/baldrige/images/2013_2014_Business_Nonprofit_Criteria_Frame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3"/>
          <a:stretch>
            <a:fillRect/>
          </a:stretch>
        </p:blipFill>
        <p:spPr bwMode="auto">
          <a:xfrm>
            <a:off x="397276" y="1295400"/>
            <a:ext cx="3119437" cy="217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Approach </a:t>
            </a:r>
            <a:r>
              <a:rPr lang="en-US" sz="2800" b="1" dirty="0" smtClean="0"/>
              <a:t>(continued)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588067"/>
            <a:ext cx="3429000" cy="16570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Examine ISO’s Best Practices Based on Team Findings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Develop a Succession Program for ISO Staff</a:t>
            </a:r>
          </a:p>
        </p:txBody>
      </p:sp>
    </p:spTree>
    <p:extLst>
      <p:ext uri="{BB962C8B-B14F-4D97-AF65-F5344CB8AC3E}">
        <p14:creationId xmlns:p14="http://schemas.microsoft.com/office/powerpoint/2010/main" val="39755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Succession Plan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588067"/>
            <a:ext cx="3429000" cy="16570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14800" y="1417638"/>
            <a:ext cx="4876800" cy="5287962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Address the Competencies of Leadership: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Leading Change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Leading People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Business Acumen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Building Coalitions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Results Driven</a:t>
            </a:r>
            <a:endParaRPr lang="en-US" altLang="en-US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Determine How to Develop a Deeper Bench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Identify/Develop Untapped Internal Resources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Identify Potential Candidates</a:t>
            </a:r>
            <a:endParaRPr lang="en-US" altLang="en-US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Documentation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588067"/>
            <a:ext cx="3429000" cy="16570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What Should New/Future Leaders Know About ISO?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Preserve Institutional/ Corporate Memory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Process Documentation Includes Rationale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Understand Before Changing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Create Staff Awareness of What is Required</a:t>
            </a:r>
            <a:endParaRPr lang="en-US" alt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474"/>
            <a:ext cx="90678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279474"/>
            <a:ext cx="4495800" cy="5273726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Recruitment, Retention, and Succession are Integrated Parts of a Workforce Management Cycle: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Driven by the Vision, Mission, and Strategic Goals of the Organization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To Succeed…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All Parts Must Work Together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b="1" i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And</a:t>
            </a: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 Have the Buy-In of All Current and Incoming Staff</a:t>
            </a:r>
          </a:p>
        </p:txBody>
      </p:sp>
      <p:pic>
        <p:nvPicPr>
          <p:cNvPr id="1026" name="Picture 2" descr="http://nicholasferguson.org/wp-content/uploads/Suc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429000" cy="25717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7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600200"/>
            <a:ext cx="5638800" cy="4525963"/>
          </a:xfrm>
        </p:spPr>
        <p:txBody>
          <a:bodyPr>
            <a:normAutofit/>
          </a:bodyPr>
          <a:lstStyle/>
          <a:p>
            <a:pPr>
              <a:spcAft>
                <a:spcPct val="25000"/>
              </a:spcAft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301-975-2784</a:t>
            </a:r>
          </a:p>
          <a:p>
            <a:pPr>
              <a:spcAft>
                <a:spcPct val="25000"/>
              </a:spcAft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Mary-Deirdre Coraggio, Director ISO</a:t>
            </a:r>
          </a:p>
          <a:p>
            <a:pPr marL="0" indent="0">
              <a:spcAft>
                <a:spcPct val="25000"/>
              </a:spcAft>
              <a:buClr>
                <a:srgbClr val="FFFF00"/>
              </a:buClr>
              <a:buNone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   mary-deirdre.coraggio@nist.gov</a:t>
            </a:r>
          </a:p>
          <a:p>
            <a:pPr>
              <a:spcAft>
                <a:spcPct val="25000"/>
              </a:spcAft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Rosa Liu, Program Manager Research Library </a:t>
            </a:r>
          </a:p>
          <a:p>
            <a:pPr marL="0" indent="0">
              <a:spcAft>
                <a:spcPct val="25000"/>
              </a:spcAft>
              <a:buClr>
                <a:srgbClr val="FFFF00"/>
              </a:buClr>
              <a:buNone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   rosa.liu@nist.gov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09800"/>
            <a:ext cx="2455028" cy="22612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882" y="274638"/>
            <a:ext cx="5733918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NIST Mission</a:t>
            </a:r>
            <a:endParaRPr lang="en-US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0707" y="3287713"/>
            <a:ext cx="216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Gaithersburg, MD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154" y="719138"/>
            <a:ext cx="1870075" cy="256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bou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07" y="3810000"/>
            <a:ext cx="18288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ji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7" y="4572000"/>
            <a:ext cx="18288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3" dist="53882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66982" y="5775569"/>
            <a:ext cx="1438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Boulder, CO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14800" y="1676400"/>
            <a:ext cx="4648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 MT Extra Bold" pitchFamily="18" charset="0"/>
              </a:defRPr>
            </a:lvl9pPr>
          </a:lstStyle>
          <a:p>
            <a:pPr eaLnBrk="1" hangingPunct="1"/>
            <a:r>
              <a:rPr kumimoji="1" lang="en-US" altLang="en-US" u="none" dirty="0">
                <a:solidFill>
                  <a:srgbClr val="000066"/>
                </a:solidFill>
                <a:latin typeface="+mn-lt"/>
              </a:rPr>
              <a:t>To promote U.S. innovation and industrial competitiveness by advancing </a:t>
            </a:r>
          </a:p>
          <a:p>
            <a:pPr eaLnBrk="1" hangingPunct="1"/>
            <a:endParaRPr kumimoji="1" lang="en-US" altLang="en-US" u="none" dirty="0">
              <a:latin typeface="+mn-lt"/>
            </a:endParaRPr>
          </a:p>
          <a:p>
            <a:pPr eaLnBrk="1" hangingPunct="1"/>
            <a:r>
              <a:rPr kumimoji="1" lang="en-US" altLang="en-US" b="1" u="none" dirty="0">
                <a:solidFill>
                  <a:srgbClr val="A50021"/>
                </a:solidFill>
                <a:latin typeface="+mn-lt"/>
              </a:rPr>
              <a:t>measurement science</a:t>
            </a:r>
            <a:r>
              <a:rPr kumimoji="1" lang="en-US" altLang="en-US" b="1" u="none" dirty="0">
                <a:latin typeface="+mn-lt"/>
              </a:rPr>
              <a:t>, </a:t>
            </a:r>
            <a:r>
              <a:rPr kumimoji="1" lang="en-US" altLang="en-US" b="1" u="none" dirty="0">
                <a:solidFill>
                  <a:srgbClr val="333399"/>
                </a:solidFill>
                <a:latin typeface="+mn-lt"/>
              </a:rPr>
              <a:t>standards</a:t>
            </a:r>
            <a:r>
              <a:rPr kumimoji="1" lang="en-US" altLang="en-US" b="1" u="none" dirty="0">
                <a:latin typeface="+mn-lt"/>
              </a:rPr>
              <a:t>, </a:t>
            </a:r>
            <a:br>
              <a:rPr kumimoji="1" lang="en-US" altLang="en-US" b="1" u="none" dirty="0">
                <a:latin typeface="+mn-lt"/>
              </a:rPr>
            </a:br>
            <a:r>
              <a:rPr kumimoji="1" lang="en-US" altLang="en-US" u="none" dirty="0">
                <a:solidFill>
                  <a:srgbClr val="000066"/>
                </a:solidFill>
                <a:latin typeface="+mn-lt"/>
              </a:rPr>
              <a:t>and</a:t>
            </a:r>
            <a:r>
              <a:rPr kumimoji="1" lang="en-US" altLang="en-US" b="1" u="none" dirty="0">
                <a:latin typeface="+mn-lt"/>
              </a:rPr>
              <a:t> </a:t>
            </a:r>
            <a:r>
              <a:rPr kumimoji="1" lang="en-US" altLang="en-US" b="1" u="none" dirty="0">
                <a:solidFill>
                  <a:srgbClr val="009900"/>
                </a:solidFill>
                <a:latin typeface="+mn-lt"/>
              </a:rPr>
              <a:t>technology</a:t>
            </a:r>
            <a:r>
              <a:rPr kumimoji="1" lang="en-US" altLang="en-US" u="none" dirty="0">
                <a:latin typeface="+mn-lt"/>
              </a:rPr>
              <a:t> </a:t>
            </a:r>
          </a:p>
          <a:p>
            <a:pPr eaLnBrk="1" hangingPunct="1"/>
            <a:endParaRPr kumimoji="1" lang="en-US" altLang="en-US" u="none" dirty="0">
              <a:latin typeface="+mn-lt"/>
            </a:endParaRPr>
          </a:p>
          <a:p>
            <a:pPr eaLnBrk="1" hangingPunct="1"/>
            <a:r>
              <a:rPr kumimoji="1" lang="en-US" altLang="en-US" u="none" dirty="0">
                <a:solidFill>
                  <a:srgbClr val="000066"/>
                </a:solidFill>
                <a:latin typeface="+mn-lt"/>
              </a:rPr>
              <a:t>in ways that enhance economic </a:t>
            </a:r>
          </a:p>
          <a:p>
            <a:pPr eaLnBrk="1" hangingPunct="1"/>
            <a:r>
              <a:rPr kumimoji="1" lang="en-US" altLang="en-US" u="none" dirty="0">
                <a:solidFill>
                  <a:srgbClr val="000066"/>
                </a:solidFill>
                <a:latin typeface="+mn-lt"/>
              </a:rPr>
              <a:t>security and improve the quality of life for all Americans.</a:t>
            </a:r>
          </a:p>
          <a:p>
            <a:pPr algn="ctr">
              <a:lnSpc>
                <a:spcPct val="125000"/>
              </a:lnSpc>
            </a:pPr>
            <a:endParaRPr lang="en-US" altLang="en-US" sz="3200" i="1" u="none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96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474"/>
            <a:ext cx="90678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The Information Services Office</a:t>
            </a:r>
            <a:br>
              <a:rPr lang="en-US" b="1" dirty="0" smtClean="0"/>
            </a:br>
            <a:r>
              <a:rPr lang="en-US" b="1" dirty="0" smtClean="0"/>
              <a:t>(ISO) @ NIST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ISO Mission: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To support and enhance NIST research activities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Staff: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16 librarians, 9 specialists, 4 library techs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ISO programs: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Research Library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Electronic/Digital Publishing</a:t>
            </a:r>
          </a:p>
          <a:p>
            <a:pPr marL="515938" lvl="1" indent="-344488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Museum and History Program</a:t>
            </a:r>
            <a:endParaRPr lang="en-US" altLang="en-US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722" y="3581401"/>
            <a:ext cx="3788578" cy="251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371600"/>
            <a:ext cx="2590800" cy="1943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NIST Alternative Performance Management System (APMS)</a:t>
            </a:r>
            <a:endParaRPr lang="en-US" sz="4000" b="1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86200" y="1676400"/>
            <a:ext cx="4876800" cy="49530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70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Major Differences Between APMS and GS: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6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Career Paths and Pay Bands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6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Set Benchmark Standards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6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Standardized and Shorter Position Descriptions</a:t>
            </a:r>
          </a:p>
          <a:p>
            <a:pPr marL="915988" lvl="2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53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Easier to Create and Update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6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Pay-for-Performance System</a:t>
            </a:r>
          </a:p>
          <a:p>
            <a:pPr marL="915988" lvl="2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53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Movement is by Merit and % of salary increase awarded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6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Flexible Hiring Salaries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6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Supervisory Differentials</a:t>
            </a:r>
          </a:p>
        </p:txBody>
      </p:sp>
      <p:pic>
        <p:nvPicPr>
          <p:cNvPr id="1028" name="Picture 4" descr="http://www.activebizpros.com/i/main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NIST Alternative Performance Management System (APMS)</a:t>
            </a:r>
          </a:p>
        </p:txBody>
      </p:sp>
      <p:pic>
        <p:nvPicPr>
          <p:cNvPr id="1028" name="Picture 4" descr="http://www.activebizpros.com/i/main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114800" y="2057400"/>
            <a:ext cx="4038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Benefits: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Greater Flexibility in Hiring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Manager has Classification Authority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Salary Setting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Greater Retention Options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Parallel Career Ladders</a:t>
            </a:r>
          </a:p>
        </p:txBody>
      </p:sp>
    </p:spTree>
    <p:extLst>
      <p:ext uri="{BB962C8B-B14F-4D97-AF65-F5344CB8AC3E}">
        <p14:creationId xmlns:p14="http://schemas.microsoft.com/office/powerpoint/2010/main" val="15044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Career Paths and Pay Bands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87598"/>
              </p:ext>
            </p:extLst>
          </p:nvPr>
        </p:nvGraphicFramePr>
        <p:xfrm>
          <a:off x="914400" y="1447800"/>
          <a:ext cx="7391395" cy="4495798"/>
        </p:xfrm>
        <a:graphic>
          <a:graphicData uri="http://schemas.openxmlformats.org/drawingml/2006/table">
            <a:tbl>
              <a:tblPr firstRow="1" firstCol="1" bandRow="1"/>
              <a:tblGrid>
                <a:gridCol w="1829755"/>
                <a:gridCol w="370776"/>
                <a:gridCol w="370776"/>
                <a:gridCol w="370776"/>
                <a:gridCol w="370776"/>
                <a:gridCol w="370776"/>
                <a:gridCol w="370776"/>
                <a:gridCol w="370776"/>
                <a:gridCol w="370776"/>
                <a:gridCol w="370776"/>
                <a:gridCol w="370776"/>
                <a:gridCol w="370776"/>
                <a:gridCol w="370776"/>
                <a:gridCol w="370776"/>
                <a:gridCol w="370776"/>
                <a:gridCol w="370776"/>
              </a:tblGrid>
              <a:tr h="4367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CAREER PATHS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BANDS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49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Scientific and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(ZP)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Engineering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V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59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S&amp;E Technician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(ZT)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0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Administrative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(ZA)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Librarians 1410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Technical Information Specialists 1412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749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Support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(ZS) Technicians 1411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8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Corresponding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GS Grades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15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DF7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525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Effects on Library Careers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419600" y="1752600"/>
            <a:ext cx="4267200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344488">
              <a:spcAft>
                <a:spcPts val="72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Broadens Opportunities </a:t>
            </a:r>
            <a:r>
              <a:rPr lang="en-US" sz="2400" dirty="0">
                <a:solidFill>
                  <a:srgbClr val="000066"/>
                </a:solidFill>
              </a:rPr>
              <a:t>for </a:t>
            </a:r>
            <a:r>
              <a:rPr lang="en-US" sz="2400" dirty="0" smtClean="0">
                <a:solidFill>
                  <a:srgbClr val="000066"/>
                </a:solidFill>
              </a:rPr>
              <a:t>Librarians</a:t>
            </a:r>
          </a:p>
          <a:p>
            <a:pPr marL="515938" indent="-344488">
              <a:spcAft>
                <a:spcPts val="72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Allows Broader Use </a:t>
            </a:r>
            <a:r>
              <a:rPr lang="en-US" sz="2400" dirty="0">
                <a:solidFill>
                  <a:srgbClr val="000066"/>
                </a:solidFill>
              </a:rPr>
              <a:t>of </a:t>
            </a:r>
            <a:r>
              <a:rPr lang="en-US" sz="2400" dirty="0" smtClean="0">
                <a:solidFill>
                  <a:srgbClr val="000066"/>
                </a:solidFill>
              </a:rPr>
              <a:t>1412</a:t>
            </a:r>
          </a:p>
          <a:p>
            <a:pPr marL="515938" indent="-344488">
              <a:spcAft>
                <a:spcPts val="72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Broadens Opportunities </a:t>
            </a:r>
            <a:r>
              <a:rPr lang="en-US" sz="2400" dirty="0">
                <a:solidFill>
                  <a:srgbClr val="000066"/>
                </a:solidFill>
              </a:rPr>
              <a:t>in </a:t>
            </a:r>
            <a:r>
              <a:rPr lang="en-US" sz="2400" dirty="0" smtClean="0">
                <a:solidFill>
                  <a:srgbClr val="000066"/>
                </a:solidFill>
              </a:rPr>
              <a:t>Related Series</a:t>
            </a:r>
          </a:p>
          <a:p>
            <a:pPr marL="515938" indent="-344488">
              <a:spcAft>
                <a:spcPts val="72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Better Grade Range</a:t>
            </a:r>
          </a:p>
          <a:p>
            <a:pPr marL="515938" indent="-344488">
              <a:spcAft>
                <a:spcPts val="72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Use </a:t>
            </a:r>
            <a:r>
              <a:rPr lang="en-US" sz="2400" dirty="0">
                <a:solidFill>
                  <a:srgbClr val="000066"/>
                </a:solidFill>
              </a:rPr>
              <a:t>of </a:t>
            </a:r>
            <a:r>
              <a:rPr lang="en-US" sz="2400" dirty="0" smtClean="0">
                <a:solidFill>
                  <a:srgbClr val="000066"/>
                </a:solidFill>
              </a:rPr>
              <a:t>Career Ladders </a:t>
            </a:r>
            <a:r>
              <a:rPr lang="en-US" sz="2400" dirty="0">
                <a:solidFill>
                  <a:srgbClr val="000066"/>
                </a:solidFill>
              </a:rPr>
              <a:t>with </a:t>
            </a:r>
            <a:r>
              <a:rPr lang="en-US" sz="2400" dirty="0" smtClean="0">
                <a:solidFill>
                  <a:srgbClr val="000066"/>
                </a:solidFill>
              </a:rPr>
              <a:t>Education Gives Better Opportunity </a:t>
            </a:r>
            <a:r>
              <a:rPr lang="en-US" sz="2400" dirty="0">
                <a:solidFill>
                  <a:srgbClr val="000066"/>
                </a:solidFill>
              </a:rPr>
              <a:t>to </a:t>
            </a:r>
            <a:r>
              <a:rPr lang="en-US" sz="2400" dirty="0" smtClean="0">
                <a:solidFill>
                  <a:srgbClr val="000066"/>
                </a:solidFill>
              </a:rPr>
              <a:t>Technicians</a:t>
            </a:r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286000"/>
            <a:ext cx="3757042" cy="24980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ISO Recruitment</a:t>
            </a:r>
            <a:endParaRPr lang="en-US" b="1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286000"/>
            <a:ext cx="3429000" cy="22612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726354" y="1905000"/>
            <a:ext cx="4038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Philosophy: 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Focus on the Vision and Mission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Consider Each Vacancy an OPPORTUNITY</a:t>
            </a:r>
          </a:p>
          <a:p>
            <a:pPr marL="515938" lvl="1" indent="-344488">
              <a:spcAft>
                <a:spcPct val="2500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Vacancies “Belong” to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156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 fontScale="32500" lnSpcReduction="20000"/>
      </a:bodyPr>
      <a:lstStyle>
        <a:defPPr>
          <a:buClr>
            <a:srgbClr val="FFFF00"/>
          </a:buClr>
          <a:buFont typeface="Wingdings" panose="05000000000000000000" pitchFamily="2" charset="2"/>
          <a:buBlip>
            <a:blip xmlns:r="http://schemas.openxmlformats.org/officeDocument/2006/relationships" r:embed="rId1"/>
          </a:buBlip>
          <a:defRPr sz="8600" b="1" dirty="0" smtClean="0">
            <a:solidFill>
              <a:srgbClr val="000066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</Template>
  <TotalTime>2891</TotalTime>
  <Words>859</Words>
  <Application>Microsoft Office PowerPoint</Application>
  <PresentationFormat>Letter Paper (8.5x11 in)</PresentationFormat>
  <Paragraphs>258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ISO</vt:lpstr>
      <vt:lpstr>Responding to the Challenges of Recruitment, Retention, and Succession at the NIST  Information Services Office</vt:lpstr>
      <vt:lpstr>National Institute of Standards and Technology (NIST)</vt:lpstr>
      <vt:lpstr>NIST Mission</vt:lpstr>
      <vt:lpstr>The Information Services Office (ISO) @ NIST </vt:lpstr>
      <vt:lpstr>NIST Alternative Performance Management System (APMS)</vt:lpstr>
      <vt:lpstr>NIST Alternative Performance Management System (APMS)</vt:lpstr>
      <vt:lpstr>Career Paths and Pay Bands</vt:lpstr>
      <vt:lpstr>Effects on Library Careers</vt:lpstr>
      <vt:lpstr>ISO Recruitment</vt:lpstr>
      <vt:lpstr>ISO Recruitment</vt:lpstr>
      <vt:lpstr>ISO Recruitment</vt:lpstr>
      <vt:lpstr>ISO Recruitment</vt:lpstr>
      <vt:lpstr>ISO Recruitment</vt:lpstr>
      <vt:lpstr>ISO Recruitment</vt:lpstr>
      <vt:lpstr>Employee Retention</vt:lpstr>
      <vt:lpstr>Employee Retention</vt:lpstr>
      <vt:lpstr>Employee Retention</vt:lpstr>
      <vt:lpstr>Employee Retention</vt:lpstr>
      <vt:lpstr>Issues and Goals</vt:lpstr>
      <vt:lpstr>Succession Planning Approach</vt:lpstr>
      <vt:lpstr>Approach (continued)</vt:lpstr>
      <vt:lpstr>Succession Plan</vt:lpstr>
      <vt:lpstr>Documentation</vt:lpstr>
      <vt:lpstr>Conclusion</vt:lpstr>
      <vt:lpstr>For more information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Coraggio, Mary-Deirdre</cp:lastModifiedBy>
  <cp:revision>83</cp:revision>
  <cp:lastPrinted>2014-06-26T14:04:36Z</cp:lastPrinted>
  <dcterms:created xsi:type="dcterms:W3CDTF">2011-03-03T20:38:36Z</dcterms:created>
  <dcterms:modified xsi:type="dcterms:W3CDTF">2014-07-23T01:14:13Z</dcterms:modified>
</cp:coreProperties>
</file>