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78" r:id="rId4"/>
    <p:sldMasterId id="2147483683" r:id="rId5"/>
    <p:sldMasterId id="2147483688" r:id="rId6"/>
  </p:sldMasterIdLst>
  <p:notesMasterIdLst>
    <p:notesMasterId r:id="rId34"/>
  </p:notesMasterIdLst>
  <p:handoutMasterIdLst>
    <p:handoutMasterId r:id="rId35"/>
  </p:handoutMasterIdLst>
  <p:sldIdLst>
    <p:sldId id="256" r:id="rId7"/>
    <p:sldId id="259" r:id="rId8"/>
    <p:sldId id="262" r:id="rId9"/>
    <p:sldId id="318" r:id="rId10"/>
    <p:sldId id="319" r:id="rId11"/>
    <p:sldId id="320" r:id="rId12"/>
    <p:sldId id="322" r:id="rId13"/>
    <p:sldId id="325" r:id="rId14"/>
    <p:sldId id="263" r:id="rId15"/>
    <p:sldId id="301" r:id="rId16"/>
    <p:sldId id="324" r:id="rId17"/>
    <p:sldId id="266" r:id="rId18"/>
    <p:sldId id="310" r:id="rId19"/>
    <p:sldId id="270" r:id="rId20"/>
    <p:sldId id="271" r:id="rId21"/>
    <p:sldId id="316" r:id="rId22"/>
    <p:sldId id="273" r:id="rId23"/>
    <p:sldId id="274" r:id="rId24"/>
    <p:sldId id="323" r:id="rId25"/>
    <p:sldId id="269" r:id="rId26"/>
    <p:sldId id="281" r:id="rId27"/>
    <p:sldId id="282" r:id="rId28"/>
    <p:sldId id="317" r:id="rId29"/>
    <p:sldId id="284" r:id="rId30"/>
    <p:sldId id="285" r:id="rId31"/>
    <p:sldId id="311" r:id="rId32"/>
    <p:sldId id="287"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591" autoAdjust="0"/>
    <p:restoredTop sz="94660"/>
  </p:normalViewPr>
  <p:slideViewPr>
    <p:cSldViewPr snapToGrid="0" snapToObjects="1">
      <p:cViewPr>
        <p:scale>
          <a:sx n="80" d="100"/>
          <a:sy n="80" d="100"/>
        </p:scale>
        <p:origin x="-2430" y="-8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0C0CD8-3010-714E-8AF8-DF19DBEE5D98}" type="datetime1">
              <a:rPr lang="en-US" smtClean="0"/>
              <a:pPr/>
              <a:t>8/27/2013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5A25E5-1EEB-7F42-ADA8-08A2B7F7DDB2}" type="slidenum">
              <a:rPr lang="en-US" smtClean="0"/>
              <a:pPr/>
              <a:t>‹#›</a:t>
            </a:fld>
            <a:endParaRPr lang="en-US" dirty="0"/>
          </a:p>
        </p:txBody>
      </p:sp>
    </p:spTree>
    <p:extLst>
      <p:ext uri="{BB962C8B-B14F-4D97-AF65-F5344CB8AC3E}">
        <p14:creationId xmlns:p14="http://schemas.microsoft.com/office/powerpoint/2010/main" val="6682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3B90D-534E-3A4F-8E5F-DC86F4836318}" type="datetime1">
              <a:rPr lang="en-US" smtClean="0"/>
              <a:pPr/>
              <a:t>8/27/2013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9F1EF6-47D2-4F44-B30F-9B52DF5A2C64}" type="slidenum">
              <a:rPr lang="en-US" smtClean="0"/>
              <a:pPr/>
              <a:t>‹#›</a:t>
            </a:fld>
            <a:endParaRPr lang="en-US" dirty="0"/>
          </a:p>
        </p:txBody>
      </p:sp>
    </p:spTree>
    <p:extLst>
      <p:ext uri="{BB962C8B-B14F-4D97-AF65-F5344CB8AC3E}">
        <p14:creationId xmlns:p14="http://schemas.microsoft.com/office/powerpoint/2010/main" val="7114508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rPr>
              <a:pPr/>
              <a:t>11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58167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0000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3" name="Footer Placeholder 2"/>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4" name="Slide Number Placeholder 3"/>
          <p:cNvSpPr>
            <a:spLocks noGrp="1"/>
          </p:cNvSpPr>
          <p:nvPr>
            <p:ph type="sldNum" sz="quarter" idx="12"/>
          </p:nvPr>
        </p:nvSpPr>
        <p:spPr/>
        <p:txBody>
          <a:bodyPr/>
          <a:lstStyle/>
          <a:p>
            <a:fld id="{95E01C71-22B4-4394-8757-5CC350D3DBE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4649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5" name="Footer Placeholder 4"/>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6" name="Slide Number Placeholder 5"/>
          <p:cNvSpPr>
            <a:spLocks noGrp="1"/>
          </p:cNvSpPr>
          <p:nvPr>
            <p:ph type="sldNum" sz="quarter" idx="12"/>
          </p:nvPr>
        </p:nvSpPr>
        <p:spPr/>
        <p:txBody>
          <a:bodyPr/>
          <a:lstStyle/>
          <a:p>
            <a:fld id="{EDFD7BA7-C82A-0A45-924F-F59178CEA0D1}"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873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July 2011</a:t>
            </a:r>
            <a:endParaRPr lang="en-US">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“CORE” – January 24, 2012</a:t>
            </a:r>
            <a:endParaRPr>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54931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July 2011</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“CORE” – January 24, 2012</a:t>
            </a:r>
            <a:endParaRPr>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8918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r>
              <a:rPr lang="en-US" dirty="0" smtClean="0"/>
              <a:t>April 25, 2013</a:t>
            </a:r>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dirty="0" smtClean="0"/>
              <a:t>Nebraska Information Webinar</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solidFill>
              </a:rPr>
              <a:t>July 2011</a:t>
            </a:r>
            <a:endParaRPr lang="en-US">
              <a:solidFill>
                <a:prstClr val="black"/>
              </a:solidFill>
            </a:endParaRPr>
          </a:p>
        </p:txBody>
      </p:sp>
      <p:sp>
        <p:nvSpPr>
          <p:cNvPr id="5" name="Footer Placeholder 4"/>
          <p:cNvSpPr>
            <a:spLocks noGrp="1"/>
          </p:cNvSpPr>
          <p:nvPr>
            <p:ph type="ftr" sz="quarter" idx="11"/>
          </p:nvPr>
        </p:nvSpPr>
        <p:spPr/>
        <p:txBody>
          <a:bodyPr/>
          <a:lstStyle/>
          <a:p>
            <a:r>
              <a:rPr smtClean="0">
                <a:solidFill>
                  <a:prstClr val="black"/>
                </a:solidFill>
              </a:rPr>
              <a:t>“CORE” – January 24, 2012</a:t>
            </a:r>
            <a:endParaRPr>
              <a:solidFill>
                <a:prstClr val="black"/>
              </a:solidFill>
            </a:endParaRPr>
          </a:p>
        </p:txBody>
      </p:sp>
      <p:sp>
        <p:nvSpPr>
          <p:cNvPr id="6" name="Slide Number Placeholder 5"/>
          <p:cNvSpPr>
            <a:spLocks noGrp="1"/>
          </p:cNvSpPr>
          <p:nvPr>
            <p:ph type="sldNum" sz="quarter" idx="12"/>
          </p:nvPr>
        </p:nvSpPr>
        <p:spPr/>
        <p:txBody>
          <a:bodyPr/>
          <a:lstStyle/>
          <a:p>
            <a:fld id="{93F218FC-E0D8-4632-9F2F-5FA660110D7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3678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solidFill>
                  <a:prstClr val="black"/>
                </a:solidFill>
              </a:rPr>
              <a:t>Feb 2012</a:t>
            </a:r>
            <a:endParaRPr lang="en-US" dirty="0">
              <a:solidFill>
                <a:prstClr val="black"/>
              </a:solidFill>
            </a:endParaRPr>
          </a:p>
        </p:txBody>
      </p:sp>
      <p:sp>
        <p:nvSpPr>
          <p:cNvPr id="6" name="Footer Placeholder 5"/>
          <p:cNvSpPr>
            <a:spLocks noGrp="1"/>
          </p:cNvSpPr>
          <p:nvPr>
            <p:ph type="ftr" sz="quarter" idx="11"/>
          </p:nvPr>
        </p:nvSpPr>
        <p:spPr>
          <a:xfrm>
            <a:off x="2667699" y="6499225"/>
            <a:ext cx="3749879" cy="222250"/>
          </a:xfrm>
        </p:spPr>
        <p:txBody>
          <a:bodyPr/>
          <a:lstStyle/>
          <a:p>
            <a:r>
              <a:rPr dirty="0" smtClean="0">
                <a:solidFill>
                  <a:prstClr val="black"/>
                </a:solidFill>
              </a:rPr>
              <a:t>Stakeholder Presentation v2</a:t>
            </a:r>
            <a:endParaRPr dirty="0">
              <a:solidFill>
                <a:prstClr val="black"/>
              </a:solidFill>
            </a:endParaRPr>
          </a:p>
        </p:txBody>
      </p:sp>
      <p:sp>
        <p:nvSpPr>
          <p:cNvPr id="7" name="Slide Number Placeholder 6"/>
          <p:cNvSpPr>
            <a:spLocks noGrp="1"/>
          </p:cNvSpPr>
          <p:nvPr>
            <p:ph type="sldNum" sz="quarter" idx="12"/>
          </p:nvPr>
        </p:nvSpPr>
        <p:spPr/>
        <p:txBody>
          <a:bodyPr/>
          <a:lstStyle/>
          <a:p>
            <a:fld id="{33D6E5A2-EC83-451F-A719-9AC1370DD5CF}"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7257844"/>
      </p:ext>
    </p:extLst>
  </p:cSld>
  <p:clrMapOvr>
    <a:masterClrMapping/>
  </p:clrMapOvr>
  <p:transition spd="slow">
    <p:wipe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57617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85602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3" name="Footer Placeholder 2"/>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4" name="Slide Number Placeholder 3"/>
          <p:cNvSpPr>
            <a:spLocks noGrp="1"/>
          </p:cNvSpPr>
          <p:nvPr>
            <p:ph type="sldNum" sz="quarter" idx="12"/>
          </p:nvPr>
        </p:nvSpPr>
        <p:spPr/>
        <p:txBody>
          <a:bodyPr/>
          <a:lstStyle/>
          <a:p>
            <a:fld id="{95E01C71-22B4-4394-8757-5CC350D3DBE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740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5" name="Footer Placeholder 14"/>
          <p:cNvSpPr>
            <a:spLocks noGrp="1"/>
          </p:cNvSpPr>
          <p:nvPr>
            <p:ph type="ftr" sz="quarter" idx="11"/>
          </p:nvPr>
        </p:nvSpPr>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6" name="Slide Number Placeholder 16"/>
          <p:cNvSpPr>
            <a:spLocks noGrp="1"/>
          </p:cNvSpPr>
          <p:nvPr>
            <p:ph type="sldNum" sz="quarter" idx="12"/>
          </p:nvPr>
        </p:nvSpPr>
        <p:spPr/>
        <p:txBody>
          <a:bodyPr/>
          <a:lstStyle>
            <a:lvl1pPr>
              <a:defRPr/>
            </a:lvl1pPr>
          </a:lstStyle>
          <a:p>
            <a:pPr>
              <a:defRPr/>
            </a:pPr>
            <a:fld id="{881CD509-821D-44F2-B940-645E51193C9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74639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en-US" smtClean="0">
                <a:solidFill>
                  <a:prstClr val="black"/>
                </a:solidFill>
              </a:rPr>
              <a:t>March 2013</a:t>
            </a:r>
            <a:endParaRPr lang="en-US" dirty="0">
              <a:solidFill>
                <a:prstClr val="black"/>
              </a:solidFill>
            </a:endParaRPr>
          </a:p>
        </p:txBody>
      </p:sp>
      <p:sp>
        <p:nvSpPr>
          <p:cNvPr id="4" name="Footer Placeholder 3"/>
          <p:cNvSpPr>
            <a:spLocks noGrp="1"/>
          </p:cNvSpPr>
          <p:nvPr>
            <p:ph type="ftr" sz="quarter" idx="11"/>
          </p:nvPr>
        </p:nvSpPr>
        <p:spPr>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smtClean="0">
                <a:solidFill>
                  <a:prstClr val="black"/>
                </a:solidFill>
              </a:rPr>
              <a:t>MEP Overview</a:t>
            </a:r>
            <a:endParaRPr dirty="0">
              <a:solidFill>
                <a:prstClr val="black"/>
              </a:solidFill>
            </a:endParaRPr>
          </a:p>
        </p:txBody>
      </p:sp>
      <p:sp>
        <p:nvSpPr>
          <p:cNvPr id="5" name="Slide Number Placeholder 16"/>
          <p:cNvSpPr>
            <a:spLocks noGrp="1"/>
          </p:cNvSpPr>
          <p:nvPr>
            <p:ph type="sldNum" sz="quarter" idx="12"/>
          </p:nvPr>
        </p:nvSpPr>
        <p:spPr>
          <a:xfrm>
            <a:off x="6553200" y="6499225"/>
            <a:ext cx="2133600" cy="222250"/>
          </a:xfrm>
        </p:spPr>
        <p:txBody>
          <a:bodyPr/>
          <a:lstStyle>
            <a:lvl1pPr>
              <a:defRPr smtClean="0"/>
            </a:lvl1pPr>
          </a:lstStyle>
          <a:p>
            <a:pPr>
              <a:defRPr/>
            </a:pPr>
            <a:fld id="{D0C0DDD3-4F24-4E46-A883-EF5D770CDD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33001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solidFill>
              </a:rPr>
              <a:t>March 2013</a:t>
            </a:r>
            <a:endParaRPr lang="en-US" dirty="0">
              <a:solidFill>
                <a:prstClr val="black"/>
              </a:solidFill>
            </a:endParaRPr>
          </a:p>
        </p:txBody>
      </p:sp>
      <p:sp>
        <p:nvSpPr>
          <p:cNvPr id="3" name="Footer Placeholder 2"/>
          <p:cNvSpPr>
            <a:spLocks noGrp="1"/>
          </p:cNvSpPr>
          <p:nvPr>
            <p:ph type="ftr" sz="quarter" idx="11"/>
          </p:nvPr>
        </p:nvSpPr>
        <p:spPr/>
        <p:txBody>
          <a:bodyPr/>
          <a:lstStyle/>
          <a:p>
            <a:r>
              <a:rPr smtClean="0">
                <a:solidFill>
                  <a:prstClr val="black"/>
                </a:solidFill>
              </a:rPr>
              <a:t>MEP Overview</a:t>
            </a:r>
            <a:endParaRPr dirty="0">
              <a:solidFill>
                <a:prstClr val="black"/>
              </a:solidFill>
            </a:endParaRPr>
          </a:p>
        </p:txBody>
      </p:sp>
      <p:sp>
        <p:nvSpPr>
          <p:cNvPr id="4" name="Slide Number Placeholder 3"/>
          <p:cNvSpPr>
            <a:spLocks noGrp="1"/>
          </p:cNvSpPr>
          <p:nvPr>
            <p:ph type="sldNum" sz="quarter" idx="12"/>
          </p:nvPr>
        </p:nvSpPr>
        <p:spPr/>
        <p:txBody>
          <a:bodyPr/>
          <a:lstStyle/>
          <a:p>
            <a:fld id="{95E01C71-22B4-4394-8757-5CC350D3DBE0}"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921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April 25, 2013</a:t>
            </a:r>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dirty="0" smtClean="0"/>
              <a:t>Nebraska Information Webinar</a:t>
            </a:r>
            <a:endParaRPr lang="en-US" dirty="0"/>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April 25, 2013</a:t>
            </a:r>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dirty="0" smtClean="0"/>
              <a:t>Nebraska Information Webinar</a:t>
            </a:r>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April 25, 2013</a:t>
            </a:r>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dirty="0" smtClean="0"/>
              <a:t>Nebraska Information Webinar</a:t>
            </a:r>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March 2013</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6"/>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7"/>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8"/>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MEP Overview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3696845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July 2011</a:t>
            </a:r>
            <a:endParaRPr lang="en-US">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6"/>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7"/>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8"/>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“CORE” – January 24, 2012</a:t>
            </a:r>
            <a:endParaRPr>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37019429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dt="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March 2013</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5"/>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6"/>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7"/>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MEP Overview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6555858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99225"/>
            <a:ext cx="2133600" cy="222250"/>
          </a:xfrm>
          <a:prstGeom prst="rect">
            <a:avLst/>
          </a:prstGeom>
        </p:spPr>
        <p:txBody>
          <a:bodyPr vert="horz" lIns="91440" tIns="45720" rIns="91440" bIns="45720" rtlCol="0" anchor="ctr"/>
          <a:lstStyle>
            <a:lvl1pPr algn="l">
              <a:defRPr sz="1800" b="1">
                <a:solidFill>
                  <a:schemeClr val="tx1"/>
                </a:solidFill>
                <a:latin typeface="Arial Narrow" pitchFamily="34" charset="0"/>
                <a:ea typeface="ヒラギノ角ゴ Pro W3" pitchFamily="-109" charset="-128"/>
                <a:cs typeface="+mn-cs"/>
              </a:defRPr>
            </a:lvl1pPr>
          </a:lstStyle>
          <a:p>
            <a:pPr fontAlgn="base">
              <a:spcBef>
                <a:spcPct val="0"/>
              </a:spcBef>
              <a:spcAft>
                <a:spcPct val="0"/>
              </a:spcAft>
              <a:defRPr/>
            </a:pPr>
            <a:r>
              <a:rPr lang="en-US" smtClean="0">
                <a:solidFill>
                  <a:prstClr val="black"/>
                </a:solidFill>
              </a:rPr>
              <a:t>March 2013</a:t>
            </a:r>
            <a:endParaRPr lang="en-US" dirty="0">
              <a:solidFill>
                <a:prstClr val="black"/>
              </a:solidFill>
            </a:endParaRP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3" name="Picture 8" descr="MEP-WORDING-PPT.jpg"/>
          <p:cNvPicPr>
            <a:picLocks noChangeAspect="1"/>
          </p:cNvPicPr>
          <p:nvPr/>
        </p:nvPicPr>
        <p:blipFill>
          <a:blip r:embed="rId5"/>
          <a:srcRect/>
          <a:stretch>
            <a:fillRect/>
          </a:stretch>
        </p:blipFill>
        <p:spPr bwMode="auto">
          <a:xfrm>
            <a:off x="788988" y="263525"/>
            <a:ext cx="7215187" cy="158750"/>
          </a:xfrm>
          <a:prstGeom prst="rect">
            <a:avLst/>
          </a:prstGeom>
          <a:noFill/>
          <a:ln w="9525">
            <a:noFill/>
            <a:miter lim="800000"/>
            <a:headEnd/>
            <a:tailEnd/>
          </a:ln>
        </p:spPr>
      </p:pic>
      <p:pic>
        <p:nvPicPr>
          <p:cNvPr id="4104" name="Picture 9" descr="MEP-LOGO-MEP.png"/>
          <p:cNvPicPr>
            <a:picLocks noChangeAspect="1"/>
          </p:cNvPicPr>
          <p:nvPr/>
        </p:nvPicPr>
        <p:blipFill>
          <a:blip r:embed="rId6"/>
          <a:srcRect/>
          <a:stretch>
            <a:fillRect/>
          </a:stretch>
        </p:blipFill>
        <p:spPr bwMode="auto">
          <a:xfrm>
            <a:off x="8686800" y="6446838"/>
            <a:ext cx="273050" cy="385762"/>
          </a:xfrm>
          <a:prstGeom prst="rect">
            <a:avLst/>
          </a:prstGeom>
          <a:noFill/>
          <a:ln w="9525">
            <a:noFill/>
            <a:miter lim="800000"/>
            <a:headEnd/>
            <a:tailEnd/>
          </a:ln>
        </p:spPr>
      </p:pic>
      <p:pic>
        <p:nvPicPr>
          <p:cNvPr id="4105" name="Picture 10" descr="MEP-NEW-LOOK-LEFT-SIDE.png"/>
          <p:cNvPicPr>
            <a:picLocks noChangeAspect="1"/>
          </p:cNvPicPr>
          <p:nvPr/>
        </p:nvPicPr>
        <p:blipFill>
          <a:blip r:embed="rId7"/>
          <a:srcRect/>
          <a:stretch>
            <a:fillRect/>
          </a:stretch>
        </p:blipFill>
        <p:spPr bwMode="auto">
          <a:xfrm>
            <a:off x="138113" y="122238"/>
            <a:ext cx="555625" cy="2935287"/>
          </a:xfrm>
          <a:prstGeom prst="rect">
            <a:avLst/>
          </a:prstGeom>
          <a:noFill/>
          <a:ln w="9525">
            <a:noFill/>
            <a:miter lim="800000"/>
            <a:headEnd/>
            <a:tailEnd/>
          </a:ln>
        </p:spPr>
      </p:pic>
      <p:sp>
        <p:nvSpPr>
          <p:cNvPr id="15" name="Footer Placeholder 14"/>
          <p:cNvSpPr>
            <a:spLocks noGrp="1"/>
          </p:cNvSpPr>
          <p:nvPr>
            <p:ph type="ftr" sz="quarter" idx="3"/>
          </p:nvPr>
        </p:nvSpPr>
        <p:spPr>
          <a:xfrm>
            <a:off x="3124200" y="6499225"/>
            <a:ext cx="2895600" cy="222250"/>
          </a:xfrm>
          <a:prstGeom prst="rect">
            <a:avLst/>
          </a:prstGeom>
        </p:spPr>
        <p:txBody>
          <a:bodyPr vert="horz" lIns="91440" tIns="45720" rIns="91440" bIns="45720" rtlCol="0" anchor="ctr"/>
          <a:lstStyle>
            <a:lvl1pPr marL="0" algn="ctr" defTabSz="457200" rtl="0" eaLnBrk="1" latinLnBrk="0" hangingPunct="1">
              <a:defRPr lang="en-US" sz="1800" b="1" kern="1200">
                <a:solidFill>
                  <a:schemeClr val="tx1"/>
                </a:solidFill>
                <a:latin typeface="Arial Narrow" pitchFamily="34" charset="0"/>
                <a:ea typeface="+mn-ea"/>
                <a:cs typeface="+mn-cs"/>
              </a:defRPr>
            </a:lvl1pPr>
          </a:lstStyle>
          <a:p>
            <a:pPr fontAlgn="base">
              <a:spcBef>
                <a:spcPct val="0"/>
              </a:spcBef>
              <a:spcAft>
                <a:spcPct val="0"/>
              </a:spcAft>
              <a:defRPr/>
            </a:pPr>
            <a:r>
              <a:rPr smtClean="0">
                <a:solidFill>
                  <a:prstClr val="black"/>
                </a:solidFill>
              </a:rPr>
              <a:t>MEP Overview</a:t>
            </a:r>
            <a:endParaRPr dirty="0">
              <a:solidFill>
                <a:prstClr val="black"/>
              </a:solidFill>
            </a:endParaRPr>
          </a:p>
        </p:txBody>
      </p:sp>
      <p:sp>
        <p:nvSpPr>
          <p:cNvPr id="17" name="Slide Number Placeholder 16"/>
          <p:cNvSpPr>
            <a:spLocks noGrp="1"/>
          </p:cNvSpPr>
          <p:nvPr>
            <p:ph type="sldNum" sz="quarter" idx="4"/>
          </p:nvPr>
        </p:nvSpPr>
        <p:spPr>
          <a:xfrm>
            <a:off x="6477000" y="6499225"/>
            <a:ext cx="2133600" cy="222250"/>
          </a:xfrm>
          <a:prstGeom prst="rect">
            <a:avLst/>
          </a:prstGeom>
        </p:spPr>
        <p:txBody>
          <a:bodyPr vert="horz" wrap="square" lIns="91440" tIns="45720" rIns="91440" bIns="45720" numCol="1" anchor="ctr" anchorCtr="0" compatLnSpc="1">
            <a:prstTxWarp prst="textNoShape">
              <a:avLst/>
            </a:prstTxWarp>
          </a:bodyPr>
          <a:lstStyle>
            <a:lvl1pPr algn="r">
              <a:defRPr b="1" smtClean="0">
                <a:latin typeface="Arial Narrow" pitchFamily="34" charset="0"/>
              </a:defRPr>
            </a:lvl1pPr>
          </a:lstStyle>
          <a:p>
            <a:pPr fontAlgn="base">
              <a:spcBef>
                <a:spcPct val="0"/>
              </a:spcBef>
              <a:spcAft>
                <a:spcPct val="0"/>
              </a:spcAft>
              <a:defRPr/>
            </a:pPr>
            <a:fld id="{CB712A03-695C-463A-97EF-A29F825B7725}"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52163848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p:txStyles>
    <p:titleStyle>
      <a:lvl1pPr algn="l" defTabSz="457200" rtl="0" eaLnBrk="0" fontAlgn="base" hangingPunct="0">
        <a:spcBef>
          <a:spcPct val="0"/>
        </a:spcBef>
        <a:spcAft>
          <a:spcPct val="0"/>
        </a:spcAft>
        <a:defRPr sz="3600" b="1" kern="1200">
          <a:solidFill>
            <a:schemeClr val="tx1"/>
          </a:solidFill>
          <a:latin typeface="Arial Narrow" pitchFamily="34" charset="0"/>
          <a:ea typeface="ＭＳ Ｐゴシック" pitchFamily="32" charset="-128"/>
          <a:cs typeface="+mj-cs"/>
        </a:defRPr>
      </a:lvl1pPr>
      <a:lvl2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2pPr>
      <a:lvl3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3pPr>
      <a:lvl4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4pPr>
      <a:lvl5pPr algn="l" defTabSz="457200" rtl="0" eaLnBrk="0" fontAlgn="base" hangingPunct="0">
        <a:spcBef>
          <a:spcPct val="0"/>
        </a:spcBef>
        <a:spcAft>
          <a:spcPct val="0"/>
        </a:spcAft>
        <a:defRPr sz="3600" b="1">
          <a:solidFill>
            <a:schemeClr val="tx1"/>
          </a:solidFill>
          <a:latin typeface="Arial Narrow" pitchFamily="34" charset="0"/>
          <a:ea typeface="ＭＳ Ｐゴシック" pitchFamily="32" charset="-128"/>
        </a:defRPr>
      </a:lvl5pPr>
      <a:lvl6pPr marL="457200" algn="l" defTabSz="457200" rtl="0" fontAlgn="base">
        <a:spcBef>
          <a:spcPct val="0"/>
        </a:spcBef>
        <a:spcAft>
          <a:spcPct val="0"/>
        </a:spcAft>
        <a:defRPr sz="3600" b="1">
          <a:solidFill>
            <a:schemeClr val="tx1"/>
          </a:solidFill>
          <a:latin typeface="Arial Narrow" pitchFamily="34" charset="0"/>
        </a:defRPr>
      </a:lvl6pPr>
      <a:lvl7pPr marL="914400" algn="l" defTabSz="457200" rtl="0" fontAlgn="base">
        <a:spcBef>
          <a:spcPct val="0"/>
        </a:spcBef>
        <a:spcAft>
          <a:spcPct val="0"/>
        </a:spcAft>
        <a:defRPr sz="3600" b="1">
          <a:solidFill>
            <a:schemeClr val="tx1"/>
          </a:solidFill>
          <a:latin typeface="Arial Narrow" pitchFamily="34" charset="0"/>
        </a:defRPr>
      </a:lvl7pPr>
      <a:lvl8pPr marL="1371600" algn="l" defTabSz="457200" rtl="0" fontAlgn="base">
        <a:spcBef>
          <a:spcPct val="0"/>
        </a:spcBef>
        <a:spcAft>
          <a:spcPct val="0"/>
        </a:spcAft>
        <a:defRPr sz="3600" b="1">
          <a:solidFill>
            <a:schemeClr val="tx1"/>
          </a:solidFill>
          <a:latin typeface="Arial Narrow" pitchFamily="34" charset="0"/>
        </a:defRPr>
      </a:lvl8pPr>
      <a:lvl9pPr marL="1828800" algn="l" defTabSz="457200" rtl="0" fontAlgn="base">
        <a:spcBef>
          <a:spcPct val="0"/>
        </a:spcBef>
        <a:spcAft>
          <a:spcPct val="0"/>
        </a:spcAft>
        <a:defRPr sz="3600" b="1">
          <a:solidFill>
            <a:schemeClr val="tx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Narrow" pitchFamily="34" charset="0"/>
          <a:ea typeface="ＭＳ Ｐゴシック" pitchFamily="32" charset="-128"/>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Narrow" pitchFamily="34" charset="0"/>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Narrow" pitchFamily="34" charset="0"/>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Narrow" pitchFamily="34" charset="0"/>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Narrow" pitchFamily="34" charset="0"/>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sec.doc.gov/oam/grants_management/policy/doc_grants_manual/default.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ist.gov/me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st.gov/mep/"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am.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fms.treas.gov/asap/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christopher.hunton@nist.gov"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ist.gov/mep/"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9" y="2362234"/>
            <a:ext cx="6749142" cy="3763357"/>
          </a:xfrm>
        </p:spPr>
        <p:txBody>
          <a:bodyPr/>
          <a:lstStyle/>
          <a:p>
            <a:pPr algn="ctr"/>
            <a:r>
              <a:rPr lang="en-US" sz="2000" dirty="0">
                <a:latin typeface="Arial Narrow" pitchFamily="34" charset="0"/>
              </a:rPr>
              <a:t>WELCOME </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Informational Webinar – </a:t>
            </a:r>
            <a:r>
              <a:rPr lang="en-US" sz="2000" dirty="0" smtClean="0">
                <a:latin typeface="Arial Narrow" pitchFamily="34" charset="0"/>
              </a:rPr>
              <a:t>August 21, 2013</a:t>
            </a:r>
            <a:br>
              <a:rPr lang="en-US" sz="2000" dirty="0" smtClean="0">
                <a:latin typeface="Arial Narrow" pitchFamily="34" charset="0"/>
              </a:rPr>
            </a:br>
            <a:r>
              <a:rPr lang="en-US" sz="2000" dirty="0" smtClean="0">
                <a:latin typeface="Arial Narrow" pitchFamily="34" charset="0"/>
              </a:rPr>
              <a:t>4 p.m. (EST)</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Federal Funding Opportunity: </a:t>
            </a:r>
            <a:r>
              <a:rPr lang="en-US" sz="2000" dirty="0"/>
              <a:t>2013-NIST-MEP-STEP-AK-01</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National Institute of Standards and Technology (NIST)</a:t>
            </a:r>
            <a:br>
              <a:rPr lang="en-US" sz="2000" dirty="0">
                <a:latin typeface="Arial Narrow" pitchFamily="34" charset="0"/>
              </a:rPr>
            </a:br>
            <a:r>
              <a:rPr lang="en-US" sz="2000" dirty="0">
                <a:latin typeface="Arial Narrow" pitchFamily="34" charset="0"/>
              </a:rPr>
              <a:t>Manufacturing Extension Partnership (MEP)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smtClean="0">
                <a:latin typeface="Arial Narrow" pitchFamily="34" charset="0"/>
              </a:rPr>
              <a:t>Tab Wilkins, Regional Manager for Strategic Transition, NIST MEP</a:t>
            </a:r>
            <a:br>
              <a:rPr lang="en-US" sz="2000" dirty="0" smtClean="0">
                <a:latin typeface="Arial Narrow" pitchFamily="34" charset="0"/>
              </a:rPr>
            </a:br>
            <a:r>
              <a:rPr lang="en-US" sz="2000" dirty="0" smtClean="0">
                <a:latin typeface="Arial Narrow" pitchFamily="34" charset="0"/>
              </a:rPr>
              <a:t>Diane </a:t>
            </a:r>
            <a:r>
              <a:rPr lang="en-US" sz="2000" dirty="0">
                <a:latin typeface="Arial Narrow" pitchFamily="34" charset="0"/>
              </a:rPr>
              <a:t>Henderson, Federal Program Officer, NIST MEP</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endParaRPr lang="en-US" sz="2000" dirty="0">
              <a:latin typeface="Arial Narrow" pitchFamily="34" charset="0"/>
            </a:endParaRPr>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rmAutofit fontScale="90000"/>
          </a:bodyPr>
          <a:lstStyle/>
          <a:p>
            <a:r>
              <a:rPr lang="en-US" sz="2800" dirty="0" smtClean="0">
                <a:effectLst/>
              </a:rPr>
              <a:t>Funding Opportunity Overview (2)</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825622" y="1225296"/>
            <a:ext cx="7504562" cy="4946904"/>
          </a:xfrm>
        </p:spPr>
        <p:txBody>
          <a:bodyPr wrap="square">
            <a:normAutofit/>
          </a:bodyPr>
          <a:lstStyle/>
          <a:p>
            <a:pPr>
              <a:lnSpc>
                <a:spcPct val="150000"/>
              </a:lnSpc>
              <a:defRPr/>
            </a:pPr>
            <a:r>
              <a:rPr lang="en-US" sz="1600" b="1" dirty="0" smtClean="0">
                <a:effectLst/>
                <a:latin typeface="Arial Narrow" pitchFamily="34" charset="0"/>
              </a:rPr>
              <a:t>Authority:  </a:t>
            </a:r>
            <a:r>
              <a:rPr lang="en-US" sz="1600" dirty="0">
                <a:latin typeface="Arial Narrow" pitchFamily="34" charset="0"/>
              </a:rPr>
              <a:t>The statutory authority for this program is 15 U.S.C. 272a(1), 278l and 272(b)(4)</a:t>
            </a:r>
            <a:endParaRPr lang="en-US" sz="1600" dirty="0">
              <a:effectLst/>
              <a:latin typeface="Arial Narrow" pitchFamily="34" charset="0"/>
            </a:endParaRPr>
          </a:p>
          <a:p>
            <a:pPr>
              <a:lnSpc>
                <a:spcPct val="150000"/>
              </a:lnSpc>
              <a:defRPr/>
            </a:pPr>
            <a:r>
              <a:rPr lang="en-US" sz="1600" b="1" dirty="0" smtClean="0">
                <a:effectLst/>
                <a:latin typeface="Arial Narrow" pitchFamily="34" charset="0"/>
              </a:rPr>
              <a:t>Funding Instrument:  </a:t>
            </a:r>
            <a:r>
              <a:rPr lang="en-US" sz="1600" dirty="0" smtClean="0">
                <a:effectLst/>
                <a:latin typeface="Arial Narrow" pitchFamily="34" charset="0"/>
              </a:rPr>
              <a:t>Cooperative Agreement</a:t>
            </a:r>
          </a:p>
          <a:p>
            <a:pPr lvl="1">
              <a:lnSpc>
                <a:spcPct val="150000"/>
              </a:lnSpc>
              <a:defRPr/>
            </a:pPr>
            <a:r>
              <a:rPr lang="en-US" sz="1600" dirty="0">
                <a:latin typeface="Arial Narrow" pitchFamily="34" charset="0"/>
              </a:rPr>
              <a:t>The funding instrument that will be used for each award is a cooperative agreement. The nature of NIST’s “substantial involvement” will generally be </a:t>
            </a:r>
            <a:r>
              <a:rPr lang="en-US" sz="1600" i="1" u="sng" dirty="0">
                <a:latin typeface="Arial Narrow" pitchFamily="34" charset="0"/>
              </a:rPr>
              <a:t>collaboration between MEP and the recipient </a:t>
            </a:r>
            <a:r>
              <a:rPr lang="en-US" sz="1600" i="1" u="sng" dirty="0" smtClean="0">
                <a:latin typeface="Arial Narrow" pitchFamily="34" charset="0"/>
              </a:rPr>
              <a:t>organization(s)</a:t>
            </a:r>
            <a:r>
              <a:rPr lang="en-US" sz="1600" dirty="0" smtClean="0">
                <a:latin typeface="Arial Narrow" pitchFamily="34" charset="0"/>
              </a:rPr>
              <a:t>. </a:t>
            </a:r>
            <a:r>
              <a:rPr lang="en-US" sz="1600" dirty="0">
                <a:latin typeface="Arial Narrow" pitchFamily="34" charset="0"/>
              </a:rPr>
              <a:t>This includes MEP collaboration with a recipient on its progress and approving changes in the statement of work</a:t>
            </a:r>
            <a:r>
              <a:rPr lang="en-US" sz="1600" dirty="0" smtClean="0">
                <a:latin typeface="Arial Narrow" pitchFamily="34" charset="0"/>
              </a:rPr>
              <a:t>. </a:t>
            </a:r>
          </a:p>
          <a:p>
            <a:pPr lvl="1">
              <a:lnSpc>
                <a:spcPct val="150000"/>
              </a:lnSpc>
              <a:defRPr/>
            </a:pPr>
            <a:r>
              <a:rPr lang="en-US" sz="1600" dirty="0" smtClean="0">
                <a:latin typeface="Arial Narrow" pitchFamily="34" charset="0"/>
              </a:rPr>
              <a:t>Reference: </a:t>
            </a:r>
            <a:r>
              <a:rPr lang="en-US" sz="1200" u="sng" dirty="0">
                <a:latin typeface="Arial Narrow" pitchFamily="34" charset="0"/>
                <a:hlinkClick r:id="rId2"/>
              </a:rPr>
              <a:t>http://</a:t>
            </a:r>
            <a:r>
              <a:rPr lang="en-US" sz="1200" u="sng" dirty="0" smtClean="0">
                <a:latin typeface="Arial Narrow" pitchFamily="34" charset="0"/>
                <a:hlinkClick r:id="rId2"/>
              </a:rPr>
              <a:t>www.osec.doc.gov/oam/grants_management/policy/doc_grants_manual/default.htm</a:t>
            </a:r>
            <a:endParaRPr lang="en-US" sz="1200" u="sng" dirty="0" smtClean="0">
              <a:latin typeface="Arial Narrow" pitchFamily="34" charset="0"/>
            </a:endParaRPr>
          </a:p>
          <a:p>
            <a:pPr lvl="1">
              <a:lnSpc>
                <a:spcPct val="150000"/>
              </a:lnSpc>
              <a:defRPr/>
            </a:pPr>
            <a:endParaRPr lang="en-US" sz="1200" u="sng" dirty="0">
              <a:latin typeface="Arial Narrow" pitchFamily="34" charset="0"/>
            </a:endParaRPr>
          </a:p>
          <a:p>
            <a:pPr>
              <a:lnSpc>
                <a:spcPct val="150000"/>
              </a:lnSpc>
              <a:defRPr/>
            </a:pPr>
            <a:r>
              <a:rPr lang="en-US" sz="1600" dirty="0">
                <a:latin typeface="Arial Narrow" pitchFamily="34" charset="0"/>
              </a:rPr>
              <a:t>In addition to financial support once the award is made NIST MEP will be available to engage in assisting the planning effort.  This could include working on-site with the planning team, offering insight, advice and technical assistance regarding the experience of others across the MEP system.</a:t>
            </a:r>
          </a:p>
          <a:p>
            <a:pPr>
              <a:lnSpc>
                <a:spcPct val="150000"/>
              </a:lnSpc>
              <a:defRPr/>
            </a:pPr>
            <a:endParaRPr lang="en-US" sz="1600" dirty="0" smtClean="0">
              <a:latin typeface="Arial Narrow" pitchFamily="34" charset="0"/>
            </a:endParaRPr>
          </a:p>
        </p:txBody>
      </p:sp>
      <p:sp>
        <p:nvSpPr>
          <p:cNvPr id="92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8AC1F41-6897-437D-9259-7BAD39E63568}" type="slidenum">
              <a:rPr lang="en-US" sz="1800" smtClean="0">
                <a:solidFill>
                  <a:prstClr val="black"/>
                </a:solidFill>
              </a:rPr>
              <a:pPr/>
              <a:t>10</a:t>
            </a:fld>
            <a:endParaRPr lang="en-US" sz="1800" dirty="0" smtClean="0">
              <a:solidFill>
                <a:prstClr val="black"/>
              </a:solidFill>
            </a:endParaRPr>
          </a:p>
        </p:txBody>
      </p:sp>
    </p:spTree>
    <p:extLst>
      <p:ext uri="{BB962C8B-B14F-4D97-AF65-F5344CB8AC3E}">
        <p14:creationId xmlns:p14="http://schemas.microsoft.com/office/powerpoint/2010/main" val="194820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174" y="858982"/>
            <a:ext cx="7634707" cy="1024410"/>
          </a:xfrm>
        </p:spPr>
        <p:txBody>
          <a:bodyPr anchor="t" anchorCtr="0">
            <a:normAutofit/>
          </a:bodyPr>
          <a:lstStyle/>
          <a:p>
            <a:pPr algn="l"/>
            <a:r>
              <a:rPr lang="en-US" sz="2800" b="1" dirty="0" smtClean="0">
                <a:latin typeface="Arial Narrow" pitchFamily="34" charset="0"/>
              </a:rPr>
              <a:t>Public Law 100-418, 15 USC Section 2781</a:t>
            </a:r>
            <a:endParaRPr lang="en-US" sz="2400" b="1" dirty="0">
              <a:latin typeface="Arial Narrow" pitchFamily="34" charset="0"/>
            </a:endParaRPr>
          </a:p>
        </p:txBody>
      </p:sp>
      <p:sp>
        <p:nvSpPr>
          <p:cNvPr id="3" name="Subtitle 2"/>
          <p:cNvSpPr>
            <a:spLocks noGrp="1"/>
          </p:cNvSpPr>
          <p:nvPr>
            <p:ph type="subTitle" idx="1"/>
          </p:nvPr>
        </p:nvSpPr>
        <p:spPr>
          <a:xfrm>
            <a:off x="900545" y="1923494"/>
            <a:ext cx="7365631" cy="4093257"/>
          </a:xfrm>
        </p:spPr>
        <p:txBody>
          <a:bodyPr>
            <a:noAutofit/>
          </a:bodyPr>
          <a:lstStyle/>
          <a:p>
            <a:pPr algn="l"/>
            <a:r>
              <a:rPr lang="en-US" sz="1600" dirty="0" smtClean="0">
                <a:solidFill>
                  <a:schemeClr val="tx1"/>
                </a:solidFill>
                <a:latin typeface="Arial Narrow" pitchFamily="34" charset="0"/>
              </a:rPr>
              <a:t>The </a:t>
            </a:r>
            <a:r>
              <a:rPr lang="en-US" sz="1600" dirty="0">
                <a:solidFill>
                  <a:schemeClr val="tx1"/>
                </a:solidFill>
                <a:latin typeface="Arial Narrow" pitchFamily="34" charset="0"/>
              </a:rPr>
              <a:t>Secretary, through the Director and, if appropriate, through other officials, shall provide technical assistance to State technology programs throughout the United States, in order to help those programs help businesses, particularly small- and medium-sized businesses, to enhance their competitiveness through the application of science and technology. </a:t>
            </a:r>
            <a:endParaRPr lang="en-US" sz="1600" dirty="0" smtClean="0">
              <a:solidFill>
                <a:schemeClr val="tx1"/>
              </a:solidFill>
              <a:latin typeface="Arial Narrow" pitchFamily="34" charset="0"/>
            </a:endParaRPr>
          </a:p>
          <a:p>
            <a:pPr algn="l"/>
            <a:endParaRPr lang="en-US" sz="1600" dirty="0" smtClean="0">
              <a:solidFill>
                <a:schemeClr val="tx1"/>
              </a:solidFill>
              <a:latin typeface="Arial Narrow" pitchFamily="34" charset="0"/>
            </a:endParaRPr>
          </a:p>
          <a:p>
            <a:pPr algn="l"/>
            <a:r>
              <a:rPr lang="en-US" sz="1600" dirty="0" smtClean="0">
                <a:solidFill>
                  <a:schemeClr val="tx1"/>
                </a:solidFill>
                <a:latin typeface="Arial Narrow" pitchFamily="34" charset="0"/>
              </a:rPr>
              <a:t>(</a:t>
            </a:r>
            <a:r>
              <a:rPr lang="en-US" sz="1600" dirty="0">
                <a:solidFill>
                  <a:schemeClr val="tx1"/>
                </a:solidFill>
                <a:latin typeface="Arial Narrow" pitchFamily="34" charset="0"/>
              </a:rPr>
              <a:t>b) Such assistance from the Institute to State technology programs shall include, but not be limited to - (1) technical information and advice from Institute personnel; (2) workshops and seminars for State officials interested in transferring Federal technology to businesses; and (3) entering into cooperative agreements when authorized to do so under this chapter or any other Act.</a:t>
            </a:r>
          </a:p>
        </p:txBody>
      </p:sp>
      <p:sp>
        <p:nvSpPr>
          <p:cNvPr id="6"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03744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smtClean="0">
                <a:effectLst/>
                <a:latin typeface="Arial Narrow" pitchFamily="34" charset="0"/>
              </a:rPr>
              <a:t>Cost Share, Funding &amp; Eligibility (1)</a:t>
            </a:r>
          </a:p>
        </p:txBody>
      </p:sp>
      <p:sp>
        <p:nvSpPr>
          <p:cNvPr id="10243" name="Content Placeholder 2"/>
          <p:cNvSpPr>
            <a:spLocks noGrp="1"/>
          </p:cNvSpPr>
          <p:nvPr>
            <p:ph idx="1"/>
          </p:nvPr>
        </p:nvSpPr>
        <p:spPr>
          <a:xfrm>
            <a:off x="728471" y="1584960"/>
            <a:ext cx="7540101" cy="4733544"/>
          </a:xfrm>
        </p:spPr>
        <p:txBody>
          <a:bodyPr wrap="square">
            <a:noAutofit/>
          </a:bodyPr>
          <a:lstStyle/>
          <a:p>
            <a:pPr>
              <a:spcBef>
                <a:spcPts val="0"/>
              </a:spcBef>
            </a:pPr>
            <a:r>
              <a:rPr lang="en-US" sz="1600" b="1" dirty="0" smtClean="0">
                <a:effectLst/>
                <a:latin typeface="Arial Narrow" pitchFamily="34" charset="0"/>
              </a:rPr>
              <a:t>Cost Share</a:t>
            </a:r>
            <a:r>
              <a:rPr lang="en-US" sz="1600" b="1" dirty="0">
                <a:latin typeface="Arial Narrow" pitchFamily="34" charset="0"/>
              </a:rPr>
              <a:t>:  </a:t>
            </a:r>
            <a:endParaRPr lang="en-US" sz="1600" b="1" dirty="0" smtClean="0">
              <a:latin typeface="Arial Narrow" pitchFamily="34" charset="0"/>
            </a:endParaRPr>
          </a:p>
          <a:p>
            <a:pPr lvl="1">
              <a:spcBef>
                <a:spcPts val="0"/>
              </a:spcBef>
            </a:pPr>
            <a:r>
              <a:rPr lang="en-US" sz="1600" dirty="0">
                <a:latin typeface="Arial Narrow" pitchFamily="34" charset="0"/>
              </a:rPr>
              <a:t>Cost sharing is not required for awards under this program</a:t>
            </a:r>
            <a:r>
              <a:rPr lang="en-US" sz="1600" dirty="0" smtClean="0">
                <a:latin typeface="Arial Narrow" pitchFamily="34" charset="0"/>
              </a:rPr>
              <a:t>.</a:t>
            </a:r>
          </a:p>
          <a:p>
            <a:pPr marL="457200" lvl="1" indent="0">
              <a:spcBef>
                <a:spcPts val="0"/>
              </a:spcBef>
              <a:buNone/>
            </a:pPr>
            <a:endParaRPr lang="en-US" sz="1600" dirty="0" smtClean="0">
              <a:effectLst/>
              <a:latin typeface="Arial Narrow" pitchFamily="34" charset="0"/>
            </a:endParaRPr>
          </a:p>
          <a:p>
            <a:pPr>
              <a:spcBef>
                <a:spcPts val="0"/>
              </a:spcBef>
            </a:pPr>
            <a:r>
              <a:rPr lang="en-US" sz="1600" b="1" dirty="0" smtClean="0">
                <a:effectLst/>
                <a:latin typeface="Arial Narrow" pitchFamily="34" charset="0"/>
              </a:rPr>
              <a:t>Funding Available:</a:t>
            </a:r>
          </a:p>
          <a:p>
            <a:pPr lvl="1">
              <a:spcBef>
                <a:spcPts val="0"/>
              </a:spcBef>
            </a:pPr>
            <a:endParaRPr lang="en-US" sz="1600" b="1" dirty="0">
              <a:latin typeface="Arial Narrow" pitchFamily="34" charset="0"/>
            </a:endParaRPr>
          </a:p>
          <a:p>
            <a:pPr lvl="1">
              <a:spcBef>
                <a:spcPts val="0"/>
              </a:spcBef>
            </a:pPr>
            <a:r>
              <a:rPr lang="en-US" sz="1600" dirty="0" smtClean="0">
                <a:latin typeface="Arial Narrow" pitchFamily="34" charset="0"/>
              </a:rPr>
              <a:t>NIST </a:t>
            </a:r>
            <a:r>
              <a:rPr lang="en-US" sz="1600" dirty="0">
                <a:latin typeface="Arial Narrow" pitchFamily="34" charset="0"/>
              </a:rPr>
              <a:t>anticipates funding approximately one (1) application at the level of up to $150,000 for a project in the State of Alaska.  </a:t>
            </a:r>
            <a:endParaRPr lang="en-US" sz="1600" dirty="0" smtClean="0">
              <a:latin typeface="Arial Narrow" pitchFamily="34" charset="0"/>
            </a:endParaRPr>
          </a:p>
          <a:p>
            <a:pPr marL="457200" lvl="1" indent="0">
              <a:spcBef>
                <a:spcPts val="0"/>
              </a:spcBef>
              <a:buNone/>
            </a:pPr>
            <a:endParaRPr lang="en-US" sz="1600" dirty="0" smtClean="0">
              <a:latin typeface="Arial Narrow" pitchFamily="34" charset="0"/>
            </a:endParaRPr>
          </a:p>
          <a:p>
            <a:pPr lvl="1">
              <a:spcBef>
                <a:spcPts val="0"/>
              </a:spcBef>
            </a:pPr>
            <a:r>
              <a:rPr lang="en-US" sz="1600" dirty="0" smtClean="0">
                <a:latin typeface="Arial Narrow" pitchFamily="34" charset="0"/>
              </a:rPr>
              <a:t>The </a:t>
            </a:r>
            <a:r>
              <a:rPr lang="en-US" sz="1600" dirty="0">
                <a:latin typeface="Arial Narrow" pitchFamily="34" charset="0"/>
              </a:rPr>
              <a:t>project awarded under this FFO will have a budget and performance period of up to six (6) months.</a:t>
            </a:r>
          </a:p>
        </p:txBody>
      </p:sp>
      <p:sp>
        <p:nvSpPr>
          <p:cNvPr id="102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F738FBE6-A06D-43F0-A871-A464ECF8B991}" type="slidenum">
              <a:rPr lang="en-US" sz="1800" smtClean="0"/>
              <a:pPr/>
              <a:t>12</a:t>
            </a:fld>
            <a:endParaRPr lang="en-US" sz="1800" dirty="0" smtClean="0"/>
          </a:p>
        </p:txBody>
      </p:sp>
    </p:spTree>
    <p:extLst>
      <p:ext uri="{BB962C8B-B14F-4D97-AF65-F5344CB8AC3E}">
        <p14:creationId xmlns:p14="http://schemas.microsoft.com/office/powerpoint/2010/main" val="312835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2960" y="1426464"/>
            <a:ext cx="7342632" cy="4700016"/>
          </a:xfrm>
        </p:spPr>
        <p:txBody>
          <a:bodyPr>
            <a:normAutofit/>
          </a:bodyPr>
          <a:lstStyle/>
          <a:p>
            <a:pPr marL="342900" lvl="0" indent="-342900" algn="l">
              <a:spcBef>
                <a:spcPts val="0"/>
              </a:spcBef>
              <a:buFont typeface="Arial"/>
              <a:buChar char="•"/>
            </a:pPr>
            <a:r>
              <a:rPr lang="en-US" sz="1600" b="1" dirty="0">
                <a:solidFill>
                  <a:prstClr val="black"/>
                </a:solidFill>
                <a:latin typeface="Arial Narrow" pitchFamily="34" charset="0"/>
              </a:rPr>
              <a:t>Eligible Applicants:  </a:t>
            </a:r>
            <a:endParaRPr lang="en-US" sz="1600" b="1" dirty="0" smtClean="0">
              <a:solidFill>
                <a:prstClr val="black"/>
              </a:solidFill>
              <a:latin typeface="Arial Narrow" pitchFamily="34" charset="0"/>
            </a:endParaRPr>
          </a:p>
          <a:p>
            <a:pPr lvl="0" algn="l">
              <a:spcBef>
                <a:spcPts val="0"/>
              </a:spcBef>
            </a:pPr>
            <a:endParaRPr lang="en-US" sz="1600" b="1" dirty="0" smtClean="0">
              <a:solidFill>
                <a:schemeClr val="tx1"/>
              </a:solidFill>
              <a:latin typeface="Arial Narrow" pitchFamily="34" charset="0"/>
            </a:endParaRPr>
          </a:p>
          <a:p>
            <a:pPr marL="742950" lvl="1" indent="-285750" algn="l">
              <a:spcBef>
                <a:spcPts val="0"/>
              </a:spcBef>
              <a:buFont typeface="Arial"/>
              <a:buChar char="–"/>
            </a:pPr>
            <a:r>
              <a:rPr lang="en-US" sz="1600" dirty="0">
                <a:solidFill>
                  <a:schemeClr val="tx1"/>
                </a:solidFill>
                <a:latin typeface="Arial Narrow" pitchFamily="34" charset="0"/>
              </a:rPr>
              <a:t>Institutions of higher education, non-profit organizations, state and local governments, and commercial organizations in the United States and its territories.  </a:t>
            </a:r>
            <a:endParaRPr lang="en-US" sz="1600" dirty="0" smtClean="0">
              <a:solidFill>
                <a:schemeClr val="tx1"/>
              </a:solidFill>
              <a:latin typeface="Arial Narrow" pitchFamily="34" charset="0"/>
            </a:endParaRPr>
          </a:p>
          <a:p>
            <a:pPr marL="742950" lvl="1" indent="-285750" algn="l">
              <a:spcBef>
                <a:spcPts val="0"/>
              </a:spcBef>
              <a:buFont typeface="Arial"/>
              <a:buChar char="–"/>
            </a:pPr>
            <a:endParaRPr lang="en-US" sz="1600" dirty="0">
              <a:solidFill>
                <a:schemeClr val="tx1"/>
              </a:solidFill>
              <a:latin typeface="Arial Narrow" pitchFamily="34" charset="0"/>
            </a:endParaRPr>
          </a:p>
          <a:p>
            <a:pPr marL="742950" lvl="1" indent="-285750" algn="l">
              <a:spcBef>
                <a:spcPts val="0"/>
              </a:spcBef>
              <a:buFont typeface="Arial"/>
              <a:buChar char="–"/>
            </a:pPr>
            <a:r>
              <a:rPr lang="en-US" sz="1600" dirty="0" smtClean="0">
                <a:solidFill>
                  <a:schemeClr val="tx1"/>
                </a:solidFill>
                <a:latin typeface="Arial Narrow" pitchFamily="34" charset="0"/>
              </a:rPr>
              <a:t>An </a:t>
            </a:r>
            <a:r>
              <a:rPr lang="en-US" sz="1600" dirty="0">
                <a:solidFill>
                  <a:schemeClr val="tx1"/>
                </a:solidFill>
                <a:latin typeface="Arial Narrow" pitchFamily="34" charset="0"/>
              </a:rPr>
              <a:t>eligible organization may work individually or include proposed </a:t>
            </a:r>
            <a:r>
              <a:rPr lang="en-US" sz="1600" dirty="0" err="1">
                <a:solidFill>
                  <a:schemeClr val="tx1"/>
                </a:solidFill>
                <a:latin typeface="Arial Narrow" pitchFamily="34" charset="0"/>
              </a:rPr>
              <a:t>subawards</a:t>
            </a:r>
            <a:r>
              <a:rPr lang="en-US" sz="1600" dirty="0">
                <a:solidFill>
                  <a:schemeClr val="tx1"/>
                </a:solidFill>
                <a:latin typeface="Arial Narrow" pitchFamily="34" charset="0"/>
              </a:rPr>
              <a:t> or contracts with others in a project proposal, effectively forming a team or consortium. </a:t>
            </a:r>
            <a:endParaRPr lang="en-US" dirty="0">
              <a:solidFill>
                <a:schemeClr val="tx1"/>
              </a:solidFill>
              <a:latin typeface="Arial Narrow" pitchFamily="34" charset="0"/>
            </a:endParaRPr>
          </a:p>
        </p:txBody>
      </p:sp>
      <p:sp>
        <p:nvSpPr>
          <p:cNvPr id="5" name="Slide Number Placeholder 4"/>
          <p:cNvSpPr>
            <a:spLocks noGrp="1"/>
          </p:cNvSpPr>
          <p:nvPr>
            <p:ph type="sldNum" sz="quarter" idx="4"/>
          </p:nvPr>
        </p:nvSpPr>
        <p:spPr/>
        <p:txBody>
          <a:bodyPr/>
          <a:lstStyle/>
          <a:p>
            <a:fld id="{7C690F11-132E-E54B-AD6C-C5C68F5B319F}" type="slidenum">
              <a:rPr lang="en-US" sz="1800" b="1" smtClean="0">
                <a:latin typeface="Arial Narrow" pitchFamily="34" charset="0"/>
              </a:rPr>
              <a:pPr/>
              <a:t>13</a:t>
            </a:fld>
            <a:endParaRPr lang="en-US" sz="1800" b="1" dirty="0">
              <a:latin typeface="Arial Narrow" pitchFamily="34" charset="0"/>
            </a:endParaRPr>
          </a:p>
        </p:txBody>
      </p:sp>
      <p:sp>
        <p:nvSpPr>
          <p:cNvPr id="6" name="Title 1"/>
          <p:cNvSpPr txBox="1">
            <a:spLocks/>
          </p:cNvSpPr>
          <p:nvPr/>
        </p:nvSpPr>
        <p:spPr>
          <a:xfrm>
            <a:off x="722376" y="546390"/>
            <a:ext cx="8077200" cy="609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Arial Narrow" pitchFamily="34" charset="0"/>
              </a:rPr>
              <a:t>Cost Share, Funding and Eligibility (2)</a:t>
            </a:r>
          </a:p>
        </p:txBody>
      </p:sp>
    </p:spTree>
    <p:extLst>
      <p:ext uri="{BB962C8B-B14F-4D97-AF65-F5344CB8AC3E}">
        <p14:creationId xmlns:p14="http://schemas.microsoft.com/office/powerpoint/2010/main" val="3436842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latin typeface="Arial Narrow" pitchFamily="34" charset="0"/>
              </a:rPr>
              <a:t>Application </a:t>
            </a:r>
            <a:r>
              <a:rPr lang="en-US" sz="2800" dirty="0">
                <a:latin typeface="Arial Narrow" pitchFamily="34" charset="0"/>
              </a:rPr>
              <a:t>Package Details (1</a:t>
            </a:r>
            <a:r>
              <a:rPr lang="en-US" sz="2800" dirty="0" smtClean="0">
                <a:latin typeface="Arial Narrow" pitchFamily="34" charset="0"/>
              </a:rPr>
              <a:t>)</a:t>
            </a:r>
            <a:r>
              <a:rPr lang="en-US" sz="2800" dirty="0" smtClean="0">
                <a:effectLst/>
                <a:latin typeface="Arial Narrow" pitchFamily="34" charset="0"/>
              </a:rPr>
              <a:t/>
            </a:r>
            <a:br>
              <a:rPr lang="en-US" sz="2800" dirty="0" smtClean="0">
                <a:effectLst/>
                <a:latin typeface="Arial Narrow" pitchFamily="34" charset="0"/>
              </a:rPr>
            </a:br>
            <a:endParaRPr lang="en-US" sz="2800" dirty="0">
              <a:latin typeface="Arial Narrow" pitchFamily="34" charset="0"/>
            </a:endParaRPr>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600" dirty="0" smtClean="0">
                <a:effectLst/>
                <a:latin typeface="Arial Narrow" pitchFamily="34" charset="0"/>
              </a:rPr>
              <a:t>Complete applications/proposals must, at a minimum, include the following forms and documents and meet the following requirements identified in the FFO which are:</a:t>
            </a:r>
          </a:p>
          <a:p>
            <a:pPr marL="0" indent="0">
              <a:buNone/>
            </a:pPr>
            <a:endParaRPr lang="en-US" sz="1600" b="1" dirty="0" smtClean="0">
              <a:effectLst/>
              <a:latin typeface="Arial Narrow" pitchFamily="34" charset="0"/>
            </a:endParaRPr>
          </a:p>
          <a:p>
            <a:r>
              <a:rPr lang="en-US" sz="1600" b="1" dirty="0" smtClean="0">
                <a:effectLst/>
                <a:latin typeface="Arial Narrow" pitchFamily="34" charset="0"/>
              </a:rPr>
              <a:t>Required Forms*:</a:t>
            </a:r>
          </a:p>
          <a:p>
            <a:pPr lvl="1">
              <a:buFont typeface="Arial" pitchFamily="34" charset="0"/>
              <a:buChar char="•"/>
            </a:pPr>
            <a:r>
              <a:rPr lang="en-US" sz="1600" dirty="0" smtClean="0">
                <a:effectLst/>
                <a:latin typeface="Arial Narrow" pitchFamily="34" charset="0"/>
              </a:rPr>
              <a:t>SF-424 	          Application for Federal Assistance</a:t>
            </a:r>
          </a:p>
          <a:p>
            <a:pPr lvl="1">
              <a:buFont typeface="Arial" pitchFamily="34" charset="0"/>
              <a:buChar char="•"/>
            </a:pPr>
            <a:r>
              <a:rPr lang="en-US" sz="1600" dirty="0" smtClean="0">
                <a:effectLst/>
                <a:latin typeface="Arial Narrow" pitchFamily="34" charset="0"/>
              </a:rPr>
              <a:t>SF-424A	Budget Information Non-Constructions</a:t>
            </a:r>
          </a:p>
          <a:p>
            <a:pPr lvl="1">
              <a:buFont typeface="Arial" pitchFamily="34" charset="0"/>
              <a:buChar char="•"/>
            </a:pPr>
            <a:r>
              <a:rPr lang="en-US" sz="1600" dirty="0" smtClean="0">
                <a:effectLst/>
                <a:latin typeface="Arial Narrow" pitchFamily="34" charset="0"/>
              </a:rPr>
              <a:t>SF-424B	Assurances Non-construction</a:t>
            </a:r>
          </a:p>
          <a:p>
            <a:pPr lvl="1">
              <a:buFont typeface="Arial" pitchFamily="34" charset="0"/>
              <a:buChar char="•"/>
            </a:pPr>
            <a:r>
              <a:rPr lang="en-US" sz="1600" dirty="0" smtClean="0">
                <a:effectLst/>
                <a:latin typeface="Arial Narrow" pitchFamily="34" charset="0"/>
              </a:rPr>
              <a:t>CD-511	          Certification Regarding Lobbying</a:t>
            </a:r>
          </a:p>
          <a:p>
            <a:pPr lvl="1">
              <a:buFont typeface="Arial" pitchFamily="34" charset="0"/>
              <a:buChar char="•"/>
            </a:pPr>
            <a:r>
              <a:rPr lang="en-US" sz="1600" dirty="0" smtClean="0">
                <a:effectLst/>
                <a:latin typeface="Arial Narrow" pitchFamily="34" charset="0"/>
              </a:rPr>
              <a:t>SF-LLL	          Disclosure of Lobbying Activities (if applicable)</a:t>
            </a:r>
          </a:p>
          <a:p>
            <a:pPr marL="457200" lvl="1" indent="0">
              <a:buNone/>
            </a:pPr>
            <a:r>
              <a:rPr lang="en-US" sz="1600" b="1" dirty="0">
                <a:latin typeface="Arial Narrow" pitchFamily="34" charset="0"/>
              </a:rPr>
              <a:t>*Forms are available as part of the Grants.gov application kit</a:t>
            </a:r>
          </a:p>
          <a:p>
            <a:pPr lvl="1">
              <a:buFont typeface="Arial" pitchFamily="34" charset="0"/>
              <a:buChar char="•"/>
            </a:pPr>
            <a:endParaRPr lang="en-US" sz="1600" dirty="0" smtClean="0">
              <a:effectLst/>
              <a:latin typeface="Arial Narrow" pitchFamily="34" charset="0"/>
            </a:endParaRPr>
          </a:p>
          <a:p>
            <a:pPr marL="0" indent="0">
              <a:buNone/>
            </a:pPr>
            <a:endParaRPr lang="en-US" sz="1600" dirty="0" smtClean="0">
              <a:effectLst/>
              <a:latin typeface="Arial Narrow" pitchFamily="34" charset="0"/>
            </a:endParaRPr>
          </a:p>
          <a:p>
            <a:pPr lvl="1"/>
            <a:endParaRPr lang="en-US" sz="1600" dirty="0" smtClean="0">
              <a:effectLst/>
              <a:latin typeface="Arial Narrow" pitchFamily="34" charset="0"/>
            </a:endParaRPr>
          </a:p>
        </p:txBody>
      </p:sp>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2B000A66-27CF-43EA-AB5D-8BF2EF5F4104}" type="slidenum">
              <a:rPr lang="en-US" sz="1800" smtClean="0"/>
              <a:pPr/>
              <a:t>14</a:t>
            </a:fld>
            <a:endParaRPr lang="en-US" sz="1800" dirty="0" smtClean="0"/>
          </a:p>
        </p:txBody>
      </p:sp>
    </p:spTree>
    <p:extLst>
      <p:ext uri="{BB962C8B-B14F-4D97-AF65-F5344CB8AC3E}">
        <p14:creationId xmlns:p14="http://schemas.microsoft.com/office/powerpoint/2010/main" val="4050447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800" dirty="0" smtClean="0">
                <a:effectLst/>
                <a:latin typeface="Arial Narrow" pitchFamily="34" charset="0"/>
              </a:rPr>
              <a:t>Application Package Details (2):</a:t>
            </a:r>
          </a:p>
        </p:txBody>
      </p:sp>
      <p:sp>
        <p:nvSpPr>
          <p:cNvPr id="3" name="Content Placeholder 2"/>
          <p:cNvSpPr>
            <a:spLocks noGrp="1"/>
          </p:cNvSpPr>
          <p:nvPr>
            <p:ph idx="1"/>
          </p:nvPr>
        </p:nvSpPr>
        <p:spPr>
          <a:xfrm>
            <a:off x="689502" y="1371600"/>
            <a:ext cx="7543800" cy="4876800"/>
          </a:xfrm>
        </p:spPr>
        <p:txBody>
          <a:bodyPr wrap="square">
            <a:noAutofit/>
          </a:bodyPr>
          <a:lstStyle/>
          <a:p>
            <a:pPr>
              <a:buFont typeface="Wingdings" pitchFamily="2" charset="2"/>
              <a:buNone/>
              <a:defRPr/>
            </a:pPr>
            <a:r>
              <a:rPr lang="en-US" sz="1400" b="1" dirty="0" smtClean="0">
                <a:effectLst/>
                <a:latin typeface="Arial Narrow" pitchFamily="34" charset="0"/>
              </a:rPr>
              <a:t>Proposal Requirements:  </a:t>
            </a:r>
          </a:p>
          <a:p>
            <a:pPr>
              <a:buFont typeface="Wingdings" pitchFamily="2" charset="2"/>
              <a:buNone/>
              <a:defRPr/>
            </a:pPr>
            <a:endParaRPr lang="en-US" sz="1400" b="1" dirty="0" smtClean="0">
              <a:effectLst/>
              <a:latin typeface="Arial Narrow" pitchFamily="34" charset="0"/>
            </a:endParaRPr>
          </a:p>
          <a:p>
            <a:pPr lvl="0"/>
            <a:r>
              <a:rPr lang="en-US" sz="1400" b="1" dirty="0">
                <a:latin typeface="Arial Narrow" pitchFamily="34" charset="0"/>
              </a:rPr>
              <a:t>Technical Proposal</a:t>
            </a:r>
            <a:r>
              <a:rPr lang="en-US" sz="1400" dirty="0">
                <a:latin typeface="Arial Narrow" pitchFamily="34" charset="0"/>
              </a:rPr>
              <a:t>.  The Technical Proposal is a word-processed document not exceeding 20 pages responsive to the program description (</a:t>
            </a:r>
            <a:r>
              <a:rPr lang="en-US" sz="1400" i="1" dirty="0">
                <a:latin typeface="Arial Narrow" pitchFamily="34" charset="0"/>
              </a:rPr>
              <a:t>see</a:t>
            </a:r>
            <a:r>
              <a:rPr lang="en-US" sz="1400" dirty="0">
                <a:latin typeface="Arial Narrow" pitchFamily="34" charset="0"/>
              </a:rPr>
              <a:t> Section I of this FFO) and the evaluation criteria (</a:t>
            </a:r>
            <a:r>
              <a:rPr lang="en-US" sz="1400" i="1" dirty="0">
                <a:latin typeface="Arial Narrow" pitchFamily="34" charset="0"/>
              </a:rPr>
              <a:t>see</a:t>
            </a:r>
            <a:r>
              <a:rPr lang="en-US" sz="1400" dirty="0">
                <a:latin typeface="Arial Narrow" pitchFamily="34" charset="0"/>
              </a:rPr>
              <a:t> Section V.1 of this FFO).  It should contain the following information:</a:t>
            </a:r>
          </a:p>
          <a:p>
            <a:pPr marL="0" indent="0">
              <a:buNone/>
            </a:pPr>
            <a:r>
              <a:rPr lang="en-US" sz="1400" dirty="0">
                <a:latin typeface="Arial Narrow" pitchFamily="34" charset="0"/>
              </a:rPr>
              <a:t> </a:t>
            </a:r>
          </a:p>
          <a:p>
            <a:pPr lvl="1"/>
            <a:r>
              <a:rPr lang="en-US" sz="1400" b="1" dirty="0">
                <a:latin typeface="Arial Narrow" pitchFamily="34" charset="0"/>
              </a:rPr>
              <a:t>Executive Summary. </a:t>
            </a:r>
            <a:r>
              <a:rPr lang="en-US" sz="1400" dirty="0">
                <a:latin typeface="Arial Narrow" pitchFamily="34" charset="0"/>
              </a:rPr>
              <a:t> The executive summary should briefly describe the proposed project, consistent with the evaluation criteria (</a:t>
            </a:r>
            <a:r>
              <a:rPr lang="en-US" sz="1400" i="1" dirty="0">
                <a:latin typeface="Arial Narrow" pitchFamily="34" charset="0"/>
              </a:rPr>
              <a:t>see</a:t>
            </a:r>
            <a:r>
              <a:rPr lang="en-US" sz="1400" dirty="0">
                <a:latin typeface="Arial Narrow" pitchFamily="34" charset="0"/>
              </a:rPr>
              <a:t> Section V.1 of this FFO).</a:t>
            </a:r>
          </a:p>
          <a:p>
            <a:pPr marL="0" indent="0">
              <a:buNone/>
            </a:pPr>
            <a:r>
              <a:rPr lang="en-US" sz="1400" dirty="0">
                <a:latin typeface="Arial Narrow" pitchFamily="34" charset="0"/>
              </a:rPr>
              <a:t> </a:t>
            </a:r>
          </a:p>
          <a:p>
            <a:pPr lvl="1"/>
            <a:r>
              <a:rPr lang="en-US" sz="1400" b="1" dirty="0">
                <a:latin typeface="Arial Narrow" pitchFamily="34" charset="0"/>
              </a:rPr>
              <a:t>Project Narrative.</a:t>
            </a:r>
            <a:r>
              <a:rPr lang="en-US" sz="1400" dirty="0">
                <a:latin typeface="Arial Narrow" pitchFamily="34" charset="0"/>
              </a:rPr>
              <a:t>  A description of the proposed project including statement of work that should discuss the specific tasks to be carried out, including a schedule of measureable events and milestones, sufficient to permit evaluation of the application, in accordance with the evaluation criteria (</a:t>
            </a:r>
            <a:r>
              <a:rPr lang="en-US" sz="1400" i="1" dirty="0">
                <a:latin typeface="Arial Narrow" pitchFamily="34" charset="0"/>
              </a:rPr>
              <a:t>see</a:t>
            </a:r>
            <a:r>
              <a:rPr lang="en-US" sz="1400" dirty="0">
                <a:latin typeface="Arial Narrow" pitchFamily="34" charset="0"/>
              </a:rPr>
              <a:t> Section V.1 of this FFO).  In addition to the description of the proposed project and statement of work, the project narrative should include a statement describing linkages to industry, government, non-profit organizations, and educational organizations that provide research, technical assistance, service delivery, and other services within its service region</a:t>
            </a:r>
            <a:r>
              <a:rPr lang="en-US" sz="1400" dirty="0" smtClean="0">
                <a:latin typeface="Arial Narrow" pitchFamily="34" charset="0"/>
              </a:rPr>
              <a:t>.</a:t>
            </a:r>
            <a:endParaRPr lang="en-US" sz="1400" dirty="0">
              <a:latin typeface="Arial Narrow" pitchFamily="34" charset="0"/>
            </a:endParaRPr>
          </a:p>
        </p:txBody>
      </p:sp>
      <p:sp>
        <p:nvSpPr>
          <p:cNvPr id="153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2299E56-E593-4998-A5F9-160C7B134D8C}" type="slidenum">
              <a:rPr lang="en-US" sz="1800" smtClean="0"/>
              <a:pPr/>
              <a:t>15</a:t>
            </a:fld>
            <a:endParaRPr lang="en-US" sz="1800" dirty="0" smtClean="0"/>
          </a:p>
        </p:txBody>
      </p:sp>
    </p:spTree>
    <p:extLst>
      <p:ext uri="{BB962C8B-B14F-4D97-AF65-F5344CB8AC3E}">
        <p14:creationId xmlns:p14="http://schemas.microsoft.com/office/powerpoint/2010/main" val="374414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800" dirty="0" smtClean="0">
                <a:effectLst/>
                <a:latin typeface="Arial Narrow" pitchFamily="34" charset="0"/>
              </a:rPr>
              <a:t>Application Package Details (3):</a:t>
            </a:r>
          </a:p>
        </p:txBody>
      </p:sp>
      <p:sp>
        <p:nvSpPr>
          <p:cNvPr id="3" name="Content Placeholder 2"/>
          <p:cNvSpPr>
            <a:spLocks noGrp="1"/>
          </p:cNvSpPr>
          <p:nvPr>
            <p:ph idx="1"/>
          </p:nvPr>
        </p:nvSpPr>
        <p:spPr>
          <a:xfrm>
            <a:off x="689502" y="1371600"/>
            <a:ext cx="7543800" cy="4876800"/>
          </a:xfrm>
        </p:spPr>
        <p:txBody>
          <a:bodyPr wrap="square">
            <a:noAutofit/>
          </a:bodyPr>
          <a:lstStyle/>
          <a:p>
            <a:pPr marL="0" indent="0">
              <a:buNone/>
            </a:pPr>
            <a:r>
              <a:rPr lang="en-US" sz="1400" dirty="0">
                <a:latin typeface="Arial Narrow" pitchFamily="34" charset="0"/>
              </a:rPr>
              <a:t> </a:t>
            </a:r>
          </a:p>
          <a:p>
            <a:pPr lvl="1"/>
            <a:r>
              <a:rPr lang="en-US" sz="1400" b="1" dirty="0">
                <a:latin typeface="Arial Narrow" pitchFamily="34" charset="0"/>
              </a:rPr>
              <a:t>Qualifications.</a:t>
            </a:r>
            <a:r>
              <a:rPr lang="en-US" sz="1400" dirty="0">
                <a:latin typeface="Arial Narrow" pitchFamily="34" charset="0"/>
              </a:rPr>
              <a:t>  A description of the qualifications and proposed operational or management activities of key personnel who will be assigned to work on the proposed project.  In addition to this description, a one (1) page resume for each key person identified should be provided (</a:t>
            </a:r>
            <a:r>
              <a:rPr lang="en-US" sz="1400" i="1" dirty="0">
                <a:latin typeface="Arial Narrow" pitchFamily="34" charset="0"/>
              </a:rPr>
              <a:t>see</a:t>
            </a:r>
            <a:r>
              <a:rPr lang="en-US" sz="1400" dirty="0">
                <a:latin typeface="Arial Narrow" pitchFamily="34" charset="0"/>
              </a:rPr>
              <a:t> Section IV.2.a.9 of this FFO)</a:t>
            </a:r>
          </a:p>
          <a:p>
            <a:pPr marL="0" indent="0">
              <a:buNone/>
            </a:pPr>
            <a:r>
              <a:rPr lang="en-US" sz="1400" dirty="0">
                <a:latin typeface="Arial Narrow" pitchFamily="34" charset="0"/>
              </a:rPr>
              <a:t> </a:t>
            </a:r>
          </a:p>
          <a:p>
            <a:pPr lvl="1"/>
            <a:r>
              <a:rPr lang="en-US" sz="1400" b="1" dirty="0">
                <a:latin typeface="Arial Narrow" pitchFamily="34" charset="0"/>
              </a:rPr>
              <a:t>Budget Narrative.</a:t>
            </a:r>
            <a:r>
              <a:rPr lang="en-US" sz="1400" dirty="0">
                <a:latin typeface="Arial Narrow" pitchFamily="34" charset="0"/>
              </a:rPr>
              <a:t>  There is no required format for the Budget Narrative; however, it should provide a detailed breakdown of each of the object class categories as reflected on the SF-424A.  A suggested format can be found on the MEP website, </a:t>
            </a:r>
            <a:r>
              <a:rPr lang="en-US" sz="1400" u="sng" dirty="0">
                <a:latin typeface="Arial Narrow" pitchFamily="34" charset="0"/>
                <a:hlinkClick r:id="rId2"/>
              </a:rPr>
              <a:t>www.nist.gov/mep</a:t>
            </a:r>
            <a:endParaRPr lang="en-US" sz="1400" dirty="0">
              <a:latin typeface="Arial Narrow" pitchFamily="34" charset="0"/>
            </a:endParaRPr>
          </a:p>
          <a:p>
            <a:pPr marL="0" indent="0">
              <a:buNone/>
            </a:pPr>
            <a:r>
              <a:rPr lang="en-US" sz="1400" dirty="0">
                <a:latin typeface="Arial Narrow" pitchFamily="34" charset="0"/>
              </a:rPr>
              <a:t> </a:t>
            </a:r>
          </a:p>
          <a:p>
            <a:pPr lvl="1"/>
            <a:r>
              <a:rPr lang="en-US" sz="1400" b="1" dirty="0">
                <a:latin typeface="Arial Narrow" pitchFamily="34" charset="0"/>
              </a:rPr>
              <a:t>Indirect Cost Rate Agreement.</a:t>
            </a:r>
            <a:r>
              <a:rPr lang="en-US" sz="1400" dirty="0">
                <a:latin typeface="Arial Narrow" pitchFamily="34" charset="0"/>
              </a:rPr>
              <a:t>  If indirect costs are included in the proposed budget, provide a copy of the approved negotiated agreement if this rate was negotiated with a cognizant Federal audit agency.  If the rate was not established by a cognizant Federal audit agency, provide a statement to this effect.  The successful applicant will be required to obtain such a rate.</a:t>
            </a:r>
          </a:p>
          <a:p>
            <a:pPr marL="0" indent="0">
              <a:buNone/>
            </a:pPr>
            <a:r>
              <a:rPr lang="en-US" sz="1400" dirty="0">
                <a:latin typeface="Arial Narrow" pitchFamily="34" charset="0"/>
              </a:rPr>
              <a:t> </a:t>
            </a:r>
          </a:p>
          <a:p>
            <a:pPr lvl="1"/>
            <a:r>
              <a:rPr lang="en-US" sz="1400" b="1" dirty="0">
                <a:latin typeface="Arial Narrow" pitchFamily="34" charset="0"/>
              </a:rPr>
              <a:t>Resumes of Key Personnel</a:t>
            </a:r>
            <a:r>
              <a:rPr lang="en-US" sz="1400" dirty="0">
                <a:latin typeface="Arial Narrow" pitchFamily="34" charset="0"/>
              </a:rPr>
              <a:t> (these do not contribute to the total number of pages).  Provide a one (1) page resume for each key person identified in the proposal.  Information on any pages beyond the first page of each resume will not be considered.</a:t>
            </a:r>
          </a:p>
        </p:txBody>
      </p:sp>
      <p:sp>
        <p:nvSpPr>
          <p:cNvPr id="153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2299E56-E593-4998-A5F9-160C7B134D8C}" type="slidenum">
              <a:rPr lang="en-US" sz="1800" smtClean="0"/>
              <a:pPr/>
              <a:t>16</a:t>
            </a:fld>
            <a:endParaRPr lang="en-US" sz="1800" dirty="0" smtClean="0"/>
          </a:p>
        </p:txBody>
      </p:sp>
    </p:spTree>
    <p:extLst>
      <p:ext uri="{BB962C8B-B14F-4D97-AF65-F5344CB8AC3E}">
        <p14:creationId xmlns:p14="http://schemas.microsoft.com/office/powerpoint/2010/main" val="3744145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lstStyle/>
          <a:p>
            <a:r>
              <a:rPr lang="en-US" sz="2800" dirty="0" smtClean="0">
                <a:effectLst/>
                <a:latin typeface="Arial Narrow" pitchFamily="34" charset="0"/>
              </a:rPr>
              <a:t>Application Package Details (4):</a:t>
            </a:r>
          </a:p>
        </p:txBody>
      </p:sp>
      <p:sp>
        <p:nvSpPr>
          <p:cNvPr id="17411" name="Content Placeholder 2"/>
          <p:cNvSpPr>
            <a:spLocks noGrp="1"/>
          </p:cNvSpPr>
          <p:nvPr>
            <p:ph idx="1"/>
          </p:nvPr>
        </p:nvSpPr>
        <p:spPr>
          <a:xfrm>
            <a:off x="685800" y="1447800"/>
            <a:ext cx="7626096" cy="4876800"/>
          </a:xfrm>
        </p:spPr>
        <p:txBody>
          <a:bodyPr wrap="square">
            <a:normAutofit/>
          </a:bodyPr>
          <a:lstStyle/>
          <a:p>
            <a:pPr>
              <a:lnSpc>
                <a:spcPct val="100000"/>
              </a:lnSpc>
            </a:pPr>
            <a:r>
              <a:rPr lang="en-US" sz="1600" b="1" dirty="0" smtClean="0">
                <a:effectLst/>
                <a:latin typeface="Arial Narrow" pitchFamily="34" charset="0"/>
              </a:rPr>
              <a:t>Proposal Format:</a:t>
            </a:r>
          </a:p>
          <a:p>
            <a:pPr>
              <a:lnSpc>
                <a:spcPct val="100000"/>
              </a:lnSpc>
            </a:pPr>
            <a:endParaRPr lang="en-US" sz="1600" b="1" dirty="0" smtClean="0">
              <a:effectLst/>
              <a:latin typeface="Arial Narrow" pitchFamily="34" charset="0"/>
            </a:endParaRPr>
          </a:p>
          <a:p>
            <a:pPr lvl="1">
              <a:lnSpc>
                <a:spcPct val="100000"/>
              </a:lnSpc>
            </a:pPr>
            <a:r>
              <a:rPr lang="en-US" sz="1600" dirty="0" smtClean="0">
                <a:latin typeface="Arial Narrow" pitchFamily="34" charset="0"/>
              </a:rPr>
              <a:t>Page </a:t>
            </a:r>
            <a:r>
              <a:rPr lang="en-US" sz="1600" dirty="0">
                <a:latin typeface="Arial Narrow" pitchFamily="34" charset="0"/>
              </a:rPr>
              <a:t>Limit.  The Technical Proposals are limited to twenty (20) pages.  Information on pages beyond the page limit will not be considered.  </a:t>
            </a:r>
          </a:p>
          <a:p>
            <a:pPr lvl="1">
              <a:lnSpc>
                <a:spcPct val="100000"/>
              </a:lnSpc>
            </a:pPr>
            <a:endParaRPr lang="en-US" sz="1600" dirty="0">
              <a:latin typeface="Arial Narrow" pitchFamily="34" charset="0"/>
            </a:endParaRPr>
          </a:p>
          <a:p>
            <a:pPr lvl="1">
              <a:lnSpc>
                <a:spcPct val="100000"/>
              </a:lnSpc>
            </a:pPr>
            <a:r>
              <a:rPr lang="en-US" sz="1600" dirty="0">
                <a:latin typeface="Arial Narrow" pitchFamily="34" charset="0"/>
              </a:rPr>
              <a:t>Page limit </a:t>
            </a:r>
            <a:r>
              <a:rPr lang="en-US" sz="1600" b="1" u="sng" dirty="0">
                <a:latin typeface="Arial Narrow" pitchFamily="34" charset="0"/>
              </a:rPr>
              <a:t>includes:</a:t>
            </a:r>
            <a:r>
              <a:rPr lang="en-US" sz="1600" dirty="0">
                <a:latin typeface="Arial Narrow" pitchFamily="34" charset="0"/>
              </a:rPr>
              <a:t> Table of contents (if included), Technical Proposal with all required sections, figures, graphs, tables, images, and pictures. </a:t>
            </a:r>
          </a:p>
          <a:p>
            <a:pPr lvl="1">
              <a:lnSpc>
                <a:spcPct val="100000"/>
              </a:lnSpc>
            </a:pPr>
            <a:endParaRPr lang="en-US" sz="1600" dirty="0">
              <a:latin typeface="Arial Narrow" pitchFamily="34" charset="0"/>
            </a:endParaRPr>
          </a:p>
          <a:p>
            <a:pPr lvl="1">
              <a:lnSpc>
                <a:spcPct val="100000"/>
              </a:lnSpc>
            </a:pPr>
            <a:r>
              <a:rPr lang="en-US" sz="1600" dirty="0">
                <a:latin typeface="Arial Narrow" pitchFamily="34" charset="0"/>
              </a:rPr>
              <a:t>Page limit </a:t>
            </a:r>
            <a:r>
              <a:rPr lang="en-US" sz="1600" b="1" u="sng" dirty="0">
                <a:latin typeface="Arial Narrow" pitchFamily="34" charset="0"/>
              </a:rPr>
              <a:t>excludes:</a:t>
            </a:r>
            <a:r>
              <a:rPr lang="en-US" sz="1600" dirty="0">
                <a:latin typeface="Arial Narrow" pitchFamily="34" charset="0"/>
              </a:rPr>
              <a:t>  SF-424, Application for Federal Assistance; SF-424A, Budget Information – Non-Construction Programs; SF-424B, Assurances – Non-Construction Programs; SF-LLL, Disclosure of Lobbying Activities; CD-511, Certification Regarding Lobbying; Budget Narrative; Indirect Cost Rate Agreement, and Resumes</a:t>
            </a:r>
          </a:p>
          <a:p>
            <a:pPr>
              <a:lnSpc>
                <a:spcPct val="100000"/>
              </a:lnSpc>
              <a:buFont typeface="Wingdings" pitchFamily="2" charset="2"/>
              <a:buNone/>
            </a:pPr>
            <a:endParaRPr lang="en-US" sz="1600" dirty="0" smtClean="0">
              <a:effectLst/>
              <a:latin typeface="Arial Narrow" pitchFamily="34" charset="0"/>
            </a:endParaRP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4054990-6990-46A0-B45D-B5A76AF6BCC4}" type="slidenum">
              <a:rPr lang="en-US" sz="1800" smtClean="0"/>
              <a:pPr/>
              <a:t>17</a:t>
            </a:fld>
            <a:endParaRPr lang="en-US" sz="1800" dirty="0" smtClean="0"/>
          </a:p>
        </p:txBody>
      </p:sp>
    </p:spTree>
    <p:extLst>
      <p:ext uri="{BB962C8B-B14F-4D97-AF65-F5344CB8AC3E}">
        <p14:creationId xmlns:p14="http://schemas.microsoft.com/office/powerpoint/2010/main" val="38107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Criteria:</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685800" y="1295400"/>
            <a:ext cx="7534656" cy="5029200"/>
          </a:xfrm>
        </p:spPr>
        <p:txBody>
          <a:bodyPr wrap="square">
            <a:noAutofit/>
          </a:bodyPr>
          <a:lstStyle/>
          <a:p>
            <a:pPr marL="168275" indent="-168275">
              <a:lnSpc>
                <a:spcPct val="120000"/>
              </a:lnSpc>
              <a:defRPr/>
            </a:pPr>
            <a:r>
              <a:rPr lang="en-US" sz="1300" dirty="0">
                <a:latin typeface="Arial Narrow" pitchFamily="34" charset="0"/>
              </a:rPr>
              <a:t>The applications will be evaluated based on the evaluation criteria described below</a:t>
            </a:r>
            <a:r>
              <a:rPr lang="en-US" sz="1300" dirty="0" smtClean="0">
                <a:latin typeface="Arial Narrow" pitchFamily="34" charset="0"/>
              </a:rPr>
              <a:t>.</a:t>
            </a:r>
          </a:p>
          <a:p>
            <a:pPr marL="0" indent="0">
              <a:lnSpc>
                <a:spcPct val="120000"/>
              </a:lnSpc>
              <a:buNone/>
              <a:defRPr/>
            </a:pPr>
            <a:endParaRPr lang="en-US" sz="1300" dirty="0">
              <a:latin typeface="Arial Narrow" pitchFamily="34" charset="0"/>
            </a:endParaRPr>
          </a:p>
          <a:p>
            <a:pPr marL="576263" lvl="1" indent="-295275">
              <a:lnSpc>
                <a:spcPct val="120000"/>
              </a:lnSpc>
              <a:buFont typeface="+mj-lt"/>
              <a:buAutoNum type="arabicPeriod"/>
              <a:defRPr/>
            </a:pPr>
            <a:r>
              <a:rPr lang="en-US" sz="1300" b="1" dirty="0" smtClean="0">
                <a:latin typeface="Arial Narrow" pitchFamily="34" charset="0"/>
              </a:rPr>
              <a:t>Coordination </a:t>
            </a:r>
            <a:r>
              <a:rPr lang="en-US" sz="1300" b="1" dirty="0">
                <a:latin typeface="Arial Narrow" pitchFamily="34" charset="0"/>
              </a:rPr>
              <a:t>with Existing Resources in the Region (25 </a:t>
            </a:r>
            <a:r>
              <a:rPr lang="en-US" sz="1300" b="1" dirty="0" smtClean="0">
                <a:latin typeface="Arial Narrow" pitchFamily="34" charset="0"/>
              </a:rPr>
              <a:t>points)</a:t>
            </a:r>
          </a:p>
          <a:p>
            <a:pPr marL="966787" lvl="2" indent="-285750">
              <a:lnSpc>
                <a:spcPct val="120000"/>
              </a:lnSpc>
              <a:buFont typeface="Arial Narrow" pitchFamily="34" charset="0"/>
              <a:buChar char="–"/>
              <a:defRPr/>
            </a:pPr>
            <a:r>
              <a:rPr lang="en-US" sz="1300" dirty="0" smtClean="0">
                <a:latin typeface="Arial Narrow" pitchFamily="34" charset="0"/>
              </a:rPr>
              <a:t>The </a:t>
            </a:r>
            <a:r>
              <a:rPr lang="en-US" sz="1300" dirty="0">
                <a:latin typeface="Arial Narrow" pitchFamily="34" charset="0"/>
              </a:rPr>
              <a:t>proposed method, breadth and depth for engaging all manufacturing sectors, major manufacturers, potential partners, as well as federal, state, regional and local entities in the analysis in order to understand current services, gaps in services and future opportunities for a coordinated effort in serving manufacturers will be evaluated.</a:t>
            </a:r>
            <a:endParaRPr lang="en-US" sz="1300" dirty="0" smtClean="0">
              <a:latin typeface="Arial Narrow" pitchFamily="34" charset="0"/>
            </a:endParaRPr>
          </a:p>
          <a:p>
            <a:pPr marL="623888" lvl="1" indent="-342900">
              <a:lnSpc>
                <a:spcPct val="120000"/>
              </a:lnSpc>
              <a:buAutoNum type="arabicPeriod" startAt="2"/>
              <a:defRPr/>
            </a:pPr>
            <a:r>
              <a:rPr lang="en-US" sz="1300" b="1" dirty="0" smtClean="0">
                <a:latin typeface="Arial Narrow" pitchFamily="34" charset="0"/>
              </a:rPr>
              <a:t>Funding </a:t>
            </a:r>
            <a:r>
              <a:rPr lang="en-US" sz="1300" b="1" dirty="0">
                <a:latin typeface="Arial Narrow" pitchFamily="34" charset="0"/>
              </a:rPr>
              <a:t>and Financial Management (10 points</a:t>
            </a:r>
            <a:r>
              <a:rPr lang="en-US" sz="1300" b="1" dirty="0" smtClean="0">
                <a:latin typeface="Arial Narrow" pitchFamily="34" charset="0"/>
              </a:rPr>
              <a:t>)</a:t>
            </a:r>
          </a:p>
          <a:p>
            <a:pPr marL="969963" lvl="2" indent="-288925">
              <a:lnSpc>
                <a:spcPct val="120000"/>
              </a:lnSpc>
              <a:buFont typeface="Arial Narrow" pitchFamily="34" charset="0"/>
              <a:buChar char="–"/>
              <a:defRPr/>
            </a:pPr>
            <a:r>
              <a:rPr lang="en-US" sz="1300" dirty="0">
                <a:latin typeface="Arial Narrow" pitchFamily="34" charset="0"/>
              </a:rPr>
              <a:t>The relevancy and cost effectiveness of the applicant's financial plan for meeting the objective of this FFO will be evaluated. Does the proposed budget focus seem reasonable or cost effective for the work plan proposed?</a:t>
            </a:r>
            <a:endParaRPr lang="en-US" sz="1300" dirty="0" smtClean="0">
              <a:latin typeface="Arial Narrow" pitchFamily="34" charset="0"/>
            </a:endParaRPr>
          </a:p>
          <a:p>
            <a:pPr marL="576263" lvl="1" indent="-295275">
              <a:lnSpc>
                <a:spcPct val="120000"/>
              </a:lnSpc>
              <a:buFont typeface="+mj-lt"/>
              <a:buAutoNum type="arabicPeriod" startAt="3"/>
              <a:defRPr/>
            </a:pPr>
            <a:r>
              <a:rPr lang="en-US" sz="1300" b="1" dirty="0">
                <a:latin typeface="Arial Narrow" pitchFamily="34" charset="0"/>
              </a:rPr>
              <a:t>Needs Identification Methodology (25 points</a:t>
            </a:r>
            <a:r>
              <a:rPr lang="en-US" sz="1300" b="1" dirty="0" smtClean="0">
                <a:latin typeface="Arial Narrow" pitchFamily="34" charset="0"/>
              </a:rPr>
              <a:t>)</a:t>
            </a:r>
          </a:p>
          <a:p>
            <a:pPr marL="976313" lvl="2" indent="-295275">
              <a:lnSpc>
                <a:spcPct val="120000"/>
              </a:lnSpc>
              <a:buFont typeface="Arial Narrow" pitchFamily="34" charset="0"/>
              <a:buChar char="–"/>
              <a:defRPr/>
            </a:pPr>
            <a:r>
              <a:rPr lang="en-US" sz="1300" dirty="0">
                <a:latin typeface="Arial Narrow" pitchFamily="34" charset="0"/>
              </a:rPr>
              <a:t>The proposed method, breadth and depth of gathering the information necessary for understanding the types of new and existing manufacturers in the region and their barriers to global competitiveness and growth which might be assisted through extension service for manufacturers will be evaluated.  This includes gathering information on key manufacturing industry needs and relevant industry initiatives, within the context of local and global challenges.</a:t>
            </a:r>
          </a:p>
          <a:p>
            <a:pPr marL="576263" lvl="1" indent="-295275">
              <a:lnSpc>
                <a:spcPct val="120000"/>
              </a:lnSpc>
              <a:buFont typeface="+mj-lt"/>
              <a:buAutoNum type="arabicPeriod" startAt="3"/>
              <a:defRPr/>
            </a:pPr>
            <a:endParaRPr lang="en-US" sz="1300" dirty="0" smtClean="0">
              <a:latin typeface="Arial Narrow" pitchFamily="34" charset="0"/>
            </a:endParaRPr>
          </a:p>
        </p:txBody>
      </p:sp>
      <p:sp>
        <p:nvSpPr>
          <p:cNvPr id="184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9419C06-39ED-46A8-AE63-3BA27377F36C}" type="slidenum">
              <a:rPr lang="en-US" sz="1800" smtClean="0"/>
              <a:pPr/>
              <a:t>18</a:t>
            </a:fld>
            <a:endParaRPr lang="en-US" sz="1800" dirty="0" smtClean="0"/>
          </a:p>
        </p:txBody>
      </p:sp>
    </p:spTree>
    <p:extLst>
      <p:ext uri="{BB962C8B-B14F-4D97-AF65-F5344CB8AC3E}">
        <p14:creationId xmlns:p14="http://schemas.microsoft.com/office/powerpoint/2010/main" val="1498506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Criteria:</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685800" y="1295400"/>
            <a:ext cx="7708392" cy="5029200"/>
          </a:xfrm>
        </p:spPr>
        <p:txBody>
          <a:bodyPr wrap="square">
            <a:noAutofit/>
          </a:bodyPr>
          <a:lstStyle/>
          <a:p>
            <a:pPr marL="576263" lvl="1" indent="-295275">
              <a:lnSpc>
                <a:spcPct val="120000"/>
              </a:lnSpc>
              <a:buFont typeface="+mj-lt"/>
              <a:buAutoNum type="arabicPeriod" startAt="3"/>
              <a:defRPr/>
            </a:pPr>
            <a:r>
              <a:rPr lang="en-US" sz="1300" b="1" dirty="0" smtClean="0">
                <a:latin typeface="Arial Narrow" pitchFamily="34" charset="0"/>
              </a:rPr>
              <a:t>Resource </a:t>
            </a:r>
            <a:r>
              <a:rPr lang="en-US" sz="1300" b="1" dirty="0">
                <a:latin typeface="Arial Narrow" pitchFamily="34" charset="0"/>
              </a:rPr>
              <a:t>Identification Methodology (20 points</a:t>
            </a:r>
            <a:r>
              <a:rPr lang="en-US" sz="1300" b="1" dirty="0" smtClean="0">
                <a:latin typeface="Arial Narrow" pitchFamily="34" charset="0"/>
              </a:rPr>
              <a:t>)</a:t>
            </a:r>
          </a:p>
          <a:p>
            <a:pPr marL="976313" lvl="2" indent="-295275">
              <a:lnSpc>
                <a:spcPct val="120000"/>
              </a:lnSpc>
              <a:buFont typeface="Arial Narrow" pitchFamily="34" charset="0"/>
              <a:buChar char="–"/>
              <a:defRPr/>
            </a:pPr>
            <a:r>
              <a:rPr lang="en-US" sz="1300" dirty="0">
                <a:latin typeface="Arial Narrow" pitchFamily="34" charset="0"/>
              </a:rPr>
              <a:t>The applicant's methodology for collecting information about the number, size, type, skills and abilities of potential key partners in the region and relevance of existing industrial assistance and other support services that could be part of the coordination effort will be evaluated. </a:t>
            </a:r>
            <a:endParaRPr lang="en-US" sz="1300" dirty="0" smtClean="0">
              <a:latin typeface="Arial Narrow" pitchFamily="34" charset="0"/>
            </a:endParaRPr>
          </a:p>
          <a:p>
            <a:pPr marL="576263" lvl="1" indent="-295275">
              <a:lnSpc>
                <a:spcPct val="120000"/>
              </a:lnSpc>
              <a:buFont typeface="+mj-lt"/>
              <a:buAutoNum type="arabicPeriod" startAt="3"/>
              <a:defRPr/>
            </a:pPr>
            <a:r>
              <a:rPr lang="en-US" sz="1300" b="1" dirty="0" smtClean="0">
                <a:latin typeface="Arial Narrow" pitchFamily="34" charset="0"/>
              </a:rPr>
              <a:t>Qualifications </a:t>
            </a:r>
            <a:r>
              <a:rPr lang="en-US" sz="1300" b="1" dirty="0">
                <a:latin typeface="Arial Narrow" pitchFamily="34" charset="0"/>
              </a:rPr>
              <a:t>of the Proposed Personnel (20 points</a:t>
            </a:r>
            <a:r>
              <a:rPr lang="en-US" sz="1300" b="1" dirty="0" smtClean="0">
                <a:latin typeface="Arial Narrow" pitchFamily="34" charset="0"/>
              </a:rPr>
              <a:t>)</a:t>
            </a:r>
          </a:p>
          <a:p>
            <a:pPr marL="976313" lvl="2" indent="-295275">
              <a:lnSpc>
                <a:spcPct val="120000"/>
              </a:lnSpc>
              <a:buFont typeface="Arial Narrow" pitchFamily="34" charset="0"/>
              <a:buChar char="–"/>
              <a:defRPr/>
            </a:pPr>
            <a:r>
              <a:rPr lang="en-US" sz="1300" dirty="0">
                <a:latin typeface="Arial Narrow" pitchFamily="34" charset="0"/>
              </a:rPr>
              <a:t>How well resumes, experience, previous work and current skills demonstrate the applicant’s ability to effectively carry out the proposed project will be assessed.</a:t>
            </a:r>
            <a:endParaRPr lang="en-US" sz="1300" dirty="0" smtClean="0">
              <a:latin typeface="Arial Narrow" pitchFamily="34" charset="0"/>
            </a:endParaRPr>
          </a:p>
          <a:p>
            <a:pPr marL="576263" lvl="1" indent="-295275">
              <a:lnSpc>
                <a:spcPct val="120000"/>
              </a:lnSpc>
              <a:buNone/>
              <a:defRPr/>
            </a:pPr>
            <a:endParaRPr lang="en-US" sz="1300" dirty="0" smtClean="0">
              <a:effectLst/>
              <a:latin typeface="Arial Narrow" pitchFamily="34" charset="0"/>
            </a:endParaRPr>
          </a:p>
          <a:p>
            <a:pPr marL="571500" indent="-561975">
              <a:lnSpc>
                <a:spcPct val="120000"/>
              </a:lnSpc>
              <a:buFont typeface="Wingdings" pitchFamily="2" charset="2"/>
              <a:buNone/>
              <a:defRPr/>
            </a:pPr>
            <a:r>
              <a:rPr lang="en-US" sz="1300" b="1" dirty="0" smtClean="0">
                <a:effectLst/>
                <a:latin typeface="Arial Narrow" pitchFamily="34" charset="0"/>
              </a:rPr>
              <a:t>NOTE:	</a:t>
            </a:r>
            <a:r>
              <a:rPr lang="en-US" sz="1300" dirty="0" smtClean="0">
                <a:effectLst/>
                <a:latin typeface="Arial Narrow" pitchFamily="34" charset="0"/>
              </a:rPr>
              <a:t>Proposers </a:t>
            </a:r>
            <a:r>
              <a:rPr lang="en-US" sz="1300" dirty="0">
                <a:effectLst/>
                <a:latin typeface="Arial Narrow" pitchFamily="34" charset="0"/>
              </a:rPr>
              <a:t>may not submit replacement pages and/or missing documents once a proposal has been submitted. Any revisions must be made by submission of a new proposal that must be received by NIST by the submission deadline.</a:t>
            </a:r>
            <a:endParaRPr lang="en-US" sz="1300" dirty="0" smtClean="0">
              <a:effectLst/>
              <a:latin typeface="Arial Narrow" pitchFamily="34" charset="0"/>
            </a:endParaRPr>
          </a:p>
        </p:txBody>
      </p:sp>
      <p:sp>
        <p:nvSpPr>
          <p:cNvPr id="184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9419C06-39ED-46A8-AE63-3BA27377F36C}" type="slidenum">
              <a:rPr lang="en-US" sz="1800" smtClean="0"/>
              <a:pPr/>
              <a:t>19</a:t>
            </a:fld>
            <a:endParaRPr lang="en-US" sz="1800" dirty="0" smtClean="0"/>
          </a:p>
        </p:txBody>
      </p:sp>
    </p:spTree>
    <p:extLst>
      <p:ext uri="{BB962C8B-B14F-4D97-AF65-F5344CB8AC3E}">
        <p14:creationId xmlns:p14="http://schemas.microsoft.com/office/powerpoint/2010/main" val="1498506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schemeClr val="tx1"/>
                </a:solidFill>
                <a:latin typeface="Arial Narrow" pitchFamily="34" charset="0"/>
              </a:rPr>
              <a:pPr/>
              <a:t>2</a:t>
            </a:fld>
            <a:endParaRPr lang="en-US" sz="1800" b="1" dirty="0">
              <a:solidFill>
                <a:schemeClr val="tx1"/>
              </a:solidFill>
              <a:latin typeface="Arial Narrow" pitchFamily="34" charset="0"/>
            </a:endParaRPr>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Narrow" pitchFamily="34" charset="0"/>
              </a:rPr>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latin typeface="Arial Narrow" pitchFamily="34" charset="0"/>
              </a:rPr>
              <a:t>Webinar serves as a communication vehicle to provide an overview of the funding opportunity.</a:t>
            </a:r>
          </a:p>
          <a:p>
            <a:pPr>
              <a:lnSpc>
                <a:spcPct val="100000"/>
              </a:lnSpc>
            </a:pPr>
            <a:r>
              <a:rPr lang="en-US" sz="2000" dirty="0" smtClean="0">
                <a:effectLst/>
                <a:latin typeface="Arial Narrow" pitchFamily="34" charset="0"/>
              </a:rPr>
              <a:t>No questions will be taken as part of this webinar.</a:t>
            </a:r>
          </a:p>
          <a:p>
            <a:pPr>
              <a:lnSpc>
                <a:spcPct val="100000"/>
              </a:lnSpc>
            </a:pPr>
            <a:r>
              <a:rPr lang="en-US" sz="2000" dirty="0" smtClean="0">
                <a:effectLst/>
                <a:latin typeface="Arial Narrow" pitchFamily="34" charset="0"/>
              </a:rPr>
              <a:t>All questions should be presented in writing and submitted to Diane Henderson at NIST MEP, </a:t>
            </a:r>
            <a:r>
              <a:rPr lang="en-US" sz="2000" dirty="0" smtClean="0">
                <a:latin typeface="Arial Narrow" pitchFamily="34" charset="0"/>
                <a:hlinkClick r:id="rId2"/>
              </a:rPr>
              <a:t>di</a:t>
            </a:r>
            <a:r>
              <a:rPr lang="en-US" sz="2000" dirty="0" smtClean="0">
                <a:effectLst/>
                <a:latin typeface="Arial Narrow" pitchFamily="34" charset="0"/>
                <a:hlinkClick r:id="rId2"/>
              </a:rPr>
              <a:t>ane.henderson@nist.gov</a:t>
            </a:r>
            <a:endParaRPr lang="en-US" sz="2000" dirty="0" smtClean="0">
              <a:effectLst/>
              <a:latin typeface="Arial Narrow" pitchFamily="34" charset="0"/>
            </a:endParaRPr>
          </a:p>
          <a:p>
            <a:pPr lvl="1">
              <a:lnSpc>
                <a:spcPct val="100000"/>
              </a:lnSpc>
            </a:pPr>
            <a:r>
              <a:rPr lang="en-US" sz="2000" dirty="0" smtClean="0">
                <a:effectLst/>
                <a:latin typeface="Arial Narrow" pitchFamily="34" charset="0"/>
              </a:rPr>
              <a:t>Provides for transparency and ensures all answers are documented.</a:t>
            </a:r>
          </a:p>
          <a:p>
            <a:pPr lvl="1">
              <a:lnSpc>
                <a:spcPct val="100000"/>
              </a:lnSpc>
            </a:pPr>
            <a:r>
              <a:rPr lang="en-US" sz="2000" dirty="0" smtClean="0">
                <a:effectLst/>
                <a:latin typeface="Arial Narrow" pitchFamily="34" charset="0"/>
              </a:rPr>
              <a:t>Assures questions and answers are handled consistently.</a:t>
            </a:r>
          </a:p>
          <a:p>
            <a:pPr>
              <a:lnSpc>
                <a:spcPct val="100000"/>
              </a:lnSpc>
            </a:pPr>
            <a:r>
              <a:rPr lang="en-US" sz="2000" dirty="0" smtClean="0">
                <a:effectLst/>
                <a:latin typeface="Arial Narrow" pitchFamily="34" charset="0"/>
              </a:rPr>
              <a:t>Questions and Answers will be posted regularly on the NIST MEP Public Site, </a:t>
            </a:r>
            <a:r>
              <a:rPr lang="en-US" sz="2000" dirty="0">
                <a:latin typeface="Arial Narrow" pitchFamily="34" charset="0"/>
                <a:hlinkClick r:id="rId3"/>
              </a:rPr>
              <a:t>www.nist.gov/mep/</a:t>
            </a:r>
            <a:endParaRPr lang="en-US" sz="2000" dirty="0" smtClean="0">
              <a:effectLst/>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457200"/>
          </a:xfrm>
        </p:spPr>
        <p:txBody>
          <a:bodyPr>
            <a:normAutofit fontScale="90000"/>
          </a:bodyPr>
          <a:lstStyle/>
          <a:p>
            <a:pPr>
              <a:defRPr/>
            </a:pPr>
            <a:r>
              <a:rPr lang="en-US" sz="2800" dirty="0" smtClean="0">
                <a:effectLst/>
                <a:latin typeface="Arial Narrow" pitchFamily="34" charset="0"/>
              </a:rPr>
              <a:t>Application/Proposal</a:t>
            </a:r>
            <a:r>
              <a:rPr lang="en-US" sz="2800" dirty="0" smtClean="0">
                <a:latin typeface="Arial Narrow" pitchFamily="34" charset="0"/>
              </a:rPr>
              <a:t> </a:t>
            </a:r>
            <a:r>
              <a:rPr lang="en-US" sz="2800" dirty="0" smtClean="0">
                <a:effectLst/>
                <a:latin typeface="Arial Narrow" pitchFamily="34" charset="0"/>
              </a:rPr>
              <a:t>Submission</a:t>
            </a:r>
            <a:endParaRPr lang="en-US" sz="2800" dirty="0">
              <a:effectLst/>
              <a:latin typeface="Arial Narrow" pitchFamily="34" charset="0"/>
            </a:endParaRPr>
          </a:p>
        </p:txBody>
      </p:sp>
      <p:sp>
        <p:nvSpPr>
          <p:cNvPr id="3" name="Content Placeholder 2"/>
          <p:cNvSpPr>
            <a:spLocks noGrp="1"/>
          </p:cNvSpPr>
          <p:nvPr>
            <p:ph idx="1"/>
          </p:nvPr>
        </p:nvSpPr>
        <p:spPr>
          <a:xfrm>
            <a:off x="813786" y="1447800"/>
            <a:ext cx="7593367" cy="4855346"/>
          </a:xfrm>
        </p:spPr>
        <p:txBody>
          <a:bodyPr>
            <a:noAutofit/>
          </a:bodyPr>
          <a:lstStyle/>
          <a:p>
            <a:pPr>
              <a:lnSpc>
                <a:spcPct val="100000"/>
              </a:lnSpc>
              <a:spcAft>
                <a:spcPts val="600"/>
              </a:spcAft>
              <a:defRPr/>
            </a:pPr>
            <a:r>
              <a:rPr lang="en-US" sz="1500" b="1" dirty="0" smtClean="0">
                <a:effectLst/>
                <a:latin typeface="Arial Narrow" pitchFamily="34" charset="0"/>
              </a:rPr>
              <a:t>Dates: </a:t>
            </a:r>
          </a:p>
          <a:p>
            <a:pPr lvl="1">
              <a:spcAft>
                <a:spcPts val="600"/>
              </a:spcAft>
              <a:defRPr/>
            </a:pPr>
            <a:r>
              <a:rPr lang="en-US" sz="1500" b="1" u="sng" dirty="0">
                <a:solidFill>
                  <a:srgbClr val="00B050"/>
                </a:solidFill>
                <a:latin typeface="Arial Narrow" pitchFamily="34" charset="0"/>
              </a:rPr>
              <a:t>Electronic</a:t>
            </a:r>
            <a:r>
              <a:rPr lang="en-US" sz="1500" dirty="0">
                <a:latin typeface="Arial Narrow" pitchFamily="34" charset="0"/>
              </a:rPr>
              <a:t> </a:t>
            </a:r>
            <a:r>
              <a:rPr lang="en-US" sz="1500" b="1" u="sng" dirty="0">
                <a:latin typeface="Arial Narrow" pitchFamily="34" charset="0"/>
              </a:rPr>
              <a:t>applications must be received no later than 11:59 p.m. Eastern Time, Tuesday, October 1, 2013. </a:t>
            </a:r>
            <a:endParaRPr lang="en-US" sz="1500" b="1" u="sng" dirty="0" smtClean="0">
              <a:latin typeface="Arial Narrow" pitchFamily="34" charset="0"/>
            </a:endParaRPr>
          </a:p>
          <a:p>
            <a:pPr lvl="1">
              <a:spcAft>
                <a:spcPts val="600"/>
              </a:spcAft>
              <a:defRPr/>
            </a:pPr>
            <a:r>
              <a:rPr lang="en-US" sz="1500" b="1" u="sng" dirty="0">
                <a:solidFill>
                  <a:srgbClr val="C00000"/>
                </a:solidFill>
                <a:latin typeface="Arial Narrow" pitchFamily="34" charset="0"/>
              </a:rPr>
              <a:t>Paper </a:t>
            </a:r>
            <a:r>
              <a:rPr lang="en-US" sz="1500" b="1" u="sng" dirty="0">
                <a:latin typeface="Arial Narrow" pitchFamily="34" charset="0"/>
              </a:rPr>
              <a:t>applications must be received by NIST by 5:00 p.m. Eastern Time on Tuesday, October 1, 2013</a:t>
            </a:r>
            <a:r>
              <a:rPr lang="en-US" sz="1500" b="1" u="sng" dirty="0" smtClean="0">
                <a:latin typeface="Arial Narrow" pitchFamily="34" charset="0"/>
              </a:rPr>
              <a:t>.</a:t>
            </a:r>
          </a:p>
          <a:p>
            <a:pPr lvl="1">
              <a:spcAft>
                <a:spcPts val="600"/>
              </a:spcAft>
              <a:defRPr/>
            </a:pPr>
            <a:r>
              <a:rPr lang="en-US" sz="1500" dirty="0">
                <a:latin typeface="Arial Narrow" pitchFamily="34" charset="0"/>
              </a:rPr>
              <a:t>Applications received after the respective deadline will not be reviewed or considered</a:t>
            </a:r>
            <a:r>
              <a:rPr lang="en-US" sz="1500" dirty="0" smtClean="0">
                <a:latin typeface="Arial Narrow" pitchFamily="34" charset="0"/>
              </a:rPr>
              <a:t>.</a:t>
            </a:r>
          </a:p>
          <a:p>
            <a:pPr>
              <a:spcAft>
                <a:spcPts val="600"/>
              </a:spcAft>
              <a:defRPr/>
            </a:pPr>
            <a:r>
              <a:rPr lang="en-US" sz="1500" b="1" dirty="0" smtClean="0">
                <a:effectLst/>
                <a:latin typeface="Arial Narrow" pitchFamily="34" charset="0"/>
              </a:rPr>
              <a:t>Proposal Submission:</a:t>
            </a:r>
          </a:p>
          <a:p>
            <a:pPr lvl="1">
              <a:lnSpc>
                <a:spcPct val="100000"/>
              </a:lnSpc>
              <a:spcAft>
                <a:spcPts val="0"/>
              </a:spcAft>
              <a:defRPr/>
            </a:pPr>
            <a:r>
              <a:rPr lang="en-US" sz="1500" dirty="0" smtClean="0">
                <a:latin typeface="Arial Narrow" pitchFamily="34" charset="0"/>
              </a:rPr>
              <a:t>Electronic </a:t>
            </a:r>
            <a:r>
              <a:rPr lang="en-US" sz="1500" dirty="0">
                <a:latin typeface="Arial Narrow" pitchFamily="34" charset="0"/>
              </a:rPr>
              <a:t>applications must be submitted via Grants.gov at </a:t>
            </a:r>
            <a:r>
              <a:rPr lang="en-US" sz="1500" dirty="0">
                <a:latin typeface="Arial Narrow" pitchFamily="34" charset="0"/>
                <a:hlinkClick r:id="rId2"/>
              </a:rPr>
              <a:t>www.grants.gov </a:t>
            </a:r>
            <a:r>
              <a:rPr lang="en-US" sz="1500" dirty="0">
                <a:latin typeface="Arial Narrow" pitchFamily="34" charset="0"/>
              </a:rPr>
              <a:t>under announcement </a:t>
            </a:r>
            <a:r>
              <a:rPr lang="en-US" sz="1500" dirty="0" smtClean="0">
                <a:latin typeface="Arial Narrow" pitchFamily="34" charset="0"/>
              </a:rPr>
              <a:t> 2013-NIST-MEP-STEP-AK-01.</a:t>
            </a:r>
          </a:p>
          <a:p>
            <a:pPr marL="457200" lvl="1" indent="0">
              <a:lnSpc>
                <a:spcPct val="100000"/>
              </a:lnSpc>
              <a:spcAft>
                <a:spcPts val="0"/>
              </a:spcAft>
              <a:buNone/>
              <a:defRPr/>
            </a:pPr>
            <a:endParaRPr lang="en-US" sz="1500" dirty="0" smtClean="0">
              <a:latin typeface="Arial Narrow" pitchFamily="34" charset="0"/>
            </a:endParaRPr>
          </a:p>
          <a:p>
            <a:pPr lvl="1">
              <a:lnSpc>
                <a:spcPct val="100000"/>
              </a:lnSpc>
              <a:spcAft>
                <a:spcPts val="0"/>
              </a:spcAft>
              <a:defRPr/>
            </a:pPr>
            <a:r>
              <a:rPr lang="en-US" sz="1500" dirty="0" smtClean="0">
                <a:latin typeface="Arial Narrow" pitchFamily="34" charset="0"/>
              </a:rPr>
              <a:t>Paper </a:t>
            </a:r>
            <a:r>
              <a:rPr lang="en-US" sz="1500" dirty="0">
                <a:latin typeface="Arial Narrow" pitchFamily="34" charset="0"/>
              </a:rPr>
              <a:t>applications must be submitted in triplicate (an original and two copies) and sent to the NIST personnel listed </a:t>
            </a:r>
            <a:r>
              <a:rPr lang="en-US" sz="1500" dirty="0" smtClean="0">
                <a:latin typeface="Arial Narrow" pitchFamily="34" charset="0"/>
              </a:rPr>
              <a:t>below:</a:t>
            </a:r>
            <a:r>
              <a:rPr lang="en-US" sz="1500" dirty="0" smtClean="0">
                <a:effectLst/>
                <a:latin typeface="Arial Narrow" pitchFamily="34" charset="0"/>
              </a:rPr>
              <a:t> </a:t>
            </a:r>
          </a:p>
          <a:p>
            <a:pPr lvl="3" indent="-91440">
              <a:lnSpc>
                <a:spcPct val="100000"/>
              </a:lnSpc>
              <a:spcBef>
                <a:spcPts val="0"/>
              </a:spcBef>
              <a:spcAft>
                <a:spcPts val="0"/>
              </a:spcAft>
              <a:buFontTx/>
              <a:buNone/>
              <a:defRPr/>
            </a:pPr>
            <a:r>
              <a:rPr lang="en-US" sz="1500" dirty="0" smtClean="0">
                <a:effectLst/>
                <a:latin typeface="Arial Narrow" pitchFamily="34" charset="0"/>
              </a:rPr>
              <a:t>		National Institute of Standards and Technology</a:t>
            </a:r>
          </a:p>
          <a:p>
            <a:pPr lvl="3" indent="-91440">
              <a:lnSpc>
                <a:spcPct val="100000"/>
              </a:lnSpc>
              <a:spcBef>
                <a:spcPts val="0"/>
              </a:spcBef>
              <a:spcAft>
                <a:spcPts val="0"/>
              </a:spcAft>
              <a:buFontTx/>
              <a:buNone/>
              <a:defRPr/>
            </a:pPr>
            <a:r>
              <a:rPr lang="en-US" sz="1500" dirty="0" smtClean="0">
                <a:effectLst/>
                <a:latin typeface="Arial Narrow" pitchFamily="34" charset="0"/>
              </a:rPr>
              <a:t>		Manufacturing Extension Partnership</a:t>
            </a:r>
          </a:p>
          <a:p>
            <a:pPr lvl="3" indent="-91440">
              <a:lnSpc>
                <a:spcPct val="100000"/>
              </a:lnSpc>
              <a:spcBef>
                <a:spcPts val="0"/>
              </a:spcBef>
              <a:spcAft>
                <a:spcPts val="0"/>
              </a:spcAft>
              <a:buFontTx/>
              <a:buNone/>
              <a:defRPr/>
            </a:pPr>
            <a:r>
              <a:rPr lang="en-US" sz="1500" dirty="0" smtClean="0">
                <a:effectLst/>
                <a:latin typeface="Arial Narrow" pitchFamily="34" charset="0"/>
              </a:rPr>
              <a:t>		c/o </a:t>
            </a:r>
            <a:r>
              <a:rPr lang="en-US" sz="1500" b="1" dirty="0" smtClean="0">
                <a:effectLst/>
                <a:latin typeface="Arial Narrow" pitchFamily="34" charset="0"/>
              </a:rPr>
              <a:t>Diane Henderson</a:t>
            </a:r>
          </a:p>
          <a:p>
            <a:pPr lvl="3" indent="-91440">
              <a:lnSpc>
                <a:spcPct val="100000"/>
              </a:lnSpc>
              <a:spcBef>
                <a:spcPts val="0"/>
              </a:spcBef>
              <a:spcAft>
                <a:spcPts val="0"/>
              </a:spcAft>
              <a:buFontTx/>
              <a:buNone/>
              <a:defRPr/>
            </a:pPr>
            <a:r>
              <a:rPr lang="en-US" sz="1500" dirty="0" smtClean="0">
                <a:effectLst/>
                <a:latin typeface="Arial Narrow" pitchFamily="34" charset="0"/>
              </a:rPr>
              <a:t>		100 Bureau Drive, MS 4800</a:t>
            </a:r>
          </a:p>
          <a:p>
            <a:pPr lvl="3" indent="-91440">
              <a:lnSpc>
                <a:spcPct val="100000"/>
              </a:lnSpc>
              <a:spcBef>
                <a:spcPts val="0"/>
              </a:spcBef>
              <a:spcAft>
                <a:spcPts val="0"/>
              </a:spcAft>
              <a:buFontTx/>
              <a:buNone/>
              <a:defRPr/>
            </a:pPr>
            <a:r>
              <a:rPr lang="en-US" sz="1500" dirty="0" smtClean="0">
                <a:effectLst/>
                <a:latin typeface="Arial Narrow" pitchFamily="34" charset="0"/>
              </a:rPr>
              <a:t>		Gaithersburg, MD 20899-4800</a:t>
            </a:r>
          </a:p>
          <a:p>
            <a:pPr lvl="1">
              <a:lnSpc>
                <a:spcPct val="100000"/>
              </a:lnSpc>
              <a:spcAft>
                <a:spcPts val="0"/>
              </a:spcAft>
              <a:defRPr/>
            </a:pPr>
            <a:endParaRPr lang="en-US" sz="1500" dirty="0" smtClean="0">
              <a:latin typeface="Arial Narrow" pitchFamily="34" charset="0"/>
            </a:endParaRPr>
          </a:p>
          <a:p>
            <a:pPr lvl="3" indent="-91440">
              <a:lnSpc>
                <a:spcPct val="100000"/>
              </a:lnSpc>
              <a:spcBef>
                <a:spcPts val="0"/>
              </a:spcBef>
              <a:spcAft>
                <a:spcPts val="0"/>
              </a:spcAft>
              <a:buFontTx/>
              <a:buNone/>
              <a:defRPr/>
            </a:pPr>
            <a:endParaRPr lang="en-US" sz="1500" dirty="0" smtClean="0">
              <a:latin typeface="Arial Narrow" pitchFamily="34" charset="0"/>
            </a:endParaRPr>
          </a:p>
          <a:p>
            <a:pPr lvl="4">
              <a:defRPr/>
            </a:pPr>
            <a:endParaRPr lang="en-US" sz="1500" dirty="0">
              <a:latin typeface="Arial Narrow" pitchFamily="34" charset="0"/>
            </a:endParaRPr>
          </a:p>
        </p:txBody>
      </p:sp>
      <p:sp>
        <p:nvSpPr>
          <p:cNvPr id="133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8BCE705-83E3-45A6-8E20-C7E6AAD99FC2}" type="slidenum">
              <a:rPr lang="en-US" sz="1800" smtClean="0"/>
              <a:pPr/>
              <a:t>20</a:t>
            </a:fld>
            <a:endParaRPr lang="en-US" sz="1800" dirty="0" smtClean="0"/>
          </a:p>
        </p:txBody>
      </p:sp>
    </p:spTree>
    <p:extLst>
      <p:ext uri="{BB962C8B-B14F-4D97-AF65-F5344CB8AC3E}">
        <p14:creationId xmlns:p14="http://schemas.microsoft.com/office/powerpoint/2010/main" val="3858762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lstStyle/>
          <a:p>
            <a:r>
              <a:rPr lang="en-US" sz="2800" dirty="0" smtClean="0">
                <a:effectLst/>
                <a:latin typeface="Arial Narrow" pitchFamily="34" charset="0"/>
              </a:rPr>
              <a:t>Selection Factors</a:t>
            </a:r>
          </a:p>
        </p:txBody>
      </p:sp>
      <p:sp>
        <p:nvSpPr>
          <p:cNvPr id="3" name="Content Placeholder 2"/>
          <p:cNvSpPr>
            <a:spLocks noGrp="1"/>
          </p:cNvSpPr>
          <p:nvPr>
            <p:ph idx="1"/>
          </p:nvPr>
        </p:nvSpPr>
        <p:spPr>
          <a:xfrm>
            <a:off x="685800" y="1447800"/>
            <a:ext cx="7467600" cy="4944122"/>
          </a:xfrm>
        </p:spPr>
        <p:txBody>
          <a:bodyPr wrap="square">
            <a:normAutofit/>
          </a:bodyPr>
          <a:lstStyle/>
          <a:p>
            <a:pPr>
              <a:spcAft>
                <a:spcPts val="1200"/>
              </a:spcAft>
              <a:defRPr/>
            </a:pPr>
            <a:r>
              <a:rPr lang="en-US" sz="1600" dirty="0" smtClean="0">
                <a:latin typeface="Arial Narrow" pitchFamily="34" charset="0"/>
              </a:rPr>
              <a:t>The </a:t>
            </a:r>
            <a:r>
              <a:rPr lang="en-US" sz="1600" dirty="0">
                <a:latin typeface="Arial Narrow" pitchFamily="34" charset="0"/>
              </a:rPr>
              <a:t>Selecting Official, who is the Director of the NIST </a:t>
            </a:r>
            <a:r>
              <a:rPr lang="en-US" sz="1600" dirty="0" smtClean="0">
                <a:latin typeface="Arial Narrow" pitchFamily="34" charset="0"/>
              </a:rPr>
              <a:t>MEP, </a:t>
            </a:r>
            <a:r>
              <a:rPr lang="en-US" sz="1600" dirty="0">
                <a:latin typeface="Arial Narrow" pitchFamily="34" charset="0"/>
              </a:rPr>
              <a:t>shall select applications for award based upon the rank order of the applications, and may select an application out of rank based on one or more of the following selection factors: </a:t>
            </a:r>
          </a:p>
          <a:p>
            <a:pPr lvl="1">
              <a:spcAft>
                <a:spcPts val="1200"/>
              </a:spcAft>
              <a:defRPr/>
            </a:pPr>
            <a:r>
              <a:rPr lang="en-US" sz="1600" dirty="0" smtClean="0">
                <a:latin typeface="Arial Narrow" pitchFamily="34" charset="0"/>
              </a:rPr>
              <a:t>The </a:t>
            </a:r>
            <a:r>
              <a:rPr lang="en-US" sz="1600" dirty="0">
                <a:latin typeface="Arial Narrow" pitchFamily="34" charset="0"/>
              </a:rPr>
              <a:t>availability of Federal funds.</a:t>
            </a:r>
          </a:p>
          <a:p>
            <a:pPr lvl="1">
              <a:spcAft>
                <a:spcPts val="1200"/>
              </a:spcAft>
              <a:defRPr/>
            </a:pPr>
            <a:r>
              <a:rPr lang="en-US" sz="1600" dirty="0" smtClean="0">
                <a:latin typeface="Arial Narrow" pitchFamily="34" charset="0"/>
              </a:rPr>
              <a:t>Whether </a:t>
            </a:r>
            <a:r>
              <a:rPr lang="en-US" sz="1600" dirty="0">
                <a:latin typeface="Arial Narrow" pitchFamily="34" charset="0"/>
              </a:rPr>
              <a:t>the project duplicates other projects funded by </a:t>
            </a:r>
            <a:r>
              <a:rPr lang="en-US" sz="1600" dirty="0" err="1">
                <a:latin typeface="Arial Narrow" pitchFamily="34" charset="0"/>
              </a:rPr>
              <a:t>DoC</a:t>
            </a:r>
            <a:r>
              <a:rPr lang="en-US" sz="1600" dirty="0">
                <a:latin typeface="Arial Narrow" pitchFamily="34" charset="0"/>
              </a:rPr>
              <a:t> or by other Federal agencies.</a:t>
            </a:r>
          </a:p>
          <a:p>
            <a:pPr marL="457200" lvl="1" indent="0">
              <a:buNone/>
              <a:defRPr/>
            </a:pPr>
            <a:endParaRPr lang="en-US" sz="1400" dirty="0">
              <a:latin typeface="Arial Narrow" pitchFamily="34" charset="0"/>
            </a:endParaRPr>
          </a:p>
        </p:txBody>
      </p:sp>
      <p:sp>
        <p:nvSpPr>
          <p:cNvPr id="256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DCE77A92-E558-4CF5-AEB7-C760B50D0A40}" type="slidenum">
              <a:rPr lang="en-US" sz="1800" smtClean="0"/>
              <a:pPr/>
              <a:t>21</a:t>
            </a:fld>
            <a:endParaRPr lang="en-US" sz="1800" dirty="0" smtClean="0"/>
          </a:p>
        </p:txBody>
      </p:sp>
    </p:spTree>
    <p:extLst>
      <p:ext uri="{BB962C8B-B14F-4D97-AF65-F5344CB8AC3E}">
        <p14:creationId xmlns:p14="http://schemas.microsoft.com/office/powerpoint/2010/main" val="108798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 (1)</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403592" cy="4953000"/>
          </a:xfrm>
        </p:spPr>
        <p:txBody>
          <a:bodyPr wrap="square">
            <a:noAutofit/>
          </a:bodyPr>
          <a:lstStyle/>
          <a:p>
            <a:pPr lvl="0"/>
            <a:r>
              <a:rPr lang="en-US" sz="1400" b="1" dirty="0">
                <a:latin typeface="Arial Narrow" pitchFamily="34" charset="0"/>
              </a:rPr>
              <a:t>Initial Administrative Review of Applications.</a:t>
            </a:r>
            <a:r>
              <a:rPr lang="en-US" sz="1400" dirty="0">
                <a:latin typeface="Arial Narrow" pitchFamily="34" charset="0"/>
              </a:rPr>
              <a:t>  An initial review of timely received applications will be conducted to determine eligibility, completeness, and responsiveness to this FFO and the scope of the stated program objectives.  Applications determined to be ineligible, incomplete, and/or non-responsive may be eliminated from further review.</a:t>
            </a:r>
          </a:p>
          <a:p>
            <a:pPr marL="0" indent="0">
              <a:buNone/>
            </a:pPr>
            <a:r>
              <a:rPr lang="en-US" sz="1400" b="1" dirty="0">
                <a:latin typeface="Arial Narrow" pitchFamily="34" charset="0"/>
              </a:rPr>
              <a:t> </a:t>
            </a:r>
            <a:endParaRPr lang="en-US" sz="1400" dirty="0">
              <a:latin typeface="Arial Narrow" pitchFamily="34" charset="0"/>
            </a:endParaRPr>
          </a:p>
          <a:p>
            <a:pPr lvl="0"/>
            <a:r>
              <a:rPr lang="en-US" sz="1400" b="1" dirty="0">
                <a:latin typeface="Arial Narrow" pitchFamily="34" charset="0"/>
              </a:rPr>
              <a:t>Full Review of Eligible, Complete, and Responsive Applications.</a:t>
            </a:r>
            <a:r>
              <a:rPr lang="en-US" sz="1400" dirty="0">
                <a:latin typeface="Arial Narrow" pitchFamily="34" charset="0"/>
              </a:rPr>
              <a:t>  Applications that are determined to be eligible, complete, and responsive will proceed for full reviews in accordance with the review and selection processes below: </a:t>
            </a:r>
          </a:p>
          <a:p>
            <a:pPr marL="0" indent="0">
              <a:buNone/>
            </a:pPr>
            <a:endParaRPr lang="en-US" sz="1400" dirty="0">
              <a:latin typeface="Arial Narrow" pitchFamily="34" charset="0"/>
            </a:endParaRPr>
          </a:p>
          <a:p>
            <a:pPr lvl="2"/>
            <a:r>
              <a:rPr lang="en-US" sz="1400" b="1" dirty="0">
                <a:latin typeface="Arial Narrow" pitchFamily="34" charset="0"/>
              </a:rPr>
              <a:t>Evaluation and Review</a:t>
            </a:r>
            <a:r>
              <a:rPr lang="en-US" sz="1400" dirty="0">
                <a:latin typeface="Arial Narrow" pitchFamily="34" charset="0"/>
              </a:rPr>
              <a:t>.  Each eligible, complete and responsive application will be reviewed by three (3) independent, objective individuals with appropriate professional and technical expertise relating to the topics covered in this FFO based on the evaluation criteria.  If more than one non-Federal employee reviewer is used, the reviewers may discuss the applications with each other, but scores will be determined on an individual basis, not as a consensus.  Reviewers will assign each application a score, based on the application’s responsiveness to the evaluation criteria above, with a maximum score of 100.  Applications with an average score of 70 or higher out of 100 will be deemed finalists.</a:t>
            </a:r>
            <a:r>
              <a:rPr lang="en-US" sz="1400" b="1" dirty="0">
                <a:latin typeface="Arial Narrow" pitchFamily="34" charset="0"/>
              </a:rPr>
              <a:t> </a:t>
            </a:r>
            <a:endParaRPr lang="en-US" sz="1400" dirty="0">
              <a:latin typeface="Arial Narrow" pitchFamily="34" charset="0"/>
            </a:endParaRPr>
          </a:p>
          <a:p>
            <a:pPr marL="0" indent="0">
              <a:buNone/>
            </a:pPr>
            <a:endParaRPr lang="en-US" sz="1400" dirty="0">
              <a:latin typeface="Arial Narrow" pitchFamily="34" charset="0"/>
            </a:endParaRPr>
          </a:p>
        </p:txBody>
      </p:sp>
      <p:sp>
        <p:nvSpPr>
          <p:cNvPr id="266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3787F2A-1E95-4ED5-B8FC-A670ACF711D4}" type="slidenum">
              <a:rPr lang="en-US" sz="1800" smtClean="0"/>
              <a:pPr/>
              <a:t>22</a:t>
            </a:fld>
            <a:endParaRPr lang="en-US" sz="1800" dirty="0" smtClean="0"/>
          </a:p>
        </p:txBody>
      </p:sp>
    </p:spTree>
    <p:extLst>
      <p:ext uri="{BB962C8B-B14F-4D97-AF65-F5344CB8AC3E}">
        <p14:creationId xmlns:p14="http://schemas.microsoft.com/office/powerpoint/2010/main" val="3056677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 (2)</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403592" cy="4953000"/>
          </a:xfrm>
        </p:spPr>
        <p:txBody>
          <a:bodyPr wrap="square">
            <a:noAutofit/>
          </a:bodyPr>
          <a:lstStyle/>
          <a:p>
            <a:r>
              <a:rPr lang="en-US" sz="1400" dirty="0" smtClean="0">
                <a:latin typeface="Arial Narrow" pitchFamily="34" charset="0"/>
              </a:rPr>
              <a:t>The </a:t>
            </a:r>
            <a:r>
              <a:rPr lang="en-US" sz="1400" dirty="0">
                <a:latin typeface="Arial Narrow" pitchFamily="34" charset="0"/>
              </a:rPr>
              <a:t>reviewers may ask written questions of some or all finalists in order for the reviewers to gain a better understanding of the applicant’s proposal.  Additionally, if deemed necessary, the reviewers may conduct a teleconference and/or site visit with each finalist, which may result in the reviewers revising their scores of the applications. </a:t>
            </a:r>
          </a:p>
          <a:p>
            <a:pPr marL="0" indent="0">
              <a:buNone/>
            </a:pPr>
            <a:endParaRPr lang="en-US" sz="1400" dirty="0">
              <a:latin typeface="Arial Narrow" pitchFamily="34" charset="0"/>
            </a:endParaRPr>
          </a:p>
          <a:p>
            <a:pPr lvl="2"/>
            <a:r>
              <a:rPr lang="en-US" sz="1400" b="1" dirty="0">
                <a:latin typeface="Arial Narrow" pitchFamily="34" charset="0"/>
              </a:rPr>
              <a:t>Ranking and Selection.  </a:t>
            </a:r>
            <a:r>
              <a:rPr lang="en-US" sz="1400" dirty="0">
                <a:latin typeface="Arial Narrow" pitchFamily="34" charset="0"/>
              </a:rPr>
              <a:t>Based on the reviewers’ final numeric scores, a rank order will be prepared and provided to the Selecting Official for further consideration.  The Selecting Official, who is the Director of the NIST MEP, will then select funding recipients based upon the rank order and the selection factors (</a:t>
            </a:r>
            <a:r>
              <a:rPr lang="en-US" sz="1400" i="1" dirty="0">
                <a:latin typeface="Arial Narrow" pitchFamily="34" charset="0"/>
              </a:rPr>
              <a:t>see</a:t>
            </a:r>
            <a:r>
              <a:rPr lang="en-US" sz="1400" dirty="0">
                <a:latin typeface="Arial Narrow" pitchFamily="34" charset="0"/>
              </a:rPr>
              <a:t> Section V.2 of this FFO</a:t>
            </a:r>
            <a:r>
              <a:rPr lang="en-US" sz="1400" dirty="0" smtClean="0">
                <a:latin typeface="Arial Narrow" pitchFamily="34" charset="0"/>
              </a:rPr>
              <a:t>).</a:t>
            </a:r>
          </a:p>
          <a:p>
            <a:pPr marL="914400" lvl="2" indent="0">
              <a:buNone/>
            </a:pPr>
            <a:r>
              <a:rPr lang="en-US" sz="1400" dirty="0">
                <a:latin typeface="Arial Narrow" pitchFamily="34" charset="0"/>
              </a:rPr>
              <a:t> </a:t>
            </a:r>
          </a:p>
          <a:p>
            <a:r>
              <a:rPr lang="en-US" sz="1400" dirty="0">
                <a:latin typeface="Arial Narrow" pitchFamily="34" charset="0"/>
              </a:rPr>
              <a:t>NIST reserves the right to negotiate the budget costs with the applicants that have been selected to receive awards, which may include requesting that the applicant remove certain costs.  </a:t>
            </a:r>
            <a:endParaRPr lang="en-US" sz="1400" dirty="0" smtClean="0">
              <a:latin typeface="Arial Narrow" pitchFamily="34" charset="0"/>
            </a:endParaRPr>
          </a:p>
          <a:p>
            <a:r>
              <a:rPr lang="en-US" sz="1400" dirty="0" smtClean="0">
                <a:latin typeface="Arial Narrow" pitchFamily="34" charset="0"/>
              </a:rPr>
              <a:t>Additionally</a:t>
            </a:r>
            <a:r>
              <a:rPr lang="en-US" sz="1400" dirty="0">
                <a:latin typeface="Arial Narrow" pitchFamily="34" charset="0"/>
              </a:rPr>
              <a:t>, NIST may request that the applicant modify </a:t>
            </a:r>
            <a:r>
              <a:rPr lang="en-US" sz="1400" dirty="0" smtClean="0">
                <a:latin typeface="Arial Narrow" pitchFamily="34" charset="0"/>
              </a:rPr>
              <a:t>objectives </a:t>
            </a:r>
            <a:r>
              <a:rPr lang="en-US" sz="1400" dirty="0">
                <a:latin typeface="Arial Narrow" pitchFamily="34" charset="0"/>
              </a:rPr>
              <a:t>or work plans and provide supplemental information required by the agency prior to award.  </a:t>
            </a:r>
            <a:endParaRPr lang="en-US" sz="1400" dirty="0" smtClean="0">
              <a:latin typeface="Arial Narrow" pitchFamily="34" charset="0"/>
            </a:endParaRPr>
          </a:p>
          <a:p>
            <a:r>
              <a:rPr lang="en-US" sz="1400" dirty="0" smtClean="0">
                <a:latin typeface="Arial Narrow" pitchFamily="34" charset="0"/>
              </a:rPr>
              <a:t>NIST </a:t>
            </a:r>
            <a:r>
              <a:rPr lang="en-US" sz="1400" dirty="0">
                <a:latin typeface="Arial Narrow" pitchFamily="34" charset="0"/>
              </a:rPr>
              <a:t>also reserves the right to reject an application where information is uncovered that raises a reasonable doubt as to the responsibility of the applicant.  </a:t>
            </a:r>
            <a:endParaRPr lang="en-US" sz="1400" dirty="0" smtClean="0">
              <a:latin typeface="Arial Narrow" pitchFamily="34" charset="0"/>
            </a:endParaRPr>
          </a:p>
          <a:p>
            <a:r>
              <a:rPr lang="en-US" sz="1400" dirty="0" smtClean="0">
                <a:latin typeface="Arial Narrow" pitchFamily="34" charset="0"/>
              </a:rPr>
              <a:t>NIST </a:t>
            </a:r>
            <a:r>
              <a:rPr lang="en-US" sz="1400" dirty="0">
                <a:latin typeface="Arial Narrow" pitchFamily="34" charset="0"/>
              </a:rPr>
              <a:t>may select part, some, all, or none of the applications.  </a:t>
            </a:r>
            <a:endParaRPr lang="en-US" sz="1400" dirty="0" smtClean="0">
              <a:latin typeface="Arial Narrow" pitchFamily="34" charset="0"/>
            </a:endParaRPr>
          </a:p>
          <a:p>
            <a:r>
              <a:rPr lang="en-US" sz="1400" dirty="0" smtClean="0">
                <a:latin typeface="Arial Narrow" pitchFamily="34" charset="0"/>
              </a:rPr>
              <a:t>The </a:t>
            </a:r>
            <a:r>
              <a:rPr lang="en-US" sz="1400" dirty="0">
                <a:latin typeface="Arial Narrow" pitchFamily="34" charset="0"/>
              </a:rPr>
              <a:t>final approval of selected applications and issuance of awards will be by the NIST Grants Officer.  The award decisions of the NIST Grants Officer are final.</a:t>
            </a:r>
          </a:p>
          <a:p>
            <a:pPr marL="1371600" lvl="3" indent="0">
              <a:spcBef>
                <a:spcPts val="600"/>
              </a:spcBef>
              <a:buNone/>
              <a:defRPr/>
            </a:pPr>
            <a:r>
              <a:rPr lang="en-US" sz="1400" dirty="0" smtClean="0">
                <a:latin typeface="Arial Narrow" pitchFamily="34" charset="0"/>
              </a:rPr>
              <a:t>. </a:t>
            </a:r>
            <a:endParaRPr lang="en-US" sz="1400" dirty="0" smtClean="0">
              <a:effectLst/>
              <a:latin typeface="Arial Narrow" pitchFamily="34" charset="0"/>
            </a:endParaRPr>
          </a:p>
        </p:txBody>
      </p:sp>
      <p:sp>
        <p:nvSpPr>
          <p:cNvPr id="266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3787F2A-1E95-4ED5-B8FC-A670ACF711D4}" type="slidenum">
              <a:rPr lang="en-US" sz="1800" smtClean="0"/>
              <a:pPr/>
              <a:t>23</a:t>
            </a:fld>
            <a:endParaRPr lang="en-US" sz="1800" dirty="0" smtClean="0"/>
          </a:p>
        </p:txBody>
      </p:sp>
    </p:spTree>
    <p:extLst>
      <p:ext uri="{BB962C8B-B14F-4D97-AF65-F5344CB8AC3E}">
        <p14:creationId xmlns:p14="http://schemas.microsoft.com/office/powerpoint/2010/main" val="3056677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85800"/>
            <a:ext cx="6477000" cy="533400"/>
          </a:xfrm>
        </p:spPr>
        <p:txBody>
          <a:bodyPr/>
          <a:lstStyle/>
          <a:p>
            <a:r>
              <a:rPr lang="en-US" sz="2800" dirty="0" smtClean="0">
                <a:effectLst/>
                <a:latin typeface="Arial Narrow" pitchFamily="34" charset="0"/>
              </a:rPr>
              <a:t>Award Administration Information (1)</a:t>
            </a:r>
          </a:p>
        </p:txBody>
      </p:sp>
      <p:sp>
        <p:nvSpPr>
          <p:cNvPr id="28675" name="Content Placeholder 2"/>
          <p:cNvSpPr>
            <a:spLocks noGrp="1"/>
          </p:cNvSpPr>
          <p:nvPr>
            <p:ph idx="1"/>
          </p:nvPr>
        </p:nvSpPr>
        <p:spPr>
          <a:xfrm>
            <a:off x="685799" y="1447800"/>
            <a:ext cx="7680961" cy="4899734"/>
          </a:xfrm>
        </p:spPr>
        <p:txBody>
          <a:bodyPr wrap="square">
            <a:normAutofit/>
          </a:bodyPr>
          <a:lstStyle/>
          <a:p>
            <a:pPr>
              <a:lnSpc>
                <a:spcPct val="100000"/>
              </a:lnSpc>
              <a:spcBef>
                <a:spcPts val="600"/>
              </a:spcBef>
            </a:pPr>
            <a:r>
              <a:rPr lang="en-US" sz="1200" b="1" dirty="0" smtClean="0">
                <a:effectLst/>
                <a:latin typeface="Arial Narrow" pitchFamily="34" charset="0"/>
              </a:rPr>
              <a:t>Anticipated Announcement and Award date   </a:t>
            </a:r>
          </a:p>
          <a:p>
            <a:pPr lvl="1">
              <a:lnSpc>
                <a:spcPct val="100000"/>
              </a:lnSpc>
              <a:spcBef>
                <a:spcPts val="600"/>
              </a:spcBef>
            </a:pPr>
            <a:r>
              <a:rPr lang="en-US" sz="1200" dirty="0">
                <a:latin typeface="Arial Narrow" pitchFamily="34" charset="0"/>
              </a:rPr>
              <a:t>Review, selection, and award processing is expected to be completed in December 2013.  The earliest anticipated start date for awards made under this FFO is expected to be approximately </a:t>
            </a:r>
            <a:r>
              <a:rPr lang="en-US" sz="1200" b="1" dirty="0">
                <a:latin typeface="Arial Narrow" pitchFamily="34" charset="0"/>
              </a:rPr>
              <a:t>February </a:t>
            </a:r>
            <a:r>
              <a:rPr lang="en-US" sz="1200" b="1" dirty="0" smtClean="0">
                <a:latin typeface="Arial Narrow" pitchFamily="34" charset="0"/>
              </a:rPr>
              <a:t>2014.</a:t>
            </a:r>
          </a:p>
          <a:p>
            <a:pPr marL="0" indent="0">
              <a:spcBef>
                <a:spcPts val="600"/>
              </a:spcBef>
              <a:buNone/>
            </a:pPr>
            <a:r>
              <a:rPr lang="en-US" sz="1200" dirty="0" smtClean="0">
                <a:effectLst/>
                <a:latin typeface="Arial Narrow" pitchFamily="34" charset="0"/>
              </a:rPr>
              <a:t>.</a:t>
            </a:r>
          </a:p>
          <a:p>
            <a:pPr>
              <a:lnSpc>
                <a:spcPct val="100000"/>
              </a:lnSpc>
              <a:spcBef>
                <a:spcPts val="600"/>
              </a:spcBef>
            </a:pPr>
            <a:r>
              <a:rPr lang="en-US" sz="1200" b="1" dirty="0" smtClean="0">
                <a:latin typeface="Arial Narrow" pitchFamily="34" charset="0"/>
              </a:rPr>
              <a:t>Employer/Taxpayer </a:t>
            </a:r>
            <a:r>
              <a:rPr lang="en-US" sz="1200" b="1" dirty="0">
                <a:latin typeface="Arial Narrow" pitchFamily="34" charset="0"/>
              </a:rPr>
              <a:t>Identification Number (EIN/TIN), Dun and Bradstreet Data Universal Numbering System (DUNS), and System for Award Management (SAM</a:t>
            </a:r>
            <a:r>
              <a:rPr lang="en-US" sz="1200" b="1" dirty="0" smtClean="0">
                <a:latin typeface="Arial Narrow" pitchFamily="34" charset="0"/>
              </a:rPr>
              <a:t>).</a:t>
            </a:r>
          </a:p>
          <a:p>
            <a:pPr lvl="1">
              <a:spcBef>
                <a:spcPts val="600"/>
              </a:spcBef>
            </a:pPr>
            <a:r>
              <a:rPr lang="en-US" sz="1200" dirty="0">
                <a:latin typeface="Arial Narrow" pitchFamily="34" charset="0"/>
              </a:rPr>
              <a:t>All applicants for Federal financial assistance are required to obtain a universal identifier in the form of DUNS number and maintain a current registration in the Federal government’s primary registrant database, </a:t>
            </a:r>
            <a:r>
              <a:rPr lang="en-US" sz="1200" dirty="0" smtClean="0">
                <a:latin typeface="Arial Narrow" pitchFamily="34" charset="0"/>
              </a:rPr>
              <a:t>SAM</a:t>
            </a:r>
            <a:r>
              <a:rPr lang="en-US" sz="1200" dirty="0">
                <a:latin typeface="Arial Narrow" pitchFamily="34" charset="0"/>
              </a:rPr>
              <a:t> </a:t>
            </a:r>
            <a:r>
              <a:rPr lang="en-US" sz="1200" dirty="0" smtClean="0">
                <a:latin typeface="Arial Narrow" pitchFamily="34" charset="0"/>
              </a:rPr>
              <a:t>(</a:t>
            </a:r>
            <a:r>
              <a:rPr lang="en-US" sz="1200" u="sng" dirty="0">
                <a:latin typeface="Arial Narrow" pitchFamily="34" charset="0"/>
                <a:hlinkClick r:id="rId2"/>
              </a:rPr>
              <a:t>https://www.sam.gov</a:t>
            </a:r>
            <a:r>
              <a:rPr lang="en-US" sz="1200" u="sng" dirty="0" smtClean="0">
                <a:latin typeface="Arial Narrow" pitchFamily="34" charset="0"/>
                <a:hlinkClick r:id="rId2"/>
              </a:rPr>
              <a:t>/</a:t>
            </a:r>
            <a:r>
              <a:rPr lang="en-US" sz="1200" u="sng" dirty="0" smtClean="0">
                <a:latin typeface="Arial Narrow" pitchFamily="34" charset="0"/>
              </a:rPr>
              <a:t>).</a:t>
            </a:r>
          </a:p>
          <a:p>
            <a:pPr lvl="1">
              <a:spcBef>
                <a:spcPts val="600"/>
              </a:spcBef>
            </a:pPr>
            <a:r>
              <a:rPr lang="en-US" sz="1200" b="1" dirty="0">
                <a:latin typeface="Arial Narrow" pitchFamily="34" charset="0"/>
              </a:rPr>
              <a:t>Per 2 C.F.R. Part 25, each applicant must:</a:t>
            </a:r>
          </a:p>
          <a:p>
            <a:pPr lvl="2">
              <a:spcBef>
                <a:spcPts val="600"/>
              </a:spcBef>
            </a:pPr>
            <a:r>
              <a:rPr lang="en-US" sz="1200" dirty="0" smtClean="0">
                <a:latin typeface="Arial Narrow" pitchFamily="34" charset="0"/>
              </a:rPr>
              <a:t>Be </a:t>
            </a:r>
            <a:r>
              <a:rPr lang="en-US" sz="1200" dirty="0">
                <a:latin typeface="Arial Narrow" pitchFamily="34" charset="0"/>
              </a:rPr>
              <a:t>registered in the Central Contractor Registry (CCR) before submitting an application noting the CCR now resides in SAM;</a:t>
            </a:r>
          </a:p>
          <a:p>
            <a:pPr lvl="2">
              <a:spcBef>
                <a:spcPts val="600"/>
              </a:spcBef>
            </a:pPr>
            <a:r>
              <a:rPr lang="en-US" sz="1200" dirty="0" smtClean="0">
                <a:latin typeface="Arial Narrow" pitchFamily="34" charset="0"/>
              </a:rPr>
              <a:t>Maintain </a:t>
            </a:r>
            <a:r>
              <a:rPr lang="en-US" sz="1200" dirty="0">
                <a:latin typeface="Arial Narrow" pitchFamily="34" charset="0"/>
              </a:rPr>
              <a:t>an active CCR registration, noting the CCR now resides in SAM, with current information at all times during which it has an active Federal award or an application under consideration by an agency; </a:t>
            </a:r>
            <a:r>
              <a:rPr lang="en-US" sz="1200" dirty="0" smtClean="0">
                <a:latin typeface="Arial Narrow" pitchFamily="34" charset="0"/>
              </a:rPr>
              <a:t>and</a:t>
            </a:r>
          </a:p>
          <a:p>
            <a:pPr lvl="2">
              <a:spcBef>
                <a:spcPts val="600"/>
              </a:spcBef>
            </a:pPr>
            <a:r>
              <a:rPr lang="en-US" sz="1200" dirty="0" smtClean="0">
                <a:latin typeface="Arial Narrow" pitchFamily="34" charset="0"/>
              </a:rPr>
              <a:t>Provide </a:t>
            </a:r>
            <a:r>
              <a:rPr lang="en-US" sz="1200" dirty="0">
                <a:latin typeface="Arial Narrow" pitchFamily="34" charset="0"/>
              </a:rPr>
              <a:t>its DUNS number in each application or application it submits to the agency.</a:t>
            </a:r>
          </a:p>
          <a:p>
            <a:pPr lvl="1">
              <a:spcBef>
                <a:spcPts val="600"/>
              </a:spcBef>
            </a:pPr>
            <a:endParaRPr lang="en-US" sz="1200" dirty="0" smtClean="0">
              <a:latin typeface="Arial Narrow" pitchFamily="34" charset="0"/>
            </a:endParaRPr>
          </a:p>
          <a:p>
            <a:pPr>
              <a:lnSpc>
                <a:spcPct val="100000"/>
              </a:lnSpc>
              <a:spcBef>
                <a:spcPts val="600"/>
              </a:spcBef>
            </a:pPr>
            <a:r>
              <a:rPr lang="en-US" sz="1200" b="1" dirty="0" smtClean="0">
                <a:effectLst/>
                <a:latin typeface="Arial Narrow" pitchFamily="34" charset="0"/>
              </a:rPr>
              <a:t>Funding Availability and Limitation of Liability </a:t>
            </a:r>
          </a:p>
          <a:p>
            <a:pPr lvl="1">
              <a:spcBef>
                <a:spcPts val="600"/>
              </a:spcBef>
            </a:pPr>
            <a:r>
              <a:rPr lang="en-US" sz="1200" dirty="0">
                <a:latin typeface="Arial Narrow" pitchFamily="34" charset="0"/>
              </a:rPr>
              <a:t>Funding for the program listed in this FFO is contingent upon the availability of appropriations.  </a:t>
            </a:r>
            <a:r>
              <a:rPr lang="en-US" sz="1200" dirty="0" smtClean="0">
                <a:latin typeface="Arial Narrow" pitchFamily="34" charset="0"/>
              </a:rPr>
              <a:t>I</a:t>
            </a:r>
          </a:p>
          <a:p>
            <a:pPr lvl="1">
              <a:spcBef>
                <a:spcPts val="600"/>
              </a:spcBef>
            </a:pPr>
            <a:r>
              <a:rPr lang="en-US" sz="1200" dirty="0" smtClean="0">
                <a:latin typeface="Arial Narrow" pitchFamily="34" charset="0"/>
              </a:rPr>
              <a:t>n </a:t>
            </a:r>
            <a:r>
              <a:rPr lang="en-US" sz="1200" dirty="0">
                <a:latin typeface="Arial Narrow" pitchFamily="34" charset="0"/>
              </a:rPr>
              <a:t>no event will NIST or </a:t>
            </a:r>
            <a:r>
              <a:rPr lang="en-US" sz="1200" dirty="0" err="1">
                <a:latin typeface="Arial Narrow" pitchFamily="34" charset="0"/>
              </a:rPr>
              <a:t>DoC</a:t>
            </a:r>
            <a:r>
              <a:rPr lang="en-US" sz="1200" dirty="0">
                <a:latin typeface="Arial Narrow" pitchFamily="34" charset="0"/>
              </a:rPr>
              <a:t> be responsible for application preparation costs if this program fails to receive funding or is cancelled because of agency priorities.  </a:t>
            </a:r>
            <a:endParaRPr lang="en-US" sz="1200" dirty="0" smtClean="0">
              <a:latin typeface="Arial Narrow" pitchFamily="34" charset="0"/>
            </a:endParaRPr>
          </a:p>
          <a:p>
            <a:pPr lvl="1">
              <a:spcBef>
                <a:spcPts val="600"/>
              </a:spcBef>
            </a:pPr>
            <a:r>
              <a:rPr lang="en-US" sz="1200" dirty="0" smtClean="0">
                <a:latin typeface="Arial Narrow" pitchFamily="34" charset="0"/>
              </a:rPr>
              <a:t>Publication </a:t>
            </a:r>
            <a:r>
              <a:rPr lang="en-US" sz="1200" dirty="0">
                <a:latin typeface="Arial Narrow" pitchFamily="34" charset="0"/>
              </a:rPr>
              <a:t>of this FFO does not oblige NIST or </a:t>
            </a:r>
            <a:r>
              <a:rPr lang="en-US" sz="1200" dirty="0" err="1">
                <a:latin typeface="Arial Narrow" pitchFamily="34" charset="0"/>
              </a:rPr>
              <a:t>DoC</a:t>
            </a:r>
            <a:r>
              <a:rPr lang="en-US" sz="1200" dirty="0">
                <a:latin typeface="Arial Narrow" pitchFamily="34" charset="0"/>
              </a:rPr>
              <a:t> to award any specific project or to obligate any available funds.</a:t>
            </a:r>
            <a:endParaRPr lang="en-US" sz="1200" dirty="0" smtClean="0">
              <a:effectLst/>
              <a:latin typeface="Arial Narrow" pitchFamily="34" charset="0"/>
            </a:endParaRPr>
          </a:p>
        </p:txBody>
      </p:sp>
      <p:sp>
        <p:nvSpPr>
          <p:cNvPr id="286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7DB574DA-5A7F-44D4-B892-765574AF1986}" type="slidenum">
              <a:rPr lang="en-US" sz="1800" smtClean="0"/>
              <a:pPr/>
              <a:t>24</a:t>
            </a:fld>
            <a:endParaRPr lang="en-US" sz="1800" dirty="0" smtClean="0"/>
          </a:p>
        </p:txBody>
      </p:sp>
    </p:spTree>
    <p:extLst>
      <p:ext uri="{BB962C8B-B14F-4D97-AF65-F5344CB8AC3E}">
        <p14:creationId xmlns:p14="http://schemas.microsoft.com/office/powerpoint/2010/main" val="381948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&amp; Audit Requirements (1)</a:t>
            </a:r>
          </a:p>
        </p:txBody>
      </p:sp>
      <p:sp>
        <p:nvSpPr>
          <p:cNvPr id="3" name="Content Placeholder 2"/>
          <p:cNvSpPr>
            <a:spLocks noGrp="1"/>
          </p:cNvSpPr>
          <p:nvPr>
            <p:ph idx="1"/>
          </p:nvPr>
        </p:nvSpPr>
        <p:spPr>
          <a:xfrm>
            <a:off x="832104" y="1317296"/>
            <a:ext cx="7854696" cy="5659575"/>
          </a:xfrm>
        </p:spPr>
        <p:txBody>
          <a:bodyPr wrap="square">
            <a:normAutofit/>
          </a:bodyPr>
          <a:lstStyle/>
          <a:p>
            <a:pPr>
              <a:lnSpc>
                <a:spcPct val="100000"/>
              </a:lnSpc>
              <a:defRPr/>
            </a:pPr>
            <a:r>
              <a:rPr lang="en-US" sz="1400" dirty="0">
                <a:latin typeface="Arial Narrow" pitchFamily="34" charset="0"/>
              </a:rPr>
              <a:t>In lieu of the reporting requirements described in sections A.01 Financial Reports and B.01 Performance (Technical) Reports of the </a:t>
            </a:r>
            <a:r>
              <a:rPr lang="en-US" sz="1400" dirty="0" err="1">
                <a:latin typeface="Arial Narrow" pitchFamily="34" charset="0"/>
              </a:rPr>
              <a:t>DoC</a:t>
            </a:r>
            <a:r>
              <a:rPr lang="en-US" sz="1400" dirty="0">
                <a:latin typeface="Arial Narrow" pitchFamily="34" charset="0"/>
              </a:rPr>
              <a:t> Financial Assistance Standard Terms and Conditions dated January 2013 (http://www.osec.doc.gov/oam/grants_management/policy/documents/DOC_Standard_Terms_and_Conditions_01_10_2013.pdf)  the following reporting requirements shall apply</a:t>
            </a:r>
            <a:r>
              <a:rPr lang="en-US" sz="1400" dirty="0" smtClean="0">
                <a:latin typeface="Arial Narrow" pitchFamily="34" charset="0"/>
              </a:rPr>
              <a:t>:</a:t>
            </a:r>
          </a:p>
          <a:p>
            <a:pPr marL="0" indent="0">
              <a:lnSpc>
                <a:spcPct val="100000"/>
              </a:lnSpc>
              <a:buNone/>
              <a:defRPr/>
            </a:pPr>
            <a:endParaRPr lang="en-US" sz="1400" dirty="0">
              <a:latin typeface="Arial Narrow" pitchFamily="34" charset="0"/>
            </a:endParaRPr>
          </a:p>
          <a:p>
            <a:pPr lvl="1"/>
            <a:r>
              <a:rPr lang="en-US" sz="1400" b="1" dirty="0">
                <a:latin typeface="Arial Narrow" pitchFamily="34" charset="0"/>
              </a:rPr>
              <a:t>Financial Reports.  </a:t>
            </a:r>
            <a:r>
              <a:rPr lang="en-US" sz="1400" dirty="0">
                <a:latin typeface="Arial Narrow" pitchFamily="34" charset="0"/>
              </a:rPr>
              <a:t>Each award recipient will be required to submit an SF-425, Federal Financial Report in triplicate (an original and two (2) copies), on a quarterly basis for the periods ending March 31, June 30, September 30, and December 31 of each year.  Reports will be due within 30 days after the end of the reporting period.</a:t>
            </a:r>
          </a:p>
          <a:p>
            <a:pPr marL="292100" lvl="1" indent="0">
              <a:lnSpc>
                <a:spcPct val="100000"/>
              </a:lnSpc>
              <a:buFont typeface="Times" pitchFamily="18" charset="0"/>
              <a:buNone/>
              <a:defRPr/>
            </a:pPr>
            <a:endParaRPr lang="en-US" sz="1400" b="1" dirty="0" smtClean="0">
              <a:effectLst/>
              <a:latin typeface="Arial Narrow" pitchFamily="34" charset="0"/>
            </a:endParaRPr>
          </a:p>
          <a:p>
            <a:pPr lvl="1">
              <a:lnSpc>
                <a:spcPct val="100000"/>
              </a:lnSpc>
              <a:defRPr/>
            </a:pPr>
            <a:r>
              <a:rPr lang="en-US" sz="1400" b="1" dirty="0" smtClean="0">
                <a:effectLst/>
                <a:latin typeface="Arial Narrow" pitchFamily="34" charset="0"/>
              </a:rPr>
              <a:t>Performance (Technical ) Reports- </a:t>
            </a:r>
            <a:r>
              <a:rPr lang="en-US" sz="1400" dirty="0">
                <a:effectLst/>
                <a:latin typeface="Arial Narrow" pitchFamily="34" charset="0"/>
              </a:rPr>
              <a:t>Each award recipient will be required to submit a technical progress report in triplicate (an original and two (2) copies), on a quarterly basis for the periods ending March 31, June 30, September 30, and December 31 of each year. (Please refer to 15 C.F.R. § </a:t>
            </a:r>
            <a:r>
              <a:rPr lang="en-US" sz="1400" dirty="0" smtClean="0">
                <a:effectLst/>
                <a:latin typeface="Arial Narrow" pitchFamily="34" charset="0"/>
              </a:rPr>
              <a:t>14.51 for further information and Section VI.3.(2) of the FFO)</a:t>
            </a:r>
          </a:p>
          <a:p>
            <a:pPr marL="457200" lvl="1" indent="0">
              <a:lnSpc>
                <a:spcPct val="100000"/>
              </a:lnSpc>
              <a:buNone/>
              <a:defRPr/>
            </a:pPr>
            <a:endParaRPr lang="en-US" sz="1400" dirty="0" smtClean="0">
              <a:effectLst/>
              <a:latin typeface="Arial Narrow" pitchFamily="34" charset="0"/>
            </a:endParaRPr>
          </a:p>
          <a:p>
            <a:pPr lvl="1">
              <a:lnSpc>
                <a:spcPct val="100000"/>
              </a:lnSpc>
              <a:defRPr/>
            </a:pPr>
            <a:r>
              <a:rPr lang="en-US" sz="1400" dirty="0" smtClean="0">
                <a:latin typeface="Arial Narrow" pitchFamily="34" charset="0"/>
              </a:rPr>
              <a:t>For Example, if the start date is February 2014:</a:t>
            </a:r>
          </a:p>
          <a:p>
            <a:pPr lvl="2">
              <a:defRPr/>
            </a:pPr>
            <a:r>
              <a:rPr lang="en-US" sz="1400" dirty="0" smtClean="0">
                <a:latin typeface="Arial Narrow" pitchFamily="34" charset="0"/>
              </a:rPr>
              <a:t>The recipient would report by April 30</a:t>
            </a:r>
            <a:r>
              <a:rPr lang="en-US" sz="1400" baseline="30000" dirty="0" smtClean="0">
                <a:latin typeface="Arial Narrow" pitchFamily="34" charset="0"/>
              </a:rPr>
              <a:t>th</a:t>
            </a:r>
            <a:r>
              <a:rPr lang="en-US" sz="1400" dirty="0" smtClean="0">
                <a:latin typeface="Arial Narrow" pitchFamily="34" charset="0"/>
              </a:rPr>
              <a:t> for the January – March 2014 quarter</a:t>
            </a:r>
          </a:p>
          <a:p>
            <a:pPr lvl="2">
              <a:defRPr/>
            </a:pPr>
            <a:r>
              <a:rPr lang="en-US" sz="1400" dirty="0" smtClean="0">
                <a:latin typeface="Arial Narrow" pitchFamily="34" charset="0"/>
              </a:rPr>
              <a:t>The recipient would report by July 31</a:t>
            </a:r>
            <a:r>
              <a:rPr lang="en-US" sz="1400" baseline="30000" dirty="0" smtClean="0">
                <a:latin typeface="Arial Narrow" pitchFamily="34" charset="0"/>
              </a:rPr>
              <a:t>st</a:t>
            </a:r>
            <a:r>
              <a:rPr lang="en-US" sz="1400" dirty="0" smtClean="0">
                <a:latin typeface="Arial Narrow" pitchFamily="34" charset="0"/>
              </a:rPr>
              <a:t> for the April – June 2014 quarter</a:t>
            </a:r>
          </a:p>
          <a:p>
            <a:pPr lvl="2">
              <a:defRPr/>
            </a:pPr>
            <a:r>
              <a:rPr lang="en-US" sz="1400" dirty="0" smtClean="0">
                <a:latin typeface="Arial Narrow" pitchFamily="34" charset="0"/>
              </a:rPr>
              <a:t>The recipient would submit last technical &amp; financial report once award closes </a:t>
            </a:r>
            <a:r>
              <a:rPr lang="en-US" sz="1400" smtClean="0">
                <a:latin typeface="Arial Narrow" pitchFamily="34" charset="0"/>
              </a:rPr>
              <a:t>(approx. </a:t>
            </a:r>
            <a:r>
              <a:rPr lang="en-US" sz="1400" dirty="0" smtClean="0">
                <a:latin typeface="Arial Narrow" pitchFamily="34" charset="0"/>
              </a:rPr>
              <a:t>July 31</a:t>
            </a:r>
            <a:r>
              <a:rPr lang="en-US" sz="1400" baseline="30000" dirty="0" smtClean="0">
                <a:latin typeface="Arial Narrow" pitchFamily="34" charset="0"/>
              </a:rPr>
              <a:t>st</a:t>
            </a:r>
            <a:r>
              <a:rPr lang="en-US" sz="1400" dirty="0" smtClean="0">
                <a:latin typeface="Arial Narrow" pitchFamily="34" charset="0"/>
              </a:rPr>
              <a:t>) or within 90 days from award close-out. </a:t>
            </a:r>
            <a:endParaRPr lang="en-US" sz="1400" dirty="0" smtClean="0">
              <a:effectLst/>
              <a:latin typeface="Arial Narrow" pitchFamily="34" charset="0"/>
            </a:endParaRPr>
          </a:p>
          <a:p>
            <a:pPr marL="0" indent="0">
              <a:lnSpc>
                <a:spcPct val="100000"/>
              </a:lnSpc>
              <a:buFont typeface="Wingdings" pitchFamily="2" charset="2"/>
              <a:buNone/>
              <a:defRPr/>
            </a:pPr>
            <a:endParaRPr lang="en-US" sz="1400" dirty="0" smtClean="0">
              <a:effectLst/>
              <a:latin typeface="Arial Narrow" pitchFamily="34" charset="0"/>
            </a:endParaRPr>
          </a:p>
          <a:p>
            <a:pPr lvl="1">
              <a:lnSpc>
                <a:spcPct val="100000"/>
              </a:lnSpc>
              <a:defRPr/>
            </a:pPr>
            <a:endParaRPr lang="en-US" sz="1400" b="1" dirty="0" smtClean="0">
              <a:effectLst/>
              <a:latin typeface="Arial Narrow" pitchFamily="34" charset="0"/>
            </a:endParaRP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4ACF6C4-B950-4D4C-B779-70071EED9794}" type="slidenum">
              <a:rPr lang="en-US" sz="1800" smtClean="0"/>
              <a:pPr/>
              <a:t>25</a:t>
            </a:fld>
            <a:endParaRPr lang="en-US" sz="1800" dirty="0" smtClean="0"/>
          </a:p>
        </p:txBody>
      </p:sp>
    </p:spTree>
    <p:extLst>
      <p:ext uri="{BB962C8B-B14F-4D97-AF65-F5344CB8AC3E}">
        <p14:creationId xmlns:p14="http://schemas.microsoft.com/office/powerpoint/2010/main" val="3456387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a:t>
            </a:r>
            <a:r>
              <a:rPr lang="en-US" sz="2400" b="1" dirty="0" smtClean="0">
                <a:latin typeface="Arial Narrow" pitchFamily="34" charset="0"/>
              </a:rPr>
              <a:t>&amp; </a:t>
            </a:r>
            <a:r>
              <a:rPr lang="en-US" sz="2400" b="1" dirty="0" smtClean="0">
                <a:effectLst/>
                <a:latin typeface="Arial Narrow" pitchFamily="34" charset="0"/>
              </a:rPr>
              <a:t>Audit Requirements (2)</a:t>
            </a:r>
          </a:p>
        </p:txBody>
      </p:sp>
      <p:sp>
        <p:nvSpPr>
          <p:cNvPr id="3" name="Content Placeholder 2"/>
          <p:cNvSpPr>
            <a:spLocks noGrp="1"/>
          </p:cNvSpPr>
          <p:nvPr>
            <p:ph idx="1"/>
          </p:nvPr>
        </p:nvSpPr>
        <p:spPr>
          <a:xfrm>
            <a:off x="832104" y="1317297"/>
            <a:ext cx="7525512" cy="5028640"/>
          </a:xfrm>
        </p:spPr>
        <p:txBody>
          <a:bodyPr wrap="square">
            <a:noAutofit/>
          </a:bodyPr>
          <a:lstStyle/>
          <a:p>
            <a:pPr>
              <a:defRPr/>
            </a:pPr>
            <a:r>
              <a:rPr lang="en-US" sz="1300" b="1" dirty="0" smtClean="0">
                <a:latin typeface="Arial Narrow" pitchFamily="34" charset="0"/>
              </a:rPr>
              <a:t>Federal </a:t>
            </a:r>
            <a:r>
              <a:rPr lang="en-US" sz="1300" b="1" dirty="0">
                <a:latin typeface="Arial Narrow" pitchFamily="34" charset="0"/>
              </a:rPr>
              <a:t>Funding Accountability and Transparency Act of 2006.  </a:t>
            </a:r>
            <a:r>
              <a:rPr lang="en-US" sz="1300" dirty="0">
                <a:latin typeface="Arial Narrow" pitchFamily="34" charset="0"/>
              </a:rPr>
              <a:t>In accordance with 2 C.F.R. Part 170, </a:t>
            </a:r>
            <a:r>
              <a:rPr lang="en-US" sz="1300" b="1" i="1" u="sng" dirty="0">
                <a:latin typeface="Arial Narrow" pitchFamily="34" charset="0"/>
              </a:rPr>
              <a:t>all recipients of a Federal award made on or after October 1, 2010, are required to comply with reporting requirements under the Federal Funding Accountability and Transparency Act of 2006</a:t>
            </a:r>
            <a:r>
              <a:rPr lang="en-US" sz="1300" b="1" u="sng" dirty="0">
                <a:latin typeface="Arial Narrow" pitchFamily="34" charset="0"/>
              </a:rPr>
              <a:t> (</a:t>
            </a:r>
            <a:r>
              <a:rPr lang="en-US" sz="1300" dirty="0">
                <a:latin typeface="Arial Narrow" pitchFamily="34" charset="0"/>
              </a:rPr>
              <a:t>Pub. L. No. 109-282).  I</a:t>
            </a:r>
            <a:r>
              <a:rPr lang="en-US" sz="1300" b="1" i="1" u="sng" dirty="0">
                <a:latin typeface="Arial Narrow" pitchFamily="34" charset="0"/>
              </a:rPr>
              <a:t>n general, all recipients are responsible for reporting sub-awards of $25,000 or more.  In addition, recipients that meet certain criteria are responsible for reporting executive compensation</a:t>
            </a:r>
            <a:r>
              <a:rPr lang="en-US" sz="1300" dirty="0">
                <a:latin typeface="Arial Narrow" pitchFamily="34" charset="0"/>
              </a:rPr>
              <a:t>.  Applicants must ensure they have the necessary processes and systems in place to comply with the reporting requirements should they receive funding</a:t>
            </a:r>
            <a:r>
              <a:rPr lang="en-US" sz="1300" dirty="0" smtClean="0">
                <a:latin typeface="Arial Narrow" pitchFamily="34" charset="0"/>
              </a:rPr>
              <a:t>.</a:t>
            </a:r>
          </a:p>
          <a:p>
            <a:pPr>
              <a:defRPr/>
            </a:pPr>
            <a:endParaRPr lang="en-US" sz="1300" dirty="0">
              <a:latin typeface="Arial Narrow" pitchFamily="34" charset="0"/>
            </a:endParaRPr>
          </a:p>
          <a:p>
            <a:pPr lvl="0">
              <a:defRPr/>
            </a:pPr>
            <a:r>
              <a:rPr lang="en-US" sz="1800" b="1" dirty="0">
                <a:solidFill>
                  <a:prstClr val="black"/>
                </a:solidFill>
                <a:latin typeface="Arial Narrow" pitchFamily="34" charset="0"/>
              </a:rPr>
              <a:t>Automated Standardized Application for Payment System (ASAP</a:t>
            </a:r>
            <a:r>
              <a:rPr lang="en-US" sz="1800" dirty="0">
                <a:solidFill>
                  <a:prstClr val="black"/>
                </a:solidFill>
                <a:latin typeface="Arial Narrow" pitchFamily="34" charset="0"/>
              </a:rPr>
              <a:t>) </a:t>
            </a:r>
          </a:p>
          <a:p>
            <a:pPr lvl="1">
              <a:defRPr/>
            </a:pPr>
            <a:r>
              <a:rPr lang="en-US" sz="1600" dirty="0">
                <a:solidFill>
                  <a:prstClr val="black"/>
                </a:solidFill>
                <a:latin typeface="Arial Narrow" pitchFamily="34" charset="0"/>
              </a:rPr>
              <a:t>(For those awarded) In order to receive payments for services, recipients will be required to register to the </a:t>
            </a:r>
            <a:r>
              <a:rPr lang="en-US" sz="1600" dirty="0" err="1">
                <a:solidFill>
                  <a:prstClr val="black"/>
                </a:solidFill>
                <a:latin typeface="Arial Narrow" pitchFamily="34" charset="0"/>
              </a:rPr>
              <a:t>Dept</a:t>
            </a:r>
            <a:r>
              <a:rPr lang="en-US" sz="1600" dirty="0">
                <a:solidFill>
                  <a:prstClr val="black"/>
                </a:solidFill>
                <a:latin typeface="Arial Narrow" pitchFamily="34" charset="0"/>
              </a:rPr>
              <a:t> of Treasury. More information regarding ASAP can be found on-line at </a:t>
            </a:r>
            <a:r>
              <a:rPr lang="en-US" sz="1600" u="sng" dirty="0">
                <a:solidFill>
                  <a:prstClr val="black"/>
                </a:solidFill>
                <a:latin typeface="Arial Narrow" pitchFamily="34" charset="0"/>
                <a:hlinkClick r:id="rId2"/>
              </a:rPr>
              <a:t>www.fms.treas.gov/asap/index.html</a:t>
            </a:r>
            <a:r>
              <a:rPr lang="en-US" sz="1600" dirty="0">
                <a:solidFill>
                  <a:prstClr val="black"/>
                </a:solidFill>
                <a:latin typeface="Arial Narrow" pitchFamily="34" charset="0"/>
              </a:rPr>
              <a:t>.</a:t>
            </a:r>
          </a:p>
          <a:p>
            <a:pPr marL="0" indent="0">
              <a:buNone/>
              <a:defRPr/>
            </a:pPr>
            <a:endParaRPr lang="en-US" sz="1300" dirty="0">
              <a:latin typeface="Arial Narrow" pitchFamily="34" charset="0"/>
            </a:endParaRP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4ACF6C4-B950-4D4C-B779-70071EED9794}" type="slidenum">
              <a:rPr lang="en-US" sz="1800" smtClean="0"/>
              <a:pPr/>
              <a:t>26</a:t>
            </a:fld>
            <a:endParaRPr lang="en-US" sz="1800" dirty="0" smtClean="0"/>
          </a:p>
        </p:txBody>
      </p:sp>
    </p:spTree>
    <p:extLst>
      <p:ext uri="{BB962C8B-B14F-4D97-AF65-F5344CB8AC3E}">
        <p14:creationId xmlns:p14="http://schemas.microsoft.com/office/powerpoint/2010/main" val="1302826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a:bodyPr>
          <a:lstStyle/>
          <a:p>
            <a:r>
              <a:rPr lang="en-US" sz="2500" dirty="0" smtClean="0">
                <a:effectLst/>
                <a:latin typeface="Arial Narrow" pitchFamily="34" charset="0"/>
              </a:rPr>
              <a:t>Agency Contacts</a:t>
            </a:r>
          </a:p>
        </p:txBody>
      </p:sp>
      <p:sp>
        <p:nvSpPr>
          <p:cNvPr id="317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2099E70-B99F-4967-AB80-5F8F25FF41E2}" type="slidenum">
              <a:rPr lang="en-US" sz="1800" smtClean="0"/>
              <a:pPr/>
              <a:t>27</a:t>
            </a:fld>
            <a:endParaRPr 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3498267834"/>
              </p:ext>
            </p:extLst>
          </p:nvPr>
        </p:nvGraphicFramePr>
        <p:xfrm>
          <a:off x="1961039" y="2019141"/>
          <a:ext cx="5553710" cy="368808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Subject Area</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Point of Contact</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100" dirty="0">
                          <a:effectLst/>
                          <a:latin typeface="Arial"/>
                          <a:ea typeface="Times New Roman"/>
                          <a:cs typeface="Times New Roman"/>
                        </a:rPr>
                        <a:t>Administrative, budget, cost-sharing, eligibility questions, and other programmatic questions.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Diane Henderson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Manufacturing Extension Partnership</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301-975-5105</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301-963-6556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2"/>
                        </a:rPr>
                        <a:t>diane.henderson@nist.gov</a:t>
                      </a:r>
                      <a:r>
                        <a:rPr lang="en-US" sz="11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Grants.gov - </a:t>
                      </a:r>
                      <a:r>
                        <a:rPr lang="en-US" sz="1100" dirty="0" smtClean="0">
                          <a:effectLst/>
                          <a:latin typeface="Arial"/>
                          <a:ea typeface="Times New Roman"/>
                          <a:cs typeface="Times New Roman"/>
                        </a:rPr>
                        <a:t>Application Submission</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Christopher Hunton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301–975–5718</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301–840-5976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3"/>
                        </a:rPr>
                        <a:t>christopher.hunton@nist.gov</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 rules and regulations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Arial"/>
                          <a:ea typeface="Times New Roman"/>
                          <a:cs typeface="Times New Roman"/>
                        </a:rPr>
                        <a:t>Calvin</a:t>
                      </a:r>
                      <a:r>
                        <a:rPr lang="en-US" sz="1100" baseline="0" dirty="0" smtClean="0">
                          <a:effectLst/>
                          <a:latin typeface="Arial"/>
                          <a:ea typeface="Times New Roman"/>
                          <a:cs typeface="Times New Roman"/>
                        </a:rPr>
                        <a:t> Mitchell</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a:t>
                      </a:r>
                      <a:r>
                        <a:rPr lang="en-US" sz="1100" dirty="0" smtClean="0">
                          <a:effectLst/>
                          <a:latin typeface="Arial"/>
                          <a:ea typeface="Times New Roman"/>
                          <a:cs typeface="Times New Roman"/>
                        </a:rPr>
                        <a:t>301-975-4585</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a:t>
                      </a:r>
                      <a:r>
                        <a:rPr lang="en-US" sz="1100" dirty="0" smtClean="0">
                          <a:effectLst/>
                          <a:latin typeface="Arial"/>
                          <a:ea typeface="Times New Roman"/>
                          <a:cs typeface="Times New Roman"/>
                        </a:rPr>
                        <a:t>301-840-5976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a:t>
                      </a:r>
                      <a:r>
                        <a:rPr lang="en-US" sz="1100">
                          <a:effectLst/>
                          <a:latin typeface="Arial"/>
                          <a:ea typeface="Times New Roman"/>
                          <a:cs typeface="Times New Roman"/>
                        </a:rPr>
                        <a:t>: </a:t>
                      </a:r>
                      <a:r>
                        <a:rPr lang="en-US" sz="1100" u="sng" smtClean="0">
                          <a:solidFill>
                            <a:srgbClr val="0000FF"/>
                          </a:solidFill>
                          <a:effectLst/>
                          <a:latin typeface="Arial"/>
                          <a:ea typeface="Times New Roman"/>
                          <a:cs typeface="Times New Roman"/>
                        </a:rPr>
                        <a:t>calvin.mitchell@nist.gov</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953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lstStyle/>
          <a:p>
            <a:pPr>
              <a:defRPr/>
            </a:pPr>
            <a:r>
              <a:rPr lang="en-US" sz="2000" dirty="0" smtClean="0">
                <a:effectLst/>
                <a:latin typeface="Arial Narrow" pitchFamily="34" charset="0"/>
              </a:rPr>
              <a:t>MEP Program Overview</a:t>
            </a:r>
          </a:p>
          <a:p>
            <a:pPr>
              <a:defRPr/>
            </a:pPr>
            <a:r>
              <a:rPr lang="en-US" sz="2000" dirty="0" smtClean="0">
                <a:latin typeface="Arial Narrow" pitchFamily="34" charset="0"/>
              </a:rPr>
              <a:t>NIST MEP Center Creation Process</a:t>
            </a:r>
            <a:endParaRPr lang="en-US" sz="2000" dirty="0" smtClean="0">
              <a:effectLst/>
              <a:latin typeface="Arial Narrow" pitchFamily="34" charset="0"/>
            </a:endParaRPr>
          </a:p>
          <a:p>
            <a:pPr>
              <a:defRPr/>
            </a:pPr>
            <a:r>
              <a:rPr lang="en-US" sz="2000" dirty="0" smtClean="0">
                <a:effectLst/>
                <a:latin typeface="Arial Narrow" pitchFamily="34" charset="0"/>
              </a:rPr>
              <a:t>Funding Opportunity Overview</a:t>
            </a:r>
          </a:p>
          <a:p>
            <a:pPr>
              <a:defRPr/>
            </a:pPr>
            <a:r>
              <a:rPr lang="en-US" sz="2000" dirty="0" smtClean="0">
                <a:effectLst/>
                <a:latin typeface="Arial Narrow" pitchFamily="34" charset="0"/>
              </a:rPr>
              <a:t>Cost Share, Funding and Eligibility</a:t>
            </a:r>
          </a:p>
          <a:p>
            <a:pPr>
              <a:defRPr/>
            </a:pPr>
            <a:r>
              <a:rPr lang="en-US" sz="2000" dirty="0" smtClean="0">
                <a:effectLst/>
                <a:latin typeface="Arial Narrow" pitchFamily="34" charset="0"/>
              </a:rPr>
              <a:t>Application Package Details</a:t>
            </a:r>
          </a:p>
          <a:p>
            <a:pPr>
              <a:defRPr/>
            </a:pPr>
            <a:r>
              <a:rPr lang="en-US" sz="2000" dirty="0">
                <a:latin typeface="Arial Narrow" pitchFamily="34" charset="0"/>
              </a:rPr>
              <a:t>Review Criteria</a:t>
            </a:r>
          </a:p>
          <a:p>
            <a:pPr>
              <a:defRPr/>
            </a:pPr>
            <a:r>
              <a:rPr lang="en-US" sz="2000" dirty="0" smtClean="0">
                <a:latin typeface="Arial Narrow" pitchFamily="34" charset="0"/>
              </a:rPr>
              <a:t>Application/Proposal </a:t>
            </a:r>
            <a:r>
              <a:rPr lang="en-US" sz="2000" dirty="0">
                <a:latin typeface="Arial Narrow" pitchFamily="34" charset="0"/>
              </a:rPr>
              <a:t>Submission</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&amp; Audit Requirements</a:t>
            </a:r>
          </a:p>
          <a:p>
            <a:pPr>
              <a:defRPr/>
            </a:pPr>
            <a:r>
              <a:rPr lang="en-US" sz="2000" dirty="0" smtClean="0">
                <a:effectLst/>
                <a:latin typeface="Arial Narrow" pitchFamily="34" charset="0"/>
              </a:rPr>
              <a:t>Agency Contacts</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pPr/>
              <a:t>3</a:t>
            </a:fld>
            <a:endParaRPr lang="en-US" sz="1800" dirty="0" smtClean="0"/>
          </a:p>
        </p:txBody>
      </p:sp>
    </p:spTree>
    <p:extLst>
      <p:ext uri="{BB962C8B-B14F-4D97-AF65-F5344CB8AC3E}">
        <p14:creationId xmlns:p14="http://schemas.microsoft.com/office/powerpoint/2010/main" val="4262952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smtClean="0"/>
              <a:t>MEP Program Overview</a:t>
            </a:r>
            <a:endParaRPr lang="en-US" sz="2800" b="1" dirty="0"/>
          </a:p>
        </p:txBody>
      </p:sp>
      <p:sp>
        <p:nvSpPr>
          <p:cNvPr id="7" name="Content Placeholder 6"/>
          <p:cNvSpPr>
            <a:spLocks noGrp="1"/>
          </p:cNvSpPr>
          <p:nvPr>
            <p:ph idx="1"/>
          </p:nvPr>
        </p:nvSpPr>
        <p:spPr>
          <a:xfrm>
            <a:off x="788276" y="1600200"/>
            <a:ext cx="7413892" cy="4690872"/>
          </a:xfrm>
        </p:spPr>
        <p:txBody>
          <a:bodyPr>
            <a:normAutofit lnSpcReduction="10000"/>
          </a:bodyPr>
          <a:lstStyle/>
          <a:p>
            <a:pPr marL="0" indent="0">
              <a:buNone/>
            </a:pPr>
            <a:r>
              <a:rPr lang="en-US" sz="1600" dirty="0">
                <a:latin typeface="Arial Narrow" pitchFamily="34" charset="0"/>
              </a:rPr>
              <a:t>The National Institute of Standards and Technology’s Hollings Manufacturing Extension Partnership (MEP) works with small and mid-sized U.S. manufacturers to help them create and retain jobs, increase profits, and save time and money. The nationwide network provides a variety of services, from innovation strategies to process improvements to green manufacturing. MEP also works with partners at the state and federal levels on programs that put manufacturers in position to develop new customers, expand into new markets and create new products</a:t>
            </a:r>
            <a:r>
              <a:rPr lang="en-US" sz="1600" dirty="0" smtClean="0">
                <a:latin typeface="Arial Narrow" pitchFamily="34" charset="0"/>
              </a:rPr>
              <a:t>.</a:t>
            </a:r>
          </a:p>
          <a:p>
            <a:pPr marL="0" indent="0">
              <a:buNone/>
            </a:pPr>
            <a:endParaRPr lang="en-US" sz="1600" dirty="0">
              <a:latin typeface="Arial Narrow" pitchFamily="34" charset="0"/>
            </a:endParaRPr>
          </a:p>
          <a:p>
            <a:pPr marL="0" indent="0">
              <a:buNone/>
            </a:pPr>
            <a:r>
              <a:rPr lang="en-US" sz="1600" dirty="0" smtClean="0">
                <a:latin typeface="Arial Narrow" pitchFamily="34" charset="0"/>
              </a:rPr>
              <a:t>The NIST MEP System has been created as a network of match funded “Centers” or non-profit organizations, universities and state agencies which employ MEP field staff to provide services to small and mid-sized manufacturers.  Each “Center” has been developed in specific response to the unique opportunities, challenges and conditions in their marketplace.</a:t>
            </a:r>
            <a:r>
              <a:rPr lang="en-US" sz="1600" dirty="0">
                <a:latin typeface="Arial Narrow" pitchFamily="34" charset="0"/>
              </a:rPr>
              <a:t/>
            </a:r>
            <a:br>
              <a:rPr lang="en-US" sz="1600" dirty="0">
                <a:latin typeface="Arial Narrow" pitchFamily="34" charset="0"/>
              </a:rPr>
            </a:br>
            <a:endParaRPr lang="en-US" sz="1600" dirty="0">
              <a:latin typeface="Arial Narrow" pitchFamily="34" charset="0"/>
            </a:endParaRPr>
          </a:p>
          <a:p>
            <a:pPr marL="0" indent="0">
              <a:buNone/>
            </a:pPr>
            <a:r>
              <a:rPr lang="en-US" sz="1600" dirty="0">
                <a:latin typeface="Arial Narrow" pitchFamily="34" charset="0"/>
              </a:rPr>
              <a:t>MEP field staff has over 1,300 technical experts – located in every state – serving as trusted business advisors, focused on solving manufacturers’ challenges and identifying opportunities for growth. As a program of the U.S. Department of Commerce, MEP offers its clients a wealth of unique and effective resources centered on five critical areas: technology acceleration, supplier development, sustainability, workforce and continuous improvement.</a:t>
            </a:r>
            <a:br>
              <a:rPr lang="en-US" sz="1600" dirty="0">
                <a:latin typeface="Arial Narrow" pitchFamily="34" charset="0"/>
              </a:rPr>
            </a:br>
            <a:endParaRPr lang="en-US" sz="1600" dirty="0">
              <a:latin typeface="Arial Narrow" pitchFamily="34" charset="0"/>
            </a:endParaRPr>
          </a:p>
          <a:p>
            <a:pPr marL="0" indent="0">
              <a:buNone/>
            </a:pPr>
            <a:r>
              <a:rPr lang="en-US" sz="1600" dirty="0">
                <a:latin typeface="Arial Narrow" pitchFamily="34" charset="0"/>
                <a:hlinkClick r:id="rId2"/>
              </a:rPr>
              <a:t>http://www.nist.gov/mep</a:t>
            </a:r>
            <a:r>
              <a:rPr lang="en-US" sz="1600" dirty="0" smtClean="0">
                <a:latin typeface="Arial Narrow" pitchFamily="34" charset="0"/>
                <a:hlinkClick r:id="rId2"/>
              </a:rPr>
              <a:t>/</a:t>
            </a:r>
            <a:r>
              <a:rPr lang="en-US" sz="1600" dirty="0" smtClean="0">
                <a:latin typeface="Arial Narrow" pitchFamily="34" charset="0"/>
              </a:rPr>
              <a:t> </a:t>
            </a:r>
            <a:endParaRPr lang="en-US" sz="1600" dirty="0">
              <a:latin typeface="Arial Narrow" pitchFamily="34" charset="0"/>
            </a:endParaRPr>
          </a:p>
        </p:txBody>
      </p:sp>
      <p:sp>
        <p:nvSpPr>
          <p:cNvPr id="5" name="Slide Number Placeholder 4"/>
          <p:cNvSpPr>
            <a:spLocks noGrp="1"/>
          </p:cNvSpPr>
          <p:nvPr>
            <p:ph type="sldNum" sz="quarter" idx="4"/>
          </p:nvPr>
        </p:nvSpPr>
        <p:spPr/>
        <p:txBody>
          <a:bodyPr/>
          <a:lstStyle/>
          <a:p>
            <a:fld id="{7C690F11-132E-E54B-AD6C-C5C68F5B319F}" type="slidenum">
              <a:rPr lang="en-US" smtClean="0"/>
              <a:pPr/>
              <a:t>4</a:t>
            </a:fld>
            <a:endParaRPr lang="en-US" dirty="0"/>
          </a:p>
        </p:txBody>
      </p:sp>
    </p:spTree>
    <p:extLst>
      <p:ext uri="{BB962C8B-B14F-4D97-AF65-F5344CB8AC3E}">
        <p14:creationId xmlns:p14="http://schemas.microsoft.com/office/powerpoint/2010/main" val="1172579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NIST MEP System Impacts</a:t>
            </a:r>
            <a:endParaRPr lang="en-US" dirty="0"/>
          </a:p>
        </p:txBody>
      </p:sp>
      <p:sp>
        <p:nvSpPr>
          <p:cNvPr id="5" name="Slide Number Placeholder 4"/>
          <p:cNvSpPr>
            <a:spLocks noGrp="1"/>
          </p:cNvSpPr>
          <p:nvPr>
            <p:ph type="sldNum" sz="quarter" idx="4"/>
          </p:nvPr>
        </p:nvSpPr>
        <p:spPr/>
        <p:txBody>
          <a:bodyPr/>
          <a:lstStyle/>
          <a:p>
            <a:fld id="{7C690F11-132E-E54B-AD6C-C5C68F5B319F}" type="slidenum">
              <a:rPr lang="en-US" smtClean="0"/>
              <a:pPr/>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61" y="1583139"/>
            <a:ext cx="7865139" cy="429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767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MEP System Clients and Challenges</a:t>
            </a:r>
            <a:endParaRPr lang="en-US" dirty="0"/>
          </a:p>
        </p:txBody>
      </p:sp>
      <p:sp>
        <p:nvSpPr>
          <p:cNvPr id="5" name="Slide Number Placeholder 4"/>
          <p:cNvSpPr>
            <a:spLocks noGrp="1"/>
          </p:cNvSpPr>
          <p:nvPr>
            <p:ph type="sldNum" sz="quarter" idx="4"/>
          </p:nvPr>
        </p:nvSpPr>
        <p:spPr/>
        <p:txBody>
          <a:bodyPr/>
          <a:lstStyle/>
          <a:p>
            <a:fld id="{7C690F11-132E-E54B-AD6C-C5C68F5B319F}" type="slidenum">
              <a:rPr lang="en-US" smtClean="0"/>
              <a:pPr/>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17" y="1828800"/>
            <a:ext cx="8240157" cy="341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08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035" y="2663567"/>
            <a:ext cx="6533965" cy="375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23492" y="603467"/>
            <a:ext cx="7796725" cy="1012269"/>
          </a:xfrm>
        </p:spPr>
        <p:txBody>
          <a:bodyPr>
            <a:noAutofit/>
          </a:bodyPr>
          <a:lstStyle/>
          <a:p>
            <a:pPr algn="l"/>
            <a:r>
              <a:rPr lang="en-US" sz="2400" b="1" dirty="0" smtClean="0">
                <a:latin typeface="Arial Narrow" pitchFamily="34" charset="0"/>
              </a:rPr>
              <a:t>The NIST MEP Technology Continuum:</a:t>
            </a:r>
            <a:r>
              <a:rPr lang="en-US" sz="2400" b="1" dirty="0">
                <a:latin typeface="Arial Narrow" pitchFamily="34" charset="0"/>
              </a:rPr>
              <a:t/>
            </a:r>
            <a:br>
              <a:rPr lang="en-US" sz="2400" b="1" dirty="0">
                <a:latin typeface="Arial Narrow" pitchFamily="34" charset="0"/>
              </a:rPr>
            </a:br>
            <a:endParaRPr lang="en-US" sz="2400" b="1" dirty="0">
              <a:latin typeface="Arial Narrow" pitchFamily="34" charset="0"/>
            </a:endParaRPr>
          </a:p>
        </p:txBody>
      </p:sp>
      <p:sp>
        <p:nvSpPr>
          <p:cNvPr id="3" name="Subtitle 2"/>
          <p:cNvSpPr>
            <a:spLocks noGrp="1"/>
          </p:cNvSpPr>
          <p:nvPr>
            <p:ph type="subTitle" idx="1"/>
          </p:nvPr>
        </p:nvSpPr>
        <p:spPr>
          <a:xfrm>
            <a:off x="894525" y="1218721"/>
            <a:ext cx="4088955" cy="3657600"/>
          </a:xfrm>
        </p:spPr>
        <p:txBody>
          <a:bodyPr lIns="91440">
            <a:normAutofit fontScale="32500" lnSpcReduction="20000"/>
          </a:bodyPr>
          <a:lstStyle/>
          <a:p>
            <a:pPr marL="115888" lvl="1" indent="-115888" algn="l"/>
            <a:r>
              <a:rPr lang="en-US" sz="6800" dirty="0" smtClean="0">
                <a:solidFill>
                  <a:schemeClr val="tx1"/>
                </a:solidFill>
                <a:latin typeface="Arial Narrow" pitchFamily="34" charset="0"/>
              </a:rPr>
              <a:t>* </a:t>
            </a:r>
            <a:r>
              <a:rPr lang="en-US" sz="5600" dirty="0" smtClean="0">
                <a:solidFill>
                  <a:schemeClr val="tx1"/>
                </a:solidFill>
                <a:latin typeface="Arial Narrow" pitchFamily="34" charset="0"/>
              </a:rPr>
              <a:t>Make </a:t>
            </a:r>
            <a:r>
              <a:rPr lang="en-US" sz="5600" dirty="0">
                <a:solidFill>
                  <a:schemeClr val="tx1"/>
                </a:solidFill>
                <a:latin typeface="Arial Narrow" pitchFamily="34" charset="0"/>
              </a:rPr>
              <a:t>the technology </a:t>
            </a:r>
            <a:r>
              <a:rPr lang="en-US" sz="5600" dirty="0" smtClean="0">
                <a:solidFill>
                  <a:schemeClr val="tx1"/>
                </a:solidFill>
                <a:latin typeface="Arial Narrow" pitchFamily="34" charset="0"/>
              </a:rPr>
              <a:t>acceleration framework </a:t>
            </a:r>
            <a:r>
              <a:rPr lang="en-US" sz="5600" dirty="0">
                <a:solidFill>
                  <a:schemeClr val="tx1"/>
                </a:solidFill>
                <a:latin typeface="Arial Narrow" pitchFamily="34" charset="0"/>
              </a:rPr>
              <a:t>a </a:t>
            </a:r>
            <a:r>
              <a:rPr lang="en-US" sz="5600" dirty="0" smtClean="0">
                <a:solidFill>
                  <a:schemeClr val="tx1"/>
                </a:solidFill>
                <a:latin typeface="Arial Narrow" pitchFamily="34" charset="0"/>
              </a:rPr>
              <a:t>reality</a:t>
            </a:r>
          </a:p>
          <a:p>
            <a:pPr marL="115888" lvl="1" indent="-115888" algn="l"/>
            <a:endParaRPr lang="en-US" sz="5600" dirty="0">
              <a:solidFill>
                <a:schemeClr val="tx1"/>
              </a:solidFill>
              <a:latin typeface="Arial Narrow" pitchFamily="34" charset="0"/>
            </a:endParaRPr>
          </a:p>
          <a:p>
            <a:pPr marL="115888" lvl="1" indent="-115888" algn="l"/>
            <a:r>
              <a:rPr lang="en-US" sz="5600" dirty="0" smtClean="0">
                <a:solidFill>
                  <a:schemeClr val="tx1"/>
                </a:solidFill>
                <a:latin typeface="Arial Narrow" pitchFamily="34" charset="0"/>
              </a:rPr>
              <a:t>* Engage </a:t>
            </a:r>
            <a:r>
              <a:rPr lang="en-US" sz="5600" dirty="0">
                <a:solidFill>
                  <a:schemeClr val="tx1"/>
                </a:solidFill>
                <a:latin typeface="Arial Narrow" pitchFamily="34" charset="0"/>
              </a:rPr>
              <a:t>at the CEO level to </a:t>
            </a:r>
            <a:r>
              <a:rPr lang="en-US" sz="5600" dirty="0" smtClean="0">
                <a:solidFill>
                  <a:schemeClr val="tx1"/>
                </a:solidFill>
                <a:latin typeface="Arial Narrow" pitchFamily="34" charset="0"/>
              </a:rPr>
              <a:t>transform Firms</a:t>
            </a:r>
          </a:p>
          <a:p>
            <a:pPr marL="115888" lvl="1" indent="-115888" algn="l"/>
            <a:endParaRPr lang="en-US" sz="5600" dirty="0">
              <a:solidFill>
                <a:schemeClr val="tx1"/>
              </a:solidFill>
              <a:latin typeface="Arial Narrow" pitchFamily="34" charset="0"/>
            </a:endParaRPr>
          </a:p>
          <a:p>
            <a:pPr marL="115888" lvl="1" indent="-115888" algn="l"/>
            <a:r>
              <a:rPr lang="en-US" sz="5600" dirty="0" smtClean="0">
                <a:solidFill>
                  <a:schemeClr val="tx1"/>
                </a:solidFill>
                <a:latin typeface="Arial Narrow" pitchFamily="34" charset="0"/>
              </a:rPr>
              <a:t>* Partner </a:t>
            </a:r>
            <a:r>
              <a:rPr lang="en-US" sz="5600" dirty="0">
                <a:solidFill>
                  <a:schemeClr val="tx1"/>
                </a:solidFill>
                <a:latin typeface="Arial Narrow" pitchFamily="34" charset="0"/>
              </a:rPr>
              <a:t>with community leaders in </a:t>
            </a:r>
            <a:r>
              <a:rPr lang="en-US" sz="5600" dirty="0" smtClean="0">
                <a:solidFill>
                  <a:schemeClr val="tx1"/>
                </a:solidFill>
                <a:latin typeface="Arial Narrow" pitchFamily="34" charset="0"/>
              </a:rPr>
              <a:t>regional innovation </a:t>
            </a:r>
            <a:r>
              <a:rPr lang="en-US" sz="5600" dirty="0">
                <a:solidFill>
                  <a:schemeClr val="tx1"/>
                </a:solidFill>
                <a:latin typeface="Arial Narrow" pitchFamily="34" charset="0"/>
              </a:rPr>
              <a:t>initiatives </a:t>
            </a:r>
            <a:r>
              <a:rPr lang="en-US" sz="5500" dirty="0">
                <a:solidFill>
                  <a:schemeClr val="tx1"/>
                </a:solidFill>
                <a:latin typeface="Arial Narrow" pitchFamily="34" charset="0"/>
              </a:rPr>
              <a:t>to encourage </a:t>
            </a:r>
            <a:r>
              <a:rPr lang="en-US" sz="5500" dirty="0" smtClean="0">
                <a:solidFill>
                  <a:schemeClr val="tx1"/>
                </a:solidFill>
                <a:latin typeface="Arial Narrow" pitchFamily="34" charset="0"/>
              </a:rPr>
              <a:t>new business </a:t>
            </a:r>
            <a:r>
              <a:rPr lang="en-US" sz="5500" dirty="0">
                <a:solidFill>
                  <a:schemeClr val="tx1"/>
                </a:solidFill>
                <a:latin typeface="Arial Narrow" pitchFamily="34" charset="0"/>
              </a:rPr>
              <a:t>models/services/products, and to</a:t>
            </a:r>
          </a:p>
          <a:p>
            <a:pPr marL="115888" indent="-115888" algn="l"/>
            <a:r>
              <a:rPr lang="en-US" sz="5500" dirty="0" smtClean="0">
                <a:solidFill>
                  <a:schemeClr val="tx1"/>
                </a:solidFill>
                <a:latin typeface="Arial Narrow" pitchFamily="34" charset="0"/>
              </a:rPr>
              <a:t>	commercialize technology</a:t>
            </a:r>
          </a:p>
          <a:p>
            <a:pPr marL="115888" indent="-115888" algn="l"/>
            <a:endParaRPr lang="en-US" sz="5500" dirty="0" smtClean="0">
              <a:solidFill>
                <a:schemeClr val="tx1"/>
              </a:solidFill>
              <a:latin typeface="Arial Narrow" pitchFamily="34" charset="0"/>
            </a:endParaRPr>
          </a:p>
          <a:p>
            <a:pPr marL="115888" indent="-115888" algn="l"/>
            <a:r>
              <a:rPr lang="en-US" sz="5500" dirty="0" smtClean="0">
                <a:solidFill>
                  <a:schemeClr val="tx1"/>
                </a:solidFill>
                <a:latin typeface="Arial Narrow" pitchFamily="34" charset="0"/>
              </a:rPr>
              <a:t>* A particular focus on Manufacturing Adoption and working towards Technology Diffusion and Transition</a:t>
            </a: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pitchFamily="34" charset="0"/>
              </a:rPr>
              <a:pPr/>
              <a:t>7</a:t>
            </a:fld>
            <a:endParaRPr lang="en-US" sz="1800" b="1" dirty="0">
              <a:solidFill>
                <a:prstClr val="black">
                  <a:tint val="75000"/>
                </a:prstClr>
              </a:solidFill>
              <a:latin typeface="Arial Narrow" pitchFamily="34" charset="0"/>
            </a:endParaRPr>
          </a:p>
        </p:txBody>
      </p:sp>
    </p:spTree>
    <p:extLst>
      <p:ext uri="{BB962C8B-B14F-4D97-AF65-F5344CB8AC3E}">
        <p14:creationId xmlns:p14="http://schemas.microsoft.com/office/powerpoint/2010/main" val="1660396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NIST MEP Center Creation Process</a:t>
            </a:r>
            <a:endParaRPr lang="en-US" sz="2800" b="1" dirty="0"/>
          </a:p>
        </p:txBody>
      </p:sp>
      <p:sp>
        <p:nvSpPr>
          <p:cNvPr id="3" name="Content Placeholder 2"/>
          <p:cNvSpPr>
            <a:spLocks noGrp="1"/>
          </p:cNvSpPr>
          <p:nvPr>
            <p:ph idx="1"/>
          </p:nvPr>
        </p:nvSpPr>
        <p:spPr/>
        <p:txBody>
          <a:bodyPr>
            <a:normAutofit/>
          </a:bodyPr>
          <a:lstStyle/>
          <a:p>
            <a:r>
              <a:rPr lang="en-US" sz="2000" dirty="0" smtClean="0"/>
              <a:t>An Assistance Project seeks to understand the unique challenges, opportunities and conditions of small and mid-sized manufacturers in the region that might be addressed by creating a NIST MEP Center</a:t>
            </a:r>
          </a:p>
          <a:p>
            <a:endParaRPr lang="en-US" sz="2000" dirty="0" smtClean="0"/>
          </a:p>
          <a:p>
            <a:r>
              <a:rPr lang="en-US" sz="2000" dirty="0" smtClean="0"/>
              <a:t>Based on the planning activity a decision may be made to conduct a separate competition for a Center Designation</a:t>
            </a:r>
          </a:p>
          <a:p>
            <a:endParaRPr lang="en-US" sz="2000" dirty="0" smtClean="0"/>
          </a:p>
          <a:p>
            <a:r>
              <a:rPr lang="en-US" sz="2000" dirty="0" smtClean="0"/>
              <a:t>A Center Designation would allow an organization to apply for annual operating funding from NIST MEP, on a matching basis to provide services in the region</a:t>
            </a:r>
          </a:p>
          <a:p>
            <a:endParaRPr lang="en-US" sz="2000" dirty="0"/>
          </a:p>
          <a:p>
            <a:r>
              <a:rPr lang="en-US" sz="2000" dirty="0" smtClean="0"/>
              <a:t>Once a Center Designation is made the organization becomes a NIST MEP Center</a:t>
            </a:r>
            <a:endParaRPr lang="en-US" sz="2000" dirty="0"/>
          </a:p>
        </p:txBody>
      </p:sp>
      <p:sp>
        <p:nvSpPr>
          <p:cNvPr id="5" name="Slide Number Placeholder 4"/>
          <p:cNvSpPr>
            <a:spLocks noGrp="1"/>
          </p:cNvSpPr>
          <p:nvPr>
            <p:ph type="sldNum" sz="quarter" idx="4"/>
          </p:nvPr>
        </p:nvSpPr>
        <p:spPr/>
        <p:txBody>
          <a:bodyPr/>
          <a:lstStyle/>
          <a:p>
            <a:fld id="{7C690F11-132E-E54B-AD6C-C5C68F5B319F}" type="slidenum">
              <a:rPr lang="en-US" smtClean="0"/>
              <a:pPr/>
              <a:t>8</a:t>
            </a:fld>
            <a:endParaRPr lang="en-US" dirty="0"/>
          </a:p>
        </p:txBody>
      </p:sp>
    </p:spTree>
    <p:extLst>
      <p:ext uri="{BB962C8B-B14F-4D97-AF65-F5344CB8AC3E}">
        <p14:creationId xmlns:p14="http://schemas.microsoft.com/office/powerpoint/2010/main" val="423454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rmAutofit fontScale="90000"/>
          </a:bodyPr>
          <a:lstStyle/>
          <a:p>
            <a:r>
              <a:rPr lang="en-US" sz="2800" dirty="0" smtClean="0">
                <a:effectLst/>
                <a:latin typeface="Arial Narrow" pitchFamily="34" charset="0"/>
              </a:rPr>
              <a:t>Funding Opportunity Overview (1)</a:t>
            </a:r>
            <a:br>
              <a:rPr lang="en-US" sz="2800" dirty="0" smtClean="0">
                <a:effectLst/>
                <a:latin typeface="Arial Narrow" pitchFamily="34" charset="0"/>
              </a:rPr>
            </a:br>
            <a:endParaRPr lang="en-US" sz="2800" dirty="0" smtClean="0">
              <a:effectLst/>
              <a:latin typeface="Arial Narrow" pitchFamily="34" charset="0"/>
            </a:endParaRPr>
          </a:p>
        </p:txBody>
      </p:sp>
      <p:sp>
        <p:nvSpPr>
          <p:cNvPr id="7171" name="Content Placeholder 2"/>
          <p:cNvSpPr>
            <a:spLocks noGrp="1"/>
          </p:cNvSpPr>
          <p:nvPr>
            <p:ph idx="1"/>
          </p:nvPr>
        </p:nvSpPr>
        <p:spPr>
          <a:xfrm>
            <a:off x="707258" y="1447800"/>
            <a:ext cx="7357750" cy="4815840"/>
          </a:xfrm>
        </p:spPr>
        <p:txBody>
          <a:bodyPr wrap="square">
            <a:normAutofit/>
          </a:bodyPr>
          <a:lstStyle/>
          <a:p>
            <a:r>
              <a:rPr lang="en-US" sz="1600" b="1" dirty="0" smtClean="0">
                <a:effectLst/>
                <a:latin typeface="Arial Narrow" pitchFamily="34" charset="0"/>
                <a:cs typeface="Calibri" pitchFamily="34" charset="0"/>
              </a:rPr>
              <a:t>Funding Opportunity Title</a:t>
            </a:r>
            <a:r>
              <a:rPr lang="en-US" sz="1600" b="1" dirty="0">
                <a:latin typeface="Arial Narrow" pitchFamily="34" charset="0"/>
                <a:cs typeface="Calibri" pitchFamily="34" charset="0"/>
              </a:rPr>
              <a:t>:</a:t>
            </a:r>
            <a:r>
              <a:rPr lang="en-US" sz="1600" dirty="0">
                <a:latin typeface="Arial Narrow" pitchFamily="34" charset="0"/>
                <a:cs typeface="Calibri" pitchFamily="34" charset="0"/>
              </a:rPr>
              <a:t>  </a:t>
            </a:r>
            <a:r>
              <a:rPr lang="en-US" sz="1600" dirty="0">
                <a:latin typeface="Arial Narrow" pitchFamily="34" charset="0"/>
                <a:ea typeface="Times New Roman"/>
              </a:rPr>
              <a:t>State Technology Extension Assistance Project for State of </a:t>
            </a:r>
            <a:r>
              <a:rPr lang="en-US" sz="1600" dirty="0" smtClean="0">
                <a:latin typeface="Arial Narrow" pitchFamily="34" charset="0"/>
                <a:ea typeface="Times New Roman"/>
              </a:rPr>
              <a:t>Alaska</a:t>
            </a:r>
          </a:p>
          <a:p>
            <a:pPr marL="0" indent="0">
              <a:buNone/>
            </a:pPr>
            <a:endParaRPr lang="en-US" sz="1600" dirty="0" smtClean="0">
              <a:effectLst/>
              <a:latin typeface="Arial Narrow" pitchFamily="34" charset="0"/>
              <a:cs typeface="Calibri" pitchFamily="34" charset="0"/>
            </a:endParaRPr>
          </a:p>
          <a:p>
            <a:r>
              <a:rPr lang="en-US" sz="1600" b="1" dirty="0" smtClean="0">
                <a:effectLst/>
                <a:latin typeface="Arial Narrow" pitchFamily="34" charset="0"/>
                <a:cs typeface="Calibri" pitchFamily="34" charset="0"/>
              </a:rPr>
              <a:t>Funding Opportunity Description:  </a:t>
            </a:r>
          </a:p>
          <a:p>
            <a:pPr lvl="1"/>
            <a:r>
              <a:rPr lang="en-US" sz="1600" dirty="0" smtClean="0">
                <a:latin typeface="Arial Narrow" pitchFamily="34" charset="0"/>
              </a:rPr>
              <a:t>NIST </a:t>
            </a:r>
            <a:r>
              <a:rPr lang="en-US" sz="1600" dirty="0">
                <a:latin typeface="Arial Narrow" pitchFamily="34" charset="0"/>
              </a:rPr>
              <a:t>provides technical assistance to State technology extension programs throughout the United States.  The purpose of this FFO is to provide NIST financial support, technical assistance and advice in understanding the technical needs of small and mid-sized manufacturers in Alaska as the state seeks to diversify their manufacturing base.  This may lead to the future creation of a Manufacturing Extension Partnership (MEP) Center in the State of Alaska.  This award will continue to promote increased coordination and communication within the state.  </a:t>
            </a:r>
            <a:endParaRPr lang="en-US" sz="1600" dirty="0" smtClean="0">
              <a:latin typeface="Arial Narrow" pitchFamily="34" charset="0"/>
            </a:endParaRPr>
          </a:p>
          <a:p>
            <a:endParaRPr lang="en-US" sz="1600" dirty="0">
              <a:latin typeface="Arial Narrow" pitchFamily="34" charset="0"/>
            </a:endParaRPr>
          </a:p>
          <a:p>
            <a:pPr lvl="1"/>
            <a:r>
              <a:rPr lang="en-US" sz="1600" dirty="0" smtClean="0">
                <a:latin typeface="Arial Narrow" pitchFamily="34" charset="0"/>
              </a:rPr>
              <a:t>NIST </a:t>
            </a:r>
            <a:r>
              <a:rPr lang="en-US" sz="1600" dirty="0">
                <a:latin typeface="Arial Narrow" pitchFamily="34" charset="0"/>
              </a:rPr>
              <a:t>invites applications from eligible applicants for a project to help the state engage the manufacturing community and potential partner and service provider communities in organizing a more effective and efficient system for supporting the global competitiveness of small and mid-sized manufacturers in the state through technical assistance services and the application of science and technology</a:t>
            </a:r>
            <a:r>
              <a:rPr lang="en-US" sz="1600" dirty="0" smtClean="0">
                <a:latin typeface="Arial Narrow" pitchFamily="34" charset="0"/>
              </a:rPr>
              <a:t>.</a:t>
            </a:r>
            <a:endParaRPr lang="en-US" sz="1600" dirty="0" smtClean="0">
              <a:latin typeface="Arial Narrow" pitchFamily="34" charset="0"/>
              <a:cs typeface="Calibri" pitchFamily="34" charset="0"/>
            </a:endParaRPr>
          </a:p>
        </p:txBody>
      </p:sp>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4488BD7-82B2-4614-AE6D-CDDA5492E8C1}" type="slidenum">
              <a:rPr lang="en-US" sz="1800" smtClean="0"/>
              <a:pPr/>
              <a:t>9</a:t>
            </a:fld>
            <a:endParaRPr lang="en-US" sz="1800" dirty="0" smtClean="0"/>
          </a:p>
        </p:txBody>
      </p:sp>
    </p:spTree>
    <p:extLst>
      <p:ext uri="{BB962C8B-B14F-4D97-AF65-F5344CB8AC3E}">
        <p14:creationId xmlns:p14="http://schemas.microsoft.com/office/powerpoint/2010/main" val="462773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342900" marR="0" indent="-342900" algn="l" defTabSz="457200" rtl="0" eaLnBrk="1" fontAlgn="base" latinLnBrk="0" hangingPunct="1">
          <a:lnSpc>
            <a:spcPct val="90000"/>
          </a:lnSpc>
          <a:spcBef>
            <a:spcPct val="15000"/>
          </a:spcBef>
          <a:spcAft>
            <a:spcPct val="20000"/>
          </a:spcAft>
          <a:buClrTx/>
          <a:buSzTx/>
          <a:buFont typeface="Arial" charset="0"/>
          <a:buChar char="•"/>
          <a:tabLst>
            <a:tab pos="5716588" algn="r"/>
          </a:tabLst>
          <a:defRPr kumimoji="0" sz="2800" b="1" i="0" u="none" strike="noStrike" kern="1200" cap="none" spc="0" normalizeH="0" baseline="0" noProof="0" dirty="0" smtClean="0">
            <a:ln>
              <a:noFill/>
            </a:ln>
            <a:solidFill>
              <a:schemeClr val="tx1"/>
            </a:solidFill>
            <a:effectLst/>
            <a:uLnTx/>
            <a:uFillTx/>
            <a:latin typeface="Arial Narrow" pitchFamily="34" charset="0"/>
            <a:ea typeface="+mn-ea"/>
            <a:cs typeface="+mn-cs"/>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1336</TotalTime>
  <Words>2611</Words>
  <Application>Microsoft Office PowerPoint</Application>
  <PresentationFormat>On-screen Show (4:3)</PresentationFormat>
  <Paragraphs>253</Paragraphs>
  <Slides>27</Slides>
  <Notes>1</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NEW-MEP-Slide-Template-v3</vt:lpstr>
      <vt:lpstr>Office Theme</vt:lpstr>
      <vt:lpstr>2_Office Theme</vt:lpstr>
      <vt:lpstr>3_Office Theme</vt:lpstr>
      <vt:lpstr>4_Office Theme</vt:lpstr>
      <vt:lpstr>5_Office Theme</vt:lpstr>
      <vt:lpstr>WELCOME   Informational Webinar – August 21, 2013 4 p.m. (EST)  Federal Funding Opportunity: 2013-NIST-MEP-STEP-AK-01  National Institute of Standards and Technology (NIST) Manufacturing Extension Partnership (MEP)   Tab Wilkins, Regional Manager for Strategic Transition, NIST MEP Diane Henderson, Federal Program Officer, NIST MEP  </vt:lpstr>
      <vt:lpstr>PowerPoint Presentation</vt:lpstr>
      <vt:lpstr>Information Webinar Agenda</vt:lpstr>
      <vt:lpstr>MEP Program Overview</vt:lpstr>
      <vt:lpstr>NIST MEP System Impacts</vt:lpstr>
      <vt:lpstr>MEP System Clients and Challenges</vt:lpstr>
      <vt:lpstr>The NIST MEP Technology Continuum: </vt:lpstr>
      <vt:lpstr>NIST MEP Center Creation Process</vt:lpstr>
      <vt:lpstr>Funding Opportunity Overview (1) </vt:lpstr>
      <vt:lpstr>Funding Opportunity Overview (2) </vt:lpstr>
      <vt:lpstr>Public Law 100-418, 15 USC Section 2781</vt:lpstr>
      <vt:lpstr>Cost Share, Funding &amp; Eligibility (1)</vt:lpstr>
      <vt:lpstr>PowerPoint Presentation</vt:lpstr>
      <vt:lpstr> Application Package Details (1) </vt:lpstr>
      <vt:lpstr>Application Package Details (2):</vt:lpstr>
      <vt:lpstr>Application Package Details (3):</vt:lpstr>
      <vt:lpstr>Application Package Details (4):</vt:lpstr>
      <vt:lpstr> Review Criteria: </vt:lpstr>
      <vt:lpstr> Review Criteria: </vt:lpstr>
      <vt:lpstr>Application/Proposal Submission</vt:lpstr>
      <vt:lpstr>Selection Factors</vt:lpstr>
      <vt:lpstr>Review and Selection Process (1)</vt:lpstr>
      <vt:lpstr>Review and Selection Process (2)</vt:lpstr>
      <vt:lpstr>Award Administration Information (1)</vt:lpstr>
      <vt:lpstr>Reporting &amp; Audit Requirements (1)</vt:lpstr>
      <vt:lpstr>Reporting &amp; Audit Requirements (2)</vt:lpstr>
      <vt:lpstr>Agency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creator>Jaclyn Gardner</dc:creator>
  <cp:lastModifiedBy>Diane Henderson</cp:lastModifiedBy>
  <cp:revision>86</cp:revision>
  <cp:lastPrinted>2013-08-21T19:09:15Z</cp:lastPrinted>
  <dcterms:created xsi:type="dcterms:W3CDTF">2011-12-08T15:36:51Z</dcterms:created>
  <dcterms:modified xsi:type="dcterms:W3CDTF">2013-08-27T13:15:37Z</dcterms:modified>
</cp:coreProperties>
</file>