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701" r:id="rId4"/>
    <p:sldMasterId id="2147483713" r:id="rId5"/>
  </p:sldMasterIdLst>
  <p:notesMasterIdLst>
    <p:notesMasterId r:id="rId39"/>
  </p:notesMasterIdLst>
  <p:handoutMasterIdLst>
    <p:handoutMasterId r:id="rId40"/>
  </p:handoutMasterIdLst>
  <p:sldIdLst>
    <p:sldId id="410" r:id="rId6"/>
    <p:sldId id="411" r:id="rId7"/>
    <p:sldId id="412" r:id="rId8"/>
    <p:sldId id="413" r:id="rId9"/>
    <p:sldId id="414" r:id="rId10"/>
    <p:sldId id="415" r:id="rId11"/>
    <p:sldId id="416" r:id="rId12"/>
    <p:sldId id="417" r:id="rId13"/>
    <p:sldId id="418" r:id="rId14"/>
    <p:sldId id="419" r:id="rId15"/>
    <p:sldId id="420" r:id="rId16"/>
    <p:sldId id="421" r:id="rId17"/>
    <p:sldId id="422" r:id="rId18"/>
    <p:sldId id="423" r:id="rId19"/>
    <p:sldId id="424" r:id="rId20"/>
    <p:sldId id="425" r:id="rId21"/>
    <p:sldId id="426" r:id="rId22"/>
    <p:sldId id="427" r:id="rId23"/>
    <p:sldId id="428" r:id="rId24"/>
    <p:sldId id="429" r:id="rId25"/>
    <p:sldId id="430" r:id="rId26"/>
    <p:sldId id="431" r:id="rId27"/>
    <p:sldId id="432" r:id="rId28"/>
    <p:sldId id="433" r:id="rId29"/>
    <p:sldId id="434" r:id="rId30"/>
    <p:sldId id="435" r:id="rId31"/>
    <p:sldId id="436" r:id="rId32"/>
    <p:sldId id="437" r:id="rId33"/>
    <p:sldId id="438" r:id="rId34"/>
    <p:sldId id="439" r:id="rId35"/>
    <p:sldId id="440" r:id="rId36"/>
    <p:sldId id="441" r:id="rId37"/>
    <p:sldId id="442"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17" autoAdjust="0"/>
  </p:normalViewPr>
  <p:slideViewPr>
    <p:cSldViewPr snapToGrid="0" snapToObjects="1">
      <p:cViewPr>
        <p:scale>
          <a:sx n="76" d="100"/>
          <a:sy n="76" d="100"/>
        </p:scale>
        <p:origin x="-1808" y="-448"/>
      </p:cViewPr>
      <p:guideLst>
        <p:guide orient="horz" pos="2804"/>
        <p:guide pos="2152"/>
      </p:guideLst>
    </p:cSldViewPr>
  </p:slideViewPr>
  <p:notesTextViewPr>
    <p:cViewPr>
      <p:scale>
        <a:sx n="100" d="100"/>
        <a:sy n="100" d="100"/>
      </p:scale>
      <p:origin x="0" y="0"/>
    </p:cViewPr>
  </p:notesTextViewPr>
  <p:sorterViewPr>
    <p:cViewPr>
      <p:scale>
        <a:sx n="100" d="100"/>
        <a:sy n="100" d="100"/>
      </p:scale>
      <p:origin x="0" y="341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60C0CD8-3010-714E-8AF8-DF19DBEE5D98}" type="datetime1">
              <a:rPr lang="en-US" smtClean="0"/>
              <a:pPr/>
              <a:t>10/22/13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E5A25E5-1EEB-7F42-ADA8-08A2B7F7DDB2}" type="slidenum">
              <a:rPr lang="en-US" smtClean="0"/>
              <a:pPr/>
              <a:t>‹#›</a:t>
            </a:fld>
            <a:endParaRPr lang="en-US"/>
          </a:p>
        </p:txBody>
      </p:sp>
    </p:spTree>
    <p:extLst>
      <p:ext uri="{BB962C8B-B14F-4D97-AF65-F5344CB8AC3E}">
        <p14:creationId xmlns:p14="http://schemas.microsoft.com/office/powerpoint/2010/main" val="41101369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983B90D-534E-3A4F-8E5F-DC86F4836318}" type="datetime1">
              <a:rPr lang="en-US" smtClean="0"/>
              <a:pPr/>
              <a:t>10/22/13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09F1EF6-47D2-4F44-B30F-9B52DF5A2C64}" type="slidenum">
              <a:rPr lang="en-US" smtClean="0"/>
              <a:pPr/>
              <a:t>‹#›</a:t>
            </a:fld>
            <a:endParaRPr lang="en-US"/>
          </a:p>
        </p:txBody>
      </p:sp>
    </p:spTree>
    <p:extLst>
      <p:ext uri="{BB962C8B-B14F-4D97-AF65-F5344CB8AC3E}">
        <p14:creationId xmlns:p14="http://schemas.microsoft.com/office/powerpoint/2010/main" val="35546576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presentation today reflects a lot of hard work and effort:</a:t>
            </a:r>
          </a:p>
          <a:p>
            <a:endParaRPr lang="en-US" baseline="0" dirty="0" smtClean="0"/>
          </a:p>
          <a:p>
            <a:pPr marL="171450" indent="-171450">
              <a:buFontTx/>
              <a:buChar char="-"/>
            </a:pPr>
            <a:r>
              <a:rPr lang="en-US" baseline="0" dirty="0" smtClean="0"/>
              <a:t>Thank the members of the sub-committee as well as the whole board, for the time and effort they put in to this in a very short time (4 meetings over 12 weeks)</a:t>
            </a:r>
          </a:p>
          <a:p>
            <a:pPr marL="171450" indent="-171450">
              <a:buFontTx/>
              <a:buChar char="-"/>
            </a:pPr>
            <a:r>
              <a:rPr lang="en-US" baseline="0" dirty="0" smtClean="0"/>
              <a:t>Sub-committee meetings were open to all board members and most were attended by more than just the sub-committee members</a:t>
            </a:r>
          </a:p>
          <a:p>
            <a:pPr marL="171450" indent="-171450">
              <a:buFontTx/>
              <a:buChar char="-"/>
            </a:pPr>
            <a:endParaRPr lang="en-US" baseline="0" dirty="0" smtClean="0"/>
          </a:p>
          <a:p>
            <a:pPr marL="171450" indent="-171450">
              <a:buFontTx/>
              <a:buChar char="-"/>
            </a:pPr>
            <a:r>
              <a:rPr lang="en-US" baseline="0" dirty="0" smtClean="0"/>
              <a:t>The staff for the time and effort put in to answering the board’s questions and providing research and analysis (Karen, Alex, Gary, Ken Voytek, Mandy Mallott)</a:t>
            </a:r>
          </a:p>
          <a:p>
            <a:pPr marL="171450" indent="-171450">
              <a:buFontTx/>
              <a:buChar char="-"/>
            </a:pPr>
            <a:r>
              <a:rPr lang="en-US" baseline="0" dirty="0" smtClean="0"/>
              <a:t>The centers for taking time to respond to a 9 center survey as well as many other centers who responded to the general question posted to the website</a:t>
            </a:r>
          </a:p>
          <a:p>
            <a:pPr marL="171450" indent="-171450">
              <a:buFontTx/>
              <a:buChar char="-"/>
            </a:pPr>
            <a:endParaRPr lang="en-US" baseline="0" dirty="0" smtClean="0"/>
          </a:p>
          <a:p>
            <a:pPr marL="171450" indent="-171450">
              <a:buFontTx/>
              <a:buChar char="-"/>
            </a:pPr>
            <a:r>
              <a:rPr lang="en-US" baseline="0" dirty="0" smtClean="0"/>
              <a:t>The sub-committee does not come to its recommendation lightly, lot of good conversation and dialogue, but in the end there is very strong consensus among the group</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64414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part of our cost share recommendation is that we believe in cost share as an important part of the program’s effectiveness.  You see that reflected in the lead bullet.</a:t>
            </a:r>
          </a:p>
          <a:p>
            <a:endParaRPr lang="en-US" dirty="0" smtClean="0"/>
          </a:p>
          <a:p>
            <a:r>
              <a:rPr lang="en-US" dirty="0" smtClean="0"/>
              <a:t>Under that guiding</a:t>
            </a:r>
            <a:r>
              <a:rPr lang="en-US" baseline="0" dirty="0" smtClean="0"/>
              <a:t> belief:</a:t>
            </a:r>
          </a:p>
          <a:p>
            <a:endParaRPr lang="en-US" baseline="0" dirty="0" smtClean="0"/>
          </a:p>
          <a:p>
            <a:r>
              <a:rPr lang="en-US" dirty="0" smtClean="0"/>
              <a:t>We feel it is very important that manufacturers have “skin in the game” whenever and wherever possible</a:t>
            </a:r>
          </a:p>
          <a:p>
            <a:endParaRPr lang="en-US" dirty="0" smtClean="0"/>
          </a:p>
          <a:p>
            <a:r>
              <a:rPr lang="en-US" dirty="0" smtClean="0"/>
              <a:t>We</a:t>
            </a:r>
            <a:r>
              <a:rPr lang="en-US" baseline="0" dirty="0" smtClean="0"/>
              <a:t> propose to reduce the cost share requirement to 1:1 for the long-term sustainability of the program</a:t>
            </a:r>
          </a:p>
          <a:p>
            <a:endParaRPr lang="en-US" baseline="0" dirty="0" smtClean="0"/>
          </a:p>
          <a:p>
            <a:r>
              <a:rPr lang="en-US" baseline="0" dirty="0" smtClean="0"/>
              <a:t>We propose to maintain in-kind cost share “as is” to maintain flexibility and focus centers on value-added local partnerships and to reflect the diversity among the centers’ governing structures, state legislative requirements, and rapidly changing economic conditions (i.e. we do not want to impose a “one size fits all” approach)</a:t>
            </a:r>
          </a:p>
          <a:p>
            <a:endParaRPr lang="en-US" baseline="0" dirty="0" smtClean="0"/>
          </a:p>
          <a:p>
            <a:r>
              <a:rPr lang="en-US" baseline="0" dirty="0" smtClean="0"/>
              <a:t>Finally, we believe that it is important that we have a management mechanism to optimize program performance and that right now cost share is the major driver of performance.  We want to reward high performing centers including but not limited to cost share</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167092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slides</a:t>
            </a:r>
            <a:r>
              <a:rPr lang="en-US" baseline="0" dirty="0" smtClean="0"/>
              <a:t> provide additional background of the findings that drove us to our recommendation (if needed)</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302323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Client</a:t>
            </a:r>
            <a:r>
              <a:rPr lang="en-US" baseline="0" dirty="0" smtClean="0"/>
              <a:t> fees give manufacturers a stake in the program and drive centers toward services that are relevant to manufacturers</a:t>
            </a:r>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328126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up</a:t>
            </a:r>
            <a:r>
              <a:rPr lang="en-US" baseline="0" dirty="0" smtClean="0"/>
              <a:t> centers time from “chasing cost share” that is not value add</a:t>
            </a:r>
          </a:p>
          <a:p>
            <a:endParaRPr lang="en-US" baseline="0" dirty="0" smtClean="0"/>
          </a:p>
          <a:p>
            <a:r>
              <a:rPr lang="en-US" baseline="0" dirty="0" smtClean="0"/>
              <a:t>Allow them more time to build “value-added” partnerships and serve more manufacturing clients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9416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can more actively participate in regional collaborations including innovation, technology transfer</a:t>
            </a:r>
            <a:r>
              <a:rPr lang="en-US" baseline="0" dirty="0" smtClean="0"/>
              <a:t> and acceleration that may also require cost share that may otherwise have been needed to meet the needs of MEP program</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321692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GAO speculation about funding confuses cost share with match.  Centers only get reimbursed when they expend funds – they depend upon cash to run their operations, just the like the small businesses they serve.  These are not federal agencies, but independent entities.  Cash is king, and centers will have to secure non-federal funds to maximize their activities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1697336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It is important to note that the 9 centers surveyed were all successful centers, not challenged to obtain match.  Their responses to the 52 item </a:t>
            </a:r>
            <a:r>
              <a:rPr lang="en-US" sz="1200" kern="1200" dirty="0" err="1" smtClean="0">
                <a:solidFill>
                  <a:schemeClr val="tx1"/>
                </a:solidFill>
                <a:effectLst/>
                <a:latin typeface="+mn-lt"/>
                <a:ea typeface="+mn-ea"/>
                <a:cs typeface="+mn-cs"/>
              </a:rPr>
              <a:t>questionairre</a:t>
            </a:r>
            <a:r>
              <a:rPr lang="en-US" sz="1200" kern="1200" baseline="0" dirty="0" smtClean="0">
                <a:solidFill>
                  <a:schemeClr val="tx1"/>
                </a:solidFill>
                <a:effectLst/>
                <a:latin typeface="+mn-lt"/>
                <a:ea typeface="+mn-ea"/>
                <a:cs typeface="+mn-cs"/>
              </a:rPr>
              <a:t> indicated that their rationale for changing the cost share is that it would enable them to better fulfill their mission.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Centers strongly agreed that the cost-share requirement results in their centers spending more time and effort seeking matching funds. Centers also agreed that they are spending more time and effort developing financial strategies to respond to the cost-share requirement and centers reported that there is a significant burden/cost to obtain, manage, and report on in-kind cost share for their center.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Centers strongly disagreed with the statement that reducing the cost-share requirement would result in less resources/lower total budget for their center. Moreover, centers strongly disagreed that reducing the cost-share requirement would results in lower levels of funding from their stakeholders or would result in them focusing less on development among other organizations.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Centers disagreed that if the cost-share requirement was reduced they would spend less time and effort securing non-federal funds.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However, centers agreed that if the cost-share requirement was reduced, they would be in a better position to achieve their goals; they would spend more time and effort delivering services to manufacturers, they would increase the number of manufacturers served as well as responding more effectively to the evolving needs of manufacturers.  In addition, they agreed that if the cost-share requirement was lowered, they would better serve their regional stakeholders. </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3016139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000" dirty="0" smtClean="0"/>
              <a:t> </a:t>
            </a:r>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13935363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 already invested in industrial</a:t>
            </a:r>
            <a:r>
              <a:rPr lang="en-US" baseline="0" dirty="0" smtClean="0"/>
              <a:t> extension before MEP program existed</a:t>
            </a:r>
          </a:p>
          <a:p>
            <a:endParaRPr lang="en-US" baseline="0" dirty="0" smtClean="0"/>
          </a:p>
          <a:p>
            <a:r>
              <a:rPr lang="en-US" baseline="0" dirty="0" smtClean="0"/>
              <a:t>Center’s performance, alignment with Governor’s policies and priorities, and overall budget climate in the state are primary drivers of state investment in the program </a:t>
            </a:r>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26</a:t>
            </a:fld>
            <a:endParaRPr lang="en-US">
              <a:solidFill>
                <a:prstClr val="black"/>
              </a:solidFill>
              <a:latin typeface="Calibri"/>
            </a:endParaRPr>
          </a:p>
        </p:txBody>
      </p:sp>
    </p:spTree>
    <p:extLst>
      <p:ext uri="{BB962C8B-B14F-4D97-AF65-F5344CB8AC3E}">
        <p14:creationId xmlns:p14="http://schemas.microsoft.com/office/powerpoint/2010/main" val="2764763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importance off a precipitating event in bringing center and state into closer alignment and partnership</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295840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a number of background presentations developed for the Board’s consideration including an overview of cost share, and the relationship between cost share and performance as well as a review of the external responses.</a:t>
            </a:r>
          </a:p>
          <a:p>
            <a:endParaRPr lang="en-US" baseline="0" dirty="0" smtClean="0"/>
          </a:p>
          <a:p>
            <a:r>
              <a:rPr lang="en-US" baseline="0" dirty="0" smtClean="0"/>
              <a:t>We did not replicate these for the Board’s consideration, but they remain available on the Board’s intranet site</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2340634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 share requirement was the least likely factor in determining the level of cost share funding the center receives from stakeholders (from 9 center survey)</a:t>
            </a:r>
          </a:p>
          <a:p>
            <a:endParaRPr lang="en-US" dirty="0" smtClean="0"/>
          </a:p>
          <a:p>
            <a:r>
              <a:rPr lang="en-US" dirty="0" smtClean="0"/>
              <a:t>Most likely factors were performance of center and importance of manufacturing in the local area as well as stakeholder priorities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3134952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Pursuit of cost</a:t>
            </a:r>
            <a:r>
              <a:rPr lang="en-US" baseline="0" dirty="0" smtClean="0"/>
              <a:t> share has led centers to seek financial arrangements that have resulted in audit findings.</a:t>
            </a:r>
          </a:p>
          <a:p>
            <a:endParaRPr lang="en-US" baseline="0" dirty="0" smtClean="0"/>
          </a:p>
          <a:p>
            <a:r>
              <a:rPr lang="en-US" baseline="0" dirty="0" smtClean="0"/>
              <a:t>Pursuit of value-added partnerships is likely to result in higher fiduciary standards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29</a:t>
            </a:fld>
            <a:endParaRPr lang="en-US">
              <a:solidFill>
                <a:prstClr val="black"/>
              </a:solidFill>
              <a:latin typeface="Calibri"/>
            </a:endParaRPr>
          </a:p>
        </p:txBody>
      </p:sp>
    </p:spTree>
    <p:extLst>
      <p:ext uri="{BB962C8B-B14F-4D97-AF65-F5344CB8AC3E}">
        <p14:creationId xmlns:p14="http://schemas.microsoft.com/office/powerpoint/2010/main" val="2133653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Centers who are</a:t>
            </a:r>
            <a:r>
              <a:rPr lang="en-US" baseline="0" dirty="0" smtClean="0"/>
              <a:t> “cash match challenged” perform less well in both impact metrics (client impact survey questions) as well as diagnostic scores (NIST MEP staff evaluation of behaviors we look for centers to exhibit)</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30</a:t>
            </a:fld>
            <a:endParaRPr lang="en-US">
              <a:solidFill>
                <a:prstClr val="black"/>
              </a:solidFill>
              <a:latin typeface="Calibri"/>
            </a:endParaRPr>
          </a:p>
        </p:txBody>
      </p:sp>
    </p:spTree>
    <p:extLst>
      <p:ext uri="{BB962C8B-B14F-4D97-AF65-F5344CB8AC3E}">
        <p14:creationId xmlns:p14="http://schemas.microsoft.com/office/powerpoint/2010/main" val="4202842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is largely</a:t>
            </a:r>
            <a:r>
              <a:rPr lang="en-US" baseline="0" dirty="0" smtClean="0"/>
              <a:t> able to respond to 1:1 cash match right now.  48 can do it using all cash.  Of the 12 that couldn’t, 7 weren’t fully active during the period studied.</a:t>
            </a:r>
          </a:p>
          <a:p>
            <a:endParaRPr lang="en-US" baseline="0" dirty="0" smtClean="0"/>
          </a:p>
          <a:p>
            <a:r>
              <a:rPr lang="en-US" baseline="0" dirty="0" smtClean="0"/>
              <a:t>Even using only program income cash, 25 centers could make it.</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31</a:t>
            </a:fld>
            <a:endParaRPr lang="en-US">
              <a:solidFill>
                <a:prstClr val="black"/>
              </a:solidFill>
              <a:latin typeface="Calibri"/>
            </a:endParaRPr>
          </a:p>
        </p:txBody>
      </p:sp>
    </p:spTree>
    <p:extLst>
      <p:ext uri="{BB962C8B-B14F-4D97-AF65-F5344CB8AC3E}">
        <p14:creationId xmlns:p14="http://schemas.microsoft.com/office/powerpoint/2010/main" val="1163681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part of our cost share recommendation is that we believe in cost share as an important part of the program’s effectiveness.  You see that reflected in the lead bullet.</a:t>
            </a:r>
          </a:p>
          <a:p>
            <a:endParaRPr lang="en-US" dirty="0" smtClean="0"/>
          </a:p>
          <a:p>
            <a:r>
              <a:rPr lang="en-US" dirty="0" smtClean="0"/>
              <a:t>Under that guiding</a:t>
            </a:r>
            <a:r>
              <a:rPr lang="en-US" baseline="0" dirty="0" smtClean="0"/>
              <a:t> belief:</a:t>
            </a:r>
          </a:p>
          <a:p>
            <a:endParaRPr lang="en-US" baseline="0" dirty="0" smtClean="0"/>
          </a:p>
          <a:p>
            <a:r>
              <a:rPr lang="en-US" dirty="0" smtClean="0"/>
              <a:t>We feel it is very important that manufacturers have “skin in the game” whenever and wherever possible</a:t>
            </a:r>
          </a:p>
          <a:p>
            <a:endParaRPr lang="en-US" dirty="0" smtClean="0"/>
          </a:p>
          <a:p>
            <a:r>
              <a:rPr lang="en-US" dirty="0" smtClean="0"/>
              <a:t>We</a:t>
            </a:r>
            <a:r>
              <a:rPr lang="en-US" baseline="0" dirty="0" smtClean="0"/>
              <a:t> propose to reduce the cost share requirement to 1:1 for the long-term sustainability of the program</a:t>
            </a:r>
          </a:p>
          <a:p>
            <a:endParaRPr lang="en-US" baseline="0" dirty="0" smtClean="0"/>
          </a:p>
          <a:p>
            <a:r>
              <a:rPr lang="en-US" baseline="0" dirty="0" smtClean="0"/>
              <a:t>We propose to maintain in-kind cost share “as is” to maintain flexibility and focus centers on value-added local partnerships and to reflect the diversity among the centers’ governing structures, state legislative requirements, and rapidly changing economic conditions (i.e. we do not want to impose a “one size fits all” approach)</a:t>
            </a:r>
          </a:p>
          <a:p>
            <a:endParaRPr lang="en-US" baseline="0" dirty="0" smtClean="0"/>
          </a:p>
          <a:p>
            <a:r>
              <a:rPr lang="en-US" baseline="0" dirty="0" smtClean="0"/>
              <a:t>Finally, we believe that it is important that we have a management mechanism to optimize program performance and that right now cost share </a:t>
            </a:r>
            <a:r>
              <a:rPr lang="en-US" baseline="0" smtClean="0"/>
              <a:t>is the </a:t>
            </a:r>
            <a:r>
              <a:rPr lang="en-US" baseline="0" dirty="0" smtClean="0"/>
              <a:t>major driver of performance.  We want to reward high performing centers including but not limited to cost share</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33</a:t>
            </a:fld>
            <a:endParaRPr lang="en-US">
              <a:solidFill>
                <a:prstClr val="black"/>
              </a:solidFill>
              <a:latin typeface="Calibri"/>
            </a:endParaRPr>
          </a:p>
        </p:txBody>
      </p:sp>
    </p:spTree>
    <p:extLst>
      <p:ext uri="{BB962C8B-B14F-4D97-AF65-F5344CB8AC3E}">
        <p14:creationId xmlns:p14="http://schemas.microsoft.com/office/powerpoint/2010/main" val="1670921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had a lot of different inputs including the initial GAO Report, as well as three</a:t>
            </a:r>
            <a:r>
              <a:rPr lang="en-US" baseline="0" dirty="0" smtClean="0"/>
              <a:t> big sources of external feedback (9 Center Survey, General Web Question, ASMC surveys from prior years)</a:t>
            </a:r>
          </a:p>
          <a:p>
            <a:endParaRPr lang="en-US" baseline="0" dirty="0" smtClean="0"/>
          </a:p>
          <a:p>
            <a:r>
              <a:rPr lang="en-US" baseline="0" dirty="0" smtClean="0"/>
              <a:t>We asked the staff to examine a number of items including performance relative to cost share</a:t>
            </a:r>
          </a:p>
          <a:p>
            <a:endParaRPr lang="en-US" baseline="0" dirty="0" smtClean="0"/>
          </a:p>
          <a:p>
            <a:r>
              <a:rPr lang="en-US" baseline="0" dirty="0" smtClean="0"/>
              <a:t>Each of these sources can be examined in full, but what we’ve done here today is to synthesize those that helped drive us to our decision</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319269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a:t>
            </a:r>
            <a:r>
              <a:rPr lang="en-US" baseline="0" dirty="0" smtClean="0"/>
              <a:t> five requirements of the MEP program that are in statute</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2238874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cost share requirements of the program in statute</a:t>
            </a:r>
          </a:p>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14398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long history of</a:t>
            </a:r>
            <a:r>
              <a:rPr lang="en-US" baseline="0" dirty="0" smtClean="0"/>
              <a:t> cost-share, but nothing more important than the last bullet.  We are dealing with a cost share structure that is 15 years old and is based on a funding formula that is 23 years old.</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3943780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 cost share impedes</a:t>
            </a:r>
            <a:r>
              <a:rPr lang="en-US" baseline="0" dirty="0" smtClean="0"/>
              <a:t> our ability to most effectively serve the small and medium manufactures and fully reach the market.  It further limits the ability to most capably serve as a tech transfer mechanism.  Changing the cost share increases the flexibility to respond to these impediments.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088394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we are working from a structure that is 15 years old and a funding</a:t>
            </a:r>
            <a:r>
              <a:rPr lang="en-US" baseline="0" dirty="0" smtClean="0"/>
              <a:t> formula that is 23 years old.  The world has changed significantly during that time, including: (a)  the tougher economic climate of the last decade, (particularly the last half-decade), (b) the greater global competition to U.S. manufacturers, and (c ) the new focus on innovation.</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774335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stress that our evidence suggests that other factors beyond the cost-share requirement drive state contributions to the MEP program. These events include things like new funding opportunities or policy academies that bring the center and state leadership together.  In addition, states were investing in programs like these before there ever was an MEP program with cost share requirements.</a:t>
            </a:r>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410552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13" name="Footer Placeholder 12"/>
          <p:cNvSpPr>
            <a:spLocks noGrp="1"/>
          </p:cNvSpPr>
          <p:nvPr>
            <p:ph type="ftr" sz="quarter" idx="12"/>
          </p:nvPr>
        </p:nvSpPr>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3647517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94586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529508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6246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97795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455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r>
              <a:rPr lang="en-US" smtClean="0"/>
              <a:t>MEP Advisory Board</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Arial Narrow"/>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15704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8454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97570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14537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8457327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570557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4"/>
          <p:cNvSpPr>
            <a:spLocks noGrp="1"/>
          </p:cNvSpPr>
          <p:nvPr>
            <p:ph type="ftr" sz="quarter" idx="11"/>
          </p:nvPr>
        </p:nvSpPr>
        <p:spPr>
          <a:xfrm>
            <a:off x="152400" y="6477000"/>
            <a:ext cx="2895600" cy="222250"/>
          </a:xfrm>
          <a:prstGeom prst="rect">
            <a:avLst/>
          </a:pr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defRPr/>
            </a:lvl1pPr>
          </a:lstStyle>
          <a:p>
            <a:pPr>
              <a:defRPr/>
            </a:pPr>
            <a:fld id="{6413E811-4280-43D7-8299-28D5CA727FF5}"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709090988"/>
      </p:ext>
    </p:extLst>
  </p:cSld>
  <p:clrMapOvr>
    <a:masterClrMapping/>
  </p:clrMapOvr>
  <p:transition xmlns:p14="http://schemas.microsoft.com/office/powerpoint/2010/main" advTm="24000">
    <p:wipe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3ADE5CB4-92D8-4B83-B818-0AC341D107F7}"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99993145"/>
      </p:ext>
    </p:extLst>
  </p:cSld>
  <p:clrMapOvr>
    <a:masterClrMapping/>
  </p:clrMapOvr>
  <p:transition xmlns:p14="http://schemas.microsoft.com/office/powerpoint/2010/main" advTm="24000">
    <p:wipe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8A429CC8-B8C2-4672-9DC9-0418F257FEC1}"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217839454"/>
      </p:ext>
    </p:extLst>
  </p:cSld>
  <p:clrMapOvr>
    <a:masterClrMapping/>
  </p:clrMapOvr>
  <p:transition xmlns:p14="http://schemas.microsoft.com/office/powerpoint/2010/main" advTm="24000">
    <p:wipe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9"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CF54AE0B-1EE7-4954-B20E-820F35C82633}"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43934032"/>
      </p:ext>
    </p:extLst>
  </p:cSld>
  <p:clrMapOvr>
    <a:masterClrMapping/>
  </p:clrMapOvr>
  <p:transition xmlns:p14="http://schemas.microsoft.com/office/powerpoint/2010/main" advTm="24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4"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52D8993C-912E-49FC-8CD7-19E89C51B987}"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01058068"/>
      </p:ext>
    </p:extLst>
  </p:cSld>
  <p:clrMapOvr>
    <a:masterClrMapping/>
  </p:clrMapOvr>
  <p:transition xmlns:p14="http://schemas.microsoft.com/office/powerpoint/2010/main" advTm="24000">
    <p:wipe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7"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DAE3CCF2-95A1-4990-AC80-962A38EC320D}"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48352563"/>
      </p:ext>
    </p:extLst>
  </p:cSld>
  <p:clrMapOvr>
    <a:masterClrMapping/>
  </p:clrMapOvr>
  <p:transition xmlns:p14="http://schemas.microsoft.com/office/powerpoint/2010/main" advTm="24000">
    <p:wipe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7"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9476ABAF-9CD2-4BF4-A795-C8A9B90BB99D}"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79786229"/>
      </p:ext>
    </p:extLst>
  </p:cSld>
  <p:clrMapOvr>
    <a:masterClrMapping/>
  </p:clrMapOvr>
  <p:transition xmlns:p14="http://schemas.microsoft.com/office/powerpoint/2010/main" advTm="24000">
    <p:wipe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306CEED7-7D4C-4BE6-B93B-490AEAC5B3D6}"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27882363"/>
      </p:ext>
    </p:extLst>
  </p:cSld>
  <p:clrMapOvr>
    <a:masterClrMapping/>
  </p:clrMapOvr>
  <p:transition xmlns:p14="http://schemas.microsoft.com/office/powerpoint/2010/main" advTm="24000">
    <p:wipe dir="d"/>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99225"/>
            <a:ext cx="2133600" cy="222250"/>
          </a:xfrm>
          <a:prstGeom prst="rect">
            <a:avLst/>
          </a:prstGeom>
        </p:spPr>
        <p:txBody>
          <a:bodyPr/>
          <a:lstStyle>
            <a:lvl1pPr>
              <a:defRPr/>
            </a:lvl1pPr>
          </a:lstStyle>
          <a:p>
            <a:pPr defTabSz="914400">
              <a:defRPr/>
            </a:pPr>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9225"/>
            <a:ext cx="2895600" cy="222250"/>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lvl1pPr>
              <a:defRPr/>
            </a:lvl1pPr>
          </a:lstStyle>
          <a:p>
            <a:pPr>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
        <p:nvSpPr>
          <p:cNvPr id="6" name="Slide Number Placeholder 16"/>
          <p:cNvSpPr>
            <a:spLocks noGrp="1"/>
          </p:cNvSpPr>
          <p:nvPr>
            <p:ph type="sldNum" sz="quarter" idx="12"/>
          </p:nvPr>
        </p:nvSpPr>
        <p:spPr/>
        <p:txBody>
          <a:bodyPr/>
          <a:lstStyle>
            <a:lvl1pPr algn="r">
              <a:defRPr sz="1000">
                <a:solidFill>
                  <a:schemeClr val="tx1">
                    <a:tint val="75000"/>
                  </a:schemeClr>
                </a:solidFill>
              </a:defRPr>
            </a:lvl1pPr>
          </a:lstStyle>
          <a:p>
            <a:pPr>
              <a:defRPr/>
            </a:pPr>
            <a:fld id="{B30865B0-9C2D-4CF6-ADE1-F20AB5F11013}"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928726436"/>
      </p:ext>
    </p:extLst>
  </p:cSld>
  <p:clrMapOvr>
    <a:masterClrMapping/>
  </p:clrMapOvr>
  <p:transition xmlns:p14="http://schemas.microsoft.com/office/powerpoint/2010/main" advTm="24000">
    <p:wipe di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8897"/>
            <a:ext cx="2133600" cy="222578"/>
          </a:xfrm>
          <a:prstGeom prst="rect">
            <a:avLst/>
          </a:prstGeom>
        </p:spPr>
        <p:txBody>
          <a:bodyPr/>
          <a:lstStyle/>
          <a:p>
            <a:pPr defTabSz="914400"/>
            <a:endParaRPr lang="en-US" dirty="0">
              <a:solidFill>
                <a:prstClr val="black"/>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solidFill>
                  <a:prstClr val="black"/>
                </a:solidFill>
                <a:latin typeface="Arial Narrow"/>
              </a:rPr>
              <a:t>MEP Advisory Board</a:t>
            </a:r>
            <a:endParaRPr lang="en-US" dirty="0">
              <a:solidFill>
                <a:prstClr val="black"/>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226272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1"/>
            <a:ext cx="2133600" cy="365125"/>
          </a:xfrm>
          <a:prstGeom prst="rect">
            <a:avLst/>
          </a:prstGeom>
        </p:spPr>
        <p:txBody>
          <a:bodyPr/>
          <a:lstStyle/>
          <a:p>
            <a:pPr defTabSz="914400"/>
            <a:endParaRPr lang="en-US">
              <a:solidFill>
                <a:prstClr val="black"/>
              </a:solidFill>
              <a:latin typeface="Arial Narrow"/>
            </a:endParaRPr>
          </a:p>
        </p:txBody>
      </p:sp>
      <p:sp>
        <p:nvSpPr>
          <p:cNvPr id="4" name="Footer Placeholder 3"/>
          <p:cNvSpPr>
            <a:spLocks noGrp="1"/>
          </p:cNvSpPr>
          <p:nvPr>
            <p:ph type="ftr" sz="quarter" idx="11"/>
          </p:nvPr>
        </p:nvSpPr>
        <p:spPr/>
        <p:txBody>
          <a:bodyPr/>
          <a:lstStyle/>
          <a:p>
            <a:r>
              <a:rPr lang="en-US" smtClean="0">
                <a:solidFill>
                  <a:prstClr val="black"/>
                </a:solidFill>
                <a:latin typeface="Arial Narrow"/>
              </a:rPr>
              <a:t>MEP Advisory Board</a:t>
            </a:r>
            <a:endParaRPr lang="en-US">
              <a:solidFill>
                <a:prstClr val="black"/>
              </a:solidFill>
              <a:latin typeface="Arial Narrow"/>
            </a:endParaRPr>
          </a:p>
        </p:txBody>
      </p:sp>
      <p:sp>
        <p:nvSpPr>
          <p:cNvPr id="5" name="Slide Number Placeholder 4"/>
          <p:cNvSpPr>
            <a:spLocks noGrp="1"/>
          </p:cNvSpPr>
          <p:nvPr>
            <p:ph type="sldNum" sz="quarter" idx="12"/>
          </p:nvPr>
        </p:nvSpPr>
        <p:spPr/>
        <p:txBody>
          <a:bodyPr/>
          <a:lstStyle/>
          <a:p>
            <a:fld id="{E83F14CA-AF4E-42D7-B9D1-A2C9B4D1DC64}" type="slidenum">
              <a:rPr lang="en-US" smtClean="0">
                <a:solidFill>
                  <a:prstClr val="black">
                    <a:tint val="75000"/>
                  </a:prstClr>
                </a:solidFill>
                <a:latin typeface="Arial Narrow"/>
              </a:rPr>
              <a:pPr/>
              <a:t>‹#›</a:t>
            </a:fld>
            <a:endParaRPr lang="en-US">
              <a:solidFill>
                <a:prstClr val="black">
                  <a:tint val="75000"/>
                </a:prstClr>
              </a:solidFill>
              <a:latin typeface="Arial Narrow"/>
            </a:endParaRPr>
          </a:p>
        </p:txBody>
      </p:sp>
      <p:grpSp>
        <p:nvGrpSpPr>
          <p:cNvPr id="14" name="Group 13"/>
          <p:cNvGrpSpPr/>
          <p:nvPr userDrawn="1"/>
        </p:nvGrpSpPr>
        <p:grpSpPr>
          <a:xfrm>
            <a:off x="11113" y="228600"/>
            <a:ext cx="9097963" cy="234950"/>
            <a:chOff x="11113" y="228600"/>
            <a:chExt cx="9097962" cy="234950"/>
          </a:xfrm>
        </p:grpSpPr>
        <p:cxnSp>
          <p:nvCxnSpPr>
            <p:cNvPr id="15" name="Straight Connector 14"/>
            <p:cNvCxnSpPr/>
            <p:nvPr userDrawn="1"/>
          </p:nvCxnSpPr>
          <p:spPr>
            <a:xfrm>
              <a:off x="155575" y="341313"/>
              <a:ext cx="8824913" cy="1587"/>
            </a:xfrm>
            <a:prstGeom prst="line">
              <a:avLst/>
            </a:prstGeom>
            <a:ln w="38100">
              <a:solidFill>
                <a:srgbClr val="2A6D3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49225" y="409575"/>
              <a:ext cx="8824913" cy="0"/>
            </a:xfrm>
            <a:prstGeom prst="line">
              <a:avLst/>
            </a:prstGeom>
            <a:ln w="38100">
              <a:solidFill>
                <a:srgbClr val="004C7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149225" y="273050"/>
              <a:ext cx="8824913" cy="0"/>
            </a:xfrm>
            <a:prstGeom prst="line">
              <a:avLst/>
            </a:prstGeom>
            <a:ln w="38100">
              <a:solidFill>
                <a:srgbClr val="004C7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userDrawn="1"/>
          </p:nvSpPr>
          <p:spPr>
            <a:xfrm>
              <a:off x="11113" y="23495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Narrow"/>
              </a:endParaRPr>
            </a:p>
          </p:txBody>
        </p:sp>
        <p:sp>
          <p:nvSpPr>
            <p:cNvPr id="19" name="Rectangle 18"/>
            <p:cNvSpPr/>
            <p:nvPr userDrawn="1"/>
          </p:nvSpPr>
          <p:spPr>
            <a:xfrm>
              <a:off x="8956675" y="2286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dirty="0">
                <a:solidFill>
                  <a:prstClr val="white"/>
                </a:solidFill>
                <a:latin typeface="Arial Narrow"/>
              </a:endParaRPr>
            </a:p>
          </p:txBody>
        </p:sp>
      </p:grpSp>
    </p:spTree>
    <p:extLst>
      <p:ext uri="{BB962C8B-B14F-4D97-AF65-F5344CB8AC3E}">
        <p14:creationId xmlns:p14="http://schemas.microsoft.com/office/powerpoint/2010/main" val="3772770423"/>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12" name="Slide Number Placeholder 11"/>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
        <p:nvSpPr>
          <p:cNvPr id="13" name="Footer Placeholder 12"/>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2122587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57472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78134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67139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317521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latin typeface="Arial Narrow"/>
            </a:endParaRPr>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015745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latin typeface="Arial Narrow"/>
            </a:endParaRPr>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35906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latin typeface="Arial Narrow"/>
            </a:endParaRPr>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3661665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1116391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latin typeface="Arial Narrow"/>
            </a:endParaRPr>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694590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62218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black">
                  <a:tint val="75000"/>
                </a:prstClr>
              </a:solidFill>
              <a:latin typeface="Arial Narrow"/>
            </a:endParaRPr>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02381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r>
              <a:rPr lang="en-US" smtClean="0"/>
              <a:t>MEP Advisory Board</a:t>
            </a:r>
            <a:endParaRPr lang="en-US"/>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theme" Target="../theme/theme2.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3.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4.xml"/><Relationship Id="rId13" Type="http://schemas.openxmlformats.org/officeDocument/2006/relationships/image" Target="../media/image7.jpeg"/><Relationship Id="rId14" Type="http://schemas.openxmlformats.org/officeDocument/2006/relationships/image" Target="../media/image8.png"/><Relationship Id="rId15" Type="http://schemas.openxmlformats.org/officeDocument/2006/relationships/image" Target="../media/image9.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5.xml"/><Relationship Id="rId14" Type="http://schemas.openxmlformats.org/officeDocument/2006/relationships/image" Target="../media/image6.jpeg"/><Relationship Id="rId15" Type="http://schemas.openxmlformats.org/officeDocument/2006/relationships/image" Target="../media/image4.png"/><Relationship Id="rId16" Type="http://schemas.openxmlformats.org/officeDocument/2006/relationships/image" Target="../media/image5.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t>MEP Advisory Board</a:t>
            </a:r>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latin typeface="Arial Narrow"/>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lang="en-US"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8582463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788988" y="682625"/>
            <a:ext cx="7897812" cy="7350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788988" y="1600200"/>
            <a:ext cx="7897812"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cxnSp>
        <p:nvCxnSpPr>
          <p:cNvPr id="7" name="Straight Connector 6"/>
          <p:cNvCxnSpPr/>
          <p:nvPr/>
        </p:nvCxnSpPr>
        <p:spPr>
          <a:xfrm>
            <a:off x="0" y="6418263"/>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3381" y="6638132"/>
            <a:ext cx="441325"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55" name="Picture 8" descr="MEP-WORDING-PPT.jpg"/>
          <p:cNvPicPr>
            <a:picLocks noChangeAspect="1"/>
          </p:cNvPicPr>
          <p:nvPr/>
        </p:nvPicPr>
        <p:blipFill>
          <a:blip r:embed="rId13" cstate="print"/>
          <a:srcRect/>
          <a:stretch>
            <a:fillRect/>
          </a:stretch>
        </p:blipFill>
        <p:spPr bwMode="auto">
          <a:xfrm>
            <a:off x="788988" y="263525"/>
            <a:ext cx="7215187" cy="158750"/>
          </a:xfrm>
          <a:prstGeom prst="rect">
            <a:avLst/>
          </a:prstGeom>
          <a:noFill/>
          <a:ln w="9525">
            <a:noFill/>
            <a:miter lim="800000"/>
            <a:headEnd/>
            <a:tailEnd/>
          </a:ln>
        </p:spPr>
      </p:pic>
      <p:pic>
        <p:nvPicPr>
          <p:cNvPr id="2056" name="Picture 9" descr="MEP-LOGO-MEP.png"/>
          <p:cNvPicPr>
            <a:picLocks noChangeAspect="1"/>
          </p:cNvPicPr>
          <p:nvPr/>
        </p:nvPicPr>
        <p:blipFill>
          <a:blip r:embed="rId14" cstate="print"/>
          <a:srcRect/>
          <a:stretch>
            <a:fillRect/>
          </a:stretch>
        </p:blipFill>
        <p:spPr bwMode="auto">
          <a:xfrm>
            <a:off x="8686800" y="6446838"/>
            <a:ext cx="273050" cy="385762"/>
          </a:xfrm>
          <a:prstGeom prst="rect">
            <a:avLst/>
          </a:prstGeom>
          <a:noFill/>
          <a:ln w="9525">
            <a:noFill/>
            <a:miter lim="800000"/>
            <a:headEnd/>
            <a:tailEnd/>
          </a:ln>
        </p:spPr>
      </p:pic>
      <p:pic>
        <p:nvPicPr>
          <p:cNvPr id="2057" name="Picture 10" descr="MEP-NEW-LOOK-LEFT-SIDE.png"/>
          <p:cNvPicPr>
            <a:picLocks noChangeAspect="1"/>
          </p:cNvPicPr>
          <p:nvPr/>
        </p:nvPicPr>
        <p:blipFill>
          <a:blip r:embed="rId15" cstate="print"/>
          <a:srcRect/>
          <a:stretch>
            <a:fillRect/>
          </a:stretch>
        </p:blipFill>
        <p:spPr bwMode="auto">
          <a:xfrm>
            <a:off x="138113" y="122238"/>
            <a:ext cx="555625" cy="2935287"/>
          </a:xfrm>
          <a:prstGeom prst="rect">
            <a:avLst/>
          </a:prstGeom>
          <a:noFill/>
          <a:ln w="9525">
            <a:noFill/>
            <a:miter lim="800000"/>
            <a:headEnd/>
            <a:tailEnd/>
          </a:ln>
        </p:spPr>
      </p:pic>
      <p:sp>
        <p:nvSpPr>
          <p:cNvPr id="17" name="Slide Number Placeholder 16"/>
          <p:cNvSpPr>
            <a:spLocks noGrp="1"/>
          </p:cNvSpPr>
          <p:nvPr>
            <p:ph type="sldNum" sz="quarter" idx="4"/>
          </p:nvPr>
        </p:nvSpPr>
        <p:spPr>
          <a:xfrm>
            <a:off x="6553200" y="6499225"/>
            <a:ext cx="2133600" cy="222250"/>
          </a:xfrm>
          <a:prstGeom prst="rect">
            <a:avLst/>
          </a:prstGeom>
        </p:spPr>
        <p:txBody>
          <a:bodyPr vert="horz" lIns="91440" tIns="45720" rIns="91440" bIns="45720" rtlCol="0" anchor="ctr"/>
          <a:lstStyle>
            <a:lvl1pPr algn="r" fontAlgn="auto">
              <a:spcBef>
                <a:spcPts val="0"/>
              </a:spcBef>
              <a:spcAft>
                <a:spcPts val="0"/>
              </a:spcAft>
              <a:defRPr sz="1000">
                <a:solidFill>
                  <a:schemeClr val="tx1">
                    <a:tint val="75000"/>
                  </a:schemeClr>
                </a:solidFill>
                <a:latin typeface="+mn-lt"/>
              </a:defRPr>
            </a:lvl1pPr>
          </a:lstStyle>
          <a:p>
            <a:pPr>
              <a:defRPr/>
            </a:pPr>
            <a:fld id="{97AC73DA-1699-4CEB-977F-DC44597B1D51}" type="slidenum">
              <a:rPr lang="en-US">
                <a:solidFill>
                  <a:prstClr val="black">
                    <a:tint val="75000"/>
                  </a:prstClr>
                </a:solidFill>
                <a:latin typeface="Arial Narrow"/>
              </a:rPr>
              <a:pPr>
                <a:defRPr/>
              </a:pPr>
              <a:t>‹#›</a:t>
            </a:fld>
            <a:endParaRPr lang="en-US" dirty="0">
              <a:solidFill>
                <a:prstClr val="black">
                  <a:tint val="75000"/>
                </a:prstClr>
              </a:solidFill>
              <a:latin typeface="Arial Narrow"/>
            </a:endParaRPr>
          </a:p>
        </p:txBody>
      </p:sp>
      <p:sp>
        <p:nvSpPr>
          <p:cNvPr id="11" name="Footer Placeholder 14"/>
          <p:cNvSpPr>
            <a:spLocks noGrp="1"/>
          </p:cNvSpPr>
          <p:nvPr>
            <p:ph type="ftr" sz="quarter" idx="3"/>
          </p:nvPr>
        </p:nvSpPr>
        <p:spPr>
          <a:xfrm>
            <a:off x="152400" y="6477000"/>
            <a:ext cx="2895600" cy="222250"/>
          </a:xfrm>
          <a:prstGeom prst="rect">
            <a:avLst/>
          </a:prstGeom>
        </p:spPr>
        <p:txBody>
          <a:bodyPr/>
          <a:lstStyle>
            <a:lvl1pPr>
              <a:defRPr/>
            </a:lvl1pPr>
          </a:lstStyle>
          <a:p>
            <a:pPr defTabSz="914400">
              <a:defRPr/>
            </a:pPr>
            <a:r>
              <a:rPr lang="en-US" smtClean="0">
                <a:solidFill>
                  <a:prstClr val="black">
                    <a:tint val="75000"/>
                  </a:prstClr>
                </a:solidFill>
                <a:latin typeface="Arial Narrow"/>
              </a:rPr>
              <a:t>MEP Advisory Board</a:t>
            </a:r>
            <a:endParaRPr dirty="0">
              <a:solidFill>
                <a:prstClr val="black">
                  <a:tint val="75000"/>
                </a:prstClr>
              </a:solidFill>
              <a:latin typeface="Arial Narrow"/>
            </a:endParaRPr>
          </a:p>
        </p:txBody>
      </p:sp>
    </p:spTree>
    <p:extLst>
      <p:ext uri="{BB962C8B-B14F-4D97-AF65-F5344CB8AC3E}">
        <p14:creationId xmlns:p14="http://schemas.microsoft.com/office/powerpoint/2010/main" val="191189762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advTm="24000">
    <p:wipe dir="d"/>
  </p:transition>
  <p:hf hdr="0" dt="0"/>
  <p:txStyles>
    <p:titleStyle>
      <a:lvl1pPr algn="l"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solidFill>
                <a:prstClr val="black">
                  <a:tint val="75000"/>
                </a:prstClr>
              </a:solidFill>
              <a:latin typeface="Arial Narrow"/>
            </a:endParaRPr>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solidFill>
                  <a:prstClr val="black">
                    <a:tint val="75000"/>
                  </a:prstClr>
                </a:solidFill>
                <a:latin typeface="Arial Narrow"/>
              </a:rPr>
              <a:pPr/>
              <a:t>‹#›</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469871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hf hdr="0" dt="0"/>
  <p:txStyles>
    <p:titleStyle>
      <a:lvl1pPr algn="l"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ctrTitle"/>
          </p:nvPr>
        </p:nvSpPr>
        <p:spPr>
          <a:xfrm>
            <a:off x="676405" y="2144805"/>
            <a:ext cx="8104339" cy="2252103"/>
          </a:xfrm>
        </p:spPr>
        <p:txBody>
          <a:bodyPr/>
          <a:lstStyle/>
          <a:p>
            <a:pPr algn="ctr"/>
            <a:r>
              <a:rPr lang="en-US" sz="3600" dirty="0" smtClean="0"/>
              <a:t>Analysis and Findings </a:t>
            </a:r>
            <a:br>
              <a:rPr lang="en-US" sz="3600" dirty="0" smtClean="0"/>
            </a:br>
            <a:r>
              <a:rPr lang="en-US" sz="3600" dirty="0" smtClean="0"/>
              <a:t>of </a:t>
            </a:r>
            <a:r>
              <a:rPr lang="en-US" sz="3600" dirty="0"/>
              <a:t>the Cost Share Requirements for the Hollings Manufacturing Extension Partnership </a:t>
            </a:r>
            <a:r>
              <a:rPr lang="en-US" sz="3600" dirty="0" smtClean="0"/>
              <a:t>Program </a:t>
            </a:r>
            <a:br>
              <a:rPr lang="en-US" sz="3600" dirty="0" smtClean="0"/>
            </a:br>
            <a:endParaRPr lang="en-US" sz="3600" b="1" dirty="0">
              <a:latin typeface="Arial Narrow"/>
              <a:cs typeface="Arial Narrow"/>
            </a:endParaRPr>
          </a:p>
        </p:txBody>
      </p:sp>
      <p:sp>
        <p:nvSpPr>
          <p:cNvPr id="30" name="Subtitle 29"/>
          <p:cNvSpPr>
            <a:spLocks noGrp="1"/>
          </p:cNvSpPr>
          <p:nvPr>
            <p:ph type="subTitle" idx="1"/>
          </p:nvPr>
        </p:nvSpPr>
        <p:spPr>
          <a:xfrm>
            <a:off x="1562528" y="4937795"/>
            <a:ext cx="6287406" cy="762178"/>
          </a:xfrm>
        </p:spPr>
        <p:txBody>
          <a:bodyPr/>
          <a:lstStyle/>
          <a:p>
            <a:pPr algn="ctr"/>
            <a:r>
              <a:rPr lang="en-US" sz="2400" dirty="0" smtClean="0"/>
              <a:t>MEP </a:t>
            </a:r>
            <a:r>
              <a:rPr lang="en-US" sz="2400" dirty="0"/>
              <a:t>Advisory Board</a:t>
            </a:r>
            <a:br>
              <a:rPr lang="en-US" sz="2400" dirty="0"/>
            </a:br>
            <a:r>
              <a:rPr lang="en-US" sz="2400" dirty="0" smtClean="0"/>
              <a:t>September  27, </a:t>
            </a:r>
            <a:r>
              <a:rPr lang="en-US" sz="2400" dirty="0"/>
              <a:t>2013</a:t>
            </a:r>
            <a:endParaRPr lang="en-US" sz="2400" dirty="0">
              <a:latin typeface="Arial Narrow"/>
              <a:cs typeface="Arial Narrow"/>
            </a:endParaRPr>
          </a:p>
        </p:txBody>
      </p:sp>
    </p:spTree>
    <p:extLst>
      <p:ext uri="{BB962C8B-B14F-4D97-AF65-F5344CB8AC3E}">
        <p14:creationId xmlns:p14="http://schemas.microsoft.com/office/powerpoint/2010/main" val="344860064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MEP Cost Share Requirements:</a:t>
            </a:r>
            <a:br>
              <a:rPr lang="en-US" dirty="0" smtClean="0"/>
            </a:br>
            <a:r>
              <a:rPr lang="en-US" dirty="0" smtClean="0"/>
              <a:t>Statutory Requirements</a:t>
            </a:r>
            <a:endParaRPr lang="en-US" dirty="0"/>
          </a:p>
        </p:txBody>
      </p:sp>
      <p:sp>
        <p:nvSpPr>
          <p:cNvPr id="10" name="Content Placeholder 9"/>
          <p:cNvSpPr>
            <a:spLocks noGrp="1"/>
          </p:cNvSpPr>
          <p:nvPr>
            <p:ph idx="1"/>
          </p:nvPr>
        </p:nvSpPr>
        <p:spPr/>
        <p:txBody>
          <a:bodyPr>
            <a:normAutofit lnSpcReduction="10000"/>
          </a:bodyPr>
          <a:lstStyle/>
          <a:p>
            <a:pPr lvl="0">
              <a:spcBef>
                <a:spcPts val="40"/>
              </a:spcBef>
            </a:pPr>
            <a:r>
              <a:rPr lang="en-US" sz="1600" dirty="0"/>
              <a:t>Mandated to be a cost shared program between the federal government and the nonprofit entities serving as centers.  [Statute, (c)]</a:t>
            </a:r>
          </a:p>
          <a:p>
            <a:pPr lvl="0">
              <a:spcBef>
                <a:spcPts val="40"/>
              </a:spcBef>
            </a:pPr>
            <a:r>
              <a:rPr lang="en-US" sz="1600" dirty="0"/>
              <a:t>Ratio of federal to center cost share was limited to:</a:t>
            </a:r>
          </a:p>
          <a:p>
            <a:pPr lvl="1">
              <a:spcBef>
                <a:spcPts val="40"/>
              </a:spcBef>
            </a:pPr>
            <a:r>
              <a:rPr lang="en-US" sz="1600" dirty="0"/>
              <a:t>50% in the first three years of operation and may not be more than 50% at any time [Statute, (c)(3)(B) &amp; (c)(1)]</a:t>
            </a:r>
          </a:p>
          <a:p>
            <a:pPr lvl="1">
              <a:spcBef>
                <a:spcPts val="40"/>
              </a:spcBef>
            </a:pPr>
            <a:r>
              <a:rPr lang="en-US" sz="1600" dirty="0"/>
              <a:t>40% in year four of operation and 33 1/3% in years five and six.  [Rule, 290.4]</a:t>
            </a:r>
          </a:p>
          <a:p>
            <a:pPr lvl="0">
              <a:spcBef>
                <a:spcPts val="40"/>
              </a:spcBef>
            </a:pPr>
            <a:r>
              <a:rPr lang="en-US" sz="1600" dirty="0"/>
              <a:t>Congress established a limit on the amount of federal cost share at 33 1/3%. [Statute, (c)(5)]</a:t>
            </a:r>
          </a:p>
          <a:p>
            <a:pPr lvl="0">
              <a:spcBef>
                <a:spcPts val="40"/>
              </a:spcBef>
            </a:pPr>
            <a:r>
              <a:rPr lang="en-US" sz="1600" dirty="0"/>
              <a:t>In-kind contributions may consist of contributions by full-time and part-time personnel, equipment, software, rental value of centrally located space and other related contributions </a:t>
            </a:r>
            <a:r>
              <a:rPr lang="en-US" sz="1600" u="sng" dirty="0"/>
              <a:t>up to a maximum of one-half of the host’s annual share</a:t>
            </a:r>
            <a:r>
              <a:rPr lang="en-US" sz="1600" dirty="0"/>
              <a:t>. [Rule 290.4]</a:t>
            </a:r>
          </a:p>
          <a:p>
            <a:pPr lvl="0">
              <a:spcBef>
                <a:spcPts val="40"/>
              </a:spcBef>
            </a:pPr>
            <a:r>
              <a:rPr lang="en-US" sz="1600" dirty="0"/>
              <a:t>All contributions, including cash and third party in-kind, shall be accepted as part of the recipient’s cost sharing or matching when such contributions meet all of the following criteria are:</a:t>
            </a:r>
          </a:p>
          <a:p>
            <a:pPr lvl="1">
              <a:spcBef>
                <a:spcPts val="40"/>
              </a:spcBef>
            </a:pPr>
            <a:r>
              <a:rPr lang="en-US" sz="1600" dirty="0"/>
              <a:t>verifiable from records.</a:t>
            </a:r>
          </a:p>
          <a:p>
            <a:pPr lvl="1">
              <a:spcBef>
                <a:spcPts val="40"/>
              </a:spcBef>
            </a:pPr>
            <a:r>
              <a:rPr lang="en-US" sz="1600" dirty="0"/>
              <a:t>not included as contributions for any other federal program</a:t>
            </a:r>
          </a:p>
          <a:p>
            <a:pPr lvl="1">
              <a:spcBef>
                <a:spcPts val="40"/>
              </a:spcBef>
            </a:pPr>
            <a:r>
              <a:rPr lang="en-US" sz="1600" dirty="0"/>
              <a:t>necessary and reasonable to accomplish program objectives.</a:t>
            </a:r>
          </a:p>
          <a:p>
            <a:pPr lvl="1">
              <a:spcBef>
                <a:spcPts val="40"/>
              </a:spcBef>
            </a:pPr>
            <a:r>
              <a:rPr lang="en-US" sz="1600" dirty="0"/>
              <a:t>allowable under the applicable cost principles.</a:t>
            </a:r>
          </a:p>
          <a:p>
            <a:pPr lvl="1">
              <a:spcBef>
                <a:spcPts val="40"/>
              </a:spcBef>
            </a:pPr>
            <a:r>
              <a:rPr lang="en-US" sz="1600" dirty="0"/>
              <a:t>not paid by another federal award, except where authorized </a:t>
            </a:r>
          </a:p>
          <a:p>
            <a:pPr lvl="1">
              <a:spcBef>
                <a:spcPts val="40"/>
              </a:spcBef>
            </a:pPr>
            <a:r>
              <a:rPr lang="en-US" sz="1600" dirty="0"/>
              <a:t>provided for in the approved budget. [DOC Rule, 14.23]</a:t>
            </a:r>
          </a:p>
          <a:p>
            <a:endParaRPr lang="en-US" dirty="0"/>
          </a:p>
        </p:txBody>
      </p:sp>
      <p:sp>
        <p:nvSpPr>
          <p:cNvPr id="8" name="Slide Number Placeholder 7"/>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10</a:t>
            </a:fld>
            <a:endParaRPr lang="en-US" dirty="0">
              <a:solidFill>
                <a:prstClr val="black">
                  <a:tint val="75000"/>
                </a:prstClr>
              </a:solidFill>
              <a:latin typeface="Arial Narrow"/>
            </a:endParaRPr>
          </a:p>
        </p:txBody>
      </p:sp>
      <p:sp>
        <p:nvSpPr>
          <p:cNvPr id="7" name="Footer Placeholder 6"/>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3205369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582900"/>
            <a:ext cx="7898524" cy="734466"/>
          </a:xfrm>
        </p:spPr>
        <p:txBody>
          <a:bodyPr>
            <a:normAutofit/>
          </a:bodyPr>
          <a:lstStyle/>
          <a:p>
            <a:r>
              <a:rPr lang="en-US" dirty="0" smtClean="0"/>
              <a:t>History of Cost-Share</a:t>
            </a:r>
            <a:endParaRPr lang="en-US" dirty="0"/>
          </a:p>
        </p:txBody>
      </p:sp>
      <p:sp>
        <p:nvSpPr>
          <p:cNvPr id="3" name="Content Placeholder 2"/>
          <p:cNvSpPr>
            <a:spLocks noGrp="1"/>
          </p:cNvSpPr>
          <p:nvPr>
            <p:ph idx="1"/>
          </p:nvPr>
        </p:nvSpPr>
        <p:spPr/>
        <p:txBody>
          <a:bodyPr>
            <a:normAutofit fontScale="55000" lnSpcReduction="20000"/>
          </a:bodyPr>
          <a:lstStyle/>
          <a:p>
            <a:r>
              <a:rPr lang="en-US" dirty="0"/>
              <a:t>Beginning with its creation in 1988, the Hollings Manufacturing Extension Partnership (MEP) program was mandated and designed to be a </a:t>
            </a:r>
            <a:r>
              <a:rPr lang="en-US" dirty="0" smtClean="0"/>
              <a:t>cost-shared </a:t>
            </a:r>
            <a:r>
              <a:rPr lang="en-US" dirty="0"/>
              <a:t>program </a:t>
            </a:r>
            <a:endParaRPr lang="en-US" dirty="0" smtClean="0"/>
          </a:p>
          <a:p>
            <a:r>
              <a:rPr lang="en-US" dirty="0" smtClean="0"/>
              <a:t>The program was to </a:t>
            </a:r>
            <a:r>
              <a:rPr lang="en-US" dirty="0"/>
              <a:t>establish a funding profile that reduced the amount of the federal contribution in years four through six of center operation, with a prohibition of any federal funding beyond the sixth year of </a:t>
            </a:r>
            <a:r>
              <a:rPr lang="en-US" dirty="0" smtClean="0"/>
              <a:t>operation</a:t>
            </a:r>
          </a:p>
          <a:p>
            <a:pPr lvl="1"/>
            <a:r>
              <a:rPr lang="en-US" dirty="0" smtClean="0"/>
              <a:t>In 1990, through rule making, </a:t>
            </a:r>
            <a:r>
              <a:rPr lang="en-US" dirty="0"/>
              <a:t>MEP set the limit on the federal contribution to be 40% in year four of operation and 33 1/3% in years five and six</a:t>
            </a:r>
            <a:r>
              <a:rPr lang="en-US" dirty="0" smtClean="0"/>
              <a:t>.</a:t>
            </a:r>
          </a:p>
          <a:p>
            <a:pPr lvl="1"/>
            <a:r>
              <a:rPr lang="en-US" dirty="0"/>
              <a:t>NIST MEP developed and provided training to centers on approaches for generating revenue through fees for services provided by the centers to their manufacturing clients</a:t>
            </a:r>
            <a:r>
              <a:rPr lang="en-US" dirty="0" smtClean="0"/>
              <a:t>.</a:t>
            </a:r>
          </a:p>
          <a:p>
            <a:r>
              <a:rPr lang="en-US" dirty="0" smtClean="0"/>
              <a:t>Operational </a:t>
            </a:r>
            <a:r>
              <a:rPr lang="en-US" dirty="0"/>
              <a:t>experience </a:t>
            </a:r>
            <a:r>
              <a:rPr lang="en-US" dirty="0" smtClean="0"/>
              <a:t>showed that </a:t>
            </a:r>
            <a:r>
              <a:rPr lang="en-US" dirty="0"/>
              <a:t>the initial concept of a center becoming financially self sufficient </a:t>
            </a:r>
            <a:r>
              <a:rPr lang="en-US" dirty="0" smtClean="0"/>
              <a:t>while serving manufacturers, particularly small and medium sized manufacturers was </a:t>
            </a:r>
            <a:r>
              <a:rPr lang="en-US" dirty="0"/>
              <a:t>not </a:t>
            </a:r>
            <a:r>
              <a:rPr lang="en-US" dirty="0" smtClean="0"/>
              <a:t>feasible</a:t>
            </a:r>
          </a:p>
          <a:p>
            <a:r>
              <a:rPr lang="en-US" dirty="0"/>
              <a:t>In 1998, Congress passed legislation that eliminated the “Sunset” provision and established a limit on the amount of federal </a:t>
            </a:r>
            <a:r>
              <a:rPr lang="en-US" dirty="0" smtClean="0"/>
              <a:t>cost-share </a:t>
            </a:r>
            <a:r>
              <a:rPr lang="en-US" dirty="0"/>
              <a:t>at 33 1/3</a:t>
            </a:r>
            <a:r>
              <a:rPr lang="en-US" dirty="0" smtClean="0"/>
              <a:t>%.</a:t>
            </a:r>
          </a:p>
          <a:p>
            <a:pPr lvl="1"/>
            <a:r>
              <a:rPr lang="en-US" dirty="0"/>
              <a:t>This limit was based on the profile established by the program rule and not necessarily on the operational experience of how a center functions.</a:t>
            </a:r>
            <a:endParaRPr lang="en-US" dirty="0" smtClean="0"/>
          </a:p>
          <a:p>
            <a:r>
              <a:rPr lang="en-US" dirty="0" smtClean="0"/>
              <a:t>The current </a:t>
            </a:r>
            <a:r>
              <a:rPr lang="en-US" b="1" dirty="0" smtClean="0"/>
              <a:t>cost-share structure is 15 years old </a:t>
            </a:r>
            <a:r>
              <a:rPr lang="en-US" dirty="0" smtClean="0"/>
              <a:t>and is </a:t>
            </a:r>
            <a:r>
              <a:rPr lang="en-US" b="1" dirty="0" smtClean="0"/>
              <a:t>based on a funding formula that is 23 years old</a:t>
            </a:r>
            <a:r>
              <a:rPr lang="en-US" dirty="0" smtClean="0"/>
              <a:t>.</a:t>
            </a:r>
            <a:endParaRPr lang="en-US" dirty="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11</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404325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Summary of Key Findings</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12</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31811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Summary of Key Findings </a:t>
            </a:r>
            <a:endParaRPr lang="en-US" dirty="0"/>
          </a:p>
        </p:txBody>
      </p:sp>
      <p:sp>
        <p:nvSpPr>
          <p:cNvPr id="8" name="Content Placeholder 7"/>
          <p:cNvSpPr>
            <a:spLocks noGrp="1"/>
          </p:cNvSpPr>
          <p:nvPr>
            <p:ph idx="1"/>
          </p:nvPr>
        </p:nvSpPr>
        <p:spPr>
          <a:xfrm>
            <a:off x="788276" y="1446953"/>
            <a:ext cx="7898524" cy="4525963"/>
          </a:xfrm>
        </p:spPr>
        <p:txBody>
          <a:bodyPr>
            <a:noAutofit/>
          </a:bodyPr>
          <a:lstStyle/>
          <a:p>
            <a:r>
              <a:rPr lang="en-US" sz="2600" dirty="0" smtClean="0"/>
              <a:t>Cost share policy is positive, ensuring that beneficiaries of the program participate.</a:t>
            </a:r>
          </a:p>
          <a:p>
            <a:r>
              <a:rPr lang="en-US" sz="2600" dirty="0" smtClean="0"/>
              <a:t>Current cost share requirement impedes the program’s ability to:</a:t>
            </a:r>
            <a:r>
              <a:rPr lang="en-US" sz="2600" dirty="0"/>
              <a:t> </a:t>
            </a:r>
            <a:r>
              <a:rPr lang="en-US" sz="2600" dirty="0" smtClean="0"/>
              <a:t>(a) serve smaller, emerging, and rural clients; (b) develop new innovative services to respond to the changing needs of small and mid-sized manufacturers; and (c) serve as a technology transfer and acceleration mechanism.</a:t>
            </a:r>
            <a:endParaRPr lang="en-US" sz="2200" dirty="0"/>
          </a:p>
          <a:p>
            <a:r>
              <a:rPr lang="en-US" sz="2600" dirty="0"/>
              <a:t>Changing the cost share requirements would have numerous beneficial impacts, including more clients served, available cost share for other program investments, etc. </a:t>
            </a:r>
          </a:p>
          <a:p>
            <a:pPr marL="0" indent="0">
              <a:buNone/>
            </a:pPr>
            <a:endParaRPr lang="en-US" sz="2500" dirty="0" smtClean="0"/>
          </a:p>
        </p:txBody>
      </p:sp>
      <p:sp>
        <p:nvSpPr>
          <p:cNvPr id="6" name="Slide Number Placeholder 5"/>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13</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10053132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Key Findings, p.2</a:t>
            </a:r>
            <a:endParaRPr lang="en-US" dirty="0"/>
          </a:p>
        </p:txBody>
      </p:sp>
      <p:sp>
        <p:nvSpPr>
          <p:cNvPr id="7" name="Content Placeholder 6"/>
          <p:cNvSpPr>
            <a:spLocks noGrp="1"/>
          </p:cNvSpPr>
          <p:nvPr>
            <p:ph idx="1"/>
          </p:nvPr>
        </p:nvSpPr>
        <p:spPr/>
        <p:txBody>
          <a:bodyPr>
            <a:normAutofit/>
          </a:bodyPr>
          <a:lstStyle/>
          <a:p>
            <a:r>
              <a:rPr lang="en-US" dirty="0" smtClean="0"/>
              <a:t>The </a:t>
            </a:r>
            <a:r>
              <a:rPr lang="en-US" dirty="0"/>
              <a:t>current cost-share structure is 15 years old and is based on a funding formula that is 23 years old</a:t>
            </a:r>
            <a:r>
              <a:rPr lang="en-US" dirty="0" smtClean="0"/>
              <a:t>.</a:t>
            </a:r>
            <a:r>
              <a:rPr lang="en-US" dirty="0"/>
              <a:t> </a:t>
            </a:r>
            <a:endParaRPr lang="en-US" dirty="0" smtClean="0"/>
          </a:p>
          <a:p>
            <a:r>
              <a:rPr lang="en-US" dirty="0" smtClean="0"/>
              <a:t>The </a:t>
            </a:r>
            <a:r>
              <a:rPr lang="en-US" dirty="0"/>
              <a:t>impact of changing the cost share on the financial size of the program is not possible to precisely determine, however there is no evidence that centers will be less motivated to secure cash resources to fulfill the mission.</a:t>
            </a:r>
          </a:p>
          <a:p>
            <a:endParaRPr lang="en-US" dirty="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14</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24888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Summary of Key Findings, p.3</a:t>
            </a:r>
            <a:endParaRPr lang="en-US" dirty="0"/>
          </a:p>
        </p:txBody>
      </p:sp>
      <p:sp>
        <p:nvSpPr>
          <p:cNvPr id="7" name="Content Placeholder 6"/>
          <p:cNvSpPr>
            <a:spLocks noGrp="1"/>
          </p:cNvSpPr>
          <p:nvPr>
            <p:ph idx="1"/>
          </p:nvPr>
        </p:nvSpPr>
        <p:spPr/>
        <p:txBody>
          <a:bodyPr>
            <a:normAutofit/>
          </a:bodyPr>
          <a:lstStyle/>
          <a:p>
            <a:r>
              <a:rPr lang="en-US" sz="3100" dirty="0" smtClean="0"/>
              <a:t>There </a:t>
            </a:r>
            <a:r>
              <a:rPr lang="en-US" sz="3100" dirty="0"/>
              <a:t>is </a:t>
            </a:r>
            <a:r>
              <a:rPr lang="en-US" sz="3100" dirty="0" smtClean="0"/>
              <a:t>broad evidence </a:t>
            </a:r>
            <a:r>
              <a:rPr lang="en-US" sz="3100" dirty="0"/>
              <a:t>that state contributions are </a:t>
            </a:r>
            <a:r>
              <a:rPr lang="en-US" sz="3100" dirty="0" smtClean="0"/>
              <a:t>not driven </a:t>
            </a:r>
            <a:r>
              <a:rPr lang="en-US" sz="3100" dirty="0"/>
              <a:t>by cost share </a:t>
            </a:r>
            <a:r>
              <a:rPr lang="en-US" sz="3100" dirty="0" smtClean="0"/>
              <a:t>requirements but rather by state priorities, economic conditions, and center performance.</a:t>
            </a:r>
            <a:endParaRPr lang="en-US" sz="3100" dirty="0"/>
          </a:p>
          <a:p>
            <a:r>
              <a:rPr lang="en-US" sz="3100" dirty="0"/>
              <a:t>T</a:t>
            </a:r>
            <a:r>
              <a:rPr lang="en-US" sz="3100" dirty="0" smtClean="0"/>
              <a:t>here </a:t>
            </a:r>
            <a:r>
              <a:rPr lang="en-US" sz="3100" dirty="0"/>
              <a:t>is evidence that </a:t>
            </a:r>
            <a:r>
              <a:rPr lang="en-US" sz="3100" dirty="0" smtClean="0"/>
              <a:t>reduced cost share requirements would result in centers serving more </a:t>
            </a:r>
            <a:r>
              <a:rPr lang="en-US" sz="3100" dirty="0"/>
              <a:t>clients and benefit from reduced burden of managing in-kind cost </a:t>
            </a:r>
            <a:r>
              <a:rPr lang="en-US" sz="3100" dirty="0" smtClean="0"/>
              <a:t>share.</a:t>
            </a:r>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15</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392833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Cost Share Recommendations</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16</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461588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Cost Share Recommendations</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There is a need for the program to maintain a cost share policy to maximize the federal investment and encourage the participation of manufacturers: </a:t>
            </a:r>
          </a:p>
          <a:p>
            <a:pPr lvl="1"/>
            <a:r>
              <a:rPr lang="en-US" dirty="0" smtClean="0"/>
              <a:t>Readjust the cost share requirement to 1:1 to provide for the long-term sustainability of the program</a:t>
            </a:r>
          </a:p>
          <a:p>
            <a:pPr lvl="1"/>
            <a:r>
              <a:rPr lang="en-US" dirty="0" smtClean="0"/>
              <a:t>Allow local flexibility in providing in-kind cost share (up to a maximum of one-half of the Recipient’s annual cost share to continue current policy) with clearly defined, well understood, and achievable requirements that facilitate value-added local partnerships</a:t>
            </a:r>
          </a:p>
          <a:p>
            <a:pPr lvl="1"/>
            <a:r>
              <a:rPr lang="en-US" dirty="0" smtClean="0"/>
              <a:t>Optimize program performance through a balanced application of management mechanisms that appropriately includes but is not limited to cost share (e.g. center performance metrics)</a:t>
            </a: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17</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91448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Background Information </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18</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550857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 of Current Cost Share Policy</a:t>
            </a:r>
            <a:endParaRPr lang="en-US" dirty="0"/>
          </a:p>
        </p:txBody>
      </p:sp>
      <p:sp>
        <p:nvSpPr>
          <p:cNvPr id="7" name="Content Placeholder 6"/>
          <p:cNvSpPr>
            <a:spLocks noGrp="1"/>
          </p:cNvSpPr>
          <p:nvPr>
            <p:ph idx="1"/>
          </p:nvPr>
        </p:nvSpPr>
        <p:spPr/>
        <p:txBody>
          <a:bodyPr>
            <a:normAutofit fontScale="92500" lnSpcReduction="10000"/>
          </a:bodyPr>
          <a:lstStyle/>
          <a:p>
            <a:r>
              <a:rPr lang="en-US" dirty="0" smtClean="0"/>
              <a:t>Centers are encouraged to leverage resources and improve partnerships with other organizations  </a:t>
            </a:r>
          </a:p>
          <a:p>
            <a:r>
              <a:rPr lang="en-US" dirty="0" smtClean="0"/>
              <a:t>The need to collect client fees gives manufacturers a stake in the program  </a:t>
            </a:r>
          </a:p>
          <a:p>
            <a:r>
              <a:rPr lang="en-US" dirty="0" smtClean="0"/>
              <a:t>Centers emphasize services that are relevant to manufacturers  </a:t>
            </a:r>
          </a:p>
          <a:p>
            <a:r>
              <a:rPr lang="en-US" dirty="0" smtClean="0"/>
              <a:t>Centers avoid duplication  </a:t>
            </a:r>
          </a:p>
          <a:p>
            <a:r>
              <a:rPr lang="en-US" dirty="0" smtClean="0"/>
              <a:t>Cost share represents shared burden of financial investment, e.g. federal government not sole funder  </a:t>
            </a:r>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19</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2256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Today’s Agenda</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Introduction and Overview </a:t>
            </a:r>
          </a:p>
          <a:p>
            <a:r>
              <a:rPr lang="en-US" dirty="0" smtClean="0"/>
              <a:t>Key Findings</a:t>
            </a:r>
          </a:p>
          <a:p>
            <a:r>
              <a:rPr lang="en-US" dirty="0" smtClean="0"/>
              <a:t>Cost Share Recommendations</a:t>
            </a:r>
          </a:p>
          <a:p>
            <a:r>
              <a:rPr lang="en-US" dirty="0" smtClean="0"/>
              <a:t>Background Information</a:t>
            </a:r>
          </a:p>
          <a:p>
            <a:endParaRPr lang="en-US" dirty="0"/>
          </a:p>
          <a:p>
            <a:r>
              <a:rPr lang="en-US" dirty="0" smtClean="0"/>
              <a:t>Appendix A:  Cost Share 101 (July Webinars)</a:t>
            </a:r>
          </a:p>
          <a:p>
            <a:r>
              <a:rPr lang="en-US" dirty="0" smtClean="0"/>
              <a:t>Appendix B: Cost Share and Performance (August Webinar)</a:t>
            </a:r>
          </a:p>
          <a:p>
            <a:r>
              <a:rPr lang="en-US" dirty="0" smtClean="0"/>
              <a:t> </a:t>
            </a:r>
            <a:r>
              <a:rPr lang="en-US" dirty="0"/>
              <a:t>Appendix C:  Center Survey and Public Comment </a:t>
            </a:r>
            <a:r>
              <a:rPr lang="en-US" dirty="0" smtClean="0"/>
              <a:t>(September Webinar)</a:t>
            </a:r>
            <a:endParaRPr lang="en-US" dirty="0"/>
          </a:p>
        </p:txBody>
      </p:sp>
      <p:sp>
        <p:nvSpPr>
          <p:cNvPr id="2" name="Footer Placeholder 1"/>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3" name="Slide Number Placeholder 2"/>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2</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19237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Current Cost Share Requirement </a:t>
            </a:r>
            <a:endParaRPr lang="en-US" dirty="0"/>
          </a:p>
        </p:txBody>
      </p:sp>
      <p:sp>
        <p:nvSpPr>
          <p:cNvPr id="3" name="Content Placeholder 2"/>
          <p:cNvSpPr>
            <a:spLocks noGrp="1"/>
          </p:cNvSpPr>
          <p:nvPr>
            <p:ph idx="1"/>
          </p:nvPr>
        </p:nvSpPr>
        <p:spPr/>
        <p:txBody>
          <a:bodyPr>
            <a:normAutofit lnSpcReduction="10000"/>
          </a:bodyPr>
          <a:lstStyle/>
          <a:p>
            <a:r>
              <a:rPr lang="en-US" dirty="0" smtClean="0"/>
              <a:t>Centers spend more time and effort seeking funds which limits the total time they can dedicate to serving manufacturing clients </a:t>
            </a:r>
          </a:p>
          <a:p>
            <a:r>
              <a:rPr lang="en-US" dirty="0" smtClean="0"/>
              <a:t>Centers have a significant burden/cost to obtain, manage and report on in-kind cost share for their center  </a:t>
            </a:r>
          </a:p>
          <a:p>
            <a:r>
              <a:rPr lang="en-US" dirty="0" smtClean="0"/>
              <a:t>Centers shift focus to larger clients who can pay higher fees and multiple projects with repeat clients  </a:t>
            </a:r>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20</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611421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Cons of Current Cost Share Requirement, cont.</a:t>
            </a:r>
            <a:endParaRPr lang="en-US" sz="3200" dirty="0"/>
          </a:p>
        </p:txBody>
      </p:sp>
      <p:sp>
        <p:nvSpPr>
          <p:cNvPr id="3" name="Content Placeholder 2"/>
          <p:cNvSpPr>
            <a:spLocks noGrp="1"/>
          </p:cNvSpPr>
          <p:nvPr>
            <p:ph idx="1"/>
          </p:nvPr>
        </p:nvSpPr>
        <p:spPr/>
        <p:txBody>
          <a:bodyPr>
            <a:normAutofit fontScale="92500" lnSpcReduction="20000"/>
          </a:bodyPr>
          <a:lstStyle/>
          <a:p>
            <a:r>
              <a:rPr lang="en-US" dirty="0"/>
              <a:t>Centers focus less on rural clients  </a:t>
            </a:r>
          </a:p>
          <a:p>
            <a:r>
              <a:rPr lang="en-US" dirty="0"/>
              <a:t>Centers are limited in their ability to grow (i.e. only some could handle more funding under current requirements either from NIST or from other federal sources)  </a:t>
            </a:r>
          </a:p>
          <a:p>
            <a:r>
              <a:rPr lang="en-US" dirty="0"/>
              <a:t>Centers are reluctant to invest in new services that do not immediately generate client revenue or impacts  </a:t>
            </a:r>
          </a:p>
          <a:p>
            <a:r>
              <a:rPr lang="en-US" dirty="0"/>
              <a:t>Cost share requirement increases budget uncertainty </a:t>
            </a:r>
          </a:p>
          <a:p>
            <a:r>
              <a:rPr lang="en-US" dirty="0"/>
              <a:t>Cost share requirement impedes the center’s ability to participate in regional economic activities  </a:t>
            </a:r>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21</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209539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Pros of Changing Cost Share</a:t>
            </a:r>
            <a:endParaRPr lang="en-US" dirty="0"/>
          </a:p>
        </p:txBody>
      </p:sp>
      <p:sp>
        <p:nvSpPr>
          <p:cNvPr id="7" name="Content Placeholder 6"/>
          <p:cNvSpPr>
            <a:spLocks noGrp="1"/>
          </p:cNvSpPr>
          <p:nvPr>
            <p:ph idx="1"/>
          </p:nvPr>
        </p:nvSpPr>
        <p:spPr/>
        <p:txBody>
          <a:bodyPr>
            <a:normAutofit fontScale="70000" lnSpcReduction="20000"/>
          </a:bodyPr>
          <a:lstStyle/>
          <a:p>
            <a:r>
              <a:rPr lang="en-US" sz="3600" dirty="0" smtClean="0"/>
              <a:t>Enables centers to focus on delivering services to manufacturers  </a:t>
            </a:r>
          </a:p>
          <a:p>
            <a:r>
              <a:rPr lang="en-US" sz="3600" dirty="0" smtClean="0"/>
              <a:t>Ensures that MEP services remain affordable for the nation’s small and mid-sized manufacturers  </a:t>
            </a:r>
          </a:p>
          <a:p>
            <a:r>
              <a:rPr lang="en-US" sz="3600" dirty="0" smtClean="0"/>
              <a:t>Decreases the amount of time spent securing less valuable cost share  </a:t>
            </a:r>
          </a:p>
          <a:p>
            <a:r>
              <a:rPr lang="en-US" sz="3600" dirty="0" smtClean="0"/>
              <a:t>Better serve the needs of regional stakeholders  </a:t>
            </a:r>
          </a:p>
          <a:p>
            <a:r>
              <a:rPr lang="en-US" sz="3600" dirty="0" smtClean="0"/>
              <a:t>Better respond to the evolving needs of manufacturers  </a:t>
            </a:r>
          </a:p>
          <a:p>
            <a:r>
              <a:rPr lang="en-US" sz="3600" dirty="0" smtClean="0"/>
              <a:t>Relieves administrative burden – centers could still maintain in-kind relationships but may not need to report them all</a:t>
            </a:r>
          </a:p>
          <a:p>
            <a:r>
              <a:rPr lang="en-US" sz="3600" dirty="0" smtClean="0"/>
              <a:t>Promotes innovation, technology transfer and acceleration </a:t>
            </a:r>
          </a:p>
          <a:p>
            <a:pPr marL="0" indent="0">
              <a:buNone/>
            </a:pPr>
            <a:endParaRPr lang="en-US" dirty="0" smtClean="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22</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56672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 of Changing Cost Share </a:t>
            </a:r>
            <a:endParaRPr lang="en-US" dirty="0"/>
          </a:p>
        </p:txBody>
      </p:sp>
      <p:sp>
        <p:nvSpPr>
          <p:cNvPr id="3" name="Content Placeholder 2"/>
          <p:cNvSpPr>
            <a:spLocks noGrp="1"/>
          </p:cNvSpPr>
          <p:nvPr>
            <p:ph idx="1"/>
          </p:nvPr>
        </p:nvSpPr>
        <p:spPr/>
        <p:txBody>
          <a:bodyPr>
            <a:normAutofit/>
          </a:bodyPr>
          <a:lstStyle/>
          <a:p>
            <a:r>
              <a:rPr lang="en-US" sz="2400" dirty="0" smtClean="0"/>
              <a:t>GAO Position – “</a:t>
            </a:r>
            <a:r>
              <a:rPr lang="en-US" sz="2400" i="1" dirty="0" smtClean="0"/>
              <a:t>Reduced cost share could result in lower resources available for the program because MEP centers could have less incentive to secure nonfederal funds beyond those required to meet the reduced cost share</a:t>
            </a:r>
            <a:r>
              <a:rPr lang="en-US" sz="2400" dirty="0" smtClean="0"/>
              <a:t>.”</a:t>
            </a:r>
          </a:p>
          <a:p>
            <a:pPr marL="0" indent="0">
              <a:buNone/>
            </a:pPr>
            <a:endParaRPr lang="en-US" sz="2400" dirty="0" smtClean="0"/>
          </a:p>
          <a:p>
            <a:r>
              <a:rPr lang="en-US" sz="2400" dirty="0" smtClean="0"/>
              <a:t>Program Analysis – Performance of program will not be reduced</a:t>
            </a:r>
          </a:p>
          <a:p>
            <a:pPr lvl="1"/>
            <a:r>
              <a:rPr lang="en-US" sz="2400" dirty="0" smtClean="0"/>
              <a:t>Reduction in administrative burden (per previous slides) would result in centers allocating these resources to serve more clients,</a:t>
            </a:r>
          </a:p>
          <a:p>
            <a:pPr lvl="1"/>
            <a:r>
              <a:rPr lang="en-US" sz="2400" dirty="0" smtClean="0"/>
              <a:t>Financial </a:t>
            </a:r>
            <a:r>
              <a:rPr lang="en-US" sz="2400" dirty="0"/>
              <a:t>size of program will not be reduced (see </a:t>
            </a:r>
            <a:r>
              <a:rPr lang="en-US" sz="2400" dirty="0" smtClean="0"/>
              <a:t>next slides)</a:t>
            </a:r>
            <a:endParaRPr lang="en-US" sz="2400"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23</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374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Impact of Changing Cost Share on the Financial Size of the MEP Program</a:t>
            </a:r>
            <a:endParaRPr lang="en-US" dirty="0"/>
          </a:p>
        </p:txBody>
      </p:sp>
      <p:sp>
        <p:nvSpPr>
          <p:cNvPr id="7" name="Content Placeholder 6"/>
          <p:cNvSpPr>
            <a:spLocks noGrp="1"/>
          </p:cNvSpPr>
          <p:nvPr>
            <p:ph idx="1"/>
          </p:nvPr>
        </p:nvSpPr>
        <p:spPr>
          <a:xfrm>
            <a:off x="788276" y="1597068"/>
            <a:ext cx="7898524" cy="4525963"/>
          </a:xfrm>
        </p:spPr>
        <p:txBody>
          <a:bodyPr>
            <a:normAutofit fontScale="25000" lnSpcReduction="20000"/>
          </a:bodyPr>
          <a:lstStyle/>
          <a:p>
            <a:pPr marL="0" indent="0">
              <a:buNone/>
            </a:pPr>
            <a:endParaRPr lang="en-US" sz="3800" u="sng" dirty="0" smtClean="0"/>
          </a:p>
          <a:p>
            <a:pPr marL="0" indent="0">
              <a:buNone/>
            </a:pPr>
            <a:r>
              <a:rPr lang="en-US" sz="8400" u="sng" dirty="0" smtClean="0"/>
              <a:t>9 Center Survey </a:t>
            </a:r>
          </a:p>
          <a:p>
            <a:r>
              <a:rPr lang="en-US" sz="8400" dirty="0" smtClean="0"/>
              <a:t>Centers </a:t>
            </a:r>
            <a:r>
              <a:rPr lang="en-US" sz="8400" i="1" dirty="0" smtClean="0"/>
              <a:t>strongly disagreed </a:t>
            </a:r>
            <a:r>
              <a:rPr lang="en-US" sz="8400" dirty="0" smtClean="0"/>
              <a:t>that reducing the requirement would result in:</a:t>
            </a:r>
          </a:p>
          <a:p>
            <a:pPr lvl="1"/>
            <a:r>
              <a:rPr lang="en-US" sz="8400" dirty="0" smtClean="0"/>
              <a:t>Less resources / lower total budget for their center  </a:t>
            </a:r>
          </a:p>
          <a:p>
            <a:pPr lvl="1"/>
            <a:r>
              <a:rPr lang="en-US" sz="8400" dirty="0" smtClean="0"/>
              <a:t>Lower levels of funding from their stakeholders </a:t>
            </a:r>
          </a:p>
          <a:p>
            <a:pPr lvl="1"/>
            <a:r>
              <a:rPr lang="en-US" sz="8400" dirty="0" smtClean="0"/>
              <a:t>Focusing less on development among other organizations </a:t>
            </a:r>
            <a:endParaRPr lang="en-US" sz="8400" dirty="0"/>
          </a:p>
          <a:p>
            <a:r>
              <a:rPr lang="en-US" sz="8400" dirty="0"/>
              <a:t>Centers </a:t>
            </a:r>
            <a:r>
              <a:rPr lang="en-US" sz="8400" i="1" dirty="0" smtClean="0"/>
              <a:t>disagreed</a:t>
            </a:r>
            <a:r>
              <a:rPr lang="en-US" sz="8400" dirty="0" smtClean="0"/>
              <a:t> </a:t>
            </a:r>
            <a:r>
              <a:rPr lang="en-US" sz="8400" dirty="0"/>
              <a:t>that reducing the requirement would result in:</a:t>
            </a:r>
          </a:p>
          <a:p>
            <a:pPr lvl="1"/>
            <a:r>
              <a:rPr lang="en-US" sz="8400" dirty="0" smtClean="0"/>
              <a:t>Reducing the time and effort of securing non-federal funds</a:t>
            </a:r>
          </a:p>
          <a:p>
            <a:pPr marL="457200" lvl="1" indent="0">
              <a:buNone/>
            </a:pPr>
            <a:endParaRPr lang="en-US" sz="8400" dirty="0" smtClean="0"/>
          </a:p>
          <a:p>
            <a:pPr marL="0" indent="0">
              <a:buNone/>
            </a:pPr>
            <a:r>
              <a:rPr lang="en-US" sz="8400" u="sng" dirty="0"/>
              <a:t>General Web </a:t>
            </a:r>
            <a:r>
              <a:rPr lang="en-US" sz="8400" u="sng" dirty="0" smtClean="0"/>
              <a:t>Question</a:t>
            </a:r>
            <a:endParaRPr lang="en-US" sz="8400" u="sng" dirty="0"/>
          </a:p>
          <a:p>
            <a:r>
              <a:rPr lang="en-US" sz="8400" dirty="0"/>
              <a:t>Centers could decrease amount of time spent securing less valuable cost share and increase focus on delivering client services; in time project fee revenue could offset any “lost” cost-share from other sources</a:t>
            </a:r>
          </a:p>
          <a:p>
            <a:r>
              <a:rPr lang="en-US" sz="8400" dirty="0"/>
              <a:t>A reduction in cost-share </a:t>
            </a:r>
            <a:r>
              <a:rPr lang="en-US" sz="8400" dirty="0" smtClean="0"/>
              <a:t>requirement is </a:t>
            </a:r>
            <a:r>
              <a:rPr lang="en-US" sz="8400" dirty="0"/>
              <a:t>cost-neutral for the federal government</a:t>
            </a:r>
          </a:p>
          <a:p>
            <a:pPr marL="0" indent="0">
              <a:buNone/>
            </a:pPr>
            <a:endParaRPr lang="en-US" sz="8800" dirty="0"/>
          </a:p>
          <a:p>
            <a:pPr marL="0" indent="0">
              <a:buNone/>
            </a:pPr>
            <a:r>
              <a:rPr lang="en-US" sz="8800" dirty="0" smtClean="0"/>
              <a:t>  </a:t>
            </a:r>
            <a:endParaRPr lang="en-US" sz="8800" dirty="0"/>
          </a:p>
          <a:p>
            <a:pPr lvl="1"/>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24</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667651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Impact of Changing Cost Share on the Financial Size of the MEP </a:t>
            </a:r>
            <a:r>
              <a:rPr lang="en-US" dirty="0" smtClean="0"/>
              <a:t>Program, cont.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smtClean="0"/>
          </a:p>
          <a:p>
            <a:pPr marL="0" indent="0">
              <a:buNone/>
            </a:pPr>
            <a:r>
              <a:rPr lang="en-US" sz="2400" dirty="0" smtClean="0"/>
              <a:t>NIST </a:t>
            </a:r>
            <a:r>
              <a:rPr lang="en-US" sz="2400" dirty="0"/>
              <a:t>Competition Analysis: </a:t>
            </a:r>
            <a:endParaRPr lang="en-US" sz="2400" dirty="0" smtClean="0"/>
          </a:p>
          <a:p>
            <a:r>
              <a:rPr lang="en-US" sz="2400" dirty="0" smtClean="0"/>
              <a:t>NIST </a:t>
            </a:r>
            <a:r>
              <a:rPr lang="en-US" sz="2400" dirty="0"/>
              <a:t>competitions in 2010 (“e-CAR” and “t-CAR”) and multi-agency awards in 2012 (“Jobs Accelerator”) and 2013 (“Make it in America</a:t>
            </a:r>
            <a:r>
              <a:rPr lang="en-US" sz="2400" dirty="0" smtClean="0"/>
              <a:t>”)  </a:t>
            </a:r>
            <a:r>
              <a:rPr lang="en-US" sz="2400" dirty="0"/>
              <a:t>indicate that MEP centers and their partners are willing to provide the </a:t>
            </a:r>
            <a:r>
              <a:rPr lang="en-US" sz="2400" dirty="0" smtClean="0"/>
              <a:t>financial </a:t>
            </a:r>
            <a:r>
              <a:rPr lang="en-US" sz="2400" dirty="0"/>
              <a:t>resources required to </a:t>
            </a:r>
            <a:r>
              <a:rPr lang="en-US" sz="2400" dirty="0" smtClean="0"/>
              <a:t>co-invest </a:t>
            </a:r>
            <a:r>
              <a:rPr lang="en-US" sz="2400" dirty="0"/>
              <a:t>in the federal funding opportunities when these opportunities align with the goals of their regional economic </a:t>
            </a:r>
            <a:r>
              <a:rPr lang="en-US" sz="2400" dirty="0" smtClean="0"/>
              <a:t>systems, strategies, and priorities.  </a:t>
            </a:r>
          </a:p>
          <a:p>
            <a:r>
              <a:rPr lang="en-US" sz="2400" dirty="0" smtClean="0"/>
              <a:t>Reduction of programmatic cost share requirement facilitates the potential use of unallocated cost share for pursuit of other federal funding opportunities to support state and regional economic development systems, strategies, and priorities (e.g. startup firms, R&amp;D and technology-driven firms, disadvantaged firms, etc.)</a:t>
            </a:r>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25</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6468457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6" y="549476"/>
            <a:ext cx="7898524" cy="734466"/>
          </a:xfrm>
        </p:spPr>
        <p:txBody>
          <a:bodyPr>
            <a:normAutofit fontScale="90000"/>
          </a:bodyPr>
          <a:lstStyle/>
          <a:p>
            <a:r>
              <a:rPr lang="en-US" dirty="0"/>
              <a:t>Approach of States to MEP Program Funding</a:t>
            </a:r>
          </a:p>
        </p:txBody>
      </p:sp>
      <p:sp>
        <p:nvSpPr>
          <p:cNvPr id="7" name="Content Placeholder 6"/>
          <p:cNvSpPr>
            <a:spLocks noGrp="1"/>
          </p:cNvSpPr>
          <p:nvPr>
            <p:ph idx="1"/>
          </p:nvPr>
        </p:nvSpPr>
        <p:spPr>
          <a:xfrm>
            <a:off x="788276" y="1439559"/>
            <a:ext cx="7898524" cy="4525963"/>
          </a:xfrm>
        </p:spPr>
        <p:txBody>
          <a:bodyPr>
            <a:normAutofit fontScale="25000" lnSpcReduction="20000"/>
          </a:bodyPr>
          <a:lstStyle/>
          <a:p>
            <a:pPr marL="0" lvl="0" indent="0">
              <a:buNone/>
            </a:pPr>
            <a:r>
              <a:rPr lang="en-US" sz="7200" dirty="0" smtClean="0"/>
              <a:t>There </a:t>
            </a:r>
            <a:r>
              <a:rPr lang="en-US" sz="7200" dirty="0"/>
              <a:t>are multiple states that created and invested in manufacturing extension services BEFORE Congress authorized and appropriated federal funds for the NIST MEP network of centers in the late 1980s and 1990s.  In fact, the model for the current NIST MEP centers evolved </a:t>
            </a:r>
            <a:r>
              <a:rPr lang="en-US" sz="7200" dirty="0" smtClean="0"/>
              <a:t>from </a:t>
            </a:r>
            <a:r>
              <a:rPr lang="en-US" sz="7200" dirty="0"/>
              <a:t>the state-funded extension services that pre-dated federal funding.  </a:t>
            </a:r>
            <a:r>
              <a:rPr lang="en-US" sz="7200" dirty="0" smtClean="0"/>
              <a:t>The state-funded </a:t>
            </a:r>
            <a:r>
              <a:rPr lang="en-US" sz="7200" dirty="0"/>
              <a:t>extension centers ultimately were absorbed into the NIST MEP network of centers that included federal funding. </a:t>
            </a:r>
            <a:endParaRPr lang="en-US" sz="7200" dirty="0" smtClean="0"/>
          </a:p>
          <a:p>
            <a:pPr marL="0" lvl="0" indent="0">
              <a:buNone/>
            </a:pPr>
            <a:r>
              <a:rPr lang="en-US" sz="7200" dirty="0" smtClean="0"/>
              <a:t>  </a:t>
            </a:r>
            <a:endParaRPr lang="en-US" sz="7200" dirty="0"/>
          </a:p>
          <a:p>
            <a:pPr marL="0" indent="0">
              <a:buNone/>
            </a:pPr>
            <a:r>
              <a:rPr lang="en-US" sz="7200" dirty="0" smtClean="0"/>
              <a:t>Surveys and web responses indicated that there are many drivers to state investment other than the cost share requirement.  Important </a:t>
            </a:r>
            <a:r>
              <a:rPr lang="en-US" sz="7200" dirty="0"/>
              <a:t>factors that seem to exert more influence on state investment decisions include:</a:t>
            </a:r>
          </a:p>
          <a:p>
            <a:pPr marL="0" indent="0">
              <a:buNone/>
            </a:pPr>
            <a:r>
              <a:rPr lang="en-US" sz="7200" dirty="0"/>
              <a:t> </a:t>
            </a:r>
          </a:p>
          <a:p>
            <a:pPr lvl="0"/>
            <a:r>
              <a:rPr lang="en-US" sz="7200" dirty="0"/>
              <a:t>Perceived alignment of the MEP center with the Governor's policy priorities and strategies in economic development </a:t>
            </a:r>
          </a:p>
          <a:p>
            <a:pPr lvl="0"/>
            <a:r>
              <a:rPr lang="en-US" sz="7200" dirty="0"/>
              <a:t>the state's overall budget climate / budget situation</a:t>
            </a:r>
          </a:p>
          <a:p>
            <a:pPr lvl="0"/>
            <a:r>
              <a:rPr lang="en-US" sz="7200" dirty="0"/>
              <a:t>the MEP center's reputation and quality performance</a:t>
            </a:r>
          </a:p>
          <a:p>
            <a:pPr lvl="0"/>
            <a:r>
              <a:rPr lang="en-US" sz="7200" dirty="0"/>
              <a:t>the political savvy of the MEP center in engaging and educating state </a:t>
            </a:r>
            <a:r>
              <a:rPr lang="en-US" sz="7200" dirty="0" smtClean="0"/>
              <a:t>stakeholders</a:t>
            </a:r>
          </a:p>
          <a:p>
            <a:pPr lvl="0"/>
            <a:r>
              <a:rPr lang="en-US" sz="7200" dirty="0" smtClean="0"/>
              <a:t>“Precipitating event” that brings together state officials and MEP centers</a:t>
            </a:r>
            <a:endParaRPr lang="en-US" sz="7200" dirty="0"/>
          </a:p>
          <a:p>
            <a:pPr marL="0" indent="0">
              <a:buNone/>
            </a:pPr>
            <a:r>
              <a:rPr lang="en-US" sz="5600" dirty="0"/>
              <a:t> </a:t>
            </a:r>
          </a:p>
          <a:p>
            <a:pPr lvl="0"/>
            <a:endParaRPr lang="en-US" dirty="0"/>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26</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8422249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Approach of States to MEP Program Funding, cont.</a:t>
            </a:r>
            <a:endParaRPr lang="en-US" dirty="0"/>
          </a:p>
        </p:txBody>
      </p:sp>
      <p:sp>
        <p:nvSpPr>
          <p:cNvPr id="7" name="Content Placeholder 6"/>
          <p:cNvSpPr>
            <a:spLocks noGrp="1"/>
          </p:cNvSpPr>
          <p:nvPr>
            <p:ph idx="1"/>
          </p:nvPr>
        </p:nvSpPr>
        <p:spPr>
          <a:xfrm>
            <a:off x="788276" y="1801767"/>
            <a:ext cx="7898524" cy="4525963"/>
          </a:xfrm>
        </p:spPr>
        <p:txBody>
          <a:bodyPr>
            <a:normAutofit fontScale="70000" lnSpcReduction="20000"/>
          </a:bodyPr>
          <a:lstStyle/>
          <a:p>
            <a:pPr marL="0" indent="0">
              <a:buNone/>
            </a:pPr>
            <a:r>
              <a:rPr lang="en-US" dirty="0"/>
              <a:t>A “precipitating event” has a high degree of </a:t>
            </a:r>
            <a:r>
              <a:rPr lang="en-US" dirty="0" smtClean="0"/>
              <a:t>importance </a:t>
            </a:r>
            <a:r>
              <a:rPr lang="en-US" dirty="0"/>
              <a:t>to in general either:  1) enable the state to "rediscover" the potential contribution of the MEP center, 2) enable the state and center to re-align around shared objectives, and/or 3) </a:t>
            </a:r>
            <a:r>
              <a:rPr lang="en-US" dirty="0" smtClean="0"/>
              <a:t>enable </a:t>
            </a:r>
            <a:r>
              <a:rPr lang="en-US" dirty="0"/>
              <a:t>the state to re-shape its relationship with MEP center in some important way.  Some examples of recent precipitating events include:</a:t>
            </a:r>
          </a:p>
          <a:p>
            <a:pPr marL="0" indent="0">
              <a:buNone/>
            </a:pPr>
            <a:r>
              <a:rPr lang="en-US" dirty="0"/>
              <a:t> </a:t>
            </a:r>
          </a:p>
          <a:p>
            <a:pPr lvl="0"/>
            <a:r>
              <a:rPr lang="en-US" dirty="0"/>
              <a:t>The center has been recently re-competed;</a:t>
            </a:r>
          </a:p>
          <a:p>
            <a:pPr lvl="0"/>
            <a:r>
              <a:rPr lang="en-US" dirty="0"/>
              <a:t>The center has recently collaborated with other organizations and the state in a multi-agency competition (e.g., Jobs Accelerator, Make it in America, Investing in Manufacturing Communities Partnership, </a:t>
            </a:r>
            <a:r>
              <a:rPr lang="en-US" dirty="0" smtClean="0"/>
              <a:t>etc.);</a:t>
            </a:r>
            <a:endParaRPr lang="en-US" dirty="0"/>
          </a:p>
          <a:p>
            <a:pPr lvl="0"/>
            <a:r>
              <a:rPr lang="en-US" dirty="0"/>
              <a:t>The center was involved as part of the team for one of the eight participating states in the NGA Policy Academy in 2011-12.</a:t>
            </a:r>
          </a:p>
          <a:p>
            <a:pPr lvl="0"/>
            <a:endParaRPr lang="en-US" dirty="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27</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09905643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6" y="958744"/>
            <a:ext cx="7898524" cy="734466"/>
          </a:xfrm>
        </p:spPr>
        <p:txBody>
          <a:bodyPr>
            <a:noAutofit/>
          </a:bodyPr>
          <a:lstStyle/>
          <a:p>
            <a:r>
              <a:rPr lang="en-US" sz="2800" dirty="0" smtClean="0"/>
              <a:t>Which </a:t>
            </a:r>
            <a:r>
              <a:rPr lang="en-US" sz="2800" dirty="0"/>
              <a:t>of the following factors determines the level of cost-share funding your center receives from stakeholders? </a:t>
            </a:r>
            <a:br>
              <a:rPr lang="en-US" sz="2800" dirty="0"/>
            </a:b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26857681"/>
              </p:ext>
            </p:extLst>
          </p:nvPr>
        </p:nvGraphicFramePr>
        <p:xfrm>
          <a:off x="832981" y="1853850"/>
          <a:ext cx="7853819" cy="3920648"/>
        </p:xfrm>
        <a:graphic>
          <a:graphicData uri="http://schemas.openxmlformats.org/drawingml/2006/table">
            <a:tbl>
              <a:tblPr firstRow="1" firstCol="1" bandRow="1">
                <a:tableStyleId>{5C22544A-7EE6-4342-B048-85BDC9FD1C3A}</a:tableStyleId>
              </a:tblPr>
              <a:tblGrid>
                <a:gridCol w="3048942"/>
                <a:gridCol w="798152"/>
                <a:gridCol w="957782"/>
                <a:gridCol w="1277044"/>
                <a:gridCol w="1771899"/>
              </a:tblGrid>
              <a:tr h="560318">
                <a:tc>
                  <a:txBody>
                    <a:bodyPr/>
                    <a:lstStyle/>
                    <a:p>
                      <a:pPr marL="0" marR="0">
                        <a:lnSpc>
                          <a:spcPct val="115000"/>
                        </a:lnSpc>
                        <a:spcBef>
                          <a:spcPts val="0"/>
                        </a:spcBef>
                        <a:spcAft>
                          <a:spcPts val="0"/>
                        </a:spcAft>
                      </a:pPr>
                      <a:r>
                        <a:rPr lang="en-US" sz="1200" dirty="0">
                          <a:effectLst/>
                        </a:rPr>
                        <a:t>Factor</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Yes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Not Sure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 Not applicable</a:t>
                      </a:r>
                      <a:endParaRPr lang="en-US" sz="1100">
                        <a:effectLst/>
                        <a:latin typeface="Calibri"/>
                        <a:ea typeface="Calibri"/>
                        <a:cs typeface="Times New Roman"/>
                      </a:endParaRPr>
                    </a:p>
                  </a:txBody>
                  <a:tcPr marL="68580" marR="68580" marT="0" marB="0"/>
                </a:tc>
              </a:tr>
              <a:tr h="476842">
                <a:tc>
                  <a:txBody>
                    <a:bodyPr/>
                    <a:lstStyle/>
                    <a:p>
                      <a:pPr marL="0" marR="0">
                        <a:lnSpc>
                          <a:spcPct val="115000"/>
                        </a:lnSpc>
                        <a:spcBef>
                          <a:spcPts val="0"/>
                        </a:spcBef>
                        <a:spcAft>
                          <a:spcPts val="0"/>
                        </a:spcAft>
                      </a:pPr>
                      <a:r>
                        <a:rPr lang="en-US" sz="1200">
                          <a:effectLst/>
                        </a:rPr>
                        <a:t>Performance/impact of your center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100.0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latin typeface="+mn-lt"/>
                          <a:ea typeface="+mn-ea"/>
                          <a:cs typeface="+mn-cs"/>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0</a:t>
                      </a:r>
                      <a:endParaRPr lang="en-US" sz="1100" dirty="0">
                        <a:effectLst/>
                        <a:latin typeface="Calibri"/>
                        <a:ea typeface="Calibri"/>
                        <a:cs typeface="Times New Roman"/>
                      </a:endParaRPr>
                    </a:p>
                  </a:txBody>
                  <a:tcPr marL="68580" marR="68580" marT="0" marB="0"/>
                </a:tc>
              </a:tr>
              <a:tr h="641484">
                <a:tc>
                  <a:txBody>
                    <a:bodyPr/>
                    <a:lstStyle/>
                    <a:p>
                      <a:pPr marL="0" marR="0">
                        <a:lnSpc>
                          <a:spcPct val="115000"/>
                        </a:lnSpc>
                        <a:spcBef>
                          <a:spcPts val="0"/>
                        </a:spcBef>
                        <a:spcAft>
                          <a:spcPts val="0"/>
                        </a:spcAft>
                      </a:pPr>
                      <a:r>
                        <a:rPr lang="en-US" sz="1200">
                          <a:effectLst/>
                        </a:rPr>
                        <a:t>Importance of manufacturing to your local area</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88.9</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smtClean="0">
                          <a:effectLst/>
                        </a:rPr>
                        <a:t>11.1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0</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 </a:t>
                      </a:r>
                      <a:r>
                        <a:rPr lang="en-US" sz="1200" dirty="0" smtClean="0">
                          <a:effectLst/>
                        </a:rPr>
                        <a:t>0</a:t>
                      </a:r>
                      <a:endParaRPr lang="en-US" sz="1100" dirty="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Stakeholder Priorities</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77.8</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11.1</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Strategic goals of your center</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66.7</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22.2</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Market Size</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11.1</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22.2</a:t>
                      </a:r>
                      <a:endParaRPr lang="en-US" sz="1100">
                        <a:effectLst/>
                        <a:latin typeface="Calibri"/>
                        <a:ea typeface="Calibri"/>
                        <a:cs typeface="Times New Roman"/>
                      </a:endParaRPr>
                    </a:p>
                  </a:txBody>
                  <a:tcPr marL="68580" marR="68580" marT="0" marB="0"/>
                </a:tc>
              </a:tr>
              <a:tr h="560501">
                <a:tc>
                  <a:txBody>
                    <a:bodyPr/>
                    <a:lstStyle/>
                    <a:p>
                      <a:pPr marL="0" marR="0">
                        <a:lnSpc>
                          <a:spcPct val="115000"/>
                        </a:lnSpc>
                        <a:spcBef>
                          <a:spcPts val="0"/>
                        </a:spcBef>
                        <a:spcAft>
                          <a:spcPts val="0"/>
                        </a:spcAft>
                      </a:pPr>
                      <a:r>
                        <a:rPr lang="en-US" sz="1200">
                          <a:effectLst/>
                        </a:rPr>
                        <a:t>Cost-share requirement</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33.3</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55.6</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effectLst/>
                        </a:rPr>
                        <a:t>0</a:t>
                      </a:r>
                      <a:endParaRPr lang="en-US" sz="11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effectLst/>
                        </a:rPr>
                        <a:t>11.1</a:t>
                      </a:r>
                      <a:endParaRPr lang="en-US" sz="1100" dirty="0">
                        <a:effectLst/>
                        <a:latin typeface="Calibri"/>
                        <a:ea typeface="Calibri"/>
                        <a:cs typeface="Times New Roman"/>
                      </a:endParaRPr>
                    </a:p>
                  </a:txBody>
                  <a:tcPr marL="68580" marR="68580" marT="0" marB="0"/>
                </a:tc>
              </a:tr>
            </a:tbl>
          </a:graphicData>
        </a:graphic>
      </p:graphicFrame>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28</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2" name="TextBox 1"/>
          <p:cNvSpPr txBox="1"/>
          <p:nvPr/>
        </p:nvSpPr>
        <p:spPr>
          <a:xfrm>
            <a:off x="788276" y="5924811"/>
            <a:ext cx="7265960" cy="369332"/>
          </a:xfrm>
          <a:prstGeom prst="rect">
            <a:avLst/>
          </a:prstGeom>
          <a:noFill/>
        </p:spPr>
        <p:txBody>
          <a:bodyPr wrap="square" rtlCol="0">
            <a:spAutoFit/>
          </a:bodyPr>
          <a:lstStyle/>
          <a:p>
            <a:r>
              <a:rPr lang="en-US" dirty="0" smtClean="0">
                <a:solidFill>
                  <a:prstClr val="black"/>
                </a:solidFill>
                <a:latin typeface="Arial Narrow"/>
              </a:rPr>
              <a:t>Source:  9 Center Survey</a:t>
            </a:r>
            <a:endParaRPr lang="en-US" dirty="0">
              <a:solidFill>
                <a:prstClr val="black"/>
              </a:solidFill>
              <a:latin typeface="Arial Narrow"/>
            </a:endParaRPr>
          </a:p>
        </p:txBody>
      </p:sp>
    </p:spTree>
    <p:extLst>
      <p:ext uri="{BB962C8B-B14F-4D97-AF65-F5344CB8AC3E}">
        <p14:creationId xmlns:p14="http://schemas.microsoft.com/office/powerpoint/2010/main" val="18618774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8275" y="683172"/>
            <a:ext cx="8042573" cy="734466"/>
          </a:xfrm>
        </p:spPr>
        <p:txBody>
          <a:bodyPr>
            <a:noAutofit/>
          </a:bodyPr>
          <a:lstStyle/>
          <a:p>
            <a:r>
              <a:rPr lang="en-US" sz="3400" dirty="0"/>
              <a:t>Role of In-Kind Cost Share in the MEP Program</a:t>
            </a:r>
          </a:p>
        </p:txBody>
      </p:sp>
      <p:sp>
        <p:nvSpPr>
          <p:cNvPr id="7" name="Content Placeholder 6"/>
          <p:cNvSpPr>
            <a:spLocks noGrp="1"/>
          </p:cNvSpPr>
          <p:nvPr>
            <p:ph idx="1"/>
          </p:nvPr>
        </p:nvSpPr>
        <p:spPr>
          <a:xfrm>
            <a:off x="788276" y="1417638"/>
            <a:ext cx="7898524" cy="4525963"/>
          </a:xfrm>
        </p:spPr>
        <p:txBody>
          <a:bodyPr>
            <a:noAutofit/>
          </a:bodyPr>
          <a:lstStyle/>
          <a:p>
            <a:pPr marL="0" indent="0">
              <a:buNone/>
            </a:pPr>
            <a:r>
              <a:rPr lang="en-US" sz="2100" u="sng" dirty="0" smtClean="0"/>
              <a:t>OIG Audit Findings</a:t>
            </a:r>
          </a:p>
          <a:p>
            <a:pPr marL="0" indent="0">
              <a:buNone/>
            </a:pPr>
            <a:r>
              <a:rPr lang="en-US" sz="2100" dirty="0" smtClean="0"/>
              <a:t>Across 6 centers audits found a lack of compliance with federal government accountability requirements including inadequate financial management systems, and expense reporting and management by centers and sub-recipients, among numerous other findings.</a:t>
            </a:r>
          </a:p>
          <a:p>
            <a:pPr marL="0" indent="0">
              <a:buNone/>
            </a:pPr>
            <a:endParaRPr lang="en-US" sz="2100" dirty="0" smtClean="0"/>
          </a:p>
          <a:p>
            <a:pPr marL="0" indent="0">
              <a:buNone/>
            </a:pPr>
            <a:r>
              <a:rPr lang="en-US" sz="2100" u="sng" dirty="0" smtClean="0"/>
              <a:t>Program Analysis </a:t>
            </a:r>
            <a:endParaRPr lang="en-US" sz="2100" dirty="0" smtClean="0"/>
          </a:p>
          <a:p>
            <a:pPr marL="0" indent="0">
              <a:buNone/>
            </a:pPr>
            <a:r>
              <a:rPr lang="en-US" sz="2100" dirty="0" smtClean="0"/>
              <a:t>It appears that the stringent 2:1 requirement has encouraged some centers to seek financial arrangements with partner organizations which have resulted in audit findings with adverse programmatic and financial impacts on the centers and on the overall program.  In order to ensure the highest fiduciary standards, encourage value-added partnerships, and reduce administrative burden, greater clarity in the definition and application of in-kind contributions is required.</a:t>
            </a:r>
            <a:endParaRPr lang="en-US" sz="2100"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29</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20327430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and Overview </a:t>
            </a:r>
            <a:endParaRPr lang="en-US" dirty="0"/>
          </a:p>
        </p:txBody>
      </p:sp>
      <p:sp>
        <p:nvSpPr>
          <p:cNvPr id="4" name="Footer Placeholder 3"/>
          <p:cNvSpPr>
            <a:spLocks noGrp="1"/>
          </p:cNvSpPr>
          <p:nvPr>
            <p:ph type="ftr" sz="quarter" idx="11"/>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3</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8839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Role of In-Kind Cost Share in the MEP Program:  Performance</a:t>
            </a:r>
            <a:endParaRPr lang="en-US" dirty="0"/>
          </a:p>
        </p:txBody>
      </p:sp>
      <p:sp>
        <p:nvSpPr>
          <p:cNvPr id="7" name="Content Placeholder 6"/>
          <p:cNvSpPr>
            <a:spLocks noGrp="1"/>
          </p:cNvSpPr>
          <p:nvPr>
            <p:ph idx="1"/>
          </p:nvPr>
        </p:nvSpPr>
        <p:spPr>
          <a:xfrm>
            <a:off x="788276" y="1612726"/>
            <a:ext cx="7898524" cy="4525963"/>
          </a:xfrm>
        </p:spPr>
        <p:txBody>
          <a:bodyPr/>
          <a:lstStyle/>
          <a:p>
            <a:r>
              <a:rPr lang="en-US" sz="2400" dirty="0"/>
              <a:t>Reliance on cash match funding is positively related to performance while reliance on in-kind match is negatively related to </a:t>
            </a:r>
            <a:r>
              <a:rPr lang="en-US" sz="2400" dirty="0" smtClean="0"/>
              <a:t>performance</a:t>
            </a:r>
          </a:p>
          <a:p>
            <a:r>
              <a:rPr lang="en-US" sz="2400" dirty="0" smtClean="0"/>
              <a:t>Centers that rely more on cash perform better on the client survey and NIST assessment</a:t>
            </a:r>
          </a:p>
          <a:p>
            <a:pPr marL="0" indent="0">
              <a:buNone/>
            </a:pPr>
            <a:endParaRPr lang="en-US" dirty="0" smtClean="0"/>
          </a:p>
          <a:p>
            <a:endParaRPr lang="en-US" dirty="0"/>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30</a:t>
            </a:fld>
            <a:endParaRPr lang="en-US" dirty="0">
              <a:solidFill>
                <a:prstClr val="black">
                  <a:tint val="75000"/>
                </a:prstClr>
              </a:solidFill>
              <a:latin typeface="Arial Narrow"/>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75" y="3743931"/>
            <a:ext cx="7694613" cy="247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5043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706060"/>
            <a:ext cx="7898524" cy="734466"/>
          </a:xfrm>
        </p:spPr>
        <p:txBody>
          <a:bodyPr>
            <a:noAutofit/>
          </a:bodyPr>
          <a:lstStyle/>
          <a:p>
            <a:pPr marL="0" indent="0"/>
            <a:r>
              <a:rPr lang="en-US" sz="2800" b="1" dirty="0">
                <a:latin typeface="Arial" pitchFamily="34" charset="0"/>
                <a:cs typeface="Arial" pitchFamily="34" charset="0"/>
              </a:rPr>
              <a:t>Analysis of center’s current ability (based on FY 2011-2012 actual budget) to meet 1:1 cost share using all forms of cash is:</a:t>
            </a:r>
          </a:p>
        </p:txBody>
      </p:sp>
      <p:sp>
        <p:nvSpPr>
          <p:cNvPr id="3" name="Content Placeholder 2"/>
          <p:cNvSpPr>
            <a:spLocks noGrp="1"/>
          </p:cNvSpPr>
          <p:nvPr>
            <p:ph sz="quarter" idx="1"/>
          </p:nvPr>
        </p:nvSpPr>
        <p:spPr>
          <a:xfrm>
            <a:off x="888483" y="1624358"/>
            <a:ext cx="7898524" cy="5668027"/>
          </a:xfrm>
        </p:spPr>
        <p:txBody>
          <a:bodyPr>
            <a:normAutofit fontScale="32500" lnSpcReduction="20000"/>
          </a:bodyPr>
          <a:lstStyle/>
          <a:p>
            <a:pPr marL="0" indent="0">
              <a:buNone/>
            </a:pPr>
            <a:endParaRPr lang="en-US" sz="5800" dirty="0" smtClean="0"/>
          </a:p>
          <a:p>
            <a:r>
              <a:rPr lang="en-US" sz="5800" dirty="0" smtClean="0"/>
              <a:t>Using </a:t>
            </a:r>
            <a:r>
              <a:rPr lang="en-US" sz="5800" b="1" dirty="0" smtClean="0"/>
              <a:t>all forms of cash</a:t>
            </a:r>
            <a:r>
              <a:rPr lang="en-US" sz="5800" dirty="0" smtClean="0"/>
              <a:t>:</a:t>
            </a:r>
            <a:endParaRPr lang="en-US" sz="5800" dirty="0"/>
          </a:p>
          <a:p>
            <a:pPr lvl="1"/>
            <a:r>
              <a:rPr lang="en-US" sz="5800" dirty="0" smtClean="0"/>
              <a:t>48 centers could meet 1:1 cost share using all forms of cash</a:t>
            </a:r>
            <a:endParaRPr lang="en-US" sz="5800" dirty="0"/>
          </a:p>
          <a:p>
            <a:pPr lvl="1"/>
            <a:r>
              <a:rPr lang="en-US" sz="5800" dirty="0" smtClean="0"/>
              <a:t>Of the 12 centers that do not meet 1:1 cash-only cost share in current environment:</a:t>
            </a:r>
          </a:p>
          <a:p>
            <a:pPr lvl="2">
              <a:buFontTx/>
              <a:buChar char="-"/>
            </a:pPr>
            <a:r>
              <a:rPr lang="en-US" sz="5800" dirty="0" smtClean="0"/>
              <a:t>7 were not fully operational during the FY 11-12 year</a:t>
            </a:r>
          </a:p>
          <a:p>
            <a:pPr lvl="2">
              <a:buFontTx/>
              <a:buChar char="-"/>
            </a:pPr>
            <a:r>
              <a:rPr lang="en-US" sz="5800" dirty="0" smtClean="0"/>
              <a:t>Of the other 5, 2 have not yet submitted a </a:t>
            </a:r>
            <a:r>
              <a:rPr lang="en-US" sz="5800" dirty="0"/>
              <a:t>new operating plan where the data is being drawn from (and thus may actually quality at 1:1 if we had their </a:t>
            </a:r>
            <a:r>
              <a:rPr lang="en-US" sz="5800" dirty="0" smtClean="0"/>
              <a:t>data)</a:t>
            </a:r>
          </a:p>
          <a:p>
            <a:pPr lvl="1"/>
            <a:r>
              <a:rPr lang="en-US" sz="5800" dirty="0" smtClean="0"/>
              <a:t>23 centers </a:t>
            </a:r>
            <a:r>
              <a:rPr lang="en-US" sz="5800" dirty="0"/>
              <a:t>in FY 11-12 exceed 2.00 or higher, meaning they are meeting current cost share requirements of 2:1 with </a:t>
            </a:r>
            <a:r>
              <a:rPr lang="en-US" sz="5800" dirty="0" smtClean="0"/>
              <a:t>cash</a:t>
            </a:r>
          </a:p>
          <a:p>
            <a:r>
              <a:rPr lang="en-US" sz="5800" dirty="0" smtClean="0"/>
              <a:t>Using </a:t>
            </a:r>
            <a:r>
              <a:rPr lang="en-US" sz="5800" b="1" dirty="0" smtClean="0"/>
              <a:t>cash from program income and state and local</a:t>
            </a:r>
            <a:r>
              <a:rPr lang="en-US" sz="5800" dirty="0" smtClean="0"/>
              <a:t>:</a:t>
            </a:r>
          </a:p>
          <a:p>
            <a:pPr lvl="1"/>
            <a:r>
              <a:rPr lang="en-US" sz="5800" dirty="0" smtClean="0"/>
              <a:t>44 centers could meet 1:1 cost share </a:t>
            </a:r>
          </a:p>
          <a:p>
            <a:pPr lvl="1"/>
            <a:r>
              <a:rPr lang="en-US" sz="5800" dirty="0" smtClean="0"/>
              <a:t>16 centers could meet 2:1 cost share </a:t>
            </a:r>
            <a:endParaRPr lang="en-US" sz="5800" dirty="0"/>
          </a:p>
          <a:p>
            <a:r>
              <a:rPr lang="en-US" sz="5800" dirty="0" smtClean="0"/>
              <a:t>Using cash </a:t>
            </a:r>
            <a:r>
              <a:rPr lang="en-US" sz="5800" b="1" dirty="0" smtClean="0"/>
              <a:t>from just program income</a:t>
            </a:r>
            <a:r>
              <a:rPr lang="en-US" sz="5800" dirty="0" smtClean="0"/>
              <a:t>:</a:t>
            </a:r>
          </a:p>
          <a:p>
            <a:pPr lvl="1"/>
            <a:r>
              <a:rPr lang="en-US" sz="5800" dirty="0" smtClean="0"/>
              <a:t>25 centers could meet 1:1 cost share</a:t>
            </a:r>
          </a:p>
          <a:p>
            <a:pPr lvl="1"/>
            <a:r>
              <a:rPr lang="en-US" sz="5800" dirty="0" smtClean="0"/>
              <a:t> 3 centers could meet 2:1 cost share </a:t>
            </a:r>
          </a:p>
          <a:p>
            <a:pPr lvl="1"/>
            <a:endParaRPr lang="en-US" sz="2900" dirty="0" smtClean="0"/>
          </a:p>
          <a:p>
            <a:pPr>
              <a:buFontTx/>
              <a:buChar char="-"/>
            </a:pPr>
            <a:endParaRPr lang="en-US" dirty="0"/>
          </a:p>
          <a:p>
            <a:pPr marL="0" indent="0">
              <a:buNone/>
            </a:pPr>
            <a:endParaRPr lang="en-US" dirty="0" smtClean="0"/>
          </a:p>
          <a:p>
            <a:pPr>
              <a:buFontTx/>
              <a:buChar char="-"/>
            </a:pPr>
            <a:endParaRPr lang="en-US" dirty="0" smtClean="0"/>
          </a:p>
          <a:p>
            <a:pPr marL="0" indent="0">
              <a:buNone/>
            </a:pPr>
            <a:endParaRPr lang="en-US" dirty="0" smtClean="0"/>
          </a:p>
          <a:p>
            <a:pPr>
              <a:buFontTx/>
              <a:buChar char="-"/>
            </a:pPr>
            <a:endParaRPr lang="en-US" dirty="0" smtClean="0"/>
          </a:p>
          <a:p>
            <a:endParaRPr lang="en-US" dirty="0" smtClean="0"/>
          </a:p>
        </p:txBody>
      </p:sp>
      <p:sp>
        <p:nvSpPr>
          <p:cNvPr id="6" name="Slide Number Placeholder 4"/>
          <p:cNvSpPr>
            <a:spLocks noGrp="1"/>
          </p:cNvSpPr>
          <p:nvPr>
            <p:ph type="ftr" sz="quarter" idx="11"/>
          </p:nvPr>
        </p:nvSpPr>
        <p:spPr>
          <a:xfrm>
            <a:off x="3445326" y="6563849"/>
            <a:ext cx="2133600" cy="222578"/>
          </a:xfrm>
        </p:spPr>
        <p:txBody>
          <a:bodyPr/>
          <a:lstStyle/>
          <a:p>
            <a:pPr algn="ctr"/>
            <a:r>
              <a:rPr lang="en-US" dirty="0" smtClean="0">
                <a:solidFill>
                  <a:prstClr val="black">
                    <a:tint val="75000"/>
                  </a:prstClr>
                </a:solidFill>
                <a:latin typeface="Arial Narrow"/>
              </a:rPr>
              <a:t>MEP Advisory Board</a:t>
            </a:r>
            <a:endParaRPr lang="en-US" dirty="0">
              <a:solidFill>
                <a:prstClr val="black">
                  <a:tint val="75000"/>
                </a:prstClr>
              </a:solidFill>
              <a:latin typeface="Arial Narrow"/>
            </a:endParaRP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31</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19040867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Vote on Sub-Committee Proposal (Next Slide)</a:t>
            </a:r>
          </a:p>
          <a:p>
            <a:r>
              <a:rPr lang="en-US" dirty="0" smtClean="0"/>
              <a:t>Submit final recommendation by September 30, 2013</a:t>
            </a:r>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32</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2312663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Cost Share Recommendations</a:t>
            </a:r>
            <a:endParaRPr lang="en-US" dirty="0"/>
          </a:p>
        </p:txBody>
      </p:sp>
      <p:sp>
        <p:nvSpPr>
          <p:cNvPr id="7" name="Content Placeholder 6"/>
          <p:cNvSpPr>
            <a:spLocks noGrp="1"/>
          </p:cNvSpPr>
          <p:nvPr>
            <p:ph idx="1"/>
          </p:nvPr>
        </p:nvSpPr>
        <p:spPr/>
        <p:txBody>
          <a:bodyPr>
            <a:normAutofit fontScale="85000" lnSpcReduction="20000"/>
          </a:bodyPr>
          <a:lstStyle/>
          <a:p>
            <a:r>
              <a:rPr lang="en-US" dirty="0" smtClean="0"/>
              <a:t>There is a need for the program to maintain a cost share policy to maximize the federal investment and encourage the participation of manufacturers: </a:t>
            </a:r>
          </a:p>
          <a:p>
            <a:pPr lvl="1"/>
            <a:r>
              <a:rPr lang="en-US" dirty="0" smtClean="0"/>
              <a:t>Readjust the cost share requirement to 1:1 to provide for the long-term sustainability of the program</a:t>
            </a:r>
          </a:p>
          <a:p>
            <a:pPr lvl="1"/>
            <a:r>
              <a:rPr lang="en-US" dirty="0" smtClean="0"/>
              <a:t>Allow local flexibility in providing in-kind cost share (up to a maximum of one-half of the Recipient’s annual cost share to continue current policy) with clearly defined, well understood, and achievable requirements that facilitate value-added local partnerships</a:t>
            </a:r>
          </a:p>
          <a:p>
            <a:pPr lvl="1"/>
            <a:r>
              <a:rPr lang="en-US" dirty="0" smtClean="0"/>
              <a:t>Optimize program performance through a balanced application of management mechanisms that appropriately includes but is not limited to cost share (e.g. center performance metrics)</a:t>
            </a: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33</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68005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499340"/>
            <a:ext cx="7898524" cy="734466"/>
          </a:xfrm>
        </p:spPr>
        <p:txBody>
          <a:bodyPr>
            <a:noAutofit/>
          </a:bodyPr>
          <a:lstStyle/>
          <a:p>
            <a:pPr algn="ctr"/>
            <a:r>
              <a:rPr lang="en-US" sz="2800" dirty="0" smtClean="0"/>
              <a:t>Recent History:  Need for a Cost Share Recommendation</a:t>
            </a:r>
            <a:endParaRPr lang="en-US" sz="2800" dirty="0"/>
          </a:p>
        </p:txBody>
      </p:sp>
      <p:sp>
        <p:nvSpPr>
          <p:cNvPr id="3" name="Content Placeholder 2"/>
          <p:cNvSpPr>
            <a:spLocks noGrp="1"/>
          </p:cNvSpPr>
          <p:nvPr>
            <p:ph idx="1"/>
          </p:nvPr>
        </p:nvSpPr>
        <p:spPr>
          <a:xfrm>
            <a:off x="788276" y="1537463"/>
            <a:ext cx="7898524" cy="4858784"/>
          </a:xfrm>
        </p:spPr>
        <p:txBody>
          <a:bodyPr>
            <a:normAutofit fontScale="32500" lnSpcReduction="20000"/>
          </a:bodyPr>
          <a:lstStyle/>
          <a:p>
            <a:r>
              <a:rPr lang="en-US" sz="7200" dirty="0"/>
              <a:t>In the American COMPETES Reauthorization Act of </a:t>
            </a:r>
            <a:r>
              <a:rPr lang="en-US" sz="7200" dirty="0" smtClean="0"/>
              <a:t>2010, </a:t>
            </a:r>
            <a:r>
              <a:rPr lang="en-US" sz="7200" dirty="0"/>
              <a:t>Congress directed the Comptroller General (GAO) to submit to Congress a report on cost share requirements of the MEP program with recommendations to provide for long term sustainability of the </a:t>
            </a:r>
            <a:r>
              <a:rPr lang="en-US" sz="7200" dirty="0" smtClean="0"/>
              <a:t>program</a:t>
            </a:r>
          </a:p>
          <a:p>
            <a:endParaRPr lang="en-US" sz="7200" dirty="0"/>
          </a:p>
          <a:p>
            <a:r>
              <a:rPr lang="en-US" sz="7200" dirty="0"/>
              <a:t>GAO submitted a report in April, 2011, but did not provide recommendations that would allow the Secretary of Commerce to alter the cost share </a:t>
            </a:r>
            <a:r>
              <a:rPr lang="en-US" sz="7200" dirty="0" smtClean="0"/>
              <a:t>structure</a:t>
            </a:r>
          </a:p>
          <a:p>
            <a:endParaRPr lang="en-US" sz="7200" dirty="0"/>
          </a:p>
          <a:p>
            <a:r>
              <a:rPr lang="en-US" sz="7200" dirty="0"/>
              <a:t>In the Report on the Appropriations Bill, 2012 (July 20, 2011), Congress directed the Secretary of Commerce to draft criteria for establishing specific cost share for the MEP program.  </a:t>
            </a:r>
          </a:p>
          <a:p>
            <a:endParaRPr lang="en-US" dirty="0"/>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4</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4252817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276" y="973146"/>
            <a:ext cx="7898524" cy="734466"/>
          </a:xfrm>
        </p:spPr>
        <p:txBody>
          <a:bodyPr>
            <a:noAutofit/>
          </a:bodyPr>
          <a:lstStyle/>
          <a:p>
            <a:pPr algn="ctr"/>
            <a:r>
              <a:rPr lang="en-US" sz="2800" b="1" dirty="0" smtClean="0"/>
              <a:t>At the June 2013 National Advisory Board Meeting, </a:t>
            </a:r>
            <a:br>
              <a:rPr lang="en-US" sz="2800" b="1" dirty="0" smtClean="0"/>
            </a:br>
            <a:r>
              <a:rPr lang="en-US" sz="2800" b="1" dirty="0" smtClean="0"/>
              <a:t>the NIST Director Presented the Following Charge:</a:t>
            </a:r>
            <a:endParaRPr lang="en-US" sz="2800" b="1" dirty="0"/>
          </a:p>
        </p:txBody>
      </p:sp>
      <p:sp>
        <p:nvSpPr>
          <p:cNvPr id="3" name="Content Placeholder 2"/>
          <p:cNvSpPr>
            <a:spLocks noGrp="1"/>
          </p:cNvSpPr>
          <p:nvPr>
            <p:ph idx="1"/>
          </p:nvPr>
        </p:nvSpPr>
        <p:spPr>
          <a:xfrm>
            <a:off x="903766" y="2540600"/>
            <a:ext cx="7697973" cy="2737883"/>
          </a:xfrm>
        </p:spPr>
        <p:txBody>
          <a:bodyPr>
            <a:normAutofit/>
          </a:bodyPr>
          <a:lstStyle/>
          <a:p>
            <a:pPr marL="0" indent="0">
              <a:buNone/>
            </a:pPr>
            <a:r>
              <a:rPr lang="en-US" u="sng" dirty="0" smtClean="0">
                <a:solidFill>
                  <a:srgbClr val="0070C0"/>
                </a:solidFill>
              </a:rPr>
              <a:t>The Board is requested to immediately initiate a review of the cost share structure provide recommendations to the NIST Director by September 30, 2013.</a:t>
            </a:r>
          </a:p>
          <a:p>
            <a:endParaRPr lang="en-US" dirty="0"/>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6" name="Slide Number Placeholder 5"/>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5</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3794904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Members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    </a:t>
            </a:r>
            <a:r>
              <a:rPr lang="en-US" dirty="0"/>
              <a:t>	</a:t>
            </a:r>
            <a:r>
              <a:rPr lang="en-US" sz="2400" dirty="0" smtClean="0"/>
              <a:t>Roy Church, President, Lorain Community College (OH)</a:t>
            </a:r>
          </a:p>
          <a:p>
            <a:pPr marL="0" indent="0">
              <a:buNone/>
            </a:pPr>
            <a:r>
              <a:rPr lang="en-US" sz="2400" dirty="0" smtClean="0"/>
              <a:t>#  	Dennis Dotson, President, The Dotson Company (MN)</a:t>
            </a:r>
          </a:p>
          <a:p>
            <a:pPr marL="0" indent="0">
              <a:buNone/>
            </a:pPr>
            <a:r>
              <a:rPr lang="en-US" sz="2400" dirty="0" smtClean="0"/>
              <a:t>#* 	Eileen </a:t>
            </a:r>
            <a:r>
              <a:rPr lang="en-US" sz="2400" dirty="0" err="1" smtClean="0"/>
              <a:t>Guarino</a:t>
            </a:r>
            <a:r>
              <a:rPr lang="en-US" sz="2400" dirty="0" smtClean="0"/>
              <a:t>, President/Managing Director, </a:t>
            </a:r>
            <a:r>
              <a:rPr lang="en-US" sz="2400" dirty="0" err="1" smtClean="0"/>
              <a:t>Greno</a:t>
            </a:r>
            <a:r>
              <a:rPr lang="en-US" sz="2400" dirty="0" smtClean="0"/>
              <a:t> Industries, Inc. (NY)</a:t>
            </a:r>
          </a:p>
          <a:p>
            <a:pPr marL="0" indent="0">
              <a:buNone/>
            </a:pPr>
            <a:r>
              <a:rPr lang="en-US" sz="2400" dirty="0" smtClean="0"/>
              <a:t>*   	Edward Hill, Vice President for Economic Development, Maxine     	Goodman Levin College of Urban Affairs, Cleveland State University (OH)</a:t>
            </a:r>
          </a:p>
          <a:p>
            <a:pPr marL="0" indent="0">
              <a:buNone/>
            </a:pPr>
            <a:r>
              <a:rPr lang="en-US" sz="2400" dirty="0" smtClean="0"/>
              <a:t>#  	Kellie Johnson, President, ACE Clearwater Enterprises (CA)</a:t>
            </a:r>
          </a:p>
          <a:p>
            <a:pPr marL="0" indent="0">
              <a:buNone/>
            </a:pPr>
            <a:r>
              <a:rPr lang="en-US" sz="2400" dirty="0" smtClean="0"/>
              <a:t>#  	Mark </a:t>
            </a:r>
            <a:r>
              <a:rPr lang="en-US" sz="2400" dirty="0"/>
              <a:t>Rice, President, Maritime Applied Physics </a:t>
            </a:r>
            <a:r>
              <a:rPr lang="en-US" sz="2400" dirty="0" smtClean="0"/>
              <a:t>Corporation (MD)</a:t>
            </a:r>
            <a:endParaRPr lang="en-US" sz="2400" dirty="0"/>
          </a:p>
          <a:p>
            <a:pPr marL="0" indent="0">
              <a:buNone/>
            </a:pPr>
            <a:r>
              <a:rPr lang="en-US" sz="2400" dirty="0" smtClean="0"/>
              <a:t>#* 	Rich </a:t>
            </a:r>
            <a:r>
              <a:rPr lang="en-US" sz="2400" dirty="0"/>
              <a:t>Scott, President, Quality Filters, Inc</a:t>
            </a:r>
            <a:r>
              <a:rPr lang="en-US" sz="2400" dirty="0" smtClean="0"/>
              <a:t>. (AL)</a:t>
            </a:r>
            <a:endParaRPr lang="en-US" sz="2400" dirty="0"/>
          </a:p>
          <a:p>
            <a:pPr marL="0" indent="0">
              <a:buNone/>
            </a:pPr>
            <a:r>
              <a:rPr lang="en-US" sz="2400" dirty="0" smtClean="0"/>
              <a:t>#*	 Vickie </a:t>
            </a:r>
            <a:r>
              <a:rPr lang="en-US" sz="2400" dirty="0"/>
              <a:t>Wessel, President, Spirit </a:t>
            </a:r>
            <a:r>
              <a:rPr lang="en-US" sz="2400" dirty="0" smtClean="0"/>
              <a:t>Electronics (AZ)</a:t>
            </a:r>
            <a:endParaRPr lang="en-US" sz="2400" dirty="0"/>
          </a:p>
          <a:p>
            <a:pPr marL="0" indent="0">
              <a:buNone/>
            </a:pPr>
            <a:r>
              <a:rPr lang="en-US" sz="2400" dirty="0" smtClean="0"/>
              <a:t>#  	Jeffrey </a:t>
            </a:r>
            <a:r>
              <a:rPr lang="en-US" sz="2400" dirty="0"/>
              <a:t>Wilcox, Vice President, Engineering, Lockheed </a:t>
            </a:r>
            <a:r>
              <a:rPr lang="en-US" sz="2400" dirty="0" smtClean="0"/>
              <a:t>Martin Corporation 	(MD)</a:t>
            </a:r>
            <a:endParaRPr lang="en-US" sz="2400" dirty="0"/>
          </a:p>
          <a:p>
            <a:pPr marL="0" indent="0">
              <a:buNone/>
            </a:pPr>
            <a:r>
              <a:rPr lang="en-US" sz="2400" dirty="0" smtClean="0"/>
              <a:t>#* 	Edward </a:t>
            </a:r>
            <a:r>
              <a:rPr lang="en-US" sz="2400" dirty="0" err="1"/>
              <a:t>Wolbert</a:t>
            </a:r>
            <a:r>
              <a:rPr lang="en-US" sz="2400" dirty="0"/>
              <a:t>, President &amp; CEO, Transco </a:t>
            </a:r>
            <a:r>
              <a:rPr lang="en-US" sz="2400" dirty="0" smtClean="0"/>
              <a:t>Products (IL)</a:t>
            </a:r>
            <a:endParaRPr lang="en-US" sz="2400" dirty="0">
              <a:effectLst/>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
        <p:nvSpPr>
          <p:cNvPr id="5" name="Slide Number Placeholder 4"/>
          <p:cNvSpPr>
            <a:spLocks noGrp="1"/>
          </p:cNvSpPr>
          <p:nvPr>
            <p:ph type="sldNum" sz="quarter" idx="4"/>
          </p:nvPr>
        </p:nvSpPr>
        <p:spPr/>
        <p:txBody>
          <a:bodyPr/>
          <a:lstStyle/>
          <a:p>
            <a:fld id="{7C690F11-132E-E54B-AD6C-C5C68F5B319F}" type="slidenum">
              <a:rPr lang="en-US" smtClean="0">
                <a:solidFill>
                  <a:prstClr val="black">
                    <a:tint val="75000"/>
                  </a:prstClr>
                </a:solidFill>
                <a:latin typeface="Arial Narrow"/>
              </a:rPr>
              <a:pPr/>
              <a:t>6</a:t>
            </a:fld>
            <a:endParaRPr lang="en-US" dirty="0">
              <a:solidFill>
                <a:prstClr val="black">
                  <a:tint val="75000"/>
                </a:prstClr>
              </a:solidFill>
              <a:latin typeface="Arial Narrow"/>
            </a:endParaRPr>
          </a:p>
        </p:txBody>
      </p:sp>
      <p:sp>
        <p:nvSpPr>
          <p:cNvPr id="7" name="TextBox 6"/>
          <p:cNvSpPr txBox="1"/>
          <p:nvPr/>
        </p:nvSpPr>
        <p:spPr>
          <a:xfrm>
            <a:off x="6019800" y="683172"/>
            <a:ext cx="2873679" cy="646331"/>
          </a:xfrm>
          <a:prstGeom prst="rect">
            <a:avLst/>
          </a:prstGeom>
          <a:noFill/>
        </p:spPr>
        <p:txBody>
          <a:bodyPr wrap="square" rtlCol="0">
            <a:spAutoFit/>
          </a:bodyPr>
          <a:lstStyle/>
          <a:p>
            <a:r>
              <a:rPr lang="en-US" dirty="0" smtClean="0">
                <a:solidFill>
                  <a:prstClr val="black"/>
                </a:solidFill>
                <a:latin typeface="Arial Narrow"/>
              </a:rPr>
              <a:t>#   Manufacturer</a:t>
            </a:r>
          </a:p>
          <a:p>
            <a:r>
              <a:rPr lang="en-US" dirty="0" smtClean="0">
                <a:solidFill>
                  <a:prstClr val="black"/>
                </a:solidFill>
                <a:latin typeface="Arial Narrow"/>
              </a:rPr>
              <a:t>*    Sub-Committee Member </a:t>
            </a:r>
          </a:p>
        </p:txBody>
      </p:sp>
    </p:spTree>
    <p:extLst>
      <p:ext uri="{BB962C8B-B14F-4D97-AF65-F5344CB8AC3E}">
        <p14:creationId xmlns:p14="http://schemas.microsoft.com/office/powerpoint/2010/main" val="1404085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Process</a:t>
            </a:r>
            <a:endParaRPr lang="en-US" dirty="0"/>
          </a:p>
        </p:txBody>
      </p:sp>
      <p:sp>
        <p:nvSpPr>
          <p:cNvPr id="3" name="Content Placeholder 2"/>
          <p:cNvSpPr>
            <a:spLocks noGrp="1"/>
          </p:cNvSpPr>
          <p:nvPr>
            <p:ph sz="quarter" idx="1"/>
          </p:nvPr>
        </p:nvSpPr>
        <p:spPr>
          <a:xfrm>
            <a:off x="700593" y="1600200"/>
            <a:ext cx="7898524" cy="4525963"/>
          </a:xfrm>
        </p:spPr>
        <p:txBody>
          <a:bodyPr>
            <a:normAutofit fontScale="40000" lnSpcReduction="20000"/>
          </a:bodyPr>
          <a:lstStyle/>
          <a:p>
            <a:r>
              <a:rPr lang="en-US" sz="4300" dirty="0" smtClean="0"/>
              <a:t>Board Meeting – Receive Charge from NIST Director (June 24, 2013)</a:t>
            </a:r>
          </a:p>
          <a:p>
            <a:r>
              <a:rPr lang="en-US" sz="4300" dirty="0" smtClean="0"/>
              <a:t>Three Sub-Committee Meetings </a:t>
            </a:r>
          </a:p>
          <a:p>
            <a:pPr lvl="1"/>
            <a:r>
              <a:rPr lang="en-US" sz="4300" dirty="0" smtClean="0"/>
              <a:t>Cost Share 101</a:t>
            </a:r>
          </a:p>
          <a:p>
            <a:pPr lvl="2"/>
            <a:r>
              <a:rPr lang="en-US" sz="4300" dirty="0" smtClean="0"/>
              <a:t>July 18, 2013 and July 19, 2013 to accommodate schedules</a:t>
            </a:r>
          </a:p>
          <a:p>
            <a:pPr lvl="2"/>
            <a:r>
              <a:rPr lang="en-US" sz="4300" dirty="0" smtClean="0"/>
              <a:t>All Board members – not just Sub-Committee members – attended at least one of these</a:t>
            </a:r>
            <a:endParaRPr lang="en-US" sz="4300" dirty="0"/>
          </a:p>
          <a:p>
            <a:pPr lvl="1"/>
            <a:r>
              <a:rPr lang="en-US" sz="4300" dirty="0" smtClean="0"/>
              <a:t>Cost Share and Performance</a:t>
            </a:r>
          </a:p>
          <a:p>
            <a:pPr lvl="2"/>
            <a:r>
              <a:rPr lang="en-US" sz="4300" dirty="0" smtClean="0"/>
              <a:t>August 8, 2013</a:t>
            </a:r>
          </a:p>
          <a:p>
            <a:pPr lvl="1"/>
            <a:r>
              <a:rPr lang="en-US" sz="4300" dirty="0" smtClean="0"/>
              <a:t>Establishing a Position</a:t>
            </a:r>
          </a:p>
          <a:p>
            <a:pPr lvl="2"/>
            <a:r>
              <a:rPr lang="en-US" sz="4300" dirty="0" smtClean="0"/>
              <a:t>September 9 / September 23</a:t>
            </a:r>
          </a:p>
          <a:p>
            <a:endParaRPr lang="en-US" sz="4300" dirty="0" smtClean="0"/>
          </a:p>
          <a:p>
            <a:r>
              <a:rPr lang="en-US" sz="4300" i="1" dirty="0" smtClean="0"/>
              <a:t>Materials available on Connect site (Survey, Letters, etc.)  </a:t>
            </a:r>
          </a:p>
          <a:p>
            <a:endParaRPr lang="en-US" sz="4300" dirty="0"/>
          </a:p>
          <a:p>
            <a:r>
              <a:rPr lang="en-US" sz="4300" dirty="0" smtClean="0"/>
              <a:t>Today’s Board Meeting  </a:t>
            </a:r>
          </a:p>
          <a:p>
            <a:endParaRPr lang="en-US" sz="4300" dirty="0"/>
          </a:p>
          <a:p>
            <a:r>
              <a:rPr lang="en-US" sz="4300" dirty="0" smtClean="0"/>
              <a:t>Submission to NIST Director– September 30th</a:t>
            </a:r>
          </a:p>
          <a:p>
            <a:endParaRPr lang="en-US" dirty="0"/>
          </a:p>
        </p:txBody>
      </p:sp>
      <p:sp>
        <p:nvSpPr>
          <p:cNvPr id="6" name="Slide Number Placeholder 4"/>
          <p:cNvSpPr>
            <a:spLocks noGrp="1"/>
          </p:cNvSpPr>
          <p:nvPr>
            <p:ph type="ftr" sz="quarter" idx="11"/>
          </p:nvPr>
        </p:nvSpPr>
        <p:spPr>
          <a:xfrm>
            <a:off x="3345072" y="6498897"/>
            <a:ext cx="2133600" cy="222578"/>
          </a:xfrm>
        </p:spPr>
        <p:txBody>
          <a:bodyPr/>
          <a:lstStyle/>
          <a:p>
            <a:pPr algn="ctr"/>
            <a:r>
              <a:rPr lang="en-US" dirty="0" smtClean="0">
                <a:solidFill>
                  <a:prstClr val="black">
                    <a:tint val="75000"/>
                  </a:prstClr>
                </a:solidFill>
                <a:latin typeface="Arial Narrow"/>
              </a:rPr>
              <a:t>MEP Advisory Board</a:t>
            </a:r>
            <a:endParaRPr lang="en-US" dirty="0">
              <a:solidFill>
                <a:prstClr val="black">
                  <a:tint val="75000"/>
                </a:prstClr>
              </a:solidFill>
              <a:latin typeface="Arial Narrow"/>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445" t="17832" r="23678"/>
          <a:stretch/>
        </p:blipFill>
        <p:spPr bwMode="auto">
          <a:xfrm>
            <a:off x="5681160" y="3595045"/>
            <a:ext cx="3189230" cy="2531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7</a:t>
            </a:fld>
            <a:endParaRPr lang="en-US" dirty="0">
              <a:solidFill>
                <a:prstClr val="black">
                  <a:tint val="75000"/>
                </a:prstClr>
              </a:solidFill>
              <a:latin typeface="Arial Narrow"/>
            </a:endParaRPr>
          </a:p>
        </p:txBody>
      </p:sp>
    </p:spTree>
    <p:extLst>
      <p:ext uri="{BB962C8B-B14F-4D97-AF65-F5344CB8AC3E}">
        <p14:creationId xmlns:p14="http://schemas.microsoft.com/office/powerpoint/2010/main" val="5067119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Inputs Considered </a:t>
            </a:r>
            <a:endParaRPr lang="en-US" dirty="0"/>
          </a:p>
        </p:txBody>
      </p:sp>
      <p:sp>
        <p:nvSpPr>
          <p:cNvPr id="3" name="Content Placeholder 2"/>
          <p:cNvSpPr>
            <a:spLocks noGrp="1"/>
          </p:cNvSpPr>
          <p:nvPr>
            <p:ph idx="1"/>
          </p:nvPr>
        </p:nvSpPr>
        <p:spPr/>
        <p:txBody>
          <a:bodyPr>
            <a:normAutofit fontScale="85000" lnSpcReduction="10000"/>
          </a:bodyPr>
          <a:lstStyle/>
          <a:p>
            <a:r>
              <a:rPr lang="en-US" smtClean="0"/>
              <a:t>Government </a:t>
            </a:r>
            <a:r>
              <a:rPr lang="en-US" dirty="0" smtClean="0"/>
              <a:t>Accountability Office Report</a:t>
            </a:r>
          </a:p>
          <a:p>
            <a:r>
              <a:rPr lang="en-US" dirty="0" smtClean="0"/>
              <a:t>9 Center Survey</a:t>
            </a:r>
          </a:p>
          <a:p>
            <a:r>
              <a:rPr lang="en-US" dirty="0" smtClean="0"/>
              <a:t>General Web Question</a:t>
            </a:r>
          </a:p>
          <a:p>
            <a:r>
              <a:rPr lang="en-US" dirty="0" smtClean="0"/>
              <a:t>American Small Manufacturers Coalition (ASMC) Surveys</a:t>
            </a:r>
          </a:p>
          <a:p>
            <a:r>
              <a:rPr lang="en-US" dirty="0" smtClean="0"/>
              <a:t>Board Questions – Staff Research for those not answered by resources listed above</a:t>
            </a:r>
            <a:endParaRPr lang="en-US" dirty="0"/>
          </a:p>
          <a:p>
            <a:r>
              <a:rPr lang="en-US" dirty="0" smtClean="0"/>
              <a:t>Board Sub-Committee </a:t>
            </a:r>
            <a:r>
              <a:rPr lang="en-US" dirty="0"/>
              <a:t>c</a:t>
            </a:r>
            <a:r>
              <a:rPr lang="en-US" dirty="0" smtClean="0"/>
              <a:t>onsolidated different recommendations into a single list using best judgment</a:t>
            </a:r>
          </a:p>
          <a:p>
            <a:r>
              <a:rPr lang="en-US" dirty="0" smtClean="0"/>
              <a:t>Full </a:t>
            </a:r>
            <a:r>
              <a:rPr lang="en-US" dirty="0"/>
              <a:t>recommendations from each source remains available on the Connect site</a:t>
            </a:r>
          </a:p>
          <a:p>
            <a:pPr marL="0" indent="0">
              <a:buNone/>
            </a:pPr>
            <a:endParaRPr lang="en-US" dirty="0" smtClean="0"/>
          </a:p>
        </p:txBody>
      </p:sp>
      <p:sp>
        <p:nvSpPr>
          <p:cNvPr id="4" name="Slide Number Placeholder 3"/>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8</a:t>
            </a:fld>
            <a:endParaRPr lang="en-US" dirty="0">
              <a:solidFill>
                <a:prstClr val="black">
                  <a:tint val="75000"/>
                </a:prstClr>
              </a:solidFill>
              <a:latin typeface="Arial Narrow"/>
            </a:endParaRPr>
          </a:p>
        </p:txBody>
      </p:sp>
      <p:sp>
        <p:nvSpPr>
          <p:cNvPr id="5" name="Footer Placeholder 4"/>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995576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MEP Program Requirements:</a:t>
            </a:r>
            <a:br>
              <a:rPr lang="en-US" dirty="0" smtClean="0"/>
            </a:br>
            <a:r>
              <a:rPr lang="en-US" dirty="0" smtClean="0"/>
              <a:t>Statutory Requirements </a:t>
            </a:r>
            <a:endParaRPr lang="en-US" dirty="0"/>
          </a:p>
        </p:txBody>
      </p:sp>
      <p:sp>
        <p:nvSpPr>
          <p:cNvPr id="7" name="Content Placeholder 6"/>
          <p:cNvSpPr>
            <a:spLocks noGrp="1"/>
          </p:cNvSpPr>
          <p:nvPr>
            <p:ph idx="1"/>
          </p:nvPr>
        </p:nvSpPr>
        <p:spPr>
          <a:xfrm>
            <a:off x="788276" y="1700408"/>
            <a:ext cx="7898524" cy="4525963"/>
          </a:xfrm>
        </p:spPr>
        <p:txBody>
          <a:bodyPr>
            <a:normAutofit fontScale="40000" lnSpcReduction="20000"/>
          </a:bodyPr>
          <a:lstStyle/>
          <a:p>
            <a:pPr marL="0" indent="0">
              <a:buNone/>
            </a:pPr>
            <a:r>
              <a:rPr lang="en-US" sz="3800" dirty="0"/>
              <a:t>TITLE 15 - COMMERCE AND TRADE</a:t>
            </a:r>
          </a:p>
          <a:p>
            <a:pPr marL="0" indent="0">
              <a:buNone/>
            </a:pPr>
            <a:r>
              <a:rPr lang="en-US" sz="3800" dirty="0"/>
              <a:t>CHAPTER 7 - NATIONAL INSTITUTE OF STANDARDS AND TECHNOLOGY</a:t>
            </a:r>
          </a:p>
          <a:p>
            <a:pPr marL="0" indent="0">
              <a:buNone/>
            </a:pPr>
            <a:r>
              <a:rPr lang="en-US" sz="3800" dirty="0"/>
              <a:t>Sec. 278k. Regional Centers for the Transfer of Manufacturing Technology</a:t>
            </a:r>
          </a:p>
          <a:p>
            <a:pPr marL="0" indent="0">
              <a:buNone/>
            </a:pPr>
            <a:r>
              <a:rPr lang="en-US" dirty="0"/>
              <a:t> </a:t>
            </a:r>
          </a:p>
          <a:p>
            <a:r>
              <a:rPr lang="en-US" sz="4300" i="1" dirty="0"/>
              <a:t>(c)(2)The objective of the Centers is to enhance productivity and technological performance in United States manufacturing through -</a:t>
            </a:r>
            <a:endParaRPr lang="en-US" sz="4300" dirty="0"/>
          </a:p>
          <a:p>
            <a:pPr marL="0" indent="0">
              <a:buNone/>
            </a:pPr>
            <a:r>
              <a:rPr lang="en-US" sz="4300" i="1" dirty="0"/>
              <a:t> </a:t>
            </a:r>
            <a:endParaRPr lang="en-US" sz="4300" dirty="0"/>
          </a:p>
          <a:p>
            <a:pPr lvl="0"/>
            <a:r>
              <a:rPr lang="en-US" sz="4300" i="1" dirty="0"/>
              <a:t>the transfer of manufacturing technology and techniques developed at the Institute to Centers and, through them, to manufacturing companies throughout the United States;</a:t>
            </a:r>
            <a:endParaRPr lang="en-US" sz="4300" dirty="0"/>
          </a:p>
          <a:p>
            <a:pPr lvl="0"/>
            <a:r>
              <a:rPr lang="en-US" sz="4300" i="1" dirty="0"/>
              <a:t>the participation of individuals from industry, universities, State governments, other Federal agencies, and, when appropriate, the Institute in cooperative technology transfer activities;</a:t>
            </a:r>
            <a:endParaRPr lang="en-US" sz="4300" dirty="0"/>
          </a:p>
          <a:p>
            <a:pPr lvl="0"/>
            <a:r>
              <a:rPr lang="en-US" sz="4300" i="1" dirty="0"/>
              <a:t>efforts to make new manufacturing technology and processes usable by United States- based small- and medium-sized companies;</a:t>
            </a:r>
            <a:endParaRPr lang="en-US" sz="4300" dirty="0"/>
          </a:p>
          <a:p>
            <a:pPr lvl="0"/>
            <a:r>
              <a:rPr lang="en-US" sz="4300" i="1" dirty="0"/>
              <a:t> the active dissemination of scientific, engineering, technical, and management information about manufacturing to industrial firms, including small- and medium-sized manufacturing companies; and</a:t>
            </a:r>
            <a:endParaRPr lang="en-US" sz="4300" dirty="0"/>
          </a:p>
          <a:p>
            <a:pPr lvl="0"/>
            <a:r>
              <a:rPr lang="en-US" sz="4300" i="1" dirty="0"/>
              <a:t>the utilization, when appropriate, of the expertise and capability that exists in Federal laboratories other than the Institute.</a:t>
            </a:r>
            <a:endParaRPr lang="en-US" sz="4300" dirty="0"/>
          </a:p>
          <a:p>
            <a:pPr marL="0" indent="0">
              <a:buNone/>
            </a:pPr>
            <a:endParaRPr lang="en-US" dirty="0"/>
          </a:p>
          <a:p>
            <a:endParaRPr lang="en-US" dirty="0"/>
          </a:p>
        </p:txBody>
      </p:sp>
      <p:sp>
        <p:nvSpPr>
          <p:cNvPr id="5" name="Slide Number Placeholder 4"/>
          <p:cNvSpPr>
            <a:spLocks noGrp="1"/>
          </p:cNvSpPr>
          <p:nvPr>
            <p:ph type="sldNum" sz="quarter" idx="11"/>
          </p:nvPr>
        </p:nvSpPr>
        <p:spPr/>
        <p:txBody>
          <a:bodyPr/>
          <a:lstStyle/>
          <a:p>
            <a:fld id="{7C690F11-132E-E54B-AD6C-C5C68F5B319F}" type="slidenum">
              <a:rPr lang="en-US" smtClean="0">
                <a:solidFill>
                  <a:prstClr val="black">
                    <a:tint val="75000"/>
                  </a:prstClr>
                </a:solidFill>
                <a:latin typeface="Arial Narrow"/>
              </a:rPr>
              <a:pPr/>
              <a:t>9</a:t>
            </a:fld>
            <a:endParaRPr lang="en-US" dirty="0">
              <a:solidFill>
                <a:prstClr val="black">
                  <a:tint val="75000"/>
                </a:prstClr>
              </a:solidFill>
              <a:latin typeface="Arial Narrow"/>
            </a:endParaRPr>
          </a:p>
        </p:txBody>
      </p:sp>
      <p:sp>
        <p:nvSpPr>
          <p:cNvPr id="4" name="Footer Placeholder 3"/>
          <p:cNvSpPr>
            <a:spLocks noGrp="1"/>
          </p:cNvSpPr>
          <p:nvPr>
            <p:ph type="ftr" sz="quarter" idx="12"/>
          </p:nvPr>
        </p:nvSpPr>
        <p:spPr/>
        <p:txBody>
          <a:bodyPr/>
          <a:lstStyle/>
          <a:p>
            <a:r>
              <a:rPr smtClean="0">
                <a:solidFill>
                  <a:prstClr val="black">
                    <a:tint val="75000"/>
                  </a:prstClr>
                </a:solidFill>
                <a:latin typeface="Arial Narrow"/>
              </a:rPr>
              <a:t>MEP Advisory Board</a:t>
            </a:r>
            <a:endParaRPr>
              <a:solidFill>
                <a:prstClr val="black">
                  <a:tint val="75000"/>
                </a:prstClr>
              </a:solidFill>
              <a:latin typeface="Arial Narrow"/>
            </a:endParaRPr>
          </a:p>
        </p:txBody>
      </p:sp>
    </p:spTree>
    <p:extLst>
      <p:ext uri="{BB962C8B-B14F-4D97-AF65-F5344CB8AC3E}">
        <p14:creationId xmlns:p14="http://schemas.microsoft.com/office/powerpoint/2010/main" val="2337371062"/>
      </p:ext>
    </p:extLst>
  </p:cSld>
  <p:clrMapOvr>
    <a:masterClrMapping/>
  </p:clrMapOvr>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4038</TotalTime>
  <Words>4433</Words>
  <Application>Microsoft Macintosh PowerPoint</Application>
  <PresentationFormat>On-screen Show (4:3)</PresentationFormat>
  <Paragraphs>414</Paragraphs>
  <Slides>33</Slides>
  <Notes>24</Notes>
  <HiddenSlides>0</HiddenSlides>
  <MMClips>0</MMClips>
  <ScaleCrop>false</ScaleCrop>
  <HeadingPairs>
    <vt:vector size="4" baseType="variant">
      <vt:variant>
        <vt:lpstr>Theme</vt:lpstr>
      </vt:variant>
      <vt:variant>
        <vt:i4>5</vt:i4>
      </vt:variant>
      <vt:variant>
        <vt:lpstr>Slide Titles</vt:lpstr>
      </vt:variant>
      <vt:variant>
        <vt:i4>33</vt:i4>
      </vt:variant>
    </vt:vector>
  </HeadingPairs>
  <TitlesOfParts>
    <vt:vector size="38" baseType="lpstr">
      <vt:lpstr>NEW-MEP-Slide-Template-v3</vt:lpstr>
      <vt:lpstr>Office Theme</vt:lpstr>
      <vt:lpstr>1_Office Theme</vt:lpstr>
      <vt:lpstr>3_Office Theme</vt:lpstr>
      <vt:lpstr>4_Office Theme</vt:lpstr>
      <vt:lpstr>Analysis and Findings  of the Cost Share Requirements for the Hollings Manufacturing Extension Partnership Program  </vt:lpstr>
      <vt:lpstr>Today’s Agenda</vt:lpstr>
      <vt:lpstr>Introduction and Overview </vt:lpstr>
      <vt:lpstr>Recent History:  Need for a Cost Share Recommendation</vt:lpstr>
      <vt:lpstr>At the June 2013 National Advisory Board Meeting,  the NIST Director Presented the Following Charge:</vt:lpstr>
      <vt:lpstr>Board Members</vt:lpstr>
      <vt:lpstr>Committee Process</vt:lpstr>
      <vt:lpstr>Inputs Considered </vt:lpstr>
      <vt:lpstr>MEP Program Requirements: Statutory Requirements </vt:lpstr>
      <vt:lpstr>MEP Cost Share Requirements: Statutory Requirements</vt:lpstr>
      <vt:lpstr>History of Cost-Share</vt:lpstr>
      <vt:lpstr>Summary of Key Findings</vt:lpstr>
      <vt:lpstr>Summary of Key Findings </vt:lpstr>
      <vt:lpstr>Summary of Key Findings, p.2</vt:lpstr>
      <vt:lpstr>Summary of Key Findings, p.3</vt:lpstr>
      <vt:lpstr>Cost Share Recommendations</vt:lpstr>
      <vt:lpstr>Cost Share Recommendations</vt:lpstr>
      <vt:lpstr>Background Information </vt:lpstr>
      <vt:lpstr>Pros of Current Cost Share Policy</vt:lpstr>
      <vt:lpstr>Cons of Current Cost Share Requirement </vt:lpstr>
      <vt:lpstr>Cons of Current Cost Share Requirement, cont.</vt:lpstr>
      <vt:lpstr>Pros of Changing Cost Share</vt:lpstr>
      <vt:lpstr>Cons of Changing Cost Share </vt:lpstr>
      <vt:lpstr>Impact of Changing Cost Share on the Financial Size of the MEP Program</vt:lpstr>
      <vt:lpstr>Impact of Changing Cost Share on the Financial Size of the MEP Program, cont.</vt:lpstr>
      <vt:lpstr>Approach of States to MEP Program Funding</vt:lpstr>
      <vt:lpstr>Approach of States to MEP Program Funding, cont.</vt:lpstr>
      <vt:lpstr>Which of the following factors determines the level of cost-share funding your center receives from stakeholders?  </vt:lpstr>
      <vt:lpstr>Role of In-Kind Cost Share in the MEP Program</vt:lpstr>
      <vt:lpstr>Role of In-Kind Cost Share in the MEP Program:  Performance</vt:lpstr>
      <vt:lpstr>Analysis of center’s current ability (based on FY 2011-2012 actual budget) to meet 1:1 cost share using all forms of cash is:</vt:lpstr>
      <vt:lpstr>Next Steps</vt:lpstr>
      <vt:lpstr>Cost Share Recommendations</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subject/>
  <dc:creator>Cindy Orellana</dc:creator>
  <cp:keywords/>
  <dc:description/>
  <cp:lastModifiedBy>Cindy Orellana</cp:lastModifiedBy>
  <cp:revision>202</cp:revision>
  <cp:lastPrinted>2013-09-26T17:12:36Z</cp:lastPrinted>
  <dcterms:created xsi:type="dcterms:W3CDTF">2011-12-08T15:36:51Z</dcterms:created>
  <dcterms:modified xsi:type="dcterms:W3CDTF">2013-10-22T17:55:22Z</dcterms:modified>
  <cp:category/>
</cp:coreProperties>
</file>