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6"/>
  </p:notesMasterIdLst>
  <p:sldIdLst>
    <p:sldId id="256" r:id="rId2"/>
    <p:sldId id="257" r:id="rId3"/>
    <p:sldId id="267" r:id="rId4"/>
    <p:sldId id="282" r:id="rId5"/>
    <p:sldId id="259" r:id="rId6"/>
    <p:sldId id="262" r:id="rId7"/>
    <p:sldId id="268" r:id="rId8"/>
    <p:sldId id="263" r:id="rId9"/>
    <p:sldId id="264" r:id="rId10"/>
    <p:sldId id="265" r:id="rId11"/>
    <p:sldId id="260" r:id="rId12"/>
    <p:sldId id="275" r:id="rId13"/>
    <p:sldId id="277" r:id="rId14"/>
    <p:sldId id="269" r:id="rId15"/>
    <p:sldId id="270" r:id="rId16"/>
    <p:sldId id="266" r:id="rId17"/>
    <p:sldId id="274" r:id="rId18"/>
    <p:sldId id="273" r:id="rId19"/>
    <p:sldId id="272" r:id="rId20"/>
    <p:sldId id="271" r:id="rId21"/>
    <p:sldId id="280" r:id="rId22"/>
    <p:sldId id="278" r:id="rId23"/>
    <p:sldId id="261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rker" initials="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91" autoAdjust="0"/>
    <p:restoredTop sz="94667" autoAdjust="0"/>
  </p:normalViewPr>
  <p:slideViewPr>
    <p:cSldViewPr>
      <p:cViewPr varScale="1">
        <p:scale>
          <a:sx n="127" d="100"/>
          <a:sy n="127" d="100"/>
        </p:scale>
        <p:origin x="-5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1D92E4-C635-4C38-8FA6-873442E9B055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00EED-4844-4560-8B19-2414A5632A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A00EED-4844-4560-8B19-2414A5632A9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A00EED-4844-4560-8B19-2414A5632A9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A00EED-4844-4560-8B19-2414A5632A9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A00EED-4844-4560-8B19-2414A5632A9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A00EED-4844-4560-8B19-2414A5632A9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jpeg"/><Relationship Id="rId9" Type="http://schemas.openxmlformats.org/officeDocument/2006/relationships/image" Target="../media/image10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8ED96-AF45-4D7B-ACED-B04D6EB5FD16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8A9F5-8BC5-4F0C-A566-54A65943D7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8ED96-AF45-4D7B-ACED-B04D6EB5FD16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8A9F5-8BC5-4F0C-A566-54A65943D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8ED96-AF45-4D7B-ACED-B04D6EB5FD16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8A9F5-8BC5-4F0C-A566-54A65943D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381000" y="359664"/>
            <a:ext cx="5257800" cy="1392936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pic>
        <p:nvPicPr>
          <p:cNvPr id="25" name="Picture 2" descr="C:\Users\parker\AppData\Local\Microsoft\Windows\Temporary Internet Files\Content.IE5\GN4ZN3FK\MCj04352420000[1]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752600"/>
            <a:ext cx="894868" cy="1770560"/>
          </a:xfrm>
          <a:prstGeom prst="rect">
            <a:avLst/>
          </a:prstGeom>
          <a:noFill/>
        </p:spPr>
      </p:pic>
      <p:pic>
        <p:nvPicPr>
          <p:cNvPr id="26" name="Picture 25" descr="ballot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086600" y="3429000"/>
            <a:ext cx="1505972" cy="1949426"/>
          </a:xfrm>
          <a:prstGeom prst="rect">
            <a:avLst/>
          </a:prstGeom>
        </p:spPr>
      </p:pic>
      <p:pic>
        <p:nvPicPr>
          <p:cNvPr id="27" name="Picture 26" descr="scanner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114800" y="3983328"/>
            <a:ext cx="1448309" cy="2036472"/>
          </a:xfrm>
          <a:prstGeom prst="rect">
            <a:avLst/>
          </a:prstGeom>
        </p:spPr>
      </p:pic>
      <p:sp>
        <p:nvSpPr>
          <p:cNvPr id="29" name="TextBox 28"/>
          <p:cNvSpPr txBox="1"/>
          <p:nvPr userDrawn="1"/>
        </p:nvSpPr>
        <p:spPr>
          <a:xfrm>
            <a:off x="7467600" y="2971800"/>
            <a:ext cx="933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Ballot</a:t>
            </a:r>
            <a:endParaRPr lang="en-US" sz="2400" dirty="0"/>
          </a:p>
        </p:txBody>
      </p:sp>
      <p:sp>
        <p:nvSpPr>
          <p:cNvPr id="30" name="TextBox 29"/>
          <p:cNvSpPr txBox="1"/>
          <p:nvPr userDrawn="1"/>
        </p:nvSpPr>
        <p:spPr>
          <a:xfrm>
            <a:off x="4038600" y="3581400"/>
            <a:ext cx="1535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Tabulation</a:t>
            </a:r>
            <a:endParaRPr lang="en-US" sz="2400" dirty="0"/>
          </a:p>
        </p:txBody>
      </p:sp>
      <p:sp>
        <p:nvSpPr>
          <p:cNvPr id="31" name="TextBox 30"/>
          <p:cNvSpPr txBox="1"/>
          <p:nvPr userDrawn="1"/>
        </p:nvSpPr>
        <p:spPr>
          <a:xfrm>
            <a:off x="50119" y="3424535"/>
            <a:ext cx="2007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</a:t>
            </a:r>
            <a:r>
              <a:rPr lang="en-US" sz="2400" dirty="0" smtClean="0"/>
              <a:t>lection totals</a:t>
            </a:r>
          </a:p>
        </p:txBody>
      </p:sp>
      <p:sp>
        <p:nvSpPr>
          <p:cNvPr id="32" name="TextBox 31"/>
          <p:cNvSpPr txBox="1"/>
          <p:nvPr userDrawn="1"/>
        </p:nvSpPr>
        <p:spPr>
          <a:xfrm>
            <a:off x="152400" y="1219200"/>
            <a:ext cx="18966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Election</a:t>
            </a:r>
          </a:p>
          <a:p>
            <a:r>
              <a:rPr lang="en-US" sz="2400" dirty="0" smtClean="0"/>
              <a:t>Management</a:t>
            </a:r>
          </a:p>
          <a:p>
            <a:r>
              <a:rPr lang="en-US" sz="2400" dirty="0" smtClean="0"/>
              <a:t>System</a:t>
            </a:r>
            <a:endParaRPr lang="en-US" sz="2400" dirty="0"/>
          </a:p>
        </p:txBody>
      </p:sp>
      <p:pic>
        <p:nvPicPr>
          <p:cNvPr id="35" name="Picture 34" descr="audit_log_screenshot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752600" y="5626847"/>
            <a:ext cx="1696995" cy="1231153"/>
          </a:xfrm>
          <a:prstGeom prst="rect">
            <a:avLst/>
          </a:prstGeom>
        </p:spPr>
      </p:pic>
      <p:pic>
        <p:nvPicPr>
          <p:cNvPr id="36" name="Picture 3" descr="C:\Users\parker\AppData\Local\Microsoft\Windows\Temporary Internet Files\Content.IE5\4L0HWW36\MCj04398050000[1]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3170862">
            <a:off x="4397283" y="1836519"/>
            <a:ext cx="4180583" cy="1447800"/>
          </a:xfrm>
          <a:prstGeom prst="rect">
            <a:avLst/>
          </a:prstGeom>
          <a:noFill/>
        </p:spPr>
      </p:pic>
      <p:pic>
        <p:nvPicPr>
          <p:cNvPr id="37" name="Picture 3" descr="C:\Users\parker\AppData\Local\Microsoft\Windows\Temporary Internet Files\Content.IE5\4L0HWW36\MCj04398050000[1]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11941044">
            <a:off x="4494026" y="4940693"/>
            <a:ext cx="3124200" cy="1447800"/>
          </a:xfrm>
          <a:prstGeom prst="rect">
            <a:avLst/>
          </a:prstGeom>
          <a:noFill/>
        </p:spPr>
      </p:pic>
      <p:pic>
        <p:nvPicPr>
          <p:cNvPr id="38" name="Picture 3" descr="C:\Users\parker\AppData\Local\Microsoft\Windows\Temporary Internet Files\Content.IE5\4L0HWW36\MCj04398050000[1]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12282880">
            <a:off x="903159" y="3566466"/>
            <a:ext cx="3526307" cy="1447800"/>
          </a:xfrm>
          <a:prstGeom prst="rect">
            <a:avLst/>
          </a:prstGeom>
          <a:noFill/>
        </p:spPr>
      </p:pic>
      <p:pic>
        <p:nvPicPr>
          <p:cNvPr id="39" name="Picture 3" descr="C:\Users\parker\AppData\Local\Microsoft\Windows\Temporary Internet Files\Content.IE5\4L0HWW36\MCj04398050000[1]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18003614" flipH="1">
            <a:off x="1599506" y="4648307"/>
            <a:ext cx="3124200" cy="1447800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 userDrawn="1"/>
        </p:nvSpPr>
        <p:spPr>
          <a:xfrm>
            <a:off x="1884128" y="5177135"/>
            <a:ext cx="1468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Audit logs</a:t>
            </a:r>
            <a:endParaRPr lang="en-US" sz="2400" dirty="0"/>
          </a:p>
        </p:txBody>
      </p:sp>
      <p:pic>
        <p:nvPicPr>
          <p:cNvPr id="42" name="Picture 41" descr="3d-monitor1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3023051" y="1066800"/>
            <a:ext cx="1567543" cy="1371600"/>
          </a:xfrm>
          <a:prstGeom prst="rect">
            <a:avLst/>
          </a:prstGeom>
        </p:spPr>
      </p:pic>
      <p:pic>
        <p:nvPicPr>
          <p:cNvPr id="43" name="Picture 42" descr="printer.pn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4013651" y="1752600"/>
            <a:ext cx="1091749" cy="972579"/>
          </a:xfrm>
          <a:prstGeom prst="rect">
            <a:avLst/>
          </a:prstGeom>
        </p:spPr>
      </p:pic>
      <p:pic>
        <p:nvPicPr>
          <p:cNvPr id="44" name="Picture 43" descr="tally.pn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152400" y="3886200"/>
            <a:ext cx="1358721" cy="2243469"/>
          </a:xfrm>
          <a:prstGeom prst="rect">
            <a:avLst/>
          </a:prstGeom>
        </p:spPr>
      </p:pic>
      <p:pic>
        <p:nvPicPr>
          <p:cNvPr id="45" name="Picture 44" descr="compactdisc.png"/>
          <p:cNvPicPr>
            <a:picLocks noChangeAspect="1"/>
          </p:cNvPicPr>
          <p:nvPr userDrawn="1"/>
        </p:nvPicPr>
        <p:blipFill>
          <a:blip r:embed="rId10" cstate="print"/>
          <a:stretch>
            <a:fillRect/>
          </a:stretch>
        </p:blipFill>
        <p:spPr>
          <a:xfrm>
            <a:off x="3404051" y="2286000"/>
            <a:ext cx="609600" cy="609600"/>
          </a:xfrm>
          <a:prstGeom prst="rect">
            <a:avLst/>
          </a:prstGeom>
        </p:spPr>
      </p:pic>
      <p:pic>
        <p:nvPicPr>
          <p:cNvPr id="46" name="Picture 3" descr="C:\Users\parker\AppData\Local\Microsoft\Windows\Temporary Internet Files\Content.IE5\4L0HWW36\MCj04398050000[1]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1543540">
            <a:off x="845188" y="911098"/>
            <a:ext cx="3124200" cy="1447800"/>
          </a:xfrm>
          <a:prstGeom prst="rect">
            <a:avLst/>
          </a:prstGeom>
          <a:noFill/>
        </p:spPr>
      </p:pic>
      <p:sp>
        <p:nvSpPr>
          <p:cNvPr id="47" name="TextBox 46"/>
          <p:cNvSpPr txBox="1"/>
          <p:nvPr userDrawn="1"/>
        </p:nvSpPr>
        <p:spPr>
          <a:xfrm>
            <a:off x="3810000" y="762000"/>
            <a:ext cx="25094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Voting Machine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461724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8ED96-AF45-4D7B-ACED-B04D6EB5FD16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8A9F5-8BC5-4F0C-A566-54A65943D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8ED96-AF45-4D7B-ACED-B04D6EB5FD16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8A9F5-8BC5-4F0C-A566-54A65943D7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8ED96-AF45-4D7B-ACED-B04D6EB5FD16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8A9F5-8BC5-4F0C-A566-54A65943D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8ED96-AF45-4D7B-ACED-B04D6EB5FD16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8A9F5-8BC5-4F0C-A566-54A65943D7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8ED96-AF45-4D7B-ACED-B04D6EB5FD16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8A9F5-8BC5-4F0C-A566-54A65943D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8ED96-AF45-4D7B-ACED-B04D6EB5FD16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8A9F5-8BC5-4F0C-A566-54A65943D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E8ED96-AF45-4D7B-ACED-B04D6EB5FD16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58A9F5-8BC5-4F0C-A566-54A65943D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8E8ED96-AF45-4D7B-ACED-B04D6EB5FD16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458A9F5-8BC5-4F0C-A566-54A65943D7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5257800" cy="1392936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8E8ED96-AF45-4D7B-ACED-B04D6EB5FD16}" type="datetimeFigureOut">
              <a:rPr lang="en-US" smtClean="0"/>
              <a:pPr/>
              <a:t>10/26/2009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r>
              <a:rPr lang="en-US" dirty="0" smtClean="0"/>
              <a:t>Open Voting Consortium: EML for Open Voting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458A9F5-8BC5-4F0C-A566-54A65943D7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9" name="Picture 18" descr="ovclogo_small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6159500" y="0"/>
            <a:ext cx="2984500" cy="1219200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32" r:id="rId12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8.pn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828800"/>
            <a:ext cx="7772400" cy="1143000"/>
          </a:xfrm>
        </p:spPr>
        <p:txBody>
          <a:bodyPr/>
          <a:lstStyle/>
          <a:p>
            <a:r>
              <a:rPr lang="en-US" dirty="0" smtClean="0"/>
              <a:t>Open Voting Consortium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962400"/>
            <a:ext cx="7772400" cy="1219200"/>
          </a:xfrm>
        </p:spPr>
        <p:txBody>
          <a:bodyPr>
            <a:normAutofit fontScale="47500" lnSpcReduction="20000"/>
          </a:bodyPr>
          <a:lstStyle/>
          <a:p>
            <a:r>
              <a:rPr lang="en-US" sz="4800" dirty="0" smtClean="0"/>
              <a:t>NIST Voting Data Formats Workshop</a:t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Gaithersburg</a:t>
            </a:r>
            <a:br>
              <a:rPr lang="en-US" sz="4800" dirty="0" smtClean="0"/>
            </a:br>
            <a:r>
              <a:rPr lang="en-US" sz="4800" dirty="0" smtClean="0"/>
              <a:t>October, 2009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95800" y="5562600"/>
            <a:ext cx="464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Parker Abercrombie</a:t>
            </a:r>
          </a:p>
          <a:p>
            <a:r>
              <a:rPr lang="en-US" sz="2800" dirty="0" smtClean="0"/>
              <a:t>parker@TheOkoriGroup.com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819400"/>
            <a:ext cx="50359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EML for Open Voting</a:t>
            </a:r>
          </a:p>
        </p:txBody>
      </p:sp>
      <p:pic>
        <p:nvPicPr>
          <p:cNvPr id="6" name="Picture 5" descr="okori-smal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" y="76200"/>
            <a:ext cx="1828572" cy="1422222"/>
          </a:xfrm>
          <a:prstGeom prst="rect">
            <a:avLst/>
          </a:prstGeom>
        </p:spPr>
      </p:pic>
      <p:pic>
        <p:nvPicPr>
          <p:cNvPr id="7" name="Picture 6" descr="ovclogo_sm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9500" y="0"/>
            <a:ext cx="2984500" cy="121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59664"/>
            <a:ext cx="5257800" cy="1392936"/>
          </a:xfrm>
        </p:spPr>
        <p:txBody>
          <a:bodyPr>
            <a:normAutofit/>
          </a:bodyPr>
          <a:lstStyle/>
          <a:p>
            <a:r>
              <a:rPr lang="en-US" dirty="0" smtClean="0"/>
              <a:t>Data Flows</a:t>
            </a:r>
            <a:endParaRPr lang="en-US" dirty="0"/>
          </a:p>
        </p:txBody>
      </p:sp>
      <p:pic>
        <p:nvPicPr>
          <p:cNvPr id="2050" name="Picture 2" descr="C:\Users\parker\AppData\Local\Microsoft\Windows\Temporary Internet Files\Content.IE5\GN4ZN3FK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752600"/>
            <a:ext cx="894868" cy="1770560"/>
          </a:xfrm>
          <a:prstGeom prst="rect">
            <a:avLst/>
          </a:prstGeom>
          <a:noFill/>
        </p:spPr>
      </p:pic>
      <p:pic>
        <p:nvPicPr>
          <p:cNvPr id="7" name="Picture 6" descr="ballo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86600" y="3429000"/>
            <a:ext cx="1505972" cy="1949426"/>
          </a:xfrm>
          <a:prstGeom prst="rect">
            <a:avLst/>
          </a:prstGeom>
        </p:spPr>
      </p:pic>
      <p:pic>
        <p:nvPicPr>
          <p:cNvPr id="8" name="Picture 7" descr="scanne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14800" y="3983328"/>
            <a:ext cx="1448309" cy="203647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467600" y="2971800"/>
            <a:ext cx="933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Ballot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4038600" y="3581400"/>
            <a:ext cx="1535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Tabulation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0119" y="3424535"/>
            <a:ext cx="2007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</a:t>
            </a:r>
            <a:r>
              <a:rPr lang="en-US" sz="2400" dirty="0" smtClean="0"/>
              <a:t>lection totals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2400" y="1219200"/>
            <a:ext cx="18966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Election</a:t>
            </a:r>
          </a:p>
          <a:p>
            <a:r>
              <a:rPr lang="en-US" sz="2400" dirty="0" smtClean="0"/>
              <a:t>Management</a:t>
            </a:r>
          </a:p>
          <a:p>
            <a:r>
              <a:rPr lang="en-US" sz="2400" dirty="0" smtClean="0"/>
              <a:t>System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1295400" y="2133600"/>
            <a:ext cx="170912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Candidates</a:t>
            </a:r>
          </a:p>
          <a:p>
            <a:r>
              <a:rPr lang="en-US" dirty="0" smtClean="0"/>
              <a:t>Issues</a:t>
            </a:r>
          </a:p>
          <a:p>
            <a:r>
              <a:rPr lang="en-US" dirty="0" smtClean="0"/>
              <a:t>Contests</a:t>
            </a:r>
          </a:p>
          <a:p>
            <a:r>
              <a:rPr lang="en-US" dirty="0" smtClean="0"/>
              <a:t>Ballot definition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010400" y="5486400"/>
            <a:ext cx="1850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Voter selections</a:t>
            </a:r>
          </a:p>
          <a:p>
            <a:r>
              <a:rPr lang="en-US" dirty="0" smtClean="0"/>
              <a:t>Digital signatures</a:t>
            </a:r>
            <a:endParaRPr lang="en-US" dirty="0"/>
          </a:p>
        </p:txBody>
      </p:sp>
      <p:pic>
        <p:nvPicPr>
          <p:cNvPr id="23" name="Picture 22" descr="audit_log_screenshot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52600" y="5626847"/>
            <a:ext cx="1696995" cy="1231153"/>
          </a:xfrm>
          <a:prstGeom prst="rect">
            <a:avLst/>
          </a:prstGeom>
        </p:spPr>
      </p:pic>
      <p:pic>
        <p:nvPicPr>
          <p:cNvPr id="30" name="Picture 3" descr="C:\Users\parker\AppData\Local\Microsoft\Windows\Temporary Internet Files\Content.IE5\4L0HWW36\MCj04398050000[1]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3170862">
            <a:off x="4397283" y="1836519"/>
            <a:ext cx="4180583" cy="1447800"/>
          </a:xfrm>
          <a:prstGeom prst="rect">
            <a:avLst/>
          </a:prstGeom>
          <a:noFill/>
        </p:spPr>
      </p:pic>
      <p:pic>
        <p:nvPicPr>
          <p:cNvPr id="31" name="Picture 3" descr="C:\Users\parker\AppData\Local\Microsoft\Windows\Temporary Internet Files\Content.IE5\4L0HWW36\MCj04398050000[1]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11941044">
            <a:off x="4494026" y="4940693"/>
            <a:ext cx="3124200" cy="1447800"/>
          </a:xfrm>
          <a:prstGeom prst="rect">
            <a:avLst/>
          </a:prstGeom>
          <a:noFill/>
        </p:spPr>
      </p:pic>
      <p:pic>
        <p:nvPicPr>
          <p:cNvPr id="32" name="Picture 3" descr="C:\Users\parker\AppData\Local\Microsoft\Windows\Temporary Internet Files\Content.IE5\4L0HWW36\MCj04398050000[1]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12282880">
            <a:off x="903159" y="3566466"/>
            <a:ext cx="3526307" cy="1447800"/>
          </a:xfrm>
          <a:prstGeom prst="rect">
            <a:avLst/>
          </a:prstGeom>
          <a:noFill/>
        </p:spPr>
      </p:pic>
      <p:pic>
        <p:nvPicPr>
          <p:cNvPr id="33" name="Picture 3" descr="C:\Users\parker\AppData\Local\Microsoft\Windows\Temporary Internet Files\Content.IE5\4L0HWW36\MCj04398050000[1]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18003614" flipH="1">
            <a:off x="1599506" y="4648307"/>
            <a:ext cx="3124200" cy="1447800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1884128" y="5177135"/>
            <a:ext cx="1468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Audit logs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4038600" y="6107668"/>
            <a:ext cx="1705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Tabulated votes</a:t>
            </a:r>
            <a:endParaRPr lang="en-US" dirty="0"/>
          </a:p>
        </p:txBody>
      </p:sp>
      <p:pic>
        <p:nvPicPr>
          <p:cNvPr id="27" name="Picture 26" descr="3d-monitor1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023051" y="1066800"/>
            <a:ext cx="1567543" cy="1371600"/>
          </a:xfrm>
          <a:prstGeom prst="rect">
            <a:avLst/>
          </a:prstGeom>
        </p:spPr>
      </p:pic>
      <p:pic>
        <p:nvPicPr>
          <p:cNvPr id="28" name="Picture 27" descr="printer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013651" y="1752600"/>
            <a:ext cx="1091749" cy="972579"/>
          </a:xfrm>
          <a:prstGeom prst="rect">
            <a:avLst/>
          </a:prstGeom>
        </p:spPr>
      </p:pic>
      <p:pic>
        <p:nvPicPr>
          <p:cNvPr id="29" name="Picture 28" descr="tally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52400" y="3886200"/>
            <a:ext cx="1358721" cy="2243469"/>
          </a:xfrm>
          <a:prstGeom prst="rect">
            <a:avLst/>
          </a:prstGeom>
        </p:spPr>
      </p:pic>
      <p:pic>
        <p:nvPicPr>
          <p:cNvPr id="26" name="Picture 25" descr="compactdisc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404051" y="2286000"/>
            <a:ext cx="609600" cy="609600"/>
          </a:xfrm>
          <a:prstGeom prst="rect">
            <a:avLst/>
          </a:prstGeom>
        </p:spPr>
      </p:pic>
      <p:pic>
        <p:nvPicPr>
          <p:cNvPr id="2051" name="Picture 3" descr="C:\Users\parker\AppData\Local\Microsoft\Windows\Temporary Internet Files\Content.IE5\4L0HWW36\MCj04398050000[1]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1543540">
            <a:off x="845188" y="911098"/>
            <a:ext cx="3124200" cy="1447800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3810000" y="762000"/>
            <a:ext cx="25094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Voting Machine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0" y="2667000"/>
            <a:ext cx="1850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Ballot definition</a:t>
            </a:r>
          </a:p>
          <a:p>
            <a:r>
              <a:rPr lang="en-US" dirty="0" smtClean="0"/>
              <a:t>Digital signatures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9" grpId="0"/>
      <p:bldP spid="21" grpId="0"/>
      <p:bldP spid="22" grpId="0"/>
      <p:bldP spid="18" grpId="0"/>
      <p:bldP spid="35" grpId="0"/>
      <p:bldP spid="20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standards</a:t>
            </a:r>
          </a:p>
          <a:p>
            <a:pPr lvl="1"/>
            <a:r>
              <a:rPr lang="en-US" dirty="0" smtClean="0"/>
              <a:t>Prefer XML based standards</a:t>
            </a:r>
          </a:p>
          <a:p>
            <a:r>
              <a:rPr lang="en-US" dirty="0" smtClean="0"/>
              <a:t>Flexible</a:t>
            </a:r>
          </a:p>
          <a:p>
            <a:pPr lvl="1"/>
            <a:r>
              <a:rPr lang="en-US" dirty="0" smtClean="0"/>
              <a:t>Write in candidates, Instant Run Off voting, etc</a:t>
            </a:r>
          </a:p>
          <a:p>
            <a:r>
              <a:rPr lang="en-US" dirty="0" smtClean="0"/>
              <a:t>Accessible</a:t>
            </a:r>
          </a:p>
          <a:p>
            <a:pPr lvl="1"/>
            <a:r>
              <a:rPr lang="en-US" dirty="0" smtClean="0"/>
              <a:t>Support audio interfaces</a:t>
            </a:r>
            <a:endParaRPr lang="en-US" dirty="0"/>
          </a:p>
          <a:p>
            <a:r>
              <a:rPr lang="en-US" dirty="0" smtClean="0"/>
              <a:t>Multilingual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38400" y="5638800"/>
            <a:ext cx="42450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Our solution: Oasis EML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124200" y="3352800"/>
            <a:ext cx="23519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EML is big</a:t>
            </a:r>
            <a:endParaRPr lang="en-US" sz="4000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09600" y="457200"/>
            <a:ext cx="5257800" cy="139293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>
                    <a:satMod val="20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Applying EML v6</a:t>
            </a:r>
            <a:endParaRPr kumimoji="0" lang="en-US" sz="4000" b="0" i="0" u="none" strike="noStrike" kern="1200" cap="none" spc="-100" normalizeH="0" baseline="0" noProof="0" dirty="0">
              <a:ln>
                <a:noFill/>
              </a:ln>
              <a:solidFill>
                <a:schemeClr val="tx2">
                  <a:satMod val="20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48400" y="1371600"/>
            <a:ext cx="2286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Pre Election - Voters</a:t>
            </a:r>
          </a:p>
          <a:p>
            <a:r>
              <a:rPr lang="en-US" dirty="0" smtClean="0"/>
              <a:t>EML-310</a:t>
            </a:r>
          </a:p>
          <a:p>
            <a:r>
              <a:rPr lang="en-US" dirty="0" smtClean="0"/>
              <a:t>EML-330</a:t>
            </a:r>
          </a:p>
          <a:p>
            <a:r>
              <a:rPr lang="en-US" dirty="0" smtClean="0"/>
              <a:t>EML-340</a:t>
            </a:r>
          </a:p>
          <a:p>
            <a:r>
              <a:rPr lang="en-US" dirty="0" smtClean="0"/>
              <a:t>EML-350a</a:t>
            </a:r>
          </a:p>
          <a:p>
            <a:r>
              <a:rPr lang="en-US" dirty="0" smtClean="0"/>
              <a:t>EML-350b</a:t>
            </a:r>
          </a:p>
          <a:p>
            <a:r>
              <a:rPr lang="en-US" dirty="0" smtClean="0"/>
              <a:t>EML-350c</a:t>
            </a:r>
          </a:p>
          <a:p>
            <a:r>
              <a:rPr lang="en-US" dirty="0" smtClean="0"/>
              <a:t>EML-360a</a:t>
            </a:r>
          </a:p>
          <a:p>
            <a:r>
              <a:rPr lang="en-US" dirty="0" smtClean="0"/>
              <a:t>EML-360b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" y="3505200"/>
            <a:ext cx="185134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Election – Voting</a:t>
            </a:r>
          </a:p>
          <a:p>
            <a:endParaRPr lang="en-US" dirty="0" smtClean="0"/>
          </a:p>
          <a:p>
            <a:r>
              <a:rPr lang="en-US" dirty="0" smtClean="0"/>
              <a:t>EML-420</a:t>
            </a:r>
          </a:p>
          <a:p>
            <a:r>
              <a:rPr lang="en-US" dirty="0" smtClean="0"/>
              <a:t>EML-430</a:t>
            </a:r>
          </a:p>
          <a:p>
            <a:endParaRPr lang="en-US" dirty="0" smtClean="0"/>
          </a:p>
          <a:p>
            <a:r>
              <a:rPr lang="en-US" dirty="0" smtClean="0"/>
              <a:t>EML-445</a:t>
            </a:r>
          </a:p>
          <a:p>
            <a:r>
              <a:rPr lang="en-US" dirty="0" smtClean="0"/>
              <a:t>EML-450</a:t>
            </a:r>
          </a:p>
          <a:p>
            <a:r>
              <a:rPr lang="en-US" dirty="0" smtClean="0"/>
              <a:t>EML-460</a:t>
            </a:r>
          </a:p>
          <a:p>
            <a:r>
              <a:rPr lang="en-US" dirty="0" smtClean="0"/>
              <a:t>EML-470</a:t>
            </a:r>
          </a:p>
          <a:p>
            <a:r>
              <a:rPr lang="en-US" dirty="0" smtClean="0"/>
              <a:t>EML-480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14400" y="1981200"/>
            <a:ext cx="13805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Pre Election</a:t>
            </a:r>
          </a:p>
          <a:p>
            <a:endParaRPr lang="en-US" dirty="0" smtClean="0"/>
          </a:p>
          <a:p>
            <a:r>
              <a:rPr lang="en-US" dirty="0" smtClean="0"/>
              <a:t>EML-120</a:t>
            </a:r>
          </a:p>
          <a:p>
            <a:r>
              <a:rPr lang="en-US" dirty="0" smtClean="0"/>
              <a:t>EML-130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200400" y="167640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Pre Election - Candidates</a:t>
            </a:r>
          </a:p>
          <a:p>
            <a:r>
              <a:rPr lang="en-US" dirty="0" smtClean="0"/>
              <a:t>EML-210</a:t>
            </a:r>
          </a:p>
          <a:p>
            <a:r>
              <a:rPr lang="en-US" dirty="0" smtClean="0"/>
              <a:t>EML-220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172200" y="4419600"/>
            <a:ext cx="22300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Options Nomination</a:t>
            </a:r>
          </a:p>
          <a:p>
            <a:r>
              <a:rPr lang="en-US" dirty="0" smtClean="0"/>
              <a:t>EML-610</a:t>
            </a:r>
          </a:p>
          <a:p>
            <a:r>
              <a:rPr lang="en-US" dirty="0" smtClean="0"/>
              <a:t>EML-620</a:t>
            </a:r>
          </a:p>
          <a:p>
            <a:r>
              <a:rPr lang="en-US" dirty="0" smtClean="0"/>
              <a:t>EML-630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276600" y="4876800"/>
            <a:ext cx="241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b="1" dirty="0" smtClean="0"/>
              <a:t>Post Election – Results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00400" y="2514600"/>
            <a:ext cx="1032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EML-230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276600" y="5498068"/>
            <a:ext cx="1040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EML-520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276600" y="5193268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EML-510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85800" y="3810000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EML-410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85800" y="4572000"/>
            <a:ext cx="1053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EML-440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914400" y="2286000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EML-110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5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5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57200"/>
            <a:ext cx="5257800" cy="139293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2">
                    <a:satMod val="20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Applying EML v6</a:t>
            </a:r>
            <a:endParaRPr kumimoji="0" lang="en-US" sz="4000" b="0" i="0" u="none" strike="noStrike" kern="1200" cap="none" spc="-100" normalizeH="0" baseline="0" noProof="0" dirty="0">
              <a:ln>
                <a:noFill/>
              </a:ln>
              <a:solidFill>
                <a:schemeClr val="tx2">
                  <a:satMod val="20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00400" y="2514600"/>
            <a:ext cx="1032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EML-230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276600" y="5498068"/>
            <a:ext cx="1040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EML-520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276600" y="5193268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EML-510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85800" y="3810000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EML-410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85800" y="4572000"/>
            <a:ext cx="1053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EML-440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14400" y="2286000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EML-110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10000" y="1916668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Election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810000" y="2209800"/>
            <a:ext cx="125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Candidates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810000" y="2526268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Ballot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0" y="2819400"/>
            <a:ext cx="108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Cast Vote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810000" y="3112532"/>
            <a:ext cx="76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Count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810000" y="3440668"/>
            <a:ext cx="87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77 0.01759 L 0.21077 -0.060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-3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 0.01111 L -0.03975 -0.0490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" y="-3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9 0.00648 L 0.2349 -0.1935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-1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0.23403 -0.2601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-13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04791 -0.3062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" y="-15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22222E-6 L -0.04861 -0.3062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" y="-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EML v6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239000" y="5486400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440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505200" y="6400800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480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343400" y="6019800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</a:t>
            </a:r>
            <a:r>
              <a:rPr lang="en-US" dirty="0" smtClean="0"/>
              <a:t>510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" y="5858470"/>
            <a:ext cx="101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520</a:t>
            </a:r>
            <a:endParaRPr lang="en-US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1447800" y="2362200"/>
            <a:ext cx="994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110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47800" y="2667000"/>
            <a:ext cx="1001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230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47800" y="2971800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7" grpId="2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 29"/>
          <p:cNvSpPr/>
          <p:nvPr/>
        </p:nvSpPr>
        <p:spPr>
          <a:xfrm>
            <a:off x="2315980" y="449705"/>
            <a:ext cx="352269" cy="5823679"/>
          </a:xfrm>
          <a:custGeom>
            <a:avLst/>
            <a:gdLst>
              <a:gd name="connsiteX0" fmla="*/ 0 w 352269"/>
              <a:gd name="connsiteY0" fmla="*/ 1978702 h 5823679"/>
              <a:gd name="connsiteX1" fmla="*/ 352269 w 352269"/>
              <a:gd name="connsiteY1" fmla="*/ 0 h 5823679"/>
              <a:gd name="connsiteX2" fmla="*/ 344774 w 352269"/>
              <a:gd name="connsiteY2" fmla="*/ 5823679 h 5823679"/>
              <a:gd name="connsiteX3" fmla="*/ 22486 w 352269"/>
              <a:gd name="connsiteY3" fmla="*/ 2211049 h 5823679"/>
              <a:gd name="connsiteX4" fmla="*/ 0 w 352269"/>
              <a:gd name="connsiteY4" fmla="*/ 1978702 h 5823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2269" h="5823679">
                <a:moveTo>
                  <a:pt x="0" y="1978702"/>
                </a:moveTo>
                <a:lnTo>
                  <a:pt x="352269" y="0"/>
                </a:lnTo>
                <a:cubicBezTo>
                  <a:pt x="349771" y="1941226"/>
                  <a:pt x="347272" y="3882453"/>
                  <a:pt x="344774" y="5823679"/>
                </a:cubicBezTo>
                <a:lnTo>
                  <a:pt x="22486" y="2211049"/>
                </a:lnTo>
                <a:lnTo>
                  <a:pt x="0" y="1978702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1447800" y="2438400"/>
            <a:ext cx="914400" cy="228600"/>
          </a:xfrm>
          <a:prstGeom prst="round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EML v6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2373868"/>
            <a:ext cx="99418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EML 110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39000" y="5486400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440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733800" y="6553200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480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95800" y="6248400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</a:t>
            </a:r>
            <a:r>
              <a:rPr lang="en-US" dirty="0" smtClean="0"/>
              <a:t>510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" y="5858470"/>
            <a:ext cx="101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</a:t>
            </a:r>
            <a:r>
              <a:rPr lang="en-US" dirty="0" smtClean="0"/>
              <a:t>520</a:t>
            </a:r>
            <a:endParaRPr lang="en-US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1447800" y="2678668"/>
            <a:ext cx="1001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230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47800" y="2971800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67000" y="457200"/>
            <a:ext cx="6324600" cy="5816977"/>
          </a:xfrm>
          <a:prstGeom prst="rect">
            <a:avLst/>
          </a:prstGeom>
          <a:solidFill>
            <a:schemeClr val="tx2">
              <a:alpha val="90000"/>
            </a:schemeClr>
          </a:solidFill>
          <a:ln w="9525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EML 110 – Election Event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&lt;</a:t>
            </a:r>
            <a:r>
              <a:rPr lang="en-US" sz="1600" dirty="0" smtClean="0">
                <a:solidFill>
                  <a:srgbClr val="C00000"/>
                </a:solidFill>
              </a:rPr>
              <a:t>EML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Id</a:t>
            </a:r>
            <a:r>
              <a:rPr lang="en-US" sz="1600" dirty="0" smtClean="0">
                <a:solidFill>
                  <a:schemeClr val="bg1"/>
                </a:solidFill>
              </a:rPr>
              <a:t>="110“</a:t>
            </a:r>
            <a:r>
              <a:rPr lang="en-US" sz="1600" dirty="0" smtClean="0">
                <a:solidFill>
                  <a:srgbClr val="0070C0"/>
                </a:solidFill>
              </a:rPr>
              <a:t>SchemaVersion</a:t>
            </a:r>
            <a:r>
              <a:rPr lang="en-US" sz="1600" dirty="0" smtClean="0">
                <a:solidFill>
                  <a:schemeClr val="bg1"/>
                </a:solidFill>
              </a:rPr>
              <a:t>="6.0"&gt;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&lt;</a:t>
            </a:r>
            <a:r>
              <a:rPr lang="en-US" sz="1600" dirty="0" err="1" smtClean="0">
                <a:solidFill>
                  <a:srgbClr val="C00000"/>
                </a:solidFill>
              </a:rPr>
              <a:t>ElectionEvent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&lt;</a:t>
            </a:r>
            <a:r>
              <a:rPr lang="en-US" sz="1600" dirty="0" smtClean="0">
                <a:solidFill>
                  <a:srgbClr val="C00000"/>
                </a:solidFill>
              </a:rPr>
              <a:t>Description</a:t>
            </a:r>
            <a:r>
              <a:rPr lang="en-US" sz="1600" dirty="0" smtClean="0">
                <a:solidFill>
                  <a:schemeClr val="bg1"/>
                </a:solidFill>
              </a:rPr>
              <a:t>&gt;California General Election 2009&lt;/</a:t>
            </a:r>
            <a:r>
              <a:rPr lang="en-US" sz="1600" dirty="0" smtClean="0">
                <a:solidFill>
                  <a:srgbClr val="C00000"/>
                </a:solidFill>
              </a:rPr>
              <a:t>Description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&lt;</a:t>
            </a:r>
            <a:r>
              <a:rPr lang="en-US" sz="1600" dirty="0" smtClean="0">
                <a:solidFill>
                  <a:srgbClr val="C00000"/>
                </a:solidFill>
              </a:rPr>
              <a:t>Languages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&lt;</a:t>
            </a:r>
            <a:r>
              <a:rPr lang="en-US" sz="1600" dirty="0" smtClean="0">
                <a:solidFill>
                  <a:srgbClr val="C00000"/>
                </a:solidFill>
              </a:rPr>
              <a:t>Language</a:t>
            </a:r>
            <a:r>
              <a:rPr lang="en-US" sz="1600" dirty="0" smtClean="0">
                <a:solidFill>
                  <a:schemeClr val="bg1"/>
                </a:solidFill>
              </a:rPr>
              <a:t>&gt;en-US&lt;/Language&gt;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&lt;</a:t>
            </a:r>
            <a:r>
              <a:rPr lang="en-US" sz="1600" dirty="0" smtClean="0">
                <a:solidFill>
                  <a:srgbClr val="C00000"/>
                </a:solidFill>
              </a:rPr>
              <a:t>Language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  <a:r>
              <a:rPr lang="en-US" sz="1600" dirty="0" err="1" smtClean="0">
                <a:solidFill>
                  <a:schemeClr val="bg1"/>
                </a:solidFill>
              </a:rPr>
              <a:t>es</a:t>
            </a:r>
            <a:r>
              <a:rPr lang="en-US" sz="1600" dirty="0" smtClean="0">
                <a:solidFill>
                  <a:schemeClr val="bg1"/>
                </a:solidFill>
              </a:rPr>
              <a:t>&lt;/Language&gt;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DefaultLanguage</a:t>
            </a:r>
            <a:r>
              <a:rPr lang="en-US" sz="1600" dirty="0" smtClean="0">
                <a:solidFill>
                  <a:schemeClr val="bg1"/>
                </a:solidFill>
              </a:rPr>
              <a:t>&gt;en&lt;/</a:t>
            </a:r>
            <a:r>
              <a:rPr lang="en-US" sz="1600" dirty="0" err="1" smtClean="0">
                <a:solidFill>
                  <a:schemeClr val="bg1"/>
                </a:solidFill>
              </a:rPr>
              <a:t>DefaultLanguage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&lt;/</a:t>
            </a:r>
            <a:r>
              <a:rPr lang="en-US" sz="1600" dirty="0" smtClean="0">
                <a:solidFill>
                  <a:srgbClr val="C00000"/>
                </a:solidFill>
              </a:rPr>
              <a:t>Languages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&lt;</a:t>
            </a:r>
            <a:r>
              <a:rPr lang="en-US" sz="1600" dirty="0" smtClean="0">
                <a:solidFill>
                  <a:srgbClr val="C00000"/>
                </a:solidFill>
              </a:rPr>
              <a:t>Election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&lt;</a:t>
            </a:r>
            <a:r>
              <a:rPr lang="en-US" sz="1600" dirty="0" smtClean="0">
                <a:solidFill>
                  <a:srgbClr val="C00000"/>
                </a:solidFill>
              </a:rPr>
              <a:t>Description</a:t>
            </a:r>
            <a:r>
              <a:rPr lang="en-US" sz="1600" dirty="0" smtClean="0">
                <a:solidFill>
                  <a:schemeClr val="bg1"/>
                </a:solidFill>
              </a:rPr>
              <a:t>&gt;%type=</a:t>
            </a:r>
            <a:r>
              <a:rPr lang="en-US" sz="1600" dirty="0" err="1" smtClean="0">
                <a:solidFill>
                  <a:schemeClr val="bg1"/>
                </a:solidFill>
              </a:rPr>
              <a:t>MessagesStructure</a:t>
            </a:r>
            <a:r>
              <a:rPr lang="en-US" sz="1600" dirty="0" smtClean="0">
                <a:solidFill>
                  <a:schemeClr val="bg1"/>
                </a:solidFill>
              </a:rPr>
              <a:t>%&lt;/</a:t>
            </a:r>
            <a:r>
              <a:rPr lang="en-US" sz="1600" dirty="0" smtClean="0">
                <a:solidFill>
                  <a:srgbClr val="C00000"/>
                </a:solidFill>
              </a:rPr>
              <a:t>Description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&lt;</a:t>
            </a:r>
            <a:r>
              <a:rPr lang="en-US" sz="1600" dirty="0" smtClean="0">
                <a:solidFill>
                  <a:srgbClr val="C00000"/>
                </a:solidFill>
              </a:rPr>
              <a:t>Date</a:t>
            </a:r>
            <a:r>
              <a:rPr lang="en-US" sz="1600" dirty="0" smtClean="0">
                <a:solidFill>
                  <a:schemeClr val="bg1"/>
                </a:solidFill>
              </a:rPr>
              <a:t>&gt;%type=</a:t>
            </a:r>
            <a:r>
              <a:rPr lang="en-US" sz="1600" dirty="0" err="1" smtClean="0">
                <a:solidFill>
                  <a:schemeClr val="bg1"/>
                </a:solidFill>
              </a:rPr>
              <a:t>ComplexDateRangeStructure</a:t>
            </a:r>
            <a:r>
              <a:rPr lang="en-US" sz="1600" dirty="0" smtClean="0">
                <a:solidFill>
                  <a:schemeClr val="bg1"/>
                </a:solidFill>
              </a:rPr>
              <a:t>%&lt;/</a:t>
            </a:r>
            <a:r>
              <a:rPr lang="en-US" sz="1600" dirty="0" smtClean="0">
                <a:solidFill>
                  <a:srgbClr val="C00000"/>
                </a:solidFill>
              </a:rPr>
              <a:t>Date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&lt;</a:t>
            </a:r>
            <a:r>
              <a:rPr lang="en-US" sz="1600" dirty="0" smtClean="0">
                <a:solidFill>
                  <a:srgbClr val="C00000"/>
                </a:solidFill>
              </a:rPr>
              <a:t>Contest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DisplayOrder</a:t>
            </a:r>
            <a:r>
              <a:rPr lang="en-US" sz="1600" dirty="0" smtClean="0">
                <a:solidFill>
                  <a:schemeClr val="bg1"/>
                </a:solidFill>
              </a:rPr>
              <a:t>="%1%"&gt;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ReportingUnit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&lt;</a:t>
            </a:r>
            <a:r>
              <a:rPr lang="en-US" sz="1600" dirty="0" smtClean="0">
                <a:solidFill>
                  <a:srgbClr val="C00000"/>
                </a:solidFill>
              </a:rPr>
              <a:t>Description</a:t>
            </a:r>
            <a:r>
              <a:rPr lang="en-US" sz="1600" dirty="0" smtClean="0">
                <a:solidFill>
                  <a:schemeClr val="bg1"/>
                </a:solidFill>
              </a:rPr>
              <a:t>&gt;%type=</a:t>
            </a:r>
            <a:r>
              <a:rPr lang="en-US" sz="1600" dirty="0" err="1" smtClean="0">
                <a:solidFill>
                  <a:schemeClr val="bg1"/>
                </a:solidFill>
              </a:rPr>
              <a:t>MessagesStructure</a:t>
            </a:r>
            <a:r>
              <a:rPr lang="en-US" sz="1600" dirty="0" smtClean="0">
                <a:solidFill>
                  <a:schemeClr val="bg1"/>
                </a:solidFill>
              </a:rPr>
              <a:t>%&lt;/</a:t>
            </a:r>
            <a:r>
              <a:rPr lang="en-US" sz="1600" dirty="0" smtClean="0">
                <a:solidFill>
                  <a:srgbClr val="C00000"/>
                </a:solidFill>
              </a:rPr>
              <a:t>Description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MaxWriteIn</a:t>
            </a:r>
            <a:r>
              <a:rPr lang="en-US" sz="1600" dirty="0" smtClean="0">
                <a:solidFill>
                  <a:schemeClr val="bg1"/>
                </a:solidFill>
              </a:rPr>
              <a:t>&gt;%1%&lt;/</a:t>
            </a:r>
            <a:r>
              <a:rPr lang="en-US" sz="1600" dirty="0" err="1" smtClean="0">
                <a:solidFill>
                  <a:srgbClr val="C00000"/>
                </a:solidFill>
              </a:rPr>
              <a:t>MaxWriteIn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&lt;</a:t>
            </a:r>
            <a:r>
              <a:rPr lang="en-US" sz="1600" dirty="0" smtClean="0">
                <a:solidFill>
                  <a:srgbClr val="C00000"/>
                </a:solidFill>
              </a:rPr>
              <a:t>Messages</a:t>
            </a:r>
            <a:r>
              <a:rPr lang="en-US" sz="1600" dirty="0" smtClean="0">
                <a:solidFill>
                  <a:schemeClr val="bg1"/>
                </a:solidFill>
              </a:rPr>
              <a:t>&gt;%type=</a:t>
            </a:r>
            <a:r>
              <a:rPr lang="en-US" sz="1600" dirty="0" err="1" smtClean="0">
                <a:solidFill>
                  <a:schemeClr val="bg1"/>
                </a:solidFill>
              </a:rPr>
              <a:t>MessagesStructure</a:t>
            </a:r>
            <a:r>
              <a:rPr lang="en-US" sz="1600" dirty="0" smtClean="0">
                <a:solidFill>
                  <a:schemeClr val="bg1"/>
                </a:solidFill>
              </a:rPr>
              <a:t>%&lt;/</a:t>
            </a:r>
            <a:r>
              <a:rPr lang="en-US" sz="1600" dirty="0" smtClean="0">
                <a:solidFill>
                  <a:srgbClr val="C00000"/>
                </a:solidFill>
              </a:rPr>
              <a:t>Messages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&lt;/</a:t>
            </a:r>
            <a:r>
              <a:rPr lang="en-US" sz="1600" dirty="0" smtClean="0">
                <a:solidFill>
                  <a:srgbClr val="C00000"/>
                </a:solidFill>
              </a:rPr>
              <a:t>Contest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&lt;</a:t>
            </a:r>
            <a:r>
              <a:rPr lang="en-US" sz="1600" dirty="0" smtClean="0">
                <a:solidFill>
                  <a:srgbClr val="C00000"/>
                </a:solidFill>
              </a:rPr>
              <a:t>Messages</a:t>
            </a:r>
            <a:r>
              <a:rPr lang="en-US" sz="1600" dirty="0" smtClean="0">
                <a:solidFill>
                  <a:schemeClr val="bg1"/>
                </a:solidFill>
              </a:rPr>
              <a:t>&gt;%type=</a:t>
            </a:r>
            <a:r>
              <a:rPr lang="en-US" sz="1600" dirty="0" err="1" smtClean="0">
                <a:solidFill>
                  <a:schemeClr val="bg1"/>
                </a:solidFill>
              </a:rPr>
              <a:t>MessagesStructure</a:t>
            </a:r>
            <a:r>
              <a:rPr lang="en-US" sz="1600" dirty="0" smtClean="0">
                <a:solidFill>
                  <a:schemeClr val="bg1"/>
                </a:solidFill>
              </a:rPr>
              <a:t>%&lt;/</a:t>
            </a:r>
            <a:r>
              <a:rPr lang="en-US" sz="1600" dirty="0" smtClean="0">
                <a:solidFill>
                  <a:srgbClr val="C00000"/>
                </a:solidFill>
              </a:rPr>
              <a:t>Messages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&lt;/</a:t>
            </a:r>
            <a:r>
              <a:rPr lang="en-US" sz="1600" dirty="0" smtClean="0">
                <a:solidFill>
                  <a:srgbClr val="C00000"/>
                </a:solidFill>
              </a:rPr>
              <a:t>Election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&lt;/</a:t>
            </a:r>
            <a:r>
              <a:rPr lang="en-US" sz="1600" dirty="0" err="1" smtClean="0">
                <a:solidFill>
                  <a:srgbClr val="C00000"/>
                </a:solidFill>
              </a:rPr>
              <a:t>ElectionEvent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&lt;/</a:t>
            </a:r>
            <a:r>
              <a:rPr lang="en-US" sz="1600" dirty="0" smtClean="0">
                <a:solidFill>
                  <a:srgbClr val="C00000"/>
                </a:solidFill>
              </a:rPr>
              <a:t>EML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4" grpId="0" animBg="1"/>
      <p:bldP spid="5" grpId="0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/>
          <p:cNvSpPr/>
          <p:nvPr/>
        </p:nvSpPr>
        <p:spPr>
          <a:xfrm>
            <a:off x="2383436" y="1146748"/>
            <a:ext cx="891915" cy="4332157"/>
          </a:xfrm>
          <a:custGeom>
            <a:avLst/>
            <a:gdLst>
              <a:gd name="connsiteX0" fmla="*/ 0 w 891915"/>
              <a:gd name="connsiteY0" fmla="*/ 1558977 h 4332157"/>
              <a:gd name="connsiteX1" fmla="*/ 891915 w 891915"/>
              <a:gd name="connsiteY1" fmla="*/ 0 h 4332157"/>
              <a:gd name="connsiteX2" fmla="*/ 891915 w 891915"/>
              <a:gd name="connsiteY2" fmla="*/ 4332157 h 4332157"/>
              <a:gd name="connsiteX3" fmla="*/ 0 w 891915"/>
              <a:gd name="connsiteY3" fmla="*/ 1881265 h 4332157"/>
              <a:gd name="connsiteX4" fmla="*/ 0 w 891915"/>
              <a:gd name="connsiteY4" fmla="*/ 1558977 h 4332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1915" h="4332157">
                <a:moveTo>
                  <a:pt x="0" y="1558977"/>
                </a:moveTo>
                <a:lnTo>
                  <a:pt x="891915" y="0"/>
                </a:lnTo>
                <a:lnTo>
                  <a:pt x="891915" y="4332157"/>
                </a:lnTo>
                <a:lnTo>
                  <a:pt x="0" y="1881265"/>
                </a:lnTo>
                <a:lnTo>
                  <a:pt x="0" y="1558977"/>
                </a:lnTo>
                <a:close/>
              </a:path>
            </a:pathLst>
          </a:cu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371600" y="2667000"/>
            <a:ext cx="1066800" cy="381000"/>
          </a:xfrm>
          <a:prstGeom prst="round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EML v6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2362200"/>
            <a:ext cx="994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110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39000" y="5486400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440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733800" y="6553200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480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95800" y="6248400"/>
            <a:ext cx="1026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460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" y="5858470"/>
            <a:ext cx="10105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510</a:t>
            </a:r>
          </a:p>
          <a:p>
            <a:r>
              <a:rPr lang="en-US" dirty="0" smtClean="0"/>
              <a:t>EML 520</a:t>
            </a:r>
          </a:p>
          <a:p>
            <a:r>
              <a:rPr lang="en-US" dirty="0" smtClean="0"/>
              <a:t>EML 530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47800" y="2667000"/>
            <a:ext cx="1001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230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47800" y="2971800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76600" y="1143000"/>
            <a:ext cx="5486400" cy="4339650"/>
          </a:xfrm>
          <a:prstGeom prst="rect">
            <a:avLst/>
          </a:prstGeom>
          <a:solidFill>
            <a:schemeClr val="tx2">
              <a:alpha val="90000"/>
            </a:schemeClr>
          </a:solidFill>
          <a:ln w="9525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EML 230 – Candidate List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&lt;</a:t>
            </a:r>
            <a:r>
              <a:rPr lang="en-US" sz="1600" dirty="0" smtClean="0">
                <a:solidFill>
                  <a:srgbClr val="C00000"/>
                </a:solidFill>
              </a:rPr>
              <a:t>EML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Id</a:t>
            </a:r>
            <a:r>
              <a:rPr lang="en-US" sz="1600" dirty="0" smtClean="0">
                <a:solidFill>
                  <a:schemeClr val="bg1"/>
                </a:solidFill>
              </a:rPr>
              <a:t>="230" </a:t>
            </a:r>
            <a:r>
              <a:rPr lang="en-US" sz="1600" dirty="0" err="1" smtClean="0">
                <a:solidFill>
                  <a:srgbClr val="0070C0"/>
                </a:solidFill>
              </a:rPr>
              <a:t>SchemaVersion</a:t>
            </a:r>
            <a:r>
              <a:rPr lang="en-US" sz="1600" dirty="0" smtClean="0">
                <a:solidFill>
                  <a:schemeClr val="bg1"/>
                </a:solidFill>
              </a:rPr>
              <a:t>="6.0"&gt;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&lt;</a:t>
            </a:r>
            <a:r>
              <a:rPr lang="en-US" sz="1600" dirty="0" err="1" smtClean="0">
                <a:solidFill>
                  <a:srgbClr val="C00000"/>
                </a:solidFill>
              </a:rPr>
              <a:t>TransactionId</a:t>
            </a:r>
            <a:r>
              <a:rPr lang="en-US" sz="1600" dirty="0" smtClean="0">
                <a:solidFill>
                  <a:schemeClr val="bg1"/>
                </a:solidFill>
              </a:rPr>
              <a:t>&gt;WL-2009-10-31&lt;/</a:t>
            </a:r>
            <a:r>
              <a:rPr lang="en-US" sz="1600" dirty="0" err="1" smtClean="0">
                <a:solidFill>
                  <a:srgbClr val="C00000"/>
                </a:solidFill>
              </a:rPr>
              <a:t>TransactionId</a:t>
            </a:r>
            <a:r>
              <a:rPr lang="en-US" sz="1600" dirty="0" smtClean="0">
                <a:solidFill>
                  <a:schemeClr val="bg1"/>
                </a:solidFill>
              </a:rPr>
              <a:t>&gt; 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&lt;</a:t>
            </a:r>
            <a:r>
              <a:rPr lang="en-US" sz="1600" dirty="0" err="1" smtClean="0">
                <a:solidFill>
                  <a:srgbClr val="C00000"/>
                </a:solidFill>
              </a:rPr>
              <a:t>CandidateList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&lt;</a:t>
            </a:r>
            <a:r>
              <a:rPr lang="en-US" sz="1600" dirty="0" smtClean="0">
                <a:solidFill>
                  <a:srgbClr val="C00000"/>
                </a:solidFill>
              </a:rPr>
              <a:t>Election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&lt;</a:t>
            </a:r>
            <a:r>
              <a:rPr lang="en-US" sz="1600" dirty="0" err="1" smtClean="0">
                <a:solidFill>
                  <a:srgbClr val="C00000"/>
                </a:solidFill>
              </a:rPr>
              <a:t>ElectionIdentifier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Id</a:t>
            </a:r>
            <a:r>
              <a:rPr lang="en-US" sz="1600" dirty="0" smtClean="0">
                <a:solidFill>
                  <a:schemeClr val="bg1"/>
                </a:solidFill>
              </a:rPr>
              <a:t>=“Wonderland 2009" /&gt; 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&lt;</a:t>
            </a:r>
            <a:r>
              <a:rPr lang="en-US" sz="1600" dirty="0" smtClean="0">
                <a:solidFill>
                  <a:srgbClr val="C00000"/>
                </a:solidFill>
              </a:rPr>
              <a:t>Contest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&lt;</a:t>
            </a:r>
            <a:r>
              <a:rPr lang="en-US" sz="1600" dirty="0" err="1" smtClean="0">
                <a:solidFill>
                  <a:srgbClr val="C00000"/>
                </a:solidFill>
              </a:rPr>
              <a:t>ContestIdentifier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Id</a:t>
            </a:r>
            <a:r>
              <a:rPr lang="en-US" sz="1600" dirty="0" smtClean="0">
                <a:solidFill>
                  <a:schemeClr val="bg1"/>
                </a:solidFill>
              </a:rPr>
              <a:t>="Supreme Ruler" /&gt; 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&lt;</a:t>
            </a:r>
            <a:r>
              <a:rPr lang="en-US" sz="1600" dirty="0" smtClean="0">
                <a:solidFill>
                  <a:srgbClr val="C00000"/>
                </a:solidFill>
              </a:rPr>
              <a:t>Candidate</a:t>
            </a:r>
            <a:r>
              <a:rPr lang="en-US" sz="1600" dirty="0" smtClean="0">
                <a:solidFill>
                  <a:schemeClr val="bg1"/>
                </a:solidFill>
              </a:rPr>
              <a:t>&gt;Mad Hatter&lt;/</a:t>
            </a:r>
            <a:r>
              <a:rPr lang="en-US" sz="1600" dirty="0" smtClean="0">
                <a:solidFill>
                  <a:srgbClr val="C00000"/>
                </a:solidFill>
              </a:rPr>
              <a:t>Candidate</a:t>
            </a:r>
            <a:r>
              <a:rPr lang="en-US" sz="1600" dirty="0" smtClean="0">
                <a:solidFill>
                  <a:schemeClr val="bg1"/>
                </a:solidFill>
              </a:rPr>
              <a:t>&gt; 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&lt;</a:t>
            </a:r>
            <a:r>
              <a:rPr lang="en-US" sz="1600" dirty="0" smtClean="0">
                <a:solidFill>
                  <a:srgbClr val="C00000"/>
                </a:solidFill>
              </a:rPr>
              <a:t>Candidate</a:t>
            </a:r>
            <a:r>
              <a:rPr lang="en-US" sz="1600" dirty="0" smtClean="0">
                <a:solidFill>
                  <a:schemeClr val="bg1"/>
                </a:solidFill>
              </a:rPr>
              <a:t>&gt;March Hare&lt;/</a:t>
            </a:r>
            <a:r>
              <a:rPr lang="en-US" sz="1600" dirty="0" smtClean="0">
                <a:solidFill>
                  <a:srgbClr val="C00000"/>
                </a:solidFill>
              </a:rPr>
              <a:t>Candidate</a:t>
            </a:r>
            <a:r>
              <a:rPr lang="en-US" sz="1600" dirty="0" smtClean="0">
                <a:solidFill>
                  <a:schemeClr val="bg1"/>
                </a:solidFill>
              </a:rPr>
              <a:t>&gt; 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&lt;</a:t>
            </a:r>
            <a:r>
              <a:rPr lang="en-US" sz="1600" dirty="0" smtClean="0">
                <a:solidFill>
                  <a:srgbClr val="C00000"/>
                </a:solidFill>
              </a:rPr>
              <a:t>Candidate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  <a:r>
              <a:rPr lang="en-US" sz="1600" dirty="0" err="1" smtClean="0">
                <a:solidFill>
                  <a:schemeClr val="bg1"/>
                </a:solidFill>
              </a:rPr>
              <a:t>Tweedledee</a:t>
            </a:r>
            <a:r>
              <a:rPr lang="en-US" sz="1600" dirty="0" smtClean="0">
                <a:solidFill>
                  <a:schemeClr val="bg1"/>
                </a:solidFill>
              </a:rPr>
              <a:t>&lt;/</a:t>
            </a:r>
            <a:r>
              <a:rPr lang="en-US" sz="1600" dirty="0" smtClean="0">
                <a:solidFill>
                  <a:srgbClr val="C00000"/>
                </a:solidFill>
              </a:rPr>
              <a:t>Candidate</a:t>
            </a:r>
            <a:r>
              <a:rPr lang="en-US" sz="1600" dirty="0" smtClean="0">
                <a:solidFill>
                  <a:schemeClr val="bg1"/>
                </a:solidFill>
              </a:rPr>
              <a:t>&gt; 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&lt;</a:t>
            </a:r>
            <a:r>
              <a:rPr lang="en-US" sz="1600" dirty="0" smtClean="0">
                <a:solidFill>
                  <a:srgbClr val="C00000"/>
                </a:solidFill>
              </a:rPr>
              <a:t>Candidat</a:t>
            </a:r>
            <a:r>
              <a:rPr lang="en-US" sz="1600" dirty="0" smtClean="0">
                <a:solidFill>
                  <a:schemeClr val="bg1"/>
                </a:solidFill>
              </a:rPr>
              <a:t>e&gt;</a:t>
            </a:r>
            <a:r>
              <a:rPr lang="en-US" sz="1600" dirty="0" err="1" smtClean="0">
                <a:solidFill>
                  <a:schemeClr val="bg1"/>
                </a:solidFill>
              </a:rPr>
              <a:t>Tweedledum</a:t>
            </a:r>
            <a:r>
              <a:rPr lang="en-US" sz="1600" dirty="0" smtClean="0">
                <a:solidFill>
                  <a:schemeClr val="bg1"/>
                </a:solidFill>
              </a:rPr>
              <a:t>&lt;/</a:t>
            </a:r>
            <a:r>
              <a:rPr lang="en-US" sz="1600" dirty="0" smtClean="0">
                <a:solidFill>
                  <a:srgbClr val="C00000"/>
                </a:solidFill>
              </a:rPr>
              <a:t>Candidate</a:t>
            </a:r>
            <a:r>
              <a:rPr lang="en-US" sz="1600" dirty="0" smtClean="0">
                <a:solidFill>
                  <a:schemeClr val="bg1"/>
                </a:solidFill>
              </a:rPr>
              <a:t>&gt; 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&lt;/</a:t>
            </a:r>
            <a:r>
              <a:rPr lang="en-US" sz="1600" dirty="0" smtClean="0">
                <a:solidFill>
                  <a:srgbClr val="C00000"/>
                </a:solidFill>
              </a:rPr>
              <a:t>Contest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&lt;/</a:t>
            </a:r>
            <a:r>
              <a:rPr lang="en-US" sz="1600" dirty="0" smtClean="0">
                <a:solidFill>
                  <a:srgbClr val="C00000"/>
                </a:solidFill>
              </a:rPr>
              <a:t>Election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&lt;/</a:t>
            </a:r>
            <a:r>
              <a:rPr lang="en-US" sz="1600" dirty="0" err="1" smtClean="0">
                <a:solidFill>
                  <a:srgbClr val="C00000"/>
                </a:solidFill>
              </a:rPr>
              <a:t>CandidateList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&lt;/</a:t>
            </a:r>
            <a:r>
              <a:rPr lang="en-US" sz="1600" dirty="0" smtClean="0">
                <a:solidFill>
                  <a:srgbClr val="C00000"/>
                </a:solidFill>
              </a:rPr>
              <a:t>EML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21" grpId="4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5"/>
          <p:cNvSpPr/>
          <p:nvPr/>
        </p:nvSpPr>
        <p:spPr>
          <a:xfrm>
            <a:off x="2465882" y="149902"/>
            <a:ext cx="427220" cy="6273383"/>
          </a:xfrm>
          <a:custGeom>
            <a:avLst/>
            <a:gdLst>
              <a:gd name="connsiteX0" fmla="*/ 0 w 427220"/>
              <a:gd name="connsiteY0" fmla="*/ 2848131 h 6273383"/>
              <a:gd name="connsiteX1" fmla="*/ 427220 w 427220"/>
              <a:gd name="connsiteY1" fmla="*/ 0 h 6273383"/>
              <a:gd name="connsiteX2" fmla="*/ 427220 w 427220"/>
              <a:gd name="connsiteY2" fmla="*/ 6273383 h 6273383"/>
              <a:gd name="connsiteX3" fmla="*/ 0 w 427220"/>
              <a:gd name="connsiteY3" fmla="*/ 3185409 h 6273383"/>
              <a:gd name="connsiteX4" fmla="*/ 0 w 427220"/>
              <a:gd name="connsiteY4" fmla="*/ 2848131 h 6273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7220" h="6273383">
                <a:moveTo>
                  <a:pt x="0" y="2848131"/>
                </a:moveTo>
                <a:lnTo>
                  <a:pt x="427220" y="0"/>
                </a:lnTo>
                <a:lnTo>
                  <a:pt x="427220" y="6273383"/>
                </a:lnTo>
                <a:lnTo>
                  <a:pt x="0" y="3185409"/>
                </a:lnTo>
                <a:lnTo>
                  <a:pt x="0" y="2848131"/>
                </a:lnTo>
                <a:close/>
              </a:path>
            </a:pathLst>
          </a:cu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447800" y="2971800"/>
            <a:ext cx="1066800" cy="381000"/>
          </a:xfrm>
          <a:prstGeom prst="round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EML v6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2362200"/>
            <a:ext cx="994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110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39000" y="5486400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440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733800" y="6553200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480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495800" y="6248400"/>
            <a:ext cx="1026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460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" y="5858470"/>
            <a:ext cx="10105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510</a:t>
            </a:r>
          </a:p>
          <a:p>
            <a:r>
              <a:rPr lang="en-US" dirty="0" smtClean="0"/>
              <a:t>EML 520</a:t>
            </a:r>
          </a:p>
          <a:p>
            <a:r>
              <a:rPr lang="en-US" dirty="0" smtClean="0"/>
              <a:t>EML 530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47800" y="2667000"/>
            <a:ext cx="1001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230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47800" y="2983468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95600" y="152400"/>
            <a:ext cx="5791200" cy="6247864"/>
          </a:xfrm>
          <a:prstGeom prst="rect">
            <a:avLst/>
          </a:prstGeom>
          <a:solidFill>
            <a:schemeClr val="tx2">
              <a:alpha val="90000"/>
            </a:schemeClr>
          </a:solidFill>
          <a:ln w="9525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EML 410 – Ballot</a:t>
            </a:r>
          </a:p>
          <a:p>
            <a:endParaRPr lang="en-US" sz="1600" dirty="0" smtClean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&lt;</a:t>
            </a:r>
            <a:r>
              <a:rPr lang="en-US" sz="1600" dirty="0" smtClean="0">
                <a:solidFill>
                  <a:srgbClr val="C00000"/>
                </a:solidFill>
                <a:ea typeface="Batang" pitchFamily="18" charset="-127"/>
              </a:rPr>
              <a:t>EML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</a:t>
            </a:r>
            <a:r>
              <a:rPr lang="en-US" sz="1600" dirty="0" smtClean="0">
                <a:solidFill>
                  <a:srgbClr val="0070C0"/>
                </a:solidFill>
                <a:ea typeface="Batang" pitchFamily="18" charset="-127"/>
              </a:rPr>
              <a:t>Id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="410"&gt;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&lt;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TransactionId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&gt;410&lt;/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TransactionId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&lt;</a:t>
            </a:r>
            <a:r>
              <a:rPr lang="en-US" sz="1600" dirty="0" smtClean="0">
                <a:solidFill>
                  <a:srgbClr val="C00000"/>
                </a:solidFill>
                <a:ea typeface="Batang" pitchFamily="18" charset="-127"/>
              </a:rPr>
              <a:t>Ballots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&lt;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EventIdentifier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</a:t>
            </a:r>
            <a:r>
              <a:rPr lang="en-US" sz="1600" dirty="0" smtClean="0">
                <a:solidFill>
                  <a:srgbClr val="0070C0"/>
                </a:solidFill>
                <a:ea typeface="Batang" pitchFamily="18" charset="-127"/>
              </a:rPr>
              <a:t>Id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="Evt1"&gt;&lt;/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EventIdentifier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&lt;</a:t>
            </a:r>
            <a:r>
              <a:rPr lang="en-US" sz="1600" dirty="0" smtClean="0">
                <a:solidFill>
                  <a:srgbClr val="C00000"/>
                </a:solidFill>
                <a:ea typeface="Batang" pitchFamily="18" charset="-127"/>
              </a:rPr>
              <a:t>Ballot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   &lt;</a:t>
            </a:r>
            <a:r>
              <a:rPr lang="en-US" sz="1600" dirty="0" smtClean="0">
                <a:solidFill>
                  <a:srgbClr val="C00000"/>
                </a:solidFill>
                <a:ea typeface="Batang" pitchFamily="18" charset="-127"/>
              </a:rPr>
              <a:t>Election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      &lt;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ElectionIdentifier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</a:t>
            </a:r>
            <a:r>
              <a:rPr lang="en-US" sz="1600" dirty="0" smtClean="0">
                <a:solidFill>
                  <a:srgbClr val="0070C0"/>
                </a:solidFill>
                <a:ea typeface="Batang" pitchFamily="18" charset="-127"/>
              </a:rPr>
              <a:t>Id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="Elc1"&gt;&lt;/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ElectionIdentifier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      &lt;</a:t>
            </a:r>
            <a:r>
              <a:rPr lang="en-US" sz="1600" dirty="0" smtClean="0">
                <a:solidFill>
                  <a:srgbClr val="C00000"/>
                </a:solidFill>
                <a:ea typeface="Batang" pitchFamily="18" charset="-127"/>
              </a:rPr>
              <a:t>Contest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         &lt;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ContestIdentifier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</a:t>
            </a:r>
            <a:r>
              <a:rPr lang="en-US" sz="1600" dirty="0" smtClean="0">
                <a:solidFill>
                  <a:srgbClr val="0070C0"/>
                </a:solidFill>
                <a:ea typeface="Batang" pitchFamily="18" charset="-127"/>
              </a:rPr>
              <a:t>Id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="Con1"&gt;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            &lt;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ContestName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&gt;Governor&lt;/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ContestName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         &lt;/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ContestIdentifier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         &lt;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MaxVotes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&gt;1&lt;/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MaxVotes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         &lt;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MinVotes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&gt;0&lt;/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MinVotes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         &lt;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BallotChoices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            &lt;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ReferendumOptionIdentifier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</a:t>
            </a:r>
            <a:r>
              <a:rPr lang="en-US" sz="1600" dirty="0" smtClean="0">
                <a:solidFill>
                  <a:srgbClr val="0070C0"/>
                </a:solidFill>
                <a:ea typeface="Batang" pitchFamily="18" charset="-127"/>
              </a:rPr>
              <a:t>Id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="1629"&gt;Dude 1&lt;/</a:t>
            </a:r>
            <a:r>
              <a:rPr lang="en-US" sz="1600" dirty="0" smtClean="0">
                <a:solidFill>
                  <a:srgbClr val="C00000"/>
                </a:solidFill>
                <a:ea typeface="Batang" pitchFamily="18" charset="-127"/>
              </a:rPr>
              <a:t>Ref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…&gt;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            &lt;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ReferendumOptionIdentifier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</a:t>
            </a:r>
            <a:r>
              <a:rPr lang="en-US" sz="1600" dirty="0" smtClean="0">
                <a:solidFill>
                  <a:srgbClr val="0070C0"/>
                </a:solidFill>
                <a:ea typeface="Batang" pitchFamily="18" charset="-127"/>
              </a:rPr>
              <a:t>Id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="1631"&gt;Dude 2&lt;/</a:t>
            </a:r>
            <a:r>
              <a:rPr lang="en-US" sz="1600" dirty="0" smtClean="0">
                <a:solidFill>
                  <a:srgbClr val="C00000"/>
                </a:solidFill>
                <a:ea typeface="Batang" pitchFamily="18" charset="-127"/>
              </a:rPr>
              <a:t>Ref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…&gt;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         &lt;/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BallotChoices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      &lt;/</a:t>
            </a:r>
            <a:r>
              <a:rPr lang="en-US" sz="1600" dirty="0" smtClean="0">
                <a:solidFill>
                  <a:srgbClr val="C00000"/>
                </a:solidFill>
                <a:ea typeface="Batang" pitchFamily="18" charset="-127"/>
              </a:rPr>
              <a:t>Contest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   &lt;/</a:t>
            </a:r>
            <a:r>
              <a:rPr lang="en-US" sz="1600" dirty="0" smtClean="0">
                <a:solidFill>
                  <a:srgbClr val="C00000"/>
                </a:solidFill>
                <a:ea typeface="Batang" pitchFamily="18" charset="-127"/>
              </a:rPr>
              <a:t>Election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   &lt;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BallotIdentifier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</a:t>
            </a:r>
            <a:r>
              <a:rPr lang="en-US" sz="1600" dirty="0" smtClean="0">
                <a:solidFill>
                  <a:srgbClr val="0070C0"/>
                </a:solidFill>
                <a:ea typeface="Batang" pitchFamily="18" charset="-127"/>
              </a:rPr>
              <a:t>Id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="thisballotid1"&gt;&lt;/</a:t>
            </a:r>
            <a:r>
              <a:rPr lang="en-US" sz="1600" dirty="0" err="1" smtClean="0">
                <a:solidFill>
                  <a:srgbClr val="C00000"/>
                </a:solidFill>
                <a:ea typeface="Batang" pitchFamily="18" charset="-127"/>
              </a:rPr>
              <a:t>BallotIdentifier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   &lt;/</a:t>
            </a:r>
            <a:r>
              <a:rPr lang="en-US" sz="1600" dirty="0" smtClean="0">
                <a:solidFill>
                  <a:srgbClr val="C00000"/>
                </a:solidFill>
                <a:ea typeface="Batang" pitchFamily="18" charset="-127"/>
              </a:rPr>
              <a:t>Ballot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   &lt;/</a:t>
            </a:r>
            <a:r>
              <a:rPr lang="en-US" sz="1600" dirty="0" smtClean="0">
                <a:solidFill>
                  <a:srgbClr val="C00000"/>
                </a:solidFill>
                <a:ea typeface="Batang" pitchFamily="18" charset="-127"/>
              </a:rPr>
              <a:t>Ballots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&lt;/</a:t>
            </a:r>
            <a:r>
              <a:rPr lang="en-US" sz="1600" dirty="0" smtClean="0">
                <a:solidFill>
                  <a:srgbClr val="C00000"/>
                </a:solidFill>
                <a:ea typeface="Batang" pitchFamily="18" charset="-127"/>
              </a:rPr>
              <a:t>EML</a:t>
            </a:r>
            <a:r>
              <a:rPr lang="en-US" sz="1600" dirty="0" smtClean="0">
                <a:solidFill>
                  <a:schemeClr val="bg1"/>
                </a:solidFill>
                <a:ea typeface="Batang" pitchFamily="18" charset="-127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22" grpId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/>
          <p:cNvSpPr/>
          <p:nvPr/>
        </p:nvSpPr>
        <p:spPr>
          <a:xfrm>
            <a:off x="7157803" y="457200"/>
            <a:ext cx="209863" cy="5763718"/>
          </a:xfrm>
          <a:custGeom>
            <a:avLst/>
            <a:gdLst>
              <a:gd name="connsiteX0" fmla="*/ 0 w 209863"/>
              <a:gd name="connsiteY0" fmla="*/ 0 h 5763718"/>
              <a:gd name="connsiteX1" fmla="*/ 202367 w 209863"/>
              <a:gd name="connsiteY1" fmla="*/ 5029200 h 5763718"/>
              <a:gd name="connsiteX2" fmla="*/ 209863 w 209863"/>
              <a:gd name="connsiteY2" fmla="*/ 5396459 h 5763718"/>
              <a:gd name="connsiteX3" fmla="*/ 29981 w 209863"/>
              <a:gd name="connsiteY3" fmla="*/ 5763718 h 5763718"/>
              <a:gd name="connsiteX4" fmla="*/ 0 w 209863"/>
              <a:gd name="connsiteY4" fmla="*/ 0 h 5763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863" h="5763718">
                <a:moveTo>
                  <a:pt x="0" y="0"/>
                </a:moveTo>
                <a:lnTo>
                  <a:pt x="202367" y="5029200"/>
                </a:lnTo>
                <a:lnTo>
                  <a:pt x="209863" y="5396459"/>
                </a:lnTo>
                <a:lnTo>
                  <a:pt x="29981" y="5763718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7315200" y="5486400"/>
            <a:ext cx="1066800" cy="381000"/>
          </a:xfrm>
          <a:prstGeom prst="round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EML v6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2362200"/>
            <a:ext cx="994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110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58963" y="5498068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440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733800" y="6553200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480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333405" y="6019800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510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" y="5943600"/>
            <a:ext cx="101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520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47800" y="2667000"/>
            <a:ext cx="1001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230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47800" y="2971800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72600" y="198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"/>
            <a:ext cx="6705600" cy="5755422"/>
          </a:xfrm>
          <a:prstGeom prst="rect">
            <a:avLst/>
          </a:prstGeom>
          <a:solidFill>
            <a:schemeClr val="tx2">
              <a:alpha val="90000"/>
            </a:schemeClr>
          </a:solidFill>
          <a:ln w="9525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EML 440 – Cast Vote</a:t>
            </a:r>
          </a:p>
          <a:p>
            <a:endParaRPr lang="en-US" sz="1600" dirty="0" smtClean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&lt;</a:t>
            </a:r>
            <a:r>
              <a:rPr lang="en-US" sz="1600" dirty="0" smtClean="0">
                <a:solidFill>
                  <a:srgbClr val="C00000"/>
                </a:solidFill>
              </a:rPr>
              <a:t>EML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Id</a:t>
            </a:r>
            <a:r>
              <a:rPr lang="en-US" sz="1600" dirty="0" smtClean="0">
                <a:solidFill>
                  <a:schemeClr val="bg1"/>
                </a:solidFill>
              </a:rPr>
              <a:t>="440" </a:t>
            </a:r>
            <a:r>
              <a:rPr lang="en-US" sz="1600" dirty="0" err="1" smtClean="0">
                <a:solidFill>
                  <a:srgbClr val="0070C0"/>
                </a:solidFill>
              </a:rPr>
              <a:t>SchemaVersion</a:t>
            </a:r>
            <a:r>
              <a:rPr lang="en-US" sz="1600" dirty="0" smtClean="0">
                <a:solidFill>
                  <a:schemeClr val="bg1"/>
                </a:solidFill>
              </a:rPr>
              <a:t>="6.0"&gt;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&lt;</a:t>
            </a:r>
            <a:r>
              <a:rPr lang="en-US" sz="1600" dirty="0" err="1" smtClean="0">
                <a:solidFill>
                  <a:srgbClr val="C00000"/>
                </a:solidFill>
              </a:rPr>
              <a:t>TransactionId</a:t>
            </a:r>
            <a:r>
              <a:rPr lang="en-US" sz="1600" dirty="0" smtClean="0">
                <a:solidFill>
                  <a:schemeClr val="bg1"/>
                </a:solidFill>
              </a:rPr>
              <a:t>&gt;Token&lt;/</a:t>
            </a:r>
            <a:r>
              <a:rPr lang="en-US" sz="1600" dirty="0" err="1" smtClean="0">
                <a:solidFill>
                  <a:srgbClr val="C00000"/>
                </a:solidFill>
              </a:rPr>
              <a:t>TransactionId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&lt;</a:t>
            </a:r>
            <a:r>
              <a:rPr lang="en-US" sz="1600" dirty="0" err="1" smtClean="0">
                <a:solidFill>
                  <a:srgbClr val="C00000"/>
                </a:solidFill>
              </a:rPr>
              <a:t>CastVote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Spoilt</a:t>
            </a:r>
            <a:r>
              <a:rPr lang="en-US" sz="1600" dirty="0" smtClean="0">
                <a:solidFill>
                  <a:schemeClr val="bg1"/>
                </a:solidFill>
              </a:rPr>
              <a:t>="Token"&gt;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&lt;</a:t>
            </a:r>
            <a:r>
              <a:rPr lang="en-US" sz="1600" dirty="0" err="1" smtClean="0">
                <a:solidFill>
                  <a:srgbClr val="C00000"/>
                </a:solidFill>
              </a:rPr>
              <a:t>Vtoken</a:t>
            </a:r>
            <a:r>
              <a:rPr lang="en-US" sz="1600" dirty="0" smtClean="0">
                <a:solidFill>
                  <a:schemeClr val="bg1"/>
                </a:solidFill>
              </a:rPr>
              <a:t>&gt;&lt;</a:t>
            </a:r>
            <a:r>
              <a:rPr lang="en-US" sz="1600" dirty="0" smtClean="0">
                <a:solidFill>
                  <a:srgbClr val="C00000"/>
                </a:solidFill>
              </a:rPr>
              <a:t>Component</a:t>
            </a:r>
            <a:r>
              <a:rPr lang="en-US" sz="1600" dirty="0" smtClean="0">
                <a:solidFill>
                  <a:schemeClr val="bg1"/>
                </a:solidFill>
              </a:rPr>
              <a:t>&gt;string&lt;/</a:t>
            </a:r>
            <a:r>
              <a:rPr lang="en-US" sz="1600" dirty="0" smtClean="0">
                <a:solidFill>
                  <a:srgbClr val="C00000"/>
                </a:solidFill>
              </a:rPr>
              <a:t>Component</a:t>
            </a:r>
            <a:r>
              <a:rPr lang="en-US" sz="1600" dirty="0" smtClean="0">
                <a:solidFill>
                  <a:schemeClr val="bg1"/>
                </a:solidFill>
              </a:rPr>
              <a:t>&gt;&lt;/</a:t>
            </a:r>
            <a:r>
              <a:rPr lang="en-US" sz="1600" dirty="0" err="1" smtClean="0">
                <a:solidFill>
                  <a:srgbClr val="C00000"/>
                </a:solidFill>
              </a:rPr>
              <a:t>VToken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&lt;</a:t>
            </a:r>
            <a:r>
              <a:rPr lang="en-US" sz="1600" dirty="0" err="1" smtClean="0">
                <a:solidFill>
                  <a:srgbClr val="C00000"/>
                </a:solidFill>
              </a:rPr>
              <a:t>EventIdentifier</a:t>
            </a:r>
            <a:r>
              <a:rPr lang="en-US" sz="1600" dirty="0" smtClean="0">
                <a:solidFill>
                  <a:schemeClr val="bg1"/>
                </a:solidFill>
              </a:rPr>
              <a:t>&gt;string&lt;/</a:t>
            </a:r>
            <a:r>
              <a:rPr lang="en-US" sz="1600" dirty="0" err="1" smtClean="0">
                <a:solidFill>
                  <a:srgbClr val="C00000"/>
                </a:solidFill>
              </a:rPr>
              <a:t>EventIdentifier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&lt;</a:t>
            </a:r>
            <a:r>
              <a:rPr lang="en-US" sz="1600" dirty="0" smtClean="0">
                <a:solidFill>
                  <a:srgbClr val="C00000"/>
                </a:solidFill>
              </a:rPr>
              <a:t>Election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ElectionIdentifier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ElectionName</a:t>
            </a:r>
            <a:r>
              <a:rPr lang="en-US" sz="1600" dirty="0" smtClean="0">
                <a:solidFill>
                  <a:schemeClr val="bg1"/>
                </a:solidFill>
              </a:rPr>
              <a:t>&gt;Token&lt;</a:t>
            </a:r>
            <a:r>
              <a:rPr lang="en-US" sz="1600" dirty="0" err="1" smtClean="0">
                <a:solidFill>
                  <a:srgbClr val="C00000"/>
                </a:solidFill>
              </a:rPr>
              <a:t>ElectionName</a:t>
            </a:r>
            <a:r>
              <a:rPr lang="en-US" sz="1600" dirty="0" smtClean="0">
                <a:solidFill>
                  <a:schemeClr val="bg1"/>
                </a:solidFill>
              </a:rPr>
              <a:t>/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  <a:endParaRPr lang="en-US" sz="1600" dirty="0" smtClean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         &lt;/</a:t>
            </a:r>
            <a:r>
              <a:rPr lang="en-US" sz="1600" dirty="0" err="1" smtClean="0">
                <a:solidFill>
                  <a:srgbClr val="C00000"/>
                </a:solidFill>
              </a:rPr>
              <a:t>ElectionIdentifier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&lt;</a:t>
            </a:r>
            <a:r>
              <a:rPr lang="en-US" sz="1600" dirty="0" smtClean="0">
                <a:solidFill>
                  <a:srgbClr val="C00000"/>
                </a:solidFill>
              </a:rPr>
              <a:t>Contest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ContestIdentifier</a:t>
            </a:r>
            <a:r>
              <a:rPr lang="en-US" sz="1600" dirty="0" smtClean="0">
                <a:solidFill>
                  <a:schemeClr val="bg1"/>
                </a:solidFill>
              </a:rPr>
              <a:t>/&gt;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&lt;</a:t>
            </a:r>
            <a:r>
              <a:rPr lang="en-US" sz="1600" dirty="0" smtClean="0">
                <a:solidFill>
                  <a:srgbClr val="C00000"/>
                </a:solidFill>
              </a:rPr>
              <a:t>Selection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Value</a:t>
            </a:r>
            <a:r>
              <a:rPr lang="en-US" sz="1600" dirty="0" smtClean="0">
                <a:solidFill>
                  <a:schemeClr val="bg1"/>
                </a:solidFill>
              </a:rPr>
              <a:t>="1"&gt;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CandidateIdentifier</a:t>
            </a:r>
            <a:r>
              <a:rPr lang="en-US" sz="1600" dirty="0" smtClean="0">
                <a:solidFill>
                  <a:schemeClr val="bg1"/>
                </a:solidFill>
              </a:rPr>
              <a:t>&gt;string&lt;/</a:t>
            </a:r>
            <a:r>
              <a:rPr lang="en-US" sz="1600" dirty="0" err="1" smtClean="0">
                <a:solidFill>
                  <a:srgbClr val="C00000"/>
                </a:solidFill>
              </a:rPr>
              <a:t>CandidateIdentifier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PersonalIdentifier</a:t>
            </a:r>
            <a:r>
              <a:rPr lang="en-US" sz="1600" dirty="0" smtClean="0">
                <a:solidFill>
                  <a:schemeClr val="bg1"/>
                </a:solidFill>
              </a:rPr>
              <a:t>&gt;Token&lt;/</a:t>
            </a:r>
            <a:r>
              <a:rPr lang="en-US" sz="1600" dirty="0" err="1" smtClean="0">
                <a:solidFill>
                  <a:srgbClr val="C00000"/>
                </a:solidFill>
              </a:rPr>
              <a:t>PersonalIdentifier</a:t>
            </a:r>
            <a:r>
              <a:rPr lang="en-US" sz="1600" dirty="0" smtClean="0">
                <a:solidFill>
                  <a:schemeClr val="bg1"/>
                </a:solidFill>
              </a:rPr>
              <a:t>&gt;             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WriteinCandidateName</a:t>
            </a:r>
            <a:r>
              <a:rPr lang="en-US" sz="1600" dirty="0" smtClean="0">
                <a:solidFill>
                  <a:schemeClr val="bg1"/>
                </a:solidFill>
              </a:rPr>
              <a:t>&gt;Token&lt;/</a:t>
            </a:r>
            <a:r>
              <a:rPr lang="en-US" sz="1600" dirty="0" err="1" smtClean="0">
                <a:solidFill>
                  <a:srgbClr val="C00000"/>
                </a:solidFill>
              </a:rPr>
              <a:t>WriteinCandidateName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ReferendumOptionIdentifier</a:t>
            </a:r>
            <a:r>
              <a:rPr lang="en-US" sz="1600" dirty="0" smtClean="0">
                <a:solidFill>
                  <a:schemeClr val="bg1"/>
                </a:solidFill>
              </a:rPr>
              <a:t>&gt;Token&lt;/</a:t>
            </a:r>
            <a:r>
              <a:rPr lang="en-US" sz="1600" dirty="0" err="1" smtClean="0">
                <a:solidFill>
                  <a:srgbClr val="C00000"/>
                </a:solidFill>
              </a:rPr>
              <a:t>ReferendumOptionIdentifier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&lt;/</a:t>
            </a:r>
            <a:r>
              <a:rPr lang="en-US" sz="1600" dirty="0" smtClean="0">
                <a:solidFill>
                  <a:srgbClr val="C00000"/>
                </a:solidFill>
              </a:rPr>
              <a:t>Selection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&lt;/</a:t>
            </a:r>
            <a:r>
              <a:rPr lang="en-US" sz="1600" dirty="0" smtClean="0">
                <a:solidFill>
                  <a:srgbClr val="C00000"/>
                </a:solidFill>
              </a:rPr>
              <a:t>Contest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&lt;/</a:t>
            </a:r>
            <a:r>
              <a:rPr lang="en-US" sz="1600" dirty="0" smtClean="0">
                <a:solidFill>
                  <a:srgbClr val="C00000"/>
                </a:solidFill>
              </a:rPr>
              <a:t>Election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&lt;/</a:t>
            </a:r>
            <a:r>
              <a:rPr lang="en-US" sz="1600" dirty="0" err="1" smtClean="0">
                <a:solidFill>
                  <a:srgbClr val="C00000"/>
                </a:solidFill>
              </a:rPr>
              <a:t>CastVote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&lt;/</a:t>
            </a:r>
            <a:r>
              <a:rPr lang="en-US" sz="1600" dirty="0" smtClean="0">
                <a:solidFill>
                  <a:srgbClr val="C00000"/>
                </a:solidFill>
              </a:rPr>
              <a:t>EML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11" grpId="0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4267200" y="6019800"/>
            <a:ext cx="1066800" cy="381000"/>
          </a:xfrm>
          <a:prstGeom prst="round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EML v6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2362200"/>
            <a:ext cx="994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110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39000" y="5486400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440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733800" y="6553200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480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333405" y="6019800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510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" y="5943600"/>
            <a:ext cx="101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520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47800" y="2667000"/>
            <a:ext cx="1001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230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47800" y="2971800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72600" y="198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228600"/>
            <a:ext cx="6248400" cy="5816977"/>
          </a:xfrm>
          <a:prstGeom prst="rect">
            <a:avLst/>
          </a:prstGeom>
          <a:solidFill>
            <a:schemeClr val="tx2">
              <a:alpha val="90000"/>
            </a:schemeClr>
          </a:solidFill>
          <a:ln w="9525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EML 510 - Count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</a:rPr>
              <a:t>&lt;</a:t>
            </a:r>
            <a:r>
              <a:rPr lang="en-US" sz="1600" dirty="0" smtClean="0">
                <a:solidFill>
                  <a:srgbClr val="C00000"/>
                </a:solidFill>
              </a:rPr>
              <a:t>EML</a:t>
            </a:r>
            <a:r>
              <a:rPr lang="en-US" sz="1600" dirty="0" smtClean="0">
                <a:solidFill>
                  <a:schemeClr val="bg1"/>
                </a:solidFill>
              </a:rPr>
              <a:t> Id="510" </a:t>
            </a:r>
            <a:r>
              <a:rPr lang="en-US" sz="1600" dirty="0" err="1" smtClean="0">
                <a:solidFill>
                  <a:srgbClr val="0070C0"/>
                </a:solidFill>
              </a:rPr>
              <a:t>S</a:t>
            </a:r>
            <a:r>
              <a:rPr lang="en-US" sz="1600" dirty="0" err="1" smtClean="0">
                <a:solidFill>
                  <a:srgbClr val="0070C0"/>
                </a:solidFill>
              </a:rPr>
              <a:t>chemaVersion</a:t>
            </a:r>
            <a:r>
              <a:rPr lang="en-US" sz="1600" dirty="0" smtClean="0">
                <a:solidFill>
                  <a:schemeClr val="bg1"/>
                </a:solidFill>
              </a:rPr>
              <a:t>="6.0"&gt;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&lt;</a:t>
            </a:r>
            <a:r>
              <a:rPr lang="en-US" sz="1600" dirty="0" err="1" smtClean="0">
                <a:solidFill>
                  <a:srgbClr val="C00000"/>
                </a:solidFill>
              </a:rPr>
              <a:t>EventIdentifier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Id</a:t>
            </a:r>
            <a:r>
              <a:rPr lang="en-US" sz="1600" dirty="0" smtClean="0">
                <a:solidFill>
                  <a:schemeClr val="bg1"/>
                </a:solidFill>
              </a:rPr>
              <a:t>="State Of Connecticut - USA"&gt;&lt;/</a:t>
            </a:r>
            <a:r>
              <a:rPr lang="en-US" sz="1600" dirty="0" err="1" smtClean="0">
                <a:solidFill>
                  <a:srgbClr val="C00000"/>
                </a:solidFill>
              </a:rPr>
              <a:t>EventIdentifier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&lt;</a:t>
            </a:r>
            <a:r>
              <a:rPr lang="en-US" sz="1600" dirty="0" smtClean="0">
                <a:solidFill>
                  <a:srgbClr val="C00000"/>
                </a:solidFill>
              </a:rPr>
              <a:t>Election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&lt;</a:t>
            </a:r>
            <a:r>
              <a:rPr lang="en-US" sz="1600" dirty="0" err="1" smtClean="0">
                <a:solidFill>
                  <a:srgbClr val="C00000"/>
                </a:solidFill>
              </a:rPr>
              <a:t>ElectionIdentifier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Id</a:t>
            </a:r>
            <a:r>
              <a:rPr lang="en-US" sz="1600" dirty="0" smtClean="0">
                <a:solidFill>
                  <a:schemeClr val="bg1"/>
                </a:solidFill>
              </a:rPr>
              <a:t>="State Election"&gt;&lt;/</a:t>
            </a:r>
            <a:r>
              <a:rPr lang="en-US" sz="1600" dirty="0" err="1" smtClean="0">
                <a:solidFill>
                  <a:srgbClr val="C00000"/>
                </a:solidFill>
              </a:rPr>
              <a:t>ElectionIdentifier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&lt;</a:t>
            </a:r>
            <a:r>
              <a:rPr lang="en-US" sz="1600" dirty="0" smtClean="0">
                <a:solidFill>
                  <a:srgbClr val="C00000"/>
                </a:solidFill>
              </a:rPr>
              <a:t>Contest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ContestIdentifier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Id</a:t>
            </a:r>
            <a:r>
              <a:rPr lang="en-US" sz="1600" dirty="0" smtClean="0">
                <a:solidFill>
                  <a:schemeClr val="bg1"/>
                </a:solidFill>
              </a:rPr>
              <a:t>="1"&gt;&lt;/</a:t>
            </a:r>
            <a:r>
              <a:rPr lang="en-US" sz="1600" dirty="0" err="1" smtClean="0">
                <a:solidFill>
                  <a:srgbClr val="C00000"/>
                </a:solidFill>
              </a:rPr>
              <a:t>ContestIdentifier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TotalVotes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&lt;</a:t>
            </a:r>
            <a:r>
              <a:rPr lang="en-US" sz="1600" dirty="0" smtClean="0">
                <a:solidFill>
                  <a:srgbClr val="C00000"/>
                </a:solidFill>
              </a:rPr>
              <a:t>Selection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Id</a:t>
            </a:r>
            <a:r>
              <a:rPr lang="en-US" sz="1600" dirty="0" smtClean="0">
                <a:solidFill>
                  <a:schemeClr val="bg1"/>
                </a:solidFill>
              </a:rPr>
              <a:t>="</a:t>
            </a:r>
            <a:r>
              <a:rPr lang="en-US" sz="1600" dirty="0" smtClean="0">
                <a:solidFill>
                  <a:schemeClr val="bg1"/>
                </a:solidFill>
              </a:rPr>
              <a:t>1"&gt;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CandidateIdentifier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Id</a:t>
            </a:r>
            <a:r>
              <a:rPr lang="en-US" sz="1600" dirty="0" smtClean="0">
                <a:solidFill>
                  <a:schemeClr val="bg1"/>
                </a:solidFill>
              </a:rPr>
              <a:t>="</a:t>
            </a:r>
            <a:r>
              <a:rPr lang="en-US" sz="1600" dirty="0" smtClean="0">
                <a:solidFill>
                  <a:schemeClr val="bg1"/>
                </a:solidFill>
              </a:rPr>
              <a:t>1A"&gt;&lt;/</a:t>
            </a:r>
            <a:r>
              <a:rPr lang="en-US" sz="1600" dirty="0" err="1" smtClean="0">
                <a:solidFill>
                  <a:srgbClr val="C00000"/>
                </a:solidFill>
              </a:rPr>
              <a:t>CandidateIdentifier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WriteinCandidateName</a:t>
            </a:r>
            <a:r>
              <a:rPr lang="en-US" sz="1600" dirty="0" smtClean="0">
                <a:solidFill>
                  <a:schemeClr val="bg1"/>
                </a:solidFill>
              </a:rPr>
              <a:t>&gt;&lt;/</a:t>
            </a:r>
            <a:r>
              <a:rPr lang="en-US" sz="1600" dirty="0" err="1" smtClean="0">
                <a:solidFill>
                  <a:srgbClr val="C00000"/>
                </a:solidFill>
              </a:rPr>
              <a:t>WriteinCandidateName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ValidVotes</a:t>
            </a:r>
            <a:r>
              <a:rPr lang="en-US" sz="1600" dirty="0" smtClean="0">
                <a:solidFill>
                  <a:schemeClr val="bg1"/>
                </a:solidFill>
              </a:rPr>
              <a:t>&gt;5&lt;/</a:t>
            </a:r>
            <a:r>
              <a:rPr lang="en-US" sz="1600" dirty="0" err="1" smtClean="0">
                <a:solidFill>
                  <a:srgbClr val="C00000"/>
                </a:solidFill>
              </a:rPr>
              <a:t>ValidVotes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&lt;/</a:t>
            </a:r>
            <a:r>
              <a:rPr lang="en-US" sz="1600" dirty="0" smtClean="0">
                <a:solidFill>
                  <a:srgbClr val="C00000"/>
                </a:solidFill>
              </a:rPr>
              <a:t>Selection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&lt;</a:t>
            </a:r>
            <a:r>
              <a:rPr lang="en-US" sz="1600" dirty="0" smtClean="0">
                <a:solidFill>
                  <a:srgbClr val="C00000"/>
                </a:solidFill>
              </a:rPr>
              <a:t>Selection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Id</a:t>
            </a:r>
            <a:r>
              <a:rPr lang="en-US" sz="1600" dirty="0" smtClean="0">
                <a:solidFill>
                  <a:schemeClr val="bg1"/>
                </a:solidFill>
              </a:rPr>
              <a:t>="</a:t>
            </a:r>
            <a:r>
              <a:rPr lang="en-US" sz="1600" dirty="0" smtClean="0">
                <a:solidFill>
                  <a:schemeClr val="bg1"/>
                </a:solidFill>
              </a:rPr>
              <a:t>2"&gt;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CandidateIdentifier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Id</a:t>
            </a:r>
            <a:r>
              <a:rPr lang="en-US" sz="1600" dirty="0" smtClean="0">
                <a:solidFill>
                  <a:schemeClr val="bg1"/>
                </a:solidFill>
              </a:rPr>
              <a:t>="</a:t>
            </a:r>
            <a:r>
              <a:rPr lang="en-US" sz="1600" dirty="0" smtClean="0">
                <a:solidFill>
                  <a:schemeClr val="bg1"/>
                </a:solidFill>
              </a:rPr>
              <a:t>1B"&gt;&lt;/</a:t>
            </a:r>
            <a:r>
              <a:rPr lang="en-US" sz="1600" dirty="0" err="1" smtClean="0">
                <a:solidFill>
                  <a:srgbClr val="C00000"/>
                </a:solidFill>
              </a:rPr>
              <a:t>CandidateIdentifier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WriteinCandidateName</a:t>
            </a:r>
            <a:r>
              <a:rPr lang="en-US" sz="1600" dirty="0" smtClean="0">
                <a:solidFill>
                  <a:schemeClr val="bg1"/>
                </a:solidFill>
              </a:rPr>
              <a:t>&gt;&lt;/</a:t>
            </a:r>
            <a:r>
              <a:rPr lang="en-US" sz="1600" dirty="0" err="1" smtClean="0">
                <a:solidFill>
                  <a:srgbClr val="C00000"/>
                </a:solidFill>
              </a:rPr>
              <a:t>WriteinCandidateName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   &lt;</a:t>
            </a:r>
            <a:r>
              <a:rPr lang="en-US" sz="1600" dirty="0" err="1" smtClean="0">
                <a:solidFill>
                  <a:srgbClr val="C00000"/>
                </a:solidFill>
              </a:rPr>
              <a:t>ValidVotes</a:t>
            </a:r>
            <a:r>
              <a:rPr lang="en-US" sz="1600" dirty="0" smtClean="0">
                <a:solidFill>
                  <a:schemeClr val="bg1"/>
                </a:solidFill>
              </a:rPr>
              <a:t>&gt;2&lt;/</a:t>
            </a:r>
            <a:r>
              <a:rPr lang="en-US" sz="1600" dirty="0" err="1" smtClean="0">
                <a:solidFill>
                  <a:srgbClr val="C00000"/>
                </a:solidFill>
              </a:rPr>
              <a:t>ValidVotes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   &lt;/</a:t>
            </a:r>
            <a:r>
              <a:rPr lang="en-US" sz="1600" dirty="0" smtClean="0">
                <a:solidFill>
                  <a:srgbClr val="C00000"/>
                </a:solidFill>
              </a:rPr>
              <a:t>Selection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  &lt;/</a:t>
            </a:r>
            <a:r>
              <a:rPr lang="en-US" sz="1600" dirty="0" err="1" smtClean="0">
                <a:solidFill>
                  <a:srgbClr val="C00000"/>
                </a:solidFill>
              </a:rPr>
              <a:t>TotalVotes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    </a:t>
            </a:r>
            <a:r>
              <a:rPr lang="en-US" sz="1600" dirty="0" smtClean="0">
                <a:solidFill>
                  <a:schemeClr val="bg1"/>
                </a:solidFill>
              </a:rPr>
              <a:t>&lt;/</a:t>
            </a:r>
            <a:r>
              <a:rPr lang="en-US" sz="1600" dirty="0" smtClean="0">
                <a:solidFill>
                  <a:srgbClr val="C00000"/>
                </a:solidFill>
              </a:rPr>
              <a:t>Contest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   &lt;/</a:t>
            </a:r>
            <a:r>
              <a:rPr lang="en-US" sz="1600" dirty="0" smtClean="0">
                <a:solidFill>
                  <a:srgbClr val="C00000"/>
                </a:solidFill>
              </a:rPr>
              <a:t>Election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</a:rPr>
              <a:t>&lt;/</a:t>
            </a:r>
            <a:r>
              <a:rPr lang="en-US" sz="1600" dirty="0" smtClean="0">
                <a:solidFill>
                  <a:srgbClr val="C00000"/>
                </a:solidFill>
              </a:rPr>
              <a:t>EML</a:t>
            </a:r>
            <a:r>
              <a:rPr lang="en-US" sz="1600" dirty="0" smtClean="0">
                <a:solidFill>
                  <a:schemeClr val="bg1"/>
                </a:solidFill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3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Not-for-profit organization dedicated to the development of open voting </a:t>
            </a:r>
            <a:r>
              <a:rPr lang="en-US" dirty="0" smtClean="0"/>
              <a:t>systems</a:t>
            </a:r>
          </a:p>
          <a:p>
            <a:r>
              <a:rPr lang="en-US" dirty="0" smtClean="0"/>
              <a:t>Interested in creating universal voting machines</a:t>
            </a:r>
          </a:p>
          <a:p>
            <a:r>
              <a:rPr lang="en-US" dirty="0" smtClean="0"/>
              <a:t>Interested in both national and international standards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47800" y="2362200"/>
            <a:ext cx="994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110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47800" y="2667000"/>
            <a:ext cx="1001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230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47800" y="2971800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410</a:t>
            </a:r>
          </a:p>
        </p:txBody>
      </p:sp>
      <p:sp>
        <p:nvSpPr>
          <p:cNvPr id="19" name="Freeform 18"/>
          <p:cNvSpPr/>
          <p:nvPr/>
        </p:nvSpPr>
        <p:spPr>
          <a:xfrm>
            <a:off x="1295400" y="381000"/>
            <a:ext cx="533400" cy="6019800"/>
          </a:xfrm>
          <a:custGeom>
            <a:avLst/>
            <a:gdLst>
              <a:gd name="connsiteX0" fmla="*/ 0 w 7862341"/>
              <a:gd name="connsiteY0" fmla="*/ 5553856 h 5936105"/>
              <a:gd name="connsiteX1" fmla="*/ 1611443 w 7862341"/>
              <a:gd name="connsiteY1" fmla="*/ 0 h 5936105"/>
              <a:gd name="connsiteX2" fmla="*/ 7862341 w 7862341"/>
              <a:gd name="connsiteY2" fmla="*/ 4834328 h 5936105"/>
              <a:gd name="connsiteX3" fmla="*/ 37475 w 7862341"/>
              <a:gd name="connsiteY3" fmla="*/ 5936105 h 5936105"/>
              <a:gd name="connsiteX4" fmla="*/ 0 w 7862341"/>
              <a:gd name="connsiteY4" fmla="*/ 5553856 h 5936105"/>
              <a:gd name="connsiteX0" fmla="*/ 0 w 7862341"/>
              <a:gd name="connsiteY0" fmla="*/ 5553856 h 5936105"/>
              <a:gd name="connsiteX1" fmla="*/ 1611443 w 7862341"/>
              <a:gd name="connsiteY1" fmla="*/ 0 h 5936105"/>
              <a:gd name="connsiteX2" fmla="*/ 7862341 w 7862341"/>
              <a:gd name="connsiteY2" fmla="*/ 4834328 h 5936105"/>
              <a:gd name="connsiteX3" fmla="*/ 1068667 w 7862341"/>
              <a:gd name="connsiteY3" fmla="*/ 5936105 h 5936105"/>
              <a:gd name="connsiteX4" fmla="*/ 0 w 7862341"/>
              <a:gd name="connsiteY4" fmla="*/ 5553856 h 5936105"/>
              <a:gd name="connsiteX0" fmla="*/ 0 w 6793674"/>
              <a:gd name="connsiteY0" fmla="*/ 5606321 h 5936105"/>
              <a:gd name="connsiteX1" fmla="*/ 542776 w 6793674"/>
              <a:gd name="connsiteY1" fmla="*/ 0 h 5936105"/>
              <a:gd name="connsiteX2" fmla="*/ 6793674 w 6793674"/>
              <a:gd name="connsiteY2" fmla="*/ 4834328 h 5936105"/>
              <a:gd name="connsiteX3" fmla="*/ 0 w 6793674"/>
              <a:gd name="connsiteY3" fmla="*/ 5936105 h 5936105"/>
              <a:gd name="connsiteX4" fmla="*/ 0 w 6793674"/>
              <a:gd name="connsiteY4" fmla="*/ 5606321 h 5936105"/>
              <a:gd name="connsiteX0" fmla="*/ 0 w 6793673"/>
              <a:gd name="connsiteY0" fmla="*/ 5606321 h 5936105"/>
              <a:gd name="connsiteX1" fmla="*/ 542776 w 6793673"/>
              <a:gd name="connsiteY1" fmla="*/ 0 h 5936105"/>
              <a:gd name="connsiteX2" fmla="*/ 6793673 w 6793673"/>
              <a:gd name="connsiteY2" fmla="*/ 5194092 h 5936105"/>
              <a:gd name="connsiteX3" fmla="*/ 0 w 6793673"/>
              <a:gd name="connsiteY3" fmla="*/ 5936105 h 5936105"/>
              <a:gd name="connsiteX4" fmla="*/ 0 w 6793673"/>
              <a:gd name="connsiteY4" fmla="*/ 5606321 h 5936105"/>
              <a:gd name="connsiteX0" fmla="*/ 0 w 6793673"/>
              <a:gd name="connsiteY0" fmla="*/ 6087627 h 6417411"/>
              <a:gd name="connsiteX1" fmla="*/ 534334 w 6793673"/>
              <a:gd name="connsiteY1" fmla="*/ 0 h 6417411"/>
              <a:gd name="connsiteX2" fmla="*/ 6793673 w 6793673"/>
              <a:gd name="connsiteY2" fmla="*/ 5675398 h 6417411"/>
              <a:gd name="connsiteX3" fmla="*/ 0 w 6793673"/>
              <a:gd name="connsiteY3" fmla="*/ 6417411 h 6417411"/>
              <a:gd name="connsiteX4" fmla="*/ 0 w 6793673"/>
              <a:gd name="connsiteY4" fmla="*/ 6087627 h 6417411"/>
              <a:gd name="connsiteX0" fmla="*/ 0 w 6793673"/>
              <a:gd name="connsiteY0" fmla="*/ 6087627 h 6417411"/>
              <a:gd name="connsiteX1" fmla="*/ 534334 w 6793673"/>
              <a:gd name="connsiteY1" fmla="*/ 0 h 6417411"/>
              <a:gd name="connsiteX2" fmla="*/ 6793673 w 6793673"/>
              <a:gd name="connsiteY2" fmla="*/ 6337193 h 6417411"/>
              <a:gd name="connsiteX3" fmla="*/ 0 w 6793673"/>
              <a:gd name="connsiteY3" fmla="*/ 6417411 h 6417411"/>
              <a:gd name="connsiteX4" fmla="*/ 0 w 6793673"/>
              <a:gd name="connsiteY4" fmla="*/ 6087627 h 6417411"/>
              <a:gd name="connsiteX0" fmla="*/ 0 w 6793673"/>
              <a:gd name="connsiteY0" fmla="*/ 6087627 h 6337193"/>
              <a:gd name="connsiteX1" fmla="*/ 534334 w 6793673"/>
              <a:gd name="connsiteY1" fmla="*/ 0 h 6337193"/>
              <a:gd name="connsiteX2" fmla="*/ 6793673 w 6793673"/>
              <a:gd name="connsiteY2" fmla="*/ 6337193 h 6337193"/>
              <a:gd name="connsiteX3" fmla="*/ 0 w 6793673"/>
              <a:gd name="connsiteY3" fmla="*/ 6256976 h 6337193"/>
              <a:gd name="connsiteX4" fmla="*/ 0 w 6793673"/>
              <a:gd name="connsiteY4" fmla="*/ 6087627 h 6337193"/>
              <a:gd name="connsiteX0" fmla="*/ 0 w 534334"/>
              <a:gd name="connsiteY0" fmla="*/ 6087627 h 6337193"/>
              <a:gd name="connsiteX1" fmla="*/ 534334 w 534334"/>
              <a:gd name="connsiteY1" fmla="*/ 0 h 6337193"/>
              <a:gd name="connsiteX2" fmla="*/ 534334 w 534334"/>
              <a:gd name="connsiteY2" fmla="*/ 6337193 h 6337193"/>
              <a:gd name="connsiteX3" fmla="*/ 0 w 534334"/>
              <a:gd name="connsiteY3" fmla="*/ 6256976 h 6337193"/>
              <a:gd name="connsiteX4" fmla="*/ 0 w 534334"/>
              <a:gd name="connsiteY4" fmla="*/ 6087627 h 6337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4334" h="6337193">
                <a:moveTo>
                  <a:pt x="0" y="6087627"/>
                </a:moveTo>
                <a:lnTo>
                  <a:pt x="534334" y="0"/>
                </a:lnTo>
                <a:lnTo>
                  <a:pt x="534334" y="6337193"/>
                </a:lnTo>
                <a:lnTo>
                  <a:pt x="0" y="6256976"/>
                </a:lnTo>
                <a:lnTo>
                  <a:pt x="0" y="6087627"/>
                </a:lnTo>
                <a:close/>
              </a:path>
            </a:pathLst>
          </a:cu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04800" y="5943600"/>
            <a:ext cx="1066800" cy="381000"/>
          </a:xfrm>
          <a:prstGeom prst="round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EML v6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239000" y="5486400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440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429000" y="6477000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480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333405" y="6019800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510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" y="5943600"/>
            <a:ext cx="101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EML 520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72600" y="198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381000"/>
            <a:ext cx="6248400" cy="6001643"/>
          </a:xfrm>
          <a:prstGeom prst="rect">
            <a:avLst/>
          </a:prstGeom>
          <a:solidFill>
            <a:schemeClr val="tx2"/>
          </a:solidFill>
          <a:ln w="9525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EML 520 - Result</a:t>
            </a:r>
          </a:p>
          <a:p>
            <a:endParaRPr lang="en-US" sz="1600" dirty="0" smtClean="0">
              <a:solidFill>
                <a:schemeClr val="bg1"/>
              </a:solidFill>
            </a:endParaRP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&lt;</a:t>
            </a:r>
            <a:r>
              <a:rPr lang="en-US" sz="1600" dirty="0" smtClean="0">
                <a:solidFill>
                  <a:srgbClr val="C00000"/>
                </a:solidFill>
                <a:cs typeface="Courier New" pitchFamily="49" charset="0"/>
              </a:rPr>
              <a:t>EML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70C0"/>
                </a:solidFill>
                <a:cs typeface="Courier New" pitchFamily="49" charset="0"/>
              </a:rPr>
              <a:t>Id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="520" </a:t>
            </a:r>
            <a:r>
              <a:rPr lang="en-US" sz="1600" dirty="0" err="1" smtClean="0">
                <a:solidFill>
                  <a:srgbClr val="0070C0"/>
                </a:solidFill>
                <a:cs typeface="Courier New" pitchFamily="49" charset="0"/>
              </a:rPr>
              <a:t>SchemaVersion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="6.0"&gt;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&lt;</a:t>
            </a:r>
            <a:r>
              <a:rPr lang="en-US" sz="1600" dirty="0" err="1" smtClean="0">
                <a:solidFill>
                  <a:srgbClr val="C00000"/>
                </a:solidFill>
                <a:cs typeface="Courier New" pitchFamily="49" charset="0"/>
              </a:rPr>
              <a:t>TransactionId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&gt;2007-04-18&lt;/</a:t>
            </a:r>
            <a:r>
              <a:rPr lang="en-US" sz="1600" dirty="0" err="1" smtClean="0">
                <a:solidFill>
                  <a:srgbClr val="C00000"/>
                </a:solidFill>
                <a:cs typeface="Courier New" pitchFamily="49" charset="0"/>
              </a:rPr>
              <a:t>TransactionId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&lt;</a:t>
            </a:r>
            <a:r>
              <a:rPr lang="en-US" sz="1600" dirty="0" smtClean="0">
                <a:solidFill>
                  <a:srgbClr val="C00000"/>
                </a:solidFill>
                <a:cs typeface="Courier New" pitchFamily="49" charset="0"/>
              </a:rPr>
              <a:t>Result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&lt;</a:t>
            </a:r>
            <a:r>
              <a:rPr lang="en-US" sz="1600" dirty="0" smtClean="0">
                <a:solidFill>
                  <a:srgbClr val="C00000"/>
                </a:solidFill>
                <a:cs typeface="Courier New" pitchFamily="49" charset="0"/>
              </a:rPr>
              <a:t>Election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   &lt;</a:t>
            </a:r>
            <a:r>
              <a:rPr lang="en-US" sz="1600" dirty="0" err="1" smtClean="0">
                <a:solidFill>
                  <a:srgbClr val="C00000"/>
                </a:solidFill>
                <a:cs typeface="Courier New" pitchFamily="49" charset="0"/>
              </a:rPr>
              <a:t>EventIdentifier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70C0"/>
                </a:solidFill>
                <a:cs typeface="Courier New" pitchFamily="49" charset="0"/>
              </a:rPr>
              <a:t>Id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="State of Connecticut Election -2007, “/&gt;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   &lt;</a:t>
            </a:r>
            <a:r>
              <a:rPr lang="en-US" sz="1600" dirty="0" smtClean="0">
                <a:solidFill>
                  <a:srgbClr val="C00000"/>
                </a:solidFill>
                <a:cs typeface="Courier New" pitchFamily="49" charset="0"/>
              </a:rPr>
              <a:t>Contest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      &lt;</a:t>
            </a:r>
            <a:r>
              <a:rPr lang="en-US" sz="1600" dirty="0" err="1" smtClean="0">
                <a:solidFill>
                  <a:srgbClr val="C00000"/>
                </a:solidFill>
                <a:cs typeface="Courier New" pitchFamily="49" charset="0"/>
              </a:rPr>
              <a:t>ContestIdentifier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70C0"/>
                </a:solidFill>
                <a:cs typeface="Courier New" pitchFamily="49" charset="0"/>
              </a:rPr>
              <a:t>Id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="Governor“&gt;&lt;/</a:t>
            </a:r>
            <a:r>
              <a:rPr lang="en-US" sz="1600" dirty="0" err="1" smtClean="0">
                <a:solidFill>
                  <a:srgbClr val="C00000"/>
                </a:solidFill>
                <a:cs typeface="Courier New" pitchFamily="49" charset="0"/>
              </a:rPr>
              <a:t>ContestIdentifier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      &lt;</a:t>
            </a:r>
            <a:r>
              <a:rPr lang="en-US" sz="1600" dirty="0" smtClean="0">
                <a:solidFill>
                  <a:srgbClr val="C00000"/>
                </a:solidFill>
                <a:cs typeface="Courier New" pitchFamily="49" charset="0"/>
              </a:rPr>
              <a:t>Selection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         &lt;</a:t>
            </a:r>
            <a:r>
              <a:rPr lang="en-US" sz="1600" dirty="0" err="1" smtClean="0">
                <a:solidFill>
                  <a:srgbClr val="C00000"/>
                </a:solidFill>
                <a:cs typeface="Courier New" pitchFamily="49" charset="0"/>
              </a:rPr>
              <a:t>CandidateIdentifier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70C0"/>
                </a:solidFill>
                <a:cs typeface="Courier New" pitchFamily="49" charset="0"/>
              </a:rPr>
              <a:t>ID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="1A" </a:t>
            </a:r>
            <a:r>
              <a:rPr lang="en-US" sz="1600" dirty="0" err="1" smtClean="0">
                <a:solidFill>
                  <a:srgbClr val="00B0F0"/>
                </a:solidFill>
                <a:cs typeface="Courier New" pitchFamily="49" charset="0"/>
              </a:rPr>
              <a:t>DisplayOrder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="1"&gt;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            &lt;</a:t>
            </a:r>
            <a:r>
              <a:rPr lang="en-US" sz="1600" dirty="0" err="1" smtClean="0">
                <a:solidFill>
                  <a:srgbClr val="C00000"/>
                </a:solidFill>
                <a:cs typeface="Courier New" pitchFamily="49" charset="0"/>
              </a:rPr>
              <a:t>CandidateName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&gt;M. Jodi </a:t>
            </a:r>
            <a:r>
              <a:rPr lang="en-US" sz="1600" dirty="0" err="1" smtClean="0">
                <a:solidFill>
                  <a:schemeClr val="bg1"/>
                </a:solidFill>
                <a:cs typeface="Courier New" pitchFamily="49" charset="0"/>
              </a:rPr>
              <a:t>Rel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&lt;/</a:t>
            </a:r>
            <a:r>
              <a:rPr lang="en-US" sz="1600" dirty="0" err="1" smtClean="0">
                <a:solidFill>
                  <a:srgbClr val="C00000"/>
                </a:solidFill>
                <a:cs typeface="Courier New" pitchFamily="49" charset="0"/>
              </a:rPr>
              <a:t>CandidateName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         &lt;/</a:t>
            </a:r>
            <a:r>
              <a:rPr lang="en-US" sz="1600" dirty="0" err="1" smtClean="0">
                <a:solidFill>
                  <a:srgbClr val="C00000"/>
                </a:solidFill>
                <a:cs typeface="Courier New" pitchFamily="49" charset="0"/>
              </a:rPr>
              <a:t>CandidateIdentifier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         &lt;</a:t>
            </a:r>
            <a:r>
              <a:rPr lang="en-US" sz="1600" dirty="0" smtClean="0">
                <a:solidFill>
                  <a:srgbClr val="C00000"/>
                </a:solidFill>
                <a:cs typeface="Courier New" pitchFamily="49" charset="0"/>
              </a:rPr>
              <a:t>Affiliation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            &lt;</a:t>
            </a:r>
            <a:r>
              <a:rPr lang="en-US" sz="1600" dirty="0" err="1" smtClean="0">
                <a:solidFill>
                  <a:srgbClr val="C00000"/>
                </a:solidFill>
                <a:cs typeface="Courier New" pitchFamily="49" charset="0"/>
              </a:rPr>
              <a:t>AffiliationIdentifier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70C0"/>
                </a:solidFill>
                <a:cs typeface="Courier New" pitchFamily="49" charset="0"/>
              </a:rPr>
              <a:t>ID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="DEM"&gt;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               &lt;</a:t>
            </a:r>
            <a:r>
              <a:rPr lang="en-US" sz="1600" dirty="0" err="1" smtClean="0">
                <a:solidFill>
                  <a:srgbClr val="C00000"/>
                </a:solidFill>
                <a:cs typeface="Courier New" pitchFamily="49" charset="0"/>
              </a:rPr>
              <a:t>RegisteredName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&gt;Republican&lt;/</a:t>
            </a:r>
            <a:r>
              <a:rPr lang="en-US" sz="1600" dirty="0" err="1" smtClean="0">
                <a:solidFill>
                  <a:srgbClr val="C00000"/>
                </a:solidFill>
                <a:cs typeface="Courier New" pitchFamily="49" charset="0"/>
              </a:rPr>
              <a:t>RegisteredName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            &lt;/</a:t>
            </a:r>
            <a:r>
              <a:rPr lang="en-US" sz="1600" dirty="0" err="1" smtClean="0">
                <a:solidFill>
                  <a:srgbClr val="C00000"/>
                </a:solidFill>
                <a:cs typeface="Courier New" pitchFamily="49" charset="0"/>
              </a:rPr>
              <a:t>AffiliationIdentifier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         &lt;/</a:t>
            </a:r>
            <a:r>
              <a:rPr lang="en-US" sz="1600" dirty="0" smtClean="0">
                <a:solidFill>
                  <a:srgbClr val="C00000"/>
                </a:solidFill>
                <a:cs typeface="Courier New" pitchFamily="49" charset="0"/>
              </a:rPr>
              <a:t>Affiliation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         &lt;</a:t>
            </a:r>
            <a:r>
              <a:rPr lang="en-US" sz="1600" dirty="0" smtClean="0">
                <a:solidFill>
                  <a:srgbClr val="C00000"/>
                </a:solidFill>
                <a:cs typeface="Courier New" pitchFamily="49" charset="0"/>
              </a:rPr>
              <a:t>Votes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&gt;5&lt;/</a:t>
            </a:r>
            <a:r>
              <a:rPr lang="en-US" sz="1600" dirty="0" smtClean="0">
                <a:solidFill>
                  <a:srgbClr val="C00000"/>
                </a:solidFill>
                <a:cs typeface="Courier New" pitchFamily="49" charset="0"/>
              </a:rPr>
              <a:t>Votes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      &lt;/</a:t>
            </a:r>
            <a:r>
              <a:rPr lang="en-US" sz="1600" dirty="0" smtClean="0">
                <a:solidFill>
                  <a:srgbClr val="C00000"/>
                </a:solidFill>
                <a:cs typeface="Courier New" pitchFamily="49" charset="0"/>
              </a:rPr>
              <a:t>Selection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   &lt;/</a:t>
            </a:r>
            <a:r>
              <a:rPr lang="en-US" sz="1600" dirty="0" smtClean="0">
                <a:solidFill>
                  <a:srgbClr val="C00000"/>
                </a:solidFill>
                <a:cs typeface="Courier New" pitchFamily="49" charset="0"/>
              </a:rPr>
              <a:t>Contest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   &lt;/</a:t>
            </a:r>
            <a:r>
              <a:rPr lang="en-US" sz="1600" dirty="0" smtClean="0">
                <a:solidFill>
                  <a:srgbClr val="C00000"/>
                </a:solidFill>
                <a:cs typeface="Courier New" pitchFamily="49" charset="0"/>
              </a:rPr>
              <a:t>Election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   &lt;/</a:t>
            </a:r>
            <a:r>
              <a:rPr lang="en-US" sz="1600" dirty="0" smtClean="0">
                <a:solidFill>
                  <a:srgbClr val="C00000"/>
                </a:solidFill>
                <a:cs typeface="Courier New" pitchFamily="49" charset="0"/>
              </a:rPr>
              <a:t>Result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  <a:p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&lt;/</a:t>
            </a:r>
            <a:r>
              <a:rPr lang="en-US" sz="1600" dirty="0" smtClean="0">
                <a:solidFill>
                  <a:srgbClr val="C00000"/>
                </a:solidFill>
                <a:cs typeface="Courier New" pitchFamily="49" charset="0"/>
              </a:rPr>
              <a:t>EML</a:t>
            </a:r>
            <a:r>
              <a:rPr lang="en-US" sz="1600" dirty="0" smtClean="0">
                <a:solidFill>
                  <a:schemeClr val="bg1"/>
                </a:solidFill>
                <a:cs typeface="Courier New" pitchFamily="49" charset="0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8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7" grpId="0" animBg="1"/>
      <p:bldP spid="14" grpId="0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5715000" cy="707136"/>
          </a:xfrm>
        </p:spPr>
        <p:txBody>
          <a:bodyPr/>
          <a:lstStyle/>
          <a:p>
            <a:r>
              <a:rPr lang="en-US" dirty="0" smtClean="0"/>
              <a:t>Ballot Pre-Rendering</a:t>
            </a:r>
            <a:endParaRPr lang="en-US" dirty="0"/>
          </a:p>
        </p:txBody>
      </p:sp>
      <p:sp>
        <p:nvSpPr>
          <p:cNvPr id="4" name="Flowchart: Predefined Process 3"/>
          <p:cNvSpPr/>
          <p:nvPr/>
        </p:nvSpPr>
        <p:spPr>
          <a:xfrm>
            <a:off x="1447800" y="3352800"/>
            <a:ext cx="5791200" cy="612648"/>
          </a:xfrm>
          <a:prstGeom prst="flowChartPredefinedProcess">
            <a:avLst/>
          </a:prstGeom>
          <a:solidFill>
            <a:srgbClr val="8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Ballot Compiler</a:t>
            </a:r>
          </a:p>
        </p:txBody>
      </p:sp>
      <p:sp>
        <p:nvSpPr>
          <p:cNvPr id="7" name="Flowchart: Multidocument 6"/>
          <p:cNvSpPr/>
          <p:nvPr/>
        </p:nvSpPr>
        <p:spPr>
          <a:xfrm>
            <a:off x="6172200" y="1828800"/>
            <a:ext cx="1060704" cy="758952"/>
          </a:xfrm>
          <a:prstGeom prst="flowChartMultidocumen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CSS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Flowchart: Document 7"/>
          <p:cNvSpPr/>
          <p:nvPr/>
        </p:nvSpPr>
        <p:spPr>
          <a:xfrm>
            <a:off x="1600200" y="1978152"/>
            <a:ext cx="914400" cy="612648"/>
          </a:xfrm>
          <a:prstGeom prst="flowChartDocumen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XSLT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Flowchart: Document 8"/>
          <p:cNvSpPr/>
          <p:nvPr/>
        </p:nvSpPr>
        <p:spPr>
          <a:xfrm>
            <a:off x="3352800" y="5181600"/>
            <a:ext cx="1981200" cy="993648"/>
          </a:xfrm>
          <a:prstGeom prst="flowChartDocumen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Pre-rendered Ballot File</a:t>
            </a:r>
          </a:p>
        </p:txBody>
      </p:sp>
      <p:sp>
        <p:nvSpPr>
          <p:cNvPr id="10" name="Flowchart: Document 9"/>
          <p:cNvSpPr/>
          <p:nvPr/>
        </p:nvSpPr>
        <p:spPr>
          <a:xfrm>
            <a:off x="3505200" y="1752600"/>
            <a:ext cx="1905000" cy="914400"/>
          </a:xfrm>
          <a:prstGeom prst="flowChartDocumen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EML 410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Ballot Definition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 rot="5400000">
            <a:off x="4038600" y="2819400"/>
            <a:ext cx="685800" cy="381000"/>
          </a:xfrm>
          <a:prstGeom prst="rightArrow">
            <a:avLst/>
          </a:prstGeom>
          <a:solidFill>
            <a:srgbClr val="B2B2B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5400000">
            <a:off x="6324600" y="2819400"/>
            <a:ext cx="685800" cy="381000"/>
          </a:xfrm>
          <a:prstGeom prst="rightArrow">
            <a:avLst/>
          </a:prstGeom>
          <a:solidFill>
            <a:srgbClr val="B2B2B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5400000">
            <a:off x="1676400" y="2819400"/>
            <a:ext cx="685800" cy="381000"/>
          </a:xfrm>
          <a:prstGeom prst="rightArrow">
            <a:avLst/>
          </a:prstGeom>
          <a:solidFill>
            <a:srgbClr val="B2B2B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5400000">
            <a:off x="3771900" y="4381500"/>
            <a:ext cx="1219200" cy="381000"/>
          </a:xfrm>
          <a:prstGeom prst="rightArrow">
            <a:avLst/>
          </a:prstGeom>
          <a:solidFill>
            <a:srgbClr val="B2B2B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study of applying EML to an open source voting machine</a:t>
            </a:r>
          </a:p>
          <a:p>
            <a:r>
              <a:rPr lang="en-US" dirty="0" smtClean="0"/>
              <a:t>We need data formats that are:</a:t>
            </a:r>
          </a:p>
          <a:p>
            <a:pPr lvl="1"/>
            <a:r>
              <a:rPr lang="en-US" dirty="0" smtClean="0"/>
              <a:t>Open </a:t>
            </a:r>
          </a:p>
          <a:p>
            <a:pPr lvl="1"/>
            <a:r>
              <a:rPr lang="en-US" dirty="0" smtClean="0"/>
              <a:t>Flexible</a:t>
            </a:r>
          </a:p>
          <a:p>
            <a:pPr lvl="1"/>
            <a:r>
              <a:rPr lang="en-US" dirty="0" smtClean="0"/>
              <a:t>National and international </a:t>
            </a:r>
          </a:p>
          <a:p>
            <a:pPr lvl="1"/>
            <a:r>
              <a:rPr lang="en-US" dirty="0" smtClean="0"/>
              <a:t>Support multilingual ballots</a:t>
            </a:r>
          </a:p>
          <a:p>
            <a:pPr lvl="1"/>
            <a:r>
              <a:rPr lang="en-US" dirty="0" smtClean="0"/>
              <a:t>Support audio interfaces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2971800"/>
            <a:ext cx="2514600" cy="1143000"/>
          </a:xfrm>
        </p:spPr>
        <p:txBody>
          <a:bodyPr/>
          <a:lstStyle/>
          <a:p>
            <a:r>
              <a:rPr lang="en-US" sz="6000" dirty="0" smtClean="0"/>
              <a:t>Q &amp; A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a Computer?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 multiple languages</a:t>
            </a:r>
          </a:p>
          <a:p>
            <a:r>
              <a:rPr lang="en-US" dirty="0" smtClean="0"/>
              <a:t>Print only the ballots that you need</a:t>
            </a:r>
          </a:p>
          <a:p>
            <a:r>
              <a:rPr lang="en-US" dirty="0" smtClean="0"/>
              <a:t>Reduce user error</a:t>
            </a:r>
          </a:p>
          <a:p>
            <a:r>
              <a:rPr lang="en-US" dirty="0" smtClean="0"/>
              <a:t>Simplify navigation of complex ballots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OVC Voting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Standard PC</a:t>
            </a:r>
          </a:p>
          <a:p>
            <a:pPr lvl="1"/>
            <a:r>
              <a:rPr lang="en-US" dirty="0" smtClean="0"/>
              <a:t>Touch screen</a:t>
            </a:r>
          </a:p>
          <a:p>
            <a:r>
              <a:rPr lang="en-US" dirty="0" smtClean="0"/>
              <a:t>Boots from a CD</a:t>
            </a:r>
          </a:p>
          <a:p>
            <a:pPr lvl="1"/>
            <a:r>
              <a:rPr lang="en-US" dirty="0" smtClean="0"/>
              <a:t>No hard drive</a:t>
            </a:r>
          </a:p>
          <a:p>
            <a:r>
              <a:rPr lang="en-US" dirty="0" smtClean="0"/>
              <a:t>Attached printer</a:t>
            </a:r>
          </a:p>
          <a:p>
            <a:r>
              <a:rPr lang="en-US" dirty="0" smtClean="0"/>
              <a:t>Ballot</a:t>
            </a:r>
          </a:p>
          <a:p>
            <a:pPr lvl="1"/>
            <a:r>
              <a:rPr lang="en-US" dirty="0" smtClean="0"/>
              <a:t>Human readable text</a:t>
            </a:r>
          </a:p>
          <a:p>
            <a:pPr lvl="1"/>
            <a:r>
              <a:rPr lang="en-US" dirty="0" smtClean="0"/>
              <a:t>Machine readable barcode</a:t>
            </a:r>
          </a:p>
          <a:p>
            <a:r>
              <a:rPr lang="en-US" dirty="0" smtClean="0"/>
              <a:t>Ballot goes into ballot box</a:t>
            </a:r>
          </a:p>
          <a:p>
            <a:r>
              <a:rPr lang="en-US" dirty="0" smtClean="0"/>
              <a:t>Barcodes are scanned for tabulation</a:t>
            </a:r>
          </a:p>
          <a:p>
            <a:pPr lvl="1"/>
            <a:endParaRPr lang="en-US" dirty="0"/>
          </a:p>
        </p:txBody>
      </p:sp>
      <p:pic>
        <p:nvPicPr>
          <p:cNvPr id="4" name="Picture 3" descr="3d-monitor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29400" y="1295400"/>
            <a:ext cx="1567543" cy="1371600"/>
          </a:xfrm>
          <a:prstGeom prst="rect">
            <a:avLst/>
          </a:prstGeom>
        </p:spPr>
      </p:pic>
      <p:pic>
        <p:nvPicPr>
          <p:cNvPr id="5" name="Picture 4" descr="print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20000" y="2209800"/>
            <a:ext cx="1091749" cy="972579"/>
          </a:xfrm>
          <a:prstGeom prst="rect">
            <a:avLst/>
          </a:prstGeom>
        </p:spPr>
      </p:pic>
      <p:pic>
        <p:nvPicPr>
          <p:cNvPr id="6" name="Picture 5" descr="compactdisc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24600" y="2057400"/>
            <a:ext cx="609600" cy="609600"/>
          </a:xfrm>
          <a:prstGeom prst="rect">
            <a:avLst/>
          </a:prstGeom>
        </p:spPr>
      </p:pic>
      <p:pic>
        <p:nvPicPr>
          <p:cNvPr id="7" name="Picture 6" descr="ballot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477000" y="2971800"/>
            <a:ext cx="1505972" cy="1949426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6400800" y="3581400"/>
            <a:ext cx="228600" cy="685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ballot-box-larg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858000" y="4495800"/>
            <a:ext cx="1905000" cy="1104900"/>
          </a:xfrm>
          <a:prstGeom prst="rect">
            <a:avLst/>
          </a:prstGeom>
        </p:spPr>
      </p:pic>
      <p:pic>
        <p:nvPicPr>
          <p:cNvPr id="8" name="Picture 7" descr="scanner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543800" y="4648200"/>
            <a:ext cx="1448309" cy="20364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Election official should not be asked to discern voter intent </a:t>
            </a:r>
          </a:p>
          <a:p>
            <a:r>
              <a:rPr lang="en-US" dirty="0" smtClean="0"/>
              <a:t>Goal: a machine </a:t>
            </a:r>
            <a:r>
              <a:rPr lang="en-US" dirty="0" smtClean="0"/>
              <a:t>printed, unambiguous </a:t>
            </a:r>
            <a:r>
              <a:rPr lang="en-US" dirty="0" smtClean="0"/>
              <a:t>paper ballot</a:t>
            </a:r>
          </a:p>
          <a:p>
            <a:pPr lvl="1"/>
            <a:r>
              <a:rPr lang="en-US" dirty="0" smtClean="0"/>
              <a:t>Poll site </a:t>
            </a:r>
          </a:p>
          <a:p>
            <a:pPr lvl="1"/>
            <a:r>
              <a:rPr lang="en-US" dirty="0" smtClean="0"/>
              <a:t>Absentee voter </a:t>
            </a:r>
          </a:p>
          <a:p>
            <a:pPr lvl="1"/>
            <a:r>
              <a:rPr lang="en-US" dirty="0" smtClean="0"/>
              <a:t>Early voting </a:t>
            </a:r>
          </a:p>
          <a:p>
            <a:pPr lvl="1"/>
            <a:r>
              <a:rPr lang="en-US" dirty="0" smtClean="0"/>
              <a:t>A voting machine for disabled access </a:t>
            </a:r>
          </a:p>
          <a:p>
            <a:r>
              <a:rPr lang="en-US" dirty="0" smtClean="0"/>
              <a:t>All ballots </a:t>
            </a:r>
            <a:r>
              <a:rPr lang="en-US" dirty="0" smtClean="0"/>
              <a:t>look </a:t>
            </a:r>
            <a:r>
              <a:rPr lang="en-US" dirty="0" smtClean="0"/>
              <a:t>the same and tabulate the </a:t>
            </a:r>
            <a:r>
              <a:rPr lang="en-US" dirty="0" smtClean="0"/>
              <a:t>same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Election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Ballots are defined using Election Management System</a:t>
            </a:r>
          </a:p>
          <a:p>
            <a:r>
              <a:rPr lang="en-US" dirty="0" smtClean="0"/>
              <a:t>Voting software is packed on CD</a:t>
            </a:r>
          </a:p>
          <a:p>
            <a:r>
              <a:rPr lang="en-US" dirty="0" smtClean="0"/>
              <a:t>Each CD has a serial number and digital signature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Election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CDs arrive at polling sites</a:t>
            </a:r>
          </a:p>
          <a:p>
            <a:r>
              <a:rPr lang="en-US" dirty="0" smtClean="0"/>
              <a:t>Voting machines are set up and tested</a:t>
            </a:r>
          </a:p>
          <a:p>
            <a:r>
              <a:rPr lang="en-US" dirty="0" smtClean="0"/>
              <a:t>Digital signatures are checked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60"/>
            <a:ext cx="5867400" cy="4617240"/>
          </a:xfrm>
        </p:spPr>
        <p:txBody>
          <a:bodyPr/>
          <a:lstStyle/>
          <a:p>
            <a:r>
              <a:rPr lang="en-US" dirty="0" smtClean="0"/>
              <a:t>Voter makes selections on touch screen</a:t>
            </a:r>
          </a:p>
          <a:p>
            <a:r>
              <a:rPr lang="en-US" dirty="0" smtClean="0"/>
              <a:t>When finished, a ballot is printed</a:t>
            </a:r>
          </a:p>
          <a:p>
            <a:r>
              <a:rPr lang="en-US" dirty="0" smtClean="0"/>
              <a:t>This ballot is placed in a locked ballot box</a:t>
            </a:r>
          </a:p>
          <a:p>
            <a:r>
              <a:rPr lang="en-US" dirty="0" smtClean="0"/>
              <a:t>Each printed ballot has bar code</a:t>
            </a:r>
            <a:endParaRPr lang="en-US" dirty="0"/>
          </a:p>
        </p:txBody>
      </p:sp>
      <p:pic>
        <p:nvPicPr>
          <p:cNvPr id="4" name="Picture 3" descr="medium_vo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4876800"/>
            <a:ext cx="2286000" cy="1657350"/>
          </a:xfrm>
          <a:prstGeom prst="rect">
            <a:avLst/>
          </a:prstGeom>
        </p:spPr>
      </p:pic>
      <p:pic>
        <p:nvPicPr>
          <p:cNvPr id="5" name="Picture 4" descr="vot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0" y="381000"/>
            <a:ext cx="2047003" cy="293861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Polls Close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Ballots are scanned </a:t>
            </a:r>
            <a:r>
              <a:rPr lang="en-US" dirty="0" smtClean="0"/>
              <a:t>publicly</a:t>
            </a:r>
            <a:endParaRPr lang="en-US" dirty="0" smtClean="0"/>
          </a:p>
          <a:p>
            <a:r>
              <a:rPr lang="en-US" dirty="0" smtClean="0"/>
              <a:t>Totals displayed on a screen</a:t>
            </a:r>
          </a:p>
          <a:p>
            <a:r>
              <a:rPr lang="en-US" dirty="0" smtClean="0"/>
              <a:t>When finished, a tally sheet is printed</a:t>
            </a:r>
          </a:p>
          <a:p>
            <a:endParaRPr lang="en-US" dirty="0"/>
          </a:p>
        </p:txBody>
      </p:sp>
      <p:pic>
        <p:nvPicPr>
          <p:cNvPr id="5" name="Picture 4" descr="scann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3429000"/>
            <a:ext cx="2134109" cy="3000778"/>
          </a:xfrm>
          <a:prstGeom prst="rect">
            <a:avLst/>
          </a:prstGeom>
        </p:spPr>
      </p:pic>
      <p:pic>
        <p:nvPicPr>
          <p:cNvPr id="6" name="Picture 5" descr="tall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13997" y="3352800"/>
            <a:ext cx="2122868" cy="35052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 Tabulation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Precinct tally sheets are scanned for central tabulation</a:t>
            </a:r>
          </a:p>
          <a:p>
            <a:r>
              <a:rPr lang="en-US" dirty="0" smtClean="0"/>
              <a:t>All tally sheets are </a:t>
            </a:r>
            <a:r>
              <a:rPr lang="en-US" dirty="0" smtClean="0"/>
              <a:t>publicly </a:t>
            </a:r>
            <a:r>
              <a:rPr lang="en-US" dirty="0" smtClean="0"/>
              <a:t>available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7158</TotalTime>
  <Words>1300</Words>
  <Application>Microsoft Office PowerPoint</Application>
  <PresentationFormat>On-screen Show (4:3)</PresentationFormat>
  <Paragraphs>348</Paragraphs>
  <Slides>24</Slides>
  <Notes>5</Notes>
  <HiddenSlides>7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Metro</vt:lpstr>
      <vt:lpstr>Open Voting Consortium</vt:lpstr>
      <vt:lpstr>Who we are</vt:lpstr>
      <vt:lpstr>An OVC Voting Machine</vt:lpstr>
      <vt:lpstr>Goals</vt:lpstr>
      <vt:lpstr>Before Election Day</vt:lpstr>
      <vt:lpstr>On Election Day</vt:lpstr>
      <vt:lpstr>Voting</vt:lpstr>
      <vt:lpstr>After Polls Close</vt:lpstr>
      <vt:lpstr>Central Tabulation</vt:lpstr>
      <vt:lpstr>Data Flows</vt:lpstr>
      <vt:lpstr>Data Requirements</vt:lpstr>
      <vt:lpstr>Slide 12</vt:lpstr>
      <vt:lpstr>Slide 13</vt:lpstr>
      <vt:lpstr>Applying EML v6</vt:lpstr>
      <vt:lpstr>Applying EML v6</vt:lpstr>
      <vt:lpstr>Applying EML v6</vt:lpstr>
      <vt:lpstr>Applying EML v6</vt:lpstr>
      <vt:lpstr>Applying EML v6</vt:lpstr>
      <vt:lpstr>Applying EML v6</vt:lpstr>
      <vt:lpstr>Applying EML v6</vt:lpstr>
      <vt:lpstr>Ballot Pre-Rendering</vt:lpstr>
      <vt:lpstr>Summary</vt:lpstr>
      <vt:lpstr>Q &amp; A</vt:lpstr>
      <vt:lpstr>Why Use a Computer?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Voting Consortium</dc:title>
  <dc:creator>parker</dc:creator>
  <cp:lastModifiedBy>parker</cp:lastModifiedBy>
  <cp:revision>93</cp:revision>
  <dcterms:created xsi:type="dcterms:W3CDTF">2009-10-22T04:45:09Z</dcterms:created>
  <dcterms:modified xsi:type="dcterms:W3CDTF">2009-10-28T06:53:46Z</dcterms:modified>
</cp:coreProperties>
</file>