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9"/>
  </p:notesMasterIdLst>
  <p:handoutMasterIdLst>
    <p:handoutMasterId r:id="rId30"/>
  </p:handoutMasterIdLst>
  <p:sldIdLst>
    <p:sldId id="256" r:id="rId2"/>
    <p:sldId id="257" r:id="rId3"/>
    <p:sldId id="258" r:id="rId4"/>
    <p:sldId id="264" r:id="rId5"/>
    <p:sldId id="260" r:id="rId6"/>
    <p:sldId id="259" r:id="rId7"/>
    <p:sldId id="265" r:id="rId8"/>
    <p:sldId id="279" r:id="rId9"/>
    <p:sldId id="277" r:id="rId10"/>
    <p:sldId id="266" r:id="rId11"/>
    <p:sldId id="270" r:id="rId12"/>
    <p:sldId id="274" r:id="rId13"/>
    <p:sldId id="271" r:id="rId14"/>
    <p:sldId id="272" r:id="rId15"/>
    <p:sldId id="282" r:id="rId16"/>
    <p:sldId id="268" r:id="rId17"/>
    <p:sldId id="280" r:id="rId18"/>
    <p:sldId id="273" r:id="rId19"/>
    <p:sldId id="267" r:id="rId20"/>
    <p:sldId id="284" r:id="rId21"/>
    <p:sldId id="281" r:id="rId22"/>
    <p:sldId id="269" r:id="rId23"/>
    <p:sldId id="283" r:id="rId24"/>
    <p:sldId id="275" r:id="rId25"/>
    <p:sldId id="261" r:id="rId26"/>
    <p:sldId id="262" r:id="rId27"/>
    <p:sldId id="26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2" autoAdjust="0"/>
    <p:restoredTop sz="94676" autoAdjust="0"/>
  </p:normalViewPr>
  <p:slideViewPr>
    <p:cSldViewPr snapToGrid="0" snapToObjects="1">
      <p:cViewPr>
        <p:scale>
          <a:sx n="150" d="100"/>
          <a:sy n="150" d="100"/>
        </p:scale>
        <p:origin x="-2048" y="-5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Jim Lyle, NIST/CFTT</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2/13/12</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18B1C56-CB6C-124A-97EC-656213EE99C3}" type="slidenum">
              <a:rPr lang="en-US" smtClean="0"/>
              <a:t>‹#›</a:t>
            </a:fld>
            <a:endParaRPr lang="en-US"/>
          </a:p>
        </p:txBody>
      </p:sp>
    </p:spTree>
    <p:extLst>
      <p:ext uri="{BB962C8B-B14F-4D97-AF65-F5344CB8AC3E}">
        <p14:creationId xmlns:p14="http://schemas.microsoft.com/office/powerpoint/2010/main" val="1321720017"/>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Jim Lyle, NIST/CFTT</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2/13/12</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CE4EA3-50DE-FA4E-AF8D-EF6D0E325E1F}" type="slidenum">
              <a:rPr lang="en-US" smtClean="0"/>
              <a:t>‹#›</a:t>
            </a:fld>
            <a:endParaRPr lang="en-US"/>
          </a:p>
        </p:txBody>
      </p:sp>
    </p:spTree>
    <p:extLst>
      <p:ext uri="{BB962C8B-B14F-4D97-AF65-F5344CB8AC3E}">
        <p14:creationId xmlns:p14="http://schemas.microsoft.com/office/powerpoint/2010/main" val="2310804944"/>
      </p:ext>
    </p:extLst>
  </p:cSld>
  <p:clrMap bg1="lt1" tx1="dk1" bg2="lt2" tx2="dk2" accent1="accent1" accent2="accent2" accent3="accent3" accent4="accent4" accent5="accent5" accent6="accent6" hlink="hlink" folHlink="folHlink"/>
  <p:hf ft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6CE4EA3-50DE-FA4E-AF8D-EF6D0E325E1F}" type="slidenum">
              <a:rPr lang="en-US" smtClean="0"/>
              <a:t>2</a:t>
            </a:fld>
            <a:endParaRPr lang="en-US"/>
          </a:p>
        </p:txBody>
      </p:sp>
      <p:sp>
        <p:nvSpPr>
          <p:cNvPr id="5" name="Date Placeholder 4"/>
          <p:cNvSpPr>
            <a:spLocks noGrp="1"/>
          </p:cNvSpPr>
          <p:nvPr>
            <p:ph type="dt" idx="11"/>
          </p:nvPr>
        </p:nvSpPr>
        <p:spPr/>
        <p:txBody>
          <a:bodyPr/>
          <a:lstStyle/>
          <a:p>
            <a:r>
              <a:rPr lang="en-US" smtClean="0"/>
              <a:t>2/13/12</a:t>
            </a:r>
            <a:endParaRPr lang="en-US"/>
          </a:p>
        </p:txBody>
      </p:sp>
      <p:sp>
        <p:nvSpPr>
          <p:cNvPr id="6" name="Header Placeholder 5"/>
          <p:cNvSpPr>
            <a:spLocks noGrp="1"/>
          </p:cNvSpPr>
          <p:nvPr>
            <p:ph type="hdr" sz="quarter" idx="12"/>
          </p:nvPr>
        </p:nvSpPr>
        <p:spPr/>
        <p:txBody>
          <a:bodyPr/>
          <a:lstStyle/>
          <a:p>
            <a:r>
              <a:rPr lang="en-US" smtClean="0"/>
              <a:t>Jim Lyle, NIST/CFTT</a:t>
            </a:r>
            <a:endParaRPr lang="en-US"/>
          </a:p>
        </p:txBody>
      </p:sp>
    </p:spTree>
    <p:extLst>
      <p:ext uri="{BB962C8B-B14F-4D97-AF65-F5344CB8AC3E}">
        <p14:creationId xmlns:p14="http://schemas.microsoft.com/office/powerpoint/2010/main" val="393723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1FE90F-89AB-CC41-BFB3-7CA234DF8A9F}" type="slidenum">
              <a:rPr lang="en-US">
                <a:ea typeface="ＭＳ Ｐゴシック" pitchFamily="-112" charset="-128"/>
                <a:cs typeface="ＭＳ Ｐゴシック" pitchFamily="-112" charset="-128"/>
              </a:rPr>
              <a:pPr fontAlgn="base">
                <a:spcBef>
                  <a:spcPct val="0"/>
                </a:spcBef>
                <a:spcAft>
                  <a:spcPct val="0"/>
                </a:spcAft>
                <a:defRPr/>
              </a:pPr>
              <a:t>25</a:t>
            </a:fld>
            <a:endParaRPr lang="en-US">
              <a:ea typeface="ＭＳ Ｐゴシック" pitchFamily="-112" charset="-128"/>
              <a:cs typeface="ＭＳ Ｐゴシック" pitchFamily="-112" charset="-128"/>
            </a:endParaRPr>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8916"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ea typeface="ＭＳ Ｐゴシック" pitchFamily="34" charset="-128"/>
              <a:cs typeface="ＭＳ Ｐゴシック" pitchFamily="34" charset="-128"/>
            </a:endParaRPr>
          </a:p>
        </p:txBody>
      </p:sp>
      <p:sp>
        <p:nvSpPr>
          <p:cNvPr id="2" name="Date Placeholder 1"/>
          <p:cNvSpPr>
            <a:spLocks noGrp="1"/>
          </p:cNvSpPr>
          <p:nvPr>
            <p:ph type="dt" idx="10"/>
          </p:nvPr>
        </p:nvSpPr>
        <p:spPr/>
        <p:txBody>
          <a:bodyPr/>
          <a:lstStyle/>
          <a:p>
            <a:r>
              <a:rPr lang="en-US" smtClean="0"/>
              <a:t>2/13/12</a:t>
            </a:r>
            <a:endParaRPr lang="en-US"/>
          </a:p>
        </p:txBody>
      </p:sp>
      <p:sp>
        <p:nvSpPr>
          <p:cNvPr id="3" name="Header Placeholder 2"/>
          <p:cNvSpPr>
            <a:spLocks noGrp="1"/>
          </p:cNvSpPr>
          <p:nvPr>
            <p:ph type="hdr" sz="quarter" idx="11"/>
          </p:nvPr>
        </p:nvSpPr>
        <p:spPr/>
        <p:txBody>
          <a:bodyPr/>
          <a:lstStyle/>
          <a:p>
            <a:r>
              <a:rPr lang="en-US" smtClean="0"/>
              <a:t>Jim Lyle, NIST/CFTT</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chor="t">
            <a:normAutofit/>
          </a:bodyPr>
          <a:lstStyle>
            <a:lvl1pPr marL="0" indent="0" algn="ctr">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Feb 23, 2012</a:t>
            </a:r>
            <a:endParaRPr lang="en-US"/>
          </a:p>
        </p:txBody>
      </p:sp>
      <p:sp>
        <p:nvSpPr>
          <p:cNvPr id="6" name="Footer Placeholder 5"/>
          <p:cNvSpPr>
            <a:spLocks noGrp="1"/>
          </p:cNvSpPr>
          <p:nvPr>
            <p:ph type="ftr" sz="quarter" idx="11"/>
          </p:nvPr>
        </p:nvSpPr>
        <p:spPr/>
        <p:txBody>
          <a:bodyPr/>
          <a:lstStyle/>
          <a:p>
            <a:r>
              <a:rPr lang="en-US" smtClean="0"/>
              <a:t>AAFS -- Atlanta, GA</a:t>
            </a:r>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Feb 23, 2012</a:t>
            </a:r>
            <a:endParaRPr lang="en-US"/>
          </a:p>
        </p:txBody>
      </p:sp>
      <p:sp>
        <p:nvSpPr>
          <p:cNvPr id="8" name="Footer Placeholder 7"/>
          <p:cNvSpPr>
            <a:spLocks noGrp="1"/>
          </p:cNvSpPr>
          <p:nvPr>
            <p:ph type="ftr" sz="quarter" idx="11"/>
          </p:nvPr>
        </p:nvSpPr>
        <p:spPr/>
        <p:txBody>
          <a:bodyPr/>
          <a:lstStyle/>
          <a:p>
            <a:r>
              <a:rPr lang="en-US" smtClean="0"/>
              <a:t>AAFS -- Atlanta, GA</a:t>
            </a:r>
            <a:endParaRPr lang="en-US"/>
          </a:p>
        </p:txBody>
      </p:sp>
      <p:sp>
        <p:nvSpPr>
          <p:cNvPr id="9" name="Slide Number Placeholder 8"/>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Feb 23, 2012</a:t>
            </a:r>
            <a:endParaRPr lang="en-US"/>
          </a:p>
        </p:txBody>
      </p:sp>
      <p:sp>
        <p:nvSpPr>
          <p:cNvPr id="4" name="Footer Placeholder 3"/>
          <p:cNvSpPr>
            <a:spLocks noGrp="1"/>
          </p:cNvSpPr>
          <p:nvPr>
            <p:ph type="ftr" sz="quarter" idx="11"/>
          </p:nvPr>
        </p:nvSpPr>
        <p:spPr/>
        <p:txBody>
          <a:bodyPr/>
          <a:lstStyle/>
          <a:p>
            <a:r>
              <a:rPr lang="en-US" smtClean="0"/>
              <a:t>AAFS -- Atlanta, GA</a:t>
            </a:r>
            <a:endParaRPr lang="en-US"/>
          </a:p>
        </p:txBody>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Feb 23, 2012</a:t>
            </a:r>
            <a:endParaRPr lang="en-US"/>
          </a:p>
        </p:txBody>
      </p:sp>
      <p:sp>
        <p:nvSpPr>
          <p:cNvPr id="3" name="Footer Placeholder 2"/>
          <p:cNvSpPr>
            <a:spLocks noGrp="1"/>
          </p:cNvSpPr>
          <p:nvPr>
            <p:ph type="ftr" sz="quarter" idx="11"/>
          </p:nvPr>
        </p:nvSpPr>
        <p:spPr/>
        <p:txBody>
          <a:bodyPr/>
          <a:lstStyle/>
          <a:p>
            <a:r>
              <a:rPr lang="en-US" smtClean="0"/>
              <a:t>AAFS -- Atlanta, GA</a:t>
            </a:r>
            <a:endParaRPr lang="en-US"/>
          </a:p>
        </p:txBody>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Feb 23, 2012</a:t>
            </a:r>
            <a:endParaRPr lang="en-US"/>
          </a:p>
        </p:txBody>
      </p:sp>
      <p:sp>
        <p:nvSpPr>
          <p:cNvPr id="6" name="Footer Placeholder 5"/>
          <p:cNvSpPr>
            <a:spLocks noGrp="1"/>
          </p:cNvSpPr>
          <p:nvPr>
            <p:ph type="ftr" sz="quarter" idx="11"/>
          </p:nvPr>
        </p:nvSpPr>
        <p:spPr/>
        <p:txBody>
          <a:bodyPr/>
          <a:lstStyle/>
          <a:p>
            <a:r>
              <a:rPr lang="en-US" smtClean="0"/>
              <a:t>AAFS -- Atlanta, GA</a:t>
            </a:r>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nchor="t"/>
          <a:lstStyle>
            <a:lvl1pPr marL="0" indent="0">
              <a:buNone/>
              <a:defRPr sz="1400">
                <a:solidFill>
                  <a:schemeClr val="accent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Feb 23, 2012</a:t>
            </a:r>
            <a:endParaRPr lang="en-US"/>
          </a:p>
        </p:txBody>
      </p:sp>
      <p:sp>
        <p:nvSpPr>
          <p:cNvPr id="6" name="Footer Placeholder 5"/>
          <p:cNvSpPr>
            <a:spLocks noGrp="1"/>
          </p:cNvSpPr>
          <p:nvPr>
            <p:ph type="ftr" sz="quarter" idx="11"/>
          </p:nvPr>
        </p:nvSpPr>
        <p:spPr/>
        <p:txBody>
          <a:bodyPr/>
          <a:lstStyle/>
          <a:p>
            <a:r>
              <a:rPr lang="en-US" smtClean="0"/>
              <a:t>AAFS -- Atlanta, GA</a:t>
            </a:r>
            <a:endParaRPr lang="en-US"/>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11430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Feb 23,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AAFS -- Atlanta, GA</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28FB93-0A08-4E7D-8E63-9EFA29F1E093}"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50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50000"/>
        </a:lnSpc>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lnSpc>
          <a:spcPct val="150000"/>
        </a:lnSpc>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50000"/>
        </a:lnSpc>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50000"/>
        </a:lnSpc>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cftt.nist.gov" TargetMode="External"/><Relationship Id="rId4" Type="http://schemas.openxmlformats.org/officeDocument/2006/relationships/hyperlink" Target="http:/www/cfreds.nist.gov" TargetMode="External"/><Relationship Id="rId1" Type="http://schemas.openxmlformats.org/officeDocument/2006/relationships/slideLayout" Target="../slideLayouts/slideLayout2.xml"/><Relationship Id="rId2" Type="http://schemas.openxmlformats.org/officeDocument/2006/relationships/hyperlink" Target="mailto:jlyle@nist.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Creating Deleted File Recovery Tool Testing Images</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Jim Lyle</a:t>
            </a:r>
          </a:p>
          <a:p>
            <a:r>
              <a:rPr lang="en-US" dirty="0" smtClean="0"/>
              <a:t>National Institute of Standards and Technology</a:t>
            </a:r>
            <a:endParaRPr lang="en-US" dirty="0"/>
          </a:p>
        </p:txBody>
      </p:sp>
    </p:spTree>
    <p:extLst>
      <p:ext uri="{BB962C8B-B14F-4D97-AF65-F5344CB8AC3E}">
        <p14:creationId xmlns:p14="http://schemas.microsoft.com/office/powerpoint/2010/main" val="418267761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Test Images (tools)</a:t>
            </a:r>
            <a:endParaRPr lang="en-US" dirty="0"/>
          </a:p>
        </p:txBody>
      </p:sp>
      <p:sp>
        <p:nvSpPr>
          <p:cNvPr id="3" name="Content Placeholder 2"/>
          <p:cNvSpPr>
            <a:spLocks noGrp="1"/>
          </p:cNvSpPr>
          <p:nvPr>
            <p:ph idx="1"/>
          </p:nvPr>
        </p:nvSpPr>
        <p:spPr/>
        <p:txBody>
          <a:bodyPr>
            <a:normAutofit fontScale="70000" lnSpcReduction="20000"/>
          </a:bodyPr>
          <a:lstStyle/>
          <a:p>
            <a:pPr lvl="0" hangingPunct="0"/>
            <a:r>
              <a:rPr lang="en-US" dirty="0" smtClean="0"/>
              <a:t>not</a:t>
            </a:r>
            <a:r>
              <a:rPr lang="en-US" dirty="0"/>
              <a:t>-used – tag each sector of a device with the string “not used,”</a:t>
            </a:r>
          </a:p>
          <a:p>
            <a:pPr lvl="0" hangingPunct="0"/>
            <a:r>
              <a:rPr lang="en-US" dirty="0" err="1"/>
              <a:t>mk</a:t>
            </a:r>
            <a:r>
              <a:rPr lang="en-US" dirty="0"/>
              <a:t>-file – create a file of tagged </a:t>
            </a:r>
            <a:r>
              <a:rPr lang="en-US" dirty="0" smtClean="0"/>
              <a:t>blocks (file name </a:t>
            </a:r>
            <a:r>
              <a:rPr lang="en-US" smtClean="0"/>
              <a:t>&amp; block #),</a:t>
            </a:r>
            <a:endParaRPr lang="en-US" dirty="0"/>
          </a:p>
          <a:p>
            <a:pPr lvl="0" hangingPunct="0"/>
            <a:r>
              <a:rPr lang="en-US" dirty="0" err="1"/>
              <a:t>ap</a:t>
            </a:r>
            <a:r>
              <a:rPr lang="en-US" dirty="0"/>
              <a:t>-file – append more tagged blocks to an existing file, </a:t>
            </a:r>
          </a:p>
          <a:p>
            <a:pPr lvl="0" hangingPunct="0"/>
            <a:r>
              <a:rPr lang="en-US" dirty="0"/>
              <a:t>fill-</a:t>
            </a:r>
            <a:r>
              <a:rPr lang="en-US" dirty="0" err="1"/>
              <a:t>fs</a:t>
            </a:r>
            <a:r>
              <a:rPr lang="en-US" dirty="0"/>
              <a:t> – allocate all free blocks to a single file,</a:t>
            </a:r>
          </a:p>
          <a:p>
            <a:pPr lvl="0" hangingPunct="0"/>
            <a:r>
              <a:rPr lang="en-US" dirty="0"/>
              <a:t>layout – categorize all blocks in the image of a file system as: file, unused, fill or metadata, and </a:t>
            </a:r>
          </a:p>
          <a:p>
            <a:pPr lvl="0" hangingPunct="0"/>
            <a:r>
              <a:rPr lang="en-US" dirty="0" err="1"/>
              <a:t>fana</a:t>
            </a:r>
            <a:r>
              <a:rPr lang="en-US" dirty="0"/>
              <a:t> – file analysis (characterize and summarize file content to simplify comparison of a recovered file to the original file).  </a:t>
            </a:r>
          </a:p>
          <a:p>
            <a:endParaRPr lang="en-US"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2AF816F5-D046-F943-A181-2D90CF2FAA22}" type="slidenum">
              <a:rPr lang="en-US" smtClean="0"/>
              <a:t>10</a:t>
            </a:fld>
            <a:endParaRPr lang="en-US"/>
          </a:p>
        </p:txBody>
      </p:sp>
    </p:spTree>
    <p:extLst>
      <p:ext uri="{BB962C8B-B14F-4D97-AF65-F5344CB8AC3E}">
        <p14:creationId xmlns:p14="http://schemas.microsoft.com/office/powerpoint/2010/main" val="137440210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Wipe Test Drive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Start by filling every sector like this:</a:t>
            </a:r>
          </a:p>
          <a:p>
            <a:pPr marL="0" indent="0">
              <a:buNone/>
            </a:pPr>
            <a:r>
              <a:rPr lang="en-US" sz="1300" b="1" dirty="0" smtClean="0">
                <a:latin typeface="Courier New"/>
                <a:cs typeface="Courier New"/>
              </a:rPr>
              <a:t>00001000  45 6d 70 74 79 20 53 65  63 74 6f 72 20 30 30 30  |Empty Sector 000|</a:t>
            </a:r>
          </a:p>
          <a:p>
            <a:pPr marL="0" indent="0">
              <a:buNone/>
            </a:pPr>
            <a:r>
              <a:rPr lang="en-US" sz="1300" b="1" dirty="0" smtClean="0">
                <a:latin typeface="Courier New"/>
                <a:cs typeface="Courier New"/>
              </a:rPr>
              <a:t>00001010  30 30 30 30 30 30 30 30  38 20 6e 6f 74 20 75 73  |000000008 not us|</a:t>
            </a:r>
          </a:p>
          <a:p>
            <a:pPr marL="0" indent="0">
              <a:buNone/>
            </a:pPr>
            <a:r>
              <a:rPr lang="en-US" sz="1300" b="1" dirty="0" smtClean="0">
                <a:latin typeface="Courier New"/>
                <a:cs typeface="Courier New"/>
              </a:rPr>
              <a:t>00001020  65 64 0a 00 5a 5a 5a 5a  5a 5a 5a 5a 5a 5a 5a 5a  |</a:t>
            </a:r>
            <a:r>
              <a:rPr lang="en-US" sz="1300" b="1" dirty="0" err="1" smtClean="0">
                <a:latin typeface="Courier New"/>
                <a:cs typeface="Courier New"/>
              </a:rPr>
              <a:t>ed</a:t>
            </a:r>
            <a:r>
              <a:rPr lang="en-US" sz="1300" b="1" dirty="0" smtClean="0">
                <a:latin typeface="Courier New"/>
                <a:cs typeface="Courier New"/>
              </a:rPr>
              <a:t>..ZZZZZZZZZZZZ|</a:t>
            </a:r>
          </a:p>
          <a:p>
            <a:pPr marL="0" indent="0">
              <a:buNone/>
            </a:pPr>
            <a:r>
              <a:rPr lang="en-US" sz="1300" b="1" dirty="0" smtClean="0">
                <a:latin typeface="Courier New"/>
                <a:cs typeface="Courier New"/>
              </a:rPr>
              <a:t>00001030  5a 5a 5a 5a 5a 5a 5a 5a  5a 5a 5a 5a 5a 5a 5a 5a  |ZZZZZZZZZZZZZZZZ|</a:t>
            </a:r>
          </a:p>
          <a:p>
            <a:pPr marL="0" indent="0">
              <a:buNone/>
            </a:pPr>
            <a:r>
              <a:rPr lang="en-US" sz="1300" b="1" dirty="0" smtClean="0">
                <a:latin typeface="Courier New"/>
                <a:cs typeface="Courier New"/>
              </a:rPr>
              <a:t>*</a:t>
            </a:r>
          </a:p>
          <a:p>
            <a:pPr marL="0" indent="0">
              <a:buNone/>
            </a:pPr>
            <a:r>
              <a:rPr lang="en-US" sz="1300" b="1" dirty="0" smtClean="0">
                <a:latin typeface="Courier New"/>
                <a:cs typeface="Courier New"/>
              </a:rPr>
              <a:t>00001200  45 6d 70 74 79 20 53 65  63 74 6f 72 20 30 30 30  |Empty Sector 000|</a:t>
            </a:r>
          </a:p>
          <a:p>
            <a:pPr marL="0" indent="0">
              <a:buNone/>
            </a:pPr>
            <a:r>
              <a:rPr lang="en-US" sz="1300" b="1" dirty="0" smtClean="0">
                <a:latin typeface="Courier New"/>
                <a:cs typeface="Courier New"/>
              </a:rPr>
              <a:t>00001210  30 30 30 30 30 30 30 30  39 20 6e 6f 74 20 75 73  |000000009 not us|</a:t>
            </a:r>
          </a:p>
          <a:p>
            <a:pPr marL="0" indent="0">
              <a:buNone/>
            </a:pPr>
            <a:r>
              <a:rPr lang="en-US" sz="1300" b="1" dirty="0" smtClean="0">
                <a:latin typeface="Courier New"/>
                <a:cs typeface="Courier New"/>
              </a:rPr>
              <a:t>00001220  65 64 0a 00 5a 5a 5a 5a  5a 5a 5a 5a 5a 5a 5a 5a  |</a:t>
            </a:r>
            <a:r>
              <a:rPr lang="en-US" sz="1300" b="1" dirty="0" err="1" smtClean="0">
                <a:latin typeface="Courier New"/>
                <a:cs typeface="Courier New"/>
              </a:rPr>
              <a:t>ed</a:t>
            </a:r>
            <a:r>
              <a:rPr lang="en-US" sz="1300" b="1" dirty="0" smtClean="0">
                <a:latin typeface="Courier New"/>
                <a:cs typeface="Courier New"/>
              </a:rPr>
              <a:t>..ZZZZZZZZZZZZ|</a:t>
            </a:r>
          </a:p>
          <a:p>
            <a:pPr marL="0" indent="0">
              <a:buNone/>
            </a:pPr>
            <a:r>
              <a:rPr lang="en-US" sz="1300" b="1" dirty="0" smtClean="0">
                <a:latin typeface="Courier New"/>
                <a:cs typeface="Courier New"/>
              </a:rPr>
              <a:t>00001230  5a 5a 5a 5a 5a 5a 5a 5a  5a 5a 5a 5a 5a 5a 5a 5a  |ZZZZZZZZZZZZZZZZ|</a:t>
            </a:r>
            <a:endParaRPr lang="en-US" dirty="0" smtClean="0"/>
          </a:p>
          <a:p>
            <a:r>
              <a:rPr lang="en-US" dirty="0" smtClean="0"/>
              <a:t>Format a file system – then everything  not empty is metadata</a:t>
            </a:r>
          </a:p>
          <a:p>
            <a:pPr marL="0" indent="0">
              <a:buNone/>
            </a:pPr>
            <a:endParaRPr lang="en-US"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11</a:t>
            </a:fld>
            <a:endParaRPr lang="en-US"/>
          </a:p>
        </p:txBody>
      </p:sp>
    </p:spTree>
    <p:extLst>
      <p:ext uri="{BB962C8B-B14F-4D97-AF65-F5344CB8AC3E}">
        <p14:creationId xmlns:p14="http://schemas.microsoft.com/office/powerpoint/2010/main" val="303363071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Metadata</a:t>
            </a:r>
            <a:endParaRPr lang="en-US" dirty="0"/>
          </a:p>
        </p:txBody>
      </p:sp>
      <p:sp>
        <p:nvSpPr>
          <p:cNvPr id="3" name="Content Placeholder 2"/>
          <p:cNvSpPr>
            <a:spLocks noGrp="1"/>
          </p:cNvSpPr>
          <p:nvPr>
            <p:ph idx="1"/>
          </p:nvPr>
        </p:nvSpPr>
        <p:spPr/>
        <p:txBody>
          <a:bodyPr>
            <a:normAutofit fontScale="25000" lnSpcReduction="20000"/>
          </a:bodyPr>
          <a:lstStyle/>
          <a:p>
            <a:pPr marL="0" indent="0">
              <a:buNone/>
            </a:pPr>
            <a:r>
              <a:rPr lang="en-US" sz="4000" b="1" dirty="0" err="1" smtClean="0">
                <a:latin typeface="Courier New"/>
                <a:cs typeface="Courier New"/>
              </a:rPr>
              <a:t>dd</a:t>
            </a:r>
            <a:r>
              <a:rPr lang="en-US" sz="4000" b="1" dirty="0" smtClean="0">
                <a:latin typeface="Courier New"/>
                <a:cs typeface="Courier New"/>
              </a:rPr>
              <a:t> </a:t>
            </a:r>
            <a:r>
              <a:rPr lang="en-US" sz="4000" b="1" dirty="0" err="1" smtClean="0">
                <a:latin typeface="Courier New"/>
                <a:cs typeface="Courier New"/>
              </a:rPr>
              <a:t>bs</a:t>
            </a:r>
            <a:r>
              <a:rPr lang="en-US" sz="4000" b="1" dirty="0" smtClean="0">
                <a:latin typeface="Courier New"/>
                <a:cs typeface="Courier New"/>
              </a:rPr>
              <a:t>=512 count=8 skip=98430 if=dfr-05-braid-fat.dd | </a:t>
            </a:r>
            <a:r>
              <a:rPr lang="en-US" sz="4000" b="1" dirty="0" err="1" smtClean="0">
                <a:latin typeface="Courier New"/>
                <a:cs typeface="Courier New"/>
              </a:rPr>
              <a:t>hexdump</a:t>
            </a:r>
            <a:r>
              <a:rPr lang="en-US" sz="4000" b="1" dirty="0" smtClean="0">
                <a:latin typeface="Courier New"/>
                <a:cs typeface="Courier New"/>
              </a:rPr>
              <a:t> -C | more</a:t>
            </a:r>
          </a:p>
          <a:p>
            <a:pPr marL="0" indent="0">
              <a:buNone/>
            </a:pPr>
            <a:r>
              <a:rPr lang="en-US" sz="4000" b="1" dirty="0" smtClean="0">
                <a:latin typeface="Courier New"/>
                <a:cs typeface="Courier New"/>
              </a:rPr>
              <a:t>00000400  46 41 54 33 32 20 20 20  20 20 20 08 00 00 00 00  |FAT32      .....|</a:t>
            </a:r>
          </a:p>
          <a:p>
            <a:pPr marL="0" indent="0">
              <a:buNone/>
            </a:pPr>
            <a:r>
              <a:rPr lang="en-US" sz="4000" b="1" dirty="0" smtClean="0">
                <a:latin typeface="Courier New"/>
                <a:cs typeface="Courier New"/>
              </a:rPr>
              <a:t>00000410  00 00 00 00 00 00 9c 9c  4b 3f 00 00 00 00 00 00  |........K?......|</a:t>
            </a:r>
          </a:p>
          <a:p>
            <a:pPr marL="0" indent="0">
              <a:buNone/>
            </a:pPr>
            <a:r>
              <a:rPr lang="en-US" sz="4000" b="1" dirty="0" smtClean="0">
                <a:latin typeface="Courier New"/>
                <a:cs typeface="Courier New"/>
              </a:rPr>
              <a:t>00000420  41 41 00 6c 00 67 00 6f  00 6c 00 0f 00 27 2e 00  |</a:t>
            </a:r>
            <a:r>
              <a:rPr lang="en-US" sz="4000" b="1" dirty="0" err="1" smtClean="0">
                <a:latin typeface="Courier New"/>
                <a:cs typeface="Courier New"/>
              </a:rPr>
              <a:t>A</a:t>
            </a:r>
            <a:r>
              <a:rPr lang="en-US" sz="4000" b="1" dirty="0" err="1" smtClean="0">
                <a:solidFill>
                  <a:srgbClr val="EBBBB0"/>
                </a:solidFill>
                <a:latin typeface="Courier New"/>
                <a:cs typeface="Courier New"/>
              </a:rPr>
              <a:t>A.l.g.o.l</a:t>
            </a:r>
            <a:r>
              <a:rPr lang="en-US" sz="4000" b="1" dirty="0" smtClean="0">
                <a:solidFill>
                  <a:srgbClr val="EBBBB0"/>
                </a:solidFill>
                <a:latin typeface="Courier New"/>
                <a:cs typeface="Courier New"/>
              </a:rPr>
              <a:t>...'..</a:t>
            </a:r>
            <a:r>
              <a:rPr lang="en-US" sz="4000" b="1" dirty="0" smtClean="0">
                <a:latin typeface="Courier New"/>
                <a:cs typeface="Courier New"/>
              </a:rPr>
              <a:t>|</a:t>
            </a:r>
          </a:p>
          <a:p>
            <a:pPr marL="0" indent="0">
              <a:buNone/>
            </a:pPr>
            <a:r>
              <a:rPr lang="en-US" sz="4000" b="1" dirty="0" smtClean="0">
                <a:latin typeface="Courier New"/>
                <a:cs typeface="Courier New"/>
              </a:rPr>
              <a:t>00000430  74 00 78 00 74 00 00 00  </a:t>
            </a:r>
            <a:r>
              <a:rPr lang="en-US" sz="4000" b="1" dirty="0" err="1" smtClean="0">
                <a:latin typeface="Courier New"/>
                <a:cs typeface="Courier New"/>
              </a:rPr>
              <a:t>ff</a:t>
            </a:r>
            <a:r>
              <a:rPr lang="en-US" sz="4000" b="1" dirty="0" smtClean="0">
                <a:latin typeface="Courier New"/>
                <a:cs typeface="Courier New"/>
              </a:rPr>
              <a:t> </a:t>
            </a:r>
            <a:r>
              <a:rPr lang="en-US" sz="4000" b="1" dirty="0" err="1" smtClean="0">
                <a:latin typeface="Courier New"/>
                <a:cs typeface="Courier New"/>
              </a:rPr>
              <a:t>ff</a:t>
            </a:r>
            <a:r>
              <a:rPr lang="en-US" sz="4000" b="1" dirty="0" smtClean="0">
                <a:latin typeface="Courier New"/>
                <a:cs typeface="Courier New"/>
              </a:rPr>
              <a:t> 00 00 </a:t>
            </a:r>
            <a:r>
              <a:rPr lang="en-US" sz="4000" b="1" dirty="0" err="1" smtClean="0">
                <a:latin typeface="Courier New"/>
                <a:cs typeface="Courier New"/>
              </a:rPr>
              <a:t>ff</a:t>
            </a:r>
            <a:r>
              <a:rPr lang="en-US" sz="4000" b="1" dirty="0" smtClean="0">
                <a:latin typeface="Courier New"/>
                <a:cs typeface="Courier New"/>
              </a:rPr>
              <a:t> </a:t>
            </a:r>
            <a:r>
              <a:rPr lang="en-US" sz="4000" b="1" dirty="0" err="1" smtClean="0">
                <a:latin typeface="Courier New"/>
                <a:cs typeface="Courier New"/>
              </a:rPr>
              <a:t>ff</a:t>
            </a:r>
            <a:r>
              <a:rPr lang="en-US" sz="4000" b="1" dirty="0" smtClean="0">
                <a:latin typeface="Courier New"/>
                <a:cs typeface="Courier New"/>
              </a:rPr>
              <a:t> </a:t>
            </a:r>
            <a:r>
              <a:rPr lang="en-US" sz="4000" b="1" dirty="0" err="1" smtClean="0">
                <a:latin typeface="Courier New"/>
                <a:cs typeface="Courier New"/>
              </a:rPr>
              <a:t>ff</a:t>
            </a:r>
            <a:r>
              <a:rPr lang="en-US" sz="4000" b="1" dirty="0" smtClean="0">
                <a:latin typeface="Courier New"/>
                <a:cs typeface="Courier New"/>
              </a:rPr>
              <a:t> </a:t>
            </a:r>
            <a:r>
              <a:rPr lang="en-US" sz="4000" b="1" dirty="0" err="1" smtClean="0">
                <a:latin typeface="Courier New"/>
                <a:cs typeface="Courier New"/>
              </a:rPr>
              <a:t>ff</a:t>
            </a:r>
            <a:r>
              <a:rPr lang="en-US" sz="4000" b="1" dirty="0" smtClean="0">
                <a:latin typeface="Courier New"/>
                <a:cs typeface="Courier New"/>
              </a:rPr>
              <a:t>  |</a:t>
            </a:r>
            <a:r>
              <a:rPr lang="en-US" sz="4000" b="1" dirty="0" err="1" smtClean="0">
                <a:solidFill>
                  <a:schemeClr val="accent6">
                    <a:lumMod val="60000"/>
                    <a:lumOff val="40000"/>
                  </a:schemeClr>
                </a:solidFill>
                <a:latin typeface="Courier New"/>
                <a:cs typeface="Courier New"/>
              </a:rPr>
              <a:t>t.x.t</a:t>
            </a:r>
            <a:r>
              <a:rPr lang="en-US" sz="4000" b="1" dirty="0" smtClean="0">
                <a:latin typeface="Courier New"/>
                <a:cs typeface="Courier New"/>
              </a:rPr>
              <a:t>...........|</a:t>
            </a:r>
          </a:p>
          <a:p>
            <a:pPr marL="0" indent="0">
              <a:buNone/>
            </a:pPr>
            <a:r>
              <a:rPr lang="en-US" sz="4000" b="1" dirty="0" smtClean="0">
                <a:latin typeface="Courier New"/>
                <a:cs typeface="Courier New"/>
              </a:rPr>
              <a:t>00000440  41 4c 47 4f 4c 20 20 20  54 58 54 20 00 00 99 9d  |ALGOL   TXT ....|</a:t>
            </a:r>
          </a:p>
          <a:p>
            <a:pPr marL="0" indent="0">
              <a:buNone/>
            </a:pPr>
            <a:r>
              <a:rPr lang="en-US" sz="4000" b="1" dirty="0" smtClean="0">
                <a:latin typeface="Courier New"/>
                <a:cs typeface="Courier New"/>
              </a:rPr>
              <a:t>00000450  4b 3f 21 26 00 00 20 10  21 26 04 00 00 04 00 00  |K?!&amp;.. .!&amp;......|</a:t>
            </a:r>
          </a:p>
          <a:p>
            <a:pPr marL="0" indent="0">
              <a:buNone/>
            </a:pPr>
            <a:r>
              <a:rPr lang="en-US" sz="4000" b="1" dirty="0" smtClean="0">
                <a:latin typeface="Courier New"/>
                <a:cs typeface="Courier New"/>
              </a:rPr>
              <a:t>00000460  e5 42 00 65 00 6c 00 6c  00 61 00 0f 00 10 74 00  |.</a:t>
            </a:r>
            <a:r>
              <a:rPr lang="en-US" sz="4000" b="1" dirty="0" err="1" smtClean="0">
                <a:solidFill>
                  <a:schemeClr val="accent6">
                    <a:lumMod val="60000"/>
                    <a:lumOff val="40000"/>
                  </a:schemeClr>
                </a:solidFill>
                <a:latin typeface="Courier New"/>
                <a:cs typeface="Courier New"/>
              </a:rPr>
              <a:t>B.e.l.l.a</a:t>
            </a:r>
            <a:r>
              <a:rPr lang="en-US" sz="4000" b="1" dirty="0" smtClean="0">
                <a:solidFill>
                  <a:schemeClr val="accent6">
                    <a:lumMod val="60000"/>
                    <a:lumOff val="40000"/>
                  </a:schemeClr>
                </a:solidFill>
                <a:latin typeface="Courier New"/>
                <a:cs typeface="Courier New"/>
              </a:rPr>
              <a:t>....t.</a:t>
            </a:r>
            <a:r>
              <a:rPr lang="en-US" sz="4000" b="1" dirty="0" smtClean="0">
                <a:latin typeface="Courier New"/>
                <a:cs typeface="Courier New"/>
              </a:rPr>
              <a:t>|</a:t>
            </a:r>
          </a:p>
          <a:p>
            <a:pPr marL="0" indent="0">
              <a:buNone/>
            </a:pPr>
            <a:r>
              <a:rPr lang="en-US" sz="4000" b="1" dirty="0" smtClean="0">
                <a:latin typeface="Courier New"/>
                <a:cs typeface="Courier New"/>
              </a:rPr>
              <a:t>00000470  72 00 69 00 78 00 2e 00  74 00 00 00 78 00 74 00  |</a:t>
            </a:r>
            <a:r>
              <a:rPr lang="en-US" sz="4000" b="1" dirty="0" err="1" smtClean="0">
                <a:solidFill>
                  <a:srgbClr val="E09888"/>
                </a:solidFill>
                <a:latin typeface="Courier New"/>
                <a:cs typeface="Courier New"/>
              </a:rPr>
              <a:t>r.i.x</a:t>
            </a:r>
            <a:r>
              <a:rPr lang="en-US" sz="4000" b="1" dirty="0" smtClean="0">
                <a:solidFill>
                  <a:srgbClr val="E09888"/>
                </a:solidFill>
                <a:latin typeface="Courier New"/>
                <a:cs typeface="Courier New"/>
              </a:rPr>
              <a:t>...t...</a:t>
            </a:r>
            <a:r>
              <a:rPr lang="en-US" sz="4000" b="1" dirty="0" err="1" smtClean="0">
                <a:solidFill>
                  <a:srgbClr val="E09888"/>
                </a:solidFill>
                <a:latin typeface="Courier New"/>
                <a:cs typeface="Courier New"/>
              </a:rPr>
              <a:t>x.t</a:t>
            </a:r>
            <a:r>
              <a:rPr lang="en-US" sz="4000" b="1" dirty="0" smtClean="0">
                <a:latin typeface="Courier New"/>
                <a:cs typeface="Courier New"/>
              </a:rPr>
              <a:t>.|</a:t>
            </a:r>
          </a:p>
          <a:p>
            <a:pPr marL="0" indent="0">
              <a:buNone/>
            </a:pPr>
            <a:r>
              <a:rPr lang="en-US" sz="4000" b="1" dirty="0" smtClean="0">
                <a:latin typeface="Courier New"/>
                <a:cs typeface="Courier New"/>
              </a:rPr>
              <a:t>00000480  e5 45 4c 4c 41 54 7e 31  54 58 54 20 00 00 99 9d  |</a:t>
            </a:r>
            <a:r>
              <a:rPr lang="en-US" sz="4000" b="1" dirty="0" smtClean="0">
                <a:solidFill>
                  <a:schemeClr val="accent1">
                    <a:lumMod val="75000"/>
                  </a:schemeClr>
                </a:solidFill>
                <a:latin typeface="Courier New"/>
                <a:cs typeface="Courier New"/>
              </a:rPr>
              <a:t>.ELLAT~1TXT </a:t>
            </a:r>
            <a:r>
              <a:rPr lang="en-US" sz="4000" b="1" dirty="0" smtClean="0">
                <a:latin typeface="Courier New"/>
                <a:cs typeface="Courier New"/>
              </a:rPr>
              <a:t>....|</a:t>
            </a:r>
          </a:p>
          <a:p>
            <a:pPr marL="0" indent="0">
              <a:buNone/>
            </a:pPr>
            <a:r>
              <a:rPr lang="en-US" sz="4000" b="1" dirty="0" smtClean="0">
                <a:latin typeface="Courier New"/>
                <a:cs typeface="Courier New"/>
              </a:rPr>
              <a:t>00000490  4b 3f 22 26 00 00 a0 69  e4 38 05 00 00 08 00 00  |K?"&amp;...i.8......|</a:t>
            </a:r>
          </a:p>
          <a:p>
            <a:pPr marL="0" indent="0">
              <a:buNone/>
            </a:pPr>
            <a:r>
              <a:rPr lang="en-US" sz="4000" b="1" dirty="0" smtClean="0">
                <a:latin typeface="Courier New"/>
                <a:cs typeface="Courier New"/>
              </a:rPr>
              <a:t>000004a0  e5 43 00 61 00 6e 00 6f  00 70 00 0f 00 </a:t>
            </a:r>
            <a:r>
              <a:rPr lang="en-US" sz="4000" b="1" dirty="0" err="1" smtClean="0">
                <a:latin typeface="Courier New"/>
                <a:cs typeface="Courier New"/>
              </a:rPr>
              <a:t>ce</a:t>
            </a:r>
            <a:r>
              <a:rPr lang="en-US" sz="4000" b="1" dirty="0" smtClean="0">
                <a:latin typeface="Courier New"/>
                <a:cs typeface="Courier New"/>
              </a:rPr>
              <a:t> 75 00  |</a:t>
            </a:r>
            <a:r>
              <a:rPr lang="en-US" sz="4000" b="1" dirty="0" smtClean="0">
                <a:solidFill>
                  <a:schemeClr val="accent6">
                    <a:lumMod val="75000"/>
                  </a:schemeClr>
                </a:solidFill>
                <a:latin typeface="Courier New"/>
                <a:cs typeface="Courier New"/>
              </a:rPr>
              <a:t>.</a:t>
            </a:r>
            <a:r>
              <a:rPr lang="en-US" sz="4000" b="1" dirty="0" err="1" smtClean="0">
                <a:solidFill>
                  <a:schemeClr val="accent6">
                    <a:lumMod val="75000"/>
                  </a:schemeClr>
                </a:solidFill>
                <a:latin typeface="Courier New"/>
                <a:cs typeface="Courier New"/>
              </a:rPr>
              <a:t>C.a.n.o.p</a:t>
            </a:r>
            <a:r>
              <a:rPr lang="en-US" sz="4000" b="1" dirty="0" smtClean="0">
                <a:solidFill>
                  <a:schemeClr val="accent6">
                    <a:lumMod val="75000"/>
                  </a:schemeClr>
                </a:solidFill>
                <a:latin typeface="Courier New"/>
                <a:cs typeface="Courier New"/>
              </a:rPr>
              <a:t>....u.</a:t>
            </a:r>
            <a:r>
              <a:rPr lang="en-US" sz="4000" b="1" dirty="0" smtClean="0">
                <a:latin typeface="Courier New"/>
                <a:cs typeface="Courier New"/>
              </a:rPr>
              <a:t>|</a:t>
            </a:r>
          </a:p>
          <a:p>
            <a:pPr marL="0" indent="0">
              <a:buNone/>
            </a:pPr>
            <a:r>
              <a:rPr lang="en-US" sz="4000" b="1" dirty="0" smtClean="0">
                <a:latin typeface="Courier New"/>
                <a:cs typeface="Courier New"/>
              </a:rPr>
              <a:t>000004b0  73 00 2e 00 74 00 78 00  74 00 00 00 00 00 </a:t>
            </a:r>
            <a:r>
              <a:rPr lang="en-US" sz="4000" b="1" dirty="0" err="1" smtClean="0">
                <a:latin typeface="Courier New"/>
                <a:cs typeface="Courier New"/>
              </a:rPr>
              <a:t>ff</a:t>
            </a:r>
            <a:r>
              <a:rPr lang="en-US" sz="4000" b="1" dirty="0" smtClean="0">
                <a:latin typeface="Courier New"/>
                <a:cs typeface="Courier New"/>
              </a:rPr>
              <a:t> </a:t>
            </a:r>
            <a:r>
              <a:rPr lang="en-US" sz="4000" b="1" dirty="0" err="1" smtClean="0">
                <a:latin typeface="Courier New"/>
                <a:cs typeface="Courier New"/>
              </a:rPr>
              <a:t>ff</a:t>
            </a:r>
            <a:r>
              <a:rPr lang="en-US" sz="4000" b="1" dirty="0" smtClean="0">
                <a:latin typeface="Courier New"/>
                <a:cs typeface="Courier New"/>
              </a:rPr>
              <a:t>  |</a:t>
            </a:r>
            <a:r>
              <a:rPr lang="en-US" sz="4000" b="1" dirty="0" smtClean="0">
                <a:solidFill>
                  <a:srgbClr val="9C3D28"/>
                </a:solidFill>
                <a:latin typeface="Courier New"/>
                <a:cs typeface="Courier New"/>
              </a:rPr>
              <a:t>s...</a:t>
            </a:r>
            <a:r>
              <a:rPr lang="en-US" sz="4000" b="1" dirty="0" err="1" smtClean="0">
                <a:solidFill>
                  <a:srgbClr val="9C3D28"/>
                </a:solidFill>
                <a:latin typeface="Courier New"/>
                <a:cs typeface="Courier New"/>
              </a:rPr>
              <a:t>t.x.t</a:t>
            </a:r>
            <a:r>
              <a:rPr lang="en-US" sz="4000" b="1" dirty="0" smtClean="0">
                <a:latin typeface="Courier New"/>
                <a:cs typeface="Courier New"/>
              </a:rPr>
              <a:t>.......|</a:t>
            </a:r>
          </a:p>
          <a:p>
            <a:pPr marL="0" indent="0">
              <a:buNone/>
            </a:pPr>
            <a:r>
              <a:rPr lang="en-US" sz="4000" b="1" dirty="0" smtClean="0">
                <a:latin typeface="Courier New"/>
                <a:cs typeface="Courier New"/>
              </a:rPr>
              <a:t>000004c0  e5 41 4e 4f 50 55 53 20  54 58 54 20 00 00 99 9d  |</a:t>
            </a:r>
            <a:r>
              <a:rPr lang="en-US" sz="4000" b="1" dirty="0" smtClean="0">
                <a:solidFill>
                  <a:srgbClr val="CC9A1A"/>
                </a:solidFill>
                <a:latin typeface="Courier New"/>
                <a:cs typeface="Courier New"/>
              </a:rPr>
              <a:t>.ANOPUS TXT </a:t>
            </a:r>
            <a:r>
              <a:rPr lang="en-US" sz="4000" b="1" dirty="0" smtClean="0">
                <a:latin typeface="Courier New"/>
                <a:cs typeface="Courier New"/>
              </a:rPr>
              <a:t>....|</a:t>
            </a:r>
          </a:p>
          <a:p>
            <a:pPr marL="0" indent="0">
              <a:buNone/>
            </a:pPr>
            <a:r>
              <a:rPr lang="en-US" sz="4000" b="1" dirty="0" smtClean="0">
                <a:latin typeface="Courier New"/>
                <a:cs typeface="Courier New"/>
              </a:rPr>
              <a:t>000004d0  4b 3f 22 24 00 00 a0 71  5d 28 06 00 00 08 00 00  |K?"$...q](......|</a:t>
            </a:r>
          </a:p>
          <a:p>
            <a:pPr marL="0" indent="0">
              <a:buNone/>
            </a:pPr>
            <a:r>
              <a:rPr lang="en-US" sz="4000" b="1" dirty="0" smtClean="0">
                <a:latin typeface="Courier New"/>
                <a:cs typeface="Courier New"/>
              </a:rPr>
              <a:t>000004e0  41 44 00 65 00 6e 00 65  00 62 00 0f 00 4c 6f 00  |</a:t>
            </a:r>
            <a:r>
              <a:rPr lang="en-US" sz="4000" b="1" dirty="0" err="1" smtClean="0">
                <a:solidFill>
                  <a:srgbClr val="9C3D28"/>
                </a:solidFill>
                <a:latin typeface="Courier New"/>
                <a:cs typeface="Courier New"/>
              </a:rPr>
              <a:t>AD.e.n.e.b</a:t>
            </a:r>
            <a:r>
              <a:rPr lang="en-US" sz="4000" b="1" dirty="0" smtClean="0">
                <a:solidFill>
                  <a:srgbClr val="9C3D28"/>
                </a:solidFill>
                <a:latin typeface="Courier New"/>
                <a:cs typeface="Courier New"/>
              </a:rPr>
              <a:t>...Lo</a:t>
            </a:r>
            <a:r>
              <a:rPr lang="en-US" sz="4000" b="1" dirty="0" smtClean="0">
                <a:latin typeface="Courier New"/>
                <a:cs typeface="Courier New"/>
              </a:rPr>
              <a:t>.|</a:t>
            </a:r>
          </a:p>
          <a:p>
            <a:pPr marL="0" indent="0">
              <a:buNone/>
            </a:pPr>
            <a:r>
              <a:rPr lang="en-US" sz="4000" b="1" dirty="0" smtClean="0">
                <a:latin typeface="Courier New"/>
                <a:cs typeface="Courier New"/>
              </a:rPr>
              <a:t>000004f0  6c 00 61 00 2e 00 54 00  58 00 00 00 54 00 00 00  |</a:t>
            </a:r>
            <a:r>
              <a:rPr lang="en-US" sz="4000" b="1" dirty="0" err="1" smtClean="0">
                <a:solidFill>
                  <a:srgbClr val="9C3D28"/>
                </a:solidFill>
                <a:latin typeface="Courier New"/>
                <a:cs typeface="Courier New"/>
              </a:rPr>
              <a:t>l.a.</a:t>
            </a:r>
            <a:r>
              <a:rPr lang="en-US" sz="4000" b="1" dirty="0" smtClean="0">
                <a:solidFill>
                  <a:srgbClr val="9C3D28"/>
                </a:solidFill>
                <a:latin typeface="Courier New"/>
                <a:cs typeface="Courier New"/>
              </a:rPr>
              <a:t>..T.X...T</a:t>
            </a:r>
            <a:r>
              <a:rPr lang="en-US" sz="4000" b="1" dirty="0" smtClean="0">
                <a:latin typeface="Courier New"/>
                <a:cs typeface="Courier New"/>
              </a:rPr>
              <a:t>...|</a:t>
            </a:r>
          </a:p>
          <a:p>
            <a:pPr marL="0" indent="0">
              <a:buNone/>
            </a:pPr>
            <a:r>
              <a:rPr lang="en-US" sz="4000" b="1" dirty="0" smtClean="0">
                <a:latin typeface="Courier New"/>
                <a:cs typeface="Courier New"/>
              </a:rPr>
              <a:t>00000500  44 45 4e 45 42 4f 4c 41  54 58 54 20 00 00 99 9d  |</a:t>
            </a:r>
            <a:r>
              <a:rPr lang="en-US" sz="4000" b="1" dirty="0" smtClean="0">
                <a:solidFill>
                  <a:srgbClr val="CC9A1A"/>
                </a:solidFill>
                <a:latin typeface="Courier New"/>
                <a:cs typeface="Courier New"/>
              </a:rPr>
              <a:t>DENEBOLATXT</a:t>
            </a:r>
            <a:r>
              <a:rPr lang="en-US" sz="4000" b="1" dirty="0" smtClean="0">
                <a:latin typeface="Courier New"/>
                <a:cs typeface="Courier New"/>
              </a:rPr>
              <a:t> ....|</a:t>
            </a:r>
          </a:p>
          <a:p>
            <a:pPr marL="0" indent="0">
              <a:buNone/>
            </a:pPr>
            <a:r>
              <a:rPr lang="en-US" sz="4000" b="1" dirty="0" smtClean="0">
                <a:latin typeface="Courier New"/>
                <a:cs typeface="Courier New"/>
              </a:rPr>
              <a:t>00000510  4b 3f 21 26 00 00 20 10  21 26 09 00 00 04 00 00  |K?!&amp;.. .!&amp;......|</a:t>
            </a:r>
          </a:p>
          <a:p>
            <a:pPr marL="0" indent="0">
              <a:buNone/>
            </a:pPr>
            <a:r>
              <a:rPr lang="en-US" sz="4000" b="1" dirty="0" smtClean="0">
                <a:latin typeface="Courier New"/>
                <a:cs typeface="Courier New"/>
              </a:rPr>
              <a:t>00000520  00 00 00 00 00 00 00 00  00 00 00 00 00 00 00 00  |................|</a:t>
            </a:r>
          </a:p>
          <a:p>
            <a:pPr marL="0" indent="0">
              <a:buNone/>
            </a:pPr>
            <a:endParaRPr lang="en-US"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12</a:t>
            </a:fld>
            <a:endParaRPr lang="en-US"/>
          </a:p>
        </p:txBody>
      </p:sp>
    </p:spTree>
    <p:extLst>
      <p:ext uri="{BB962C8B-B14F-4D97-AF65-F5344CB8AC3E}">
        <p14:creationId xmlns:p14="http://schemas.microsoft.com/office/powerpoint/2010/main" val="402062322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Create a File</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endParaRPr lang="en-US" dirty="0" smtClean="0"/>
          </a:p>
          <a:p>
            <a:pPr marL="0" indent="0">
              <a:buNone/>
            </a:pPr>
            <a:r>
              <a:rPr lang="en-US" b="1" dirty="0" smtClean="0">
                <a:latin typeface="Courier New"/>
                <a:cs typeface="Courier New"/>
              </a:rPr>
              <a:t>*</a:t>
            </a:r>
          </a:p>
          <a:p>
            <a:pPr marL="0" indent="0">
              <a:buNone/>
            </a:pPr>
            <a:r>
              <a:rPr lang="en-US" b="1" dirty="0" smtClean="0">
                <a:latin typeface="Courier New"/>
                <a:cs typeface="Courier New"/>
              </a:rPr>
              <a:t>00000200  0a 44 46 52 0a 46 69 6c  65 20 41 6c 67 6f 6c 2e  |.</a:t>
            </a:r>
            <a:r>
              <a:rPr lang="en-US" b="1" dirty="0" err="1" smtClean="0">
                <a:solidFill>
                  <a:srgbClr val="9C3D28"/>
                </a:solidFill>
                <a:latin typeface="Courier New"/>
                <a:cs typeface="Courier New"/>
              </a:rPr>
              <a:t>DFR.File</a:t>
            </a:r>
            <a:r>
              <a:rPr lang="en-US" b="1" dirty="0" smtClean="0">
                <a:solidFill>
                  <a:srgbClr val="9C3D28"/>
                </a:solidFill>
                <a:latin typeface="Courier New"/>
                <a:cs typeface="Courier New"/>
              </a:rPr>
              <a:t> </a:t>
            </a:r>
            <a:r>
              <a:rPr lang="en-US" b="1" dirty="0" err="1" smtClean="0">
                <a:solidFill>
                  <a:srgbClr val="9C3D28"/>
                </a:solidFill>
                <a:latin typeface="Courier New"/>
                <a:cs typeface="Courier New"/>
              </a:rPr>
              <a:t>Algol</a:t>
            </a:r>
            <a:r>
              <a:rPr lang="en-US" b="1" dirty="0" smtClean="0">
                <a:latin typeface="Courier New"/>
                <a:cs typeface="Courier New"/>
              </a:rPr>
              <a:t>.|</a:t>
            </a:r>
          </a:p>
          <a:p>
            <a:pPr marL="0" indent="0">
              <a:buNone/>
            </a:pPr>
            <a:r>
              <a:rPr lang="en-US" b="1" dirty="0" smtClean="0">
                <a:latin typeface="Courier New"/>
                <a:cs typeface="Courier New"/>
              </a:rPr>
              <a:t>00000210  74 78 74 20 70 61 74 68  20 72 6f 6f 74 0a 00 2b  |txt path root..+|</a:t>
            </a:r>
          </a:p>
          <a:p>
            <a:pPr marL="0" indent="0">
              <a:buNone/>
            </a:pPr>
            <a:r>
              <a:rPr lang="en-US" b="1" dirty="0" smtClean="0">
                <a:latin typeface="Courier New"/>
                <a:cs typeface="Courier New"/>
              </a:rPr>
              <a:t>00000220  2b 2b 2b 2b 2b 2b 2b 2b  2b 2b 2b 2b 2b 2b 2b 2b  |++++++++++++++++|</a:t>
            </a:r>
          </a:p>
          <a:p>
            <a:pPr marL="0" indent="0">
              <a:buNone/>
            </a:pPr>
            <a:r>
              <a:rPr lang="en-US" b="1" dirty="0" smtClean="0">
                <a:latin typeface="Courier New"/>
                <a:cs typeface="Courier New"/>
              </a:rPr>
              <a:t>*</a:t>
            </a:r>
          </a:p>
          <a:p>
            <a:pPr marL="0" indent="0">
              <a:buNone/>
            </a:pPr>
            <a:r>
              <a:rPr lang="en-US" b="1" dirty="0" smtClean="0">
                <a:latin typeface="Courier New"/>
                <a:cs typeface="Courier New"/>
              </a:rPr>
              <a:t>000003f0  2b 2b 2b 2b 0a 41 6c 67  6f 6c 2e 74 78 74 0a 00  |++++.</a:t>
            </a:r>
            <a:r>
              <a:rPr lang="en-US" b="1" dirty="0" err="1" smtClean="0">
                <a:latin typeface="Courier New"/>
                <a:cs typeface="Courier New"/>
              </a:rPr>
              <a:t>Algol.txt</a:t>
            </a:r>
            <a:r>
              <a:rPr lang="en-US" b="1" dirty="0" smtClean="0">
                <a:latin typeface="Courier New"/>
                <a:cs typeface="Courier New"/>
              </a:rPr>
              <a:t>..|</a:t>
            </a:r>
          </a:p>
          <a:p>
            <a:pPr marL="0" indent="0">
              <a:buNone/>
            </a:pPr>
            <a:endParaRPr lang="en-US" b="1" dirty="0" smtClean="0">
              <a:latin typeface="Courier New"/>
              <a:cs typeface="Courier New"/>
            </a:endParaRPr>
          </a:p>
          <a:p>
            <a:pPr marL="0" indent="0">
              <a:buNone/>
            </a:pPr>
            <a:r>
              <a:rPr lang="en-US" b="1" dirty="0" smtClean="0">
                <a:latin typeface="Courier New"/>
                <a:cs typeface="Courier New"/>
              </a:rPr>
              <a:t>00000400  0a 44 46 52 0a 42 6c 6f  63 6b 20 30 30 30 30 31  |.</a:t>
            </a:r>
            <a:r>
              <a:rPr lang="en-US" b="1" dirty="0" err="1" smtClean="0">
                <a:solidFill>
                  <a:schemeClr val="accent5">
                    <a:lumMod val="75000"/>
                  </a:schemeClr>
                </a:solidFill>
                <a:latin typeface="Courier New"/>
                <a:cs typeface="Courier New"/>
              </a:rPr>
              <a:t>DFR.Block</a:t>
            </a:r>
            <a:r>
              <a:rPr lang="en-US" b="1" dirty="0" smtClean="0">
                <a:solidFill>
                  <a:schemeClr val="accent5">
                    <a:lumMod val="75000"/>
                  </a:schemeClr>
                </a:solidFill>
                <a:latin typeface="Courier New"/>
                <a:cs typeface="Courier New"/>
              </a:rPr>
              <a:t> 00001</a:t>
            </a:r>
            <a:r>
              <a:rPr lang="en-US" b="1" dirty="0" smtClean="0">
                <a:latin typeface="Courier New"/>
                <a:cs typeface="Courier New"/>
              </a:rPr>
              <a:t>|</a:t>
            </a:r>
          </a:p>
          <a:p>
            <a:pPr marL="0" indent="0">
              <a:buNone/>
            </a:pPr>
            <a:r>
              <a:rPr lang="en-US" b="1" dirty="0" smtClean="0">
                <a:latin typeface="Courier New"/>
                <a:cs typeface="Courier New"/>
              </a:rPr>
              <a:t>00000410  20 53 65 67 6d 65 6e 74  20 30 30 31 20 66 69 6c  | Segment 001 </a:t>
            </a:r>
            <a:r>
              <a:rPr lang="en-US" b="1" dirty="0" err="1" smtClean="0">
                <a:latin typeface="Courier New"/>
                <a:cs typeface="Courier New"/>
              </a:rPr>
              <a:t>fil</a:t>
            </a:r>
            <a:r>
              <a:rPr lang="en-US" b="1" dirty="0" smtClean="0">
                <a:latin typeface="Courier New"/>
                <a:cs typeface="Courier New"/>
              </a:rPr>
              <a:t>|</a:t>
            </a:r>
          </a:p>
          <a:p>
            <a:pPr marL="0" indent="0">
              <a:buNone/>
            </a:pPr>
            <a:r>
              <a:rPr lang="en-US" b="1" dirty="0" smtClean="0">
                <a:latin typeface="Courier New"/>
                <a:cs typeface="Courier New"/>
              </a:rPr>
              <a:t>00000420  65 20 41 6c 67 6f 6c 2e  74 78 74 20 70 61 74 68  |e </a:t>
            </a:r>
            <a:r>
              <a:rPr lang="en-US" b="1" dirty="0" err="1" smtClean="0">
                <a:latin typeface="Courier New"/>
                <a:cs typeface="Courier New"/>
              </a:rPr>
              <a:t>Algol.txt</a:t>
            </a:r>
            <a:r>
              <a:rPr lang="en-US" b="1" dirty="0" smtClean="0">
                <a:latin typeface="Courier New"/>
                <a:cs typeface="Courier New"/>
              </a:rPr>
              <a:t> path|</a:t>
            </a:r>
          </a:p>
          <a:p>
            <a:pPr marL="0" indent="0">
              <a:buNone/>
            </a:pPr>
            <a:r>
              <a:rPr lang="en-US" b="1" dirty="0" smtClean="0">
                <a:latin typeface="Courier New"/>
                <a:cs typeface="Courier New"/>
              </a:rPr>
              <a:t>00000430  20 72 6f 6f 74 0a 00 2b  2b 2b 2b 2b 2b 2b 2b 2b  | root..+++++++++|</a:t>
            </a:r>
          </a:p>
          <a:p>
            <a:pPr marL="0" indent="0">
              <a:buNone/>
            </a:pPr>
            <a:r>
              <a:rPr lang="en-US" b="1" dirty="0" smtClean="0">
                <a:latin typeface="Courier New"/>
                <a:cs typeface="Courier New"/>
              </a:rPr>
              <a:t>00000440  2b 2b 2b 2b 2b 2b 2b 2b  2b 2b 2b 2b 2b 2b 2b 2b  |++++++++++++++++|</a:t>
            </a:r>
          </a:p>
          <a:p>
            <a:pPr marL="0" indent="0">
              <a:buNone/>
            </a:pPr>
            <a:r>
              <a:rPr lang="en-US" b="1" dirty="0" smtClean="0">
                <a:latin typeface="Courier New"/>
                <a:cs typeface="Courier New"/>
              </a:rPr>
              <a:t>*</a:t>
            </a:r>
          </a:p>
          <a:p>
            <a:pPr marL="0" indent="0">
              <a:buNone/>
            </a:pPr>
            <a:r>
              <a:rPr lang="en-US" b="1" dirty="0" smtClean="0">
                <a:latin typeface="Courier New"/>
                <a:cs typeface="Courier New"/>
              </a:rPr>
              <a:t>000005f0  2b 2b 2b 2b 0a 41 6c 67  6f 6c 2e 74 78 74 0a 00  |++++.</a:t>
            </a:r>
            <a:r>
              <a:rPr lang="en-US" b="1" dirty="0" err="1" smtClean="0">
                <a:latin typeface="Courier New"/>
                <a:cs typeface="Courier New"/>
              </a:rPr>
              <a:t>Algol.txt</a:t>
            </a:r>
            <a:r>
              <a:rPr lang="en-US" b="1" dirty="0" smtClean="0">
                <a:latin typeface="Courier New"/>
                <a:cs typeface="Courier New"/>
              </a:rPr>
              <a:t>..|</a:t>
            </a:r>
            <a:endParaRPr lang="en-US" b="1" dirty="0">
              <a:latin typeface="Courier New"/>
              <a:cs typeface="Courier New"/>
            </a:endParaRPr>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13</a:t>
            </a:fld>
            <a:endParaRPr lang="en-US"/>
          </a:p>
        </p:txBody>
      </p:sp>
    </p:spTree>
    <p:extLst>
      <p:ext uri="{BB962C8B-B14F-4D97-AF65-F5344CB8AC3E}">
        <p14:creationId xmlns:p14="http://schemas.microsoft.com/office/powerpoint/2010/main" val="19455410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 to a File</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endParaRPr lang="en-US" dirty="0" smtClean="0"/>
          </a:p>
          <a:p>
            <a:pPr marL="0" indent="0">
              <a:buNone/>
            </a:pPr>
            <a:endParaRPr lang="en-US" dirty="0" smtClean="0"/>
          </a:p>
          <a:p>
            <a:pPr marL="0" indent="0">
              <a:buNone/>
            </a:pPr>
            <a:r>
              <a:rPr lang="en-US" b="1" dirty="0" smtClean="0">
                <a:latin typeface="Courier New"/>
                <a:cs typeface="Courier New"/>
              </a:rPr>
              <a:t>00000600  0a 44 46 52 0a 46 69 6c  65 20 42 65 6c 6c 61 74  |.</a:t>
            </a:r>
            <a:r>
              <a:rPr lang="en-US" b="1" dirty="0" err="1" smtClean="0">
                <a:solidFill>
                  <a:srgbClr val="9C3D28"/>
                </a:solidFill>
                <a:latin typeface="Courier New"/>
                <a:cs typeface="Courier New"/>
              </a:rPr>
              <a:t>DFR.File</a:t>
            </a:r>
            <a:r>
              <a:rPr lang="en-US" b="1" dirty="0" smtClean="0">
                <a:solidFill>
                  <a:srgbClr val="9C3D28"/>
                </a:solidFill>
                <a:latin typeface="Courier New"/>
                <a:cs typeface="Courier New"/>
              </a:rPr>
              <a:t> </a:t>
            </a:r>
            <a:r>
              <a:rPr lang="en-US" b="1" dirty="0" err="1" smtClean="0">
                <a:solidFill>
                  <a:srgbClr val="9C3D28"/>
                </a:solidFill>
                <a:latin typeface="Courier New"/>
                <a:cs typeface="Courier New"/>
              </a:rPr>
              <a:t>Bellat</a:t>
            </a:r>
            <a:r>
              <a:rPr lang="en-US" b="1" dirty="0" smtClean="0">
                <a:latin typeface="Courier New"/>
                <a:cs typeface="Courier New"/>
              </a:rPr>
              <a:t>|</a:t>
            </a:r>
          </a:p>
          <a:p>
            <a:pPr marL="0" indent="0">
              <a:buNone/>
            </a:pPr>
            <a:r>
              <a:rPr lang="en-US" b="1" dirty="0" smtClean="0">
                <a:latin typeface="Courier New"/>
                <a:cs typeface="Courier New"/>
              </a:rPr>
              <a:t>00000610  72 69 78 2e 74 78 74 20  70 61 74 68 20 72 6f 6f  |</a:t>
            </a:r>
            <a:r>
              <a:rPr lang="en-US" b="1" dirty="0" err="1" smtClean="0">
                <a:latin typeface="Courier New"/>
                <a:cs typeface="Courier New"/>
              </a:rPr>
              <a:t>rix.txt</a:t>
            </a:r>
            <a:r>
              <a:rPr lang="en-US" b="1" dirty="0" smtClean="0">
                <a:latin typeface="Courier New"/>
                <a:cs typeface="Courier New"/>
              </a:rPr>
              <a:t> path </a:t>
            </a:r>
            <a:r>
              <a:rPr lang="en-US" b="1" dirty="0" err="1" smtClean="0">
                <a:latin typeface="Courier New"/>
                <a:cs typeface="Courier New"/>
              </a:rPr>
              <a:t>roo</a:t>
            </a:r>
            <a:r>
              <a:rPr lang="en-US" b="1" dirty="0" smtClean="0">
                <a:latin typeface="Courier New"/>
                <a:cs typeface="Courier New"/>
              </a:rPr>
              <a:t>|</a:t>
            </a:r>
          </a:p>
          <a:p>
            <a:pPr marL="0" indent="0">
              <a:buNone/>
            </a:pPr>
            <a:r>
              <a:rPr lang="en-US" b="1" dirty="0" smtClean="0">
                <a:latin typeface="Courier New"/>
                <a:cs typeface="Courier New"/>
              </a:rPr>
              <a:t>00000800  0a 44 46 52 0a 42 6c 6f  63 6b 20 30 30 30 30 31  |.</a:t>
            </a:r>
            <a:r>
              <a:rPr lang="en-US" b="1" dirty="0" err="1" smtClean="0">
                <a:solidFill>
                  <a:srgbClr val="627531"/>
                </a:solidFill>
                <a:latin typeface="Courier New"/>
                <a:cs typeface="Courier New"/>
              </a:rPr>
              <a:t>DFR.Block</a:t>
            </a:r>
            <a:r>
              <a:rPr lang="en-US" b="1" dirty="0" smtClean="0">
                <a:solidFill>
                  <a:srgbClr val="627531"/>
                </a:solidFill>
                <a:latin typeface="Courier New"/>
                <a:cs typeface="Courier New"/>
              </a:rPr>
              <a:t> 00001</a:t>
            </a:r>
            <a:r>
              <a:rPr lang="en-US" b="1" dirty="0" smtClean="0">
                <a:latin typeface="Courier New"/>
                <a:cs typeface="Courier New"/>
              </a:rPr>
              <a:t>|</a:t>
            </a:r>
          </a:p>
          <a:p>
            <a:pPr marL="0" indent="0">
              <a:buNone/>
            </a:pPr>
            <a:r>
              <a:rPr lang="en-US" b="1" dirty="0" smtClean="0">
                <a:latin typeface="Courier New"/>
                <a:cs typeface="Courier New"/>
              </a:rPr>
              <a:t>00000810  20 53 65 67 6d 65 6e 74  20 30 30 31 20 66 69 6c  | </a:t>
            </a:r>
            <a:r>
              <a:rPr lang="en-US" b="1" dirty="0" smtClean="0">
                <a:solidFill>
                  <a:srgbClr val="CC9A1A"/>
                </a:solidFill>
                <a:latin typeface="Courier New"/>
                <a:cs typeface="Courier New"/>
              </a:rPr>
              <a:t>Segment 001 </a:t>
            </a:r>
            <a:r>
              <a:rPr lang="en-US" b="1" dirty="0" err="1" smtClean="0">
                <a:latin typeface="Courier New"/>
                <a:cs typeface="Courier New"/>
              </a:rPr>
              <a:t>fil</a:t>
            </a:r>
            <a:r>
              <a:rPr lang="en-US" b="1" dirty="0" smtClean="0">
                <a:latin typeface="Courier New"/>
                <a:cs typeface="Courier New"/>
              </a:rPr>
              <a:t>|</a:t>
            </a:r>
          </a:p>
          <a:p>
            <a:pPr marL="0" indent="0">
              <a:buNone/>
            </a:pPr>
            <a:r>
              <a:rPr lang="en-US" b="1" dirty="0" smtClean="0">
                <a:latin typeface="Courier New"/>
                <a:cs typeface="Courier New"/>
              </a:rPr>
              <a:t>O</a:t>
            </a:r>
            <a:r>
              <a:rPr lang="nl-NL" b="1" dirty="0" smtClean="0">
                <a:latin typeface="Courier New"/>
                <a:cs typeface="Courier New"/>
              </a:rPr>
              <a:t> </a:t>
            </a:r>
            <a:r>
              <a:rPr lang="nl-NL" b="1" dirty="0">
                <a:latin typeface="Courier New"/>
                <a:cs typeface="Courier New"/>
              </a:rPr>
              <a:t>O O</a:t>
            </a:r>
            <a:endParaRPr lang="nl-NL" b="1" dirty="0" smtClean="0">
              <a:latin typeface="Courier New"/>
              <a:cs typeface="Courier New"/>
            </a:endParaRPr>
          </a:p>
          <a:p>
            <a:pPr marL="0" indent="0">
              <a:buNone/>
            </a:pPr>
            <a:r>
              <a:rPr lang="nl-NL" b="1" dirty="0" smtClean="0">
                <a:latin typeface="Courier New"/>
                <a:cs typeface="Courier New"/>
              </a:rPr>
              <a:t>00000e00  0a 44 46 52 0a 42 6c 6f  63 6b 20 30 30 30 30 32  |.</a:t>
            </a:r>
            <a:r>
              <a:rPr lang="nl-NL" b="1" dirty="0" err="1" smtClean="0">
                <a:solidFill>
                  <a:schemeClr val="accent5">
                    <a:lumMod val="75000"/>
                  </a:schemeClr>
                </a:solidFill>
                <a:latin typeface="Courier New"/>
                <a:cs typeface="Courier New"/>
              </a:rPr>
              <a:t>DFR.Block</a:t>
            </a:r>
            <a:r>
              <a:rPr lang="nl-NL" b="1" dirty="0" smtClean="0">
                <a:solidFill>
                  <a:schemeClr val="accent5">
                    <a:lumMod val="75000"/>
                  </a:schemeClr>
                </a:solidFill>
                <a:latin typeface="Courier New"/>
                <a:cs typeface="Courier New"/>
              </a:rPr>
              <a:t> 00002</a:t>
            </a:r>
            <a:r>
              <a:rPr lang="nl-NL" b="1" dirty="0" smtClean="0">
                <a:latin typeface="Courier New"/>
                <a:cs typeface="Courier New"/>
              </a:rPr>
              <a:t>|</a:t>
            </a:r>
          </a:p>
          <a:p>
            <a:pPr marL="0" indent="0">
              <a:buNone/>
            </a:pPr>
            <a:r>
              <a:rPr lang="nl-NL" b="1" dirty="0" smtClean="0">
                <a:latin typeface="Courier New"/>
                <a:cs typeface="Courier New"/>
              </a:rPr>
              <a:t>00000e10  20 53 65 67 6d 65 6e 74  20 30 30 32 20 66 69 6c  | </a:t>
            </a:r>
            <a:r>
              <a:rPr lang="nl-NL" b="1" dirty="0" smtClean="0">
                <a:solidFill>
                  <a:schemeClr val="accent1">
                    <a:lumMod val="75000"/>
                  </a:schemeClr>
                </a:solidFill>
                <a:latin typeface="Courier New"/>
                <a:cs typeface="Courier New"/>
              </a:rPr>
              <a:t>Segment 002 </a:t>
            </a:r>
            <a:r>
              <a:rPr lang="nl-NL" b="1" dirty="0" smtClean="0">
                <a:latin typeface="Courier New"/>
                <a:cs typeface="Courier New"/>
              </a:rPr>
              <a:t>fil|</a:t>
            </a:r>
          </a:p>
          <a:p>
            <a:pPr marL="0" indent="0">
              <a:buNone/>
            </a:pPr>
            <a:r>
              <a:rPr lang="nl-NL" b="1" dirty="0" smtClean="0">
                <a:latin typeface="Courier New"/>
                <a:cs typeface="Courier New"/>
              </a:rPr>
              <a:t>00000e20  65 20 42 65 6c 6c 61 74  72 69 78 2e 74 78 74 20  |e </a:t>
            </a:r>
            <a:r>
              <a:rPr lang="nl-NL" b="1" dirty="0" err="1" smtClean="0">
                <a:latin typeface="Courier New"/>
                <a:cs typeface="Courier New"/>
              </a:rPr>
              <a:t>Bellatrix.txt</a:t>
            </a:r>
            <a:r>
              <a:rPr lang="nl-NL" b="1" dirty="0" smtClean="0">
                <a:latin typeface="Courier New"/>
                <a:cs typeface="Courier New"/>
              </a:rPr>
              <a:t> |</a:t>
            </a:r>
          </a:p>
          <a:p>
            <a:pPr marL="0" indent="0">
              <a:buNone/>
            </a:pPr>
            <a:r>
              <a:rPr lang="nl-NL" b="1" dirty="0" smtClean="0">
                <a:latin typeface="Courier New"/>
                <a:cs typeface="Courier New"/>
              </a:rPr>
              <a:t>00000e30  70 61 74 68 20 72 6f 6f  74 0a 00 2b 2b 2b 2b 2b  |</a:t>
            </a:r>
            <a:r>
              <a:rPr lang="nl-NL" b="1" dirty="0" err="1" smtClean="0">
                <a:latin typeface="Courier New"/>
                <a:cs typeface="Courier New"/>
              </a:rPr>
              <a:t>path</a:t>
            </a:r>
            <a:r>
              <a:rPr lang="nl-NL" b="1" dirty="0" smtClean="0">
                <a:latin typeface="Courier New"/>
                <a:cs typeface="Courier New"/>
              </a:rPr>
              <a:t> root..+++++|</a:t>
            </a:r>
          </a:p>
          <a:p>
            <a:pPr marL="0" indent="0">
              <a:buNone/>
            </a:pPr>
            <a:r>
              <a:rPr lang="nl-NL" b="1" dirty="0" smtClean="0">
                <a:latin typeface="Courier New"/>
                <a:cs typeface="Courier New"/>
              </a:rPr>
              <a:t>00000e40  2b 2b 2b 2b 2b 2b 2b 2b  2b 2b 2b 2b 2b 2b 2b 2b  |++++++++++++++++|</a:t>
            </a:r>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14</a:t>
            </a:fld>
            <a:endParaRPr lang="en-US"/>
          </a:p>
        </p:txBody>
      </p:sp>
    </p:spTree>
    <p:extLst>
      <p:ext uri="{BB962C8B-B14F-4D97-AF65-F5344CB8AC3E}">
        <p14:creationId xmlns:p14="http://schemas.microsoft.com/office/powerpoint/2010/main" val="241594798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Process to Create Test images</a:t>
            </a:r>
            <a:endParaRPr lang="en-US" dirty="0"/>
          </a:p>
        </p:txBody>
      </p:sp>
      <p:sp>
        <p:nvSpPr>
          <p:cNvPr id="3" name="Content Placeholder 2"/>
          <p:cNvSpPr>
            <a:spLocks noGrp="1"/>
          </p:cNvSpPr>
          <p:nvPr>
            <p:ph idx="1"/>
          </p:nvPr>
        </p:nvSpPr>
        <p:spPr/>
        <p:txBody>
          <a:bodyPr>
            <a:normAutofit fontScale="62500" lnSpcReduction="20000"/>
          </a:bodyPr>
          <a:lstStyle/>
          <a:p>
            <a:pPr marL="525780" lvl="0" indent="-457200" hangingPunct="0">
              <a:buFont typeface="+mj-lt"/>
              <a:buAutoNum type="arabicPeriod"/>
            </a:pPr>
            <a:r>
              <a:rPr lang="en-US" dirty="0"/>
              <a:t>M</a:t>
            </a:r>
            <a:r>
              <a:rPr lang="en-US" dirty="0" smtClean="0"/>
              <a:t>ark </a:t>
            </a:r>
            <a:r>
              <a:rPr lang="en-US" dirty="0"/>
              <a:t>each sector of a </a:t>
            </a:r>
            <a:r>
              <a:rPr lang="en-US" dirty="0" smtClean="0"/>
              <a:t>device as “not used”, then format file system.</a:t>
            </a:r>
          </a:p>
          <a:p>
            <a:pPr marL="525780" lvl="0" indent="-457200" hangingPunct="0">
              <a:buFont typeface="+mj-lt"/>
              <a:buAutoNum type="arabicPeriod"/>
            </a:pPr>
            <a:r>
              <a:rPr lang="en-US" dirty="0" smtClean="0"/>
              <a:t> Image </a:t>
            </a:r>
            <a:r>
              <a:rPr lang="en-US" dirty="0"/>
              <a:t>the drive to capture the base state of the formatted file system. </a:t>
            </a:r>
            <a:endParaRPr lang="en-US" dirty="0" smtClean="0"/>
          </a:p>
          <a:p>
            <a:pPr marL="525780" lvl="0" indent="-457200" hangingPunct="0">
              <a:buFont typeface="+mj-lt"/>
              <a:buAutoNum type="arabicPeriod"/>
            </a:pPr>
            <a:r>
              <a:rPr lang="en-US" dirty="0" smtClean="0"/>
              <a:t>Use </a:t>
            </a:r>
            <a:r>
              <a:rPr lang="en-US" dirty="0"/>
              <a:t>the </a:t>
            </a:r>
            <a:r>
              <a:rPr lang="en-US" dirty="0" err="1"/>
              <a:t>mk</a:t>
            </a:r>
            <a:r>
              <a:rPr lang="en-US" dirty="0"/>
              <a:t>-file program to create some files.</a:t>
            </a:r>
          </a:p>
          <a:p>
            <a:pPr marL="525780" lvl="0" indent="-457200" hangingPunct="0">
              <a:buFont typeface="+mj-lt"/>
              <a:buAutoNum type="arabicPeriod"/>
            </a:pPr>
            <a:r>
              <a:rPr lang="en-US" dirty="0" smtClean="0"/>
              <a:t>Do </a:t>
            </a:r>
            <a:r>
              <a:rPr lang="en-US" dirty="0"/>
              <a:t>additional actions (create and append) to achieve the relationship between data blocks and metadata required for the specific test image.</a:t>
            </a:r>
          </a:p>
          <a:p>
            <a:pPr marL="525780" lvl="0" indent="-457200" hangingPunct="0">
              <a:buFont typeface="+mj-lt"/>
              <a:buAutoNum type="arabicPeriod"/>
            </a:pPr>
            <a:r>
              <a:rPr lang="en-US" dirty="0"/>
              <a:t>Use the </a:t>
            </a:r>
            <a:r>
              <a:rPr lang="en-US" dirty="0" err="1"/>
              <a:t>fana</a:t>
            </a:r>
            <a:r>
              <a:rPr lang="en-US" dirty="0"/>
              <a:t> program to characterize every file to be deleted.</a:t>
            </a:r>
          </a:p>
          <a:p>
            <a:pPr marL="525780" lvl="0" indent="-457200" hangingPunct="0">
              <a:buFont typeface="+mj-lt"/>
              <a:buAutoNum type="arabicPeriod"/>
            </a:pPr>
            <a:r>
              <a:rPr lang="en-US" dirty="0"/>
              <a:t>Set MAC </a:t>
            </a:r>
            <a:r>
              <a:rPr lang="en-US" dirty="0" smtClean="0"/>
              <a:t>times, Record </a:t>
            </a:r>
            <a:r>
              <a:rPr lang="en-US" dirty="0"/>
              <a:t>MAC </a:t>
            </a:r>
            <a:r>
              <a:rPr lang="en-US" dirty="0" smtClean="0"/>
              <a:t>times, Delete files</a:t>
            </a:r>
            <a:r>
              <a:rPr lang="en-US" dirty="0"/>
              <a:t>.</a:t>
            </a:r>
          </a:p>
          <a:p>
            <a:pPr marL="525780" lvl="0" indent="-457200" hangingPunct="0">
              <a:buFont typeface="+mj-lt"/>
              <a:buAutoNum type="arabicPeriod"/>
            </a:pPr>
            <a:r>
              <a:rPr lang="en-US" dirty="0" smtClean="0"/>
              <a:t>Un-mount </a:t>
            </a:r>
            <a:r>
              <a:rPr lang="en-US" dirty="0"/>
              <a:t>and image the final state of the device. This final image is the test image.</a:t>
            </a:r>
          </a:p>
          <a:p>
            <a:pPr marL="525780" indent="-457200">
              <a:buFont typeface="+mj-lt"/>
              <a:buAutoNum type="arabicPeriod"/>
            </a:pPr>
            <a:endParaRPr lang="en-US"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2AF816F5-D046-F943-A181-2D90CF2FAA22}" type="slidenum">
              <a:rPr lang="en-US" smtClean="0"/>
              <a:t>15</a:t>
            </a:fld>
            <a:endParaRPr lang="en-US"/>
          </a:p>
        </p:txBody>
      </p:sp>
    </p:spTree>
    <p:extLst>
      <p:ext uri="{BB962C8B-B14F-4D97-AF65-F5344CB8AC3E}">
        <p14:creationId xmlns:p14="http://schemas.microsoft.com/office/powerpoint/2010/main" val="158815445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Fragmentation</a:t>
            </a:r>
            <a:endParaRPr lang="en-US" dirty="0"/>
          </a:p>
        </p:txBody>
      </p:sp>
      <p:sp>
        <p:nvSpPr>
          <p:cNvPr id="3" name="Content Placeholder 2"/>
          <p:cNvSpPr>
            <a:spLocks noGrp="1"/>
          </p:cNvSpPr>
          <p:nvPr>
            <p:ph idx="1"/>
          </p:nvPr>
        </p:nvSpPr>
        <p:spPr>
          <a:xfrm>
            <a:off x="685800" y="1305575"/>
            <a:ext cx="7772400" cy="4409619"/>
          </a:xfrm>
        </p:spPr>
        <p:txBody>
          <a:bodyPr>
            <a:normAutofit fontScale="47500" lnSpcReduction="20000"/>
          </a:bodyPr>
          <a:lstStyle/>
          <a:p>
            <a:pPr hangingPunct="0"/>
            <a:r>
              <a:rPr lang="en-US" dirty="0" smtClean="0"/>
              <a:t>To create a two fragment file (for a FAT File System)</a:t>
            </a:r>
          </a:p>
          <a:p>
            <a:pPr marL="982980" lvl="1" indent="-514350" hangingPunct="0">
              <a:buFont typeface="+mj-lt"/>
              <a:buAutoNum type="arabicPeriod"/>
            </a:pPr>
            <a:r>
              <a:rPr lang="en-US" dirty="0" smtClean="0"/>
              <a:t>Create </a:t>
            </a:r>
            <a:r>
              <a:rPr lang="en-US" dirty="0"/>
              <a:t>files A, B1 &amp; C</a:t>
            </a:r>
          </a:p>
          <a:p>
            <a:pPr marL="982980" lvl="1" indent="-514350" hangingPunct="0">
              <a:buFont typeface="+mj-lt"/>
              <a:buAutoNum type="arabicPeriod"/>
            </a:pPr>
            <a:r>
              <a:rPr lang="en-US" dirty="0" smtClean="0"/>
              <a:t>Un-mount</a:t>
            </a:r>
            <a:r>
              <a:rPr lang="en-US" dirty="0"/>
              <a:t>, image &amp; remount</a:t>
            </a:r>
          </a:p>
          <a:p>
            <a:pPr marL="982980" lvl="1" indent="-514350" hangingPunct="0">
              <a:buFont typeface="+mj-lt"/>
              <a:buAutoNum type="arabicPeriod"/>
            </a:pPr>
            <a:r>
              <a:rPr lang="en-US" dirty="0"/>
              <a:t>Append B2 to </a:t>
            </a:r>
            <a:r>
              <a:rPr lang="en-US" dirty="0" smtClean="0"/>
              <a:t>B1</a:t>
            </a:r>
          </a:p>
          <a:p>
            <a:pPr hangingPunct="0"/>
            <a:r>
              <a:rPr lang="en-US" dirty="0" smtClean="0"/>
              <a:t>This gives four data blocks ordered:   A B1 C B2</a:t>
            </a:r>
          </a:p>
          <a:p>
            <a:pPr hangingPunct="0"/>
            <a:r>
              <a:rPr lang="en-US" dirty="0" smtClean="0"/>
              <a:t> If file B is deleted, then B1 is referenced in residual metadata, and B2 is not referenced in metadata. (The link to B1 is in the directory entry, now flagged as deleted, the link to B2 in the FAT Table is set to free.</a:t>
            </a:r>
          </a:p>
          <a:p>
            <a:pPr hangingPunct="0"/>
            <a:r>
              <a:rPr lang="en-US" dirty="0" smtClean="0"/>
              <a:t>Possible recovery results for file B:</a:t>
            </a:r>
          </a:p>
          <a:p>
            <a:pPr marL="925830" lvl="1" indent="-457200" hangingPunct="0">
              <a:buFont typeface="+mj-lt"/>
              <a:buAutoNum type="arabicPeriod"/>
            </a:pPr>
            <a:r>
              <a:rPr lang="en-US" dirty="0" smtClean="0"/>
              <a:t>B1 B2 – guess, right by chance</a:t>
            </a:r>
          </a:p>
          <a:p>
            <a:pPr marL="925830" lvl="1" indent="-457200" hangingPunct="0">
              <a:buFont typeface="+mj-lt"/>
              <a:buAutoNum type="arabicPeriod"/>
            </a:pPr>
            <a:r>
              <a:rPr lang="en-US" dirty="0" smtClean="0"/>
              <a:t>B1 – tool doesn’t guess</a:t>
            </a:r>
          </a:p>
          <a:p>
            <a:pPr marL="925830" lvl="1" indent="-457200" hangingPunct="0">
              <a:buFont typeface="+mj-lt"/>
              <a:buAutoNum type="arabicPeriod"/>
            </a:pPr>
            <a:r>
              <a:rPr lang="en-US" dirty="0" smtClean="0"/>
              <a:t>B1 C – guess, wrong</a:t>
            </a:r>
            <a:endParaRPr lang="en-US" dirty="0"/>
          </a:p>
          <a:p>
            <a:pPr marL="525780" indent="-457200">
              <a:buFont typeface="+mj-lt"/>
              <a:buAutoNum type="arabicPeriod" startAt="6"/>
            </a:pPr>
            <a:endParaRPr lang="en-US"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2AF816F5-D046-F943-A181-2D90CF2FAA22}" type="slidenum">
              <a:rPr lang="en-US" smtClean="0"/>
              <a:t>16</a:t>
            </a:fld>
            <a:endParaRPr lang="en-US"/>
          </a:p>
        </p:txBody>
      </p:sp>
    </p:spTree>
    <p:extLst>
      <p:ext uri="{BB962C8B-B14F-4D97-AF65-F5344CB8AC3E}">
        <p14:creationId xmlns:p14="http://schemas.microsoft.com/office/powerpoint/2010/main" val="138987441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Steps in Creation of DFR-05-Braid</a:t>
            </a:r>
            <a:endParaRPr lang="en-US" dirty="0"/>
          </a:p>
        </p:txBody>
      </p:sp>
      <p:sp>
        <p:nvSpPr>
          <p:cNvPr id="3" name="Content Placeholder 2"/>
          <p:cNvSpPr>
            <a:spLocks noGrp="1"/>
          </p:cNvSpPr>
          <p:nvPr>
            <p:ph idx="1"/>
          </p:nvPr>
        </p:nvSpPr>
        <p:spPr/>
        <p:txBody>
          <a:bodyPr>
            <a:noAutofit/>
          </a:bodyPr>
          <a:lstStyle/>
          <a:p>
            <a:pPr marL="514350" indent="-514350">
              <a:lnSpc>
                <a:spcPct val="90000"/>
              </a:lnSpc>
              <a:buFont typeface="+mj-lt"/>
              <a:buAutoNum type="arabicPeriod"/>
            </a:pPr>
            <a:r>
              <a:rPr lang="en-US" sz="2800" dirty="0" smtClean="0"/>
              <a:t>Create</a:t>
            </a:r>
            <a:r>
              <a:rPr lang="en-US" sz="2800" dirty="0"/>
              <a:t>: </a:t>
            </a:r>
            <a:r>
              <a:rPr lang="en-US" sz="2800" dirty="0" err="1"/>
              <a:t>Algol.txt</a:t>
            </a:r>
            <a:r>
              <a:rPr lang="en-US" sz="2800" dirty="0"/>
              <a:t> </a:t>
            </a:r>
            <a:r>
              <a:rPr lang="en-US" sz="2800" dirty="0" err="1"/>
              <a:t>Bellatrix.txt</a:t>
            </a:r>
            <a:r>
              <a:rPr lang="en-US" sz="2800" dirty="0"/>
              <a:t> </a:t>
            </a:r>
            <a:r>
              <a:rPr lang="en-US" sz="2800" dirty="0" err="1"/>
              <a:t>Canopus.txt</a:t>
            </a:r>
            <a:endParaRPr lang="en-US" sz="2800" dirty="0"/>
          </a:p>
          <a:p>
            <a:pPr marL="514350" indent="-514350">
              <a:lnSpc>
                <a:spcPct val="90000"/>
              </a:lnSpc>
              <a:buFont typeface="+mj-lt"/>
              <a:buAutoNum type="arabicPeriod"/>
            </a:pPr>
            <a:r>
              <a:rPr lang="en-US" sz="2800" dirty="0"/>
              <a:t>Append: </a:t>
            </a:r>
            <a:r>
              <a:rPr lang="en-US" sz="2800" dirty="0" err="1"/>
              <a:t>Bellatrix.txt</a:t>
            </a:r>
            <a:endParaRPr lang="en-US" sz="2800" dirty="0"/>
          </a:p>
          <a:p>
            <a:pPr marL="514350" indent="-514350">
              <a:lnSpc>
                <a:spcPct val="90000"/>
              </a:lnSpc>
              <a:buFont typeface="+mj-lt"/>
              <a:buAutoNum type="arabicPeriod"/>
            </a:pPr>
            <a:r>
              <a:rPr lang="en-US" sz="2800" dirty="0"/>
              <a:t>Append: </a:t>
            </a:r>
            <a:r>
              <a:rPr lang="en-US" sz="2800" dirty="0" err="1"/>
              <a:t>Canopus.txt</a:t>
            </a:r>
            <a:endParaRPr lang="en-US" sz="2800" dirty="0"/>
          </a:p>
          <a:p>
            <a:pPr marL="514350" indent="-514350">
              <a:lnSpc>
                <a:spcPct val="90000"/>
              </a:lnSpc>
              <a:buFont typeface="+mj-lt"/>
              <a:buAutoNum type="arabicPeriod"/>
            </a:pPr>
            <a:r>
              <a:rPr lang="en-US" sz="2800" dirty="0"/>
              <a:t>Create: </a:t>
            </a:r>
            <a:r>
              <a:rPr lang="en-US" sz="2800" dirty="0" err="1"/>
              <a:t>Denebola.TXT</a:t>
            </a:r>
            <a:endParaRPr lang="en-US" sz="2800" dirty="0"/>
          </a:p>
          <a:p>
            <a:pPr marL="514350" indent="-514350">
              <a:lnSpc>
                <a:spcPct val="90000"/>
              </a:lnSpc>
              <a:buFont typeface="+mj-lt"/>
              <a:buAutoNum type="arabicPeriod"/>
            </a:pPr>
            <a:r>
              <a:rPr lang="en-US" sz="2800" dirty="0"/>
              <a:t>Set date/time: </a:t>
            </a:r>
            <a:r>
              <a:rPr lang="en-US" sz="2800" dirty="0" err="1"/>
              <a:t>Algol.txt</a:t>
            </a:r>
            <a:r>
              <a:rPr lang="en-US" sz="2800" dirty="0"/>
              <a:t> </a:t>
            </a:r>
            <a:r>
              <a:rPr lang="en-US" sz="2800" dirty="0" err="1"/>
              <a:t>Bellatrix.txt</a:t>
            </a:r>
            <a:r>
              <a:rPr lang="en-US" sz="2800" dirty="0"/>
              <a:t> </a:t>
            </a:r>
            <a:r>
              <a:rPr lang="en-US" sz="2800" dirty="0" err="1"/>
              <a:t>Canopus.txt</a:t>
            </a:r>
            <a:r>
              <a:rPr lang="en-US" sz="2800" dirty="0"/>
              <a:t> </a:t>
            </a:r>
            <a:r>
              <a:rPr lang="en-US" sz="2800" dirty="0" err="1"/>
              <a:t>Denebola.TXT</a:t>
            </a:r>
            <a:endParaRPr lang="en-US" sz="2800" dirty="0"/>
          </a:p>
          <a:p>
            <a:pPr marL="514350" indent="-514350">
              <a:lnSpc>
                <a:spcPct val="90000"/>
              </a:lnSpc>
              <a:buFont typeface="+mj-lt"/>
              <a:buAutoNum type="arabicPeriod"/>
            </a:pPr>
            <a:r>
              <a:rPr lang="en-US" sz="2800" dirty="0"/>
              <a:t>Delete: </a:t>
            </a:r>
            <a:r>
              <a:rPr lang="en-US" sz="2800" dirty="0" err="1"/>
              <a:t>Bellatrix.txt</a:t>
            </a:r>
            <a:r>
              <a:rPr lang="en-US" sz="2800" dirty="0"/>
              <a:t> </a:t>
            </a:r>
            <a:r>
              <a:rPr lang="en-US" sz="2800" dirty="0" err="1" smtClean="0"/>
              <a:t>Canopus.txt</a:t>
            </a:r>
            <a:r>
              <a:rPr lang="en-US" sz="2800" dirty="0" smtClean="0"/>
              <a:t/>
            </a:r>
            <a:br>
              <a:rPr lang="en-US" sz="2800" dirty="0" smtClean="0"/>
            </a:br>
            <a:r>
              <a:rPr lang="en-US" sz="2800" dirty="0" smtClean="0"/>
              <a:t>Delete </a:t>
            </a:r>
            <a:r>
              <a:rPr lang="en-US" sz="2800" dirty="0"/>
              <a:t>time: Tue Oct 11 19:46:34 EDT </a:t>
            </a:r>
            <a:r>
              <a:rPr lang="en-US" sz="2800" dirty="0" smtClean="0"/>
              <a:t>2011</a:t>
            </a:r>
            <a:endParaRPr lang="en-US" sz="2800"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17</a:t>
            </a:fld>
            <a:endParaRPr lang="en-US"/>
          </a:p>
        </p:txBody>
      </p:sp>
    </p:spTree>
    <p:extLst>
      <p:ext uri="{BB962C8B-B14F-4D97-AF65-F5344CB8AC3E}">
        <p14:creationId xmlns:p14="http://schemas.microsoft.com/office/powerpoint/2010/main" val="974364882"/>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Drive Layout</a:t>
            </a:r>
            <a:br>
              <a:rPr lang="en-US" dirty="0" smtClean="0"/>
            </a:br>
            <a:r>
              <a:rPr lang="en-US" dirty="0" smtClean="0"/>
              <a:t>DFR-</a:t>
            </a:r>
            <a:r>
              <a:rPr lang="en-US" sz="4400" dirty="0" smtClean="0">
                <a:latin typeface="Arial"/>
                <a:cs typeface="Arial"/>
              </a:rPr>
              <a:t>05</a:t>
            </a:r>
            <a:r>
              <a:rPr lang="en-US" dirty="0" smtClean="0"/>
              <a:t>-braid</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endParaRPr lang="nl-NL" dirty="0" smtClean="0"/>
          </a:p>
          <a:p>
            <a:pPr marL="0" indent="0">
              <a:buNone/>
            </a:pPr>
            <a:r>
              <a:rPr lang="nl-NL" b="1" dirty="0" smtClean="0">
                <a:latin typeface="Courier New"/>
                <a:cs typeface="Courier New"/>
              </a:rPr>
              <a:t>File  98436 -  98436 (1) root </a:t>
            </a:r>
            <a:r>
              <a:rPr lang="nl-NL" b="1" dirty="0" err="1" smtClean="0">
                <a:latin typeface="Courier New"/>
                <a:cs typeface="Courier New"/>
              </a:rPr>
              <a:t>Algol.txt</a:t>
            </a:r>
            <a:endParaRPr lang="nl-NL" b="1" dirty="0" smtClean="0">
              <a:latin typeface="Courier New"/>
              <a:cs typeface="Courier New"/>
            </a:endParaRPr>
          </a:p>
          <a:p>
            <a:pPr marL="0" indent="0">
              <a:buNone/>
            </a:pPr>
            <a:r>
              <a:rPr lang="nl-NL" b="1" dirty="0" smtClean="0">
                <a:latin typeface="Courier New"/>
                <a:cs typeface="Courier New"/>
              </a:rPr>
              <a:t>Block 98437 -  98437 (1) root </a:t>
            </a:r>
            <a:r>
              <a:rPr lang="nl-NL" b="1" dirty="0" err="1" smtClean="0">
                <a:latin typeface="Courier New"/>
                <a:cs typeface="Courier New"/>
              </a:rPr>
              <a:t>Algol.txt</a:t>
            </a:r>
            <a:endParaRPr lang="nl-NL" b="1" dirty="0" smtClean="0">
              <a:latin typeface="Courier New"/>
              <a:cs typeface="Courier New"/>
            </a:endParaRPr>
          </a:p>
          <a:p>
            <a:pPr marL="0" indent="0">
              <a:buNone/>
            </a:pPr>
            <a:r>
              <a:rPr lang="nl-NL" b="1" dirty="0" smtClean="0">
                <a:latin typeface="Courier New"/>
                <a:cs typeface="Courier New"/>
              </a:rPr>
              <a:t>File  98438 -  98438 (1) root </a:t>
            </a:r>
            <a:r>
              <a:rPr lang="nl-NL" b="1" dirty="0" err="1" smtClean="0">
                <a:latin typeface="Courier New"/>
                <a:cs typeface="Courier New"/>
              </a:rPr>
              <a:t>Bellatrix.txt</a:t>
            </a:r>
            <a:endParaRPr lang="nl-NL" b="1" dirty="0" smtClean="0">
              <a:latin typeface="Courier New"/>
              <a:cs typeface="Courier New"/>
            </a:endParaRPr>
          </a:p>
          <a:p>
            <a:pPr marL="0" indent="0">
              <a:buNone/>
            </a:pPr>
            <a:r>
              <a:rPr lang="nl-NL" b="1" dirty="0" smtClean="0">
                <a:latin typeface="Courier New"/>
                <a:cs typeface="Courier New"/>
              </a:rPr>
              <a:t>Block 98439 -  98439 (1) root </a:t>
            </a:r>
            <a:r>
              <a:rPr lang="nl-NL" b="1" dirty="0" err="1" smtClean="0">
                <a:latin typeface="Courier New"/>
                <a:cs typeface="Courier New"/>
              </a:rPr>
              <a:t>Bellatrix.txt</a:t>
            </a:r>
            <a:endParaRPr lang="nl-NL" b="1" dirty="0" smtClean="0">
              <a:latin typeface="Courier New"/>
              <a:cs typeface="Courier New"/>
            </a:endParaRPr>
          </a:p>
          <a:p>
            <a:pPr marL="0" indent="0">
              <a:buNone/>
            </a:pPr>
            <a:r>
              <a:rPr lang="nl-NL" b="1" dirty="0" smtClean="0">
                <a:latin typeface="Courier New"/>
                <a:cs typeface="Courier New"/>
              </a:rPr>
              <a:t>File  98440 -  98440 (1) root </a:t>
            </a:r>
            <a:r>
              <a:rPr lang="nl-NL" b="1" dirty="0" err="1" smtClean="0">
                <a:latin typeface="Courier New"/>
                <a:cs typeface="Courier New"/>
              </a:rPr>
              <a:t>Canopus.txt</a:t>
            </a:r>
            <a:endParaRPr lang="nl-NL" b="1" dirty="0" smtClean="0">
              <a:latin typeface="Courier New"/>
              <a:cs typeface="Courier New"/>
            </a:endParaRPr>
          </a:p>
          <a:p>
            <a:pPr marL="0" indent="0">
              <a:buNone/>
            </a:pPr>
            <a:r>
              <a:rPr lang="nl-NL" b="1" dirty="0" smtClean="0">
                <a:latin typeface="Courier New"/>
                <a:cs typeface="Courier New"/>
              </a:rPr>
              <a:t>Block 98441 -  98441 (1) root </a:t>
            </a:r>
            <a:r>
              <a:rPr lang="nl-NL" b="1" dirty="0" err="1" smtClean="0">
                <a:latin typeface="Courier New"/>
                <a:cs typeface="Courier New"/>
              </a:rPr>
              <a:t>Canopus.txt</a:t>
            </a:r>
            <a:endParaRPr lang="nl-NL" b="1" dirty="0" smtClean="0">
              <a:latin typeface="Courier New"/>
              <a:cs typeface="Courier New"/>
            </a:endParaRPr>
          </a:p>
          <a:p>
            <a:pPr marL="0" indent="0">
              <a:buNone/>
            </a:pPr>
            <a:r>
              <a:rPr lang="nl-NL" b="1" dirty="0" smtClean="0">
                <a:latin typeface="Courier New"/>
                <a:cs typeface="Courier New"/>
              </a:rPr>
              <a:t>Block 98442 -  98443 (2) root </a:t>
            </a:r>
            <a:r>
              <a:rPr lang="nl-NL" b="1" dirty="0" err="1" smtClean="0">
                <a:latin typeface="Courier New"/>
                <a:cs typeface="Courier New"/>
              </a:rPr>
              <a:t>Bellatrix.txt</a:t>
            </a:r>
            <a:endParaRPr lang="nl-NL" b="1" dirty="0" smtClean="0">
              <a:latin typeface="Courier New"/>
              <a:cs typeface="Courier New"/>
            </a:endParaRPr>
          </a:p>
          <a:p>
            <a:pPr marL="0" indent="0">
              <a:buNone/>
            </a:pPr>
            <a:r>
              <a:rPr lang="nl-NL" b="1" dirty="0" smtClean="0">
                <a:latin typeface="Courier New"/>
                <a:cs typeface="Courier New"/>
              </a:rPr>
              <a:t>Block 98444 -  98445 (2) root </a:t>
            </a:r>
            <a:r>
              <a:rPr lang="nl-NL" b="1" dirty="0" err="1" smtClean="0">
                <a:latin typeface="Courier New"/>
                <a:cs typeface="Courier New"/>
              </a:rPr>
              <a:t>Canopus.txt</a:t>
            </a:r>
            <a:endParaRPr lang="nl-NL" b="1" dirty="0" smtClean="0">
              <a:latin typeface="Courier New"/>
              <a:cs typeface="Courier New"/>
            </a:endParaRPr>
          </a:p>
          <a:p>
            <a:pPr marL="0" indent="0">
              <a:buNone/>
            </a:pPr>
            <a:r>
              <a:rPr lang="nl-NL" b="1" dirty="0" smtClean="0">
                <a:latin typeface="Courier New"/>
                <a:cs typeface="Courier New"/>
              </a:rPr>
              <a:t>File  98446 -  98446 (1) root </a:t>
            </a:r>
            <a:r>
              <a:rPr lang="nl-NL" b="1" dirty="0" err="1" smtClean="0">
                <a:latin typeface="Courier New"/>
                <a:cs typeface="Courier New"/>
              </a:rPr>
              <a:t>Denebola.TXT</a:t>
            </a:r>
            <a:endParaRPr lang="nl-NL" b="1" dirty="0" smtClean="0">
              <a:latin typeface="Courier New"/>
              <a:cs typeface="Courier New"/>
            </a:endParaRPr>
          </a:p>
          <a:p>
            <a:pPr marL="0" indent="0">
              <a:buNone/>
            </a:pPr>
            <a:r>
              <a:rPr lang="nl-NL" b="1" dirty="0" smtClean="0">
                <a:latin typeface="Courier New"/>
                <a:cs typeface="Courier New"/>
              </a:rPr>
              <a:t>Block 98447 -  98447 (1) root </a:t>
            </a:r>
            <a:r>
              <a:rPr lang="nl-NL" b="1" dirty="0" err="1" smtClean="0">
                <a:latin typeface="Courier New"/>
                <a:cs typeface="Courier New"/>
              </a:rPr>
              <a:t>Denebola.TXT</a:t>
            </a:r>
            <a:endParaRPr lang="nl-NL" b="1" dirty="0" smtClean="0">
              <a:latin typeface="Courier New"/>
              <a:cs typeface="Courier New"/>
            </a:endParaRPr>
          </a:p>
          <a:p>
            <a:pPr marL="0" indent="0">
              <a:buNone/>
            </a:pPr>
            <a:endParaRPr lang="en-US"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18</a:t>
            </a:fld>
            <a:endParaRPr lang="en-US"/>
          </a:p>
        </p:txBody>
      </p:sp>
    </p:spTree>
    <p:extLst>
      <p:ext uri="{BB962C8B-B14F-4D97-AF65-F5344CB8AC3E}">
        <p14:creationId xmlns:p14="http://schemas.microsoft.com/office/powerpoint/2010/main" val="402542049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Creating Test images (Full </a:t>
            </a:r>
            <a:r>
              <a:rPr lang="en-US" sz="4000" dirty="0" smtClean="0"/>
              <a:t>Process</a:t>
            </a:r>
            <a:r>
              <a:rPr lang="en-US" sz="4400" dirty="0" smtClean="0"/>
              <a:t>)</a:t>
            </a:r>
            <a:endParaRPr lang="en-US" sz="4400" dirty="0"/>
          </a:p>
        </p:txBody>
      </p:sp>
      <p:sp>
        <p:nvSpPr>
          <p:cNvPr id="3" name="Content Placeholder 2"/>
          <p:cNvSpPr>
            <a:spLocks noGrp="1"/>
          </p:cNvSpPr>
          <p:nvPr>
            <p:ph idx="1"/>
          </p:nvPr>
        </p:nvSpPr>
        <p:spPr/>
        <p:txBody>
          <a:bodyPr>
            <a:normAutofit fontScale="40000" lnSpcReduction="20000"/>
          </a:bodyPr>
          <a:lstStyle/>
          <a:p>
            <a:pPr marL="525780" lvl="0" indent="-457200" hangingPunct="0">
              <a:buFont typeface="+mj-lt"/>
              <a:buAutoNum type="arabicPeriod"/>
            </a:pPr>
            <a:r>
              <a:rPr lang="en-US" dirty="0"/>
              <a:t>M</a:t>
            </a:r>
            <a:r>
              <a:rPr lang="en-US" dirty="0" smtClean="0"/>
              <a:t>ark </a:t>
            </a:r>
            <a:r>
              <a:rPr lang="en-US" dirty="0"/>
              <a:t>each sector of a </a:t>
            </a:r>
            <a:r>
              <a:rPr lang="en-US" dirty="0" smtClean="0"/>
              <a:t>device as “not used”.</a:t>
            </a:r>
            <a:endParaRPr lang="en-US" dirty="0"/>
          </a:p>
          <a:p>
            <a:pPr marL="525780" lvl="0" indent="-457200" hangingPunct="0">
              <a:buFont typeface="+mj-lt"/>
              <a:buAutoNum type="arabicPeriod"/>
            </a:pPr>
            <a:r>
              <a:rPr lang="en-US" dirty="0"/>
              <a:t>Format the device with one or more partitions of the same family.</a:t>
            </a:r>
          </a:p>
          <a:p>
            <a:pPr marL="525780" lvl="0" indent="-457200" hangingPunct="0">
              <a:buFont typeface="+mj-lt"/>
              <a:buAutoNum type="arabicPeriod"/>
            </a:pPr>
            <a:r>
              <a:rPr lang="en-US" dirty="0"/>
              <a:t>Synchronize the drive state by </a:t>
            </a:r>
            <a:r>
              <a:rPr lang="en-US" dirty="0" smtClean="0"/>
              <a:t>un-mounting </a:t>
            </a:r>
            <a:r>
              <a:rPr lang="en-US" dirty="0"/>
              <a:t>all </a:t>
            </a:r>
            <a:r>
              <a:rPr lang="en-US" dirty="0" smtClean="0"/>
              <a:t>partitions.</a:t>
            </a:r>
            <a:endParaRPr lang="en-US" dirty="0"/>
          </a:p>
          <a:p>
            <a:pPr marL="525780" lvl="0" indent="-457200" hangingPunct="0">
              <a:buFont typeface="+mj-lt"/>
              <a:buAutoNum type="arabicPeriod"/>
            </a:pPr>
            <a:r>
              <a:rPr lang="en-US" dirty="0"/>
              <a:t>Image the drive to capture the base state of the formatted file system. </a:t>
            </a:r>
          </a:p>
          <a:p>
            <a:pPr marL="525780" lvl="0" indent="-457200" hangingPunct="0">
              <a:buFont typeface="+mj-lt"/>
              <a:buAutoNum type="arabicPeriod"/>
            </a:pPr>
            <a:r>
              <a:rPr lang="en-US" dirty="0"/>
              <a:t>Mount the file </a:t>
            </a:r>
            <a:r>
              <a:rPr lang="en-US" dirty="0" smtClean="0"/>
              <a:t>systems.</a:t>
            </a:r>
            <a:endParaRPr lang="en-US" dirty="0"/>
          </a:p>
          <a:p>
            <a:pPr marL="525780" lvl="0" indent="-457200" hangingPunct="0">
              <a:buFont typeface="+mj-lt"/>
              <a:buAutoNum type="arabicPeriod"/>
            </a:pPr>
            <a:r>
              <a:rPr lang="en-US" dirty="0"/>
              <a:t>Use the </a:t>
            </a:r>
            <a:r>
              <a:rPr lang="en-US" dirty="0" err="1"/>
              <a:t>mk</a:t>
            </a:r>
            <a:r>
              <a:rPr lang="en-US" dirty="0"/>
              <a:t>-file program to create some files.</a:t>
            </a:r>
          </a:p>
          <a:p>
            <a:pPr marL="525780" lvl="0" indent="-457200" hangingPunct="0">
              <a:buFont typeface="+mj-lt"/>
              <a:buAutoNum type="arabicPeriod"/>
            </a:pPr>
            <a:r>
              <a:rPr lang="en-US" dirty="0" smtClean="0"/>
              <a:t>Un-mount </a:t>
            </a:r>
            <a:r>
              <a:rPr lang="en-US" dirty="0"/>
              <a:t>the file systems, image and remount.</a:t>
            </a:r>
          </a:p>
          <a:p>
            <a:pPr marL="525780" lvl="0" indent="-457200" hangingPunct="0">
              <a:buFont typeface="+mj-lt"/>
              <a:buAutoNum type="arabicPeriod"/>
            </a:pPr>
            <a:r>
              <a:rPr lang="en-US" dirty="0"/>
              <a:t>Do additional actions (create and append) to achieve the relationship between data blocks and metadata required for the specific test image.</a:t>
            </a:r>
          </a:p>
          <a:p>
            <a:pPr marL="525780" lvl="0" indent="-457200" hangingPunct="0">
              <a:buFont typeface="+mj-lt"/>
              <a:buAutoNum type="arabicPeriod"/>
            </a:pPr>
            <a:r>
              <a:rPr lang="en-US" dirty="0"/>
              <a:t>Use the </a:t>
            </a:r>
            <a:r>
              <a:rPr lang="en-US" dirty="0" err="1"/>
              <a:t>fana</a:t>
            </a:r>
            <a:r>
              <a:rPr lang="en-US" dirty="0"/>
              <a:t> program to characterize every file to be deleted.</a:t>
            </a:r>
          </a:p>
          <a:p>
            <a:pPr marL="525780" lvl="0" indent="-457200" hangingPunct="0">
              <a:buFont typeface="+mj-lt"/>
              <a:buAutoNum type="arabicPeriod"/>
            </a:pPr>
            <a:r>
              <a:rPr lang="en-US" dirty="0"/>
              <a:t>Set MAC times for every file to be deleted.</a:t>
            </a:r>
          </a:p>
          <a:p>
            <a:pPr marL="525780" lvl="0" indent="-457200" hangingPunct="0">
              <a:buFont typeface="+mj-lt"/>
              <a:buAutoNum type="arabicPeriod"/>
            </a:pPr>
            <a:r>
              <a:rPr lang="en-US" dirty="0" smtClean="0"/>
              <a:t>Un-mount</a:t>
            </a:r>
            <a:r>
              <a:rPr lang="en-US" dirty="0"/>
              <a:t>, image and remount.</a:t>
            </a:r>
          </a:p>
          <a:p>
            <a:pPr marL="525780" lvl="0" indent="-457200" hangingPunct="0">
              <a:buFont typeface="+mj-lt"/>
              <a:buAutoNum type="arabicPeriod"/>
            </a:pPr>
            <a:r>
              <a:rPr lang="en-US" dirty="0"/>
              <a:t>Record MAC times for every file to be deleted.</a:t>
            </a:r>
          </a:p>
          <a:p>
            <a:pPr marL="525780" lvl="0" indent="-457200" hangingPunct="0">
              <a:buFont typeface="+mj-lt"/>
              <a:buAutoNum type="arabicPeriod"/>
            </a:pPr>
            <a:r>
              <a:rPr lang="en-US" dirty="0"/>
              <a:t>Delete the files.</a:t>
            </a:r>
          </a:p>
          <a:p>
            <a:pPr marL="525780" lvl="0" indent="-457200" hangingPunct="0">
              <a:buFont typeface="+mj-lt"/>
              <a:buAutoNum type="arabicPeriod"/>
            </a:pPr>
            <a:r>
              <a:rPr lang="en-US" dirty="0" smtClean="0"/>
              <a:t>Un-mount </a:t>
            </a:r>
            <a:r>
              <a:rPr lang="en-US" dirty="0"/>
              <a:t>and image the final state of the device. This final image is the test image.</a:t>
            </a:r>
          </a:p>
          <a:p>
            <a:pPr marL="525780" indent="-457200">
              <a:buFont typeface="+mj-lt"/>
              <a:buAutoNum type="arabicPeriod"/>
            </a:pPr>
            <a:endParaRPr lang="en-US"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2AF816F5-D046-F943-A181-2D90CF2FAA22}" type="slidenum">
              <a:rPr lang="en-US" smtClean="0"/>
              <a:t>19</a:t>
            </a:fld>
            <a:endParaRPr lang="en-US"/>
          </a:p>
        </p:txBody>
      </p:sp>
    </p:spTree>
    <p:extLst>
      <p:ext uri="{BB962C8B-B14F-4D97-AF65-F5344CB8AC3E}">
        <p14:creationId xmlns:p14="http://schemas.microsoft.com/office/powerpoint/2010/main" val="34958417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Introduction</a:t>
            </a:r>
          </a:p>
          <a:p>
            <a:r>
              <a:rPr lang="en-US" dirty="0" smtClean="0"/>
              <a:t>What should a DFR tool do</a:t>
            </a:r>
          </a:p>
          <a:p>
            <a:r>
              <a:rPr lang="en-US" dirty="0" smtClean="0"/>
              <a:t>Creating test images</a:t>
            </a:r>
          </a:p>
          <a:p>
            <a:pPr lvl="1"/>
            <a:r>
              <a:rPr lang="en-US" dirty="0" smtClean="0"/>
              <a:t>Relationships between data blocks and metadata</a:t>
            </a:r>
          </a:p>
          <a:p>
            <a:pPr lvl="1"/>
            <a:r>
              <a:rPr lang="en-US" dirty="0" smtClean="0"/>
              <a:t>Tools to create test images</a:t>
            </a:r>
          </a:p>
          <a:p>
            <a:pPr lvl="1"/>
            <a:r>
              <a:rPr lang="en-US" dirty="0" smtClean="0"/>
              <a:t>Using the tools to create test images</a:t>
            </a:r>
          </a:p>
          <a:p>
            <a:r>
              <a:rPr lang="en-US" dirty="0" smtClean="0"/>
              <a:t>Some results</a:t>
            </a:r>
            <a:endParaRPr lang="en-US" dirty="0" smtClean="0"/>
          </a:p>
          <a:p>
            <a:r>
              <a:rPr lang="en-US" dirty="0" smtClean="0"/>
              <a:t>Conclusions</a:t>
            </a:r>
            <a:endParaRPr lang="en-US"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2</a:t>
            </a:fld>
            <a:endParaRPr lang="en-US"/>
          </a:p>
        </p:txBody>
      </p:sp>
    </p:spTree>
    <p:extLst>
      <p:ext uri="{BB962C8B-B14F-4D97-AF65-F5344CB8AC3E}">
        <p14:creationId xmlns:p14="http://schemas.microsoft.com/office/powerpoint/2010/main" val="181987285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Another Fragmented Layout</a:t>
            </a:r>
            <a:br>
              <a:rPr lang="en-US" dirty="0" smtClean="0"/>
            </a:br>
            <a:r>
              <a:rPr lang="en-US" dirty="0" smtClean="0"/>
              <a:t>FAT-05-nest</a:t>
            </a:r>
            <a:endParaRPr lang="en-US" dirty="0"/>
          </a:p>
        </p:txBody>
      </p:sp>
      <p:sp>
        <p:nvSpPr>
          <p:cNvPr id="3" name="Content Placeholder 2"/>
          <p:cNvSpPr>
            <a:spLocks noGrp="1"/>
          </p:cNvSpPr>
          <p:nvPr>
            <p:ph idx="1"/>
          </p:nvPr>
        </p:nvSpPr>
        <p:spPr/>
        <p:txBody>
          <a:bodyPr>
            <a:normAutofit fontScale="92500" lnSpcReduction="20000"/>
          </a:bodyPr>
          <a:lstStyle/>
          <a:p>
            <a:pPr marL="0" indent="0">
              <a:lnSpc>
                <a:spcPct val="120000"/>
              </a:lnSpc>
              <a:buNone/>
            </a:pPr>
            <a:endParaRPr lang="en-US" dirty="0"/>
          </a:p>
          <a:p>
            <a:pPr marL="514350" indent="-514350">
              <a:lnSpc>
                <a:spcPct val="120000"/>
              </a:lnSpc>
              <a:buFont typeface="+mj-lt"/>
              <a:buAutoNum type="arabicPeriod"/>
            </a:pPr>
            <a:r>
              <a:rPr lang="en-US" dirty="0"/>
              <a:t>Create: </a:t>
            </a:r>
            <a:r>
              <a:rPr lang="en-US" dirty="0" err="1"/>
              <a:t>Alcor.TXT</a:t>
            </a:r>
            <a:r>
              <a:rPr lang="en-US" dirty="0"/>
              <a:t> </a:t>
            </a:r>
            <a:r>
              <a:rPr lang="en-US" dirty="0" err="1"/>
              <a:t>Betelgeuse.txt</a:t>
            </a:r>
            <a:r>
              <a:rPr lang="en-US" dirty="0"/>
              <a:t> </a:t>
            </a:r>
            <a:r>
              <a:rPr lang="en-US" dirty="0" err="1"/>
              <a:t>Capella.txt</a:t>
            </a:r>
            <a:r>
              <a:rPr lang="en-US" dirty="0"/>
              <a:t> </a:t>
            </a:r>
            <a:r>
              <a:rPr lang="en-US" dirty="0" smtClean="0"/>
              <a:t>	</a:t>
            </a:r>
            <a:r>
              <a:rPr lang="en-US" dirty="0" err="1" smtClean="0"/>
              <a:t>Deneb.txt</a:t>
            </a:r>
            <a:r>
              <a:rPr lang="en-US" dirty="0" smtClean="0"/>
              <a:t> </a:t>
            </a:r>
            <a:r>
              <a:rPr lang="en-US" dirty="0" err="1"/>
              <a:t>ElNath.TXT</a:t>
            </a:r>
            <a:endParaRPr lang="en-US" dirty="0"/>
          </a:p>
          <a:p>
            <a:pPr marL="514350" indent="-514350">
              <a:lnSpc>
                <a:spcPct val="120000"/>
              </a:lnSpc>
              <a:buFont typeface="+mj-lt"/>
              <a:buAutoNum type="arabicPeriod"/>
            </a:pPr>
            <a:r>
              <a:rPr lang="en-US" dirty="0"/>
              <a:t>Append: </a:t>
            </a:r>
            <a:r>
              <a:rPr lang="en-US" dirty="0" err="1"/>
              <a:t>Deneb.txt</a:t>
            </a:r>
            <a:endParaRPr lang="en-US" dirty="0"/>
          </a:p>
          <a:p>
            <a:pPr marL="514350" indent="-514350">
              <a:lnSpc>
                <a:spcPct val="120000"/>
              </a:lnSpc>
              <a:buFont typeface="+mj-lt"/>
              <a:buAutoNum type="arabicPeriod"/>
            </a:pPr>
            <a:r>
              <a:rPr lang="en-US" dirty="0"/>
              <a:t>Create: </a:t>
            </a:r>
            <a:r>
              <a:rPr lang="en-US" dirty="0" err="1"/>
              <a:t>Fomalhaut.TXT</a:t>
            </a:r>
            <a:endParaRPr lang="en-US" dirty="0"/>
          </a:p>
          <a:p>
            <a:pPr marL="514350" indent="-514350">
              <a:lnSpc>
                <a:spcPct val="120000"/>
              </a:lnSpc>
              <a:buFont typeface="+mj-lt"/>
              <a:buAutoNum type="arabicPeriod"/>
            </a:pPr>
            <a:r>
              <a:rPr lang="en-US" dirty="0"/>
              <a:t>Append: </a:t>
            </a:r>
            <a:r>
              <a:rPr lang="en-US" dirty="0" err="1"/>
              <a:t>Betelgeuse.txt</a:t>
            </a:r>
            <a:endParaRPr lang="en-US" dirty="0"/>
          </a:p>
          <a:p>
            <a:pPr marL="514350" indent="-514350">
              <a:lnSpc>
                <a:spcPct val="120000"/>
              </a:lnSpc>
              <a:buFont typeface="+mj-lt"/>
              <a:buAutoNum type="arabicPeriod"/>
            </a:pPr>
            <a:r>
              <a:rPr lang="en-US" dirty="0"/>
              <a:t>Create: </a:t>
            </a:r>
            <a:r>
              <a:rPr lang="en-US" dirty="0" err="1"/>
              <a:t>Gemma.TXT</a:t>
            </a:r>
            <a:endParaRPr lang="en-US" dirty="0"/>
          </a:p>
          <a:p>
            <a:pPr marL="514350" indent="-514350">
              <a:lnSpc>
                <a:spcPct val="120000"/>
              </a:lnSpc>
              <a:buFont typeface="+mj-lt"/>
              <a:buAutoNum type="arabicPeriod"/>
            </a:pPr>
            <a:r>
              <a:rPr lang="en-US" dirty="0"/>
              <a:t>Delete: </a:t>
            </a:r>
            <a:r>
              <a:rPr lang="en-US" dirty="0" err="1"/>
              <a:t>Betelgeuse.txt</a:t>
            </a:r>
            <a:r>
              <a:rPr lang="en-US" dirty="0"/>
              <a:t> </a:t>
            </a:r>
            <a:r>
              <a:rPr lang="en-US" dirty="0" err="1"/>
              <a:t>Deneb.txt</a:t>
            </a:r>
            <a:endParaRPr lang="en-US" dirty="0"/>
          </a:p>
          <a:p>
            <a:pPr marL="514350" indent="-514350">
              <a:buFont typeface="+mj-lt"/>
              <a:buAutoNum type="arabicPeriod"/>
            </a:pPr>
            <a:endParaRPr lang="en-US"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20</a:t>
            </a:fld>
            <a:endParaRPr lang="en-US"/>
          </a:p>
        </p:txBody>
      </p:sp>
    </p:spTree>
    <p:extLst>
      <p:ext uri="{BB962C8B-B14F-4D97-AF65-F5344CB8AC3E}">
        <p14:creationId xmlns:p14="http://schemas.microsoft.com/office/powerpoint/2010/main" val="329182527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Actual Results</a:t>
            </a:r>
            <a:br>
              <a:rPr lang="en-US" dirty="0" smtClean="0"/>
            </a:br>
            <a:r>
              <a:rPr lang="en-US" dirty="0" smtClean="0"/>
              <a:t>FAT-05-nest</a:t>
            </a:r>
            <a:endParaRPr lang="en-US" dirty="0"/>
          </a:p>
        </p:txBody>
      </p:sp>
      <p:sp>
        <p:nvSpPr>
          <p:cNvPr id="3" name="Content Placeholder 2"/>
          <p:cNvSpPr>
            <a:spLocks noGrp="1"/>
          </p:cNvSpPr>
          <p:nvPr>
            <p:ph idx="1"/>
          </p:nvPr>
        </p:nvSpPr>
        <p:spPr>
          <a:xfrm>
            <a:off x="457200" y="1600201"/>
            <a:ext cx="8229600" cy="2010718"/>
          </a:xfrm>
        </p:spPr>
        <p:txBody>
          <a:bodyPr>
            <a:normAutofit fontScale="85000" lnSpcReduction="10000"/>
          </a:bodyPr>
          <a:lstStyle/>
          <a:p>
            <a:r>
              <a:rPr lang="en-US" dirty="0" smtClean="0"/>
              <a:t>Layout: A </a:t>
            </a:r>
            <a:r>
              <a:rPr lang="en-US" dirty="0" smtClean="0">
                <a:solidFill>
                  <a:srgbClr val="886711"/>
                </a:solidFill>
              </a:rPr>
              <a:t>B1</a:t>
            </a:r>
            <a:r>
              <a:rPr lang="en-US" dirty="0" smtClean="0"/>
              <a:t> C </a:t>
            </a:r>
            <a:r>
              <a:rPr lang="en-US" dirty="0" smtClean="0">
                <a:solidFill>
                  <a:schemeClr val="accent4">
                    <a:lumMod val="60000"/>
                    <a:lumOff val="40000"/>
                  </a:schemeClr>
                </a:solidFill>
              </a:rPr>
              <a:t>D1</a:t>
            </a:r>
            <a:r>
              <a:rPr lang="en-US" dirty="0" smtClean="0"/>
              <a:t> E </a:t>
            </a:r>
            <a:r>
              <a:rPr lang="en-US" dirty="0" smtClean="0">
                <a:solidFill>
                  <a:srgbClr val="BCC4ED"/>
                </a:solidFill>
              </a:rPr>
              <a:t>D2</a:t>
            </a:r>
            <a:r>
              <a:rPr lang="en-US" dirty="0" smtClean="0"/>
              <a:t> F </a:t>
            </a:r>
            <a:r>
              <a:rPr lang="en-US" dirty="0" smtClean="0">
                <a:solidFill>
                  <a:srgbClr val="886711"/>
                </a:solidFill>
              </a:rPr>
              <a:t>B2</a:t>
            </a:r>
            <a:r>
              <a:rPr lang="en-US" dirty="0" smtClean="0"/>
              <a:t> G</a:t>
            </a:r>
          </a:p>
          <a:p>
            <a:r>
              <a:rPr lang="en-US" dirty="0" smtClean="0"/>
              <a:t>Delete B &amp; D</a:t>
            </a:r>
          </a:p>
          <a:p>
            <a:r>
              <a:rPr lang="en-US" dirty="0" smtClean="0"/>
              <a:t>Files A, C, E, F &amp; G are still active</a:t>
            </a:r>
            <a:endParaRPr lang="en-US"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21</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682888695"/>
              </p:ext>
            </p:extLst>
          </p:nvPr>
        </p:nvGraphicFramePr>
        <p:xfrm>
          <a:off x="457200" y="3722982"/>
          <a:ext cx="8297107" cy="2123440"/>
        </p:xfrm>
        <a:graphic>
          <a:graphicData uri="http://schemas.openxmlformats.org/drawingml/2006/table">
            <a:tbl>
              <a:tblPr firstRow="1" bandRow="1">
                <a:tableStyleId>{5C22544A-7EE6-4342-B048-85BDC9FD1C3A}</a:tableStyleId>
              </a:tblPr>
              <a:tblGrid>
                <a:gridCol w="661773"/>
                <a:gridCol w="1419280"/>
                <a:gridCol w="2438111"/>
                <a:gridCol w="1231827"/>
                <a:gridCol w="2546116"/>
              </a:tblGrid>
              <a:tr h="370840">
                <a:tc>
                  <a:txBody>
                    <a:bodyPr/>
                    <a:lstStyle/>
                    <a:p>
                      <a:r>
                        <a:rPr lang="en-US" baseline="0" dirty="0" smtClean="0"/>
                        <a:t>Tool</a:t>
                      </a:r>
                      <a:endParaRPr lang="en-US" dirty="0"/>
                    </a:p>
                  </a:txBody>
                  <a:tcPr/>
                </a:tc>
                <a:tc>
                  <a:txBody>
                    <a:bodyPr/>
                    <a:lstStyle/>
                    <a:p>
                      <a:r>
                        <a:rPr lang="en-US" dirty="0" smtClean="0"/>
                        <a:t>Recover  B</a:t>
                      </a:r>
                      <a:endParaRPr lang="en-US" dirty="0"/>
                    </a:p>
                  </a:txBody>
                  <a:tcPr/>
                </a:tc>
                <a:tc>
                  <a:txBody>
                    <a:bodyPr/>
                    <a:lstStyle/>
                    <a:p>
                      <a:r>
                        <a:rPr lang="en-US" dirty="0" smtClean="0"/>
                        <a:t>Comment on File B Recovery</a:t>
                      </a:r>
                      <a:endParaRPr lang="en-US" dirty="0"/>
                    </a:p>
                  </a:txBody>
                  <a:tcPr/>
                </a:tc>
                <a:tc>
                  <a:txBody>
                    <a:bodyPr/>
                    <a:lstStyle/>
                    <a:p>
                      <a:r>
                        <a:rPr lang="en-US" dirty="0" smtClean="0"/>
                        <a:t>Recover  D</a:t>
                      </a:r>
                      <a:endParaRPr lang="en-US" dirty="0"/>
                    </a:p>
                  </a:txBody>
                  <a:tcPr/>
                </a:tc>
                <a:tc>
                  <a:txBody>
                    <a:bodyPr/>
                    <a:lstStyle/>
                    <a:p>
                      <a:r>
                        <a:rPr lang="en-US" dirty="0" smtClean="0"/>
                        <a:t>Comment on file D Recovery</a:t>
                      </a:r>
                      <a:endParaRPr lang="en-US" dirty="0"/>
                    </a:p>
                  </a:txBody>
                  <a:tcPr/>
                </a:tc>
              </a:tr>
              <a:tr h="370840">
                <a:tc>
                  <a:txBody>
                    <a:bodyPr/>
                    <a:lstStyle/>
                    <a:p>
                      <a:r>
                        <a:rPr lang="en-US" dirty="0" smtClean="0"/>
                        <a:t>1</a:t>
                      </a:r>
                      <a:endParaRPr lang="en-US" dirty="0"/>
                    </a:p>
                  </a:txBody>
                  <a:tcPr/>
                </a:tc>
                <a:tc>
                  <a:txBody>
                    <a:bodyPr/>
                    <a:lstStyle/>
                    <a:p>
                      <a:r>
                        <a:rPr lang="en-US" dirty="0" smtClean="0"/>
                        <a:t>B1 D1</a:t>
                      </a:r>
                      <a:endParaRPr lang="en-US" dirty="0"/>
                    </a:p>
                  </a:txBody>
                  <a:tcPr/>
                </a:tc>
                <a:tc>
                  <a:txBody>
                    <a:bodyPr/>
                    <a:lstStyle/>
                    <a:p>
                      <a:r>
                        <a:rPr lang="en-US" dirty="0" smtClean="0"/>
                        <a:t>Two files mixed</a:t>
                      </a:r>
                      <a:endParaRPr lang="en-US" dirty="0"/>
                    </a:p>
                  </a:txBody>
                  <a:tcPr/>
                </a:tc>
                <a:tc>
                  <a:txBody>
                    <a:bodyPr/>
                    <a:lstStyle/>
                    <a:p>
                      <a:r>
                        <a:rPr lang="en-US" dirty="0" smtClean="0"/>
                        <a:t>D1 D2</a:t>
                      </a:r>
                      <a:endParaRPr lang="en-US" dirty="0"/>
                    </a:p>
                  </a:txBody>
                  <a:tcPr/>
                </a:tc>
                <a:tc>
                  <a:txBody>
                    <a:bodyPr/>
                    <a:lstStyle/>
                    <a:p>
                      <a:r>
                        <a:rPr lang="en-US" dirty="0" smtClean="0"/>
                        <a:t>OK</a:t>
                      </a:r>
                      <a:endParaRPr lang="en-US" dirty="0"/>
                    </a:p>
                  </a:txBody>
                  <a:tcPr/>
                </a:tc>
              </a:tr>
              <a:tr h="370840">
                <a:tc>
                  <a:txBody>
                    <a:bodyPr/>
                    <a:lstStyle/>
                    <a:p>
                      <a:r>
                        <a:rPr lang="en-US" dirty="0" smtClean="0"/>
                        <a:t>2</a:t>
                      </a:r>
                      <a:endParaRPr lang="en-US" dirty="0"/>
                    </a:p>
                  </a:txBody>
                  <a:tcPr/>
                </a:tc>
                <a:tc>
                  <a:txBody>
                    <a:bodyPr/>
                    <a:lstStyle/>
                    <a:p>
                      <a:r>
                        <a:rPr lang="en-US" dirty="0" smtClean="0"/>
                        <a:t>B1</a:t>
                      </a:r>
                      <a:endParaRPr lang="en-US" dirty="0"/>
                    </a:p>
                  </a:txBody>
                  <a:tcPr/>
                </a:tc>
                <a:tc>
                  <a:txBody>
                    <a:bodyPr/>
                    <a:lstStyle/>
                    <a:p>
                      <a:r>
                        <a:rPr lang="en-US" dirty="0" smtClean="0"/>
                        <a:t>Only first block</a:t>
                      </a:r>
                      <a:endParaRPr lang="en-US" dirty="0"/>
                    </a:p>
                  </a:txBody>
                  <a:tcPr/>
                </a:tc>
                <a:tc>
                  <a:txBody>
                    <a:bodyPr/>
                    <a:lstStyle/>
                    <a:p>
                      <a:r>
                        <a:rPr lang="en-US" dirty="0" smtClean="0"/>
                        <a:t>D1</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Only first block</a:t>
                      </a:r>
                    </a:p>
                  </a:txBody>
                  <a:tcPr/>
                </a:tc>
              </a:tr>
              <a:tr h="370840">
                <a:tc>
                  <a:txBody>
                    <a:bodyPr/>
                    <a:lstStyle/>
                    <a:p>
                      <a:r>
                        <a:rPr lang="en-US" dirty="0" smtClean="0"/>
                        <a:t>3</a:t>
                      </a:r>
                      <a:endParaRPr lang="en-US" dirty="0"/>
                    </a:p>
                  </a:txBody>
                  <a:tcPr/>
                </a:tc>
                <a:tc>
                  <a:txBody>
                    <a:bodyPr/>
                    <a:lstStyle/>
                    <a:p>
                      <a:r>
                        <a:rPr lang="en-US" dirty="0" smtClean="0"/>
                        <a:t>B1 C</a:t>
                      </a:r>
                      <a:endParaRPr lang="en-US" dirty="0"/>
                    </a:p>
                  </a:txBody>
                  <a:tcPr/>
                </a:tc>
                <a:tc>
                  <a:txBody>
                    <a:bodyPr/>
                    <a:lstStyle/>
                    <a:p>
                      <a:r>
                        <a:rPr lang="en-US" dirty="0" smtClean="0"/>
                        <a:t>Block C from active</a:t>
                      </a:r>
                      <a:r>
                        <a:rPr lang="en-US" baseline="0" dirty="0" smtClean="0"/>
                        <a:t> file</a:t>
                      </a:r>
                      <a:endParaRPr lang="en-US" dirty="0"/>
                    </a:p>
                  </a:txBody>
                  <a:tcPr/>
                </a:tc>
                <a:tc>
                  <a:txBody>
                    <a:bodyPr/>
                    <a:lstStyle/>
                    <a:p>
                      <a:r>
                        <a:rPr lang="en-US" dirty="0" smtClean="0"/>
                        <a:t>D1 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Block E from active</a:t>
                      </a:r>
                      <a:r>
                        <a:rPr lang="en-US" baseline="0" dirty="0" smtClean="0"/>
                        <a:t> file</a:t>
                      </a:r>
                      <a:endParaRPr lang="en-US" dirty="0" smtClean="0"/>
                    </a:p>
                  </a:txBody>
                  <a:tcPr/>
                </a:tc>
              </a:tr>
              <a:tr h="370840">
                <a:tc>
                  <a:txBody>
                    <a:bodyPr/>
                    <a:lstStyle/>
                    <a:p>
                      <a:r>
                        <a:rPr lang="en-US" dirty="0" smtClean="0"/>
                        <a:t>4</a:t>
                      </a:r>
                      <a:endParaRPr lang="en-US" dirty="0"/>
                    </a:p>
                  </a:txBody>
                  <a:tcPr/>
                </a:tc>
                <a:tc>
                  <a:txBody>
                    <a:bodyPr/>
                    <a:lstStyle/>
                    <a:p>
                      <a:r>
                        <a:rPr lang="en-US" dirty="0" smtClean="0"/>
                        <a:t>B1 C</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Block C from active</a:t>
                      </a:r>
                      <a:r>
                        <a:rPr lang="en-US" baseline="0" dirty="0" smtClean="0"/>
                        <a:t> file</a:t>
                      </a:r>
                      <a:endParaRPr lang="en-US" dirty="0" smtClean="0"/>
                    </a:p>
                  </a:txBody>
                  <a:tcPr/>
                </a:tc>
                <a:tc>
                  <a:txBody>
                    <a:bodyPr/>
                    <a:lstStyle/>
                    <a:p>
                      <a:r>
                        <a:rPr lang="en-US" dirty="0" smtClean="0"/>
                        <a:t>D1 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Block E from active</a:t>
                      </a:r>
                      <a:r>
                        <a:rPr lang="en-US" baseline="0" dirty="0" smtClean="0"/>
                        <a:t> file</a:t>
                      </a:r>
                      <a:endParaRPr lang="en-US" dirty="0" smtClean="0"/>
                    </a:p>
                  </a:txBody>
                  <a:tcPr/>
                </a:tc>
              </a:tr>
            </a:tbl>
          </a:graphicData>
        </a:graphic>
      </p:graphicFrame>
    </p:spTree>
    <p:extLst>
      <p:ext uri="{BB962C8B-B14F-4D97-AF65-F5344CB8AC3E}">
        <p14:creationId xmlns:p14="http://schemas.microsoft.com/office/powerpoint/2010/main" val="88791637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Forced Overwrite</a:t>
            </a:r>
            <a:endParaRPr lang="en-US" dirty="0"/>
          </a:p>
        </p:txBody>
      </p:sp>
      <p:sp>
        <p:nvSpPr>
          <p:cNvPr id="3" name="Content Placeholder 2"/>
          <p:cNvSpPr>
            <a:spLocks noGrp="1"/>
          </p:cNvSpPr>
          <p:nvPr>
            <p:ph idx="1"/>
          </p:nvPr>
        </p:nvSpPr>
        <p:spPr/>
        <p:txBody>
          <a:bodyPr>
            <a:normAutofit fontScale="47500" lnSpcReduction="20000"/>
          </a:bodyPr>
          <a:lstStyle/>
          <a:p>
            <a:pPr hangingPunct="0"/>
            <a:r>
              <a:rPr lang="en-US" dirty="0"/>
              <a:t>Overwritten files can be created </a:t>
            </a:r>
            <a:r>
              <a:rPr lang="en-US" dirty="0" smtClean="0"/>
              <a:t>as </a:t>
            </a:r>
            <a:r>
              <a:rPr lang="en-US" dirty="0"/>
              <a:t>follows</a:t>
            </a:r>
            <a:r>
              <a:rPr lang="en-US" dirty="0" smtClean="0"/>
              <a:t>:</a:t>
            </a:r>
            <a:br>
              <a:rPr lang="en-US" dirty="0" smtClean="0"/>
            </a:br>
            <a:r>
              <a:rPr lang="en-US" dirty="0"/>
              <a:t> </a:t>
            </a:r>
          </a:p>
          <a:p>
            <a:pPr marL="925830" lvl="1" indent="-457200" hangingPunct="0">
              <a:buFont typeface="+mj-lt"/>
              <a:buAutoNum type="arabicPeriod"/>
            </a:pPr>
            <a:r>
              <a:rPr lang="en-US" dirty="0" smtClean="0"/>
              <a:t>Create </a:t>
            </a:r>
            <a:r>
              <a:rPr lang="en-US" dirty="0"/>
              <a:t>a desired block layout.</a:t>
            </a:r>
          </a:p>
          <a:p>
            <a:pPr marL="925830" lvl="1" indent="-457200" hangingPunct="0">
              <a:buFont typeface="+mj-lt"/>
              <a:buAutoNum type="arabicPeriod"/>
            </a:pPr>
            <a:r>
              <a:rPr lang="en-US" dirty="0" smtClean="0"/>
              <a:t>Allocate </a:t>
            </a:r>
            <a:r>
              <a:rPr lang="en-US" dirty="0"/>
              <a:t>all remaining free file </a:t>
            </a:r>
            <a:r>
              <a:rPr lang="en-US" dirty="0" smtClean="0"/>
              <a:t>blocks to one large file.</a:t>
            </a:r>
            <a:endParaRPr lang="en-US" dirty="0"/>
          </a:p>
          <a:p>
            <a:pPr marL="925830" lvl="1" indent="-457200" hangingPunct="0">
              <a:buFont typeface="+mj-lt"/>
              <a:buAutoNum type="arabicPeriod"/>
            </a:pPr>
            <a:r>
              <a:rPr lang="en-US" dirty="0"/>
              <a:t>Delete one or more files.</a:t>
            </a:r>
          </a:p>
          <a:p>
            <a:pPr marL="925830" lvl="1" indent="-457200" hangingPunct="0">
              <a:buFont typeface="+mj-lt"/>
              <a:buAutoNum type="arabicPeriod"/>
            </a:pPr>
            <a:r>
              <a:rPr lang="en-US" dirty="0"/>
              <a:t>Create one or more files. Because the only free blocks are from the files just deleted in step 3, files created </a:t>
            </a:r>
            <a:r>
              <a:rPr lang="en-US" dirty="0" smtClean="0"/>
              <a:t>now overwrite those </a:t>
            </a:r>
            <a:r>
              <a:rPr lang="en-US" dirty="0"/>
              <a:t>deleted files</a:t>
            </a:r>
            <a:r>
              <a:rPr lang="en-US" dirty="0" smtClean="0"/>
              <a:t>.</a:t>
            </a:r>
            <a:r>
              <a:rPr lang="en-US" dirty="0"/>
              <a:t> </a:t>
            </a:r>
            <a:r>
              <a:rPr lang="en-US" dirty="0" smtClean="0"/>
              <a:t/>
            </a:r>
            <a:br>
              <a:rPr lang="en-US" dirty="0" smtClean="0"/>
            </a:br>
            <a:endParaRPr lang="en-US" dirty="0"/>
          </a:p>
          <a:p>
            <a:pPr hangingPunct="0"/>
            <a:r>
              <a:rPr lang="en-US" dirty="0"/>
              <a:t>By varying the file sizes and the number of files deleted in step 3 different relationships can be created between residual metadata and data blocks </a:t>
            </a:r>
            <a:endParaRPr lang="en-US" dirty="0" smtClean="0"/>
          </a:p>
          <a:p>
            <a:pPr hangingPunct="0"/>
            <a:r>
              <a:rPr lang="en-US" dirty="0" smtClean="0"/>
              <a:t> </a:t>
            </a:r>
            <a:r>
              <a:rPr lang="en-US" dirty="0"/>
              <a:t>Some of the overwritten blocks are now referenced by metadata of both a deleted and an active file. </a:t>
            </a:r>
            <a:endParaRPr lang="en-US" dirty="0" smtClean="0"/>
          </a:p>
          <a:p>
            <a:pPr hangingPunct="0"/>
            <a:r>
              <a:rPr lang="en-US" dirty="0" smtClean="0"/>
              <a:t>By </a:t>
            </a:r>
            <a:r>
              <a:rPr lang="en-US" dirty="0"/>
              <a:t>deleting the active file we now have a block referenced by two deleted files.</a:t>
            </a:r>
          </a:p>
          <a:p>
            <a:endParaRPr lang="en-US"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2AF816F5-D046-F943-A181-2D90CF2FAA22}" type="slidenum">
              <a:rPr lang="en-US" smtClean="0"/>
              <a:t>22</a:t>
            </a:fld>
            <a:endParaRPr lang="en-US"/>
          </a:p>
        </p:txBody>
      </p:sp>
    </p:spTree>
    <p:extLst>
      <p:ext uri="{BB962C8B-B14F-4D97-AF65-F5344CB8AC3E}">
        <p14:creationId xmlns:p14="http://schemas.microsoft.com/office/powerpoint/2010/main" val="240155559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Results Seen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Rendering issues with non-English file names</a:t>
            </a:r>
          </a:p>
          <a:p>
            <a:r>
              <a:rPr lang="en-US" dirty="0" smtClean="0"/>
              <a:t>Simple fragmentation matters for FAT file systems, but not for others (e.g., </a:t>
            </a:r>
            <a:r>
              <a:rPr lang="en-US" dirty="0" err="1" smtClean="0"/>
              <a:t>ext</a:t>
            </a:r>
            <a:r>
              <a:rPr lang="en-US" dirty="0" smtClean="0"/>
              <a:t>, NTFS)</a:t>
            </a:r>
          </a:p>
          <a:p>
            <a:r>
              <a:rPr lang="en-US" dirty="0" smtClean="0"/>
              <a:t>Deleting files from NTFS via Linux – file names lost</a:t>
            </a:r>
          </a:p>
          <a:p>
            <a:r>
              <a:rPr lang="en-US" dirty="0" smtClean="0"/>
              <a:t>Tool can’t parse some partition types – e.g., case sensitive HFS+, ext4</a:t>
            </a:r>
            <a:endParaRPr lang="en-US"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23</a:t>
            </a:fld>
            <a:endParaRPr lang="en-US"/>
          </a:p>
        </p:txBody>
      </p:sp>
    </p:spTree>
    <p:extLst>
      <p:ext uri="{BB962C8B-B14F-4D97-AF65-F5344CB8AC3E}">
        <p14:creationId xmlns:p14="http://schemas.microsoft.com/office/powerpoint/2010/main" val="1776697253"/>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NIST/CFTT DFR tools &amp; test images available on http://</a:t>
            </a:r>
            <a:r>
              <a:rPr lang="en-US" dirty="0" err="1" smtClean="0"/>
              <a:t>www.CFReDS.nist.gov</a:t>
            </a:r>
            <a:endParaRPr lang="en-US" dirty="0" smtClean="0"/>
          </a:p>
          <a:p>
            <a:r>
              <a:rPr lang="en-US" dirty="0" smtClean="0"/>
              <a:t>Easy to produce a variety for metadata to data relationships </a:t>
            </a:r>
          </a:p>
          <a:p>
            <a:r>
              <a:rPr lang="en-US" dirty="0" smtClean="0"/>
              <a:t>Easy </a:t>
            </a:r>
            <a:r>
              <a:rPr lang="en-US" dirty="0"/>
              <a:t>to identify source of data blocks within a recovered </a:t>
            </a:r>
            <a:r>
              <a:rPr lang="en-US" dirty="0" smtClean="0"/>
              <a:t>file</a:t>
            </a:r>
          </a:p>
          <a:p>
            <a:r>
              <a:rPr lang="en-US" dirty="0" smtClean="0"/>
              <a:t>OS and file system combination matters</a:t>
            </a:r>
          </a:p>
          <a:p>
            <a:r>
              <a:rPr lang="en-US" dirty="0" smtClean="0"/>
              <a:t>Relevance of a particular relationship between data &amp; metadata depends on the file system</a:t>
            </a:r>
          </a:p>
          <a:p>
            <a:endParaRPr lang="en-US" dirty="0"/>
          </a:p>
          <a:p>
            <a:endParaRPr lang="en-US"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24</a:t>
            </a:fld>
            <a:endParaRPr lang="en-US"/>
          </a:p>
        </p:txBody>
      </p:sp>
    </p:spTree>
    <p:extLst>
      <p:ext uri="{BB962C8B-B14F-4D97-AF65-F5344CB8AC3E}">
        <p14:creationId xmlns:p14="http://schemas.microsoft.com/office/powerpoint/2010/main" val="3728759422"/>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Feb 23, 2012</a:t>
            </a:r>
            <a:endParaRPr lang="en-US"/>
          </a:p>
        </p:txBody>
      </p:sp>
      <p:sp>
        <p:nvSpPr>
          <p:cNvPr id="5" name="Footer Placeholder 4"/>
          <p:cNvSpPr>
            <a:spLocks noGrp="1"/>
          </p:cNvSpPr>
          <p:nvPr>
            <p:ph type="ftr" sz="quarter" idx="11"/>
          </p:nvPr>
        </p:nvSpPr>
        <p:spPr/>
        <p:txBody>
          <a:bodyPr/>
          <a:lstStyle/>
          <a:p>
            <a:pPr>
              <a:defRPr/>
            </a:pPr>
            <a:r>
              <a:rPr lang="en-US" smtClean="0"/>
              <a:t>AAFS -- Atlanta, GA</a:t>
            </a:r>
            <a:endParaRPr lang="en-US"/>
          </a:p>
        </p:txBody>
      </p:sp>
      <p:sp>
        <p:nvSpPr>
          <p:cNvPr id="6" name="Slide Number Placeholder 5"/>
          <p:cNvSpPr>
            <a:spLocks noGrp="1"/>
          </p:cNvSpPr>
          <p:nvPr>
            <p:ph type="sldNum" sz="quarter" idx="12"/>
          </p:nvPr>
        </p:nvSpPr>
        <p:spPr/>
        <p:txBody>
          <a:bodyPr/>
          <a:lstStyle/>
          <a:p>
            <a:pPr>
              <a:defRPr/>
            </a:pPr>
            <a:fld id="{9C086A95-8610-EE4D-9AB9-9505BF842EC6}" type="slidenum">
              <a:rPr lang="en-US"/>
              <a:pPr>
                <a:defRPr/>
              </a:pPr>
              <a:t>25</a:t>
            </a:fld>
            <a:endParaRPr lang="en-US"/>
          </a:p>
        </p:txBody>
      </p:sp>
      <p:sp>
        <p:nvSpPr>
          <p:cNvPr id="14745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a:solidFill>
                  <a:schemeClr val="tx1">
                    <a:lumMod val="75000"/>
                    <a:lumOff val="25000"/>
                  </a:schemeClr>
                </a:solidFill>
                <a:ea typeface="+mj-ea"/>
                <a:cs typeface="+mj-cs"/>
              </a:rPr>
              <a:t>Project Sponsors (aka Steering Committee)</a:t>
            </a:r>
          </a:p>
        </p:txBody>
      </p:sp>
      <p:sp>
        <p:nvSpPr>
          <p:cNvPr id="37894" name="Rectangle 3"/>
          <p:cNvSpPr>
            <a:spLocks noGrp="1" noChangeArrowheads="1"/>
          </p:cNvSpPr>
          <p:nvPr>
            <p:ph type="body" idx="1"/>
          </p:nvPr>
        </p:nvSpPr>
        <p:spPr/>
        <p:txBody>
          <a:bodyPr/>
          <a:lstStyle/>
          <a:p>
            <a:pPr eaLnBrk="1" hangingPunct="1">
              <a:lnSpc>
                <a:spcPct val="80000"/>
              </a:lnSpc>
            </a:pPr>
            <a:r>
              <a:rPr lang="en-US" sz="2600" dirty="0">
                <a:ea typeface="ＭＳ Ｐゴシック" pitchFamily="34" charset="-128"/>
                <a:cs typeface="ＭＳ Ｐゴシック" pitchFamily="34" charset="-128"/>
              </a:rPr>
              <a:t>National Institute of Justice (Major funding</a:t>
            </a:r>
            <a:r>
              <a:rPr lang="en-US" sz="2600" dirty="0" smtClean="0">
                <a:ea typeface="ＭＳ Ｐゴシック" pitchFamily="34" charset="-128"/>
                <a:cs typeface="ＭＳ Ｐゴシック" pitchFamily="34" charset="-128"/>
              </a:rPr>
              <a:t>)</a:t>
            </a:r>
          </a:p>
          <a:p>
            <a:pPr>
              <a:lnSpc>
                <a:spcPct val="80000"/>
              </a:lnSpc>
            </a:pPr>
            <a:r>
              <a:rPr lang="en-US" sz="2600" dirty="0">
                <a:ea typeface="ＭＳ Ｐゴシック" pitchFamily="34" charset="-128"/>
                <a:cs typeface="ＭＳ Ｐゴシック" pitchFamily="34" charset="-128"/>
              </a:rPr>
              <a:t>Homeland Security (Major funding</a:t>
            </a:r>
            <a:r>
              <a:rPr lang="en-US" sz="2600" dirty="0" smtClean="0">
                <a:ea typeface="ＭＳ Ｐゴシック" pitchFamily="34" charset="-128"/>
                <a:cs typeface="ＭＳ Ｐゴシック" pitchFamily="34" charset="-128"/>
              </a:rPr>
              <a:t>)</a:t>
            </a:r>
            <a:endParaRPr lang="en-US" sz="2600" dirty="0">
              <a:ea typeface="ＭＳ Ｐゴシック" pitchFamily="34" charset="-128"/>
              <a:cs typeface="ＭＳ Ｐゴシック" pitchFamily="34" charset="-128"/>
            </a:endParaRPr>
          </a:p>
          <a:p>
            <a:pPr eaLnBrk="1" hangingPunct="1">
              <a:lnSpc>
                <a:spcPct val="80000"/>
              </a:lnSpc>
            </a:pPr>
            <a:r>
              <a:rPr lang="en-US" sz="2600" dirty="0">
                <a:ea typeface="ＭＳ Ｐゴシック" pitchFamily="34" charset="-128"/>
                <a:cs typeface="ＭＳ Ｐゴシック" pitchFamily="34" charset="-128"/>
              </a:rPr>
              <a:t>FBI (Additional funding)</a:t>
            </a:r>
          </a:p>
          <a:p>
            <a:pPr eaLnBrk="1" hangingPunct="1">
              <a:lnSpc>
                <a:spcPct val="80000"/>
              </a:lnSpc>
            </a:pPr>
            <a:r>
              <a:rPr lang="en-US" sz="2600" dirty="0">
                <a:ea typeface="ＭＳ Ｐゴシック" pitchFamily="34" charset="-128"/>
                <a:cs typeface="ＭＳ Ｐゴシック" pitchFamily="34" charset="-128"/>
              </a:rPr>
              <a:t>Department of Defense, DCCI (Equipment and support)</a:t>
            </a:r>
          </a:p>
          <a:p>
            <a:pPr eaLnBrk="1" hangingPunct="1">
              <a:lnSpc>
                <a:spcPct val="80000"/>
              </a:lnSpc>
            </a:pPr>
            <a:r>
              <a:rPr lang="en-US" sz="2600" dirty="0" smtClean="0">
                <a:ea typeface="ＭＳ Ｐゴシック" pitchFamily="34" charset="-128"/>
                <a:cs typeface="ＭＳ Ｐゴシック" pitchFamily="34" charset="-128"/>
              </a:rPr>
              <a:t>State </a:t>
            </a:r>
            <a:r>
              <a:rPr lang="en-US" sz="2600" dirty="0">
                <a:ea typeface="ＭＳ Ｐゴシック" pitchFamily="34" charset="-128"/>
                <a:cs typeface="ＭＳ Ｐゴシック" pitchFamily="34" charset="-128"/>
              </a:rPr>
              <a:t>&amp; Local agencies (Technical input)</a:t>
            </a:r>
          </a:p>
          <a:p>
            <a:pPr eaLnBrk="1" hangingPunct="1">
              <a:lnSpc>
                <a:spcPct val="80000"/>
              </a:lnSpc>
            </a:pPr>
            <a:r>
              <a:rPr lang="en-US" sz="2600" dirty="0" smtClean="0">
                <a:ea typeface="ＭＳ Ｐゴシック" pitchFamily="34" charset="-128"/>
                <a:cs typeface="ＭＳ Ｐゴシック" pitchFamily="34" charset="-128"/>
              </a:rPr>
              <a:t>Other federal agencies (</a:t>
            </a:r>
            <a:r>
              <a:rPr lang="en-US" sz="2600" dirty="0">
                <a:ea typeface="ＭＳ Ｐゴシック" pitchFamily="34" charset="-128"/>
                <a:cs typeface="ＭＳ Ｐゴシック" pitchFamily="34" charset="-128"/>
              </a:rPr>
              <a:t>Technical input)</a:t>
            </a:r>
          </a:p>
          <a:p>
            <a:pPr eaLnBrk="1" hangingPunct="1">
              <a:lnSpc>
                <a:spcPct val="80000"/>
              </a:lnSpc>
            </a:pPr>
            <a:r>
              <a:rPr lang="en-US" sz="2600" dirty="0">
                <a:ea typeface="ＭＳ Ｐゴシック" pitchFamily="34" charset="-128"/>
                <a:cs typeface="ＭＳ Ｐゴシック" pitchFamily="34" charset="-128"/>
              </a:rPr>
              <a:t>NIST/OLES (Program management)</a:t>
            </a:r>
          </a:p>
        </p:txBody>
      </p:sp>
    </p:spTree>
    <p:extLst>
      <p:ext uri="{BB962C8B-B14F-4D97-AF65-F5344CB8AC3E}">
        <p14:creationId xmlns:p14="http://schemas.microsoft.com/office/powerpoint/2010/main" val="409048611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en-US" dirty="0" smtClean="0"/>
              <a:t>Disclaimer</a:t>
            </a:r>
            <a:endParaRPr lang="en-US" dirty="0"/>
          </a:p>
        </p:txBody>
      </p:sp>
      <p:sp>
        <p:nvSpPr>
          <p:cNvPr id="3" name="Content Placeholder 2"/>
          <p:cNvSpPr>
            <a:spLocks noGrp="1"/>
          </p:cNvSpPr>
          <p:nvPr>
            <p:ph idx="1"/>
          </p:nvPr>
        </p:nvSpPr>
        <p:spPr>
          <a:xfrm>
            <a:off x="457200" y="1994470"/>
            <a:ext cx="8229600" cy="2375009"/>
          </a:xfrm>
        </p:spPr>
        <p:txBody>
          <a:bodyPr numCol="1">
            <a:spAutoFit/>
          </a:bodyPr>
          <a:lstStyle/>
          <a:p>
            <a:pPr marL="0" indent="0">
              <a:buNone/>
            </a:pPr>
            <a:r>
              <a:rPr lang="en-US" sz="2000" dirty="0" smtClean="0">
                <a:ea typeface="ＭＳ Ｐゴシック" charset="-128"/>
                <a:cs typeface="ＭＳ Ｐゴシック" charset="-128"/>
              </a:rPr>
              <a:t>Certain </a:t>
            </a:r>
            <a:r>
              <a:rPr lang="en-US" sz="2000" dirty="0" smtClean="0">
                <a:ea typeface="ＭＳ Ｐゴシック" charset="-128"/>
                <a:cs typeface="ＭＳ Ｐゴシック" charset="-128"/>
              </a:rPr>
              <a:t>trade names and company products are mentioned in the text or identified. In no case does such identification imply recommendation or endorsement by the National Institute of Standards and Technology, nor does it imply that the products are necessarily the best available for the purpose.</a:t>
            </a:r>
            <a:endParaRPr lang="en-US" sz="2000" dirty="0"/>
          </a:p>
        </p:txBody>
      </p:sp>
      <p:sp>
        <p:nvSpPr>
          <p:cNvPr id="7" name="Date Placeholder 6"/>
          <p:cNvSpPr>
            <a:spLocks noGrp="1"/>
          </p:cNvSpPr>
          <p:nvPr>
            <p:ph type="dt" sz="half" idx="10"/>
          </p:nvPr>
        </p:nvSpPr>
        <p:spPr/>
        <p:txBody>
          <a:bodyPr/>
          <a:lstStyle/>
          <a:p>
            <a:r>
              <a:rPr lang="en-US" smtClean="0"/>
              <a:t>Feb 23, 2012</a:t>
            </a:r>
            <a:endParaRPr lang="en-US"/>
          </a:p>
        </p:txBody>
      </p:sp>
      <p:sp>
        <p:nvSpPr>
          <p:cNvPr id="8" name="Slide Number Placeholder 7"/>
          <p:cNvSpPr>
            <a:spLocks noGrp="1"/>
          </p:cNvSpPr>
          <p:nvPr>
            <p:ph type="sldNum" sz="quarter" idx="12"/>
          </p:nvPr>
        </p:nvSpPr>
        <p:spPr/>
        <p:txBody>
          <a:bodyPr/>
          <a:lstStyle/>
          <a:p>
            <a:fld id="{805A2BD8-5B67-3042-8B66-BDD8679F4654}" type="slidenum">
              <a:rPr lang="en-US" smtClean="0"/>
              <a:pPr/>
              <a:t>26</a:t>
            </a:fld>
            <a:endParaRPr lang="en-US"/>
          </a:p>
        </p:txBody>
      </p:sp>
      <p:sp>
        <p:nvSpPr>
          <p:cNvPr id="9" name="Footer Placeholder 8"/>
          <p:cNvSpPr>
            <a:spLocks noGrp="1"/>
          </p:cNvSpPr>
          <p:nvPr>
            <p:ph type="ftr" sz="quarter" idx="11"/>
          </p:nvPr>
        </p:nvSpPr>
        <p:spPr/>
        <p:txBody>
          <a:bodyPr/>
          <a:lstStyle/>
          <a:p>
            <a:r>
              <a:rPr lang="en-US" smtClean="0"/>
              <a:t>AAFS -- Atlanta, GA</a:t>
            </a:r>
            <a:endParaRPr lang="en-US"/>
          </a:p>
        </p:txBody>
      </p:sp>
    </p:spTree>
    <p:extLst>
      <p:ext uri="{BB962C8B-B14F-4D97-AF65-F5344CB8AC3E}">
        <p14:creationId xmlns:p14="http://schemas.microsoft.com/office/powerpoint/2010/main" val="3924141902"/>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pPr eaLnBrk="1" hangingPunct="1"/>
            <a:r>
              <a:rPr lang="en-US" smtClean="0"/>
              <a:t>Contact Information</a:t>
            </a:r>
          </a:p>
        </p:txBody>
      </p:sp>
      <p:sp>
        <p:nvSpPr>
          <p:cNvPr id="61443" name="Date Placeholder 3"/>
          <p:cNvSpPr>
            <a:spLocks noGrp="1"/>
          </p:cNvSpPr>
          <p:nvPr>
            <p:ph type="dt" sz="quarter" idx="10"/>
          </p:nvPr>
        </p:nvSpPr>
        <p:spPr>
          <a:noFill/>
        </p:spPr>
        <p:txBody>
          <a:bodyPr/>
          <a:lstStyle/>
          <a:p>
            <a:r>
              <a:rPr lang="en-US" smtClean="0">
                <a:latin typeface="Arial" pitchFamily="34" charset="0"/>
                <a:ea typeface="ＭＳ Ｐゴシック" pitchFamily="34" charset="-128"/>
                <a:cs typeface="ＭＳ Ｐゴシック" pitchFamily="34" charset="-128"/>
              </a:rPr>
              <a:t>Feb 23, 2012</a:t>
            </a:r>
            <a:endParaRPr lang="en-US">
              <a:latin typeface="Arial" pitchFamily="34" charset="0"/>
              <a:ea typeface="ＭＳ Ｐゴシック" pitchFamily="34" charset="-128"/>
              <a:cs typeface="ＭＳ Ｐゴシック" pitchFamily="34" charset="-128"/>
            </a:endParaRPr>
          </a:p>
        </p:txBody>
      </p:sp>
      <p:sp>
        <p:nvSpPr>
          <p:cNvPr id="61444" name="Footer Placeholder 4"/>
          <p:cNvSpPr>
            <a:spLocks noGrp="1"/>
          </p:cNvSpPr>
          <p:nvPr>
            <p:ph type="ftr" sz="quarter" idx="11"/>
          </p:nvPr>
        </p:nvSpPr>
        <p:spPr>
          <a:noFill/>
        </p:spPr>
        <p:txBody>
          <a:bodyPr/>
          <a:lstStyle/>
          <a:p>
            <a:r>
              <a:rPr lang="en-US" smtClean="0">
                <a:latin typeface="Arial" pitchFamily="34" charset="0"/>
                <a:ea typeface="ＭＳ Ｐゴシック" pitchFamily="34" charset="-128"/>
                <a:cs typeface="ＭＳ Ｐゴシック" pitchFamily="34" charset="-128"/>
              </a:rPr>
              <a:t>AAFS -- Atlanta, GA</a:t>
            </a:r>
            <a:endParaRPr lang="en-US">
              <a:latin typeface="Arial" pitchFamily="34" charset="0"/>
              <a:ea typeface="ＭＳ Ｐゴシック" pitchFamily="34" charset="-128"/>
              <a:cs typeface="ＭＳ Ｐゴシック" pitchFamily="34" charset="-128"/>
            </a:endParaRPr>
          </a:p>
        </p:txBody>
      </p:sp>
      <p:sp>
        <p:nvSpPr>
          <p:cNvPr id="61445" name="Slide Number Placeholder 5"/>
          <p:cNvSpPr>
            <a:spLocks noGrp="1"/>
          </p:cNvSpPr>
          <p:nvPr>
            <p:ph type="sldNum" sz="quarter" idx="12"/>
          </p:nvPr>
        </p:nvSpPr>
        <p:spPr>
          <a:noFill/>
        </p:spPr>
        <p:txBody>
          <a:bodyPr/>
          <a:lstStyle/>
          <a:p>
            <a:fld id="{F7A7EC5E-4A21-1A47-977A-B767DDA5428D}" type="slidenum">
              <a:rPr lang="en-US">
                <a:latin typeface="Arial" pitchFamily="34" charset="0"/>
                <a:ea typeface="ＭＳ Ｐゴシック" pitchFamily="34" charset="-128"/>
                <a:cs typeface="ＭＳ Ｐゴシック" pitchFamily="34" charset="-128"/>
              </a:rPr>
              <a:pPr/>
              <a:t>27</a:t>
            </a:fld>
            <a:endParaRPr lang="en-US">
              <a:latin typeface="Arial" pitchFamily="34" charset="0"/>
              <a:ea typeface="ＭＳ Ｐゴシック" pitchFamily="34" charset="-128"/>
              <a:cs typeface="ＭＳ Ｐゴシック" pitchFamily="34" charset="-128"/>
            </a:endParaRPr>
          </a:p>
        </p:txBody>
      </p:sp>
      <p:sp>
        <p:nvSpPr>
          <p:cNvPr id="61446" name="TextBox 6"/>
          <p:cNvSpPr txBox="1">
            <a:spLocks noChangeArrowheads="1"/>
          </p:cNvSpPr>
          <p:nvPr/>
        </p:nvSpPr>
        <p:spPr bwMode="auto">
          <a:xfrm>
            <a:off x="914400" y="4275138"/>
            <a:ext cx="6905625" cy="922338"/>
          </a:xfrm>
          <a:prstGeom prst="rect">
            <a:avLst/>
          </a:prstGeom>
          <a:noFill/>
          <a:ln w="9525">
            <a:noFill/>
            <a:miter lim="800000"/>
            <a:headEnd/>
            <a:tailEnd/>
          </a:ln>
        </p:spPr>
        <p:txBody>
          <a:bodyPr>
            <a:prstTxWarp prst="textNoShape">
              <a:avLst/>
            </a:prstTxWarp>
            <a:spAutoFit/>
          </a:bodyPr>
          <a:lstStyle/>
          <a:p>
            <a:r>
              <a:rPr lang="en-US" dirty="0">
                <a:latin typeface="Candara" pitchFamily="34" charset="0"/>
              </a:rPr>
              <a:t>Sue </a:t>
            </a:r>
            <a:r>
              <a:rPr lang="en-US" dirty="0" err="1">
                <a:latin typeface="Candara" pitchFamily="34" charset="0"/>
              </a:rPr>
              <a:t>Ballou</a:t>
            </a:r>
            <a:r>
              <a:rPr lang="en-US" dirty="0">
                <a:latin typeface="Candara" pitchFamily="34" charset="0"/>
              </a:rPr>
              <a:t>, Office of Law Enforcement Standards</a:t>
            </a:r>
          </a:p>
          <a:p>
            <a:r>
              <a:rPr lang="en-US" dirty="0">
                <a:latin typeface="Candara" pitchFamily="34" charset="0"/>
              </a:rPr>
              <a:t>Steering Committee representative for State/Local Law Enforcement</a:t>
            </a:r>
          </a:p>
          <a:p>
            <a:r>
              <a:rPr lang="en-US" dirty="0" err="1">
                <a:latin typeface="Candara" pitchFamily="34" charset="0"/>
              </a:rPr>
              <a:t>Susan.ballou@nist.gov</a:t>
            </a:r>
            <a:endParaRPr lang="en-US" dirty="0">
              <a:latin typeface="Candara" pitchFamily="34" charset="0"/>
            </a:endParaRPr>
          </a:p>
        </p:txBody>
      </p:sp>
      <p:sp>
        <p:nvSpPr>
          <p:cNvPr id="61447" name="TextBox 7"/>
          <p:cNvSpPr txBox="1">
            <a:spLocks noChangeArrowheads="1"/>
          </p:cNvSpPr>
          <p:nvPr/>
        </p:nvSpPr>
        <p:spPr bwMode="auto">
          <a:xfrm>
            <a:off x="1109663" y="2071688"/>
            <a:ext cx="6586537" cy="1815882"/>
          </a:xfrm>
          <a:prstGeom prst="rect">
            <a:avLst/>
          </a:prstGeom>
          <a:noFill/>
          <a:ln w="9525">
            <a:noFill/>
            <a:miter lim="800000"/>
            <a:headEnd/>
            <a:tailEnd/>
          </a:ln>
        </p:spPr>
        <p:txBody>
          <a:bodyPr>
            <a:prstTxWarp prst="textNoShape">
              <a:avLst/>
            </a:prstTxWarp>
            <a:spAutoFit/>
          </a:bodyPr>
          <a:lstStyle/>
          <a:p>
            <a:pPr algn="ctr"/>
            <a:r>
              <a:rPr lang="en-US" sz="2800" dirty="0">
                <a:latin typeface="Candara" pitchFamily="34" charset="0"/>
              </a:rPr>
              <a:t>Jim Lyle</a:t>
            </a:r>
          </a:p>
          <a:p>
            <a:pPr algn="ctr"/>
            <a:r>
              <a:rPr lang="en-US" sz="2800" dirty="0">
                <a:latin typeface="Candara" pitchFamily="34" charset="0"/>
                <a:hlinkClick r:id="rId2"/>
              </a:rPr>
              <a:t>jlyle@nist.</a:t>
            </a:r>
            <a:r>
              <a:rPr lang="en-US" sz="2800" dirty="0" smtClean="0">
                <a:latin typeface="Candara" pitchFamily="34" charset="0"/>
                <a:hlinkClick r:id="rId2"/>
              </a:rPr>
              <a:t>gov</a:t>
            </a:r>
            <a:endParaRPr lang="en-US" sz="2800" dirty="0" smtClean="0">
              <a:latin typeface="Candara" pitchFamily="34" charset="0"/>
            </a:endParaRPr>
          </a:p>
          <a:p>
            <a:pPr algn="ctr"/>
            <a:r>
              <a:rPr lang="en-US" sz="2800" dirty="0" smtClean="0">
                <a:latin typeface="Candara" pitchFamily="34" charset="0"/>
                <a:hlinkClick r:id="rId3"/>
              </a:rPr>
              <a:t>http://www.cftt.nist.gov</a:t>
            </a:r>
            <a:endParaRPr lang="en-US" sz="2800" dirty="0" smtClean="0">
              <a:latin typeface="Candara" pitchFamily="34" charset="0"/>
            </a:endParaRPr>
          </a:p>
          <a:p>
            <a:pPr algn="ctr"/>
            <a:r>
              <a:rPr lang="en-US" sz="2800" dirty="0" smtClean="0">
                <a:latin typeface="Candara" pitchFamily="34" charset="0"/>
                <a:hlinkClick r:id="rId4"/>
              </a:rPr>
              <a:t>http://www/cfreds.nist.gov</a:t>
            </a:r>
            <a:endParaRPr lang="en-US" sz="2800" dirty="0">
              <a:latin typeface="Candara" pitchFamily="34" charset="0"/>
            </a:endParaRPr>
          </a:p>
        </p:txBody>
      </p:sp>
    </p:spTree>
    <p:extLst>
      <p:ext uri="{BB962C8B-B14F-4D97-AF65-F5344CB8AC3E}">
        <p14:creationId xmlns:p14="http://schemas.microsoft.com/office/powerpoint/2010/main" val="325466417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Computer Forensic Tool Testing </a:t>
            </a:r>
            <a:r>
              <a:rPr lang="en-US" dirty="0" smtClean="0"/>
              <a:t>(NIST/CFTT</a:t>
            </a:r>
            <a:r>
              <a:rPr lang="en-US" dirty="0" smtClean="0"/>
              <a:t>)</a:t>
            </a:r>
          </a:p>
          <a:p>
            <a:pPr lvl="1"/>
            <a:r>
              <a:rPr lang="en-US" dirty="0" smtClean="0"/>
              <a:t>Disk imaging</a:t>
            </a:r>
          </a:p>
          <a:p>
            <a:pPr lvl="1"/>
            <a:r>
              <a:rPr lang="en-US" dirty="0" smtClean="0"/>
              <a:t>Write blocking</a:t>
            </a:r>
          </a:p>
          <a:p>
            <a:pPr lvl="1"/>
            <a:r>
              <a:rPr lang="en-US" dirty="0" smtClean="0"/>
              <a:t>Drive erasing for reuse</a:t>
            </a:r>
          </a:p>
          <a:p>
            <a:pPr lvl="1"/>
            <a:r>
              <a:rPr lang="en-US" dirty="0" smtClean="0"/>
              <a:t>Mobile device forensics</a:t>
            </a:r>
          </a:p>
          <a:p>
            <a:r>
              <a:rPr lang="en-US" dirty="0"/>
              <a:t>D</a:t>
            </a:r>
            <a:r>
              <a:rPr lang="en-US" dirty="0" smtClean="0"/>
              <a:t>eleted file recovery (DFR)</a:t>
            </a:r>
          </a:p>
          <a:p>
            <a:pPr lvl="1"/>
            <a:r>
              <a:rPr lang="en-US" dirty="0" smtClean="0"/>
              <a:t>Metadata based (from directory, </a:t>
            </a:r>
            <a:r>
              <a:rPr lang="en-US" dirty="0" err="1" smtClean="0"/>
              <a:t>i</a:t>
            </a:r>
            <a:r>
              <a:rPr lang="en-US" dirty="0" smtClean="0"/>
              <a:t>-node, MFT, etc.) – now</a:t>
            </a:r>
          </a:p>
          <a:p>
            <a:pPr lvl="1"/>
            <a:r>
              <a:rPr lang="en-US" dirty="0" smtClean="0"/>
              <a:t>Signature based (aka file carving) – not now</a:t>
            </a:r>
            <a:endParaRPr lang="en-US"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3</a:t>
            </a:fld>
            <a:endParaRPr lang="en-US"/>
          </a:p>
        </p:txBody>
      </p:sp>
    </p:spTree>
    <p:extLst>
      <p:ext uri="{BB962C8B-B14F-4D97-AF65-F5344CB8AC3E}">
        <p14:creationId xmlns:p14="http://schemas.microsoft.com/office/powerpoint/2010/main" val="102025173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Autofit/>
          </a:bodyPr>
          <a:lstStyle/>
          <a:p>
            <a:r>
              <a:rPr lang="en-US" baseline="30000" dirty="0" smtClean="0"/>
              <a:t>File systems keep track of files with metadata – </a:t>
            </a:r>
            <a:r>
              <a:rPr lang="en-US" baseline="30000" dirty="0" err="1" smtClean="0"/>
              <a:t>i</a:t>
            </a:r>
            <a:r>
              <a:rPr lang="en-US" baseline="30000" dirty="0" smtClean="0"/>
              <a:t>-nodes, Master File Table, File Allocation Tables, etc.</a:t>
            </a:r>
          </a:p>
          <a:p>
            <a:r>
              <a:rPr lang="en-US" baseline="30000" dirty="0" smtClean="0"/>
              <a:t>Some file systems do the minimum amount of work to delete a file</a:t>
            </a:r>
          </a:p>
          <a:p>
            <a:pPr lvl="1"/>
            <a:r>
              <a:rPr lang="en-US" sz="3200" baseline="30000" dirty="0" smtClean="0"/>
              <a:t>Mark metadata as deleted, and</a:t>
            </a:r>
          </a:p>
          <a:p>
            <a:pPr lvl="1"/>
            <a:r>
              <a:rPr lang="en-US" sz="3200" baseline="30000" dirty="0" smtClean="0"/>
              <a:t>Mark data blocks as available for reuse</a:t>
            </a:r>
          </a:p>
          <a:p>
            <a:r>
              <a:rPr lang="en-US" baseline="30000" dirty="0" smtClean="0"/>
              <a:t>File systems are designed for performance in data access; try to keep file data blocks contiguous or at least near to each other</a:t>
            </a:r>
          </a:p>
          <a:p>
            <a:r>
              <a:rPr lang="en-US" baseline="30000" dirty="0" smtClean="0"/>
              <a:t> Metadata based deleted file recovery uses the residual metadata after a file is deleted to reconstruct deleted files</a:t>
            </a:r>
            <a:endParaRPr lang="en-US" baseline="30000"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2AF816F5-D046-F943-A181-2D90CF2FAA22}" type="slidenum">
              <a:rPr lang="en-US" smtClean="0"/>
              <a:t>4</a:t>
            </a:fld>
            <a:endParaRPr lang="en-US"/>
          </a:p>
        </p:txBody>
      </p:sp>
    </p:spTree>
    <p:extLst>
      <p:ext uri="{BB962C8B-B14F-4D97-AF65-F5344CB8AC3E}">
        <p14:creationId xmlns:p14="http://schemas.microsoft.com/office/powerpoint/2010/main" val="332848249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Recover</a:t>
            </a:r>
            <a:endParaRPr lang="en-US" dirty="0"/>
          </a:p>
        </p:txBody>
      </p:sp>
      <p:sp>
        <p:nvSpPr>
          <p:cNvPr id="3" name="Content Placeholder 2"/>
          <p:cNvSpPr>
            <a:spLocks noGrp="1"/>
          </p:cNvSpPr>
          <p:nvPr>
            <p:ph idx="1"/>
          </p:nvPr>
        </p:nvSpPr>
        <p:spPr/>
        <p:txBody>
          <a:bodyPr/>
          <a:lstStyle/>
          <a:p>
            <a:r>
              <a:rPr lang="en-US" dirty="0" smtClean="0"/>
              <a:t>File contents</a:t>
            </a:r>
          </a:p>
          <a:p>
            <a:r>
              <a:rPr lang="en-US" dirty="0" smtClean="0"/>
              <a:t>File name (</a:t>
            </a:r>
            <a:r>
              <a:rPr lang="en-US" b="1" dirty="0" smtClean="0">
                <a:latin typeface="Arial"/>
                <a:cs typeface="Arial"/>
              </a:rPr>
              <a:t>8.3 </a:t>
            </a:r>
            <a:r>
              <a:rPr lang="en-US" b="1" dirty="0" smtClean="0">
                <a:cs typeface="Arial"/>
              </a:rPr>
              <a:t>&amp; long name)</a:t>
            </a:r>
            <a:endParaRPr lang="en-US" dirty="0" smtClean="0"/>
          </a:p>
          <a:p>
            <a:r>
              <a:rPr lang="en-US" dirty="0" smtClean="0"/>
              <a:t>MAC times (semantics differ) Birth time</a:t>
            </a:r>
          </a:p>
          <a:p>
            <a:r>
              <a:rPr lang="en-US" dirty="0" smtClean="0"/>
              <a:t>File attributes (Varies with file system)</a:t>
            </a:r>
            <a:endParaRPr lang="en-US"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5</a:t>
            </a:fld>
            <a:endParaRPr lang="en-US"/>
          </a:p>
        </p:txBody>
      </p:sp>
    </p:spTree>
    <p:extLst>
      <p:ext uri="{BB962C8B-B14F-4D97-AF65-F5344CB8AC3E}">
        <p14:creationId xmlns:p14="http://schemas.microsoft.com/office/powerpoint/2010/main" val="75712896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a:t>
            </a:r>
            <a:r>
              <a:rPr lang="en-US" dirty="0" smtClean="0"/>
              <a:t>Might Help a Tool Do Something Interesting</a:t>
            </a:r>
            <a:endParaRPr lang="en-US" dirty="0"/>
          </a:p>
        </p:txBody>
      </p:sp>
      <p:sp>
        <p:nvSpPr>
          <p:cNvPr id="3" name="Content Placeholder 2"/>
          <p:cNvSpPr>
            <a:spLocks noGrp="1"/>
          </p:cNvSpPr>
          <p:nvPr>
            <p:ph idx="1"/>
          </p:nvPr>
        </p:nvSpPr>
        <p:spPr/>
        <p:txBody>
          <a:bodyPr/>
          <a:lstStyle/>
          <a:p>
            <a:r>
              <a:rPr lang="en-US" dirty="0" smtClean="0"/>
              <a:t>File system type: FAT, NTFS, EXT, …</a:t>
            </a:r>
          </a:p>
          <a:p>
            <a:r>
              <a:rPr lang="en-US" dirty="0" smtClean="0"/>
              <a:t>Allocation unit size</a:t>
            </a:r>
          </a:p>
          <a:p>
            <a:r>
              <a:rPr lang="en-US" dirty="0" smtClean="0"/>
              <a:t>File size</a:t>
            </a:r>
          </a:p>
          <a:p>
            <a:r>
              <a:rPr lang="en-US" dirty="0" smtClean="0"/>
              <a:t>File layout: fragmentation, block order, </a:t>
            </a:r>
            <a:r>
              <a:rPr lang="en-US" dirty="0" smtClean="0"/>
              <a:t>…</a:t>
            </a:r>
          </a:p>
          <a:p>
            <a:r>
              <a:rPr lang="en-US" dirty="0" smtClean="0"/>
              <a:t>Overwritten files</a:t>
            </a:r>
            <a:endParaRPr lang="en-US"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6</a:t>
            </a:fld>
            <a:endParaRPr lang="en-US"/>
          </a:p>
        </p:txBody>
      </p:sp>
    </p:spTree>
    <p:extLst>
      <p:ext uri="{BB962C8B-B14F-4D97-AF65-F5344CB8AC3E}">
        <p14:creationId xmlns:p14="http://schemas.microsoft.com/office/powerpoint/2010/main" val="204324617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Metadata relationships with data</a:t>
            </a:r>
            <a:endParaRPr lang="en-US" dirty="0"/>
          </a:p>
        </p:txBody>
      </p:sp>
      <p:sp>
        <p:nvSpPr>
          <p:cNvPr id="3" name="Date Placeholder 2"/>
          <p:cNvSpPr>
            <a:spLocks noGrp="1"/>
          </p:cNvSpPr>
          <p:nvPr>
            <p:ph type="dt" sz="half" idx="10"/>
          </p:nvPr>
        </p:nvSpPr>
        <p:spPr/>
        <p:txBody>
          <a:bodyPr/>
          <a:lstStyle/>
          <a:p>
            <a:r>
              <a:rPr lang="en-US" smtClean="0"/>
              <a:t>Feb 23, 2012</a:t>
            </a:r>
            <a:endParaRPr lang="en-US"/>
          </a:p>
        </p:txBody>
      </p:sp>
      <p:sp>
        <p:nvSpPr>
          <p:cNvPr id="4" name="Footer Placeholder 3"/>
          <p:cNvSpPr>
            <a:spLocks noGrp="1"/>
          </p:cNvSpPr>
          <p:nvPr>
            <p:ph type="ftr" sz="quarter" idx="11"/>
          </p:nvPr>
        </p:nvSpPr>
        <p:spPr/>
        <p:txBody>
          <a:bodyPr/>
          <a:lstStyle/>
          <a:p>
            <a:r>
              <a:rPr lang="en-US" smtClean="0"/>
              <a:t>AAFS -- Atlanta, GA</a:t>
            </a:r>
            <a:endParaRPr lang="en-US"/>
          </a:p>
        </p:txBody>
      </p:sp>
      <p:sp>
        <p:nvSpPr>
          <p:cNvPr id="5" name="Slide Number Placeholder 4"/>
          <p:cNvSpPr>
            <a:spLocks noGrp="1"/>
          </p:cNvSpPr>
          <p:nvPr>
            <p:ph type="sldNum" sz="quarter" idx="12"/>
          </p:nvPr>
        </p:nvSpPr>
        <p:spPr/>
        <p:txBody>
          <a:bodyPr/>
          <a:lstStyle/>
          <a:p>
            <a:fld id="{2AF816F5-D046-F943-A181-2D90CF2FAA22}" type="slidenum">
              <a:rPr lang="en-US" smtClean="0"/>
              <a:t>7</a:t>
            </a:fld>
            <a:endParaRPr lang="en-US"/>
          </a:p>
        </p:txBody>
      </p:sp>
      <p:graphicFrame>
        <p:nvGraphicFramePr>
          <p:cNvPr id="8" name="Content Placeholder 7"/>
          <p:cNvGraphicFramePr>
            <a:graphicFrameLocks noGrp="1"/>
          </p:cNvGraphicFramePr>
          <p:nvPr>
            <p:ph sz="quarter" idx="4294967295"/>
            <p:extLst>
              <p:ext uri="{D42A27DB-BD31-4B8C-83A1-F6EECF244321}">
                <p14:modId xmlns:p14="http://schemas.microsoft.com/office/powerpoint/2010/main" val="2651668141"/>
              </p:ext>
            </p:extLst>
          </p:nvPr>
        </p:nvGraphicFramePr>
        <p:xfrm>
          <a:off x="4800600" y="1704794"/>
          <a:ext cx="3657600" cy="1854200"/>
        </p:xfrm>
        <a:graphic>
          <a:graphicData uri="http://schemas.openxmlformats.org/drawingml/2006/table">
            <a:tbl>
              <a:tblPr firstRow="1" bandRow="1">
                <a:tableStyleId>{2D5ABB26-0587-4C30-8999-92F81FD0307C}</a:tableStyleId>
              </a:tblPr>
              <a:tblGrid>
                <a:gridCol w="3657600"/>
              </a:tblGrid>
              <a:tr h="370840">
                <a:tc>
                  <a:txBody>
                    <a:bodyPr/>
                    <a:lstStyle/>
                    <a:p>
                      <a:endParaRPr lang="en-US" dirty="0"/>
                    </a:p>
                  </a:txBody>
                  <a:tcPr/>
                </a:tc>
              </a:tr>
              <a:tr h="370840">
                <a:tc>
                  <a:txBody>
                    <a:bodyPr/>
                    <a:lstStyle/>
                    <a:p>
                      <a:endParaRPr lang="en-US" dirty="0"/>
                    </a:p>
                  </a:txBody>
                  <a:tcPr/>
                </a:tc>
              </a:tr>
              <a:tr h="370840">
                <a:tc>
                  <a:txBody>
                    <a:bodyPr/>
                    <a:lstStyle/>
                    <a:p>
                      <a:endParaRPr lang="en-US"/>
                    </a:p>
                  </a:txBody>
                  <a:tcPr/>
                </a:tc>
              </a:tr>
              <a:tr h="370840">
                <a:tc>
                  <a:txBody>
                    <a:bodyPr/>
                    <a:lstStyle/>
                    <a:p>
                      <a:endParaRPr lang="en-US"/>
                    </a:p>
                  </a:txBody>
                  <a:tcPr/>
                </a:tc>
              </a:tr>
              <a:tr h="370840">
                <a:tc>
                  <a:txBody>
                    <a:bodyPr/>
                    <a:lstStyle/>
                    <a:p>
                      <a:endParaRPr lang="en-US" dirty="0"/>
                    </a:p>
                  </a:txBody>
                  <a:tcPr/>
                </a:tc>
              </a:tr>
            </a:tbl>
          </a:graphicData>
        </a:graphic>
      </p:graphicFrame>
      <p:sp>
        <p:nvSpPr>
          <p:cNvPr id="9" name="Rectangle 8"/>
          <p:cNvSpPr/>
          <p:nvPr/>
        </p:nvSpPr>
        <p:spPr>
          <a:xfrm>
            <a:off x="1639496" y="1549810"/>
            <a:ext cx="1316624" cy="663037"/>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Active Metadata</a:t>
            </a:r>
            <a:endParaRPr lang="en-US" dirty="0"/>
          </a:p>
        </p:txBody>
      </p:sp>
      <p:sp>
        <p:nvSpPr>
          <p:cNvPr id="13" name="Rectangle 12"/>
          <p:cNvSpPr/>
          <p:nvPr/>
        </p:nvSpPr>
        <p:spPr>
          <a:xfrm>
            <a:off x="3811595" y="1549810"/>
            <a:ext cx="927784" cy="663037"/>
          </a:xfrm>
          <a:prstGeom prst="rect">
            <a:avLst/>
          </a:prstGeom>
          <a:solidFill>
            <a:schemeClr val="accent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Data</a:t>
            </a:r>
            <a:endParaRPr lang="en-US" dirty="0"/>
          </a:p>
        </p:txBody>
      </p:sp>
      <p:sp>
        <p:nvSpPr>
          <p:cNvPr id="18" name="Rectangle 17"/>
          <p:cNvSpPr/>
          <p:nvPr/>
        </p:nvSpPr>
        <p:spPr>
          <a:xfrm>
            <a:off x="5622654" y="1549810"/>
            <a:ext cx="1316624" cy="663037"/>
          </a:xfrm>
          <a:prstGeom prst="rect">
            <a:avLst/>
          </a:prstGeom>
          <a:solidFill>
            <a:schemeClr val="accent5">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Residual Metadata</a:t>
            </a:r>
            <a:endParaRPr lang="en-US" dirty="0"/>
          </a:p>
        </p:txBody>
      </p:sp>
      <p:grpSp>
        <p:nvGrpSpPr>
          <p:cNvPr id="53" name="Group 52"/>
          <p:cNvGrpSpPr/>
          <p:nvPr/>
        </p:nvGrpSpPr>
        <p:grpSpPr>
          <a:xfrm>
            <a:off x="1086721" y="2743712"/>
            <a:ext cx="2724874" cy="663037"/>
            <a:chOff x="863218" y="2080675"/>
            <a:chExt cx="2724874" cy="663037"/>
          </a:xfrm>
        </p:grpSpPr>
        <p:sp>
          <p:nvSpPr>
            <p:cNvPr id="16" name="Rectangle 15"/>
            <p:cNvSpPr/>
            <p:nvPr/>
          </p:nvSpPr>
          <p:spPr>
            <a:xfrm>
              <a:off x="2660308" y="2080675"/>
              <a:ext cx="927784" cy="663037"/>
            </a:xfrm>
            <a:prstGeom prst="rect">
              <a:avLst/>
            </a:prstGeom>
            <a:solidFill>
              <a:schemeClr val="accent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Data</a:t>
              </a:r>
              <a:endParaRPr lang="en-US" dirty="0"/>
            </a:p>
          </p:txBody>
        </p:sp>
        <p:sp>
          <p:nvSpPr>
            <p:cNvPr id="26" name="Rectangle 25"/>
            <p:cNvSpPr/>
            <p:nvPr/>
          </p:nvSpPr>
          <p:spPr>
            <a:xfrm>
              <a:off x="863218" y="2080675"/>
              <a:ext cx="1316624" cy="663037"/>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Active Metadata</a:t>
              </a:r>
              <a:endParaRPr lang="en-US" dirty="0"/>
            </a:p>
          </p:txBody>
        </p:sp>
      </p:grpSp>
      <p:cxnSp>
        <p:nvCxnSpPr>
          <p:cNvPr id="28" name="Straight Arrow Connector 27"/>
          <p:cNvCxnSpPr>
            <a:stCxn id="26" idx="3"/>
            <a:endCxn id="16" idx="1"/>
          </p:cNvCxnSpPr>
          <p:nvPr/>
        </p:nvCxnSpPr>
        <p:spPr>
          <a:xfrm>
            <a:off x="2403345" y="3075231"/>
            <a:ext cx="480466" cy="0"/>
          </a:xfrm>
          <a:prstGeom prst="straightConnector1">
            <a:avLst/>
          </a:prstGeom>
          <a:ln>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grpSp>
        <p:nvGrpSpPr>
          <p:cNvPr id="52" name="Group 51"/>
          <p:cNvGrpSpPr/>
          <p:nvPr/>
        </p:nvGrpSpPr>
        <p:grpSpPr>
          <a:xfrm>
            <a:off x="685800" y="3903515"/>
            <a:ext cx="4936854" cy="672375"/>
            <a:chOff x="1647589" y="2969660"/>
            <a:chExt cx="4936854" cy="672375"/>
          </a:xfrm>
        </p:grpSpPr>
        <p:sp>
          <p:nvSpPr>
            <p:cNvPr id="14" name="Rectangle 13"/>
            <p:cNvSpPr/>
            <p:nvPr/>
          </p:nvSpPr>
          <p:spPr>
            <a:xfrm>
              <a:off x="3588696" y="2978998"/>
              <a:ext cx="927784" cy="663037"/>
            </a:xfrm>
            <a:prstGeom prst="rect">
              <a:avLst/>
            </a:prstGeom>
            <a:solidFill>
              <a:schemeClr val="accent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Data</a:t>
              </a:r>
              <a:endParaRPr lang="en-US" dirty="0"/>
            </a:p>
          </p:txBody>
        </p:sp>
        <p:sp>
          <p:nvSpPr>
            <p:cNvPr id="20" name="Rectangle 19"/>
            <p:cNvSpPr/>
            <p:nvPr/>
          </p:nvSpPr>
          <p:spPr>
            <a:xfrm>
              <a:off x="5267819" y="2978998"/>
              <a:ext cx="1316624" cy="663037"/>
            </a:xfrm>
            <a:prstGeom prst="rect">
              <a:avLst/>
            </a:prstGeom>
            <a:solidFill>
              <a:schemeClr val="accent5">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Residual Metadata</a:t>
              </a:r>
              <a:endParaRPr lang="en-US" dirty="0"/>
            </a:p>
          </p:txBody>
        </p:sp>
        <p:sp>
          <p:nvSpPr>
            <p:cNvPr id="25" name="Rectangle 24"/>
            <p:cNvSpPr/>
            <p:nvPr/>
          </p:nvSpPr>
          <p:spPr>
            <a:xfrm>
              <a:off x="1647589" y="2969660"/>
              <a:ext cx="1316624" cy="663037"/>
            </a:xfrm>
            <a:prstGeom prst="rect">
              <a:avLst/>
            </a:prstGeom>
            <a:solidFill>
              <a:schemeClr val="accent1">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Active Metadata</a:t>
              </a:r>
              <a:endParaRPr lang="en-US" dirty="0"/>
            </a:p>
          </p:txBody>
        </p:sp>
        <p:cxnSp>
          <p:nvCxnSpPr>
            <p:cNvPr id="34" name="Straight Arrow Connector 33"/>
            <p:cNvCxnSpPr>
              <a:stCxn id="20" idx="1"/>
              <a:endCxn id="14" idx="3"/>
            </p:cNvCxnSpPr>
            <p:nvPr/>
          </p:nvCxnSpPr>
          <p:spPr>
            <a:xfrm flipH="1">
              <a:off x="4516480" y="3310517"/>
              <a:ext cx="751339" cy="0"/>
            </a:xfrm>
            <a:prstGeom prst="straightConnector1">
              <a:avLst/>
            </a:prstGeom>
            <a:ln>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stCxn id="25" idx="3"/>
              <a:endCxn id="14" idx="1"/>
            </p:cNvCxnSpPr>
            <p:nvPr/>
          </p:nvCxnSpPr>
          <p:spPr>
            <a:xfrm>
              <a:off x="2964213" y="3301179"/>
              <a:ext cx="624483" cy="9338"/>
            </a:xfrm>
            <a:prstGeom prst="straightConnector1">
              <a:avLst/>
            </a:prstGeom>
            <a:ln>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grpSp>
      <p:grpSp>
        <p:nvGrpSpPr>
          <p:cNvPr id="51" name="Group 50"/>
          <p:cNvGrpSpPr/>
          <p:nvPr/>
        </p:nvGrpSpPr>
        <p:grpSpPr>
          <a:xfrm>
            <a:off x="3065820" y="4970412"/>
            <a:ext cx="4937828" cy="684081"/>
            <a:chOff x="1647589" y="4045895"/>
            <a:chExt cx="4937828" cy="684081"/>
          </a:xfrm>
        </p:grpSpPr>
        <p:sp>
          <p:nvSpPr>
            <p:cNvPr id="15" name="Rectangle 14"/>
            <p:cNvSpPr/>
            <p:nvPr/>
          </p:nvSpPr>
          <p:spPr>
            <a:xfrm>
              <a:off x="3498488" y="4045895"/>
              <a:ext cx="927784" cy="663037"/>
            </a:xfrm>
            <a:prstGeom prst="rect">
              <a:avLst/>
            </a:prstGeom>
            <a:solidFill>
              <a:schemeClr val="accent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Data</a:t>
              </a:r>
              <a:endParaRPr lang="en-US" dirty="0"/>
            </a:p>
          </p:txBody>
        </p:sp>
        <p:sp>
          <p:nvSpPr>
            <p:cNvPr id="19" name="Rectangle 18"/>
            <p:cNvSpPr/>
            <p:nvPr/>
          </p:nvSpPr>
          <p:spPr>
            <a:xfrm>
              <a:off x="5268793" y="4066939"/>
              <a:ext cx="1316624" cy="663037"/>
            </a:xfrm>
            <a:prstGeom prst="rect">
              <a:avLst/>
            </a:prstGeom>
            <a:solidFill>
              <a:schemeClr val="accent5">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Residual Metadata</a:t>
              </a:r>
              <a:endParaRPr lang="en-US" dirty="0"/>
            </a:p>
          </p:txBody>
        </p:sp>
        <p:sp>
          <p:nvSpPr>
            <p:cNvPr id="21" name="Rectangle 20"/>
            <p:cNvSpPr/>
            <p:nvPr/>
          </p:nvSpPr>
          <p:spPr>
            <a:xfrm>
              <a:off x="1647589" y="4045895"/>
              <a:ext cx="1316624" cy="663037"/>
            </a:xfrm>
            <a:prstGeom prst="rect">
              <a:avLst/>
            </a:prstGeom>
            <a:solidFill>
              <a:schemeClr val="accent5">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Residual Metadata</a:t>
              </a:r>
              <a:endParaRPr lang="en-US" dirty="0"/>
            </a:p>
          </p:txBody>
        </p:sp>
        <p:cxnSp>
          <p:nvCxnSpPr>
            <p:cNvPr id="32" name="Straight Arrow Connector 31"/>
            <p:cNvCxnSpPr>
              <a:stCxn id="21" idx="3"/>
            </p:cNvCxnSpPr>
            <p:nvPr/>
          </p:nvCxnSpPr>
          <p:spPr>
            <a:xfrm>
              <a:off x="2964213" y="4377414"/>
              <a:ext cx="534275" cy="21044"/>
            </a:xfrm>
            <a:prstGeom prst="straightConnector1">
              <a:avLst/>
            </a:prstGeom>
            <a:ln>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a:stCxn id="19" idx="1"/>
              <a:endCxn id="15" idx="3"/>
            </p:cNvCxnSpPr>
            <p:nvPr/>
          </p:nvCxnSpPr>
          <p:spPr>
            <a:xfrm flipH="1" flipV="1">
              <a:off x="4426272" y="4377414"/>
              <a:ext cx="842521" cy="21044"/>
            </a:xfrm>
            <a:prstGeom prst="straightConnector1">
              <a:avLst/>
            </a:prstGeom>
            <a:ln>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grpSp>
      <p:grpSp>
        <p:nvGrpSpPr>
          <p:cNvPr id="55" name="Group 54"/>
          <p:cNvGrpSpPr/>
          <p:nvPr/>
        </p:nvGrpSpPr>
        <p:grpSpPr>
          <a:xfrm>
            <a:off x="4800600" y="2743712"/>
            <a:ext cx="3086929" cy="663037"/>
            <a:chOff x="4426272" y="2080675"/>
            <a:chExt cx="3086929" cy="663037"/>
          </a:xfrm>
        </p:grpSpPr>
        <p:sp>
          <p:nvSpPr>
            <p:cNvPr id="12" name="Rectangle 11"/>
            <p:cNvSpPr/>
            <p:nvPr/>
          </p:nvSpPr>
          <p:spPr>
            <a:xfrm>
              <a:off x="6585417" y="2080675"/>
              <a:ext cx="927784" cy="663037"/>
            </a:xfrm>
            <a:prstGeom prst="rect">
              <a:avLst/>
            </a:prstGeom>
            <a:solidFill>
              <a:schemeClr val="accent2">
                <a:lumMod val="5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Data</a:t>
              </a:r>
              <a:endParaRPr lang="en-US" dirty="0"/>
            </a:p>
          </p:txBody>
        </p:sp>
        <p:grpSp>
          <p:nvGrpSpPr>
            <p:cNvPr id="54" name="Group 53"/>
            <p:cNvGrpSpPr/>
            <p:nvPr/>
          </p:nvGrpSpPr>
          <p:grpSpPr>
            <a:xfrm>
              <a:off x="4426272" y="2080675"/>
              <a:ext cx="2159145" cy="663037"/>
              <a:chOff x="4426272" y="2080675"/>
              <a:chExt cx="2159145" cy="663037"/>
            </a:xfrm>
          </p:grpSpPr>
          <p:sp>
            <p:nvSpPr>
              <p:cNvPr id="17" name="Rectangle 16"/>
              <p:cNvSpPr/>
              <p:nvPr/>
            </p:nvSpPr>
            <p:spPr>
              <a:xfrm>
                <a:off x="4426272" y="2080675"/>
                <a:ext cx="1316624" cy="663037"/>
              </a:xfrm>
              <a:prstGeom prst="rect">
                <a:avLst/>
              </a:prstGeom>
              <a:solidFill>
                <a:schemeClr val="accent5">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Residual Metadata</a:t>
                </a:r>
                <a:endParaRPr lang="en-US" dirty="0"/>
              </a:p>
            </p:txBody>
          </p:sp>
          <p:cxnSp>
            <p:nvCxnSpPr>
              <p:cNvPr id="48" name="Straight Arrow Connector 47"/>
              <p:cNvCxnSpPr>
                <a:stCxn id="17" idx="3"/>
                <a:endCxn id="12" idx="1"/>
              </p:cNvCxnSpPr>
              <p:nvPr/>
            </p:nvCxnSpPr>
            <p:spPr>
              <a:xfrm>
                <a:off x="5742896" y="2412194"/>
                <a:ext cx="842521" cy="0"/>
              </a:xfrm>
              <a:prstGeom prst="straightConnector1">
                <a:avLst/>
              </a:prstGeom>
              <a:ln>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grpSp>
      </p:grpSp>
    </p:spTree>
    <p:extLst>
      <p:ext uri="{BB962C8B-B14F-4D97-AF65-F5344CB8AC3E}">
        <p14:creationId xmlns:p14="http://schemas.microsoft.com/office/powerpoint/2010/main" val="308661117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17 </a:t>
            </a:r>
            <a:r>
              <a:rPr lang="en-US" dirty="0" smtClean="0"/>
              <a:t>Basic Test </a:t>
            </a:r>
            <a:r>
              <a:rPr lang="en-US" dirty="0" smtClean="0"/>
              <a:t>Cases</a:t>
            </a:r>
            <a:endParaRPr lang="en-US" dirty="0"/>
          </a:p>
        </p:txBody>
      </p:sp>
      <p:sp>
        <p:nvSpPr>
          <p:cNvPr id="3" name="Content Placeholder 2"/>
          <p:cNvSpPr>
            <a:spLocks noGrp="1"/>
          </p:cNvSpPr>
          <p:nvPr>
            <p:ph idx="1"/>
          </p:nvPr>
        </p:nvSpPr>
        <p:spPr>
          <a:xfrm>
            <a:off x="457200" y="1600201"/>
            <a:ext cx="3970638" cy="3342502"/>
          </a:xfrm>
        </p:spPr>
        <p:txBody>
          <a:bodyPr>
            <a:normAutofit fontScale="47500" lnSpcReduction="20000"/>
          </a:bodyPr>
          <a:lstStyle/>
          <a:p>
            <a:pPr marL="0" indent="0">
              <a:lnSpc>
                <a:spcPct val="120000"/>
              </a:lnSpc>
              <a:buNone/>
            </a:pPr>
            <a:r>
              <a:rPr lang="en-US" dirty="0"/>
              <a:t>DFR-01.	Recover one non-fragmented file.</a:t>
            </a:r>
          </a:p>
          <a:p>
            <a:pPr marL="0" indent="0">
              <a:lnSpc>
                <a:spcPct val="120000"/>
              </a:lnSpc>
              <a:buNone/>
            </a:pPr>
            <a:r>
              <a:rPr lang="en-US" dirty="0"/>
              <a:t>DFR-02.	Recover file with two fragments.</a:t>
            </a:r>
          </a:p>
          <a:p>
            <a:pPr marL="0" indent="0">
              <a:lnSpc>
                <a:spcPct val="120000"/>
              </a:lnSpc>
              <a:buNone/>
            </a:pPr>
            <a:r>
              <a:rPr lang="en-US" dirty="0"/>
              <a:t>DFR-03.	Recover file with multiple </a:t>
            </a:r>
            <a:r>
              <a:rPr lang="en-US" dirty="0" smtClean="0"/>
              <a:t>frags</a:t>
            </a:r>
            <a:r>
              <a:rPr lang="en-US" dirty="0"/>
              <a:t>.</a:t>
            </a:r>
          </a:p>
          <a:p>
            <a:pPr marL="0" indent="0">
              <a:lnSpc>
                <a:spcPct val="120000"/>
              </a:lnSpc>
              <a:buNone/>
            </a:pPr>
            <a:r>
              <a:rPr lang="en-US" dirty="0"/>
              <a:t>DFR-04.	Recover </a:t>
            </a:r>
            <a:r>
              <a:rPr lang="en-US" dirty="0" smtClean="0"/>
              <a:t>files with non</a:t>
            </a:r>
            <a:r>
              <a:rPr lang="en-US" dirty="0"/>
              <a:t>-ASCII </a:t>
            </a:r>
            <a:r>
              <a:rPr lang="en-US" dirty="0" smtClean="0"/>
              <a:t>names</a:t>
            </a:r>
            <a:r>
              <a:rPr lang="en-US" dirty="0"/>
              <a:t>.</a:t>
            </a:r>
          </a:p>
          <a:p>
            <a:pPr marL="0" indent="0">
              <a:lnSpc>
                <a:spcPct val="120000"/>
              </a:lnSpc>
              <a:buNone/>
            </a:pPr>
            <a:r>
              <a:rPr lang="en-US" dirty="0"/>
              <a:t>DFR-05.	Recover several fragmented files.</a:t>
            </a:r>
          </a:p>
          <a:p>
            <a:pPr marL="0" indent="0">
              <a:lnSpc>
                <a:spcPct val="120000"/>
              </a:lnSpc>
              <a:buNone/>
            </a:pPr>
            <a:r>
              <a:rPr lang="en-US" dirty="0"/>
              <a:t>DFR-06.	Recover one large file.</a:t>
            </a:r>
          </a:p>
          <a:p>
            <a:pPr marL="0" indent="0">
              <a:lnSpc>
                <a:spcPct val="120000"/>
              </a:lnSpc>
              <a:buNone/>
            </a:pPr>
            <a:r>
              <a:rPr lang="en-US" dirty="0"/>
              <a:t>DFR-07.	Recover one overwritten file.</a:t>
            </a:r>
          </a:p>
          <a:p>
            <a:pPr marL="0" indent="0">
              <a:lnSpc>
                <a:spcPct val="120000"/>
              </a:lnSpc>
              <a:buNone/>
            </a:pPr>
            <a:r>
              <a:rPr lang="en-US" dirty="0"/>
              <a:t>DFR-08.	Recover several overwritten files.</a:t>
            </a:r>
          </a:p>
          <a:p>
            <a:pPr marL="0" indent="0">
              <a:lnSpc>
                <a:spcPct val="120000"/>
              </a:lnSpc>
              <a:buNone/>
            </a:pPr>
            <a:r>
              <a:rPr lang="en-US" dirty="0"/>
              <a:t>DFR-09.	Recover </a:t>
            </a:r>
            <a:r>
              <a:rPr lang="en-US" dirty="0" smtClean="0"/>
              <a:t>1000 files </a:t>
            </a:r>
            <a:r>
              <a:rPr lang="en-US" dirty="0"/>
              <a:t>no overwrite.</a:t>
            </a:r>
          </a:p>
          <a:p>
            <a:pPr marL="0" indent="0">
              <a:lnSpc>
                <a:spcPct val="120000"/>
              </a:lnSpc>
              <a:buNone/>
            </a:pPr>
            <a:endParaRPr lang="en-US"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8</a:t>
            </a:fld>
            <a:endParaRPr lang="en-US"/>
          </a:p>
        </p:txBody>
      </p:sp>
      <p:sp>
        <p:nvSpPr>
          <p:cNvPr id="7" name="TextBox 6"/>
          <p:cNvSpPr txBox="1"/>
          <p:nvPr/>
        </p:nvSpPr>
        <p:spPr>
          <a:xfrm>
            <a:off x="4489622" y="1915983"/>
            <a:ext cx="3961026" cy="2062103"/>
          </a:xfrm>
          <a:prstGeom prst="rect">
            <a:avLst/>
          </a:prstGeom>
          <a:noFill/>
        </p:spPr>
        <p:txBody>
          <a:bodyPr wrap="square" rtlCol="0">
            <a:spAutoFit/>
          </a:bodyPr>
          <a:lstStyle/>
          <a:p>
            <a:r>
              <a:rPr lang="en-US" sz="1600" dirty="0"/>
              <a:t>DFR-10.	Recover </a:t>
            </a:r>
            <a:r>
              <a:rPr lang="en-US" sz="1600" dirty="0" smtClean="0"/>
              <a:t>1000  </a:t>
            </a:r>
            <a:r>
              <a:rPr lang="en-US" sz="1600" dirty="0"/>
              <a:t>files</a:t>
            </a:r>
            <a:r>
              <a:rPr lang="en-US" sz="1600" dirty="0" smtClean="0"/>
              <a:t>, overwritten</a:t>
            </a:r>
            <a:r>
              <a:rPr lang="en-US" sz="1600" dirty="0"/>
              <a:t>.</a:t>
            </a:r>
          </a:p>
          <a:p>
            <a:r>
              <a:rPr lang="en-US" sz="1600" dirty="0"/>
              <a:t>DFR-11.	Recover one </a:t>
            </a:r>
            <a:r>
              <a:rPr lang="en-US" sz="1600" dirty="0" smtClean="0"/>
              <a:t>directory</a:t>
            </a:r>
            <a:r>
              <a:rPr lang="en-US" sz="1600" dirty="0"/>
              <a:t>.</a:t>
            </a:r>
          </a:p>
          <a:p>
            <a:r>
              <a:rPr lang="en-US" sz="1600" dirty="0"/>
              <a:t>DFR-12.	Recover </a:t>
            </a:r>
            <a:r>
              <a:rPr lang="en-US" sz="1600" dirty="0" smtClean="0"/>
              <a:t>multiple directories.</a:t>
            </a:r>
            <a:endParaRPr lang="en-US" sz="1600" dirty="0"/>
          </a:p>
          <a:p>
            <a:r>
              <a:rPr lang="en-US" sz="1600" dirty="0"/>
              <a:t>DFR-13.	Recover random </a:t>
            </a:r>
            <a:r>
              <a:rPr lang="en-US" sz="1600" dirty="0" smtClean="0"/>
              <a:t>activity</a:t>
            </a:r>
            <a:r>
              <a:rPr lang="en-US" sz="1600" dirty="0"/>
              <a:t>.</a:t>
            </a:r>
          </a:p>
          <a:p>
            <a:r>
              <a:rPr lang="en-US" sz="1600" dirty="0"/>
              <a:t>DFR-14.	Recover other file system </a:t>
            </a:r>
            <a:r>
              <a:rPr lang="en-US" sz="1600" dirty="0" smtClean="0"/>
              <a:t>objects.</a:t>
            </a:r>
            <a:endParaRPr lang="en-US" sz="1600" dirty="0"/>
          </a:p>
          <a:p>
            <a:r>
              <a:rPr lang="en-US" sz="1600" dirty="0"/>
              <a:t>DFR-15.	List one of each </a:t>
            </a:r>
            <a:r>
              <a:rPr lang="en-US" sz="1600" dirty="0" smtClean="0"/>
              <a:t>object</a:t>
            </a:r>
            <a:r>
              <a:rPr lang="en-US" sz="1600" dirty="0"/>
              <a:t>.</a:t>
            </a:r>
          </a:p>
          <a:p>
            <a:r>
              <a:rPr lang="en-US" sz="1600" dirty="0"/>
              <a:t>DFR-16.	List a large number of files.</a:t>
            </a:r>
          </a:p>
          <a:p>
            <a:r>
              <a:rPr lang="en-US" sz="1600" dirty="0"/>
              <a:t>DFR-17.	List deep file paths.</a:t>
            </a:r>
          </a:p>
        </p:txBody>
      </p:sp>
      <p:sp>
        <p:nvSpPr>
          <p:cNvPr id="8" name="TextBox 7"/>
          <p:cNvSpPr txBox="1"/>
          <p:nvPr/>
        </p:nvSpPr>
        <p:spPr>
          <a:xfrm>
            <a:off x="1042940" y="4590876"/>
            <a:ext cx="3095719" cy="1477328"/>
          </a:xfrm>
          <a:prstGeom prst="rect">
            <a:avLst/>
          </a:prstGeom>
          <a:noFill/>
        </p:spPr>
        <p:txBody>
          <a:bodyPr wrap="none" rtlCol="0">
            <a:spAutoFit/>
          </a:bodyPr>
          <a:lstStyle/>
          <a:p>
            <a:r>
              <a:rPr lang="en-US" dirty="0" smtClean="0"/>
              <a:t>At least 4 images per case:</a:t>
            </a:r>
          </a:p>
          <a:p>
            <a:pPr marL="342900" indent="-342900">
              <a:buFont typeface="+mj-lt"/>
              <a:buAutoNum type="arabicPeriod"/>
            </a:pPr>
            <a:r>
              <a:rPr lang="en-US" dirty="0" smtClean="0"/>
              <a:t>FAT: FAT12, FAT16 &amp; FAT32</a:t>
            </a:r>
          </a:p>
          <a:p>
            <a:pPr marL="342900" indent="-342900">
              <a:buFont typeface="+mj-lt"/>
              <a:buAutoNum type="arabicPeriod"/>
            </a:pPr>
            <a:r>
              <a:rPr lang="en-US" dirty="0" err="1" smtClean="0"/>
              <a:t>ExFAT</a:t>
            </a:r>
            <a:endParaRPr lang="en-US" dirty="0" smtClean="0"/>
          </a:p>
          <a:p>
            <a:pPr marL="342900" indent="-342900">
              <a:buFont typeface="+mj-lt"/>
              <a:buAutoNum type="arabicPeriod"/>
            </a:pPr>
            <a:r>
              <a:rPr lang="en-US" dirty="0" smtClean="0"/>
              <a:t>NTFS</a:t>
            </a:r>
          </a:p>
          <a:p>
            <a:pPr marL="342900" indent="-342900">
              <a:buFont typeface="+mj-lt"/>
              <a:buAutoNum type="arabicPeriod"/>
            </a:pPr>
            <a:r>
              <a:rPr lang="en-US" dirty="0" smtClean="0"/>
              <a:t>EXT: ext2, ext3 &amp; ext4</a:t>
            </a:r>
            <a:endParaRPr lang="en-US" dirty="0"/>
          </a:p>
        </p:txBody>
      </p:sp>
      <p:sp>
        <p:nvSpPr>
          <p:cNvPr id="9" name="TextBox 8"/>
          <p:cNvSpPr txBox="1"/>
          <p:nvPr/>
        </p:nvSpPr>
        <p:spPr>
          <a:xfrm>
            <a:off x="4792541" y="4590876"/>
            <a:ext cx="2454518" cy="1477328"/>
          </a:xfrm>
          <a:prstGeom prst="rect">
            <a:avLst/>
          </a:prstGeom>
          <a:noFill/>
        </p:spPr>
        <p:txBody>
          <a:bodyPr wrap="none" rtlCol="0">
            <a:spAutoFit/>
          </a:bodyPr>
          <a:lstStyle/>
          <a:p>
            <a:r>
              <a:rPr lang="en-US" dirty="0" smtClean="0"/>
              <a:t>Some one-off images:</a:t>
            </a:r>
          </a:p>
          <a:p>
            <a:pPr marL="285750" indent="-285750">
              <a:buFont typeface="Arial"/>
              <a:buChar char="•"/>
            </a:pPr>
            <a:r>
              <a:rPr lang="en-US" dirty="0" smtClean="0"/>
              <a:t>NTFS compressed</a:t>
            </a:r>
          </a:p>
          <a:p>
            <a:pPr marL="285750" indent="-285750">
              <a:buFont typeface="Arial"/>
              <a:buChar char="•"/>
            </a:pPr>
            <a:r>
              <a:rPr lang="en-US" dirty="0" smtClean="0"/>
              <a:t>NTFS file in MFT</a:t>
            </a:r>
          </a:p>
          <a:p>
            <a:pPr marL="285750" indent="-285750">
              <a:buFont typeface="Arial"/>
              <a:buChar char="•"/>
            </a:pPr>
            <a:r>
              <a:rPr lang="en-US" dirty="0" smtClean="0"/>
              <a:t>HFS+ file listing</a:t>
            </a:r>
          </a:p>
          <a:p>
            <a:pPr marL="285750" indent="-285750">
              <a:buFont typeface="Arial"/>
              <a:buChar char="•"/>
            </a:pPr>
            <a:r>
              <a:rPr lang="en-US" dirty="0" smtClean="0"/>
              <a:t>Recycle bin/trash can</a:t>
            </a:r>
            <a:endParaRPr lang="en-US" dirty="0"/>
          </a:p>
        </p:txBody>
      </p:sp>
    </p:spTree>
    <p:extLst>
      <p:ext uri="{BB962C8B-B14F-4D97-AF65-F5344CB8AC3E}">
        <p14:creationId xmlns:p14="http://schemas.microsoft.com/office/powerpoint/2010/main" val="193566559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a Test Image Need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Initialize each and every sector uniquely</a:t>
            </a:r>
          </a:p>
          <a:p>
            <a:r>
              <a:rPr lang="en-US" dirty="0" smtClean="0"/>
              <a:t>Each sector of created file should uniquely identify the file and block within the file</a:t>
            </a:r>
          </a:p>
          <a:p>
            <a:r>
              <a:rPr lang="en-US" dirty="0" smtClean="0"/>
              <a:t>Tool to summarize data in each recovered file</a:t>
            </a:r>
          </a:p>
          <a:p>
            <a:r>
              <a:rPr lang="en-US" dirty="0" smtClean="0"/>
              <a:t>Tool to document file system layout</a:t>
            </a:r>
          </a:p>
          <a:p>
            <a:r>
              <a:rPr lang="en-US" dirty="0" smtClean="0"/>
              <a:t>Document each step of creating image</a:t>
            </a:r>
            <a:endParaRPr lang="en-US" dirty="0"/>
          </a:p>
        </p:txBody>
      </p:sp>
      <p:sp>
        <p:nvSpPr>
          <p:cNvPr id="4" name="Date Placeholder 3"/>
          <p:cNvSpPr>
            <a:spLocks noGrp="1"/>
          </p:cNvSpPr>
          <p:nvPr>
            <p:ph type="dt" sz="half" idx="10"/>
          </p:nvPr>
        </p:nvSpPr>
        <p:spPr/>
        <p:txBody>
          <a:bodyPr/>
          <a:lstStyle/>
          <a:p>
            <a:r>
              <a:rPr lang="en-US" smtClean="0"/>
              <a:t>Feb 23, 2012</a:t>
            </a:r>
            <a:endParaRPr lang="en-US"/>
          </a:p>
        </p:txBody>
      </p:sp>
      <p:sp>
        <p:nvSpPr>
          <p:cNvPr id="5" name="Footer Placeholder 4"/>
          <p:cNvSpPr>
            <a:spLocks noGrp="1"/>
          </p:cNvSpPr>
          <p:nvPr>
            <p:ph type="ftr" sz="quarter" idx="11"/>
          </p:nvPr>
        </p:nvSpPr>
        <p:spPr/>
        <p:txBody>
          <a:bodyPr/>
          <a:lstStyle/>
          <a:p>
            <a:r>
              <a:rPr lang="en-US" smtClean="0"/>
              <a:t>AAFS -- Atlanta, GA</a:t>
            </a:r>
            <a:endParaRPr lang="en-US"/>
          </a:p>
        </p:txBody>
      </p:sp>
      <p:sp>
        <p:nvSpPr>
          <p:cNvPr id="6" name="Slide Number Placeholder 5"/>
          <p:cNvSpPr>
            <a:spLocks noGrp="1"/>
          </p:cNvSpPr>
          <p:nvPr>
            <p:ph type="sldNum" sz="quarter" idx="12"/>
          </p:nvPr>
        </p:nvSpPr>
        <p:spPr/>
        <p:txBody>
          <a:bodyPr/>
          <a:lstStyle/>
          <a:p>
            <a:fld id="{DF28FB93-0A08-4E7D-8E63-9EFA29F1E093}" type="slidenum">
              <a:rPr lang="en-US" smtClean="0"/>
              <a:pPr/>
              <a:t>9</a:t>
            </a:fld>
            <a:endParaRPr lang="en-US"/>
          </a:p>
        </p:txBody>
      </p:sp>
    </p:spTree>
    <p:extLst>
      <p:ext uri="{BB962C8B-B14F-4D97-AF65-F5344CB8AC3E}">
        <p14:creationId xmlns:p14="http://schemas.microsoft.com/office/powerpoint/2010/main" val="270169462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wilight">
  <a:themeElements>
    <a:clrScheme name="Twilight">
      <a:dk1>
        <a:sysClr val="windowText" lastClr="000000"/>
      </a:dk1>
      <a:lt1>
        <a:sysClr val="window" lastClr="FFFFFF"/>
      </a:lt1>
      <a:dk2>
        <a:srgbClr val="24213E"/>
      </a:dk2>
      <a:lt2>
        <a:srgbClr val="E9EAF0"/>
      </a:lt2>
      <a:accent1>
        <a:srgbClr val="E8BC4A"/>
      </a:accent1>
      <a:accent2>
        <a:srgbClr val="83C1C6"/>
      </a:accent2>
      <a:accent3>
        <a:srgbClr val="E78D35"/>
      </a:accent3>
      <a:accent4>
        <a:srgbClr val="909CE1"/>
      </a:accent4>
      <a:accent5>
        <a:srgbClr val="839C41"/>
      </a:accent5>
      <a:accent6>
        <a:srgbClr val="CC5439"/>
      </a:accent6>
      <a:hlink>
        <a:srgbClr val="1C6CF1"/>
      </a:hlink>
      <a:folHlink>
        <a:srgbClr val="C649E0"/>
      </a:folHlink>
    </a:clrScheme>
    <a:fontScheme name="Twilight">
      <a:maj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ヒラギノ角ゴ Pro W3"/>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wiligh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fov="600000">
              <a:rot lat="0" lon="0" rev="0"/>
            </a:camera>
            <a:lightRig rig="threePt" dir="t">
              <a:rot lat="0" lon="0" rev="1200000"/>
            </a:lightRig>
          </a:scene3d>
          <a:sp3d>
            <a:bevelT w="63500" h="25400"/>
          </a:sp3d>
        </a:effectStyle>
      </a:effectStyleLst>
      <a:bgFillStyleLst>
        <a:solidFill>
          <a:schemeClr val="phClr"/>
        </a:solidFill>
        <a:gradFill rotWithShape="1">
          <a:gsLst>
            <a:gs pos="0">
              <a:schemeClr val="bg1">
                <a:shade val="100000"/>
                <a:satMod val="300000"/>
              </a:schemeClr>
            </a:gs>
            <a:gs pos="31000">
              <a:schemeClr val="bg1">
                <a:tint val="100000"/>
                <a:satMod val="300000"/>
              </a:schemeClr>
            </a:gs>
            <a:gs pos="62000">
              <a:schemeClr val="phClr">
                <a:tint val="100000"/>
                <a:shade val="100000"/>
                <a:satMod val="100000"/>
              </a:schemeClr>
            </a:gs>
            <a:gs pos="100000">
              <a:schemeClr val="phClr">
                <a:shade val="100000"/>
                <a:hueMod val="93000"/>
                <a:satMod val="50000"/>
                <a:lumMod val="200000"/>
              </a:schemeClr>
            </a:gs>
          </a:gsLst>
          <a:lin ang="5400000" scaled="0"/>
        </a:gradFill>
        <a:gradFill rotWithShape="1">
          <a:gsLst>
            <a:gs pos="0">
              <a:schemeClr val="phClr">
                <a:tint val="100000"/>
                <a:satMod val="100000"/>
              </a:schemeClr>
            </a:gs>
            <a:gs pos="100000">
              <a:schemeClr val="phClr">
                <a:tint val="100000"/>
                <a:shade val="100000"/>
                <a:alpha val="100000"/>
                <a:hueMod val="100000"/>
                <a:satMod val="150000"/>
                <a:lumMod val="5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Twilight.thmx</Template>
  <TotalTime>689</TotalTime>
  <Words>3002</Words>
  <Application>Microsoft Macintosh PowerPoint</Application>
  <PresentationFormat>On-screen Show (4:3)</PresentationFormat>
  <Paragraphs>368</Paragraphs>
  <Slides>27</Slides>
  <Notes>2</Notes>
  <HiddenSlides>1</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Twilight</vt:lpstr>
      <vt:lpstr>Creating Deleted File Recovery Tool Testing Images</vt:lpstr>
      <vt:lpstr>Outline</vt:lpstr>
      <vt:lpstr>Introduction</vt:lpstr>
      <vt:lpstr>Background</vt:lpstr>
      <vt:lpstr>What to Recover</vt:lpstr>
      <vt:lpstr>What Might Help a Tool Do Something Interesting</vt:lpstr>
      <vt:lpstr>Metadata relationships with data</vt:lpstr>
      <vt:lpstr>17 Basic Test Cases</vt:lpstr>
      <vt:lpstr>What Does a Test Image Need</vt:lpstr>
      <vt:lpstr>Creating Test Images (tools)</vt:lpstr>
      <vt:lpstr>Wipe Test Drive</vt:lpstr>
      <vt:lpstr>Metadata</vt:lpstr>
      <vt:lpstr>Create a File</vt:lpstr>
      <vt:lpstr>Append to a File</vt:lpstr>
      <vt:lpstr>Process to Create Test images</vt:lpstr>
      <vt:lpstr>Creating Fragmentation</vt:lpstr>
      <vt:lpstr>Steps in Creation of DFR-05-Braid</vt:lpstr>
      <vt:lpstr>Drive Layout DFR-05-braid</vt:lpstr>
      <vt:lpstr>Creating Test images (Full Process)</vt:lpstr>
      <vt:lpstr>Another Fragmented Layout FAT-05-nest</vt:lpstr>
      <vt:lpstr>Actual Results FAT-05-nest</vt:lpstr>
      <vt:lpstr>Forced Overwrite</vt:lpstr>
      <vt:lpstr>Other Results Seen</vt:lpstr>
      <vt:lpstr>Summary</vt:lpstr>
      <vt:lpstr>Project Sponsors (aka Steering Committee)</vt:lpstr>
      <vt:lpstr>Disclaimer</vt:lpstr>
      <vt:lpstr>Contact Information</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Deleted File Recovery Tool Testing Images</dc:title>
  <dc:creator>James Lyle</dc:creator>
  <cp:lastModifiedBy>James Lyle</cp:lastModifiedBy>
  <cp:revision>31</cp:revision>
  <dcterms:created xsi:type="dcterms:W3CDTF">2012-02-13T14:29:56Z</dcterms:created>
  <dcterms:modified xsi:type="dcterms:W3CDTF">2012-02-21T21:22:20Z</dcterms:modified>
</cp:coreProperties>
</file>