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7" r:id="rId1"/>
  </p:sldMasterIdLst>
  <p:notesMasterIdLst>
    <p:notesMasterId r:id="rId21"/>
  </p:notesMasterIdLst>
  <p:handoutMasterIdLst>
    <p:handoutMasterId r:id="rId22"/>
  </p:handout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73" r:id="rId14"/>
    <p:sldId id="274" r:id="rId15"/>
    <p:sldId id="275" r:id="rId16"/>
    <p:sldId id="272" r:id="rId17"/>
    <p:sldId id="268" r:id="rId18"/>
    <p:sldId id="269" r:id="rId19"/>
    <p:sldId id="270"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00" d="100"/>
          <a:sy n="100" d="100"/>
        </p:scale>
        <p:origin x="1368" y="-582"/>
      </p:cViewPr>
      <p:guideLst>
        <p:guide orient="horz" pos="2160"/>
        <p:guide pos="2880"/>
      </p:guideLst>
    </p:cSldViewPr>
  </p:slideViewPr>
  <p:notesTextViewPr>
    <p:cViewPr>
      <p:scale>
        <a:sx n="100" d="100"/>
        <a:sy n="100" d="100"/>
      </p:scale>
      <p:origin x="0" y="0"/>
    </p:cViewPr>
  </p:notesTextViewPr>
  <p:sorterViewPr>
    <p:cViewPr>
      <p:scale>
        <a:sx n="253" d="100"/>
        <a:sy n="253"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2D4B199-7364-EF41-B3AF-82F065BC9DAA}" type="datetimeFigureOut">
              <a:rPr lang="en-US" smtClean="0"/>
              <a:t>2/22/2013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023107E-075A-EE47-97CA-F4A76324A297}" type="slidenum">
              <a:rPr lang="en-US" smtClean="0"/>
              <a:t>‹#›</a:t>
            </a:fld>
            <a:endParaRPr lang="en-US"/>
          </a:p>
        </p:txBody>
      </p:sp>
    </p:spTree>
    <p:extLst>
      <p:ext uri="{BB962C8B-B14F-4D97-AF65-F5344CB8AC3E}">
        <p14:creationId xmlns:p14="http://schemas.microsoft.com/office/powerpoint/2010/main" val="23538903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A92DAC-B5EA-A147-B3CF-D7C245EA6D7F}" type="datetimeFigureOut">
              <a:rPr lang="en-US" smtClean="0"/>
              <a:t>2/22/2013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C3FB9D-34C5-3346-BE94-860B23E5EA98}" type="slidenum">
              <a:rPr lang="en-US" smtClean="0"/>
              <a:t>‹#›</a:t>
            </a:fld>
            <a:endParaRPr lang="en-US"/>
          </a:p>
        </p:txBody>
      </p:sp>
    </p:spTree>
    <p:extLst>
      <p:ext uri="{BB962C8B-B14F-4D97-AF65-F5344CB8AC3E}">
        <p14:creationId xmlns:p14="http://schemas.microsoft.com/office/powerpoint/2010/main" val="402799957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71FE90F-89AB-CC41-BFB3-7CA234DF8A9F}" type="slidenum">
              <a:rPr lang="en-US">
                <a:ea typeface="ＭＳ Ｐゴシック" pitchFamily="-112" charset="-128"/>
                <a:cs typeface="ＭＳ Ｐゴシック" pitchFamily="-112" charset="-128"/>
              </a:rPr>
              <a:pPr fontAlgn="base">
                <a:spcBef>
                  <a:spcPct val="0"/>
                </a:spcBef>
                <a:spcAft>
                  <a:spcPct val="0"/>
                </a:spcAft>
                <a:defRPr/>
              </a:pPr>
              <a:t>17</a:t>
            </a:fld>
            <a:endParaRPr lang="en-US">
              <a:ea typeface="ＭＳ Ｐゴシック" pitchFamily="-112" charset="-128"/>
              <a:cs typeface="ＭＳ Ｐゴシック" pitchFamily="-112" charset="-128"/>
            </a:endParaRPr>
          </a:p>
        </p:txBody>
      </p:sp>
      <p:sp>
        <p:nvSpPr>
          <p:cNvPr id="389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891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ea typeface="ＭＳ Ｐゴシック" pitchFamily="34" charset="-128"/>
              <a:cs typeface="ＭＳ Ｐゴシック" pitchFamily="34" charset="-128"/>
            </a:endParaRPr>
          </a:p>
        </p:txBody>
      </p:sp>
      <p:sp>
        <p:nvSpPr>
          <p:cNvPr id="2" name="Date Placeholder 1"/>
          <p:cNvSpPr>
            <a:spLocks noGrp="1"/>
          </p:cNvSpPr>
          <p:nvPr>
            <p:ph type="dt" idx="10"/>
          </p:nvPr>
        </p:nvSpPr>
        <p:spPr/>
        <p:txBody>
          <a:bodyPr/>
          <a:lstStyle/>
          <a:p>
            <a:r>
              <a:rPr lang="en-US" smtClean="0"/>
              <a:t>2/13/12</a:t>
            </a:r>
            <a:endParaRPr lang="en-US"/>
          </a:p>
        </p:txBody>
      </p:sp>
      <p:sp>
        <p:nvSpPr>
          <p:cNvPr id="3" name="Header Placeholder 2"/>
          <p:cNvSpPr>
            <a:spLocks noGrp="1"/>
          </p:cNvSpPr>
          <p:nvPr>
            <p:ph type="hdr" sz="quarter" idx="11"/>
          </p:nvPr>
        </p:nvSpPr>
        <p:spPr/>
        <p:txBody>
          <a:bodyPr/>
          <a:lstStyle/>
          <a:p>
            <a:r>
              <a:rPr lang="en-US" smtClean="0"/>
              <a:t>Jim Lyle, NIST/CFTT</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2/21/13</a:t>
            </a:r>
            <a:endParaRPr lang="en-US"/>
          </a:p>
        </p:txBody>
      </p:sp>
      <p:sp>
        <p:nvSpPr>
          <p:cNvPr id="5" name="Footer Placeholder 4"/>
          <p:cNvSpPr>
            <a:spLocks noGrp="1"/>
          </p:cNvSpPr>
          <p:nvPr>
            <p:ph type="ftr" sz="quarter" idx="11"/>
          </p:nvPr>
        </p:nvSpPr>
        <p:spPr/>
        <p:txBody>
          <a:bodyPr/>
          <a:lstStyle/>
          <a:p>
            <a:r>
              <a:rPr lang="en-US" smtClean="0"/>
              <a:t>AAFS -- Washington</a:t>
            </a:r>
            <a:endParaRPr lang="en-US"/>
          </a:p>
        </p:txBody>
      </p:sp>
      <p:sp>
        <p:nvSpPr>
          <p:cNvPr id="6" name="Slide Number Placeholder 5"/>
          <p:cNvSpPr>
            <a:spLocks noGrp="1"/>
          </p:cNvSpPr>
          <p:nvPr>
            <p:ph type="sldNum" sz="quarter" idx="12"/>
          </p:nvPr>
        </p:nvSpPr>
        <p:spPr/>
        <p:txBody>
          <a:bodyPr/>
          <a:lstStyle/>
          <a:p>
            <a:pPr algn="r"/>
            <a:fld id="{F7886C9C-DC18-4195-8FD5-A50AA931D419}" type="slidenum">
              <a:rPr lang="en-US" smtClean="0"/>
              <a:pPr algn="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2/21/13</a:t>
            </a:r>
            <a:endParaRPr lang="en-US"/>
          </a:p>
        </p:txBody>
      </p:sp>
      <p:sp>
        <p:nvSpPr>
          <p:cNvPr id="5" name="Footer Placeholder 4"/>
          <p:cNvSpPr>
            <a:spLocks noGrp="1"/>
          </p:cNvSpPr>
          <p:nvPr>
            <p:ph type="ftr" sz="quarter" idx="11"/>
          </p:nvPr>
        </p:nvSpPr>
        <p:spPr/>
        <p:txBody>
          <a:bodyPr/>
          <a:lstStyle/>
          <a:p>
            <a:r>
              <a:rPr lang="en-US" smtClean="0"/>
              <a:t>AAFS -- Washington</a:t>
            </a:r>
            <a:endParaRPr lang="en-US"/>
          </a:p>
        </p:txBody>
      </p:sp>
      <p:sp>
        <p:nvSpPr>
          <p:cNvPr id="6" name="Slide Number Placeholder 5"/>
          <p:cNvSpPr>
            <a:spLocks noGrp="1"/>
          </p:cNvSpPr>
          <p:nvPr>
            <p:ph type="sldNum" sz="quarter" idx="12"/>
          </p:nvPr>
        </p:nvSpPr>
        <p:spPr/>
        <p:txBody>
          <a:bodyPr/>
          <a:lstStyle/>
          <a:p>
            <a:fld id="{224CD1BA-ED2E-5C40-AF20-D0CB3AEAC02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r>
              <a:rPr lang="en-US" smtClean="0"/>
              <a:t>2/21/13</a:t>
            </a:r>
            <a:endParaRPr lang="en-US"/>
          </a:p>
        </p:txBody>
      </p:sp>
      <p:sp>
        <p:nvSpPr>
          <p:cNvPr id="5" name="Footer Placeholder 4"/>
          <p:cNvSpPr>
            <a:spLocks noGrp="1"/>
          </p:cNvSpPr>
          <p:nvPr>
            <p:ph type="ftr" sz="quarter" idx="11"/>
          </p:nvPr>
        </p:nvSpPr>
        <p:spPr/>
        <p:txBody>
          <a:bodyPr/>
          <a:lstStyle/>
          <a:p>
            <a:r>
              <a:rPr lang="en-US" smtClean="0"/>
              <a:t>AAFS -- Washington</a:t>
            </a:r>
            <a:endParaRPr lang="en-US"/>
          </a:p>
        </p:txBody>
      </p:sp>
      <p:sp>
        <p:nvSpPr>
          <p:cNvPr id="6" name="Slide Number Placeholder 5"/>
          <p:cNvSpPr>
            <a:spLocks noGrp="1"/>
          </p:cNvSpPr>
          <p:nvPr>
            <p:ph type="sldNum" sz="quarter" idx="12"/>
          </p:nvPr>
        </p:nvSpPr>
        <p:spPr/>
        <p:txBody>
          <a:bodyPr/>
          <a:lstStyle/>
          <a:p>
            <a:fld id="{224CD1BA-ED2E-5C40-AF20-D0CB3AEAC02C}"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2/21/13</a:t>
            </a:r>
            <a:endParaRPr lang="en-US"/>
          </a:p>
        </p:txBody>
      </p:sp>
      <p:sp>
        <p:nvSpPr>
          <p:cNvPr id="5" name="Footer Placeholder 4"/>
          <p:cNvSpPr>
            <a:spLocks noGrp="1"/>
          </p:cNvSpPr>
          <p:nvPr>
            <p:ph type="ftr" sz="quarter" idx="11"/>
          </p:nvPr>
        </p:nvSpPr>
        <p:spPr/>
        <p:txBody>
          <a:bodyPr/>
          <a:lstStyle/>
          <a:p>
            <a:r>
              <a:rPr lang="en-US" smtClean="0"/>
              <a:t>AAFS -- Washington</a:t>
            </a:r>
            <a:endParaRPr lang="en-US"/>
          </a:p>
        </p:txBody>
      </p:sp>
      <p:sp>
        <p:nvSpPr>
          <p:cNvPr id="6" name="Slide Number Placeholder 5"/>
          <p:cNvSpPr>
            <a:spLocks noGrp="1"/>
          </p:cNvSpPr>
          <p:nvPr>
            <p:ph type="sldNum" sz="quarter" idx="12"/>
          </p:nvPr>
        </p:nvSpPr>
        <p:spPr/>
        <p:txBody>
          <a:bodyPr/>
          <a:lstStyle/>
          <a:p>
            <a:fld id="{224CD1BA-ED2E-5C40-AF20-D0CB3AEAC02C}"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2/21/13</a:t>
            </a:r>
            <a:endParaRPr lang="en-US"/>
          </a:p>
        </p:txBody>
      </p:sp>
      <p:sp>
        <p:nvSpPr>
          <p:cNvPr id="5" name="Footer Placeholder 4"/>
          <p:cNvSpPr>
            <a:spLocks noGrp="1"/>
          </p:cNvSpPr>
          <p:nvPr>
            <p:ph type="ftr" sz="quarter" idx="11"/>
          </p:nvPr>
        </p:nvSpPr>
        <p:spPr/>
        <p:txBody>
          <a:bodyPr/>
          <a:lstStyle/>
          <a:p>
            <a:r>
              <a:rPr lang="en-US" smtClean="0"/>
              <a:t>AAFS -- Washington</a:t>
            </a:r>
            <a:endParaRPr lang="en-US"/>
          </a:p>
        </p:txBody>
      </p:sp>
      <p:sp>
        <p:nvSpPr>
          <p:cNvPr id="6" name="Slide Number Placeholder 5"/>
          <p:cNvSpPr>
            <a:spLocks noGrp="1"/>
          </p:cNvSpPr>
          <p:nvPr>
            <p:ph type="sldNum" sz="quarter" idx="12"/>
          </p:nvPr>
        </p:nvSpPr>
        <p:spPr/>
        <p:txBody>
          <a:bodyPr/>
          <a:lstStyle/>
          <a:p>
            <a:fld id="{224CD1BA-ED2E-5C40-AF20-D0CB3AEAC02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r>
              <a:rPr lang="en-US" smtClean="0"/>
              <a:t>2/21/13</a:t>
            </a:r>
            <a:endParaRPr lang="en-US"/>
          </a:p>
        </p:txBody>
      </p:sp>
      <p:sp>
        <p:nvSpPr>
          <p:cNvPr id="6" name="Footer Placeholder 5"/>
          <p:cNvSpPr>
            <a:spLocks noGrp="1"/>
          </p:cNvSpPr>
          <p:nvPr>
            <p:ph type="ftr" sz="quarter" idx="11"/>
          </p:nvPr>
        </p:nvSpPr>
        <p:spPr/>
        <p:txBody>
          <a:bodyPr/>
          <a:lstStyle/>
          <a:p>
            <a:r>
              <a:rPr lang="en-US" smtClean="0"/>
              <a:t>AAFS -- Washington</a:t>
            </a:r>
            <a:endParaRPr lang="en-US"/>
          </a:p>
        </p:txBody>
      </p:sp>
      <p:sp>
        <p:nvSpPr>
          <p:cNvPr id="7" name="Slide Number Placeholder 6"/>
          <p:cNvSpPr>
            <a:spLocks noGrp="1"/>
          </p:cNvSpPr>
          <p:nvPr>
            <p:ph type="sldNum" sz="quarter" idx="12"/>
          </p:nvPr>
        </p:nvSpPr>
        <p:spPr/>
        <p:txBody>
          <a:bodyPr/>
          <a:lstStyle/>
          <a:p>
            <a:fld id="{224CD1BA-ED2E-5C40-AF20-D0CB3AEAC02C}"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r>
              <a:rPr lang="en-US" smtClean="0"/>
              <a:t>2/21/13</a:t>
            </a:r>
            <a:endParaRPr lang="en-US"/>
          </a:p>
        </p:txBody>
      </p:sp>
      <p:sp>
        <p:nvSpPr>
          <p:cNvPr id="8" name="Footer Placeholder 7"/>
          <p:cNvSpPr>
            <a:spLocks noGrp="1"/>
          </p:cNvSpPr>
          <p:nvPr>
            <p:ph type="ftr" sz="quarter" idx="11"/>
          </p:nvPr>
        </p:nvSpPr>
        <p:spPr/>
        <p:txBody>
          <a:bodyPr/>
          <a:lstStyle/>
          <a:p>
            <a:r>
              <a:rPr lang="en-US" smtClean="0"/>
              <a:t>AAFS -- Washington</a:t>
            </a:r>
            <a:endParaRPr lang="en-US"/>
          </a:p>
        </p:txBody>
      </p:sp>
      <p:sp>
        <p:nvSpPr>
          <p:cNvPr id="9" name="Slide Number Placeholder 8"/>
          <p:cNvSpPr>
            <a:spLocks noGrp="1"/>
          </p:cNvSpPr>
          <p:nvPr>
            <p:ph type="sldNum" sz="quarter" idx="12"/>
          </p:nvPr>
        </p:nvSpPr>
        <p:spPr/>
        <p:txBody>
          <a:bodyPr/>
          <a:lstStyle/>
          <a:p>
            <a:fld id="{224CD1BA-ED2E-5C40-AF20-D0CB3AEAC02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2/21/13</a:t>
            </a:r>
            <a:endParaRPr lang="en-US"/>
          </a:p>
        </p:txBody>
      </p:sp>
      <p:sp>
        <p:nvSpPr>
          <p:cNvPr id="4" name="Footer Placeholder 3"/>
          <p:cNvSpPr>
            <a:spLocks noGrp="1"/>
          </p:cNvSpPr>
          <p:nvPr>
            <p:ph type="ftr" sz="quarter" idx="11"/>
          </p:nvPr>
        </p:nvSpPr>
        <p:spPr/>
        <p:txBody>
          <a:bodyPr/>
          <a:lstStyle/>
          <a:p>
            <a:r>
              <a:rPr lang="en-US" smtClean="0"/>
              <a:t>AAFS -- Washington</a:t>
            </a:r>
            <a:endParaRPr lang="en-US"/>
          </a:p>
        </p:txBody>
      </p:sp>
      <p:sp>
        <p:nvSpPr>
          <p:cNvPr id="5" name="Slide Number Placeholder 4"/>
          <p:cNvSpPr>
            <a:spLocks noGrp="1"/>
          </p:cNvSpPr>
          <p:nvPr>
            <p:ph type="sldNum" sz="quarter" idx="12"/>
          </p:nvPr>
        </p:nvSpPr>
        <p:spPr/>
        <p:txBody>
          <a:bodyPr/>
          <a:lstStyle/>
          <a:p>
            <a:fld id="{224CD1BA-ED2E-5C40-AF20-D0CB3AEAC02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r>
              <a:rPr lang="en-US" smtClean="0"/>
              <a:t>2/21/13</a:t>
            </a:r>
            <a:endParaRPr lang="en-US"/>
          </a:p>
        </p:txBody>
      </p:sp>
      <p:sp>
        <p:nvSpPr>
          <p:cNvPr id="3" name="Footer Placeholder 2"/>
          <p:cNvSpPr>
            <a:spLocks noGrp="1"/>
          </p:cNvSpPr>
          <p:nvPr>
            <p:ph type="ftr" sz="quarter" idx="11"/>
          </p:nvPr>
        </p:nvSpPr>
        <p:spPr/>
        <p:txBody>
          <a:bodyPr/>
          <a:lstStyle/>
          <a:p>
            <a:r>
              <a:rPr lang="en-US" smtClean="0"/>
              <a:t>AAFS -- Washington</a:t>
            </a:r>
            <a:endParaRPr lang="en-US"/>
          </a:p>
        </p:txBody>
      </p:sp>
      <p:sp>
        <p:nvSpPr>
          <p:cNvPr id="4" name="Slide Number Placeholder 3"/>
          <p:cNvSpPr>
            <a:spLocks noGrp="1"/>
          </p:cNvSpPr>
          <p:nvPr>
            <p:ph type="sldNum" sz="quarter" idx="12"/>
          </p:nvPr>
        </p:nvSpPr>
        <p:spPr/>
        <p:txBody>
          <a:bodyPr/>
          <a:lstStyle/>
          <a:p>
            <a:fld id="{224CD1BA-ED2E-5C40-AF20-D0CB3AEAC02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r>
              <a:rPr lang="en-US" smtClean="0"/>
              <a:t>2/21/13</a:t>
            </a:r>
            <a:endParaRPr lang="en-US"/>
          </a:p>
        </p:txBody>
      </p:sp>
      <p:sp>
        <p:nvSpPr>
          <p:cNvPr id="6" name="Footer Placeholder 5"/>
          <p:cNvSpPr>
            <a:spLocks noGrp="1"/>
          </p:cNvSpPr>
          <p:nvPr>
            <p:ph type="ftr" sz="quarter" idx="11"/>
          </p:nvPr>
        </p:nvSpPr>
        <p:spPr/>
        <p:txBody>
          <a:bodyPr/>
          <a:lstStyle/>
          <a:p>
            <a:r>
              <a:rPr lang="en-US" smtClean="0"/>
              <a:t>AAFS -- Washington</a:t>
            </a:r>
            <a:endParaRPr lang="en-US"/>
          </a:p>
        </p:txBody>
      </p:sp>
      <p:sp>
        <p:nvSpPr>
          <p:cNvPr id="7" name="Slide Number Placeholder 6"/>
          <p:cNvSpPr>
            <a:spLocks noGrp="1"/>
          </p:cNvSpPr>
          <p:nvPr>
            <p:ph type="sldNum" sz="quarter" idx="12"/>
          </p:nvPr>
        </p:nvSpPr>
        <p:spPr/>
        <p:txBody>
          <a:bodyPr/>
          <a:lstStyle/>
          <a:p>
            <a:fld id="{224CD1BA-ED2E-5C40-AF20-D0CB3AEAC02C}"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2/21/13</a:t>
            </a:r>
            <a:endParaRPr lang="en-US"/>
          </a:p>
        </p:txBody>
      </p:sp>
      <p:sp>
        <p:nvSpPr>
          <p:cNvPr id="6" name="Footer Placeholder 5"/>
          <p:cNvSpPr>
            <a:spLocks noGrp="1"/>
          </p:cNvSpPr>
          <p:nvPr>
            <p:ph type="ftr" sz="quarter" idx="11"/>
          </p:nvPr>
        </p:nvSpPr>
        <p:spPr/>
        <p:txBody>
          <a:bodyPr/>
          <a:lstStyle/>
          <a:p>
            <a:r>
              <a:rPr lang="en-US" smtClean="0"/>
              <a:t>AAFS -- Washington</a:t>
            </a:r>
            <a:endParaRPr lang="en-US"/>
          </a:p>
        </p:txBody>
      </p:sp>
      <p:sp>
        <p:nvSpPr>
          <p:cNvPr id="7" name="Slide Number Placeholder 6"/>
          <p:cNvSpPr>
            <a:spLocks noGrp="1"/>
          </p:cNvSpPr>
          <p:nvPr>
            <p:ph type="sldNum" sz="quarter" idx="12"/>
          </p:nvPr>
        </p:nvSpPr>
        <p:spPr/>
        <p:txBody>
          <a:bodyPr/>
          <a:lstStyle/>
          <a:p>
            <a:fld id="{224CD1BA-ED2E-5C40-AF20-D0CB3AEAC02C}"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r>
              <a:rPr lang="en-US" smtClean="0"/>
              <a:t>2/21/13</a:t>
            </a:r>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r>
              <a:rPr lang="en-US" smtClean="0"/>
              <a:t>AAFS -- Washington</a:t>
            </a:r>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224CD1BA-ED2E-5C40-AF20-D0CB3AEAC02C}"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Lst>
  <p:hf hdr="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cftt.nist.gov" TargetMode="External"/><Relationship Id="rId2" Type="http://schemas.openxmlformats.org/officeDocument/2006/relationships/hyperlink" Target="mailto:jlyle@nist.gov" TargetMode="External"/><Relationship Id="rId1" Type="http://schemas.openxmlformats.org/officeDocument/2006/relationships/slideLayout" Target="../slideLayouts/slideLayout2.xml"/><Relationship Id="rId4" Type="http://schemas.openxmlformats.org/officeDocument/2006/relationships/hyperlink" Target="http://www/cfreds.nist.go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4694" y="448996"/>
            <a:ext cx="7772400" cy="1470025"/>
          </a:xfrm>
        </p:spPr>
        <p:txBody>
          <a:bodyPr/>
          <a:lstStyle/>
          <a:p>
            <a:r>
              <a:rPr lang="en-US" dirty="0" smtClean="0"/>
              <a:t>Deleted File Recovery Tool Testing Results</a:t>
            </a:r>
            <a:endParaRPr lang="en-US" dirty="0"/>
          </a:p>
        </p:txBody>
      </p:sp>
      <p:sp>
        <p:nvSpPr>
          <p:cNvPr id="3" name="Subtitle 2"/>
          <p:cNvSpPr>
            <a:spLocks noGrp="1"/>
          </p:cNvSpPr>
          <p:nvPr>
            <p:ph type="subTitle" idx="1"/>
          </p:nvPr>
        </p:nvSpPr>
        <p:spPr>
          <a:xfrm>
            <a:off x="854209" y="2433957"/>
            <a:ext cx="6400800" cy="970775"/>
          </a:xfrm>
        </p:spPr>
        <p:txBody>
          <a:bodyPr>
            <a:normAutofit/>
          </a:bodyPr>
          <a:lstStyle/>
          <a:p>
            <a:r>
              <a:rPr lang="en-US" dirty="0" smtClean="0"/>
              <a:t>Jim Lyle</a:t>
            </a:r>
          </a:p>
          <a:p>
            <a:r>
              <a:rPr lang="en-US" dirty="0" smtClean="0"/>
              <a:t>NIST</a:t>
            </a:r>
            <a:endParaRPr lang="en-US" dirty="0"/>
          </a:p>
        </p:txBody>
      </p:sp>
      <p:sp>
        <p:nvSpPr>
          <p:cNvPr id="5" name="Date Placeholder 4"/>
          <p:cNvSpPr>
            <a:spLocks noGrp="1"/>
          </p:cNvSpPr>
          <p:nvPr>
            <p:ph type="dt" sz="half" idx="10"/>
          </p:nvPr>
        </p:nvSpPr>
        <p:spPr/>
        <p:txBody>
          <a:bodyPr/>
          <a:lstStyle/>
          <a:p>
            <a:r>
              <a:rPr lang="en-US" smtClean="0"/>
              <a:t>2/21/13</a:t>
            </a:r>
            <a:endParaRPr lang="en-US"/>
          </a:p>
        </p:txBody>
      </p:sp>
      <p:sp>
        <p:nvSpPr>
          <p:cNvPr id="6" name="Footer Placeholder 5"/>
          <p:cNvSpPr>
            <a:spLocks noGrp="1"/>
          </p:cNvSpPr>
          <p:nvPr>
            <p:ph type="ftr" sz="quarter" idx="11"/>
          </p:nvPr>
        </p:nvSpPr>
        <p:spPr/>
        <p:txBody>
          <a:bodyPr/>
          <a:lstStyle/>
          <a:p>
            <a:r>
              <a:rPr lang="en-US" smtClean="0"/>
              <a:t>AAFS -- Washington</a:t>
            </a:r>
            <a:endParaRPr lang="en-US"/>
          </a:p>
        </p:txBody>
      </p:sp>
      <p:sp>
        <p:nvSpPr>
          <p:cNvPr id="7" name="Slide Number Placeholder 6"/>
          <p:cNvSpPr>
            <a:spLocks noGrp="1"/>
          </p:cNvSpPr>
          <p:nvPr>
            <p:ph type="sldNum" sz="quarter" idx="12"/>
          </p:nvPr>
        </p:nvSpPr>
        <p:spPr>
          <a:xfrm>
            <a:off x="8501063" y="5719763"/>
            <a:ext cx="642937" cy="365125"/>
          </a:xfrm>
        </p:spPr>
        <p:txBody>
          <a:bodyPr/>
          <a:lstStyle/>
          <a:p>
            <a:fld id="{224CD1BA-ED2E-5C40-AF20-D0CB3AEAC02C}" type="slidenum">
              <a:rPr lang="en-US" smtClean="0"/>
              <a:t>1</a:t>
            </a:fld>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730217" y="3586293"/>
            <a:ext cx="3277086" cy="32717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038940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Fragmentation – Other File Systems</a:t>
            </a:r>
            <a:endParaRPr lang="en-US" dirty="0"/>
          </a:p>
        </p:txBody>
      </p:sp>
      <p:sp>
        <p:nvSpPr>
          <p:cNvPr id="3" name="Date Placeholder 2"/>
          <p:cNvSpPr>
            <a:spLocks noGrp="1"/>
          </p:cNvSpPr>
          <p:nvPr>
            <p:ph type="dt" sz="half" idx="10"/>
          </p:nvPr>
        </p:nvSpPr>
        <p:spPr/>
        <p:txBody>
          <a:bodyPr/>
          <a:lstStyle/>
          <a:p>
            <a:r>
              <a:rPr lang="en-US" smtClean="0"/>
              <a:t>2/21/13</a:t>
            </a:r>
            <a:endParaRPr lang="en-US"/>
          </a:p>
        </p:txBody>
      </p:sp>
      <p:sp>
        <p:nvSpPr>
          <p:cNvPr id="4" name="Footer Placeholder 3"/>
          <p:cNvSpPr>
            <a:spLocks noGrp="1"/>
          </p:cNvSpPr>
          <p:nvPr>
            <p:ph type="ftr" sz="quarter" idx="11"/>
          </p:nvPr>
        </p:nvSpPr>
        <p:spPr/>
        <p:txBody>
          <a:bodyPr/>
          <a:lstStyle/>
          <a:p>
            <a:r>
              <a:rPr lang="en-US" smtClean="0"/>
              <a:t>AAFS -- Washington</a:t>
            </a:r>
            <a:endParaRPr lang="en-US"/>
          </a:p>
        </p:txBody>
      </p:sp>
      <p:sp>
        <p:nvSpPr>
          <p:cNvPr id="5" name="Slide Number Placeholder 4"/>
          <p:cNvSpPr>
            <a:spLocks noGrp="1"/>
          </p:cNvSpPr>
          <p:nvPr>
            <p:ph type="sldNum" sz="quarter" idx="12"/>
          </p:nvPr>
        </p:nvSpPr>
        <p:spPr/>
        <p:txBody>
          <a:bodyPr/>
          <a:lstStyle/>
          <a:p>
            <a:fld id="{224CD1BA-ED2E-5C40-AF20-D0CB3AEAC02C}" type="slidenum">
              <a:rPr lang="en-US" smtClean="0"/>
              <a:t>10</a:t>
            </a:fld>
            <a:endParaRPr lang="en-US"/>
          </a:p>
        </p:txBody>
      </p:sp>
      <p:sp>
        <p:nvSpPr>
          <p:cNvPr id="6" name="Content Placeholder 5"/>
          <p:cNvSpPr>
            <a:spLocks noGrp="1"/>
          </p:cNvSpPr>
          <p:nvPr>
            <p:ph sz="quarter" idx="13"/>
          </p:nvPr>
        </p:nvSpPr>
        <p:spPr/>
        <p:txBody>
          <a:bodyPr/>
          <a:lstStyle/>
          <a:p>
            <a:r>
              <a:rPr lang="en-US" dirty="0" smtClean="0"/>
              <a:t>NTFS – Well behaved</a:t>
            </a:r>
          </a:p>
          <a:p>
            <a:r>
              <a:rPr lang="en-US" dirty="0" smtClean="0"/>
              <a:t>Ext2 – recovered where supported</a:t>
            </a:r>
          </a:p>
          <a:p>
            <a:r>
              <a:rPr lang="en-US" dirty="0" smtClean="0"/>
              <a:t>One tool had trouble with ext2</a:t>
            </a:r>
          </a:p>
          <a:p>
            <a:endParaRPr lang="en-US" dirty="0"/>
          </a:p>
        </p:txBody>
      </p:sp>
      <p:graphicFrame>
        <p:nvGraphicFramePr>
          <p:cNvPr id="8" name="Content Placeholder 7"/>
          <p:cNvGraphicFramePr>
            <a:graphicFrameLocks noGrp="1"/>
          </p:cNvGraphicFramePr>
          <p:nvPr>
            <p:ph sz="quarter" idx="14"/>
            <p:extLst>
              <p:ext uri="{D42A27DB-BD31-4B8C-83A1-F6EECF244321}">
                <p14:modId xmlns:p14="http://schemas.microsoft.com/office/powerpoint/2010/main" val="2218895760"/>
              </p:ext>
            </p:extLst>
          </p:nvPr>
        </p:nvGraphicFramePr>
        <p:xfrm>
          <a:off x="4498849" y="3005429"/>
          <a:ext cx="4187953" cy="1854200"/>
        </p:xfrm>
        <a:graphic>
          <a:graphicData uri="http://schemas.openxmlformats.org/drawingml/2006/table">
            <a:tbl>
              <a:tblPr firstRow="1" bandRow="1">
                <a:tableStyleId>{5C22544A-7EE6-4342-B048-85BDC9FD1C3A}</a:tableStyleId>
              </a:tblPr>
              <a:tblGrid>
                <a:gridCol w="1006573"/>
                <a:gridCol w="530230"/>
                <a:gridCol w="530230"/>
                <a:gridCol w="530230"/>
                <a:gridCol w="530230"/>
                <a:gridCol w="425458"/>
                <a:gridCol w="635002"/>
              </a:tblGrid>
              <a:tr h="370840">
                <a:tc>
                  <a:txBody>
                    <a:bodyPr/>
                    <a:lstStyle/>
                    <a:p>
                      <a:r>
                        <a:rPr lang="en-US" dirty="0" smtClean="0"/>
                        <a:t>FS</a:t>
                      </a:r>
                      <a:endParaRPr lang="en-US" dirty="0"/>
                    </a:p>
                  </a:txBody>
                  <a:tcPr/>
                </a:tc>
                <a:tc>
                  <a:txBody>
                    <a:bodyPr/>
                    <a:lstStyle/>
                    <a:p>
                      <a:r>
                        <a:rPr lang="en-US" dirty="0" smtClean="0"/>
                        <a:t>1</a:t>
                      </a:r>
                      <a:endParaRPr lang="en-US" dirty="0"/>
                    </a:p>
                  </a:txBody>
                  <a:tcPr/>
                </a:tc>
                <a:tc>
                  <a:txBody>
                    <a:bodyPr/>
                    <a:lstStyle/>
                    <a:p>
                      <a:r>
                        <a:rPr lang="en-US" dirty="0" smtClean="0"/>
                        <a:t>2</a:t>
                      </a:r>
                      <a:endParaRPr lang="en-US" dirty="0"/>
                    </a:p>
                  </a:txBody>
                  <a:tcPr/>
                </a:tc>
                <a:tc>
                  <a:txBody>
                    <a:bodyPr/>
                    <a:lstStyle/>
                    <a:p>
                      <a:r>
                        <a:rPr lang="en-US" dirty="0" smtClean="0"/>
                        <a:t>3</a:t>
                      </a:r>
                      <a:endParaRPr lang="en-US" dirty="0"/>
                    </a:p>
                  </a:txBody>
                  <a:tcPr/>
                </a:tc>
                <a:tc>
                  <a:txBody>
                    <a:bodyPr/>
                    <a:lstStyle/>
                    <a:p>
                      <a:r>
                        <a:rPr lang="en-US" dirty="0" smtClean="0"/>
                        <a:t>4</a:t>
                      </a:r>
                      <a:endParaRPr lang="en-US" dirty="0"/>
                    </a:p>
                  </a:txBody>
                  <a:tcPr/>
                </a:tc>
                <a:tc>
                  <a:txBody>
                    <a:bodyPr/>
                    <a:lstStyle/>
                    <a:p>
                      <a:r>
                        <a:rPr lang="en-US" dirty="0" smtClean="0"/>
                        <a:t>5</a:t>
                      </a:r>
                      <a:endParaRPr lang="en-US" dirty="0"/>
                    </a:p>
                  </a:txBody>
                  <a:tcPr/>
                </a:tc>
                <a:tc>
                  <a:txBody>
                    <a:bodyPr/>
                    <a:lstStyle/>
                    <a:p>
                      <a:r>
                        <a:rPr lang="en-US" dirty="0" smtClean="0"/>
                        <a:t>6</a:t>
                      </a:r>
                      <a:endParaRPr lang="en-US" dirty="0"/>
                    </a:p>
                  </a:txBody>
                  <a:tcPr/>
                </a:tc>
              </a:tr>
              <a:tr h="370840">
                <a:tc>
                  <a:txBody>
                    <a:bodyPr/>
                    <a:lstStyle/>
                    <a:p>
                      <a:r>
                        <a:rPr lang="en-US" dirty="0" smtClean="0"/>
                        <a:t>FAT</a:t>
                      </a:r>
                      <a:endParaRPr lang="en-US" dirty="0"/>
                    </a:p>
                  </a:txBody>
                  <a:tcPr/>
                </a:tc>
                <a:tc>
                  <a:txBody>
                    <a:bodyPr/>
                    <a:lstStyle/>
                    <a:p>
                      <a:r>
                        <a:rPr lang="en-US" dirty="0" smtClean="0">
                          <a:latin typeface="Zapf Dingbats"/>
                          <a:ea typeface="Zapf Dingbats"/>
                          <a:cs typeface="Zapf Dingbats"/>
                          <a:sym typeface="Zapf Dingbats"/>
                        </a:rPr>
                        <a:t>✔</a:t>
                      </a:r>
                      <a:endParaRPr lang="en-US" dirty="0"/>
                    </a:p>
                  </a:txBody>
                  <a:tcPr/>
                </a:tc>
                <a:tc>
                  <a:txBody>
                    <a:bodyPr/>
                    <a:lstStyle/>
                    <a:p>
                      <a:r>
                        <a:rPr lang="en-US" dirty="0" smtClean="0"/>
                        <a:t>1</a:t>
                      </a:r>
                      <a:endParaRPr lang="en-US" dirty="0"/>
                    </a:p>
                  </a:txBody>
                  <a:tcPr/>
                </a:tc>
                <a:tc>
                  <a:txBody>
                    <a:bodyPr/>
                    <a:lstStyle/>
                    <a:p>
                      <a:r>
                        <a:rPr lang="en-US" dirty="0" smtClean="0"/>
                        <a:t>1A</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Zapf Dingbats"/>
                          <a:ea typeface="Zapf Dingbats"/>
                          <a:cs typeface="Zapf Dingbats"/>
                          <a:sym typeface="Zapf Dingbats"/>
                        </a:rPr>
                        <a:t>✔</a:t>
                      </a:r>
                      <a:endParaRPr lang="en-US" dirty="0" smtClean="0"/>
                    </a:p>
                  </a:txBody>
                  <a:tcPr/>
                </a:tc>
                <a:tc>
                  <a:txBody>
                    <a:bodyPr/>
                    <a:lstStyle/>
                    <a:p>
                      <a:r>
                        <a:rPr lang="en-US" dirty="0" smtClean="0">
                          <a:latin typeface="Zapf Dingbats"/>
                          <a:ea typeface="Zapf Dingbats"/>
                          <a:cs typeface="Zapf Dingbats"/>
                          <a:sym typeface="Zapf Dingbats"/>
                        </a:rPr>
                        <a:t>✔</a:t>
                      </a:r>
                      <a:endParaRPr lang="en-US" dirty="0"/>
                    </a:p>
                  </a:txBody>
                  <a:tcPr/>
                </a:tc>
                <a:tc>
                  <a:txBody>
                    <a:bodyPr/>
                    <a:lstStyle/>
                    <a:p>
                      <a:r>
                        <a:rPr lang="en-US" dirty="0" smtClean="0"/>
                        <a:t>2AM</a:t>
                      </a:r>
                      <a:endParaRPr lang="en-US" dirty="0"/>
                    </a:p>
                  </a:txBody>
                  <a:tcPr/>
                </a:tc>
              </a:tr>
              <a:tr h="370840">
                <a:tc>
                  <a:txBody>
                    <a:bodyPr/>
                    <a:lstStyle/>
                    <a:p>
                      <a:r>
                        <a:rPr lang="en-US" dirty="0" err="1" smtClean="0"/>
                        <a:t>ExFAT</a:t>
                      </a:r>
                      <a:endParaRPr lang="en-US" dirty="0"/>
                    </a:p>
                  </a:txBody>
                  <a:tcPr/>
                </a:tc>
                <a:tc>
                  <a:txBody>
                    <a:bodyPr/>
                    <a:lstStyle/>
                    <a:p>
                      <a:r>
                        <a:rPr lang="en-US" dirty="0" smtClean="0">
                          <a:latin typeface="Zapf Dingbats"/>
                          <a:ea typeface="Zapf Dingbats"/>
                          <a:cs typeface="Zapf Dingbats"/>
                          <a:sym typeface="Zapf Dingbats"/>
                        </a:rPr>
                        <a:t>✔</a:t>
                      </a:r>
                      <a:endParaRPr lang="en-US" dirty="0"/>
                    </a:p>
                  </a:txBody>
                  <a:tcPr/>
                </a:tc>
                <a:tc>
                  <a:txBody>
                    <a:bodyPr/>
                    <a:lstStyle/>
                    <a:p>
                      <a:r>
                        <a:rPr lang="en-US" dirty="0" smtClean="0">
                          <a:latin typeface="Zapf Dingbats"/>
                          <a:ea typeface="Zapf Dingbats"/>
                          <a:cs typeface="Zapf Dingbats"/>
                          <a:sym typeface="Zapf Dingbats"/>
                        </a:rPr>
                        <a:t>✗</a:t>
                      </a:r>
                      <a:endParaRPr lang="en-US" dirty="0"/>
                    </a:p>
                  </a:txBody>
                  <a:tcPr/>
                </a:tc>
                <a:tc>
                  <a:txBody>
                    <a:bodyPr/>
                    <a:lstStyle/>
                    <a:p>
                      <a:r>
                        <a:rPr lang="en-US" dirty="0" smtClean="0">
                          <a:latin typeface="Zapf Dingbats"/>
                          <a:ea typeface="Zapf Dingbats"/>
                          <a:cs typeface="Zapf Dingbats"/>
                          <a:sym typeface="Zapf Dingbats"/>
                        </a:rPr>
                        <a:t>✗</a:t>
                      </a:r>
                      <a:endParaRPr lang="en-US" dirty="0"/>
                    </a:p>
                  </a:txBody>
                  <a:tcPr/>
                </a:tc>
                <a:tc>
                  <a:txBody>
                    <a:bodyPr/>
                    <a:lstStyle/>
                    <a:p>
                      <a:r>
                        <a:rPr lang="en-US" dirty="0" smtClean="0">
                          <a:latin typeface="ＭＳ ゴシック"/>
                          <a:ea typeface="ＭＳ ゴシック"/>
                          <a:cs typeface="ＭＳ ゴシック"/>
                        </a:rPr>
                        <a:t>☐</a:t>
                      </a:r>
                      <a:endParaRPr lang="en-US" dirty="0"/>
                    </a:p>
                  </a:txBody>
                  <a:tcPr/>
                </a:tc>
                <a:tc>
                  <a:txBody>
                    <a:bodyPr/>
                    <a:lstStyle/>
                    <a:p>
                      <a:r>
                        <a:rPr lang="en-US" dirty="0" smtClean="0">
                          <a:latin typeface="ＭＳ ゴシック"/>
                          <a:ea typeface="ＭＳ ゴシック"/>
                          <a:cs typeface="ＭＳ ゴシック"/>
                        </a:rPr>
                        <a:t>☐</a:t>
                      </a:r>
                      <a:endParaRPr lang="en-US" dirty="0"/>
                    </a:p>
                  </a:txBody>
                  <a:tcPr/>
                </a:tc>
                <a:tc>
                  <a:txBody>
                    <a:bodyPr/>
                    <a:lstStyle/>
                    <a:p>
                      <a:r>
                        <a:rPr lang="en-US" dirty="0" smtClean="0">
                          <a:latin typeface="Zapf Dingbats"/>
                          <a:ea typeface="Zapf Dingbats"/>
                          <a:cs typeface="Zapf Dingbats"/>
                          <a:sym typeface="Zapf Dingbats"/>
                        </a:rPr>
                        <a:t>✔</a:t>
                      </a:r>
                      <a:endParaRPr lang="en-US" dirty="0"/>
                    </a:p>
                  </a:txBody>
                  <a:tcPr/>
                </a:tc>
              </a:tr>
              <a:tr h="370840">
                <a:tc>
                  <a:txBody>
                    <a:bodyPr/>
                    <a:lstStyle/>
                    <a:p>
                      <a:r>
                        <a:rPr lang="en-US" dirty="0" smtClean="0"/>
                        <a:t>NTFS</a:t>
                      </a:r>
                      <a:endParaRPr lang="en-US" dirty="0"/>
                    </a:p>
                  </a:txBody>
                  <a:tcPr/>
                </a:tc>
                <a:tc>
                  <a:txBody>
                    <a:bodyPr/>
                    <a:lstStyle/>
                    <a:p>
                      <a:r>
                        <a:rPr lang="en-US" dirty="0" smtClean="0">
                          <a:latin typeface="Zapf Dingbats"/>
                          <a:ea typeface="Zapf Dingbats"/>
                          <a:cs typeface="Zapf Dingbats"/>
                          <a:sym typeface="Zapf Dingbats"/>
                        </a:rPr>
                        <a:t>✔</a:t>
                      </a:r>
                      <a:endParaRPr lang="en-US" dirty="0"/>
                    </a:p>
                  </a:txBody>
                  <a:tcPr/>
                </a:tc>
                <a:tc>
                  <a:txBody>
                    <a:bodyPr/>
                    <a:lstStyle/>
                    <a:p>
                      <a:r>
                        <a:rPr lang="en-US" dirty="0" smtClean="0">
                          <a:latin typeface="Zapf Dingbats"/>
                          <a:ea typeface="Zapf Dingbats"/>
                          <a:cs typeface="Zapf Dingbats"/>
                          <a:sym typeface="Zapf Dingbats"/>
                        </a:rPr>
                        <a:t>✔</a:t>
                      </a:r>
                      <a:endParaRPr lang="en-US" dirty="0"/>
                    </a:p>
                  </a:txBody>
                  <a:tcPr/>
                </a:tc>
                <a:tc>
                  <a:txBody>
                    <a:bodyPr/>
                    <a:lstStyle/>
                    <a:p>
                      <a:r>
                        <a:rPr lang="en-US" dirty="0" smtClean="0">
                          <a:latin typeface="Zapf Dingbats"/>
                          <a:ea typeface="Zapf Dingbats"/>
                          <a:cs typeface="Zapf Dingbats"/>
                          <a:sym typeface="Zapf Dingbats"/>
                        </a:rPr>
                        <a:t>✔</a:t>
                      </a:r>
                      <a:endParaRPr lang="en-US" dirty="0"/>
                    </a:p>
                  </a:txBody>
                  <a:tcPr/>
                </a:tc>
                <a:tc>
                  <a:txBody>
                    <a:bodyPr/>
                    <a:lstStyle/>
                    <a:p>
                      <a:r>
                        <a:rPr lang="en-US" dirty="0" smtClean="0">
                          <a:latin typeface="Zapf Dingbats"/>
                          <a:ea typeface="Zapf Dingbats"/>
                          <a:cs typeface="Zapf Dingbats"/>
                          <a:sym typeface="Zapf Dingbats"/>
                        </a:rPr>
                        <a:t>✔</a:t>
                      </a:r>
                      <a:endParaRPr lang="en-US" dirty="0"/>
                    </a:p>
                  </a:txBody>
                  <a:tcPr/>
                </a:tc>
                <a:tc>
                  <a:txBody>
                    <a:bodyPr/>
                    <a:lstStyle/>
                    <a:p>
                      <a:r>
                        <a:rPr lang="en-US" dirty="0" smtClean="0">
                          <a:latin typeface="Zapf Dingbats"/>
                          <a:ea typeface="Zapf Dingbats"/>
                          <a:cs typeface="Zapf Dingbats"/>
                          <a:sym typeface="Zapf Dingbats"/>
                        </a:rPr>
                        <a:t>✔</a:t>
                      </a:r>
                      <a:endParaRPr lang="en-US" dirty="0"/>
                    </a:p>
                  </a:txBody>
                  <a:tcPr/>
                </a:tc>
                <a:tc>
                  <a:txBody>
                    <a:bodyPr/>
                    <a:lstStyle/>
                    <a:p>
                      <a:r>
                        <a:rPr lang="en-US" dirty="0" smtClean="0">
                          <a:latin typeface="Zapf Dingbats"/>
                          <a:ea typeface="Zapf Dingbats"/>
                          <a:cs typeface="Zapf Dingbats"/>
                          <a:sym typeface="Zapf Dingbats"/>
                        </a:rPr>
                        <a:t>✔</a:t>
                      </a:r>
                      <a:endParaRPr lang="en-US" dirty="0"/>
                    </a:p>
                  </a:txBody>
                  <a:tcPr/>
                </a:tc>
              </a:tr>
              <a:tr h="370840">
                <a:tc>
                  <a:txBody>
                    <a:bodyPr/>
                    <a:lstStyle/>
                    <a:p>
                      <a:r>
                        <a:rPr lang="en-US" dirty="0" smtClean="0"/>
                        <a:t>ext2</a:t>
                      </a:r>
                      <a:endParaRPr lang="en-US" dirty="0"/>
                    </a:p>
                  </a:txBody>
                  <a:tcPr/>
                </a:tc>
                <a:tc>
                  <a:txBody>
                    <a:bodyPr/>
                    <a:lstStyle/>
                    <a:p>
                      <a:r>
                        <a:rPr lang="en-US" dirty="0" smtClean="0"/>
                        <a:t>2</a:t>
                      </a:r>
                      <a:endParaRPr lang="en-US" dirty="0"/>
                    </a:p>
                  </a:txBody>
                  <a:tcPr/>
                </a:tc>
                <a:tc>
                  <a:txBody>
                    <a:bodyPr/>
                    <a:lstStyle/>
                    <a:p>
                      <a:r>
                        <a:rPr lang="en-US" dirty="0" smtClean="0">
                          <a:latin typeface="Zapf Dingbats"/>
                          <a:ea typeface="Zapf Dingbats"/>
                          <a:cs typeface="Zapf Dingbats"/>
                          <a:sym typeface="Zapf Dingbats"/>
                        </a:rPr>
                        <a:t>✔</a:t>
                      </a:r>
                      <a:endParaRPr lang="en-US" dirty="0"/>
                    </a:p>
                  </a:txBody>
                  <a:tcPr/>
                </a:tc>
                <a:tc>
                  <a:txBody>
                    <a:bodyPr/>
                    <a:lstStyle/>
                    <a:p>
                      <a:r>
                        <a:rPr lang="en-US" dirty="0" smtClean="0">
                          <a:latin typeface="Zapf Dingbats"/>
                          <a:ea typeface="Zapf Dingbats"/>
                          <a:cs typeface="Zapf Dingbats"/>
                          <a:sym typeface="Zapf Dingbats"/>
                        </a:rPr>
                        <a:t>✔</a:t>
                      </a:r>
                      <a:endParaRPr lang="en-US" dirty="0"/>
                    </a:p>
                  </a:txBody>
                  <a:tcPr/>
                </a:tc>
                <a:tc>
                  <a:txBody>
                    <a:bodyPr/>
                    <a:lstStyle/>
                    <a:p>
                      <a:r>
                        <a:rPr lang="en-US" dirty="0" smtClean="0">
                          <a:latin typeface="Zapf Dingbats"/>
                          <a:ea typeface="Zapf Dingbats"/>
                          <a:cs typeface="Zapf Dingbats"/>
                          <a:sym typeface="Zapf Dingbats"/>
                        </a:rPr>
                        <a:t>✔</a:t>
                      </a:r>
                      <a:endParaRPr lang="en-US" dirty="0"/>
                    </a:p>
                  </a:txBody>
                  <a:tcPr/>
                </a:tc>
                <a:tc>
                  <a:txBody>
                    <a:bodyPr/>
                    <a:lstStyle/>
                    <a:p>
                      <a:r>
                        <a:rPr lang="en-US" dirty="0" smtClean="0">
                          <a:latin typeface="Zapf Dingbats"/>
                          <a:ea typeface="Zapf Dingbats"/>
                          <a:cs typeface="Zapf Dingbats"/>
                          <a:sym typeface="Zapf Dingbats"/>
                        </a:rPr>
                        <a:t>✔</a:t>
                      </a:r>
                      <a:endParaRPr lang="en-US" dirty="0"/>
                    </a:p>
                  </a:txBody>
                  <a:tcPr/>
                </a:tc>
                <a:tc>
                  <a:txBody>
                    <a:bodyPr/>
                    <a:lstStyle/>
                    <a:p>
                      <a:r>
                        <a:rPr lang="en-US" dirty="0" smtClean="0">
                          <a:latin typeface="Zapf Dingbats"/>
                          <a:ea typeface="Zapf Dingbats"/>
                          <a:cs typeface="Zapf Dingbats"/>
                          <a:sym typeface="Zapf Dingbats"/>
                        </a:rPr>
                        <a:t>✔</a:t>
                      </a:r>
                      <a:endParaRPr lang="en-US" dirty="0"/>
                    </a:p>
                  </a:txBody>
                  <a:tcPr/>
                </a:tc>
              </a:tr>
            </a:tbl>
          </a:graphicData>
        </a:graphic>
      </p:graphicFrame>
      <p:sp>
        <p:nvSpPr>
          <p:cNvPr id="9" name="TextBox 8"/>
          <p:cNvSpPr txBox="1"/>
          <p:nvPr/>
        </p:nvSpPr>
        <p:spPr>
          <a:xfrm>
            <a:off x="5202369" y="4947059"/>
            <a:ext cx="3044900" cy="1200329"/>
          </a:xfrm>
          <a:prstGeom prst="rect">
            <a:avLst/>
          </a:prstGeom>
          <a:noFill/>
        </p:spPr>
        <p:txBody>
          <a:bodyPr wrap="square" rtlCol="0">
            <a:spAutoFit/>
          </a:bodyPr>
          <a:lstStyle/>
          <a:p>
            <a:r>
              <a:rPr lang="en-US" dirty="0" smtClean="0">
                <a:latin typeface="ＭＳ ゴシック"/>
                <a:ea typeface="ＭＳ ゴシック"/>
                <a:cs typeface="ＭＳ ゴシック"/>
              </a:rPr>
              <a:t>☐</a:t>
            </a:r>
            <a:r>
              <a:rPr lang="en-US" dirty="0"/>
              <a:t> </a:t>
            </a:r>
            <a:r>
              <a:rPr lang="en-US" dirty="0" smtClean="0"/>
              <a:t>-- not supported</a:t>
            </a:r>
          </a:p>
          <a:p>
            <a:pPr marL="285750" indent="-285750">
              <a:buFont typeface="Zapf Dingbats" charset="0"/>
              <a:buChar char="✗"/>
            </a:pPr>
            <a:r>
              <a:rPr lang="en-US" dirty="0" smtClean="0">
                <a:sym typeface="Zapf Dingbats"/>
              </a:rPr>
              <a:t>-- not recovered</a:t>
            </a:r>
          </a:p>
          <a:p>
            <a:pPr marL="285750" indent="-285750">
              <a:buFont typeface="Zapf Dingbats" charset="0"/>
              <a:buChar char="✔"/>
            </a:pPr>
            <a:r>
              <a:rPr lang="en-US" dirty="0" smtClean="0">
                <a:sym typeface="Zapf Dingbats"/>
              </a:rPr>
              <a:t>-- recovered</a:t>
            </a:r>
          </a:p>
          <a:p>
            <a:r>
              <a:rPr lang="en-US" dirty="0" smtClean="0">
                <a:sym typeface="Zapf Dingbats"/>
              </a:rPr>
              <a:t>Other – partial recovery</a:t>
            </a:r>
            <a:endParaRPr lang="en-US" dirty="0"/>
          </a:p>
        </p:txBody>
      </p:sp>
    </p:spTree>
    <p:extLst>
      <p:ext uri="{BB962C8B-B14F-4D97-AF65-F5344CB8AC3E}">
        <p14:creationId xmlns:p14="http://schemas.microsoft.com/office/powerpoint/2010/main" val="41859864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Summary for non-overwriting Cases</a:t>
            </a:r>
            <a:endParaRPr lang="en-US" dirty="0"/>
          </a:p>
        </p:txBody>
      </p:sp>
      <p:sp>
        <p:nvSpPr>
          <p:cNvPr id="3" name="Date Placeholder 2"/>
          <p:cNvSpPr>
            <a:spLocks noGrp="1"/>
          </p:cNvSpPr>
          <p:nvPr>
            <p:ph type="dt" sz="half" idx="10"/>
          </p:nvPr>
        </p:nvSpPr>
        <p:spPr/>
        <p:txBody>
          <a:bodyPr/>
          <a:lstStyle/>
          <a:p>
            <a:r>
              <a:rPr lang="en-US" smtClean="0"/>
              <a:t>2/21/13</a:t>
            </a:r>
            <a:endParaRPr lang="en-US"/>
          </a:p>
        </p:txBody>
      </p:sp>
      <p:sp>
        <p:nvSpPr>
          <p:cNvPr id="4" name="Footer Placeholder 3"/>
          <p:cNvSpPr>
            <a:spLocks noGrp="1"/>
          </p:cNvSpPr>
          <p:nvPr>
            <p:ph type="ftr" sz="quarter" idx="11"/>
          </p:nvPr>
        </p:nvSpPr>
        <p:spPr/>
        <p:txBody>
          <a:bodyPr/>
          <a:lstStyle/>
          <a:p>
            <a:r>
              <a:rPr lang="en-US" smtClean="0"/>
              <a:t>AAFS -- Washington</a:t>
            </a:r>
            <a:endParaRPr lang="en-US"/>
          </a:p>
        </p:txBody>
      </p:sp>
      <p:sp>
        <p:nvSpPr>
          <p:cNvPr id="5" name="Slide Number Placeholder 4"/>
          <p:cNvSpPr>
            <a:spLocks noGrp="1"/>
          </p:cNvSpPr>
          <p:nvPr>
            <p:ph type="sldNum" sz="quarter" idx="12"/>
          </p:nvPr>
        </p:nvSpPr>
        <p:spPr/>
        <p:txBody>
          <a:bodyPr/>
          <a:lstStyle/>
          <a:p>
            <a:fld id="{224CD1BA-ED2E-5C40-AF20-D0CB3AEAC02C}" type="slidenum">
              <a:rPr lang="en-US" smtClean="0"/>
              <a:t>11</a:t>
            </a:fld>
            <a:endParaRPr lang="en-US"/>
          </a:p>
        </p:txBody>
      </p:sp>
      <p:sp>
        <p:nvSpPr>
          <p:cNvPr id="6" name="Content Placeholder 5"/>
          <p:cNvSpPr>
            <a:spLocks noGrp="1"/>
          </p:cNvSpPr>
          <p:nvPr>
            <p:ph sz="quarter" idx="13"/>
          </p:nvPr>
        </p:nvSpPr>
        <p:spPr>
          <a:xfrm>
            <a:off x="825445" y="4686687"/>
            <a:ext cx="7379312" cy="1563476"/>
          </a:xfrm>
        </p:spPr>
        <p:txBody>
          <a:bodyPr/>
          <a:lstStyle/>
          <a:p>
            <a:r>
              <a:rPr lang="en-US" dirty="0" smtClean="0"/>
              <a:t>Best results on NTFS, all files recovered by all tools</a:t>
            </a:r>
          </a:p>
          <a:p>
            <a:r>
              <a:rPr lang="en-US" dirty="0" smtClean="0"/>
              <a:t>Some tools miss a few files from ext2</a:t>
            </a:r>
          </a:p>
          <a:p>
            <a:r>
              <a:rPr lang="en-US" dirty="0" smtClean="0"/>
              <a:t>All tools miss a few files from </a:t>
            </a:r>
            <a:r>
              <a:rPr lang="en-US" dirty="0" err="1" smtClean="0"/>
              <a:t>ExFAT</a:t>
            </a:r>
            <a:endParaRPr lang="en-US" dirty="0" smtClean="0"/>
          </a:p>
          <a:p>
            <a:endParaRPr lang="en-US" dirty="0" smtClean="0"/>
          </a:p>
        </p:txBody>
      </p:sp>
      <p:graphicFrame>
        <p:nvGraphicFramePr>
          <p:cNvPr id="8" name="Content Placeholder 7"/>
          <p:cNvGraphicFramePr>
            <a:graphicFrameLocks noGrp="1"/>
          </p:cNvGraphicFramePr>
          <p:nvPr>
            <p:ph sz="quarter" idx="14"/>
            <p:extLst>
              <p:ext uri="{D42A27DB-BD31-4B8C-83A1-F6EECF244321}">
                <p14:modId xmlns:p14="http://schemas.microsoft.com/office/powerpoint/2010/main" val="4141031621"/>
              </p:ext>
            </p:extLst>
          </p:nvPr>
        </p:nvGraphicFramePr>
        <p:xfrm>
          <a:off x="2536292" y="1856076"/>
          <a:ext cx="4852183" cy="2225040"/>
        </p:xfrm>
        <a:graphic>
          <a:graphicData uri="http://schemas.openxmlformats.org/drawingml/2006/table">
            <a:tbl>
              <a:tblPr firstRow="1" bandRow="1">
                <a:tableStyleId>{5C22544A-7EE6-4342-B048-85BDC9FD1C3A}</a:tableStyleId>
              </a:tblPr>
              <a:tblGrid>
                <a:gridCol w="693169"/>
                <a:gridCol w="693169"/>
                <a:gridCol w="693169"/>
                <a:gridCol w="693169"/>
                <a:gridCol w="693169"/>
                <a:gridCol w="693169"/>
                <a:gridCol w="693169"/>
              </a:tblGrid>
              <a:tr h="370840">
                <a:tc gridSpan="7">
                  <a:txBody>
                    <a:bodyPr/>
                    <a:lstStyle/>
                    <a:p>
                      <a:pPr marL="0" marR="0">
                        <a:spcBef>
                          <a:spcPts val="0"/>
                        </a:spcBef>
                        <a:spcAft>
                          <a:spcPts val="0"/>
                        </a:spcAft>
                      </a:pPr>
                      <a:r>
                        <a:rPr lang="en-US" sz="1200" dirty="0" smtClean="0">
                          <a:effectLst/>
                          <a:latin typeface="Times New Roman"/>
                          <a:ea typeface="ＭＳ 明朝"/>
                        </a:rPr>
                        <a:t># recovered / # deleted</a:t>
                      </a:r>
                      <a:endParaRPr lang="en-US" sz="1200" dirty="0">
                        <a:effectLst/>
                        <a:latin typeface="Times New Roman"/>
                        <a:ea typeface="ＭＳ 明朝"/>
                      </a:endParaRPr>
                    </a:p>
                  </a:txBody>
                  <a:tcPr marL="68580" marR="68580" marT="0" marB="0"/>
                </a:tc>
                <a:tc hMerge="1">
                  <a:txBody>
                    <a:bodyPr/>
                    <a:lstStyle/>
                    <a:p>
                      <a:pPr marL="0" marR="0">
                        <a:spcBef>
                          <a:spcPts val="0"/>
                        </a:spcBef>
                        <a:spcAft>
                          <a:spcPts val="0"/>
                        </a:spcAft>
                      </a:pPr>
                      <a:endParaRPr lang="en-US" sz="1200" dirty="0">
                        <a:effectLst/>
                        <a:latin typeface="Times New Roman"/>
                        <a:ea typeface="ＭＳ 明朝"/>
                      </a:endParaRPr>
                    </a:p>
                  </a:txBody>
                  <a:tcPr marL="68580" marR="68580" marT="0" marB="0"/>
                </a:tc>
                <a:tc hMerge="1">
                  <a:txBody>
                    <a:bodyPr/>
                    <a:lstStyle/>
                    <a:p>
                      <a:pPr marL="0" marR="0">
                        <a:spcBef>
                          <a:spcPts val="0"/>
                        </a:spcBef>
                        <a:spcAft>
                          <a:spcPts val="0"/>
                        </a:spcAft>
                      </a:pPr>
                      <a:endParaRPr lang="en-US" sz="1200">
                        <a:effectLst/>
                        <a:latin typeface="Times New Roman"/>
                        <a:ea typeface="ＭＳ 明朝"/>
                      </a:endParaRPr>
                    </a:p>
                  </a:txBody>
                  <a:tcPr marL="68580" marR="68580" marT="0" marB="0"/>
                </a:tc>
                <a:tc hMerge="1">
                  <a:txBody>
                    <a:bodyPr/>
                    <a:lstStyle/>
                    <a:p>
                      <a:pPr marL="0" marR="0">
                        <a:spcBef>
                          <a:spcPts val="0"/>
                        </a:spcBef>
                        <a:spcAft>
                          <a:spcPts val="0"/>
                        </a:spcAft>
                      </a:pPr>
                      <a:endParaRPr lang="en-US" sz="1200">
                        <a:effectLst/>
                        <a:latin typeface="Times New Roman"/>
                        <a:ea typeface="ＭＳ 明朝"/>
                      </a:endParaRPr>
                    </a:p>
                  </a:txBody>
                  <a:tcPr marL="68580" marR="68580" marT="0" marB="0"/>
                </a:tc>
                <a:tc hMerge="1">
                  <a:txBody>
                    <a:bodyPr/>
                    <a:lstStyle/>
                    <a:p>
                      <a:pPr marL="0" marR="0">
                        <a:spcBef>
                          <a:spcPts val="0"/>
                        </a:spcBef>
                        <a:spcAft>
                          <a:spcPts val="0"/>
                        </a:spcAft>
                      </a:pPr>
                      <a:endParaRPr lang="en-US" sz="1200">
                        <a:effectLst/>
                        <a:latin typeface="Times New Roman"/>
                        <a:ea typeface="ＭＳ 明朝"/>
                      </a:endParaRPr>
                    </a:p>
                  </a:txBody>
                  <a:tcPr marL="68580" marR="68580" marT="0" marB="0"/>
                </a:tc>
                <a:tc hMerge="1">
                  <a:txBody>
                    <a:bodyPr/>
                    <a:lstStyle/>
                    <a:p>
                      <a:pPr marL="0" marR="0">
                        <a:spcBef>
                          <a:spcPts val="0"/>
                        </a:spcBef>
                        <a:spcAft>
                          <a:spcPts val="0"/>
                        </a:spcAft>
                      </a:pPr>
                      <a:endParaRPr lang="en-US" sz="1200">
                        <a:effectLst/>
                        <a:latin typeface="Times New Roman"/>
                        <a:ea typeface="ＭＳ 明朝"/>
                      </a:endParaRPr>
                    </a:p>
                  </a:txBody>
                  <a:tcPr marL="68580" marR="68580" marT="0" marB="0"/>
                </a:tc>
                <a:tc hMerge="1">
                  <a:txBody>
                    <a:bodyPr/>
                    <a:lstStyle/>
                    <a:p>
                      <a:pPr marL="0" marR="0">
                        <a:spcBef>
                          <a:spcPts val="0"/>
                        </a:spcBef>
                        <a:spcAft>
                          <a:spcPts val="0"/>
                        </a:spcAft>
                      </a:pPr>
                      <a:endParaRPr lang="en-US" sz="1200" dirty="0">
                        <a:effectLst/>
                        <a:latin typeface="Times New Roman"/>
                        <a:ea typeface="ＭＳ 明朝"/>
                      </a:endParaRPr>
                    </a:p>
                  </a:txBody>
                  <a:tcPr marL="68580" marR="68580" marT="0" marB="0"/>
                </a:tc>
              </a:tr>
              <a:tr h="370840">
                <a:tc>
                  <a:txBody>
                    <a:bodyPr/>
                    <a:lstStyle/>
                    <a:p>
                      <a:pPr marL="0" marR="0">
                        <a:spcBef>
                          <a:spcPts val="0"/>
                        </a:spcBef>
                        <a:spcAft>
                          <a:spcPts val="0"/>
                        </a:spcAft>
                      </a:pPr>
                      <a:r>
                        <a:rPr lang="en-US" sz="1200">
                          <a:effectLst/>
                          <a:latin typeface="Times New Roman"/>
                          <a:ea typeface="ＭＳ 明朝"/>
                        </a:rPr>
                        <a:t>FS</a:t>
                      </a:r>
                    </a:p>
                  </a:txBody>
                  <a:tcPr marL="68580" marR="68580" marT="0" marB="0"/>
                </a:tc>
                <a:tc>
                  <a:txBody>
                    <a:bodyPr/>
                    <a:lstStyle/>
                    <a:p>
                      <a:pPr marL="0" marR="0" algn="r">
                        <a:spcBef>
                          <a:spcPts val="0"/>
                        </a:spcBef>
                        <a:spcAft>
                          <a:spcPts val="0"/>
                        </a:spcAft>
                      </a:pPr>
                      <a:r>
                        <a:rPr lang="en-US" sz="1200" dirty="0">
                          <a:effectLst/>
                          <a:latin typeface="Times New Roman"/>
                          <a:ea typeface="ＭＳ 明朝"/>
                        </a:rPr>
                        <a:t>1</a:t>
                      </a:r>
                    </a:p>
                  </a:txBody>
                  <a:tcPr marL="68580" marR="68580" marT="0" marB="0"/>
                </a:tc>
                <a:tc>
                  <a:txBody>
                    <a:bodyPr/>
                    <a:lstStyle/>
                    <a:p>
                      <a:pPr marL="0" marR="0" algn="r">
                        <a:spcBef>
                          <a:spcPts val="0"/>
                        </a:spcBef>
                        <a:spcAft>
                          <a:spcPts val="0"/>
                        </a:spcAft>
                      </a:pPr>
                      <a:r>
                        <a:rPr lang="en-US" sz="1200">
                          <a:effectLst/>
                          <a:latin typeface="Times New Roman"/>
                          <a:ea typeface="ＭＳ 明朝"/>
                        </a:rPr>
                        <a:t>2</a:t>
                      </a:r>
                    </a:p>
                  </a:txBody>
                  <a:tcPr marL="68580" marR="68580" marT="0" marB="0"/>
                </a:tc>
                <a:tc>
                  <a:txBody>
                    <a:bodyPr/>
                    <a:lstStyle/>
                    <a:p>
                      <a:pPr marL="0" marR="0" algn="r">
                        <a:spcBef>
                          <a:spcPts val="0"/>
                        </a:spcBef>
                        <a:spcAft>
                          <a:spcPts val="0"/>
                        </a:spcAft>
                      </a:pPr>
                      <a:r>
                        <a:rPr lang="en-US" sz="1200">
                          <a:effectLst/>
                          <a:latin typeface="Times New Roman"/>
                          <a:ea typeface="ＭＳ 明朝"/>
                        </a:rPr>
                        <a:t>3</a:t>
                      </a:r>
                    </a:p>
                  </a:txBody>
                  <a:tcPr marL="68580" marR="68580" marT="0" marB="0"/>
                </a:tc>
                <a:tc>
                  <a:txBody>
                    <a:bodyPr/>
                    <a:lstStyle/>
                    <a:p>
                      <a:pPr marL="0" marR="0" algn="r">
                        <a:spcBef>
                          <a:spcPts val="0"/>
                        </a:spcBef>
                        <a:spcAft>
                          <a:spcPts val="0"/>
                        </a:spcAft>
                      </a:pPr>
                      <a:r>
                        <a:rPr lang="en-US" sz="1200">
                          <a:effectLst/>
                          <a:latin typeface="Times New Roman"/>
                          <a:ea typeface="ＭＳ 明朝"/>
                        </a:rPr>
                        <a:t>4</a:t>
                      </a:r>
                    </a:p>
                  </a:txBody>
                  <a:tcPr marL="68580" marR="68580" marT="0" marB="0"/>
                </a:tc>
                <a:tc>
                  <a:txBody>
                    <a:bodyPr/>
                    <a:lstStyle/>
                    <a:p>
                      <a:pPr marL="0" marR="0" algn="r">
                        <a:spcBef>
                          <a:spcPts val="0"/>
                        </a:spcBef>
                        <a:spcAft>
                          <a:spcPts val="0"/>
                        </a:spcAft>
                      </a:pPr>
                      <a:r>
                        <a:rPr lang="en-US" sz="1200">
                          <a:effectLst/>
                          <a:latin typeface="Times New Roman"/>
                          <a:ea typeface="ＭＳ 明朝"/>
                        </a:rPr>
                        <a:t>5</a:t>
                      </a:r>
                    </a:p>
                  </a:txBody>
                  <a:tcPr marL="68580" marR="68580" marT="0" marB="0"/>
                </a:tc>
                <a:tc>
                  <a:txBody>
                    <a:bodyPr/>
                    <a:lstStyle/>
                    <a:p>
                      <a:pPr marL="0" marR="0" algn="r">
                        <a:spcBef>
                          <a:spcPts val="0"/>
                        </a:spcBef>
                        <a:spcAft>
                          <a:spcPts val="0"/>
                        </a:spcAft>
                      </a:pPr>
                      <a:r>
                        <a:rPr lang="en-US" sz="1200">
                          <a:effectLst/>
                          <a:latin typeface="Times New Roman"/>
                          <a:ea typeface="ＭＳ 明朝"/>
                        </a:rPr>
                        <a:t>6</a:t>
                      </a:r>
                    </a:p>
                  </a:txBody>
                  <a:tcPr marL="68580" marR="68580" marT="0" marB="0"/>
                </a:tc>
              </a:tr>
              <a:tr h="370840">
                <a:tc>
                  <a:txBody>
                    <a:bodyPr/>
                    <a:lstStyle/>
                    <a:p>
                      <a:pPr marL="0" marR="0">
                        <a:spcBef>
                          <a:spcPts val="0"/>
                        </a:spcBef>
                        <a:spcAft>
                          <a:spcPts val="0"/>
                        </a:spcAft>
                      </a:pPr>
                      <a:r>
                        <a:rPr lang="en-US" sz="1200">
                          <a:effectLst/>
                          <a:latin typeface="Times New Roman"/>
                          <a:ea typeface="ＭＳ 明朝"/>
                        </a:rPr>
                        <a:t>FAT</a:t>
                      </a:r>
                    </a:p>
                  </a:txBody>
                  <a:tcPr marL="68580" marR="68580" marT="0" marB="0"/>
                </a:tc>
                <a:tc>
                  <a:txBody>
                    <a:bodyPr/>
                    <a:lstStyle/>
                    <a:p>
                      <a:pPr marL="0" marR="0" algn="r">
                        <a:spcBef>
                          <a:spcPts val="0"/>
                        </a:spcBef>
                        <a:spcAft>
                          <a:spcPts val="0"/>
                        </a:spcAft>
                      </a:pPr>
                      <a:r>
                        <a:rPr lang="en-US" sz="1200" dirty="0">
                          <a:effectLst/>
                          <a:latin typeface="Times New Roman"/>
                          <a:ea typeface="ＭＳ 明朝"/>
                        </a:rPr>
                        <a:t>807/819</a:t>
                      </a:r>
                    </a:p>
                  </a:txBody>
                  <a:tcPr marL="68580" marR="68580" marT="0" marB="0"/>
                </a:tc>
                <a:tc>
                  <a:txBody>
                    <a:bodyPr/>
                    <a:lstStyle/>
                    <a:p>
                      <a:pPr marL="0" marR="0" algn="r">
                        <a:spcBef>
                          <a:spcPts val="0"/>
                        </a:spcBef>
                        <a:spcAft>
                          <a:spcPts val="0"/>
                        </a:spcAft>
                      </a:pPr>
                      <a:r>
                        <a:rPr lang="en-US" sz="1200" dirty="0">
                          <a:effectLst/>
                          <a:latin typeface="Times New Roman"/>
                          <a:ea typeface="ＭＳ 明朝"/>
                        </a:rPr>
                        <a:t>792/819</a:t>
                      </a:r>
                    </a:p>
                  </a:txBody>
                  <a:tcPr marL="68580" marR="68580" marT="0" marB="0"/>
                </a:tc>
                <a:tc>
                  <a:txBody>
                    <a:bodyPr/>
                    <a:lstStyle/>
                    <a:p>
                      <a:pPr marL="0" marR="0" algn="r">
                        <a:spcBef>
                          <a:spcPts val="0"/>
                        </a:spcBef>
                        <a:spcAft>
                          <a:spcPts val="0"/>
                        </a:spcAft>
                      </a:pPr>
                      <a:r>
                        <a:rPr lang="en-US" sz="1200" dirty="0">
                          <a:effectLst/>
                          <a:latin typeface="Times New Roman"/>
                          <a:ea typeface="ＭＳ 明朝"/>
                        </a:rPr>
                        <a:t>792/819</a:t>
                      </a:r>
                    </a:p>
                  </a:txBody>
                  <a:tcPr marL="68580" marR="68580" marT="0" marB="0"/>
                </a:tc>
                <a:tc>
                  <a:txBody>
                    <a:bodyPr/>
                    <a:lstStyle/>
                    <a:p>
                      <a:pPr marL="0" marR="0" algn="r">
                        <a:spcBef>
                          <a:spcPts val="0"/>
                        </a:spcBef>
                        <a:spcAft>
                          <a:spcPts val="0"/>
                        </a:spcAft>
                      </a:pPr>
                      <a:r>
                        <a:rPr lang="en-US" sz="1200">
                          <a:effectLst/>
                          <a:latin typeface="Times New Roman"/>
                          <a:ea typeface="ＭＳ 明朝"/>
                        </a:rPr>
                        <a:t>807/819</a:t>
                      </a:r>
                    </a:p>
                  </a:txBody>
                  <a:tcPr marL="68580" marR="68580" marT="0" marB="0"/>
                </a:tc>
                <a:tc>
                  <a:txBody>
                    <a:bodyPr/>
                    <a:lstStyle/>
                    <a:p>
                      <a:pPr marL="0" marR="0" algn="r">
                        <a:spcBef>
                          <a:spcPts val="0"/>
                        </a:spcBef>
                        <a:spcAft>
                          <a:spcPts val="0"/>
                        </a:spcAft>
                      </a:pPr>
                      <a:r>
                        <a:rPr lang="en-US" sz="1200">
                          <a:effectLst/>
                          <a:latin typeface="Times New Roman"/>
                          <a:ea typeface="ＭＳ 明朝"/>
                        </a:rPr>
                        <a:t>807/819</a:t>
                      </a:r>
                    </a:p>
                  </a:txBody>
                  <a:tcPr marL="68580" marR="68580" marT="0" marB="0"/>
                </a:tc>
                <a:tc>
                  <a:txBody>
                    <a:bodyPr/>
                    <a:lstStyle/>
                    <a:p>
                      <a:pPr marL="0" marR="0" algn="r">
                        <a:spcBef>
                          <a:spcPts val="0"/>
                        </a:spcBef>
                        <a:spcAft>
                          <a:spcPts val="0"/>
                        </a:spcAft>
                      </a:pPr>
                      <a:r>
                        <a:rPr lang="en-US" sz="1200">
                          <a:effectLst/>
                          <a:latin typeface="Times New Roman"/>
                          <a:ea typeface="ＭＳ 明朝"/>
                        </a:rPr>
                        <a:t>792/819</a:t>
                      </a:r>
                    </a:p>
                  </a:txBody>
                  <a:tcPr marL="68580" marR="68580" marT="0" marB="0"/>
                </a:tc>
              </a:tr>
              <a:tr h="370840">
                <a:tc>
                  <a:txBody>
                    <a:bodyPr/>
                    <a:lstStyle/>
                    <a:p>
                      <a:pPr marL="0" marR="0">
                        <a:spcBef>
                          <a:spcPts val="0"/>
                        </a:spcBef>
                        <a:spcAft>
                          <a:spcPts val="0"/>
                        </a:spcAft>
                      </a:pPr>
                      <a:r>
                        <a:rPr lang="en-US" sz="1200">
                          <a:effectLst/>
                          <a:latin typeface="Times New Roman"/>
                          <a:ea typeface="ＭＳ 明朝"/>
                        </a:rPr>
                        <a:t>ExFAT</a:t>
                      </a:r>
                    </a:p>
                  </a:txBody>
                  <a:tcPr marL="68580" marR="68580" marT="0" marB="0"/>
                </a:tc>
                <a:tc>
                  <a:txBody>
                    <a:bodyPr/>
                    <a:lstStyle/>
                    <a:p>
                      <a:pPr marL="0" marR="0" algn="r">
                        <a:spcBef>
                          <a:spcPts val="0"/>
                        </a:spcBef>
                        <a:spcAft>
                          <a:spcPts val="0"/>
                        </a:spcAft>
                      </a:pPr>
                      <a:r>
                        <a:rPr lang="en-US" sz="1200">
                          <a:effectLst/>
                          <a:latin typeface="Times New Roman"/>
                          <a:ea typeface="ＭＳ 明朝"/>
                        </a:rPr>
                        <a:t>270/273</a:t>
                      </a:r>
                    </a:p>
                  </a:txBody>
                  <a:tcPr marL="68580" marR="68580" marT="0" marB="0"/>
                </a:tc>
                <a:tc>
                  <a:txBody>
                    <a:bodyPr/>
                    <a:lstStyle/>
                    <a:p>
                      <a:pPr marL="0" marR="0" algn="r">
                        <a:spcBef>
                          <a:spcPts val="0"/>
                        </a:spcBef>
                        <a:spcAft>
                          <a:spcPts val="0"/>
                        </a:spcAft>
                      </a:pPr>
                      <a:r>
                        <a:rPr lang="en-US" sz="1200">
                          <a:effectLst/>
                          <a:latin typeface="Times New Roman"/>
                          <a:ea typeface="ＭＳ 明朝"/>
                        </a:rPr>
                        <a:t>254/273</a:t>
                      </a:r>
                    </a:p>
                  </a:txBody>
                  <a:tcPr marL="68580" marR="68580" marT="0" marB="0"/>
                </a:tc>
                <a:tc>
                  <a:txBody>
                    <a:bodyPr/>
                    <a:lstStyle/>
                    <a:p>
                      <a:pPr marL="0" marR="0" algn="r">
                        <a:spcBef>
                          <a:spcPts val="0"/>
                        </a:spcBef>
                        <a:spcAft>
                          <a:spcPts val="0"/>
                        </a:spcAft>
                      </a:pPr>
                      <a:r>
                        <a:rPr lang="en-US" sz="1200" dirty="0">
                          <a:effectLst/>
                          <a:latin typeface="Times New Roman"/>
                          <a:ea typeface="ＭＳ 明朝"/>
                        </a:rPr>
                        <a:t>265/273</a:t>
                      </a:r>
                    </a:p>
                  </a:txBody>
                  <a:tcPr marL="68580" marR="68580" marT="0" marB="0"/>
                </a:tc>
                <a:tc>
                  <a:txBody>
                    <a:bodyPr/>
                    <a:lstStyle/>
                    <a:p>
                      <a:pPr marL="0" marR="0" algn="r">
                        <a:spcBef>
                          <a:spcPts val="0"/>
                        </a:spcBef>
                        <a:spcAft>
                          <a:spcPts val="0"/>
                        </a:spcAft>
                      </a:pPr>
                      <a:r>
                        <a:rPr lang="en-US" sz="1200" dirty="0">
                          <a:effectLst/>
                          <a:latin typeface="ＭＳ 明朝"/>
                          <a:ea typeface="ＭＳ 明朝"/>
                        </a:rPr>
                        <a:t>☐</a:t>
                      </a:r>
                      <a:endParaRPr lang="en-US" sz="1200" dirty="0">
                        <a:effectLst/>
                        <a:latin typeface="Times New Roman"/>
                        <a:ea typeface="ＭＳ 明朝"/>
                      </a:endParaRPr>
                    </a:p>
                  </a:txBody>
                  <a:tcPr marL="68580" marR="68580" marT="0" marB="0"/>
                </a:tc>
                <a:tc>
                  <a:txBody>
                    <a:bodyPr/>
                    <a:lstStyle/>
                    <a:p>
                      <a:pPr marL="0" marR="0" algn="r">
                        <a:spcBef>
                          <a:spcPts val="0"/>
                        </a:spcBef>
                        <a:spcAft>
                          <a:spcPts val="0"/>
                        </a:spcAft>
                      </a:pPr>
                      <a:r>
                        <a:rPr lang="en-US" sz="1200">
                          <a:effectLst/>
                          <a:latin typeface="ＭＳ 明朝"/>
                          <a:ea typeface="ＭＳ 明朝"/>
                        </a:rPr>
                        <a:t>☐</a:t>
                      </a:r>
                      <a:endParaRPr lang="en-US" sz="1200">
                        <a:effectLst/>
                        <a:latin typeface="Times New Roman"/>
                        <a:ea typeface="ＭＳ 明朝"/>
                      </a:endParaRPr>
                    </a:p>
                  </a:txBody>
                  <a:tcPr marL="68580" marR="68580" marT="0" marB="0"/>
                </a:tc>
                <a:tc>
                  <a:txBody>
                    <a:bodyPr/>
                    <a:lstStyle/>
                    <a:p>
                      <a:pPr marL="0" marR="0" algn="r">
                        <a:spcBef>
                          <a:spcPts val="0"/>
                        </a:spcBef>
                        <a:spcAft>
                          <a:spcPts val="0"/>
                        </a:spcAft>
                      </a:pPr>
                      <a:r>
                        <a:rPr lang="en-US" sz="1200">
                          <a:effectLst/>
                          <a:latin typeface="Times New Roman"/>
                          <a:ea typeface="ＭＳ 明朝"/>
                        </a:rPr>
                        <a:t>270/273</a:t>
                      </a:r>
                    </a:p>
                  </a:txBody>
                  <a:tcPr marL="68580" marR="68580" marT="0" marB="0"/>
                </a:tc>
              </a:tr>
              <a:tr h="370840">
                <a:tc>
                  <a:txBody>
                    <a:bodyPr/>
                    <a:lstStyle/>
                    <a:p>
                      <a:pPr marL="0" marR="0">
                        <a:spcBef>
                          <a:spcPts val="0"/>
                        </a:spcBef>
                        <a:spcAft>
                          <a:spcPts val="0"/>
                        </a:spcAft>
                      </a:pPr>
                      <a:r>
                        <a:rPr lang="en-US" sz="1200" dirty="0">
                          <a:effectLst/>
                          <a:latin typeface="Times New Roman"/>
                          <a:ea typeface="ＭＳ 明朝"/>
                        </a:rPr>
                        <a:t>NTFS</a:t>
                      </a:r>
                    </a:p>
                  </a:txBody>
                  <a:tcPr marL="68580" marR="68580" marT="0" marB="0"/>
                </a:tc>
                <a:tc>
                  <a:txBody>
                    <a:bodyPr/>
                    <a:lstStyle/>
                    <a:p>
                      <a:pPr marL="0" marR="0" algn="r">
                        <a:spcBef>
                          <a:spcPts val="0"/>
                        </a:spcBef>
                        <a:spcAft>
                          <a:spcPts val="0"/>
                        </a:spcAft>
                      </a:pPr>
                      <a:r>
                        <a:rPr lang="en-US" sz="1200">
                          <a:effectLst/>
                          <a:latin typeface="Times New Roman"/>
                          <a:ea typeface="ＭＳ 明朝"/>
                        </a:rPr>
                        <a:t>273/273</a:t>
                      </a:r>
                    </a:p>
                  </a:txBody>
                  <a:tcPr marL="68580" marR="68580" marT="0" marB="0"/>
                </a:tc>
                <a:tc>
                  <a:txBody>
                    <a:bodyPr/>
                    <a:lstStyle/>
                    <a:p>
                      <a:pPr marL="0" marR="0" algn="r">
                        <a:spcBef>
                          <a:spcPts val="0"/>
                        </a:spcBef>
                        <a:spcAft>
                          <a:spcPts val="0"/>
                        </a:spcAft>
                      </a:pPr>
                      <a:r>
                        <a:rPr lang="en-US" sz="1200">
                          <a:effectLst/>
                          <a:latin typeface="Times New Roman"/>
                          <a:ea typeface="ＭＳ 明朝"/>
                        </a:rPr>
                        <a:t>273/273</a:t>
                      </a:r>
                    </a:p>
                  </a:txBody>
                  <a:tcPr marL="68580" marR="68580" marT="0" marB="0"/>
                </a:tc>
                <a:tc>
                  <a:txBody>
                    <a:bodyPr/>
                    <a:lstStyle/>
                    <a:p>
                      <a:pPr marL="0" marR="0" algn="r">
                        <a:spcBef>
                          <a:spcPts val="0"/>
                        </a:spcBef>
                        <a:spcAft>
                          <a:spcPts val="0"/>
                        </a:spcAft>
                      </a:pPr>
                      <a:r>
                        <a:rPr lang="en-US" sz="1200">
                          <a:effectLst/>
                          <a:latin typeface="Times New Roman"/>
                          <a:ea typeface="ＭＳ 明朝"/>
                        </a:rPr>
                        <a:t>273/273</a:t>
                      </a:r>
                    </a:p>
                  </a:txBody>
                  <a:tcPr marL="68580" marR="68580" marT="0" marB="0"/>
                </a:tc>
                <a:tc>
                  <a:txBody>
                    <a:bodyPr/>
                    <a:lstStyle/>
                    <a:p>
                      <a:pPr marL="0" marR="0" algn="r">
                        <a:spcBef>
                          <a:spcPts val="0"/>
                        </a:spcBef>
                        <a:spcAft>
                          <a:spcPts val="0"/>
                        </a:spcAft>
                      </a:pPr>
                      <a:r>
                        <a:rPr lang="en-US" sz="1200" dirty="0">
                          <a:effectLst/>
                          <a:latin typeface="Times New Roman"/>
                          <a:ea typeface="ＭＳ 明朝"/>
                        </a:rPr>
                        <a:t>273/273</a:t>
                      </a:r>
                    </a:p>
                  </a:txBody>
                  <a:tcPr marL="68580" marR="68580" marT="0" marB="0"/>
                </a:tc>
                <a:tc>
                  <a:txBody>
                    <a:bodyPr/>
                    <a:lstStyle/>
                    <a:p>
                      <a:pPr marL="0" marR="0" algn="r">
                        <a:spcBef>
                          <a:spcPts val="0"/>
                        </a:spcBef>
                        <a:spcAft>
                          <a:spcPts val="0"/>
                        </a:spcAft>
                      </a:pPr>
                      <a:r>
                        <a:rPr lang="en-US" sz="1200" dirty="0">
                          <a:effectLst/>
                          <a:latin typeface="Times New Roman"/>
                          <a:ea typeface="ＭＳ 明朝"/>
                        </a:rPr>
                        <a:t>273/273</a:t>
                      </a:r>
                    </a:p>
                  </a:txBody>
                  <a:tcPr marL="68580" marR="68580" marT="0" marB="0"/>
                </a:tc>
                <a:tc>
                  <a:txBody>
                    <a:bodyPr/>
                    <a:lstStyle/>
                    <a:p>
                      <a:pPr marL="0" marR="0" algn="r">
                        <a:spcBef>
                          <a:spcPts val="0"/>
                        </a:spcBef>
                        <a:spcAft>
                          <a:spcPts val="0"/>
                        </a:spcAft>
                      </a:pPr>
                      <a:r>
                        <a:rPr lang="en-US" sz="1200">
                          <a:effectLst/>
                          <a:latin typeface="Times New Roman"/>
                          <a:ea typeface="ＭＳ 明朝"/>
                        </a:rPr>
                        <a:t>273/273</a:t>
                      </a:r>
                    </a:p>
                  </a:txBody>
                  <a:tcPr marL="68580" marR="68580" marT="0" marB="0"/>
                </a:tc>
              </a:tr>
              <a:tr h="370840">
                <a:tc>
                  <a:txBody>
                    <a:bodyPr/>
                    <a:lstStyle/>
                    <a:p>
                      <a:pPr marL="0" marR="0">
                        <a:spcBef>
                          <a:spcPts val="0"/>
                        </a:spcBef>
                        <a:spcAft>
                          <a:spcPts val="0"/>
                        </a:spcAft>
                      </a:pPr>
                      <a:r>
                        <a:rPr lang="en-US" sz="1200">
                          <a:effectLst/>
                          <a:latin typeface="Times New Roman"/>
                          <a:ea typeface="ＭＳ 明朝"/>
                        </a:rPr>
                        <a:t>ext</a:t>
                      </a:r>
                    </a:p>
                  </a:txBody>
                  <a:tcPr marL="68580" marR="68580" marT="0" marB="0"/>
                </a:tc>
                <a:tc>
                  <a:txBody>
                    <a:bodyPr/>
                    <a:lstStyle/>
                    <a:p>
                      <a:pPr marL="0" marR="0" algn="r">
                        <a:spcBef>
                          <a:spcPts val="0"/>
                        </a:spcBef>
                        <a:spcAft>
                          <a:spcPts val="0"/>
                        </a:spcAft>
                      </a:pPr>
                      <a:r>
                        <a:rPr lang="en-US" sz="1200">
                          <a:effectLst/>
                          <a:latin typeface="Times New Roman"/>
                          <a:ea typeface="ＭＳ 明朝"/>
                        </a:rPr>
                        <a:t>264/273</a:t>
                      </a:r>
                    </a:p>
                  </a:txBody>
                  <a:tcPr marL="68580" marR="68580" marT="0" marB="0"/>
                </a:tc>
                <a:tc>
                  <a:txBody>
                    <a:bodyPr/>
                    <a:lstStyle/>
                    <a:p>
                      <a:pPr marL="0" marR="0" algn="r">
                        <a:spcBef>
                          <a:spcPts val="0"/>
                        </a:spcBef>
                        <a:spcAft>
                          <a:spcPts val="0"/>
                        </a:spcAft>
                      </a:pPr>
                      <a:r>
                        <a:rPr lang="en-US" sz="1200">
                          <a:effectLst/>
                          <a:latin typeface="Times New Roman"/>
                          <a:ea typeface="ＭＳ 明朝"/>
                        </a:rPr>
                        <a:t>273/273</a:t>
                      </a:r>
                    </a:p>
                  </a:txBody>
                  <a:tcPr marL="68580" marR="68580" marT="0" marB="0"/>
                </a:tc>
                <a:tc>
                  <a:txBody>
                    <a:bodyPr/>
                    <a:lstStyle/>
                    <a:p>
                      <a:pPr marL="0" marR="0" algn="r">
                        <a:spcBef>
                          <a:spcPts val="0"/>
                        </a:spcBef>
                        <a:spcAft>
                          <a:spcPts val="0"/>
                        </a:spcAft>
                      </a:pPr>
                      <a:r>
                        <a:rPr lang="en-US" sz="1200" dirty="0">
                          <a:effectLst/>
                          <a:latin typeface="Times New Roman"/>
                          <a:ea typeface="ＭＳ 明朝"/>
                        </a:rPr>
                        <a:t>273/273</a:t>
                      </a:r>
                    </a:p>
                  </a:txBody>
                  <a:tcPr marL="68580" marR="68580" marT="0" marB="0"/>
                </a:tc>
                <a:tc>
                  <a:txBody>
                    <a:bodyPr/>
                    <a:lstStyle/>
                    <a:p>
                      <a:pPr marL="0" marR="0" algn="r">
                        <a:spcBef>
                          <a:spcPts val="0"/>
                        </a:spcBef>
                        <a:spcAft>
                          <a:spcPts val="0"/>
                        </a:spcAft>
                      </a:pPr>
                      <a:r>
                        <a:rPr lang="en-US" sz="1200" dirty="0" smtClean="0">
                          <a:effectLst/>
                          <a:latin typeface="Times New Roman"/>
                          <a:ea typeface="ＭＳ 明朝"/>
                          <a:cs typeface="Times New Roman"/>
                        </a:rPr>
                        <a:t>255/273</a:t>
                      </a:r>
                      <a:endParaRPr lang="en-US" sz="1200" dirty="0">
                        <a:effectLst/>
                        <a:latin typeface="Times New Roman"/>
                        <a:ea typeface="ＭＳ 明朝"/>
                        <a:cs typeface="Times New Roman"/>
                      </a:endParaRPr>
                    </a:p>
                  </a:txBody>
                  <a:tcPr marL="68580" marR="68580" marT="0" marB="0"/>
                </a:tc>
                <a:tc>
                  <a:txBody>
                    <a:bodyPr/>
                    <a:lstStyle/>
                    <a:p>
                      <a:pPr marL="0" marR="0" algn="r">
                        <a:spcBef>
                          <a:spcPts val="0"/>
                        </a:spcBef>
                        <a:spcAft>
                          <a:spcPts val="0"/>
                        </a:spcAft>
                      </a:pPr>
                      <a:r>
                        <a:rPr lang="en-US" sz="1200" dirty="0">
                          <a:effectLst/>
                          <a:latin typeface="Times New Roman"/>
                          <a:ea typeface="ＭＳ 明朝"/>
                        </a:rPr>
                        <a:t>273/273</a:t>
                      </a:r>
                    </a:p>
                  </a:txBody>
                  <a:tcPr marL="68580" marR="68580" marT="0" marB="0"/>
                </a:tc>
                <a:tc>
                  <a:txBody>
                    <a:bodyPr/>
                    <a:lstStyle/>
                    <a:p>
                      <a:pPr marL="0" marR="0" algn="r">
                        <a:spcBef>
                          <a:spcPts val="0"/>
                        </a:spcBef>
                        <a:spcAft>
                          <a:spcPts val="0"/>
                        </a:spcAft>
                      </a:pPr>
                      <a:r>
                        <a:rPr lang="en-US" sz="1200" dirty="0">
                          <a:effectLst/>
                          <a:latin typeface="Times New Roman"/>
                          <a:ea typeface="ＭＳ 明朝"/>
                        </a:rPr>
                        <a:t>271/273</a:t>
                      </a:r>
                    </a:p>
                  </a:txBody>
                  <a:tcPr marL="68580" marR="68580" marT="0" marB="0"/>
                </a:tc>
              </a:tr>
            </a:tbl>
          </a:graphicData>
        </a:graphic>
      </p:graphicFrame>
    </p:spTree>
    <p:extLst>
      <p:ext uri="{BB962C8B-B14F-4D97-AF65-F5344CB8AC3E}">
        <p14:creationId xmlns:p14="http://schemas.microsoft.com/office/powerpoint/2010/main" val="42844296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Anomalies for non-overwriting Cases by data source</a:t>
            </a:r>
            <a:endParaRPr lang="en-US" dirty="0"/>
          </a:p>
        </p:txBody>
      </p:sp>
      <p:sp>
        <p:nvSpPr>
          <p:cNvPr id="3" name="Date Placeholder 2"/>
          <p:cNvSpPr>
            <a:spLocks noGrp="1"/>
          </p:cNvSpPr>
          <p:nvPr>
            <p:ph type="dt" sz="half" idx="10"/>
          </p:nvPr>
        </p:nvSpPr>
        <p:spPr/>
        <p:txBody>
          <a:bodyPr/>
          <a:lstStyle/>
          <a:p>
            <a:r>
              <a:rPr lang="en-US" smtClean="0"/>
              <a:t>2/21/13</a:t>
            </a:r>
            <a:endParaRPr lang="en-US"/>
          </a:p>
        </p:txBody>
      </p:sp>
      <p:sp>
        <p:nvSpPr>
          <p:cNvPr id="4" name="Footer Placeholder 3"/>
          <p:cNvSpPr>
            <a:spLocks noGrp="1"/>
          </p:cNvSpPr>
          <p:nvPr>
            <p:ph type="ftr" sz="quarter" idx="11"/>
          </p:nvPr>
        </p:nvSpPr>
        <p:spPr/>
        <p:txBody>
          <a:bodyPr/>
          <a:lstStyle/>
          <a:p>
            <a:r>
              <a:rPr lang="en-US" smtClean="0"/>
              <a:t>AAFS -- Washington</a:t>
            </a:r>
            <a:endParaRPr lang="en-US"/>
          </a:p>
        </p:txBody>
      </p:sp>
      <p:sp>
        <p:nvSpPr>
          <p:cNvPr id="5" name="Slide Number Placeholder 4"/>
          <p:cNvSpPr>
            <a:spLocks noGrp="1"/>
          </p:cNvSpPr>
          <p:nvPr>
            <p:ph type="sldNum" sz="quarter" idx="12"/>
          </p:nvPr>
        </p:nvSpPr>
        <p:spPr/>
        <p:txBody>
          <a:bodyPr/>
          <a:lstStyle/>
          <a:p>
            <a:fld id="{224CD1BA-ED2E-5C40-AF20-D0CB3AEAC02C}" type="slidenum">
              <a:rPr lang="en-US" smtClean="0"/>
              <a:t>12</a:t>
            </a:fld>
            <a:endParaRPr lang="en-US"/>
          </a:p>
        </p:txBody>
      </p:sp>
      <p:sp>
        <p:nvSpPr>
          <p:cNvPr id="6" name="Content Placeholder 5"/>
          <p:cNvSpPr>
            <a:spLocks noGrp="1"/>
          </p:cNvSpPr>
          <p:nvPr>
            <p:ph sz="quarter" idx="13"/>
          </p:nvPr>
        </p:nvSpPr>
        <p:spPr>
          <a:xfrm>
            <a:off x="676654" y="4543216"/>
            <a:ext cx="7559987" cy="1583263"/>
          </a:xfrm>
        </p:spPr>
        <p:txBody>
          <a:bodyPr>
            <a:normAutofit lnSpcReduction="10000"/>
          </a:bodyPr>
          <a:lstStyle/>
          <a:p>
            <a:r>
              <a:rPr lang="en-US" dirty="0" smtClean="0"/>
              <a:t>Except for one file recovered by tool #5, and 3 recovered by tool #3, all recovered content came for current or previous files</a:t>
            </a:r>
          </a:p>
          <a:p>
            <a:r>
              <a:rPr lang="en-US" dirty="0" smtClean="0"/>
              <a:t>Tool #3 recovered 296 of 273 deleted NTFS files</a:t>
            </a:r>
            <a:endParaRPr lang="en-US" dirty="0"/>
          </a:p>
        </p:txBody>
      </p:sp>
      <p:graphicFrame>
        <p:nvGraphicFramePr>
          <p:cNvPr id="8" name="Content Placeholder 7"/>
          <p:cNvGraphicFramePr>
            <a:graphicFrameLocks noGrp="1"/>
          </p:cNvGraphicFramePr>
          <p:nvPr>
            <p:ph sz="quarter" idx="14"/>
            <p:extLst>
              <p:ext uri="{D42A27DB-BD31-4B8C-83A1-F6EECF244321}">
                <p14:modId xmlns:p14="http://schemas.microsoft.com/office/powerpoint/2010/main" val="3639828208"/>
              </p:ext>
            </p:extLst>
          </p:nvPr>
        </p:nvGraphicFramePr>
        <p:xfrm>
          <a:off x="1440085" y="1755115"/>
          <a:ext cx="6130782" cy="2225040"/>
        </p:xfrm>
        <a:graphic>
          <a:graphicData uri="http://schemas.openxmlformats.org/drawingml/2006/table">
            <a:tbl>
              <a:tblPr firstRow="1" bandRow="1">
                <a:tableStyleId>{5C22544A-7EE6-4342-B048-85BDC9FD1C3A}</a:tableStyleId>
              </a:tblPr>
              <a:tblGrid>
                <a:gridCol w="875826"/>
                <a:gridCol w="875826"/>
                <a:gridCol w="875826"/>
                <a:gridCol w="875826"/>
                <a:gridCol w="875826"/>
                <a:gridCol w="875826"/>
                <a:gridCol w="875826"/>
              </a:tblGrid>
              <a:tr h="370840">
                <a:tc gridSpan="7">
                  <a:txBody>
                    <a:bodyPr/>
                    <a:lstStyle/>
                    <a:p>
                      <a:r>
                        <a:rPr lang="en-US" dirty="0" smtClean="0"/>
                        <a:t># multi-</a:t>
                      </a:r>
                      <a:r>
                        <a:rPr lang="en-US" dirty="0" err="1" smtClean="0"/>
                        <a:t>src</a:t>
                      </a:r>
                      <a:r>
                        <a:rPr lang="en-US" dirty="0" smtClean="0"/>
                        <a:t> / # other </a:t>
                      </a:r>
                      <a:r>
                        <a:rPr lang="en-US" dirty="0" err="1" smtClean="0"/>
                        <a:t>src</a:t>
                      </a:r>
                      <a:r>
                        <a:rPr lang="en-US" dirty="0" smtClean="0"/>
                        <a:t> / # Active file</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0840">
                <a:tc>
                  <a:txBody>
                    <a:bodyPr/>
                    <a:lstStyle/>
                    <a:p>
                      <a:r>
                        <a:rPr lang="en-US" dirty="0" smtClean="0"/>
                        <a:t>FS</a:t>
                      </a:r>
                      <a:endParaRPr lang="en-US" dirty="0"/>
                    </a:p>
                  </a:txBody>
                  <a:tcPr/>
                </a:tc>
                <a:tc>
                  <a:txBody>
                    <a:bodyPr/>
                    <a:lstStyle/>
                    <a:p>
                      <a:pPr algn="r"/>
                      <a:r>
                        <a:rPr lang="en-US" dirty="0" smtClean="0"/>
                        <a:t>1</a:t>
                      </a:r>
                      <a:endParaRPr lang="en-US" dirty="0"/>
                    </a:p>
                  </a:txBody>
                  <a:tcPr/>
                </a:tc>
                <a:tc>
                  <a:txBody>
                    <a:bodyPr/>
                    <a:lstStyle/>
                    <a:p>
                      <a:pPr algn="r"/>
                      <a:r>
                        <a:rPr lang="en-US" dirty="0" smtClean="0"/>
                        <a:t>2</a:t>
                      </a:r>
                      <a:endParaRPr lang="en-US" dirty="0"/>
                    </a:p>
                  </a:txBody>
                  <a:tcPr/>
                </a:tc>
                <a:tc>
                  <a:txBody>
                    <a:bodyPr/>
                    <a:lstStyle/>
                    <a:p>
                      <a:pPr algn="r"/>
                      <a:r>
                        <a:rPr lang="en-US" dirty="0" smtClean="0"/>
                        <a:t>3</a:t>
                      </a:r>
                      <a:endParaRPr lang="en-US" dirty="0"/>
                    </a:p>
                  </a:txBody>
                  <a:tcPr/>
                </a:tc>
                <a:tc>
                  <a:txBody>
                    <a:bodyPr/>
                    <a:lstStyle/>
                    <a:p>
                      <a:pPr algn="r"/>
                      <a:r>
                        <a:rPr lang="en-US" dirty="0" smtClean="0"/>
                        <a:t>4</a:t>
                      </a:r>
                      <a:endParaRPr lang="en-US" dirty="0"/>
                    </a:p>
                  </a:txBody>
                  <a:tcPr/>
                </a:tc>
                <a:tc>
                  <a:txBody>
                    <a:bodyPr/>
                    <a:lstStyle/>
                    <a:p>
                      <a:pPr algn="r"/>
                      <a:r>
                        <a:rPr lang="en-US" dirty="0" smtClean="0"/>
                        <a:t>5</a:t>
                      </a:r>
                      <a:endParaRPr lang="en-US" dirty="0"/>
                    </a:p>
                  </a:txBody>
                  <a:tcPr/>
                </a:tc>
                <a:tc>
                  <a:txBody>
                    <a:bodyPr/>
                    <a:lstStyle/>
                    <a:p>
                      <a:pPr algn="r"/>
                      <a:r>
                        <a:rPr lang="en-US" dirty="0" smtClean="0"/>
                        <a:t>6</a:t>
                      </a:r>
                      <a:endParaRPr lang="en-US" dirty="0"/>
                    </a:p>
                  </a:txBody>
                  <a:tcPr/>
                </a:tc>
              </a:tr>
              <a:tr h="370840">
                <a:tc>
                  <a:txBody>
                    <a:bodyPr/>
                    <a:lstStyle/>
                    <a:p>
                      <a:r>
                        <a:rPr lang="en-US" dirty="0" smtClean="0"/>
                        <a:t>FAT</a:t>
                      </a:r>
                      <a:endParaRPr lang="en-US" dirty="0"/>
                    </a:p>
                  </a:txBody>
                  <a:tcPr/>
                </a:tc>
                <a:tc>
                  <a:txBody>
                    <a:bodyPr/>
                    <a:lstStyle/>
                    <a:p>
                      <a:pPr algn="r"/>
                      <a:r>
                        <a:rPr lang="en-US" dirty="0" smtClean="0"/>
                        <a:t>9/0/0</a:t>
                      </a:r>
                      <a:endParaRPr lang="en-US" dirty="0"/>
                    </a:p>
                  </a:txBody>
                  <a:tcPr/>
                </a:tc>
                <a:tc>
                  <a:txBody>
                    <a:bodyPr/>
                    <a:lstStyle/>
                    <a:p>
                      <a:pPr algn="r"/>
                      <a:r>
                        <a:rPr lang="en-US" dirty="0" smtClean="0"/>
                        <a:t>6/0/0</a:t>
                      </a:r>
                      <a:endParaRPr lang="en-US" dirty="0"/>
                    </a:p>
                  </a:txBody>
                  <a:tcPr/>
                </a:tc>
                <a:tc>
                  <a:txBody>
                    <a:bodyPr/>
                    <a:lstStyle/>
                    <a:p>
                      <a:pPr algn="r"/>
                      <a:r>
                        <a:rPr lang="en-US" dirty="0" smtClean="0"/>
                        <a:t>27/3/18</a:t>
                      </a:r>
                      <a:endParaRPr lang="en-US" dirty="0"/>
                    </a:p>
                  </a:txBody>
                  <a:tcPr/>
                </a:tc>
                <a:tc>
                  <a:txBody>
                    <a:bodyPr/>
                    <a:lstStyle/>
                    <a:p>
                      <a:pPr algn="r"/>
                      <a:r>
                        <a:rPr lang="en-US" dirty="0" smtClean="0"/>
                        <a:t>9/0/0</a:t>
                      </a:r>
                      <a:endParaRPr lang="en-US" dirty="0"/>
                    </a:p>
                  </a:txBody>
                  <a:tcPr/>
                </a:tc>
                <a:tc>
                  <a:txBody>
                    <a:bodyPr/>
                    <a:lstStyle/>
                    <a:p>
                      <a:pPr algn="r"/>
                      <a:r>
                        <a:rPr lang="en-US" dirty="0" smtClean="0"/>
                        <a:t>12/0/3</a:t>
                      </a:r>
                      <a:endParaRPr lang="en-US" dirty="0"/>
                    </a:p>
                  </a:txBody>
                  <a:tcPr/>
                </a:tc>
                <a:tc>
                  <a:txBody>
                    <a:bodyPr/>
                    <a:lstStyle/>
                    <a:p>
                      <a:pPr algn="r"/>
                      <a:r>
                        <a:rPr lang="en-US" dirty="0" smtClean="0"/>
                        <a:t>24/0/18</a:t>
                      </a:r>
                      <a:endParaRPr lang="en-US" dirty="0"/>
                    </a:p>
                  </a:txBody>
                  <a:tcPr/>
                </a:tc>
              </a:tr>
              <a:tr h="370840">
                <a:tc>
                  <a:txBody>
                    <a:bodyPr/>
                    <a:lstStyle/>
                    <a:p>
                      <a:r>
                        <a:rPr lang="en-US" dirty="0" err="1" smtClean="0"/>
                        <a:t>ExFAT</a:t>
                      </a:r>
                      <a:endParaRPr lang="en-US" dirty="0"/>
                    </a:p>
                  </a:txBody>
                  <a:tcPr/>
                </a:tc>
                <a:tc>
                  <a:txBody>
                    <a:bodyPr/>
                    <a:lstStyle/>
                    <a:p>
                      <a:pPr algn="r"/>
                      <a:r>
                        <a:rPr lang="en-US" dirty="0" smtClean="0"/>
                        <a:t>0/0/1</a:t>
                      </a:r>
                      <a:endParaRPr lang="en-US" dirty="0"/>
                    </a:p>
                  </a:txBody>
                  <a:tcPr/>
                </a:tc>
                <a:tc>
                  <a:txBody>
                    <a:bodyPr/>
                    <a:lstStyle/>
                    <a:p>
                      <a:pPr algn="r"/>
                      <a:r>
                        <a:rPr lang="en-US" dirty="0" smtClean="0"/>
                        <a:t>10/0/10</a:t>
                      </a:r>
                      <a:endParaRPr lang="en-US" dirty="0"/>
                    </a:p>
                  </a:txBody>
                  <a:tcPr/>
                </a:tc>
                <a:tc>
                  <a:txBody>
                    <a:bodyPr/>
                    <a:lstStyle/>
                    <a:p>
                      <a:pPr algn="r"/>
                      <a:r>
                        <a:rPr lang="en-US" dirty="0" smtClean="0"/>
                        <a:t>8/0/8</a:t>
                      </a:r>
                      <a:endParaRPr lang="en-US" dirty="0"/>
                    </a:p>
                  </a:txBody>
                  <a:tcPr/>
                </a:tc>
                <a:tc>
                  <a:txBody>
                    <a:bodyPr/>
                    <a:lstStyle/>
                    <a:p>
                      <a:pPr algn="r"/>
                      <a:r>
                        <a:rPr lang="en-US" dirty="0" smtClean="0">
                          <a:latin typeface="ＭＳ ゴシック"/>
                          <a:ea typeface="ＭＳ ゴシック"/>
                          <a:cs typeface="ＭＳ ゴシック"/>
                        </a:rPr>
                        <a:t>☐</a:t>
                      </a:r>
                      <a:endParaRPr lang="en-US" dirty="0"/>
                    </a:p>
                  </a:txBody>
                  <a:tcPr/>
                </a:tc>
                <a:tc>
                  <a:txBody>
                    <a:bodyPr/>
                    <a:lstStyle/>
                    <a:p>
                      <a:pPr algn="r"/>
                      <a:r>
                        <a:rPr lang="en-US" dirty="0" smtClean="0">
                          <a:latin typeface="ＭＳ ゴシック"/>
                          <a:ea typeface="ＭＳ ゴシック"/>
                          <a:cs typeface="ＭＳ ゴシック"/>
                        </a:rPr>
                        <a:t>☐</a:t>
                      </a:r>
                      <a:endParaRPr lang="en-US" dirty="0"/>
                    </a:p>
                  </a:txBody>
                  <a:tcPr/>
                </a:tc>
                <a:tc>
                  <a:txBody>
                    <a:bodyPr/>
                    <a:lstStyle/>
                    <a:p>
                      <a:pPr algn="r"/>
                      <a:r>
                        <a:rPr lang="en-US" dirty="0" smtClean="0"/>
                        <a:t>0/0/0</a:t>
                      </a:r>
                      <a:endParaRPr lang="en-US" dirty="0"/>
                    </a:p>
                  </a:txBody>
                  <a:tcPr/>
                </a:tc>
              </a:tr>
              <a:tr h="370840">
                <a:tc>
                  <a:txBody>
                    <a:bodyPr/>
                    <a:lstStyle/>
                    <a:p>
                      <a:r>
                        <a:rPr lang="en-US" dirty="0" smtClean="0"/>
                        <a:t>NTFS</a:t>
                      </a:r>
                      <a:endParaRPr lang="en-US" dirty="0"/>
                    </a:p>
                  </a:txBody>
                  <a:tcPr/>
                </a:tc>
                <a:tc>
                  <a:txBody>
                    <a:bodyPr/>
                    <a:lstStyle/>
                    <a:p>
                      <a:pPr algn="r"/>
                      <a:r>
                        <a:rPr lang="en-US" dirty="0" smtClean="0"/>
                        <a:t>0/0/1</a:t>
                      </a:r>
                      <a:endParaRPr lang="en-US" dirty="0"/>
                    </a:p>
                  </a:txBody>
                  <a:tcPr/>
                </a:tc>
                <a:tc>
                  <a:txBody>
                    <a:bodyPr/>
                    <a:lstStyle/>
                    <a:p>
                      <a:pPr algn="r"/>
                      <a:r>
                        <a:rPr lang="en-US" dirty="0" smtClean="0"/>
                        <a:t>0/0/0</a:t>
                      </a:r>
                      <a:endParaRPr lang="en-US" dirty="0"/>
                    </a:p>
                  </a:txBody>
                  <a:tcPr/>
                </a:tc>
                <a:tc>
                  <a:txBody>
                    <a:bodyPr/>
                    <a:lstStyle/>
                    <a:p>
                      <a:pPr algn="r"/>
                      <a:r>
                        <a:rPr lang="en-US" dirty="0" smtClean="0"/>
                        <a:t>23/0/23</a:t>
                      </a:r>
                      <a:endParaRPr lang="en-US" dirty="0"/>
                    </a:p>
                  </a:txBody>
                  <a:tcPr/>
                </a:tc>
                <a:tc>
                  <a:txBody>
                    <a:bodyPr/>
                    <a:lstStyle/>
                    <a:p>
                      <a:pPr algn="r"/>
                      <a:r>
                        <a:rPr lang="en-US" dirty="0" smtClean="0"/>
                        <a:t>0/0/0</a:t>
                      </a:r>
                      <a:endParaRPr lang="en-US" dirty="0"/>
                    </a:p>
                  </a:txBody>
                  <a:tcPr/>
                </a:tc>
                <a:tc>
                  <a:txBody>
                    <a:bodyPr/>
                    <a:lstStyle/>
                    <a:p>
                      <a:pPr algn="r"/>
                      <a:r>
                        <a:rPr lang="en-US" dirty="0" smtClean="0"/>
                        <a:t>0/1/0</a:t>
                      </a:r>
                      <a:endParaRPr lang="en-US" dirty="0"/>
                    </a:p>
                  </a:txBody>
                  <a:tcPr/>
                </a:tc>
                <a:tc>
                  <a:txBody>
                    <a:bodyPr/>
                    <a:lstStyle/>
                    <a:p>
                      <a:pPr algn="r"/>
                      <a:r>
                        <a:rPr lang="en-US" dirty="0" smtClean="0"/>
                        <a:t>0/0/0</a:t>
                      </a:r>
                      <a:endParaRPr lang="en-US" dirty="0"/>
                    </a:p>
                  </a:txBody>
                  <a:tcPr/>
                </a:tc>
              </a:tr>
              <a:tr h="370840">
                <a:tc>
                  <a:txBody>
                    <a:bodyPr/>
                    <a:lstStyle/>
                    <a:p>
                      <a:r>
                        <a:rPr lang="en-US" dirty="0" smtClean="0"/>
                        <a:t>ext2</a:t>
                      </a:r>
                      <a:endParaRPr lang="en-US" dirty="0"/>
                    </a:p>
                  </a:txBody>
                  <a:tcPr/>
                </a:tc>
                <a:tc>
                  <a:txBody>
                    <a:bodyPr/>
                    <a:lstStyle/>
                    <a:p>
                      <a:pPr algn="r"/>
                      <a:r>
                        <a:rPr lang="en-US" dirty="0" smtClean="0"/>
                        <a:t>0/0/0</a:t>
                      </a:r>
                      <a:endParaRPr lang="en-US" dirty="0"/>
                    </a:p>
                  </a:txBody>
                  <a:tcPr/>
                </a:tc>
                <a:tc>
                  <a:txBody>
                    <a:bodyPr/>
                    <a:lstStyle/>
                    <a:p>
                      <a:pPr algn="r"/>
                      <a:r>
                        <a:rPr lang="en-US" dirty="0" smtClean="0"/>
                        <a:t>0/0/0</a:t>
                      </a:r>
                      <a:endParaRPr lang="en-US" dirty="0"/>
                    </a:p>
                  </a:txBody>
                  <a:tcPr/>
                </a:tc>
                <a:tc>
                  <a:txBody>
                    <a:bodyPr/>
                    <a:lstStyle/>
                    <a:p>
                      <a:pPr algn="r"/>
                      <a:r>
                        <a:rPr lang="en-US" dirty="0" smtClean="0"/>
                        <a:t>0/0/0</a:t>
                      </a:r>
                      <a:endParaRPr lang="en-US" dirty="0"/>
                    </a:p>
                  </a:txBody>
                  <a:tcPr/>
                </a:tc>
                <a:tc>
                  <a:txBody>
                    <a:bodyPr/>
                    <a:lstStyle/>
                    <a:p>
                      <a:pPr algn="r"/>
                      <a:r>
                        <a:rPr lang="en-US" dirty="0" smtClean="0"/>
                        <a:t>0/0/0</a:t>
                      </a:r>
                      <a:endParaRPr lang="en-US" dirty="0"/>
                    </a:p>
                  </a:txBody>
                  <a:tcPr/>
                </a:tc>
                <a:tc>
                  <a:txBody>
                    <a:bodyPr/>
                    <a:lstStyle/>
                    <a:p>
                      <a:pPr algn="r"/>
                      <a:r>
                        <a:rPr lang="en-US" dirty="0" smtClean="0"/>
                        <a:t>0/0/0</a:t>
                      </a:r>
                      <a:endParaRPr lang="en-US" dirty="0"/>
                    </a:p>
                  </a:txBody>
                  <a:tcPr/>
                </a:tc>
                <a:tc>
                  <a:txBody>
                    <a:bodyPr/>
                    <a:lstStyle/>
                    <a:p>
                      <a:pPr algn="r"/>
                      <a:r>
                        <a:rPr lang="en-US" dirty="0" smtClean="0"/>
                        <a:t>0/0/0</a:t>
                      </a:r>
                      <a:endParaRPr lang="en-US" dirty="0"/>
                    </a:p>
                  </a:txBody>
                  <a:tcPr/>
                </a:tc>
              </a:tr>
            </a:tbl>
          </a:graphicData>
        </a:graphic>
      </p:graphicFrame>
    </p:spTree>
    <p:extLst>
      <p:ext uri="{BB962C8B-B14F-4D97-AF65-F5344CB8AC3E}">
        <p14:creationId xmlns:p14="http://schemas.microsoft.com/office/powerpoint/2010/main" val="25153305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Overwrite Cases: Data &amp; Metadata</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09635622"/>
              </p:ext>
            </p:extLst>
          </p:nvPr>
        </p:nvGraphicFramePr>
        <p:xfrm>
          <a:off x="457200" y="2654300"/>
          <a:ext cx="8229600" cy="2595880"/>
        </p:xfrm>
        <a:graphic>
          <a:graphicData uri="http://schemas.openxmlformats.org/drawingml/2006/table">
            <a:tbl>
              <a:tblPr firstRow="1" bandRow="1">
                <a:tableStyleId>{5C22544A-7EE6-4342-B048-85BDC9FD1C3A}</a:tableStyleId>
              </a:tblPr>
              <a:tblGrid>
                <a:gridCol w="1028700"/>
                <a:gridCol w="1028700"/>
                <a:gridCol w="1028700"/>
                <a:gridCol w="1028700"/>
                <a:gridCol w="1028700"/>
                <a:gridCol w="1028700"/>
                <a:gridCol w="1028700"/>
                <a:gridCol w="1028700"/>
              </a:tblGrid>
              <a:tr h="370840">
                <a:tc gridSpan="8">
                  <a:txBody>
                    <a:bodyPr/>
                    <a:lstStyle/>
                    <a:p>
                      <a:pPr marL="0" marR="0" algn="ctr">
                        <a:spcBef>
                          <a:spcPts val="0"/>
                        </a:spcBef>
                        <a:spcAft>
                          <a:spcPts val="0"/>
                        </a:spcAft>
                      </a:pPr>
                      <a:r>
                        <a:rPr lang="en-US" sz="1800" b="1" dirty="0">
                          <a:effectLst/>
                          <a:latin typeface="Cambria"/>
                          <a:ea typeface="ＭＳ 明朝"/>
                          <a:cs typeface="Courier New"/>
                        </a:rPr>
                        <a:t>Available Metadata and File Block Summary</a:t>
                      </a:r>
                      <a:endParaRPr lang="en-US" sz="1800" dirty="0">
                        <a:effectLst/>
                        <a:latin typeface="Courier"/>
                        <a:ea typeface="ＭＳ 明朝"/>
                        <a:cs typeface="Times New Roman"/>
                      </a:endParaRPr>
                    </a:p>
                  </a:txBody>
                  <a:tcPr marL="68580" marR="6858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70840">
                <a:tc>
                  <a:txBody>
                    <a:bodyPr/>
                    <a:lstStyle/>
                    <a:p>
                      <a:pPr marL="0" marR="0">
                        <a:spcBef>
                          <a:spcPts val="0"/>
                        </a:spcBef>
                        <a:spcAft>
                          <a:spcPts val="0"/>
                        </a:spcAft>
                      </a:pPr>
                      <a:r>
                        <a:rPr lang="en-US" sz="1800" b="1">
                          <a:effectLst/>
                          <a:latin typeface="Cambria"/>
                          <a:ea typeface="ＭＳ 明朝"/>
                          <a:cs typeface="Courier New"/>
                        </a:rPr>
                        <a:t> </a:t>
                      </a:r>
                      <a:endParaRPr lang="en-US" sz="1800">
                        <a:effectLst/>
                        <a:latin typeface="Courier"/>
                        <a:ea typeface="ＭＳ 明朝"/>
                        <a:cs typeface="Times New Roman"/>
                      </a:endParaRPr>
                    </a:p>
                  </a:txBody>
                  <a:tcPr marL="68580" marR="68580" marT="0" marB="0"/>
                </a:tc>
                <a:tc>
                  <a:txBody>
                    <a:bodyPr/>
                    <a:lstStyle/>
                    <a:p>
                      <a:pPr marL="0" marR="0">
                        <a:spcBef>
                          <a:spcPts val="0"/>
                        </a:spcBef>
                        <a:spcAft>
                          <a:spcPts val="0"/>
                        </a:spcAft>
                      </a:pPr>
                      <a:r>
                        <a:rPr lang="en-US" sz="1800" b="1">
                          <a:effectLst/>
                          <a:latin typeface="Cambria"/>
                          <a:ea typeface="ＭＳ 明朝"/>
                          <a:cs typeface="Courier New"/>
                        </a:rPr>
                        <a:t> </a:t>
                      </a:r>
                      <a:endParaRPr lang="en-US" sz="1800">
                        <a:effectLst/>
                        <a:latin typeface="Courier"/>
                        <a:ea typeface="ＭＳ 明朝"/>
                        <a:cs typeface="Times New Roman"/>
                      </a:endParaRPr>
                    </a:p>
                  </a:txBody>
                  <a:tcPr marL="68580" marR="68580" marT="0" marB="0"/>
                </a:tc>
                <a:tc gridSpan="3">
                  <a:txBody>
                    <a:bodyPr/>
                    <a:lstStyle/>
                    <a:p>
                      <a:pPr marL="0" marR="0" algn="ctr">
                        <a:spcBef>
                          <a:spcPts val="0"/>
                        </a:spcBef>
                        <a:spcAft>
                          <a:spcPts val="0"/>
                        </a:spcAft>
                      </a:pPr>
                      <a:r>
                        <a:rPr lang="en-US" sz="1800" b="1">
                          <a:effectLst/>
                          <a:latin typeface="Cambria"/>
                          <a:ea typeface="ＭＳ 明朝"/>
                          <a:cs typeface="Courier New"/>
                        </a:rPr>
                        <a:t>Metadata Exists</a:t>
                      </a:r>
                      <a:endParaRPr lang="en-US" sz="1800">
                        <a:effectLst/>
                        <a:latin typeface="Courier"/>
                        <a:ea typeface="ＭＳ 明朝"/>
                        <a:cs typeface="Times New Roman"/>
                      </a:endParaRPr>
                    </a:p>
                  </a:txBody>
                  <a:tcPr marL="68580" marR="68580" marT="0" marB="0"/>
                </a:tc>
                <a:tc hMerge="1">
                  <a:txBody>
                    <a:bodyPr/>
                    <a:lstStyle/>
                    <a:p>
                      <a:endParaRPr lang="en-US"/>
                    </a:p>
                  </a:txBody>
                  <a:tcPr/>
                </a:tc>
                <a:tc hMerge="1">
                  <a:txBody>
                    <a:bodyPr/>
                    <a:lstStyle/>
                    <a:p>
                      <a:endParaRPr lang="en-US"/>
                    </a:p>
                  </a:txBody>
                  <a:tcPr/>
                </a:tc>
                <a:tc gridSpan="3">
                  <a:txBody>
                    <a:bodyPr/>
                    <a:lstStyle/>
                    <a:p>
                      <a:pPr marL="0" marR="0">
                        <a:spcBef>
                          <a:spcPts val="0"/>
                        </a:spcBef>
                        <a:spcAft>
                          <a:spcPts val="0"/>
                        </a:spcAft>
                      </a:pPr>
                      <a:r>
                        <a:rPr lang="en-US" sz="1800" b="1">
                          <a:effectLst/>
                          <a:latin typeface="Cambria"/>
                          <a:ea typeface="ＭＳ 明朝"/>
                          <a:cs typeface="Courier New"/>
                        </a:rPr>
                        <a:t>Metadata Overwritten</a:t>
                      </a:r>
                      <a:endParaRPr lang="en-US" sz="1800">
                        <a:effectLst/>
                        <a:latin typeface="Courier"/>
                        <a:ea typeface="ＭＳ 明朝"/>
                        <a:cs typeface="Times New Roman"/>
                      </a:endParaRPr>
                    </a:p>
                  </a:txBody>
                  <a:tcPr marL="68580" marR="68580" marT="0" marB="0"/>
                </a:tc>
                <a:tc hMerge="1">
                  <a:txBody>
                    <a:bodyPr/>
                    <a:lstStyle/>
                    <a:p>
                      <a:endParaRPr lang="en-US"/>
                    </a:p>
                  </a:txBody>
                  <a:tcPr/>
                </a:tc>
                <a:tc hMerge="1">
                  <a:txBody>
                    <a:bodyPr/>
                    <a:lstStyle/>
                    <a:p>
                      <a:endParaRPr lang="en-US"/>
                    </a:p>
                  </a:txBody>
                  <a:tcPr/>
                </a:tc>
              </a:tr>
              <a:tr h="370840">
                <a:tc>
                  <a:txBody>
                    <a:bodyPr/>
                    <a:lstStyle/>
                    <a:p>
                      <a:pPr marL="0" marR="0">
                        <a:spcBef>
                          <a:spcPts val="0"/>
                        </a:spcBef>
                        <a:spcAft>
                          <a:spcPts val="0"/>
                        </a:spcAft>
                      </a:pPr>
                      <a:r>
                        <a:rPr lang="en-US" sz="1800" b="1">
                          <a:effectLst/>
                          <a:latin typeface="Cambria"/>
                          <a:ea typeface="ＭＳ 明朝"/>
                          <a:cs typeface="Courier New"/>
                        </a:rPr>
                        <a:t>Case</a:t>
                      </a:r>
                      <a:endParaRPr lang="en-US" sz="1800">
                        <a:effectLst/>
                        <a:latin typeface="Courier"/>
                        <a:ea typeface="ＭＳ 明朝"/>
                        <a:cs typeface="Times New Roman"/>
                      </a:endParaRPr>
                    </a:p>
                  </a:txBody>
                  <a:tcPr marL="68580" marR="68580" marT="0" marB="0"/>
                </a:tc>
                <a:tc>
                  <a:txBody>
                    <a:bodyPr/>
                    <a:lstStyle/>
                    <a:p>
                      <a:pPr marL="0" marR="0">
                        <a:spcBef>
                          <a:spcPts val="0"/>
                        </a:spcBef>
                        <a:spcAft>
                          <a:spcPts val="0"/>
                        </a:spcAft>
                      </a:pPr>
                      <a:r>
                        <a:rPr lang="en-US" sz="1800" b="1">
                          <a:effectLst/>
                          <a:latin typeface="Cambria"/>
                          <a:ea typeface="ＭＳ 明朝"/>
                          <a:cs typeface="Courier New"/>
                        </a:rPr>
                        <a:t>Deleted</a:t>
                      </a:r>
                      <a:endParaRPr lang="en-US" sz="1800">
                        <a:effectLst/>
                        <a:latin typeface="Courier"/>
                        <a:ea typeface="ＭＳ 明朝"/>
                        <a:cs typeface="Times New Roman"/>
                      </a:endParaRPr>
                    </a:p>
                  </a:txBody>
                  <a:tcPr marL="68580" marR="68580" marT="0" marB="0"/>
                </a:tc>
                <a:tc>
                  <a:txBody>
                    <a:bodyPr/>
                    <a:lstStyle/>
                    <a:p>
                      <a:pPr marL="0" marR="0">
                        <a:spcBef>
                          <a:spcPts val="0"/>
                        </a:spcBef>
                        <a:spcAft>
                          <a:spcPts val="0"/>
                        </a:spcAft>
                      </a:pPr>
                      <a:r>
                        <a:rPr lang="en-US" sz="1800" b="1">
                          <a:effectLst/>
                          <a:latin typeface="Cambria"/>
                          <a:ea typeface="ＭＳ 明朝"/>
                          <a:cs typeface="Courier New"/>
                        </a:rPr>
                        <a:t>Intact</a:t>
                      </a:r>
                      <a:endParaRPr lang="en-US" sz="1800">
                        <a:effectLst/>
                        <a:latin typeface="Courier"/>
                        <a:ea typeface="ＭＳ 明朝"/>
                        <a:cs typeface="Times New Roman"/>
                      </a:endParaRPr>
                    </a:p>
                  </a:txBody>
                  <a:tcPr marL="68580" marR="68580" marT="0" marB="0"/>
                </a:tc>
                <a:tc>
                  <a:txBody>
                    <a:bodyPr/>
                    <a:lstStyle/>
                    <a:p>
                      <a:pPr marL="0" marR="0">
                        <a:spcBef>
                          <a:spcPts val="0"/>
                        </a:spcBef>
                        <a:spcAft>
                          <a:spcPts val="0"/>
                        </a:spcAft>
                      </a:pPr>
                      <a:r>
                        <a:rPr lang="en-US" sz="1800" b="1">
                          <a:effectLst/>
                          <a:latin typeface="Cambria"/>
                          <a:ea typeface="ＭＳ 明朝"/>
                          <a:cs typeface="Courier New"/>
                        </a:rPr>
                        <a:t>Partial</a:t>
                      </a:r>
                      <a:endParaRPr lang="en-US" sz="1800">
                        <a:effectLst/>
                        <a:latin typeface="Courier"/>
                        <a:ea typeface="ＭＳ 明朝"/>
                        <a:cs typeface="Times New Roman"/>
                      </a:endParaRPr>
                    </a:p>
                  </a:txBody>
                  <a:tcPr marL="68580" marR="68580" marT="0" marB="0"/>
                </a:tc>
                <a:tc>
                  <a:txBody>
                    <a:bodyPr/>
                    <a:lstStyle/>
                    <a:p>
                      <a:pPr marL="0" marR="0">
                        <a:spcBef>
                          <a:spcPts val="0"/>
                        </a:spcBef>
                        <a:spcAft>
                          <a:spcPts val="0"/>
                        </a:spcAft>
                      </a:pPr>
                      <a:r>
                        <a:rPr lang="en-US" sz="1800" b="1">
                          <a:effectLst/>
                          <a:latin typeface="Cambria"/>
                          <a:ea typeface="ＭＳ 明朝"/>
                          <a:cs typeface="Courier New"/>
                        </a:rPr>
                        <a:t>None</a:t>
                      </a:r>
                      <a:endParaRPr lang="en-US" sz="1800">
                        <a:effectLst/>
                        <a:latin typeface="Courier"/>
                        <a:ea typeface="ＭＳ 明朝"/>
                        <a:cs typeface="Times New Roman"/>
                      </a:endParaRPr>
                    </a:p>
                  </a:txBody>
                  <a:tcPr marL="68580" marR="68580" marT="0" marB="0"/>
                </a:tc>
                <a:tc>
                  <a:txBody>
                    <a:bodyPr/>
                    <a:lstStyle/>
                    <a:p>
                      <a:pPr marL="0" marR="0">
                        <a:spcBef>
                          <a:spcPts val="0"/>
                        </a:spcBef>
                        <a:spcAft>
                          <a:spcPts val="0"/>
                        </a:spcAft>
                      </a:pPr>
                      <a:r>
                        <a:rPr lang="en-US" sz="1800" b="1">
                          <a:effectLst/>
                          <a:latin typeface="Cambria"/>
                          <a:ea typeface="ＭＳ 明朝"/>
                          <a:cs typeface="Courier New"/>
                        </a:rPr>
                        <a:t>Intact</a:t>
                      </a:r>
                      <a:endParaRPr lang="en-US" sz="1800">
                        <a:effectLst/>
                        <a:latin typeface="Courier"/>
                        <a:ea typeface="ＭＳ 明朝"/>
                        <a:cs typeface="Times New Roman"/>
                      </a:endParaRPr>
                    </a:p>
                  </a:txBody>
                  <a:tcPr marL="68580" marR="68580" marT="0" marB="0"/>
                </a:tc>
                <a:tc>
                  <a:txBody>
                    <a:bodyPr/>
                    <a:lstStyle/>
                    <a:p>
                      <a:pPr marL="0" marR="0">
                        <a:spcBef>
                          <a:spcPts val="0"/>
                        </a:spcBef>
                        <a:spcAft>
                          <a:spcPts val="0"/>
                        </a:spcAft>
                      </a:pPr>
                      <a:r>
                        <a:rPr lang="en-US" sz="1800" b="1">
                          <a:effectLst/>
                          <a:latin typeface="Cambria"/>
                          <a:ea typeface="ＭＳ 明朝"/>
                          <a:cs typeface="Courier New"/>
                        </a:rPr>
                        <a:t>Partial</a:t>
                      </a:r>
                      <a:endParaRPr lang="en-US" sz="1800">
                        <a:effectLst/>
                        <a:latin typeface="Courier"/>
                        <a:ea typeface="ＭＳ 明朝"/>
                        <a:cs typeface="Times New Roman"/>
                      </a:endParaRPr>
                    </a:p>
                  </a:txBody>
                  <a:tcPr marL="68580" marR="68580" marT="0" marB="0"/>
                </a:tc>
                <a:tc>
                  <a:txBody>
                    <a:bodyPr/>
                    <a:lstStyle/>
                    <a:p>
                      <a:pPr marL="0" marR="0">
                        <a:spcBef>
                          <a:spcPts val="0"/>
                        </a:spcBef>
                        <a:spcAft>
                          <a:spcPts val="0"/>
                        </a:spcAft>
                      </a:pPr>
                      <a:r>
                        <a:rPr lang="en-US" sz="1800" b="1">
                          <a:effectLst/>
                          <a:latin typeface="Cambria"/>
                          <a:ea typeface="ＭＳ 明朝"/>
                          <a:cs typeface="Courier New"/>
                        </a:rPr>
                        <a:t>None</a:t>
                      </a:r>
                      <a:endParaRPr lang="en-US" sz="1800">
                        <a:effectLst/>
                        <a:latin typeface="Courier"/>
                        <a:ea typeface="ＭＳ 明朝"/>
                        <a:cs typeface="Times New Roman"/>
                      </a:endParaRPr>
                    </a:p>
                  </a:txBody>
                  <a:tcPr marL="68580" marR="68580" marT="0" marB="0"/>
                </a:tc>
              </a:tr>
              <a:tr h="370840">
                <a:tc>
                  <a:txBody>
                    <a:bodyPr/>
                    <a:lstStyle/>
                    <a:p>
                      <a:pPr marL="0" marR="0">
                        <a:spcBef>
                          <a:spcPts val="0"/>
                        </a:spcBef>
                        <a:spcAft>
                          <a:spcPts val="0"/>
                        </a:spcAft>
                      </a:pPr>
                      <a:r>
                        <a:rPr lang="en-US" sz="1800" dirty="0" smtClean="0">
                          <a:effectLst/>
                          <a:latin typeface="Cambria"/>
                          <a:ea typeface="ＭＳ 明朝"/>
                          <a:cs typeface="Courier New"/>
                        </a:rPr>
                        <a:t>FAT</a:t>
                      </a:r>
                      <a:endParaRPr lang="en-US" sz="1800" dirty="0">
                        <a:effectLst/>
                        <a:latin typeface="Courier"/>
                        <a:ea typeface="ＭＳ 明朝"/>
                        <a:cs typeface="Times New Roman"/>
                      </a:endParaRPr>
                    </a:p>
                  </a:txBody>
                  <a:tcPr marL="68580" marR="68580" marT="0" marB="0"/>
                </a:tc>
                <a:tc>
                  <a:txBody>
                    <a:bodyPr/>
                    <a:lstStyle/>
                    <a:p>
                      <a:pPr marL="0" marR="0" algn="r">
                        <a:spcBef>
                          <a:spcPts val="0"/>
                        </a:spcBef>
                        <a:spcAft>
                          <a:spcPts val="0"/>
                        </a:spcAft>
                      </a:pPr>
                      <a:r>
                        <a:rPr lang="en-US" sz="1800" dirty="0">
                          <a:effectLst/>
                          <a:latin typeface="Cambria"/>
                          <a:ea typeface="ＭＳ 明朝"/>
                          <a:cs typeface="Courier New"/>
                        </a:rPr>
                        <a:t>2894</a:t>
                      </a:r>
                      <a:endParaRPr lang="en-US" sz="1800" dirty="0">
                        <a:effectLst/>
                        <a:latin typeface="Courier"/>
                        <a:ea typeface="ＭＳ 明朝"/>
                        <a:cs typeface="Times New Roman"/>
                      </a:endParaRPr>
                    </a:p>
                  </a:txBody>
                  <a:tcPr marL="68580" marR="68580" marT="0" marB="0"/>
                </a:tc>
                <a:tc>
                  <a:txBody>
                    <a:bodyPr/>
                    <a:lstStyle/>
                    <a:p>
                      <a:pPr marL="0" marR="0" algn="r">
                        <a:spcBef>
                          <a:spcPts val="0"/>
                        </a:spcBef>
                        <a:spcAft>
                          <a:spcPts val="0"/>
                        </a:spcAft>
                      </a:pPr>
                      <a:r>
                        <a:rPr lang="en-US" sz="1800">
                          <a:effectLst/>
                          <a:latin typeface="Cambria"/>
                          <a:ea typeface="ＭＳ 明朝"/>
                          <a:cs typeface="Courier New"/>
                        </a:rPr>
                        <a:t>1118</a:t>
                      </a:r>
                      <a:endParaRPr lang="en-US" sz="1800">
                        <a:effectLst/>
                        <a:latin typeface="Courier"/>
                        <a:ea typeface="ＭＳ 明朝"/>
                        <a:cs typeface="Times New Roman"/>
                      </a:endParaRPr>
                    </a:p>
                  </a:txBody>
                  <a:tcPr marL="68580" marR="68580" marT="0" marB="0"/>
                </a:tc>
                <a:tc>
                  <a:txBody>
                    <a:bodyPr/>
                    <a:lstStyle/>
                    <a:p>
                      <a:pPr marL="0" marR="0" algn="r">
                        <a:spcBef>
                          <a:spcPts val="0"/>
                        </a:spcBef>
                        <a:spcAft>
                          <a:spcPts val="0"/>
                        </a:spcAft>
                      </a:pPr>
                      <a:r>
                        <a:rPr lang="en-US" sz="1800">
                          <a:effectLst/>
                          <a:latin typeface="Cambria"/>
                          <a:ea typeface="ＭＳ 明朝"/>
                          <a:cs typeface="Courier New"/>
                        </a:rPr>
                        <a:t>2</a:t>
                      </a:r>
                      <a:endParaRPr lang="en-US" sz="1800">
                        <a:effectLst/>
                        <a:latin typeface="Courier"/>
                        <a:ea typeface="ＭＳ 明朝"/>
                        <a:cs typeface="Times New Roman"/>
                      </a:endParaRPr>
                    </a:p>
                  </a:txBody>
                  <a:tcPr marL="68580" marR="68580" marT="0" marB="0"/>
                </a:tc>
                <a:tc>
                  <a:txBody>
                    <a:bodyPr/>
                    <a:lstStyle/>
                    <a:p>
                      <a:pPr marL="0" marR="0" algn="r">
                        <a:spcBef>
                          <a:spcPts val="0"/>
                        </a:spcBef>
                        <a:spcAft>
                          <a:spcPts val="0"/>
                        </a:spcAft>
                      </a:pPr>
                      <a:r>
                        <a:rPr lang="en-US" sz="1800">
                          <a:effectLst/>
                          <a:latin typeface="Cambria"/>
                          <a:ea typeface="ＭＳ 明朝"/>
                          <a:cs typeface="Courier New"/>
                        </a:rPr>
                        <a:t>100</a:t>
                      </a:r>
                      <a:endParaRPr lang="en-US" sz="1800">
                        <a:effectLst/>
                        <a:latin typeface="Courier"/>
                        <a:ea typeface="ＭＳ 明朝"/>
                        <a:cs typeface="Times New Roman"/>
                      </a:endParaRPr>
                    </a:p>
                  </a:txBody>
                  <a:tcPr marL="68580" marR="68580" marT="0" marB="0"/>
                </a:tc>
                <a:tc>
                  <a:txBody>
                    <a:bodyPr/>
                    <a:lstStyle/>
                    <a:p>
                      <a:pPr marL="0" marR="0" algn="r">
                        <a:spcBef>
                          <a:spcPts val="0"/>
                        </a:spcBef>
                        <a:spcAft>
                          <a:spcPts val="0"/>
                        </a:spcAft>
                      </a:pPr>
                      <a:r>
                        <a:rPr lang="en-US" sz="1800">
                          <a:effectLst/>
                          <a:latin typeface="Cambria"/>
                          <a:ea typeface="ＭＳ 明朝"/>
                          <a:cs typeface="Courier New"/>
                        </a:rPr>
                        <a:t>7</a:t>
                      </a:r>
                      <a:endParaRPr lang="en-US" sz="1800">
                        <a:effectLst/>
                        <a:latin typeface="Courier"/>
                        <a:ea typeface="ＭＳ 明朝"/>
                        <a:cs typeface="Times New Roman"/>
                      </a:endParaRPr>
                    </a:p>
                  </a:txBody>
                  <a:tcPr marL="68580" marR="68580" marT="0" marB="0"/>
                </a:tc>
                <a:tc>
                  <a:txBody>
                    <a:bodyPr/>
                    <a:lstStyle/>
                    <a:p>
                      <a:pPr marL="0" marR="0" algn="r">
                        <a:spcBef>
                          <a:spcPts val="0"/>
                        </a:spcBef>
                        <a:spcAft>
                          <a:spcPts val="0"/>
                        </a:spcAft>
                      </a:pPr>
                      <a:r>
                        <a:rPr lang="en-US" sz="1800">
                          <a:effectLst/>
                          <a:latin typeface="Cambria"/>
                          <a:ea typeface="ＭＳ 明朝"/>
                          <a:cs typeface="Courier New"/>
                        </a:rPr>
                        <a:t>10</a:t>
                      </a:r>
                      <a:endParaRPr lang="en-US" sz="1800">
                        <a:effectLst/>
                        <a:latin typeface="Courier"/>
                        <a:ea typeface="ＭＳ 明朝"/>
                        <a:cs typeface="Times New Roman"/>
                      </a:endParaRPr>
                    </a:p>
                  </a:txBody>
                  <a:tcPr marL="68580" marR="68580" marT="0" marB="0"/>
                </a:tc>
                <a:tc>
                  <a:txBody>
                    <a:bodyPr/>
                    <a:lstStyle/>
                    <a:p>
                      <a:pPr marL="0" marR="0" algn="r">
                        <a:spcBef>
                          <a:spcPts val="0"/>
                        </a:spcBef>
                        <a:spcAft>
                          <a:spcPts val="0"/>
                        </a:spcAft>
                      </a:pPr>
                      <a:r>
                        <a:rPr lang="en-US" sz="1800">
                          <a:effectLst/>
                          <a:latin typeface="Cambria"/>
                          <a:ea typeface="ＭＳ 明朝"/>
                          <a:cs typeface="Courier New"/>
                        </a:rPr>
                        <a:t>1657</a:t>
                      </a:r>
                      <a:endParaRPr lang="en-US" sz="1800">
                        <a:effectLst/>
                        <a:latin typeface="Courier"/>
                        <a:ea typeface="ＭＳ 明朝"/>
                        <a:cs typeface="Times New Roman"/>
                      </a:endParaRPr>
                    </a:p>
                  </a:txBody>
                  <a:tcPr marL="68580" marR="68580" marT="0" marB="0"/>
                </a:tc>
              </a:tr>
              <a:tr h="370840">
                <a:tc>
                  <a:txBody>
                    <a:bodyPr/>
                    <a:lstStyle/>
                    <a:p>
                      <a:pPr marL="0" marR="0">
                        <a:spcBef>
                          <a:spcPts val="0"/>
                        </a:spcBef>
                        <a:spcAft>
                          <a:spcPts val="0"/>
                        </a:spcAft>
                      </a:pPr>
                      <a:r>
                        <a:rPr lang="en-US" sz="1800" dirty="0" err="1" smtClean="0">
                          <a:effectLst/>
                          <a:latin typeface="Cambria"/>
                          <a:ea typeface="ＭＳ 明朝"/>
                          <a:cs typeface="Courier New"/>
                        </a:rPr>
                        <a:t>ExFAT</a:t>
                      </a:r>
                      <a:endParaRPr lang="en-US" sz="1800" dirty="0">
                        <a:effectLst/>
                        <a:latin typeface="Courier"/>
                        <a:ea typeface="ＭＳ 明朝"/>
                        <a:cs typeface="Times New Roman"/>
                      </a:endParaRPr>
                    </a:p>
                  </a:txBody>
                  <a:tcPr marL="68580" marR="68580" marT="0" marB="0"/>
                </a:tc>
                <a:tc>
                  <a:txBody>
                    <a:bodyPr/>
                    <a:lstStyle/>
                    <a:p>
                      <a:pPr marL="0" marR="0" algn="r">
                        <a:spcBef>
                          <a:spcPts val="0"/>
                        </a:spcBef>
                        <a:spcAft>
                          <a:spcPts val="0"/>
                        </a:spcAft>
                      </a:pPr>
                      <a:r>
                        <a:rPr lang="en-US" sz="1800">
                          <a:effectLst/>
                          <a:latin typeface="Cambria"/>
                          <a:ea typeface="ＭＳ 明朝"/>
                          <a:cs typeface="Courier New"/>
                        </a:rPr>
                        <a:t>965</a:t>
                      </a:r>
                      <a:endParaRPr lang="en-US" sz="1800">
                        <a:effectLst/>
                        <a:latin typeface="Courier"/>
                        <a:ea typeface="ＭＳ 明朝"/>
                        <a:cs typeface="Times New Roman"/>
                      </a:endParaRPr>
                    </a:p>
                  </a:txBody>
                  <a:tcPr marL="68580" marR="68580" marT="0" marB="0"/>
                </a:tc>
                <a:tc>
                  <a:txBody>
                    <a:bodyPr/>
                    <a:lstStyle/>
                    <a:p>
                      <a:pPr marL="0" marR="0" algn="r">
                        <a:spcBef>
                          <a:spcPts val="0"/>
                        </a:spcBef>
                        <a:spcAft>
                          <a:spcPts val="0"/>
                        </a:spcAft>
                      </a:pPr>
                      <a:r>
                        <a:rPr lang="en-US" sz="1800" dirty="0">
                          <a:effectLst/>
                          <a:latin typeface="Cambria"/>
                          <a:ea typeface="ＭＳ 明朝"/>
                          <a:cs typeface="Courier New"/>
                        </a:rPr>
                        <a:t>376</a:t>
                      </a:r>
                      <a:endParaRPr lang="en-US" sz="1800" dirty="0">
                        <a:effectLst/>
                        <a:latin typeface="Courier"/>
                        <a:ea typeface="ＭＳ 明朝"/>
                        <a:cs typeface="Times New Roman"/>
                      </a:endParaRPr>
                    </a:p>
                  </a:txBody>
                  <a:tcPr marL="68580" marR="68580" marT="0" marB="0"/>
                </a:tc>
                <a:tc>
                  <a:txBody>
                    <a:bodyPr/>
                    <a:lstStyle/>
                    <a:p>
                      <a:pPr marL="0" marR="0" algn="r">
                        <a:spcBef>
                          <a:spcPts val="0"/>
                        </a:spcBef>
                        <a:spcAft>
                          <a:spcPts val="0"/>
                        </a:spcAft>
                      </a:pPr>
                      <a:r>
                        <a:rPr lang="en-US" sz="1800" dirty="0">
                          <a:effectLst/>
                          <a:latin typeface="Cambria"/>
                          <a:ea typeface="ＭＳ 明朝"/>
                          <a:cs typeface="Courier New"/>
                        </a:rPr>
                        <a:t>3</a:t>
                      </a:r>
                      <a:endParaRPr lang="en-US" sz="1800" dirty="0">
                        <a:effectLst/>
                        <a:latin typeface="Courier"/>
                        <a:ea typeface="ＭＳ 明朝"/>
                        <a:cs typeface="Times New Roman"/>
                      </a:endParaRPr>
                    </a:p>
                  </a:txBody>
                  <a:tcPr marL="68580" marR="68580" marT="0" marB="0"/>
                </a:tc>
                <a:tc>
                  <a:txBody>
                    <a:bodyPr/>
                    <a:lstStyle/>
                    <a:p>
                      <a:pPr marL="0" marR="0" algn="r">
                        <a:spcBef>
                          <a:spcPts val="0"/>
                        </a:spcBef>
                        <a:spcAft>
                          <a:spcPts val="0"/>
                        </a:spcAft>
                      </a:pPr>
                      <a:r>
                        <a:rPr lang="en-US" sz="1800">
                          <a:effectLst/>
                          <a:latin typeface="Cambria"/>
                          <a:ea typeface="ＭＳ 明朝"/>
                          <a:cs typeface="Courier New"/>
                        </a:rPr>
                        <a:t>28</a:t>
                      </a:r>
                      <a:endParaRPr lang="en-US" sz="1800">
                        <a:effectLst/>
                        <a:latin typeface="Courier"/>
                        <a:ea typeface="ＭＳ 明朝"/>
                        <a:cs typeface="Times New Roman"/>
                      </a:endParaRPr>
                    </a:p>
                  </a:txBody>
                  <a:tcPr marL="68580" marR="68580" marT="0" marB="0"/>
                </a:tc>
                <a:tc>
                  <a:txBody>
                    <a:bodyPr/>
                    <a:lstStyle/>
                    <a:p>
                      <a:pPr marL="0" marR="0" algn="r">
                        <a:spcBef>
                          <a:spcPts val="0"/>
                        </a:spcBef>
                        <a:spcAft>
                          <a:spcPts val="0"/>
                        </a:spcAft>
                      </a:pPr>
                      <a:r>
                        <a:rPr lang="en-US" sz="1800">
                          <a:effectLst/>
                          <a:latin typeface="Cambria"/>
                          <a:ea typeface="ＭＳ 明朝"/>
                          <a:cs typeface="Courier New"/>
                        </a:rPr>
                        <a:t>1</a:t>
                      </a:r>
                      <a:endParaRPr lang="en-US" sz="1800">
                        <a:effectLst/>
                        <a:latin typeface="Courier"/>
                        <a:ea typeface="ＭＳ 明朝"/>
                        <a:cs typeface="Times New Roman"/>
                      </a:endParaRPr>
                    </a:p>
                  </a:txBody>
                  <a:tcPr marL="68580" marR="68580" marT="0" marB="0"/>
                </a:tc>
                <a:tc>
                  <a:txBody>
                    <a:bodyPr/>
                    <a:lstStyle/>
                    <a:p>
                      <a:pPr marL="0" marR="0" algn="r">
                        <a:spcBef>
                          <a:spcPts val="0"/>
                        </a:spcBef>
                        <a:spcAft>
                          <a:spcPts val="0"/>
                        </a:spcAft>
                      </a:pPr>
                      <a:r>
                        <a:rPr lang="en-US" sz="1800">
                          <a:effectLst/>
                          <a:latin typeface="Cambria"/>
                          <a:ea typeface="ＭＳ 明朝"/>
                          <a:cs typeface="Courier New"/>
                        </a:rPr>
                        <a:t>3</a:t>
                      </a:r>
                      <a:endParaRPr lang="en-US" sz="1800">
                        <a:effectLst/>
                        <a:latin typeface="Courier"/>
                        <a:ea typeface="ＭＳ 明朝"/>
                        <a:cs typeface="Times New Roman"/>
                      </a:endParaRPr>
                    </a:p>
                  </a:txBody>
                  <a:tcPr marL="68580" marR="68580" marT="0" marB="0"/>
                </a:tc>
                <a:tc>
                  <a:txBody>
                    <a:bodyPr/>
                    <a:lstStyle/>
                    <a:p>
                      <a:pPr marL="0" marR="0" algn="r">
                        <a:spcBef>
                          <a:spcPts val="0"/>
                        </a:spcBef>
                        <a:spcAft>
                          <a:spcPts val="0"/>
                        </a:spcAft>
                      </a:pPr>
                      <a:r>
                        <a:rPr lang="en-US" sz="1800">
                          <a:effectLst/>
                          <a:latin typeface="Cambria"/>
                          <a:ea typeface="ＭＳ 明朝"/>
                          <a:cs typeface="Courier New"/>
                        </a:rPr>
                        <a:t>554</a:t>
                      </a:r>
                      <a:endParaRPr lang="en-US" sz="1800">
                        <a:effectLst/>
                        <a:latin typeface="Courier"/>
                        <a:ea typeface="ＭＳ 明朝"/>
                        <a:cs typeface="Times New Roman"/>
                      </a:endParaRPr>
                    </a:p>
                  </a:txBody>
                  <a:tcPr marL="68580" marR="68580" marT="0" marB="0"/>
                </a:tc>
              </a:tr>
              <a:tr h="370840">
                <a:tc>
                  <a:txBody>
                    <a:bodyPr/>
                    <a:lstStyle/>
                    <a:p>
                      <a:pPr marL="0" marR="0">
                        <a:spcBef>
                          <a:spcPts val="0"/>
                        </a:spcBef>
                        <a:spcAft>
                          <a:spcPts val="0"/>
                        </a:spcAft>
                      </a:pPr>
                      <a:r>
                        <a:rPr lang="en-US" sz="1800" dirty="0" smtClean="0">
                          <a:effectLst/>
                          <a:latin typeface="Cambria"/>
                          <a:ea typeface="ＭＳ 明朝"/>
                          <a:cs typeface="Courier New"/>
                        </a:rPr>
                        <a:t>NTFS</a:t>
                      </a:r>
                      <a:endParaRPr lang="en-US" sz="1800" dirty="0">
                        <a:effectLst/>
                        <a:latin typeface="Courier"/>
                        <a:ea typeface="ＭＳ 明朝"/>
                        <a:cs typeface="Times New Roman"/>
                      </a:endParaRPr>
                    </a:p>
                  </a:txBody>
                  <a:tcPr marL="68580" marR="68580" marT="0" marB="0"/>
                </a:tc>
                <a:tc>
                  <a:txBody>
                    <a:bodyPr/>
                    <a:lstStyle/>
                    <a:p>
                      <a:pPr marL="0" marR="0" algn="r">
                        <a:spcBef>
                          <a:spcPts val="0"/>
                        </a:spcBef>
                        <a:spcAft>
                          <a:spcPts val="0"/>
                        </a:spcAft>
                      </a:pPr>
                      <a:r>
                        <a:rPr lang="en-US" sz="1800">
                          <a:effectLst/>
                          <a:latin typeface="Cambria"/>
                          <a:ea typeface="ＭＳ 明朝"/>
                          <a:cs typeface="Courier New"/>
                        </a:rPr>
                        <a:t>965</a:t>
                      </a:r>
                      <a:endParaRPr lang="en-US" sz="1800">
                        <a:effectLst/>
                        <a:latin typeface="Courier"/>
                        <a:ea typeface="ＭＳ 明朝"/>
                        <a:cs typeface="Times New Roman"/>
                      </a:endParaRPr>
                    </a:p>
                  </a:txBody>
                  <a:tcPr marL="68580" marR="68580" marT="0" marB="0"/>
                </a:tc>
                <a:tc>
                  <a:txBody>
                    <a:bodyPr/>
                    <a:lstStyle/>
                    <a:p>
                      <a:pPr marL="0" marR="0" algn="r">
                        <a:spcBef>
                          <a:spcPts val="0"/>
                        </a:spcBef>
                        <a:spcAft>
                          <a:spcPts val="0"/>
                        </a:spcAft>
                      </a:pPr>
                      <a:r>
                        <a:rPr lang="en-US" sz="1800">
                          <a:effectLst/>
                          <a:latin typeface="Cambria"/>
                          <a:ea typeface="ＭＳ 明朝"/>
                          <a:cs typeface="Courier New"/>
                        </a:rPr>
                        <a:t>371</a:t>
                      </a:r>
                      <a:endParaRPr lang="en-US" sz="1800">
                        <a:effectLst/>
                        <a:latin typeface="Courier"/>
                        <a:ea typeface="ＭＳ 明朝"/>
                        <a:cs typeface="Times New Roman"/>
                      </a:endParaRPr>
                    </a:p>
                  </a:txBody>
                  <a:tcPr marL="68580" marR="68580" marT="0" marB="0"/>
                </a:tc>
                <a:tc>
                  <a:txBody>
                    <a:bodyPr/>
                    <a:lstStyle/>
                    <a:p>
                      <a:pPr marL="0" marR="0" algn="r">
                        <a:spcBef>
                          <a:spcPts val="0"/>
                        </a:spcBef>
                        <a:spcAft>
                          <a:spcPts val="0"/>
                        </a:spcAft>
                      </a:pPr>
                      <a:r>
                        <a:rPr lang="en-US" sz="1800">
                          <a:effectLst/>
                          <a:latin typeface="Cambria"/>
                          <a:ea typeface="ＭＳ 明朝"/>
                          <a:cs typeface="Courier New"/>
                        </a:rPr>
                        <a:t>3</a:t>
                      </a:r>
                      <a:endParaRPr lang="en-US" sz="1800">
                        <a:effectLst/>
                        <a:latin typeface="Courier"/>
                        <a:ea typeface="ＭＳ 明朝"/>
                        <a:cs typeface="Times New Roman"/>
                      </a:endParaRPr>
                    </a:p>
                  </a:txBody>
                  <a:tcPr marL="68580" marR="68580" marT="0" marB="0"/>
                </a:tc>
                <a:tc>
                  <a:txBody>
                    <a:bodyPr/>
                    <a:lstStyle/>
                    <a:p>
                      <a:pPr marL="0" marR="0" algn="r">
                        <a:spcBef>
                          <a:spcPts val="0"/>
                        </a:spcBef>
                        <a:spcAft>
                          <a:spcPts val="0"/>
                        </a:spcAft>
                      </a:pPr>
                      <a:r>
                        <a:rPr lang="en-US" sz="1800" dirty="0">
                          <a:effectLst/>
                          <a:latin typeface="Cambria"/>
                          <a:ea typeface="ＭＳ 明朝"/>
                          <a:cs typeface="Courier New"/>
                        </a:rPr>
                        <a:t>560</a:t>
                      </a:r>
                      <a:endParaRPr lang="en-US" sz="1800" dirty="0">
                        <a:effectLst/>
                        <a:latin typeface="Courier"/>
                        <a:ea typeface="ＭＳ 明朝"/>
                        <a:cs typeface="Times New Roman"/>
                      </a:endParaRPr>
                    </a:p>
                  </a:txBody>
                  <a:tcPr marL="68580" marR="68580" marT="0" marB="0"/>
                </a:tc>
                <a:tc>
                  <a:txBody>
                    <a:bodyPr/>
                    <a:lstStyle/>
                    <a:p>
                      <a:pPr marL="0" marR="0" algn="r">
                        <a:spcBef>
                          <a:spcPts val="0"/>
                        </a:spcBef>
                        <a:spcAft>
                          <a:spcPts val="0"/>
                        </a:spcAft>
                      </a:pPr>
                      <a:r>
                        <a:rPr lang="en-US" sz="1800" dirty="0">
                          <a:effectLst/>
                          <a:latin typeface="Cambria"/>
                          <a:ea typeface="ＭＳ 明朝"/>
                          <a:cs typeface="Courier New"/>
                        </a:rPr>
                        <a:t>0</a:t>
                      </a:r>
                      <a:endParaRPr lang="en-US" sz="1800" dirty="0">
                        <a:effectLst/>
                        <a:latin typeface="Courier"/>
                        <a:ea typeface="ＭＳ 明朝"/>
                        <a:cs typeface="Times New Roman"/>
                      </a:endParaRPr>
                    </a:p>
                  </a:txBody>
                  <a:tcPr marL="68580" marR="68580" marT="0" marB="0"/>
                </a:tc>
                <a:tc>
                  <a:txBody>
                    <a:bodyPr/>
                    <a:lstStyle/>
                    <a:p>
                      <a:pPr marL="0" marR="0" algn="r">
                        <a:spcBef>
                          <a:spcPts val="0"/>
                        </a:spcBef>
                        <a:spcAft>
                          <a:spcPts val="0"/>
                        </a:spcAft>
                      </a:pPr>
                      <a:r>
                        <a:rPr lang="en-US" sz="1800" dirty="0">
                          <a:effectLst/>
                          <a:latin typeface="Cambria"/>
                          <a:ea typeface="ＭＳ 明朝"/>
                          <a:cs typeface="Courier New"/>
                        </a:rPr>
                        <a:t>3</a:t>
                      </a:r>
                      <a:endParaRPr lang="en-US" sz="1800" dirty="0">
                        <a:effectLst/>
                        <a:latin typeface="Courier"/>
                        <a:ea typeface="ＭＳ 明朝"/>
                        <a:cs typeface="Times New Roman"/>
                      </a:endParaRPr>
                    </a:p>
                  </a:txBody>
                  <a:tcPr marL="68580" marR="68580" marT="0" marB="0"/>
                </a:tc>
                <a:tc>
                  <a:txBody>
                    <a:bodyPr/>
                    <a:lstStyle/>
                    <a:p>
                      <a:pPr marL="0" marR="0" algn="r">
                        <a:spcBef>
                          <a:spcPts val="0"/>
                        </a:spcBef>
                        <a:spcAft>
                          <a:spcPts val="0"/>
                        </a:spcAft>
                      </a:pPr>
                      <a:r>
                        <a:rPr lang="en-US" sz="1800">
                          <a:effectLst/>
                          <a:latin typeface="Cambria"/>
                          <a:ea typeface="ＭＳ 明朝"/>
                          <a:cs typeface="Courier New"/>
                        </a:rPr>
                        <a:t>28</a:t>
                      </a:r>
                      <a:endParaRPr lang="en-US" sz="1800">
                        <a:effectLst/>
                        <a:latin typeface="Courier"/>
                        <a:ea typeface="ＭＳ 明朝"/>
                        <a:cs typeface="Times New Roman"/>
                      </a:endParaRPr>
                    </a:p>
                  </a:txBody>
                  <a:tcPr marL="68580" marR="68580" marT="0" marB="0"/>
                </a:tc>
              </a:tr>
              <a:tr h="370840">
                <a:tc>
                  <a:txBody>
                    <a:bodyPr/>
                    <a:lstStyle/>
                    <a:p>
                      <a:pPr marL="0" marR="0">
                        <a:spcBef>
                          <a:spcPts val="0"/>
                        </a:spcBef>
                        <a:spcAft>
                          <a:spcPts val="0"/>
                        </a:spcAft>
                      </a:pPr>
                      <a:r>
                        <a:rPr lang="en-US" sz="1800" dirty="0" smtClean="0">
                          <a:effectLst/>
                          <a:latin typeface="Cambria"/>
                          <a:ea typeface="ＭＳ 明朝"/>
                          <a:cs typeface="Courier New"/>
                        </a:rPr>
                        <a:t>EXT</a:t>
                      </a:r>
                      <a:endParaRPr lang="en-US" sz="1800" dirty="0">
                        <a:effectLst/>
                        <a:latin typeface="Courier"/>
                        <a:ea typeface="ＭＳ 明朝"/>
                        <a:cs typeface="Times New Roman"/>
                      </a:endParaRPr>
                    </a:p>
                  </a:txBody>
                  <a:tcPr marL="68580" marR="68580" marT="0" marB="0"/>
                </a:tc>
                <a:tc>
                  <a:txBody>
                    <a:bodyPr/>
                    <a:lstStyle/>
                    <a:p>
                      <a:pPr marL="0" marR="0" algn="r">
                        <a:spcBef>
                          <a:spcPts val="0"/>
                        </a:spcBef>
                        <a:spcAft>
                          <a:spcPts val="0"/>
                        </a:spcAft>
                      </a:pPr>
                      <a:r>
                        <a:rPr lang="en-US" sz="1800">
                          <a:effectLst/>
                          <a:latin typeface="Cambria"/>
                          <a:ea typeface="ＭＳ 明朝"/>
                          <a:cs typeface="Courier New"/>
                        </a:rPr>
                        <a:t>2869</a:t>
                      </a:r>
                      <a:endParaRPr lang="en-US" sz="1800">
                        <a:effectLst/>
                        <a:latin typeface="Courier"/>
                        <a:ea typeface="ＭＳ 明朝"/>
                        <a:cs typeface="Times New Roman"/>
                      </a:endParaRPr>
                    </a:p>
                  </a:txBody>
                  <a:tcPr marL="68580" marR="68580" marT="0" marB="0"/>
                </a:tc>
                <a:tc>
                  <a:txBody>
                    <a:bodyPr/>
                    <a:lstStyle/>
                    <a:p>
                      <a:pPr marL="0" marR="0" algn="r">
                        <a:spcBef>
                          <a:spcPts val="0"/>
                        </a:spcBef>
                        <a:spcAft>
                          <a:spcPts val="0"/>
                        </a:spcAft>
                      </a:pPr>
                      <a:r>
                        <a:rPr lang="en-US" sz="1800">
                          <a:effectLst/>
                          <a:latin typeface="Cambria"/>
                          <a:ea typeface="ＭＳ 明朝"/>
                          <a:cs typeface="Courier New"/>
                        </a:rPr>
                        <a:t>1225</a:t>
                      </a:r>
                      <a:endParaRPr lang="en-US" sz="1800">
                        <a:effectLst/>
                        <a:latin typeface="Courier"/>
                        <a:ea typeface="ＭＳ 明朝"/>
                        <a:cs typeface="Times New Roman"/>
                      </a:endParaRPr>
                    </a:p>
                  </a:txBody>
                  <a:tcPr marL="68580" marR="68580" marT="0" marB="0"/>
                </a:tc>
                <a:tc>
                  <a:txBody>
                    <a:bodyPr/>
                    <a:lstStyle/>
                    <a:p>
                      <a:pPr marL="0" marR="0" algn="r">
                        <a:spcBef>
                          <a:spcPts val="0"/>
                        </a:spcBef>
                        <a:spcAft>
                          <a:spcPts val="0"/>
                        </a:spcAft>
                      </a:pPr>
                      <a:r>
                        <a:rPr lang="en-US" sz="1800">
                          <a:effectLst/>
                          <a:latin typeface="Cambria"/>
                          <a:ea typeface="ＭＳ 明朝"/>
                          <a:cs typeface="Courier New"/>
                        </a:rPr>
                        <a:t>21</a:t>
                      </a:r>
                      <a:endParaRPr lang="en-US" sz="1800">
                        <a:effectLst/>
                        <a:latin typeface="Courier"/>
                        <a:ea typeface="ＭＳ 明朝"/>
                        <a:cs typeface="Times New Roman"/>
                      </a:endParaRPr>
                    </a:p>
                  </a:txBody>
                  <a:tcPr marL="68580" marR="68580" marT="0" marB="0"/>
                </a:tc>
                <a:tc>
                  <a:txBody>
                    <a:bodyPr/>
                    <a:lstStyle/>
                    <a:p>
                      <a:pPr marL="0" marR="0" algn="r">
                        <a:spcBef>
                          <a:spcPts val="0"/>
                        </a:spcBef>
                        <a:spcAft>
                          <a:spcPts val="0"/>
                        </a:spcAft>
                      </a:pPr>
                      <a:r>
                        <a:rPr lang="en-US" sz="1800">
                          <a:effectLst/>
                          <a:latin typeface="Cambria"/>
                          <a:ea typeface="ＭＳ 明朝"/>
                          <a:cs typeface="Courier New"/>
                        </a:rPr>
                        <a:t>969</a:t>
                      </a:r>
                      <a:endParaRPr lang="en-US" sz="1800">
                        <a:effectLst/>
                        <a:latin typeface="Courier"/>
                        <a:ea typeface="ＭＳ 明朝"/>
                        <a:cs typeface="Times New Roman"/>
                      </a:endParaRPr>
                    </a:p>
                  </a:txBody>
                  <a:tcPr marL="68580" marR="68580" marT="0" marB="0"/>
                </a:tc>
                <a:tc>
                  <a:txBody>
                    <a:bodyPr/>
                    <a:lstStyle/>
                    <a:p>
                      <a:pPr marL="0" marR="0" algn="r">
                        <a:spcBef>
                          <a:spcPts val="0"/>
                        </a:spcBef>
                        <a:spcAft>
                          <a:spcPts val="0"/>
                        </a:spcAft>
                      </a:pPr>
                      <a:r>
                        <a:rPr lang="en-US" sz="1800">
                          <a:effectLst/>
                          <a:latin typeface="Cambria"/>
                          <a:ea typeface="ＭＳ 明朝"/>
                          <a:cs typeface="Courier New"/>
                        </a:rPr>
                        <a:t>17</a:t>
                      </a:r>
                      <a:endParaRPr lang="en-US" sz="1800">
                        <a:effectLst/>
                        <a:latin typeface="Courier"/>
                        <a:ea typeface="ＭＳ 明朝"/>
                        <a:cs typeface="Times New Roman"/>
                      </a:endParaRPr>
                    </a:p>
                  </a:txBody>
                  <a:tcPr marL="68580" marR="68580" marT="0" marB="0"/>
                </a:tc>
                <a:tc>
                  <a:txBody>
                    <a:bodyPr/>
                    <a:lstStyle/>
                    <a:p>
                      <a:pPr marL="0" marR="0" algn="r">
                        <a:spcBef>
                          <a:spcPts val="0"/>
                        </a:spcBef>
                        <a:spcAft>
                          <a:spcPts val="0"/>
                        </a:spcAft>
                      </a:pPr>
                      <a:r>
                        <a:rPr lang="en-US" sz="1800" dirty="0">
                          <a:effectLst/>
                          <a:latin typeface="Cambria"/>
                          <a:ea typeface="ＭＳ 明朝"/>
                          <a:cs typeface="Courier New"/>
                        </a:rPr>
                        <a:t>8</a:t>
                      </a:r>
                      <a:endParaRPr lang="en-US" sz="1800" dirty="0">
                        <a:effectLst/>
                        <a:latin typeface="Courier"/>
                        <a:ea typeface="ＭＳ 明朝"/>
                        <a:cs typeface="Times New Roman"/>
                      </a:endParaRPr>
                    </a:p>
                  </a:txBody>
                  <a:tcPr marL="68580" marR="68580" marT="0" marB="0"/>
                </a:tc>
                <a:tc>
                  <a:txBody>
                    <a:bodyPr/>
                    <a:lstStyle/>
                    <a:p>
                      <a:pPr marL="0" marR="0" algn="r">
                        <a:spcBef>
                          <a:spcPts val="0"/>
                        </a:spcBef>
                        <a:spcAft>
                          <a:spcPts val="0"/>
                        </a:spcAft>
                      </a:pPr>
                      <a:r>
                        <a:rPr lang="en-US" sz="1800" dirty="0">
                          <a:effectLst/>
                          <a:latin typeface="Cambria"/>
                          <a:ea typeface="ＭＳ 明朝"/>
                          <a:cs typeface="Courier New"/>
                        </a:rPr>
                        <a:t>629</a:t>
                      </a:r>
                      <a:endParaRPr lang="en-US" sz="1800" dirty="0">
                        <a:effectLst/>
                        <a:latin typeface="Courier"/>
                        <a:ea typeface="ＭＳ 明朝"/>
                        <a:cs typeface="Times New Roman"/>
                      </a:endParaRPr>
                    </a:p>
                  </a:txBody>
                  <a:tcPr marL="68580" marR="68580" marT="0" marB="0"/>
                </a:tc>
              </a:tr>
            </a:tbl>
          </a:graphicData>
        </a:graphic>
      </p:graphicFrame>
    </p:spTree>
    <p:extLst>
      <p:ext uri="{BB962C8B-B14F-4D97-AF65-F5344CB8AC3E}">
        <p14:creationId xmlns:p14="http://schemas.microsoft.com/office/powerpoint/2010/main" val="18649593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Summary for </a:t>
            </a:r>
            <a:r>
              <a:rPr lang="en-US" dirty="0"/>
              <a:t>O</a:t>
            </a:r>
            <a:r>
              <a:rPr lang="en-US" dirty="0" smtClean="0"/>
              <a:t>verwriting Cases</a:t>
            </a:r>
            <a:endParaRPr lang="en-US" dirty="0"/>
          </a:p>
        </p:txBody>
      </p:sp>
      <p:sp>
        <p:nvSpPr>
          <p:cNvPr id="3" name="Date Placeholder 2"/>
          <p:cNvSpPr>
            <a:spLocks noGrp="1"/>
          </p:cNvSpPr>
          <p:nvPr>
            <p:ph type="dt" sz="half" idx="10"/>
          </p:nvPr>
        </p:nvSpPr>
        <p:spPr/>
        <p:txBody>
          <a:bodyPr/>
          <a:lstStyle/>
          <a:p>
            <a:r>
              <a:rPr lang="en-US" smtClean="0"/>
              <a:t>2/21/13</a:t>
            </a:r>
            <a:endParaRPr lang="en-US"/>
          </a:p>
        </p:txBody>
      </p:sp>
      <p:sp>
        <p:nvSpPr>
          <p:cNvPr id="4" name="Footer Placeholder 3"/>
          <p:cNvSpPr>
            <a:spLocks noGrp="1"/>
          </p:cNvSpPr>
          <p:nvPr>
            <p:ph type="ftr" sz="quarter" idx="11"/>
          </p:nvPr>
        </p:nvSpPr>
        <p:spPr/>
        <p:txBody>
          <a:bodyPr/>
          <a:lstStyle/>
          <a:p>
            <a:r>
              <a:rPr lang="en-US" smtClean="0"/>
              <a:t>AAFS -- Washington</a:t>
            </a:r>
            <a:endParaRPr lang="en-US"/>
          </a:p>
        </p:txBody>
      </p:sp>
      <p:sp>
        <p:nvSpPr>
          <p:cNvPr id="5" name="Slide Number Placeholder 4"/>
          <p:cNvSpPr>
            <a:spLocks noGrp="1"/>
          </p:cNvSpPr>
          <p:nvPr>
            <p:ph type="sldNum" sz="quarter" idx="12"/>
          </p:nvPr>
        </p:nvSpPr>
        <p:spPr/>
        <p:txBody>
          <a:bodyPr/>
          <a:lstStyle/>
          <a:p>
            <a:fld id="{224CD1BA-ED2E-5C40-AF20-D0CB3AEAC02C}" type="slidenum">
              <a:rPr lang="en-US" smtClean="0"/>
              <a:t>14</a:t>
            </a:fld>
            <a:endParaRPr lang="en-US"/>
          </a:p>
        </p:txBody>
      </p:sp>
      <p:sp>
        <p:nvSpPr>
          <p:cNvPr id="6" name="Content Placeholder 5"/>
          <p:cNvSpPr>
            <a:spLocks noGrp="1"/>
          </p:cNvSpPr>
          <p:nvPr>
            <p:ph sz="quarter" idx="4294967295"/>
          </p:nvPr>
        </p:nvSpPr>
        <p:spPr>
          <a:xfrm>
            <a:off x="884712" y="4919132"/>
            <a:ext cx="7379312" cy="1100668"/>
          </a:xfrm>
          <a:prstGeom prst="rect">
            <a:avLst/>
          </a:prstGeom>
        </p:spPr>
        <p:txBody>
          <a:bodyPr/>
          <a:lstStyle/>
          <a:p>
            <a:r>
              <a:rPr lang="en-US" sz="1800" dirty="0" smtClean="0"/>
              <a:t>Best results on FAT &amp; NTFS</a:t>
            </a:r>
          </a:p>
          <a:p>
            <a:r>
              <a:rPr lang="en-US" sz="1800" dirty="0" smtClean="0"/>
              <a:t>One tool showed poor results for ext2</a:t>
            </a:r>
          </a:p>
          <a:p>
            <a:r>
              <a:rPr lang="en-US" sz="1800" dirty="0" smtClean="0"/>
              <a:t>Results for </a:t>
            </a:r>
            <a:r>
              <a:rPr lang="en-US" sz="1800" dirty="0" err="1" smtClean="0"/>
              <a:t>ExFAT</a:t>
            </a:r>
            <a:r>
              <a:rPr lang="en-US" sz="1800" dirty="0" smtClean="0"/>
              <a:t> vary</a:t>
            </a:r>
          </a:p>
          <a:p>
            <a:endParaRPr lang="en-US" sz="1800" dirty="0" smtClean="0"/>
          </a:p>
        </p:txBody>
      </p:sp>
      <p:graphicFrame>
        <p:nvGraphicFramePr>
          <p:cNvPr id="8" name="Content Placeholder 7"/>
          <p:cNvGraphicFramePr>
            <a:graphicFrameLocks noGrp="1"/>
          </p:cNvGraphicFramePr>
          <p:nvPr>
            <p:ph sz="quarter" idx="4294967295"/>
            <p:extLst>
              <p:ext uri="{D42A27DB-BD31-4B8C-83A1-F6EECF244321}">
                <p14:modId xmlns:p14="http://schemas.microsoft.com/office/powerpoint/2010/main" val="458453444"/>
              </p:ext>
            </p:extLst>
          </p:nvPr>
        </p:nvGraphicFramePr>
        <p:xfrm>
          <a:off x="728136" y="2393525"/>
          <a:ext cx="7272868" cy="2225040"/>
        </p:xfrm>
        <a:graphic>
          <a:graphicData uri="http://schemas.openxmlformats.org/drawingml/2006/table">
            <a:tbl>
              <a:tblPr firstRow="1" bandRow="1">
                <a:tableStyleId>{5C22544A-7EE6-4342-B048-85BDC9FD1C3A}</a:tableStyleId>
              </a:tblPr>
              <a:tblGrid>
                <a:gridCol w="1761064"/>
                <a:gridCol w="918634"/>
                <a:gridCol w="918634"/>
                <a:gridCol w="918634"/>
                <a:gridCol w="918634"/>
                <a:gridCol w="918634"/>
                <a:gridCol w="918634"/>
              </a:tblGrid>
              <a:tr h="370840">
                <a:tc gridSpan="7">
                  <a:txBody>
                    <a:bodyPr/>
                    <a:lstStyle/>
                    <a:p>
                      <a:pPr marL="0" marR="0">
                        <a:spcBef>
                          <a:spcPts val="0"/>
                        </a:spcBef>
                        <a:spcAft>
                          <a:spcPts val="0"/>
                        </a:spcAft>
                      </a:pPr>
                      <a:r>
                        <a:rPr lang="en-US" sz="1200" dirty="0" smtClean="0">
                          <a:effectLst/>
                          <a:latin typeface="Times New Roman"/>
                          <a:ea typeface="ＭＳ 明朝"/>
                        </a:rPr>
                        <a:t># intact files with metadata / # deleted</a:t>
                      </a:r>
                      <a:endParaRPr lang="en-US" sz="1200" dirty="0">
                        <a:effectLst/>
                        <a:latin typeface="Times New Roman"/>
                        <a:ea typeface="ＭＳ 明朝"/>
                      </a:endParaRPr>
                    </a:p>
                  </a:txBody>
                  <a:tcPr marL="68580" marR="68580" marT="0" marB="0"/>
                </a:tc>
                <a:tc hMerge="1">
                  <a:txBody>
                    <a:bodyPr/>
                    <a:lstStyle/>
                    <a:p>
                      <a:pPr marL="0" marR="0">
                        <a:spcBef>
                          <a:spcPts val="0"/>
                        </a:spcBef>
                        <a:spcAft>
                          <a:spcPts val="0"/>
                        </a:spcAft>
                      </a:pPr>
                      <a:endParaRPr lang="en-US" sz="1200" dirty="0">
                        <a:effectLst/>
                        <a:latin typeface="Times New Roman"/>
                        <a:ea typeface="ＭＳ 明朝"/>
                      </a:endParaRPr>
                    </a:p>
                  </a:txBody>
                  <a:tcPr marL="68580" marR="68580" marT="0" marB="0"/>
                </a:tc>
                <a:tc hMerge="1">
                  <a:txBody>
                    <a:bodyPr/>
                    <a:lstStyle/>
                    <a:p>
                      <a:pPr marL="0" marR="0">
                        <a:spcBef>
                          <a:spcPts val="0"/>
                        </a:spcBef>
                        <a:spcAft>
                          <a:spcPts val="0"/>
                        </a:spcAft>
                      </a:pPr>
                      <a:endParaRPr lang="en-US" sz="1200">
                        <a:effectLst/>
                        <a:latin typeface="Times New Roman"/>
                        <a:ea typeface="ＭＳ 明朝"/>
                      </a:endParaRPr>
                    </a:p>
                  </a:txBody>
                  <a:tcPr marL="68580" marR="68580" marT="0" marB="0"/>
                </a:tc>
                <a:tc hMerge="1">
                  <a:txBody>
                    <a:bodyPr/>
                    <a:lstStyle/>
                    <a:p>
                      <a:pPr marL="0" marR="0">
                        <a:spcBef>
                          <a:spcPts val="0"/>
                        </a:spcBef>
                        <a:spcAft>
                          <a:spcPts val="0"/>
                        </a:spcAft>
                      </a:pPr>
                      <a:endParaRPr lang="en-US" sz="1200">
                        <a:effectLst/>
                        <a:latin typeface="Times New Roman"/>
                        <a:ea typeface="ＭＳ 明朝"/>
                      </a:endParaRPr>
                    </a:p>
                  </a:txBody>
                  <a:tcPr marL="68580" marR="68580" marT="0" marB="0"/>
                </a:tc>
                <a:tc hMerge="1">
                  <a:txBody>
                    <a:bodyPr/>
                    <a:lstStyle/>
                    <a:p>
                      <a:pPr marL="0" marR="0">
                        <a:spcBef>
                          <a:spcPts val="0"/>
                        </a:spcBef>
                        <a:spcAft>
                          <a:spcPts val="0"/>
                        </a:spcAft>
                      </a:pPr>
                      <a:endParaRPr lang="en-US" sz="1200">
                        <a:effectLst/>
                        <a:latin typeface="Times New Roman"/>
                        <a:ea typeface="ＭＳ 明朝"/>
                      </a:endParaRPr>
                    </a:p>
                  </a:txBody>
                  <a:tcPr marL="68580" marR="68580" marT="0" marB="0"/>
                </a:tc>
                <a:tc hMerge="1">
                  <a:txBody>
                    <a:bodyPr/>
                    <a:lstStyle/>
                    <a:p>
                      <a:pPr marL="0" marR="0">
                        <a:spcBef>
                          <a:spcPts val="0"/>
                        </a:spcBef>
                        <a:spcAft>
                          <a:spcPts val="0"/>
                        </a:spcAft>
                      </a:pPr>
                      <a:endParaRPr lang="en-US" sz="1200">
                        <a:effectLst/>
                        <a:latin typeface="Times New Roman"/>
                        <a:ea typeface="ＭＳ 明朝"/>
                      </a:endParaRPr>
                    </a:p>
                  </a:txBody>
                  <a:tcPr marL="68580" marR="68580" marT="0" marB="0"/>
                </a:tc>
                <a:tc hMerge="1">
                  <a:txBody>
                    <a:bodyPr/>
                    <a:lstStyle/>
                    <a:p>
                      <a:pPr marL="0" marR="0">
                        <a:spcBef>
                          <a:spcPts val="0"/>
                        </a:spcBef>
                        <a:spcAft>
                          <a:spcPts val="0"/>
                        </a:spcAft>
                      </a:pPr>
                      <a:endParaRPr lang="en-US" sz="1200" dirty="0">
                        <a:effectLst/>
                        <a:latin typeface="Times New Roman"/>
                        <a:ea typeface="ＭＳ 明朝"/>
                      </a:endParaRPr>
                    </a:p>
                  </a:txBody>
                  <a:tcPr marL="68580" marR="68580" marT="0" marB="0"/>
                </a:tc>
              </a:tr>
              <a:tr h="370840">
                <a:tc>
                  <a:txBody>
                    <a:bodyPr/>
                    <a:lstStyle/>
                    <a:p>
                      <a:pPr marL="0" marR="0" algn="ctr">
                        <a:spcBef>
                          <a:spcPts val="0"/>
                        </a:spcBef>
                        <a:spcAft>
                          <a:spcPts val="0"/>
                        </a:spcAft>
                      </a:pPr>
                      <a:r>
                        <a:rPr lang="en-US" sz="1200" dirty="0">
                          <a:effectLst/>
                          <a:latin typeface="Times New Roman"/>
                          <a:ea typeface="ＭＳ 明朝"/>
                        </a:rPr>
                        <a:t>FS</a:t>
                      </a:r>
                    </a:p>
                  </a:txBody>
                  <a:tcPr marL="68580" marR="68580" marT="0" marB="0"/>
                </a:tc>
                <a:tc>
                  <a:txBody>
                    <a:bodyPr/>
                    <a:lstStyle/>
                    <a:p>
                      <a:pPr marL="0" marR="0" algn="ctr">
                        <a:spcBef>
                          <a:spcPts val="0"/>
                        </a:spcBef>
                        <a:spcAft>
                          <a:spcPts val="0"/>
                        </a:spcAft>
                      </a:pPr>
                      <a:r>
                        <a:rPr lang="en-US" sz="1200" dirty="0">
                          <a:effectLst/>
                          <a:latin typeface="Times New Roman"/>
                          <a:ea typeface="ＭＳ 明朝"/>
                        </a:rPr>
                        <a:t>1</a:t>
                      </a:r>
                    </a:p>
                  </a:txBody>
                  <a:tcPr marL="68580" marR="68580" marT="0" marB="0"/>
                </a:tc>
                <a:tc>
                  <a:txBody>
                    <a:bodyPr/>
                    <a:lstStyle/>
                    <a:p>
                      <a:pPr marL="0" marR="0" algn="ctr">
                        <a:spcBef>
                          <a:spcPts val="0"/>
                        </a:spcBef>
                        <a:spcAft>
                          <a:spcPts val="0"/>
                        </a:spcAft>
                      </a:pPr>
                      <a:r>
                        <a:rPr lang="en-US" sz="1200" dirty="0">
                          <a:effectLst/>
                          <a:latin typeface="Times New Roman"/>
                          <a:ea typeface="ＭＳ 明朝"/>
                        </a:rPr>
                        <a:t>2</a:t>
                      </a:r>
                    </a:p>
                  </a:txBody>
                  <a:tcPr marL="68580" marR="68580" marT="0" marB="0"/>
                </a:tc>
                <a:tc>
                  <a:txBody>
                    <a:bodyPr/>
                    <a:lstStyle/>
                    <a:p>
                      <a:pPr marL="0" marR="0" algn="ctr">
                        <a:spcBef>
                          <a:spcPts val="0"/>
                        </a:spcBef>
                        <a:spcAft>
                          <a:spcPts val="0"/>
                        </a:spcAft>
                      </a:pPr>
                      <a:r>
                        <a:rPr lang="en-US" sz="1200" dirty="0">
                          <a:effectLst/>
                          <a:latin typeface="Times New Roman"/>
                          <a:ea typeface="ＭＳ 明朝"/>
                        </a:rPr>
                        <a:t>3</a:t>
                      </a:r>
                    </a:p>
                  </a:txBody>
                  <a:tcPr marL="68580" marR="68580" marT="0" marB="0"/>
                </a:tc>
                <a:tc>
                  <a:txBody>
                    <a:bodyPr/>
                    <a:lstStyle/>
                    <a:p>
                      <a:pPr marL="0" marR="0" algn="ctr">
                        <a:spcBef>
                          <a:spcPts val="0"/>
                        </a:spcBef>
                        <a:spcAft>
                          <a:spcPts val="0"/>
                        </a:spcAft>
                      </a:pPr>
                      <a:r>
                        <a:rPr lang="en-US" sz="1200" dirty="0">
                          <a:effectLst/>
                          <a:latin typeface="Times New Roman"/>
                          <a:ea typeface="ＭＳ 明朝"/>
                        </a:rPr>
                        <a:t>4</a:t>
                      </a:r>
                    </a:p>
                  </a:txBody>
                  <a:tcPr marL="68580" marR="68580" marT="0" marB="0"/>
                </a:tc>
                <a:tc>
                  <a:txBody>
                    <a:bodyPr/>
                    <a:lstStyle/>
                    <a:p>
                      <a:pPr marL="0" marR="0" algn="ctr">
                        <a:spcBef>
                          <a:spcPts val="0"/>
                        </a:spcBef>
                        <a:spcAft>
                          <a:spcPts val="0"/>
                        </a:spcAft>
                      </a:pPr>
                      <a:r>
                        <a:rPr lang="en-US" sz="1200" dirty="0">
                          <a:effectLst/>
                          <a:latin typeface="Times New Roman"/>
                          <a:ea typeface="ＭＳ 明朝"/>
                        </a:rPr>
                        <a:t>5</a:t>
                      </a:r>
                    </a:p>
                  </a:txBody>
                  <a:tcPr marL="68580" marR="68580" marT="0" marB="0"/>
                </a:tc>
                <a:tc>
                  <a:txBody>
                    <a:bodyPr/>
                    <a:lstStyle/>
                    <a:p>
                      <a:pPr marL="0" marR="0" algn="ctr">
                        <a:spcBef>
                          <a:spcPts val="0"/>
                        </a:spcBef>
                        <a:spcAft>
                          <a:spcPts val="0"/>
                        </a:spcAft>
                      </a:pPr>
                      <a:r>
                        <a:rPr lang="en-US" sz="1200" dirty="0">
                          <a:effectLst/>
                          <a:latin typeface="Times New Roman"/>
                          <a:ea typeface="ＭＳ 明朝"/>
                        </a:rPr>
                        <a:t>6</a:t>
                      </a:r>
                    </a:p>
                  </a:txBody>
                  <a:tcPr marL="68580" marR="68580" marT="0" marB="0"/>
                </a:tc>
              </a:tr>
              <a:tr h="370840">
                <a:tc>
                  <a:txBody>
                    <a:bodyPr/>
                    <a:lstStyle/>
                    <a:p>
                      <a:pPr marL="0" marR="0">
                        <a:spcBef>
                          <a:spcPts val="0"/>
                        </a:spcBef>
                        <a:spcAft>
                          <a:spcPts val="0"/>
                        </a:spcAft>
                      </a:pPr>
                      <a:r>
                        <a:rPr lang="en-US" sz="1600" dirty="0" smtClean="0">
                          <a:effectLst/>
                          <a:latin typeface="Times New Roman"/>
                          <a:ea typeface="ＭＳ 明朝"/>
                        </a:rPr>
                        <a:t>FAT (1118/2894)</a:t>
                      </a:r>
                      <a:endParaRPr lang="en-US" sz="1600" dirty="0">
                        <a:effectLst/>
                        <a:latin typeface="Times New Roman"/>
                        <a:ea typeface="ＭＳ 明朝"/>
                      </a:endParaRPr>
                    </a:p>
                  </a:txBody>
                  <a:tcPr marL="68580" marR="68580" marT="0" marB="0"/>
                </a:tc>
                <a:tc>
                  <a:txBody>
                    <a:bodyPr/>
                    <a:lstStyle/>
                    <a:p>
                      <a:pPr algn="r"/>
                      <a:r>
                        <a:rPr lang="en-US" dirty="0" smtClean="0"/>
                        <a:t>885</a:t>
                      </a:r>
                      <a:endParaRPr lang="en-US" dirty="0"/>
                    </a:p>
                  </a:txBody>
                  <a:tcPr marL="68580" marR="68580" marT="0" marB="0"/>
                </a:tc>
                <a:tc>
                  <a:txBody>
                    <a:bodyPr/>
                    <a:lstStyle/>
                    <a:p>
                      <a:pPr algn="r"/>
                      <a:r>
                        <a:rPr lang="en-US" dirty="0" smtClean="0"/>
                        <a:t>885</a:t>
                      </a:r>
                      <a:endParaRPr lang="en-US" dirty="0"/>
                    </a:p>
                  </a:txBody>
                  <a:tcPr marL="68580" marR="68580" marT="0" marB="0"/>
                </a:tc>
                <a:tc>
                  <a:txBody>
                    <a:bodyPr/>
                    <a:lstStyle/>
                    <a:p>
                      <a:pPr algn="r"/>
                      <a:r>
                        <a:rPr lang="en-US" dirty="0" smtClean="0"/>
                        <a:t>885</a:t>
                      </a:r>
                      <a:endParaRPr lang="en-US" dirty="0"/>
                    </a:p>
                  </a:txBody>
                  <a:tcPr marL="68580" marR="68580" marT="0" marB="0"/>
                </a:tc>
                <a:tc>
                  <a:txBody>
                    <a:bodyPr/>
                    <a:lstStyle/>
                    <a:p>
                      <a:pPr algn="r"/>
                      <a:r>
                        <a:rPr lang="en-US" dirty="0" smtClean="0"/>
                        <a:t>885</a:t>
                      </a:r>
                      <a:endParaRPr lang="en-US" dirty="0"/>
                    </a:p>
                  </a:txBody>
                  <a:tcPr marL="68580" marR="68580" marT="0" marB="0"/>
                </a:tc>
                <a:tc>
                  <a:txBody>
                    <a:bodyPr/>
                    <a:lstStyle/>
                    <a:p>
                      <a:pPr algn="r"/>
                      <a:r>
                        <a:rPr lang="en-US" dirty="0" smtClean="0"/>
                        <a:t>885</a:t>
                      </a:r>
                      <a:endParaRPr lang="en-US" dirty="0"/>
                    </a:p>
                  </a:txBody>
                  <a:tcPr marL="68580" marR="68580" marT="0" marB="0"/>
                </a:tc>
                <a:tc>
                  <a:txBody>
                    <a:bodyPr/>
                    <a:lstStyle/>
                    <a:p>
                      <a:pPr algn="r"/>
                      <a:r>
                        <a:rPr lang="en-US" dirty="0" smtClean="0"/>
                        <a:t>885</a:t>
                      </a:r>
                      <a:endParaRPr lang="en-US" dirty="0"/>
                    </a:p>
                  </a:txBody>
                  <a:tcPr marL="68580" marR="68580" marT="0" marB="0"/>
                </a:tc>
              </a:tr>
              <a:tr h="370840">
                <a:tc>
                  <a:txBody>
                    <a:bodyPr/>
                    <a:lstStyle/>
                    <a:p>
                      <a:pPr marL="0" marR="0">
                        <a:spcBef>
                          <a:spcPts val="0"/>
                        </a:spcBef>
                        <a:spcAft>
                          <a:spcPts val="0"/>
                        </a:spcAft>
                      </a:pPr>
                      <a:r>
                        <a:rPr lang="en-US" sz="1600" dirty="0" err="1" smtClean="0">
                          <a:effectLst/>
                          <a:latin typeface="Times New Roman"/>
                          <a:ea typeface="ＭＳ 明朝"/>
                        </a:rPr>
                        <a:t>ExFAT</a:t>
                      </a:r>
                      <a:r>
                        <a:rPr lang="en-US" sz="1600" dirty="0" smtClean="0">
                          <a:effectLst/>
                          <a:latin typeface="Times New Roman"/>
                          <a:ea typeface="ＭＳ 明朝"/>
                        </a:rPr>
                        <a:t> (376/965)</a:t>
                      </a:r>
                      <a:endParaRPr lang="en-US" sz="1600" dirty="0">
                        <a:effectLst/>
                        <a:latin typeface="Times New Roman"/>
                        <a:ea typeface="ＭＳ 明朝"/>
                      </a:endParaRPr>
                    </a:p>
                  </a:txBody>
                  <a:tcPr marL="68580" marR="68580" marT="0" marB="0"/>
                </a:tc>
                <a:tc>
                  <a:txBody>
                    <a:bodyPr/>
                    <a:lstStyle/>
                    <a:p>
                      <a:pPr algn="r"/>
                      <a:r>
                        <a:rPr lang="en-US" dirty="0" smtClean="0"/>
                        <a:t>369</a:t>
                      </a:r>
                      <a:endParaRPr lang="en-US" dirty="0"/>
                    </a:p>
                  </a:txBody>
                  <a:tcPr marL="68580" marR="68580" marT="0" marB="0"/>
                </a:tc>
                <a:tc>
                  <a:txBody>
                    <a:bodyPr/>
                    <a:lstStyle/>
                    <a:p>
                      <a:pPr algn="r"/>
                      <a:r>
                        <a:rPr lang="en-US" dirty="0" smtClean="0"/>
                        <a:t>275</a:t>
                      </a:r>
                      <a:endParaRPr lang="en-US" dirty="0"/>
                    </a:p>
                  </a:txBody>
                  <a:tcPr marL="68580" marR="68580" marT="0" marB="0"/>
                </a:tc>
                <a:tc>
                  <a:txBody>
                    <a:bodyPr/>
                    <a:lstStyle/>
                    <a:p>
                      <a:pPr algn="r"/>
                      <a:r>
                        <a:rPr lang="en-US" dirty="0" smtClean="0"/>
                        <a:t>305</a:t>
                      </a:r>
                      <a:endParaRPr lang="en-US" dirty="0"/>
                    </a:p>
                  </a:txBody>
                  <a:tcPr marL="68580" marR="68580" marT="0" marB="0"/>
                </a:tc>
                <a:tc>
                  <a:txBody>
                    <a:bodyPr/>
                    <a:lstStyle/>
                    <a:p>
                      <a:pPr marL="0" marR="0" algn="r">
                        <a:spcBef>
                          <a:spcPts val="0"/>
                        </a:spcBef>
                        <a:spcAft>
                          <a:spcPts val="0"/>
                        </a:spcAft>
                      </a:pPr>
                      <a:r>
                        <a:rPr lang="en-US" sz="1200" dirty="0">
                          <a:effectLst/>
                          <a:latin typeface="ＭＳ 明朝"/>
                          <a:ea typeface="ＭＳ 明朝"/>
                        </a:rPr>
                        <a:t>☐</a:t>
                      </a:r>
                      <a:endParaRPr lang="en-US" sz="1200" dirty="0">
                        <a:effectLst/>
                        <a:latin typeface="Times New Roman"/>
                        <a:ea typeface="ＭＳ 明朝"/>
                      </a:endParaRPr>
                    </a:p>
                  </a:txBody>
                  <a:tcPr marL="68580" marR="68580" marT="0" marB="0"/>
                </a:tc>
                <a:tc>
                  <a:txBody>
                    <a:bodyPr/>
                    <a:lstStyle/>
                    <a:p>
                      <a:pPr marL="0" marR="0" algn="r">
                        <a:spcBef>
                          <a:spcPts val="0"/>
                        </a:spcBef>
                        <a:spcAft>
                          <a:spcPts val="0"/>
                        </a:spcAft>
                      </a:pPr>
                      <a:r>
                        <a:rPr lang="en-US" sz="1200" dirty="0">
                          <a:effectLst/>
                          <a:latin typeface="ＭＳ 明朝"/>
                          <a:ea typeface="ＭＳ 明朝"/>
                        </a:rPr>
                        <a:t>☐</a:t>
                      </a:r>
                      <a:endParaRPr lang="en-US" sz="1200" dirty="0">
                        <a:effectLst/>
                        <a:latin typeface="Times New Roman"/>
                        <a:ea typeface="ＭＳ 明朝"/>
                      </a:endParaRPr>
                    </a:p>
                  </a:txBody>
                  <a:tcPr marL="68580" marR="68580" marT="0" marB="0"/>
                </a:tc>
                <a:tc>
                  <a:txBody>
                    <a:bodyPr/>
                    <a:lstStyle/>
                    <a:p>
                      <a:pPr algn="r"/>
                      <a:r>
                        <a:rPr lang="en-US" sz="1800" dirty="0" smtClean="0"/>
                        <a:t>370</a:t>
                      </a:r>
                      <a:endParaRPr lang="en-US" sz="1800" dirty="0"/>
                    </a:p>
                  </a:txBody>
                  <a:tcPr marL="68580" marR="68580" marT="0" marB="0"/>
                </a:tc>
              </a:tr>
              <a:tr h="370840">
                <a:tc>
                  <a:txBody>
                    <a:bodyPr/>
                    <a:lstStyle/>
                    <a:p>
                      <a:pPr marL="0" marR="0">
                        <a:spcBef>
                          <a:spcPts val="0"/>
                        </a:spcBef>
                        <a:spcAft>
                          <a:spcPts val="0"/>
                        </a:spcAft>
                      </a:pPr>
                      <a:r>
                        <a:rPr lang="en-US" sz="1600" dirty="0" smtClean="0">
                          <a:effectLst/>
                          <a:latin typeface="Times New Roman"/>
                          <a:ea typeface="ＭＳ 明朝"/>
                        </a:rPr>
                        <a:t>NTFS (371/965)</a:t>
                      </a:r>
                      <a:endParaRPr lang="en-US" sz="1600" dirty="0">
                        <a:effectLst/>
                        <a:latin typeface="Times New Roman"/>
                        <a:ea typeface="ＭＳ 明朝"/>
                      </a:endParaRPr>
                    </a:p>
                  </a:txBody>
                  <a:tcPr marL="68580" marR="68580" marT="0" marB="0"/>
                </a:tc>
                <a:tc>
                  <a:txBody>
                    <a:bodyPr/>
                    <a:lstStyle/>
                    <a:p>
                      <a:pPr algn="r"/>
                      <a:r>
                        <a:rPr lang="en-US" dirty="0" smtClean="0"/>
                        <a:t>374</a:t>
                      </a:r>
                      <a:endParaRPr lang="en-US" dirty="0"/>
                    </a:p>
                  </a:txBody>
                  <a:tcPr marL="68580" marR="68580" marT="0" marB="0"/>
                </a:tc>
                <a:tc>
                  <a:txBody>
                    <a:bodyPr/>
                    <a:lstStyle/>
                    <a:p>
                      <a:pPr algn="r"/>
                      <a:r>
                        <a:rPr lang="en-US" dirty="0" smtClean="0"/>
                        <a:t>374</a:t>
                      </a:r>
                      <a:endParaRPr lang="en-US" dirty="0"/>
                    </a:p>
                  </a:txBody>
                  <a:tcPr marL="68580" marR="68580" marT="0" marB="0"/>
                </a:tc>
                <a:tc>
                  <a:txBody>
                    <a:bodyPr/>
                    <a:lstStyle/>
                    <a:p>
                      <a:pPr algn="r"/>
                      <a:r>
                        <a:rPr lang="en-US" dirty="0" smtClean="0"/>
                        <a:t>353</a:t>
                      </a:r>
                      <a:endParaRPr lang="en-US" dirty="0"/>
                    </a:p>
                  </a:txBody>
                  <a:tcPr marL="68580" marR="68580" marT="0" marB="0"/>
                </a:tc>
                <a:tc>
                  <a:txBody>
                    <a:bodyPr/>
                    <a:lstStyle/>
                    <a:p>
                      <a:pPr algn="r"/>
                      <a:r>
                        <a:rPr lang="en-US" dirty="0" smtClean="0"/>
                        <a:t>374</a:t>
                      </a:r>
                      <a:endParaRPr lang="en-US" dirty="0"/>
                    </a:p>
                  </a:txBody>
                  <a:tcPr marL="68580" marR="68580" marT="0" marB="0"/>
                </a:tc>
                <a:tc>
                  <a:txBody>
                    <a:bodyPr/>
                    <a:lstStyle/>
                    <a:p>
                      <a:pPr algn="r"/>
                      <a:r>
                        <a:rPr lang="en-US" dirty="0" smtClean="0"/>
                        <a:t>374</a:t>
                      </a:r>
                      <a:endParaRPr lang="en-US" dirty="0"/>
                    </a:p>
                  </a:txBody>
                  <a:tcPr marL="68580" marR="68580" marT="0" marB="0"/>
                </a:tc>
                <a:tc>
                  <a:txBody>
                    <a:bodyPr/>
                    <a:lstStyle/>
                    <a:p>
                      <a:pPr algn="r"/>
                      <a:r>
                        <a:rPr lang="en-US" dirty="0" smtClean="0"/>
                        <a:t>374</a:t>
                      </a:r>
                      <a:endParaRPr lang="en-US" dirty="0"/>
                    </a:p>
                  </a:txBody>
                  <a:tcPr marL="68580" marR="68580" marT="0" marB="0"/>
                </a:tc>
              </a:tr>
              <a:tr h="370840">
                <a:tc>
                  <a:txBody>
                    <a:bodyPr/>
                    <a:lstStyle/>
                    <a:p>
                      <a:pPr marL="0" marR="0">
                        <a:spcBef>
                          <a:spcPts val="0"/>
                        </a:spcBef>
                        <a:spcAft>
                          <a:spcPts val="0"/>
                        </a:spcAft>
                      </a:pPr>
                      <a:r>
                        <a:rPr lang="en-US" sz="1600" dirty="0" smtClean="0">
                          <a:effectLst/>
                          <a:latin typeface="Times New Roman"/>
                          <a:ea typeface="ＭＳ 明朝"/>
                        </a:rPr>
                        <a:t>Ext (408/956)</a:t>
                      </a:r>
                      <a:endParaRPr lang="en-US" sz="1600" dirty="0">
                        <a:effectLst/>
                        <a:latin typeface="Times New Roman"/>
                        <a:ea typeface="ＭＳ 明朝"/>
                      </a:endParaRPr>
                    </a:p>
                  </a:txBody>
                  <a:tcPr marL="68580" marR="68580" marT="0" marB="0"/>
                </a:tc>
                <a:tc>
                  <a:txBody>
                    <a:bodyPr/>
                    <a:lstStyle/>
                    <a:p>
                      <a:pPr algn="r"/>
                      <a:r>
                        <a:rPr lang="en-US" dirty="0" smtClean="0"/>
                        <a:t>292</a:t>
                      </a:r>
                      <a:endParaRPr lang="en-US" dirty="0"/>
                    </a:p>
                  </a:txBody>
                  <a:tcPr marL="68580" marR="68580" marT="0" marB="0"/>
                </a:tc>
                <a:tc>
                  <a:txBody>
                    <a:bodyPr/>
                    <a:lstStyle/>
                    <a:p>
                      <a:pPr algn="r"/>
                      <a:r>
                        <a:rPr lang="en-US" dirty="0" smtClean="0"/>
                        <a:t>372</a:t>
                      </a:r>
                      <a:endParaRPr lang="en-US" dirty="0"/>
                    </a:p>
                  </a:txBody>
                  <a:tcPr marL="68580" marR="68580" marT="0" marB="0"/>
                </a:tc>
                <a:tc>
                  <a:txBody>
                    <a:bodyPr/>
                    <a:lstStyle/>
                    <a:p>
                      <a:pPr algn="r"/>
                      <a:r>
                        <a:rPr lang="en-US" dirty="0" smtClean="0"/>
                        <a:t>372</a:t>
                      </a:r>
                      <a:endParaRPr lang="en-US" dirty="0"/>
                    </a:p>
                  </a:txBody>
                  <a:tcPr marL="68580" marR="68580" marT="0" marB="0"/>
                </a:tc>
                <a:tc>
                  <a:txBody>
                    <a:bodyPr/>
                    <a:lstStyle/>
                    <a:p>
                      <a:pPr algn="r"/>
                      <a:r>
                        <a:rPr lang="en-US" dirty="0" smtClean="0"/>
                        <a:t>14</a:t>
                      </a:r>
                      <a:endParaRPr lang="en-US" dirty="0"/>
                    </a:p>
                  </a:txBody>
                  <a:tcPr marL="68580" marR="68580" marT="0" marB="0"/>
                </a:tc>
                <a:tc>
                  <a:txBody>
                    <a:bodyPr/>
                    <a:lstStyle/>
                    <a:p>
                      <a:pPr algn="r"/>
                      <a:r>
                        <a:rPr lang="en-US" dirty="0" smtClean="0"/>
                        <a:t>372</a:t>
                      </a:r>
                      <a:endParaRPr lang="en-US" dirty="0"/>
                    </a:p>
                  </a:txBody>
                  <a:tcPr marL="68580" marR="68580" marT="0" marB="0"/>
                </a:tc>
                <a:tc>
                  <a:txBody>
                    <a:bodyPr/>
                    <a:lstStyle/>
                    <a:p>
                      <a:pPr algn="r"/>
                      <a:r>
                        <a:rPr lang="en-US" dirty="0" smtClean="0"/>
                        <a:t>372</a:t>
                      </a:r>
                      <a:endParaRPr lang="en-US" dirty="0"/>
                    </a:p>
                  </a:txBody>
                  <a:tcPr marL="68580" marR="68580" marT="0" marB="0"/>
                </a:tc>
              </a:tr>
            </a:tbl>
          </a:graphicData>
        </a:graphic>
      </p:graphicFrame>
    </p:spTree>
    <p:extLst>
      <p:ext uri="{BB962C8B-B14F-4D97-AF65-F5344CB8AC3E}">
        <p14:creationId xmlns:p14="http://schemas.microsoft.com/office/powerpoint/2010/main" val="19853081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Anomalies for overwriting Cases by data source</a:t>
            </a:r>
            <a:endParaRPr lang="en-US" dirty="0"/>
          </a:p>
        </p:txBody>
      </p:sp>
      <p:sp>
        <p:nvSpPr>
          <p:cNvPr id="3" name="Date Placeholder 2"/>
          <p:cNvSpPr>
            <a:spLocks noGrp="1"/>
          </p:cNvSpPr>
          <p:nvPr>
            <p:ph type="dt" sz="half" idx="10"/>
          </p:nvPr>
        </p:nvSpPr>
        <p:spPr/>
        <p:txBody>
          <a:bodyPr/>
          <a:lstStyle/>
          <a:p>
            <a:r>
              <a:rPr lang="en-US" smtClean="0"/>
              <a:t>2/21/13</a:t>
            </a:r>
            <a:endParaRPr lang="en-US"/>
          </a:p>
        </p:txBody>
      </p:sp>
      <p:sp>
        <p:nvSpPr>
          <p:cNvPr id="4" name="Footer Placeholder 3"/>
          <p:cNvSpPr>
            <a:spLocks noGrp="1"/>
          </p:cNvSpPr>
          <p:nvPr>
            <p:ph type="ftr" sz="quarter" idx="11"/>
          </p:nvPr>
        </p:nvSpPr>
        <p:spPr/>
        <p:txBody>
          <a:bodyPr/>
          <a:lstStyle/>
          <a:p>
            <a:r>
              <a:rPr lang="en-US" smtClean="0"/>
              <a:t>AAFS -- Washington</a:t>
            </a:r>
            <a:endParaRPr lang="en-US"/>
          </a:p>
        </p:txBody>
      </p:sp>
      <p:sp>
        <p:nvSpPr>
          <p:cNvPr id="5" name="Slide Number Placeholder 4"/>
          <p:cNvSpPr>
            <a:spLocks noGrp="1"/>
          </p:cNvSpPr>
          <p:nvPr>
            <p:ph type="sldNum" sz="quarter" idx="12"/>
          </p:nvPr>
        </p:nvSpPr>
        <p:spPr/>
        <p:txBody>
          <a:bodyPr/>
          <a:lstStyle/>
          <a:p>
            <a:fld id="{224CD1BA-ED2E-5C40-AF20-D0CB3AEAC02C}" type="slidenum">
              <a:rPr lang="en-US" smtClean="0"/>
              <a:t>15</a:t>
            </a:fld>
            <a:endParaRPr lang="en-US"/>
          </a:p>
        </p:txBody>
      </p:sp>
      <p:sp>
        <p:nvSpPr>
          <p:cNvPr id="6" name="Content Placeholder 5"/>
          <p:cNvSpPr>
            <a:spLocks noGrp="1"/>
          </p:cNvSpPr>
          <p:nvPr>
            <p:ph sz="quarter" idx="4294967295"/>
          </p:nvPr>
        </p:nvSpPr>
        <p:spPr>
          <a:xfrm>
            <a:off x="676654" y="4688917"/>
            <a:ext cx="7559987" cy="1583263"/>
          </a:xfrm>
          <a:prstGeom prst="rect">
            <a:avLst/>
          </a:prstGeom>
        </p:spPr>
        <p:txBody>
          <a:bodyPr>
            <a:normAutofit/>
          </a:bodyPr>
          <a:lstStyle/>
          <a:p>
            <a:r>
              <a:rPr lang="en-US" dirty="0" smtClean="0"/>
              <a:t>Lots of recovered files include data from more than one source</a:t>
            </a:r>
          </a:p>
          <a:p>
            <a:r>
              <a:rPr lang="en-US" dirty="0" smtClean="0"/>
              <a:t>NTFS seems best behaved </a:t>
            </a:r>
            <a:endParaRPr lang="en-US" dirty="0"/>
          </a:p>
        </p:txBody>
      </p:sp>
      <p:graphicFrame>
        <p:nvGraphicFramePr>
          <p:cNvPr id="8" name="Content Placeholder 7"/>
          <p:cNvGraphicFramePr>
            <a:graphicFrameLocks noGrp="1"/>
          </p:cNvGraphicFramePr>
          <p:nvPr>
            <p:ph sz="quarter" idx="4294967295"/>
            <p:extLst>
              <p:ext uri="{D42A27DB-BD31-4B8C-83A1-F6EECF244321}">
                <p14:modId xmlns:p14="http://schemas.microsoft.com/office/powerpoint/2010/main" val="972606512"/>
              </p:ext>
            </p:extLst>
          </p:nvPr>
        </p:nvGraphicFramePr>
        <p:xfrm>
          <a:off x="584202" y="1755113"/>
          <a:ext cx="7652442" cy="2799525"/>
        </p:xfrm>
        <a:graphic>
          <a:graphicData uri="http://schemas.openxmlformats.org/drawingml/2006/table">
            <a:tbl>
              <a:tblPr firstRow="1" bandRow="1">
                <a:tableStyleId>{5C22544A-7EE6-4342-B048-85BDC9FD1C3A}</a:tableStyleId>
              </a:tblPr>
              <a:tblGrid>
                <a:gridCol w="1093206"/>
                <a:gridCol w="1093206"/>
                <a:gridCol w="1093206"/>
                <a:gridCol w="1093206"/>
                <a:gridCol w="1093206"/>
                <a:gridCol w="1093206"/>
                <a:gridCol w="1093206"/>
              </a:tblGrid>
              <a:tr h="444081">
                <a:tc gridSpan="7">
                  <a:txBody>
                    <a:bodyPr/>
                    <a:lstStyle/>
                    <a:p>
                      <a:r>
                        <a:rPr lang="en-US" dirty="0" smtClean="0"/>
                        <a:t># multi-</a:t>
                      </a:r>
                      <a:r>
                        <a:rPr lang="en-US" dirty="0" err="1" smtClean="0"/>
                        <a:t>src</a:t>
                      </a:r>
                      <a:r>
                        <a:rPr lang="en-US" dirty="0" smtClean="0"/>
                        <a:t> / # other </a:t>
                      </a:r>
                      <a:r>
                        <a:rPr lang="en-US" dirty="0" err="1" smtClean="0"/>
                        <a:t>src</a:t>
                      </a:r>
                      <a:r>
                        <a:rPr lang="en-US" dirty="0" smtClean="0"/>
                        <a:t> / # Active file</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444081">
                <a:tc>
                  <a:txBody>
                    <a:bodyPr/>
                    <a:lstStyle/>
                    <a:p>
                      <a:r>
                        <a:rPr lang="en-US" dirty="0" smtClean="0"/>
                        <a:t>FS</a:t>
                      </a:r>
                      <a:endParaRPr lang="en-US" dirty="0"/>
                    </a:p>
                  </a:txBody>
                  <a:tcPr/>
                </a:tc>
                <a:tc>
                  <a:txBody>
                    <a:bodyPr/>
                    <a:lstStyle/>
                    <a:p>
                      <a:r>
                        <a:rPr lang="en-US" dirty="0" smtClean="0"/>
                        <a:t>1</a:t>
                      </a:r>
                      <a:endParaRPr lang="en-US" dirty="0"/>
                    </a:p>
                  </a:txBody>
                  <a:tcPr/>
                </a:tc>
                <a:tc>
                  <a:txBody>
                    <a:bodyPr/>
                    <a:lstStyle/>
                    <a:p>
                      <a:r>
                        <a:rPr lang="en-US" dirty="0" smtClean="0"/>
                        <a:t>2</a:t>
                      </a:r>
                      <a:endParaRPr lang="en-US" dirty="0"/>
                    </a:p>
                  </a:txBody>
                  <a:tcPr/>
                </a:tc>
                <a:tc>
                  <a:txBody>
                    <a:bodyPr/>
                    <a:lstStyle/>
                    <a:p>
                      <a:r>
                        <a:rPr lang="en-US" dirty="0" smtClean="0"/>
                        <a:t>3</a:t>
                      </a:r>
                      <a:endParaRPr lang="en-US" dirty="0"/>
                    </a:p>
                  </a:txBody>
                  <a:tcPr/>
                </a:tc>
                <a:tc>
                  <a:txBody>
                    <a:bodyPr/>
                    <a:lstStyle/>
                    <a:p>
                      <a:r>
                        <a:rPr lang="en-US" dirty="0" smtClean="0"/>
                        <a:t>4</a:t>
                      </a:r>
                      <a:endParaRPr lang="en-US" dirty="0"/>
                    </a:p>
                  </a:txBody>
                  <a:tcPr/>
                </a:tc>
                <a:tc>
                  <a:txBody>
                    <a:bodyPr/>
                    <a:lstStyle/>
                    <a:p>
                      <a:r>
                        <a:rPr lang="en-US" dirty="0" smtClean="0"/>
                        <a:t>5</a:t>
                      </a:r>
                      <a:endParaRPr lang="en-US" dirty="0"/>
                    </a:p>
                  </a:txBody>
                  <a:tcPr/>
                </a:tc>
                <a:tc>
                  <a:txBody>
                    <a:bodyPr/>
                    <a:lstStyle/>
                    <a:p>
                      <a:r>
                        <a:rPr lang="en-US" dirty="0" smtClean="0"/>
                        <a:t>6</a:t>
                      </a:r>
                      <a:endParaRPr lang="en-US" dirty="0"/>
                    </a:p>
                  </a:txBody>
                  <a:tcPr/>
                </a:tc>
              </a:tr>
              <a:tr h="444081">
                <a:tc>
                  <a:txBody>
                    <a:bodyPr/>
                    <a:lstStyle/>
                    <a:p>
                      <a:r>
                        <a:rPr lang="en-US" dirty="0" smtClean="0"/>
                        <a:t>FAT</a:t>
                      </a:r>
                      <a:endParaRPr lang="en-US" dirty="0"/>
                    </a:p>
                  </a:txBody>
                  <a:tcPr/>
                </a:tc>
                <a:tc>
                  <a:txBody>
                    <a:bodyPr/>
                    <a:lstStyle/>
                    <a:p>
                      <a:pPr algn="r"/>
                      <a:r>
                        <a:rPr lang="en-US" sz="1600" dirty="0" smtClean="0"/>
                        <a:t>304/4/41</a:t>
                      </a:r>
                      <a:endParaRPr lang="en-US" sz="1600" dirty="0"/>
                    </a:p>
                  </a:txBody>
                  <a:tcPr/>
                </a:tc>
                <a:tc>
                  <a:txBody>
                    <a:bodyPr/>
                    <a:lstStyle/>
                    <a:p>
                      <a:pPr algn="r"/>
                      <a:r>
                        <a:rPr lang="en-US" sz="1600" dirty="0" smtClean="0"/>
                        <a:t>183/3/41</a:t>
                      </a:r>
                      <a:endParaRPr lang="en-US" sz="1600" dirty="0"/>
                    </a:p>
                  </a:txBody>
                  <a:tcPr/>
                </a:tc>
                <a:tc>
                  <a:txBody>
                    <a:bodyPr/>
                    <a:lstStyle/>
                    <a:p>
                      <a:pPr algn="r"/>
                      <a:r>
                        <a:rPr lang="en-US" sz="1600" dirty="0" smtClean="0"/>
                        <a:t>309/66/170</a:t>
                      </a:r>
                      <a:endParaRPr lang="en-US" sz="1600" dirty="0"/>
                    </a:p>
                  </a:txBody>
                  <a:tcPr/>
                </a:tc>
                <a:tc>
                  <a:txBody>
                    <a:bodyPr/>
                    <a:lstStyle/>
                    <a:p>
                      <a:pPr algn="r"/>
                      <a:r>
                        <a:rPr lang="en-US" sz="1600" dirty="0" smtClean="0"/>
                        <a:t>269/3/0</a:t>
                      </a:r>
                      <a:endParaRPr lang="en-US" sz="1600" dirty="0"/>
                    </a:p>
                  </a:txBody>
                  <a:tcPr/>
                </a:tc>
                <a:tc>
                  <a:txBody>
                    <a:bodyPr/>
                    <a:lstStyle/>
                    <a:p>
                      <a:pPr algn="r"/>
                      <a:r>
                        <a:rPr lang="en-US" sz="1600" dirty="0" smtClean="0"/>
                        <a:t>269/3/40</a:t>
                      </a:r>
                      <a:endParaRPr lang="en-US" sz="1600" dirty="0"/>
                    </a:p>
                  </a:txBody>
                  <a:tcPr/>
                </a:tc>
                <a:tc>
                  <a:txBody>
                    <a:bodyPr/>
                    <a:lstStyle/>
                    <a:p>
                      <a:pPr algn="r"/>
                      <a:r>
                        <a:rPr lang="en-US" sz="1600" dirty="0" smtClean="0"/>
                        <a:t>297/81/197</a:t>
                      </a:r>
                      <a:endParaRPr lang="en-US" sz="1600" dirty="0"/>
                    </a:p>
                  </a:txBody>
                  <a:tcPr/>
                </a:tc>
              </a:tr>
              <a:tr h="444081">
                <a:tc>
                  <a:txBody>
                    <a:bodyPr/>
                    <a:lstStyle/>
                    <a:p>
                      <a:r>
                        <a:rPr lang="en-US" dirty="0" err="1" smtClean="0"/>
                        <a:t>ExFAT</a:t>
                      </a:r>
                      <a:endParaRPr lang="en-US" dirty="0"/>
                    </a:p>
                  </a:txBody>
                  <a:tcPr/>
                </a:tc>
                <a:tc>
                  <a:txBody>
                    <a:bodyPr/>
                    <a:lstStyle/>
                    <a:p>
                      <a:pPr algn="r"/>
                      <a:r>
                        <a:rPr lang="en-US" sz="1600" dirty="0" smtClean="0"/>
                        <a:t>18/14/16</a:t>
                      </a:r>
                      <a:endParaRPr lang="en-US" sz="1600" dirty="0"/>
                    </a:p>
                  </a:txBody>
                  <a:tcPr/>
                </a:tc>
                <a:tc>
                  <a:txBody>
                    <a:bodyPr/>
                    <a:lstStyle/>
                    <a:p>
                      <a:pPr algn="r"/>
                      <a:r>
                        <a:rPr lang="en-US" sz="1600" dirty="0" smtClean="0"/>
                        <a:t>95/7/94</a:t>
                      </a:r>
                      <a:endParaRPr lang="en-US" sz="1600" dirty="0"/>
                    </a:p>
                  </a:txBody>
                  <a:tcPr/>
                </a:tc>
                <a:tc>
                  <a:txBody>
                    <a:bodyPr/>
                    <a:lstStyle/>
                    <a:p>
                      <a:pPr algn="r"/>
                      <a:r>
                        <a:rPr lang="en-US" sz="1600" dirty="0" smtClean="0"/>
                        <a:t>89/10/88</a:t>
                      </a:r>
                      <a:endParaRPr lang="en-US" sz="1600" dirty="0"/>
                    </a:p>
                  </a:txBody>
                  <a:tcPr/>
                </a:tc>
                <a:tc>
                  <a:txBody>
                    <a:bodyPr/>
                    <a:lstStyle/>
                    <a:p>
                      <a:pPr algn="r"/>
                      <a:r>
                        <a:rPr lang="en-US" sz="1600" dirty="0" smtClean="0"/>
                        <a:t>---</a:t>
                      </a:r>
                      <a:endParaRPr lang="en-US" sz="1600" dirty="0"/>
                    </a:p>
                  </a:txBody>
                  <a:tcPr/>
                </a:tc>
                <a:tc>
                  <a:txBody>
                    <a:bodyPr/>
                    <a:lstStyle/>
                    <a:p>
                      <a:pPr algn="r"/>
                      <a:r>
                        <a:rPr lang="en-US" sz="1600" dirty="0" smtClean="0"/>
                        <a:t>---</a:t>
                      </a:r>
                      <a:endParaRPr lang="en-US" sz="1600" dirty="0"/>
                    </a:p>
                  </a:txBody>
                  <a:tcPr/>
                </a:tc>
                <a:tc>
                  <a:txBody>
                    <a:bodyPr/>
                    <a:lstStyle/>
                    <a:p>
                      <a:pPr algn="r"/>
                      <a:r>
                        <a:rPr lang="en-US" sz="1600" dirty="0" smtClean="0"/>
                        <a:t>18/18/16</a:t>
                      </a:r>
                      <a:endParaRPr lang="en-US" sz="1600" dirty="0"/>
                    </a:p>
                  </a:txBody>
                  <a:tcPr/>
                </a:tc>
              </a:tr>
              <a:tr h="444081">
                <a:tc>
                  <a:txBody>
                    <a:bodyPr/>
                    <a:lstStyle/>
                    <a:p>
                      <a:r>
                        <a:rPr lang="en-US" dirty="0" smtClean="0"/>
                        <a:t>NTFS</a:t>
                      </a:r>
                      <a:endParaRPr lang="en-US" dirty="0"/>
                    </a:p>
                  </a:txBody>
                  <a:tcPr/>
                </a:tc>
                <a:tc>
                  <a:txBody>
                    <a:bodyPr/>
                    <a:lstStyle/>
                    <a:p>
                      <a:pPr algn="r"/>
                      <a:r>
                        <a:rPr lang="en-US" sz="1600" dirty="0" smtClean="0"/>
                        <a:t>24/2/24</a:t>
                      </a:r>
                      <a:endParaRPr lang="en-US" sz="1600" dirty="0"/>
                    </a:p>
                  </a:txBody>
                  <a:tcPr/>
                </a:tc>
                <a:tc>
                  <a:txBody>
                    <a:bodyPr/>
                    <a:lstStyle/>
                    <a:p>
                      <a:pPr algn="r"/>
                      <a:r>
                        <a:rPr lang="en-US" sz="1600" dirty="0" smtClean="0"/>
                        <a:t>21/24/0</a:t>
                      </a:r>
                      <a:endParaRPr lang="en-US" sz="1600" dirty="0"/>
                    </a:p>
                  </a:txBody>
                  <a:tcPr/>
                </a:tc>
                <a:tc>
                  <a:txBody>
                    <a:bodyPr/>
                    <a:lstStyle/>
                    <a:p>
                      <a:pPr algn="r"/>
                      <a:r>
                        <a:rPr lang="en-US" sz="1600" dirty="0" smtClean="0"/>
                        <a:t>29/0/29</a:t>
                      </a:r>
                      <a:endParaRPr lang="en-US" sz="1600" dirty="0"/>
                    </a:p>
                  </a:txBody>
                  <a:tcPr/>
                </a:tc>
                <a:tc>
                  <a:txBody>
                    <a:bodyPr/>
                    <a:lstStyle/>
                    <a:p>
                      <a:pPr algn="r"/>
                      <a:r>
                        <a:rPr lang="en-US" sz="1600" dirty="0" smtClean="0"/>
                        <a:t>21/14/6</a:t>
                      </a:r>
                      <a:endParaRPr lang="en-US" sz="1600" dirty="0"/>
                    </a:p>
                  </a:txBody>
                  <a:tcPr/>
                </a:tc>
                <a:tc>
                  <a:txBody>
                    <a:bodyPr/>
                    <a:lstStyle/>
                    <a:p>
                      <a:pPr algn="r"/>
                      <a:r>
                        <a:rPr lang="en-US" sz="1600" dirty="0" smtClean="0"/>
                        <a:t>24/2/24</a:t>
                      </a:r>
                      <a:endParaRPr lang="en-US" sz="1600" dirty="0"/>
                    </a:p>
                  </a:txBody>
                  <a:tcPr/>
                </a:tc>
                <a:tc>
                  <a:txBody>
                    <a:bodyPr/>
                    <a:lstStyle/>
                    <a:p>
                      <a:pPr algn="r"/>
                      <a:r>
                        <a:rPr lang="en-US" sz="1600" dirty="0" smtClean="0"/>
                        <a:t>24/0/24</a:t>
                      </a:r>
                      <a:endParaRPr lang="en-US" sz="1600" dirty="0"/>
                    </a:p>
                  </a:txBody>
                  <a:tcPr/>
                </a:tc>
              </a:tr>
              <a:tr h="444081">
                <a:tc>
                  <a:txBody>
                    <a:bodyPr/>
                    <a:lstStyle/>
                    <a:p>
                      <a:r>
                        <a:rPr lang="en-US" dirty="0" smtClean="0"/>
                        <a:t>ext2</a:t>
                      </a:r>
                      <a:endParaRPr lang="en-US" dirty="0"/>
                    </a:p>
                  </a:txBody>
                  <a:tcPr/>
                </a:tc>
                <a:tc>
                  <a:txBody>
                    <a:bodyPr/>
                    <a:lstStyle/>
                    <a:p>
                      <a:pPr algn="r"/>
                      <a:r>
                        <a:rPr lang="en-US" sz="1600" dirty="0" smtClean="0"/>
                        <a:t>107/52/9</a:t>
                      </a:r>
                      <a:endParaRPr lang="en-US" sz="1600" dirty="0"/>
                    </a:p>
                  </a:txBody>
                  <a:tcPr/>
                </a:tc>
                <a:tc>
                  <a:txBody>
                    <a:bodyPr/>
                    <a:lstStyle/>
                    <a:p>
                      <a:pPr algn="r"/>
                      <a:r>
                        <a:rPr lang="en-US" sz="1600" dirty="0" smtClean="0"/>
                        <a:t>25/26/0</a:t>
                      </a:r>
                      <a:endParaRPr lang="en-US" sz="1600" dirty="0"/>
                    </a:p>
                  </a:txBody>
                  <a:tcPr/>
                </a:tc>
                <a:tc>
                  <a:txBody>
                    <a:bodyPr/>
                    <a:lstStyle/>
                    <a:p>
                      <a:pPr algn="r"/>
                      <a:r>
                        <a:rPr lang="en-US" sz="1600" dirty="0" smtClean="0"/>
                        <a:t>431/17/426</a:t>
                      </a:r>
                      <a:endParaRPr lang="en-US" sz="1600" dirty="0"/>
                    </a:p>
                  </a:txBody>
                  <a:tcPr/>
                </a:tc>
                <a:tc>
                  <a:txBody>
                    <a:bodyPr/>
                    <a:lstStyle/>
                    <a:p>
                      <a:pPr algn="r"/>
                      <a:r>
                        <a:rPr lang="en-US" sz="1600" dirty="0" smtClean="0"/>
                        <a:t>16/8/17</a:t>
                      </a:r>
                      <a:endParaRPr lang="en-US" sz="1600" dirty="0"/>
                    </a:p>
                  </a:txBody>
                  <a:tcPr/>
                </a:tc>
                <a:tc>
                  <a:txBody>
                    <a:bodyPr/>
                    <a:lstStyle/>
                    <a:p>
                      <a:pPr algn="r"/>
                      <a:r>
                        <a:rPr lang="en-US" sz="1600" dirty="0" smtClean="0"/>
                        <a:t>29/56/162</a:t>
                      </a:r>
                      <a:endParaRPr lang="en-US" sz="1600" dirty="0"/>
                    </a:p>
                  </a:txBody>
                  <a:tcPr/>
                </a:tc>
                <a:tc>
                  <a:txBody>
                    <a:bodyPr/>
                    <a:lstStyle/>
                    <a:p>
                      <a:pPr algn="r"/>
                      <a:r>
                        <a:rPr lang="en-US" sz="1600" dirty="0" smtClean="0"/>
                        <a:t>29/17/24</a:t>
                      </a:r>
                      <a:endParaRPr lang="en-US" sz="1600" dirty="0"/>
                    </a:p>
                  </a:txBody>
                  <a:tcPr/>
                </a:tc>
              </a:tr>
            </a:tbl>
          </a:graphicData>
        </a:graphic>
      </p:graphicFrame>
    </p:spTree>
    <p:extLst>
      <p:ext uri="{BB962C8B-B14F-4D97-AF65-F5344CB8AC3E}">
        <p14:creationId xmlns:p14="http://schemas.microsoft.com/office/powerpoint/2010/main" val="37818131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831649"/>
            <a:ext cx="7408333" cy="4294514"/>
          </a:xfrm>
        </p:spPr>
        <p:txBody>
          <a:bodyPr>
            <a:normAutofit fontScale="85000" lnSpcReduction="20000"/>
          </a:bodyPr>
          <a:lstStyle/>
          <a:p>
            <a:pPr lvl="0"/>
            <a:r>
              <a:rPr lang="en-US" dirty="0"/>
              <a:t>The residual metadata varies with the file system. For example, file names may be completely or partially lost, pointers to file blocks may be overwritten.</a:t>
            </a:r>
          </a:p>
          <a:p>
            <a:pPr lvl="0"/>
            <a:r>
              <a:rPr lang="en-US" dirty="0"/>
              <a:t>Only the first block of a deleted file is identified </a:t>
            </a:r>
            <a:r>
              <a:rPr lang="en-US" dirty="0" smtClean="0"/>
              <a:t>for FAT file </a:t>
            </a:r>
            <a:r>
              <a:rPr lang="en-US" dirty="0"/>
              <a:t>systems. Some tools guess the location of the remainder of the deleted file; this strategy often leads to recovered files that are mixed from several original files.</a:t>
            </a:r>
          </a:p>
          <a:p>
            <a:pPr lvl="0"/>
            <a:r>
              <a:rPr lang="en-US" dirty="0"/>
              <a:t>The tools sometimes include blocks from active files in a recovered file.</a:t>
            </a:r>
          </a:p>
          <a:p>
            <a:pPr lvl="0"/>
            <a:r>
              <a:rPr lang="en-US" dirty="0"/>
              <a:t>The tools rarely include blocks that have never been allocated to the current file system, i.e., it is not likely that a block from a recovered file was not a part of some file.</a:t>
            </a:r>
          </a:p>
          <a:p>
            <a:pPr lvl="0"/>
            <a:r>
              <a:rPr lang="en-US" dirty="0"/>
              <a:t>Some tools attempt to identify overwritten files. The tools often identify (incorrectly) intact files as overwritten.</a:t>
            </a:r>
          </a:p>
          <a:p>
            <a:pPr lvl="0"/>
            <a:r>
              <a:rPr lang="en-US" dirty="0"/>
              <a:t>Support for </a:t>
            </a:r>
            <a:r>
              <a:rPr lang="en-US" dirty="0" err="1" smtClean="0"/>
              <a:t>ExFAT</a:t>
            </a:r>
            <a:r>
              <a:rPr lang="en-US" dirty="0" smtClean="0"/>
              <a:t>, ext3 </a:t>
            </a:r>
            <a:r>
              <a:rPr lang="en-US" dirty="0"/>
              <a:t>and ext4 is </a:t>
            </a:r>
            <a:r>
              <a:rPr lang="en-US" dirty="0" smtClean="0"/>
              <a:t>sometimes </a:t>
            </a:r>
            <a:r>
              <a:rPr lang="en-US" dirty="0"/>
              <a:t>lacking.</a:t>
            </a:r>
          </a:p>
          <a:p>
            <a:endParaRPr lang="en-US" dirty="0"/>
          </a:p>
        </p:txBody>
      </p:sp>
      <p:sp>
        <p:nvSpPr>
          <p:cNvPr id="3" name="Date Placeholder 2"/>
          <p:cNvSpPr>
            <a:spLocks noGrp="1"/>
          </p:cNvSpPr>
          <p:nvPr>
            <p:ph type="dt" sz="half" idx="10"/>
          </p:nvPr>
        </p:nvSpPr>
        <p:spPr/>
        <p:txBody>
          <a:bodyPr/>
          <a:lstStyle/>
          <a:p>
            <a:r>
              <a:rPr lang="en-US" smtClean="0"/>
              <a:t>2/21/13</a:t>
            </a:r>
            <a:endParaRPr lang="en-US"/>
          </a:p>
        </p:txBody>
      </p:sp>
      <p:sp>
        <p:nvSpPr>
          <p:cNvPr id="4" name="Footer Placeholder 3"/>
          <p:cNvSpPr>
            <a:spLocks noGrp="1"/>
          </p:cNvSpPr>
          <p:nvPr>
            <p:ph type="ftr" sz="quarter" idx="11"/>
          </p:nvPr>
        </p:nvSpPr>
        <p:spPr/>
        <p:txBody>
          <a:bodyPr/>
          <a:lstStyle/>
          <a:p>
            <a:r>
              <a:rPr lang="en-US" smtClean="0"/>
              <a:t>AAFS -- Washington</a:t>
            </a:r>
            <a:endParaRPr lang="en-US"/>
          </a:p>
        </p:txBody>
      </p:sp>
      <p:sp>
        <p:nvSpPr>
          <p:cNvPr id="5" name="Slide Number Placeholder 4"/>
          <p:cNvSpPr>
            <a:spLocks noGrp="1"/>
          </p:cNvSpPr>
          <p:nvPr>
            <p:ph type="sldNum" sz="quarter" idx="12"/>
          </p:nvPr>
        </p:nvSpPr>
        <p:spPr/>
        <p:txBody>
          <a:bodyPr/>
          <a:lstStyle/>
          <a:p>
            <a:fld id="{224CD1BA-ED2E-5C40-AF20-D0CB3AEAC02C}" type="slidenum">
              <a:rPr lang="en-US" smtClean="0"/>
              <a:t>16</a:t>
            </a:fld>
            <a:endParaRPr lang="en-US"/>
          </a:p>
        </p:txBody>
      </p:sp>
      <p:sp>
        <p:nvSpPr>
          <p:cNvPr id="6" name="Title 5"/>
          <p:cNvSpPr>
            <a:spLocks noGrp="1"/>
          </p:cNvSpPr>
          <p:nvPr>
            <p:ph type="title"/>
          </p:nvPr>
        </p:nvSpPr>
        <p:spPr/>
        <p:txBody>
          <a:bodyPr/>
          <a:lstStyle/>
          <a:p>
            <a:r>
              <a:rPr lang="en-US" dirty="0" smtClean="0"/>
              <a:t>Summary</a:t>
            </a:r>
            <a:endParaRPr lang="en-US" dirty="0"/>
          </a:p>
        </p:txBody>
      </p:sp>
    </p:spTree>
    <p:extLst>
      <p:ext uri="{BB962C8B-B14F-4D97-AF65-F5344CB8AC3E}">
        <p14:creationId xmlns:p14="http://schemas.microsoft.com/office/powerpoint/2010/main" val="35431482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2/21/13</a:t>
            </a:r>
            <a:endParaRPr lang="en-US"/>
          </a:p>
        </p:txBody>
      </p:sp>
      <p:sp>
        <p:nvSpPr>
          <p:cNvPr id="5" name="Footer Placeholder 4"/>
          <p:cNvSpPr>
            <a:spLocks noGrp="1"/>
          </p:cNvSpPr>
          <p:nvPr>
            <p:ph type="ftr" sz="quarter" idx="11"/>
          </p:nvPr>
        </p:nvSpPr>
        <p:spPr/>
        <p:txBody>
          <a:bodyPr/>
          <a:lstStyle/>
          <a:p>
            <a:pPr>
              <a:defRPr/>
            </a:pPr>
            <a:r>
              <a:rPr lang="en-US" smtClean="0"/>
              <a:t>AAFS -- Washington</a:t>
            </a:r>
            <a:endParaRPr lang="en-US"/>
          </a:p>
        </p:txBody>
      </p:sp>
      <p:sp>
        <p:nvSpPr>
          <p:cNvPr id="6" name="Slide Number Placeholder 5"/>
          <p:cNvSpPr>
            <a:spLocks noGrp="1"/>
          </p:cNvSpPr>
          <p:nvPr>
            <p:ph type="sldNum" sz="quarter" idx="12"/>
          </p:nvPr>
        </p:nvSpPr>
        <p:spPr/>
        <p:txBody>
          <a:bodyPr/>
          <a:lstStyle/>
          <a:p>
            <a:pPr>
              <a:defRPr/>
            </a:pPr>
            <a:fld id="{9C086A95-8610-EE4D-9AB9-9505BF842EC6}" type="slidenum">
              <a:rPr lang="en-US"/>
              <a:pPr>
                <a:defRPr/>
              </a:pPr>
              <a:t>17</a:t>
            </a:fld>
            <a:endParaRPr lang="en-US"/>
          </a:p>
        </p:txBody>
      </p:sp>
      <p:sp>
        <p:nvSpPr>
          <p:cNvPr id="147458"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a:solidFill>
                  <a:schemeClr val="tx1">
                    <a:lumMod val="75000"/>
                    <a:lumOff val="25000"/>
                  </a:schemeClr>
                </a:solidFill>
                <a:ea typeface="+mj-ea"/>
                <a:cs typeface="+mj-cs"/>
              </a:rPr>
              <a:t>Project Sponsors (aka Steering Committee)</a:t>
            </a:r>
          </a:p>
        </p:txBody>
      </p:sp>
      <p:sp>
        <p:nvSpPr>
          <p:cNvPr id="37894" name="Rectangle 3"/>
          <p:cNvSpPr>
            <a:spLocks noGrp="1" noChangeArrowheads="1"/>
          </p:cNvSpPr>
          <p:nvPr>
            <p:ph type="body" idx="1"/>
          </p:nvPr>
        </p:nvSpPr>
        <p:spPr/>
        <p:txBody>
          <a:bodyPr/>
          <a:lstStyle/>
          <a:p>
            <a:pPr eaLnBrk="1" hangingPunct="1">
              <a:lnSpc>
                <a:spcPct val="80000"/>
              </a:lnSpc>
            </a:pPr>
            <a:r>
              <a:rPr lang="en-US" sz="2600" dirty="0">
                <a:ea typeface="ＭＳ Ｐゴシック" pitchFamily="34" charset="-128"/>
                <a:cs typeface="ＭＳ Ｐゴシック" pitchFamily="34" charset="-128"/>
              </a:rPr>
              <a:t>National Institute of Justice (Major funding</a:t>
            </a:r>
            <a:r>
              <a:rPr lang="en-US" sz="2600" dirty="0" smtClean="0">
                <a:ea typeface="ＭＳ Ｐゴシック" pitchFamily="34" charset="-128"/>
                <a:cs typeface="ＭＳ Ｐゴシック" pitchFamily="34" charset="-128"/>
              </a:rPr>
              <a:t>)</a:t>
            </a:r>
          </a:p>
          <a:p>
            <a:pPr>
              <a:lnSpc>
                <a:spcPct val="80000"/>
              </a:lnSpc>
            </a:pPr>
            <a:r>
              <a:rPr lang="en-US" sz="2600" dirty="0">
                <a:ea typeface="ＭＳ Ｐゴシック" pitchFamily="34" charset="-128"/>
                <a:cs typeface="ＭＳ Ｐゴシック" pitchFamily="34" charset="-128"/>
              </a:rPr>
              <a:t>Homeland Security (Major funding</a:t>
            </a:r>
            <a:r>
              <a:rPr lang="en-US" sz="2600" dirty="0" smtClean="0">
                <a:ea typeface="ＭＳ Ｐゴシック" pitchFamily="34" charset="-128"/>
                <a:cs typeface="ＭＳ Ｐゴシック" pitchFamily="34" charset="-128"/>
              </a:rPr>
              <a:t>)</a:t>
            </a:r>
            <a:endParaRPr lang="en-US" sz="2600" dirty="0">
              <a:ea typeface="ＭＳ Ｐゴシック" pitchFamily="34" charset="-128"/>
              <a:cs typeface="ＭＳ Ｐゴシック" pitchFamily="34" charset="-128"/>
            </a:endParaRPr>
          </a:p>
          <a:p>
            <a:pPr eaLnBrk="1" hangingPunct="1">
              <a:lnSpc>
                <a:spcPct val="80000"/>
              </a:lnSpc>
            </a:pPr>
            <a:r>
              <a:rPr lang="en-US" sz="2600" dirty="0">
                <a:ea typeface="ＭＳ Ｐゴシック" pitchFamily="34" charset="-128"/>
                <a:cs typeface="ＭＳ Ｐゴシック" pitchFamily="34" charset="-128"/>
              </a:rPr>
              <a:t>FBI (Additional funding)</a:t>
            </a:r>
          </a:p>
          <a:p>
            <a:pPr eaLnBrk="1" hangingPunct="1">
              <a:lnSpc>
                <a:spcPct val="80000"/>
              </a:lnSpc>
            </a:pPr>
            <a:r>
              <a:rPr lang="en-US" sz="2600" dirty="0">
                <a:ea typeface="ＭＳ Ｐゴシック" pitchFamily="34" charset="-128"/>
                <a:cs typeface="ＭＳ Ｐゴシック" pitchFamily="34" charset="-128"/>
              </a:rPr>
              <a:t>Department of Defense, DCCI (Equipment and support)</a:t>
            </a:r>
          </a:p>
          <a:p>
            <a:pPr eaLnBrk="1" hangingPunct="1">
              <a:lnSpc>
                <a:spcPct val="80000"/>
              </a:lnSpc>
            </a:pPr>
            <a:r>
              <a:rPr lang="en-US" sz="2600" dirty="0" smtClean="0">
                <a:ea typeface="ＭＳ Ｐゴシック" pitchFamily="34" charset="-128"/>
                <a:cs typeface="ＭＳ Ｐゴシック" pitchFamily="34" charset="-128"/>
              </a:rPr>
              <a:t>State </a:t>
            </a:r>
            <a:r>
              <a:rPr lang="en-US" sz="2600" dirty="0">
                <a:ea typeface="ＭＳ Ｐゴシック" pitchFamily="34" charset="-128"/>
                <a:cs typeface="ＭＳ Ｐゴシック" pitchFamily="34" charset="-128"/>
              </a:rPr>
              <a:t>&amp; Local agencies (Technical input)</a:t>
            </a:r>
          </a:p>
          <a:p>
            <a:pPr eaLnBrk="1" hangingPunct="1">
              <a:lnSpc>
                <a:spcPct val="80000"/>
              </a:lnSpc>
            </a:pPr>
            <a:r>
              <a:rPr lang="en-US" sz="2600" dirty="0" smtClean="0">
                <a:ea typeface="ＭＳ Ｐゴシック" pitchFamily="34" charset="-128"/>
                <a:cs typeface="ＭＳ Ｐゴシック" pitchFamily="34" charset="-128"/>
              </a:rPr>
              <a:t>Other federal agencies (</a:t>
            </a:r>
            <a:r>
              <a:rPr lang="en-US" sz="2600" dirty="0">
                <a:ea typeface="ＭＳ Ｐゴシック" pitchFamily="34" charset="-128"/>
                <a:cs typeface="ＭＳ Ｐゴシック" pitchFamily="34" charset="-128"/>
              </a:rPr>
              <a:t>Technical input)</a:t>
            </a:r>
          </a:p>
          <a:p>
            <a:pPr eaLnBrk="1" hangingPunct="1">
              <a:lnSpc>
                <a:spcPct val="80000"/>
              </a:lnSpc>
            </a:pPr>
            <a:r>
              <a:rPr lang="en-US" sz="2600" dirty="0">
                <a:ea typeface="ＭＳ Ｐゴシック" pitchFamily="34" charset="-128"/>
                <a:cs typeface="ＭＳ Ｐゴシック" pitchFamily="34" charset="-128"/>
              </a:rPr>
              <a:t>NIST/OLES (Program management)</a:t>
            </a:r>
          </a:p>
        </p:txBody>
      </p:sp>
    </p:spTree>
    <p:extLst>
      <p:ext uri="{BB962C8B-B14F-4D97-AF65-F5344CB8AC3E}">
        <p14:creationId xmlns:p14="http://schemas.microsoft.com/office/powerpoint/2010/main" val="36036151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p>
            <a:r>
              <a:rPr lang="en-US" dirty="0" smtClean="0"/>
              <a:t>Disclaimer</a:t>
            </a:r>
            <a:endParaRPr lang="en-US" dirty="0"/>
          </a:p>
        </p:txBody>
      </p:sp>
      <p:sp>
        <p:nvSpPr>
          <p:cNvPr id="3" name="Content Placeholder 2"/>
          <p:cNvSpPr>
            <a:spLocks noGrp="1"/>
          </p:cNvSpPr>
          <p:nvPr>
            <p:ph idx="1"/>
          </p:nvPr>
        </p:nvSpPr>
        <p:spPr>
          <a:xfrm>
            <a:off x="457200" y="1855971"/>
            <a:ext cx="8229600" cy="2652008"/>
          </a:xfrm>
        </p:spPr>
        <p:txBody>
          <a:bodyPr numCol="1">
            <a:spAutoFit/>
          </a:bodyPr>
          <a:lstStyle/>
          <a:p>
            <a:pPr>
              <a:buNone/>
            </a:pPr>
            <a:r>
              <a:rPr lang="en-US" dirty="0" smtClean="0">
                <a:ea typeface="ＭＳ Ｐゴシック" charset="-128"/>
                <a:cs typeface="ＭＳ Ｐゴシック" charset="-128"/>
              </a:rPr>
              <a:t> </a:t>
            </a:r>
            <a:r>
              <a:rPr lang="en-US" sz="2000" dirty="0" smtClean="0">
                <a:ea typeface="ＭＳ Ｐゴシック" charset="-128"/>
                <a:cs typeface="ＭＳ Ｐゴシック" charset="-128"/>
              </a:rPr>
              <a:t>Certain trade names and company products are mentioned in the text or identified. In no case does such identification imply recommendation or endorsement by the National Institute of Standards and Technology, nor does it imply that the products are necessarily the best available for the purpose.</a:t>
            </a:r>
            <a:endParaRPr lang="en-US" sz="2000" dirty="0"/>
          </a:p>
        </p:txBody>
      </p:sp>
      <p:sp>
        <p:nvSpPr>
          <p:cNvPr id="7" name="Date Placeholder 6"/>
          <p:cNvSpPr>
            <a:spLocks noGrp="1"/>
          </p:cNvSpPr>
          <p:nvPr>
            <p:ph type="dt" sz="half" idx="10"/>
          </p:nvPr>
        </p:nvSpPr>
        <p:spPr/>
        <p:txBody>
          <a:bodyPr/>
          <a:lstStyle/>
          <a:p>
            <a:r>
              <a:rPr lang="en-US" smtClean="0"/>
              <a:t>2/21/13</a:t>
            </a:r>
            <a:endParaRPr lang="en-US"/>
          </a:p>
        </p:txBody>
      </p:sp>
      <p:sp>
        <p:nvSpPr>
          <p:cNvPr id="8" name="Slide Number Placeholder 7"/>
          <p:cNvSpPr>
            <a:spLocks noGrp="1"/>
          </p:cNvSpPr>
          <p:nvPr>
            <p:ph type="sldNum" sz="quarter" idx="12"/>
          </p:nvPr>
        </p:nvSpPr>
        <p:spPr/>
        <p:txBody>
          <a:bodyPr/>
          <a:lstStyle/>
          <a:p>
            <a:fld id="{805A2BD8-5B67-3042-8B66-BDD8679F4654}" type="slidenum">
              <a:rPr lang="en-US" smtClean="0"/>
              <a:pPr/>
              <a:t>18</a:t>
            </a:fld>
            <a:endParaRPr lang="en-US"/>
          </a:p>
        </p:txBody>
      </p:sp>
      <p:sp>
        <p:nvSpPr>
          <p:cNvPr id="9" name="Footer Placeholder 8"/>
          <p:cNvSpPr>
            <a:spLocks noGrp="1"/>
          </p:cNvSpPr>
          <p:nvPr>
            <p:ph type="ftr" sz="quarter" idx="11"/>
          </p:nvPr>
        </p:nvSpPr>
        <p:spPr/>
        <p:txBody>
          <a:bodyPr/>
          <a:lstStyle/>
          <a:p>
            <a:r>
              <a:rPr lang="en-US" smtClean="0"/>
              <a:t>AAFS -- Washington</a:t>
            </a:r>
            <a:endParaRPr lang="en-US"/>
          </a:p>
        </p:txBody>
      </p:sp>
    </p:spTree>
    <p:extLst>
      <p:ext uri="{BB962C8B-B14F-4D97-AF65-F5344CB8AC3E}">
        <p14:creationId xmlns:p14="http://schemas.microsoft.com/office/powerpoint/2010/main" val="32961949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p:txBody>
          <a:bodyPr/>
          <a:lstStyle/>
          <a:p>
            <a:pPr eaLnBrk="1" hangingPunct="1"/>
            <a:r>
              <a:rPr lang="en-US" smtClean="0"/>
              <a:t>Contact Information</a:t>
            </a:r>
          </a:p>
        </p:txBody>
      </p:sp>
      <p:sp>
        <p:nvSpPr>
          <p:cNvPr id="61443" name="Date Placeholder 3"/>
          <p:cNvSpPr>
            <a:spLocks noGrp="1"/>
          </p:cNvSpPr>
          <p:nvPr>
            <p:ph type="dt" sz="quarter" idx="10"/>
          </p:nvPr>
        </p:nvSpPr>
        <p:spPr>
          <a:noFill/>
        </p:spPr>
        <p:txBody>
          <a:bodyPr/>
          <a:lstStyle/>
          <a:p>
            <a:r>
              <a:rPr lang="en-US" smtClean="0">
                <a:latin typeface="Arial" pitchFamily="34" charset="0"/>
                <a:ea typeface="ＭＳ Ｐゴシック" pitchFamily="34" charset="-128"/>
                <a:cs typeface="ＭＳ Ｐゴシック" pitchFamily="34" charset="-128"/>
              </a:rPr>
              <a:t>2/21/13</a:t>
            </a:r>
            <a:endParaRPr lang="en-US">
              <a:latin typeface="Arial" pitchFamily="34" charset="0"/>
              <a:ea typeface="ＭＳ Ｐゴシック" pitchFamily="34" charset="-128"/>
              <a:cs typeface="ＭＳ Ｐゴシック" pitchFamily="34" charset="-128"/>
            </a:endParaRPr>
          </a:p>
        </p:txBody>
      </p:sp>
      <p:sp>
        <p:nvSpPr>
          <p:cNvPr id="61444" name="Footer Placeholder 4"/>
          <p:cNvSpPr>
            <a:spLocks noGrp="1"/>
          </p:cNvSpPr>
          <p:nvPr>
            <p:ph type="ftr" sz="quarter" idx="11"/>
          </p:nvPr>
        </p:nvSpPr>
        <p:spPr>
          <a:noFill/>
        </p:spPr>
        <p:txBody>
          <a:bodyPr/>
          <a:lstStyle/>
          <a:p>
            <a:r>
              <a:rPr lang="en-US" smtClean="0">
                <a:latin typeface="Arial" pitchFamily="34" charset="0"/>
                <a:ea typeface="ＭＳ Ｐゴシック" pitchFamily="34" charset="-128"/>
                <a:cs typeface="ＭＳ Ｐゴシック" pitchFamily="34" charset="-128"/>
              </a:rPr>
              <a:t>AAFS -- Washington</a:t>
            </a:r>
            <a:endParaRPr lang="en-US">
              <a:latin typeface="Arial" pitchFamily="34" charset="0"/>
              <a:ea typeface="ＭＳ Ｐゴシック" pitchFamily="34" charset="-128"/>
              <a:cs typeface="ＭＳ Ｐゴシック" pitchFamily="34" charset="-128"/>
            </a:endParaRPr>
          </a:p>
        </p:txBody>
      </p:sp>
      <p:sp>
        <p:nvSpPr>
          <p:cNvPr id="61445" name="Slide Number Placeholder 5"/>
          <p:cNvSpPr>
            <a:spLocks noGrp="1"/>
          </p:cNvSpPr>
          <p:nvPr>
            <p:ph type="sldNum" sz="quarter" idx="12"/>
          </p:nvPr>
        </p:nvSpPr>
        <p:spPr>
          <a:noFill/>
        </p:spPr>
        <p:txBody>
          <a:bodyPr/>
          <a:lstStyle/>
          <a:p>
            <a:fld id="{F7A7EC5E-4A21-1A47-977A-B767DDA5428D}" type="slidenum">
              <a:rPr lang="en-US">
                <a:latin typeface="Arial" pitchFamily="34" charset="0"/>
                <a:ea typeface="ＭＳ Ｐゴシック" pitchFamily="34" charset="-128"/>
                <a:cs typeface="ＭＳ Ｐゴシック" pitchFamily="34" charset="-128"/>
              </a:rPr>
              <a:pPr/>
              <a:t>19</a:t>
            </a:fld>
            <a:endParaRPr lang="en-US">
              <a:latin typeface="Arial" pitchFamily="34" charset="0"/>
              <a:ea typeface="ＭＳ Ｐゴシック" pitchFamily="34" charset="-128"/>
              <a:cs typeface="ＭＳ Ｐゴシック" pitchFamily="34" charset="-128"/>
            </a:endParaRPr>
          </a:p>
        </p:txBody>
      </p:sp>
      <p:sp>
        <p:nvSpPr>
          <p:cNvPr id="61446" name="TextBox 6"/>
          <p:cNvSpPr txBox="1">
            <a:spLocks noChangeArrowheads="1"/>
          </p:cNvSpPr>
          <p:nvPr/>
        </p:nvSpPr>
        <p:spPr bwMode="auto">
          <a:xfrm>
            <a:off x="914400" y="4275138"/>
            <a:ext cx="6905625" cy="922338"/>
          </a:xfrm>
          <a:prstGeom prst="rect">
            <a:avLst/>
          </a:prstGeom>
          <a:noFill/>
          <a:ln w="9525">
            <a:noFill/>
            <a:miter lim="800000"/>
            <a:headEnd/>
            <a:tailEnd/>
          </a:ln>
        </p:spPr>
        <p:txBody>
          <a:bodyPr>
            <a:prstTxWarp prst="textNoShape">
              <a:avLst/>
            </a:prstTxWarp>
            <a:spAutoFit/>
          </a:bodyPr>
          <a:lstStyle/>
          <a:p>
            <a:r>
              <a:rPr lang="en-US" dirty="0">
                <a:latin typeface="Candara" pitchFamily="34" charset="0"/>
              </a:rPr>
              <a:t>Sue </a:t>
            </a:r>
            <a:r>
              <a:rPr lang="en-US" dirty="0" err="1">
                <a:latin typeface="Candara" pitchFamily="34" charset="0"/>
              </a:rPr>
              <a:t>Ballou</a:t>
            </a:r>
            <a:r>
              <a:rPr lang="en-US" dirty="0">
                <a:latin typeface="Candara" pitchFamily="34" charset="0"/>
              </a:rPr>
              <a:t>, Office of Law Enforcement Standards</a:t>
            </a:r>
          </a:p>
          <a:p>
            <a:r>
              <a:rPr lang="en-US" dirty="0">
                <a:latin typeface="Candara" pitchFamily="34" charset="0"/>
              </a:rPr>
              <a:t>Steering Committee representative for State/Local Law Enforcement</a:t>
            </a:r>
          </a:p>
          <a:p>
            <a:r>
              <a:rPr lang="en-US" dirty="0" err="1">
                <a:latin typeface="Candara" pitchFamily="34" charset="0"/>
              </a:rPr>
              <a:t>Susan.ballou@nist.gov</a:t>
            </a:r>
            <a:endParaRPr lang="en-US" dirty="0">
              <a:latin typeface="Candara" pitchFamily="34" charset="0"/>
            </a:endParaRPr>
          </a:p>
        </p:txBody>
      </p:sp>
      <p:sp>
        <p:nvSpPr>
          <p:cNvPr id="61447" name="TextBox 7"/>
          <p:cNvSpPr txBox="1">
            <a:spLocks noChangeArrowheads="1"/>
          </p:cNvSpPr>
          <p:nvPr/>
        </p:nvSpPr>
        <p:spPr bwMode="auto">
          <a:xfrm>
            <a:off x="1109663" y="2071688"/>
            <a:ext cx="6586537" cy="1815882"/>
          </a:xfrm>
          <a:prstGeom prst="rect">
            <a:avLst/>
          </a:prstGeom>
          <a:noFill/>
          <a:ln w="9525">
            <a:noFill/>
            <a:miter lim="800000"/>
            <a:headEnd/>
            <a:tailEnd/>
          </a:ln>
        </p:spPr>
        <p:txBody>
          <a:bodyPr>
            <a:prstTxWarp prst="textNoShape">
              <a:avLst/>
            </a:prstTxWarp>
            <a:spAutoFit/>
          </a:bodyPr>
          <a:lstStyle/>
          <a:p>
            <a:pPr algn="ctr"/>
            <a:r>
              <a:rPr lang="en-US" sz="2800" dirty="0">
                <a:latin typeface="Candara" pitchFamily="34" charset="0"/>
              </a:rPr>
              <a:t>Jim Lyle</a:t>
            </a:r>
          </a:p>
          <a:p>
            <a:pPr algn="ctr"/>
            <a:r>
              <a:rPr lang="en-US" sz="2800" dirty="0">
                <a:latin typeface="Candara" pitchFamily="34" charset="0"/>
                <a:hlinkClick r:id="rId2"/>
              </a:rPr>
              <a:t>jlyle@nist.</a:t>
            </a:r>
            <a:r>
              <a:rPr lang="en-US" sz="2800" dirty="0" smtClean="0">
                <a:latin typeface="Candara" pitchFamily="34" charset="0"/>
                <a:hlinkClick r:id="rId2"/>
              </a:rPr>
              <a:t>gov</a:t>
            </a:r>
            <a:endParaRPr lang="en-US" sz="2800" dirty="0" smtClean="0">
              <a:latin typeface="Candara" pitchFamily="34" charset="0"/>
            </a:endParaRPr>
          </a:p>
          <a:p>
            <a:pPr algn="ctr"/>
            <a:r>
              <a:rPr lang="en-US" sz="2800" dirty="0" smtClean="0">
                <a:latin typeface="Candara" pitchFamily="34" charset="0"/>
                <a:hlinkClick r:id="rId3"/>
              </a:rPr>
              <a:t>http://www.cftt.nist.gov</a:t>
            </a:r>
            <a:endParaRPr lang="en-US" sz="2800" dirty="0" smtClean="0">
              <a:latin typeface="Candara" pitchFamily="34" charset="0"/>
            </a:endParaRPr>
          </a:p>
          <a:p>
            <a:pPr algn="ctr"/>
            <a:r>
              <a:rPr lang="en-US" sz="2800" dirty="0" smtClean="0">
                <a:latin typeface="Candara" pitchFamily="34" charset="0"/>
                <a:hlinkClick r:id="rId4"/>
              </a:rPr>
              <a:t>http://www/cfreds.nist.gov</a:t>
            </a:r>
            <a:endParaRPr lang="en-US" sz="2800" dirty="0">
              <a:latin typeface="Candara" pitchFamily="34" charset="0"/>
            </a:endParaRPr>
          </a:p>
        </p:txBody>
      </p:sp>
    </p:spTree>
    <p:extLst>
      <p:ext uri="{BB962C8B-B14F-4D97-AF65-F5344CB8AC3E}">
        <p14:creationId xmlns:p14="http://schemas.microsoft.com/office/powerpoint/2010/main" val="2185668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Develop specifications for testing forensic tools</a:t>
            </a:r>
          </a:p>
          <a:p>
            <a:pPr lvl="1"/>
            <a:r>
              <a:rPr lang="en-US" dirty="0" smtClean="0"/>
              <a:t>Disk Imaging</a:t>
            </a:r>
          </a:p>
          <a:p>
            <a:pPr lvl="1"/>
            <a:r>
              <a:rPr lang="en-US" dirty="0" smtClean="0"/>
              <a:t>Write Blocking</a:t>
            </a:r>
          </a:p>
          <a:p>
            <a:pPr lvl="1"/>
            <a:r>
              <a:rPr lang="en-US" dirty="0" smtClean="0"/>
              <a:t>Drive erase for reuse</a:t>
            </a:r>
          </a:p>
          <a:p>
            <a:pPr lvl="1"/>
            <a:r>
              <a:rPr lang="en-US" dirty="0" smtClean="0"/>
              <a:t>Metadata based deleted file recovery</a:t>
            </a:r>
          </a:p>
          <a:p>
            <a:pPr lvl="1"/>
            <a:r>
              <a:rPr lang="en-US" dirty="0" smtClean="0"/>
              <a:t>Other specs in development</a:t>
            </a:r>
          </a:p>
          <a:p>
            <a:r>
              <a:rPr lang="en-US" dirty="0" smtClean="0"/>
              <a:t>Submit test reports to NIJ for publication ~90</a:t>
            </a:r>
            <a:endParaRPr lang="en-US" dirty="0"/>
          </a:p>
        </p:txBody>
      </p:sp>
      <p:sp>
        <p:nvSpPr>
          <p:cNvPr id="4" name="Date Placeholder 3"/>
          <p:cNvSpPr>
            <a:spLocks noGrp="1"/>
          </p:cNvSpPr>
          <p:nvPr>
            <p:ph type="dt" sz="half" idx="10"/>
          </p:nvPr>
        </p:nvSpPr>
        <p:spPr/>
        <p:txBody>
          <a:bodyPr/>
          <a:lstStyle/>
          <a:p>
            <a:r>
              <a:rPr lang="en-US" smtClean="0"/>
              <a:t>2/21/13</a:t>
            </a:r>
            <a:endParaRPr lang="en-US"/>
          </a:p>
        </p:txBody>
      </p:sp>
      <p:sp>
        <p:nvSpPr>
          <p:cNvPr id="5" name="Footer Placeholder 4"/>
          <p:cNvSpPr>
            <a:spLocks noGrp="1"/>
          </p:cNvSpPr>
          <p:nvPr>
            <p:ph type="ftr" sz="quarter" idx="11"/>
          </p:nvPr>
        </p:nvSpPr>
        <p:spPr/>
        <p:txBody>
          <a:bodyPr/>
          <a:lstStyle/>
          <a:p>
            <a:r>
              <a:rPr lang="en-US" smtClean="0"/>
              <a:t>AAFS -- Washington</a:t>
            </a:r>
            <a:endParaRPr lang="en-US"/>
          </a:p>
        </p:txBody>
      </p:sp>
      <p:sp>
        <p:nvSpPr>
          <p:cNvPr id="6" name="Slide Number Placeholder 5"/>
          <p:cNvSpPr>
            <a:spLocks noGrp="1"/>
          </p:cNvSpPr>
          <p:nvPr>
            <p:ph type="sldNum" sz="quarter" idx="12"/>
          </p:nvPr>
        </p:nvSpPr>
        <p:spPr/>
        <p:txBody>
          <a:bodyPr/>
          <a:lstStyle/>
          <a:p>
            <a:fld id="{224CD1BA-ED2E-5C40-AF20-D0CB3AEAC02C}" type="slidenum">
              <a:rPr lang="en-US" smtClean="0"/>
              <a:t>2</a:t>
            </a:fld>
            <a:endParaRPr lang="en-US"/>
          </a:p>
        </p:txBody>
      </p:sp>
      <p:sp>
        <p:nvSpPr>
          <p:cNvPr id="2" name="Title 1"/>
          <p:cNvSpPr>
            <a:spLocks noGrp="1"/>
          </p:cNvSpPr>
          <p:nvPr>
            <p:ph type="title"/>
          </p:nvPr>
        </p:nvSpPr>
        <p:spPr/>
        <p:txBody>
          <a:bodyPr/>
          <a:lstStyle/>
          <a:p>
            <a:r>
              <a:rPr lang="en-US" dirty="0" smtClean="0"/>
              <a:t>CFTT</a:t>
            </a:r>
            <a:endParaRPr lang="en-US" dirty="0"/>
          </a:p>
        </p:txBody>
      </p:sp>
    </p:spTree>
    <p:extLst>
      <p:ext uri="{BB962C8B-B14F-4D97-AF65-F5344CB8AC3E}">
        <p14:creationId xmlns:p14="http://schemas.microsoft.com/office/powerpoint/2010/main" val="7955894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Deleted file recovery (DFR)</a:t>
            </a:r>
          </a:p>
          <a:p>
            <a:pPr lvl="1"/>
            <a:r>
              <a:rPr lang="en-US" dirty="0" smtClean="0"/>
              <a:t>Metadata based (from directory, </a:t>
            </a:r>
            <a:r>
              <a:rPr lang="en-US" dirty="0" err="1" smtClean="0"/>
              <a:t>i</a:t>
            </a:r>
            <a:r>
              <a:rPr lang="en-US" dirty="0" smtClean="0"/>
              <a:t>-node, MFT, etc.) – now</a:t>
            </a:r>
          </a:p>
          <a:p>
            <a:pPr lvl="1"/>
            <a:r>
              <a:rPr lang="en-US" dirty="0" smtClean="0"/>
              <a:t>Signature based (aka file carving) – next</a:t>
            </a:r>
          </a:p>
          <a:p>
            <a:r>
              <a:rPr lang="en-US" dirty="0" smtClean="0"/>
              <a:t>Tested six popular tools</a:t>
            </a:r>
          </a:p>
          <a:p>
            <a:r>
              <a:rPr lang="en-US" dirty="0" smtClean="0"/>
              <a:t>Test reports are being drafted for publication later this year</a:t>
            </a:r>
            <a:endParaRPr lang="en-US" dirty="0"/>
          </a:p>
        </p:txBody>
      </p:sp>
      <p:sp>
        <p:nvSpPr>
          <p:cNvPr id="4" name="Date Placeholder 3"/>
          <p:cNvSpPr>
            <a:spLocks noGrp="1"/>
          </p:cNvSpPr>
          <p:nvPr>
            <p:ph type="dt" sz="half" idx="10"/>
          </p:nvPr>
        </p:nvSpPr>
        <p:spPr/>
        <p:txBody>
          <a:bodyPr/>
          <a:lstStyle/>
          <a:p>
            <a:r>
              <a:rPr lang="en-US" smtClean="0"/>
              <a:t>2/21/13</a:t>
            </a:r>
            <a:endParaRPr lang="en-US"/>
          </a:p>
        </p:txBody>
      </p:sp>
      <p:sp>
        <p:nvSpPr>
          <p:cNvPr id="5" name="Footer Placeholder 4"/>
          <p:cNvSpPr>
            <a:spLocks noGrp="1"/>
          </p:cNvSpPr>
          <p:nvPr>
            <p:ph type="ftr" sz="quarter" idx="11"/>
          </p:nvPr>
        </p:nvSpPr>
        <p:spPr/>
        <p:txBody>
          <a:bodyPr/>
          <a:lstStyle/>
          <a:p>
            <a:r>
              <a:rPr lang="en-US" smtClean="0"/>
              <a:t>AAFS -- Washington</a:t>
            </a:r>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3</a:t>
            </a:fld>
            <a:endParaRPr lang="en-US"/>
          </a:p>
        </p:txBody>
      </p:sp>
      <p:sp>
        <p:nvSpPr>
          <p:cNvPr id="2" name="Title 1"/>
          <p:cNvSpPr>
            <a:spLocks noGrp="1"/>
          </p:cNvSpPr>
          <p:nvPr>
            <p:ph type="title"/>
          </p:nvPr>
        </p:nvSpPr>
        <p:spPr/>
        <p:txBody>
          <a:bodyPr/>
          <a:lstStyle/>
          <a:p>
            <a:r>
              <a:rPr lang="en-US" dirty="0" smtClean="0"/>
              <a:t>Deleted File Recovery</a:t>
            </a:r>
            <a:endParaRPr lang="en-US" dirty="0"/>
          </a:p>
        </p:txBody>
      </p:sp>
    </p:spTree>
    <p:extLst>
      <p:ext uri="{BB962C8B-B14F-4D97-AF65-F5344CB8AC3E}">
        <p14:creationId xmlns:p14="http://schemas.microsoft.com/office/powerpoint/2010/main" val="30623346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dirty="0" smtClean="0"/>
              <a:t>The presentation will impact the forensic community by: </a:t>
            </a:r>
            <a:br>
              <a:rPr lang="en-US" dirty="0" smtClean="0"/>
            </a:br>
            <a:endParaRPr lang="en-US" dirty="0" smtClean="0"/>
          </a:p>
          <a:p>
            <a:r>
              <a:rPr lang="en-US" dirty="0" smtClean="0"/>
              <a:t>increase awareness in the community of ability of tool testing to reveal anomalies in tool behavior</a:t>
            </a:r>
          </a:p>
          <a:p>
            <a:r>
              <a:rPr lang="en-US" dirty="0" smtClean="0"/>
              <a:t>help the forensic practitioner recognize tool limitations </a:t>
            </a:r>
          </a:p>
          <a:p>
            <a:endParaRPr lang="en-US" dirty="0"/>
          </a:p>
        </p:txBody>
      </p:sp>
      <p:sp>
        <p:nvSpPr>
          <p:cNvPr id="4" name="Date Placeholder 3"/>
          <p:cNvSpPr>
            <a:spLocks noGrp="1"/>
          </p:cNvSpPr>
          <p:nvPr>
            <p:ph type="dt" sz="half" idx="10"/>
          </p:nvPr>
        </p:nvSpPr>
        <p:spPr/>
        <p:txBody>
          <a:bodyPr/>
          <a:lstStyle/>
          <a:p>
            <a:r>
              <a:rPr lang="en-US" smtClean="0"/>
              <a:t>2/21/13</a:t>
            </a:r>
            <a:endParaRPr lang="en-US"/>
          </a:p>
        </p:txBody>
      </p:sp>
      <p:sp>
        <p:nvSpPr>
          <p:cNvPr id="5" name="Footer Placeholder 4"/>
          <p:cNvSpPr>
            <a:spLocks noGrp="1"/>
          </p:cNvSpPr>
          <p:nvPr>
            <p:ph type="ftr" sz="quarter" idx="11"/>
          </p:nvPr>
        </p:nvSpPr>
        <p:spPr/>
        <p:txBody>
          <a:bodyPr/>
          <a:lstStyle/>
          <a:p>
            <a:r>
              <a:rPr lang="en-US" smtClean="0"/>
              <a:t>AAFS -- Washington</a:t>
            </a:r>
            <a:endParaRPr lang="en-US"/>
          </a:p>
        </p:txBody>
      </p:sp>
      <p:sp>
        <p:nvSpPr>
          <p:cNvPr id="6" name="Slide Number Placeholder 5"/>
          <p:cNvSpPr>
            <a:spLocks noGrp="1"/>
          </p:cNvSpPr>
          <p:nvPr>
            <p:ph type="sldNum" sz="quarter" idx="12"/>
          </p:nvPr>
        </p:nvSpPr>
        <p:spPr/>
        <p:txBody>
          <a:bodyPr/>
          <a:lstStyle/>
          <a:p>
            <a:fld id="{224CD1BA-ED2E-5C40-AF20-D0CB3AEAC02C}" type="slidenum">
              <a:rPr lang="en-US" smtClean="0"/>
              <a:t>4</a:t>
            </a:fld>
            <a:endParaRPr lang="en-US"/>
          </a:p>
        </p:txBody>
      </p:sp>
      <p:sp>
        <p:nvSpPr>
          <p:cNvPr id="2" name="Title 1"/>
          <p:cNvSpPr>
            <a:spLocks noGrp="1"/>
          </p:cNvSpPr>
          <p:nvPr>
            <p:ph type="title"/>
          </p:nvPr>
        </p:nvSpPr>
        <p:spPr/>
        <p:txBody>
          <a:bodyPr/>
          <a:lstStyle/>
          <a:p>
            <a:r>
              <a:rPr lang="en-US" dirty="0" smtClean="0"/>
              <a:t>Talk Goals</a:t>
            </a:r>
            <a:endParaRPr lang="en-US" dirty="0"/>
          </a:p>
        </p:txBody>
      </p:sp>
    </p:spTree>
    <p:extLst>
      <p:ext uri="{BB962C8B-B14F-4D97-AF65-F5344CB8AC3E}">
        <p14:creationId xmlns:p14="http://schemas.microsoft.com/office/powerpoint/2010/main" val="1280942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Metadata relationships</a:t>
            </a:r>
          </a:p>
          <a:p>
            <a:r>
              <a:rPr lang="en-US" dirty="0" smtClean="0"/>
              <a:t>Test suite</a:t>
            </a:r>
          </a:p>
          <a:p>
            <a:r>
              <a:rPr lang="en-US" dirty="0" smtClean="0"/>
              <a:t>Identifying Supported file systems</a:t>
            </a:r>
          </a:p>
          <a:p>
            <a:r>
              <a:rPr lang="en-US" dirty="0" smtClean="0"/>
              <a:t>Consider if there is fragmentation, but intact</a:t>
            </a:r>
          </a:p>
          <a:p>
            <a:r>
              <a:rPr lang="en-US" dirty="0" smtClean="0"/>
              <a:t>Overwriting</a:t>
            </a:r>
          </a:p>
          <a:p>
            <a:r>
              <a:rPr lang="en-US" dirty="0" smtClean="0"/>
              <a:t>Chaos</a:t>
            </a:r>
          </a:p>
          <a:p>
            <a:r>
              <a:rPr lang="en-US" dirty="0" smtClean="0"/>
              <a:t>Summary </a:t>
            </a:r>
            <a:endParaRPr lang="en-US" dirty="0"/>
          </a:p>
        </p:txBody>
      </p:sp>
      <p:sp>
        <p:nvSpPr>
          <p:cNvPr id="4" name="Date Placeholder 3"/>
          <p:cNvSpPr>
            <a:spLocks noGrp="1"/>
          </p:cNvSpPr>
          <p:nvPr>
            <p:ph type="dt" sz="half" idx="10"/>
          </p:nvPr>
        </p:nvSpPr>
        <p:spPr/>
        <p:txBody>
          <a:bodyPr/>
          <a:lstStyle/>
          <a:p>
            <a:r>
              <a:rPr lang="en-US" smtClean="0"/>
              <a:t>2/21/13</a:t>
            </a:r>
            <a:endParaRPr lang="en-US"/>
          </a:p>
        </p:txBody>
      </p:sp>
      <p:sp>
        <p:nvSpPr>
          <p:cNvPr id="5" name="Footer Placeholder 4"/>
          <p:cNvSpPr>
            <a:spLocks noGrp="1"/>
          </p:cNvSpPr>
          <p:nvPr>
            <p:ph type="ftr" sz="quarter" idx="11"/>
          </p:nvPr>
        </p:nvSpPr>
        <p:spPr/>
        <p:txBody>
          <a:bodyPr/>
          <a:lstStyle/>
          <a:p>
            <a:r>
              <a:rPr lang="en-US" smtClean="0"/>
              <a:t>AAFS -- Washington</a:t>
            </a:r>
            <a:endParaRPr lang="en-US"/>
          </a:p>
        </p:txBody>
      </p:sp>
      <p:sp>
        <p:nvSpPr>
          <p:cNvPr id="6" name="Slide Number Placeholder 5"/>
          <p:cNvSpPr>
            <a:spLocks noGrp="1"/>
          </p:cNvSpPr>
          <p:nvPr>
            <p:ph type="sldNum" sz="quarter" idx="12"/>
          </p:nvPr>
        </p:nvSpPr>
        <p:spPr/>
        <p:txBody>
          <a:bodyPr/>
          <a:lstStyle/>
          <a:p>
            <a:fld id="{224CD1BA-ED2E-5C40-AF20-D0CB3AEAC02C}" type="slidenum">
              <a:rPr lang="en-US" smtClean="0"/>
              <a:t>5</a:t>
            </a:fld>
            <a:endParaRPr lang="en-US"/>
          </a:p>
        </p:txBody>
      </p:sp>
      <p:sp>
        <p:nvSpPr>
          <p:cNvPr id="2" name="Title 1"/>
          <p:cNvSpPr>
            <a:spLocks noGrp="1"/>
          </p:cNvSpPr>
          <p:nvPr>
            <p:ph type="title"/>
          </p:nvPr>
        </p:nvSpPr>
        <p:spPr/>
        <p:txBody>
          <a:bodyPr/>
          <a:lstStyle/>
          <a:p>
            <a:r>
              <a:rPr lang="en-US" dirty="0" smtClean="0"/>
              <a:t>Remainder of Talk</a:t>
            </a:r>
            <a:endParaRPr lang="en-US" dirty="0"/>
          </a:p>
        </p:txBody>
      </p:sp>
    </p:spTree>
    <p:extLst>
      <p:ext uri="{BB962C8B-B14F-4D97-AF65-F5344CB8AC3E}">
        <p14:creationId xmlns:p14="http://schemas.microsoft.com/office/powerpoint/2010/main" val="11875874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Metadata relationships with data</a:t>
            </a:r>
            <a:endParaRPr lang="en-US" dirty="0"/>
          </a:p>
        </p:txBody>
      </p:sp>
      <p:sp>
        <p:nvSpPr>
          <p:cNvPr id="3" name="Date Placeholder 2"/>
          <p:cNvSpPr>
            <a:spLocks noGrp="1"/>
          </p:cNvSpPr>
          <p:nvPr>
            <p:ph type="dt" sz="half" idx="10"/>
          </p:nvPr>
        </p:nvSpPr>
        <p:spPr/>
        <p:txBody>
          <a:bodyPr/>
          <a:lstStyle/>
          <a:p>
            <a:r>
              <a:rPr lang="en-US" smtClean="0"/>
              <a:t>2/21/13</a:t>
            </a:r>
            <a:endParaRPr lang="en-US"/>
          </a:p>
        </p:txBody>
      </p:sp>
      <p:sp>
        <p:nvSpPr>
          <p:cNvPr id="4" name="Footer Placeholder 3"/>
          <p:cNvSpPr>
            <a:spLocks noGrp="1"/>
          </p:cNvSpPr>
          <p:nvPr>
            <p:ph type="ftr" sz="quarter" idx="11"/>
          </p:nvPr>
        </p:nvSpPr>
        <p:spPr/>
        <p:txBody>
          <a:bodyPr/>
          <a:lstStyle/>
          <a:p>
            <a:r>
              <a:rPr lang="en-US" smtClean="0"/>
              <a:t>AAFS -- Washington</a:t>
            </a:r>
            <a:endParaRPr lang="en-US"/>
          </a:p>
        </p:txBody>
      </p:sp>
      <p:sp>
        <p:nvSpPr>
          <p:cNvPr id="5" name="Slide Number Placeholder 4"/>
          <p:cNvSpPr>
            <a:spLocks noGrp="1"/>
          </p:cNvSpPr>
          <p:nvPr>
            <p:ph type="sldNum" sz="quarter" idx="12"/>
          </p:nvPr>
        </p:nvSpPr>
        <p:spPr/>
        <p:txBody>
          <a:bodyPr/>
          <a:lstStyle/>
          <a:p>
            <a:fld id="{2AF816F5-D046-F943-A181-2D90CF2FAA22}" type="slidenum">
              <a:rPr lang="en-US" smtClean="0"/>
              <a:t>6</a:t>
            </a:fld>
            <a:endParaRPr lang="en-US"/>
          </a:p>
        </p:txBody>
      </p:sp>
      <p:graphicFrame>
        <p:nvGraphicFramePr>
          <p:cNvPr id="8" name="Content Placeholder 7"/>
          <p:cNvGraphicFramePr>
            <a:graphicFrameLocks noGrp="1"/>
          </p:cNvGraphicFramePr>
          <p:nvPr>
            <p:ph sz="quarter" idx="13"/>
            <p:extLst>
              <p:ext uri="{D42A27DB-BD31-4B8C-83A1-F6EECF244321}">
                <p14:modId xmlns:p14="http://schemas.microsoft.com/office/powerpoint/2010/main" val="525933193"/>
              </p:ext>
            </p:extLst>
          </p:nvPr>
        </p:nvGraphicFramePr>
        <p:xfrm>
          <a:off x="4800600" y="1704794"/>
          <a:ext cx="3657600" cy="1854200"/>
        </p:xfrm>
        <a:graphic>
          <a:graphicData uri="http://schemas.openxmlformats.org/drawingml/2006/table">
            <a:tbl>
              <a:tblPr firstRow="1" bandRow="1">
                <a:tableStyleId>{2D5ABB26-0587-4C30-8999-92F81FD0307C}</a:tableStyleId>
              </a:tblPr>
              <a:tblGrid>
                <a:gridCol w="3657600"/>
              </a:tblGrid>
              <a:tr h="370840">
                <a:tc>
                  <a:txBody>
                    <a:bodyPr/>
                    <a:lstStyle/>
                    <a:p>
                      <a:endParaRPr lang="en-US" dirty="0"/>
                    </a:p>
                  </a:txBody>
                  <a:tcPr/>
                </a:tc>
              </a:tr>
              <a:tr h="370840">
                <a:tc>
                  <a:txBody>
                    <a:bodyPr/>
                    <a:lstStyle/>
                    <a:p>
                      <a:endParaRPr lang="en-US" dirty="0"/>
                    </a:p>
                  </a:txBody>
                  <a:tcPr/>
                </a:tc>
              </a:tr>
              <a:tr h="370840">
                <a:tc>
                  <a:txBody>
                    <a:bodyPr/>
                    <a:lstStyle/>
                    <a:p>
                      <a:endParaRPr lang="en-US"/>
                    </a:p>
                  </a:txBody>
                  <a:tcPr/>
                </a:tc>
              </a:tr>
              <a:tr h="370840">
                <a:tc>
                  <a:txBody>
                    <a:bodyPr/>
                    <a:lstStyle/>
                    <a:p>
                      <a:endParaRPr lang="en-US"/>
                    </a:p>
                  </a:txBody>
                  <a:tcPr/>
                </a:tc>
              </a:tr>
              <a:tr h="370840">
                <a:tc>
                  <a:txBody>
                    <a:bodyPr/>
                    <a:lstStyle/>
                    <a:p>
                      <a:endParaRPr lang="en-US" dirty="0"/>
                    </a:p>
                  </a:txBody>
                  <a:tcPr/>
                </a:tc>
              </a:tr>
            </a:tbl>
          </a:graphicData>
        </a:graphic>
      </p:graphicFrame>
      <p:sp>
        <p:nvSpPr>
          <p:cNvPr id="9" name="Rectangle 8"/>
          <p:cNvSpPr/>
          <p:nvPr/>
        </p:nvSpPr>
        <p:spPr>
          <a:xfrm>
            <a:off x="1639496" y="1549810"/>
            <a:ext cx="1316624" cy="663037"/>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Active Metadata</a:t>
            </a:r>
            <a:endParaRPr lang="en-US" dirty="0"/>
          </a:p>
        </p:txBody>
      </p:sp>
      <p:sp>
        <p:nvSpPr>
          <p:cNvPr id="13" name="Rectangle 12"/>
          <p:cNvSpPr/>
          <p:nvPr/>
        </p:nvSpPr>
        <p:spPr>
          <a:xfrm>
            <a:off x="3811595" y="1549810"/>
            <a:ext cx="927784" cy="663037"/>
          </a:xfrm>
          <a:prstGeom prst="rect">
            <a:avLst/>
          </a:prstGeom>
          <a:solidFill>
            <a:schemeClr val="accent2">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Data</a:t>
            </a:r>
            <a:endParaRPr lang="en-US" dirty="0"/>
          </a:p>
        </p:txBody>
      </p:sp>
      <p:sp>
        <p:nvSpPr>
          <p:cNvPr id="18" name="Rectangle 17"/>
          <p:cNvSpPr/>
          <p:nvPr/>
        </p:nvSpPr>
        <p:spPr>
          <a:xfrm>
            <a:off x="5622654" y="1549810"/>
            <a:ext cx="1316624" cy="663037"/>
          </a:xfrm>
          <a:prstGeom prst="rect">
            <a:avLst/>
          </a:prstGeom>
          <a:solidFill>
            <a:schemeClr val="accent5">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Residual Metadata</a:t>
            </a:r>
            <a:endParaRPr lang="en-US" dirty="0"/>
          </a:p>
        </p:txBody>
      </p:sp>
      <p:grpSp>
        <p:nvGrpSpPr>
          <p:cNvPr id="53" name="Group 52"/>
          <p:cNvGrpSpPr/>
          <p:nvPr/>
        </p:nvGrpSpPr>
        <p:grpSpPr>
          <a:xfrm>
            <a:off x="1086721" y="2743712"/>
            <a:ext cx="2724874" cy="663037"/>
            <a:chOff x="863218" y="2080675"/>
            <a:chExt cx="2724874" cy="663037"/>
          </a:xfrm>
        </p:grpSpPr>
        <p:sp>
          <p:nvSpPr>
            <p:cNvPr id="16" name="Rectangle 15"/>
            <p:cNvSpPr/>
            <p:nvPr/>
          </p:nvSpPr>
          <p:spPr>
            <a:xfrm>
              <a:off x="2660308" y="2080675"/>
              <a:ext cx="927784" cy="663037"/>
            </a:xfrm>
            <a:prstGeom prst="rect">
              <a:avLst/>
            </a:prstGeom>
            <a:solidFill>
              <a:schemeClr val="accent2">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Data</a:t>
              </a:r>
              <a:endParaRPr lang="en-US" dirty="0"/>
            </a:p>
          </p:txBody>
        </p:sp>
        <p:sp>
          <p:nvSpPr>
            <p:cNvPr id="26" name="Rectangle 25"/>
            <p:cNvSpPr/>
            <p:nvPr/>
          </p:nvSpPr>
          <p:spPr>
            <a:xfrm>
              <a:off x="863218" y="2080675"/>
              <a:ext cx="1316624" cy="663037"/>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Active Metadata</a:t>
              </a:r>
              <a:endParaRPr lang="en-US" dirty="0"/>
            </a:p>
          </p:txBody>
        </p:sp>
      </p:grpSp>
      <p:cxnSp>
        <p:nvCxnSpPr>
          <p:cNvPr id="28" name="Straight Arrow Connector 27"/>
          <p:cNvCxnSpPr>
            <a:stCxn id="26" idx="3"/>
            <a:endCxn id="16" idx="1"/>
          </p:cNvCxnSpPr>
          <p:nvPr/>
        </p:nvCxnSpPr>
        <p:spPr>
          <a:xfrm>
            <a:off x="2403345" y="3075231"/>
            <a:ext cx="480466" cy="0"/>
          </a:xfrm>
          <a:prstGeom prst="straightConnector1">
            <a:avLst/>
          </a:prstGeom>
          <a:ln>
            <a:solidFill>
              <a:schemeClr val="accent3">
                <a:lumMod val="75000"/>
              </a:schemeClr>
            </a:solidFill>
            <a:tailEnd type="arrow"/>
          </a:ln>
        </p:spPr>
        <p:style>
          <a:lnRef idx="2">
            <a:schemeClr val="accent1"/>
          </a:lnRef>
          <a:fillRef idx="0">
            <a:schemeClr val="accent1"/>
          </a:fillRef>
          <a:effectRef idx="1">
            <a:schemeClr val="accent1"/>
          </a:effectRef>
          <a:fontRef idx="minor">
            <a:schemeClr val="tx1"/>
          </a:fontRef>
        </p:style>
      </p:cxnSp>
      <p:grpSp>
        <p:nvGrpSpPr>
          <p:cNvPr id="52" name="Group 51"/>
          <p:cNvGrpSpPr/>
          <p:nvPr/>
        </p:nvGrpSpPr>
        <p:grpSpPr>
          <a:xfrm>
            <a:off x="685800" y="3903515"/>
            <a:ext cx="4936854" cy="672375"/>
            <a:chOff x="1647589" y="2969660"/>
            <a:chExt cx="4936854" cy="672375"/>
          </a:xfrm>
        </p:grpSpPr>
        <p:sp>
          <p:nvSpPr>
            <p:cNvPr id="14" name="Rectangle 13"/>
            <p:cNvSpPr/>
            <p:nvPr/>
          </p:nvSpPr>
          <p:spPr>
            <a:xfrm>
              <a:off x="3588696" y="2978998"/>
              <a:ext cx="927784" cy="663037"/>
            </a:xfrm>
            <a:prstGeom prst="rect">
              <a:avLst/>
            </a:prstGeom>
            <a:solidFill>
              <a:schemeClr val="accent2">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Data</a:t>
              </a:r>
              <a:endParaRPr lang="en-US" dirty="0"/>
            </a:p>
          </p:txBody>
        </p:sp>
        <p:sp>
          <p:nvSpPr>
            <p:cNvPr id="20" name="Rectangle 19"/>
            <p:cNvSpPr/>
            <p:nvPr/>
          </p:nvSpPr>
          <p:spPr>
            <a:xfrm>
              <a:off x="5267819" y="2978998"/>
              <a:ext cx="1316624" cy="663037"/>
            </a:xfrm>
            <a:prstGeom prst="rect">
              <a:avLst/>
            </a:prstGeom>
            <a:solidFill>
              <a:schemeClr val="accent5">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Residual Metadata</a:t>
              </a:r>
              <a:endParaRPr lang="en-US" dirty="0"/>
            </a:p>
          </p:txBody>
        </p:sp>
        <p:sp>
          <p:nvSpPr>
            <p:cNvPr id="25" name="Rectangle 24"/>
            <p:cNvSpPr/>
            <p:nvPr/>
          </p:nvSpPr>
          <p:spPr>
            <a:xfrm>
              <a:off x="1647589" y="2969660"/>
              <a:ext cx="1316624" cy="663037"/>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Active Metadata</a:t>
              </a:r>
              <a:endParaRPr lang="en-US" dirty="0"/>
            </a:p>
          </p:txBody>
        </p:sp>
        <p:cxnSp>
          <p:nvCxnSpPr>
            <p:cNvPr id="34" name="Straight Arrow Connector 33"/>
            <p:cNvCxnSpPr>
              <a:stCxn id="20" idx="1"/>
              <a:endCxn id="14" idx="3"/>
            </p:cNvCxnSpPr>
            <p:nvPr/>
          </p:nvCxnSpPr>
          <p:spPr>
            <a:xfrm flipH="1">
              <a:off x="4516480" y="3310517"/>
              <a:ext cx="751339" cy="0"/>
            </a:xfrm>
            <a:prstGeom prst="straightConnector1">
              <a:avLst/>
            </a:prstGeom>
            <a:ln>
              <a:solidFill>
                <a:schemeClr val="accent3">
                  <a:lumMod val="7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a:stCxn id="25" idx="3"/>
              <a:endCxn id="14" idx="1"/>
            </p:cNvCxnSpPr>
            <p:nvPr/>
          </p:nvCxnSpPr>
          <p:spPr>
            <a:xfrm>
              <a:off x="2964213" y="3301179"/>
              <a:ext cx="624483" cy="9338"/>
            </a:xfrm>
            <a:prstGeom prst="straightConnector1">
              <a:avLst/>
            </a:prstGeom>
            <a:ln>
              <a:solidFill>
                <a:schemeClr val="accent3">
                  <a:lumMod val="75000"/>
                </a:schemeClr>
              </a:solidFill>
              <a:tailEnd type="arrow"/>
            </a:ln>
          </p:spPr>
          <p:style>
            <a:lnRef idx="2">
              <a:schemeClr val="accent1"/>
            </a:lnRef>
            <a:fillRef idx="0">
              <a:schemeClr val="accent1"/>
            </a:fillRef>
            <a:effectRef idx="1">
              <a:schemeClr val="accent1"/>
            </a:effectRef>
            <a:fontRef idx="minor">
              <a:schemeClr val="tx1"/>
            </a:fontRef>
          </p:style>
        </p:cxnSp>
      </p:grpSp>
      <p:grpSp>
        <p:nvGrpSpPr>
          <p:cNvPr id="51" name="Group 50"/>
          <p:cNvGrpSpPr/>
          <p:nvPr/>
        </p:nvGrpSpPr>
        <p:grpSpPr>
          <a:xfrm>
            <a:off x="3065820" y="4970412"/>
            <a:ext cx="4937828" cy="684081"/>
            <a:chOff x="1647589" y="4045895"/>
            <a:chExt cx="4937828" cy="684081"/>
          </a:xfrm>
        </p:grpSpPr>
        <p:sp>
          <p:nvSpPr>
            <p:cNvPr id="15" name="Rectangle 14"/>
            <p:cNvSpPr/>
            <p:nvPr/>
          </p:nvSpPr>
          <p:spPr>
            <a:xfrm>
              <a:off x="3498488" y="4045895"/>
              <a:ext cx="927784" cy="663037"/>
            </a:xfrm>
            <a:prstGeom prst="rect">
              <a:avLst/>
            </a:prstGeom>
            <a:solidFill>
              <a:schemeClr val="accent2">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Data</a:t>
              </a:r>
              <a:endParaRPr lang="en-US" dirty="0"/>
            </a:p>
          </p:txBody>
        </p:sp>
        <p:sp>
          <p:nvSpPr>
            <p:cNvPr id="19" name="Rectangle 18"/>
            <p:cNvSpPr/>
            <p:nvPr/>
          </p:nvSpPr>
          <p:spPr>
            <a:xfrm>
              <a:off x="5268793" y="4066939"/>
              <a:ext cx="1316624" cy="663037"/>
            </a:xfrm>
            <a:prstGeom prst="rect">
              <a:avLst/>
            </a:prstGeom>
            <a:solidFill>
              <a:schemeClr val="accent5">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Residual Metadata</a:t>
              </a:r>
              <a:endParaRPr lang="en-US" dirty="0"/>
            </a:p>
          </p:txBody>
        </p:sp>
        <p:sp>
          <p:nvSpPr>
            <p:cNvPr id="21" name="Rectangle 20"/>
            <p:cNvSpPr/>
            <p:nvPr/>
          </p:nvSpPr>
          <p:spPr>
            <a:xfrm>
              <a:off x="1647589" y="4045895"/>
              <a:ext cx="1316624" cy="663037"/>
            </a:xfrm>
            <a:prstGeom prst="rect">
              <a:avLst/>
            </a:prstGeom>
            <a:solidFill>
              <a:schemeClr val="accent5">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Residual Metadata</a:t>
              </a:r>
              <a:endParaRPr lang="en-US" dirty="0"/>
            </a:p>
          </p:txBody>
        </p:sp>
        <p:cxnSp>
          <p:nvCxnSpPr>
            <p:cNvPr id="32" name="Straight Arrow Connector 31"/>
            <p:cNvCxnSpPr>
              <a:stCxn id="21" idx="3"/>
            </p:cNvCxnSpPr>
            <p:nvPr/>
          </p:nvCxnSpPr>
          <p:spPr>
            <a:xfrm>
              <a:off x="2964213" y="4377414"/>
              <a:ext cx="534275" cy="21044"/>
            </a:xfrm>
            <a:prstGeom prst="straightConnector1">
              <a:avLst/>
            </a:prstGeom>
            <a:ln>
              <a:solidFill>
                <a:schemeClr val="accent3">
                  <a:lumMod val="7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46" name="Straight Arrow Connector 45"/>
            <p:cNvCxnSpPr>
              <a:stCxn id="19" idx="1"/>
              <a:endCxn id="15" idx="3"/>
            </p:cNvCxnSpPr>
            <p:nvPr/>
          </p:nvCxnSpPr>
          <p:spPr>
            <a:xfrm flipH="1" flipV="1">
              <a:off x="4426272" y="4377414"/>
              <a:ext cx="842521" cy="21044"/>
            </a:xfrm>
            <a:prstGeom prst="straightConnector1">
              <a:avLst/>
            </a:prstGeom>
            <a:ln>
              <a:solidFill>
                <a:schemeClr val="accent3">
                  <a:lumMod val="75000"/>
                </a:schemeClr>
              </a:solidFill>
              <a:tailEnd type="arrow"/>
            </a:ln>
          </p:spPr>
          <p:style>
            <a:lnRef idx="2">
              <a:schemeClr val="accent1"/>
            </a:lnRef>
            <a:fillRef idx="0">
              <a:schemeClr val="accent1"/>
            </a:fillRef>
            <a:effectRef idx="1">
              <a:schemeClr val="accent1"/>
            </a:effectRef>
            <a:fontRef idx="minor">
              <a:schemeClr val="tx1"/>
            </a:fontRef>
          </p:style>
        </p:cxnSp>
      </p:grpSp>
      <p:grpSp>
        <p:nvGrpSpPr>
          <p:cNvPr id="55" name="Group 54"/>
          <p:cNvGrpSpPr/>
          <p:nvPr/>
        </p:nvGrpSpPr>
        <p:grpSpPr>
          <a:xfrm>
            <a:off x="4800600" y="2743712"/>
            <a:ext cx="3086929" cy="663037"/>
            <a:chOff x="4426272" y="2080675"/>
            <a:chExt cx="3086929" cy="663037"/>
          </a:xfrm>
        </p:grpSpPr>
        <p:sp>
          <p:nvSpPr>
            <p:cNvPr id="12" name="Rectangle 11"/>
            <p:cNvSpPr/>
            <p:nvPr/>
          </p:nvSpPr>
          <p:spPr>
            <a:xfrm>
              <a:off x="6585417" y="2080675"/>
              <a:ext cx="927784" cy="663037"/>
            </a:xfrm>
            <a:prstGeom prst="rect">
              <a:avLst/>
            </a:prstGeom>
            <a:solidFill>
              <a:schemeClr val="accent2">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Data</a:t>
              </a:r>
              <a:endParaRPr lang="en-US" dirty="0"/>
            </a:p>
          </p:txBody>
        </p:sp>
        <p:grpSp>
          <p:nvGrpSpPr>
            <p:cNvPr id="54" name="Group 53"/>
            <p:cNvGrpSpPr/>
            <p:nvPr/>
          </p:nvGrpSpPr>
          <p:grpSpPr>
            <a:xfrm>
              <a:off x="4426272" y="2080675"/>
              <a:ext cx="2159145" cy="663037"/>
              <a:chOff x="4426272" y="2080675"/>
              <a:chExt cx="2159145" cy="663037"/>
            </a:xfrm>
          </p:grpSpPr>
          <p:sp>
            <p:nvSpPr>
              <p:cNvPr id="17" name="Rectangle 16"/>
              <p:cNvSpPr/>
              <p:nvPr/>
            </p:nvSpPr>
            <p:spPr>
              <a:xfrm>
                <a:off x="4426272" y="2080675"/>
                <a:ext cx="1316624" cy="663037"/>
              </a:xfrm>
              <a:prstGeom prst="rect">
                <a:avLst/>
              </a:prstGeom>
              <a:solidFill>
                <a:schemeClr val="accent5">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Residual Metadata</a:t>
                </a:r>
                <a:endParaRPr lang="en-US" dirty="0"/>
              </a:p>
            </p:txBody>
          </p:sp>
          <p:cxnSp>
            <p:nvCxnSpPr>
              <p:cNvPr id="48" name="Straight Arrow Connector 47"/>
              <p:cNvCxnSpPr>
                <a:stCxn id="17" idx="3"/>
                <a:endCxn id="12" idx="1"/>
              </p:cNvCxnSpPr>
              <p:nvPr/>
            </p:nvCxnSpPr>
            <p:spPr>
              <a:xfrm>
                <a:off x="5742896" y="2412194"/>
                <a:ext cx="842521" cy="0"/>
              </a:xfrm>
              <a:prstGeom prst="straightConnector1">
                <a:avLst/>
              </a:prstGeom>
              <a:ln>
                <a:solidFill>
                  <a:schemeClr val="accent3">
                    <a:lumMod val="75000"/>
                  </a:schemeClr>
                </a:solidFill>
                <a:tailEnd type="arrow"/>
              </a:ln>
            </p:spPr>
            <p:style>
              <a:lnRef idx="2">
                <a:schemeClr val="accent1"/>
              </a:lnRef>
              <a:fillRef idx="0">
                <a:schemeClr val="accent1"/>
              </a:fillRef>
              <a:effectRef idx="1">
                <a:schemeClr val="accent1"/>
              </a:effectRef>
              <a:fontRef idx="minor">
                <a:schemeClr val="tx1"/>
              </a:fontRef>
            </p:style>
          </p:cxnSp>
        </p:grpSp>
      </p:grpSp>
    </p:spTree>
    <p:extLst>
      <p:ext uri="{BB962C8B-B14F-4D97-AF65-F5344CB8AC3E}">
        <p14:creationId xmlns:p14="http://schemas.microsoft.com/office/powerpoint/2010/main" val="39473743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3970638" cy="3342502"/>
          </a:xfrm>
        </p:spPr>
        <p:txBody>
          <a:bodyPr>
            <a:normAutofit fontScale="62500" lnSpcReduction="20000"/>
          </a:bodyPr>
          <a:lstStyle/>
          <a:p>
            <a:pPr marL="0" indent="0">
              <a:lnSpc>
                <a:spcPct val="120000"/>
              </a:lnSpc>
              <a:buNone/>
            </a:pPr>
            <a:r>
              <a:rPr lang="en-US" b="1" dirty="0"/>
              <a:t>DFR-01.	Recover one non-fragmented file.</a:t>
            </a:r>
          </a:p>
          <a:p>
            <a:pPr marL="0" indent="0">
              <a:lnSpc>
                <a:spcPct val="120000"/>
              </a:lnSpc>
              <a:buNone/>
            </a:pPr>
            <a:r>
              <a:rPr lang="en-US" dirty="0"/>
              <a:t>DFR-02.	Recover file with two fragments.</a:t>
            </a:r>
          </a:p>
          <a:p>
            <a:pPr marL="0" indent="0">
              <a:lnSpc>
                <a:spcPct val="120000"/>
              </a:lnSpc>
              <a:buNone/>
            </a:pPr>
            <a:r>
              <a:rPr lang="en-US" b="1" dirty="0"/>
              <a:t>DFR-03.	Recover file with multiple </a:t>
            </a:r>
            <a:r>
              <a:rPr lang="en-US" b="1" dirty="0" smtClean="0"/>
              <a:t>frags</a:t>
            </a:r>
            <a:r>
              <a:rPr lang="en-US" b="1" dirty="0"/>
              <a:t>.</a:t>
            </a:r>
          </a:p>
          <a:p>
            <a:pPr marL="0" indent="0">
              <a:lnSpc>
                <a:spcPct val="120000"/>
              </a:lnSpc>
              <a:buNone/>
            </a:pPr>
            <a:r>
              <a:rPr lang="en-US" dirty="0"/>
              <a:t>DFR-04.	Recover </a:t>
            </a:r>
            <a:r>
              <a:rPr lang="en-US" dirty="0" smtClean="0"/>
              <a:t>files with non</a:t>
            </a:r>
            <a:r>
              <a:rPr lang="en-US" dirty="0"/>
              <a:t>-ASCII </a:t>
            </a:r>
            <a:r>
              <a:rPr lang="en-US" dirty="0" smtClean="0"/>
              <a:t>names</a:t>
            </a:r>
            <a:r>
              <a:rPr lang="en-US" dirty="0"/>
              <a:t>.</a:t>
            </a:r>
          </a:p>
          <a:p>
            <a:pPr marL="0" indent="0">
              <a:lnSpc>
                <a:spcPct val="120000"/>
              </a:lnSpc>
              <a:buNone/>
            </a:pPr>
            <a:r>
              <a:rPr lang="en-US" dirty="0"/>
              <a:t>DFR-05.	Recover several fragmented files.</a:t>
            </a:r>
          </a:p>
          <a:p>
            <a:pPr marL="0" indent="0">
              <a:lnSpc>
                <a:spcPct val="120000"/>
              </a:lnSpc>
              <a:buNone/>
            </a:pPr>
            <a:r>
              <a:rPr lang="en-US" dirty="0"/>
              <a:t>DFR-06.	Recover one large file.</a:t>
            </a:r>
          </a:p>
          <a:p>
            <a:pPr marL="0" indent="0">
              <a:lnSpc>
                <a:spcPct val="120000"/>
              </a:lnSpc>
              <a:buNone/>
            </a:pPr>
            <a:r>
              <a:rPr lang="en-US" dirty="0"/>
              <a:t>DFR-07.	Recover one overwritten file.</a:t>
            </a:r>
          </a:p>
          <a:p>
            <a:pPr marL="0" indent="0">
              <a:lnSpc>
                <a:spcPct val="120000"/>
              </a:lnSpc>
              <a:buNone/>
            </a:pPr>
            <a:r>
              <a:rPr lang="en-US" dirty="0"/>
              <a:t>DFR-08.	Recover several overwritten files.</a:t>
            </a:r>
          </a:p>
          <a:p>
            <a:pPr marL="0" indent="0">
              <a:lnSpc>
                <a:spcPct val="120000"/>
              </a:lnSpc>
              <a:buNone/>
            </a:pPr>
            <a:r>
              <a:rPr lang="en-US" dirty="0"/>
              <a:t>DFR-09.	Recover </a:t>
            </a:r>
            <a:r>
              <a:rPr lang="en-US" dirty="0" smtClean="0"/>
              <a:t>1000 files </a:t>
            </a:r>
            <a:r>
              <a:rPr lang="en-US" dirty="0"/>
              <a:t>no overwrite.</a:t>
            </a:r>
          </a:p>
          <a:p>
            <a:pPr marL="0" indent="0">
              <a:lnSpc>
                <a:spcPct val="120000"/>
              </a:lnSpc>
              <a:buNone/>
            </a:pPr>
            <a:endParaRPr lang="en-US" dirty="0"/>
          </a:p>
        </p:txBody>
      </p:sp>
      <p:sp>
        <p:nvSpPr>
          <p:cNvPr id="4" name="Date Placeholder 3"/>
          <p:cNvSpPr>
            <a:spLocks noGrp="1"/>
          </p:cNvSpPr>
          <p:nvPr>
            <p:ph type="dt" sz="half" idx="10"/>
          </p:nvPr>
        </p:nvSpPr>
        <p:spPr/>
        <p:txBody>
          <a:bodyPr/>
          <a:lstStyle/>
          <a:p>
            <a:r>
              <a:rPr lang="en-US" smtClean="0"/>
              <a:t>2/21/13</a:t>
            </a:r>
            <a:endParaRPr lang="en-US"/>
          </a:p>
        </p:txBody>
      </p:sp>
      <p:sp>
        <p:nvSpPr>
          <p:cNvPr id="5" name="Footer Placeholder 4"/>
          <p:cNvSpPr>
            <a:spLocks noGrp="1"/>
          </p:cNvSpPr>
          <p:nvPr>
            <p:ph type="ftr" sz="quarter" idx="11"/>
          </p:nvPr>
        </p:nvSpPr>
        <p:spPr/>
        <p:txBody>
          <a:bodyPr/>
          <a:lstStyle/>
          <a:p>
            <a:r>
              <a:rPr lang="en-US" smtClean="0"/>
              <a:t>AAFS -- Washington</a:t>
            </a:r>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7</a:t>
            </a:fld>
            <a:endParaRPr lang="en-US"/>
          </a:p>
        </p:txBody>
      </p:sp>
      <p:sp>
        <p:nvSpPr>
          <p:cNvPr id="2" name="Title 1"/>
          <p:cNvSpPr>
            <a:spLocks noGrp="1"/>
          </p:cNvSpPr>
          <p:nvPr>
            <p:ph type="title"/>
          </p:nvPr>
        </p:nvSpPr>
        <p:spPr/>
        <p:txBody>
          <a:bodyPr/>
          <a:lstStyle/>
          <a:p>
            <a:r>
              <a:rPr lang="en-US" dirty="0" smtClean="0"/>
              <a:t>17 </a:t>
            </a:r>
            <a:r>
              <a:rPr lang="en-US" dirty="0" err="1" smtClean="0"/>
              <a:t>BaseTest</a:t>
            </a:r>
            <a:r>
              <a:rPr lang="en-US" dirty="0" smtClean="0"/>
              <a:t> Cases</a:t>
            </a:r>
            <a:endParaRPr lang="en-US" dirty="0"/>
          </a:p>
        </p:txBody>
      </p:sp>
      <p:sp>
        <p:nvSpPr>
          <p:cNvPr id="7" name="TextBox 6"/>
          <p:cNvSpPr txBox="1"/>
          <p:nvPr/>
        </p:nvSpPr>
        <p:spPr>
          <a:xfrm>
            <a:off x="4489622" y="1915983"/>
            <a:ext cx="3961026" cy="2062103"/>
          </a:xfrm>
          <a:prstGeom prst="rect">
            <a:avLst/>
          </a:prstGeom>
          <a:noFill/>
        </p:spPr>
        <p:txBody>
          <a:bodyPr wrap="square" rtlCol="0">
            <a:spAutoFit/>
          </a:bodyPr>
          <a:lstStyle/>
          <a:p>
            <a:r>
              <a:rPr lang="en-US" sz="1600" dirty="0"/>
              <a:t>DFR-10.	Recover </a:t>
            </a:r>
            <a:r>
              <a:rPr lang="en-US" sz="1600" dirty="0" smtClean="0"/>
              <a:t>1000  </a:t>
            </a:r>
            <a:r>
              <a:rPr lang="en-US" sz="1600" dirty="0"/>
              <a:t>files</a:t>
            </a:r>
            <a:r>
              <a:rPr lang="en-US" sz="1600" dirty="0" smtClean="0"/>
              <a:t>, overwritten</a:t>
            </a:r>
            <a:r>
              <a:rPr lang="en-US" sz="1600" dirty="0"/>
              <a:t>.</a:t>
            </a:r>
          </a:p>
          <a:p>
            <a:r>
              <a:rPr lang="en-US" sz="1600" dirty="0"/>
              <a:t>DFR-11.	Recover one </a:t>
            </a:r>
            <a:r>
              <a:rPr lang="en-US" sz="1600" dirty="0" smtClean="0"/>
              <a:t>directory</a:t>
            </a:r>
            <a:r>
              <a:rPr lang="en-US" sz="1600" dirty="0"/>
              <a:t>.</a:t>
            </a:r>
          </a:p>
          <a:p>
            <a:r>
              <a:rPr lang="en-US" sz="1600" dirty="0"/>
              <a:t>DFR-12.	Recover </a:t>
            </a:r>
            <a:r>
              <a:rPr lang="en-US" sz="1600" dirty="0" smtClean="0"/>
              <a:t>multiple directories.</a:t>
            </a:r>
            <a:endParaRPr lang="en-US" sz="1600" dirty="0"/>
          </a:p>
          <a:p>
            <a:r>
              <a:rPr lang="en-US" sz="1600" dirty="0"/>
              <a:t>DFR-13.	Recover random </a:t>
            </a:r>
            <a:r>
              <a:rPr lang="en-US" sz="1600" dirty="0" smtClean="0"/>
              <a:t>activity</a:t>
            </a:r>
            <a:r>
              <a:rPr lang="en-US" sz="1600" dirty="0"/>
              <a:t>.</a:t>
            </a:r>
          </a:p>
          <a:p>
            <a:r>
              <a:rPr lang="en-US" sz="1600" dirty="0"/>
              <a:t>DFR-14.	Recover other file system object.</a:t>
            </a:r>
          </a:p>
          <a:p>
            <a:r>
              <a:rPr lang="en-US" sz="1600" dirty="0"/>
              <a:t>DFR-15.	List one of each </a:t>
            </a:r>
            <a:r>
              <a:rPr lang="en-US" sz="1600" dirty="0" smtClean="0"/>
              <a:t>object</a:t>
            </a:r>
            <a:r>
              <a:rPr lang="en-US" sz="1600" dirty="0"/>
              <a:t>.</a:t>
            </a:r>
          </a:p>
          <a:p>
            <a:r>
              <a:rPr lang="en-US" sz="1600" dirty="0"/>
              <a:t>DFR-16.	List a large number of files.</a:t>
            </a:r>
          </a:p>
          <a:p>
            <a:r>
              <a:rPr lang="en-US" sz="1600" dirty="0"/>
              <a:t>DFR-17.	List deep file paths.</a:t>
            </a:r>
          </a:p>
        </p:txBody>
      </p:sp>
      <p:sp>
        <p:nvSpPr>
          <p:cNvPr id="8" name="TextBox 7"/>
          <p:cNvSpPr txBox="1"/>
          <p:nvPr/>
        </p:nvSpPr>
        <p:spPr>
          <a:xfrm>
            <a:off x="1042940" y="4590876"/>
            <a:ext cx="3095719" cy="1477328"/>
          </a:xfrm>
          <a:prstGeom prst="rect">
            <a:avLst/>
          </a:prstGeom>
          <a:noFill/>
        </p:spPr>
        <p:txBody>
          <a:bodyPr wrap="none" rtlCol="0">
            <a:spAutoFit/>
          </a:bodyPr>
          <a:lstStyle/>
          <a:p>
            <a:r>
              <a:rPr lang="en-US" dirty="0" smtClean="0"/>
              <a:t>At least 4 images per case:</a:t>
            </a:r>
          </a:p>
          <a:p>
            <a:pPr marL="342900" indent="-342900">
              <a:buFont typeface="+mj-lt"/>
              <a:buAutoNum type="arabicPeriod"/>
            </a:pPr>
            <a:r>
              <a:rPr lang="en-US" dirty="0" smtClean="0"/>
              <a:t>FAT: FAT12, FAT16 &amp; FAT32</a:t>
            </a:r>
          </a:p>
          <a:p>
            <a:pPr marL="342900" indent="-342900">
              <a:buFont typeface="+mj-lt"/>
              <a:buAutoNum type="arabicPeriod"/>
            </a:pPr>
            <a:r>
              <a:rPr lang="en-US" dirty="0" err="1" smtClean="0"/>
              <a:t>ExFAT</a:t>
            </a:r>
            <a:endParaRPr lang="en-US" dirty="0" smtClean="0"/>
          </a:p>
          <a:p>
            <a:pPr marL="342900" indent="-342900">
              <a:buFont typeface="+mj-lt"/>
              <a:buAutoNum type="arabicPeriod"/>
            </a:pPr>
            <a:r>
              <a:rPr lang="en-US" dirty="0" smtClean="0"/>
              <a:t>NTFS</a:t>
            </a:r>
          </a:p>
          <a:p>
            <a:pPr marL="342900" indent="-342900">
              <a:buFont typeface="+mj-lt"/>
              <a:buAutoNum type="arabicPeriod"/>
            </a:pPr>
            <a:r>
              <a:rPr lang="en-US" dirty="0" smtClean="0"/>
              <a:t>EXT: ext2, ext3 &amp; ext4</a:t>
            </a:r>
            <a:endParaRPr lang="en-US" dirty="0"/>
          </a:p>
        </p:txBody>
      </p:sp>
      <p:sp>
        <p:nvSpPr>
          <p:cNvPr id="9" name="TextBox 8"/>
          <p:cNvSpPr txBox="1"/>
          <p:nvPr/>
        </p:nvSpPr>
        <p:spPr>
          <a:xfrm>
            <a:off x="4792541" y="4590876"/>
            <a:ext cx="2454518" cy="1477328"/>
          </a:xfrm>
          <a:prstGeom prst="rect">
            <a:avLst/>
          </a:prstGeom>
          <a:noFill/>
        </p:spPr>
        <p:txBody>
          <a:bodyPr wrap="none" rtlCol="0">
            <a:spAutoFit/>
          </a:bodyPr>
          <a:lstStyle/>
          <a:p>
            <a:r>
              <a:rPr lang="en-US" dirty="0" smtClean="0"/>
              <a:t>Some one-off images:</a:t>
            </a:r>
          </a:p>
          <a:p>
            <a:pPr marL="285750" indent="-285750">
              <a:buFont typeface="Arial"/>
              <a:buChar char="•"/>
            </a:pPr>
            <a:r>
              <a:rPr lang="en-US" dirty="0" smtClean="0"/>
              <a:t>NTFS compressed</a:t>
            </a:r>
          </a:p>
          <a:p>
            <a:pPr marL="285750" indent="-285750">
              <a:buFont typeface="Arial"/>
              <a:buChar char="•"/>
            </a:pPr>
            <a:r>
              <a:rPr lang="en-US" dirty="0" smtClean="0"/>
              <a:t>NTFS file in MFT</a:t>
            </a:r>
          </a:p>
          <a:p>
            <a:pPr marL="285750" indent="-285750">
              <a:buFont typeface="Arial"/>
              <a:buChar char="•"/>
            </a:pPr>
            <a:r>
              <a:rPr lang="en-US" dirty="0" smtClean="0"/>
              <a:t>HFS+ file listing</a:t>
            </a:r>
          </a:p>
          <a:p>
            <a:pPr marL="285750" indent="-285750">
              <a:buFont typeface="Arial"/>
              <a:buChar char="•"/>
            </a:pPr>
            <a:r>
              <a:rPr lang="en-US" dirty="0" smtClean="0"/>
              <a:t>Recycle bin/trash can</a:t>
            </a:r>
            <a:endParaRPr lang="en-US" dirty="0"/>
          </a:p>
        </p:txBody>
      </p:sp>
    </p:spTree>
    <p:extLst>
      <p:ext uri="{BB962C8B-B14F-4D97-AF65-F5344CB8AC3E}">
        <p14:creationId xmlns:p14="http://schemas.microsoft.com/office/powerpoint/2010/main" val="19435396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Supported File Systems</a:t>
            </a:r>
            <a:endParaRPr lang="en-US" dirty="0"/>
          </a:p>
        </p:txBody>
      </p:sp>
      <p:sp>
        <p:nvSpPr>
          <p:cNvPr id="5" name="Date Placeholder 4"/>
          <p:cNvSpPr>
            <a:spLocks noGrp="1"/>
          </p:cNvSpPr>
          <p:nvPr>
            <p:ph type="dt" sz="half" idx="10"/>
          </p:nvPr>
        </p:nvSpPr>
        <p:spPr/>
        <p:txBody>
          <a:bodyPr/>
          <a:lstStyle/>
          <a:p>
            <a:r>
              <a:rPr lang="en-US" smtClean="0"/>
              <a:t>2/21/13</a:t>
            </a:r>
            <a:endParaRPr lang="en-US"/>
          </a:p>
        </p:txBody>
      </p:sp>
      <p:sp>
        <p:nvSpPr>
          <p:cNvPr id="6" name="Footer Placeholder 5"/>
          <p:cNvSpPr>
            <a:spLocks noGrp="1"/>
          </p:cNvSpPr>
          <p:nvPr>
            <p:ph type="ftr" sz="quarter" idx="11"/>
          </p:nvPr>
        </p:nvSpPr>
        <p:spPr/>
        <p:txBody>
          <a:bodyPr/>
          <a:lstStyle/>
          <a:p>
            <a:r>
              <a:rPr lang="en-US" smtClean="0"/>
              <a:t>AAFS -- Washington</a:t>
            </a:r>
            <a:endParaRPr lang="en-US"/>
          </a:p>
        </p:txBody>
      </p:sp>
      <p:sp>
        <p:nvSpPr>
          <p:cNvPr id="7" name="Slide Number Placeholder 6"/>
          <p:cNvSpPr>
            <a:spLocks noGrp="1"/>
          </p:cNvSpPr>
          <p:nvPr>
            <p:ph type="sldNum" sz="quarter" idx="12"/>
          </p:nvPr>
        </p:nvSpPr>
        <p:spPr/>
        <p:txBody>
          <a:bodyPr/>
          <a:lstStyle/>
          <a:p>
            <a:fld id="{224CD1BA-ED2E-5C40-AF20-D0CB3AEAC02C}" type="slidenum">
              <a:rPr lang="en-US" smtClean="0"/>
              <a:t>8</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1511886285"/>
              </p:ext>
            </p:extLst>
          </p:nvPr>
        </p:nvGraphicFramePr>
        <p:xfrm>
          <a:off x="1433663" y="3033621"/>
          <a:ext cx="6095999" cy="2966720"/>
        </p:xfrm>
        <a:graphic>
          <a:graphicData uri="http://schemas.openxmlformats.org/drawingml/2006/table">
            <a:tbl>
              <a:tblPr firstRow="1" bandRow="1">
                <a:tableStyleId>{5C22544A-7EE6-4342-B048-85BDC9FD1C3A}</a:tableStyleId>
              </a:tblPr>
              <a:tblGrid>
                <a:gridCol w="870857"/>
                <a:gridCol w="870857"/>
                <a:gridCol w="870857"/>
                <a:gridCol w="870857"/>
                <a:gridCol w="870857"/>
                <a:gridCol w="870857"/>
                <a:gridCol w="870857"/>
              </a:tblGrid>
              <a:tr h="370840">
                <a:tc>
                  <a:txBody>
                    <a:bodyPr/>
                    <a:lstStyle/>
                    <a:p>
                      <a:r>
                        <a:rPr lang="en-US" dirty="0" smtClean="0"/>
                        <a:t>FS</a:t>
                      </a:r>
                      <a:endParaRPr lang="en-US" dirty="0"/>
                    </a:p>
                  </a:txBody>
                  <a:tcPr/>
                </a:tc>
                <a:tc>
                  <a:txBody>
                    <a:bodyPr/>
                    <a:lstStyle/>
                    <a:p>
                      <a:pPr algn="ctr"/>
                      <a:r>
                        <a:rPr lang="en-US" dirty="0" smtClean="0"/>
                        <a:t>1</a:t>
                      </a:r>
                      <a:endParaRPr lang="en-US" dirty="0"/>
                    </a:p>
                  </a:txBody>
                  <a:tcPr/>
                </a:tc>
                <a:tc>
                  <a:txBody>
                    <a:bodyPr/>
                    <a:lstStyle/>
                    <a:p>
                      <a:pPr algn="ctr"/>
                      <a:r>
                        <a:rPr lang="en-US" dirty="0" smtClean="0"/>
                        <a:t>2</a:t>
                      </a:r>
                      <a:endParaRPr lang="en-US" dirty="0"/>
                    </a:p>
                  </a:txBody>
                  <a:tcPr/>
                </a:tc>
                <a:tc>
                  <a:txBody>
                    <a:bodyPr/>
                    <a:lstStyle/>
                    <a:p>
                      <a:pPr algn="ctr"/>
                      <a:r>
                        <a:rPr lang="en-US" dirty="0" smtClean="0"/>
                        <a:t>3</a:t>
                      </a:r>
                      <a:endParaRPr lang="en-US" dirty="0"/>
                    </a:p>
                  </a:txBody>
                  <a:tcPr/>
                </a:tc>
                <a:tc>
                  <a:txBody>
                    <a:bodyPr/>
                    <a:lstStyle/>
                    <a:p>
                      <a:pPr algn="ctr"/>
                      <a:r>
                        <a:rPr lang="en-US" dirty="0" smtClean="0"/>
                        <a:t>4</a:t>
                      </a:r>
                      <a:endParaRPr lang="en-US" dirty="0"/>
                    </a:p>
                  </a:txBody>
                  <a:tcPr/>
                </a:tc>
                <a:tc>
                  <a:txBody>
                    <a:bodyPr/>
                    <a:lstStyle/>
                    <a:p>
                      <a:pPr algn="ctr"/>
                      <a:r>
                        <a:rPr lang="en-US" dirty="0" smtClean="0"/>
                        <a:t>5</a:t>
                      </a:r>
                      <a:endParaRPr lang="en-US" dirty="0"/>
                    </a:p>
                  </a:txBody>
                  <a:tcPr/>
                </a:tc>
                <a:tc>
                  <a:txBody>
                    <a:bodyPr/>
                    <a:lstStyle/>
                    <a:p>
                      <a:pPr algn="ctr"/>
                      <a:r>
                        <a:rPr lang="en-US" dirty="0" smtClean="0"/>
                        <a:t>6</a:t>
                      </a:r>
                      <a:endParaRPr lang="en-US" dirty="0"/>
                    </a:p>
                  </a:txBody>
                  <a:tcPr/>
                </a:tc>
              </a:tr>
              <a:tr h="370840">
                <a:tc>
                  <a:txBody>
                    <a:bodyPr/>
                    <a:lstStyle/>
                    <a:p>
                      <a:r>
                        <a:rPr lang="en-US" dirty="0" smtClean="0"/>
                        <a:t>ext2</a:t>
                      </a:r>
                      <a:endParaRPr lang="en-US" dirty="0"/>
                    </a:p>
                  </a:txBody>
                  <a:tcPr/>
                </a:tc>
                <a:tc>
                  <a:txBody>
                    <a:bodyPr/>
                    <a:lstStyle/>
                    <a:p>
                      <a:pPr algn="ctr"/>
                      <a:r>
                        <a:rPr lang="en-US" dirty="0" smtClean="0">
                          <a:latin typeface="Zapf Dingbats"/>
                          <a:ea typeface="Zapf Dingbats"/>
                          <a:cs typeface="Zapf Dingbats"/>
                          <a:sym typeface="Zapf Dingbats"/>
                        </a:rPr>
                        <a:t>✔</a:t>
                      </a:r>
                      <a:endParaRPr lang="en-US" dirty="0"/>
                    </a:p>
                  </a:txBody>
                  <a:tcPr/>
                </a:tc>
                <a:tc>
                  <a:txBody>
                    <a:bodyPr/>
                    <a:lstStyle/>
                    <a:p>
                      <a:pPr algn="ctr"/>
                      <a:r>
                        <a:rPr lang="en-US" dirty="0" smtClean="0">
                          <a:latin typeface="Zapf Dingbats"/>
                          <a:ea typeface="Zapf Dingbats"/>
                          <a:cs typeface="Zapf Dingbats"/>
                          <a:sym typeface="Zapf Dingbats"/>
                        </a:rPr>
                        <a:t>✔</a:t>
                      </a:r>
                      <a:endParaRPr lang="en-US" dirty="0"/>
                    </a:p>
                  </a:txBody>
                  <a:tcPr/>
                </a:tc>
                <a:tc>
                  <a:txBody>
                    <a:bodyPr/>
                    <a:lstStyle/>
                    <a:p>
                      <a:pPr algn="ctr"/>
                      <a:r>
                        <a:rPr lang="en-US" dirty="0" smtClean="0">
                          <a:latin typeface="Zapf Dingbats"/>
                          <a:ea typeface="Zapf Dingbats"/>
                          <a:cs typeface="Zapf Dingbats"/>
                          <a:sym typeface="Zapf Dingbats"/>
                        </a:rPr>
                        <a:t>✔</a:t>
                      </a:r>
                      <a:endParaRPr lang="en-US" dirty="0"/>
                    </a:p>
                  </a:txBody>
                  <a:tcPr/>
                </a:tc>
                <a:tc>
                  <a:txBody>
                    <a:bodyPr/>
                    <a:lstStyle/>
                    <a:p>
                      <a:pPr algn="ctr"/>
                      <a:r>
                        <a:rPr lang="en-US" dirty="0" smtClean="0">
                          <a:latin typeface="Zapf Dingbats"/>
                          <a:ea typeface="Zapf Dingbats"/>
                          <a:cs typeface="Zapf Dingbats"/>
                          <a:sym typeface="Zapf Dingbats"/>
                        </a:rPr>
                        <a:t>✔</a:t>
                      </a:r>
                      <a:endParaRPr lang="en-US" dirty="0"/>
                    </a:p>
                  </a:txBody>
                  <a:tcPr/>
                </a:tc>
                <a:tc>
                  <a:txBody>
                    <a:bodyPr/>
                    <a:lstStyle/>
                    <a:p>
                      <a:pPr algn="ctr"/>
                      <a:r>
                        <a:rPr lang="en-US" dirty="0" smtClean="0">
                          <a:latin typeface="Zapf Dingbats"/>
                          <a:ea typeface="Zapf Dingbats"/>
                          <a:cs typeface="Zapf Dingbats"/>
                          <a:sym typeface="Zapf Dingbats"/>
                        </a:rPr>
                        <a:t>✔</a:t>
                      </a:r>
                      <a:endParaRPr lang="en-US" dirty="0"/>
                    </a:p>
                  </a:txBody>
                  <a:tcPr/>
                </a:tc>
                <a:tc>
                  <a:txBody>
                    <a:bodyPr/>
                    <a:lstStyle/>
                    <a:p>
                      <a:pPr algn="ctr"/>
                      <a:r>
                        <a:rPr lang="en-US" dirty="0" smtClean="0">
                          <a:latin typeface="Zapf Dingbats"/>
                          <a:ea typeface="Zapf Dingbats"/>
                          <a:cs typeface="Zapf Dingbats"/>
                          <a:sym typeface="Zapf Dingbats"/>
                        </a:rPr>
                        <a:t>✔</a:t>
                      </a:r>
                      <a:endParaRPr lang="en-US" dirty="0"/>
                    </a:p>
                  </a:txBody>
                  <a:tcPr/>
                </a:tc>
              </a:tr>
              <a:tr h="370840">
                <a:tc>
                  <a:txBody>
                    <a:bodyPr/>
                    <a:lstStyle/>
                    <a:p>
                      <a:r>
                        <a:rPr lang="en-US" dirty="0" smtClean="0"/>
                        <a:t>ext3</a:t>
                      </a:r>
                      <a:endParaRPr lang="en-US" dirty="0"/>
                    </a:p>
                  </a:txBody>
                  <a:tcPr/>
                </a:tc>
                <a:tc>
                  <a:txBody>
                    <a:bodyPr/>
                    <a:lstStyle/>
                    <a:p>
                      <a:pPr algn="ctr"/>
                      <a:endParaRPr lang="en-US" dirty="0"/>
                    </a:p>
                  </a:txBody>
                  <a:tcPr/>
                </a:tc>
                <a:tc>
                  <a:txBody>
                    <a:bodyPr/>
                    <a:lstStyle/>
                    <a:p>
                      <a:pPr algn="ctr"/>
                      <a:endParaRPr lang="en-US" dirty="0"/>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r>
              <a:tr h="370840">
                <a:tc>
                  <a:txBody>
                    <a:bodyPr/>
                    <a:lstStyle/>
                    <a:p>
                      <a:r>
                        <a:rPr lang="en-US" dirty="0" smtClean="0"/>
                        <a:t>ext4</a:t>
                      </a:r>
                      <a:endParaRPr lang="en-US" dirty="0"/>
                    </a:p>
                  </a:txBody>
                  <a:tcPr/>
                </a:tc>
                <a:tc>
                  <a:txBody>
                    <a:bodyPr/>
                    <a:lstStyle/>
                    <a:p>
                      <a:pPr algn="ctr"/>
                      <a:endParaRPr lang="en-US"/>
                    </a:p>
                  </a:txBody>
                  <a:tcPr/>
                </a:tc>
                <a:tc>
                  <a:txBody>
                    <a:bodyPr/>
                    <a:lstStyle/>
                    <a:p>
                      <a:pPr algn="ctr"/>
                      <a:endParaRPr lang="en-US" dirty="0"/>
                    </a:p>
                  </a:txBody>
                  <a:tcPr/>
                </a:tc>
                <a:tc>
                  <a:txBody>
                    <a:bodyPr/>
                    <a:lstStyle/>
                    <a:p>
                      <a:pPr algn="ctr"/>
                      <a:endParaRPr lang="en-US" dirty="0"/>
                    </a:p>
                  </a:txBody>
                  <a:tcPr/>
                </a:tc>
                <a:tc>
                  <a:txBody>
                    <a:bodyPr/>
                    <a:lstStyle/>
                    <a:p>
                      <a:pPr algn="ctr"/>
                      <a:endParaRPr lang="en-US"/>
                    </a:p>
                  </a:txBody>
                  <a:tcPr/>
                </a:tc>
                <a:tc>
                  <a:txBody>
                    <a:bodyPr/>
                    <a:lstStyle/>
                    <a:p>
                      <a:pPr algn="ctr"/>
                      <a:endParaRPr lang="en-US"/>
                    </a:p>
                  </a:txBody>
                  <a:tcPr/>
                </a:tc>
                <a:tc>
                  <a:txBody>
                    <a:bodyPr/>
                    <a:lstStyle/>
                    <a:p>
                      <a:pPr algn="ctr"/>
                      <a:endParaRPr lang="en-US"/>
                    </a:p>
                  </a:txBody>
                  <a:tcPr/>
                </a:tc>
              </a:tr>
              <a:tr h="370840">
                <a:tc>
                  <a:txBody>
                    <a:bodyPr/>
                    <a:lstStyle/>
                    <a:p>
                      <a:r>
                        <a:rPr lang="en-US" dirty="0" smtClean="0"/>
                        <a:t>FAT</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latin typeface="Zapf Dingbats"/>
                          <a:ea typeface="Zapf Dingbats"/>
                          <a:cs typeface="Zapf Dingbats"/>
                          <a:sym typeface="Zapf Dingbats"/>
                        </a:rPr>
                        <a:t>✔</a:t>
                      </a:r>
                      <a:endParaRPr lang="en-US" dirty="0" smtClean="0"/>
                    </a:p>
                  </a:txBody>
                  <a:tcPr/>
                </a:tc>
                <a:tc>
                  <a:txBody>
                    <a:bodyPr/>
                    <a:lstStyle/>
                    <a:p>
                      <a:pPr algn="ctr"/>
                      <a:r>
                        <a:rPr lang="en-US" dirty="0" smtClean="0">
                          <a:latin typeface="Zapf Dingbats"/>
                          <a:ea typeface="Zapf Dingbats"/>
                          <a:cs typeface="Zapf Dingbats"/>
                          <a:sym typeface="Zapf Dingbats"/>
                        </a:rPr>
                        <a:t>✔</a:t>
                      </a:r>
                      <a:endParaRPr lang="en-US" dirty="0"/>
                    </a:p>
                  </a:txBody>
                  <a:tcPr/>
                </a:tc>
                <a:tc>
                  <a:txBody>
                    <a:bodyPr/>
                    <a:lstStyle/>
                    <a:p>
                      <a:pPr algn="ctr"/>
                      <a:r>
                        <a:rPr lang="en-US" dirty="0" smtClean="0">
                          <a:latin typeface="Zapf Dingbats"/>
                          <a:ea typeface="Zapf Dingbats"/>
                          <a:cs typeface="Zapf Dingbats"/>
                          <a:sym typeface="Zapf Dingbats"/>
                        </a:rPr>
                        <a:t>✔</a:t>
                      </a:r>
                      <a:endParaRPr lang="en-US" dirty="0"/>
                    </a:p>
                  </a:txBody>
                  <a:tcPr/>
                </a:tc>
                <a:tc>
                  <a:txBody>
                    <a:bodyPr/>
                    <a:lstStyle/>
                    <a:p>
                      <a:pPr algn="ctr"/>
                      <a:r>
                        <a:rPr lang="en-US" dirty="0" smtClean="0">
                          <a:latin typeface="Zapf Dingbats"/>
                          <a:ea typeface="Zapf Dingbats"/>
                          <a:cs typeface="Zapf Dingbats"/>
                          <a:sym typeface="Zapf Dingbats"/>
                        </a:rPr>
                        <a:t>✔</a:t>
                      </a:r>
                      <a:endParaRPr lang="en-US" dirty="0"/>
                    </a:p>
                  </a:txBody>
                  <a:tcPr/>
                </a:tc>
                <a:tc>
                  <a:txBody>
                    <a:bodyPr/>
                    <a:lstStyle/>
                    <a:p>
                      <a:pPr algn="ctr"/>
                      <a:r>
                        <a:rPr lang="en-US" dirty="0" smtClean="0">
                          <a:latin typeface="Zapf Dingbats"/>
                          <a:ea typeface="Zapf Dingbats"/>
                          <a:cs typeface="Zapf Dingbats"/>
                          <a:sym typeface="Zapf Dingbats"/>
                        </a:rPr>
                        <a:t>✔</a:t>
                      </a:r>
                      <a:endParaRPr lang="en-US" dirty="0"/>
                    </a:p>
                  </a:txBody>
                  <a:tcPr/>
                </a:tc>
                <a:tc>
                  <a:txBody>
                    <a:bodyPr/>
                    <a:lstStyle/>
                    <a:p>
                      <a:pPr algn="ctr"/>
                      <a:r>
                        <a:rPr lang="en-US" dirty="0" smtClean="0">
                          <a:latin typeface="Zapf Dingbats"/>
                          <a:ea typeface="Zapf Dingbats"/>
                          <a:cs typeface="Zapf Dingbats"/>
                          <a:sym typeface="Zapf Dingbats"/>
                        </a:rPr>
                        <a:t>✔</a:t>
                      </a:r>
                      <a:endParaRPr lang="en-US" dirty="0"/>
                    </a:p>
                  </a:txBody>
                  <a:tcPr/>
                </a:tc>
              </a:tr>
              <a:tr h="370840">
                <a:tc>
                  <a:txBody>
                    <a:bodyPr/>
                    <a:lstStyle/>
                    <a:p>
                      <a:r>
                        <a:rPr lang="en-US" dirty="0" smtClean="0"/>
                        <a:t>NTFS</a:t>
                      </a:r>
                      <a:endParaRPr lang="en-US" dirty="0"/>
                    </a:p>
                  </a:txBody>
                  <a:tcPr/>
                </a:tc>
                <a:tc>
                  <a:txBody>
                    <a:bodyPr/>
                    <a:lstStyle/>
                    <a:p>
                      <a:pPr algn="ctr"/>
                      <a:r>
                        <a:rPr lang="en-US" dirty="0" smtClean="0">
                          <a:latin typeface="Zapf Dingbats"/>
                          <a:ea typeface="Zapf Dingbats"/>
                          <a:cs typeface="Zapf Dingbats"/>
                          <a:sym typeface="Zapf Dingbats"/>
                        </a:rPr>
                        <a:t>✔</a:t>
                      </a:r>
                      <a:endParaRPr lang="en-US" dirty="0"/>
                    </a:p>
                  </a:txBody>
                  <a:tcPr/>
                </a:tc>
                <a:tc>
                  <a:txBody>
                    <a:bodyPr/>
                    <a:lstStyle/>
                    <a:p>
                      <a:pPr algn="ctr"/>
                      <a:r>
                        <a:rPr lang="en-US" dirty="0" smtClean="0">
                          <a:latin typeface="Zapf Dingbats"/>
                          <a:ea typeface="Zapf Dingbats"/>
                          <a:cs typeface="Zapf Dingbats"/>
                          <a:sym typeface="Zapf Dingbats"/>
                        </a:rPr>
                        <a:t>✔</a:t>
                      </a:r>
                      <a:endParaRPr lang="en-US" dirty="0"/>
                    </a:p>
                  </a:txBody>
                  <a:tcPr/>
                </a:tc>
                <a:tc>
                  <a:txBody>
                    <a:bodyPr/>
                    <a:lstStyle/>
                    <a:p>
                      <a:pPr algn="ctr"/>
                      <a:r>
                        <a:rPr lang="en-US" dirty="0" smtClean="0">
                          <a:latin typeface="Zapf Dingbats"/>
                          <a:ea typeface="Zapf Dingbats"/>
                          <a:cs typeface="Zapf Dingbats"/>
                          <a:sym typeface="Zapf Dingbats"/>
                        </a:rPr>
                        <a:t>✔</a:t>
                      </a:r>
                      <a:endParaRPr lang="en-US" dirty="0"/>
                    </a:p>
                  </a:txBody>
                  <a:tcPr/>
                </a:tc>
                <a:tc>
                  <a:txBody>
                    <a:bodyPr/>
                    <a:lstStyle/>
                    <a:p>
                      <a:pPr algn="ctr"/>
                      <a:r>
                        <a:rPr lang="en-US" dirty="0" smtClean="0">
                          <a:latin typeface="Zapf Dingbats"/>
                          <a:ea typeface="Zapf Dingbats"/>
                          <a:cs typeface="Zapf Dingbats"/>
                          <a:sym typeface="Zapf Dingbats"/>
                        </a:rPr>
                        <a:t>✔</a:t>
                      </a:r>
                      <a:endParaRPr lang="en-US" dirty="0"/>
                    </a:p>
                  </a:txBody>
                  <a:tcPr/>
                </a:tc>
                <a:tc>
                  <a:txBody>
                    <a:bodyPr/>
                    <a:lstStyle/>
                    <a:p>
                      <a:pPr algn="ctr"/>
                      <a:r>
                        <a:rPr lang="en-US" dirty="0" smtClean="0">
                          <a:latin typeface="Zapf Dingbats"/>
                          <a:ea typeface="Zapf Dingbats"/>
                          <a:cs typeface="Zapf Dingbats"/>
                          <a:sym typeface="Zapf Dingbats"/>
                        </a:rPr>
                        <a:t>✔</a:t>
                      </a:r>
                      <a:endParaRPr lang="en-US" dirty="0"/>
                    </a:p>
                  </a:txBody>
                  <a:tcPr/>
                </a:tc>
                <a:tc>
                  <a:txBody>
                    <a:bodyPr/>
                    <a:lstStyle/>
                    <a:p>
                      <a:pPr algn="ctr"/>
                      <a:r>
                        <a:rPr lang="en-US" dirty="0" smtClean="0">
                          <a:latin typeface="Zapf Dingbats"/>
                          <a:ea typeface="Zapf Dingbats"/>
                          <a:cs typeface="Zapf Dingbats"/>
                          <a:sym typeface="Zapf Dingbats"/>
                        </a:rPr>
                        <a:t>✔</a:t>
                      </a:r>
                      <a:endParaRPr lang="en-US" dirty="0"/>
                    </a:p>
                  </a:txBody>
                  <a:tcPr/>
                </a:tc>
              </a:tr>
              <a:tr h="370840">
                <a:tc>
                  <a:txBody>
                    <a:bodyPr/>
                    <a:lstStyle/>
                    <a:p>
                      <a:r>
                        <a:rPr lang="en-US" dirty="0" err="1" smtClean="0"/>
                        <a:t>ExFAT</a:t>
                      </a:r>
                      <a:endParaRPr lang="en-US" dirty="0"/>
                    </a:p>
                  </a:txBody>
                  <a:tcPr/>
                </a:tc>
                <a:tc>
                  <a:txBody>
                    <a:bodyPr/>
                    <a:lstStyle/>
                    <a:p>
                      <a:pPr algn="ctr"/>
                      <a:r>
                        <a:rPr lang="en-US" dirty="0" smtClean="0">
                          <a:latin typeface="Zapf Dingbats"/>
                          <a:ea typeface="Zapf Dingbats"/>
                          <a:cs typeface="Zapf Dingbats"/>
                          <a:sym typeface="Zapf Dingbats"/>
                        </a:rPr>
                        <a:t>✔</a:t>
                      </a:r>
                      <a:endParaRPr lang="en-US" dirty="0"/>
                    </a:p>
                  </a:txBody>
                  <a:tcPr/>
                </a:tc>
                <a:tc>
                  <a:txBody>
                    <a:bodyPr/>
                    <a:lstStyle/>
                    <a:p>
                      <a:pPr algn="ctr"/>
                      <a:r>
                        <a:rPr lang="en-US" dirty="0" smtClean="0">
                          <a:latin typeface="Zapf Dingbats"/>
                          <a:ea typeface="Zapf Dingbats"/>
                          <a:cs typeface="Zapf Dingbats"/>
                          <a:sym typeface="Zapf Dingbats"/>
                        </a:rPr>
                        <a:t>✔</a:t>
                      </a:r>
                      <a:endParaRPr lang="en-US" dirty="0"/>
                    </a:p>
                  </a:txBody>
                  <a:tcPr/>
                </a:tc>
                <a:tc>
                  <a:txBody>
                    <a:bodyPr/>
                    <a:lstStyle/>
                    <a:p>
                      <a:pPr algn="ctr"/>
                      <a:r>
                        <a:rPr lang="en-US" dirty="0" smtClean="0">
                          <a:latin typeface="Zapf Dingbats"/>
                          <a:ea typeface="Zapf Dingbats"/>
                          <a:cs typeface="Zapf Dingbats"/>
                          <a:sym typeface="Zapf Dingbats"/>
                        </a:rPr>
                        <a:t>✔</a:t>
                      </a:r>
                      <a:endParaRPr lang="en-US" dirty="0"/>
                    </a:p>
                  </a:txBody>
                  <a:tcPr/>
                </a:tc>
                <a:tc>
                  <a:txBody>
                    <a:bodyPr/>
                    <a:lstStyle/>
                    <a:p>
                      <a:pPr algn="ctr"/>
                      <a:endParaRPr lang="en-US"/>
                    </a:p>
                  </a:txBody>
                  <a:tcPr/>
                </a:tc>
                <a:tc>
                  <a:txBody>
                    <a:bodyPr/>
                    <a:lstStyle/>
                    <a:p>
                      <a:pPr algn="ctr"/>
                      <a:endParaRPr lang="en-US" dirty="0"/>
                    </a:p>
                  </a:txBody>
                  <a:tcPr/>
                </a:tc>
                <a:tc>
                  <a:txBody>
                    <a:bodyPr/>
                    <a:lstStyle/>
                    <a:p>
                      <a:pPr algn="ctr"/>
                      <a:r>
                        <a:rPr lang="en-US" dirty="0" smtClean="0">
                          <a:latin typeface="Zapf Dingbats"/>
                          <a:ea typeface="Zapf Dingbats"/>
                          <a:cs typeface="Zapf Dingbats"/>
                          <a:sym typeface="Zapf Dingbats"/>
                        </a:rPr>
                        <a:t>✔</a:t>
                      </a:r>
                      <a:endParaRPr lang="en-US" dirty="0"/>
                    </a:p>
                  </a:txBody>
                  <a:tcPr/>
                </a:tc>
              </a:tr>
              <a:tr h="370840">
                <a:tc>
                  <a:txBody>
                    <a:bodyPr/>
                    <a:lstStyle/>
                    <a:p>
                      <a:r>
                        <a:rPr lang="en-US" dirty="0" smtClean="0"/>
                        <a:t>HFS+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3" name="TextBox 2"/>
          <p:cNvSpPr txBox="1"/>
          <p:nvPr/>
        </p:nvSpPr>
        <p:spPr>
          <a:xfrm>
            <a:off x="1433663" y="1704946"/>
            <a:ext cx="6095999" cy="923330"/>
          </a:xfrm>
          <a:prstGeom prst="rect">
            <a:avLst/>
          </a:prstGeom>
          <a:noFill/>
        </p:spPr>
        <p:txBody>
          <a:bodyPr wrap="square" rtlCol="0">
            <a:spAutoFit/>
          </a:bodyPr>
          <a:lstStyle/>
          <a:p>
            <a:r>
              <a:rPr lang="en-US" dirty="0" smtClean="0"/>
              <a:t>Determine supported file systems by trying a simple case –</a:t>
            </a:r>
          </a:p>
          <a:p>
            <a:endParaRPr lang="en-US" dirty="0"/>
          </a:p>
          <a:p>
            <a:r>
              <a:rPr lang="en-US" dirty="0" smtClean="0"/>
              <a:t>Delete a single file, see if the six tools recovers anything</a:t>
            </a:r>
            <a:endParaRPr lang="en-US" dirty="0"/>
          </a:p>
        </p:txBody>
      </p:sp>
    </p:spTree>
    <p:extLst>
      <p:ext uri="{BB962C8B-B14F-4D97-AF65-F5344CB8AC3E}">
        <p14:creationId xmlns:p14="http://schemas.microsoft.com/office/powerpoint/2010/main" val="41074111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780969731"/>
              </p:ext>
            </p:extLst>
          </p:nvPr>
        </p:nvGraphicFramePr>
        <p:xfrm>
          <a:off x="1205582" y="2678868"/>
          <a:ext cx="7612064" cy="370840"/>
        </p:xfrm>
        <a:graphic>
          <a:graphicData uri="http://schemas.openxmlformats.org/drawingml/2006/table">
            <a:tbl>
              <a:tblPr firstRow="1" bandRow="1">
                <a:tableStyleId>{5C22544A-7EE6-4342-B048-85BDC9FD1C3A}</a:tableStyleId>
              </a:tblPr>
              <a:tblGrid>
                <a:gridCol w="951508"/>
                <a:gridCol w="951508"/>
                <a:gridCol w="951508"/>
                <a:gridCol w="951508"/>
                <a:gridCol w="951508"/>
                <a:gridCol w="951508"/>
                <a:gridCol w="951508"/>
                <a:gridCol w="951508"/>
              </a:tblGrid>
              <a:tr h="370840">
                <a:tc>
                  <a:txBody>
                    <a:bodyPr/>
                    <a:lstStyle/>
                    <a:p>
                      <a:r>
                        <a:rPr lang="en-US" dirty="0" smtClean="0"/>
                        <a:t>A</a:t>
                      </a:r>
                      <a:endParaRPr lang="en-US" dirty="0"/>
                    </a:p>
                  </a:txBody>
                  <a:tcPr>
                    <a:solidFill>
                      <a:schemeClr val="accent2"/>
                    </a:solidFill>
                  </a:tcPr>
                </a:tc>
                <a:tc>
                  <a:txBody>
                    <a:bodyPr/>
                    <a:lstStyle/>
                    <a:p>
                      <a:r>
                        <a:rPr lang="en-US" dirty="0" smtClean="0"/>
                        <a:t>B1</a:t>
                      </a:r>
                      <a:endParaRPr lang="en-US" dirty="0"/>
                    </a:p>
                  </a:txBody>
                  <a:tcPr>
                    <a:solidFill>
                      <a:schemeClr val="accent5"/>
                    </a:solidFill>
                  </a:tcPr>
                </a:tc>
                <a:tc>
                  <a:txBody>
                    <a:bodyPr/>
                    <a:lstStyle/>
                    <a:p>
                      <a:r>
                        <a:rPr lang="en-US" dirty="0" smtClean="0"/>
                        <a:t>C</a:t>
                      </a:r>
                      <a:endParaRPr lang="en-US" dirty="0"/>
                    </a:p>
                  </a:txBody>
                  <a:tcPr>
                    <a:solidFill>
                      <a:schemeClr val="accent2"/>
                    </a:solidFill>
                  </a:tcPr>
                </a:tc>
                <a:tc>
                  <a:txBody>
                    <a:bodyPr/>
                    <a:lstStyle/>
                    <a:p>
                      <a:r>
                        <a:rPr lang="en-US" dirty="0" smtClean="0"/>
                        <a:t>B2</a:t>
                      </a:r>
                      <a:endParaRPr lang="en-US" dirty="0"/>
                    </a:p>
                  </a:txBody>
                  <a:tcPr>
                    <a:solidFill>
                      <a:schemeClr val="accent5"/>
                    </a:solidFill>
                  </a:tcPr>
                </a:tc>
                <a:tc>
                  <a:txBody>
                    <a:bodyPr/>
                    <a:lstStyle/>
                    <a:p>
                      <a:r>
                        <a:rPr lang="en-US" dirty="0" smtClean="0"/>
                        <a:t>D</a:t>
                      </a:r>
                      <a:endParaRPr lang="en-US" dirty="0"/>
                    </a:p>
                  </a:txBody>
                  <a:tcPr>
                    <a:solidFill>
                      <a:schemeClr val="accent2"/>
                    </a:solidFill>
                  </a:tcPr>
                </a:tc>
                <a:tc>
                  <a:txBody>
                    <a:bodyPr/>
                    <a:lstStyle/>
                    <a:p>
                      <a:r>
                        <a:rPr lang="en-US" dirty="0" smtClean="0"/>
                        <a:t>B3</a:t>
                      </a:r>
                      <a:endParaRPr lang="en-US" dirty="0"/>
                    </a:p>
                  </a:txBody>
                  <a:tcPr>
                    <a:solidFill>
                      <a:schemeClr val="accent5"/>
                    </a:solidFill>
                  </a:tcPr>
                </a:tc>
                <a:tc>
                  <a:txBody>
                    <a:bodyPr/>
                    <a:lstStyle/>
                    <a:p>
                      <a:r>
                        <a:rPr lang="en-US" dirty="0" smtClean="0"/>
                        <a:t>E</a:t>
                      </a:r>
                      <a:endParaRPr lang="en-US" dirty="0"/>
                    </a:p>
                  </a:txBody>
                  <a:tcPr>
                    <a:solidFill>
                      <a:schemeClr val="accent2"/>
                    </a:solidFill>
                  </a:tcPr>
                </a:tc>
                <a:tc>
                  <a:txBody>
                    <a:bodyPr/>
                    <a:lstStyle/>
                    <a:p>
                      <a:r>
                        <a:rPr lang="en-US" dirty="0" smtClean="0"/>
                        <a:t>B4</a:t>
                      </a:r>
                      <a:endParaRPr lang="en-US" dirty="0"/>
                    </a:p>
                  </a:txBody>
                  <a:tcPr>
                    <a:solidFill>
                      <a:schemeClr val="accent5"/>
                    </a:solidFill>
                  </a:tcPr>
                </a:tc>
              </a:tr>
            </a:tbl>
          </a:graphicData>
        </a:graphic>
      </p:graphicFrame>
      <p:sp>
        <p:nvSpPr>
          <p:cNvPr id="3" name="Date Placeholder 2"/>
          <p:cNvSpPr>
            <a:spLocks noGrp="1"/>
          </p:cNvSpPr>
          <p:nvPr>
            <p:ph type="dt" sz="half" idx="10"/>
          </p:nvPr>
        </p:nvSpPr>
        <p:spPr/>
        <p:txBody>
          <a:bodyPr/>
          <a:lstStyle/>
          <a:p>
            <a:r>
              <a:rPr lang="en-US" smtClean="0"/>
              <a:t>2/21/13</a:t>
            </a:r>
            <a:endParaRPr lang="en-US"/>
          </a:p>
        </p:txBody>
      </p:sp>
      <p:sp>
        <p:nvSpPr>
          <p:cNvPr id="4" name="Footer Placeholder 3"/>
          <p:cNvSpPr>
            <a:spLocks noGrp="1"/>
          </p:cNvSpPr>
          <p:nvPr>
            <p:ph type="ftr" sz="quarter" idx="11"/>
          </p:nvPr>
        </p:nvSpPr>
        <p:spPr/>
        <p:txBody>
          <a:bodyPr/>
          <a:lstStyle/>
          <a:p>
            <a:r>
              <a:rPr lang="en-US" smtClean="0"/>
              <a:t>AAFS -- Washington</a:t>
            </a:r>
            <a:endParaRPr lang="en-US"/>
          </a:p>
        </p:txBody>
      </p:sp>
      <p:sp>
        <p:nvSpPr>
          <p:cNvPr id="9" name="Slide Number Placeholder 8"/>
          <p:cNvSpPr>
            <a:spLocks noGrp="1"/>
          </p:cNvSpPr>
          <p:nvPr>
            <p:ph type="sldNum" sz="quarter" idx="12"/>
          </p:nvPr>
        </p:nvSpPr>
        <p:spPr/>
        <p:txBody>
          <a:bodyPr/>
          <a:lstStyle/>
          <a:p>
            <a:fld id="{224CD1BA-ED2E-5C40-AF20-D0CB3AEAC02C}" type="slidenum">
              <a:rPr lang="en-US" smtClean="0"/>
              <a:t>9</a:t>
            </a:fld>
            <a:endParaRPr lang="en-US"/>
          </a:p>
        </p:txBody>
      </p:sp>
      <p:sp>
        <p:nvSpPr>
          <p:cNvPr id="2" name="Title 1"/>
          <p:cNvSpPr>
            <a:spLocks noGrp="1"/>
          </p:cNvSpPr>
          <p:nvPr>
            <p:ph type="title"/>
          </p:nvPr>
        </p:nvSpPr>
        <p:spPr/>
        <p:txBody>
          <a:bodyPr/>
          <a:lstStyle/>
          <a:p>
            <a:r>
              <a:rPr lang="en-US" dirty="0" smtClean="0"/>
              <a:t>FAT Fragmentation</a:t>
            </a:r>
            <a:endParaRPr lang="en-US" dirty="0"/>
          </a:p>
        </p:txBody>
      </p:sp>
      <p:sp>
        <p:nvSpPr>
          <p:cNvPr id="6" name="TextBox 5"/>
          <p:cNvSpPr txBox="1"/>
          <p:nvPr/>
        </p:nvSpPr>
        <p:spPr>
          <a:xfrm>
            <a:off x="1292718" y="1751054"/>
            <a:ext cx="6066707" cy="923330"/>
          </a:xfrm>
          <a:prstGeom prst="rect">
            <a:avLst/>
          </a:prstGeom>
          <a:noFill/>
        </p:spPr>
        <p:txBody>
          <a:bodyPr wrap="square" rtlCol="0">
            <a:spAutoFit/>
          </a:bodyPr>
          <a:lstStyle/>
          <a:p>
            <a:r>
              <a:rPr lang="en-US" dirty="0" smtClean="0"/>
              <a:t>Case FAT-03 -- Recover a file in 4 fragments</a:t>
            </a:r>
          </a:p>
          <a:p>
            <a:endParaRPr lang="en-US" dirty="0"/>
          </a:p>
          <a:p>
            <a:r>
              <a:rPr lang="en-US" dirty="0" smtClean="0"/>
              <a:t>Layout: A, C, D &amp; E are active files; B is deleted</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667357984"/>
              </p:ext>
            </p:extLst>
          </p:nvPr>
        </p:nvGraphicFramePr>
        <p:xfrm>
          <a:off x="5266080" y="3381539"/>
          <a:ext cx="3408740" cy="2595880"/>
        </p:xfrm>
        <a:graphic>
          <a:graphicData uri="http://schemas.openxmlformats.org/drawingml/2006/table">
            <a:tbl>
              <a:tblPr firstRow="1" bandRow="1">
                <a:tableStyleId>{5C22544A-7EE6-4342-B048-85BDC9FD1C3A}</a:tableStyleId>
              </a:tblPr>
              <a:tblGrid>
                <a:gridCol w="681748"/>
                <a:gridCol w="681748"/>
                <a:gridCol w="681748"/>
                <a:gridCol w="681748"/>
                <a:gridCol w="681748"/>
              </a:tblGrid>
              <a:tr h="370840">
                <a:tc>
                  <a:txBody>
                    <a:bodyPr/>
                    <a:lstStyle/>
                    <a:p>
                      <a:r>
                        <a:rPr lang="en-US" dirty="0" smtClean="0"/>
                        <a:t>Tool</a:t>
                      </a:r>
                      <a:endParaRPr lang="en-US" dirty="0"/>
                    </a:p>
                  </a:txBody>
                  <a:tcPr/>
                </a:tc>
                <a:tc gridSpan="4">
                  <a:txBody>
                    <a:bodyPr/>
                    <a:lstStyle/>
                    <a:p>
                      <a:r>
                        <a:rPr lang="en-US" dirty="0" smtClean="0"/>
                        <a:t>Recovered File</a:t>
                      </a:r>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r>
              <a:tr h="370840">
                <a:tc>
                  <a:txBody>
                    <a:bodyPr/>
                    <a:lstStyle/>
                    <a:p>
                      <a:r>
                        <a:rPr lang="en-US" dirty="0" smtClean="0"/>
                        <a:t>1</a:t>
                      </a:r>
                      <a:endParaRPr lang="en-US" dirty="0"/>
                    </a:p>
                  </a:txBody>
                  <a:tcPr/>
                </a:tc>
                <a:tc>
                  <a:txBody>
                    <a:bodyPr/>
                    <a:lstStyle/>
                    <a:p>
                      <a:r>
                        <a:rPr lang="en-US" dirty="0" smtClean="0"/>
                        <a:t>B1</a:t>
                      </a:r>
                      <a:endParaRPr lang="en-US" dirty="0"/>
                    </a:p>
                  </a:txBody>
                  <a:tcPr/>
                </a:tc>
                <a:tc>
                  <a:txBody>
                    <a:bodyPr/>
                    <a:lstStyle/>
                    <a:p>
                      <a:r>
                        <a:rPr lang="en-US" dirty="0" smtClean="0"/>
                        <a:t>B2</a:t>
                      </a:r>
                      <a:endParaRPr lang="en-US" dirty="0"/>
                    </a:p>
                  </a:txBody>
                  <a:tcPr/>
                </a:tc>
                <a:tc>
                  <a:txBody>
                    <a:bodyPr/>
                    <a:lstStyle/>
                    <a:p>
                      <a:r>
                        <a:rPr lang="en-US" dirty="0" smtClean="0"/>
                        <a:t>B3</a:t>
                      </a:r>
                      <a:endParaRPr lang="en-US" dirty="0"/>
                    </a:p>
                  </a:txBody>
                  <a:tcPr/>
                </a:tc>
                <a:tc>
                  <a:txBody>
                    <a:bodyPr/>
                    <a:lstStyle/>
                    <a:p>
                      <a:r>
                        <a:rPr lang="en-US" dirty="0" smtClean="0"/>
                        <a:t>B4</a:t>
                      </a:r>
                      <a:endParaRPr lang="en-US" dirty="0"/>
                    </a:p>
                  </a:txBody>
                  <a:tcPr/>
                </a:tc>
              </a:tr>
              <a:tr h="370840">
                <a:tc>
                  <a:txBody>
                    <a:bodyPr/>
                    <a:lstStyle/>
                    <a:p>
                      <a:r>
                        <a:rPr lang="en-US" dirty="0" smtClean="0"/>
                        <a:t>2</a:t>
                      </a:r>
                      <a:endParaRPr lang="en-US" dirty="0"/>
                    </a:p>
                  </a:txBody>
                  <a:tcPr/>
                </a:tc>
                <a:tc>
                  <a:txBody>
                    <a:bodyPr/>
                    <a:lstStyle/>
                    <a:p>
                      <a:r>
                        <a:rPr lang="en-US" dirty="0" smtClean="0"/>
                        <a:t>B1</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smtClean="0"/>
                        <a:t>3</a:t>
                      </a:r>
                      <a:endParaRPr lang="en-US" dirty="0"/>
                    </a:p>
                  </a:txBody>
                  <a:tcPr/>
                </a:tc>
                <a:tc>
                  <a:txBody>
                    <a:bodyPr/>
                    <a:lstStyle/>
                    <a:p>
                      <a:r>
                        <a:rPr lang="en-US" dirty="0" smtClean="0"/>
                        <a:t>B1</a:t>
                      </a:r>
                      <a:endParaRPr lang="en-US" dirty="0"/>
                    </a:p>
                  </a:txBody>
                  <a:tcPr/>
                </a:tc>
                <a:tc>
                  <a:txBody>
                    <a:bodyPr/>
                    <a:lstStyle/>
                    <a:p>
                      <a:r>
                        <a:rPr lang="en-US" dirty="0" smtClean="0"/>
                        <a:t>C(1)</a:t>
                      </a:r>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4</a:t>
                      </a:r>
                      <a:endParaRPr lang="en-US" dirty="0"/>
                    </a:p>
                  </a:txBody>
                  <a:tcPr/>
                </a:tc>
                <a:tc>
                  <a:txBody>
                    <a:bodyPr/>
                    <a:lstStyle/>
                    <a:p>
                      <a:r>
                        <a:rPr lang="en-US" dirty="0" smtClean="0"/>
                        <a:t>B1</a:t>
                      </a:r>
                      <a:endParaRPr lang="en-US" dirty="0"/>
                    </a:p>
                  </a:txBody>
                  <a:tcPr/>
                </a:tc>
                <a:tc>
                  <a:txBody>
                    <a:bodyPr/>
                    <a:lstStyle/>
                    <a:p>
                      <a:r>
                        <a:rPr lang="en-US" dirty="0" smtClean="0"/>
                        <a:t>B2</a:t>
                      </a:r>
                      <a:endParaRPr lang="en-US" dirty="0"/>
                    </a:p>
                  </a:txBody>
                  <a:tcPr/>
                </a:tc>
                <a:tc>
                  <a:txBody>
                    <a:bodyPr/>
                    <a:lstStyle/>
                    <a:p>
                      <a:r>
                        <a:rPr lang="en-US" dirty="0" smtClean="0"/>
                        <a:t>B3</a:t>
                      </a:r>
                      <a:endParaRPr lang="en-US" dirty="0"/>
                    </a:p>
                  </a:txBody>
                  <a:tcPr/>
                </a:tc>
                <a:tc>
                  <a:txBody>
                    <a:bodyPr/>
                    <a:lstStyle/>
                    <a:p>
                      <a:r>
                        <a:rPr lang="en-US" dirty="0" smtClean="0"/>
                        <a:t>B4</a:t>
                      </a:r>
                      <a:endParaRPr lang="en-US" dirty="0"/>
                    </a:p>
                  </a:txBody>
                  <a:tcPr/>
                </a:tc>
              </a:tr>
              <a:tr h="370840">
                <a:tc>
                  <a:txBody>
                    <a:bodyPr/>
                    <a:lstStyle/>
                    <a:p>
                      <a:r>
                        <a:rPr lang="en-US" dirty="0" smtClean="0"/>
                        <a:t>5</a:t>
                      </a:r>
                      <a:endParaRPr lang="en-US" dirty="0"/>
                    </a:p>
                  </a:txBody>
                  <a:tcPr/>
                </a:tc>
                <a:tc>
                  <a:txBody>
                    <a:bodyPr/>
                    <a:lstStyle/>
                    <a:p>
                      <a:r>
                        <a:rPr lang="en-US" dirty="0" smtClean="0"/>
                        <a:t>B1</a:t>
                      </a:r>
                      <a:endParaRPr lang="en-US" dirty="0"/>
                    </a:p>
                  </a:txBody>
                  <a:tcPr/>
                </a:tc>
                <a:tc>
                  <a:txBody>
                    <a:bodyPr/>
                    <a:lstStyle/>
                    <a:p>
                      <a:r>
                        <a:rPr lang="en-US" dirty="0" smtClean="0"/>
                        <a:t>B2</a:t>
                      </a:r>
                      <a:endParaRPr lang="en-US" dirty="0"/>
                    </a:p>
                  </a:txBody>
                  <a:tcPr/>
                </a:tc>
                <a:tc>
                  <a:txBody>
                    <a:bodyPr/>
                    <a:lstStyle/>
                    <a:p>
                      <a:r>
                        <a:rPr lang="en-US" dirty="0" smtClean="0"/>
                        <a:t>B3</a:t>
                      </a:r>
                      <a:endParaRPr lang="en-US" dirty="0"/>
                    </a:p>
                  </a:txBody>
                  <a:tcPr/>
                </a:tc>
                <a:tc>
                  <a:txBody>
                    <a:bodyPr/>
                    <a:lstStyle/>
                    <a:p>
                      <a:r>
                        <a:rPr lang="en-US" dirty="0" smtClean="0"/>
                        <a:t>B4</a:t>
                      </a:r>
                      <a:endParaRPr lang="en-US" dirty="0"/>
                    </a:p>
                  </a:txBody>
                  <a:tcPr/>
                </a:tc>
              </a:tr>
              <a:tr h="370840">
                <a:tc>
                  <a:txBody>
                    <a:bodyPr/>
                    <a:lstStyle/>
                    <a:p>
                      <a:r>
                        <a:rPr lang="en-US" dirty="0" smtClean="0"/>
                        <a:t>6</a:t>
                      </a:r>
                      <a:endParaRPr lang="en-US" dirty="0"/>
                    </a:p>
                  </a:txBody>
                  <a:tcPr/>
                </a:tc>
                <a:tc>
                  <a:txBody>
                    <a:bodyPr/>
                    <a:lstStyle/>
                    <a:p>
                      <a:r>
                        <a:rPr lang="en-US" dirty="0" smtClean="0"/>
                        <a:t>B1</a:t>
                      </a:r>
                      <a:endParaRPr lang="en-US" dirty="0"/>
                    </a:p>
                  </a:txBody>
                  <a:tcPr/>
                </a:tc>
                <a:tc>
                  <a:txBody>
                    <a:bodyPr/>
                    <a:lstStyle/>
                    <a:p>
                      <a:r>
                        <a:rPr lang="en-US" dirty="0" smtClean="0"/>
                        <a:t>C</a:t>
                      </a:r>
                      <a:endParaRPr lang="en-US" dirty="0"/>
                    </a:p>
                  </a:txBody>
                  <a:tcPr/>
                </a:tc>
                <a:tc>
                  <a:txBody>
                    <a:bodyPr/>
                    <a:lstStyle/>
                    <a:p>
                      <a:r>
                        <a:rPr lang="en-US" dirty="0" smtClean="0"/>
                        <a:t>B2</a:t>
                      </a:r>
                      <a:endParaRPr lang="en-US" dirty="0"/>
                    </a:p>
                  </a:txBody>
                  <a:tcPr/>
                </a:tc>
                <a:tc>
                  <a:txBody>
                    <a:bodyPr/>
                    <a:lstStyle/>
                    <a:p>
                      <a:r>
                        <a:rPr lang="en-US" dirty="0" smtClean="0"/>
                        <a:t>D</a:t>
                      </a:r>
                      <a:endParaRPr lang="en-US" dirty="0"/>
                    </a:p>
                  </a:txBody>
                  <a:tcPr/>
                </a:tc>
              </a:tr>
            </a:tbl>
          </a:graphicData>
        </a:graphic>
      </p:graphicFrame>
      <p:sp>
        <p:nvSpPr>
          <p:cNvPr id="8" name="TextBox 7"/>
          <p:cNvSpPr txBox="1"/>
          <p:nvPr/>
        </p:nvSpPr>
        <p:spPr>
          <a:xfrm>
            <a:off x="1184740" y="3381539"/>
            <a:ext cx="3691304" cy="2585323"/>
          </a:xfrm>
          <a:prstGeom prst="rect">
            <a:avLst/>
          </a:prstGeom>
          <a:noFill/>
        </p:spPr>
        <p:txBody>
          <a:bodyPr wrap="square" rtlCol="0">
            <a:spAutoFit/>
          </a:bodyPr>
          <a:lstStyle/>
          <a:p>
            <a:r>
              <a:rPr lang="en-US" dirty="0" smtClean="0"/>
              <a:t>Results:</a:t>
            </a:r>
          </a:p>
          <a:p>
            <a:pPr marL="285750" indent="-285750">
              <a:buFont typeface="Arial"/>
              <a:buChar char="•"/>
            </a:pPr>
            <a:r>
              <a:rPr lang="en-US" dirty="0" smtClean="0"/>
              <a:t>Three tools recovered entire file</a:t>
            </a:r>
          </a:p>
          <a:p>
            <a:pPr marL="285750" indent="-285750">
              <a:buFont typeface="Arial"/>
              <a:buChar char="•"/>
            </a:pPr>
            <a:r>
              <a:rPr lang="en-US" dirty="0" smtClean="0"/>
              <a:t>One tool stopped after first cluster</a:t>
            </a:r>
          </a:p>
          <a:p>
            <a:pPr marL="285750" indent="-285750">
              <a:buFont typeface="Arial"/>
              <a:buChar char="•"/>
            </a:pPr>
            <a:r>
              <a:rPr lang="en-US" dirty="0" smtClean="0"/>
              <a:t>One tool included part of an active file</a:t>
            </a:r>
          </a:p>
          <a:p>
            <a:pPr marL="285750" indent="-285750">
              <a:buFont typeface="Arial"/>
              <a:buChar char="•"/>
            </a:pPr>
            <a:r>
              <a:rPr lang="en-US" dirty="0" smtClean="0"/>
              <a:t>One tool recovered two fragments and two clusters from active files</a:t>
            </a:r>
            <a:endParaRPr lang="en-US" dirty="0"/>
          </a:p>
        </p:txBody>
      </p:sp>
    </p:spTree>
    <p:extLst>
      <p:ext uri="{BB962C8B-B14F-4D97-AF65-F5344CB8AC3E}">
        <p14:creationId xmlns:p14="http://schemas.microsoft.com/office/powerpoint/2010/main" val="267280871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Waveform.thmx</Template>
  <TotalTime>624</TotalTime>
  <Words>1162</Words>
  <Application>Microsoft Office PowerPoint</Application>
  <PresentationFormat>On-screen Show (4:3)</PresentationFormat>
  <Paragraphs>484</Paragraphs>
  <Slides>19</Slides>
  <Notes>1</Notes>
  <HiddenSlides>1</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Waveform</vt:lpstr>
      <vt:lpstr>Deleted File Recovery Tool Testing Results</vt:lpstr>
      <vt:lpstr>CFTT</vt:lpstr>
      <vt:lpstr>Deleted File Recovery</vt:lpstr>
      <vt:lpstr>Talk Goals</vt:lpstr>
      <vt:lpstr>Remainder of Talk</vt:lpstr>
      <vt:lpstr>Metadata relationships with data</vt:lpstr>
      <vt:lpstr>17 BaseTest Cases</vt:lpstr>
      <vt:lpstr>Supported File Systems</vt:lpstr>
      <vt:lpstr>FAT Fragmentation</vt:lpstr>
      <vt:lpstr>Fragmentation – Other File Systems</vt:lpstr>
      <vt:lpstr>Summary for non-overwriting Cases</vt:lpstr>
      <vt:lpstr>Anomalies for non-overwriting Cases by data source</vt:lpstr>
      <vt:lpstr>Overwrite Cases: Data &amp; Metadata</vt:lpstr>
      <vt:lpstr>Summary for Overwriting Cases</vt:lpstr>
      <vt:lpstr>Anomalies for overwriting Cases by data source</vt:lpstr>
      <vt:lpstr>Summary</vt:lpstr>
      <vt:lpstr>Project Sponsors (aka Steering Committee)</vt:lpstr>
      <vt:lpstr>Disclaimer</vt:lpstr>
      <vt:lpstr>Contact Information</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Deleted File Recovery Tool Testing Results</dc:title>
  <dc:creator>James Lyle</dc:creator>
  <cp:lastModifiedBy>Allen, Thelma A.</cp:lastModifiedBy>
  <cp:revision>25</cp:revision>
  <dcterms:created xsi:type="dcterms:W3CDTF">2013-02-19T00:41:40Z</dcterms:created>
  <dcterms:modified xsi:type="dcterms:W3CDTF">2013-02-22T14:49:25Z</dcterms:modified>
</cp:coreProperties>
</file>