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1" r:id="rId2"/>
    <p:sldId id="271" r:id="rId3"/>
    <p:sldId id="265" r:id="rId4"/>
    <p:sldId id="263" r:id="rId5"/>
    <p:sldId id="262" r:id="rId6"/>
    <p:sldId id="264" r:id="rId7"/>
    <p:sldId id="259" r:id="rId8"/>
    <p:sldId id="269" r:id="rId9"/>
    <p:sldId id="268" r:id="rId10"/>
    <p:sldId id="267" r:id="rId11"/>
    <p:sldId id="266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47"/>
    <p:restoredTop sz="94674"/>
  </p:normalViewPr>
  <p:slideViewPr>
    <p:cSldViewPr snapToGrid="0" snapToObjects="1">
      <p:cViewPr>
        <p:scale>
          <a:sx n="136" d="100"/>
          <a:sy n="136" d="100"/>
        </p:scale>
        <p:origin x="-16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5" d="100"/>
        <a:sy n="15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B8E04-3035-B145-8641-BDAD45FE5D06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647EE-6938-2241-83AC-F55EF90AE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8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0A58-F0CF-4F4D-A95A-EF5ABD67CFD7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11BCE-95F0-974F-8AC0-8B9D60B0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0A58-F0CF-4F4D-A95A-EF5ABD67CFD7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11BCE-95F0-974F-8AC0-8B9D60B0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1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0A58-F0CF-4F4D-A95A-EF5ABD67CFD7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11BCE-95F0-974F-8AC0-8B9D60B0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51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0A58-F0CF-4F4D-A95A-EF5ABD67CFD7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11BCE-95F0-974F-8AC0-8B9D60B0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70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0A58-F0CF-4F4D-A95A-EF5ABD67CFD7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11BCE-95F0-974F-8AC0-8B9D60B0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744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0A58-F0CF-4F4D-A95A-EF5ABD67CFD7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11BCE-95F0-974F-8AC0-8B9D60B0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0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0A58-F0CF-4F4D-A95A-EF5ABD67CFD7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11BCE-95F0-974F-8AC0-8B9D60B0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5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0A58-F0CF-4F4D-A95A-EF5ABD67CFD7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11BCE-95F0-974F-8AC0-8B9D60B0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4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0A58-F0CF-4F4D-A95A-EF5ABD67CFD7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11BCE-95F0-974F-8AC0-8B9D60B0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94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0A58-F0CF-4F4D-A95A-EF5ABD67CFD7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11BCE-95F0-974F-8AC0-8B9D60B0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52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0A58-F0CF-4F4D-A95A-EF5ABD67CFD7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11BCE-95F0-974F-8AC0-8B9D60B0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55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20A58-F0CF-4F4D-A95A-EF5ABD67CFD7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11BCE-95F0-974F-8AC0-8B9D60B0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recommendations for flow users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understand your </a:t>
            </a:r>
            <a:r>
              <a:rPr lang="en-US" dirty="0" smtClean="0"/>
              <a:t>sample/application</a:t>
            </a:r>
            <a:r>
              <a:rPr lang="en-US" dirty="0" smtClean="0"/>
              <a:t> </a:t>
            </a:r>
            <a:r>
              <a:rPr lang="en-US" dirty="0" smtClean="0"/>
              <a:t>(purpose of the measurement) before designing the measurement </a:t>
            </a:r>
          </a:p>
          <a:p>
            <a:r>
              <a:rPr lang="en-US" dirty="0" smtClean="0"/>
              <a:t>Need </a:t>
            </a:r>
            <a:r>
              <a:rPr lang="en-US" dirty="0" smtClean="0"/>
              <a:t>to </a:t>
            </a:r>
            <a:r>
              <a:rPr lang="en-US" b="1" dirty="0" smtClean="0"/>
              <a:t>understand </a:t>
            </a:r>
            <a:r>
              <a:rPr lang="en-US" b="1" dirty="0" smtClean="0"/>
              <a:t>the instrument performance</a:t>
            </a:r>
          </a:p>
          <a:p>
            <a:pPr lvl="1"/>
            <a:r>
              <a:rPr lang="en-US" dirty="0"/>
              <a:t>Move towards scaling fluorescence </a:t>
            </a:r>
          </a:p>
          <a:p>
            <a:pPr lvl="1"/>
            <a:r>
              <a:rPr lang="en-US" dirty="0" smtClean="0"/>
              <a:t>Also </a:t>
            </a:r>
            <a:r>
              <a:rPr lang="en-US" dirty="0" smtClean="0"/>
              <a:t>to consider instrument drifts </a:t>
            </a:r>
          </a:p>
          <a:p>
            <a:r>
              <a:rPr lang="en-US" dirty="0" smtClean="0"/>
              <a:t>Need to understand instrument capability </a:t>
            </a:r>
            <a:r>
              <a:rPr lang="mr-IN" dirty="0" smtClean="0"/>
              <a:t>–</a:t>
            </a:r>
            <a:r>
              <a:rPr lang="en-US" dirty="0" smtClean="0"/>
              <a:t> quantitation come afterwards</a:t>
            </a:r>
          </a:p>
          <a:p>
            <a:r>
              <a:rPr lang="en-US" dirty="0" smtClean="0"/>
              <a:t>Then consider biological variability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83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0238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Opportunities </a:t>
            </a:r>
            <a:r>
              <a:rPr lang="en-US" dirty="0" smtClean="0"/>
              <a:t>(with </a:t>
            </a:r>
            <a:r>
              <a:rPr lang="en-US" dirty="0" err="1" smtClean="0"/>
              <a:t>BioFabUSA</a:t>
            </a:r>
            <a:r>
              <a:rPr lang="en-US" dirty="0" smtClean="0"/>
              <a:t> or NIIMBL funding)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what they would like the manufacturing institutes to do.  What would be the best way for them to support moving these efforts forward: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58838"/>
            <a:ext cx="10515600" cy="2689843"/>
          </a:xfrm>
        </p:spPr>
        <p:txBody>
          <a:bodyPr>
            <a:normAutofit/>
          </a:bodyPr>
          <a:lstStyle/>
          <a:p>
            <a:r>
              <a:rPr lang="en-US" dirty="0" smtClean="0"/>
              <a:t>Reagents</a:t>
            </a:r>
          </a:p>
          <a:p>
            <a:r>
              <a:rPr lang="en-US" dirty="0" smtClean="0"/>
              <a:t>Standard </a:t>
            </a:r>
            <a:r>
              <a:rPr lang="en-US" dirty="0" smtClean="0"/>
              <a:t>panel cocktails (cell therapies, diagnostics,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Workshops??</a:t>
            </a:r>
          </a:p>
          <a:p>
            <a:r>
              <a:rPr lang="en-US" dirty="0" smtClean="0"/>
              <a:t>Funding for round-robins??</a:t>
            </a:r>
          </a:p>
          <a:p>
            <a:r>
              <a:rPr lang="en-US" dirty="0" smtClean="0"/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1418375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1" y="1926862"/>
            <a:ext cx="10204268" cy="3167652"/>
          </a:xfrm>
        </p:spPr>
        <p:txBody>
          <a:bodyPr>
            <a:normAutofit/>
          </a:bodyPr>
          <a:lstStyle/>
          <a:p>
            <a:r>
              <a:rPr lang="en-US" dirty="0" smtClean="0"/>
              <a:t>Keep calm and go with the flow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 is the best of times, it is the worst of times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 takes a village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035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Morning discussion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Understand instrument performance</a:t>
            </a:r>
          </a:p>
          <a:p>
            <a:r>
              <a:rPr lang="en-US" dirty="0" smtClean="0"/>
              <a:t>LED </a:t>
            </a:r>
            <a:r>
              <a:rPr lang="en-US" dirty="0" err="1" smtClean="0"/>
              <a:t>pulser</a:t>
            </a:r>
            <a:r>
              <a:rPr lang="en-US" dirty="0" smtClean="0"/>
              <a:t> photon measurement </a:t>
            </a:r>
          </a:p>
          <a:p>
            <a:r>
              <a:rPr lang="en-US" dirty="0" smtClean="0"/>
              <a:t>Test systems</a:t>
            </a:r>
          </a:p>
          <a:p>
            <a:r>
              <a:rPr lang="en-US" dirty="0" smtClean="0"/>
              <a:t>Multiple color standards</a:t>
            </a:r>
          </a:p>
          <a:p>
            <a:r>
              <a:rPr lang="en-US" dirty="0" smtClean="0"/>
              <a:t>Then understand biological variability </a:t>
            </a:r>
          </a:p>
          <a:p>
            <a:r>
              <a:rPr lang="en-US" dirty="0" smtClean="0"/>
              <a:t>Move from relative quantitation to absolute quantitation</a:t>
            </a:r>
            <a:endParaRPr lang="en-US" dirty="0"/>
          </a:p>
          <a:p>
            <a:r>
              <a:rPr lang="en-US" dirty="0" smtClean="0"/>
              <a:t>Fit for purpose </a:t>
            </a:r>
          </a:p>
          <a:p>
            <a:pPr lvl="1"/>
            <a:r>
              <a:rPr lang="en-US" dirty="0" smtClean="0"/>
              <a:t>What do we do now</a:t>
            </a:r>
          </a:p>
          <a:p>
            <a:pPr lvl="1"/>
            <a:r>
              <a:rPr lang="en-US" dirty="0" smtClean="0"/>
              <a:t>Future</a:t>
            </a:r>
          </a:p>
          <a:p>
            <a:pPr lvl="1"/>
            <a:r>
              <a:rPr lang="en-US" dirty="0" smtClean="0"/>
              <a:t>CLIA problems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514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instrumentation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Metric for instrument performance </a:t>
            </a:r>
          </a:p>
          <a:p>
            <a:r>
              <a:rPr lang="en-US" dirty="0" smtClean="0"/>
              <a:t>Unit of each metric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40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Fit-for-purpose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Clinical/ CLIA labs</a:t>
            </a:r>
          </a:p>
          <a:p>
            <a:r>
              <a:rPr lang="en-US" dirty="0"/>
              <a:t>Manufacturing cell therapy </a:t>
            </a:r>
            <a:r>
              <a:rPr lang="en-US" dirty="0" smtClean="0"/>
              <a:t>products</a:t>
            </a:r>
          </a:p>
          <a:p>
            <a:r>
              <a:rPr lang="en-US" dirty="0" smtClean="0"/>
              <a:t>Pharma </a:t>
            </a:r>
          </a:p>
          <a:p>
            <a:r>
              <a:rPr lang="en-US" dirty="0" smtClean="0"/>
              <a:t>R&amp;D</a:t>
            </a:r>
          </a:p>
          <a:p>
            <a:r>
              <a:rPr lang="en-US" dirty="0" smtClean="0"/>
              <a:t>academia</a:t>
            </a:r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What is important for a measurement </a:t>
            </a:r>
          </a:p>
          <a:p>
            <a:pPr lvl="1"/>
            <a:r>
              <a:rPr lang="en-US" dirty="0" smtClean="0"/>
              <a:t>Need educational and professional input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6292312" y="1825625"/>
            <a:ext cx="573437" cy="195596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29220" y="2341940"/>
            <a:ext cx="31007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What are common threads?</a:t>
            </a:r>
          </a:p>
          <a:p>
            <a:endParaRPr lang="en-US" sz="2000" dirty="0"/>
          </a:p>
          <a:p>
            <a:r>
              <a:rPr lang="en-US" sz="2000" dirty="0" smtClean="0"/>
              <a:t>What are differences?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0383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materials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beads vs cell-based reference materials </a:t>
            </a:r>
          </a:p>
          <a:p>
            <a:r>
              <a:rPr lang="en-US" dirty="0" smtClean="0"/>
              <a:t>Beads </a:t>
            </a:r>
            <a:r>
              <a:rPr lang="mr-IN" dirty="0" smtClean="0"/>
              <a:t>–</a:t>
            </a:r>
            <a:r>
              <a:rPr lang="en-US" dirty="0" smtClean="0"/>
              <a:t> additional bead reference </a:t>
            </a:r>
            <a:r>
              <a:rPr lang="en-US" dirty="0" smtClean="0"/>
              <a:t>standards </a:t>
            </a:r>
            <a:r>
              <a:rPr lang="en-US" dirty="0" smtClean="0"/>
              <a:t>can be produced if there is demand</a:t>
            </a:r>
          </a:p>
          <a:p>
            <a:r>
              <a:rPr lang="en-US" dirty="0" smtClean="0"/>
              <a:t>Efforts to develop cell-based reference standard</a:t>
            </a:r>
          </a:p>
          <a:p>
            <a:pPr lvl="1"/>
            <a:r>
              <a:rPr lang="en-US" dirty="0" smtClean="0"/>
              <a:t>NIST is building capability for cell measurement / certification </a:t>
            </a:r>
          </a:p>
          <a:p>
            <a:pPr lvl="1"/>
            <a:endParaRPr lang="en-US" dirty="0" smtClean="0"/>
          </a:p>
          <a:p>
            <a:r>
              <a:rPr lang="en-US" dirty="0"/>
              <a:t>Leukemia/lymphoma controls (</a:t>
            </a:r>
            <a:r>
              <a:rPr lang="en-US" dirty="0" smtClean="0"/>
              <a:t>particularly </a:t>
            </a:r>
            <a:r>
              <a:rPr lang="en-US" dirty="0" smtClean="0"/>
              <a:t>for </a:t>
            </a:r>
            <a:r>
              <a:rPr lang="en-US" dirty="0"/>
              <a:t>MRD)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US" dirty="0" smtClean="0"/>
              <a:t>Reference </a:t>
            </a:r>
            <a:r>
              <a:rPr lang="en-US" dirty="0" smtClean="0"/>
              <a:t>standards as </a:t>
            </a:r>
            <a:r>
              <a:rPr lang="en-US" dirty="0" smtClean="0"/>
              <a:t>calibrators </a:t>
            </a:r>
            <a:r>
              <a:rPr lang="mr-IN" dirty="0" smtClean="0"/>
              <a:t>–</a:t>
            </a:r>
            <a:r>
              <a:rPr lang="en-US" dirty="0" smtClean="0"/>
              <a:t> how to use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905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levels of standardization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Instrument standardization</a:t>
            </a:r>
          </a:p>
          <a:p>
            <a:pPr lvl="1"/>
            <a:r>
              <a:rPr lang="en-US" dirty="0" smtClean="0"/>
              <a:t>For one device</a:t>
            </a:r>
          </a:p>
          <a:p>
            <a:pPr lvl="1"/>
            <a:r>
              <a:rPr lang="en-US" dirty="0" smtClean="0"/>
              <a:t>Across device </a:t>
            </a:r>
            <a:r>
              <a:rPr lang="en-US" dirty="0" smtClean="0"/>
              <a:t>platforms/site/etc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CLSI documentary standard (CLSI has multiple flow cytometry standards)</a:t>
            </a:r>
          </a:p>
          <a:p>
            <a:pPr lvl="1"/>
            <a:r>
              <a:rPr lang="en-US" dirty="0" smtClean="0"/>
              <a:t>Scope</a:t>
            </a:r>
          </a:p>
          <a:p>
            <a:pPr lvl="1"/>
            <a:r>
              <a:rPr lang="en-US" dirty="0" smtClean="0"/>
              <a:t>Applicability for cell and gene therapy community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429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measurement process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Importance of sample handling </a:t>
            </a:r>
          </a:p>
          <a:p>
            <a:r>
              <a:rPr lang="en-US" dirty="0" smtClean="0"/>
              <a:t>Optimize signal to noise ratio </a:t>
            </a:r>
          </a:p>
          <a:p>
            <a:r>
              <a:rPr lang="en-US" dirty="0" smtClean="0"/>
              <a:t>Understand the role of Controls </a:t>
            </a:r>
            <a:r>
              <a:rPr lang="mr-IN" dirty="0" smtClean="0"/>
              <a:t>–</a:t>
            </a:r>
            <a:r>
              <a:rPr lang="en-US" dirty="0" smtClean="0"/>
              <a:t> including biological controls, internal controls, </a:t>
            </a:r>
          </a:p>
          <a:p>
            <a:r>
              <a:rPr lang="en-US" dirty="0" smtClean="0"/>
              <a:t>Methods to harmonization of instrumentation  </a:t>
            </a:r>
          </a:p>
          <a:p>
            <a:r>
              <a:rPr lang="en-US" dirty="0" smtClean="0"/>
              <a:t>Towards automated gating (advantages and limitations) </a:t>
            </a:r>
          </a:p>
          <a:p>
            <a:r>
              <a:rPr lang="en-US" dirty="0" smtClean="0"/>
              <a:t>Quality of flow (analytical methods)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676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we do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existing instruments</a:t>
            </a:r>
          </a:p>
          <a:p>
            <a:r>
              <a:rPr lang="en-US" dirty="0" smtClean="0"/>
              <a:t>Calibrated beads </a:t>
            </a:r>
            <a:r>
              <a:rPr lang="mr-IN" dirty="0" smtClean="0"/>
              <a:t>–</a:t>
            </a:r>
            <a:r>
              <a:rPr lang="en-US" dirty="0" smtClean="0"/>
              <a:t>linearity, alignment, sensitivity, resolution of Dim population</a:t>
            </a:r>
            <a:r>
              <a:rPr lang="en-US" dirty="0" smtClean="0">
                <a:effectLst/>
              </a:rPr>
              <a:t> 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For future instruments</a:t>
            </a:r>
            <a:endParaRPr lang="en-US" dirty="0"/>
          </a:p>
          <a:p>
            <a:r>
              <a:rPr lang="en-US" dirty="0" smtClean="0"/>
              <a:t>Guidance of a list of critical parameters, would all manufactures agree to strive for the same goals</a:t>
            </a:r>
          </a:p>
          <a:p>
            <a:r>
              <a:rPr lang="en-US" dirty="0" smtClean="0"/>
              <a:t>Clear understanding of Q, B, noise</a:t>
            </a:r>
          </a:p>
          <a:p>
            <a:r>
              <a:rPr lang="en-US" dirty="0" smtClean="0"/>
              <a:t>New strategies </a:t>
            </a:r>
            <a:r>
              <a:rPr lang="mr-IN" dirty="0" smtClean="0"/>
              <a:t>–</a:t>
            </a:r>
            <a:r>
              <a:rPr lang="en-US" dirty="0" smtClean="0"/>
              <a:t> LED </a:t>
            </a:r>
            <a:r>
              <a:rPr lang="en-US" dirty="0" err="1" smtClean="0"/>
              <a:t>pulser</a:t>
            </a:r>
            <a:r>
              <a:rPr lang="en-US" dirty="0" smtClean="0"/>
              <a:t> (implementation and limitations)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370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Automation - increase efficiency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Automated data analysis is coming, how do we have confidence</a:t>
            </a:r>
          </a:p>
          <a:p>
            <a:pPr lvl="1"/>
            <a:r>
              <a:rPr lang="en-US" dirty="0" smtClean="0"/>
              <a:t>Back to reagents</a:t>
            </a:r>
          </a:p>
          <a:p>
            <a:pPr lvl="1"/>
            <a:endParaRPr lang="en-US" dirty="0"/>
          </a:p>
          <a:p>
            <a:r>
              <a:rPr lang="en-US" dirty="0" smtClean="0"/>
              <a:t>Volunteers to evaluate existing algorithms on controlled (in silico) data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1269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Better process for standardization (with add on software tools)</a:t>
            </a:r>
          </a:p>
          <a:p>
            <a:r>
              <a:rPr lang="en-US" dirty="0" smtClean="0"/>
              <a:t>Cellular reference materials (for quality monitoring)</a:t>
            </a:r>
          </a:p>
          <a:p>
            <a:pPr lvl="1"/>
            <a:r>
              <a:rPr lang="en-US" dirty="0" smtClean="0"/>
              <a:t>Need to understand their limitations </a:t>
            </a:r>
          </a:p>
          <a:p>
            <a:r>
              <a:rPr lang="en-US" dirty="0" smtClean="0"/>
              <a:t>Gap from bench to bedside (reimbursement)</a:t>
            </a:r>
          </a:p>
          <a:p>
            <a:r>
              <a:rPr lang="en-US" dirty="0" smtClean="0"/>
              <a:t>Dimensionality </a:t>
            </a:r>
            <a:r>
              <a:rPr lang="mr-IN" dirty="0" smtClean="0"/>
              <a:t>–</a:t>
            </a:r>
            <a:r>
              <a:rPr lang="en-US" dirty="0" smtClean="0"/>
              <a:t> bench requires &gt;20 colors</a:t>
            </a:r>
          </a:p>
          <a:p>
            <a:r>
              <a:rPr lang="en-US" dirty="0" smtClean="0"/>
              <a:t>Validation </a:t>
            </a:r>
            <a:r>
              <a:rPr lang="mr-IN" dirty="0" smtClean="0"/>
              <a:t>–</a:t>
            </a:r>
            <a:r>
              <a:rPr lang="en-US" dirty="0" smtClean="0"/>
              <a:t> uneven approaches</a:t>
            </a:r>
          </a:p>
          <a:p>
            <a:r>
              <a:rPr lang="en-US" dirty="0" smtClean="0"/>
              <a:t>Resource and information gaps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422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430</Words>
  <Application>Microsoft Macintosh PowerPoint</Application>
  <PresentationFormat>Widescreen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Calibri Light</vt:lpstr>
      <vt:lpstr>Mangal</vt:lpstr>
      <vt:lpstr>Arial</vt:lpstr>
      <vt:lpstr>Office Theme</vt:lpstr>
      <vt:lpstr>General recommendations for flow users</vt:lpstr>
      <vt:lpstr>Performance of instrumentation </vt:lpstr>
      <vt:lpstr>Fit-for-purpose</vt:lpstr>
      <vt:lpstr>Reference materials </vt:lpstr>
      <vt:lpstr>Different levels of standardization </vt:lpstr>
      <vt:lpstr>Flow measurement process </vt:lpstr>
      <vt:lpstr>What can we do now</vt:lpstr>
      <vt:lpstr>Automation - increase efficiency </vt:lpstr>
      <vt:lpstr>Gaps</vt:lpstr>
      <vt:lpstr>Opportunities (with BioFabUSA or NIIMBL funding)  what they would like the manufacturing institutes to do.  What would be the best way for them to support moving these efforts forward: </vt:lpstr>
      <vt:lpstr>Keep calm and go with the flow  It is the best of times, it is the worst of times  It takes a village</vt:lpstr>
      <vt:lpstr>Morning discussion recap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Lin-Gibson, Sheng (Fed)</dc:creator>
  <cp:lastModifiedBy>Lin-Gibson, Sheng (Fed)</cp:lastModifiedBy>
  <cp:revision>14</cp:revision>
  <dcterms:created xsi:type="dcterms:W3CDTF">2017-10-25T16:56:38Z</dcterms:created>
  <dcterms:modified xsi:type="dcterms:W3CDTF">2017-10-25T20:09:54Z</dcterms:modified>
</cp:coreProperties>
</file>