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686" r:id="rId3"/>
    <p:sldMasterId id="2147483699" r:id="rId4"/>
  </p:sldMasterIdLst>
  <p:notesMasterIdLst>
    <p:notesMasterId r:id="rId24"/>
  </p:notesMasterIdLst>
  <p:handoutMasterIdLst>
    <p:handoutMasterId r:id="rId25"/>
  </p:handoutMasterIdLst>
  <p:sldIdLst>
    <p:sldId id="999" r:id="rId5"/>
    <p:sldId id="977" r:id="rId6"/>
    <p:sldId id="976" r:id="rId7"/>
    <p:sldId id="967" r:id="rId8"/>
    <p:sldId id="969" r:id="rId9"/>
    <p:sldId id="998" r:id="rId10"/>
    <p:sldId id="970" r:id="rId11"/>
    <p:sldId id="995" r:id="rId12"/>
    <p:sldId id="992" r:id="rId13"/>
    <p:sldId id="993" r:id="rId14"/>
    <p:sldId id="986" r:id="rId15"/>
    <p:sldId id="991" r:id="rId16"/>
    <p:sldId id="971" r:id="rId17"/>
    <p:sldId id="973" r:id="rId18"/>
    <p:sldId id="988" r:id="rId19"/>
    <p:sldId id="978" r:id="rId20"/>
    <p:sldId id="997" r:id="rId21"/>
    <p:sldId id="1000" r:id="rId22"/>
    <p:sldId id="996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79236D"/>
    <a:srgbClr val="FF0000"/>
    <a:srgbClr val="0000FF"/>
    <a:srgbClr val="000085"/>
    <a:srgbClr val="2B89FF"/>
    <a:srgbClr val="FFFD9F"/>
    <a:srgbClr val="E1F73A"/>
    <a:srgbClr val="F7F7F7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730" autoAdjust="0"/>
    <p:restoredTop sz="99560" autoAdjust="0"/>
  </p:normalViewPr>
  <p:slideViewPr>
    <p:cSldViewPr>
      <p:cViewPr varScale="1">
        <p:scale>
          <a:sx n="114" d="100"/>
          <a:sy n="114" d="100"/>
        </p:scale>
        <p:origin x="23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1224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34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34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34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9D01FE-3A3D-4457-A956-2BF89F108A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86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7EAA4F8F-ED0D-4A9E-91D8-3EAE26245B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74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major point is that reference materials can</a:t>
            </a:r>
            <a:r>
              <a:rPr lang="en-US" baseline="0" dirty="0"/>
              <a:t> be used for a lot of things, consider what evidence they are providing or what aspect of measurement they are being used for.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CC45F-5C99-43DD-A0AC-552ED637237A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29836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generalized scheme that enables clear understanding what the reference materials</a:t>
            </a:r>
            <a:r>
              <a:rPr lang="en-US" baseline="0" dirty="0"/>
              <a:t> are giving you in terms of measurement assurance evidence.  There are ways to do this in a one step process, but in that case more specialized ERF beads and more characterization would be required.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CC45F-5C99-43DD-A0AC-552ED637237A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45995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major point is that reference materials can</a:t>
            </a:r>
            <a:r>
              <a:rPr lang="en-US" baseline="0" dirty="0"/>
              <a:t> be used for a lot of things, consider what evidence they are providing or what aspect of measurement they are being used for.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CC45F-5C99-43DD-A0AC-552ED637237A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10711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3.png"/><Relationship Id="rId16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061890-B063-48EC-B761-C31B34AD186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25694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E117D1-D5AF-4EC3-AE4F-21CBCD39B4A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819990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5787F9-1BC9-49E6-83BB-AE2B2BD1D42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500521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3BCAB6-FEE9-456C-A616-263E13D044A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752356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4B42-F272-458B-8FBD-D107A124B81B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1C42-48BD-408E-9C36-9A800001B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86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4B42-F272-458B-8FBD-D107A124B81B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1C42-48BD-408E-9C36-9A800001B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53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4B42-F272-458B-8FBD-D107A124B81B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1C42-48BD-408E-9C36-9A800001B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16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4B42-F272-458B-8FBD-D107A124B81B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1C42-48BD-408E-9C36-9A800001B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59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4B42-F272-458B-8FBD-D107A124B81B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1C42-48BD-408E-9C36-9A800001B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6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4B42-F272-458B-8FBD-D107A124B81B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1C42-48BD-408E-9C36-9A800001B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0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4B42-F272-458B-8FBD-D107A124B81B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1C42-48BD-408E-9C36-9A800001B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6A1AF2-2C37-427B-804B-BFE279E5E68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382466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4B42-F272-458B-8FBD-D107A124B81B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1C42-48BD-408E-9C36-9A800001B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02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4B42-F272-458B-8FBD-D107A124B81B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1C42-48BD-408E-9C36-9A800001B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62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4B42-F272-458B-8FBD-D107A124B81B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1C42-48BD-408E-9C36-9A800001B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49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4B42-F272-458B-8FBD-D107A124B81B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1C42-48BD-408E-9C36-9A800001B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27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02">
    <p:bg>
      <p:bgPr>
        <a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9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title_slide_16_9_rati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"/>
            <a:ext cx="9144000" cy="6856468"/>
          </a:xfrm>
          <a:prstGeom prst="rect">
            <a:avLst/>
          </a:prstGeom>
        </p:spPr>
      </p:pic>
      <p:sp>
        <p:nvSpPr>
          <p:cNvPr id="2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0458" y="2514600"/>
            <a:ext cx="8017937" cy="115146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buFontTx/>
              <a:buNone/>
              <a:defRPr sz="2626" baseline="0">
                <a:solidFill>
                  <a:schemeClr val="bg1">
                    <a:lumMod val="50000"/>
                  </a:schemeClr>
                </a:solidFill>
              </a:defRPr>
            </a:lvl1pPr>
            <a:lvl2pPr marL="342991" indent="0">
              <a:buFontTx/>
              <a:buNone/>
              <a:defRPr/>
            </a:lvl2pPr>
            <a:lvl3pPr marL="685983" indent="0">
              <a:buFontTx/>
              <a:buNone/>
              <a:defRPr/>
            </a:lvl3pPr>
            <a:lvl4pPr marL="1028974" indent="0">
              <a:buFontTx/>
              <a:buNone/>
              <a:defRPr/>
            </a:lvl4pPr>
            <a:lvl5pPr marL="1371966" indent="0">
              <a:buFontTx/>
              <a:buNone/>
              <a:defRPr/>
            </a:lvl5pPr>
          </a:lstStyle>
          <a:p>
            <a:pPr lvl="0"/>
            <a:r>
              <a:rPr lang="en-US" dirty="0"/>
              <a:t>Title of Presentation</a:t>
            </a:r>
            <a:br>
              <a:rPr lang="en-US" dirty="0"/>
            </a:br>
            <a:r>
              <a:rPr lang="en-US" dirty="0"/>
              <a:t>(Second line if needed)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70457" y="3810000"/>
            <a:ext cx="7669213" cy="762000"/>
          </a:xfrm>
        </p:spPr>
        <p:txBody>
          <a:bodyPr>
            <a:normAutofit/>
          </a:bodyPr>
          <a:lstStyle>
            <a:lvl1pPr>
              <a:defRPr sz="12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z="1200" dirty="0"/>
              <a:t>Presenter’s Name/Subhead Information</a:t>
            </a:r>
            <a:endParaRPr lang="en-US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5830648" y="6452739"/>
            <a:ext cx="3321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MATERIAL</a:t>
            </a:r>
            <a:r>
              <a:rPr lang="en-US" sz="1200" b="1" baseline="0" dirty="0">
                <a:solidFill>
                  <a:schemeClr val="bg1"/>
                </a:solidFill>
              </a:rPr>
              <a:t> MEASUREMENT LABORATORY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449775" y="350715"/>
            <a:ext cx="8245192" cy="1175825"/>
            <a:chOff x="684212" y="350715"/>
            <a:chExt cx="10990727" cy="1175825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2132" y="352709"/>
              <a:ext cx="1756082" cy="1171837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212" y="350715"/>
              <a:ext cx="1756082" cy="117183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6646" y="352709"/>
              <a:ext cx="1756082" cy="117183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1160" y="352709"/>
              <a:ext cx="1756082" cy="1171837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12881" y="350715"/>
              <a:ext cx="1762058" cy="117582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721" y="352120"/>
              <a:ext cx="1756334" cy="1170432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 userDrawn="1"/>
        </p:nvGrpSpPr>
        <p:grpSpPr>
          <a:xfrm>
            <a:off x="513293" y="4986071"/>
            <a:ext cx="8178544" cy="1183648"/>
            <a:chOff x="684212" y="4986071"/>
            <a:chExt cx="10901885" cy="1183648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6290" y="4987410"/>
              <a:ext cx="1763842" cy="11809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250" y="4987410"/>
              <a:ext cx="1763842" cy="118097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4369" y="4987410"/>
              <a:ext cx="1763842" cy="118097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330" y="4987410"/>
              <a:ext cx="1763841" cy="118097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212" y="4986071"/>
              <a:ext cx="1767840" cy="1183648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8409" y="4988107"/>
              <a:ext cx="1677688" cy="1179576"/>
            </a:xfrm>
            <a:prstGeom prst="rect">
              <a:avLst/>
            </a:prstGeom>
          </p:spPr>
        </p:pic>
      </p:grpSp>
      <p:sp>
        <p:nvSpPr>
          <p:cNvPr id="2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269508" y="1561382"/>
            <a:ext cx="3429893" cy="304797"/>
          </a:xfrm>
        </p:spPr>
        <p:txBody>
          <a:bodyPr>
            <a:noAutofit/>
          </a:bodyPr>
          <a:lstStyle>
            <a:lvl1pPr marL="0" indent="0" algn="ctr">
              <a:buNone/>
              <a:defRPr sz="1050" b="1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Biomanufacturing program review</a:t>
            </a:r>
          </a:p>
        </p:txBody>
      </p:sp>
    </p:spTree>
    <p:extLst>
      <p:ext uri="{BB962C8B-B14F-4D97-AF65-F5344CB8AC3E}">
        <p14:creationId xmlns:p14="http://schemas.microsoft.com/office/powerpoint/2010/main" val="562120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061890-B063-48EC-B761-C31B34AD18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80125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6A1AF2-2C37-427B-804B-BFE279E5E6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53413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AE95A-4AC4-4114-B8AC-95011B724F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22770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8170F-F87C-4F17-8169-A48F430EE9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11073"/>
      </p:ext>
    </p:extLst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BF9A7-F5B1-4DE0-915E-6C7F57E392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06603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0AE95A-4AC4-4114-B8AC-95011B724FE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360167"/>
      </p:ext>
    </p:extLst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51D22-850C-431E-8E7B-38FEF0977D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11783"/>
      </p:ext>
    </p:extLst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7FB10-2F2A-4B92-B4AB-7C0008D3D7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91870"/>
      </p:ext>
    </p:extLst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C85EB6-2230-4E96-9F6C-A409B177F8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60661"/>
      </p:ext>
    </p:extLst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87022D-7C73-4845-A399-6C2023935B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15900"/>
      </p:ext>
    </p:extLst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117D1-D5AF-4EC3-AE4F-21CBCD39B4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34922"/>
      </p:ext>
    </p:extLst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5787F9-1BC9-49E6-83BB-AE2B2BD1D4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82045"/>
      </p:ext>
    </p:extLst>
  </p:cSld>
  <p:clrMapOvr>
    <a:masterClrMapping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3BCAB6-FEE9-456C-A616-263E13D044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91969"/>
      </p:ext>
    </p:extLst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205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482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1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A8170F-F87C-4F17-8169-A48F430EE9C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697037"/>
      </p:ext>
    </p:extLst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343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48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07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243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327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721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165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2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EBF9A7-F5B1-4DE0-915E-6C7F57E392D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752822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751D22-850C-431E-8E7B-38FEF0977DB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241864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47FB10-2F2A-4B92-B4AB-7C0008D3D7B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05322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C85EB6-2230-4E96-9F6C-A409B177F82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473426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87022D-7C73-4845-A399-6C2023935BF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367508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BD8E81-FD95-479A-B41B-E633008663D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0866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CC3F05-AA75-49D9-9007-E0055A64E42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		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pic>
        <p:nvPicPr>
          <p:cNvPr id="1033" name="Picture 9" descr="nistid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477000"/>
            <a:ext cx="7620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Line 13"/>
          <p:cNvSpPr>
            <a:spLocks noChangeShapeType="1"/>
          </p:cNvSpPr>
          <p:nvPr userDrawn="1"/>
        </p:nvSpPr>
        <p:spPr bwMode="auto">
          <a:xfrm>
            <a:off x="304800" y="6629400"/>
            <a:ext cx="8077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35" name="Picture 14" descr="National Institute of Standards and Technology. Working with industry to develop and apply technology, measurements and standards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8" b="41505"/>
          <a:stretch>
            <a:fillRect/>
          </a:stretch>
        </p:blipFill>
        <p:spPr bwMode="auto">
          <a:xfrm>
            <a:off x="0" y="6172200"/>
            <a:ext cx="91440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99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34B42-F272-458B-8FBD-D107A124B81B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31C42-48BD-408E-9C36-9A800001B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9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1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ABD8E81-FD95-479A-B41B-E633008663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0866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2ECC3F05-AA75-49D9-9007-E0055A64E42D}" type="slidenum">
              <a:rPr lang="en-US" sz="1400">
                <a:latin typeface="Times New Roman" pitchFamily="18" charset="0"/>
              </a:rPr>
              <a:pPr algn="r"/>
              <a:t>‹#›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i="1">
                <a:solidFill>
                  <a:srgbClr val="0000CC"/>
                </a:solidFill>
                <a:latin typeface="Arial Rounded MT Bold" pitchFamily="34" charset="0"/>
              </a:rPr>
              <a:t>		</a:t>
            </a:r>
            <a:endParaRPr lang="en-US" sz="1600" i="1">
              <a:solidFill>
                <a:schemeClr val="accent2"/>
              </a:solidFill>
              <a:latin typeface="Arial Rounded MT Bold" pitchFamily="34" charset="0"/>
            </a:endParaRPr>
          </a:p>
        </p:txBody>
      </p:sp>
      <p:pic>
        <p:nvPicPr>
          <p:cNvPr id="1033" name="Picture 9" descr="nistid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477000"/>
            <a:ext cx="7620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Line 13"/>
          <p:cNvSpPr>
            <a:spLocks noChangeShapeType="1"/>
          </p:cNvSpPr>
          <p:nvPr userDrawn="1"/>
        </p:nvSpPr>
        <p:spPr bwMode="auto">
          <a:xfrm>
            <a:off x="304800" y="6629400"/>
            <a:ext cx="8077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1035" name="Picture 14" descr="National Institute of Standards and Technology. Working with industry to develop and apply technology, measurements and standards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8" b="41505"/>
          <a:stretch>
            <a:fillRect/>
          </a:stretch>
        </p:blipFill>
        <p:spPr bwMode="auto">
          <a:xfrm>
            <a:off x="0" y="6172200"/>
            <a:ext cx="91440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91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2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82CFE11-E9BB-4D8E-ABE6-F10F6D03F673}"/>
              </a:ext>
            </a:extLst>
          </p:cNvPr>
          <p:cNvSpPr txBox="1">
            <a:spLocks/>
          </p:cNvSpPr>
          <p:nvPr/>
        </p:nvSpPr>
        <p:spPr>
          <a:xfrm>
            <a:off x="0" y="2226025"/>
            <a:ext cx="91440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Biological and Non-biological Reference Materials for Flow Cytometry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2798E8B-70D7-47D1-99CE-8BA4645E8FEB}"/>
              </a:ext>
            </a:extLst>
          </p:cNvPr>
          <p:cNvSpPr txBox="1">
            <a:spLocks/>
          </p:cNvSpPr>
          <p:nvPr/>
        </p:nvSpPr>
        <p:spPr>
          <a:xfrm>
            <a:off x="228600" y="3733800"/>
            <a:ext cx="8686800" cy="762000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Lili Wang</a:t>
            </a:r>
          </a:p>
          <a:p>
            <a:pPr marL="0" indent="0" algn="ctr" fontAlgn="auto">
              <a:spcAft>
                <a:spcPts val="0"/>
              </a:spcAft>
              <a:buNone/>
            </a:pPr>
            <a:endParaRPr lang="en-US" sz="3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sz="4900" b="1" dirty="0" err="1">
                <a:latin typeface="Arial" panose="020B0604020202020204" pitchFamily="34" charset="0"/>
                <a:cs typeface="Arial" panose="020B0604020202020204" pitchFamily="34" charset="0"/>
              </a:rPr>
              <a:t>Biosytems</a:t>
            </a:r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 and Biomaterials Division</a:t>
            </a:r>
          </a:p>
          <a:p>
            <a:pPr marL="0" indent="0" algn="ctr" fontAlgn="auto">
              <a:spcAft>
                <a:spcPts val="0"/>
              </a:spcAft>
              <a:buNone/>
            </a:pP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spcAft>
                <a:spcPts val="0"/>
              </a:spcAft>
              <a:buNone/>
            </a:pP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11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2">
            <a:extLst>
              <a:ext uri="{FF2B5EF4-FFF2-40B4-BE49-F238E27FC236}">
                <a16:creationId xmlns:a16="http://schemas.microsoft.com/office/drawing/2014/main" id="{957D3C7A-9975-4AF9-BAF7-A53A06E9BF30}"/>
              </a:ext>
            </a:extLst>
          </p:cNvPr>
          <p:cNvSpPr txBox="1">
            <a:spLocks/>
          </p:cNvSpPr>
          <p:nvPr/>
        </p:nvSpPr>
        <p:spPr>
          <a:xfrm>
            <a:off x="0" y="396495"/>
            <a:ext cx="9144000" cy="653773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CD34+ Cell Counting Reference Material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9BECE1-B616-4884-8948-448F87D64DB0}"/>
              </a:ext>
            </a:extLst>
          </p:cNvPr>
          <p:cNvGrpSpPr/>
          <p:nvPr/>
        </p:nvGrpSpPr>
        <p:grpSpPr>
          <a:xfrm>
            <a:off x="285750" y="1447800"/>
            <a:ext cx="8667750" cy="2449068"/>
            <a:chOff x="285750" y="1733550"/>
            <a:chExt cx="8667750" cy="244906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773CD30-208E-435C-9081-59360F7A19D4}"/>
                </a:ext>
              </a:extLst>
            </p:cNvPr>
            <p:cNvGrpSpPr/>
            <p:nvPr/>
          </p:nvGrpSpPr>
          <p:grpSpPr>
            <a:xfrm>
              <a:off x="285750" y="1990725"/>
              <a:ext cx="8667750" cy="2191893"/>
              <a:chOff x="285750" y="1990725"/>
              <a:chExt cx="8667750" cy="2191893"/>
            </a:xfrm>
          </p:grpSpPr>
          <p:pic>
            <p:nvPicPr>
              <p:cNvPr id="11" name="Picture 2" descr="CCQM_picture">
                <a:extLst>
                  <a:ext uri="{FF2B5EF4-FFF2-40B4-BE49-F238E27FC236}">
                    <a16:creationId xmlns:a16="http://schemas.microsoft.com/office/drawing/2014/main" id="{CA838AB1-1CE1-41E3-85BC-66EC83AA4E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57" r="13690" b="74429"/>
              <a:stretch/>
            </p:blipFill>
            <p:spPr bwMode="auto">
              <a:xfrm>
                <a:off x="285750" y="2000250"/>
                <a:ext cx="4381500" cy="2182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" descr="CCQM_picture">
                <a:extLst>
                  <a:ext uri="{FF2B5EF4-FFF2-40B4-BE49-F238E27FC236}">
                    <a16:creationId xmlns:a16="http://schemas.microsoft.com/office/drawing/2014/main" id="{3037C37A-F1CB-4888-8D33-F72F454711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57" t="25000" r="13690" b="49572"/>
              <a:stretch/>
            </p:blipFill>
            <p:spPr bwMode="auto">
              <a:xfrm>
                <a:off x="4572000" y="1990725"/>
                <a:ext cx="4381500" cy="2170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1DF7D4-F68D-432F-91FE-4E1B33012848}"/>
                </a:ext>
              </a:extLst>
            </p:cNvPr>
            <p:cNvSpPr txBox="1"/>
            <p:nvPr/>
          </p:nvSpPr>
          <p:spPr>
            <a:xfrm>
              <a:off x="628650" y="1733550"/>
              <a:ext cx="81153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dirty="0">
                  <a:solidFill>
                    <a:srgbClr val="000000"/>
                  </a:solidFill>
                  <a:latin typeface="Arial" charset="0"/>
                </a:rPr>
                <a:t>     </a:t>
              </a:r>
              <a:r>
                <a:rPr lang="en-GB" sz="1400" b="1" dirty="0">
                  <a:solidFill>
                    <a:srgbClr val="000000"/>
                  </a:solidFill>
                  <a:latin typeface="Arial" charset="0"/>
                </a:rPr>
                <a:t>CD45+ cells          </a:t>
              </a:r>
              <a:r>
                <a:rPr lang="en-GB" sz="1400" dirty="0">
                  <a:solidFill>
                    <a:srgbClr val="000000"/>
                  </a:solidFill>
                  <a:latin typeface="Arial" charset="0"/>
                </a:rPr>
                <a:t>→         </a:t>
              </a:r>
              <a:r>
                <a:rPr lang="en-GB" sz="1400" b="1" dirty="0">
                  <a:solidFill>
                    <a:srgbClr val="000000"/>
                  </a:solidFill>
                  <a:latin typeface="Arial" charset="0"/>
                </a:rPr>
                <a:t>CD34+ cells           </a:t>
              </a:r>
              <a:r>
                <a:rPr lang="en-GB" sz="1400" dirty="0">
                  <a:solidFill>
                    <a:srgbClr val="000000"/>
                  </a:solidFill>
                  <a:latin typeface="Arial" charset="0"/>
                </a:rPr>
                <a:t>→        </a:t>
              </a:r>
              <a:r>
                <a:rPr lang="en-GB" sz="1400" b="1" dirty="0">
                  <a:solidFill>
                    <a:srgbClr val="000000"/>
                  </a:solidFill>
                  <a:latin typeface="Arial" charset="0"/>
                </a:rPr>
                <a:t>CD45</a:t>
              </a:r>
              <a:r>
                <a:rPr lang="en-GB" sz="1400" b="1" baseline="30000" dirty="0">
                  <a:solidFill>
                    <a:srgbClr val="000000"/>
                  </a:solidFill>
                  <a:latin typeface="Arial" charset="0"/>
                </a:rPr>
                <a:t>dim</a:t>
              </a:r>
              <a:r>
                <a:rPr lang="en-GB" sz="1400" b="1" dirty="0">
                  <a:solidFill>
                    <a:srgbClr val="000000"/>
                  </a:solidFill>
                  <a:latin typeface="Arial" charset="0"/>
                </a:rPr>
                <a:t> cells         </a:t>
              </a:r>
              <a:r>
                <a:rPr lang="en-GB" sz="1400" dirty="0">
                  <a:solidFill>
                    <a:srgbClr val="000000"/>
                  </a:solidFill>
                  <a:latin typeface="Arial" charset="0"/>
                </a:rPr>
                <a:t>→    </a:t>
              </a:r>
              <a:r>
                <a:rPr lang="en-GB" sz="1400" b="1" dirty="0">
                  <a:solidFill>
                    <a:srgbClr val="000000"/>
                  </a:solidFill>
                  <a:latin typeface="Arial" charset="0"/>
                </a:rPr>
                <a:t>Blast morphology      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CA5CBEB-BEEA-4710-9621-928CE522D1BA}"/>
              </a:ext>
            </a:extLst>
          </p:cNvPr>
          <p:cNvGrpSpPr/>
          <p:nvPr/>
        </p:nvGrpSpPr>
        <p:grpSpPr>
          <a:xfrm>
            <a:off x="6219825" y="4057650"/>
            <a:ext cx="2733675" cy="2409825"/>
            <a:chOff x="6219825" y="4057650"/>
            <a:chExt cx="2733675" cy="240982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204A01A-D8BF-41D6-B4B1-0159B1E7395D}"/>
                </a:ext>
              </a:extLst>
            </p:cNvPr>
            <p:cNvSpPr txBox="1"/>
            <p:nvPr/>
          </p:nvSpPr>
          <p:spPr>
            <a:xfrm>
              <a:off x="6219825" y="4057650"/>
              <a:ext cx="25241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1400" b="1" dirty="0">
                  <a:solidFill>
                    <a:srgbClr val="000000"/>
                  </a:solidFill>
                  <a:latin typeface="Arial" charset="0"/>
                </a:rPr>
                <a:t>Reference lymphocyte plot</a:t>
              </a:r>
            </a:p>
          </p:txBody>
        </p:sp>
        <p:pic>
          <p:nvPicPr>
            <p:cNvPr id="15" name="Picture 2" descr="CCQM_picture">
              <a:extLst>
                <a:ext uri="{FF2B5EF4-FFF2-40B4-BE49-F238E27FC236}">
                  <a16:creationId xmlns:a16="http://schemas.microsoft.com/office/drawing/2014/main" id="{F1AD4AA3-F496-44B2-A7B6-5B5035C070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76" t="50000" r="13690" b="25000"/>
            <a:stretch/>
          </p:blipFill>
          <p:spPr bwMode="auto">
            <a:xfrm>
              <a:off x="6659880" y="4333875"/>
              <a:ext cx="229362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7D7D988-D67B-4F60-BC15-DFAAFB79CDB6}"/>
              </a:ext>
            </a:extLst>
          </p:cNvPr>
          <p:cNvGrpSpPr/>
          <p:nvPr/>
        </p:nvGrpSpPr>
        <p:grpSpPr>
          <a:xfrm>
            <a:off x="285750" y="4057650"/>
            <a:ext cx="4324350" cy="2409825"/>
            <a:chOff x="285750" y="4057650"/>
            <a:chExt cx="4324350" cy="240982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090D88-2C05-4B96-ADE5-63313E6C7580}"/>
                </a:ext>
              </a:extLst>
            </p:cNvPr>
            <p:cNvSpPr txBox="1"/>
            <p:nvPr/>
          </p:nvSpPr>
          <p:spPr>
            <a:xfrm>
              <a:off x="695325" y="4057650"/>
              <a:ext cx="3095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1400" b="1" dirty="0">
                  <a:solidFill>
                    <a:srgbClr val="000000"/>
                  </a:solidFill>
                  <a:latin typeface="Arial" charset="0"/>
                </a:rPr>
                <a:t>Internal reference counting beads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F7FD473-252F-4643-ADC1-1328EFF1E53E}"/>
                </a:ext>
              </a:extLst>
            </p:cNvPr>
            <p:cNvGrpSpPr/>
            <p:nvPr/>
          </p:nvGrpSpPr>
          <p:grpSpPr>
            <a:xfrm>
              <a:off x="285750" y="4302633"/>
              <a:ext cx="4324350" cy="2164842"/>
              <a:chOff x="285750" y="4302633"/>
              <a:chExt cx="4324350" cy="2164842"/>
            </a:xfrm>
          </p:grpSpPr>
          <p:pic>
            <p:nvPicPr>
              <p:cNvPr id="19" name="Picture 2" descr="CCQM_picture">
                <a:extLst>
                  <a:ext uri="{FF2B5EF4-FFF2-40B4-BE49-F238E27FC236}">
                    <a16:creationId xmlns:a16="http://schemas.microsoft.com/office/drawing/2014/main" id="{EF549CE3-7788-4A9E-A750-E4A5BEFB99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57" t="50000" r="47917" b="25000"/>
              <a:stretch/>
            </p:blipFill>
            <p:spPr bwMode="auto">
              <a:xfrm>
                <a:off x="285750" y="4333875"/>
                <a:ext cx="2190750" cy="2133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2" descr="CCQM_picture">
                <a:extLst>
                  <a:ext uri="{FF2B5EF4-FFF2-40B4-BE49-F238E27FC236}">
                    <a16:creationId xmlns:a16="http://schemas.microsoft.com/office/drawing/2014/main" id="{0AF478DB-0405-486B-80F5-335526B0F2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57" t="74857" r="47917"/>
              <a:stretch/>
            </p:blipFill>
            <p:spPr bwMode="auto">
              <a:xfrm>
                <a:off x="2419350" y="4302633"/>
                <a:ext cx="2190750" cy="2145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8FB8795-FD0D-4CD8-85FB-AA76456909AA}"/>
              </a:ext>
            </a:extLst>
          </p:cNvPr>
          <p:cNvCxnSpPr/>
          <p:nvPr/>
        </p:nvCxnSpPr>
        <p:spPr>
          <a:xfrm flipV="1">
            <a:off x="8052318" y="3797559"/>
            <a:ext cx="0" cy="260091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77505F9-A7FF-4D6C-B7B2-B9A227DC573E}"/>
              </a:ext>
            </a:extLst>
          </p:cNvPr>
          <p:cNvSpPr txBox="1"/>
          <p:nvPr/>
        </p:nvSpPr>
        <p:spPr>
          <a:xfrm>
            <a:off x="1299309" y="895012"/>
            <a:ext cx="65453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tx2"/>
                </a:solidFill>
              </a:rPr>
              <a:t>http://www.nibsc.org/science_and_research/biotherapeutics/flow_cytometry_reference_materials.aspx</a:t>
            </a:r>
          </a:p>
        </p:txBody>
      </p:sp>
    </p:spTree>
    <p:extLst>
      <p:ext uri="{BB962C8B-B14F-4D97-AF65-F5344CB8AC3E}">
        <p14:creationId xmlns:p14="http://schemas.microsoft.com/office/powerpoint/2010/main" val="2944609168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46157" y="429097"/>
            <a:ext cx="861008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7B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7B8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7B8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7B8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7B8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7B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7B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7B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7B8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700" kern="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</a:rPr>
              <a:t>ource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</a:rPr>
              <a:t> of Variability for Cell </a:t>
            </a:r>
            <a:r>
              <a:rPr lang="en-US" sz="2700" kern="0" noProof="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</a:rPr>
              <a:t>ounting and </a:t>
            </a:r>
            <a:r>
              <a:rPr lang="en-US" sz="2700" kern="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</a:rPr>
              <a:t>xpression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</a:rPr>
              <a:t> Analysis </a:t>
            </a:r>
            <a:r>
              <a:rPr lang="en-US" sz="2700" kern="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U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</a:rPr>
              <a:t>sing </a:t>
            </a:r>
            <a:r>
              <a:rPr lang="en-US" sz="2700" kern="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F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</a:rPr>
              <a:t>low </a:t>
            </a:r>
            <a:r>
              <a:rPr lang="en-US" sz="2700" kern="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</a:rPr>
              <a:t>ytometry</a:t>
            </a:r>
            <a:endParaRPr kumimoji="0" lang="en-GB" sz="27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165324" y="3959020"/>
            <a:ext cx="6250093" cy="2465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7525496" y="3606108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Source of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Variability</a:t>
            </a:r>
          </a:p>
        </p:txBody>
      </p:sp>
      <p:sp>
        <p:nvSpPr>
          <p:cNvPr id="5" name="Oval 4"/>
          <p:cNvSpPr/>
          <p:nvPr/>
        </p:nvSpPr>
        <p:spPr>
          <a:xfrm>
            <a:off x="625264" y="2111084"/>
            <a:ext cx="1800200" cy="576064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Sample Collection</a:t>
            </a:r>
          </a:p>
        </p:txBody>
      </p:sp>
      <p:sp>
        <p:nvSpPr>
          <p:cNvPr id="6" name="Oval 5"/>
          <p:cNvSpPr/>
          <p:nvPr/>
        </p:nvSpPr>
        <p:spPr>
          <a:xfrm>
            <a:off x="851422" y="5210236"/>
            <a:ext cx="1800200" cy="576064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Antibody Reagents</a:t>
            </a:r>
          </a:p>
        </p:txBody>
      </p:sp>
      <p:sp>
        <p:nvSpPr>
          <p:cNvPr id="7" name="Oval 6"/>
          <p:cNvSpPr/>
          <p:nvPr/>
        </p:nvSpPr>
        <p:spPr>
          <a:xfrm>
            <a:off x="5236057" y="2110316"/>
            <a:ext cx="1800200" cy="576064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Analysis</a:t>
            </a:r>
          </a:p>
        </p:txBody>
      </p:sp>
      <p:sp>
        <p:nvSpPr>
          <p:cNvPr id="8" name="Oval 7"/>
          <p:cNvSpPr/>
          <p:nvPr/>
        </p:nvSpPr>
        <p:spPr>
          <a:xfrm>
            <a:off x="3276600" y="5220563"/>
            <a:ext cx="1800200" cy="576064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Flow Cytometer Platforms</a:t>
            </a:r>
          </a:p>
        </p:txBody>
      </p:sp>
      <p:sp>
        <p:nvSpPr>
          <p:cNvPr id="9" name="Oval 8"/>
          <p:cNvSpPr/>
          <p:nvPr/>
        </p:nvSpPr>
        <p:spPr>
          <a:xfrm>
            <a:off x="3055495" y="2111084"/>
            <a:ext cx="1800200" cy="57606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TruCount Bead Standard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55595" y="2713814"/>
            <a:ext cx="1179604" cy="1262779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276691" y="4375467"/>
            <a:ext cx="138852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/>
              </a:rPr>
              <a:t>Different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/>
              </a:rPr>
              <a:t>Clones and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/>
              </a:rPr>
              <a:t>Binding Affinities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31085" y="4086409"/>
            <a:ext cx="11560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/>
              </a:rPr>
              <a:t>Different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/>
              </a:rPr>
              <a:t>Manufacturers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36668" y="4653857"/>
            <a:ext cx="7809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/>
              </a:rPr>
              <a:t>Reagent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/>
              </a:rPr>
              <a:t>Titration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177222" y="2714540"/>
            <a:ext cx="839048" cy="1269130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>
          <a:xfrm>
            <a:off x="1525364" y="2720423"/>
            <a:ext cx="576064" cy="1200411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404563" y="2886911"/>
            <a:ext cx="10871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/>
              </a:rPr>
              <a:t>Tube-to-Tube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/>
              </a:rPr>
              <a:t>Variability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6529" y="2830691"/>
            <a:ext cx="11256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/>
              </a:rPr>
              <a:t>Anticoagulant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789618" y="3978634"/>
            <a:ext cx="900100" cy="1229816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>
          <a:xfrm flipV="1">
            <a:off x="4242949" y="3983670"/>
            <a:ext cx="900100" cy="1229816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524183" y="4718494"/>
            <a:ext cx="11657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/>
              </a:rPr>
              <a:t>Cytometer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/>
              </a:rPr>
              <a:t>Compensation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13315" y="4219596"/>
            <a:ext cx="16161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latin typeface="Arial"/>
              </a:rPr>
              <a:t>Linearity/sensitivity/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latin typeface="Arial"/>
              </a:rPr>
              <a:t>resolution calibration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22227" y="4415980"/>
            <a:ext cx="11961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/>
              </a:rPr>
              <a:t>Threshold and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/>
              </a:rPr>
              <a:t>PMT setting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30125" y="3313524"/>
            <a:ext cx="9140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/>
              </a:rPr>
              <a:t>Population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/>
              </a:rPr>
              <a:t>Gating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02364" y="4051681"/>
            <a:ext cx="1468672" cy="2616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B050"/>
                </a:solidFill>
                <a:latin typeface="Arial"/>
              </a:rPr>
              <a:t>Volume Calibration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61400" y="3217332"/>
            <a:ext cx="11865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/>
              </a:rPr>
              <a:t>Dot or Density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/>
              </a:rPr>
              <a:t>Plots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36238" y="2956518"/>
            <a:ext cx="11560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/>
              </a:rPr>
              <a:t>Cell count and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/>
              </a:rPr>
              <a:t>viability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92751" y="3468628"/>
            <a:ext cx="9044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/>
              </a:rPr>
              <a:t>Cell debris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42923" y="2787488"/>
            <a:ext cx="10390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/>
              </a:rPr>
              <a:t>Effect of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/>
              </a:rPr>
              <a:t>Temperature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40393" y="2762987"/>
            <a:ext cx="1391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/>
              </a:rPr>
              <a:t>Number of Events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/>
              </a:rPr>
              <a:t>Collected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54245" y="3396903"/>
            <a:ext cx="132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/>
              </a:rPr>
              <a:t>Channel for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/>
              </a:rPr>
              <a:t>Bead Detection</a:t>
            </a:r>
          </a:p>
        </p:txBody>
      </p:sp>
      <p:sp>
        <p:nvSpPr>
          <p:cNvPr id="39" name="Oval 38"/>
          <p:cNvSpPr/>
          <p:nvPr/>
        </p:nvSpPr>
        <p:spPr>
          <a:xfrm>
            <a:off x="5934978" y="5821572"/>
            <a:ext cx="1542184" cy="496131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/>
              </a:rPr>
              <a:t>Quantitation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2" name="Straight Arrow Connector 41"/>
          <p:cNvCxnSpPr>
            <a:cxnSpLocks/>
          </p:cNvCxnSpPr>
          <p:nvPr/>
        </p:nvCxnSpPr>
        <p:spPr>
          <a:xfrm flipV="1">
            <a:off x="6708015" y="4051681"/>
            <a:ext cx="378585" cy="1775028"/>
          </a:xfrm>
          <a:prstGeom prst="straightConnector1">
            <a:avLst/>
          </a:prstGeom>
          <a:noFill/>
          <a:ln w="158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6763687" y="5330533"/>
            <a:ext cx="15392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/>
              </a:rPr>
              <a:t>Choice of reference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/>
              </a:rPr>
              <a:t>cell materials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97509" y="4899646"/>
            <a:ext cx="1563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/>
              </a:rPr>
              <a:t>Single tube/separate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/>
              </a:rPr>
              <a:t>tube assay</a:t>
            </a:r>
          </a:p>
        </p:txBody>
      </p:sp>
    </p:spTree>
    <p:extLst>
      <p:ext uri="{BB962C8B-B14F-4D97-AF65-F5344CB8AC3E}">
        <p14:creationId xmlns:p14="http://schemas.microsoft.com/office/powerpoint/2010/main" val="1072934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for Biological Cell Reference Materials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1600200"/>
            <a:ext cx="7848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 eaLnBrk="1" fontAlgn="auto" hangingPunct="1">
              <a:spcAft>
                <a:spcPts val="0"/>
              </a:spcAft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Stabilized Samples </a:t>
            </a:r>
            <a:r>
              <a:rPr lang="en-US" altLang="en-US" sz="2800" dirty="0">
                <a:solidFill>
                  <a:sysClr val="windowText" lastClr="000000"/>
                </a:solidFill>
                <a:latin typeface="Calibri"/>
              </a:rPr>
              <a:t>Diagnostic for ALL, AML, CLL, </a:t>
            </a:r>
          </a:p>
          <a:p>
            <a:pPr lvl="0" algn="l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solidFill>
                  <a:sysClr val="windowText" lastClr="000000"/>
                </a:solidFill>
                <a:latin typeface="Calibri"/>
              </a:rPr>
              <a:t>MM, and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MRD</a:t>
            </a:r>
            <a:b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CVID: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 cell panel; better standardization of memory B cells (both switched and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unswitched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). IgG expressing B cells - both percentage and expression. 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PNH (Paroxysmal Nocturnal Hemoglobinuria), CAR T Cell Manufacturing  </a:t>
            </a:r>
          </a:p>
        </p:txBody>
      </p:sp>
    </p:spTree>
    <p:extLst>
      <p:ext uri="{BB962C8B-B14F-4D97-AF65-F5344CB8AC3E}">
        <p14:creationId xmlns:p14="http://schemas.microsoft.com/office/powerpoint/2010/main" val="202442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838200" y="2149838"/>
            <a:ext cx="79248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B89FF"/>
                </a:solidFill>
                <a:effectLst/>
                <a:uLnTx/>
                <a:uFillTx/>
              </a:rPr>
              <a:t>Obtaining ABC (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2B89FF"/>
                </a:solidFill>
                <a:effectLst/>
                <a:uLnTx/>
                <a:uFillTx/>
              </a:rPr>
              <a:t>antibodies bound per cell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B89FF"/>
                </a:solidFill>
                <a:effectLst/>
                <a:uLnTx/>
                <a:uFillTx/>
              </a:rPr>
              <a:t>) values for CD4 receptors 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700" dirty="0">
                <a:solidFill>
                  <a:srgbClr val="2B89FF"/>
                </a:solidFill>
              </a:rPr>
              <a:t>   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B89FF"/>
                </a:solidFill>
                <a:effectLst/>
                <a:uLnTx/>
                <a:uFillTx/>
              </a:rPr>
              <a:t>T-cells: </a:t>
            </a:r>
          </a:p>
          <a:p>
            <a:pPr marL="1314450" marR="0" lvl="2" indent="-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LcParenR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B89FF"/>
                </a:solidFill>
                <a:effectLst/>
                <a:uLnTx/>
                <a:uFillTx/>
              </a:rPr>
              <a:t>Flow cytometry using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2B89FF"/>
                </a:solidFill>
                <a:effectLst/>
                <a:uLnTx/>
                <a:uFillTx/>
              </a:rPr>
              <a:t>QuantiBrite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B89FF"/>
                </a:solidFill>
                <a:effectLst/>
                <a:uLnTx/>
                <a:uFillTx/>
              </a:rPr>
              <a:t> PE beads and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2B89FF"/>
                </a:solidFill>
                <a:effectLst/>
                <a:uLnTx/>
                <a:uFillTx/>
              </a:rPr>
              <a:t>unimolar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B89FF"/>
                </a:solidFill>
                <a:effectLst/>
                <a:uLnTx/>
                <a:uFillTx/>
              </a:rPr>
              <a:t> CD4 </a:t>
            </a:r>
          </a:p>
          <a:p>
            <a:pPr marR="0" lvl="2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700" dirty="0">
                <a:solidFill>
                  <a:srgbClr val="2B89FF"/>
                </a:solidFill>
              </a:rPr>
              <a:t>      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B89FF"/>
                </a:solidFill>
                <a:effectLst/>
                <a:uLnTx/>
                <a:uFillTx/>
              </a:rPr>
              <a:t>PE</a:t>
            </a:r>
            <a:r>
              <a:rPr kumimoji="0" lang="en-US" sz="1700" b="0" i="0" u="none" strike="noStrike" kern="1200" cap="none" spc="0" normalizeH="0" noProof="0" dirty="0">
                <a:ln>
                  <a:noFill/>
                </a:ln>
                <a:solidFill>
                  <a:srgbClr val="2B89FF"/>
                </a:solidFill>
                <a:effectLst/>
                <a:uLnTx/>
                <a:uFillTx/>
              </a:rPr>
              <a:t>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B89FF"/>
                </a:solidFill>
                <a:effectLst/>
                <a:uLnTx/>
                <a:uFillTx/>
              </a:rPr>
              <a:t>conjugate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B89FF"/>
                </a:solidFill>
                <a:effectLst/>
                <a:uLnTx/>
                <a:uFillTx/>
              </a:rPr>
              <a:t>ii)    Mass cytometry (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2B89FF"/>
                </a:solidFill>
                <a:effectLst/>
                <a:uLnTx/>
                <a:uFillTx/>
              </a:rPr>
              <a:t>CyTOF</a:t>
            </a:r>
            <a:r>
              <a:rPr kumimoji="0" lang="en-US" sz="1700" b="0" i="0" u="none" strike="noStrike" kern="1200" cap="none" spc="0" normalizeH="0" baseline="30000" noProof="0" dirty="0" err="1">
                <a:ln>
                  <a:noFill/>
                </a:ln>
                <a:solidFill>
                  <a:srgbClr val="2B89FF"/>
                </a:solidFill>
                <a:effectLst/>
                <a:uLnTx/>
                <a:uFillTx/>
              </a:rPr>
              <a:t>TM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B89FF"/>
                </a:solidFill>
                <a:effectLst/>
                <a:uLnTx/>
                <a:uFillTx/>
              </a:rPr>
              <a:t>)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B89FF"/>
                </a:solidFill>
                <a:effectLst/>
                <a:uLnTx/>
                <a:uFillTx/>
              </a:rPr>
              <a:t>iii)   Single photon counting based technique (</a:t>
            </a:r>
            <a:r>
              <a:rPr kumimoji="0" lang="en-US" sz="1700" b="0" i="1" u="none" strike="noStrike" kern="1200" cap="none" spc="0" normalizeH="0" baseline="0" noProof="0" dirty="0">
                <a:ln>
                  <a:noFill/>
                </a:ln>
                <a:solidFill>
                  <a:srgbClr val="2B89FF"/>
                </a:solidFill>
                <a:effectLst/>
                <a:uLnTx/>
                <a:uFillTx/>
              </a:rPr>
              <a:t>under development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B89FF"/>
                </a:solidFill>
                <a:effectLst/>
                <a:uLnTx/>
                <a:uFillTx/>
              </a:rPr>
              <a:t>)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2B89FF"/>
              </a:solidFill>
              <a:effectLst/>
              <a:uLnTx/>
              <a:uFillTx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B89FF"/>
                </a:solidFill>
                <a:effectLst/>
                <a:uLnTx/>
                <a:uFillTx/>
              </a:rPr>
              <a:t> Quantifying CD4 receptor density using </a:t>
            </a:r>
            <a:r>
              <a:rPr kumimoji="0" lang="en-US" sz="1700" b="0" i="0" u="sng" strike="noStrike" kern="1200" cap="none" spc="0" normalizeH="0" baseline="0" noProof="0" dirty="0">
                <a:ln>
                  <a:noFill/>
                </a:ln>
                <a:solidFill>
                  <a:srgbClr val="2B89FF"/>
                </a:solidFill>
                <a:effectLst/>
                <a:uLnTx/>
                <a:uFillTx/>
              </a:rPr>
              <a:t>m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B89FF"/>
                </a:solidFill>
                <a:effectLst/>
                <a:uLnTx/>
                <a:uFillTx/>
              </a:rPr>
              <a:t>ultiple </a:t>
            </a:r>
            <a:r>
              <a:rPr kumimoji="0" lang="en-US" sz="1700" b="0" i="0" u="sng" strike="noStrike" kern="1200" cap="none" spc="0" normalizeH="0" baseline="0" noProof="0" dirty="0">
                <a:ln>
                  <a:noFill/>
                </a:ln>
                <a:solidFill>
                  <a:srgbClr val="2B89FF"/>
                </a:solidFill>
                <a:effectLst/>
                <a:uLnTx/>
                <a:uFillTx/>
              </a:rPr>
              <a:t>r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B89FF"/>
                </a:solidFill>
                <a:effectLst/>
                <a:uLnTx/>
                <a:uFillTx/>
              </a:rPr>
              <a:t>eaction </a:t>
            </a:r>
            <a:r>
              <a:rPr kumimoji="0" lang="en-US" sz="1700" b="0" i="0" u="sng" strike="noStrike" kern="1200" cap="none" spc="0" normalizeH="0" baseline="0" noProof="0" dirty="0">
                <a:ln>
                  <a:noFill/>
                </a:ln>
                <a:solidFill>
                  <a:srgbClr val="2B89FF"/>
                </a:solidFill>
                <a:effectLst/>
                <a:uLnTx/>
                <a:uFillTx/>
              </a:rPr>
              <a:t>m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B89FF"/>
                </a:solidFill>
                <a:effectLst/>
                <a:uLnTx/>
                <a:uFillTx/>
              </a:rPr>
              <a:t>onitoring </a:t>
            </a:r>
            <a:r>
              <a:rPr kumimoji="0" lang="en-US" sz="1700" b="0" i="0" u="sng" strike="noStrike" kern="1200" cap="none" spc="0" normalizeH="0" baseline="0" noProof="0" dirty="0">
                <a:ln>
                  <a:noFill/>
                </a:ln>
                <a:solidFill>
                  <a:srgbClr val="2B89FF"/>
                </a:solidFill>
                <a:effectLst/>
                <a:uLnTx/>
                <a:uFillTx/>
              </a:rPr>
              <a:t>m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B89FF"/>
                </a:solidFill>
                <a:effectLst/>
                <a:uLnTx/>
                <a:uFillTx/>
              </a:rPr>
              <a:t>ass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B89FF"/>
                </a:solidFill>
                <a:effectLst/>
                <a:uLnTx/>
                <a:uFillTx/>
              </a:rPr>
              <a:t>    </a:t>
            </a:r>
            <a:r>
              <a:rPr kumimoji="0" lang="en-US" sz="1700" b="0" i="0" u="sng" strike="noStrike" kern="1200" cap="none" spc="0" normalizeH="0" baseline="0" noProof="0" dirty="0">
                <a:ln>
                  <a:noFill/>
                </a:ln>
                <a:solidFill>
                  <a:srgbClr val="2B89FF"/>
                </a:solidFill>
                <a:effectLst/>
                <a:uLnTx/>
                <a:uFillTx/>
              </a:rPr>
              <a:t>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B89FF"/>
                </a:solidFill>
                <a:effectLst/>
                <a:uLnTx/>
                <a:uFillTx/>
              </a:rPr>
              <a:t>pectrometry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B89FF"/>
                </a:solidFill>
                <a:effectLst/>
                <a:uLnTx/>
                <a:uFillTx/>
                <a:hlinkClick r:id="" action="ppaction://noaction"/>
              </a:rPr>
              <a:t>(MRM MS)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B89FF"/>
                </a:solidFill>
                <a:effectLst/>
                <a:uLnTx/>
                <a:uFillTx/>
              </a:rPr>
              <a:t>combined with N15, C13 labeled recombinant CD4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700" dirty="0">
                <a:solidFill>
                  <a:srgbClr val="2B89FF"/>
                </a:solidFill>
              </a:rPr>
              <a:t>   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B89FF"/>
                </a:solidFill>
                <a:effectLst/>
                <a:uLnTx/>
                <a:uFillTx/>
              </a:rPr>
              <a:t>protein as an internal standard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2B89FF"/>
              </a:solidFill>
              <a:effectLst/>
              <a:uLnTx/>
              <a:uFillTx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B89FF"/>
                </a:solidFill>
                <a:effectLst/>
                <a:uLnTx/>
                <a:uFillTx/>
              </a:rPr>
              <a:t>Quantifying RNA of CD4 per cell (</a:t>
            </a:r>
            <a:r>
              <a:rPr lang="en-US" sz="1700" i="1" dirty="0">
                <a:solidFill>
                  <a:srgbClr val="2B89FF"/>
                </a:solidFill>
              </a:rPr>
              <a:t>under development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B89FF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-5542" y="971479"/>
            <a:ext cx="91440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宋体" pitchFamily="2" charset="-122"/>
                <a:cs typeface="+mn-cs"/>
                <a:sym typeface="Symbol" pitchFamily="18" charset="2"/>
              </a:rPr>
              <a:t>Characterization of Human CD4+ Lymphocyte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宋体" pitchFamily="2" charset="-122"/>
                <a:cs typeface="+mn-cs"/>
                <a:sym typeface="Symbol" pitchFamily="18" charset="2"/>
              </a:rPr>
              <a:t>Candidate Reference Materials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9400" y="5715000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t>Cytometry Part A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t>●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t> 81A: 567-575, 2012;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t>Analytical Chemistry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t>●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t> 85: 1773-1777, 2013;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t>Clinical Proteomics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t>●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t> 11: 43, 2014</a:t>
            </a:r>
          </a:p>
        </p:txBody>
      </p:sp>
    </p:spTree>
    <p:extLst>
      <p:ext uri="{BB962C8B-B14F-4D97-AF65-F5344CB8AC3E}">
        <p14:creationId xmlns:p14="http://schemas.microsoft.com/office/powerpoint/2010/main" val="152600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67091"/>
            <a:ext cx="240037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402885"/>
            <a:ext cx="8458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 for Obtaining ABC Values of Biomarkers Based on Human PBMC Reference Controls</a:t>
            </a:r>
          </a:p>
        </p:txBody>
      </p:sp>
      <p:sp>
        <p:nvSpPr>
          <p:cNvPr id="5" name="Rectangle 4"/>
          <p:cNvSpPr/>
          <p:nvPr/>
        </p:nvSpPr>
        <p:spPr>
          <a:xfrm>
            <a:off x="442652" y="4237025"/>
            <a:ext cx="40531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/>
              <a:t>Cyto-Trol</a:t>
            </a:r>
            <a:r>
              <a:rPr lang="en-US" sz="1400" b="1" dirty="0"/>
              <a:t> showing a consistent ABC </a:t>
            </a:r>
          </a:p>
          <a:p>
            <a:r>
              <a:rPr lang="en-US" sz="1400" b="1" dirty="0"/>
              <a:t>value of CD4 reference marker on T </a:t>
            </a:r>
          </a:p>
          <a:p>
            <a:r>
              <a:rPr lang="en-US" sz="1400" b="1" dirty="0"/>
              <a:t>cells using quantitative flow cytometry (41000, CV of 3.1%), </a:t>
            </a:r>
            <a:r>
              <a:rPr lang="en-US" sz="1400" b="1" dirty="0" err="1"/>
              <a:t>CyTOF</a:t>
            </a:r>
            <a:r>
              <a:rPr lang="en-US" sz="1400" b="1" dirty="0"/>
              <a:t> (38000, CV of 4.9%), and quantitative mass spectrometry (42500, CV of 12.8%)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2653" y="5791200"/>
            <a:ext cx="39624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100" b="1" dirty="0">
                <a:solidFill>
                  <a:srgbClr val="FF0000"/>
                </a:solidFill>
                <a:ea typeface="宋体" pitchFamily="2" charset="-122"/>
              </a:rPr>
              <a:t>Current Protocols in Cytometry, 75:1.29.1-14, 2016</a:t>
            </a:r>
          </a:p>
          <a:p>
            <a:pPr>
              <a:defRPr/>
            </a:pPr>
            <a:r>
              <a:rPr lang="en-US" altLang="zh-CN" sz="1100" b="1" dirty="0">
                <a:solidFill>
                  <a:srgbClr val="FF0000"/>
                </a:solidFill>
                <a:ea typeface="宋体" pitchFamily="2" charset="-122"/>
              </a:rPr>
              <a:t>Cytometry Part B (Clinical Cytometry) 90B:159-167,  2016</a:t>
            </a:r>
          </a:p>
          <a:p>
            <a:pPr>
              <a:defRPr/>
            </a:pPr>
            <a:r>
              <a:rPr lang="en-US" altLang="zh-CN" sz="1100" b="1" dirty="0">
                <a:solidFill>
                  <a:srgbClr val="FF0000"/>
                </a:solidFill>
              </a:rPr>
              <a:t>Flow Cytometry Protocols: Fourth Edition (in press)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24793"/>
            <a:ext cx="4344773" cy="509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30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133600"/>
            <a:ext cx="8839200" cy="3002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1066800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</a:pPr>
            <a:r>
              <a:rPr lang="en-US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Quantifying CD20 Expression Based on CD4 Reference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2798064" y="3968496"/>
            <a:ext cx="640080" cy="1889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47800" y="3995928"/>
            <a:ext cx="640080" cy="182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798064" y="3507730"/>
            <a:ext cx="640080" cy="1889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47800" y="3507730"/>
            <a:ext cx="640080" cy="182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8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/>
          <p:cNvSpPr txBox="1">
            <a:spLocks/>
          </p:cNvSpPr>
          <p:nvPr/>
        </p:nvSpPr>
        <p:spPr>
          <a:xfrm>
            <a:off x="1633160" y="1904255"/>
            <a:ext cx="617220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>
              <a:defRPr sz="24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02615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45134" algn="l"/>
                <a:tab pos="2819400" algn="l"/>
                <a:tab pos="3107055" algn="l"/>
              </a:tabLst>
              <a:defRPr/>
            </a:pPr>
            <a:r>
              <a:rPr kumimoji="0" lang="en-US" sz="2400" b="0" i="0" u="none" strike="noStrike" kern="0" cap="none" spc="-13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Biolegend’s</a:t>
            </a:r>
            <a:r>
              <a:rPr kumimoji="0" lang="en-US" sz="2400" b="0" i="0" u="none" strike="noStrike" kern="0" cap="none" spc="-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400" b="0" i="0" u="none" strike="noStrike" kern="0" cap="none" spc="-13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lang="en-US" sz="2400" b="0" i="0" u="none" strike="noStrike" kern="0" cap="none" spc="-15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lang="en-US" sz="2400" b="0" i="0" u="none" strike="noStrike" kern="0" cap="none" spc="-5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lang="en-US" sz="2400" b="0" i="0" u="none" strike="noStrike" kern="0" cap="none" spc="-5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lang="en-US" sz="2400" b="0" i="0" u="none" strike="noStrike" kern="0" cap="none" spc="-2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lang="en-US" sz="24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ll</a:t>
            </a:r>
            <a:r>
              <a:rPr kumimoji="0" lang="en-US" sz="2400" b="0" i="0" u="none" strike="noStrike" kern="0" cap="none" spc="-5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lang="en-US" sz="2400" b="0" i="0" u="none" strike="noStrike" kern="0" cap="none" spc="-22" normalizeH="0" baseline="24305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TM</a:t>
            </a:r>
            <a:r>
              <a:rPr kumimoji="0" lang="en-US" sz="2400" b="0" i="0" u="none" strike="noStrike" kern="0" cap="none" spc="240" normalizeH="0" baseline="24305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400" b="0" i="0" u="heavy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PBMC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</a:t>
            </a:r>
          </a:p>
          <a:p>
            <a:pPr marL="602615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45134" algn="l"/>
                <a:tab pos="2819400" algn="l"/>
                <a:tab pos="3107055" algn="l"/>
              </a:tabLst>
              <a:defRPr/>
            </a:pPr>
            <a:r>
              <a:rPr kumimoji="0" lang="en-US" sz="2400" b="0" i="0" u="none" strike="noStrike" kern="0" cap="none" spc="-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BD Biosciences’ </a:t>
            </a:r>
            <a:r>
              <a:rPr lang="en-US" u="sng" kern="0" spc="-130" noProof="0" dirty="0">
                <a:solidFill>
                  <a:sysClr val="windowText" lastClr="000000"/>
                </a:solidFill>
              </a:rPr>
              <a:t>PBMC Dried Down CTT</a:t>
            </a:r>
            <a:endParaRPr kumimoji="0" lang="en-US" sz="24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602615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45134" algn="l"/>
              </a:tabLst>
              <a:defRPr/>
            </a:pPr>
            <a:r>
              <a:rPr kumimoji="0" lang="en-US" sz="2400" b="0" i="0" u="none" strike="noStrike" kern="0" cap="none" spc="-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Beckman Coulter’s</a:t>
            </a:r>
            <a:r>
              <a:rPr kumimoji="0" lang="en-US" sz="2400" b="0" i="0" u="none" strike="noStrike" kern="0" cap="none" spc="0" normalizeH="0" baseline="24305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400" b="0" i="0" u="none" strike="noStrike" kern="0" cap="none" spc="254" normalizeH="0" baseline="24305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400" b="0" i="0" u="heavy" strike="noStrike" kern="0" cap="none" spc="-2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Cyto-Trol</a:t>
            </a:r>
            <a:r>
              <a:rPr kumimoji="0" lang="en-US" sz="2400" b="0" i="0" u="heavy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Control Cells</a:t>
            </a:r>
            <a:r>
              <a:rPr kumimoji="0" lang="en-US" sz="2400" b="0" i="0" u="none" strike="noStrike" kern="0" cap="none" spc="-22" normalizeH="0" baseline="24305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85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CYTO 2016 Workshop on Biological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Cell Reference Materials</a:t>
            </a:r>
          </a:p>
        </p:txBody>
      </p:sp>
      <p:sp>
        <p:nvSpPr>
          <p:cNvPr id="6" name="object 9"/>
          <p:cNvSpPr txBox="1">
            <a:spLocks/>
          </p:cNvSpPr>
          <p:nvPr/>
        </p:nvSpPr>
        <p:spPr>
          <a:xfrm>
            <a:off x="1219200" y="3276599"/>
            <a:ext cx="7086599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>
              <a:defRPr sz="24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02615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45134" algn="l"/>
                <a:tab pos="2819400" algn="l"/>
                <a:tab pos="3107055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NIST, FDA, and a company </a:t>
            </a:r>
            <a:r>
              <a:rPr lang="en-US" kern="0" dirty="0">
                <a:solidFill>
                  <a:sysClr val="windowText" lastClr="000000"/>
                </a:solidFill>
              </a:rPr>
              <a:t>are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jointly characterizing these human blood cell preparations using conventional flow cytometry and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CyTOF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  <a:p>
            <a:pPr marL="602615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45134" algn="l"/>
                <a:tab pos="2819400" algn="l"/>
                <a:tab pos="3107055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round-robin study afterward with user communities to test their utilities/usefulness. The study allows for assay protocol development and serves a training purpose. 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58400552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051056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uLnTx/>
                <a:uFillTx/>
                <a:latin typeface="Calibri"/>
                <a:ea typeface="+mn-ea"/>
                <a:cs typeface="+mn-cs"/>
              </a:rPr>
              <a:t>Characterization of Human CD4+ and CD19+ Lymphocytes from Different Cell Preparations as Candidate Biological Cell Reference Materials for Quantitative Multiparameter Flow Cytometry and </a:t>
            </a:r>
            <a:r>
              <a:rPr kumimoji="0" lang="en-US" sz="2000" b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uLnTx/>
                <a:uFillTx/>
                <a:latin typeface="Calibri"/>
                <a:ea typeface="+mn-ea"/>
                <a:cs typeface="+mn-cs"/>
              </a:rPr>
              <a:t>CyTOF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490288"/>
            <a:ext cx="365760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Three commercially available human PBMCs: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-Cells PBMC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Cyto-Trol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Control Cells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PBMC Dried Down CTT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3200" y="4312265"/>
            <a:ext cx="4038600" cy="1384995"/>
          </a:xfrm>
          <a:prstGeom prst="rect">
            <a:avLst/>
          </a:prstGeom>
          <a:solidFill>
            <a:srgbClr val="66FFFF">
              <a:alpha val="47000"/>
            </a:srgb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Activity by using flow cytometry and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CyTOF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Quantifying CD4 expression on T lymphocytes 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Quantifying CD19 expression on B lymphocytes 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Characterize PBMC cell subsets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Characterize differential states of T lymphocytes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Apply an agreed gating strategy and analyze data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05400" y="2490288"/>
            <a:ext cx="2743200" cy="307777"/>
          </a:xfrm>
          <a:prstGeom prst="rect">
            <a:avLst/>
          </a:prstGeom>
          <a:solidFill>
            <a:schemeClr val="accent2">
              <a:lumMod val="40000"/>
              <a:lumOff val="60000"/>
              <a:alpha val="51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Anonymized whole blood samples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970E7FAF-F85A-4F25-9211-6D577CBF97A1}"/>
              </a:ext>
            </a:extLst>
          </p:cNvPr>
          <p:cNvSpPr/>
          <p:nvPr/>
        </p:nvSpPr>
        <p:spPr>
          <a:xfrm rot="5400000">
            <a:off x="4533900" y="2991664"/>
            <a:ext cx="457200" cy="175260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4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8058"/>
            <a:ext cx="9144000" cy="1143000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Building Measurement Assurance with the Use of Reference Materials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640680" y="2183642"/>
            <a:ext cx="28194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40680" y="2945642"/>
            <a:ext cx="28194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40680" y="3707642"/>
            <a:ext cx="28194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34651" y="5258604"/>
            <a:ext cx="2825429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81862" y="3021440"/>
            <a:ext cx="2609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Cell processing/staining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88435" y="3791576"/>
            <a:ext cx="3125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Flow cytometer QC/calibration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63861" y="5351684"/>
            <a:ext cx="2685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Quantitative measurement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3859880" y="2717042"/>
            <a:ext cx="457200" cy="17264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3859880" y="3479042"/>
            <a:ext cx="457200" cy="17264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3891633" y="5030004"/>
            <a:ext cx="457200" cy="17264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60216" y="2269597"/>
            <a:ext cx="2039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Sample Collection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4480198" y="1566661"/>
            <a:ext cx="4750322" cy="3830870"/>
            <a:chOff x="3375700" y="2362123"/>
            <a:chExt cx="4750322" cy="3830870"/>
          </a:xfrm>
        </p:grpSpPr>
        <p:grpSp>
          <p:nvGrpSpPr>
            <p:cNvPr id="53" name="Group 52"/>
            <p:cNvGrpSpPr/>
            <p:nvPr/>
          </p:nvGrpSpPr>
          <p:grpSpPr>
            <a:xfrm>
              <a:off x="3375700" y="3145818"/>
              <a:ext cx="4249934" cy="3047175"/>
              <a:chOff x="1832650" y="2912047"/>
              <a:chExt cx="4249934" cy="3047175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 flipH="1" flipV="1">
                <a:off x="2925961" y="3850196"/>
                <a:ext cx="1023890" cy="22002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ounded Rectangle 45"/>
              <p:cNvSpPr/>
              <p:nvPr/>
            </p:nvSpPr>
            <p:spPr>
              <a:xfrm>
                <a:off x="4077866" y="5490413"/>
                <a:ext cx="1889901" cy="468809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4043504" y="4542778"/>
                <a:ext cx="1982712" cy="564827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3986690" y="3813090"/>
                <a:ext cx="1483639" cy="596586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3547729" y="2912047"/>
                <a:ext cx="1622026" cy="73540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673967" y="2917021"/>
                <a:ext cx="146386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100" kern="0" dirty="0">
                    <a:solidFill>
                      <a:sysClr val="windowText" lastClr="000000"/>
                    </a:solidFill>
                  </a:rPr>
                  <a:t>Fixed vs. fresh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100" kern="0" dirty="0">
                    <a:solidFill>
                      <a:sysClr val="windowText" lastClr="000000"/>
                    </a:solidFill>
                  </a:rPr>
                  <a:t>Anticoagulant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kern="0" dirty="0">
                    <a:solidFill>
                      <a:sysClr val="windowText" lastClr="000000"/>
                    </a:solidFill>
                  </a:rPr>
                  <a:t>Cell count&amp; Viability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kern="0" dirty="0">
                    <a:solidFill>
                      <a:sysClr val="windowText" lastClr="000000"/>
                    </a:solidFill>
                  </a:rPr>
                  <a:t>Cell debris detection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029969" y="3896627"/>
                <a:ext cx="146386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Antibody quality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Cell debris detection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062479" y="4626010"/>
                <a:ext cx="202010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Linearity/sensitivity/resolution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Instrument settings</a:t>
                </a:r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 flipH="1">
                <a:off x="1832650" y="3331121"/>
                <a:ext cx="1526838" cy="5462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4902538" y="2362123"/>
              <a:ext cx="3223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Sources of variability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4980956" y="2723901"/>
              <a:ext cx="2331555" cy="13646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237907" y="867396"/>
            <a:ext cx="2459061" cy="4949547"/>
            <a:chOff x="-68409" y="1547985"/>
            <a:chExt cx="2459061" cy="4949547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682793" y="5936503"/>
              <a:ext cx="8782" cy="561029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1151733" y="5175170"/>
              <a:ext cx="9389" cy="558021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1606396" y="4410698"/>
              <a:ext cx="0" cy="569815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 rot="16200000">
              <a:off x="334410" y="2947477"/>
              <a:ext cx="2557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>
                  <a:solidFill>
                    <a:sysClr val="windowText" lastClr="000000"/>
                  </a:solidFill>
                </a:rPr>
                <a:t>QC &amp; calibration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beads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 rot="16200000">
              <a:off x="-69801" y="3662955"/>
              <a:ext cx="24416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>
                  <a:solidFill>
                    <a:sysClr val="windowText" lastClr="000000"/>
                  </a:solidFill>
                </a:rPr>
                <a:t>Compensation bead/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>
                  <a:solidFill>
                    <a:sysClr val="windowText" lastClr="000000"/>
                  </a:solidFill>
                </a:rPr>
                <a:t>reference cell controls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 rot="16200000">
              <a:off x="-807319" y="4284963"/>
              <a:ext cx="2989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noProof="0" dirty="0">
                  <a:solidFill>
                    <a:sysClr val="windowText" lastClr="000000"/>
                  </a:solidFill>
                </a:rPr>
                <a:t>Reference cell materials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 flipV="1">
              <a:off x="-16265" y="1879283"/>
              <a:ext cx="2192904" cy="277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-68409" y="1547985"/>
              <a:ext cx="2459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Reference materials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kern="0" dirty="0">
                  <a:solidFill>
                    <a:srgbClr val="C00000"/>
                  </a:solidFill>
                </a:rPr>
                <a:t>controls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9" name="Rounded Rectangle 6"/>
          <p:cNvSpPr/>
          <p:nvPr/>
        </p:nvSpPr>
        <p:spPr>
          <a:xfrm>
            <a:off x="2640680" y="4469642"/>
            <a:ext cx="28194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34651" y="4542900"/>
            <a:ext cx="296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Flow cytometry compensation</a:t>
            </a:r>
          </a:p>
        </p:txBody>
      </p:sp>
      <p:sp>
        <p:nvSpPr>
          <p:cNvPr id="42" name="Down Arrow 15"/>
          <p:cNvSpPr/>
          <p:nvPr/>
        </p:nvSpPr>
        <p:spPr>
          <a:xfrm>
            <a:off x="3859880" y="4241042"/>
            <a:ext cx="457200" cy="17264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331562" y="2938107"/>
            <a:ext cx="0" cy="569815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16200000">
            <a:off x="1497337" y="1822460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ysClr val="windowText" lastClr="000000"/>
                </a:solidFill>
              </a:rPr>
              <a:t>Cell reference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ysClr val="windowText" lastClr="000000"/>
                </a:solidFill>
              </a:rPr>
              <a:t>material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</a:t>
            </a:r>
          </a:p>
        </p:txBody>
      </p:sp>
      <p:sp>
        <p:nvSpPr>
          <p:cNvPr id="50" name="Rounded Rectangle 6"/>
          <p:cNvSpPr/>
          <p:nvPr/>
        </p:nvSpPr>
        <p:spPr>
          <a:xfrm>
            <a:off x="2621226" y="6045671"/>
            <a:ext cx="2825429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75249" y="6104538"/>
            <a:ext cx="2548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Data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analysis/reporting</a:t>
            </a:r>
          </a:p>
        </p:txBody>
      </p:sp>
      <p:sp>
        <p:nvSpPr>
          <p:cNvPr id="55" name="Down Arrow 15"/>
          <p:cNvSpPr/>
          <p:nvPr/>
        </p:nvSpPr>
        <p:spPr>
          <a:xfrm>
            <a:off x="3878208" y="5817071"/>
            <a:ext cx="457200" cy="17264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609600" y="6045671"/>
            <a:ext cx="9389" cy="55802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 rot="16200000">
            <a:off x="-1429895" y="3814878"/>
            <a:ext cx="4107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ysClr val="windowText" lastClr="000000"/>
                </a:solidFill>
              </a:rPr>
              <a:t>Reference cell/sample FMO controls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H="1" flipV="1">
            <a:off x="5491833" y="3996533"/>
            <a:ext cx="1064101" cy="2267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5491833" y="4771557"/>
            <a:ext cx="1165820" cy="334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709521" y="4938561"/>
            <a:ext cx="19060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dirty="0">
                <a:solidFill>
                  <a:sysClr val="windowText" lastClr="000000"/>
                </a:solidFill>
              </a:rPr>
              <a:t>Linearity scale/range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dirty="0">
                <a:solidFill>
                  <a:sysClr val="windowText" lastClr="000000"/>
                </a:solidFill>
              </a:rPr>
              <a:t>Labeling fluorophore choice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Rounded Rectangle 45"/>
          <p:cNvSpPr/>
          <p:nvPr/>
        </p:nvSpPr>
        <p:spPr>
          <a:xfrm>
            <a:off x="6654882" y="5660369"/>
            <a:ext cx="1742263" cy="31680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Reference cell materials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flipH="1" flipV="1">
            <a:off x="5510930" y="5570200"/>
            <a:ext cx="1066605" cy="221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34"/>
          <p:cNvSpPr/>
          <p:nvPr/>
        </p:nvSpPr>
        <p:spPr>
          <a:xfrm>
            <a:off x="6424558" y="6142815"/>
            <a:ext cx="1583721" cy="3490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Population gating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 flipH="1" flipV="1">
            <a:off x="5499446" y="6312371"/>
            <a:ext cx="768338" cy="12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767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79031" y="1023316"/>
            <a:ext cx="358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Acknowledgements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57200" y="1828800"/>
            <a:ext cx="88392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NIST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:   P. DeRose, E. Stein, A.K. Gaigalas, H. He, K.D. Cole, M.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       Misakian, P. Bajcsy, M. Wang, I.V. Turko, A. Plant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      :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R.A. Hoffman, M. Bigos, J.P. Nolan and the Standardization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              Task Force and Study Participants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     :  H. Degheidy, H. Mostowski, F. Abbasi, G.E. Marti and S. Bauer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Univ. of Toronto/DVS Sciences/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Fluidigm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:  O. Ornatsky and S. Tanner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Flow Cytometry Quantitation Consortium: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CCQM Comparative Study Participants: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 organizations across 10 countries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5" name="Picture 2" descr="http://www.wiley.com/legacy/products/subject/life/cytometry/isac_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01138"/>
            <a:ext cx="1272930" cy="381879"/>
          </a:xfrm>
          <a:prstGeom prst="rect">
            <a:avLst/>
          </a:prstGeom>
          <a:noFill/>
        </p:spPr>
      </p:pic>
      <p:pic>
        <p:nvPicPr>
          <p:cNvPr id="6" name="Picture 2" descr="http://underratedswayze.files.wordpress.com/2010/08/fda-log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630" y="3553263"/>
            <a:ext cx="629836" cy="603409"/>
          </a:xfrm>
          <a:prstGeom prst="rect">
            <a:avLst/>
          </a:prstGeom>
          <a:noFill/>
        </p:spPr>
      </p:pic>
      <p:pic>
        <p:nvPicPr>
          <p:cNvPr id="7" name="Picture 4" descr="http://www.nih.gov/icd/od/ocpl/images/gif/NIH_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267" y="4983241"/>
            <a:ext cx="608796" cy="608796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0761" y="5093363"/>
            <a:ext cx="777601" cy="3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http://www.trademarkia.com/logo-images/spherotech/spherotech-777348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7806" y="5050984"/>
            <a:ext cx="1154220" cy="424123"/>
          </a:xfrm>
          <a:prstGeom prst="rect">
            <a:avLst/>
          </a:prstGeom>
          <a:noFill/>
        </p:spPr>
      </p:pic>
      <p:pic>
        <p:nvPicPr>
          <p:cNvPr id="10" name="Picture 5" descr="http://2.bp.blogspot.com/_AcBUSVxs82w/TUGrUlRso7I/AAAAAAAAk94/nR4yqvgBYXU/s1600/Beckman-Coulter-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47097" y="5085625"/>
            <a:ext cx="893938" cy="404026"/>
          </a:xfrm>
          <a:prstGeom prst="rect">
            <a:avLst/>
          </a:prstGeom>
          <a:noFill/>
        </p:spPr>
      </p:pic>
      <p:pic>
        <p:nvPicPr>
          <p:cNvPr id="11" name="Picture 2" descr="C:\Users\lily\Desktop\20121131143572695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430" y="5117971"/>
            <a:ext cx="1559217" cy="40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underratedswayze.files.wordpress.com/2010/08/fda-log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2218" y="4985934"/>
            <a:ext cx="629836" cy="603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812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32517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and Managing Sources of Variability in Measurement Process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4200" y="6407191"/>
            <a:ext cx="32194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Cell Gene Therapy Insights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2016;2(6),663-673.</a:t>
            </a:r>
          </a:p>
        </p:txBody>
      </p:sp>
      <p:pic>
        <p:nvPicPr>
          <p:cNvPr id="6" name="Picture 2" descr="http://insights.bio/cell-and-gene-therapy-insights/wp-content/uploads/sites/2/2016/12/Gibson-Figure-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7" b="19822"/>
          <a:stretch/>
        </p:blipFill>
        <p:spPr bwMode="auto">
          <a:xfrm>
            <a:off x="3333750" y="1561179"/>
            <a:ext cx="5791200" cy="373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nsights.bio/cell-and-gene-therapy-insights/wp-content/uploads/sites/2/2016/12/Gibson-Figure-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6112" b="19822"/>
          <a:stretch/>
        </p:blipFill>
        <p:spPr bwMode="auto">
          <a:xfrm>
            <a:off x="209550" y="1275411"/>
            <a:ext cx="3062588" cy="386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nsights.bio/cell-and-gene-therapy-insights/wp-content/uploads/sites/2/2016/12/Gibson-Figure-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8" t="80118" r="18235"/>
          <a:stretch/>
        </p:blipFill>
        <p:spPr bwMode="auto">
          <a:xfrm>
            <a:off x="1962150" y="5191469"/>
            <a:ext cx="5257800" cy="116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333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302" y="77076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of Reference Materials for Quantitative </a:t>
            </a:r>
            <a:br>
              <a:rPr lang="en-US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Flow Cytometry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640680" y="2183642"/>
            <a:ext cx="28194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40680" y="2945642"/>
            <a:ext cx="28194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40680" y="3707642"/>
            <a:ext cx="28194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34651" y="5258604"/>
            <a:ext cx="2825429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81862" y="3021440"/>
            <a:ext cx="2609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Cell processing/staining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88435" y="3791576"/>
            <a:ext cx="3125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Flow cytometer QC/calibration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63861" y="5351684"/>
            <a:ext cx="2685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Quantitative measurement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3859880" y="2717042"/>
            <a:ext cx="457200" cy="17264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3859880" y="3479042"/>
            <a:ext cx="457200" cy="17264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3891633" y="5030004"/>
            <a:ext cx="457200" cy="17264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60216" y="2269597"/>
            <a:ext cx="2039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Sample Collection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4480198" y="1566661"/>
            <a:ext cx="4750322" cy="3830870"/>
            <a:chOff x="3375700" y="2362123"/>
            <a:chExt cx="4750322" cy="3830870"/>
          </a:xfrm>
        </p:grpSpPr>
        <p:grpSp>
          <p:nvGrpSpPr>
            <p:cNvPr id="53" name="Group 52"/>
            <p:cNvGrpSpPr/>
            <p:nvPr/>
          </p:nvGrpSpPr>
          <p:grpSpPr>
            <a:xfrm>
              <a:off x="3375700" y="3145818"/>
              <a:ext cx="4249934" cy="3047175"/>
              <a:chOff x="1832650" y="2912047"/>
              <a:chExt cx="4249934" cy="3047175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 flipH="1" flipV="1">
                <a:off x="2925961" y="3850196"/>
                <a:ext cx="1023890" cy="22002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ounded Rectangle 45"/>
              <p:cNvSpPr/>
              <p:nvPr/>
            </p:nvSpPr>
            <p:spPr>
              <a:xfrm>
                <a:off x="4077866" y="5490413"/>
                <a:ext cx="1889901" cy="468809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4043504" y="4542778"/>
                <a:ext cx="1982712" cy="564827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3986690" y="3813090"/>
                <a:ext cx="1483639" cy="596586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3547729" y="2912047"/>
                <a:ext cx="1622026" cy="73540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673967" y="2917021"/>
                <a:ext cx="146386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100" kern="0" dirty="0">
                    <a:solidFill>
                      <a:sysClr val="windowText" lastClr="000000"/>
                    </a:solidFill>
                  </a:rPr>
                  <a:t>Fixed vs. fresh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100" kern="0" dirty="0">
                    <a:solidFill>
                      <a:sysClr val="windowText" lastClr="000000"/>
                    </a:solidFill>
                  </a:rPr>
                  <a:t>Anticoagulant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kern="0" dirty="0">
                    <a:solidFill>
                      <a:sysClr val="windowText" lastClr="000000"/>
                    </a:solidFill>
                  </a:rPr>
                  <a:t>Cell count&amp; Viability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kern="0" dirty="0">
                    <a:solidFill>
                      <a:sysClr val="windowText" lastClr="000000"/>
                    </a:solidFill>
                  </a:rPr>
                  <a:t>Cell debris detection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029969" y="3896627"/>
                <a:ext cx="146386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Antibody quality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Cell debris detection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062479" y="4626010"/>
                <a:ext cx="202010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Linearity/sensitivity/resolution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Instrument settings</a:t>
                </a:r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 flipH="1">
                <a:off x="1832650" y="3331121"/>
                <a:ext cx="1526838" cy="5462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4902538" y="2362123"/>
              <a:ext cx="3223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Sources of variability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4980956" y="2723901"/>
              <a:ext cx="2331555" cy="13646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237907" y="867396"/>
            <a:ext cx="2459061" cy="4949547"/>
            <a:chOff x="-68409" y="1547985"/>
            <a:chExt cx="2459061" cy="4949547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682793" y="5936503"/>
              <a:ext cx="8782" cy="561029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1151733" y="5175170"/>
              <a:ext cx="9389" cy="558021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1606396" y="4410698"/>
              <a:ext cx="0" cy="569815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 rot="16200000">
              <a:off x="334410" y="2947477"/>
              <a:ext cx="2557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>
                  <a:solidFill>
                    <a:sysClr val="windowText" lastClr="000000"/>
                  </a:solidFill>
                </a:rPr>
                <a:t>QC &amp; calibration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beads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 rot="16200000">
              <a:off x="-69801" y="3662955"/>
              <a:ext cx="24416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>
                  <a:solidFill>
                    <a:sysClr val="windowText" lastClr="000000"/>
                  </a:solidFill>
                </a:rPr>
                <a:t>Compensation bead/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>
                  <a:solidFill>
                    <a:sysClr val="windowText" lastClr="000000"/>
                  </a:solidFill>
                </a:rPr>
                <a:t>reference cell controls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 rot="16200000">
              <a:off x="-807319" y="4284963"/>
              <a:ext cx="2989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noProof="0" dirty="0">
                  <a:solidFill>
                    <a:sysClr val="windowText" lastClr="000000"/>
                  </a:solidFill>
                </a:rPr>
                <a:t>Reference cell materials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 flipV="1">
              <a:off x="-16265" y="1879283"/>
              <a:ext cx="2192904" cy="277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-68409" y="1547985"/>
              <a:ext cx="2459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Reference materials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kern="0" dirty="0">
                  <a:solidFill>
                    <a:srgbClr val="C00000"/>
                  </a:solidFill>
                </a:rPr>
                <a:t>controls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9" name="Rounded Rectangle 6"/>
          <p:cNvSpPr/>
          <p:nvPr/>
        </p:nvSpPr>
        <p:spPr>
          <a:xfrm>
            <a:off x="2640680" y="4469642"/>
            <a:ext cx="28194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34651" y="4542900"/>
            <a:ext cx="296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Flow cytometry compensation</a:t>
            </a:r>
          </a:p>
        </p:txBody>
      </p:sp>
      <p:sp>
        <p:nvSpPr>
          <p:cNvPr id="42" name="Down Arrow 15"/>
          <p:cNvSpPr/>
          <p:nvPr/>
        </p:nvSpPr>
        <p:spPr>
          <a:xfrm>
            <a:off x="3859880" y="4241042"/>
            <a:ext cx="457200" cy="17264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331562" y="2938107"/>
            <a:ext cx="0" cy="569815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16200000">
            <a:off x="1497337" y="1822460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ysClr val="windowText" lastClr="000000"/>
                </a:solidFill>
              </a:rPr>
              <a:t>Cell reference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ysClr val="windowText" lastClr="000000"/>
                </a:solidFill>
              </a:rPr>
              <a:t>material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</a:t>
            </a:r>
          </a:p>
        </p:txBody>
      </p:sp>
      <p:sp>
        <p:nvSpPr>
          <p:cNvPr id="50" name="Rounded Rectangle 6"/>
          <p:cNvSpPr/>
          <p:nvPr/>
        </p:nvSpPr>
        <p:spPr>
          <a:xfrm>
            <a:off x="2621226" y="6045671"/>
            <a:ext cx="2825429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75249" y="6104538"/>
            <a:ext cx="2548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Data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analysis/reporting</a:t>
            </a:r>
          </a:p>
        </p:txBody>
      </p:sp>
      <p:sp>
        <p:nvSpPr>
          <p:cNvPr id="55" name="Down Arrow 15"/>
          <p:cNvSpPr/>
          <p:nvPr/>
        </p:nvSpPr>
        <p:spPr>
          <a:xfrm>
            <a:off x="3878208" y="5817071"/>
            <a:ext cx="457200" cy="17264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609600" y="6045671"/>
            <a:ext cx="9389" cy="55802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 rot="16200000">
            <a:off x="-1429895" y="3814878"/>
            <a:ext cx="4107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ysClr val="windowText" lastClr="000000"/>
                </a:solidFill>
              </a:rPr>
              <a:t>Reference cell/sample FMO controls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H="1" flipV="1">
            <a:off x="5491833" y="3996533"/>
            <a:ext cx="1064101" cy="2267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5491833" y="4771557"/>
            <a:ext cx="1165820" cy="334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709521" y="4938561"/>
            <a:ext cx="19060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dirty="0">
                <a:solidFill>
                  <a:sysClr val="windowText" lastClr="000000"/>
                </a:solidFill>
              </a:rPr>
              <a:t>Linearity scale/range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dirty="0">
                <a:solidFill>
                  <a:sysClr val="windowText" lastClr="000000"/>
                </a:solidFill>
              </a:rPr>
              <a:t>Labeling fluorophore choice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Rounded Rectangle 45"/>
          <p:cNvSpPr/>
          <p:nvPr/>
        </p:nvSpPr>
        <p:spPr>
          <a:xfrm>
            <a:off x="6654882" y="5660369"/>
            <a:ext cx="1742263" cy="31680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Reference cell materials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flipH="1" flipV="1">
            <a:off x="5510930" y="5570200"/>
            <a:ext cx="1066605" cy="221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34"/>
          <p:cNvSpPr/>
          <p:nvPr/>
        </p:nvSpPr>
        <p:spPr>
          <a:xfrm>
            <a:off x="6424558" y="6142815"/>
            <a:ext cx="1583721" cy="3490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Population gating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 flipH="1" flipV="1">
            <a:off x="5499446" y="6312371"/>
            <a:ext cx="768338" cy="12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776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52400" y="326498"/>
            <a:ext cx="891467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</a:rPr>
              <a:t>Benchmarking Flow Cytometric Scale</a:t>
            </a: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969119" y="6284151"/>
            <a:ext cx="7620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宋体" pitchFamily="2" charset="-122"/>
              </a:rPr>
              <a:t>Cytometry Part A </a:t>
            </a: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宋体" pitchFamily="2" charset="-122"/>
              </a:rPr>
              <a:t>●</a:t>
            </a: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宋体" pitchFamily="2" charset="-122"/>
              </a:rPr>
              <a:t> 73A: 279-288, 2008;                        Flow Cytometry Protocols: Third Edition, p53-65, 2011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宋体" pitchFamily="2" charset="-122"/>
              </a:rPr>
              <a:t>Current Protocols in Cytometry, 75:1.29.1-14, 2016</a:t>
            </a:r>
            <a:r>
              <a:rPr kumimoji="0" lang="en-US" altLang="zh-CN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宋体" pitchFamily="2" charset="-122"/>
              </a:rPr>
              <a:t>;    Flow Cytometry Protocols: Fourth Edition (in press)</a:t>
            </a:r>
            <a:endParaRPr kumimoji="0" lang="en-US" altLang="zh-CN" sz="1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宋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01328" y="884354"/>
            <a:ext cx="22862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Two step process: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10917" y="1648209"/>
            <a:ext cx="5419348" cy="4601306"/>
            <a:chOff x="-7104283" y="1722796"/>
            <a:chExt cx="5419348" cy="4328916"/>
          </a:xfrm>
        </p:grpSpPr>
        <p:grpSp>
          <p:nvGrpSpPr>
            <p:cNvPr id="28" name="Group 27"/>
            <p:cNvGrpSpPr/>
            <p:nvPr/>
          </p:nvGrpSpPr>
          <p:grpSpPr>
            <a:xfrm>
              <a:off x="-7104283" y="1722796"/>
              <a:ext cx="5419348" cy="4328916"/>
              <a:chOff x="159987" y="582608"/>
              <a:chExt cx="5419348" cy="432891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987" y="582608"/>
                <a:ext cx="5364513" cy="4328916"/>
              </a:xfrm>
              <a:prstGeom prst="rect">
                <a:avLst/>
              </a:prstGeom>
            </p:spPr>
          </p:pic>
          <p:cxnSp>
            <p:nvCxnSpPr>
              <p:cNvPr id="24" name="Straight Arrow Connector 23"/>
              <p:cNvCxnSpPr/>
              <p:nvPr/>
            </p:nvCxnSpPr>
            <p:spPr>
              <a:xfrm flipH="1" flipV="1">
                <a:off x="4075232" y="1840526"/>
                <a:ext cx="1504103" cy="1511223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 rot="16200000">
              <a:off x="-2532890" y="3323537"/>
              <a:ext cx="123815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Benchmark scale</a:t>
              </a:r>
            </a:p>
          </p:txBody>
        </p:sp>
      </p:grpSp>
      <p:sp>
        <p:nvSpPr>
          <p:cNvPr id="15" name="Rounded Rectangle 33"/>
          <p:cNvSpPr/>
          <p:nvPr/>
        </p:nvSpPr>
        <p:spPr>
          <a:xfrm>
            <a:off x="5669159" y="2742044"/>
            <a:ext cx="3170041" cy="11902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Aim:  Provides evidence of linear range/proportionality and resolution, provides evidence of comparability within experiment and between experiments on single instrument</a:t>
            </a:r>
          </a:p>
        </p:txBody>
      </p:sp>
      <p:sp>
        <p:nvSpPr>
          <p:cNvPr id="16" name="Rounded Rectangle 33"/>
          <p:cNvSpPr/>
          <p:nvPr/>
        </p:nvSpPr>
        <p:spPr>
          <a:xfrm>
            <a:off x="5669159" y="5333999"/>
            <a:ext cx="3170041" cy="92683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kern="0" dirty="0">
                <a:solidFill>
                  <a:sysClr val="windowText" lastClr="000000"/>
                </a:solidFill>
              </a:rPr>
              <a:t>Aim: Transforms fluorescence scale to ABC scale, provides reasonable instrument independent transferable scale</a:t>
            </a:r>
            <a:endParaRPr lang="en-US" sz="1400" dirty="0"/>
          </a:p>
        </p:txBody>
      </p:sp>
      <p:sp>
        <p:nvSpPr>
          <p:cNvPr id="18" name="Rounded Rectangle 33"/>
          <p:cNvSpPr/>
          <p:nvPr/>
        </p:nvSpPr>
        <p:spPr>
          <a:xfrm>
            <a:off x="5649661" y="1321201"/>
            <a:ext cx="3189539" cy="13620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kern="0" dirty="0">
                <a:solidFill>
                  <a:sysClr val="windowText" lastClr="000000"/>
                </a:solidFill>
              </a:rPr>
              <a:t>1.  Establish linear range in fluorescence scale using beads assigned with “</a:t>
            </a:r>
            <a:r>
              <a:rPr lang="en-US" sz="1700" b="1" kern="0" dirty="0">
                <a:solidFill>
                  <a:srgbClr val="00B0F0"/>
                </a:solidFill>
              </a:rPr>
              <a:t>E</a:t>
            </a:r>
            <a:r>
              <a:rPr lang="en-US" sz="1700" kern="0" dirty="0">
                <a:solidFill>
                  <a:sysClr val="windowText" lastClr="000000"/>
                </a:solidFill>
              </a:rPr>
              <a:t>quivalent</a:t>
            </a:r>
            <a:r>
              <a:rPr lang="en-US" sz="1700" b="1" kern="0" dirty="0">
                <a:solidFill>
                  <a:srgbClr val="00B0F0"/>
                </a:solidFill>
              </a:rPr>
              <a:t>  </a:t>
            </a:r>
            <a:r>
              <a:rPr lang="en-US" sz="1700" kern="0" dirty="0">
                <a:solidFill>
                  <a:sysClr val="windowText" lastClr="000000"/>
                </a:solidFill>
              </a:rPr>
              <a:t>number of </a:t>
            </a:r>
            <a:r>
              <a:rPr lang="en-US" sz="1700" b="1" kern="0" dirty="0">
                <a:solidFill>
                  <a:srgbClr val="00B0F0"/>
                </a:solidFill>
              </a:rPr>
              <a:t>R</a:t>
            </a:r>
            <a:r>
              <a:rPr lang="en-US" sz="1700" kern="0" dirty="0">
                <a:solidFill>
                  <a:sysClr val="windowText" lastClr="000000"/>
                </a:solidFill>
              </a:rPr>
              <a:t>eference</a:t>
            </a:r>
            <a:r>
              <a:rPr lang="en-US" sz="1700" b="1" kern="0" dirty="0">
                <a:solidFill>
                  <a:srgbClr val="00B0F0"/>
                </a:solidFill>
              </a:rPr>
              <a:t> F</a:t>
            </a:r>
            <a:r>
              <a:rPr lang="en-US" sz="1700" kern="0" dirty="0">
                <a:solidFill>
                  <a:sysClr val="windowText" lastClr="000000"/>
                </a:solidFill>
              </a:rPr>
              <a:t>luorophores</a:t>
            </a:r>
            <a:r>
              <a:rPr lang="en-US" sz="1700" b="1" kern="0" dirty="0">
                <a:solidFill>
                  <a:srgbClr val="00B0F0"/>
                </a:solidFill>
              </a:rPr>
              <a:t>  </a:t>
            </a:r>
            <a:r>
              <a:rPr lang="en-US" sz="1700" kern="0" dirty="0">
                <a:solidFill>
                  <a:schemeClr val="tx1"/>
                </a:solidFill>
              </a:rPr>
              <a:t>(</a:t>
            </a:r>
            <a:r>
              <a:rPr lang="en-US" sz="1700" b="1" kern="0" dirty="0">
                <a:solidFill>
                  <a:srgbClr val="00B0F0"/>
                </a:solidFill>
              </a:rPr>
              <a:t>ERF</a:t>
            </a:r>
            <a:r>
              <a:rPr lang="en-US" sz="1700" kern="0" dirty="0">
                <a:solidFill>
                  <a:schemeClr val="tx1"/>
                </a:solidFill>
              </a:rPr>
              <a:t>)</a:t>
            </a:r>
            <a:r>
              <a:rPr lang="en-US" sz="1700" kern="0" dirty="0">
                <a:solidFill>
                  <a:sysClr val="windowText" lastClr="000000"/>
                </a:solidFill>
              </a:rPr>
              <a:t> values</a:t>
            </a:r>
          </a:p>
        </p:txBody>
      </p:sp>
      <p:sp>
        <p:nvSpPr>
          <p:cNvPr id="19" name="Rounded Rectangle 33"/>
          <p:cNvSpPr/>
          <p:nvPr/>
        </p:nvSpPr>
        <p:spPr>
          <a:xfrm>
            <a:off x="5655203" y="3991033"/>
            <a:ext cx="3183997" cy="12667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kern="0" dirty="0">
                <a:solidFill>
                  <a:sysClr val="windowText" lastClr="000000"/>
                </a:solidFill>
              </a:rPr>
              <a:t>2.  Anchor the fluorescence scale (FS) to a benchmark cell material with a known protein expression in the unit of </a:t>
            </a:r>
            <a:r>
              <a:rPr lang="en-US" sz="1700" b="1" kern="0" dirty="0">
                <a:solidFill>
                  <a:srgbClr val="00B0F0"/>
                </a:solidFill>
              </a:rPr>
              <a:t>A</a:t>
            </a:r>
            <a:r>
              <a:rPr lang="en-US" sz="1700" kern="0" dirty="0">
                <a:solidFill>
                  <a:sysClr val="windowText" lastClr="000000"/>
                </a:solidFill>
              </a:rPr>
              <a:t>ntibodies </a:t>
            </a:r>
            <a:r>
              <a:rPr lang="en-US" sz="1700" b="1" kern="0" dirty="0">
                <a:solidFill>
                  <a:srgbClr val="00B0F0"/>
                </a:solidFill>
              </a:rPr>
              <a:t>B</a:t>
            </a:r>
            <a:r>
              <a:rPr lang="en-US" sz="1700" kern="0" dirty="0">
                <a:solidFill>
                  <a:sysClr val="windowText" lastClr="000000"/>
                </a:solidFill>
              </a:rPr>
              <a:t>ound per </a:t>
            </a:r>
            <a:r>
              <a:rPr lang="en-US" sz="1700" b="1" kern="0" dirty="0">
                <a:solidFill>
                  <a:srgbClr val="00B0F0"/>
                </a:solidFill>
              </a:rPr>
              <a:t>C</a:t>
            </a:r>
            <a:r>
              <a:rPr lang="en-US" sz="1700" kern="0" dirty="0">
                <a:solidFill>
                  <a:sysClr val="windowText" lastClr="000000"/>
                </a:solidFill>
              </a:rPr>
              <a:t>ell (</a:t>
            </a:r>
            <a:r>
              <a:rPr lang="en-US" sz="1700" b="1" kern="0" dirty="0">
                <a:solidFill>
                  <a:srgbClr val="00B0F0"/>
                </a:solidFill>
              </a:rPr>
              <a:t>ABC</a:t>
            </a:r>
            <a:r>
              <a:rPr lang="en-US" sz="1700" kern="0" dirty="0">
                <a:solidFill>
                  <a:sysClr val="windowText" lastClr="000000"/>
                </a:solidFill>
              </a:rPr>
              <a:t>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330930" y="2377342"/>
            <a:ext cx="1271917" cy="496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60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2"/>
          <p:cNvSpPr txBox="1">
            <a:spLocks/>
          </p:cNvSpPr>
          <p:nvPr/>
        </p:nvSpPr>
        <p:spPr>
          <a:xfrm>
            <a:off x="1" y="419654"/>
            <a:ext cx="9144000" cy="653773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Traceable ERF </a:t>
            </a:r>
            <a:r>
              <a:rPr lang="en-US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Value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Assignment to Calibration Beads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173163" y="5235719"/>
            <a:ext cx="6753225" cy="104644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Flow Cytometry Quantitation Consortium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81 Federal Register 136 (15 July 2016), pp. 46054-46055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t>ERF Value Assignment to Cytometer Calibration Beads Submitted by Consortium Members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2152252" y="4681957"/>
            <a:ext cx="2895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4713" y="4222921"/>
            <a:ext cx="26755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Light obscuration and flow cytometry methods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for accurate microsphere concentration, fraction of fluorescence signal in single spheres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8160" y="2815515"/>
            <a:ext cx="1968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Different manufacturers’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relative intensity beads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3895" y="1302784"/>
            <a:ext cx="1300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NIST SRM 1934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58047" y="1496388"/>
            <a:ext cx="1491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Fluorescein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Nile red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Allophycocyanin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(APC)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Coumarin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30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073427"/>
            <a:ext cx="1665836" cy="164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562370" y="3756001"/>
            <a:ext cx="140820" cy="122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57991" y="3827128"/>
            <a:ext cx="140820" cy="122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73677" y="3508893"/>
            <a:ext cx="140820" cy="122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84462" y="3570014"/>
            <a:ext cx="140820" cy="122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694713" y="3669620"/>
            <a:ext cx="140820" cy="122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187637" y="3391129"/>
            <a:ext cx="140820" cy="122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85452" y="3680901"/>
            <a:ext cx="140820" cy="122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734" y="2904236"/>
            <a:ext cx="1448989" cy="174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5561933" y="1806346"/>
            <a:ext cx="1742837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Calibrated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fluorometer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749161" y="1633438"/>
            <a:ext cx="774691" cy="319088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5561933" y="3709175"/>
            <a:ext cx="1742837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Calibrated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fluorometer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" t="50000" r="63716" b="5584"/>
          <a:stretch/>
        </p:blipFill>
        <p:spPr bwMode="auto">
          <a:xfrm>
            <a:off x="2615218" y="2976255"/>
            <a:ext cx="1194383" cy="111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6876652" y="1836618"/>
            <a:ext cx="0" cy="621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876652" y="2473005"/>
            <a:ext cx="190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76652" y="3470358"/>
            <a:ext cx="0" cy="621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876652" y="4106745"/>
            <a:ext cx="190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34"/>
          <p:cNvSpPr/>
          <p:nvPr/>
        </p:nvSpPr>
        <p:spPr>
          <a:xfrm>
            <a:off x="6981881" y="1757055"/>
            <a:ext cx="856342" cy="729721"/>
          </a:xfrm>
          <a:custGeom>
            <a:avLst/>
            <a:gdLst>
              <a:gd name="connsiteX0" fmla="*/ 0 w 856342"/>
              <a:gd name="connsiteY0" fmla="*/ 711200 h 729721"/>
              <a:gd name="connsiteX1" fmla="*/ 174171 w 856342"/>
              <a:gd name="connsiteY1" fmla="*/ 638629 h 729721"/>
              <a:gd name="connsiteX2" fmla="*/ 290285 w 856342"/>
              <a:gd name="connsiteY2" fmla="*/ 0 h 729721"/>
              <a:gd name="connsiteX3" fmla="*/ 609600 w 856342"/>
              <a:gd name="connsiteY3" fmla="*/ 638629 h 729721"/>
              <a:gd name="connsiteX4" fmla="*/ 856342 w 856342"/>
              <a:gd name="connsiteY4" fmla="*/ 696686 h 72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342" h="729721">
                <a:moveTo>
                  <a:pt x="0" y="711200"/>
                </a:moveTo>
                <a:cubicBezTo>
                  <a:pt x="62895" y="734181"/>
                  <a:pt x="125790" y="757162"/>
                  <a:pt x="174171" y="638629"/>
                </a:cubicBezTo>
                <a:cubicBezTo>
                  <a:pt x="222552" y="520096"/>
                  <a:pt x="217714" y="0"/>
                  <a:pt x="290285" y="0"/>
                </a:cubicBezTo>
                <a:cubicBezTo>
                  <a:pt x="362856" y="0"/>
                  <a:pt x="515257" y="522515"/>
                  <a:pt x="609600" y="638629"/>
                </a:cubicBezTo>
                <a:cubicBezTo>
                  <a:pt x="703943" y="754743"/>
                  <a:pt x="780142" y="725714"/>
                  <a:pt x="856342" y="6966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6923823" y="3524834"/>
            <a:ext cx="1756229" cy="594421"/>
          </a:xfrm>
          <a:custGeom>
            <a:avLst/>
            <a:gdLst>
              <a:gd name="connsiteX0" fmla="*/ 0 w 1756229"/>
              <a:gd name="connsiteY0" fmla="*/ 571025 h 594421"/>
              <a:gd name="connsiteX1" fmla="*/ 333829 w 1756229"/>
              <a:gd name="connsiteY1" fmla="*/ 527482 h 594421"/>
              <a:gd name="connsiteX2" fmla="*/ 653143 w 1756229"/>
              <a:gd name="connsiteY2" fmla="*/ 4968 h 594421"/>
              <a:gd name="connsiteX3" fmla="*/ 1291772 w 1756229"/>
              <a:gd name="connsiteY3" fmla="*/ 280740 h 594421"/>
              <a:gd name="connsiteX4" fmla="*/ 1611086 w 1756229"/>
              <a:gd name="connsiteY4" fmla="*/ 556511 h 594421"/>
              <a:gd name="connsiteX5" fmla="*/ 1756229 w 1756229"/>
              <a:gd name="connsiteY5" fmla="*/ 571025 h 594421"/>
              <a:gd name="connsiteX0" fmla="*/ 0 w 1756229"/>
              <a:gd name="connsiteY0" fmla="*/ 571025 h 594421"/>
              <a:gd name="connsiteX1" fmla="*/ 159658 w 1756229"/>
              <a:gd name="connsiteY1" fmla="*/ 527482 h 594421"/>
              <a:gd name="connsiteX2" fmla="*/ 653143 w 1756229"/>
              <a:gd name="connsiteY2" fmla="*/ 4968 h 594421"/>
              <a:gd name="connsiteX3" fmla="*/ 1291772 w 1756229"/>
              <a:gd name="connsiteY3" fmla="*/ 280740 h 594421"/>
              <a:gd name="connsiteX4" fmla="*/ 1611086 w 1756229"/>
              <a:gd name="connsiteY4" fmla="*/ 556511 h 594421"/>
              <a:gd name="connsiteX5" fmla="*/ 1756229 w 1756229"/>
              <a:gd name="connsiteY5" fmla="*/ 571025 h 59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229" h="594421">
                <a:moveTo>
                  <a:pt x="0" y="571025"/>
                </a:moveTo>
                <a:cubicBezTo>
                  <a:pt x="112486" y="596425"/>
                  <a:pt x="50801" y="621825"/>
                  <a:pt x="159658" y="527482"/>
                </a:cubicBezTo>
                <a:cubicBezTo>
                  <a:pt x="268515" y="433139"/>
                  <a:pt x="464457" y="46092"/>
                  <a:pt x="653143" y="4968"/>
                </a:cubicBezTo>
                <a:cubicBezTo>
                  <a:pt x="841829" y="-36156"/>
                  <a:pt x="1132115" y="188816"/>
                  <a:pt x="1291772" y="280740"/>
                </a:cubicBezTo>
                <a:cubicBezTo>
                  <a:pt x="1451429" y="372664"/>
                  <a:pt x="1533677" y="508130"/>
                  <a:pt x="1611086" y="556511"/>
                </a:cubicBezTo>
                <a:cubicBezTo>
                  <a:pt x="1688495" y="604892"/>
                  <a:pt x="1722362" y="587958"/>
                  <a:pt x="1756229" y="5710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17344" y="1073427"/>
            <a:ext cx="1399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Emission of RF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47168" y="4528068"/>
            <a:ext cx="1558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Emission of bead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181452" y="1452255"/>
            <a:ext cx="45719" cy="2996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4047055" y="3292706"/>
            <a:ext cx="539746" cy="319088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2003604" y="3328902"/>
            <a:ext cx="539746" cy="319088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63889" y="2702953"/>
            <a:ext cx="1106393" cy="33855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ERF/bead</a:t>
            </a:r>
          </a:p>
        </p:txBody>
      </p:sp>
      <p:sp>
        <p:nvSpPr>
          <p:cNvPr id="43" name="Right Arrow 42"/>
          <p:cNvSpPr/>
          <p:nvPr/>
        </p:nvSpPr>
        <p:spPr>
          <a:xfrm>
            <a:off x="5733652" y="1785301"/>
            <a:ext cx="334450" cy="319088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5733652" y="3800167"/>
            <a:ext cx="334450" cy="319088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797" y="1246953"/>
            <a:ext cx="753868" cy="10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5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2">
            <a:extLst>
              <a:ext uri="{FF2B5EF4-FFF2-40B4-BE49-F238E27FC236}">
                <a16:creationId xmlns:a16="http://schemas.microsoft.com/office/drawing/2014/main" id="{3AD25729-C291-43DC-8F20-E0DF01A7425C}"/>
              </a:ext>
            </a:extLst>
          </p:cNvPr>
          <p:cNvSpPr txBox="1">
            <a:spLocks/>
          </p:cNvSpPr>
          <p:nvPr/>
        </p:nvSpPr>
        <p:spPr>
          <a:xfrm>
            <a:off x="23553" y="560150"/>
            <a:ext cx="9144000" cy="653773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Traceable ERF </a:t>
            </a:r>
            <a:r>
              <a:rPr lang="en-US" sz="2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Value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Assignment to Commercial Microparticles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351D2E4-2415-40CE-99B3-90BC2C9DB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54583"/>
              </p:ext>
            </p:extLst>
          </p:nvPr>
        </p:nvGraphicFramePr>
        <p:xfrm>
          <a:off x="1024238" y="3048000"/>
          <a:ext cx="2839960" cy="3227397"/>
        </p:xfrm>
        <a:graphic>
          <a:graphicData uri="http://schemas.openxmlformats.org/drawingml/2006/table">
            <a:tbl>
              <a:tblPr firstRow="1" firstCol="1" bandRow="1"/>
              <a:tblGrid>
                <a:gridCol w="948688">
                  <a:extLst>
                    <a:ext uri="{9D8B030D-6E8A-4147-A177-3AD203B41FA5}">
                      <a16:colId xmlns:a16="http://schemas.microsoft.com/office/drawing/2014/main" val="216786896"/>
                    </a:ext>
                  </a:extLst>
                </a:gridCol>
                <a:gridCol w="946144">
                  <a:extLst>
                    <a:ext uri="{9D8B030D-6E8A-4147-A177-3AD203B41FA5}">
                      <a16:colId xmlns:a16="http://schemas.microsoft.com/office/drawing/2014/main" val="3729620295"/>
                    </a:ext>
                  </a:extLst>
                </a:gridCol>
                <a:gridCol w="945128">
                  <a:extLst>
                    <a:ext uri="{9D8B030D-6E8A-4147-A177-3AD203B41FA5}">
                      <a16:colId xmlns:a16="http://schemas.microsoft.com/office/drawing/2014/main" val="3694314662"/>
                    </a:ext>
                  </a:extLst>
                </a:gridCol>
              </a:tblGrid>
              <a:tr h="1858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FC Bead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 Laser (nm)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SRM 1934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912047"/>
                  </a:ext>
                </a:extLst>
              </a:tr>
              <a:tr h="1858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FITC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488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Fluorescein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108917"/>
                  </a:ext>
                </a:extLst>
              </a:tr>
              <a:tr h="1858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488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Fluorescein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397215"/>
                  </a:ext>
                </a:extLst>
              </a:tr>
              <a:tr h="1858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BB515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488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Fluorescein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534972"/>
                  </a:ext>
                </a:extLst>
              </a:tr>
              <a:tr h="844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564029"/>
                  </a:ext>
                </a:extLst>
              </a:tr>
              <a:tr h="1858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PerCP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488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Nile Red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862988"/>
                  </a:ext>
                </a:extLst>
              </a:tr>
              <a:tr h="1858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PerCP-Cy5.5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488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Nile Red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968269"/>
                  </a:ext>
                </a:extLst>
              </a:tr>
              <a:tr h="1858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PE-Cy7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488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Nile Red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267584"/>
                  </a:ext>
                </a:extLst>
              </a:tr>
              <a:tr h="844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291174"/>
                  </a:ext>
                </a:extLst>
              </a:tr>
              <a:tr h="1858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717815"/>
                  </a:ext>
                </a:extLst>
              </a:tr>
              <a:tr h="1858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APC-R700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911120"/>
                  </a:ext>
                </a:extLst>
              </a:tr>
              <a:tr h="1858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APC-H7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562874"/>
                  </a:ext>
                </a:extLst>
              </a:tr>
              <a:tr h="1858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APC-Cy7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339904"/>
                  </a:ext>
                </a:extLst>
              </a:tr>
              <a:tr h="844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930279"/>
                  </a:ext>
                </a:extLst>
              </a:tr>
              <a:tr h="1858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V450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Coumarin 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211358"/>
                  </a:ext>
                </a:extLst>
              </a:tr>
              <a:tr h="1858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BV421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Coumarin 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462668"/>
                  </a:ext>
                </a:extLst>
              </a:tr>
              <a:tr h="1858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V500-C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Coumarin 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532599"/>
                  </a:ext>
                </a:extLst>
              </a:tr>
              <a:tr h="1858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BV510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Coumarin 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704915"/>
                  </a:ext>
                </a:extLst>
              </a:tr>
              <a:tr h="1858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BV605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Coumarin 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5050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6DA19EA-6FDD-4E95-9B04-B41074F9F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366323"/>
            <a:ext cx="4419599" cy="9602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C600FF-DBD9-4E80-A369-9A85B5145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14600"/>
            <a:ext cx="6400799" cy="3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1EE0F7-3D73-48B8-B743-7665E8917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382100"/>
            <a:ext cx="4419600" cy="964323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F49F51F-920D-4D50-8EEE-D1980CEB90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347280"/>
              </p:ext>
            </p:extLst>
          </p:nvPr>
        </p:nvGraphicFramePr>
        <p:xfrm>
          <a:off x="5334000" y="3048000"/>
          <a:ext cx="2839960" cy="1499865"/>
        </p:xfrm>
        <a:graphic>
          <a:graphicData uri="http://schemas.openxmlformats.org/drawingml/2006/table">
            <a:tbl>
              <a:tblPr firstRow="1" firstCol="1" bandRow="1"/>
              <a:tblGrid>
                <a:gridCol w="948688">
                  <a:extLst>
                    <a:ext uri="{9D8B030D-6E8A-4147-A177-3AD203B41FA5}">
                      <a16:colId xmlns:a16="http://schemas.microsoft.com/office/drawing/2014/main" val="216786896"/>
                    </a:ext>
                  </a:extLst>
                </a:gridCol>
                <a:gridCol w="946144">
                  <a:extLst>
                    <a:ext uri="{9D8B030D-6E8A-4147-A177-3AD203B41FA5}">
                      <a16:colId xmlns:a16="http://schemas.microsoft.com/office/drawing/2014/main" val="3729620295"/>
                    </a:ext>
                  </a:extLst>
                </a:gridCol>
                <a:gridCol w="945128">
                  <a:extLst>
                    <a:ext uri="{9D8B030D-6E8A-4147-A177-3AD203B41FA5}">
                      <a16:colId xmlns:a16="http://schemas.microsoft.com/office/drawing/2014/main" val="3694314662"/>
                    </a:ext>
                  </a:extLst>
                </a:gridCol>
              </a:tblGrid>
              <a:tr h="1858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Six Peak Hard Dyed Micro-particles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 Laser (nm)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SRM 1934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912047"/>
                  </a:ext>
                </a:extLst>
              </a:tr>
              <a:tr h="1858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Intensity 2-6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488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Fluorescein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108917"/>
                  </a:ext>
                </a:extLst>
              </a:tr>
              <a:tr h="844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564029"/>
                  </a:ext>
                </a:extLst>
              </a:tr>
              <a:tr h="1858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Intensity 2-6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488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Nile Red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862988"/>
                  </a:ext>
                </a:extLst>
              </a:tr>
              <a:tr h="844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291174"/>
                  </a:ext>
                </a:extLst>
              </a:tr>
              <a:tr h="1858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Intensity 2-6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APC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717815"/>
                  </a:ext>
                </a:extLst>
              </a:tr>
              <a:tr h="844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930279"/>
                  </a:ext>
                </a:extLst>
              </a:tr>
              <a:tr h="1858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Intensity 2-6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Coumarin 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211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436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2"/>
          <p:cNvSpPr txBox="1">
            <a:spLocks/>
          </p:cNvSpPr>
          <p:nvPr/>
        </p:nvSpPr>
        <p:spPr>
          <a:xfrm>
            <a:off x="0" y="661612"/>
            <a:ext cx="9179169" cy="653773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Flow Cytometer Performance Characterization</a:t>
            </a: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524000" y="1371600"/>
            <a:ext cx="5867400" cy="32766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14592"/>
              </p:ext>
            </p:extLst>
          </p:nvPr>
        </p:nvGraphicFramePr>
        <p:xfrm>
          <a:off x="1379538" y="4727575"/>
          <a:ext cx="295433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" name="Equation" r:id="rId4" imgW="2336760" imgH="520560" progId="Equation.3">
                  <p:embed/>
                </p:oleObj>
              </mc:Choice>
              <mc:Fallback>
                <p:oleObj name="Equation" r:id="rId4" imgW="2336760" imgH="52056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8" y="4727575"/>
                        <a:ext cx="2954337" cy="663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800600" y="4642891"/>
          <a:ext cx="2783207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" name="Equation" r:id="rId6" imgW="1828800" imgH="507960" progId="Equation.3">
                  <p:embed/>
                </p:oleObj>
              </mc:Choice>
              <mc:Fallback>
                <p:oleObj name="Equation" r:id="rId6" imgW="1828800" imgH="50796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00600" y="4642891"/>
                        <a:ext cx="2783207" cy="773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048000" y="5638800"/>
            <a:ext cx="39624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100" b="1" dirty="0">
                <a:solidFill>
                  <a:srgbClr val="FF0000"/>
                </a:solidFill>
                <a:ea typeface="宋体" pitchFamily="2" charset="-122"/>
              </a:rPr>
              <a:t>Cytometry 33A:260-266, 1998</a:t>
            </a:r>
          </a:p>
          <a:p>
            <a:pPr lvl="0">
              <a:defRPr/>
            </a:pPr>
            <a:r>
              <a:rPr lang="en-US" altLang="zh-CN" sz="1100" b="1" dirty="0">
                <a:solidFill>
                  <a:srgbClr val="FF0000"/>
                </a:solidFill>
                <a:ea typeface="宋体" pitchFamily="2" charset="-122"/>
              </a:rPr>
              <a:t>Cytometry 33A:267-279, 1998</a:t>
            </a:r>
          </a:p>
          <a:p>
            <a:pPr lvl="0">
              <a:defRPr/>
            </a:pPr>
            <a:r>
              <a:rPr lang="en-US" altLang="zh-CN" sz="1100" b="1" dirty="0">
                <a:solidFill>
                  <a:srgbClr val="FF0000"/>
                </a:solidFill>
                <a:ea typeface="宋体" pitchFamily="2" charset="-122"/>
              </a:rPr>
              <a:t>Current Protocols in Cytometry, 40:1.20.1-1.20.18, 2007</a:t>
            </a:r>
          </a:p>
          <a:p>
            <a:pPr lvl="0">
              <a:defRPr/>
            </a:pPr>
            <a:r>
              <a:rPr lang="en-US" altLang="zh-CN" sz="1100" b="1" dirty="0">
                <a:solidFill>
                  <a:srgbClr val="FF0000"/>
                </a:solidFill>
                <a:ea typeface="宋体" pitchFamily="2" charset="-122"/>
              </a:rPr>
              <a:t>Single Cell Analysis (edited book), p171-199, 2017</a:t>
            </a:r>
          </a:p>
          <a:p>
            <a:pPr>
              <a:defRPr/>
            </a:pPr>
            <a:r>
              <a:rPr lang="en-US" altLang="zh-CN" sz="1100" b="1" dirty="0">
                <a:solidFill>
                  <a:srgbClr val="FF0000"/>
                </a:solidFill>
                <a:ea typeface="宋体" pitchFamily="2" charset="-122"/>
              </a:rPr>
              <a:t>Flow Cytometry Protocols: Fourth Edition (in press)</a:t>
            </a:r>
          </a:p>
        </p:txBody>
      </p:sp>
    </p:spTree>
    <p:extLst>
      <p:ext uri="{BB962C8B-B14F-4D97-AF65-F5344CB8AC3E}">
        <p14:creationId xmlns:p14="http://schemas.microsoft.com/office/powerpoint/2010/main" val="3667033618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2">
            <a:extLst>
              <a:ext uri="{FF2B5EF4-FFF2-40B4-BE49-F238E27FC236}">
                <a16:creationId xmlns:a16="http://schemas.microsoft.com/office/drawing/2014/main" id="{B5BED8EB-1423-4BFC-82A9-CB847EC6AC09}"/>
              </a:ext>
            </a:extLst>
          </p:cNvPr>
          <p:cNvSpPr txBox="1">
            <a:spLocks/>
          </p:cNvSpPr>
          <p:nvPr/>
        </p:nvSpPr>
        <p:spPr>
          <a:xfrm>
            <a:off x="1" y="457200"/>
            <a:ext cx="9144000" cy="653773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Cellular Assays on Flow Cytometry Devices Cleared by CDRH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AF7FA2F-EE50-4599-9D1A-44908ACF81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57775"/>
              </p:ext>
            </p:extLst>
          </p:nvPr>
        </p:nvGraphicFramePr>
        <p:xfrm>
          <a:off x="637424" y="1219200"/>
          <a:ext cx="7869154" cy="5143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9079">
                  <a:extLst>
                    <a:ext uri="{9D8B030D-6E8A-4147-A177-3AD203B41FA5}">
                      <a16:colId xmlns:a16="http://schemas.microsoft.com/office/drawing/2014/main" val="437035639"/>
                    </a:ext>
                  </a:extLst>
                </a:gridCol>
                <a:gridCol w="2379561">
                  <a:extLst>
                    <a:ext uri="{9D8B030D-6E8A-4147-A177-3AD203B41FA5}">
                      <a16:colId xmlns:a16="http://schemas.microsoft.com/office/drawing/2014/main" val="1898283953"/>
                    </a:ext>
                  </a:extLst>
                </a:gridCol>
                <a:gridCol w="1272789">
                  <a:extLst>
                    <a:ext uri="{9D8B030D-6E8A-4147-A177-3AD203B41FA5}">
                      <a16:colId xmlns:a16="http://schemas.microsoft.com/office/drawing/2014/main" val="2424075990"/>
                    </a:ext>
                  </a:extLst>
                </a:gridCol>
                <a:gridCol w="1997725">
                  <a:extLst>
                    <a:ext uri="{9D8B030D-6E8A-4147-A177-3AD203B41FA5}">
                      <a16:colId xmlns:a16="http://schemas.microsoft.com/office/drawing/2014/main" val="664811184"/>
                    </a:ext>
                  </a:extLst>
                </a:gridCol>
              </a:tblGrid>
              <a:tr h="6109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Purpose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6" marR="664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Measurand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6" marR="664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‘quantitative’, ‘qualitative’ or ‘semi-quantitative’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6" marR="664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Standard used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6" marR="66406" marT="0" marB="0"/>
                </a:tc>
                <a:extLst>
                  <a:ext uri="{0D108BD9-81ED-4DB2-BD59-A6C34878D82A}">
                    <a16:rowId xmlns:a16="http://schemas.microsoft.com/office/drawing/2014/main" val="4192453899"/>
                  </a:ext>
                </a:extLst>
              </a:tr>
              <a:tr h="746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Assessment of CMV-specific immune status and risk of CMV reactivation in immunosuppressed stem cell transplant recipients.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6" marR="664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CMV specific CD8 MHC tetramer or dextramers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6" marR="664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Quantitative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6" marR="664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Beads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6" marR="66406" marT="0" marB="0"/>
                </a:tc>
                <a:extLst>
                  <a:ext uri="{0D108BD9-81ED-4DB2-BD59-A6C34878D82A}">
                    <a16:rowId xmlns:a16="http://schemas.microsoft.com/office/drawing/2014/main" val="3174791914"/>
                  </a:ext>
                </a:extLst>
              </a:tr>
              <a:tr h="560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Immunologic assessment of patients having or suspected of having immune deficiency.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6" marR="664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CD3+, CD3+CD4+, CD3+CD8+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6" marR="664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Quantitative and Qualitative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6" marR="664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Beads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6" marR="66406" marT="0" marB="0"/>
                </a:tc>
                <a:extLst>
                  <a:ext uri="{0D108BD9-81ED-4DB2-BD59-A6C34878D82A}">
                    <a16:rowId xmlns:a16="http://schemas.microsoft.com/office/drawing/2014/main" val="1693016184"/>
                  </a:ext>
                </a:extLst>
              </a:tr>
              <a:tr h="2036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monitor forms of immunodeficiency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6" marR="664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CD3+CD4+, CD3+CD8+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6" marR="664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Quantitative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6" marR="664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Beads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6" marR="66406" marT="0" marB="0"/>
                </a:tc>
                <a:extLst>
                  <a:ext uri="{0D108BD9-81ED-4DB2-BD59-A6C34878D82A}">
                    <a16:rowId xmlns:a16="http://schemas.microsoft.com/office/drawing/2014/main" val="626227820"/>
                  </a:ext>
                </a:extLst>
              </a:tr>
              <a:tr h="560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Immunologic assessment of patients having or suspected of having immune deficiency.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6" marR="664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CD3+CD4+, CD3+CD8+, CD3+, CD19+ and CD3-CD56+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6" marR="664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Quantitative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6" marR="664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Beads or on a dual platform</a:t>
                      </a:r>
                    </a:p>
                  </a:txBody>
                  <a:tcPr marL="66406" marR="66406" marT="0" marB="0"/>
                </a:tc>
                <a:extLst>
                  <a:ext uri="{0D108BD9-81ED-4DB2-BD59-A6C34878D82A}">
                    <a16:rowId xmlns:a16="http://schemas.microsoft.com/office/drawing/2014/main" val="814650161"/>
                  </a:ext>
                </a:extLst>
              </a:tr>
              <a:tr h="560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Immunologic assessment of patients having, or suspected of having, immune deficiency.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6" marR="664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CD3+, CD3+CD4+, CD3+CD8+, CD3-CD19+, CD3-CD56+ and/or CD16+, CD45+ Low SS, and CD45+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6" marR="664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Qualitative and quantitative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6" marR="6640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Beads or on a dual platform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6" marR="66406" marT="0" marB="0"/>
                </a:tc>
                <a:extLst>
                  <a:ext uri="{0D108BD9-81ED-4DB2-BD59-A6C34878D82A}">
                    <a16:rowId xmlns:a16="http://schemas.microsoft.com/office/drawing/2014/main" val="1748207898"/>
                  </a:ext>
                </a:extLst>
              </a:tr>
              <a:tr h="2036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HIV positive patients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6" marR="664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CD4/Hgb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6" marR="664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Quantitative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6" marR="664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CD4 count/volume of the imaged field of views</a:t>
                      </a:r>
                    </a:p>
                  </a:txBody>
                  <a:tcPr marL="66406" marR="66406" marT="0" marB="0"/>
                </a:tc>
                <a:extLst>
                  <a:ext uri="{0D108BD9-81ED-4DB2-BD59-A6C34878D82A}">
                    <a16:rowId xmlns:a16="http://schemas.microsoft.com/office/drawing/2014/main" val="1095748870"/>
                  </a:ext>
                </a:extLst>
              </a:tr>
              <a:tr h="10809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multiparameter immunophenotyping aid in the differential diagnosis of hematopoietic neoplasms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6" marR="6640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T1: CD2, CD56, CD7, CD5, CD45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T2: CD8, CD4, CD3, CD45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B1: Kappa, Lambda, CD19, CD5, CD45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B2: CD20, CD10, CD19, CD38, CD45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M: CD7, CD13, CD34, CD33, CD45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6" marR="664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Qualitative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6" marR="664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None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6" marR="66406" marT="0" marB="0"/>
                </a:tc>
                <a:extLst>
                  <a:ext uri="{0D108BD9-81ED-4DB2-BD59-A6C34878D82A}">
                    <a16:rowId xmlns:a16="http://schemas.microsoft.com/office/drawing/2014/main" val="2850341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462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75367" y="6273014"/>
            <a:ext cx="243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b="1" dirty="0">
                <a:solidFill>
                  <a:srgbClr val="FF0000"/>
                </a:solidFill>
                <a:ea typeface="宋体" pitchFamily="2" charset="-122"/>
              </a:rPr>
              <a:t>Cytometry Part A </a:t>
            </a:r>
            <a:r>
              <a:rPr lang="en-US" altLang="zh-CN" sz="700" b="1" dirty="0">
                <a:solidFill>
                  <a:srgbClr val="FF0000"/>
                </a:solidFill>
                <a:ea typeface="宋体" pitchFamily="2" charset="-122"/>
              </a:rPr>
              <a:t>●</a:t>
            </a:r>
            <a:r>
              <a:rPr lang="en-US" altLang="zh-CN" sz="900" b="1" dirty="0">
                <a:solidFill>
                  <a:srgbClr val="FF0000"/>
                </a:solidFill>
                <a:ea typeface="宋体" pitchFamily="2" charset="-122"/>
              </a:rPr>
              <a:t> 87A: 244-253, 2015</a:t>
            </a:r>
          </a:p>
          <a:p>
            <a:r>
              <a:rPr lang="en-US" altLang="zh-CN" sz="900" b="1" dirty="0">
                <a:solidFill>
                  <a:srgbClr val="FF0000"/>
                </a:solidFill>
                <a:ea typeface="宋体" pitchFamily="2" charset="-122"/>
              </a:rPr>
              <a:t>Cytometry Part A </a:t>
            </a:r>
            <a:r>
              <a:rPr lang="en-US" altLang="zh-CN" sz="700" b="1" dirty="0">
                <a:solidFill>
                  <a:srgbClr val="FF0000"/>
                </a:solidFill>
                <a:ea typeface="宋体" pitchFamily="2" charset="-122"/>
              </a:rPr>
              <a:t>●</a:t>
            </a:r>
            <a:r>
              <a:rPr lang="en-US" altLang="zh-CN" sz="900" b="1" dirty="0">
                <a:solidFill>
                  <a:srgbClr val="FF0000"/>
                </a:solidFill>
                <a:ea typeface="宋体" pitchFamily="2" charset="-122"/>
              </a:rPr>
              <a:t> 87A: 254-261, 2015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EB459F-D8D4-48D5-8097-0AE1593CA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2" y="261065"/>
            <a:ext cx="9086850" cy="58388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17147D-3ED7-42E5-B34A-93EF11A02E5C}"/>
              </a:ext>
            </a:extLst>
          </p:cNvPr>
          <p:cNvSpPr txBox="1"/>
          <p:nvPr/>
        </p:nvSpPr>
        <p:spPr>
          <a:xfrm>
            <a:off x="152400" y="1676400"/>
            <a:ext cx="3276600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/>
              <a:t>CD4+ Cell Counting Standard</a:t>
            </a:r>
          </a:p>
          <a:p>
            <a:r>
              <a:rPr lang="en-US" sz="1700" b="1" dirty="0"/>
              <a:t>         (WHO BS/10.2153)</a:t>
            </a:r>
            <a:endParaRPr lang="en-US" sz="500" b="1" dirty="0"/>
          </a:p>
          <a:p>
            <a:r>
              <a:rPr lang="en-US" sz="1000" dirty="0"/>
              <a:t>(http://www.nibsc.org/documents/ifu/SS-319-20.pdf)</a:t>
            </a:r>
            <a:endParaRPr lang="en-US" sz="1000" b="1" dirty="0"/>
          </a:p>
          <a:p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first international reference standard for CD4+ cell counting for HIV/AIDS diagnosis and restricting access to anti-retroviral treatment (ART). </a:t>
            </a:r>
          </a:p>
          <a:p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 round-robin international comparative study has demonstrated equivalence in capability in flow cytometric measurement of CD4+ cell concentrations and documented the associated measurement uncertainty.</a:t>
            </a: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B3E1B8-105F-4DE6-A53F-5B477A0C49A4}"/>
              </a:ext>
            </a:extLst>
          </p:cNvPr>
          <p:cNvSpPr/>
          <p:nvPr/>
        </p:nvSpPr>
        <p:spPr>
          <a:xfrm>
            <a:off x="3810000" y="6042182"/>
            <a:ext cx="2667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176431" fontAlgn="auto">
              <a:spcBef>
                <a:spcPts val="0"/>
              </a:spcBef>
              <a:spcAft>
                <a:spcPts val="0"/>
              </a:spcAft>
            </a:pPr>
            <a:r>
              <a:rPr lang="en-GB" sz="1100" b="1" dirty="0">
                <a:solidFill>
                  <a:srgbClr val="0070C0"/>
                </a:solidFill>
                <a:latin typeface="Calibri"/>
              </a:rPr>
              <a:t>Mean CD4+ lymphocyte concentration: </a:t>
            </a:r>
          </a:p>
          <a:p>
            <a:pPr lvl="0" defTabSz="4176431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70C0"/>
                </a:solidFill>
                <a:latin typeface="Calibri"/>
              </a:rPr>
              <a:t>300.4 ± 28.3 µL</a:t>
            </a:r>
            <a:r>
              <a:rPr lang="en-US" sz="1100" b="1" baseline="30000" dirty="0">
                <a:solidFill>
                  <a:srgbClr val="0070C0"/>
                </a:solidFill>
                <a:latin typeface="Calibri"/>
              </a:rPr>
              <a:t>-1</a:t>
            </a:r>
            <a:r>
              <a:rPr lang="en-US" sz="1100" b="1" dirty="0">
                <a:solidFill>
                  <a:srgbClr val="0070C0"/>
                </a:solidFill>
                <a:latin typeface="Calibri"/>
              </a:rPr>
              <a:t> for 1 to 5 dilution </a:t>
            </a:r>
          </a:p>
          <a:p>
            <a:pPr lvl="0" defTabSz="4176431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70C0"/>
                </a:solidFill>
                <a:latin typeface="Calibri"/>
              </a:rPr>
              <a:t>302.9 ± 28.3 µL</a:t>
            </a:r>
            <a:r>
              <a:rPr lang="en-US" sz="1100" b="1" baseline="30000" dirty="0">
                <a:solidFill>
                  <a:srgbClr val="0070C0"/>
                </a:solidFill>
                <a:latin typeface="Calibri"/>
              </a:rPr>
              <a:t>-1</a:t>
            </a:r>
            <a:r>
              <a:rPr lang="en-US" sz="1100" b="1" dirty="0">
                <a:solidFill>
                  <a:srgbClr val="0070C0"/>
                </a:solidFill>
                <a:latin typeface="Calibri"/>
              </a:rPr>
              <a:t> for 1 to 20 dilution</a:t>
            </a:r>
            <a:endParaRPr lang="en-GB" sz="1100" b="1" dirty="0">
              <a:solidFill>
                <a:srgbClr val="0070C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2014886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2_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7189</TotalTime>
  <Words>1693</Words>
  <Application>Microsoft Office PowerPoint</Application>
  <PresentationFormat>On-screen Show (4:3)</PresentationFormat>
  <Paragraphs>348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宋体</vt:lpstr>
      <vt:lpstr>Arial</vt:lpstr>
      <vt:lpstr>Arial Rounded MT Bold</vt:lpstr>
      <vt:lpstr>Calibri</vt:lpstr>
      <vt:lpstr>Symbol</vt:lpstr>
      <vt:lpstr>Times New Roman</vt:lpstr>
      <vt:lpstr>2_Default Design</vt:lpstr>
      <vt:lpstr>Office Theme</vt:lpstr>
      <vt:lpstr>Default Design</vt:lpstr>
      <vt:lpstr>1_Office Theme</vt:lpstr>
      <vt:lpstr>Microsoft Equation 3.0</vt:lpstr>
      <vt:lpstr>Equation</vt:lpstr>
      <vt:lpstr>PowerPoint Presentation</vt:lpstr>
      <vt:lpstr>Understanding and Managing Sources of Variability in Measurement Process</vt:lpstr>
      <vt:lpstr>Use of Reference Materials for Quantitative  Flow Cytometry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Need for Biological Cell Reference Materials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Building Measurement Assurance with the Use of Reference Materials</vt:lpstr>
      <vt:lpstr>PowerPoint Presentation</vt:lpstr>
    </vt:vector>
  </TitlesOfParts>
  <Company>Laurie Locascio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</dc:creator>
  <cp:lastModifiedBy>Wang, Lili (Fed)</cp:lastModifiedBy>
  <cp:revision>818</cp:revision>
  <cp:lastPrinted>2017-06-27T12:47:09Z</cp:lastPrinted>
  <dcterms:modified xsi:type="dcterms:W3CDTF">2017-10-31T20:00:56Z</dcterms:modified>
</cp:coreProperties>
</file>