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4"/>
  </p:notesMasterIdLst>
  <p:sldIdLst>
    <p:sldId id="276" r:id="rId2"/>
    <p:sldId id="287" r:id="rId3"/>
    <p:sldId id="301" r:id="rId4"/>
    <p:sldId id="302" r:id="rId5"/>
    <p:sldId id="303" r:id="rId6"/>
    <p:sldId id="308" r:id="rId7"/>
    <p:sldId id="304" r:id="rId8"/>
    <p:sldId id="305" r:id="rId9"/>
    <p:sldId id="306" r:id="rId10"/>
    <p:sldId id="307" r:id="rId11"/>
    <p:sldId id="324" r:id="rId12"/>
    <p:sldId id="316" r:id="rId13"/>
    <p:sldId id="334" r:id="rId14"/>
    <p:sldId id="336" r:id="rId15"/>
    <p:sldId id="321" r:id="rId16"/>
    <p:sldId id="323" r:id="rId17"/>
    <p:sldId id="322" r:id="rId18"/>
    <p:sldId id="328" r:id="rId19"/>
    <p:sldId id="332" r:id="rId20"/>
    <p:sldId id="335" r:id="rId21"/>
    <p:sldId id="333" r:id="rId22"/>
    <p:sldId id="309" r:id="rId23"/>
    <p:sldId id="325" r:id="rId24"/>
    <p:sldId id="326" r:id="rId25"/>
    <p:sldId id="327" r:id="rId26"/>
    <p:sldId id="330" r:id="rId27"/>
    <p:sldId id="320" r:id="rId28"/>
    <p:sldId id="318" r:id="rId29"/>
    <p:sldId id="289" r:id="rId30"/>
    <p:sldId id="290" r:id="rId31"/>
    <p:sldId id="291"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FF"/>
    <a:srgbClr val="FFAE16"/>
    <a:srgbClr val="FFB51E"/>
    <a:srgbClr val="F6B51E"/>
    <a:srgbClr val="E2B51E"/>
    <a:srgbClr val="F6B52D"/>
    <a:srgbClr val="F6B539"/>
    <a:srgbClr val="F6A739"/>
    <a:srgbClr val="F6BC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018" autoAdjust="0"/>
  </p:normalViewPr>
  <p:slideViewPr>
    <p:cSldViewPr>
      <p:cViewPr varScale="1">
        <p:scale>
          <a:sx n="77" d="100"/>
          <a:sy n="77" d="100"/>
        </p:scale>
        <p:origin x="2604" y="78"/>
      </p:cViewPr>
      <p:guideLst>
        <p:guide orient="horz" pos="2160"/>
        <p:guide pos="2880"/>
        <p:guide pos="2928"/>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885292-AAE0-42E4-B09C-A65E0E5C8136}" type="datetimeFigureOut">
              <a:rPr lang="en-US" smtClean="0"/>
              <a:pPr/>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1EA55C-675E-4D2F-8422-7BA21836121A}" type="slidenum">
              <a:rPr lang="en-US" smtClean="0"/>
              <a:pPr/>
              <a:t>‹#›</a:t>
            </a:fld>
            <a:endParaRPr lang="en-US"/>
          </a:p>
        </p:txBody>
      </p:sp>
    </p:spTree>
    <p:extLst>
      <p:ext uri="{BB962C8B-B14F-4D97-AF65-F5344CB8AC3E}">
        <p14:creationId xmlns:p14="http://schemas.microsoft.com/office/powerpoint/2010/main" val="268859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 component of the Judicial system is the communication between the trained forensic professionals who gather and evaluate evidence and the defendants, plaintiffs, attorneys, judges and jurors who decide the case outcomes.</a:t>
            </a:r>
          </a:p>
          <a:p>
            <a:endParaRPr lang="en-US" dirty="0"/>
          </a:p>
          <a:p>
            <a:r>
              <a:rPr lang="en-US" dirty="0"/>
              <a:t>For many years, categorical conclusions were accepted as the punchline of expert communication.  For instance in matters of source identification, one might have used a three point scale. </a:t>
            </a:r>
          </a:p>
        </p:txBody>
      </p:sp>
      <p:sp>
        <p:nvSpPr>
          <p:cNvPr id="4" name="Slide Number Placeholder 3"/>
          <p:cNvSpPr>
            <a:spLocks noGrp="1"/>
          </p:cNvSpPr>
          <p:nvPr>
            <p:ph type="sldNum" sz="quarter" idx="10"/>
          </p:nvPr>
        </p:nvSpPr>
        <p:spPr/>
        <p:txBody>
          <a:bodyPr/>
          <a:lstStyle/>
          <a:p>
            <a:fld id="{E31EA55C-675E-4D2F-8422-7BA21836121A}" type="slidenum">
              <a:rPr lang="en-US" smtClean="0"/>
              <a:pPr/>
              <a:t>4</a:t>
            </a:fld>
            <a:endParaRPr lang="en-US"/>
          </a:p>
        </p:txBody>
      </p:sp>
    </p:spTree>
    <p:extLst>
      <p:ext uri="{BB962C8B-B14F-4D97-AF65-F5344CB8AC3E}">
        <p14:creationId xmlns:p14="http://schemas.microsoft.com/office/powerpoint/2010/main" val="1279077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of Advisory Committee on Proposed Rules for Federal Rule of Evidence 702:  “Most of the literature assumes that experts testify only in the form of opinions.  The assumption is logically unfounded.”  It goes on to clearly state that expert opinion is not abolished, but the use of expert testimony in non-opinion form is encouraged.</a:t>
            </a:r>
          </a:p>
          <a:p>
            <a:endParaRPr lang="en-US" dirty="0"/>
          </a:p>
          <a:p>
            <a:r>
              <a:rPr lang="en-US" dirty="0"/>
              <a:t>If juror’s are not in a position to understand the available information, how are they expected to correct the expert’s offered LR?</a:t>
            </a:r>
          </a:p>
          <a:p>
            <a:endParaRPr lang="en-US" dirty="0"/>
          </a:p>
          <a:p>
            <a:r>
              <a:rPr lang="en-US" dirty="0"/>
              <a:t>We agree that assessing the influence of assumptions should be a standard part of the adversarial system, and thought the best way to ensure that it is, was to suggest that standard practice be for anyone providing an LR to report what is known about the influence of their assumptions</a:t>
            </a:r>
          </a:p>
          <a:p>
            <a:endParaRPr lang="en-US" dirty="0"/>
          </a:p>
          <a:p>
            <a:pPr marL="0" indent="0">
              <a:buFont typeface="Arial" panose="020B0604020202020204" pitchFamily="34" charset="0"/>
              <a:buNone/>
            </a:pPr>
            <a:r>
              <a:rPr lang="en-US" sz="3200" dirty="0"/>
              <a:t>Among the four responses, regarding our main points we found :</a:t>
            </a:r>
          </a:p>
          <a:p>
            <a:pPr marL="914400" lvl="1" indent="-457200">
              <a:buFont typeface="Arial" panose="020B0604020202020204" pitchFamily="34" charset="0"/>
              <a:buChar char="•"/>
            </a:pPr>
            <a:r>
              <a:rPr lang="en-US" sz="3200" b="1" dirty="0"/>
              <a:t>no</a:t>
            </a:r>
            <a:r>
              <a:rPr lang="en-US" sz="3200" dirty="0"/>
              <a:t> arguments against the claim that other reasonable models exist </a:t>
            </a:r>
          </a:p>
          <a:p>
            <a:pPr marL="914400" lvl="1" indent="-457200">
              <a:buFont typeface="Arial" panose="020B0604020202020204" pitchFamily="34" charset="0"/>
              <a:buChar char="•"/>
            </a:pPr>
            <a:r>
              <a:rPr lang="en-US" sz="3200" b="1" dirty="0"/>
              <a:t>no</a:t>
            </a:r>
            <a:r>
              <a:rPr lang="en-US" sz="3200" dirty="0"/>
              <a:t> arguments against the fact that they’d give different answers (Everyone agrees!)  </a:t>
            </a:r>
          </a:p>
          <a:p>
            <a:pPr marL="914400" lvl="1" indent="-457200">
              <a:buFont typeface="Arial" panose="020B0604020202020204" pitchFamily="34" charset="0"/>
              <a:buChar char="•"/>
            </a:pPr>
            <a:r>
              <a:rPr lang="en-US" sz="3200" b="1" dirty="0"/>
              <a:t>no</a:t>
            </a:r>
            <a:r>
              <a:rPr lang="en-US" sz="3200" dirty="0"/>
              <a:t> arguments against the claim that you cannot understand how different the results could reasonably be without examining multiple models, regardless of how extensive validation efforts are.  </a:t>
            </a:r>
          </a:p>
          <a:p>
            <a:pPr marL="914400" lvl="1" indent="-457200">
              <a:buFont typeface="Arial" panose="020B0604020202020204" pitchFamily="34" charset="0"/>
              <a:buChar char="•"/>
            </a:pPr>
            <a:r>
              <a:rPr lang="en-US" sz="3200" b="1" dirty="0"/>
              <a:t>no</a:t>
            </a:r>
            <a:r>
              <a:rPr lang="en-US" sz="3200" dirty="0"/>
              <a:t> arguments against the claim this information is of direct interest to decision makers within the judicial system.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31EA55C-675E-4D2F-8422-7BA21836121A}" type="slidenum">
              <a:rPr lang="en-US" smtClean="0"/>
              <a:pPr/>
              <a:t>17</a:t>
            </a:fld>
            <a:endParaRPr lang="en-US"/>
          </a:p>
        </p:txBody>
      </p:sp>
    </p:spTree>
    <p:extLst>
      <p:ext uri="{BB962C8B-B14F-4D97-AF65-F5344CB8AC3E}">
        <p14:creationId xmlns:p14="http://schemas.microsoft.com/office/powerpoint/2010/main" val="2779091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did not claim that all likelihoods ratios must be based on untested subjective judgement. We said that producing an LR, even when relevant data and quantitative measurements are available, requires modeling choices that influence the result.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are not asking if you have tested your LR system.  We are asking how wide is the range of LRs that pass your test? (If its not been tested, then the answer is anything from 0 to infinity)</a:t>
            </a:r>
          </a:p>
          <a:p>
            <a:endParaRPr lang="en-US" dirty="0"/>
          </a:p>
        </p:txBody>
      </p:sp>
      <p:sp>
        <p:nvSpPr>
          <p:cNvPr id="4" name="Slide Number Placeholder 3"/>
          <p:cNvSpPr>
            <a:spLocks noGrp="1"/>
          </p:cNvSpPr>
          <p:nvPr>
            <p:ph type="sldNum" sz="quarter" idx="10"/>
          </p:nvPr>
        </p:nvSpPr>
        <p:spPr/>
        <p:txBody>
          <a:bodyPr/>
          <a:lstStyle/>
          <a:p>
            <a:fld id="{E31EA55C-675E-4D2F-8422-7BA21836121A}" type="slidenum">
              <a:rPr lang="en-US" smtClean="0"/>
              <a:pPr/>
              <a:t>18</a:t>
            </a:fld>
            <a:endParaRPr lang="en-US"/>
          </a:p>
        </p:txBody>
      </p:sp>
    </p:spTree>
    <p:extLst>
      <p:ext uri="{BB962C8B-B14F-4D97-AF65-F5344CB8AC3E}">
        <p14:creationId xmlns:p14="http://schemas.microsoft.com/office/powerpoint/2010/main" val="1586826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EA55C-675E-4D2F-8422-7BA21836121A}" type="slidenum">
              <a:rPr lang="en-US" smtClean="0"/>
              <a:pPr/>
              <a:t>19</a:t>
            </a:fld>
            <a:endParaRPr lang="en-US"/>
          </a:p>
        </p:txBody>
      </p:sp>
    </p:spTree>
    <p:extLst>
      <p:ext uri="{BB962C8B-B14F-4D97-AF65-F5344CB8AC3E}">
        <p14:creationId xmlns:p14="http://schemas.microsoft.com/office/powerpoint/2010/main" val="739605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Describing our data, our assumptions and model, and our validation efforts </a:t>
            </a:r>
            <a:r>
              <a:rPr lang="en-US" sz="1200" dirty="0">
                <a:solidFill>
                  <a:schemeClr val="bg1"/>
                </a:solidFill>
              </a:rPr>
              <a:t>without referring to an uncertainty pyramid fails to convey the range of reasonable values and risks giving recipients a potentially unwarranted impression that any reasonable assessment of the evidence would differ only negligibly from the offered result.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31EA55C-675E-4D2F-8422-7BA21836121A}" type="slidenum">
              <a:rPr lang="en-US" smtClean="0"/>
              <a:pPr/>
              <a:t>20</a:t>
            </a:fld>
            <a:endParaRPr lang="en-US"/>
          </a:p>
        </p:txBody>
      </p:sp>
    </p:spTree>
    <p:extLst>
      <p:ext uri="{BB962C8B-B14F-4D97-AF65-F5344CB8AC3E}">
        <p14:creationId xmlns:p14="http://schemas.microsoft.com/office/powerpoint/2010/main" val="138007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EA55C-675E-4D2F-8422-7BA21836121A}" type="slidenum">
              <a:rPr lang="en-US" smtClean="0"/>
              <a:pPr/>
              <a:t>9</a:t>
            </a:fld>
            <a:endParaRPr lang="en-US"/>
          </a:p>
        </p:txBody>
      </p:sp>
    </p:spTree>
    <p:extLst>
      <p:ext uri="{BB962C8B-B14F-4D97-AF65-F5344CB8AC3E}">
        <p14:creationId xmlns:p14="http://schemas.microsoft.com/office/powerpoint/2010/main" val="412449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 process that involved 7 internal and 4 external reviewers, we published a paper that identified some potential concerns and suggested solutions regarding the widespread use of likelihood ratios. </a:t>
            </a:r>
          </a:p>
          <a:p>
            <a:endParaRPr lang="en-US" dirty="0"/>
          </a:p>
          <a:p>
            <a:r>
              <a:rPr lang="en-US" dirty="0"/>
              <a:t>Talk about reviewers:  No fewer than </a:t>
            </a:r>
          </a:p>
          <a:p>
            <a:endParaRPr lang="en-US" dirty="0"/>
          </a:p>
          <a:p>
            <a:r>
              <a:rPr lang="en-US" dirty="0"/>
              <a:t>14 reviewers</a:t>
            </a:r>
          </a:p>
          <a:p>
            <a:endParaRPr lang="en-US" dirty="0"/>
          </a:p>
          <a:p>
            <a:r>
              <a:rPr lang="en-US" dirty="0"/>
              <a:t>7 Internal:  John Butler, Antonio Possolo, Martin Herman, Will Guthrie, Adam Pintar, Ron Goldberg, Chuck Romine</a:t>
            </a:r>
          </a:p>
          <a:p>
            <a:endParaRPr lang="en-US" dirty="0"/>
          </a:p>
          <a:p>
            <a:r>
              <a:rPr lang="en-US" dirty="0"/>
              <a:t>3 Informal:  Jaquelyn Spiers, John Buckleton, Simone </a:t>
            </a:r>
            <a:r>
              <a:rPr lang="en-US" dirty="0" err="1"/>
              <a:t>Gittleson</a:t>
            </a:r>
            <a:endParaRPr lang="en-US" dirty="0"/>
          </a:p>
          <a:p>
            <a:endParaRPr lang="en-US" dirty="0"/>
          </a:p>
          <a:p>
            <a:r>
              <a:rPr lang="en-US" dirty="0"/>
              <a:t>4 External:  David Kaye, Jay </a:t>
            </a:r>
            <a:r>
              <a:rPr lang="en-US" dirty="0" err="1"/>
              <a:t>Kadane</a:t>
            </a:r>
            <a:r>
              <a:rPr lang="en-US" dirty="0"/>
              <a:t>, Hal Stern, Karen Kafadar</a:t>
            </a:r>
          </a:p>
        </p:txBody>
      </p:sp>
      <p:sp>
        <p:nvSpPr>
          <p:cNvPr id="4" name="Slide Number Placeholder 3"/>
          <p:cNvSpPr>
            <a:spLocks noGrp="1"/>
          </p:cNvSpPr>
          <p:nvPr>
            <p:ph type="sldNum" sz="quarter" idx="10"/>
          </p:nvPr>
        </p:nvSpPr>
        <p:spPr/>
        <p:txBody>
          <a:bodyPr/>
          <a:lstStyle/>
          <a:p>
            <a:fld id="{E31EA55C-675E-4D2F-8422-7BA21836121A}" type="slidenum">
              <a:rPr lang="en-US" smtClean="0"/>
              <a:pPr/>
              <a:t>10</a:t>
            </a:fld>
            <a:endParaRPr lang="en-US"/>
          </a:p>
        </p:txBody>
      </p:sp>
    </p:spTree>
    <p:extLst>
      <p:ext uri="{BB962C8B-B14F-4D97-AF65-F5344CB8AC3E}">
        <p14:creationId xmlns:p14="http://schemas.microsoft.com/office/powerpoint/2010/main" val="339795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we focused on how forming an LR requires making assumptions and modelling choices that are beyond consideration of whatever data is available. </a:t>
            </a:r>
          </a:p>
          <a:p>
            <a:endParaRPr lang="en-US" dirty="0"/>
          </a:p>
        </p:txBody>
      </p:sp>
      <p:sp>
        <p:nvSpPr>
          <p:cNvPr id="4" name="Slide Number Placeholder 3"/>
          <p:cNvSpPr>
            <a:spLocks noGrp="1"/>
          </p:cNvSpPr>
          <p:nvPr>
            <p:ph type="sldNum" sz="quarter" idx="10"/>
          </p:nvPr>
        </p:nvSpPr>
        <p:spPr/>
        <p:txBody>
          <a:bodyPr/>
          <a:lstStyle/>
          <a:p>
            <a:fld id="{E31EA55C-675E-4D2F-8422-7BA21836121A}" type="slidenum">
              <a:rPr lang="en-US" smtClean="0"/>
              <a:pPr/>
              <a:t>11</a:t>
            </a:fld>
            <a:endParaRPr lang="en-US"/>
          </a:p>
        </p:txBody>
      </p:sp>
    </p:spTree>
    <p:extLst>
      <p:ext uri="{BB962C8B-B14F-4D97-AF65-F5344CB8AC3E}">
        <p14:creationId xmlns:p14="http://schemas.microsoft.com/office/powerpoint/2010/main" val="313072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say that the available data has to travel through a model in order to become an LR.</a:t>
            </a:r>
          </a:p>
          <a:p>
            <a:endParaRPr lang="en-US" dirty="0"/>
          </a:p>
          <a:p>
            <a:r>
              <a:rPr lang="en-US" dirty="0"/>
              <a:t>We emphasized that even experts must resort to personal preference and familiarity when choosing what models and assumptions to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further emphasized that any validation test does not uniquely support any one model. There is a range of models that, if considered, would also pass the same validation test with the same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course there are a variety of validation tests, some stricter than others, and each will have it’s own associated range of LRs for the set of considered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range of reasonable LRs depends on what data you have, what models you’re willing to consider, and what test you choose to run.  We called the exploration of these factors an Uncertainty Pyramid.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31EA55C-675E-4D2F-8422-7BA21836121A}" type="slidenum">
              <a:rPr lang="en-US" smtClean="0"/>
              <a:pPr/>
              <a:t>12</a:t>
            </a:fld>
            <a:endParaRPr lang="en-US"/>
          </a:p>
        </p:txBody>
      </p:sp>
    </p:spTree>
    <p:extLst>
      <p:ext uri="{BB962C8B-B14F-4D97-AF65-F5344CB8AC3E}">
        <p14:creationId xmlns:p14="http://schemas.microsoft.com/office/powerpoint/2010/main" val="267943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suggested that any report of LR include a description of how these factors have been investigated so that the audience may understand the range of reasonable LRs and decide how best to utilize that information.</a:t>
            </a:r>
          </a:p>
          <a:p>
            <a:endParaRPr lang="en-US" dirty="0"/>
          </a:p>
          <a:p>
            <a:r>
              <a:rPr lang="en-US" dirty="0"/>
              <a:t>For those who don’t want to examine an uncertainty pyramid, we pointed out that there is no statistical argument requiring experts to communicate using a probabilistic assessment such as an LR.  Instead, they could stick to the facts…</a:t>
            </a:r>
          </a:p>
        </p:txBody>
      </p:sp>
      <p:sp>
        <p:nvSpPr>
          <p:cNvPr id="4" name="Slide Number Placeholder 3"/>
          <p:cNvSpPr>
            <a:spLocks noGrp="1"/>
          </p:cNvSpPr>
          <p:nvPr>
            <p:ph type="sldNum" sz="quarter" idx="10"/>
          </p:nvPr>
        </p:nvSpPr>
        <p:spPr/>
        <p:txBody>
          <a:bodyPr/>
          <a:lstStyle/>
          <a:p>
            <a:fld id="{E31EA55C-675E-4D2F-8422-7BA21836121A}" type="slidenum">
              <a:rPr lang="en-US" smtClean="0"/>
              <a:pPr/>
              <a:t>13</a:t>
            </a:fld>
            <a:endParaRPr lang="en-US"/>
          </a:p>
        </p:txBody>
      </p:sp>
    </p:spTree>
    <p:extLst>
      <p:ext uri="{BB962C8B-B14F-4D97-AF65-F5344CB8AC3E}">
        <p14:creationId xmlns:p14="http://schemas.microsoft.com/office/powerpoint/2010/main" val="233682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describing the results of evidence evaluation as a black box score and provide any data they are aware of that may help others better understand the meaning of that result (E.g., black box studies) in the context of the current considerations.</a:t>
            </a:r>
          </a:p>
          <a:p>
            <a:endParaRPr lang="en-US" dirty="0"/>
          </a:p>
        </p:txBody>
      </p:sp>
      <p:sp>
        <p:nvSpPr>
          <p:cNvPr id="4" name="Slide Number Placeholder 3"/>
          <p:cNvSpPr>
            <a:spLocks noGrp="1"/>
          </p:cNvSpPr>
          <p:nvPr>
            <p:ph type="sldNum" sz="quarter" idx="10"/>
          </p:nvPr>
        </p:nvSpPr>
        <p:spPr/>
        <p:txBody>
          <a:bodyPr/>
          <a:lstStyle/>
          <a:p>
            <a:fld id="{E31EA55C-675E-4D2F-8422-7BA21836121A}" type="slidenum">
              <a:rPr lang="en-US" smtClean="0"/>
              <a:pPr/>
              <a:t>14</a:t>
            </a:fld>
            <a:endParaRPr lang="en-US"/>
          </a:p>
        </p:txBody>
      </p:sp>
    </p:spTree>
    <p:extLst>
      <p:ext uri="{BB962C8B-B14F-4D97-AF65-F5344CB8AC3E}">
        <p14:creationId xmlns:p14="http://schemas.microsoft.com/office/powerpoint/2010/main" val="3271565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Simply summarized: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you’re going to provide an LR, carefully examine and convey the </a:t>
            </a:r>
            <a:r>
              <a:rPr lang="en-US" b="1" i="1" dirty="0"/>
              <a:t>influence</a:t>
            </a:r>
            <a:r>
              <a:rPr lang="en-US" dirty="0"/>
              <a:t> of your assumptions and modelling choices.  If you don’t want to do that, stick to presenting results as data rather than probabilistic interpretations.</a:t>
            </a:r>
          </a:p>
          <a:p>
            <a:endParaRPr lang="en-US" dirty="0"/>
          </a:p>
        </p:txBody>
      </p:sp>
      <p:sp>
        <p:nvSpPr>
          <p:cNvPr id="4" name="Slide Number Placeholder 3"/>
          <p:cNvSpPr>
            <a:spLocks noGrp="1"/>
          </p:cNvSpPr>
          <p:nvPr>
            <p:ph type="sldNum" sz="quarter" idx="10"/>
          </p:nvPr>
        </p:nvSpPr>
        <p:spPr/>
        <p:txBody>
          <a:bodyPr/>
          <a:lstStyle/>
          <a:p>
            <a:fld id="{E31EA55C-675E-4D2F-8422-7BA21836121A}" type="slidenum">
              <a:rPr lang="en-US" smtClean="0"/>
              <a:pPr/>
              <a:t>15</a:t>
            </a:fld>
            <a:endParaRPr lang="en-US"/>
          </a:p>
        </p:txBody>
      </p:sp>
    </p:spTree>
    <p:extLst>
      <p:ext uri="{BB962C8B-B14F-4D97-AF65-F5344CB8AC3E}">
        <p14:creationId xmlns:p14="http://schemas.microsoft.com/office/powerpoint/2010/main" val="782750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aware of four published responses to our paper.  Today I’ll be discussing the response from Simone Gittelson et.al  and the response from Geoffrey Morrison.   </a:t>
            </a:r>
          </a:p>
        </p:txBody>
      </p:sp>
      <p:sp>
        <p:nvSpPr>
          <p:cNvPr id="4" name="Slide Number Placeholder 3"/>
          <p:cNvSpPr>
            <a:spLocks noGrp="1"/>
          </p:cNvSpPr>
          <p:nvPr>
            <p:ph type="sldNum" sz="quarter" idx="10"/>
          </p:nvPr>
        </p:nvSpPr>
        <p:spPr/>
        <p:txBody>
          <a:bodyPr/>
          <a:lstStyle/>
          <a:p>
            <a:fld id="{E31EA55C-675E-4D2F-8422-7BA21836121A}" type="slidenum">
              <a:rPr lang="en-US" smtClean="0"/>
              <a:pPr/>
              <a:t>16</a:t>
            </a:fld>
            <a:endParaRPr lang="en-US"/>
          </a:p>
        </p:txBody>
      </p:sp>
    </p:spTree>
    <p:extLst>
      <p:ext uri="{BB962C8B-B14F-4D97-AF65-F5344CB8AC3E}">
        <p14:creationId xmlns:p14="http://schemas.microsoft.com/office/powerpoint/2010/main" val="353914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C4EA9F-C675-42F8-9919-FCE9C0DC5CBE}"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13215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4EA9F-C675-42F8-9919-FCE9C0DC5CBE}"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DEF45-2782-4913-8060-DA3F4A772817}" type="slidenum">
              <a:rPr lang="en-US" smtClean="0"/>
              <a:pPr/>
              <a:t>‹#›</a:t>
            </a:fld>
            <a:endParaRPr lang="en-US"/>
          </a:p>
        </p:txBody>
      </p:sp>
    </p:spTree>
    <p:extLst>
      <p:ext uri="{BB962C8B-B14F-4D97-AF65-F5344CB8AC3E}">
        <p14:creationId xmlns:p14="http://schemas.microsoft.com/office/powerpoint/2010/main" val="359145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4EA9F-C675-42F8-9919-FCE9C0DC5CBE}"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DEF45-2782-4913-8060-DA3F4A772817}" type="slidenum">
              <a:rPr lang="en-US" smtClean="0"/>
              <a:pPr/>
              <a:t>‹#›</a:t>
            </a:fld>
            <a:endParaRPr lang="en-US"/>
          </a:p>
        </p:txBody>
      </p:sp>
    </p:spTree>
    <p:extLst>
      <p:ext uri="{BB962C8B-B14F-4D97-AF65-F5344CB8AC3E}">
        <p14:creationId xmlns:p14="http://schemas.microsoft.com/office/powerpoint/2010/main" val="82432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4EA9F-C675-42F8-9919-FCE9C0DC5CBE}"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DEF45-2782-4913-8060-DA3F4A772817}" type="slidenum">
              <a:rPr lang="en-US" smtClean="0"/>
              <a:pPr/>
              <a:t>‹#›</a:t>
            </a:fld>
            <a:endParaRPr lang="en-US"/>
          </a:p>
        </p:txBody>
      </p:sp>
    </p:spTree>
    <p:extLst>
      <p:ext uri="{BB962C8B-B14F-4D97-AF65-F5344CB8AC3E}">
        <p14:creationId xmlns:p14="http://schemas.microsoft.com/office/powerpoint/2010/main" val="314586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4EA9F-C675-42F8-9919-FCE9C0DC5CBE}"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DEF45-2782-4913-8060-DA3F4A772817}" type="slidenum">
              <a:rPr lang="en-US" smtClean="0"/>
              <a:pPr/>
              <a:t>‹#›</a:t>
            </a:fld>
            <a:endParaRPr lang="en-US"/>
          </a:p>
        </p:txBody>
      </p:sp>
    </p:spTree>
    <p:extLst>
      <p:ext uri="{BB962C8B-B14F-4D97-AF65-F5344CB8AC3E}">
        <p14:creationId xmlns:p14="http://schemas.microsoft.com/office/powerpoint/2010/main" val="269391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C4EA9F-C675-42F8-9919-FCE9C0DC5CBE}"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DEF45-2782-4913-8060-DA3F4A772817}" type="slidenum">
              <a:rPr lang="en-US" smtClean="0"/>
              <a:pPr/>
              <a:t>‹#›</a:t>
            </a:fld>
            <a:endParaRPr lang="en-US"/>
          </a:p>
        </p:txBody>
      </p:sp>
    </p:spTree>
    <p:extLst>
      <p:ext uri="{BB962C8B-B14F-4D97-AF65-F5344CB8AC3E}">
        <p14:creationId xmlns:p14="http://schemas.microsoft.com/office/powerpoint/2010/main" val="3374440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C4EA9F-C675-42F8-9919-FCE9C0DC5CBE}"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DEF45-2782-4913-8060-DA3F4A772817}" type="slidenum">
              <a:rPr lang="en-US" smtClean="0"/>
              <a:pPr/>
              <a:t>‹#›</a:t>
            </a:fld>
            <a:endParaRPr lang="en-US"/>
          </a:p>
        </p:txBody>
      </p:sp>
    </p:spTree>
    <p:extLst>
      <p:ext uri="{BB962C8B-B14F-4D97-AF65-F5344CB8AC3E}">
        <p14:creationId xmlns:p14="http://schemas.microsoft.com/office/powerpoint/2010/main" val="346162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C4EA9F-C675-42F8-9919-FCE9C0DC5CBE}"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DEF45-2782-4913-8060-DA3F4A772817}" type="slidenum">
              <a:rPr lang="en-US" smtClean="0"/>
              <a:pPr/>
              <a:t>‹#›</a:t>
            </a:fld>
            <a:endParaRPr lang="en-US"/>
          </a:p>
        </p:txBody>
      </p:sp>
    </p:spTree>
    <p:extLst>
      <p:ext uri="{BB962C8B-B14F-4D97-AF65-F5344CB8AC3E}">
        <p14:creationId xmlns:p14="http://schemas.microsoft.com/office/powerpoint/2010/main" val="216831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4EA9F-C675-42F8-9919-FCE9C0DC5CBE}"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DEF45-2782-4913-8060-DA3F4A772817}" type="slidenum">
              <a:rPr lang="en-US" smtClean="0"/>
              <a:pPr/>
              <a:t>‹#›</a:t>
            </a:fld>
            <a:endParaRPr lang="en-US"/>
          </a:p>
        </p:txBody>
      </p:sp>
    </p:spTree>
    <p:extLst>
      <p:ext uri="{BB962C8B-B14F-4D97-AF65-F5344CB8AC3E}">
        <p14:creationId xmlns:p14="http://schemas.microsoft.com/office/powerpoint/2010/main" val="267394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C4EA9F-C675-42F8-9919-FCE9C0DC5CBE}"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395994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C4EA9F-C675-42F8-9919-FCE9C0DC5CBE}"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DEF45-2782-4913-8060-DA3F4A772817}" type="slidenum">
              <a:rPr lang="en-US" smtClean="0"/>
              <a:pPr/>
              <a:t>‹#›</a:t>
            </a:fld>
            <a:endParaRPr lang="en-US"/>
          </a:p>
        </p:txBody>
      </p:sp>
    </p:spTree>
    <p:extLst>
      <p:ext uri="{BB962C8B-B14F-4D97-AF65-F5344CB8AC3E}">
        <p14:creationId xmlns:p14="http://schemas.microsoft.com/office/powerpoint/2010/main" val="3877560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4EA9F-C675-42F8-9919-FCE9C0DC5CBE}" type="datetimeFigureOut">
              <a:rPr lang="en-US" smtClean="0"/>
              <a:pPr/>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DEF45-2782-4913-8060-DA3F4A772817}" type="slidenum">
              <a:rPr lang="en-US" smtClean="0"/>
              <a:pPr/>
              <a:t>‹#›</a:t>
            </a:fld>
            <a:endParaRPr lang="en-US"/>
          </a:p>
        </p:txBody>
      </p:sp>
    </p:spTree>
    <p:extLst>
      <p:ext uri="{BB962C8B-B14F-4D97-AF65-F5344CB8AC3E}">
        <p14:creationId xmlns:p14="http://schemas.microsoft.com/office/powerpoint/2010/main" val="373574493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gif"/><Relationship Id="rId10" Type="http://schemas.openxmlformats.org/officeDocument/2006/relationships/image" Target="../media/image2.png"/><Relationship Id="rId4" Type="http://schemas.openxmlformats.org/officeDocument/2006/relationships/image" Target="../media/image28.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9.jpeg"/><Relationship Id="rId4" Type="http://schemas.openxmlformats.org/officeDocument/2006/relationships/image" Target="../media/image10.jpeg"/><Relationship Id="rId9" Type="http://schemas.openxmlformats.org/officeDocument/2006/relationships/image" Target="../media/image8.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Likelihood Ratio as Weight of Forensic Evidence: A Closer Look</a:t>
            </a:r>
          </a:p>
        </p:txBody>
      </p:sp>
      <p:sp>
        <p:nvSpPr>
          <p:cNvPr id="3" name="Subtitle 2"/>
          <p:cNvSpPr>
            <a:spLocks noGrp="1"/>
          </p:cNvSpPr>
          <p:nvPr>
            <p:ph type="subTitle" idx="1"/>
          </p:nvPr>
        </p:nvSpPr>
        <p:spPr/>
        <p:txBody>
          <a:bodyPr/>
          <a:lstStyle/>
          <a:p>
            <a:r>
              <a:rPr lang="en-US" dirty="0"/>
              <a:t>Steve Lund and Hari </a:t>
            </a:r>
            <a:r>
              <a:rPr lang="en-US" dirty="0">
                <a:latin typeface="Times New Roman" panose="02020603050405020304" pitchFamily="18" charset="0"/>
                <a:cs typeface="Times New Roman" panose="02020603050405020304" pitchFamily="18" charset="0"/>
              </a:rPr>
              <a:t>I</a:t>
            </a:r>
            <a:r>
              <a:rPr lang="en-US" dirty="0"/>
              <a:t>yer</a:t>
            </a:r>
          </a:p>
          <a:p>
            <a:r>
              <a:rPr lang="en-US" dirty="0"/>
              <a:t>November 8, 2018</a:t>
            </a:r>
          </a:p>
        </p:txBody>
      </p:sp>
      <p:pic>
        <p:nvPicPr>
          <p:cNvPr id="4" name="Picture 3" descr="NIST_Logo_3015.eps"/>
          <p:cNvPicPr>
            <a:picLocks noChangeAspect="1"/>
          </p:cNvPicPr>
          <p:nvPr/>
        </p:nvPicPr>
        <p:blipFill>
          <a:blip r:embed="rId2"/>
          <a:stretch>
            <a:fillRect/>
          </a:stretch>
        </p:blipFill>
        <p:spPr>
          <a:xfrm>
            <a:off x="7924800" y="228600"/>
            <a:ext cx="1021940" cy="4548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 y="914400"/>
            <a:ext cx="9144000" cy="824504"/>
          </a:xfrm>
          <a:prstGeom prst="rect">
            <a:avLst/>
          </a:prstGeom>
        </p:spPr>
      </p:pic>
    </p:spTree>
    <p:extLst>
      <p:ext uri="{BB962C8B-B14F-4D97-AF65-F5344CB8AC3E}">
        <p14:creationId xmlns:p14="http://schemas.microsoft.com/office/powerpoint/2010/main" val="3018826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30A40CA-5A63-49A5-9A0F-3F7EAF120939}"/>
              </a:ext>
            </a:extLst>
          </p:cNvPr>
          <p:cNvSpPr txBox="1">
            <a:spLocks/>
          </p:cNvSpPr>
          <p:nvPr/>
        </p:nvSpPr>
        <p:spPr>
          <a:xfrm>
            <a:off x="838200" y="1825625"/>
            <a:ext cx="7467600" cy="28987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grpSp>
        <p:nvGrpSpPr>
          <p:cNvPr id="10" name="Group 9">
            <a:extLst>
              <a:ext uri="{FF2B5EF4-FFF2-40B4-BE49-F238E27FC236}">
                <a16:creationId xmlns:a16="http://schemas.microsoft.com/office/drawing/2014/main" id="{3851B88A-6714-4B5A-B67B-11507834D15C}"/>
              </a:ext>
            </a:extLst>
          </p:cNvPr>
          <p:cNvGrpSpPr/>
          <p:nvPr/>
        </p:nvGrpSpPr>
        <p:grpSpPr>
          <a:xfrm>
            <a:off x="-163612" y="659144"/>
            <a:ext cx="9053785" cy="3495348"/>
            <a:chOff x="-145140" y="1008805"/>
            <a:chExt cx="12749208" cy="5246851"/>
          </a:xfrm>
        </p:grpSpPr>
        <p:pic>
          <p:nvPicPr>
            <p:cNvPr id="11" name="Picture 10">
              <a:extLst>
                <a:ext uri="{FF2B5EF4-FFF2-40B4-BE49-F238E27FC236}">
                  <a16:creationId xmlns:a16="http://schemas.microsoft.com/office/drawing/2014/main" id="{719EAC00-8675-45D2-B318-3A2092C26330}"/>
                </a:ext>
              </a:extLst>
            </p:cNvPr>
            <p:cNvPicPr>
              <a:picLocks noChangeAspect="1"/>
            </p:cNvPicPr>
            <p:nvPr/>
          </p:nvPicPr>
          <p:blipFill rotWithShape="1">
            <a:blip r:embed="rId3"/>
            <a:srcRect t="1" b="90022"/>
            <a:stretch/>
          </p:blipFill>
          <p:spPr>
            <a:xfrm>
              <a:off x="-145140" y="1008805"/>
              <a:ext cx="12749208" cy="994166"/>
            </a:xfrm>
            <a:prstGeom prst="rect">
              <a:avLst/>
            </a:prstGeom>
          </p:spPr>
        </p:pic>
        <p:pic>
          <p:nvPicPr>
            <p:cNvPr id="12" name="Picture 11">
              <a:extLst>
                <a:ext uri="{FF2B5EF4-FFF2-40B4-BE49-F238E27FC236}">
                  <a16:creationId xmlns:a16="http://schemas.microsoft.com/office/drawing/2014/main" id="{6B878BF5-3A88-40D0-99E1-4D698E5446CC}"/>
                </a:ext>
              </a:extLst>
            </p:cNvPr>
            <p:cNvPicPr>
              <a:picLocks noChangeAspect="1"/>
            </p:cNvPicPr>
            <p:nvPr/>
          </p:nvPicPr>
          <p:blipFill rotWithShape="1">
            <a:blip r:embed="rId3"/>
            <a:srcRect t="70616" b="101"/>
            <a:stretch/>
          </p:blipFill>
          <p:spPr>
            <a:xfrm>
              <a:off x="838200" y="3791887"/>
              <a:ext cx="10764883" cy="2463769"/>
            </a:xfrm>
            <a:prstGeom prst="rect">
              <a:avLst/>
            </a:prstGeom>
          </p:spPr>
        </p:pic>
        <p:pic>
          <p:nvPicPr>
            <p:cNvPr id="13" name="Picture 12">
              <a:extLst>
                <a:ext uri="{FF2B5EF4-FFF2-40B4-BE49-F238E27FC236}">
                  <a16:creationId xmlns:a16="http://schemas.microsoft.com/office/drawing/2014/main" id="{6D12865D-ACE5-41CE-B236-ED2F4F26C343}"/>
                </a:ext>
              </a:extLst>
            </p:cNvPr>
            <p:cNvPicPr>
              <a:picLocks noChangeAspect="1"/>
            </p:cNvPicPr>
            <p:nvPr/>
          </p:nvPicPr>
          <p:blipFill rotWithShape="1">
            <a:blip r:embed="rId3"/>
            <a:srcRect t="21967" b="65095"/>
            <a:stretch/>
          </p:blipFill>
          <p:spPr>
            <a:xfrm>
              <a:off x="713558" y="2140728"/>
              <a:ext cx="10764883" cy="1088572"/>
            </a:xfrm>
            <a:prstGeom prst="rect">
              <a:avLst/>
            </a:prstGeom>
          </p:spPr>
        </p:pic>
        <p:pic>
          <p:nvPicPr>
            <p:cNvPr id="14" name="Picture 13">
              <a:extLst>
                <a:ext uri="{FF2B5EF4-FFF2-40B4-BE49-F238E27FC236}">
                  <a16:creationId xmlns:a16="http://schemas.microsoft.com/office/drawing/2014/main" id="{888702D7-03E2-418E-B275-5577828B31CB}"/>
                </a:ext>
              </a:extLst>
            </p:cNvPr>
            <p:cNvPicPr>
              <a:picLocks noChangeAspect="1"/>
            </p:cNvPicPr>
            <p:nvPr/>
          </p:nvPicPr>
          <p:blipFill rotWithShape="1">
            <a:blip r:embed="rId3"/>
            <a:srcRect l="1054" t="42411" r="68474" b="53794"/>
            <a:stretch/>
          </p:blipFill>
          <p:spPr>
            <a:xfrm>
              <a:off x="1083876" y="3472573"/>
              <a:ext cx="3280229" cy="319315"/>
            </a:xfrm>
            <a:prstGeom prst="rect">
              <a:avLst/>
            </a:prstGeom>
          </p:spPr>
        </p:pic>
        <p:cxnSp>
          <p:nvCxnSpPr>
            <p:cNvPr id="15" name="Straight Connector 14">
              <a:extLst>
                <a:ext uri="{FF2B5EF4-FFF2-40B4-BE49-F238E27FC236}">
                  <a16:creationId xmlns:a16="http://schemas.microsoft.com/office/drawing/2014/main" id="{C79A61A3-A56C-4D78-9719-A61F1EBD6252}"/>
                </a:ext>
              </a:extLst>
            </p:cNvPr>
            <p:cNvCxnSpPr/>
            <p:nvPr/>
          </p:nvCxnSpPr>
          <p:spPr>
            <a:xfrm>
              <a:off x="931476" y="2002971"/>
              <a:ext cx="10422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708CF297-3F24-44A0-9313-C8CE018D31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Tree>
    <p:extLst>
      <p:ext uri="{BB962C8B-B14F-4D97-AF65-F5344CB8AC3E}">
        <p14:creationId xmlns:p14="http://schemas.microsoft.com/office/powerpoint/2010/main" val="413052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Right 19">
            <a:extLst>
              <a:ext uri="{FF2B5EF4-FFF2-40B4-BE49-F238E27FC236}">
                <a16:creationId xmlns:a16="http://schemas.microsoft.com/office/drawing/2014/main" id="{D1C46E41-4CB0-4435-B81A-ADF0C4DDA5AC}"/>
              </a:ext>
            </a:extLst>
          </p:cNvPr>
          <p:cNvSpPr/>
          <p:nvPr/>
        </p:nvSpPr>
        <p:spPr>
          <a:xfrm rot="1606904">
            <a:off x="2285203" y="2325588"/>
            <a:ext cx="742844" cy="38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2F1A713A-F7A0-4B8B-8AF1-69284C0111BE}"/>
              </a:ext>
            </a:extLst>
          </p:cNvPr>
          <p:cNvSpPr/>
          <p:nvPr/>
        </p:nvSpPr>
        <p:spPr>
          <a:xfrm rot="19275926">
            <a:off x="2446832" y="3308283"/>
            <a:ext cx="747487" cy="38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59C2943-B946-435A-8E8D-5DF22FBA2FC5}"/>
              </a:ext>
            </a:extLst>
          </p:cNvPr>
          <p:cNvSpPr txBox="1"/>
          <p:nvPr/>
        </p:nvSpPr>
        <p:spPr>
          <a:xfrm>
            <a:off x="-76200" y="3276600"/>
            <a:ext cx="3034574" cy="954107"/>
          </a:xfrm>
          <a:prstGeom prst="rect">
            <a:avLst/>
          </a:prstGeom>
          <a:noFill/>
        </p:spPr>
        <p:txBody>
          <a:bodyPr wrap="square" rtlCol="0">
            <a:spAutoFit/>
          </a:bodyPr>
          <a:lstStyle/>
          <a:p>
            <a:pPr algn="ctr"/>
            <a:r>
              <a:rPr lang="en-US" sz="2800" dirty="0"/>
              <a:t>Assumptions</a:t>
            </a:r>
          </a:p>
          <a:p>
            <a:pPr algn="ctr"/>
            <a:r>
              <a:rPr lang="en-US" sz="2800" dirty="0"/>
              <a:t>Modelling Choices</a:t>
            </a:r>
          </a:p>
        </p:txBody>
      </p:sp>
      <p:pic>
        <p:nvPicPr>
          <p:cNvPr id="34" name="Picture 33">
            <a:extLst>
              <a:ext uri="{FF2B5EF4-FFF2-40B4-BE49-F238E27FC236}">
                <a16:creationId xmlns:a16="http://schemas.microsoft.com/office/drawing/2014/main" id="{6364A856-BFD6-4978-A3DA-E40A01D5C912}"/>
              </a:ext>
            </a:extLst>
          </p:cNvPr>
          <p:cNvPicPr>
            <a:picLocks noChangeAspect="1"/>
          </p:cNvPicPr>
          <p:nvPr/>
        </p:nvPicPr>
        <p:blipFill rotWithShape="1">
          <a:blip r:embed="rId3"/>
          <a:srcRect l="8587" t="12776" r="9829" b="15752"/>
          <a:stretch/>
        </p:blipFill>
        <p:spPr>
          <a:xfrm>
            <a:off x="2846034" y="1690401"/>
            <a:ext cx="3034575" cy="1920225"/>
          </a:xfrm>
          <a:prstGeom prst="rect">
            <a:avLst/>
          </a:prstGeom>
        </p:spPr>
      </p:pic>
      <p:grpSp>
        <p:nvGrpSpPr>
          <p:cNvPr id="5" name="Group 4">
            <a:extLst>
              <a:ext uri="{FF2B5EF4-FFF2-40B4-BE49-F238E27FC236}">
                <a16:creationId xmlns:a16="http://schemas.microsoft.com/office/drawing/2014/main" id="{318C2441-8B2C-4724-89B7-52826E93F722}"/>
              </a:ext>
            </a:extLst>
          </p:cNvPr>
          <p:cNvGrpSpPr/>
          <p:nvPr/>
        </p:nvGrpSpPr>
        <p:grpSpPr>
          <a:xfrm>
            <a:off x="94641" y="152400"/>
            <a:ext cx="2472584" cy="1174384"/>
            <a:chOff x="3042813" y="97057"/>
            <a:chExt cx="2472584" cy="1174384"/>
          </a:xfrm>
        </p:grpSpPr>
        <p:pic>
          <p:nvPicPr>
            <p:cNvPr id="7" name="Picture 6">
              <a:extLst>
                <a:ext uri="{FF2B5EF4-FFF2-40B4-BE49-F238E27FC236}">
                  <a16:creationId xmlns:a16="http://schemas.microsoft.com/office/drawing/2014/main" id="{114A1123-97E4-4C0D-A762-525DB50EBB56}"/>
                </a:ext>
              </a:extLst>
            </p:cNvPr>
            <p:cNvPicPr>
              <a:picLocks noChangeAspect="1"/>
            </p:cNvPicPr>
            <p:nvPr/>
          </p:nvPicPr>
          <p:blipFill rotWithShape="1">
            <a:blip r:embed="rId4"/>
            <a:srcRect r="15366" b="33624"/>
            <a:stretch/>
          </p:blipFill>
          <p:spPr>
            <a:xfrm>
              <a:off x="3042813" y="97057"/>
              <a:ext cx="2472584" cy="1174384"/>
            </a:xfrm>
            <a:prstGeom prst="rect">
              <a:avLst/>
            </a:prstGeom>
          </p:spPr>
        </p:pic>
        <p:sp>
          <p:nvSpPr>
            <p:cNvPr id="13" name="TextBox 12">
              <a:extLst>
                <a:ext uri="{FF2B5EF4-FFF2-40B4-BE49-F238E27FC236}">
                  <a16:creationId xmlns:a16="http://schemas.microsoft.com/office/drawing/2014/main" id="{7293C023-7536-4E6F-9DEB-8CD79DBE77C6}"/>
                </a:ext>
              </a:extLst>
            </p:cNvPr>
            <p:cNvSpPr txBox="1"/>
            <p:nvPr/>
          </p:nvSpPr>
          <p:spPr>
            <a:xfrm>
              <a:off x="3042813" y="102834"/>
              <a:ext cx="1529188" cy="461665"/>
            </a:xfrm>
            <a:prstGeom prst="rect">
              <a:avLst/>
            </a:prstGeom>
            <a:solidFill>
              <a:srgbClr val="74886B">
                <a:alpha val="73000"/>
              </a:srgbClr>
            </a:solidFill>
          </p:spPr>
          <p:txBody>
            <a:bodyPr wrap="square" rtlCol="0">
              <a:spAutoFit/>
            </a:bodyPr>
            <a:lstStyle/>
            <a:p>
              <a:r>
                <a:rPr lang="en-US" sz="2400" dirty="0">
                  <a:solidFill>
                    <a:schemeClr val="bg1"/>
                  </a:solidFill>
                </a:rPr>
                <a:t>Statistician</a:t>
              </a:r>
            </a:p>
          </p:txBody>
        </p:sp>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9" name="Content Placeholder 2">
            <a:extLst>
              <a:ext uri="{FF2B5EF4-FFF2-40B4-BE49-F238E27FC236}">
                <a16:creationId xmlns:a16="http://schemas.microsoft.com/office/drawing/2014/main" id="{330A40CA-5A63-49A5-9A0F-3F7EAF120939}"/>
              </a:ext>
            </a:extLst>
          </p:cNvPr>
          <p:cNvSpPr txBox="1">
            <a:spLocks/>
          </p:cNvSpPr>
          <p:nvPr/>
        </p:nvSpPr>
        <p:spPr>
          <a:xfrm>
            <a:off x="714395" y="1511095"/>
            <a:ext cx="7857244" cy="35032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10" name="Picture 4" descr="Image result for football signal incomplete out of bounds">
            <a:extLst>
              <a:ext uri="{FF2B5EF4-FFF2-40B4-BE49-F238E27FC236}">
                <a16:creationId xmlns:a16="http://schemas.microsoft.com/office/drawing/2014/main" id="{0B7E12F3-DDE4-49A1-AE3B-D9C77C65081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117" t="12634" r="42469"/>
          <a:stretch/>
        </p:blipFill>
        <p:spPr bwMode="auto">
          <a:xfrm>
            <a:off x="4515519" y="3874475"/>
            <a:ext cx="1478659" cy="1916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out of bounds">
            <a:extLst>
              <a:ext uri="{FF2B5EF4-FFF2-40B4-BE49-F238E27FC236}">
                <a16:creationId xmlns:a16="http://schemas.microsoft.com/office/drawing/2014/main" id="{E6A8FC80-4C41-4771-A969-A0AE73A8C37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905" t="12522" r="16354" b="9548"/>
          <a:stretch/>
        </p:blipFill>
        <p:spPr bwMode="auto">
          <a:xfrm>
            <a:off x="7178486" y="1795781"/>
            <a:ext cx="1736914" cy="134952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16C5844-B3E5-4FBF-90D2-1F2A8EAD5793}"/>
              </a:ext>
            </a:extLst>
          </p:cNvPr>
          <p:cNvSpPr/>
          <p:nvPr/>
        </p:nvSpPr>
        <p:spPr>
          <a:xfrm>
            <a:off x="1976016" y="87254"/>
            <a:ext cx="6863184" cy="1323439"/>
          </a:xfrm>
          <a:prstGeom prst="rect">
            <a:avLst/>
          </a:prstGeom>
        </p:spPr>
        <p:txBody>
          <a:bodyPr wrap="square">
            <a:spAutoFit/>
          </a:bodyPr>
          <a:lstStyle/>
          <a:p>
            <a:pPr marL="800100" lvl="1" indent="-342900" algn="ctr"/>
            <a:r>
              <a:rPr lang="en-US" sz="4000" dirty="0"/>
              <a:t>Decision Making Under Uncertainty</a:t>
            </a:r>
          </a:p>
        </p:txBody>
      </p:sp>
      <p:sp>
        <p:nvSpPr>
          <p:cNvPr id="14" name="TextBox 13">
            <a:extLst>
              <a:ext uri="{FF2B5EF4-FFF2-40B4-BE49-F238E27FC236}">
                <a16:creationId xmlns:a16="http://schemas.microsoft.com/office/drawing/2014/main" id="{C3D9AC7F-2A7D-45D7-8124-AD68201AB587}"/>
              </a:ext>
            </a:extLst>
          </p:cNvPr>
          <p:cNvSpPr txBox="1"/>
          <p:nvPr/>
        </p:nvSpPr>
        <p:spPr>
          <a:xfrm>
            <a:off x="228600" y="1828800"/>
            <a:ext cx="2084938" cy="954107"/>
          </a:xfrm>
          <a:prstGeom prst="rect">
            <a:avLst/>
          </a:prstGeom>
          <a:noFill/>
        </p:spPr>
        <p:txBody>
          <a:bodyPr wrap="square" rtlCol="0">
            <a:spAutoFit/>
          </a:bodyPr>
          <a:lstStyle/>
          <a:p>
            <a:pPr algn="ctr"/>
            <a:r>
              <a:rPr lang="en-US" sz="2800" dirty="0"/>
              <a:t>Evidence</a:t>
            </a:r>
          </a:p>
          <a:p>
            <a:pPr algn="ctr"/>
            <a:r>
              <a:rPr lang="en-US" sz="2800" dirty="0"/>
              <a:t>Observations</a:t>
            </a:r>
          </a:p>
        </p:txBody>
      </p:sp>
      <p:sp>
        <p:nvSpPr>
          <p:cNvPr id="16" name="TextBox 15">
            <a:extLst>
              <a:ext uri="{FF2B5EF4-FFF2-40B4-BE49-F238E27FC236}">
                <a16:creationId xmlns:a16="http://schemas.microsoft.com/office/drawing/2014/main" id="{582DDD7D-EE30-44DC-90D7-4485505983A0}"/>
              </a:ext>
            </a:extLst>
          </p:cNvPr>
          <p:cNvSpPr txBox="1"/>
          <p:nvPr/>
        </p:nvSpPr>
        <p:spPr>
          <a:xfrm>
            <a:off x="7071599" y="2246293"/>
            <a:ext cx="1519856" cy="954107"/>
          </a:xfrm>
          <a:prstGeom prst="rect">
            <a:avLst/>
          </a:prstGeom>
          <a:solidFill>
            <a:schemeClr val="bg1">
              <a:alpha val="72000"/>
            </a:schemeClr>
          </a:solidFill>
        </p:spPr>
        <p:txBody>
          <a:bodyPr wrap="square" rtlCol="0">
            <a:spAutoFit/>
          </a:bodyPr>
          <a:lstStyle/>
          <a:p>
            <a:pPr algn="ctr"/>
            <a:r>
              <a:rPr lang="en-US" sz="2800" dirty="0"/>
              <a:t>Prior belief</a:t>
            </a:r>
          </a:p>
        </p:txBody>
      </p:sp>
      <p:sp>
        <p:nvSpPr>
          <p:cNvPr id="17" name="TextBox 16">
            <a:extLst>
              <a:ext uri="{FF2B5EF4-FFF2-40B4-BE49-F238E27FC236}">
                <a16:creationId xmlns:a16="http://schemas.microsoft.com/office/drawing/2014/main" id="{A48B89A8-F19A-4182-B929-55EA4BDDB172}"/>
              </a:ext>
            </a:extLst>
          </p:cNvPr>
          <p:cNvSpPr txBox="1"/>
          <p:nvPr/>
        </p:nvSpPr>
        <p:spPr>
          <a:xfrm>
            <a:off x="6785754" y="3694093"/>
            <a:ext cx="2091546" cy="954107"/>
          </a:xfrm>
          <a:prstGeom prst="rect">
            <a:avLst/>
          </a:prstGeom>
          <a:noFill/>
        </p:spPr>
        <p:txBody>
          <a:bodyPr wrap="square" rtlCol="0">
            <a:spAutoFit/>
          </a:bodyPr>
          <a:lstStyle/>
          <a:p>
            <a:pPr algn="ctr"/>
            <a:r>
              <a:rPr lang="en-US" sz="2800" dirty="0"/>
              <a:t>Posterior belief</a:t>
            </a:r>
          </a:p>
        </p:txBody>
      </p:sp>
      <p:sp>
        <p:nvSpPr>
          <p:cNvPr id="18" name="TextBox 17">
            <a:extLst>
              <a:ext uri="{FF2B5EF4-FFF2-40B4-BE49-F238E27FC236}">
                <a16:creationId xmlns:a16="http://schemas.microsoft.com/office/drawing/2014/main" id="{17597B1F-B046-4D58-8769-0D381187A010}"/>
              </a:ext>
            </a:extLst>
          </p:cNvPr>
          <p:cNvSpPr txBox="1"/>
          <p:nvPr/>
        </p:nvSpPr>
        <p:spPr>
          <a:xfrm>
            <a:off x="4163400" y="4597439"/>
            <a:ext cx="2057403" cy="954107"/>
          </a:xfrm>
          <a:prstGeom prst="rect">
            <a:avLst/>
          </a:prstGeom>
          <a:solidFill>
            <a:schemeClr val="bg1">
              <a:alpha val="86000"/>
            </a:schemeClr>
          </a:solidFill>
        </p:spPr>
        <p:txBody>
          <a:bodyPr wrap="square" rtlCol="0">
            <a:spAutoFit/>
          </a:bodyPr>
          <a:lstStyle/>
          <a:p>
            <a:pPr algn="ctr"/>
            <a:r>
              <a:rPr lang="en-US" sz="2800" dirty="0"/>
              <a:t>Perceived costs</a:t>
            </a:r>
          </a:p>
        </p:txBody>
      </p:sp>
      <p:sp>
        <p:nvSpPr>
          <p:cNvPr id="19" name="TextBox 18">
            <a:extLst>
              <a:ext uri="{FF2B5EF4-FFF2-40B4-BE49-F238E27FC236}">
                <a16:creationId xmlns:a16="http://schemas.microsoft.com/office/drawing/2014/main" id="{EAF95C49-BBFA-46E1-97C5-F197D8C76DC7}"/>
              </a:ext>
            </a:extLst>
          </p:cNvPr>
          <p:cNvSpPr txBox="1"/>
          <p:nvPr/>
        </p:nvSpPr>
        <p:spPr>
          <a:xfrm>
            <a:off x="7107627" y="5235746"/>
            <a:ext cx="1447800" cy="523220"/>
          </a:xfrm>
          <a:prstGeom prst="rect">
            <a:avLst/>
          </a:prstGeom>
          <a:noFill/>
        </p:spPr>
        <p:txBody>
          <a:bodyPr wrap="square" rtlCol="0">
            <a:spAutoFit/>
          </a:bodyPr>
          <a:lstStyle/>
          <a:p>
            <a:pPr algn="ctr"/>
            <a:r>
              <a:rPr lang="en-US" sz="2800" dirty="0"/>
              <a:t>Decision</a:t>
            </a:r>
          </a:p>
        </p:txBody>
      </p:sp>
      <p:sp>
        <p:nvSpPr>
          <p:cNvPr id="21" name="Arrow: Right 20">
            <a:extLst>
              <a:ext uri="{FF2B5EF4-FFF2-40B4-BE49-F238E27FC236}">
                <a16:creationId xmlns:a16="http://schemas.microsoft.com/office/drawing/2014/main" id="{D2E79228-37D1-492C-B02A-83BBDB4251DD}"/>
              </a:ext>
            </a:extLst>
          </p:cNvPr>
          <p:cNvSpPr/>
          <p:nvPr/>
        </p:nvSpPr>
        <p:spPr>
          <a:xfrm rot="1684979">
            <a:off x="5826941" y="3279196"/>
            <a:ext cx="1261613" cy="38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1E86CFE-92E7-475C-AFE7-0C412BDB81BD}"/>
              </a:ext>
            </a:extLst>
          </p:cNvPr>
          <p:cNvSpPr/>
          <p:nvPr/>
        </p:nvSpPr>
        <p:spPr>
          <a:xfrm rot="5400000">
            <a:off x="7501128" y="3268245"/>
            <a:ext cx="660799" cy="359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8EF09EF2-0971-42B9-B0EF-7A8A0EB6E783}"/>
              </a:ext>
            </a:extLst>
          </p:cNvPr>
          <p:cNvSpPr/>
          <p:nvPr/>
        </p:nvSpPr>
        <p:spPr>
          <a:xfrm rot="5400000">
            <a:off x="7499654" y="4724330"/>
            <a:ext cx="663747" cy="359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C14F8345-46D6-4AF3-B9CF-2B4088337235}"/>
              </a:ext>
            </a:extLst>
          </p:cNvPr>
          <p:cNvSpPr/>
          <p:nvPr/>
        </p:nvSpPr>
        <p:spPr>
          <a:xfrm rot="1381272">
            <a:off x="6170110" y="4996673"/>
            <a:ext cx="921910" cy="38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quot;Not Allowed&quot; Symbol 24">
            <a:extLst>
              <a:ext uri="{FF2B5EF4-FFF2-40B4-BE49-F238E27FC236}">
                <a16:creationId xmlns:a16="http://schemas.microsoft.com/office/drawing/2014/main" id="{1D66D078-8C8E-433D-8566-AE79AA879668}"/>
              </a:ext>
            </a:extLst>
          </p:cNvPr>
          <p:cNvSpPr/>
          <p:nvPr/>
        </p:nvSpPr>
        <p:spPr>
          <a:xfrm>
            <a:off x="4257561" y="4579550"/>
            <a:ext cx="1910280" cy="906850"/>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quot;Not Allowed&quot; Symbol 25">
            <a:extLst>
              <a:ext uri="{FF2B5EF4-FFF2-40B4-BE49-F238E27FC236}">
                <a16:creationId xmlns:a16="http://schemas.microsoft.com/office/drawing/2014/main" id="{AA397C52-37E5-4BD2-AF52-739E5B259EDE}"/>
              </a:ext>
            </a:extLst>
          </p:cNvPr>
          <p:cNvSpPr/>
          <p:nvPr/>
        </p:nvSpPr>
        <p:spPr>
          <a:xfrm>
            <a:off x="7199715" y="2275794"/>
            <a:ext cx="1263625" cy="906850"/>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quot;Not Allowed&quot; Symbol 26">
            <a:extLst>
              <a:ext uri="{FF2B5EF4-FFF2-40B4-BE49-F238E27FC236}">
                <a16:creationId xmlns:a16="http://schemas.microsoft.com/office/drawing/2014/main" id="{29B8AD68-9FFB-4C22-AD79-92A7E0FEC74C}"/>
              </a:ext>
            </a:extLst>
          </p:cNvPr>
          <p:cNvSpPr/>
          <p:nvPr/>
        </p:nvSpPr>
        <p:spPr>
          <a:xfrm>
            <a:off x="7194505" y="5036750"/>
            <a:ext cx="1274044" cy="906850"/>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quot;Not Allowed&quot; Symbol 27">
            <a:extLst>
              <a:ext uri="{FF2B5EF4-FFF2-40B4-BE49-F238E27FC236}">
                <a16:creationId xmlns:a16="http://schemas.microsoft.com/office/drawing/2014/main" id="{12FE2159-CA65-4774-89E6-E2698FB8791D}"/>
              </a:ext>
            </a:extLst>
          </p:cNvPr>
          <p:cNvSpPr/>
          <p:nvPr/>
        </p:nvSpPr>
        <p:spPr>
          <a:xfrm>
            <a:off x="7022804" y="3665150"/>
            <a:ext cx="1617447" cy="906850"/>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BB2C604F-F8FF-4BF8-9B41-244D2D8B3D90}"/>
              </a:ext>
            </a:extLst>
          </p:cNvPr>
          <p:cNvSpPr txBox="1"/>
          <p:nvPr/>
        </p:nvSpPr>
        <p:spPr>
          <a:xfrm>
            <a:off x="2976407" y="2538618"/>
            <a:ext cx="2747032" cy="954107"/>
          </a:xfrm>
          <a:prstGeom prst="rect">
            <a:avLst/>
          </a:prstGeom>
          <a:noFill/>
        </p:spPr>
        <p:txBody>
          <a:bodyPr wrap="square" rtlCol="0">
            <a:spAutoFit/>
          </a:bodyPr>
          <a:lstStyle/>
          <a:p>
            <a:pPr algn="ctr"/>
            <a:r>
              <a:rPr lang="en-US" sz="2800" dirty="0"/>
              <a:t>Value of Evidence</a:t>
            </a:r>
          </a:p>
          <a:p>
            <a:pPr algn="ctr"/>
            <a:r>
              <a:rPr lang="en-US" sz="2800" dirty="0"/>
              <a:t>Likelihood Ratio</a:t>
            </a:r>
          </a:p>
        </p:txBody>
      </p:sp>
    </p:spTree>
    <p:extLst>
      <p:ext uri="{BB962C8B-B14F-4D97-AF65-F5344CB8AC3E}">
        <p14:creationId xmlns:p14="http://schemas.microsoft.com/office/powerpoint/2010/main" val="222227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65150"/>
          </a:xfrm>
        </p:spPr>
        <p:txBody>
          <a:bodyPr>
            <a:noAutofit/>
          </a:bodyPr>
          <a:lstStyle/>
          <a:p>
            <a:r>
              <a:rPr lang="en-US" sz="4400" dirty="0"/>
              <a:t>Uncertainty Pyramid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pic>
        <p:nvPicPr>
          <p:cNvPr id="8" name="Picture 4" descr="Image result for pyramid">
            <a:extLst>
              <a:ext uri="{FF2B5EF4-FFF2-40B4-BE49-F238E27FC236}">
                <a16:creationId xmlns:a16="http://schemas.microsoft.com/office/drawing/2014/main" id="{C3F1AB0C-1B22-416E-9598-76B9EA071AF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69" r="8814"/>
          <a:stretch/>
        </p:blipFill>
        <p:spPr bwMode="auto">
          <a:xfrm rot="5400000">
            <a:off x="4563565" y="1992501"/>
            <a:ext cx="4343518" cy="34514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7FB7433-88BD-4435-9ED3-324D0B7D6B4C}"/>
              </a:ext>
            </a:extLst>
          </p:cNvPr>
          <p:cNvSpPr txBox="1"/>
          <p:nvPr/>
        </p:nvSpPr>
        <p:spPr>
          <a:xfrm>
            <a:off x="-127845" y="2771473"/>
            <a:ext cx="2375745" cy="1077218"/>
          </a:xfrm>
          <a:prstGeom prst="rect">
            <a:avLst/>
          </a:prstGeom>
          <a:noFill/>
        </p:spPr>
        <p:txBody>
          <a:bodyPr wrap="square" rtlCol="0">
            <a:spAutoFit/>
          </a:bodyPr>
          <a:lstStyle/>
          <a:p>
            <a:pPr algn="ctr"/>
            <a:r>
              <a:rPr lang="en-US" sz="3200" dirty="0"/>
              <a:t>Evidence</a:t>
            </a:r>
          </a:p>
          <a:p>
            <a:pPr algn="ctr"/>
            <a:r>
              <a:rPr lang="en-US" sz="3200" dirty="0"/>
              <a:t>Data</a:t>
            </a:r>
          </a:p>
        </p:txBody>
      </p:sp>
      <p:sp>
        <p:nvSpPr>
          <p:cNvPr id="12" name="TextBox 11">
            <a:extLst>
              <a:ext uri="{FF2B5EF4-FFF2-40B4-BE49-F238E27FC236}">
                <a16:creationId xmlns:a16="http://schemas.microsoft.com/office/drawing/2014/main" id="{2A88E113-8BAE-4F58-91E2-EF28E84A3209}"/>
              </a:ext>
            </a:extLst>
          </p:cNvPr>
          <p:cNvSpPr txBox="1"/>
          <p:nvPr/>
        </p:nvSpPr>
        <p:spPr>
          <a:xfrm rot="16200000">
            <a:off x="2697342" y="3121510"/>
            <a:ext cx="3093736" cy="584775"/>
          </a:xfrm>
          <a:prstGeom prst="rect">
            <a:avLst/>
          </a:prstGeom>
          <a:noFill/>
        </p:spPr>
        <p:txBody>
          <a:bodyPr wrap="square" rtlCol="0">
            <a:spAutoFit/>
          </a:bodyPr>
          <a:lstStyle/>
          <a:p>
            <a:pPr algn="ctr"/>
            <a:r>
              <a:rPr lang="en-US" sz="3200" dirty="0"/>
              <a:t>Likelihood  Ratio</a:t>
            </a:r>
          </a:p>
        </p:txBody>
      </p:sp>
      <p:sp>
        <p:nvSpPr>
          <p:cNvPr id="13" name="Arrow: Right 12">
            <a:extLst>
              <a:ext uri="{FF2B5EF4-FFF2-40B4-BE49-F238E27FC236}">
                <a16:creationId xmlns:a16="http://schemas.microsoft.com/office/drawing/2014/main" id="{5301D854-C34D-4912-9C58-B3132A8B663A}"/>
              </a:ext>
            </a:extLst>
          </p:cNvPr>
          <p:cNvSpPr/>
          <p:nvPr/>
        </p:nvSpPr>
        <p:spPr>
          <a:xfrm rot="20275043">
            <a:off x="1915993" y="2270887"/>
            <a:ext cx="2065016" cy="607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Model </a:t>
            </a:r>
          </a:p>
        </p:txBody>
      </p:sp>
      <p:sp>
        <p:nvSpPr>
          <p:cNvPr id="14" name="Arrow: Right 13">
            <a:extLst>
              <a:ext uri="{FF2B5EF4-FFF2-40B4-BE49-F238E27FC236}">
                <a16:creationId xmlns:a16="http://schemas.microsoft.com/office/drawing/2014/main" id="{6CBF588B-FB35-471E-915B-7B4F61970EFA}"/>
              </a:ext>
            </a:extLst>
          </p:cNvPr>
          <p:cNvSpPr/>
          <p:nvPr/>
        </p:nvSpPr>
        <p:spPr>
          <a:xfrm rot="1219307">
            <a:off x="1923167" y="3526851"/>
            <a:ext cx="2007628" cy="607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Model</a:t>
            </a:r>
          </a:p>
        </p:txBody>
      </p:sp>
      <p:sp>
        <p:nvSpPr>
          <p:cNvPr id="15" name="Arrow: Right 14">
            <a:extLst>
              <a:ext uri="{FF2B5EF4-FFF2-40B4-BE49-F238E27FC236}">
                <a16:creationId xmlns:a16="http://schemas.microsoft.com/office/drawing/2014/main" id="{E4DCC54D-D44A-40C2-9DE2-11FAD0DE7FA2}"/>
              </a:ext>
            </a:extLst>
          </p:cNvPr>
          <p:cNvSpPr/>
          <p:nvPr/>
        </p:nvSpPr>
        <p:spPr>
          <a:xfrm rot="1830628">
            <a:off x="1777032" y="3900363"/>
            <a:ext cx="2262053" cy="607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Model</a:t>
            </a:r>
          </a:p>
        </p:txBody>
      </p:sp>
      <p:sp>
        <p:nvSpPr>
          <p:cNvPr id="16" name="Arrow: Right 15">
            <a:extLst>
              <a:ext uri="{FF2B5EF4-FFF2-40B4-BE49-F238E27FC236}">
                <a16:creationId xmlns:a16="http://schemas.microsoft.com/office/drawing/2014/main" id="{334E251E-A2EF-4C09-9E69-B6CD8C48D5FD}"/>
              </a:ext>
            </a:extLst>
          </p:cNvPr>
          <p:cNvSpPr/>
          <p:nvPr/>
        </p:nvSpPr>
        <p:spPr>
          <a:xfrm rot="21356391">
            <a:off x="2002717" y="2740993"/>
            <a:ext cx="1978763" cy="607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Model</a:t>
            </a:r>
          </a:p>
        </p:txBody>
      </p:sp>
      <p:sp>
        <p:nvSpPr>
          <p:cNvPr id="17" name="Arrow: Right 16">
            <a:extLst>
              <a:ext uri="{FF2B5EF4-FFF2-40B4-BE49-F238E27FC236}">
                <a16:creationId xmlns:a16="http://schemas.microsoft.com/office/drawing/2014/main" id="{77ACB188-731E-4F97-92F1-F25AECFC3E7D}"/>
              </a:ext>
            </a:extLst>
          </p:cNvPr>
          <p:cNvSpPr/>
          <p:nvPr/>
        </p:nvSpPr>
        <p:spPr>
          <a:xfrm rot="429487">
            <a:off x="1991057" y="3136424"/>
            <a:ext cx="1940052" cy="607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Model</a:t>
            </a:r>
          </a:p>
        </p:txBody>
      </p:sp>
      <p:sp>
        <p:nvSpPr>
          <p:cNvPr id="18" name="TextBox 17">
            <a:extLst>
              <a:ext uri="{FF2B5EF4-FFF2-40B4-BE49-F238E27FC236}">
                <a16:creationId xmlns:a16="http://schemas.microsoft.com/office/drawing/2014/main" id="{A498B0CC-C6F3-4A53-BD01-F6EE9202543B}"/>
              </a:ext>
            </a:extLst>
          </p:cNvPr>
          <p:cNvSpPr txBox="1"/>
          <p:nvPr/>
        </p:nvSpPr>
        <p:spPr>
          <a:xfrm>
            <a:off x="4659062" y="4836940"/>
            <a:ext cx="1141601" cy="584775"/>
          </a:xfrm>
          <a:prstGeom prst="rect">
            <a:avLst/>
          </a:prstGeom>
          <a:noFill/>
        </p:spPr>
        <p:txBody>
          <a:bodyPr wrap="square" rtlCol="0">
            <a:spAutoFit/>
          </a:bodyPr>
          <a:lstStyle/>
          <a:p>
            <a:pPr algn="ctr"/>
            <a:r>
              <a:rPr lang="en-US" sz="3200" dirty="0" err="1"/>
              <a:t>Kinda</a:t>
            </a:r>
            <a:endParaRPr lang="en-US" sz="3200" dirty="0"/>
          </a:p>
        </p:txBody>
      </p:sp>
      <p:sp>
        <p:nvSpPr>
          <p:cNvPr id="19" name="TextBox 18">
            <a:extLst>
              <a:ext uri="{FF2B5EF4-FFF2-40B4-BE49-F238E27FC236}">
                <a16:creationId xmlns:a16="http://schemas.microsoft.com/office/drawing/2014/main" id="{4FA08BEF-3D8E-40A3-B6B5-EAF814EAAAC4}"/>
              </a:ext>
            </a:extLst>
          </p:cNvPr>
          <p:cNvSpPr txBox="1"/>
          <p:nvPr/>
        </p:nvSpPr>
        <p:spPr>
          <a:xfrm>
            <a:off x="5777220" y="4836940"/>
            <a:ext cx="1263542" cy="584775"/>
          </a:xfrm>
          <a:prstGeom prst="rect">
            <a:avLst/>
          </a:prstGeom>
          <a:noFill/>
        </p:spPr>
        <p:txBody>
          <a:bodyPr wrap="square" rtlCol="0">
            <a:spAutoFit/>
          </a:bodyPr>
          <a:lstStyle/>
          <a:p>
            <a:pPr algn="ctr"/>
            <a:r>
              <a:rPr lang="en-US" sz="3200" dirty="0"/>
              <a:t>Pretty</a:t>
            </a:r>
          </a:p>
        </p:txBody>
      </p:sp>
      <p:sp>
        <p:nvSpPr>
          <p:cNvPr id="20" name="TextBox 19">
            <a:extLst>
              <a:ext uri="{FF2B5EF4-FFF2-40B4-BE49-F238E27FC236}">
                <a16:creationId xmlns:a16="http://schemas.microsoft.com/office/drawing/2014/main" id="{DE81823F-9A9C-407A-84F8-00BAAABCE6F6}"/>
              </a:ext>
            </a:extLst>
          </p:cNvPr>
          <p:cNvSpPr txBox="1"/>
          <p:nvPr/>
        </p:nvSpPr>
        <p:spPr>
          <a:xfrm>
            <a:off x="7036925" y="4851982"/>
            <a:ext cx="925975" cy="584775"/>
          </a:xfrm>
          <a:prstGeom prst="rect">
            <a:avLst/>
          </a:prstGeom>
          <a:noFill/>
        </p:spPr>
        <p:txBody>
          <a:bodyPr wrap="square" rtlCol="0">
            <a:spAutoFit/>
          </a:bodyPr>
          <a:lstStyle/>
          <a:p>
            <a:pPr algn="ctr"/>
            <a:r>
              <a:rPr lang="en-US" sz="3200" dirty="0"/>
              <a:t>Very</a:t>
            </a:r>
          </a:p>
        </p:txBody>
      </p:sp>
      <p:pic>
        <p:nvPicPr>
          <p:cNvPr id="23" name="Picture 22">
            <a:extLst>
              <a:ext uri="{FF2B5EF4-FFF2-40B4-BE49-F238E27FC236}">
                <a16:creationId xmlns:a16="http://schemas.microsoft.com/office/drawing/2014/main" id="{50060616-7296-400D-A914-F49B292E1730}"/>
              </a:ext>
            </a:extLst>
          </p:cNvPr>
          <p:cNvPicPr>
            <a:picLocks noChangeAspect="1"/>
          </p:cNvPicPr>
          <p:nvPr/>
        </p:nvPicPr>
        <p:blipFill>
          <a:blip r:embed="rId5"/>
          <a:stretch>
            <a:fillRect/>
          </a:stretch>
        </p:blipFill>
        <p:spPr>
          <a:xfrm>
            <a:off x="6114628" y="3685103"/>
            <a:ext cx="737821" cy="761471"/>
          </a:xfrm>
          <a:prstGeom prst="rect">
            <a:avLst/>
          </a:prstGeom>
        </p:spPr>
      </p:pic>
      <p:pic>
        <p:nvPicPr>
          <p:cNvPr id="30" name="Picture 29">
            <a:extLst>
              <a:ext uri="{FF2B5EF4-FFF2-40B4-BE49-F238E27FC236}">
                <a16:creationId xmlns:a16="http://schemas.microsoft.com/office/drawing/2014/main" id="{ACEBF579-881A-41F2-B3BE-DD4E2CA589EE}"/>
              </a:ext>
            </a:extLst>
          </p:cNvPr>
          <p:cNvPicPr>
            <a:picLocks noChangeAspect="1"/>
          </p:cNvPicPr>
          <p:nvPr/>
        </p:nvPicPr>
        <p:blipFill>
          <a:blip r:embed="rId5"/>
          <a:stretch>
            <a:fillRect/>
          </a:stretch>
        </p:blipFill>
        <p:spPr>
          <a:xfrm>
            <a:off x="5027340" y="3699065"/>
            <a:ext cx="737821" cy="761471"/>
          </a:xfrm>
          <a:prstGeom prst="rect">
            <a:avLst/>
          </a:prstGeom>
        </p:spPr>
      </p:pic>
      <p:pic>
        <p:nvPicPr>
          <p:cNvPr id="33" name="Picture 32">
            <a:extLst>
              <a:ext uri="{FF2B5EF4-FFF2-40B4-BE49-F238E27FC236}">
                <a16:creationId xmlns:a16="http://schemas.microsoft.com/office/drawing/2014/main" id="{F9EB83C3-DF17-4BEB-B26F-3ED86B300B41}"/>
              </a:ext>
            </a:extLst>
          </p:cNvPr>
          <p:cNvPicPr>
            <a:picLocks noChangeAspect="1"/>
          </p:cNvPicPr>
          <p:nvPr/>
        </p:nvPicPr>
        <p:blipFill>
          <a:blip r:embed="rId5"/>
          <a:stretch>
            <a:fillRect/>
          </a:stretch>
        </p:blipFill>
        <p:spPr>
          <a:xfrm>
            <a:off x="7098214" y="3669072"/>
            <a:ext cx="737821" cy="761471"/>
          </a:xfrm>
          <a:prstGeom prst="rect">
            <a:avLst/>
          </a:prstGeom>
        </p:spPr>
      </p:pic>
      <p:pic>
        <p:nvPicPr>
          <p:cNvPr id="21" name="Picture 20">
            <a:extLst>
              <a:ext uri="{FF2B5EF4-FFF2-40B4-BE49-F238E27FC236}">
                <a16:creationId xmlns:a16="http://schemas.microsoft.com/office/drawing/2014/main" id="{A48B2725-C194-48AE-AA93-B95F3A346769}"/>
              </a:ext>
            </a:extLst>
          </p:cNvPr>
          <p:cNvPicPr>
            <a:picLocks noChangeAspect="1"/>
          </p:cNvPicPr>
          <p:nvPr/>
        </p:nvPicPr>
        <p:blipFill>
          <a:blip r:embed="rId5"/>
          <a:stretch>
            <a:fillRect/>
          </a:stretch>
        </p:blipFill>
        <p:spPr>
          <a:xfrm>
            <a:off x="6132379" y="2496148"/>
            <a:ext cx="737821" cy="761471"/>
          </a:xfrm>
          <a:prstGeom prst="rect">
            <a:avLst/>
          </a:prstGeom>
        </p:spPr>
      </p:pic>
      <p:pic>
        <p:nvPicPr>
          <p:cNvPr id="22" name="Picture 21">
            <a:extLst>
              <a:ext uri="{FF2B5EF4-FFF2-40B4-BE49-F238E27FC236}">
                <a16:creationId xmlns:a16="http://schemas.microsoft.com/office/drawing/2014/main" id="{DE55C5F5-26BA-49BF-AD17-D923CE14540C}"/>
              </a:ext>
            </a:extLst>
          </p:cNvPr>
          <p:cNvPicPr>
            <a:picLocks noChangeAspect="1"/>
          </p:cNvPicPr>
          <p:nvPr/>
        </p:nvPicPr>
        <p:blipFill>
          <a:blip r:embed="rId5"/>
          <a:stretch>
            <a:fillRect/>
          </a:stretch>
        </p:blipFill>
        <p:spPr>
          <a:xfrm>
            <a:off x="6132379" y="3070154"/>
            <a:ext cx="737821" cy="761471"/>
          </a:xfrm>
          <a:prstGeom prst="rect">
            <a:avLst/>
          </a:prstGeom>
        </p:spPr>
      </p:pic>
      <p:pic>
        <p:nvPicPr>
          <p:cNvPr id="24" name="Picture 23">
            <a:extLst>
              <a:ext uri="{FF2B5EF4-FFF2-40B4-BE49-F238E27FC236}">
                <a16:creationId xmlns:a16="http://schemas.microsoft.com/office/drawing/2014/main" id="{490E57D9-34AC-4961-A268-C9E91CD1E7C0}"/>
              </a:ext>
            </a:extLst>
          </p:cNvPr>
          <p:cNvPicPr>
            <a:picLocks noChangeAspect="1"/>
          </p:cNvPicPr>
          <p:nvPr/>
        </p:nvPicPr>
        <p:blipFill>
          <a:blip r:embed="rId5"/>
          <a:stretch>
            <a:fillRect/>
          </a:stretch>
        </p:blipFill>
        <p:spPr>
          <a:xfrm>
            <a:off x="6096876" y="4251682"/>
            <a:ext cx="737821" cy="761471"/>
          </a:xfrm>
          <a:prstGeom prst="rect">
            <a:avLst/>
          </a:prstGeom>
        </p:spPr>
      </p:pic>
      <p:pic>
        <p:nvPicPr>
          <p:cNvPr id="26" name="Picture 25">
            <a:extLst>
              <a:ext uri="{FF2B5EF4-FFF2-40B4-BE49-F238E27FC236}">
                <a16:creationId xmlns:a16="http://schemas.microsoft.com/office/drawing/2014/main" id="{8DD946E0-4CC4-47D5-A9A9-C757F01BBA95}"/>
              </a:ext>
            </a:extLst>
          </p:cNvPr>
          <p:cNvPicPr>
            <a:picLocks noChangeAspect="1"/>
          </p:cNvPicPr>
          <p:nvPr/>
        </p:nvPicPr>
        <p:blipFill>
          <a:blip r:embed="rId5"/>
          <a:stretch>
            <a:fillRect/>
          </a:stretch>
        </p:blipFill>
        <p:spPr>
          <a:xfrm>
            <a:off x="5062842" y="1895161"/>
            <a:ext cx="737821" cy="761471"/>
          </a:xfrm>
          <a:prstGeom prst="rect">
            <a:avLst/>
          </a:prstGeom>
        </p:spPr>
      </p:pic>
      <p:pic>
        <p:nvPicPr>
          <p:cNvPr id="27" name="Picture 26">
            <a:extLst>
              <a:ext uri="{FF2B5EF4-FFF2-40B4-BE49-F238E27FC236}">
                <a16:creationId xmlns:a16="http://schemas.microsoft.com/office/drawing/2014/main" id="{5250A6B7-C745-4D15-BC33-77E6A458737A}"/>
              </a:ext>
            </a:extLst>
          </p:cNvPr>
          <p:cNvPicPr>
            <a:picLocks noChangeAspect="1"/>
          </p:cNvPicPr>
          <p:nvPr/>
        </p:nvPicPr>
        <p:blipFill>
          <a:blip r:embed="rId5"/>
          <a:stretch>
            <a:fillRect/>
          </a:stretch>
        </p:blipFill>
        <p:spPr>
          <a:xfrm>
            <a:off x="5045091" y="2510110"/>
            <a:ext cx="737821" cy="761471"/>
          </a:xfrm>
          <a:prstGeom prst="rect">
            <a:avLst/>
          </a:prstGeom>
        </p:spPr>
      </p:pic>
      <p:pic>
        <p:nvPicPr>
          <p:cNvPr id="28" name="Picture 2" descr="Image result for Failure mark">
            <a:extLst>
              <a:ext uri="{FF2B5EF4-FFF2-40B4-BE49-F238E27FC236}">
                <a16:creationId xmlns:a16="http://schemas.microsoft.com/office/drawing/2014/main" id="{A899CE24-FBBC-4DF4-A595-C574BA8D10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3211" y="4484377"/>
            <a:ext cx="347828" cy="35897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3BC7A2E1-257A-4C8E-95D5-3CF6D2AB8747}"/>
              </a:ext>
            </a:extLst>
          </p:cNvPr>
          <p:cNvPicPr>
            <a:picLocks noChangeAspect="1"/>
          </p:cNvPicPr>
          <p:nvPr/>
        </p:nvPicPr>
        <p:blipFill>
          <a:blip r:embed="rId5"/>
          <a:stretch>
            <a:fillRect/>
          </a:stretch>
        </p:blipFill>
        <p:spPr>
          <a:xfrm>
            <a:off x="5045091" y="3084116"/>
            <a:ext cx="737821" cy="761471"/>
          </a:xfrm>
          <a:prstGeom prst="rect">
            <a:avLst/>
          </a:prstGeom>
        </p:spPr>
      </p:pic>
      <p:pic>
        <p:nvPicPr>
          <p:cNvPr id="31" name="Picture 30">
            <a:extLst>
              <a:ext uri="{FF2B5EF4-FFF2-40B4-BE49-F238E27FC236}">
                <a16:creationId xmlns:a16="http://schemas.microsoft.com/office/drawing/2014/main" id="{AF684F17-537E-4FF0-B8F0-E6D7F83A0075}"/>
              </a:ext>
            </a:extLst>
          </p:cNvPr>
          <p:cNvPicPr>
            <a:picLocks noChangeAspect="1"/>
          </p:cNvPicPr>
          <p:nvPr/>
        </p:nvPicPr>
        <p:blipFill>
          <a:blip r:embed="rId5"/>
          <a:stretch>
            <a:fillRect/>
          </a:stretch>
        </p:blipFill>
        <p:spPr>
          <a:xfrm>
            <a:off x="5009589" y="4265645"/>
            <a:ext cx="737821" cy="761471"/>
          </a:xfrm>
          <a:prstGeom prst="rect">
            <a:avLst/>
          </a:prstGeom>
        </p:spPr>
      </p:pic>
      <p:pic>
        <p:nvPicPr>
          <p:cNvPr id="32" name="Picture 31">
            <a:extLst>
              <a:ext uri="{FF2B5EF4-FFF2-40B4-BE49-F238E27FC236}">
                <a16:creationId xmlns:a16="http://schemas.microsoft.com/office/drawing/2014/main" id="{548A2656-894C-4FB4-81BA-72943778E858}"/>
              </a:ext>
            </a:extLst>
          </p:cNvPr>
          <p:cNvPicPr>
            <a:picLocks noChangeAspect="1"/>
          </p:cNvPicPr>
          <p:nvPr/>
        </p:nvPicPr>
        <p:blipFill>
          <a:blip r:embed="rId5"/>
          <a:stretch>
            <a:fillRect/>
          </a:stretch>
        </p:blipFill>
        <p:spPr>
          <a:xfrm>
            <a:off x="7115966" y="3054123"/>
            <a:ext cx="737821" cy="761471"/>
          </a:xfrm>
          <a:prstGeom prst="rect">
            <a:avLst/>
          </a:prstGeom>
        </p:spPr>
      </p:pic>
      <p:pic>
        <p:nvPicPr>
          <p:cNvPr id="34" name="Picture 2" descr="Image result for Failure mark">
            <a:extLst>
              <a:ext uri="{FF2B5EF4-FFF2-40B4-BE49-F238E27FC236}">
                <a16:creationId xmlns:a16="http://schemas.microsoft.com/office/drawing/2014/main" id="{BBD3FD95-0A1E-4CF9-B7A6-1F184FA287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0962" y="2723202"/>
            <a:ext cx="347828" cy="35897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Failure mark">
            <a:extLst>
              <a:ext uri="{FF2B5EF4-FFF2-40B4-BE49-F238E27FC236}">
                <a16:creationId xmlns:a16="http://schemas.microsoft.com/office/drawing/2014/main" id="{DD79D55A-E660-431F-AA9E-666C0DF6ED4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3211" y="2128007"/>
            <a:ext cx="347828" cy="35897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Failure mark">
            <a:extLst>
              <a:ext uri="{FF2B5EF4-FFF2-40B4-BE49-F238E27FC236}">
                <a16:creationId xmlns:a16="http://schemas.microsoft.com/office/drawing/2014/main" id="{E2E005A2-FD73-4862-84C4-BBAE485831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36685" y="2128007"/>
            <a:ext cx="347828" cy="358977"/>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a:extLst>
              <a:ext uri="{FF2B5EF4-FFF2-40B4-BE49-F238E27FC236}">
                <a16:creationId xmlns:a16="http://schemas.microsoft.com/office/drawing/2014/main" id="{53CD6704-E25F-45B3-A37B-D7F45723CBC1}"/>
              </a:ext>
            </a:extLst>
          </p:cNvPr>
          <p:cNvCxnSpPr>
            <a:cxnSpLocks/>
          </p:cNvCxnSpPr>
          <p:nvPr/>
        </p:nvCxnSpPr>
        <p:spPr>
          <a:xfrm flipH="1">
            <a:off x="4036654" y="1559882"/>
            <a:ext cx="1937" cy="387495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4395080-DBB3-458D-AAB6-FC6071A6641E}"/>
              </a:ext>
            </a:extLst>
          </p:cNvPr>
          <p:cNvSpPr txBox="1"/>
          <p:nvPr/>
        </p:nvSpPr>
        <p:spPr>
          <a:xfrm>
            <a:off x="4455262" y="799501"/>
            <a:ext cx="4021047" cy="707886"/>
          </a:xfrm>
          <a:prstGeom prst="rect">
            <a:avLst/>
          </a:prstGeom>
          <a:noFill/>
        </p:spPr>
        <p:txBody>
          <a:bodyPr wrap="square" rtlCol="0">
            <a:spAutoFit/>
          </a:bodyPr>
          <a:lstStyle/>
          <a:p>
            <a:pPr algn="ctr"/>
            <a:r>
              <a:rPr lang="en-US" sz="4000" dirty="0"/>
              <a:t>Validation Test</a:t>
            </a:r>
          </a:p>
        </p:txBody>
      </p:sp>
      <p:sp>
        <p:nvSpPr>
          <p:cNvPr id="41" name="TextBox 40">
            <a:extLst>
              <a:ext uri="{FF2B5EF4-FFF2-40B4-BE49-F238E27FC236}">
                <a16:creationId xmlns:a16="http://schemas.microsoft.com/office/drawing/2014/main" id="{D2FFE0E9-05EA-4974-AF90-F4D6E5E5F8BE}"/>
              </a:ext>
            </a:extLst>
          </p:cNvPr>
          <p:cNvSpPr txBox="1"/>
          <p:nvPr/>
        </p:nvSpPr>
        <p:spPr>
          <a:xfrm>
            <a:off x="5378499" y="5476850"/>
            <a:ext cx="2280291" cy="646331"/>
          </a:xfrm>
          <a:prstGeom prst="rect">
            <a:avLst/>
          </a:prstGeom>
          <a:noFill/>
        </p:spPr>
        <p:txBody>
          <a:bodyPr wrap="square" rtlCol="0">
            <a:spAutoFit/>
          </a:bodyPr>
          <a:lstStyle/>
          <a:p>
            <a:r>
              <a:rPr lang="en-US" sz="3600" dirty="0"/>
              <a:t>Strictness</a:t>
            </a:r>
          </a:p>
        </p:txBody>
      </p:sp>
    </p:spTree>
    <p:extLst>
      <p:ext uri="{BB962C8B-B14F-4D97-AF65-F5344CB8AC3E}">
        <p14:creationId xmlns:p14="http://schemas.microsoft.com/office/powerpoint/2010/main" val="383575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p:bldP spid="19" grpId="0"/>
      <p:bldP spid="20"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Right 19">
            <a:extLst>
              <a:ext uri="{FF2B5EF4-FFF2-40B4-BE49-F238E27FC236}">
                <a16:creationId xmlns:a16="http://schemas.microsoft.com/office/drawing/2014/main" id="{D1C46E41-4CB0-4435-B81A-ADF0C4DDA5AC}"/>
              </a:ext>
            </a:extLst>
          </p:cNvPr>
          <p:cNvSpPr/>
          <p:nvPr/>
        </p:nvSpPr>
        <p:spPr>
          <a:xfrm rot="1606904">
            <a:off x="2285203" y="2325588"/>
            <a:ext cx="742844" cy="38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2F1A713A-F7A0-4B8B-8AF1-69284C0111BE}"/>
              </a:ext>
            </a:extLst>
          </p:cNvPr>
          <p:cNvSpPr/>
          <p:nvPr/>
        </p:nvSpPr>
        <p:spPr>
          <a:xfrm rot="19275926">
            <a:off x="2446832" y="3308283"/>
            <a:ext cx="747487" cy="38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59C2943-B946-435A-8E8D-5DF22FBA2FC5}"/>
              </a:ext>
            </a:extLst>
          </p:cNvPr>
          <p:cNvSpPr txBox="1"/>
          <p:nvPr/>
        </p:nvSpPr>
        <p:spPr>
          <a:xfrm>
            <a:off x="-76200" y="3276600"/>
            <a:ext cx="3034574" cy="954107"/>
          </a:xfrm>
          <a:prstGeom prst="rect">
            <a:avLst/>
          </a:prstGeom>
          <a:noFill/>
        </p:spPr>
        <p:txBody>
          <a:bodyPr wrap="square" rtlCol="0">
            <a:spAutoFit/>
          </a:bodyPr>
          <a:lstStyle/>
          <a:p>
            <a:pPr algn="ctr"/>
            <a:r>
              <a:rPr lang="en-US" sz="2800" dirty="0"/>
              <a:t>Assumptions</a:t>
            </a:r>
          </a:p>
          <a:p>
            <a:pPr algn="ctr"/>
            <a:r>
              <a:rPr lang="en-US" sz="2800" dirty="0"/>
              <a:t>Modelling Choices</a:t>
            </a:r>
          </a:p>
        </p:txBody>
      </p:sp>
      <p:pic>
        <p:nvPicPr>
          <p:cNvPr id="34" name="Picture 33">
            <a:extLst>
              <a:ext uri="{FF2B5EF4-FFF2-40B4-BE49-F238E27FC236}">
                <a16:creationId xmlns:a16="http://schemas.microsoft.com/office/drawing/2014/main" id="{6364A856-BFD6-4978-A3DA-E40A01D5C912}"/>
              </a:ext>
            </a:extLst>
          </p:cNvPr>
          <p:cNvPicPr>
            <a:picLocks noChangeAspect="1"/>
          </p:cNvPicPr>
          <p:nvPr/>
        </p:nvPicPr>
        <p:blipFill rotWithShape="1">
          <a:blip r:embed="rId3"/>
          <a:srcRect l="8587" t="12776" r="9829" b="15752"/>
          <a:stretch/>
        </p:blipFill>
        <p:spPr>
          <a:xfrm>
            <a:off x="2846034" y="1690401"/>
            <a:ext cx="3034575" cy="1920225"/>
          </a:xfrm>
          <a:prstGeom prst="rect">
            <a:avLst/>
          </a:prstGeom>
        </p:spPr>
      </p:pic>
      <p:grpSp>
        <p:nvGrpSpPr>
          <p:cNvPr id="5" name="Group 4">
            <a:extLst>
              <a:ext uri="{FF2B5EF4-FFF2-40B4-BE49-F238E27FC236}">
                <a16:creationId xmlns:a16="http://schemas.microsoft.com/office/drawing/2014/main" id="{318C2441-8B2C-4724-89B7-52826E93F722}"/>
              </a:ext>
            </a:extLst>
          </p:cNvPr>
          <p:cNvGrpSpPr/>
          <p:nvPr/>
        </p:nvGrpSpPr>
        <p:grpSpPr>
          <a:xfrm>
            <a:off x="94641" y="152400"/>
            <a:ext cx="2472584" cy="1174384"/>
            <a:chOff x="3042813" y="97057"/>
            <a:chExt cx="2472584" cy="1174384"/>
          </a:xfrm>
        </p:grpSpPr>
        <p:pic>
          <p:nvPicPr>
            <p:cNvPr id="7" name="Picture 6">
              <a:extLst>
                <a:ext uri="{FF2B5EF4-FFF2-40B4-BE49-F238E27FC236}">
                  <a16:creationId xmlns:a16="http://schemas.microsoft.com/office/drawing/2014/main" id="{114A1123-97E4-4C0D-A762-525DB50EBB56}"/>
                </a:ext>
              </a:extLst>
            </p:cNvPr>
            <p:cNvPicPr>
              <a:picLocks noChangeAspect="1"/>
            </p:cNvPicPr>
            <p:nvPr/>
          </p:nvPicPr>
          <p:blipFill rotWithShape="1">
            <a:blip r:embed="rId4"/>
            <a:srcRect r="15366" b="33624"/>
            <a:stretch/>
          </p:blipFill>
          <p:spPr>
            <a:xfrm>
              <a:off x="3042813" y="97057"/>
              <a:ext cx="2472584" cy="1174384"/>
            </a:xfrm>
            <a:prstGeom prst="rect">
              <a:avLst/>
            </a:prstGeom>
          </p:spPr>
        </p:pic>
        <p:sp>
          <p:nvSpPr>
            <p:cNvPr id="13" name="TextBox 12">
              <a:extLst>
                <a:ext uri="{FF2B5EF4-FFF2-40B4-BE49-F238E27FC236}">
                  <a16:creationId xmlns:a16="http://schemas.microsoft.com/office/drawing/2014/main" id="{7293C023-7536-4E6F-9DEB-8CD79DBE77C6}"/>
                </a:ext>
              </a:extLst>
            </p:cNvPr>
            <p:cNvSpPr txBox="1"/>
            <p:nvPr/>
          </p:nvSpPr>
          <p:spPr>
            <a:xfrm>
              <a:off x="3042813" y="102834"/>
              <a:ext cx="1529188" cy="461665"/>
            </a:xfrm>
            <a:prstGeom prst="rect">
              <a:avLst/>
            </a:prstGeom>
            <a:solidFill>
              <a:srgbClr val="74886B">
                <a:alpha val="73000"/>
              </a:srgbClr>
            </a:solidFill>
          </p:spPr>
          <p:txBody>
            <a:bodyPr wrap="square" rtlCol="0">
              <a:spAutoFit/>
            </a:bodyPr>
            <a:lstStyle/>
            <a:p>
              <a:r>
                <a:rPr lang="en-US" sz="2400" dirty="0">
                  <a:solidFill>
                    <a:schemeClr val="bg1"/>
                  </a:solidFill>
                </a:rPr>
                <a:t>Statistician</a:t>
              </a:r>
            </a:p>
          </p:txBody>
        </p:sp>
      </p:grpSp>
      <p:pic>
        <p:nvPicPr>
          <p:cNvPr id="31" name="Picture 30">
            <a:extLst>
              <a:ext uri="{FF2B5EF4-FFF2-40B4-BE49-F238E27FC236}">
                <a16:creationId xmlns:a16="http://schemas.microsoft.com/office/drawing/2014/main" id="{B88F1A34-AD5E-4935-AF76-BC17D684D302}"/>
              </a:ext>
            </a:extLst>
          </p:cNvPr>
          <p:cNvPicPr>
            <a:picLocks noChangeAspect="1"/>
          </p:cNvPicPr>
          <p:nvPr/>
        </p:nvPicPr>
        <p:blipFill rotWithShape="1">
          <a:blip r:embed="rId3"/>
          <a:srcRect l="8587" t="12776" r="9829" b="15752"/>
          <a:stretch/>
        </p:blipFill>
        <p:spPr>
          <a:xfrm>
            <a:off x="87263" y="924888"/>
            <a:ext cx="2320725" cy="20098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9" name="Content Placeholder 2">
            <a:extLst>
              <a:ext uri="{FF2B5EF4-FFF2-40B4-BE49-F238E27FC236}">
                <a16:creationId xmlns:a16="http://schemas.microsoft.com/office/drawing/2014/main" id="{330A40CA-5A63-49A5-9A0F-3F7EAF120939}"/>
              </a:ext>
            </a:extLst>
          </p:cNvPr>
          <p:cNvSpPr txBox="1">
            <a:spLocks/>
          </p:cNvSpPr>
          <p:nvPr/>
        </p:nvSpPr>
        <p:spPr>
          <a:xfrm>
            <a:off x="714395" y="1511095"/>
            <a:ext cx="7857244" cy="35032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10" name="Picture 4" descr="Image result for football signal incomplete out of bounds">
            <a:extLst>
              <a:ext uri="{FF2B5EF4-FFF2-40B4-BE49-F238E27FC236}">
                <a16:creationId xmlns:a16="http://schemas.microsoft.com/office/drawing/2014/main" id="{0B7E12F3-DDE4-49A1-AE3B-D9C77C65081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117" t="12634" r="42469"/>
          <a:stretch/>
        </p:blipFill>
        <p:spPr bwMode="auto">
          <a:xfrm>
            <a:off x="4515519" y="3874475"/>
            <a:ext cx="1478659" cy="1916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out of bounds">
            <a:extLst>
              <a:ext uri="{FF2B5EF4-FFF2-40B4-BE49-F238E27FC236}">
                <a16:creationId xmlns:a16="http://schemas.microsoft.com/office/drawing/2014/main" id="{E6A8FC80-4C41-4771-A969-A0AE73A8C37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905" t="12522" r="16354" b="9548"/>
          <a:stretch/>
        </p:blipFill>
        <p:spPr bwMode="auto">
          <a:xfrm>
            <a:off x="7178486" y="1795781"/>
            <a:ext cx="1736914" cy="134952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16C5844-B3E5-4FBF-90D2-1F2A8EAD5793}"/>
              </a:ext>
            </a:extLst>
          </p:cNvPr>
          <p:cNvSpPr/>
          <p:nvPr/>
        </p:nvSpPr>
        <p:spPr>
          <a:xfrm>
            <a:off x="1976016" y="87254"/>
            <a:ext cx="6863184" cy="1323439"/>
          </a:xfrm>
          <a:prstGeom prst="rect">
            <a:avLst/>
          </a:prstGeom>
        </p:spPr>
        <p:txBody>
          <a:bodyPr wrap="square">
            <a:spAutoFit/>
          </a:bodyPr>
          <a:lstStyle/>
          <a:p>
            <a:pPr marL="800100" lvl="1" indent="-342900" algn="ctr"/>
            <a:r>
              <a:rPr lang="en-US" sz="4000" dirty="0"/>
              <a:t>Decision Making Under Uncertainty</a:t>
            </a:r>
          </a:p>
        </p:txBody>
      </p:sp>
      <p:sp>
        <p:nvSpPr>
          <p:cNvPr id="14" name="TextBox 13">
            <a:extLst>
              <a:ext uri="{FF2B5EF4-FFF2-40B4-BE49-F238E27FC236}">
                <a16:creationId xmlns:a16="http://schemas.microsoft.com/office/drawing/2014/main" id="{C3D9AC7F-2A7D-45D7-8124-AD68201AB587}"/>
              </a:ext>
            </a:extLst>
          </p:cNvPr>
          <p:cNvSpPr txBox="1"/>
          <p:nvPr/>
        </p:nvSpPr>
        <p:spPr>
          <a:xfrm>
            <a:off x="228600" y="1828800"/>
            <a:ext cx="2084938" cy="954107"/>
          </a:xfrm>
          <a:prstGeom prst="rect">
            <a:avLst/>
          </a:prstGeom>
          <a:noFill/>
        </p:spPr>
        <p:txBody>
          <a:bodyPr wrap="square" rtlCol="0">
            <a:spAutoFit/>
          </a:bodyPr>
          <a:lstStyle/>
          <a:p>
            <a:pPr algn="ctr"/>
            <a:r>
              <a:rPr lang="en-US" sz="2800" dirty="0"/>
              <a:t>Evidence</a:t>
            </a:r>
          </a:p>
          <a:p>
            <a:pPr algn="ctr"/>
            <a:r>
              <a:rPr lang="en-US" sz="2800" dirty="0"/>
              <a:t>Observations</a:t>
            </a:r>
          </a:p>
        </p:txBody>
      </p:sp>
      <p:sp>
        <p:nvSpPr>
          <p:cNvPr id="16" name="TextBox 15">
            <a:extLst>
              <a:ext uri="{FF2B5EF4-FFF2-40B4-BE49-F238E27FC236}">
                <a16:creationId xmlns:a16="http://schemas.microsoft.com/office/drawing/2014/main" id="{582DDD7D-EE30-44DC-90D7-4485505983A0}"/>
              </a:ext>
            </a:extLst>
          </p:cNvPr>
          <p:cNvSpPr txBox="1"/>
          <p:nvPr/>
        </p:nvSpPr>
        <p:spPr>
          <a:xfrm>
            <a:off x="7071599" y="2246293"/>
            <a:ext cx="1519856" cy="954107"/>
          </a:xfrm>
          <a:prstGeom prst="rect">
            <a:avLst/>
          </a:prstGeom>
          <a:solidFill>
            <a:schemeClr val="bg1">
              <a:alpha val="72000"/>
            </a:schemeClr>
          </a:solidFill>
        </p:spPr>
        <p:txBody>
          <a:bodyPr wrap="square" rtlCol="0">
            <a:spAutoFit/>
          </a:bodyPr>
          <a:lstStyle/>
          <a:p>
            <a:pPr algn="ctr"/>
            <a:r>
              <a:rPr lang="en-US" sz="2800" dirty="0"/>
              <a:t>Prior belief</a:t>
            </a:r>
          </a:p>
        </p:txBody>
      </p:sp>
      <p:sp>
        <p:nvSpPr>
          <p:cNvPr id="17" name="TextBox 16">
            <a:extLst>
              <a:ext uri="{FF2B5EF4-FFF2-40B4-BE49-F238E27FC236}">
                <a16:creationId xmlns:a16="http://schemas.microsoft.com/office/drawing/2014/main" id="{A48B89A8-F19A-4182-B929-55EA4BDDB172}"/>
              </a:ext>
            </a:extLst>
          </p:cNvPr>
          <p:cNvSpPr txBox="1"/>
          <p:nvPr/>
        </p:nvSpPr>
        <p:spPr>
          <a:xfrm>
            <a:off x="6785754" y="3694093"/>
            <a:ext cx="2091546" cy="954107"/>
          </a:xfrm>
          <a:prstGeom prst="rect">
            <a:avLst/>
          </a:prstGeom>
          <a:noFill/>
        </p:spPr>
        <p:txBody>
          <a:bodyPr wrap="square" rtlCol="0">
            <a:spAutoFit/>
          </a:bodyPr>
          <a:lstStyle/>
          <a:p>
            <a:pPr algn="ctr"/>
            <a:r>
              <a:rPr lang="en-US" sz="2800" dirty="0"/>
              <a:t>Posterior belief</a:t>
            </a:r>
          </a:p>
        </p:txBody>
      </p:sp>
      <p:sp>
        <p:nvSpPr>
          <p:cNvPr id="18" name="TextBox 17">
            <a:extLst>
              <a:ext uri="{FF2B5EF4-FFF2-40B4-BE49-F238E27FC236}">
                <a16:creationId xmlns:a16="http://schemas.microsoft.com/office/drawing/2014/main" id="{17597B1F-B046-4D58-8769-0D381187A010}"/>
              </a:ext>
            </a:extLst>
          </p:cNvPr>
          <p:cNvSpPr txBox="1"/>
          <p:nvPr/>
        </p:nvSpPr>
        <p:spPr>
          <a:xfrm>
            <a:off x="4163400" y="4597439"/>
            <a:ext cx="2057403" cy="954107"/>
          </a:xfrm>
          <a:prstGeom prst="rect">
            <a:avLst/>
          </a:prstGeom>
          <a:solidFill>
            <a:schemeClr val="bg1">
              <a:alpha val="86000"/>
            </a:schemeClr>
          </a:solidFill>
        </p:spPr>
        <p:txBody>
          <a:bodyPr wrap="square" rtlCol="0">
            <a:spAutoFit/>
          </a:bodyPr>
          <a:lstStyle/>
          <a:p>
            <a:pPr algn="ctr"/>
            <a:r>
              <a:rPr lang="en-US" sz="2800" dirty="0"/>
              <a:t>Perceived costs</a:t>
            </a:r>
          </a:p>
        </p:txBody>
      </p:sp>
      <p:sp>
        <p:nvSpPr>
          <p:cNvPr id="19" name="TextBox 18">
            <a:extLst>
              <a:ext uri="{FF2B5EF4-FFF2-40B4-BE49-F238E27FC236}">
                <a16:creationId xmlns:a16="http://schemas.microsoft.com/office/drawing/2014/main" id="{EAF95C49-BBFA-46E1-97C5-F197D8C76DC7}"/>
              </a:ext>
            </a:extLst>
          </p:cNvPr>
          <p:cNvSpPr txBox="1"/>
          <p:nvPr/>
        </p:nvSpPr>
        <p:spPr>
          <a:xfrm>
            <a:off x="7107627" y="5235746"/>
            <a:ext cx="1447800" cy="523220"/>
          </a:xfrm>
          <a:prstGeom prst="rect">
            <a:avLst/>
          </a:prstGeom>
          <a:noFill/>
        </p:spPr>
        <p:txBody>
          <a:bodyPr wrap="square" rtlCol="0">
            <a:spAutoFit/>
          </a:bodyPr>
          <a:lstStyle/>
          <a:p>
            <a:pPr algn="ctr"/>
            <a:r>
              <a:rPr lang="en-US" sz="2800" dirty="0"/>
              <a:t>Decision</a:t>
            </a:r>
          </a:p>
        </p:txBody>
      </p:sp>
      <p:sp>
        <p:nvSpPr>
          <p:cNvPr id="21" name="Arrow: Right 20">
            <a:extLst>
              <a:ext uri="{FF2B5EF4-FFF2-40B4-BE49-F238E27FC236}">
                <a16:creationId xmlns:a16="http://schemas.microsoft.com/office/drawing/2014/main" id="{D2E79228-37D1-492C-B02A-83BBDB4251DD}"/>
              </a:ext>
            </a:extLst>
          </p:cNvPr>
          <p:cNvSpPr/>
          <p:nvPr/>
        </p:nvSpPr>
        <p:spPr>
          <a:xfrm rot="1684979">
            <a:off x="5826941" y="3279196"/>
            <a:ext cx="1261613" cy="38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1E86CFE-92E7-475C-AFE7-0C412BDB81BD}"/>
              </a:ext>
            </a:extLst>
          </p:cNvPr>
          <p:cNvSpPr/>
          <p:nvPr/>
        </p:nvSpPr>
        <p:spPr>
          <a:xfrm rot="5400000">
            <a:off x="7501128" y="3268245"/>
            <a:ext cx="660799" cy="359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8EF09EF2-0971-42B9-B0EF-7A8A0EB6E783}"/>
              </a:ext>
            </a:extLst>
          </p:cNvPr>
          <p:cNvSpPr/>
          <p:nvPr/>
        </p:nvSpPr>
        <p:spPr>
          <a:xfrm rot="5400000">
            <a:off x="7499654" y="4724330"/>
            <a:ext cx="663747" cy="359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C14F8345-46D6-4AF3-B9CF-2B4088337235}"/>
              </a:ext>
            </a:extLst>
          </p:cNvPr>
          <p:cNvSpPr/>
          <p:nvPr/>
        </p:nvSpPr>
        <p:spPr>
          <a:xfrm rot="1381272">
            <a:off x="6170110" y="4996673"/>
            <a:ext cx="921910" cy="38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quot;Not Allowed&quot; Symbol 24">
            <a:extLst>
              <a:ext uri="{FF2B5EF4-FFF2-40B4-BE49-F238E27FC236}">
                <a16:creationId xmlns:a16="http://schemas.microsoft.com/office/drawing/2014/main" id="{1D66D078-8C8E-433D-8566-AE79AA879668}"/>
              </a:ext>
            </a:extLst>
          </p:cNvPr>
          <p:cNvSpPr/>
          <p:nvPr/>
        </p:nvSpPr>
        <p:spPr>
          <a:xfrm>
            <a:off x="4257561" y="4579550"/>
            <a:ext cx="1910280" cy="906850"/>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quot;Not Allowed&quot; Symbol 25">
            <a:extLst>
              <a:ext uri="{FF2B5EF4-FFF2-40B4-BE49-F238E27FC236}">
                <a16:creationId xmlns:a16="http://schemas.microsoft.com/office/drawing/2014/main" id="{AA397C52-37E5-4BD2-AF52-739E5B259EDE}"/>
              </a:ext>
            </a:extLst>
          </p:cNvPr>
          <p:cNvSpPr/>
          <p:nvPr/>
        </p:nvSpPr>
        <p:spPr>
          <a:xfrm>
            <a:off x="7199715" y="2275794"/>
            <a:ext cx="1263625" cy="906850"/>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quot;Not Allowed&quot; Symbol 26">
            <a:extLst>
              <a:ext uri="{FF2B5EF4-FFF2-40B4-BE49-F238E27FC236}">
                <a16:creationId xmlns:a16="http://schemas.microsoft.com/office/drawing/2014/main" id="{29B8AD68-9FFB-4C22-AD79-92A7E0FEC74C}"/>
              </a:ext>
            </a:extLst>
          </p:cNvPr>
          <p:cNvSpPr/>
          <p:nvPr/>
        </p:nvSpPr>
        <p:spPr>
          <a:xfrm>
            <a:off x="7194505" y="5036750"/>
            <a:ext cx="1274044" cy="906850"/>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BB2C604F-F8FF-4BF8-9B41-244D2D8B3D90}"/>
              </a:ext>
            </a:extLst>
          </p:cNvPr>
          <p:cNvSpPr txBox="1"/>
          <p:nvPr/>
        </p:nvSpPr>
        <p:spPr>
          <a:xfrm>
            <a:off x="2976407" y="2538618"/>
            <a:ext cx="2747032" cy="954107"/>
          </a:xfrm>
          <a:prstGeom prst="rect">
            <a:avLst/>
          </a:prstGeom>
          <a:noFill/>
        </p:spPr>
        <p:txBody>
          <a:bodyPr wrap="square" rtlCol="0">
            <a:spAutoFit/>
          </a:bodyPr>
          <a:lstStyle/>
          <a:p>
            <a:pPr algn="ctr"/>
            <a:r>
              <a:rPr lang="en-US" sz="2800" dirty="0"/>
              <a:t>Value of Evidence</a:t>
            </a:r>
          </a:p>
          <a:p>
            <a:pPr algn="ctr"/>
            <a:r>
              <a:rPr lang="en-US" sz="2800" dirty="0"/>
              <a:t>Likelihood Ratio</a:t>
            </a:r>
          </a:p>
        </p:txBody>
      </p:sp>
      <p:pic>
        <p:nvPicPr>
          <p:cNvPr id="32" name="Picture 4" descr="Image result for pyramid">
            <a:extLst>
              <a:ext uri="{FF2B5EF4-FFF2-40B4-BE49-F238E27FC236}">
                <a16:creationId xmlns:a16="http://schemas.microsoft.com/office/drawing/2014/main" id="{1456243B-C372-4D1E-BC86-D52FCD1FCAF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869" r="8814"/>
          <a:stretch/>
        </p:blipFill>
        <p:spPr bwMode="auto">
          <a:xfrm>
            <a:off x="2814819" y="530631"/>
            <a:ext cx="3065790" cy="1947781"/>
          </a:xfrm>
          <a:prstGeom prst="rect">
            <a:avLst/>
          </a:prstGeom>
          <a:noFill/>
          <a:extLst>
            <a:ext uri="{909E8E84-426E-40DD-AFC4-6F175D3DCCD1}">
              <a14:hiddenFill xmlns:a14="http://schemas.microsoft.com/office/drawing/2010/main">
                <a:solidFill>
                  <a:srgbClr val="FFFFFF"/>
                </a:solidFill>
              </a14:hiddenFill>
            </a:ext>
          </a:extLst>
        </p:spPr>
      </p:pic>
      <p:sp>
        <p:nvSpPr>
          <p:cNvPr id="33" name="&quot;Not Allowed&quot; Symbol 32">
            <a:extLst>
              <a:ext uri="{FF2B5EF4-FFF2-40B4-BE49-F238E27FC236}">
                <a16:creationId xmlns:a16="http://schemas.microsoft.com/office/drawing/2014/main" id="{5A0785D5-1D74-488E-B056-A35A5F1A1203}"/>
              </a:ext>
            </a:extLst>
          </p:cNvPr>
          <p:cNvSpPr/>
          <p:nvPr/>
        </p:nvSpPr>
        <p:spPr>
          <a:xfrm>
            <a:off x="7175204" y="3817550"/>
            <a:ext cx="1617447" cy="906850"/>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quot;Not Allowed&quot; Symbol 27">
            <a:extLst>
              <a:ext uri="{FF2B5EF4-FFF2-40B4-BE49-F238E27FC236}">
                <a16:creationId xmlns:a16="http://schemas.microsoft.com/office/drawing/2014/main" id="{12FE2159-CA65-4774-89E6-E2698FB8791D}"/>
              </a:ext>
            </a:extLst>
          </p:cNvPr>
          <p:cNvSpPr/>
          <p:nvPr/>
        </p:nvSpPr>
        <p:spPr>
          <a:xfrm>
            <a:off x="2856138" y="2594888"/>
            <a:ext cx="2928748" cy="906850"/>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9659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E32D725-8499-4BCD-B480-88A909293EB0}"/>
              </a:ext>
            </a:extLst>
          </p:cNvPr>
          <p:cNvGrpSpPr/>
          <p:nvPr/>
        </p:nvGrpSpPr>
        <p:grpSpPr>
          <a:xfrm>
            <a:off x="1409700" y="266700"/>
            <a:ext cx="7813922" cy="6318250"/>
            <a:chOff x="1409700" y="266700"/>
            <a:chExt cx="7813922" cy="6318250"/>
          </a:xfrm>
        </p:grpSpPr>
        <p:grpSp>
          <p:nvGrpSpPr>
            <p:cNvPr id="13" name="Group 12">
              <a:extLst>
                <a:ext uri="{FF2B5EF4-FFF2-40B4-BE49-F238E27FC236}">
                  <a16:creationId xmlns:a16="http://schemas.microsoft.com/office/drawing/2014/main" id="{192D02D8-C75D-4FA1-BDA6-2FCFB4FBFAEF}"/>
                </a:ext>
              </a:extLst>
            </p:cNvPr>
            <p:cNvGrpSpPr/>
            <p:nvPr/>
          </p:nvGrpSpPr>
          <p:grpSpPr>
            <a:xfrm>
              <a:off x="1409700" y="266700"/>
              <a:ext cx="7813922" cy="6318250"/>
              <a:chOff x="1409700" y="266700"/>
              <a:chExt cx="7813922" cy="6318250"/>
            </a:xfrm>
          </p:grpSpPr>
          <p:pic>
            <p:nvPicPr>
              <p:cNvPr id="5" name="Picture 4">
                <a:extLst>
                  <a:ext uri="{FF2B5EF4-FFF2-40B4-BE49-F238E27FC236}">
                    <a16:creationId xmlns:a16="http://schemas.microsoft.com/office/drawing/2014/main" id="{3953E7F4-9489-410A-9B7D-9DD16F579341}"/>
                  </a:ext>
                </a:extLst>
              </p:cNvPr>
              <p:cNvPicPr>
                <a:picLocks noChangeAspect="1"/>
              </p:cNvPicPr>
              <p:nvPr/>
            </p:nvPicPr>
            <p:blipFill>
              <a:blip r:embed="rId3"/>
              <a:stretch>
                <a:fillRect/>
              </a:stretch>
            </p:blipFill>
            <p:spPr>
              <a:xfrm>
                <a:off x="1409700" y="660889"/>
                <a:ext cx="6872285" cy="5924061"/>
              </a:xfrm>
              <a:prstGeom prst="rect">
                <a:avLst/>
              </a:prstGeom>
            </p:spPr>
          </p:pic>
          <p:sp>
            <p:nvSpPr>
              <p:cNvPr id="6" name="TextBox 5">
                <a:extLst>
                  <a:ext uri="{FF2B5EF4-FFF2-40B4-BE49-F238E27FC236}">
                    <a16:creationId xmlns:a16="http://schemas.microsoft.com/office/drawing/2014/main" id="{136CB3FC-B7BA-43A9-AA57-A496D096D3BC}"/>
                  </a:ext>
                </a:extLst>
              </p:cNvPr>
              <p:cNvSpPr txBox="1"/>
              <p:nvPr/>
            </p:nvSpPr>
            <p:spPr>
              <a:xfrm>
                <a:off x="2594222" y="266700"/>
                <a:ext cx="6629400" cy="707886"/>
              </a:xfrm>
              <a:prstGeom prst="rect">
                <a:avLst/>
              </a:prstGeom>
              <a:solidFill>
                <a:schemeClr val="bg1"/>
              </a:solidFill>
            </p:spPr>
            <p:txBody>
              <a:bodyPr wrap="square" rtlCol="0">
                <a:spAutoFit/>
              </a:bodyPr>
              <a:lstStyle/>
              <a:p>
                <a:pPr algn="ctr"/>
                <a:r>
                  <a:rPr lang="en-US" sz="2000" b="1" dirty="0"/>
                  <a:t>Results Obtained from Scenarios </a:t>
                </a:r>
              </a:p>
              <a:p>
                <a:pPr algn="ctr"/>
                <a:r>
                  <a:rPr lang="en-US" sz="2000" b="1" dirty="0"/>
                  <a:t>Made to Represent Proposition 1 </a:t>
                </a:r>
              </a:p>
            </p:txBody>
          </p:sp>
          <p:sp>
            <p:nvSpPr>
              <p:cNvPr id="7" name="TextBox 6">
                <a:extLst>
                  <a:ext uri="{FF2B5EF4-FFF2-40B4-BE49-F238E27FC236}">
                    <a16:creationId xmlns:a16="http://schemas.microsoft.com/office/drawing/2014/main" id="{61DFF953-D364-4912-8E89-D4783CC3F301}"/>
                  </a:ext>
                </a:extLst>
              </p:cNvPr>
              <p:cNvSpPr txBox="1"/>
              <p:nvPr/>
            </p:nvSpPr>
            <p:spPr>
              <a:xfrm>
                <a:off x="3241922" y="3299753"/>
                <a:ext cx="5334001" cy="707886"/>
              </a:xfrm>
              <a:prstGeom prst="rect">
                <a:avLst/>
              </a:prstGeom>
              <a:solidFill>
                <a:schemeClr val="bg1"/>
              </a:solidFill>
            </p:spPr>
            <p:txBody>
              <a:bodyPr wrap="square" rtlCol="0">
                <a:spAutoFit/>
              </a:bodyPr>
              <a:lstStyle/>
              <a:p>
                <a:pPr algn="ctr"/>
                <a:r>
                  <a:rPr lang="en-US" sz="2000" b="1" dirty="0"/>
                  <a:t>Results Obtained from Scenarios</a:t>
                </a:r>
              </a:p>
              <a:p>
                <a:pPr algn="ctr"/>
                <a:r>
                  <a:rPr lang="en-US" sz="2000" b="1" dirty="0"/>
                  <a:t> Made to Represent Proposition 2 </a:t>
                </a:r>
              </a:p>
            </p:txBody>
          </p:sp>
        </p:grpSp>
        <p:sp>
          <p:nvSpPr>
            <p:cNvPr id="8" name="TextBox 7">
              <a:extLst>
                <a:ext uri="{FF2B5EF4-FFF2-40B4-BE49-F238E27FC236}">
                  <a16:creationId xmlns:a16="http://schemas.microsoft.com/office/drawing/2014/main" id="{D7321E70-4CC0-4F28-B0B3-627167583534}"/>
                </a:ext>
              </a:extLst>
            </p:cNvPr>
            <p:cNvSpPr txBox="1"/>
            <p:nvPr/>
          </p:nvSpPr>
          <p:spPr>
            <a:xfrm>
              <a:off x="2476499" y="6069969"/>
              <a:ext cx="5334001" cy="400110"/>
            </a:xfrm>
            <a:prstGeom prst="rect">
              <a:avLst/>
            </a:prstGeom>
            <a:solidFill>
              <a:schemeClr val="bg1"/>
            </a:solidFill>
          </p:spPr>
          <p:txBody>
            <a:bodyPr wrap="square" rtlCol="0">
              <a:spAutoFit/>
            </a:bodyPr>
            <a:lstStyle/>
            <a:p>
              <a:pPr algn="ctr"/>
              <a:r>
                <a:rPr lang="en-US" sz="2000" b="1" dirty="0"/>
                <a:t>Result Obtained</a:t>
              </a:r>
            </a:p>
          </p:txBody>
        </p:sp>
      </p:grpSp>
      <p:grpSp>
        <p:nvGrpSpPr>
          <p:cNvPr id="9" name="Group 8">
            <a:extLst>
              <a:ext uri="{FF2B5EF4-FFF2-40B4-BE49-F238E27FC236}">
                <a16:creationId xmlns:a16="http://schemas.microsoft.com/office/drawing/2014/main" id="{1384E9DF-8383-4B92-A786-A7CEAB8060A6}"/>
              </a:ext>
            </a:extLst>
          </p:cNvPr>
          <p:cNvGrpSpPr/>
          <p:nvPr/>
        </p:nvGrpSpPr>
        <p:grpSpPr>
          <a:xfrm>
            <a:off x="3303900" y="685800"/>
            <a:ext cx="468000" cy="5321731"/>
            <a:chOff x="5188078" y="1104822"/>
            <a:chExt cx="351000" cy="3991299"/>
          </a:xfrm>
        </p:grpSpPr>
        <p:pic>
          <p:nvPicPr>
            <p:cNvPr id="10" name="Shape 150">
              <a:extLst>
                <a:ext uri="{FF2B5EF4-FFF2-40B4-BE49-F238E27FC236}">
                  <a16:creationId xmlns:a16="http://schemas.microsoft.com/office/drawing/2014/main" id="{0A40C261-F1E4-47F9-8ED2-9BF97785BBB5}"/>
                </a:ext>
              </a:extLst>
            </p:cNvPr>
            <p:cNvPicPr preferRelativeResize="0"/>
            <p:nvPr/>
          </p:nvPicPr>
          <p:blipFill rotWithShape="1">
            <a:blip r:embed="rId4">
              <a:alphaModFix/>
            </a:blip>
            <a:srcRect/>
            <a:stretch/>
          </p:blipFill>
          <p:spPr>
            <a:xfrm>
              <a:off x="5279643" y="1104822"/>
              <a:ext cx="83935" cy="3771718"/>
            </a:xfrm>
            <a:prstGeom prst="rect">
              <a:avLst/>
            </a:prstGeom>
            <a:noFill/>
            <a:ln>
              <a:noFill/>
            </a:ln>
          </p:spPr>
        </p:pic>
        <p:sp>
          <p:nvSpPr>
            <p:cNvPr id="11" name="Shape 151">
              <a:extLst>
                <a:ext uri="{FF2B5EF4-FFF2-40B4-BE49-F238E27FC236}">
                  <a16:creationId xmlns:a16="http://schemas.microsoft.com/office/drawing/2014/main" id="{F5BF8C43-B687-4229-B299-5C2DC534C556}"/>
                </a:ext>
              </a:extLst>
            </p:cNvPr>
            <p:cNvSpPr txBox="1"/>
            <p:nvPr/>
          </p:nvSpPr>
          <p:spPr>
            <a:xfrm>
              <a:off x="5188078" y="4775121"/>
              <a:ext cx="351000" cy="321000"/>
            </a:xfrm>
            <a:prstGeom prst="rect">
              <a:avLst/>
            </a:prstGeom>
            <a:noFill/>
            <a:ln>
              <a:noFill/>
            </a:ln>
          </p:spPr>
          <p:txBody>
            <a:bodyPr spcFirstLastPara="1" wrap="square" lIns="121900" tIns="121900" rIns="121900" bIns="121900" anchor="t" anchorCtr="0">
              <a:noAutofit/>
            </a:bodyPr>
            <a:lstStyle/>
            <a:p>
              <a:pPr>
                <a:buClr>
                  <a:srgbClr val="000000"/>
                </a:buClr>
                <a:buSzPts val="1400"/>
              </a:pPr>
              <a:r>
                <a:rPr lang="en" sz="2400" b="1" dirty="0"/>
                <a:t>4</a:t>
              </a:r>
              <a:endParaRPr sz="1867" b="1" dirty="0">
                <a:solidFill>
                  <a:srgbClr val="000000"/>
                </a:solidFill>
                <a:latin typeface="Arial"/>
                <a:ea typeface="Arial"/>
                <a:cs typeface="Arial"/>
                <a:sym typeface="Arial"/>
              </a:endParaRPr>
            </a:p>
          </p:txBody>
        </p:sp>
      </p:grpSp>
      <p:sp>
        <p:nvSpPr>
          <p:cNvPr id="14" name="TextBox 13">
            <a:extLst>
              <a:ext uri="{FF2B5EF4-FFF2-40B4-BE49-F238E27FC236}">
                <a16:creationId xmlns:a16="http://schemas.microsoft.com/office/drawing/2014/main" id="{6366516B-7178-4E06-AF1D-06898D36F25F}"/>
              </a:ext>
            </a:extLst>
          </p:cNvPr>
          <p:cNvSpPr txBox="1"/>
          <p:nvPr/>
        </p:nvSpPr>
        <p:spPr>
          <a:xfrm rot="16200000">
            <a:off x="2090047" y="2975194"/>
            <a:ext cx="2373063" cy="400110"/>
          </a:xfrm>
          <a:prstGeom prst="rect">
            <a:avLst/>
          </a:prstGeom>
          <a:noFill/>
        </p:spPr>
        <p:txBody>
          <a:bodyPr wrap="square" rtlCol="0">
            <a:spAutoFit/>
          </a:bodyPr>
          <a:lstStyle/>
          <a:p>
            <a:pPr algn="ctr"/>
            <a:r>
              <a:rPr lang="en-US" sz="2000" b="1" dirty="0"/>
              <a:t>Examination Result</a:t>
            </a:r>
          </a:p>
        </p:txBody>
      </p:sp>
    </p:spTree>
    <p:extLst>
      <p:ext uri="{BB962C8B-B14F-4D97-AF65-F5344CB8AC3E}">
        <p14:creationId xmlns:p14="http://schemas.microsoft.com/office/powerpoint/2010/main" val="150962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65150"/>
          </a:xfrm>
        </p:spPr>
        <p:txBody>
          <a:bodyPr>
            <a:noAutofit/>
          </a:bodyPr>
          <a:lstStyle/>
          <a:p>
            <a:r>
              <a:rPr lang="en-US" sz="4400" dirty="0"/>
              <a:t>Our Suggestions: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3" name="TextBox 2">
            <a:extLst>
              <a:ext uri="{FF2B5EF4-FFF2-40B4-BE49-F238E27FC236}">
                <a16:creationId xmlns:a16="http://schemas.microsoft.com/office/drawing/2014/main" id="{A6B23948-9561-4CBA-BC48-7C98D863F0B4}"/>
              </a:ext>
            </a:extLst>
          </p:cNvPr>
          <p:cNvSpPr txBox="1"/>
          <p:nvPr/>
        </p:nvSpPr>
        <p:spPr>
          <a:xfrm>
            <a:off x="609600" y="1295400"/>
            <a:ext cx="8077200" cy="4924425"/>
          </a:xfrm>
          <a:prstGeom prst="rect">
            <a:avLst/>
          </a:prstGeom>
          <a:noFill/>
        </p:spPr>
        <p:txBody>
          <a:bodyPr wrap="square" rtlCol="0">
            <a:spAutoFit/>
          </a:bodyPr>
          <a:lstStyle/>
          <a:p>
            <a:r>
              <a:rPr lang="en-US" sz="3200" dirty="0"/>
              <a:t>Option A:  Stick to the facts (if an LR algorithm was used, treat its result as data rather than a probabilistic interpretation)</a:t>
            </a:r>
          </a:p>
          <a:p>
            <a:endParaRPr lang="en-US" dirty="0"/>
          </a:p>
          <a:p>
            <a:endParaRPr lang="en-US" dirty="0"/>
          </a:p>
          <a:p>
            <a:endParaRPr lang="en-US" dirty="0"/>
          </a:p>
          <a:p>
            <a:r>
              <a:rPr lang="en-US" sz="3200" dirty="0"/>
              <a:t>Option B: If presenting a probabilistic interpretation, seek to convey the influence of assumptions on the interpretation.  We suggested considering an uncertainty pyramid</a:t>
            </a:r>
          </a:p>
          <a:p>
            <a:endParaRPr lang="en-US" dirty="0"/>
          </a:p>
          <a:p>
            <a:endParaRPr lang="en-US" dirty="0"/>
          </a:p>
        </p:txBody>
      </p:sp>
    </p:spTree>
    <p:extLst>
      <p:ext uri="{BB962C8B-B14F-4D97-AF65-F5344CB8AC3E}">
        <p14:creationId xmlns:p14="http://schemas.microsoft.com/office/powerpoint/2010/main" val="2099819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5425E9E-C683-466B-9B09-043851287BA1}"/>
              </a:ext>
            </a:extLst>
          </p:cNvPr>
          <p:cNvPicPr>
            <a:picLocks noChangeAspect="1"/>
          </p:cNvPicPr>
          <p:nvPr/>
        </p:nvPicPr>
        <p:blipFill>
          <a:blip r:embed="rId3"/>
          <a:stretch>
            <a:fillRect/>
          </a:stretch>
        </p:blipFill>
        <p:spPr>
          <a:xfrm>
            <a:off x="242740" y="3719354"/>
            <a:ext cx="994937" cy="472344"/>
          </a:xfrm>
          <a:prstGeom prst="rect">
            <a:avLst/>
          </a:prstGeom>
        </p:spPr>
      </p:pic>
      <p:pic>
        <p:nvPicPr>
          <p:cNvPr id="21" name="Picture 20">
            <a:extLst>
              <a:ext uri="{FF2B5EF4-FFF2-40B4-BE49-F238E27FC236}">
                <a16:creationId xmlns:a16="http://schemas.microsoft.com/office/drawing/2014/main" id="{9A9A4FA4-0CC2-46AC-8105-EDEA72268C70}"/>
              </a:ext>
            </a:extLst>
          </p:cNvPr>
          <p:cNvPicPr>
            <a:picLocks noChangeAspect="1"/>
          </p:cNvPicPr>
          <p:nvPr/>
        </p:nvPicPr>
        <p:blipFill rotWithShape="1">
          <a:blip r:embed="rId4"/>
          <a:srcRect l="4288" t="798" r="9438" b="94372"/>
          <a:stretch/>
        </p:blipFill>
        <p:spPr>
          <a:xfrm>
            <a:off x="152108" y="2263070"/>
            <a:ext cx="4230830" cy="268764"/>
          </a:xfrm>
          <a:prstGeom prst="rect">
            <a:avLst/>
          </a:prstGeom>
        </p:spPr>
      </p:pic>
      <p:grpSp>
        <p:nvGrpSpPr>
          <p:cNvPr id="2" name="Group 1">
            <a:extLst>
              <a:ext uri="{FF2B5EF4-FFF2-40B4-BE49-F238E27FC236}">
                <a16:creationId xmlns:a16="http://schemas.microsoft.com/office/drawing/2014/main" id="{C8CBF757-C8E4-424C-8959-020369980AF9}"/>
              </a:ext>
            </a:extLst>
          </p:cNvPr>
          <p:cNvGrpSpPr/>
          <p:nvPr/>
        </p:nvGrpSpPr>
        <p:grpSpPr>
          <a:xfrm>
            <a:off x="184496" y="1035103"/>
            <a:ext cx="4427474" cy="2393897"/>
            <a:chOff x="229986" y="379063"/>
            <a:chExt cx="5903299" cy="3191863"/>
          </a:xfrm>
        </p:grpSpPr>
        <p:grpSp>
          <p:nvGrpSpPr>
            <p:cNvPr id="7" name="Group 6">
              <a:extLst>
                <a:ext uri="{FF2B5EF4-FFF2-40B4-BE49-F238E27FC236}">
                  <a16:creationId xmlns:a16="http://schemas.microsoft.com/office/drawing/2014/main" id="{E6502CD6-23A3-4EFA-8729-644E34B79AB6}"/>
                </a:ext>
              </a:extLst>
            </p:cNvPr>
            <p:cNvGrpSpPr/>
            <p:nvPr/>
          </p:nvGrpSpPr>
          <p:grpSpPr>
            <a:xfrm>
              <a:off x="229986" y="412229"/>
              <a:ext cx="5903299" cy="3158697"/>
              <a:chOff x="1065596" y="527434"/>
              <a:chExt cx="5903299" cy="3158697"/>
            </a:xfrm>
          </p:grpSpPr>
          <p:grpSp>
            <p:nvGrpSpPr>
              <p:cNvPr id="6" name="Group 5">
                <a:extLst>
                  <a:ext uri="{FF2B5EF4-FFF2-40B4-BE49-F238E27FC236}">
                    <a16:creationId xmlns:a16="http://schemas.microsoft.com/office/drawing/2014/main" id="{EFC6215C-DE76-4818-86D3-58D30A9C4820}"/>
                  </a:ext>
                </a:extLst>
              </p:cNvPr>
              <p:cNvGrpSpPr/>
              <p:nvPr/>
            </p:nvGrpSpPr>
            <p:grpSpPr>
              <a:xfrm>
                <a:off x="1065596" y="2167588"/>
                <a:ext cx="5903299" cy="1518543"/>
                <a:chOff x="1045276" y="761539"/>
                <a:chExt cx="5903299" cy="1518543"/>
              </a:xfrm>
            </p:grpSpPr>
            <p:pic>
              <p:nvPicPr>
                <p:cNvPr id="4" name="Picture 3">
                  <a:extLst>
                    <a:ext uri="{FF2B5EF4-FFF2-40B4-BE49-F238E27FC236}">
                      <a16:creationId xmlns:a16="http://schemas.microsoft.com/office/drawing/2014/main" id="{7A791F25-2204-418F-8717-0F3F68E55733}"/>
                    </a:ext>
                  </a:extLst>
                </p:cNvPr>
                <p:cNvPicPr>
                  <a:picLocks noChangeAspect="1"/>
                </p:cNvPicPr>
                <p:nvPr/>
              </p:nvPicPr>
              <p:blipFill rotWithShape="1">
                <a:blip r:embed="rId4"/>
                <a:srcRect l="4287" t="8093" b="85176"/>
                <a:stretch/>
              </p:blipFill>
              <p:spPr>
                <a:xfrm>
                  <a:off x="1045276" y="761539"/>
                  <a:ext cx="5836490" cy="465754"/>
                </a:xfrm>
                <a:prstGeom prst="rect">
                  <a:avLst/>
                </a:prstGeom>
              </p:spPr>
            </p:pic>
            <p:pic>
              <p:nvPicPr>
                <p:cNvPr id="5" name="Picture 4">
                  <a:extLst>
                    <a:ext uri="{FF2B5EF4-FFF2-40B4-BE49-F238E27FC236}">
                      <a16:creationId xmlns:a16="http://schemas.microsoft.com/office/drawing/2014/main" id="{D53B13E6-B451-4D72-852E-9CE2F9F4F673}"/>
                    </a:ext>
                  </a:extLst>
                </p:cNvPr>
                <p:cNvPicPr>
                  <a:picLocks noChangeAspect="1"/>
                </p:cNvPicPr>
                <p:nvPr/>
              </p:nvPicPr>
              <p:blipFill rotWithShape="1">
                <a:blip r:embed="rId4"/>
                <a:srcRect l="4287" t="49787" b="33839"/>
                <a:stretch/>
              </p:blipFill>
              <p:spPr>
                <a:xfrm>
                  <a:off x="1164090" y="1157185"/>
                  <a:ext cx="5784485" cy="1122897"/>
                </a:xfrm>
                <a:prstGeom prst="rect">
                  <a:avLst/>
                </a:prstGeom>
              </p:spPr>
            </p:pic>
          </p:grpSp>
          <p:pic>
            <p:nvPicPr>
              <p:cNvPr id="2050" name="Picture 2" descr="Image result for forensic science international">
                <a:extLst>
                  <a:ext uri="{FF2B5EF4-FFF2-40B4-BE49-F238E27FC236}">
                    <a16:creationId xmlns:a16="http://schemas.microsoft.com/office/drawing/2014/main" id="{43B1CF08-CF6E-4F59-B93A-7F6E62735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255" y="527434"/>
                <a:ext cx="2796125" cy="127096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46C7624E-42F5-42B1-B056-ED6824F2EF77}"/>
                </a:ext>
              </a:extLst>
            </p:cNvPr>
            <p:cNvSpPr/>
            <p:nvPr/>
          </p:nvSpPr>
          <p:spPr>
            <a:xfrm>
              <a:off x="281989" y="379063"/>
              <a:ext cx="5506720" cy="319186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 name="Group 25">
            <a:extLst>
              <a:ext uri="{FF2B5EF4-FFF2-40B4-BE49-F238E27FC236}">
                <a16:creationId xmlns:a16="http://schemas.microsoft.com/office/drawing/2014/main" id="{6DDC7741-9331-46FF-8BC1-D2F70C2384A4}"/>
              </a:ext>
            </a:extLst>
          </p:cNvPr>
          <p:cNvGrpSpPr/>
          <p:nvPr/>
        </p:nvGrpSpPr>
        <p:grpSpPr>
          <a:xfrm>
            <a:off x="4680952" y="975667"/>
            <a:ext cx="4189442" cy="2316316"/>
            <a:chOff x="4640149" y="3305935"/>
            <a:chExt cx="4189442" cy="2316316"/>
          </a:xfrm>
        </p:grpSpPr>
        <p:pic>
          <p:nvPicPr>
            <p:cNvPr id="16" name="Picture 15">
              <a:extLst>
                <a:ext uri="{FF2B5EF4-FFF2-40B4-BE49-F238E27FC236}">
                  <a16:creationId xmlns:a16="http://schemas.microsoft.com/office/drawing/2014/main" id="{D3CE0849-51BE-47D1-BC27-8DCC600B18ED}"/>
                </a:ext>
              </a:extLst>
            </p:cNvPr>
            <p:cNvPicPr>
              <a:picLocks noChangeAspect="1"/>
            </p:cNvPicPr>
            <p:nvPr/>
          </p:nvPicPr>
          <p:blipFill>
            <a:blip r:embed="rId6"/>
            <a:stretch>
              <a:fillRect/>
            </a:stretch>
          </p:blipFill>
          <p:spPr>
            <a:xfrm>
              <a:off x="4640149" y="3305935"/>
              <a:ext cx="4189442" cy="2234804"/>
            </a:xfrm>
            <a:prstGeom prst="rect">
              <a:avLst/>
            </a:prstGeom>
          </p:spPr>
        </p:pic>
        <p:sp>
          <p:nvSpPr>
            <p:cNvPr id="19" name="Rectangle 18">
              <a:extLst>
                <a:ext uri="{FF2B5EF4-FFF2-40B4-BE49-F238E27FC236}">
                  <a16:creationId xmlns:a16="http://schemas.microsoft.com/office/drawing/2014/main" id="{8FD9297A-2F62-4EB0-8328-1E267A5EE9A6}"/>
                </a:ext>
              </a:extLst>
            </p:cNvPr>
            <p:cNvSpPr/>
            <p:nvPr/>
          </p:nvSpPr>
          <p:spPr>
            <a:xfrm>
              <a:off x="4640149" y="3366432"/>
              <a:ext cx="4189442" cy="225581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a:extLst>
              <a:ext uri="{FF2B5EF4-FFF2-40B4-BE49-F238E27FC236}">
                <a16:creationId xmlns:a16="http://schemas.microsoft.com/office/drawing/2014/main" id="{3D6E3018-EDD8-4F67-B2F8-5EA04B16DD8A}"/>
              </a:ext>
            </a:extLst>
          </p:cNvPr>
          <p:cNvGrpSpPr/>
          <p:nvPr/>
        </p:nvGrpSpPr>
        <p:grpSpPr>
          <a:xfrm>
            <a:off x="4710065" y="3544409"/>
            <a:ext cx="4189442" cy="2103061"/>
            <a:chOff x="4640149" y="974575"/>
            <a:chExt cx="4189442" cy="2103061"/>
          </a:xfrm>
        </p:grpSpPr>
        <p:grpSp>
          <p:nvGrpSpPr>
            <p:cNvPr id="15" name="Group 14">
              <a:extLst>
                <a:ext uri="{FF2B5EF4-FFF2-40B4-BE49-F238E27FC236}">
                  <a16:creationId xmlns:a16="http://schemas.microsoft.com/office/drawing/2014/main" id="{F25C9647-9B5F-4336-981B-2429B3D3A363}"/>
                </a:ext>
              </a:extLst>
            </p:cNvPr>
            <p:cNvGrpSpPr/>
            <p:nvPr/>
          </p:nvGrpSpPr>
          <p:grpSpPr>
            <a:xfrm>
              <a:off x="4696504" y="974575"/>
              <a:ext cx="3886201" cy="1981140"/>
              <a:chOff x="6807199" y="1715056"/>
              <a:chExt cx="4897121" cy="2333273"/>
            </a:xfrm>
          </p:grpSpPr>
          <p:pic>
            <p:nvPicPr>
              <p:cNvPr id="8" name="Picture 7">
                <a:extLst>
                  <a:ext uri="{FF2B5EF4-FFF2-40B4-BE49-F238E27FC236}">
                    <a16:creationId xmlns:a16="http://schemas.microsoft.com/office/drawing/2014/main" id="{E99BDA25-B11D-4256-8C1B-094C8676A735}"/>
                  </a:ext>
                </a:extLst>
              </p:cNvPr>
              <p:cNvPicPr>
                <a:picLocks noChangeAspect="1"/>
              </p:cNvPicPr>
              <p:nvPr/>
            </p:nvPicPr>
            <p:blipFill rotWithShape="1">
              <a:blip r:embed="rId7"/>
              <a:srcRect t="76437" r="53594"/>
              <a:stretch/>
            </p:blipFill>
            <p:spPr>
              <a:xfrm>
                <a:off x="6807199" y="3213893"/>
                <a:ext cx="4459923" cy="520700"/>
              </a:xfrm>
              <a:prstGeom prst="rect">
                <a:avLst/>
              </a:prstGeom>
            </p:spPr>
          </p:pic>
          <p:pic>
            <p:nvPicPr>
              <p:cNvPr id="10" name="Picture 9">
                <a:extLst>
                  <a:ext uri="{FF2B5EF4-FFF2-40B4-BE49-F238E27FC236}">
                    <a16:creationId xmlns:a16="http://schemas.microsoft.com/office/drawing/2014/main" id="{7EC7C3D0-E4CE-47B8-8584-A6CA1BA7D57E}"/>
                  </a:ext>
                </a:extLst>
              </p:cNvPr>
              <p:cNvPicPr>
                <a:picLocks noChangeAspect="1"/>
              </p:cNvPicPr>
              <p:nvPr/>
            </p:nvPicPr>
            <p:blipFill rotWithShape="1">
              <a:blip r:embed="rId7"/>
              <a:srcRect l="69557" t="29231" r="420" b="44562"/>
              <a:stretch/>
            </p:blipFill>
            <p:spPr>
              <a:xfrm>
                <a:off x="8818880" y="2518092"/>
                <a:ext cx="2885440" cy="579120"/>
              </a:xfrm>
              <a:prstGeom prst="rect">
                <a:avLst/>
              </a:prstGeom>
            </p:spPr>
          </p:pic>
          <p:grpSp>
            <p:nvGrpSpPr>
              <p:cNvPr id="9" name="Group 8">
                <a:extLst>
                  <a:ext uri="{FF2B5EF4-FFF2-40B4-BE49-F238E27FC236}">
                    <a16:creationId xmlns:a16="http://schemas.microsoft.com/office/drawing/2014/main" id="{1A46761F-5CE5-4842-BCEF-788935211B88}"/>
                  </a:ext>
                </a:extLst>
              </p:cNvPr>
              <p:cNvGrpSpPr/>
              <p:nvPr/>
            </p:nvGrpSpPr>
            <p:grpSpPr>
              <a:xfrm>
                <a:off x="6807199" y="1715056"/>
                <a:ext cx="4897121" cy="686355"/>
                <a:chOff x="4744719" y="4096068"/>
                <a:chExt cx="4897121" cy="686355"/>
              </a:xfrm>
            </p:grpSpPr>
            <p:pic>
              <p:nvPicPr>
                <p:cNvPr id="11" name="Picture 10">
                  <a:extLst>
                    <a:ext uri="{FF2B5EF4-FFF2-40B4-BE49-F238E27FC236}">
                      <a16:creationId xmlns:a16="http://schemas.microsoft.com/office/drawing/2014/main" id="{B5A59524-A387-4E8C-9ACA-1C17B5D57705}"/>
                    </a:ext>
                  </a:extLst>
                </p:cNvPr>
                <p:cNvPicPr>
                  <a:picLocks noChangeAspect="1"/>
                </p:cNvPicPr>
                <p:nvPr/>
              </p:nvPicPr>
              <p:blipFill rotWithShape="1">
                <a:blip r:embed="rId7"/>
                <a:srcRect l="28788" r="38312" b="68940"/>
                <a:stretch/>
              </p:blipFill>
              <p:spPr>
                <a:xfrm>
                  <a:off x="4744719" y="4096068"/>
                  <a:ext cx="3169921" cy="686355"/>
                </a:xfrm>
                <a:prstGeom prst="rect">
                  <a:avLst/>
                </a:prstGeom>
              </p:spPr>
            </p:pic>
            <p:pic>
              <p:nvPicPr>
                <p:cNvPr id="13" name="Picture 12">
                  <a:extLst>
                    <a:ext uri="{FF2B5EF4-FFF2-40B4-BE49-F238E27FC236}">
                      <a16:creationId xmlns:a16="http://schemas.microsoft.com/office/drawing/2014/main" id="{909D48B9-551C-456D-8117-C1712D673CE1}"/>
                    </a:ext>
                  </a:extLst>
                </p:cNvPr>
                <p:cNvPicPr>
                  <a:picLocks noChangeAspect="1"/>
                </p:cNvPicPr>
                <p:nvPr/>
              </p:nvPicPr>
              <p:blipFill rotWithShape="1">
                <a:blip r:embed="rId7"/>
                <a:srcRect l="81653" r="421" b="68940"/>
                <a:stretch/>
              </p:blipFill>
              <p:spPr>
                <a:xfrm>
                  <a:off x="7914640" y="4096068"/>
                  <a:ext cx="1727200" cy="686355"/>
                </a:xfrm>
                <a:prstGeom prst="rect">
                  <a:avLst/>
                </a:prstGeom>
              </p:spPr>
            </p:pic>
          </p:grpSp>
          <p:pic>
            <p:nvPicPr>
              <p:cNvPr id="14" name="Picture 13">
                <a:extLst>
                  <a:ext uri="{FF2B5EF4-FFF2-40B4-BE49-F238E27FC236}">
                    <a16:creationId xmlns:a16="http://schemas.microsoft.com/office/drawing/2014/main" id="{BABFD88E-6A2A-49BA-B808-C5F5D307F4F6}"/>
                  </a:ext>
                </a:extLst>
              </p:cNvPr>
              <p:cNvPicPr>
                <a:picLocks noChangeAspect="1"/>
              </p:cNvPicPr>
              <p:nvPr/>
            </p:nvPicPr>
            <p:blipFill rotWithShape="1">
              <a:blip r:embed="rId8"/>
              <a:srcRect b="85830"/>
              <a:stretch/>
            </p:blipFill>
            <p:spPr>
              <a:xfrm>
                <a:off x="6807199" y="3851274"/>
                <a:ext cx="3781425" cy="197055"/>
              </a:xfrm>
              <a:prstGeom prst="rect">
                <a:avLst/>
              </a:prstGeom>
            </p:spPr>
          </p:pic>
        </p:grpSp>
        <p:sp>
          <p:nvSpPr>
            <p:cNvPr id="20" name="Rectangle 19">
              <a:extLst>
                <a:ext uri="{FF2B5EF4-FFF2-40B4-BE49-F238E27FC236}">
                  <a16:creationId xmlns:a16="http://schemas.microsoft.com/office/drawing/2014/main" id="{AF40D165-3DE7-4681-8178-93E75EBD8866}"/>
                </a:ext>
              </a:extLst>
            </p:cNvPr>
            <p:cNvSpPr/>
            <p:nvPr/>
          </p:nvSpPr>
          <p:spPr>
            <a:xfrm>
              <a:off x="4640149" y="1022602"/>
              <a:ext cx="4189442" cy="20550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 name="Picture 2">
            <a:extLst>
              <a:ext uri="{FF2B5EF4-FFF2-40B4-BE49-F238E27FC236}">
                <a16:creationId xmlns:a16="http://schemas.microsoft.com/office/drawing/2014/main" id="{59B7E4DD-8B56-4ED6-ADD8-4E8FD430394F}"/>
              </a:ext>
            </a:extLst>
          </p:cNvPr>
          <p:cNvPicPr>
            <a:picLocks noChangeAspect="1"/>
          </p:cNvPicPr>
          <p:nvPr/>
        </p:nvPicPr>
        <p:blipFill rotWithShape="1">
          <a:blip r:embed="rId9"/>
          <a:srcRect t="56872"/>
          <a:stretch/>
        </p:blipFill>
        <p:spPr>
          <a:xfrm>
            <a:off x="244493" y="4891765"/>
            <a:ext cx="4116626" cy="730487"/>
          </a:xfrm>
          <a:prstGeom prst="rect">
            <a:avLst/>
          </a:prstGeom>
        </p:spPr>
      </p:pic>
      <p:sp>
        <p:nvSpPr>
          <p:cNvPr id="22" name="Rectangle 21">
            <a:extLst>
              <a:ext uri="{FF2B5EF4-FFF2-40B4-BE49-F238E27FC236}">
                <a16:creationId xmlns:a16="http://schemas.microsoft.com/office/drawing/2014/main" id="{D5FDACF8-0393-420C-BC3E-A58458A392F0}"/>
              </a:ext>
            </a:extLst>
          </p:cNvPr>
          <p:cNvSpPr/>
          <p:nvPr/>
        </p:nvSpPr>
        <p:spPr>
          <a:xfrm>
            <a:off x="233771" y="3740970"/>
            <a:ext cx="4130040" cy="188128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48CCB706-3D59-455E-92EC-2FC31289C835}"/>
              </a:ext>
            </a:extLst>
          </p:cNvPr>
          <p:cNvSpPr txBox="1"/>
          <p:nvPr/>
        </p:nvSpPr>
        <p:spPr>
          <a:xfrm>
            <a:off x="223498" y="4111713"/>
            <a:ext cx="4052255" cy="646331"/>
          </a:xfrm>
          <a:prstGeom prst="rect">
            <a:avLst/>
          </a:prstGeom>
          <a:noFill/>
        </p:spPr>
        <p:txBody>
          <a:bodyPr wrap="square" rtlCol="0">
            <a:spAutoFit/>
          </a:bodyPr>
          <a:lstStyle/>
          <a:p>
            <a:r>
              <a:rPr lang="en-US" b="1" dirty="0"/>
              <a:t>Commentary: Likelihood Ratio as Weight of Forensic Evidence: A Closer Look</a:t>
            </a:r>
          </a:p>
        </p:txBody>
      </p:sp>
      <p:pic>
        <p:nvPicPr>
          <p:cNvPr id="24" name="Picture 23">
            <a:extLst>
              <a:ext uri="{FF2B5EF4-FFF2-40B4-BE49-F238E27FC236}">
                <a16:creationId xmlns:a16="http://schemas.microsoft.com/office/drawing/2014/main" id="{8BEFAC76-48B3-46E2-9179-22AEEBAFF9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25" name="Title 1">
            <a:extLst>
              <a:ext uri="{FF2B5EF4-FFF2-40B4-BE49-F238E27FC236}">
                <a16:creationId xmlns:a16="http://schemas.microsoft.com/office/drawing/2014/main" id="{38A96642-4232-4913-9E30-9DDECE5C3238}"/>
              </a:ext>
            </a:extLst>
          </p:cNvPr>
          <p:cNvSpPr>
            <a:spLocks noGrp="1"/>
          </p:cNvSpPr>
          <p:nvPr>
            <p:ph type="title"/>
          </p:nvPr>
        </p:nvSpPr>
        <p:spPr>
          <a:xfrm>
            <a:off x="457200" y="273050"/>
            <a:ext cx="8229600" cy="565150"/>
          </a:xfrm>
        </p:spPr>
        <p:txBody>
          <a:bodyPr>
            <a:noAutofit/>
          </a:bodyPr>
          <a:lstStyle/>
          <a:p>
            <a:pPr algn="l"/>
            <a:r>
              <a:rPr lang="en-US" sz="4400" dirty="0"/>
              <a:t>Published Responses</a:t>
            </a:r>
          </a:p>
        </p:txBody>
      </p:sp>
    </p:spTree>
    <p:extLst>
      <p:ext uri="{BB962C8B-B14F-4D97-AF65-F5344CB8AC3E}">
        <p14:creationId xmlns:p14="http://schemas.microsoft.com/office/powerpoint/2010/main" val="699108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65150"/>
          </a:xfrm>
        </p:spPr>
        <p:txBody>
          <a:bodyPr>
            <a:noAutofit/>
          </a:bodyPr>
          <a:lstStyle/>
          <a:p>
            <a:r>
              <a:rPr lang="en-US" sz="4400" dirty="0"/>
              <a:t>Our Suggestions: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3" name="TextBox 2">
            <a:extLst>
              <a:ext uri="{FF2B5EF4-FFF2-40B4-BE49-F238E27FC236}">
                <a16:creationId xmlns:a16="http://schemas.microsoft.com/office/drawing/2014/main" id="{A6B23948-9561-4CBA-BC48-7C98D863F0B4}"/>
              </a:ext>
            </a:extLst>
          </p:cNvPr>
          <p:cNvSpPr txBox="1"/>
          <p:nvPr/>
        </p:nvSpPr>
        <p:spPr>
          <a:xfrm>
            <a:off x="609600" y="1295400"/>
            <a:ext cx="8077200" cy="4924425"/>
          </a:xfrm>
          <a:prstGeom prst="rect">
            <a:avLst/>
          </a:prstGeom>
          <a:noFill/>
        </p:spPr>
        <p:txBody>
          <a:bodyPr wrap="square" rtlCol="0">
            <a:spAutoFit/>
          </a:bodyPr>
          <a:lstStyle/>
          <a:p>
            <a:r>
              <a:rPr lang="en-US" sz="3200" dirty="0"/>
              <a:t>Option A:  Stick to the facts (if an LR algorithm was used, treat it as a score rather than a probabilistic interpretation)</a:t>
            </a:r>
          </a:p>
          <a:p>
            <a:endParaRPr lang="en-US" dirty="0"/>
          </a:p>
          <a:p>
            <a:endParaRPr lang="en-US" dirty="0"/>
          </a:p>
          <a:p>
            <a:endParaRPr lang="en-US" dirty="0"/>
          </a:p>
          <a:p>
            <a:r>
              <a:rPr lang="en-US" sz="3200" dirty="0"/>
              <a:t>Option B:  If translating data to probabilistic interpretation, seek to convey the influence of assumptions on the interpretation.  We suggested considering an uncertainty pyramid</a:t>
            </a:r>
          </a:p>
          <a:p>
            <a:endParaRPr lang="en-US" dirty="0"/>
          </a:p>
          <a:p>
            <a:endParaRPr lang="en-US" dirty="0"/>
          </a:p>
        </p:txBody>
      </p:sp>
      <p:sp>
        <p:nvSpPr>
          <p:cNvPr id="5" name="&quot;Not Allowed&quot; Symbol 4">
            <a:extLst>
              <a:ext uri="{FF2B5EF4-FFF2-40B4-BE49-F238E27FC236}">
                <a16:creationId xmlns:a16="http://schemas.microsoft.com/office/drawing/2014/main" id="{4055E4AD-A001-45BB-927C-CC957D53ED9E}"/>
              </a:ext>
            </a:extLst>
          </p:cNvPr>
          <p:cNvSpPr/>
          <p:nvPr/>
        </p:nvSpPr>
        <p:spPr>
          <a:xfrm>
            <a:off x="469037" y="914281"/>
            <a:ext cx="7944035" cy="2171819"/>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peech Bubble: Rectangle with Corners Rounded 3">
            <a:extLst>
              <a:ext uri="{FF2B5EF4-FFF2-40B4-BE49-F238E27FC236}">
                <a16:creationId xmlns:a16="http://schemas.microsoft.com/office/drawing/2014/main" id="{BC24F66E-D817-4CBA-B9B5-B7754C84BF24}"/>
              </a:ext>
            </a:extLst>
          </p:cNvPr>
          <p:cNvSpPr/>
          <p:nvPr/>
        </p:nvSpPr>
        <p:spPr>
          <a:xfrm>
            <a:off x="1742982" y="1104840"/>
            <a:ext cx="5638800" cy="1790700"/>
          </a:xfrm>
          <a:prstGeom prst="wedgeRoundRectCallout">
            <a:avLst>
              <a:gd name="adj1" fmla="val 78826"/>
              <a:gd name="adj2" fmla="val 5725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This is not what the court is asking for, and jurors won’t understand it!</a:t>
            </a:r>
          </a:p>
        </p:txBody>
      </p:sp>
      <p:sp>
        <p:nvSpPr>
          <p:cNvPr id="7" name="&quot;Not Allowed&quot; Symbol 6">
            <a:extLst>
              <a:ext uri="{FF2B5EF4-FFF2-40B4-BE49-F238E27FC236}">
                <a16:creationId xmlns:a16="http://schemas.microsoft.com/office/drawing/2014/main" id="{C30E88E6-0449-41B6-BF57-3F7942799AAB}"/>
              </a:ext>
            </a:extLst>
          </p:cNvPr>
          <p:cNvSpPr/>
          <p:nvPr/>
        </p:nvSpPr>
        <p:spPr>
          <a:xfrm>
            <a:off x="590365" y="3435747"/>
            <a:ext cx="7944035" cy="2536825"/>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peech Bubble: Rectangle with Corners Rounded 7">
            <a:extLst>
              <a:ext uri="{FF2B5EF4-FFF2-40B4-BE49-F238E27FC236}">
                <a16:creationId xmlns:a16="http://schemas.microsoft.com/office/drawing/2014/main" id="{82A8E6EF-CB1C-452A-882D-AD95CDC496F0}"/>
              </a:ext>
            </a:extLst>
          </p:cNvPr>
          <p:cNvSpPr/>
          <p:nvPr/>
        </p:nvSpPr>
        <p:spPr>
          <a:xfrm>
            <a:off x="1760750" y="3324817"/>
            <a:ext cx="5638800" cy="2618783"/>
          </a:xfrm>
          <a:prstGeom prst="wedgeRoundRectCallout">
            <a:avLst>
              <a:gd name="adj1" fmla="val 78062"/>
              <a:gd name="adj2" fmla="val -3632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This is unnecessary.  Jurors can modify an expert’s LR value themselves, or the adversarial system can sort it out!</a:t>
            </a:r>
          </a:p>
        </p:txBody>
      </p:sp>
    </p:spTree>
    <p:extLst>
      <p:ext uri="{BB962C8B-B14F-4D97-AF65-F5344CB8AC3E}">
        <p14:creationId xmlns:p14="http://schemas.microsoft.com/office/powerpoint/2010/main" val="31826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9" name="Content Placeholder 2">
            <a:extLst>
              <a:ext uri="{FF2B5EF4-FFF2-40B4-BE49-F238E27FC236}">
                <a16:creationId xmlns:a16="http://schemas.microsoft.com/office/drawing/2014/main" id="{330A40CA-5A63-49A5-9A0F-3F7EAF12093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0" name="Title 9">
            <a:extLst>
              <a:ext uri="{FF2B5EF4-FFF2-40B4-BE49-F238E27FC236}">
                <a16:creationId xmlns:a16="http://schemas.microsoft.com/office/drawing/2014/main" id="{66D98020-0E7F-481C-A5CB-BE639E0D8806}"/>
              </a:ext>
            </a:extLst>
          </p:cNvPr>
          <p:cNvSpPr>
            <a:spLocks noGrp="1"/>
          </p:cNvSpPr>
          <p:nvPr>
            <p:ph type="title"/>
          </p:nvPr>
        </p:nvSpPr>
        <p:spPr/>
        <p:txBody>
          <a:bodyPr/>
          <a:lstStyle/>
          <a:p>
            <a:endParaRPr lang="en-US" dirty="0"/>
          </a:p>
        </p:txBody>
      </p:sp>
      <p:sp>
        <p:nvSpPr>
          <p:cNvPr id="12" name="Speech Bubble: Rectangle with Corners Rounded 11">
            <a:extLst>
              <a:ext uri="{FF2B5EF4-FFF2-40B4-BE49-F238E27FC236}">
                <a16:creationId xmlns:a16="http://schemas.microsoft.com/office/drawing/2014/main" id="{E2DC2101-A41B-462E-92A3-6415D4EFF6B1}"/>
              </a:ext>
            </a:extLst>
          </p:cNvPr>
          <p:cNvSpPr/>
          <p:nvPr/>
        </p:nvSpPr>
        <p:spPr>
          <a:xfrm>
            <a:off x="733213" y="152400"/>
            <a:ext cx="7124700" cy="1506885"/>
          </a:xfrm>
          <a:prstGeom prst="wedgeRoundRectCallout">
            <a:avLst>
              <a:gd name="adj1" fmla="val 66126"/>
              <a:gd name="adj2" fmla="val -208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t>You presented a straw man argument!</a:t>
            </a:r>
          </a:p>
        </p:txBody>
      </p:sp>
      <p:sp>
        <p:nvSpPr>
          <p:cNvPr id="21" name="Rectangle 20">
            <a:extLst>
              <a:ext uri="{FF2B5EF4-FFF2-40B4-BE49-F238E27FC236}">
                <a16:creationId xmlns:a16="http://schemas.microsoft.com/office/drawing/2014/main" id="{5ED70A0D-B155-45A7-BFF2-9144C0EFA8A2}"/>
              </a:ext>
            </a:extLst>
          </p:cNvPr>
          <p:cNvSpPr/>
          <p:nvPr/>
        </p:nvSpPr>
        <p:spPr>
          <a:xfrm>
            <a:off x="733213" y="1726589"/>
            <a:ext cx="7391400" cy="4154984"/>
          </a:xfrm>
          <a:prstGeom prst="rect">
            <a:avLst/>
          </a:prstGeom>
        </p:spPr>
        <p:txBody>
          <a:bodyPr wrap="square">
            <a:spAutoFit/>
          </a:bodyPr>
          <a:lstStyle/>
          <a:p>
            <a:r>
              <a:rPr lang="en-US" sz="2400" dirty="0">
                <a:solidFill>
                  <a:srgbClr val="000000"/>
                </a:solidFill>
                <a:latin typeface="Calibri" panose="020F0502020204030204" pitchFamily="34" charset="0"/>
              </a:rPr>
              <a:t>Morrison (page 4-5):</a:t>
            </a:r>
          </a:p>
          <a:p>
            <a:endParaRPr lang="en-US" sz="2400" dirty="0">
              <a:solidFill>
                <a:srgbClr val="000000"/>
              </a:solidFill>
              <a:latin typeface="Calibri" panose="020F0502020204030204" pitchFamily="34" charset="0"/>
            </a:endParaRPr>
          </a:p>
          <a:p>
            <a:r>
              <a:rPr lang="en-US" sz="2400" dirty="0">
                <a:solidFill>
                  <a:srgbClr val="000000"/>
                </a:solidFill>
                <a:latin typeface="Calibri" panose="020F0502020204030204" pitchFamily="34" charset="0"/>
              </a:rPr>
              <a:t>	“Although there are some advocates of the use of the likelihood ratio framework who also take the view that likelihood ratio values can be assigned entirely on the basis of the forensic scientist’s untested subjective judgment (Lund &amp; </a:t>
            </a:r>
            <a:r>
              <a:rPr lang="en-US" sz="2400" dirty="0" err="1">
                <a:solidFill>
                  <a:srgbClr val="000000"/>
                </a:solidFill>
                <a:latin typeface="Calibri" panose="020F0502020204030204" pitchFamily="34" charset="0"/>
              </a:rPr>
              <a:t>Iyer’s</a:t>
            </a:r>
            <a:r>
              <a:rPr lang="en-US" sz="2400" dirty="0">
                <a:solidFill>
                  <a:srgbClr val="000000"/>
                </a:solidFill>
                <a:latin typeface="Calibri" panose="020F0502020204030204" pitchFamily="34" charset="0"/>
              </a:rPr>
              <a:t> strawman), it is not true that likelihood ratios must be based </a:t>
            </a:r>
            <a:r>
              <a:rPr lang="en-US" sz="2400" dirty="0">
                <a:latin typeface="Calibri" panose="020F0502020204030204" pitchFamily="34" charset="0"/>
              </a:rPr>
              <a:t>on untested subjective judgment. Many forensic statisticians argue for a rigorous calculation of likelihood ratios based on relevant data, quantitative measurements, and statistical models.“</a:t>
            </a:r>
            <a:endParaRPr lang="en-US" sz="2400" dirty="0"/>
          </a:p>
        </p:txBody>
      </p:sp>
      <p:grpSp>
        <p:nvGrpSpPr>
          <p:cNvPr id="28" name="Group 27">
            <a:extLst>
              <a:ext uri="{FF2B5EF4-FFF2-40B4-BE49-F238E27FC236}">
                <a16:creationId xmlns:a16="http://schemas.microsoft.com/office/drawing/2014/main" id="{442B7975-2525-4D89-B627-56DA731C4F0F}"/>
              </a:ext>
            </a:extLst>
          </p:cNvPr>
          <p:cNvGrpSpPr/>
          <p:nvPr/>
        </p:nvGrpSpPr>
        <p:grpSpPr>
          <a:xfrm>
            <a:off x="519006" y="681037"/>
            <a:ext cx="8105987" cy="4111245"/>
            <a:chOff x="519006" y="1065941"/>
            <a:chExt cx="8105987" cy="4111245"/>
          </a:xfrm>
        </p:grpSpPr>
        <p:sp>
          <p:nvSpPr>
            <p:cNvPr id="26" name="Arrow: Down 25">
              <a:extLst>
                <a:ext uri="{FF2B5EF4-FFF2-40B4-BE49-F238E27FC236}">
                  <a16:creationId xmlns:a16="http://schemas.microsoft.com/office/drawing/2014/main" id="{FADD1F8D-7141-47D8-9486-860CBE4BAA25}"/>
                </a:ext>
              </a:extLst>
            </p:cNvPr>
            <p:cNvSpPr/>
            <p:nvPr/>
          </p:nvSpPr>
          <p:spPr>
            <a:xfrm>
              <a:off x="2752513" y="3336010"/>
              <a:ext cx="3086100" cy="1841176"/>
            </a:xfrm>
            <a:prstGeom prst="downArrow">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6FBD425-118F-4B15-9D9F-966C8DF9B56C}"/>
                </a:ext>
              </a:extLst>
            </p:cNvPr>
            <p:cNvSpPr/>
            <p:nvPr/>
          </p:nvSpPr>
          <p:spPr>
            <a:xfrm>
              <a:off x="519006" y="1065941"/>
              <a:ext cx="8105987" cy="2628675"/>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rPr>
                <a:t>These are the people we were writing about.  We do not believe this negates the need for considering an uncertainty pyramid. </a:t>
              </a:r>
            </a:p>
            <a:p>
              <a:endParaRPr lang="en-US" sz="2400" dirty="0"/>
            </a:p>
          </p:txBody>
        </p:sp>
      </p:grpSp>
    </p:spTree>
    <p:extLst>
      <p:ext uri="{BB962C8B-B14F-4D97-AF65-F5344CB8AC3E}">
        <p14:creationId xmlns:p14="http://schemas.microsoft.com/office/powerpoint/2010/main" val="315624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 y="6064011"/>
            <a:ext cx="9144000" cy="824504"/>
          </a:xfrm>
          <a:prstGeom prst="rect">
            <a:avLst/>
          </a:prstGeom>
        </p:spPr>
      </p:pic>
      <p:sp>
        <p:nvSpPr>
          <p:cNvPr id="17" name="Rectangle 16">
            <a:extLst>
              <a:ext uri="{FF2B5EF4-FFF2-40B4-BE49-F238E27FC236}">
                <a16:creationId xmlns:a16="http://schemas.microsoft.com/office/drawing/2014/main" id="{3F1DF32F-DBA1-4ADE-8CB1-0350B6B9B7AE}"/>
              </a:ext>
            </a:extLst>
          </p:cNvPr>
          <p:cNvSpPr/>
          <p:nvPr/>
        </p:nvSpPr>
        <p:spPr>
          <a:xfrm>
            <a:off x="839348" y="1711233"/>
            <a:ext cx="7724987" cy="4893647"/>
          </a:xfrm>
          <a:prstGeom prst="rect">
            <a:avLst/>
          </a:prstGeom>
          <a:solidFill>
            <a:schemeClr val="bg1"/>
          </a:solidFill>
        </p:spPr>
        <p:txBody>
          <a:bodyPr wrap="square">
            <a:spAutoFit/>
          </a:bodyPr>
          <a:lstStyle/>
          <a:p>
            <a:r>
              <a:rPr lang="en-US" sz="2400" dirty="0" err="1">
                <a:solidFill>
                  <a:srgbClr val="000000"/>
                </a:solidFill>
                <a:latin typeface="Calibri" panose="020F0502020204030204" pitchFamily="34" charset="0"/>
              </a:rPr>
              <a:t>Gittleson</a:t>
            </a:r>
            <a:r>
              <a:rPr lang="en-US" sz="2400" dirty="0">
                <a:solidFill>
                  <a:srgbClr val="000000"/>
                </a:solidFill>
                <a:latin typeface="Calibri" panose="020F0502020204030204" pitchFamily="34" charset="0"/>
              </a:rPr>
              <a:t> et al (abstract):</a:t>
            </a:r>
          </a:p>
          <a:p>
            <a:r>
              <a:rPr lang="en-US" sz="2400" dirty="0">
                <a:solidFill>
                  <a:srgbClr val="000000"/>
                </a:solidFill>
                <a:latin typeface="Calibri" panose="020F0502020204030204" pitchFamily="34" charset="0"/>
              </a:rPr>
              <a:t>	“</a:t>
            </a:r>
            <a:r>
              <a:rPr lang="en-US" sz="2400" dirty="0">
                <a:highlight>
                  <a:srgbClr val="FFFF00"/>
                </a:highlight>
              </a:rPr>
              <a:t>L&amp;I argue that the decision maker should not accept the expert’s likelihood ratio without further consideration. </a:t>
            </a:r>
            <a:r>
              <a:rPr lang="en-US" sz="2400" dirty="0"/>
              <a:t>This is agreed by all parties. In normal practice, there is often considerable and proper exploration in court of the basis for any probabilistic statement. We conclude that L&amp;I argue against a practice that does not exist and which no one advocates. Further we conclude that the most informative summary of evidential weight is the likelihood ratio. We state that this is the summary that should be presented to a court in every scientific assessment of evidential weight with supporting information about how it was constructed and on what it was based</a:t>
            </a:r>
            <a:r>
              <a:rPr lang="en-US" sz="2400" dirty="0">
                <a:latin typeface="Calibri" panose="020F0502020204030204" pitchFamily="34" charset="0"/>
              </a:rPr>
              <a:t>.“</a:t>
            </a:r>
            <a:endParaRPr lang="en-US" sz="2400" dirty="0"/>
          </a:p>
        </p:txBody>
      </p:sp>
      <p:sp>
        <p:nvSpPr>
          <p:cNvPr id="9" name="Content Placeholder 2">
            <a:extLst>
              <a:ext uri="{FF2B5EF4-FFF2-40B4-BE49-F238E27FC236}">
                <a16:creationId xmlns:a16="http://schemas.microsoft.com/office/drawing/2014/main" id="{330A40CA-5A63-49A5-9A0F-3F7EAF12093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21" name="Rectangle 20">
            <a:extLst>
              <a:ext uri="{FF2B5EF4-FFF2-40B4-BE49-F238E27FC236}">
                <a16:creationId xmlns:a16="http://schemas.microsoft.com/office/drawing/2014/main" id="{5ED70A0D-B155-45A7-BFF2-9144C0EFA8A2}"/>
              </a:ext>
            </a:extLst>
          </p:cNvPr>
          <p:cNvSpPr/>
          <p:nvPr/>
        </p:nvSpPr>
        <p:spPr>
          <a:xfrm>
            <a:off x="839348" y="1711233"/>
            <a:ext cx="7724987" cy="4893647"/>
          </a:xfrm>
          <a:prstGeom prst="rect">
            <a:avLst/>
          </a:prstGeom>
          <a:solidFill>
            <a:schemeClr val="bg1"/>
          </a:solidFill>
        </p:spPr>
        <p:txBody>
          <a:bodyPr wrap="square">
            <a:spAutoFit/>
          </a:bodyPr>
          <a:lstStyle/>
          <a:p>
            <a:r>
              <a:rPr lang="en-US" sz="2400" dirty="0" err="1">
                <a:solidFill>
                  <a:srgbClr val="000000"/>
                </a:solidFill>
                <a:latin typeface="Calibri" panose="020F0502020204030204" pitchFamily="34" charset="0"/>
              </a:rPr>
              <a:t>Gittleson</a:t>
            </a:r>
            <a:r>
              <a:rPr lang="en-US" sz="2400" dirty="0">
                <a:solidFill>
                  <a:srgbClr val="000000"/>
                </a:solidFill>
                <a:latin typeface="Calibri" panose="020F0502020204030204" pitchFamily="34" charset="0"/>
              </a:rPr>
              <a:t> et al (abstract):</a:t>
            </a:r>
          </a:p>
          <a:p>
            <a:r>
              <a:rPr lang="en-US" sz="2400" dirty="0">
                <a:solidFill>
                  <a:srgbClr val="000000"/>
                </a:solidFill>
                <a:latin typeface="Calibri" panose="020F0502020204030204" pitchFamily="34" charset="0"/>
              </a:rPr>
              <a:t>	“</a:t>
            </a:r>
            <a:r>
              <a:rPr lang="en-US" sz="2400" dirty="0"/>
              <a:t>L&amp;I argue that the decision maker should not accept the expert’s likelihood ratio without further consideration. This is agreed by all parties. In normal practice, there is often considerable and proper exploration in court of the basis for any probabilistic statement. </a:t>
            </a:r>
            <a:r>
              <a:rPr lang="en-US" sz="2400" dirty="0">
                <a:highlight>
                  <a:srgbClr val="FFFF00"/>
                </a:highlight>
              </a:rPr>
              <a:t>We conclude that L&amp;I argue against a practice that does not exist and which no one advocates</a:t>
            </a:r>
            <a:r>
              <a:rPr lang="en-US" sz="2400" dirty="0"/>
              <a:t>. Further we conclude that the most informative summary of evidential weight is the likelihood ratio. We state that this is the summary that should be presented to a court in every scientific assessment of evidential weight with supporting information about how it was constructed and on what it was based</a:t>
            </a:r>
            <a:r>
              <a:rPr lang="en-US" sz="2400" dirty="0">
                <a:latin typeface="Calibri" panose="020F0502020204030204" pitchFamily="34" charset="0"/>
              </a:rPr>
              <a:t>.“</a:t>
            </a:r>
            <a:endParaRPr lang="en-US" sz="2400" dirty="0"/>
          </a:p>
        </p:txBody>
      </p:sp>
      <p:sp>
        <p:nvSpPr>
          <p:cNvPr id="16" name="Rectangle 15">
            <a:extLst>
              <a:ext uri="{FF2B5EF4-FFF2-40B4-BE49-F238E27FC236}">
                <a16:creationId xmlns:a16="http://schemas.microsoft.com/office/drawing/2014/main" id="{C02DE160-1DAD-4763-B94A-5847AF07A39B}"/>
              </a:ext>
            </a:extLst>
          </p:cNvPr>
          <p:cNvSpPr/>
          <p:nvPr/>
        </p:nvSpPr>
        <p:spPr>
          <a:xfrm>
            <a:off x="839348" y="1711233"/>
            <a:ext cx="7724987" cy="4893647"/>
          </a:xfrm>
          <a:prstGeom prst="rect">
            <a:avLst/>
          </a:prstGeom>
          <a:solidFill>
            <a:schemeClr val="bg1"/>
          </a:solidFill>
        </p:spPr>
        <p:txBody>
          <a:bodyPr wrap="square">
            <a:spAutoFit/>
          </a:bodyPr>
          <a:lstStyle/>
          <a:p>
            <a:r>
              <a:rPr lang="en-US" sz="2400" dirty="0" err="1">
                <a:solidFill>
                  <a:srgbClr val="000000"/>
                </a:solidFill>
                <a:latin typeface="Calibri" panose="020F0502020204030204" pitchFamily="34" charset="0"/>
              </a:rPr>
              <a:t>Gittleson</a:t>
            </a:r>
            <a:r>
              <a:rPr lang="en-US" sz="2400" dirty="0">
                <a:solidFill>
                  <a:srgbClr val="000000"/>
                </a:solidFill>
                <a:latin typeface="Calibri" panose="020F0502020204030204" pitchFamily="34" charset="0"/>
              </a:rPr>
              <a:t> et al (abstract):</a:t>
            </a:r>
          </a:p>
          <a:p>
            <a:r>
              <a:rPr lang="en-US" sz="2400" dirty="0">
                <a:solidFill>
                  <a:srgbClr val="000000"/>
                </a:solidFill>
                <a:latin typeface="Calibri" panose="020F0502020204030204" pitchFamily="34" charset="0"/>
              </a:rPr>
              <a:t>	“</a:t>
            </a:r>
            <a:r>
              <a:rPr lang="en-US" sz="2400" dirty="0"/>
              <a:t>L&amp;I argue that the decision maker should not accept the expert’s likelihood ratio without further consideration. This is agreed by all parties. In normal practice, there is often considerable and proper exploration in court of the basis for any probabilistic statement. We conclude that L&amp;I argue against a practice that does not exist and which no one advocates. Further we conclude that the most informative summary of evidential weight is the likelihood ratio. </a:t>
            </a:r>
            <a:r>
              <a:rPr lang="en-US" sz="2400" dirty="0">
                <a:highlight>
                  <a:srgbClr val="FFFF00"/>
                </a:highlight>
              </a:rPr>
              <a:t>We state that this is the summary that should be presented to a court in every scientific assessment of evidential weight with supporting information about how it was constructed and on what it was based</a:t>
            </a:r>
            <a:r>
              <a:rPr lang="en-US" sz="2400" dirty="0">
                <a:highlight>
                  <a:srgbClr val="FFFF00"/>
                </a:highlight>
                <a:latin typeface="Calibri" panose="020F0502020204030204" pitchFamily="34" charset="0"/>
              </a:rPr>
              <a:t>.</a:t>
            </a:r>
            <a:r>
              <a:rPr lang="en-US" sz="2400" dirty="0">
                <a:latin typeface="Calibri" panose="020F0502020204030204" pitchFamily="34" charset="0"/>
              </a:rPr>
              <a:t>“</a:t>
            </a:r>
            <a:endParaRPr lang="en-US" sz="2400" dirty="0"/>
          </a:p>
        </p:txBody>
      </p:sp>
      <p:sp>
        <p:nvSpPr>
          <p:cNvPr id="10" name="Title 9">
            <a:extLst>
              <a:ext uri="{FF2B5EF4-FFF2-40B4-BE49-F238E27FC236}">
                <a16:creationId xmlns:a16="http://schemas.microsoft.com/office/drawing/2014/main" id="{66D98020-0E7F-481C-A5CB-BE639E0D8806}"/>
              </a:ext>
            </a:extLst>
          </p:cNvPr>
          <p:cNvSpPr>
            <a:spLocks noGrp="1"/>
          </p:cNvSpPr>
          <p:nvPr>
            <p:ph type="title"/>
          </p:nvPr>
        </p:nvSpPr>
        <p:spPr/>
        <p:txBody>
          <a:bodyPr/>
          <a:lstStyle/>
          <a:p>
            <a:endParaRPr lang="en-US" dirty="0"/>
          </a:p>
        </p:txBody>
      </p:sp>
      <p:sp>
        <p:nvSpPr>
          <p:cNvPr id="12" name="Speech Bubble: Rectangle with Corners Rounded 11">
            <a:extLst>
              <a:ext uri="{FF2B5EF4-FFF2-40B4-BE49-F238E27FC236}">
                <a16:creationId xmlns:a16="http://schemas.microsoft.com/office/drawing/2014/main" id="{E2DC2101-A41B-462E-92A3-6415D4EFF6B1}"/>
              </a:ext>
            </a:extLst>
          </p:cNvPr>
          <p:cNvSpPr/>
          <p:nvPr/>
        </p:nvSpPr>
        <p:spPr>
          <a:xfrm>
            <a:off x="733213" y="152400"/>
            <a:ext cx="7124700" cy="1506885"/>
          </a:xfrm>
          <a:prstGeom prst="wedgeRoundRectCallout">
            <a:avLst>
              <a:gd name="adj1" fmla="val 66126"/>
              <a:gd name="adj2" fmla="val -208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t>You presented a straw man argument!</a:t>
            </a:r>
          </a:p>
        </p:txBody>
      </p:sp>
      <p:grpSp>
        <p:nvGrpSpPr>
          <p:cNvPr id="14" name="Group 13">
            <a:extLst>
              <a:ext uri="{FF2B5EF4-FFF2-40B4-BE49-F238E27FC236}">
                <a16:creationId xmlns:a16="http://schemas.microsoft.com/office/drawing/2014/main" id="{1A486374-7A93-43BC-B227-960785591932}"/>
              </a:ext>
            </a:extLst>
          </p:cNvPr>
          <p:cNvGrpSpPr/>
          <p:nvPr/>
        </p:nvGrpSpPr>
        <p:grpSpPr>
          <a:xfrm>
            <a:off x="3329528" y="1549492"/>
            <a:ext cx="5585872" cy="1841176"/>
            <a:chOff x="3329528" y="1549492"/>
            <a:chExt cx="5585872" cy="1841176"/>
          </a:xfrm>
        </p:grpSpPr>
        <p:sp>
          <p:nvSpPr>
            <p:cNvPr id="15" name="Arrow: Down 14">
              <a:extLst>
                <a:ext uri="{FF2B5EF4-FFF2-40B4-BE49-F238E27FC236}">
                  <a16:creationId xmlns:a16="http://schemas.microsoft.com/office/drawing/2014/main" id="{EE1295DD-6B7C-4710-9016-B752D37F7CDC}"/>
                </a:ext>
              </a:extLst>
            </p:cNvPr>
            <p:cNvSpPr/>
            <p:nvPr/>
          </p:nvSpPr>
          <p:spPr>
            <a:xfrm rot="5400000">
              <a:off x="3290839" y="1749922"/>
              <a:ext cx="1571413" cy="1494036"/>
            </a:xfrm>
            <a:prstGeom prst="downArrow">
              <a:avLst>
                <a:gd name="adj1" fmla="val 50000"/>
                <a:gd name="adj2" fmla="val 46599"/>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18FA081-8FD0-4760-B545-A27AAD25E6A0}"/>
                </a:ext>
              </a:extLst>
            </p:cNvPr>
            <p:cNvSpPr/>
            <p:nvPr/>
          </p:nvSpPr>
          <p:spPr>
            <a:xfrm>
              <a:off x="4572000" y="1549492"/>
              <a:ext cx="4343400" cy="1841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We agree with this “argument,” but did not attempt to make this point.</a:t>
              </a:r>
            </a:p>
          </p:txBody>
        </p:sp>
      </p:grpSp>
      <p:grpSp>
        <p:nvGrpSpPr>
          <p:cNvPr id="11" name="Group 10">
            <a:extLst>
              <a:ext uri="{FF2B5EF4-FFF2-40B4-BE49-F238E27FC236}">
                <a16:creationId xmlns:a16="http://schemas.microsoft.com/office/drawing/2014/main" id="{F9BD28F1-74D9-426A-B84A-C61DFC5A1C38}"/>
              </a:ext>
            </a:extLst>
          </p:cNvPr>
          <p:cNvGrpSpPr/>
          <p:nvPr/>
        </p:nvGrpSpPr>
        <p:grpSpPr>
          <a:xfrm>
            <a:off x="519006" y="1950774"/>
            <a:ext cx="8105987" cy="3226412"/>
            <a:chOff x="519006" y="1950774"/>
            <a:chExt cx="8105987" cy="3226412"/>
          </a:xfrm>
        </p:grpSpPr>
        <p:sp>
          <p:nvSpPr>
            <p:cNvPr id="7" name="Arrow: Down 6">
              <a:extLst>
                <a:ext uri="{FF2B5EF4-FFF2-40B4-BE49-F238E27FC236}">
                  <a16:creationId xmlns:a16="http://schemas.microsoft.com/office/drawing/2014/main" id="{B273E2A3-794B-4916-83EA-3387099A4CF6}"/>
                </a:ext>
              </a:extLst>
            </p:cNvPr>
            <p:cNvSpPr/>
            <p:nvPr/>
          </p:nvSpPr>
          <p:spPr>
            <a:xfrm>
              <a:off x="2752513" y="3336010"/>
              <a:ext cx="3086100" cy="1841176"/>
            </a:xfrm>
            <a:prstGeom prst="downArrow">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EBFB96-6BA2-4A00-ABD9-F8157C0184A6}"/>
                </a:ext>
              </a:extLst>
            </p:cNvPr>
            <p:cNvSpPr/>
            <p:nvPr/>
          </p:nvSpPr>
          <p:spPr>
            <a:xfrm>
              <a:off x="519006" y="1950774"/>
              <a:ext cx="8105987" cy="1478226"/>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rPr>
                <a:t>This is exactly what we are concerned about.</a:t>
              </a:r>
            </a:p>
            <a:p>
              <a:endParaRPr lang="en-US" sz="2400" dirty="0"/>
            </a:p>
          </p:txBody>
        </p:sp>
      </p:grpSp>
    </p:spTree>
    <p:extLst>
      <p:ext uri="{BB962C8B-B14F-4D97-AF65-F5344CB8AC3E}">
        <p14:creationId xmlns:p14="http://schemas.microsoft.com/office/powerpoint/2010/main" val="389113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65150"/>
          </a:xfrm>
        </p:spPr>
        <p:txBody>
          <a:bodyPr>
            <a:noAutofit/>
          </a:bodyPr>
          <a:lstStyle/>
          <a:p>
            <a:r>
              <a:rPr lang="en-US" sz="4400" dirty="0"/>
              <a:t>Disclaimer</a:t>
            </a:r>
          </a:p>
        </p:txBody>
      </p:sp>
      <p:sp>
        <p:nvSpPr>
          <p:cNvPr id="3" name="Content Placeholder 2"/>
          <p:cNvSpPr>
            <a:spLocks noGrp="1"/>
          </p:cNvSpPr>
          <p:nvPr>
            <p:ph idx="1"/>
          </p:nvPr>
        </p:nvSpPr>
        <p:spPr>
          <a:xfrm>
            <a:off x="457200" y="914400"/>
            <a:ext cx="8229600" cy="5211763"/>
          </a:xfrm>
        </p:spPr>
        <p:txBody>
          <a:bodyPr/>
          <a:lstStyle/>
          <a:p>
            <a:r>
              <a:rPr lang="en-US" dirty="0"/>
              <a:t>Viewpoints expressed are our own and are not intended to reflect the viewpoints of anyone else at NIST</a:t>
            </a:r>
          </a:p>
          <a:p>
            <a:endParaRPr lang="en-US" dirty="0"/>
          </a:p>
          <a:p>
            <a:r>
              <a:rPr lang="en-US" dirty="0"/>
              <a:t>We are only discussing what makes sense to us and are not trying to claim that these are new perspectives</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9" name="Content Placeholder 2">
            <a:extLst>
              <a:ext uri="{FF2B5EF4-FFF2-40B4-BE49-F238E27FC236}">
                <a16:creationId xmlns:a16="http://schemas.microsoft.com/office/drawing/2014/main" id="{330A40CA-5A63-49A5-9A0F-3F7EAF12093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257784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11" name="TextBox 10">
            <a:extLst>
              <a:ext uri="{FF2B5EF4-FFF2-40B4-BE49-F238E27FC236}">
                <a16:creationId xmlns:a16="http://schemas.microsoft.com/office/drawing/2014/main" id="{A7FB7433-88BD-4435-9ED3-324D0B7D6B4C}"/>
              </a:ext>
            </a:extLst>
          </p:cNvPr>
          <p:cNvSpPr txBox="1"/>
          <p:nvPr/>
        </p:nvSpPr>
        <p:spPr>
          <a:xfrm>
            <a:off x="-127845" y="2771473"/>
            <a:ext cx="2375745" cy="1077218"/>
          </a:xfrm>
          <a:prstGeom prst="rect">
            <a:avLst/>
          </a:prstGeom>
          <a:noFill/>
        </p:spPr>
        <p:txBody>
          <a:bodyPr wrap="square" rtlCol="0">
            <a:spAutoFit/>
          </a:bodyPr>
          <a:lstStyle/>
          <a:p>
            <a:pPr algn="ctr"/>
            <a:r>
              <a:rPr lang="en-US" sz="3200" dirty="0"/>
              <a:t>Evidence</a:t>
            </a:r>
          </a:p>
          <a:p>
            <a:pPr algn="ctr"/>
            <a:r>
              <a:rPr lang="en-US" sz="3200" dirty="0"/>
              <a:t>Data</a:t>
            </a:r>
          </a:p>
        </p:txBody>
      </p:sp>
      <p:sp>
        <p:nvSpPr>
          <p:cNvPr id="12" name="TextBox 11">
            <a:extLst>
              <a:ext uri="{FF2B5EF4-FFF2-40B4-BE49-F238E27FC236}">
                <a16:creationId xmlns:a16="http://schemas.microsoft.com/office/drawing/2014/main" id="{2A88E113-8BAE-4F58-91E2-EF28E84A3209}"/>
              </a:ext>
            </a:extLst>
          </p:cNvPr>
          <p:cNvSpPr txBox="1"/>
          <p:nvPr/>
        </p:nvSpPr>
        <p:spPr>
          <a:xfrm rot="16200000">
            <a:off x="2697342" y="3121510"/>
            <a:ext cx="3093736" cy="584775"/>
          </a:xfrm>
          <a:prstGeom prst="rect">
            <a:avLst/>
          </a:prstGeom>
          <a:noFill/>
        </p:spPr>
        <p:txBody>
          <a:bodyPr wrap="square" rtlCol="0">
            <a:spAutoFit/>
          </a:bodyPr>
          <a:lstStyle/>
          <a:p>
            <a:pPr algn="ctr"/>
            <a:r>
              <a:rPr lang="en-US" sz="3200" dirty="0"/>
              <a:t>Likelihood  Ratio</a:t>
            </a:r>
          </a:p>
        </p:txBody>
      </p:sp>
      <p:sp>
        <p:nvSpPr>
          <p:cNvPr id="14" name="Arrow: Right 13">
            <a:extLst>
              <a:ext uri="{FF2B5EF4-FFF2-40B4-BE49-F238E27FC236}">
                <a16:creationId xmlns:a16="http://schemas.microsoft.com/office/drawing/2014/main" id="{6CBF588B-FB35-471E-915B-7B4F61970EFA}"/>
              </a:ext>
            </a:extLst>
          </p:cNvPr>
          <p:cNvSpPr/>
          <p:nvPr/>
        </p:nvSpPr>
        <p:spPr>
          <a:xfrm rot="1219307">
            <a:off x="1923167" y="3526851"/>
            <a:ext cx="2007628" cy="607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Model</a:t>
            </a:r>
          </a:p>
        </p:txBody>
      </p:sp>
      <p:cxnSp>
        <p:nvCxnSpPr>
          <p:cNvPr id="37" name="Straight Connector 36">
            <a:extLst>
              <a:ext uri="{FF2B5EF4-FFF2-40B4-BE49-F238E27FC236}">
                <a16:creationId xmlns:a16="http://schemas.microsoft.com/office/drawing/2014/main" id="{53CD6704-E25F-45B3-A37B-D7F45723CBC1}"/>
              </a:ext>
            </a:extLst>
          </p:cNvPr>
          <p:cNvCxnSpPr>
            <a:cxnSpLocks/>
          </p:cNvCxnSpPr>
          <p:nvPr/>
        </p:nvCxnSpPr>
        <p:spPr>
          <a:xfrm flipH="1">
            <a:off x="4036654" y="1559882"/>
            <a:ext cx="1937" cy="387495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4395080-DBB3-458D-AAB6-FC6071A6641E}"/>
              </a:ext>
            </a:extLst>
          </p:cNvPr>
          <p:cNvSpPr txBox="1"/>
          <p:nvPr/>
        </p:nvSpPr>
        <p:spPr>
          <a:xfrm>
            <a:off x="4455262" y="799501"/>
            <a:ext cx="4021047" cy="707886"/>
          </a:xfrm>
          <a:prstGeom prst="rect">
            <a:avLst/>
          </a:prstGeom>
          <a:noFill/>
        </p:spPr>
        <p:txBody>
          <a:bodyPr wrap="square" rtlCol="0">
            <a:spAutoFit/>
          </a:bodyPr>
          <a:lstStyle/>
          <a:p>
            <a:pPr algn="ctr"/>
            <a:r>
              <a:rPr lang="en-US" sz="4000" dirty="0"/>
              <a:t>Validation Test</a:t>
            </a:r>
          </a:p>
        </p:txBody>
      </p:sp>
      <p:grpSp>
        <p:nvGrpSpPr>
          <p:cNvPr id="5" name="Group 4">
            <a:extLst>
              <a:ext uri="{FF2B5EF4-FFF2-40B4-BE49-F238E27FC236}">
                <a16:creationId xmlns:a16="http://schemas.microsoft.com/office/drawing/2014/main" id="{B276CA42-AF88-4E14-9717-EC4CDD2A99B7}"/>
              </a:ext>
            </a:extLst>
          </p:cNvPr>
          <p:cNvGrpSpPr/>
          <p:nvPr/>
        </p:nvGrpSpPr>
        <p:grpSpPr>
          <a:xfrm>
            <a:off x="4572000" y="1540215"/>
            <a:ext cx="3899318" cy="4396014"/>
            <a:chOff x="5335070" y="1540215"/>
            <a:chExt cx="3899318" cy="4396014"/>
          </a:xfrm>
        </p:grpSpPr>
        <p:grpSp>
          <p:nvGrpSpPr>
            <p:cNvPr id="3" name="Group 2">
              <a:extLst>
                <a:ext uri="{FF2B5EF4-FFF2-40B4-BE49-F238E27FC236}">
                  <a16:creationId xmlns:a16="http://schemas.microsoft.com/office/drawing/2014/main" id="{1C2D15E6-2BCE-46AA-A8F3-46C4D9018728}"/>
                </a:ext>
              </a:extLst>
            </p:cNvPr>
            <p:cNvGrpSpPr/>
            <p:nvPr/>
          </p:nvGrpSpPr>
          <p:grpSpPr>
            <a:xfrm>
              <a:off x="5765161" y="1574316"/>
              <a:ext cx="3451473" cy="4343518"/>
              <a:chOff x="5009587" y="1546479"/>
              <a:chExt cx="3451473" cy="4343518"/>
            </a:xfrm>
          </p:grpSpPr>
          <p:pic>
            <p:nvPicPr>
              <p:cNvPr id="39" name="Picture 4" descr="Image result for pyramid">
                <a:extLst>
                  <a:ext uri="{FF2B5EF4-FFF2-40B4-BE49-F238E27FC236}">
                    <a16:creationId xmlns:a16="http://schemas.microsoft.com/office/drawing/2014/main" id="{2B02850F-50AC-4AFE-88E8-385B2CA4B21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69" r="8814"/>
              <a:stretch/>
            </p:blipFill>
            <p:spPr bwMode="auto">
              <a:xfrm rot="5400000">
                <a:off x="4563565" y="1992501"/>
                <a:ext cx="4343518" cy="3451473"/>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A23FD690-59D7-4720-9DAE-E4AC7BBB8CCB}"/>
                  </a:ext>
                </a:extLst>
              </p:cNvPr>
              <p:cNvSpPr txBox="1"/>
              <p:nvPr/>
            </p:nvSpPr>
            <p:spPr>
              <a:xfrm>
                <a:off x="5777220" y="4836940"/>
                <a:ext cx="1263542" cy="584775"/>
              </a:xfrm>
              <a:prstGeom prst="rect">
                <a:avLst/>
              </a:prstGeom>
              <a:noFill/>
            </p:spPr>
            <p:txBody>
              <a:bodyPr wrap="square" rtlCol="0">
                <a:spAutoFit/>
              </a:bodyPr>
              <a:lstStyle/>
              <a:p>
                <a:pPr algn="ctr"/>
                <a:r>
                  <a:rPr lang="en-US" sz="3200" dirty="0"/>
                  <a:t>Pretty</a:t>
                </a:r>
              </a:p>
            </p:txBody>
          </p:sp>
          <p:sp>
            <p:nvSpPr>
              <p:cNvPr id="42" name="TextBox 41">
                <a:extLst>
                  <a:ext uri="{FF2B5EF4-FFF2-40B4-BE49-F238E27FC236}">
                    <a16:creationId xmlns:a16="http://schemas.microsoft.com/office/drawing/2014/main" id="{09D34EA0-C62A-4D49-997B-95F69214CB85}"/>
                  </a:ext>
                </a:extLst>
              </p:cNvPr>
              <p:cNvSpPr txBox="1"/>
              <p:nvPr/>
            </p:nvSpPr>
            <p:spPr>
              <a:xfrm>
                <a:off x="7036925" y="4851982"/>
                <a:ext cx="925975" cy="584775"/>
              </a:xfrm>
              <a:prstGeom prst="rect">
                <a:avLst/>
              </a:prstGeom>
              <a:noFill/>
            </p:spPr>
            <p:txBody>
              <a:bodyPr wrap="square" rtlCol="0">
                <a:spAutoFit/>
              </a:bodyPr>
              <a:lstStyle/>
              <a:p>
                <a:pPr algn="ctr"/>
                <a:r>
                  <a:rPr lang="en-US" sz="3200" dirty="0"/>
                  <a:t>Very</a:t>
                </a:r>
              </a:p>
            </p:txBody>
          </p:sp>
          <p:pic>
            <p:nvPicPr>
              <p:cNvPr id="43" name="Picture 42">
                <a:extLst>
                  <a:ext uri="{FF2B5EF4-FFF2-40B4-BE49-F238E27FC236}">
                    <a16:creationId xmlns:a16="http://schemas.microsoft.com/office/drawing/2014/main" id="{84344F5D-43EF-47C9-B43B-0B569CF97E24}"/>
                  </a:ext>
                </a:extLst>
              </p:cNvPr>
              <p:cNvPicPr>
                <a:picLocks noChangeAspect="1"/>
              </p:cNvPicPr>
              <p:nvPr/>
            </p:nvPicPr>
            <p:blipFill>
              <a:blip r:embed="rId5"/>
              <a:stretch>
                <a:fillRect/>
              </a:stretch>
            </p:blipFill>
            <p:spPr>
              <a:xfrm>
                <a:off x="6114628" y="3685103"/>
                <a:ext cx="737821" cy="761471"/>
              </a:xfrm>
              <a:prstGeom prst="rect">
                <a:avLst/>
              </a:prstGeom>
            </p:spPr>
          </p:pic>
          <p:pic>
            <p:nvPicPr>
              <p:cNvPr id="44" name="Picture 43">
                <a:extLst>
                  <a:ext uri="{FF2B5EF4-FFF2-40B4-BE49-F238E27FC236}">
                    <a16:creationId xmlns:a16="http://schemas.microsoft.com/office/drawing/2014/main" id="{CA66FA61-9EBC-4E81-9FC5-69E2E3CE0CE4}"/>
                  </a:ext>
                </a:extLst>
              </p:cNvPr>
              <p:cNvPicPr>
                <a:picLocks noChangeAspect="1"/>
              </p:cNvPicPr>
              <p:nvPr/>
            </p:nvPicPr>
            <p:blipFill>
              <a:blip r:embed="rId5"/>
              <a:stretch>
                <a:fillRect/>
              </a:stretch>
            </p:blipFill>
            <p:spPr>
              <a:xfrm>
                <a:off x="5027340" y="3699065"/>
                <a:ext cx="737821" cy="761471"/>
              </a:xfrm>
              <a:prstGeom prst="rect">
                <a:avLst/>
              </a:prstGeom>
            </p:spPr>
          </p:pic>
          <p:pic>
            <p:nvPicPr>
              <p:cNvPr id="45" name="Picture 44">
                <a:extLst>
                  <a:ext uri="{FF2B5EF4-FFF2-40B4-BE49-F238E27FC236}">
                    <a16:creationId xmlns:a16="http://schemas.microsoft.com/office/drawing/2014/main" id="{F0E2A56F-7EBE-4568-B095-8D23931B41AD}"/>
                  </a:ext>
                </a:extLst>
              </p:cNvPr>
              <p:cNvPicPr>
                <a:picLocks noChangeAspect="1"/>
              </p:cNvPicPr>
              <p:nvPr/>
            </p:nvPicPr>
            <p:blipFill>
              <a:blip r:embed="rId5"/>
              <a:stretch>
                <a:fillRect/>
              </a:stretch>
            </p:blipFill>
            <p:spPr>
              <a:xfrm>
                <a:off x="7098214" y="3669072"/>
                <a:ext cx="737821" cy="761471"/>
              </a:xfrm>
              <a:prstGeom prst="rect">
                <a:avLst/>
              </a:prstGeom>
            </p:spPr>
          </p:pic>
          <p:pic>
            <p:nvPicPr>
              <p:cNvPr id="46" name="Picture 45">
                <a:extLst>
                  <a:ext uri="{FF2B5EF4-FFF2-40B4-BE49-F238E27FC236}">
                    <a16:creationId xmlns:a16="http://schemas.microsoft.com/office/drawing/2014/main" id="{B4AED5B1-4733-4CD3-B8FB-513ECC1E4BEC}"/>
                  </a:ext>
                </a:extLst>
              </p:cNvPr>
              <p:cNvPicPr>
                <a:picLocks noChangeAspect="1"/>
              </p:cNvPicPr>
              <p:nvPr/>
            </p:nvPicPr>
            <p:blipFill>
              <a:blip r:embed="rId5"/>
              <a:stretch>
                <a:fillRect/>
              </a:stretch>
            </p:blipFill>
            <p:spPr>
              <a:xfrm>
                <a:off x="6132379" y="2496148"/>
                <a:ext cx="737821" cy="761471"/>
              </a:xfrm>
              <a:prstGeom prst="rect">
                <a:avLst/>
              </a:prstGeom>
            </p:spPr>
          </p:pic>
          <p:pic>
            <p:nvPicPr>
              <p:cNvPr id="47" name="Picture 46">
                <a:extLst>
                  <a:ext uri="{FF2B5EF4-FFF2-40B4-BE49-F238E27FC236}">
                    <a16:creationId xmlns:a16="http://schemas.microsoft.com/office/drawing/2014/main" id="{8D1D1238-BCC0-40C7-8B71-8559B1CDA95D}"/>
                  </a:ext>
                </a:extLst>
              </p:cNvPr>
              <p:cNvPicPr>
                <a:picLocks noChangeAspect="1"/>
              </p:cNvPicPr>
              <p:nvPr/>
            </p:nvPicPr>
            <p:blipFill>
              <a:blip r:embed="rId5"/>
              <a:stretch>
                <a:fillRect/>
              </a:stretch>
            </p:blipFill>
            <p:spPr>
              <a:xfrm>
                <a:off x="6132379" y="3070154"/>
                <a:ext cx="737821" cy="761471"/>
              </a:xfrm>
              <a:prstGeom prst="rect">
                <a:avLst/>
              </a:prstGeom>
            </p:spPr>
          </p:pic>
          <p:pic>
            <p:nvPicPr>
              <p:cNvPr id="48" name="Picture 47">
                <a:extLst>
                  <a:ext uri="{FF2B5EF4-FFF2-40B4-BE49-F238E27FC236}">
                    <a16:creationId xmlns:a16="http://schemas.microsoft.com/office/drawing/2014/main" id="{E682C711-3915-45FE-9384-0ADE6ECD89A2}"/>
                  </a:ext>
                </a:extLst>
              </p:cNvPr>
              <p:cNvPicPr>
                <a:picLocks noChangeAspect="1"/>
              </p:cNvPicPr>
              <p:nvPr/>
            </p:nvPicPr>
            <p:blipFill>
              <a:blip r:embed="rId5"/>
              <a:stretch>
                <a:fillRect/>
              </a:stretch>
            </p:blipFill>
            <p:spPr>
              <a:xfrm>
                <a:off x="6096876" y="4251682"/>
                <a:ext cx="737821" cy="761471"/>
              </a:xfrm>
              <a:prstGeom prst="rect">
                <a:avLst/>
              </a:prstGeom>
            </p:spPr>
          </p:pic>
          <p:pic>
            <p:nvPicPr>
              <p:cNvPr id="49" name="Picture 48">
                <a:extLst>
                  <a:ext uri="{FF2B5EF4-FFF2-40B4-BE49-F238E27FC236}">
                    <a16:creationId xmlns:a16="http://schemas.microsoft.com/office/drawing/2014/main" id="{7CA8A1FE-0BB7-4BB3-AB3A-FB5443BC0252}"/>
                  </a:ext>
                </a:extLst>
              </p:cNvPr>
              <p:cNvPicPr>
                <a:picLocks noChangeAspect="1"/>
              </p:cNvPicPr>
              <p:nvPr/>
            </p:nvPicPr>
            <p:blipFill>
              <a:blip r:embed="rId5"/>
              <a:stretch>
                <a:fillRect/>
              </a:stretch>
            </p:blipFill>
            <p:spPr>
              <a:xfrm>
                <a:off x="5062842" y="1895161"/>
                <a:ext cx="737821" cy="761471"/>
              </a:xfrm>
              <a:prstGeom prst="rect">
                <a:avLst/>
              </a:prstGeom>
            </p:spPr>
          </p:pic>
          <p:pic>
            <p:nvPicPr>
              <p:cNvPr id="50" name="Picture 49">
                <a:extLst>
                  <a:ext uri="{FF2B5EF4-FFF2-40B4-BE49-F238E27FC236}">
                    <a16:creationId xmlns:a16="http://schemas.microsoft.com/office/drawing/2014/main" id="{AA72DED7-1673-46ED-8C04-B54A71481326}"/>
                  </a:ext>
                </a:extLst>
              </p:cNvPr>
              <p:cNvPicPr>
                <a:picLocks noChangeAspect="1"/>
              </p:cNvPicPr>
              <p:nvPr/>
            </p:nvPicPr>
            <p:blipFill>
              <a:blip r:embed="rId5"/>
              <a:stretch>
                <a:fillRect/>
              </a:stretch>
            </p:blipFill>
            <p:spPr>
              <a:xfrm>
                <a:off x="5045091" y="2510110"/>
                <a:ext cx="737821" cy="761471"/>
              </a:xfrm>
              <a:prstGeom prst="rect">
                <a:avLst/>
              </a:prstGeom>
            </p:spPr>
          </p:pic>
          <p:pic>
            <p:nvPicPr>
              <p:cNvPr id="51" name="Picture 2" descr="Image result for Failure mark">
                <a:extLst>
                  <a:ext uri="{FF2B5EF4-FFF2-40B4-BE49-F238E27FC236}">
                    <a16:creationId xmlns:a16="http://schemas.microsoft.com/office/drawing/2014/main" id="{3D9553C7-CC81-4D8E-9AD6-9EF12A35D7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3211" y="4484377"/>
                <a:ext cx="347828" cy="35897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96263E99-BF3E-4D67-A1D9-D2E5EC3BB0C8}"/>
                  </a:ext>
                </a:extLst>
              </p:cNvPr>
              <p:cNvPicPr>
                <a:picLocks noChangeAspect="1"/>
              </p:cNvPicPr>
              <p:nvPr/>
            </p:nvPicPr>
            <p:blipFill>
              <a:blip r:embed="rId5"/>
              <a:stretch>
                <a:fillRect/>
              </a:stretch>
            </p:blipFill>
            <p:spPr>
              <a:xfrm>
                <a:off x="5045091" y="3084116"/>
                <a:ext cx="737821" cy="761471"/>
              </a:xfrm>
              <a:prstGeom prst="rect">
                <a:avLst/>
              </a:prstGeom>
            </p:spPr>
          </p:pic>
          <p:pic>
            <p:nvPicPr>
              <p:cNvPr id="53" name="Picture 52">
                <a:extLst>
                  <a:ext uri="{FF2B5EF4-FFF2-40B4-BE49-F238E27FC236}">
                    <a16:creationId xmlns:a16="http://schemas.microsoft.com/office/drawing/2014/main" id="{41FFC2A0-B49C-4DD8-9203-2EAE1AA5795D}"/>
                  </a:ext>
                </a:extLst>
              </p:cNvPr>
              <p:cNvPicPr>
                <a:picLocks noChangeAspect="1"/>
              </p:cNvPicPr>
              <p:nvPr/>
            </p:nvPicPr>
            <p:blipFill>
              <a:blip r:embed="rId5"/>
              <a:stretch>
                <a:fillRect/>
              </a:stretch>
            </p:blipFill>
            <p:spPr>
              <a:xfrm>
                <a:off x="5009589" y="4265645"/>
                <a:ext cx="737821" cy="761471"/>
              </a:xfrm>
              <a:prstGeom prst="rect">
                <a:avLst/>
              </a:prstGeom>
            </p:spPr>
          </p:pic>
          <p:pic>
            <p:nvPicPr>
              <p:cNvPr id="54" name="Picture 53">
                <a:extLst>
                  <a:ext uri="{FF2B5EF4-FFF2-40B4-BE49-F238E27FC236}">
                    <a16:creationId xmlns:a16="http://schemas.microsoft.com/office/drawing/2014/main" id="{C0D30039-E7AA-4A28-A4E8-A46FF64230E5}"/>
                  </a:ext>
                </a:extLst>
              </p:cNvPr>
              <p:cNvPicPr>
                <a:picLocks noChangeAspect="1"/>
              </p:cNvPicPr>
              <p:nvPr/>
            </p:nvPicPr>
            <p:blipFill>
              <a:blip r:embed="rId5"/>
              <a:stretch>
                <a:fillRect/>
              </a:stretch>
            </p:blipFill>
            <p:spPr>
              <a:xfrm>
                <a:off x="7115966" y="3054123"/>
                <a:ext cx="737821" cy="761471"/>
              </a:xfrm>
              <a:prstGeom prst="rect">
                <a:avLst/>
              </a:prstGeom>
            </p:spPr>
          </p:pic>
          <p:pic>
            <p:nvPicPr>
              <p:cNvPr id="55" name="Picture 2" descr="Image result for Failure mark">
                <a:extLst>
                  <a:ext uri="{FF2B5EF4-FFF2-40B4-BE49-F238E27FC236}">
                    <a16:creationId xmlns:a16="http://schemas.microsoft.com/office/drawing/2014/main" id="{C66A6B4E-FE7A-419F-B9E2-2AEC9F6E0E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0962" y="2723202"/>
                <a:ext cx="347828" cy="35897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mage result for Failure mark">
                <a:extLst>
                  <a:ext uri="{FF2B5EF4-FFF2-40B4-BE49-F238E27FC236}">
                    <a16:creationId xmlns:a16="http://schemas.microsoft.com/office/drawing/2014/main" id="{0EA22810-CA50-4D6E-ACB9-46FEEDC39C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3211" y="2128007"/>
                <a:ext cx="347828" cy="35897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Image result for Failure mark">
                <a:extLst>
                  <a:ext uri="{FF2B5EF4-FFF2-40B4-BE49-F238E27FC236}">
                    <a16:creationId xmlns:a16="http://schemas.microsoft.com/office/drawing/2014/main" id="{662198A3-3433-478E-9064-993EDA8912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36685" y="2128007"/>
                <a:ext cx="347828" cy="358977"/>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TextBox 57">
              <a:extLst>
                <a:ext uri="{FF2B5EF4-FFF2-40B4-BE49-F238E27FC236}">
                  <a16:creationId xmlns:a16="http://schemas.microsoft.com/office/drawing/2014/main" id="{01C6158B-D9E2-4CD6-A109-65BBD1B3E1CD}"/>
                </a:ext>
              </a:extLst>
            </p:cNvPr>
            <p:cNvSpPr txBox="1"/>
            <p:nvPr/>
          </p:nvSpPr>
          <p:spPr>
            <a:xfrm>
              <a:off x="5335070" y="4867114"/>
              <a:ext cx="1263542" cy="584775"/>
            </a:xfrm>
            <a:prstGeom prst="rect">
              <a:avLst/>
            </a:prstGeom>
            <a:noFill/>
          </p:spPr>
          <p:txBody>
            <a:bodyPr wrap="square" rtlCol="0">
              <a:spAutoFit/>
            </a:bodyPr>
            <a:lstStyle/>
            <a:p>
              <a:pPr algn="ctr"/>
              <a:r>
                <a:rPr lang="en-US" sz="3200" dirty="0" err="1"/>
                <a:t>Kinda</a:t>
              </a:r>
              <a:endParaRPr lang="en-US" sz="3200" dirty="0"/>
            </a:p>
          </p:txBody>
        </p:sp>
        <p:sp>
          <p:nvSpPr>
            <p:cNvPr id="4" name="Rectangle 3">
              <a:extLst>
                <a:ext uri="{FF2B5EF4-FFF2-40B4-BE49-F238E27FC236}">
                  <a16:creationId xmlns:a16="http://schemas.microsoft.com/office/drawing/2014/main" id="{2230E245-1FFB-4A03-8CCF-0D051DA2FEDD}"/>
                </a:ext>
              </a:extLst>
            </p:cNvPr>
            <p:cNvSpPr/>
            <p:nvPr/>
          </p:nvSpPr>
          <p:spPr>
            <a:xfrm>
              <a:off x="5492214" y="1540215"/>
              <a:ext cx="3742174" cy="4396014"/>
            </a:xfrm>
            <a:prstGeom prst="rect">
              <a:avLst/>
            </a:prstGeom>
            <a:solidFill>
              <a:srgbClr val="FFFFFF">
                <a:alpha val="8509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0" name="Picture 29">
            <a:extLst>
              <a:ext uri="{FF2B5EF4-FFF2-40B4-BE49-F238E27FC236}">
                <a16:creationId xmlns:a16="http://schemas.microsoft.com/office/drawing/2014/main" id="{ACEBF579-881A-41F2-B3BE-DD4E2CA589EE}"/>
              </a:ext>
            </a:extLst>
          </p:cNvPr>
          <p:cNvPicPr>
            <a:picLocks noChangeAspect="1"/>
          </p:cNvPicPr>
          <p:nvPr/>
        </p:nvPicPr>
        <p:blipFill>
          <a:blip r:embed="rId5"/>
          <a:stretch>
            <a:fillRect/>
          </a:stretch>
        </p:blipFill>
        <p:spPr>
          <a:xfrm>
            <a:off x="5027340" y="3699065"/>
            <a:ext cx="737821" cy="761471"/>
          </a:xfrm>
          <a:prstGeom prst="rect">
            <a:avLst/>
          </a:prstGeom>
        </p:spPr>
      </p:pic>
    </p:spTree>
    <p:extLst>
      <p:ext uri="{BB962C8B-B14F-4D97-AF65-F5344CB8AC3E}">
        <p14:creationId xmlns:p14="http://schemas.microsoft.com/office/powerpoint/2010/main" val="377754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Image result for pyramid">
            <a:extLst>
              <a:ext uri="{FF2B5EF4-FFF2-40B4-BE49-F238E27FC236}">
                <a16:creationId xmlns:a16="http://schemas.microsoft.com/office/drawing/2014/main" id="{DBC0EA62-1D2C-4312-9CF8-188D3A846E0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69" r="8814"/>
          <a:stretch/>
        </p:blipFill>
        <p:spPr bwMode="auto">
          <a:xfrm>
            <a:off x="2400300" y="270232"/>
            <a:ext cx="6170184" cy="56769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4B0691C-0F5B-44D6-830D-949E9890BDD9}"/>
              </a:ext>
            </a:extLst>
          </p:cNvPr>
          <p:cNvPicPr>
            <a:picLocks noChangeAspect="1"/>
          </p:cNvPicPr>
          <p:nvPr/>
        </p:nvPicPr>
        <p:blipFill>
          <a:blip r:embed="rId3"/>
          <a:stretch>
            <a:fillRect/>
          </a:stretch>
        </p:blipFill>
        <p:spPr>
          <a:xfrm>
            <a:off x="5905500" y="2736107"/>
            <a:ext cx="771153" cy="769093"/>
          </a:xfrm>
          <a:prstGeom prst="rect">
            <a:avLst/>
          </a:prstGeom>
        </p:spPr>
      </p:pic>
      <p:sp>
        <p:nvSpPr>
          <p:cNvPr id="26" name="TextBox 25">
            <a:extLst>
              <a:ext uri="{FF2B5EF4-FFF2-40B4-BE49-F238E27FC236}">
                <a16:creationId xmlns:a16="http://schemas.microsoft.com/office/drawing/2014/main" id="{33067AB1-A261-467D-805E-2FFD6D95272F}"/>
              </a:ext>
            </a:extLst>
          </p:cNvPr>
          <p:cNvSpPr txBox="1"/>
          <p:nvPr/>
        </p:nvSpPr>
        <p:spPr>
          <a:xfrm>
            <a:off x="299978" y="1954520"/>
            <a:ext cx="2962680" cy="2308324"/>
          </a:xfrm>
          <a:prstGeom prst="rect">
            <a:avLst/>
          </a:prstGeom>
          <a:solidFill>
            <a:srgbClr val="FFFFFF">
              <a:alpha val="58824"/>
            </a:srgbClr>
          </a:solidFill>
        </p:spPr>
        <p:txBody>
          <a:bodyPr wrap="square" rtlCol="0">
            <a:spAutoFit/>
          </a:bodyPr>
          <a:lstStyle/>
          <a:p>
            <a:r>
              <a:rPr lang="en-US" sz="3600" dirty="0"/>
              <a:t>Your chosen validation test or plausibility criteria</a:t>
            </a:r>
          </a:p>
        </p:txBody>
      </p:sp>
      <p:cxnSp>
        <p:nvCxnSpPr>
          <p:cNvPr id="28" name="Straight Arrow Connector 27">
            <a:extLst>
              <a:ext uri="{FF2B5EF4-FFF2-40B4-BE49-F238E27FC236}">
                <a16:creationId xmlns:a16="http://schemas.microsoft.com/office/drawing/2014/main" id="{52DAE444-6700-44F2-98FA-CC1C3FC94A06}"/>
              </a:ext>
            </a:extLst>
          </p:cNvPr>
          <p:cNvCxnSpPr/>
          <p:nvPr/>
        </p:nvCxnSpPr>
        <p:spPr>
          <a:xfrm>
            <a:off x="3278837" y="3108682"/>
            <a:ext cx="842310" cy="0"/>
          </a:xfrm>
          <a:prstGeom prst="straightConnector1">
            <a:avLst/>
          </a:prstGeom>
          <a:ln w="44450">
            <a:tailEnd type="arrow" w="lg" len="lg"/>
          </a:ln>
        </p:spPr>
        <p:style>
          <a:lnRef idx="1">
            <a:schemeClr val="dk1"/>
          </a:lnRef>
          <a:fillRef idx="0">
            <a:schemeClr val="dk1"/>
          </a:fillRef>
          <a:effectRef idx="0">
            <a:schemeClr val="dk1"/>
          </a:effectRef>
          <a:fontRef idx="minor">
            <a:schemeClr val="tx1"/>
          </a:fontRef>
        </p:style>
      </p:cxnSp>
      <p:pic>
        <p:nvPicPr>
          <p:cNvPr id="29" name="Picture 28">
            <a:extLst>
              <a:ext uri="{FF2B5EF4-FFF2-40B4-BE49-F238E27FC236}">
                <a16:creationId xmlns:a16="http://schemas.microsoft.com/office/drawing/2014/main" id="{0B57830E-2F2F-463C-81F6-094D0186FB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30" name="TextBox 29">
            <a:extLst>
              <a:ext uri="{FF2B5EF4-FFF2-40B4-BE49-F238E27FC236}">
                <a16:creationId xmlns:a16="http://schemas.microsoft.com/office/drawing/2014/main" id="{918560E5-D326-497D-9FA7-D9FE5FA43F0B}"/>
              </a:ext>
            </a:extLst>
          </p:cNvPr>
          <p:cNvSpPr txBox="1"/>
          <p:nvPr/>
        </p:nvSpPr>
        <p:spPr>
          <a:xfrm>
            <a:off x="4876800" y="855162"/>
            <a:ext cx="2962680" cy="1200329"/>
          </a:xfrm>
          <a:prstGeom prst="rect">
            <a:avLst/>
          </a:prstGeom>
          <a:solidFill>
            <a:srgbClr val="FFFFFF">
              <a:alpha val="58824"/>
            </a:srgbClr>
          </a:solidFill>
        </p:spPr>
        <p:txBody>
          <a:bodyPr wrap="square" rtlCol="0">
            <a:spAutoFit/>
          </a:bodyPr>
          <a:lstStyle/>
          <a:p>
            <a:pPr algn="ctr"/>
            <a:r>
              <a:rPr lang="en-US" sz="3600" dirty="0"/>
              <a:t>Your reported LR</a:t>
            </a:r>
          </a:p>
        </p:txBody>
      </p:sp>
      <p:sp>
        <p:nvSpPr>
          <p:cNvPr id="31" name="TextBox 30">
            <a:extLst>
              <a:ext uri="{FF2B5EF4-FFF2-40B4-BE49-F238E27FC236}">
                <a16:creationId xmlns:a16="http://schemas.microsoft.com/office/drawing/2014/main" id="{DFE0BFF3-8D13-474A-A6FC-066289F208CE}"/>
              </a:ext>
            </a:extLst>
          </p:cNvPr>
          <p:cNvSpPr txBox="1"/>
          <p:nvPr/>
        </p:nvSpPr>
        <p:spPr>
          <a:xfrm>
            <a:off x="5981700" y="2705100"/>
            <a:ext cx="553244" cy="769441"/>
          </a:xfrm>
          <a:prstGeom prst="rect">
            <a:avLst/>
          </a:prstGeom>
          <a:solidFill>
            <a:srgbClr val="FFFFFF">
              <a:alpha val="58824"/>
            </a:srgbClr>
          </a:solidFill>
        </p:spPr>
        <p:txBody>
          <a:bodyPr wrap="square" rtlCol="0">
            <a:spAutoFit/>
          </a:bodyPr>
          <a:lstStyle/>
          <a:p>
            <a:pPr algn="ctr"/>
            <a:r>
              <a:rPr lang="en-US" sz="4400" dirty="0"/>
              <a:t>#</a:t>
            </a:r>
          </a:p>
        </p:txBody>
      </p:sp>
      <p:cxnSp>
        <p:nvCxnSpPr>
          <p:cNvPr id="32" name="Straight Arrow Connector 31">
            <a:extLst>
              <a:ext uri="{FF2B5EF4-FFF2-40B4-BE49-F238E27FC236}">
                <a16:creationId xmlns:a16="http://schemas.microsoft.com/office/drawing/2014/main" id="{90A1BCAE-F5FD-4582-958C-03A8CE64289B}"/>
              </a:ext>
            </a:extLst>
          </p:cNvPr>
          <p:cNvCxnSpPr>
            <a:cxnSpLocks/>
          </p:cNvCxnSpPr>
          <p:nvPr/>
        </p:nvCxnSpPr>
        <p:spPr>
          <a:xfrm>
            <a:off x="6286500" y="2055491"/>
            <a:ext cx="0" cy="755166"/>
          </a:xfrm>
          <a:prstGeom prst="straightConnector1">
            <a:avLst/>
          </a:prstGeom>
          <a:ln w="44450">
            <a:tailEnd type="arrow"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181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lnSpcReduction="10000"/>
          </a:bodyPr>
          <a:lstStyle/>
          <a:p>
            <a:endParaRPr lang="en-US" dirty="0"/>
          </a:p>
          <a:p>
            <a:r>
              <a:rPr lang="en-US" dirty="0"/>
              <a:t>Agree, broadly</a:t>
            </a:r>
          </a:p>
          <a:p>
            <a:pPr lvl="1"/>
            <a:r>
              <a:rPr lang="en-US" dirty="0"/>
              <a:t>Likelihood of evidence should be assessed under each of an exhaustive set of plausible explanations</a:t>
            </a:r>
          </a:p>
          <a:p>
            <a:r>
              <a:rPr lang="en-US" dirty="0"/>
              <a:t>Points of potential disagreement:</a:t>
            </a:r>
          </a:p>
          <a:p>
            <a:pPr lvl="1"/>
            <a:r>
              <a:rPr lang="en-US" dirty="0"/>
              <a:t>Framework does not imply an expert should provide opinion in the form of a numerical LR</a:t>
            </a:r>
          </a:p>
          <a:p>
            <a:pPr lvl="1"/>
            <a:r>
              <a:rPr lang="en-US" dirty="0"/>
              <a:t>“CASE framework” (Consider All Sensible Explanations)</a:t>
            </a:r>
          </a:p>
          <a:p>
            <a:pPr lvl="1"/>
            <a:r>
              <a:rPr lang="en-US" dirty="0"/>
              <a:t>Some situations not conducive to a pair of propositions</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9" name="Content Placeholder 2">
            <a:extLst>
              <a:ext uri="{FF2B5EF4-FFF2-40B4-BE49-F238E27FC236}">
                <a16:creationId xmlns:a16="http://schemas.microsoft.com/office/drawing/2014/main" id="{330A40CA-5A63-49A5-9A0F-3F7EAF12093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7" name="Speech Bubble: Rectangle with Corners Rounded 6">
            <a:extLst>
              <a:ext uri="{FF2B5EF4-FFF2-40B4-BE49-F238E27FC236}">
                <a16:creationId xmlns:a16="http://schemas.microsoft.com/office/drawing/2014/main" id="{196924B0-7D57-4CB3-B31C-5E388D1320D8}"/>
              </a:ext>
            </a:extLst>
          </p:cNvPr>
          <p:cNvSpPr/>
          <p:nvPr/>
        </p:nvSpPr>
        <p:spPr>
          <a:xfrm>
            <a:off x="609600" y="101600"/>
            <a:ext cx="7124700" cy="1346200"/>
          </a:xfrm>
          <a:prstGeom prst="wedgeRoundRectCallout">
            <a:avLst>
              <a:gd name="adj1" fmla="val 65323"/>
              <a:gd name="adj2" fmla="val 4900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t>LR framework is logically what’s required</a:t>
            </a:r>
          </a:p>
        </p:txBody>
      </p:sp>
    </p:spTree>
    <p:extLst>
      <p:ext uri="{BB962C8B-B14F-4D97-AF65-F5344CB8AC3E}">
        <p14:creationId xmlns:p14="http://schemas.microsoft.com/office/powerpoint/2010/main" val="3993010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9" name="Content Placeholder 2">
            <a:extLst>
              <a:ext uri="{FF2B5EF4-FFF2-40B4-BE49-F238E27FC236}">
                <a16:creationId xmlns:a16="http://schemas.microsoft.com/office/drawing/2014/main" id="{330A40CA-5A63-49A5-9A0F-3F7EAF12093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7" name="Speech Bubble: Rectangle with Corners Rounded 6">
            <a:extLst>
              <a:ext uri="{FF2B5EF4-FFF2-40B4-BE49-F238E27FC236}">
                <a16:creationId xmlns:a16="http://schemas.microsoft.com/office/drawing/2014/main" id="{CB02E986-69AF-42FF-BE09-4FCD690F2D9B}"/>
              </a:ext>
            </a:extLst>
          </p:cNvPr>
          <p:cNvSpPr/>
          <p:nvPr/>
        </p:nvSpPr>
        <p:spPr>
          <a:xfrm>
            <a:off x="733213" y="152400"/>
            <a:ext cx="7124700" cy="3690938"/>
          </a:xfrm>
          <a:prstGeom prst="wedgeRoundRectCallout">
            <a:avLst>
              <a:gd name="adj1" fmla="val 66126"/>
              <a:gd name="adj2" fmla="val -208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t>You say a model has to be theoretical best before being used.  The theoretical best is not even relevant to the court</a:t>
            </a:r>
          </a:p>
        </p:txBody>
      </p:sp>
      <p:sp>
        <p:nvSpPr>
          <p:cNvPr id="11" name="Rectangle 10">
            <a:extLst>
              <a:ext uri="{FF2B5EF4-FFF2-40B4-BE49-F238E27FC236}">
                <a16:creationId xmlns:a16="http://schemas.microsoft.com/office/drawing/2014/main" id="{D3C6D1E2-C89C-4FC5-AABB-8D08F6F139D5}"/>
              </a:ext>
            </a:extLst>
          </p:cNvPr>
          <p:cNvSpPr/>
          <p:nvPr/>
        </p:nvSpPr>
        <p:spPr>
          <a:xfrm>
            <a:off x="457200" y="4409182"/>
            <a:ext cx="8343900" cy="1077218"/>
          </a:xfrm>
          <a:prstGeom prst="rect">
            <a:avLst/>
          </a:prstGeom>
        </p:spPr>
        <p:txBody>
          <a:bodyPr wrap="square">
            <a:spAutoFit/>
          </a:bodyPr>
          <a:lstStyle/>
          <a:p>
            <a:pPr marL="457200" indent="-457200">
              <a:buFont typeface="Arial" panose="020B0604020202020204" pitchFamily="34" charset="0"/>
              <a:buChar char="•"/>
            </a:pPr>
            <a:r>
              <a:rPr lang="en-US" sz="3200" dirty="0"/>
              <a:t>We did not suggest this, and agree it’s not relevant because it’s unattainable. </a:t>
            </a:r>
          </a:p>
        </p:txBody>
      </p:sp>
    </p:spTree>
    <p:extLst>
      <p:ext uri="{BB962C8B-B14F-4D97-AF65-F5344CB8AC3E}">
        <p14:creationId xmlns:p14="http://schemas.microsoft.com/office/powerpoint/2010/main" val="258704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9" name="Content Placeholder 2">
            <a:extLst>
              <a:ext uri="{FF2B5EF4-FFF2-40B4-BE49-F238E27FC236}">
                <a16:creationId xmlns:a16="http://schemas.microsoft.com/office/drawing/2014/main" id="{330A40CA-5A63-49A5-9A0F-3F7EAF12093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0" name="Title 9">
            <a:extLst>
              <a:ext uri="{FF2B5EF4-FFF2-40B4-BE49-F238E27FC236}">
                <a16:creationId xmlns:a16="http://schemas.microsoft.com/office/drawing/2014/main" id="{66D98020-0E7F-481C-A5CB-BE639E0D8806}"/>
              </a:ext>
            </a:extLst>
          </p:cNvPr>
          <p:cNvSpPr>
            <a:spLocks noGrp="1"/>
          </p:cNvSpPr>
          <p:nvPr>
            <p:ph type="title"/>
          </p:nvPr>
        </p:nvSpPr>
        <p:spPr/>
        <p:txBody>
          <a:bodyPr/>
          <a:lstStyle/>
          <a:p>
            <a:endParaRPr lang="en-US" dirty="0"/>
          </a:p>
        </p:txBody>
      </p:sp>
      <p:sp>
        <p:nvSpPr>
          <p:cNvPr id="11" name="Rectangle 10">
            <a:extLst>
              <a:ext uri="{FF2B5EF4-FFF2-40B4-BE49-F238E27FC236}">
                <a16:creationId xmlns:a16="http://schemas.microsoft.com/office/drawing/2014/main" id="{D3C6D1E2-C89C-4FC5-AABB-8D08F6F139D5}"/>
              </a:ext>
            </a:extLst>
          </p:cNvPr>
          <p:cNvSpPr/>
          <p:nvPr/>
        </p:nvSpPr>
        <p:spPr>
          <a:xfrm>
            <a:off x="457200" y="4000500"/>
            <a:ext cx="8343900" cy="2339102"/>
          </a:xfrm>
          <a:prstGeom prst="rect">
            <a:avLst/>
          </a:prstGeom>
        </p:spPr>
        <p:txBody>
          <a:bodyPr wrap="square">
            <a:spAutoFit/>
          </a:bodyPr>
          <a:lstStyle/>
          <a:p>
            <a:pPr marL="457200" indent="-457200">
              <a:buFont typeface="Arial" panose="020B0604020202020204" pitchFamily="34" charset="0"/>
              <a:buChar char="•"/>
            </a:pPr>
            <a:r>
              <a:rPr lang="en-US" sz="3200" dirty="0"/>
              <a:t>We said an offered model can only be shown to be reasonable, not uniquely best, and argue it’s essential to discuss what results are produced by other reasonable models</a:t>
            </a:r>
          </a:p>
          <a:p>
            <a:pPr marL="457200" indent="-457200">
              <a:buFont typeface="Arial" panose="020B0604020202020204" pitchFamily="34" charset="0"/>
              <a:buChar char="•"/>
            </a:pPr>
            <a:endParaRPr lang="en-US" dirty="0"/>
          </a:p>
        </p:txBody>
      </p:sp>
      <p:sp>
        <p:nvSpPr>
          <p:cNvPr id="12" name="Speech Bubble: Rectangle with Corners Rounded 11">
            <a:extLst>
              <a:ext uri="{FF2B5EF4-FFF2-40B4-BE49-F238E27FC236}">
                <a16:creationId xmlns:a16="http://schemas.microsoft.com/office/drawing/2014/main" id="{E2DC2101-A41B-462E-92A3-6415D4EFF6B1}"/>
              </a:ext>
            </a:extLst>
          </p:cNvPr>
          <p:cNvSpPr/>
          <p:nvPr/>
        </p:nvSpPr>
        <p:spPr>
          <a:xfrm>
            <a:off x="733213" y="152400"/>
            <a:ext cx="7124700" cy="3690938"/>
          </a:xfrm>
          <a:prstGeom prst="wedgeRoundRectCallout">
            <a:avLst>
              <a:gd name="adj1" fmla="val 66126"/>
              <a:gd name="adj2" fmla="val -208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t>You say a model has to be theoretical best before being used.  The theoretical best is not even relevant to the court</a:t>
            </a:r>
          </a:p>
        </p:txBody>
      </p:sp>
    </p:spTree>
    <p:extLst>
      <p:ext uri="{BB962C8B-B14F-4D97-AF65-F5344CB8AC3E}">
        <p14:creationId xmlns:p14="http://schemas.microsoft.com/office/powerpoint/2010/main" val="2766252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9" name="Content Placeholder 2">
            <a:extLst>
              <a:ext uri="{FF2B5EF4-FFF2-40B4-BE49-F238E27FC236}">
                <a16:creationId xmlns:a16="http://schemas.microsoft.com/office/drawing/2014/main" id="{330A40CA-5A63-49A5-9A0F-3F7EAF12093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0" name="Title 9">
            <a:extLst>
              <a:ext uri="{FF2B5EF4-FFF2-40B4-BE49-F238E27FC236}">
                <a16:creationId xmlns:a16="http://schemas.microsoft.com/office/drawing/2014/main" id="{66D98020-0E7F-481C-A5CB-BE639E0D8806}"/>
              </a:ext>
            </a:extLst>
          </p:cNvPr>
          <p:cNvSpPr>
            <a:spLocks noGrp="1"/>
          </p:cNvSpPr>
          <p:nvPr>
            <p:ph type="title"/>
          </p:nvPr>
        </p:nvSpPr>
        <p:spPr/>
        <p:txBody>
          <a:bodyPr/>
          <a:lstStyle/>
          <a:p>
            <a:endParaRPr lang="en-US" dirty="0"/>
          </a:p>
        </p:txBody>
      </p:sp>
      <p:sp>
        <p:nvSpPr>
          <p:cNvPr id="11" name="Rectangle 10">
            <a:extLst>
              <a:ext uri="{FF2B5EF4-FFF2-40B4-BE49-F238E27FC236}">
                <a16:creationId xmlns:a16="http://schemas.microsoft.com/office/drawing/2014/main" id="{D3C6D1E2-C89C-4FC5-AABB-8D08F6F139D5}"/>
              </a:ext>
            </a:extLst>
          </p:cNvPr>
          <p:cNvSpPr/>
          <p:nvPr/>
        </p:nvSpPr>
        <p:spPr>
          <a:xfrm>
            <a:off x="457200" y="4000500"/>
            <a:ext cx="8343900" cy="2062103"/>
          </a:xfrm>
          <a:prstGeom prst="rect">
            <a:avLst/>
          </a:prstGeom>
        </p:spPr>
        <p:txBody>
          <a:bodyPr wrap="square">
            <a:spAutoFit/>
          </a:bodyPr>
          <a:lstStyle/>
          <a:p>
            <a:pPr marL="457200" indent="-457200">
              <a:buFont typeface="Arial" panose="020B0604020202020204" pitchFamily="34" charset="0"/>
              <a:buChar char="•"/>
            </a:pPr>
            <a:r>
              <a:rPr lang="en-US" sz="3200" dirty="0"/>
              <a:t>We agree!  Any uncertainty that affects LRs is a part of the uncertainty that would need to be considered for posteriors or categorical conclusions</a:t>
            </a:r>
          </a:p>
        </p:txBody>
      </p:sp>
      <p:sp>
        <p:nvSpPr>
          <p:cNvPr id="12" name="Speech Bubble: Rectangle with Corners Rounded 11">
            <a:extLst>
              <a:ext uri="{FF2B5EF4-FFF2-40B4-BE49-F238E27FC236}">
                <a16:creationId xmlns:a16="http://schemas.microsoft.com/office/drawing/2014/main" id="{E2DC2101-A41B-462E-92A3-6415D4EFF6B1}"/>
              </a:ext>
            </a:extLst>
          </p:cNvPr>
          <p:cNvSpPr/>
          <p:nvPr/>
        </p:nvSpPr>
        <p:spPr>
          <a:xfrm>
            <a:off x="733213" y="152400"/>
            <a:ext cx="7124700" cy="3690938"/>
          </a:xfrm>
          <a:prstGeom prst="wedgeRoundRectCallout">
            <a:avLst>
              <a:gd name="adj1" fmla="val 66126"/>
              <a:gd name="adj2" fmla="val -208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t>Your concerns apply to any probabilistic assessment or interpretation (including categorical conclusions), not just likelihood ratios.</a:t>
            </a:r>
          </a:p>
        </p:txBody>
      </p:sp>
    </p:spTree>
    <p:extLst>
      <p:ext uri="{BB962C8B-B14F-4D97-AF65-F5344CB8AC3E}">
        <p14:creationId xmlns:p14="http://schemas.microsoft.com/office/powerpoint/2010/main" val="3409859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9" name="Content Placeholder 2">
            <a:extLst>
              <a:ext uri="{FF2B5EF4-FFF2-40B4-BE49-F238E27FC236}">
                <a16:creationId xmlns:a16="http://schemas.microsoft.com/office/drawing/2014/main" id="{330A40CA-5A63-49A5-9A0F-3F7EAF12093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0" name="Title 9">
            <a:extLst>
              <a:ext uri="{FF2B5EF4-FFF2-40B4-BE49-F238E27FC236}">
                <a16:creationId xmlns:a16="http://schemas.microsoft.com/office/drawing/2014/main" id="{66D98020-0E7F-481C-A5CB-BE639E0D8806}"/>
              </a:ext>
            </a:extLst>
          </p:cNvPr>
          <p:cNvSpPr>
            <a:spLocks noGrp="1"/>
          </p:cNvSpPr>
          <p:nvPr>
            <p:ph type="title"/>
          </p:nvPr>
        </p:nvSpPr>
        <p:spPr/>
        <p:txBody>
          <a:bodyPr/>
          <a:lstStyle/>
          <a:p>
            <a:endParaRPr lang="en-US" dirty="0"/>
          </a:p>
        </p:txBody>
      </p:sp>
      <p:sp>
        <p:nvSpPr>
          <p:cNvPr id="11" name="Rectangle 10">
            <a:extLst>
              <a:ext uri="{FF2B5EF4-FFF2-40B4-BE49-F238E27FC236}">
                <a16:creationId xmlns:a16="http://schemas.microsoft.com/office/drawing/2014/main" id="{D3C6D1E2-C89C-4FC5-AABB-8D08F6F139D5}"/>
              </a:ext>
            </a:extLst>
          </p:cNvPr>
          <p:cNvSpPr/>
          <p:nvPr/>
        </p:nvSpPr>
        <p:spPr>
          <a:xfrm>
            <a:off x="466725" y="1638300"/>
            <a:ext cx="8343900" cy="3539430"/>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3200" dirty="0"/>
              <a:t>That has not been our perception based on conversations, presentations, and readings we’ve encountered, including the responses</a:t>
            </a:r>
          </a:p>
          <a:p>
            <a:pPr marL="457200" indent="-457200">
              <a:buFont typeface="Arial" panose="020B0604020202020204" pitchFamily="34" charset="0"/>
              <a:buChar char="•"/>
            </a:pPr>
            <a:r>
              <a:rPr lang="en-US" sz="3200" dirty="0"/>
              <a:t>If true, we would have expected the rebuttal to simply point to ample reports and transcripts across many disciplines that stick to the facts or illustrate uncertainty pyramid </a:t>
            </a:r>
          </a:p>
        </p:txBody>
      </p:sp>
      <p:sp>
        <p:nvSpPr>
          <p:cNvPr id="12" name="Speech Bubble: Rectangle with Corners Rounded 11">
            <a:extLst>
              <a:ext uri="{FF2B5EF4-FFF2-40B4-BE49-F238E27FC236}">
                <a16:creationId xmlns:a16="http://schemas.microsoft.com/office/drawing/2014/main" id="{E2DC2101-A41B-462E-92A3-6415D4EFF6B1}"/>
              </a:ext>
            </a:extLst>
          </p:cNvPr>
          <p:cNvSpPr/>
          <p:nvPr/>
        </p:nvSpPr>
        <p:spPr>
          <a:xfrm>
            <a:off x="733213" y="152400"/>
            <a:ext cx="7124700" cy="1447800"/>
          </a:xfrm>
          <a:prstGeom prst="wedgeRoundRectCallout">
            <a:avLst>
              <a:gd name="adj1" fmla="val 66126"/>
              <a:gd name="adj2" fmla="val -208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t>Your suggestions are already the status quo!</a:t>
            </a:r>
          </a:p>
        </p:txBody>
      </p:sp>
      <p:sp>
        <p:nvSpPr>
          <p:cNvPr id="3" name="Rectangle: Rounded Corners 2">
            <a:extLst>
              <a:ext uri="{FF2B5EF4-FFF2-40B4-BE49-F238E27FC236}">
                <a16:creationId xmlns:a16="http://schemas.microsoft.com/office/drawing/2014/main" id="{AF896177-7795-4CA1-AAB2-BD923C0E2B59}"/>
              </a:ext>
            </a:extLst>
          </p:cNvPr>
          <p:cNvSpPr/>
          <p:nvPr/>
        </p:nvSpPr>
        <p:spPr>
          <a:xfrm>
            <a:off x="447675" y="1931095"/>
            <a:ext cx="8239125" cy="35553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t>We’re not the ones experiencing day-to-day usage, so based on your own practices, judge for yourself!</a:t>
            </a:r>
          </a:p>
          <a:p>
            <a:pPr algn="ctr"/>
            <a:endParaRPr lang="en-US" dirty="0"/>
          </a:p>
        </p:txBody>
      </p:sp>
    </p:spTree>
    <p:extLst>
      <p:ext uri="{BB962C8B-B14F-4D97-AF65-F5344CB8AC3E}">
        <p14:creationId xmlns:p14="http://schemas.microsoft.com/office/powerpoint/2010/main" val="28702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2711331"/>
          </a:xfrm>
        </p:spPr>
        <p:txBody>
          <a:bodyPr>
            <a:noAutofit/>
          </a:bodyPr>
          <a:lstStyle/>
          <a:p>
            <a:r>
              <a:rPr lang="en-US" sz="4400" dirty="0"/>
              <a:t>Demonstrating how well system has performed on case-like instances warrants use of LR (3</a:t>
            </a:r>
            <a:r>
              <a:rPr lang="en-US" sz="4400" baseline="30000" dirty="0"/>
              <a:t>rd</a:t>
            </a:r>
            <a:r>
              <a:rPr lang="en-US" sz="4400" dirty="0"/>
              <a:t> page of Morrison)</a:t>
            </a:r>
          </a:p>
        </p:txBody>
      </p:sp>
      <p:sp>
        <p:nvSpPr>
          <p:cNvPr id="3" name="Content Placeholder 2"/>
          <p:cNvSpPr>
            <a:spLocks noGrp="1"/>
          </p:cNvSpPr>
          <p:nvPr>
            <p:ph idx="1"/>
          </p:nvPr>
        </p:nvSpPr>
        <p:spPr>
          <a:xfrm>
            <a:off x="457200" y="2667000"/>
            <a:ext cx="8229600" cy="3459163"/>
          </a:xfrm>
        </p:spPr>
        <p:txBody>
          <a:bodyPr>
            <a:normAutofit/>
          </a:bodyPr>
          <a:lstStyle/>
          <a:p>
            <a:r>
              <a:rPr lang="en-US" dirty="0"/>
              <a:t>Warrants treatment as a score, rather than an interpretation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9" name="Content Placeholder 2">
            <a:extLst>
              <a:ext uri="{FF2B5EF4-FFF2-40B4-BE49-F238E27FC236}">
                <a16:creationId xmlns:a16="http://schemas.microsoft.com/office/drawing/2014/main" id="{330A40CA-5A63-49A5-9A0F-3F7EAF12093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380064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2711331"/>
          </a:xfrm>
        </p:spPr>
        <p:txBody>
          <a:bodyPr>
            <a:noAutofit/>
          </a:bodyPr>
          <a:lstStyle/>
          <a:p>
            <a:r>
              <a:rPr lang="en-US" sz="4400" dirty="0"/>
              <a:t>Reliance on adversarial system to flesh out uncertainty (4th page of Morrison, and Gittelson)</a:t>
            </a:r>
          </a:p>
        </p:txBody>
      </p:sp>
      <p:sp>
        <p:nvSpPr>
          <p:cNvPr id="3" name="Content Placeholder 2"/>
          <p:cNvSpPr>
            <a:spLocks noGrp="1"/>
          </p:cNvSpPr>
          <p:nvPr>
            <p:ph idx="1"/>
          </p:nvPr>
        </p:nvSpPr>
        <p:spPr>
          <a:xfrm>
            <a:off x="457200" y="2667000"/>
            <a:ext cx="8229600" cy="3459163"/>
          </a:xfrm>
        </p:spPr>
        <p:txBody>
          <a:bodyPr>
            <a:normAutofit/>
          </a:bodyPr>
          <a:lstStyle/>
          <a:p>
            <a:r>
              <a:rPr lang="en-US" dirty="0"/>
              <a:t>Our point was to make this Leads to an imbalance of justice.  Those who can identify and afford effective experts, in addition to attorneys who can navigate the technical details.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9" name="Content Placeholder 2">
            <a:extLst>
              <a:ext uri="{FF2B5EF4-FFF2-40B4-BE49-F238E27FC236}">
                <a16:creationId xmlns:a16="http://schemas.microsoft.com/office/drawing/2014/main" id="{330A40CA-5A63-49A5-9A0F-3F7EAF12093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908404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65150"/>
          </a:xfrm>
        </p:spPr>
        <p:txBody>
          <a:bodyPr>
            <a:noAutofit/>
          </a:bodyPr>
          <a:lstStyle/>
          <a:p>
            <a:r>
              <a:rPr lang="en-US" sz="4400" dirty="0"/>
              <a:t>Why we wrote the paper</a:t>
            </a:r>
          </a:p>
        </p:txBody>
      </p:sp>
      <p:sp>
        <p:nvSpPr>
          <p:cNvPr id="3" name="Content Placeholder 2"/>
          <p:cNvSpPr>
            <a:spLocks noGrp="1"/>
          </p:cNvSpPr>
          <p:nvPr>
            <p:ph idx="1"/>
          </p:nvPr>
        </p:nvSpPr>
        <p:spPr>
          <a:xfrm>
            <a:off x="457200" y="914400"/>
            <a:ext cx="8229600" cy="5211763"/>
          </a:xfrm>
        </p:spPr>
        <p:txBody>
          <a:bodyPr>
            <a:normAutofit fontScale="77500" lnSpcReduction="20000"/>
          </a:bodyPr>
          <a:lstStyle/>
          <a:p>
            <a:r>
              <a:rPr lang="en-US" dirty="0"/>
              <a:t>Our perception based on papers, presentations and conversations with leading forensic statisticians</a:t>
            </a:r>
          </a:p>
          <a:p>
            <a:endParaRPr lang="en-US" dirty="0"/>
          </a:p>
          <a:p>
            <a:r>
              <a:rPr lang="en-US" dirty="0"/>
              <a:t>In particular, “The Dismissal of the Illusion…”</a:t>
            </a:r>
          </a:p>
          <a:p>
            <a:pPr lvl="1"/>
            <a:r>
              <a:rPr lang="en-US" dirty="0"/>
              <a:t>Personal and accounts for all uncertainty</a:t>
            </a:r>
          </a:p>
          <a:p>
            <a:pPr lvl="1"/>
            <a:r>
              <a:rPr lang="en-US" dirty="0"/>
              <a:t>“However, even if it were sensible to determine an interval, it is not clear how such an interval should act as a multiplication factor for the prior odds in </a:t>
            </a:r>
            <a:r>
              <a:rPr lang="en-US" dirty="0" err="1"/>
              <a:t>favour</a:t>
            </a:r>
            <a:r>
              <a:rPr lang="en-US" dirty="0"/>
              <a:t> of a prosecution proposition, held by a recipient of expert information.”</a:t>
            </a:r>
          </a:p>
          <a:p>
            <a:pPr lvl="1"/>
            <a:r>
              <a:rPr lang="en-US" dirty="0"/>
              <a:t>“Instead, scientists should devote their efforts to the elicitation and communication of results that they can present—within a personal and decision-theoretic perspective—as their best representation of the value of the issue under consideration; i.e. as a probability or a likelihood ratio.”</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Tree>
    <p:extLst>
      <p:ext uri="{BB962C8B-B14F-4D97-AF65-F5344CB8AC3E}">
        <p14:creationId xmlns:p14="http://schemas.microsoft.com/office/powerpoint/2010/main" val="113755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7" name="Content Placeholder 2">
            <a:extLst>
              <a:ext uri="{FF2B5EF4-FFF2-40B4-BE49-F238E27FC236}">
                <a16:creationId xmlns:a16="http://schemas.microsoft.com/office/drawing/2014/main" id="{C527EEC4-FE41-418B-BC21-FE6D82E57149}"/>
              </a:ext>
            </a:extLst>
          </p:cNvPr>
          <p:cNvSpPr>
            <a:spLocks noGrp="1"/>
          </p:cNvSpPr>
          <p:nvPr>
            <p:ph idx="1"/>
          </p:nvPr>
        </p:nvSpPr>
        <p:spPr>
          <a:xfrm>
            <a:off x="569753" y="444617"/>
            <a:ext cx="5526247" cy="5690402"/>
          </a:xfrm>
        </p:spPr>
        <p:txBody>
          <a:bodyPr>
            <a:normAutofit fontScale="85000" lnSpcReduction="20000"/>
          </a:bodyPr>
          <a:lstStyle/>
          <a:p>
            <a:pPr marL="457200" indent="-457200"/>
            <a:r>
              <a:rPr lang="en-US" sz="3200" dirty="0"/>
              <a:t>Crime Scenes  (Experts)</a:t>
            </a:r>
          </a:p>
          <a:p>
            <a:pPr marL="800100" lvl="1" indent="-342900"/>
            <a:r>
              <a:rPr lang="en-US" dirty="0"/>
              <a:t>Observations and Evidence Collection</a:t>
            </a:r>
          </a:p>
          <a:p>
            <a:pPr marL="457200" indent="-457200"/>
            <a:r>
              <a:rPr lang="en-US" sz="3200" dirty="0"/>
              <a:t>Investigation  </a:t>
            </a:r>
          </a:p>
          <a:p>
            <a:pPr marL="800100" lvl="1" indent="-342900"/>
            <a:r>
              <a:rPr lang="en-US" dirty="0"/>
              <a:t>Construction of narratives</a:t>
            </a:r>
          </a:p>
          <a:p>
            <a:pPr marL="800100" lvl="1" indent="-342900"/>
            <a:r>
              <a:rPr lang="en-US" dirty="0"/>
              <a:t>Person(s) of interest</a:t>
            </a:r>
          </a:p>
          <a:p>
            <a:pPr marL="800100" lvl="1" indent="-342900"/>
            <a:r>
              <a:rPr lang="en-US" dirty="0"/>
              <a:t>Comparison with crime scene evidence in context of considered narratives</a:t>
            </a:r>
          </a:p>
          <a:p>
            <a:pPr marL="800100" lvl="1" indent="-342900"/>
            <a:r>
              <a:rPr lang="en-US" dirty="0"/>
              <a:t>Report</a:t>
            </a:r>
          </a:p>
          <a:p>
            <a:pPr marL="457200" indent="-457200"/>
            <a:r>
              <a:rPr lang="en-US" sz="3200" dirty="0"/>
              <a:t>Legal Proceedings (+ Attorneys)</a:t>
            </a:r>
          </a:p>
          <a:p>
            <a:pPr marL="800100" lvl="1" indent="-342900"/>
            <a:r>
              <a:rPr lang="en-US" dirty="0"/>
              <a:t>Drop case or press charges</a:t>
            </a:r>
          </a:p>
          <a:p>
            <a:pPr marL="800100" lvl="1" indent="-342900"/>
            <a:r>
              <a:rPr lang="en-US" dirty="0"/>
              <a:t>Plea Bargain or… </a:t>
            </a:r>
          </a:p>
          <a:p>
            <a:pPr marL="457200" indent="-457200"/>
            <a:r>
              <a:rPr lang="en-US" sz="3200" dirty="0"/>
              <a:t>Trial  (+ Judge and jurors)</a:t>
            </a:r>
          </a:p>
          <a:p>
            <a:pPr marL="914400" lvl="1" indent="-457200"/>
            <a:r>
              <a:rPr lang="en-US" dirty="0"/>
              <a:t>Verdict</a:t>
            </a:r>
          </a:p>
        </p:txBody>
      </p:sp>
      <p:pic>
        <p:nvPicPr>
          <p:cNvPr id="8" name="Picture 2" descr="https://www.virginexperiencedays.co.uk/content/img/product/large/crime-scene-investigation-experience-23160133.jpg">
            <a:extLst>
              <a:ext uri="{FF2B5EF4-FFF2-40B4-BE49-F238E27FC236}">
                <a16:creationId xmlns:a16="http://schemas.microsoft.com/office/drawing/2014/main" id="{021507E1-C2E1-4678-ADE6-A777CC6F3BB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58" r="30811"/>
          <a:stretch/>
        </p:blipFill>
        <p:spPr bwMode="auto">
          <a:xfrm>
            <a:off x="5715000" y="371917"/>
            <a:ext cx="930701" cy="15330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3628762-9574-4109-BD2C-08BDC7C7FA35}"/>
              </a:ext>
            </a:extLst>
          </p:cNvPr>
          <p:cNvPicPr>
            <a:picLocks noChangeAspect="1"/>
          </p:cNvPicPr>
          <p:nvPr/>
        </p:nvPicPr>
        <p:blipFill>
          <a:blip r:embed="rId4"/>
          <a:stretch>
            <a:fillRect/>
          </a:stretch>
        </p:blipFill>
        <p:spPr>
          <a:xfrm>
            <a:off x="5726833" y="2456765"/>
            <a:ext cx="1480990" cy="1491818"/>
          </a:xfrm>
          <a:prstGeom prst="rect">
            <a:avLst/>
          </a:prstGeom>
        </p:spPr>
      </p:pic>
      <p:pic>
        <p:nvPicPr>
          <p:cNvPr id="10" name="Picture 9">
            <a:extLst>
              <a:ext uri="{FF2B5EF4-FFF2-40B4-BE49-F238E27FC236}">
                <a16:creationId xmlns:a16="http://schemas.microsoft.com/office/drawing/2014/main" id="{A91F5BDF-94F5-47F8-A53B-55469E9418CB}"/>
              </a:ext>
            </a:extLst>
          </p:cNvPr>
          <p:cNvPicPr>
            <a:picLocks noChangeAspect="1"/>
          </p:cNvPicPr>
          <p:nvPr/>
        </p:nvPicPr>
        <p:blipFill>
          <a:blip r:embed="rId5"/>
          <a:stretch>
            <a:fillRect/>
          </a:stretch>
        </p:blipFill>
        <p:spPr>
          <a:xfrm>
            <a:off x="7341144" y="2456765"/>
            <a:ext cx="1685409" cy="1491818"/>
          </a:xfrm>
          <a:prstGeom prst="rect">
            <a:avLst/>
          </a:prstGeom>
        </p:spPr>
      </p:pic>
      <p:pic>
        <p:nvPicPr>
          <p:cNvPr id="11" name="Picture 10">
            <a:extLst>
              <a:ext uri="{FF2B5EF4-FFF2-40B4-BE49-F238E27FC236}">
                <a16:creationId xmlns:a16="http://schemas.microsoft.com/office/drawing/2014/main" id="{2E8B14A3-E7D9-4162-BB02-39D6B20AAE6B}"/>
              </a:ext>
            </a:extLst>
          </p:cNvPr>
          <p:cNvPicPr>
            <a:picLocks noChangeAspect="1"/>
          </p:cNvPicPr>
          <p:nvPr/>
        </p:nvPicPr>
        <p:blipFill>
          <a:blip r:embed="rId6"/>
          <a:stretch>
            <a:fillRect/>
          </a:stretch>
        </p:blipFill>
        <p:spPr>
          <a:xfrm>
            <a:off x="7965951" y="371914"/>
            <a:ext cx="1060601" cy="1533082"/>
          </a:xfrm>
          <a:prstGeom prst="rect">
            <a:avLst/>
          </a:prstGeom>
        </p:spPr>
      </p:pic>
      <p:pic>
        <p:nvPicPr>
          <p:cNvPr id="12" name="Picture 11">
            <a:extLst>
              <a:ext uri="{FF2B5EF4-FFF2-40B4-BE49-F238E27FC236}">
                <a16:creationId xmlns:a16="http://schemas.microsoft.com/office/drawing/2014/main" id="{EDE5A84A-CC8A-4AC8-ABB2-E84F7DC1E70A}"/>
              </a:ext>
            </a:extLst>
          </p:cNvPr>
          <p:cNvPicPr>
            <a:picLocks noChangeAspect="1"/>
          </p:cNvPicPr>
          <p:nvPr/>
        </p:nvPicPr>
        <p:blipFill>
          <a:blip r:embed="rId7"/>
          <a:stretch>
            <a:fillRect/>
          </a:stretch>
        </p:blipFill>
        <p:spPr>
          <a:xfrm>
            <a:off x="6754696" y="371914"/>
            <a:ext cx="1102259" cy="1528598"/>
          </a:xfrm>
          <a:prstGeom prst="rect">
            <a:avLst/>
          </a:prstGeom>
        </p:spPr>
      </p:pic>
      <p:pic>
        <p:nvPicPr>
          <p:cNvPr id="13" name="Picture 12">
            <a:extLst>
              <a:ext uri="{FF2B5EF4-FFF2-40B4-BE49-F238E27FC236}">
                <a16:creationId xmlns:a16="http://schemas.microsoft.com/office/drawing/2014/main" id="{197CCF89-7631-4E80-893F-F2211E81A91F}"/>
              </a:ext>
            </a:extLst>
          </p:cNvPr>
          <p:cNvPicPr>
            <a:picLocks noChangeAspect="1"/>
          </p:cNvPicPr>
          <p:nvPr/>
        </p:nvPicPr>
        <p:blipFill>
          <a:blip r:embed="rId8"/>
          <a:stretch>
            <a:fillRect/>
          </a:stretch>
        </p:blipFill>
        <p:spPr>
          <a:xfrm>
            <a:off x="7144197" y="4507544"/>
            <a:ext cx="1882355" cy="1436056"/>
          </a:xfrm>
          <a:prstGeom prst="rect">
            <a:avLst/>
          </a:prstGeom>
        </p:spPr>
      </p:pic>
      <p:pic>
        <p:nvPicPr>
          <p:cNvPr id="14" name="Picture 2" descr="Image result for judge from my cousin vinny">
            <a:extLst>
              <a:ext uri="{FF2B5EF4-FFF2-40B4-BE49-F238E27FC236}">
                <a16:creationId xmlns:a16="http://schemas.microsoft.com/office/drawing/2014/main" id="{12571F62-ADEE-4D01-AD1A-5B87D635130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9102" r="26164"/>
          <a:stretch/>
        </p:blipFill>
        <p:spPr bwMode="auto">
          <a:xfrm>
            <a:off x="5715000" y="4507544"/>
            <a:ext cx="1304794" cy="143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067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565150"/>
          </a:xfrm>
        </p:spPr>
        <p:txBody>
          <a:bodyPr>
            <a:noAutofit/>
          </a:bodyPr>
          <a:lstStyle/>
          <a:p>
            <a:r>
              <a:rPr lang="en-US" sz="3900" dirty="0"/>
              <a:t>Responses from Authors of </a:t>
            </a:r>
            <a:r>
              <a:rPr lang="en-US" sz="3900" dirty="0" err="1"/>
              <a:t>Taroni</a:t>
            </a:r>
            <a:r>
              <a:rPr lang="en-US" sz="3900" dirty="0"/>
              <a:t> 2015</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grpSp>
        <p:nvGrpSpPr>
          <p:cNvPr id="5" name="Group 4">
            <a:extLst>
              <a:ext uri="{FF2B5EF4-FFF2-40B4-BE49-F238E27FC236}">
                <a16:creationId xmlns:a16="http://schemas.microsoft.com/office/drawing/2014/main" id="{811FF837-F0DD-4A69-9072-F7F62BA583AB}"/>
              </a:ext>
            </a:extLst>
          </p:cNvPr>
          <p:cNvGrpSpPr/>
          <p:nvPr/>
        </p:nvGrpSpPr>
        <p:grpSpPr>
          <a:xfrm>
            <a:off x="457201" y="876529"/>
            <a:ext cx="4719006" cy="2394559"/>
            <a:chOff x="6807199" y="1713084"/>
            <a:chExt cx="4459923" cy="2115130"/>
          </a:xfrm>
        </p:grpSpPr>
        <p:pic>
          <p:nvPicPr>
            <p:cNvPr id="7" name="Picture 6">
              <a:extLst>
                <a:ext uri="{FF2B5EF4-FFF2-40B4-BE49-F238E27FC236}">
                  <a16:creationId xmlns:a16="http://schemas.microsoft.com/office/drawing/2014/main" id="{61A0BBA6-1E15-4A61-953E-3A470D16AE1B}"/>
                </a:ext>
              </a:extLst>
            </p:cNvPr>
            <p:cNvPicPr>
              <a:picLocks noChangeAspect="1"/>
            </p:cNvPicPr>
            <p:nvPr/>
          </p:nvPicPr>
          <p:blipFill rotWithShape="1">
            <a:blip r:embed="rId3"/>
            <a:srcRect t="76437" r="53594"/>
            <a:stretch/>
          </p:blipFill>
          <p:spPr>
            <a:xfrm>
              <a:off x="6807199" y="3110459"/>
              <a:ext cx="4459923" cy="520700"/>
            </a:xfrm>
            <a:prstGeom prst="rect">
              <a:avLst/>
            </a:prstGeom>
          </p:spPr>
        </p:pic>
        <p:pic>
          <p:nvPicPr>
            <p:cNvPr id="8" name="Picture 7">
              <a:extLst>
                <a:ext uri="{FF2B5EF4-FFF2-40B4-BE49-F238E27FC236}">
                  <a16:creationId xmlns:a16="http://schemas.microsoft.com/office/drawing/2014/main" id="{3A9F5FA4-C33F-4B9D-8B77-7F74A1103658}"/>
                </a:ext>
              </a:extLst>
            </p:cNvPr>
            <p:cNvPicPr>
              <a:picLocks noChangeAspect="1"/>
            </p:cNvPicPr>
            <p:nvPr/>
          </p:nvPicPr>
          <p:blipFill rotWithShape="1">
            <a:blip r:embed="rId3"/>
            <a:srcRect l="69557" t="29231" r="420" b="44562"/>
            <a:stretch/>
          </p:blipFill>
          <p:spPr>
            <a:xfrm>
              <a:off x="8319544" y="2505747"/>
              <a:ext cx="2885440" cy="579120"/>
            </a:xfrm>
            <a:prstGeom prst="rect">
              <a:avLst/>
            </a:prstGeom>
          </p:spPr>
        </p:pic>
        <p:grpSp>
          <p:nvGrpSpPr>
            <p:cNvPr id="9" name="Group 8">
              <a:extLst>
                <a:ext uri="{FF2B5EF4-FFF2-40B4-BE49-F238E27FC236}">
                  <a16:creationId xmlns:a16="http://schemas.microsoft.com/office/drawing/2014/main" id="{A8949E36-FCCD-4E02-8CCE-C30983F3A683}"/>
                </a:ext>
              </a:extLst>
            </p:cNvPr>
            <p:cNvGrpSpPr/>
            <p:nvPr/>
          </p:nvGrpSpPr>
          <p:grpSpPr>
            <a:xfrm>
              <a:off x="6807199" y="1713084"/>
              <a:ext cx="4374016" cy="688327"/>
              <a:chOff x="4744719" y="4094096"/>
              <a:chExt cx="4374016" cy="688327"/>
            </a:xfrm>
          </p:grpSpPr>
          <p:pic>
            <p:nvPicPr>
              <p:cNvPr id="12" name="Picture 11">
                <a:extLst>
                  <a:ext uri="{FF2B5EF4-FFF2-40B4-BE49-F238E27FC236}">
                    <a16:creationId xmlns:a16="http://schemas.microsoft.com/office/drawing/2014/main" id="{23916FA1-9FBF-4EA9-92B8-3058AA2F723F}"/>
                  </a:ext>
                </a:extLst>
              </p:cNvPr>
              <p:cNvPicPr>
                <a:picLocks noChangeAspect="1"/>
              </p:cNvPicPr>
              <p:nvPr/>
            </p:nvPicPr>
            <p:blipFill rotWithShape="1">
              <a:blip r:embed="rId3"/>
              <a:srcRect l="81653" r="421" b="68940"/>
              <a:stretch/>
            </p:blipFill>
            <p:spPr>
              <a:xfrm>
                <a:off x="7391535" y="4094096"/>
                <a:ext cx="1727200" cy="686355"/>
              </a:xfrm>
              <a:prstGeom prst="rect">
                <a:avLst/>
              </a:prstGeom>
            </p:spPr>
          </p:pic>
          <p:pic>
            <p:nvPicPr>
              <p:cNvPr id="11" name="Picture 10">
                <a:extLst>
                  <a:ext uri="{FF2B5EF4-FFF2-40B4-BE49-F238E27FC236}">
                    <a16:creationId xmlns:a16="http://schemas.microsoft.com/office/drawing/2014/main" id="{426F00F6-7BA9-4C40-9A1A-24817C3D0076}"/>
                  </a:ext>
                </a:extLst>
              </p:cNvPr>
              <p:cNvPicPr>
                <a:picLocks noChangeAspect="1"/>
              </p:cNvPicPr>
              <p:nvPr/>
            </p:nvPicPr>
            <p:blipFill rotWithShape="1">
              <a:blip r:embed="rId3"/>
              <a:srcRect l="28788" r="38312" b="68940"/>
              <a:stretch/>
            </p:blipFill>
            <p:spPr>
              <a:xfrm>
                <a:off x="4744719" y="4096068"/>
                <a:ext cx="3169921" cy="686355"/>
              </a:xfrm>
              <a:prstGeom prst="rect">
                <a:avLst/>
              </a:prstGeom>
            </p:spPr>
          </p:pic>
        </p:grpSp>
        <p:pic>
          <p:nvPicPr>
            <p:cNvPr id="10" name="Picture 9">
              <a:extLst>
                <a:ext uri="{FF2B5EF4-FFF2-40B4-BE49-F238E27FC236}">
                  <a16:creationId xmlns:a16="http://schemas.microsoft.com/office/drawing/2014/main" id="{4DAA5E3C-93CE-42E4-9FFD-F2DB108F98BD}"/>
                </a:ext>
              </a:extLst>
            </p:cNvPr>
            <p:cNvPicPr>
              <a:picLocks noChangeAspect="1"/>
            </p:cNvPicPr>
            <p:nvPr/>
          </p:nvPicPr>
          <p:blipFill rotWithShape="1">
            <a:blip r:embed="rId4"/>
            <a:srcRect b="85830"/>
            <a:stretch/>
          </p:blipFill>
          <p:spPr>
            <a:xfrm>
              <a:off x="6807199" y="3631159"/>
              <a:ext cx="3781425" cy="197055"/>
            </a:xfrm>
            <a:prstGeom prst="rect">
              <a:avLst/>
            </a:prstGeom>
          </p:spPr>
        </p:pic>
      </p:grpSp>
      <p:grpSp>
        <p:nvGrpSpPr>
          <p:cNvPr id="4" name="Group 3">
            <a:extLst>
              <a:ext uri="{FF2B5EF4-FFF2-40B4-BE49-F238E27FC236}">
                <a16:creationId xmlns:a16="http://schemas.microsoft.com/office/drawing/2014/main" id="{0E6261E3-3BE9-491D-9C59-1C2F4944AF3B}"/>
              </a:ext>
            </a:extLst>
          </p:cNvPr>
          <p:cNvGrpSpPr/>
          <p:nvPr/>
        </p:nvGrpSpPr>
        <p:grpSpPr>
          <a:xfrm>
            <a:off x="3166382" y="3595109"/>
            <a:ext cx="5520418" cy="2398717"/>
            <a:chOff x="3124200" y="3457241"/>
            <a:chExt cx="5520418" cy="2398717"/>
          </a:xfrm>
        </p:grpSpPr>
        <p:pic>
          <p:nvPicPr>
            <p:cNvPr id="13" name="Picture 12">
              <a:extLst>
                <a:ext uri="{FF2B5EF4-FFF2-40B4-BE49-F238E27FC236}">
                  <a16:creationId xmlns:a16="http://schemas.microsoft.com/office/drawing/2014/main" id="{F3734419-8FF1-49CD-9CED-39EEA06D5C94}"/>
                </a:ext>
              </a:extLst>
            </p:cNvPr>
            <p:cNvPicPr>
              <a:picLocks noChangeAspect="1"/>
            </p:cNvPicPr>
            <p:nvPr/>
          </p:nvPicPr>
          <p:blipFill>
            <a:blip r:embed="rId5"/>
            <a:stretch>
              <a:fillRect/>
            </a:stretch>
          </p:blipFill>
          <p:spPr>
            <a:xfrm>
              <a:off x="3149856" y="3457241"/>
              <a:ext cx="1326583" cy="629792"/>
            </a:xfrm>
            <a:prstGeom prst="rect">
              <a:avLst/>
            </a:prstGeom>
          </p:spPr>
        </p:pic>
        <p:pic>
          <p:nvPicPr>
            <p:cNvPr id="14" name="Picture 13">
              <a:extLst>
                <a:ext uri="{FF2B5EF4-FFF2-40B4-BE49-F238E27FC236}">
                  <a16:creationId xmlns:a16="http://schemas.microsoft.com/office/drawing/2014/main" id="{B526E3CE-BBD0-489C-AE2B-55094D9A6AF4}"/>
                </a:ext>
              </a:extLst>
            </p:cNvPr>
            <p:cNvPicPr>
              <a:picLocks noChangeAspect="1"/>
            </p:cNvPicPr>
            <p:nvPr/>
          </p:nvPicPr>
          <p:blipFill rotWithShape="1">
            <a:blip r:embed="rId6"/>
            <a:srcRect t="56872"/>
            <a:stretch/>
          </p:blipFill>
          <p:spPr>
            <a:xfrm>
              <a:off x="3152193" y="4881976"/>
              <a:ext cx="5488835" cy="973982"/>
            </a:xfrm>
            <a:prstGeom prst="rect">
              <a:avLst/>
            </a:prstGeom>
          </p:spPr>
        </p:pic>
        <p:sp>
          <p:nvSpPr>
            <p:cNvPr id="15" name="Rectangle 14">
              <a:extLst>
                <a:ext uri="{FF2B5EF4-FFF2-40B4-BE49-F238E27FC236}">
                  <a16:creationId xmlns:a16="http://schemas.microsoft.com/office/drawing/2014/main" id="{23214E61-C484-433B-938B-CB36D6094C07}"/>
                </a:ext>
              </a:extLst>
            </p:cNvPr>
            <p:cNvSpPr/>
            <p:nvPr/>
          </p:nvSpPr>
          <p:spPr>
            <a:xfrm>
              <a:off x="3137898" y="3486061"/>
              <a:ext cx="5506720" cy="235486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D79E432-CC64-4142-88EE-5EFAF26BAE2F}"/>
                </a:ext>
              </a:extLst>
            </p:cNvPr>
            <p:cNvSpPr txBox="1"/>
            <p:nvPr/>
          </p:nvSpPr>
          <p:spPr>
            <a:xfrm>
              <a:off x="3124200" y="3980385"/>
              <a:ext cx="5403007" cy="830997"/>
            </a:xfrm>
            <a:prstGeom prst="rect">
              <a:avLst/>
            </a:prstGeom>
            <a:noFill/>
          </p:spPr>
          <p:txBody>
            <a:bodyPr wrap="square" rtlCol="0">
              <a:spAutoFit/>
            </a:bodyPr>
            <a:lstStyle/>
            <a:p>
              <a:r>
                <a:rPr lang="en-US" sz="2400" b="1" dirty="0"/>
                <a:t>Commentary: Likelihood Ratio as Weight of Forensic Evidence: A Closer Look</a:t>
              </a:r>
            </a:p>
          </p:txBody>
        </p:sp>
      </p:grpSp>
      <p:sp>
        <p:nvSpPr>
          <p:cNvPr id="17" name="Rectangle 16">
            <a:extLst>
              <a:ext uri="{FF2B5EF4-FFF2-40B4-BE49-F238E27FC236}">
                <a16:creationId xmlns:a16="http://schemas.microsoft.com/office/drawing/2014/main" id="{6BE3C63B-9522-4DC4-87F1-99227F582D3F}"/>
              </a:ext>
            </a:extLst>
          </p:cNvPr>
          <p:cNvSpPr/>
          <p:nvPr/>
        </p:nvSpPr>
        <p:spPr>
          <a:xfrm>
            <a:off x="446695" y="968607"/>
            <a:ext cx="4729512" cy="238729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991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350" y="2218960"/>
            <a:ext cx="8229600" cy="5211763"/>
          </a:xfrm>
        </p:spPr>
        <p:txBody>
          <a:bodyPr/>
          <a:lstStyle/>
          <a:p>
            <a:r>
              <a:rPr lang="en-US" dirty="0"/>
              <a:t>If you have evidence (E), prosecution hypothesis (</a:t>
            </a:r>
            <a:r>
              <a:rPr lang="en-US" dirty="0" err="1"/>
              <a:t>H</a:t>
            </a:r>
            <a:r>
              <a:rPr lang="en-US" baseline="-25000" dirty="0" err="1"/>
              <a:t>p</a:t>
            </a:r>
            <a:r>
              <a:rPr lang="en-US" dirty="0"/>
              <a:t>), defense hypothesis (</a:t>
            </a:r>
            <a:r>
              <a:rPr lang="en-US" dirty="0" err="1"/>
              <a:t>H</a:t>
            </a:r>
            <a:r>
              <a:rPr lang="en-US" baseline="-25000" dirty="0" err="1"/>
              <a:t>d</a:t>
            </a:r>
            <a:r>
              <a:rPr lang="en-US" dirty="0"/>
              <a:t>), and background information (I), </a:t>
            </a:r>
            <a:r>
              <a:rPr lang="en-US" b="1" dirty="0">
                <a:solidFill>
                  <a:srgbClr val="0066FF"/>
                </a:solidFill>
              </a:rPr>
              <a:t>and </a:t>
            </a:r>
            <a:r>
              <a:rPr lang="en-US" b="1" dirty="0" err="1">
                <a:solidFill>
                  <a:srgbClr val="0066FF"/>
                </a:solidFill>
              </a:rPr>
              <a:t>Pr</a:t>
            </a:r>
            <a:r>
              <a:rPr lang="en-US" b="1" dirty="0">
                <a:solidFill>
                  <a:srgbClr val="0066FF"/>
                </a:solidFill>
              </a:rPr>
              <a:t>(</a:t>
            </a:r>
            <a:r>
              <a:rPr lang="en-US" b="1" dirty="0" err="1">
                <a:solidFill>
                  <a:srgbClr val="0066FF"/>
                </a:solidFill>
              </a:rPr>
              <a:t>E|H</a:t>
            </a:r>
            <a:r>
              <a:rPr lang="en-US" b="1" baseline="-25000" dirty="0" err="1">
                <a:solidFill>
                  <a:srgbClr val="0066FF"/>
                </a:solidFill>
              </a:rPr>
              <a:t>p</a:t>
            </a:r>
            <a:r>
              <a:rPr lang="en-US" b="1" dirty="0">
                <a:solidFill>
                  <a:srgbClr val="0066FF"/>
                </a:solidFill>
              </a:rPr>
              <a:t>, I) and </a:t>
            </a:r>
            <a:r>
              <a:rPr lang="en-US" b="1" dirty="0" err="1">
                <a:solidFill>
                  <a:srgbClr val="0066FF"/>
                </a:solidFill>
              </a:rPr>
              <a:t>Pr</a:t>
            </a:r>
            <a:r>
              <a:rPr lang="en-US" b="1" dirty="0">
                <a:solidFill>
                  <a:srgbClr val="0066FF"/>
                </a:solidFill>
              </a:rPr>
              <a:t>(E| </a:t>
            </a:r>
            <a:r>
              <a:rPr lang="en-US" b="1" dirty="0" err="1">
                <a:solidFill>
                  <a:srgbClr val="0066FF"/>
                </a:solidFill>
              </a:rPr>
              <a:t>H</a:t>
            </a:r>
            <a:r>
              <a:rPr lang="en-US" b="1" baseline="-25000" dirty="0" err="1">
                <a:solidFill>
                  <a:srgbClr val="0066FF"/>
                </a:solidFill>
              </a:rPr>
              <a:t>d</a:t>
            </a:r>
            <a:r>
              <a:rPr lang="en-US" b="1" dirty="0">
                <a:solidFill>
                  <a:srgbClr val="0066FF"/>
                </a:solidFill>
              </a:rPr>
              <a:t>, I) are available</a:t>
            </a:r>
            <a:r>
              <a:rPr lang="en-US" dirty="0"/>
              <a:t>, the LR is the only logically admissible evaluation (whether considering Bayesian decision theory or not)</a:t>
            </a:r>
          </a:p>
          <a:p>
            <a:r>
              <a:rPr lang="en-US" dirty="0"/>
              <a:t>Additionally, LR is value and log(LR) is weight</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grpSp>
        <p:nvGrpSpPr>
          <p:cNvPr id="5" name="Group 4">
            <a:extLst>
              <a:ext uri="{FF2B5EF4-FFF2-40B4-BE49-F238E27FC236}">
                <a16:creationId xmlns:a16="http://schemas.microsoft.com/office/drawing/2014/main" id="{2D25F4A9-F083-47BA-90B4-624F3B7034E3}"/>
              </a:ext>
            </a:extLst>
          </p:cNvPr>
          <p:cNvGrpSpPr/>
          <p:nvPr/>
        </p:nvGrpSpPr>
        <p:grpSpPr>
          <a:xfrm>
            <a:off x="465350" y="152400"/>
            <a:ext cx="5520418" cy="1752601"/>
            <a:chOff x="3124200" y="3457241"/>
            <a:chExt cx="5520418" cy="1752601"/>
          </a:xfrm>
        </p:grpSpPr>
        <p:pic>
          <p:nvPicPr>
            <p:cNvPr id="7" name="Picture 6">
              <a:extLst>
                <a:ext uri="{FF2B5EF4-FFF2-40B4-BE49-F238E27FC236}">
                  <a16:creationId xmlns:a16="http://schemas.microsoft.com/office/drawing/2014/main" id="{772E00B7-7329-47D5-9894-AC2E3505EEC3}"/>
                </a:ext>
              </a:extLst>
            </p:cNvPr>
            <p:cNvPicPr>
              <a:picLocks noChangeAspect="1"/>
            </p:cNvPicPr>
            <p:nvPr/>
          </p:nvPicPr>
          <p:blipFill>
            <a:blip r:embed="rId3"/>
            <a:stretch>
              <a:fillRect/>
            </a:stretch>
          </p:blipFill>
          <p:spPr>
            <a:xfrm>
              <a:off x="3149856" y="3457241"/>
              <a:ext cx="1326583" cy="629792"/>
            </a:xfrm>
            <a:prstGeom prst="rect">
              <a:avLst/>
            </a:prstGeom>
          </p:spPr>
        </p:pic>
        <p:pic>
          <p:nvPicPr>
            <p:cNvPr id="8" name="Picture 7">
              <a:extLst>
                <a:ext uri="{FF2B5EF4-FFF2-40B4-BE49-F238E27FC236}">
                  <a16:creationId xmlns:a16="http://schemas.microsoft.com/office/drawing/2014/main" id="{38232584-E71E-487B-B349-715EB1880B38}"/>
                </a:ext>
              </a:extLst>
            </p:cNvPr>
            <p:cNvPicPr>
              <a:picLocks noChangeAspect="1"/>
            </p:cNvPicPr>
            <p:nvPr/>
          </p:nvPicPr>
          <p:blipFill rotWithShape="1">
            <a:blip r:embed="rId4"/>
            <a:srcRect t="56872" b="31984"/>
            <a:stretch/>
          </p:blipFill>
          <p:spPr>
            <a:xfrm>
              <a:off x="3152193" y="4881976"/>
              <a:ext cx="5488835" cy="251665"/>
            </a:xfrm>
            <a:prstGeom prst="rect">
              <a:avLst/>
            </a:prstGeom>
          </p:spPr>
        </p:pic>
        <p:sp>
          <p:nvSpPr>
            <p:cNvPr id="9" name="Rectangle 8">
              <a:extLst>
                <a:ext uri="{FF2B5EF4-FFF2-40B4-BE49-F238E27FC236}">
                  <a16:creationId xmlns:a16="http://schemas.microsoft.com/office/drawing/2014/main" id="{ABD01D70-E4D8-4791-9EDB-41EC84DA7D2B}"/>
                </a:ext>
              </a:extLst>
            </p:cNvPr>
            <p:cNvSpPr/>
            <p:nvPr/>
          </p:nvSpPr>
          <p:spPr>
            <a:xfrm>
              <a:off x="3137898" y="3486062"/>
              <a:ext cx="5506720" cy="17237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C8AD175-F4F7-4E90-B2C1-0ADB49214071}"/>
                </a:ext>
              </a:extLst>
            </p:cNvPr>
            <p:cNvSpPr txBox="1"/>
            <p:nvPr/>
          </p:nvSpPr>
          <p:spPr>
            <a:xfrm>
              <a:off x="3124200" y="3980385"/>
              <a:ext cx="5403007" cy="830997"/>
            </a:xfrm>
            <a:prstGeom prst="rect">
              <a:avLst/>
            </a:prstGeom>
            <a:noFill/>
          </p:spPr>
          <p:txBody>
            <a:bodyPr wrap="square" rtlCol="0">
              <a:spAutoFit/>
            </a:bodyPr>
            <a:lstStyle/>
            <a:p>
              <a:r>
                <a:rPr lang="en-US" sz="2400" b="1" dirty="0"/>
                <a:t>Commentary: Likelihood Ratio as Weight of Forensic Evidence: A Closer Look</a:t>
              </a:r>
            </a:p>
          </p:txBody>
        </p:sp>
      </p:grpSp>
    </p:spTree>
    <p:extLst>
      <p:ext uri="{BB962C8B-B14F-4D97-AF65-F5344CB8AC3E}">
        <p14:creationId xmlns:p14="http://schemas.microsoft.com/office/powerpoint/2010/main" val="3064795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65150"/>
          </a:xfrm>
        </p:spPr>
        <p:txBody>
          <a:bodyPr>
            <a:noAutofit/>
          </a:bodyPr>
          <a:lstStyle/>
          <a:p>
            <a:endParaRPr lang="en-US" sz="4400" dirty="0"/>
          </a:p>
        </p:txBody>
      </p:sp>
      <p:sp>
        <p:nvSpPr>
          <p:cNvPr id="3" name="Content Placeholder 2"/>
          <p:cNvSpPr>
            <a:spLocks noGrp="1"/>
          </p:cNvSpPr>
          <p:nvPr>
            <p:ph idx="1"/>
          </p:nvPr>
        </p:nvSpPr>
        <p:spPr>
          <a:xfrm>
            <a:off x="457200" y="914400"/>
            <a:ext cx="8229600" cy="5211763"/>
          </a:xfrm>
        </p:spPr>
        <p:txBody>
          <a:bodyPr/>
          <a:lstStyle/>
          <a:p>
            <a:r>
              <a:rPr lang="en-US" dirty="0"/>
              <a:t>Fact finders’ I “is formally independent of E and has no effect on the probability of E”</a:t>
            </a:r>
          </a:p>
          <a:p>
            <a:r>
              <a:rPr lang="en-US" dirty="0"/>
              <a:t>Forensic scientist’s I “is formally independent of the propositions </a:t>
            </a:r>
            <a:r>
              <a:rPr lang="en-US" dirty="0" err="1"/>
              <a:t>H</a:t>
            </a:r>
            <a:r>
              <a:rPr lang="en-US" baseline="-25000" dirty="0" err="1"/>
              <a:t>p</a:t>
            </a:r>
            <a:r>
              <a:rPr lang="en-US" dirty="0"/>
              <a:t> and </a:t>
            </a:r>
            <a:r>
              <a:rPr lang="en-US" dirty="0" err="1"/>
              <a:t>H</a:t>
            </a:r>
            <a:r>
              <a:rPr lang="en-US" baseline="-25000" dirty="0" err="1"/>
              <a:t>d</a:t>
            </a:r>
            <a:r>
              <a:rPr lang="en-US" dirty="0"/>
              <a:t> and has no effect on the probability of </a:t>
            </a:r>
            <a:r>
              <a:rPr lang="en-US" dirty="0" err="1"/>
              <a:t>H</a:t>
            </a:r>
            <a:r>
              <a:rPr lang="en-US" baseline="-25000" dirty="0" err="1"/>
              <a:t>p</a:t>
            </a:r>
            <a:r>
              <a:rPr lang="en-US" dirty="0"/>
              <a:t> or </a:t>
            </a:r>
            <a:r>
              <a:rPr lang="en-US" dirty="0" err="1"/>
              <a:t>H</a:t>
            </a:r>
            <a:r>
              <a:rPr lang="en-US" baseline="-25000" dirty="0" err="1"/>
              <a:t>d</a:t>
            </a:r>
            <a:r>
              <a:rPr lang="en-US" dirty="0"/>
              <a:t>”</a:t>
            </a:r>
          </a:p>
          <a:p>
            <a:r>
              <a:rPr lang="en-US" dirty="0"/>
              <a:t>Then evaluating evidence in light of everyone’s background information is equivalent to asking fact finder to form prior odds and forensic scientist to form LR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Tree>
    <p:extLst>
      <p:ext uri="{BB962C8B-B14F-4D97-AF65-F5344CB8AC3E}">
        <p14:creationId xmlns:p14="http://schemas.microsoft.com/office/powerpoint/2010/main" val="40407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grpSp>
        <p:nvGrpSpPr>
          <p:cNvPr id="27" name="Group 26">
            <a:extLst>
              <a:ext uri="{FF2B5EF4-FFF2-40B4-BE49-F238E27FC236}">
                <a16:creationId xmlns:a16="http://schemas.microsoft.com/office/drawing/2014/main" id="{8ABA3CC8-8FB2-47A2-ACA1-2ECC13F72A15}"/>
              </a:ext>
            </a:extLst>
          </p:cNvPr>
          <p:cNvGrpSpPr/>
          <p:nvPr/>
        </p:nvGrpSpPr>
        <p:grpSpPr>
          <a:xfrm>
            <a:off x="76200" y="211925"/>
            <a:ext cx="2428578" cy="5807875"/>
            <a:chOff x="40992" y="211925"/>
            <a:chExt cx="2769278" cy="6483984"/>
          </a:xfrm>
        </p:grpSpPr>
        <p:pic>
          <p:nvPicPr>
            <p:cNvPr id="8" name="Picture 2" descr="https://www.virginexperiencedays.co.uk/content/img/product/large/crime-scene-investigation-experience-23160133.jpg">
              <a:extLst>
                <a:ext uri="{FF2B5EF4-FFF2-40B4-BE49-F238E27FC236}">
                  <a16:creationId xmlns:a16="http://schemas.microsoft.com/office/drawing/2014/main" id="{20030FD9-0594-46E7-8A58-CEA670ACA87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58" r="30811"/>
            <a:stretch/>
          </p:blipFill>
          <p:spPr bwMode="auto">
            <a:xfrm>
              <a:off x="452426" y="211925"/>
              <a:ext cx="1359016" cy="20345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A12CB79-4BFF-49FC-8352-66288394478B}"/>
                </a:ext>
              </a:extLst>
            </p:cNvPr>
            <p:cNvPicPr>
              <a:picLocks noChangeAspect="1"/>
            </p:cNvPicPr>
            <p:nvPr/>
          </p:nvPicPr>
          <p:blipFill>
            <a:blip r:embed="rId5"/>
            <a:stretch>
              <a:fillRect/>
            </a:stretch>
          </p:blipFill>
          <p:spPr>
            <a:xfrm>
              <a:off x="357586" y="4661346"/>
              <a:ext cx="1548697" cy="2034563"/>
            </a:xfrm>
            <a:prstGeom prst="rect">
              <a:avLst/>
            </a:prstGeom>
          </p:spPr>
        </p:pic>
        <p:pic>
          <p:nvPicPr>
            <p:cNvPr id="12" name="Picture 11">
              <a:extLst>
                <a:ext uri="{FF2B5EF4-FFF2-40B4-BE49-F238E27FC236}">
                  <a16:creationId xmlns:a16="http://schemas.microsoft.com/office/drawing/2014/main" id="{4C321804-4C2E-4B7D-B623-8EB65C1B8C6E}"/>
                </a:ext>
              </a:extLst>
            </p:cNvPr>
            <p:cNvPicPr>
              <a:picLocks noChangeAspect="1"/>
            </p:cNvPicPr>
            <p:nvPr/>
          </p:nvPicPr>
          <p:blipFill>
            <a:blip r:embed="rId6"/>
            <a:stretch>
              <a:fillRect/>
            </a:stretch>
          </p:blipFill>
          <p:spPr>
            <a:xfrm>
              <a:off x="327170" y="2439611"/>
              <a:ext cx="1609527" cy="2028612"/>
            </a:xfrm>
            <a:prstGeom prst="rect">
              <a:avLst/>
            </a:prstGeom>
          </p:spPr>
        </p:pic>
        <p:sp>
          <p:nvSpPr>
            <p:cNvPr id="24" name="TextBox 23">
              <a:extLst>
                <a:ext uri="{FF2B5EF4-FFF2-40B4-BE49-F238E27FC236}">
                  <a16:creationId xmlns:a16="http://schemas.microsoft.com/office/drawing/2014/main" id="{8DC7C8C2-CA48-4EB5-AB35-818A9B085048}"/>
                </a:ext>
              </a:extLst>
            </p:cNvPr>
            <p:cNvSpPr txBox="1"/>
            <p:nvPr/>
          </p:nvSpPr>
          <p:spPr>
            <a:xfrm>
              <a:off x="40992" y="3281453"/>
              <a:ext cx="2769278" cy="1202620"/>
            </a:xfrm>
            <a:prstGeom prst="rect">
              <a:avLst/>
            </a:prstGeom>
            <a:solidFill>
              <a:schemeClr val="bg1">
                <a:alpha val="75000"/>
              </a:schemeClr>
            </a:solidFill>
          </p:spPr>
          <p:txBody>
            <a:bodyPr wrap="square" rtlCol="0">
              <a:spAutoFit/>
            </a:bodyPr>
            <a:lstStyle/>
            <a:p>
              <a:pPr algn="ctr"/>
              <a:r>
                <a:rPr lang="en-US" sz="3200" dirty="0"/>
                <a:t>Evidence</a:t>
              </a:r>
            </a:p>
            <a:p>
              <a:pPr algn="ctr"/>
              <a:r>
                <a:rPr lang="en-US" sz="3200" dirty="0"/>
                <a:t>Observations</a:t>
              </a:r>
            </a:p>
          </p:txBody>
        </p:sp>
      </p:grpSp>
      <p:pic>
        <p:nvPicPr>
          <p:cNvPr id="9" name="Picture 8">
            <a:extLst>
              <a:ext uri="{FF2B5EF4-FFF2-40B4-BE49-F238E27FC236}">
                <a16:creationId xmlns:a16="http://schemas.microsoft.com/office/drawing/2014/main" id="{8EE16979-4E61-4133-AF6B-7F4AF2B2D121}"/>
              </a:ext>
            </a:extLst>
          </p:cNvPr>
          <p:cNvPicPr>
            <a:picLocks noChangeAspect="1"/>
          </p:cNvPicPr>
          <p:nvPr/>
        </p:nvPicPr>
        <p:blipFill rotWithShape="1">
          <a:blip r:embed="rId7"/>
          <a:srcRect t="22628"/>
          <a:stretch/>
        </p:blipFill>
        <p:spPr>
          <a:xfrm>
            <a:off x="7212057" y="3165478"/>
            <a:ext cx="1702034" cy="1327877"/>
          </a:xfrm>
          <a:prstGeom prst="rect">
            <a:avLst/>
          </a:prstGeom>
        </p:spPr>
      </p:pic>
      <p:pic>
        <p:nvPicPr>
          <p:cNvPr id="10" name="Picture 9">
            <a:extLst>
              <a:ext uri="{FF2B5EF4-FFF2-40B4-BE49-F238E27FC236}">
                <a16:creationId xmlns:a16="http://schemas.microsoft.com/office/drawing/2014/main" id="{3661913D-199D-4BF7-92D9-EC267D129AC3}"/>
              </a:ext>
            </a:extLst>
          </p:cNvPr>
          <p:cNvPicPr>
            <a:picLocks noChangeAspect="1"/>
          </p:cNvPicPr>
          <p:nvPr/>
        </p:nvPicPr>
        <p:blipFill rotWithShape="1">
          <a:blip r:embed="rId8"/>
          <a:srcRect b="31103"/>
          <a:stretch/>
        </p:blipFill>
        <p:spPr>
          <a:xfrm>
            <a:off x="7094533" y="1766578"/>
            <a:ext cx="1936963" cy="1182426"/>
          </a:xfrm>
          <a:prstGeom prst="rect">
            <a:avLst/>
          </a:prstGeom>
        </p:spPr>
      </p:pic>
      <p:pic>
        <p:nvPicPr>
          <p:cNvPr id="23" name="Picture 22">
            <a:extLst>
              <a:ext uri="{FF2B5EF4-FFF2-40B4-BE49-F238E27FC236}">
                <a16:creationId xmlns:a16="http://schemas.microsoft.com/office/drawing/2014/main" id="{9D65CC80-9EA1-4CA8-844F-B4461CD91801}"/>
              </a:ext>
            </a:extLst>
          </p:cNvPr>
          <p:cNvPicPr>
            <a:picLocks noChangeAspect="1"/>
          </p:cNvPicPr>
          <p:nvPr/>
        </p:nvPicPr>
        <p:blipFill rotWithShape="1">
          <a:blip r:embed="rId9"/>
          <a:srcRect l="21808" t="10133" b="18178"/>
          <a:stretch/>
        </p:blipFill>
        <p:spPr>
          <a:xfrm>
            <a:off x="7222566" y="4704325"/>
            <a:ext cx="1691525" cy="1184333"/>
          </a:xfrm>
          <a:prstGeom prst="rect">
            <a:avLst/>
          </a:prstGeom>
        </p:spPr>
      </p:pic>
      <p:pic>
        <p:nvPicPr>
          <p:cNvPr id="25" name="Picture 2" descr="Image result for judge from my cousin vinny">
            <a:extLst>
              <a:ext uri="{FF2B5EF4-FFF2-40B4-BE49-F238E27FC236}">
                <a16:creationId xmlns:a16="http://schemas.microsoft.com/office/drawing/2014/main" id="{4F86F376-6040-4B2C-804D-83F591D01F0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102" r="26164"/>
          <a:stretch/>
        </p:blipFill>
        <p:spPr bwMode="auto">
          <a:xfrm>
            <a:off x="7451789" y="299885"/>
            <a:ext cx="1172118" cy="12913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7DCCBA0-E460-4926-9630-1458B5AA2CF1}"/>
              </a:ext>
            </a:extLst>
          </p:cNvPr>
          <p:cNvSpPr/>
          <p:nvPr/>
        </p:nvSpPr>
        <p:spPr>
          <a:xfrm>
            <a:off x="1905000" y="2517867"/>
            <a:ext cx="5144876" cy="995228"/>
          </a:xfrm>
          <a:prstGeom prst="rect">
            <a:avLst/>
          </a:prstGeom>
        </p:spPr>
        <p:txBody>
          <a:bodyPr wrap="square">
            <a:spAutoFit/>
          </a:bodyPr>
          <a:lstStyle/>
          <a:p>
            <a:pPr marL="800100" lvl="1" indent="-342900" algn="ctr"/>
            <a:r>
              <a:rPr lang="en-US" sz="3600" dirty="0"/>
              <a:t>Conclusion</a:t>
            </a:r>
          </a:p>
          <a:p>
            <a:pPr marL="800100" lvl="1" indent="-342900" algn="ctr"/>
            <a:r>
              <a:rPr lang="en-US" sz="2800" dirty="0"/>
              <a:t>(ID, exclusion, inconclusive)</a:t>
            </a:r>
          </a:p>
        </p:txBody>
      </p:sp>
      <p:sp>
        <p:nvSpPr>
          <p:cNvPr id="14" name="Rectangle 13">
            <a:extLst>
              <a:ext uri="{FF2B5EF4-FFF2-40B4-BE49-F238E27FC236}">
                <a16:creationId xmlns:a16="http://schemas.microsoft.com/office/drawing/2014/main" id="{58C70B33-A820-4DC5-9C93-E4F2D2C5257D}"/>
              </a:ext>
            </a:extLst>
          </p:cNvPr>
          <p:cNvSpPr/>
          <p:nvPr/>
        </p:nvSpPr>
        <p:spPr>
          <a:xfrm>
            <a:off x="2234812" y="1758010"/>
            <a:ext cx="5144876" cy="710877"/>
          </a:xfrm>
          <a:prstGeom prst="rect">
            <a:avLst/>
          </a:prstGeom>
        </p:spPr>
        <p:txBody>
          <a:bodyPr wrap="square">
            <a:spAutoFit/>
          </a:bodyPr>
          <a:lstStyle/>
          <a:p>
            <a:pPr marL="800100" lvl="1" indent="-342900"/>
            <a:r>
              <a:rPr lang="en-US" sz="4400" dirty="0"/>
              <a:t>Report/Testimony</a:t>
            </a:r>
          </a:p>
        </p:txBody>
      </p:sp>
      <p:grpSp>
        <p:nvGrpSpPr>
          <p:cNvPr id="15" name="Group 14">
            <a:extLst>
              <a:ext uri="{FF2B5EF4-FFF2-40B4-BE49-F238E27FC236}">
                <a16:creationId xmlns:a16="http://schemas.microsoft.com/office/drawing/2014/main" id="{0BF5E80D-4939-4BD5-B94F-234FF11C5F28}"/>
              </a:ext>
            </a:extLst>
          </p:cNvPr>
          <p:cNvGrpSpPr/>
          <p:nvPr/>
        </p:nvGrpSpPr>
        <p:grpSpPr>
          <a:xfrm>
            <a:off x="3255465" y="3866983"/>
            <a:ext cx="3041265" cy="2152817"/>
            <a:chOff x="4124773" y="4173264"/>
            <a:chExt cx="3041009" cy="2330173"/>
          </a:xfrm>
        </p:grpSpPr>
        <p:pic>
          <p:nvPicPr>
            <p:cNvPr id="16" name="Picture 15">
              <a:extLst>
                <a:ext uri="{FF2B5EF4-FFF2-40B4-BE49-F238E27FC236}">
                  <a16:creationId xmlns:a16="http://schemas.microsoft.com/office/drawing/2014/main" id="{9DD17B53-181A-43E5-9B22-B39C1DE18D9D}"/>
                </a:ext>
              </a:extLst>
            </p:cNvPr>
            <p:cNvPicPr>
              <a:picLocks noChangeAspect="1"/>
            </p:cNvPicPr>
            <p:nvPr/>
          </p:nvPicPr>
          <p:blipFill>
            <a:blip r:embed="rId11"/>
            <a:stretch>
              <a:fillRect/>
            </a:stretch>
          </p:blipFill>
          <p:spPr>
            <a:xfrm>
              <a:off x="4124773" y="4173264"/>
              <a:ext cx="3041009" cy="2330173"/>
            </a:xfrm>
            <a:prstGeom prst="rect">
              <a:avLst/>
            </a:prstGeom>
          </p:spPr>
        </p:pic>
        <p:sp>
          <p:nvSpPr>
            <p:cNvPr id="17" name="TextBox 16">
              <a:extLst>
                <a:ext uri="{FF2B5EF4-FFF2-40B4-BE49-F238E27FC236}">
                  <a16:creationId xmlns:a16="http://schemas.microsoft.com/office/drawing/2014/main" id="{1E21B6EC-5EC7-49A0-9FAF-4AB1441AB8C1}"/>
                </a:ext>
              </a:extLst>
            </p:cNvPr>
            <p:cNvSpPr txBox="1"/>
            <p:nvPr/>
          </p:nvSpPr>
          <p:spPr>
            <a:xfrm>
              <a:off x="4124773" y="5487774"/>
              <a:ext cx="1389576" cy="1015663"/>
            </a:xfrm>
            <a:prstGeom prst="rect">
              <a:avLst/>
            </a:prstGeom>
            <a:solidFill>
              <a:srgbClr val="353535">
                <a:alpha val="74000"/>
              </a:srgbClr>
            </a:solidFill>
          </p:spPr>
          <p:txBody>
            <a:bodyPr wrap="square" rtlCol="0">
              <a:spAutoFit/>
            </a:bodyPr>
            <a:lstStyle/>
            <a:p>
              <a:r>
                <a:rPr lang="en-US" sz="2000" dirty="0">
                  <a:solidFill>
                    <a:schemeClr val="bg1"/>
                  </a:solidFill>
                </a:rPr>
                <a:t>Broader Scientific Community</a:t>
              </a:r>
            </a:p>
          </p:txBody>
        </p:sp>
      </p:grpSp>
      <p:grpSp>
        <p:nvGrpSpPr>
          <p:cNvPr id="18" name="Group 17">
            <a:extLst>
              <a:ext uri="{FF2B5EF4-FFF2-40B4-BE49-F238E27FC236}">
                <a16:creationId xmlns:a16="http://schemas.microsoft.com/office/drawing/2014/main" id="{A279F802-889C-4F7D-B27E-C08E6BD68864}"/>
              </a:ext>
            </a:extLst>
          </p:cNvPr>
          <p:cNvGrpSpPr/>
          <p:nvPr/>
        </p:nvGrpSpPr>
        <p:grpSpPr>
          <a:xfrm>
            <a:off x="3085072" y="207153"/>
            <a:ext cx="3211657" cy="1670084"/>
            <a:chOff x="3954395" y="211925"/>
            <a:chExt cx="3211387" cy="1807671"/>
          </a:xfrm>
        </p:grpSpPr>
        <p:pic>
          <p:nvPicPr>
            <p:cNvPr id="19" name="Picture 18">
              <a:extLst>
                <a:ext uri="{FF2B5EF4-FFF2-40B4-BE49-F238E27FC236}">
                  <a16:creationId xmlns:a16="http://schemas.microsoft.com/office/drawing/2014/main" id="{0F9BB705-DCE0-4756-A0BA-5FC9D963E302}"/>
                </a:ext>
              </a:extLst>
            </p:cNvPr>
            <p:cNvPicPr>
              <a:picLocks noChangeAspect="1"/>
            </p:cNvPicPr>
            <p:nvPr/>
          </p:nvPicPr>
          <p:blipFill>
            <a:blip r:embed="rId12"/>
            <a:stretch>
              <a:fillRect/>
            </a:stretch>
          </p:blipFill>
          <p:spPr>
            <a:xfrm>
              <a:off x="3954395" y="214575"/>
              <a:ext cx="3211387" cy="1805021"/>
            </a:xfrm>
            <a:prstGeom prst="rect">
              <a:avLst/>
            </a:prstGeom>
          </p:spPr>
        </p:pic>
        <p:sp>
          <p:nvSpPr>
            <p:cNvPr id="20" name="TextBox 19">
              <a:extLst>
                <a:ext uri="{FF2B5EF4-FFF2-40B4-BE49-F238E27FC236}">
                  <a16:creationId xmlns:a16="http://schemas.microsoft.com/office/drawing/2014/main" id="{4B0C4BC9-94F1-4148-A023-7E90DC3342FE}"/>
                </a:ext>
              </a:extLst>
            </p:cNvPr>
            <p:cNvSpPr txBox="1"/>
            <p:nvPr/>
          </p:nvSpPr>
          <p:spPr>
            <a:xfrm>
              <a:off x="3954396" y="211925"/>
              <a:ext cx="1755940" cy="523220"/>
            </a:xfrm>
            <a:prstGeom prst="rect">
              <a:avLst/>
            </a:prstGeom>
            <a:solidFill>
              <a:srgbClr val="74886B">
                <a:alpha val="73000"/>
              </a:srgbClr>
            </a:solidFill>
          </p:spPr>
          <p:txBody>
            <a:bodyPr wrap="square" rtlCol="0">
              <a:spAutoFit/>
            </a:bodyPr>
            <a:lstStyle/>
            <a:p>
              <a:r>
                <a:rPr lang="en-US" sz="2800" dirty="0">
                  <a:solidFill>
                    <a:schemeClr val="bg1"/>
                  </a:solidFill>
                </a:rPr>
                <a:t>Statistician</a:t>
              </a:r>
            </a:p>
          </p:txBody>
        </p:sp>
      </p:grpSp>
      <p:pic>
        <p:nvPicPr>
          <p:cNvPr id="21" name="Picture 4" descr="Image result for question mark">
            <a:extLst>
              <a:ext uri="{FF2B5EF4-FFF2-40B4-BE49-F238E27FC236}">
                <a16:creationId xmlns:a16="http://schemas.microsoft.com/office/drawing/2014/main" id="{3D03A641-82B1-46E0-9255-762F2DA1204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28585" y="2385376"/>
            <a:ext cx="3304893" cy="13311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Caution">
            <a:extLst>
              <a:ext uri="{FF2B5EF4-FFF2-40B4-BE49-F238E27FC236}">
                <a16:creationId xmlns:a16="http://schemas.microsoft.com/office/drawing/2014/main" id="{9D70F0D0-A234-46D3-9688-D1859700ACE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39478" y="2142336"/>
            <a:ext cx="1902843" cy="1898719"/>
          </a:xfrm>
          <a:prstGeom prst="rect">
            <a:avLst/>
          </a:prstGeom>
          <a:noFill/>
          <a:extLst>
            <a:ext uri="{909E8E84-426E-40DD-AFC4-6F175D3DCCD1}">
              <a14:hiddenFill xmlns:a14="http://schemas.microsoft.com/office/drawing/2010/main">
                <a:solidFill>
                  <a:srgbClr val="FFFFFF"/>
                </a:solidFill>
              </a14:hiddenFill>
            </a:ext>
          </a:extLst>
        </p:spPr>
      </p:pic>
      <p:sp>
        <p:nvSpPr>
          <p:cNvPr id="26" name="Speech Bubble: Rectangle with Corners Rounded 25">
            <a:extLst>
              <a:ext uri="{FF2B5EF4-FFF2-40B4-BE49-F238E27FC236}">
                <a16:creationId xmlns:a16="http://schemas.microsoft.com/office/drawing/2014/main" id="{2FE03E02-467A-4405-BC57-28D27BE98F15}"/>
              </a:ext>
            </a:extLst>
          </p:cNvPr>
          <p:cNvSpPr/>
          <p:nvPr/>
        </p:nvSpPr>
        <p:spPr>
          <a:xfrm>
            <a:off x="6092571" y="149223"/>
            <a:ext cx="2213229" cy="1010856"/>
          </a:xfrm>
          <a:prstGeom prst="wedgeRoundRectCallout">
            <a:avLst>
              <a:gd name="adj1" fmla="val -97149"/>
              <a:gd name="adj2" fmla="val 342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Use likelihood ratios instead</a:t>
            </a:r>
          </a:p>
        </p:txBody>
      </p:sp>
    </p:spTree>
    <p:extLst>
      <p:ext uri="{BB962C8B-B14F-4D97-AF65-F5344CB8AC3E}">
        <p14:creationId xmlns:p14="http://schemas.microsoft.com/office/powerpoint/2010/main" val="18302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65150"/>
          </a:xfrm>
        </p:spPr>
        <p:txBody>
          <a:bodyPr>
            <a:noAutofit/>
          </a:bodyPr>
          <a:lstStyle/>
          <a:p>
            <a:r>
              <a:rPr lang="en-US" sz="4400" dirty="0"/>
              <a:t>What is a Likelihood Ratio (LR)?</a:t>
            </a:r>
          </a:p>
        </p:txBody>
      </p:sp>
      <p:sp>
        <p:nvSpPr>
          <p:cNvPr id="3" name="Content Placeholder 2"/>
          <p:cNvSpPr>
            <a:spLocks noGrp="1"/>
          </p:cNvSpPr>
          <p:nvPr>
            <p:ph idx="1"/>
          </p:nvPr>
        </p:nvSpPr>
        <p:spPr>
          <a:xfrm>
            <a:off x="457200" y="914400"/>
            <a:ext cx="8229600" cy="5211763"/>
          </a:xfrm>
        </p:spPr>
        <p:txBody>
          <a:bodyPr>
            <a:normAutofit/>
          </a:bodyPr>
          <a:lstStyle/>
          <a:p>
            <a:r>
              <a:rPr lang="en-US" sz="2400" dirty="0"/>
              <a:t>How strongly the considered evidence, E, affects your perception regarding which of two competing propositions (hypotheses) are true</a:t>
            </a:r>
          </a:p>
          <a:p>
            <a:pPr lvl="1"/>
            <a:r>
              <a:rPr lang="en-US" sz="2000" dirty="0"/>
              <a:t>Example:  Police responded to a report of a suspicious individual entering a house through a side window.  A few minutes later, Hari was found walking two blocks away.  Hari denied ever approaching the house.</a:t>
            </a:r>
          </a:p>
          <a:p>
            <a:pPr marL="457200" lvl="1" indent="0">
              <a:buNone/>
            </a:pPr>
            <a:r>
              <a:rPr lang="en-US" sz="2000" dirty="0"/>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pic>
        <p:nvPicPr>
          <p:cNvPr id="1026" name="Picture 2" descr="https://upload.wikimedia.org/wikipedia/commons/6/65/Hari_Iyer_and_Soweon_Yoon_%2815900343548%29.jpg">
            <a:extLst>
              <a:ext uri="{FF2B5EF4-FFF2-40B4-BE49-F238E27FC236}">
                <a16:creationId xmlns:a16="http://schemas.microsoft.com/office/drawing/2014/main" id="{A5240C73-D997-4E59-B69D-F9DB565041D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6667"/>
          <a:stretch/>
        </p:blipFill>
        <p:spPr bwMode="auto">
          <a:xfrm>
            <a:off x="914400" y="3402367"/>
            <a:ext cx="2057400" cy="25054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0F92019-9B1A-40B3-8FD3-2F3E7CBCC362}"/>
              </a:ext>
            </a:extLst>
          </p:cNvPr>
          <p:cNvSpPr txBox="1"/>
          <p:nvPr/>
        </p:nvSpPr>
        <p:spPr>
          <a:xfrm>
            <a:off x="3352800" y="3352800"/>
            <a:ext cx="5181600" cy="1908215"/>
          </a:xfrm>
          <a:prstGeom prst="rect">
            <a:avLst/>
          </a:prstGeom>
          <a:noFill/>
        </p:spPr>
        <p:txBody>
          <a:bodyPr wrap="square" rtlCol="0">
            <a:spAutoFit/>
          </a:bodyPr>
          <a:lstStyle/>
          <a:p>
            <a:pPr lvl="1"/>
            <a:r>
              <a:rPr lang="en-US" sz="2000" dirty="0"/>
              <a:t>Proposition 1:  Hari entered the home</a:t>
            </a:r>
          </a:p>
          <a:p>
            <a:pPr lvl="1"/>
            <a:r>
              <a:rPr lang="en-US" sz="2000" dirty="0"/>
              <a:t>Proposition 2:  Hari did not enter the home</a:t>
            </a:r>
          </a:p>
          <a:p>
            <a:pPr lvl="1"/>
            <a:endParaRPr lang="en-US" sz="2000" dirty="0"/>
          </a:p>
          <a:p>
            <a:pPr lvl="1"/>
            <a:r>
              <a:rPr lang="en-US" sz="2000" dirty="0"/>
              <a:t>What is your initial perception regarding the truth of Proposition 1?</a:t>
            </a:r>
          </a:p>
          <a:p>
            <a:endParaRPr lang="en-US" dirty="0"/>
          </a:p>
        </p:txBody>
      </p:sp>
    </p:spTree>
    <p:extLst>
      <p:ext uri="{BB962C8B-B14F-4D97-AF65-F5344CB8AC3E}">
        <p14:creationId xmlns:p14="http://schemas.microsoft.com/office/powerpoint/2010/main" val="184226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65150"/>
          </a:xfrm>
        </p:spPr>
        <p:txBody>
          <a:bodyPr>
            <a:noAutofit/>
          </a:bodyPr>
          <a:lstStyle/>
          <a:p>
            <a:r>
              <a:rPr lang="en-US" sz="4400" dirty="0"/>
              <a:t>What is a Likelihood Ratio (LR)?</a:t>
            </a:r>
          </a:p>
        </p:txBody>
      </p:sp>
      <p:sp>
        <p:nvSpPr>
          <p:cNvPr id="3" name="Content Placeholder 2"/>
          <p:cNvSpPr>
            <a:spLocks noGrp="1"/>
          </p:cNvSpPr>
          <p:nvPr>
            <p:ph idx="1"/>
          </p:nvPr>
        </p:nvSpPr>
        <p:spPr>
          <a:xfrm>
            <a:off x="457200" y="914400"/>
            <a:ext cx="8229600" cy="5211763"/>
          </a:xfrm>
        </p:spPr>
        <p:txBody>
          <a:bodyPr>
            <a:normAutofit/>
          </a:bodyPr>
          <a:lstStyle/>
          <a:p>
            <a:r>
              <a:rPr lang="en-US" sz="2400" dirty="0"/>
              <a:t>Evidence (E):  Officers noticed Hari wearing shoes with an outsole design that looked similar to an impression left inside the open window.</a:t>
            </a:r>
          </a:p>
          <a:p>
            <a:pPr marL="457200" lvl="1" indent="0">
              <a:buNone/>
            </a:pPr>
            <a:endParaRPr lang="en-US" sz="2000" dirty="0"/>
          </a:p>
          <a:p>
            <a:pPr marL="457200" lvl="1" indent="0">
              <a:buNone/>
            </a:pPr>
            <a:r>
              <a:rPr lang="en-US" sz="2400" dirty="0"/>
              <a:t>	   		</a:t>
            </a:r>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r>
              <a:rPr lang="en-US" sz="2400" dirty="0"/>
              <a:t>How does considering E change your perception regarding the truth of proposition 1?	</a:t>
            </a:r>
          </a:p>
          <a:p>
            <a:pPr marL="457200" lvl="1" indent="0">
              <a:buNone/>
            </a:pPr>
            <a:r>
              <a:rPr lang="en-US" sz="2400" dirty="0"/>
              <a:t>	Chance of encountering E if proposition 1 were correct</a:t>
            </a:r>
          </a:p>
          <a:p>
            <a:pPr marL="0" indent="0">
              <a:buNone/>
            </a:pPr>
            <a:r>
              <a:rPr lang="en-US" sz="2400" dirty="0"/>
              <a:t>	      	Chance of encountering E if proposition 2 were correct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grpSp>
        <p:nvGrpSpPr>
          <p:cNvPr id="5" name="Group 4">
            <a:extLst>
              <a:ext uri="{FF2B5EF4-FFF2-40B4-BE49-F238E27FC236}">
                <a16:creationId xmlns:a16="http://schemas.microsoft.com/office/drawing/2014/main" id="{8EEA07AC-724F-488A-BC91-2442B6F3CD41}"/>
              </a:ext>
            </a:extLst>
          </p:cNvPr>
          <p:cNvGrpSpPr/>
          <p:nvPr/>
        </p:nvGrpSpPr>
        <p:grpSpPr>
          <a:xfrm>
            <a:off x="457200" y="5154966"/>
            <a:ext cx="7848600" cy="646331"/>
            <a:chOff x="1050954" y="5538050"/>
            <a:chExt cx="7529296" cy="646331"/>
          </a:xfrm>
        </p:grpSpPr>
        <p:sp>
          <p:nvSpPr>
            <p:cNvPr id="7" name="Rectangle 6">
              <a:extLst>
                <a:ext uri="{FF2B5EF4-FFF2-40B4-BE49-F238E27FC236}">
                  <a16:creationId xmlns:a16="http://schemas.microsoft.com/office/drawing/2014/main" id="{1CADEED5-781B-4DFA-A74A-749A93F142AE}"/>
                </a:ext>
              </a:extLst>
            </p:cNvPr>
            <p:cNvSpPr/>
            <p:nvPr/>
          </p:nvSpPr>
          <p:spPr>
            <a:xfrm>
              <a:off x="1050954" y="5538050"/>
              <a:ext cx="1066318" cy="646331"/>
            </a:xfrm>
            <a:prstGeom prst="rect">
              <a:avLst/>
            </a:prstGeom>
          </p:spPr>
          <p:txBody>
            <a:bodyPr wrap="none">
              <a:spAutoFit/>
            </a:bodyPr>
            <a:lstStyle/>
            <a:p>
              <a:r>
                <a:rPr lang="en-US" sz="3600" dirty="0"/>
                <a:t>LR = </a:t>
              </a:r>
            </a:p>
          </p:txBody>
        </p:sp>
        <p:cxnSp>
          <p:nvCxnSpPr>
            <p:cNvPr id="8" name="Straight Connector 7">
              <a:extLst>
                <a:ext uri="{FF2B5EF4-FFF2-40B4-BE49-F238E27FC236}">
                  <a16:creationId xmlns:a16="http://schemas.microsoft.com/office/drawing/2014/main" id="{7C03B395-BF53-4096-AF42-9F27F27A9969}"/>
                </a:ext>
              </a:extLst>
            </p:cNvPr>
            <p:cNvCxnSpPr>
              <a:cxnSpLocks/>
            </p:cNvCxnSpPr>
            <p:nvPr/>
          </p:nvCxnSpPr>
          <p:spPr>
            <a:xfrm>
              <a:off x="2046514" y="5861215"/>
              <a:ext cx="65337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A4F6851A-31AE-42A4-814C-A7206FC2A325}"/>
              </a:ext>
            </a:extLst>
          </p:cNvPr>
          <p:cNvPicPr>
            <a:picLocks noChangeAspect="1"/>
          </p:cNvPicPr>
          <p:nvPr/>
        </p:nvPicPr>
        <p:blipFill>
          <a:blip r:embed="rId3"/>
          <a:stretch>
            <a:fillRect/>
          </a:stretch>
        </p:blipFill>
        <p:spPr>
          <a:xfrm>
            <a:off x="3962400" y="1728929"/>
            <a:ext cx="2861205" cy="2475344"/>
          </a:xfrm>
          <a:prstGeom prst="rect">
            <a:avLst/>
          </a:prstGeom>
        </p:spPr>
      </p:pic>
    </p:spTree>
    <p:extLst>
      <p:ext uri="{BB962C8B-B14F-4D97-AF65-F5344CB8AC3E}">
        <p14:creationId xmlns:p14="http://schemas.microsoft.com/office/powerpoint/2010/main" val="6860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65150"/>
          </a:xfrm>
        </p:spPr>
        <p:txBody>
          <a:bodyPr>
            <a:noAutofit/>
          </a:bodyPr>
          <a:lstStyle/>
          <a:p>
            <a:r>
              <a:rPr lang="en-US" sz="4400" dirty="0"/>
              <a:t>What is a Likelihood Ratio (LR)?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7" name="Content Placeholder 2">
            <a:extLst>
              <a:ext uri="{FF2B5EF4-FFF2-40B4-BE49-F238E27FC236}">
                <a16:creationId xmlns:a16="http://schemas.microsoft.com/office/drawing/2014/main" id="{74C30BCC-8E1D-4FF2-A13A-822BF33B090B}"/>
              </a:ext>
            </a:extLst>
          </p:cNvPr>
          <p:cNvSpPr txBox="1">
            <a:spLocks/>
          </p:cNvSpPr>
          <p:nvPr/>
        </p:nvSpPr>
        <p:spPr>
          <a:xfrm>
            <a:off x="822101" y="914400"/>
            <a:ext cx="7904613" cy="36959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    	   </a:t>
            </a:r>
            <a:r>
              <a:rPr lang="en-US" sz="2400" dirty="0"/>
              <a:t>Chance of encountering E if proposition 1 were correct   </a:t>
            </a:r>
          </a:p>
          <a:p>
            <a:pPr marL="0" indent="0">
              <a:buFont typeface="Arial"/>
              <a:buNone/>
            </a:pPr>
            <a:r>
              <a:rPr lang="en-US" sz="2400" dirty="0"/>
              <a:t>           Chance of encountering E if proposition 2 were correct</a:t>
            </a:r>
          </a:p>
        </p:txBody>
      </p:sp>
      <p:grpSp>
        <p:nvGrpSpPr>
          <p:cNvPr id="23" name="Group 22">
            <a:extLst>
              <a:ext uri="{FF2B5EF4-FFF2-40B4-BE49-F238E27FC236}">
                <a16:creationId xmlns:a16="http://schemas.microsoft.com/office/drawing/2014/main" id="{9CD77438-8CB5-4F80-BC41-1CA76BB8293A}"/>
              </a:ext>
            </a:extLst>
          </p:cNvPr>
          <p:cNvGrpSpPr/>
          <p:nvPr/>
        </p:nvGrpSpPr>
        <p:grpSpPr>
          <a:xfrm>
            <a:off x="710625" y="1147575"/>
            <a:ext cx="7709475" cy="548989"/>
            <a:chOff x="710625" y="1094307"/>
            <a:chExt cx="7442775" cy="548989"/>
          </a:xfrm>
        </p:grpSpPr>
        <p:sp>
          <p:nvSpPr>
            <p:cNvPr id="8" name="Rectangle 7">
              <a:extLst>
                <a:ext uri="{FF2B5EF4-FFF2-40B4-BE49-F238E27FC236}">
                  <a16:creationId xmlns:a16="http://schemas.microsoft.com/office/drawing/2014/main" id="{05E17481-8BC7-4A35-BDDC-F72FCD887497}"/>
                </a:ext>
              </a:extLst>
            </p:cNvPr>
            <p:cNvSpPr/>
            <p:nvPr/>
          </p:nvSpPr>
          <p:spPr>
            <a:xfrm>
              <a:off x="710625" y="1094307"/>
              <a:ext cx="751993" cy="548989"/>
            </a:xfrm>
            <a:prstGeom prst="rect">
              <a:avLst/>
            </a:prstGeom>
          </p:spPr>
          <p:txBody>
            <a:bodyPr wrap="none">
              <a:spAutoFit/>
            </a:bodyPr>
            <a:lstStyle/>
            <a:p>
              <a:r>
                <a:rPr lang="en-US" sz="3600" dirty="0"/>
                <a:t>LR = </a:t>
              </a:r>
            </a:p>
          </p:txBody>
        </p:sp>
        <p:cxnSp>
          <p:nvCxnSpPr>
            <p:cNvPr id="9" name="Straight Connector 8">
              <a:extLst>
                <a:ext uri="{FF2B5EF4-FFF2-40B4-BE49-F238E27FC236}">
                  <a16:creationId xmlns:a16="http://schemas.microsoft.com/office/drawing/2014/main" id="{7172A53D-344E-4651-A78B-666CABD2A17F}"/>
                </a:ext>
              </a:extLst>
            </p:cNvPr>
            <p:cNvCxnSpPr>
              <a:cxnSpLocks/>
            </p:cNvCxnSpPr>
            <p:nvPr/>
          </p:nvCxnSpPr>
          <p:spPr>
            <a:xfrm>
              <a:off x="1625112" y="1439254"/>
              <a:ext cx="65282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Isosceles Triangle 9">
            <a:extLst>
              <a:ext uri="{FF2B5EF4-FFF2-40B4-BE49-F238E27FC236}">
                <a16:creationId xmlns:a16="http://schemas.microsoft.com/office/drawing/2014/main" id="{04944D41-45B2-4683-88E2-6A2CACD860F2}"/>
              </a:ext>
            </a:extLst>
          </p:cNvPr>
          <p:cNvSpPr/>
          <p:nvPr/>
        </p:nvSpPr>
        <p:spPr>
          <a:xfrm>
            <a:off x="1219203" y="2197769"/>
            <a:ext cx="6553197" cy="870307"/>
          </a:xfrm>
          <a:prstGeom prst="triangle">
            <a:avLst/>
          </a:prstGeom>
          <a:gradFill flip="none" rotWithShape="1">
            <a:gsLst>
              <a:gs pos="0">
                <a:schemeClr val="accent1"/>
              </a:gs>
              <a:gs pos="51000">
                <a:schemeClr val="bg1"/>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3F8DB43-A9AA-4FB4-A23C-144CA6C550E4}"/>
              </a:ext>
            </a:extLst>
          </p:cNvPr>
          <p:cNvSpPr txBox="1"/>
          <p:nvPr/>
        </p:nvSpPr>
        <p:spPr>
          <a:xfrm>
            <a:off x="1029626" y="3095806"/>
            <a:ext cx="245660" cy="496704"/>
          </a:xfrm>
          <a:prstGeom prst="rect">
            <a:avLst/>
          </a:prstGeom>
          <a:noFill/>
        </p:spPr>
        <p:txBody>
          <a:bodyPr wrap="square" rtlCol="0">
            <a:spAutoFit/>
          </a:bodyPr>
          <a:lstStyle/>
          <a:p>
            <a:r>
              <a:rPr lang="en-US" sz="3200" dirty="0"/>
              <a:t>0</a:t>
            </a:r>
          </a:p>
        </p:txBody>
      </p:sp>
      <p:sp>
        <p:nvSpPr>
          <p:cNvPr id="12" name="TextBox 11">
            <a:extLst>
              <a:ext uri="{FF2B5EF4-FFF2-40B4-BE49-F238E27FC236}">
                <a16:creationId xmlns:a16="http://schemas.microsoft.com/office/drawing/2014/main" id="{D815E341-396A-4311-959F-A43A88843ADD}"/>
              </a:ext>
            </a:extLst>
          </p:cNvPr>
          <p:cNvSpPr txBox="1"/>
          <p:nvPr/>
        </p:nvSpPr>
        <p:spPr>
          <a:xfrm>
            <a:off x="7465213" y="3087912"/>
            <a:ext cx="245660" cy="601273"/>
          </a:xfrm>
          <a:prstGeom prst="rect">
            <a:avLst/>
          </a:prstGeom>
          <a:noFill/>
        </p:spPr>
        <p:txBody>
          <a:bodyPr wrap="square" rtlCol="0">
            <a:spAutoFit/>
          </a:bodyPr>
          <a:lstStyle/>
          <a:p>
            <a:r>
              <a:rPr lang="en-US" sz="4000" dirty="0"/>
              <a:t>∞</a:t>
            </a:r>
          </a:p>
        </p:txBody>
      </p:sp>
      <p:sp>
        <p:nvSpPr>
          <p:cNvPr id="13" name="TextBox 12">
            <a:extLst>
              <a:ext uri="{FF2B5EF4-FFF2-40B4-BE49-F238E27FC236}">
                <a16:creationId xmlns:a16="http://schemas.microsoft.com/office/drawing/2014/main" id="{9BBB973A-C8EE-462A-806B-378BFA640246}"/>
              </a:ext>
            </a:extLst>
          </p:cNvPr>
          <p:cNvSpPr txBox="1"/>
          <p:nvPr/>
        </p:nvSpPr>
        <p:spPr>
          <a:xfrm>
            <a:off x="4369348" y="3236053"/>
            <a:ext cx="245660" cy="584775"/>
          </a:xfrm>
          <a:prstGeom prst="rect">
            <a:avLst/>
          </a:prstGeom>
          <a:noFill/>
        </p:spPr>
        <p:txBody>
          <a:bodyPr wrap="square" rtlCol="0">
            <a:spAutoFit/>
          </a:bodyPr>
          <a:lstStyle/>
          <a:p>
            <a:pPr algn="ctr"/>
            <a:r>
              <a:rPr lang="en-US" sz="3200" dirty="0"/>
              <a:t>1</a:t>
            </a:r>
          </a:p>
        </p:txBody>
      </p:sp>
      <p:sp>
        <p:nvSpPr>
          <p:cNvPr id="14" name="TextBox 13">
            <a:extLst>
              <a:ext uri="{FF2B5EF4-FFF2-40B4-BE49-F238E27FC236}">
                <a16:creationId xmlns:a16="http://schemas.microsoft.com/office/drawing/2014/main" id="{0DBF7DAD-370A-46CE-B30F-E4D0E7ACF2A4}"/>
              </a:ext>
            </a:extLst>
          </p:cNvPr>
          <p:cNvSpPr txBox="1"/>
          <p:nvPr/>
        </p:nvSpPr>
        <p:spPr>
          <a:xfrm>
            <a:off x="417285" y="3611855"/>
            <a:ext cx="2374711" cy="2308324"/>
          </a:xfrm>
          <a:prstGeom prst="rect">
            <a:avLst/>
          </a:prstGeom>
          <a:noFill/>
        </p:spPr>
        <p:txBody>
          <a:bodyPr wrap="square" rtlCol="0">
            <a:spAutoFit/>
          </a:bodyPr>
          <a:lstStyle/>
          <a:p>
            <a:pPr algn="ctr"/>
            <a:r>
              <a:rPr lang="en-US" sz="2400" dirty="0"/>
              <a:t>Observed evidence could not have occurred if proposition 1 were correct</a:t>
            </a:r>
          </a:p>
        </p:txBody>
      </p:sp>
      <p:sp>
        <p:nvSpPr>
          <p:cNvPr id="15" name="TextBox 14">
            <a:extLst>
              <a:ext uri="{FF2B5EF4-FFF2-40B4-BE49-F238E27FC236}">
                <a16:creationId xmlns:a16="http://schemas.microsoft.com/office/drawing/2014/main" id="{A28717C6-44A4-45CC-9695-34B8F7FF3E3D}"/>
              </a:ext>
            </a:extLst>
          </p:cNvPr>
          <p:cNvSpPr txBox="1"/>
          <p:nvPr/>
        </p:nvSpPr>
        <p:spPr>
          <a:xfrm>
            <a:off x="6540689" y="3599280"/>
            <a:ext cx="2374711" cy="2308324"/>
          </a:xfrm>
          <a:prstGeom prst="rect">
            <a:avLst/>
          </a:prstGeom>
          <a:noFill/>
        </p:spPr>
        <p:txBody>
          <a:bodyPr wrap="square" rtlCol="0">
            <a:spAutoFit/>
          </a:bodyPr>
          <a:lstStyle/>
          <a:p>
            <a:pPr algn="ctr"/>
            <a:r>
              <a:rPr lang="en-US" sz="2400" dirty="0"/>
              <a:t>Observed evidence could not have occurred if proposition 2 were correct</a:t>
            </a:r>
          </a:p>
        </p:txBody>
      </p:sp>
      <p:sp>
        <p:nvSpPr>
          <p:cNvPr id="16" name="TextBox 15">
            <a:extLst>
              <a:ext uri="{FF2B5EF4-FFF2-40B4-BE49-F238E27FC236}">
                <a16:creationId xmlns:a16="http://schemas.microsoft.com/office/drawing/2014/main" id="{7055839B-2987-4C76-ABB5-9ABC13D2E7C7}"/>
              </a:ext>
            </a:extLst>
          </p:cNvPr>
          <p:cNvSpPr txBox="1"/>
          <p:nvPr/>
        </p:nvSpPr>
        <p:spPr>
          <a:xfrm>
            <a:off x="3370556" y="3711434"/>
            <a:ext cx="2374711" cy="1019551"/>
          </a:xfrm>
          <a:prstGeom prst="rect">
            <a:avLst/>
          </a:prstGeom>
          <a:noFill/>
        </p:spPr>
        <p:txBody>
          <a:bodyPr wrap="square" rtlCol="0">
            <a:spAutoFit/>
          </a:bodyPr>
          <a:lstStyle/>
          <a:p>
            <a:pPr algn="ctr"/>
            <a:r>
              <a:rPr lang="en-US" sz="2400" dirty="0"/>
              <a:t>Observed evidence equally likely under either narrative</a:t>
            </a:r>
          </a:p>
        </p:txBody>
      </p:sp>
      <p:cxnSp>
        <p:nvCxnSpPr>
          <p:cNvPr id="17" name="Straight Connector 16">
            <a:extLst>
              <a:ext uri="{FF2B5EF4-FFF2-40B4-BE49-F238E27FC236}">
                <a16:creationId xmlns:a16="http://schemas.microsoft.com/office/drawing/2014/main" id="{459B4CCF-28B0-44E7-A00C-B92DD7382061}"/>
              </a:ext>
            </a:extLst>
          </p:cNvPr>
          <p:cNvCxnSpPr>
            <a:cxnSpLocks/>
          </p:cNvCxnSpPr>
          <p:nvPr/>
        </p:nvCxnSpPr>
        <p:spPr>
          <a:xfrm>
            <a:off x="1233556" y="3068076"/>
            <a:ext cx="0" cy="1276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907CB3-6355-4014-99F9-7E3616968032}"/>
              </a:ext>
            </a:extLst>
          </p:cNvPr>
          <p:cNvCxnSpPr>
            <a:cxnSpLocks/>
            <a:stCxn id="10" idx="3"/>
            <a:endCxn id="13" idx="0"/>
          </p:cNvCxnSpPr>
          <p:nvPr/>
        </p:nvCxnSpPr>
        <p:spPr>
          <a:xfrm flipH="1">
            <a:off x="4492178" y="3068076"/>
            <a:ext cx="3624" cy="1679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D8CEF91-F908-4DC7-9FF6-356241FCCADD}"/>
              </a:ext>
            </a:extLst>
          </p:cNvPr>
          <p:cNvCxnSpPr>
            <a:cxnSpLocks/>
          </p:cNvCxnSpPr>
          <p:nvPr/>
        </p:nvCxnSpPr>
        <p:spPr>
          <a:xfrm>
            <a:off x="7740590" y="3067213"/>
            <a:ext cx="0" cy="1649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55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65150"/>
          </a:xfrm>
        </p:spPr>
        <p:txBody>
          <a:bodyPr>
            <a:noAutofit/>
          </a:bodyPr>
          <a:lstStyle/>
          <a:p>
            <a:r>
              <a:rPr lang="en-US" sz="4400" dirty="0"/>
              <a:t>Bayes’ Formula</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9" name="Content Placeholder 2">
            <a:extLst>
              <a:ext uri="{FF2B5EF4-FFF2-40B4-BE49-F238E27FC236}">
                <a16:creationId xmlns:a16="http://schemas.microsoft.com/office/drawing/2014/main" id="{330A40CA-5A63-49A5-9A0F-3F7EAF120939}"/>
              </a:ext>
            </a:extLst>
          </p:cNvPr>
          <p:cNvSpPr txBox="1">
            <a:spLocks/>
          </p:cNvSpPr>
          <p:nvPr/>
        </p:nvSpPr>
        <p:spPr>
          <a:xfrm>
            <a:off x="-152400" y="1447800"/>
            <a:ext cx="10515600" cy="43513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8" name="Rectangle 7">
            <a:extLst>
              <a:ext uri="{FF2B5EF4-FFF2-40B4-BE49-F238E27FC236}">
                <a16:creationId xmlns:a16="http://schemas.microsoft.com/office/drawing/2014/main" id="{464A1679-B61D-4FE3-94D0-EF0AF6CE22EC}"/>
              </a:ext>
            </a:extLst>
          </p:cNvPr>
          <p:cNvSpPr/>
          <p:nvPr/>
        </p:nvSpPr>
        <p:spPr>
          <a:xfrm>
            <a:off x="6048404" y="1690232"/>
            <a:ext cx="2488476" cy="512626"/>
          </a:xfrm>
          <a:prstGeom prst="rect">
            <a:avLst/>
          </a:prstGeom>
          <a:solidFill>
            <a:srgbClr val="7030A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ADE1E9-DB54-4821-89C2-0C219E149DA3}"/>
              </a:ext>
            </a:extLst>
          </p:cNvPr>
          <p:cNvSpPr/>
          <p:nvPr/>
        </p:nvSpPr>
        <p:spPr>
          <a:xfrm>
            <a:off x="3056878" y="1690232"/>
            <a:ext cx="2663193" cy="51262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537926-9F1F-469D-933C-25FB8EA38083}"/>
              </a:ext>
            </a:extLst>
          </p:cNvPr>
          <p:cNvSpPr/>
          <p:nvPr/>
        </p:nvSpPr>
        <p:spPr>
          <a:xfrm>
            <a:off x="803667" y="1694543"/>
            <a:ext cx="1933303" cy="512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C8132D-C3FA-4CAE-944C-57273DEC80F8}"/>
              </a:ext>
            </a:extLst>
          </p:cNvPr>
          <p:cNvSpPr txBox="1"/>
          <p:nvPr/>
        </p:nvSpPr>
        <p:spPr>
          <a:xfrm>
            <a:off x="402103" y="2494552"/>
            <a:ext cx="2495006" cy="954107"/>
          </a:xfrm>
          <a:prstGeom prst="rect">
            <a:avLst/>
          </a:prstGeom>
          <a:noFill/>
        </p:spPr>
        <p:txBody>
          <a:bodyPr wrap="square" rtlCol="0">
            <a:spAutoFit/>
          </a:bodyPr>
          <a:lstStyle/>
          <a:p>
            <a:pPr algn="ctr"/>
            <a:r>
              <a:rPr lang="en-US" sz="2800" dirty="0">
                <a:solidFill>
                  <a:srgbClr val="0070C0"/>
                </a:solidFill>
              </a:rPr>
              <a:t>What you believed before </a:t>
            </a:r>
          </a:p>
        </p:txBody>
      </p:sp>
      <p:sp>
        <p:nvSpPr>
          <p:cNvPr id="13" name="TextBox 12">
            <a:extLst>
              <a:ext uri="{FF2B5EF4-FFF2-40B4-BE49-F238E27FC236}">
                <a16:creationId xmlns:a16="http://schemas.microsoft.com/office/drawing/2014/main" id="{C97602BB-687F-420B-B7FA-6510779049EA}"/>
              </a:ext>
            </a:extLst>
          </p:cNvPr>
          <p:cNvSpPr txBox="1"/>
          <p:nvPr/>
        </p:nvSpPr>
        <p:spPr>
          <a:xfrm>
            <a:off x="3025446" y="2494550"/>
            <a:ext cx="2760976" cy="1384995"/>
          </a:xfrm>
          <a:prstGeom prst="rect">
            <a:avLst/>
          </a:prstGeom>
          <a:noFill/>
        </p:spPr>
        <p:txBody>
          <a:bodyPr wrap="square" rtlCol="0">
            <a:spAutoFit/>
          </a:bodyPr>
          <a:lstStyle/>
          <a:p>
            <a:pPr algn="ctr"/>
            <a:r>
              <a:rPr lang="en-US" sz="2800" dirty="0">
                <a:solidFill>
                  <a:srgbClr val="FF0000"/>
                </a:solidFill>
              </a:rPr>
              <a:t>How what you learned impacted your belief</a:t>
            </a:r>
          </a:p>
        </p:txBody>
      </p:sp>
      <p:sp>
        <p:nvSpPr>
          <p:cNvPr id="14" name="TextBox 13">
            <a:extLst>
              <a:ext uri="{FF2B5EF4-FFF2-40B4-BE49-F238E27FC236}">
                <a16:creationId xmlns:a16="http://schemas.microsoft.com/office/drawing/2014/main" id="{E9A4F065-1A4D-4B76-9A83-64D98F2FF0E9}"/>
              </a:ext>
            </a:extLst>
          </p:cNvPr>
          <p:cNvSpPr txBox="1"/>
          <p:nvPr/>
        </p:nvSpPr>
        <p:spPr>
          <a:xfrm>
            <a:off x="6018958" y="2494551"/>
            <a:ext cx="2495006" cy="954107"/>
          </a:xfrm>
          <a:prstGeom prst="rect">
            <a:avLst/>
          </a:prstGeom>
          <a:noFill/>
        </p:spPr>
        <p:txBody>
          <a:bodyPr wrap="square" rtlCol="0">
            <a:spAutoFit/>
          </a:bodyPr>
          <a:lstStyle/>
          <a:p>
            <a:pPr algn="ctr"/>
            <a:r>
              <a:rPr lang="en-US" sz="2800" dirty="0">
                <a:solidFill>
                  <a:srgbClr val="7030A0"/>
                </a:solidFill>
              </a:rPr>
              <a:t>What you believe now</a:t>
            </a:r>
          </a:p>
        </p:txBody>
      </p:sp>
      <p:sp>
        <p:nvSpPr>
          <p:cNvPr id="15" name="Content Placeholder 2">
            <a:extLst>
              <a:ext uri="{FF2B5EF4-FFF2-40B4-BE49-F238E27FC236}">
                <a16:creationId xmlns:a16="http://schemas.microsoft.com/office/drawing/2014/main" id="{67C3DE21-6B0E-41FE-925E-428E6D76515F}"/>
              </a:ext>
            </a:extLst>
          </p:cNvPr>
          <p:cNvSpPr txBox="1">
            <a:spLocks/>
          </p:cNvSpPr>
          <p:nvPr/>
        </p:nvSpPr>
        <p:spPr>
          <a:xfrm>
            <a:off x="565103" y="1658644"/>
            <a:ext cx="8158841" cy="66938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   Prior Odds * Likelihood Ratio = Posterior Odds</a:t>
            </a:r>
          </a:p>
        </p:txBody>
      </p:sp>
    </p:spTree>
    <p:extLst>
      <p:ext uri="{BB962C8B-B14F-4D97-AF65-F5344CB8AC3E}">
        <p14:creationId xmlns:p14="http://schemas.microsoft.com/office/powerpoint/2010/main" val="161011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rrow: Right 29">
            <a:extLst>
              <a:ext uri="{FF2B5EF4-FFF2-40B4-BE49-F238E27FC236}">
                <a16:creationId xmlns:a16="http://schemas.microsoft.com/office/drawing/2014/main" id="{2F1A713A-F7A0-4B8B-8AF1-69284C0111BE}"/>
              </a:ext>
            </a:extLst>
          </p:cNvPr>
          <p:cNvSpPr/>
          <p:nvPr/>
        </p:nvSpPr>
        <p:spPr>
          <a:xfrm rot="19275926">
            <a:off x="2446832" y="3308283"/>
            <a:ext cx="747487" cy="38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 y="6064012"/>
            <a:ext cx="9144000" cy="824504"/>
          </a:xfrm>
          <a:prstGeom prst="rect">
            <a:avLst/>
          </a:prstGeom>
        </p:spPr>
      </p:pic>
      <p:sp>
        <p:nvSpPr>
          <p:cNvPr id="9" name="Content Placeholder 2">
            <a:extLst>
              <a:ext uri="{FF2B5EF4-FFF2-40B4-BE49-F238E27FC236}">
                <a16:creationId xmlns:a16="http://schemas.microsoft.com/office/drawing/2014/main" id="{330A40CA-5A63-49A5-9A0F-3F7EAF120939}"/>
              </a:ext>
            </a:extLst>
          </p:cNvPr>
          <p:cNvSpPr txBox="1">
            <a:spLocks/>
          </p:cNvSpPr>
          <p:nvPr/>
        </p:nvSpPr>
        <p:spPr>
          <a:xfrm>
            <a:off x="714395" y="1511095"/>
            <a:ext cx="7857244" cy="35032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10" name="Picture 4" descr="Image result for football signal incomplete out of bounds">
            <a:extLst>
              <a:ext uri="{FF2B5EF4-FFF2-40B4-BE49-F238E27FC236}">
                <a16:creationId xmlns:a16="http://schemas.microsoft.com/office/drawing/2014/main" id="{0B7E12F3-DDE4-49A1-AE3B-D9C77C6508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17" t="12634" r="42469"/>
          <a:stretch/>
        </p:blipFill>
        <p:spPr bwMode="auto">
          <a:xfrm>
            <a:off x="4515519" y="3874475"/>
            <a:ext cx="1478659" cy="1916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out of bounds">
            <a:extLst>
              <a:ext uri="{FF2B5EF4-FFF2-40B4-BE49-F238E27FC236}">
                <a16:creationId xmlns:a16="http://schemas.microsoft.com/office/drawing/2014/main" id="{E6A8FC80-4C41-4771-A969-A0AE73A8C37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905" t="12522" r="16354" b="9548"/>
          <a:stretch/>
        </p:blipFill>
        <p:spPr bwMode="auto">
          <a:xfrm>
            <a:off x="7178486" y="1795781"/>
            <a:ext cx="1736914" cy="134952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16C5844-B3E5-4FBF-90D2-1F2A8EAD5793}"/>
              </a:ext>
            </a:extLst>
          </p:cNvPr>
          <p:cNvSpPr/>
          <p:nvPr/>
        </p:nvSpPr>
        <p:spPr>
          <a:xfrm>
            <a:off x="1976016" y="87254"/>
            <a:ext cx="6863184" cy="1323439"/>
          </a:xfrm>
          <a:prstGeom prst="rect">
            <a:avLst/>
          </a:prstGeom>
        </p:spPr>
        <p:txBody>
          <a:bodyPr wrap="square">
            <a:spAutoFit/>
          </a:bodyPr>
          <a:lstStyle/>
          <a:p>
            <a:pPr marL="800100" lvl="1" indent="-342900" algn="ctr"/>
            <a:r>
              <a:rPr lang="en-US" sz="4000" dirty="0"/>
              <a:t>Decision Making Under Uncertainty</a:t>
            </a:r>
          </a:p>
        </p:txBody>
      </p:sp>
      <p:grpSp>
        <p:nvGrpSpPr>
          <p:cNvPr id="5" name="Group 4">
            <a:extLst>
              <a:ext uri="{FF2B5EF4-FFF2-40B4-BE49-F238E27FC236}">
                <a16:creationId xmlns:a16="http://schemas.microsoft.com/office/drawing/2014/main" id="{318C2441-8B2C-4724-89B7-52826E93F722}"/>
              </a:ext>
            </a:extLst>
          </p:cNvPr>
          <p:cNvGrpSpPr/>
          <p:nvPr/>
        </p:nvGrpSpPr>
        <p:grpSpPr>
          <a:xfrm>
            <a:off x="94641" y="152400"/>
            <a:ext cx="2472584" cy="1174384"/>
            <a:chOff x="3042813" y="97057"/>
            <a:chExt cx="2472584" cy="1174384"/>
          </a:xfrm>
        </p:grpSpPr>
        <p:pic>
          <p:nvPicPr>
            <p:cNvPr id="7" name="Picture 6">
              <a:extLst>
                <a:ext uri="{FF2B5EF4-FFF2-40B4-BE49-F238E27FC236}">
                  <a16:creationId xmlns:a16="http://schemas.microsoft.com/office/drawing/2014/main" id="{114A1123-97E4-4C0D-A762-525DB50EBB56}"/>
                </a:ext>
              </a:extLst>
            </p:cNvPr>
            <p:cNvPicPr>
              <a:picLocks noChangeAspect="1"/>
            </p:cNvPicPr>
            <p:nvPr/>
          </p:nvPicPr>
          <p:blipFill rotWithShape="1">
            <a:blip r:embed="rId6"/>
            <a:srcRect r="15366" b="33624"/>
            <a:stretch/>
          </p:blipFill>
          <p:spPr>
            <a:xfrm>
              <a:off x="3042813" y="97057"/>
              <a:ext cx="2472584" cy="1174384"/>
            </a:xfrm>
            <a:prstGeom prst="rect">
              <a:avLst/>
            </a:prstGeom>
          </p:spPr>
        </p:pic>
        <p:sp>
          <p:nvSpPr>
            <p:cNvPr id="13" name="TextBox 12">
              <a:extLst>
                <a:ext uri="{FF2B5EF4-FFF2-40B4-BE49-F238E27FC236}">
                  <a16:creationId xmlns:a16="http://schemas.microsoft.com/office/drawing/2014/main" id="{7293C023-7536-4E6F-9DEB-8CD79DBE77C6}"/>
                </a:ext>
              </a:extLst>
            </p:cNvPr>
            <p:cNvSpPr txBox="1"/>
            <p:nvPr/>
          </p:nvSpPr>
          <p:spPr>
            <a:xfrm>
              <a:off x="3042813" y="102834"/>
              <a:ext cx="1529188" cy="461665"/>
            </a:xfrm>
            <a:prstGeom prst="rect">
              <a:avLst/>
            </a:prstGeom>
            <a:solidFill>
              <a:srgbClr val="74886B">
                <a:alpha val="73000"/>
              </a:srgbClr>
            </a:solidFill>
          </p:spPr>
          <p:txBody>
            <a:bodyPr wrap="square" rtlCol="0">
              <a:spAutoFit/>
            </a:bodyPr>
            <a:lstStyle/>
            <a:p>
              <a:r>
                <a:rPr lang="en-US" sz="2400" dirty="0">
                  <a:solidFill>
                    <a:schemeClr val="bg1"/>
                  </a:solidFill>
                </a:rPr>
                <a:t>Statistician</a:t>
              </a:r>
            </a:p>
          </p:txBody>
        </p:sp>
      </p:grpSp>
      <p:sp>
        <p:nvSpPr>
          <p:cNvPr id="14" name="TextBox 13">
            <a:extLst>
              <a:ext uri="{FF2B5EF4-FFF2-40B4-BE49-F238E27FC236}">
                <a16:creationId xmlns:a16="http://schemas.microsoft.com/office/drawing/2014/main" id="{C3D9AC7F-2A7D-45D7-8124-AD68201AB587}"/>
              </a:ext>
            </a:extLst>
          </p:cNvPr>
          <p:cNvSpPr txBox="1"/>
          <p:nvPr/>
        </p:nvSpPr>
        <p:spPr>
          <a:xfrm>
            <a:off x="228600" y="1828800"/>
            <a:ext cx="2084938" cy="954107"/>
          </a:xfrm>
          <a:prstGeom prst="rect">
            <a:avLst/>
          </a:prstGeom>
          <a:noFill/>
        </p:spPr>
        <p:txBody>
          <a:bodyPr wrap="square" rtlCol="0">
            <a:spAutoFit/>
          </a:bodyPr>
          <a:lstStyle/>
          <a:p>
            <a:pPr algn="ctr"/>
            <a:r>
              <a:rPr lang="en-US" sz="2800" dirty="0"/>
              <a:t>Evidence</a:t>
            </a:r>
          </a:p>
          <a:p>
            <a:pPr algn="ctr"/>
            <a:r>
              <a:rPr lang="en-US" sz="2800" dirty="0"/>
              <a:t>Observations</a:t>
            </a:r>
          </a:p>
        </p:txBody>
      </p:sp>
      <p:sp>
        <p:nvSpPr>
          <p:cNvPr id="16" name="TextBox 15">
            <a:extLst>
              <a:ext uri="{FF2B5EF4-FFF2-40B4-BE49-F238E27FC236}">
                <a16:creationId xmlns:a16="http://schemas.microsoft.com/office/drawing/2014/main" id="{582DDD7D-EE30-44DC-90D7-4485505983A0}"/>
              </a:ext>
            </a:extLst>
          </p:cNvPr>
          <p:cNvSpPr txBox="1"/>
          <p:nvPr/>
        </p:nvSpPr>
        <p:spPr>
          <a:xfrm>
            <a:off x="7071599" y="2246293"/>
            <a:ext cx="1519856" cy="954107"/>
          </a:xfrm>
          <a:prstGeom prst="rect">
            <a:avLst/>
          </a:prstGeom>
          <a:solidFill>
            <a:schemeClr val="bg1">
              <a:alpha val="72000"/>
            </a:schemeClr>
          </a:solidFill>
        </p:spPr>
        <p:txBody>
          <a:bodyPr wrap="square" rtlCol="0">
            <a:spAutoFit/>
          </a:bodyPr>
          <a:lstStyle/>
          <a:p>
            <a:pPr algn="ctr"/>
            <a:r>
              <a:rPr lang="en-US" sz="2800" dirty="0"/>
              <a:t>Prior belief</a:t>
            </a:r>
          </a:p>
        </p:txBody>
      </p:sp>
      <p:sp>
        <p:nvSpPr>
          <p:cNvPr id="17" name="TextBox 16">
            <a:extLst>
              <a:ext uri="{FF2B5EF4-FFF2-40B4-BE49-F238E27FC236}">
                <a16:creationId xmlns:a16="http://schemas.microsoft.com/office/drawing/2014/main" id="{A48B89A8-F19A-4182-B929-55EA4BDDB172}"/>
              </a:ext>
            </a:extLst>
          </p:cNvPr>
          <p:cNvSpPr txBox="1"/>
          <p:nvPr/>
        </p:nvSpPr>
        <p:spPr>
          <a:xfrm>
            <a:off x="6785754" y="3694093"/>
            <a:ext cx="2091546" cy="954107"/>
          </a:xfrm>
          <a:prstGeom prst="rect">
            <a:avLst/>
          </a:prstGeom>
          <a:noFill/>
        </p:spPr>
        <p:txBody>
          <a:bodyPr wrap="square" rtlCol="0">
            <a:spAutoFit/>
          </a:bodyPr>
          <a:lstStyle/>
          <a:p>
            <a:pPr algn="ctr"/>
            <a:r>
              <a:rPr lang="en-US" sz="2800" dirty="0"/>
              <a:t>Posterior belief</a:t>
            </a:r>
          </a:p>
        </p:txBody>
      </p:sp>
      <p:sp>
        <p:nvSpPr>
          <p:cNvPr id="18" name="TextBox 17">
            <a:extLst>
              <a:ext uri="{FF2B5EF4-FFF2-40B4-BE49-F238E27FC236}">
                <a16:creationId xmlns:a16="http://schemas.microsoft.com/office/drawing/2014/main" id="{17597B1F-B046-4D58-8769-0D381187A010}"/>
              </a:ext>
            </a:extLst>
          </p:cNvPr>
          <p:cNvSpPr txBox="1"/>
          <p:nvPr/>
        </p:nvSpPr>
        <p:spPr>
          <a:xfrm>
            <a:off x="4163400" y="4597439"/>
            <a:ext cx="2057403" cy="954107"/>
          </a:xfrm>
          <a:prstGeom prst="rect">
            <a:avLst/>
          </a:prstGeom>
          <a:solidFill>
            <a:schemeClr val="bg1">
              <a:alpha val="86000"/>
            </a:schemeClr>
          </a:solidFill>
        </p:spPr>
        <p:txBody>
          <a:bodyPr wrap="square" rtlCol="0">
            <a:spAutoFit/>
          </a:bodyPr>
          <a:lstStyle/>
          <a:p>
            <a:pPr algn="ctr"/>
            <a:r>
              <a:rPr lang="en-US" sz="2800" dirty="0"/>
              <a:t>Perceived costs</a:t>
            </a:r>
          </a:p>
        </p:txBody>
      </p:sp>
      <p:sp>
        <p:nvSpPr>
          <p:cNvPr id="19" name="TextBox 18">
            <a:extLst>
              <a:ext uri="{FF2B5EF4-FFF2-40B4-BE49-F238E27FC236}">
                <a16:creationId xmlns:a16="http://schemas.microsoft.com/office/drawing/2014/main" id="{EAF95C49-BBFA-46E1-97C5-F197D8C76DC7}"/>
              </a:ext>
            </a:extLst>
          </p:cNvPr>
          <p:cNvSpPr txBox="1"/>
          <p:nvPr/>
        </p:nvSpPr>
        <p:spPr>
          <a:xfrm>
            <a:off x="7107627" y="5235746"/>
            <a:ext cx="1447800" cy="523220"/>
          </a:xfrm>
          <a:prstGeom prst="rect">
            <a:avLst/>
          </a:prstGeom>
          <a:noFill/>
        </p:spPr>
        <p:txBody>
          <a:bodyPr wrap="square" rtlCol="0">
            <a:spAutoFit/>
          </a:bodyPr>
          <a:lstStyle/>
          <a:p>
            <a:pPr algn="ctr"/>
            <a:r>
              <a:rPr lang="en-US" sz="2800" dirty="0"/>
              <a:t>Decision</a:t>
            </a:r>
          </a:p>
        </p:txBody>
      </p:sp>
      <p:sp>
        <p:nvSpPr>
          <p:cNvPr id="20" name="Arrow: Right 19">
            <a:extLst>
              <a:ext uri="{FF2B5EF4-FFF2-40B4-BE49-F238E27FC236}">
                <a16:creationId xmlns:a16="http://schemas.microsoft.com/office/drawing/2014/main" id="{D1C46E41-4CB0-4435-B81A-ADF0C4DDA5AC}"/>
              </a:ext>
            </a:extLst>
          </p:cNvPr>
          <p:cNvSpPr/>
          <p:nvPr/>
        </p:nvSpPr>
        <p:spPr>
          <a:xfrm rot="1606904">
            <a:off x="2285203" y="2325588"/>
            <a:ext cx="742844" cy="38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D2E79228-37D1-492C-B02A-83BBDB4251DD}"/>
              </a:ext>
            </a:extLst>
          </p:cNvPr>
          <p:cNvSpPr/>
          <p:nvPr/>
        </p:nvSpPr>
        <p:spPr>
          <a:xfrm rot="1684979">
            <a:off x="5826941" y="3279196"/>
            <a:ext cx="1261613" cy="38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1E86CFE-92E7-475C-AFE7-0C412BDB81BD}"/>
              </a:ext>
            </a:extLst>
          </p:cNvPr>
          <p:cNvSpPr/>
          <p:nvPr/>
        </p:nvSpPr>
        <p:spPr>
          <a:xfrm rot="5400000">
            <a:off x="7501128" y="3268245"/>
            <a:ext cx="660799" cy="359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8EF09EF2-0971-42B9-B0EF-7A8A0EB6E783}"/>
              </a:ext>
            </a:extLst>
          </p:cNvPr>
          <p:cNvSpPr/>
          <p:nvPr/>
        </p:nvSpPr>
        <p:spPr>
          <a:xfrm rot="5400000">
            <a:off x="7499654" y="4724330"/>
            <a:ext cx="663747" cy="359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C14F8345-46D6-4AF3-B9CF-2B4088337235}"/>
              </a:ext>
            </a:extLst>
          </p:cNvPr>
          <p:cNvSpPr/>
          <p:nvPr/>
        </p:nvSpPr>
        <p:spPr>
          <a:xfrm rot="1381272">
            <a:off x="6170110" y="4996673"/>
            <a:ext cx="921910" cy="38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quot;Not Allowed&quot; Symbol 24">
            <a:extLst>
              <a:ext uri="{FF2B5EF4-FFF2-40B4-BE49-F238E27FC236}">
                <a16:creationId xmlns:a16="http://schemas.microsoft.com/office/drawing/2014/main" id="{1D66D078-8C8E-433D-8566-AE79AA879668}"/>
              </a:ext>
            </a:extLst>
          </p:cNvPr>
          <p:cNvSpPr/>
          <p:nvPr/>
        </p:nvSpPr>
        <p:spPr>
          <a:xfrm>
            <a:off x="4257561" y="4579550"/>
            <a:ext cx="1910280" cy="906850"/>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quot;Not Allowed&quot; Symbol 25">
            <a:extLst>
              <a:ext uri="{FF2B5EF4-FFF2-40B4-BE49-F238E27FC236}">
                <a16:creationId xmlns:a16="http://schemas.microsoft.com/office/drawing/2014/main" id="{AA397C52-37E5-4BD2-AF52-739E5B259EDE}"/>
              </a:ext>
            </a:extLst>
          </p:cNvPr>
          <p:cNvSpPr/>
          <p:nvPr/>
        </p:nvSpPr>
        <p:spPr>
          <a:xfrm>
            <a:off x="7199715" y="2275794"/>
            <a:ext cx="1263625" cy="906850"/>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quot;Not Allowed&quot; Symbol 26">
            <a:extLst>
              <a:ext uri="{FF2B5EF4-FFF2-40B4-BE49-F238E27FC236}">
                <a16:creationId xmlns:a16="http://schemas.microsoft.com/office/drawing/2014/main" id="{29B8AD68-9FFB-4C22-AD79-92A7E0FEC74C}"/>
              </a:ext>
            </a:extLst>
          </p:cNvPr>
          <p:cNvSpPr/>
          <p:nvPr/>
        </p:nvSpPr>
        <p:spPr>
          <a:xfrm>
            <a:off x="7194505" y="5036750"/>
            <a:ext cx="1274044" cy="906850"/>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quot;Not Allowed&quot; Symbol 27">
            <a:extLst>
              <a:ext uri="{FF2B5EF4-FFF2-40B4-BE49-F238E27FC236}">
                <a16:creationId xmlns:a16="http://schemas.microsoft.com/office/drawing/2014/main" id="{12FE2159-CA65-4774-89E6-E2698FB8791D}"/>
              </a:ext>
            </a:extLst>
          </p:cNvPr>
          <p:cNvSpPr/>
          <p:nvPr/>
        </p:nvSpPr>
        <p:spPr>
          <a:xfrm>
            <a:off x="7022804" y="3665150"/>
            <a:ext cx="1617447" cy="906850"/>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250EFC0A-DA77-43F8-8E72-13EA917BB6C9}"/>
              </a:ext>
            </a:extLst>
          </p:cNvPr>
          <p:cNvPicPr>
            <a:picLocks noChangeAspect="1"/>
          </p:cNvPicPr>
          <p:nvPr/>
        </p:nvPicPr>
        <p:blipFill rotWithShape="1">
          <a:blip r:embed="rId7"/>
          <a:srcRect l="8587" t="12776" r="9829" b="15752"/>
          <a:stretch/>
        </p:blipFill>
        <p:spPr>
          <a:xfrm>
            <a:off x="2846034" y="1690401"/>
            <a:ext cx="3034575" cy="1920225"/>
          </a:xfrm>
          <a:prstGeom prst="rect">
            <a:avLst/>
          </a:prstGeom>
        </p:spPr>
      </p:pic>
      <p:sp>
        <p:nvSpPr>
          <p:cNvPr id="15" name="TextBox 14">
            <a:extLst>
              <a:ext uri="{FF2B5EF4-FFF2-40B4-BE49-F238E27FC236}">
                <a16:creationId xmlns:a16="http://schemas.microsoft.com/office/drawing/2014/main" id="{BB2C604F-F8FF-4BF8-9B41-244D2D8B3D90}"/>
              </a:ext>
            </a:extLst>
          </p:cNvPr>
          <p:cNvSpPr txBox="1"/>
          <p:nvPr/>
        </p:nvSpPr>
        <p:spPr>
          <a:xfrm>
            <a:off x="2976407" y="2538618"/>
            <a:ext cx="2747032" cy="954107"/>
          </a:xfrm>
          <a:prstGeom prst="rect">
            <a:avLst/>
          </a:prstGeom>
          <a:noFill/>
        </p:spPr>
        <p:txBody>
          <a:bodyPr wrap="square" rtlCol="0">
            <a:spAutoFit/>
          </a:bodyPr>
          <a:lstStyle/>
          <a:p>
            <a:pPr algn="ctr"/>
            <a:r>
              <a:rPr lang="en-US" sz="2800" dirty="0"/>
              <a:t>Value of Evidence</a:t>
            </a:r>
          </a:p>
          <a:p>
            <a:pPr algn="ctr"/>
            <a:r>
              <a:rPr lang="en-US" sz="2800" dirty="0"/>
              <a:t>Likelihood Ratio</a:t>
            </a:r>
          </a:p>
        </p:txBody>
      </p:sp>
      <p:sp>
        <p:nvSpPr>
          <p:cNvPr id="29" name="TextBox 28">
            <a:extLst>
              <a:ext uri="{FF2B5EF4-FFF2-40B4-BE49-F238E27FC236}">
                <a16:creationId xmlns:a16="http://schemas.microsoft.com/office/drawing/2014/main" id="{D59C2943-B946-435A-8E8D-5DF22FBA2FC5}"/>
              </a:ext>
            </a:extLst>
          </p:cNvPr>
          <p:cNvSpPr txBox="1"/>
          <p:nvPr/>
        </p:nvSpPr>
        <p:spPr>
          <a:xfrm>
            <a:off x="-76200" y="3276600"/>
            <a:ext cx="3034574" cy="954107"/>
          </a:xfrm>
          <a:prstGeom prst="rect">
            <a:avLst/>
          </a:prstGeom>
          <a:noFill/>
        </p:spPr>
        <p:txBody>
          <a:bodyPr wrap="square" rtlCol="0">
            <a:spAutoFit/>
          </a:bodyPr>
          <a:lstStyle/>
          <a:p>
            <a:pPr algn="ctr"/>
            <a:r>
              <a:rPr lang="en-US" sz="2800" dirty="0"/>
              <a:t>Assumptions</a:t>
            </a:r>
          </a:p>
          <a:p>
            <a:pPr algn="ctr"/>
            <a:r>
              <a:rPr lang="en-US" sz="2800" dirty="0"/>
              <a:t>Modelling Choices</a:t>
            </a:r>
          </a:p>
        </p:txBody>
      </p:sp>
    </p:spTree>
    <p:extLst>
      <p:ext uri="{BB962C8B-B14F-4D97-AF65-F5344CB8AC3E}">
        <p14:creationId xmlns:p14="http://schemas.microsoft.com/office/powerpoint/2010/main" val="281639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2" grpId="0"/>
      <p:bldP spid="16" grpId="0" animBg="1"/>
      <p:bldP spid="17" grpId="0"/>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15" grpId="0"/>
      <p:bldP spid="29" grpId="0"/>
    </p:bldLst>
  </p:timing>
</p:sld>
</file>

<file path=ppt/theme/theme1.xml><?xml version="1.0" encoding="utf-8"?>
<a:theme xmlns:a="http://schemas.openxmlformats.org/drawingml/2006/main" name="Office Theme">
  <a:themeElements>
    <a:clrScheme name="Forensics 1">
      <a:dk1>
        <a:sysClr val="windowText" lastClr="000000"/>
      </a:dk1>
      <a:lt1>
        <a:sysClr val="window" lastClr="FFFFFF"/>
      </a:lt1>
      <a:dk2>
        <a:srgbClr val="F6BC39"/>
      </a:dk2>
      <a:lt2>
        <a:srgbClr val="EEECE1"/>
      </a:lt2>
      <a:accent1>
        <a:srgbClr val="244A9F"/>
      </a:accent1>
      <a:accent2>
        <a:srgbClr val="F6BC39"/>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18746</TotalTime>
  <Words>2277</Words>
  <Application>Microsoft Office PowerPoint</Application>
  <PresentationFormat>On-screen Show (4:3)</PresentationFormat>
  <Paragraphs>258</Paragraphs>
  <Slides>32</Slides>
  <Notes>13</Notes>
  <HiddenSlides>9</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Likelihood Ratio as Weight of Forensic Evidence: A Closer Look</vt:lpstr>
      <vt:lpstr>Disclaimer</vt:lpstr>
      <vt:lpstr>PowerPoint Presentation</vt:lpstr>
      <vt:lpstr>PowerPoint Presentation</vt:lpstr>
      <vt:lpstr>What is a Likelihood Ratio (LR)?</vt:lpstr>
      <vt:lpstr>What is a Likelihood Ratio (LR)?</vt:lpstr>
      <vt:lpstr>What is a Likelihood Ratio (LR)?</vt:lpstr>
      <vt:lpstr>Bayes’ Formula</vt:lpstr>
      <vt:lpstr>PowerPoint Presentation</vt:lpstr>
      <vt:lpstr>PowerPoint Presentation</vt:lpstr>
      <vt:lpstr>PowerPoint Presentation</vt:lpstr>
      <vt:lpstr>Uncertainty Pyramid</vt:lpstr>
      <vt:lpstr>PowerPoint Presentation</vt:lpstr>
      <vt:lpstr>PowerPoint Presentation</vt:lpstr>
      <vt:lpstr>Our Suggestions:</vt:lpstr>
      <vt:lpstr>Published Responses</vt:lpstr>
      <vt:lpstr>Our Suggestions: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Demonstrating how well system has performed on case-like instances warrants use of LR (3rd page of Morrison)</vt:lpstr>
      <vt:lpstr>Reliance on adversarial system to flesh out uncertainty (4th page of Morrison, and Gittelson)</vt:lpstr>
      <vt:lpstr>Why we wrote the paper</vt:lpstr>
      <vt:lpstr>Responses from Authors of Taroni 2015</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Offer</dc:title>
  <dc:creator>Mikhail Kogan</dc:creator>
  <cp:lastModifiedBy>Lloyd, Corrine (Fed)</cp:lastModifiedBy>
  <cp:revision>129</cp:revision>
  <dcterms:created xsi:type="dcterms:W3CDTF">2012-06-13T14:35:48Z</dcterms:created>
  <dcterms:modified xsi:type="dcterms:W3CDTF">2018-11-07T22:01:28Z</dcterms:modified>
</cp:coreProperties>
</file>