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99" r:id="rId2"/>
    <p:sldId id="694" r:id="rId3"/>
    <p:sldId id="695" r:id="rId4"/>
    <p:sldId id="603" r:id="rId5"/>
    <p:sldId id="618" r:id="rId6"/>
    <p:sldId id="696" r:id="rId7"/>
    <p:sldId id="648" r:id="rId8"/>
    <p:sldId id="685" r:id="rId9"/>
    <p:sldId id="697" r:id="rId10"/>
    <p:sldId id="690" r:id="rId11"/>
    <p:sldId id="693" r:id="rId12"/>
    <p:sldId id="699" r:id="rId13"/>
    <p:sldId id="660" r:id="rId14"/>
    <p:sldId id="661" r:id="rId15"/>
    <p:sldId id="663" r:id="rId16"/>
    <p:sldId id="664" r:id="rId17"/>
    <p:sldId id="700" r:id="rId18"/>
    <p:sldId id="669" r:id="rId19"/>
    <p:sldId id="670" r:id="rId20"/>
    <p:sldId id="654" r:id="rId21"/>
    <p:sldId id="655" r:id="rId22"/>
    <p:sldId id="656" r:id="rId23"/>
    <p:sldId id="682" r:id="rId24"/>
    <p:sldId id="610" r:id="rId25"/>
    <p:sldId id="683" r:id="rId26"/>
    <p:sldId id="684" r:id="rId27"/>
    <p:sldId id="701" r:id="rId28"/>
    <p:sldId id="633" r:id="rId29"/>
  </p:sldIdLst>
  <p:sldSz cx="9144000" cy="6858000" type="screen4x3"/>
  <p:notesSz cx="7010400" cy="92964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er, Steven" initials="BS" lastIdx="5" clrIdx="0">
    <p:extLst/>
  </p:cmAuthor>
  <p:cmAuthor id="2" name="Degheidy, Heba" initials="DH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2849" autoAdjust="0"/>
  </p:normalViewPr>
  <p:slideViewPr>
    <p:cSldViewPr snapToGrid="0" snapToObjects="1">
      <p:cViewPr varScale="1">
        <p:scale>
          <a:sx n="106" d="100"/>
          <a:sy n="106" d="100"/>
        </p:scale>
        <p:origin x="177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18734"/>
    </p:cViewPr>
  </p:sorterViewPr>
  <p:notesViewPr>
    <p:cSldViewPr snapToGrid="0" snapToObjects="1"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B135C-45A9-496B-8D89-3FD999540F58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9A117-7185-4932-B64F-AE7ABC5501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4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7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All lines capable of tri-lineage differentiation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005B3-5429-4EA0-B4AC-6A038389D3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All lines capable of tri-lineage differentiation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005B3-5429-4EA0-B4AC-6A038389D3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55FF11-FD53-4C35-A951-D1273F91C5D4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F83D7B-695B-4A8A-A719-061798C4B64C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28DD73-2A7C-4E2B-9C7F-81C1A8DB7694}" type="datetime1">
              <a:rPr lang="en-US" smtClean="0"/>
              <a:t>10/24/2017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C3775C1E-D714-404E-8A6A-4E4783865A16}" type="datetime1">
              <a:rPr lang="en-US" smtClean="0"/>
              <a:t>10/24/2017</a:t>
            </a:fld>
            <a:endParaRPr lang="en-US" dirty="0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EAFF58F7-2BBB-488E-8408-B4E5209B94A2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BCFDBE-F936-4EE4-8B47-4B9F58C9875A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E2CCAF-2C1D-41E6-9BA5-C7AD6259983A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CE07E0-4CE3-4B41-A4A4-7462F8EF3BFC}" type="datetime1">
              <a:rPr lang="en-US" smtClean="0"/>
              <a:t>10/24/2017</a:t>
            </a:fld>
            <a:endParaRPr lang="en-US" dirty="0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FF547B-8BD2-4E5E-97F1-0CA2EECE1FC9}" type="datetime1">
              <a:rPr lang="en-US" smtClean="0"/>
              <a:t>10/24/2017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899300-2C96-45BC-99F3-16531E7DB84C}" type="datetime1">
              <a:rPr lang="en-US" smtClean="0"/>
              <a:t>10/24/2017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2068BC1-FBD4-4B76-89A7-2E702CDE8A98}" type="datetime1">
              <a:rPr lang="en-US" smtClean="0"/>
              <a:t>10/24/2017</a:t>
            </a:fld>
            <a:endParaRPr lang="en-US" dirty="0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DF999-43E7-44D5-ACC8-22562AA14920}" type="datetime1">
              <a:rPr lang="en-US" smtClean="0"/>
              <a:t>10/24/2017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BF5916-6992-4608-BD32-B34F11446594}" type="datetime1">
              <a:rPr lang="en-US" smtClean="0"/>
              <a:t>10/24/2017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6FBD-D99F-4169-83ED-39E572987797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www.fda.gov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png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ctrTitle"/>
          </p:nvPr>
        </p:nvSpPr>
        <p:spPr>
          <a:xfrm>
            <a:off x="0" y="805319"/>
            <a:ext cx="8839200" cy="2037464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b="1" dirty="0">
                <a:solidFill>
                  <a:srgbClr val="003399"/>
                </a:solidFill>
              </a:rPr>
              <a:t>Standardization Strategies in Flow Cytometry</a:t>
            </a:r>
            <a:br>
              <a:rPr lang="en-US" sz="4000" dirty="0">
                <a:solidFill>
                  <a:srgbClr val="003399"/>
                </a:solidFill>
              </a:rPr>
            </a:br>
            <a:endParaRPr lang="en-US" altLang="en-US" sz="4000" dirty="0">
              <a:solidFill>
                <a:srgbClr val="003399"/>
              </a:solidFill>
            </a:endParaRPr>
          </a:p>
        </p:txBody>
      </p:sp>
      <p:sp>
        <p:nvSpPr>
          <p:cNvPr id="11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2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3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4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VOTE Pro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5255" y="3608353"/>
            <a:ext cx="717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Heba Degheidy,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MD,PhD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OTAT/CBER/FDA</a:t>
            </a:r>
          </a:p>
        </p:txBody>
      </p:sp>
    </p:spTree>
    <p:extLst>
      <p:ext uri="{BB962C8B-B14F-4D97-AF65-F5344CB8AC3E}">
        <p14:creationId xmlns:p14="http://schemas.microsoft.com/office/powerpoint/2010/main" val="300772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952166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2804" y="2196636"/>
            <a:ext cx="87983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EuroFlow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setting of photomultiplier tube (PMT) voltages for a fluorescence detector is established at a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voltage above the electronic noise in such a way that the least auto fluorescent cell type to be measured is placed at the left side of the scale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as ‘negative’ events clearly distinguishable from debris in the multidimensional space generated, dim fluorescent events can be discriminated from the negative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no cell- or bead- associated fluorescence measurement reaches the upper limit of the scale. Each PMT is characterized by a response of accuracy to PMT voltage measured, as the robust coefficient of variation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rCV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of a dim particle.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Optimal PMT voltage is set at the beginning of the plateau of a </a:t>
            </a:r>
            <a:r>
              <a:rPr 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rCV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versus PMT voltage curve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 this way, the electronic noise contribution to the signal is minimal whereas maximal dynamic range is left for the measurement of fluorescence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" y="177418"/>
            <a:ext cx="8045356" cy="168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2935" y="6504036"/>
            <a:ext cx="384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Leukemia (2012) 26, 1986–2010</a:t>
            </a:r>
          </a:p>
        </p:txBody>
      </p:sp>
    </p:spTree>
    <p:extLst>
      <p:ext uri="{BB962C8B-B14F-4D97-AF65-F5344CB8AC3E}">
        <p14:creationId xmlns:p14="http://schemas.microsoft.com/office/powerpoint/2010/main" val="166032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093123" cy="14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532313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647" y="2046330"/>
            <a:ext cx="65782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Using Quantum Simply Cellular Beads , QCSBs (an  antibody-capture beads with four different intensities and a negative bead)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Identify M1-M5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M1= negative bead population and M5 = brightest bead population.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M2 ratio (dimmest bead separation) = MFI of the M2 bead/90th percentile of the M1 bead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M5 ratio (brightest bead separation)  = MFI of M3 bead/90th percentile of the M1 bead.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these ratios are unchanged over the voltage range, as in instrument 1, then the middle voltage is selected (e.g., 575 V).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these ratios continue to increase, as in instrument 2 , then the highest voltage in the range is selected (e.g., 475 V).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77" y="3047351"/>
            <a:ext cx="2443523" cy="177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76" y="4739375"/>
            <a:ext cx="2443523" cy="191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71" y="1613647"/>
            <a:ext cx="2466208" cy="143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630" y="1532313"/>
            <a:ext cx="574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Determining the optimal PMT voltage using QCSBs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630" y="6416168"/>
            <a:ext cx="4149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Nature protocols , VOL.7, 2012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8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22375"/>
            <a:ext cx="8991600" cy="60960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endParaRPr lang="en-US" u="sng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the minimum acceptable voltage for each channel to ensure:</a:t>
            </a:r>
          </a:p>
          <a:p>
            <a:pPr marL="0" indent="0"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Negative’ events are clearly distinguishable from the debris</a:t>
            </a:r>
          </a:p>
          <a:p>
            <a:pPr marL="457200" lvl="1" indent="0"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Dim fluorescent events can be discriminated from the negative and are not dominated by electronic noise.</a:t>
            </a:r>
          </a:p>
          <a:p>
            <a:pPr marL="457200" lvl="1" indent="0"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high positive populations are within the linear range for each detector</a:t>
            </a:r>
          </a:p>
          <a:p>
            <a:pPr>
              <a:buFont typeface="Arial" charset="0"/>
              <a:buChar char="•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8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133" y="267887"/>
            <a:ext cx="8344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Concept of Flow cytometry Standardization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7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179135" y="588085"/>
            <a:ext cx="8915400" cy="1181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3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1800" u="sng" dirty="0">
              <a:solidFill>
                <a:prstClr val="black"/>
              </a:solidFill>
            </a:endParaRPr>
          </a:p>
          <a:p>
            <a:pPr eaLnBrk="1" hangingPunct="1"/>
            <a:r>
              <a:rPr lang="en-US" altLang="en-US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Steps:</a:t>
            </a:r>
          </a:p>
          <a:p>
            <a:pPr eaLnBrk="1" hangingPunct="1"/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Define base line  and establish cytometer specific reference settings</a:t>
            </a:r>
          </a:p>
          <a:p>
            <a:pPr eaLnBrk="1" hangingPunct="1"/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Run daily performance Characteristic QC/QA of instrument.</a:t>
            </a:r>
          </a:p>
          <a:p>
            <a:pPr eaLnBrk="1" hangingPunct="1"/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Determine 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ENrSD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Lin Max for each detector.</a:t>
            </a:r>
          </a:p>
          <a:p>
            <a:pPr eaLnBrk="1" hangingPunct="1"/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1526" y="153784"/>
            <a:ext cx="726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Instrument Standardization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5" y="4646223"/>
            <a:ext cx="85042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27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103276" y="864899"/>
            <a:ext cx="8896173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Use unstained control to optimize the voltage and adjust  the unstained background within 2.5 times  the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ENrSD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t="9599" r="2441" b="9332"/>
          <a:stretch>
            <a:fillRect/>
          </a:stretch>
        </p:blipFill>
        <p:spPr bwMode="auto">
          <a:xfrm>
            <a:off x="606752" y="2438400"/>
            <a:ext cx="289560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9599" r="2293" b="9332"/>
          <a:stretch>
            <a:fillRect/>
          </a:stretch>
        </p:blipFill>
        <p:spPr bwMode="auto">
          <a:xfrm>
            <a:off x="4977585" y="2375708"/>
            <a:ext cx="2954337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849040" y="3272430"/>
            <a:ext cx="561975" cy="6953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6622831" y="2862263"/>
            <a:ext cx="1712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2.5. </a:t>
            </a:r>
            <a:r>
              <a:rPr lang="en-US" altLang="en-US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ENrSD</a:t>
            </a:r>
            <a:endParaRPr lang="en-US" altLang="en-US" sz="1800" b="1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0825" y="2438400"/>
            <a:ext cx="2746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5168025"/>
            <a:ext cx="81534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1526" y="153784"/>
            <a:ext cx="726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Instrument Standardization </a:t>
            </a:r>
          </a:p>
        </p:txBody>
      </p:sp>
    </p:spTree>
    <p:extLst>
      <p:ext uri="{BB962C8B-B14F-4D97-AF65-F5344CB8AC3E}">
        <p14:creationId xmlns:p14="http://schemas.microsoft.com/office/powerpoint/2010/main" val="363018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4294967295"/>
          </p:nvPr>
        </p:nvSpPr>
        <p:spPr>
          <a:xfrm>
            <a:off x="239713" y="1147763"/>
            <a:ext cx="8904287" cy="4525962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5. Check the PMT voltage ( The bright positive peaks are within the linear scale for each detector.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11334" r="2609" b="4056"/>
          <a:stretch>
            <a:fillRect/>
          </a:stretch>
        </p:blipFill>
        <p:spPr bwMode="auto">
          <a:xfrm>
            <a:off x="1313656" y="1996676"/>
            <a:ext cx="3505200" cy="233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9235" r="2563" b="2464"/>
          <a:stretch>
            <a:fillRect/>
          </a:stretch>
        </p:blipFill>
        <p:spPr bwMode="auto">
          <a:xfrm>
            <a:off x="5072856" y="1876110"/>
            <a:ext cx="33528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0788" r="2089" b="3593"/>
          <a:stretch>
            <a:fillRect/>
          </a:stretch>
        </p:blipFill>
        <p:spPr bwMode="auto">
          <a:xfrm>
            <a:off x="1313656" y="4419600"/>
            <a:ext cx="3606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0728" r="2498" b="3871"/>
          <a:stretch>
            <a:fillRect/>
          </a:stretch>
        </p:blipFill>
        <p:spPr bwMode="auto">
          <a:xfrm>
            <a:off x="4964112" y="4434282"/>
            <a:ext cx="357028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29728" y="2409463"/>
            <a:ext cx="13994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</a:p>
          <a:p>
            <a:pPr eaLnBrk="1" hangingPunct="1"/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119856" y="4428136"/>
            <a:ext cx="1219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Beads</a:t>
            </a:r>
          </a:p>
          <a:p>
            <a:pPr eaLnBrk="1" hangingPunct="1"/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6208" y="1147763"/>
            <a:ext cx="90241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175012" y="3302758"/>
            <a:ext cx="1730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88660" y="4765343"/>
            <a:ext cx="264622" cy="5436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71526" y="153784"/>
            <a:ext cx="726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Instrument Standardization </a:t>
            </a:r>
          </a:p>
        </p:txBody>
      </p:sp>
    </p:spTree>
    <p:extLst>
      <p:ext uri="{BB962C8B-B14F-4D97-AF65-F5344CB8AC3E}">
        <p14:creationId xmlns:p14="http://schemas.microsoft.com/office/powerpoint/2010/main" val="108826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088" y="1228725"/>
            <a:ext cx="9045912" cy="5745163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6-Run Compensation controls (Comp beads or biological control) using the same PMT voltage compensation calculation.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7- Identify the MFI of one target peak ( 3 beaks, or 6 beaks beads) and save it.</a:t>
            </a:r>
          </a:p>
          <a:p>
            <a:pPr marL="0" indent="0">
              <a:buFont typeface="Arial" charset="0"/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8-  Record instrument target MFI over time to define instrument performance.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9- Run stained biological control tube e.g. normal donor T,B,NK and B-cell subsets tube.</a:t>
            </a:r>
          </a:p>
          <a:p>
            <a:pPr marL="0" indent="0">
              <a:buFont typeface="Arial" charset="0"/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13348" r="1884" b="10161"/>
          <a:stretch>
            <a:fillRect/>
          </a:stretch>
        </p:blipFill>
        <p:spPr bwMode="auto">
          <a:xfrm>
            <a:off x="914400" y="2921690"/>
            <a:ext cx="320040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10391" r="3354" b="8949"/>
          <a:stretch>
            <a:fillRect/>
          </a:stretch>
        </p:blipFill>
        <p:spPr bwMode="auto">
          <a:xfrm>
            <a:off x="4811713" y="2883590"/>
            <a:ext cx="30368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3451860" y="2483480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MFI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76600" y="2831202"/>
            <a:ext cx="381000" cy="4968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16"/>
          <p:cNvSpPr txBox="1">
            <a:spLocks noChangeArrowheads="1"/>
          </p:cNvSpPr>
          <p:nvPr/>
        </p:nvSpPr>
        <p:spPr bwMode="auto">
          <a:xfrm>
            <a:off x="7391400" y="2461315"/>
            <a:ext cx="1640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MFI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620000" y="2883590"/>
            <a:ext cx="228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391400" y="2785165"/>
            <a:ext cx="228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048500" y="2774052"/>
            <a:ext cx="228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Box 21"/>
          <p:cNvSpPr txBox="1">
            <a:spLocks noChangeArrowheads="1"/>
          </p:cNvSpPr>
          <p:nvPr/>
        </p:nvSpPr>
        <p:spPr bwMode="auto">
          <a:xfrm>
            <a:off x="2174193" y="4768195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prstClr val="black"/>
                </a:solidFill>
              </a:rPr>
              <a:t>FITC</a:t>
            </a:r>
          </a:p>
        </p:txBody>
      </p:sp>
      <p:sp>
        <p:nvSpPr>
          <p:cNvPr id="20491" name="TextBox 23"/>
          <p:cNvSpPr txBox="1">
            <a:spLocks noChangeArrowheads="1"/>
          </p:cNvSpPr>
          <p:nvPr/>
        </p:nvSpPr>
        <p:spPr bwMode="auto">
          <a:xfrm>
            <a:off x="6230938" y="4769254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prstClr val="black"/>
                </a:solidFill>
              </a:rPr>
              <a:t>FITC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6208" y="1147763"/>
            <a:ext cx="90241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71526" y="153784"/>
            <a:ext cx="726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Instrument Standardization </a:t>
            </a:r>
          </a:p>
        </p:txBody>
      </p:sp>
    </p:spTree>
    <p:extLst>
      <p:ext uri="{BB962C8B-B14F-4D97-AF65-F5344CB8AC3E}">
        <p14:creationId xmlns:p14="http://schemas.microsoft.com/office/powerpoint/2010/main" val="25973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 noChangeArrowheads="1"/>
          </p:cNvSpPr>
          <p:nvPr>
            <p:ph idx="4294967295"/>
          </p:nvPr>
        </p:nvSpPr>
        <p:spPr>
          <a:xfrm>
            <a:off x="-260031" y="116988"/>
            <a:ext cx="8702675" cy="954087"/>
          </a:xfr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Standardization of  One Instrument vs. Multiple Instruments</a:t>
            </a:r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586737" y="1850678"/>
            <a:ext cx="3029676" cy="40011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PMT voltages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1466966" y="4409087"/>
            <a:ext cx="1280204" cy="22433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2764500" y="1275635"/>
            <a:ext cx="4364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target MFI values</a:t>
            </a:r>
          </a:p>
        </p:txBody>
      </p:sp>
      <p:sp>
        <p:nvSpPr>
          <p:cNvPr id="21511" name="TextBox 12"/>
          <p:cNvSpPr txBox="1">
            <a:spLocks noChangeArrowheads="1"/>
          </p:cNvSpPr>
          <p:nvPr/>
        </p:nvSpPr>
        <p:spPr bwMode="auto">
          <a:xfrm>
            <a:off x="6284623" y="1901788"/>
            <a:ext cx="2549888" cy="1015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0ptimize voltages of 2</a:t>
            </a:r>
            <a:r>
              <a:rPr lang="en-US" altLang="en-US" sz="20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cytometer using these  target values 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6920648" y="3629690"/>
            <a:ext cx="1091738" cy="2413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3" name="TextBox 15"/>
          <p:cNvSpPr txBox="1">
            <a:spLocks noChangeArrowheads="1"/>
          </p:cNvSpPr>
          <p:nvPr/>
        </p:nvSpPr>
        <p:spPr bwMode="auto">
          <a:xfrm>
            <a:off x="5902846" y="4832540"/>
            <a:ext cx="3241154" cy="13234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multi color stained biological control tube between Standardized Cytometers</a:t>
            </a:r>
          </a:p>
        </p:txBody>
      </p:sp>
      <p:sp>
        <p:nvSpPr>
          <p:cNvPr id="21514" name="TextBox 19"/>
          <p:cNvSpPr txBox="1">
            <a:spLocks noChangeArrowheads="1"/>
          </p:cNvSpPr>
          <p:nvPr/>
        </p:nvSpPr>
        <p:spPr bwMode="auto">
          <a:xfrm>
            <a:off x="234675" y="5161358"/>
            <a:ext cx="3733800" cy="1015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instruments performance  over time using beads</a:t>
            </a:r>
          </a:p>
        </p:txBody>
      </p:sp>
      <p:sp>
        <p:nvSpPr>
          <p:cNvPr id="21" name="Right Arrow 20"/>
          <p:cNvSpPr/>
          <p:nvPr/>
        </p:nvSpPr>
        <p:spPr>
          <a:xfrm rot="10800000">
            <a:off x="4186843" y="5470997"/>
            <a:ext cx="1465545" cy="3619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2830" y="1675745"/>
            <a:ext cx="3968477" cy="4812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38104" y="1716689"/>
            <a:ext cx="3364784" cy="47714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78162" y="3350230"/>
            <a:ext cx="3029676" cy="40011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Target values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1619909" y="2631031"/>
            <a:ext cx="825359" cy="22433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186841" y="3350230"/>
            <a:ext cx="1465545" cy="3619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610145" y="1287814"/>
            <a:ext cx="80162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CD3, CD4 and CD8 stained tube acquired on two flow cytometers and analyzed using the same gating template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0"/>
          <a:stretch>
            <a:fillRect/>
          </a:stretch>
        </p:blipFill>
        <p:spPr bwMode="auto">
          <a:xfrm>
            <a:off x="1301085" y="2123545"/>
            <a:ext cx="728335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56972" y="2131687"/>
            <a:ext cx="162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</a:t>
            </a: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</a:t>
            </a:r>
          </a:p>
        </p:txBody>
      </p:sp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106208" y="4466733"/>
            <a:ext cx="162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</a:t>
            </a:r>
            <a:r>
              <a:rPr lang="en-US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0879" y="70545"/>
            <a:ext cx="6782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Flow cytometry Instruments at same location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6208" y="1147763"/>
            <a:ext cx="90241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1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8055" r="8450" b="21893"/>
          <a:stretch/>
        </p:blipFill>
        <p:spPr bwMode="auto">
          <a:xfrm>
            <a:off x="4824903" y="1818465"/>
            <a:ext cx="210929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940" y="1362465"/>
            <a:ext cx="214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#1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8809" r="10673" b="11160"/>
          <a:stretch/>
        </p:blipFill>
        <p:spPr bwMode="auto">
          <a:xfrm>
            <a:off x="4748969" y="4236586"/>
            <a:ext cx="218523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t="7189" r="5116" b="29259"/>
          <a:stretch/>
        </p:blipFill>
        <p:spPr bwMode="auto">
          <a:xfrm>
            <a:off x="373040" y="1742266"/>
            <a:ext cx="2234369" cy="18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t="11215" r="11720" b="23365"/>
          <a:stretch/>
        </p:blipFill>
        <p:spPr bwMode="auto">
          <a:xfrm>
            <a:off x="316683" y="4236586"/>
            <a:ext cx="2222486" cy="168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t="18096" r="5707" b="21543"/>
          <a:stretch/>
        </p:blipFill>
        <p:spPr bwMode="auto">
          <a:xfrm>
            <a:off x="2590533" y="1818466"/>
            <a:ext cx="2234370" cy="1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14165" r="10571" b="22903"/>
          <a:stretch/>
        </p:blipFill>
        <p:spPr bwMode="auto">
          <a:xfrm>
            <a:off x="2666045" y="4236584"/>
            <a:ext cx="2209215" cy="174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6" t="7556" r="2570" b="26110"/>
          <a:stretch/>
        </p:blipFill>
        <p:spPr bwMode="auto">
          <a:xfrm>
            <a:off x="6934201" y="1818465"/>
            <a:ext cx="2000428" cy="17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" t="7461" r="14510" b="20303"/>
          <a:stretch/>
        </p:blipFill>
        <p:spPr bwMode="auto">
          <a:xfrm>
            <a:off x="6934200" y="4236586"/>
            <a:ext cx="2154964" cy="168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33134" y="3799664"/>
            <a:ext cx="853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455" y="1742266"/>
            <a:ext cx="0" cy="1981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3169" y="4160386"/>
            <a:ext cx="0" cy="1981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5569" y="6141586"/>
            <a:ext cx="86868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3122" y="3853209"/>
            <a:ext cx="7797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226692" y="2542365"/>
            <a:ext cx="7797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04336" y="6217786"/>
            <a:ext cx="7797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CD20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286738" y="4816983"/>
            <a:ext cx="7797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02564" y="186737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17034" y="1905470"/>
            <a:ext cx="27700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7384" y="1897992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03364" y="190547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6364" y="4301392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1624" y="4301392"/>
            <a:ext cx="25139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99789" y="4312786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06027" y="4301392"/>
            <a:ext cx="30480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6683" y="131794"/>
            <a:ext cx="7814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Flow cytometers at two laboratory locations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97921" y="1358008"/>
            <a:ext cx="214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#2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46628" y="1330713"/>
            <a:ext cx="179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#4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67984" y="1339903"/>
            <a:ext cx="214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#3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1248030"/>
            <a:ext cx="90241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73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72288" y="19840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Flow Cytometry Applications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8724" y="1930463"/>
            <a:ext cx="2794480" cy="186965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2220" y="1906110"/>
            <a:ext cx="2727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Immunophenotyping</a:t>
            </a:r>
            <a:endParaRPr lang="en-US" b="1" dirty="0"/>
          </a:p>
          <a:p>
            <a:pPr algn="just"/>
            <a:r>
              <a:rPr lang="en-US" dirty="0"/>
              <a:t>Cell subsets are measured by labeling population specific proteins with a fluorescent tag on the cell surface.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680" y="4196821"/>
            <a:ext cx="2794480" cy="186965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0109" y="4254487"/>
            <a:ext cx="2861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Cell Cycle Analysis </a:t>
            </a:r>
          </a:p>
          <a:p>
            <a:r>
              <a:rPr lang="en-US" dirty="0"/>
              <a:t>Flow cytometry can analyze replication states using fluorescent dyes to measure the four distinct phases of the cell cycle.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74760" y="1920940"/>
            <a:ext cx="2794480" cy="187918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89848" y="4218987"/>
            <a:ext cx="2794480" cy="186965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88148" y="4218987"/>
            <a:ext cx="2794480" cy="186965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39526" y="1920940"/>
            <a:ext cx="2843102" cy="188909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23344" y="1988129"/>
            <a:ext cx="2727488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baseline="30000" dirty="0"/>
              <a:t>Cell Sorting</a:t>
            </a:r>
          </a:p>
          <a:p>
            <a:pPr algn="just"/>
            <a:r>
              <a:rPr lang="en-US" sz="2600" baseline="30000" dirty="0"/>
              <a:t>The cell sorter is a specialized flow cytometer with the ability to physically isolate cells of interest into separate collection tubes</a:t>
            </a:r>
            <a:r>
              <a:rPr lang="en-US" sz="2800" baseline="30000" dirty="0"/>
              <a:t>. </a:t>
            </a:r>
          </a:p>
          <a:p>
            <a:pPr algn="ctr"/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50404" y="4218987"/>
            <a:ext cx="28308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DNA Content </a:t>
            </a:r>
          </a:p>
          <a:p>
            <a:pPr algn="just"/>
            <a:r>
              <a:rPr lang="en-US" sz="1600" dirty="0"/>
              <a:t>Fluorescent dyes, such as </a:t>
            </a:r>
            <a:r>
              <a:rPr lang="en-US" sz="1600" dirty="0" err="1"/>
              <a:t>propidium</a:t>
            </a:r>
            <a:r>
              <a:rPr lang="en-US" sz="1600" dirty="0"/>
              <a:t> iodide, intercalates into the DNA helical structure. The fluorescent signal is directly proportional to the amount of DNA in the nucleus.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4795" y="4109622"/>
            <a:ext cx="261256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Apoptosis </a:t>
            </a:r>
          </a:p>
          <a:p>
            <a:r>
              <a:rPr lang="en-US" dirty="0"/>
              <a:t>The two distinct types of cell death, apoptosis and necrosis, can be assessed by flow cytometry.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39527" y="1895637"/>
            <a:ext cx="28431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Cell Proliferation </a:t>
            </a:r>
          </a:p>
          <a:p>
            <a:r>
              <a:rPr lang="en-US" sz="1600" dirty="0"/>
              <a:t>Proliferation can be measured by labeling resting cells with a cell membrane fluorescent dye e.g. (CFSE) and measuring the reduction of the fluorescence signal.</a:t>
            </a:r>
          </a:p>
        </p:txBody>
      </p:sp>
    </p:spTree>
    <p:extLst>
      <p:ext uri="{BB962C8B-B14F-4D97-AF65-F5344CB8AC3E}">
        <p14:creationId xmlns:p14="http://schemas.microsoft.com/office/powerpoint/2010/main" val="3106672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13"/>
          <p:cNvSpPr>
            <a:spLocks noChangeArrowheads="1"/>
          </p:cNvSpPr>
          <p:nvPr/>
        </p:nvSpPr>
        <p:spPr bwMode="auto">
          <a:xfrm>
            <a:off x="0" y="79375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Percentage (%) </a:t>
            </a:r>
            <a:r>
              <a:rPr lang="en-US" altLang="en-US" b="1" u="sng" dirty="0">
                <a:solidFill>
                  <a:srgbClr val="000000"/>
                </a:solidFill>
                <a:latin typeface="Arial" charset="0"/>
              </a:rPr>
              <a:t>Does Not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Inform Us About Inherited Changes within the Cell 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0"/>
          <a:stretch/>
        </p:blipFill>
        <p:spPr bwMode="auto">
          <a:xfrm>
            <a:off x="300832" y="3822770"/>
            <a:ext cx="8542336" cy="303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28" y="1784551"/>
            <a:ext cx="22621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0179" y="1264484"/>
            <a:ext cx="196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Gated on CD19+ve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1" y="1589234"/>
            <a:ext cx="6250675" cy="273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1717675" y="1784551"/>
            <a:ext cx="460375" cy="1665348"/>
          </a:xfrm>
          <a:prstGeom prst="ellipse">
            <a:avLst/>
          </a:prstGeom>
          <a:noFill/>
          <a:ln>
            <a:solidFill>
              <a:srgbClr val="051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81150" y="1416749"/>
            <a:ext cx="97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CD20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689975" y="6488113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B0F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8435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13"/>
          <p:cNvSpPr>
            <a:spLocks noChangeArrowheads="1"/>
          </p:cNvSpPr>
          <p:nvPr/>
        </p:nvSpPr>
        <p:spPr bwMode="auto">
          <a:xfrm>
            <a:off x="0" y="-27296"/>
            <a:ext cx="958072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Percentage (%) </a:t>
            </a:r>
            <a:r>
              <a:rPr lang="en-US" altLang="en-US" b="1" u="sng" dirty="0">
                <a:solidFill>
                  <a:srgbClr val="000000"/>
                </a:solidFill>
                <a:latin typeface="Arial" charset="0"/>
              </a:rPr>
              <a:t>Does Not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Inform Us About Inherited Changes within the Cell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82558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b="9279"/>
          <a:stretch/>
        </p:blipFill>
        <p:spPr bwMode="auto">
          <a:xfrm>
            <a:off x="2214085" y="3384897"/>
            <a:ext cx="4433247" cy="242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88" y="3107706"/>
            <a:ext cx="1089173" cy="48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9678" y="6334502"/>
            <a:ext cx="6329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Degheidy et al., </a:t>
            </a:r>
            <a:r>
              <a:rPr lang="en-US" altLang="en-US" sz="16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Cytometry</a:t>
            </a:r>
            <a:r>
              <a:rPr lang="en-US" alt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altLang="en-US" sz="16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alt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Cytom</a:t>
            </a:r>
            <a:r>
              <a:rPr lang="en-US" alt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2013;84(4):237-47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0422" y="581020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BCL-2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443361" y="427769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of Max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06" y="3107706"/>
            <a:ext cx="1585473" cy="50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0364" y="2293586"/>
            <a:ext cx="116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13q14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59521" y="2304750"/>
            <a:ext cx="116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del 13q14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4742" y="1824353"/>
            <a:ext cx="379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CD20 dim/CD19+/ CD5+/CD3-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5" r="1" b="-3812"/>
          <a:stretch/>
        </p:blipFill>
        <p:spPr bwMode="auto">
          <a:xfrm>
            <a:off x="401589" y="1465817"/>
            <a:ext cx="2164189" cy="165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10" y="1449014"/>
            <a:ext cx="2119369" cy="176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2002" y="1457548"/>
            <a:ext cx="86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99.6%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1241" y="1446331"/>
            <a:ext cx="86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99.4%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33411" y="3279453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CD20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81321" y="3094787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CD20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6245214" y="1987786"/>
            <a:ext cx="80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CD5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217454" y="2041805"/>
            <a:ext cx="80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CD5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01589" y="1465817"/>
            <a:ext cx="0" cy="158802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8689975" y="6488113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B0F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6275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7879" y="310514"/>
            <a:ext cx="9085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BCL-2 Level with Leukemia Progression</a:t>
            </a:r>
          </a:p>
        </p:txBody>
      </p:sp>
      <p:pic>
        <p:nvPicPr>
          <p:cNvPr id="7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b="4546"/>
          <a:stretch>
            <a:fillRect/>
          </a:stretch>
        </p:blipFill>
        <p:spPr bwMode="auto">
          <a:xfrm>
            <a:off x="5875360" y="2405063"/>
            <a:ext cx="26670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b="6250"/>
          <a:stretch>
            <a:fillRect/>
          </a:stretch>
        </p:blipFill>
        <p:spPr bwMode="auto">
          <a:xfrm>
            <a:off x="365148" y="2398713"/>
            <a:ext cx="261302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b="6075"/>
          <a:stretch>
            <a:fillRect/>
          </a:stretch>
        </p:blipFill>
        <p:spPr bwMode="auto">
          <a:xfrm>
            <a:off x="3132160" y="2414588"/>
            <a:ext cx="25908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14328" y="1349385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51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794523" y="1353424"/>
            <a:ext cx="1290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51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Overlay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65160" y="4295775"/>
            <a:ext cx="792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3884635" y="431482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prstClr val="black"/>
                </a:solidFill>
              </a:rPr>
              <a:t>BCL-2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830660" y="1349385"/>
            <a:ext cx="1892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51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 after diagnosis</a:t>
            </a: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148408" y="5034461"/>
            <a:ext cx="858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Importance of using the same cytometer settings to predicts changes in MFI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over time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277813" y="6472832"/>
            <a:ext cx="72302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Degheidy et al. 2013. Cytometry B </a:t>
            </a:r>
            <a:r>
              <a:rPr lang="en-US" altLang="en-US" sz="16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alt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Cytom</a:t>
            </a:r>
            <a:r>
              <a:rPr lang="en-US" alt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Jul-Aug;84(4):237-47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689975" y="6488113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B0F0"/>
                </a:solidFill>
              </a:rPr>
              <a:t>21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514900" y="2398713"/>
            <a:ext cx="156760" cy="395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30792" y="2398713"/>
            <a:ext cx="233246" cy="395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4286" y="1891695"/>
            <a:ext cx="1555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Del 13q14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Mono-allelic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30792" y="1859010"/>
            <a:ext cx="139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Del 13q14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Bi-allelic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87900" y="2048840"/>
            <a:ext cx="153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Del 13q14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Bi-allelic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940490" y="2596469"/>
            <a:ext cx="1" cy="1977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2710" y="2236513"/>
            <a:ext cx="0" cy="1985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-410838" y="2741032"/>
            <a:ext cx="119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36988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362700" y="2417888"/>
            <a:ext cx="2552700" cy="15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41"/>
          <p:cNvSpPr txBox="1">
            <a:spLocks noChangeArrowheads="1"/>
          </p:cNvSpPr>
          <p:nvPr/>
        </p:nvSpPr>
        <p:spPr bwMode="auto">
          <a:xfrm>
            <a:off x="6203950" y="2481388"/>
            <a:ext cx="27051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Biomarker Quantification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</a:p>
        </p:txBody>
      </p:sp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327401"/>
            <a:ext cx="2325687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626"/>
            <a:ext cx="243840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630148" y="3964113"/>
            <a:ext cx="2079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Antibody Bound per Cell (ABC) value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181100" y="3964113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PE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 rot="-5400000">
            <a:off x="-331788" y="2768726"/>
            <a:ext cx="1033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Count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108200" y="3152901"/>
            <a:ext cx="1701800" cy="571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16138" y="3237038"/>
            <a:ext cx="1617662" cy="4762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182813" y="3237038"/>
            <a:ext cx="2770187" cy="4762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604493" y="46627"/>
            <a:ext cx="8079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Principle of Marker Quantification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Antibodies bound per cell (ABC)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16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148858" y="55769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Development of Cell Reference Materials for Flow Cytometry Based Quantification</a:t>
            </a:r>
          </a:p>
        </p:txBody>
      </p:sp>
      <p:pic>
        <p:nvPicPr>
          <p:cNvPr id="7173" name="Picture 28" descr="http://photos.the-scientist.com/legacyArticleImages/2011/12/12_11_Modus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8" r="80965"/>
          <a:stretch>
            <a:fillRect/>
          </a:stretch>
        </p:blipFill>
        <p:spPr bwMode="auto">
          <a:xfrm>
            <a:off x="1216025" y="2201863"/>
            <a:ext cx="10350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119938" y="1828800"/>
            <a:ext cx="3476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06450" y="3117850"/>
            <a:ext cx="220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Known ABC value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286125" y="3162300"/>
            <a:ext cx="23622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08675" y="2946400"/>
            <a:ext cx="288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MFI  of known ABC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25457" y="2717785"/>
            <a:ext cx="2438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Application setting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249613" y="4645025"/>
            <a:ext cx="23622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89338" y="4217988"/>
            <a:ext cx="177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Same settings</a:t>
            </a:r>
          </a:p>
        </p:txBody>
      </p:sp>
      <p:pic>
        <p:nvPicPr>
          <p:cNvPr id="29" name="Picture 28" descr="http://photos.the-scientist.com/legacyArticleImages/2011/12/12_11_Modus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8" r="80965"/>
          <a:stretch>
            <a:fillRect/>
          </a:stretch>
        </p:blipFill>
        <p:spPr bwMode="auto">
          <a:xfrm>
            <a:off x="1273175" y="3871913"/>
            <a:ext cx="10350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0934" y="4735513"/>
            <a:ext cx="2387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Unknown ABC value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24550" y="4383088"/>
            <a:ext cx="2886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MFI to calculate ABC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65387" y="1310893"/>
            <a:ext cx="4083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260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Institute of Standards and Technology (NIST)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-26194" y="3889514"/>
            <a:ext cx="36655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260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  for CD4= 40,000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srgbClr val="260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(Based on Flow </a:t>
            </a:r>
            <a:r>
              <a:rPr lang="en-US" altLang="en-US" sz="1600" b="1" i="1" dirty="0" err="1">
                <a:solidFill>
                  <a:srgbClr val="260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Cytom</a:t>
            </a:r>
            <a:r>
              <a:rPr lang="en-US" altLang="en-US" sz="1600" b="1" i="1" dirty="0">
                <a:solidFill>
                  <a:srgbClr val="260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and Mass Spec.)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83618"/>
              </p:ext>
            </p:extLst>
          </p:nvPr>
        </p:nvGraphicFramePr>
        <p:xfrm>
          <a:off x="4267200" y="3455988"/>
          <a:ext cx="3848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" name="Equation" r:id="rId5" imgW="1765300" imgH="431800" progId="Equation.3">
                  <p:embed/>
                </p:oleObj>
              </mc:Choice>
              <mc:Fallback>
                <p:oleObj name="Equation" r:id="rId5" imgW="1765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455988"/>
                        <a:ext cx="3848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3" name="Picture 5" descr="https://iamhivpositive.files.wordpress.com/2010/06/04rg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570163"/>
            <a:ext cx="17081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TextBox 1"/>
          <p:cNvSpPr txBox="1">
            <a:spLocks noChangeArrowheads="1"/>
          </p:cNvSpPr>
          <p:nvPr/>
        </p:nvSpPr>
        <p:spPr bwMode="auto">
          <a:xfrm>
            <a:off x="148858" y="6123958"/>
            <a:ext cx="6682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Wang et al. Cytometry Part A 2012, 81A:567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Wang et al. Clinical Proteomics 2014, 11:43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8689975" y="6488113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B0F0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19293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8" grpId="0"/>
      <p:bldP spid="30" grpId="0"/>
      <p:bldP spid="31" grpId="0"/>
      <p:bldP spid="14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555499"/>
              </p:ext>
            </p:extLst>
          </p:nvPr>
        </p:nvGraphicFramePr>
        <p:xfrm>
          <a:off x="2591594" y="4967832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1" name="Equation" r:id="rId3" imgW="1765300" imgH="431800" progId="Equation.3">
                  <p:embed/>
                </p:oleObj>
              </mc:Choice>
              <mc:Fallback>
                <p:oleObj name="Equation" r:id="rId3" imgW="1765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594" y="4967832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6401594" y="4471257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ABC CD20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 rot="-5400000">
            <a:off x="-23811" y="2971007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APC  CD20</a:t>
            </a:r>
          </a:p>
        </p:txBody>
      </p:sp>
      <p:graphicFrame>
        <p:nvGraphicFramePr>
          <p:cNvPr id="8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022411"/>
              </p:ext>
            </p:extLst>
          </p:nvPr>
        </p:nvGraphicFramePr>
        <p:xfrm>
          <a:off x="609600" y="1853471"/>
          <a:ext cx="4191000" cy="285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2" r:id="rId5" imgW="3761558" imgH="2310584" progId="Excel.Chart.8">
                  <p:embed/>
                </p:oleObj>
              </mc:Choice>
              <mc:Fallback>
                <p:oleObj r:id="rId5" imgW="3761558" imgH="231058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53471"/>
                        <a:ext cx="4191000" cy="2851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1731232"/>
            <a:ext cx="4037012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 rot="-5400000">
            <a:off x="4585637" y="2947256"/>
            <a:ext cx="684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CV %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411301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290726" y="0"/>
            <a:ext cx="9029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Consistent  Measurements of CD20 ABC Values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87286" y="888081"/>
            <a:ext cx="77492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51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Donors/ 5 instruments/ 2 laboratories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93" y="5775325"/>
            <a:ext cx="10302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724" y="6152628"/>
            <a:ext cx="7759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Degheidy et al.,2014. J. Biomedical Science and Engineering; 7: 756-768.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Degheidy et al.,2016. Cytometry. Part B, Clinical cytometry ;90:159–167</a:t>
            </a:r>
          </a:p>
        </p:txBody>
      </p:sp>
    </p:spTree>
    <p:extLst>
      <p:ext uri="{BB962C8B-B14F-4D97-AF65-F5344CB8AC3E}">
        <p14:creationId xmlns:p14="http://schemas.microsoft.com/office/powerpoint/2010/main" val="3992719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60475"/>
            <a:ext cx="8839200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095875"/>
            <a:ext cx="358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877401"/>
              </p:ext>
            </p:extLst>
          </p:nvPr>
        </p:nvGraphicFramePr>
        <p:xfrm>
          <a:off x="4695825" y="5095875"/>
          <a:ext cx="375264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1" name="Equation" r:id="rId5" imgW="1943100" imgH="431800" progId="Equation.3">
                  <p:embed/>
                </p:oleObj>
              </mc:Choice>
              <mc:Fallback>
                <p:oleObj name="Equation" r:id="rId5" imgW="1943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5095875"/>
                        <a:ext cx="375264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066800" y="4419600"/>
            <a:ext cx="381000" cy="1676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28800" y="4371975"/>
            <a:ext cx="228600" cy="14954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24075" y="4495800"/>
            <a:ext cx="771525" cy="6238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663763" y="6096000"/>
            <a:ext cx="4957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Degheidy et al., 2011. Cytometry B </a:t>
            </a:r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Cytom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 Sep;80( 5):300-8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Degheidy et al., 2011. Cytometry B </a:t>
            </a:r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Cytom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 Sep;80(5):309-17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Degheidy et al., 2012. Cytometry B </a:t>
            </a:r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Cytom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 82B:67–77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98834" y="245888"/>
            <a:ext cx="8149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ZAP70 Expression in B- T-and NK- Cells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5800" y="6086475"/>
            <a:ext cx="930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B cells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38300" y="5726113"/>
            <a:ext cx="930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T cells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57450" y="5072063"/>
            <a:ext cx="127907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NK  cells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 rot="-5400000">
            <a:off x="-500062" y="5649913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ABC  ZAP70</a:t>
            </a:r>
          </a:p>
        </p:txBody>
      </p:sp>
    </p:spTree>
    <p:extLst>
      <p:ext uri="{BB962C8B-B14F-4D97-AF65-F5344CB8AC3E}">
        <p14:creationId xmlns:p14="http://schemas.microsoft.com/office/powerpoint/2010/main" val="1842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2117187" y="199807"/>
            <a:ext cx="49729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Acknowledgements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8812" y="1730325"/>
            <a:ext cx="89751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NIST: Lili Wang, A.K.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Gaigalas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FDA: Howard Mostowski, Fatima Abbasi, Gerald Marti, Steven Bauer, Flow cytometry working group 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NIH: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Adrian Wiestner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NIH Blood Bank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00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6CB22E-85F7-4932-8E4B-5C87A0D1F7A8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59" name="Picture 2" descr="http://files.chesscomfiles.com/images_users/tiny_mce/suvarna_k/flow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6477000" y="277813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Brush Script MT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134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7"/>
    </mc:Choice>
    <mc:Fallback xmlns="">
      <p:transition spd="slow" advTm="1106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2561" y="79131"/>
            <a:ext cx="8229600" cy="13716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Cell Therapy Product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67286" y="1678743"/>
            <a:ext cx="10339754" cy="41148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3600" b="1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1900" b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7400" b="1" dirty="0"/>
              <a:t>  Ensure consistency and improve characterization of cell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7400" b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7400" b="1" dirty="0"/>
              <a:t>      therapy products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7400" b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7400" b="1" dirty="0"/>
              <a:t>  Methods to monitor manufacturing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7400" b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7400" b="1" dirty="0"/>
              <a:t>  Product quality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7400" b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7400" b="1" dirty="0"/>
              <a:t>  Scientific basis for: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7400" b="1" dirty="0"/>
          </a:p>
          <a:p>
            <a:pPr lvl="3">
              <a:lnSpc>
                <a:spcPct val="80000"/>
              </a:lnSpc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altLang="en-US" sz="7000" b="1" dirty="0"/>
              <a:t>Policy development</a:t>
            </a:r>
          </a:p>
          <a:p>
            <a:pPr marL="1371600" lvl="3" indent="0"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endParaRPr lang="en-US" altLang="en-US" sz="7000" b="1" dirty="0"/>
          </a:p>
          <a:p>
            <a:pPr lvl="3">
              <a:lnSpc>
                <a:spcPct val="80000"/>
              </a:lnSpc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altLang="en-US" sz="7000" b="1" dirty="0"/>
              <a:t>Guidance for sponsors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9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222330" y="21938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Cell Therapy Product Release Testing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8451" y="1996574"/>
            <a:ext cx="202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35957" y="1996574"/>
            <a:ext cx="202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35957" y="3550539"/>
            <a:ext cx="202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6265" y="5344866"/>
            <a:ext cx="202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Purity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2330" y="3570365"/>
            <a:ext cx="202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Potency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43586" y="5488593"/>
            <a:ext cx="202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</a:p>
        </p:txBody>
      </p:sp>
      <p:pic>
        <p:nvPicPr>
          <p:cNvPr id="9218" name="Picture 2" descr="Image result for flow cyt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87" y="2899348"/>
            <a:ext cx="2103387" cy="156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58363" y="1545435"/>
            <a:ext cx="202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433777" y="2168257"/>
            <a:ext cx="10632" cy="6460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629940" y="2350517"/>
            <a:ext cx="1327283" cy="5449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83105" y="3933036"/>
            <a:ext cx="121742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29940" y="4577687"/>
            <a:ext cx="839440" cy="910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26226" y="4607112"/>
            <a:ext cx="698293" cy="813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49" idx="3"/>
          </p:cNvCxnSpPr>
          <p:nvPr/>
        </p:nvCxnSpPr>
        <p:spPr>
          <a:xfrm flipH="1" flipV="1">
            <a:off x="2249604" y="3893531"/>
            <a:ext cx="1181238" cy="395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147777" y="2491270"/>
            <a:ext cx="1283067" cy="4080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44409" y="4577687"/>
            <a:ext cx="1" cy="12648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99514" y="5780506"/>
            <a:ext cx="265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Cell count</a:t>
            </a:r>
          </a:p>
        </p:txBody>
      </p:sp>
    </p:spTree>
    <p:extLst>
      <p:ext uri="{BB962C8B-B14F-4D97-AF65-F5344CB8AC3E}">
        <p14:creationId xmlns:p14="http://schemas.microsoft.com/office/powerpoint/2010/main" val="427020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222330" y="17894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Flow Cytometry: Measure Identity and Purity of a Cell Product</a:t>
            </a:r>
          </a:p>
        </p:txBody>
      </p:sp>
      <p:pic>
        <p:nvPicPr>
          <p:cNvPr id="348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3113088"/>
            <a:ext cx="55403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Group 11"/>
          <p:cNvGrpSpPr>
            <a:grpSpLocks/>
          </p:cNvGrpSpPr>
          <p:nvPr/>
        </p:nvGrpSpPr>
        <p:grpSpPr bwMode="auto">
          <a:xfrm>
            <a:off x="628650" y="2038350"/>
            <a:ext cx="566738" cy="573088"/>
            <a:chOff x="653589" y="5143088"/>
            <a:chExt cx="565610" cy="571912"/>
          </a:xfrm>
        </p:grpSpPr>
        <p:pic>
          <p:nvPicPr>
            <p:cNvPr id="3485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3941" y="5229647"/>
              <a:ext cx="495258" cy="48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50252" y="5467140"/>
              <a:ext cx="94040" cy="8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6894" y="5143088"/>
              <a:ext cx="89189" cy="8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57488"/>
            <a:ext cx="4746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3" name="Group 12"/>
          <p:cNvGrpSpPr>
            <a:grpSpLocks/>
          </p:cNvGrpSpPr>
          <p:nvPr/>
        </p:nvGrpSpPr>
        <p:grpSpPr bwMode="auto">
          <a:xfrm>
            <a:off x="882650" y="3070225"/>
            <a:ext cx="566738" cy="573088"/>
            <a:chOff x="653589" y="5143088"/>
            <a:chExt cx="565610" cy="571912"/>
          </a:xfrm>
        </p:grpSpPr>
        <p:pic>
          <p:nvPicPr>
            <p:cNvPr id="3485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3941" y="5229647"/>
              <a:ext cx="495258" cy="48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3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50252" y="5467140"/>
              <a:ext cx="94040" cy="8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4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6894" y="5143088"/>
              <a:ext cx="89189" cy="8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4" name="Group 16"/>
          <p:cNvGrpSpPr>
            <a:grpSpLocks/>
          </p:cNvGrpSpPr>
          <p:nvPr/>
        </p:nvGrpSpPr>
        <p:grpSpPr bwMode="auto">
          <a:xfrm>
            <a:off x="1827213" y="2120900"/>
            <a:ext cx="566737" cy="571500"/>
            <a:chOff x="653589" y="5143088"/>
            <a:chExt cx="565610" cy="571912"/>
          </a:xfrm>
        </p:grpSpPr>
        <p:pic>
          <p:nvPicPr>
            <p:cNvPr id="3484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3941" y="5229647"/>
              <a:ext cx="495258" cy="48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0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50252" y="5467140"/>
              <a:ext cx="94040" cy="8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1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6894" y="5143088"/>
              <a:ext cx="89189" cy="8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3094038"/>
            <a:ext cx="4746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731963"/>
            <a:ext cx="4746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2009775"/>
            <a:ext cx="4746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8" name="Group 23"/>
          <p:cNvGrpSpPr>
            <a:grpSpLocks/>
          </p:cNvGrpSpPr>
          <p:nvPr/>
        </p:nvGrpSpPr>
        <p:grpSpPr bwMode="auto">
          <a:xfrm>
            <a:off x="1143000" y="2438400"/>
            <a:ext cx="565150" cy="571500"/>
            <a:chOff x="653589" y="5143088"/>
            <a:chExt cx="565610" cy="571912"/>
          </a:xfrm>
        </p:grpSpPr>
        <p:pic>
          <p:nvPicPr>
            <p:cNvPr id="348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3941" y="5229647"/>
              <a:ext cx="495258" cy="48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7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50252" y="5467140"/>
              <a:ext cx="94040" cy="8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6894" y="5143088"/>
              <a:ext cx="89189" cy="8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30" name="TextBox 35"/>
          <p:cNvSpPr txBox="1">
            <a:spLocks noChangeArrowheads="1"/>
          </p:cNvSpPr>
          <p:nvPr/>
        </p:nvSpPr>
        <p:spPr bwMode="auto">
          <a:xfrm>
            <a:off x="6477000" y="3529131"/>
            <a:ext cx="2209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Output = number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labelled cells/ total cells (%)</a:t>
            </a:r>
          </a:p>
        </p:txBody>
      </p:sp>
      <p:sp>
        <p:nvSpPr>
          <p:cNvPr id="34831" name="TextBox 38"/>
          <p:cNvSpPr txBox="1">
            <a:spLocks noChangeArrowheads="1"/>
          </p:cNvSpPr>
          <p:nvPr/>
        </p:nvSpPr>
        <p:spPr bwMode="auto">
          <a:xfrm>
            <a:off x="3352800" y="1692275"/>
            <a:ext cx="4922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Input = mixture of unlabeled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labeled cells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Brace 42"/>
          <p:cNvSpPr/>
          <p:nvPr/>
        </p:nvSpPr>
        <p:spPr>
          <a:xfrm rot="1875978">
            <a:off x="1939925" y="1698625"/>
            <a:ext cx="803275" cy="257333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4834" name="Group 43"/>
          <p:cNvGrpSpPr>
            <a:grpSpLocks/>
          </p:cNvGrpSpPr>
          <p:nvPr/>
        </p:nvGrpSpPr>
        <p:grpSpPr bwMode="auto">
          <a:xfrm>
            <a:off x="174625" y="1619250"/>
            <a:ext cx="565150" cy="571500"/>
            <a:chOff x="653589" y="5143088"/>
            <a:chExt cx="565610" cy="571912"/>
          </a:xfrm>
        </p:grpSpPr>
        <p:pic>
          <p:nvPicPr>
            <p:cNvPr id="3484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3941" y="5229647"/>
              <a:ext cx="495258" cy="48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1" name="Pictur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50252" y="5467140"/>
              <a:ext cx="94040" cy="8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2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6894" y="5143088"/>
              <a:ext cx="89189" cy="8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35" name="Group 47"/>
          <p:cNvGrpSpPr>
            <a:grpSpLocks/>
          </p:cNvGrpSpPr>
          <p:nvPr/>
        </p:nvGrpSpPr>
        <p:grpSpPr bwMode="auto">
          <a:xfrm>
            <a:off x="133350" y="3114675"/>
            <a:ext cx="566738" cy="571500"/>
            <a:chOff x="653589" y="5143088"/>
            <a:chExt cx="565610" cy="571912"/>
          </a:xfrm>
        </p:grpSpPr>
        <p:pic>
          <p:nvPicPr>
            <p:cNvPr id="3483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3941" y="5229647"/>
              <a:ext cx="495258" cy="48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8" name="Picture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50252" y="5467140"/>
              <a:ext cx="94040" cy="8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9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6894" y="5143088"/>
              <a:ext cx="89189" cy="8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3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662113"/>
            <a:ext cx="4762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27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49" y="1966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Percentage (%) vs. MFI</a:t>
            </a:r>
          </a:p>
        </p:txBody>
      </p:sp>
      <p:pic>
        <p:nvPicPr>
          <p:cNvPr id="4" name="Picture 3" descr="4843_fc_akt_ka_08120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2866" b="14288"/>
          <a:stretch/>
        </p:blipFill>
        <p:spPr>
          <a:xfrm>
            <a:off x="144693" y="3723958"/>
            <a:ext cx="4421269" cy="2555484"/>
          </a:xfrm>
          <a:prstGeom prst="rect">
            <a:avLst/>
          </a:prstGeom>
        </p:spPr>
      </p:pic>
      <p:pic>
        <p:nvPicPr>
          <p:cNvPr id="5" name="Picture 4" descr="6899_fc_j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b="8356"/>
          <a:stretch/>
        </p:blipFill>
        <p:spPr>
          <a:xfrm>
            <a:off x="4887509" y="3723958"/>
            <a:ext cx="3961501" cy="255548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1282" y="6375892"/>
            <a:ext cx="8441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3257" y="6430192"/>
            <a:ext cx="147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FITC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93584" y="5135399"/>
            <a:ext cx="2443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38013" y="5159200"/>
            <a:ext cx="2434146" cy="16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86845" y="4014958"/>
            <a:ext cx="147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      59%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6146" y="4020591"/>
            <a:ext cx="86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60 %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66852"/>
          <a:stretch/>
        </p:blipFill>
        <p:spPr>
          <a:xfrm>
            <a:off x="957744" y="1540273"/>
            <a:ext cx="2795163" cy="2078177"/>
          </a:xfrm>
          <a:prstGeom prst="rect">
            <a:avLst/>
          </a:prstGeo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1"/>
          <a:stretch/>
        </p:blipFill>
        <p:spPr bwMode="auto">
          <a:xfrm>
            <a:off x="5310554" y="1498078"/>
            <a:ext cx="352237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-6038" y="1207478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34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43"/>
          <p:cNvSpPr txBox="1">
            <a:spLocks noGrp="1"/>
          </p:cNvSpPr>
          <p:nvPr>
            <p:ph type="title"/>
          </p:nvPr>
        </p:nvSpPr>
        <p:spPr>
          <a:xfrm>
            <a:off x="256614" y="37633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/>
              <a:t>Sources of Variability in Flow Cytometry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00077" y="1619111"/>
            <a:ext cx="5207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cytometry experiment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8336" y="2657422"/>
            <a:ext cx="230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Pre-Acquisition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86552" y="2630315"/>
            <a:ext cx="230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49344" y="2663732"/>
            <a:ext cx="280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 Acquisition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3336718"/>
            <a:ext cx="34992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Viability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Preparation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Antibody panel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Fluorochrome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selection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Staining Procedure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94638" y="3259473"/>
            <a:ext cx="38184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configuration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PM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QC/QA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monitoring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Calibration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PMT setting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controls</a:t>
            </a:r>
          </a:p>
          <a:p>
            <a:pPr defTabSz="457200"/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01485" y="3336718"/>
            <a:ext cx="26526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Gating template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gating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reporting</a:t>
            </a:r>
          </a:p>
          <a:p>
            <a:pPr marL="285750" indent="-285750" defTabSz="457200"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1497013" y="2086171"/>
            <a:ext cx="639288" cy="403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207641" y="2086171"/>
            <a:ext cx="0" cy="3113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643689" y="2192372"/>
            <a:ext cx="808218" cy="4103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94638" y="2598704"/>
            <a:ext cx="3654707" cy="38415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1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7834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3263" y="327547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Positive Fluorescent Signal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8282" y="5631998"/>
            <a:ext cx="2047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Antibody clone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Flour chrome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F/P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01683" y="5566292"/>
            <a:ext cx="2619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PMT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Fluorescence detection efficiency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" y="5643884"/>
            <a:ext cx="2874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 fluorescence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Antigen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7" r="50000"/>
          <a:stretch/>
        </p:blipFill>
        <p:spPr bwMode="auto">
          <a:xfrm>
            <a:off x="191067" y="4149221"/>
            <a:ext cx="1821976" cy="153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7" y="27273"/>
            <a:ext cx="1246127" cy="11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lus 21"/>
          <p:cNvSpPr/>
          <p:nvPr/>
        </p:nvSpPr>
        <p:spPr>
          <a:xfrm>
            <a:off x="2470248" y="4450734"/>
            <a:ext cx="508040" cy="622978"/>
          </a:xfrm>
          <a:prstGeom prst="mathPlus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5181" r="3377" b="9570"/>
          <a:stretch/>
        </p:blipFill>
        <p:spPr bwMode="auto">
          <a:xfrm>
            <a:off x="3893355" y="3975208"/>
            <a:ext cx="1473965" cy="160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lus 24"/>
          <p:cNvSpPr/>
          <p:nvPr/>
        </p:nvSpPr>
        <p:spPr>
          <a:xfrm>
            <a:off x="5963336" y="4520816"/>
            <a:ext cx="508040" cy="622978"/>
          </a:xfrm>
          <a:prstGeom prst="mathPlus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1425">
            <a:off x="7467981" y="4418581"/>
            <a:ext cx="1495944" cy="87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8160" b="24431"/>
          <a:stretch/>
        </p:blipFill>
        <p:spPr bwMode="auto">
          <a:xfrm>
            <a:off x="2499421" y="1514046"/>
            <a:ext cx="3148083" cy="187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454265" y="3257933"/>
            <a:ext cx="21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PerCP-Cy5.5</a:t>
            </a:r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0" y="3576037"/>
            <a:ext cx="752996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6565200" y="4006768"/>
            <a:ext cx="2369256" cy="2759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8814" b="21758"/>
          <a:stretch/>
        </p:blipFill>
        <p:spPr bwMode="auto">
          <a:xfrm>
            <a:off x="6060744" y="4465042"/>
            <a:ext cx="3028665" cy="21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r="781" b="19964"/>
          <a:stretch/>
        </p:blipFill>
        <p:spPr bwMode="auto">
          <a:xfrm>
            <a:off x="0" y="4136981"/>
            <a:ext cx="3068471" cy="246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6436" b="21565"/>
          <a:stretch/>
        </p:blipFill>
        <p:spPr bwMode="auto">
          <a:xfrm>
            <a:off x="14785" y="1787856"/>
            <a:ext cx="3068471" cy="207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t="7652" r="-68" b="23214"/>
          <a:stretch/>
        </p:blipFill>
        <p:spPr bwMode="auto">
          <a:xfrm>
            <a:off x="3083256" y="1787855"/>
            <a:ext cx="3099180" cy="203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8589" r="-882" b="24363"/>
          <a:stretch/>
        </p:blipFill>
        <p:spPr bwMode="auto">
          <a:xfrm>
            <a:off x="6060744" y="1831074"/>
            <a:ext cx="3028665" cy="192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127834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25938" y="1402691"/>
            <a:ext cx="14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PMT=350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4605" y="1405716"/>
            <a:ext cx="169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PMT=400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7958" y="1405715"/>
            <a:ext cx="162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PMT=420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722" y="4064237"/>
            <a:ext cx="159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PMT=497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7873" b="21572"/>
          <a:stretch/>
        </p:blipFill>
        <p:spPr bwMode="auto">
          <a:xfrm>
            <a:off x="3033215" y="4465042"/>
            <a:ext cx="3149221" cy="21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94413" y="4089897"/>
            <a:ext cx="159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PMT=510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0043" y="3993455"/>
            <a:ext cx="159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PMT=720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4377" y="313902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PMT Voltage Optimization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49020" y="4913194"/>
            <a:ext cx="293428" cy="2729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91736" y="5169644"/>
            <a:ext cx="332096" cy="5129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31492" y="4820726"/>
            <a:ext cx="425356" cy="4935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41459" y="4801180"/>
            <a:ext cx="97810" cy="5459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37463" y="5085508"/>
            <a:ext cx="332096" cy="5129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377218" y="4666397"/>
            <a:ext cx="425356" cy="4935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127242" y="4939352"/>
            <a:ext cx="97810" cy="5459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374341" y="5358463"/>
            <a:ext cx="332096" cy="5129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463886" y="4832095"/>
            <a:ext cx="202442" cy="2534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57" name="TextBox 19456"/>
          <p:cNvSpPr txBox="1"/>
          <p:nvPr/>
        </p:nvSpPr>
        <p:spPr>
          <a:xfrm>
            <a:off x="732429" y="4754686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1044" y="4589469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45140" y="4543862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8155" y="4698191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69559" y="4536304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77218" y="4459229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15033" y="5173797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04812" y="4716176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23427" y="4530214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26908" y="2120668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38233" y="2050744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157784" y="2490000"/>
            <a:ext cx="93260" cy="4429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1842448" y="2235410"/>
            <a:ext cx="373040" cy="6323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07726" y="2264978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30588" y="2105630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203511" y="2566390"/>
            <a:ext cx="136478" cy="4429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993945" y="2300583"/>
            <a:ext cx="373040" cy="6323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428932" y="2277233"/>
            <a:ext cx="146144" cy="3570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871648" y="2533683"/>
            <a:ext cx="332096" cy="5129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8110749" y="2267286"/>
            <a:ext cx="425356" cy="4935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724081" y="2133496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42696" y="1936002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323427" y="1907901"/>
            <a:ext cx="51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</a:p>
        </p:txBody>
      </p:sp>
    </p:spTree>
    <p:extLst>
      <p:ext uri="{BB962C8B-B14F-4D97-AF65-F5344CB8AC3E}">
        <p14:creationId xmlns:p14="http://schemas.microsoft.com/office/powerpoint/2010/main" val="13570287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599&quot;/&gt;&lt;/object&gt;&lt;object type=&quot;3&quot; unique_id=&quot;10004&quot;&gt;&lt;property id=&quot;20148&quot; value=&quot;5&quot;/&gt;&lt;property id=&quot;20300&quot; value=&quot;Slide 2&quot;/&gt;&lt;property id=&quot;20307&quot; value=&quot;600&quot;/&gt;&lt;/object&gt;&lt;/object&gt;&lt;object type=&quot;8&quot; unique_id=&quot;101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36455</TotalTime>
  <Words>1330</Words>
  <Application>Microsoft Office PowerPoint</Application>
  <PresentationFormat>On-screen Show (4:3)</PresentationFormat>
  <Paragraphs>304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MS PGothic</vt:lpstr>
      <vt:lpstr>MS PGothic</vt:lpstr>
      <vt:lpstr>宋体</vt:lpstr>
      <vt:lpstr>Arial</vt:lpstr>
      <vt:lpstr>Brush Script MT</vt:lpstr>
      <vt:lpstr>Calibri</vt:lpstr>
      <vt:lpstr>Helvetica</vt:lpstr>
      <vt:lpstr>Times New Roman</vt:lpstr>
      <vt:lpstr>Wingdings</vt:lpstr>
      <vt:lpstr>Office Theme</vt:lpstr>
      <vt:lpstr>Equation</vt:lpstr>
      <vt:lpstr>Microsoft Excel Chart</vt:lpstr>
      <vt:lpstr>   Standardization Strategies in Flow Cytometry </vt:lpstr>
      <vt:lpstr>Flow Cytometry Applications</vt:lpstr>
      <vt:lpstr>Cell Therapy Product</vt:lpstr>
      <vt:lpstr>Cell Therapy Product Release Testing</vt:lpstr>
      <vt:lpstr>Flow Cytometry: Measure Identity and Purity of a Cell Product</vt:lpstr>
      <vt:lpstr>Percentage (%) vs. MFI</vt:lpstr>
      <vt:lpstr>Sources of Variability in Flow Cytometry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Degheidy, Heba</cp:lastModifiedBy>
  <cp:revision>558</cp:revision>
  <cp:lastPrinted>2017-03-14T20:50:58Z</cp:lastPrinted>
  <dcterms:created xsi:type="dcterms:W3CDTF">2015-10-02T20:33:31Z</dcterms:created>
  <dcterms:modified xsi:type="dcterms:W3CDTF">2017-10-25T01:46:46Z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c15042feebd04ec48ab1a7462a56a9ab</vt:lpwstr>
  </property>
  <property fmtid="{D5CDD505-2E9C-101B-9397-08002B2CF9AE}" pid="3" name="IsExistingPresentation">
    <vt:lpwstr>Yes</vt:lpwstr>
  </property>
  <property fmtid="{D5CDD505-2E9C-101B-9397-08002B2CF9AE}" pid="4" name="PresentationVersion">
    <vt:lpwstr>2.0</vt:lpwstr>
  </property>
  <property fmtid="{D5CDD505-2E9C-101B-9397-08002B2CF9AE}" pid="5" name="SlidesCount">
    <vt:lpwstr>2</vt:lpwstr>
  </property>
</Properties>
</file>