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theme/themeOverride1.xml" ContentType="application/vnd.openxmlformats-officedocument.themeOverr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  <p:sldMasterId id="2147483662" r:id="rId2"/>
  </p:sldMasterIdLst>
  <p:notesMasterIdLst>
    <p:notesMasterId r:id="rId19"/>
  </p:notesMasterIdLst>
  <p:handoutMasterIdLst>
    <p:handoutMasterId r:id="rId20"/>
  </p:handoutMasterIdLst>
  <p:sldIdLst>
    <p:sldId id="256" r:id="rId3"/>
    <p:sldId id="276" r:id="rId4"/>
    <p:sldId id="260" r:id="rId5"/>
    <p:sldId id="274" r:id="rId6"/>
    <p:sldId id="279" r:id="rId7"/>
    <p:sldId id="278" r:id="rId8"/>
    <p:sldId id="270" r:id="rId9"/>
    <p:sldId id="275" r:id="rId10"/>
    <p:sldId id="273" r:id="rId11"/>
    <p:sldId id="277" r:id="rId12"/>
    <p:sldId id="267" r:id="rId13"/>
    <p:sldId id="269" r:id="rId14"/>
    <p:sldId id="264" r:id="rId15"/>
    <p:sldId id="280" r:id="rId16"/>
    <p:sldId id="265" r:id="rId17"/>
    <p:sldId id="266" r:id="rId1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7DB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6042" autoAdjust="0"/>
  </p:normalViewPr>
  <p:slideViewPr>
    <p:cSldViewPr snapToGrid="0" snapToObjects="1">
      <p:cViewPr varScale="1">
        <p:scale>
          <a:sx n="117" d="100"/>
          <a:sy n="117" d="100"/>
        </p:scale>
        <p:origin x="1188" y="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7" Type="http://schemas.openxmlformats.org/officeDocument/2006/relationships/image" Target="../media/image14.emf"/><Relationship Id="rId2" Type="http://schemas.openxmlformats.org/officeDocument/2006/relationships/image" Target="../media/image9.emf"/><Relationship Id="rId1" Type="http://schemas.openxmlformats.org/officeDocument/2006/relationships/image" Target="../media/image8.emf"/><Relationship Id="rId6" Type="http://schemas.openxmlformats.org/officeDocument/2006/relationships/image" Target="../media/image13.emf"/><Relationship Id="rId5" Type="http://schemas.openxmlformats.org/officeDocument/2006/relationships/image" Target="../media/image12.emf"/><Relationship Id="rId4" Type="http://schemas.openxmlformats.org/officeDocument/2006/relationships/image" Target="../media/image11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872ABEC-7B4E-49B5-8408-B783EA3052E8}" type="datetimeFigureOut">
              <a:rPr lang="en-US" smtClean="0"/>
              <a:t>10/24/2017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85A5E71-733F-4AC3-A304-066B959B6A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625347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4F1F9-670B-4BD8-A79A-22FF1A005646}" type="datetimeFigureOut">
              <a:rPr lang="en-US" smtClean="0"/>
              <a:t>10/24/2017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0488F4B-C8AB-4DED-82A3-6F6C06D43A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36507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Combination products across Centers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488F4B-C8AB-4DED-82A3-6F6C06D43A36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35194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488F4B-C8AB-4DED-82A3-6F6C06D43A36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389664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488F4B-C8AB-4DED-82A3-6F6C06D43A36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273994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5B9DDF9-C672-45E5-915B-186D6E714B52}" type="slidenum">
              <a:rPr lang="en-US" altLang="en-US">
                <a:solidFill>
                  <a:prstClr val="black"/>
                </a:solidFill>
              </a:rPr>
              <a:pPr/>
              <a:t>6</a:t>
            </a:fld>
            <a:endParaRPr lang="en-US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891392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488F4B-C8AB-4DED-82A3-6F6C06D43A36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655679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0488F4B-C8AB-4DED-82A3-6F6C06D43A36}" type="slidenum">
              <a: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157525018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488F4B-C8AB-4DED-82A3-6F6C06D43A36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650015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488F4B-C8AB-4DED-82A3-6F6C06D43A36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20279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773606" y="6355260"/>
            <a:ext cx="2133600" cy="365125"/>
          </a:xfrm>
        </p:spPr>
        <p:txBody>
          <a:bodyPr/>
          <a:lstStyle/>
          <a:p>
            <a:fld id="{A349544A-F1CD-3844-BFB3-6D230A0137DD}" type="datetimeFigureOut">
              <a:rPr lang="en-US" smtClean="0"/>
              <a:t>10/24/2017</a:t>
            </a:fld>
            <a:endParaRPr lang="en-US"/>
          </a:p>
        </p:txBody>
      </p:sp>
      <p:pic>
        <p:nvPicPr>
          <p:cNvPr id="8" name="Picture 7" descr="FDA_B&amp;W_Primary_logo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3409" y="303698"/>
            <a:ext cx="3711006" cy="773262"/>
          </a:xfrm>
          <a:prstGeom prst="rect">
            <a:avLst/>
          </a:prstGeom>
        </p:spPr>
      </p:pic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4800" y="6384925"/>
            <a:ext cx="2895600" cy="365125"/>
          </a:xfrm>
        </p:spPr>
        <p:txBody>
          <a:bodyPr/>
          <a:lstStyle/>
          <a:p>
            <a:pPr algn="l"/>
            <a:r>
              <a:rPr lang="en-US" b="1" dirty="0">
                <a:solidFill>
                  <a:schemeClr val="tx2">
                    <a:lumMod val="60000"/>
                    <a:lumOff val="40000"/>
                  </a:schemeClr>
                </a:solidFill>
                <a:latin typeface="Helvetica"/>
                <a:cs typeface="Helvetica"/>
              </a:rPr>
              <a:t>www.fda.gov</a:t>
            </a:r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10736983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719014" y="6384925"/>
            <a:ext cx="2133600" cy="365125"/>
          </a:xfrm>
        </p:spPr>
        <p:txBody>
          <a:bodyPr/>
          <a:lstStyle/>
          <a:p>
            <a:fld id="{A349544A-F1CD-3844-BFB3-6D230A0137DD}" type="datetimeFigureOut">
              <a:rPr lang="en-US" smtClean="0"/>
              <a:t>10/24/2017</a:t>
            </a:fld>
            <a:endParaRPr lang="en-US"/>
          </a:p>
        </p:txBody>
      </p:sp>
      <p:pic>
        <p:nvPicPr>
          <p:cNvPr id="8" name="Picture 7" descr="FDA_FullColor_Monogram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2410" y="242500"/>
            <a:ext cx="620543" cy="743080"/>
          </a:xfrm>
          <a:prstGeom prst="rect">
            <a:avLst/>
          </a:prstGeom>
        </p:spPr>
      </p:pic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4800" y="6384925"/>
            <a:ext cx="2895600" cy="365125"/>
          </a:xfrm>
        </p:spPr>
        <p:txBody>
          <a:bodyPr/>
          <a:lstStyle/>
          <a:p>
            <a:pPr algn="l"/>
            <a:r>
              <a:rPr lang="en-US" b="1" dirty="0">
                <a:solidFill>
                  <a:schemeClr val="tx2">
                    <a:lumMod val="60000"/>
                    <a:lumOff val="40000"/>
                  </a:schemeClr>
                </a:solidFill>
                <a:latin typeface="Helvetica"/>
                <a:cs typeface="Helvetica"/>
              </a:rPr>
              <a:t>www.fda.gov</a:t>
            </a:r>
          </a:p>
        </p:txBody>
      </p:sp>
      <p:sp>
        <p:nvSpPr>
          <p:cNvPr id="10" name="TextBox 9"/>
          <p:cNvSpPr txBox="1"/>
          <p:nvPr userDrawn="1"/>
        </p:nvSpPr>
        <p:spPr>
          <a:xfrm>
            <a:off x="8453403" y="6392994"/>
            <a:ext cx="46679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200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Helvetica"/>
                <a:cs typeface="Helvetica"/>
              </a:rPr>
              <a:t>Pg</a:t>
            </a:r>
            <a:r>
              <a:rPr lang="en-US" sz="1200" dirty="0">
                <a:solidFill>
                  <a:schemeClr val="tx2">
                    <a:lumMod val="60000"/>
                    <a:lumOff val="40000"/>
                  </a:schemeClr>
                </a:solidFill>
                <a:latin typeface="Helvetica"/>
                <a:cs typeface="Helvetica"/>
              </a:rPr>
              <a:t>#</a:t>
            </a:r>
          </a:p>
        </p:txBody>
      </p:sp>
    </p:spTree>
    <p:extLst>
      <p:ext uri="{BB962C8B-B14F-4D97-AF65-F5344CB8AC3E}">
        <p14:creationId xmlns:p14="http://schemas.microsoft.com/office/powerpoint/2010/main" val="42510435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555241" y="6356350"/>
            <a:ext cx="2133600" cy="365125"/>
          </a:xfrm>
        </p:spPr>
        <p:txBody>
          <a:bodyPr/>
          <a:lstStyle/>
          <a:p>
            <a:fld id="{A349544A-F1CD-3844-BFB3-6D230A0137DD}" type="datetimeFigureOut">
              <a:rPr lang="en-US" smtClean="0"/>
              <a:t>10/24/2017</a:t>
            </a:fld>
            <a:endParaRPr lang="en-US"/>
          </a:p>
        </p:txBody>
      </p:sp>
      <p:pic>
        <p:nvPicPr>
          <p:cNvPr id="7" name="Picture 6" descr="FDA_FullColor_Monogram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8218888" y="5307876"/>
            <a:ext cx="620543" cy="743080"/>
          </a:xfrm>
          <a:prstGeom prst="rect">
            <a:avLst/>
          </a:prstGeom>
        </p:spPr>
      </p:pic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4800" y="6384925"/>
            <a:ext cx="2895600" cy="365125"/>
          </a:xfrm>
        </p:spPr>
        <p:txBody>
          <a:bodyPr/>
          <a:lstStyle/>
          <a:p>
            <a:pPr algn="l"/>
            <a:r>
              <a:rPr lang="en-US" b="1" dirty="0">
                <a:solidFill>
                  <a:schemeClr val="tx2">
                    <a:lumMod val="60000"/>
                    <a:lumOff val="40000"/>
                  </a:schemeClr>
                </a:solidFill>
                <a:latin typeface="Helvetica"/>
                <a:cs typeface="Helvetica"/>
              </a:rPr>
              <a:t>www.fda.gov</a:t>
            </a:r>
          </a:p>
        </p:txBody>
      </p:sp>
      <p:sp>
        <p:nvSpPr>
          <p:cNvPr id="10" name="TextBox 9"/>
          <p:cNvSpPr txBox="1"/>
          <p:nvPr userDrawn="1"/>
        </p:nvSpPr>
        <p:spPr>
          <a:xfrm>
            <a:off x="8453403" y="6392994"/>
            <a:ext cx="46679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200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Helvetica"/>
                <a:cs typeface="Helvetica"/>
              </a:rPr>
              <a:t>Pg</a:t>
            </a:r>
            <a:r>
              <a:rPr lang="en-US" sz="1200" dirty="0">
                <a:solidFill>
                  <a:schemeClr val="tx2">
                    <a:lumMod val="60000"/>
                    <a:lumOff val="40000"/>
                  </a:schemeClr>
                </a:solidFill>
                <a:latin typeface="Helvetica"/>
                <a:cs typeface="Helvetica"/>
              </a:rPr>
              <a:t>#</a:t>
            </a:r>
          </a:p>
        </p:txBody>
      </p:sp>
    </p:spTree>
    <p:extLst>
      <p:ext uri="{BB962C8B-B14F-4D97-AF65-F5344CB8AC3E}">
        <p14:creationId xmlns:p14="http://schemas.microsoft.com/office/powerpoint/2010/main" val="63844965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500650" y="6354123"/>
            <a:ext cx="2133600" cy="365125"/>
          </a:xfrm>
        </p:spPr>
        <p:txBody>
          <a:bodyPr/>
          <a:lstStyle/>
          <a:p>
            <a:fld id="{A349544A-F1CD-3844-BFB3-6D230A0137DD}" type="datetimeFigureOut">
              <a:rPr lang="en-US" smtClean="0"/>
              <a:t>10/24/2017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4800" y="6384925"/>
            <a:ext cx="2895600" cy="365125"/>
          </a:xfrm>
        </p:spPr>
        <p:txBody>
          <a:bodyPr/>
          <a:lstStyle/>
          <a:p>
            <a:pPr algn="l"/>
            <a:r>
              <a:rPr lang="en-US" b="1" dirty="0">
                <a:solidFill>
                  <a:schemeClr val="tx2">
                    <a:lumMod val="60000"/>
                    <a:lumOff val="40000"/>
                  </a:schemeClr>
                </a:solidFill>
                <a:latin typeface="Helvetica"/>
                <a:cs typeface="Helvetica"/>
              </a:rPr>
              <a:t>www.fda.gov</a:t>
            </a:r>
          </a:p>
        </p:txBody>
      </p:sp>
      <p:sp>
        <p:nvSpPr>
          <p:cNvPr id="8" name="TextBox 7"/>
          <p:cNvSpPr txBox="1"/>
          <p:nvPr userDrawn="1"/>
        </p:nvSpPr>
        <p:spPr>
          <a:xfrm>
            <a:off x="8453403" y="6392994"/>
            <a:ext cx="46679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200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Helvetica"/>
                <a:cs typeface="Helvetica"/>
              </a:rPr>
              <a:t>Pg</a:t>
            </a:r>
            <a:r>
              <a:rPr lang="en-US" sz="1200" dirty="0">
                <a:solidFill>
                  <a:schemeClr val="tx2">
                    <a:lumMod val="60000"/>
                    <a:lumOff val="40000"/>
                  </a:schemeClr>
                </a:solidFill>
                <a:latin typeface="Helvetica"/>
                <a:cs typeface="Helvetica"/>
              </a:rPr>
              <a:t>#</a:t>
            </a:r>
          </a:p>
        </p:txBody>
      </p:sp>
      <p:pic>
        <p:nvPicPr>
          <p:cNvPr id="9" name="Picture 8" descr="FDA_FullColor_Monogram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8218888" y="5307876"/>
            <a:ext cx="620543" cy="743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432371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3762375" y="6334125"/>
            <a:ext cx="2133600" cy="365125"/>
          </a:xfrm>
        </p:spPr>
        <p:txBody>
          <a:bodyPr/>
          <a:lstStyle/>
          <a:p>
            <a:endParaRPr lang="en-US"/>
          </a:p>
        </p:txBody>
      </p:sp>
      <p:pic>
        <p:nvPicPr>
          <p:cNvPr id="6" name="Picture 5" descr="FDA_B&amp;W_Primary_logo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4236" y="2648601"/>
            <a:ext cx="4198518" cy="874845"/>
          </a:xfrm>
          <a:prstGeom prst="rect">
            <a:avLst/>
          </a:prstGeom>
        </p:spPr>
      </p:pic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4800" y="6384925"/>
            <a:ext cx="2895600" cy="365125"/>
          </a:xfrm>
        </p:spPr>
        <p:txBody>
          <a:bodyPr/>
          <a:lstStyle/>
          <a:p>
            <a:pPr algn="l"/>
            <a:r>
              <a:rPr lang="en-US" b="1" dirty="0">
                <a:solidFill>
                  <a:schemeClr val="tx2">
                    <a:lumMod val="60000"/>
                    <a:lumOff val="40000"/>
                  </a:schemeClr>
                </a:solidFill>
                <a:latin typeface="Helvetica"/>
                <a:cs typeface="Helvetica"/>
              </a:rPr>
              <a:t>www.fda.gov</a:t>
            </a:r>
          </a:p>
        </p:txBody>
      </p:sp>
    </p:spTree>
    <p:extLst>
      <p:ext uri="{BB962C8B-B14F-4D97-AF65-F5344CB8AC3E}">
        <p14:creationId xmlns:p14="http://schemas.microsoft.com/office/powerpoint/2010/main" val="60914708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773606" y="6355260"/>
            <a:ext cx="2133600" cy="365125"/>
          </a:xfrm>
        </p:spPr>
        <p:txBody>
          <a:bodyPr/>
          <a:lstStyle/>
          <a:p>
            <a:fld id="{A349544A-F1CD-3844-BFB3-6D230A0137DD}" type="datetimeFigureOut">
              <a:rPr lang="en-US" smtClean="0"/>
              <a:t>10/24/2017</a:t>
            </a:fld>
            <a:endParaRPr lang="en-US" dirty="0"/>
          </a:p>
        </p:txBody>
      </p:sp>
      <p:pic>
        <p:nvPicPr>
          <p:cNvPr id="8" name="Picture 7" descr="FDA_B&amp;W_Primary_logo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0947" y="261425"/>
            <a:ext cx="2703422" cy="563312"/>
          </a:xfrm>
          <a:prstGeom prst="rect">
            <a:avLst/>
          </a:prstGeom>
        </p:spPr>
      </p:pic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4800" y="6384925"/>
            <a:ext cx="2895600" cy="365125"/>
          </a:xfrm>
        </p:spPr>
        <p:txBody>
          <a:bodyPr/>
          <a:lstStyle/>
          <a:p>
            <a:pPr algn="l"/>
            <a:r>
              <a:rPr lang="en-US" b="1" dirty="0">
                <a:solidFill>
                  <a:schemeClr val="tx2">
                    <a:lumMod val="60000"/>
                    <a:lumOff val="40000"/>
                  </a:schemeClr>
                </a:solidFill>
                <a:latin typeface="Helvetica"/>
                <a:cs typeface="Helvetica"/>
              </a:rPr>
              <a:t>www.fda.gov</a:t>
            </a:r>
          </a:p>
        </p:txBody>
      </p:sp>
    </p:spTree>
    <p:extLst>
      <p:ext uri="{BB962C8B-B14F-4D97-AF65-F5344CB8AC3E}">
        <p14:creationId xmlns:p14="http://schemas.microsoft.com/office/powerpoint/2010/main" val="360694957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849" y="1023679"/>
            <a:ext cx="8509103" cy="92602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850" y="2009775"/>
            <a:ext cx="8509103" cy="4286043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676650" y="6375400"/>
            <a:ext cx="2133600" cy="365125"/>
          </a:xfrm>
        </p:spPr>
        <p:txBody>
          <a:bodyPr/>
          <a:lstStyle>
            <a:lvl1pPr algn="ctr">
              <a:defRPr/>
            </a:lvl1pPr>
          </a:lstStyle>
          <a:p>
            <a:fld id="{A349544A-F1CD-3844-BFB3-6D230A0137DD}" type="datetimeFigureOut">
              <a:rPr lang="en-US" smtClean="0"/>
              <a:pPr/>
              <a:t>10/24/2017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7650" y="6384925"/>
            <a:ext cx="2895600" cy="365125"/>
          </a:xfrm>
        </p:spPr>
        <p:txBody>
          <a:bodyPr/>
          <a:lstStyle/>
          <a:p>
            <a:pPr algn="l"/>
            <a:r>
              <a:rPr lang="en-US" b="1" dirty="0">
                <a:solidFill>
                  <a:schemeClr val="tx2">
                    <a:lumMod val="60000"/>
                    <a:lumOff val="40000"/>
                  </a:schemeClr>
                </a:solidFill>
                <a:latin typeface="Helvetica"/>
                <a:cs typeface="Helvetica"/>
              </a:rPr>
              <a:t>www.fda.gov</a:t>
            </a:r>
          </a:p>
        </p:txBody>
      </p:sp>
      <p:pic>
        <p:nvPicPr>
          <p:cNvPr id="7" name="Picture 6" descr="FDA_FullColor_Monogram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2410" y="242500"/>
            <a:ext cx="620543" cy="743080"/>
          </a:xfrm>
          <a:prstGeom prst="rect">
            <a:avLst/>
          </a:prstGeom>
        </p:spPr>
      </p:pic>
      <p:sp>
        <p:nvSpPr>
          <p:cNvPr id="9" name="TextBox 8"/>
          <p:cNvSpPr txBox="1"/>
          <p:nvPr userDrawn="1"/>
        </p:nvSpPr>
        <p:spPr>
          <a:xfrm>
            <a:off x="8547979" y="6409772"/>
            <a:ext cx="37221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fld id="{42D067E6-6582-4AD4-8521-F7089C370E58}" type="slidenum">
              <a:rPr lang="en-US" sz="1200" smtClean="0">
                <a:solidFill>
                  <a:schemeClr val="tx2">
                    <a:lumMod val="60000"/>
                    <a:lumOff val="40000"/>
                  </a:schemeClr>
                </a:solidFill>
                <a:latin typeface="Helvetica"/>
                <a:cs typeface="Helvetica"/>
              </a:rPr>
              <a:t>‹#›</a:t>
            </a:fld>
            <a:endParaRPr lang="en-US" sz="1200" dirty="0">
              <a:solidFill>
                <a:schemeClr val="tx2">
                  <a:lumMod val="60000"/>
                  <a:lumOff val="40000"/>
                </a:schemeClr>
              </a:solidFill>
              <a:latin typeface="Helvetica"/>
              <a:cs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64206434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3762375" y="6334125"/>
            <a:ext cx="2133600" cy="365125"/>
          </a:xfrm>
        </p:spPr>
        <p:txBody>
          <a:bodyPr/>
          <a:lstStyle/>
          <a:p>
            <a:fld id="{A349544A-F1CD-3844-BFB3-6D230A0137DD}" type="datetimeFigureOut">
              <a:rPr lang="en-US" smtClean="0"/>
              <a:t>10/24/2017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4800" y="6384925"/>
            <a:ext cx="2895600" cy="365125"/>
          </a:xfrm>
        </p:spPr>
        <p:txBody>
          <a:bodyPr/>
          <a:lstStyle/>
          <a:p>
            <a:pPr algn="l"/>
            <a:r>
              <a:rPr lang="en-US" b="1" dirty="0">
                <a:solidFill>
                  <a:schemeClr val="tx2">
                    <a:lumMod val="60000"/>
                    <a:lumOff val="40000"/>
                  </a:schemeClr>
                </a:solidFill>
                <a:latin typeface="Helvetica"/>
                <a:cs typeface="Helvetica"/>
              </a:rPr>
              <a:t>www.fda.gov</a:t>
            </a:r>
          </a:p>
        </p:txBody>
      </p:sp>
    </p:spTree>
    <p:extLst>
      <p:ext uri="{BB962C8B-B14F-4D97-AF65-F5344CB8AC3E}">
        <p14:creationId xmlns:p14="http://schemas.microsoft.com/office/powerpoint/2010/main" val="248765384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609834" y="6349336"/>
            <a:ext cx="2133600" cy="365125"/>
          </a:xfrm>
        </p:spPr>
        <p:txBody>
          <a:bodyPr/>
          <a:lstStyle/>
          <a:p>
            <a:fld id="{A349544A-F1CD-3844-BFB3-6D230A0137DD}" type="datetimeFigureOut">
              <a:rPr lang="en-US" smtClean="0"/>
              <a:t>10/24/2017</a:t>
            </a:fld>
            <a:endParaRPr lang="en-US"/>
          </a:p>
        </p:txBody>
      </p:sp>
      <p:pic>
        <p:nvPicPr>
          <p:cNvPr id="7" name="Picture 6" descr="FDA_FullColor_Monogram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2410" y="269796"/>
            <a:ext cx="620543" cy="743080"/>
          </a:xfrm>
          <a:prstGeom prst="rect">
            <a:avLst/>
          </a:prstGeom>
        </p:spPr>
      </p:pic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4800" y="6384925"/>
            <a:ext cx="2895600" cy="365125"/>
          </a:xfrm>
        </p:spPr>
        <p:txBody>
          <a:bodyPr/>
          <a:lstStyle/>
          <a:p>
            <a:pPr algn="l"/>
            <a:r>
              <a:rPr lang="en-US" b="1" dirty="0">
                <a:solidFill>
                  <a:schemeClr val="tx2">
                    <a:lumMod val="60000"/>
                    <a:lumOff val="40000"/>
                  </a:schemeClr>
                </a:solidFill>
                <a:latin typeface="Helvetica"/>
                <a:cs typeface="Helvetica"/>
              </a:rPr>
              <a:t>www.fda.gov</a:t>
            </a:r>
          </a:p>
        </p:txBody>
      </p:sp>
      <p:sp>
        <p:nvSpPr>
          <p:cNvPr id="10" name="TextBox 9"/>
          <p:cNvSpPr txBox="1"/>
          <p:nvPr userDrawn="1"/>
        </p:nvSpPr>
        <p:spPr>
          <a:xfrm>
            <a:off x="8547979" y="6409772"/>
            <a:ext cx="37221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fld id="{42D067E6-6582-4AD4-8521-F7089C370E58}" type="slidenum">
              <a:rPr lang="en-US" sz="1200" smtClean="0">
                <a:solidFill>
                  <a:schemeClr val="tx2">
                    <a:lumMod val="60000"/>
                    <a:lumOff val="40000"/>
                  </a:schemeClr>
                </a:solidFill>
                <a:latin typeface="Helvetica"/>
                <a:cs typeface="Helvetica"/>
              </a:rPr>
              <a:t>‹#›</a:t>
            </a:fld>
            <a:endParaRPr lang="en-US" sz="1200" dirty="0">
              <a:solidFill>
                <a:schemeClr val="tx2">
                  <a:lumMod val="60000"/>
                  <a:lumOff val="40000"/>
                </a:schemeClr>
              </a:solidFill>
              <a:latin typeface="Helvetica"/>
              <a:cs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387268674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514307" y="6380336"/>
            <a:ext cx="2133600" cy="365125"/>
          </a:xfrm>
        </p:spPr>
        <p:txBody>
          <a:bodyPr/>
          <a:lstStyle/>
          <a:p>
            <a:fld id="{A349544A-F1CD-3844-BFB3-6D230A0137DD}" type="datetimeFigureOut">
              <a:rPr lang="en-US" smtClean="0"/>
              <a:t>10/24/2017</a:t>
            </a:fld>
            <a:endParaRPr lang="en-US"/>
          </a:p>
        </p:txBody>
      </p:sp>
      <p:pic>
        <p:nvPicPr>
          <p:cNvPr id="8" name="Picture 7" descr="FDA_FullColor_Monogram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2410" y="242500"/>
            <a:ext cx="620543" cy="743080"/>
          </a:xfrm>
          <a:prstGeom prst="rect">
            <a:avLst/>
          </a:prstGeom>
        </p:spPr>
      </p:pic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4800" y="6384925"/>
            <a:ext cx="2895600" cy="365125"/>
          </a:xfrm>
        </p:spPr>
        <p:txBody>
          <a:bodyPr/>
          <a:lstStyle/>
          <a:p>
            <a:pPr algn="l"/>
            <a:r>
              <a:rPr lang="en-US" b="1" dirty="0">
                <a:solidFill>
                  <a:schemeClr val="tx2">
                    <a:lumMod val="60000"/>
                    <a:lumOff val="40000"/>
                  </a:schemeClr>
                </a:solidFill>
                <a:latin typeface="Helvetica"/>
                <a:cs typeface="Helvetica"/>
              </a:rPr>
              <a:t>www.fda.gov</a:t>
            </a:r>
          </a:p>
        </p:txBody>
      </p:sp>
      <p:sp>
        <p:nvSpPr>
          <p:cNvPr id="11" name="TextBox 10"/>
          <p:cNvSpPr txBox="1"/>
          <p:nvPr userDrawn="1"/>
        </p:nvSpPr>
        <p:spPr>
          <a:xfrm>
            <a:off x="8547979" y="6409772"/>
            <a:ext cx="37221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fld id="{42D067E6-6582-4AD4-8521-F7089C370E58}" type="slidenum">
              <a:rPr lang="en-US" sz="1200" smtClean="0">
                <a:solidFill>
                  <a:schemeClr val="tx2">
                    <a:lumMod val="60000"/>
                    <a:lumOff val="40000"/>
                  </a:schemeClr>
                </a:solidFill>
                <a:latin typeface="Helvetica"/>
                <a:cs typeface="Helvetica"/>
              </a:rPr>
              <a:t>‹#›</a:t>
            </a:fld>
            <a:endParaRPr lang="en-US" sz="1200" dirty="0">
              <a:solidFill>
                <a:schemeClr val="tx2">
                  <a:lumMod val="60000"/>
                  <a:lumOff val="40000"/>
                </a:schemeClr>
              </a:solidFill>
              <a:latin typeface="Helvetica"/>
              <a:cs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295712656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3886200" y="6384925"/>
            <a:ext cx="2133600" cy="365125"/>
          </a:xfrm>
        </p:spPr>
        <p:txBody>
          <a:bodyPr/>
          <a:lstStyle/>
          <a:p>
            <a:fld id="{A349544A-F1CD-3844-BFB3-6D230A0137DD}" type="datetimeFigureOut">
              <a:rPr lang="en-US" smtClean="0"/>
              <a:t>10/24/2017</a:t>
            </a:fld>
            <a:endParaRPr lang="en-US" dirty="0"/>
          </a:p>
        </p:txBody>
      </p:sp>
      <p:pic>
        <p:nvPicPr>
          <p:cNvPr id="10" name="Picture 9" descr="FDA_FullColor_Monogram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2410" y="242500"/>
            <a:ext cx="620543" cy="743080"/>
          </a:xfrm>
          <a:prstGeom prst="rect">
            <a:avLst/>
          </a:prstGeom>
        </p:spPr>
      </p:pic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4800" y="6384925"/>
            <a:ext cx="2895600" cy="365125"/>
          </a:xfrm>
        </p:spPr>
        <p:txBody>
          <a:bodyPr/>
          <a:lstStyle/>
          <a:p>
            <a:pPr algn="l"/>
            <a:r>
              <a:rPr lang="en-US" b="1" dirty="0">
                <a:solidFill>
                  <a:schemeClr val="tx2">
                    <a:lumMod val="60000"/>
                    <a:lumOff val="40000"/>
                  </a:schemeClr>
                </a:solidFill>
                <a:latin typeface="Helvetica"/>
                <a:cs typeface="Helvetica"/>
              </a:rPr>
              <a:t>www.fda.gov</a:t>
            </a:r>
          </a:p>
        </p:txBody>
      </p:sp>
      <p:sp>
        <p:nvSpPr>
          <p:cNvPr id="13" name="TextBox 12"/>
          <p:cNvSpPr txBox="1"/>
          <p:nvPr userDrawn="1"/>
        </p:nvSpPr>
        <p:spPr>
          <a:xfrm>
            <a:off x="8547979" y="6409772"/>
            <a:ext cx="37221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fld id="{42D067E6-6582-4AD4-8521-F7089C370E58}" type="slidenum">
              <a:rPr lang="en-US" sz="1200" smtClean="0">
                <a:solidFill>
                  <a:schemeClr val="tx2">
                    <a:lumMod val="60000"/>
                    <a:lumOff val="40000"/>
                  </a:schemeClr>
                </a:solidFill>
                <a:latin typeface="Helvetica"/>
                <a:cs typeface="Helvetica"/>
              </a:rPr>
              <a:t>‹#›</a:t>
            </a:fld>
            <a:endParaRPr lang="en-US" sz="1200" dirty="0">
              <a:solidFill>
                <a:schemeClr val="tx2">
                  <a:lumMod val="60000"/>
                  <a:lumOff val="40000"/>
                </a:schemeClr>
              </a:solidFill>
              <a:latin typeface="Helvetica"/>
              <a:cs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32844660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49544A-F1CD-3844-BFB3-6D230A0137DD}" type="datetimeFigureOut">
              <a:rPr lang="en-US" smtClean="0"/>
              <a:t>10/24/2017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871F5F-C8AF-484B-B19A-A0CBCE8C776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976431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3596185" y="6391749"/>
            <a:ext cx="2133600" cy="365125"/>
          </a:xfrm>
        </p:spPr>
        <p:txBody>
          <a:bodyPr/>
          <a:lstStyle/>
          <a:p>
            <a:fld id="{A349544A-F1CD-3844-BFB3-6D230A0137DD}" type="datetimeFigureOut">
              <a:rPr lang="en-US" smtClean="0"/>
              <a:t>10/24/2017</a:t>
            </a:fld>
            <a:endParaRPr lang="en-US"/>
          </a:p>
        </p:txBody>
      </p:sp>
      <p:pic>
        <p:nvPicPr>
          <p:cNvPr id="6" name="Picture 5" descr="FDA_FullColor_Monogram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2410" y="242500"/>
            <a:ext cx="620543" cy="743080"/>
          </a:xfrm>
          <a:prstGeom prst="rect">
            <a:avLst/>
          </a:prstGeom>
        </p:spPr>
      </p:pic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4800" y="6384925"/>
            <a:ext cx="2895600" cy="365125"/>
          </a:xfrm>
        </p:spPr>
        <p:txBody>
          <a:bodyPr/>
          <a:lstStyle/>
          <a:p>
            <a:pPr algn="l"/>
            <a:r>
              <a:rPr lang="en-US" b="1" dirty="0">
                <a:solidFill>
                  <a:schemeClr val="tx2">
                    <a:lumMod val="60000"/>
                    <a:lumOff val="40000"/>
                  </a:schemeClr>
                </a:solidFill>
                <a:latin typeface="Helvetica"/>
                <a:cs typeface="Helvetica"/>
              </a:rPr>
              <a:t>www.fda.gov</a:t>
            </a:r>
          </a:p>
        </p:txBody>
      </p:sp>
      <p:sp>
        <p:nvSpPr>
          <p:cNvPr id="9" name="TextBox 8"/>
          <p:cNvSpPr txBox="1"/>
          <p:nvPr userDrawn="1"/>
        </p:nvSpPr>
        <p:spPr>
          <a:xfrm>
            <a:off x="8547979" y="6409772"/>
            <a:ext cx="37221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fld id="{42D067E6-6582-4AD4-8521-F7089C370E58}" type="slidenum">
              <a:rPr lang="en-US" sz="1200" smtClean="0">
                <a:solidFill>
                  <a:schemeClr val="tx2">
                    <a:lumMod val="60000"/>
                    <a:lumOff val="40000"/>
                  </a:schemeClr>
                </a:solidFill>
                <a:latin typeface="Helvetica"/>
                <a:cs typeface="Helvetica"/>
              </a:rPr>
              <a:t>‹#›</a:t>
            </a:fld>
            <a:endParaRPr lang="en-US" sz="1200" dirty="0">
              <a:solidFill>
                <a:schemeClr val="tx2">
                  <a:lumMod val="60000"/>
                  <a:lumOff val="40000"/>
                </a:schemeClr>
              </a:solidFill>
              <a:latin typeface="Helvetica"/>
              <a:cs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206663257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465513" y="6349337"/>
            <a:ext cx="2133600" cy="365125"/>
          </a:xfrm>
        </p:spPr>
        <p:txBody>
          <a:bodyPr/>
          <a:lstStyle/>
          <a:p>
            <a:fld id="{A349544A-F1CD-3844-BFB3-6D230A0137DD}" type="datetimeFigureOut">
              <a:rPr lang="en-US" smtClean="0"/>
              <a:t>10/24/2017</a:t>
            </a:fld>
            <a:endParaRPr lang="en-US"/>
          </a:p>
        </p:txBody>
      </p:sp>
      <p:pic>
        <p:nvPicPr>
          <p:cNvPr id="8" name="Picture 7" descr="FDA_FullColor_Monogram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2410" y="242500"/>
            <a:ext cx="620543" cy="743080"/>
          </a:xfrm>
          <a:prstGeom prst="rect">
            <a:avLst/>
          </a:prstGeom>
        </p:spPr>
      </p:pic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4800" y="6384925"/>
            <a:ext cx="2895600" cy="365125"/>
          </a:xfrm>
        </p:spPr>
        <p:txBody>
          <a:bodyPr/>
          <a:lstStyle/>
          <a:p>
            <a:pPr algn="l"/>
            <a:r>
              <a:rPr lang="en-US" b="1" dirty="0">
                <a:solidFill>
                  <a:schemeClr val="tx2">
                    <a:lumMod val="60000"/>
                    <a:lumOff val="40000"/>
                  </a:schemeClr>
                </a:solidFill>
                <a:latin typeface="Helvetica"/>
                <a:cs typeface="Helvetica"/>
              </a:rPr>
              <a:t>www.fda.gov</a:t>
            </a:r>
          </a:p>
        </p:txBody>
      </p:sp>
      <p:sp>
        <p:nvSpPr>
          <p:cNvPr id="11" name="TextBox 10"/>
          <p:cNvSpPr txBox="1"/>
          <p:nvPr userDrawn="1"/>
        </p:nvSpPr>
        <p:spPr>
          <a:xfrm>
            <a:off x="8547979" y="6409772"/>
            <a:ext cx="37221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fld id="{42D067E6-6582-4AD4-8521-F7089C370E58}" type="slidenum">
              <a:rPr lang="en-US" sz="1200" smtClean="0">
                <a:solidFill>
                  <a:schemeClr val="tx2">
                    <a:lumMod val="60000"/>
                    <a:lumOff val="40000"/>
                  </a:schemeClr>
                </a:solidFill>
                <a:latin typeface="Helvetica"/>
                <a:cs typeface="Helvetica"/>
              </a:rPr>
              <a:t>‹#›</a:t>
            </a:fld>
            <a:endParaRPr lang="en-US" sz="1200" dirty="0">
              <a:solidFill>
                <a:schemeClr val="tx2">
                  <a:lumMod val="60000"/>
                  <a:lumOff val="40000"/>
                </a:schemeClr>
              </a:solidFill>
              <a:latin typeface="Helvetica"/>
              <a:cs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371787484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719014" y="6384925"/>
            <a:ext cx="2133600" cy="365125"/>
          </a:xfrm>
        </p:spPr>
        <p:txBody>
          <a:bodyPr/>
          <a:lstStyle/>
          <a:p>
            <a:fld id="{A349544A-F1CD-3844-BFB3-6D230A0137DD}" type="datetimeFigureOut">
              <a:rPr lang="en-US" smtClean="0"/>
              <a:t>10/24/2017</a:t>
            </a:fld>
            <a:endParaRPr lang="en-US"/>
          </a:p>
        </p:txBody>
      </p:sp>
      <p:pic>
        <p:nvPicPr>
          <p:cNvPr id="8" name="Picture 7" descr="FDA_FullColor_Monogram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2410" y="242500"/>
            <a:ext cx="620543" cy="743080"/>
          </a:xfrm>
          <a:prstGeom prst="rect">
            <a:avLst/>
          </a:prstGeom>
        </p:spPr>
      </p:pic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4800" y="6384925"/>
            <a:ext cx="2895600" cy="365125"/>
          </a:xfrm>
        </p:spPr>
        <p:txBody>
          <a:bodyPr/>
          <a:lstStyle/>
          <a:p>
            <a:pPr algn="l"/>
            <a:r>
              <a:rPr lang="en-US" b="1" dirty="0">
                <a:solidFill>
                  <a:schemeClr val="tx2">
                    <a:lumMod val="60000"/>
                    <a:lumOff val="40000"/>
                  </a:schemeClr>
                </a:solidFill>
                <a:latin typeface="Helvetica"/>
                <a:cs typeface="Helvetica"/>
              </a:rPr>
              <a:t>www.fda.gov</a:t>
            </a:r>
          </a:p>
        </p:txBody>
      </p:sp>
      <p:sp>
        <p:nvSpPr>
          <p:cNvPr id="11" name="TextBox 10"/>
          <p:cNvSpPr txBox="1"/>
          <p:nvPr userDrawn="1"/>
        </p:nvSpPr>
        <p:spPr>
          <a:xfrm>
            <a:off x="8547979" y="6409772"/>
            <a:ext cx="37221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fld id="{42D067E6-6582-4AD4-8521-F7089C370E58}" type="slidenum">
              <a:rPr lang="en-US" sz="1200" smtClean="0">
                <a:solidFill>
                  <a:schemeClr val="tx2">
                    <a:lumMod val="60000"/>
                    <a:lumOff val="40000"/>
                  </a:schemeClr>
                </a:solidFill>
                <a:latin typeface="Helvetica"/>
                <a:cs typeface="Helvetica"/>
              </a:rPr>
              <a:t>‹#›</a:t>
            </a:fld>
            <a:endParaRPr lang="en-US" sz="1200" dirty="0">
              <a:solidFill>
                <a:schemeClr val="tx2">
                  <a:lumMod val="60000"/>
                  <a:lumOff val="40000"/>
                </a:schemeClr>
              </a:solidFill>
              <a:latin typeface="Helvetica"/>
              <a:cs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237414421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555241" y="6356350"/>
            <a:ext cx="2133600" cy="365125"/>
          </a:xfrm>
        </p:spPr>
        <p:txBody>
          <a:bodyPr/>
          <a:lstStyle/>
          <a:p>
            <a:fld id="{A349544A-F1CD-3844-BFB3-6D230A0137DD}" type="datetimeFigureOut">
              <a:rPr lang="en-US" smtClean="0"/>
              <a:t>10/24/2017</a:t>
            </a:fld>
            <a:endParaRPr lang="en-US"/>
          </a:p>
        </p:txBody>
      </p:sp>
      <p:pic>
        <p:nvPicPr>
          <p:cNvPr id="7" name="Picture 6" descr="FDA_FullColor_Monogram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8231470" y="5291167"/>
            <a:ext cx="620543" cy="743080"/>
          </a:xfrm>
          <a:prstGeom prst="rect">
            <a:avLst/>
          </a:prstGeom>
        </p:spPr>
      </p:pic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>
          <a:xfrm rot="5400000">
            <a:off x="-1161972" y="1451193"/>
            <a:ext cx="2895600" cy="365125"/>
          </a:xfrm>
        </p:spPr>
        <p:txBody>
          <a:bodyPr/>
          <a:lstStyle/>
          <a:p>
            <a:pPr algn="l"/>
            <a:r>
              <a:rPr lang="en-US" b="1" dirty="0">
                <a:solidFill>
                  <a:schemeClr val="tx2">
                    <a:lumMod val="60000"/>
                    <a:lumOff val="40000"/>
                  </a:schemeClr>
                </a:solidFill>
                <a:latin typeface="Helvetica"/>
                <a:cs typeface="Helvetica"/>
              </a:rPr>
              <a:t>www.fda.gov</a:t>
            </a:r>
          </a:p>
        </p:txBody>
      </p:sp>
      <p:sp>
        <p:nvSpPr>
          <p:cNvPr id="8" name="TextBox 7"/>
          <p:cNvSpPr txBox="1"/>
          <p:nvPr userDrawn="1"/>
        </p:nvSpPr>
        <p:spPr>
          <a:xfrm rot="5400000">
            <a:off x="117044" y="6376216"/>
            <a:ext cx="37221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fld id="{42D067E6-6582-4AD4-8521-F7089C370E58}" type="slidenum">
              <a:rPr lang="en-US" sz="1200" smtClean="0">
                <a:solidFill>
                  <a:schemeClr val="tx2">
                    <a:lumMod val="60000"/>
                    <a:lumOff val="40000"/>
                  </a:schemeClr>
                </a:solidFill>
                <a:latin typeface="Helvetica"/>
                <a:cs typeface="Helvetica"/>
              </a:rPr>
              <a:t>‹#›</a:t>
            </a:fld>
            <a:endParaRPr lang="en-US" sz="1200" dirty="0">
              <a:solidFill>
                <a:schemeClr val="tx2">
                  <a:lumMod val="60000"/>
                  <a:lumOff val="40000"/>
                </a:schemeClr>
              </a:solidFill>
              <a:latin typeface="Helvetica"/>
              <a:cs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421774578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500650" y="6354123"/>
            <a:ext cx="2133600" cy="365125"/>
          </a:xfrm>
        </p:spPr>
        <p:txBody>
          <a:bodyPr/>
          <a:lstStyle/>
          <a:p>
            <a:fld id="{A349544A-F1CD-3844-BFB3-6D230A0137DD}" type="datetimeFigureOut">
              <a:rPr lang="en-US" smtClean="0"/>
              <a:t>10/24/2017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4800" y="6384925"/>
            <a:ext cx="2895600" cy="365125"/>
          </a:xfrm>
        </p:spPr>
        <p:txBody>
          <a:bodyPr/>
          <a:lstStyle/>
          <a:p>
            <a:pPr algn="l"/>
            <a:r>
              <a:rPr lang="en-US" b="1" dirty="0">
                <a:solidFill>
                  <a:schemeClr val="tx2">
                    <a:lumMod val="60000"/>
                    <a:lumOff val="40000"/>
                  </a:schemeClr>
                </a:solidFill>
                <a:latin typeface="Helvetica"/>
                <a:cs typeface="Helvetica"/>
              </a:rPr>
              <a:t>www.fda.gov</a:t>
            </a:r>
          </a:p>
        </p:txBody>
      </p:sp>
      <p:pic>
        <p:nvPicPr>
          <p:cNvPr id="9" name="Picture 8" descr="FDA_FullColor_Monogram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8218888" y="5307876"/>
            <a:ext cx="620543" cy="743080"/>
          </a:xfrm>
          <a:prstGeom prst="rect">
            <a:avLst/>
          </a:prstGeom>
        </p:spPr>
      </p:pic>
      <p:sp>
        <p:nvSpPr>
          <p:cNvPr id="10" name="TextBox 9"/>
          <p:cNvSpPr txBox="1"/>
          <p:nvPr userDrawn="1"/>
        </p:nvSpPr>
        <p:spPr>
          <a:xfrm>
            <a:off x="8547979" y="6409772"/>
            <a:ext cx="37221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fld id="{42D067E6-6582-4AD4-8521-F7089C370E58}" type="slidenum">
              <a:rPr lang="en-US" sz="1200" smtClean="0">
                <a:solidFill>
                  <a:schemeClr val="tx2">
                    <a:lumMod val="60000"/>
                    <a:lumOff val="40000"/>
                  </a:schemeClr>
                </a:solidFill>
                <a:latin typeface="Helvetica"/>
                <a:cs typeface="Helvetica"/>
              </a:rPr>
              <a:t>‹#›</a:t>
            </a:fld>
            <a:endParaRPr lang="en-US" sz="1200" dirty="0">
              <a:solidFill>
                <a:schemeClr val="tx2">
                  <a:lumMod val="60000"/>
                  <a:lumOff val="40000"/>
                </a:schemeClr>
              </a:solidFill>
              <a:latin typeface="Helvetica"/>
              <a:cs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429037002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FDA_B&amp;W_Primary_logo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4236" y="2648601"/>
            <a:ext cx="4198518" cy="8748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97024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849" y="1023679"/>
            <a:ext cx="8509103" cy="92602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850" y="2009775"/>
            <a:ext cx="8509103" cy="4286043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676650" y="6375400"/>
            <a:ext cx="2133600" cy="365125"/>
          </a:xfrm>
        </p:spPr>
        <p:txBody>
          <a:bodyPr/>
          <a:lstStyle>
            <a:lvl1pPr algn="ctr">
              <a:defRPr/>
            </a:lvl1pPr>
          </a:lstStyle>
          <a:p>
            <a:fld id="{A349544A-F1CD-3844-BFB3-6D230A0137DD}" type="datetimeFigureOut">
              <a:rPr lang="en-US" smtClean="0"/>
              <a:pPr/>
              <a:t>10/24/2017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7650" y="6384925"/>
            <a:ext cx="2895600" cy="365125"/>
          </a:xfrm>
        </p:spPr>
        <p:txBody>
          <a:bodyPr/>
          <a:lstStyle/>
          <a:p>
            <a:pPr algn="l"/>
            <a:r>
              <a:rPr lang="en-US" b="1" dirty="0">
                <a:solidFill>
                  <a:schemeClr val="tx2">
                    <a:lumMod val="60000"/>
                    <a:lumOff val="40000"/>
                  </a:schemeClr>
                </a:solidFill>
                <a:latin typeface="Helvetica"/>
                <a:cs typeface="Helvetica"/>
              </a:rPr>
              <a:t>www.fda.gov</a:t>
            </a:r>
          </a:p>
        </p:txBody>
      </p:sp>
      <p:pic>
        <p:nvPicPr>
          <p:cNvPr id="7" name="Picture 6" descr="FDA_FullColor_Monogram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2410" y="242500"/>
            <a:ext cx="620543" cy="743080"/>
          </a:xfrm>
          <a:prstGeom prst="rect">
            <a:avLst/>
          </a:prstGeom>
        </p:spPr>
      </p:pic>
      <p:sp>
        <p:nvSpPr>
          <p:cNvPr id="9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824184" y="6402332"/>
            <a:ext cx="2133600" cy="365125"/>
          </a:xfrm>
        </p:spPr>
        <p:txBody>
          <a:bodyPr/>
          <a:lstStyle/>
          <a:p>
            <a:fld id="{7D871F5F-C8AF-484B-B19A-A0CBCE8C776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95440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3762375" y="6334125"/>
            <a:ext cx="2133600" cy="365125"/>
          </a:xfrm>
        </p:spPr>
        <p:txBody>
          <a:bodyPr/>
          <a:lstStyle/>
          <a:p>
            <a:fld id="{A349544A-F1CD-3844-BFB3-6D230A0137DD}" type="datetimeFigureOut">
              <a:rPr lang="en-US" smtClean="0"/>
              <a:t>10/24/2017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824186" y="6384925"/>
            <a:ext cx="1160015" cy="365125"/>
          </a:xfrm>
        </p:spPr>
        <p:txBody>
          <a:bodyPr/>
          <a:lstStyle/>
          <a:p>
            <a:pPr algn="l"/>
            <a:r>
              <a:rPr lang="en-US" b="1" dirty="0">
                <a:solidFill>
                  <a:schemeClr val="tx2">
                    <a:lumMod val="60000"/>
                    <a:lumOff val="40000"/>
                  </a:schemeClr>
                </a:solidFill>
                <a:latin typeface="Helvetica"/>
                <a:cs typeface="Helvetica"/>
              </a:rPr>
              <a:t>www.fda.gov</a:t>
            </a:r>
          </a:p>
        </p:txBody>
      </p:sp>
    </p:spTree>
    <p:extLst>
      <p:ext uri="{BB962C8B-B14F-4D97-AF65-F5344CB8AC3E}">
        <p14:creationId xmlns:p14="http://schemas.microsoft.com/office/powerpoint/2010/main" val="3893589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609834" y="6349336"/>
            <a:ext cx="2133600" cy="365125"/>
          </a:xfrm>
        </p:spPr>
        <p:txBody>
          <a:bodyPr/>
          <a:lstStyle/>
          <a:p>
            <a:fld id="{A349544A-F1CD-3844-BFB3-6D230A0137DD}" type="datetimeFigureOut">
              <a:rPr lang="en-US" smtClean="0"/>
              <a:t>10/24/2017</a:t>
            </a:fld>
            <a:endParaRPr lang="en-US"/>
          </a:p>
        </p:txBody>
      </p:sp>
      <p:pic>
        <p:nvPicPr>
          <p:cNvPr id="7" name="Picture 6" descr="FDA_FullColor_Monogram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2410" y="269796"/>
            <a:ext cx="620543" cy="743080"/>
          </a:xfrm>
          <a:prstGeom prst="rect">
            <a:avLst/>
          </a:prstGeom>
        </p:spPr>
      </p:pic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4800" y="6384925"/>
            <a:ext cx="2895600" cy="365125"/>
          </a:xfrm>
        </p:spPr>
        <p:txBody>
          <a:bodyPr/>
          <a:lstStyle/>
          <a:p>
            <a:pPr algn="l"/>
            <a:r>
              <a:rPr lang="en-US" b="1" dirty="0">
                <a:solidFill>
                  <a:schemeClr val="tx2">
                    <a:lumMod val="60000"/>
                    <a:lumOff val="40000"/>
                  </a:schemeClr>
                </a:solidFill>
                <a:latin typeface="Helvetica"/>
                <a:cs typeface="Helvetica"/>
              </a:rPr>
              <a:t>www.fda.gov</a:t>
            </a:r>
          </a:p>
        </p:txBody>
      </p:sp>
      <p:sp>
        <p:nvSpPr>
          <p:cNvPr id="9" name="TextBox 8"/>
          <p:cNvSpPr txBox="1"/>
          <p:nvPr userDrawn="1"/>
        </p:nvSpPr>
        <p:spPr>
          <a:xfrm>
            <a:off x="8453403" y="6392994"/>
            <a:ext cx="46679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200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Helvetica"/>
                <a:cs typeface="Helvetica"/>
              </a:rPr>
              <a:t>Pg</a:t>
            </a:r>
            <a:r>
              <a:rPr lang="en-US" sz="1200" dirty="0">
                <a:solidFill>
                  <a:schemeClr val="tx2">
                    <a:lumMod val="60000"/>
                    <a:lumOff val="40000"/>
                  </a:schemeClr>
                </a:solidFill>
                <a:latin typeface="Helvetica"/>
                <a:cs typeface="Helvetica"/>
              </a:rPr>
              <a:t>#</a:t>
            </a:r>
          </a:p>
        </p:txBody>
      </p:sp>
    </p:spTree>
    <p:extLst>
      <p:ext uri="{BB962C8B-B14F-4D97-AF65-F5344CB8AC3E}">
        <p14:creationId xmlns:p14="http://schemas.microsoft.com/office/powerpoint/2010/main" val="12498196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514307" y="6380336"/>
            <a:ext cx="2133600" cy="365125"/>
          </a:xfrm>
        </p:spPr>
        <p:txBody>
          <a:bodyPr/>
          <a:lstStyle/>
          <a:p>
            <a:fld id="{A349544A-F1CD-3844-BFB3-6D230A0137DD}" type="datetimeFigureOut">
              <a:rPr lang="en-US" smtClean="0"/>
              <a:t>10/24/2017</a:t>
            </a:fld>
            <a:endParaRPr lang="en-US"/>
          </a:p>
        </p:txBody>
      </p:sp>
      <p:pic>
        <p:nvPicPr>
          <p:cNvPr id="8" name="Picture 7" descr="FDA_FullColor_Monogram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2410" y="242500"/>
            <a:ext cx="620543" cy="743080"/>
          </a:xfrm>
          <a:prstGeom prst="rect">
            <a:avLst/>
          </a:prstGeom>
        </p:spPr>
      </p:pic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4800" y="6384925"/>
            <a:ext cx="2895600" cy="365125"/>
          </a:xfrm>
        </p:spPr>
        <p:txBody>
          <a:bodyPr/>
          <a:lstStyle/>
          <a:p>
            <a:pPr algn="l"/>
            <a:r>
              <a:rPr lang="en-US" b="1" dirty="0">
                <a:solidFill>
                  <a:schemeClr val="tx2">
                    <a:lumMod val="60000"/>
                    <a:lumOff val="40000"/>
                  </a:schemeClr>
                </a:solidFill>
                <a:latin typeface="Helvetica"/>
                <a:cs typeface="Helvetica"/>
              </a:rPr>
              <a:t>www.fda.gov</a:t>
            </a:r>
          </a:p>
        </p:txBody>
      </p:sp>
      <p:sp>
        <p:nvSpPr>
          <p:cNvPr id="10" name="TextBox 9"/>
          <p:cNvSpPr txBox="1"/>
          <p:nvPr userDrawn="1"/>
        </p:nvSpPr>
        <p:spPr>
          <a:xfrm>
            <a:off x="8453403" y="6392994"/>
            <a:ext cx="46679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200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Helvetica"/>
                <a:cs typeface="Helvetica"/>
              </a:rPr>
              <a:t>Pg</a:t>
            </a:r>
            <a:r>
              <a:rPr lang="en-US" sz="1200" dirty="0">
                <a:solidFill>
                  <a:schemeClr val="tx2">
                    <a:lumMod val="60000"/>
                    <a:lumOff val="40000"/>
                  </a:schemeClr>
                </a:solidFill>
                <a:latin typeface="Helvetica"/>
                <a:cs typeface="Helvetica"/>
              </a:rPr>
              <a:t>#</a:t>
            </a:r>
          </a:p>
        </p:txBody>
      </p:sp>
    </p:spTree>
    <p:extLst>
      <p:ext uri="{BB962C8B-B14F-4D97-AF65-F5344CB8AC3E}">
        <p14:creationId xmlns:p14="http://schemas.microsoft.com/office/powerpoint/2010/main" val="21811724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3886200" y="6384925"/>
            <a:ext cx="2133600" cy="365125"/>
          </a:xfrm>
        </p:spPr>
        <p:txBody>
          <a:bodyPr/>
          <a:lstStyle/>
          <a:p>
            <a:fld id="{A349544A-F1CD-3844-BFB3-6D230A0137DD}" type="datetimeFigureOut">
              <a:rPr lang="en-US" smtClean="0"/>
              <a:t>10/24/2017</a:t>
            </a:fld>
            <a:endParaRPr lang="en-US" dirty="0"/>
          </a:p>
        </p:txBody>
      </p:sp>
      <p:pic>
        <p:nvPicPr>
          <p:cNvPr id="10" name="Picture 9" descr="FDA_FullColor_Monogram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2410" y="242500"/>
            <a:ext cx="620543" cy="743080"/>
          </a:xfrm>
          <a:prstGeom prst="rect">
            <a:avLst/>
          </a:prstGeom>
        </p:spPr>
      </p:pic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4800" y="6384925"/>
            <a:ext cx="2895600" cy="365125"/>
          </a:xfrm>
        </p:spPr>
        <p:txBody>
          <a:bodyPr/>
          <a:lstStyle/>
          <a:p>
            <a:pPr algn="l"/>
            <a:r>
              <a:rPr lang="en-US" b="1" dirty="0">
                <a:solidFill>
                  <a:schemeClr val="tx2">
                    <a:lumMod val="60000"/>
                    <a:lumOff val="40000"/>
                  </a:schemeClr>
                </a:solidFill>
                <a:latin typeface="Helvetica"/>
                <a:cs typeface="Helvetica"/>
              </a:rPr>
              <a:t>www.fda.gov</a:t>
            </a:r>
          </a:p>
        </p:txBody>
      </p:sp>
    </p:spTree>
    <p:extLst>
      <p:ext uri="{BB962C8B-B14F-4D97-AF65-F5344CB8AC3E}">
        <p14:creationId xmlns:p14="http://schemas.microsoft.com/office/powerpoint/2010/main" val="3504503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3596185" y="6391749"/>
            <a:ext cx="2133600" cy="365125"/>
          </a:xfrm>
        </p:spPr>
        <p:txBody>
          <a:bodyPr/>
          <a:lstStyle/>
          <a:p>
            <a:fld id="{A349544A-F1CD-3844-BFB3-6D230A0137DD}" type="datetimeFigureOut">
              <a:rPr lang="en-US" smtClean="0"/>
              <a:t>10/24/2017</a:t>
            </a:fld>
            <a:endParaRPr lang="en-US"/>
          </a:p>
        </p:txBody>
      </p:sp>
      <p:pic>
        <p:nvPicPr>
          <p:cNvPr id="6" name="Picture 5" descr="FDA_FullColor_Monogram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2410" y="242500"/>
            <a:ext cx="620543" cy="743080"/>
          </a:xfrm>
          <a:prstGeom prst="rect">
            <a:avLst/>
          </a:prstGeom>
        </p:spPr>
      </p:pic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4800" y="6384925"/>
            <a:ext cx="2895600" cy="365125"/>
          </a:xfrm>
        </p:spPr>
        <p:txBody>
          <a:bodyPr/>
          <a:lstStyle/>
          <a:p>
            <a:pPr algn="l"/>
            <a:r>
              <a:rPr lang="en-US" b="1" dirty="0">
                <a:solidFill>
                  <a:schemeClr val="tx2">
                    <a:lumMod val="60000"/>
                    <a:lumOff val="40000"/>
                  </a:schemeClr>
                </a:solidFill>
                <a:latin typeface="Helvetica"/>
                <a:cs typeface="Helvetica"/>
              </a:rPr>
              <a:t>www.fda.gov</a:t>
            </a:r>
          </a:p>
        </p:txBody>
      </p:sp>
    </p:spTree>
    <p:extLst>
      <p:ext uri="{BB962C8B-B14F-4D97-AF65-F5344CB8AC3E}">
        <p14:creationId xmlns:p14="http://schemas.microsoft.com/office/powerpoint/2010/main" val="19505595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465513" y="6349337"/>
            <a:ext cx="2133600" cy="365125"/>
          </a:xfrm>
        </p:spPr>
        <p:txBody>
          <a:bodyPr/>
          <a:lstStyle/>
          <a:p>
            <a:fld id="{A349544A-F1CD-3844-BFB3-6D230A0137DD}" type="datetimeFigureOut">
              <a:rPr lang="en-US" smtClean="0"/>
              <a:t>10/24/2017</a:t>
            </a:fld>
            <a:endParaRPr lang="en-US"/>
          </a:p>
        </p:txBody>
      </p:sp>
      <p:pic>
        <p:nvPicPr>
          <p:cNvPr id="8" name="Picture 7" descr="FDA_FullColor_Monogram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2410" y="242500"/>
            <a:ext cx="620543" cy="743080"/>
          </a:xfrm>
          <a:prstGeom prst="rect">
            <a:avLst/>
          </a:prstGeom>
        </p:spPr>
      </p:pic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4800" y="6384925"/>
            <a:ext cx="2895600" cy="365125"/>
          </a:xfrm>
        </p:spPr>
        <p:txBody>
          <a:bodyPr/>
          <a:lstStyle/>
          <a:p>
            <a:pPr algn="l"/>
            <a:r>
              <a:rPr lang="en-US" b="1" dirty="0">
                <a:solidFill>
                  <a:schemeClr val="tx2">
                    <a:lumMod val="60000"/>
                    <a:lumOff val="40000"/>
                  </a:schemeClr>
                </a:solidFill>
                <a:latin typeface="Helvetica"/>
                <a:cs typeface="Helvetica"/>
              </a:rPr>
              <a:t>www.fda.gov</a:t>
            </a:r>
          </a:p>
        </p:txBody>
      </p:sp>
      <p:sp>
        <p:nvSpPr>
          <p:cNvPr id="10" name="TextBox 9"/>
          <p:cNvSpPr txBox="1"/>
          <p:nvPr userDrawn="1"/>
        </p:nvSpPr>
        <p:spPr>
          <a:xfrm>
            <a:off x="8453403" y="6392994"/>
            <a:ext cx="46679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200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Helvetica"/>
                <a:cs typeface="Helvetica"/>
              </a:rPr>
              <a:t>Pg</a:t>
            </a:r>
            <a:r>
              <a:rPr lang="en-US" sz="1200" dirty="0">
                <a:solidFill>
                  <a:schemeClr val="tx2">
                    <a:lumMod val="60000"/>
                    <a:lumOff val="40000"/>
                  </a:schemeClr>
                </a:solidFill>
                <a:latin typeface="Helvetica"/>
                <a:cs typeface="Helvetica"/>
              </a:rPr>
              <a:t>#</a:t>
            </a:r>
          </a:p>
        </p:txBody>
      </p:sp>
    </p:spTree>
    <p:extLst>
      <p:ext uri="{BB962C8B-B14F-4D97-AF65-F5344CB8AC3E}">
        <p14:creationId xmlns:p14="http://schemas.microsoft.com/office/powerpoint/2010/main" val="8501386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49544A-F1CD-3844-BFB3-6D230A0137DD}" type="datetimeFigureOut">
              <a:rPr lang="en-US" smtClean="0"/>
              <a:t>10/24/2017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871F5F-C8AF-484B-B19A-A0CBCE8C776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63017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1" r:id="rId2"/>
    <p:sldLayoutId id="2147483650" r:id="rId3"/>
    <p:sldLayoutId id="2147483655" r:id="rId4"/>
    <p:sldLayoutId id="2147483651" r:id="rId5"/>
    <p:sldLayoutId id="2147483652" r:id="rId6"/>
    <p:sldLayoutId id="2147483653" r:id="rId7"/>
    <p:sldLayoutId id="2147483654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49544A-F1CD-3844-BFB3-6D230A0137DD}" type="datetimeFigureOut">
              <a:rPr lang="en-US" smtClean="0"/>
              <a:t>10/24/2017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871F5F-C8AF-484B-B19A-A0CBCE8C77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44050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  <p:sldLayoutId id="2147483674" r:id="rId12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.bin"/><Relationship Id="rId13" Type="http://schemas.openxmlformats.org/officeDocument/2006/relationships/image" Target="../media/image12.emf"/><Relationship Id="rId3" Type="http://schemas.openxmlformats.org/officeDocument/2006/relationships/image" Target="../media/image15.png"/><Relationship Id="rId7" Type="http://schemas.openxmlformats.org/officeDocument/2006/relationships/image" Target="../media/image9.emf"/><Relationship Id="rId12" Type="http://schemas.openxmlformats.org/officeDocument/2006/relationships/oleObject" Target="../embeddings/oleObject5.bin"/><Relationship Id="rId17" Type="http://schemas.openxmlformats.org/officeDocument/2006/relationships/image" Target="../media/image14.emf"/><Relationship Id="rId2" Type="http://schemas.openxmlformats.org/officeDocument/2006/relationships/slideLayout" Target="../slideLayouts/slideLayout3.xml"/><Relationship Id="rId16" Type="http://schemas.openxmlformats.org/officeDocument/2006/relationships/oleObject" Target="../embeddings/oleObject7.bin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11" Type="http://schemas.openxmlformats.org/officeDocument/2006/relationships/image" Target="../media/image11.emf"/><Relationship Id="rId5" Type="http://schemas.openxmlformats.org/officeDocument/2006/relationships/image" Target="../media/image8.emf"/><Relationship Id="rId15" Type="http://schemas.openxmlformats.org/officeDocument/2006/relationships/image" Target="../media/image13.emf"/><Relationship Id="rId10" Type="http://schemas.openxmlformats.org/officeDocument/2006/relationships/oleObject" Target="../embeddings/oleObject4.bin"/><Relationship Id="rId4" Type="http://schemas.openxmlformats.org/officeDocument/2006/relationships/oleObject" Target="../embeddings/oleObject1.bin"/><Relationship Id="rId9" Type="http://schemas.openxmlformats.org/officeDocument/2006/relationships/image" Target="../media/image10.emf"/><Relationship Id="rId14" Type="http://schemas.openxmlformats.org/officeDocument/2006/relationships/oleObject" Target="../embeddings/oleObject6.bin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themeOverride" Target="../theme/themeOverride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hyperlink" Target="mailto:steven.bauer@fda.hhs.gov" TargetMode="Externa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mailto:ocod@fda.hhs.gov" TargetMode="External"/><Relationship Id="rId2" Type="http://schemas.openxmlformats.org/officeDocument/2006/relationships/hyperlink" Target="http://www.fda.gov/BiologicsBloodVaccines/default.htm" TargetMode="External"/><Relationship Id="rId1" Type="http://schemas.openxmlformats.org/officeDocument/2006/relationships/slideLayout" Target="../slideLayouts/slideLayout1.xml"/><Relationship Id="rId5" Type="http://schemas.openxmlformats.org/officeDocument/2006/relationships/hyperlink" Target="https://www.twitter.com/fdacber" TargetMode="External"/><Relationship Id="rId4" Type="http://schemas.openxmlformats.org/officeDocument/2006/relationships/hyperlink" Target="mailto:industry.biologics@fda.gov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4000" b="1" dirty="0">
                <a:solidFill>
                  <a:srgbClr val="007DBA"/>
                </a:solidFill>
              </a:rPr>
              <a:t>NIST-FDA Flow Cytometry Workshop</a:t>
            </a:r>
          </a:p>
        </p:txBody>
      </p:sp>
      <p:sp>
        <p:nvSpPr>
          <p:cNvPr id="4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b="1" dirty="0">
                <a:solidFill>
                  <a:schemeClr val="bg1">
                    <a:lumMod val="50000"/>
                  </a:schemeClr>
                </a:solidFill>
              </a:rPr>
              <a:t>Steven R. Bauer, Ph.D.</a:t>
            </a:r>
          </a:p>
          <a:p>
            <a:r>
              <a:rPr lang="en-US" b="1" dirty="0">
                <a:solidFill>
                  <a:schemeClr val="bg1">
                    <a:lumMod val="50000"/>
                  </a:schemeClr>
                </a:solidFill>
              </a:rPr>
              <a:t>US Food and Drug Administration</a:t>
            </a:r>
          </a:p>
          <a:p>
            <a:r>
              <a:rPr lang="en-US" b="1" dirty="0">
                <a:solidFill>
                  <a:schemeClr val="bg1">
                    <a:lumMod val="50000"/>
                  </a:schemeClr>
                </a:solidFill>
              </a:rPr>
              <a:t>Center for Biologics Evaluation and Research</a:t>
            </a:r>
          </a:p>
          <a:p>
            <a:r>
              <a:rPr lang="en-US" b="1" dirty="0">
                <a:solidFill>
                  <a:schemeClr val="bg1">
                    <a:lumMod val="50000"/>
                  </a:schemeClr>
                </a:solidFill>
              </a:rPr>
              <a:t>Office of Tissues and Advanced Therapies</a:t>
            </a:r>
          </a:p>
          <a:p>
            <a:endParaRPr lang="en-US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815387" y="6407944"/>
            <a:ext cx="2357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286925334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59105" y="179617"/>
            <a:ext cx="8509103" cy="926020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rgbClr val="007DBA"/>
                </a:solidFill>
              </a:rPr>
              <a:t>Examples of Flow Cytometry Use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49038" y="2117430"/>
            <a:ext cx="3570291" cy="4760388"/>
          </a:xfrm>
        </p:spPr>
      </p:pic>
      <p:grpSp>
        <p:nvGrpSpPr>
          <p:cNvPr id="5" name="Group 4"/>
          <p:cNvGrpSpPr/>
          <p:nvPr/>
        </p:nvGrpSpPr>
        <p:grpSpPr>
          <a:xfrm>
            <a:off x="4427417" y="2649415"/>
            <a:ext cx="4693138" cy="2977661"/>
            <a:chOff x="609600" y="1819275"/>
            <a:chExt cx="8382000" cy="4352925"/>
          </a:xfrm>
        </p:grpSpPr>
        <p:sp>
          <p:nvSpPr>
            <p:cNvPr id="6" name="Rectangle 5"/>
            <p:cNvSpPr/>
            <p:nvPr/>
          </p:nvSpPr>
          <p:spPr>
            <a:xfrm>
              <a:off x="609600" y="1828800"/>
              <a:ext cx="8382000" cy="4343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aphicFrame>
          <p:nvGraphicFramePr>
            <p:cNvPr id="7" name="Object 3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55568812"/>
                </p:ext>
              </p:extLst>
            </p:nvPr>
          </p:nvGraphicFramePr>
          <p:xfrm>
            <a:off x="7915275" y="1819275"/>
            <a:ext cx="1046163" cy="23622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148" name="Prism 5" r:id="rId4" imgW="4663440" imgH="2682360" progId="Prism5.Document">
                    <p:embed/>
                  </p:oleObj>
                </mc:Choice>
                <mc:Fallback>
                  <p:oleObj name="Prism 5" r:id="rId4" imgW="4663440" imgH="2682360" progId="Prism5.Document">
                    <p:embed/>
                    <p:pic>
                      <p:nvPicPr>
                        <p:cNvPr id="353283" name="Object 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 l="74507"/>
                        <a:stretch>
                          <a:fillRect/>
                        </a:stretch>
                      </p:blipFill>
                      <p:spPr bwMode="auto">
                        <a:xfrm>
                          <a:off x="7915275" y="1819275"/>
                          <a:ext cx="1046163" cy="23622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 algn="ctr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pSp>
          <p:nvGrpSpPr>
            <p:cNvPr id="8" name="Group 4"/>
            <p:cNvGrpSpPr>
              <a:grpSpLocks/>
            </p:cNvGrpSpPr>
            <p:nvPr/>
          </p:nvGrpSpPr>
          <p:grpSpPr bwMode="auto">
            <a:xfrm>
              <a:off x="609600" y="1905000"/>
              <a:ext cx="7402513" cy="4171950"/>
              <a:chOff x="150" y="450"/>
              <a:chExt cx="4663" cy="2436"/>
            </a:xfrm>
          </p:grpSpPr>
          <p:graphicFrame>
            <p:nvGraphicFramePr>
              <p:cNvPr id="9" name="Object 5"/>
              <p:cNvGraphicFramePr>
                <a:graphicFrameLocks noChangeAspect="1"/>
              </p:cNvGraphicFramePr>
              <p:nvPr/>
            </p:nvGraphicFramePr>
            <p:xfrm>
              <a:off x="150" y="450"/>
              <a:ext cx="1687" cy="1187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2149" name="Prism 5" r:id="rId6" imgW="3813120" imgH="2682360" progId="Prism5.Document">
                      <p:embed/>
                    </p:oleObj>
                  </mc:Choice>
                  <mc:Fallback>
                    <p:oleObj name="Prism 5" r:id="rId6" imgW="3813120" imgH="2682360" progId="Prism5.Document">
                      <p:embed/>
                      <p:pic>
                        <p:nvPicPr>
                          <p:cNvPr id="353285" name="Object 5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7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150" y="450"/>
                            <a:ext cx="1687" cy="1187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chemeClr val="accent1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 algn="ctr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10" name="Object 6"/>
              <p:cNvGraphicFramePr>
                <a:graphicFrameLocks noChangeAspect="1"/>
              </p:cNvGraphicFramePr>
              <p:nvPr/>
            </p:nvGraphicFramePr>
            <p:xfrm>
              <a:off x="1626" y="450"/>
              <a:ext cx="1687" cy="1186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2150" name="Prism 5" r:id="rId8" imgW="3812760" imgH="2682000" progId="Prism5.Document">
                      <p:embed/>
                    </p:oleObj>
                  </mc:Choice>
                  <mc:Fallback>
                    <p:oleObj name="Prism 5" r:id="rId8" imgW="3812760" imgH="2682000" progId="Prism5.Document">
                      <p:embed/>
                      <p:pic>
                        <p:nvPicPr>
                          <p:cNvPr id="353286" name="Object 6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9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1626" y="450"/>
                            <a:ext cx="1687" cy="1186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chemeClr val="accent1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 algn="ctr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11" name="Object 7"/>
              <p:cNvGraphicFramePr>
                <a:graphicFrameLocks noChangeAspect="1"/>
              </p:cNvGraphicFramePr>
              <p:nvPr/>
            </p:nvGraphicFramePr>
            <p:xfrm>
              <a:off x="3126" y="450"/>
              <a:ext cx="1687" cy="1187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2151" name="Prism 5" r:id="rId10" imgW="3813120" imgH="2682000" progId="Prism5.Document">
                      <p:embed/>
                    </p:oleObj>
                  </mc:Choice>
                  <mc:Fallback>
                    <p:oleObj name="Prism 5" r:id="rId10" imgW="3813120" imgH="2682000" progId="Prism5.Document">
                      <p:embed/>
                      <p:pic>
                        <p:nvPicPr>
                          <p:cNvPr id="353287" name="Object 7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1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3126" y="450"/>
                            <a:ext cx="1687" cy="1187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chemeClr val="accent1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 algn="ctr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12" name="Object 8"/>
              <p:cNvGraphicFramePr>
                <a:graphicFrameLocks noChangeAspect="1"/>
              </p:cNvGraphicFramePr>
              <p:nvPr/>
            </p:nvGraphicFramePr>
            <p:xfrm>
              <a:off x="150" y="1700"/>
              <a:ext cx="1687" cy="1186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2152" name="Prism 5" r:id="rId12" imgW="3813120" imgH="2682000" progId="Prism5.Document">
                      <p:embed/>
                    </p:oleObj>
                  </mc:Choice>
                  <mc:Fallback>
                    <p:oleObj name="Prism 5" r:id="rId12" imgW="3813120" imgH="2682000" progId="Prism5.Document">
                      <p:embed/>
                      <p:pic>
                        <p:nvPicPr>
                          <p:cNvPr id="353288" name="Object 8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3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150" y="1700"/>
                            <a:ext cx="1687" cy="1186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chemeClr val="accent1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 algn="ctr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13" name="Object 9"/>
              <p:cNvGraphicFramePr>
                <a:graphicFrameLocks noChangeAspect="1"/>
              </p:cNvGraphicFramePr>
              <p:nvPr/>
            </p:nvGraphicFramePr>
            <p:xfrm>
              <a:off x="1620" y="1698"/>
              <a:ext cx="1687" cy="1187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2153" name="Prism 5" r:id="rId14" imgW="3813120" imgH="2682000" progId="Prism5.Document">
                      <p:embed/>
                    </p:oleObj>
                  </mc:Choice>
                  <mc:Fallback>
                    <p:oleObj name="Prism 5" r:id="rId14" imgW="3813120" imgH="2682000" progId="Prism5.Document">
                      <p:embed/>
                      <p:pic>
                        <p:nvPicPr>
                          <p:cNvPr id="353289" name="Object 9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5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1620" y="1698"/>
                            <a:ext cx="1687" cy="1187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chemeClr val="accent1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 algn="ctr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14" name="Object 10"/>
              <p:cNvGraphicFramePr>
                <a:graphicFrameLocks noChangeAspect="1"/>
              </p:cNvGraphicFramePr>
              <p:nvPr/>
            </p:nvGraphicFramePr>
            <p:xfrm>
              <a:off x="3126" y="1698"/>
              <a:ext cx="1687" cy="1187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2154" name="Prism 5" r:id="rId16" imgW="3813120" imgH="2682000" progId="Prism5.Document">
                      <p:embed/>
                    </p:oleObj>
                  </mc:Choice>
                  <mc:Fallback>
                    <p:oleObj name="Prism 5" r:id="rId16" imgW="3813120" imgH="2682000" progId="Prism5.Document">
                      <p:embed/>
                      <p:pic>
                        <p:nvPicPr>
                          <p:cNvPr id="353290" name="Object 10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7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3126" y="1698"/>
                            <a:ext cx="1687" cy="1187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chemeClr val="accent1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 algn="ctr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</p:grpSp>
      <p:sp>
        <p:nvSpPr>
          <p:cNvPr id="15" name="TextBox 14"/>
          <p:cNvSpPr txBox="1"/>
          <p:nvPr/>
        </p:nvSpPr>
        <p:spPr>
          <a:xfrm>
            <a:off x="189138" y="1712196"/>
            <a:ext cx="421301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Bef>
                <a:spcPct val="20000"/>
              </a:spcBef>
            </a:pPr>
            <a:r>
              <a:rPr lang="en-US" sz="28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Enumeration of CD34</a:t>
            </a:r>
            <a:r>
              <a:rPr lang="en-US" sz="2800" b="1" baseline="30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+</a:t>
            </a:r>
            <a:r>
              <a:rPr lang="en-US" sz="28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cells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4896337" y="1710817"/>
            <a:ext cx="391075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Characterization of MSCs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49425" y="6514773"/>
            <a:ext cx="614302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i="1" dirty="0"/>
              <a:t>http://www.nibsc.org/science_and_research/biotherapeutics/flow_cytometry_reference_materials.aspx</a:t>
            </a:r>
          </a:p>
        </p:txBody>
      </p:sp>
      <p:sp>
        <p:nvSpPr>
          <p:cNvPr id="18" name="Rectangle 17"/>
          <p:cNvSpPr/>
          <p:nvPr/>
        </p:nvSpPr>
        <p:spPr>
          <a:xfrm>
            <a:off x="5385797" y="5698540"/>
            <a:ext cx="284969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1400" i="1" dirty="0"/>
              <a:t>Lo Surdo JL et al., Cytotherapy, 2013</a:t>
            </a:r>
          </a:p>
        </p:txBody>
      </p:sp>
      <p:sp>
        <p:nvSpPr>
          <p:cNvPr id="19" name="Line 9"/>
          <p:cNvSpPr>
            <a:spLocks noChangeShapeType="1"/>
          </p:cNvSpPr>
          <p:nvPr/>
        </p:nvSpPr>
        <p:spPr bwMode="auto">
          <a:xfrm flipV="1">
            <a:off x="381794" y="1424179"/>
            <a:ext cx="8382000" cy="23812"/>
          </a:xfrm>
          <a:prstGeom prst="line">
            <a:avLst/>
          </a:prstGeom>
          <a:ln>
            <a:headEnd/>
            <a:tailEnd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  <p:txBody>
          <a:bodyPr/>
          <a:lstStyle/>
          <a:p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8572134" y="6407944"/>
            <a:ext cx="4789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10</a:t>
            </a:r>
          </a:p>
        </p:txBody>
      </p:sp>
    </p:spTree>
    <p:extLst>
      <p:ext uri="{BB962C8B-B14F-4D97-AF65-F5344CB8AC3E}">
        <p14:creationId xmlns:p14="http://schemas.microsoft.com/office/powerpoint/2010/main" val="316859375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05864" y="830798"/>
            <a:ext cx="8509103" cy="926020"/>
          </a:xfrm>
        </p:spPr>
        <p:txBody>
          <a:bodyPr>
            <a:noAutofit/>
          </a:bodyPr>
          <a:lstStyle/>
          <a:p>
            <a:r>
              <a:rPr lang="en-US" b="1" dirty="0">
                <a:solidFill>
                  <a:srgbClr val="007DBA"/>
                </a:solidFill>
              </a:rPr>
              <a:t>Additional Considerations for </a:t>
            </a:r>
            <a:br>
              <a:rPr lang="en-US" b="1" dirty="0">
                <a:solidFill>
                  <a:srgbClr val="007DBA"/>
                </a:solidFill>
              </a:rPr>
            </a:br>
            <a:r>
              <a:rPr lang="en-US" b="1" dirty="0">
                <a:solidFill>
                  <a:srgbClr val="007DBA"/>
                </a:solidFill>
              </a:rPr>
              <a:t>Cell-based Products 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323850" y="2424571"/>
            <a:ext cx="8509103" cy="4286043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Flow cytometry often established for one product by one manufacturer in one site</a:t>
            </a:r>
          </a:p>
          <a:p>
            <a:r>
              <a:rPr lang="en-US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Other considerations</a:t>
            </a:r>
          </a:p>
          <a:p>
            <a:pPr lvl="1"/>
            <a:r>
              <a:rPr lang="en-US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Multiple manufacturing sites</a:t>
            </a:r>
          </a:p>
          <a:p>
            <a:pPr lvl="1"/>
            <a:r>
              <a:rPr lang="en-US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Technology Transfer (new site, scale out, etc.)</a:t>
            </a:r>
          </a:p>
          <a:p>
            <a:r>
              <a:rPr lang="en-US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Standards (written, physical) would be beneficial</a:t>
            </a:r>
          </a:p>
          <a:p>
            <a:endParaRPr lang="en-US" dirty="0"/>
          </a:p>
        </p:txBody>
      </p:sp>
      <p:sp>
        <p:nvSpPr>
          <p:cNvPr id="5" name="Line 9"/>
          <p:cNvSpPr>
            <a:spLocks noChangeShapeType="1"/>
          </p:cNvSpPr>
          <p:nvPr/>
        </p:nvSpPr>
        <p:spPr bwMode="auto">
          <a:xfrm flipV="1">
            <a:off x="323849" y="2021869"/>
            <a:ext cx="8382000" cy="23812"/>
          </a:xfrm>
          <a:prstGeom prst="line">
            <a:avLst/>
          </a:prstGeom>
          <a:ln>
            <a:headEnd/>
            <a:tailEnd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  <p:txBody>
          <a:bodyPr/>
          <a:lstStyle/>
          <a:p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8635181" y="6407944"/>
            <a:ext cx="4159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11</a:t>
            </a:r>
          </a:p>
        </p:txBody>
      </p:sp>
    </p:spTree>
    <p:extLst>
      <p:ext uri="{BB962C8B-B14F-4D97-AF65-F5344CB8AC3E}">
        <p14:creationId xmlns:p14="http://schemas.microsoft.com/office/powerpoint/2010/main" val="303374979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849" y="773639"/>
            <a:ext cx="8509103" cy="926020"/>
          </a:xfrm>
        </p:spPr>
        <p:txBody>
          <a:bodyPr>
            <a:noAutofit/>
          </a:bodyPr>
          <a:lstStyle/>
          <a:p>
            <a:br>
              <a:rPr lang="en-US" sz="4000" b="1" dirty="0">
                <a:solidFill>
                  <a:srgbClr val="007DBA"/>
                </a:solidFill>
              </a:rPr>
            </a:br>
            <a:br>
              <a:rPr lang="en-US" sz="4000" b="1" dirty="0">
                <a:solidFill>
                  <a:srgbClr val="007DBA"/>
                </a:solidFill>
              </a:rPr>
            </a:br>
            <a:r>
              <a:rPr lang="en-US" sz="4000" b="1" dirty="0">
                <a:solidFill>
                  <a:srgbClr val="007DBA"/>
                </a:solidFill>
              </a:rPr>
              <a:t>Benefits of Standards</a:t>
            </a:r>
            <a:br>
              <a:rPr lang="en-US" sz="4000" b="1" dirty="0">
                <a:solidFill>
                  <a:srgbClr val="007DBA"/>
                </a:solidFill>
              </a:rPr>
            </a:br>
            <a:r>
              <a:rPr lang="en-US" sz="2400" b="1" dirty="0">
                <a:solidFill>
                  <a:srgbClr val="007DBA"/>
                </a:solidFill>
              </a:rPr>
              <a:t>(Written, Physical)</a:t>
            </a:r>
            <a:br>
              <a:rPr lang="en-US" b="1" dirty="0">
                <a:solidFill>
                  <a:schemeClr val="tx1">
                    <a:lumMod val="50000"/>
                    <a:lumOff val="50000"/>
                  </a:schemeClr>
                </a:solidFill>
              </a:rPr>
            </a:br>
            <a:br>
              <a:rPr lang="en-US" b="1" dirty="0">
                <a:solidFill>
                  <a:schemeClr val="tx1">
                    <a:lumMod val="50000"/>
                    <a:lumOff val="50000"/>
                  </a:schemeClr>
                </a:solidFill>
              </a:rPr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850" y="2152655"/>
            <a:ext cx="8509103" cy="4286043"/>
          </a:xfrm>
        </p:spPr>
        <p:txBody>
          <a:bodyPr>
            <a:normAutofit fontScale="92500" lnSpcReduction="10000"/>
          </a:bodyPr>
          <a:lstStyle/>
          <a:p>
            <a:r>
              <a:rPr lang="en-US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Confidence/comparison</a:t>
            </a:r>
          </a:p>
          <a:p>
            <a:r>
              <a:rPr lang="en-US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Basic and Translational Research </a:t>
            </a:r>
          </a:p>
          <a:p>
            <a:pPr lvl="1"/>
            <a:r>
              <a:rPr lang="en-US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Academic labs</a:t>
            </a:r>
          </a:p>
          <a:p>
            <a:pPr lvl="1"/>
            <a:r>
              <a:rPr lang="en-US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R&amp;D labs</a:t>
            </a:r>
          </a:p>
          <a:p>
            <a:pPr lvl="1"/>
            <a:r>
              <a:rPr lang="en-US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Within context of one sponsor</a:t>
            </a:r>
          </a:p>
          <a:p>
            <a:pPr lvl="1"/>
            <a:r>
              <a:rPr lang="en-US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Within community of developers</a:t>
            </a:r>
          </a:p>
          <a:p>
            <a:pPr marL="514350" indent="-457200"/>
            <a:r>
              <a:rPr lang="en-US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Facilitate development of safe and effective cell-based products</a:t>
            </a:r>
          </a:p>
          <a:p>
            <a:pPr marL="914400" lvl="1" indent="-457200"/>
            <a:r>
              <a:rPr lang="en-US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Precise and Accurate Flow Cytometry</a:t>
            </a:r>
          </a:p>
          <a:p>
            <a:pPr lvl="1"/>
            <a:endParaRPr lang="en-US" dirty="0"/>
          </a:p>
        </p:txBody>
      </p:sp>
      <p:sp>
        <p:nvSpPr>
          <p:cNvPr id="4" name="Line 9"/>
          <p:cNvSpPr>
            <a:spLocks noChangeShapeType="1"/>
          </p:cNvSpPr>
          <p:nvPr/>
        </p:nvSpPr>
        <p:spPr bwMode="auto">
          <a:xfrm flipV="1">
            <a:off x="381794" y="1880378"/>
            <a:ext cx="8382000" cy="23812"/>
          </a:xfrm>
          <a:prstGeom prst="line">
            <a:avLst/>
          </a:prstGeom>
          <a:ln>
            <a:headEnd/>
            <a:tailEnd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  <p:txBody>
          <a:bodyPr/>
          <a:lstStyle/>
          <a:p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8658227" y="6407944"/>
            <a:ext cx="450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12</a:t>
            </a:r>
          </a:p>
        </p:txBody>
      </p:sp>
    </p:spTree>
    <p:extLst>
      <p:ext uri="{BB962C8B-B14F-4D97-AF65-F5344CB8AC3E}">
        <p14:creationId xmlns:p14="http://schemas.microsoft.com/office/powerpoint/2010/main" val="37800498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596118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en-US" sz="4000" b="1" dirty="0">
                <a:solidFill>
                  <a:srgbClr val="007DBA"/>
                </a:solidFill>
              </a:rPr>
              <a:t>Cell Product Characterization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7170" y="1890713"/>
            <a:ext cx="4040188" cy="3951288"/>
          </a:xfrm>
        </p:spPr>
        <p:txBody>
          <a:bodyPr>
            <a:noAutofit/>
          </a:bodyPr>
          <a:lstStyle/>
          <a:p>
            <a:pPr marL="1371600" lvl="3" indent="0">
              <a:buNone/>
              <a:tabLst>
                <a:tab pos="692150" algn="l"/>
              </a:tabLst>
            </a:pPr>
            <a:endParaRPr lang="en-US" altLang="en-US" sz="180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452438" lvl="1" indent="0">
              <a:buFont typeface="Wingdings" pitchFamily="2" charset="2"/>
              <a:buChar char="§"/>
              <a:tabLst>
                <a:tab pos="692150" algn="l"/>
              </a:tabLst>
            </a:pPr>
            <a:r>
              <a:rPr lang="en-US" altLang="en-US" sz="24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Purity </a:t>
            </a:r>
          </a:p>
          <a:p>
            <a:pPr lvl="2">
              <a:buFont typeface="Wingdings" pitchFamily="2" charset="2"/>
              <a:buChar char="§"/>
              <a:tabLst>
                <a:tab pos="692150" algn="l"/>
              </a:tabLst>
            </a:pPr>
            <a:r>
              <a:rPr lang="en-US" altLang="en-US" sz="20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Free of extraneous materials </a:t>
            </a:r>
          </a:p>
          <a:p>
            <a:pPr marL="566738" lvl="2" indent="0">
              <a:buFont typeface="Wingdings" pitchFamily="2" charset="2"/>
              <a:buChar char="§"/>
              <a:tabLst>
                <a:tab pos="692150" algn="l"/>
              </a:tabLst>
            </a:pPr>
            <a:r>
              <a:rPr lang="en-US" altLang="en-US" sz="20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altLang="en-US" sz="24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Identity </a:t>
            </a:r>
          </a:p>
          <a:p>
            <a:pPr lvl="2">
              <a:buFont typeface="Wingdings" pitchFamily="2" charset="2"/>
              <a:buChar char="§"/>
              <a:tabLst>
                <a:tab pos="692150" algn="l"/>
              </a:tabLst>
            </a:pPr>
            <a:r>
              <a:rPr lang="en-US" altLang="en-US" sz="20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Specific test to distinguish it from others </a:t>
            </a:r>
          </a:p>
          <a:p>
            <a:pPr marL="566738" lvl="2" indent="0">
              <a:buFont typeface="Wingdings" pitchFamily="2" charset="2"/>
              <a:buChar char="§"/>
              <a:tabLst>
                <a:tab pos="692150" algn="l"/>
              </a:tabLst>
            </a:pPr>
            <a:r>
              <a:rPr lang="en-US" altLang="en-US" sz="24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Potency </a:t>
            </a:r>
          </a:p>
          <a:p>
            <a:pPr lvl="2">
              <a:buFont typeface="Wingdings" pitchFamily="2" charset="2"/>
              <a:buChar char="§"/>
              <a:tabLst>
                <a:tab pos="692150" algn="l"/>
              </a:tabLst>
            </a:pPr>
            <a:r>
              <a:rPr lang="en-US" altLang="en-US" sz="20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Assay for biological function</a:t>
            </a:r>
          </a:p>
          <a:p>
            <a:endParaRPr lang="en-US" sz="2800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4"/>
          </p:nvPr>
        </p:nvSpPr>
        <p:spPr>
          <a:xfrm>
            <a:off x="5102225" y="2825988"/>
            <a:ext cx="4041775" cy="3951288"/>
          </a:xfrm>
        </p:spPr>
        <p:txBody>
          <a:bodyPr>
            <a:normAutofit/>
          </a:bodyPr>
          <a:lstStyle/>
          <a:p>
            <a:pPr marL="0" indent="0">
              <a:buFont typeface="Arial"/>
              <a:buNone/>
            </a:pPr>
            <a:endParaRPr lang="en-US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0" indent="0">
              <a:buFont typeface="Arial"/>
              <a:buNone/>
            </a:pPr>
            <a:endParaRPr lang="en-US" sz="160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r>
              <a:rPr lang="en-US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Sponsor determined methods</a:t>
            </a:r>
          </a:p>
          <a:p>
            <a:r>
              <a:rPr lang="en-US" b="1" dirty="0">
                <a:solidFill>
                  <a:srgbClr val="FF0000"/>
                </a:solidFill>
              </a:rPr>
              <a:t>Flow cytometry </a:t>
            </a:r>
            <a:r>
              <a:rPr lang="en-US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often used for these Quality Attributes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9" name="Right Brace 8"/>
          <p:cNvSpPr/>
          <p:nvPr/>
        </p:nvSpPr>
        <p:spPr>
          <a:xfrm>
            <a:off x="4140187" y="2507456"/>
            <a:ext cx="847749" cy="3317082"/>
          </a:xfrm>
          <a:prstGeom prst="rightBrace">
            <a:avLst/>
          </a:pr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Line 9"/>
          <p:cNvSpPr>
            <a:spLocks noChangeShapeType="1"/>
          </p:cNvSpPr>
          <p:nvPr/>
        </p:nvSpPr>
        <p:spPr bwMode="auto">
          <a:xfrm flipV="1">
            <a:off x="381794" y="1601781"/>
            <a:ext cx="8382000" cy="23812"/>
          </a:xfrm>
          <a:prstGeom prst="line">
            <a:avLst/>
          </a:prstGeom>
          <a:ln>
            <a:headEnd/>
            <a:tailEnd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  <p:txBody>
          <a:bodyPr/>
          <a:lstStyle/>
          <a:p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8590936" y="6407944"/>
            <a:ext cx="4601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13</a:t>
            </a:r>
          </a:p>
        </p:txBody>
      </p:sp>
    </p:spTree>
    <p:extLst>
      <p:ext uri="{BB962C8B-B14F-4D97-AF65-F5344CB8AC3E}">
        <p14:creationId xmlns:p14="http://schemas.microsoft.com/office/powerpoint/2010/main" val="228860243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691" y="459629"/>
            <a:ext cx="8509103" cy="926020"/>
          </a:xfrm>
        </p:spPr>
        <p:txBody>
          <a:bodyPr>
            <a:normAutofit/>
          </a:bodyPr>
          <a:lstStyle/>
          <a:p>
            <a:r>
              <a:rPr lang="en-US" sz="5400" b="1" dirty="0">
                <a:solidFill>
                  <a:srgbClr val="007DBA"/>
                </a:solidFill>
              </a:rPr>
              <a:t>Outcomes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36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Discussions with Expert Stakeholders</a:t>
            </a:r>
          </a:p>
          <a:p>
            <a:pPr>
              <a:lnSpc>
                <a:spcPct val="90000"/>
              </a:lnSpc>
            </a:pPr>
            <a:r>
              <a:rPr lang="en-US" sz="36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Clarification of Challenges</a:t>
            </a:r>
          </a:p>
          <a:p>
            <a:pPr>
              <a:lnSpc>
                <a:spcPct val="90000"/>
              </a:lnSpc>
            </a:pPr>
            <a:r>
              <a:rPr lang="en-US" sz="36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Identification of Possible Solutions</a:t>
            </a:r>
          </a:p>
          <a:p>
            <a:pPr>
              <a:lnSpc>
                <a:spcPct val="90000"/>
              </a:lnSpc>
            </a:pPr>
            <a:r>
              <a:rPr lang="en-US" sz="36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Identification of Standards Development Opportunities</a:t>
            </a:r>
          </a:p>
          <a:p>
            <a:pPr>
              <a:lnSpc>
                <a:spcPct val="90000"/>
              </a:lnSpc>
            </a:pPr>
            <a:r>
              <a:rPr lang="en-US" sz="36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Publication of a White Paper </a:t>
            </a:r>
          </a:p>
        </p:txBody>
      </p:sp>
      <p:sp>
        <p:nvSpPr>
          <p:cNvPr id="7" name="Line 9"/>
          <p:cNvSpPr>
            <a:spLocks noChangeShapeType="1"/>
          </p:cNvSpPr>
          <p:nvPr/>
        </p:nvSpPr>
        <p:spPr bwMode="auto">
          <a:xfrm flipV="1">
            <a:off x="381794" y="1454301"/>
            <a:ext cx="8382000" cy="23812"/>
          </a:xfrm>
          <a:prstGeom prst="line">
            <a:avLst/>
          </a:prstGeom>
          <a:ln>
            <a:headEnd/>
            <a:tailEnd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  <p:txBody>
          <a:bodyPr/>
          <a:lstStyle/>
          <a:p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8590936" y="6407944"/>
            <a:ext cx="4601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14</a:t>
            </a:r>
          </a:p>
        </p:txBody>
      </p:sp>
    </p:spTree>
    <p:extLst>
      <p:ext uri="{BB962C8B-B14F-4D97-AF65-F5344CB8AC3E}">
        <p14:creationId xmlns:p14="http://schemas.microsoft.com/office/powerpoint/2010/main" val="77749495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74626" y="6381750"/>
            <a:ext cx="2133600" cy="476250"/>
          </a:xfrm>
          <a:prstGeom prst="rect">
            <a:avLst/>
          </a:prstGeom>
        </p:spPr>
        <p:txBody>
          <a:bodyPr/>
          <a:lstStyle/>
          <a:p>
            <a:fld id="{C2BD711E-2C5C-4498-B694-A492E95E3871}" type="slidenum">
              <a:rPr lang="en-US" altLang="en-US">
                <a:solidFill>
                  <a:srgbClr val="000000"/>
                </a:solidFill>
              </a:rPr>
              <a:pPr/>
              <a:t>15</a:t>
            </a:fld>
            <a:endParaRPr lang="en-US" altLang="en-US" dirty="0">
              <a:solidFill>
                <a:srgbClr val="000000"/>
              </a:solidFill>
            </a:endParaRPr>
          </a:p>
        </p:txBody>
      </p:sp>
      <p:sp>
        <p:nvSpPr>
          <p:cNvPr id="12697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695640"/>
            <a:ext cx="8229600" cy="1143000"/>
          </a:xfrm>
        </p:spPr>
        <p:txBody>
          <a:bodyPr/>
          <a:lstStyle/>
          <a:p>
            <a:r>
              <a:rPr lang="en-US" altLang="en-US" b="1" dirty="0"/>
              <a:t>OTAT Contact Information</a:t>
            </a:r>
          </a:p>
        </p:txBody>
      </p:sp>
      <p:sp>
        <p:nvSpPr>
          <p:cNvPr id="1269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85019" y="1869915"/>
            <a:ext cx="8229600" cy="4525962"/>
          </a:xfrm>
        </p:spPr>
        <p:txBody>
          <a:bodyPr>
            <a:normAutofit lnSpcReduction="10000"/>
          </a:bodyPr>
          <a:lstStyle/>
          <a:p>
            <a:pPr>
              <a:lnSpc>
                <a:spcPct val="80000"/>
              </a:lnSpc>
              <a:buFontTx/>
              <a:buNone/>
            </a:pPr>
            <a:r>
              <a:rPr lang="en-US" altLang="en-US" dirty="0">
                <a:solidFill>
                  <a:schemeClr val="bg1">
                    <a:lumMod val="60000"/>
                    <a:lumOff val="40000"/>
                  </a:schemeClr>
                </a:solidFill>
              </a:rPr>
              <a:t>Steven R. Bauer, Ph.D. 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altLang="en-US" dirty="0">
                <a:solidFill>
                  <a:schemeClr val="bg1">
                    <a:lumMod val="60000"/>
                    <a:lumOff val="40000"/>
                  </a:schemeClr>
                </a:solidFill>
              </a:rPr>
              <a:t>	</a:t>
            </a:r>
            <a:r>
              <a:rPr lang="en-US" altLang="en-US" dirty="0">
                <a:solidFill>
                  <a:schemeClr val="bg1">
                    <a:lumMod val="60000"/>
                    <a:lumOff val="40000"/>
                  </a:schemeClr>
                </a:solidFill>
                <a:hlinkClick r:id="rId2"/>
              </a:rPr>
              <a:t>steven.bauer@fda.hhs.gov</a:t>
            </a:r>
            <a:endParaRPr lang="en-US" altLang="en-US" dirty="0">
              <a:solidFill>
                <a:schemeClr val="bg1">
                  <a:lumMod val="60000"/>
                  <a:lumOff val="40000"/>
                </a:schemeClr>
              </a:solidFill>
            </a:endParaRPr>
          </a:p>
          <a:p>
            <a:pPr>
              <a:lnSpc>
                <a:spcPct val="80000"/>
              </a:lnSpc>
              <a:buFontTx/>
              <a:buNone/>
            </a:pPr>
            <a:r>
              <a:rPr lang="en-US" altLang="en-US" dirty="0">
                <a:solidFill>
                  <a:schemeClr val="bg1">
                    <a:lumMod val="60000"/>
                    <a:lumOff val="40000"/>
                  </a:schemeClr>
                </a:solidFill>
              </a:rPr>
              <a:t>	240-402-9385</a:t>
            </a:r>
            <a:endParaRPr lang="en-US" altLang="en-US" dirty="0">
              <a:solidFill>
                <a:schemeClr val="accent2"/>
              </a:solidFill>
            </a:endParaRPr>
          </a:p>
          <a:p>
            <a:pPr>
              <a:lnSpc>
                <a:spcPct val="80000"/>
              </a:lnSpc>
              <a:buFontTx/>
              <a:buNone/>
            </a:pPr>
            <a:r>
              <a:rPr lang="en-US" altLang="en-US" dirty="0"/>
              <a:t>Regulatory Questions: </a:t>
            </a:r>
            <a:br>
              <a:rPr lang="en-US" altLang="en-US" dirty="0"/>
            </a:br>
            <a:r>
              <a:rPr lang="en-US" altLang="en-US" sz="2400" dirty="0">
                <a:solidFill>
                  <a:schemeClr val="tx2"/>
                </a:solidFill>
              </a:rPr>
              <a:t>Contact the Regulatory Management Staff in OTAT at OTATRPMS@fda.hhs.gov</a:t>
            </a:r>
            <a:br>
              <a:rPr lang="en-US" altLang="en-US" sz="2400" dirty="0">
                <a:solidFill>
                  <a:schemeClr val="tx2"/>
                </a:solidFill>
              </a:rPr>
            </a:br>
            <a:r>
              <a:rPr lang="en-US" altLang="en-US" sz="2400" dirty="0">
                <a:solidFill>
                  <a:schemeClr val="tx2"/>
                </a:solidFill>
              </a:rPr>
              <a:t>or Lori.Tull@fda.hhs.gov </a:t>
            </a:r>
            <a:br>
              <a:rPr lang="en-US" altLang="en-US" sz="2400" dirty="0">
                <a:solidFill>
                  <a:schemeClr val="tx2"/>
                </a:solidFill>
              </a:rPr>
            </a:br>
            <a:r>
              <a:rPr lang="en-US" altLang="en-US" sz="2400" dirty="0">
                <a:solidFill>
                  <a:schemeClr val="tx2"/>
                </a:solidFill>
              </a:rPr>
              <a:t>or by calling (240) 402-8361</a:t>
            </a:r>
          </a:p>
          <a:p>
            <a:pPr>
              <a:lnSpc>
                <a:spcPct val="80000"/>
              </a:lnSpc>
              <a:buFontTx/>
              <a:buNone/>
            </a:pPr>
            <a:endParaRPr lang="en-US" altLang="en-US" dirty="0">
              <a:solidFill>
                <a:schemeClr val="tx2"/>
              </a:solidFill>
            </a:endParaRPr>
          </a:p>
          <a:p>
            <a:pPr>
              <a:lnSpc>
                <a:spcPct val="80000"/>
              </a:lnSpc>
              <a:buFontTx/>
              <a:buNone/>
            </a:pPr>
            <a:r>
              <a:rPr lang="en-US" altLang="en-US" dirty="0"/>
              <a:t>OCTGT Learn Webinar Series:</a:t>
            </a:r>
            <a:r>
              <a:rPr lang="en-US" altLang="en-US" sz="2400" dirty="0"/>
              <a:t> </a:t>
            </a:r>
            <a:r>
              <a:rPr lang="en-US" altLang="en-US" sz="2400" dirty="0">
                <a:solidFill>
                  <a:schemeClr val="tx2"/>
                </a:solidFill>
              </a:rPr>
              <a:t>http://www.fda.gov/BiologicsBloodVaccines/NewsEvents/ucm232821.htm 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altLang="en-US" sz="2400" dirty="0">
                <a:solidFill>
                  <a:srgbClr val="A50021"/>
                </a:solidFill>
              </a:rPr>
              <a:t>		</a:t>
            </a:r>
            <a:endParaRPr lang="en-US" altLang="en-US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8658227" y="6407944"/>
            <a:ext cx="450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15</a:t>
            </a:r>
          </a:p>
        </p:txBody>
      </p:sp>
    </p:spTree>
    <p:extLst>
      <p:ext uri="{BB962C8B-B14F-4D97-AF65-F5344CB8AC3E}">
        <p14:creationId xmlns:p14="http://schemas.microsoft.com/office/powerpoint/2010/main" val="278878604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60438" y="1104901"/>
            <a:ext cx="8153400" cy="1143000"/>
          </a:xfrm>
        </p:spPr>
        <p:txBody>
          <a:bodyPr/>
          <a:lstStyle/>
          <a:p>
            <a:pPr algn="l"/>
            <a:r>
              <a:rPr lang="en-US" altLang="en-US" sz="5400" b="1" dirty="0"/>
              <a:t>Public Access to CBER</a:t>
            </a:r>
          </a:p>
        </p:txBody>
      </p:sp>
      <p:sp>
        <p:nvSpPr>
          <p:cNvPr id="12800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744792" y="2151209"/>
            <a:ext cx="7391400" cy="4800600"/>
          </a:xfrm>
        </p:spPr>
        <p:txBody>
          <a:bodyPr/>
          <a:lstStyle/>
          <a:p>
            <a:pPr algn="l">
              <a:lnSpc>
                <a:spcPct val="80000"/>
              </a:lnSpc>
            </a:pPr>
            <a:r>
              <a:rPr lang="en-US" altLang="en-US" sz="2000" b="1" dirty="0">
                <a:solidFill>
                  <a:schemeClr val="tx2"/>
                </a:solidFill>
              </a:rPr>
              <a:t>CBER website:</a:t>
            </a:r>
          </a:p>
          <a:p>
            <a:pPr algn="l">
              <a:lnSpc>
                <a:spcPct val="80000"/>
              </a:lnSpc>
            </a:pPr>
            <a:r>
              <a:rPr lang="en-US" altLang="en-US" sz="2000" b="1" dirty="0">
                <a:solidFill>
                  <a:schemeClr val="tx2"/>
                </a:solidFill>
                <a:hlinkClick r:id="rId2"/>
              </a:rPr>
              <a:t>http://www.fda.gov/BiologicsBloodVaccines/default.htm</a:t>
            </a:r>
            <a:endParaRPr lang="en-US" altLang="en-US" sz="2000" b="1" dirty="0">
              <a:solidFill>
                <a:schemeClr val="tx2"/>
              </a:solidFill>
            </a:endParaRPr>
          </a:p>
          <a:p>
            <a:pPr algn="l">
              <a:lnSpc>
                <a:spcPct val="80000"/>
              </a:lnSpc>
            </a:pPr>
            <a:endParaRPr lang="en-US" altLang="en-US" sz="1600" b="1" dirty="0">
              <a:solidFill>
                <a:schemeClr val="tx2"/>
              </a:solidFill>
            </a:endParaRPr>
          </a:p>
          <a:p>
            <a:pPr algn="l">
              <a:lnSpc>
                <a:spcPct val="80000"/>
              </a:lnSpc>
            </a:pPr>
            <a:r>
              <a:rPr lang="en-US" altLang="en-US" sz="2000" b="1" dirty="0">
                <a:solidFill>
                  <a:schemeClr val="tx2"/>
                </a:solidFill>
              </a:rPr>
              <a:t>Phone: 1-800-835-4709 or 240-402-8010</a:t>
            </a:r>
          </a:p>
          <a:p>
            <a:pPr algn="l">
              <a:lnSpc>
                <a:spcPct val="80000"/>
              </a:lnSpc>
            </a:pPr>
            <a:endParaRPr lang="en-US" altLang="en-US" sz="1600" b="1" dirty="0">
              <a:solidFill>
                <a:schemeClr val="tx2"/>
              </a:solidFill>
            </a:endParaRPr>
          </a:p>
          <a:p>
            <a:pPr algn="l">
              <a:lnSpc>
                <a:spcPct val="80000"/>
              </a:lnSpc>
            </a:pPr>
            <a:r>
              <a:rPr lang="en-US" altLang="en-US" sz="2000" b="1" dirty="0">
                <a:solidFill>
                  <a:schemeClr val="tx2"/>
                </a:solidFill>
              </a:rPr>
              <a:t>Consumer Affairs Branch (CAB) </a:t>
            </a:r>
          </a:p>
          <a:p>
            <a:pPr algn="l">
              <a:lnSpc>
                <a:spcPct val="80000"/>
              </a:lnSpc>
            </a:pPr>
            <a:r>
              <a:rPr lang="en-US" altLang="en-US" sz="2000" b="1" dirty="0">
                <a:solidFill>
                  <a:schemeClr val="tx2"/>
                </a:solidFill>
              </a:rPr>
              <a:t>Email: </a:t>
            </a:r>
            <a:r>
              <a:rPr lang="en-US" altLang="en-US" sz="2000" b="1" dirty="0">
                <a:solidFill>
                  <a:schemeClr val="tx2"/>
                </a:solidFill>
                <a:hlinkClick r:id="rId3"/>
              </a:rPr>
              <a:t>ocod@fda.hhs.gov</a:t>
            </a:r>
            <a:endParaRPr lang="en-US" altLang="en-US" sz="2000" b="1" dirty="0">
              <a:solidFill>
                <a:schemeClr val="tx2"/>
              </a:solidFill>
            </a:endParaRPr>
          </a:p>
          <a:p>
            <a:pPr algn="l">
              <a:lnSpc>
                <a:spcPct val="80000"/>
              </a:lnSpc>
            </a:pPr>
            <a:r>
              <a:rPr lang="en-US" altLang="en-US" sz="2000" b="1" dirty="0">
                <a:solidFill>
                  <a:schemeClr val="tx2"/>
                </a:solidFill>
              </a:rPr>
              <a:t>Phone: 240-402-8010</a:t>
            </a:r>
          </a:p>
          <a:p>
            <a:pPr algn="l">
              <a:lnSpc>
                <a:spcPct val="80000"/>
              </a:lnSpc>
            </a:pPr>
            <a:endParaRPr lang="en-US" altLang="en-US" sz="1600" b="1" dirty="0">
              <a:solidFill>
                <a:schemeClr val="tx2"/>
              </a:solidFill>
            </a:endParaRPr>
          </a:p>
          <a:p>
            <a:pPr algn="l">
              <a:lnSpc>
                <a:spcPct val="80000"/>
              </a:lnSpc>
            </a:pPr>
            <a:r>
              <a:rPr lang="en-US" altLang="en-US" sz="2000" b="1" dirty="0">
                <a:solidFill>
                  <a:schemeClr val="tx2"/>
                </a:solidFill>
              </a:rPr>
              <a:t>Manufacturers Assistance and Technical Training Branch (MATTB)</a:t>
            </a:r>
          </a:p>
          <a:p>
            <a:pPr algn="l">
              <a:lnSpc>
                <a:spcPct val="80000"/>
              </a:lnSpc>
            </a:pPr>
            <a:r>
              <a:rPr lang="en-US" altLang="en-US" sz="2000" b="1" dirty="0">
                <a:solidFill>
                  <a:schemeClr val="tx2"/>
                </a:solidFill>
              </a:rPr>
              <a:t>Email: </a:t>
            </a:r>
            <a:r>
              <a:rPr lang="en-US" altLang="en-US" sz="2000" b="1" dirty="0">
                <a:solidFill>
                  <a:schemeClr val="tx2"/>
                </a:solidFill>
                <a:hlinkClick r:id="rId4"/>
              </a:rPr>
              <a:t>industry.biologics@fda.gov</a:t>
            </a:r>
            <a:endParaRPr lang="en-US" altLang="en-US" sz="2000" b="1" dirty="0">
              <a:solidFill>
                <a:schemeClr val="tx2"/>
              </a:solidFill>
            </a:endParaRPr>
          </a:p>
          <a:p>
            <a:pPr algn="l">
              <a:lnSpc>
                <a:spcPct val="80000"/>
              </a:lnSpc>
            </a:pPr>
            <a:r>
              <a:rPr lang="en-US" altLang="en-US" sz="2000" b="1" dirty="0">
                <a:solidFill>
                  <a:schemeClr val="tx2"/>
                </a:solidFill>
              </a:rPr>
              <a:t>Phone: 240-402-8010</a:t>
            </a:r>
          </a:p>
          <a:p>
            <a:pPr algn="l">
              <a:lnSpc>
                <a:spcPct val="80000"/>
              </a:lnSpc>
            </a:pPr>
            <a:endParaRPr lang="en-US" altLang="en-US" sz="1600" b="1" dirty="0">
              <a:solidFill>
                <a:schemeClr val="tx2"/>
              </a:solidFill>
            </a:endParaRPr>
          </a:p>
          <a:p>
            <a:pPr algn="l">
              <a:lnSpc>
                <a:spcPct val="80000"/>
              </a:lnSpc>
            </a:pPr>
            <a:r>
              <a:rPr lang="en-US" altLang="en-US" sz="2000" b="1" dirty="0">
                <a:solidFill>
                  <a:schemeClr val="tx2"/>
                </a:solidFill>
              </a:rPr>
              <a:t>Follow us on Twitter </a:t>
            </a:r>
          </a:p>
          <a:p>
            <a:pPr algn="l">
              <a:lnSpc>
                <a:spcPct val="80000"/>
              </a:lnSpc>
            </a:pPr>
            <a:r>
              <a:rPr lang="en-US" altLang="en-US" sz="2000" b="1" dirty="0">
                <a:solidFill>
                  <a:schemeClr val="tx2"/>
                </a:solidFill>
                <a:hlinkClick r:id="rId5" tooltip="https://www.twitter.com/fdacber"/>
              </a:rPr>
              <a:t>https://www.twitter.com/fdacber</a:t>
            </a:r>
            <a:endParaRPr lang="en-US" altLang="en-US" sz="2000" b="1" dirty="0">
              <a:solidFill>
                <a:schemeClr val="tx2"/>
              </a:solidFill>
            </a:endParaRPr>
          </a:p>
          <a:p>
            <a:pPr algn="l">
              <a:lnSpc>
                <a:spcPct val="80000"/>
              </a:lnSpc>
            </a:pPr>
            <a:endParaRPr lang="en-US" altLang="en-US" sz="2000" dirty="0"/>
          </a:p>
          <a:p>
            <a:pPr algn="l">
              <a:lnSpc>
                <a:spcPct val="80000"/>
              </a:lnSpc>
            </a:pPr>
            <a:endParaRPr lang="en-US" altLang="en-US" sz="2000" dirty="0"/>
          </a:p>
        </p:txBody>
      </p:sp>
      <p:sp>
        <p:nvSpPr>
          <p:cNvPr id="6" name="TextBox 5"/>
          <p:cNvSpPr txBox="1"/>
          <p:nvPr/>
        </p:nvSpPr>
        <p:spPr>
          <a:xfrm>
            <a:off x="8658227" y="6407944"/>
            <a:ext cx="450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16</a:t>
            </a:r>
          </a:p>
        </p:txBody>
      </p:sp>
    </p:spTree>
    <p:extLst>
      <p:ext uri="{BB962C8B-B14F-4D97-AF65-F5344CB8AC3E}">
        <p14:creationId xmlns:p14="http://schemas.microsoft.com/office/powerpoint/2010/main" val="38697343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ChangeArrowheads="1"/>
          </p:cNvSpPr>
          <p:nvPr/>
        </p:nvSpPr>
        <p:spPr bwMode="auto">
          <a:xfrm>
            <a:off x="-577850" y="806699"/>
            <a:ext cx="9144000" cy="114300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0000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 anchor="ctr"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>
              <a:lnSpc>
                <a:spcPct val="90000"/>
              </a:lnSpc>
              <a:spcBef>
                <a:spcPct val="0"/>
              </a:spcBef>
              <a:buFontTx/>
              <a:buNone/>
            </a:pPr>
            <a:endParaRPr lang="en-US" altLang="en-US" sz="4400" b="1">
              <a:solidFill>
                <a:srgbClr val="FFFF99"/>
              </a:solidFill>
              <a:latin typeface="Helvetica" pitchFamily="34" charset="0"/>
            </a:endParaRPr>
          </a:p>
        </p:txBody>
      </p:sp>
      <p:sp>
        <p:nvSpPr>
          <p:cNvPr id="28675" name="Rectangle 3"/>
          <p:cNvSpPr>
            <a:spLocks noChangeArrowheads="1"/>
          </p:cNvSpPr>
          <p:nvPr/>
        </p:nvSpPr>
        <p:spPr bwMode="auto">
          <a:xfrm>
            <a:off x="838200" y="2057400"/>
            <a:ext cx="7772400" cy="411480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0000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>
            <a:lvl1pPr marL="342900" indent="-342900"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>
              <a:spcBef>
                <a:spcPct val="60000"/>
              </a:spcBef>
              <a:buClr>
                <a:schemeClr val="tx1"/>
              </a:buClr>
              <a:buFont typeface="Wingdings" pitchFamily="2" charset="2"/>
              <a:buNone/>
            </a:pPr>
            <a:endParaRPr lang="en-US" altLang="en-US" b="1">
              <a:solidFill>
                <a:srgbClr val="FFFF99"/>
              </a:solidFill>
              <a:latin typeface="Helvetica" pitchFamily="34" charset="0"/>
            </a:endParaRPr>
          </a:p>
        </p:txBody>
      </p:sp>
      <p:sp>
        <p:nvSpPr>
          <p:cNvPr id="28676" name="Rectangle 4"/>
          <p:cNvSpPr>
            <a:spLocks noGrp="1" noChangeArrowheads="1"/>
          </p:cNvSpPr>
          <p:nvPr>
            <p:ph type="title"/>
          </p:nvPr>
        </p:nvSpPr>
        <p:spPr>
          <a:xfrm>
            <a:off x="323849" y="816503"/>
            <a:ext cx="8509103" cy="926020"/>
          </a:xfrm>
        </p:spPr>
        <p:txBody>
          <a:bodyPr>
            <a:noAutofit/>
          </a:bodyPr>
          <a:lstStyle/>
          <a:p>
            <a:pPr algn="ctr"/>
            <a:r>
              <a:rPr lang="en-US" altLang="en-US" sz="7200" b="1" dirty="0">
                <a:solidFill>
                  <a:srgbClr val="007DBA"/>
                </a:solidFill>
              </a:rPr>
              <a:t>Outline</a:t>
            </a:r>
          </a:p>
        </p:txBody>
      </p:sp>
      <p:sp>
        <p:nvSpPr>
          <p:cNvPr id="28677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534194" y="2502480"/>
            <a:ext cx="8229600" cy="3724253"/>
          </a:xfrm>
        </p:spPr>
        <p:txBody>
          <a:bodyPr>
            <a:normAutofit/>
          </a:bodyPr>
          <a:lstStyle/>
          <a:p>
            <a:r>
              <a:rPr lang="en-US" altLang="en-US" sz="40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Introduction</a:t>
            </a:r>
          </a:p>
          <a:p>
            <a:r>
              <a:rPr lang="en-US" altLang="en-US" sz="40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Challenges in Flow Cytometry</a:t>
            </a:r>
          </a:p>
          <a:p>
            <a:r>
              <a:rPr lang="en-US" altLang="en-US" sz="40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Importance of Standards</a:t>
            </a:r>
          </a:p>
          <a:p>
            <a:r>
              <a:rPr lang="en-US" altLang="en-US" sz="40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Workshop Goals</a:t>
            </a:r>
          </a:p>
          <a:p>
            <a:endParaRPr lang="en-US" altLang="en-US" sz="440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endParaRPr lang="en-US" altLang="en-US" sz="440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28678" name="Line 9"/>
          <p:cNvSpPr>
            <a:spLocks noChangeShapeType="1"/>
          </p:cNvSpPr>
          <p:nvPr/>
        </p:nvSpPr>
        <p:spPr bwMode="auto">
          <a:xfrm flipV="1">
            <a:off x="381794" y="2109669"/>
            <a:ext cx="8382000" cy="23812"/>
          </a:xfrm>
          <a:prstGeom prst="line">
            <a:avLst/>
          </a:prstGeom>
          <a:ln>
            <a:headEnd/>
            <a:tailEnd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  <p:txBody>
          <a:bodyPr/>
          <a:lstStyle/>
          <a:p>
            <a:endParaRPr lang="en-US"/>
          </a:p>
        </p:txBody>
      </p:sp>
      <p:sp>
        <p:nvSpPr>
          <p:cNvPr id="28679" name="Text Box 7"/>
          <p:cNvSpPr txBox="1">
            <a:spLocks noChangeArrowheads="1"/>
          </p:cNvSpPr>
          <p:nvPr/>
        </p:nvSpPr>
        <p:spPr bwMode="auto">
          <a:xfrm>
            <a:off x="8382000" y="6376988"/>
            <a:ext cx="18415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1200"/>
          </a:p>
        </p:txBody>
      </p:sp>
      <p:sp>
        <p:nvSpPr>
          <p:cNvPr id="11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247650" y="6384925"/>
            <a:ext cx="2895600" cy="365125"/>
          </a:xfrm>
        </p:spPr>
        <p:txBody>
          <a:bodyPr/>
          <a:lstStyle/>
          <a:p>
            <a:pPr algn="l"/>
            <a:r>
              <a:rPr lang="en-US" b="1" dirty="0">
                <a:solidFill>
                  <a:schemeClr val="tx2">
                    <a:lumMod val="60000"/>
                    <a:lumOff val="40000"/>
                  </a:schemeClr>
                </a:solidFill>
                <a:latin typeface="Helvetica"/>
                <a:cs typeface="Helvetica"/>
              </a:rPr>
              <a:t>www.fda.gov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8815387" y="6407944"/>
            <a:ext cx="2357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40954041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5453" y="717588"/>
            <a:ext cx="8509103" cy="926020"/>
          </a:xfrm>
        </p:spPr>
        <p:txBody>
          <a:bodyPr>
            <a:noAutofit/>
          </a:bodyPr>
          <a:lstStyle/>
          <a:p>
            <a:r>
              <a:rPr lang="en-US" sz="4000" b="1" dirty="0">
                <a:solidFill>
                  <a:srgbClr val="007DBA"/>
                </a:solidFill>
              </a:rPr>
              <a:t>Flow Cytometry is Crucial for </a:t>
            </a:r>
            <a:br>
              <a:rPr lang="en-US" sz="4000" b="1" dirty="0">
                <a:solidFill>
                  <a:srgbClr val="007DBA"/>
                </a:solidFill>
              </a:rPr>
            </a:br>
            <a:r>
              <a:rPr lang="en-US" sz="4000" b="1" dirty="0">
                <a:solidFill>
                  <a:srgbClr val="007DBA"/>
                </a:solidFill>
              </a:rPr>
              <a:t>Products in Multiple FDA Centers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850" y="1995487"/>
            <a:ext cx="8509103" cy="4286043"/>
          </a:xfrm>
        </p:spPr>
        <p:txBody>
          <a:bodyPr>
            <a:noAutofit/>
          </a:bodyPr>
          <a:lstStyle/>
          <a:p>
            <a:r>
              <a:rPr lang="en-US" sz="28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CBER: many cell-based products, cell-based assays</a:t>
            </a:r>
          </a:p>
          <a:p>
            <a:r>
              <a:rPr lang="en-US" sz="28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CDRH: devices for counting cells, diagnostics</a:t>
            </a:r>
          </a:p>
          <a:p>
            <a:r>
              <a:rPr lang="en-US" sz="28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CVM: many cell-based products</a:t>
            </a:r>
          </a:p>
          <a:p>
            <a:r>
              <a:rPr lang="en-US" sz="28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CDER: stem-cell based screening assays for drug development, cell-based production of biologics </a:t>
            </a:r>
          </a:p>
          <a:p>
            <a:endParaRPr lang="en-US" sz="280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r>
              <a:rPr lang="en-US" sz="24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My focus: CBER- regulated cell-based products and regenerative medicine</a:t>
            </a:r>
          </a:p>
          <a:p>
            <a:pPr marL="742950" lvl="2" indent="-342900"/>
            <a:r>
              <a:rPr lang="en-US" sz="18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Generally applicable to other FDA-regulated products</a:t>
            </a:r>
          </a:p>
        </p:txBody>
      </p:sp>
      <p:sp>
        <p:nvSpPr>
          <p:cNvPr id="4" name="Line 9"/>
          <p:cNvSpPr>
            <a:spLocks noChangeShapeType="1"/>
          </p:cNvSpPr>
          <p:nvPr/>
        </p:nvSpPr>
        <p:spPr bwMode="auto">
          <a:xfrm flipV="1">
            <a:off x="381794" y="1848468"/>
            <a:ext cx="8382000" cy="23812"/>
          </a:xfrm>
          <a:prstGeom prst="line">
            <a:avLst/>
          </a:prstGeom>
          <a:ln>
            <a:headEnd/>
            <a:tailEnd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  <p:txBody>
          <a:bodyPr/>
          <a:lstStyle/>
          <a:p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8815387" y="6407944"/>
            <a:ext cx="2357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26502695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4187" y="727331"/>
            <a:ext cx="7617652" cy="926020"/>
          </a:xfr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l"/>
            <a:r>
              <a:rPr lang="en-US" sz="4000" b="1" dirty="0">
                <a:solidFill>
                  <a:srgbClr val="007DBA"/>
                </a:solidFill>
                <a:latin typeface="+mj-lt"/>
                <a:ea typeface="+mj-ea"/>
                <a:cs typeface="+mj-cs"/>
              </a:rPr>
              <a:t>21st Century Cures Act: </a:t>
            </a:r>
            <a:br>
              <a:rPr lang="en-US" sz="4000" b="1" dirty="0">
                <a:solidFill>
                  <a:srgbClr val="007DBA"/>
                </a:solidFill>
                <a:latin typeface="+mj-lt"/>
                <a:ea typeface="+mj-ea"/>
                <a:cs typeface="+mj-cs"/>
              </a:rPr>
            </a:br>
            <a:r>
              <a:rPr lang="en-US" sz="4000" b="1" dirty="0">
                <a:solidFill>
                  <a:srgbClr val="007DBA"/>
                </a:solidFill>
                <a:latin typeface="+mj-lt"/>
                <a:ea typeface="+mj-ea"/>
                <a:cs typeface="+mj-cs"/>
              </a:rPr>
              <a:t>Title III, Section 3036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369910"/>
            <a:ext cx="8229600" cy="4975698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Regenerative medicine provision:</a:t>
            </a:r>
          </a:p>
          <a:p>
            <a:pPr lvl="1"/>
            <a:r>
              <a:rPr lang="en-US" sz="32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Section 3036: Directs HHS, in consultation with NIST and stakeholders, to </a:t>
            </a:r>
            <a:r>
              <a:rPr lang="en-US" sz="3200" b="1" dirty="0">
                <a:solidFill>
                  <a:srgbClr val="FF0000"/>
                </a:solidFill>
              </a:rPr>
              <a:t>facilitate efforts around development of standards</a:t>
            </a:r>
            <a:r>
              <a:rPr lang="en-US" sz="32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for regenerative medicine therapies and regenerative medicine advanced therapies</a:t>
            </a:r>
          </a:p>
          <a:p>
            <a:pPr lvl="1"/>
            <a:endParaRPr lang="en-US" sz="180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lvl="1"/>
            <a:r>
              <a:rPr lang="en-US" sz="24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Standards for flow cytometry will be beneficial for many FDA-regulated product types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6" name="Line 9"/>
          <p:cNvSpPr>
            <a:spLocks noChangeShapeType="1"/>
          </p:cNvSpPr>
          <p:nvPr/>
        </p:nvSpPr>
        <p:spPr bwMode="auto">
          <a:xfrm flipV="1">
            <a:off x="366164" y="1776624"/>
            <a:ext cx="8382000" cy="23812"/>
          </a:xfrm>
          <a:prstGeom prst="line">
            <a:avLst/>
          </a:prstGeom>
          <a:ln>
            <a:headEnd/>
            <a:tailEnd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  <p:txBody>
          <a:bodyPr/>
          <a:lstStyle/>
          <a:p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8815387" y="6407944"/>
            <a:ext cx="2357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41508240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800" b="1" dirty="0">
                <a:solidFill>
                  <a:srgbClr val="007DBA"/>
                </a:solidFill>
              </a:rPr>
              <a:t>Areas for Flow Cytometry Standards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Instrument variability</a:t>
            </a:r>
          </a:p>
          <a:p>
            <a:r>
              <a:rPr lang="en-US" sz="28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Threshold and Gate settings</a:t>
            </a:r>
          </a:p>
          <a:p>
            <a:r>
              <a:rPr lang="en-US" sz="28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Cell preparation</a:t>
            </a:r>
          </a:p>
          <a:p>
            <a:r>
              <a:rPr lang="en-US" sz="28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Operator training</a:t>
            </a:r>
          </a:p>
          <a:p>
            <a:r>
              <a:rPr lang="en-US" sz="28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Reagents</a:t>
            </a:r>
          </a:p>
          <a:p>
            <a:r>
              <a:rPr lang="en-US" sz="28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Quantitation</a:t>
            </a:r>
          </a:p>
          <a:p>
            <a:r>
              <a:rPr lang="en-US" sz="28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Others</a:t>
            </a:r>
          </a:p>
        </p:txBody>
      </p:sp>
      <p:sp>
        <p:nvSpPr>
          <p:cNvPr id="4" name="Line 9"/>
          <p:cNvSpPr>
            <a:spLocks noChangeShapeType="1"/>
          </p:cNvSpPr>
          <p:nvPr/>
        </p:nvSpPr>
        <p:spPr bwMode="auto">
          <a:xfrm flipV="1">
            <a:off x="381794" y="1881070"/>
            <a:ext cx="8382000" cy="23812"/>
          </a:xfrm>
          <a:prstGeom prst="line">
            <a:avLst/>
          </a:prstGeom>
          <a:ln>
            <a:headEnd/>
            <a:tailEnd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  <p:txBody>
          <a:bodyPr/>
          <a:lstStyle/>
          <a:p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8815387" y="6407944"/>
            <a:ext cx="2357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7339528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046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9408" y="1602152"/>
            <a:ext cx="1824592" cy="52747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 rot="1173008">
            <a:off x="5362542" y="4782860"/>
            <a:ext cx="2357505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b="1" dirty="0">
                <a:solidFill>
                  <a:srgbClr val="1F497D"/>
                </a:solidFill>
              </a:rPr>
              <a:t>Crohn’s disease</a:t>
            </a:r>
          </a:p>
        </p:txBody>
      </p:sp>
      <p:sp>
        <p:nvSpPr>
          <p:cNvPr id="8" name="TextBox 7"/>
          <p:cNvSpPr txBox="1"/>
          <p:nvPr/>
        </p:nvSpPr>
        <p:spPr>
          <a:xfrm rot="1173008">
            <a:off x="5703349" y="2344460"/>
            <a:ext cx="1063112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b="1" dirty="0">
                <a:solidFill>
                  <a:srgbClr val="1F497D"/>
                </a:solidFill>
              </a:rPr>
              <a:t>Stroke</a:t>
            </a:r>
          </a:p>
        </p:txBody>
      </p:sp>
      <p:sp>
        <p:nvSpPr>
          <p:cNvPr id="10" name="TextBox 9"/>
          <p:cNvSpPr txBox="1"/>
          <p:nvPr/>
        </p:nvSpPr>
        <p:spPr>
          <a:xfrm rot="20426992" flipH="1">
            <a:off x="1731129" y="2251964"/>
            <a:ext cx="1911101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b="1" dirty="0">
                <a:solidFill>
                  <a:srgbClr val="1F497D"/>
                </a:solidFill>
              </a:rPr>
              <a:t>Dental repair</a:t>
            </a:r>
          </a:p>
        </p:txBody>
      </p:sp>
      <p:sp>
        <p:nvSpPr>
          <p:cNvPr id="11" name="TextBox 10"/>
          <p:cNvSpPr txBox="1"/>
          <p:nvPr/>
        </p:nvSpPr>
        <p:spPr>
          <a:xfrm rot="20426992" flipH="1">
            <a:off x="1754123" y="3069707"/>
            <a:ext cx="1768433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b="1" dirty="0">
                <a:solidFill>
                  <a:srgbClr val="1F497D"/>
                </a:solidFill>
              </a:rPr>
              <a:t>Heart repair</a:t>
            </a:r>
          </a:p>
        </p:txBody>
      </p:sp>
      <p:sp>
        <p:nvSpPr>
          <p:cNvPr id="12" name="TextBox 11"/>
          <p:cNvSpPr txBox="1"/>
          <p:nvPr/>
        </p:nvSpPr>
        <p:spPr>
          <a:xfrm rot="1367733" flipH="1">
            <a:off x="5491016" y="5497608"/>
            <a:ext cx="1282723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b="1" dirty="0">
                <a:solidFill>
                  <a:srgbClr val="1F497D"/>
                </a:solidFill>
              </a:rPr>
              <a:t>Arthritis</a:t>
            </a:r>
          </a:p>
        </p:txBody>
      </p:sp>
      <p:sp>
        <p:nvSpPr>
          <p:cNvPr id="13" name="TextBox 12"/>
          <p:cNvSpPr txBox="1"/>
          <p:nvPr/>
        </p:nvSpPr>
        <p:spPr>
          <a:xfrm rot="1173008">
            <a:off x="5591935" y="4049509"/>
            <a:ext cx="1362874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b="1" dirty="0">
                <a:solidFill>
                  <a:srgbClr val="1F497D"/>
                </a:solidFill>
              </a:rPr>
              <a:t>Diabetes</a:t>
            </a:r>
          </a:p>
        </p:txBody>
      </p:sp>
      <p:sp>
        <p:nvSpPr>
          <p:cNvPr id="14" name="TextBox 13"/>
          <p:cNvSpPr txBox="1"/>
          <p:nvPr/>
        </p:nvSpPr>
        <p:spPr>
          <a:xfrm rot="20426992" flipH="1">
            <a:off x="1164088" y="4419946"/>
            <a:ext cx="2585964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b="1" dirty="0">
                <a:solidFill>
                  <a:srgbClr val="1F497D"/>
                </a:solidFill>
              </a:rPr>
              <a:t>Spinal cord repair</a:t>
            </a:r>
          </a:p>
        </p:txBody>
      </p:sp>
      <p:sp>
        <p:nvSpPr>
          <p:cNvPr id="16" name="TextBox 15"/>
          <p:cNvSpPr txBox="1"/>
          <p:nvPr/>
        </p:nvSpPr>
        <p:spPr>
          <a:xfrm rot="1173008">
            <a:off x="5423641" y="3131722"/>
            <a:ext cx="230704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b="1" dirty="0">
                <a:solidFill>
                  <a:srgbClr val="1F497D"/>
                </a:solidFill>
              </a:rPr>
              <a:t>Bone marrow</a:t>
            </a:r>
          </a:p>
          <a:p>
            <a:r>
              <a:rPr lang="en-US" sz="2200" b="1" dirty="0">
                <a:solidFill>
                  <a:srgbClr val="1F497D"/>
                </a:solidFill>
              </a:rPr>
              <a:t> transplantation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939901" y="116435"/>
            <a:ext cx="5240602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>
                <a:solidFill>
                  <a:srgbClr val="007DBA"/>
                </a:solidFill>
                <a:latin typeface="+mj-lt"/>
                <a:ea typeface="+mj-ea"/>
                <a:cs typeface="+mj-cs"/>
              </a:rPr>
              <a:t>Therapeutic Promise of </a:t>
            </a:r>
          </a:p>
          <a:p>
            <a:r>
              <a:rPr lang="en-US" sz="4000" b="1" dirty="0">
                <a:solidFill>
                  <a:srgbClr val="007DBA"/>
                </a:solidFill>
                <a:latin typeface="+mj-lt"/>
                <a:ea typeface="+mj-ea"/>
                <a:cs typeface="+mj-cs"/>
              </a:rPr>
              <a:t>Regenerative Medicine</a:t>
            </a:r>
          </a:p>
        </p:txBody>
      </p:sp>
      <p:sp>
        <p:nvSpPr>
          <p:cNvPr id="18" name="TextBox 17"/>
          <p:cNvSpPr txBox="1"/>
          <p:nvPr/>
        </p:nvSpPr>
        <p:spPr>
          <a:xfrm rot="20426992" flipH="1">
            <a:off x="1774053" y="3705426"/>
            <a:ext cx="1739579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b="1" dirty="0">
                <a:solidFill>
                  <a:srgbClr val="1F497D"/>
                </a:solidFill>
              </a:rPr>
              <a:t>Lung repair</a:t>
            </a:r>
          </a:p>
        </p:txBody>
      </p:sp>
      <p:sp>
        <p:nvSpPr>
          <p:cNvPr id="15" name="TextBox 14"/>
          <p:cNvSpPr txBox="1"/>
          <p:nvPr/>
        </p:nvSpPr>
        <p:spPr>
          <a:xfrm rot="20426992" flipH="1">
            <a:off x="635087" y="5394911"/>
            <a:ext cx="3183885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b="1" dirty="0">
                <a:solidFill>
                  <a:srgbClr val="1F497D"/>
                </a:solidFill>
              </a:rPr>
              <a:t>Graft Vs. Host disease</a:t>
            </a:r>
          </a:p>
        </p:txBody>
      </p:sp>
      <p:sp>
        <p:nvSpPr>
          <p:cNvPr id="19" name="Line 9"/>
          <p:cNvSpPr>
            <a:spLocks noChangeShapeType="1"/>
          </p:cNvSpPr>
          <p:nvPr/>
        </p:nvSpPr>
        <p:spPr bwMode="auto">
          <a:xfrm flipV="1">
            <a:off x="369202" y="1514974"/>
            <a:ext cx="8382000" cy="23812"/>
          </a:xfrm>
          <a:prstGeom prst="line">
            <a:avLst/>
          </a:prstGeom>
          <a:ln>
            <a:headEnd/>
            <a:tailEnd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  <p:txBody>
          <a:bodyPr/>
          <a:lstStyle/>
          <a:p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8815387" y="6407944"/>
            <a:ext cx="2357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3423059241"/>
      </p:ext>
    </p:extLst>
  </p:cSld>
  <p:clrMapOvr>
    <a:masterClrMapping/>
  </p:clrMapOvr>
  <p:transition spd="med">
    <p:wipe dir="r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33" name="AutoShape 4"/>
          <p:cNvSpPr>
            <a:spLocks noChangeArrowheads="1"/>
          </p:cNvSpPr>
          <p:nvPr/>
        </p:nvSpPr>
        <p:spPr bwMode="auto">
          <a:xfrm>
            <a:off x="1138783" y="3450067"/>
            <a:ext cx="541020" cy="496669"/>
          </a:xfrm>
          <a:prstGeom prst="curvedUpArrow">
            <a:avLst>
              <a:gd name="adj1" fmla="val 22500"/>
              <a:gd name="adj2" fmla="val 45000"/>
              <a:gd name="adj3" fmla="val 33333"/>
            </a:avLst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3340" name="Line 11"/>
          <p:cNvSpPr>
            <a:spLocks noChangeShapeType="1"/>
          </p:cNvSpPr>
          <p:nvPr/>
        </p:nvSpPr>
        <p:spPr bwMode="auto">
          <a:xfrm>
            <a:off x="1832203" y="3032336"/>
            <a:ext cx="838200" cy="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solidFill>
                <a:srgbClr val="000000"/>
              </a:solidFill>
              <a:latin typeface="Tahoma" pitchFamily="34" charset="0"/>
            </a:endParaRPr>
          </a:p>
        </p:txBody>
      </p:sp>
      <p:sp>
        <p:nvSpPr>
          <p:cNvPr id="13341" name="Line 12"/>
          <p:cNvSpPr>
            <a:spLocks noChangeShapeType="1"/>
          </p:cNvSpPr>
          <p:nvPr/>
        </p:nvSpPr>
        <p:spPr bwMode="auto">
          <a:xfrm>
            <a:off x="3756253" y="3032336"/>
            <a:ext cx="762000" cy="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solidFill>
                <a:srgbClr val="000000"/>
              </a:solidFill>
              <a:latin typeface="Tahoma" pitchFamily="34" charset="0"/>
            </a:endParaRPr>
          </a:p>
        </p:txBody>
      </p:sp>
      <p:sp>
        <p:nvSpPr>
          <p:cNvPr id="13342" name="Line 13"/>
          <p:cNvSpPr>
            <a:spLocks noChangeShapeType="1"/>
          </p:cNvSpPr>
          <p:nvPr/>
        </p:nvSpPr>
        <p:spPr bwMode="auto">
          <a:xfrm flipV="1">
            <a:off x="5661253" y="3032336"/>
            <a:ext cx="1066800" cy="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solidFill>
                <a:srgbClr val="000000"/>
              </a:solidFill>
              <a:latin typeface="Tahoma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097240" y="4381723"/>
            <a:ext cx="6512873" cy="206210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Can we develop ways to identify and </a:t>
            </a:r>
          </a:p>
          <a:p>
            <a:pPr algn="ctr"/>
            <a:r>
              <a:rPr lang="en-US" sz="32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confidently measure </a:t>
            </a:r>
          </a:p>
          <a:p>
            <a:pPr algn="ctr"/>
            <a:r>
              <a:rPr lang="en-US" sz="32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Quality Attributes that</a:t>
            </a:r>
            <a:br>
              <a:rPr lang="en-US" sz="32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</a:br>
            <a:r>
              <a:rPr lang="en-US" sz="32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predict safety and effectiveness?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030236" y="3657600"/>
            <a:ext cx="330411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>
                <a:solidFill>
                  <a:prstClr val="black">
                    <a:lumMod val="65000"/>
                    <a:lumOff val="35000"/>
                  </a:prstClr>
                </a:solidFill>
              </a:rPr>
              <a:t>Developmental Stages</a:t>
            </a:r>
          </a:p>
          <a:p>
            <a:pPr algn="ctr"/>
            <a:r>
              <a:rPr lang="en-US" sz="2000" b="1" dirty="0">
                <a:solidFill>
                  <a:prstClr val="black">
                    <a:lumMod val="65000"/>
                    <a:lumOff val="35000"/>
                  </a:prstClr>
                </a:solidFill>
              </a:rPr>
              <a:t>Environmental Influences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940727" y="1981200"/>
            <a:ext cx="104387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1F497D"/>
                </a:solidFill>
              </a:rPr>
              <a:t>Self-</a:t>
            </a:r>
          </a:p>
          <a:p>
            <a:r>
              <a:rPr lang="en-US" b="1" dirty="0">
                <a:solidFill>
                  <a:srgbClr val="1F497D"/>
                </a:solidFill>
              </a:rPr>
              <a:t>renewal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518003" y="2258199"/>
            <a:ext cx="15953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1F497D"/>
                </a:solidFill>
              </a:rPr>
              <a:t>Commitment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381812" y="2258199"/>
            <a:ext cx="17491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1F497D"/>
                </a:solidFill>
              </a:rPr>
              <a:t>Differentiation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556603" y="1981200"/>
            <a:ext cx="174919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1F497D"/>
                </a:solidFill>
              </a:rPr>
              <a:t>Terminal</a:t>
            </a:r>
          </a:p>
          <a:p>
            <a:r>
              <a:rPr lang="en-US" b="1" dirty="0">
                <a:solidFill>
                  <a:srgbClr val="1F497D"/>
                </a:solidFill>
              </a:rPr>
              <a:t>Differentiation</a:t>
            </a:r>
          </a:p>
        </p:txBody>
      </p:sp>
      <p:sp>
        <p:nvSpPr>
          <p:cNvPr id="36" name="Title 1"/>
          <p:cNvSpPr txBox="1">
            <a:spLocks/>
          </p:cNvSpPr>
          <p:nvPr/>
        </p:nvSpPr>
        <p:spPr>
          <a:xfrm>
            <a:off x="304800" y="76200"/>
            <a:ext cx="8229600" cy="114300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en-US" sz="4000" b="1" dirty="0">
                <a:solidFill>
                  <a:srgbClr val="007DBA"/>
                </a:solidFill>
              </a:rPr>
              <a:t>How Can We Help Fulfill the Tremendous Promise?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835290" y="6428145"/>
            <a:ext cx="384675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8064A2"/>
                </a:solidFill>
              </a:rPr>
              <a:t>(Purity, Identity, Potency)</a:t>
            </a:r>
          </a:p>
        </p:txBody>
      </p:sp>
      <p:pic>
        <p:nvPicPr>
          <p:cNvPr id="39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6016" y="2736806"/>
            <a:ext cx="550384" cy="6159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" name="Picture 9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4773" y="2728427"/>
            <a:ext cx="742827" cy="8529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" name="Picture 7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0297" y="2688067"/>
            <a:ext cx="1413066" cy="8332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2" name="Picture 8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0334" y="2618911"/>
            <a:ext cx="1371599" cy="11690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Line 9"/>
          <p:cNvSpPr>
            <a:spLocks noChangeShapeType="1"/>
          </p:cNvSpPr>
          <p:nvPr/>
        </p:nvSpPr>
        <p:spPr bwMode="auto">
          <a:xfrm flipV="1">
            <a:off x="381794" y="1623213"/>
            <a:ext cx="8382000" cy="23812"/>
          </a:xfrm>
          <a:prstGeom prst="line">
            <a:avLst/>
          </a:prstGeom>
          <a:ln>
            <a:headEnd/>
            <a:tailEnd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  <p:txBody>
          <a:bodyPr/>
          <a:lstStyle/>
          <a:p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884277" y="4550147"/>
            <a:ext cx="7267952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4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Quality Attributes  depend on </a:t>
            </a:r>
          </a:p>
          <a:p>
            <a:pPr algn="ctr"/>
            <a:r>
              <a:rPr lang="en-US" sz="44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Quality Measurements!!!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8815387" y="6407944"/>
            <a:ext cx="2357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7</a:t>
            </a:r>
          </a:p>
        </p:txBody>
      </p:sp>
    </p:spTree>
    <p:extLst>
      <p:ext uri="{BB962C8B-B14F-4D97-AF65-F5344CB8AC3E}">
        <p14:creationId xmlns:p14="http://schemas.microsoft.com/office/powerpoint/2010/main" val="2509822004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1"/>
      <p:bldP spid="2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8574" y="478774"/>
            <a:ext cx="7751205" cy="926020"/>
          </a:xfr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sz="4800" b="1" dirty="0">
                <a:solidFill>
                  <a:srgbClr val="007DBA"/>
                </a:solidFill>
                <a:latin typeface="+mj-lt"/>
                <a:ea typeface="+mj-ea"/>
                <a:cs typeface="+mj-cs"/>
              </a:rPr>
              <a:t>Flow Cytometry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3263" y="1750548"/>
            <a:ext cx="8509103" cy="3103138"/>
          </a:xfrm>
        </p:spPr>
        <p:txBody>
          <a:bodyPr>
            <a:noAutofit/>
          </a:bodyPr>
          <a:lstStyle/>
          <a:p>
            <a:r>
              <a:rPr lang="en-US" sz="28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Crucial for measurements of purity, identity, potency</a:t>
            </a:r>
          </a:p>
          <a:p>
            <a:r>
              <a:rPr lang="en-US" sz="28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Methods vary and depend on the product</a:t>
            </a:r>
          </a:p>
          <a:p>
            <a:r>
              <a:rPr lang="en-US" sz="28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Validation of flow cytometry procedure required for licensure</a:t>
            </a:r>
          </a:p>
          <a:p>
            <a:pPr marL="342900" lvl="1" indent="-342900">
              <a:buFont typeface="Arial"/>
              <a:buChar char="•"/>
            </a:pPr>
            <a:r>
              <a:rPr lang="en-US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Expected by Phase III, required for BLA</a:t>
            </a:r>
          </a:p>
        </p:txBody>
      </p:sp>
      <p:sp>
        <p:nvSpPr>
          <p:cNvPr id="4" name="AutoShape 2"/>
          <p:cNvSpPr>
            <a:spLocks noChangeArrowheads="1"/>
          </p:cNvSpPr>
          <p:nvPr/>
        </p:nvSpPr>
        <p:spPr bwMode="auto">
          <a:xfrm>
            <a:off x="6297099" y="4477624"/>
            <a:ext cx="2454275" cy="369332"/>
          </a:xfrm>
          <a:prstGeom prst="homePlate">
            <a:avLst>
              <a:gd name="adj" fmla="val 125469"/>
            </a:avLst>
          </a:prstGeom>
          <a:ln>
            <a:headEnd/>
            <a:tailEnd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1" i="0" u="none" strike="noStrike" kern="0" cap="none" spc="0" normalizeH="0" baseline="0" noProof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BLA</a:t>
            </a:r>
          </a:p>
        </p:txBody>
      </p:sp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2623624" y="4477624"/>
            <a:ext cx="3673475" cy="369332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1" i="0" u="none" strike="noStrike" kern="0" cap="none" spc="0" normalizeH="0" baseline="0" noProof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IND</a:t>
            </a:r>
          </a:p>
        </p:txBody>
      </p:sp>
      <p:sp>
        <p:nvSpPr>
          <p:cNvPr id="6" name="AutoShape 4"/>
          <p:cNvSpPr>
            <a:spLocks noChangeArrowheads="1"/>
          </p:cNvSpPr>
          <p:nvPr/>
        </p:nvSpPr>
        <p:spPr bwMode="auto">
          <a:xfrm>
            <a:off x="6303449" y="4976099"/>
            <a:ext cx="2447925" cy="742950"/>
          </a:xfrm>
          <a:prstGeom prst="homePlate">
            <a:avLst>
              <a:gd name="adj" fmla="val 56837"/>
            </a:avLst>
          </a:prstGeom>
          <a:ln>
            <a:headEnd/>
            <a:tailEnd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 lIns="457200" anchor="ctr"/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Marketing</a:t>
            </a:r>
          </a:p>
        </p:txBody>
      </p:sp>
      <p:sp>
        <p:nvSpPr>
          <p:cNvPr id="7" name="AutoShape 5"/>
          <p:cNvSpPr>
            <a:spLocks noChangeArrowheads="1"/>
          </p:cNvSpPr>
          <p:nvPr/>
        </p:nvSpPr>
        <p:spPr bwMode="auto">
          <a:xfrm>
            <a:off x="5093774" y="4976099"/>
            <a:ext cx="1630363" cy="742950"/>
          </a:xfrm>
          <a:prstGeom prst="homePlate">
            <a:avLst>
              <a:gd name="adj" fmla="val 54861"/>
            </a:avLst>
          </a:prstGeom>
          <a:ln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400" b="0" i="0" u="none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       </a:t>
            </a:r>
            <a:r>
              <a:rPr kumimoji="0" lang="en-US" altLang="en-US" sz="16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Phase III</a:t>
            </a:r>
          </a:p>
        </p:txBody>
      </p:sp>
      <p:sp>
        <p:nvSpPr>
          <p:cNvPr id="8" name="AutoShape 6"/>
          <p:cNvSpPr>
            <a:spLocks noChangeArrowheads="1"/>
          </p:cNvSpPr>
          <p:nvPr/>
        </p:nvSpPr>
        <p:spPr bwMode="auto">
          <a:xfrm>
            <a:off x="3874574" y="4976099"/>
            <a:ext cx="1630363" cy="742950"/>
          </a:xfrm>
          <a:prstGeom prst="homePlate">
            <a:avLst>
              <a:gd name="adj" fmla="val 54861"/>
            </a:avLst>
          </a:prstGeom>
          <a:ln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      </a:t>
            </a:r>
            <a:r>
              <a:rPr kumimoji="0" lang="en-US" altLang="en-US" sz="16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Phase II</a:t>
            </a:r>
          </a:p>
        </p:txBody>
      </p:sp>
      <p:sp>
        <p:nvSpPr>
          <p:cNvPr id="9" name="AutoShape 7"/>
          <p:cNvSpPr>
            <a:spLocks noChangeArrowheads="1"/>
          </p:cNvSpPr>
          <p:nvPr/>
        </p:nvSpPr>
        <p:spPr bwMode="auto">
          <a:xfrm>
            <a:off x="2655374" y="4976099"/>
            <a:ext cx="1630363" cy="742950"/>
          </a:xfrm>
          <a:prstGeom prst="homePlate">
            <a:avLst>
              <a:gd name="adj" fmla="val 54861"/>
            </a:avLst>
          </a:prstGeom>
          <a:ln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       </a:t>
            </a:r>
            <a:r>
              <a:rPr kumimoji="0" lang="en-US" altLang="en-US" sz="16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Phase I</a:t>
            </a:r>
          </a:p>
        </p:txBody>
      </p:sp>
      <p:sp>
        <p:nvSpPr>
          <p:cNvPr id="10" name="AutoShape 8"/>
          <p:cNvSpPr>
            <a:spLocks noChangeArrowheads="1"/>
          </p:cNvSpPr>
          <p:nvPr/>
        </p:nvSpPr>
        <p:spPr bwMode="auto">
          <a:xfrm>
            <a:off x="1436174" y="4976099"/>
            <a:ext cx="1630363" cy="742950"/>
          </a:xfrm>
          <a:prstGeom prst="homePlate">
            <a:avLst>
              <a:gd name="adj" fmla="val 54861"/>
            </a:avLst>
          </a:prstGeom>
          <a:ln>
            <a:headEnd/>
            <a:tailEnd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         </a:t>
            </a:r>
            <a:r>
              <a:rPr kumimoji="0" lang="en-US" altLang="en-US" sz="16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Preclinical</a:t>
            </a:r>
          </a:p>
        </p:txBody>
      </p:sp>
      <p:sp>
        <p:nvSpPr>
          <p:cNvPr id="11" name="AutoShape 9"/>
          <p:cNvSpPr>
            <a:spLocks noChangeArrowheads="1"/>
          </p:cNvSpPr>
          <p:nvPr/>
        </p:nvSpPr>
        <p:spPr bwMode="auto">
          <a:xfrm>
            <a:off x="318574" y="4974511"/>
            <a:ext cx="1543050" cy="742950"/>
          </a:xfrm>
          <a:prstGeom prst="homePlate">
            <a:avLst>
              <a:gd name="adj" fmla="val 51923"/>
            </a:avLst>
          </a:prstGeom>
          <a:ln>
            <a:headEnd/>
            <a:tailEnd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Development</a:t>
            </a:r>
          </a:p>
        </p:txBody>
      </p:sp>
      <p:sp>
        <p:nvSpPr>
          <p:cNvPr id="12" name="Text Box 12"/>
          <p:cNvSpPr txBox="1">
            <a:spLocks noChangeArrowheads="1"/>
          </p:cNvSpPr>
          <p:nvPr/>
        </p:nvSpPr>
        <p:spPr bwMode="auto">
          <a:xfrm>
            <a:off x="1018662" y="4477624"/>
            <a:ext cx="1655762" cy="369332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1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Pre-IND</a:t>
            </a:r>
          </a:p>
        </p:txBody>
      </p:sp>
      <p:sp>
        <p:nvSpPr>
          <p:cNvPr id="13" name="Line 9"/>
          <p:cNvSpPr>
            <a:spLocks noChangeShapeType="1"/>
          </p:cNvSpPr>
          <p:nvPr/>
        </p:nvSpPr>
        <p:spPr bwMode="auto">
          <a:xfrm flipV="1">
            <a:off x="381794" y="1564856"/>
            <a:ext cx="8382000" cy="23812"/>
          </a:xfrm>
          <a:prstGeom prst="line">
            <a:avLst/>
          </a:prstGeom>
          <a:ln>
            <a:headEnd/>
            <a:tailEnd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  <p:txBody>
          <a:bodyPr/>
          <a:lstStyle/>
          <a:p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8824494" y="6430067"/>
            <a:ext cx="2357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8</a:t>
            </a:r>
          </a:p>
        </p:txBody>
      </p:sp>
      <p:sp>
        <p:nvSpPr>
          <p:cNvPr id="15" name="Oval 14"/>
          <p:cNvSpPr/>
          <p:nvPr/>
        </p:nvSpPr>
        <p:spPr>
          <a:xfrm>
            <a:off x="8679424" y="6422693"/>
            <a:ext cx="153064" cy="273075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523849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b="1" dirty="0">
                <a:solidFill>
                  <a:srgbClr val="007DBA"/>
                </a:solidFill>
              </a:rPr>
              <a:t>Flow Cytometry Measurement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850" y="2275246"/>
            <a:ext cx="8509103" cy="4286043"/>
          </a:xfrm>
        </p:spPr>
        <p:txBody>
          <a:bodyPr>
            <a:noAutofit/>
          </a:bodyPr>
          <a:lstStyle/>
          <a:p>
            <a:r>
              <a:rPr lang="en-US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Reproducibility</a:t>
            </a:r>
          </a:p>
          <a:p>
            <a:pPr lvl="1"/>
            <a:r>
              <a:rPr lang="en-US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Day-to-day</a:t>
            </a:r>
          </a:p>
          <a:p>
            <a:pPr lvl="1"/>
            <a:r>
              <a:rPr lang="en-US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Instrument to instrument </a:t>
            </a:r>
          </a:p>
          <a:p>
            <a:pPr lvl="1"/>
            <a:r>
              <a:rPr lang="en-US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Between platforms</a:t>
            </a:r>
          </a:p>
          <a:p>
            <a:pPr lvl="1"/>
            <a:r>
              <a:rPr lang="en-US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Within a facility</a:t>
            </a:r>
          </a:p>
          <a:p>
            <a:pPr lvl="1"/>
            <a:r>
              <a:rPr lang="en-US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Between facilities</a:t>
            </a:r>
          </a:p>
          <a:p>
            <a:pPr lvl="1"/>
            <a:endParaRPr lang="en-US" sz="320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r>
              <a:rPr lang="en-US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What to measure</a:t>
            </a:r>
          </a:p>
          <a:p>
            <a:endParaRPr lang="en-US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4" name="Line 9"/>
          <p:cNvSpPr>
            <a:spLocks noChangeShapeType="1"/>
          </p:cNvSpPr>
          <p:nvPr/>
        </p:nvSpPr>
        <p:spPr bwMode="auto">
          <a:xfrm flipV="1">
            <a:off x="381794" y="1994701"/>
            <a:ext cx="8382000" cy="23812"/>
          </a:xfrm>
          <a:prstGeom prst="line">
            <a:avLst/>
          </a:prstGeom>
          <a:ln>
            <a:headEnd/>
            <a:tailEnd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  <p:txBody>
          <a:bodyPr/>
          <a:lstStyle/>
          <a:p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8815387" y="6407944"/>
            <a:ext cx="2357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9</a:t>
            </a:r>
          </a:p>
        </p:txBody>
      </p:sp>
    </p:spTree>
    <p:extLst>
      <p:ext uri="{BB962C8B-B14F-4D97-AF65-F5344CB8AC3E}">
        <p14:creationId xmlns:p14="http://schemas.microsoft.com/office/powerpoint/2010/main" val="424531974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8358</TotalTime>
  <Words>545</Words>
  <Application>Microsoft Office PowerPoint</Application>
  <PresentationFormat>On-screen Show (4:3)</PresentationFormat>
  <Paragraphs>171</Paragraphs>
  <Slides>16</Slides>
  <Notes>8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5" baseType="lpstr">
      <vt:lpstr>MS PGothic</vt:lpstr>
      <vt:lpstr>Arial</vt:lpstr>
      <vt:lpstr>Calibri</vt:lpstr>
      <vt:lpstr>Helvetica</vt:lpstr>
      <vt:lpstr>Tahoma</vt:lpstr>
      <vt:lpstr>Wingdings</vt:lpstr>
      <vt:lpstr>Office Theme</vt:lpstr>
      <vt:lpstr>1_Office Theme</vt:lpstr>
      <vt:lpstr>Prism 5</vt:lpstr>
      <vt:lpstr>NIST-FDA Flow Cytometry Workshop</vt:lpstr>
      <vt:lpstr>Outline</vt:lpstr>
      <vt:lpstr>Flow Cytometry is Crucial for  Products in Multiple FDA Centers</vt:lpstr>
      <vt:lpstr>21st Century Cures Act:  Title III, Section 3036</vt:lpstr>
      <vt:lpstr>Areas for Flow Cytometry Standards</vt:lpstr>
      <vt:lpstr>PowerPoint Presentation</vt:lpstr>
      <vt:lpstr>PowerPoint Presentation</vt:lpstr>
      <vt:lpstr>Flow Cytometry</vt:lpstr>
      <vt:lpstr>Flow Cytometry Measurement</vt:lpstr>
      <vt:lpstr>Examples of Flow Cytometry Use</vt:lpstr>
      <vt:lpstr>Additional Considerations for  Cell-based Products </vt:lpstr>
      <vt:lpstr>  Benefits of Standards (Written, Physical)  </vt:lpstr>
      <vt:lpstr>Cell Product Characterization</vt:lpstr>
      <vt:lpstr>Outcomes</vt:lpstr>
      <vt:lpstr>OTAT Contact Information</vt:lpstr>
      <vt:lpstr>Public Access to CBER</vt:lpstr>
    </vt:vector>
  </TitlesOfParts>
  <Company>Sensis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Cory Grabow</dc:creator>
  <cp:lastModifiedBy>Bauer, Steven</cp:lastModifiedBy>
  <cp:revision>90</cp:revision>
  <cp:lastPrinted>2017-10-24T14:31:16Z</cp:lastPrinted>
  <dcterms:created xsi:type="dcterms:W3CDTF">2015-10-02T20:33:31Z</dcterms:created>
  <dcterms:modified xsi:type="dcterms:W3CDTF">2017-10-24T14:33:42Z</dcterms:modified>
</cp:coreProperties>
</file>