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9"/>
  </p:notesMasterIdLst>
  <p:handoutMasterIdLst>
    <p:handoutMasterId r:id="rId30"/>
  </p:handoutMasterIdLst>
  <p:sldIdLst>
    <p:sldId id="259" r:id="rId2"/>
    <p:sldId id="290" r:id="rId3"/>
    <p:sldId id="264" r:id="rId4"/>
    <p:sldId id="265" r:id="rId5"/>
    <p:sldId id="266" r:id="rId6"/>
    <p:sldId id="287" r:id="rId7"/>
    <p:sldId id="274" r:id="rId8"/>
    <p:sldId id="267" r:id="rId9"/>
    <p:sldId id="288" r:id="rId10"/>
    <p:sldId id="268" r:id="rId11"/>
    <p:sldId id="269" r:id="rId12"/>
    <p:sldId id="289" r:id="rId13"/>
    <p:sldId id="270" r:id="rId14"/>
    <p:sldId id="271" r:id="rId15"/>
    <p:sldId id="272" r:id="rId16"/>
    <p:sldId id="273" r:id="rId17"/>
    <p:sldId id="275" r:id="rId18"/>
    <p:sldId id="276" r:id="rId19"/>
    <p:sldId id="277" r:id="rId20"/>
    <p:sldId id="278" r:id="rId21"/>
    <p:sldId id="279" r:id="rId22"/>
    <p:sldId id="280" r:id="rId23"/>
    <p:sldId id="282" r:id="rId24"/>
    <p:sldId id="283" r:id="rId25"/>
    <p:sldId id="291" r:id="rId26"/>
    <p:sldId id="292" r:id="rId27"/>
    <p:sldId id="261" r:id="rId28"/>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106" d="100"/>
          <a:sy n="106" d="100"/>
        </p:scale>
        <p:origin x="126" y="510"/>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4458"/>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00" d="100"/>
          <a:sy n="100" d="100"/>
        </p:scale>
        <p:origin x="2275" y="-1699"/>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9.6230549306336732E-3"/>
          <c:y val="5.0727617381160689E-2"/>
          <c:w val="0.78176463709363064"/>
          <c:h val="0.588312736949548"/>
        </c:manualLayout>
      </c:layout>
      <c:barChart>
        <c:barDir val="col"/>
        <c:grouping val="clustered"/>
        <c:varyColors val="0"/>
        <c:ser>
          <c:idx val="0"/>
          <c:order val="0"/>
          <c:tx>
            <c:strRef>
              <c:f>Sheet1!$B$1</c:f>
              <c:strCache>
                <c:ptCount val="1"/>
                <c:pt idx="0">
                  <c:v>Two-time Baldrige Award winners (median)</c:v>
                </c:pt>
              </c:strCache>
            </c:strRef>
          </c:tx>
          <c:invertIfNegative val="0"/>
          <c:dLbls>
            <c:dLbl>
              <c:idx val="0"/>
              <c:layout>
                <c:manualLayout>
                  <c:x val="1.3640715437164278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C4-4313-BD69-C1F8DFD1226B}"/>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Growth in revenue</c:v>
                </c:pt>
                <c:pt idx="1">
                  <c:v>Growth in jobs</c:v>
                </c:pt>
              </c:strCache>
            </c:strRef>
          </c:cat>
          <c:val>
            <c:numRef>
              <c:f>Sheet1!$B$2:$B$3</c:f>
              <c:numCache>
                <c:formatCode>0.0%</c:formatCode>
                <c:ptCount val="2"/>
                <c:pt idx="0">
                  <c:v>0.85</c:v>
                </c:pt>
                <c:pt idx="1">
                  <c:v>0.55500000000000005</c:v>
                </c:pt>
              </c:numCache>
            </c:numRef>
          </c:val>
          <c:extLst>
            <c:ext xmlns:c16="http://schemas.microsoft.com/office/drawing/2014/chart" uri="{C3380CC4-5D6E-409C-BE32-E72D297353CC}">
              <c16:uniqueId val="{00000001-B7C4-4313-BD69-C1F8DFD1226B}"/>
            </c:ext>
          </c:extLst>
        </c:ser>
        <c:ser>
          <c:idx val="1"/>
          <c:order val="1"/>
          <c:tx>
            <c:strRef>
              <c:f>Sheet1!$C$1</c:f>
              <c:strCache>
                <c:ptCount val="1"/>
                <c:pt idx="0">
                  <c:v>Matched set of industries and time periods (mean)</c:v>
                </c:pt>
              </c:strCache>
            </c:strRef>
          </c:tx>
          <c:invertIfNegative val="0"/>
          <c:dLbls>
            <c:dLbl>
              <c:idx val="1"/>
              <c:layout>
                <c:manualLayout>
                  <c:x val="1.9047619047619049E-2"/>
                  <c:y val="2.3809523809523812E-3"/>
                </c:manualLayout>
              </c:layout>
              <c:numFmt formatCode="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C4-4313-BD69-C1F8DFD1226B}"/>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Growth in revenue</c:v>
                </c:pt>
                <c:pt idx="1">
                  <c:v>Growth in jobs</c:v>
                </c:pt>
              </c:strCache>
            </c:strRef>
          </c:cat>
          <c:val>
            <c:numRef>
              <c:f>Sheet1!$C$2:$C$3</c:f>
              <c:numCache>
                <c:formatCode>0.0%</c:formatCode>
                <c:ptCount val="2"/>
                <c:pt idx="1">
                  <c:v>4.5999999999999999E-2</c:v>
                </c:pt>
              </c:numCache>
            </c:numRef>
          </c:val>
          <c:extLst>
            <c:ext xmlns:c16="http://schemas.microsoft.com/office/drawing/2014/chart" uri="{C3380CC4-5D6E-409C-BE32-E72D297353CC}">
              <c16:uniqueId val="{00000003-B7C4-4313-BD69-C1F8DFD1226B}"/>
            </c:ext>
          </c:extLst>
        </c:ser>
        <c:dLbls>
          <c:showLegendKey val="0"/>
          <c:showVal val="0"/>
          <c:showCatName val="0"/>
          <c:showSerName val="0"/>
          <c:showPercent val="0"/>
          <c:showBubbleSize val="0"/>
        </c:dLbls>
        <c:gapWidth val="150"/>
        <c:axId val="122968920"/>
        <c:axId val="122968528"/>
      </c:barChart>
      <c:catAx>
        <c:axId val="122968920"/>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122968528"/>
        <c:crosses val="autoZero"/>
        <c:auto val="1"/>
        <c:lblAlgn val="ctr"/>
        <c:lblOffset val="100"/>
        <c:noMultiLvlLbl val="0"/>
      </c:catAx>
      <c:valAx>
        <c:axId val="122968528"/>
        <c:scaling>
          <c:orientation val="minMax"/>
          <c:min val="0"/>
        </c:scaling>
        <c:delete val="1"/>
        <c:axPos val="l"/>
        <c:numFmt formatCode="0.0%" sourceLinked="1"/>
        <c:majorTickMark val="out"/>
        <c:minorTickMark val="none"/>
        <c:tickLblPos val="nextTo"/>
        <c:crossAx val="122968920"/>
        <c:crosses val="autoZero"/>
        <c:crossBetween val="between"/>
        <c:majorUnit val="0.2"/>
      </c:valAx>
    </c:plotArea>
    <c:legend>
      <c:legendPos val="b"/>
      <c:layout>
        <c:manualLayout>
          <c:xMode val="edge"/>
          <c:yMode val="edge"/>
          <c:x val="9.9107142857142838E-2"/>
          <c:y val="0.84642014940440136"/>
          <c:w val="0.89999999999999991"/>
          <c:h val="0.12159842519685039"/>
        </c:manualLayout>
      </c:layout>
      <c:overlay val="0"/>
      <c:txPr>
        <a:bodyPr/>
        <a:lstStyle/>
        <a:p>
          <a:pPr>
            <a:defRPr sz="2000">
              <a:solidFill>
                <a:schemeClr val="tx1"/>
              </a:solidFill>
            </a:defRPr>
          </a:pPr>
          <a:endParaRPr lang="en-US"/>
        </a:p>
      </c:txPr>
    </c:legend>
    <c:plotVisOnly val="1"/>
    <c:dispBlanksAs val="gap"/>
    <c:showDLblsOverMax val="0"/>
  </c:chart>
  <c:txPr>
    <a:bodyPr/>
    <a:lstStyle/>
    <a:p>
      <a:pPr>
        <a:defRPr sz="2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A06FB-1933-43CC-82BB-490CF030B2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0BB6C9-2B17-4C1D-8E9A-B8746247266D}">
      <dgm:prSet phldrT="[Text]"/>
      <dgm:spPr/>
      <dgm:t>
        <a:bodyPr/>
        <a:lstStyle/>
        <a:p>
          <a:pPr>
            <a:buSzPct val="100000"/>
            <a:buFont typeface="Arial" pitchFamily="34" charset="0"/>
            <a:buChar char="•"/>
          </a:pPr>
          <a:r>
            <a:rPr lang="en-US" dirty="0">
              <a:solidFill>
                <a:schemeClr val="tx1"/>
              </a:solidFill>
              <a:latin typeface="Arial Narrow" pitchFamily="34" charset="0"/>
            </a:rPr>
            <a:t>Improve organizational practices, capabilities, and results</a:t>
          </a:r>
          <a:endParaRPr lang="en-US" dirty="0">
            <a:solidFill>
              <a:schemeClr val="tx1"/>
            </a:solidFill>
          </a:endParaRPr>
        </a:p>
      </dgm:t>
      <dgm:extLst>
        <a:ext uri="{E40237B7-FDA0-4F09-8148-C483321AD2D9}">
          <dgm14:cNvPr xmlns:dgm14="http://schemas.microsoft.com/office/drawing/2010/diagram" id="0" name="" descr="Since 1987, the Baldrige Excellence Framework and its Criteria for Performance Excellence have played three roles in strengthening U.S. competitiveness: &#10;They help improve organizational performance practices, capabilities, and results.&#10;As the basis of the Baldrige Award, which recognizes the achievements of role-model organizations, they facilitate communication and sharing of best practices among U.S. organizations.&#10;They also serve as a working tool for understanding and managing organizational performance, for guiding your strategic plan, and for providing opportunities to learn.&#10;"/>
        </a:ext>
      </dgm:extLst>
    </dgm:pt>
    <dgm:pt modelId="{477A9913-4C97-4256-BEA4-D08C0E123BB3}" type="parTrans" cxnId="{08DF9748-57B6-4A42-8C31-053D30E9A023}">
      <dgm:prSet/>
      <dgm:spPr/>
      <dgm:t>
        <a:bodyPr/>
        <a:lstStyle/>
        <a:p>
          <a:endParaRPr lang="en-US">
            <a:solidFill>
              <a:schemeClr val="tx1"/>
            </a:solidFill>
          </a:endParaRPr>
        </a:p>
      </dgm:t>
    </dgm:pt>
    <dgm:pt modelId="{3DC89790-ED8B-4A7E-A081-612917F0025B}" type="sibTrans" cxnId="{08DF9748-57B6-4A42-8C31-053D30E9A023}">
      <dgm:prSet/>
      <dgm:spPr/>
      <dgm:t>
        <a:bodyPr/>
        <a:lstStyle/>
        <a:p>
          <a:endParaRPr lang="en-US">
            <a:solidFill>
              <a:schemeClr val="tx1"/>
            </a:solidFill>
          </a:endParaRPr>
        </a:p>
      </dgm:t>
    </dgm:pt>
    <dgm:pt modelId="{689381CC-1ACA-4B49-96A0-C2D5FF66ECDA}">
      <dgm:prSet/>
      <dgm:spPr/>
      <dgm:t>
        <a:bodyPr/>
        <a:lstStyle/>
        <a:p>
          <a:r>
            <a:rPr lang="en-US" dirty="0">
              <a:solidFill>
                <a:schemeClr val="tx1"/>
              </a:solidFill>
              <a:latin typeface="Arial Narrow" pitchFamily="34" charset="0"/>
            </a:rPr>
            <a:t>Communicate and share best practices (Baldrige Award recipients)</a:t>
          </a:r>
        </a:p>
      </dgm:t>
      <dgm:extLst>
        <a:ext uri="{E40237B7-FDA0-4F09-8148-C483321AD2D9}">
          <dgm14:cNvPr xmlns:dgm14="http://schemas.microsoft.com/office/drawing/2010/diagram" id="0" name="" descr="Since 1987, the Baldrige Excellence Framework and its Criteria for Performance Excellence have played three roles in strengthening U.S. competitiveness: &#10;They help improve organizational performance practices, capabilities, and results.&#10;As the basis of the Baldrige Award, which recognizes the achievements of role-model organizations, they facilitate communication and sharing of best practices among U.S. organizations.&#10;They also serve as a working tool for understanding and managing organizational performance, for guiding your strategic plan, and for providing opportunities to learn.&#10;"/>
        </a:ext>
      </dgm:extLst>
    </dgm:pt>
    <dgm:pt modelId="{1CE181D6-4A93-48D0-8A81-BFABE44FC082}" type="parTrans" cxnId="{7A7F9A38-176B-424F-8E23-F219CE819851}">
      <dgm:prSet/>
      <dgm:spPr/>
      <dgm:t>
        <a:bodyPr/>
        <a:lstStyle/>
        <a:p>
          <a:endParaRPr lang="en-US">
            <a:solidFill>
              <a:schemeClr val="tx1"/>
            </a:solidFill>
          </a:endParaRPr>
        </a:p>
      </dgm:t>
    </dgm:pt>
    <dgm:pt modelId="{DF0B9281-AFB1-4176-9689-A2D629575923}" type="sibTrans" cxnId="{7A7F9A38-176B-424F-8E23-F219CE819851}">
      <dgm:prSet/>
      <dgm:spPr/>
      <dgm:t>
        <a:bodyPr/>
        <a:lstStyle/>
        <a:p>
          <a:endParaRPr lang="en-US">
            <a:solidFill>
              <a:schemeClr val="tx1"/>
            </a:solidFill>
          </a:endParaRPr>
        </a:p>
      </dgm:t>
    </dgm:pt>
    <dgm:pt modelId="{A08C0F09-96E4-477C-9495-F728F7C0A5B6}">
      <dgm:prSet/>
      <dgm:spPr/>
      <dgm:t>
        <a:bodyPr/>
        <a:lstStyle/>
        <a:p>
          <a:r>
            <a:rPr lang="en-US" dirty="0">
              <a:solidFill>
                <a:schemeClr val="tx1"/>
              </a:solidFill>
              <a:latin typeface="Arial Narrow" pitchFamily="34" charset="0"/>
            </a:rPr>
            <a:t>Tool for understanding and managing organizational performance</a:t>
          </a:r>
        </a:p>
      </dgm:t>
      <dgm:extLst>
        <a:ext uri="{E40237B7-FDA0-4F09-8148-C483321AD2D9}">
          <dgm14:cNvPr xmlns:dgm14="http://schemas.microsoft.com/office/drawing/2010/diagram" id="0" name="" descr="Since 1987, the Baldrige Excellence Framework and its Criteria for Performance Excellence have played three roles in strengthening U.S. competitiveness: &#10;They help improve organizational performance practices, capabilities, and results.&#10;As the basis of the Baldrige Award, which recognizes the achievements of role-model organizations, they facilitate communication and sharing of best practices among U.S. organizations.&#10;They also serve as a working tool for understanding and managing organizational performance, for guiding your strategic plan, and for providing opportunities to learn.&#10;"/>
        </a:ext>
      </dgm:extLst>
    </dgm:pt>
    <dgm:pt modelId="{C1ACE0F9-28DC-4E81-B90E-E191FA8DB36C}" type="parTrans" cxnId="{627D4575-8E9B-4C47-AF45-77FD86A2F075}">
      <dgm:prSet/>
      <dgm:spPr/>
      <dgm:t>
        <a:bodyPr/>
        <a:lstStyle/>
        <a:p>
          <a:endParaRPr lang="en-US">
            <a:solidFill>
              <a:schemeClr val="tx1"/>
            </a:solidFill>
          </a:endParaRPr>
        </a:p>
      </dgm:t>
    </dgm:pt>
    <dgm:pt modelId="{8E86C41D-0ED6-4E45-822E-4B70C82760D2}" type="sibTrans" cxnId="{627D4575-8E9B-4C47-AF45-77FD86A2F075}">
      <dgm:prSet/>
      <dgm:spPr/>
      <dgm:t>
        <a:bodyPr/>
        <a:lstStyle/>
        <a:p>
          <a:endParaRPr lang="en-US">
            <a:solidFill>
              <a:schemeClr val="tx1"/>
            </a:solidFill>
          </a:endParaRPr>
        </a:p>
      </dgm:t>
    </dgm:pt>
    <dgm:pt modelId="{E031DF28-7035-449D-A6AD-D6B22F0E049B}" type="pres">
      <dgm:prSet presAssocID="{CFFA06FB-1933-43CC-82BB-490CF030B243}" presName="diagram" presStyleCnt="0">
        <dgm:presLayoutVars>
          <dgm:dir/>
          <dgm:resizeHandles val="exact"/>
        </dgm:presLayoutVars>
      </dgm:prSet>
      <dgm:spPr/>
    </dgm:pt>
    <dgm:pt modelId="{59E4DFC4-431C-4876-AB31-5F4DFA541C74}" type="pres">
      <dgm:prSet presAssocID="{1A0BB6C9-2B17-4C1D-8E9A-B8746247266D}" presName="node" presStyleLbl="node1" presStyleIdx="0" presStyleCnt="3">
        <dgm:presLayoutVars>
          <dgm:bulletEnabled val="1"/>
        </dgm:presLayoutVars>
      </dgm:prSet>
      <dgm:spPr/>
    </dgm:pt>
    <dgm:pt modelId="{418675AC-2B5B-423E-9AE9-0C0BBF83A985}" type="pres">
      <dgm:prSet presAssocID="{3DC89790-ED8B-4A7E-A081-612917F0025B}" presName="sibTrans" presStyleCnt="0"/>
      <dgm:spPr/>
    </dgm:pt>
    <dgm:pt modelId="{05A2431F-74E4-4F62-A28E-057A03DD89CB}" type="pres">
      <dgm:prSet presAssocID="{689381CC-1ACA-4B49-96A0-C2D5FF66ECDA}" presName="node" presStyleLbl="node1" presStyleIdx="1" presStyleCnt="3">
        <dgm:presLayoutVars>
          <dgm:bulletEnabled val="1"/>
        </dgm:presLayoutVars>
      </dgm:prSet>
      <dgm:spPr/>
    </dgm:pt>
    <dgm:pt modelId="{224FAFD4-01E8-48CE-B5D6-12FCAB4D8127}" type="pres">
      <dgm:prSet presAssocID="{DF0B9281-AFB1-4176-9689-A2D629575923}" presName="sibTrans" presStyleCnt="0"/>
      <dgm:spPr/>
    </dgm:pt>
    <dgm:pt modelId="{2D70AE16-7E4C-47D5-B1D7-08126F3301F0}" type="pres">
      <dgm:prSet presAssocID="{A08C0F09-96E4-477C-9495-F728F7C0A5B6}" presName="node" presStyleLbl="node1" presStyleIdx="2" presStyleCnt="3">
        <dgm:presLayoutVars>
          <dgm:bulletEnabled val="1"/>
        </dgm:presLayoutVars>
      </dgm:prSet>
      <dgm:spPr/>
    </dgm:pt>
  </dgm:ptLst>
  <dgm:cxnLst>
    <dgm:cxn modelId="{93075728-C60E-4E0A-B700-58F4F0BA34EE}" type="presOf" srcId="{689381CC-1ACA-4B49-96A0-C2D5FF66ECDA}" destId="{05A2431F-74E4-4F62-A28E-057A03DD89CB}" srcOrd="0" destOrd="0" presId="urn:microsoft.com/office/officeart/2005/8/layout/default"/>
    <dgm:cxn modelId="{10AB5A34-4B1B-4972-965F-617B9E92E371}" type="presOf" srcId="{A08C0F09-96E4-477C-9495-F728F7C0A5B6}" destId="{2D70AE16-7E4C-47D5-B1D7-08126F3301F0}" srcOrd="0" destOrd="0" presId="urn:microsoft.com/office/officeart/2005/8/layout/default"/>
    <dgm:cxn modelId="{7A7F9A38-176B-424F-8E23-F219CE819851}" srcId="{CFFA06FB-1933-43CC-82BB-490CF030B243}" destId="{689381CC-1ACA-4B49-96A0-C2D5FF66ECDA}" srcOrd="1" destOrd="0" parTransId="{1CE181D6-4A93-48D0-8A81-BFABE44FC082}" sibTransId="{DF0B9281-AFB1-4176-9689-A2D629575923}"/>
    <dgm:cxn modelId="{08DF9748-57B6-4A42-8C31-053D30E9A023}" srcId="{CFFA06FB-1933-43CC-82BB-490CF030B243}" destId="{1A0BB6C9-2B17-4C1D-8E9A-B8746247266D}" srcOrd="0" destOrd="0" parTransId="{477A9913-4C97-4256-BEA4-D08C0E123BB3}" sibTransId="{3DC89790-ED8B-4A7E-A081-612917F0025B}"/>
    <dgm:cxn modelId="{627D4575-8E9B-4C47-AF45-77FD86A2F075}" srcId="{CFFA06FB-1933-43CC-82BB-490CF030B243}" destId="{A08C0F09-96E4-477C-9495-F728F7C0A5B6}" srcOrd="2" destOrd="0" parTransId="{C1ACE0F9-28DC-4E81-B90E-E191FA8DB36C}" sibTransId="{8E86C41D-0ED6-4E45-822E-4B70C82760D2}"/>
    <dgm:cxn modelId="{6267FA8A-9AF3-42C2-88B9-53124ABC02FA}" type="presOf" srcId="{1A0BB6C9-2B17-4C1D-8E9A-B8746247266D}" destId="{59E4DFC4-431C-4876-AB31-5F4DFA541C74}" srcOrd="0" destOrd="0" presId="urn:microsoft.com/office/officeart/2005/8/layout/default"/>
    <dgm:cxn modelId="{5777A299-EB9B-4B21-A8D5-845A88CAE54A}" type="presOf" srcId="{CFFA06FB-1933-43CC-82BB-490CF030B243}" destId="{E031DF28-7035-449D-A6AD-D6B22F0E049B}" srcOrd="0" destOrd="0" presId="urn:microsoft.com/office/officeart/2005/8/layout/default"/>
    <dgm:cxn modelId="{08FC147C-7C98-4DB3-8DF0-C887F664ED4F}" type="presParOf" srcId="{E031DF28-7035-449D-A6AD-D6B22F0E049B}" destId="{59E4DFC4-431C-4876-AB31-5F4DFA541C74}" srcOrd="0" destOrd="0" presId="urn:microsoft.com/office/officeart/2005/8/layout/default"/>
    <dgm:cxn modelId="{E9FB1068-FE54-456C-81BE-A2BAFFEE797E}" type="presParOf" srcId="{E031DF28-7035-449D-A6AD-D6B22F0E049B}" destId="{418675AC-2B5B-423E-9AE9-0C0BBF83A985}" srcOrd="1" destOrd="0" presId="urn:microsoft.com/office/officeart/2005/8/layout/default"/>
    <dgm:cxn modelId="{86382E81-1728-48A1-8D2D-54B44F221966}" type="presParOf" srcId="{E031DF28-7035-449D-A6AD-D6B22F0E049B}" destId="{05A2431F-74E4-4F62-A28E-057A03DD89CB}" srcOrd="2" destOrd="0" presId="urn:microsoft.com/office/officeart/2005/8/layout/default"/>
    <dgm:cxn modelId="{80C300BC-D968-4377-9889-9D893D89DA47}" type="presParOf" srcId="{E031DF28-7035-449D-A6AD-D6B22F0E049B}" destId="{224FAFD4-01E8-48CE-B5D6-12FCAB4D8127}" srcOrd="3" destOrd="0" presId="urn:microsoft.com/office/officeart/2005/8/layout/default"/>
    <dgm:cxn modelId="{9C380113-A2AF-44B9-8891-66604681323C}" type="presParOf" srcId="{E031DF28-7035-449D-A6AD-D6B22F0E049B}" destId="{2D70AE16-7E4C-47D5-B1D7-08126F3301F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44E36-10C7-4443-A6F3-ECB57967D88E}" type="doc">
      <dgm:prSet loTypeId="urn:microsoft.com/office/officeart/2005/8/layout/radial5" loCatId="relationship" qsTypeId="urn:microsoft.com/office/officeart/2005/8/quickstyle/simple2" qsCatId="simple" csTypeId="urn:microsoft.com/office/officeart/2005/8/colors/accent1_1" csCatId="accent1" phldr="1"/>
      <dgm:spPr/>
      <dgm:t>
        <a:bodyPr/>
        <a:lstStyle/>
        <a:p>
          <a:endParaRPr lang="en-US"/>
        </a:p>
      </dgm:t>
    </dgm:pt>
    <dgm:pt modelId="{07C2BE9F-4CCF-4473-A13C-9C5D450D9DAD}">
      <dgm:prSet phldrT="[Text]" custT="1"/>
      <dgm:spPr/>
      <dgm:t>
        <a:bodyPr/>
        <a:lstStyle/>
        <a:p>
          <a:pPr>
            <a:lnSpc>
              <a:spcPct val="100000"/>
            </a:lnSpc>
            <a:spcBef>
              <a:spcPts val="0"/>
            </a:spcBef>
            <a:spcAft>
              <a:spcPts val="0"/>
            </a:spcAft>
          </a:pPr>
          <a:r>
            <a:rPr lang="en-US" sz="1200" b="1" dirty="0">
              <a:latin typeface="Arial" panose="020B0604020202020204" pitchFamily="34" charset="0"/>
              <a:cs typeface="Arial" panose="020B0604020202020204" pitchFamily="34" charset="0"/>
            </a:rPr>
            <a:t>Baldrige Program NIST</a:t>
          </a:r>
        </a:p>
      </dgm:t>
    </dgm:pt>
    <dgm:pt modelId="{0C9A790C-5217-4364-9755-4EFF747C6C18}" type="parTrans" cxnId="{94D50E58-3FDE-40A9-A2C9-AF123C7D919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8C1F71EB-2F35-4D17-AFA6-25FCF54D4259}" type="sibTrans" cxnId="{94D50E58-3FDE-40A9-A2C9-AF123C7D919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25E3180-7A95-4DC9-9921-3A8F5C4656CA}">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12,000+ Baldrige Examiners</a:t>
          </a:r>
        </a:p>
      </dgm:t>
    </dgm:pt>
    <dgm:pt modelId="{EEA217F7-44C7-434B-931F-46E88E3337F8}" type="parTrans" cxnId="{AF222746-65CA-468C-80D9-63869EC4A6D9}">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D1555F4-A317-497F-B330-471B692008C6}" type="sibTrans" cxnId="{AF222746-65CA-468C-80D9-63869EC4A6D9}">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B1C1C7B-95DB-4C0C-8276-8CF0C93780C2}">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~50 Business Excellence Programs Worldwide </a:t>
          </a:r>
        </a:p>
      </dgm:t>
    </dgm:pt>
    <dgm:pt modelId="{BF11E18D-A089-4BF8-A4E1-BAAEB428CA3A}" type="parTrans" cxnId="{D2F6D6C3-3D37-4F05-9650-0341F397DB3F}">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C67E68F-1040-46DE-B690-B9289CFA8B46}" type="sibTrans" cxnId="{D2F6D6C3-3D37-4F05-9650-0341F397DB3F}">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F2C71409-2B2F-4ECF-8E43-BCBFCE7298BB}">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130 Baldrige Executive Fellows</a:t>
          </a:r>
        </a:p>
      </dgm:t>
    </dgm:pt>
    <dgm:pt modelId="{7DFA7684-443E-4095-8018-9BFB36FFE700}" type="parTrans" cxnId="{CCF54A9D-492F-406D-B9CD-AFBA6E47480E}">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6A2E468-306E-48EF-B2FD-C740335A4553}" type="sibTrans" cxnId="{CCF54A9D-492F-406D-B9CD-AFBA6E47480E}">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571C06F-95FA-42B4-95F3-0A3A2AEA0572}">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30 Regional/ Sector Baldrige-Based Programs</a:t>
          </a:r>
        </a:p>
      </dgm:t>
    </dgm:pt>
    <dgm:pt modelId="{B3F6B620-5527-47CA-8E2E-3810AC10438F}" type="parTrans" cxnId="{E5734CF5-CDE4-4453-BE32-ABEA6E1CF38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6EC60C67-6C5D-4019-B8A3-9FFCB7D1FD45}" type="sibTrans" cxnId="{E5734CF5-CDE4-4453-BE32-ABEA6E1CF38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45ED74F8-E49C-4C2C-A9A1-18931F89A03D}">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Corporate Baldrige-Based Excellence Programs</a:t>
          </a:r>
        </a:p>
      </dgm:t>
    </dgm:pt>
    <dgm:pt modelId="{E50E688A-FE29-4D1E-87E2-358CF40A5842}" type="parTrans" cxnId="{C8717EDA-EFB4-47AB-8274-214A941CF60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50F2185A-E0F5-4AE2-9B93-F874538B89DA}" type="sibTrans" cxnId="{C8717EDA-EFB4-47AB-8274-214A941CF60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286B3BD-03AF-47A3-BF28-2A4FC007A6B2}">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Federal Baldrige-Based Programs</a:t>
          </a:r>
        </a:p>
      </dgm:t>
    </dgm:pt>
    <dgm:pt modelId="{923F7FC2-85D8-41A3-BD2F-1CABE3FCAF81}" type="parTrans" cxnId="{A0CFEB05-2346-4818-BCC6-C860D16A70D6}">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1D67C7D-E2C1-4F00-84A6-D089845557F2}" type="sibTrans" cxnId="{A0CFEB05-2346-4818-BCC6-C860D16A70D6}">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3BE4336-223F-4983-ABDD-26B71CA239CD}">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 Performance Excellence Groups</a:t>
          </a:r>
        </a:p>
      </dgm:t>
    </dgm:pt>
    <dgm:pt modelId="{B18EB204-62A4-4FB4-810B-9F07735A0AAE}" type="parTrans" cxnId="{BBE04D9A-C804-438B-8D1B-749B6F73FAD6}">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79B5BFE4-8F9D-46FD-B5C7-213A6697927A}" type="sibTrans" cxnId="{BBE04D9A-C804-438B-8D1B-749B6F73FAD6}">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E18F8678-0157-41C8-BCA7-C79BBF1D5891}">
      <dgm:prSet phldrT="[Text]" custT="1"/>
      <dgm:spPr/>
      <dgm:t>
        <a:bodyPr/>
        <a:lstStyle/>
        <a:p>
          <a:pPr>
            <a:lnSpc>
              <a:spcPct val="100000"/>
            </a:lnSpc>
            <a:spcBef>
              <a:spcPts val="0"/>
            </a:spcBef>
            <a:spcAft>
              <a:spcPts val="0"/>
            </a:spcAft>
          </a:pPr>
          <a:r>
            <a:rPr lang="en-US" sz="900" b="1" dirty="0" err="1">
              <a:latin typeface="Arial" panose="020B0604020202020204" pitchFamily="34" charset="0"/>
              <a:cs typeface="Arial" panose="020B0604020202020204" pitchFamily="34" charset="0"/>
            </a:rPr>
            <a:t>Commun-ities</a:t>
          </a:r>
          <a:r>
            <a:rPr lang="en-US" sz="900" b="1" dirty="0">
              <a:latin typeface="Arial" panose="020B0604020202020204" pitchFamily="34" charset="0"/>
              <a:cs typeface="Arial" panose="020B0604020202020204" pitchFamily="34" charset="0"/>
            </a:rPr>
            <a:t> of Excellence</a:t>
          </a:r>
        </a:p>
      </dgm:t>
    </dgm:pt>
    <dgm:pt modelId="{7A4B0E56-4F06-45FA-9604-1318521FC7EC}" type="parTrans" cxnId="{2CE502B2-8FEA-4313-825E-0668375B3E19}">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42A6199D-458F-4913-B426-BB01C0043451}" type="sibTrans" cxnId="{2CE502B2-8FEA-4313-825E-0668375B3E19}">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EDE843E-D905-4E49-9986-C4B93F77C1CF}">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129 Baldrige Award Recipients</a:t>
          </a:r>
        </a:p>
      </dgm:t>
    </dgm:pt>
    <dgm:pt modelId="{73A1C8D7-9CBC-41E7-BB63-C76A54C84B3B}" type="parTrans" cxnId="{83914BCD-9BC8-4F80-9FFA-29640C7FF634}">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F01A199E-D65C-45BF-8DE3-83BFF989338A}" type="sibTrans" cxnId="{83914BCD-9BC8-4F80-9FFA-29640C7FF634}">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97DCDD7-3664-41FD-B238-79B490F6CF78}">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Association Baldrige-Based Programs</a:t>
          </a:r>
        </a:p>
      </dgm:t>
    </dgm:pt>
    <dgm:pt modelId="{C6595D92-7027-46EA-92C3-9E6DF75E07A8}" type="parTrans" cxnId="{E62C9DF6-DAC6-4A8F-83DC-4463A4AB0412}">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0B1FDC38-AAFC-4AF9-BCE0-31F5079612B9}" type="sibTrans" cxnId="{E62C9DF6-DAC6-4A8F-83DC-4463A4AB0412}">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DCF4E2F-584B-4C52-A833-03E6606F2B31}">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College/</a:t>
          </a:r>
        </a:p>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University Business Courses</a:t>
          </a:r>
        </a:p>
      </dgm:t>
    </dgm:pt>
    <dgm:pt modelId="{3187EA89-215B-4A3B-9A7D-86553CBC5422}" type="parTrans" cxnId="{F546F08A-5079-4439-B2B1-F46C4CF5C58E}">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8935E298-2207-4551-A839-BD6DD12BBC0B}" type="sibTrans" cxnId="{F546F08A-5079-4439-B2B1-F46C4CF5C58E}">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6FC5DCC-ABFC-421E-8E6A-3F5BBC3D2567}">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Baldrige-Based </a:t>
          </a:r>
          <a:r>
            <a:rPr lang="en-US" sz="900" b="1" dirty="0" err="1">
              <a:latin typeface="Arial" panose="020B0604020202020204" pitchFamily="34" charset="0"/>
              <a:cs typeface="Arial" panose="020B0604020202020204" pitchFamily="34" charset="0"/>
            </a:rPr>
            <a:t>Accredita-tions</a:t>
          </a:r>
          <a:endParaRPr lang="en-US" sz="900" b="1" dirty="0">
            <a:latin typeface="Arial" panose="020B0604020202020204" pitchFamily="34" charset="0"/>
            <a:cs typeface="Arial" panose="020B0604020202020204" pitchFamily="34" charset="0"/>
          </a:endParaRPr>
        </a:p>
      </dgm:t>
    </dgm:pt>
    <dgm:pt modelId="{BE49926E-DBC9-44F1-B8A2-B9D93CB0075E}" type="parTrans" cxnId="{690DAB0D-3FA6-4FFB-BB6A-B6F270437BC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A7A27F9-C334-40CF-9CE5-9C7237728BBB}" type="sibTrans" cxnId="{690DAB0D-3FA6-4FFB-BB6A-B6F270437BC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5B62ED19-004A-4AB9-8179-3D1A6E0C9177}">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2778A4AE-5E54-455F-B4ED-BFDAB9B69973}" type="parTrans" cxnId="{076B2530-C29D-4D37-8151-3B56CF317AC1}">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6AE91A1F-EAC5-42A0-8BCD-3135EC4AF01D}" type="sibTrans" cxnId="{076B2530-C29D-4D37-8151-3B56CF317AC1}">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5A645A22-3901-4346-B0C5-58A2D031F803}">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EC7C9E9F-275B-4B5F-8683-71ABBC256D0D}" type="parTrans" cxnId="{B2BA033B-0918-43D2-92DC-662CD98B174B}">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C291C310-BB4F-4504-AB55-0DFA0FB607B1}" type="sibTrans" cxnId="{B2BA033B-0918-43D2-92DC-662CD98B174B}">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6414F092-5A40-4D0D-B28B-6F0E6DE5E1A7}">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7A7A6C17-C76A-4433-92D6-481ABBFED87B}" type="parTrans" cxnId="{0DC565EF-1E26-44C7-A1C2-56DD48191D6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57C1FE5-72DA-4BB1-875B-1F8B2364EBF4}" type="sibTrans" cxnId="{0DC565EF-1E26-44C7-A1C2-56DD48191D6C}">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0AB8B95D-C750-40D8-9EB1-0A4B5F42DD10}">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1,700+ Baldrige Award Applicants</a:t>
          </a:r>
        </a:p>
      </dgm:t>
    </dgm:pt>
    <dgm:pt modelId="{A268B715-AD3B-461B-BE6A-0AF48177559A}" type="parTrans" cxnId="{E0EF6854-44F4-4A28-B105-D916F7B52CA4}">
      <dgm:prSet/>
      <dgm:spPr/>
      <dgm:t>
        <a:bodyPr/>
        <a:lstStyle/>
        <a:p>
          <a:endParaRPr lang="en-US"/>
        </a:p>
      </dgm:t>
    </dgm:pt>
    <dgm:pt modelId="{17FC5153-9C66-4DC8-843E-31622FED2EB0}" type="sibTrans" cxnId="{E0EF6854-44F4-4A28-B105-D916F7B52CA4}">
      <dgm:prSet/>
      <dgm:spPr/>
      <dgm:t>
        <a:bodyPr/>
        <a:lstStyle/>
        <a:p>
          <a:endParaRPr lang="en-US"/>
        </a:p>
      </dgm:t>
    </dgm:pt>
    <dgm:pt modelId="{523D5AD7-658B-4C9F-A065-BF746746FD40}">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 Cybersecurity Excellence Builder</a:t>
          </a:r>
        </a:p>
      </dgm:t>
    </dgm:pt>
    <dgm:pt modelId="{8A3CB483-16F3-4AF2-8FB9-D53FF1EED90E}" type="parTrans" cxnId="{BB76CF1B-1D86-4D35-A5FC-D1EAEA068765}">
      <dgm:prSet/>
      <dgm:spPr/>
      <dgm:t>
        <a:bodyPr/>
        <a:lstStyle/>
        <a:p>
          <a:endParaRPr lang="en-US"/>
        </a:p>
      </dgm:t>
    </dgm:pt>
    <dgm:pt modelId="{FADDDF84-52C5-47CD-B9CF-BB9C326232CA}" type="sibTrans" cxnId="{BB76CF1B-1D86-4D35-A5FC-D1EAEA068765}">
      <dgm:prSet/>
      <dgm:spPr/>
      <dgm:t>
        <a:bodyPr/>
        <a:lstStyle/>
        <a:p>
          <a:endParaRPr lang="en-US"/>
        </a:p>
      </dgm:t>
    </dgm:pt>
    <dgm:pt modelId="{C64A0949-0463-4E20-900C-C4CFB3AA513E}" type="pres">
      <dgm:prSet presAssocID="{BB444E36-10C7-4443-A6F3-ECB57967D88E}" presName="Name0" presStyleCnt="0">
        <dgm:presLayoutVars>
          <dgm:chMax val="1"/>
          <dgm:dir/>
          <dgm:animLvl val="ctr"/>
          <dgm:resizeHandles val="exact"/>
        </dgm:presLayoutVars>
      </dgm:prSet>
      <dgm:spPr/>
    </dgm:pt>
    <dgm:pt modelId="{66DB6D99-82D0-45F8-AC82-C109DD607E4A}" type="pres">
      <dgm:prSet presAssocID="{07C2BE9F-4CCF-4473-A13C-9C5D450D9DAD}" presName="centerShape" presStyleLbl="node0" presStyleIdx="0" presStyleCnt="1" custScaleX="131283" custScaleY="111674" custLinFactNeighborX="-28" custLinFactNeighborY="-634"/>
      <dgm:spPr/>
    </dgm:pt>
    <dgm:pt modelId="{21819A2D-6517-4CD4-8D1B-2B9CD19296B3}" type="pres">
      <dgm:prSet presAssocID="{EEA217F7-44C7-434B-931F-46E88E3337F8}" presName="parTrans" presStyleLbl="sibTrans2D1" presStyleIdx="0" presStyleCnt="14"/>
      <dgm:spPr/>
    </dgm:pt>
    <dgm:pt modelId="{82FCA62A-89BC-49E0-B247-CF959A6B5D83}" type="pres">
      <dgm:prSet presAssocID="{EEA217F7-44C7-434B-931F-46E88E3337F8}" presName="connectorText" presStyleLbl="sibTrans2D1" presStyleIdx="0" presStyleCnt="14"/>
      <dgm:spPr/>
    </dgm:pt>
    <dgm:pt modelId="{BC96DDB3-EA63-499F-90A8-7C747F452D3B}" type="pres">
      <dgm:prSet presAssocID="{B25E3180-7A95-4DC9-9921-3A8F5C4656CA}" presName="node" presStyleLbl="node1" presStyleIdx="0" presStyleCnt="14">
        <dgm:presLayoutVars>
          <dgm:bulletEnabled val="1"/>
        </dgm:presLayoutVars>
      </dgm:prSet>
      <dgm:spPr/>
    </dgm:pt>
    <dgm:pt modelId="{36FFBDB1-952B-4488-A4B3-E708F009FB4B}" type="pres">
      <dgm:prSet presAssocID="{BF11E18D-A089-4BF8-A4E1-BAAEB428CA3A}" presName="parTrans" presStyleLbl="sibTrans2D1" presStyleIdx="1" presStyleCnt="14"/>
      <dgm:spPr/>
    </dgm:pt>
    <dgm:pt modelId="{9F74B75F-9055-4D14-B24F-55488887FD5C}" type="pres">
      <dgm:prSet presAssocID="{BF11E18D-A089-4BF8-A4E1-BAAEB428CA3A}" presName="connectorText" presStyleLbl="sibTrans2D1" presStyleIdx="1" presStyleCnt="14"/>
      <dgm:spPr/>
    </dgm:pt>
    <dgm:pt modelId="{0F26C4CF-A10F-4820-8B9C-315517553F1E}" type="pres">
      <dgm:prSet presAssocID="{2B1C1C7B-95DB-4C0C-8276-8CF0C93780C2}" presName="node" presStyleLbl="node1" presStyleIdx="1" presStyleCnt="14">
        <dgm:presLayoutVars>
          <dgm:bulletEnabled val="1"/>
        </dgm:presLayoutVars>
      </dgm:prSet>
      <dgm:spPr/>
    </dgm:pt>
    <dgm:pt modelId="{41A5A72B-4F2F-4A9E-B323-0CE1DD167EB0}" type="pres">
      <dgm:prSet presAssocID="{7DFA7684-443E-4095-8018-9BFB36FFE700}" presName="parTrans" presStyleLbl="sibTrans2D1" presStyleIdx="2" presStyleCnt="14"/>
      <dgm:spPr/>
    </dgm:pt>
    <dgm:pt modelId="{623795D2-E8C8-477C-92C6-90C229DFD0AE}" type="pres">
      <dgm:prSet presAssocID="{7DFA7684-443E-4095-8018-9BFB36FFE700}" presName="connectorText" presStyleLbl="sibTrans2D1" presStyleIdx="2" presStyleCnt="14"/>
      <dgm:spPr/>
    </dgm:pt>
    <dgm:pt modelId="{31D49EAF-27BC-4742-9A80-F76F3B54E68C}" type="pres">
      <dgm:prSet presAssocID="{F2C71409-2B2F-4ECF-8E43-BCBFCE7298BB}" presName="node" presStyleLbl="node1" presStyleIdx="2" presStyleCnt="14">
        <dgm:presLayoutVars>
          <dgm:bulletEnabled val="1"/>
        </dgm:presLayoutVars>
      </dgm:prSet>
      <dgm:spPr/>
    </dgm:pt>
    <dgm:pt modelId="{A22ACE68-E29F-486F-9AEE-BAFC11EF77E5}" type="pres">
      <dgm:prSet presAssocID="{73A1C8D7-9CBC-41E7-BB63-C76A54C84B3B}" presName="parTrans" presStyleLbl="sibTrans2D1" presStyleIdx="3" presStyleCnt="14"/>
      <dgm:spPr/>
    </dgm:pt>
    <dgm:pt modelId="{400CE634-BAED-4EB1-83CF-8FE701E88F11}" type="pres">
      <dgm:prSet presAssocID="{73A1C8D7-9CBC-41E7-BB63-C76A54C84B3B}" presName="connectorText" presStyleLbl="sibTrans2D1" presStyleIdx="3" presStyleCnt="14"/>
      <dgm:spPr/>
    </dgm:pt>
    <dgm:pt modelId="{43CCDEFC-8334-4AC6-A057-0C9DF6BF17DC}" type="pres">
      <dgm:prSet presAssocID="{DEDE843E-D905-4E49-9986-C4B93F77C1CF}" presName="node" presStyleLbl="node1" presStyleIdx="3" presStyleCnt="14">
        <dgm:presLayoutVars>
          <dgm:bulletEnabled val="1"/>
        </dgm:presLayoutVars>
      </dgm:prSet>
      <dgm:spPr/>
    </dgm:pt>
    <dgm:pt modelId="{CD64E882-F7D8-4A27-BFA4-BFC087FA5DBD}" type="pres">
      <dgm:prSet presAssocID="{A268B715-AD3B-461B-BE6A-0AF48177559A}" presName="parTrans" presStyleLbl="sibTrans2D1" presStyleIdx="4" presStyleCnt="14"/>
      <dgm:spPr/>
    </dgm:pt>
    <dgm:pt modelId="{2483EA45-EDF6-4AE5-A664-464BDB63ED2C}" type="pres">
      <dgm:prSet presAssocID="{A268B715-AD3B-461B-BE6A-0AF48177559A}" presName="connectorText" presStyleLbl="sibTrans2D1" presStyleIdx="4" presStyleCnt="14"/>
      <dgm:spPr/>
    </dgm:pt>
    <dgm:pt modelId="{D8CCC4D6-47F4-4B00-9506-3E4DDDFDC453}" type="pres">
      <dgm:prSet presAssocID="{0AB8B95D-C750-40D8-9EB1-0A4B5F42DD10}" presName="node" presStyleLbl="node1" presStyleIdx="4" presStyleCnt="14">
        <dgm:presLayoutVars>
          <dgm:bulletEnabled val="1"/>
        </dgm:presLayoutVars>
      </dgm:prSet>
      <dgm:spPr/>
    </dgm:pt>
    <dgm:pt modelId="{590D18B5-ACAD-41FF-9D72-C6672A80B412}" type="pres">
      <dgm:prSet presAssocID="{B3F6B620-5527-47CA-8E2E-3810AC10438F}" presName="parTrans" presStyleLbl="sibTrans2D1" presStyleIdx="5" presStyleCnt="14"/>
      <dgm:spPr/>
    </dgm:pt>
    <dgm:pt modelId="{69A9D4A8-07CC-40E5-8D85-502BE8E4E2AA}" type="pres">
      <dgm:prSet presAssocID="{B3F6B620-5527-47CA-8E2E-3810AC10438F}" presName="connectorText" presStyleLbl="sibTrans2D1" presStyleIdx="5" presStyleCnt="14"/>
      <dgm:spPr/>
    </dgm:pt>
    <dgm:pt modelId="{5B401F90-57BE-473C-922E-B8632C532261}" type="pres">
      <dgm:prSet presAssocID="{D571C06F-95FA-42B4-95F3-0A3A2AEA0572}" presName="node" presStyleLbl="node1" presStyleIdx="5" presStyleCnt="14">
        <dgm:presLayoutVars>
          <dgm:bulletEnabled val="1"/>
        </dgm:presLayoutVars>
      </dgm:prSet>
      <dgm:spPr/>
    </dgm:pt>
    <dgm:pt modelId="{F64E4EF2-FEC9-448D-8FC2-CDC82422ACCD}" type="pres">
      <dgm:prSet presAssocID="{BE49926E-DBC9-44F1-B8A2-B9D93CB0075E}" presName="parTrans" presStyleLbl="sibTrans2D1" presStyleIdx="6" presStyleCnt="14"/>
      <dgm:spPr/>
    </dgm:pt>
    <dgm:pt modelId="{71F08A87-B61F-451D-A1F3-463C5D37CB49}" type="pres">
      <dgm:prSet presAssocID="{BE49926E-DBC9-44F1-B8A2-B9D93CB0075E}" presName="connectorText" presStyleLbl="sibTrans2D1" presStyleIdx="6" presStyleCnt="14"/>
      <dgm:spPr/>
    </dgm:pt>
    <dgm:pt modelId="{63789B0F-2434-4BD4-A85B-9AEF03091B3F}" type="pres">
      <dgm:prSet presAssocID="{26FC5DCC-ABFC-421E-8E6A-3F5BBC3D2567}" presName="node" presStyleLbl="node1" presStyleIdx="6" presStyleCnt="14">
        <dgm:presLayoutVars>
          <dgm:bulletEnabled val="1"/>
        </dgm:presLayoutVars>
      </dgm:prSet>
      <dgm:spPr/>
    </dgm:pt>
    <dgm:pt modelId="{13400D16-0568-47BD-8220-A921F50F622F}" type="pres">
      <dgm:prSet presAssocID="{E50E688A-FE29-4D1E-87E2-358CF40A5842}" presName="parTrans" presStyleLbl="sibTrans2D1" presStyleIdx="7" presStyleCnt="14"/>
      <dgm:spPr/>
    </dgm:pt>
    <dgm:pt modelId="{17DA0748-CDAE-4B58-ABDA-EE0D1889C386}" type="pres">
      <dgm:prSet presAssocID="{E50E688A-FE29-4D1E-87E2-358CF40A5842}" presName="connectorText" presStyleLbl="sibTrans2D1" presStyleIdx="7" presStyleCnt="14"/>
      <dgm:spPr/>
    </dgm:pt>
    <dgm:pt modelId="{C1103DF2-05F9-45EB-8CE7-B4E41C4445D6}" type="pres">
      <dgm:prSet presAssocID="{45ED74F8-E49C-4C2C-A9A1-18931F89A03D}" presName="node" presStyleLbl="node1" presStyleIdx="7" presStyleCnt="14">
        <dgm:presLayoutVars>
          <dgm:bulletEnabled val="1"/>
        </dgm:presLayoutVars>
      </dgm:prSet>
      <dgm:spPr/>
    </dgm:pt>
    <dgm:pt modelId="{108FD120-8082-4216-BED3-188CB9ED7518}" type="pres">
      <dgm:prSet presAssocID="{923F7FC2-85D8-41A3-BD2F-1CABE3FCAF81}" presName="parTrans" presStyleLbl="sibTrans2D1" presStyleIdx="8" presStyleCnt="14"/>
      <dgm:spPr/>
    </dgm:pt>
    <dgm:pt modelId="{0FD01857-726F-4CC3-BCC5-A8F898E318D4}" type="pres">
      <dgm:prSet presAssocID="{923F7FC2-85D8-41A3-BD2F-1CABE3FCAF81}" presName="connectorText" presStyleLbl="sibTrans2D1" presStyleIdx="8" presStyleCnt="14"/>
      <dgm:spPr/>
    </dgm:pt>
    <dgm:pt modelId="{2E0A4B24-33D3-4D2B-ACD2-622AC5B8D032}" type="pres">
      <dgm:prSet presAssocID="{D286B3BD-03AF-47A3-BF28-2A4FC007A6B2}" presName="node" presStyleLbl="node1" presStyleIdx="8" presStyleCnt="14">
        <dgm:presLayoutVars>
          <dgm:bulletEnabled val="1"/>
        </dgm:presLayoutVars>
      </dgm:prSet>
      <dgm:spPr/>
    </dgm:pt>
    <dgm:pt modelId="{AA992892-0213-4E6E-A35B-36E049A4C449}" type="pres">
      <dgm:prSet presAssocID="{C6595D92-7027-46EA-92C3-9E6DF75E07A8}" presName="parTrans" presStyleLbl="sibTrans2D1" presStyleIdx="9" presStyleCnt="14"/>
      <dgm:spPr/>
    </dgm:pt>
    <dgm:pt modelId="{3D9864F2-9F49-4A0E-BE16-860872D4FC5C}" type="pres">
      <dgm:prSet presAssocID="{C6595D92-7027-46EA-92C3-9E6DF75E07A8}" presName="connectorText" presStyleLbl="sibTrans2D1" presStyleIdx="9" presStyleCnt="14"/>
      <dgm:spPr/>
    </dgm:pt>
    <dgm:pt modelId="{B6E5D27E-27A3-4DD8-8778-C97F9E0DE4AC}" type="pres">
      <dgm:prSet presAssocID="{D97DCDD7-3664-41FD-B238-79B490F6CF78}" presName="node" presStyleLbl="node1" presStyleIdx="9" presStyleCnt="14">
        <dgm:presLayoutVars>
          <dgm:bulletEnabled val="1"/>
        </dgm:presLayoutVars>
      </dgm:prSet>
      <dgm:spPr/>
    </dgm:pt>
    <dgm:pt modelId="{ABF223D9-0360-4C50-AF4A-B264C7EE8ACB}" type="pres">
      <dgm:prSet presAssocID="{B18EB204-62A4-4FB4-810B-9F07735A0AAE}" presName="parTrans" presStyleLbl="sibTrans2D1" presStyleIdx="10" presStyleCnt="14"/>
      <dgm:spPr/>
    </dgm:pt>
    <dgm:pt modelId="{99448D48-2287-48C4-8B24-7BC441F34CB1}" type="pres">
      <dgm:prSet presAssocID="{B18EB204-62A4-4FB4-810B-9F07735A0AAE}" presName="connectorText" presStyleLbl="sibTrans2D1" presStyleIdx="10" presStyleCnt="14"/>
      <dgm:spPr/>
    </dgm:pt>
    <dgm:pt modelId="{F658825F-449C-44F8-972B-1DD8403A11AC}" type="pres">
      <dgm:prSet presAssocID="{B3BE4336-223F-4983-ABDD-26B71CA239CD}" presName="node" presStyleLbl="node1" presStyleIdx="10" presStyleCnt="14" custScaleX="110552">
        <dgm:presLayoutVars>
          <dgm:bulletEnabled val="1"/>
        </dgm:presLayoutVars>
      </dgm:prSet>
      <dgm:spPr/>
    </dgm:pt>
    <dgm:pt modelId="{DAC9E593-3CA5-4358-9FFF-220089B340B0}" type="pres">
      <dgm:prSet presAssocID="{7A4B0E56-4F06-45FA-9604-1318521FC7EC}" presName="parTrans" presStyleLbl="sibTrans2D1" presStyleIdx="11" presStyleCnt="14"/>
      <dgm:spPr/>
    </dgm:pt>
    <dgm:pt modelId="{0F027AA5-AE4A-4DB4-8619-1CDBADEB8EB8}" type="pres">
      <dgm:prSet presAssocID="{7A4B0E56-4F06-45FA-9604-1318521FC7EC}" presName="connectorText" presStyleLbl="sibTrans2D1" presStyleIdx="11" presStyleCnt="14"/>
      <dgm:spPr/>
    </dgm:pt>
    <dgm:pt modelId="{FA710E06-52C9-4062-8DC7-5C21DCA182BE}" type="pres">
      <dgm:prSet presAssocID="{E18F8678-0157-41C8-BCA7-C79BBF1D5891}" presName="node" presStyleLbl="node1" presStyleIdx="11" presStyleCnt="14">
        <dgm:presLayoutVars>
          <dgm:bulletEnabled val="1"/>
        </dgm:presLayoutVars>
      </dgm:prSet>
      <dgm:spPr/>
    </dgm:pt>
    <dgm:pt modelId="{45FECA2D-0960-4C7A-B464-A97A6372B6E5}" type="pres">
      <dgm:prSet presAssocID="{8A3CB483-16F3-4AF2-8FB9-D53FF1EED90E}" presName="parTrans" presStyleLbl="sibTrans2D1" presStyleIdx="12" presStyleCnt="14"/>
      <dgm:spPr/>
    </dgm:pt>
    <dgm:pt modelId="{305CFC51-675B-4042-9888-9A6852A4BB6A}" type="pres">
      <dgm:prSet presAssocID="{8A3CB483-16F3-4AF2-8FB9-D53FF1EED90E}" presName="connectorText" presStyleLbl="sibTrans2D1" presStyleIdx="12" presStyleCnt="14"/>
      <dgm:spPr/>
    </dgm:pt>
    <dgm:pt modelId="{30191DD2-8DB7-41FB-8A4F-9FFD1730378F}" type="pres">
      <dgm:prSet presAssocID="{523D5AD7-658B-4C9F-A065-BF746746FD40}" presName="node" presStyleLbl="node1" presStyleIdx="12" presStyleCnt="14">
        <dgm:presLayoutVars>
          <dgm:bulletEnabled val="1"/>
        </dgm:presLayoutVars>
      </dgm:prSet>
      <dgm:spPr/>
    </dgm:pt>
    <dgm:pt modelId="{A2484ED4-15FE-478E-BA05-59B1D04F1F39}" type="pres">
      <dgm:prSet presAssocID="{3187EA89-215B-4A3B-9A7D-86553CBC5422}" presName="parTrans" presStyleLbl="sibTrans2D1" presStyleIdx="13" presStyleCnt="14"/>
      <dgm:spPr/>
    </dgm:pt>
    <dgm:pt modelId="{B9397A59-8474-4302-A68B-372EFC4052A6}" type="pres">
      <dgm:prSet presAssocID="{3187EA89-215B-4A3B-9A7D-86553CBC5422}" presName="connectorText" presStyleLbl="sibTrans2D1" presStyleIdx="13" presStyleCnt="14"/>
      <dgm:spPr/>
    </dgm:pt>
    <dgm:pt modelId="{815FEAA0-1BBC-4429-AD17-10D36B95D1AE}" type="pres">
      <dgm:prSet presAssocID="{9DCF4E2F-584B-4C52-A833-03E6606F2B31}" presName="node" presStyleLbl="node1" presStyleIdx="13" presStyleCnt="14">
        <dgm:presLayoutVars>
          <dgm:bulletEnabled val="1"/>
        </dgm:presLayoutVars>
      </dgm:prSet>
      <dgm:spPr/>
    </dgm:pt>
  </dgm:ptLst>
  <dgm:cxnLst>
    <dgm:cxn modelId="{9C6F0B02-57F7-4BC5-BD8C-ACC4384C9E6B}" type="presOf" srcId="{C6595D92-7027-46EA-92C3-9E6DF75E07A8}" destId="{AA992892-0213-4E6E-A35B-36E049A4C449}" srcOrd="0" destOrd="0" presId="urn:microsoft.com/office/officeart/2005/8/layout/radial5"/>
    <dgm:cxn modelId="{10F38A04-7E4A-44F5-8623-65CBA4E27F15}" type="presOf" srcId="{EEA217F7-44C7-434B-931F-46E88E3337F8}" destId="{82FCA62A-89BC-49E0-B247-CF959A6B5D83}" srcOrd="1" destOrd="0" presId="urn:microsoft.com/office/officeart/2005/8/layout/radial5"/>
    <dgm:cxn modelId="{A0CFEB05-2346-4818-BCC6-C860D16A70D6}" srcId="{07C2BE9F-4CCF-4473-A13C-9C5D450D9DAD}" destId="{D286B3BD-03AF-47A3-BF28-2A4FC007A6B2}" srcOrd="8" destOrd="0" parTransId="{923F7FC2-85D8-41A3-BD2F-1CABE3FCAF81}" sibTransId="{B1D67C7D-E2C1-4F00-84A6-D089845557F2}"/>
    <dgm:cxn modelId="{690DAB0D-3FA6-4FFB-BB6A-B6F270437BC7}" srcId="{07C2BE9F-4CCF-4473-A13C-9C5D450D9DAD}" destId="{26FC5DCC-ABFC-421E-8E6A-3F5BBC3D2567}" srcOrd="6" destOrd="0" parTransId="{BE49926E-DBC9-44F1-B8A2-B9D93CB0075E}" sibTransId="{DA7A27F9-C334-40CF-9CE5-9C7237728BBB}"/>
    <dgm:cxn modelId="{BC2AF411-F805-4BDD-AD9C-14885E70396D}" type="presOf" srcId="{F2C71409-2B2F-4ECF-8E43-BCBFCE7298BB}" destId="{31D49EAF-27BC-4742-9A80-F76F3B54E68C}" srcOrd="0" destOrd="0" presId="urn:microsoft.com/office/officeart/2005/8/layout/radial5"/>
    <dgm:cxn modelId="{BB76CF1B-1D86-4D35-A5FC-D1EAEA068765}" srcId="{07C2BE9F-4CCF-4473-A13C-9C5D450D9DAD}" destId="{523D5AD7-658B-4C9F-A065-BF746746FD40}" srcOrd="12" destOrd="0" parTransId="{8A3CB483-16F3-4AF2-8FB9-D53FF1EED90E}" sibTransId="{FADDDF84-52C5-47CD-B9CF-BB9C326232CA}"/>
    <dgm:cxn modelId="{B926241D-2E5B-47CD-9256-D5D92D6ADCF9}" type="presOf" srcId="{8A3CB483-16F3-4AF2-8FB9-D53FF1EED90E}" destId="{305CFC51-675B-4042-9888-9A6852A4BB6A}" srcOrd="1" destOrd="0" presId="urn:microsoft.com/office/officeart/2005/8/layout/radial5"/>
    <dgm:cxn modelId="{E4A07025-5AB9-4159-B3F5-891532339712}" type="presOf" srcId="{923F7FC2-85D8-41A3-BD2F-1CABE3FCAF81}" destId="{108FD120-8082-4216-BED3-188CB9ED7518}" srcOrd="0" destOrd="0" presId="urn:microsoft.com/office/officeart/2005/8/layout/radial5"/>
    <dgm:cxn modelId="{B507F128-4B17-4DD8-A0A4-CB76F7851B67}" type="presOf" srcId="{8A3CB483-16F3-4AF2-8FB9-D53FF1EED90E}" destId="{45FECA2D-0960-4C7A-B464-A97A6372B6E5}" srcOrd="0" destOrd="0" presId="urn:microsoft.com/office/officeart/2005/8/layout/radial5"/>
    <dgm:cxn modelId="{5171712E-F6AE-4E44-8082-5BE1D6F0F502}" type="presOf" srcId="{07C2BE9F-4CCF-4473-A13C-9C5D450D9DAD}" destId="{66DB6D99-82D0-45F8-AC82-C109DD607E4A}" srcOrd="0" destOrd="0" presId="urn:microsoft.com/office/officeart/2005/8/layout/radial5"/>
    <dgm:cxn modelId="{076B2530-C29D-4D37-8151-3B56CF317AC1}" srcId="{BB444E36-10C7-4443-A6F3-ECB57967D88E}" destId="{5B62ED19-004A-4AB9-8179-3D1A6E0C9177}" srcOrd="1" destOrd="0" parTransId="{2778A4AE-5E54-455F-B4ED-BFDAB9B69973}" sibTransId="{6AE91A1F-EAC5-42A0-8BCD-3135EC4AF01D}"/>
    <dgm:cxn modelId="{186EC231-4995-4546-A92D-373CA75D9EA4}" type="presOf" srcId="{73A1C8D7-9CBC-41E7-BB63-C76A54C84B3B}" destId="{A22ACE68-E29F-486F-9AEE-BAFC11EF77E5}" srcOrd="0" destOrd="0" presId="urn:microsoft.com/office/officeart/2005/8/layout/radial5"/>
    <dgm:cxn modelId="{8BA1E831-8D2A-4DED-AD94-8329B97D9990}" type="presOf" srcId="{3187EA89-215B-4A3B-9A7D-86553CBC5422}" destId="{A2484ED4-15FE-478E-BA05-59B1D04F1F39}" srcOrd="0" destOrd="0" presId="urn:microsoft.com/office/officeart/2005/8/layout/radial5"/>
    <dgm:cxn modelId="{B2BA033B-0918-43D2-92DC-662CD98B174B}" srcId="{BB444E36-10C7-4443-A6F3-ECB57967D88E}" destId="{5A645A22-3901-4346-B0C5-58A2D031F803}" srcOrd="2" destOrd="0" parTransId="{EC7C9E9F-275B-4B5F-8683-71ABBC256D0D}" sibTransId="{C291C310-BB4F-4504-AB55-0DFA0FB607B1}"/>
    <dgm:cxn modelId="{98279C3E-899C-4C3D-849E-4C8478D33F1D}" type="presOf" srcId="{523D5AD7-658B-4C9F-A065-BF746746FD40}" destId="{30191DD2-8DB7-41FB-8A4F-9FFD1730378F}" srcOrd="0" destOrd="0" presId="urn:microsoft.com/office/officeart/2005/8/layout/radial5"/>
    <dgm:cxn modelId="{F232E95D-4B70-4336-A26C-D60609435489}" type="presOf" srcId="{A268B715-AD3B-461B-BE6A-0AF48177559A}" destId="{2483EA45-EDF6-4AE5-A664-464BDB63ED2C}" srcOrd="1" destOrd="0" presId="urn:microsoft.com/office/officeart/2005/8/layout/radial5"/>
    <dgm:cxn modelId="{16205E5E-7015-43ED-A06F-A10D17A32254}" type="presOf" srcId="{0AB8B95D-C750-40D8-9EB1-0A4B5F42DD10}" destId="{D8CCC4D6-47F4-4B00-9506-3E4DDDFDC453}" srcOrd="0" destOrd="0" presId="urn:microsoft.com/office/officeart/2005/8/layout/radial5"/>
    <dgm:cxn modelId="{AF222746-65CA-468C-80D9-63869EC4A6D9}" srcId="{07C2BE9F-4CCF-4473-A13C-9C5D450D9DAD}" destId="{B25E3180-7A95-4DC9-9921-3A8F5C4656CA}" srcOrd="0" destOrd="0" parTransId="{EEA217F7-44C7-434B-931F-46E88E3337F8}" sibTransId="{9D1555F4-A317-497F-B330-471B692008C6}"/>
    <dgm:cxn modelId="{82CCC467-3EC7-48BC-B186-13F8F571882B}" type="presOf" srcId="{E50E688A-FE29-4D1E-87E2-358CF40A5842}" destId="{13400D16-0568-47BD-8220-A921F50F622F}" srcOrd="0" destOrd="0" presId="urn:microsoft.com/office/officeart/2005/8/layout/radial5"/>
    <dgm:cxn modelId="{FDFB3448-64AA-4CC0-894B-748D5CA51690}" type="presOf" srcId="{7DFA7684-443E-4095-8018-9BFB36FFE700}" destId="{41A5A72B-4F2F-4A9E-B323-0CE1DD167EB0}" srcOrd="0" destOrd="0" presId="urn:microsoft.com/office/officeart/2005/8/layout/radial5"/>
    <dgm:cxn modelId="{151DA16A-B4D2-4704-A59E-06C60CC59C02}" type="presOf" srcId="{E18F8678-0157-41C8-BCA7-C79BBF1D5891}" destId="{FA710E06-52C9-4062-8DC7-5C21DCA182BE}" srcOrd="0" destOrd="0" presId="urn:microsoft.com/office/officeart/2005/8/layout/radial5"/>
    <dgm:cxn modelId="{9C23FB6E-A747-4F30-9A70-C86FAEB49094}" type="presOf" srcId="{B3BE4336-223F-4983-ABDD-26B71CA239CD}" destId="{F658825F-449C-44F8-972B-1DD8403A11AC}" srcOrd="0" destOrd="0" presId="urn:microsoft.com/office/officeart/2005/8/layout/radial5"/>
    <dgm:cxn modelId="{B6A01F6F-569E-4D0B-BD03-5FBE7D1DF2A3}" type="presOf" srcId="{923F7FC2-85D8-41A3-BD2F-1CABE3FCAF81}" destId="{0FD01857-726F-4CC3-BCC5-A8F898E318D4}" srcOrd="1" destOrd="0" presId="urn:microsoft.com/office/officeart/2005/8/layout/radial5"/>
    <dgm:cxn modelId="{4C665071-ECCB-4F22-A5AC-F4C3AC49B5FE}" type="presOf" srcId="{B18EB204-62A4-4FB4-810B-9F07735A0AAE}" destId="{ABF223D9-0360-4C50-AF4A-B264C7EE8ACB}" srcOrd="0" destOrd="0" presId="urn:microsoft.com/office/officeart/2005/8/layout/radial5"/>
    <dgm:cxn modelId="{64002673-BCAC-47FB-96DA-90655E7C6A33}" type="presOf" srcId="{DEDE843E-D905-4E49-9986-C4B93F77C1CF}" destId="{43CCDEFC-8334-4AC6-A057-0C9DF6BF17DC}" srcOrd="0" destOrd="0" presId="urn:microsoft.com/office/officeart/2005/8/layout/radial5"/>
    <dgm:cxn modelId="{E0EF6854-44F4-4A28-B105-D916F7B52CA4}" srcId="{07C2BE9F-4CCF-4473-A13C-9C5D450D9DAD}" destId="{0AB8B95D-C750-40D8-9EB1-0A4B5F42DD10}" srcOrd="4" destOrd="0" parTransId="{A268B715-AD3B-461B-BE6A-0AF48177559A}" sibTransId="{17FC5153-9C66-4DC8-843E-31622FED2EB0}"/>
    <dgm:cxn modelId="{443B3B57-EC33-4407-BB3A-D530BC2E8805}" type="presOf" srcId="{BB444E36-10C7-4443-A6F3-ECB57967D88E}" destId="{C64A0949-0463-4E20-900C-C4CFB3AA513E}" srcOrd="0" destOrd="0" presId="urn:microsoft.com/office/officeart/2005/8/layout/radial5"/>
    <dgm:cxn modelId="{94D50E58-3FDE-40A9-A2C9-AF123C7D919C}" srcId="{BB444E36-10C7-4443-A6F3-ECB57967D88E}" destId="{07C2BE9F-4CCF-4473-A13C-9C5D450D9DAD}" srcOrd="0" destOrd="0" parTransId="{0C9A790C-5217-4364-9755-4EFF747C6C18}" sibTransId="{8C1F71EB-2F35-4D17-AFA6-25FCF54D4259}"/>
    <dgm:cxn modelId="{27D69458-4A64-4991-9F0F-9014CD0BE5BF}" type="presOf" srcId="{BE49926E-DBC9-44F1-B8A2-B9D93CB0075E}" destId="{F64E4EF2-FEC9-448D-8FC2-CDC82422ACCD}" srcOrd="0" destOrd="0" presId="urn:microsoft.com/office/officeart/2005/8/layout/radial5"/>
    <dgm:cxn modelId="{822B7883-876D-4ED9-B402-911E28D3B3E4}" type="presOf" srcId="{BF11E18D-A089-4BF8-A4E1-BAAEB428CA3A}" destId="{36FFBDB1-952B-4488-A4B3-E708F009FB4B}" srcOrd="0" destOrd="0" presId="urn:microsoft.com/office/officeart/2005/8/layout/radial5"/>
    <dgm:cxn modelId="{BCB16086-B480-44D0-9F4B-15E0A25DB825}" type="presOf" srcId="{EEA217F7-44C7-434B-931F-46E88E3337F8}" destId="{21819A2D-6517-4CD4-8D1B-2B9CD19296B3}" srcOrd="0" destOrd="0" presId="urn:microsoft.com/office/officeart/2005/8/layout/radial5"/>
    <dgm:cxn modelId="{F546F08A-5079-4439-B2B1-F46C4CF5C58E}" srcId="{07C2BE9F-4CCF-4473-A13C-9C5D450D9DAD}" destId="{9DCF4E2F-584B-4C52-A833-03E6606F2B31}" srcOrd="13" destOrd="0" parTransId="{3187EA89-215B-4A3B-9A7D-86553CBC5422}" sibTransId="{8935E298-2207-4551-A839-BD6DD12BBC0B}"/>
    <dgm:cxn modelId="{BBE04D9A-C804-438B-8D1B-749B6F73FAD6}" srcId="{07C2BE9F-4CCF-4473-A13C-9C5D450D9DAD}" destId="{B3BE4336-223F-4983-ABDD-26B71CA239CD}" srcOrd="10" destOrd="0" parTransId="{B18EB204-62A4-4FB4-810B-9F07735A0AAE}" sibTransId="{79B5BFE4-8F9D-46FD-B5C7-213A6697927A}"/>
    <dgm:cxn modelId="{ABA3F19B-B23C-45BA-8046-3DA2CF6C5095}" type="presOf" srcId="{7DFA7684-443E-4095-8018-9BFB36FFE700}" destId="{623795D2-E8C8-477C-92C6-90C229DFD0AE}" srcOrd="1" destOrd="0" presId="urn:microsoft.com/office/officeart/2005/8/layout/radial5"/>
    <dgm:cxn modelId="{CCF54A9D-492F-406D-B9CD-AFBA6E47480E}" srcId="{07C2BE9F-4CCF-4473-A13C-9C5D450D9DAD}" destId="{F2C71409-2B2F-4ECF-8E43-BCBFCE7298BB}" srcOrd="2" destOrd="0" parTransId="{7DFA7684-443E-4095-8018-9BFB36FFE700}" sibTransId="{B6A2E468-306E-48EF-B2FD-C740335A4553}"/>
    <dgm:cxn modelId="{D55AEA9F-0477-4E6B-A4BA-D24748E38951}" type="presOf" srcId="{2B1C1C7B-95DB-4C0C-8276-8CF0C93780C2}" destId="{0F26C4CF-A10F-4820-8B9C-315517553F1E}" srcOrd="0" destOrd="0" presId="urn:microsoft.com/office/officeart/2005/8/layout/radial5"/>
    <dgm:cxn modelId="{08A9F9A3-800D-426E-A2D8-10647A970DF3}" type="presOf" srcId="{D571C06F-95FA-42B4-95F3-0A3A2AEA0572}" destId="{5B401F90-57BE-473C-922E-B8632C532261}" srcOrd="0" destOrd="0" presId="urn:microsoft.com/office/officeart/2005/8/layout/radial5"/>
    <dgm:cxn modelId="{B969BCA4-CEB9-48CA-B7E3-92A5B27D5CCB}" type="presOf" srcId="{9DCF4E2F-584B-4C52-A833-03E6606F2B31}" destId="{815FEAA0-1BBC-4429-AD17-10D36B95D1AE}" srcOrd="0" destOrd="0" presId="urn:microsoft.com/office/officeart/2005/8/layout/radial5"/>
    <dgm:cxn modelId="{142D37A7-F38B-4351-A7E2-834A0538F9BD}" type="presOf" srcId="{B3F6B620-5527-47CA-8E2E-3810AC10438F}" destId="{69A9D4A8-07CC-40E5-8D85-502BE8E4E2AA}" srcOrd="1" destOrd="0" presId="urn:microsoft.com/office/officeart/2005/8/layout/radial5"/>
    <dgm:cxn modelId="{32A7BDAD-0F72-40E0-8973-0B17782DF467}" type="presOf" srcId="{45ED74F8-E49C-4C2C-A9A1-18931F89A03D}" destId="{C1103DF2-05F9-45EB-8CE7-B4E41C4445D6}" srcOrd="0" destOrd="0" presId="urn:microsoft.com/office/officeart/2005/8/layout/radial5"/>
    <dgm:cxn modelId="{B4BD94B0-1F08-49C0-B1C4-7010CDA899CE}" type="presOf" srcId="{D97DCDD7-3664-41FD-B238-79B490F6CF78}" destId="{B6E5D27E-27A3-4DD8-8778-C97F9E0DE4AC}" srcOrd="0" destOrd="0" presId="urn:microsoft.com/office/officeart/2005/8/layout/radial5"/>
    <dgm:cxn modelId="{2CE502B2-8FEA-4313-825E-0668375B3E19}" srcId="{07C2BE9F-4CCF-4473-A13C-9C5D450D9DAD}" destId="{E18F8678-0157-41C8-BCA7-C79BBF1D5891}" srcOrd="11" destOrd="0" parTransId="{7A4B0E56-4F06-45FA-9604-1318521FC7EC}" sibTransId="{42A6199D-458F-4913-B426-BB01C0043451}"/>
    <dgm:cxn modelId="{E6FAFCBA-911B-402E-9B7D-5D6A0FBC5A6B}" type="presOf" srcId="{BF11E18D-A089-4BF8-A4E1-BAAEB428CA3A}" destId="{9F74B75F-9055-4D14-B24F-55488887FD5C}" srcOrd="1" destOrd="0" presId="urn:microsoft.com/office/officeart/2005/8/layout/radial5"/>
    <dgm:cxn modelId="{785A5FC0-D20D-413E-94D3-C0AC0037836F}" type="presOf" srcId="{A268B715-AD3B-461B-BE6A-0AF48177559A}" destId="{CD64E882-F7D8-4A27-BFA4-BFC087FA5DBD}" srcOrd="0" destOrd="0" presId="urn:microsoft.com/office/officeart/2005/8/layout/radial5"/>
    <dgm:cxn modelId="{A2F997C0-E97D-4E4A-9D1E-133C7C3544ED}" type="presOf" srcId="{D286B3BD-03AF-47A3-BF28-2A4FC007A6B2}" destId="{2E0A4B24-33D3-4D2B-ACD2-622AC5B8D032}" srcOrd="0" destOrd="0" presId="urn:microsoft.com/office/officeart/2005/8/layout/radial5"/>
    <dgm:cxn modelId="{26D59FC1-1D6B-4D77-BDC6-D9E6646A4CBB}" type="presOf" srcId="{7A4B0E56-4F06-45FA-9604-1318521FC7EC}" destId="{0F027AA5-AE4A-4DB4-8619-1CDBADEB8EB8}" srcOrd="1" destOrd="0" presId="urn:microsoft.com/office/officeart/2005/8/layout/radial5"/>
    <dgm:cxn modelId="{A12226C3-5EBF-4325-BB84-D1188CEB2080}" type="presOf" srcId="{E50E688A-FE29-4D1E-87E2-358CF40A5842}" destId="{17DA0748-CDAE-4B58-ABDA-EE0D1889C386}" srcOrd="1" destOrd="0" presId="urn:microsoft.com/office/officeart/2005/8/layout/radial5"/>
    <dgm:cxn modelId="{D2F6D6C3-3D37-4F05-9650-0341F397DB3F}" srcId="{07C2BE9F-4CCF-4473-A13C-9C5D450D9DAD}" destId="{2B1C1C7B-95DB-4C0C-8276-8CF0C93780C2}" srcOrd="1" destOrd="0" parTransId="{BF11E18D-A089-4BF8-A4E1-BAAEB428CA3A}" sibTransId="{9C67E68F-1040-46DE-B690-B9289CFA8B46}"/>
    <dgm:cxn modelId="{83914BCD-9BC8-4F80-9FFA-29640C7FF634}" srcId="{07C2BE9F-4CCF-4473-A13C-9C5D450D9DAD}" destId="{DEDE843E-D905-4E49-9986-C4B93F77C1CF}" srcOrd="3" destOrd="0" parTransId="{73A1C8D7-9CBC-41E7-BB63-C76A54C84B3B}" sibTransId="{F01A199E-D65C-45BF-8DE3-83BFF989338A}"/>
    <dgm:cxn modelId="{C34C35D4-415D-4BB0-87D2-CBE65B178DA3}" type="presOf" srcId="{B18EB204-62A4-4FB4-810B-9F07735A0AAE}" destId="{99448D48-2287-48C4-8B24-7BC441F34CB1}" srcOrd="1" destOrd="0" presId="urn:microsoft.com/office/officeart/2005/8/layout/radial5"/>
    <dgm:cxn modelId="{331F6CD5-C791-4DD0-A2B1-C70ACAEAF992}" type="presOf" srcId="{26FC5DCC-ABFC-421E-8E6A-3F5BBC3D2567}" destId="{63789B0F-2434-4BD4-A85B-9AEF03091B3F}" srcOrd="0" destOrd="0" presId="urn:microsoft.com/office/officeart/2005/8/layout/radial5"/>
    <dgm:cxn modelId="{C8717EDA-EFB4-47AB-8274-214A941CF607}" srcId="{07C2BE9F-4CCF-4473-A13C-9C5D450D9DAD}" destId="{45ED74F8-E49C-4C2C-A9A1-18931F89A03D}" srcOrd="7" destOrd="0" parTransId="{E50E688A-FE29-4D1E-87E2-358CF40A5842}" sibTransId="{50F2185A-E0F5-4AE2-9B93-F874538B89DA}"/>
    <dgm:cxn modelId="{4C6919E4-A5EB-4863-BE58-3C6F71BAB0D4}" type="presOf" srcId="{BE49926E-DBC9-44F1-B8A2-B9D93CB0075E}" destId="{71F08A87-B61F-451D-A1F3-463C5D37CB49}" srcOrd="1" destOrd="0" presId="urn:microsoft.com/office/officeart/2005/8/layout/radial5"/>
    <dgm:cxn modelId="{E083E3E7-C405-4E92-B74F-E9F2353666D9}" type="presOf" srcId="{73A1C8D7-9CBC-41E7-BB63-C76A54C84B3B}" destId="{400CE634-BAED-4EB1-83CF-8FE701E88F11}" srcOrd="1" destOrd="0" presId="urn:microsoft.com/office/officeart/2005/8/layout/radial5"/>
    <dgm:cxn modelId="{C4CE8BEC-12AB-4270-9146-19C3BB323314}" type="presOf" srcId="{B3F6B620-5527-47CA-8E2E-3810AC10438F}" destId="{590D18B5-ACAD-41FF-9D72-C6672A80B412}" srcOrd="0" destOrd="0" presId="urn:microsoft.com/office/officeart/2005/8/layout/radial5"/>
    <dgm:cxn modelId="{0DC565EF-1E26-44C7-A1C2-56DD48191D6C}" srcId="{BB444E36-10C7-4443-A6F3-ECB57967D88E}" destId="{6414F092-5A40-4D0D-B28B-6F0E6DE5E1A7}" srcOrd="3" destOrd="0" parTransId="{7A7A6C17-C76A-4433-92D6-481ABBFED87B}" sibTransId="{257C1FE5-72DA-4BB1-875B-1F8B2364EBF4}"/>
    <dgm:cxn modelId="{A5E618F1-2A9C-4066-A070-1B4743A35321}" type="presOf" srcId="{3187EA89-215B-4A3B-9A7D-86553CBC5422}" destId="{B9397A59-8474-4302-A68B-372EFC4052A6}" srcOrd="1" destOrd="0" presId="urn:microsoft.com/office/officeart/2005/8/layout/radial5"/>
    <dgm:cxn modelId="{8A3EB5F4-1096-4C1D-A34F-D5A7F63D0697}" type="presOf" srcId="{C6595D92-7027-46EA-92C3-9E6DF75E07A8}" destId="{3D9864F2-9F49-4A0E-BE16-860872D4FC5C}" srcOrd="1" destOrd="0" presId="urn:microsoft.com/office/officeart/2005/8/layout/radial5"/>
    <dgm:cxn modelId="{E5734CF5-CDE4-4453-BE32-ABEA6E1CF387}" srcId="{07C2BE9F-4CCF-4473-A13C-9C5D450D9DAD}" destId="{D571C06F-95FA-42B4-95F3-0A3A2AEA0572}" srcOrd="5" destOrd="0" parTransId="{B3F6B620-5527-47CA-8E2E-3810AC10438F}" sibTransId="{6EC60C67-6C5D-4019-B8A3-9FFCB7D1FD45}"/>
    <dgm:cxn modelId="{12ECCEF5-DD83-47F5-BEE9-9107E5D58084}" type="presOf" srcId="{7A4B0E56-4F06-45FA-9604-1318521FC7EC}" destId="{DAC9E593-3CA5-4358-9FFF-220089B340B0}" srcOrd="0" destOrd="0" presId="urn:microsoft.com/office/officeart/2005/8/layout/radial5"/>
    <dgm:cxn modelId="{E62C9DF6-DAC6-4A8F-83DC-4463A4AB0412}" srcId="{07C2BE9F-4CCF-4473-A13C-9C5D450D9DAD}" destId="{D97DCDD7-3664-41FD-B238-79B490F6CF78}" srcOrd="9" destOrd="0" parTransId="{C6595D92-7027-46EA-92C3-9E6DF75E07A8}" sibTransId="{0B1FDC38-AAFC-4AF9-BCE0-31F5079612B9}"/>
    <dgm:cxn modelId="{8B90EAFA-8C12-4140-A9A0-6E00060D5263}" type="presOf" srcId="{B25E3180-7A95-4DC9-9921-3A8F5C4656CA}" destId="{BC96DDB3-EA63-499F-90A8-7C747F452D3B}" srcOrd="0" destOrd="0" presId="urn:microsoft.com/office/officeart/2005/8/layout/radial5"/>
    <dgm:cxn modelId="{344544FB-2705-4507-9F9B-D965F5D17442}" type="presParOf" srcId="{C64A0949-0463-4E20-900C-C4CFB3AA513E}" destId="{66DB6D99-82D0-45F8-AC82-C109DD607E4A}" srcOrd="0" destOrd="0" presId="urn:microsoft.com/office/officeart/2005/8/layout/radial5"/>
    <dgm:cxn modelId="{5E951D5B-84DF-4B16-8488-1A4570A4E493}" type="presParOf" srcId="{C64A0949-0463-4E20-900C-C4CFB3AA513E}" destId="{21819A2D-6517-4CD4-8D1B-2B9CD19296B3}" srcOrd="1" destOrd="0" presId="urn:microsoft.com/office/officeart/2005/8/layout/radial5"/>
    <dgm:cxn modelId="{EEBC0A4C-8518-4BEA-B861-177C983B31D8}" type="presParOf" srcId="{21819A2D-6517-4CD4-8D1B-2B9CD19296B3}" destId="{82FCA62A-89BC-49E0-B247-CF959A6B5D83}" srcOrd="0" destOrd="0" presId="urn:microsoft.com/office/officeart/2005/8/layout/radial5"/>
    <dgm:cxn modelId="{E0AE42F1-1074-456F-ACB3-C815C475C8F4}" type="presParOf" srcId="{C64A0949-0463-4E20-900C-C4CFB3AA513E}" destId="{BC96DDB3-EA63-499F-90A8-7C747F452D3B}" srcOrd="2" destOrd="0" presId="urn:microsoft.com/office/officeart/2005/8/layout/radial5"/>
    <dgm:cxn modelId="{8D173362-B309-4D33-9066-527D90AA5BC3}" type="presParOf" srcId="{C64A0949-0463-4E20-900C-C4CFB3AA513E}" destId="{36FFBDB1-952B-4488-A4B3-E708F009FB4B}" srcOrd="3" destOrd="0" presId="urn:microsoft.com/office/officeart/2005/8/layout/radial5"/>
    <dgm:cxn modelId="{DC08C76E-B4A3-401C-BE4D-AEA4122EDCBE}" type="presParOf" srcId="{36FFBDB1-952B-4488-A4B3-E708F009FB4B}" destId="{9F74B75F-9055-4D14-B24F-55488887FD5C}" srcOrd="0" destOrd="0" presId="urn:microsoft.com/office/officeart/2005/8/layout/radial5"/>
    <dgm:cxn modelId="{D316A3EE-6C10-4761-A729-15632E0E910D}" type="presParOf" srcId="{C64A0949-0463-4E20-900C-C4CFB3AA513E}" destId="{0F26C4CF-A10F-4820-8B9C-315517553F1E}" srcOrd="4" destOrd="0" presId="urn:microsoft.com/office/officeart/2005/8/layout/radial5"/>
    <dgm:cxn modelId="{48F871D4-D5CC-4C0C-9BC3-7EC9922962EB}" type="presParOf" srcId="{C64A0949-0463-4E20-900C-C4CFB3AA513E}" destId="{41A5A72B-4F2F-4A9E-B323-0CE1DD167EB0}" srcOrd="5" destOrd="0" presId="urn:microsoft.com/office/officeart/2005/8/layout/radial5"/>
    <dgm:cxn modelId="{F35693D1-5332-4ECD-80D1-9E4D8C42C138}" type="presParOf" srcId="{41A5A72B-4F2F-4A9E-B323-0CE1DD167EB0}" destId="{623795D2-E8C8-477C-92C6-90C229DFD0AE}" srcOrd="0" destOrd="0" presId="urn:microsoft.com/office/officeart/2005/8/layout/radial5"/>
    <dgm:cxn modelId="{F6A7FBDF-C0C0-4EC8-BAC4-AEF0D93CA647}" type="presParOf" srcId="{C64A0949-0463-4E20-900C-C4CFB3AA513E}" destId="{31D49EAF-27BC-4742-9A80-F76F3B54E68C}" srcOrd="6" destOrd="0" presId="urn:microsoft.com/office/officeart/2005/8/layout/radial5"/>
    <dgm:cxn modelId="{A9C32AF2-82E6-4F57-92A5-55FDC3952B0F}" type="presParOf" srcId="{C64A0949-0463-4E20-900C-C4CFB3AA513E}" destId="{A22ACE68-E29F-486F-9AEE-BAFC11EF77E5}" srcOrd="7" destOrd="0" presId="urn:microsoft.com/office/officeart/2005/8/layout/radial5"/>
    <dgm:cxn modelId="{46454737-CFBC-4869-BF01-F281404F2954}" type="presParOf" srcId="{A22ACE68-E29F-486F-9AEE-BAFC11EF77E5}" destId="{400CE634-BAED-4EB1-83CF-8FE701E88F11}" srcOrd="0" destOrd="0" presId="urn:microsoft.com/office/officeart/2005/8/layout/radial5"/>
    <dgm:cxn modelId="{30D76076-B8EE-4698-AEED-4ACE67A5E4F3}" type="presParOf" srcId="{C64A0949-0463-4E20-900C-C4CFB3AA513E}" destId="{43CCDEFC-8334-4AC6-A057-0C9DF6BF17DC}" srcOrd="8" destOrd="0" presId="urn:microsoft.com/office/officeart/2005/8/layout/radial5"/>
    <dgm:cxn modelId="{8449BB87-5A6F-4E6F-8AC5-44A41026D0BF}" type="presParOf" srcId="{C64A0949-0463-4E20-900C-C4CFB3AA513E}" destId="{CD64E882-F7D8-4A27-BFA4-BFC087FA5DBD}" srcOrd="9" destOrd="0" presId="urn:microsoft.com/office/officeart/2005/8/layout/radial5"/>
    <dgm:cxn modelId="{A24A3070-0000-402C-A1F0-45AEF07FE604}" type="presParOf" srcId="{CD64E882-F7D8-4A27-BFA4-BFC087FA5DBD}" destId="{2483EA45-EDF6-4AE5-A664-464BDB63ED2C}" srcOrd="0" destOrd="0" presId="urn:microsoft.com/office/officeart/2005/8/layout/radial5"/>
    <dgm:cxn modelId="{2B3FDDDD-1D5D-415B-800B-DB58DB3C12E2}" type="presParOf" srcId="{C64A0949-0463-4E20-900C-C4CFB3AA513E}" destId="{D8CCC4D6-47F4-4B00-9506-3E4DDDFDC453}" srcOrd="10" destOrd="0" presId="urn:microsoft.com/office/officeart/2005/8/layout/radial5"/>
    <dgm:cxn modelId="{7BFE7FFD-7613-4EB9-B1CF-1F77B22A0841}" type="presParOf" srcId="{C64A0949-0463-4E20-900C-C4CFB3AA513E}" destId="{590D18B5-ACAD-41FF-9D72-C6672A80B412}" srcOrd="11" destOrd="0" presId="urn:microsoft.com/office/officeart/2005/8/layout/radial5"/>
    <dgm:cxn modelId="{37599AC7-6E7A-4A22-8002-2841B21888DB}" type="presParOf" srcId="{590D18B5-ACAD-41FF-9D72-C6672A80B412}" destId="{69A9D4A8-07CC-40E5-8D85-502BE8E4E2AA}" srcOrd="0" destOrd="0" presId="urn:microsoft.com/office/officeart/2005/8/layout/radial5"/>
    <dgm:cxn modelId="{C086ADE1-F067-42DD-9610-E61CEA911613}" type="presParOf" srcId="{C64A0949-0463-4E20-900C-C4CFB3AA513E}" destId="{5B401F90-57BE-473C-922E-B8632C532261}" srcOrd="12" destOrd="0" presId="urn:microsoft.com/office/officeart/2005/8/layout/radial5"/>
    <dgm:cxn modelId="{D001F83C-29AE-463C-B9DA-EDF10190B9F2}" type="presParOf" srcId="{C64A0949-0463-4E20-900C-C4CFB3AA513E}" destId="{F64E4EF2-FEC9-448D-8FC2-CDC82422ACCD}" srcOrd="13" destOrd="0" presId="urn:microsoft.com/office/officeart/2005/8/layout/radial5"/>
    <dgm:cxn modelId="{E7AA2545-B754-4564-89A4-A62EAB499927}" type="presParOf" srcId="{F64E4EF2-FEC9-448D-8FC2-CDC82422ACCD}" destId="{71F08A87-B61F-451D-A1F3-463C5D37CB49}" srcOrd="0" destOrd="0" presId="urn:microsoft.com/office/officeart/2005/8/layout/radial5"/>
    <dgm:cxn modelId="{F2ED0213-B31A-4614-AEB0-E4AFF2E042CF}" type="presParOf" srcId="{C64A0949-0463-4E20-900C-C4CFB3AA513E}" destId="{63789B0F-2434-4BD4-A85B-9AEF03091B3F}" srcOrd="14" destOrd="0" presId="urn:microsoft.com/office/officeart/2005/8/layout/radial5"/>
    <dgm:cxn modelId="{0B8294EC-7D1E-48AC-9656-1998884390F0}" type="presParOf" srcId="{C64A0949-0463-4E20-900C-C4CFB3AA513E}" destId="{13400D16-0568-47BD-8220-A921F50F622F}" srcOrd="15" destOrd="0" presId="urn:microsoft.com/office/officeart/2005/8/layout/radial5"/>
    <dgm:cxn modelId="{67164C3A-6681-429B-8D5A-94327F1EA734}" type="presParOf" srcId="{13400D16-0568-47BD-8220-A921F50F622F}" destId="{17DA0748-CDAE-4B58-ABDA-EE0D1889C386}" srcOrd="0" destOrd="0" presId="urn:microsoft.com/office/officeart/2005/8/layout/radial5"/>
    <dgm:cxn modelId="{FDDB608D-1BC9-4FE6-8FE9-720522D41D4E}" type="presParOf" srcId="{C64A0949-0463-4E20-900C-C4CFB3AA513E}" destId="{C1103DF2-05F9-45EB-8CE7-B4E41C4445D6}" srcOrd="16" destOrd="0" presId="urn:microsoft.com/office/officeart/2005/8/layout/radial5"/>
    <dgm:cxn modelId="{0D6E0416-C427-412E-BCBF-D3E10BE92435}" type="presParOf" srcId="{C64A0949-0463-4E20-900C-C4CFB3AA513E}" destId="{108FD120-8082-4216-BED3-188CB9ED7518}" srcOrd="17" destOrd="0" presId="urn:microsoft.com/office/officeart/2005/8/layout/radial5"/>
    <dgm:cxn modelId="{DD98E467-6BA5-447F-BE9F-F7B7CD58C3AC}" type="presParOf" srcId="{108FD120-8082-4216-BED3-188CB9ED7518}" destId="{0FD01857-726F-4CC3-BCC5-A8F898E318D4}" srcOrd="0" destOrd="0" presId="urn:microsoft.com/office/officeart/2005/8/layout/radial5"/>
    <dgm:cxn modelId="{B6BACB19-CA6A-4DDD-95FA-9E7C192FF082}" type="presParOf" srcId="{C64A0949-0463-4E20-900C-C4CFB3AA513E}" destId="{2E0A4B24-33D3-4D2B-ACD2-622AC5B8D032}" srcOrd="18" destOrd="0" presId="urn:microsoft.com/office/officeart/2005/8/layout/radial5"/>
    <dgm:cxn modelId="{C9AA33B4-5264-427E-B0D7-19E387B25B2D}" type="presParOf" srcId="{C64A0949-0463-4E20-900C-C4CFB3AA513E}" destId="{AA992892-0213-4E6E-A35B-36E049A4C449}" srcOrd="19" destOrd="0" presId="urn:microsoft.com/office/officeart/2005/8/layout/radial5"/>
    <dgm:cxn modelId="{79FB28DB-86E7-426B-BC79-2277F26D6084}" type="presParOf" srcId="{AA992892-0213-4E6E-A35B-36E049A4C449}" destId="{3D9864F2-9F49-4A0E-BE16-860872D4FC5C}" srcOrd="0" destOrd="0" presId="urn:microsoft.com/office/officeart/2005/8/layout/radial5"/>
    <dgm:cxn modelId="{6F5FE5CE-D3D1-495F-85F1-F4B1DEA6C3B5}" type="presParOf" srcId="{C64A0949-0463-4E20-900C-C4CFB3AA513E}" destId="{B6E5D27E-27A3-4DD8-8778-C97F9E0DE4AC}" srcOrd="20" destOrd="0" presId="urn:microsoft.com/office/officeart/2005/8/layout/radial5"/>
    <dgm:cxn modelId="{615E8ED9-1902-4BED-9BFD-AAC3816F1FB5}" type="presParOf" srcId="{C64A0949-0463-4E20-900C-C4CFB3AA513E}" destId="{ABF223D9-0360-4C50-AF4A-B264C7EE8ACB}" srcOrd="21" destOrd="0" presId="urn:microsoft.com/office/officeart/2005/8/layout/radial5"/>
    <dgm:cxn modelId="{3B0FF1EF-F3F5-412E-BEC1-167BE91A04E3}" type="presParOf" srcId="{ABF223D9-0360-4C50-AF4A-B264C7EE8ACB}" destId="{99448D48-2287-48C4-8B24-7BC441F34CB1}" srcOrd="0" destOrd="0" presId="urn:microsoft.com/office/officeart/2005/8/layout/radial5"/>
    <dgm:cxn modelId="{4608BA1B-D139-42D7-83C1-98F28CE4E710}" type="presParOf" srcId="{C64A0949-0463-4E20-900C-C4CFB3AA513E}" destId="{F658825F-449C-44F8-972B-1DD8403A11AC}" srcOrd="22" destOrd="0" presId="urn:microsoft.com/office/officeart/2005/8/layout/radial5"/>
    <dgm:cxn modelId="{4AA28C45-0FED-4DB4-8898-09D03350EB66}" type="presParOf" srcId="{C64A0949-0463-4E20-900C-C4CFB3AA513E}" destId="{DAC9E593-3CA5-4358-9FFF-220089B340B0}" srcOrd="23" destOrd="0" presId="urn:microsoft.com/office/officeart/2005/8/layout/radial5"/>
    <dgm:cxn modelId="{B01368CF-12C5-411F-9787-124DA97751C5}" type="presParOf" srcId="{DAC9E593-3CA5-4358-9FFF-220089B340B0}" destId="{0F027AA5-AE4A-4DB4-8619-1CDBADEB8EB8}" srcOrd="0" destOrd="0" presId="urn:microsoft.com/office/officeart/2005/8/layout/radial5"/>
    <dgm:cxn modelId="{7CAF9E35-D0A1-49DA-BE41-F9DEDABEB3FF}" type="presParOf" srcId="{C64A0949-0463-4E20-900C-C4CFB3AA513E}" destId="{FA710E06-52C9-4062-8DC7-5C21DCA182BE}" srcOrd="24" destOrd="0" presId="urn:microsoft.com/office/officeart/2005/8/layout/radial5"/>
    <dgm:cxn modelId="{002184BD-F24B-4AF6-9BFB-092EE4032BA4}" type="presParOf" srcId="{C64A0949-0463-4E20-900C-C4CFB3AA513E}" destId="{45FECA2D-0960-4C7A-B464-A97A6372B6E5}" srcOrd="25" destOrd="0" presId="urn:microsoft.com/office/officeart/2005/8/layout/radial5"/>
    <dgm:cxn modelId="{71CF71E0-3949-46D8-AD98-01C162CCC59E}" type="presParOf" srcId="{45FECA2D-0960-4C7A-B464-A97A6372B6E5}" destId="{305CFC51-675B-4042-9888-9A6852A4BB6A}" srcOrd="0" destOrd="0" presId="urn:microsoft.com/office/officeart/2005/8/layout/radial5"/>
    <dgm:cxn modelId="{35754E6D-CDEF-46C2-BD39-87F1BC815C94}" type="presParOf" srcId="{C64A0949-0463-4E20-900C-C4CFB3AA513E}" destId="{30191DD2-8DB7-41FB-8A4F-9FFD1730378F}" srcOrd="26" destOrd="0" presId="urn:microsoft.com/office/officeart/2005/8/layout/radial5"/>
    <dgm:cxn modelId="{A074EAEC-2532-48D5-8B82-C4313481766F}" type="presParOf" srcId="{C64A0949-0463-4E20-900C-C4CFB3AA513E}" destId="{A2484ED4-15FE-478E-BA05-59B1D04F1F39}" srcOrd="27" destOrd="0" presId="urn:microsoft.com/office/officeart/2005/8/layout/radial5"/>
    <dgm:cxn modelId="{C9E090FB-2900-4B5D-BD6A-5A625A4ABC11}" type="presParOf" srcId="{A2484ED4-15FE-478E-BA05-59B1D04F1F39}" destId="{B9397A59-8474-4302-A68B-372EFC4052A6}" srcOrd="0" destOrd="0" presId="urn:microsoft.com/office/officeart/2005/8/layout/radial5"/>
    <dgm:cxn modelId="{CBEAD344-E72D-40FF-ACEA-D3157C7F6DD6}" type="presParOf" srcId="{C64A0949-0463-4E20-900C-C4CFB3AA513E}" destId="{815FEAA0-1BBC-4429-AD17-10D36B95D1AE}" srcOrd="2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D92EF-A4BF-42FE-8C2B-34D9EA732944}"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3A6A55B9-77B7-4199-B05B-0AE1BD25478B}">
      <dgm:prSet phldrT="[Text]"/>
      <dgm:spPr/>
      <dgm:t>
        <a:bodyPr/>
        <a:lstStyle/>
        <a:p>
          <a:r>
            <a:rPr lang="en-US" dirty="0">
              <a:solidFill>
                <a:schemeClr val="tx1"/>
              </a:solidFill>
              <a:latin typeface="+mn-lt"/>
            </a:rPr>
            <a:t>Baldrige Hospitals </a:t>
          </a:r>
          <a:endParaRPr lang="en-US" dirty="0">
            <a:solidFill>
              <a:schemeClr val="tx1"/>
            </a:solidFill>
          </a:endParaRPr>
        </a:p>
      </dgm:t>
    </dgm:pt>
    <dgm:pt modelId="{5CEC7D81-5450-4BA3-82A2-1EA586427AAD}" type="parTrans" cxnId="{A570939F-EFFE-45C3-84DA-5BACECF211EC}">
      <dgm:prSet/>
      <dgm:spPr/>
      <dgm:t>
        <a:bodyPr/>
        <a:lstStyle/>
        <a:p>
          <a:endParaRPr lang="en-US"/>
        </a:p>
      </dgm:t>
    </dgm:pt>
    <dgm:pt modelId="{1F6CE6AE-5E71-42A6-AA06-2F562A3EE030}" type="sibTrans" cxnId="{A570939F-EFFE-45C3-84DA-5BACECF211EC}">
      <dgm:prSet/>
      <dgm:spPr/>
      <dgm:t>
        <a:bodyPr/>
        <a:lstStyle/>
        <a:p>
          <a:endParaRPr lang="en-US"/>
        </a:p>
      </dgm:t>
    </dgm:pt>
    <dgm:pt modelId="{9831BF08-4E64-45C8-8099-3DB3E0B631ED}">
      <dgm:prSet/>
      <dgm:spPr/>
      <dgm:t>
        <a:bodyPr/>
        <a:lstStyle/>
        <a:p>
          <a:r>
            <a:rPr lang="en-US">
              <a:solidFill>
                <a:schemeClr val="tx1"/>
              </a:solidFill>
              <a:latin typeface="+mn-lt"/>
            </a:rPr>
            <a:t>Faster five-year performance improvement than peers</a:t>
          </a:r>
          <a:endParaRPr lang="en-US" dirty="0">
            <a:solidFill>
              <a:schemeClr val="tx1"/>
            </a:solidFill>
            <a:latin typeface="+mn-lt"/>
          </a:endParaRPr>
        </a:p>
      </dgm:t>
    </dgm:pt>
    <dgm:pt modelId="{58A97B2C-78BE-4548-9582-AE615B6AD9CE}" type="parTrans" cxnId="{9C091553-DC35-4E82-8B31-A523B7DAF817}">
      <dgm:prSet/>
      <dgm:spPr/>
      <dgm:t>
        <a:bodyPr/>
        <a:lstStyle/>
        <a:p>
          <a:endParaRPr lang="en-US"/>
        </a:p>
      </dgm:t>
    </dgm:pt>
    <dgm:pt modelId="{8C28288B-5A17-4C69-94D4-110B658143ED}" type="sibTrans" cxnId="{9C091553-DC35-4E82-8B31-A523B7DAF817}">
      <dgm:prSet/>
      <dgm:spPr/>
      <dgm:t>
        <a:bodyPr/>
        <a:lstStyle/>
        <a:p>
          <a:endParaRPr lang="en-US"/>
        </a:p>
      </dgm:t>
    </dgm:pt>
    <dgm:pt modelId="{EC702482-E519-4FF9-8D6F-0E119C1479F9}">
      <dgm:prSet/>
      <dgm:spPr/>
      <dgm:t>
        <a:bodyPr/>
        <a:lstStyle/>
        <a:p>
          <a:r>
            <a:rPr lang="en-US">
              <a:solidFill>
                <a:schemeClr val="tx1"/>
              </a:solidFill>
              <a:latin typeface="+mn-lt"/>
            </a:rPr>
            <a:t>83% more likely to be among Thomson Reuters’ 100 Top Hospitals®</a:t>
          </a:r>
          <a:endParaRPr lang="en-US" dirty="0">
            <a:solidFill>
              <a:schemeClr val="tx1"/>
            </a:solidFill>
            <a:latin typeface="+mn-lt"/>
          </a:endParaRPr>
        </a:p>
      </dgm:t>
    </dgm:pt>
    <dgm:pt modelId="{6F7C3DB6-F819-4C72-886F-E3EE9B18A25E}" type="parTrans" cxnId="{7CB01F26-BE70-4904-A6B5-A7BE1B5B94F1}">
      <dgm:prSet/>
      <dgm:spPr/>
      <dgm:t>
        <a:bodyPr/>
        <a:lstStyle/>
        <a:p>
          <a:endParaRPr lang="en-US"/>
        </a:p>
      </dgm:t>
    </dgm:pt>
    <dgm:pt modelId="{A0FADAE1-B3C8-442F-82C9-96227014D94D}" type="sibTrans" cxnId="{7CB01F26-BE70-4904-A6B5-A7BE1B5B94F1}">
      <dgm:prSet/>
      <dgm:spPr/>
      <dgm:t>
        <a:bodyPr/>
        <a:lstStyle/>
        <a:p>
          <a:endParaRPr lang="en-US"/>
        </a:p>
      </dgm:t>
    </dgm:pt>
    <dgm:pt modelId="{B2C15BFB-EDF2-4C20-80B1-73ECE415C110}">
      <dgm:prSet/>
      <dgm:spPr/>
      <dgm:t>
        <a:bodyPr/>
        <a:lstStyle/>
        <a:p>
          <a:r>
            <a:rPr lang="en-US" dirty="0">
              <a:solidFill>
                <a:schemeClr val="tx1"/>
              </a:solidFill>
              <a:latin typeface="+mn-lt"/>
            </a:rPr>
            <a:t>Outperformed non-Baldrige hospitals on 6 of 7 100 Top Hospitals measures</a:t>
          </a:r>
        </a:p>
      </dgm:t>
    </dgm:pt>
    <dgm:pt modelId="{7BA966B0-9698-4372-A4A4-D998EDCD333A}" type="parTrans" cxnId="{459B0D81-E34C-4EEB-9C3F-DF732BA2095B}">
      <dgm:prSet/>
      <dgm:spPr/>
      <dgm:t>
        <a:bodyPr/>
        <a:lstStyle/>
        <a:p>
          <a:endParaRPr lang="en-US"/>
        </a:p>
      </dgm:t>
    </dgm:pt>
    <dgm:pt modelId="{5789DAD6-F821-4B54-B22D-D478559C788A}" type="sibTrans" cxnId="{459B0D81-E34C-4EEB-9C3F-DF732BA2095B}">
      <dgm:prSet/>
      <dgm:spPr/>
      <dgm:t>
        <a:bodyPr/>
        <a:lstStyle/>
        <a:p>
          <a:endParaRPr lang="en-US"/>
        </a:p>
      </dgm:t>
    </dgm:pt>
    <dgm:pt modelId="{DFC9CE3A-43B5-40F2-9256-7AE736BD153E}" type="pres">
      <dgm:prSet presAssocID="{630D92EF-A4BF-42FE-8C2B-34D9EA732944}" presName="Name0" presStyleCnt="0">
        <dgm:presLayoutVars>
          <dgm:chPref val="1"/>
          <dgm:dir/>
          <dgm:animOne val="branch"/>
          <dgm:animLvl val="lvl"/>
          <dgm:resizeHandles/>
        </dgm:presLayoutVars>
      </dgm:prSet>
      <dgm:spPr/>
    </dgm:pt>
    <dgm:pt modelId="{E62A974A-8C9E-45AF-9F38-AB1553CCE363}" type="pres">
      <dgm:prSet presAssocID="{3A6A55B9-77B7-4199-B05B-0AE1BD25478B}" presName="vertOne" presStyleCnt="0"/>
      <dgm:spPr/>
    </dgm:pt>
    <dgm:pt modelId="{6FF23C7B-BC38-4517-8390-7D026868990C}" type="pres">
      <dgm:prSet presAssocID="{3A6A55B9-77B7-4199-B05B-0AE1BD25478B}" presName="txOne" presStyleLbl="node0" presStyleIdx="0" presStyleCnt="1" custLinFactY="-15403" custLinFactNeighborX="-7251" custLinFactNeighborY="-100000">
        <dgm:presLayoutVars>
          <dgm:chPref val="3"/>
        </dgm:presLayoutVars>
      </dgm:prSet>
      <dgm:spPr/>
    </dgm:pt>
    <dgm:pt modelId="{A2AC90D7-5E34-47E0-A3B8-A2BDCF8BDFE3}" type="pres">
      <dgm:prSet presAssocID="{3A6A55B9-77B7-4199-B05B-0AE1BD25478B}" presName="parTransOne" presStyleCnt="0"/>
      <dgm:spPr/>
    </dgm:pt>
    <dgm:pt modelId="{66CF619A-6EA2-4D95-B2EC-5D910309FB43}" type="pres">
      <dgm:prSet presAssocID="{3A6A55B9-77B7-4199-B05B-0AE1BD25478B}" presName="horzOne" presStyleCnt="0"/>
      <dgm:spPr/>
    </dgm:pt>
    <dgm:pt modelId="{F3519BE4-0471-4A21-A10F-DC0BBAE59F88}" type="pres">
      <dgm:prSet presAssocID="{9831BF08-4E64-45C8-8099-3DB3E0B631ED}" presName="vertTwo" presStyleCnt="0"/>
      <dgm:spPr/>
    </dgm:pt>
    <dgm:pt modelId="{9AE0B0B2-6888-4C1F-B1CB-7C9A6A4FF1FE}" type="pres">
      <dgm:prSet presAssocID="{9831BF08-4E64-45C8-8099-3DB3E0B631ED}" presName="txTwo" presStyleLbl="node2" presStyleIdx="0" presStyleCnt="3">
        <dgm:presLayoutVars>
          <dgm:chPref val="3"/>
        </dgm:presLayoutVars>
      </dgm:prSet>
      <dgm:spPr/>
    </dgm:pt>
    <dgm:pt modelId="{F2957A11-DE04-48A2-A0F6-7A4ACE481667}" type="pres">
      <dgm:prSet presAssocID="{9831BF08-4E64-45C8-8099-3DB3E0B631ED}" presName="horzTwo" presStyleCnt="0"/>
      <dgm:spPr/>
    </dgm:pt>
    <dgm:pt modelId="{1F28CF92-9F0A-4FB3-8387-0D02455B4116}" type="pres">
      <dgm:prSet presAssocID="{8C28288B-5A17-4C69-94D4-110B658143ED}" presName="sibSpaceTwo" presStyleCnt="0"/>
      <dgm:spPr/>
    </dgm:pt>
    <dgm:pt modelId="{C28568DE-2F09-49ED-8E65-03C8BC67D8EE}" type="pres">
      <dgm:prSet presAssocID="{EC702482-E519-4FF9-8D6F-0E119C1479F9}" presName="vertTwo" presStyleCnt="0"/>
      <dgm:spPr/>
    </dgm:pt>
    <dgm:pt modelId="{58181649-FA5A-4E9A-A6E6-0783D60E5D58}" type="pres">
      <dgm:prSet presAssocID="{EC702482-E519-4FF9-8D6F-0E119C1479F9}" presName="txTwo" presStyleLbl="node2" presStyleIdx="1" presStyleCnt="3">
        <dgm:presLayoutVars>
          <dgm:chPref val="3"/>
        </dgm:presLayoutVars>
      </dgm:prSet>
      <dgm:spPr/>
    </dgm:pt>
    <dgm:pt modelId="{196EA396-B83F-478E-A245-D95483C9E50A}" type="pres">
      <dgm:prSet presAssocID="{EC702482-E519-4FF9-8D6F-0E119C1479F9}" presName="horzTwo" presStyleCnt="0"/>
      <dgm:spPr/>
    </dgm:pt>
    <dgm:pt modelId="{95A95061-A13A-4A2E-8E40-4B54BA0BA7E7}" type="pres">
      <dgm:prSet presAssocID="{A0FADAE1-B3C8-442F-82C9-96227014D94D}" presName="sibSpaceTwo" presStyleCnt="0"/>
      <dgm:spPr/>
    </dgm:pt>
    <dgm:pt modelId="{B65602E1-41A9-48A5-9C3F-F490B3A860BA}" type="pres">
      <dgm:prSet presAssocID="{B2C15BFB-EDF2-4C20-80B1-73ECE415C110}" presName="vertTwo" presStyleCnt="0"/>
      <dgm:spPr/>
    </dgm:pt>
    <dgm:pt modelId="{172B16DF-485C-4081-BF9C-1CEA656ED36D}" type="pres">
      <dgm:prSet presAssocID="{B2C15BFB-EDF2-4C20-80B1-73ECE415C110}" presName="txTwo" presStyleLbl="node2" presStyleIdx="2" presStyleCnt="3">
        <dgm:presLayoutVars>
          <dgm:chPref val="3"/>
        </dgm:presLayoutVars>
      </dgm:prSet>
      <dgm:spPr/>
    </dgm:pt>
    <dgm:pt modelId="{FB6B0E0C-DF77-49D1-9F69-2AD8ACC4272E}" type="pres">
      <dgm:prSet presAssocID="{B2C15BFB-EDF2-4C20-80B1-73ECE415C110}" presName="horzTwo" presStyleCnt="0"/>
      <dgm:spPr/>
    </dgm:pt>
  </dgm:ptLst>
  <dgm:cxnLst>
    <dgm:cxn modelId="{93BE7119-13BB-4CFF-B2C0-3ED0DDBE7A2F}" type="presOf" srcId="{9831BF08-4E64-45C8-8099-3DB3E0B631ED}" destId="{9AE0B0B2-6888-4C1F-B1CB-7C9A6A4FF1FE}" srcOrd="0" destOrd="0" presId="urn:microsoft.com/office/officeart/2005/8/layout/hierarchy4"/>
    <dgm:cxn modelId="{7CB01F26-BE70-4904-A6B5-A7BE1B5B94F1}" srcId="{3A6A55B9-77B7-4199-B05B-0AE1BD25478B}" destId="{EC702482-E519-4FF9-8D6F-0E119C1479F9}" srcOrd="1" destOrd="0" parTransId="{6F7C3DB6-F819-4C72-886F-E3EE9B18A25E}" sibTransId="{A0FADAE1-B3C8-442F-82C9-96227014D94D}"/>
    <dgm:cxn modelId="{E18F4927-58C7-4E7A-A92A-987080084BB5}" type="presOf" srcId="{EC702482-E519-4FF9-8D6F-0E119C1479F9}" destId="{58181649-FA5A-4E9A-A6E6-0783D60E5D58}" srcOrd="0" destOrd="0" presId="urn:microsoft.com/office/officeart/2005/8/layout/hierarchy4"/>
    <dgm:cxn modelId="{A61EF05B-F598-424F-9B5C-AFEA31985ECB}" type="presOf" srcId="{B2C15BFB-EDF2-4C20-80B1-73ECE415C110}" destId="{172B16DF-485C-4081-BF9C-1CEA656ED36D}" srcOrd="0" destOrd="0" presId="urn:microsoft.com/office/officeart/2005/8/layout/hierarchy4"/>
    <dgm:cxn modelId="{9C091553-DC35-4E82-8B31-A523B7DAF817}" srcId="{3A6A55B9-77B7-4199-B05B-0AE1BD25478B}" destId="{9831BF08-4E64-45C8-8099-3DB3E0B631ED}" srcOrd="0" destOrd="0" parTransId="{58A97B2C-78BE-4548-9582-AE615B6AD9CE}" sibTransId="{8C28288B-5A17-4C69-94D4-110B658143ED}"/>
    <dgm:cxn modelId="{459B0D81-E34C-4EEB-9C3F-DF732BA2095B}" srcId="{3A6A55B9-77B7-4199-B05B-0AE1BD25478B}" destId="{B2C15BFB-EDF2-4C20-80B1-73ECE415C110}" srcOrd="2" destOrd="0" parTransId="{7BA966B0-9698-4372-A4A4-D998EDCD333A}" sibTransId="{5789DAD6-F821-4B54-B22D-D478559C788A}"/>
    <dgm:cxn modelId="{A076768F-F3F8-440C-B984-4B0D2FE8FC32}" type="presOf" srcId="{630D92EF-A4BF-42FE-8C2B-34D9EA732944}" destId="{DFC9CE3A-43B5-40F2-9256-7AE736BD153E}" srcOrd="0" destOrd="0" presId="urn:microsoft.com/office/officeart/2005/8/layout/hierarchy4"/>
    <dgm:cxn modelId="{A570939F-EFFE-45C3-84DA-5BACECF211EC}" srcId="{630D92EF-A4BF-42FE-8C2B-34D9EA732944}" destId="{3A6A55B9-77B7-4199-B05B-0AE1BD25478B}" srcOrd="0" destOrd="0" parTransId="{5CEC7D81-5450-4BA3-82A2-1EA586427AAD}" sibTransId="{1F6CE6AE-5E71-42A6-AA06-2F562A3EE030}"/>
    <dgm:cxn modelId="{FE9C40F3-1121-4C0B-A351-314B6B4BC1C6}" type="presOf" srcId="{3A6A55B9-77B7-4199-B05B-0AE1BD25478B}" destId="{6FF23C7B-BC38-4517-8390-7D026868990C}" srcOrd="0" destOrd="0" presId="urn:microsoft.com/office/officeart/2005/8/layout/hierarchy4"/>
    <dgm:cxn modelId="{50D77D2D-C351-44C1-9113-9F45B1EA7918}" type="presParOf" srcId="{DFC9CE3A-43B5-40F2-9256-7AE736BD153E}" destId="{E62A974A-8C9E-45AF-9F38-AB1553CCE363}" srcOrd="0" destOrd="0" presId="urn:microsoft.com/office/officeart/2005/8/layout/hierarchy4"/>
    <dgm:cxn modelId="{10787D34-3299-4B0C-8C66-EE0CD338738A}" type="presParOf" srcId="{E62A974A-8C9E-45AF-9F38-AB1553CCE363}" destId="{6FF23C7B-BC38-4517-8390-7D026868990C}" srcOrd="0" destOrd="0" presId="urn:microsoft.com/office/officeart/2005/8/layout/hierarchy4"/>
    <dgm:cxn modelId="{823058D9-178E-4FD3-AF6B-BDDFC91A8663}" type="presParOf" srcId="{E62A974A-8C9E-45AF-9F38-AB1553CCE363}" destId="{A2AC90D7-5E34-47E0-A3B8-A2BDCF8BDFE3}" srcOrd="1" destOrd="0" presId="urn:microsoft.com/office/officeart/2005/8/layout/hierarchy4"/>
    <dgm:cxn modelId="{8BBB59EE-DB6D-4FDD-BCD8-AFCD8D657422}" type="presParOf" srcId="{E62A974A-8C9E-45AF-9F38-AB1553CCE363}" destId="{66CF619A-6EA2-4D95-B2EC-5D910309FB43}" srcOrd="2" destOrd="0" presId="urn:microsoft.com/office/officeart/2005/8/layout/hierarchy4"/>
    <dgm:cxn modelId="{60B156B6-65E4-4BB3-A547-9B265A30C5F3}" type="presParOf" srcId="{66CF619A-6EA2-4D95-B2EC-5D910309FB43}" destId="{F3519BE4-0471-4A21-A10F-DC0BBAE59F88}" srcOrd="0" destOrd="0" presId="urn:microsoft.com/office/officeart/2005/8/layout/hierarchy4"/>
    <dgm:cxn modelId="{84B69D0B-68D2-4F82-A0AD-E35A6FE9018D}" type="presParOf" srcId="{F3519BE4-0471-4A21-A10F-DC0BBAE59F88}" destId="{9AE0B0B2-6888-4C1F-B1CB-7C9A6A4FF1FE}" srcOrd="0" destOrd="0" presId="urn:microsoft.com/office/officeart/2005/8/layout/hierarchy4"/>
    <dgm:cxn modelId="{0B394D2D-8A0C-4FF4-8EFA-813410C26EE3}" type="presParOf" srcId="{F3519BE4-0471-4A21-A10F-DC0BBAE59F88}" destId="{F2957A11-DE04-48A2-A0F6-7A4ACE481667}" srcOrd="1" destOrd="0" presId="urn:microsoft.com/office/officeart/2005/8/layout/hierarchy4"/>
    <dgm:cxn modelId="{816862FE-00AB-4D29-BFFC-1780C43D3A5C}" type="presParOf" srcId="{66CF619A-6EA2-4D95-B2EC-5D910309FB43}" destId="{1F28CF92-9F0A-4FB3-8387-0D02455B4116}" srcOrd="1" destOrd="0" presId="urn:microsoft.com/office/officeart/2005/8/layout/hierarchy4"/>
    <dgm:cxn modelId="{1DE42593-3FAA-4267-947E-5ADF56BC7B96}" type="presParOf" srcId="{66CF619A-6EA2-4D95-B2EC-5D910309FB43}" destId="{C28568DE-2F09-49ED-8E65-03C8BC67D8EE}" srcOrd="2" destOrd="0" presId="urn:microsoft.com/office/officeart/2005/8/layout/hierarchy4"/>
    <dgm:cxn modelId="{CAB39FB5-2031-4CD8-A545-B8E4D4DB1717}" type="presParOf" srcId="{C28568DE-2F09-49ED-8E65-03C8BC67D8EE}" destId="{58181649-FA5A-4E9A-A6E6-0783D60E5D58}" srcOrd="0" destOrd="0" presId="urn:microsoft.com/office/officeart/2005/8/layout/hierarchy4"/>
    <dgm:cxn modelId="{925742C7-FE65-4E2B-BAC0-1A856FA37D84}" type="presParOf" srcId="{C28568DE-2F09-49ED-8E65-03C8BC67D8EE}" destId="{196EA396-B83F-478E-A245-D95483C9E50A}" srcOrd="1" destOrd="0" presId="urn:microsoft.com/office/officeart/2005/8/layout/hierarchy4"/>
    <dgm:cxn modelId="{0A6FFEE0-B27A-4EA8-9985-2E12C32F25F1}" type="presParOf" srcId="{66CF619A-6EA2-4D95-B2EC-5D910309FB43}" destId="{95A95061-A13A-4A2E-8E40-4B54BA0BA7E7}" srcOrd="3" destOrd="0" presId="urn:microsoft.com/office/officeart/2005/8/layout/hierarchy4"/>
    <dgm:cxn modelId="{DC401C4E-5235-454F-A269-DDEEF2CB906C}" type="presParOf" srcId="{66CF619A-6EA2-4D95-B2EC-5D910309FB43}" destId="{B65602E1-41A9-48A5-9C3F-F490B3A860BA}" srcOrd="4" destOrd="0" presId="urn:microsoft.com/office/officeart/2005/8/layout/hierarchy4"/>
    <dgm:cxn modelId="{3F3ADF48-DD3B-48D6-BB66-C889122D5DA2}" type="presParOf" srcId="{B65602E1-41A9-48A5-9C3F-F490B3A860BA}" destId="{172B16DF-485C-4081-BF9C-1CEA656ED36D}" srcOrd="0" destOrd="0" presId="urn:microsoft.com/office/officeart/2005/8/layout/hierarchy4"/>
    <dgm:cxn modelId="{F4E55268-B26F-489C-BF64-8F09C3551640}" type="presParOf" srcId="{B65602E1-41A9-48A5-9C3F-F490B3A860BA}" destId="{FB6B0E0C-DF77-49D1-9F69-2AD8ACC4272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97490-4D50-49D7-BFCD-E2271948876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AE9E7DF6-D442-4C66-9B0E-42E3EA490F1D}">
      <dgm:prSet phldrT="[Text]"/>
      <dgm:spPr/>
      <dgm:t>
        <a:bodyPr/>
        <a:lstStyle/>
        <a:p>
          <a:r>
            <a:rPr lang="en-US" dirty="0">
              <a:solidFill>
                <a:schemeClr val="tx1"/>
              </a:solidFill>
              <a:latin typeface="+mn-lt"/>
            </a:rPr>
            <a:t>34 Baldrige Award recipients in health care:</a:t>
          </a:r>
          <a:endParaRPr lang="en-US" dirty="0">
            <a:solidFill>
              <a:schemeClr val="tx1"/>
            </a:solidFill>
          </a:endParaRPr>
        </a:p>
      </dgm:t>
    </dgm:pt>
    <dgm:pt modelId="{3C152513-6024-472A-B28F-E6D0D35F92FE}" type="parTrans" cxnId="{D8A8FCFF-F5E2-4AA7-8C8C-8FFF165CD015}">
      <dgm:prSet/>
      <dgm:spPr/>
      <dgm:t>
        <a:bodyPr/>
        <a:lstStyle/>
        <a:p>
          <a:endParaRPr lang="en-US"/>
        </a:p>
      </dgm:t>
    </dgm:pt>
    <dgm:pt modelId="{71D27A52-CFC5-4B96-B054-03D4D99CBAC6}" type="sibTrans" cxnId="{D8A8FCFF-F5E2-4AA7-8C8C-8FFF165CD015}">
      <dgm:prSet/>
      <dgm:spPr/>
      <dgm:t>
        <a:bodyPr/>
        <a:lstStyle/>
        <a:p>
          <a:endParaRPr lang="en-US"/>
        </a:p>
      </dgm:t>
    </dgm:pt>
    <dgm:pt modelId="{A2390A1A-9F0F-4A7D-A6A6-7015D8F64515}">
      <dgm:prSet/>
      <dgm:spPr/>
      <dgm:t>
        <a:bodyPr/>
        <a:lstStyle/>
        <a:p>
          <a:r>
            <a:rPr lang="en-US">
              <a:solidFill>
                <a:schemeClr val="tx1"/>
              </a:solidFill>
              <a:latin typeface="+mn-lt"/>
            </a:rPr>
            <a:t>Matched or exceeded geographic competitors on 23 health care process measures and 6 outcome measures</a:t>
          </a:r>
          <a:endParaRPr lang="en-US" dirty="0">
            <a:solidFill>
              <a:schemeClr val="tx1"/>
            </a:solidFill>
            <a:latin typeface="+mn-lt"/>
          </a:endParaRPr>
        </a:p>
      </dgm:t>
    </dgm:pt>
    <dgm:pt modelId="{B0054EA7-741F-45D9-87FD-7DF9239EDCE9}" type="parTrans" cxnId="{BEF98F47-7799-4BB3-8F99-2B8B8240ABA7}">
      <dgm:prSet/>
      <dgm:spPr/>
      <dgm:t>
        <a:bodyPr/>
        <a:lstStyle/>
        <a:p>
          <a:endParaRPr lang="en-US"/>
        </a:p>
      </dgm:t>
    </dgm:pt>
    <dgm:pt modelId="{38C1649F-3914-4EE2-8BE2-1BD822A3C20B}" type="sibTrans" cxnId="{BEF98F47-7799-4BB3-8F99-2B8B8240ABA7}">
      <dgm:prSet/>
      <dgm:spPr/>
      <dgm:t>
        <a:bodyPr/>
        <a:lstStyle/>
        <a:p>
          <a:endParaRPr lang="en-US"/>
        </a:p>
      </dgm:t>
    </dgm:pt>
    <dgm:pt modelId="{59FD4BBA-2F9F-43DA-868C-0E1A63549D43}">
      <dgm:prSet/>
      <dgm:spPr/>
      <dgm:t>
        <a:bodyPr/>
        <a:lstStyle/>
        <a:p>
          <a:r>
            <a:rPr lang="en-US">
              <a:solidFill>
                <a:schemeClr val="tx1"/>
              </a:solidFill>
              <a:latin typeface="+mn-lt"/>
            </a:rPr>
            <a:t>Exceeded these competitors on 10 measures of patient experience</a:t>
          </a:r>
          <a:endParaRPr lang="en-US" dirty="0">
            <a:solidFill>
              <a:schemeClr val="tx1"/>
            </a:solidFill>
            <a:latin typeface="+mn-lt"/>
          </a:endParaRPr>
        </a:p>
      </dgm:t>
    </dgm:pt>
    <dgm:pt modelId="{2813145B-D6C5-4D3F-A780-E6B0C4B0A9AA}" type="parTrans" cxnId="{F8B4544A-7301-436C-83B2-79349C65ADE3}">
      <dgm:prSet/>
      <dgm:spPr/>
      <dgm:t>
        <a:bodyPr/>
        <a:lstStyle/>
        <a:p>
          <a:endParaRPr lang="en-US"/>
        </a:p>
      </dgm:t>
    </dgm:pt>
    <dgm:pt modelId="{AA1D316B-55D7-41D1-ACE9-5C99453ED8AD}" type="sibTrans" cxnId="{F8B4544A-7301-436C-83B2-79349C65ADE3}">
      <dgm:prSet/>
      <dgm:spPr/>
      <dgm:t>
        <a:bodyPr/>
        <a:lstStyle/>
        <a:p>
          <a:endParaRPr lang="en-US"/>
        </a:p>
      </dgm:t>
    </dgm:pt>
    <dgm:pt modelId="{995BFB5E-9445-490B-A413-745171BEA034}" type="pres">
      <dgm:prSet presAssocID="{4ED97490-4D50-49D7-BFCD-E2271948876E}" presName="Name0" presStyleCnt="0">
        <dgm:presLayoutVars>
          <dgm:chPref val="1"/>
          <dgm:dir/>
          <dgm:animOne val="branch"/>
          <dgm:animLvl val="lvl"/>
          <dgm:resizeHandles/>
        </dgm:presLayoutVars>
      </dgm:prSet>
      <dgm:spPr/>
    </dgm:pt>
    <dgm:pt modelId="{F9862415-6EBE-4642-8725-B777026B9DBF}" type="pres">
      <dgm:prSet presAssocID="{AE9E7DF6-D442-4C66-9B0E-42E3EA490F1D}" presName="vertOne" presStyleCnt="0"/>
      <dgm:spPr/>
    </dgm:pt>
    <dgm:pt modelId="{398776DE-F766-4A06-9790-6C646BFCE73C}" type="pres">
      <dgm:prSet presAssocID="{AE9E7DF6-D442-4C66-9B0E-42E3EA490F1D}" presName="txOne" presStyleLbl="node0" presStyleIdx="0" presStyleCnt="1">
        <dgm:presLayoutVars>
          <dgm:chPref val="3"/>
        </dgm:presLayoutVars>
      </dgm:prSet>
      <dgm:spPr/>
    </dgm:pt>
    <dgm:pt modelId="{A76430E5-A1A5-4F41-8AC6-81C3517659A5}" type="pres">
      <dgm:prSet presAssocID="{AE9E7DF6-D442-4C66-9B0E-42E3EA490F1D}" presName="parTransOne" presStyleCnt="0"/>
      <dgm:spPr/>
    </dgm:pt>
    <dgm:pt modelId="{790CB356-C348-49B9-8F1B-1B89E20A615D}" type="pres">
      <dgm:prSet presAssocID="{AE9E7DF6-D442-4C66-9B0E-42E3EA490F1D}" presName="horzOne" presStyleCnt="0"/>
      <dgm:spPr/>
    </dgm:pt>
    <dgm:pt modelId="{42314536-7A30-42FF-9D76-A4804FEA601C}" type="pres">
      <dgm:prSet presAssocID="{A2390A1A-9F0F-4A7D-A6A6-7015D8F64515}" presName="vertTwo" presStyleCnt="0"/>
      <dgm:spPr/>
    </dgm:pt>
    <dgm:pt modelId="{9A532B4A-A92E-4166-91DD-106247D16B7F}" type="pres">
      <dgm:prSet presAssocID="{A2390A1A-9F0F-4A7D-A6A6-7015D8F64515}" presName="txTwo" presStyleLbl="node2" presStyleIdx="0" presStyleCnt="2">
        <dgm:presLayoutVars>
          <dgm:chPref val="3"/>
        </dgm:presLayoutVars>
      </dgm:prSet>
      <dgm:spPr/>
    </dgm:pt>
    <dgm:pt modelId="{8D77DAFA-9803-4DE1-B260-65F0B9C3F866}" type="pres">
      <dgm:prSet presAssocID="{A2390A1A-9F0F-4A7D-A6A6-7015D8F64515}" presName="horzTwo" presStyleCnt="0"/>
      <dgm:spPr/>
    </dgm:pt>
    <dgm:pt modelId="{E34AAE7F-353D-4577-8F20-06EB0A97F690}" type="pres">
      <dgm:prSet presAssocID="{38C1649F-3914-4EE2-8BE2-1BD822A3C20B}" presName="sibSpaceTwo" presStyleCnt="0"/>
      <dgm:spPr/>
    </dgm:pt>
    <dgm:pt modelId="{62047F4F-1A37-474F-B623-1D0BA6A7D1D3}" type="pres">
      <dgm:prSet presAssocID="{59FD4BBA-2F9F-43DA-868C-0E1A63549D43}" presName="vertTwo" presStyleCnt="0"/>
      <dgm:spPr/>
    </dgm:pt>
    <dgm:pt modelId="{72D41349-8696-4337-8E55-8B4D53909C62}" type="pres">
      <dgm:prSet presAssocID="{59FD4BBA-2F9F-43DA-868C-0E1A63549D43}" presName="txTwo" presStyleLbl="node2" presStyleIdx="1" presStyleCnt="2">
        <dgm:presLayoutVars>
          <dgm:chPref val="3"/>
        </dgm:presLayoutVars>
      </dgm:prSet>
      <dgm:spPr/>
    </dgm:pt>
    <dgm:pt modelId="{105561B9-9ACA-4706-88D3-AC32805D46DB}" type="pres">
      <dgm:prSet presAssocID="{59FD4BBA-2F9F-43DA-868C-0E1A63549D43}" presName="horzTwo" presStyleCnt="0"/>
      <dgm:spPr/>
    </dgm:pt>
  </dgm:ptLst>
  <dgm:cxnLst>
    <dgm:cxn modelId="{F77E2806-9E6D-4F18-B5DB-AAF6A8E4053B}" type="presOf" srcId="{AE9E7DF6-D442-4C66-9B0E-42E3EA490F1D}" destId="{398776DE-F766-4A06-9790-6C646BFCE73C}" srcOrd="0" destOrd="0" presId="urn:microsoft.com/office/officeart/2005/8/layout/hierarchy4"/>
    <dgm:cxn modelId="{BEF98F47-7799-4BB3-8F99-2B8B8240ABA7}" srcId="{AE9E7DF6-D442-4C66-9B0E-42E3EA490F1D}" destId="{A2390A1A-9F0F-4A7D-A6A6-7015D8F64515}" srcOrd="0" destOrd="0" parTransId="{B0054EA7-741F-45D9-87FD-7DF9239EDCE9}" sibTransId="{38C1649F-3914-4EE2-8BE2-1BD822A3C20B}"/>
    <dgm:cxn modelId="{F8B4544A-7301-436C-83B2-79349C65ADE3}" srcId="{AE9E7DF6-D442-4C66-9B0E-42E3EA490F1D}" destId="{59FD4BBA-2F9F-43DA-868C-0E1A63549D43}" srcOrd="1" destOrd="0" parTransId="{2813145B-D6C5-4D3F-A780-E6B0C4B0A9AA}" sibTransId="{AA1D316B-55D7-41D1-ACE9-5C99453ED8AD}"/>
    <dgm:cxn modelId="{05979C79-DF2B-40C5-8D6F-F7888313581C}" type="presOf" srcId="{A2390A1A-9F0F-4A7D-A6A6-7015D8F64515}" destId="{9A532B4A-A92E-4166-91DD-106247D16B7F}" srcOrd="0" destOrd="0" presId="urn:microsoft.com/office/officeart/2005/8/layout/hierarchy4"/>
    <dgm:cxn modelId="{AF0D177B-4569-4045-8353-C78F5EB97341}" type="presOf" srcId="{4ED97490-4D50-49D7-BFCD-E2271948876E}" destId="{995BFB5E-9445-490B-A413-745171BEA034}" srcOrd="0" destOrd="0" presId="urn:microsoft.com/office/officeart/2005/8/layout/hierarchy4"/>
    <dgm:cxn modelId="{79D19BD7-E06A-4A48-84DF-9E110B87BBB9}" type="presOf" srcId="{59FD4BBA-2F9F-43DA-868C-0E1A63549D43}" destId="{72D41349-8696-4337-8E55-8B4D53909C62}" srcOrd="0" destOrd="0" presId="urn:microsoft.com/office/officeart/2005/8/layout/hierarchy4"/>
    <dgm:cxn modelId="{D8A8FCFF-F5E2-4AA7-8C8C-8FFF165CD015}" srcId="{4ED97490-4D50-49D7-BFCD-E2271948876E}" destId="{AE9E7DF6-D442-4C66-9B0E-42E3EA490F1D}" srcOrd="0" destOrd="0" parTransId="{3C152513-6024-472A-B28F-E6D0D35F92FE}" sibTransId="{71D27A52-CFC5-4B96-B054-03D4D99CBAC6}"/>
    <dgm:cxn modelId="{A931CB5E-1FF0-4419-BFF3-F1ABD47088D3}" type="presParOf" srcId="{995BFB5E-9445-490B-A413-745171BEA034}" destId="{F9862415-6EBE-4642-8725-B777026B9DBF}" srcOrd="0" destOrd="0" presId="urn:microsoft.com/office/officeart/2005/8/layout/hierarchy4"/>
    <dgm:cxn modelId="{1F4BEC33-13E1-4893-A7A4-153E5DD16ABC}" type="presParOf" srcId="{F9862415-6EBE-4642-8725-B777026B9DBF}" destId="{398776DE-F766-4A06-9790-6C646BFCE73C}" srcOrd="0" destOrd="0" presId="urn:microsoft.com/office/officeart/2005/8/layout/hierarchy4"/>
    <dgm:cxn modelId="{804BCAEB-B5F4-437F-A402-4A3B0BBDBC9C}" type="presParOf" srcId="{F9862415-6EBE-4642-8725-B777026B9DBF}" destId="{A76430E5-A1A5-4F41-8AC6-81C3517659A5}" srcOrd="1" destOrd="0" presId="urn:microsoft.com/office/officeart/2005/8/layout/hierarchy4"/>
    <dgm:cxn modelId="{79352EBF-BEF2-4F6D-B46B-77508EAC719C}" type="presParOf" srcId="{F9862415-6EBE-4642-8725-B777026B9DBF}" destId="{790CB356-C348-49B9-8F1B-1B89E20A615D}" srcOrd="2" destOrd="0" presId="urn:microsoft.com/office/officeart/2005/8/layout/hierarchy4"/>
    <dgm:cxn modelId="{1809ADE8-53FC-473B-93FE-DC44DD8CA045}" type="presParOf" srcId="{790CB356-C348-49B9-8F1B-1B89E20A615D}" destId="{42314536-7A30-42FF-9D76-A4804FEA601C}" srcOrd="0" destOrd="0" presId="urn:microsoft.com/office/officeart/2005/8/layout/hierarchy4"/>
    <dgm:cxn modelId="{BA56E036-A215-4CD1-958D-FDF6EC2B3B02}" type="presParOf" srcId="{42314536-7A30-42FF-9D76-A4804FEA601C}" destId="{9A532B4A-A92E-4166-91DD-106247D16B7F}" srcOrd="0" destOrd="0" presId="urn:microsoft.com/office/officeart/2005/8/layout/hierarchy4"/>
    <dgm:cxn modelId="{EB28ED0E-05D0-498F-A35D-2033A514DC81}" type="presParOf" srcId="{42314536-7A30-42FF-9D76-A4804FEA601C}" destId="{8D77DAFA-9803-4DE1-B260-65F0B9C3F866}" srcOrd="1" destOrd="0" presId="urn:microsoft.com/office/officeart/2005/8/layout/hierarchy4"/>
    <dgm:cxn modelId="{522C7037-A737-4563-94E2-9F05DB4E9F7E}" type="presParOf" srcId="{790CB356-C348-49B9-8F1B-1B89E20A615D}" destId="{E34AAE7F-353D-4577-8F20-06EB0A97F690}" srcOrd="1" destOrd="0" presId="urn:microsoft.com/office/officeart/2005/8/layout/hierarchy4"/>
    <dgm:cxn modelId="{1B5A4776-9941-4947-AD40-5265E0ACDEB6}" type="presParOf" srcId="{790CB356-C348-49B9-8F1B-1B89E20A615D}" destId="{62047F4F-1A37-474F-B623-1D0BA6A7D1D3}" srcOrd="2" destOrd="0" presId="urn:microsoft.com/office/officeart/2005/8/layout/hierarchy4"/>
    <dgm:cxn modelId="{39F4DC13-3954-40BE-9C40-4B652634233B}" type="presParOf" srcId="{62047F4F-1A37-474F-B623-1D0BA6A7D1D3}" destId="{72D41349-8696-4337-8E55-8B4D53909C62}" srcOrd="0" destOrd="0" presId="urn:microsoft.com/office/officeart/2005/8/layout/hierarchy4"/>
    <dgm:cxn modelId="{B9314B71-E6FC-470F-A205-7C8D07C92AF3}" type="presParOf" srcId="{62047F4F-1A37-474F-B623-1D0BA6A7D1D3}" destId="{105561B9-9ACA-4706-88D3-AC32805D46D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7C2C7-51F3-4725-9339-FBB144C3ADB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F5008DE-BF28-4C3C-8603-ED19A523FB06}">
      <dgm:prSet phldrT="[Text]"/>
      <dgm:spPr/>
      <dgm:t>
        <a:bodyPr/>
        <a:lstStyle/>
        <a:p>
          <a:pPr>
            <a:buFont typeface="Arial" pitchFamily="34" charset="0"/>
            <a:buChar char="•"/>
          </a:pPr>
          <a:r>
            <a:rPr lang="en-US" b="1" dirty="0">
              <a:solidFill>
                <a:schemeClr val="tx1"/>
              </a:solidFill>
              <a:latin typeface="+mj-lt"/>
            </a:rPr>
            <a:t>Health Care: </a:t>
          </a:r>
          <a:br>
            <a:rPr lang="en-US" b="1" dirty="0">
              <a:solidFill>
                <a:schemeClr val="tx1"/>
              </a:solidFill>
              <a:latin typeface="+mj-lt"/>
            </a:rPr>
          </a:br>
          <a:r>
            <a:rPr lang="en-US" b="1" dirty="0">
              <a:solidFill>
                <a:schemeClr val="tx1"/>
              </a:solidFill>
              <a:latin typeface="+mj-lt"/>
            </a:rPr>
            <a:t>Adoption of Baldrige Practices</a:t>
          </a:r>
          <a:endParaRPr lang="en-US" dirty="0">
            <a:solidFill>
              <a:schemeClr val="tx1"/>
            </a:solidFill>
          </a:endParaRPr>
        </a:p>
      </dgm:t>
    </dgm:pt>
    <dgm:pt modelId="{C7B5D10C-502C-4E74-9B36-813C072F8126}" type="parTrans" cxnId="{46671EF5-E192-4B0E-AA47-F0DE40989A6A}">
      <dgm:prSet/>
      <dgm:spPr/>
      <dgm:t>
        <a:bodyPr/>
        <a:lstStyle/>
        <a:p>
          <a:endParaRPr lang="en-US">
            <a:solidFill>
              <a:schemeClr val="tx1"/>
            </a:solidFill>
          </a:endParaRPr>
        </a:p>
      </dgm:t>
    </dgm:pt>
    <dgm:pt modelId="{F5813E1D-E496-4BA8-85E7-C8A80B0B3D2F}" type="sibTrans" cxnId="{46671EF5-E192-4B0E-AA47-F0DE40989A6A}">
      <dgm:prSet/>
      <dgm:spPr/>
      <dgm:t>
        <a:bodyPr/>
        <a:lstStyle/>
        <a:p>
          <a:endParaRPr lang="en-US">
            <a:solidFill>
              <a:schemeClr val="tx1"/>
            </a:solidFill>
          </a:endParaRPr>
        </a:p>
      </dgm:t>
    </dgm:pt>
    <dgm:pt modelId="{69C626AA-3B12-48DD-9D37-02BB0C0CA3F9}">
      <dgm:prSet/>
      <dgm:spPr/>
      <dgm:t>
        <a:bodyPr/>
        <a:lstStyle/>
        <a:p>
          <a:r>
            <a:rPr lang="en-US" dirty="0">
              <a:solidFill>
                <a:schemeClr val="tx1"/>
              </a:solidFill>
              <a:latin typeface="+mn-lt"/>
            </a:rPr>
            <a:t>Highest formal use: Teaching hospitals</a:t>
          </a:r>
          <a:br>
            <a:rPr lang="en-US" dirty="0">
              <a:solidFill>
                <a:schemeClr val="tx1"/>
              </a:solidFill>
              <a:latin typeface="+mn-lt"/>
            </a:rPr>
          </a:br>
          <a:r>
            <a:rPr lang="en-US" dirty="0">
              <a:solidFill>
                <a:schemeClr val="tx1"/>
              </a:solidFill>
              <a:latin typeface="+mn-lt"/>
            </a:rPr>
            <a:t>(nearly 70%)</a:t>
          </a:r>
        </a:p>
      </dgm:t>
    </dgm:pt>
    <dgm:pt modelId="{671851AE-8E40-45AE-8A68-27058A72D772}" type="parTrans" cxnId="{7A173A7D-7E80-4D40-BE39-A9B162DD0611}">
      <dgm:prSet/>
      <dgm:spPr/>
      <dgm:t>
        <a:bodyPr/>
        <a:lstStyle/>
        <a:p>
          <a:endParaRPr lang="en-US">
            <a:solidFill>
              <a:schemeClr val="tx1"/>
            </a:solidFill>
          </a:endParaRPr>
        </a:p>
      </dgm:t>
    </dgm:pt>
    <dgm:pt modelId="{2477BDC8-2B92-4E13-BBF2-4C6C459459C6}" type="sibTrans" cxnId="{7A173A7D-7E80-4D40-BE39-A9B162DD0611}">
      <dgm:prSet/>
      <dgm:spPr/>
      <dgm:t>
        <a:bodyPr/>
        <a:lstStyle/>
        <a:p>
          <a:endParaRPr lang="en-US">
            <a:solidFill>
              <a:schemeClr val="tx1"/>
            </a:solidFill>
          </a:endParaRPr>
        </a:p>
      </dgm:t>
    </dgm:pt>
    <dgm:pt modelId="{35E66929-568F-4EAC-BC54-1BB25C083A99}">
      <dgm:prSet phldrT="[Text]"/>
      <dgm:spPr/>
      <dgm:t>
        <a:bodyPr/>
        <a:lstStyle/>
        <a:p>
          <a:pPr>
            <a:buFont typeface="Arial" pitchFamily="34" charset="0"/>
            <a:buChar char="•"/>
          </a:pPr>
          <a:r>
            <a:rPr lang="en-US">
              <a:solidFill>
                <a:schemeClr val="tx1"/>
              </a:solidFill>
              <a:latin typeface="+mn-lt"/>
            </a:rPr>
            <a:t>100 Top Hospitals winners extensively use Baldrige practices (80%)</a:t>
          </a:r>
          <a:endParaRPr lang="en-US">
            <a:solidFill>
              <a:schemeClr val="tx1"/>
            </a:solidFill>
          </a:endParaRPr>
        </a:p>
      </dgm:t>
    </dgm:pt>
    <dgm:pt modelId="{D9E0C427-617D-44CF-ADC6-4BA547F8D458}" type="parTrans" cxnId="{C90956A2-6861-4082-8A43-061EE9AC2FE3}">
      <dgm:prSet/>
      <dgm:spPr/>
      <dgm:t>
        <a:bodyPr/>
        <a:lstStyle/>
        <a:p>
          <a:endParaRPr lang="en-US">
            <a:solidFill>
              <a:schemeClr val="tx1"/>
            </a:solidFill>
          </a:endParaRPr>
        </a:p>
      </dgm:t>
    </dgm:pt>
    <dgm:pt modelId="{8EF6FBD5-F7C6-41FA-A2E9-1C9B60D48A51}" type="sibTrans" cxnId="{C90956A2-6861-4082-8A43-061EE9AC2FE3}">
      <dgm:prSet/>
      <dgm:spPr/>
      <dgm:t>
        <a:bodyPr/>
        <a:lstStyle/>
        <a:p>
          <a:endParaRPr lang="en-US">
            <a:solidFill>
              <a:schemeClr val="tx1"/>
            </a:solidFill>
          </a:endParaRPr>
        </a:p>
      </dgm:t>
    </dgm:pt>
    <dgm:pt modelId="{B397E81A-F95F-494D-998E-4B279EA1380E}" type="pres">
      <dgm:prSet presAssocID="{56F7C2C7-51F3-4725-9339-FBB144C3ADB1}" presName="Name0" presStyleCnt="0">
        <dgm:presLayoutVars>
          <dgm:chPref val="1"/>
          <dgm:dir/>
          <dgm:animOne val="branch"/>
          <dgm:animLvl val="lvl"/>
          <dgm:resizeHandles/>
        </dgm:presLayoutVars>
      </dgm:prSet>
      <dgm:spPr/>
    </dgm:pt>
    <dgm:pt modelId="{84EFA2BF-3504-4FC5-8542-823A9092CD00}" type="pres">
      <dgm:prSet presAssocID="{BF5008DE-BF28-4C3C-8603-ED19A523FB06}" presName="vertOne" presStyleCnt="0"/>
      <dgm:spPr/>
    </dgm:pt>
    <dgm:pt modelId="{3F20B6D1-EE9B-428C-BD8B-1792FCD579A4}" type="pres">
      <dgm:prSet presAssocID="{BF5008DE-BF28-4C3C-8603-ED19A523FB06}" presName="txOne" presStyleLbl="node0" presStyleIdx="0" presStyleCnt="1">
        <dgm:presLayoutVars>
          <dgm:chPref val="3"/>
        </dgm:presLayoutVars>
      </dgm:prSet>
      <dgm:spPr/>
    </dgm:pt>
    <dgm:pt modelId="{41ED115D-4BC6-428D-A64B-6A7FF84C8AC6}" type="pres">
      <dgm:prSet presAssocID="{BF5008DE-BF28-4C3C-8603-ED19A523FB06}" presName="parTransOne" presStyleCnt="0"/>
      <dgm:spPr/>
    </dgm:pt>
    <dgm:pt modelId="{550F0B56-C54A-4297-8B0C-67E224AE0D21}" type="pres">
      <dgm:prSet presAssocID="{BF5008DE-BF28-4C3C-8603-ED19A523FB06}" presName="horzOne" presStyleCnt="0"/>
      <dgm:spPr/>
    </dgm:pt>
    <dgm:pt modelId="{891DF815-8E33-47DD-8A54-A679E95C98D9}" type="pres">
      <dgm:prSet presAssocID="{35E66929-568F-4EAC-BC54-1BB25C083A99}" presName="vertTwo" presStyleCnt="0"/>
      <dgm:spPr/>
    </dgm:pt>
    <dgm:pt modelId="{D7A0DBA9-A38F-44D7-8D2C-7A19EB5E450B}" type="pres">
      <dgm:prSet presAssocID="{35E66929-568F-4EAC-BC54-1BB25C083A99}" presName="txTwo" presStyleLbl="node2" presStyleIdx="0" presStyleCnt="2">
        <dgm:presLayoutVars>
          <dgm:chPref val="3"/>
        </dgm:presLayoutVars>
      </dgm:prSet>
      <dgm:spPr/>
    </dgm:pt>
    <dgm:pt modelId="{B1352F28-87FE-42E4-BE45-7FB1AC3D949B}" type="pres">
      <dgm:prSet presAssocID="{35E66929-568F-4EAC-BC54-1BB25C083A99}" presName="horzTwo" presStyleCnt="0"/>
      <dgm:spPr/>
    </dgm:pt>
    <dgm:pt modelId="{008EA52A-C580-4806-9EAF-BC6937127764}" type="pres">
      <dgm:prSet presAssocID="{8EF6FBD5-F7C6-41FA-A2E9-1C9B60D48A51}" presName="sibSpaceTwo" presStyleCnt="0"/>
      <dgm:spPr/>
    </dgm:pt>
    <dgm:pt modelId="{05786FB9-1E23-419C-8BD8-D368FA89A9DF}" type="pres">
      <dgm:prSet presAssocID="{69C626AA-3B12-48DD-9D37-02BB0C0CA3F9}" presName="vertTwo" presStyleCnt="0"/>
      <dgm:spPr/>
    </dgm:pt>
    <dgm:pt modelId="{DED4E932-4357-4684-8A7C-64BB865A2BEA}" type="pres">
      <dgm:prSet presAssocID="{69C626AA-3B12-48DD-9D37-02BB0C0CA3F9}" presName="txTwo" presStyleLbl="node2" presStyleIdx="1" presStyleCnt="2">
        <dgm:presLayoutVars>
          <dgm:chPref val="3"/>
        </dgm:presLayoutVars>
      </dgm:prSet>
      <dgm:spPr/>
    </dgm:pt>
    <dgm:pt modelId="{10002A8B-ED1B-43ED-BA3A-5955B5A001E3}" type="pres">
      <dgm:prSet presAssocID="{69C626AA-3B12-48DD-9D37-02BB0C0CA3F9}" presName="horzTwo" presStyleCnt="0"/>
      <dgm:spPr/>
    </dgm:pt>
  </dgm:ptLst>
  <dgm:cxnLst>
    <dgm:cxn modelId="{B9AA403C-85BB-4777-9CDC-D403A1138E6E}" type="presOf" srcId="{BF5008DE-BF28-4C3C-8603-ED19A523FB06}" destId="{3F20B6D1-EE9B-428C-BD8B-1792FCD579A4}" srcOrd="0" destOrd="0" presId="urn:microsoft.com/office/officeart/2005/8/layout/hierarchy4"/>
    <dgm:cxn modelId="{A6E76444-1A96-4FB3-A19C-8E62CB017B9D}" type="presOf" srcId="{56F7C2C7-51F3-4725-9339-FBB144C3ADB1}" destId="{B397E81A-F95F-494D-998E-4B279EA1380E}" srcOrd="0" destOrd="0" presId="urn:microsoft.com/office/officeart/2005/8/layout/hierarchy4"/>
    <dgm:cxn modelId="{7A173A7D-7E80-4D40-BE39-A9B162DD0611}" srcId="{BF5008DE-BF28-4C3C-8603-ED19A523FB06}" destId="{69C626AA-3B12-48DD-9D37-02BB0C0CA3F9}" srcOrd="1" destOrd="0" parTransId="{671851AE-8E40-45AE-8A68-27058A72D772}" sibTransId="{2477BDC8-2B92-4E13-BBF2-4C6C459459C6}"/>
    <dgm:cxn modelId="{9CAACF8E-517C-4183-B1CF-8A073FB890DE}" type="presOf" srcId="{35E66929-568F-4EAC-BC54-1BB25C083A99}" destId="{D7A0DBA9-A38F-44D7-8D2C-7A19EB5E450B}" srcOrd="0" destOrd="0" presId="urn:microsoft.com/office/officeart/2005/8/layout/hierarchy4"/>
    <dgm:cxn modelId="{C90956A2-6861-4082-8A43-061EE9AC2FE3}" srcId="{BF5008DE-BF28-4C3C-8603-ED19A523FB06}" destId="{35E66929-568F-4EAC-BC54-1BB25C083A99}" srcOrd="0" destOrd="0" parTransId="{D9E0C427-617D-44CF-ADC6-4BA547F8D458}" sibTransId="{8EF6FBD5-F7C6-41FA-A2E9-1C9B60D48A51}"/>
    <dgm:cxn modelId="{1046A5B4-8994-470A-B659-11DB9D52CA50}" type="presOf" srcId="{69C626AA-3B12-48DD-9D37-02BB0C0CA3F9}" destId="{DED4E932-4357-4684-8A7C-64BB865A2BEA}" srcOrd="0" destOrd="0" presId="urn:microsoft.com/office/officeart/2005/8/layout/hierarchy4"/>
    <dgm:cxn modelId="{46671EF5-E192-4B0E-AA47-F0DE40989A6A}" srcId="{56F7C2C7-51F3-4725-9339-FBB144C3ADB1}" destId="{BF5008DE-BF28-4C3C-8603-ED19A523FB06}" srcOrd="0" destOrd="0" parTransId="{C7B5D10C-502C-4E74-9B36-813C072F8126}" sibTransId="{F5813E1D-E496-4BA8-85E7-C8A80B0B3D2F}"/>
    <dgm:cxn modelId="{2F8F7823-9DB7-45BA-B3E3-55089AD3EDBD}" type="presParOf" srcId="{B397E81A-F95F-494D-998E-4B279EA1380E}" destId="{84EFA2BF-3504-4FC5-8542-823A9092CD00}" srcOrd="0" destOrd="0" presId="urn:microsoft.com/office/officeart/2005/8/layout/hierarchy4"/>
    <dgm:cxn modelId="{7F854FAE-6E05-4DF7-B8E6-5EB490DDDEFC}" type="presParOf" srcId="{84EFA2BF-3504-4FC5-8542-823A9092CD00}" destId="{3F20B6D1-EE9B-428C-BD8B-1792FCD579A4}" srcOrd="0" destOrd="0" presId="urn:microsoft.com/office/officeart/2005/8/layout/hierarchy4"/>
    <dgm:cxn modelId="{CBE8C7AC-04BA-4DEC-981B-79C974A1399A}" type="presParOf" srcId="{84EFA2BF-3504-4FC5-8542-823A9092CD00}" destId="{41ED115D-4BC6-428D-A64B-6A7FF84C8AC6}" srcOrd="1" destOrd="0" presId="urn:microsoft.com/office/officeart/2005/8/layout/hierarchy4"/>
    <dgm:cxn modelId="{04C05375-4C93-4956-B924-658D8E5C7047}" type="presParOf" srcId="{84EFA2BF-3504-4FC5-8542-823A9092CD00}" destId="{550F0B56-C54A-4297-8B0C-67E224AE0D21}" srcOrd="2" destOrd="0" presId="urn:microsoft.com/office/officeart/2005/8/layout/hierarchy4"/>
    <dgm:cxn modelId="{DC58D511-C8FA-4048-93EC-3C32BEDE66DD}" type="presParOf" srcId="{550F0B56-C54A-4297-8B0C-67E224AE0D21}" destId="{891DF815-8E33-47DD-8A54-A679E95C98D9}" srcOrd="0" destOrd="0" presId="urn:microsoft.com/office/officeart/2005/8/layout/hierarchy4"/>
    <dgm:cxn modelId="{904D1C7D-94A6-4AAE-A36A-0197332C9EF8}" type="presParOf" srcId="{891DF815-8E33-47DD-8A54-A679E95C98D9}" destId="{D7A0DBA9-A38F-44D7-8D2C-7A19EB5E450B}" srcOrd="0" destOrd="0" presId="urn:microsoft.com/office/officeart/2005/8/layout/hierarchy4"/>
    <dgm:cxn modelId="{5F4611F9-99B9-4E20-A4CA-DE0706EE0CB9}" type="presParOf" srcId="{891DF815-8E33-47DD-8A54-A679E95C98D9}" destId="{B1352F28-87FE-42E4-BE45-7FB1AC3D949B}" srcOrd="1" destOrd="0" presId="urn:microsoft.com/office/officeart/2005/8/layout/hierarchy4"/>
    <dgm:cxn modelId="{02E1DDC9-666F-41C7-AB05-349A71FE6BAF}" type="presParOf" srcId="{550F0B56-C54A-4297-8B0C-67E224AE0D21}" destId="{008EA52A-C580-4806-9EAF-BC6937127764}" srcOrd="1" destOrd="0" presId="urn:microsoft.com/office/officeart/2005/8/layout/hierarchy4"/>
    <dgm:cxn modelId="{E04ACF9D-D2BC-42B5-A563-08E9F647E497}" type="presParOf" srcId="{550F0B56-C54A-4297-8B0C-67E224AE0D21}" destId="{05786FB9-1E23-419C-8BD8-D368FA89A9DF}" srcOrd="2" destOrd="0" presId="urn:microsoft.com/office/officeart/2005/8/layout/hierarchy4"/>
    <dgm:cxn modelId="{FAB0D17A-CEE0-4564-85FD-CA7A95C1F9A0}" type="presParOf" srcId="{05786FB9-1E23-419C-8BD8-D368FA89A9DF}" destId="{DED4E932-4357-4684-8A7C-64BB865A2BEA}" srcOrd="0" destOrd="0" presId="urn:microsoft.com/office/officeart/2005/8/layout/hierarchy4"/>
    <dgm:cxn modelId="{EC412A3B-0555-437F-B062-1FB125E8C2CA}" type="presParOf" srcId="{05786FB9-1E23-419C-8BD8-D368FA89A9DF}" destId="{10002A8B-ED1B-43ED-BA3A-5955B5A001E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DFC4-431C-4876-AB31-5F4DFA541C74}">
      <dsp:nvSpPr>
        <dsp:cNvPr id="0" name=""/>
        <dsp:cNvSpPr/>
      </dsp:nvSpPr>
      <dsp:spPr>
        <a:xfrm>
          <a:off x="8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SzPct val="100000"/>
            <a:buFont typeface="Arial" pitchFamily="34" charset="0"/>
            <a:buNone/>
          </a:pPr>
          <a:r>
            <a:rPr lang="en-US" sz="2800" kern="1200" dirty="0">
              <a:solidFill>
                <a:schemeClr val="tx1"/>
              </a:solidFill>
              <a:latin typeface="Arial Narrow" pitchFamily="34" charset="0"/>
            </a:rPr>
            <a:t>Improve organizational practices, capabilities, and results</a:t>
          </a:r>
          <a:endParaRPr lang="en-US" sz="2800" kern="1200" dirty="0">
            <a:solidFill>
              <a:schemeClr val="tx1"/>
            </a:solidFill>
          </a:endParaRPr>
        </a:p>
      </dsp:txBody>
      <dsp:txXfrm>
        <a:off x="818" y="160163"/>
        <a:ext cx="3192363" cy="1915417"/>
      </dsp:txXfrm>
    </dsp:sp>
    <dsp:sp modelId="{05A2431F-74E4-4F62-A28E-057A03DD89CB}">
      <dsp:nvSpPr>
        <dsp:cNvPr id="0" name=""/>
        <dsp:cNvSpPr/>
      </dsp:nvSpPr>
      <dsp:spPr>
        <a:xfrm>
          <a:off x="35124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Arial Narrow" pitchFamily="34" charset="0"/>
            </a:rPr>
            <a:t>Communicate and share best practices (Baldrige Award recipients)</a:t>
          </a:r>
        </a:p>
      </dsp:txBody>
      <dsp:txXfrm>
        <a:off x="3512418" y="160163"/>
        <a:ext cx="3192363" cy="1915417"/>
      </dsp:txXfrm>
    </dsp:sp>
    <dsp:sp modelId="{2D70AE16-7E4C-47D5-B1D7-08126F3301F0}">
      <dsp:nvSpPr>
        <dsp:cNvPr id="0" name=""/>
        <dsp:cNvSpPr/>
      </dsp:nvSpPr>
      <dsp:spPr>
        <a:xfrm>
          <a:off x="17566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Arial Narrow" pitchFamily="34" charset="0"/>
            </a:rPr>
            <a:t>Tool for understanding and managing organizational performance</a:t>
          </a:r>
        </a:p>
      </dsp:txBody>
      <dsp:txXfrm>
        <a:off x="1756618" y="2394818"/>
        <a:ext cx="3192363" cy="191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B6D99-82D0-45F8-AC82-C109DD607E4A}">
      <dsp:nvSpPr>
        <dsp:cNvPr id="0" name=""/>
        <dsp:cNvSpPr/>
      </dsp:nvSpPr>
      <dsp:spPr>
        <a:xfrm>
          <a:off x="3458163" y="2696367"/>
          <a:ext cx="1072312" cy="91214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en-US" sz="1200" b="1" kern="1200" dirty="0">
              <a:latin typeface="Arial" panose="020B0604020202020204" pitchFamily="34" charset="0"/>
              <a:cs typeface="Arial" panose="020B0604020202020204" pitchFamily="34" charset="0"/>
            </a:rPr>
            <a:t>Baldrige Program NIST</a:t>
          </a:r>
        </a:p>
      </dsp:txBody>
      <dsp:txXfrm>
        <a:off x="3615199" y="2829948"/>
        <a:ext cx="758240" cy="644985"/>
      </dsp:txXfrm>
    </dsp:sp>
    <dsp:sp modelId="{21819A2D-6517-4CD4-8D1B-2B9CD19296B3}">
      <dsp:nvSpPr>
        <dsp:cNvPr id="0" name=""/>
        <dsp:cNvSpPr/>
      </dsp:nvSpPr>
      <dsp:spPr>
        <a:xfrm rot="16201950">
          <a:off x="3531544" y="1586377"/>
          <a:ext cx="927030"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3610000" y="1769546"/>
        <a:ext cx="770028" cy="314004"/>
      </dsp:txXfrm>
    </dsp:sp>
    <dsp:sp modelId="{BC96DDB3-EA63-499F-90A8-7C747F452D3B}">
      <dsp:nvSpPr>
        <dsp:cNvPr id="0" name=""/>
        <dsp:cNvSpPr/>
      </dsp:nvSpPr>
      <dsp:spPr>
        <a:xfrm>
          <a:off x="3534061" y="23712"/>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12,000+ Baldrige Examiners</a:t>
          </a:r>
        </a:p>
      </dsp:txBody>
      <dsp:txXfrm>
        <a:off x="3669310" y="158961"/>
        <a:ext cx="653043" cy="653043"/>
      </dsp:txXfrm>
    </dsp:sp>
    <dsp:sp modelId="{36FFBDB1-952B-4488-A4B3-E708F009FB4B}">
      <dsp:nvSpPr>
        <dsp:cNvPr id="0" name=""/>
        <dsp:cNvSpPr/>
      </dsp:nvSpPr>
      <dsp:spPr>
        <a:xfrm rot="17763738">
          <a:off x="4109902" y="1711362"/>
          <a:ext cx="922482"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153914" y="1886549"/>
        <a:ext cx="765480" cy="314004"/>
      </dsp:txXfrm>
    </dsp:sp>
    <dsp:sp modelId="{0F26C4CF-A10F-4820-8B9C-315517553F1E}">
      <dsp:nvSpPr>
        <dsp:cNvPr id="0" name=""/>
        <dsp:cNvSpPr/>
      </dsp:nvSpPr>
      <dsp:spPr>
        <a:xfrm>
          <a:off x="4706072" y="29121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~50 Business Excellence Programs Worldwide </a:t>
          </a:r>
        </a:p>
      </dsp:txBody>
      <dsp:txXfrm>
        <a:off x="4841321" y="426465"/>
        <a:ext cx="653043" cy="653043"/>
      </dsp:txXfrm>
    </dsp:sp>
    <dsp:sp modelId="{41A5A72B-4F2F-4A9E-B323-0CE1DD167EB0}">
      <dsp:nvSpPr>
        <dsp:cNvPr id="0" name=""/>
        <dsp:cNvSpPr/>
      </dsp:nvSpPr>
      <dsp:spPr>
        <a:xfrm rot="19321259">
          <a:off x="4590875" y="2069557"/>
          <a:ext cx="910686"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607499" y="2222532"/>
        <a:ext cx="753684" cy="314004"/>
      </dsp:txXfrm>
    </dsp:sp>
    <dsp:sp modelId="{31D49EAF-27BC-4742-9A80-F76F3B54E68C}">
      <dsp:nvSpPr>
        <dsp:cNvPr id="0" name=""/>
        <dsp:cNvSpPr/>
      </dsp:nvSpPr>
      <dsp:spPr>
        <a:xfrm>
          <a:off x="5645951" y="10407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130 Baldrige Executive Fellows</a:t>
          </a:r>
        </a:p>
      </dsp:txBody>
      <dsp:txXfrm>
        <a:off x="5781200" y="1175994"/>
        <a:ext cx="653043" cy="653043"/>
      </dsp:txXfrm>
    </dsp:sp>
    <dsp:sp modelId="{A22ACE68-E29F-486F-9AEE-BAFC11EF77E5}">
      <dsp:nvSpPr>
        <dsp:cNvPr id="0" name=""/>
        <dsp:cNvSpPr/>
      </dsp:nvSpPr>
      <dsp:spPr>
        <a:xfrm rot="20871593">
          <a:off x="4870054" y="2605375"/>
          <a:ext cx="901963"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871810" y="2726552"/>
        <a:ext cx="744961" cy="314004"/>
      </dsp:txXfrm>
    </dsp:sp>
    <dsp:sp modelId="{43CCDEFC-8334-4AC6-A057-0C9DF6BF17DC}">
      <dsp:nvSpPr>
        <dsp:cNvPr id="0" name=""/>
        <dsp:cNvSpPr/>
      </dsp:nvSpPr>
      <dsp:spPr>
        <a:xfrm>
          <a:off x="6167545" y="21238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129 Baldrige Award Recipients</a:t>
          </a:r>
        </a:p>
      </dsp:txBody>
      <dsp:txXfrm>
        <a:off x="6302794" y="2259094"/>
        <a:ext cx="653043" cy="653043"/>
      </dsp:txXfrm>
    </dsp:sp>
    <dsp:sp modelId="{CD64E882-F7D8-4A27-BFA4-BFC087FA5DBD}">
      <dsp:nvSpPr>
        <dsp:cNvPr id="0" name=""/>
        <dsp:cNvSpPr/>
      </dsp:nvSpPr>
      <dsp:spPr>
        <a:xfrm rot="813355">
          <a:off x="4864926" y="3210461"/>
          <a:ext cx="910603"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67113" y="3296729"/>
        <a:ext cx="753601" cy="314004"/>
      </dsp:txXfrm>
    </dsp:sp>
    <dsp:sp modelId="{D8CCC4D6-47F4-4B00-9506-3E4DDDFDC453}">
      <dsp:nvSpPr>
        <dsp:cNvPr id="0" name=""/>
        <dsp:cNvSpPr/>
      </dsp:nvSpPr>
      <dsp:spPr>
        <a:xfrm>
          <a:off x="6167545" y="332599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1,700+ Baldrige Award Applicants</a:t>
          </a:r>
        </a:p>
      </dsp:txBody>
      <dsp:txXfrm>
        <a:off x="6302794" y="3461245"/>
        <a:ext cx="653043" cy="653043"/>
      </dsp:txXfrm>
    </dsp:sp>
    <dsp:sp modelId="{590D18B5-ACAD-41FF-9D72-C6672A80B412}">
      <dsp:nvSpPr>
        <dsp:cNvPr id="0" name=""/>
        <dsp:cNvSpPr/>
      </dsp:nvSpPr>
      <dsp:spPr>
        <a:xfrm rot="2346893">
          <a:off x="4578072" y="3745213"/>
          <a:ext cx="934164"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595665" y="3800356"/>
        <a:ext cx="777162" cy="314004"/>
      </dsp:txXfrm>
    </dsp:sp>
    <dsp:sp modelId="{5B401F90-57BE-473C-922E-B8632C532261}">
      <dsp:nvSpPr>
        <dsp:cNvPr id="0" name=""/>
        <dsp:cNvSpPr/>
      </dsp:nvSpPr>
      <dsp:spPr>
        <a:xfrm>
          <a:off x="5645951" y="4409097"/>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30 Regional/ Sector Baldrige-Based Programs</a:t>
          </a:r>
        </a:p>
      </dsp:txBody>
      <dsp:txXfrm>
        <a:off x="5781200" y="4544346"/>
        <a:ext cx="653043" cy="653043"/>
      </dsp:txXfrm>
    </dsp:sp>
    <dsp:sp modelId="{F64E4EF2-FEC9-448D-8FC2-CDC82422ACCD}">
      <dsp:nvSpPr>
        <dsp:cNvPr id="0" name=""/>
        <dsp:cNvSpPr/>
      </dsp:nvSpPr>
      <dsp:spPr>
        <a:xfrm rot="3874123">
          <a:off x="4093092" y="4103212"/>
          <a:ext cx="955497"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137882" y="4136986"/>
        <a:ext cx="798495" cy="314004"/>
      </dsp:txXfrm>
    </dsp:sp>
    <dsp:sp modelId="{63789B0F-2434-4BD4-A85B-9AEF03091B3F}">
      <dsp:nvSpPr>
        <dsp:cNvPr id="0" name=""/>
        <dsp:cNvSpPr/>
      </dsp:nvSpPr>
      <dsp:spPr>
        <a:xfrm>
          <a:off x="4706072" y="515862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Baldrige-Based </a:t>
          </a:r>
          <a:r>
            <a:rPr lang="en-US" sz="900" b="1" kern="1200" dirty="0" err="1">
              <a:latin typeface="Arial" panose="020B0604020202020204" pitchFamily="34" charset="0"/>
              <a:cs typeface="Arial" panose="020B0604020202020204" pitchFamily="34" charset="0"/>
            </a:rPr>
            <a:t>Accredita-tions</a:t>
          </a:r>
          <a:endParaRPr lang="en-US" sz="900" b="1" kern="1200" dirty="0">
            <a:latin typeface="Arial" panose="020B0604020202020204" pitchFamily="34" charset="0"/>
            <a:cs typeface="Arial" panose="020B0604020202020204" pitchFamily="34" charset="0"/>
          </a:endParaRPr>
        </a:p>
      </dsp:txBody>
      <dsp:txXfrm>
        <a:off x="4841321" y="5293875"/>
        <a:ext cx="653043" cy="653043"/>
      </dsp:txXfrm>
    </dsp:sp>
    <dsp:sp modelId="{13400D16-0568-47BD-8220-A921F50F622F}">
      <dsp:nvSpPr>
        <dsp:cNvPr id="0" name=""/>
        <dsp:cNvSpPr/>
      </dsp:nvSpPr>
      <dsp:spPr>
        <a:xfrm rot="5398099">
          <a:off x="3513391" y="4228387"/>
          <a:ext cx="963336"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3591849" y="4254554"/>
        <a:ext cx="806334" cy="314004"/>
      </dsp:txXfrm>
    </dsp:sp>
    <dsp:sp modelId="{C1103DF2-05F9-45EB-8CE7-B4E41C4445D6}">
      <dsp:nvSpPr>
        <dsp:cNvPr id="0" name=""/>
        <dsp:cNvSpPr/>
      </dsp:nvSpPr>
      <dsp:spPr>
        <a:xfrm>
          <a:off x="3534061" y="5426129"/>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Corporate Baldrige-Based Excellence Programs</a:t>
          </a:r>
        </a:p>
      </dsp:txBody>
      <dsp:txXfrm>
        <a:off x="3669310" y="5561378"/>
        <a:ext cx="653043" cy="653043"/>
      </dsp:txXfrm>
    </dsp:sp>
    <dsp:sp modelId="{108FD120-8082-4216-BED3-188CB9ED7518}">
      <dsp:nvSpPr>
        <dsp:cNvPr id="0" name=""/>
        <dsp:cNvSpPr/>
      </dsp:nvSpPr>
      <dsp:spPr>
        <a:xfrm rot="6922438">
          <a:off x="2941874" y="4103195"/>
          <a:ext cx="954837"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3054015" y="4136935"/>
        <a:ext cx="797835" cy="314004"/>
      </dsp:txXfrm>
    </dsp:sp>
    <dsp:sp modelId="{2E0A4B24-33D3-4D2B-ACD2-622AC5B8D032}">
      <dsp:nvSpPr>
        <dsp:cNvPr id="0" name=""/>
        <dsp:cNvSpPr/>
      </dsp:nvSpPr>
      <dsp:spPr>
        <a:xfrm>
          <a:off x="2362051" y="515862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Federal Baldrige-Based Programs</a:t>
          </a:r>
        </a:p>
      </dsp:txBody>
      <dsp:txXfrm>
        <a:off x="2497300" y="5293875"/>
        <a:ext cx="653043" cy="653043"/>
      </dsp:txXfrm>
    </dsp:sp>
    <dsp:sp modelId="{AA992892-0213-4E6E-A35B-36E049A4C449}">
      <dsp:nvSpPr>
        <dsp:cNvPr id="0" name=""/>
        <dsp:cNvSpPr/>
      </dsp:nvSpPr>
      <dsp:spPr>
        <a:xfrm rot="8450696">
          <a:off x="2478514" y="3745213"/>
          <a:ext cx="932950"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2617888" y="3800314"/>
        <a:ext cx="775948" cy="314004"/>
      </dsp:txXfrm>
    </dsp:sp>
    <dsp:sp modelId="{B6E5D27E-27A3-4DD8-8778-C97F9E0DE4AC}">
      <dsp:nvSpPr>
        <dsp:cNvPr id="0" name=""/>
        <dsp:cNvSpPr/>
      </dsp:nvSpPr>
      <dsp:spPr>
        <a:xfrm>
          <a:off x="1422172" y="4409097"/>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Association Baldrige-Based Programs</a:t>
          </a:r>
        </a:p>
      </dsp:txBody>
      <dsp:txXfrm>
        <a:off x="1557421" y="4544346"/>
        <a:ext cx="653043" cy="653043"/>
      </dsp:txXfrm>
    </dsp:sp>
    <dsp:sp modelId="{ABF223D9-0360-4C50-AF4A-B264C7EE8ACB}">
      <dsp:nvSpPr>
        <dsp:cNvPr id="0" name=""/>
        <dsp:cNvSpPr/>
      </dsp:nvSpPr>
      <dsp:spPr>
        <a:xfrm rot="9985745">
          <a:off x="2248968" y="3205279"/>
          <a:ext cx="884865"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2403778" y="3291527"/>
        <a:ext cx="727863" cy="314004"/>
      </dsp:txXfrm>
    </dsp:sp>
    <dsp:sp modelId="{F658825F-449C-44F8-972B-1DD8403A11AC}">
      <dsp:nvSpPr>
        <dsp:cNvPr id="0" name=""/>
        <dsp:cNvSpPr/>
      </dsp:nvSpPr>
      <dsp:spPr>
        <a:xfrm>
          <a:off x="851852" y="3325996"/>
          <a:ext cx="1020993"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 Performance Excellence Groups</a:t>
          </a:r>
        </a:p>
      </dsp:txBody>
      <dsp:txXfrm>
        <a:off x="1001373" y="3461245"/>
        <a:ext cx="721951" cy="653043"/>
      </dsp:txXfrm>
    </dsp:sp>
    <dsp:sp modelId="{DAC9E593-3CA5-4358-9FFF-220089B340B0}">
      <dsp:nvSpPr>
        <dsp:cNvPr id="0" name=""/>
        <dsp:cNvSpPr/>
      </dsp:nvSpPr>
      <dsp:spPr>
        <a:xfrm rot="11529219">
          <a:off x="2218877" y="2605365"/>
          <a:ext cx="900401"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2374120" y="2726560"/>
        <a:ext cx="743399" cy="314004"/>
      </dsp:txXfrm>
    </dsp:sp>
    <dsp:sp modelId="{FA710E06-52C9-4062-8DC7-5C21DCA182BE}">
      <dsp:nvSpPr>
        <dsp:cNvPr id="0" name=""/>
        <dsp:cNvSpPr/>
      </dsp:nvSpPr>
      <dsp:spPr>
        <a:xfrm>
          <a:off x="900578" y="21238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err="1">
              <a:latin typeface="Arial" panose="020B0604020202020204" pitchFamily="34" charset="0"/>
              <a:cs typeface="Arial" panose="020B0604020202020204" pitchFamily="34" charset="0"/>
            </a:rPr>
            <a:t>Commun-ities</a:t>
          </a:r>
          <a:r>
            <a:rPr lang="en-US" sz="900" b="1" kern="1200" dirty="0">
              <a:latin typeface="Arial" panose="020B0604020202020204" pitchFamily="34" charset="0"/>
              <a:cs typeface="Arial" panose="020B0604020202020204" pitchFamily="34" charset="0"/>
            </a:rPr>
            <a:t> of Excellence</a:t>
          </a:r>
        </a:p>
      </dsp:txBody>
      <dsp:txXfrm>
        <a:off x="1035827" y="2259094"/>
        <a:ext cx="653043" cy="653043"/>
      </dsp:txXfrm>
    </dsp:sp>
    <dsp:sp modelId="{45FECA2D-0960-4C7A-B464-A97A6372B6E5}">
      <dsp:nvSpPr>
        <dsp:cNvPr id="0" name=""/>
        <dsp:cNvSpPr/>
      </dsp:nvSpPr>
      <dsp:spPr>
        <a:xfrm rot="13081130">
          <a:off x="2489199" y="2069557"/>
          <a:ext cx="909452"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629544" y="2222575"/>
        <a:ext cx="752450" cy="314004"/>
      </dsp:txXfrm>
    </dsp:sp>
    <dsp:sp modelId="{30191DD2-8DB7-41FB-8A4F-9FFD1730378F}">
      <dsp:nvSpPr>
        <dsp:cNvPr id="0" name=""/>
        <dsp:cNvSpPr/>
      </dsp:nvSpPr>
      <dsp:spPr>
        <a:xfrm>
          <a:off x="1422172" y="10407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 Cybersecurity Excellence Builder</a:t>
          </a:r>
        </a:p>
      </dsp:txBody>
      <dsp:txXfrm>
        <a:off x="1557421" y="1175994"/>
        <a:ext cx="653043" cy="653043"/>
      </dsp:txXfrm>
    </dsp:sp>
    <dsp:sp modelId="{A2484ED4-15FE-478E-BA05-59B1D04F1F39}">
      <dsp:nvSpPr>
        <dsp:cNvPr id="0" name=""/>
        <dsp:cNvSpPr/>
      </dsp:nvSpPr>
      <dsp:spPr>
        <a:xfrm rot="14639761">
          <a:off x="2958087" y="1711379"/>
          <a:ext cx="921808"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3071005" y="1886601"/>
        <a:ext cx="764806" cy="314004"/>
      </dsp:txXfrm>
    </dsp:sp>
    <dsp:sp modelId="{815FEAA0-1BBC-4429-AD17-10D36B95D1AE}">
      <dsp:nvSpPr>
        <dsp:cNvPr id="0" name=""/>
        <dsp:cNvSpPr/>
      </dsp:nvSpPr>
      <dsp:spPr>
        <a:xfrm>
          <a:off x="2362051" y="29121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College/</a:t>
          </a:r>
        </a:p>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University Business Courses</a:t>
          </a:r>
        </a:p>
      </dsp:txBody>
      <dsp:txXfrm>
        <a:off x="2497300" y="426465"/>
        <a:ext cx="653043" cy="653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23C7B-BC38-4517-8390-7D026868990C}">
      <dsp:nvSpPr>
        <dsp:cNvPr id="0" name=""/>
        <dsp:cNvSpPr/>
      </dsp:nvSpPr>
      <dsp:spPr>
        <a:xfrm>
          <a:off x="0" y="0"/>
          <a:ext cx="8118985" cy="21260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latin typeface="+mn-lt"/>
            </a:rPr>
            <a:t>Baldrige Hospitals </a:t>
          </a:r>
          <a:endParaRPr lang="en-US" sz="6500" kern="1200" dirty="0">
            <a:solidFill>
              <a:schemeClr val="tx1"/>
            </a:solidFill>
          </a:endParaRPr>
        </a:p>
      </dsp:txBody>
      <dsp:txXfrm>
        <a:off x="62270" y="62270"/>
        <a:ext cx="7994445" cy="2001519"/>
      </dsp:txXfrm>
    </dsp:sp>
    <dsp:sp modelId="{9AE0B0B2-6888-4C1F-B1CB-7C9A6A4FF1FE}">
      <dsp:nvSpPr>
        <dsp:cNvPr id="0" name=""/>
        <dsp:cNvSpPr/>
      </dsp:nvSpPr>
      <dsp:spPr>
        <a:xfrm>
          <a:off x="2919" y="2343393"/>
          <a:ext cx="2562811" cy="21260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mn-lt"/>
            </a:rPr>
            <a:t>Faster five-year performance improvement than peers</a:t>
          </a:r>
          <a:endParaRPr lang="en-US" sz="2600" kern="1200" dirty="0">
            <a:solidFill>
              <a:schemeClr val="tx1"/>
            </a:solidFill>
            <a:latin typeface="+mn-lt"/>
          </a:endParaRPr>
        </a:p>
      </dsp:txBody>
      <dsp:txXfrm>
        <a:off x="65189" y="2405663"/>
        <a:ext cx="2438271" cy="2001519"/>
      </dsp:txXfrm>
    </dsp:sp>
    <dsp:sp modelId="{58181649-FA5A-4E9A-A6E6-0783D60E5D58}">
      <dsp:nvSpPr>
        <dsp:cNvPr id="0" name=""/>
        <dsp:cNvSpPr/>
      </dsp:nvSpPr>
      <dsp:spPr>
        <a:xfrm>
          <a:off x="2781006" y="2343393"/>
          <a:ext cx="2562811" cy="21260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mn-lt"/>
            </a:rPr>
            <a:t>83% more likely to be among Thomson Reuters’ 100 Top Hospitals®</a:t>
          </a:r>
          <a:endParaRPr lang="en-US" sz="2600" kern="1200" dirty="0">
            <a:solidFill>
              <a:schemeClr val="tx1"/>
            </a:solidFill>
            <a:latin typeface="+mn-lt"/>
          </a:endParaRPr>
        </a:p>
      </dsp:txBody>
      <dsp:txXfrm>
        <a:off x="2843276" y="2405663"/>
        <a:ext cx="2438271" cy="2001519"/>
      </dsp:txXfrm>
    </dsp:sp>
    <dsp:sp modelId="{172B16DF-485C-4081-BF9C-1CEA656ED36D}">
      <dsp:nvSpPr>
        <dsp:cNvPr id="0" name=""/>
        <dsp:cNvSpPr/>
      </dsp:nvSpPr>
      <dsp:spPr>
        <a:xfrm>
          <a:off x="5559094" y="2343393"/>
          <a:ext cx="2562811" cy="21260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n-lt"/>
            </a:rPr>
            <a:t>Outperformed non-Baldrige hospitals on 6 of 7 100 Top Hospitals measures</a:t>
          </a:r>
        </a:p>
      </dsp:txBody>
      <dsp:txXfrm>
        <a:off x="5621364" y="2405663"/>
        <a:ext cx="2438271" cy="2001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76DE-F766-4A06-9790-6C646BFCE73C}">
      <dsp:nvSpPr>
        <dsp:cNvPr id="0" name=""/>
        <dsp:cNvSpPr/>
      </dsp:nvSpPr>
      <dsp:spPr>
        <a:xfrm>
          <a:off x="2475" y="1650"/>
          <a:ext cx="6700649" cy="2143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latin typeface="+mn-lt"/>
            </a:rPr>
            <a:t>34 Baldrige Award recipients in health care:</a:t>
          </a:r>
          <a:endParaRPr lang="en-US" sz="5400" kern="1200" dirty="0">
            <a:solidFill>
              <a:schemeClr val="tx1"/>
            </a:solidFill>
          </a:endParaRPr>
        </a:p>
      </dsp:txBody>
      <dsp:txXfrm>
        <a:off x="65257" y="64432"/>
        <a:ext cx="6575085" cy="2017957"/>
      </dsp:txXfrm>
    </dsp:sp>
    <dsp:sp modelId="{9A532B4A-A92E-4166-91DD-106247D16B7F}">
      <dsp:nvSpPr>
        <dsp:cNvPr id="0" name=""/>
        <dsp:cNvSpPr/>
      </dsp:nvSpPr>
      <dsp:spPr>
        <a:xfrm>
          <a:off x="2475" y="2325227"/>
          <a:ext cx="3215282" cy="2143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mn-lt"/>
            </a:rPr>
            <a:t>Matched or exceeded geographic competitors on 23 health care process measures and 6 outcome measures</a:t>
          </a:r>
          <a:endParaRPr lang="en-US" sz="2600" kern="1200" dirty="0">
            <a:solidFill>
              <a:schemeClr val="tx1"/>
            </a:solidFill>
            <a:latin typeface="+mn-lt"/>
          </a:endParaRPr>
        </a:p>
      </dsp:txBody>
      <dsp:txXfrm>
        <a:off x="65257" y="2388009"/>
        <a:ext cx="3089718" cy="2017957"/>
      </dsp:txXfrm>
    </dsp:sp>
    <dsp:sp modelId="{72D41349-8696-4337-8E55-8B4D53909C62}">
      <dsp:nvSpPr>
        <dsp:cNvPr id="0" name=""/>
        <dsp:cNvSpPr/>
      </dsp:nvSpPr>
      <dsp:spPr>
        <a:xfrm>
          <a:off x="3487841" y="2325227"/>
          <a:ext cx="3215282" cy="2143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mn-lt"/>
            </a:rPr>
            <a:t>Exceeded these competitors on 10 measures of patient experience</a:t>
          </a:r>
          <a:endParaRPr lang="en-US" sz="2600" kern="1200" dirty="0">
            <a:solidFill>
              <a:schemeClr val="tx1"/>
            </a:solidFill>
            <a:latin typeface="+mn-lt"/>
          </a:endParaRPr>
        </a:p>
      </dsp:txBody>
      <dsp:txXfrm>
        <a:off x="3550623" y="2388009"/>
        <a:ext cx="3089718" cy="2017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B6D1-EE9B-428C-BD8B-1792FCD579A4}">
      <dsp:nvSpPr>
        <dsp:cNvPr id="0" name=""/>
        <dsp:cNvSpPr/>
      </dsp:nvSpPr>
      <dsp:spPr>
        <a:xfrm>
          <a:off x="2475" y="1650"/>
          <a:ext cx="6700649" cy="2143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Font typeface="Arial" pitchFamily="34" charset="0"/>
            <a:buNone/>
          </a:pPr>
          <a:r>
            <a:rPr lang="en-US" sz="4200" b="1" kern="1200" dirty="0">
              <a:solidFill>
                <a:schemeClr val="tx1"/>
              </a:solidFill>
              <a:latin typeface="+mj-lt"/>
            </a:rPr>
            <a:t>Health Care: </a:t>
          </a:r>
          <a:br>
            <a:rPr lang="en-US" sz="4200" b="1" kern="1200" dirty="0">
              <a:solidFill>
                <a:schemeClr val="tx1"/>
              </a:solidFill>
              <a:latin typeface="+mj-lt"/>
            </a:rPr>
          </a:br>
          <a:r>
            <a:rPr lang="en-US" sz="4200" b="1" kern="1200" dirty="0">
              <a:solidFill>
                <a:schemeClr val="tx1"/>
              </a:solidFill>
              <a:latin typeface="+mj-lt"/>
            </a:rPr>
            <a:t>Adoption of Baldrige Practices</a:t>
          </a:r>
          <a:endParaRPr lang="en-US" sz="4200" kern="1200" dirty="0">
            <a:solidFill>
              <a:schemeClr val="tx1"/>
            </a:solidFill>
          </a:endParaRPr>
        </a:p>
      </dsp:txBody>
      <dsp:txXfrm>
        <a:off x="65257" y="64432"/>
        <a:ext cx="6575085" cy="2017957"/>
      </dsp:txXfrm>
    </dsp:sp>
    <dsp:sp modelId="{D7A0DBA9-A38F-44D7-8D2C-7A19EB5E450B}">
      <dsp:nvSpPr>
        <dsp:cNvPr id="0" name=""/>
        <dsp:cNvSpPr/>
      </dsp:nvSpPr>
      <dsp:spPr>
        <a:xfrm>
          <a:off x="2475" y="2325227"/>
          <a:ext cx="3215282" cy="2143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itchFamily="34" charset="0"/>
            <a:buNone/>
          </a:pPr>
          <a:r>
            <a:rPr lang="en-US" sz="3100" kern="1200">
              <a:solidFill>
                <a:schemeClr val="tx1"/>
              </a:solidFill>
              <a:latin typeface="+mn-lt"/>
            </a:rPr>
            <a:t>100 Top Hospitals winners extensively use Baldrige practices (80%)</a:t>
          </a:r>
          <a:endParaRPr lang="en-US" sz="3100" kern="1200">
            <a:solidFill>
              <a:schemeClr val="tx1"/>
            </a:solidFill>
          </a:endParaRPr>
        </a:p>
      </dsp:txBody>
      <dsp:txXfrm>
        <a:off x="65257" y="2388009"/>
        <a:ext cx="3089718" cy="2017957"/>
      </dsp:txXfrm>
    </dsp:sp>
    <dsp:sp modelId="{DED4E932-4357-4684-8A7C-64BB865A2BEA}">
      <dsp:nvSpPr>
        <dsp:cNvPr id="0" name=""/>
        <dsp:cNvSpPr/>
      </dsp:nvSpPr>
      <dsp:spPr>
        <a:xfrm>
          <a:off x="3487841" y="2325227"/>
          <a:ext cx="3215282" cy="2143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mn-lt"/>
            </a:rPr>
            <a:t>Highest formal use: Teaching hospitals</a:t>
          </a:r>
          <a:br>
            <a:rPr lang="en-US" sz="3100" kern="1200" dirty="0">
              <a:solidFill>
                <a:schemeClr val="tx1"/>
              </a:solidFill>
              <a:latin typeface="+mn-lt"/>
            </a:rPr>
          </a:br>
          <a:r>
            <a:rPr lang="en-US" sz="3100" kern="1200" dirty="0">
              <a:solidFill>
                <a:schemeClr val="tx1"/>
              </a:solidFill>
              <a:latin typeface="+mn-lt"/>
            </a:rPr>
            <a:t>(nearly 70%)</a:t>
          </a:r>
        </a:p>
      </dsp:txBody>
      <dsp:txXfrm>
        <a:off x="3550623" y="2388009"/>
        <a:ext cx="3089718" cy="20179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Another study looked at the current adoption of Baldrige practices among Top 100 Hospitals winners. The study conducted by </a:t>
            </a:r>
            <a:r>
              <a:rPr lang="en-US" dirty="0" err="1">
                <a:latin typeface="Times New Roman" panose="02020603050405020304" pitchFamily="18" charset="0"/>
                <a:ea typeface="Tahoma" pitchFamily="34" charset="0"/>
                <a:cs typeface="Times New Roman" panose="02020603050405020304" pitchFamily="18" charset="0"/>
              </a:rPr>
              <a:t>Truven</a:t>
            </a:r>
            <a:r>
              <a:rPr lang="en-US" dirty="0">
                <a:latin typeface="Times New Roman" panose="02020603050405020304" pitchFamily="18" charset="0"/>
                <a:ea typeface="Tahoma" pitchFamily="34" charset="0"/>
                <a:cs typeface="Times New Roman" panose="02020603050405020304" pitchFamily="18" charset="0"/>
              </a:rPr>
              <a:t> Health Analytics (formerly known as the health care business of Thomson Reuters) was completed in October 2012. </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Overall, the 100 Top Hospitals winners have extensively adopted Baldrige practices, even though 63% reported they did not intentionally use the Baldrige Criteria to develop organizational goals and/or process improvement initiatives. More than 80% of the respondents agreed or strongly agreed that they have implemented the Baldrige practices listed on the survey, with the exception of alignment of results across all areas (68%).</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Teaching hospitals reported the highest formal use of the Baldrige Criteria. Nearly 70% of these hospitals noted that their teams have used the Criteria to develop organizational goals and process improvement initiatives. </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Shook, J., and Chenoweth, J. 2012, October. </a:t>
            </a:r>
            <a:r>
              <a:rPr lang="en-US" i="1" dirty="0">
                <a:latin typeface="Times New Roman" panose="02020603050405020304" pitchFamily="18" charset="0"/>
                <a:ea typeface="Tahoma" pitchFamily="34" charset="0"/>
                <a:cs typeface="Times New Roman" panose="02020603050405020304" pitchFamily="18" charset="0"/>
              </a:rPr>
              <a:t>100 Top Hospitals CEO Insights: Adoption Rates of Select Baldrige Award Practices and Processes. </a:t>
            </a:r>
            <a:r>
              <a:rPr lang="en-US" dirty="0" err="1">
                <a:latin typeface="Times New Roman" panose="02020603050405020304" pitchFamily="18" charset="0"/>
                <a:ea typeface="Tahoma" pitchFamily="34" charset="0"/>
                <a:cs typeface="Times New Roman" panose="02020603050405020304" pitchFamily="18" charset="0"/>
              </a:rPr>
              <a:t>Truven</a:t>
            </a:r>
            <a:r>
              <a:rPr lang="en-US" dirty="0">
                <a:latin typeface="Times New Roman" panose="02020603050405020304" pitchFamily="18" charset="0"/>
                <a:ea typeface="Tahoma" pitchFamily="34" charset="0"/>
                <a:cs typeface="Times New Roman" panose="02020603050405020304" pitchFamily="18" charset="0"/>
              </a:rPr>
              <a:t> Health Analytics.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/upload/100-Top-</a:t>
            </a:r>
            <a:r>
              <a:rPr lang="en-US" dirty="0" err="1">
                <a:latin typeface="Times New Roman" panose="02020603050405020304" pitchFamily="18" charset="0"/>
                <a:ea typeface="Tahoma" pitchFamily="34" charset="0"/>
                <a:cs typeface="Times New Roman" panose="02020603050405020304" pitchFamily="18" charset="0"/>
              </a:rPr>
              <a:t>Hosp</a:t>
            </a:r>
            <a:r>
              <a:rPr lang="en-US" dirty="0">
                <a:latin typeface="Times New Roman" panose="02020603050405020304" pitchFamily="18" charset="0"/>
                <a:ea typeface="Tahoma" pitchFamily="34" charset="0"/>
                <a:cs typeface="Times New Roman" panose="02020603050405020304" pitchFamily="18" charset="0"/>
              </a:rPr>
              <a:t>-CEO-Insights-</a:t>
            </a:r>
            <a:r>
              <a:rPr lang="en-US" dirty="0" err="1">
                <a:latin typeface="Times New Roman" panose="02020603050405020304" pitchFamily="18" charset="0"/>
                <a:ea typeface="Tahoma" pitchFamily="34" charset="0"/>
                <a:cs typeface="Times New Roman" panose="02020603050405020304" pitchFamily="18" charset="0"/>
              </a:rPr>
              <a:t>RB</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final.pdf</a:t>
            </a: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10</a:t>
            </a:fld>
            <a:endParaRPr lang="en-US" sz="1300">
              <a:latin typeface="Arial" pitchFamily="34" charset="0"/>
            </a:endParaRPr>
          </a:p>
        </p:txBody>
      </p:sp>
    </p:spTree>
    <p:extLst>
      <p:ext uri="{BB962C8B-B14F-4D97-AF65-F5344CB8AC3E}">
        <p14:creationId xmlns:p14="http://schemas.microsoft.com/office/powerpoint/2010/main" val="65588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Another study asked about the use of the Baldrige Health Care Criteria. This study was based on a survey of CEO members of the American College of Health Care Executives and senior, provider-based members of the Society for Healthcare Strategy and Market Development, as part of </a:t>
            </a:r>
            <a:r>
              <a:rPr lang="en-US" i="1" dirty="0" err="1">
                <a:latin typeface="Times New Roman" panose="02020603050405020304" pitchFamily="18" charset="0"/>
                <a:ea typeface="Tahoma" pitchFamily="34" charset="0"/>
                <a:cs typeface="Times New Roman" panose="02020603050405020304" pitchFamily="18" charset="0"/>
              </a:rPr>
              <a:t>Futurescan</a:t>
            </a:r>
            <a:r>
              <a:rPr lang="en-US" i="1" dirty="0">
                <a:latin typeface="Times New Roman" panose="02020603050405020304" pitchFamily="18" charset="0"/>
                <a:ea typeface="Tahoma" pitchFamily="34" charset="0"/>
                <a:cs typeface="Times New Roman" panose="02020603050405020304" pitchFamily="18" charset="0"/>
              </a:rPr>
              <a:t> 2013</a:t>
            </a:r>
            <a:r>
              <a:rPr lang="en-US" dirty="0">
                <a:latin typeface="Times New Roman" panose="02020603050405020304" pitchFamily="18" charset="0"/>
                <a:ea typeface="Tahoma" pitchFamily="34" charset="0"/>
                <a:cs typeface="Times New Roman" panose="02020603050405020304" pitchFamily="18" charset="0"/>
              </a:rPr>
              <a:t>. Key findings include these: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65% of hospitals are likely to “use the Baldrige Criteria for Performance Excellence as a systematic framework for performance improvement or as an internal assessment tool” by 2018.</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41% are likely to submit an application for the Baldrige Award or a state-level Baldrige-based award by 2018. </a:t>
            </a:r>
          </a:p>
          <a:p>
            <a:pPr>
              <a:spcAft>
                <a:spcPts val="673"/>
              </a:spcAft>
            </a:pPr>
            <a:r>
              <a:rPr lang="en-US" i="1" dirty="0" err="1">
                <a:latin typeface="Times New Roman" panose="02020603050405020304" pitchFamily="18" charset="0"/>
                <a:ea typeface="Tahoma" pitchFamily="34" charset="0"/>
                <a:cs typeface="Times New Roman" panose="02020603050405020304" pitchFamily="18" charset="0"/>
              </a:rPr>
              <a:t>Futurescan</a:t>
            </a:r>
            <a:r>
              <a:rPr lang="en-US" i="1" dirty="0">
                <a:latin typeface="Times New Roman" panose="02020603050405020304" pitchFamily="18" charset="0"/>
                <a:ea typeface="Tahoma" pitchFamily="34" charset="0"/>
                <a:cs typeface="Times New Roman" panose="02020603050405020304" pitchFamily="18" charset="0"/>
              </a:rPr>
              <a:t> 2013: Healthcare Trends and Implications 2013-2018. </a:t>
            </a:r>
            <a:r>
              <a:rPr lang="en-US" dirty="0">
                <a:latin typeface="Times New Roman" panose="02020603050405020304" pitchFamily="18" charset="0"/>
                <a:ea typeface="Tahoma" pitchFamily="34" charset="0"/>
                <a:cs typeface="Times New Roman" panose="02020603050405020304" pitchFamily="18" charset="0"/>
              </a:rPr>
              <a:t>American Hospital Association, Society for Healthcare Strategy &amp; Market Development.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a:t>
            </a:r>
            <a:r>
              <a:rPr lang="en-US" dirty="0" err="1">
                <a:latin typeface="Times New Roman" panose="02020603050405020304" pitchFamily="18" charset="0"/>
                <a:ea typeface="Tahoma" pitchFamily="34" charset="0"/>
                <a:cs typeface="Times New Roman" panose="02020603050405020304" pitchFamily="18" charset="0"/>
              </a:rPr>
              <a:t>Futurescan</a:t>
            </a:r>
            <a:r>
              <a:rPr lang="en-US" dirty="0">
                <a:latin typeface="Times New Roman" panose="02020603050405020304" pitchFamily="18" charset="0"/>
                <a:ea typeface="Tahoma" pitchFamily="34" charset="0"/>
                <a:cs typeface="Times New Roman" panose="02020603050405020304" pitchFamily="18" charset="0"/>
              </a:rPr>
              <a:t>-2013-</a:t>
            </a:r>
            <a:r>
              <a:rPr lang="en-US" dirty="0" err="1">
                <a:latin typeface="Times New Roman" panose="02020603050405020304" pitchFamily="18" charset="0"/>
                <a:ea typeface="Tahoma" pitchFamily="34" charset="0"/>
                <a:cs typeface="Times New Roman" panose="02020603050405020304" pitchFamily="18" charset="0"/>
              </a:rPr>
              <a:t>p44</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2.pdf</a:t>
            </a:r>
            <a:r>
              <a:rPr lang="en-US" dirty="0">
                <a:latin typeface="Times New Roman" panose="02020603050405020304" pitchFamily="18" charset="0"/>
                <a:ea typeface="Tahoma" pitchFamily="34" charset="0"/>
                <a:cs typeface="Times New Roman" panose="02020603050405020304" pitchFamily="18" charset="0"/>
              </a:rPr>
              <a:t>.</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11</a:t>
            </a:fld>
            <a:endParaRPr lang="en-US" sz="1300">
              <a:latin typeface="Arial" pitchFamily="34" charset="0"/>
            </a:endParaRPr>
          </a:p>
        </p:txBody>
      </p:sp>
    </p:spTree>
    <p:extLst>
      <p:ext uri="{BB962C8B-B14F-4D97-AF65-F5344CB8AC3E}">
        <p14:creationId xmlns:p14="http://schemas.microsoft.com/office/powerpoint/2010/main" val="17253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Fall 2015 issue of </a:t>
            </a:r>
            <a:r>
              <a:rPr lang="en-US" i="1" dirty="0"/>
              <a:t>Frontiers of Health Services Management, </a:t>
            </a:r>
            <a:r>
              <a:rPr lang="en-US" dirty="0"/>
              <a:t>a publication of the American College of Healthcare Executives (ACHE), featured accounts and commentary by leaders of several U.S. health care organizations that had received the Baldrige Award in recent years.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An editorial placed the Baldrige coverage in the context of "healthcare reform’s directives that hospitals and health systems develop more effective and efficient ways of delivering care."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12</a:t>
            </a:fld>
            <a:endParaRPr lang="en-US" sz="1300">
              <a:latin typeface="Arial" pitchFamily="34" charset="0"/>
            </a:endParaRPr>
          </a:p>
        </p:txBody>
      </p:sp>
    </p:spTree>
    <p:extLst>
      <p:ext uri="{BB962C8B-B14F-4D97-AF65-F5344CB8AC3E}">
        <p14:creationId xmlns:p14="http://schemas.microsoft.com/office/powerpoint/2010/main" val="399547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A73E76BD-21E2-4A41-A6CD-23B788F909BA}" type="slidenum">
              <a:rPr lang="en-US" sz="1300"/>
              <a:pPr/>
              <a:t>13</a:t>
            </a:fld>
            <a:endParaRPr lang="en-US" sz="1300"/>
          </a:p>
        </p:txBody>
      </p:sp>
      <p:sp>
        <p:nvSpPr>
          <p:cNvPr id="28675"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05960" y="4594910"/>
            <a:ext cx="5814668" cy="5249124"/>
          </a:xfrm>
          <a:ln/>
        </p:spPr>
        <p:txBody>
          <a:bodyPr/>
          <a:lstStyle/>
          <a:p>
            <a:pPr marL="0" lvl="1">
              <a:spcAft>
                <a:spcPts val="673"/>
              </a:spcAft>
            </a:pPr>
            <a:r>
              <a:rPr lang="en-US" i="1" dirty="0">
                <a:latin typeface="Times New Roman" panose="02020603050405020304" pitchFamily="18" charset="0"/>
                <a:ea typeface="Tahoma" pitchFamily="34" charset="0"/>
                <a:cs typeface="Times New Roman" panose="02020603050405020304" pitchFamily="18" charset="0"/>
              </a:rPr>
              <a:t>Leadership Excellence </a:t>
            </a:r>
            <a:r>
              <a:rPr lang="en-US" dirty="0">
                <a:latin typeface="Times New Roman" panose="02020603050405020304" pitchFamily="18" charset="0"/>
                <a:ea typeface="Tahoma" pitchFamily="34" charset="0"/>
                <a:cs typeface="Times New Roman" panose="02020603050405020304" pitchFamily="18" charset="0"/>
              </a:rPr>
              <a:t>magazine has consistently ranked the Baldrige Program among the best leadership development programs in the United States. The ranking recognizes Baldrige Examiner Training as well as the Baldrige Executive Fellows Program.</a:t>
            </a:r>
          </a:p>
          <a:p>
            <a:pPr marL="0" lvl="1">
              <a:spcAft>
                <a:spcPts val="673"/>
              </a:spcAft>
            </a:pPr>
            <a:r>
              <a:rPr lang="en-US" dirty="0">
                <a:latin typeface="Times New Roman" panose="02020603050405020304" pitchFamily="18" charset="0"/>
                <a:ea typeface="Tahoma" pitchFamily="34" charset="0"/>
                <a:cs typeface="Times New Roman" panose="02020603050405020304" pitchFamily="18" charset="0"/>
              </a:rPr>
              <a:t>From 2010 to 2015, the program ranked in the top</a:t>
            </a:r>
            <a:r>
              <a:rPr lang="en-US" baseline="0" dirty="0">
                <a:latin typeface="Times New Roman" panose="02020603050405020304" pitchFamily="18" charset="0"/>
                <a:ea typeface="Tahoma" pitchFamily="34" charset="0"/>
                <a:cs typeface="Times New Roman" panose="02020603050405020304" pitchFamily="18" charset="0"/>
              </a:rPr>
              <a:t> 10 </a:t>
            </a:r>
            <a:r>
              <a:rPr lang="en-US" dirty="0">
                <a:latin typeface="Times New Roman" panose="02020603050405020304" pitchFamily="18" charset="0"/>
                <a:ea typeface="Tahoma" pitchFamily="34" charset="0"/>
                <a:cs typeface="Times New Roman" panose="02020603050405020304" pitchFamily="18" charset="0"/>
              </a:rPr>
              <a:t>government/military leadership development programs.</a:t>
            </a:r>
          </a:p>
          <a:p>
            <a:pPr marL="0" lvl="1">
              <a:spcAft>
                <a:spcPts val="673"/>
              </a:spcAft>
            </a:pPr>
            <a:r>
              <a:rPr lang="en-US" dirty="0">
                <a:latin typeface="Times New Roman" panose="02020603050405020304" pitchFamily="18" charset="0"/>
                <a:ea typeface="Tahoma" pitchFamily="34" charset="0"/>
                <a:cs typeface="Times New Roman" panose="02020603050405020304" pitchFamily="18" charset="0"/>
              </a:rPr>
              <a:t>In 2016, the program began competing</a:t>
            </a:r>
            <a:r>
              <a:rPr lang="en-US" baseline="0" dirty="0">
                <a:latin typeface="Times New Roman" panose="02020603050405020304" pitchFamily="18" charset="0"/>
                <a:ea typeface="Tahoma" pitchFamily="34" charset="0"/>
                <a:cs typeface="Times New Roman" panose="02020603050405020304" pitchFamily="18" charset="0"/>
              </a:rPr>
              <a:t> against a much larger pool of programs: continuing education programs with an emphasis on leadership. The program retained its </a:t>
            </a:r>
            <a:r>
              <a:rPr lang="en-US" dirty="0">
                <a:latin typeface="Times New Roman" panose="02020603050405020304" pitchFamily="18" charset="0"/>
                <a:ea typeface="Tahoma" pitchFamily="34" charset="0"/>
                <a:cs typeface="Times New Roman" panose="02020603050405020304" pitchFamily="18" charset="0"/>
              </a:rPr>
              <a:t>top-10 ranking.</a:t>
            </a:r>
            <a:r>
              <a:rPr lang="en-US" b="1" dirty="0">
                <a:latin typeface="Times New Roman" panose="02020603050405020304" pitchFamily="18" charset="0"/>
                <a:ea typeface="Tahoma" pitchFamily="34" charset="0"/>
                <a:cs typeface="Times New Roman" panose="02020603050405020304" pitchFamily="18" charset="0"/>
              </a:rPr>
              <a:t>  </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ranking is based on survey responses, interviews, and site visits around seven criteria: vision/mission, involvement/participation, accountability/measurement, design/content/curriculum, presenters/presentations/delivery, take-home value, and outreach.</a:t>
            </a:r>
          </a:p>
          <a:p>
            <a:pPr marL="284006" lvl="1" indent="-284006">
              <a:spcAft>
                <a:spcPts val="673"/>
              </a:spcAft>
              <a:buFontTx/>
              <a:buChar char="•"/>
              <a:defRPr/>
            </a:pPr>
            <a:endParaRPr lang="en-US" dirty="0">
              <a:latin typeface="Times New Roman" panose="02020603050405020304" pitchFamily="18" charset="0"/>
              <a:ea typeface="Tahoma" pitchFamily="34" charset="0"/>
              <a:cs typeface="Times New Roman" panose="02020603050405020304" pitchFamily="18" charset="0"/>
            </a:endParaRPr>
          </a:p>
          <a:p>
            <a:pPr lvl="1" eaLnBrk="1" hangingPunct="1">
              <a:lnSpc>
                <a:spcPct val="80000"/>
              </a:lnSpc>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a:p>
            <a:pPr lvl="1" eaLnBrk="1" hangingPunct="1">
              <a:lnSpc>
                <a:spcPct val="80000"/>
              </a:lnSpc>
              <a:spcAft>
                <a:spcPts val="673"/>
              </a:spcAft>
              <a:buFontTx/>
              <a:buChar char="•"/>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5887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ECBFFFA5-6C16-4ED3-890A-42CF666D6A8A}" type="slidenum">
              <a:rPr lang="en-US" sz="1300"/>
              <a:pPr/>
              <a:t>14</a:t>
            </a:fld>
            <a:endParaRPr lang="en-US" sz="1300"/>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nvPr>
        </p:nvSpPr>
        <p:spPr>
          <a:xfrm>
            <a:off x="659364" y="4793156"/>
            <a:ext cx="5496578" cy="49680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The Baldrige Program and the Baldrige Award have successfully promoted performance excellence across the country and around the world. The program’s success can be attributed to a number of factors, including these:</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network of state, regional, and sector-specific Baldrige-based award programs</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growth of international interest in the Baldrige Program</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efforts of award recipients and other program participants</a:t>
            </a:r>
          </a:p>
        </p:txBody>
      </p:sp>
    </p:spTree>
    <p:extLst>
      <p:ext uri="{BB962C8B-B14F-4D97-AF65-F5344CB8AC3E}">
        <p14:creationId xmlns:p14="http://schemas.microsoft.com/office/powerpoint/2010/main" val="315255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65216FDB-17A3-4406-A9A6-60FFA18133E2}" type="slidenum">
              <a:rPr lang="en-US" sz="1300"/>
              <a:pPr/>
              <a:t>15</a:t>
            </a:fld>
            <a:endParaRPr lang="en-US" sz="1300"/>
          </a:p>
        </p:txBody>
      </p:sp>
      <p:sp>
        <p:nvSpPr>
          <p:cNvPr id="38915" name="Rectangle 2"/>
          <p:cNvSpPr>
            <a:spLocks noGrp="1" noRot="1" noChangeAspect="1" noChangeArrowheads="1" noTextEdit="1"/>
          </p:cNvSpPr>
          <p:nvPr>
            <p:ph type="sldImg"/>
          </p:nvPr>
        </p:nvSpPr>
        <p:spPr>
          <a:xfrm>
            <a:off x="1074738" y="830263"/>
            <a:ext cx="4654550" cy="3598862"/>
          </a:xfrm>
          <a:ln/>
        </p:spPr>
      </p:sp>
      <p:sp>
        <p:nvSpPr>
          <p:cNvPr id="37892" name="Rectangle 3"/>
          <p:cNvSpPr>
            <a:spLocks noGrp="1" noChangeArrowheads="1"/>
          </p:cNvSpPr>
          <p:nvPr>
            <p:ph type="body" idx="1"/>
          </p:nvPr>
        </p:nvSpPr>
        <p:spPr>
          <a:xfrm>
            <a:off x="858416" y="4602178"/>
            <a:ext cx="5592006" cy="4970352"/>
          </a:xfrm>
          <a:ln/>
        </p:spPr>
        <p:txBody>
          <a:bodyPr/>
          <a:lstStyle/>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Alliance for Performance Excellence, a nonprofit network, serves as an umbrella organization for local, state, regional, and industry Baldrige-based programs. Around 30 state, regional, local, and industry-based performance excellence programs throughout the country base their programs and awards on the Baldrige Excellence Framework, which has extended the reach of the national program and the Baldrige framework. These programs offer tools, resources, and expertise to assist organizations in improving their performance. They also serve as a feeder system for the national Baldrige Award.</a:t>
            </a:r>
          </a:p>
          <a:p>
            <a:pPr marL="192247" indent="-192247" defTabSz="1025317" eaLnBrk="1" fontAlgn="auto" hangingPunct="1">
              <a:spcBef>
                <a:spcPts val="0"/>
              </a:spcBef>
              <a:spcAft>
                <a:spcPts val="673"/>
              </a:spcAft>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The number of state and local, regional, and sector-specific Baldrige-based award programs has grown from 8 in 1991 to around 30 today. These programs cover nearly all U.S. states and territories. </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Other Baldrige-based programs cover long-term care and assisted living organizations, for example.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Alliance for Performance Excellence noted the following for 2018:</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1,241 application reports were received.</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1,660 examiners were trained. </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Over the past 20 years, state and local programs have trained more than 50,000 examiners.</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91274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402" eaLnBrk="0" hangingPunct="0">
              <a:defRPr sz="2900">
                <a:solidFill>
                  <a:schemeClr val="tx1"/>
                </a:solidFill>
                <a:latin typeface="Times New Roman" pitchFamily="18" charset="0"/>
                <a:ea typeface="ＭＳ Ｐゴシック" pitchFamily="34" charset="-128"/>
              </a:defRPr>
            </a:lvl1pPr>
            <a:lvl2pPr marL="916710" indent="-352580" defTabSz="1026402" eaLnBrk="0" hangingPunct="0">
              <a:defRPr sz="2900">
                <a:solidFill>
                  <a:schemeClr val="tx1"/>
                </a:solidFill>
                <a:latin typeface="Times New Roman" pitchFamily="18" charset="0"/>
                <a:ea typeface="ＭＳ Ｐゴシック" pitchFamily="34" charset="-128"/>
              </a:defRPr>
            </a:lvl2pPr>
            <a:lvl3pPr marL="1410323" indent="-282064" defTabSz="1026402" eaLnBrk="0" hangingPunct="0">
              <a:defRPr sz="2900">
                <a:solidFill>
                  <a:schemeClr val="tx1"/>
                </a:solidFill>
                <a:latin typeface="Times New Roman" pitchFamily="18" charset="0"/>
                <a:ea typeface="ＭＳ Ｐゴシック" pitchFamily="34" charset="-128"/>
              </a:defRPr>
            </a:lvl3pPr>
            <a:lvl4pPr marL="1974452" indent="-282064" defTabSz="1026402" eaLnBrk="0" hangingPunct="0">
              <a:defRPr sz="2900">
                <a:solidFill>
                  <a:schemeClr val="tx1"/>
                </a:solidFill>
                <a:latin typeface="Times New Roman" pitchFamily="18" charset="0"/>
                <a:ea typeface="ＭＳ Ｐゴシック" pitchFamily="34" charset="-128"/>
              </a:defRPr>
            </a:lvl4pPr>
            <a:lvl5pPr marL="2538582" indent="-282064" defTabSz="1026402" eaLnBrk="0" hangingPunct="0">
              <a:defRPr sz="2900">
                <a:solidFill>
                  <a:schemeClr val="tx1"/>
                </a:solidFill>
                <a:latin typeface="Times New Roman" pitchFamily="18" charset="0"/>
                <a:ea typeface="ＭＳ Ｐゴシック" pitchFamily="34" charset="-128"/>
              </a:defRPr>
            </a:lvl5pPr>
            <a:lvl6pPr marL="3102711"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66684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23097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795098"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04055182-3DB8-4F40-9EA9-BE883AD1077A}" type="slidenum">
              <a:rPr lang="en-US" sz="1300"/>
              <a:pPr/>
              <a:t>16</a:t>
            </a:fld>
            <a:endParaRPr lang="en-US" sz="1300"/>
          </a:p>
        </p:txBody>
      </p:sp>
      <p:sp>
        <p:nvSpPr>
          <p:cNvPr id="31747" name="Rectangle 2"/>
          <p:cNvSpPr>
            <a:spLocks noGrp="1" noRot="1" noChangeAspect="1" noChangeArrowheads="1" noTextEdit="1"/>
          </p:cNvSpPr>
          <p:nvPr>
            <p:ph type="sldImg"/>
          </p:nvPr>
        </p:nvSpPr>
        <p:spPr>
          <a:xfrm>
            <a:off x="801688" y="812800"/>
            <a:ext cx="5360987" cy="4143375"/>
          </a:xfrm>
          <a:ln/>
        </p:spPr>
      </p:sp>
      <p:sp>
        <p:nvSpPr>
          <p:cNvPr id="31748" name="Rectangle 3"/>
          <p:cNvSpPr>
            <a:spLocks noGrp="1" noChangeArrowheads="1"/>
          </p:cNvSpPr>
          <p:nvPr>
            <p:ph type="body" idx="1"/>
          </p:nvPr>
        </p:nvSpPr>
        <p:spPr>
          <a:xfrm>
            <a:off x="780379" y="5246483"/>
            <a:ext cx="5767597" cy="59076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Baldrige framework and the Criteria are a globally recognized model of performance excellence. Approximately 80 performance or business excellence programs around the world use the Baldrige Criteria or criteria similar to Baldrige as their performance excellence models.</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981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BEDBEFF-A6E1-49D2-91F4-8A9C226D51E7}" type="slidenum">
              <a:rPr lang="en-US" sz="1300"/>
              <a:pPr/>
              <a:t>17</a:t>
            </a:fld>
            <a:endParaRPr lang="en-US" sz="1300"/>
          </a:p>
        </p:txBody>
      </p:sp>
      <p:sp>
        <p:nvSpPr>
          <p:cNvPr id="30723" name="Rectangle 4"/>
          <p:cNvSpPr>
            <a:spLocks noGrp="1" noRot="1" noChangeAspect="1" noChangeArrowheads="1" noTextEdit="1"/>
          </p:cNvSpPr>
          <p:nvPr>
            <p:ph type="sldImg"/>
          </p:nvPr>
        </p:nvSpPr>
        <p:spPr>
          <a:xfrm>
            <a:off x="1704975" y="368300"/>
            <a:ext cx="3897313" cy="3013075"/>
          </a:xfrm>
          <a:ln/>
        </p:spPr>
      </p:sp>
      <p:sp>
        <p:nvSpPr>
          <p:cNvPr id="29700" name="Rectangle 5"/>
          <p:cNvSpPr>
            <a:spLocks noGrp="1" noChangeArrowheads="1"/>
          </p:cNvSpPr>
          <p:nvPr>
            <p:ph type="body" idx="1"/>
          </p:nvPr>
        </p:nvSpPr>
        <p:spPr>
          <a:xfrm>
            <a:off x="312152" y="3405613"/>
            <a:ext cx="6344286" cy="3124728"/>
          </a:xfrm>
          <a:ln/>
        </p:spPr>
        <p:txBody>
          <a:bodyPr/>
          <a:lstStyle/>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Baldrige Program participants include a wide variety of individuals and organizations, such as Baldrige framework-using organizations; Baldrige Award applicants and recipients; and members of the Board of Examiners, who evaluate the award applications and prepare feedback reports.</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From the program’s inception through 2019, 129 of the 1,747 applications have resulted in a Baldrige Award: 31 in manufacturing, 16 in service, 29 in small business, 14 in education, 27 in health care, and 12 in the nonprofit sector. Eight organizations (MEDRAD;</a:t>
            </a:r>
            <a:r>
              <a:rPr lang="en-US" b="1"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MESA;</a:t>
            </a:r>
            <a:r>
              <a:rPr lang="en-US" b="1"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MidwayUSA; The Ritz-Carlton Hotel Company, L.L.C.; Solectron; Cargill Kitchen Solutions [formerly Sunny Fresh Foods, Inc.]; Southcentral Foundation; and Texas Nameplate, Inc.) have received the award twice, making the total number of award recipients 121.</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Through 2019, the Baldrige Performance Excellence Program had trained more than 12,000 examiners in the Baldrige framework and processes. State and regional programs that are members of the nonprofit Alliance for Performance Excellence, which serves as a feeder system for the national Baldrige Award, have trained more than 50,000 examiners. Examiners often take knowledge from the program to their own organizations and teach others about the Baldrige process.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There have been examiners and award recipients in nearly every state and the District of Columbia.</a:t>
            </a:r>
          </a:p>
          <a:p>
            <a:pPr>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0504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1DAC9A5-19C3-4DC2-A219-304D44349ABE}" type="slidenum">
              <a:rPr lang="en-US" sz="1300"/>
              <a:pPr/>
              <a:t>18</a:t>
            </a:fld>
            <a:endParaRPr lang="en-US" sz="1300"/>
          </a:p>
        </p:txBody>
      </p:sp>
      <p:sp>
        <p:nvSpPr>
          <p:cNvPr id="31747" name="Rectangle 4"/>
          <p:cNvSpPr>
            <a:spLocks noGrp="1" noRot="1" noChangeAspect="1" noChangeArrowheads="1" noTextEdit="1"/>
          </p:cNvSpPr>
          <p:nvPr>
            <p:ph type="sldImg"/>
          </p:nvPr>
        </p:nvSpPr>
        <p:spPr>
          <a:xfrm>
            <a:off x="803275" y="812800"/>
            <a:ext cx="5359400" cy="4143375"/>
          </a:xfrm>
          <a:ln/>
        </p:spPr>
      </p:sp>
      <p:sp>
        <p:nvSpPr>
          <p:cNvPr id="31748" name="Rectangle 5"/>
          <p:cNvSpPr>
            <a:spLocks noGrp="1" noChangeArrowheads="1"/>
          </p:cNvSpPr>
          <p:nvPr>
            <p:ph type="body" idx="1"/>
          </p:nvPr>
        </p:nvSpPr>
        <p:spPr>
          <a:xfrm>
            <a:off x="547114" y="5055481"/>
            <a:ext cx="5712879" cy="524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Through the sharing of best practices and knowledge of the Baldrige framework, award recipients have helped increase the competitiveness of U.S. organizations. For example, award recipients often host seminars and workshops to help other organizations understand and use the Criteria.</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Collectively, Baldrige Award recipients have given thousands of presentations. Audiences have included businesses, education and health care organizations, and government agencies and other nonprofit groups.</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Award recipients also share best practices at the annual Quest for Excellence Conference</a:t>
            </a:r>
            <a:r>
              <a:rPr lang="en-US" baseline="30000"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and at regional conferences. Regional conferences are held at various U.S. locations each year.</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The use of the Baldrige framework by award recipients has had a positive influence in several ways on these organizations’ customers and suppliers. First, the use of the Baldrige framework has helped the organizations improve their processes related to customers and suppliers and their relationships with these groups. In addition, some organizations, through such mechanisms as Baldrige-based awards for their suppliers, have encouraged their supplier organizations to use the Baldrige framework .  </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Many award recipients have also written and published articles on the Baldrige framework and the Baldrige Program. </a:t>
            </a:r>
          </a:p>
        </p:txBody>
      </p:sp>
    </p:spTree>
    <p:extLst>
      <p:ext uri="{BB962C8B-B14F-4D97-AF65-F5344CB8AC3E}">
        <p14:creationId xmlns:p14="http://schemas.microsoft.com/office/powerpoint/2010/main" val="343339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5358">
              <a:defRPr sz="2700">
                <a:solidFill>
                  <a:schemeClr val="tx1"/>
                </a:solidFill>
                <a:latin typeface="Times New Roman" pitchFamily="18" charset="0"/>
                <a:ea typeface="ＭＳ Ｐゴシック" pitchFamily="34" charset="-128"/>
              </a:defRPr>
            </a:lvl1pPr>
            <a:lvl2pPr marL="817492" indent="-314419" defTabSz="1025358">
              <a:defRPr sz="2700">
                <a:solidFill>
                  <a:schemeClr val="tx1"/>
                </a:solidFill>
                <a:latin typeface="Times New Roman" pitchFamily="18" charset="0"/>
                <a:ea typeface="ＭＳ Ｐゴシック" pitchFamily="34" charset="-128"/>
              </a:defRPr>
            </a:lvl2pPr>
            <a:lvl3pPr marL="1257679" indent="-251536" defTabSz="1025358">
              <a:defRPr sz="2700">
                <a:solidFill>
                  <a:schemeClr val="tx1"/>
                </a:solidFill>
                <a:latin typeface="Times New Roman" pitchFamily="18" charset="0"/>
                <a:ea typeface="ＭＳ Ｐゴシック" pitchFamily="34" charset="-128"/>
              </a:defRPr>
            </a:lvl3pPr>
            <a:lvl4pPr marL="1760750" indent="-251536" defTabSz="1025358">
              <a:defRPr sz="2700">
                <a:solidFill>
                  <a:schemeClr val="tx1"/>
                </a:solidFill>
                <a:latin typeface="Times New Roman" pitchFamily="18" charset="0"/>
                <a:ea typeface="ＭＳ Ｐゴシック" pitchFamily="34" charset="-128"/>
              </a:defRPr>
            </a:lvl4pPr>
            <a:lvl5pPr marL="2263823" indent="-251536" defTabSz="1025358">
              <a:defRPr sz="2700">
                <a:solidFill>
                  <a:schemeClr val="tx1"/>
                </a:solidFill>
                <a:latin typeface="Times New Roman" pitchFamily="18" charset="0"/>
                <a:ea typeface="ＭＳ Ｐゴシック" pitchFamily="34" charset="-128"/>
              </a:defRPr>
            </a:lvl5pPr>
            <a:lvl6pPr marL="2766894"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D944A158-3D94-4487-BB63-49DD713B7F70}" type="slidenum">
              <a:rPr lang="en-US" sz="1300"/>
              <a:pPr/>
              <a:t>19</a:t>
            </a:fld>
            <a:endParaRPr lang="en-US" sz="1300"/>
          </a:p>
        </p:txBody>
      </p:sp>
      <p:sp>
        <p:nvSpPr>
          <p:cNvPr id="55299" name="Rectangle 2"/>
          <p:cNvSpPr>
            <a:spLocks noGrp="1" noRot="1" noChangeAspect="1" noChangeArrowheads="1" noTextEdit="1"/>
          </p:cNvSpPr>
          <p:nvPr>
            <p:ph type="sldImg"/>
          </p:nvPr>
        </p:nvSpPr>
        <p:spPr>
          <a:xfrm>
            <a:off x="801688" y="811213"/>
            <a:ext cx="5360987" cy="4144962"/>
          </a:xfrm>
          <a:ln/>
        </p:spPr>
      </p:sp>
      <p:sp>
        <p:nvSpPr>
          <p:cNvPr id="55300" name="Rectangle 3"/>
          <p:cNvSpPr>
            <a:spLocks noGrp="1" noChangeArrowheads="1"/>
          </p:cNvSpPr>
          <p:nvPr>
            <p:ph type="body" idx="1"/>
          </p:nvPr>
        </p:nvSpPr>
        <p:spPr>
          <a:xfrm>
            <a:off x="157455" y="4981293"/>
            <a:ext cx="6708498" cy="6063935"/>
          </a:xfrm>
          <a:ln/>
        </p:spPr>
        <p:txBody>
          <a:bodyPr/>
          <a:lstStyle/>
          <a:p>
            <a:pPr>
              <a:defRPr/>
            </a:pPr>
            <a:r>
              <a:rPr lang="en-US" sz="1000" dirty="0">
                <a:latin typeface="Times New Roman" panose="02020603050405020304" pitchFamily="18" charset="0"/>
                <a:ea typeface="ＭＳ Ｐゴシック" pitchFamily="-109" charset="-128"/>
                <a:cs typeface="Times New Roman" panose="02020603050405020304" pitchFamily="18" charset="0"/>
              </a:rPr>
              <a:t>Besides results such as increased self-knowledge, more workforce participation, and integrated operations, the Baldrige framework has helped organizations to improve bottom-line results and competitiveness. Following are some examples:</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Lockheed Martin Missiles and Fire Control (MFC) has attained a leading market share and sustained growth over the past four years: return on investment, a strategic measure for MFC, has grown at a 23% compound annual rate, faster than the industry-best competitor at 13.7%; operating margin has had a compound annual growth rate of 6.2% over 11 years, better than the Standard &amp; Poor’s (S&amp;P) 500 Capital Goods Manufacturing Index at 1.5% and the industry-best competitor at 0.2%; from 2006 to 2011, annual orders from repeat customers increased by 32%, and international orders increased by almost 400%; and time reductions as a result of process and performance improvement programs yielded an estimated saving of $225 million annually.</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Since 2006, MESA more than doubled in size while transforming itself from a manufacturing company to a full-service provider of corrosion control and integrity solutions to the pipeline industry. MESA's growth rate during this period exceeded its closest competitor by almost 40%; MESA's entry into new markets, including expansion into the asset integrity market for pipelines, has created more than $26 million of annual revenue over a nine-year period; profitability as a percentage of revenue has increased from 5% in 2006 to greater than 10% projected for 2012; customer retention rates consistently exceeded 95% in both materials and service between 2006 and 2011, and revenue from existing customers increased over the same period; and the customer satisfaction increased from 87% in 2006 to over 90% since 2009; these levels are consistently better than competitors (ranging from 72 to 83%) and the American Customer Satisfaction Index (ranging from 72 to 76%). </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North Mississippi Health Services’ (NMHS’) outpatient management of diabetes has met or exceeded the National Committee for Quality Assurance (NCQA) top-decile benchmark since 2008; colorectal cancer screenings have increased since 2009 and consistently exceed the standard set by the state’s Medicare quality improvement organization; for 2012, the system’s flagship hospital performed at the 100% level for Joint Commission-accredited hospitals in 26 of 30 Surgical Care Improvement Project core measures; a strong focus on patient safety has led to no central line-associated blood stream infections in the intensive care unit for two years; employee retention has been at or above 90% since fiscal year 2007, exceeding the Bureau of Labor Statistics’ benchmark for health care organizations by 10%; and NMHS leads its primary competitor in market share by 13% and all other hospitals combined by 8%.</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The City of Irving is one of five cities in the state and 89 in the nation with a AAA rating from both Standard and Poor’s and Moody’s—ratings that it has maintained since 2007; the tax rate is the second lowest in the Dallas-Fort Worth Metropolitan area. Since 2007, its overall cost of service has been better than four comparable cities in the area; the rating for overall quality of service in Irving (74%) is higher than the state of Texas (46%), county government (37%), and the U.S. government (38%); since 2006, </a:t>
            </a:r>
            <a:r>
              <a:rPr lang="en-US" sz="1000" dirty="0" err="1">
                <a:latin typeface="Times New Roman" panose="02020603050405020304" pitchFamily="18" charset="0"/>
                <a:ea typeface="Tahoma" pitchFamily="34" charset="0"/>
                <a:cs typeface="Times New Roman" panose="02020603050405020304" pitchFamily="18" charset="0"/>
              </a:rPr>
              <a:t>the%age</a:t>
            </a:r>
            <a:r>
              <a:rPr lang="en-US" sz="1000" dirty="0">
                <a:latin typeface="Times New Roman" panose="02020603050405020304" pitchFamily="18" charset="0"/>
                <a:ea typeface="Tahoma" pitchFamily="34" charset="0"/>
                <a:cs typeface="Times New Roman" panose="02020603050405020304" pitchFamily="18" charset="0"/>
              </a:rPr>
              <a:t> of residents rating many of the city’s key services—including police, code enforcement, libraries, and recreational—as good or excellent has increased by double digits; and Irving’s focus on process efficiency has resulted in more than $44 million in cost savings and efficiencies since 2008. </a:t>
            </a:r>
            <a:endParaRPr lang="en-US" sz="1000" b="1" dirty="0">
              <a:latin typeface="Times New Roman" pitchFamily="18" charset="0"/>
              <a:ea typeface="ＭＳ Ｐゴシック" pitchFamily="-109" charset="-128"/>
              <a:cs typeface="Times New Roman" panose="02020603050405020304" pitchFamily="18" charset="0"/>
            </a:endParaRPr>
          </a:p>
          <a:p>
            <a:pPr marL="70512" indent="-70512">
              <a:spcBef>
                <a:spcPts val="215"/>
              </a:spcBef>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Montgomery County Public Schools (2010 Baldrige Award recipient) elementary school students’ reading performance used to determine Adequate Yearly Progress (AYP) increased for all subgroups, including improvements of 10.2 percentage points for Limited English Proficient students, 8.3 percentage points for students receiving free and reduced-priced meals, 7.1 percentage points for African Americans, and 7.6 percentage points for Hispanics..</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Advocate Good Samaritan Hospital (2010 Baldrige Award recipient) demonstrates high levels of performance in many process measures for clinical outcomes. For example, risk-adjusted mortality (overall mortality divided by expected mortality where 1 is the standard) decreased from 0.55 in 2007 to 0.42 in 2010, exceeding the six-county top-decile level as measured by Thomson Reuters. </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Lean manufacturing concepts have helped MESA Products, Inc. (2006 Baldrige Award recipient) achieve cycle time and productivity improvements. For example, throughput time in the magnesium assembly area improved by 82%, output in the instrumentation equipment assembly area increased by 60%, lead time for the sales-order-entry process decreased by 30%, and error rates dropped 50%. In addition, on-time shipments improved to 97.2%.</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Hurricane Katrina caused </a:t>
            </a:r>
            <a:r>
              <a:rPr lang="en-US" sz="1000" dirty="0" err="1">
                <a:latin typeface="Times New Roman" pitchFamily="18" charset="0"/>
                <a:ea typeface="ＭＳ Ｐゴシック" pitchFamily="-109" charset="-128"/>
                <a:cs typeface="Times New Roman" panose="02020603050405020304" pitchFamily="18" charset="0"/>
              </a:rPr>
              <a:t>DynMcDermott</a:t>
            </a:r>
            <a:r>
              <a:rPr lang="en-US" sz="1000" dirty="0">
                <a:latin typeface="Times New Roman" pitchFamily="18" charset="0"/>
                <a:ea typeface="ＭＳ Ｐゴシック" pitchFamily="-109" charset="-128"/>
                <a:cs typeface="Times New Roman" panose="02020603050405020304" pitchFamily="18" charset="0"/>
              </a:rPr>
              <a:t> Petroleum Operations Company (2005 Baldrige Award recipient) to relocate operations from New Orleans, Louisiana, to Beaumont, Texas. Within five days, the Strategic Petroleum Reserve, which </a:t>
            </a:r>
            <a:r>
              <a:rPr lang="en-US" sz="1000" dirty="0" err="1">
                <a:latin typeface="Times New Roman" pitchFamily="18" charset="0"/>
                <a:ea typeface="ＭＳ Ｐゴシック" pitchFamily="-109" charset="-128"/>
                <a:cs typeface="Times New Roman" panose="02020603050405020304" pitchFamily="18" charset="0"/>
              </a:rPr>
              <a:t>DynMcDermott</a:t>
            </a:r>
            <a:r>
              <a:rPr lang="en-US" sz="1000" dirty="0">
                <a:latin typeface="Times New Roman" pitchFamily="18" charset="0"/>
                <a:ea typeface="ＭＳ Ｐゴシック" pitchFamily="-109" charset="-128"/>
                <a:cs typeface="Times New Roman" panose="02020603050405020304" pitchFamily="18" charset="0"/>
              </a:rPr>
              <a:t> manages as a contractor for the U.S. Department of Energy, began delivering oil to refineries in the Gulf Coast region that normally get oil from the Gulf of Mexico.</a:t>
            </a:r>
          </a:p>
          <a:p>
            <a:pPr>
              <a:defRPr/>
            </a:pPr>
            <a:endParaRPr lang="en-US" sz="1000" dirty="0">
              <a:latin typeface="Times New Roman" pitchFamily="18" charset="0"/>
              <a:ea typeface="ＭＳ Ｐゴシック" pitchFamily="-109" charset="-128"/>
              <a:cs typeface="Times New Roman" panose="02020603050405020304" pitchFamily="18" charset="0"/>
            </a:endParaRPr>
          </a:p>
          <a:p>
            <a:pPr>
              <a:defRPr/>
            </a:pPr>
            <a:endParaRPr lang="en-US" sz="1000" dirty="0">
              <a:latin typeface="Times New Roman" pitchFamily="18" charset="0"/>
              <a:ea typeface="ＭＳ Ｐゴシック" pitchFamily="-109" charset="-128"/>
              <a:cs typeface="Times New Roman" panose="02020603050405020304" pitchFamily="18" charset="0"/>
            </a:endParaRPr>
          </a:p>
          <a:p>
            <a:pPr lvl="1" indent="-121437">
              <a:defRPr/>
            </a:pPr>
            <a:endParaRPr lang="en-US" sz="1000" dirty="0">
              <a:latin typeface="Times New Roman" pitchFamily="18" charset="0"/>
              <a:ea typeface="ＭＳ Ｐゴシック" pitchFamily="-109" charset="-128"/>
              <a:cs typeface="Times New Roman" panose="02020603050405020304" pitchFamily="18" charset="0"/>
            </a:endParaRPr>
          </a:p>
        </p:txBody>
      </p:sp>
    </p:spTree>
    <p:extLst>
      <p:ext uri="{BB962C8B-B14F-4D97-AF65-F5344CB8AC3E}">
        <p14:creationId xmlns:p14="http://schemas.microsoft.com/office/powerpoint/2010/main" val="71491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panose="02020603050405020304" pitchFamily="18" charset="0"/>
                <a:ea typeface="MS PGothic" panose="020B0600070205080204" pitchFamily="34" charset="-128"/>
              </a:defRPr>
            </a:lvl1pPr>
            <a:lvl2pPr marL="742950" indent="-285750" defTabSz="825500">
              <a:defRPr sz="2400">
                <a:solidFill>
                  <a:schemeClr val="tx1"/>
                </a:solidFill>
                <a:latin typeface="Times New Roman" panose="02020603050405020304" pitchFamily="18" charset="0"/>
                <a:ea typeface="MS PGothic" panose="020B0600070205080204" pitchFamily="34" charset="-128"/>
              </a:defRPr>
            </a:lvl2pPr>
            <a:lvl3pPr marL="1143000" indent="-228600" defTabSz="825500">
              <a:defRPr sz="2400">
                <a:solidFill>
                  <a:schemeClr val="tx1"/>
                </a:solidFill>
                <a:latin typeface="Times New Roman" panose="02020603050405020304" pitchFamily="18" charset="0"/>
                <a:ea typeface="MS PGothic" panose="020B0600070205080204" pitchFamily="34" charset="-128"/>
              </a:defRPr>
            </a:lvl3pPr>
            <a:lvl4pPr marL="1600200" indent="-228600" defTabSz="825500">
              <a:defRPr sz="2400">
                <a:solidFill>
                  <a:schemeClr val="tx1"/>
                </a:solidFill>
                <a:latin typeface="Times New Roman" panose="02020603050405020304" pitchFamily="18" charset="0"/>
                <a:ea typeface="MS PGothic" panose="020B0600070205080204" pitchFamily="34" charset="-128"/>
              </a:defRPr>
            </a:lvl4pPr>
            <a:lvl5pPr marL="2057400" indent="-228600" defTabSz="825500">
              <a:defRPr sz="2400">
                <a:solidFill>
                  <a:schemeClr val="tx1"/>
                </a:solidFill>
                <a:latin typeface="Times New Roman" panose="02020603050405020304" pitchFamily="18" charset="0"/>
                <a:ea typeface="MS PGothic" panose="020B0600070205080204" pitchFamily="34" charset="-128"/>
              </a:defRPr>
            </a:lvl5pPr>
            <a:lvl6pPr marL="25146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0D25F4-6F0F-4DA6-827E-ABDC038CCA95}" type="slidenum">
              <a:rPr lang="en-US" altLang="en-US" sz="1100"/>
              <a:pPr/>
              <a:t>2</a:t>
            </a:fld>
            <a:endParaRPr lang="en-US" altLang="en-US" sz="11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Calibri" panose="020F0502020204030204" pitchFamily="34" charset="0"/>
              </a:rPr>
              <a:t>The ratio of the Baldrige Program’s benefits for the U.S. economy to its costs has been estimated at 820 to 1.</a:t>
            </a:r>
          </a:p>
          <a:p>
            <a:r>
              <a:rPr lang="en-US" altLang="en-US" sz="1200" dirty="0">
                <a:latin typeface="Calibri" panose="020F0502020204030204" pitchFamily="34" charset="0"/>
              </a:rPr>
              <a:t>121 Baldrige Award winners serve as national role models.</a:t>
            </a:r>
          </a:p>
          <a:p>
            <a:r>
              <a:rPr lang="en-US" altLang="en-US" sz="1200" dirty="0">
                <a:latin typeface="Calibri" panose="020F0502020204030204" pitchFamily="34" charset="0"/>
              </a:rPr>
              <a:t>2010-–2019 award applicants represent 650,093  jobs, 3,209 work sites, over $181 billion in revenue/budgets, and over 590 million customers served.</a:t>
            </a:r>
          </a:p>
          <a:p>
            <a:r>
              <a:rPr lang="en-US" altLang="en-US" sz="1200" dirty="0">
                <a:latin typeface="Calibri" panose="020F0502020204030204" pitchFamily="34" charset="0"/>
              </a:rPr>
              <a:t>348 Baldrige examiners volunteered roughly $7.9 million in services in 2019.</a:t>
            </a:r>
          </a:p>
          <a:p>
            <a:r>
              <a:rPr lang="en-US" altLang="en-US" sz="1200" dirty="0">
                <a:latin typeface="Calibri" panose="020F0502020204030204" pitchFamily="34" charset="0"/>
              </a:rPr>
              <a:t>State Baldrige-based examiners volunteered around $29 million in services in 2018.</a:t>
            </a: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p:txBody>
      </p:sp>
    </p:spTree>
    <p:extLst>
      <p:ext uri="{BB962C8B-B14F-4D97-AF65-F5344CB8AC3E}">
        <p14:creationId xmlns:p14="http://schemas.microsoft.com/office/powerpoint/2010/main" val="161881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FE24620-6131-4443-A5C2-D14CF82A61BD}" type="slidenum">
              <a:rPr lang="en-US" sz="1300"/>
              <a:pPr/>
              <a:t>20</a:t>
            </a:fld>
            <a:endParaRPr lang="en-US" sz="1300"/>
          </a:p>
        </p:txBody>
      </p:sp>
      <p:sp>
        <p:nvSpPr>
          <p:cNvPr id="32771" name="Rectangle 6"/>
          <p:cNvSpPr>
            <a:spLocks noGrp="1" noRot="1" noChangeAspect="1" noChangeArrowheads="1" noTextEdit="1"/>
          </p:cNvSpPr>
          <p:nvPr>
            <p:ph type="sldImg"/>
          </p:nvPr>
        </p:nvSpPr>
        <p:spPr>
          <a:ln/>
        </p:spPr>
      </p:sp>
      <p:sp>
        <p:nvSpPr>
          <p:cNvPr id="31748" name="Rectangle 7"/>
          <p:cNvSpPr>
            <a:spLocks noGrp="1" noChangeArrowheads="1"/>
          </p:cNvSpPr>
          <p:nvPr>
            <p:ph type="body" idx="1"/>
          </p:nvPr>
        </p:nvSpPr>
        <p:spPr>
          <a:xfrm>
            <a:off x="542342" y="5098234"/>
            <a:ext cx="5692204" cy="4285307"/>
          </a:xfrm>
          <a:ln/>
        </p:spPr>
        <p:txBody>
          <a:bodyPr/>
          <a:lstStyle/>
          <a:p>
            <a:pPr>
              <a:spcAft>
                <a:spcPts val="740"/>
              </a:spcAft>
              <a:defRPr/>
            </a:pPr>
            <a:r>
              <a:rPr lang="en-US" dirty="0">
                <a:latin typeface="Times New Roman" panose="02020603050405020304" pitchFamily="18" charset="0"/>
                <a:ea typeface="Tahoma" pitchFamily="34" charset="0"/>
                <a:cs typeface="Times New Roman" panose="02020603050405020304" pitchFamily="18" charset="0"/>
              </a:rPr>
              <a:t>The following slides show some of the achievements of the current award recipients.</a:t>
            </a:r>
          </a:p>
        </p:txBody>
      </p:sp>
    </p:spTree>
    <p:extLst>
      <p:ext uri="{BB962C8B-B14F-4D97-AF65-F5344CB8AC3E}">
        <p14:creationId xmlns:p14="http://schemas.microsoft.com/office/powerpoint/2010/main" val="72925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21</a:t>
            </a:fld>
            <a:endParaRPr lang="en-US" sz="1300"/>
          </a:p>
        </p:txBody>
      </p:sp>
      <p:sp>
        <p:nvSpPr>
          <p:cNvPr id="33795" name="Rectangle 2"/>
          <p:cNvSpPr>
            <a:spLocks noGrp="1" noRot="1" noChangeAspect="1" noChangeArrowheads="1" noTextEdit="1"/>
          </p:cNvSpPr>
          <p:nvPr>
            <p:ph type="sldImg"/>
          </p:nvPr>
        </p:nvSpPr>
        <p:spPr>
          <a:xfrm>
            <a:off x="1162050" y="704850"/>
            <a:ext cx="4546600" cy="3514725"/>
          </a:xfrm>
          <a:ln/>
        </p:spPr>
      </p:sp>
      <p:sp>
        <p:nvSpPr>
          <p:cNvPr id="272387" name="Rectangle 3"/>
          <p:cNvSpPr>
            <a:spLocks noGrp="1" noChangeArrowheads="1"/>
          </p:cNvSpPr>
          <p:nvPr>
            <p:ph type="body" idx="1"/>
          </p:nvPr>
        </p:nvSpPr>
        <p:spPr>
          <a:xfrm>
            <a:off x="229025" y="4517804"/>
            <a:ext cx="6576492" cy="4480964"/>
          </a:xfrm>
        </p:spPr>
        <p:txBody>
          <a:bodyPr/>
          <a:lstStyle/>
          <a:p>
            <a:r>
              <a:rPr lang="en-US" sz="1100" kern="1200" dirty="0">
                <a:solidFill>
                  <a:schemeClr val="tx1"/>
                </a:solidFill>
                <a:effectLst/>
                <a:latin typeface="Times New Roman" pitchFamily="-107" charset="0"/>
                <a:ea typeface="ＭＳ Ｐゴシック" pitchFamily="-107" charset="-128"/>
                <a:cs typeface="ＭＳ Ｐゴシック" pitchFamily="-110" charset="-128"/>
              </a:rPr>
              <a:t>Adventist Health White Memorial is a private, faith-based, nonprofit teaching hospital that provides a full range of inpatient, ambulatory, emergency, and diagnostic services. Six service lines include general medicine, cardiovascular, surgical, orthopedic, women’s services, and emergency services. The hospital, which is deeply committed to its East Los Angeles community, is the only “safety-net” hospital serving more than 2 million people in a densely populated area where most residents live below the Federal poverty level. The hospital’s service area is a federally designated medically underserved area; the payor mix is 97% Medicaid and Medicare.</a:t>
            </a:r>
          </a:p>
          <a:p>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Highlights</a:t>
            </a: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Zero emergency department returns after outpatient surgery since 2014, in the national top decile in 2018</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Complication rates better than the national top decile</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Net Promoter Score almost 25% higher than competing hospitals</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Standard &amp; Poor's AA+ rating for days-cash-on-hand </a:t>
            </a:r>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81796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22</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479453"/>
            <a:ext cx="6576492" cy="4640531"/>
          </a:xfrm>
        </p:spPr>
        <p:txBody>
          <a:bodyPr/>
          <a:lstStyle/>
          <a:p>
            <a:r>
              <a:rPr lang="en-US" sz="1100" kern="1200" dirty="0">
                <a:solidFill>
                  <a:schemeClr val="tx1"/>
                </a:solidFill>
                <a:effectLst/>
                <a:latin typeface="Times New Roman" pitchFamily="-107" charset="0"/>
                <a:ea typeface="ＭＳ Ｐゴシック" pitchFamily="-107" charset="-128"/>
                <a:cs typeface="ＭＳ Ｐゴシック" pitchFamily="-110" charset="-128"/>
              </a:rPr>
              <a:t>Located in Pittsburgh, PA, CORE is a nonprofit organ procurement organization (OPO) with a federally designated service area encompassing a population of 5.5 million in western Pennsylvania, West Virginia, and one county in New York. One of 58 independent, nonprofit OPOs designated by the Centers for Medicare and Medicaid Services, CORE’s mission is to save and heal lives through donation.</a:t>
            </a:r>
          </a:p>
          <a:p>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Highlights</a:t>
            </a: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Performance among the top 10% of the nation’s OPOs from 2014 through 2019</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Satisfaction levels above 90% for all four of CORE’s key customer groups—donor families, transplant centers, corneal transplant surgeons, and tissue processors</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Cost savings of over $300,000 in 2014, over $600,000 in 2018, and over $2.6 million in 2019 as the result of managing operational costs, efficiency, and effectiveness </a:t>
            </a:r>
            <a:br>
              <a:rPr lang="en-US" dirty="0"/>
            </a:b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193764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23</a:t>
            </a:fld>
            <a:endParaRPr lang="en-US" sz="1300"/>
          </a:p>
        </p:txBody>
      </p:sp>
      <p:sp>
        <p:nvSpPr>
          <p:cNvPr id="33795" name="Rectangle 2"/>
          <p:cNvSpPr>
            <a:spLocks noGrp="1" noRot="1" noChangeAspect="1" noChangeArrowheads="1" noTextEdit="1"/>
          </p:cNvSpPr>
          <p:nvPr>
            <p:ph type="sldImg"/>
          </p:nvPr>
        </p:nvSpPr>
        <p:spPr>
          <a:xfrm>
            <a:off x="1101725" y="463550"/>
            <a:ext cx="4546600" cy="3514725"/>
          </a:xfrm>
          <a:ln/>
        </p:spPr>
      </p:sp>
      <p:sp>
        <p:nvSpPr>
          <p:cNvPr id="272387" name="Rectangle 3"/>
          <p:cNvSpPr>
            <a:spLocks noGrp="1" noChangeArrowheads="1"/>
          </p:cNvSpPr>
          <p:nvPr>
            <p:ph type="body" idx="1"/>
          </p:nvPr>
        </p:nvSpPr>
        <p:spPr>
          <a:xfrm>
            <a:off x="446915" y="3992391"/>
            <a:ext cx="6407410" cy="4923009"/>
          </a:xfrm>
        </p:spPr>
        <p:txBody>
          <a:bodyPr/>
          <a:lstStyle/>
          <a:p>
            <a:r>
              <a:rPr lang="en-US" sz="1100" kern="1200" dirty="0">
                <a:solidFill>
                  <a:schemeClr val="tx1"/>
                </a:solidFill>
                <a:effectLst/>
                <a:latin typeface="Times New Roman" pitchFamily="-107" charset="0"/>
                <a:ea typeface="ＭＳ Ｐゴシック" pitchFamily="-107" charset="-128"/>
                <a:cs typeface="ＭＳ Ｐゴシック" pitchFamily="-110" charset="-128"/>
              </a:rPr>
              <a:t> Located near the Mississippi River along the historic trails of the Chickasaw Indians and established in 1841, the City of Germantown operates under a mayor-council form of government. With a certified population of 40,123, the City has one defining mission—Excellence, Every day. The philosophy guides staff commitment to align performance excellence with the City’s vision and long-range strategy, represented in the Germantown Forward 2030 Plan. The City comprises 19.8 square miles and its key product offerings include education, economic development, public safety, sanitation, and utilities (water and sewer).</a:t>
            </a:r>
          </a:p>
          <a:p>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Highlights</a:t>
            </a: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Since 1994, the highest possible credit rating from Standard &amp; Poor's and Moody’s</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Unemployment rate of about 2.6% in 2018, better than the current U.S. rate of 3.7%</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Net Promoter Score of 71 in customer engagement in 2018, better than the “excellent” benchmark of 50 and the “world-class” benchmark of 70</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Close to 80% overall satisfaction rating since 2015, better than the 2019 FEVS benchmark of 60%</a:t>
            </a:r>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239932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24</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377822"/>
            <a:ext cx="6576492" cy="4497436"/>
          </a:xfrm>
        </p:spPr>
        <p:txBody>
          <a:bodyPr/>
          <a:lstStyle/>
          <a:p>
            <a:r>
              <a:rPr lang="en-US" sz="1100" kern="1200" dirty="0">
                <a:solidFill>
                  <a:schemeClr val="tx1"/>
                </a:solidFill>
                <a:effectLst/>
                <a:latin typeface="Times New Roman" pitchFamily="-107" charset="0"/>
                <a:ea typeface="ＭＳ Ｐゴシック" pitchFamily="-107" charset="-128"/>
                <a:cs typeface="ＭＳ Ｐゴシック" pitchFamily="-110" charset="-128"/>
              </a:rPr>
              <a:t>Howard Community College is an open-access, public community college offering associate degrees and certificates, as well as workforce development training and continuing education classes, that help students attain new skills, and prepare for careers or transfer to four-year institutions. With 2,724 employees, the college educates about 30,000 students annually through a main campus in Columbia, Maryland, in addition to two other locations. </a:t>
            </a:r>
          </a:p>
          <a:p>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Highlights</a:t>
            </a: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Outperforms local and national comparators for attainment of associate degrees and certificates by more than 200%</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Tripled graduation rates for Black/African American and Hispanic/Latino first-time-to-college students within two years of entry</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100% graduate placement rate for health sciences students from seven out of eight of health sciences programs</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Best in the state for full-time-equivalent enrollment growth over the past 10 years</a:t>
            </a:r>
          </a:p>
          <a:p>
            <a:pPr lvl="0"/>
            <a:br>
              <a:rPr lang="en-US" dirty="0"/>
            </a:b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93327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25</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377822"/>
            <a:ext cx="6576492" cy="4497436"/>
          </a:xfrm>
        </p:spPr>
        <p:txBody>
          <a:bodyPr/>
          <a:lstStyle/>
          <a:p>
            <a:r>
              <a:rPr lang="en-US" sz="1100" kern="1200" dirty="0">
                <a:solidFill>
                  <a:schemeClr val="tx1"/>
                </a:solidFill>
                <a:effectLst/>
                <a:latin typeface="Times New Roman" pitchFamily="-107" charset="0"/>
                <a:ea typeface="ＭＳ Ｐゴシック" pitchFamily="-107" charset="-128"/>
                <a:cs typeface="ＭＳ Ｐゴシック" pitchFamily="-110" charset="-128"/>
              </a:rPr>
              <a:t>With a workforce of 210, the Illinois Municipal Retirement Fund is a public-defined benefit pension plan providing services to local government and school district employees throughout Illinois (except for the City of Chicago and Cook County). It serves 3,010 employers and has $42.7 billion in assets. IMRF has 176,517 active members, 119,939 inactive members, and 133,261 benefit recipients. It has main and satellite offices, respectively, in Oak Brook and Springfield, IL, as well as eight Illinois regional home offices.</a:t>
            </a:r>
          </a:p>
          <a:p>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Highlights</a:t>
            </a: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b="0" kern="1200" dirty="0">
                <a:solidFill>
                  <a:schemeClr val="tx1"/>
                </a:solidFill>
                <a:effectLst/>
                <a:latin typeface="Times New Roman" pitchFamily="-107" charset="0"/>
                <a:ea typeface="ＭＳ Ｐゴシック" pitchFamily="-107" charset="-128"/>
                <a:cs typeface="ＭＳ Ｐゴシック" pitchFamily="-110" charset="-128"/>
              </a:rPr>
              <a:t>Standard &amp; Poor’s “strong” rating since 2017</a:t>
            </a:r>
            <a:endParaRPr lang="en-US" sz="1100" b="1"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b="0" kern="1200" dirty="0">
                <a:solidFill>
                  <a:schemeClr val="tx1"/>
                </a:solidFill>
                <a:effectLst/>
                <a:latin typeface="Times New Roman" pitchFamily="-107" charset="0"/>
                <a:ea typeface="ＭＳ Ｐゴシック" pitchFamily="-107" charset="-128"/>
                <a:cs typeface="ＭＳ Ｐゴシック" pitchFamily="-110" charset="-128"/>
              </a:rPr>
              <a:t>90% funded, 1 of only 16 of the 100 largest U.S. public pension plans at this level</a:t>
            </a:r>
            <a:endParaRPr lang="en-US" sz="1100" b="1"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b="0" kern="1200" dirty="0">
                <a:solidFill>
                  <a:schemeClr val="tx1"/>
                </a:solidFill>
                <a:effectLst/>
                <a:latin typeface="Times New Roman" pitchFamily="-107" charset="0"/>
                <a:ea typeface="ＭＳ Ｐゴシック" pitchFamily="-107" charset="-128"/>
                <a:cs typeface="ＭＳ Ｐゴシック" pitchFamily="-110" charset="-128"/>
              </a:rPr>
              <a:t>Over 10 years, 9.47% gross annualized rate of return, better than the actuarial assumption of 7.5% and total portfolio benchmark of 8.78%</a:t>
            </a:r>
            <a:endParaRPr lang="en-US" sz="1100" b="1"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b="0" kern="1200" dirty="0">
                <a:solidFill>
                  <a:schemeClr val="tx1"/>
                </a:solidFill>
                <a:effectLst/>
                <a:latin typeface="Times New Roman" pitchFamily="-107" charset="0"/>
                <a:ea typeface="ＭＳ Ｐゴシック" pitchFamily="-107" charset="-128"/>
                <a:cs typeface="ＭＳ Ｐゴシック" pitchFamily="-110" charset="-128"/>
              </a:rPr>
              <a:t>97% member and 96% employer satisfaction with transactions</a:t>
            </a:r>
            <a:endParaRPr lang="en-US" sz="1100" b="1" kern="1200" dirty="0">
              <a:solidFill>
                <a:schemeClr val="tx1"/>
              </a:solidFill>
              <a:effectLst/>
              <a:latin typeface="Times New Roman" pitchFamily="-107" charset="0"/>
              <a:ea typeface="ＭＳ Ｐゴシック" pitchFamily="-107" charset="-128"/>
              <a:cs typeface="ＭＳ Ｐゴシック" pitchFamily="-110" charset="-128"/>
            </a:endParaRPr>
          </a:p>
          <a:p>
            <a:pPr lvl="0"/>
            <a:br>
              <a:rPr lang="en-US" sz="1100" kern="1200" dirty="0">
                <a:solidFill>
                  <a:schemeClr val="tx1"/>
                </a:solidFill>
                <a:effectLst/>
                <a:latin typeface="Times New Roman" pitchFamily="-107" charset="0"/>
                <a:ea typeface="ＭＳ Ｐゴシック" pitchFamily="-107" charset="-128"/>
                <a:cs typeface="ＭＳ Ｐゴシック" pitchFamily="-110" charset="-128"/>
              </a:rPr>
            </a:br>
            <a:r>
              <a:rPr lang="en-US" sz="1100" kern="1200" dirty="0">
                <a:solidFill>
                  <a:schemeClr val="tx1"/>
                </a:solidFill>
                <a:effectLst/>
                <a:latin typeface="Times New Roman" pitchFamily="-107" charset="0"/>
                <a:ea typeface="ＭＳ Ｐゴシック" pitchFamily="-107" charset="-128"/>
                <a:cs typeface="ＭＳ Ｐゴシック" pitchFamily="-110" charset="-128"/>
              </a:rPr>
              <a:t> </a:t>
            </a:r>
          </a:p>
          <a:p>
            <a:pPr>
              <a:spcBef>
                <a:spcPts val="0"/>
              </a:spcBef>
              <a:spcAft>
                <a:spcPts val="673"/>
              </a:spcAft>
            </a:pP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314859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26</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377822"/>
            <a:ext cx="6576492" cy="4497436"/>
          </a:xfrm>
        </p:spPr>
        <p:txBody>
          <a:bodyPr/>
          <a:lstStyle/>
          <a:p>
            <a:r>
              <a:rPr lang="en-US" sz="1100" kern="1200" dirty="0">
                <a:solidFill>
                  <a:schemeClr val="tx1"/>
                </a:solidFill>
                <a:effectLst/>
                <a:latin typeface="Times New Roman" pitchFamily="-107" charset="0"/>
                <a:ea typeface="ＭＳ Ｐゴシック" pitchFamily="-107" charset="-128"/>
                <a:cs typeface="ＭＳ Ｐゴシック" pitchFamily="-110" charset="-128"/>
              </a:rPr>
              <a:t>Opened in 1916 and now the largest independent medical center in its primary and secondary markets, Mary Greeley Medical Center is a public, nonprofit, 220-bed hospital offering inpatient, outpatient, emergency department, home health care, and hospice services. The hospital, which was gifted to the city of Ames by a Union Army officer in the Civil War in memory of his beloved wife, provides health care to the residents of a 14-county area in central Iowa. Inpatient and outpatient services support a continuum of care for patients, including surgery, cancer care, cardiac care, diabetes and nutrition care, orthopedics, obstetrics and gynecology, gastroenterology, mental health services, palliative care, home health care, hospice care, rehabilitation, and more.</a:t>
            </a:r>
          </a:p>
          <a:p>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Highlights</a:t>
            </a:r>
            <a:endParaRPr lang="en-US" sz="1100" kern="1200" dirty="0">
              <a:solidFill>
                <a:schemeClr val="tx1"/>
              </a:solidFill>
              <a:effectLst/>
              <a:latin typeface="Times New Roman" pitchFamily="-107" charset="0"/>
              <a:ea typeface="ＭＳ Ｐゴシック" pitchFamily="-107" charset="-128"/>
              <a:cs typeface="ＭＳ Ｐゴシック" pitchFamily="-110" charset="-128"/>
            </a:endParaRP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Center for Medicare and Medicaid Services top decile for 30-day readmissions, 30-day mortality for heart attack patients, incidence of preventable blood clots, compliance with sepsis practices, influenza vaccinations, stroke bundle compliance, and outpatient imaging measures</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Top-decile inpatient satisfaction since 2016</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More than 75% of inpatients and outpatients recommending the medical center</a:t>
            </a:r>
          </a:p>
          <a:p>
            <a:pPr lvl="0"/>
            <a:r>
              <a:rPr lang="en-US" sz="1100" kern="1200" dirty="0">
                <a:solidFill>
                  <a:schemeClr val="tx1"/>
                </a:solidFill>
                <a:effectLst/>
                <a:latin typeface="Times New Roman" pitchFamily="-107" charset="0"/>
                <a:ea typeface="ＭＳ Ｐゴシック" pitchFamily="-107" charset="-128"/>
                <a:cs typeface="ＭＳ Ｐゴシック" pitchFamily="-110" charset="-128"/>
              </a:rPr>
              <a:t>Dominant leader in primary market share overall and for inpatient (43%) and outpatient (48%) care since 2015, in spite of being one quarter to one third the size of two of its closest competitors</a:t>
            </a:r>
            <a:br>
              <a:rPr lang="en-US" sz="1100" kern="1200" dirty="0">
                <a:solidFill>
                  <a:schemeClr val="tx1"/>
                </a:solidFill>
                <a:effectLst/>
                <a:latin typeface="Times New Roman" pitchFamily="-107" charset="0"/>
                <a:ea typeface="ＭＳ Ｐゴシック" pitchFamily="-107" charset="-128"/>
                <a:cs typeface="ＭＳ Ｐゴシック" pitchFamily="-110" charset="-128"/>
              </a:rPr>
            </a:br>
            <a:r>
              <a:rPr lang="en-US" sz="1100" kern="1200" dirty="0">
                <a:solidFill>
                  <a:schemeClr val="tx1"/>
                </a:solidFill>
                <a:effectLst/>
                <a:latin typeface="Times New Roman" pitchFamily="-107" charset="0"/>
                <a:ea typeface="ＭＳ Ｐゴシック" pitchFamily="-107" charset="-128"/>
                <a:cs typeface="ＭＳ Ｐゴシック" pitchFamily="-110" charset="-128"/>
              </a:rPr>
              <a:t> </a:t>
            </a:r>
          </a:p>
          <a:p>
            <a:pPr>
              <a:spcBef>
                <a:spcPts val="0"/>
              </a:spcBef>
              <a:spcAft>
                <a:spcPts val="673"/>
              </a:spcAft>
            </a:pP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2895977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27</a:t>
            </a:fld>
            <a:endParaRPr lang="en-US"/>
          </a:p>
        </p:txBody>
      </p:sp>
    </p:spTree>
    <p:extLst>
      <p:ext uri="{BB962C8B-B14F-4D97-AF65-F5344CB8AC3E}">
        <p14:creationId xmlns:p14="http://schemas.microsoft.com/office/powerpoint/2010/main" val="15763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402" eaLnBrk="0" hangingPunct="0">
              <a:defRPr sz="2900">
                <a:solidFill>
                  <a:schemeClr val="tx1"/>
                </a:solidFill>
                <a:latin typeface="Times New Roman" pitchFamily="18" charset="0"/>
                <a:ea typeface="ＭＳ Ｐゴシック" pitchFamily="34" charset="-128"/>
              </a:defRPr>
            </a:lvl1pPr>
            <a:lvl2pPr marL="916710" indent="-352580" defTabSz="1026402" eaLnBrk="0" hangingPunct="0">
              <a:defRPr sz="2900">
                <a:solidFill>
                  <a:schemeClr val="tx1"/>
                </a:solidFill>
                <a:latin typeface="Times New Roman" pitchFamily="18" charset="0"/>
                <a:ea typeface="ＭＳ Ｐゴシック" pitchFamily="34" charset="-128"/>
              </a:defRPr>
            </a:lvl2pPr>
            <a:lvl3pPr marL="1410323" indent="-282064" defTabSz="1026402" eaLnBrk="0" hangingPunct="0">
              <a:defRPr sz="2900">
                <a:solidFill>
                  <a:schemeClr val="tx1"/>
                </a:solidFill>
                <a:latin typeface="Times New Roman" pitchFamily="18" charset="0"/>
                <a:ea typeface="ＭＳ Ｐゴシック" pitchFamily="34" charset="-128"/>
              </a:defRPr>
            </a:lvl3pPr>
            <a:lvl4pPr marL="1974452" indent="-282064" defTabSz="1026402" eaLnBrk="0" hangingPunct="0">
              <a:defRPr sz="2900">
                <a:solidFill>
                  <a:schemeClr val="tx1"/>
                </a:solidFill>
                <a:latin typeface="Times New Roman" pitchFamily="18" charset="0"/>
                <a:ea typeface="ＭＳ Ｐゴシック" pitchFamily="34" charset="-128"/>
              </a:defRPr>
            </a:lvl4pPr>
            <a:lvl5pPr marL="2538582" indent="-282064" defTabSz="1026402" eaLnBrk="0" hangingPunct="0">
              <a:defRPr sz="2900">
                <a:solidFill>
                  <a:schemeClr val="tx1"/>
                </a:solidFill>
                <a:latin typeface="Times New Roman" pitchFamily="18" charset="0"/>
                <a:ea typeface="ＭＳ Ｐゴシック" pitchFamily="34" charset="-128"/>
              </a:defRPr>
            </a:lvl5pPr>
            <a:lvl6pPr marL="3102711"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66684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23097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795098"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04055182-3DB8-4F40-9EA9-BE883AD1077A}" type="slidenum">
              <a:rPr lang="en-US" sz="1300"/>
              <a:pPr/>
              <a:t>3</a:t>
            </a:fld>
            <a:endParaRPr lang="en-US" sz="1300"/>
          </a:p>
        </p:txBody>
      </p:sp>
      <p:sp>
        <p:nvSpPr>
          <p:cNvPr id="31747" name="Rectangle 2"/>
          <p:cNvSpPr>
            <a:spLocks noGrp="1" noRot="1" noChangeAspect="1" noChangeArrowheads="1" noTextEdit="1"/>
          </p:cNvSpPr>
          <p:nvPr>
            <p:ph type="sldImg"/>
          </p:nvPr>
        </p:nvSpPr>
        <p:spPr>
          <a:xfrm>
            <a:off x="801688" y="812800"/>
            <a:ext cx="5360987" cy="4143375"/>
          </a:xfrm>
          <a:ln/>
        </p:spPr>
      </p:sp>
      <p:sp>
        <p:nvSpPr>
          <p:cNvPr id="31748" name="Rectangle 3"/>
          <p:cNvSpPr>
            <a:spLocks noGrp="1" noChangeArrowheads="1"/>
          </p:cNvSpPr>
          <p:nvPr>
            <p:ph type="body" idx="1"/>
          </p:nvPr>
        </p:nvSpPr>
        <p:spPr>
          <a:xfrm>
            <a:off x="780379" y="5246483"/>
            <a:ext cx="5767597" cy="2405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Since 1987, the Baldrige Excellence Framework and its Criteria for Performance Excellence have played three roles in strengthening U.S. competitiveness: </a:t>
            </a:r>
          </a:p>
          <a:p>
            <a:pPr marL="192247" indent="-192247">
              <a:spcAft>
                <a:spcPts val="673"/>
              </a:spcAft>
              <a:buFont typeface="Arial" pitchFamily="34" charset="0"/>
              <a:buChar char="•"/>
            </a:pP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They help improve organizational performance practices, capabilities, and results.</a:t>
            </a:r>
          </a:p>
          <a:p>
            <a:pPr marL="192247" lvl="1" indent="-192247" defTabSz="1025317" eaLnBrk="1" fontAlgn="auto" hangingPunct="1">
              <a:spcAft>
                <a:spcPts val="673"/>
              </a:spcAft>
              <a:buFont typeface="Arial" pitchFamily="34" charset="0"/>
              <a:buChar char="•"/>
              <a:defRPr/>
            </a:pPr>
            <a:r>
              <a:rPr lang="en-US" strike="noStrike" baseline="0" dirty="0">
                <a:latin typeface="Times New Roman" panose="02020603050405020304" pitchFamily="18" charset="0"/>
                <a:ea typeface="Tahoma" pitchFamily="34" charset="0"/>
                <a:cs typeface="Times New Roman" panose="02020603050405020304" pitchFamily="18" charset="0"/>
              </a:rPr>
              <a:t>As the basis of the Baldrige Award, which recognizes the achievements of role-model organizations, they </a:t>
            </a: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facilitate communication and sharing of best practices among U.S. </a:t>
            </a:r>
            <a:r>
              <a:rPr lang="en-US" strike="noStrike" kern="1200" dirty="0">
                <a:solidFill>
                  <a:schemeClr val="tx1"/>
                </a:solidFill>
                <a:effectLst/>
                <a:latin typeface="Times New Roman" panose="02020603050405020304" pitchFamily="18" charset="0"/>
                <a:ea typeface="Tahoma" pitchFamily="34" charset="0"/>
                <a:cs typeface="Times New Roman" panose="02020603050405020304" pitchFamily="18" charset="0"/>
              </a:rPr>
              <a:t>organizations.</a:t>
            </a:r>
            <a:endParaRPr lang="en-US" strike="noStrike" baseline="0" dirty="0">
              <a:latin typeface="Times New Roman" panose="02020603050405020304" pitchFamily="18" charset="0"/>
              <a:ea typeface="Tahoma" pitchFamily="34" charset="0"/>
              <a:cs typeface="Times New Roman" panose="02020603050405020304" pitchFamily="18" charset="0"/>
            </a:endParaRPr>
          </a:p>
          <a:p>
            <a:pPr marL="192247" indent="-192247">
              <a:spcAft>
                <a:spcPts val="673"/>
              </a:spcAft>
              <a:buFont typeface="Arial" pitchFamily="34" charset="0"/>
              <a:buChar char="•"/>
            </a:pP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They also serve as a working tool for understanding and managing organizational performance, for guiding your strategic plan, and for providing opportunities to learn.</a:t>
            </a:r>
          </a:p>
        </p:txBody>
      </p:sp>
    </p:spTree>
    <p:extLst>
      <p:ext uri="{BB962C8B-B14F-4D97-AF65-F5344CB8AC3E}">
        <p14:creationId xmlns:p14="http://schemas.microsoft.com/office/powerpoint/2010/main" val="358231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xfrm>
            <a:off x="702341" y="4490959"/>
            <a:ext cx="5618725" cy="3773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Source for 820-to-1 ratio: Albert N. Link and John T. Scott, </a:t>
            </a:r>
            <a:r>
              <a:rPr lang="en-US" i="1" dirty="0">
                <a:latin typeface="Times New Roman" panose="02020603050405020304" pitchFamily="18" charset="0"/>
                <a:ea typeface="Tahoma" pitchFamily="34" charset="0"/>
                <a:cs typeface="Times New Roman" panose="02020603050405020304" pitchFamily="18" charset="0"/>
              </a:rPr>
              <a:t>Economic Evaluation of the Baldrige Performance Excellence Program, </a:t>
            </a:r>
            <a:r>
              <a:rPr lang="en-US" dirty="0">
                <a:latin typeface="Times New Roman" panose="02020603050405020304" pitchFamily="18" charset="0"/>
                <a:ea typeface="Tahoma" pitchFamily="34" charset="0"/>
                <a:cs typeface="Times New Roman" panose="02020603050405020304" pitchFamily="18" charset="0"/>
              </a:rPr>
              <a:t>December 2011,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/publications/</a:t>
            </a:r>
            <a:r>
              <a:rPr lang="en-US" dirty="0" err="1">
                <a:latin typeface="Times New Roman" panose="02020603050405020304" pitchFamily="18" charset="0"/>
                <a:ea typeface="Tahoma" pitchFamily="34" charset="0"/>
                <a:cs typeface="Times New Roman" panose="02020603050405020304" pitchFamily="18" charset="0"/>
              </a:rPr>
              <a:t>economic_evaluation_2011.cfm</a:t>
            </a:r>
            <a:r>
              <a:rPr lang="en-US" dirty="0">
                <a:latin typeface="Times New Roman" panose="02020603050405020304" pitchFamily="18" charset="0"/>
                <a:ea typeface="Tahoma" pitchFamily="34" charset="0"/>
                <a:cs typeface="Times New Roman" panose="02020603050405020304" pitchFamily="18" charset="0"/>
              </a:rPr>
              <a:t>.</a:t>
            </a:r>
          </a:p>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To arrive at this ratio, they compared the benefits received by the 273 Baldrige Award applicants from 2007 to 2010 with the cost of operating the Baldrige Program.</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820-to-1 ratio represents only the benefits for the surveyed applicants, but it represents all of the Baldrige Program's social costs. Link and Scott note that the benefit-to-cost ratio would be much higher if program costs were compared with the benefits for the entire U.S. economy.</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Three types of social benefit were measured:</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the applicants’ cost savings from using the Baldrige Criteria instead of a higher-priced alternative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gains to U.S. consumers, who had greater satisfaction with higher-quality products</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gains to the U.S. economy from saving scarce resources, since the Baldrige Criteria were used instead of a higher-cost alternative</a:t>
            </a:r>
          </a:p>
          <a:p>
            <a:pPr defTabSz="1025317" eaLnBrk="1" fontAlgn="auto" hangingPunct="1">
              <a:spcBef>
                <a:spcPts val="0"/>
              </a:spcBef>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4</a:t>
            </a:fld>
            <a:endParaRPr lang="en-US" sz="1300">
              <a:latin typeface="Arial" pitchFamily="34" charset="0"/>
            </a:endParaRPr>
          </a:p>
        </p:txBody>
      </p:sp>
    </p:spTree>
    <p:extLst>
      <p:ext uri="{BB962C8B-B14F-4D97-AF65-F5344CB8AC3E}">
        <p14:creationId xmlns:p14="http://schemas.microsoft.com/office/powerpoint/2010/main" val="157380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eaLnBrk="1" fontAlgn="auto" hangingPunct="1">
              <a:spcBef>
                <a:spcPts val="0"/>
              </a:spcBef>
              <a:spcAft>
                <a:spcPts val="0"/>
              </a:spcAft>
              <a:defRPr/>
            </a:pPr>
            <a:r>
              <a:rPr lang="en-US" dirty="0">
                <a:latin typeface="Times New Roman" panose="02020603050405020304" pitchFamily="18" charset="0"/>
                <a:ea typeface="Tahoma" pitchFamily="34" charset="0"/>
                <a:cs typeface="Times New Roman" panose="02020603050405020304" pitchFamily="18" charset="0"/>
              </a:rPr>
              <a:t>For data on the impact of using Baldrige within an organization, we looked at organizations that we know were using the Criteria for at least a 5-year period: the seven two-time Baldrige Award winners. These growth rates are for the period between awards. Comparative data on job growth are from the U.S. Bureau of Economic Analysis and U.S. Bureau of Labor Statistics.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5</a:t>
            </a:fld>
            <a:endParaRPr lang="en-US" sz="1300">
              <a:latin typeface="Arial" pitchFamily="34" charset="0"/>
            </a:endParaRPr>
          </a:p>
        </p:txBody>
      </p:sp>
    </p:spTree>
    <p:extLst>
      <p:ext uri="{BB962C8B-B14F-4D97-AF65-F5344CB8AC3E}">
        <p14:creationId xmlns:p14="http://schemas.microsoft.com/office/powerpoint/2010/main" val="9491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536" eaLnBrk="0" hangingPunct="0">
              <a:defRPr sz="2800">
                <a:solidFill>
                  <a:schemeClr val="tx1"/>
                </a:solidFill>
                <a:latin typeface="Times New Roman" pitchFamily="18" charset="0"/>
                <a:ea typeface="ＭＳ Ｐゴシック" pitchFamily="34" charset="-128"/>
              </a:defRPr>
            </a:lvl1pPr>
            <a:lvl2pPr marL="917618" indent="-352929" defTabSz="1021536" eaLnBrk="0" hangingPunct="0">
              <a:defRPr sz="2800">
                <a:solidFill>
                  <a:schemeClr val="tx1"/>
                </a:solidFill>
                <a:latin typeface="Times New Roman" pitchFamily="18" charset="0"/>
                <a:ea typeface="ＭＳ Ｐゴシック" pitchFamily="34" charset="-128"/>
              </a:defRPr>
            </a:lvl2pPr>
            <a:lvl3pPr marL="1411720" indent="-282343" defTabSz="1021536" eaLnBrk="0" hangingPunct="0">
              <a:defRPr sz="2800">
                <a:solidFill>
                  <a:schemeClr val="tx1"/>
                </a:solidFill>
                <a:latin typeface="Times New Roman" pitchFamily="18" charset="0"/>
                <a:ea typeface="ＭＳ Ｐゴシック" pitchFamily="34" charset="-128"/>
              </a:defRPr>
            </a:lvl3pPr>
            <a:lvl4pPr marL="1976408" indent="-282343" defTabSz="1021536" eaLnBrk="0" hangingPunct="0">
              <a:defRPr sz="2800">
                <a:solidFill>
                  <a:schemeClr val="tx1"/>
                </a:solidFill>
                <a:latin typeface="Times New Roman" pitchFamily="18" charset="0"/>
                <a:ea typeface="ＭＳ Ｐゴシック" pitchFamily="34" charset="-128"/>
              </a:defRPr>
            </a:lvl4pPr>
            <a:lvl5pPr marL="2541097" indent="-282343" defTabSz="1021536" eaLnBrk="0" hangingPunct="0">
              <a:defRPr sz="2800">
                <a:solidFill>
                  <a:schemeClr val="tx1"/>
                </a:solidFill>
                <a:latin typeface="Times New Roman" pitchFamily="18" charset="0"/>
                <a:ea typeface="ＭＳ Ｐゴシック" pitchFamily="34" charset="-128"/>
              </a:defRPr>
            </a:lvl5pPr>
            <a:lvl6pPr marL="3105783"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3670472"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4235159"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4799846"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fld id="{C84F10CA-3172-468D-90B4-4E5DDCF9FE84}" type="slidenum">
              <a:rPr lang="en-US" sz="1300"/>
              <a:pPr/>
              <a:t>6</a:t>
            </a:fld>
            <a:endParaRPr lang="en-US" sz="1300" dirty="0"/>
          </a:p>
        </p:txBody>
      </p:sp>
      <p:sp>
        <p:nvSpPr>
          <p:cNvPr id="24579" name="Rectangle 2"/>
          <p:cNvSpPr>
            <a:spLocks noGrp="1" noRot="1" noChangeAspect="1" noChangeArrowheads="1" noTextEdit="1"/>
          </p:cNvSpPr>
          <p:nvPr>
            <p:ph type="sldImg"/>
          </p:nvPr>
        </p:nvSpPr>
        <p:spPr>
          <a:xfrm>
            <a:off x="969963" y="322263"/>
            <a:ext cx="4402137" cy="3400425"/>
          </a:xfrm>
          <a:ln/>
        </p:spPr>
      </p:sp>
      <p:sp>
        <p:nvSpPr>
          <p:cNvPr id="24580" name="Rectangle 3"/>
          <p:cNvSpPr>
            <a:spLocks noGrp="1" noChangeArrowheads="1"/>
          </p:cNvSpPr>
          <p:nvPr>
            <p:ph type="body" idx="1"/>
          </p:nvPr>
        </p:nvSpPr>
        <p:spPr>
          <a:xfrm>
            <a:off x="480059" y="4000500"/>
            <a:ext cx="5981701"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06089">
              <a:spcAft>
                <a:spcPts val="660"/>
              </a:spcAft>
              <a:defRPr/>
            </a:pPr>
            <a:r>
              <a:rPr lang="en-US" dirty="0">
                <a:solidFill>
                  <a:schemeClr val="bg2"/>
                </a:solidFill>
                <a:latin typeface="+mn-lt"/>
                <a:ea typeface="ＭＳ Ｐゴシック" pitchFamily="-109" charset="-128"/>
              </a:rPr>
              <a:t>Reach and Impact of Baldrige: Baldrige Executive Fellows rated number 1 Leadership Development Program; 121 Baldrige Award Recipients with 50,000+ presentations; 1700+ Baldrige Award Applicants have improved operations, engagement, outcomes; 30 Regional / Sector Baldrige-Based Programs have had 13,000 applications, 20,000 examiners, and 40,000 conference attendees.</a:t>
            </a:r>
          </a:p>
          <a:p>
            <a:pPr defTabSz="1006089">
              <a:spcAft>
                <a:spcPts val="660"/>
              </a:spcAft>
              <a:defRPr/>
            </a:pPr>
            <a:endParaRPr lang="en-US" dirty="0">
              <a:solidFill>
                <a:schemeClr val="bg2"/>
              </a:solidFill>
              <a:latin typeface="+mn-lt"/>
              <a:ea typeface="ＭＳ Ｐゴシック" pitchFamily="-109" charset="-128"/>
            </a:endParaRPr>
          </a:p>
          <a:p>
            <a:pPr>
              <a:spcAft>
                <a:spcPts val="660"/>
              </a:spcAft>
              <a:defRPr/>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217710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BEDBEFF-A6E1-49D2-91F4-8A9C226D51E7}" type="slidenum">
              <a:rPr lang="en-US" sz="1300"/>
              <a:pPr/>
              <a:t>7</a:t>
            </a:fld>
            <a:endParaRPr lang="en-US" sz="1300"/>
          </a:p>
        </p:txBody>
      </p:sp>
      <p:sp>
        <p:nvSpPr>
          <p:cNvPr id="30723" name="Rectangle 4"/>
          <p:cNvSpPr>
            <a:spLocks noGrp="1" noRot="1" noChangeAspect="1" noChangeArrowheads="1" noTextEdit="1"/>
          </p:cNvSpPr>
          <p:nvPr>
            <p:ph type="sldImg"/>
          </p:nvPr>
        </p:nvSpPr>
        <p:spPr>
          <a:xfrm>
            <a:off x="1704975" y="368300"/>
            <a:ext cx="3897313" cy="3013075"/>
          </a:xfrm>
          <a:ln/>
        </p:spPr>
      </p:sp>
      <p:sp>
        <p:nvSpPr>
          <p:cNvPr id="29700" name="Rectangle 5"/>
          <p:cNvSpPr>
            <a:spLocks noGrp="1" noChangeArrowheads="1"/>
          </p:cNvSpPr>
          <p:nvPr>
            <p:ph type="body" idx="1"/>
          </p:nvPr>
        </p:nvSpPr>
        <p:spPr>
          <a:xfrm>
            <a:off x="395972" y="3497053"/>
            <a:ext cx="6344286" cy="5639328"/>
          </a:xfrm>
          <a:ln/>
        </p:spPr>
        <p:txBody>
          <a:bodyPr/>
          <a:lstStyle/>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Organizations of all sizes and types use the Baldrige framework for improvement and self-assessment, including large and small manufacturers; banks and other service providers; small businesses from consulting firms to fast-food restaurants; K–12 school systems, universities, and other education organizations; hospitals, long-term care facilities, and other health care organizations; nonprofit organizations, and local, state, and federal government agencies.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Several large national and international organizations, such as Tata Industries and Infosys, base their internal performance excellence programs on the Baldrige Criteria.</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Colleges and  universities, such as Ferris State University, Loyola University of New Orleans, and the College of Engineering at the University of Missouri, offer MBA programs, certificates, or courses on the Baldrige framework.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North Central Association’s Commission on Accreditation and School Improvement has adopted Baldrige-compatible criteria as the basis of its district and school accreditation frameworks. The Accreditation Council for Business Schools and Programs bases its accreditations on the Baldrige Criteria. And the </a:t>
            </a:r>
            <a:r>
              <a:rPr lang="en-US" dirty="0">
                <a:latin typeface="Times New Roman" panose="02020603050405020304" pitchFamily="18" charset="0"/>
                <a:cs typeface="Times New Roman" panose="02020603050405020304" pitchFamily="18" charset="0"/>
              </a:rPr>
              <a:t>National Housing Quality Award (NHQA) for home builders is modeled after the Malcolm Baldrige National Quality Award.</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An informal community of Baldrige-based consultants helps organizations learn about and use the Baldrige framework.</a:t>
            </a:r>
          </a:p>
          <a:p>
            <a:pPr>
              <a:spcAft>
                <a:spcPts val="673"/>
              </a:spcAft>
              <a:defRPr/>
            </a:pPr>
            <a:r>
              <a:rPr lang="en-US" dirty="0">
                <a:latin typeface="Times New Roman" panose="02020603050405020304" pitchFamily="18" charset="0"/>
                <a:ea typeface="+mn-ea"/>
                <a:cs typeface="Times New Roman" panose="02020603050405020304" pitchFamily="18" charset="0"/>
              </a:rPr>
              <a:t>63 small business development centers, with a total of 1,100 offices in the United States, have adopted aspects of the Baldrige Competitiveness Program begun by the Puerto Rico Small Business Technology and Development Center, which, since 2011, has trained more than 125 businesses, including 250 top-management executives, on Baldrige principles. The Puerto Rico small business graduates have seen improvements in the areas of leadership, sales, metrics, operations, human resources, workplace environment, financial results, and client satisfaction. In addition, SBDCs in Central America, including El Salvador, have begun adopting Baldrige. </a:t>
            </a: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953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 independent study has documented that use of the Baldrige Health Care Criteria for Performance Excellence has a direct impact on both reducing health care costs and improving quality. The study was completed by Thomson Reuters in October 2011. Key findings include the following:</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(award winners and those that received a site visit) demonstrated faster five-year performance improvement than their peers.</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as a group, were about 83% more likely than non-Baldrige hospitals to be awarded Thomson Reuters 100 Top Hospitals® national recognition for excellence in organization-wide performance.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outperformed non-Baldrige hospitals on six of seven individual measures of performance used in the 100 Top Hospitals composite score, including the Centers for Medicare and Medicaid Services’ (CMS) Core Measures and adjusted operating profit margin.</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Foster, D. A., and Chenoweth, J. 2011, October. </a:t>
            </a:r>
            <a:r>
              <a:rPr lang="en-US" i="1" dirty="0">
                <a:latin typeface="Times New Roman" panose="02020603050405020304" pitchFamily="18" charset="0"/>
                <a:ea typeface="Tahoma" pitchFamily="34" charset="0"/>
                <a:cs typeface="Times New Roman" panose="02020603050405020304" pitchFamily="18" charset="0"/>
              </a:rPr>
              <a:t>Comparison of Baldrige Award Applicants and Recipients with Peer Hospitals on a National Balanced Scorecard. </a:t>
            </a:r>
            <a:r>
              <a:rPr lang="en-US" dirty="0">
                <a:latin typeface="Times New Roman" panose="02020603050405020304" pitchFamily="18" charset="0"/>
                <a:ea typeface="Tahoma" pitchFamily="34" charset="0"/>
                <a:cs typeface="Times New Roman" panose="02020603050405020304" pitchFamily="18" charset="0"/>
              </a:rPr>
              <a:t>Thomson Reuters.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-hospital-research-</a:t>
            </a:r>
            <a:r>
              <a:rPr lang="en-US" dirty="0" err="1">
                <a:latin typeface="Times New Roman" panose="02020603050405020304" pitchFamily="18" charset="0"/>
                <a:ea typeface="Tahoma" pitchFamily="34" charset="0"/>
                <a:cs typeface="Times New Roman" panose="02020603050405020304" pitchFamily="18" charset="0"/>
              </a:rPr>
              <a:t>paper.pdf</a:t>
            </a:r>
            <a:r>
              <a:rPr lang="en-US" dirty="0">
                <a:latin typeface="Times New Roman" panose="02020603050405020304" pitchFamily="18" charset="0"/>
                <a:ea typeface="Tahoma" pitchFamily="34" charset="0"/>
                <a:cs typeface="Times New Roman" panose="02020603050405020304" pitchFamily="18" charset="0"/>
              </a:rPr>
              <a:t>.</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8</a:t>
            </a:fld>
            <a:endParaRPr lang="en-US" sz="1300">
              <a:latin typeface="Arial" pitchFamily="34" charset="0"/>
            </a:endParaRPr>
          </a:p>
        </p:txBody>
      </p:sp>
    </p:spTree>
    <p:extLst>
      <p:ext uri="{BB962C8B-B14F-4D97-AF65-F5344CB8AC3E}">
        <p14:creationId xmlns:p14="http://schemas.microsoft.com/office/powerpoint/2010/main" val="180000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2015 study compared 34 U.S. health care organizations that received the Baldrige Award with their 153 geographically closest competitors. The study found that the award recipients matched or exceeded their competitors’ measures of health care quality and outperformed them in measures of favorable patient experience.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authors examined results data for 39 measures that U.S. hospitals publicly report to the Centers for Medicare and Medicaid Services (CMS). The 39 measures included 23 for health care processes, 10 for patient experience, and 6 for </a:t>
            </a:r>
            <a:r>
              <a:rPr lang="en-US" dirty="0"/>
              <a:t>health care outcomes</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The patient-experience results data come from Hospital Consumer Assessment of Healthcare Providers and Services (</a:t>
            </a:r>
            <a:r>
              <a:rPr lang="en-US" sz="1100" b="0" i="0" kern="1200" dirty="0" err="1">
                <a:solidFill>
                  <a:schemeClr val="tx1"/>
                </a:solidFill>
                <a:effectLst/>
                <a:latin typeface="Times New Roman" pitchFamily="-107" charset="0"/>
                <a:ea typeface="ＭＳ Ｐゴシック" pitchFamily="-107" charset="-128"/>
                <a:cs typeface="ＭＳ Ｐゴシック" pitchFamily="-110" charset="-128"/>
              </a:rPr>
              <a:t>HCAHPS</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surveys of patients.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study included all organizations in the health care sector that received the Baldrige Award, the nation’s highest honor recognizing organizational performance excellence and innovation, between 2002 and 2011. The study’s comparison group included all competing hospitals within a 25- to 50-mile radius of the Baldrige Award winners.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Hospitals that used the Baldrige Health Care Criteria had higher means and lower standard deviations [indicating a measurable positive patient experience] than those that didn’t in all 10 measures. The differences were statistically significant for 9 of those 10 measures, showing that there is a definite positive impact on patient experience with use of the Criteria.</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9</a:t>
            </a:fld>
            <a:endParaRPr lang="en-US" sz="1300">
              <a:latin typeface="Arial" pitchFamily="34" charset="0"/>
            </a:endParaRPr>
          </a:p>
        </p:txBody>
      </p:sp>
    </p:spTree>
    <p:extLst>
      <p:ext uri="{BB962C8B-B14F-4D97-AF65-F5344CB8AC3E}">
        <p14:creationId xmlns:p14="http://schemas.microsoft.com/office/powerpoint/2010/main" val="362106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0"/>
            <a:ext cx="10061071" cy="7940675"/>
            <a:chOff x="-3876" y="-701"/>
            <a:chExt cx="10061403" cy="7942066"/>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1522"/>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jpg"/><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Users/rossl/Desktop/Design%20Center/2014%20New%20Logo/Final/All%20black%20no%20white/2014_Baldrige_Program_Logo.png"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a:extLst>
              <a:ext uri="{C183D7F6-B498-43B3-948B-1728B52AA6E4}">
                <adec:decorative xmlns:adec="http://schemas.microsoft.com/office/drawing/2017/decorative" val="1"/>
              </a:ext>
            </a:extLst>
          </p:cNvPr>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nistident_flright_vec.eps">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934888" y="3428098"/>
            <a:ext cx="8188623"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1752599"/>
            <a:ext cx="8432800" cy="1405425"/>
          </a:xfrm>
          <a:noFill/>
        </p:spPr>
        <p:txBody>
          <a:bodyPr/>
          <a:lstStyle/>
          <a:p>
            <a:pPr algn="l" defTabSz="1006069">
              <a:lnSpc>
                <a:spcPct val="100000"/>
              </a:lnSpc>
              <a:defRPr/>
            </a:pPr>
            <a:r>
              <a:rPr lang="en-US" sz="4400" b="1" dirty="0">
                <a:solidFill>
                  <a:schemeClr val="tx2"/>
                </a:solidFill>
                <a:latin typeface="Arial" pitchFamily="34" charset="0"/>
                <a:cs typeface="Arial" pitchFamily="34" charset="0"/>
              </a:rPr>
              <a:t>Baldrige </a:t>
            </a:r>
            <a:r>
              <a:rPr lang="en-US" sz="4400" b="1" dirty="0">
                <a:latin typeface="Arial" pitchFamily="34" charset="0"/>
                <a:ea typeface="ＭＳ Ｐゴシック" pitchFamily="-109" charset="-128"/>
                <a:cs typeface="Arial" pitchFamily="34" charset="0"/>
              </a:rPr>
              <a:t>Program</a:t>
            </a:r>
            <a:r>
              <a:rPr lang="en-US" sz="4400" b="1" dirty="0">
                <a:solidFill>
                  <a:schemeClr val="tx2"/>
                </a:solidFill>
                <a:latin typeface="Arial" pitchFamily="34" charset="0"/>
                <a:cs typeface="Arial" pitchFamily="34" charset="0"/>
              </a:rPr>
              <a:t> Impacts</a:t>
            </a:r>
            <a:endParaRPr lang="en-US" sz="4400" b="1" dirty="0">
              <a:solidFill>
                <a:schemeClr val="tx2"/>
              </a:solidFill>
              <a:cs typeface="Arial Narrow"/>
            </a:endParaRPr>
          </a:p>
          <a:p>
            <a:pPr algn="l">
              <a:lnSpc>
                <a:spcPct val="100000"/>
              </a:lnSpc>
            </a:pPr>
            <a:endParaRPr lang="en-US" sz="4000" b="1" dirty="0">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9124" y="6316980"/>
            <a:ext cx="6339276"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Shook, J., and Chenoweth, J. 2012, October. </a:t>
            </a:r>
            <a:r>
              <a:rPr lang="en-US" sz="1320" i="1" dirty="0">
                <a:latin typeface="+mn-lt"/>
                <a:ea typeface="Tahoma" pitchFamily="34" charset="0"/>
                <a:cs typeface="Tahoma" pitchFamily="34" charset="0"/>
              </a:rPr>
              <a:t>100 Top Hospitals CEO Insights: Adoption Rates of Select Baldrige Award Practices and Processes. </a:t>
            </a:r>
            <a:r>
              <a:rPr lang="en-US" sz="1320" dirty="0" err="1">
                <a:latin typeface="+mn-lt"/>
                <a:ea typeface="Tahoma" pitchFamily="34" charset="0"/>
                <a:cs typeface="Tahoma" pitchFamily="34" charset="0"/>
              </a:rPr>
              <a:t>Truven</a:t>
            </a:r>
            <a:r>
              <a:rPr lang="en-US" sz="1320" dirty="0">
                <a:latin typeface="+mn-lt"/>
                <a:ea typeface="Tahoma" pitchFamily="34" charset="0"/>
                <a:cs typeface="Tahoma" pitchFamily="34" charset="0"/>
              </a:rPr>
              <a:t> Health Analytics.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/upload/100-Top-</a:t>
            </a:r>
            <a:r>
              <a:rPr lang="en-US" sz="1320" dirty="0" err="1">
                <a:latin typeface="+mn-lt"/>
                <a:ea typeface="Tahoma" pitchFamily="34" charset="0"/>
                <a:cs typeface="Tahoma" pitchFamily="34" charset="0"/>
              </a:rPr>
              <a:t>Hosp</a:t>
            </a:r>
            <a:r>
              <a:rPr lang="en-US" sz="1320" dirty="0">
                <a:latin typeface="+mn-lt"/>
                <a:ea typeface="Tahoma" pitchFamily="34" charset="0"/>
                <a:cs typeface="Tahoma" pitchFamily="34" charset="0"/>
              </a:rPr>
              <a:t>-CEO-Insights-</a:t>
            </a:r>
            <a:r>
              <a:rPr lang="en-US" sz="1320" dirty="0" err="1">
                <a:latin typeface="+mn-lt"/>
                <a:ea typeface="Tahoma" pitchFamily="34" charset="0"/>
                <a:cs typeface="Tahoma" pitchFamily="34" charset="0"/>
              </a:rPr>
              <a:t>RB</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final.pdf</a:t>
            </a:r>
            <a:r>
              <a:rPr lang="en-US" sz="1320" dirty="0">
                <a:latin typeface="+mn-lt"/>
                <a:ea typeface="Tahoma" pitchFamily="34" charset="0"/>
                <a:cs typeface="Tahoma" pitchFamily="34" charset="0"/>
              </a:rPr>
              <a:t>.</a:t>
            </a:r>
          </a:p>
          <a:p>
            <a:endParaRPr lang="en-US" sz="1320" dirty="0">
              <a:latin typeface="+mn-lt"/>
            </a:endParaRPr>
          </a:p>
        </p:txBody>
      </p:sp>
      <p:graphicFrame>
        <p:nvGraphicFramePr>
          <p:cNvPr id="5" name="Diagram 4" descr="Another study looked at the current adoption of Baldrige practices among Top 100 Hospitals winners. The study conducted by Truven Health Analytics (formerly known as the health care business of Thomson Reuters) was completed in October 2012. &#10;Overall, the 100 Top Hospitals winners have extensively adopted Baldrige practices, even though 63% reported they did not intentionally use the Baldrige Criteria to develop organizational goals and/or process improvement initiatives. More than 80% of the respondents agreed or strongly agreed that they have implemented the Baldrige practices listed on the survey, with the exception of alignment of results across all areas (68%).&#10;Teaching hospitals reported the highest formal use of the Baldrige Criteria. Nearly 70% of these hospitals noted that their teams have used the Criteria to develop organizational goals and process improvement initiatives. &#10;Shook, J., and Chenoweth, J. 2012, October. 100 Top Hospitals CEO Insights: Adoption Rates of Select Baldrige Award Practices and Processes. Truven Health Analytics. http://www.nist.gov/baldrige/upload/100-Top-Hosp-CEO-Insights-RB-final.pdf&#10;">
            <a:extLst>
              <a:ext uri="{FF2B5EF4-FFF2-40B4-BE49-F238E27FC236}">
                <a16:creationId xmlns:a16="http://schemas.microsoft.com/office/drawing/2014/main" id="{07C90895-4CE2-45BA-A070-3FC3AD36B288}"/>
              </a:ext>
            </a:extLst>
          </p:cNvPr>
          <p:cNvGraphicFramePr/>
          <p:nvPr>
            <p:extLst>
              <p:ext uri="{D42A27DB-BD31-4B8C-83A1-F6EECF244321}">
                <p14:modId xmlns:p14="http://schemas.microsoft.com/office/powerpoint/2010/main" val="2638725414"/>
              </p:ext>
            </p:extLst>
          </p:nvPr>
        </p:nvGraphicFramePr>
        <p:xfrm>
          <a:off x="1476375" y="936625"/>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hidden="1">
            <a:extLst>
              <a:ext uri="{FF2B5EF4-FFF2-40B4-BE49-F238E27FC236}">
                <a16:creationId xmlns:a16="http://schemas.microsoft.com/office/drawing/2014/main" id="{0C3AABA2-799B-4D7D-AF80-A510FD91B234}"/>
              </a:ext>
            </a:extLst>
          </p:cNvPr>
          <p:cNvSpPr>
            <a:spLocks noGrp="1"/>
          </p:cNvSpPr>
          <p:nvPr>
            <p:ph type="title"/>
          </p:nvPr>
        </p:nvSpPr>
        <p:spPr/>
        <p:txBody>
          <a:bodyPr/>
          <a:lstStyle/>
          <a:p>
            <a:r>
              <a:rPr lang="en-US" dirty="0"/>
              <a:t>Health Care: Adoption of Baldrige Practices</a:t>
            </a:r>
          </a:p>
        </p:txBody>
      </p:sp>
    </p:spTree>
    <p:extLst>
      <p:ext uri="{BB962C8B-B14F-4D97-AF65-F5344CB8AC3E}">
        <p14:creationId xmlns:p14="http://schemas.microsoft.com/office/powerpoint/2010/main" val="176331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3117" y="6316981"/>
            <a:ext cx="6775641"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i="1" dirty="0" err="1">
                <a:latin typeface="+mn-lt"/>
                <a:ea typeface="Tahoma" pitchFamily="34" charset="0"/>
                <a:cs typeface="Tahoma" pitchFamily="34" charset="0"/>
              </a:rPr>
              <a:t>Futurescan</a:t>
            </a:r>
            <a:r>
              <a:rPr lang="en-US" sz="1320" i="1" dirty="0">
                <a:latin typeface="+mn-lt"/>
                <a:ea typeface="Tahoma" pitchFamily="34" charset="0"/>
                <a:cs typeface="Tahoma" pitchFamily="34" charset="0"/>
              </a:rPr>
              <a:t> 2013: Healthcare Trends and Implications 2013-2018. </a:t>
            </a:r>
            <a:r>
              <a:rPr lang="en-US" sz="1320" dirty="0">
                <a:latin typeface="+mn-lt"/>
                <a:ea typeface="Tahoma" pitchFamily="34" charset="0"/>
                <a:cs typeface="Tahoma" pitchFamily="34" charset="0"/>
              </a:rPr>
              <a:t>American Hospital Association, Society for Healthcare Strategy &amp; Market Development.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a:t>
            </a:r>
            <a:r>
              <a:rPr lang="en-US" sz="1320" dirty="0" err="1">
                <a:latin typeface="+mn-lt"/>
                <a:ea typeface="Tahoma" pitchFamily="34" charset="0"/>
                <a:cs typeface="Tahoma" pitchFamily="34" charset="0"/>
              </a:rPr>
              <a:t>Futurescan</a:t>
            </a:r>
            <a:r>
              <a:rPr lang="en-US" sz="1320" dirty="0">
                <a:latin typeface="+mn-lt"/>
                <a:ea typeface="Tahoma" pitchFamily="34" charset="0"/>
                <a:cs typeface="Tahoma" pitchFamily="34" charset="0"/>
              </a:rPr>
              <a:t>-2013-</a:t>
            </a:r>
            <a:r>
              <a:rPr lang="en-US" sz="1320" dirty="0" err="1">
                <a:latin typeface="+mn-lt"/>
                <a:ea typeface="Tahoma" pitchFamily="34" charset="0"/>
                <a:cs typeface="Tahoma" pitchFamily="34" charset="0"/>
              </a:rPr>
              <a:t>p44</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2.pdf</a:t>
            </a:r>
            <a:r>
              <a:rPr lang="en-US" sz="1320" dirty="0">
                <a:latin typeface="+mn-lt"/>
                <a:ea typeface="Tahoma" pitchFamily="34" charset="0"/>
                <a:cs typeface="Tahoma" pitchFamily="34" charset="0"/>
              </a:rPr>
              <a:t>.</a:t>
            </a:r>
          </a:p>
          <a:p>
            <a:endParaRPr lang="en-US" sz="1320" dirty="0">
              <a:latin typeface="+mn-lt"/>
            </a:endParaRPr>
          </a:p>
        </p:txBody>
      </p:sp>
      <p:sp>
        <p:nvSpPr>
          <p:cNvPr id="4" name="Rectangle 3">
            <a:extLst>
              <a:ext uri="{FF2B5EF4-FFF2-40B4-BE49-F238E27FC236}">
                <a16:creationId xmlns:a16="http://schemas.microsoft.com/office/drawing/2014/main" id="{56C2B0B8-BFB9-46ED-A8A5-D95651F7A0A1}"/>
              </a:ext>
            </a:extLst>
          </p:cNvPr>
          <p:cNvSpPr/>
          <p:nvPr/>
        </p:nvSpPr>
        <p:spPr>
          <a:xfrm>
            <a:off x="957263" y="2262188"/>
            <a:ext cx="7867650" cy="3395662"/>
          </a:xfrm>
          <a:prstGeom prst="rect">
            <a:avLst/>
          </a:prstGeom>
        </p:spPr>
        <p:txBody>
          <a:bodyPr/>
          <a:lstStyle/>
          <a:p>
            <a:pPr lvl="0">
              <a:spcAft>
                <a:spcPts val="1200"/>
              </a:spcAft>
            </a:pPr>
            <a:r>
              <a:rPr lang="en-US" sz="3200" dirty="0">
                <a:solidFill>
                  <a:schemeClr val="tx1"/>
                </a:solidFill>
                <a:latin typeface="+mn-lt"/>
              </a:rPr>
              <a:t>By 2018, hospitals likely to </a:t>
            </a:r>
          </a:p>
          <a:p>
            <a:pPr marL="914400" lvl="1" indent="-457200">
              <a:spcAft>
                <a:spcPts val="1200"/>
              </a:spcAft>
              <a:buFont typeface="Arial" panose="020B0604020202020204" pitchFamily="34" charset="0"/>
              <a:buChar char="•"/>
            </a:pPr>
            <a:r>
              <a:rPr lang="en-US" sz="3200" dirty="0">
                <a:solidFill>
                  <a:schemeClr val="tx1"/>
                </a:solidFill>
                <a:latin typeface="+mn-lt"/>
              </a:rPr>
              <a:t>Use the Baldrige Criteria for improvement or assessment: </a:t>
            </a:r>
            <a:r>
              <a:rPr lang="en-US" sz="3200" b="1" dirty="0">
                <a:solidFill>
                  <a:schemeClr val="tx1"/>
                </a:solidFill>
                <a:latin typeface="+mn-lt"/>
              </a:rPr>
              <a:t>65%</a:t>
            </a:r>
          </a:p>
          <a:p>
            <a:pPr marL="914400" lvl="1" indent="-457200">
              <a:spcAft>
                <a:spcPts val="1200"/>
              </a:spcAft>
              <a:buFont typeface="Arial" panose="020B0604020202020204" pitchFamily="34" charset="0"/>
              <a:buChar char="•"/>
            </a:pPr>
            <a:r>
              <a:rPr lang="en-US" sz="3200" dirty="0">
                <a:solidFill>
                  <a:schemeClr val="tx1"/>
                </a:solidFill>
                <a:latin typeface="+mn-lt"/>
              </a:rPr>
              <a:t>Apply for the Baldrige Award or a state-level Baldrige-based award: </a:t>
            </a:r>
            <a:r>
              <a:rPr lang="en-US" sz="3200" b="1" dirty="0">
                <a:solidFill>
                  <a:schemeClr val="tx1"/>
                </a:solidFill>
                <a:latin typeface="+mn-lt"/>
              </a:rPr>
              <a:t>41%</a:t>
            </a:r>
          </a:p>
        </p:txBody>
      </p:sp>
      <p:sp>
        <p:nvSpPr>
          <p:cNvPr id="3" name="Rectangle 2"/>
          <p:cNvSpPr/>
          <p:nvPr/>
        </p:nvSpPr>
        <p:spPr>
          <a:xfrm>
            <a:off x="400050" y="177296"/>
            <a:ext cx="7372350" cy="1581972"/>
          </a:xfrm>
          <a:prstGeom prst="rect">
            <a:avLst/>
          </a:prstGeom>
        </p:spPr>
        <p:txBody>
          <a:bodyPr wrap="square">
            <a:spAutoFit/>
          </a:bodyPr>
          <a:lstStyle/>
          <a:p>
            <a:pPr lvl="0"/>
            <a:r>
              <a:rPr lang="en-US" sz="4840" b="1" dirty="0">
                <a:latin typeface="+mj-lt"/>
              </a:rPr>
              <a:t>Health Care: </a:t>
            </a:r>
            <a:br>
              <a:rPr lang="en-US" sz="4840" b="1" dirty="0">
                <a:latin typeface="+mj-lt"/>
              </a:rPr>
            </a:br>
            <a:r>
              <a:rPr lang="en-US" sz="4840" b="1" dirty="0">
                <a:latin typeface="+mj-lt"/>
              </a:rPr>
              <a:t>Adoption of Baldrige Criteria</a:t>
            </a:r>
          </a:p>
        </p:txBody>
      </p:sp>
      <p:sp>
        <p:nvSpPr>
          <p:cNvPr id="5" name="Title 4" hidden="1">
            <a:extLst>
              <a:ext uri="{FF2B5EF4-FFF2-40B4-BE49-F238E27FC236}">
                <a16:creationId xmlns:a16="http://schemas.microsoft.com/office/drawing/2014/main" id="{AA9A18A0-6187-4086-A367-99AC82B8853F}"/>
              </a:ext>
            </a:extLst>
          </p:cNvPr>
          <p:cNvSpPr>
            <a:spLocks noGrp="1"/>
          </p:cNvSpPr>
          <p:nvPr>
            <p:ph type="title"/>
          </p:nvPr>
        </p:nvSpPr>
        <p:spPr/>
        <p:txBody>
          <a:bodyPr/>
          <a:lstStyle/>
          <a:p>
            <a:r>
              <a:rPr lang="en-US" dirty="0"/>
              <a:t>Health Care: Adoption of Baldrige Criteria</a:t>
            </a:r>
          </a:p>
        </p:txBody>
      </p:sp>
    </p:spTree>
    <p:extLst>
      <p:ext uri="{BB962C8B-B14F-4D97-AF65-F5344CB8AC3E}">
        <p14:creationId xmlns:p14="http://schemas.microsoft.com/office/powerpoint/2010/main" val="133546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3117" y="6316981"/>
            <a:ext cx="6775641" cy="498598"/>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i="1" dirty="0">
                <a:latin typeface="+mn-lt"/>
                <a:ea typeface="Tahoma" pitchFamily="34" charset="0"/>
                <a:cs typeface="Tahoma" pitchFamily="34" charset="0"/>
              </a:rPr>
              <a:t>Frontiers of Health Services Management, </a:t>
            </a:r>
            <a:r>
              <a:rPr lang="en-US" sz="1320" dirty="0">
                <a:latin typeface="+mn-lt"/>
                <a:ea typeface="Tahoma" pitchFamily="34" charset="0"/>
                <a:cs typeface="Tahoma" pitchFamily="34" charset="0"/>
              </a:rPr>
              <a:t>Fall 2015 (a publication of the American College of Healthcare Executives).</a:t>
            </a:r>
            <a:endParaRPr lang="en-US" sz="1320" dirty="0">
              <a:latin typeface="+mn-lt"/>
            </a:endParaRPr>
          </a:p>
        </p:txBody>
      </p:sp>
      <p:sp>
        <p:nvSpPr>
          <p:cNvPr id="6" name="Rectangle 5"/>
          <p:cNvSpPr/>
          <p:nvPr/>
        </p:nvSpPr>
        <p:spPr>
          <a:xfrm>
            <a:off x="876300" y="963375"/>
            <a:ext cx="8534400" cy="4093428"/>
          </a:xfrm>
          <a:prstGeom prst="rect">
            <a:avLst/>
          </a:prstGeom>
        </p:spPr>
        <p:txBody>
          <a:bodyPr wrap="square">
            <a:spAutoFit/>
          </a:bodyPr>
          <a:lstStyle/>
          <a:p>
            <a:pPr>
              <a:spcAft>
                <a:spcPts val="1200"/>
              </a:spcAft>
            </a:pPr>
            <a:r>
              <a:rPr lang="en-US" sz="3000" dirty="0">
                <a:latin typeface="+mn-lt"/>
              </a:rPr>
              <a:t>“What frameworks or process improvement approaches are being used by hospitals and health systems to </a:t>
            </a:r>
            <a:r>
              <a:rPr lang="en-US" sz="3000" b="1" dirty="0">
                <a:latin typeface="+mn-lt"/>
              </a:rPr>
              <a:t>transform their organizations and maximize positive outcomes</a:t>
            </a:r>
            <a:r>
              <a:rPr lang="en-US" sz="3000" dirty="0">
                <a:latin typeface="+mn-lt"/>
              </a:rPr>
              <a:t>?”</a:t>
            </a:r>
          </a:p>
          <a:p>
            <a:pPr>
              <a:spcAft>
                <a:spcPts val="1200"/>
              </a:spcAft>
            </a:pPr>
            <a:endParaRPr lang="en-US" sz="3000" dirty="0">
              <a:latin typeface="+mn-lt"/>
            </a:endParaRPr>
          </a:p>
          <a:p>
            <a:pPr>
              <a:spcAft>
                <a:spcPts val="1200"/>
              </a:spcAft>
            </a:pPr>
            <a:r>
              <a:rPr lang="en-US" sz="3000" dirty="0">
                <a:latin typeface="+mn-lt"/>
              </a:rPr>
              <a:t>“The </a:t>
            </a:r>
            <a:r>
              <a:rPr lang="en-US" sz="3000" b="1" dirty="0">
                <a:latin typeface="+mn-lt"/>
              </a:rPr>
              <a:t>Baldrige Performance Excellence Program </a:t>
            </a:r>
            <a:r>
              <a:rPr lang="en-US" sz="3000" dirty="0">
                <a:latin typeface="+mn-lt"/>
              </a:rPr>
              <a:t>provides organizations with one such framework to identify improvement opportunities, develop best practices, and attain and sustain top performance."</a:t>
            </a:r>
          </a:p>
        </p:txBody>
      </p:sp>
      <p:sp>
        <p:nvSpPr>
          <p:cNvPr id="3" name="Title 2" hidden="1">
            <a:extLst>
              <a:ext uri="{FF2B5EF4-FFF2-40B4-BE49-F238E27FC236}">
                <a16:creationId xmlns:a16="http://schemas.microsoft.com/office/drawing/2014/main" id="{13B6D20E-1A14-4ECA-83DB-23DE34492393}"/>
              </a:ext>
            </a:extLst>
          </p:cNvPr>
          <p:cNvSpPr>
            <a:spLocks noGrp="1"/>
          </p:cNvSpPr>
          <p:nvPr>
            <p:ph type="title"/>
          </p:nvPr>
        </p:nvSpPr>
        <p:spPr/>
        <p:txBody>
          <a:bodyPr/>
          <a:lstStyle/>
          <a:p>
            <a:r>
              <a:rPr lang="en-US" dirty="0"/>
              <a:t>Editorial Quotes</a:t>
            </a:r>
          </a:p>
        </p:txBody>
      </p:sp>
    </p:spTree>
    <p:extLst>
      <p:ext uri="{BB962C8B-B14F-4D97-AF65-F5344CB8AC3E}">
        <p14:creationId xmlns:p14="http://schemas.microsoft.com/office/powerpoint/2010/main" val="103796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dership Excellence magazine has consistently ranked the Baldrige Program among the best leadership development programs in the United States. The ranking recognizes Baldrige Examiner Training as well as the Baldrige Executive Fellows Program.&#10;From 2010 to 2015, the program ranked in the top 10 government/military leadership development programs.&#10;In 2016, the program began competing against a much larger pool of programs: continuing education programs with an emphasis on leadership. The program retained its top-10 ranking.  &#10;The ranking is based on survey responses, interviews, and site visits around seven criteria: vision/mission, involvement/participation, accountability/measurement, design/content/curriculum, presenters/presentations/delivery, take-home value, and outreach.&#10;">
            <a:extLst>
              <a:ext uri="{FF2B5EF4-FFF2-40B4-BE49-F238E27FC236}">
                <a16:creationId xmlns:a16="http://schemas.microsoft.com/office/drawing/2014/main" id="{CC0583C0-C236-42A9-B0C5-5EA3D83E4671}"/>
              </a:ext>
            </a:extLst>
          </p:cNvPr>
          <p:cNvPicPr>
            <a:picLocks noChangeAspect="1"/>
          </p:cNvPicPr>
          <p:nvPr/>
        </p:nvPicPr>
        <p:blipFill>
          <a:blip r:embed="rId3"/>
          <a:stretch>
            <a:fillRect/>
          </a:stretch>
        </p:blipFill>
        <p:spPr>
          <a:xfrm>
            <a:off x="6890874" y="6305931"/>
            <a:ext cx="2981788" cy="1280160"/>
          </a:xfrm>
          <a:prstGeom prst="rect">
            <a:avLst/>
          </a:prstGeom>
        </p:spPr>
      </p:pic>
      <p:sp>
        <p:nvSpPr>
          <p:cNvPr id="5123" name="Rectangle 3"/>
          <p:cNvSpPr>
            <a:spLocks noGrp="1" noChangeArrowheads="1"/>
          </p:cNvSpPr>
          <p:nvPr>
            <p:ph type="body" idx="1"/>
          </p:nvPr>
        </p:nvSpPr>
        <p:spPr>
          <a:xfrm>
            <a:off x="442913" y="1690877"/>
            <a:ext cx="9615487" cy="5321809"/>
          </a:xfrm>
        </p:spPr>
        <p:txBody>
          <a:bodyPr/>
          <a:lstStyle/>
          <a:p>
            <a:pPr>
              <a:lnSpc>
                <a:spcPct val="100000"/>
              </a:lnSpc>
              <a:spcBef>
                <a:spcPts val="0"/>
              </a:spcBef>
              <a:spcAft>
                <a:spcPts val="1200"/>
              </a:spcAft>
            </a:pPr>
            <a:r>
              <a:rPr lang="en-US" sz="3200" b="1" dirty="0">
                <a:ea typeface="ＭＳ Ｐゴシック" pitchFamily="34" charset="-128"/>
              </a:rPr>
              <a:t>Baldrige Examiner Training:1</a:t>
            </a:r>
            <a:r>
              <a:rPr lang="en-US" sz="3200" b="1" baseline="30000" dirty="0">
                <a:ea typeface="ＭＳ Ｐゴシック" pitchFamily="34" charset="-128"/>
              </a:rPr>
              <a:t>st</a:t>
            </a:r>
            <a:r>
              <a:rPr lang="en-US" sz="3200" b="1" dirty="0">
                <a:ea typeface="ＭＳ Ｐゴシック" pitchFamily="34" charset="-128"/>
              </a:rPr>
              <a:t> place, 2018</a:t>
            </a:r>
          </a:p>
          <a:p>
            <a:pPr>
              <a:lnSpc>
                <a:spcPct val="100000"/>
              </a:lnSpc>
              <a:spcBef>
                <a:spcPts val="0"/>
              </a:spcBef>
              <a:spcAft>
                <a:spcPts val="1200"/>
              </a:spcAft>
            </a:pPr>
            <a:r>
              <a:rPr lang="en-US" sz="3200" b="1" dirty="0">
                <a:ea typeface="ＭＳ Ｐゴシック" pitchFamily="34" charset="-128"/>
              </a:rPr>
              <a:t>Baldrige Executive Fellows Program: 4</a:t>
            </a:r>
            <a:r>
              <a:rPr lang="en-US" sz="3200" b="1" baseline="30000" dirty="0">
                <a:ea typeface="ＭＳ Ｐゴシック" pitchFamily="34" charset="-128"/>
              </a:rPr>
              <a:t>th</a:t>
            </a:r>
            <a:r>
              <a:rPr lang="en-US" sz="3200" b="1" dirty="0">
                <a:ea typeface="ＭＳ Ｐゴシック" pitchFamily="34" charset="-128"/>
              </a:rPr>
              <a:t> place, 2018</a:t>
            </a:r>
          </a:p>
          <a:p>
            <a:pPr marL="0" indent="0">
              <a:lnSpc>
                <a:spcPct val="100000"/>
              </a:lnSpc>
              <a:spcBef>
                <a:spcPts val="0"/>
              </a:spcBef>
              <a:spcAft>
                <a:spcPts val="1200"/>
              </a:spcAft>
              <a:buNone/>
            </a:pPr>
            <a:r>
              <a:rPr lang="en-US" sz="3200" dirty="0">
                <a:ea typeface="ＭＳ Ｐゴシック" pitchFamily="34" charset="-128"/>
              </a:rPr>
              <a:t>for emphasis on human resources and leadership/ organizational development</a:t>
            </a:r>
          </a:p>
          <a:p>
            <a:pPr marL="1027113">
              <a:lnSpc>
                <a:spcPct val="100000"/>
              </a:lnSpc>
              <a:spcBef>
                <a:spcPts val="0"/>
              </a:spcBef>
              <a:spcAft>
                <a:spcPts val="1200"/>
              </a:spcAft>
            </a:pPr>
            <a:r>
              <a:rPr lang="en-US" sz="3200" b="1" dirty="0">
                <a:ea typeface="ＭＳ Ｐゴシック" pitchFamily="34" charset="-128"/>
              </a:rPr>
              <a:t>Top-10</a:t>
            </a:r>
            <a:r>
              <a:rPr lang="en-US" sz="3200" dirty="0">
                <a:ea typeface="ＭＳ Ｐゴシック" pitchFamily="34" charset="-128"/>
              </a:rPr>
              <a:t> ranking, 2016–2017, in this area</a:t>
            </a:r>
          </a:p>
          <a:p>
            <a:pPr marL="0" indent="0">
              <a:lnSpc>
                <a:spcPct val="100000"/>
              </a:lnSpc>
              <a:spcBef>
                <a:spcPts val="0"/>
              </a:spcBef>
              <a:spcAft>
                <a:spcPts val="1200"/>
              </a:spcAft>
              <a:buNone/>
            </a:pPr>
            <a:r>
              <a:rPr lang="en-US" sz="3200" dirty="0">
                <a:ea typeface="ＭＳ Ｐゴシック" pitchFamily="34" charset="-128"/>
              </a:rPr>
              <a:t>Among government/military leadership development programs:</a:t>
            </a:r>
          </a:p>
          <a:p>
            <a:pPr marL="1005840" indent="-509905">
              <a:lnSpc>
                <a:spcPct val="100000"/>
              </a:lnSpc>
              <a:spcBef>
                <a:spcPts val="0"/>
              </a:spcBef>
              <a:spcAft>
                <a:spcPts val="1200"/>
              </a:spcAft>
            </a:pPr>
            <a:r>
              <a:rPr lang="en-US" sz="3200" b="1" dirty="0">
                <a:ea typeface="ＭＳ Ｐゴシック" pitchFamily="34" charset="-128"/>
              </a:rPr>
              <a:t>Top-10</a:t>
            </a:r>
            <a:r>
              <a:rPr lang="en-US" sz="3200" dirty="0">
                <a:ea typeface="ＭＳ Ｐゴシック" pitchFamily="34" charset="-128"/>
              </a:rPr>
              <a:t> ranking 5 times, 2010–2015</a:t>
            </a:r>
          </a:p>
          <a:p>
            <a:pPr>
              <a:lnSpc>
                <a:spcPct val="100000"/>
              </a:lnSpc>
              <a:spcBef>
                <a:spcPts val="0"/>
              </a:spcBef>
              <a:spcAft>
                <a:spcPts val="1200"/>
              </a:spcAft>
            </a:pPr>
            <a:endParaRPr lang="en-US" sz="3200" dirty="0">
              <a:ea typeface="ＭＳ Ｐゴシック" pitchFamily="34" charset="-128"/>
            </a:endParaRPr>
          </a:p>
          <a:p>
            <a:pPr>
              <a:lnSpc>
                <a:spcPct val="100000"/>
              </a:lnSpc>
              <a:spcBef>
                <a:spcPts val="0"/>
              </a:spcBef>
              <a:spcAft>
                <a:spcPts val="1200"/>
              </a:spcAft>
            </a:pPr>
            <a:endParaRPr lang="en-US" sz="3200" dirty="0">
              <a:ea typeface="ＭＳ Ｐゴシック" pitchFamily="34" charset="-128"/>
            </a:endParaRPr>
          </a:p>
          <a:p>
            <a:pPr marL="1005840" indent="-509905">
              <a:lnSpc>
                <a:spcPct val="100000"/>
              </a:lnSpc>
              <a:spcBef>
                <a:spcPts val="0"/>
              </a:spcBef>
              <a:spcAft>
                <a:spcPts val="1200"/>
              </a:spcAft>
            </a:pPr>
            <a:endParaRPr lang="en-US" sz="3200" dirty="0">
              <a:ea typeface="ＭＳ Ｐゴシック" pitchFamily="34" charset="-128"/>
            </a:endParaRPr>
          </a:p>
          <a:p>
            <a:pPr marL="1067435" indent="-571500" algn="r">
              <a:lnSpc>
                <a:spcPct val="100000"/>
              </a:lnSpc>
              <a:spcBef>
                <a:spcPts val="0"/>
              </a:spcBef>
              <a:spcAft>
                <a:spcPts val="1200"/>
              </a:spcAft>
            </a:pPr>
            <a:r>
              <a:rPr lang="en-US" sz="3200" dirty="0">
                <a:ea typeface="ＭＳ Ｐゴシック" pitchFamily="34" charset="-128"/>
              </a:rPr>
              <a:t>—</a:t>
            </a:r>
            <a:r>
              <a:rPr lang="en-US" sz="3200" i="1" dirty="0">
                <a:ea typeface="ＭＳ Ｐゴシック" pitchFamily="34" charset="-128"/>
              </a:rPr>
              <a:t>Leadership Excellence </a:t>
            </a:r>
            <a:r>
              <a:rPr lang="en-US" sz="3200" dirty="0">
                <a:ea typeface="ＭＳ Ｐゴシック" pitchFamily="34" charset="-128"/>
              </a:rPr>
              <a:t>magazine</a:t>
            </a:r>
          </a:p>
          <a:p>
            <a:pPr marL="1005840" indent="-509905">
              <a:lnSpc>
                <a:spcPct val="100000"/>
              </a:lnSpc>
              <a:spcBef>
                <a:spcPts val="0"/>
              </a:spcBef>
              <a:spcAft>
                <a:spcPts val="1200"/>
              </a:spcAft>
            </a:pPr>
            <a:endParaRPr lang="en-US" sz="3200" dirty="0">
              <a:ea typeface="ＭＳ Ｐゴシック" pitchFamily="34" charset="-128"/>
            </a:endParaRPr>
          </a:p>
          <a:p>
            <a:pPr>
              <a:lnSpc>
                <a:spcPct val="100000"/>
              </a:lnSpc>
              <a:spcBef>
                <a:spcPts val="0"/>
              </a:spcBef>
              <a:spcAft>
                <a:spcPts val="1200"/>
              </a:spcAft>
            </a:pPr>
            <a:endParaRPr lang="en-US" sz="3200" i="1" dirty="0">
              <a:ea typeface="ＭＳ Ｐゴシック" pitchFamily="34" charset="-128"/>
            </a:endParaRPr>
          </a:p>
        </p:txBody>
      </p:sp>
      <p:sp>
        <p:nvSpPr>
          <p:cNvPr id="5122" name="Rectangle 2"/>
          <p:cNvSpPr>
            <a:spLocks noGrp="1" noChangeArrowheads="1"/>
          </p:cNvSpPr>
          <p:nvPr>
            <p:ph type="title"/>
          </p:nvPr>
        </p:nvSpPr>
        <p:spPr>
          <a:xfrm>
            <a:off x="309372" y="228600"/>
            <a:ext cx="9237663" cy="1257300"/>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Baldrige Training: </a:t>
            </a:r>
            <a:br>
              <a:rPr lang="en-US" sz="4840" dirty="0">
                <a:solidFill>
                  <a:schemeClr val="tx1"/>
                </a:solidFill>
                <a:latin typeface="Arial Narrow" pitchFamily="34" charset="0"/>
                <a:ea typeface="ＭＳ Ｐゴシック" pitchFamily="34" charset="-128"/>
                <a:cs typeface="Arial Narrow" pitchFamily="34" charset="0"/>
              </a:rPr>
            </a:br>
            <a:r>
              <a:rPr lang="en-US" sz="4840" dirty="0">
                <a:solidFill>
                  <a:schemeClr val="tx1"/>
                </a:solidFill>
                <a:latin typeface="Arial Narrow" pitchFamily="34" charset="0"/>
                <a:ea typeface="ＭＳ Ｐゴシック" pitchFamily="34" charset="-128"/>
                <a:cs typeface="Arial Narrow" pitchFamily="34" charset="0"/>
              </a:rPr>
              <a:t>Top-Tier Leadership Development</a:t>
            </a:r>
          </a:p>
        </p:txBody>
      </p:sp>
    </p:spTree>
    <p:extLst>
      <p:ext uri="{BB962C8B-B14F-4D97-AF65-F5344CB8AC3E}">
        <p14:creationId xmlns:p14="http://schemas.microsoft.com/office/powerpoint/2010/main" val="67912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5469" y="1623060"/>
            <a:ext cx="8151813" cy="979955"/>
          </a:xfrm>
        </p:spPr>
        <p:txBody>
          <a:bodyPr/>
          <a:lstStyle/>
          <a:p>
            <a:r>
              <a:rPr lang="en-US" sz="4840" dirty="0">
                <a:latin typeface="Arial Narrow" pitchFamily="34" charset="0"/>
                <a:ea typeface="ＭＳ Ｐゴシック" pitchFamily="34" charset="-128"/>
                <a:cs typeface="Arial Narrow" pitchFamily="34" charset="0"/>
              </a:rPr>
              <a:t>Factors behind the Impact</a:t>
            </a:r>
            <a:endParaRPr lang="en-US" sz="4840" b="0" dirty="0">
              <a:latin typeface="Arial" pitchFamily="34" charset="0"/>
              <a:ea typeface="ＭＳ Ｐゴシック" pitchFamily="34" charset="-128"/>
              <a:cs typeface="Arial Narrow" pitchFamily="34" charset="0"/>
            </a:endParaRPr>
          </a:p>
        </p:txBody>
      </p:sp>
      <p:sp>
        <p:nvSpPr>
          <p:cNvPr id="6147" name="Rectangle 3"/>
          <p:cNvSpPr>
            <a:spLocks noGrp="1" noChangeArrowheads="1"/>
          </p:cNvSpPr>
          <p:nvPr>
            <p:ph type="body" idx="1"/>
          </p:nvPr>
        </p:nvSpPr>
        <p:spPr>
          <a:xfrm>
            <a:off x="1236028" y="2712720"/>
            <a:ext cx="7565072" cy="2598420"/>
          </a:xfrm>
        </p:spPr>
        <p:txBody>
          <a:bodyPr/>
          <a:lstStyle/>
          <a:p>
            <a:pPr>
              <a:lnSpc>
                <a:spcPct val="100000"/>
              </a:lnSpc>
              <a:spcBef>
                <a:spcPts val="2369"/>
              </a:spcBef>
            </a:pPr>
            <a:r>
              <a:rPr lang="en-US" sz="3960" dirty="0">
                <a:ea typeface="ＭＳ Ｐゴシック" pitchFamily="34" charset="-128"/>
              </a:rPr>
              <a:t>Acceptance of the Baldrige framework nationally and globally</a:t>
            </a:r>
          </a:p>
          <a:p>
            <a:pPr>
              <a:lnSpc>
                <a:spcPct val="100000"/>
              </a:lnSpc>
              <a:spcBef>
                <a:spcPts val="2369"/>
              </a:spcBef>
            </a:pPr>
            <a:r>
              <a:rPr lang="en-US" sz="3960" dirty="0">
                <a:ea typeface="ＭＳ Ｐゴシック" pitchFamily="34" charset="-128"/>
              </a:rPr>
              <a:t>Program participants</a:t>
            </a:r>
            <a:endParaRPr lang="en-US" sz="3960" b="1" strike="sngStrike" dirty="0">
              <a:latin typeface="Arial" pitchFamily="34" charset="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8456" y="6752122"/>
            <a:ext cx="5423149" cy="582049"/>
          </a:xfrm>
          <a:prstGeom prst="rect">
            <a:avLst/>
          </a:prstGeom>
        </p:spPr>
        <p:txBody>
          <a:bodyPr wrap="none" lIns="90264" tIns="45132" rIns="90264" bIns="45132">
            <a:spAutoFit/>
          </a:bodyPr>
          <a:lstStyle/>
          <a:p>
            <a:pPr>
              <a:defRPr/>
            </a:pPr>
            <a:r>
              <a:rPr lang="en-US" sz="3190" b="1" dirty="0">
                <a:latin typeface="+mn-lt"/>
                <a:ea typeface="ＭＳ Ｐゴシック" pitchFamily="-109" charset="-128"/>
              </a:rPr>
              <a:t>https://www.baldrigealliance.org</a:t>
            </a:r>
          </a:p>
        </p:txBody>
      </p:sp>
      <p:pic>
        <p:nvPicPr>
          <p:cNvPr id="2" name="Picture 1">
            <a:extLst>
              <a:ext uri="{FF2B5EF4-FFF2-40B4-BE49-F238E27FC236}">
                <a16:creationId xmlns:a16="http://schemas.microsoft.com/office/drawing/2014/main" id="{9CCD056D-66A9-4E83-827D-75EC07AF44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584361"/>
            <a:ext cx="10058400" cy="4603678"/>
          </a:xfrm>
          <a:prstGeom prst="rect">
            <a:avLst/>
          </a:prstGeom>
        </p:spPr>
      </p:pic>
      <p:sp>
        <p:nvSpPr>
          <p:cNvPr id="15362" name="Rectangle 2"/>
          <p:cNvSpPr>
            <a:spLocks noGrp="1" noChangeArrowheads="1"/>
          </p:cNvSpPr>
          <p:nvPr>
            <p:ph type="title"/>
          </p:nvPr>
        </p:nvSpPr>
        <p:spPr>
          <a:xfrm>
            <a:off x="263793" y="151309"/>
            <a:ext cx="8691923" cy="1315430"/>
          </a:xfrm>
        </p:spPr>
        <p:txBody>
          <a:bodyPr/>
          <a:lstStyle/>
          <a:p>
            <a:pPr>
              <a:lnSpc>
                <a:spcPct val="100000"/>
              </a:lnSpc>
              <a:spcAft>
                <a:spcPts val="1320"/>
              </a:spcAft>
            </a:pPr>
            <a:r>
              <a:rPr lang="en-US" dirty="0">
                <a:solidFill>
                  <a:schemeClr val="tx1"/>
                </a:solidFill>
                <a:latin typeface="Arial Narrow" pitchFamily="34" charset="0"/>
                <a:ea typeface="ＭＳ Ｐゴシック" pitchFamily="34" charset="-128"/>
                <a:cs typeface="Arial Narrow" pitchFamily="34" charset="0"/>
              </a:rPr>
              <a:t>Alliance for Performance Excellence </a:t>
            </a:r>
            <a:br>
              <a:rPr lang="en-US" dirty="0">
                <a:solidFill>
                  <a:schemeClr val="tx1"/>
                </a:solidFill>
                <a:latin typeface="Arial Narrow" pitchFamily="34" charset="0"/>
                <a:ea typeface="ＭＳ Ｐゴシック" pitchFamily="34" charset="-128"/>
                <a:cs typeface="Arial Narrow" pitchFamily="34" charset="0"/>
              </a:rPr>
            </a:br>
            <a:r>
              <a:rPr lang="en-US" dirty="0">
                <a:solidFill>
                  <a:schemeClr val="tx1"/>
                </a:solidFill>
                <a:latin typeface="Arial Narrow" pitchFamily="34" charset="0"/>
                <a:ea typeface="ＭＳ Ｐゴシック" pitchFamily="34" charset="-128"/>
                <a:cs typeface="Arial Narrow" pitchFamily="34" charset="0"/>
              </a:rPr>
              <a:t>A National Network</a:t>
            </a:r>
          </a:p>
        </p:txBody>
      </p:sp>
    </p:spTree>
    <p:extLst>
      <p:ext uri="{BB962C8B-B14F-4D97-AF65-F5344CB8AC3E}">
        <p14:creationId xmlns:p14="http://schemas.microsoft.com/office/powerpoint/2010/main" val="168919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he Baldrige framework and the Criteria are a globally recognized model of performance excellence. Approximately 80 performance or business excellence programs around the world use the Baldrige Criteria or criteria similar to Baldrige as their performance excellence models.&#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6062" y="5348013"/>
            <a:ext cx="5790878" cy="182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58C0EB2-7F82-4790-B14B-288FD61846C9}"/>
              </a:ext>
              <a:ext uri="{C183D7F6-B498-43B3-948B-1728B52AA6E4}">
                <adec:decorative xmlns:adec="http://schemas.microsoft.com/office/drawing/2017/decorative" val="1"/>
              </a:ext>
            </a:extLst>
          </p:cNvPr>
          <p:cNvPicPr>
            <a:picLocks noChangeAspect="1"/>
          </p:cNvPicPr>
          <p:nvPr/>
        </p:nvPicPr>
        <p:blipFill rotWithShape="1">
          <a:blip r:embed="rId4"/>
          <a:srcRect l="2123" t="4215" r="2257" b="3514"/>
          <a:stretch/>
        </p:blipFill>
        <p:spPr>
          <a:xfrm>
            <a:off x="474199" y="1012984"/>
            <a:ext cx="5567465" cy="4103077"/>
          </a:xfrm>
          <a:prstGeom prst="rect">
            <a:avLst/>
          </a:prstGeom>
        </p:spPr>
      </p:pic>
      <p:sp>
        <p:nvSpPr>
          <p:cNvPr id="8" name="Rectangle 3"/>
          <p:cNvSpPr>
            <a:spLocks noChangeArrowheads="1"/>
          </p:cNvSpPr>
          <p:nvPr/>
        </p:nvSpPr>
        <p:spPr bwMode="auto">
          <a:xfrm>
            <a:off x="6531512" y="1837806"/>
            <a:ext cx="3275428" cy="252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lnSpc>
                <a:spcPts val="3751"/>
              </a:lnSpc>
              <a:spcBef>
                <a:spcPts val="1975"/>
              </a:spcBef>
              <a:buSzPct val="60000"/>
            </a:pPr>
            <a:r>
              <a:rPr lang="en-US" sz="3520" dirty="0">
                <a:latin typeface="Arial Narrow" pitchFamily="34" charset="0"/>
              </a:rPr>
              <a:t>About 80 performance excellence programs worldwide</a:t>
            </a:r>
          </a:p>
        </p:txBody>
      </p:sp>
      <p:sp>
        <p:nvSpPr>
          <p:cNvPr id="3074" name="Rectangle 2"/>
          <p:cNvSpPr>
            <a:spLocks noChangeArrowheads="1"/>
          </p:cNvSpPr>
          <p:nvPr/>
        </p:nvSpPr>
        <p:spPr bwMode="auto">
          <a:xfrm>
            <a:off x="251460" y="19344"/>
            <a:ext cx="9555480" cy="835965"/>
          </a:xfrm>
          <a:prstGeom prst="rect">
            <a:avLst/>
          </a:prstGeom>
          <a:noFill/>
          <a:ln w="9525">
            <a:noFill/>
            <a:miter lim="800000"/>
            <a:headEnd/>
            <a:tailEnd/>
          </a:ln>
        </p:spPr>
        <p:txBody>
          <a:bodyPr wrap="square" lIns="90264" tIns="45132" rIns="90264" bIns="45132">
            <a:spAutoFit/>
          </a:bodyPr>
          <a:lstStyle/>
          <a:p>
            <a:pPr>
              <a:spcAft>
                <a:spcPts val="660"/>
              </a:spcAft>
              <a:defRPr/>
            </a:pPr>
            <a:r>
              <a:rPr lang="en-US" sz="4840" b="1" dirty="0">
                <a:latin typeface="+mj-lt"/>
                <a:ea typeface="ＭＳ Ｐゴシック" pitchFamily="-109" charset="-128"/>
              </a:rPr>
              <a:t>International Adoption</a:t>
            </a:r>
          </a:p>
        </p:txBody>
      </p:sp>
      <p:sp>
        <p:nvSpPr>
          <p:cNvPr id="2" name="Title 1" hidden="1">
            <a:extLst>
              <a:ext uri="{FF2B5EF4-FFF2-40B4-BE49-F238E27FC236}">
                <a16:creationId xmlns:a16="http://schemas.microsoft.com/office/drawing/2014/main" id="{9C5FF435-AAFD-4E4A-888B-05904D035CBF}"/>
              </a:ext>
            </a:extLst>
          </p:cNvPr>
          <p:cNvSpPr>
            <a:spLocks noGrp="1"/>
          </p:cNvSpPr>
          <p:nvPr>
            <p:ph type="title" idx="4294967295"/>
          </p:nvPr>
        </p:nvSpPr>
        <p:spPr/>
        <p:txBody>
          <a:bodyPr/>
          <a:lstStyle/>
          <a:p>
            <a:r>
              <a:rPr lang="en-US" dirty="0"/>
              <a:t>International Adoption</a:t>
            </a:r>
          </a:p>
        </p:txBody>
      </p:sp>
    </p:spTree>
    <p:extLst>
      <p:ext uri="{BB962C8B-B14F-4D97-AF65-F5344CB8AC3E}">
        <p14:creationId xmlns:p14="http://schemas.microsoft.com/office/powerpoint/2010/main" val="404726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99136" y="1608268"/>
            <a:ext cx="8940164" cy="1257300"/>
          </a:xfrm>
        </p:spPr>
        <p:txBody>
          <a:bodyPr/>
          <a:lstStyle/>
          <a:p>
            <a:r>
              <a:rPr lang="en-US" sz="4840" dirty="0">
                <a:solidFill>
                  <a:schemeClr val="tx1"/>
                </a:solidFill>
                <a:latin typeface="Arial Narrow" pitchFamily="34" charset="0"/>
                <a:ea typeface="ＭＳ Ｐゴシック" pitchFamily="34" charset="-128"/>
                <a:cs typeface="Arial Narrow" pitchFamily="34" charset="0"/>
              </a:rPr>
              <a:t>Baldrige Award Participants</a:t>
            </a:r>
          </a:p>
        </p:txBody>
      </p:sp>
      <p:sp>
        <p:nvSpPr>
          <p:cNvPr id="7171" name="Rectangle 3"/>
          <p:cNvSpPr>
            <a:spLocks noGrp="1" noChangeArrowheads="1"/>
          </p:cNvSpPr>
          <p:nvPr>
            <p:ph type="body" idx="1"/>
          </p:nvPr>
        </p:nvSpPr>
        <p:spPr>
          <a:xfrm>
            <a:off x="1592581" y="2712720"/>
            <a:ext cx="7620000" cy="2773680"/>
          </a:xfrm>
        </p:spPr>
        <p:txBody>
          <a:bodyPr/>
          <a:lstStyle/>
          <a:p>
            <a:pPr>
              <a:lnSpc>
                <a:spcPct val="100000"/>
              </a:lnSpc>
            </a:pPr>
            <a:r>
              <a:rPr lang="en-US" dirty="0">
                <a:ea typeface="ＭＳ Ｐゴシック" pitchFamily="34" charset="-128"/>
              </a:rPr>
              <a:t>121 Baldrige Award recipients </a:t>
            </a:r>
            <a:br>
              <a:rPr lang="en-US" dirty="0">
                <a:ea typeface="ＭＳ Ｐゴシック" pitchFamily="34" charset="-128"/>
              </a:rPr>
            </a:br>
            <a:r>
              <a:rPr lang="en-US" dirty="0">
                <a:ea typeface="ＭＳ Ｐゴシック" pitchFamily="34" charset="-128"/>
              </a:rPr>
              <a:t>(129 awards)</a:t>
            </a:r>
          </a:p>
          <a:p>
            <a:pPr>
              <a:lnSpc>
                <a:spcPct val="100000"/>
              </a:lnSpc>
            </a:pPr>
            <a:r>
              <a:rPr lang="en-US" dirty="0">
                <a:ea typeface="ＭＳ Ｐゴシック" pitchFamily="34" charset="-128"/>
              </a:rPr>
              <a:t>1,747 award applications </a:t>
            </a:r>
          </a:p>
          <a:p>
            <a:pPr>
              <a:lnSpc>
                <a:spcPct val="100000"/>
              </a:lnSpc>
            </a:pPr>
            <a:r>
              <a:rPr lang="en-US" dirty="0">
                <a:ea typeface="ＭＳ Ｐゴシック" pitchFamily="34" charset="-128"/>
              </a:rPr>
              <a:t>More than 12,000 examiners trained </a:t>
            </a:r>
          </a:p>
          <a:p>
            <a:pPr marL="0" indent="0">
              <a:lnSpc>
                <a:spcPct val="100000"/>
              </a:lnSpc>
              <a:buNone/>
            </a:pPr>
            <a:br>
              <a:rPr lang="en-US" strike="sngStrike" dirty="0">
                <a:ea typeface="ＭＳ Ｐゴシック" pitchFamily="34" charset="-128"/>
              </a:rPr>
            </a:br>
            <a:endParaRPr lang="en-US" strike="sngStrike" dirty="0">
              <a:ea typeface="ＭＳ Ｐゴシック" pitchFamily="34" charset="-128"/>
            </a:endParaRPr>
          </a:p>
        </p:txBody>
      </p:sp>
    </p:spTree>
    <p:extLst>
      <p:ext uri="{BB962C8B-B14F-4D97-AF65-F5344CB8AC3E}">
        <p14:creationId xmlns:p14="http://schemas.microsoft.com/office/powerpoint/2010/main" val="336868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ough the sharing of best practices and knowledge of the Baldrige framework, award recipients have helped increase the competitiveness of U.S. organizations. For example, award recipients often host seminars and workshops to help other organizations understand and use the Criteria.&#10;Collectively, Baldrige Award recipients have given thousands of presentations. Audiences have included businesses, education and health care organizations, and government agencies and other nonprofit groups.&#10;Award recipients also share best practices at the annual Quest for Excellence Conference® and at regional conferences. Regional conferences are held at various U.S. locations each year.&#10;The use of the Baldrige framework by award recipients has had a positive influence in several ways on these organizations’ customers and suppliers. First, the use of the Baldrige framework has helped the organizations improve their processes related to customers and suppliers and their relationships with these groups. In addition, some organizations, through such mechanisms as Baldrige-based awards for their suppliers, have encouraged their supplier organizations to use the Baldrige framework .  &#10;Many award recipients have also written and published articles on the Baldrige framework and the Baldrige Program. &#10;">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1227" y="3950208"/>
            <a:ext cx="3097173" cy="3822192"/>
          </a:xfrm>
          <a:prstGeom prst="rect">
            <a:avLst/>
          </a:prstGeom>
        </p:spPr>
      </p:pic>
      <p:sp>
        <p:nvSpPr>
          <p:cNvPr id="8195" name="Rectangle 3"/>
          <p:cNvSpPr>
            <a:spLocks noChangeArrowheads="1"/>
          </p:cNvSpPr>
          <p:nvPr/>
        </p:nvSpPr>
        <p:spPr bwMode="auto">
          <a:xfrm>
            <a:off x="838200" y="1874521"/>
            <a:ext cx="5867400" cy="488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Presentations to all sectors </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Quest for Excellence</a:t>
            </a:r>
            <a:r>
              <a:rPr lang="en-US" sz="3520" baseline="30000" dirty="0">
                <a:latin typeface="Arial Narrow" pitchFamily="34" charset="0"/>
              </a:rPr>
              <a:t>®</a:t>
            </a:r>
            <a:r>
              <a:rPr lang="en-US" sz="3520" dirty="0">
                <a:latin typeface="Arial Narrow" pitchFamily="34" charset="0"/>
              </a:rPr>
              <a:t> and regional conferences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Influence on customers/suppliers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Seminars and workshops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Articles</a:t>
            </a:r>
          </a:p>
        </p:txBody>
      </p:sp>
      <p:sp>
        <p:nvSpPr>
          <p:cNvPr id="6146" name="Rectangle 2"/>
          <p:cNvSpPr>
            <a:spLocks noChangeArrowheads="1"/>
          </p:cNvSpPr>
          <p:nvPr/>
        </p:nvSpPr>
        <p:spPr bwMode="auto">
          <a:xfrm>
            <a:off x="433428" y="743354"/>
            <a:ext cx="8305800" cy="744819"/>
          </a:xfrm>
          <a:prstGeom prst="rect">
            <a:avLst/>
          </a:prstGeom>
          <a:noFill/>
          <a:ln w="9525">
            <a:noFill/>
            <a:miter lim="800000"/>
            <a:headEnd/>
            <a:tailEnd/>
          </a:ln>
        </p:spPr>
        <p:txBody>
          <a:bodyPr lIns="0" tIns="0" rIns="0" bIns="0">
            <a:spAutoFit/>
          </a:bodyPr>
          <a:lstStyle/>
          <a:p>
            <a:pPr defTabSz="1006069">
              <a:spcBef>
                <a:spcPts val="660"/>
              </a:spcBef>
              <a:spcAft>
                <a:spcPts val="660"/>
              </a:spcAft>
              <a:defRPr/>
            </a:pPr>
            <a:r>
              <a:rPr lang="en-US" sz="4840" b="1" dirty="0">
                <a:solidFill>
                  <a:schemeClr val="tx2"/>
                </a:solidFill>
                <a:latin typeface="+mj-lt"/>
                <a:ea typeface="ＭＳ Ｐゴシック" pitchFamily="-109" charset="-128"/>
              </a:rPr>
              <a:t>Baldrige Award Recipients</a:t>
            </a:r>
          </a:p>
        </p:txBody>
      </p:sp>
      <p:sp>
        <p:nvSpPr>
          <p:cNvPr id="3" name="Title 2" hidden="1">
            <a:extLst>
              <a:ext uri="{FF2B5EF4-FFF2-40B4-BE49-F238E27FC236}">
                <a16:creationId xmlns:a16="http://schemas.microsoft.com/office/drawing/2014/main" id="{5C3F0EEF-5A04-463D-8838-DA6D1DA0868E}"/>
              </a:ext>
            </a:extLst>
          </p:cNvPr>
          <p:cNvSpPr>
            <a:spLocks noGrp="1"/>
          </p:cNvSpPr>
          <p:nvPr>
            <p:ph type="title" idx="4294967295"/>
          </p:nvPr>
        </p:nvSpPr>
        <p:spPr/>
        <p:txBody>
          <a:bodyPr/>
          <a:lstStyle/>
          <a:p>
            <a:r>
              <a:rPr lang="en-US" dirty="0"/>
              <a:t>Baldrige Award Recipients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889760" y="3147668"/>
            <a:ext cx="71628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6069">
              <a:buSzPct val="50000"/>
            </a:pPr>
            <a:r>
              <a:rPr lang="en-US" sz="3960" dirty="0">
                <a:latin typeface="Arial Narrow" pitchFamily="34" charset="0"/>
              </a:rPr>
              <a:t>Improved outcomes for products, services, and processes</a:t>
            </a:r>
          </a:p>
          <a:p>
            <a:pPr marL="510870" indent="-510870" defTabSz="1006069">
              <a:buSzPct val="50000"/>
              <a:buFont typeface="Monotype Sorts"/>
              <a:buChar char="l"/>
            </a:pPr>
            <a:endParaRPr lang="en-US" sz="3960" dirty="0">
              <a:latin typeface="Arial Narrow" pitchFamily="34" charset="0"/>
            </a:endParaRPr>
          </a:p>
        </p:txBody>
      </p:sp>
      <p:sp>
        <p:nvSpPr>
          <p:cNvPr id="24578" name="Rectangle 2"/>
          <p:cNvSpPr>
            <a:spLocks noChangeArrowheads="1"/>
          </p:cNvSpPr>
          <p:nvPr/>
        </p:nvSpPr>
        <p:spPr bwMode="auto">
          <a:xfrm>
            <a:off x="670560" y="2235509"/>
            <a:ext cx="6553201" cy="577081"/>
          </a:xfrm>
          <a:prstGeom prst="rect">
            <a:avLst/>
          </a:prstGeom>
          <a:noFill/>
          <a:ln w="9525">
            <a:noFill/>
            <a:miter lim="800000"/>
            <a:headEnd/>
            <a:tailEnd/>
          </a:ln>
        </p:spPr>
        <p:txBody>
          <a:bodyPr lIns="0" tIns="0" rIns="0" bIns="0">
            <a:spAutoFit/>
          </a:bodyPr>
          <a:lstStyle/>
          <a:p>
            <a:pPr defTabSz="1006069">
              <a:lnSpc>
                <a:spcPts val="4541"/>
              </a:lnSpc>
              <a:defRPr/>
            </a:pPr>
            <a:r>
              <a:rPr lang="en-US" sz="4840" b="1" dirty="0">
                <a:solidFill>
                  <a:schemeClr val="tx2"/>
                </a:solidFill>
                <a:latin typeface="+mj-lt"/>
                <a:ea typeface="ＭＳ Ｐゴシック" pitchFamily="-109" charset="-128"/>
              </a:rPr>
              <a:t>The Bottom Line: Results</a:t>
            </a:r>
          </a:p>
        </p:txBody>
      </p:sp>
      <p:sp>
        <p:nvSpPr>
          <p:cNvPr id="2" name="Title 1" hidden="1">
            <a:extLst>
              <a:ext uri="{FF2B5EF4-FFF2-40B4-BE49-F238E27FC236}">
                <a16:creationId xmlns:a16="http://schemas.microsoft.com/office/drawing/2014/main" id="{8C23C0A0-5246-4BF2-81DF-4F948D4301D6}"/>
              </a:ext>
            </a:extLst>
          </p:cNvPr>
          <p:cNvSpPr>
            <a:spLocks noGrp="1"/>
          </p:cNvSpPr>
          <p:nvPr>
            <p:ph type="title" idx="4294967295"/>
          </p:nvPr>
        </p:nvSpPr>
        <p:spPr/>
        <p:txBody>
          <a:bodyPr/>
          <a:lstStyle/>
          <a:p>
            <a:r>
              <a:rPr lang="en-US" dirty="0"/>
              <a:t>The Bottom Line: Results</a:t>
            </a:r>
          </a:p>
        </p:txBody>
      </p:sp>
    </p:spTree>
    <p:extLst>
      <p:ext uri="{BB962C8B-B14F-4D97-AF65-F5344CB8AC3E}">
        <p14:creationId xmlns:p14="http://schemas.microsoft.com/office/powerpoint/2010/main" val="283936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E756E-F363-489A-93D4-F415A503BD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63931" y="321118"/>
            <a:ext cx="6400800" cy="6400800"/>
          </a:xfrm>
          <a:prstGeom prst="rect">
            <a:avLst/>
          </a:prstGeom>
        </p:spPr>
      </p:pic>
      <p:pic>
        <p:nvPicPr>
          <p:cNvPr id="16388" name="Baldrige_Program_Logo_2010.whitebkgd.eps">
            <a:extLst>
              <a:ext uri="{C183D7F6-B498-43B3-948B-1728B52AA6E4}">
                <adec:decorative xmlns:adec="http://schemas.microsoft.com/office/drawing/2017/decorative" val="1"/>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44463" y="6594475"/>
            <a:ext cx="2084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nistident_flright_vec.eps">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5" name="Group 16" descr="The ratio of the Baldrige Program’s benefits for the U.S. economy to its costs has been estimated at 820 to 1.&#10;121 Baldrige Award winners serve as national role models.&#10;2010-–2019 award applicants represent 650,093  jobs, 3,209 work sites, over $181 billion in revenue/budgets, and over 590 million customers served.&#10;348 Baldrige examiners volunteered roughly $7.9 million in services in 2019.&#10;State Baldrige-based examiners volunteered around $29 million in services in 2018.&#10;"/>
          <p:cNvGrpSpPr>
            <a:grpSpLocks/>
          </p:cNvGrpSpPr>
          <p:nvPr/>
        </p:nvGrpSpPr>
        <p:grpSpPr bwMode="auto">
          <a:xfrm>
            <a:off x="-3175" y="-7938"/>
            <a:ext cx="10101263" cy="7948613"/>
            <a:chOff x="-3876" y="-8640"/>
            <a:chExt cx="10101595" cy="7950005"/>
          </a:xfrm>
        </p:grpSpPr>
        <p:pic>
          <p:nvPicPr>
            <p:cNvPr id="16389" name="Picture 1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2">
              <a:extLst>
                <a:ext uri="{C183D7F6-B498-43B3-948B-1728B52AA6E4}">
                  <adec:decorative xmlns:adec="http://schemas.microsoft.com/office/drawing/2017/decorative" val="1"/>
                </a:ext>
              </a:extLst>
            </p:cNvPr>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a:solidFill>
                    <a:schemeClr val="bg1"/>
                  </a:solidFill>
                  <a:latin typeface="Arial" panose="020B0604020202020204" pitchFamily="34" charset="0"/>
                </a:rPr>
                <a:t>Baldrige Performance Excellence Program | www.nist.gov/baldrige</a:t>
              </a:r>
            </a:p>
          </p:txBody>
        </p:sp>
        <p:pic>
          <p:nvPicPr>
            <p:cNvPr id="16391" name="Picture 15">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41819"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hidden="1">
            <a:extLst>
              <a:ext uri="{FF2B5EF4-FFF2-40B4-BE49-F238E27FC236}">
                <a16:creationId xmlns:a16="http://schemas.microsoft.com/office/drawing/2014/main" id="{FAF31D77-3984-4E81-B236-9F6DDD532ACF}"/>
              </a:ext>
            </a:extLst>
          </p:cNvPr>
          <p:cNvSpPr>
            <a:spLocks noGrp="1"/>
          </p:cNvSpPr>
          <p:nvPr>
            <p:ph type="ctrTitle"/>
          </p:nvPr>
        </p:nvSpPr>
        <p:spPr/>
        <p:txBody>
          <a:bodyPr/>
          <a:lstStyle/>
          <a:p>
            <a:r>
              <a:rPr lang="en-US" dirty="0"/>
              <a:t>Baldrige Impacts</a:t>
            </a:r>
          </a:p>
        </p:txBody>
      </p:sp>
    </p:spTree>
    <p:extLst>
      <p:ext uri="{BB962C8B-B14F-4D97-AF65-F5344CB8AC3E}">
        <p14:creationId xmlns:p14="http://schemas.microsoft.com/office/powerpoint/2010/main" val="22456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1227" y="3950208"/>
            <a:ext cx="3097173" cy="3822192"/>
          </a:xfrm>
          <a:prstGeom prst="rect">
            <a:avLst/>
          </a:prstGeom>
        </p:spPr>
      </p:pic>
      <p:sp>
        <p:nvSpPr>
          <p:cNvPr id="7170" name="Rectangle 2"/>
          <p:cNvSpPr>
            <a:spLocks noGrp="1" noChangeArrowheads="1"/>
          </p:cNvSpPr>
          <p:nvPr>
            <p:ph type="title"/>
          </p:nvPr>
        </p:nvSpPr>
        <p:spPr>
          <a:xfrm>
            <a:off x="555056" y="1166662"/>
            <a:ext cx="9475787" cy="2932274"/>
          </a:xfrm>
          <a:ln>
            <a:miter lim="800000"/>
            <a:headEnd/>
            <a:tailEnd/>
          </a:ln>
        </p:spPr>
        <p:txBody>
          <a:bodyPr/>
          <a:lstStyle/>
          <a:p>
            <a:pPr>
              <a:lnSpc>
                <a:spcPct val="100000"/>
              </a:lnSpc>
              <a:spcAft>
                <a:spcPts val="1200"/>
              </a:spcAft>
              <a:defRPr/>
            </a:pPr>
            <a:r>
              <a:rPr lang="en-US" sz="4840" dirty="0">
                <a:solidFill>
                  <a:schemeClr val="tx1"/>
                </a:solidFill>
              </a:rPr>
              <a:t>Returns on Investment in </a:t>
            </a:r>
            <a:br>
              <a:rPr lang="en-US" sz="4840" dirty="0">
                <a:solidFill>
                  <a:schemeClr val="tx1"/>
                </a:solidFill>
              </a:rPr>
            </a:br>
            <a:r>
              <a:rPr lang="en-US" sz="4840" dirty="0">
                <a:solidFill>
                  <a:schemeClr val="tx1"/>
                </a:solidFill>
              </a:rPr>
              <a:t>Performance Excellence:</a:t>
            </a:r>
            <a:br>
              <a:rPr lang="en-US" sz="4840" strike="sngStrike" dirty="0">
                <a:solidFill>
                  <a:schemeClr val="tx1"/>
                </a:solidFill>
              </a:rPr>
            </a:br>
            <a:r>
              <a:rPr lang="en-US" sz="4840" dirty="0">
                <a:solidFill>
                  <a:schemeClr val="tx1"/>
                </a:solidFill>
              </a:rPr>
              <a:t>2019 Baldrige Award Recipients</a:t>
            </a:r>
            <a:br>
              <a:rPr lang="en-US" sz="4840" strike="sngStrike" dirty="0">
                <a:solidFill>
                  <a:schemeClr val="tx1"/>
                </a:solidFill>
              </a:rPr>
            </a:br>
            <a:endParaRPr lang="en-US" sz="4840" strike="sngStrike"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48D8A-54ED-496D-ACFC-67D4B7CD09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9114" y="1163782"/>
            <a:ext cx="5585141" cy="4584470"/>
          </a:xfrm>
          <a:prstGeom prst="rect">
            <a:avLst/>
          </a:prstGeom>
        </p:spPr>
      </p:pic>
      <p:sp>
        <p:nvSpPr>
          <p:cNvPr id="10244" name="Content Placeholder 4"/>
          <p:cNvSpPr>
            <a:spLocks noGrp="1"/>
          </p:cNvSpPr>
          <p:nvPr>
            <p:ph idx="1"/>
          </p:nvPr>
        </p:nvSpPr>
        <p:spPr>
          <a:xfrm>
            <a:off x="6053955" y="1236577"/>
            <a:ext cx="3485997" cy="6329217"/>
          </a:xfrm>
          <a:noFill/>
          <a:ln w="9525">
            <a:noFill/>
            <a:miter lim="800000"/>
            <a:headEnd/>
            <a:tailEnd/>
          </a:ln>
        </p:spPr>
        <p:txBody>
          <a:bodyPr vert="horz" wrap="square" lIns="90134" tIns="45065" rIns="90134" bIns="45065" numCol="1" anchor="t" anchorCtr="0" compatLnSpc="1">
            <a:prstTxWarp prst="textNoShape">
              <a:avLst/>
            </a:prstTxWarp>
          </a:bodyPr>
          <a:lstStyle/>
          <a:p>
            <a:pPr marL="228600" indent="-228600">
              <a:lnSpc>
                <a:spcPct val="100000"/>
              </a:lnSpc>
            </a:pPr>
            <a:r>
              <a:rPr lang="en-US" sz="2400" dirty="0"/>
              <a:t>Zero emergency department returns after outpatient surgery since 2014, in the 2018 national top decile</a:t>
            </a:r>
          </a:p>
          <a:p>
            <a:pPr marL="228600" indent="-228600">
              <a:lnSpc>
                <a:spcPct val="100000"/>
              </a:lnSpc>
            </a:pPr>
            <a:r>
              <a:rPr lang="en-US" sz="2400" dirty="0"/>
              <a:t>Complication rates better than the national top decile</a:t>
            </a:r>
          </a:p>
          <a:p>
            <a:pPr marL="228600" indent="-228600">
              <a:lnSpc>
                <a:spcPct val="100000"/>
              </a:lnSpc>
            </a:pPr>
            <a:r>
              <a:rPr lang="en-US" sz="2400" dirty="0"/>
              <a:t>Net Promoter Score almost 25% higher than competing hospitals</a:t>
            </a:r>
          </a:p>
          <a:p>
            <a:pPr marL="228600" indent="-228600">
              <a:lnSpc>
                <a:spcPct val="100000"/>
              </a:lnSpc>
            </a:pPr>
            <a:r>
              <a:rPr lang="en-US" sz="2400" dirty="0"/>
              <a:t>Standard &amp; Poor’s AA+ rating for days-cash-on-hand</a:t>
            </a:r>
          </a:p>
        </p:txBody>
      </p:sp>
      <p:sp>
        <p:nvSpPr>
          <p:cNvPr id="10242" name="Rectangle 2"/>
          <p:cNvSpPr>
            <a:spLocks noGrp="1" noChangeArrowheads="1"/>
          </p:cNvSpPr>
          <p:nvPr>
            <p:ph type="title"/>
          </p:nvPr>
        </p:nvSpPr>
        <p:spPr>
          <a:xfrm>
            <a:off x="235932" y="0"/>
            <a:ext cx="9304020" cy="1047520"/>
          </a:xfrm>
        </p:spPr>
        <p:txBody>
          <a:bodyPr/>
          <a:lstStyle/>
          <a:p>
            <a:r>
              <a:rPr lang="en-US" dirty="0"/>
              <a:t>Adventist Health White Memorial</a:t>
            </a:r>
          </a:p>
        </p:txBody>
      </p:sp>
    </p:spTree>
    <p:extLst>
      <p:ext uri="{BB962C8B-B14F-4D97-AF65-F5344CB8AC3E}">
        <p14:creationId xmlns:p14="http://schemas.microsoft.com/office/powerpoint/2010/main" val="351533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A4BB56-4CB4-4E48-89B2-FE45B096E8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4874" y="1463040"/>
            <a:ext cx="5299188" cy="4349750"/>
          </a:xfrm>
          <a:prstGeom prst="rect">
            <a:avLst/>
          </a:prstGeom>
        </p:spPr>
      </p:pic>
      <p:sp>
        <p:nvSpPr>
          <p:cNvPr id="10244" name="Content Placeholder 4"/>
          <p:cNvSpPr>
            <a:spLocks noGrp="1"/>
          </p:cNvSpPr>
          <p:nvPr>
            <p:ph idx="1"/>
          </p:nvPr>
        </p:nvSpPr>
        <p:spPr>
          <a:xfrm>
            <a:off x="5740336" y="1463040"/>
            <a:ext cx="3765614" cy="7037328"/>
          </a:xfrm>
          <a:noFill/>
          <a:ln w="9525">
            <a:noFill/>
            <a:miter lim="800000"/>
            <a:headEnd/>
            <a:tailEnd/>
          </a:ln>
        </p:spPr>
        <p:txBody>
          <a:bodyPr vert="horz" wrap="square" lIns="90134" tIns="45065" rIns="90134" bIns="45065" numCol="1" anchor="t" anchorCtr="0" compatLnSpc="1">
            <a:prstTxWarp prst="textNoShape">
              <a:avLst/>
            </a:prstTxWarp>
          </a:bodyPr>
          <a:lstStyle/>
          <a:p>
            <a:pPr marL="342900" indent="-342900">
              <a:lnSpc>
                <a:spcPct val="100000"/>
              </a:lnSpc>
            </a:pPr>
            <a:r>
              <a:rPr lang="en-US" sz="2400" dirty="0"/>
              <a:t>In the top 10% of the nation’s OPOs from 2014 through 2019</a:t>
            </a:r>
          </a:p>
          <a:p>
            <a:pPr marL="342900" indent="-342900">
              <a:lnSpc>
                <a:spcPct val="100000"/>
              </a:lnSpc>
            </a:pPr>
            <a:r>
              <a:rPr lang="en-US" sz="2400" dirty="0"/>
              <a:t>Satisfaction levels above 90% for all four key customer groups</a:t>
            </a:r>
          </a:p>
          <a:p>
            <a:pPr marL="342900" indent="-342900">
              <a:lnSpc>
                <a:spcPct val="100000"/>
              </a:lnSpc>
            </a:pPr>
            <a:r>
              <a:rPr lang="en-US" sz="2400" dirty="0"/>
              <a:t>Cost savings of over $300,000 in 2014, $600,000 in 2018, over $2.6 million in 2019 as the result of managing operational costs, efficiency, and effectiveness </a:t>
            </a:r>
          </a:p>
        </p:txBody>
      </p:sp>
      <p:sp>
        <p:nvSpPr>
          <p:cNvPr id="10242" name="Rectangle 2"/>
          <p:cNvSpPr>
            <a:spLocks noGrp="1" noChangeArrowheads="1"/>
          </p:cNvSpPr>
          <p:nvPr>
            <p:ph type="title"/>
          </p:nvPr>
        </p:nvSpPr>
        <p:spPr>
          <a:xfrm>
            <a:off x="228600" y="228600"/>
            <a:ext cx="8910955" cy="1005840"/>
          </a:xfrm>
        </p:spPr>
        <p:txBody>
          <a:bodyPr/>
          <a:lstStyle/>
          <a:p>
            <a:r>
              <a:rPr lang="en-US" dirty="0"/>
              <a:t>Center for Organ Recovery &amp; Education</a:t>
            </a:r>
          </a:p>
        </p:txBody>
      </p:sp>
    </p:spTree>
    <p:extLst>
      <p:ext uri="{BB962C8B-B14F-4D97-AF65-F5344CB8AC3E}">
        <p14:creationId xmlns:p14="http://schemas.microsoft.com/office/powerpoint/2010/main" val="318575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D5C9C-C0CC-4FA7-A260-2D8258978B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422" y="1230168"/>
            <a:ext cx="5523533" cy="4533900"/>
          </a:xfrm>
          <a:prstGeom prst="rect">
            <a:avLst/>
          </a:prstGeom>
        </p:spPr>
      </p:pic>
      <p:sp>
        <p:nvSpPr>
          <p:cNvPr id="10244" name="Content Placeholder 4"/>
          <p:cNvSpPr>
            <a:spLocks noGrp="1"/>
          </p:cNvSpPr>
          <p:nvPr>
            <p:ph idx="1"/>
          </p:nvPr>
        </p:nvSpPr>
        <p:spPr>
          <a:xfrm>
            <a:off x="5886450" y="1230168"/>
            <a:ext cx="3838576" cy="6750492"/>
          </a:xfrm>
          <a:noFill/>
          <a:ln w="9525">
            <a:noFill/>
            <a:miter lim="800000"/>
            <a:headEnd/>
            <a:tailEnd/>
          </a:ln>
        </p:spPr>
        <p:txBody>
          <a:bodyPr vert="horz" wrap="square" lIns="90134" tIns="45065" rIns="90134" bIns="45065" numCol="1" anchor="t" anchorCtr="0" compatLnSpc="1">
            <a:prstTxWarp prst="textNoShape">
              <a:avLst/>
            </a:prstTxWarp>
          </a:bodyPr>
          <a:lstStyle/>
          <a:p>
            <a:pPr marL="228600" indent="-228600">
              <a:lnSpc>
                <a:spcPct val="100000"/>
              </a:lnSpc>
            </a:pPr>
            <a:r>
              <a:rPr lang="en-US" sz="2400" dirty="0"/>
              <a:t>Since 1994, highest possible credit rating from Standard &amp; Poor's and Moody’s</a:t>
            </a:r>
          </a:p>
          <a:p>
            <a:pPr marL="228600" indent="-228600">
              <a:lnSpc>
                <a:spcPct val="100000"/>
              </a:lnSpc>
            </a:pPr>
            <a:r>
              <a:rPr lang="en-US" sz="2400" dirty="0"/>
              <a:t>Unemployment rate of ~2.6% in 2018, better than the current U.S. rate of 3.7%</a:t>
            </a:r>
          </a:p>
          <a:p>
            <a:pPr marL="228600" indent="-228600">
              <a:lnSpc>
                <a:spcPct val="100000"/>
              </a:lnSpc>
            </a:pPr>
            <a:r>
              <a:rPr lang="en-US" sz="2400" dirty="0"/>
              <a:t>71 Net Promoter Score in customer engagement, better than the “excellent” and “world-class” benchmarks of 50 and 70</a:t>
            </a:r>
          </a:p>
          <a:p>
            <a:pPr marL="228600" indent="-228600">
              <a:lnSpc>
                <a:spcPct val="100000"/>
              </a:lnSpc>
            </a:pPr>
            <a:r>
              <a:rPr lang="en-US" sz="2400" dirty="0"/>
              <a:t>Close to 80% overall satisfaction rating since 2015, better than the 2019 FEVS benchmark of 60%</a:t>
            </a:r>
          </a:p>
        </p:txBody>
      </p:sp>
      <p:sp>
        <p:nvSpPr>
          <p:cNvPr id="10242" name="Rectangle 2"/>
          <p:cNvSpPr>
            <a:spLocks noGrp="1" noChangeArrowheads="1"/>
          </p:cNvSpPr>
          <p:nvPr>
            <p:ph type="title"/>
          </p:nvPr>
        </p:nvSpPr>
        <p:spPr>
          <a:xfrm>
            <a:off x="121946" y="93001"/>
            <a:ext cx="9161523" cy="876817"/>
          </a:xfrm>
        </p:spPr>
        <p:txBody>
          <a:bodyPr/>
          <a:lstStyle/>
          <a:p>
            <a:r>
              <a:rPr lang="en-US" dirty="0"/>
              <a:t>City of Germantown, Tennessee</a:t>
            </a:r>
          </a:p>
        </p:txBody>
      </p:sp>
    </p:spTree>
    <p:extLst>
      <p:ext uri="{BB962C8B-B14F-4D97-AF65-F5344CB8AC3E}">
        <p14:creationId xmlns:p14="http://schemas.microsoft.com/office/powerpoint/2010/main" val="120045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45D137-C6D5-40CC-922C-C0875EA645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377" y="1105823"/>
            <a:ext cx="5301930" cy="4352001"/>
          </a:xfrm>
          <a:prstGeom prst="rect">
            <a:avLst/>
          </a:prstGeom>
        </p:spPr>
      </p:pic>
      <p:sp>
        <p:nvSpPr>
          <p:cNvPr id="10244" name="Content Placeholder 4"/>
          <p:cNvSpPr>
            <a:spLocks noGrp="1"/>
          </p:cNvSpPr>
          <p:nvPr>
            <p:ph idx="1"/>
          </p:nvPr>
        </p:nvSpPr>
        <p:spPr>
          <a:xfrm>
            <a:off x="5505450" y="934374"/>
            <a:ext cx="4354573" cy="6838026"/>
          </a:xfrm>
          <a:noFill/>
          <a:ln w="9525">
            <a:noFill/>
            <a:miter lim="800000"/>
            <a:headEnd/>
            <a:tailEnd/>
          </a:ln>
        </p:spPr>
        <p:txBody>
          <a:bodyPr vert="horz" wrap="square" lIns="90134" tIns="45065" rIns="90134" bIns="45065" numCol="1" anchor="t" anchorCtr="0" compatLnSpc="1">
            <a:prstTxWarp prst="textNoShape">
              <a:avLst/>
            </a:prstTxWarp>
          </a:bodyPr>
          <a:lstStyle/>
          <a:p>
            <a:pPr marL="280988" indent="-280988">
              <a:lnSpc>
                <a:spcPct val="100000"/>
              </a:lnSpc>
            </a:pPr>
            <a:r>
              <a:rPr lang="en-US" sz="2400" dirty="0"/>
              <a:t>By more than 200%, outperforms local and national comparators for attainment of associate degrees and certificates</a:t>
            </a:r>
          </a:p>
          <a:p>
            <a:pPr marL="280988" indent="-280988">
              <a:lnSpc>
                <a:spcPct val="100000"/>
              </a:lnSpc>
            </a:pPr>
            <a:r>
              <a:rPr lang="en-US" sz="2400" dirty="0"/>
              <a:t>Tripled graduation rates for Black/African American and Hispanic/Latino first-time-to-college students within two years of entry</a:t>
            </a:r>
          </a:p>
          <a:p>
            <a:pPr marL="280988" indent="-280988">
              <a:lnSpc>
                <a:spcPct val="100000"/>
              </a:lnSpc>
            </a:pPr>
            <a:r>
              <a:rPr lang="en-US" sz="2400" dirty="0"/>
              <a:t>100% graduate placement rate for health sciences students from 7 of 8 health sciences programs</a:t>
            </a:r>
          </a:p>
          <a:p>
            <a:pPr marL="280988" indent="-280988">
              <a:lnSpc>
                <a:spcPct val="100000"/>
              </a:lnSpc>
            </a:pPr>
            <a:r>
              <a:rPr lang="en-US" sz="2400" dirty="0"/>
              <a:t>Best in the state for full-time-equivalent enrollment growth over 10 years</a:t>
            </a:r>
          </a:p>
        </p:txBody>
      </p:sp>
      <p:sp>
        <p:nvSpPr>
          <p:cNvPr id="10242" name="Rectangle 2"/>
          <p:cNvSpPr>
            <a:spLocks noGrp="1" noChangeArrowheads="1"/>
          </p:cNvSpPr>
          <p:nvPr>
            <p:ph type="title"/>
          </p:nvPr>
        </p:nvSpPr>
        <p:spPr>
          <a:xfrm>
            <a:off x="198377" y="211366"/>
            <a:ext cx="9304020" cy="690334"/>
          </a:xfrm>
        </p:spPr>
        <p:txBody>
          <a:bodyPr/>
          <a:lstStyle/>
          <a:p>
            <a:r>
              <a:rPr lang="en-US" dirty="0"/>
              <a:t>Howard Community College</a:t>
            </a:r>
          </a:p>
        </p:txBody>
      </p:sp>
    </p:spTree>
    <p:extLst>
      <p:ext uri="{BB962C8B-B14F-4D97-AF65-F5344CB8AC3E}">
        <p14:creationId xmlns:p14="http://schemas.microsoft.com/office/powerpoint/2010/main" val="183431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69706-3F4F-49A8-B732-5A16900206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6006" y="1219200"/>
            <a:ext cx="5407492" cy="4438650"/>
          </a:xfrm>
          <a:prstGeom prst="rect">
            <a:avLst/>
          </a:prstGeom>
        </p:spPr>
      </p:pic>
      <p:sp>
        <p:nvSpPr>
          <p:cNvPr id="10244" name="Content Placeholder 4"/>
          <p:cNvSpPr>
            <a:spLocks noGrp="1"/>
          </p:cNvSpPr>
          <p:nvPr>
            <p:ph idx="1"/>
          </p:nvPr>
        </p:nvSpPr>
        <p:spPr>
          <a:xfrm>
            <a:off x="5798574" y="1210136"/>
            <a:ext cx="4183314" cy="6856309"/>
          </a:xfrm>
          <a:noFill/>
          <a:ln w="9525">
            <a:noFill/>
            <a:miter lim="800000"/>
            <a:headEnd/>
            <a:tailEnd/>
          </a:ln>
        </p:spPr>
        <p:txBody>
          <a:bodyPr vert="horz" wrap="square" lIns="90134" tIns="45065" rIns="90134" bIns="45065" numCol="1" anchor="t" anchorCtr="0" compatLnSpc="1">
            <a:prstTxWarp prst="textNoShape">
              <a:avLst/>
            </a:prstTxWarp>
          </a:bodyPr>
          <a:lstStyle/>
          <a:p>
            <a:pPr>
              <a:lnSpc>
                <a:spcPct val="100000"/>
              </a:lnSpc>
            </a:pPr>
            <a:r>
              <a:rPr lang="en-US" sz="2400" dirty="0"/>
              <a:t>Standard &amp; Poor’s “strong” rating since 2017</a:t>
            </a:r>
          </a:p>
          <a:p>
            <a:pPr>
              <a:lnSpc>
                <a:spcPct val="100000"/>
              </a:lnSpc>
            </a:pPr>
            <a:r>
              <a:rPr lang="en-US" sz="2400" dirty="0"/>
              <a:t>90% funded, 1 of only 16 of the 100 largest U.S. public pension plans at this level</a:t>
            </a:r>
          </a:p>
          <a:p>
            <a:pPr>
              <a:lnSpc>
                <a:spcPct val="100000"/>
              </a:lnSpc>
            </a:pPr>
            <a:r>
              <a:rPr lang="en-US" sz="2400" dirty="0"/>
              <a:t>Over 10 years, 9.47% gross annualized rate of return, better than the actuarial assumption of 7.5% and total portfolio benchmark of 8.78%</a:t>
            </a:r>
          </a:p>
          <a:p>
            <a:pPr>
              <a:lnSpc>
                <a:spcPct val="100000"/>
              </a:lnSpc>
            </a:pPr>
            <a:r>
              <a:rPr lang="en-US" sz="2400" dirty="0"/>
              <a:t>97% member and 96% employer satisfaction with transactions</a:t>
            </a:r>
          </a:p>
        </p:txBody>
      </p:sp>
      <p:sp>
        <p:nvSpPr>
          <p:cNvPr id="10242" name="Rectangle 2"/>
          <p:cNvSpPr>
            <a:spLocks noGrp="1" noChangeArrowheads="1"/>
          </p:cNvSpPr>
          <p:nvPr>
            <p:ph type="title"/>
          </p:nvPr>
        </p:nvSpPr>
        <p:spPr>
          <a:xfrm>
            <a:off x="198377" y="27165"/>
            <a:ext cx="9304020" cy="977416"/>
          </a:xfrm>
        </p:spPr>
        <p:txBody>
          <a:bodyPr/>
          <a:lstStyle/>
          <a:p>
            <a:r>
              <a:rPr lang="en-US" dirty="0"/>
              <a:t>Illinois Municipal Retirement Fund</a:t>
            </a:r>
          </a:p>
        </p:txBody>
      </p:sp>
    </p:spTree>
    <p:extLst>
      <p:ext uri="{BB962C8B-B14F-4D97-AF65-F5344CB8AC3E}">
        <p14:creationId xmlns:p14="http://schemas.microsoft.com/office/powerpoint/2010/main" val="426618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2D605-DDB4-43C6-B26C-3EE51CABBD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712" y="1004581"/>
            <a:ext cx="5622541" cy="4615169"/>
          </a:xfrm>
          <a:prstGeom prst="rect">
            <a:avLst/>
          </a:prstGeom>
        </p:spPr>
      </p:pic>
      <p:sp>
        <p:nvSpPr>
          <p:cNvPr id="10244" name="Content Placeholder 4"/>
          <p:cNvSpPr>
            <a:spLocks noGrp="1"/>
          </p:cNvSpPr>
          <p:nvPr>
            <p:ph idx="1"/>
          </p:nvPr>
        </p:nvSpPr>
        <p:spPr>
          <a:xfrm>
            <a:off x="5970024" y="1004581"/>
            <a:ext cx="3783576" cy="6311439"/>
          </a:xfrm>
          <a:noFill/>
          <a:ln w="9525">
            <a:noFill/>
            <a:miter lim="800000"/>
            <a:headEnd/>
            <a:tailEnd/>
          </a:ln>
        </p:spPr>
        <p:txBody>
          <a:bodyPr vert="horz" wrap="square" lIns="90134" tIns="45065" rIns="90134" bIns="45065" numCol="1" anchor="t" anchorCtr="0" compatLnSpc="1">
            <a:prstTxWarp prst="textNoShape">
              <a:avLst/>
            </a:prstTxWarp>
          </a:bodyPr>
          <a:lstStyle/>
          <a:p>
            <a:pPr marL="292100" indent="-292100">
              <a:lnSpc>
                <a:spcPct val="100000"/>
              </a:lnSpc>
            </a:pPr>
            <a:r>
              <a:rPr lang="en-US" sz="2400" dirty="0"/>
              <a:t>CMS top decile for 30-day readmissions, 30-day mortality for heart attack patients, and preventable blood clots</a:t>
            </a:r>
          </a:p>
          <a:p>
            <a:pPr marL="292100" indent="-292100">
              <a:lnSpc>
                <a:spcPct val="100000"/>
              </a:lnSpc>
            </a:pPr>
            <a:r>
              <a:rPr lang="en-US" sz="2400" dirty="0"/>
              <a:t>Top-decile inpatient satisfaction since 2016</a:t>
            </a:r>
          </a:p>
          <a:p>
            <a:pPr marL="292100" indent="-292100">
              <a:lnSpc>
                <a:spcPct val="100000"/>
              </a:lnSpc>
            </a:pPr>
            <a:r>
              <a:rPr lang="en-US" sz="2400" dirty="0"/>
              <a:t>More than 75% of inpatients/outpatients recommending the medical center</a:t>
            </a:r>
          </a:p>
          <a:p>
            <a:pPr marL="292100" indent="-292100">
              <a:lnSpc>
                <a:spcPct val="100000"/>
              </a:lnSpc>
            </a:pPr>
            <a:r>
              <a:rPr lang="en-US" sz="2400" dirty="0"/>
              <a:t>Dominant leader in primary market share</a:t>
            </a:r>
          </a:p>
        </p:txBody>
      </p:sp>
      <p:sp>
        <p:nvSpPr>
          <p:cNvPr id="10242" name="Rectangle 2"/>
          <p:cNvSpPr>
            <a:spLocks noGrp="1" noChangeArrowheads="1"/>
          </p:cNvSpPr>
          <p:nvPr>
            <p:ph type="title"/>
          </p:nvPr>
        </p:nvSpPr>
        <p:spPr>
          <a:xfrm>
            <a:off x="198377" y="27165"/>
            <a:ext cx="9304020" cy="977416"/>
          </a:xfrm>
        </p:spPr>
        <p:txBody>
          <a:bodyPr/>
          <a:lstStyle/>
          <a:p>
            <a:r>
              <a:rPr lang="en-US" dirty="0"/>
              <a:t>Mary Greeley Medical Center</a:t>
            </a:r>
          </a:p>
        </p:txBody>
      </p:sp>
    </p:spTree>
    <p:extLst>
      <p:ext uri="{BB962C8B-B14F-4D97-AF65-F5344CB8AC3E}">
        <p14:creationId xmlns:p14="http://schemas.microsoft.com/office/powerpoint/2010/main" val="406216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a:extLst>
              <a:ext uri="{C183D7F6-B498-43B3-948B-1728B52AA6E4}">
                <adec:decorative xmlns:adec="http://schemas.microsoft.com/office/drawing/2017/decorative" val="1"/>
              </a:ext>
            </a:extLst>
          </p:cNvPr>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6035040" y="5394960"/>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
        <p:nvSpPr>
          <p:cNvPr id="14" name="Rectangle 3"/>
          <p:cNvSpPr>
            <a:spLocks noGrp="1" noChangeArrowheads="1"/>
          </p:cNvSpPr>
          <p:nvPr>
            <p:ph idx="1"/>
          </p:nvPr>
        </p:nvSpPr>
        <p:spPr>
          <a:xfrm>
            <a:off x="634509" y="1465736"/>
            <a:ext cx="8341511" cy="4007357"/>
          </a:xfrm>
        </p:spPr>
        <p:txBody>
          <a:bodyPr/>
          <a:lstStyle/>
          <a:p>
            <a:pPr>
              <a:lnSpc>
                <a:spcPct val="100000"/>
              </a:lnSpc>
              <a:spcBef>
                <a:spcPts val="0"/>
              </a:spcBef>
              <a:spcAft>
                <a:spcPts val="660"/>
              </a:spcAft>
            </a:pPr>
            <a:r>
              <a:rPr lang="en-US" sz="3080" dirty="0">
                <a:ea typeface="ＭＳ Ｐゴシック" pitchFamily="34" charset="-128"/>
              </a:rPr>
              <a:t>Baldrige framework booklets and free content</a:t>
            </a: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9458" name="Rectangle 3"/>
          <p:cNvSpPr txBox="1">
            <a:spLocks noChangeArrowheads="1"/>
          </p:cNvSpPr>
          <p:nvPr/>
        </p:nvSpPr>
        <p:spPr bwMode="auto">
          <a:xfrm>
            <a:off x="312838" y="601555"/>
            <a:ext cx="6493076"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2" name="Title 1" hidden="1">
            <a:extLst>
              <a:ext uri="{FF2B5EF4-FFF2-40B4-BE49-F238E27FC236}">
                <a16:creationId xmlns:a16="http://schemas.microsoft.com/office/drawing/2014/main" id="{6B5440A5-E6E4-407D-A0AC-A34F4DC519E6}"/>
              </a:ext>
            </a:extLst>
          </p:cNvPr>
          <p:cNvSpPr>
            <a:spLocks noGrp="1"/>
          </p:cNvSpPr>
          <p:nvPr>
            <p:ph type="title"/>
          </p:nvPr>
        </p:nvSpPr>
        <p:spPr/>
        <p:txBody>
          <a:bodyPr/>
          <a:lstStyle/>
          <a:p>
            <a:r>
              <a:rPr lang="en-US" dirty="0"/>
              <a:t>For more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Since 1987, the Baldrige Excellence Framework and its Criteria for Performance Excellence have played three roles in strengthening U.S. competitiveness: &#10;They help improve organizational performance practices, capabilities, and results.&#10;As the basis of the Baldrige Award, which recognizes the achievements of role-model organizations, they facilitate communication and sharing of best practices among U.S. organizations.&#10;They also serve as a working tool for understanding and managing organizational performance, for guiding your strategic plan, and for providing opportunities to learn.&#10;">
            <a:extLst>
              <a:ext uri="{FF2B5EF4-FFF2-40B4-BE49-F238E27FC236}">
                <a16:creationId xmlns:a16="http://schemas.microsoft.com/office/drawing/2014/main" id="{F065CFAD-B4C8-446B-B1FF-6356E86FB03B}"/>
              </a:ext>
            </a:extLst>
          </p:cNvPr>
          <p:cNvGraphicFramePr/>
          <p:nvPr>
            <p:extLst>
              <p:ext uri="{D42A27DB-BD31-4B8C-83A1-F6EECF244321}">
                <p14:modId xmlns:p14="http://schemas.microsoft.com/office/powerpoint/2010/main" val="2983834855"/>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4" name="Rectangle 2"/>
          <p:cNvSpPr>
            <a:spLocks noChangeArrowheads="1"/>
          </p:cNvSpPr>
          <p:nvPr/>
        </p:nvSpPr>
        <p:spPr bwMode="auto">
          <a:xfrm>
            <a:off x="370706" y="869615"/>
            <a:ext cx="8634797" cy="719523"/>
          </a:xfrm>
          <a:prstGeom prst="rect">
            <a:avLst/>
          </a:prstGeom>
          <a:noFill/>
          <a:ln w="9525">
            <a:noFill/>
            <a:miter lim="800000"/>
            <a:headEnd/>
            <a:tailEnd/>
          </a:ln>
        </p:spPr>
        <p:txBody>
          <a:bodyPr wrap="square" lIns="90264" tIns="45132" rIns="90264" bIns="45132">
            <a:spAutoFit/>
          </a:bodyPr>
          <a:lstStyle/>
          <a:p>
            <a:pPr>
              <a:lnSpc>
                <a:spcPts val="4936"/>
              </a:lnSpc>
              <a:defRPr/>
            </a:pPr>
            <a:r>
              <a:rPr lang="en-US" sz="4840" b="1" dirty="0">
                <a:latin typeface="+mj-lt"/>
                <a:ea typeface="ＭＳ Ｐゴシック" pitchFamily="-109" charset="-128"/>
              </a:rPr>
              <a:t>Nationwide</a:t>
            </a:r>
          </a:p>
        </p:txBody>
      </p:sp>
      <p:sp>
        <p:nvSpPr>
          <p:cNvPr id="3" name="Title 2" hidden="1">
            <a:extLst>
              <a:ext uri="{FF2B5EF4-FFF2-40B4-BE49-F238E27FC236}">
                <a16:creationId xmlns:a16="http://schemas.microsoft.com/office/drawing/2014/main" id="{2CAF9A85-B739-433D-AA96-79DCA21E39F9}"/>
              </a:ext>
            </a:extLst>
          </p:cNvPr>
          <p:cNvSpPr>
            <a:spLocks noGrp="1"/>
          </p:cNvSpPr>
          <p:nvPr>
            <p:ph type="title" idx="4294967295"/>
          </p:nvPr>
        </p:nvSpPr>
        <p:spPr/>
        <p:txBody>
          <a:bodyPr/>
          <a:lstStyle/>
          <a:p>
            <a:r>
              <a:rPr lang="en-US" dirty="0"/>
              <a:t>Nationwide</a:t>
            </a:r>
          </a:p>
        </p:txBody>
      </p:sp>
    </p:spTree>
    <p:extLst>
      <p:ext uri="{BB962C8B-B14F-4D97-AF65-F5344CB8AC3E}">
        <p14:creationId xmlns:p14="http://schemas.microsoft.com/office/powerpoint/2010/main" val="139872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C183D7F6-B498-43B3-948B-1728B52AA6E4}">
                <adec:decorative xmlns:adec="http://schemas.microsoft.com/office/drawing/2017/decorative" val="1"/>
              </a:ext>
            </a:extLst>
          </p:cNvPr>
          <p:cNvSpPr txBox="1"/>
          <p:nvPr/>
        </p:nvSpPr>
        <p:spPr>
          <a:xfrm>
            <a:off x="2682240" y="6316980"/>
            <a:ext cx="7208520" cy="650947"/>
          </a:xfrm>
          <a:prstGeom prst="rect">
            <a:avLst/>
          </a:prstGeom>
          <a:noFill/>
        </p:spPr>
        <p:txBody>
          <a:bodyPr wrap="square" rtlCol="0">
            <a:spAutoFit/>
          </a:bodyPr>
          <a:lstStyle/>
          <a:p>
            <a:pPr lvl="0"/>
            <a:r>
              <a:rPr lang="en-US" sz="1210" b="1" dirty="0">
                <a:latin typeface="+mn-lt"/>
                <a:ea typeface="Tahoma" pitchFamily="34" charset="0"/>
                <a:cs typeface="Tahoma" pitchFamily="34" charset="0"/>
              </a:rPr>
              <a:t>Source: </a:t>
            </a:r>
            <a:r>
              <a:rPr lang="en-US" sz="1210" dirty="0">
                <a:latin typeface="+mn-lt"/>
                <a:ea typeface="Tahoma" pitchFamily="34" charset="0"/>
                <a:cs typeface="Tahoma" pitchFamily="34" charset="0"/>
              </a:rPr>
              <a:t>Albert N. Link and John T. Scott, </a:t>
            </a:r>
            <a:r>
              <a:rPr lang="en-US" sz="1210" i="1" dirty="0">
                <a:latin typeface="+mn-lt"/>
                <a:ea typeface="Tahoma" pitchFamily="34" charset="0"/>
                <a:cs typeface="Tahoma" pitchFamily="34" charset="0"/>
              </a:rPr>
              <a:t>Economic Evaluation of the Baldrige Performance Excellence Program, </a:t>
            </a:r>
            <a:r>
              <a:rPr lang="en-US" sz="1210" dirty="0">
                <a:latin typeface="+mn-lt"/>
                <a:ea typeface="Tahoma" pitchFamily="34" charset="0"/>
                <a:cs typeface="Tahoma" pitchFamily="34" charset="0"/>
              </a:rPr>
              <a:t>December 2011, http://</a:t>
            </a:r>
            <a:r>
              <a:rPr lang="en-US" sz="1210" dirty="0" err="1">
                <a:latin typeface="+mn-lt"/>
                <a:ea typeface="Tahoma" pitchFamily="34" charset="0"/>
                <a:cs typeface="Tahoma" pitchFamily="34" charset="0"/>
              </a:rPr>
              <a:t>www.nist.gov</a:t>
            </a:r>
            <a:r>
              <a:rPr lang="en-US" sz="1210" dirty="0">
                <a:latin typeface="+mn-lt"/>
                <a:ea typeface="Tahoma" pitchFamily="34" charset="0"/>
                <a:cs typeface="Tahoma" pitchFamily="34" charset="0"/>
              </a:rPr>
              <a:t>/</a:t>
            </a:r>
            <a:r>
              <a:rPr lang="en-US" sz="1210" dirty="0" err="1">
                <a:latin typeface="+mn-lt"/>
                <a:ea typeface="Tahoma" pitchFamily="34" charset="0"/>
                <a:cs typeface="Tahoma" pitchFamily="34" charset="0"/>
              </a:rPr>
              <a:t>baldrige</a:t>
            </a:r>
            <a:r>
              <a:rPr lang="en-US" sz="1210" dirty="0">
                <a:latin typeface="+mn-lt"/>
                <a:ea typeface="Tahoma" pitchFamily="34" charset="0"/>
                <a:cs typeface="Tahoma" pitchFamily="34" charset="0"/>
              </a:rPr>
              <a:t>/publications/</a:t>
            </a:r>
            <a:r>
              <a:rPr lang="en-US" sz="1210" dirty="0" err="1">
                <a:latin typeface="+mn-lt"/>
                <a:ea typeface="Tahoma" pitchFamily="34" charset="0"/>
                <a:cs typeface="Tahoma" pitchFamily="34" charset="0"/>
              </a:rPr>
              <a:t>economic_evaluation_2011.cfm</a:t>
            </a:r>
            <a:r>
              <a:rPr lang="en-US" sz="1210" dirty="0">
                <a:latin typeface="+mn-lt"/>
                <a:ea typeface="Tahoma" pitchFamily="34" charset="0"/>
                <a:cs typeface="Tahoma" pitchFamily="34" charset="0"/>
              </a:rPr>
              <a:t>.</a:t>
            </a:r>
          </a:p>
          <a:p>
            <a:endParaRPr lang="en-US" sz="1210" dirty="0">
              <a:latin typeface="+mn-lt"/>
            </a:endParaRPr>
          </a:p>
        </p:txBody>
      </p:sp>
      <p:sp>
        <p:nvSpPr>
          <p:cNvPr id="3" name="TextBox 2"/>
          <p:cNvSpPr txBox="1"/>
          <p:nvPr/>
        </p:nvSpPr>
        <p:spPr>
          <a:xfrm>
            <a:off x="2933700" y="3383281"/>
            <a:ext cx="6202680" cy="1040285"/>
          </a:xfrm>
          <a:prstGeom prst="rect">
            <a:avLst/>
          </a:prstGeom>
          <a:noFill/>
        </p:spPr>
        <p:txBody>
          <a:bodyPr wrap="square" rtlCol="0">
            <a:spAutoFit/>
          </a:bodyPr>
          <a:lstStyle/>
          <a:p>
            <a:pPr lvl="0"/>
            <a:r>
              <a:rPr lang="en-US" sz="3080" dirty="0">
                <a:latin typeface="+mn-lt"/>
              </a:rPr>
              <a:t>Ratio of Baldrige Program benefits for the U.S. economy to program costs </a:t>
            </a:r>
          </a:p>
        </p:txBody>
      </p:sp>
      <p:sp>
        <p:nvSpPr>
          <p:cNvPr id="4" name="TextBox 3" descr="Source for 820-to-1 ratio: Albert N. Link and John T. Scott, Economic Evaluation of the Baldrige Performance Excellence Program, December 2011, http://www.nist.gov/baldrige/publications/economic_evaluation_2011.cfm.&#10;To arrive at this ratio, they compared the benefits received by the 273 Baldrige Award applicants from 2007 to 2010 with the cost of operating the Baldrige Program.&#10;The 820-to-1 ratio represents only the benefits for the surveyed applicants, but it represents all of the Baldrige Program's social costs. Link and Scott note that the benefit-to-cost ratio would be much higher if program costs were compared with the benefits for the entire U.S. economy.&#10;Three types of social benefit were measured:&#10;the applicants’ cost savings from using the Baldrige Criteria instead of a higher-priced alternative&#10;gains to U.S. consumers, who had greater satisfaction with higher-quality products"/>
          <p:cNvSpPr txBox="1"/>
          <p:nvPr/>
        </p:nvSpPr>
        <p:spPr>
          <a:xfrm>
            <a:off x="1676400" y="1706880"/>
            <a:ext cx="3759168" cy="1446550"/>
          </a:xfrm>
          <a:prstGeom prst="rect">
            <a:avLst/>
          </a:prstGeom>
          <a:noFill/>
        </p:spPr>
        <p:txBody>
          <a:bodyPr wrap="square" rtlCol="0">
            <a:spAutoFit/>
          </a:bodyPr>
          <a:lstStyle/>
          <a:p>
            <a:pPr lvl="0"/>
            <a:r>
              <a:rPr lang="en-US" sz="8800" b="1" dirty="0">
                <a:ln w="17780" cmpd="sng">
                  <a:solidFill>
                    <a:srgbClr val="FFFFFF"/>
                  </a:solidFill>
                  <a:prstDash val="solid"/>
                  <a:miter lim="800000"/>
                </a:ln>
                <a:effectLst>
                  <a:outerShdw blurRad="50800" algn="tl" rotWithShape="0">
                    <a:srgbClr val="000000"/>
                  </a:outerShdw>
                </a:effectLst>
              </a:rPr>
              <a:t>820:1</a:t>
            </a:r>
          </a:p>
        </p:txBody>
      </p:sp>
      <p:sp>
        <p:nvSpPr>
          <p:cNvPr id="5" name="Title 4" hidden="1">
            <a:extLst>
              <a:ext uri="{FF2B5EF4-FFF2-40B4-BE49-F238E27FC236}">
                <a16:creationId xmlns:a16="http://schemas.microsoft.com/office/drawing/2014/main" id="{0B480758-927F-49F2-80A3-3F3BB2B06B43}"/>
              </a:ext>
            </a:extLst>
          </p:cNvPr>
          <p:cNvSpPr>
            <a:spLocks noGrp="1"/>
          </p:cNvSpPr>
          <p:nvPr>
            <p:ph type="title"/>
          </p:nvPr>
        </p:nvSpPr>
        <p:spPr/>
        <p:txBody>
          <a:bodyPr/>
          <a:lstStyle/>
          <a:p>
            <a:r>
              <a:rPr lang="en-US" dirty="0"/>
              <a:t>Ratio of 820 to 1</a:t>
            </a:r>
          </a:p>
        </p:txBody>
      </p:sp>
    </p:spTree>
    <p:extLst>
      <p:ext uri="{BB962C8B-B14F-4D97-AF65-F5344CB8AC3E}">
        <p14:creationId xmlns:p14="http://schemas.microsoft.com/office/powerpoint/2010/main" val="60000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For data on the impact of using Baldrige within an organization, we looked at organizations that we know were using the Criteria for at least a 5-year period: the seven two-time Baldrige Award winners. These growth rates are for the period between awards. Comparative data on job growth are from the U.S. Bureau of Economic Analysis and U.S. Bureau of Labor Statistics. For Two-time Baldrige Award winners, the median growth in revenue was 85 percent; the growth in jobs was 55.5 percent median; for a matched set of industries and time periods (mean) it was 4.6%.&#10;"/>
          <p:cNvGraphicFramePr>
            <a:graphicFrameLocks/>
          </p:cNvGraphicFramePr>
          <p:nvPr>
            <p:extLst>
              <p:ext uri="{D42A27DB-BD31-4B8C-83A1-F6EECF244321}">
                <p14:modId xmlns:p14="http://schemas.microsoft.com/office/powerpoint/2010/main" val="4207276985"/>
              </p:ext>
            </p:extLst>
          </p:nvPr>
        </p:nvGraphicFramePr>
        <p:xfrm>
          <a:off x="1257300" y="1371600"/>
          <a:ext cx="8465820" cy="567546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51460" y="281941"/>
            <a:ext cx="8637572" cy="769441"/>
          </a:xfrm>
          <a:prstGeom prst="rect">
            <a:avLst/>
          </a:prstGeom>
        </p:spPr>
        <p:txBody>
          <a:bodyPr wrap="square">
            <a:spAutoFit/>
          </a:bodyPr>
          <a:lstStyle/>
          <a:p>
            <a:pPr lvl="0"/>
            <a:r>
              <a:rPr lang="en-US" sz="4400" b="1" dirty="0">
                <a:latin typeface="+mj-lt"/>
              </a:rPr>
              <a:t>Impact of Baldrige Framework Use</a:t>
            </a:r>
          </a:p>
        </p:txBody>
      </p:sp>
      <p:sp>
        <p:nvSpPr>
          <p:cNvPr id="2" name="Title 1" hidden="1">
            <a:extLst>
              <a:ext uri="{FF2B5EF4-FFF2-40B4-BE49-F238E27FC236}">
                <a16:creationId xmlns:a16="http://schemas.microsoft.com/office/drawing/2014/main" id="{6A2EE30F-7C38-4DCD-B22F-E5F1D6296284}"/>
              </a:ext>
            </a:extLst>
          </p:cNvPr>
          <p:cNvSpPr>
            <a:spLocks noGrp="1"/>
          </p:cNvSpPr>
          <p:nvPr>
            <p:ph type="title"/>
          </p:nvPr>
        </p:nvSpPr>
        <p:spPr/>
        <p:txBody>
          <a:bodyPr/>
          <a:lstStyle/>
          <a:p>
            <a:r>
              <a:rPr lang="en-US" dirty="0"/>
              <a:t>Impact of Baldrige Framework Use</a:t>
            </a:r>
          </a:p>
        </p:txBody>
      </p:sp>
    </p:spTree>
    <p:extLst>
      <p:ext uri="{BB962C8B-B14F-4D97-AF65-F5344CB8AC3E}">
        <p14:creationId xmlns:p14="http://schemas.microsoft.com/office/powerpoint/2010/main" val="158580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45">
            <a:extLst>
              <a:ext uri="{C183D7F6-B498-43B3-948B-1728B52AA6E4}">
                <adec:decorative xmlns:adec="http://schemas.microsoft.com/office/drawing/2017/decorative" val="1"/>
              </a:ext>
            </a:extLst>
          </p:cNvPr>
          <p:cNvSpPr/>
          <p:nvPr/>
        </p:nvSpPr>
        <p:spPr bwMode="auto">
          <a:xfrm rot="20873545">
            <a:off x="4795136" y="3817674"/>
            <a:ext cx="2268019" cy="4724961"/>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5" name="Isosceles Triangle 44">
            <a:extLst>
              <a:ext uri="{C183D7F6-B498-43B3-948B-1728B52AA6E4}">
                <adec:decorative xmlns:adec="http://schemas.microsoft.com/office/drawing/2017/decorative" val="1"/>
              </a:ext>
            </a:extLst>
          </p:cNvPr>
          <p:cNvSpPr/>
          <p:nvPr/>
        </p:nvSpPr>
        <p:spPr bwMode="auto">
          <a:xfrm rot="838225">
            <a:off x="3558711" y="3869775"/>
            <a:ext cx="2351238" cy="4724961"/>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4" name="Isosceles Triangle 43">
            <a:extLst>
              <a:ext uri="{C183D7F6-B498-43B3-948B-1728B52AA6E4}">
                <adec:decorative xmlns:adec="http://schemas.microsoft.com/office/drawing/2017/decorative" val="1"/>
              </a:ext>
            </a:extLst>
          </p:cNvPr>
          <p:cNvSpPr/>
          <p:nvPr/>
        </p:nvSpPr>
        <p:spPr bwMode="auto">
          <a:xfrm rot="2463704">
            <a:off x="1741517" y="3045908"/>
            <a:ext cx="2915943" cy="6373243"/>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6" name="Isosceles Triangle 35">
            <a:extLst>
              <a:ext uri="{C183D7F6-B498-43B3-948B-1728B52AA6E4}">
                <adec:decorative xmlns:adec="http://schemas.microsoft.com/office/drawing/2017/decorative" val="1"/>
              </a:ext>
            </a:extLst>
          </p:cNvPr>
          <p:cNvSpPr/>
          <p:nvPr/>
        </p:nvSpPr>
        <p:spPr bwMode="auto">
          <a:xfrm rot="4163761">
            <a:off x="919975" y="1766304"/>
            <a:ext cx="2683624" cy="6439598"/>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3" name="Isosceles Triangle 32">
            <a:extLst>
              <a:ext uri="{C183D7F6-B498-43B3-948B-1728B52AA6E4}">
                <adec:decorative xmlns:adec="http://schemas.microsoft.com/office/drawing/2017/decorative" val="1"/>
              </a:ext>
            </a:extLst>
          </p:cNvPr>
          <p:cNvSpPr/>
          <p:nvPr/>
        </p:nvSpPr>
        <p:spPr bwMode="auto">
          <a:xfrm rot="5803829">
            <a:off x="1037129" y="594396"/>
            <a:ext cx="2762464" cy="5873566"/>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8" name="Isosceles Triangle 27">
            <a:extLst>
              <a:ext uri="{C183D7F6-B498-43B3-948B-1728B52AA6E4}">
                <adec:decorative xmlns:adec="http://schemas.microsoft.com/office/drawing/2017/decorative" val="1"/>
              </a:ext>
            </a:extLst>
          </p:cNvPr>
          <p:cNvSpPr/>
          <p:nvPr/>
        </p:nvSpPr>
        <p:spPr bwMode="auto">
          <a:xfrm rot="12453155">
            <a:off x="5465476" y="-930269"/>
            <a:ext cx="2167347" cy="510927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9" name="Isosceles Triangle 28">
            <a:extLst>
              <a:ext uri="{C183D7F6-B498-43B3-948B-1728B52AA6E4}">
                <adec:decorative xmlns:adec="http://schemas.microsoft.com/office/drawing/2017/decorative" val="1"/>
              </a:ext>
            </a:extLst>
          </p:cNvPr>
          <p:cNvSpPr/>
          <p:nvPr/>
        </p:nvSpPr>
        <p:spPr bwMode="auto">
          <a:xfrm rot="10800000">
            <a:off x="4234796" y="-535850"/>
            <a:ext cx="2167347" cy="442941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1" name="Isosceles Triangle 30">
            <a:extLst>
              <a:ext uri="{C183D7F6-B498-43B3-948B-1728B52AA6E4}">
                <adec:decorative xmlns:adec="http://schemas.microsoft.com/office/drawing/2017/decorative" val="1"/>
              </a:ext>
            </a:extLst>
          </p:cNvPr>
          <p:cNvSpPr/>
          <p:nvPr/>
        </p:nvSpPr>
        <p:spPr bwMode="auto">
          <a:xfrm rot="9115407">
            <a:off x="3031198" y="-852376"/>
            <a:ext cx="2182710" cy="5022185"/>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2" name="Isosceles Triangle 31">
            <a:extLst>
              <a:ext uri="{C183D7F6-B498-43B3-948B-1728B52AA6E4}">
                <adec:decorative xmlns:adec="http://schemas.microsoft.com/office/drawing/2017/decorative" val="1"/>
              </a:ext>
            </a:extLst>
          </p:cNvPr>
          <p:cNvSpPr/>
          <p:nvPr/>
        </p:nvSpPr>
        <p:spPr bwMode="auto">
          <a:xfrm rot="7464031">
            <a:off x="1198681" y="-1344961"/>
            <a:ext cx="2725913" cy="6737435"/>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9" name="Right Arrow 38">
            <a:extLst>
              <a:ext uri="{C183D7F6-B498-43B3-948B-1728B52AA6E4}">
                <adec:decorative xmlns:adec="http://schemas.microsoft.com/office/drawing/2017/decorative" val="1"/>
              </a:ext>
            </a:extLst>
          </p:cNvPr>
          <p:cNvSpPr/>
          <p:nvPr/>
        </p:nvSpPr>
        <p:spPr bwMode="auto">
          <a:xfrm rot="14089152">
            <a:off x="3313171" y="551461"/>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7" name="Right Arrow 36">
            <a:extLst>
              <a:ext uri="{C183D7F6-B498-43B3-948B-1728B52AA6E4}">
                <adec:decorative xmlns:adec="http://schemas.microsoft.com/office/drawing/2017/decorative" val="1"/>
              </a:ext>
            </a:extLst>
          </p:cNvPr>
          <p:cNvSpPr/>
          <p:nvPr/>
        </p:nvSpPr>
        <p:spPr bwMode="auto">
          <a:xfrm rot="16200000">
            <a:off x="5138397" y="159153"/>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8" name="Right Arrow 37">
            <a:extLst>
              <a:ext uri="{C183D7F6-B498-43B3-948B-1728B52AA6E4}">
                <adec:decorative xmlns:adec="http://schemas.microsoft.com/office/drawing/2017/decorative" val="1"/>
              </a:ext>
            </a:extLst>
          </p:cNvPr>
          <p:cNvSpPr/>
          <p:nvPr/>
        </p:nvSpPr>
        <p:spPr bwMode="auto">
          <a:xfrm rot="18017436">
            <a:off x="6882897" y="519299"/>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4" name="Right Arrow 33">
            <a:extLst>
              <a:ext uri="{C183D7F6-B498-43B3-948B-1728B52AA6E4}">
                <adec:decorative xmlns:adec="http://schemas.microsoft.com/office/drawing/2017/decorative" val="1"/>
              </a:ext>
            </a:extLst>
          </p:cNvPr>
          <p:cNvSpPr/>
          <p:nvPr/>
        </p:nvSpPr>
        <p:spPr bwMode="auto">
          <a:xfrm rot="1530438">
            <a:off x="8541877" y="5054647"/>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5" name="Right Arrow 34">
            <a:extLst>
              <a:ext uri="{C183D7F6-B498-43B3-948B-1728B52AA6E4}">
                <adec:decorative xmlns:adec="http://schemas.microsoft.com/office/drawing/2017/decorative" val="1"/>
              </a:ext>
            </a:extLst>
          </p:cNvPr>
          <p:cNvSpPr/>
          <p:nvPr/>
        </p:nvSpPr>
        <p:spPr bwMode="auto">
          <a:xfrm rot="19755850">
            <a:off x="8172377" y="1719943"/>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4" name="Isosceles Triangle 23">
            <a:extLst>
              <a:ext uri="{C183D7F6-B498-43B3-948B-1728B52AA6E4}">
                <adec:decorative xmlns:adec="http://schemas.microsoft.com/office/drawing/2017/decorative" val="1"/>
              </a:ext>
            </a:extLst>
          </p:cNvPr>
          <p:cNvSpPr/>
          <p:nvPr/>
        </p:nvSpPr>
        <p:spPr bwMode="auto">
          <a:xfrm rot="14152223">
            <a:off x="6411765" y="-928711"/>
            <a:ext cx="2955300" cy="6213274"/>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3" name="Isosceles Triangle 22">
            <a:extLst>
              <a:ext uri="{C183D7F6-B498-43B3-948B-1728B52AA6E4}">
                <adec:decorative xmlns:adec="http://schemas.microsoft.com/office/drawing/2017/decorative" val="1"/>
              </a:ext>
            </a:extLst>
          </p:cNvPr>
          <p:cNvSpPr/>
          <p:nvPr/>
        </p:nvSpPr>
        <p:spPr bwMode="auto">
          <a:xfrm rot="17450992">
            <a:off x="6695337" y="1829128"/>
            <a:ext cx="2545835" cy="5963326"/>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8" name="Right Arrow 47">
            <a:extLst>
              <a:ext uri="{C183D7F6-B498-43B3-948B-1728B52AA6E4}">
                <adec:decorative xmlns:adec="http://schemas.microsoft.com/office/drawing/2017/decorative" val="1"/>
              </a:ext>
            </a:extLst>
          </p:cNvPr>
          <p:cNvSpPr/>
          <p:nvPr/>
        </p:nvSpPr>
        <p:spPr bwMode="auto">
          <a:xfrm rot="2698461">
            <a:off x="7615359" y="6312051"/>
            <a:ext cx="371060" cy="4244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1" name="Isosceles Triangle 20">
            <a:extLst>
              <a:ext uri="{C183D7F6-B498-43B3-948B-1728B52AA6E4}">
                <adec:decorative xmlns:adec="http://schemas.microsoft.com/office/drawing/2017/decorative" val="1"/>
              </a:ext>
            </a:extLst>
          </p:cNvPr>
          <p:cNvSpPr/>
          <p:nvPr/>
        </p:nvSpPr>
        <p:spPr bwMode="auto">
          <a:xfrm rot="19225430">
            <a:off x="5865172" y="3174855"/>
            <a:ext cx="2947500" cy="589411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0" name="Right Arrow 29">
            <a:extLst>
              <a:ext uri="{C183D7F6-B498-43B3-948B-1728B52AA6E4}">
                <adec:decorative xmlns:adec="http://schemas.microsoft.com/office/drawing/2017/decorative" val="1"/>
              </a:ext>
            </a:extLst>
          </p:cNvPr>
          <p:cNvSpPr/>
          <p:nvPr/>
        </p:nvSpPr>
        <p:spPr bwMode="auto">
          <a:xfrm>
            <a:off x="8729525" y="3356044"/>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 name="Isosceles Triangle 3">
            <a:extLst>
              <a:ext uri="{C183D7F6-B498-43B3-948B-1728B52AA6E4}">
                <adec:decorative xmlns:adec="http://schemas.microsoft.com/office/drawing/2017/decorative" val="1"/>
              </a:ext>
            </a:extLst>
          </p:cNvPr>
          <p:cNvSpPr/>
          <p:nvPr/>
        </p:nvSpPr>
        <p:spPr bwMode="auto">
          <a:xfrm rot="15849718">
            <a:off x="6843315" y="1118049"/>
            <a:ext cx="1897213" cy="4957219"/>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72" name="Rectangle 3"/>
          <p:cNvSpPr txBox="1">
            <a:spLocks noChangeArrowheads="1"/>
          </p:cNvSpPr>
          <p:nvPr/>
        </p:nvSpPr>
        <p:spPr>
          <a:xfrm>
            <a:off x="8604562" y="3173876"/>
            <a:ext cx="1931915" cy="845561"/>
          </a:xfrm>
          <a:prstGeom prst="rect">
            <a:avLst/>
          </a:prstGeom>
        </p:spPr>
        <p:txBody>
          <a:bodyPr lIns="90264" tIns="45132" rIns="90264" bIns="45132"/>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lnSpc>
                <a:spcPct val="100000"/>
              </a:lnSpc>
              <a:spcBef>
                <a:spcPts val="592"/>
              </a:spcBef>
              <a:buNone/>
            </a:pPr>
            <a:r>
              <a:rPr lang="en-US" sz="2200" kern="0" dirty="0">
                <a:ea typeface="ＭＳ Ｐゴシック" pitchFamily="34" charset="-128"/>
              </a:rPr>
              <a:t> 50,000+ presentations </a:t>
            </a:r>
          </a:p>
        </p:txBody>
      </p:sp>
      <p:sp>
        <p:nvSpPr>
          <p:cNvPr id="2" name="Right Arrow 1">
            <a:extLst>
              <a:ext uri="{C183D7F6-B498-43B3-948B-1728B52AA6E4}">
                <adec:decorative xmlns:adec="http://schemas.microsoft.com/office/drawing/2017/decorative" val="1"/>
              </a:ext>
            </a:extLst>
          </p:cNvPr>
          <p:cNvSpPr/>
          <p:nvPr/>
        </p:nvSpPr>
        <p:spPr bwMode="auto">
          <a:xfrm rot="20002459" flipH="1">
            <a:off x="1736339" y="4987730"/>
            <a:ext cx="371061" cy="424459"/>
          </a:xfrm>
          <a:prstGeom prst="rightArrow">
            <a:avLst>
              <a:gd name="adj1" fmla="val 50000"/>
              <a:gd name="adj2" fmla="val 464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0" name="Right Arrow 39">
            <a:extLst>
              <a:ext uri="{C183D7F6-B498-43B3-948B-1728B52AA6E4}">
                <adec:decorative xmlns:adec="http://schemas.microsoft.com/office/drawing/2017/decorative" val="1"/>
              </a:ext>
            </a:extLst>
          </p:cNvPr>
          <p:cNvSpPr/>
          <p:nvPr/>
        </p:nvSpPr>
        <p:spPr bwMode="auto">
          <a:xfrm rot="11016732">
            <a:off x="1472490" y="3261146"/>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1" name="Right Arrow 40">
            <a:extLst>
              <a:ext uri="{C183D7F6-B498-43B3-948B-1728B52AA6E4}">
                <adec:decorative xmlns:adec="http://schemas.microsoft.com/office/drawing/2017/decorative" val="1"/>
              </a:ext>
            </a:extLst>
          </p:cNvPr>
          <p:cNvSpPr/>
          <p:nvPr/>
        </p:nvSpPr>
        <p:spPr bwMode="auto">
          <a:xfrm rot="1722387" flipH="1">
            <a:off x="2004092" y="1695127"/>
            <a:ext cx="371061" cy="424459"/>
          </a:xfrm>
          <a:prstGeom prst="rightArrow">
            <a:avLst>
              <a:gd name="adj1" fmla="val 50000"/>
              <a:gd name="adj2" fmla="val 464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2" name="Right Arrow 41">
            <a:extLst>
              <a:ext uri="{C183D7F6-B498-43B3-948B-1728B52AA6E4}">
                <adec:decorative xmlns:adec="http://schemas.microsoft.com/office/drawing/2017/decorative" val="1"/>
              </a:ext>
            </a:extLst>
          </p:cNvPr>
          <p:cNvSpPr/>
          <p:nvPr/>
        </p:nvSpPr>
        <p:spPr bwMode="auto">
          <a:xfrm rot="4408688">
            <a:off x="6021688" y="7098473"/>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3" name="Right Arrow 42">
            <a:extLst>
              <a:ext uri="{C183D7F6-B498-43B3-948B-1728B52AA6E4}">
                <adec:decorative xmlns:adec="http://schemas.microsoft.com/office/drawing/2017/decorative" val="1"/>
              </a:ext>
            </a:extLst>
          </p:cNvPr>
          <p:cNvSpPr/>
          <p:nvPr/>
        </p:nvSpPr>
        <p:spPr bwMode="auto">
          <a:xfrm rot="6304133">
            <a:off x="4279279" y="7098473"/>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7" name="Right Arrow 46">
            <a:extLst>
              <a:ext uri="{C183D7F6-B498-43B3-948B-1728B52AA6E4}">
                <adec:decorative xmlns:adec="http://schemas.microsoft.com/office/drawing/2017/decorative" val="1"/>
              </a:ext>
            </a:extLst>
          </p:cNvPr>
          <p:cNvSpPr/>
          <p:nvPr/>
        </p:nvSpPr>
        <p:spPr bwMode="auto">
          <a:xfrm rot="7747339">
            <a:off x="2684218" y="6328125"/>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graphicFrame>
        <p:nvGraphicFramePr>
          <p:cNvPr id="18" name="Diagram 17" descr="Reach and Impact of Baldrige: Baldrige Executive Fellows rated number 1 Leadership Development Program; 121 Baldrige Award Recipients with 50,000+ presentations; 1700+ Baldrige Award Applicants have improved operations, engagement, outcomes; 30 Regional / Sector Baldrige-Based Programs have had 13,000 applications, 20,000 examiners, and 40,000 conference attendees.&#10;&#10;"/>
          <p:cNvGraphicFramePr/>
          <p:nvPr>
            <p:extLst>
              <p:ext uri="{D42A27DB-BD31-4B8C-83A1-F6EECF244321}">
                <p14:modId xmlns:p14="http://schemas.microsoft.com/office/powerpoint/2010/main" val="2813361766"/>
              </p:ext>
            </p:extLst>
          </p:nvPr>
        </p:nvGraphicFramePr>
        <p:xfrm>
          <a:off x="1334607" y="658431"/>
          <a:ext cx="7942939" cy="6373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585549" y="6128432"/>
            <a:ext cx="1822617" cy="2461025"/>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10,000 applications</a:t>
            </a:r>
          </a:p>
          <a:p>
            <a:r>
              <a:rPr lang="en-US" sz="2200" dirty="0">
                <a:latin typeface="Arial" panose="020B0604020202020204" pitchFamily="34" charset="0"/>
                <a:cs typeface="Arial" panose="020B0604020202020204" pitchFamily="34" charset="0"/>
              </a:rPr>
              <a:t>  20,000 examiners</a:t>
            </a:r>
          </a:p>
          <a:p>
            <a:r>
              <a:rPr lang="en-US" sz="2200" dirty="0">
                <a:latin typeface="Arial" panose="020B0604020202020204" pitchFamily="34" charset="0"/>
                <a:cs typeface="Arial" panose="020B0604020202020204" pitchFamily="34" charset="0"/>
              </a:rPr>
              <a:t>   40,000 conference            attendees</a:t>
            </a:r>
          </a:p>
        </p:txBody>
      </p:sp>
      <p:sp>
        <p:nvSpPr>
          <p:cNvPr id="7" name="TextBox 6"/>
          <p:cNvSpPr txBox="1"/>
          <p:nvPr/>
        </p:nvSpPr>
        <p:spPr>
          <a:xfrm>
            <a:off x="8499310" y="4518355"/>
            <a:ext cx="2077167" cy="1783917"/>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Improved: operations, engagement, outcomes;</a:t>
            </a:r>
          </a:p>
          <a:p>
            <a:r>
              <a:rPr lang="en-US" sz="2200" dirty="0">
                <a:latin typeface="Arial" panose="020B0604020202020204" pitchFamily="34" charset="0"/>
                <a:cs typeface="Arial" panose="020B0604020202020204" pitchFamily="34" charset="0"/>
              </a:rPr>
              <a:t>      820:1</a:t>
            </a:r>
          </a:p>
        </p:txBody>
      </p:sp>
      <p:sp>
        <p:nvSpPr>
          <p:cNvPr id="26" name="TextBox 25"/>
          <p:cNvSpPr txBox="1"/>
          <p:nvPr/>
        </p:nvSpPr>
        <p:spPr>
          <a:xfrm>
            <a:off x="8305058" y="605567"/>
            <a:ext cx="2192669" cy="1445362"/>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Rated #1 Leadership Development Program</a:t>
            </a:r>
          </a:p>
        </p:txBody>
      </p:sp>
      <p:sp>
        <p:nvSpPr>
          <p:cNvPr id="27" name="Rectangle 77"/>
          <p:cNvSpPr>
            <a:spLocks noChangeArrowheads="1"/>
          </p:cNvSpPr>
          <p:nvPr/>
        </p:nvSpPr>
        <p:spPr bwMode="auto">
          <a:xfrm>
            <a:off x="35675" y="219765"/>
            <a:ext cx="2621051" cy="1731243"/>
          </a:xfrm>
          <a:prstGeom prst="rect">
            <a:avLst/>
          </a:prstGeom>
          <a:noFill/>
          <a:ln w="9525">
            <a:noFill/>
            <a:miter lim="800000"/>
            <a:headEnd/>
            <a:tailEnd/>
          </a:ln>
        </p:spPr>
        <p:txBody>
          <a:bodyPr wrap="square" lIns="0" tIns="0" rIns="0" bIns="0">
            <a:spAutoFit/>
          </a:bodyPr>
          <a:lstStyle/>
          <a:p>
            <a:pPr defTabSz="993131">
              <a:lnSpc>
                <a:spcPts val="4483"/>
              </a:lnSpc>
              <a:defRPr/>
            </a:pPr>
            <a:r>
              <a:rPr lang="en-US" sz="4180" b="1" dirty="0">
                <a:latin typeface="+mj-lt"/>
                <a:ea typeface="ＭＳ Ｐゴシック" pitchFamily="-109" charset="-128"/>
              </a:rPr>
              <a:t>Reach and Impact of Baldrige</a:t>
            </a:r>
          </a:p>
        </p:txBody>
      </p:sp>
      <p:sp>
        <p:nvSpPr>
          <p:cNvPr id="3" name="Title 2" hidden="1">
            <a:extLst>
              <a:ext uri="{FF2B5EF4-FFF2-40B4-BE49-F238E27FC236}">
                <a16:creationId xmlns:a16="http://schemas.microsoft.com/office/drawing/2014/main" id="{B6AD0946-3521-4983-BBD5-19BD9A76620C}"/>
              </a:ext>
            </a:extLst>
          </p:cNvPr>
          <p:cNvSpPr>
            <a:spLocks noGrp="1"/>
          </p:cNvSpPr>
          <p:nvPr>
            <p:ph type="title" idx="4294967295"/>
          </p:nvPr>
        </p:nvSpPr>
        <p:spPr/>
        <p:txBody>
          <a:bodyPr/>
          <a:lstStyle/>
          <a:p>
            <a:r>
              <a:rPr lang="en-US" dirty="0"/>
              <a:t>Reach and Impact of Baldrige</a:t>
            </a:r>
          </a:p>
        </p:txBody>
      </p:sp>
    </p:spTree>
    <p:extLst>
      <p:ext uri="{BB962C8B-B14F-4D97-AF65-F5344CB8AC3E}">
        <p14:creationId xmlns:p14="http://schemas.microsoft.com/office/powerpoint/2010/main" val="37441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36" grpId="0" animBg="1"/>
      <p:bldP spid="33" grpId="0" animBg="1"/>
      <p:bldP spid="28" grpId="0" animBg="1"/>
      <p:bldP spid="29" grpId="0" animBg="1"/>
      <p:bldP spid="31" grpId="0" animBg="1"/>
      <p:bldP spid="32" grpId="0" animBg="1"/>
      <p:bldP spid="24" grpId="0" animBg="1"/>
      <p:bldP spid="23" grpId="0" animBg="1"/>
      <p:bldP spid="21" grpId="0" animBg="1"/>
      <p:bldP spid="4" grpId="0" animBg="1"/>
      <p:bldP spid="72" grpId="0"/>
      <p:bldP spid="6" grpId="0"/>
      <p:bldP spid="7"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6740" y="977153"/>
            <a:ext cx="8940164" cy="1257300"/>
          </a:xfrm>
        </p:spPr>
        <p:txBody>
          <a:bodyPr/>
          <a:lstStyle/>
          <a:p>
            <a:pPr>
              <a:lnSpc>
                <a:spcPct val="100000"/>
              </a:lnSpc>
              <a:spcAft>
                <a:spcPts val="660"/>
              </a:spcAft>
            </a:pPr>
            <a:r>
              <a:rPr lang="en-US" sz="4840" dirty="0">
                <a:solidFill>
                  <a:schemeClr val="tx1"/>
                </a:solidFill>
                <a:latin typeface="Arial Narrow" pitchFamily="34" charset="0"/>
                <a:ea typeface="ＭＳ Ｐゴシック" pitchFamily="34" charset="-128"/>
                <a:cs typeface="Arial Narrow" pitchFamily="34" charset="0"/>
              </a:rPr>
              <a:t>Widespread U.S. Participation</a:t>
            </a:r>
          </a:p>
        </p:txBody>
      </p:sp>
      <p:sp>
        <p:nvSpPr>
          <p:cNvPr id="7171" name="Rectangle 3"/>
          <p:cNvSpPr>
            <a:spLocks noGrp="1" noChangeArrowheads="1"/>
          </p:cNvSpPr>
          <p:nvPr>
            <p:ph type="body" idx="1"/>
          </p:nvPr>
        </p:nvSpPr>
        <p:spPr>
          <a:xfrm>
            <a:off x="1676400" y="2318273"/>
            <a:ext cx="7879080" cy="4585447"/>
          </a:xfrm>
        </p:spPr>
        <p:txBody>
          <a:bodyPr/>
          <a:lstStyle/>
          <a:p>
            <a:r>
              <a:rPr lang="en-US" sz="3960" dirty="0">
                <a:ea typeface="ＭＳ Ｐゴシック" pitchFamily="34" charset="-128"/>
              </a:rPr>
              <a:t>Large and small organizations</a:t>
            </a:r>
          </a:p>
          <a:p>
            <a:r>
              <a:rPr lang="en-US" sz="3960" dirty="0">
                <a:ea typeface="ＭＳ Ｐゴシック" pitchFamily="34" charset="-128"/>
              </a:rPr>
              <a:t>Internal business excellence programs</a:t>
            </a:r>
          </a:p>
          <a:p>
            <a:r>
              <a:rPr lang="en-US" sz="3960" dirty="0">
                <a:ea typeface="ＭＳ Ｐゴシック" pitchFamily="34" charset="-128"/>
              </a:rPr>
              <a:t>College and university courses</a:t>
            </a:r>
          </a:p>
          <a:p>
            <a:r>
              <a:rPr lang="en-US" sz="3960" dirty="0">
                <a:ea typeface="ＭＳ Ｐゴシック" pitchFamily="34" charset="-128"/>
              </a:rPr>
              <a:t>Accreditation</a:t>
            </a:r>
          </a:p>
          <a:p>
            <a:r>
              <a:rPr lang="en-US" sz="3960" dirty="0">
                <a:ea typeface="ＭＳ Ｐゴシック" pitchFamily="34" charset="-128"/>
              </a:rPr>
              <a:t>Consultants</a:t>
            </a:r>
          </a:p>
          <a:p>
            <a:r>
              <a:rPr lang="en-US" sz="3960" dirty="0">
                <a:ea typeface="ＭＳ Ｐゴシック" pitchFamily="34" charset="-128"/>
              </a:rPr>
              <a:t>Private-sector support</a:t>
            </a:r>
          </a:p>
        </p:txBody>
      </p:sp>
    </p:spTree>
    <p:extLst>
      <p:ext uri="{BB962C8B-B14F-4D97-AF65-F5344CB8AC3E}">
        <p14:creationId xmlns:p14="http://schemas.microsoft.com/office/powerpoint/2010/main" val="183560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0" y="6578369"/>
            <a:ext cx="6693994"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Foster, D. A., and Chenoweth, J. 2011, October. </a:t>
            </a:r>
            <a:r>
              <a:rPr lang="en-US" sz="1320" i="1" dirty="0">
                <a:latin typeface="+mn-lt"/>
                <a:ea typeface="Tahoma" pitchFamily="34" charset="0"/>
                <a:cs typeface="Tahoma" pitchFamily="34" charset="0"/>
              </a:rPr>
              <a:t>Comparison of Baldrige Award Applicants and Recipients with Peer Hospitals on a National Balanced Scorecard. </a:t>
            </a:r>
            <a:r>
              <a:rPr lang="en-US" sz="1320" dirty="0">
                <a:latin typeface="+mn-lt"/>
                <a:ea typeface="Tahoma" pitchFamily="34" charset="0"/>
                <a:cs typeface="Tahoma" pitchFamily="34" charset="0"/>
              </a:rPr>
              <a:t>Thomson Reuters.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-hospital-research-</a:t>
            </a:r>
            <a:r>
              <a:rPr lang="en-US" sz="1320" dirty="0" err="1">
                <a:latin typeface="+mn-lt"/>
                <a:ea typeface="Tahoma" pitchFamily="34" charset="0"/>
                <a:cs typeface="Tahoma" pitchFamily="34" charset="0"/>
              </a:rPr>
              <a:t>paper.pdf</a:t>
            </a:r>
            <a:r>
              <a:rPr lang="en-US" sz="1320" dirty="0">
                <a:latin typeface="+mn-lt"/>
                <a:ea typeface="Tahoma" pitchFamily="34" charset="0"/>
                <a:cs typeface="Tahoma" pitchFamily="34" charset="0"/>
              </a:rPr>
              <a:t>.</a:t>
            </a:r>
          </a:p>
          <a:p>
            <a:endParaRPr lang="en-US" sz="1320" dirty="0">
              <a:latin typeface="+mn-lt"/>
            </a:endParaRPr>
          </a:p>
        </p:txBody>
      </p:sp>
      <p:graphicFrame>
        <p:nvGraphicFramePr>
          <p:cNvPr id="5" name="Diagram 4" descr="An independent study has documented that use of the Baldrige Health Care Criteria for Performance Excellence has a direct impact on both reducing health care costs and improving quality. The study was completed by Thomson Reuters in October 2011. Key findings include the following:&#10;Baldrige hospitals (award winners and those that received a site visit) demonstrated faster five-year performance improvement than their peers.&#10;Baldrige hospitals, as a group, were about 83% more likely than non-Baldrige hospitals to be awarded Thomson Reuters 100 Top Hospitals® national recognition for excellence in organization-wide performance.&#10;Baldrige hospitals outperformed non-Baldrige hospitals on six of seven individual measures of performance used in the 100 Top Hospitals composite score, including the Centers for Medicare and Medicaid Services’ (CMS) Core Measures and adjusted operating profit margin.&#10;Foster, D. A., and Chenoweth, J. 2011, October. Comparison of Baldrige Award Applicants and Recipients with Peer Hospitals on a National Balanced Scorecard. Thomson Reuters. http://www.nist.gov/baldrige/upload/baldrige-hospital-research-paper.pdf.&#10;">
            <a:extLst>
              <a:ext uri="{FF2B5EF4-FFF2-40B4-BE49-F238E27FC236}">
                <a16:creationId xmlns:a16="http://schemas.microsoft.com/office/drawing/2014/main" id="{B0F0198B-31C2-49E2-87B2-F9BA8DAE51E6}"/>
              </a:ext>
            </a:extLst>
          </p:cNvPr>
          <p:cNvGraphicFramePr/>
          <p:nvPr>
            <p:extLst>
              <p:ext uri="{D42A27DB-BD31-4B8C-83A1-F6EECF244321}">
                <p14:modId xmlns:p14="http://schemas.microsoft.com/office/powerpoint/2010/main" val="3812594334"/>
              </p:ext>
            </p:extLst>
          </p:nvPr>
        </p:nvGraphicFramePr>
        <p:xfrm>
          <a:off x="333374" y="265111"/>
          <a:ext cx="8124825"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C9107972-5447-4CB4-B1A9-49DAD352A0B3}"/>
              </a:ext>
            </a:extLst>
          </p:cNvPr>
          <p:cNvSpPr/>
          <p:nvPr/>
        </p:nvSpPr>
        <p:spPr>
          <a:xfrm>
            <a:off x="3543300" y="4768114"/>
            <a:ext cx="6515100" cy="1581972"/>
          </a:xfrm>
          <a:prstGeom prst="rect">
            <a:avLst/>
          </a:prstGeom>
        </p:spPr>
        <p:txBody>
          <a:bodyPr wrap="square">
            <a:spAutoFit/>
          </a:bodyPr>
          <a:lstStyle/>
          <a:p>
            <a:pPr lvl="0"/>
            <a:r>
              <a:rPr lang="en-US" sz="4840" b="1" dirty="0">
                <a:latin typeface="+mj-lt"/>
              </a:rPr>
              <a:t>Lower Health Care Costs, </a:t>
            </a:r>
            <a:br>
              <a:rPr lang="en-US" sz="4840" b="1" dirty="0">
                <a:latin typeface="+mj-lt"/>
              </a:rPr>
            </a:br>
            <a:r>
              <a:rPr lang="en-US" sz="4840" b="1" dirty="0">
                <a:latin typeface="+mj-lt"/>
              </a:rPr>
              <a:t>Improved Quality</a:t>
            </a:r>
          </a:p>
        </p:txBody>
      </p:sp>
      <p:sp>
        <p:nvSpPr>
          <p:cNvPr id="3" name="Title 2" hidden="1">
            <a:extLst>
              <a:ext uri="{FF2B5EF4-FFF2-40B4-BE49-F238E27FC236}">
                <a16:creationId xmlns:a16="http://schemas.microsoft.com/office/drawing/2014/main" id="{6045CF3B-8DFA-47DE-949A-24A9FF93F65D}"/>
              </a:ext>
            </a:extLst>
          </p:cNvPr>
          <p:cNvSpPr>
            <a:spLocks noGrp="1"/>
          </p:cNvSpPr>
          <p:nvPr>
            <p:ph type="title"/>
          </p:nvPr>
        </p:nvSpPr>
        <p:spPr/>
        <p:txBody>
          <a:bodyPr/>
          <a:lstStyle/>
          <a:p>
            <a:r>
              <a:rPr lang="en-US" dirty="0"/>
              <a:t>Lower</a:t>
            </a:r>
            <a:r>
              <a:rPr lang="en-US" baseline="0" dirty="0"/>
              <a:t> Health Care Costs, Improved Quality</a:t>
            </a:r>
            <a:endParaRPr lang="en-US" dirty="0"/>
          </a:p>
        </p:txBody>
      </p:sp>
    </p:spTree>
    <p:extLst>
      <p:ext uri="{BB962C8B-B14F-4D97-AF65-F5344CB8AC3E}">
        <p14:creationId xmlns:p14="http://schemas.microsoft.com/office/powerpoint/2010/main" val="108049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4861" y="6564119"/>
            <a:ext cx="6762501" cy="498598"/>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R. C. Schulingkamp and J. R. Latham. Healthcare Performance Excellence: A Comparison of Baldrige Award Recipients and Competitors. </a:t>
            </a:r>
            <a:r>
              <a:rPr lang="en-US" sz="1320" i="1" dirty="0">
                <a:latin typeface="+mn-lt"/>
                <a:ea typeface="Tahoma" pitchFamily="34" charset="0"/>
                <a:cs typeface="Tahoma" pitchFamily="34" charset="0"/>
              </a:rPr>
              <a:t>Quality Management Journal, </a:t>
            </a:r>
            <a:r>
              <a:rPr lang="en-US" sz="1320" dirty="0">
                <a:latin typeface="+mn-lt"/>
                <a:ea typeface="Tahoma" pitchFamily="34" charset="0"/>
                <a:cs typeface="Tahoma" pitchFamily="34" charset="0"/>
              </a:rPr>
              <a:t>Vol. 22, No. 3 (2015).</a:t>
            </a:r>
            <a:endParaRPr lang="en-US" sz="1320" dirty="0">
              <a:latin typeface="+mn-lt"/>
            </a:endParaRPr>
          </a:p>
        </p:txBody>
      </p:sp>
      <p:graphicFrame>
        <p:nvGraphicFramePr>
          <p:cNvPr id="5" name="Diagram 4" descr="A 2015 study compared 34 U.S. health care organizations that received the Baldrige Award with their 153 geographically closest competitors. The study found that the award recipients matched or exceeded their competitors’ measures of health care quality and outperformed them in measures of favorable patient experience.&#10;The authors examined results data for 39 measures that U.S. hospitals publicly report to the Centers for Medicare and Medicaid Services (CMS). The 39 measures included 23 for health care processes, 10 for patient experience, and 6 for health care outcomes. The patient-experience results data come from Hospital Consumer Assessment of Healthcare Providers and Services (HCAHPS) surveys of patients.&#10;The study included all organizations in the health care sector that received the Baldrige Award, the nation’s highest honor recognizing organizational performance excellence and innovation, between 2002 and 2011. The study’s comparison group included all competing hospitals within a 25- to 50-mile radius of the Baldrige Award winners.&#10;Hospitals that used the Baldrige Health Care Criteria had higher means and lower standard deviations [indicating a measurable positive patient experience] than those that didn’t in all 10 measures. The differences were statistically significant for 9 of those 10 measures, showing that there is a definite positive impact on patient experience with use of the Criteria.&#10;">
            <a:extLst>
              <a:ext uri="{FF2B5EF4-FFF2-40B4-BE49-F238E27FC236}">
                <a16:creationId xmlns:a16="http://schemas.microsoft.com/office/drawing/2014/main" id="{F34AE8AF-AC6D-4857-87BE-6D1BC6DF36FF}"/>
              </a:ext>
            </a:extLst>
          </p:cNvPr>
          <p:cNvGraphicFramePr/>
          <p:nvPr>
            <p:extLst>
              <p:ext uri="{D42A27DB-BD31-4B8C-83A1-F6EECF244321}">
                <p14:modId xmlns:p14="http://schemas.microsoft.com/office/powerpoint/2010/main" val="118771709"/>
              </p:ext>
            </p:extLst>
          </p:nvPr>
        </p:nvGraphicFramePr>
        <p:xfrm>
          <a:off x="526732" y="244215"/>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786064" y="4982147"/>
            <a:ext cx="7015162" cy="1581972"/>
          </a:xfrm>
          <a:prstGeom prst="rect">
            <a:avLst/>
          </a:prstGeom>
        </p:spPr>
        <p:txBody>
          <a:bodyPr wrap="square">
            <a:spAutoFit/>
          </a:bodyPr>
          <a:lstStyle/>
          <a:p>
            <a:pPr lvl="0"/>
            <a:r>
              <a:rPr lang="en-US" sz="4840" b="1" dirty="0">
                <a:latin typeface="+mj-lt"/>
              </a:rPr>
              <a:t>Higher Health Care Quality, </a:t>
            </a:r>
            <a:br>
              <a:rPr lang="en-US" sz="4840" b="1" dirty="0">
                <a:latin typeface="+mj-lt"/>
              </a:rPr>
            </a:br>
            <a:r>
              <a:rPr lang="en-US" sz="4840" b="1" dirty="0">
                <a:latin typeface="+mj-lt"/>
              </a:rPr>
              <a:t>Better Patient Experience</a:t>
            </a:r>
          </a:p>
        </p:txBody>
      </p:sp>
      <p:sp>
        <p:nvSpPr>
          <p:cNvPr id="4" name="Title 3" hidden="1">
            <a:extLst>
              <a:ext uri="{FF2B5EF4-FFF2-40B4-BE49-F238E27FC236}">
                <a16:creationId xmlns:a16="http://schemas.microsoft.com/office/drawing/2014/main" id="{03F2ADA4-2AB6-4A4F-9856-792DFBBE5396}"/>
              </a:ext>
            </a:extLst>
          </p:cNvPr>
          <p:cNvSpPr>
            <a:spLocks noGrp="1"/>
          </p:cNvSpPr>
          <p:nvPr>
            <p:ph type="title"/>
          </p:nvPr>
        </p:nvSpPr>
        <p:spPr/>
        <p:txBody>
          <a:bodyPr/>
          <a:lstStyle/>
          <a:p>
            <a:r>
              <a:rPr lang="en-US" dirty="0"/>
              <a:t>Higher</a:t>
            </a:r>
            <a:r>
              <a:rPr lang="en-US" baseline="0" dirty="0"/>
              <a:t> Health Care Quality, Better Patient Experience</a:t>
            </a:r>
            <a:endParaRPr lang="en-US" dirty="0"/>
          </a:p>
        </p:txBody>
      </p:sp>
    </p:spTree>
    <p:extLst>
      <p:ext uri="{BB962C8B-B14F-4D97-AF65-F5344CB8AC3E}">
        <p14:creationId xmlns:p14="http://schemas.microsoft.com/office/powerpoint/2010/main" val="2746656585"/>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5485</Words>
  <Application>Microsoft Office PowerPoint</Application>
  <PresentationFormat>Custom</PresentationFormat>
  <Paragraphs>303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CommonBullets</vt:lpstr>
      <vt:lpstr>Monotype Sorts</vt:lpstr>
      <vt:lpstr>Times New Roman</vt:lpstr>
      <vt:lpstr>Blank Presentation</vt:lpstr>
      <vt:lpstr>Baldrige Performance Excellence Program | 2020 </vt:lpstr>
      <vt:lpstr>Baldrige Impacts</vt:lpstr>
      <vt:lpstr>Nationwide</vt:lpstr>
      <vt:lpstr>Ratio of 820 to 1</vt:lpstr>
      <vt:lpstr>Impact of Baldrige Framework Use</vt:lpstr>
      <vt:lpstr>Reach and Impact of Baldrige</vt:lpstr>
      <vt:lpstr>Widespread U.S. Participation</vt:lpstr>
      <vt:lpstr>Lower Health Care Costs, Improved Quality</vt:lpstr>
      <vt:lpstr>Higher Health Care Quality, Better Patient Experience</vt:lpstr>
      <vt:lpstr>Health Care: Adoption of Baldrige Practices</vt:lpstr>
      <vt:lpstr>Health Care: Adoption of Baldrige Criteria</vt:lpstr>
      <vt:lpstr>Editorial Quotes</vt:lpstr>
      <vt:lpstr>Baldrige Training:  Top-Tier Leadership Development</vt:lpstr>
      <vt:lpstr>Factors behind the Impact</vt:lpstr>
      <vt:lpstr>Alliance for Performance Excellence  A National Network</vt:lpstr>
      <vt:lpstr>International Adoption</vt:lpstr>
      <vt:lpstr>Baldrige Award Participants</vt:lpstr>
      <vt:lpstr>Baldrige Award Recipients</vt:lpstr>
      <vt:lpstr>The Bottom Line: Results</vt:lpstr>
      <vt:lpstr>Returns on Investment in  Performance Excellence: 2019 Baldrige Award Recipients </vt:lpstr>
      <vt:lpstr>Adventist Health White Memorial</vt:lpstr>
      <vt:lpstr>Center for Organ Recovery &amp; Education</vt:lpstr>
      <vt:lpstr>City of Germantown, Tennessee</vt:lpstr>
      <vt:lpstr>Howard Community College</vt:lpstr>
      <vt:lpstr>Illinois Municipal Retirement Fund</vt:lpstr>
      <vt:lpstr>Mary Greeley Medical Center</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2020-02-27T17:10:02Z</dcterms:created>
  <dcterms:modified xsi:type="dcterms:W3CDTF">2020-02-27T17:10:25Z</dcterms:modified>
</cp:coreProperties>
</file>