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3"/>
  </p:notesMasterIdLst>
  <p:handoutMasterIdLst>
    <p:handoutMasterId r:id="rId34"/>
  </p:handoutMasterIdLst>
  <p:sldIdLst>
    <p:sldId id="259" r:id="rId2"/>
    <p:sldId id="282" r:id="rId3"/>
    <p:sldId id="283" r:id="rId4"/>
    <p:sldId id="284" r:id="rId5"/>
    <p:sldId id="285" r:id="rId6"/>
    <p:sldId id="286" r:id="rId7"/>
    <p:sldId id="293" r:id="rId8"/>
    <p:sldId id="288" r:id="rId9"/>
    <p:sldId id="268" r:id="rId10"/>
    <p:sldId id="287" r:id="rId11"/>
    <p:sldId id="264" r:id="rId12"/>
    <p:sldId id="295" r:id="rId13"/>
    <p:sldId id="265" r:id="rId14"/>
    <p:sldId id="266" r:id="rId15"/>
    <p:sldId id="267" r:id="rId16"/>
    <p:sldId id="269" r:id="rId17"/>
    <p:sldId id="273" r:id="rId18"/>
    <p:sldId id="275" r:id="rId19"/>
    <p:sldId id="276" r:id="rId20"/>
    <p:sldId id="277" r:id="rId21"/>
    <p:sldId id="278" r:id="rId22"/>
    <p:sldId id="279" r:id="rId23"/>
    <p:sldId id="294" r:id="rId24"/>
    <p:sldId id="281" r:id="rId25"/>
    <p:sldId id="289" r:id="rId26"/>
    <p:sldId id="274" r:id="rId27"/>
    <p:sldId id="290" r:id="rId28"/>
    <p:sldId id="271" r:id="rId29"/>
    <p:sldId id="272" r:id="rId30"/>
    <p:sldId id="291" r:id="rId31"/>
    <p:sldId id="261" r:id="rId32"/>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77751" autoAdjust="0"/>
  </p:normalViewPr>
  <p:slideViewPr>
    <p:cSldViewPr snapToGrid="0" snapToObjects="1">
      <p:cViewPr varScale="1">
        <p:scale>
          <a:sx n="61" d="100"/>
          <a:sy n="61" d="100"/>
        </p:scale>
        <p:origin x="888" y="60"/>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napToObjects="1">
      <p:cViewPr varScale="1">
        <p:scale>
          <a:sx n="65" d="100"/>
          <a:sy n="65" d="100"/>
        </p:scale>
        <p:origin x="3125" y="38"/>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tx1"/>
              </a:solidFill>
            </a:rPr>
            <a:t>Systems perspective</a:t>
          </a:r>
        </a:p>
      </dgm:t>
    </dgm:pt>
    <dgm:pt modelId="{B131BC83-EFCA-4855-9AB3-95ACA957AD46}" type="parTrans" cxnId="{591029D7-FFE7-40E6-9F82-954753B7E27A}">
      <dgm:prSet/>
      <dgm:spPr/>
      <dgm:t>
        <a:bodyPr/>
        <a:lstStyle/>
        <a:p>
          <a:endParaRPr lang="en-US">
            <a:solidFill>
              <a:schemeClr val="tx1"/>
            </a:solidFill>
          </a:endParaRPr>
        </a:p>
      </dgm:t>
    </dgm:pt>
    <dgm:pt modelId="{DE340907-C040-4461-A422-D2366E81819B}" type="sibTrans" cxnId="{591029D7-FFE7-40E6-9F82-954753B7E27A}">
      <dgm:prSet/>
      <dgm:spPr/>
      <dgm:t>
        <a:bodyPr/>
        <a:lstStyle/>
        <a:p>
          <a:endParaRPr lang="en-US">
            <a:solidFill>
              <a:schemeClr val="tx1"/>
            </a:solidFill>
          </a:endParaRPr>
        </a:p>
      </dgm:t>
    </dgm:pt>
    <dgm:pt modelId="{286888C8-4E50-4EFA-8997-4E71544D7EE1}">
      <dgm:prSet/>
      <dgm:spPr/>
      <dgm:t>
        <a:bodyPr/>
        <a:lstStyle/>
        <a:p>
          <a:r>
            <a:rPr lang="en-US" dirty="0">
              <a:solidFill>
                <a:schemeClr val="tx1"/>
              </a:solidFill>
            </a:rPr>
            <a:t>Visionary leadership</a:t>
          </a:r>
        </a:p>
      </dgm:t>
    </dgm:pt>
    <dgm:pt modelId="{A3E54268-2FA9-4FA3-B4DE-C7378E6F10F5}" type="parTrans" cxnId="{188C2032-431F-4F5E-BC1A-E324E3BA4014}">
      <dgm:prSet/>
      <dgm:spPr/>
      <dgm:t>
        <a:bodyPr/>
        <a:lstStyle/>
        <a:p>
          <a:endParaRPr lang="en-US">
            <a:solidFill>
              <a:schemeClr val="tx1"/>
            </a:solidFill>
          </a:endParaRPr>
        </a:p>
      </dgm:t>
    </dgm:pt>
    <dgm:pt modelId="{34D0ABD4-6831-42DD-A4F4-7B55E3E2D555}" type="sibTrans" cxnId="{188C2032-431F-4F5E-BC1A-E324E3BA4014}">
      <dgm:prSet/>
      <dgm:spPr/>
      <dgm:t>
        <a:bodyPr/>
        <a:lstStyle/>
        <a:p>
          <a:endParaRPr lang="en-US">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bg2"/>
              </a:solidFill>
            </a:rPr>
            <a:t>Systems perspective</a:t>
          </a:r>
        </a:p>
      </dgm:t>
    </dgm:pt>
    <dgm:pt modelId="{B131BC83-EFCA-4855-9AB3-95ACA957AD46}" type="parTrans" cxnId="{591029D7-FFE7-40E6-9F82-954753B7E27A}">
      <dgm:prSet/>
      <dgm:spPr/>
      <dgm:t>
        <a:bodyPr/>
        <a:lstStyle/>
        <a:p>
          <a:endParaRPr lang="en-US">
            <a:solidFill>
              <a:schemeClr val="bg2"/>
            </a:solidFill>
          </a:endParaRPr>
        </a:p>
      </dgm:t>
    </dgm:pt>
    <dgm:pt modelId="{DE340907-C040-4461-A422-D2366E81819B}" type="sibTrans" cxnId="{591029D7-FFE7-40E6-9F82-954753B7E27A}">
      <dgm:prSet/>
      <dgm:spPr/>
      <dgm:t>
        <a:bodyPr/>
        <a:lstStyle/>
        <a:p>
          <a:endParaRPr lang="en-US">
            <a:solidFill>
              <a:schemeClr val="bg2"/>
            </a:solidFill>
          </a:endParaRPr>
        </a:p>
      </dgm:t>
    </dgm:pt>
    <dgm:pt modelId="{286888C8-4E50-4EFA-8997-4E71544D7EE1}">
      <dgm:prSet/>
      <dgm:spPr/>
      <dgm:t>
        <a:bodyPr/>
        <a:lstStyle/>
        <a:p>
          <a:r>
            <a:rPr lang="en-US" dirty="0">
              <a:solidFill>
                <a:schemeClr val="bg2"/>
              </a:solidFill>
            </a:rPr>
            <a:t>Visionary leadership</a:t>
          </a:r>
        </a:p>
      </dgm:t>
    </dgm:pt>
    <dgm:pt modelId="{A3E54268-2FA9-4FA3-B4DE-C7378E6F10F5}" type="parTrans" cxnId="{188C2032-431F-4F5E-BC1A-E324E3BA4014}">
      <dgm:prSet/>
      <dgm:spPr/>
      <dgm:t>
        <a:bodyPr/>
        <a:lstStyle/>
        <a:p>
          <a:endParaRPr lang="en-US">
            <a:solidFill>
              <a:schemeClr val="bg2"/>
            </a:solidFill>
          </a:endParaRPr>
        </a:p>
      </dgm:t>
    </dgm:pt>
    <dgm:pt modelId="{34D0ABD4-6831-42DD-A4F4-7B55E3E2D555}" type="sibTrans" cxnId="{188C2032-431F-4F5E-BC1A-E324E3BA4014}">
      <dgm:prSet/>
      <dgm:spPr/>
      <dgm:t>
        <a:bodyPr/>
        <a:lstStyle/>
        <a:p>
          <a:endParaRPr lang="en-US">
            <a:solidFill>
              <a:schemeClr val="bg2"/>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bg2"/>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bg2"/>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dirty="0">
              <a:solidFill>
                <a:schemeClr val="bg2"/>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dirty="0">
              <a:solidFill>
                <a:schemeClr val="bg2"/>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dirty="0">
              <a:solidFill>
                <a:schemeClr val="bg2"/>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dirty="0">
              <a:solidFill>
                <a:schemeClr val="bg2"/>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b="1" dirty="0">
              <a:solidFill>
                <a:schemeClr val="tx1"/>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b="1" dirty="0">
              <a:solidFill>
                <a:schemeClr val="tx1"/>
              </a:solidFill>
            </a:rPr>
            <a:t>Ethics and transparency</a:t>
          </a:r>
        </a:p>
      </dgm:t>
    </dgm:pt>
    <dgm:pt modelId="{EBCD6197-54BD-4063-BE1D-7ADF56C724D1}" type="parTrans" cxnId="{C3596F7D-CDE5-40D1-93AA-9E780665BA48}">
      <dgm:prSet/>
      <dgm:spPr/>
      <dgm:t>
        <a:bodyPr/>
        <a:lstStyle/>
        <a:p>
          <a:endParaRPr lang="en-US" b="1">
            <a:solidFill>
              <a:schemeClr val="tx1"/>
            </a:solidFill>
          </a:endParaRPr>
        </a:p>
      </dgm:t>
    </dgm:pt>
    <dgm:pt modelId="{71A739F7-662B-485E-A399-9287412DF04E}" type="sibTrans" cxnId="{C3596F7D-CDE5-40D1-93AA-9E780665BA48}">
      <dgm:prSet/>
      <dgm:spPr/>
      <dgm:t>
        <a:bodyPr/>
        <a:lstStyle/>
        <a:p>
          <a:endParaRPr lang="en-US" b="1">
            <a:solidFill>
              <a:schemeClr val="tx1"/>
            </a:solidFill>
          </a:endParaRPr>
        </a:p>
      </dgm:t>
    </dgm:pt>
    <dgm:pt modelId="{C11F992D-636D-4635-AD4D-7886103E087A}">
      <dgm:prSet/>
      <dgm:spPr/>
      <dgm:t>
        <a:bodyPr/>
        <a:lstStyle/>
        <a:p>
          <a:r>
            <a:rPr lang="en-US" b="1" dirty="0">
              <a:solidFill>
                <a:schemeClr val="tx1"/>
              </a:solidFill>
            </a:rPr>
            <a:t>Delivering value and results</a:t>
          </a:r>
        </a:p>
      </dgm:t>
    </dgm:pt>
    <dgm:pt modelId="{7D9DF16A-C844-4687-A711-A137D80248A0}" type="parTrans" cxnId="{998158DC-C363-4D66-8508-193B34752C43}">
      <dgm:prSet/>
      <dgm:spPr/>
      <dgm:t>
        <a:bodyPr/>
        <a:lstStyle/>
        <a:p>
          <a:endParaRPr lang="en-US" b="1">
            <a:solidFill>
              <a:schemeClr val="tx1"/>
            </a:solidFill>
          </a:endParaRPr>
        </a:p>
      </dgm:t>
    </dgm:pt>
    <dgm:pt modelId="{E512E767-F182-4DF2-913F-F2C4559E09C4}" type="sibTrans" cxnId="{998158DC-C363-4D66-8508-193B34752C43}">
      <dgm:prSet/>
      <dgm:spPr/>
      <dgm:t>
        <a:bodyPr/>
        <a:lstStyle/>
        <a:p>
          <a:endParaRPr lang="en-US" b="1">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ea typeface="ＭＳ Ｐゴシック" pitchFamily="34" charset="-128"/>
            </a:rPr>
            <a:t>P.1  Organizational Description</a:t>
          </a:r>
          <a:endParaRPr lang="en-US" dirty="0">
            <a:solidFill>
              <a:schemeClr val="tx1"/>
            </a:solidFill>
          </a:endParaRPr>
        </a:p>
      </dgm:t>
    </dgm:pt>
    <dgm:pt modelId="{C25CAFDC-D908-491F-9965-AC54C7654716}" type="parTrans" cxnId="{A29869CA-F7DD-48FB-AD6C-5D4270E812A9}">
      <dgm:prSet/>
      <dgm:spPr/>
      <dgm:t>
        <a:bodyPr/>
        <a:lstStyle/>
        <a:p>
          <a:endParaRPr lang="en-US"/>
        </a:p>
      </dgm:t>
    </dgm:pt>
    <dgm:pt modelId="{70070CD4-5FD7-442B-A7DA-494AA83228F8}" type="sibTrans" cxnId="{A29869CA-F7DD-48FB-AD6C-5D4270E812A9}">
      <dgm:prSet/>
      <dgm:spPr/>
      <dgm:t>
        <a:bodyPr/>
        <a:lstStyle/>
        <a:p>
          <a:endParaRPr lang="en-US"/>
        </a:p>
      </dgm:t>
    </dgm:pt>
    <dgm:pt modelId="{2080A935-1AAE-454D-AB4C-CFD4D2BF8E29}">
      <dgm:prSet/>
      <dgm:spPr/>
      <dgm:t>
        <a:bodyPr/>
        <a:lstStyle/>
        <a:p>
          <a:r>
            <a:rPr lang="en-US">
              <a:solidFill>
                <a:schemeClr val="tx1"/>
              </a:solidFill>
              <a:ea typeface="ＭＳ Ｐゴシック" pitchFamily="34" charset="-128"/>
            </a:rPr>
            <a:t>P.2  Organizational Situation</a:t>
          </a:r>
          <a:endParaRPr lang="en-US" dirty="0">
            <a:solidFill>
              <a:schemeClr val="tx1"/>
            </a:solidFill>
            <a:ea typeface="ＭＳ Ｐゴシック" pitchFamily="34" charset="-128"/>
          </a:endParaRPr>
        </a:p>
      </dgm:t>
    </dgm:pt>
    <dgm:pt modelId="{3AFEA33A-F399-401C-8EC3-B209BD29B6E7}" type="parTrans" cxnId="{270B291D-B437-4F20-A726-A2201EE349F5}">
      <dgm:prSet/>
      <dgm:spPr/>
      <dgm:t>
        <a:bodyPr/>
        <a:lstStyle/>
        <a:p>
          <a:endParaRPr lang="en-US"/>
        </a:p>
      </dgm:t>
    </dgm:pt>
    <dgm:pt modelId="{A0BEF102-1C38-4D8A-877A-861D7040D7DE}" type="sibTrans" cxnId="{270B291D-B437-4F20-A726-A2201EE349F5}">
      <dgm:prSet/>
      <dgm:spPr/>
      <dgm:t>
        <a:bodyPr/>
        <a:lstStyle/>
        <a:p>
          <a:endParaRPr lang="en-US"/>
        </a:p>
      </dgm:t>
    </dgm:pt>
    <dgm:pt modelId="{5EC5AF24-7D24-4555-836D-0987615E766B}">
      <dgm:prSet/>
      <dgm:spPr/>
      <dgm:t>
        <a:bodyPr/>
        <a:lstStyle/>
        <a:p>
          <a:r>
            <a:rPr lang="en-US" dirty="0">
              <a:ea typeface="ＭＳ Ｐゴシック" pitchFamily="34" charset="-128"/>
            </a:rPr>
            <a:t>Starting point for self-assessment </a:t>
          </a:r>
          <a:br>
            <a:rPr lang="en-US" dirty="0">
              <a:ea typeface="ＭＳ Ｐゴシック" pitchFamily="34" charset="-128"/>
            </a:rPr>
          </a:br>
          <a:r>
            <a:rPr lang="en-US" dirty="0">
              <a:ea typeface="ＭＳ Ｐゴシック" pitchFamily="34" charset="-128"/>
            </a:rPr>
            <a:t>and application preparation</a:t>
          </a:r>
        </a:p>
      </dgm:t>
    </dgm:pt>
    <dgm:pt modelId="{4377C739-7B1E-4356-8E1D-9201511CFBE5}" type="parTrans" cxnId="{E920F0B4-710E-4DE6-A1BA-320E464ADA7C}">
      <dgm:prSet/>
      <dgm:spPr/>
      <dgm:t>
        <a:bodyPr/>
        <a:lstStyle/>
        <a:p>
          <a:endParaRPr lang="en-US"/>
        </a:p>
      </dgm:t>
    </dgm:pt>
    <dgm:pt modelId="{D17A7C1E-C466-481B-9FE4-CE4FE9F7C609}" type="sibTrans" cxnId="{E920F0B4-710E-4DE6-A1BA-320E464ADA7C}">
      <dgm:prSet/>
      <dgm:spPr/>
      <dgm:t>
        <a:bodyPr/>
        <a:lstStyle/>
        <a:p>
          <a:endParaRPr lang="en-US"/>
        </a:p>
      </dgm:t>
    </dgm:pt>
    <dgm:pt modelId="{7C15F593-CD5F-4E62-ABFD-AF080519C4BD}">
      <dgm:prSet/>
      <dgm:spPr/>
      <dgm:t>
        <a:bodyPr/>
        <a:lstStyle/>
        <a:p>
          <a:r>
            <a:rPr lang="en-US" dirty="0">
              <a:ea typeface="ＭＳ Ｐゴシック" pitchFamily="34" charset="-128"/>
            </a:rPr>
            <a:t>Basis for early action planning</a:t>
          </a:r>
        </a:p>
      </dgm:t>
    </dgm:pt>
    <dgm:pt modelId="{1635F50E-4F89-46D1-AAD5-03322D02217F}" type="parTrans" cxnId="{39C44FCA-53F3-4402-8FC5-BA2019D6EACA}">
      <dgm:prSet/>
      <dgm:spPr/>
      <dgm:t>
        <a:bodyPr/>
        <a:lstStyle/>
        <a:p>
          <a:endParaRPr lang="en-US"/>
        </a:p>
      </dgm:t>
    </dgm:pt>
    <dgm:pt modelId="{FAB31F67-2B58-4679-8294-2CAC8B0D27B3}" type="sibTrans" cxnId="{39C44FCA-53F3-4402-8FC5-BA2019D6EACA}">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026F0FD0-D5B5-4467-B907-11F8EA31938F}" type="pres">
      <dgm:prSet presAssocID="{2080A935-1AAE-454D-AB4C-CFD4D2BF8E29}" presName="parentLin" presStyleCnt="0"/>
      <dgm:spPr/>
    </dgm:pt>
    <dgm:pt modelId="{D4B531D2-D7F0-45EF-8995-78D4DEC623F5}" type="pres">
      <dgm:prSet presAssocID="{2080A935-1AAE-454D-AB4C-CFD4D2BF8E29}" presName="parentLeftMargin" presStyleLbl="node1" presStyleIdx="0" presStyleCnt="2"/>
      <dgm:spPr/>
    </dgm:pt>
    <dgm:pt modelId="{5B0D9A73-B2C3-4920-947C-7970256E034D}" type="pres">
      <dgm:prSet presAssocID="{2080A935-1AAE-454D-AB4C-CFD4D2BF8E29}" presName="parentText" presStyleLbl="node1" presStyleIdx="1" presStyleCnt="2">
        <dgm:presLayoutVars>
          <dgm:chMax val="0"/>
          <dgm:bulletEnabled val="1"/>
        </dgm:presLayoutVars>
      </dgm:prSet>
      <dgm:spPr/>
    </dgm:pt>
    <dgm:pt modelId="{0BADEE6D-C319-4111-BBE6-8BF459832E67}" type="pres">
      <dgm:prSet presAssocID="{2080A935-1AAE-454D-AB4C-CFD4D2BF8E29}" presName="negativeSpace" presStyleCnt="0"/>
      <dgm:spPr/>
    </dgm:pt>
    <dgm:pt modelId="{05BE98C0-CF4F-44E6-A705-AB26735C9E9A}" type="pres">
      <dgm:prSet presAssocID="{2080A935-1AAE-454D-AB4C-CFD4D2BF8E29}" presName="childText" presStyleLbl="conFgAcc1" presStyleIdx="1" presStyleCnt="2">
        <dgm:presLayoutVars>
          <dgm:bulletEnabled val="1"/>
        </dgm:presLayoutVars>
      </dgm:prSet>
      <dgm:spPr/>
    </dgm:pt>
  </dgm:ptLst>
  <dgm:cxnLst>
    <dgm:cxn modelId="{270B291D-B437-4F20-A726-A2201EE349F5}" srcId="{9E0195F7-A435-427F-9F6A-4E732DAFBEB9}" destId="{2080A935-1AAE-454D-AB4C-CFD4D2BF8E29}" srcOrd="1" destOrd="0" parTransId="{3AFEA33A-F399-401C-8EC3-B209BD29B6E7}" sibTransId="{A0BEF102-1C38-4D8A-877A-861D7040D7DE}"/>
    <dgm:cxn modelId="{FACF363C-3A35-48B6-A0A6-30E0139600CE}" type="presOf" srcId="{B117159B-E029-462C-AA2E-0EDEA80BA60B}" destId="{CD6C92ED-24C3-4BBF-8A1F-DC358BE18B9C}" srcOrd="0" destOrd="0" presId="urn:microsoft.com/office/officeart/2005/8/layout/list1"/>
    <dgm:cxn modelId="{0B918354-28A6-4602-94EB-1C104A815BDC}" type="presOf" srcId="{2080A935-1AAE-454D-AB4C-CFD4D2BF8E29}" destId="{5B0D9A73-B2C3-4920-947C-7970256E034D}" srcOrd="1"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920F0B4-710E-4DE6-A1BA-320E464ADA7C}" srcId="{2080A935-1AAE-454D-AB4C-CFD4D2BF8E29}" destId="{5EC5AF24-7D24-4555-836D-0987615E766B}" srcOrd="0" destOrd="0" parTransId="{4377C739-7B1E-4356-8E1D-9201511CFBE5}" sibTransId="{D17A7C1E-C466-481B-9FE4-CE4FE9F7C609}"/>
    <dgm:cxn modelId="{2152F1C5-1701-48E6-A8DB-75FB0C6A31AB}" type="presOf" srcId="{2080A935-1AAE-454D-AB4C-CFD4D2BF8E29}" destId="{D4B531D2-D7F0-45EF-8995-78D4DEC623F5}"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39C44FCA-53F3-4402-8FC5-BA2019D6EACA}" srcId="{2080A935-1AAE-454D-AB4C-CFD4D2BF8E29}" destId="{7C15F593-CD5F-4E62-ABFD-AF080519C4BD}" srcOrd="1" destOrd="0" parTransId="{1635F50E-4F89-46D1-AAD5-03322D02217F}" sibTransId="{FAB31F67-2B58-4679-8294-2CAC8B0D27B3}"/>
    <dgm:cxn modelId="{3FA146E9-2133-4151-822C-3C99379F9FB3}" type="presOf" srcId="{7C15F593-CD5F-4E62-ABFD-AF080519C4BD}" destId="{05BE98C0-CF4F-44E6-A705-AB26735C9E9A}" srcOrd="0" destOrd="1" presId="urn:microsoft.com/office/officeart/2005/8/layout/list1"/>
    <dgm:cxn modelId="{751C9BF9-EB01-46FF-85BC-0553C63DB771}" type="presOf" srcId="{5EC5AF24-7D24-4555-836D-0987615E766B}" destId="{05BE98C0-CF4F-44E6-A705-AB26735C9E9A}" srcOrd="0" destOrd="0" presId="urn:microsoft.com/office/officeart/2005/8/layout/list1"/>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106C61CD-83C0-4731-B151-DB5D1409BD68}" type="presParOf" srcId="{D6E00575-C523-47E8-A770-825F115FE44B}" destId="{026F0FD0-D5B5-4467-B907-11F8EA31938F}" srcOrd="4" destOrd="0" presId="urn:microsoft.com/office/officeart/2005/8/layout/list1"/>
    <dgm:cxn modelId="{58B13491-5995-4FD8-84B3-F66D087643FB}" type="presParOf" srcId="{026F0FD0-D5B5-4467-B907-11F8EA31938F}" destId="{D4B531D2-D7F0-45EF-8995-78D4DEC623F5}" srcOrd="0" destOrd="0" presId="urn:microsoft.com/office/officeart/2005/8/layout/list1"/>
    <dgm:cxn modelId="{4FEE3A56-9961-4202-A43F-CD9C8E0B00C3}" type="presParOf" srcId="{026F0FD0-D5B5-4467-B907-11F8EA31938F}" destId="{5B0D9A73-B2C3-4920-947C-7970256E034D}" srcOrd="1" destOrd="0" presId="urn:microsoft.com/office/officeart/2005/8/layout/list1"/>
    <dgm:cxn modelId="{F84A1F5A-34AA-4EFB-85DD-8A09CB6E7125}" type="presParOf" srcId="{D6E00575-C523-47E8-A770-825F115FE44B}" destId="{0BADEE6D-C319-4111-BBE6-8BF459832E67}" srcOrd="5" destOrd="0" presId="urn:microsoft.com/office/officeart/2005/8/layout/list1"/>
    <dgm:cxn modelId="{9F354368-C976-4552-BAC0-E0FDE762ECE0}" type="presParOf" srcId="{D6E00575-C523-47E8-A770-825F115FE44B}" destId="{05BE98C0-CF4F-44E6-A705-AB26735C9E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1.1  Senior Leadership (70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720BE44F-17FB-4B3C-9129-A9DFDF6226CA}">
      <dgm:prSet/>
      <dgm:spPr/>
      <dgm:t>
        <a:bodyPr/>
        <a:lstStyle/>
        <a:p>
          <a:pPr>
            <a:buNone/>
          </a:pPr>
          <a:r>
            <a:rPr lang="en-US" dirty="0">
              <a:solidFill>
                <a:schemeClr val="tx1"/>
              </a:solidFill>
              <a:latin typeface="Arial Narrow" pitchFamily="34" charset="0"/>
            </a:rPr>
            <a:t>1.2  Governance and Societal Contributions (50 pts.)</a:t>
          </a:r>
        </a:p>
      </dgm:t>
    </dgm:pt>
    <dgm:pt modelId="{C58B08FE-B040-4D50-A61C-23167CBB03E6}" type="parTrans" cxnId="{E6C8F890-9E39-42F4-B7A4-982A9F17D1B9}">
      <dgm:prSet/>
      <dgm:spPr/>
      <dgm:t>
        <a:bodyPr/>
        <a:lstStyle/>
        <a:p>
          <a:endParaRPr lang="en-US">
            <a:solidFill>
              <a:schemeClr val="tx1"/>
            </a:solidFill>
          </a:endParaRPr>
        </a:p>
      </dgm:t>
    </dgm:pt>
    <dgm:pt modelId="{E17EBAB8-BB81-443B-BEB1-4A952CAEDBCB}" type="sibTrans" cxnId="{E6C8F890-9E39-42F4-B7A4-982A9F17D1B9}">
      <dgm:prSet/>
      <dgm:spPr/>
      <dgm:t>
        <a:bodyPr/>
        <a:lstStyle/>
        <a:p>
          <a:endParaRPr lang="en-US">
            <a:solidFill>
              <a:schemeClr val="tx1"/>
            </a:solidFill>
          </a:endParaRPr>
        </a:p>
      </dgm:t>
    </dgm:pt>
    <dgm:pt modelId="{4DAD788D-2F07-4D00-9E3F-A193F6EAFF9B}">
      <dgm:prSet/>
      <dgm:spPr/>
      <dgm:t>
        <a:bodyPr/>
        <a:lstStyle/>
        <a:p>
          <a:pPr>
            <a:buSzPct val="100000"/>
          </a:pPr>
          <a:r>
            <a:rPr lang="en-US" b="0" i="1" dirty="0">
              <a:solidFill>
                <a:schemeClr val="tx1"/>
              </a:solidFill>
              <a:latin typeface="Arial Narrow" pitchFamily="34" charset="0"/>
            </a:rPr>
            <a:t>Senior leaders’ actions</a:t>
          </a:r>
          <a:endParaRPr lang="en-US" b="0" dirty="0">
            <a:solidFill>
              <a:schemeClr val="tx1"/>
            </a:solidFill>
            <a:latin typeface="Arial Narrow" pitchFamily="34" charset="0"/>
          </a:endParaRPr>
        </a:p>
      </dgm:t>
    </dgm:pt>
    <dgm:pt modelId="{FA4227FB-F21D-4F63-B743-84A30EB08024}" type="parTrans" cxnId="{B85679DE-50A5-43A6-B403-4491038D0DA4}">
      <dgm:prSet/>
      <dgm:spPr/>
      <dgm:t>
        <a:bodyPr/>
        <a:lstStyle/>
        <a:p>
          <a:endParaRPr lang="en-US">
            <a:solidFill>
              <a:schemeClr val="tx1"/>
            </a:solidFill>
          </a:endParaRPr>
        </a:p>
      </dgm:t>
    </dgm:pt>
    <dgm:pt modelId="{CE6973F3-A943-4BF6-A85D-136405924B99}" type="sibTrans" cxnId="{B85679DE-50A5-43A6-B403-4491038D0DA4}">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rPr>
            <a:t>Organizational governance</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C9ED5B90-E9B4-4A7B-A7D7-9EB87EFC4B0B}">
      <dgm:prSet/>
      <dgm:spPr/>
      <dgm:t>
        <a:bodyPr/>
        <a:lstStyle/>
        <a:p>
          <a:pPr>
            <a:buSzPct val="100000"/>
          </a:pPr>
          <a:r>
            <a:rPr lang="en-US" b="0" i="1" dirty="0">
              <a:solidFill>
                <a:schemeClr val="tx1"/>
              </a:solidFill>
              <a:latin typeface="Arial Narrow" pitchFamily="34" charset="0"/>
            </a:rPr>
            <a:t>Societal contributions</a:t>
          </a:r>
          <a:endParaRPr lang="en-US" b="0" dirty="0">
            <a:solidFill>
              <a:schemeClr val="tx1"/>
            </a:solidFill>
            <a:latin typeface="Arial Narrow" pitchFamily="34" charset="0"/>
          </a:endParaRPr>
        </a:p>
      </dgm:t>
    </dgm:pt>
    <dgm:pt modelId="{ABE2485C-643F-41B5-95E9-57B687BCB0D7}" type="parTrans" cxnId="{27355F34-0181-4B1C-899C-D00ACCEEE64B}">
      <dgm:prSet/>
      <dgm:spPr/>
      <dgm:t>
        <a:bodyPr/>
        <a:lstStyle/>
        <a:p>
          <a:endParaRPr lang="en-US"/>
        </a:p>
      </dgm:t>
    </dgm:pt>
    <dgm:pt modelId="{AC08C59D-D059-4347-A83A-324C67476BBF}" type="sibTrans" cxnId="{27355F34-0181-4B1C-899C-D00ACCEEE64B}">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4AC4EA59-FA4D-4AB5-944E-071CC3AB5BD7}" type="pres">
      <dgm:prSet presAssocID="{720BE44F-17FB-4B3C-9129-A9DFDF6226CA}" presName="parentLin" presStyleCnt="0"/>
      <dgm:spPr/>
    </dgm:pt>
    <dgm:pt modelId="{A56ACB2F-45D1-4DDF-8579-FDC190D0C53A}" type="pres">
      <dgm:prSet presAssocID="{720BE44F-17FB-4B3C-9129-A9DFDF6226CA}" presName="parentLeftMargin" presStyleLbl="node1" presStyleIdx="0" presStyleCnt="2"/>
      <dgm:spPr/>
    </dgm:pt>
    <dgm:pt modelId="{E7E43661-DD7A-413A-A67D-EFED4C582B37}" type="pres">
      <dgm:prSet presAssocID="{720BE44F-17FB-4B3C-9129-A9DFDF6226CA}" presName="parentText" presStyleLbl="node1" presStyleIdx="1" presStyleCnt="2">
        <dgm:presLayoutVars>
          <dgm:chMax val="0"/>
          <dgm:bulletEnabled val="1"/>
        </dgm:presLayoutVars>
      </dgm:prSet>
      <dgm:spPr/>
    </dgm:pt>
    <dgm:pt modelId="{844D1464-4779-4CF0-9E01-F967B7091F9A}" type="pres">
      <dgm:prSet presAssocID="{720BE44F-17FB-4B3C-9129-A9DFDF6226CA}" presName="negativeSpace" presStyleCnt="0"/>
      <dgm:spPr/>
    </dgm:pt>
    <dgm:pt modelId="{454936D1-80DD-4768-8413-23D60DA2E4BD}" type="pres">
      <dgm:prSet presAssocID="{720BE44F-17FB-4B3C-9129-A9DFDF6226CA}" presName="childText" presStyleLbl="conFgAcc1" presStyleIdx="1" presStyleCnt="2">
        <dgm:presLayoutVars>
          <dgm:bulletEnabled val="1"/>
        </dgm:presLayoutVars>
      </dgm:prSet>
      <dgm:spPr/>
    </dgm:pt>
  </dgm:ptLst>
  <dgm:cxnLst>
    <dgm:cxn modelId="{AE377F2A-EDC5-48BC-A8C9-9E74BFA058CC}" type="presOf" srcId="{4DAD788D-2F07-4D00-9E3F-A193F6EAFF9B}" destId="{454936D1-80DD-4768-8413-23D60DA2E4BD}" srcOrd="0" destOrd="0" presId="urn:microsoft.com/office/officeart/2005/8/layout/list1"/>
    <dgm:cxn modelId="{B5E8AE2C-C43B-4068-B3FC-62DDC999654B}" type="presOf" srcId="{720BE44F-17FB-4B3C-9129-A9DFDF6226CA}" destId="{E7E43661-DD7A-413A-A67D-EFED4C582B37}" srcOrd="1" destOrd="0" presId="urn:microsoft.com/office/officeart/2005/8/layout/list1"/>
    <dgm:cxn modelId="{27355F34-0181-4B1C-899C-D00ACCEEE64B}" srcId="{720BE44F-17FB-4B3C-9129-A9DFDF6226CA}" destId="{C9ED5B90-E9B4-4A7B-A7D7-9EB87EFC4B0B}" srcOrd="2" destOrd="0" parTransId="{ABE2485C-643F-41B5-95E9-57B687BCB0D7}" sibTransId="{AC08C59D-D059-4347-A83A-324C67476BBF}"/>
    <dgm:cxn modelId="{FACF363C-3A35-48B6-A0A6-30E0139600CE}" type="presOf" srcId="{B117159B-E029-462C-AA2E-0EDEA80BA60B}" destId="{CD6C92ED-24C3-4BBF-8A1F-DC358BE18B9C}" srcOrd="0" destOrd="0" presId="urn:microsoft.com/office/officeart/2005/8/layout/list1"/>
    <dgm:cxn modelId="{33CC8249-7A54-4297-B655-A829D2E009F6}" srcId="{720BE44F-17FB-4B3C-9129-A9DFDF6226CA}" destId="{F3E45AA6-D402-4547-A7C5-810991453AAE}" srcOrd="1" destOrd="0" parTransId="{CB846A08-8592-4B15-A74A-A21E422A7D5B}" sibTransId="{7B1A6B1F-F6BD-4716-9C6F-6E1B0F0A436E}"/>
    <dgm:cxn modelId="{5FE8A24A-1648-47F0-9C27-8A9B368EFC71}" type="presOf" srcId="{F3E45AA6-D402-4547-A7C5-810991453AAE}" destId="{454936D1-80DD-4768-8413-23D60DA2E4BD}" srcOrd="0" destOrd="1" presId="urn:microsoft.com/office/officeart/2005/8/layout/list1"/>
    <dgm:cxn modelId="{19DEDD5A-E191-40FA-BBE0-6DC250FB314A}" type="presOf" srcId="{720BE44F-17FB-4B3C-9129-A9DFDF6226CA}" destId="{A56ACB2F-45D1-4DDF-8579-FDC190D0C53A}"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6C8F890-9E39-42F4-B7A4-982A9F17D1B9}" srcId="{9E0195F7-A435-427F-9F6A-4E732DAFBEB9}" destId="{720BE44F-17FB-4B3C-9129-A9DFDF6226CA}" srcOrd="1" destOrd="0" parTransId="{C58B08FE-B040-4D50-A61C-23167CBB03E6}" sibTransId="{E17EBAB8-BB81-443B-BEB1-4A952CAEDBCB}"/>
    <dgm:cxn modelId="{A1C230C9-81B3-4274-9CFF-8D4CE1729B88}" type="presOf" srcId="{C9ED5B90-E9B4-4A7B-A7D7-9EB87EFC4B0B}" destId="{454936D1-80DD-4768-8413-23D60DA2E4BD}" srcOrd="0" destOrd="2"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B85679DE-50A5-43A6-B403-4491038D0DA4}" srcId="{720BE44F-17FB-4B3C-9129-A9DFDF6226CA}" destId="{4DAD788D-2F07-4D00-9E3F-A193F6EAFF9B}" srcOrd="0" destOrd="0" parTransId="{FA4227FB-F21D-4F63-B743-84A30EB08024}" sibTransId="{CE6973F3-A943-4BF6-A85D-136405924B99}"/>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3FF4820C-B91B-4432-AFAA-667E08463FD8}" type="presParOf" srcId="{D6E00575-C523-47E8-A770-825F115FE44B}" destId="{4AC4EA59-FA4D-4AB5-944E-071CC3AB5BD7}" srcOrd="4" destOrd="0" presId="urn:microsoft.com/office/officeart/2005/8/layout/list1"/>
    <dgm:cxn modelId="{12C386FC-D904-4B99-A421-D681A2344863}" type="presParOf" srcId="{4AC4EA59-FA4D-4AB5-944E-071CC3AB5BD7}" destId="{A56ACB2F-45D1-4DDF-8579-FDC190D0C53A}" srcOrd="0" destOrd="0" presId="urn:microsoft.com/office/officeart/2005/8/layout/list1"/>
    <dgm:cxn modelId="{D3AF412F-090D-42E8-8496-D49CB5CB9417}" type="presParOf" srcId="{4AC4EA59-FA4D-4AB5-944E-071CC3AB5BD7}" destId="{E7E43661-DD7A-413A-A67D-EFED4C582B37}" srcOrd="1" destOrd="0" presId="urn:microsoft.com/office/officeart/2005/8/layout/list1"/>
    <dgm:cxn modelId="{7BC8CC5E-45A9-4963-9C2D-C0992E51FC91}" type="presParOf" srcId="{D6E00575-C523-47E8-A770-825F115FE44B}" destId="{844D1464-4779-4CF0-9E01-F967B7091F9A}" srcOrd="5" destOrd="0" presId="urn:microsoft.com/office/officeart/2005/8/layout/list1"/>
    <dgm:cxn modelId="{4147D29E-09DF-48DE-BDA2-1C284BE2627F}" type="presParOf" srcId="{D6E00575-C523-47E8-A770-825F115FE44B}" destId="{454936D1-80DD-4768-8413-23D60DA2E4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2.1  Strategy Development (45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latin typeface="Arial Narrow" pitchFamily="34" charset="0"/>
            </a:rPr>
            <a:t>Strategic and action planning</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FE276832-256C-4A10-9BFF-CF7A0F171750}">
      <dgm:prSet/>
      <dgm:spPr/>
      <dgm:t>
        <a:bodyPr/>
        <a:lstStyle/>
        <a:p>
          <a:pPr>
            <a:buNone/>
          </a:pPr>
          <a:r>
            <a:rPr lang="en-US">
              <a:solidFill>
                <a:schemeClr val="tx1"/>
              </a:solidFill>
              <a:latin typeface="Arial Narrow" pitchFamily="34" charset="0"/>
            </a:rPr>
            <a:t>2.2  Strategy Implementation (40 pts.)</a:t>
          </a:r>
          <a:endParaRPr lang="en-US" dirty="0">
            <a:solidFill>
              <a:schemeClr val="tx1"/>
            </a:solidFill>
            <a:latin typeface="Arial Narrow" pitchFamily="34" charset="0"/>
          </a:endParaRPr>
        </a:p>
      </dgm:t>
    </dgm:pt>
    <dgm:pt modelId="{4B9CDA4C-4141-4B6D-B1C9-64A11CA5C514}" type="parTrans" cxnId="{8ED0A757-7E3C-4D92-872B-B83E0C9D7B16}">
      <dgm:prSet/>
      <dgm:spPr/>
      <dgm:t>
        <a:bodyPr/>
        <a:lstStyle/>
        <a:p>
          <a:endParaRPr lang="en-US"/>
        </a:p>
      </dgm:t>
    </dgm:pt>
    <dgm:pt modelId="{89833662-4585-4046-8FB0-7A1B4FDDC57E}" type="sibTrans" cxnId="{8ED0A757-7E3C-4D92-872B-B83E0C9D7B16}">
      <dgm:prSet/>
      <dgm:spPr/>
      <dgm:t>
        <a:bodyPr/>
        <a:lstStyle/>
        <a:p>
          <a:endParaRPr lang="en-US"/>
        </a:p>
      </dgm:t>
    </dgm:pt>
    <dgm:pt modelId="{AAFADFC9-6E68-4CBA-8455-46A60DB82804}">
      <dgm:prSet/>
      <dgm:spPr/>
      <dgm:t>
        <a:bodyPr/>
        <a:lstStyle/>
        <a:p>
          <a:pPr>
            <a:buSzPct val="100000"/>
          </a:pPr>
          <a:r>
            <a:rPr lang="en-US" b="0" i="1" dirty="0">
              <a:latin typeface="Arial Narrow" pitchFamily="34" charset="0"/>
            </a:rPr>
            <a:t>Implementation of plans</a:t>
          </a:r>
        </a:p>
      </dgm:t>
    </dgm:pt>
    <dgm:pt modelId="{4E6AAF0B-28EA-48D2-9525-FFE4BED1A5EC}" type="parTrans" cxnId="{33A7E9D2-C7B1-46A6-BE81-773F54DC3D97}">
      <dgm:prSet/>
      <dgm:spPr/>
      <dgm:t>
        <a:bodyPr/>
        <a:lstStyle/>
        <a:p>
          <a:endParaRPr lang="en-US"/>
        </a:p>
      </dgm:t>
    </dgm:pt>
    <dgm:pt modelId="{A16ED257-0EB1-4788-A1AE-7BE636104772}" type="sibTrans" cxnId="{33A7E9D2-C7B1-46A6-BE81-773F54DC3D97}">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BB2B26E7-6D97-4910-9A1C-FE0BE37D569D}" type="pres">
      <dgm:prSet presAssocID="{FE276832-256C-4A10-9BFF-CF7A0F171750}" presName="parentLin" presStyleCnt="0"/>
      <dgm:spPr/>
    </dgm:pt>
    <dgm:pt modelId="{341F4CD4-E10A-4AE2-9362-E6D3A6912465}" type="pres">
      <dgm:prSet presAssocID="{FE276832-256C-4A10-9BFF-CF7A0F171750}" presName="parentLeftMargin" presStyleLbl="node1" presStyleIdx="0" presStyleCnt="2"/>
      <dgm:spPr/>
    </dgm:pt>
    <dgm:pt modelId="{CEA76604-FAD0-4F57-8C40-EA614F50CEB7}" type="pres">
      <dgm:prSet presAssocID="{FE276832-256C-4A10-9BFF-CF7A0F171750}" presName="parentText" presStyleLbl="node1" presStyleIdx="1" presStyleCnt="2">
        <dgm:presLayoutVars>
          <dgm:chMax val="0"/>
          <dgm:bulletEnabled val="1"/>
        </dgm:presLayoutVars>
      </dgm:prSet>
      <dgm:spPr/>
    </dgm:pt>
    <dgm:pt modelId="{B14F9376-77CF-4178-ADD9-ACF69ACA80CB}" type="pres">
      <dgm:prSet presAssocID="{FE276832-256C-4A10-9BFF-CF7A0F171750}" presName="negativeSpace" presStyleCnt="0"/>
      <dgm:spPr/>
    </dgm:pt>
    <dgm:pt modelId="{0A539B30-71A2-4BD2-A995-C3D7D8341773}" type="pres">
      <dgm:prSet presAssocID="{FE276832-256C-4A10-9BFF-CF7A0F171750}" presName="childText" presStyleLbl="conFgAcc1" presStyleIdx="1" presStyleCnt="2">
        <dgm:presLayoutVars>
          <dgm:bulletEnabled val="1"/>
        </dgm:presLayoutVars>
      </dgm:prSet>
      <dgm:spPr/>
    </dgm:pt>
  </dgm:ptLst>
  <dgm:cxnLst>
    <dgm:cxn modelId="{C5A2E515-4A74-419E-B75F-32F7707C5ED5}" type="presOf" srcId="{FE276832-256C-4A10-9BFF-CF7A0F171750}" destId="{341F4CD4-E10A-4AE2-9362-E6D3A6912465}" srcOrd="0" destOrd="0" presId="urn:microsoft.com/office/officeart/2005/8/layout/list1"/>
    <dgm:cxn modelId="{8028FB28-F9D8-4B74-98CD-62B6ADEECAFF}" type="presOf" srcId="{FE276832-256C-4A10-9BFF-CF7A0F171750}" destId="{CEA76604-FAD0-4F57-8C40-EA614F50CEB7}" srcOrd="1" destOrd="0" presId="urn:microsoft.com/office/officeart/2005/8/layout/list1"/>
    <dgm:cxn modelId="{FACF363C-3A35-48B6-A0A6-30E0139600CE}" type="presOf" srcId="{B117159B-E029-462C-AA2E-0EDEA80BA60B}" destId="{CD6C92ED-24C3-4BBF-8A1F-DC358BE18B9C}" srcOrd="0" destOrd="0" presId="urn:microsoft.com/office/officeart/2005/8/layout/list1"/>
    <dgm:cxn modelId="{33CC8249-7A54-4297-B655-A829D2E009F6}" srcId="{FE276832-256C-4A10-9BFF-CF7A0F171750}" destId="{F3E45AA6-D402-4547-A7C5-810991453AAE}" srcOrd="0" destOrd="0" parTransId="{CB846A08-8592-4B15-A74A-A21E422A7D5B}" sibTransId="{7B1A6B1F-F6BD-4716-9C6F-6E1B0F0A436E}"/>
    <dgm:cxn modelId="{07600371-CD4A-484D-BC2C-2BA157186255}" type="presOf" srcId="{AAFADFC9-6E68-4CBA-8455-46A60DB82804}" destId="{0A539B30-71A2-4BD2-A995-C3D7D8341773}" srcOrd="0" destOrd="1" presId="urn:microsoft.com/office/officeart/2005/8/layout/list1"/>
    <dgm:cxn modelId="{8ED0A757-7E3C-4D92-872B-B83E0C9D7B16}" srcId="{9E0195F7-A435-427F-9F6A-4E732DAFBEB9}" destId="{FE276832-256C-4A10-9BFF-CF7A0F171750}" srcOrd="1" destOrd="0" parTransId="{4B9CDA4C-4141-4B6D-B1C9-64A11CA5C514}" sibTransId="{89833662-4585-4046-8FB0-7A1B4FDDC57E}"/>
    <dgm:cxn modelId="{EF59DD87-81F5-407F-A965-31F7EF382B92}" type="presOf" srcId="{9E0195F7-A435-427F-9F6A-4E732DAFBEB9}" destId="{D6E00575-C523-47E8-A770-825F115FE44B}" srcOrd="0" destOrd="0" presId="urn:microsoft.com/office/officeart/2005/8/layout/list1"/>
    <dgm:cxn modelId="{E275ADB5-2C71-4811-AF32-D8B650716A47}" type="presOf" srcId="{F3E45AA6-D402-4547-A7C5-810991453AAE}" destId="{0A539B30-71A2-4BD2-A995-C3D7D8341773}"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33A7E9D2-C7B1-46A6-BE81-773F54DC3D97}" srcId="{FE276832-256C-4A10-9BFF-CF7A0F171750}" destId="{AAFADFC9-6E68-4CBA-8455-46A60DB82804}" srcOrd="1" destOrd="0" parTransId="{4E6AAF0B-28EA-48D2-9525-FFE4BED1A5EC}" sibTransId="{A16ED257-0EB1-4788-A1AE-7BE636104772}"/>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C285104E-EA7C-4079-B0F5-4E9CCD22D516}" type="presParOf" srcId="{D6E00575-C523-47E8-A770-825F115FE44B}" destId="{BB2B26E7-6D97-4910-9A1C-FE0BE37D569D}" srcOrd="4" destOrd="0" presId="urn:microsoft.com/office/officeart/2005/8/layout/list1"/>
    <dgm:cxn modelId="{A06057DA-F259-42E5-9358-6108402BCC2C}" type="presParOf" srcId="{BB2B26E7-6D97-4910-9A1C-FE0BE37D569D}" destId="{341F4CD4-E10A-4AE2-9362-E6D3A6912465}" srcOrd="0" destOrd="0" presId="urn:microsoft.com/office/officeart/2005/8/layout/list1"/>
    <dgm:cxn modelId="{B78D680B-4623-4247-803A-AFE46C4D8603}" type="presParOf" srcId="{BB2B26E7-6D97-4910-9A1C-FE0BE37D569D}" destId="{CEA76604-FAD0-4F57-8C40-EA614F50CEB7}" srcOrd="1" destOrd="0" presId="urn:microsoft.com/office/officeart/2005/8/layout/list1"/>
    <dgm:cxn modelId="{49907FFC-D642-49F9-B139-886502F4635E}" type="presParOf" srcId="{D6E00575-C523-47E8-A770-825F115FE44B}" destId="{B14F9376-77CF-4178-ADD9-ACF69ACA80CB}" srcOrd="5" destOrd="0" presId="urn:microsoft.com/office/officeart/2005/8/layout/list1"/>
    <dgm:cxn modelId="{0E24AA15-2A21-4EF7-9BF9-F94D441E8477}" type="presParOf" srcId="{D6E00575-C523-47E8-A770-825F115FE44B}" destId="{0A539B30-71A2-4BD2-A995-C3D7D83417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ea typeface="ＭＳ Ｐゴシック" pitchFamily="-109" charset="-128"/>
            </a:rPr>
            <a:t>3.1  Customer Expectations (40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ea typeface="ＭＳ Ｐゴシック" pitchFamily="-109" charset="-128"/>
            </a:rPr>
            <a:t>Listening to customers; determining products and services for them</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solidFill>
              <a:schemeClr val="tx1"/>
            </a:solidFill>
          </a:endParaRPr>
        </a:p>
      </dgm:t>
    </dgm:pt>
    <dgm:pt modelId="{7B1A6B1F-F6BD-4716-9C6F-6E1B0F0A436E}" type="sibTrans" cxnId="{33CC8249-7A54-4297-B655-A829D2E009F6}">
      <dgm:prSet/>
      <dgm:spPr/>
      <dgm:t>
        <a:bodyPr/>
        <a:lstStyle/>
        <a:p>
          <a:endParaRPr lang="en-US">
            <a:solidFill>
              <a:schemeClr val="tx1"/>
            </a:solidFill>
          </a:endParaRPr>
        </a:p>
      </dgm:t>
    </dgm:pt>
    <dgm:pt modelId="{DBB7C173-DC6A-4B3E-A67A-88AFB4920804}">
      <dgm:prSet/>
      <dgm:spPr/>
      <dgm:t>
        <a:bodyPr/>
        <a:lstStyle/>
        <a:p>
          <a:pPr>
            <a:buNone/>
          </a:pPr>
          <a:r>
            <a:rPr lang="en-US">
              <a:solidFill>
                <a:schemeClr val="tx1"/>
              </a:solidFill>
              <a:latin typeface="Arial Narrow" pitchFamily="34" charset="0"/>
              <a:ea typeface="ＭＳ Ｐゴシック" pitchFamily="-109" charset="-128"/>
            </a:rPr>
            <a:t>3.2  Customer Engagement (45 pts.)</a:t>
          </a:r>
          <a:endParaRPr lang="en-US" dirty="0">
            <a:solidFill>
              <a:schemeClr val="tx1"/>
            </a:solidFill>
            <a:latin typeface="Arial Narrow" pitchFamily="34" charset="0"/>
            <a:ea typeface="ＭＳ Ｐゴシック" pitchFamily="-109" charset="-128"/>
          </a:endParaRPr>
        </a:p>
      </dgm:t>
    </dgm:pt>
    <dgm:pt modelId="{E77FFE20-3CE7-4190-997B-3CF737AEE767}" type="parTrans" cxnId="{21980DFD-B157-4DE7-BE7A-E9FE83762A7D}">
      <dgm:prSet/>
      <dgm:spPr/>
      <dgm:t>
        <a:bodyPr/>
        <a:lstStyle/>
        <a:p>
          <a:endParaRPr lang="en-US">
            <a:solidFill>
              <a:schemeClr val="tx1"/>
            </a:solidFill>
          </a:endParaRPr>
        </a:p>
      </dgm:t>
    </dgm:pt>
    <dgm:pt modelId="{907BE94B-A414-4323-92C6-FE6B0660A46B}" type="sibTrans" cxnId="{21980DFD-B157-4DE7-BE7A-E9FE83762A7D}">
      <dgm:prSet/>
      <dgm:spPr/>
      <dgm:t>
        <a:bodyPr/>
        <a:lstStyle/>
        <a:p>
          <a:endParaRPr lang="en-US">
            <a:solidFill>
              <a:schemeClr val="tx1"/>
            </a:solidFill>
          </a:endParaRPr>
        </a:p>
      </dgm:t>
    </dgm:pt>
    <dgm:pt modelId="{87407051-45C5-4EAC-814E-99A57B0543E1}">
      <dgm:prSet/>
      <dgm:spPr/>
      <dgm:t>
        <a:bodyPr/>
        <a:lstStyle/>
        <a:p>
          <a:pPr>
            <a:buSzPct val="100000"/>
          </a:pPr>
          <a:r>
            <a:rPr lang="en-US" b="0" i="1" dirty="0">
              <a:solidFill>
                <a:schemeClr val="tx1"/>
              </a:solidFill>
              <a:latin typeface="Arial Narrow" pitchFamily="34" charset="0"/>
              <a:ea typeface="ＭＳ Ｐゴシック" pitchFamily="-109" charset="-128"/>
            </a:rPr>
            <a:t>Engaging customers; determining their satisfaction and engagement</a:t>
          </a:r>
          <a:endParaRPr lang="en-US" b="0" dirty="0">
            <a:solidFill>
              <a:schemeClr val="tx1"/>
            </a:solidFill>
            <a:latin typeface="Arial Narrow" pitchFamily="34" charset="0"/>
          </a:endParaRPr>
        </a:p>
      </dgm:t>
    </dgm:pt>
    <dgm:pt modelId="{FB49AB0D-E64C-4983-96F6-777EF9A62E24}" type="parTrans" cxnId="{0381B9E4-CA06-40A0-98FF-502D856D067A}">
      <dgm:prSet/>
      <dgm:spPr/>
      <dgm:t>
        <a:bodyPr/>
        <a:lstStyle/>
        <a:p>
          <a:endParaRPr lang="en-US">
            <a:solidFill>
              <a:schemeClr val="tx1"/>
            </a:solidFill>
          </a:endParaRPr>
        </a:p>
      </dgm:t>
    </dgm:pt>
    <dgm:pt modelId="{FDF66F08-FA55-4DDC-859A-5A228141B61B}" type="sibTrans" cxnId="{0381B9E4-CA06-40A0-98FF-502D856D067A}">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D4A744C9-6AFE-437F-91D7-DF9156617499}" type="pres">
      <dgm:prSet presAssocID="{DBB7C173-DC6A-4B3E-A67A-88AFB4920804}" presName="parentLin" presStyleCnt="0"/>
      <dgm:spPr/>
    </dgm:pt>
    <dgm:pt modelId="{4BBEC1C2-5180-4D9A-823A-CB449F7FDB0D}" type="pres">
      <dgm:prSet presAssocID="{DBB7C173-DC6A-4B3E-A67A-88AFB4920804}" presName="parentLeftMargin" presStyleLbl="node1" presStyleIdx="0" presStyleCnt="2"/>
      <dgm:spPr/>
    </dgm:pt>
    <dgm:pt modelId="{1D0A3FF9-E43D-49BC-8D44-05673C186AF4}" type="pres">
      <dgm:prSet presAssocID="{DBB7C173-DC6A-4B3E-A67A-88AFB4920804}" presName="parentText" presStyleLbl="node1" presStyleIdx="1" presStyleCnt="2">
        <dgm:presLayoutVars>
          <dgm:chMax val="0"/>
          <dgm:bulletEnabled val="1"/>
        </dgm:presLayoutVars>
      </dgm:prSet>
      <dgm:spPr/>
    </dgm:pt>
    <dgm:pt modelId="{9FFB65BF-00DE-47E4-8D36-366B175F7D76}" type="pres">
      <dgm:prSet presAssocID="{DBB7C173-DC6A-4B3E-A67A-88AFB4920804}" presName="negativeSpace" presStyleCnt="0"/>
      <dgm:spPr/>
    </dgm:pt>
    <dgm:pt modelId="{389C50D4-DF11-4919-8888-EAFAA142A8C5}" type="pres">
      <dgm:prSet presAssocID="{DBB7C173-DC6A-4B3E-A67A-88AFB4920804}" presName="childText" presStyleLbl="conFgAcc1" presStyleIdx="1" presStyleCnt="2">
        <dgm:presLayoutVars>
          <dgm:bulletEnabled val="1"/>
        </dgm:presLayoutVars>
      </dgm:prSet>
      <dgm:spPr/>
    </dgm:pt>
  </dgm:ptLst>
  <dgm:cxnLst>
    <dgm:cxn modelId="{8811460F-4DFC-49C9-BEA9-B2B76395FA2E}" type="presOf" srcId="{87407051-45C5-4EAC-814E-99A57B0543E1}" destId="{389C50D4-DF11-4919-8888-EAFAA142A8C5}" srcOrd="0" destOrd="1" presId="urn:microsoft.com/office/officeart/2005/8/layout/list1"/>
    <dgm:cxn modelId="{FACF363C-3A35-48B6-A0A6-30E0139600CE}" type="presOf" srcId="{B117159B-E029-462C-AA2E-0EDEA80BA60B}" destId="{CD6C92ED-24C3-4BBF-8A1F-DC358BE18B9C}" srcOrd="0" destOrd="0" presId="urn:microsoft.com/office/officeart/2005/8/layout/list1"/>
    <dgm:cxn modelId="{33CC8249-7A54-4297-B655-A829D2E009F6}" srcId="{DBB7C173-DC6A-4B3E-A67A-88AFB4920804}" destId="{F3E45AA6-D402-4547-A7C5-810991453AAE}" srcOrd="0" destOrd="0" parTransId="{CB846A08-8592-4B15-A74A-A21E422A7D5B}" sibTransId="{7B1A6B1F-F6BD-4716-9C6F-6E1B0F0A436E}"/>
    <dgm:cxn modelId="{BCF0FB52-E973-45F8-84CD-98853B98174B}" type="presOf" srcId="{DBB7C173-DC6A-4B3E-A67A-88AFB4920804}" destId="{1D0A3FF9-E43D-49BC-8D44-05673C186AF4}" srcOrd="1"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B0F6E3A8-E165-463C-95E8-75ED973379F3}" type="presOf" srcId="{DBB7C173-DC6A-4B3E-A67A-88AFB4920804}" destId="{4BBEC1C2-5180-4D9A-823A-CB449F7FDB0D}" srcOrd="0" destOrd="0" presId="urn:microsoft.com/office/officeart/2005/8/layout/list1"/>
    <dgm:cxn modelId="{722AB2C7-0ADF-4616-961E-266528731FD7}" type="presOf" srcId="{F3E45AA6-D402-4547-A7C5-810991453AAE}" destId="{389C50D4-DF11-4919-8888-EAFAA142A8C5}"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0381B9E4-CA06-40A0-98FF-502D856D067A}" srcId="{DBB7C173-DC6A-4B3E-A67A-88AFB4920804}" destId="{87407051-45C5-4EAC-814E-99A57B0543E1}" srcOrd="1" destOrd="0" parTransId="{FB49AB0D-E64C-4983-96F6-777EF9A62E24}" sibTransId="{FDF66F08-FA55-4DDC-859A-5A228141B61B}"/>
    <dgm:cxn modelId="{21980DFD-B157-4DE7-BE7A-E9FE83762A7D}" srcId="{9E0195F7-A435-427F-9F6A-4E732DAFBEB9}" destId="{DBB7C173-DC6A-4B3E-A67A-88AFB4920804}" srcOrd="1" destOrd="0" parTransId="{E77FFE20-3CE7-4190-997B-3CF737AEE767}" sibTransId="{907BE94B-A414-4323-92C6-FE6B0660A46B}"/>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B63FACEC-D8B9-4C10-9022-1A5F07E09C3D}" type="presParOf" srcId="{D6E00575-C523-47E8-A770-825F115FE44B}" destId="{D4A744C9-6AFE-437F-91D7-DF9156617499}" srcOrd="4" destOrd="0" presId="urn:microsoft.com/office/officeart/2005/8/layout/list1"/>
    <dgm:cxn modelId="{841D3B5A-D7DF-4E7D-8D7E-5A06D6F44221}" type="presParOf" srcId="{D4A744C9-6AFE-437F-91D7-DF9156617499}" destId="{4BBEC1C2-5180-4D9A-823A-CB449F7FDB0D}" srcOrd="0" destOrd="0" presId="urn:microsoft.com/office/officeart/2005/8/layout/list1"/>
    <dgm:cxn modelId="{6EF04651-0254-4109-BB1E-9FA34231955B}" type="presParOf" srcId="{D4A744C9-6AFE-437F-91D7-DF9156617499}" destId="{1D0A3FF9-E43D-49BC-8D44-05673C186AF4}" srcOrd="1" destOrd="0" presId="urn:microsoft.com/office/officeart/2005/8/layout/list1"/>
    <dgm:cxn modelId="{EAEA7CC7-975A-4A4F-98EC-68393E570938}" type="presParOf" srcId="{D6E00575-C523-47E8-A770-825F115FE44B}" destId="{9FFB65BF-00DE-47E4-8D36-366B175F7D76}" srcOrd="5" destOrd="0" presId="urn:microsoft.com/office/officeart/2005/8/layout/list1"/>
    <dgm:cxn modelId="{106DBEE2-5B60-490F-B99C-F7BB46C4E3AB}" type="presParOf" srcId="{D6E00575-C523-47E8-A770-825F115FE44B}" destId="{389C50D4-DF11-4919-8888-EAFAA142A8C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55C759-CB9B-4BA4-8614-74719FCD17B9}">
      <dgm:prSet/>
      <dgm:spPr/>
      <dgm:t>
        <a:bodyPr/>
        <a:lstStyle/>
        <a:p>
          <a:pPr>
            <a:buNone/>
          </a:pPr>
          <a:r>
            <a:rPr lang="en-US" dirty="0">
              <a:solidFill>
                <a:schemeClr val="tx1"/>
              </a:solidFill>
              <a:latin typeface="Arial Narrow" pitchFamily="34" charset="0"/>
              <a:ea typeface="ＭＳ Ｐゴシック" pitchFamily="-109" charset="-128"/>
            </a:rPr>
            <a:t>4.1  Measurement, Analysis, and Improvement of Organizational Performance (45 pts.)</a:t>
          </a:r>
        </a:p>
      </dgm:t>
    </dgm:pt>
    <dgm:pt modelId="{BF339696-483F-4192-B81E-2241AEE858F7}" type="parTrans" cxnId="{BFECEC5B-2743-4A73-9EEA-E7ACFCF9DEE9}">
      <dgm:prSet/>
      <dgm:spPr/>
      <dgm:t>
        <a:bodyPr/>
        <a:lstStyle/>
        <a:p>
          <a:endParaRPr lang="en-US">
            <a:solidFill>
              <a:schemeClr val="tx1"/>
            </a:solidFill>
          </a:endParaRPr>
        </a:p>
      </dgm:t>
    </dgm:pt>
    <dgm:pt modelId="{F9BD1A25-E757-456E-8872-18F4ABF0F224}" type="sibTrans" cxnId="{BFECEC5B-2743-4A73-9EEA-E7ACFCF9DEE9}">
      <dgm:prSet/>
      <dgm:spPr/>
      <dgm:t>
        <a:bodyPr/>
        <a:lstStyle/>
        <a:p>
          <a:endParaRPr lang="en-US">
            <a:solidFill>
              <a:schemeClr val="tx1"/>
            </a:solidFill>
          </a:endParaRPr>
        </a:p>
      </dgm:t>
    </dgm:pt>
    <dgm:pt modelId="{350ACBDA-5936-4E79-8951-EFC7396A4FD0}">
      <dgm:prSet/>
      <dgm:spPr/>
      <dgm:t>
        <a:bodyPr/>
        <a:lstStyle/>
        <a:p>
          <a:pPr>
            <a:buNone/>
          </a:pPr>
          <a:r>
            <a:rPr lang="en-US" dirty="0">
              <a:solidFill>
                <a:schemeClr val="tx1"/>
              </a:solidFill>
              <a:latin typeface="Arial Narrow" pitchFamily="34" charset="0"/>
              <a:ea typeface="ＭＳ Ｐゴシック" pitchFamily="-109" charset="-128"/>
            </a:rPr>
            <a:t>4.2  Information and Knowledge Management (45 pts.)</a:t>
          </a:r>
        </a:p>
      </dgm:t>
    </dgm:pt>
    <dgm:pt modelId="{20D06EA5-4FB5-4DCB-BAA3-265EDC2DA1EF}" type="parTrans" cxnId="{D1423ACD-7AED-46A1-B8CB-E28834FBB1FC}">
      <dgm:prSet/>
      <dgm:spPr/>
      <dgm:t>
        <a:bodyPr/>
        <a:lstStyle/>
        <a:p>
          <a:endParaRPr lang="en-US">
            <a:solidFill>
              <a:schemeClr val="tx1"/>
            </a:solidFill>
          </a:endParaRPr>
        </a:p>
      </dgm:t>
    </dgm:pt>
    <dgm:pt modelId="{73185F8C-B92D-4F5F-8AD7-3E943CB5BB24}" type="sibTrans" cxnId="{D1423ACD-7AED-46A1-B8CB-E28834FBB1FC}">
      <dgm:prSet/>
      <dgm:spPr/>
      <dgm:t>
        <a:bodyPr/>
        <a:lstStyle/>
        <a:p>
          <a:endParaRPr lang="en-US">
            <a:solidFill>
              <a:schemeClr val="tx1"/>
            </a:solidFill>
          </a:endParaRPr>
        </a:p>
      </dgm:t>
    </dgm:pt>
    <dgm:pt modelId="{7A419570-B5D8-4C85-8438-E6663476E58D}">
      <dgm:prSet/>
      <dgm:spPr/>
      <dgm:t>
        <a:bodyPr/>
        <a:lstStyle/>
        <a:p>
          <a:pPr>
            <a:buNone/>
          </a:pPr>
          <a:r>
            <a:rPr lang="en-US" b="0" i="1" dirty="0">
              <a:solidFill>
                <a:schemeClr val="tx1"/>
              </a:solidFill>
              <a:latin typeface="Arial Narrow" pitchFamily="34" charset="0"/>
              <a:ea typeface="ＭＳ Ｐゴシック" pitchFamily="-109" charset="-128"/>
            </a:rPr>
            <a:t>Analysis, review, and improvement of organizational performance</a:t>
          </a:r>
          <a:endParaRPr lang="en-US" b="0" dirty="0">
            <a:solidFill>
              <a:schemeClr val="tx1"/>
            </a:solidFill>
            <a:latin typeface="Arial Narrow" pitchFamily="34" charset="0"/>
            <a:ea typeface="ＭＳ Ｐゴシック" pitchFamily="-109" charset="-128"/>
          </a:endParaRPr>
        </a:p>
      </dgm:t>
    </dgm:pt>
    <dgm:pt modelId="{B48A9941-D4F0-40A0-8967-7F66B715A054}" type="parTrans" cxnId="{09E35034-4155-4DC7-8AA6-DF65E2EE830E}">
      <dgm:prSet/>
      <dgm:spPr/>
      <dgm:t>
        <a:bodyPr/>
        <a:lstStyle/>
        <a:p>
          <a:endParaRPr lang="en-US">
            <a:solidFill>
              <a:schemeClr val="tx1"/>
            </a:solidFill>
          </a:endParaRPr>
        </a:p>
      </dgm:t>
    </dgm:pt>
    <dgm:pt modelId="{A4795C63-11FC-4066-818F-BC2E8BD26FFF}" type="sibTrans" cxnId="{09E35034-4155-4DC7-8AA6-DF65E2EE830E}">
      <dgm:prSet/>
      <dgm:spPr/>
      <dgm:t>
        <a:bodyPr/>
        <a:lstStyle/>
        <a:p>
          <a:endParaRPr lang="en-US">
            <a:solidFill>
              <a:schemeClr val="tx1"/>
            </a:solidFill>
          </a:endParaRPr>
        </a:p>
      </dgm:t>
    </dgm:pt>
    <dgm:pt modelId="{944E5C54-68EF-4578-91AF-1D2ABD42210A}">
      <dgm:prSet/>
      <dgm:spPr/>
      <dgm:t>
        <a:bodyPr/>
        <a:lstStyle/>
        <a:p>
          <a:pPr>
            <a:buNone/>
          </a:pPr>
          <a:r>
            <a:rPr lang="en-US" b="0" i="1" dirty="0">
              <a:solidFill>
                <a:schemeClr val="tx1"/>
              </a:solidFill>
              <a:latin typeface="Arial Narrow" pitchFamily="34" charset="0"/>
              <a:ea typeface="ＭＳ Ｐゴシック" pitchFamily="-109" charset="-128"/>
            </a:rPr>
            <a:t>Information and knowledge management</a:t>
          </a:r>
          <a:endParaRPr lang="en-US" b="0" dirty="0">
            <a:solidFill>
              <a:schemeClr val="tx1"/>
            </a:solidFill>
            <a:latin typeface="Arial Narrow" pitchFamily="34" charset="0"/>
            <a:ea typeface="ＭＳ Ｐゴシック" pitchFamily="-109" charset="-128"/>
          </a:endParaRPr>
        </a:p>
      </dgm:t>
    </dgm:pt>
    <dgm:pt modelId="{20402CB3-84EA-4164-8BA9-45F17BAC3084}" type="parTrans" cxnId="{23401CBA-6986-4BB5-91CF-F45857169C32}">
      <dgm:prSet/>
      <dgm:spPr/>
      <dgm:t>
        <a:bodyPr/>
        <a:lstStyle/>
        <a:p>
          <a:endParaRPr lang="en-US">
            <a:solidFill>
              <a:schemeClr val="tx1"/>
            </a:solidFill>
          </a:endParaRPr>
        </a:p>
      </dgm:t>
    </dgm:pt>
    <dgm:pt modelId="{3FE566D2-23E8-40DB-A2B4-7BBF82E2E09F}" type="sibTrans" cxnId="{23401CBA-6986-4BB5-91CF-F45857169C32}">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D039D440-3732-4D97-B8DD-67413DDA806D}" type="pres">
      <dgm:prSet presAssocID="{0D55C759-CB9B-4BA4-8614-74719FCD17B9}" presName="parentLin" presStyleCnt="0"/>
      <dgm:spPr/>
    </dgm:pt>
    <dgm:pt modelId="{4C2D5746-A45F-45A3-B9A2-CC4216C77AA9}" type="pres">
      <dgm:prSet presAssocID="{0D55C759-CB9B-4BA4-8614-74719FCD17B9}" presName="parentLeftMargin" presStyleLbl="node1" presStyleIdx="0" presStyleCnt="2"/>
      <dgm:spPr/>
    </dgm:pt>
    <dgm:pt modelId="{862475AF-A593-457E-9047-DDC757A1C289}" type="pres">
      <dgm:prSet presAssocID="{0D55C759-CB9B-4BA4-8614-74719FCD17B9}" presName="parentText" presStyleLbl="node1" presStyleIdx="0" presStyleCnt="2">
        <dgm:presLayoutVars>
          <dgm:chMax val="0"/>
          <dgm:bulletEnabled val="1"/>
        </dgm:presLayoutVars>
      </dgm:prSet>
      <dgm:spPr/>
    </dgm:pt>
    <dgm:pt modelId="{CC99BE39-0761-4621-943E-74EBA6238FB2}" type="pres">
      <dgm:prSet presAssocID="{0D55C759-CB9B-4BA4-8614-74719FCD17B9}" presName="negativeSpace" presStyleCnt="0"/>
      <dgm:spPr/>
    </dgm:pt>
    <dgm:pt modelId="{3419D9B8-5C9F-475C-A4D5-2CA566C8081B}" type="pres">
      <dgm:prSet presAssocID="{0D55C759-CB9B-4BA4-8614-74719FCD17B9}" presName="childText" presStyleLbl="conFgAcc1" presStyleIdx="0" presStyleCnt="2">
        <dgm:presLayoutVars>
          <dgm:bulletEnabled val="1"/>
        </dgm:presLayoutVars>
      </dgm:prSet>
      <dgm:spPr/>
    </dgm:pt>
    <dgm:pt modelId="{8FE473E8-B033-48F1-8D11-5FEE57F0943D}" type="pres">
      <dgm:prSet presAssocID="{F9BD1A25-E757-456E-8872-18F4ABF0F224}" presName="spaceBetweenRectangles" presStyleCnt="0"/>
      <dgm:spPr/>
    </dgm:pt>
    <dgm:pt modelId="{7D6DB96C-BC16-47C3-9586-0B72A7394704}" type="pres">
      <dgm:prSet presAssocID="{350ACBDA-5936-4E79-8951-EFC7396A4FD0}" presName="parentLin" presStyleCnt="0"/>
      <dgm:spPr/>
    </dgm:pt>
    <dgm:pt modelId="{45816C05-23FD-4B4E-9D79-D0D894DE38CD}" type="pres">
      <dgm:prSet presAssocID="{350ACBDA-5936-4E79-8951-EFC7396A4FD0}" presName="parentLeftMargin" presStyleLbl="node1" presStyleIdx="0" presStyleCnt="2"/>
      <dgm:spPr/>
    </dgm:pt>
    <dgm:pt modelId="{CBBF52DE-DFF2-4A57-B6C4-B53ACBCD2CFC}" type="pres">
      <dgm:prSet presAssocID="{350ACBDA-5936-4E79-8951-EFC7396A4FD0}" presName="parentText" presStyleLbl="node1" presStyleIdx="1" presStyleCnt="2">
        <dgm:presLayoutVars>
          <dgm:chMax val="0"/>
          <dgm:bulletEnabled val="1"/>
        </dgm:presLayoutVars>
      </dgm:prSet>
      <dgm:spPr/>
    </dgm:pt>
    <dgm:pt modelId="{53EBE942-5B2E-4D01-8DC1-BBA9C7113150}" type="pres">
      <dgm:prSet presAssocID="{350ACBDA-5936-4E79-8951-EFC7396A4FD0}" presName="negativeSpace" presStyleCnt="0"/>
      <dgm:spPr/>
    </dgm:pt>
    <dgm:pt modelId="{C2B33A50-2AED-46C6-AB6F-FEDE6A1867C4}" type="pres">
      <dgm:prSet presAssocID="{350ACBDA-5936-4E79-8951-EFC7396A4FD0}" presName="childText" presStyleLbl="conFgAcc1" presStyleIdx="1" presStyleCnt="2">
        <dgm:presLayoutVars>
          <dgm:bulletEnabled val="1"/>
        </dgm:presLayoutVars>
      </dgm:prSet>
      <dgm:spPr/>
    </dgm:pt>
  </dgm:ptLst>
  <dgm:cxnLst>
    <dgm:cxn modelId="{1C206A05-958D-4128-A0F1-6A7EA89B2BC9}" type="presOf" srcId="{0D55C759-CB9B-4BA4-8614-74719FCD17B9}" destId="{4C2D5746-A45F-45A3-B9A2-CC4216C77AA9}" srcOrd="0" destOrd="0" presId="urn:microsoft.com/office/officeart/2005/8/layout/list1"/>
    <dgm:cxn modelId="{09E35034-4155-4DC7-8AA6-DF65E2EE830E}" srcId="{350ACBDA-5936-4E79-8951-EFC7396A4FD0}" destId="{7A419570-B5D8-4C85-8438-E6663476E58D}" srcOrd="0" destOrd="0" parTransId="{B48A9941-D4F0-40A0-8967-7F66B715A054}" sibTransId="{A4795C63-11FC-4066-818F-BC2E8BD26FFF}"/>
    <dgm:cxn modelId="{BFECEC5B-2743-4A73-9EEA-E7ACFCF9DEE9}" srcId="{9E0195F7-A435-427F-9F6A-4E732DAFBEB9}" destId="{0D55C759-CB9B-4BA4-8614-74719FCD17B9}" srcOrd="0" destOrd="0" parTransId="{BF339696-483F-4192-B81E-2241AEE858F7}" sibTransId="{F9BD1A25-E757-456E-8872-18F4ABF0F224}"/>
    <dgm:cxn modelId="{7B8FD375-75F2-47FE-8D07-6CF31E5CF5C1}" type="presOf" srcId="{944E5C54-68EF-4578-91AF-1D2ABD42210A}" destId="{C2B33A50-2AED-46C6-AB6F-FEDE6A1867C4}" srcOrd="0" destOrd="1" presId="urn:microsoft.com/office/officeart/2005/8/layout/list1"/>
    <dgm:cxn modelId="{EF59DD87-81F5-407F-A965-31F7EF382B92}" type="presOf" srcId="{9E0195F7-A435-427F-9F6A-4E732DAFBEB9}" destId="{D6E00575-C523-47E8-A770-825F115FE44B}" srcOrd="0" destOrd="0" presId="urn:microsoft.com/office/officeart/2005/8/layout/list1"/>
    <dgm:cxn modelId="{CF1EEF9E-D3B4-4DAA-97E8-2422120B8CC8}" type="presOf" srcId="{0D55C759-CB9B-4BA4-8614-74719FCD17B9}" destId="{862475AF-A593-457E-9047-DDC757A1C289}" srcOrd="1" destOrd="0" presId="urn:microsoft.com/office/officeart/2005/8/layout/list1"/>
    <dgm:cxn modelId="{23401CBA-6986-4BB5-91CF-F45857169C32}" srcId="{350ACBDA-5936-4E79-8951-EFC7396A4FD0}" destId="{944E5C54-68EF-4578-91AF-1D2ABD42210A}" srcOrd="1" destOrd="0" parTransId="{20402CB3-84EA-4164-8BA9-45F17BAC3084}" sibTransId="{3FE566D2-23E8-40DB-A2B4-7BBF82E2E09F}"/>
    <dgm:cxn modelId="{1253DDBD-61BE-4FED-B85B-E5BD1DD0BA25}" type="presOf" srcId="{350ACBDA-5936-4E79-8951-EFC7396A4FD0}" destId="{CBBF52DE-DFF2-4A57-B6C4-B53ACBCD2CFC}" srcOrd="1" destOrd="0" presId="urn:microsoft.com/office/officeart/2005/8/layout/list1"/>
    <dgm:cxn modelId="{9B5CF0BE-389A-4215-999F-EE7BB9DAA1B1}" type="presOf" srcId="{350ACBDA-5936-4E79-8951-EFC7396A4FD0}" destId="{45816C05-23FD-4B4E-9D79-D0D894DE38CD}" srcOrd="0" destOrd="0" presId="urn:microsoft.com/office/officeart/2005/8/layout/list1"/>
    <dgm:cxn modelId="{53DE27CC-BA7D-4714-8116-72E93FA130D2}" type="presOf" srcId="{7A419570-B5D8-4C85-8438-E6663476E58D}" destId="{C2B33A50-2AED-46C6-AB6F-FEDE6A1867C4}" srcOrd="0" destOrd="0" presId="urn:microsoft.com/office/officeart/2005/8/layout/list1"/>
    <dgm:cxn modelId="{D1423ACD-7AED-46A1-B8CB-E28834FBB1FC}" srcId="{9E0195F7-A435-427F-9F6A-4E732DAFBEB9}" destId="{350ACBDA-5936-4E79-8951-EFC7396A4FD0}" srcOrd="1" destOrd="0" parTransId="{20D06EA5-4FB5-4DCB-BAA3-265EDC2DA1EF}" sibTransId="{73185F8C-B92D-4F5F-8AD7-3E943CB5BB24}"/>
    <dgm:cxn modelId="{03C9F3FC-3FE0-4E75-B591-2743D884D70B}" type="presParOf" srcId="{D6E00575-C523-47E8-A770-825F115FE44B}" destId="{D039D440-3732-4D97-B8DD-67413DDA806D}" srcOrd="0" destOrd="0" presId="urn:microsoft.com/office/officeart/2005/8/layout/list1"/>
    <dgm:cxn modelId="{2597F577-F89F-48F8-B062-72B94986BDC0}" type="presParOf" srcId="{D039D440-3732-4D97-B8DD-67413DDA806D}" destId="{4C2D5746-A45F-45A3-B9A2-CC4216C77AA9}" srcOrd="0" destOrd="0" presId="urn:microsoft.com/office/officeart/2005/8/layout/list1"/>
    <dgm:cxn modelId="{6C0DE98E-9086-43C0-94B5-14A594B4CABA}" type="presParOf" srcId="{D039D440-3732-4D97-B8DD-67413DDA806D}" destId="{862475AF-A593-457E-9047-DDC757A1C289}" srcOrd="1" destOrd="0" presId="urn:microsoft.com/office/officeart/2005/8/layout/list1"/>
    <dgm:cxn modelId="{F2E56BC5-1126-4CAE-B89B-A5CB723B5E0E}" type="presParOf" srcId="{D6E00575-C523-47E8-A770-825F115FE44B}" destId="{CC99BE39-0761-4621-943E-74EBA6238FB2}" srcOrd="1" destOrd="0" presId="urn:microsoft.com/office/officeart/2005/8/layout/list1"/>
    <dgm:cxn modelId="{9EE0D126-FFCF-4631-A6D7-A91A08DED1C1}" type="presParOf" srcId="{D6E00575-C523-47E8-A770-825F115FE44B}" destId="{3419D9B8-5C9F-475C-A4D5-2CA566C8081B}" srcOrd="2" destOrd="0" presId="urn:microsoft.com/office/officeart/2005/8/layout/list1"/>
    <dgm:cxn modelId="{F4B7A3AC-BA43-4742-8868-6211B71F5F26}" type="presParOf" srcId="{D6E00575-C523-47E8-A770-825F115FE44B}" destId="{8FE473E8-B033-48F1-8D11-5FEE57F0943D}" srcOrd="3" destOrd="0" presId="urn:microsoft.com/office/officeart/2005/8/layout/list1"/>
    <dgm:cxn modelId="{817D4A58-E6C0-4500-8AE3-C695F975045A}" type="presParOf" srcId="{D6E00575-C523-47E8-A770-825F115FE44B}" destId="{7D6DB96C-BC16-47C3-9586-0B72A7394704}" srcOrd="4" destOrd="0" presId="urn:microsoft.com/office/officeart/2005/8/layout/list1"/>
    <dgm:cxn modelId="{93671C1D-B419-4892-94E4-7574711522B4}" type="presParOf" srcId="{7D6DB96C-BC16-47C3-9586-0B72A7394704}" destId="{45816C05-23FD-4B4E-9D79-D0D894DE38CD}" srcOrd="0" destOrd="0" presId="urn:microsoft.com/office/officeart/2005/8/layout/list1"/>
    <dgm:cxn modelId="{25909C8E-961D-4AA6-84A3-40E258123B81}" type="presParOf" srcId="{7D6DB96C-BC16-47C3-9586-0B72A7394704}" destId="{CBBF52DE-DFF2-4A57-B6C4-B53ACBCD2CFC}" srcOrd="1" destOrd="0" presId="urn:microsoft.com/office/officeart/2005/8/layout/list1"/>
    <dgm:cxn modelId="{8733CEC2-17DF-4904-8042-E8E8F0978FAB}" type="presParOf" srcId="{D6E00575-C523-47E8-A770-825F115FE44B}" destId="{53EBE942-5B2E-4D01-8DC1-BBA9C7113150}" srcOrd="5" destOrd="0" presId="urn:microsoft.com/office/officeart/2005/8/layout/list1"/>
    <dgm:cxn modelId="{E8C57F8B-E5E4-4C56-A2AF-82BFB2242A16}" type="presParOf" srcId="{D6E00575-C523-47E8-A770-825F115FE44B}" destId="{C2B33A50-2AED-46C6-AB6F-FEDE6A1867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364F26A-B81E-4E75-9693-25A29A5454E9}">
      <dgm:prSet/>
      <dgm:spPr/>
      <dgm:t>
        <a:bodyPr/>
        <a:lstStyle/>
        <a:p>
          <a:pPr>
            <a:buNone/>
          </a:pPr>
          <a:r>
            <a:rPr lang="en-US" dirty="0">
              <a:solidFill>
                <a:schemeClr val="tx1"/>
              </a:solidFill>
              <a:latin typeface="Arial Narrow" pitchFamily="34" charset="0"/>
            </a:rPr>
            <a:t>5.1  Workforce Environment (40 pts.)</a:t>
          </a:r>
        </a:p>
      </dgm:t>
    </dgm:pt>
    <dgm:pt modelId="{55521714-907C-4A18-BB38-286AB0B09922}" type="parTrans" cxnId="{CB0E4218-740D-4956-BE79-90EDF4B851CF}">
      <dgm:prSet/>
      <dgm:spPr/>
      <dgm:t>
        <a:bodyPr/>
        <a:lstStyle/>
        <a:p>
          <a:endParaRPr lang="en-US">
            <a:solidFill>
              <a:schemeClr val="tx1"/>
            </a:solidFill>
          </a:endParaRPr>
        </a:p>
      </dgm:t>
    </dgm:pt>
    <dgm:pt modelId="{10E62870-0FE1-45DF-9F35-998590A743C6}" type="sibTrans" cxnId="{CB0E4218-740D-4956-BE79-90EDF4B851CF}">
      <dgm:prSet/>
      <dgm:spPr/>
      <dgm:t>
        <a:bodyPr/>
        <a:lstStyle/>
        <a:p>
          <a:endParaRPr lang="en-US">
            <a:solidFill>
              <a:schemeClr val="tx1"/>
            </a:solidFill>
          </a:endParaRPr>
        </a:p>
      </dgm:t>
    </dgm:pt>
    <dgm:pt modelId="{FECC6478-B83A-4AF2-B1C9-AE6A7F88951B}">
      <dgm:prSet/>
      <dgm:spPr/>
      <dgm:t>
        <a:bodyPr/>
        <a:lstStyle/>
        <a:p>
          <a:pPr>
            <a:buNone/>
          </a:pPr>
          <a:r>
            <a:rPr lang="en-US" dirty="0">
              <a:solidFill>
                <a:schemeClr val="tx1"/>
              </a:solidFill>
              <a:latin typeface="Arial Narrow" pitchFamily="34" charset="0"/>
            </a:rPr>
            <a:t>5.2  Workforce Engagement (45 pts.)</a:t>
          </a:r>
        </a:p>
      </dgm:t>
    </dgm:pt>
    <dgm:pt modelId="{37C4A902-9114-4948-9028-5EF3E2F95E4D}" type="parTrans" cxnId="{A827A403-CDF1-4D0B-B935-5E38FAED672F}">
      <dgm:prSet/>
      <dgm:spPr/>
      <dgm:t>
        <a:bodyPr/>
        <a:lstStyle/>
        <a:p>
          <a:endParaRPr lang="en-US">
            <a:solidFill>
              <a:schemeClr val="tx1"/>
            </a:solidFill>
          </a:endParaRPr>
        </a:p>
      </dgm:t>
    </dgm:pt>
    <dgm:pt modelId="{7B2A2C8B-8786-452C-AC5E-D0F58BD3A8FA}" type="sibTrans" cxnId="{A827A403-CDF1-4D0B-B935-5E38FAED672F}">
      <dgm:prSet/>
      <dgm:spPr/>
      <dgm:t>
        <a:bodyPr/>
        <a:lstStyle/>
        <a:p>
          <a:endParaRPr lang="en-US">
            <a:solidFill>
              <a:schemeClr val="tx1"/>
            </a:solidFill>
          </a:endParaRPr>
        </a:p>
      </dgm:t>
    </dgm:pt>
    <dgm:pt modelId="{61C370CD-06ED-4011-8658-E1975E0DD5D9}">
      <dgm:prSet phldrT="[Text]"/>
      <dgm:spPr/>
      <dgm:t>
        <a:bodyPr/>
        <a:lstStyle/>
        <a:p>
          <a:pPr>
            <a:buNone/>
          </a:pPr>
          <a:r>
            <a:rPr lang="en-US" b="0" i="1" dirty="0">
              <a:solidFill>
                <a:schemeClr val="tx1"/>
              </a:solidFill>
              <a:latin typeface="Arial Narrow" pitchFamily="34" charset="0"/>
            </a:rPr>
            <a:t>Building an effective workforce environment</a:t>
          </a:r>
          <a:endParaRPr lang="en-US" b="0" dirty="0">
            <a:solidFill>
              <a:schemeClr val="tx1"/>
            </a:solidFill>
            <a:latin typeface="Arial Narrow" pitchFamily="34" charset="0"/>
          </a:endParaRPr>
        </a:p>
      </dgm:t>
    </dgm:pt>
    <dgm:pt modelId="{82977E23-BC0D-47A1-8FCE-13CAF1761CB9}" type="parTrans" cxnId="{28C5EBFD-4B71-457E-8C51-7F8CE8BF220E}">
      <dgm:prSet/>
      <dgm:spPr/>
      <dgm:t>
        <a:bodyPr/>
        <a:lstStyle/>
        <a:p>
          <a:endParaRPr lang="en-US">
            <a:solidFill>
              <a:schemeClr val="tx1"/>
            </a:solidFill>
          </a:endParaRPr>
        </a:p>
      </dgm:t>
    </dgm:pt>
    <dgm:pt modelId="{75C8465D-D41F-4B03-94D7-52AC4B2EEFDF}" type="sibTrans" cxnId="{28C5EBFD-4B71-457E-8C51-7F8CE8BF220E}">
      <dgm:prSet/>
      <dgm:spPr/>
      <dgm:t>
        <a:bodyPr/>
        <a:lstStyle/>
        <a:p>
          <a:endParaRPr lang="en-US">
            <a:solidFill>
              <a:schemeClr val="tx1"/>
            </a:solidFill>
          </a:endParaRPr>
        </a:p>
      </dgm:t>
    </dgm:pt>
    <dgm:pt modelId="{01E67981-A06B-4BB3-B315-3358A54C1069}">
      <dgm:prSet phldrT="[Text]"/>
      <dgm:spPr/>
      <dgm:t>
        <a:bodyPr/>
        <a:lstStyle/>
        <a:p>
          <a:pPr>
            <a:buNone/>
          </a:pPr>
          <a:r>
            <a:rPr lang="en-US" b="0" i="1" dirty="0">
              <a:solidFill>
                <a:schemeClr val="tx1"/>
              </a:solidFill>
              <a:latin typeface="Arial Narrow" pitchFamily="34" charset="0"/>
            </a:rPr>
            <a:t>Engaging and developing your workforce </a:t>
          </a:r>
          <a:endParaRPr lang="en-US" b="0" dirty="0">
            <a:solidFill>
              <a:schemeClr val="tx1"/>
            </a:solidFill>
            <a:latin typeface="Arial Narrow" pitchFamily="34" charset="0"/>
          </a:endParaRPr>
        </a:p>
      </dgm:t>
    </dgm:pt>
    <dgm:pt modelId="{DD1D8970-8117-47E9-8253-38F5ACDBF23B}" type="parTrans" cxnId="{DDE52790-B248-4E18-B940-8724272D136A}">
      <dgm:prSet/>
      <dgm:spPr/>
      <dgm:t>
        <a:bodyPr/>
        <a:lstStyle/>
        <a:p>
          <a:endParaRPr lang="en-US">
            <a:solidFill>
              <a:schemeClr val="tx1"/>
            </a:solidFill>
          </a:endParaRPr>
        </a:p>
      </dgm:t>
    </dgm:pt>
    <dgm:pt modelId="{F3370310-48B7-41F0-BE87-B37A5AC6389F}" type="sibTrans" cxnId="{DDE52790-B248-4E18-B940-8724272D136A}">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34A7F0F3-CFF0-4CAA-BCDF-4548666D63A1}" type="pres">
      <dgm:prSet presAssocID="{D364F26A-B81E-4E75-9693-25A29A5454E9}" presName="parentLin" presStyleCnt="0"/>
      <dgm:spPr/>
    </dgm:pt>
    <dgm:pt modelId="{3015FC79-2CED-42AD-80E4-6F5F155C5DC3}" type="pres">
      <dgm:prSet presAssocID="{D364F26A-B81E-4E75-9693-25A29A5454E9}" presName="parentLeftMargin" presStyleLbl="node1" presStyleIdx="0" presStyleCnt="2"/>
      <dgm:spPr/>
    </dgm:pt>
    <dgm:pt modelId="{1324D19E-C089-43F4-AF9F-AED735CB7852}" type="pres">
      <dgm:prSet presAssocID="{D364F26A-B81E-4E75-9693-25A29A5454E9}" presName="parentText" presStyleLbl="node1" presStyleIdx="0" presStyleCnt="2">
        <dgm:presLayoutVars>
          <dgm:chMax val="0"/>
          <dgm:bulletEnabled val="1"/>
        </dgm:presLayoutVars>
      </dgm:prSet>
      <dgm:spPr/>
    </dgm:pt>
    <dgm:pt modelId="{57084D3A-982F-42AA-8840-D595517CD136}" type="pres">
      <dgm:prSet presAssocID="{D364F26A-B81E-4E75-9693-25A29A5454E9}" presName="negativeSpace" presStyleCnt="0"/>
      <dgm:spPr/>
    </dgm:pt>
    <dgm:pt modelId="{B32F4B30-E3AD-4285-BB46-D5BFFEDE954C}" type="pres">
      <dgm:prSet presAssocID="{D364F26A-B81E-4E75-9693-25A29A5454E9}" presName="childText" presStyleLbl="conFgAcc1" presStyleIdx="0" presStyleCnt="2">
        <dgm:presLayoutVars>
          <dgm:bulletEnabled val="1"/>
        </dgm:presLayoutVars>
      </dgm:prSet>
      <dgm:spPr/>
    </dgm:pt>
    <dgm:pt modelId="{80AAAE7D-F224-4FEF-8240-06A9DCCA50F0}" type="pres">
      <dgm:prSet presAssocID="{10E62870-0FE1-45DF-9F35-998590A743C6}" presName="spaceBetweenRectangles" presStyleCnt="0"/>
      <dgm:spPr/>
    </dgm:pt>
    <dgm:pt modelId="{6EE8CA02-C93F-4B5C-8BB2-61E15BC522F5}" type="pres">
      <dgm:prSet presAssocID="{FECC6478-B83A-4AF2-B1C9-AE6A7F88951B}" presName="parentLin" presStyleCnt="0"/>
      <dgm:spPr/>
    </dgm:pt>
    <dgm:pt modelId="{D963A037-093F-414F-B7F7-D5D888A65549}" type="pres">
      <dgm:prSet presAssocID="{FECC6478-B83A-4AF2-B1C9-AE6A7F88951B}" presName="parentLeftMargin" presStyleLbl="node1" presStyleIdx="0" presStyleCnt="2"/>
      <dgm:spPr/>
    </dgm:pt>
    <dgm:pt modelId="{B6C28477-E619-4051-BB8D-16CD5CEAAF02}" type="pres">
      <dgm:prSet presAssocID="{FECC6478-B83A-4AF2-B1C9-AE6A7F88951B}" presName="parentText" presStyleLbl="node1" presStyleIdx="1" presStyleCnt="2">
        <dgm:presLayoutVars>
          <dgm:chMax val="0"/>
          <dgm:bulletEnabled val="1"/>
        </dgm:presLayoutVars>
      </dgm:prSet>
      <dgm:spPr/>
    </dgm:pt>
    <dgm:pt modelId="{022AC4A5-A4D5-4149-B639-71932BC5BA44}" type="pres">
      <dgm:prSet presAssocID="{FECC6478-B83A-4AF2-B1C9-AE6A7F88951B}" presName="negativeSpace" presStyleCnt="0"/>
      <dgm:spPr/>
    </dgm:pt>
    <dgm:pt modelId="{C62E90DE-334B-4E87-B67D-BE187A5DD57C}" type="pres">
      <dgm:prSet presAssocID="{FECC6478-B83A-4AF2-B1C9-AE6A7F88951B}" presName="childText" presStyleLbl="conFgAcc1" presStyleIdx="1" presStyleCnt="2">
        <dgm:presLayoutVars>
          <dgm:bulletEnabled val="1"/>
        </dgm:presLayoutVars>
      </dgm:prSet>
      <dgm:spPr/>
    </dgm:pt>
  </dgm:ptLst>
  <dgm:cxnLst>
    <dgm:cxn modelId="{A827A403-CDF1-4D0B-B935-5E38FAED672F}" srcId="{9E0195F7-A435-427F-9F6A-4E732DAFBEB9}" destId="{FECC6478-B83A-4AF2-B1C9-AE6A7F88951B}" srcOrd="1" destOrd="0" parTransId="{37C4A902-9114-4948-9028-5EF3E2F95E4D}" sibTransId="{7B2A2C8B-8786-452C-AC5E-D0F58BD3A8FA}"/>
    <dgm:cxn modelId="{CB0E4218-740D-4956-BE79-90EDF4B851CF}" srcId="{9E0195F7-A435-427F-9F6A-4E732DAFBEB9}" destId="{D364F26A-B81E-4E75-9693-25A29A5454E9}" srcOrd="0" destOrd="0" parTransId="{55521714-907C-4A18-BB38-286AB0B09922}" sibTransId="{10E62870-0FE1-45DF-9F35-998590A743C6}"/>
    <dgm:cxn modelId="{4938FE38-C1C7-4FC5-BEB5-85F0673289B4}" type="presOf" srcId="{D364F26A-B81E-4E75-9693-25A29A5454E9}" destId="{1324D19E-C089-43F4-AF9F-AED735CB7852}" srcOrd="1" destOrd="0" presId="urn:microsoft.com/office/officeart/2005/8/layout/list1"/>
    <dgm:cxn modelId="{47C72A47-A663-4ADA-8844-D64226FC346F}" type="presOf" srcId="{01E67981-A06B-4BB3-B315-3358A54C1069}" destId="{C62E90DE-334B-4E87-B67D-BE187A5DD57C}" srcOrd="0" destOrd="1" presId="urn:microsoft.com/office/officeart/2005/8/layout/list1"/>
    <dgm:cxn modelId="{49DBAF4F-7284-4937-9A67-69B7154A9A5C}" type="presOf" srcId="{FECC6478-B83A-4AF2-B1C9-AE6A7F88951B}" destId="{D963A037-093F-414F-B7F7-D5D888A65549}"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DDE52790-B248-4E18-B940-8724272D136A}" srcId="{FECC6478-B83A-4AF2-B1C9-AE6A7F88951B}" destId="{01E67981-A06B-4BB3-B315-3358A54C1069}" srcOrd="1" destOrd="0" parTransId="{DD1D8970-8117-47E9-8253-38F5ACDBF23B}" sibTransId="{F3370310-48B7-41F0-BE87-B37A5AC6389F}"/>
    <dgm:cxn modelId="{382979C2-43FA-4B49-91E3-30A5B73ABE8F}" type="presOf" srcId="{FECC6478-B83A-4AF2-B1C9-AE6A7F88951B}" destId="{B6C28477-E619-4051-BB8D-16CD5CEAAF02}" srcOrd="1" destOrd="0" presId="urn:microsoft.com/office/officeart/2005/8/layout/list1"/>
    <dgm:cxn modelId="{97234BD5-4473-41FB-B35D-CE73AEE4B6D7}" type="presOf" srcId="{61C370CD-06ED-4011-8658-E1975E0DD5D9}" destId="{C62E90DE-334B-4E87-B67D-BE187A5DD57C}" srcOrd="0" destOrd="0" presId="urn:microsoft.com/office/officeart/2005/8/layout/list1"/>
    <dgm:cxn modelId="{555CBEE6-205A-4309-B497-9AB93E9C7C66}" type="presOf" srcId="{D364F26A-B81E-4E75-9693-25A29A5454E9}" destId="{3015FC79-2CED-42AD-80E4-6F5F155C5DC3}" srcOrd="0" destOrd="0" presId="urn:microsoft.com/office/officeart/2005/8/layout/list1"/>
    <dgm:cxn modelId="{28C5EBFD-4B71-457E-8C51-7F8CE8BF220E}" srcId="{FECC6478-B83A-4AF2-B1C9-AE6A7F88951B}" destId="{61C370CD-06ED-4011-8658-E1975E0DD5D9}" srcOrd="0" destOrd="0" parTransId="{82977E23-BC0D-47A1-8FCE-13CAF1761CB9}" sibTransId="{75C8465D-D41F-4B03-94D7-52AC4B2EEFDF}"/>
    <dgm:cxn modelId="{37EBC86D-AC1D-49A9-A48F-65D4A9825E1B}" type="presParOf" srcId="{D6E00575-C523-47E8-A770-825F115FE44B}" destId="{34A7F0F3-CFF0-4CAA-BCDF-4548666D63A1}" srcOrd="0" destOrd="0" presId="urn:microsoft.com/office/officeart/2005/8/layout/list1"/>
    <dgm:cxn modelId="{AA904EF2-E5B7-4139-B3EB-20388430F092}" type="presParOf" srcId="{34A7F0F3-CFF0-4CAA-BCDF-4548666D63A1}" destId="{3015FC79-2CED-42AD-80E4-6F5F155C5DC3}" srcOrd="0" destOrd="0" presId="urn:microsoft.com/office/officeart/2005/8/layout/list1"/>
    <dgm:cxn modelId="{D5FC0FEC-F4EF-41CF-8B0D-91495C921A3D}" type="presParOf" srcId="{34A7F0F3-CFF0-4CAA-BCDF-4548666D63A1}" destId="{1324D19E-C089-43F4-AF9F-AED735CB7852}" srcOrd="1" destOrd="0" presId="urn:microsoft.com/office/officeart/2005/8/layout/list1"/>
    <dgm:cxn modelId="{D6CE6463-4552-427B-B961-1B93D6F592D5}" type="presParOf" srcId="{D6E00575-C523-47E8-A770-825F115FE44B}" destId="{57084D3A-982F-42AA-8840-D595517CD136}" srcOrd="1" destOrd="0" presId="urn:microsoft.com/office/officeart/2005/8/layout/list1"/>
    <dgm:cxn modelId="{1140AB3F-F5B2-49B1-A379-0382E7F536BD}" type="presParOf" srcId="{D6E00575-C523-47E8-A770-825F115FE44B}" destId="{B32F4B30-E3AD-4285-BB46-D5BFFEDE954C}" srcOrd="2" destOrd="0" presId="urn:microsoft.com/office/officeart/2005/8/layout/list1"/>
    <dgm:cxn modelId="{2EF79836-0C0F-402F-A2AB-3216C0807FCF}" type="presParOf" srcId="{D6E00575-C523-47E8-A770-825F115FE44B}" destId="{80AAAE7D-F224-4FEF-8240-06A9DCCA50F0}" srcOrd="3" destOrd="0" presId="urn:microsoft.com/office/officeart/2005/8/layout/list1"/>
    <dgm:cxn modelId="{FCDCF8B4-5139-45B0-90E4-40E8889B12BE}" type="presParOf" srcId="{D6E00575-C523-47E8-A770-825F115FE44B}" destId="{6EE8CA02-C93F-4B5C-8BB2-61E15BC522F5}" srcOrd="4" destOrd="0" presId="urn:microsoft.com/office/officeart/2005/8/layout/list1"/>
    <dgm:cxn modelId="{676D55F4-3A66-494F-8898-FD7A1D86195C}" type="presParOf" srcId="{6EE8CA02-C93F-4B5C-8BB2-61E15BC522F5}" destId="{D963A037-093F-414F-B7F7-D5D888A65549}" srcOrd="0" destOrd="0" presId="urn:microsoft.com/office/officeart/2005/8/layout/list1"/>
    <dgm:cxn modelId="{323602FC-34EB-4F92-818F-A218BE6535E7}" type="presParOf" srcId="{6EE8CA02-C93F-4B5C-8BB2-61E15BC522F5}" destId="{B6C28477-E619-4051-BB8D-16CD5CEAAF02}" srcOrd="1" destOrd="0" presId="urn:microsoft.com/office/officeart/2005/8/layout/list1"/>
    <dgm:cxn modelId="{335E7B1D-6D51-4854-B406-84A85B8D53FB}" type="presParOf" srcId="{D6E00575-C523-47E8-A770-825F115FE44B}" destId="{022AC4A5-A4D5-4149-B639-71932BC5BA44}" srcOrd="5" destOrd="0" presId="urn:microsoft.com/office/officeart/2005/8/layout/list1"/>
    <dgm:cxn modelId="{C3FC76D8-09A5-4866-BDCC-4655AF5C3ECE}" type="presParOf" srcId="{D6E00575-C523-47E8-A770-825F115FE44B}" destId="{C62E90DE-334B-4E87-B67D-BE187A5DD5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14C76E-B534-48EA-8925-304F1AFB7785}">
      <dgm:prSet/>
      <dgm:spPr/>
      <dgm:t>
        <a:bodyPr/>
        <a:lstStyle/>
        <a:p>
          <a:pPr>
            <a:buNone/>
          </a:pPr>
          <a:r>
            <a:rPr lang="en-US" dirty="0">
              <a:solidFill>
                <a:schemeClr val="tx1"/>
              </a:solidFill>
              <a:latin typeface="Arial Narrow" pitchFamily="34" charset="0"/>
            </a:rPr>
            <a:t>6.1  Work Processes (45 pts.)</a:t>
          </a:r>
        </a:p>
      </dgm:t>
    </dgm:pt>
    <dgm:pt modelId="{086BDA7C-9297-48D3-AD57-7AE53FE6ADF2}" type="parTrans" cxnId="{85550247-2657-42EA-A0CF-9EEBEE7CC9CF}">
      <dgm:prSet/>
      <dgm:spPr/>
      <dgm:t>
        <a:bodyPr/>
        <a:lstStyle/>
        <a:p>
          <a:endParaRPr lang="en-US">
            <a:solidFill>
              <a:schemeClr val="tx1"/>
            </a:solidFill>
          </a:endParaRPr>
        </a:p>
      </dgm:t>
    </dgm:pt>
    <dgm:pt modelId="{D302EA65-631B-4219-BD58-946C9E221D8B}" type="sibTrans" cxnId="{85550247-2657-42EA-A0CF-9EEBEE7CC9CF}">
      <dgm:prSet/>
      <dgm:spPr/>
      <dgm:t>
        <a:bodyPr/>
        <a:lstStyle/>
        <a:p>
          <a:endParaRPr lang="en-US">
            <a:solidFill>
              <a:schemeClr val="tx1"/>
            </a:solidFill>
          </a:endParaRPr>
        </a:p>
      </dgm:t>
    </dgm:pt>
    <dgm:pt modelId="{C1EF022B-28C0-4D9D-8732-0E3F96607D9B}">
      <dgm:prSet/>
      <dgm:spPr/>
      <dgm:t>
        <a:bodyPr/>
        <a:lstStyle/>
        <a:p>
          <a:pPr>
            <a:buNone/>
          </a:pPr>
          <a:r>
            <a:rPr lang="en-US" dirty="0">
              <a:solidFill>
                <a:schemeClr val="tx1"/>
              </a:solidFill>
              <a:latin typeface="Arial Narrow" pitchFamily="34" charset="0"/>
            </a:rPr>
            <a:t>6.2  Operational Effectiveness (40 pts.)</a:t>
          </a:r>
        </a:p>
      </dgm:t>
    </dgm:pt>
    <dgm:pt modelId="{AE780A27-3EF2-46F4-8EF6-44E668C9918C}" type="parTrans" cxnId="{22FEFB34-E9AA-41D0-BF7E-8113D260DAB6}">
      <dgm:prSet/>
      <dgm:spPr/>
      <dgm:t>
        <a:bodyPr/>
        <a:lstStyle/>
        <a:p>
          <a:endParaRPr lang="en-US">
            <a:solidFill>
              <a:schemeClr val="tx1"/>
            </a:solidFill>
          </a:endParaRPr>
        </a:p>
      </dgm:t>
    </dgm:pt>
    <dgm:pt modelId="{9387C1D8-EABA-4AA2-836D-2C7EF14FC79F}" type="sibTrans" cxnId="{22FEFB34-E9AA-41D0-BF7E-8113D260DAB6}">
      <dgm:prSet/>
      <dgm:spPr/>
      <dgm:t>
        <a:bodyPr/>
        <a:lstStyle/>
        <a:p>
          <a:endParaRPr lang="en-US">
            <a:solidFill>
              <a:schemeClr val="tx1"/>
            </a:solidFill>
          </a:endParaRPr>
        </a:p>
      </dgm:t>
    </dgm:pt>
    <dgm:pt modelId="{F69DCD94-2E36-49FE-8C66-18EDEF22DB69}">
      <dgm:prSet/>
      <dgm:spPr/>
      <dgm:t>
        <a:bodyPr/>
        <a:lstStyle/>
        <a:p>
          <a:pPr>
            <a:buNone/>
          </a:pPr>
          <a:r>
            <a:rPr lang="en-US" b="0" i="1" dirty="0">
              <a:solidFill>
                <a:schemeClr val="tx1"/>
              </a:solidFill>
              <a:latin typeface="Arial Narrow" pitchFamily="34" charset="0"/>
            </a:rPr>
            <a:t>Designing, managing, and improving products and work processes</a:t>
          </a:r>
          <a:endParaRPr lang="en-US" b="0" dirty="0">
            <a:solidFill>
              <a:schemeClr val="tx1"/>
            </a:solidFill>
            <a:latin typeface="Arial Narrow" pitchFamily="34" charset="0"/>
          </a:endParaRPr>
        </a:p>
      </dgm:t>
    </dgm:pt>
    <dgm:pt modelId="{D6C879DA-D156-45CE-893D-7DBD7D2095D4}" type="parTrans" cxnId="{F727AC2F-C414-485A-A5CD-F9A68734629C}">
      <dgm:prSet/>
      <dgm:spPr/>
      <dgm:t>
        <a:bodyPr/>
        <a:lstStyle/>
        <a:p>
          <a:endParaRPr lang="en-US">
            <a:solidFill>
              <a:schemeClr val="tx1"/>
            </a:solidFill>
          </a:endParaRPr>
        </a:p>
      </dgm:t>
    </dgm:pt>
    <dgm:pt modelId="{9C6A382D-45B3-4EF4-9E90-73318FB25D4B}" type="sibTrans" cxnId="{F727AC2F-C414-485A-A5CD-F9A68734629C}">
      <dgm:prSet/>
      <dgm:spPr/>
      <dgm:t>
        <a:bodyPr/>
        <a:lstStyle/>
        <a:p>
          <a:endParaRPr lang="en-US">
            <a:solidFill>
              <a:schemeClr val="tx1"/>
            </a:solidFill>
          </a:endParaRPr>
        </a:p>
      </dgm:t>
    </dgm:pt>
    <dgm:pt modelId="{DBA2D963-D405-43D3-B148-BB0507F8D56F}">
      <dgm:prSet/>
      <dgm:spPr/>
      <dgm:t>
        <a:bodyPr/>
        <a:lstStyle/>
        <a:p>
          <a:pPr>
            <a:buNone/>
          </a:pPr>
          <a:r>
            <a:rPr lang="en-US" b="0" i="1" dirty="0">
              <a:solidFill>
                <a:schemeClr val="tx1"/>
              </a:solidFill>
              <a:latin typeface="Arial Narrow" pitchFamily="34" charset="0"/>
            </a:rPr>
            <a:t>Improving operational effectiveness</a:t>
          </a:r>
          <a:endParaRPr lang="en-US" b="0" dirty="0">
            <a:solidFill>
              <a:schemeClr val="tx1"/>
            </a:solidFill>
            <a:latin typeface="Arial Narrow" pitchFamily="34" charset="0"/>
          </a:endParaRPr>
        </a:p>
      </dgm:t>
    </dgm:pt>
    <dgm:pt modelId="{06936F57-6FE5-430A-AD0D-707396F0C3AB}" type="parTrans" cxnId="{E1FE2BAF-6437-49D0-A4CA-097BC0443A14}">
      <dgm:prSet/>
      <dgm:spPr/>
      <dgm:t>
        <a:bodyPr/>
        <a:lstStyle/>
        <a:p>
          <a:endParaRPr lang="en-US">
            <a:solidFill>
              <a:schemeClr val="tx1"/>
            </a:solidFill>
          </a:endParaRPr>
        </a:p>
      </dgm:t>
    </dgm:pt>
    <dgm:pt modelId="{1C237550-4651-46B0-87A4-AD8F453D7559}" type="sibTrans" cxnId="{E1FE2BAF-6437-49D0-A4CA-097BC0443A14}">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80E89529-DCB6-4E63-B85B-38E47DC4E61F}" type="pres">
      <dgm:prSet presAssocID="{E614C76E-B534-48EA-8925-304F1AFB7785}" presName="parentLin" presStyleCnt="0"/>
      <dgm:spPr/>
    </dgm:pt>
    <dgm:pt modelId="{99738040-93F2-4918-AEA1-26CA54200131}" type="pres">
      <dgm:prSet presAssocID="{E614C76E-B534-48EA-8925-304F1AFB7785}" presName="parentLeftMargin" presStyleLbl="node1" presStyleIdx="0" presStyleCnt="2"/>
      <dgm:spPr/>
    </dgm:pt>
    <dgm:pt modelId="{8EB1B5AA-B819-4B3B-B35C-127C87247343}" type="pres">
      <dgm:prSet presAssocID="{E614C76E-B534-48EA-8925-304F1AFB7785}" presName="parentText" presStyleLbl="node1" presStyleIdx="0" presStyleCnt="2">
        <dgm:presLayoutVars>
          <dgm:chMax val="0"/>
          <dgm:bulletEnabled val="1"/>
        </dgm:presLayoutVars>
      </dgm:prSet>
      <dgm:spPr/>
    </dgm:pt>
    <dgm:pt modelId="{AA9BEFC5-91E7-4707-B37A-41895028BC1A}" type="pres">
      <dgm:prSet presAssocID="{E614C76E-B534-48EA-8925-304F1AFB7785}" presName="negativeSpace" presStyleCnt="0"/>
      <dgm:spPr/>
    </dgm:pt>
    <dgm:pt modelId="{4032CD7B-8010-4BE2-88BF-31C53B5DD114}" type="pres">
      <dgm:prSet presAssocID="{E614C76E-B534-48EA-8925-304F1AFB7785}" presName="childText" presStyleLbl="conFgAcc1" presStyleIdx="0" presStyleCnt="2">
        <dgm:presLayoutVars>
          <dgm:bulletEnabled val="1"/>
        </dgm:presLayoutVars>
      </dgm:prSet>
      <dgm:spPr/>
    </dgm:pt>
    <dgm:pt modelId="{278F0730-1266-4A8F-B820-4FE9091C2910}" type="pres">
      <dgm:prSet presAssocID="{D302EA65-631B-4219-BD58-946C9E221D8B}" presName="spaceBetweenRectangles" presStyleCnt="0"/>
      <dgm:spPr/>
    </dgm:pt>
    <dgm:pt modelId="{6106DCBC-AD3D-41B8-81C8-80BEB61F671B}" type="pres">
      <dgm:prSet presAssocID="{C1EF022B-28C0-4D9D-8732-0E3F96607D9B}" presName="parentLin" presStyleCnt="0"/>
      <dgm:spPr/>
    </dgm:pt>
    <dgm:pt modelId="{EA7CA5DD-EFBB-43E7-8147-4B9318282D93}" type="pres">
      <dgm:prSet presAssocID="{C1EF022B-28C0-4D9D-8732-0E3F96607D9B}" presName="parentLeftMargin" presStyleLbl="node1" presStyleIdx="0" presStyleCnt="2"/>
      <dgm:spPr/>
    </dgm:pt>
    <dgm:pt modelId="{AE10178F-E85B-4F02-B2B3-29BE7A7ACCF8}" type="pres">
      <dgm:prSet presAssocID="{C1EF022B-28C0-4D9D-8732-0E3F96607D9B}" presName="parentText" presStyleLbl="node1" presStyleIdx="1" presStyleCnt="2">
        <dgm:presLayoutVars>
          <dgm:chMax val="0"/>
          <dgm:bulletEnabled val="1"/>
        </dgm:presLayoutVars>
      </dgm:prSet>
      <dgm:spPr/>
    </dgm:pt>
    <dgm:pt modelId="{F439BDC7-AC71-4C9E-936B-8EBB45A75B10}" type="pres">
      <dgm:prSet presAssocID="{C1EF022B-28C0-4D9D-8732-0E3F96607D9B}" presName="negativeSpace" presStyleCnt="0"/>
      <dgm:spPr/>
    </dgm:pt>
    <dgm:pt modelId="{DBBCCD67-CA73-45A1-935A-284801BF0D9E}" type="pres">
      <dgm:prSet presAssocID="{C1EF022B-28C0-4D9D-8732-0E3F96607D9B}" presName="childText" presStyleLbl="conFgAcc1" presStyleIdx="1" presStyleCnt="2">
        <dgm:presLayoutVars>
          <dgm:bulletEnabled val="1"/>
        </dgm:presLayoutVars>
      </dgm:prSet>
      <dgm:spPr/>
    </dgm:pt>
  </dgm:ptLst>
  <dgm:cxnLst>
    <dgm:cxn modelId="{F727AC2F-C414-485A-A5CD-F9A68734629C}" srcId="{C1EF022B-28C0-4D9D-8732-0E3F96607D9B}" destId="{F69DCD94-2E36-49FE-8C66-18EDEF22DB69}" srcOrd="0" destOrd="0" parTransId="{D6C879DA-D156-45CE-893D-7DBD7D2095D4}" sibTransId="{9C6A382D-45B3-4EF4-9E90-73318FB25D4B}"/>
    <dgm:cxn modelId="{22FEFB34-E9AA-41D0-BF7E-8113D260DAB6}" srcId="{9E0195F7-A435-427F-9F6A-4E732DAFBEB9}" destId="{C1EF022B-28C0-4D9D-8732-0E3F96607D9B}" srcOrd="1" destOrd="0" parTransId="{AE780A27-3EF2-46F4-8EF6-44E668C9918C}" sibTransId="{9387C1D8-EABA-4AA2-836D-2C7EF14FC79F}"/>
    <dgm:cxn modelId="{85550247-2657-42EA-A0CF-9EEBEE7CC9CF}" srcId="{9E0195F7-A435-427F-9F6A-4E732DAFBEB9}" destId="{E614C76E-B534-48EA-8925-304F1AFB7785}" srcOrd="0" destOrd="0" parTransId="{086BDA7C-9297-48D3-AD57-7AE53FE6ADF2}" sibTransId="{D302EA65-631B-4219-BD58-946C9E221D8B}"/>
    <dgm:cxn modelId="{6406876E-ED55-4DEE-9FFA-0530E7156BF3}" type="presOf" srcId="{C1EF022B-28C0-4D9D-8732-0E3F96607D9B}" destId="{EA7CA5DD-EFBB-43E7-8147-4B9318282D93}"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889B339C-AA19-4EEF-8DD5-E68038682741}" type="presOf" srcId="{E614C76E-B534-48EA-8925-304F1AFB7785}" destId="{8EB1B5AA-B819-4B3B-B35C-127C87247343}" srcOrd="1" destOrd="0" presId="urn:microsoft.com/office/officeart/2005/8/layout/list1"/>
    <dgm:cxn modelId="{67BA40AB-C76E-436E-B2F1-E9114C4BD082}" type="presOf" srcId="{E614C76E-B534-48EA-8925-304F1AFB7785}" destId="{99738040-93F2-4918-AEA1-26CA54200131}" srcOrd="0" destOrd="0" presId="urn:microsoft.com/office/officeart/2005/8/layout/list1"/>
    <dgm:cxn modelId="{B1ABA7AD-46AF-45EE-99EA-26EC04F31923}" type="presOf" srcId="{C1EF022B-28C0-4D9D-8732-0E3F96607D9B}" destId="{AE10178F-E85B-4F02-B2B3-29BE7A7ACCF8}" srcOrd="1" destOrd="0" presId="urn:microsoft.com/office/officeart/2005/8/layout/list1"/>
    <dgm:cxn modelId="{E1FE2BAF-6437-49D0-A4CA-097BC0443A14}" srcId="{C1EF022B-28C0-4D9D-8732-0E3F96607D9B}" destId="{DBA2D963-D405-43D3-B148-BB0507F8D56F}" srcOrd="1" destOrd="0" parTransId="{06936F57-6FE5-430A-AD0D-707396F0C3AB}" sibTransId="{1C237550-4651-46B0-87A4-AD8F453D7559}"/>
    <dgm:cxn modelId="{2BCDBAEB-14A9-4B06-A617-B1A70DC88210}" type="presOf" srcId="{DBA2D963-D405-43D3-B148-BB0507F8D56F}" destId="{DBBCCD67-CA73-45A1-935A-284801BF0D9E}" srcOrd="0" destOrd="1" presId="urn:microsoft.com/office/officeart/2005/8/layout/list1"/>
    <dgm:cxn modelId="{DF7F2AFE-EDA6-4935-98F0-6748A46D0B7A}" type="presOf" srcId="{F69DCD94-2E36-49FE-8C66-18EDEF22DB69}" destId="{DBBCCD67-CA73-45A1-935A-284801BF0D9E}" srcOrd="0" destOrd="0" presId="urn:microsoft.com/office/officeart/2005/8/layout/list1"/>
    <dgm:cxn modelId="{0B8717A7-25DB-4858-9D0B-6DFDC92B2E7B}" type="presParOf" srcId="{D6E00575-C523-47E8-A770-825F115FE44B}" destId="{80E89529-DCB6-4E63-B85B-38E47DC4E61F}" srcOrd="0" destOrd="0" presId="urn:microsoft.com/office/officeart/2005/8/layout/list1"/>
    <dgm:cxn modelId="{EC2CDDD9-787C-4658-95A6-5DA6C910B286}" type="presParOf" srcId="{80E89529-DCB6-4E63-B85B-38E47DC4E61F}" destId="{99738040-93F2-4918-AEA1-26CA54200131}" srcOrd="0" destOrd="0" presId="urn:microsoft.com/office/officeart/2005/8/layout/list1"/>
    <dgm:cxn modelId="{D5CD01C1-EA4B-491B-8D67-BEA5FA48DEF5}" type="presParOf" srcId="{80E89529-DCB6-4E63-B85B-38E47DC4E61F}" destId="{8EB1B5AA-B819-4B3B-B35C-127C87247343}" srcOrd="1" destOrd="0" presId="urn:microsoft.com/office/officeart/2005/8/layout/list1"/>
    <dgm:cxn modelId="{3EE0A692-37ED-4016-8F30-08A1EE8ABACB}" type="presParOf" srcId="{D6E00575-C523-47E8-A770-825F115FE44B}" destId="{AA9BEFC5-91E7-4707-B37A-41895028BC1A}" srcOrd="1" destOrd="0" presId="urn:microsoft.com/office/officeart/2005/8/layout/list1"/>
    <dgm:cxn modelId="{930CA595-A580-485D-AE89-E7E95DA4ABCE}" type="presParOf" srcId="{D6E00575-C523-47E8-A770-825F115FE44B}" destId="{4032CD7B-8010-4BE2-88BF-31C53B5DD114}" srcOrd="2" destOrd="0" presId="urn:microsoft.com/office/officeart/2005/8/layout/list1"/>
    <dgm:cxn modelId="{D949083F-1304-4DA3-9808-56ECA8033CBC}" type="presParOf" srcId="{D6E00575-C523-47E8-A770-825F115FE44B}" destId="{278F0730-1266-4A8F-B820-4FE9091C2910}" srcOrd="3" destOrd="0" presId="urn:microsoft.com/office/officeart/2005/8/layout/list1"/>
    <dgm:cxn modelId="{D4FCD55B-73E7-4FA1-A44D-A858007A9FA6}" type="presParOf" srcId="{D6E00575-C523-47E8-A770-825F115FE44B}" destId="{6106DCBC-AD3D-41B8-81C8-80BEB61F671B}" srcOrd="4" destOrd="0" presId="urn:microsoft.com/office/officeart/2005/8/layout/list1"/>
    <dgm:cxn modelId="{4132C8B2-5CBC-44D8-920E-3DEF28821D27}" type="presParOf" srcId="{6106DCBC-AD3D-41B8-81C8-80BEB61F671B}" destId="{EA7CA5DD-EFBB-43E7-8147-4B9318282D93}" srcOrd="0" destOrd="0" presId="urn:microsoft.com/office/officeart/2005/8/layout/list1"/>
    <dgm:cxn modelId="{5B7E5071-24FC-4808-A06E-8FEB916050A1}" type="presParOf" srcId="{6106DCBC-AD3D-41B8-81C8-80BEB61F671B}" destId="{AE10178F-E85B-4F02-B2B3-29BE7A7ACCF8}" srcOrd="1" destOrd="0" presId="urn:microsoft.com/office/officeart/2005/8/layout/list1"/>
    <dgm:cxn modelId="{F59333FD-7456-448E-B4AC-29B605D3FA0F}" type="presParOf" srcId="{D6E00575-C523-47E8-A770-825F115FE44B}" destId="{F439BDC7-AC71-4C9E-936B-8EBB45A75B10}" srcOrd="5" destOrd="0" presId="urn:microsoft.com/office/officeart/2005/8/layout/list1"/>
    <dgm:cxn modelId="{B8743570-5379-4A69-9EA2-84DCD4440C79}" type="presParOf" srcId="{D6E00575-C523-47E8-A770-825F115FE44B}" destId="{DBBCCD67-CA73-45A1-935A-284801BF0D9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tx1"/>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dirty="0">
              <a:solidFill>
                <a:schemeClr val="tx1"/>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dirty="0">
              <a:solidFill>
                <a:schemeClr val="tx1"/>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dirty="0">
              <a:solidFill>
                <a:schemeClr val="tx1"/>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dirty="0">
              <a:solidFill>
                <a:schemeClr val="tx1"/>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dirty="0">
              <a:solidFill>
                <a:schemeClr val="tx1"/>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51984E-794D-4953-B53E-3BD991E64D85}">
      <dgm:prSet/>
      <dgm:spPr/>
      <dgm:t>
        <a:bodyPr/>
        <a:lstStyle/>
        <a:p>
          <a:pPr>
            <a:buNone/>
          </a:pPr>
          <a:r>
            <a:rPr lang="en-US" dirty="0">
              <a:solidFill>
                <a:schemeClr val="tx1"/>
              </a:solidFill>
              <a:latin typeface="Arial Narrow" pitchFamily="34" charset="0"/>
            </a:rPr>
            <a:t>7.1  Product and Process Results (120 pts.) </a:t>
          </a:r>
        </a:p>
      </dgm:t>
    </dgm:pt>
    <dgm:pt modelId="{3FAF7F74-39F3-4849-998F-F01CB40478E9}" type="parTrans" cxnId="{CB624D2E-1C90-4F14-B82B-F009451B725F}">
      <dgm:prSet/>
      <dgm:spPr/>
      <dgm:t>
        <a:bodyPr/>
        <a:lstStyle/>
        <a:p>
          <a:endParaRPr lang="en-US">
            <a:solidFill>
              <a:schemeClr val="tx1"/>
            </a:solidFill>
          </a:endParaRPr>
        </a:p>
      </dgm:t>
    </dgm:pt>
    <dgm:pt modelId="{F8524F0F-B627-4CE3-9F58-870C8CFE5897}" type="sibTrans" cxnId="{CB624D2E-1C90-4F14-B82B-F009451B725F}">
      <dgm:prSet/>
      <dgm:spPr/>
      <dgm:t>
        <a:bodyPr/>
        <a:lstStyle/>
        <a:p>
          <a:endParaRPr lang="en-US">
            <a:solidFill>
              <a:schemeClr val="tx1"/>
            </a:solidFill>
          </a:endParaRPr>
        </a:p>
      </dgm:t>
    </dgm:pt>
    <dgm:pt modelId="{4121C331-0C6D-4E48-9F4B-C97DF2117D55}">
      <dgm:prSet/>
      <dgm:spPr/>
      <dgm:t>
        <a:bodyPr/>
        <a:lstStyle/>
        <a:p>
          <a:pPr>
            <a:buNone/>
          </a:pPr>
          <a:r>
            <a:rPr lang="en-US">
              <a:solidFill>
                <a:schemeClr val="tx1"/>
              </a:solidFill>
              <a:latin typeface="Arial Narrow" pitchFamily="34" charset="0"/>
            </a:rPr>
            <a:t>7.2  Customer Results (80 pts.)</a:t>
          </a:r>
          <a:endParaRPr lang="en-US" dirty="0">
            <a:solidFill>
              <a:schemeClr val="tx1"/>
            </a:solidFill>
            <a:latin typeface="Arial Narrow" pitchFamily="34" charset="0"/>
          </a:endParaRPr>
        </a:p>
      </dgm:t>
    </dgm:pt>
    <dgm:pt modelId="{7E84582C-1B3E-45FB-9B37-26E4B1A91C72}" type="parTrans" cxnId="{71F4D20D-2238-4361-B0AE-6F913103E83A}">
      <dgm:prSet/>
      <dgm:spPr/>
      <dgm:t>
        <a:bodyPr/>
        <a:lstStyle/>
        <a:p>
          <a:endParaRPr lang="en-US">
            <a:solidFill>
              <a:schemeClr val="tx1"/>
            </a:solidFill>
          </a:endParaRPr>
        </a:p>
      </dgm:t>
    </dgm:pt>
    <dgm:pt modelId="{3BD10BD0-666F-4C1F-93CD-1A2E42973461}" type="sibTrans" cxnId="{71F4D20D-2238-4361-B0AE-6F913103E83A}">
      <dgm:prSet/>
      <dgm:spPr/>
      <dgm:t>
        <a:bodyPr/>
        <a:lstStyle/>
        <a:p>
          <a:endParaRPr lang="en-US">
            <a:solidFill>
              <a:schemeClr val="tx1"/>
            </a:solidFill>
          </a:endParaRPr>
        </a:p>
      </dgm:t>
    </dgm:pt>
    <dgm:pt modelId="{53FC7EAB-31B5-4AEF-A79E-254B2596E9D4}">
      <dgm:prSet/>
      <dgm:spPr/>
      <dgm:t>
        <a:bodyPr/>
        <a:lstStyle/>
        <a:p>
          <a:pPr>
            <a:buNone/>
          </a:pPr>
          <a:r>
            <a:rPr lang="en-US">
              <a:solidFill>
                <a:schemeClr val="tx1"/>
              </a:solidFill>
              <a:latin typeface="Arial Narrow" pitchFamily="34" charset="0"/>
            </a:rPr>
            <a:t>7.3  Workforce Results (80 pts.)</a:t>
          </a:r>
          <a:endParaRPr lang="en-US" dirty="0">
            <a:solidFill>
              <a:schemeClr val="tx1"/>
            </a:solidFill>
            <a:latin typeface="Arial Narrow" pitchFamily="34" charset="0"/>
          </a:endParaRPr>
        </a:p>
      </dgm:t>
    </dgm:pt>
    <dgm:pt modelId="{E64167DE-88F4-4E44-875A-E281D1DDBBE5}" type="parTrans" cxnId="{A5334D03-83E9-4542-BD21-333E891D9D55}">
      <dgm:prSet/>
      <dgm:spPr/>
      <dgm:t>
        <a:bodyPr/>
        <a:lstStyle/>
        <a:p>
          <a:endParaRPr lang="en-US">
            <a:solidFill>
              <a:schemeClr val="tx1"/>
            </a:solidFill>
          </a:endParaRPr>
        </a:p>
      </dgm:t>
    </dgm:pt>
    <dgm:pt modelId="{15FF659A-A5A3-4C5C-95FB-873CD71E8A6E}" type="sibTrans" cxnId="{A5334D03-83E9-4542-BD21-333E891D9D55}">
      <dgm:prSet/>
      <dgm:spPr/>
      <dgm:t>
        <a:bodyPr/>
        <a:lstStyle/>
        <a:p>
          <a:endParaRPr lang="en-US">
            <a:solidFill>
              <a:schemeClr val="tx1"/>
            </a:solidFill>
          </a:endParaRPr>
        </a:p>
      </dgm:t>
    </dgm:pt>
    <dgm:pt modelId="{7EE144A8-C97E-4DE0-8B22-E5E165BF3EAA}">
      <dgm:prSet/>
      <dgm:spPr/>
      <dgm:t>
        <a:bodyPr/>
        <a:lstStyle/>
        <a:p>
          <a:pPr>
            <a:buNone/>
          </a:pPr>
          <a:r>
            <a:rPr lang="en-US" dirty="0">
              <a:solidFill>
                <a:schemeClr val="tx1"/>
              </a:solidFill>
              <a:latin typeface="Arial Narrow" pitchFamily="34" charset="0"/>
            </a:rPr>
            <a:t>7.4  Leadership and Governance Results (80 pts.)</a:t>
          </a:r>
        </a:p>
      </dgm:t>
    </dgm:pt>
    <dgm:pt modelId="{17494BFB-D088-4E6A-86DE-7DAEF6BFDD9C}" type="parTrans" cxnId="{49A14133-899E-47D8-807C-16631888B94A}">
      <dgm:prSet/>
      <dgm:spPr/>
      <dgm:t>
        <a:bodyPr/>
        <a:lstStyle/>
        <a:p>
          <a:endParaRPr lang="en-US">
            <a:solidFill>
              <a:schemeClr val="tx1"/>
            </a:solidFill>
          </a:endParaRPr>
        </a:p>
      </dgm:t>
    </dgm:pt>
    <dgm:pt modelId="{E1463E65-6281-4B16-B69F-2FC208794EC5}" type="sibTrans" cxnId="{49A14133-899E-47D8-807C-16631888B94A}">
      <dgm:prSet/>
      <dgm:spPr/>
      <dgm:t>
        <a:bodyPr/>
        <a:lstStyle/>
        <a:p>
          <a:endParaRPr lang="en-US">
            <a:solidFill>
              <a:schemeClr val="tx1"/>
            </a:solidFill>
          </a:endParaRPr>
        </a:p>
      </dgm:t>
    </dgm:pt>
    <dgm:pt modelId="{EF49F5BE-CEF3-4883-BDF9-42910EAA1E81}">
      <dgm:prSet/>
      <dgm:spPr/>
      <dgm:t>
        <a:bodyPr/>
        <a:lstStyle/>
        <a:p>
          <a:pPr>
            <a:buNone/>
          </a:pPr>
          <a:r>
            <a:rPr lang="en-US" dirty="0">
              <a:solidFill>
                <a:schemeClr val="tx1"/>
              </a:solidFill>
              <a:latin typeface="Arial Narrow" pitchFamily="34" charset="0"/>
            </a:rPr>
            <a:t>7.5  Financial, Market, and Strategy Results (90 pts.)</a:t>
          </a:r>
        </a:p>
      </dgm:t>
    </dgm:pt>
    <dgm:pt modelId="{FFEBBDA1-172C-4DFD-B2E0-0FCE073ED1D8}" type="parTrans" cxnId="{C0356134-BABE-461F-9404-2C30151AB567}">
      <dgm:prSet/>
      <dgm:spPr/>
      <dgm:t>
        <a:bodyPr/>
        <a:lstStyle/>
        <a:p>
          <a:endParaRPr lang="en-US">
            <a:solidFill>
              <a:schemeClr val="tx1"/>
            </a:solidFill>
          </a:endParaRPr>
        </a:p>
      </dgm:t>
    </dgm:pt>
    <dgm:pt modelId="{45707167-7EB3-4EC0-883D-4BD06856B7BD}" type="sibTrans" cxnId="{C0356134-BABE-461F-9404-2C30151AB567}">
      <dgm:prSet/>
      <dgm:spPr/>
      <dgm:t>
        <a:bodyPr/>
        <a:lstStyle/>
        <a:p>
          <a:endParaRPr lang="en-US">
            <a:solidFill>
              <a:schemeClr val="tx1"/>
            </a:solidFill>
          </a:endParaRPr>
        </a:p>
      </dgm:t>
    </dgm:pt>
    <dgm:pt modelId="{B25D75AE-56CF-4688-A378-8DD920E477A2}">
      <dgm:prSet/>
      <dgm:spPr/>
      <dgm:t>
        <a:bodyPr/>
        <a:lstStyle/>
        <a:p>
          <a:pPr>
            <a:buNone/>
          </a:pPr>
          <a:r>
            <a:rPr lang="en-US" b="0" i="1" dirty="0">
              <a:solidFill>
                <a:schemeClr val="tx1"/>
              </a:solidFill>
              <a:latin typeface="Arial Narrow" pitchFamily="34" charset="0"/>
            </a:rPr>
            <a:t>Performance and improvement in all key areas</a:t>
          </a:r>
        </a:p>
      </dgm:t>
    </dgm:pt>
    <dgm:pt modelId="{ED0C6CA9-B2E9-486F-8AED-D33489B33B3C}" type="parTrans" cxnId="{2590E55A-8512-4FAA-87CE-7934CE8FAC32}">
      <dgm:prSet/>
      <dgm:spPr/>
      <dgm:t>
        <a:bodyPr/>
        <a:lstStyle/>
        <a:p>
          <a:endParaRPr lang="en-US"/>
        </a:p>
      </dgm:t>
    </dgm:pt>
    <dgm:pt modelId="{6DE5786B-6983-436F-B307-C111CEB0EE63}" type="sibTrans" cxnId="{2590E55A-8512-4FAA-87CE-7934CE8FAC32}">
      <dgm:prSet/>
      <dgm:spPr/>
      <dgm:t>
        <a:bodyPr/>
        <a:lstStyle/>
        <a:p>
          <a:endParaRPr lang="en-US"/>
        </a:p>
      </dgm:t>
    </dgm:pt>
    <dgm:pt modelId="{8E16D543-51CA-4F70-B808-7055ABE50907}">
      <dgm:prSet/>
      <dgm:spPr/>
      <dgm:t>
        <a:bodyPr/>
        <a:lstStyle/>
        <a:p>
          <a:pPr>
            <a:buNone/>
          </a:pPr>
          <a:r>
            <a:rPr lang="en-US" b="0" i="1" dirty="0">
              <a:solidFill>
                <a:schemeClr val="tx1"/>
              </a:solidFill>
              <a:latin typeface="Arial Narrow" pitchFamily="34" charset="0"/>
            </a:rPr>
            <a:t>Performance levels, trends, and comparative data</a:t>
          </a:r>
        </a:p>
      </dgm:t>
    </dgm:pt>
    <dgm:pt modelId="{C3C3BC6A-223B-4D30-A00A-A917A2296FA1}" type="parTrans" cxnId="{F916843A-2F6C-4B98-A603-B6653943B62F}">
      <dgm:prSet/>
      <dgm:spPr/>
      <dgm:t>
        <a:bodyPr/>
        <a:lstStyle/>
        <a:p>
          <a:endParaRPr lang="en-US"/>
        </a:p>
      </dgm:t>
    </dgm:pt>
    <dgm:pt modelId="{B6FC0369-7F6A-43A2-B87F-2E49B594A399}" type="sibTrans" cxnId="{F916843A-2F6C-4B98-A603-B6653943B62F}">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01BF1DBB-5E53-4515-9A18-7B23170C8A6E}" type="pres">
      <dgm:prSet presAssocID="{5B51984E-794D-4953-B53E-3BD991E64D85}" presName="parentLin" presStyleCnt="0"/>
      <dgm:spPr/>
    </dgm:pt>
    <dgm:pt modelId="{A4FAF890-607C-451C-9EBB-822E345E5643}" type="pres">
      <dgm:prSet presAssocID="{5B51984E-794D-4953-B53E-3BD991E64D85}" presName="parentLeftMargin" presStyleLbl="node1" presStyleIdx="0" presStyleCnt="5"/>
      <dgm:spPr/>
    </dgm:pt>
    <dgm:pt modelId="{8B47F27A-4A81-43CF-BB7B-6AD31B5A1C15}" type="pres">
      <dgm:prSet presAssocID="{5B51984E-794D-4953-B53E-3BD991E64D85}" presName="parentText" presStyleLbl="node1" presStyleIdx="0" presStyleCnt="5">
        <dgm:presLayoutVars>
          <dgm:chMax val="0"/>
          <dgm:bulletEnabled val="1"/>
        </dgm:presLayoutVars>
      </dgm:prSet>
      <dgm:spPr/>
    </dgm:pt>
    <dgm:pt modelId="{B4259E1F-A82B-48D1-BEA1-6AC1521C9261}" type="pres">
      <dgm:prSet presAssocID="{5B51984E-794D-4953-B53E-3BD991E64D85}" presName="negativeSpace" presStyleCnt="0"/>
      <dgm:spPr/>
    </dgm:pt>
    <dgm:pt modelId="{59DF2605-0E31-4B7E-99B7-FB1FE5C4335E}" type="pres">
      <dgm:prSet presAssocID="{5B51984E-794D-4953-B53E-3BD991E64D85}" presName="childText" presStyleLbl="conFgAcc1" presStyleIdx="0" presStyleCnt="5">
        <dgm:presLayoutVars>
          <dgm:bulletEnabled val="1"/>
        </dgm:presLayoutVars>
      </dgm:prSet>
      <dgm:spPr/>
    </dgm:pt>
    <dgm:pt modelId="{A9FC8531-4AEC-4E2C-8767-41144A0689C7}" type="pres">
      <dgm:prSet presAssocID="{F8524F0F-B627-4CE3-9F58-870C8CFE5897}" presName="spaceBetweenRectangles" presStyleCnt="0"/>
      <dgm:spPr/>
    </dgm:pt>
    <dgm:pt modelId="{8159617A-9C7C-4CA7-912A-66BF9C52C38B}" type="pres">
      <dgm:prSet presAssocID="{4121C331-0C6D-4E48-9F4B-C97DF2117D55}" presName="parentLin" presStyleCnt="0"/>
      <dgm:spPr/>
    </dgm:pt>
    <dgm:pt modelId="{3C9E9F15-9644-4073-B817-8A9CD67A2A2D}" type="pres">
      <dgm:prSet presAssocID="{4121C331-0C6D-4E48-9F4B-C97DF2117D55}" presName="parentLeftMargin" presStyleLbl="node1" presStyleIdx="0" presStyleCnt="5"/>
      <dgm:spPr/>
    </dgm:pt>
    <dgm:pt modelId="{C7F00E4C-B91B-4612-901A-71332B8D0A91}" type="pres">
      <dgm:prSet presAssocID="{4121C331-0C6D-4E48-9F4B-C97DF2117D55}" presName="parentText" presStyleLbl="node1" presStyleIdx="1" presStyleCnt="5">
        <dgm:presLayoutVars>
          <dgm:chMax val="0"/>
          <dgm:bulletEnabled val="1"/>
        </dgm:presLayoutVars>
      </dgm:prSet>
      <dgm:spPr/>
    </dgm:pt>
    <dgm:pt modelId="{E52D0ADA-A1ED-4A5F-9632-C13736B524FE}" type="pres">
      <dgm:prSet presAssocID="{4121C331-0C6D-4E48-9F4B-C97DF2117D55}" presName="negativeSpace" presStyleCnt="0"/>
      <dgm:spPr/>
    </dgm:pt>
    <dgm:pt modelId="{A1590C81-7B7C-45B4-B202-07CDF5CB49B7}" type="pres">
      <dgm:prSet presAssocID="{4121C331-0C6D-4E48-9F4B-C97DF2117D55}" presName="childText" presStyleLbl="conFgAcc1" presStyleIdx="1" presStyleCnt="5">
        <dgm:presLayoutVars>
          <dgm:bulletEnabled val="1"/>
        </dgm:presLayoutVars>
      </dgm:prSet>
      <dgm:spPr/>
    </dgm:pt>
    <dgm:pt modelId="{0BE07103-F8EE-4831-88B3-85D2A655A8CE}" type="pres">
      <dgm:prSet presAssocID="{3BD10BD0-666F-4C1F-93CD-1A2E42973461}" presName="spaceBetweenRectangles" presStyleCnt="0"/>
      <dgm:spPr/>
    </dgm:pt>
    <dgm:pt modelId="{830F1749-CDF3-4B8C-BE19-3E3FE29B3882}" type="pres">
      <dgm:prSet presAssocID="{53FC7EAB-31B5-4AEF-A79E-254B2596E9D4}" presName="parentLin" presStyleCnt="0"/>
      <dgm:spPr/>
    </dgm:pt>
    <dgm:pt modelId="{9B0F22BF-13B9-41F8-87FF-6A19D4360C1D}" type="pres">
      <dgm:prSet presAssocID="{53FC7EAB-31B5-4AEF-A79E-254B2596E9D4}" presName="parentLeftMargin" presStyleLbl="node1" presStyleIdx="1" presStyleCnt="5"/>
      <dgm:spPr/>
    </dgm:pt>
    <dgm:pt modelId="{28B7BDB1-E230-43FC-9A92-C7FB0DD7C61B}" type="pres">
      <dgm:prSet presAssocID="{53FC7EAB-31B5-4AEF-A79E-254B2596E9D4}" presName="parentText" presStyleLbl="node1" presStyleIdx="2" presStyleCnt="5">
        <dgm:presLayoutVars>
          <dgm:chMax val="0"/>
          <dgm:bulletEnabled val="1"/>
        </dgm:presLayoutVars>
      </dgm:prSet>
      <dgm:spPr/>
    </dgm:pt>
    <dgm:pt modelId="{A0B1A8C5-16D0-43FE-A901-E546A0A1DD8C}" type="pres">
      <dgm:prSet presAssocID="{53FC7EAB-31B5-4AEF-A79E-254B2596E9D4}" presName="negativeSpace" presStyleCnt="0"/>
      <dgm:spPr/>
    </dgm:pt>
    <dgm:pt modelId="{264F566F-2E5B-49FE-8752-2D81810C776E}" type="pres">
      <dgm:prSet presAssocID="{53FC7EAB-31B5-4AEF-A79E-254B2596E9D4}" presName="childText" presStyleLbl="conFgAcc1" presStyleIdx="2" presStyleCnt="5">
        <dgm:presLayoutVars>
          <dgm:bulletEnabled val="1"/>
        </dgm:presLayoutVars>
      </dgm:prSet>
      <dgm:spPr/>
    </dgm:pt>
    <dgm:pt modelId="{79D56AAD-5A9D-4D17-99CB-2C3E0FF99F56}" type="pres">
      <dgm:prSet presAssocID="{15FF659A-A5A3-4C5C-95FB-873CD71E8A6E}" presName="spaceBetweenRectangles" presStyleCnt="0"/>
      <dgm:spPr/>
    </dgm:pt>
    <dgm:pt modelId="{CA7C987C-8509-47EB-AE1B-E17D69C9B828}" type="pres">
      <dgm:prSet presAssocID="{7EE144A8-C97E-4DE0-8B22-E5E165BF3EAA}" presName="parentLin" presStyleCnt="0"/>
      <dgm:spPr/>
    </dgm:pt>
    <dgm:pt modelId="{EF37653B-E468-488A-9395-825544F4AB85}" type="pres">
      <dgm:prSet presAssocID="{7EE144A8-C97E-4DE0-8B22-E5E165BF3EAA}" presName="parentLeftMargin" presStyleLbl="node1" presStyleIdx="2" presStyleCnt="5"/>
      <dgm:spPr/>
    </dgm:pt>
    <dgm:pt modelId="{5448049C-4177-4A89-ACB1-8EAA00C25D0B}" type="pres">
      <dgm:prSet presAssocID="{7EE144A8-C97E-4DE0-8B22-E5E165BF3EAA}" presName="parentText" presStyleLbl="node1" presStyleIdx="3" presStyleCnt="5">
        <dgm:presLayoutVars>
          <dgm:chMax val="0"/>
          <dgm:bulletEnabled val="1"/>
        </dgm:presLayoutVars>
      </dgm:prSet>
      <dgm:spPr/>
    </dgm:pt>
    <dgm:pt modelId="{7AD87E4D-571A-4704-AA1F-CC1779B51D12}" type="pres">
      <dgm:prSet presAssocID="{7EE144A8-C97E-4DE0-8B22-E5E165BF3EAA}" presName="negativeSpace" presStyleCnt="0"/>
      <dgm:spPr/>
    </dgm:pt>
    <dgm:pt modelId="{AEE8706F-276F-4764-A0AF-E3CFC7DDD938}" type="pres">
      <dgm:prSet presAssocID="{7EE144A8-C97E-4DE0-8B22-E5E165BF3EAA}" presName="childText" presStyleLbl="conFgAcc1" presStyleIdx="3" presStyleCnt="5">
        <dgm:presLayoutVars>
          <dgm:bulletEnabled val="1"/>
        </dgm:presLayoutVars>
      </dgm:prSet>
      <dgm:spPr/>
    </dgm:pt>
    <dgm:pt modelId="{8B1ACDF1-34F1-49C9-A3B0-CB7EE4D5E498}" type="pres">
      <dgm:prSet presAssocID="{E1463E65-6281-4B16-B69F-2FC208794EC5}" presName="spaceBetweenRectangles" presStyleCnt="0"/>
      <dgm:spPr/>
    </dgm:pt>
    <dgm:pt modelId="{09C313B4-67D8-4E4F-A8BE-67623A86C30E}" type="pres">
      <dgm:prSet presAssocID="{EF49F5BE-CEF3-4883-BDF9-42910EAA1E81}" presName="parentLin" presStyleCnt="0"/>
      <dgm:spPr/>
    </dgm:pt>
    <dgm:pt modelId="{B43B68DB-601A-4B67-B7AA-D0EAF5DC772D}" type="pres">
      <dgm:prSet presAssocID="{EF49F5BE-CEF3-4883-BDF9-42910EAA1E81}" presName="parentLeftMargin" presStyleLbl="node1" presStyleIdx="3" presStyleCnt="5"/>
      <dgm:spPr/>
    </dgm:pt>
    <dgm:pt modelId="{0988264A-B783-4B33-AAE7-A8F6D6A336E2}" type="pres">
      <dgm:prSet presAssocID="{EF49F5BE-CEF3-4883-BDF9-42910EAA1E81}" presName="parentText" presStyleLbl="node1" presStyleIdx="4" presStyleCnt="5" custScaleX="108012">
        <dgm:presLayoutVars>
          <dgm:chMax val="0"/>
          <dgm:bulletEnabled val="1"/>
        </dgm:presLayoutVars>
      </dgm:prSet>
      <dgm:spPr/>
    </dgm:pt>
    <dgm:pt modelId="{2D16A3C1-4973-4D45-8EE6-8828770FE386}" type="pres">
      <dgm:prSet presAssocID="{EF49F5BE-CEF3-4883-BDF9-42910EAA1E81}" presName="negativeSpace" presStyleCnt="0"/>
      <dgm:spPr/>
    </dgm:pt>
    <dgm:pt modelId="{DE54CF4C-2EC0-4DE6-AE6D-AADBEC7A9763}" type="pres">
      <dgm:prSet presAssocID="{EF49F5BE-CEF3-4883-BDF9-42910EAA1E81}" presName="childText" presStyleLbl="conFgAcc1" presStyleIdx="4" presStyleCnt="5">
        <dgm:presLayoutVars>
          <dgm:bulletEnabled val="1"/>
        </dgm:presLayoutVars>
      </dgm:prSet>
      <dgm:spPr/>
    </dgm:pt>
  </dgm:ptLst>
  <dgm:cxnLst>
    <dgm:cxn modelId="{A5334D03-83E9-4542-BD21-333E891D9D55}" srcId="{9E0195F7-A435-427F-9F6A-4E732DAFBEB9}" destId="{53FC7EAB-31B5-4AEF-A79E-254B2596E9D4}" srcOrd="2" destOrd="0" parTransId="{E64167DE-88F4-4E44-875A-E281D1DDBBE5}" sibTransId="{15FF659A-A5A3-4C5C-95FB-873CD71E8A6E}"/>
    <dgm:cxn modelId="{71F4D20D-2238-4361-B0AE-6F913103E83A}" srcId="{9E0195F7-A435-427F-9F6A-4E732DAFBEB9}" destId="{4121C331-0C6D-4E48-9F4B-C97DF2117D55}" srcOrd="1" destOrd="0" parTransId="{7E84582C-1B3E-45FB-9B37-26E4B1A91C72}" sibTransId="{3BD10BD0-666F-4C1F-93CD-1A2E42973461}"/>
    <dgm:cxn modelId="{6E77C81C-83F9-4F17-BAD5-0B1A2DE8060A}" type="presOf" srcId="{5B51984E-794D-4953-B53E-3BD991E64D85}" destId="{A4FAF890-607C-451C-9EBB-822E345E5643}" srcOrd="0" destOrd="0" presId="urn:microsoft.com/office/officeart/2005/8/layout/list1"/>
    <dgm:cxn modelId="{1FD01824-FF34-4693-8E80-0A7FEB83EB85}" type="presOf" srcId="{EF49F5BE-CEF3-4883-BDF9-42910EAA1E81}" destId="{0988264A-B783-4B33-AAE7-A8F6D6A336E2}" srcOrd="1" destOrd="0" presId="urn:microsoft.com/office/officeart/2005/8/layout/list1"/>
    <dgm:cxn modelId="{8B1E7129-F683-43D7-B9DC-07BCFA52C50D}" type="presOf" srcId="{53FC7EAB-31B5-4AEF-A79E-254B2596E9D4}" destId="{9B0F22BF-13B9-41F8-87FF-6A19D4360C1D}" srcOrd="0" destOrd="0" presId="urn:microsoft.com/office/officeart/2005/8/layout/list1"/>
    <dgm:cxn modelId="{CB624D2E-1C90-4F14-B82B-F009451B725F}" srcId="{9E0195F7-A435-427F-9F6A-4E732DAFBEB9}" destId="{5B51984E-794D-4953-B53E-3BD991E64D85}" srcOrd="0" destOrd="0" parTransId="{3FAF7F74-39F3-4849-998F-F01CB40478E9}" sibTransId="{F8524F0F-B627-4CE3-9F58-870C8CFE5897}"/>
    <dgm:cxn modelId="{49A14133-899E-47D8-807C-16631888B94A}" srcId="{9E0195F7-A435-427F-9F6A-4E732DAFBEB9}" destId="{7EE144A8-C97E-4DE0-8B22-E5E165BF3EAA}" srcOrd="3" destOrd="0" parTransId="{17494BFB-D088-4E6A-86DE-7DAEF6BFDD9C}" sibTransId="{E1463E65-6281-4B16-B69F-2FC208794EC5}"/>
    <dgm:cxn modelId="{C0356134-BABE-461F-9404-2C30151AB567}" srcId="{9E0195F7-A435-427F-9F6A-4E732DAFBEB9}" destId="{EF49F5BE-CEF3-4883-BDF9-42910EAA1E81}" srcOrd="4" destOrd="0" parTransId="{FFEBBDA1-172C-4DFD-B2E0-0FCE073ED1D8}" sibTransId="{45707167-7EB3-4EC0-883D-4BD06856B7BD}"/>
    <dgm:cxn modelId="{F916843A-2F6C-4B98-A603-B6653943B62F}" srcId="{EF49F5BE-CEF3-4883-BDF9-42910EAA1E81}" destId="{8E16D543-51CA-4F70-B808-7055ABE50907}" srcOrd="1" destOrd="0" parTransId="{C3C3BC6A-223B-4D30-A00A-A917A2296FA1}" sibTransId="{B6FC0369-7F6A-43A2-B87F-2E49B594A399}"/>
    <dgm:cxn modelId="{2179134C-D2DB-42FA-9610-1D172C6945DF}" type="presOf" srcId="{53FC7EAB-31B5-4AEF-A79E-254B2596E9D4}" destId="{28B7BDB1-E230-43FC-9A92-C7FB0DD7C61B}" srcOrd="1" destOrd="0" presId="urn:microsoft.com/office/officeart/2005/8/layout/list1"/>
    <dgm:cxn modelId="{2590E55A-8512-4FAA-87CE-7934CE8FAC32}" srcId="{EF49F5BE-CEF3-4883-BDF9-42910EAA1E81}" destId="{B25D75AE-56CF-4688-A378-8DD920E477A2}" srcOrd="0" destOrd="0" parTransId="{ED0C6CA9-B2E9-486F-8AED-D33489B33B3C}" sibTransId="{6DE5786B-6983-436F-B307-C111CEB0EE63}"/>
    <dgm:cxn modelId="{DC0FD87D-2CA7-4E57-8692-14E3EDFC5CBF}" type="presOf" srcId="{7EE144A8-C97E-4DE0-8B22-E5E165BF3EAA}" destId="{EF37653B-E468-488A-9395-825544F4AB85}"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19DE14A8-9303-42AB-B4DC-2CC671C0524E}" type="presOf" srcId="{7EE144A8-C97E-4DE0-8B22-E5E165BF3EAA}" destId="{5448049C-4177-4A89-ACB1-8EAA00C25D0B}" srcOrd="1" destOrd="0" presId="urn:microsoft.com/office/officeart/2005/8/layout/list1"/>
    <dgm:cxn modelId="{98942FAF-F898-4AF0-999E-98E4EC1555B3}" type="presOf" srcId="{B25D75AE-56CF-4688-A378-8DD920E477A2}" destId="{DE54CF4C-2EC0-4DE6-AE6D-AADBEC7A9763}" srcOrd="0" destOrd="0" presId="urn:microsoft.com/office/officeart/2005/8/layout/list1"/>
    <dgm:cxn modelId="{D9B6A2C5-D612-47F1-849D-358C61E90B23}" type="presOf" srcId="{5B51984E-794D-4953-B53E-3BD991E64D85}" destId="{8B47F27A-4A81-43CF-BB7B-6AD31B5A1C15}" srcOrd="1" destOrd="0" presId="urn:microsoft.com/office/officeart/2005/8/layout/list1"/>
    <dgm:cxn modelId="{A0277FE5-4F08-4E5F-B506-FEE59354122B}" type="presOf" srcId="{4121C331-0C6D-4E48-9F4B-C97DF2117D55}" destId="{C7F00E4C-B91B-4612-901A-71332B8D0A91}" srcOrd="1" destOrd="0" presId="urn:microsoft.com/office/officeart/2005/8/layout/list1"/>
    <dgm:cxn modelId="{68B187E9-A216-4D79-882A-B9053581BD09}" type="presOf" srcId="{EF49F5BE-CEF3-4883-BDF9-42910EAA1E81}" destId="{B43B68DB-601A-4B67-B7AA-D0EAF5DC772D}" srcOrd="0" destOrd="0" presId="urn:microsoft.com/office/officeart/2005/8/layout/list1"/>
    <dgm:cxn modelId="{B9230AF6-12D6-4458-9487-7E71718E926C}" type="presOf" srcId="{8E16D543-51CA-4F70-B808-7055ABE50907}" destId="{DE54CF4C-2EC0-4DE6-AE6D-AADBEC7A9763}" srcOrd="0" destOrd="1" presId="urn:microsoft.com/office/officeart/2005/8/layout/list1"/>
    <dgm:cxn modelId="{343D57F7-27CC-4AB8-A031-5D1F63C7E636}" type="presOf" srcId="{4121C331-0C6D-4E48-9F4B-C97DF2117D55}" destId="{3C9E9F15-9644-4073-B817-8A9CD67A2A2D}" srcOrd="0" destOrd="0" presId="urn:microsoft.com/office/officeart/2005/8/layout/list1"/>
    <dgm:cxn modelId="{64F962F5-8551-4469-898D-F1F4E7702629}" type="presParOf" srcId="{D6E00575-C523-47E8-A770-825F115FE44B}" destId="{01BF1DBB-5E53-4515-9A18-7B23170C8A6E}" srcOrd="0" destOrd="0" presId="urn:microsoft.com/office/officeart/2005/8/layout/list1"/>
    <dgm:cxn modelId="{71AEF104-5485-4C2D-9027-11F17E2542B8}" type="presParOf" srcId="{01BF1DBB-5E53-4515-9A18-7B23170C8A6E}" destId="{A4FAF890-607C-451C-9EBB-822E345E5643}" srcOrd="0" destOrd="0" presId="urn:microsoft.com/office/officeart/2005/8/layout/list1"/>
    <dgm:cxn modelId="{DBB39745-108D-4223-A9B9-1E2BB612033A}" type="presParOf" srcId="{01BF1DBB-5E53-4515-9A18-7B23170C8A6E}" destId="{8B47F27A-4A81-43CF-BB7B-6AD31B5A1C15}" srcOrd="1" destOrd="0" presId="urn:microsoft.com/office/officeart/2005/8/layout/list1"/>
    <dgm:cxn modelId="{5D069B17-8781-4EA6-B654-800725971954}" type="presParOf" srcId="{D6E00575-C523-47E8-A770-825F115FE44B}" destId="{B4259E1F-A82B-48D1-BEA1-6AC1521C9261}" srcOrd="1" destOrd="0" presId="urn:microsoft.com/office/officeart/2005/8/layout/list1"/>
    <dgm:cxn modelId="{7B28CDBF-B4CB-4337-91AD-95FF6920D70A}" type="presParOf" srcId="{D6E00575-C523-47E8-A770-825F115FE44B}" destId="{59DF2605-0E31-4B7E-99B7-FB1FE5C4335E}" srcOrd="2" destOrd="0" presId="urn:microsoft.com/office/officeart/2005/8/layout/list1"/>
    <dgm:cxn modelId="{848746F4-FC08-4FB8-B481-E1BB53B453F4}" type="presParOf" srcId="{D6E00575-C523-47E8-A770-825F115FE44B}" destId="{A9FC8531-4AEC-4E2C-8767-41144A0689C7}" srcOrd="3" destOrd="0" presId="urn:microsoft.com/office/officeart/2005/8/layout/list1"/>
    <dgm:cxn modelId="{B05B7D21-00DF-46ED-8D4D-E88C067ADFDD}" type="presParOf" srcId="{D6E00575-C523-47E8-A770-825F115FE44B}" destId="{8159617A-9C7C-4CA7-912A-66BF9C52C38B}" srcOrd="4" destOrd="0" presId="urn:microsoft.com/office/officeart/2005/8/layout/list1"/>
    <dgm:cxn modelId="{1F931315-84C9-464C-AE0A-FAD4B7FFB78B}" type="presParOf" srcId="{8159617A-9C7C-4CA7-912A-66BF9C52C38B}" destId="{3C9E9F15-9644-4073-B817-8A9CD67A2A2D}" srcOrd="0" destOrd="0" presId="urn:microsoft.com/office/officeart/2005/8/layout/list1"/>
    <dgm:cxn modelId="{1C96B721-E5CB-438B-BD63-DFBC969B7609}" type="presParOf" srcId="{8159617A-9C7C-4CA7-912A-66BF9C52C38B}" destId="{C7F00E4C-B91B-4612-901A-71332B8D0A91}" srcOrd="1" destOrd="0" presId="urn:microsoft.com/office/officeart/2005/8/layout/list1"/>
    <dgm:cxn modelId="{B4A5AB45-BDEC-4AC6-9524-E4DF95E51347}" type="presParOf" srcId="{D6E00575-C523-47E8-A770-825F115FE44B}" destId="{E52D0ADA-A1ED-4A5F-9632-C13736B524FE}" srcOrd="5" destOrd="0" presId="urn:microsoft.com/office/officeart/2005/8/layout/list1"/>
    <dgm:cxn modelId="{2140D9EA-756E-4CD0-AC55-2E1E225BBD37}" type="presParOf" srcId="{D6E00575-C523-47E8-A770-825F115FE44B}" destId="{A1590C81-7B7C-45B4-B202-07CDF5CB49B7}" srcOrd="6" destOrd="0" presId="urn:microsoft.com/office/officeart/2005/8/layout/list1"/>
    <dgm:cxn modelId="{88FD18DA-C661-43CA-8961-5142096A7192}" type="presParOf" srcId="{D6E00575-C523-47E8-A770-825F115FE44B}" destId="{0BE07103-F8EE-4831-88B3-85D2A655A8CE}" srcOrd="7" destOrd="0" presId="urn:microsoft.com/office/officeart/2005/8/layout/list1"/>
    <dgm:cxn modelId="{2B5BF981-70B5-4756-AC16-C579B97A76C4}" type="presParOf" srcId="{D6E00575-C523-47E8-A770-825F115FE44B}" destId="{830F1749-CDF3-4B8C-BE19-3E3FE29B3882}" srcOrd="8" destOrd="0" presId="urn:microsoft.com/office/officeart/2005/8/layout/list1"/>
    <dgm:cxn modelId="{DABF349C-2E24-4B3A-B113-F1E848D59C59}" type="presParOf" srcId="{830F1749-CDF3-4B8C-BE19-3E3FE29B3882}" destId="{9B0F22BF-13B9-41F8-87FF-6A19D4360C1D}" srcOrd="0" destOrd="0" presId="urn:microsoft.com/office/officeart/2005/8/layout/list1"/>
    <dgm:cxn modelId="{C17038C0-720D-4172-BE21-98025360A0DE}" type="presParOf" srcId="{830F1749-CDF3-4B8C-BE19-3E3FE29B3882}" destId="{28B7BDB1-E230-43FC-9A92-C7FB0DD7C61B}" srcOrd="1" destOrd="0" presId="urn:microsoft.com/office/officeart/2005/8/layout/list1"/>
    <dgm:cxn modelId="{92E77A17-6C82-4732-B62B-4D1DD9C157CB}" type="presParOf" srcId="{D6E00575-C523-47E8-A770-825F115FE44B}" destId="{A0B1A8C5-16D0-43FE-A901-E546A0A1DD8C}" srcOrd="9" destOrd="0" presId="urn:microsoft.com/office/officeart/2005/8/layout/list1"/>
    <dgm:cxn modelId="{21356B16-BBC5-4EBC-8AD9-176F3EBAC67F}" type="presParOf" srcId="{D6E00575-C523-47E8-A770-825F115FE44B}" destId="{264F566F-2E5B-49FE-8752-2D81810C776E}" srcOrd="10" destOrd="0" presId="urn:microsoft.com/office/officeart/2005/8/layout/list1"/>
    <dgm:cxn modelId="{DCD19EFA-E0B1-4C48-A5AB-480ED6A97EDB}" type="presParOf" srcId="{D6E00575-C523-47E8-A770-825F115FE44B}" destId="{79D56AAD-5A9D-4D17-99CB-2C3E0FF99F56}" srcOrd="11" destOrd="0" presId="urn:microsoft.com/office/officeart/2005/8/layout/list1"/>
    <dgm:cxn modelId="{EF882611-A359-4D58-A070-6DA51440FF30}" type="presParOf" srcId="{D6E00575-C523-47E8-A770-825F115FE44B}" destId="{CA7C987C-8509-47EB-AE1B-E17D69C9B828}" srcOrd="12" destOrd="0" presId="urn:microsoft.com/office/officeart/2005/8/layout/list1"/>
    <dgm:cxn modelId="{D34FEA58-4831-4BA4-87E0-0EC5ACB34A23}" type="presParOf" srcId="{CA7C987C-8509-47EB-AE1B-E17D69C9B828}" destId="{EF37653B-E468-488A-9395-825544F4AB85}" srcOrd="0" destOrd="0" presId="urn:microsoft.com/office/officeart/2005/8/layout/list1"/>
    <dgm:cxn modelId="{BB29E131-407B-466F-A330-E8E56FFDCE90}" type="presParOf" srcId="{CA7C987C-8509-47EB-AE1B-E17D69C9B828}" destId="{5448049C-4177-4A89-ACB1-8EAA00C25D0B}" srcOrd="1" destOrd="0" presId="urn:microsoft.com/office/officeart/2005/8/layout/list1"/>
    <dgm:cxn modelId="{D8E41251-D830-4753-A847-4E6D2B7F95F3}" type="presParOf" srcId="{D6E00575-C523-47E8-A770-825F115FE44B}" destId="{7AD87E4D-571A-4704-AA1F-CC1779B51D12}" srcOrd="13" destOrd="0" presId="urn:microsoft.com/office/officeart/2005/8/layout/list1"/>
    <dgm:cxn modelId="{0899542C-027E-4644-A4E3-224897E2D088}" type="presParOf" srcId="{D6E00575-C523-47E8-A770-825F115FE44B}" destId="{AEE8706F-276F-4764-A0AF-E3CFC7DDD938}" srcOrd="14" destOrd="0" presId="urn:microsoft.com/office/officeart/2005/8/layout/list1"/>
    <dgm:cxn modelId="{0B0F67C9-CC99-43A9-94FB-F1DAF846ABC8}" type="presParOf" srcId="{D6E00575-C523-47E8-A770-825F115FE44B}" destId="{8B1ACDF1-34F1-49C9-A3B0-CB7EE4D5E498}" srcOrd="15" destOrd="0" presId="urn:microsoft.com/office/officeart/2005/8/layout/list1"/>
    <dgm:cxn modelId="{D84379C1-2EE6-4F06-B90B-332E4D16166C}" type="presParOf" srcId="{D6E00575-C523-47E8-A770-825F115FE44B}" destId="{09C313B4-67D8-4E4F-A8BE-67623A86C30E}" srcOrd="16" destOrd="0" presId="urn:microsoft.com/office/officeart/2005/8/layout/list1"/>
    <dgm:cxn modelId="{06BA401C-9455-4B77-A4A4-B3FB5D830262}" type="presParOf" srcId="{09C313B4-67D8-4E4F-A8BE-67623A86C30E}" destId="{B43B68DB-601A-4B67-B7AA-D0EAF5DC772D}" srcOrd="0" destOrd="0" presId="urn:microsoft.com/office/officeart/2005/8/layout/list1"/>
    <dgm:cxn modelId="{81D7C6DE-834A-4155-A288-566F4F2FE8B7}" type="presParOf" srcId="{09C313B4-67D8-4E4F-A8BE-67623A86C30E}" destId="{0988264A-B783-4B33-AAE7-A8F6D6A336E2}" srcOrd="1" destOrd="0" presId="urn:microsoft.com/office/officeart/2005/8/layout/list1"/>
    <dgm:cxn modelId="{0568DD25-621E-4E03-963D-A9EA835C009D}" type="presParOf" srcId="{D6E00575-C523-47E8-A770-825F115FE44B}" destId="{2D16A3C1-4973-4D45-8EE6-8828770FE386}" srcOrd="17" destOrd="0" presId="urn:microsoft.com/office/officeart/2005/8/layout/list1"/>
    <dgm:cxn modelId="{BDB9F03F-7E5D-4F0D-9183-48983455B6BD}" type="presParOf" srcId="{D6E00575-C523-47E8-A770-825F115FE44B}" destId="{DE54CF4C-2EC0-4DE6-AE6D-AADBEC7A976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4BAEE8-E645-46DC-8CF4-422FB9CBDE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D221A4E-6BF9-4802-8D5B-0E69DA958E12}">
      <dgm:prSet phldrT="[Text]"/>
      <dgm:spPr/>
      <dgm:t>
        <a:bodyPr/>
        <a:lstStyle/>
        <a:p>
          <a:r>
            <a:rPr lang="en-US" b="1" i="1" dirty="0"/>
            <a:t>Approach</a:t>
          </a:r>
          <a:endParaRPr lang="en-US" dirty="0"/>
        </a:p>
      </dgm:t>
    </dgm:pt>
    <dgm:pt modelId="{B585155F-A36E-4F73-81E4-841CEC27D289}" type="parTrans" cxnId="{B4CE5502-7216-4F42-8060-21297B1A43C1}">
      <dgm:prSet/>
      <dgm:spPr/>
      <dgm:t>
        <a:bodyPr/>
        <a:lstStyle/>
        <a:p>
          <a:endParaRPr lang="en-US"/>
        </a:p>
      </dgm:t>
    </dgm:pt>
    <dgm:pt modelId="{F00DCA0B-9A84-49B1-BB74-4C43605F6CBE}" type="sibTrans" cxnId="{B4CE5502-7216-4F42-8060-21297B1A43C1}">
      <dgm:prSet/>
      <dgm:spPr/>
      <dgm:t>
        <a:bodyPr/>
        <a:lstStyle/>
        <a:p>
          <a:endParaRPr lang="en-US"/>
        </a:p>
      </dgm:t>
    </dgm:pt>
    <dgm:pt modelId="{CE08E600-81D8-425D-96F0-0FEDF5BEB6DB}">
      <dgm:prSet/>
      <dgm:spPr/>
      <dgm:t>
        <a:bodyPr/>
        <a:lstStyle/>
        <a:p>
          <a:r>
            <a:rPr lang="en-US" b="1" i="1" dirty="0"/>
            <a:t>Deployment</a:t>
          </a:r>
          <a:endParaRPr lang="en-US" dirty="0"/>
        </a:p>
      </dgm:t>
    </dgm:pt>
    <dgm:pt modelId="{BE6C6021-D973-461E-910B-7446E3BEA392}" type="parTrans" cxnId="{067DE740-27D2-4E4C-A5DC-0E417FE917AB}">
      <dgm:prSet/>
      <dgm:spPr/>
      <dgm:t>
        <a:bodyPr/>
        <a:lstStyle/>
        <a:p>
          <a:endParaRPr lang="en-US"/>
        </a:p>
      </dgm:t>
    </dgm:pt>
    <dgm:pt modelId="{3686F53C-3BE1-4CDF-B8F4-9E0BC658844F}" type="sibTrans" cxnId="{067DE740-27D2-4E4C-A5DC-0E417FE917AB}">
      <dgm:prSet/>
      <dgm:spPr/>
      <dgm:t>
        <a:bodyPr/>
        <a:lstStyle/>
        <a:p>
          <a:endParaRPr lang="en-US"/>
        </a:p>
      </dgm:t>
    </dgm:pt>
    <dgm:pt modelId="{5723BF27-33F1-4D83-A6C6-E004F8AD7840}">
      <dgm:prSet/>
      <dgm:spPr/>
      <dgm:t>
        <a:bodyPr/>
        <a:lstStyle/>
        <a:p>
          <a:r>
            <a:rPr lang="en-US" b="1" i="1" dirty="0"/>
            <a:t>Learning</a:t>
          </a:r>
          <a:endParaRPr lang="en-US" dirty="0"/>
        </a:p>
      </dgm:t>
    </dgm:pt>
    <dgm:pt modelId="{420D67ED-254E-48D3-9DEF-A6C270ECBFC3}" type="parTrans" cxnId="{B5B11F50-F38F-492B-952B-C9F60604076B}">
      <dgm:prSet/>
      <dgm:spPr/>
      <dgm:t>
        <a:bodyPr/>
        <a:lstStyle/>
        <a:p>
          <a:endParaRPr lang="en-US"/>
        </a:p>
      </dgm:t>
    </dgm:pt>
    <dgm:pt modelId="{A3117997-AA51-4BEC-9B24-0D5D5993230C}" type="sibTrans" cxnId="{B5B11F50-F38F-492B-952B-C9F60604076B}">
      <dgm:prSet/>
      <dgm:spPr/>
      <dgm:t>
        <a:bodyPr/>
        <a:lstStyle/>
        <a:p>
          <a:endParaRPr lang="en-US"/>
        </a:p>
      </dgm:t>
    </dgm:pt>
    <dgm:pt modelId="{14FC7D57-7424-46E4-AF00-A5B2D1943729}">
      <dgm:prSet/>
      <dgm:spPr/>
      <dgm:t>
        <a:bodyPr/>
        <a:lstStyle/>
        <a:p>
          <a:r>
            <a:rPr lang="en-US" b="1" i="1" dirty="0"/>
            <a:t>Integration</a:t>
          </a:r>
          <a:endParaRPr lang="en-US" dirty="0">
            <a:ea typeface="ＭＳ Ｐゴシック" pitchFamily="34" charset="-128"/>
          </a:endParaRPr>
        </a:p>
      </dgm:t>
    </dgm:pt>
    <dgm:pt modelId="{FA8AEE6A-0108-42F4-A09C-5824AC8F0BAA}" type="parTrans" cxnId="{307A378C-DDCB-4758-83C4-98FC41F719EE}">
      <dgm:prSet/>
      <dgm:spPr/>
      <dgm:t>
        <a:bodyPr/>
        <a:lstStyle/>
        <a:p>
          <a:endParaRPr lang="en-US"/>
        </a:p>
      </dgm:t>
    </dgm:pt>
    <dgm:pt modelId="{0CB0D09C-B231-459C-BCC7-058FF93DB0CB}" type="sibTrans" cxnId="{307A378C-DDCB-4758-83C4-98FC41F719EE}">
      <dgm:prSet/>
      <dgm:spPr/>
      <dgm:t>
        <a:bodyPr/>
        <a:lstStyle/>
        <a:p>
          <a:endParaRPr lang="en-US"/>
        </a:p>
      </dgm:t>
    </dgm:pt>
    <dgm:pt modelId="{FF7F7EC2-E5A9-4700-85AA-9103D01021A7}">
      <dgm:prSet phldrT="[Text]"/>
      <dgm:spPr/>
      <dgm:t>
        <a:bodyPr/>
        <a:lstStyle/>
        <a:p>
          <a:r>
            <a:rPr lang="en-US" dirty="0"/>
            <a:t>How do you accomplish your organization’s work? How systematic are your key processes?</a:t>
          </a:r>
        </a:p>
      </dgm:t>
    </dgm:pt>
    <dgm:pt modelId="{9F682AEA-D8AD-4068-BD22-64CC99D00189}" type="parTrans" cxnId="{BDC8D004-50C6-4206-BB51-51816861A2D3}">
      <dgm:prSet/>
      <dgm:spPr/>
      <dgm:t>
        <a:bodyPr/>
        <a:lstStyle/>
        <a:p>
          <a:endParaRPr lang="en-US"/>
        </a:p>
      </dgm:t>
    </dgm:pt>
    <dgm:pt modelId="{74E8B04B-EB45-4D1A-9CE7-6028431A07CD}" type="sibTrans" cxnId="{BDC8D004-50C6-4206-BB51-51816861A2D3}">
      <dgm:prSet/>
      <dgm:spPr/>
      <dgm:t>
        <a:bodyPr/>
        <a:lstStyle/>
        <a:p>
          <a:endParaRPr lang="en-US"/>
        </a:p>
      </dgm:t>
    </dgm:pt>
    <dgm:pt modelId="{1C102D95-1391-4DC3-9318-4B6782E12E26}">
      <dgm:prSet/>
      <dgm:spPr/>
      <dgm:t>
        <a:bodyPr/>
        <a:lstStyle/>
        <a:p>
          <a:r>
            <a:rPr lang="en-US" dirty="0"/>
            <a:t>How consistently are your key processes used?</a:t>
          </a:r>
        </a:p>
      </dgm:t>
    </dgm:pt>
    <dgm:pt modelId="{408445E1-B507-4F91-AD81-954D6A3414FA}" type="parTrans" cxnId="{EAB6314C-12AC-49BF-B604-E233421E63B1}">
      <dgm:prSet/>
      <dgm:spPr/>
      <dgm:t>
        <a:bodyPr/>
        <a:lstStyle/>
        <a:p>
          <a:endParaRPr lang="en-US"/>
        </a:p>
      </dgm:t>
    </dgm:pt>
    <dgm:pt modelId="{ACA190F5-7FB5-4F8A-9625-4E395FBB2939}" type="sibTrans" cxnId="{EAB6314C-12AC-49BF-B604-E233421E63B1}">
      <dgm:prSet/>
      <dgm:spPr/>
      <dgm:t>
        <a:bodyPr/>
        <a:lstStyle/>
        <a:p>
          <a:endParaRPr lang="en-US"/>
        </a:p>
      </dgm:t>
    </dgm:pt>
    <dgm:pt modelId="{918165E6-45CC-4E23-AA63-F193CCC67F16}">
      <dgm:prSet/>
      <dgm:spPr/>
      <dgm:t>
        <a:bodyPr/>
        <a:lstStyle/>
        <a:p>
          <a:r>
            <a:rPr lang="en-US" dirty="0"/>
            <a:t>How well have you evaluated and improved your key processes? How well have improvements been shared?</a:t>
          </a:r>
        </a:p>
      </dgm:t>
    </dgm:pt>
    <dgm:pt modelId="{C85A8AFF-4288-43A2-8333-8B7BD90B232F}" type="parTrans" cxnId="{013A481C-EC39-4B09-9132-C54252915190}">
      <dgm:prSet/>
      <dgm:spPr/>
      <dgm:t>
        <a:bodyPr/>
        <a:lstStyle/>
        <a:p>
          <a:endParaRPr lang="en-US"/>
        </a:p>
      </dgm:t>
    </dgm:pt>
    <dgm:pt modelId="{2A262EED-7F03-45E8-9E8A-A0956177B4EC}" type="sibTrans" cxnId="{013A481C-EC39-4B09-9132-C54252915190}">
      <dgm:prSet/>
      <dgm:spPr/>
      <dgm:t>
        <a:bodyPr/>
        <a:lstStyle/>
        <a:p>
          <a:endParaRPr lang="en-US"/>
        </a:p>
      </dgm:t>
    </dgm:pt>
    <dgm:pt modelId="{ACD098C5-161B-4257-AB1F-34FA76907F19}">
      <dgm:prSet/>
      <dgm:spPr/>
      <dgm:t>
        <a:bodyPr/>
        <a:lstStyle/>
        <a:p>
          <a:r>
            <a:rPr lang="en-US" dirty="0"/>
            <a:t>How well do your processes address organizational needs?</a:t>
          </a:r>
          <a:endParaRPr lang="en-US" dirty="0">
            <a:ea typeface="ＭＳ Ｐゴシック" pitchFamily="34" charset="-128"/>
          </a:endParaRPr>
        </a:p>
      </dgm:t>
    </dgm:pt>
    <dgm:pt modelId="{CCCE461C-75AE-4A8D-9DEF-938C07075300}" type="parTrans" cxnId="{2E0166A9-C784-4B30-97D0-086FF91FE600}">
      <dgm:prSet/>
      <dgm:spPr/>
      <dgm:t>
        <a:bodyPr/>
        <a:lstStyle/>
        <a:p>
          <a:endParaRPr lang="en-US"/>
        </a:p>
      </dgm:t>
    </dgm:pt>
    <dgm:pt modelId="{41FFE309-975B-4EAD-9F91-049A658AB9CB}" type="sibTrans" cxnId="{2E0166A9-C784-4B30-97D0-086FF91FE600}">
      <dgm:prSet/>
      <dgm:spPr/>
      <dgm:t>
        <a:bodyPr/>
        <a:lstStyle/>
        <a:p>
          <a:endParaRPr lang="en-US"/>
        </a:p>
      </dgm:t>
    </dgm:pt>
    <dgm:pt modelId="{21230857-C597-476E-9B70-04365C253D5F}" type="pres">
      <dgm:prSet presAssocID="{3B4BAEE8-E645-46DC-8CF4-422FB9CBDE8C}" presName="linear" presStyleCnt="0">
        <dgm:presLayoutVars>
          <dgm:animLvl val="lvl"/>
          <dgm:resizeHandles val="exact"/>
        </dgm:presLayoutVars>
      </dgm:prSet>
      <dgm:spPr/>
    </dgm:pt>
    <dgm:pt modelId="{253CB630-94FE-41A1-8CD7-C18158A89A1A}" type="pres">
      <dgm:prSet presAssocID="{1D221A4E-6BF9-4802-8D5B-0E69DA958E12}" presName="parentText" presStyleLbl="node1" presStyleIdx="0" presStyleCnt="4">
        <dgm:presLayoutVars>
          <dgm:chMax val="0"/>
          <dgm:bulletEnabled val="1"/>
        </dgm:presLayoutVars>
      </dgm:prSet>
      <dgm:spPr/>
    </dgm:pt>
    <dgm:pt modelId="{8E9CB2EB-A87F-4C51-856E-92986980098D}" type="pres">
      <dgm:prSet presAssocID="{1D221A4E-6BF9-4802-8D5B-0E69DA958E12}" presName="childText" presStyleLbl="revTx" presStyleIdx="0" presStyleCnt="4">
        <dgm:presLayoutVars>
          <dgm:bulletEnabled val="1"/>
        </dgm:presLayoutVars>
      </dgm:prSet>
      <dgm:spPr/>
    </dgm:pt>
    <dgm:pt modelId="{5D599930-DFCC-4B09-8471-8AFB1D85A775}" type="pres">
      <dgm:prSet presAssocID="{CE08E600-81D8-425D-96F0-0FEDF5BEB6DB}" presName="parentText" presStyleLbl="node1" presStyleIdx="1" presStyleCnt="4">
        <dgm:presLayoutVars>
          <dgm:chMax val="0"/>
          <dgm:bulletEnabled val="1"/>
        </dgm:presLayoutVars>
      </dgm:prSet>
      <dgm:spPr/>
    </dgm:pt>
    <dgm:pt modelId="{A201E224-A275-4016-8E2C-D854D8FEE373}" type="pres">
      <dgm:prSet presAssocID="{CE08E600-81D8-425D-96F0-0FEDF5BEB6DB}" presName="childText" presStyleLbl="revTx" presStyleIdx="1" presStyleCnt="4">
        <dgm:presLayoutVars>
          <dgm:bulletEnabled val="1"/>
        </dgm:presLayoutVars>
      </dgm:prSet>
      <dgm:spPr/>
    </dgm:pt>
    <dgm:pt modelId="{4DEA4ED2-E2C5-4704-9CB0-232AE4B9A02D}" type="pres">
      <dgm:prSet presAssocID="{5723BF27-33F1-4D83-A6C6-E004F8AD7840}" presName="parentText" presStyleLbl="node1" presStyleIdx="2" presStyleCnt="4">
        <dgm:presLayoutVars>
          <dgm:chMax val="0"/>
          <dgm:bulletEnabled val="1"/>
        </dgm:presLayoutVars>
      </dgm:prSet>
      <dgm:spPr/>
    </dgm:pt>
    <dgm:pt modelId="{FC9E2C4F-01C7-43AC-BEAA-8986EB46F41C}" type="pres">
      <dgm:prSet presAssocID="{5723BF27-33F1-4D83-A6C6-E004F8AD7840}" presName="childText" presStyleLbl="revTx" presStyleIdx="2" presStyleCnt="4">
        <dgm:presLayoutVars>
          <dgm:bulletEnabled val="1"/>
        </dgm:presLayoutVars>
      </dgm:prSet>
      <dgm:spPr/>
    </dgm:pt>
    <dgm:pt modelId="{233F978A-4823-49B9-9FFF-EE0A65E138EE}" type="pres">
      <dgm:prSet presAssocID="{14FC7D57-7424-46E4-AF00-A5B2D1943729}" presName="parentText" presStyleLbl="node1" presStyleIdx="3" presStyleCnt="4">
        <dgm:presLayoutVars>
          <dgm:chMax val="0"/>
          <dgm:bulletEnabled val="1"/>
        </dgm:presLayoutVars>
      </dgm:prSet>
      <dgm:spPr/>
    </dgm:pt>
    <dgm:pt modelId="{DE03575E-0FAE-4E7A-B831-B891731B8AA6}" type="pres">
      <dgm:prSet presAssocID="{14FC7D57-7424-46E4-AF00-A5B2D1943729}" presName="childText" presStyleLbl="revTx" presStyleIdx="3" presStyleCnt="4">
        <dgm:presLayoutVars>
          <dgm:bulletEnabled val="1"/>
        </dgm:presLayoutVars>
      </dgm:prSet>
      <dgm:spPr/>
    </dgm:pt>
  </dgm:ptLst>
  <dgm:cxnLst>
    <dgm:cxn modelId="{B4CE5502-7216-4F42-8060-21297B1A43C1}" srcId="{3B4BAEE8-E645-46DC-8CF4-422FB9CBDE8C}" destId="{1D221A4E-6BF9-4802-8D5B-0E69DA958E12}" srcOrd="0" destOrd="0" parTransId="{B585155F-A36E-4F73-81E4-841CEC27D289}" sibTransId="{F00DCA0B-9A84-49B1-BB74-4C43605F6CBE}"/>
    <dgm:cxn modelId="{BDC8D004-50C6-4206-BB51-51816861A2D3}" srcId="{1D221A4E-6BF9-4802-8D5B-0E69DA958E12}" destId="{FF7F7EC2-E5A9-4700-85AA-9103D01021A7}" srcOrd="0" destOrd="0" parTransId="{9F682AEA-D8AD-4068-BD22-64CC99D00189}" sibTransId="{74E8B04B-EB45-4D1A-9CE7-6028431A07CD}"/>
    <dgm:cxn modelId="{013A481C-EC39-4B09-9132-C54252915190}" srcId="{5723BF27-33F1-4D83-A6C6-E004F8AD7840}" destId="{918165E6-45CC-4E23-AA63-F193CCC67F16}" srcOrd="0" destOrd="0" parTransId="{C85A8AFF-4288-43A2-8333-8B7BD90B232F}" sibTransId="{2A262EED-7F03-45E8-9E8A-A0956177B4EC}"/>
    <dgm:cxn modelId="{61852B27-68D7-4CCE-880B-4363F49930DD}" type="presOf" srcId="{3B4BAEE8-E645-46DC-8CF4-422FB9CBDE8C}" destId="{21230857-C597-476E-9B70-04365C253D5F}" srcOrd="0" destOrd="0" presId="urn:microsoft.com/office/officeart/2005/8/layout/vList2"/>
    <dgm:cxn modelId="{9DA8662E-1274-4077-91C4-8DB1BF923440}" type="presOf" srcId="{FF7F7EC2-E5A9-4700-85AA-9103D01021A7}" destId="{8E9CB2EB-A87F-4C51-856E-92986980098D}" srcOrd="0" destOrd="0" presId="urn:microsoft.com/office/officeart/2005/8/layout/vList2"/>
    <dgm:cxn modelId="{D37E6040-389A-45B5-9CD3-872067914189}" type="presOf" srcId="{5723BF27-33F1-4D83-A6C6-E004F8AD7840}" destId="{4DEA4ED2-E2C5-4704-9CB0-232AE4B9A02D}" srcOrd="0" destOrd="0" presId="urn:microsoft.com/office/officeart/2005/8/layout/vList2"/>
    <dgm:cxn modelId="{067DE740-27D2-4E4C-A5DC-0E417FE917AB}" srcId="{3B4BAEE8-E645-46DC-8CF4-422FB9CBDE8C}" destId="{CE08E600-81D8-425D-96F0-0FEDF5BEB6DB}" srcOrd="1" destOrd="0" parTransId="{BE6C6021-D973-461E-910B-7446E3BEA392}" sibTransId="{3686F53C-3BE1-4CDF-B8F4-9E0BC658844F}"/>
    <dgm:cxn modelId="{397D694B-FCB3-4DBE-9AD2-08673251F424}" type="presOf" srcId="{1C102D95-1391-4DC3-9318-4B6782E12E26}" destId="{A201E224-A275-4016-8E2C-D854D8FEE373}" srcOrd="0" destOrd="0" presId="urn:microsoft.com/office/officeart/2005/8/layout/vList2"/>
    <dgm:cxn modelId="{EAB6314C-12AC-49BF-B604-E233421E63B1}" srcId="{CE08E600-81D8-425D-96F0-0FEDF5BEB6DB}" destId="{1C102D95-1391-4DC3-9318-4B6782E12E26}" srcOrd="0" destOrd="0" parTransId="{408445E1-B507-4F91-AD81-954D6A3414FA}" sibTransId="{ACA190F5-7FB5-4F8A-9625-4E395FBB2939}"/>
    <dgm:cxn modelId="{B5B11F50-F38F-492B-952B-C9F60604076B}" srcId="{3B4BAEE8-E645-46DC-8CF4-422FB9CBDE8C}" destId="{5723BF27-33F1-4D83-A6C6-E004F8AD7840}" srcOrd="2" destOrd="0" parTransId="{420D67ED-254E-48D3-9DEF-A6C270ECBFC3}" sibTransId="{A3117997-AA51-4BEC-9B24-0D5D5993230C}"/>
    <dgm:cxn modelId="{A7552F76-AD77-4075-AB29-30D29A95DB68}" type="presOf" srcId="{CE08E600-81D8-425D-96F0-0FEDF5BEB6DB}" destId="{5D599930-DFCC-4B09-8471-8AFB1D85A775}" srcOrd="0" destOrd="0" presId="urn:microsoft.com/office/officeart/2005/8/layout/vList2"/>
    <dgm:cxn modelId="{02F15E57-58E2-4254-AF55-A888F2731371}" type="presOf" srcId="{918165E6-45CC-4E23-AA63-F193CCC67F16}" destId="{FC9E2C4F-01C7-43AC-BEAA-8986EB46F41C}" srcOrd="0" destOrd="0" presId="urn:microsoft.com/office/officeart/2005/8/layout/vList2"/>
    <dgm:cxn modelId="{EA646E82-8D48-4303-A463-86F07578F740}" type="presOf" srcId="{14FC7D57-7424-46E4-AF00-A5B2D1943729}" destId="{233F978A-4823-49B9-9FFF-EE0A65E138EE}" srcOrd="0" destOrd="0" presId="urn:microsoft.com/office/officeart/2005/8/layout/vList2"/>
    <dgm:cxn modelId="{307A378C-DDCB-4758-83C4-98FC41F719EE}" srcId="{3B4BAEE8-E645-46DC-8CF4-422FB9CBDE8C}" destId="{14FC7D57-7424-46E4-AF00-A5B2D1943729}" srcOrd="3" destOrd="0" parTransId="{FA8AEE6A-0108-42F4-A09C-5824AC8F0BAA}" sibTransId="{0CB0D09C-B231-459C-BCC7-058FF93DB0CB}"/>
    <dgm:cxn modelId="{2E0166A9-C784-4B30-97D0-086FF91FE600}" srcId="{14FC7D57-7424-46E4-AF00-A5B2D1943729}" destId="{ACD098C5-161B-4257-AB1F-34FA76907F19}" srcOrd="0" destOrd="0" parTransId="{CCCE461C-75AE-4A8D-9DEF-938C07075300}" sibTransId="{41FFE309-975B-4EAD-9F91-049A658AB9CB}"/>
    <dgm:cxn modelId="{014FB3DF-A5E5-479A-ADE8-290374DB3ED5}" type="presOf" srcId="{1D221A4E-6BF9-4802-8D5B-0E69DA958E12}" destId="{253CB630-94FE-41A1-8CD7-C18158A89A1A}" srcOrd="0" destOrd="0" presId="urn:microsoft.com/office/officeart/2005/8/layout/vList2"/>
    <dgm:cxn modelId="{3E5BADFC-B984-4C4C-822D-ECEBFE2E7CA9}" type="presOf" srcId="{ACD098C5-161B-4257-AB1F-34FA76907F19}" destId="{DE03575E-0FAE-4E7A-B831-B891731B8AA6}" srcOrd="0" destOrd="0" presId="urn:microsoft.com/office/officeart/2005/8/layout/vList2"/>
    <dgm:cxn modelId="{C4A35B36-7968-403F-A3D6-02A303F4F8A7}" type="presParOf" srcId="{21230857-C597-476E-9B70-04365C253D5F}" destId="{253CB630-94FE-41A1-8CD7-C18158A89A1A}" srcOrd="0" destOrd="0" presId="urn:microsoft.com/office/officeart/2005/8/layout/vList2"/>
    <dgm:cxn modelId="{DA1FAF5B-7FB8-4004-B3E6-004FAF4BCBDB}" type="presParOf" srcId="{21230857-C597-476E-9B70-04365C253D5F}" destId="{8E9CB2EB-A87F-4C51-856E-92986980098D}" srcOrd="1" destOrd="0" presId="urn:microsoft.com/office/officeart/2005/8/layout/vList2"/>
    <dgm:cxn modelId="{89A055A7-9403-4CD7-81D6-7FF24B9E7F3C}" type="presParOf" srcId="{21230857-C597-476E-9B70-04365C253D5F}" destId="{5D599930-DFCC-4B09-8471-8AFB1D85A775}" srcOrd="2" destOrd="0" presId="urn:microsoft.com/office/officeart/2005/8/layout/vList2"/>
    <dgm:cxn modelId="{7A05012C-22D3-4BFE-AF91-EC3E0AA3A1CE}" type="presParOf" srcId="{21230857-C597-476E-9B70-04365C253D5F}" destId="{A201E224-A275-4016-8E2C-D854D8FEE373}" srcOrd="3" destOrd="0" presId="urn:microsoft.com/office/officeart/2005/8/layout/vList2"/>
    <dgm:cxn modelId="{2A440B66-1455-486F-9588-52BB2D2D26AE}" type="presParOf" srcId="{21230857-C597-476E-9B70-04365C253D5F}" destId="{4DEA4ED2-E2C5-4704-9CB0-232AE4B9A02D}" srcOrd="4" destOrd="0" presId="urn:microsoft.com/office/officeart/2005/8/layout/vList2"/>
    <dgm:cxn modelId="{26325AB5-F8F2-48FA-A96F-B7D6EC2AB78E}" type="presParOf" srcId="{21230857-C597-476E-9B70-04365C253D5F}" destId="{FC9E2C4F-01C7-43AC-BEAA-8986EB46F41C}" srcOrd="5" destOrd="0" presId="urn:microsoft.com/office/officeart/2005/8/layout/vList2"/>
    <dgm:cxn modelId="{32EF48C1-BD3D-4F0B-AF48-551230AFBCC2}" type="presParOf" srcId="{21230857-C597-476E-9B70-04365C253D5F}" destId="{233F978A-4823-49B9-9FFF-EE0A65E138EE}" srcOrd="6" destOrd="0" presId="urn:microsoft.com/office/officeart/2005/8/layout/vList2"/>
    <dgm:cxn modelId="{E799C4B3-F8F1-430F-8F95-25E44525D2E9}" type="presParOf" srcId="{21230857-C597-476E-9B70-04365C253D5F}" destId="{DE03575E-0FAE-4E7A-B831-B891731B8AA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32036FD-0CBC-4213-A353-9E14C79159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A8A19C-84A8-4D4B-B00A-072BF3906B5A}">
      <dgm:prSet phldrT="[Text]"/>
      <dgm:spPr/>
      <dgm:t>
        <a:bodyPr/>
        <a:lstStyle/>
        <a:p>
          <a:r>
            <a:rPr lang="en-US" b="1" i="1" dirty="0"/>
            <a:t>Levels</a:t>
          </a:r>
          <a:endParaRPr lang="en-US" dirty="0"/>
        </a:p>
      </dgm:t>
    </dgm:pt>
    <dgm:pt modelId="{D26934F9-6AED-41F5-BC81-939BEF2B07D5}" type="parTrans" cxnId="{F5D9E68B-8FC7-446A-9FAD-442AFE85F76D}">
      <dgm:prSet/>
      <dgm:spPr/>
      <dgm:t>
        <a:bodyPr/>
        <a:lstStyle/>
        <a:p>
          <a:endParaRPr lang="en-US"/>
        </a:p>
      </dgm:t>
    </dgm:pt>
    <dgm:pt modelId="{275AD04C-F196-4BB8-A7A8-3839FE343B6F}" type="sibTrans" cxnId="{F5D9E68B-8FC7-446A-9FAD-442AFE85F76D}">
      <dgm:prSet/>
      <dgm:spPr/>
      <dgm:t>
        <a:bodyPr/>
        <a:lstStyle/>
        <a:p>
          <a:endParaRPr lang="en-US"/>
        </a:p>
      </dgm:t>
    </dgm:pt>
    <dgm:pt modelId="{8B62BCB0-5078-4FCB-8A7E-153B0571CAE9}">
      <dgm:prSet/>
      <dgm:spPr/>
      <dgm:t>
        <a:bodyPr/>
        <a:lstStyle/>
        <a:p>
          <a:r>
            <a:rPr lang="en-US" b="1" i="1" dirty="0"/>
            <a:t>Trends</a:t>
          </a:r>
          <a:endParaRPr lang="en-US" dirty="0"/>
        </a:p>
      </dgm:t>
    </dgm:pt>
    <dgm:pt modelId="{BA3784B7-BB8E-4C75-A534-5D0C8BE9BB8A}" type="parTrans" cxnId="{2645D854-4F1D-4E6B-BD66-648BB6EC1CCF}">
      <dgm:prSet/>
      <dgm:spPr/>
      <dgm:t>
        <a:bodyPr/>
        <a:lstStyle/>
        <a:p>
          <a:endParaRPr lang="en-US"/>
        </a:p>
      </dgm:t>
    </dgm:pt>
    <dgm:pt modelId="{F9D86CB3-FD59-44A1-B70A-7EE85A67AB94}" type="sibTrans" cxnId="{2645D854-4F1D-4E6B-BD66-648BB6EC1CCF}">
      <dgm:prSet/>
      <dgm:spPr/>
      <dgm:t>
        <a:bodyPr/>
        <a:lstStyle/>
        <a:p>
          <a:endParaRPr lang="en-US"/>
        </a:p>
      </dgm:t>
    </dgm:pt>
    <dgm:pt modelId="{DDBFE45A-201C-42C2-A5B4-BDD2291A15AD}">
      <dgm:prSet/>
      <dgm:spPr/>
      <dgm:t>
        <a:bodyPr/>
        <a:lstStyle/>
        <a:p>
          <a:r>
            <a:rPr lang="en-US" b="1" i="1" dirty="0"/>
            <a:t>Comparisons</a:t>
          </a:r>
          <a:endParaRPr lang="en-US" dirty="0"/>
        </a:p>
      </dgm:t>
    </dgm:pt>
    <dgm:pt modelId="{AD41B146-0F19-4B30-87C5-52BC475D951A}" type="parTrans" cxnId="{3134EC78-8227-417C-A186-B7014D8174C9}">
      <dgm:prSet/>
      <dgm:spPr/>
      <dgm:t>
        <a:bodyPr/>
        <a:lstStyle/>
        <a:p>
          <a:endParaRPr lang="en-US"/>
        </a:p>
      </dgm:t>
    </dgm:pt>
    <dgm:pt modelId="{58F29F31-6E5F-4B2B-8089-ABF50ED989D3}" type="sibTrans" cxnId="{3134EC78-8227-417C-A186-B7014D8174C9}">
      <dgm:prSet/>
      <dgm:spPr/>
      <dgm:t>
        <a:bodyPr/>
        <a:lstStyle/>
        <a:p>
          <a:endParaRPr lang="en-US"/>
        </a:p>
      </dgm:t>
    </dgm:pt>
    <dgm:pt modelId="{D722E067-9FD1-46F3-BC7A-28902A48AAF4}">
      <dgm:prSet/>
      <dgm:spPr/>
      <dgm:t>
        <a:bodyPr/>
        <a:lstStyle/>
        <a:p>
          <a:r>
            <a:rPr lang="en-US" b="1" i="1" dirty="0"/>
            <a:t>Integration</a:t>
          </a:r>
          <a:endParaRPr lang="en-US" dirty="0">
            <a:ea typeface="ＭＳ Ｐゴシック" pitchFamily="34" charset="-128"/>
          </a:endParaRPr>
        </a:p>
      </dgm:t>
    </dgm:pt>
    <dgm:pt modelId="{6C956299-5E1F-4B66-8305-7085F7AAF08B}" type="parTrans" cxnId="{FC6B8B48-8E04-46BD-8B31-55063D00AEEC}">
      <dgm:prSet/>
      <dgm:spPr/>
      <dgm:t>
        <a:bodyPr/>
        <a:lstStyle/>
        <a:p>
          <a:endParaRPr lang="en-US"/>
        </a:p>
      </dgm:t>
    </dgm:pt>
    <dgm:pt modelId="{0B196EB5-1063-4600-BDF9-9693993C1B81}" type="sibTrans" cxnId="{FC6B8B48-8E04-46BD-8B31-55063D00AEEC}">
      <dgm:prSet/>
      <dgm:spPr/>
      <dgm:t>
        <a:bodyPr/>
        <a:lstStyle/>
        <a:p>
          <a:endParaRPr lang="en-US"/>
        </a:p>
      </dgm:t>
    </dgm:pt>
    <dgm:pt modelId="{7B4BE1DE-2EFC-4D55-82CB-32415062AB02}">
      <dgm:prSet phldrT="[Text]"/>
      <dgm:spPr/>
      <dgm:t>
        <a:bodyPr/>
        <a:lstStyle/>
        <a:p>
          <a:r>
            <a:rPr lang="en-US" dirty="0"/>
            <a:t>What is your current performance?</a:t>
          </a:r>
        </a:p>
      </dgm:t>
    </dgm:pt>
    <dgm:pt modelId="{6A9F419A-C0E2-40CE-9DEF-882199A96568}" type="parTrans" cxnId="{B7D2E716-D3B4-4CD2-B574-E750E88B94A5}">
      <dgm:prSet/>
      <dgm:spPr/>
      <dgm:t>
        <a:bodyPr/>
        <a:lstStyle/>
        <a:p>
          <a:endParaRPr lang="en-US"/>
        </a:p>
      </dgm:t>
    </dgm:pt>
    <dgm:pt modelId="{AF74A9D3-4C35-44B2-93BB-8F53727E3B2E}" type="sibTrans" cxnId="{B7D2E716-D3B4-4CD2-B574-E750E88B94A5}">
      <dgm:prSet/>
      <dgm:spPr/>
      <dgm:t>
        <a:bodyPr/>
        <a:lstStyle/>
        <a:p>
          <a:endParaRPr lang="en-US"/>
        </a:p>
      </dgm:t>
    </dgm:pt>
    <dgm:pt modelId="{26DCB55A-1AE7-4987-9AEE-C34732F53916}">
      <dgm:prSet/>
      <dgm:spPr/>
      <dgm:t>
        <a:bodyPr/>
        <a:lstStyle/>
        <a:p>
          <a:r>
            <a:rPr lang="en-US" dirty="0"/>
            <a:t>Are the results improving, staying the same, or getting worse?</a:t>
          </a:r>
        </a:p>
      </dgm:t>
    </dgm:pt>
    <dgm:pt modelId="{16532394-6BA2-4255-B847-9A6807DAB025}" type="parTrans" cxnId="{F957AA4A-87C9-4F69-B77E-6B1C94DDB3FC}">
      <dgm:prSet/>
      <dgm:spPr/>
      <dgm:t>
        <a:bodyPr/>
        <a:lstStyle/>
        <a:p>
          <a:endParaRPr lang="en-US"/>
        </a:p>
      </dgm:t>
    </dgm:pt>
    <dgm:pt modelId="{DBF02E40-8C17-456B-98DF-C17D9D02960E}" type="sibTrans" cxnId="{F957AA4A-87C9-4F69-B77E-6B1C94DDB3FC}">
      <dgm:prSet/>
      <dgm:spPr/>
      <dgm:t>
        <a:bodyPr/>
        <a:lstStyle/>
        <a:p>
          <a:endParaRPr lang="en-US"/>
        </a:p>
      </dgm:t>
    </dgm:pt>
    <dgm:pt modelId="{EB0DFD5B-D140-474A-A94B-3B5643D0F623}">
      <dgm:prSet/>
      <dgm:spPr/>
      <dgm:t>
        <a:bodyPr/>
        <a:lstStyle/>
        <a:p>
          <a:r>
            <a:rPr lang="en-US" dirty="0"/>
            <a:t>How does your performance compare with others?</a:t>
          </a:r>
        </a:p>
      </dgm:t>
    </dgm:pt>
    <dgm:pt modelId="{0D3FA389-6094-4066-8354-440FCE657A45}" type="parTrans" cxnId="{3BC734E1-2FFA-4910-A638-2A8F08394279}">
      <dgm:prSet/>
      <dgm:spPr/>
      <dgm:t>
        <a:bodyPr/>
        <a:lstStyle/>
        <a:p>
          <a:endParaRPr lang="en-US"/>
        </a:p>
      </dgm:t>
    </dgm:pt>
    <dgm:pt modelId="{63EC1F51-4FCE-4309-86C0-8245A9004EFA}" type="sibTrans" cxnId="{3BC734E1-2FFA-4910-A638-2A8F08394279}">
      <dgm:prSet/>
      <dgm:spPr/>
      <dgm:t>
        <a:bodyPr/>
        <a:lstStyle/>
        <a:p>
          <a:endParaRPr lang="en-US"/>
        </a:p>
      </dgm:t>
    </dgm:pt>
    <dgm:pt modelId="{643B6DB8-4904-4B7B-B897-609C7C269C0B}">
      <dgm:prSet/>
      <dgm:spPr/>
      <dgm:t>
        <a:bodyPr/>
        <a:lstStyle/>
        <a:p>
          <a:r>
            <a:rPr lang="en-US" dirty="0"/>
            <a:t>Are you tracking </a:t>
          </a:r>
          <a:r>
            <a:rPr lang="en-US" u="sng" dirty="0"/>
            <a:t>important</a:t>
          </a:r>
          <a:r>
            <a:rPr lang="en-US" dirty="0"/>
            <a:t> results? Are you using the results in decision making?</a:t>
          </a:r>
          <a:endParaRPr lang="en-US" dirty="0">
            <a:ea typeface="ＭＳ Ｐゴシック" pitchFamily="34" charset="-128"/>
          </a:endParaRPr>
        </a:p>
      </dgm:t>
    </dgm:pt>
    <dgm:pt modelId="{B45E2E5F-F1AA-4A74-9B21-8B03DD49C84D}" type="parTrans" cxnId="{44A41671-EA74-4D7F-9595-CCFD107D648A}">
      <dgm:prSet/>
      <dgm:spPr/>
      <dgm:t>
        <a:bodyPr/>
        <a:lstStyle/>
        <a:p>
          <a:endParaRPr lang="en-US"/>
        </a:p>
      </dgm:t>
    </dgm:pt>
    <dgm:pt modelId="{AD151E16-9148-4689-8733-8F43B25B5E70}" type="sibTrans" cxnId="{44A41671-EA74-4D7F-9595-CCFD107D648A}">
      <dgm:prSet/>
      <dgm:spPr/>
      <dgm:t>
        <a:bodyPr/>
        <a:lstStyle/>
        <a:p>
          <a:endParaRPr lang="en-US"/>
        </a:p>
      </dgm:t>
    </dgm:pt>
    <dgm:pt modelId="{647F8BBB-B5EE-4EAA-ADCC-F7C8F681B484}" type="pres">
      <dgm:prSet presAssocID="{D32036FD-0CBC-4213-A353-9E14C7915972}" presName="linear" presStyleCnt="0">
        <dgm:presLayoutVars>
          <dgm:animLvl val="lvl"/>
          <dgm:resizeHandles val="exact"/>
        </dgm:presLayoutVars>
      </dgm:prSet>
      <dgm:spPr/>
    </dgm:pt>
    <dgm:pt modelId="{3011C782-FAB5-40EE-8E2F-46EA529B19AD}" type="pres">
      <dgm:prSet presAssocID="{18A8A19C-84A8-4D4B-B00A-072BF3906B5A}" presName="parentText" presStyleLbl="node1" presStyleIdx="0" presStyleCnt="4">
        <dgm:presLayoutVars>
          <dgm:chMax val="0"/>
          <dgm:bulletEnabled val="1"/>
        </dgm:presLayoutVars>
      </dgm:prSet>
      <dgm:spPr/>
    </dgm:pt>
    <dgm:pt modelId="{2CFC1C7C-45CC-44A2-9E1D-2B519B46DFC6}" type="pres">
      <dgm:prSet presAssocID="{18A8A19C-84A8-4D4B-B00A-072BF3906B5A}" presName="childText" presStyleLbl="revTx" presStyleIdx="0" presStyleCnt="4">
        <dgm:presLayoutVars>
          <dgm:bulletEnabled val="1"/>
        </dgm:presLayoutVars>
      </dgm:prSet>
      <dgm:spPr/>
    </dgm:pt>
    <dgm:pt modelId="{87D8D0BA-7E97-4EAF-8C83-C9FBC3D0F36A}" type="pres">
      <dgm:prSet presAssocID="{8B62BCB0-5078-4FCB-8A7E-153B0571CAE9}" presName="parentText" presStyleLbl="node1" presStyleIdx="1" presStyleCnt="4">
        <dgm:presLayoutVars>
          <dgm:chMax val="0"/>
          <dgm:bulletEnabled val="1"/>
        </dgm:presLayoutVars>
      </dgm:prSet>
      <dgm:spPr/>
    </dgm:pt>
    <dgm:pt modelId="{169B2BFF-921B-4FEF-964A-8EBC144E2294}" type="pres">
      <dgm:prSet presAssocID="{8B62BCB0-5078-4FCB-8A7E-153B0571CAE9}" presName="childText" presStyleLbl="revTx" presStyleIdx="1" presStyleCnt="4">
        <dgm:presLayoutVars>
          <dgm:bulletEnabled val="1"/>
        </dgm:presLayoutVars>
      </dgm:prSet>
      <dgm:spPr/>
    </dgm:pt>
    <dgm:pt modelId="{AE5D45C4-AD1C-4B96-9B60-4E690B001BB7}" type="pres">
      <dgm:prSet presAssocID="{DDBFE45A-201C-42C2-A5B4-BDD2291A15AD}" presName="parentText" presStyleLbl="node1" presStyleIdx="2" presStyleCnt="4">
        <dgm:presLayoutVars>
          <dgm:chMax val="0"/>
          <dgm:bulletEnabled val="1"/>
        </dgm:presLayoutVars>
      </dgm:prSet>
      <dgm:spPr/>
    </dgm:pt>
    <dgm:pt modelId="{1EB158CA-1943-496B-9279-2F9DB09BBAA7}" type="pres">
      <dgm:prSet presAssocID="{DDBFE45A-201C-42C2-A5B4-BDD2291A15AD}" presName="childText" presStyleLbl="revTx" presStyleIdx="2" presStyleCnt="4">
        <dgm:presLayoutVars>
          <dgm:bulletEnabled val="1"/>
        </dgm:presLayoutVars>
      </dgm:prSet>
      <dgm:spPr/>
    </dgm:pt>
    <dgm:pt modelId="{FF8C5EAD-7632-4DBC-AAF3-1CFEAAC7E26C}" type="pres">
      <dgm:prSet presAssocID="{D722E067-9FD1-46F3-BC7A-28902A48AAF4}" presName="parentText" presStyleLbl="node1" presStyleIdx="3" presStyleCnt="4">
        <dgm:presLayoutVars>
          <dgm:chMax val="0"/>
          <dgm:bulletEnabled val="1"/>
        </dgm:presLayoutVars>
      </dgm:prSet>
      <dgm:spPr/>
    </dgm:pt>
    <dgm:pt modelId="{5C5774DB-D2DA-49E5-835E-D8EA30703EE4}" type="pres">
      <dgm:prSet presAssocID="{D722E067-9FD1-46F3-BC7A-28902A48AAF4}" presName="childText" presStyleLbl="revTx" presStyleIdx="3" presStyleCnt="4">
        <dgm:presLayoutVars>
          <dgm:bulletEnabled val="1"/>
        </dgm:presLayoutVars>
      </dgm:prSet>
      <dgm:spPr/>
    </dgm:pt>
  </dgm:ptLst>
  <dgm:cxnLst>
    <dgm:cxn modelId="{B7D2E716-D3B4-4CD2-B574-E750E88B94A5}" srcId="{18A8A19C-84A8-4D4B-B00A-072BF3906B5A}" destId="{7B4BE1DE-2EFC-4D55-82CB-32415062AB02}" srcOrd="0" destOrd="0" parTransId="{6A9F419A-C0E2-40CE-9DEF-882199A96568}" sibTransId="{AF74A9D3-4C35-44B2-93BB-8F53727E3B2E}"/>
    <dgm:cxn modelId="{8D8F811E-BD97-4075-A7A3-EA2F1BA88092}" type="presOf" srcId="{D722E067-9FD1-46F3-BC7A-28902A48AAF4}" destId="{FF8C5EAD-7632-4DBC-AAF3-1CFEAAC7E26C}" srcOrd="0" destOrd="0" presId="urn:microsoft.com/office/officeart/2005/8/layout/vList2"/>
    <dgm:cxn modelId="{A95D4C30-1190-4B8B-AA29-2A967100ED08}" type="presOf" srcId="{EB0DFD5B-D140-474A-A94B-3B5643D0F623}" destId="{1EB158CA-1943-496B-9279-2F9DB09BBAA7}" srcOrd="0" destOrd="0" presId="urn:microsoft.com/office/officeart/2005/8/layout/vList2"/>
    <dgm:cxn modelId="{FC6B8B48-8E04-46BD-8B31-55063D00AEEC}" srcId="{D32036FD-0CBC-4213-A353-9E14C7915972}" destId="{D722E067-9FD1-46F3-BC7A-28902A48AAF4}" srcOrd="3" destOrd="0" parTransId="{6C956299-5E1F-4B66-8305-7085F7AAF08B}" sibTransId="{0B196EB5-1063-4600-BDF9-9693993C1B81}"/>
    <dgm:cxn modelId="{C537A668-4760-4FA3-BECE-8D3BB028466D}" type="presOf" srcId="{26DCB55A-1AE7-4987-9AEE-C34732F53916}" destId="{169B2BFF-921B-4FEF-964A-8EBC144E2294}" srcOrd="0" destOrd="0" presId="urn:microsoft.com/office/officeart/2005/8/layout/vList2"/>
    <dgm:cxn modelId="{F957AA4A-87C9-4F69-B77E-6B1C94DDB3FC}" srcId="{8B62BCB0-5078-4FCB-8A7E-153B0571CAE9}" destId="{26DCB55A-1AE7-4987-9AEE-C34732F53916}" srcOrd="0" destOrd="0" parTransId="{16532394-6BA2-4255-B847-9A6807DAB025}" sibTransId="{DBF02E40-8C17-456B-98DF-C17D9D02960E}"/>
    <dgm:cxn modelId="{44A41671-EA74-4D7F-9595-CCFD107D648A}" srcId="{D722E067-9FD1-46F3-BC7A-28902A48AAF4}" destId="{643B6DB8-4904-4B7B-B897-609C7C269C0B}" srcOrd="0" destOrd="0" parTransId="{B45E2E5F-F1AA-4A74-9B21-8B03DD49C84D}" sibTransId="{AD151E16-9148-4689-8733-8F43B25B5E70}"/>
    <dgm:cxn modelId="{2645D854-4F1D-4E6B-BD66-648BB6EC1CCF}" srcId="{D32036FD-0CBC-4213-A353-9E14C7915972}" destId="{8B62BCB0-5078-4FCB-8A7E-153B0571CAE9}" srcOrd="1" destOrd="0" parTransId="{BA3784B7-BB8E-4C75-A534-5D0C8BE9BB8A}" sibTransId="{F9D86CB3-FD59-44A1-B70A-7EE85A67AB94}"/>
    <dgm:cxn modelId="{3134EC78-8227-417C-A186-B7014D8174C9}" srcId="{D32036FD-0CBC-4213-A353-9E14C7915972}" destId="{DDBFE45A-201C-42C2-A5B4-BDD2291A15AD}" srcOrd="2" destOrd="0" parTransId="{AD41B146-0F19-4B30-87C5-52BC475D951A}" sibTransId="{58F29F31-6E5F-4B2B-8089-ABF50ED989D3}"/>
    <dgm:cxn modelId="{E171657E-2537-46FB-8FDB-12C666FFF1F2}" type="presOf" srcId="{8B62BCB0-5078-4FCB-8A7E-153B0571CAE9}" destId="{87D8D0BA-7E97-4EAF-8C83-C9FBC3D0F36A}" srcOrd="0" destOrd="0" presId="urn:microsoft.com/office/officeart/2005/8/layout/vList2"/>
    <dgm:cxn modelId="{9E1F2B80-EEB0-453F-AB05-5EB366C3B08E}" type="presOf" srcId="{643B6DB8-4904-4B7B-B897-609C7C269C0B}" destId="{5C5774DB-D2DA-49E5-835E-D8EA30703EE4}" srcOrd="0" destOrd="0" presId="urn:microsoft.com/office/officeart/2005/8/layout/vList2"/>
    <dgm:cxn modelId="{125A4E81-3AF0-4D08-813D-2F6F694C739B}" type="presOf" srcId="{D32036FD-0CBC-4213-A353-9E14C7915972}" destId="{647F8BBB-B5EE-4EAA-ADCC-F7C8F681B484}" srcOrd="0" destOrd="0" presId="urn:microsoft.com/office/officeart/2005/8/layout/vList2"/>
    <dgm:cxn modelId="{CBB6BE89-4739-45D6-8BA9-5E31DE3B78E0}" type="presOf" srcId="{DDBFE45A-201C-42C2-A5B4-BDD2291A15AD}" destId="{AE5D45C4-AD1C-4B96-9B60-4E690B001BB7}" srcOrd="0" destOrd="0" presId="urn:microsoft.com/office/officeart/2005/8/layout/vList2"/>
    <dgm:cxn modelId="{F5D9E68B-8FC7-446A-9FAD-442AFE85F76D}" srcId="{D32036FD-0CBC-4213-A353-9E14C7915972}" destId="{18A8A19C-84A8-4D4B-B00A-072BF3906B5A}" srcOrd="0" destOrd="0" parTransId="{D26934F9-6AED-41F5-BC81-939BEF2B07D5}" sibTransId="{275AD04C-F196-4BB8-A7A8-3839FE343B6F}"/>
    <dgm:cxn modelId="{073B5FD8-0B3E-436C-A80B-E1E5FC573F2E}" type="presOf" srcId="{18A8A19C-84A8-4D4B-B00A-072BF3906B5A}" destId="{3011C782-FAB5-40EE-8E2F-46EA529B19AD}" srcOrd="0" destOrd="0" presId="urn:microsoft.com/office/officeart/2005/8/layout/vList2"/>
    <dgm:cxn modelId="{3BC734E1-2FFA-4910-A638-2A8F08394279}" srcId="{DDBFE45A-201C-42C2-A5B4-BDD2291A15AD}" destId="{EB0DFD5B-D140-474A-A94B-3B5643D0F623}" srcOrd="0" destOrd="0" parTransId="{0D3FA389-6094-4066-8354-440FCE657A45}" sibTransId="{63EC1F51-4FCE-4309-86C0-8245A9004EFA}"/>
    <dgm:cxn modelId="{B898A0FA-C937-4413-9EBD-26FF388D225B}" type="presOf" srcId="{7B4BE1DE-2EFC-4D55-82CB-32415062AB02}" destId="{2CFC1C7C-45CC-44A2-9E1D-2B519B46DFC6}" srcOrd="0" destOrd="0" presId="urn:microsoft.com/office/officeart/2005/8/layout/vList2"/>
    <dgm:cxn modelId="{EBBE7D13-8691-42DC-990B-8E92CFC2C44E}" type="presParOf" srcId="{647F8BBB-B5EE-4EAA-ADCC-F7C8F681B484}" destId="{3011C782-FAB5-40EE-8E2F-46EA529B19AD}" srcOrd="0" destOrd="0" presId="urn:microsoft.com/office/officeart/2005/8/layout/vList2"/>
    <dgm:cxn modelId="{DEF190C1-07C7-455A-A0C0-CAC8B991BCA7}" type="presParOf" srcId="{647F8BBB-B5EE-4EAA-ADCC-F7C8F681B484}" destId="{2CFC1C7C-45CC-44A2-9E1D-2B519B46DFC6}" srcOrd="1" destOrd="0" presId="urn:microsoft.com/office/officeart/2005/8/layout/vList2"/>
    <dgm:cxn modelId="{C7A8E0D8-C36A-4711-88BC-C230167962A0}" type="presParOf" srcId="{647F8BBB-B5EE-4EAA-ADCC-F7C8F681B484}" destId="{87D8D0BA-7E97-4EAF-8C83-C9FBC3D0F36A}" srcOrd="2" destOrd="0" presId="urn:microsoft.com/office/officeart/2005/8/layout/vList2"/>
    <dgm:cxn modelId="{C3FF4BAA-432D-435D-9936-28F48ED5FBAC}" type="presParOf" srcId="{647F8BBB-B5EE-4EAA-ADCC-F7C8F681B484}" destId="{169B2BFF-921B-4FEF-964A-8EBC144E2294}" srcOrd="3" destOrd="0" presId="urn:microsoft.com/office/officeart/2005/8/layout/vList2"/>
    <dgm:cxn modelId="{9C3EB39D-B92A-499F-A1E2-0D39FC8E07C6}" type="presParOf" srcId="{647F8BBB-B5EE-4EAA-ADCC-F7C8F681B484}" destId="{AE5D45C4-AD1C-4B96-9B60-4E690B001BB7}" srcOrd="4" destOrd="0" presId="urn:microsoft.com/office/officeart/2005/8/layout/vList2"/>
    <dgm:cxn modelId="{B0E6F00B-22B1-4512-8B47-DAEBBAEDEB00}" type="presParOf" srcId="{647F8BBB-B5EE-4EAA-ADCC-F7C8F681B484}" destId="{1EB158CA-1943-496B-9279-2F9DB09BBAA7}" srcOrd="5" destOrd="0" presId="urn:microsoft.com/office/officeart/2005/8/layout/vList2"/>
    <dgm:cxn modelId="{5B62345C-CB5D-4377-978A-A9676CE5EEDC}" type="presParOf" srcId="{647F8BBB-B5EE-4EAA-ADCC-F7C8F681B484}" destId="{FF8C5EAD-7632-4DBC-AAF3-1CFEAAC7E26C}" srcOrd="6" destOrd="0" presId="urn:microsoft.com/office/officeart/2005/8/layout/vList2"/>
    <dgm:cxn modelId="{4059C311-451C-4FC4-83B6-48A51A655E26}" type="presParOf" srcId="{647F8BBB-B5EE-4EAA-ADCC-F7C8F681B484}" destId="{5C5774DB-D2DA-49E5-835E-D8EA30703EE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tx1"/>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pPr/>
      <dgm:t>
        <a:bodyPr/>
        <a:lstStyle/>
        <a:p>
          <a:r>
            <a:rPr lang="en-US" dirty="0">
              <a:solidFill>
                <a:schemeClr val="tx1"/>
              </a:solidFill>
            </a:rPr>
            <a:t>Delivering value and results</a:t>
          </a:r>
        </a:p>
      </dgm: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a:ln w="38100">
          <a:noFill/>
          <a:prstDash val="sysDash"/>
        </a:ln>
      </dgm:spPr>
      <dgm:t>
        <a:bodyPr/>
        <a:lstStyle/>
        <a:p>
          <a:r>
            <a:rPr lang="en-US" b="1" dirty="0">
              <a:solidFill>
                <a:schemeClr val="tx1"/>
              </a:solidFill>
            </a:rPr>
            <a:t>Systems perspective</a:t>
          </a:r>
        </a:p>
      </dgm:t>
    </dgm:pt>
    <dgm:pt modelId="{B131BC83-EFCA-4855-9AB3-95ACA957AD46}" type="parTrans" cxnId="{591029D7-FFE7-40E6-9F82-954753B7E27A}">
      <dgm:prSet/>
      <dgm:spPr/>
      <dgm:t>
        <a:bodyPr/>
        <a:lstStyle/>
        <a:p>
          <a:endParaRPr lang="en-US" b="1">
            <a:solidFill>
              <a:schemeClr val="tx1"/>
            </a:solidFill>
          </a:endParaRPr>
        </a:p>
      </dgm:t>
    </dgm:pt>
    <dgm:pt modelId="{DE340907-C040-4461-A422-D2366E81819B}" type="sibTrans" cxnId="{591029D7-FFE7-40E6-9F82-954753B7E27A}">
      <dgm:prSet/>
      <dgm:spPr/>
      <dgm:t>
        <a:bodyPr/>
        <a:lstStyle/>
        <a:p>
          <a:endParaRPr lang="en-US" b="1">
            <a:solidFill>
              <a:schemeClr val="tx1"/>
            </a:solidFill>
          </a:endParaRPr>
        </a:p>
      </dgm:t>
    </dgm:pt>
    <dgm:pt modelId="{286888C8-4E50-4EFA-8997-4E71544D7EE1}">
      <dgm:prSet/>
      <dgm:spPr>
        <a:ln w="38100">
          <a:noFill/>
          <a:prstDash val="sysDash"/>
        </a:ln>
      </dgm:spPr>
      <dgm:t>
        <a:bodyPr/>
        <a:lstStyle/>
        <a:p>
          <a:r>
            <a:rPr lang="en-US" b="1" dirty="0">
              <a:solidFill>
                <a:schemeClr val="tx1"/>
              </a:solidFill>
            </a:rPr>
            <a:t>Visionary leadership</a:t>
          </a:r>
        </a:p>
      </dgm:t>
    </dgm:pt>
    <dgm:pt modelId="{A3E54268-2FA9-4FA3-B4DE-C7378E6F10F5}" type="parTrans" cxnId="{188C2032-431F-4F5E-BC1A-E324E3BA4014}">
      <dgm:prSet/>
      <dgm:spPr/>
      <dgm:t>
        <a:bodyPr/>
        <a:lstStyle/>
        <a:p>
          <a:endParaRPr lang="en-US" b="1">
            <a:solidFill>
              <a:schemeClr val="tx1"/>
            </a:solidFill>
          </a:endParaRPr>
        </a:p>
      </dgm:t>
    </dgm:pt>
    <dgm:pt modelId="{34D0ABD4-6831-42DD-A4F4-7B55E3E2D555}" type="sibTrans" cxnId="{188C2032-431F-4F5E-BC1A-E324E3BA4014}">
      <dgm:prSet/>
      <dgm:spPr/>
      <dgm:t>
        <a:bodyPr/>
        <a:lstStyle/>
        <a:p>
          <a:endParaRPr lang="en-US" b="1">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a:ln w="38100">
          <a:noFill/>
          <a:prstDash val="sysDash"/>
        </a:ln>
      </dgm:spPr>
      <dgm:t>
        <a:bodyPr/>
        <a:lstStyle/>
        <a:p>
          <a:r>
            <a:rPr lang="en-US" b="1">
              <a:solidFill>
                <a:schemeClr val="tx1"/>
              </a:solidFill>
            </a:rPr>
            <a:t>Customer-focused excellence</a:t>
          </a:r>
          <a:endParaRPr lang="en-US" b="1" dirty="0">
            <a:solidFill>
              <a:schemeClr val="tx1"/>
            </a:solidFill>
          </a:endParaRP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a:ln w="38100">
          <a:noFill/>
          <a:prstDash val="sysDash"/>
        </a:ln>
      </dgm:spPr>
      <dgm:t>
        <a:bodyPr/>
        <a:lstStyle/>
        <a:p>
          <a:r>
            <a:rPr lang="en-US" b="1"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a:solidFill>
                <a:schemeClr val="bg2"/>
              </a:solidFill>
            </a:rPr>
            <a:t>Organizational learning and agility</a:t>
          </a:r>
          <a:endParaRPr lang="en-US" dirty="0">
            <a:solidFill>
              <a:schemeClr val="bg2"/>
            </a:solidFill>
          </a:endParaRP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a:solidFill>
                <a:schemeClr val="bg2"/>
              </a:solidFill>
            </a:rPr>
            <a:t>Focus on success</a:t>
          </a:r>
          <a:endParaRPr lang="en-US" dirty="0">
            <a:solidFill>
              <a:schemeClr val="bg2"/>
            </a:solidFill>
          </a:endParaRP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a:solidFill>
                <a:schemeClr val="bg2"/>
              </a:solidFill>
            </a:rPr>
            <a:t>Managing for innovation</a:t>
          </a:r>
          <a:endParaRPr lang="en-US" dirty="0">
            <a:solidFill>
              <a:schemeClr val="bg2"/>
            </a:solidFill>
          </a:endParaRP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a:solidFill>
                <a:schemeClr val="bg2"/>
              </a:solidFill>
            </a:rPr>
            <a:t>Management by fact</a:t>
          </a:r>
          <a:endParaRPr lang="en-US" dirty="0">
            <a:solidFill>
              <a:schemeClr val="bg2"/>
            </a:solidFill>
          </a:endParaRP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a:solidFill>
                <a:schemeClr val="bg2"/>
              </a:solidFill>
            </a:rPr>
            <a:t>Societal contributions</a:t>
          </a:r>
          <a:endParaRPr lang="en-US" dirty="0">
            <a:solidFill>
              <a:schemeClr val="bg2"/>
            </a:solidFill>
          </a:endParaRP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bg2"/>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pPr/>
      <dgm:t>
        <a:bodyPr/>
        <a:lstStyle/>
        <a:p>
          <a:r>
            <a:rPr lang="en-US" dirty="0">
              <a:solidFill>
                <a:schemeClr val="bg2"/>
              </a:solidFill>
            </a:rPr>
            <a:t>Delivering value and results</a:t>
          </a:r>
        </a:p>
      </dgm: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bg2"/>
              </a:solidFill>
            </a:rPr>
            <a:t>Systems perspective</a:t>
          </a:r>
        </a:p>
      </dgm:t>
    </dgm:pt>
    <dgm:pt modelId="{B131BC83-EFCA-4855-9AB3-95ACA957AD46}" type="parTrans" cxnId="{591029D7-FFE7-40E6-9F82-954753B7E27A}">
      <dgm:prSet/>
      <dgm:spPr/>
      <dgm:t>
        <a:bodyPr/>
        <a:lstStyle/>
        <a:p>
          <a:endParaRPr lang="en-US">
            <a:solidFill>
              <a:schemeClr val="bg2"/>
            </a:solidFill>
          </a:endParaRPr>
        </a:p>
      </dgm:t>
    </dgm:pt>
    <dgm:pt modelId="{DE340907-C040-4461-A422-D2366E81819B}" type="sibTrans" cxnId="{591029D7-FFE7-40E6-9F82-954753B7E27A}">
      <dgm:prSet/>
      <dgm:spPr/>
      <dgm:t>
        <a:bodyPr/>
        <a:lstStyle/>
        <a:p>
          <a:endParaRPr lang="en-US">
            <a:solidFill>
              <a:schemeClr val="bg2"/>
            </a:solidFill>
          </a:endParaRPr>
        </a:p>
      </dgm:t>
    </dgm:pt>
    <dgm:pt modelId="{286888C8-4E50-4EFA-8997-4E71544D7EE1}">
      <dgm:prSet/>
      <dgm:spPr/>
      <dgm:t>
        <a:bodyPr/>
        <a:lstStyle/>
        <a:p>
          <a:r>
            <a:rPr lang="en-US" dirty="0">
              <a:solidFill>
                <a:schemeClr val="bg2"/>
              </a:solidFill>
            </a:rPr>
            <a:t>Visionary leadership</a:t>
          </a:r>
        </a:p>
      </dgm:t>
    </dgm:pt>
    <dgm:pt modelId="{A3E54268-2FA9-4FA3-B4DE-C7378E6F10F5}" type="parTrans" cxnId="{188C2032-431F-4F5E-BC1A-E324E3BA4014}">
      <dgm:prSet/>
      <dgm:spPr/>
      <dgm:t>
        <a:bodyPr/>
        <a:lstStyle/>
        <a:p>
          <a:endParaRPr lang="en-US">
            <a:solidFill>
              <a:schemeClr val="bg2"/>
            </a:solidFill>
          </a:endParaRPr>
        </a:p>
      </dgm:t>
    </dgm:pt>
    <dgm:pt modelId="{34D0ABD4-6831-42DD-A4F4-7B55E3E2D555}" type="sibTrans" cxnId="{188C2032-431F-4F5E-BC1A-E324E3BA4014}">
      <dgm:prSet/>
      <dgm:spPr/>
      <dgm:t>
        <a:bodyPr/>
        <a:lstStyle/>
        <a:p>
          <a:endParaRPr lang="en-US">
            <a:solidFill>
              <a:schemeClr val="bg2"/>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bg2"/>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bg2"/>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b="1" dirty="0">
              <a:solidFill>
                <a:schemeClr val="tx1"/>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b="1" dirty="0">
              <a:solidFill>
                <a:schemeClr val="tx1"/>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b="1" dirty="0">
              <a:solidFill>
                <a:schemeClr val="tx1"/>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b="1" dirty="0">
              <a:solidFill>
                <a:schemeClr val="tx1"/>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dirty="0">
              <a:solidFill>
                <a:schemeClr val="bg2"/>
              </a:solidFill>
            </a:rPr>
            <a:t>Societal</a:t>
          </a:r>
          <a:r>
            <a:rPr lang="en-US" dirty="0">
              <a:solidFill>
                <a:schemeClr val="tx1"/>
              </a:solidFill>
            </a:rPr>
            <a:t> </a:t>
          </a:r>
          <a:r>
            <a:rPr lang="en-US" dirty="0">
              <a:solidFill>
                <a:schemeClr val="bg2"/>
              </a:solidFill>
            </a:rPr>
            <a:t>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bg2"/>
              </a:solidFill>
            </a:rPr>
            <a:t>Ethics and transparency</a:t>
          </a:r>
        </a:p>
      </dgm:t>
    </dgm:pt>
    <dgm:pt modelId="{EBCD6197-54BD-4063-BE1D-7ADF56C724D1}" type="parTrans" cxnId="{C3596F7D-CDE5-40D1-93AA-9E780665BA48}">
      <dgm:prSet/>
      <dgm:spPr/>
      <dgm:t>
        <a:bodyPr/>
        <a:lstStyle/>
        <a:p>
          <a:endParaRPr lang="en-US">
            <a:solidFill>
              <a:schemeClr val="bg2"/>
            </a:solidFill>
          </a:endParaRPr>
        </a:p>
      </dgm:t>
    </dgm:pt>
    <dgm:pt modelId="{71A739F7-662B-485E-A399-9287412DF04E}" type="sibTrans" cxnId="{C3596F7D-CDE5-40D1-93AA-9E780665BA48}">
      <dgm:prSet/>
      <dgm:spPr/>
      <dgm:t>
        <a:bodyPr/>
        <a:lstStyle/>
        <a:p>
          <a:endParaRPr lang="en-US">
            <a:solidFill>
              <a:schemeClr val="bg2"/>
            </a:solidFill>
          </a:endParaRPr>
        </a:p>
      </dgm:t>
    </dgm:pt>
    <dgm:pt modelId="{C11F992D-636D-4635-AD4D-7886103E087A}">
      <dgm:prSet/>
      <dgm:spPr/>
      <dgm:t>
        <a:bodyPr/>
        <a:lstStyle/>
        <a:p>
          <a:r>
            <a:rPr lang="en-US" dirty="0">
              <a:solidFill>
                <a:schemeClr val="bg2"/>
              </a:solidFill>
            </a:rPr>
            <a:t>Delivering value and results</a:t>
          </a:r>
        </a:p>
      </dgm:t>
    </dgm:pt>
    <dgm:pt modelId="{7D9DF16A-C844-4687-A711-A137D80248A0}" type="parTrans" cxnId="{998158DC-C363-4D66-8508-193B34752C43}">
      <dgm:prSet/>
      <dgm:spPr/>
      <dgm:t>
        <a:bodyPr/>
        <a:lstStyle/>
        <a:p>
          <a:endParaRPr lang="en-US">
            <a:solidFill>
              <a:schemeClr val="bg2"/>
            </a:solidFill>
          </a:endParaRPr>
        </a:p>
      </dgm:t>
    </dgm:pt>
    <dgm:pt modelId="{E512E767-F182-4DF2-913F-F2C4559E09C4}" type="sibTrans" cxnId="{998158DC-C363-4D66-8508-193B34752C43}">
      <dgm:prSet/>
      <dgm:spPr/>
      <dgm:t>
        <a:bodyPr/>
        <a:lstStyle/>
        <a:p>
          <a:endParaRPr lang="en-US">
            <a:solidFill>
              <a:schemeClr val="bg2"/>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Visionary leadership</a:t>
          </a:r>
        </a:p>
      </dsp:txBody>
      <dsp:txXfrm>
        <a:off x="638519" y="1073396"/>
        <a:ext cx="1710000" cy="10222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Visionary leadership</a:t>
          </a:r>
        </a:p>
      </dsp:txBody>
      <dsp:txXfrm>
        <a:off x="638519" y="1073396"/>
        <a:ext cx="1710000" cy="1022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86019" y="497"/>
          <a:ext cx="43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Customer-focused excellence</a:t>
          </a:r>
        </a:p>
      </dsp:txBody>
      <dsp:txXfrm>
        <a:off x="286019" y="497"/>
        <a:ext cx="4320000" cy="797354"/>
      </dsp:txXfrm>
    </dsp:sp>
    <dsp:sp modelId="{AB92BC7C-3FD4-4893-802D-D51CB521CB59}">
      <dsp:nvSpPr>
        <dsp:cNvPr id="0" name=""/>
        <dsp:cNvSpPr/>
      </dsp:nvSpPr>
      <dsp:spPr>
        <a:xfrm>
          <a:off x="1343519" y="837719"/>
          <a:ext cx="220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Valuing people</a:t>
          </a: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Organizational learning and agility</a:t>
          </a: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Focus on success</a:t>
          </a: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Managing for innovation</a:t>
          </a: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Management by fact</a:t>
          </a:r>
        </a:p>
      </dsp:txBody>
      <dsp:txXfrm>
        <a:off x="916019" y="4186606"/>
        <a:ext cx="3060000" cy="797354"/>
      </dsp:txXfrm>
    </dsp:sp>
    <dsp:sp modelId="{99702F6A-A06C-428F-AA54-4CA8E7725CA4}">
      <dsp:nvSpPr>
        <dsp:cNvPr id="0" name=""/>
        <dsp:cNvSpPr/>
      </dsp:nvSpPr>
      <dsp:spPr>
        <a:xfrm>
          <a:off x="691019" y="5023828"/>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Societal contributions</a:t>
          </a:r>
        </a:p>
      </dsp:txBody>
      <dsp:txXfrm>
        <a:off x="691019" y="5023828"/>
        <a:ext cx="3510000" cy="7973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14679" y="28"/>
          <a:ext cx="2070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Ethics and transparency</a:t>
          </a:r>
        </a:p>
      </dsp:txBody>
      <dsp:txXfrm>
        <a:off x="214679" y="28"/>
        <a:ext cx="2070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Delivering value and results</a:t>
          </a:r>
        </a:p>
      </dsp:txBody>
      <dsp:txXfrm>
        <a:off x="12179" y="1199498"/>
        <a:ext cx="2475000" cy="11423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10125"/>
          <a:ext cx="7736954"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6847" y="8284"/>
          <a:ext cx="5415867"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07" tIns="0" rIns="204707" bIns="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ea typeface="ＭＳ Ｐゴシック" pitchFamily="34" charset="-128"/>
            </a:rPr>
            <a:t>P.1  Organizational Description</a:t>
          </a:r>
          <a:endParaRPr lang="en-US" sz="3400" kern="1200" dirty="0">
            <a:solidFill>
              <a:schemeClr val="tx1"/>
            </a:solidFill>
          </a:endParaRPr>
        </a:p>
      </dsp:txBody>
      <dsp:txXfrm>
        <a:off x="435843" y="57280"/>
        <a:ext cx="5317875" cy="905688"/>
      </dsp:txXfrm>
    </dsp:sp>
    <dsp:sp modelId="{05BE98C0-CF4F-44E6-A705-AB26735C9E9A}">
      <dsp:nvSpPr>
        <dsp:cNvPr id="0" name=""/>
        <dsp:cNvSpPr/>
      </dsp:nvSpPr>
      <dsp:spPr>
        <a:xfrm>
          <a:off x="0" y="2052365"/>
          <a:ext cx="7736954" cy="2409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0474" tIns="708152" rIns="600474"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dirty="0">
              <a:ea typeface="ＭＳ Ｐゴシック" pitchFamily="34" charset="-128"/>
            </a:rPr>
            <a:t>Starting point for self-assessment </a:t>
          </a:r>
          <a:br>
            <a:rPr lang="en-US" sz="3400" kern="1200" dirty="0">
              <a:ea typeface="ＭＳ Ｐゴシック" pitchFamily="34" charset="-128"/>
            </a:rPr>
          </a:br>
          <a:r>
            <a:rPr lang="en-US" sz="3400" kern="1200" dirty="0">
              <a:ea typeface="ＭＳ Ｐゴシック" pitchFamily="34" charset="-128"/>
            </a:rPr>
            <a:t>and application preparation</a:t>
          </a:r>
        </a:p>
        <a:p>
          <a:pPr marL="285750" lvl="1" indent="-285750" algn="l" defTabSz="1511300">
            <a:lnSpc>
              <a:spcPct val="90000"/>
            </a:lnSpc>
            <a:spcBef>
              <a:spcPct val="0"/>
            </a:spcBef>
            <a:spcAft>
              <a:spcPct val="15000"/>
            </a:spcAft>
            <a:buChar char="•"/>
          </a:pPr>
          <a:r>
            <a:rPr lang="en-US" sz="3400" kern="1200" dirty="0">
              <a:ea typeface="ＭＳ Ｐゴシック" pitchFamily="34" charset="-128"/>
            </a:rPr>
            <a:t>Basis for early action planning</a:t>
          </a:r>
        </a:p>
      </dsp:txBody>
      <dsp:txXfrm>
        <a:off x="0" y="2052365"/>
        <a:ext cx="7736954" cy="2409750"/>
      </dsp:txXfrm>
    </dsp:sp>
    <dsp:sp modelId="{5B0D9A73-B2C3-4920-947C-7970256E034D}">
      <dsp:nvSpPr>
        <dsp:cNvPr id="0" name=""/>
        <dsp:cNvSpPr/>
      </dsp:nvSpPr>
      <dsp:spPr>
        <a:xfrm>
          <a:off x="386847" y="1550525"/>
          <a:ext cx="5415867"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07" tIns="0" rIns="204707" bIns="0" numCol="1" spcCol="1270" anchor="ctr" anchorCtr="0">
          <a:noAutofit/>
        </a:bodyPr>
        <a:lstStyle/>
        <a:p>
          <a:pPr marL="0" lvl="0" indent="0" algn="l" defTabSz="1511300">
            <a:lnSpc>
              <a:spcPct val="90000"/>
            </a:lnSpc>
            <a:spcBef>
              <a:spcPct val="0"/>
            </a:spcBef>
            <a:spcAft>
              <a:spcPct val="35000"/>
            </a:spcAft>
            <a:buNone/>
          </a:pPr>
          <a:r>
            <a:rPr lang="en-US" sz="3400" kern="1200">
              <a:solidFill>
                <a:schemeClr val="tx1"/>
              </a:solidFill>
              <a:ea typeface="ＭＳ Ｐゴシック" pitchFamily="34" charset="-128"/>
            </a:rPr>
            <a:t>P.2  Organizational Situation</a:t>
          </a:r>
          <a:endParaRPr lang="en-US" sz="3400" kern="1200" dirty="0">
            <a:solidFill>
              <a:schemeClr val="tx1"/>
            </a:solidFill>
            <a:ea typeface="ＭＳ Ｐゴシック" pitchFamily="34" charset="-128"/>
          </a:endParaRPr>
        </a:p>
      </dsp:txBody>
      <dsp:txXfrm>
        <a:off x="435843" y="1599521"/>
        <a:ext cx="5317875" cy="9056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34874"/>
          <a:ext cx="8128947"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406447" y="4779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1.1  Senior Leadership (70 pts.)</a:t>
          </a:r>
          <a:endParaRPr lang="en-US" sz="3300" kern="1200" dirty="0">
            <a:solidFill>
              <a:schemeClr val="tx1"/>
            </a:solidFill>
          </a:endParaRPr>
        </a:p>
      </dsp:txBody>
      <dsp:txXfrm>
        <a:off x="454002" y="95349"/>
        <a:ext cx="5595152" cy="879050"/>
      </dsp:txXfrm>
    </dsp:sp>
    <dsp:sp modelId="{454936D1-80DD-4768-8413-23D60DA2E4BD}">
      <dsp:nvSpPr>
        <dsp:cNvPr id="0" name=""/>
        <dsp:cNvSpPr/>
      </dsp:nvSpPr>
      <dsp:spPr>
        <a:xfrm>
          <a:off x="0" y="2031755"/>
          <a:ext cx="8128947" cy="239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97" tIns="687324" rIns="630897" bIns="234696" numCol="1" spcCol="1270" anchor="t" anchorCtr="0">
          <a:noAutofit/>
        </a:bodyPr>
        <a:lstStyle/>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Senior leaders’ actions</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Organizational governance</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Societal contributions</a:t>
          </a:r>
          <a:endParaRPr lang="en-US" sz="3300" b="0" kern="1200" dirty="0">
            <a:solidFill>
              <a:schemeClr val="tx1"/>
            </a:solidFill>
            <a:latin typeface="Arial Narrow" pitchFamily="34" charset="0"/>
          </a:endParaRPr>
        </a:p>
      </dsp:txBody>
      <dsp:txXfrm>
        <a:off x="0" y="2031755"/>
        <a:ext cx="8128947" cy="2390850"/>
      </dsp:txXfrm>
    </dsp:sp>
    <dsp:sp modelId="{E7E43661-DD7A-413A-A67D-EFED4C582B37}">
      <dsp:nvSpPr>
        <dsp:cNvPr id="0" name=""/>
        <dsp:cNvSpPr/>
      </dsp:nvSpPr>
      <dsp:spPr>
        <a:xfrm>
          <a:off x="406447" y="154467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1.2  Governance and Societal Contributions (50 pts.)</a:t>
          </a:r>
        </a:p>
      </dsp:txBody>
      <dsp:txXfrm>
        <a:off x="454002" y="1592229"/>
        <a:ext cx="5595152" cy="879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76499"/>
          <a:ext cx="7771547"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8577" y="1561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latin typeface="Arial Narrow" pitchFamily="34" charset="0"/>
            </a:rPr>
            <a:t>2.1  Strategy Development (45 pts.)</a:t>
          </a:r>
          <a:endParaRPr lang="en-US" sz="3800" kern="1200" dirty="0">
            <a:solidFill>
              <a:schemeClr val="tx1"/>
            </a:solidFill>
          </a:endParaRPr>
        </a:p>
      </dsp:txBody>
      <dsp:txXfrm>
        <a:off x="443337" y="70379"/>
        <a:ext cx="5330562" cy="1012240"/>
      </dsp:txXfrm>
    </dsp:sp>
    <dsp:sp modelId="{0A539B30-71A2-4BD2-A995-C3D7D8341773}">
      <dsp:nvSpPr>
        <dsp:cNvPr id="0" name=""/>
        <dsp:cNvSpPr/>
      </dsp:nvSpPr>
      <dsp:spPr>
        <a:xfrm>
          <a:off x="0" y="2300180"/>
          <a:ext cx="7771547" cy="2154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158" tIns="791464" rIns="603158" bIns="270256" numCol="1" spcCol="1270" anchor="t" anchorCtr="0">
          <a:noAutofit/>
        </a:bodyPr>
        <a:lstStyle/>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Strategic and action planning</a:t>
          </a:r>
          <a:endParaRPr lang="en-US" sz="3800" b="0" kern="1200" dirty="0">
            <a:solidFill>
              <a:schemeClr val="tx1"/>
            </a:solidFill>
            <a:latin typeface="Arial Narrow" pitchFamily="34" charset="0"/>
          </a:endParaRPr>
        </a:p>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Implementation of plans</a:t>
          </a:r>
        </a:p>
      </dsp:txBody>
      <dsp:txXfrm>
        <a:off x="0" y="2300180"/>
        <a:ext cx="7771547" cy="2154600"/>
      </dsp:txXfrm>
    </dsp:sp>
    <dsp:sp modelId="{CEA76604-FAD0-4F57-8C40-EA614F50CEB7}">
      <dsp:nvSpPr>
        <dsp:cNvPr id="0" name=""/>
        <dsp:cNvSpPr/>
      </dsp:nvSpPr>
      <dsp:spPr>
        <a:xfrm>
          <a:off x="388577" y="173929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a:solidFill>
                <a:schemeClr val="tx1"/>
              </a:solidFill>
              <a:latin typeface="Arial Narrow" pitchFamily="34" charset="0"/>
            </a:rPr>
            <a:t>2.2  Strategy Implementation (40 pts.)</a:t>
          </a:r>
          <a:endParaRPr lang="en-US" sz="3800" kern="1200" dirty="0">
            <a:solidFill>
              <a:schemeClr val="tx1"/>
            </a:solidFill>
            <a:latin typeface="Arial Narrow" pitchFamily="34" charset="0"/>
          </a:endParaRPr>
        </a:p>
      </dsp:txBody>
      <dsp:txXfrm>
        <a:off x="443337" y="1794059"/>
        <a:ext cx="5330562" cy="10122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467037"/>
          <a:ext cx="7771547"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8577" y="9477"/>
          <a:ext cx="5440082"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latin typeface="Arial Narrow" pitchFamily="34" charset="0"/>
              <a:ea typeface="ＭＳ Ｐゴシック" pitchFamily="-109" charset="-128"/>
            </a:rPr>
            <a:t>3.1  Customer Expectations (40 pts.)</a:t>
          </a:r>
          <a:endParaRPr lang="en-US" sz="3100" kern="1200" dirty="0">
            <a:solidFill>
              <a:schemeClr val="tx1"/>
            </a:solidFill>
          </a:endParaRPr>
        </a:p>
      </dsp:txBody>
      <dsp:txXfrm>
        <a:off x="433249" y="54149"/>
        <a:ext cx="5350738" cy="825776"/>
      </dsp:txXfrm>
    </dsp:sp>
    <dsp:sp modelId="{389C50D4-DF11-4919-8888-EAFAA142A8C5}">
      <dsp:nvSpPr>
        <dsp:cNvPr id="0" name=""/>
        <dsp:cNvSpPr/>
      </dsp:nvSpPr>
      <dsp:spPr>
        <a:xfrm>
          <a:off x="0" y="1873197"/>
          <a:ext cx="7771547" cy="25877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158" tIns="645668" rIns="603158" bIns="220472" numCol="1" spcCol="1270" anchor="t" anchorCtr="0">
          <a:noAutofit/>
        </a:bodyPr>
        <a:lstStyle/>
        <a:p>
          <a:pPr marL="285750" lvl="1" indent="-285750" algn="l" defTabSz="1377950">
            <a:lnSpc>
              <a:spcPct val="90000"/>
            </a:lnSpc>
            <a:spcBef>
              <a:spcPct val="0"/>
            </a:spcBef>
            <a:spcAft>
              <a:spcPct val="15000"/>
            </a:spcAft>
            <a:buSzPct val="100000"/>
            <a:buChar char="•"/>
          </a:pPr>
          <a:r>
            <a:rPr lang="en-US" sz="3100" b="0" i="1" kern="1200" dirty="0">
              <a:solidFill>
                <a:schemeClr val="tx1"/>
              </a:solidFill>
              <a:latin typeface="Arial Narrow" pitchFamily="34" charset="0"/>
              <a:ea typeface="ＭＳ Ｐゴシック" pitchFamily="-109" charset="-128"/>
            </a:rPr>
            <a:t>Listening to customers; determining products and services for them</a:t>
          </a:r>
          <a:endParaRPr lang="en-US" sz="3100" b="0" kern="1200" dirty="0">
            <a:solidFill>
              <a:schemeClr val="tx1"/>
            </a:solidFill>
            <a:latin typeface="Arial Narrow" pitchFamily="34" charset="0"/>
          </a:endParaRPr>
        </a:p>
        <a:p>
          <a:pPr marL="285750" lvl="1" indent="-285750" algn="l" defTabSz="1377950">
            <a:lnSpc>
              <a:spcPct val="90000"/>
            </a:lnSpc>
            <a:spcBef>
              <a:spcPct val="0"/>
            </a:spcBef>
            <a:spcAft>
              <a:spcPct val="15000"/>
            </a:spcAft>
            <a:buSzPct val="100000"/>
            <a:buChar char="•"/>
          </a:pPr>
          <a:r>
            <a:rPr lang="en-US" sz="3100" b="0" i="1" kern="1200" dirty="0">
              <a:solidFill>
                <a:schemeClr val="tx1"/>
              </a:solidFill>
              <a:latin typeface="Arial Narrow" pitchFamily="34" charset="0"/>
              <a:ea typeface="ＭＳ Ｐゴシック" pitchFamily="-109" charset="-128"/>
            </a:rPr>
            <a:t>Engaging customers; determining their satisfaction and engagement</a:t>
          </a:r>
          <a:endParaRPr lang="en-US" sz="3100" b="0" kern="1200" dirty="0">
            <a:solidFill>
              <a:schemeClr val="tx1"/>
            </a:solidFill>
            <a:latin typeface="Arial Narrow" pitchFamily="34" charset="0"/>
          </a:endParaRPr>
        </a:p>
      </dsp:txBody>
      <dsp:txXfrm>
        <a:off x="0" y="1873197"/>
        <a:ext cx="7771547" cy="2587725"/>
      </dsp:txXfrm>
    </dsp:sp>
    <dsp:sp modelId="{1D0A3FF9-E43D-49BC-8D44-05673C186AF4}">
      <dsp:nvSpPr>
        <dsp:cNvPr id="0" name=""/>
        <dsp:cNvSpPr/>
      </dsp:nvSpPr>
      <dsp:spPr>
        <a:xfrm>
          <a:off x="388577" y="1415637"/>
          <a:ext cx="5440082"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377950">
            <a:lnSpc>
              <a:spcPct val="90000"/>
            </a:lnSpc>
            <a:spcBef>
              <a:spcPct val="0"/>
            </a:spcBef>
            <a:spcAft>
              <a:spcPct val="35000"/>
            </a:spcAft>
            <a:buNone/>
          </a:pPr>
          <a:r>
            <a:rPr lang="en-US" sz="3100" kern="1200">
              <a:solidFill>
                <a:schemeClr val="tx1"/>
              </a:solidFill>
              <a:latin typeface="Arial Narrow" pitchFamily="34" charset="0"/>
              <a:ea typeface="ＭＳ Ｐゴシック" pitchFamily="-109" charset="-128"/>
            </a:rPr>
            <a:t>3.2  Customer Engagement (45 pts.)</a:t>
          </a:r>
          <a:endParaRPr lang="en-US" sz="3100" kern="1200" dirty="0">
            <a:solidFill>
              <a:schemeClr val="tx1"/>
            </a:solidFill>
            <a:latin typeface="Arial Narrow" pitchFamily="34" charset="0"/>
            <a:ea typeface="ＭＳ Ｐゴシック" pitchFamily="-109" charset="-128"/>
          </a:endParaRPr>
        </a:p>
      </dsp:txBody>
      <dsp:txXfrm>
        <a:off x="433249" y="1460309"/>
        <a:ext cx="5350738" cy="8257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D9B8-5C9F-475C-A4D5-2CA566C8081B}">
      <dsp:nvSpPr>
        <dsp:cNvPr id="0" name=""/>
        <dsp:cNvSpPr/>
      </dsp:nvSpPr>
      <dsp:spPr>
        <a:xfrm>
          <a:off x="0" y="608479"/>
          <a:ext cx="931059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475AF-A593-457E-9047-DDC757A1C289}">
      <dsp:nvSpPr>
        <dsp:cNvPr id="0" name=""/>
        <dsp:cNvSpPr/>
      </dsp:nvSpPr>
      <dsp:spPr>
        <a:xfrm>
          <a:off x="465529" y="20995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4.1  Measurement, Analysis, and Improvement of Organizational Performance (45 pts.)</a:t>
          </a:r>
        </a:p>
      </dsp:txBody>
      <dsp:txXfrm>
        <a:off x="504437" y="248867"/>
        <a:ext cx="6439599" cy="719224"/>
      </dsp:txXfrm>
    </dsp:sp>
    <dsp:sp modelId="{C2B33A50-2AED-46C6-AB6F-FEDE6A1867C4}">
      <dsp:nvSpPr>
        <dsp:cNvPr id="0" name=""/>
        <dsp:cNvSpPr/>
      </dsp:nvSpPr>
      <dsp:spPr>
        <a:xfrm>
          <a:off x="0" y="1833199"/>
          <a:ext cx="9310594" cy="1913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62356" rIns="722606" bIns="192024" numCol="1" spcCol="1270" anchor="t" anchorCtr="0">
          <a:noAutofit/>
        </a:bodyPr>
        <a:lstStyle/>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Analysis, review, and improvement of organizational performance</a:t>
          </a:r>
          <a:endParaRPr lang="en-US" sz="2700" b="0" kern="1200" dirty="0">
            <a:solidFill>
              <a:schemeClr val="tx1"/>
            </a:solidFill>
            <a:latin typeface="Arial Narrow" pitchFamily="34" charset="0"/>
            <a:ea typeface="ＭＳ Ｐゴシック" pitchFamily="-109" charset="-128"/>
          </a:endParaRPr>
        </a:p>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Information and knowledge management</a:t>
          </a:r>
          <a:endParaRPr lang="en-US" sz="2700" b="0" kern="1200" dirty="0">
            <a:solidFill>
              <a:schemeClr val="tx1"/>
            </a:solidFill>
            <a:latin typeface="Arial Narrow" pitchFamily="34" charset="0"/>
            <a:ea typeface="ＭＳ Ｐゴシック" pitchFamily="-109" charset="-128"/>
          </a:endParaRPr>
        </a:p>
      </dsp:txBody>
      <dsp:txXfrm>
        <a:off x="0" y="1833199"/>
        <a:ext cx="9310594" cy="1913625"/>
      </dsp:txXfrm>
    </dsp:sp>
    <dsp:sp modelId="{CBBF52DE-DFF2-4A57-B6C4-B53ACBCD2CFC}">
      <dsp:nvSpPr>
        <dsp:cNvPr id="0" name=""/>
        <dsp:cNvSpPr/>
      </dsp:nvSpPr>
      <dsp:spPr>
        <a:xfrm>
          <a:off x="465529" y="143467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4.2  Information and Knowledge Management (45 pts.)</a:t>
          </a:r>
        </a:p>
      </dsp:txBody>
      <dsp:txXfrm>
        <a:off x="504437" y="1473587"/>
        <a:ext cx="6439599" cy="7192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F4B30-E3AD-4285-BB46-D5BFFEDE954C}">
      <dsp:nvSpPr>
        <dsp:cNvPr id="0" name=""/>
        <dsp:cNvSpPr/>
      </dsp:nvSpPr>
      <dsp:spPr>
        <a:xfrm>
          <a:off x="0" y="508296"/>
          <a:ext cx="9310594"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4D19E-C089-43F4-AF9F-AED735CB7852}">
      <dsp:nvSpPr>
        <dsp:cNvPr id="0" name=""/>
        <dsp:cNvSpPr/>
      </dsp:nvSpPr>
      <dsp:spPr>
        <a:xfrm>
          <a:off x="465529" y="21216"/>
          <a:ext cx="6517415"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5.1  Workforce Environment (40 pts.)</a:t>
          </a:r>
        </a:p>
      </dsp:txBody>
      <dsp:txXfrm>
        <a:off x="513084" y="68771"/>
        <a:ext cx="6422305" cy="879050"/>
      </dsp:txXfrm>
    </dsp:sp>
    <dsp:sp modelId="{C62E90DE-334B-4E87-B67D-BE187A5DD57C}">
      <dsp:nvSpPr>
        <dsp:cNvPr id="0" name=""/>
        <dsp:cNvSpPr/>
      </dsp:nvSpPr>
      <dsp:spPr>
        <a:xfrm>
          <a:off x="0" y="2005177"/>
          <a:ext cx="9310594"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687324" rIns="722606" bIns="234696" numCol="1" spcCol="1270" anchor="t" anchorCtr="0">
          <a:noAutofit/>
        </a:bodyPr>
        <a:lstStyle/>
        <a:p>
          <a:pPr marL="285750" lvl="1" indent="-285750" algn="l" defTabSz="1466850">
            <a:lnSpc>
              <a:spcPct val="90000"/>
            </a:lnSpc>
            <a:spcBef>
              <a:spcPct val="0"/>
            </a:spcBef>
            <a:spcAft>
              <a:spcPct val="15000"/>
            </a:spcAft>
            <a:buNone/>
          </a:pPr>
          <a:r>
            <a:rPr lang="en-US" sz="3300" b="0" i="1" kern="1200" dirty="0">
              <a:solidFill>
                <a:schemeClr val="tx1"/>
              </a:solidFill>
              <a:latin typeface="Arial Narrow" pitchFamily="34" charset="0"/>
            </a:rPr>
            <a:t>Building an effective workforce environment</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None/>
          </a:pPr>
          <a:r>
            <a:rPr lang="en-US" sz="3300" b="0" i="1" kern="1200" dirty="0">
              <a:solidFill>
                <a:schemeClr val="tx1"/>
              </a:solidFill>
              <a:latin typeface="Arial Narrow" pitchFamily="34" charset="0"/>
            </a:rPr>
            <a:t>Engaging and developing your workforce </a:t>
          </a:r>
          <a:endParaRPr lang="en-US" sz="3300" b="0" kern="1200" dirty="0">
            <a:solidFill>
              <a:schemeClr val="tx1"/>
            </a:solidFill>
            <a:latin typeface="Arial Narrow" pitchFamily="34" charset="0"/>
          </a:endParaRPr>
        </a:p>
      </dsp:txBody>
      <dsp:txXfrm>
        <a:off x="0" y="2005177"/>
        <a:ext cx="9310594" cy="1871100"/>
      </dsp:txXfrm>
    </dsp:sp>
    <dsp:sp modelId="{B6C28477-E619-4051-BB8D-16CD5CEAAF02}">
      <dsp:nvSpPr>
        <dsp:cNvPr id="0" name=""/>
        <dsp:cNvSpPr/>
      </dsp:nvSpPr>
      <dsp:spPr>
        <a:xfrm>
          <a:off x="465529" y="1518096"/>
          <a:ext cx="6517415"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5.2  Workforce Engagement (45 pts.)</a:t>
          </a:r>
        </a:p>
      </dsp:txBody>
      <dsp:txXfrm>
        <a:off x="513084" y="1565651"/>
        <a:ext cx="6422305" cy="879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2CD7B-8010-4BE2-88BF-31C53B5DD114}">
      <dsp:nvSpPr>
        <dsp:cNvPr id="0" name=""/>
        <dsp:cNvSpPr/>
      </dsp:nvSpPr>
      <dsp:spPr>
        <a:xfrm>
          <a:off x="0" y="456266"/>
          <a:ext cx="9310594"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1B5AA-B819-4B3B-B35C-127C87247343}">
      <dsp:nvSpPr>
        <dsp:cNvPr id="0" name=""/>
        <dsp:cNvSpPr/>
      </dsp:nvSpPr>
      <dsp:spPr>
        <a:xfrm>
          <a:off x="465529" y="13466"/>
          <a:ext cx="6517415"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Arial Narrow" pitchFamily="34" charset="0"/>
            </a:rPr>
            <a:t>6.1  Work Processes (45 pts.)</a:t>
          </a:r>
        </a:p>
      </dsp:txBody>
      <dsp:txXfrm>
        <a:off x="508760" y="56697"/>
        <a:ext cx="6430953" cy="799138"/>
      </dsp:txXfrm>
    </dsp:sp>
    <dsp:sp modelId="{DBBCCD67-CA73-45A1-935A-284801BF0D9E}">
      <dsp:nvSpPr>
        <dsp:cNvPr id="0" name=""/>
        <dsp:cNvSpPr/>
      </dsp:nvSpPr>
      <dsp:spPr>
        <a:xfrm>
          <a:off x="0" y="1817067"/>
          <a:ext cx="9310594"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624840" rIns="722606" bIns="213360" numCol="1" spcCol="1270" anchor="t" anchorCtr="0">
          <a:noAutofit/>
        </a:bodyPr>
        <a:lstStyle/>
        <a:p>
          <a:pPr marL="285750" lvl="1" indent="-285750" algn="l" defTabSz="1333500">
            <a:lnSpc>
              <a:spcPct val="90000"/>
            </a:lnSpc>
            <a:spcBef>
              <a:spcPct val="0"/>
            </a:spcBef>
            <a:spcAft>
              <a:spcPct val="15000"/>
            </a:spcAft>
            <a:buNone/>
          </a:pPr>
          <a:r>
            <a:rPr lang="en-US" sz="3000" b="0" i="1" kern="1200" dirty="0">
              <a:solidFill>
                <a:schemeClr val="tx1"/>
              </a:solidFill>
              <a:latin typeface="Arial Narrow" pitchFamily="34" charset="0"/>
            </a:rPr>
            <a:t>Designing, managing, and improving products and work processes</a:t>
          </a:r>
          <a:endParaRPr lang="en-US" sz="3000" b="0" kern="1200" dirty="0">
            <a:solidFill>
              <a:schemeClr val="tx1"/>
            </a:solidFill>
            <a:latin typeface="Arial Narrow" pitchFamily="34" charset="0"/>
          </a:endParaRPr>
        </a:p>
        <a:p>
          <a:pPr marL="285750" lvl="1" indent="-285750" algn="l" defTabSz="1333500">
            <a:lnSpc>
              <a:spcPct val="90000"/>
            </a:lnSpc>
            <a:spcBef>
              <a:spcPct val="0"/>
            </a:spcBef>
            <a:spcAft>
              <a:spcPct val="15000"/>
            </a:spcAft>
            <a:buNone/>
          </a:pPr>
          <a:r>
            <a:rPr lang="en-US" sz="3000" b="0" i="1" kern="1200" dirty="0">
              <a:solidFill>
                <a:schemeClr val="tx1"/>
              </a:solidFill>
              <a:latin typeface="Arial Narrow" pitchFamily="34" charset="0"/>
            </a:rPr>
            <a:t>Improving operational effectiveness</a:t>
          </a:r>
          <a:endParaRPr lang="en-US" sz="3000" b="0" kern="1200" dirty="0">
            <a:solidFill>
              <a:schemeClr val="tx1"/>
            </a:solidFill>
            <a:latin typeface="Arial Narrow" pitchFamily="34" charset="0"/>
          </a:endParaRPr>
        </a:p>
      </dsp:txBody>
      <dsp:txXfrm>
        <a:off x="0" y="1817067"/>
        <a:ext cx="9310594" cy="2126250"/>
      </dsp:txXfrm>
    </dsp:sp>
    <dsp:sp modelId="{AE10178F-E85B-4F02-B2B3-29BE7A7ACCF8}">
      <dsp:nvSpPr>
        <dsp:cNvPr id="0" name=""/>
        <dsp:cNvSpPr/>
      </dsp:nvSpPr>
      <dsp:spPr>
        <a:xfrm>
          <a:off x="465529" y="1374266"/>
          <a:ext cx="6517415"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Arial Narrow" pitchFamily="34" charset="0"/>
            </a:rPr>
            <a:t>6.2  Operational Effectiveness (40 pts.)</a:t>
          </a:r>
        </a:p>
      </dsp:txBody>
      <dsp:txXfrm>
        <a:off x="508760" y="1417497"/>
        <a:ext cx="6430953"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86019" y="497"/>
          <a:ext cx="43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Customer-focused excellence</a:t>
          </a:r>
        </a:p>
      </dsp:txBody>
      <dsp:txXfrm>
        <a:off x="286019" y="497"/>
        <a:ext cx="4320000" cy="797354"/>
      </dsp:txXfrm>
    </dsp:sp>
    <dsp:sp modelId="{AB92BC7C-3FD4-4893-802D-D51CB521CB59}">
      <dsp:nvSpPr>
        <dsp:cNvPr id="0" name=""/>
        <dsp:cNvSpPr/>
      </dsp:nvSpPr>
      <dsp:spPr>
        <a:xfrm>
          <a:off x="1343519" y="837719"/>
          <a:ext cx="220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Valuing people</a:t>
          </a: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Organizational learning and agility</a:t>
          </a: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Focus on success</a:t>
          </a: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Managing for innovation</a:t>
          </a: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Management by fact</a:t>
          </a:r>
        </a:p>
      </dsp:txBody>
      <dsp:txXfrm>
        <a:off x="916019" y="4186606"/>
        <a:ext cx="3060000" cy="797354"/>
      </dsp:txXfrm>
    </dsp:sp>
    <dsp:sp modelId="{99702F6A-A06C-428F-AA54-4CA8E7725CA4}">
      <dsp:nvSpPr>
        <dsp:cNvPr id="0" name=""/>
        <dsp:cNvSpPr/>
      </dsp:nvSpPr>
      <dsp:spPr>
        <a:xfrm>
          <a:off x="871019" y="5023828"/>
          <a:ext cx="315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Societal contributions</a:t>
          </a:r>
        </a:p>
      </dsp:txBody>
      <dsp:txXfrm>
        <a:off x="871019" y="5023828"/>
        <a:ext cx="3150000" cy="7973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F2605-0E31-4B7E-99B7-FB1FE5C4335E}">
      <dsp:nvSpPr>
        <dsp:cNvPr id="0" name=""/>
        <dsp:cNvSpPr/>
      </dsp:nvSpPr>
      <dsp:spPr>
        <a:xfrm>
          <a:off x="0" y="492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7F27A-4A81-43CF-BB7B-6AD31B5A1C15}">
      <dsp:nvSpPr>
        <dsp:cNvPr id="0" name=""/>
        <dsp:cNvSpPr/>
      </dsp:nvSpPr>
      <dsp:spPr>
        <a:xfrm>
          <a:off x="465529" y="123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7.1  Product and Process Results (120 pts.) </a:t>
          </a:r>
        </a:p>
      </dsp:txBody>
      <dsp:txXfrm>
        <a:off x="501555" y="159067"/>
        <a:ext cx="6445363" cy="665948"/>
      </dsp:txXfrm>
    </dsp:sp>
    <dsp:sp modelId="{A1590C81-7B7C-45B4-B202-07CDF5CB49B7}">
      <dsp:nvSpPr>
        <dsp:cNvPr id="0" name=""/>
        <dsp:cNvSpPr/>
      </dsp:nvSpPr>
      <dsp:spPr>
        <a:xfrm>
          <a:off x="0" y="1626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00E4C-B91B-4612-901A-71332B8D0A91}">
      <dsp:nvSpPr>
        <dsp:cNvPr id="0" name=""/>
        <dsp:cNvSpPr/>
      </dsp:nvSpPr>
      <dsp:spPr>
        <a:xfrm>
          <a:off x="465529" y="1257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7.2  Customer Results (80 pts.)</a:t>
          </a:r>
          <a:endParaRPr lang="en-US" sz="2500" kern="1200" dirty="0">
            <a:solidFill>
              <a:schemeClr val="tx1"/>
            </a:solidFill>
            <a:latin typeface="Arial Narrow" pitchFamily="34" charset="0"/>
          </a:endParaRPr>
        </a:p>
      </dsp:txBody>
      <dsp:txXfrm>
        <a:off x="501555" y="1293067"/>
        <a:ext cx="6445363" cy="665948"/>
      </dsp:txXfrm>
    </dsp:sp>
    <dsp:sp modelId="{264F566F-2E5B-49FE-8752-2D81810C776E}">
      <dsp:nvSpPr>
        <dsp:cNvPr id="0" name=""/>
        <dsp:cNvSpPr/>
      </dsp:nvSpPr>
      <dsp:spPr>
        <a:xfrm>
          <a:off x="0" y="2760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7BDB1-E230-43FC-9A92-C7FB0DD7C61B}">
      <dsp:nvSpPr>
        <dsp:cNvPr id="0" name=""/>
        <dsp:cNvSpPr/>
      </dsp:nvSpPr>
      <dsp:spPr>
        <a:xfrm>
          <a:off x="465529" y="2391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7.3  Workforce Results (80 pts.)</a:t>
          </a:r>
          <a:endParaRPr lang="en-US" sz="2500" kern="1200" dirty="0">
            <a:solidFill>
              <a:schemeClr val="tx1"/>
            </a:solidFill>
            <a:latin typeface="Arial Narrow" pitchFamily="34" charset="0"/>
          </a:endParaRPr>
        </a:p>
      </dsp:txBody>
      <dsp:txXfrm>
        <a:off x="501555" y="2427067"/>
        <a:ext cx="6445363" cy="665948"/>
      </dsp:txXfrm>
    </dsp:sp>
    <dsp:sp modelId="{AEE8706F-276F-4764-A0AF-E3CFC7DDD938}">
      <dsp:nvSpPr>
        <dsp:cNvPr id="0" name=""/>
        <dsp:cNvSpPr/>
      </dsp:nvSpPr>
      <dsp:spPr>
        <a:xfrm>
          <a:off x="0" y="3894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8049C-4177-4A89-ACB1-8EAA00C25D0B}">
      <dsp:nvSpPr>
        <dsp:cNvPr id="0" name=""/>
        <dsp:cNvSpPr/>
      </dsp:nvSpPr>
      <dsp:spPr>
        <a:xfrm>
          <a:off x="465529" y="3525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7.4  Leadership and Governance Results (80 pts.)</a:t>
          </a:r>
        </a:p>
      </dsp:txBody>
      <dsp:txXfrm>
        <a:off x="501555" y="3561067"/>
        <a:ext cx="6445363" cy="665948"/>
      </dsp:txXfrm>
    </dsp:sp>
    <dsp:sp modelId="{DE54CF4C-2EC0-4DE6-AE6D-AADBEC7A9763}">
      <dsp:nvSpPr>
        <dsp:cNvPr id="0" name=""/>
        <dsp:cNvSpPr/>
      </dsp:nvSpPr>
      <dsp:spPr>
        <a:xfrm>
          <a:off x="0" y="5028041"/>
          <a:ext cx="9310594" cy="141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20700" rIns="722606" bIns="177800" numCol="1" spcCol="1270" anchor="t" anchorCtr="0">
          <a:noAutofit/>
        </a:bodyPr>
        <a:lstStyle/>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and improvement in all key areas</a:t>
          </a:r>
        </a:p>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levels, trends, and comparative data</a:t>
          </a:r>
        </a:p>
      </dsp:txBody>
      <dsp:txXfrm>
        <a:off x="0" y="5028041"/>
        <a:ext cx="9310594" cy="1417500"/>
      </dsp:txXfrm>
    </dsp:sp>
    <dsp:sp modelId="{0988264A-B783-4B33-AAE7-A8F6D6A336E2}">
      <dsp:nvSpPr>
        <dsp:cNvPr id="0" name=""/>
        <dsp:cNvSpPr/>
      </dsp:nvSpPr>
      <dsp:spPr>
        <a:xfrm>
          <a:off x="465529" y="4659041"/>
          <a:ext cx="7039591"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7.5  Financial, Market, and Strategy Results (90 pts.)</a:t>
          </a:r>
        </a:p>
      </dsp:txBody>
      <dsp:txXfrm>
        <a:off x="501555" y="4695067"/>
        <a:ext cx="6967539" cy="665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B630-94FE-41A1-8CD7-C18158A89A1A}">
      <dsp:nvSpPr>
        <dsp:cNvPr id="0" name=""/>
        <dsp:cNvSpPr/>
      </dsp:nvSpPr>
      <dsp:spPr>
        <a:xfrm>
          <a:off x="0" y="59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Approach</a:t>
          </a:r>
          <a:endParaRPr lang="en-US" sz="3200" kern="1200" dirty="0"/>
        </a:p>
      </dsp:txBody>
      <dsp:txXfrm>
        <a:off x="36553" y="95933"/>
        <a:ext cx="8004094" cy="675694"/>
      </dsp:txXfrm>
    </dsp:sp>
    <dsp:sp modelId="{8E9CB2EB-A87F-4C51-856E-92986980098D}">
      <dsp:nvSpPr>
        <dsp:cNvPr id="0" name=""/>
        <dsp:cNvSpPr/>
      </dsp:nvSpPr>
      <dsp:spPr>
        <a:xfrm>
          <a:off x="0" y="80818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do you accomplish your organization’s work? How systematic are your key processes?</a:t>
          </a:r>
        </a:p>
      </dsp:txBody>
      <dsp:txXfrm>
        <a:off x="0" y="808180"/>
        <a:ext cx="8077200" cy="745200"/>
      </dsp:txXfrm>
    </dsp:sp>
    <dsp:sp modelId="{5D599930-DFCC-4B09-8471-8AFB1D85A775}">
      <dsp:nvSpPr>
        <dsp:cNvPr id="0" name=""/>
        <dsp:cNvSpPr/>
      </dsp:nvSpPr>
      <dsp:spPr>
        <a:xfrm>
          <a:off x="0" y="1553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Deployment</a:t>
          </a:r>
          <a:endParaRPr lang="en-US" sz="3200" kern="1200" dirty="0"/>
        </a:p>
      </dsp:txBody>
      <dsp:txXfrm>
        <a:off x="36553" y="1589933"/>
        <a:ext cx="8004094" cy="675694"/>
      </dsp:txXfrm>
    </dsp:sp>
    <dsp:sp modelId="{A201E224-A275-4016-8E2C-D854D8FEE373}">
      <dsp:nvSpPr>
        <dsp:cNvPr id="0" name=""/>
        <dsp:cNvSpPr/>
      </dsp:nvSpPr>
      <dsp:spPr>
        <a:xfrm>
          <a:off x="0" y="230218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consistently are your key processes used?</a:t>
          </a:r>
        </a:p>
      </dsp:txBody>
      <dsp:txXfrm>
        <a:off x="0" y="2302180"/>
        <a:ext cx="8077200" cy="529920"/>
      </dsp:txXfrm>
    </dsp:sp>
    <dsp:sp modelId="{4DEA4ED2-E2C5-4704-9CB0-232AE4B9A02D}">
      <dsp:nvSpPr>
        <dsp:cNvPr id="0" name=""/>
        <dsp:cNvSpPr/>
      </dsp:nvSpPr>
      <dsp:spPr>
        <a:xfrm>
          <a:off x="0" y="2832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Learning</a:t>
          </a:r>
          <a:endParaRPr lang="en-US" sz="3200" kern="1200" dirty="0"/>
        </a:p>
      </dsp:txBody>
      <dsp:txXfrm>
        <a:off x="36553" y="2868653"/>
        <a:ext cx="8004094" cy="675694"/>
      </dsp:txXfrm>
    </dsp:sp>
    <dsp:sp modelId="{FC9E2C4F-01C7-43AC-BEAA-8986EB46F41C}">
      <dsp:nvSpPr>
        <dsp:cNvPr id="0" name=""/>
        <dsp:cNvSpPr/>
      </dsp:nvSpPr>
      <dsp:spPr>
        <a:xfrm>
          <a:off x="0" y="358090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have you evaluated and improved your key processes? How well have improvements been shared?</a:t>
          </a:r>
        </a:p>
      </dsp:txBody>
      <dsp:txXfrm>
        <a:off x="0" y="3580900"/>
        <a:ext cx="8077200" cy="745200"/>
      </dsp:txXfrm>
    </dsp:sp>
    <dsp:sp modelId="{233F978A-4823-49B9-9FFF-EE0A65E138EE}">
      <dsp:nvSpPr>
        <dsp:cNvPr id="0" name=""/>
        <dsp:cNvSpPr/>
      </dsp:nvSpPr>
      <dsp:spPr>
        <a:xfrm>
          <a:off x="0" y="4326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Integration</a:t>
          </a:r>
          <a:endParaRPr lang="en-US" sz="3200" kern="1200" dirty="0">
            <a:ea typeface="ＭＳ Ｐゴシック" pitchFamily="34" charset="-128"/>
          </a:endParaRPr>
        </a:p>
      </dsp:txBody>
      <dsp:txXfrm>
        <a:off x="36553" y="4362653"/>
        <a:ext cx="8004094" cy="675694"/>
      </dsp:txXfrm>
    </dsp:sp>
    <dsp:sp modelId="{DE03575E-0FAE-4E7A-B831-B891731B8AA6}">
      <dsp:nvSpPr>
        <dsp:cNvPr id="0" name=""/>
        <dsp:cNvSpPr/>
      </dsp:nvSpPr>
      <dsp:spPr>
        <a:xfrm>
          <a:off x="0" y="507490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do your processes address organizational needs?</a:t>
          </a:r>
          <a:endParaRPr lang="en-US" sz="2500" kern="1200" dirty="0">
            <a:ea typeface="ＭＳ Ｐゴシック" pitchFamily="34" charset="-128"/>
          </a:endParaRPr>
        </a:p>
      </dsp:txBody>
      <dsp:txXfrm>
        <a:off x="0" y="5074900"/>
        <a:ext cx="8077200" cy="5299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1C782-FAB5-40EE-8E2F-46EA529B19AD}">
      <dsp:nvSpPr>
        <dsp:cNvPr id="0" name=""/>
        <dsp:cNvSpPr/>
      </dsp:nvSpPr>
      <dsp:spPr>
        <a:xfrm>
          <a:off x="0" y="4166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Levels</a:t>
          </a:r>
          <a:endParaRPr lang="en-US" sz="3400" kern="1200" dirty="0"/>
        </a:p>
      </dsp:txBody>
      <dsp:txXfrm>
        <a:off x="38838" y="80498"/>
        <a:ext cx="8472599" cy="717924"/>
      </dsp:txXfrm>
    </dsp:sp>
    <dsp:sp modelId="{2CFC1C7C-45CC-44A2-9E1D-2B519B46DFC6}">
      <dsp:nvSpPr>
        <dsp:cNvPr id="0" name=""/>
        <dsp:cNvSpPr/>
      </dsp:nvSpPr>
      <dsp:spPr>
        <a:xfrm>
          <a:off x="0" y="83726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What is your current performance?</a:t>
          </a:r>
        </a:p>
      </dsp:txBody>
      <dsp:txXfrm>
        <a:off x="0" y="837260"/>
        <a:ext cx="8550275" cy="563040"/>
      </dsp:txXfrm>
    </dsp:sp>
    <dsp:sp modelId="{87D8D0BA-7E97-4EAF-8C83-C9FBC3D0F36A}">
      <dsp:nvSpPr>
        <dsp:cNvPr id="0" name=""/>
        <dsp:cNvSpPr/>
      </dsp:nvSpPr>
      <dsp:spPr>
        <a:xfrm>
          <a:off x="0" y="140030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Trends</a:t>
          </a:r>
          <a:endParaRPr lang="en-US" sz="3400" kern="1200" dirty="0"/>
        </a:p>
      </dsp:txBody>
      <dsp:txXfrm>
        <a:off x="38838" y="1439138"/>
        <a:ext cx="8472599" cy="717924"/>
      </dsp:txXfrm>
    </dsp:sp>
    <dsp:sp modelId="{169B2BFF-921B-4FEF-964A-8EBC144E2294}">
      <dsp:nvSpPr>
        <dsp:cNvPr id="0" name=""/>
        <dsp:cNvSpPr/>
      </dsp:nvSpPr>
      <dsp:spPr>
        <a:xfrm>
          <a:off x="0" y="219590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 results improving, staying the same, or getting worse?</a:t>
          </a:r>
        </a:p>
      </dsp:txBody>
      <dsp:txXfrm>
        <a:off x="0" y="2195900"/>
        <a:ext cx="8550275" cy="563040"/>
      </dsp:txXfrm>
    </dsp:sp>
    <dsp:sp modelId="{AE5D45C4-AD1C-4B96-9B60-4E690B001BB7}">
      <dsp:nvSpPr>
        <dsp:cNvPr id="0" name=""/>
        <dsp:cNvSpPr/>
      </dsp:nvSpPr>
      <dsp:spPr>
        <a:xfrm>
          <a:off x="0" y="275894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Comparisons</a:t>
          </a:r>
          <a:endParaRPr lang="en-US" sz="3400" kern="1200" dirty="0"/>
        </a:p>
      </dsp:txBody>
      <dsp:txXfrm>
        <a:off x="38838" y="2797778"/>
        <a:ext cx="8472599" cy="717924"/>
      </dsp:txXfrm>
    </dsp:sp>
    <dsp:sp modelId="{1EB158CA-1943-496B-9279-2F9DB09BBAA7}">
      <dsp:nvSpPr>
        <dsp:cNvPr id="0" name=""/>
        <dsp:cNvSpPr/>
      </dsp:nvSpPr>
      <dsp:spPr>
        <a:xfrm>
          <a:off x="0" y="3554541"/>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How does your performance compare with others?</a:t>
          </a:r>
        </a:p>
      </dsp:txBody>
      <dsp:txXfrm>
        <a:off x="0" y="3554541"/>
        <a:ext cx="8550275" cy="563040"/>
      </dsp:txXfrm>
    </dsp:sp>
    <dsp:sp modelId="{FF8C5EAD-7632-4DBC-AAF3-1CFEAAC7E26C}">
      <dsp:nvSpPr>
        <dsp:cNvPr id="0" name=""/>
        <dsp:cNvSpPr/>
      </dsp:nvSpPr>
      <dsp:spPr>
        <a:xfrm>
          <a:off x="0" y="4117581"/>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Integration</a:t>
          </a:r>
          <a:endParaRPr lang="en-US" sz="3400" kern="1200" dirty="0">
            <a:ea typeface="ＭＳ Ｐゴシック" pitchFamily="34" charset="-128"/>
          </a:endParaRPr>
        </a:p>
      </dsp:txBody>
      <dsp:txXfrm>
        <a:off x="38838" y="4156419"/>
        <a:ext cx="8472599" cy="717924"/>
      </dsp:txXfrm>
    </dsp:sp>
    <dsp:sp modelId="{5C5774DB-D2DA-49E5-835E-D8EA30703EE4}">
      <dsp:nvSpPr>
        <dsp:cNvPr id="0" name=""/>
        <dsp:cNvSpPr/>
      </dsp:nvSpPr>
      <dsp:spPr>
        <a:xfrm>
          <a:off x="0" y="4913181"/>
          <a:ext cx="8550275"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you tracking </a:t>
          </a:r>
          <a:r>
            <a:rPr lang="en-US" sz="2700" u="sng" kern="1200" dirty="0"/>
            <a:t>important</a:t>
          </a:r>
          <a:r>
            <a:rPr lang="en-US" sz="2700" kern="1200" dirty="0"/>
            <a:t> results? Are you using the results in decision making?</a:t>
          </a:r>
          <a:endParaRPr lang="en-US" sz="2700" kern="1200" dirty="0">
            <a:ea typeface="ＭＳ Ｐゴシック" pitchFamily="34" charset="-128"/>
          </a:endParaRPr>
        </a:p>
      </dsp:txBody>
      <dsp:txXfrm>
        <a:off x="0" y="4913181"/>
        <a:ext cx="8550275" cy="809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Delivering value and results</a:t>
          </a:r>
        </a:p>
      </dsp:txBody>
      <dsp:txXfrm>
        <a:off x="12179" y="1199498"/>
        <a:ext cx="2475000" cy="1142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481019" y="25"/>
          <a:ext cx="2025000" cy="1022258"/>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Systems perspective</a:t>
          </a:r>
        </a:p>
      </dsp:txBody>
      <dsp:txXfrm>
        <a:off x="481019" y="25"/>
        <a:ext cx="2025000" cy="1022258"/>
      </dsp:txXfrm>
    </dsp:sp>
    <dsp:sp modelId="{E55AB3F0-C126-42E9-9B9F-8AF7E360BFE3}">
      <dsp:nvSpPr>
        <dsp:cNvPr id="0" name=""/>
        <dsp:cNvSpPr/>
      </dsp:nvSpPr>
      <dsp:spPr>
        <a:xfrm>
          <a:off x="571019" y="1073396"/>
          <a:ext cx="1845000" cy="1022258"/>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Visionary leadership</a:t>
          </a:r>
        </a:p>
      </dsp:txBody>
      <dsp:txXfrm>
        <a:off x="571019" y="1073396"/>
        <a:ext cx="1845000" cy="1022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151019" y="497"/>
          <a:ext cx="4590000" cy="797354"/>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tx1"/>
              </a:solidFill>
            </a:rPr>
            <a:t>Customer-focused excellence</a:t>
          </a:r>
          <a:endParaRPr lang="en-US" sz="3000" b="1" kern="1200" dirty="0">
            <a:solidFill>
              <a:schemeClr val="tx1"/>
            </a:solidFill>
          </a:endParaRPr>
        </a:p>
      </dsp:txBody>
      <dsp:txXfrm>
        <a:off x="151019" y="497"/>
        <a:ext cx="4590000" cy="797354"/>
      </dsp:txXfrm>
    </dsp:sp>
    <dsp:sp modelId="{AB92BC7C-3FD4-4893-802D-D51CB521CB59}">
      <dsp:nvSpPr>
        <dsp:cNvPr id="0" name=""/>
        <dsp:cNvSpPr/>
      </dsp:nvSpPr>
      <dsp:spPr>
        <a:xfrm>
          <a:off x="1253519" y="837719"/>
          <a:ext cx="2385000" cy="797354"/>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Valuing people</a:t>
          </a:r>
        </a:p>
      </dsp:txBody>
      <dsp:txXfrm>
        <a:off x="1253519" y="837719"/>
        <a:ext cx="238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Organizational learning and agility</a:t>
          </a:r>
          <a:endParaRPr lang="en-US" sz="3000" kern="1200" dirty="0">
            <a:solidFill>
              <a:schemeClr val="bg2"/>
            </a:solidFill>
          </a:endParaRP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Focus on success</a:t>
          </a:r>
          <a:endParaRPr lang="en-US" sz="3000" kern="1200" dirty="0">
            <a:solidFill>
              <a:schemeClr val="bg2"/>
            </a:solidFill>
          </a:endParaRP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Managing for innovation</a:t>
          </a:r>
          <a:endParaRPr lang="en-US" sz="3000" kern="1200" dirty="0">
            <a:solidFill>
              <a:schemeClr val="bg2"/>
            </a:solidFill>
          </a:endParaRP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Management by fact</a:t>
          </a:r>
          <a:endParaRPr lang="en-US" sz="3000" kern="1200" dirty="0">
            <a:solidFill>
              <a:schemeClr val="bg2"/>
            </a:solidFill>
          </a:endParaRPr>
        </a:p>
      </dsp:txBody>
      <dsp:txXfrm>
        <a:off x="916019" y="4186606"/>
        <a:ext cx="3060000" cy="797354"/>
      </dsp:txXfrm>
    </dsp:sp>
    <dsp:sp modelId="{99702F6A-A06C-428F-AA54-4CA8E7725CA4}">
      <dsp:nvSpPr>
        <dsp:cNvPr id="0" name=""/>
        <dsp:cNvSpPr/>
      </dsp:nvSpPr>
      <dsp:spPr>
        <a:xfrm>
          <a:off x="871019" y="5023828"/>
          <a:ext cx="315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Societal contributions</a:t>
          </a:r>
          <a:endParaRPr lang="en-US" sz="3000" kern="1200" dirty="0">
            <a:solidFill>
              <a:schemeClr val="bg2"/>
            </a:solidFill>
          </a:endParaRPr>
        </a:p>
      </dsp:txBody>
      <dsp:txXfrm>
        <a:off x="871019" y="5023828"/>
        <a:ext cx="3150000" cy="7973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Delivering value and results</a:t>
          </a:r>
        </a:p>
      </dsp:txBody>
      <dsp:txXfrm>
        <a:off x="12179" y="1199498"/>
        <a:ext cx="2475000" cy="1142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Visionary leadership</a:t>
          </a:r>
        </a:p>
      </dsp:txBody>
      <dsp:txXfrm>
        <a:off x="638519" y="1073396"/>
        <a:ext cx="1710000" cy="1022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511019" y="497"/>
          <a:ext cx="387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Customer-focused excellence</a:t>
          </a:r>
        </a:p>
      </dsp:txBody>
      <dsp:txXfrm>
        <a:off x="511019" y="497"/>
        <a:ext cx="3870000" cy="797354"/>
      </dsp:txXfrm>
    </dsp:sp>
    <dsp:sp modelId="{AB92BC7C-3FD4-4893-802D-D51CB521CB59}">
      <dsp:nvSpPr>
        <dsp:cNvPr id="0" name=""/>
        <dsp:cNvSpPr/>
      </dsp:nvSpPr>
      <dsp:spPr>
        <a:xfrm>
          <a:off x="1456019" y="837719"/>
          <a:ext cx="198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Valuing people</a:t>
          </a:r>
        </a:p>
      </dsp:txBody>
      <dsp:txXfrm>
        <a:off x="1456019" y="837719"/>
        <a:ext cx="1980000" cy="797354"/>
      </dsp:txXfrm>
    </dsp:sp>
    <dsp:sp modelId="{FA8E337C-DD58-45A8-93B5-3463A6E3AA47}">
      <dsp:nvSpPr>
        <dsp:cNvPr id="0" name=""/>
        <dsp:cNvSpPr/>
      </dsp:nvSpPr>
      <dsp:spPr>
        <a:xfrm>
          <a:off x="61019" y="1674941"/>
          <a:ext cx="477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Organizational learning and agility</a:t>
          </a:r>
        </a:p>
      </dsp:txBody>
      <dsp:txXfrm>
        <a:off x="61019" y="1674941"/>
        <a:ext cx="4770000" cy="797354"/>
      </dsp:txXfrm>
    </dsp:sp>
    <dsp:sp modelId="{674529EB-32FE-4836-AA85-6E1D52B458F6}">
      <dsp:nvSpPr>
        <dsp:cNvPr id="0" name=""/>
        <dsp:cNvSpPr/>
      </dsp:nvSpPr>
      <dsp:spPr>
        <a:xfrm>
          <a:off x="1141019" y="2512162"/>
          <a:ext cx="26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Focus on success</a:t>
          </a:r>
        </a:p>
      </dsp:txBody>
      <dsp:txXfrm>
        <a:off x="1141019" y="2512162"/>
        <a:ext cx="2610000" cy="797354"/>
      </dsp:txXfrm>
    </dsp:sp>
    <dsp:sp modelId="{1843B75A-E7B5-498E-AD95-7AEC74EA114F}">
      <dsp:nvSpPr>
        <dsp:cNvPr id="0" name=""/>
        <dsp:cNvSpPr/>
      </dsp:nvSpPr>
      <dsp:spPr>
        <a:xfrm>
          <a:off x="736019" y="3349384"/>
          <a:ext cx="34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Managing for innovation</a:t>
          </a:r>
        </a:p>
      </dsp:txBody>
      <dsp:txXfrm>
        <a:off x="736019" y="3349384"/>
        <a:ext cx="3420000" cy="797354"/>
      </dsp:txXfrm>
    </dsp:sp>
    <dsp:sp modelId="{3073887E-80E1-4499-B949-865E3A6B7DC5}">
      <dsp:nvSpPr>
        <dsp:cNvPr id="0" name=""/>
        <dsp:cNvSpPr/>
      </dsp:nvSpPr>
      <dsp:spPr>
        <a:xfrm>
          <a:off x="1006019" y="4186606"/>
          <a:ext cx="288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Management by fact</a:t>
          </a:r>
        </a:p>
      </dsp:txBody>
      <dsp:txXfrm>
        <a:off x="1006019" y="4186606"/>
        <a:ext cx="2880000" cy="797354"/>
      </dsp:txXfrm>
    </dsp:sp>
    <dsp:sp modelId="{99702F6A-A06C-428F-AA54-4CA8E7725CA4}">
      <dsp:nvSpPr>
        <dsp:cNvPr id="0" name=""/>
        <dsp:cNvSpPr/>
      </dsp:nvSpPr>
      <dsp:spPr>
        <a:xfrm>
          <a:off x="1028519" y="5023828"/>
          <a:ext cx="283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Societal</a:t>
          </a:r>
          <a:r>
            <a:rPr lang="en-US" sz="2700" kern="1200" dirty="0">
              <a:solidFill>
                <a:schemeClr val="tx1"/>
              </a:solidFill>
            </a:rPr>
            <a:t> </a:t>
          </a:r>
          <a:r>
            <a:rPr lang="en-US" sz="2700" kern="1200" dirty="0">
              <a:solidFill>
                <a:schemeClr val="bg2"/>
              </a:solidFill>
            </a:rPr>
            <a:t>contributions</a:t>
          </a:r>
        </a:p>
      </dsp:txBody>
      <dsp:txXfrm>
        <a:off x="1028519" y="5023828"/>
        <a:ext cx="2835000" cy="797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Delivering value and results</a:t>
          </a:r>
        </a:p>
      </dsp:txBody>
      <dsp:txXfrm>
        <a:off x="12179" y="1199498"/>
        <a:ext cx="2475000" cy="114235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10</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Baldrige Criteria</a:t>
            </a:r>
            <a:r>
              <a:rPr lang="en-US" baseline="0" dirty="0"/>
              <a:t> are a set of questions divided into an Organizational Profile and the </a:t>
            </a:r>
            <a:r>
              <a:rPr lang="en-US" dirty="0"/>
              <a:t>seven categories in the diagram on the previous slide. Each category represents a critical aspect of managing and performing as an organization.</a:t>
            </a:r>
          </a:p>
          <a:p>
            <a:r>
              <a:rPr lang="en-US" dirty="0"/>
              <a:t>Each category is subdivided into items. There are 17 items, each focusing on an aspect of your organization.</a:t>
            </a:r>
          </a:p>
          <a:p>
            <a:r>
              <a:rPr lang="en-US" dirty="0"/>
              <a:t>These questions reflect</a:t>
            </a:r>
            <a:r>
              <a:rPr lang="en-US" baseline="0" dirty="0"/>
              <a:t> a set</a:t>
            </a:r>
            <a:r>
              <a:rPr lang="en-US" dirty="0"/>
              <a:t> of core values and concepts..</a:t>
            </a:r>
          </a:p>
        </p:txBody>
      </p:sp>
    </p:spTree>
    <p:extLst>
      <p:ext uri="{BB962C8B-B14F-4D97-AF65-F5344CB8AC3E}">
        <p14:creationId xmlns:p14="http://schemas.microsoft.com/office/powerpoint/2010/main" val="259323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11</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Criteria are built on a number of interrelated core values and concepts. These are beliefs and behaviors found in high-performing organizations.</a:t>
            </a:r>
          </a:p>
          <a:p>
            <a:pPr>
              <a:spcBef>
                <a:spcPts val="673"/>
              </a:spcBef>
              <a:defRPr/>
            </a:pPr>
            <a:r>
              <a:rPr lang="en-US" dirty="0"/>
              <a:t>S</a:t>
            </a:r>
            <a:r>
              <a:rPr lang="en-US" baseline="0" dirty="0"/>
              <a:t>ystems perspective is the value at the center of the figure.</a:t>
            </a:r>
            <a:r>
              <a:rPr lang="en-US" dirty="0"/>
              <a:t> The next layer shows the other core values and concepts that are embedded in Criteria categories 1 through 6. These categories are the next layer in the figure. Systematic processes in those areas yield the performance results found in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12</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First and foremost, Baldrige provides a systems perspective that requires visionary leadership—the first two core values.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next seven core values are the hows of an effective system.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final two core values, ethics and transparency and delivering value and results, are the outcome of using Baldrige as a guide. </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55129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13</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a:t>Systems perspective: </a:t>
            </a:r>
            <a:r>
              <a:rPr lang="en-US" dirty="0"/>
              <a:t>A systems perspective</a:t>
            </a:r>
            <a:r>
              <a:rPr lang="en-US" baseline="0" dirty="0"/>
              <a:t> </a:t>
            </a:r>
            <a:r>
              <a:rPr lang="en-US" dirty="0"/>
              <a:t>means managing all the parts of your organization as a unified whole to achieve your mission, in the context of your business ecosystem.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a:t>Visionary leadership: </a:t>
            </a:r>
            <a:r>
              <a:rPr lang="en-US" dirty="0"/>
              <a:t>Your 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p>
          <a:p>
            <a:pPr marL="192247" indent="-192247">
              <a:spcAft>
                <a:spcPts val="673"/>
              </a:spcAft>
              <a:buFont typeface="Arial" pitchFamily="34" charset="0"/>
              <a:buChar char="•"/>
            </a:pPr>
            <a:r>
              <a:rPr lang="en-US" b="1" dirty="0"/>
              <a:t>Customer-driven excellence: </a:t>
            </a:r>
            <a:r>
              <a:rPr lang="en-US" dirty="0"/>
              <a:t>Your customers are the ultimate judges of performance and quality. Thus, your organization must take into account all product and service features and characteristics and all modes of customer access and support that contribute value to your customers. </a:t>
            </a:r>
          </a:p>
          <a:p>
            <a:pPr marL="192247" indent="-192247" defTabSz="1025317">
              <a:spcAft>
                <a:spcPts val="673"/>
              </a:spcAft>
              <a:buFont typeface="Arial" pitchFamily="34" charset="0"/>
              <a:buChar char="•"/>
              <a:defRPr/>
            </a:pPr>
            <a:r>
              <a:rPr lang="en-US" b="1" dirty="0"/>
              <a:t>Valuing people: </a:t>
            </a:r>
            <a:r>
              <a:rPr lang="en-US" dirty="0"/>
              <a:t>A successful organization values all people who have a stake in the organization, including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14</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products, and markets. </a:t>
            </a:r>
          </a:p>
          <a:p>
            <a:pPr>
              <a:spcBef>
                <a:spcPts val="600"/>
              </a:spcBef>
            </a:pPr>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pPr>
              <a:spcBef>
                <a:spcPts val="600"/>
              </a:spcBef>
            </a:pPr>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a:t>
            </a:r>
          </a:p>
          <a:p>
            <a:pPr>
              <a:spcBef>
                <a:spcPts val="600"/>
              </a:spcBef>
            </a:pPr>
            <a:r>
              <a:rPr lang="en-US" b="1" dirty="0"/>
              <a:t>Management by fact: </a:t>
            </a:r>
            <a:r>
              <a:rPr lang="en-US" dirty="0"/>
              <a:t>Performance improvement requires measurement and analysis. The measures selected should best represent the factors that lead to improved customer, operational, societal, and financial performance. Analysis supports a variety of purposes, such as planning, reviewing your overall performance, improving operations, accomplishing change management, and comparing your performance with competitors’ or with best-practice benchmarks.</a:t>
            </a:r>
          </a:p>
          <a:p>
            <a:pPr>
              <a:spcBef>
                <a:spcPts val="600"/>
              </a:spcBef>
            </a:pPr>
            <a:endParaRPr lang="en-US" dirty="0"/>
          </a:p>
        </p:txBody>
      </p:sp>
    </p:spTree>
    <p:extLst>
      <p:ext uri="{BB962C8B-B14F-4D97-AF65-F5344CB8AC3E}">
        <p14:creationId xmlns:p14="http://schemas.microsoft.com/office/powerpoint/2010/main" val="307973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87136" y="8590322"/>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15</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350125" y="5318987"/>
            <a:ext cx="6442304" cy="3647214"/>
          </a:xfrm>
          <a:ln/>
        </p:spPr>
        <p:txBody>
          <a:bodyPr/>
          <a:lstStyle/>
          <a:p>
            <a:pPr marL="256329" indent="-256329">
              <a:spcAft>
                <a:spcPts val="343"/>
              </a:spcAft>
              <a:buFont typeface="Arial" pitchFamily="34" charset="0"/>
              <a:buChar char="•"/>
              <a:defRPr/>
            </a:pPr>
            <a:r>
              <a:rPr lang="en-US" b="1" dirty="0"/>
              <a:t>Societal contributions: </a:t>
            </a:r>
            <a:r>
              <a:rPr lang="en-US" dirty="0"/>
              <a:t>Leaders should stress contributions to the public, ethical behavior, and the need to consider societal well-being and benefit, which refers to leadership in and support—within the limits of an organization’s resources—of the environmental, social, and economic systems in the organization’s sphere of influence.</a:t>
            </a:r>
            <a:r>
              <a:rPr lang="en-US" b="1" dirty="0"/>
              <a:t> </a:t>
            </a:r>
          </a:p>
          <a:p>
            <a:pPr marL="256329" indent="-256329">
              <a:spcAft>
                <a:spcPts val="343"/>
              </a:spcAft>
              <a:buFont typeface="Arial" pitchFamily="34" charset="0"/>
              <a:buChar char="•"/>
              <a:defRPr/>
            </a:pPr>
            <a:r>
              <a:rPr lang="en-US" b="1" dirty="0"/>
              <a:t>Ethics and transparency: </a:t>
            </a:r>
            <a:r>
              <a:rPr lang="en-US" dirty="0"/>
              <a:t>Ethical behavior and transparency build trust in the organization and a belief in its fairness and integrity that is valued by all key stakeholders. Your organization should stress ethical behavior in all stakeholders transactions and interactions. Transparency is characterized by consistently candid and open communication on the part of leadership and management and by the sharing of clear and accurate information.</a:t>
            </a:r>
          </a:p>
          <a:p>
            <a:pPr marL="256329" indent="-256329">
              <a:buFont typeface="Arial" panose="020B0604020202020204" pitchFamily="34" charset="0"/>
              <a:buChar char="•"/>
            </a:pPr>
            <a:r>
              <a:rPr lang="en-US" b="1" dirty="0"/>
              <a:t>Delivering</a:t>
            </a:r>
            <a:r>
              <a:rPr lang="en-US" b="1" baseline="0" dirty="0"/>
              <a:t> value and results</a:t>
            </a:r>
            <a:r>
              <a:rPr lang="en-US" b="1" dirty="0"/>
              <a:t>:</a:t>
            </a:r>
            <a:r>
              <a:rPr lang="en-US" dirty="0"/>
              <a:t> By delivering value to key stakeholders, your organization builds loyalty, contributes to growing the economy, and contributes to society. Results should be used to deliver and balance value for your key stakeholders—your customers, workforce, stockholders, suppliers, and partners; the public; and the community. Thus results need to be a composite of measures that include not just financial results, but also product and process results;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067182" y="1050805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16</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previously mentioned, there are 17 items under the seven Baldrige Criteria categories. Let’s take a look at what an item looks like in the </a:t>
            </a:r>
            <a:r>
              <a:rPr lang="en-US" i="1" dirty="0"/>
              <a:t>Baldrige Excellence Framework </a:t>
            </a:r>
            <a:r>
              <a:rPr lang="en-US" dirty="0"/>
              <a:t>booklet. In this graphic of item 3.1, Customer Expectations, you can see that the basic question is the item title</a:t>
            </a:r>
            <a:r>
              <a:rPr lang="en-US" strike="noStrike" dirty="0"/>
              <a:t> </a:t>
            </a:r>
            <a:r>
              <a:rPr lang="en-US" dirty="0"/>
              <a:t>(“How do you listen to your customers  …. ?”). There are 17 Criteria items (plus 2 in the Organizational Profile), each with a particular focus. </a:t>
            </a:r>
          </a:p>
          <a:p>
            <a:pPr fontAlgn="b"/>
            <a:r>
              <a:rPr lang="en-US" dirty="0"/>
              <a:t>Each item includes one or more areas to address (labeled </a:t>
            </a:r>
            <a:r>
              <a:rPr lang="en-US" i="1" dirty="0"/>
              <a:t>a, b, c,</a:t>
            </a:r>
            <a:r>
              <a:rPr lang="en-US" dirty="0"/>
              <a:t> and so on). </a:t>
            </a:r>
          </a:p>
          <a:p>
            <a:pPr fontAlgn="b"/>
            <a:r>
              <a:rPr lang="en-US" dirty="0"/>
              <a:t>Items include questions on three levels:</a:t>
            </a:r>
          </a:p>
          <a:p>
            <a:pPr lvl="0" fontAlgn="b"/>
            <a:r>
              <a:rPr lang="en-US" i="1" dirty="0"/>
              <a:t>Basic questions</a:t>
            </a:r>
            <a:r>
              <a:rPr lang="en-US" dirty="0"/>
              <a:t> are expressed in the title question.</a:t>
            </a:r>
          </a:p>
          <a:p>
            <a:pPr lvl="0" fontAlgn="b"/>
            <a:r>
              <a:rPr lang="en-US" i="1" dirty="0"/>
              <a:t>Overall questions</a:t>
            </a:r>
            <a:r>
              <a:rPr lang="en-US" dirty="0"/>
              <a:t> are expressed in boldface in the shaded box. These leading questions are the starting point for responding.</a:t>
            </a:r>
          </a:p>
          <a:p>
            <a:pPr lvl="0" fontAlgn="b"/>
            <a:r>
              <a:rPr lang="en-US" i="1" dirty="0"/>
              <a:t>Multiple questions</a:t>
            </a:r>
            <a:r>
              <a:rPr lang="en-US" dirty="0"/>
              <a:t> are the individual questions under each area to address, including the one in boldface. That first question expresses the most important one in that group. </a:t>
            </a:r>
          </a:p>
          <a:p>
            <a:pPr fontAlgn="b"/>
            <a:r>
              <a:rPr lang="en-US" dirty="0"/>
              <a:t>Terms in </a:t>
            </a:r>
            <a:r>
              <a:rPr lang="en-US" cap="small" dirty="0"/>
              <a:t>small caps </a:t>
            </a:r>
            <a:r>
              <a:rPr lang="en-US" dirty="0"/>
              <a:t>are defined in the Glossary of Key Terms.</a:t>
            </a:r>
          </a:p>
          <a:p>
            <a:pPr marL="192247" indent="-192247">
              <a:spcBef>
                <a:spcPts val="686"/>
              </a:spcBef>
              <a:buFont typeface="Arial" panose="020B0604020202020204" pitchFamily="34" charset="0"/>
              <a:buChar char="•"/>
            </a:pPr>
            <a:r>
              <a:rPr lang="en-US" dirty="0"/>
              <a:t>Item notes serve three purposes: (1) to clarify key terms or questions, (2) to give instructions and examples for responding to the item questions, and (3) to indicate key linkages to other items. </a:t>
            </a:r>
          </a:p>
          <a:p>
            <a:pPr marL="192247" indent="-192247">
              <a:spcBef>
                <a:spcPts val="686"/>
              </a:spcBef>
              <a:buFont typeface="Arial" panose="020B0604020202020204" pitchFamily="34" charset="0"/>
              <a:buChar char="•"/>
            </a:pPr>
            <a:r>
              <a:rPr lang="en-US" dirty="0"/>
              <a:t>Notes also provide additional guidance specifically for nonprofit organizations. These nonprofit-specific notes are shown in italics.</a:t>
            </a:r>
          </a:p>
          <a:p>
            <a:pPr marL="192247" indent="-192247">
              <a:spcBef>
                <a:spcPts val="686"/>
              </a:spcBef>
              <a:buFont typeface="Arial" panose="020B0604020202020204" pitchFamily="34" charset="0"/>
              <a:buChar char="•"/>
            </a:pPr>
            <a:r>
              <a:rPr lang="en-US" i="0" strike="noStrike" dirty="0"/>
              <a:t>At the end</a:t>
            </a:r>
            <a:r>
              <a:rPr lang="en-US" i="0" strike="noStrike" baseline="0" dirty="0"/>
              <a:t> of each item is a link to </a:t>
            </a:r>
            <a:r>
              <a:rPr lang="en-US" dirty="0"/>
              <a:t>additional examples and guidance (free on the Baldrige website).</a:t>
            </a:r>
            <a:endParaRPr lang="en-US" strike="sngStrike" dirty="0"/>
          </a:p>
          <a:p>
            <a:pPr fontAlgn="b"/>
            <a:endParaRPr lang="en-US" dirty="0"/>
          </a:p>
          <a:p>
            <a:pPr fontAlgn="b"/>
            <a:r>
              <a:rPr lang="en-US" dirty="0"/>
              <a:t> </a:t>
            </a:r>
          </a:p>
        </p:txBody>
      </p:sp>
      <p:sp>
        <p:nvSpPr>
          <p:cNvPr id="5" name="Rectangle 7"/>
          <p:cNvSpPr txBox="1">
            <a:spLocks noChangeArrowheads="1"/>
          </p:cNvSpPr>
          <p:nvPr/>
        </p:nvSpPr>
        <p:spPr bwMode="auto">
          <a:xfrm>
            <a:off x="3878669" y="8671480"/>
            <a:ext cx="3038598" cy="46405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37" tIns="46319" rIns="92637" bIns="46319" numCol="1" anchor="b" anchorCtr="0" compatLnSpc="1">
            <a:prstTxWarp prst="textNoShape">
              <a:avLst/>
            </a:prstTxWarp>
          </a:bodyPr>
          <a:lstStyle>
            <a:defPPr>
              <a:defRPr lang="en-US"/>
            </a:defPPr>
            <a:lvl1pPr algn="r"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1pPr>
            <a:lvl2pPr marL="935227" indent="-359703"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2pPr>
            <a:lvl3pPr marL="1438812"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3pPr>
            <a:lvl4pPr marL="2014336"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4pPr>
            <a:lvl5pPr marL="2589861"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5pPr>
            <a:lvl6pPr marL="3165386"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6pPr>
            <a:lvl7pPr marL="3740910"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7pPr>
            <a:lvl8pPr marL="4316435"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8pPr>
            <a:lvl9pPr marL="4891959"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9pPr>
          </a:lstStyle>
          <a:p>
            <a:r>
              <a:rPr lang="en-US" sz="1300" dirty="0"/>
              <a:t>15</a:t>
            </a:r>
          </a:p>
        </p:txBody>
      </p:sp>
    </p:spTree>
    <p:extLst>
      <p:ext uri="{BB962C8B-B14F-4D97-AF65-F5344CB8AC3E}">
        <p14:creationId xmlns:p14="http://schemas.microsoft.com/office/powerpoint/2010/main" val="23883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37193" y="8652096"/>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17</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a:t>P.1, Organizational Description, asks, “What are your key organizational characteristics?”</a:t>
            </a:r>
            <a:r>
              <a:rPr lang="en-US" dirty="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a:t>P.2, Organizational Situation,</a:t>
            </a:r>
            <a:r>
              <a:rPr lang="en-US" dirty="0"/>
              <a:t> </a:t>
            </a:r>
            <a:r>
              <a:rPr lang="en-US" b="1" dirty="0"/>
              <a:t>asks, “What is your organization’s strategic situation?”</a:t>
            </a:r>
            <a:r>
              <a:rPr lang="en-US" dirty="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p>
        </p:txBody>
      </p:sp>
    </p:spTree>
    <p:extLst>
      <p:ext uri="{BB962C8B-B14F-4D97-AF65-F5344CB8AC3E}">
        <p14:creationId xmlns:p14="http://schemas.microsoft.com/office/powerpoint/2010/main" val="366985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18</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1 (Leadership)</a:t>
            </a:r>
            <a:r>
              <a:rPr lang="en-US" dirty="0"/>
              <a:t> asks how senior leaders’ personal actions and your governance system guide and sustain your organization. </a:t>
            </a:r>
          </a:p>
          <a:p>
            <a:pPr>
              <a:spcAft>
                <a:spcPts val="673"/>
              </a:spcAft>
            </a:pPr>
            <a:r>
              <a:rPr lang="en-US" b="1" dirty="0"/>
              <a:t>1.1, Senior Leadership</a:t>
            </a:r>
            <a:r>
              <a:rPr lang="en-US" strike="noStrike" dirty="0"/>
              <a:t>, </a:t>
            </a:r>
            <a:r>
              <a:rPr lang="en-US" dirty="0"/>
              <a:t>asks about the key aspects of your senior leaders’ responsibilities, with the aim of creating an organization that is successful now and in the future. </a:t>
            </a:r>
          </a:p>
          <a:p>
            <a:r>
              <a:rPr lang="en-US" b="1" dirty="0"/>
              <a:t>1.2, Governance and Societal Contributions, </a:t>
            </a:r>
            <a:r>
              <a:rPr lang="en-US" dirty="0"/>
              <a:t>asks about key aspects of your organization’s governance system, including the improvement of leadership. It also asks how your organization ensures that everyone in the organization behaves legally and ethically and how it makes societal contributions. </a:t>
            </a:r>
          </a:p>
        </p:txBody>
      </p:sp>
    </p:spTree>
    <p:extLst>
      <p:ext uri="{BB962C8B-B14F-4D97-AF65-F5344CB8AC3E}">
        <p14:creationId xmlns:p14="http://schemas.microsoft.com/office/powerpoint/2010/main" val="114557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19</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2 (Strategy)</a:t>
            </a:r>
            <a:r>
              <a:rPr lang="en-US" dirty="0"/>
              <a:t> asks how your organization develops strategic objectives and action plans, implements them, changes them if circumstances require, and measures progress. </a:t>
            </a:r>
          </a:p>
          <a:p>
            <a:pPr>
              <a:spcAft>
                <a:spcPts val="673"/>
              </a:spcAft>
            </a:pPr>
            <a:r>
              <a:rPr lang="en-US" dirty="0"/>
              <a:t>The category stresses that your organization’s long‐term success and competitive environment are key strategic issues that need to be integral parts of your overall planning. Making decisions about your organization’s core competencies and work systems is an integral part of ensuring your organization’s success now and in the future, and these decisions are therefore key strategic decisions. </a:t>
            </a:r>
          </a:p>
          <a:p>
            <a:pPr>
              <a:spcAft>
                <a:spcPts val="673"/>
              </a:spcAft>
            </a:pPr>
            <a:r>
              <a:rPr lang="en-US" b="1" dirty="0"/>
              <a:t>2.1, Strategy Development, </a:t>
            </a:r>
            <a:r>
              <a:rPr lang="en-US" dirty="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a:t>2.2, Strategy Implementation, </a:t>
            </a:r>
            <a:r>
              <a:rPr lang="en-US" dirty="0"/>
              <a:t>asks 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a:p>
        </p:txBody>
      </p:sp>
    </p:spTree>
    <p:extLst>
      <p:ext uri="{BB962C8B-B14F-4D97-AF65-F5344CB8AC3E}">
        <p14:creationId xmlns:p14="http://schemas.microsoft.com/office/powerpoint/2010/main" val="224057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Aft>
                <a:spcPts val="755"/>
              </a:spcAft>
            </a:pPr>
            <a:r>
              <a:rPr lang="en-US" dirty="0"/>
              <a:t>If you’re considering your own Baldrige quest, please do that. I would encourage you to get your team and your leadership behind such a journey. It’s a very rewarding journey. It really brings your team together, all of your employees. It builds upon success and allows you to strive for continuous improvement in delivering for your customer and then internally driving employee satisfaction and engagement.</a:t>
            </a:r>
          </a:p>
          <a:p>
            <a:pPr>
              <a:spcAft>
                <a:spcPts val="755"/>
              </a:spcAft>
            </a:pPr>
            <a:r>
              <a:rPr lang="en-US" dirty="0"/>
              <a:t> —Anthony Brancato III, president, Baldrige Award winner Honeywell Federal Manufacturing &amp; Technologies </a:t>
            </a:r>
          </a:p>
          <a:p>
            <a:pPr>
              <a:spcAft>
                <a:spcPts val="755"/>
              </a:spcAft>
            </a:pPr>
            <a:r>
              <a:rPr lang="en-US" dirty="0"/>
              <a:t>Because of Baldrige, because of our ability to manage shareholder expectations, customer satisfaction, and [because of] continuing to keep our employees happy and satisfied, the company has continued to thrive.</a:t>
            </a:r>
          </a:p>
          <a:p>
            <a:pPr>
              <a:spcAft>
                <a:spcPts val="755"/>
              </a:spcAft>
            </a:pPr>
            <a:r>
              <a:rPr lang="en-US" dirty="0"/>
              <a:t> —Samuel Liang, president and CEO, two-time Baldrige Award winner MEDRAD</a:t>
            </a:r>
          </a:p>
          <a:p>
            <a:pPr>
              <a:spcAft>
                <a:spcPts val="755"/>
              </a:spcAft>
            </a:pPr>
            <a:r>
              <a:rPr lang="en-US" dirty="0"/>
              <a:t>The Baldrige Criteria teach us how to put processes in place that allow us to actualize the things that are most important in driving our business success.</a:t>
            </a:r>
          </a:p>
          <a:p>
            <a:r>
              <a:rPr lang="en-US" dirty="0"/>
              <a:t>—Alan Willets, president and business unit leader, Baldrige Award winner Cargill Corn Milling </a:t>
            </a:r>
          </a:p>
          <a:p>
            <a:r>
              <a:rPr lang="en-US" dirty="0"/>
              <a:t> </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20</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3 (Customers)</a:t>
            </a:r>
            <a:r>
              <a:rPr lang="en-US" dirty="0"/>
              <a:t> asks how your organization listens to the voice of the customer and builds customer relationships. </a:t>
            </a:r>
          </a:p>
          <a:p>
            <a:pPr>
              <a:spcAft>
                <a:spcPts val="673"/>
              </a:spcAft>
            </a:pPr>
            <a:r>
              <a:rPr lang="en-US" dirty="0"/>
              <a:t>The category stresses customer engagement as an important outcome of an overall learning and performance excellence strategy.. </a:t>
            </a:r>
          </a:p>
          <a:p>
            <a:pPr>
              <a:spcAft>
                <a:spcPts val="673"/>
              </a:spcAft>
            </a:pPr>
            <a:r>
              <a:rPr lang="en-US" b="1" dirty="0"/>
              <a:t>3.1, Customer Expectations, </a:t>
            </a:r>
            <a:r>
              <a:rPr lang="en-US" dirty="0"/>
              <a:t>asks about your organization’s processes for listening to your customers. and determining and customizing educational programs and services to meet their needs. The aim is to capture meaningful information in order to exceed your customers’ expectations. </a:t>
            </a:r>
          </a:p>
          <a:p>
            <a:pPr>
              <a:spcAft>
                <a:spcPts val="673"/>
              </a:spcAft>
            </a:pPr>
            <a:r>
              <a:rPr lang="en-US" b="1" dirty="0"/>
              <a:t>3.2, Customer Engagement, </a:t>
            </a:r>
            <a:r>
              <a:rPr lang="en-US" dirty="0"/>
              <a:t>asks</a:t>
            </a:r>
            <a:r>
              <a:rPr lang="en-US" b="1" dirty="0"/>
              <a:t> </a:t>
            </a:r>
            <a:r>
              <a:rPr lang="en-US" dirty="0"/>
              <a:t>about your organization’s processes for enabling customers to seek information and support. The item also asks how you build relationships with your customers and manage complaints. The aim of these efforts is to improve marketing, build a more customer‐focused culture, and enhance customer loyalty.</a:t>
            </a:r>
          </a:p>
        </p:txBody>
      </p:sp>
    </p:spTree>
    <p:extLst>
      <p:ext uri="{BB962C8B-B14F-4D97-AF65-F5344CB8AC3E}">
        <p14:creationId xmlns:p14="http://schemas.microsoft.com/office/powerpoint/2010/main" val="259642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21</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4 (Measurement, Analysis, and Knowledge Management)</a:t>
            </a:r>
            <a:r>
              <a:rPr lang="en-US" dirty="0"/>
              <a:t> is 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aligning of your organization’s operations with its strategic objectives. </a:t>
            </a:r>
          </a:p>
          <a:p>
            <a:pPr>
              <a:spcAft>
                <a:spcPts val="673"/>
              </a:spcAft>
            </a:pPr>
            <a:r>
              <a:rPr lang="en-US" b="1" dirty="0"/>
              <a:t>4.1, Measurement, Analysis, and Improvement of Organizational Performance, </a:t>
            </a:r>
            <a:r>
              <a:rPr lang="en-US" dirty="0"/>
              <a:t>asks how your organization selects and uses data and information for performance measurement, analysis, and review in support of organizational planning and performance improvement. The aim is 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a:t>4.2, Information and Knowledge Management, </a:t>
            </a:r>
            <a:r>
              <a:rPr lang="en-US" dirty="0"/>
              <a:t>asks how your organization builds and manages its knowledge assets and how it ensures the quality and availability of data and information. The aim of this item is to improve organizational effectiveness and learning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22</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5 (Workforce)</a:t>
            </a:r>
            <a:r>
              <a:rPr lang="en-US" dirty="0"/>
              <a:t> addresses key workforce practices—those directed toward creating and maintaining a high‐performance work environment and toward engaging your workforce to enable it and your organization to adapt to change and to succeed. </a:t>
            </a:r>
          </a:p>
          <a:p>
            <a:pPr>
              <a:spcAft>
                <a:spcPts val="673"/>
              </a:spcAft>
            </a:pPr>
            <a:r>
              <a:rPr lang="en-US" b="1" dirty="0"/>
              <a:t>5.1, Workforce Environment, </a:t>
            </a:r>
            <a:r>
              <a:rPr lang="en-US" dirty="0"/>
              <a:t>asks about 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a:t>5.2, Workforce Engagement, </a:t>
            </a:r>
            <a:r>
              <a:rPr lang="en-US" dirty="0"/>
              <a:t>asks about your organization’s systems for developing workforce performance among your workforce members to enable and encouraging all workforce members to contribute effectively and to the best of their ability. These systems are intended to foster high performance and to help accomplish your action plans and ensure organizational success now and in the future. </a:t>
            </a:r>
          </a:p>
          <a:p>
            <a:pPr>
              <a:spcAft>
                <a:spcPts val="673"/>
              </a:spcAft>
            </a:pPr>
            <a:endParaRPr lang="en-US" dirty="0"/>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303945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23</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6 (Operations)</a:t>
            </a:r>
            <a:r>
              <a:rPr lang="en-US" dirty="0"/>
              <a:t> This category asks how your organization designs, manages, and improves its products and work process. It also asks how you improve operational effectiveness. </a:t>
            </a:r>
          </a:p>
          <a:p>
            <a:pPr>
              <a:spcAft>
                <a:spcPts val="673"/>
              </a:spcAft>
            </a:pPr>
            <a:r>
              <a:rPr lang="en-US" b="1" dirty="0"/>
              <a:t>Item 6.1, Work Processes,</a:t>
            </a:r>
            <a:r>
              <a:rPr lang="en-US" dirty="0"/>
              <a:t> asks about the management of your key products and work processes, with the aim of creating value for your customers and achieving organizational success now and in the future. It also asks how you manage your supply chain.</a:t>
            </a:r>
          </a:p>
          <a:p>
            <a:pPr>
              <a:spcAft>
                <a:spcPts val="673"/>
              </a:spcAft>
            </a:pPr>
            <a:r>
              <a:rPr lang="en-US" b="1" dirty="0"/>
              <a:t>Item 6.2, Operational Effectiveness, </a:t>
            </a:r>
            <a:r>
              <a:rPr lang="en-US" dirty="0"/>
              <a:t>asks how you ensure efficient and effective operations in order to have a safe workplace environment and deliver customer value. It also asks how you manage security and cybersecurity. </a:t>
            </a:r>
          </a:p>
          <a:p>
            <a:pPr>
              <a:spcAft>
                <a:spcPts val="673"/>
              </a:spcAft>
            </a:pPr>
            <a:endParaRPr lang="en-US" dirty="0"/>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276350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24</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process and product results, your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products, in alignment with your overall organizational strategy. </a:t>
            </a:r>
          </a:p>
          <a:p>
            <a:pPr>
              <a:spcAft>
                <a:spcPts val="673"/>
              </a:spcAft>
            </a:pPr>
            <a:r>
              <a:rPr lang="en-US" b="1" dirty="0"/>
              <a:t>7.1, Product and Process Results, </a:t>
            </a:r>
            <a:r>
              <a:rPr lang="en-US" dirty="0"/>
              <a:t>asks about your organization’s key product and operational performance results, which demonstrate product and service quality and value that lead to customer satisfaction and engagement. </a:t>
            </a:r>
          </a:p>
          <a:p>
            <a:pPr>
              <a:spcAft>
                <a:spcPts val="673"/>
              </a:spcAft>
            </a:pPr>
            <a:r>
              <a:rPr lang="en-US" b="1" dirty="0"/>
              <a:t>7.2, Customer Results, </a:t>
            </a:r>
            <a:r>
              <a:rPr lang="en-US" dirty="0"/>
              <a:t>asks about your organization’s customer‐focused performance results, which demonstrate how well your organization has been satisfying your customers and engaging them in loyalty‐building relationships. </a:t>
            </a:r>
          </a:p>
          <a:p>
            <a:pPr>
              <a:spcAft>
                <a:spcPts val="673"/>
              </a:spcAft>
            </a:pPr>
            <a:r>
              <a:rPr lang="en-US" b="1" dirty="0"/>
              <a:t>7.3, Workforce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that demonstrate the extent to which your organization is fiscally sound, ethical, and socially responsible. </a:t>
            </a:r>
          </a:p>
          <a:p>
            <a:pPr>
              <a:spcAft>
                <a:spcPts val="673"/>
              </a:spcAft>
              <a:defRPr/>
            </a:pPr>
            <a:r>
              <a:rPr lang="en-US" b="1" dirty="0"/>
              <a:t>7.5, Financial, Market, and Strategy Results, </a:t>
            </a:r>
            <a:r>
              <a:rPr lang="en-US" dirty="0"/>
              <a:t>asks about results that demonstrate your financial sustainability, your marketplace achievements, and the achievement of your strategy.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25</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a:t>Once you have answered the questions in the Criteria</a:t>
            </a:r>
            <a:r>
              <a:rPr lang="en-US" baseline="0" dirty="0"/>
              <a:t> for Performance Excellence, t</a:t>
            </a:r>
            <a:r>
              <a:rPr lang="en-US" dirty="0"/>
              <a:t>he scoring guidelines allow you (in a self-assessment) or outside assessors (such as Baldrige examiners) to evaluate your</a:t>
            </a:r>
            <a:r>
              <a:rPr lang="en-US" baseline="0" dirty="0"/>
              <a:t> processes and your results and gauge your organizational maturity.</a:t>
            </a:r>
            <a:r>
              <a:rPr lang="en-US" sz="1300" dirty="0"/>
              <a:t> </a:t>
            </a:r>
          </a:p>
          <a:p>
            <a:r>
              <a:rPr lang="en-US" baseline="0" dirty="0"/>
              <a:t>In doing this evaluation, a major consideration is </a:t>
            </a:r>
            <a:r>
              <a:rPr lang="en-US" dirty="0"/>
              <a:t>what is important to your organization, as described in the Organizational Profile. </a:t>
            </a:r>
          </a:p>
          <a:p>
            <a:r>
              <a:rPr lang="en-US" dirty="0"/>
              <a:t>In a Baldrige assessment, your organization is evaluated on two dimensions: process and results.</a:t>
            </a:r>
          </a:p>
          <a:p>
            <a:endParaRPr lang="en-US" dirty="0"/>
          </a:p>
        </p:txBody>
      </p:sp>
    </p:spTree>
    <p:extLst>
      <p:ext uri="{BB962C8B-B14F-4D97-AF65-F5344CB8AC3E}">
        <p14:creationId xmlns:p14="http://schemas.microsoft.com/office/powerpoint/2010/main" val="1198640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26</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a:t>All the questions in the items within the boxed categories (1 through 6) ask about your organization’s processes. </a:t>
            </a:r>
          </a:p>
          <a:p>
            <a:r>
              <a:rPr lang="en-US" dirty="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a:t>Results should be supported by linkages to the appropriate process items to show cause and effect. </a:t>
            </a:r>
          </a:p>
          <a:p>
            <a:r>
              <a:rPr lang="en-US" dirty="0"/>
              <a:t>Results may be the bottom line, but they are accomplished through a successful performance management system that is guided from the top. </a:t>
            </a:r>
            <a:endParaRPr lang="en-US" dirty="0">
              <a:latin typeface="Times New Roman" pitchFamily="18" charset="0"/>
              <a:ea typeface="ＭＳ Ｐゴシック" pitchFamily="-109" charset="-128"/>
            </a:endParaRPr>
          </a:p>
          <a:p>
            <a:pPr>
              <a:defRPr/>
            </a:pPr>
            <a:endParaRPr lang="en-US" dirty="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27</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a:t>Your processes are evaluated</a:t>
            </a:r>
            <a:r>
              <a:rPr lang="en-US" baseline="0" dirty="0"/>
              <a:t> </a:t>
            </a:r>
            <a:r>
              <a:rPr lang="en-US" dirty="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How well have you evaluated and improved your key processes? How well have improvements been shared within your organization?</a:t>
            </a:r>
          </a:p>
          <a:p>
            <a:pPr marL="192247" indent="-192247">
              <a:buFont typeface="Arial" panose="020B0604020202020204" pitchFamily="34" charset="0"/>
              <a:buChar char="•"/>
            </a:pPr>
            <a:r>
              <a:rPr lang="en-US" i="1" dirty="0"/>
              <a:t>Integration: </a:t>
            </a:r>
            <a:r>
              <a:rPr lang="en-US" dirty="0"/>
              <a:t>How well do your processes address your current and future organizational needs?</a:t>
            </a:r>
          </a:p>
        </p:txBody>
      </p:sp>
    </p:spTree>
    <p:extLst>
      <p:ext uri="{BB962C8B-B14F-4D97-AF65-F5344CB8AC3E}">
        <p14:creationId xmlns:p14="http://schemas.microsoft.com/office/powerpoint/2010/main" val="325736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28</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a:t>Reacting to Problems</a:t>
            </a:r>
            <a:r>
              <a:rPr lang="en-US" dirty="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a:t>Early Systematic Approaches</a:t>
            </a:r>
            <a:r>
              <a:rPr lang="en-US" dirty="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a:t>Aligned Approaches</a:t>
            </a:r>
            <a:r>
              <a:rPr lang="en-US" dirty="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a:t>Integrated Approaches</a:t>
            </a:r>
            <a:r>
              <a:rPr lang="en-US" dirty="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a:p>
        </p:txBody>
      </p:sp>
    </p:spTree>
    <p:extLst>
      <p:ext uri="{BB962C8B-B14F-4D97-AF65-F5344CB8AC3E}">
        <p14:creationId xmlns:p14="http://schemas.microsoft.com/office/powerpoint/2010/main" val="2328266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29</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 reacting to the problem, general improvement orientation, systematic evaluation and improvement, learning and strategic improvement, and organizational analysis </a:t>
            </a:r>
            <a:r>
              <a:rPr lang="en-US"/>
              <a:t>and innovation.</a:t>
            </a:r>
            <a:endParaRPr lang="en-US" dirty="0"/>
          </a:p>
          <a:p>
            <a:endParaRPr lang="en-US" dirty="0"/>
          </a:p>
        </p:txBody>
      </p:sp>
    </p:spTree>
    <p:extLst>
      <p:ext uri="{BB962C8B-B14F-4D97-AF65-F5344CB8AC3E}">
        <p14:creationId xmlns:p14="http://schemas.microsoft.com/office/powerpoint/2010/main" val="134516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86529" y="4652321"/>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112902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30</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3832132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31</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4</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39917" y="457676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755"/>
              </a:spcAft>
            </a:pPr>
            <a:r>
              <a:rPr lang="en-US" b="1" dirty="0"/>
              <a:t>More quotes:</a:t>
            </a:r>
          </a:p>
          <a:p>
            <a:pPr>
              <a:spcBef>
                <a:spcPct val="0"/>
              </a:spcBef>
              <a:spcAft>
                <a:spcPts val="755"/>
              </a:spcAft>
              <a:defRPr/>
            </a:pPr>
            <a:r>
              <a:rPr lang="en-US" dirty="0"/>
              <a:t>Our sales are up over 20 percent per year over the last five years. Our profits are up over 40 percent per year for that same time. Customer satisfaction at 93 percent is at an all-time high. Employee satisfaction, at 82 percent, is at an all-time high also. All the winds are blowing in the right direction at MidwayUSA, and it’s all because of our efforts in engaging the Baldrige Criteria.</a:t>
            </a:r>
          </a:p>
          <a:p>
            <a:pPr>
              <a:spcBef>
                <a:spcPct val="0"/>
              </a:spcBef>
              <a:spcAft>
                <a:spcPts val="755"/>
              </a:spcAft>
              <a:defRPr/>
            </a:pPr>
            <a:r>
              <a:rPr lang="en-US" dirty="0"/>
              <a:t>—Larry Potterfield, CEO of 2009 and 2015 Baldrige Award recipient MidwayUSA</a:t>
            </a:r>
          </a:p>
          <a:p>
            <a:pPr>
              <a:spcAft>
                <a:spcPts val="755"/>
              </a:spcAft>
            </a:pPr>
            <a:r>
              <a:rPr lang="en-US" dirty="0"/>
              <a:t>For seven years in a row we improved customer satisfaction, we improved occupancy, we improved employee satisfaction, we lowered employee departures [and] turnover, and we improved annually our profit.</a:t>
            </a:r>
          </a:p>
          <a:p>
            <a:pPr>
              <a:spcBef>
                <a:spcPts val="251"/>
              </a:spcBef>
              <a:spcAft>
                <a:spcPts val="755"/>
              </a:spcAft>
            </a:pPr>
            <a:r>
              <a:rPr lang="en-US" dirty="0"/>
              <a:t>—Horst Schulze, president/CEO of 1999 Baldrige Award recipient The Ritz-Carlton Hotel Company, L.L.C.</a:t>
            </a:r>
          </a:p>
          <a:p>
            <a:pPr>
              <a:spcBef>
                <a:spcPts val="251"/>
              </a:spcBef>
              <a:spcAft>
                <a:spcPts val="755"/>
              </a:spcAft>
            </a:pPr>
            <a:endParaRPr lang="en-US" dirty="0"/>
          </a:p>
        </p:txBody>
      </p:sp>
    </p:spTree>
    <p:extLst>
      <p:ext uri="{BB962C8B-B14F-4D97-AF65-F5344CB8AC3E}">
        <p14:creationId xmlns:p14="http://schemas.microsoft.com/office/powerpoint/2010/main" val="269373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5</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521751" y="458288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0"/>
              </a:spcAft>
            </a:pPr>
            <a:r>
              <a:rPr lang="en-US" b="1" dirty="0"/>
              <a:t>More quotes:</a:t>
            </a:r>
          </a:p>
          <a:p>
            <a:pPr>
              <a:spcBef>
                <a:spcPts val="600"/>
              </a:spcBef>
              <a:spcAft>
                <a:spcPts val="0"/>
              </a:spcAft>
            </a:pPr>
            <a:r>
              <a:rPr lang="en-US" dirty="0"/>
              <a:t>Baldrige involvement increased employee buy-in, providing terrific professional development and personal learning and achievement opportunities.</a:t>
            </a:r>
          </a:p>
          <a:p>
            <a:pPr algn="r">
              <a:spcBef>
                <a:spcPts val="600"/>
              </a:spcBef>
              <a:spcAft>
                <a:spcPts val="0"/>
              </a:spcAft>
            </a:pPr>
            <a:r>
              <a:rPr lang="en-US" dirty="0"/>
              <a:t>—</a:t>
            </a:r>
            <a:r>
              <a:rPr lang="en-US" i="1" dirty="0"/>
              <a:t>Roger B. Quayle, executive vice president, quality and technology, </a:t>
            </a:r>
            <a:br>
              <a:rPr lang="en-US" i="1" dirty="0"/>
            </a:br>
            <a:r>
              <a:rPr lang="en-US" i="1" dirty="0"/>
              <a:t>Baldrige Award winner OMI, Inc.</a:t>
            </a:r>
          </a:p>
          <a:p>
            <a:pPr>
              <a:spcBef>
                <a:spcPts val="600"/>
              </a:spcBef>
              <a:spcAft>
                <a:spcPts val="0"/>
              </a:spcAft>
            </a:pPr>
            <a:r>
              <a:rPr lang="en-US" dirty="0"/>
              <a:t>We’re a small hot dog and hamburger operation in the hills of Tennessee, but we can effectively apply the Criteria and have tremendous success.</a:t>
            </a:r>
          </a:p>
          <a:p>
            <a:pPr algn="r">
              <a:spcBef>
                <a:spcPts val="600"/>
              </a:spcBef>
              <a:spcAft>
                <a:spcPts val="0"/>
              </a:spcAft>
            </a:pPr>
            <a:r>
              <a:rPr lang="en-US" dirty="0"/>
              <a:t>—</a:t>
            </a:r>
            <a:r>
              <a:rPr lang="en-US" i="1" dirty="0"/>
              <a:t>Thomas Crosby, President/CEO, Baldrige Award winner Pal's Sudden Service</a:t>
            </a:r>
          </a:p>
          <a:p>
            <a:pPr>
              <a:spcBef>
                <a:spcPts val="600"/>
              </a:spcBef>
              <a:spcAft>
                <a:spcPts val="0"/>
              </a:spcAft>
            </a:pPr>
            <a:endParaRPr lang="en-US" dirty="0"/>
          </a:p>
          <a:p>
            <a:pPr>
              <a:spcBef>
                <a:spcPts val="600"/>
              </a:spcBef>
              <a:spcAft>
                <a:spcPts val="0"/>
              </a:spcAft>
            </a:pPr>
            <a:endParaRPr lang="en-US" dirty="0"/>
          </a:p>
        </p:txBody>
      </p:sp>
    </p:spTree>
    <p:extLst>
      <p:ext uri="{BB962C8B-B14F-4D97-AF65-F5344CB8AC3E}">
        <p14:creationId xmlns:p14="http://schemas.microsoft.com/office/powerpoint/2010/main" val="186782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39641" y="4237103"/>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r>
              <a:rPr lang="en-US" dirty="0"/>
              <a:t>[The men and women of ARDEC] have earned distinction for our organization, the new high-technology Army, and the Department of Defense by embracing the Baldrige Criteria. . . . We [adopted the Baldrige Criteria] in order to become the best organization we can possibly be and provide the best products and support we can to the U.S. Warfighter.</a:t>
            </a:r>
          </a:p>
          <a:p>
            <a:pPr algn="r"/>
            <a:r>
              <a:rPr lang="en-US" dirty="0">
                <a:latin typeface="Arial"/>
                <a:cs typeface="Arial"/>
              </a:rPr>
              <a:t>—</a:t>
            </a:r>
            <a:r>
              <a:rPr lang="en-US" dirty="0"/>
              <a:t>Dr. Joseph A. Lannon, director, </a:t>
            </a:r>
            <a:br>
              <a:rPr lang="en-US" dirty="0"/>
            </a:br>
            <a:r>
              <a:rPr lang="en-US" dirty="0"/>
              <a:t>Baldrige Award winner U.S. Army Armament Research, Development, and Engineering Center </a:t>
            </a:r>
          </a:p>
          <a:p>
            <a:r>
              <a:rPr lang="en-US" dirty="0"/>
              <a:t>In the past few years, we have seen a complete transformation of the book publishing industry. Despite this challenging landscape with the rapid-fire addition of new channels and business models, Concordia Publishing House continues to thrive. Our agility and flexibility during these times is due in great part to the guidance of the Criteria and the invaluable feedback from the examiners.</a:t>
            </a:r>
          </a:p>
          <a:p>
            <a:pPr algn="r"/>
            <a:r>
              <a:rPr lang="en-US" dirty="0">
                <a:latin typeface="Arial"/>
                <a:cs typeface="Arial"/>
              </a:rPr>
              <a:t>—</a:t>
            </a:r>
            <a:r>
              <a:rPr lang="en-US" dirty="0"/>
              <a:t>Bruce G. Kintz, President &amp; CEO, </a:t>
            </a:r>
            <a:br>
              <a:rPr lang="en-US" dirty="0"/>
            </a:br>
            <a:r>
              <a:rPr lang="en-US" dirty="0"/>
              <a:t>Baldrige Award winner Concordia Publishing House</a:t>
            </a:r>
          </a:p>
          <a:p>
            <a:r>
              <a:rPr lang="en-US" dirty="0"/>
              <a:t>I’ve seen a culture develop within the Center that is a culture of doing the right thing. It’s a culture of everyone standing up and trying to make our products and services the best they can be, and Baldrige has helped us along that line. </a:t>
            </a:r>
          </a:p>
          <a:p>
            <a:pPr algn="r"/>
            <a:r>
              <a:rPr lang="en-US" dirty="0">
                <a:latin typeface="Arial"/>
                <a:cs typeface="Arial"/>
              </a:rPr>
              <a:t>—</a:t>
            </a:r>
            <a:r>
              <a:rPr lang="en-US" dirty="0"/>
              <a:t>Kathy Boardman, project director, </a:t>
            </a:r>
            <a:br>
              <a:rPr lang="en-US" dirty="0"/>
            </a:br>
            <a:r>
              <a:rPr lang="en-US" dirty="0"/>
              <a:t>Baldrige Award winner VA Cooperative Studies Program Clinical Research Pharmacy Coordinating Center</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6</a:t>
            </a:fld>
            <a:endParaRPr lang="en-US" sz="1300" dirty="0"/>
          </a:p>
        </p:txBody>
      </p:sp>
    </p:spTree>
    <p:extLst>
      <p:ext uri="{BB962C8B-B14F-4D97-AF65-F5344CB8AC3E}">
        <p14:creationId xmlns:p14="http://schemas.microsoft.com/office/powerpoint/2010/main" val="309252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7</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These three questions sum up what using</a:t>
            </a:r>
            <a:r>
              <a:rPr lang="en-US" baseline="0" dirty="0"/>
              <a:t> </a:t>
            </a:r>
            <a:r>
              <a:rPr lang="en-US" dirty="0"/>
              <a:t>the Baldrige</a:t>
            </a:r>
            <a:r>
              <a:rPr lang="en-US" baseline="0" dirty="0"/>
              <a:t> framework can tell you about your organization.</a:t>
            </a:r>
            <a:endParaRPr lang="en-US" dirty="0"/>
          </a:p>
        </p:txBody>
      </p:sp>
    </p:spTree>
    <p:extLst>
      <p:ext uri="{BB962C8B-B14F-4D97-AF65-F5344CB8AC3E}">
        <p14:creationId xmlns:p14="http://schemas.microsoft.com/office/powerpoint/2010/main" val="340152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8</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Baldrige Excellence Framework</a:t>
            </a:r>
            <a:r>
              <a:rPr lang="en-US" baseline="0" dirty="0"/>
              <a:t> promotes a systems perspective. It helps you see your </a:t>
            </a:r>
            <a:r>
              <a:rPr lang="en-US" sz="1100" dirty="0">
                <a:latin typeface="Times New Roman" panose="02020603050405020304" pitchFamily="18" charset="0"/>
                <a:ea typeface="Tahoma" pitchFamily="34" charset="0"/>
                <a:cs typeface="Times New Roman" panose="02020603050405020304" pitchFamily="18" charset="0"/>
              </a:rPr>
              <a:t>organization as a system with interdependent parts.</a:t>
            </a:r>
          </a:p>
          <a:p>
            <a:r>
              <a:rPr lang="en-US" baseline="0" dirty="0"/>
              <a:t>The framework consists of </a:t>
            </a:r>
            <a:r>
              <a:rPr lang="en-US" dirty="0"/>
              <a:t>a</a:t>
            </a:r>
            <a:r>
              <a:rPr lang="en-US" baseline="0" dirty="0"/>
              <a:t> set of core values and concepts, the Criteria </a:t>
            </a:r>
            <a:r>
              <a:rPr lang="en-US" dirty="0"/>
              <a:t>for Performance Excellence</a:t>
            </a:r>
            <a:r>
              <a:rPr lang="en-US" baseline="0" dirty="0"/>
              <a:t>, and a scoring system to use in evaluating your organization</a:t>
            </a:r>
            <a:r>
              <a:rPr lang="en-US" dirty="0"/>
              <a:t>.</a:t>
            </a:r>
          </a:p>
        </p:txBody>
      </p:sp>
    </p:spTree>
    <p:extLst>
      <p:ext uri="{BB962C8B-B14F-4D97-AF65-F5344CB8AC3E}">
        <p14:creationId xmlns:p14="http://schemas.microsoft.com/office/powerpoint/2010/main" val="171230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78669" y="867148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100"/>
              <a:pPr/>
              <a:t>9</a:t>
            </a:fld>
            <a:endParaRPr lang="en-US" sz="1100" dirty="0"/>
          </a:p>
        </p:txBody>
      </p:sp>
      <p:sp>
        <p:nvSpPr>
          <p:cNvPr id="34819" name="Rectangle 2"/>
          <p:cNvSpPr>
            <a:spLocks noGrp="1" noRot="1" noChangeAspect="1" noChangeArrowheads="1" noTextEdit="1"/>
          </p:cNvSpPr>
          <p:nvPr>
            <p:ph type="sldImg"/>
          </p:nvPr>
        </p:nvSpPr>
        <p:spPr>
          <a:xfrm>
            <a:off x="835025" y="481013"/>
            <a:ext cx="5456238" cy="4216400"/>
          </a:xfrm>
          <a:ln/>
        </p:spPr>
      </p:sp>
      <p:sp>
        <p:nvSpPr>
          <p:cNvPr id="34820" name="Rectangle 3"/>
          <p:cNvSpPr>
            <a:spLocks noGrp="1" noChangeArrowheads="1"/>
          </p:cNvSpPr>
          <p:nvPr>
            <p:ph type="body" idx="1"/>
          </p:nvPr>
        </p:nvSpPr>
        <p:spPr>
          <a:xfrm>
            <a:off x="347820" y="4912029"/>
            <a:ext cx="6430191" cy="4223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The basis of the Criteria is a set of </a:t>
            </a:r>
            <a:r>
              <a:rPr lang="en-US" b="1" dirty="0"/>
              <a:t>Core Values and Concepts</a:t>
            </a:r>
            <a:r>
              <a:rPr lang="en-US" dirty="0"/>
              <a:t> that are embedded in high-performing organizations.</a:t>
            </a:r>
          </a:p>
          <a:p>
            <a:pPr fontAlgn="b"/>
            <a:r>
              <a:rPr lang="en-US" dirty="0"/>
              <a:t>All actions lead to </a:t>
            </a:r>
            <a:r>
              <a:rPr lang="en-US" b="1" dirty="0"/>
              <a:t>Results</a:t>
            </a:r>
            <a:r>
              <a:rPr lang="en-US" dirty="0"/>
              <a:t>—a composite of product and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2019</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3.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4.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5.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Baldrige_Program_Logo_2010.whitebkgd.eps"/>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2019</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2"/>
          <p:cNvSpPr txBox="1">
            <a:spLocks noChangeArrowheads="1"/>
          </p:cNvSpPr>
          <p:nvPr/>
        </p:nvSpPr>
        <p:spPr bwMode="auto">
          <a:xfrm>
            <a:off x="4564254" y="887880"/>
            <a:ext cx="3373890" cy="2138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a:solidFill>
                  <a:schemeClr val="tx1"/>
                </a:solidFill>
                <a:latin typeface="Arial" pitchFamily="34" charset="0"/>
                <a:ea typeface="ＭＳ Ｐゴシック" pitchFamily="34" charset="-128"/>
                <a:cs typeface="Arial" pitchFamily="34" charset="0"/>
              </a:rPr>
              <a:t>Baldrige Excellence Framework</a:t>
            </a:r>
          </a:p>
        </p:txBody>
      </p:sp>
      <p:sp>
        <p:nvSpPr>
          <p:cNvPr id="8" name="Rectangle 2"/>
          <p:cNvSpPr txBox="1">
            <a:spLocks noChangeArrowheads="1"/>
          </p:cNvSpPr>
          <p:nvPr/>
        </p:nvSpPr>
        <p:spPr bwMode="auto">
          <a:xfrm>
            <a:off x="4564254" y="2804293"/>
            <a:ext cx="4716224" cy="234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200" b="0" kern="0" dirty="0">
                <a:solidFill>
                  <a:schemeClr val="tx1"/>
                </a:solidFill>
                <a:latin typeface="Arial" pitchFamily="34" charset="0"/>
                <a:ea typeface="ＭＳ Ｐゴシック" pitchFamily="34" charset="-128"/>
                <a:cs typeface="Arial" pitchFamily="34" charset="0"/>
              </a:rPr>
              <a:t>Proven leadership and management practices for high performance</a:t>
            </a:r>
          </a:p>
        </p:txBody>
      </p:sp>
      <p:pic>
        <p:nvPicPr>
          <p:cNvPr id="1026" name="Picture 2" descr="https://www.nist.gov/sites/default/files/styles/220_x_220_limit/public/images/2016/12/13/2017-2018-baldrige-excellence-framework-cover.jpg?itok=Rmk42uR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3132" y="887880"/>
            <a:ext cx="2700807" cy="34747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0CE7149-A99D-443B-A20F-EAF6C768D3FB}"/>
              </a:ext>
            </a:extLst>
          </p:cNvPr>
          <p:cNvPicPr>
            <a:picLocks noChangeAspect="1"/>
          </p:cNvPicPr>
          <p:nvPr/>
        </p:nvPicPr>
        <p:blipFill>
          <a:blip r:embed="rId8"/>
          <a:stretch>
            <a:fillRect/>
          </a:stretch>
        </p:blipFill>
        <p:spPr>
          <a:xfrm>
            <a:off x="1286773" y="887880"/>
            <a:ext cx="2702560" cy="34747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Categories</a:t>
            </a: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a:ea typeface="ＭＳ Ｐゴシック" pitchFamily="34" charset="-128"/>
              </a:rPr>
              <a:t>Strategy</a:t>
            </a:r>
          </a:p>
          <a:p>
            <a:pPr marL="565785" indent="-565785">
              <a:buFont typeface="+mj-lt"/>
              <a:buAutoNum type="arabicPeriod"/>
            </a:pPr>
            <a:r>
              <a:rPr lang="en-US" sz="3300" dirty="0">
                <a:ea typeface="ＭＳ Ｐゴシック" pitchFamily="34" charset="-128"/>
              </a:rPr>
              <a:t>Customers</a:t>
            </a: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757" y="4464216"/>
            <a:ext cx="3931920" cy="803290"/>
          </a:xfrm>
          <a:prstGeom prst="rect">
            <a:avLst/>
          </a:prstGeom>
        </p:spPr>
      </p:pic>
      <p:pic>
        <p:nvPicPr>
          <p:cNvPr id="2" name="Picture 1">
            <a:extLst>
              <a:ext uri="{FF2B5EF4-FFF2-40B4-BE49-F238E27FC236}">
                <a16:creationId xmlns:a16="http://schemas.microsoft.com/office/drawing/2014/main" id="{C6510BEC-0585-44A4-A5CE-507EAD26CF54}"/>
              </a:ext>
            </a:extLst>
          </p:cNvPr>
          <p:cNvPicPr>
            <a:picLocks noChangeAspect="1"/>
          </p:cNvPicPr>
          <p:nvPr/>
        </p:nvPicPr>
        <p:blipFill>
          <a:blip r:embed="rId4"/>
          <a:stretch>
            <a:fillRect/>
          </a:stretch>
        </p:blipFill>
        <p:spPr>
          <a:xfrm>
            <a:off x="772687" y="5267506"/>
            <a:ext cx="8930869" cy="640080"/>
          </a:xfrm>
          <a:prstGeom prst="rect">
            <a:avLst/>
          </a:prstGeom>
        </p:spPr>
      </p:pic>
    </p:spTree>
    <p:extLst>
      <p:ext uri="{BB962C8B-B14F-4D97-AF65-F5344CB8AC3E}">
        <p14:creationId xmlns:p14="http://schemas.microsoft.com/office/powerpoint/2010/main" val="144076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6064" y="330311"/>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2" name="Picture 1">
            <a:extLst>
              <a:ext uri="{FF2B5EF4-FFF2-40B4-BE49-F238E27FC236}">
                <a16:creationId xmlns:a16="http://schemas.microsoft.com/office/drawing/2014/main" id="{61F4E3B1-EC9A-4118-9B84-D085F59D8625}"/>
              </a:ext>
            </a:extLst>
          </p:cNvPr>
          <p:cNvPicPr>
            <a:picLocks noChangeAspect="1"/>
          </p:cNvPicPr>
          <p:nvPr/>
        </p:nvPicPr>
        <p:blipFill>
          <a:blip r:embed="rId3"/>
          <a:stretch>
            <a:fillRect/>
          </a:stretch>
        </p:blipFill>
        <p:spPr>
          <a:xfrm>
            <a:off x="0" y="1280160"/>
            <a:ext cx="9234024" cy="64922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4402" y="337826"/>
            <a:ext cx="8856441" cy="768254"/>
          </a:xfrm>
          <a:prstGeom prst="rect">
            <a:avLst/>
          </a:prstGeom>
          <a:noFill/>
          <a:ln w="9525">
            <a:noFill/>
            <a:miter lim="800000"/>
            <a:headEnd/>
            <a:tailEnd/>
          </a:ln>
        </p:spPr>
        <p:txBody>
          <a:bodyPr wrap="square" lIns="90264" tIns="45132" rIns="90264" bIns="45132">
            <a:spAutoFit/>
          </a:bodyPr>
          <a:lstStyle/>
          <a:p>
            <a:pPr>
              <a:defRPr/>
            </a:pPr>
            <a:r>
              <a:rPr lang="en-US" sz="4400" b="1" dirty="0">
                <a:latin typeface="+mj-lt"/>
                <a:ea typeface="ＭＳ Ｐゴシック" pitchFamily="-109" charset="-128"/>
              </a:rPr>
              <a:t>Core Values and Concepts</a:t>
            </a:r>
          </a:p>
        </p:txBody>
      </p:sp>
      <p:grpSp>
        <p:nvGrpSpPr>
          <p:cNvPr id="4" name="Group 3">
            <a:extLst>
              <a:ext uri="{FF2B5EF4-FFF2-40B4-BE49-F238E27FC236}">
                <a16:creationId xmlns:a16="http://schemas.microsoft.com/office/drawing/2014/main" id="{862B4273-3C65-4202-AC18-98E6C11AA561}"/>
              </a:ext>
            </a:extLst>
          </p:cNvPr>
          <p:cNvGrpSpPr/>
          <p:nvPr/>
        </p:nvGrpSpPr>
        <p:grpSpPr>
          <a:xfrm>
            <a:off x="-167640" y="1219200"/>
            <a:ext cx="10226040" cy="5821680"/>
            <a:chOff x="-167640" y="1219200"/>
            <a:chExt cx="10226040" cy="5821680"/>
          </a:xfrm>
        </p:grpSpPr>
        <p:graphicFrame>
          <p:nvGraphicFramePr>
            <p:cNvPr id="2" name="Diagram 1">
              <a:extLst>
                <a:ext uri="{FF2B5EF4-FFF2-40B4-BE49-F238E27FC236}">
                  <a16:creationId xmlns:a16="http://schemas.microsoft.com/office/drawing/2014/main" id="{6610BD32-7A86-4B73-9F4B-A0B4986C2D4B}"/>
                </a:ext>
              </a:extLst>
            </p:cNvPr>
            <p:cNvGraphicFramePr/>
            <p:nvPr>
              <p:extLst>
                <p:ext uri="{D42A27DB-BD31-4B8C-83A1-F6EECF244321}">
                  <p14:modId xmlns:p14="http://schemas.microsoft.com/office/powerpoint/2010/main" val="1050935759"/>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4ED2F72-45B2-4763-98ED-92C42E33C18F}"/>
                </a:ext>
              </a:extLst>
            </p:cNvPr>
            <p:cNvGraphicFramePr/>
            <p:nvPr>
              <p:extLst>
                <p:ext uri="{D42A27DB-BD31-4B8C-83A1-F6EECF244321}">
                  <p14:modId xmlns:p14="http://schemas.microsoft.com/office/powerpoint/2010/main" val="751803514"/>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BB05E7A-3B2A-48D4-8C6D-01220473566C}"/>
                </a:ext>
              </a:extLst>
            </p:cNvPr>
            <p:cNvGraphicFramePr/>
            <p:nvPr>
              <p:extLst>
                <p:ext uri="{D42A27DB-BD31-4B8C-83A1-F6EECF244321}">
                  <p14:modId xmlns:p14="http://schemas.microsoft.com/office/powerpoint/2010/main" val="3205149814"/>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306579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BA22625-A4B8-4F78-829D-D33242870AA2}"/>
              </a:ext>
            </a:extLst>
          </p:cNvPr>
          <p:cNvGrpSpPr/>
          <p:nvPr/>
        </p:nvGrpSpPr>
        <p:grpSpPr>
          <a:xfrm>
            <a:off x="-167640" y="1219200"/>
            <a:ext cx="10226040" cy="5821680"/>
            <a:chOff x="-167640" y="1219200"/>
            <a:chExt cx="10226040" cy="5821680"/>
          </a:xfrm>
        </p:grpSpPr>
        <p:graphicFrame>
          <p:nvGraphicFramePr>
            <p:cNvPr id="23" name="Diagram 22">
              <a:extLst>
                <a:ext uri="{FF2B5EF4-FFF2-40B4-BE49-F238E27FC236}">
                  <a16:creationId xmlns:a16="http://schemas.microsoft.com/office/drawing/2014/main" id="{19AC75B7-EBA2-48C2-9DCD-D21E4E4CE29D}"/>
                </a:ext>
              </a:extLst>
            </p:cNvPr>
            <p:cNvGraphicFramePr/>
            <p:nvPr>
              <p:extLst>
                <p:ext uri="{D42A27DB-BD31-4B8C-83A1-F6EECF244321}">
                  <p14:modId xmlns:p14="http://schemas.microsoft.com/office/powerpoint/2010/main" val="2453532533"/>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a:extLst>
                <a:ext uri="{FF2B5EF4-FFF2-40B4-BE49-F238E27FC236}">
                  <a16:creationId xmlns:a16="http://schemas.microsoft.com/office/drawing/2014/main" id="{7BEF3514-35CF-4159-9755-0E9BC52B545E}"/>
                </a:ext>
              </a:extLst>
            </p:cNvPr>
            <p:cNvGraphicFramePr/>
            <p:nvPr>
              <p:extLst>
                <p:ext uri="{D42A27DB-BD31-4B8C-83A1-F6EECF244321}">
                  <p14:modId xmlns:p14="http://schemas.microsoft.com/office/powerpoint/2010/main" val="3415708456"/>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agram 24">
              <a:extLst>
                <a:ext uri="{FF2B5EF4-FFF2-40B4-BE49-F238E27FC236}">
                  <a16:creationId xmlns:a16="http://schemas.microsoft.com/office/drawing/2014/main" id="{CB80FE7A-E5D3-40AE-B89B-FFA5DEDFA98E}"/>
                </a:ext>
              </a:extLst>
            </p:cNvPr>
            <p:cNvGraphicFramePr/>
            <p:nvPr>
              <p:extLst>
                <p:ext uri="{D42A27DB-BD31-4B8C-83A1-F6EECF244321}">
                  <p14:modId xmlns:p14="http://schemas.microsoft.com/office/powerpoint/2010/main" val="3966517782"/>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5B4AF44-6768-472F-A020-BF870F277CAE}"/>
              </a:ext>
            </a:extLst>
          </p:cNvPr>
          <p:cNvGrpSpPr/>
          <p:nvPr/>
        </p:nvGrpSpPr>
        <p:grpSpPr>
          <a:xfrm>
            <a:off x="-167640" y="1219200"/>
            <a:ext cx="10226040" cy="5821680"/>
            <a:chOff x="-167640" y="1219200"/>
            <a:chExt cx="10226040" cy="5821680"/>
          </a:xfrm>
        </p:grpSpPr>
        <p:graphicFrame>
          <p:nvGraphicFramePr>
            <p:cNvPr id="18" name="Diagram 17">
              <a:extLst>
                <a:ext uri="{FF2B5EF4-FFF2-40B4-BE49-F238E27FC236}">
                  <a16:creationId xmlns:a16="http://schemas.microsoft.com/office/drawing/2014/main" id="{EA595404-0645-4191-8A5F-71B61924224E}"/>
                </a:ext>
              </a:extLst>
            </p:cNvPr>
            <p:cNvGraphicFramePr/>
            <p:nvPr>
              <p:extLst>
                <p:ext uri="{D42A27DB-BD31-4B8C-83A1-F6EECF244321}">
                  <p14:modId xmlns:p14="http://schemas.microsoft.com/office/powerpoint/2010/main" val="1455720979"/>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a:extLst>
                <a:ext uri="{FF2B5EF4-FFF2-40B4-BE49-F238E27FC236}">
                  <a16:creationId xmlns:a16="http://schemas.microsoft.com/office/drawing/2014/main" id="{A18F33CA-13C0-4EE8-AF16-5A53F59E6265}"/>
                </a:ext>
              </a:extLst>
            </p:cNvPr>
            <p:cNvGraphicFramePr/>
            <p:nvPr>
              <p:extLst>
                <p:ext uri="{D42A27DB-BD31-4B8C-83A1-F6EECF244321}">
                  <p14:modId xmlns:p14="http://schemas.microsoft.com/office/powerpoint/2010/main" val="189522474"/>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Diagram 19">
              <a:extLst>
                <a:ext uri="{FF2B5EF4-FFF2-40B4-BE49-F238E27FC236}">
                  <a16:creationId xmlns:a16="http://schemas.microsoft.com/office/drawing/2014/main" id="{3740290C-4B62-4D8D-B8D6-943AF9E6F98D}"/>
                </a:ext>
              </a:extLst>
            </p:cNvPr>
            <p:cNvGraphicFramePr/>
            <p:nvPr>
              <p:extLst>
                <p:ext uri="{D42A27DB-BD31-4B8C-83A1-F6EECF244321}">
                  <p14:modId xmlns:p14="http://schemas.microsoft.com/office/powerpoint/2010/main" val="1622353987"/>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70655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CF53B20-D3EF-4C30-A63B-3636435196AE}"/>
              </a:ext>
            </a:extLst>
          </p:cNvPr>
          <p:cNvGrpSpPr/>
          <p:nvPr/>
        </p:nvGrpSpPr>
        <p:grpSpPr>
          <a:xfrm>
            <a:off x="-167640" y="975360"/>
            <a:ext cx="10226040" cy="5821680"/>
            <a:chOff x="-167640" y="1219200"/>
            <a:chExt cx="10226040" cy="5821680"/>
          </a:xfrm>
        </p:grpSpPr>
        <p:graphicFrame>
          <p:nvGraphicFramePr>
            <p:cNvPr id="16" name="Diagram 15">
              <a:extLst>
                <a:ext uri="{FF2B5EF4-FFF2-40B4-BE49-F238E27FC236}">
                  <a16:creationId xmlns:a16="http://schemas.microsoft.com/office/drawing/2014/main" id="{1DE87B3A-D33D-4F2D-BAB6-7529B781D193}"/>
                </a:ext>
              </a:extLst>
            </p:cNvPr>
            <p:cNvGraphicFramePr/>
            <p:nvPr>
              <p:extLst>
                <p:ext uri="{D42A27DB-BD31-4B8C-83A1-F6EECF244321}">
                  <p14:modId xmlns:p14="http://schemas.microsoft.com/office/powerpoint/2010/main" val="2453262046"/>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C5DE7860-021F-4085-89E3-8FD0A39A119B}"/>
                </a:ext>
              </a:extLst>
            </p:cNvPr>
            <p:cNvGraphicFramePr/>
            <p:nvPr>
              <p:extLst>
                <p:ext uri="{D42A27DB-BD31-4B8C-83A1-F6EECF244321}">
                  <p14:modId xmlns:p14="http://schemas.microsoft.com/office/powerpoint/2010/main" val="1824308442"/>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 26">
              <a:extLst>
                <a:ext uri="{FF2B5EF4-FFF2-40B4-BE49-F238E27FC236}">
                  <a16:creationId xmlns:a16="http://schemas.microsoft.com/office/drawing/2014/main" id="{8075400F-5719-437D-87EC-771A35B94228}"/>
                </a:ext>
              </a:extLst>
            </p:cNvPr>
            <p:cNvGraphicFramePr/>
            <p:nvPr>
              <p:extLst>
                <p:ext uri="{D42A27DB-BD31-4B8C-83A1-F6EECF244321}">
                  <p14:modId xmlns:p14="http://schemas.microsoft.com/office/powerpoint/2010/main" val="901179527"/>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24040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200381" y="429480"/>
            <a:ext cx="4664600" cy="822960"/>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sp>
        <p:nvSpPr>
          <p:cNvPr id="8" name="Rectangle 7"/>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3" name="Picture 2">
            <a:extLst>
              <a:ext uri="{FF2B5EF4-FFF2-40B4-BE49-F238E27FC236}">
                <a16:creationId xmlns:a16="http://schemas.microsoft.com/office/drawing/2014/main" id="{C7BDDDBD-9471-41BC-AD38-DD0BDC9645C1}"/>
              </a:ext>
            </a:extLst>
          </p:cNvPr>
          <p:cNvPicPr>
            <a:picLocks noChangeAspect="1"/>
          </p:cNvPicPr>
          <p:nvPr/>
        </p:nvPicPr>
        <p:blipFill rotWithShape="1">
          <a:blip r:embed="rId3"/>
          <a:srcRect l="3031" r="3031"/>
          <a:stretch/>
        </p:blipFill>
        <p:spPr>
          <a:xfrm>
            <a:off x="0" y="1554480"/>
            <a:ext cx="10081116" cy="6217920"/>
          </a:xfrm>
          <a:prstGeom prst="rect">
            <a:avLst/>
          </a:prstGeom>
        </p:spPr>
      </p:pic>
    </p:spTree>
    <p:extLst>
      <p:ext uri="{BB962C8B-B14F-4D97-AF65-F5344CB8AC3E}">
        <p14:creationId xmlns:p14="http://schemas.microsoft.com/office/powerpoint/2010/main" val="9987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41930" y="537016"/>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graphicFrame>
        <p:nvGraphicFramePr>
          <p:cNvPr id="4" name="Diagram 3">
            <a:extLst>
              <a:ext uri="{FF2B5EF4-FFF2-40B4-BE49-F238E27FC236}">
                <a16:creationId xmlns:a16="http://schemas.microsoft.com/office/drawing/2014/main" id="{7D0D1595-4054-449C-B3E4-486BAFF16992}"/>
              </a:ext>
            </a:extLst>
          </p:cNvPr>
          <p:cNvGraphicFramePr/>
          <p:nvPr>
            <p:extLst>
              <p:ext uri="{D42A27DB-BD31-4B8C-83A1-F6EECF244321}">
                <p14:modId xmlns:p14="http://schemas.microsoft.com/office/powerpoint/2010/main" val="3339154553"/>
              </p:ext>
            </p:extLst>
          </p:nvPr>
        </p:nvGraphicFramePr>
        <p:xfrm>
          <a:off x="1993900" y="1729583"/>
          <a:ext cx="7736954"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27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12633" y="4700209"/>
            <a:ext cx="8686800" cy="37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endParaRPr lang="en-US" sz="3190" dirty="0">
              <a:latin typeface="Arial Narrow" pitchFamily="34" charset="0"/>
            </a:endParaRPr>
          </a:p>
        </p:txBody>
      </p:sp>
      <p:sp>
        <p:nvSpPr>
          <p:cNvPr id="14339" name="Rectangle 3"/>
          <p:cNvSpPr>
            <a:spLocks noChangeArrowheads="1"/>
          </p:cNvSpPr>
          <p:nvPr/>
        </p:nvSpPr>
        <p:spPr bwMode="auto">
          <a:xfrm>
            <a:off x="612633" y="351661"/>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graphicFrame>
        <p:nvGraphicFramePr>
          <p:cNvPr id="4" name="Diagram 3">
            <a:extLst>
              <a:ext uri="{FF2B5EF4-FFF2-40B4-BE49-F238E27FC236}">
                <a16:creationId xmlns:a16="http://schemas.microsoft.com/office/drawing/2014/main" id="{3A52C5DD-7B65-4E40-BCCD-F3E631226B76}"/>
              </a:ext>
            </a:extLst>
          </p:cNvPr>
          <p:cNvGraphicFramePr/>
          <p:nvPr>
            <p:extLst>
              <p:ext uri="{D42A27DB-BD31-4B8C-83A1-F6EECF244321}">
                <p14:modId xmlns:p14="http://schemas.microsoft.com/office/powerpoint/2010/main" val="3093661350"/>
              </p:ext>
            </p:extLst>
          </p:nvPr>
        </p:nvGraphicFramePr>
        <p:xfrm>
          <a:off x="1170485" y="1562737"/>
          <a:ext cx="81289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05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848" y="2559872"/>
            <a:ext cx="8151813" cy="30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0"/>
              </a:spcAft>
              <a:buSzPct val="50000"/>
            </a:pPr>
            <a:endParaRPr lang="en-US" sz="3190" b="1" i="1" dirty="0">
              <a:latin typeface="Arial Narrow" pitchFamily="34" charset="0"/>
            </a:endParaRPr>
          </a:p>
        </p:txBody>
      </p:sp>
      <p:sp>
        <p:nvSpPr>
          <p:cNvPr id="15363" name="Rectangle 3"/>
          <p:cNvSpPr>
            <a:spLocks noChangeArrowheads="1"/>
          </p:cNvSpPr>
          <p:nvPr/>
        </p:nvSpPr>
        <p:spPr bwMode="auto">
          <a:xfrm>
            <a:off x="754381" y="552620"/>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Strategy (85 pts.)</a:t>
            </a:r>
            <a:endParaRPr lang="en-US" sz="4290" dirty="0">
              <a:solidFill>
                <a:schemeClr val="tx2"/>
              </a:solidFill>
              <a:latin typeface="+mj-lt"/>
              <a:ea typeface="ＭＳ Ｐゴシック" pitchFamily="-109" charset="-128"/>
            </a:endParaRPr>
          </a:p>
        </p:txBody>
      </p:sp>
      <p:graphicFrame>
        <p:nvGraphicFramePr>
          <p:cNvPr id="4" name="Diagram 3">
            <a:extLst>
              <a:ext uri="{FF2B5EF4-FFF2-40B4-BE49-F238E27FC236}">
                <a16:creationId xmlns:a16="http://schemas.microsoft.com/office/drawing/2014/main" id="{A32A12C3-58E5-4D0E-A109-5BC7A0FA0A9F}"/>
              </a:ext>
            </a:extLst>
          </p:cNvPr>
          <p:cNvGraphicFramePr/>
          <p:nvPr>
            <p:extLst>
              <p:ext uri="{D42A27DB-BD31-4B8C-83A1-F6EECF244321}">
                <p14:modId xmlns:p14="http://schemas.microsoft.com/office/powerpoint/2010/main" val="838531641"/>
              </p:ext>
            </p:extLst>
          </p:nvPr>
        </p:nvGraphicFramePr>
        <p:xfrm>
          <a:off x="1181384" y="1689559"/>
          <a:ext cx="77715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90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idx="1"/>
          </p:nvPr>
        </p:nvSpPr>
        <p:spPr>
          <a:xfrm>
            <a:off x="838200" y="1787474"/>
            <a:ext cx="8884920" cy="5057282"/>
          </a:xfrm>
        </p:spPr>
        <p:txBody>
          <a:bodyPr wrap="square" anchor="ctr">
            <a:spAutoFit/>
          </a:bodyPr>
          <a:lstStyle/>
          <a:p>
            <a:pPr marL="0" indent="0" defTabSz="902641">
              <a:lnSpc>
                <a:spcPct val="100000"/>
              </a:lnSpc>
              <a:spcBef>
                <a:spcPct val="0"/>
              </a:spcBef>
              <a:spcAft>
                <a:spcPts val="660"/>
              </a:spcAft>
              <a:buSzTx/>
              <a:buNone/>
              <a:defRPr/>
            </a:pPr>
            <a:r>
              <a:rPr lang="en-US" sz="2640" dirty="0">
                <a:ea typeface="ＭＳ Ｐゴシック"/>
                <a:cs typeface="ＭＳ Ｐゴシック"/>
              </a:rPr>
              <a:t>The Baldrige Criteria challenged us to become leaders by any measure, and we succeeded—seeing </a:t>
            </a:r>
            <a:r>
              <a:rPr lang="en-US" sz="2640" b="1" dirty="0">
                <a:ea typeface="ＭＳ Ｐゴシック"/>
                <a:cs typeface="ＭＳ Ｐゴシック"/>
              </a:rPr>
              <a:t>productivity, customer loyalty, employee engagement, and financial returns</a:t>
            </a:r>
            <a:r>
              <a:rPr lang="en-US" sz="2640" i="1" dirty="0">
                <a:ea typeface="ＭＳ Ｐゴシック"/>
                <a:cs typeface="ＭＳ Ｐゴシック"/>
              </a:rPr>
              <a:t>.</a:t>
            </a:r>
          </a:p>
          <a:p>
            <a:pPr marL="0" indent="0" algn="r" defTabSz="902641">
              <a:lnSpc>
                <a:spcPct val="100000"/>
              </a:lnSpc>
              <a:spcBef>
                <a:spcPct val="0"/>
              </a:spcBef>
              <a:buSzTx/>
              <a:buNone/>
              <a:defRPr/>
            </a:pPr>
            <a:r>
              <a:rPr lang="en-US" sz="2640" i="1" dirty="0">
                <a:ea typeface="ＭＳ Ｐゴシック"/>
                <a:cs typeface="ＭＳ Ｐゴシック"/>
              </a:rPr>
              <a:t>Samuel Liang, president/CEO,</a:t>
            </a:r>
            <a:br>
              <a:rPr lang="en-US" sz="2640" i="1" dirty="0">
                <a:ea typeface="ＭＳ Ｐゴシック"/>
                <a:cs typeface="ＭＳ Ｐゴシック"/>
              </a:rPr>
            </a:br>
            <a:r>
              <a:rPr lang="en-US" sz="2640" i="1" dirty="0">
                <a:ea typeface="ＭＳ Ｐゴシック"/>
                <a:cs typeface="ＭＳ Ｐゴシック"/>
              </a:rPr>
              <a:t>two-time Baldrige Award winner MEDRAD, Inc.</a:t>
            </a:r>
          </a:p>
          <a:p>
            <a:pPr marL="0" indent="0" defTabSz="902641">
              <a:lnSpc>
                <a:spcPct val="100000"/>
              </a:lnSpc>
              <a:spcBef>
                <a:spcPct val="0"/>
              </a:spcBef>
              <a:buSzTx/>
              <a:buNone/>
              <a:defRPr/>
            </a:pPr>
            <a:endParaRPr lang="en-US" sz="2640" i="1" dirty="0">
              <a:ea typeface="ＭＳ Ｐゴシック"/>
              <a:cs typeface="ＭＳ Ｐゴシック"/>
            </a:endParaRPr>
          </a:p>
          <a:p>
            <a:pPr marL="0" indent="0" defTabSz="902641">
              <a:lnSpc>
                <a:spcPct val="100000"/>
              </a:lnSpc>
              <a:spcBef>
                <a:spcPct val="0"/>
              </a:spcBef>
              <a:buSzTx/>
              <a:buNone/>
              <a:defRPr/>
            </a:pPr>
            <a:r>
              <a:rPr lang="en-US" sz="2640" dirty="0">
                <a:ea typeface="ＭＳ Ｐゴシック"/>
                <a:cs typeface="ＭＳ Ｐゴシック"/>
              </a:rPr>
              <a:t>The Baldrige opportunity . . . was a way for us to get </a:t>
            </a:r>
            <a:r>
              <a:rPr lang="en-US" sz="2640" b="1" dirty="0">
                <a:ea typeface="ＭＳ Ｐゴシック"/>
                <a:cs typeface="ＭＳ Ｐゴシック"/>
              </a:rPr>
              <a:t>a very disciplined, external perspective, an examination of our business, of how we manage our business.</a:t>
            </a:r>
            <a:r>
              <a:rPr lang="en-US" sz="2640" dirty="0">
                <a:ea typeface="ＭＳ Ｐゴシック"/>
                <a:cs typeface="ＭＳ Ｐゴシック"/>
              </a:rPr>
              <a:t> … That’s a very valuable thing.</a:t>
            </a:r>
          </a:p>
          <a:p>
            <a:pPr marL="0" indent="0" algn="r" defTabSz="902641">
              <a:lnSpc>
                <a:spcPct val="100000"/>
              </a:lnSpc>
              <a:spcBef>
                <a:spcPct val="0"/>
              </a:spcBef>
              <a:buSzTx/>
              <a:buNone/>
              <a:defRPr/>
            </a:pPr>
            <a:r>
              <a:rPr lang="en-US" sz="2640" dirty="0">
                <a:ea typeface="ＭＳ Ｐゴシック"/>
                <a:cs typeface="ＭＳ Ｐゴシック"/>
              </a:rPr>
              <a:t> </a:t>
            </a:r>
            <a:r>
              <a:rPr lang="en-US" sz="2640" i="1" dirty="0">
                <a:ea typeface="ＭＳ Ｐゴシック"/>
                <a:cs typeface="ＭＳ Ｐゴシック"/>
              </a:rPr>
              <a:t>Patrick McGinnis, president/CEO, </a:t>
            </a:r>
            <a:br>
              <a:rPr lang="en-US" sz="2640" i="1" dirty="0">
                <a:ea typeface="ＭＳ Ｐゴシック"/>
                <a:cs typeface="ＭＳ Ｐゴシック"/>
              </a:rPr>
            </a:br>
            <a:r>
              <a:rPr lang="en-US" sz="2640" i="1" dirty="0">
                <a:ea typeface="ＭＳ Ｐゴシック"/>
                <a:cs typeface="ＭＳ Ｐゴシック"/>
              </a:rPr>
              <a:t>Baldrige Award winner Nestlé Purina PetCare Americas</a:t>
            </a:r>
          </a:p>
          <a:p>
            <a:pPr marL="0" indent="0" defTabSz="902641">
              <a:lnSpc>
                <a:spcPct val="100000"/>
              </a:lnSpc>
              <a:spcBef>
                <a:spcPct val="0"/>
              </a:spcBef>
              <a:buSzTx/>
              <a:buNone/>
              <a:defRPr/>
            </a:pPr>
            <a:r>
              <a:rPr lang="en-US" sz="2640" dirty="0">
                <a:ea typeface="ＭＳ Ｐゴシック"/>
                <a:cs typeface="ＭＳ Ｐゴシック"/>
              </a:rPr>
              <a:t>	</a:t>
            </a:r>
          </a:p>
        </p:txBody>
      </p:sp>
      <p:sp>
        <p:nvSpPr>
          <p:cNvPr id="7" name="Title 1"/>
          <p:cNvSpPr txBox="1">
            <a:spLocks/>
          </p:cNvSpPr>
          <p:nvPr/>
        </p:nvSpPr>
        <p:spPr bwMode="auto">
          <a:xfrm>
            <a:off x="419100" y="365760"/>
            <a:ext cx="8856344" cy="1257300"/>
          </a:xfrm>
          <a:prstGeom prst="rect">
            <a:avLst/>
          </a:prstGeom>
          <a:noFill/>
          <a:ln w="9525">
            <a:noFill/>
            <a:miter lim="800000"/>
            <a:headEnd/>
            <a:tailEnd/>
          </a:ln>
        </p:spPr>
        <p:txBody>
          <a:bodyPr vert="horz" wrap="square" lIns="90134" tIns="45065" rIns="90134" bIns="45065"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r>
              <a:rPr lang="en-US" sz="4290" dirty="0">
                <a:solidFill>
                  <a:schemeClr val="tx1"/>
                </a:solidFill>
                <a:latin typeface="Arial Narrow" pitchFamily="34" charset="0"/>
                <a:ea typeface="ＭＳ Ｐゴシック" pitchFamily="34" charset="-128"/>
                <a:cs typeface="Arial Narrow" pitchFamily="34" charset="0"/>
              </a:rPr>
              <a:t>Manufacturing Leaders on the Criteria</a:t>
            </a:r>
          </a:p>
        </p:txBody>
      </p:sp>
    </p:spTree>
    <p:extLst>
      <p:ext uri="{BB962C8B-B14F-4D97-AF65-F5344CB8AC3E}">
        <p14:creationId xmlns:p14="http://schemas.microsoft.com/office/powerpoint/2010/main" val="50323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91226" y="562401"/>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Customers (85 pts.) </a:t>
            </a:r>
            <a:r>
              <a:rPr lang="en-US" sz="4290" b="1" i="1" dirty="0">
                <a:solidFill>
                  <a:schemeClr val="tx2"/>
                </a:solidFill>
                <a:ea typeface="ＭＳ Ｐゴシック" pitchFamily="-109" charset="-128"/>
              </a:rPr>
              <a:t>	</a:t>
            </a:r>
          </a:p>
        </p:txBody>
      </p:sp>
      <p:graphicFrame>
        <p:nvGraphicFramePr>
          <p:cNvPr id="4" name="Diagram 3">
            <a:extLst>
              <a:ext uri="{FF2B5EF4-FFF2-40B4-BE49-F238E27FC236}">
                <a16:creationId xmlns:a16="http://schemas.microsoft.com/office/drawing/2014/main" id="{4D0A5A39-FE7A-4EE7-86CB-9699FD4C270A}"/>
              </a:ext>
            </a:extLst>
          </p:cNvPr>
          <p:cNvGraphicFramePr/>
          <p:nvPr>
            <p:extLst>
              <p:ext uri="{D42A27DB-BD31-4B8C-83A1-F6EECF244321}">
                <p14:modId xmlns:p14="http://schemas.microsoft.com/office/powerpoint/2010/main" val="2357933724"/>
              </p:ext>
            </p:extLst>
          </p:nvPr>
        </p:nvGraphicFramePr>
        <p:xfrm>
          <a:off x="1650575" y="1826036"/>
          <a:ext cx="77715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065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graphicFrame>
        <p:nvGraphicFramePr>
          <p:cNvPr id="4" name="Diagram 3">
            <a:extLst>
              <a:ext uri="{FF2B5EF4-FFF2-40B4-BE49-F238E27FC236}">
                <a16:creationId xmlns:a16="http://schemas.microsoft.com/office/drawing/2014/main" id="{B46A1830-84D0-44E9-9168-3A62817EC50A}"/>
              </a:ext>
            </a:extLst>
          </p:cNvPr>
          <p:cNvGraphicFramePr/>
          <p:nvPr>
            <p:extLst>
              <p:ext uri="{D42A27DB-BD31-4B8C-83A1-F6EECF244321}">
                <p14:modId xmlns:p14="http://schemas.microsoft.com/office/powerpoint/2010/main" val="2034039517"/>
              </p:ext>
            </p:extLst>
          </p:nvPr>
        </p:nvGraphicFramePr>
        <p:xfrm>
          <a:off x="515795" y="2157413"/>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69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545104" y="687725"/>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Workforce (85 pts.) </a:t>
            </a:r>
            <a:endParaRPr lang="en-US" sz="4290" b="1" i="1" dirty="0">
              <a:solidFill>
                <a:schemeClr val="tx2"/>
              </a:solidFill>
              <a:ea typeface="ＭＳ Ｐゴシック" pitchFamily="-109" charset="-128"/>
            </a:endParaRPr>
          </a:p>
        </p:txBody>
      </p:sp>
      <p:graphicFrame>
        <p:nvGraphicFramePr>
          <p:cNvPr id="4" name="Diagram 3">
            <a:extLst>
              <a:ext uri="{FF2B5EF4-FFF2-40B4-BE49-F238E27FC236}">
                <a16:creationId xmlns:a16="http://schemas.microsoft.com/office/drawing/2014/main" id="{8762CCD4-1177-4C1C-8CBA-CC04BAFD7839}"/>
              </a:ext>
            </a:extLst>
          </p:cNvPr>
          <p:cNvGraphicFramePr/>
          <p:nvPr>
            <p:extLst>
              <p:ext uri="{D42A27DB-BD31-4B8C-83A1-F6EECF244321}">
                <p14:modId xmlns:p14="http://schemas.microsoft.com/office/powerpoint/2010/main" val="2132898692"/>
              </p:ext>
            </p:extLst>
          </p:nvPr>
        </p:nvGraphicFramePr>
        <p:xfrm>
          <a:off x="545104" y="1930100"/>
          <a:ext cx="9310594" cy="389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07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89957" y="466867"/>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Operations (85 pts.) </a:t>
            </a:r>
            <a:endParaRPr lang="en-US" sz="4290" b="1" i="1" dirty="0">
              <a:solidFill>
                <a:schemeClr val="tx2"/>
              </a:solidFill>
              <a:ea typeface="ＭＳ Ｐゴシック" pitchFamily="-109" charset="-128"/>
            </a:endParaRPr>
          </a:p>
        </p:txBody>
      </p:sp>
      <p:graphicFrame>
        <p:nvGraphicFramePr>
          <p:cNvPr id="4" name="Diagram 3">
            <a:extLst>
              <a:ext uri="{FF2B5EF4-FFF2-40B4-BE49-F238E27FC236}">
                <a16:creationId xmlns:a16="http://schemas.microsoft.com/office/drawing/2014/main" id="{1EEB2D34-625C-4BF6-A9AB-329B2B2180AC}"/>
              </a:ext>
            </a:extLst>
          </p:cNvPr>
          <p:cNvGraphicFramePr/>
          <p:nvPr>
            <p:extLst>
              <p:ext uri="{D42A27DB-BD31-4B8C-83A1-F6EECF244321}">
                <p14:modId xmlns:p14="http://schemas.microsoft.com/office/powerpoint/2010/main" val="3488286524"/>
              </p:ext>
            </p:extLst>
          </p:nvPr>
        </p:nvGraphicFramePr>
        <p:xfrm>
          <a:off x="389957" y="1725838"/>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24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582436" y="295543"/>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graphicFrame>
        <p:nvGraphicFramePr>
          <p:cNvPr id="4" name="Diagram 3">
            <a:extLst>
              <a:ext uri="{FF2B5EF4-FFF2-40B4-BE49-F238E27FC236}">
                <a16:creationId xmlns:a16="http://schemas.microsoft.com/office/drawing/2014/main" id="{C24BC813-D1FD-48AC-AB90-E1615F64B916}"/>
              </a:ext>
            </a:extLst>
          </p:cNvPr>
          <p:cNvGraphicFramePr/>
          <p:nvPr>
            <p:extLst>
              <p:ext uri="{D42A27DB-BD31-4B8C-83A1-F6EECF244321}">
                <p14:modId xmlns:p14="http://schemas.microsoft.com/office/powerpoint/2010/main" val="2460018087"/>
              </p:ext>
            </p:extLst>
          </p:nvPr>
        </p:nvGraphicFramePr>
        <p:xfrm>
          <a:off x="267127" y="1046869"/>
          <a:ext cx="9310594" cy="656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0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a:solidFill>
                  <a:schemeClr val="tx1"/>
                </a:solidFill>
                <a:latin typeface="Arial Narrow" pitchFamily="34" charset="0"/>
                <a:ea typeface="ＭＳ Ｐゴシック" pitchFamily="34" charset="-128"/>
                <a:cs typeface="Arial Narrow" pitchFamily="34" charset="0"/>
              </a:rPr>
              <a:t>Scoring System</a:t>
            </a: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guidelines</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your 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a:t>process and results </a:t>
            </a:r>
          </a:p>
        </p:txBody>
      </p:sp>
    </p:spTree>
    <p:extLst>
      <p:ext uri="{BB962C8B-B14F-4D97-AF65-F5344CB8AC3E}">
        <p14:creationId xmlns:p14="http://schemas.microsoft.com/office/powerpoint/2010/main" val="247641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a:ea typeface="ＭＳ Ｐゴシック" pitchFamily="34" charset="-128"/>
              </a:rPr>
              <a:t>1		Leadership				120</a:t>
            </a:r>
          </a:p>
          <a:p>
            <a:pPr>
              <a:buFont typeface="Monotype Sorts"/>
              <a:buNone/>
            </a:pPr>
            <a:r>
              <a:rPr lang="en-US" dirty="0">
                <a:ea typeface="ＭＳ Ｐゴシック" pitchFamily="34" charset="-128"/>
              </a:rPr>
              <a:t>2		Strategy		 		  85</a:t>
            </a:r>
          </a:p>
          <a:p>
            <a:pPr>
              <a:buFont typeface="Monotype Sorts"/>
              <a:buNone/>
            </a:pPr>
            <a:r>
              <a:rPr lang="en-US" dirty="0">
                <a:ea typeface="ＭＳ Ｐゴシック" pitchFamily="34" charset="-128"/>
              </a:rPr>
              <a:t>3		Customers		 		  85</a:t>
            </a:r>
          </a:p>
          <a:p>
            <a:pPr>
              <a:buFont typeface="Monotype Sorts"/>
              <a:buNone/>
            </a:pPr>
            <a:r>
              <a:rPr lang="en-US" dirty="0">
                <a:ea typeface="ＭＳ Ｐゴシック" pitchFamily="34" charset="-128"/>
              </a:rPr>
              <a:t>4		Measurement, Analysis, and 	</a:t>
            </a:r>
          </a:p>
          <a:p>
            <a:pPr>
              <a:buFont typeface="Monotype Sorts"/>
              <a:buNone/>
            </a:pPr>
            <a:r>
              <a:rPr lang="en-US" dirty="0">
                <a:ea typeface="ＭＳ Ｐゴシック" pitchFamily="34" charset="-128"/>
              </a:rPr>
              <a:t>		Knowledge Management	  90</a:t>
            </a:r>
          </a:p>
          <a:p>
            <a:pPr>
              <a:buFont typeface="Monotype Sorts"/>
              <a:buNone/>
            </a:pPr>
            <a:r>
              <a:rPr lang="en-US" dirty="0">
                <a:ea typeface="ＭＳ Ｐゴシック" pitchFamily="34" charset="-128"/>
              </a:rPr>
              <a:t>5		Workforce			  	  85</a:t>
            </a:r>
          </a:p>
          <a:p>
            <a:pPr>
              <a:buFont typeface="Monotype Sorts"/>
              <a:buNone/>
            </a:pPr>
            <a:r>
              <a:rPr lang="en-US" dirty="0">
                <a:ea typeface="ＭＳ Ｐゴシック" pitchFamily="34" charset="-128"/>
              </a:rPr>
              <a:t>6		Operations				  85</a:t>
            </a:r>
          </a:p>
          <a:p>
            <a:pPr>
              <a:buFont typeface="Monotype Sorts"/>
              <a:buNone/>
            </a:pPr>
            <a:r>
              <a:rPr lang="en-US" dirty="0">
                <a:ea typeface="ＭＳ Ｐゴシック" pitchFamily="34" charset="-128"/>
              </a:rPr>
              <a:t>7		Results				450</a:t>
            </a:r>
          </a:p>
          <a:p>
            <a:pPr>
              <a:buFont typeface="Monotype Sorts"/>
              <a:buNone/>
            </a:pPr>
            <a:r>
              <a:rPr lang="en-US" dirty="0">
                <a:ea typeface="ＭＳ Ｐゴシック" pitchFamily="34" charset="-128"/>
              </a:rPr>
              <a:t>			</a:t>
            </a:r>
            <a:r>
              <a:rPr lang="en-US" b="1" dirty="0">
                <a:ea typeface="ＭＳ Ｐゴシック" pitchFamily="34" charset="-128"/>
              </a:rPr>
              <a:t>Total 			        1,000</a:t>
            </a:r>
          </a:p>
        </p:txBody>
      </p:sp>
      <p:sp>
        <p:nvSpPr>
          <p:cNvPr id="15365" name="Rectangle 9"/>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307965"/>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Processes</a:t>
            </a:r>
          </a:p>
        </p:txBody>
      </p:sp>
      <p:graphicFrame>
        <p:nvGraphicFramePr>
          <p:cNvPr id="6" name="Diagram 5">
            <a:extLst>
              <a:ext uri="{FF2B5EF4-FFF2-40B4-BE49-F238E27FC236}">
                <a16:creationId xmlns:a16="http://schemas.microsoft.com/office/drawing/2014/main" id="{1B5BA4D9-2852-44F1-A05D-D8CC60866C92}"/>
              </a:ext>
            </a:extLst>
          </p:cNvPr>
          <p:cNvGraphicFramePr/>
          <p:nvPr>
            <p:extLst>
              <p:ext uri="{D42A27DB-BD31-4B8C-83A1-F6EECF244321}">
                <p14:modId xmlns:p14="http://schemas.microsoft.com/office/powerpoint/2010/main" val="947189496"/>
              </p:ext>
            </p:extLst>
          </p:nvPr>
        </p:nvGraphicFramePr>
        <p:xfrm>
          <a:off x="1417320" y="1117600"/>
          <a:ext cx="80772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28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6740" y="1598426"/>
            <a:ext cx="4043782" cy="135349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77741" y="1675807"/>
            <a:ext cx="4370930" cy="107984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2663" y="4451683"/>
            <a:ext cx="4372116" cy="941234"/>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05776" y="4451683"/>
            <a:ext cx="4138856" cy="1063897"/>
          </a:xfrm>
          <a:prstGeom prst="rect">
            <a:avLst/>
          </a:prstGeom>
        </p:spPr>
      </p:pic>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1" y="702891"/>
            <a:ext cx="2305050" cy="16918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264" tIns="45132" rIns="90264" bIns="45132"/>
          <a:lstStyle/>
          <a:p>
            <a:pPr eaLnBrk="0" hangingPunct="0"/>
            <a:endParaRPr lang="en-US" sz="2640" dirty="0"/>
          </a:p>
        </p:txBody>
      </p:sp>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5280" y="701040"/>
            <a:ext cx="8856344"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Manufacturing Leaders on the Criteria</a:t>
            </a:r>
          </a:p>
        </p:txBody>
      </p:sp>
      <p:sp>
        <p:nvSpPr>
          <p:cNvPr id="25603" name="Rectangle 4"/>
          <p:cNvSpPr>
            <a:spLocks noGrp="1" noChangeArrowheads="1"/>
          </p:cNvSpPr>
          <p:nvPr>
            <p:ph idx="1"/>
          </p:nvPr>
        </p:nvSpPr>
        <p:spPr>
          <a:xfrm>
            <a:off x="1143000" y="2091277"/>
            <a:ext cx="7711440" cy="3718967"/>
          </a:xfrm>
        </p:spPr>
        <p:txBody>
          <a:bodyPr wrap="square" anchor="ctr">
            <a:spAutoFit/>
          </a:bodyPr>
          <a:lstStyle/>
          <a:p>
            <a:pPr marL="0" indent="0" defTabSz="902641">
              <a:lnSpc>
                <a:spcPct val="100000"/>
              </a:lnSpc>
              <a:spcBef>
                <a:spcPct val="0"/>
              </a:spcBef>
              <a:spcAft>
                <a:spcPts val="660"/>
              </a:spcAft>
              <a:buSzTx/>
              <a:buNone/>
              <a:defRPr/>
            </a:pPr>
            <a:r>
              <a:rPr lang="en-US" sz="2800" dirty="0"/>
              <a:t>It amazes me that U.S. businesses spend so much money on “how to” books and coursework to teach leaders how to build successful organizations. </a:t>
            </a:r>
          </a:p>
          <a:p>
            <a:pPr marL="0" indent="0" defTabSz="902641">
              <a:lnSpc>
                <a:spcPct val="100000"/>
              </a:lnSpc>
              <a:spcBef>
                <a:spcPct val="0"/>
              </a:spcBef>
              <a:spcAft>
                <a:spcPts val="660"/>
              </a:spcAft>
              <a:buSzTx/>
              <a:buNone/>
              <a:defRPr/>
            </a:pPr>
            <a:r>
              <a:rPr lang="en-US" sz="2800" dirty="0"/>
              <a:t>My recommendation: implement the Baldrige-based Criteria into your business. </a:t>
            </a:r>
            <a:r>
              <a:rPr lang="en-US" sz="2800" b="1" dirty="0"/>
              <a:t>No other single document can help build a long-term successful organization</a:t>
            </a:r>
            <a:r>
              <a:rPr lang="en-US" sz="2800" dirty="0"/>
              <a:t>.</a:t>
            </a:r>
          </a:p>
          <a:p>
            <a:pPr marL="0" indent="0" algn="r" defTabSz="902641">
              <a:lnSpc>
                <a:spcPct val="100000"/>
              </a:lnSpc>
              <a:spcBef>
                <a:spcPct val="0"/>
              </a:spcBef>
              <a:spcAft>
                <a:spcPts val="660"/>
              </a:spcAft>
              <a:buSzTx/>
              <a:buNone/>
              <a:defRPr/>
            </a:pPr>
            <a:r>
              <a:rPr lang="en-US" sz="2800" i="1" dirty="0"/>
              <a:t>—Jerry R. Rose, </a:t>
            </a:r>
            <a:br>
              <a:rPr lang="en-US" sz="2800" i="1" dirty="0"/>
            </a:br>
            <a:r>
              <a:rPr lang="en-US" sz="2800" i="1" dirty="0"/>
              <a:t>Former Corporate Vice President, Cargill Inc.</a:t>
            </a:r>
            <a:endParaRPr lang="en-US" sz="2640" i="1" dirty="0">
              <a:ea typeface="ＭＳ Ｐゴシック"/>
              <a:cs typeface="ＭＳ Ｐゴシック"/>
            </a:endParaRPr>
          </a:p>
        </p:txBody>
      </p:sp>
    </p:spTree>
    <p:extLst>
      <p:ext uri="{BB962C8B-B14F-4D97-AF65-F5344CB8AC3E}">
        <p14:creationId xmlns:p14="http://schemas.microsoft.com/office/powerpoint/2010/main" val="3182586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6096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a:t>
            </a:r>
          </a:p>
        </p:txBody>
      </p:sp>
      <p:graphicFrame>
        <p:nvGraphicFramePr>
          <p:cNvPr id="6" name="Content Placeholder 1">
            <a:extLst>
              <a:ext uri="{FF2B5EF4-FFF2-40B4-BE49-F238E27FC236}">
                <a16:creationId xmlns:a16="http://schemas.microsoft.com/office/drawing/2014/main" id="{CF785A10-1960-4BD6-8761-783BFAD7C745}"/>
              </a:ext>
            </a:extLst>
          </p:cNvPr>
          <p:cNvGraphicFramePr>
            <a:graphicFrameLocks noGrp="1"/>
          </p:cNvGraphicFramePr>
          <p:nvPr>
            <p:ph idx="1"/>
            <p:extLst>
              <p:ext uri="{D42A27DB-BD31-4B8C-83A1-F6EECF244321}">
                <p14:modId xmlns:p14="http://schemas.microsoft.com/office/powerpoint/2010/main" val="3309926374"/>
              </p:ext>
            </p:extLst>
          </p:nvPr>
        </p:nvGraphicFramePr>
        <p:xfrm>
          <a:off x="1186498" y="899160"/>
          <a:ext cx="8550275" cy="576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29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143777" y="241599"/>
            <a:ext cx="844465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546410" y="1222016"/>
            <a:ext cx="8042019" cy="4630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a:latin typeface="Arial Narrow" charset="0"/>
              </a:rPr>
              <a:t>Baldrige Excellence Framework </a:t>
            </a:r>
            <a:r>
              <a:rPr lang="en-US" sz="3200" dirty="0">
                <a:latin typeface="Arial Narrow" charset="0"/>
              </a:rPr>
              <a:t>booklets and free content</a:t>
            </a: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executive 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community</a:t>
            </a: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a:latin typeface="Arial Narrow" charset="0"/>
              </a:rPr>
              <a:t>www.nist.gov/baldrige</a:t>
            </a:r>
          </a:p>
          <a:p>
            <a:pPr marL="0" indent="0">
              <a:spcBef>
                <a:spcPts val="0"/>
              </a:spcBef>
              <a:buSzPct val="100000"/>
            </a:pPr>
            <a:r>
              <a:rPr lang="en-US" sz="2800" b="1" dirty="0">
                <a:latin typeface="Arial Narrow" charset="0"/>
              </a:rPr>
              <a:t>301-975-2036</a:t>
            </a:r>
          </a:p>
          <a:p>
            <a:pPr marL="0" indent="0">
              <a:spcBef>
                <a:spcPts val="0"/>
              </a:spcBef>
              <a:buSzPct val="100000"/>
            </a:pPr>
            <a:r>
              <a:rPr lang="en-US" sz="2800" b="1" dirty="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5280" y="617221"/>
            <a:ext cx="9220200"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Service Industry Leaders on the Criteria</a:t>
            </a:r>
          </a:p>
        </p:txBody>
      </p:sp>
      <p:sp>
        <p:nvSpPr>
          <p:cNvPr id="23555" name="Rectangle 4"/>
          <p:cNvSpPr>
            <a:spLocks noGrp="1" noChangeArrowheads="1"/>
          </p:cNvSpPr>
          <p:nvPr>
            <p:ph idx="1"/>
          </p:nvPr>
        </p:nvSpPr>
        <p:spPr>
          <a:xfrm>
            <a:off x="1257300" y="1876423"/>
            <a:ext cx="7756525" cy="4838248"/>
          </a:xfrm>
        </p:spPr>
        <p:txBody>
          <a:bodyPr anchor="ctr">
            <a:spAutoFit/>
          </a:bodyPr>
          <a:lstStyle/>
          <a:p>
            <a:pPr marL="0" indent="0">
              <a:lnSpc>
                <a:spcPct val="100000"/>
              </a:lnSpc>
              <a:spcBef>
                <a:spcPct val="0"/>
              </a:spcBef>
              <a:spcAft>
                <a:spcPts val="0"/>
              </a:spcAft>
              <a:buNone/>
            </a:pPr>
            <a:r>
              <a:rPr lang="en-US" sz="2420" dirty="0">
                <a:ea typeface="ＭＳ Ｐゴシック" pitchFamily="34" charset="-128"/>
              </a:rPr>
              <a:t>We continuously improve. . . not because of me or anyone here. It’s because we work the Criteria. </a:t>
            </a:r>
            <a:r>
              <a:rPr lang="en-US" sz="2420" b="1" dirty="0">
                <a:ea typeface="ＭＳ Ｐゴシック" pitchFamily="34" charset="-128"/>
              </a:rPr>
              <a:t>If we use the Criteria, sooner or later we will beat our competition.</a:t>
            </a:r>
            <a:r>
              <a:rPr lang="en-US" sz="2420" dirty="0">
                <a:ea typeface="ＭＳ Ｐゴシック" pitchFamily="34" charset="-128"/>
              </a:rPr>
              <a:t> . . . The whole Criteria unequivocally works.</a:t>
            </a:r>
            <a:r>
              <a:rPr lang="en-US" sz="2200" dirty="0">
                <a:ea typeface="ＭＳ Ｐゴシック"/>
                <a:cs typeface="ＭＳ Ｐゴシック"/>
              </a:rPr>
              <a:t> </a:t>
            </a:r>
          </a:p>
          <a:p>
            <a:pPr marL="0" indent="0" algn="r">
              <a:lnSpc>
                <a:spcPct val="100000"/>
              </a:lnSpc>
              <a:spcBef>
                <a:spcPct val="0"/>
              </a:spcBef>
              <a:spcAft>
                <a:spcPts val="2369"/>
              </a:spcAft>
              <a:buNone/>
            </a:pPr>
            <a:r>
              <a:rPr lang="en-US" sz="2200" i="1" dirty="0">
                <a:ea typeface="ＭＳ Ｐゴシック"/>
                <a:cs typeface="ＭＳ Ｐゴシック"/>
              </a:rPr>
              <a:t>—</a:t>
            </a:r>
            <a:r>
              <a:rPr lang="en-US" sz="2420" i="1" dirty="0">
                <a:ea typeface="ＭＳ Ｐゴシック" pitchFamily="34" charset="-128"/>
              </a:rPr>
              <a:t>Horst Schulze, former president and COO, two-time Baldrige Award winner Ritz-Carlton Hotel Company, L.L.C. </a:t>
            </a:r>
          </a:p>
          <a:p>
            <a:pPr marL="0" indent="0">
              <a:lnSpc>
                <a:spcPct val="100000"/>
              </a:lnSpc>
              <a:spcBef>
                <a:spcPct val="0"/>
              </a:spcBef>
              <a:spcAft>
                <a:spcPts val="2369"/>
              </a:spcAft>
              <a:buNone/>
            </a:pPr>
            <a:r>
              <a:rPr lang="en-US" sz="2420" dirty="0">
                <a:ea typeface="ＭＳ Ｐゴシック" pitchFamily="34" charset="-128"/>
              </a:rPr>
              <a:t>When you look at the Baldrige Criteria, what a great road map to say </a:t>
            </a:r>
            <a:r>
              <a:rPr lang="en-US" sz="2420" b="1" dirty="0">
                <a:ea typeface="ＭＳ Ｐゴシック" pitchFamily="34" charset="-128"/>
              </a:rPr>
              <a:t>if you can do the things in all these categories and do them well, you’re going to be a well-run company. </a:t>
            </a:r>
          </a:p>
          <a:p>
            <a:pPr marL="0" indent="0" algn="r">
              <a:lnSpc>
                <a:spcPct val="100000"/>
              </a:lnSpc>
              <a:spcBef>
                <a:spcPct val="0"/>
              </a:spcBef>
              <a:spcAft>
                <a:spcPts val="2369"/>
              </a:spcAft>
              <a:buNone/>
            </a:pPr>
            <a:r>
              <a:rPr lang="en-US" sz="2640" i="1" dirty="0">
                <a:ea typeface="ＭＳ Ｐゴシック"/>
                <a:cs typeface="ＭＳ Ｐゴシック"/>
              </a:rPr>
              <a:t>—</a:t>
            </a:r>
            <a:r>
              <a:rPr lang="en-US" sz="2420" i="1" dirty="0">
                <a:ea typeface="ＭＳ Ｐゴシック" pitchFamily="34" charset="-128"/>
              </a:rPr>
              <a:t>Robert F. Pence, president and CEO, </a:t>
            </a:r>
            <a:br>
              <a:rPr lang="en-US" sz="2420" i="1" dirty="0">
                <a:ea typeface="ＭＳ Ｐゴシック" pitchFamily="34" charset="-128"/>
              </a:rPr>
            </a:br>
            <a:r>
              <a:rPr lang="en-US" sz="2420" i="1" dirty="0">
                <a:ea typeface="ＭＳ Ｐゴシック" pitchFamily="34" charset="-128"/>
              </a:rPr>
              <a:t>Baldrige Award winner Freese and Nichols, Inc.</a:t>
            </a:r>
          </a:p>
        </p:txBody>
      </p:sp>
    </p:spTree>
    <p:extLst>
      <p:ext uri="{BB962C8B-B14F-4D97-AF65-F5344CB8AC3E}">
        <p14:creationId xmlns:p14="http://schemas.microsoft.com/office/powerpoint/2010/main" val="27160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1651" y="393188"/>
            <a:ext cx="8802369"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Small Business Leaders on the Criteria</a:t>
            </a:r>
          </a:p>
        </p:txBody>
      </p:sp>
      <p:sp>
        <p:nvSpPr>
          <p:cNvPr id="23555" name="Rectangle 4"/>
          <p:cNvSpPr>
            <a:spLocks noGrp="1" noChangeArrowheads="1"/>
          </p:cNvSpPr>
          <p:nvPr>
            <p:ph idx="1"/>
          </p:nvPr>
        </p:nvSpPr>
        <p:spPr>
          <a:xfrm>
            <a:off x="1089660" y="1323136"/>
            <a:ext cx="7756525" cy="5703100"/>
          </a:xfrm>
        </p:spPr>
        <p:txBody>
          <a:bodyPr anchor="ctr">
            <a:spAutoFit/>
          </a:bodyPr>
          <a:lstStyle/>
          <a:p>
            <a:pPr marL="0" indent="0">
              <a:lnSpc>
                <a:spcPct val="100000"/>
              </a:lnSpc>
              <a:spcBef>
                <a:spcPct val="0"/>
              </a:spcBef>
              <a:spcAft>
                <a:spcPts val="660"/>
              </a:spcAft>
              <a:buNone/>
            </a:pPr>
            <a:r>
              <a:rPr lang="en-US" sz="2420" dirty="0">
                <a:ea typeface="ＭＳ Ｐゴシック" pitchFamily="34" charset="-128"/>
              </a:rPr>
              <a:t>MidwayUSA has benefited tremendously from the Baldrige Criteria: </a:t>
            </a:r>
            <a:r>
              <a:rPr lang="en-US" sz="2420" b="1" dirty="0">
                <a:ea typeface="ＭＳ Ｐゴシック" pitchFamily="34" charset="-128"/>
              </a:rPr>
              <a:t>Our sales are up over 20% per year over the last five years. Our profits are up over 40% . . . . Customer satisfaction at 93% is at an all-time high. Employee satisfaction at 82% </a:t>
            </a:r>
            <a:r>
              <a:rPr lang="en-US" sz="2420" dirty="0">
                <a:ea typeface="ＭＳ Ｐゴシック" pitchFamily="34" charset="-128"/>
              </a:rPr>
              <a:t>is at an all-time high. </a:t>
            </a:r>
          </a:p>
          <a:p>
            <a:pPr marL="0" indent="0" algn="r">
              <a:lnSpc>
                <a:spcPct val="100000"/>
              </a:lnSpc>
              <a:spcBef>
                <a:spcPct val="0"/>
              </a:spcBef>
              <a:spcAft>
                <a:spcPts val="0"/>
              </a:spcAft>
              <a:buNone/>
            </a:pPr>
            <a:r>
              <a:rPr lang="en-US" sz="2200" i="1" dirty="0">
                <a:ea typeface="ＭＳ Ｐゴシック"/>
                <a:cs typeface="ＭＳ Ｐゴシック"/>
              </a:rPr>
              <a:t>—L</a:t>
            </a:r>
            <a:r>
              <a:rPr lang="en-US" sz="2420" i="1" dirty="0">
                <a:ea typeface="ＭＳ Ｐゴシック" pitchFamily="34" charset="-128"/>
              </a:rPr>
              <a:t>arry Potterfield, CEO, Baldrige Award winner MidwayUSA</a:t>
            </a:r>
          </a:p>
          <a:p>
            <a:pPr marL="0" indent="0">
              <a:lnSpc>
                <a:spcPct val="100000"/>
              </a:lnSpc>
              <a:spcBef>
                <a:spcPts val="1320"/>
              </a:spcBef>
              <a:spcAft>
                <a:spcPts val="660"/>
              </a:spcAft>
              <a:buNone/>
            </a:pPr>
            <a:endParaRPr lang="en-US" sz="2420" dirty="0">
              <a:ea typeface="ＭＳ Ｐゴシック" pitchFamily="34" charset="-128"/>
            </a:endParaRPr>
          </a:p>
          <a:p>
            <a:pPr marL="0" indent="0">
              <a:lnSpc>
                <a:spcPct val="100000"/>
              </a:lnSpc>
              <a:spcBef>
                <a:spcPts val="1320"/>
              </a:spcBef>
              <a:spcAft>
                <a:spcPts val="660"/>
              </a:spcAft>
              <a:buNone/>
            </a:pPr>
            <a:r>
              <a:rPr lang="en-US" sz="2420" dirty="0">
                <a:ea typeface="ＭＳ Ｐゴシック" pitchFamily="34" charset="-128"/>
              </a:rPr>
              <a:t>I’m a car guy [who] believes in the Baldrige framework. I speak car, not Baldrige. If we can do this, anyone can.  We are a testimony to the Baldrige framework [‘s capacity] to </a:t>
            </a:r>
            <a:r>
              <a:rPr lang="en-US" sz="2420" b="1" dirty="0">
                <a:ea typeface="ＭＳ Ｐゴシック" pitchFamily="34" charset="-128"/>
              </a:rPr>
              <a:t>provide organizational sustainability and success</a:t>
            </a:r>
            <a:r>
              <a:rPr lang="en-US" sz="2420" dirty="0">
                <a:ea typeface="ＭＳ Ｐゴシック" pitchFamily="34" charset="-128"/>
              </a:rPr>
              <a:t>.</a:t>
            </a:r>
          </a:p>
          <a:p>
            <a:pPr marL="0" indent="0" algn="r">
              <a:lnSpc>
                <a:spcPct val="100000"/>
              </a:lnSpc>
              <a:spcBef>
                <a:spcPts val="1320"/>
              </a:spcBef>
              <a:spcAft>
                <a:spcPts val="660"/>
              </a:spcAft>
              <a:buNone/>
            </a:pPr>
            <a:r>
              <a:rPr lang="en-US" sz="2420" dirty="0">
                <a:ea typeface="ＭＳ Ｐゴシック" pitchFamily="34" charset="-128"/>
              </a:rPr>
              <a:t>—</a:t>
            </a:r>
            <a:r>
              <a:rPr lang="en-US" sz="2420" i="1" dirty="0">
                <a:ea typeface="ＭＳ Ｐゴシック" pitchFamily="34" charset="-128"/>
              </a:rPr>
              <a:t>Gary Housley, President and Dealer Principal, </a:t>
            </a:r>
            <a:br>
              <a:rPr lang="en-US" sz="2420" i="1" dirty="0">
                <a:ea typeface="ＭＳ Ｐゴシック" pitchFamily="34" charset="-128"/>
              </a:rPr>
            </a:br>
            <a:r>
              <a:rPr lang="en-US" sz="2420" i="1" dirty="0">
                <a:ea typeface="ＭＳ Ｐゴシック" pitchFamily="34" charset="-128"/>
              </a:rPr>
              <a:t>Baldrige Award winner Don Chalmers Ford</a:t>
            </a:r>
          </a:p>
        </p:txBody>
      </p:sp>
    </p:spTree>
    <p:extLst>
      <p:ext uri="{BB962C8B-B14F-4D97-AF65-F5344CB8AC3E}">
        <p14:creationId xmlns:p14="http://schemas.microsoft.com/office/powerpoint/2010/main" val="19883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19100" y="365760"/>
            <a:ext cx="8315325"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Nonprofit/Government Leaders </a:t>
            </a:r>
            <a:br>
              <a:rPr lang="en-US" dirty="0">
                <a:solidFill>
                  <a:schemeClr val="tx1"/>
                </a:solidFill>
                <a:latin typeface="Arial Narrow" pitchFamily="34" charset="0"/>
                <a:ea typeface="ＭＳ Ｐゴシック" pitchFamily="34" charset="-128"/>
                <a:cs typeface="Arial Narrow" pitchFamily="34" charset="0"/>
              </a:rPr>
            </a:br>
            <a:r>
              <a:rPr lang="en-US" dirty="0">
                <a:solidFill>
                  <a:schemeClr val="tx1"/>
                </a:solidFill>
                <a:latin typeface="Arial Narrow" pitchFamily="34" charset="0"/>
                <a:ea typeface="ＭＳ Ｐゴシック" pitchFamily="34" charset="-128"/>
                <a:cs typeface="Arial Narrow" pitchFamily="34" charset="0"/>
              </a:rPr>
              <a:t>on the Criteria</a:t>
            </a:r>
          </a:p>
        </p:txBody>
      </p:sp>
      <p:sp>
        <p:nvSpPr>
          <p:cNvPr id="25603" name="Rectangle 4"/>
          <p:cNvSpPr>
            <a:spLocks noGrp="1" noChangeArrowheads="1"/>
          </p:cNvSpPr>
          <p:nvPr>
            <p:ph idx="1"/>
          </p:nvPr>
        </p:nvSpPr>
        <p:spPr>
          <a:xfrm>
            <a:off x="838200" y="1959138"/>
            <a:ext cx="8549640" cy="4534575"/>
          </a:xfrm>
        </p:spPr>
        <p:txBody>
          <a:bodyPr wrap="square" anchor="ctr">
            <a:spAutoFit/>
          </a:bodyPr>
          <a:lstStyle/>
          <a:p>
            <a:pPr marL="0" indent="0">
              <a:lnSpc>
                <a:spcPct val="100000"/>
              </a:lnSpc>
              <a:spcBef>
                <a:spcPts val="0"/>
              </a:spcBef>
              <a:spcAft>
                <a:spcPts val="660"/>
              </a:spcAft>
              <a:buNone/>
            </a:pPr>
            <a:r>
              <a:rPr lang="en-US" sz="2420" dirty="0">
                <a:ea typeface="ＭＳ Ｐゴシック"/>
                <a:cs typeface="ＭＳ Ｐゴシック"/>
              </a:rPr>
              <a:t>People ask, “Why Baldrige?” My answer is very simple: </a:t>
            </a:r>
          </a:p>
          <a:p>
            <a:pPr>
              <a:lnSpc>
                <a:spcPct val="100000"/>
              </a:lnSpc>
              <a:spcBef>
                <a:spcPts val="0"/>
              </a:spcBef>
              <a:spcAft>
                <a:spcPts val="660"/>
              </a:spcAft>
            </a:pPr>
            <a:r>
              <a:rPr lang="en-US" sz="2420" b="1" dirty="0">
                <a:ea typeface="ＭＳ Ｐゴシック"/>
                <a:cs typeface="ＭＳ Ｐゴシック"/>
              </a:rPr>
              <a:t>triple-A bond rating </a:t>
            </a:r>
            <a:r>
              <a:rPr lang="en-US" sz="2420" dirty="0">
                <a:ea typeface="ＭＳ Ｐゴシック"/>
                <a:cs typeface="ＭＳ Ｐゴシック"/>
              </a:rPr>
              <a:t>on Wall Street from all three rating agencies, </a:t>
            </a:r>
          </a:p>
          <a:p>
            <a:pPr>
              <a:lnSpc>
                <a:spcPct val="100000"/>
              </a:lnSpc>
              <a:spcBef>
                <a:spcPts val="0"/>
              </a:spcBef>
              <a:spcAft>
                <a:spcPts val="660"/>
              </a:spcAft>
            </a:pPr>
            <a:r>
              <a:rPr lang="en-US" sz="2420" dirty="0">
                <a:ea typeface="ＭＳ Ｐゴシック"/>
                <a:cs typeface="ＭＳ Ｐゴシック"/>
              </a:rPr>
              <a:t>bringing </a:t>
            </a:r>
            <a:r>
              <a:rPr lang="en-US" sz="2420" b="1" dirty="0">
                <a:ea typeface="ＭＳ Ｐゴシック"/>
                <a:cs typeface="ＭＳ Ｐゴシック"/>
              </a:rPr>
              <a:t>capital projects in on time and within budget, </a:t>
            </a:r>
          </a:p>
          <a:p>
            <a:pPr>
              <a:lnSpc>
                <a:spcPct val="100000"/>
              </a:lnSpc>
              <a:spcBef>
                <a:spcPts val="0"/>
              </a:spcBef>
              <a:spcAft>
                <a:spcPts val="660"/>
              </a:spcAft>
            </a:pPr>
            <a:r>
              <a:rPr lang="en-US" sz="2420" b="1" dirty="0">
                <a:ea typeface="ＭＳ Ｐゴシック"/>
                <a:cs typeface="ＭＳ Ｐゴシック"/>
              </a:rPr>
              <a:t>a 96% business satisfaction rating, </a:t>
            </a:r>
          </a:p>
          <a:p>
            <a:pPr>
              <a:lnSpc>
                <a:spcPct val="100000"/>
              </a:lnSpc>
              <a:spcBef>
                <a:spcPts val="0"/>
              </a:spcBef>
              <a:spcAft>
                <a:spcPts val="660"/>
              </a:spcAft>
            </a:pPr>
            <a:r>
              <a:rPr lang="en-US" sz="2420" b="1" dirty="0">
                <a:ea typeface="ＭＳ Ｐゴシック"/>
                <a:cs typeface="ＭＳ Ｐゴシック"/>
              </a:rPr>
              <a:t>a 94% resident satisfaction rating, </a:t>
            </a:r>
          </a:p>
          <a:p>
            <a:pPr>
              <a:lnSpc>
                <a:spcPct val="100000"/>
              </a:lnSpc>
              <a:spcBef>
                <a:spcPts val="0"/>
              </a:spcBef>
              <a:spcAft>
                <a:spcPts val="660"/>
              </a:spcAft>
            </a:pPr>
            <a:r>
              <a:rPr lang="en-US" sz="2420" b="1" dirty="0">
                <a:ea typeface="ＭＳ Ｐゴシック"/>
                <a:cs typeface="ＭＳ Ｐゴシック"/>
              </a:rPr>
              <a:t>an overall quality rating of 95%, </a:t>
            </a:r>
          </a:p>
          <a:p>
            <a:pPr>
              <a:lnSpc>
                <a:spcPct val="100000"/>
              </a:lnSpc>
              <a:spcBef>
                <a:spcPts val="0"/>
              </a:spcBef>
              <a:spcAft>
                <a:spcPts val="660"/>
              </a:spcAft>
            </a:pPr>
            <a:r>
              <a:rPr lang="en-US" sz="2420" b="1" dirty="0">
                <a:ea typeface="ＭＳ Ｐゴシック"/>
                <a:cs typeface="ＭＳ Ｐゴシック"/>
              </a:rPr>
              <a:t>and an employee satisfaction rating of 97% </a:t>
            </a:r>
          </a:p>
          <a:p>
            <a:pPr marL="0" indent="0">
              <a:lnSpc>
                <a:spcPct val="100000"/>
              </a:lnSpc>
              <a:spcBef>
                <a:spcPts val="0"/>
              </a:spcBef>
              <a:spcAft>
                <a:spcPts val="660"/>
              </a:spcAft>
              <a:buNone/>
            </a:pPr>
            <a:r>
              <a:rPr lang="en-US" sz="2420" dirty="0">
                <a:ea typeface="ＭＳ Ｐゴシック"/>
                <a:cs typeface="ＭＳ Ｐゴシック"/>
              </a:rPr>
              <a:t>. . . that’s why we’re involved with Baldrige.</a:t>
            </a:r>
          </a:p>
          <a:p>
            <a:pPr marL="0" indent="0" algn="r">
              <a:lnSpc>
                <a:spcPct val="100000"/>
              </a:lnSpc>
              <a:spcBef>
                <a:spcPts val="0"/>
              </a:spcBef>
              <a:spcAft>
                <a:spcPts val="660"/>
              </a:spcAft>
              <a:buNone/>
            </a:pPr>
            <a:r>
              <a:rPr lang="en-US" sz="2420" i="1" dirty="0">
                <a:ea typeface="ＭＳ Ｐゴシック"/>
                <a:cs typeface="ＭＳ Ｐゴシック"/>
              </a:rPr>
              <a:t>—Michael Levinson, city manager, </a:t>
            </a:r>
            <a:br>
              <a:rPr lang="en-US" sz="2420" i="1" dirty="0">
                <a:ea typeface="ＭＳ Ｐゴシック"/>
                <a:cs typeface="ＭＳ Ｐゴシック"/>
              </a:rPr>
            </a:br>
            <a:r>
              <a:rPr lang="en-US" sz="2420" i="1" dirty="0">
                <a:ea typeface="ＭＳ Ｐゴシック"/>
                <a:cs typeface="ＭＳ Ｐゴシック"/>
              </a:rPr>
              <a:t>Baldrige Award winner City of Coral Springs, Florida</a:t>
            </a:r>
          </a:p>
        </p:txBody>
      </p:sp>
    </p:spTree>
    <p:extLst>
      <p:ext uri="{BB962C8B-B14F-4D97-AF65-F5344CB8AC3E}">
        <p14:creationId xmlns:p14="http://schemas.microsoft.com/office/powerpoint/2010/main" val="189014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25623" y="1555376"/>
            <a:ext cx="8283271" cy="2933700"/>
          </a:xfrm>
        </p:spPr>
        <p:txBody>
          <a:bodyPr/>
          <a:lstStyle/>
          <a:p>
            <a:pPr>
              <a:lnSpc>
                <a:spcPct val="100000"/>
              </a:lnSpc>
            </a:pPr>
            <a:r>
              <a:rPr lang="en-US" sz="4000" dirty="0">
                <a:ea typeface="ＭＳ Ｐゴシック" pitchFamily="34" charset="-128"/>
              </a:rPr>
              <a:t>Is your organization doing as well as it could?</a:t>
            </a:r>
          </a:p>
          <a:p>
            <a:pPr>
              <a:lnSpc>
                <a:spcPct val="100000"/>
              </a:lnSpc>
            </a:pPr>
            <a:r>
              <a:rPr lang="en-US" sz="4000" dirty="0">
                <a:ea typeface="ＭＳ Ｐゴシック" pitchFamily="34" charset="-128"/>
              </a:rPr>
              <a:t>How do you know?</a:t>
            </a:r>
          </a:p>
          <a:p>
            <a:pPr>
              <a:lnSpc>
                <a:spcPct val="100000"/>
              </a:lnSpc>
            </a:pPr>
            <a:r>
              <a:rPr lang="en-US" sz="4000" dirty="0">
                <a:ea typeface="ＭＳ Ｐゴシック" pitchFamily="34" charset="-128"/>
              </a:rPr>
              <a:t>What and how should your organization improve or change?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506" y="4327712"/>
            <a:ext cx="4513058" cy="3200400"/>
          </a:xfrm>
          <a:prstGeom prst="rect">
            <a:avLst/>
          </a:prstGeom>
        </p:spPr>
      </p:pic>
      <p:sp>
        <p:nvSpPr>
          <p:cNvPr id="4" name="Rectangle 2"/>
          <p:cNvSpPr>
            <a:spLocks noGrp="1" noChangeArrowheads="1"/>
          </p:cNvSpPr>
          <p:nvPr>
            <p:ph type="title"/>
          </p:nvPr>
        </p:nvSpPr>
        <p:spPr>
          <a:xfrm>
            <a:off x="260985" y="198120"/>
            <a:ext cx="9201150" cy="1089659"/>
          </a:xfrm>
        </p:spPr>
        <p:txBody>
          <a:bodyPr/>
          <a:lstStyle/>
          <a:p>
            <a:pPr>
              <a:lnSpc>
                <a:spcPts val="4936"/>
              </a:lnSpc>
            </a:pPr>
            <a:r>
              <a:rPr lang="en-US" altLang="en-US" dirty="0">
                <a:ea typeface="ＭＳ Ｐゴシック" panose="020B0600070205080204" pitchFamily="34" charset="-128"/>
              </a:rPr>
              <a:t>The Baldrige Approach in 3 Questions</a:t>
            </a:r>
            <a:endParaRPr lang="en-US" dirty="0">
              <a:latin typeface="Arial Narrow" pitchFamily="34" charset="0"/>
              <a:ea typeface="ＭＳ Ｐゴシック" pitchFamily="34" charset="-128"/>
              <a:cs typeface="Arial Narrow" pitchFamily="34" charset="0"/>
            </a:endParaRPr>
          </a:p>
        </p:txBody>
      </p:sp>
    </p:spTree>
    <p:extLst>
      <p:ext uri="{BB962C8B-B14F-4D97-AF65-F5344CB8AC3E}">
        <p14:creationId xmlns:p14="http://schemas.microsoft.com/office/powerpoint/2010/main" val="415341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046258" y="1044388"/>
            <a:ext cx="8283271" cy="2933700"/>
          </a:xfrm>
        </p:spPr>
        <p:txBody>
          <a:bodyPr/>
          <a:lstStyle/>
          <a:p>
            <a:pPr>
              <a:lnSpc>
                <a:spcPct val="100000"/>
              </a:lnSpc>
            </a:pPr>
            <a:r>
              <a:rPr lang="en-US" sz="4000" dirty="0">
                <a:ea typeface="ＭＳ Ｐゴシック" pitchFamily="34" charset="-128"/>
              </a:rPr>
              <a:t>A systems perspective</a:t>
            </a:r>
          </a:p>
          <a:p>
            <a:pPr>
              <a:lnSpc>
                <a:spcPct val="100000"/>
              </a:lnSpc>
            </a:pPr>
            <a:r>
              <a:rPr lang="en-US" sz="4000" dirty="0">
                <a:ea typeface="ＭＳ Ｐゴシック" pitchFamily="34" charset="-128"/>
              </a:rPr>
              <a:t>Core values and concepts</a:t>
            </a:r>
          </a:p>
          <a:p>
            <a:pPr>
              <a:lnSpc>
                <a:spcPct val="100000"/>
              </a:lnSpc>
            </a:pPr>
            <a:r>
              <a:rPr lang="en-US" sz="4000" dirty="0">
                <a:ea typeface="ＭＳ Ｐゴシック" pitchFamily="34" charset="-128"/>
              </a:rPr>
              <a:t>Criteria for Performance Excellence</a:t>
            </a:r>
          </a:p>
          <a:p>
            <a:pPr>
              <a:lnSpc>
                <a:spcPct val="100000"/>
              </a:lnSpc>
            </a:pPr>
            <a:r>
              <a:rPr lang="en-US" sz="4000" dirty="0">
                <a:ea typeface="ＭＳ Ｐゴシック" pitchFamily="34" charset="-128"/>
              </a:rPr>
              <a:t>Scoring system</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9647" y="3870511"/>
            <a:ext cx="4642003" cy="3291840"/>
          </a:xfrm>
          <a:prstGeom prst="rect">
            <a:avLst/>
          </a:prstGeom>
        </p:spPr>
      </p:pic>
    </p:spTree>
    <p:extLst>
      <p:ext uri="{BB962C8B-B14F-4D97-AF65-F5344CB8AC3E}">
        <p14:creationId xmlns:p14="http://schemas.microsoft.com/office/powerpoint/2010/main" val="296048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418914"/>
            <a:ext cx="7975601" cy="1257300"/>
          </a:xfrm>
        </p:spPr>
        <p:txBody>
          <a:bodyPr/>
          <a:lstStyle/>
          <a:p>
            <a:pPr>
              <a:lnSpc>
                <a:spcPts val="4936"/>
              </a:lnSpc>
            </a:pPr>
            <a:r>
              <a:rPr lang="en-US" sz="4840" dirty="0">
                <a:latin typeface="Arial Narrow" pitchFamily="34" charset="0"/>
                <a:ea typeface="ＭＳ Ｐゴシック" pitchFamily="34" charset="-128"/>
                <a:cs typeface="Arial Narrow" pitchFamily="34" charset="0"/>
              </a:rPr>
              <a:t>A Systems Perspective</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0261" y="1676214"/>
            <a:ext cx="6877050" cy="487680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5341</Words>
  <Application>Microsoft Office PowerPoint</Application>
  <PresentationFormat>Custom</PresentationFormat>
  <Paragraphs>353</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Arial</vt:lpstr>
      <vt:lpstr>Arial Narrow</vt:lpstr>
      <vt:lpstr>CommonBullets</vt:lpstr>
      <vt:lpstr>Monotype Sorts</vt:lpstr>
      <vt:lpstr>Tahoma</vt:lpstr>
      <vt:lpstr>Times New Roman</vt:lpstr>
      <vt:lpstr>ヒラギノ角ゴ Pro W3</vt:lpstr>
      <vt:lpstr>Blank Presentation</vt:lpstr>
      <vt:lpstr>Baldrige Performance Excellence Program | 2019 </vt:lpstr>
      <vt:lpstr>PowerPoint Presentation</vt:lpstr>
      <vt:lpstr>Manufacturing Leaders on the Criteria</vt:lpstr>
      <vt:lpstr>Service Industry Leaders on the Criteria</vt:lpstr>
      <vt:lpstr>Small Business Leaders on the Criteria</vt:lpstr>
      <vt:lpstr>Nonprofit/Government Leaders  on the Criteria</vt:lpstr>
      <vt:lpstr>The Baldrige Approach in 3 Questions</vt:lpstr>
      <vt:lpstr>PowerPoint Presentation</vt:lpstr>
      <vt:lpstr>A Systems Perspective</vt:lpstr>
      <vt:lpstr>Criteria Categories</vt:lpstr>
      <vt:lpstr>The Role of Core Values and Concepts</vt:lpstr>
      <vt:lpstr>PowerPoint Presentation</vt:lpstr>
      <vt:lpstr>PowerPoint Presentation</vt:lpstr>
      <vt:lpstr>PowerPoint Presentation</vt:lpstr>
      <vt:lpstr>PowerPoint Presentation</vt:lpstr>
      <vt:lpstr>PowerPoint Presentation</vt:lpstr>
      <vt:lpstr>Organizational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System</vt:lpstr>
      <vt:lpstr>Category Point Values</vt:lpstr>
      <vt:lpstr>Evaluating Processes</vt:lpstr>
      <vt:lpstr>PowerPoint Presentation</vt:lpstr>
      <vt:lpstr>PowerPoint Presentation</vt:lpstr>
      <vt:lpstr>Evaluating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2019-04-18T17:30:13Z</dcterms:created>
  <dcterms:modified xsi:type="dcterms:W3CDTF">2019-04-18T17:34:13Z</dcterms:modified>
</cp:coreProperties>
</file>