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72" r:id="rId2"/>
    <p:sldMasterId id="2147483680" r:id="rId3"/>
  </p:sldMasterIdLst>
  <p:notesMasterIdLst>
    <p:notesMasterId r:id="rId29"/>
  </p:notesMasterIdLst>
  <p:handoutMasterIdLst>
    <p:handoutMasterId r:id="rId30"/>
  </p:handoutMasterIdLst>
  <p:sldIdLst>
    <p:sldId id="259" r:id="rId4"/>
    <p:sldId id="394" r:id="rId5"/>
    <p:sldId id="354" r:id="rId6"/>
    <p:sldId id="355" r:id="rId7"/>
    <p:sldId id="393" r:id="rId8"/>
    <p:sldId id="356" r:id="rId9"/>
    <p:sldId id="398" r:id="rId10"/>
    <p:sldId id="400" r:id="rId11"/>
    <p:sldId id="310" r:id="rId12"/>
    <p:sldId id="402" r:id="rId13"/>
    <p:sldId id="403" r:id="rId14"/>
    <p:sldId id="404" r:id="rId15"/>
    <p:sldId id="298" r:id="rId16"/>
    <p:sldId id="330" r:id="rId17"/>
    <p:sldId id="328" r:id="rId18"/>
    <p:sldId id="406" r:id="rId19"/>
    <p:sldId id="405" r:id="rId20"/>
    <p:sldId id="317" r:id="rId21"/>
    <p:sldId id="331" r:id="rId22"/>
    <p:sldId id="387" r:id="rId23"/>
    <p:sldId id="391" r:id="rId24"/>
    <p:sldId id="336" r:id="rId25"/>
    <p:sldId id="334" r:id="rId26"/>
    <p:sldId id="408" r:id="rId27"/>
    <p:sldId id="407" r:id="rId28"/>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Author" initials="A"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0B11"/>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5" autoAdjust="0"/>
    <p:restoredTop sz="68944" autoAdjust="0"/>
  </p:normalViewPr>
  <p:slideViewPr>
    <p:cSldViewPr snapToGrid="0" snapToObjects="1">
      <p:cViewPr varScale="1">
        <p:scale>
          <a:sx n="54" d="100"/>
          <a:sy n="54" d="100"/>
        </p:scale>
        <p:origin x="552" y="48"/>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275" y="58"/>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62628-6034-4BDB-A971-ECA6F49DDE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5747676-822A-4230-B942-99AA1DC0083D}">
      <dgm:prSet phldrT="[Text]"/>
      <dgm:spPr/>
      <dgm:t>
        <a:bodyPr/>
        <a:lstStyle/>
        <a:p>
          <a:pPr>
            <a:buFont typeface="Arial" panose="020B0604020202020204" pitchFamily="34" charset="0"/>
            <a:buChar char="•"/>
          </a:pPr>
          <a:r>
            <a:rPr lang="en-US" dirty="0"/>
            <a:t>Help organizations understand the </a:t>
          </a:r>
          <a:r>
            <a:rPr lang="en-US" b="1" dirty="0"/>
            <a:t>robustness and effectiveness </a:t>
          </a:r>
          <a:r>
            <a:rPr lang="en-US" dirty="0"/>
            <a:t>of their cybersecurity programs and practices</a:t>
          </a:r>
        </a:p>
      </dgm:t>
    </dgm:pt>
    <dgm:pt modelId="{CC13D175-3C2C-41D0-B6A1-4C1F63B7C90F}" type="parTrans" cxnId="{9113C5FE-C7B2-42C1-880C-AA9EAF9DD530}">
      <dgm:prSet/>
      <dgm:spPr/>
      <dgm:t>
        <a:bodyPr/>
        <a:lstStyle/>
        <a:p>
          <a:endParaRPr lang="en-US"/>
        </a:p>
      </dgm:t>
    </dgm:pt>
    <dgm:pt modelId="{29B5F303-09A6-4F8D-A870-98A88DDA420E}" type="sibTrans" cxnId="{9113C5FE-C7B2-42C1-880C-AA9EAF9DD530}">
      <dgm:prSet/>
      <dgm:spPr/>
      <dgm:t>
        <a:bodyPr/>
        <a:lstStyle/>
        <a:p>
          <a:endParaRPr lang="en-US"/>
        </a:p>
      </dgm:t>
    </dgm:pt>
    <dgm:pt modelId="{119D1AFB-E12B-46F1-B12E-C3A3E29E8CA7}">
      <dgm:prSet/>
      <dgm:spPr/>
      <dgm:t>
        <a:bodyPr/>
        <a:lstStyle/>
        <a:p>
          <a:r>
            <a:rPr lang="en-US"/>
            <a:t>Help organizations gauge how </a:t>
          </a:r>
          <a:r>
            <a:rPr lang="en-US" b="1"/>
            <a:t>cybersecurity efforts align to organizational strategy</a:t>
          </a:r>
          <a:endParaRPr lang="en-US" b="1" dirty="0"/>
        </a:p>
      </dgm:t>
    </dgm:pt>
    <dgm:pt modelId="{9F982CEE-7FF7-475E-8E30-8B40A9BE0007}" type="parTrans" cxnId="{11F1ACF0-20A0-4C5D-8CDE-75CDA59C32FD}">
      <dgm:prSet/>
      <dgm:spPr/>
      <dgm:t>
        <a:bodyPr/>
        <a:lstStyle/>
        <a:p>
          <a:endParaRPr lang="en-US"/>
        </a:p>
      </dgm:t>
    </dgm:pt>
    <dgm:pt modelId="{3A5FF0A2-047F-450D-998F-CC0E775A8421}" type="sibTrans" cxnId="{11F1ACF0-20A0-4C5D-8CDE-75CDA59C32FD}">
      <dgm:prSet/>
      <dgm:spPr/>
      <dgm:t>
        <a:bodyPr/>
        <a:lstStyle/>
        <a:p>
          <a:endParaRPr lang="en-US"/>
        </a:p>
      </dgm:t>
    </dgm:pt>
    <dgm:pt modelId="{01A41BB6-E2F3-4329-81FF-80310B11AE77}">
      <dgm:prSet/>
      <dgm:spPr/>
      <dgm:t>
        <a:bodyPr/>
        <a:lstStyle/>
        <a:p>
          <a:r>
            <a:rPr lang="en-US"/>
            <a:t>Emphasize the tracking and use of </a:t>
          </a:r>
          <a:r>
            <a:rPr lang="en-US" b="1"/>
            <a:t>performance metrics to drive decision making</a:t>
          </a:r>
          <a:endParaRPr lang="en-US" b="1" dirty="0"/>
        </a:p>
      </dgm:t>
    </dgm:pt>
    <dgm:pt modelId="{D79FFB1A-5513-46DB-8CC3-D901C6A9EE70}" type="parTrans" cxnId="{B2BCED50-6CE7-4C83-8ABC-8624885D8CF7}">
      <dgm:prSet/>
      <dgm:spPr/>
      <dgm:t>
        <a:bodyPr/>
        <a:lstStyle/>
        <a:p>
          <a:endParaRPr lang="en-US"/>
        </a:p>
      </dgm:t>
    </dgm:pt>
    <dgm:pt modelId="{4847D511-CD5F-4167-B380-72F16825D86C}" type="sibTrans" cxnId="{B2BCED50-6CE7-4C83-8ABC-8624885D8CF7}">
      <dgm:prSet/>
      <dgm:spPr/>
      <dgm:t>
        <a:bodyPr/>
        <a:lstStyle/>
        <a:p>
          <a:endParaRPr lang="en-US"/>
        </a:p>
      </dgm:t>
    </dgm:pt>
    <dgm:pt modelId="{810DB2B0-92C9-46CB-A8BF-D34F6D04D485}">
      <dgm:prSet/>
      <dgm:spPr/>
      <dgm:t>
        <a:bodyPr/>
        <a:lstStyle/>
        <a:p>
          <a:r>
            <a:rPr lang="en-US"/>
            <a:t>Spread effective </a:t>
          </a:r>
          <a:r>
            <a:rPr lang="en-US" b="1"/>
            <a:t>use of NIST’s Cybersecurity Framework</a:t>
          </a:r>
          <a:r>
            <a:rPr lang="en-US"/>
            <a:t> </a:t>
          </a:r>
          <a:endParaRPr lang="en-US" dirty="0"/>
        </a:p>
      </dgm:t>
    </dgm:pt>
    <dgm:pt modelId="{EFCC3404-4EED-4A4F-8276-B4B34CD78753}" type="parTrans" cxnId="{6BEC1B1D-5813-4701-9689-8CDA29B3EF2B}">
      <dgm:prSet/>
      <dgm:spPr/>
      <dgm:t>
        <a:bodyPr/>
        <a:lstStyle/>
        <a:p>
          <a:endParaRPr lang="en-US"/>
        </a:p>
      </dgm:t>
    </dgm:pt>
    <dgm:pt modelId="{4EDDC409-98BC-4080-837A-4B555873C8A1}" type="sibTrans" cxnId="{6BEC1B1D-5813-4701-9689-8CDA29B3EF2B}">
      <dgm:prSet/>
      <dgm:spPr/>
      <dgm:t>
        <a:bodyPr/>
        <a:lstStyle/>
        <a:p>
          <a:endParaRPr lang="en-US"/>
        </a:p>
      </dgm:t>
    </dgm:pt>
    <dgm:pt modelId="{C4C726A9-9839-47CB-B695-7390392D7569}">
      <dgm:prSet/>
      <dgm:spPr/>
      <dgm:t>
        <a:bodyPr/>
        <a:lstStyle/>
        <a:p>
          <a:r>
            <a:rPr lang="en-US" b="1" dirty="0"/>
            <a:t>Improve organizations’ performance and sustainability/competitiveness (</a:t>
          </a:r>
          <a:r>
            <a:rPr lang="en-US" dirty="0"/>
            <a:t>BPEP’s mission)</a:t>
          </a:r>
          <a:endParaRPr lang="en-US" b="1" dirty="0"/>
        </a:p>
      </dgm:t>
    </dgm:pt>
    <dgm:pt modelId="{AABE140F-094E-4E19-A4D2-D307381C8F93}" type="parTrans" cxnId="{F28CDA2D-3CED-42CE-A3D3-D90563E2C0D6}">
      <dgm:prSet/>
      <dgm:spPr/>
      <dgm:t>
        <a:bodyPr/>
        <a:lstStyle/>
        <a:p>
          <a:endParaRPr lang="en-US"/>
        </a:p>
      </dgm:t>
    </dgm:pt>
    <dgm:pt modelId="{B670C555-0108-4DAC-ACF4-31F3957A8D7F}" type="sibTrans" cxnId="{F28CDA2D-3CED-42CE-A3D3-D90563E2C0D6}">
      <dgm:prSet/>
      <dgm:spPr/>
      <dgm:t>
        <a:bodyPr/>
        <a:lstStyle/>
        <a:p>
          <a:endParaRPr lang="en-US"/>
        </a:p>
      </dgm:t>
    </dgm:pt>
    <dgm:pt modelId="{B78557F5-716C-4B83-B067-20437F1758C5}" type="pres">
      <dgm:prSet presAssocID="{B8362628-6034-4BDB-A971-ECA6F49DDE73}" presName="linear" presStyleCnt="0">
        <dgm:presLayoutVars>
          <dgm:animLvl val="lvl"/>
          <dgm:resizeHandles val="exact"/>
        </dgm:presLayoutVars>
      </dgm:prSet>
      <dgm:spPr/>
    </dgm:pt>
    <dgm:pt modelId="{4F3A80A4-95D8-47A8-9DB2-A54B064A6B7A}" type="pres">
      <dgm:prSet presAssocID="{25747676-822A-4230-B942-99AA1DC0083D}" presName="parentText" presStyleLbl="node1" presStyleIdx="0" presStyleCnt="5">
        <dgm:presLayoutVars>
          <dgm:chMax val="0"/>
          <dgm:bulletEnabled val="1"/>
        </dgm:presLayoutVars>
      </dgm:prSet>
      <dgm:spPr/>
    </dgm:pt>
    <dgm:pt modelId="{EC5B4F2F-3C9E-449B-B705-45AEAB3B9C07}" type="pres">
      <dgm:prSet presAssocID="{29B5F303-09A6-4F8D-A870-98A88DDA420E}" presName="spacer" presStyleCnt="0"/>
      <dgm:spPr/>
    </dgm:pt>
    <dgm:pt modelId="{AAD85ECB-F091-470D-8E14-6B763FD2D841}" type="pres">
      <dgm:prSet presAssocID="{119D1AFB-E12B-46F1-B12E-C3A3E29E8CA7}" presName="parentText" presStyleLbl="node1" presStyleIdx="1" presStyleCnt="5">
        <dgm:presLayoutVars>
          <dgm:chMax val="0"/>
          <dgm:bulletEnabled val="1"/>
        </dgm:presLayoutVars>
      </dgm:prSet>
      <dgm:spPr/>
    </dgm:pt>
    <dgm:pt modelId="{A0E9B05E-CB78-4C26-BF29-D3F6D77891D2}" type="pres">
      <dgm:prSet presAssocID="{3A5FF0A2-047F-450D-998F-CC0E775A8421}" presName="spacer" presStyleCnt="0"/>
      <dgm:spPr/>
    </dgm:pt>
    <dgm:pt modelId="{C14115D0-EC77-4411-83A6-7CC8EB2756A5}" type="pres">
      <dgm:prSet presAssocID="{01A41BB6-E2F3-4329-81FF-80310B11AE77}" presName="parentText" presStyleLbl="node1" presStyleIdx="2" presStyleCnt="5">
        <dgm:presLayoutVars>
          <dgm:chMax val="0"/>
          <dgm:bulletEnabled val="1"/>
        </dgm:presLayoutVars>
      </dgm:prSet>
      <dgm:spPr/>
    </dgm:pt>
    <dgm:pt modelId="{F752692A-1F76-4EEA-8FCA-5C33162BA86B}" type="pres">
      <dgm:prSet presAssocID="{4847D511-CD5F-4167-B380-72F16825D86C}" presName="spacer" presStyleCnt="0"/>
      <dgm:spPr/>
    </dgm:pt>
    <dgm:pt modelId="{E87FD9CE-8996-49F2-8EC6-04A835B8559F}" type="pres">
      <dgm:prSet presAssocID="{810DB2B0-92C9-46CB-A8BF-D34F6D04D485}" presName="parentText" presStyleLbl="node1" presStyleIdx="3" presStyleCnt="5">
        <dgm:presLayoutVars>
          <dgm:chMax val="0"/>
          <dgm:bulletEnabled val="1"/>
        </dgm:presLayoutVars>
      </dgm:prSet>
      <dgm:spPr/>
    </dgm:pt>
    <dgm:pt modelId="{D9491568-490A-4C40-8E22-89AAF7D20723}" type="pres">
      <dgm:prSet presAssocID="{4EDDC409-98BC-4080-837A-4B555873C8A1}" presName="spacer" presStyleCnt="0"/>
      <dgm:spPr/>
    </dgm:pt>
    <dgm:pt modelId="{CECA120E-E43A-44D1-8C76-43601565836B}" type="pres">
      <dgm:prSet presAssocID="{C4C726A9-9839-47CB-B695-7390392D7569}" presName="parentText" presStyleLbl="node1" presStyleIdx="4" presStyleCnt="5">
        <dgm:presLayoutVars>
          <dgm:chMax val="0"/>
          <dgm:bulletEnabled val="1"/>
        </dgm:presLayoutVars>
      </dgm:prSet>
      <dgm:spPr/>
    </dgm:pt>
  </dgm:ptLst>
  <dgm:cxnLst>
    <dgm:cxn modelId="{6BEC1B1D-5813-4701-9689-8CDA29B3EF2B}" srcId="{B8362628-6034-4BDB-A971-ECA6F49DDE73}" destId="{810DB2B0-92C9-46CB-A8BF-D34F6D04D485}" srcOrd="3" destOrd="0" parTransId="{EFCC3404-4EED-4A4F-8276-B4B34CD78753}" sibTransId="{4EDDC409-98BC-4080-837A-4B555873C8A1}"/>
    <dgm:cxn modelId="{F28CDA2D-3CED-42CE-A3D3-D90563E2C0D6}" srcId="{B8362628-6034-4BDB-A971-ECA6F49DDE73}" destId="{C4C726A9-9839-47CB-B695-7390392D7569}" srcOrd="4" destOrd="0" parTransId="{AABE140F-094E-4E19-A4D2-D307381C8F93}" sibTransId="{B670C555-0108-4DAC-ACF4-31F3957A8D7F}"/>
    <dgm:cxn modelId="{8C191943-98FD-40AE-8E03-2AD4763C62F3}" type="presOf" srcId="{01A41BB6-E2F3-4329-81FF-80310B11AE77}" destId="{C14115D0-EC77-4411-83A6-7CC8EB2756A5}" srcOrd="0" destOrd="0" presId="urn:microsoft.com/office/officeart/2005/8/layout/vList2"/>
    <dgm:cxn modelId="{B2BCED50-6CE7-4C83-8ABC-8624885D8CF7}" srcId="{B8362628-6034-4BDB-A971-ECA6F49DDE73}" destId="{01A41BB6-E2F3-4329-81FF-80310B11AE77}" srcOrd="2" destOrd="0" parTransId="{D79FFB1A-5513-46DB-8CC3-D901C6A9EE70}" sibTransId="{4847D511-CD5F-4167-B380-72F16825D86C}"/>
    <dgm:cxn modelId="{1DA69F77-6E59-4DA1-B084-13EF286B9A58}" type="presOf" srcId="{B8362628-6034-4BDB-A971-ECA6F49DDE73}" destId="{B78557F5-716C-4B83-B067-20437F1758C5}" srcOrd="0" destOrd="0" presId="urn:microsoft.com/office/officeart/2005/8/layout/vList2"/>
    <dgm:cxn modelId="{09452884-E7FC-4436-A828-EF79863A6C3F}" type="presOf" srcId="{C4C726A9-9839-47CB-B695-7390392D7569}" destId="{CECA120E-E43A-44D1-8C76-43601565836B}" srcOrd="0" destOrd="0" presId="urn:microsoft.com/office/officeart/2005/8/layout/vList2"/>
    <dgm:cxn modelId="{8247FBBD-3A2F-4FE0-B062-3B699737191A}" type="presOf" srcId="{119D1AFB-E12B-46F1-B12E-C3A3E29E8CA7}" destId="{AAD85ECB-F091-470D-8E14-6B763FD2D841}" srcOrd="0" destOrd="0" presId="urn:microsoft.com/office/officeart/2005/8/layout/vList2"/>
    <dgm:cxn modelId="{364588C5-61F2-4A99-8FEB-514DB4C010D7}" type="presOf" srcId="{25747676-822A-4230-B942-99AA1DC0083D}" destId="{4F3A80A4-95D8-47A8-9DB2-A54B064A6B7A}" srcOrd="0" destOrd="0" presId="urn:microsoft.com/office/officeart/2005/8/layout/vList2"/>
    <dgm:cxn modelId="{3998D5D7-128C-495E-AF40-B3603BF1B1D6}" type="presOf" srcId="{810DB2B0-92C9-46CB-A8BF-D34F6D04D485}" destId="{E87FD9CE-8996-49F2-8EC6-04A835B8559F}" srcOrd="0" destOrd="0" presId="urn:microsoft.com/office/officeart/2005/8/layout/vList2"/>
    <dgm:cxn modelId="{11F1ACF0-20A0-4C5D-8CDE-75CDA59C32FD}" srcId="{B8362628-6034-4BDB-A971-ECA6F49DDE73}" destId="{119D1AFB-E12B-46F1-B12E-C3A3E29E8CA7}" srcOrd="1" destOrd="0" parTransId="{9F982CEE-7FF7-475E-8E30-8B40A9BE0007}" sibTransId="{3A5FF0A2-047F-450D-998F-CC0E775A8421}"/>
    <dgm:cxn modelId="{9113C5FE-C7B2-42C1-880C-AA9EAF9DD530}" srcId="{B8362628-6034-4BDB-A971-ECA6F49DDE73}" destId="{25747676-822A-4230-B942-99AA1DC0083D}" srcOrd="0" destOrd="0" parTransId="{CC13D175-3C2C-41D0-B6A1-4C1F63B7C90F}" sibTransId="{29B5F303-09A6-4F8D-A870-98A88DDA420E}"/>
    <dgm:cxn modelId="{2CB010E8-92E9-4A50-BD5C-C77D92E2FAD0}" type="presParOf" srcId="{B78557F5-716C-4B83-B067-20437F1758C5}" destId="{4F3A80A4-95D8-47A8-9DB2-A54B064A6B7A}" srcOrd="0" destOrd="0" presId="urn:microsoft.com/office/officeart/2005/8/layout/vList2"/>
    <dgm:cxn modelId="{68BA2B9A-D11B-4048-B9CA-5F739A213F45}" type="presParOf" srcId="{B78557F5-716C-4B83-B067-20437F1758C5}" destId="{EC5B4F2F-3C9E-449B-B705-45AEAB3B9C07}" srcOrd="1" destOrd="0" presId="urn:microsoft.com/office/officeart/2005/8/layout/vList2"/>
    <dgm:cxn modelId="{EED16AE9-01A5-4392-8661-F7DD24C1DC4B}" type="presParOf" srcId="{B78557F5-716C-4B83-B067-20437F1758C5}" destId="{AAD85ECB-F091-470D-8E14-6B763FD2D841}" srcOrd="2" destOrd="0" presId="urn:microsoft.com/office/officeart/2005/8/layout/vList2"/>
    <dgm:cxn modelId="{DA3D4044-89E8-4045-A784-07B60CEFB5E8}" type="presParOf" srcId="{B78557F5-716C-4B83-B067-20437F1758C5}" destId="{A0E9B05E-CB78-4C26-BF29-D3F6D77891D2}" srcOrd="3" destOrd="0" presId="urn:microsoft.com/office/officeart/2005/8/layout/vList2"/>
    <dgm:cxn modelId="{AB10B467-440A-4295-A67C-05C194980C1E}" type="presParOf" srcId="{B78557F5-716C-4B83-B067-20437F1758C5}" destId="{C14115D0-EC77-4411-83A6-7CC8EB2756A5}" srcOrd="4" destOrd="0" presId="urn:microsoft.com/office/officeart/2005/8/layout/vList2"/>
    <dgm:cxn modelId="{BEB73C10-8CA5-4D64-B831-30A1834EBE73}" type="presParOf" srcId="{B78557F5-716C-4B83-B067-20437F1758C5}" destId="{F752692A-1F76-4EEA-8FCA-5C33162BA86B}" srcOrd="5" destOrd="0" presId="urn:microsoft.com/office/officeart/2005/8/layout/vList2"/>
    <dgm:cxn modelId="{6B79151D-3D38-42F0-B59E-E14AC87CE754}" type="presParOf" srcId="{B78557F5-716C-4B83-B067-20437F1758C5}" destId="{E87FD9CE-8996-49F2-8EC6-04A835B8559F}" srcOrd="6" destOrd="0" presId="urn:microsoft.com/office/officeart/2005/8/layout/vList2"/>
    <dgm:cxn modelId="{8A33C937-F782-4B0F-86F5-1BF7ED1C7C74}" type="presParOf" srcId="{B78557F5-716C-4B83-B067-20437F1758C5}" destId="{D9491568-490A-4C40-8E22-89AAF7D20723}" srcOrd="7" destOrd="0" presId="urn:microsoft.com/office/officeart/2005/8/layout/vList2"/>
    <dgm:cxn modelId="{BAC3CA9F-23F5-4755-BB8C-815D4C0AF81D}" type="presParOf" srcId="{B78557F5-716C-4B83-B067-20437F1758C5}" destId="{CECA120E-E43A-44D1-8C76-43601565836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004EF-1778-5C42-B393-43DD943A417C}" type="doc">
      <dgm:prSet loTypeId="urn:microsoft.com/office/officeart/2005/8/layout/chart3" loCatId="" qsTypeId="urn:microsoft.com/office/officeart/2005/8/quickstyle/simple4" qsCatId="simple" csTypeId="urn:microsoft.com/office/officeart/2005/8/colors/accent1_3" csCatId="accent1" phldr="1"/>
      <dgm:spPr/>
      <dgm:t>
        <a:bodyPr/>
        <a:lstStyle/>
        <a:p>
          <a:endParaRPr lang="en-US"/>
        </a:p>
      </dgm:t>
    </dgm:pt>
    <dgm:pt modelId="{BDEBCA11-1F3B-3A4F-8CE9-469B5A42302B}">
      <dgm:prSet phldrT="[Text]" custT="1"/>
      <dgm: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Core</a:t>
          </a:r>
        </a:p>
      </dgm:t>
    </dgm:pt>
    <dgm:pt modelId="{07CCA36A-BD4F-D24E-9640-1F4A5C1B7973}" type="parTrans" cxnId="{3C9180B5-3735-0C46-A76B-2A70DA6C553C}">
      <dgm:prSet/>
      <dgm:spPr/>
      <dgm:t>
        <a:bodyPr/>
        <a:lstStyle/>
        <a:p>
          <a:endParaRPr lang="en-US"/>
        </a:p>
      </dgm:t>
    </dgm:pt>
    <dgm:pt modelId="{2F4CB396-4137-9B46-A390-DA0318FB4280}" type="sibTrans" cxnId="{3C9180B5-3735-0C46-A76B-2A70DA6C553C}">
      <dgm:prSet/>
      <dgm:spPr/>
      <dgm:t>
        <a:bodyPr/>
        <a:lstStyle/>
        <a:p>
          <a:endParaRPr lang="en-US"/>
        </a:p>
      </dgm:t>
    </dgm:pt>
    <dgm:pt modelId="{36628495-CD2D-FF43-8474-1B0560BCA6BD}">
      <dgm:prSet phldrT="[Text]" custT="1">
        <dgm:style>
          <a:lnRef idx="1">
            <a:schemeClr val="accent5"/>
          </a:lnRef>
          <a:fillRef idx="3">
            <a:schemeClr val="accent5"/>
          </a:fillRef>
          <a:effectRef idx="2">
            <a:schemeClr val="accent5"/>
          </a:effectRef>
          <a:fontRef idx="minor">
            <a:schemeClr val="lt1"/>
          </a:fontRef>
        </dgm:style>
      </dgm:prSet>
      <dgm: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1200" dirty="0">
              <a:solidFill>
                <a:sysClr val="window" lastClr="FFFFFF"/>
              </a:solidFill>
              <a:latin typeface="Arial"/>
              <a:ea typeface="+mn-ea"/>
              <a:cs typeface="Arial"/>
            </a:rPr>
            <a:t>Implementation </a:t>
          </a:r>
        </a:p>
        <a:p>
          <a:pPr>
            <a:buNone/>
          </a:pPr>
          <a:r>
            <a:rPr lang="en-US" sz="2200" dirty="0">
              <a:solidFill>
                <a:sysClr val="window" lastClr="FFFFFF"/>
              </a:solidFill>
              <a:latin typeface="Arial"/>
              <a:ea typeface="+mn-ea"/>
              <a:cs typeface="Arial"/>
            </a:rPr>
            <a:t>Tiers</a:t>
          </a:r>
        </a:p>
      </dgm:t>
    </dgm:pt>
    <dgm:pt modelId="{D23E180C-55A7-3840-A6A9-61853D7E915D}" type="parTrans" cxnId="{E0FF2055-2434-6949-9062-EA344D7577FA}">
      <dgm:prSet/>
      <dgm:spPr/>
      <dgm:t>
        <a:bodyPr/>
        <a:lstStyle/>
        <a:p>
          <a:endParaRPr lang="en-US"/>
        </a:p>
      </dgm:t>
    </dgm:pt>
    <dgm:pt modelId="{CB399B5B-4300-7646-9706-B7B463E566A4}" type="sibTrans" cxnId="{E0FF2055-2434-6949-9062-EA344D7577FA}">
      <dgm:prSet/>
      <dgm:spPr/>
      <dgm:t>
        <a:bodyPr/>
        <a:lstStyle/>
        <a:p>
          <a:endParaRPr lang="en-US"/>
        </a:p>
      </dgm:t>
    </dgm:pt>
    <dgm:pt modelId="{0178B7BA-4603-1C4D-A30C-78CA7C98B36D}">
      <dgm:prSet phldrT="[Text]" custT="1">
        <dgm:style>
          <a:lnRef idx="1">
            <a:schemeClr val="accent3"/>
          </a:lnRef>
          <a:fillRef idx="3">
            <a:schemeClr val="accent3"/>
          </a:fillRef>
          <a:effectRef idx="2">
            <a:schemeClr val="accent3"/>
          </a:effectRef>
          <a:fontRef idx="minor">
            <a:schemeClr val="lt1"/>
          </a:fontRef>
        </dgm:style>
      </dgm:prSet>
      <dgm: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Profile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DDCCD04-CF97-EF4F-A334-BD47DC6CF9C1}" type="parTrans" cxnId="{08005D48-4ABC-7C49-9928-D89F5812DFA0}">
      <dgm:prSet/>
      <dgm:spPr/>
      <dgm:t>
        <a:bodyPr/>
        <a:lstStyle/>
        <a:p>
          <a:endParaRPr lang="en-US"/>
        </a:p>
      </dgm:t>
    </dgm:pt>
    <dgm:pt modelId="{920E6FD2-F5F9-D94A-938B-96892EDC07A9}" type="sibTrans" cxnId="{08005D48-4ABC-7C49-9928-D89F5812DFA0}">
      <dgm:prSet/>
      <dgm:spPr/>
      <dgm:t>
        <a:bodyPr/>
        <a:lstStyle/>
        <a:p>
          <a:endParaRPr lang="en-US"/>
        </a:p>
      </dgm:t>
    </dgm:pt>
    <dgm:pt modelId="{23568142-4F3C-DB44-A361-A357C9830E2E}" type="pres">
      <dgm:prSet presAssocID="{401004EF-1778-5C42-B393-43DD943A417C}" presName="compositeShape" presStyleCnt="0">
        <dgm:presLayoutVars>
          <dgm:chMax val="7"/>
          <dgm:dir/>
          <dgm:resizeHandles val="exact"/>
        </dgm:presLayoutVars>
      </dgm:prSet>
      <dgm:spPr/>
    </dgm:pt>
    <dgm:pt modelId="{37A7D1BC-4042-D740-8793-4DEA38780107}" type="pres">
      <dgm:prSet presAssocID="{401004EF-1778-5C42-B393-43DD943A417C}" presName="wedge1" presStyleLbl="node1" presStyleIdx="0" presStyleCnt="3"/>
      <dgm:spPr/>
    </dgm:pt>
    <dgm:pt modelId="{8DB0A8B5-5026-F741-B326-281CF3A4D577}" type="pres">
      <dgm:prSet presAssocID="{401004EF-1778-5C42-B393-43DD943A417C}" presName="wedge1Tx" presStyleLbl="node1" presStyleIdx="0" presStyleCnt="3">
        <dgm:presLayoutVars>
          <dgm:chMax val="0"/>
          <dgm:chPref val="0"/>
          <dgm:bulletEnabled val="1"/>
        </dgm:presLayoutVars>
      </dgm:prSet>
      <dgm:spPr/>
    </dgm:pt>
    <dgm:pt modelId="{4BAD4683-F09C-1F44-8FAA-F85BB47F99AF}" type="pres">
      <dgm:prSet presAssocID="{401004EF-1778-5C42-B393-43DD943A417C}" presName="wedge2" presStyleLbl="node1" presStyleIdx="1" presStyleCnt="3" custLinFactNeighborX="3870" custLinFactNeighborY="387"/>
      <dgm:spPr/>
    </dgm:pt>
    <dgm:pt modelId="{6EFDA4FD-A574-F74A-BC20-A3AF9B9632B9}" type="pres">
      <dgm:prSet presAssocID="{401004EF-1778-5C42-B393-43DD943A417C}" presName="wedge2Tx" presStyleLbl="node1" presStyleIdx="1" presStyleCnt="3">
        <dgm:presLayoutVars>
          <dgm:chMax val="0"/>
          <dgm:chPref val="0"/>
          <dgm:bulletEnabled val="1"/>
        </dgm:presLayoutVars>
      </dgm:prSet>
      <dgm:spPr/>
    </dgm:pt>
    <dgm:pt modelId="{BB7F142D-3696-9F4D-AAF4-E4D08372B641}" type="pres">
      <dgm:prSet presAssocID="{401004EF-1778-5C42-B393-43DD943A417C}" presName="wedge3" presStyleLbl="node1" presStyleIdx="2" presStyleCnt="3" custLinFactNeighborX="1935" custLinFactNeighborY="-3096"/>
      <dgm:spPr/>
    </dgm:pt>
    <dgm:pt modelId="{96CE90CD-7B6C-F14F-AF37-99FB95DE5D8C}" type="pres">
      <dgm:prSet presAssocID="{401004EF-1778-5C42-B393-43DD943A417C}" presName="wedge3Tx" presStyleLbl="node1" presStyleIdx="2" presStyleCnt="3">
        <dgm:presLayoutVars>
          <dgm:chMax val="0"/>
          <dgm:chPref val="0"/>
          <dgm:bulletEnabled val="1"/>
        </dgm:presLayoutVars>
      </dgm:prSet>
      <dgm:spPr/>
    </dgm:pt>
  </dgm:ptLst>
  <dgm:cxnLst>
    <dgm:cxn modelId="{2D16CF16-98B3-8648-BF30-203FE3E6FAC4}" type="presOf" srcId="{0178B7BA-4603-1C4D-A30C-78CA7C98B36D}" destId="{96CE90CD-7B6C-F14F-AF37-99FB95DE5D8C}" srcOrd="1" destOrd="0" presId="urn:microsoft.com/office/officeart/2005/8/layout/chart3"/>
    <dgm:cxn modelId="{3629C431-7BD0-9B4A-A673-9F6BC54CBCB1}" type="presOf" srcId="{0178B7BA-4603-1C4D-A30C-78CA7C98B36D}" destId="{BB7F142D-3696-9F4D-AAF4-E4D08372B641}" srcOrd="0" destOrd="0" presId="urn:microsoft.com/office/officeart/2005/8/layout/chart3"/>
    <dgm:cxn modelId="{DDE81339-CB97-2142-8B35-5C17E50B5C71}" type="presOf" srcId="{36628495-CD2D-FF43-8474-1B0560BCA6BD}" destId="{6EFDA4FD-A574-F74A-BC20-A3AF9B9632B9}" srcOrd="1" destOrd="0" presId="urn:microsoft.com/office/officeart/2005/8/layout/chart3"/>
    <dgm:cxn modelId="{08005D48-4ABC-7C49-9928-D89F5812DFA0}" srcId="{401004EF-1778-5C42-B393-43DD943A417C}" destId="{0178B7BA-4603-1C4D-A30C-78CA7C98B36D}" srcOrd="2" destOrd="0" parTransId="{ADDCCD04-CF97-EF4F-A334-BD47DC6CF9C1}" sibTransId="{920E6FD2-F5F9-D94A-938B-96892EDC07A9}"/>
    <dgm:cxn modelId="{A4415B53-0BDB-BF41-B552-32DF27B8CB2A}" type="presOf" srcId="{401004EF-1778-5C42-B393-43DD943A417C}" destId="{23568142-4F3C-DB44-A361-A357C9830E2E}" srcOrd="0" destOrd="0" presId="urn:microsoft.com/office/officeart/2005/8/layout/chart3"/>
    <dgm:cxn modelId="{E0FF2055-2434-6949-9062-EA344D7577FA}" srcId="{401004EF-1778-5C42-B393-43DD943A417C}" destId="{36628495-CD2D-FF43-8474-1B0560BCA6BD}" srcOrd="1" destOrd="0" parTransId="{D23E180C-55A7-3840-A6A9-61853D7E915D}" sibTransId="{CB399B5B-4300-7646-9706-B7B463E566A4}"/>
    <dgm:cxn modelId="{DCF88787-6FD6-2142-AA6B-08EA42D04E24}" type="presOf" srcId="{BDEBCA11-1F3B-3A4F-8CE9-469B5A42302B}" destId="{37A7D1BC-4042-D740-8793-4DEA38780107}" srcOrd="0" destOrd="0" presId="urn:microsoft.com/office/officeart/2005/8/layout/chart3"/>
    <dgm:cxn modelId="{364DDAA0-7E7F-DC4C-A44E-E28B54608BDF}" type="presOf" srcId="{36628495-CD2D-FF43-8474-1B0560BCA6BD}" destId="{4BAD4683-F09C-1F44-8FAA-F85BB47F99AF}" srcOrd="0" destOrd="0" presId="urn:microsoft.com/office/officeart/2005/8/layout/chart3"/>
    <dgm:cxn modelId="{78B9F2B1-0B78-9C43-A911-2CB212F05F67}" type="presOf" srcId="{BDEBCA11-1F3B-3A4F-8CE9-469B5A42302B}" destId="{8DB0A8B5-5026-F741-B326-281CF3A4D577}" srcOrd="1" destOrd="0" presId="urn:microsoft.com/office/officeart/2005/8/layout/chart3"/>
    <dgm:cxn modelId="{3C9180B5-3735-0C46-A76B-2A70DA6C553C}" srcId="{401004EF-1778-5C42-B393-43DD943A417C}" destId="{BDEBCA11-1F3B-3A4F-8CE9-469B5A42302B}" srcOrd="0" destOrd="0" parTransId="{07CCA36A-BD4F-D24E-9640-1F4A5C1B7973}" sibTransId="{2F4CB396-4137-9B46-A390-DA0318FB4280}"/>
    <dgm:cxn modelId="{3DB8B1FC-9C37-4B4F-838C-A77E94ED5370}" type="presParOf" srcId="{23568142-4F3C-DB44-A361-A357C9830E2E}" destId="{37A7D1BC-4042-D740-8793-4DEA38780107}" srcOrd="0" destOrd="0" presId="urn:microsoft.com/office/officeart/2005/8/layout/chart3"/>
    <dgm:cxn modelId="{643AD5E5-AEA9-4E41-923B-37A92A44DF63}" type="presParOf" srcId="{23568142-4F3C-DB44-A361-A357C9830E2E}" destId="{8DB0A8B5-5026-F741-B326-281CF3A4D577}" srcOrd="1" destOrd="0" presId="urn:microsoft.com/office/officeart/2005/8/layout/chart3"/>
    <dgm:cxn modelId="{7E01ABB0-F7D7-E746-918A-2E872635A221}" type="presParOf" srcId="{23568142-4F3C-DB44-A361-A357C9830E2E}" destId="{4BAD4683-F09C-1F44-8FAA-F85BB47F99AF}" srcOrd="2" destOrd="0" presId="urn:microsoft.com/office/officeart/2005/8/layout/chart3"/>
    <dgm:cxn modelId="{CB76FC39-2701-0341-9E90-57E8BD375F83}" type="presParOf" srcId="{23568142-4F3C-DB44-A361-A357C9830E2E}" destId="{6EFDA4FD-A574-F74A-BC20-A3AF9B9632B9}" srcOrd="3" destOrd="0" presId="urn:microsoft.com/office/officeart/2005/8/layout/chart3"/>
    <dgm:cxn modelId="{ECC1B1B0-A5D8-844F-9AF4-157E64E18290}" type="presParOf" srcId="{23568142-4F3C-DB44-A361-A357C9830E2E}" destId="{BB7F142D-3696-9F4D-AAF4-E4D08372B641}" srcOrd="4" destOrd="0" presId="urn:microsoft.com/office/officeart/2005/8/layout/chart3"/>
    <dgm:cxn modelId="{90A4AA04-66E3-5048-9CA0-8DBE4413D63E}" type="presParOf" srcId="{23568142-4F3C-DB44-A361-A357C9830E2E}" destId="{96CE90CD-7B6C-F14F-AF37-99FB95DE5D8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004EF-1778-5C42-B393-43DD943A417C}" type="doc">
      <dgm:prSet loTypeId="urn:microsoft.com/office/officeart/2005/8/layout/chart3" loCatId="" qsTypeId="urn:microsoft.com/office/officeart/2005/8/quickstyle/simple4" qsCatId="simple" csTypeId="urn:microsoft.com/office/officeart/2005/8/colors/accent1_3" csCatId="accent1" phldr="1"/>
      <dgm:spPr/>
      <dgm:t>
        <a:bodyPr/>
        <a:lstStyle/>
        <a:p>
          <a:endParaRPr lang="en-US"/>
        </a:p>
      </dgm:t>
    </dgm:pt>
    <dgm:pt modelId="{BDEBCA11-1F3B-3A4F-8CE9-469B5A42302B}">
      <dgm:prSet phldrT="[Text]" custT="1"/>
      <dgm: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Core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7CCA36A-BD4F-D24E-9640-1F4A5C1B7973}" type="parTrans" cxnId="{3C9180B5-3735-0C46-A76B-2A70DA6C553C}">
      <dgm:prSet/>
      <dgm:spPr/>
      <dgm:t>
        <a:bodyPr/>
        <a:lstStyle/>
        <a:p>
          <a:endParaRPr lang="en-US"/>
        </a:p>
      </dgm:t>
    </dgm:pt>
    <dgm:pt modelId="{2F4CB396-4137-9B46-A390-DA0318FB4280}" type="sibTrans" cxnId="{3C9180B5-3735-0C46-A76B-2A70DA6C553C}">
      <dgm:prSet/>
      <dgm:spPr/>
      <dgm:t>
        <a:bodyPr/>
        <a:lstStyle/>
        <a:p>
          <a:endParaRPr lang="en-US"/>
        </a:p>
      </dgm:t>
    </dgm:pt>
    <dgm:pt modelId="{36628495-CD2D-FF43-8474-1B0560BCA6BD}">
      <dgm:prSet phldrT="[Text]" custT="1">
        <dgm:style>
          <a:lnRef idx="1">
            <a:schemeClr val="accent5"/>
          </a:lnRef>
          <a:fillRef idx="3">
            <a:schemeClr val="accent5"/>
          </a:fillRef>
          <a:effectRef idx="2">
            <a:schemeClr val="accent5"/>
          </a:effectRef>
          <a:fontRef idx="minor">
            <a:schemeClr val="lt1"/>
          </a:fontRef>
        </dgm:style>
      </dgm:prSet>
      <dgm: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1200" dirty="0">
              <a:solidFill>
                <a:sysClr val="window" lastClr="FFFFFF"/>
              </a:solidFill>
              <a:latin typeface="Arial"/>
              <a:ea typeface="+mn-ea"/>
              <a:cs typeface="Arial"/>
            </a:rPr>
            <a:t>Implementation </a:t>
          </a:r>
        </a:p>
        <a:p>
          <a:pPr>
            <a:buNone/>
          </a:pPr>
          <a:r>
            <a:rPr lang="en-US" sz="2200" dirty="0">
              <a:solidFill>
                <a:sysClr val="window" lastClr="FFFFFF"/>
              </a:solidFill>
              <a:latin typeface="Arial"/>
              <a:ea typeface="+mn-ea"/>
              <a:cs typeface="Arial"/>
            </a:rPr>
            <a:t>Tiers</a:t>
          </a:r>
        </a:p>
      </dgm:t>
    </dgm:pt>
    <dgm:pt modelId="{D23E180C-55A7-3840-A6A9-61853D7E915D}" type="parTrans" cxnId="{E0FF2055-2434-6949-9062-EA344D7577FA}">
      <dgm:prSet/>
      <dgm:spPr/>
      <dgm:t>
        <a:bodyPr/>
        <a:lstStyle/>
        <a:p>
          <a:endParaRPr lang="en-US"/>
        </a:p>
      </dgm:t>
    </dgm:pt>
    <dgm:pt modelId="{CB399B5B-4300-7646-9706-B7B463E566A4}" type="sibTrans" cxnId="{E0FF2055-2434-6949-9062-EA344D7577FA}">
      <dgm:prSet/>
      <dgm:spPr/>
      <dgm:t>
        <a:bodyPr/>
        <a:lstStyle/>
        <a:p>
          <a:endParaRPr lang="en-US"/>
        </a:p>
      </dgm:t>
    </dgm:pt>
    <dgm:pt modelId="{0178B7BA-4603-1C4D-A30C-78CA7C98B36D}">
      <dgm:prSet phldrT="[Text]" custT="1">
        <dgm:style>
          <a:lnRef idx="1">
            <a:schemeClr val="accent3"/>
          </a:lnRef>
          <a:fillRef idx="3">
            <a:schemeClr val="accent3"/>
          </a:fillRef>
          <a:effectRef idx="2">
            <a:schemeClr val="accent3"/>
          </a:effectRef>
          <a:fontRef idx="minor">
            <a:schemeClr val="lt1"/>
          </a:fontRef>
        </dgm:style>
      </dgm:prSet>
      <dgm: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Profile</a:t>
          </a:r>
        </a:p>
      </dgm:t>
    </dgm:pt>
    <dgm:pt modelId="{ADDCCD04-CF97-EF4F-A334-BD47DC6CF9C1}" type="parTrans" cxnId="{08005D48-4ABC-7C49-9928-D89F5812DFA0}">
      <dgm:prSet/>
      <dgm:spPr/>
      <dgm:t>
        <a:bodyPr/>
        <a:lstStyle/>
        <a:p>
          <a:endParaRPr lang="en-US"/>
        </a:p>
      </dgm:t>
    </dgm:pt>
    <dgm:pt modelId="{920E6FD2-F5F9-D94A-938B-96892EDC07A9}" type="sibTrans" cxnId="{08005D48-4ABC-7C49-9928-D89F5812DFA0}">
      <dgm:prSet/>
      <dgm:spPr/>
      <dgm:t>
        <a:bodyPr/>
        <a:lstStyle/>
        <a:p>
          <a:endParaRPr lang="en-US"/>
        </a:p>
      </dgm:t>
    </dgm:pt>
    <dgm:pt modelId="{23568142-4F3C-DB44-A361-A357C9830E2E}" type="pres">
      <dgm:prSet presAssocID="{401004EF-1778-5C42-B393-43DD943A417C}" presName="compositeShape" presStyleCnt="0">
        <dgm:presLayoutVars>
          <dgm:chMax val="7"/>
          <dgm:dir/>
          <dgm:resizeHandles val="exact"/>
        </dgm:presLayoutVars>
      </dgm:prSet>
      <dgm:spPr/>
    </dgm:pt>
    <dgm:pt modelId="{37A7D1BC-4042-D740-8793-4DEA38780107}" type="pres">
      <dgm:prSet presAssocID="{401004EF-1778-5C42-B393-43DD943A417C}" presName="wedge1" presStyleLbl="node1" presStyleIdx="0" presStyleCnt="3" custLinFactNeighborY="2568"/>
      <dgm:spPr/>
    </dgm:pt>
    <dgm:pt modelId="{8DB0A8B5-5026-F741-B326-281CF3A4D577}" type="pres">
      <dgm:prSet presAssocID="{401004EF-1778-5C42-B393-43DD943A417C}" presName="wedge1Tx" presStyleLbl="node1" presStyleIdx="0" presStyleCnt="3">
        <dgm:presLayoutVars>
          <dgm:chMax val="0"/>
          <dgm:chPref val="0"/>
          <dgm:bulletEnabled val="1"/>
        </dgm:presLayoutVars>
      </dgm:prSet>
      <dgm:spPr/>
    </dgm:pt>
    <dgm:pt modelId="{4BAD4683-F09C-1F44-8FAA-F85BB47F99AF}" type="pres">
      <dgm:prSet presAssocID="{401004EF-1778-5C42-B393-43DD943A417C}" presName="wedge2" presStyleLbl="node1" presStyleIdx="1" presStyleCnt="3" custLinFactNeighborX="3870" custLinFactNeighborY="387"/>
      <dgm:spPr/>
    </dgm:pt>
    <dgm:pt modelId="{6EFDA4FD-A574-F74A-BC20-A3AF9B9632B9}" type="pres">
      <dgm:prSet presAssocID="{401004EF-1778-5C42-B393-43DD943A417C}" presName="wedge2Tx" presStyleLbl="node1" presStyleIdx="1" presStyleCnt="3">
        <dgm:presLayoutVars>
          <dgm:chMax val="0"/>
          <dgm:chPref val="0"/>
          <dgm:bulletEnabled val="1"/>
        </dgm:presLayoutVars>
      </dgm:prSet>
      <dgm:spPr/>
    </dgm:pt>
    <dgm:pt modelId="{BB7F142D-3696-9F4D-AAF4-E4D08372B641}" type="pres">
      <dgm:prSet presAssocID="{401004EF-1778-5C42-B393-43DD943A417C}" presName="wedge3" presStyleLbl="node1" presStyleIdx="2" presStyleCnt="3" custLinFactNeighborX="1935" custLinFactNeighborY="-3096"/>
      <dgm:spPr/>
    </dgm:pt>
    <dgm:pt modelId="{96CE90CD-7B6C-F14F-AF37-99FB95DE5D8C}" type="pres">
      <dgm:prSet presAssocID="{401004EF-1778-5C42-B393-43DD943A417C}" presName="wedge3Tx" presStyleLbl="node1" presStyleIdx="2" presStyleCnt="3">
        <dgm:presLayoutVars>
          <dgm:chMax val="0"/>
          <dgm:chPref val="0"/>
          <dgm:bulletEnabled val="1"/>
        </dgm:presLayoutVars>
      </dgm:prSet>
      <dgm:spPr/>
    </dgm:pt>
  </dgm:ptLst>
  <dgm:cxnLst>
    <dgm:cxn modelId="{2D16CF16-98B3-8648-BF30-203FE3E6FAC4}" type="presOf" srcId="{0178B7BA-4603-1C4D-A30C-78CA7C98B36D}" destId="{96CE90CD-7B6C-F14F-AF37-99FB95DE5D8C}" srcOrd="1" destOrd="0" presId="urn:microsoft.com/office/officeart/2005/8/layout/chart3"/>
    <dgm:cxn modelId="{3629C431-7BD0-9B4A-A673-9F6BC54CBCB1}" type="presOf" srcId="{0178B7BA-4603-1C4D-A30C-78CA7C98B36D}" destId="{BB7F142D-3696-9F4D-AAF4-E4D08372B641}" srcOrd="0" destOrd="0" presId="urn:microsoft.com/office/officeart/2005/8/layout/chart3"/>
    <dgm:cxn modelId="{DDE81339-CB97-2142-8B35-5C17E50B5C71}" type="presOf" srcId="{36628495-CD2D-FF43-8474-1B0560BCA6BD}" destId="{6EFDA4FD-A574-F74A-BC20-A3AF9B9632B9}" srcOrd="1" destOrd="0" presId="urn:microsoft.com/office/officeart/2005/8/layout/chart3"/>
    <dgm:cxn modelId="{08005D48-4ABC-7C49-9928-D89F5812DFA0}" srcId="{401004EF-1778-5C42-B393-43DD943A417C}" destId="{0178B7BA-4603-1C4D-A30C-78CA7C98B36D}" srcOrd="2" destOrd="0" parTransId="{ADDCCD04-CF97-EF4F-A334-BD47DC6CF9C1}" sibTransId="{920E6FD2-F5F9-D94A-938B-96892EDC07A9}"/>
    <dgm:cxn modelId="{A4415B53-0BDB-BF41-B552-32DF27B8CB2A}" type="presOf" srcId="{401004EF-1778-5C42-B393-43DD943A417C}" destId="{23568142-4F3C-DB44-A361-A357C9830E2E}" srcOrd="0" destOrd="0" presId="urn:microsoft.com/office/officeart/2005/8/layout/chart3"/>
    <dgm:cxn modelId="{E0FF2055-2434-6949-9062-EA344D7577FA}" srcId="{401004EF-1778-5C42-B393-43DD943A417C}" destId="{36628495-CD2D-FF43-8474-1B0560BCA6BD}" srcOrd="1" destOrd="0" parTransId="{D23E180C-55A7-3840-A6A9-61853D7E915D}" sibTransId="{CB399B5B-4300-7646-9706-B7B463E566A4}"/>
    <dgm:cxn modelId="{DCF88787-6FD6-2142-AA6B-08EA42D04E24}" type="presOf" srcId="{BDEBCA11-1F3B-3A4F-8CE9-469B5A42302B}" destId="{37A7D1BC-4042-D740-8793-4DEA38780107}" srcOrd="0" destOrd="0" presId="urn:microsoft.com/office/officeart/2005/8/layout/chart3"/>
    <dgm:cxn modelId="{364DDAA0-7E7F-DC4C-A44E-E28B54608BDF}" type="presOf" srcId="{36628495-CD2D-FF43-8474-1B0560BCA6BD}" destId="{4BAD4683-F09C-1F44-8FAA-F85BB47F99AF}" srcOrd="0" destOrd="0" presId="urn:microsoft.com/office/officeart/2005/8/layout/chart3"/>
    <dgm:cxn modelId="{78B9F2B1-0B78-9C43-A911-2CB212F05F67}" type="presOf" srcId="{BDEBCA11-1F3B-3A4F-8CE9-469B5A42302B}" destId="{8DB0A8B5-5026-F741-B326-281CF3A4D577}" srcOrd="1" destOrd="0" presId="urn:microsoft.com/office/officeart/2005/8/layout/chart3"/>
    <dgm:cxn modelId="{3C9180B5-3735-0C46-A76B-2A70DA6C553C}" srcId="{401004EF-1778-5C42-B393-43DD943A417C}" destId="{BDEBCA11-1F3B-3A4F-8CE9-469B5A42302B}" srcOrd="0" destOrd="0" parTransId="{07CCA36A-BD4F-D24E-9640-1F4A5C1B7973}" sibTransId="{2F4CB396-4137-9B46-A390-DA0318FB4280}"/>
    <dgm:cxn modelId="{3DB8B1FC-9C37-4B4F-838C-A77E94ED5370}" type="presParOf" srcId="{23568142-4F3C-DB44-A361-A357C9830E2E}" destId="{37A7D1BC-4042-D740-8793-4DEA38780107}" srcOrd="0" destOrd="0" presId="urn:microsoft.com/office/officeart/2005/8/layout/chart3"/>
    <dgm:cxn modelId="{643AD5E5-AEA9-4E41-923B-37A92A44DF63}" type="presParOf" srcId="{23568142-4F3C-DB44-A361-A357C9830E2E}" destId="{8DB0A8B5-5026-F741-B326-281CF3A4D577}" srcOrd="1" destOrd="0" presId="urn:microsoft.com/office/officeart/2005/8/layout/chart3"/>
    <dgm:cxn modelId="{7E01ABB0-F7D7-E746-918A-2E872635A221}" type="presParOf" srcId="{23568142-4F3C-DB44-A361-A357C9830E2E}" destId="{4BAD4683-F09C-1F44-8FAA-F85BB47F99AF}" srcOrd="2" destOrd="0" presId="urn:microsoft.com/office/officeart/2005/8/layout/chart3"/>
    <dgm:cxn modelId="{CB76FC39-2701-0341-9E90-57E8BD375F83}" type="presParOf" srcId="{23568142-4F3C-DB44-A361-A357C9830E2E}" destId="{6EFDA4FD-A574-F74A-BC20-A3AF9B9632B9}" srcOrd="3" destOrd="0" presId="urn:microsoft.com/office/officeart/2005/8/layout/chart3"/>
    <dgm:cxn modelId="{ECC1B1B0-A5D8-844F-9AF4-157E64E18290}" type="presParOf" srcId="{23568142-4F3C-DB44-A361-A357C9830E2E}" destId="{BB7F142D-3696-9F4D-AAF4-E4D08372B641}" srcOrd="4" destOrd="0" presId="urn:microsoft.com/office/officeart/2005/8/layout/chart3"/>
    <dgm:cxn modelId="{90A4AA04-66E3-5048-9CA0-8DBE4413D63E}" type="presParOf" srcId="{23568142-4F3C-DB44-A361-A357C9830E2E}" destId="{96CE90CD-7B6C-F14F-AF37-99FB95DE5D8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05FA1-FE61-4402-9CDF-A2B43D6BDB12}"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91E0A1DB-D9EE-4F3D-938D-08111AD1C59D}">
      <dgm:prSet phldrT="[Text]"/>
      <dgm:spPr>
        <a:solidFill>
          <a:schemeClr val="bg2">
            <a:lumMod val="20000"/>
            <a:lumOff val="80000"/>
          </a:schemeClr>
        </a:solidFill>
      </dgm:spPr>
      <dgm:t>
        <a:bodyPr/>
        <a:lstStyle/>
        <a:p>
          <a:r>
            <a:rPr lang="en-US" b="1" dirty="0"/>
            <a:t>Organizational Context, C.1b(2):</a:t>
          </a:r>
          <a:r>
            <a:rPr lang="en-US" dirty="0"/>
            <a:t> What are your key internal and external </a:t>
          </a:r>
          <a:r>
            <a:rPr lang="en-US" b="1" dirty="0"/>
            <a:t>customer</a:t>
          </a:r>
          <a:r>
            <a:rPr lang="en-US" dirty="0"/>
            <a:t> groups …? What are their </a:t>
          </a:r>
          <a:r>
            <a:rPr lang="en-US" b="1" dirty="0"/>
            <a:t>key requirements and expectations </a:t>
          </a:r>
          <a:r>
            <a:rPr lang="en-US" dirty="0"/>
            <a:t>for your cybersecurity policies and operations?</a:t>
          </a:r>
        </a:p>
      </dgm:t>
      <dgm:extLst>
        <a:ext uri="{E40237B7-FDA0-4F09-8148-C483321AD2D9}">
          <dgm14:cNvPr xmlns:dgm14="http://schemas.microsoft.com/office/drawing/2010/diagram" id="0" name="" descr="Organizational Context, C.1b(2): What are your key internal and external customer groups …? What are their key requirements and expectations for your cybersecurity policies and operations?&#10;Process Item 3.1, Q2: How do you determine internal and external customers’ satisfaction and dissatisfaction with your cybersecurity policies and operations?&#10;Results Item 7.2, Q1: What are your results for your internal and external customers’ satisfaction with your cybersecurity policies and operations?&#10;"/>
        </a:ext>
      </dgm:extLst>
    </dgm:pt>
    <dgm:pt modelId="{4C16468C-1A51-4871-B811-6C3F0A6D1428}" type="parTrans" cxnId="{71AE7D34-DB69-442D-806F-0D6E71B2FE07}">
      <dgm:prSet/>
      <dgm:spPr/>
      <dgm:t>
        <a:bodyPr/>
        <a:lstStyle/>
        <a:p>
          <a:endParaRPr lang="en-US"/>
        </a:p>
      </dgm:t>
    </dgm:pt>
    <dgm:pt modelId="{1DB8165F-5C1D-44FD-A80C-03B2470448E1}" type="sibTrans" cxnId="{71AE7D34-DB69-442D-806F-0D6E71B2FE07}">
      <dgm:prSet/>
      <dgm:spPr/>
      <dgm:t>
        <a:bodyPr/>
        <a:lstStyle/>
        <a:p>
          <a:endParaRPr lang="en-US"/>
        </a:p>
      </dgm:t>
    </dgm:pt>
    <dgm:pt modelId="{26FF0D39-2798-498C-BCC5-90CB83E30281}">
      <dgm:prSet phldrT="[Text]"/>
      <dgm:spPr>
        <a:solidFill>
          <a:srgbClr val="B4D0EA"/>
        </a:solidFill>
      </dgm:spPr>
      <dgm:t>
        <a:bodyPr/>
        <a:lstStyle/>
        <a:p>
          <a:r>
            <a:rPr lang="en-US" b="1" dirty="0"/>
            <a:t>Process Item 3.1, Q2: </a:t>
          </a:r>
          <a:r>
            <a:rPr lang="en-US" dirty="0"/>
            <a:t>How do you </a:t>
          </a:r>
          <a:r>
            <a:rPr lang="en-US" b="1" dirty="0"/>
            <a:t>determine</a:t>
          </a:r>
          <a:r>
            <a:rPr lang="en-US" dirty="0"/>
            <a:t> internal and external </a:t>
          </a:r>
          <a:r>
            <a:rPr lang="en-US" b="1" dirty="0"/>
            <a:t>customers’ satisfaction </a:t>
          </a:r>
          <a:r>
            <a:rPr lang="en-US" dirty="0"/>
            <a:t>and dissatisfaction with your cybersecurity policies and operations?</a:t>
          </a:r>
        </a:p>
      </dgm:t>
      <dgm:extLst>
        <a:ext uri="{E40237B7-FDA0-4F09-8148-C483321AD2D9}">
          <dgm14:cNvPr xmlns:dgm14="http://schemas.microsoft.com/office/drawing/2010/diagram" id="0" name="" descr="Organizational Context, C.1b(2): What are your key internal and external customer groups …? What are their key requirements and expectations for your cybersecurity policies and operations?&#10;Process Item 3.1, Q2: How do you determine internal and external customers’ satisfaction and dissatisfaction with your cybersecurity policies and operations?&#10;Results Item 7.2, Q1: What are your results for your internal and external customers’ satisfaction with your cybersecurity policies and operations?&#10;"/>
        </a:ext>
      </dgm:extLst>
    </dgm:pt>
    <dgm:pt modelId="{8A3EBCDE-C453-4D19-B48E-E58F2FCAB20A}" type="parTrans" cxnId="{13E33505-E554-4CB7-945F-5BE8F18C473E}">
      <dgm:prSet/>
      <dgm:spPr/>
      <dgm:t>
        <a:bodyPr/>
        <a:lstStyle/>
        <a:p>
          <a:endParaRPr lang="en-US"/>
        </a:p>
      </dgm:t>
    </dgm:pt>
    <dgm:pt modelId="{9E8FEC7A-6E1E-4C3F-8DA0-9BD3E2CD0C79}" type="sibTrans" cxnId="{13E33505-E554-4CB7-945F-5BE8F18C473E}">
      <dgm:prSet/>
      <dgm:spPr/>
      <dgm:t>
        <a:bodyPr/>
        <a:lstStyle/>
        <a:p>
          <a:endParaRPr lang="en-US"/>
        </a:p>
      </dgm:t>
    </dgm:pt>
    <dgm:pt modelId="{5E8DE4DC-243F-4FF2-B3AA-5D3057BF7244}">
      <dgm:prSet phldrT="[Text]"/>
      <dgm:spPr>
        <a:solidFill>
          <a:schemeClr val="accent2">
            <a:lumMod val="40000"/>
            <a:lumOff val="60000"/>
          </a:schemeClr>
        </a:solidFill>
      </dgm:spPr>
      <dgm:t>
        <a:bodyPr/>
        <a:lstStyle/>
        <a:p>
          <a:r>
            <a:rPr lang="en-US" b="1" dirty="0"/>
            <a:t>Results Item 7.2, Q1: </a:t>
          </a:r>
          <a:r>
            <a:rPr lang="en-US" dirty="0"/>
            <a:t>What are your </a:t>
          </a:r>
          <a:r>
            <a:rPr lang="en-US" b="1" dirty="0"/>
            <a:t>results</a:t>
          </a:r>
          <a:r>
            <a:rPr lang="en-US" dirty="0"/>
            <a:t> for your internal and external </a:t>
          </a:r>
          <a:r>
            <a:rPr lang="en-US" b="1" dirty="0"/>
            <a:t>customers’ satisfaction </a:t>
          </a:r>
          <a:r>
            <a:rPr lang="en-US" dirty="0"/>
            <a:t>with your cybersecurity policies and operations?</a:t>
          </a:r>
        </a:p>
      </dgm:t>
      <dgm:extLst>
        <a:ext uri="{E40237B7-FDA0-4F09-8148-C483321AD2D9}">
          <dgm14:cNvPr xmlns:dgm14="http://schemas.microsoft.com/office/drawing/2010/diagram" id="0" name="" descr="Organizational Context, C.1b(2): What are your key internal and external customer groups …? What are their key requirements and expectations for your cybersecurity policies and operations?&#10;Process Item 3.1, Q2: How do you determine internal and external customers’ satisfaction and dissatisfaction with your cybersecurity policies and operations?&#10;Results Item 7.2, Q1: What are your results for your internal and external customers’ satisfaction with your cybersecurity policies and operations?&#10;"/>
        </a:ext>
      </dgm:extLst>
    </dgm:pt>
    <dgm:pt modelId="{4FBC8644-801E-416A-BA59-BD76A5813292}" type="parTrans" cxnId="{3921A35A-92D3-48FF-B776-10356D0FBA4C}">
      <dgm:prSet/>
      <dgm:spPr/>
      <dgm:t>
        <a:bodyPr/>
        <a:lstStyle/>
        <a:p>
          <a:endParaRPr lang="en-US"/>
        </a:p>
      </dgm:t>
    </dgm:pt>
    <dgm:pt modelId="{B0C45211-7BD4-41EB-A90E-681172D4AFD7}" type="sibTrans" cxnId="{3921A35A-92D3-48FF-B776-10356D0FBA4C}">
      <dgm:prSet/>
      <dgm:spPr/>
      <dgm:t>
        <a:bodyPr/>
        <a:lstStyle/>
        <a:p>
          <a:endParaRPr lang="en-US"/>
        </a:p>
      </dgm:t>
    </dgm:pt>
    <dgm:pt modelId="{3042BF8B-4D3D-4016-AEE6-8AD296B87CC8}" type="pres">
      <dgm:prSet presAssocID="{68905FA1-FE61-4402-9CDF-A2B43D6BDB12}" presName="outerComposite" presStyleCnt="0">
        <dgm:presLayoutVars>
          <dgm:chMax val="5"/>
          <dgm:dir/>
          <dgm:resizeHandles val="exact"/>
        </dgm:presLayoutVars>
      </dgm:prSet>
      <dgm:spPr/>
    </dgm:pt>
    <dgm:pt modelId="{A6BBAB97-1454-4E4D-A3A8-B6221549ADDC}" type="pres">
      <dgm:prSet presAssocID="{68905FA1-FE61-4402-9CDF-A2B43D6BDB12}" presName="dummyMaxCanvas" presStyleCnt="0">
        <dgm:presLayoutVars/>
      </dgm:prSet>
      <dgm:spPr/>
    </dgm:pt>
    <dgm:pt modelId="{136AA936-5EDA-4D60-AA73-7001575CFCD6}" type="pres">
      <dgm:prSet presAssocID="{68905FA1-FE61-4402-9CDF-A2B43D6BDB12}" presName="ThreeNodes_1" presStyleLbl="node1" presStyleIdx="0" presStyleCnt="3">
        <dgm:presLayoutVars>
          <dgm:bulletEnabled val="1"/>
        </dgm:presLayoutVars>
      </dgm:prSet>
      <dgm:spPr/>
    </dgm:pt>
    <dgm:pt modelId="{9CAF2A9E-CD00-43FB-AE57-A1D626ACD8E2}" type="pres">
      <dgm:prSet presAssocID="{68905FA1-FE61-4402-9CDF-A2B43D6BDB12}" presName="ThreeNodes_2" presStyleLbl="node1" presStyleIdx="1" presStyleCnt="3">
        <dgm:presLayoutVars>
          <dgm:bulletEnabled val="1"/>
        </dgm:presLayoutVars>
      </dgm:prSet>
      <dgm:spPr/>
    </dgm:pt>
    <dgm:pt modelId="{86BA556A-6540-4D92-B8A2-3D12B574071A}" type="pres">
      <dgm:prSet presAssocID="{68905FA1-FE61-4402-9CDF-A2B43D6BDB12}" presName="ThreeNodes_3" presStyleLbl="node1" presStyleIdx="2" presStyleCnt="3">
        <dgm:presLayoutVars>
          <dgm:bulletEnabled val="1"/>
        </dgm:presLayoutVars>
      </dgm:prSet>
      <dgm:spPr/>
    </dgm:pt>
    <dgm:pt modelId="{70AB1D97-F148-480E-B02D-4B9E1B2B5CFA}" type="pres">
      <dgm:prSet presAssocID="{68905FA1-FE61-4402-9CDF-A2B43D6BDB12}" presName="ThreeConn_1-2" presStyleLbl="fgAccFollowNode1" presStyleIdx="0" presStyleCnt="2">
        <dgm:presLayoutVars>
          <dgm:bulletEnabled val="1"/>
        </dgm:presLayoutVars>
      </dgm:prSet>
      <dgm:spPr/>
    </dgm:pt>
    <dgm:pt modelId="{78CE49A1-9E49-4AD8-AD1B-9FCBA1189721}" type="pres">
      <dgm:prSet presAssocID="{68905FA1-FE61-4402-9CDF-A2B43D6BDB12}" presName="ThreeConn_2-3" presStyleLbl="fgAccFollowNode1" presStyleIdx="1" presStyleCnt="2">
        <dgm:presLayoutVars>
          <dgm:bulletEnabled val="1"/>
        </dgm:presLayoutVars>
      </dgm:prSet>
      <dgm:spPr/>
    </dgm:pt>
    <dgm:pt modelId="{B3C1A1E2-DE9A-425E-8B8E-7D988245AAA4}" type="pres">
      <dgm:prSet presAssocID="{68905FA1-FE61-4402-9CDF-A2B43D6BDB12}" presName="ThreeNodes_1_text" presStyleLbl="node1" presStyleIdx="2" presStyleCnt="3">
        <dgm:presLayoutVars>
          <dgm:bulletEnabled val="1"/>
        </dgm:presLayoutVars>
      </dgm:prSet>
      <dgm:spPr/>
    </dgm:pt>
    <dgm:pt modelId="{ADA0A8F6-7892-48A5-A84E-700DB4B1127F}" type="pres">
      <dgm:prSet presAssocID="{68905FA1-FE61-4402-9CDF-A2B43D6BDB12}" presName="ThreeNodes_2_text" presStyleLbl="node1" presStyleIdx="2" presStyleCnt="3">
        <dgm:presLayoutVars>
          <dgm:bulletEnabled val="1"/>
        </dgm:presLayoutVars>
      </dgm:prSet>
      <dgm:spPr/>
    </dgm:pt>
    <dgm:pt modelId="{DD494CCF-C8B8-4526-9D68-5E6F4F6FC6AF}" type="pres">
      <dgm:prSet presAssocID="{68905FA1-FE61-4402-9CDF-A2B43D6BDB12}" presName="ThreeNodes_3_text" presStyleLbl="node1" presStyleIdx="2" presStyleCnt="3">
        <dgm:presLayoutVars>
          <dgm:bulletEnabled val="1"/>
        </dgm:presLayoutVars>
      </dgm:prSet>
      <dgm:spPr/>
    </dgm:pt>
  </dgm:ptLst>
  <dgm:cxnLst>
    <dgm:cxn modelId="{13E33505-E554-4CB7-945F-5BE8F18C473E}" srcId="{68905FA1-FE61-4402-9CDF-A2B43D6BDB12}" destId="{26FF0D39-2798-498C-BCC5-90CB83E30281}" srcOrd="1" destOrd="0" parTransId="{8A3EBCDE-C453-4D19-B48E-E58F2FCAB20A}" sibTransId="{9E8FEC7A-6E1E-4C3F-8DA0-9BD3E2CD0C79}"/>
    <dgm:cxn modelId="{970BE031-7DAD-43B6-B147-DA472DD03EA2}" type="presOf" srcId="{5E8DE4DC-243F-4FF2-B3AA-5D3057BF7244}" destId="{DD494CCF-C8B8-4526-9D68-5E6F4F6FC6AF}" srcOrd="1" destOrd="0" presId="urn:microsoft.com/office/officeart/2005/8/layout/vProcess5"/>
    <dgm:cxn modelId="{C91E1533-275A-4691-B2DD-4BC81DCDC1AE}" type="presOf" srcId="{68905FA1-FE61-4402-9CDF-A2B43D6BDB12}" destId="{3042BF8B-4D3D-4016-AEE6-8AD296B87CC8}" srcOrd="0" destOrd="0" presId="urn:microsoft.com/office/officeart/2005/8/layout/vProcess5"/>
    <dgm:cxn modelId="{71AE7D34-DB69-442D-806F-0D6E71B2FE07}" srcId="{68905FA1-FE61-4402-9CDF-A2B43D6BDB12}" destId="{91E0A1DB-D9EE-4F3D-938D-08111AD1C59D}" srcOrd="0" destOrd="0" parTransId="{4C16468C-1A51-4871-B811-6C3F0A6D1428}" sibTransId="{1DB8165F-5C1D-44FD-A80C-03B2470448E1}"/>
    <dgm:cxn modelId="{B13E8537-FE1B-4DB4-BE39-E5015DAD3348}" type="presOf" srcId="{91E0A1DB-D9EE-4F3D-938D-08111AD1C59D}" destId="{136AA936-5EDA-4D60-AA73-7001575CFCD6}" srcOrd="0" destOrd="0" presId="urn:microsoft.com/office/officeart/2005/8/layout/vProcess5"/>
    <dgm:cxn modelId="{3921A35A-92D3-48FF-B776-10356D0FBA4C}" srcId="{68905FA1-FE61-4402-9CDF-A2B43D6BDB12}" destId="{5E8DE4DC-243F-4FF2-B3AA-5D3057BF7244}" srcOrd="2" destOrd="0" parTransId="{4FBC8644-801E-416A-BA59-BD76A5813292}" sibTransId="{B0C45211-7BD4-41EB-A90E-681172D4AFD7}"/>
    <dgm:cxn modelId="{A858AD84-1F15-47D2-9D5F-D02A4FB90726}" type="presOf" srcId="{26FF0D39-2798-498C-BCC5-90CB83E30281}" destId="{ADA0A8F6-7892-48A5-A84E-700DB4B1127F}" srcOrd="1" destOrd="0" presId="urn:microsoft.com/office/officeart/2005/8/layout/vProcess5"/>
    <dgm:cxn modelId="{F060AD87-B530-48FB-858E-EEDBABA692D2}" type="presOf" srcId="{91E0A1DB-D9EE-4F3D-938D-08111AD1C59D}" destId="{B3C1A1E2-DE9A-425E-8B8E-7D988245AAA4}" srcOrd="1" destOrd="0" presId="urn:microsoft.com/office/officeart/2005/8/layout/vProcess5"/>
    <dgm:cxn modelId="{A3756CBE-0172-4953-BD5A-736BA2F3EF8B}" type="presOf" srcId="{5E8DE4DC-243F-4FF2-B3AA-5D3057BF7244}" destId="{86BA556A-6540-4D92-B8A2-3D12B574071A}" srcOrd="0" destOrd="0" presId="urn:microsoft.com/office/officeart/2005/8/layout/vProcess5"/>
    <dgm:cxn modelId="{6D3AA3C0-4336-4835-8CD4-B1E4D2D52EF2}" type="presOf" srcId="{26FF0D39-2798-498C-BCC5-90CB83E30281}" destId="{9CAF2A9E-CD00-43FB-AE57-A1D626ACD8E2}" srcOrd="0" destOrd="0" presId="urn:microsoft.com/office/officeart/2005/8/layout/vProcess5"/>
    <dgm:cxn modelId="{8E796AE6-24BB-4622-8CC6-F7F3BAE1C07A}" type="presOf" srcId="{1DB8165F-5C1D-44FD-A80C-03B2470448E1}" destId="{70AB1D97-F148-480E-B02D-4B9E1B2B5CFA}" srcOrd="0" destOrd="0" presId="urn:microsoft.com/office/officeart/2005/8/layout/vProcess5"/>
    <dgm:cxn modelId="{5479ACF6-A2D3-4146-B0FA-7A4C94243255}" type="presOf" srcId="{9E8FEC7A-6E1E-4C3F-8DA0-9BD3E2CD0C79}" destId="{78CE49A1-9E49-4AD8-AD1B-9FCBA1189721}" srcOrd="0" destOrd="0" presId="urn:microsoft.com/office/officeart/2005/8/layout/vProcess5"/>
    <dgm:cxn modelId="{C7FB6884-567E-4925-BD1B-5943C10F46E9}" type="presParOf" srcId="{3042BF8B-4D3D-4016-AEE6-8AD296B87CC8}" destId="{A6BBAB97-1454-4E4D-A3A8-B6221549ADDC}" srcOrd="0" destOrd="0" presId="urn:microsoft.com/office/officeart/2005/8/layout/vProcess5"/>
    <dgm:cxn modelId="{59648E44-B96C-4EA1-8FE9-FB9D02BA9321}" type="presParOf" srcId="{3042BF8B-4D3D-4016-AEE6-8AD296B87CC8}" destId="{136AA936-5EDA-4D60-AA73-7001575CFCD6}" srcOrd="1" destOrd="0" presId="urn:microsoft.com/office/officeart/2005/8/layout/vProcess5"/>
    <dgm:cxn modelId="{2C765AE2-DB5E-48DA-9F0D-E1EDFB63890F}" type="presParOf" srcId="{3042BF8B-4D3D-4016-AEE6-8AD296B87CC8}" destId="{9CAF2A9E-CD00-43FB-AE57-A1D626ACD8E2}" srcOrd="2" destOrd="0" presId="urn:microsoft.com/office/officeart/2005/8/layout/vProcess5"/>
    <dgm:cxn modelId="{05912987-D001-4E5A-9135-E24284B2155D}" type="presParOf" srcId="{3042BF8B-4D3D-4016-AEE6-8AD296B87CC8}" destId="{86BA556A-6540-4D92-B8A2-3D12B574071A}" srcOrd="3" destOrd="0" presId="urn:microsoft.com/office/officeart/2005/8/layout/vProcess5"/>
    <dgm:cxn modelId="{63699602-458B-42EF-B4B5-733F1EDD3EFA}" type="presParOf" srcId="{3042BF8B-4D3D-4016-AEE6-8AD296B87CC8}" destId="{70AB1D97-F148-480E-B02D-4B9E1B2B5CFA}" srcOrd="4" destOrd="0" presId="urn:microsoft.com/office/officeart/2005/8/layout/vProcess5"/>
    <dgm:cxn modelId="{74FD3F4E-A7A4-4143-9715-21E1E65493D8}" type="presParOf" srcId="{3042BF8B-4D3D-4016-AEE6-8AD296B87CC8}" destId="{78CE49A1-9E49-4AD8-AD1B-9FCBA1189721}" srcOrd="5" destOrd="0" presId="urn:microsoft.com/office/officeart/2005/8/layout/vProcess5"/>
    <dgm:cxn modelId="{BBB9A152-B441-4210-A0C4-44C71063B304}" type="presParOf" srcId="{3042BF8B-4D3D-4016-AEE6-8AD296B87CC8}" destId="{B3C1A1E2-DE9A-425E-8B8E-7D988245AAA4}" srcOrd="6" destOrd="0" presId="urn:microsoft.com/office/officeart/2005/8/layout/vProcess5"/>
    <dgm:cxn modelId="{F1FA3081-3268-4355-AD89-EB1D679AB607}" type="presParOf" srcId="{3042BF8B-4D3D-4016-AEE6-8AD296B87CC8}" destId="{ADA0A8F6-7892-48A5-A84E-700DB4B1127F}" srcOrd="7" destOrd="0" presId="urn:microsoft.com/office/officeart/2005/8/layout/vProcess5"/>
    <dgm:cxn modelId="{185C6017-3B42-4A4C-A517-B8EF7CD03CAC}" type="presParOf" srcId="{3042BF8B-4D3D-4016-AEE6-8AD296B87CC8}" destId="{DD494CCF-C8B8-4526-9D68-5E6F4F6FC6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05FA1-FE61-4402-9CDF-A2B43D6BDB12}"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91E0A1DB-D9EE-4F3D-938D-08111AD1C59D}">
      <dgm:prSet phldrT="[Text]"/>
      <dgm:spPr>
        <a:solidFill>
          <a:schemeClr val="bg2">
            <a:lumMod val="20000"/>
            <a:lumOff val="80000"/>
          </a:schemeClr>
        </a:solidFill>
      </dgm:spPr>
      <dgm:t>
        <a:bodyPr/>
        <a:lstStyle/>
        <a:p>
          <a:r>
            <a:rPr lang="en-US" b="1" dirty="0"/>
            <a:t>Organizational Context, C.1a(4):</a:t>
          </a:r>
          <a:r>
            <a:rPr lang="en-US" dirty="0"/>
            <a:t> What re your organization’s major physical and virtual </a:t>
          </a:r>
          <a:r>
            <a:rPr lang="en-US" b="1" dirty="0"/>
            <a:t>assets</a:t>
          </a:r>
          <a:r>
            <a:rPr lang="en-US" dirty="0"/>
            <a:t>, including its data, knowledge, devices, systems, facilities, and equipment? What are your </a:t>
          </a:r>
          <a:r>
            <a:rPr lang="en-US" b="1" dirty="0"/>
            <a:t>priorities</a:t>
          </a:r>
          <a:r>
            <a:rPr lang="en-US" dirty="0"/>
            <a:t> for protecting …?</a:t>
          </a:r>
        </a:p>
      </dgm:t>
      <dgm:extLst>
        <a:ext uri="{E40237B7-FDA0-4F09-8148-C483321AD2D9}">
          <dgm14:cNvPr xmlns:dgm14="http://schemas.microsoft.com/office/drawing/2010/diagram" id="0" name="" descr="Organizational Context, C.1a(4): What re your organization’s major physical and virtual assets, including its data, knowledge, devices, systems, facilities, and equipment? What are your priorities for protecting …?&#10;Process Item 6.1c: Detection of Cybersecurity Events: (1) How do you detect anomalies … ? (2) How do you monitor information systems …? (3) How do you maintain and test detection processes …?&#10;Results Item 7.1, Q2: What are your results for the detection of cybersecurity events?&#10;"/>
        </a:ext>
      </dgm:extLst>
    </dgm:pt>
    <dgm:pt modelId="{4C16468C-1A51-4871-B811-6C3F0A6D1428}" type="parTrans" cxnId="{71AE7D34-DB69-442D-806F-0D6E71B2FE07}">
      <dgm:prSet/>
      <dgm:spPr/>
      <dgm:t>
        <a:bodyPr/>
        <a:lstStyle/>
        <a:p>
          <a:endParaRPr lang="en-US"/>
        </a:p>
      </dgm:t>
    </dgm:pt>
    <dgm:pt modelId="{1DB8165F-5C1D-44FD-A80C-03B2470448E1}" type="sibTrans" cxnId="{71AE7D34-DB69-442D-806F-0D6E71B2FE07}">
      <dgm:prSet/>
      <dgm:spPr/>
      <dgm:t>
        <a:bodyPr/>
        <a:lstStyle/>
        <a:p>
          <a:endParaRPr lang="en-US"/>
        </a:p>
      </dgm:t>
    </dgm:pt>
    <dgm:pt modelId="{26FF0D39-2798-498C-BCC5-90CB83E30281}">
      <dgm:prSet phldrT="[Text]"/>
      <dgm:spPr>
        <a:solidFill>
          <a:srgbClr val="B4D0EA"/>
        </a:solidFill>
      </dgm:spPr>
      <dgm:t>
        <a:bodyPr/>
        <a:lstStyle/>
        <a:p>
          <a:r>
            <a:rPr lang="en-US" b="1" dirty="0"/>
            <a:t>Process Item 6.1c: Detection of Cybersecurity Events: </a:t>
          </a:r>
          <a:r>
            <a:rPr lang="en-US" b="0" i="0" dirty="0"/>
            <a:t>(1)</a:t>
          </a:r>
          <a:r>
            <a:rPr lang="en-US" b="1" dirty="0"/>
            <a:t> </a:t>
          </a:r>
          <a:r>
            <a:rPr lang="en-US" dirty="0"/>
            <a:t>How do you </a:t>
          </a:r>
          <a:r>
            <a:rPr lang="en-US" b="1" dirty="0"/>
            <a:t>detect </a:t>
          </a:r>
          <a:r>
            <a:rPr lang="en-US" dirty="0"/>
            <a:t>anomalies … ? (2) How do you </a:t>
          </a:r>
          <a:r>
            <a:rPr lang="en-US" b="1" dirty="0"/>
            <a:t>monitor information systems </a:t>
          </a:r>
          <a:r>
            <a:rPr lang="en-US" dirty="0"/>
            <a:t>…? (3) How do you </a:t>
          </a:r>
          <a:r>
            <a:rPr lang="en-US" b="1" dirty="0"/>
            <a:t>maintain and test detection processes </a:t>
          </a:r>
          <a:r>
            <a:rPr lang="en-US" dirty="0"/>
            <a:t>…?</a:t>
          </a:r>
        </a:p>
      </dgm:t>
      <dgm:extLst>
        <a:ext uri="{E40237B7-FDA0-4F09-8148-C483321AD2D9}">
          <dgm14:cNvPr xmlns:dgm14="http://schemas.microsoft.com/office/drawing/2010/diagram" id="0" name="" descr="Organizational Context, C.1a(4): What re your organization’s major physical and virtual assets, including its data, knowledge, devices, systems, facilities, and equipment? What are your priorities for protecting …?&#10;Process Item 6.1c: Detection of Cybersecurity Events: (1) How do you detect anomalies … ? (2) How do you monitor information systems …? (3) How do you maintain and test detection processes …?&#10;Results Item 7.1, Q2: What are your results for the detection of cybersecurity events?&#10;"/>
        </a:ext>
      </dgm:extLst>
    </dgm:pt>
    <dgm:pt modelId="{8A3EBCDE-C453-4D19-B48E-E58F2FCAB20A}" type="parTrans" cxnId="{13E33505-E554-4CB7-945F-5BE8F18C473E}">
      <dgm:prSet/>
      <dgm:spPr/>
      <dgm:t>
        <a:bodyPr/>
        <a:lstStyle/>
        <a:p>
          <a:endParaRPr lang="en-US"/>
        </a:p>
      </dgm:t>
    </dgm:pt>
    <dgm:pt modelId="{9E8FEC7A-6E1E-4C3F-8DA0-9BD3E2CD0C79}" type="sibTrans" cxnId="{13E33505-E554-4CB7-945F-5BE8F18C473E}">
      <dgm:prSet/>
      <dgm:spPr/>
      <dgm:t>
        <a:bodyPr/>
        <a:lstStyle/>
        <a:p>
          <a:endParaRPr lang="en-US"/>
        </a:p>
      </dgm:t>
    </dgm:pt>
    <dgm:pt modelId="{5E8DE4DC-243F-4FF2-B3AA-5D3057BF7244}">
      <dgm:prSet phldrT="[Text]"/>
      <dgm:spPr>
        <a:solidFill>
          <a:schemeClr val="accent2">
            <a:lumMod val="40000"/>
            <a:lumOff val="60000"/>
          </a:schemeClr>
        </a:solidFill>
      </dgm:spPr>
      <dgm:t>
        <a:bodyPr/>
        <a:lstStyle/>
        <a:p>
          <a:r>
            <a:rPr lang="en-US" b="1" dirty="0"/>
            <a:t>Results Item 7.1, Q2: </a:t>
          </a:r>
          <a:r>
            <a:rPr lang="en-US" b="0" dirty="0"/>
            <a:t>What are your </a:t>
          </a:r>
          <a:r>
            <a:rPr lang="en-US" b="1" dirty="0"/>
            <a:t>results f</a:t>
          </a:r>
          <a:r>
            <a:rPr lang="en-US" b="0" dirty="0"/>
            <a:t>or the </a:t>
          </a:r>
          <a:r>
            <a:rPr lang="en-US" b="1" dirty="0"/>
            <a:t>detection</a:t>
          </a:r>
          <a:r>
            <a:rPr lang="en-US" b="0" dirty="0"/>
            <a:t> of cybersecurity events?</a:t>
          </a:r>
          <a:endParaRPr lang="en-US" dirty="0"/>
        </a:p>
      </dgm:t>
      <dgm:extLst>
        <a:ext uri="{E40237B7-FDA0-4F09-8148-C483321AD2D9}">
          <dgm14:cNvPr xmlns:dgm14="http://schemas.microsoft.com/office/drawing/2010/diagram" id="0" name="" descr="Organizational Context, C.1a(4): What re your organization’s major physical and virtual assets, including its data, knowledge, devices, systems, facilities, and equipment? What are your priorities for protecting …?&#10;Process Item 6.1c: Detection of Cybersecurity Events: (1) How do you detect anomalies … ? (2) How do you monitor information systems …? (3) How do you maintain and test detection processes …?&#10;Results Item 7.1, Q2: What are your results for the detection of cybersecurity events?&#10;"/>
        </a:ext>
      </dgm:extLst>
    </dgm:pt>
    <dgm:pt modelId="{4FBC8644-801E-416A-BA59-BD76A5813292}" type="parTrans" cxnId="{3921A35A-92D3-48FF-B776-10356D0FBA4C}">
      <dgm:prSet/>
      <dgm:spPr/>
      <dgm:t>
        <a:bodyPr/>
        <a:lstStyle/>
        <a:p>
          <a:endParaRPr lang="en-US"/>
        </a:p>
      </dgm:t>
    </dgm:pt>
    <dgm:pt modelId="{B0C45211-7BD4-41EB-A90E-681172D4AFD7}" type="sibTrans" cxnId="{3921A35A-92D3-48FF-B776-10356D0FBA4C}">
      <dgm:prSet/>
      <dgm:spPr/>
      <dgm:t>
        <a:bodyPr/>
        <a:lstStyle/>
        <a:p>
          <a:endParaRPr lang="en-US"/>
        </a:p>
      </dgm:t>
    </dgm:pt>
    <dgm:pt modelId="{3042BF8B-4D3D-4016-AEE6-8AD296B87CC8}" type="pres">
      <dgm:prSet presAssocID="{68905FA1-FE61-4402-9CDF-A2B43D6BDB12}" presName="outerComposite" presStyleCnt="0">
        <dgm:presLayoutVars>
          <dgm:chMax val="5"/>
          <dgm:dir/>
          <dgm:resizeHandles val="exact"/>
        </dgm:presLayoutVars>
      </dgm:prSet>
      <dgm:spPr/>
    </dgm:pt>
    <dgm:pt modelId="{A6BBAB97-1454-4E4D-A3A8-B6221549ADDC}" type="pres">
      <dgm:prSet presAssocID="{68905FA1-FE61-4402-9CDF-A2B43D6BDB12}" presName="dummyMaxCanvas" presStyleCnt="0">
        <dgm:presLayoutVars/>
      </dgm:prSet>
      <dgm:spPr/>
    </dgm:pt>
    <dgm:pt modelId="{136AA936-5EDA-4D60-AA73-7001575CFCD6}" type="pres">
      <dgm:prSet presAssocID="{68905FA1-FE61-4402-9CDF-A2B43D6BDB12}" presName="ThreeNodes_1" presStyleLbl="node1" presStyleIdx="0" presStyleCnt="3">
        <dgm:presLayoutVars>
          <dgm:bulletEnabled val="1"/>
        </dgm:presLayoutVars>
      </dgm:prSet>
      <dgm:spPr/>
    </dgm:pt>
    <dgm:pt modelId="{9CAF2A9E-CD00-43FB-AE57-A1D626ACD8E2}" type="pres">
      <dgm:prSet presAssocID="{68905FA1-FE61-4402-9CDF-A2B43D6BDB12}" presName="ThreeNodes_2" presStyleLbl="node1" presStyleIdx="1" presStyleCnt="3">
        <dgm:presLayoutVars>
          <dgm:bulletEnabled val="1"/>
        </dgm:presLayoutVars>
      </dgm:prSet>
      <dgm:spPr/>
    </dgm:pt>
    <dgm:pt modelId="{86BA556A-6540-4D92-B8A2-3D12B574071A}" type="pres">
      <dgm:prSet presAssocID="{68905FA1-FE61-4402-9CDF-A2B43D6BDB12}" presName="ThreeNodes_3" presStyleLbl="node1" presStyleIdx="2" presStyleCnt="3">
        <dgm:presLayoutVars>
          <dgm:bulletEnabled val="1"/>
        </dgm:presLayoutVars>
      </dgm:prSet>
      <dgm:spPr/>
    </dgm:pt>
    <dgm:pt modelId="{70AB1D97-F148-480E-B02D-4B9E1B2B5CFA}" type="pres">
      <dgm:prSet presAssocID="{68905FA1-FE61-4402-9CDF-A2B43D6BDB12}" presName="ThreeConn_1-2" presStyleLbl="fgAccFollowNode1" presStyleIdx="0" presStyleCnt="2">
        <dgm:presLayoutVars>
          <dgm:bulletEnabled val="1"/>
        </dgm:presLayoutVars>
      </dgm:prSet>
      <dgm:spPr/>
    </dgm:pt>
    <dgm:pt modelId="{78CE49A1-9E49-4AD8-AD1B-9FCBA1189721}" type="pres">
      <dgm:prSet presAssocID="{68905FA1-FE61-4402-9CDF-A2B43D6BDB12}" presName="ThreeConn_2-3" presStyleLbl="fgAccFollowNode1" presStyleIdx="1" presStyleCnt="2">
        <dgm:presLayoutVars>
          <dgm:bulletEnabled val="1"/>
        </dgm:presLayoutVars>
      </dgm:prSet>
      <dgm:spPr/>
    </dgm:pt>
    <dgm:pt modelId="{B3C1A1E2-DE9A-425E-8B8E-7D988245AAA4}" type="pres">
      <dgm:prSet presAssocID="{68905FA1-FE61-4402-9CDF-A2B43D6BDB12}" presName="ThreeNodes_1_text" presStyleLbl="node1" presStyleIdx="2" presStyleCnt="3">
        <dgm:presLayoutVars>
          <dgm:bulletEnabled val="1"/>
        </dgm:presLayoutVars>
      </dgm:prSet>
      <dgm:spPr/>
    </dgm:pt>
    <dgm:pt modelId="{ADA0A8F6-7892-48A5-A84E-700DB4B1127F}" type="pres">
      <dgm:prSet presAssocID="{68905FA1-FE61-4402-9CDF-A2B43D6BDB12}" presName="ThreeNodes_2_text" presStyleLbl="node1" presStyleIdx="2" presStyleCnt="3">
        <dgm:presLayoutVars>
          <dgm:bulletEnabled val="1"/>
        </dgm:presLayoutVars>
      </dgm:prSet>
      <dgm:spPr/>
    </dgm:pt>
    <dgm:pt modelId="{DD494CCF-C8B8-4526-9D68-5E6F4F6FC6AF}" type="pres">
      <dgm:prSet presAssocID="{68905FA1-FE61-4402-9CDF-A2B43D6BDB12}" presName="ThreeNodes_3_text" presStyleLbl="node1" presStyleIdx="2" presStyleCnt="3">
        <dgm:presLayoutVars>
          <dgm:bulletEnabled val="1"/>
        </dgm:presLayoutVars>
      </dgm:prSet>
      <dgm:spPr/>
    </dgm:pt>
  </dgm:ptLst>
  <dgm:cxnLst>
    <dgm:cxn modelId="{13E33505-E554-4CB7-945F-5BE8F18C473E}" srcId="{68905FA1-FE61-4402-9CDF-A2B43D6BDB12}" destId="{26FF0D39-2798-498C-BCC5-90CB83E30281}" srcOrd="1" destOrd="0" parTransId="{8A3EBCDE-C453-4D19-B48E-E58F2FCAB20A}" sibTransId="{9E8FEC7A-6E1E-4C3F-8DA0-9BD3E2CD0C79}"/>
    <dgm:cxn modelId="{970BE031-7DAD-43B6-B147-DA472DD03EA2}" type="presOf" srcId="{5E8DE4DC-243F-4FF2-B3AA-5D3057BF7244}" destId="{DD494CCF-C8B8-4526-9D68-5E6F4F6FC6AF}" srcOrd="1" destOrd="0" presId="urn:microsoft.com/office/officeart/2005/8/layout/vProcess5"/>
    <dgm:cxn modelId="{C91E1533-275A-4691-B2DD-4BC81DCDC1AE}" type="presOf" srcId="{68905FA1-FE61-4402-9CDF-A2B43D6BDB12}" destId="{3042BF8B-4D3D-4016-AEE6-8AD296B87CC8}" srcOrd="0" destOrd="0" presId="urn:microsoft.com/office/officeart/2005/8/layout/vProcess5"/>
    <dgm:cxn modelId="{71AE7D34-DB69-442D-806F-0D6E71B2FE07}" srcId="{68905FA1-FE61-4402-9CDF-A2B43D6BDB12}" destId="{91E0A1DB-D9EE-4F3D-938D-08111AD1C59D}" srcOrd="0" destOrd="0" parTransId="{4C16468C-1A51-4871-B811-6C3F0A6D1428}" sibTransId="{1DB8165F-5C1D-44FD-A80C-03B2470448E1}"/>
    <dgm:cxn modelId="{B13E8537-FE1B-4DB4-BE39-E5015DAD3348}" type="presOf" srcId="{91E0A1DB-D9EE-4F3D-938D-08111AD1C59D}" destId="{136AA936-5EDA-4D60-AA73-7001575CFCD6}" srcOrd="0" destOrd="0" presId="urn:microsoft.com/office/officeart/2005/8/layout/vProcess5"/>
    <dgm:cxn modelId="{3921A35A-92D3-48FF-B776-10356D0FBA4C}" srcId="{68905FA1-FE61-4402-9CDF-A2B43D6BDB12}" destId="{5E8DE4DC-243F-4FF2-B3AA-5D3057BF7244}" srcOrd="2" destOrd="0" parTransId="{4FBC8644-801E-416A-BA59-BD76A5813292}" sibTransId="{B0C45211-7BD4-41EB-A90E-681172D4AFD7}"/>
    <dgm:cxn modelId="{A858AD84-1F15-47D2-9D5F-D02A4FB90726}" type="presOf" srcId="{26FF0D39-2798-498C-BCC5-90CB83E30281}" destId="{ADA0A8F6-7892-48A5-A84E-700DB4B1127F}" srcOrd="1" destOrd="0" presId="urn:microsoft.com/office/officeart/2005/8/layout/vProcess5"/>
    <dgm:cxn modelId="{F060AD87-B530-48FB-858E-EEDBABA692D2}" type="presOf" srcId="{91E0A1DB-D9EE-4F3D-938D-08111AD1C59D}" destId="{B3C1A1E2-DE9A-425E-8B8E-7D988245AAA4}" srcOrd="1" destOrd="0" presId="urn:microsoft.com/office/officeart/2005/8/layout/vProcess5"/>
    <dgm:cxn modelId="{A3756CBE-0172-4953-BD5A-736BA2F3EF8B}" type="presOf" srcId="{5E8DE4DC-243F-4FF2-B3AA-5D3057BF7244}" destId="{86BA556A-6540-4D92-B8A2-3D12B574071A}" srcOrd="0" destOrd="0" presId="urn:microsoft.com/office/officeart/2005/8/layout/vProcess5"/>
    <dgm:cxn modelId="{6D3AA3C0-4336-4835-8CD4-B1E4D2D52EF2}" type="presOf" srcId="{26FF0D39-2798-498C-BCC5-90CB83E30281}" destId="{9CAF2A9E-CD00-43FB-AE57-A1D626ACD8E2}" srcOrd="0" destOrd="0" presId="urn:microsoft.com/office/officeart/2005/8/layout/vProcess5"/>
    <dgm:cxn modelId="{8E796AE6-24BB-4622-8CC6-F7F3BAE1C07A}" type="presOf" srcId="{1DB8165F-5C1D-44FD-A80C-03B2470448E1}" destId="{70AB1D97-F148-480E-B02D-4B9E1B2B5CFA}" srcOrd="0" destOrd="0" presId="urn:microsoft.com/office/officeart/2005/8/layout/vProcess5"/>
    <dgm:cxn modelId="{5479ACF6-A2D3-4146-B0FA-7A4C94243255}" type="presOf" srcId="{9E8FEC7A-6E1E-4C3F-8DA0-9BD3E2CD0C79}" destId="{78CE49A1-9E49-4AD8-AD1B-9FCBA1189721}" srcOrd="0" destOrd="0" presId="urn:microsoft.com/office/officeart/2005/8/layout/vProcess5"/>
    <dgm:cxn modelId="{C7FB6884-567E-4925-BD1B-5943C10F46E9}" type="presParOf" srcId="{3042BF8B-4D3D-4016-AEE6-8AD296B87CC8}" destId="{A6BBAB97-1454-4E4D-A3A8-B6221549ADDC}" srcOrd="0" destOrd="0" presId="urn:microsoft.com/office/officeart/2005/8/layout/vProcess5"/>
    <dgm:cxn modelId="{59648E44-B96C-4EA1-8FE9-FB9D02BA9321}" type="presParOf" srcId="{3042BF8B-4D3D-4016-AEE6-8AD296B87CC8}" destId="{136AA936-5EDA-4D60-AA73-7001575CFCD6}" srcOrd="1" destOrd="0" presId="urn:microsoft.com/office/officeart/2005/8/layout/vProcess5"/>
    <dgm:cxn modelId="{2C765AE2-DB5E-48DA-9F0D-E1EDFB63890F}" type="presParOf" srcId="{3042BF8B-4D3D-4016-AEE6-8AD296B87CC8}" destId="{9CAF2A9E-CD00-43FB-AE57-A1D626ACD8E2}" srcOrd="2" destOrd="0" presId="urn:microsoft.com/office/officeart/2005/8/layout/vProcess5"/>
    <dgm:cxn modelId="{05912987-D001-4E5A-9135-E24284B2155D}" type="presParOf" srcId="{3042BF8B-4D3D-4016-AEE6-8AD296B87CC8}" destId="{86BA556A-6540-4D92-B8A2-3D12B574071A}" srcOrd="3" destOrd="0" presId="urn:microsoft.com/office/officeart/2005/8/layout/vProcess5"/>
    <dgm:cxn modelId="{63699602-458B-42EF-B4B5-733F1EDD3EFA}" type="presParOf" srcId="{3042BF8B-4D3D-4016-AEE6-8AD296B87CC8}" destId="{70AB1D97-F148-480E-B02D-4B9E1B2B5CFA}" srcOrd="4" destOrd="0" presId="urn:microsoft.com/office/officeart/2005/8/layout/vProcess5"/>
    <dgm:cxn modelId="{74FD3F4E-A7A4-4143-9715-21E1E65493D8}" type="presParOf" srcId="{3042BF8B-4D3D-4016-AEE6-8AD296B87CC8}" destId="{78CE49A1-9E49-4AD8-AD1B-9FCBA1189721}" srcOrd="5" destOrd="0" presId="urn:microsoft.com/office/officeart/2005/8/layout/vProcess5"/>
    <dgm:cxn modelId="{BBB9A152-B441-4210-A0C4-44C71063B304}" type="presParOf" srcId="{3042BF8B-4D3D-4016-AEE6-8AD296B87CC8}" destId="{B3C1A1E2-DE9A-425E-8B8E-7D988245AAA4}" srcOrd="6" destOrd="0" presId="urn:microsoft.com/office/officeart/2005/8/layout/vProcess5"/>
    <dgm:cxn modelId="{F1FA3081-3268-4355-AD89-EB1D679AB607}" type="presParOf" srcId="{3042BF8B-4D3D-4016-AEE6-8AD296B87CC8}" destId="{ADA0A8F6-7892-48A5-A84E-700DB4B1127F}" srcOrd="7" destOrd="0" presId="urn:microsoft.com/office/officeart/2005/8/layout/vProcess5"/>
    <dgm:cxn modelId="{185C6017-3B42-4A4C-A517-B8EF7CD03CAC}" type="presParOf" srcId="{3042BF8B-4D3D-4016-AEE6-8AD296B87CC8}" destId="{DD494CCF-C8B8-4526-9D68-5E6F4F6FC6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BC925-1A81-4499-9001-A46019FF438C}"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627A61F5-F368-4D7A-BBA9-9A5AC1363741}">
      <dgm:prSet phldrT="[Text]" custT="1"/>
      <dgm:spPr>
        <a:gradFill rotWithShape="0">
          <a:gsLst>
            <a:gs pos="0">
              <a:srgbClr val="FF5D5D"/>
            </a:gs>
            <a:gs pos="22000">
              <a:srgbClr val="FFFF00"/>
            </a:gs>
            <a:gs pos="66000">
              <a:srgbClr val="76FB57"/>
            </a:gs>
            <a:gs pos="100000">
              <a:srgbClr val="21D703"/>
            </a:gs>
          </a:gsLst>
          <a:lin ang="0" scaled="1"/>
        </a:gradFill>
        <a:effectLst>
          <a:outerShdw blurRad="50800" dist="38100" dir="2700000" algn="tl" rotWithShape="0">
            <a:prstClr val="black">
              <a:alpha val="40000"/>
            </a:prstClr>
          </a:outerShdw>
        </a:effectLst>
      </dgm:spPr>
      <dgm:t>
        <a:bodyPr/>
        <a:lstStyle/>
        <a:p>
          <a:r>
            <a:rPr lang="en-US" sz="2800" b="1" dirty="0">
              <a:solidFill>
                <a:schemeClr val="tx1"/>
              </a:solidFill>
              <a:effectLst>
                <a:outerShdw blurRad="50800" dist="38100" dir="2700000" algn="tl" rotWithShape="0">
                  <a:prstClr val="black">
                    <a:alpha val="40000"/>
                  </a:prstClr>
                </a:outerShdw>
              </a:effectLst>
            </a:rPr>
            <a:t>Results</a:t>
          </a:r>
          <a:endParaRPr lang="en-US" sz="1600" b="1" dirty="0">
            <a:solidFill>
              <a:schemeClr val="tx1"/>
            </a:solidFill>
            <a:effectLst>
              <a:outerShdw blurRad="50800" dist="38100" dir="2700000" algn="tl" rotWithShape="0">
                <a:prstClr val="black">
                  <a:alpha val="40000"/>
                </a:prstClr>
              </a:outerShdw>
            </a:effectLst>
          </a:endParaRPr>
        </a:p>
        <a:p>
          <a:r>
            <a:rPr lang="en-US" sz="2000" dirty="0">
              <a:solidFill>
                <a:schemeClr val="tx1"/>
              </a:solidFill>
              <a:effectLst>
                <a:outerShdw blurRad="50800" dist="38100" dir="2700000" algn="tl" rotWithShape="0">
                  <a:prstClr val="black">
                    <a:alpha val="40000"/>
                  </a:prstClr>
                </a:outerShdw>
              </a:effectLst>
            </a:rPr>
            <a:t>(L) Levels, (T) Trends, (C) Comparisons, (I) Integration</a:t>
          </a:r>
        </a:p>
      </dgm:t>
    </dgm:pt>
    <dgm:pt modelId="{F8CD71B1-1B70-4CD2-8881-B1DB7E10C767}" type="parTrans" cxnId="{CCB405EC-9C57-42AB-971E-FF1273AB25EE}">
      <dgm:prSet/>
      <dgm:spPr/>
      <dgm:t>
        <a:bodyPr/>
        <a:lstStyle/>
        <a:p>
          <a:endParaRPr lang="en-US"/>
        </a:p>
      </dgm:t>
    </dgm:pt>
    <dgm:pt modelId="{7C634531-D7AA-49BD-BFE3-492DB178FF72}" type="sibTrans" cxnId="{CCB405EC-9C57-42AB-971E-FF1273AB25EE}">
      <dgm:prSet/>
      <dgm:spPr/>
      <dgm:t>
        <a:bodyPr/>
        <a:lstStyle/>
        <a:p>
          <a:endParaRPr lang="en-US"/>
        </a:p>
      </dgm:t>
    </dgm:pt>
    <dgm:pt modelId="{8EC7AF35-3CCD-4408-B69B-7E45C2F8829F}">
      <dgm:prSet phldrT="[Text]" custT="1"/>
      <dgm:spPr>
        <a:gradFill flip="none" rotWithShape="1">
          <a:gsLst>
            <a:gs pos="0">
              <a:srgbClr val="FF5D5D"/>
            </a:gs>
            <a:gs pos="21000">
              <a:srgbClr val="FFFF00"/>
            </a:gs>
            <a:gs pos="66000">
              <a:srgbClr val="2CEA0C"/>
            </a:gs>
            <a:gs pos="100000">
              <a:srgbClr val="21D703"/>
            </a:gs>
          </a:gsLst>
          <a:lin ang="0" scaled="1"/>
          <a:tileRect/>
        </a:gradFill>
        <a:effectLst>
          <a:outerShdw blurRad="50800" dist="38100" dir="2700000" algn="tl" rotWithShape="0">
            <a:prstClr val="black">
              <a:alpha val="40000"/>
            </a:prstClr>
          </a:outerShdw>
        </a:effectLst>
      </dgm:spPr>
      <dgm:t>
        <a:bodyPr/>
        <a:lstStyle/>
        <a:p>
          <a:r>
            <a:rPr lang="en-US" sz="2800" b="1">
              <a:solidFill>
                <a:schemeClr val="tx1"/>
              </a:solidFill>
              <a:effectLst>
                <a:outerShdw blurRad="50800" dist="38100" dir="2700000" algn="tl" rotWithShape="0">
                  <a:prstClr val="black">
                    <a:alpha val="40000"/>
                  </a:prstClr>
                </a:outerShdw>
              </a:effectLst>
            </a:rPr>
            <a:t>Processes</a:t>
          </a:r>
        </a:p>
        <a:p>
          <a:r>
            <a:rPr lang="en-US" sz="2000">
              <a:solidFill>
                <a:schemeClr val="tx1"/>
              </a:solidFill>
              <a:effectLst>
                <a:outerShdw blurRad="50800" dist="38100" dir="2700000" algn="tl" rotWithShape="0">
                  <a:prstClr val="black">
                    <a:alpha val="40000"/>
                  </a:prstClr>
                </a:outerShdw>
              </a:effectLst>
            </a:rPr>
            <a:t>(A) Approach, (D) Deployment, (L) Learning, (I) Integration</a:t>
          </a:r>
          <a:endParaRPr lang="en-US" sz="1600" dirty="0">
            <a:solidFill>
              <a:schemeClr val="tx1"/>
            </a:solidFill>
            <a:effectLst>
              <a:outerShdw blurRad="50800" dist="38100" dir="2700000" algn="tl" rotWithShape="0">
                <a:prstClr val="black">
                  <a:alpha val="40000"/>
                </a:prstClr>
              </a:outerShdw>
            </a:effectLst>
          </a:endParaRPr>
        </a:p>
      </dgm:t>
    </dgm:pt>
    <dgm:pt modelId="{5A75DA97-71A4-4FD2-80EF-FD6C377DF822}" type="parTrans" cxnId="{D424D3CD-5571-46BE-B5B7-AD5EA0BBBF1D}">
      <dgm:prSet/>
      <dgm:spPr/>
      <dgm:t>
        <a:bodyPr/>
        <a:lstStyle/>
        <a:p>
          <a:endParaRPr lang="en-US"/>
        </a:p>
      </dgm:t>
    </dgm:pt>
    <dgm:pt modelId="{A4153685-079F-4BA8-BAFF-9FF1D9A505EF}" type="sibTrans" cxnId="{D424D3CD-5571-46BE-B5B7-AD5EA0BBBF1D}">
      <dgm:prSet/>
      <dgm:spPr/>
      <dgm:t>
        <a:bodyPr/>
        <a:lstStyle/>
        <a:p>
          <a:endParaRPr lang="en-US"/>
        </a:p>
      </dgm:t>
    </dgm:pt>
    <dgm:pt modelId="{43886143-8C73-4587-9B17-4B382160F3C5}">
      <dgm:prSet phldrT="[Text]"/>
      <dgm:spPr>
        <a:gradFill rotWithShape="0">
          <a:gsLst>
            <a:gs pos="0">
              <a:srgbClr val="FF5D5D"/>
            </a:gs>
            <a:gs pos="84000">
              <a:srgbClr val="FFFF00"/>
            </a:gs>
          </a:gsLst>
          <a:lin ang="0" scaled="1"/>
        </a:gradFill>
        <a:ln>
          <a:noFill/>
        </a:ln>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Reactive</a:t>
          </a:r>
          <a:r>
            <a:rPr lang="en-US" dirty="0"/>
            <a:t> </a:t>
          </a:r>
        </a:p>
      </dgm:t>
    </dgm:pt>
    <dgm:pt modelId="{3D875210-0878-4F65-AF49-7DD1EC0C26B5}" type="parTrans" cxnId="{D74B2B86-9C64-4962-9FD9-84E418294D2F}">
      <dgm:prSet/>
      <dgm:spPr/>
      <dgm:t>
        <a:bodyPr/>
        <a:lstStyle/>
        <a:p>
          <a:endParaRPr lang="en-US"/>
        </a:p>
      </dgm:t>
    </dgm:pt>
    <dgm:pt modelId="{1366B6B7-80EB-4A7E-AD52-CE10AA756788}" type="sibTrans" cxnId="{D74B2B86-9C64-4962-9FD9-84E418294D2F}">
      <dgm:prSet/>
      <dgm:spPr/>
      <dgm:t>
        <a:bodyPr/>
        <a:lstStyle/>
        <a:p>
          <a:endParaRPr lang="en-US"/>
        </a:p>
      </dgm:t>
    </dgm:pt>
    <dgm:pt modelId="{3BBC7800-6652-42C4-8755-3E8521742091}">
      <dgm:prSet phldrT="[Text]"/>
      <dgm:spPr>
        <a:gradFill rotWithShape="0">
          <a:gsLst>
            <a:gs pos="0">
              <a:srgbClr val="FFFF00"/>
            </a:gs>
            <a:gs pos="84000">
              <a:srgbClr val="76FB57"/>
            </a:gs>
          </a:gsLst>
          <a:lin ang="0" scaled="1"/>
        </a:gra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Early</a:t>
          </a:r>
        </a:p>
      </dgm:t>
    </dgm:pt>
    <dgm:pt modelId="{A3791B30-70E5-4C52-8FA1-8F62F27F4C85}" type="parTrans" cxnId="{1821CE6D-51E2-4AF7-BE7A-DF21B3807B81}">
      <dgm:prSet/>
      <dgm:spPr/>
      <dgm:t>
        <a:bodyPr/>
        <a:lstStyle/>
        <a:p>
          <a:endParaRPr lang="en-US"/>
        </a:p>
      </dgm:t>
    </dgm:pt>
    <dgm:pt modelId="{84A0CBCF-F588-471F-A971-ACD8CA37553E}" type="sibTrans" cxnId="{1821CE6D-51E2-4AF7-BE7A-DF21B3807B81}">
      <dgm:prSet/>
      <dgm:spPr/>
      <dgm:t>
        <a:bodyPr/>
        <a:lstStyle/>
        <a:p>
          <a:endParaRPr lang="en-US"/>
        </a:p>
      </dgm:t>
    </dgm:pt>
    <dgm:pt modelId="{7D19940D-7A5A-461E-8551-AB548B2D705C}">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Developing</a:t>
          </a:r>
        </a:p>
      </dgm:t>
    </dgm:pt>
    <dgm:pt modelId="{667B7C73-1538-4073-9F4B-15F22C456CE4}" type="parTrans" cxnId="{93C3BA94-3F53-47A0-8D9C-261CB59A8A65}">
      <dgm:prSet/>
      <dgm:spPr/>
      <dgm:t>
        <a:bodyPr/>
        <a:lstStyle/>
        <a:p>
          <a:endParaRPr lang="en-US"/>
        </a:p>
      </dgm:t>
    </dgm:pt>
    <dgm:pt modelId="{7014491B-AE39-499A-92B8-5ACA8E74CFD6}" type="sibTrans" cxnId="{93C3BA94-3F53-47A0-8D9C-261CB59A8A65}">
      <dgm:prSet/>
      <dgm:spPr/>
      <dgm:t>
        <a:bodyPr/>
        <a:lstStyle/>
        <a:p>
          <a:endParaRPr lang="en-US"/>
        </a:p>
      </dgm:t>
    </dgm:pt>
    <dgm:pt modelId="{3A2378AB-1E8F-4197-9432-E53491C46919}">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Mature</a:t>
          </a:r>
        </a:p>
      </dgm:t>
    </dgm:pt>
    <dgm:pt modelId="{457AB474-466A-485C-B22A-C7054657433B}" type="parTrans" cxnId="{9611995A-1207-4ACA-B6B2-34632209CA47}">
      <dgm:prSet/>
      <dgm:spPr/>
      <dgm:t>
        <a:bodyPr/>
        <a:lstStyle/>
        <a:p>
          <a:endParaRPr lang="en-US"/>
        </a:p>
      </dgm:t>
    </dgm:pt>
    <dgm:pt modelId="{088FDA9B-60AF-4AEC-AFC7-9AFB4A057D8C}" type="sibTrans" cxnId="{9611995A-1207-4ACA-B6B2-34632209CA47}">
      <dgm:prSet/>
      <dgm:spPr/>
      <dgm:t>
        <a:bodyPr/>
        <a:lstStyle/>
        <a:p>
          <a:endParaRPr lang="en-US"/>
        </a:p>
      </dgm:t>
    </dgm:pt>
    <dgm:pt modelId="{EBB27B49-4428-435F-B947-C41F698526C6}">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Leading</a:t>
          </a:r>
        </a:p>
      </dgm:t>
    </dgm:pt>
    <dgm:pt modelId="{221B02CC-723B-4AE0-8F19-6CEC501C18F5}" type="parTrans" cxnId="{76E9D5BF-B9D3-4C48-9BBA-D641F1611C3B}">
      <dgm:prSet/>
      <dgm:spPr/>
      <dgm:t>
        <a:bodyPr/>
        <a:lstStyle/>
        <a:p>
          <a:endParaRPr lang="en-US"/>
        </a:p>
      </dgm:t>
    </dgm:pt>
    <dgm:pt modelId="{3AD71AB5-A40A-4BA0-87D0-496361EC86F1}" type="sibTrans" cxnId="{76E9D5BF-B9D3-4C48-9BBA-D641F1611C3B}">
      <dgm:prSet/>
      <dgm:spPr/>
      <dgm:t>
        <a:bodyPr/>
        <a:lstStyle/>
        <a:p>
          <a:endParaRPr lang="en-US"/>
        </a:p>
      </dgm:t>
    </dgm:pt>
    <dgm:pt modelId="{A39DBF00-99B5-46E7-9ACE-38EF76F20EB6}">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Exemplary</a:t>
          </a:r>
        </a:p>
      </dgm:t>
    </dgm:pt>
    <dgm:pt modelId="{824B3B33-ECC1-4F1D-A5C6-9F36A96C3A09}" type="parTrans" cxnId="{9B440D70-9779-4765-907D-A059E342B252}">
      <dgm:prSet/>
      <dgm:spPr/>
      <dgm:t>
        <a:bodyPr/>
        <a:lstStyle/>
        <a:p>
          <a:endParaRPr lang="en-US"/>
        </a:p>
      </dgm:t>
    </dgm:pt>
    <dgm:pt modelId="{E7472262-86A4-47E5-9CE0-D4CADEF34D9D}" type="sibTrans" cxnId="{9B440D70-9779-4765-907D-A059E342B252}">
      <dgm:prSet/>
      <dgm:spPr/>
      <dgm:t>
        <a:bodyPr/>
        <a:lstStyle/>
        <a:p>
          <a:endParaRPr lang="en-US"/>
        </a:p>
      </dgm:t>
    </dgm:pt>
    <dgm:pt modelId="{C19BD5EB-9691-4FCA-A4FF-57480F269396}" type="pres">
      <dgm:prSet presAssocID="{E23BC925-1A81-4499-9001-A46019FF438C}" presName="Name0" presStyleCnt="0">
        <dgm:presLayoutVars>
          <dgm:chPref val="1"/>
          <dgm:dir/>
          <dgm:animOne val="branch"/>
          <dgm:animLvl val="lvl"/>
          <dgm:resizeHandles/>
        </dgm:presLayoutVars>
      </dgm:prSet>
      <dgm:spPr/>
    </dgm:pt>
    <dgm:pt modelId="{475D4DC5-9AD6-4416-92FD-F75720A0CE54}" type="pres">
      <dgm:prSet presAssocID="{627A61F5-F368-4D7A-BBA9-9A5AC1363741}" presName="vertOne" presStyleCnt="0"/>
      <dgm:spPr/>
    </dgm:pt>
    <dgm:pt modelId="{FB8BDB9F-EF08-4E93-BB1F-5D4831D9AA7E}" type="pres">
      <dgm:prSet presAssocID="{627A61F5-F368-4D7A-BBA9-9A5AC1363741}" presName="txOne" presStyleLbl="node0" presStyleIdx="0" presStyleCnt="1">
        <dgm:presLayoutVars>
          <dgm:chPref val="3"/>
        </dgm:presLayoutVars>
      </dgm:prSet>
      <dgm:spPr/>
    </dgm:pt>
    <dgm:pt modelId="{AF16B775-BC45-4EB1-8D15-4867C2A460A6}" type="pres">
      <dgm:prSet presAssocID="{627A61F5-F368-4D7A-BBA9-9A5AC1363741}" presName="parTransOne" presStyleCnt="0"/>
      <dgm:spPr/>
    </dgm:pt>
    <dgm:pt modelId="{93D8F44A-7A4B-4503-8780-6786A1690F6E}" type="pres">
      <dgm:prSet presAssocID="{627A61F5-F368-4D7A-BBA9-9A5AC1363741}" presName="horzOne" presStyleCnt="0"/>
      <dgm:spPr/>
    </dgm:pt>
    <dgm:pt modelId="{2A0D1EF8-4B4E-4186-B0F8-CBDC28B7D660}" type="pres">
      <dgm:prSet presAssocID="{8EC7AF35-3CCD-4408-B69B-7E45C2F8829F}" presName="vertTwo" presStyleCnt="0"/>
      <dgm:spPr/>
    </dgm:pt>
    <dgm:pt modelId="{65ADD92C-9826-43C8-8A99-E68BD0FB430F}" type="pres">
      <dgm:prSet presAssocID="{8EC7AF35-3CCD-4408-B69B-7E45C2F8829F}" presName="txTwo" presStyleLbl="node2" presStyleIdx="0" presStyleCnt="1" custLinFactNeighborX="201">
        <dgm:presLayoutVars>
          <dgm:chPref val="3"/>
        </dgm:presLayoutVars>
      </dgm:prSet>
      <dgm:spPr/>
    </dgm:pt>
    <dgm:pt modelId="{CC1615A3-EFA9-4F50-8FBA-16E187AD5498}" type="pres">
      <dgm:prSet presAssocID="{8EC7AF35-3CCD-4408-B69B-7E45C2F8829F}" presName="parTransTwo" presStyleCnt="0"/>
      <dgm:spPr/>
    </dgm:pt>
    <dgm:pt modelId="{ECA795F4-4FBE-4730-8D28-89B995EF6241}" type="pres">
      <dgm:prSet presAssocID="{8EC7AF35-3CCD-4408-B69B-7E45C2F8829F}" presName="horzTwo" presStyleCnt="0"/>
      <dgm:spPr/>
    </dgm:pt>
    <dgm:pt modelId="{A304EEE2-152D-4784-8358-77A8806EA1F2}" type="pres">
      <dgm:prSet presAssocID="{43886143-8C73-4587-9B17-4B382160F3C5}" presName="vertThree" presStyleCnt="0"/>
      <dgm:spPr/>
    </dgm:pt>
    <dgm:pt modelId="{AD30E2D1-831A-4BA5-AD1A-AA71C2018642}" type="pres">
      <dgm:prSet presAssocID="{43886143-8C73-4587-9B17-4B382160F3C5}" presName="txThree" presStyleLbl="node3" presStyleIdx="0" presStyleCnt="6">
        <dgm:presLayoutVars>
          <dgm:chPref val="3"/>
        </dgm:presLayoutVars>
      </dgm:prSet>
      <dgm:spPr/>
    </dgm:pt>
    <dgm:pt modelId="{94C9761A-33B0-46AC-8A4F-AE7623B73E35}" type="pres">
      <dgm:prSet presAssocID="{43886143-8C73-4587-9B17-4B382160F3C5}" presName="horzThree" presStyleCnt="0"/>
      <dgm:spPr/>
    </dgm:pt>
    <dgm:pt modelId="{98B4DCDC-0DC9-4E38-B180-80AF52B11FF5}" type="pres">
      <dgm:prSet presAssocID="{1366B6B7-80EB-4A7E-AD52-CE10AA756788}" presName="sibSpaceThree" presStyleCnt="0"/>
      <dgm:spPr/>
    </dgm:pt>
    <dgm:pt modelId="{84C904C7-714B-4C19-8269-79536CB6CFD5}" type="pres">
      <dgm:prSet presAssocID="{3BBC7800-6652-42C4-8755-3E8521742091}" presName="vertThree" presStyleCnt="0"/>
      <dgm:spPr/>
    </dgm:pt>
    <dgm:pt modelId="{51D28D72-2B99-4030-9A65-63CCCB94F378}" type="pres">
      <dgm:prSet presAssocID="{3BBC7800-6652-42C4-8755-3E8521742091}" presName="txThree" presStyleLbl="node3" presStyleIdx="1" presStyleCnt="6" custLinFactNeighborY="-92">
        <dgm:presLayoutVars>
          <dgm:chPref val="3"/>
        </dgm:presLayoutVars>
      </dgm:prSet>
      <dgm:spPr/>
    </dgm:pt>
    <dgm:pt modelId="{C36A26D3-3B4D-470A-B703-A7E1B014A6E6}" type="pres">
      <dgm:prSet presAssocID="{3BBC7800-6652-42C4-8755-3E8521742091}" presName="horzThree" presStyleCnt="0"/>
      <dgm:spPr/>
    </dgm:pt>
    <dgm:pt modelId="{E352275C-03EA-4618-8DD7-36412B5D3905}" type="pres">
      <dgm:prSet presAssocID="{84A0CBCF-F588-471F-A971-ACD8CA37553E}" presName="sibSpaceThree" presStyleCnt="0"/>
      <dgm:spPr/>
    </dgm:pt>
    <dgm:pt modelId="{E2952BB1-CC8A-4C7B-8B4A-54CCB1EBC886}" type="pres">
      <dgm:prSet presAssocID="{7D19940D-7A5A-461E-8551-AB548B2D705C}" presName="vertThree" presStyleCnt="0"/>
      <dgm:spPr/>
    </dgm:pt>
    <dgm:pt modelId="{C14B4087-1CF5-407A-A847-2042A8744AFB}" type="pres">
      <dgm:prSet presAssocID="{7D19940D-7A5A-461E-8551-AB548B2D705C}" presName="txThree" presStyleLbl="node3" presStyleIdx="2" presStyleCnt="6">
        <dgm:presLayoutVars>
          <dgm:chPref val="3"/>
        </dgm:presLayoutVars>
      </dgm:prSet>
      <dgm:spPr/>
    </dgm:pt>
    <dgm:pt modelId="{D8A742DA-A098-403E-B32B-CE07AEE63A92}" type="pres">
      <dgm:prSet presAssocID="{7D19940D-7A5A-461E-8551-AB548B2D705C}" presName="horzThree" presStyleCnt="0"/>
      <dgm:spPr/>
    </dgm:pt>
    <dgm:pt modelId="{62037A0A-84E3-4EF9-843E-E1C7D1931B53}" type="pres">
      <dgm:prSet presAssocID="{7014491B-AE39-499A-92B8-5ACA8E74CFD6}" presName="sibSpaceThree" presStyleCnt="0"/>
      <dgm:spPr/>
    </dgm:pt>
    <dgm:pt modelId="{293F85A7-C2C1-44AF-9E6D-40B13CDB852C}" type="pres">
      <dgm:prSet presAssocID="{3A2378AB-1E8F-4197-9432-E53491C46919}" presName="vertThree" presStyleCnt="0"/>
      <dgm:spPr/>
    </dgm:pt>
    <dgm:pt modelId="{DB8C944D-CAD7-4E40-81B0-45F111F6BD31}" type="pres">
      <dgm:prSet presAssocID="{3A2378AB-1E8F-4197-9432-E53491C46919}" presName="txThree" presStyleLbl="node3" presStyleIdx="3" presStyleCnt="6">
        <dgm:presLayoutVars>
          <dgm:chPref val="3"/>
        </dgm:presLayoutVars>
      </dgm:prSet>
      <dgm:spPr/>
    </dgm:pt>
    <dgm:pt modelId="{EC830554-8EE0-4F12-8306-3411604EAB57}" type="pres">
      <dgm:prSet presAssocID="{3A2378AB-1E8F-4197-9432-E53491C46919}" presName="horzThree" presStyleCnt="0"/>
      <dgm:spPr/>
    </dgm:pt>
    <dgm:pt modelId="{364AF13E-ACF1-44AD-B1C9-2138D7B69580}" type="pres">
      <dgm:prSet presAssocID="{088FDA9B-60AF-4AEC-AFC7-9AFB4A057D8C}" presName="sibSpaceThree" presStyleCnt="0"/>
      <dgm:spPr/>
    </dgm:pt>
    <dgm:pt modelId="{8A93791A-C1D4-4175-9D01-6B17ECA2EF35}" type="pres">
      <dgm:prSet presAssocID="{EBB27B49-4428-435F-B947-C41F698526C6}" presName="vertThree" presStyleCnt="0"/>
      <dgm:spPr/>
    </dgm:pt>
    <dgm:pt modelId="{479003F9-746B-478D-8EED-F6DFCA9FAB79}" type="pres">
      <dgm:prSet presAssocID="{EBB27B49-4428-435F-B947-C41F698526C6}" presName="txThree" presStyleLbl="node3" presStyleIdx="4" presStyleCnt="6">
        <dgm:presLayoutVars>
          <dgm:chPref val="3"/>
        </dgm:presLayoutVars>
      </dgm:prSet>
      <dgm:spPr/>
    </dgm:pt>
    <dgm:pt modelId="{E4EC723D-1725-429D-81F5-4E33790B97CC}" type="pres">
      <dgm:prSet presAssocID="{EBB27B49-4428-435F-B947-C41F698526C6}" presName="horzThree" presStyleCnt="0"/>
      <dgm:spPr/>
    </dgm:pt>
    <dgm:pt modelId="{885D702E-757A-4FFA-8762-89915BB29FD8}" type="pres">
      <dgm:prSet presAssocID="{3AD71AB5-A40A-4BA0-87D0-496361EC86F1}" presName="sibSpaceThree" presStyleCnt="0"/>
      <dgm:spPr/>
    </dgm:pt>
    <dgm:pt modelId="{C261C47D-0B24-4EF1-808F-DE103DC05A83}" type="pres">
      <dgm:prSet presAssocID="{A39DBF00-99B5-46E7-9ACE-38EF76F20EB6}" presName="vertThree" presStyleCnt="0"/>
      <dgm:spPr/>
    </dgm:pt>
    <dgm:pt modelId="{D5CA29C7-1741-49E5-A8E3-E75545FB74E6}" type="pres">
      <dgm:prSet presAssocID="{A39DBF00-99B5-46E7-9ACE-38EF76F20EB6}" presName="txThree" presStyleLbl="node3" presStyleIdx="5" presStyleCnt="6">
        <dgm:presLayoutVars>
          <dgm:chPref val="3"/>
        </dgm:presLayoutVars>
      </dgm:prSet>
      <dgm:spPr/>
    </dgm:pt>
    <dgm:pt modelId="{21452742-2D9A-42C2-8C8A-A6C2251BA72D}" type="pres">
      <dgm:prSet presAssocID="{A39DBF00-99B5-46E7-9ACE-38EF76F20EB6}" presName="horzThree" presStyleCnt="0"/>
      <dgm:spPr/>
    </dgm:pt>
  </dgm:ptLst>
  <dgm:cxnLst>
    <dgm:cxn modelId="{EDADFA16-5EF1-4BEE-8529-A69024CF9EC6}" type="presOf" srcId="{43886143-8C73-4587-9B17-4B382160F3C5}" destId="{AD30E2D1-831A-4BA5-AD1A-AA71C2018642}" srcOrd="0" destOrd="0" presId="urn:microsoft.com/office/officeart/2005/8/layout/architecture"/>
    <dgm:cxn modelId="{9EAECD2F-C7EB-47A1-82C2-B2BE0D2FAE84}" type="presOf" srcId="{3A2378AB-1E8F-4197-9432-E53491C46919}" destId="{DB8C944D-CAD7-4E40-81B0-45F111F6BD31}" srcOrd="0" destOrd="0" presId="urn:microsoft.com/office/officeart/2005/8/layout/architecture"/>
    <dgm:cxn modelId="{A6F26B5E-3A81-41A0-A729-E585316E5122}" type="presOf" srcId="{A39DBF00-99B5-46E7-9ACE-38EF76F20EB6}" destId="{D5CA29C7-1741-49E5-A8E3-E75545FB74E6}" srcOrd="0" destOrd="0" presId="urn:microsoft.com/office/officeart/2005/8/layout/architecture"/>
    <dgm:cxn modelId="{E9E3555E-384F-4840-9E29-269267846B27}" type="presOf" srcId="{8EC7AF35-3CCD-4408-B69B-7E45C2F8829F}" destId="{65ADD92C-9826-43C8-8A99-E68BD0FB430F}" srcOrd="0" destOrd="0" presId="urn:microsoft.com/office/officeart/2005/8/layout/architecture"/>
    <dgm:cxn modelId="{BEAAD847-9A2C-4637-AD81-230155458A2C}" type="presOf" srcId="{627A61F5-F368-4D7A-BBA9-9A5AC1363741}" destId="{FB8BDB9F-EF08-4E93-BB1F-5D4831D9AA7E}" srcOrd="0" destOrd="0" presId="urn:microsoft.com/office/officeart/2005/8/layout/architecture"/>
    <dgm:cxn modelId="{1821CE6D-51E2-4AF7-BE7A-DF21B3807B81}" srcId="{8EC7AF35-3CCD-4408-B69B-7E45C2F8829F}" destId="{3BBC7800-6652-42C4-8755-3E8521742091}" srcOrd="1" destOrd="0" parTransId="{A3791B30-70E5-4C52-8FA1-8F62F27F4C85}" sibTransId="{84A0CBCF-F588-471F-A971-ACD8CA37553E}"/>
    <dgm:cxn modelId="{9B440D70-9779-4765-907D-A059E342B252}" srcId="{8EC7AF35-3CCD-4408-B69B-7E45C2F8829F}" destId="{A39DBF00-99B5-46E7-9ACE-38EF76F20EB6}" srcOrd="5" destOrd="0" parTransId="{824B3B33-ECC1-4F1D-A5C6-9F36A96C3A09}" sibTransId="{E7472262-86A4-47E5-9CE0-D4CADEF34D9D}"/>
    <dgm:cxn modelId="{9611995A-1207-4ACA-B6B2-34632209CA47}" srcId="{8EC7AF35-3CCD-4408-B69B-7E45C2F8829F}" destId="{3A2378AB-1E8F-4197-9432-E53491C46919}" srcOrd="3" destOrd="0" parTransId="{457AB474-466A-485C-B22A-C7054657433B}" sibTransId="{088FDA9B-60AF-4AEC-AFC7-9AFB4A057D8C}"/>
    <dgm:cxn modelId="{D74B2B86-9C64-4962-9FD9-84E418294D2F}" srcId="{8EC7AF35-3CCD-4408-B69B-7E45C2F8829F}" destId="{43886143-8C73-4587-9B17-4B382160F3C5}" srcOrd="0" destOrd="0" parTransId="{3D875210-0878-4F65-AF49-7DD1EC0C26B5}" sibTransId="{1366B6B7-80EB-4A7E-AD52-CE10AA756788}"/>
    <dgm:cxn modelId="{93C3BA94-3F53-47A0-8D9C-261CB59A8A65}" srcId="{8EC7AF35-3CCD-4408-B69B-7E45C2F8829F}" destId="{7D19940D-7A5A-461E-8551-AB548B2D705C}" srcOrd="2" destOrd="0" parTransId="{667B7C73-1538-4073-9F4B-15F22C456CE4}" sibTransId="{7014491B-AE39-499A-92B8-5ACA8E74CFD6}"/>
    <dgm:cxn modelId="{474BA8B1-C90B-4FA3-924F-D7BBCFF43168}" type="presOf" srcId="{E23BC925-1A81-4499-9001-A46019FF438C}" destId="{C19BD5EB-9691-4FCA-A4FF-57480F269396}" srcOrd="0" destOrd="0" presId="urn:microsoft.com/office/officeart/2005/8/layout/architecture"/>
    <dgm:cxn modelId="{D10486B3-2381-4CFF-91D5-C8752B61C99F}" type="presOf" srcId="{3BBC7800-6652-42C4-8755-3E8521742091}" destId="{51D28D72-2B99-4030-9A65-63CCCB94F378}" srcOrd="0" destOrd="0" presId="urn:microsoft.com/office/officeart/2005/8/layout/architecture"/>
    <dgm:cxn modelId="{76E9D5BF-B9D3-4C48-9BBA-D641F1611C3B}" srcId="{8EC7AF35-3CCD-4408-B69B-7E45C2F8829F}" destId="{EBB27B49-4428-435F-B947-C41F698526C6}" srcOrd="4" destOrd="0" parTransId="{221B02CC-723B-4AE0-8F19-6CEC501C18F5}" sibTransId="{3AD71AB5-A40A-4BA0-87D0-496361EC86F1}"/>
    <dgm:cxn modelId="{D424D3CD-5571-46BE-B5B7-AD5EA0BBBF1D}" srcId="{627A61F5-F368-4D7A-BBA9-9A5AC1363741}" destId="{8EC7AF35-3CCD-4408-B69B-7E45C2F8829F}" srcOrd="0" destOrd="0" parTransId="{5A75DA97-71A4-4FD2-80EF-FD6C377DF822}" sibTransId="{A4153685-079F-4BA8-BAFF-9FF1D9A505EF}"/>
    <dgm:cxn modelId="{CCB405EC-9C57-42AB-971E-FF1273AB25EE}" srcId="{E23BC925-1A81-4499-9001-A46019FF438C}" destId="{627A61F5-F368-4D7A-BBA9-9A5AC1363741}" srcOrd="0" destOrd="0" parTransId="{F8CD71B1-1B70-4CD2-8881-B1DB7E10C767}" sibTransId="{7C634531-D7AA-49BD-BFE3-492DB178FF72}"/>
    <dgm:cxn modelId="{431949F1-2C7D-4C05-9750-3514412B6B65}" type="presOf" srcId="{7D19940D-7A5A-461E-8551-AB548B2D705C}" destId="{C14B4087-1CF5-407A-A847-2042A8744AFB}" srcOrd="0" destOrd="0" presId="urn:microsoft.com/office/officeart/2005/8/layout/architecture"/>
    <dgm:cxn modelId="{C8028CF2-9CEC-444C-85C2-751451B0232E}" type="presOf" srcId="{EBB27B49-4428-435F-B947-C41F698526C6}" destId="{479003F9-746B-478D-8EED-F6DFCA9FAB79}" srcOrd="0" destOrd="0" presId="urn:microsoft.com/office/officeart/2005/8/layout/architecture"/>
    <dgm:cxn modelId="{2567CD21-5181-43B9-B064-AC05E0E9726D}" type="presParOf" srcId="{C19BD5EB-9691-4FCA-A4FF-57480F269396}" destId="{475D4DC5-9AD6-4416-92FD-F75720A0CE54}" srcOrd="0" destOrd="0" presId="urn:microsoft.com/office/officeart/2005/8/layout/architecture"/>
    <dgm:cxn modelId="{0E9E4AB6-AC8E-4B7D-B183-5AD540B5D59F}" type="presParOf" srcId="{475D4DC5-9AD6-4416-92FD-F75720A0CE54}" destId="{FB8BDB9F-EF08-4E93-BB1F-5D4831D9AA7E}" srcOrd="0" destOrd="0" presId="urn:microsoft.com/office/officeart/2005/8/layout/architecture"/>
    <dgm:cxn modelId="{D2015B13-C782-49CD-BC1D-C07962173F5F}" type="presParOf" srcId="{475D4DC5-9AD6-4416-92FD-F75720A0CE54}" destId="{AF16B775-BC45-4EB1-8D15-4867C2A460A6}" srcOrd="1" destOrd="0" presId="urn:microsoft.com/office/officeart/2005/8/layout/architecture"/>
    <dgm:cxn modelId="{7398F2C6-3A48-4D2E-BBB1-1A0759E766B5}" type="presParOf" srcId="{475D4DC5-9AD6-4416-92FD-F75720A0CE54}" destId="{93D8F44A-7A4B-4503-8780-6786A1690F6E}" srcOrd="2" destOrd="0" presId="urn:microsoft.com/office/officeart/2005/8/layout/architecture"/>
    <dgm:cxn modelId="{19CAE482-331B-4199-8218-8539BA0748CE}" type="presParOf" srcId="{93D8F44A-7A4B-4503-8780-6786A1690F6E}" destId="{2A0D1EF8-4B4E-4186-B0F8-CBDC28B7D660}" srcOrd="0" destOrd="0" presId="urn:microsoft.com/office/officeart/2005/8/layout/architecture"/>
    <dgm:cxn modelId="{1E0BD260-68DC-4A12-B22B-B22902AE93F7}" type="presParOf" srcId="{2A0D1EF8-4B4E-4186-B0F8-CBDC28B7D660}" destId="{65ADD92C-9826-43C8-8A99-E68BD0FB430F}" srcOrd="0" destOrd="0" presId="urn:microsoft.com/office/officeart/2005/8/layout/architecture"/>
    <dgm:cxn modelId="{1A4047A2-AAA4-4CE5-91F3-5CD674CF9D04}" type="presParOf" srcId="{2A0D1EF8-4B4E-4186-B0F8-CBDC28B7D660}" destId="{CC1615A3-EFA9-4F50-8FBA-16E187AD5498}" srcOrd="1" destOrd="0" presId="urn:microsoft.com/office/officeart/2005/8/layout/architecture"/>
    <dgm:cxn modelId="{F7018B51-EA85-4598-AB97-29B0E6AA3495}" type="presParOf" srcId="{2A0D1EF8-4B4E-4186-B0F8-CBDC28B7D660}" destId="{ECA795F4-4FBE-4730-8D28-89B995EF6241}" srcOrd="2" destOrd="0" presId="urn:microsoft.com/office/officeart/2005/8/layout/architecture"/>
    <dgm:cxn modelId="{2FAD9516-94E2-4CE0-B3C3-10094B92FC45}" type="presParOf" srcId="{ECA795F4-4FBE-4730-8D28-89B995EF6241}" destId="{A304EEE2-152D-4784-8358-77A8806EA1F2}" srcOrd="0" destOrd="0" presId="urn:microsoft.com/office/officeart/2005/8/layout/architecture"/>
    <dgm:cxn modelId="{098C8CC4-018D-4136-AD25-FE64184E16DC}" type="presParOf" srcId="{A304EEE2-152D-4784-8358-77A8806EA1F2}" destId="{AD30E2D1-831A-4BA5-AD1A-AA71C2018642}" srcOrd="0" destOrd="0" presId="urn:microsoft.com/office/officeart/2005/8/layout/architecture"/>
    <dgm:cxn modelId="{1B9D2FC9-6D19-42F2-9100-8C1021AF4A3C}" type="presParOf" srcId="{A304EEE2-152D-4784-8358-77A8806EA1F2}" destId="{94C9761A-33B0-46AC-8A4F-AE7623B73E35}" srcOrd="1" destOrd="0" presId="urn:microsoft.com/office/officeart/2005/8/layout/architecture"/>
    <dgm:cxn modelId="{47421128-CAA5-4F12-804E-AC6E143E45BB}" type="presParOf" srcId="{ECA795F4-4FBE-4730-8D28-89B995EF6241}" destId="{98B4DCDC-0DC9-4E38-B180-80AF52B11FF5}" srcOrd="1" destOrd="0" presId="urn:microsoft.com/office/officeart/2005/8/layout/architecture"/>
    <dgm:cxn modelId="{A010B5A1-D7E9-456C-A034-572893E13FD1}" type="presParOf" srcId="{ECA795F4-4FBE-4730-8D28-89B995EF6241}" destId="{84C904C7-714B-4C19-8269-79536CB6CFD5}" srcOrd="2" destOrd="0" presId="urn:microsoft.com/office/officeart/2005/8/layout/architecture"/>
    <dgm:cxn modelId="{6EB540FF-C3FE-425B-9B4E-D9809F1F27DB}" type="presParOf" srcId="{84C904C7-714B-4C19-8269-79536CB6CFD5}" destId="{51D28D72-2B99-4030-9A65-63CCCB94F378}" srcOrd="0" destOrd="0" presId="urn:microsoft.com/office/officeart/2005/8/layout/architecture"/>
    <dgm:cxn modelId="{51B10F0B-F49A-4F1E-9E33-5C9D674C6A6F}" type="presParOf" srcId="{84C904C7-714B-4C19-8269-79536CB6CFD5}" destId="{C36A26D3-3B4D-470A-B703-A7E1B014A6E6}" srcOrd="1" destOrd="0" presId="urn:microsoft.com/office/officeart/2005/8/layout/architecture"/>
    <dgm:cxn modelId="{829EEF2B-0252-47A7-B856-639DBDED8CC5}" type="presParOf" srcId="{ECA795F4-4FBE-4730-8D28-89B995EF6241}" destId="{E352275C-03EA-4618-8DD7-36412B5D3905}" srcOrd="3" destOrd="0" presId="urn:microsoft.com/office/officeart/2005/8/layout/architecture"/>
    <dgm:cxn modelId="{3CC68ACE-D0D9-4568-A1E5-2A6E6F7B8A26}" type="presParOf" srcId="{ECA795F4-4FBE-4730-8D28-89B995EF6241}" destId="{E2952BB1-CC8A-4C7B-8B4A-54CCB1EBC886}" srcOrd="4" destOrd="0" presId="urn:microsoft.com/office/officeart/2005/8/layout/architecture"/>
    <dgm:cxn modelId="{FFA0B5A4-6E3A-40A9-AEE3-E47ED29FF03E}" type="presParOf" srcId="{E2952BB1-CC8A-4C7B-8B4A-54CCB1EBC886}" destId="{C14B4087-1CF5-407A-A847-2042A8744AFB}" srcOrd="0" destOrd="0" presId="urn:microsoft.com/office/officeart/2005/8/layout/architecture"/>
    <dgm:cxn modelId="{C64599A4-54D0-45B6-BBD1-FACCAAF34429}" type="presParOf" srcId="{E2952BB1-CC8A-4C7B-8B4A-54CCB1EBC886}" destId="{D8A742DA-A098-403E-B32B-CE07AEE63A92}" srcOrd="1" destOrd="0" presId="urn:microsoft.com/office/officeart/2005/8/layout/architecture"/>
    <dgm:cxn modelId="{AB9C7117-8E6C-48C1-A993-3A9CB95F24ED}" type="presParOf" srcId="{ECA795F4-4FBE-4730-8D28-89B995EF6241}" destId="{62037A0A-84E3-4EF9-843E-E1C7D1931B53}" srcOrd="5" destOrd="0" presId="urn:microsoft.com/office/officeart/2005/8/layout/architecture"/>
    <dgm:cxn modelId="{1F285BBE-31AE-4284-A560-D35AB1636237}" type="presParOf" srcId="{ECA795F4-4FBE-4730-8D28-89B995EF6241}" destId="{293F85A7-C2C1-44AF-9E6D-40B13CDB852C}" srcOrd="6" destOrd="0" presId="urn:microsoft.com/office/officeart/2005/8/layout/architecture"/>
    <dgm:cxn modelId="{9AD54192-F0A4-44EB-A51A-37A62388B43C}" type="presParOf" srcId="{293F85A7-C2C1-44AF-9E6D-40B13CDB852C}" destId="{DB8C944D-CAD7-4E40-81B0-45F111F6BD31}" srcOrd="0" destOrd="0" presId="urn:microsoft.com/office/officeart/2005/8/layout/architecture"/>
    <dgm:cxn modelId="{B4663C4A-2F16-426B-9A62-94634381B94B}" type="presParOf" srcId="{293F85A7-C2C1-44AF-9E6D-40B13CDB852C}" destId="{EC830554-8EE0-4F12-8306-3411604EAB57}" srcOrd="1" destOrd="0" presId="urn:microsoft.com/office/officeart/2005/8/layout/architecture"/>
    <dgm:cxn modelId="{BCF958C0-B8A1-4994-9648-369C402B1041}" type="presParOf" srcId="{ECA795F4-4FBE-4730-8D28-89B995EF6241}" destId="{364AF13E-ACF1-44AD-B1C9-2138D7B69580}" srcOrd="7" destOrd="0" presId="urn:microsoft.com/office/officeart/2005/8/layout/architecture"/>
    <dgm:cxn modelId="{DC5BF7B6-9818-4FC4-93FE-C121F064F3B7}" type="presParOf" srcId="{ECA795F4-4FBE-4730-8D28-89B995EF6241}" destId="{8A93791A-C1D4-4175-9D01-6B17ECA2EF35}" srcOrd="8" destOrd="0" presId="urn:microsoft.com/office/officeart/2005/8/layout/architecture"/>
    <dgm:cxn modelId="{08DC450F-8562-49FF-85C7-008B9076DC10}" type="presParOf" srcId="{8A93791A-C1D4-4175-9D01-6B17ECA2EF35}" destId="{479003F9-746B-478D-8EED-F6DFCA9FAB79}" srcOrd="0" destOrd="0" presId="urn:microsoft.com/office/officeart/2005/8/layout/architecture"/>
    <dgm:cxn modelId="{34443103-8A9E-48C3-9861-63FD57FBFCB5}" type="presParOf" srcId="{8A93791A-C1D4-4175-9D01-6B17ECA2EF35}" destId="{E4EC723D-1725-429D-81F5-4E33790B97CC}" srcOrd="1" destOrd="0" presId="urn:microsoft.com/office/officeart/2005/8/layout/architecture"/>
    <dgm:cxn modelId="{F19A4D18-1EB3-4807-A81B-1251D9900D89}" type="presParOf" srcId="{ECA795F4-4FBE-4730-8D28-89B995EF6241}" destId="{885D702E-757A-4FFA-8762-89915BB29FD8}" srcOrd="9" destOrd="0" presId="urn:microsoft.com/office/officeart/2005/8/layout/architecture"/>
    <dgm:cxn modelId="{CDB79885-F586-4944-AEBE-D559BE3FCAD3}" type="presParOf" srcId="{ECA795F4-4FBE-4730-8D28-89B995EF6241}" destId="{C261C47D-0B24-4EF1-808F-DE103DC05A83}" srcOrd="10" destOrd="0" presId="urn:microsoft.com/office/officeart/2005/8/layout/architecture"/>
    <dgm:cxn modelId="{D594F9BC-73B0-4D40-B7D3-45949DE91096}" type="presParOf" srcId="{C261C47D-0B24-4EF1-808F-DE103DC05A83}" destId="{D5CA29C7-1741-49E5-A8E3-E75545FB74E6}" srcOrd="0" destOrd="0" presId="urn:microsoft.com/office/officeart/2005/8/layout/architecture"/>
    <dgm:cxn modelId="{78D4AA0F-2771-4105-AABF-1B66578D5286}" type="presParOf" srcId="{C261C47D-0B24-4EF1-808F-DE103DC05A83}" destId="{21452742-2D9A-42C2-8C8A-A6C2251BA72D}" srcOrd="1" destOrd="0" presId="urn:microsoft.com/office/officeart/2005/8/layout/architecture"/>
  </dgm:cxnLst>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06BEE2-86B7-40E4-A654-BA9157719FA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7D55ED0-6D51-4F4E-8C6E-99132E5F9058}">
      <dgm:prSet phldrT="[Text]"/>
      <dgm:spPr/>
      <dgm:t>
        <a:bodyPr/>
        <a:lstStyle/>
        <a:p>
          <a:r>
            <a:rPr lang="en-US" b="1" i="1" dirty="0"/>
            <a:t>Approach</a:t>
          </a:r>
          <a:endParaRPr lang="en-US" dirty="0"/>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E39D2D0B-6159-4A19-9067-EAE36C41881D}" type="parTrans" cxnId="{1F9DDD6A-2C6F-4B4F-BABB-75E01DC6E251}">
      <dgm:prSet/>
      <dgm:spPr/>
      <dgm:t>
        <a:bodyPr/>
        <a:lstStyle/>
        <a:p>
          <a:endParaRPr lang="en-US"/>
        </a:p>
      </dgm:t>
    </dgm:pt>
    <dgm:pt modelId="{EC9E21C2-D387-4D3E-8D99-CC886C08ABE9}" type="sibTrans" cxnId="{1F9DDD6A-2C6F-4B4F-BABB-75E01DC6E251}">
      <dgm:prSet/>
      <dgm:spPr/>
      <dgm:t>
        <a:bodyPr/>
        <a:lstStyle/>
        <a:p>
          <a:endParaRPr lang="en-US"/>
        </a:p>
      </dgm:t>
    </dgm:pt>
    <dgm:pt modelId="{571352A2-6121-48C0-99FE-698D5E3E68AB}">
      <dgm:prSet/>
      <dgm:spPr/>
      <dgm:t>
        <a:bodyPr/>
        <a:lstStyle/>
        <a:p>
          <a:r>
            <a:rPr lang="en-US" b="1" i="1" dirty="0"/>
            <a:t>Deployment</a:t>
          </a:r>
          <a:endParaRPr lang="en-US" dirty="0"/>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70CFD02E-DA0D-4173-803B-64751E01FCB9}" type="parTrans" cxnId="{2F9E2647-6105-483B-A354-D05E2B2FF387}">
      <dgm:prSet/>
      <dgm:spPr/>
      <dgm:t>
        <a:bodyPr/>
        <a:lstStyle/>
        <a:p>
          <a:endParaRPr lang="en-US"/>
        </a:p>
      </dgm:t>
    </dgm:pt>
    <dgm:pt modelId="{2ED87865-ECFE-4EA8-B20D-4F50900C86CB}" type="sibTrans" cxnId="{2F9E2647-6105-483B-A354-D05E2B2FF387}">
      <dgm:prSet/>
      <dgm:spPr/>
      <dgm:t>
        <a:bodyPr/>
        <a:lstStyle/>
        <a:p>
          <a:endParaRPr lang="en-US"/>
        </a:p>
      </dgm:t>
    </dgm:pt>
    <dgm:pt modelId="{AA89460A-07FB-46C1-8EE5-6FD54CB80F03}">
      <dgm:prSet/>
      <dgm:spPr/>
      <dgm:t>
        <a:bodyPr/>
        <a:lstStyle/>
        <a:p>
          <a:r>
            <a:rPr lang="en-US" b="1" i="1" dirty="0"/>
            <a:t>Learning</a:t>
          </a:r>
          <a:endParaRPr lang="en-US" dirty="0"/>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A3EED28E-126E-4D02-BF36-79609EDD84B2}" type="parTrans" cxnId="{85CBD17B-1660-43A6-897A-656C29ACAAEA}">
      <dgm:prSet/>
      <dgm:spPr/>
      <dgm:t>
        <a:bodyPr/>
        <a:lstStyle/>
        <a:p>
          <a:endParaRPr lang="en-US"/>
        </a:p>
      </dgm:t>
    </dgm:pt>
    <dgm:pt modelId="{7C9F09E3-F350-437A-810F-41AF06B2B48B}" type="sibTrans" cxnId="{85CBD17B-1660-43A6-897A-656C29ACAAEA}">
      <dgm:prSet/>
      <dgm:spPr/>
      <dgm:t>
        <a:bodyPr/>
        <a:lstStyle/>
        <a:p>
          <a:endParaRPr lang="en-US"/>
        </a:p>
      </dgm:t>
    </dgm:pt>
    <dgm:pt modelId="{9C34C0C8-4AD9-47EA-830C-BAD51B121AD0}">
      <dgm:prSet/>
      <dgm:spPr/>
      <dgm:t>
        <a:bodyPr/>
        <a:lstStyle/>
        <a:p>
          <a:r>
            <a:rPr lang="en-US" b="1" i="1" dirty="0"/>
            <a:t>Integration</a:t>
          </a:r>
          <a:endParaRPr lang="en-US" dirty="0">
            <a:ea typeface="ＭＳ Ｐゴシック" pitchFamily="34" charset="-128"/>
          </a:endParaRPr>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AA8E2213-7A64-44C8-AFD1-C474F665C9CC}" type="parTrans" cxnId="{01F1796B-EA6A-459A-8D54-2C740E2FA555}">
      <dgm:prSet/>
      <dgm:spPr/>
      <dgm:t>
        <a:bodyPr/>
        <a:lstStyle/>
        <a:p>
          <a:endParaRPr lang="en-US"/>
        </a:p>
      </dgm:t>
    </dgm:pt>
    <dgm:pt modelId="{F04D5F1E-181C-4F30-9F8D-2FF919EC9FB8}" type="sibTrans" cxnId="{01F1796B-EA6A-459A-8D54-2C740E2FA555}">
      <dgm:prSet/>
      <dgm:spPr/>
      <dgm:t>
        <a:bodyPr/>
        <a:lstStyle/>
        <a:p>
          <a:endParaRPr lang="en-US"/>
        </a:p>
      </dgm:t>
    </dgm:pt>
    <dgm:pt modelId="{5C1A5EB7-204A-47C7-90A5-C69D091E2A5F}">
      <dgm:prSet phldrT="[Text]"/>
      <dgm:spPr/>
      <dgm:t>
        <a:bodyPr/>
        <a:lstStyle/>
        <a:p>
          <a:r>
            <a:rPr lang="en-US" dirty="0"/>
            <a:t>Do you have a process for accomplishing this?</a:t>
          </a:r>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04D5BFB5-EFAD-4525-8384-495EEE03A1E7}" type="parTrans" cxnId="{EC04592D-0123-4858-9E88-344695F91156}">
      <dgm:prSet/>
      <dgm:spPr/>
      <dgm:t>
        <a:bodyPr/>
        <a:lstStyle/>
        <a:p>
          <a:endParaRPr lang="en-US"/>
        </a:p>
      </dgm:t>
    </dgm:pt>
    <dgm:pt modelId="{6E46E8E0-4D0B-4302-9BD8-9DC310C1F6A0}" type="sibTrans" cxnId="{EC04592D-0123-4858-9E88-344695F91156}">
      <dgm:prSet/>
      <dgm:spPr/>
      <dgm:t>
        <a:bodyPr/>
        <a:lstStyle/>
        <a:p>
          <a:endParaRPr lang="en-US"/>
        </a:p>
      </dgm:t>
    </dgm:pt>
    <dgm:pt modelId="{61618746-6CE3-4241-A7B1-F1B50F031A06}">
      <dgm:prSet/>
      <dgm:spPr/>
      <dgm:t>
        <a:bodyPr/>
        <a:lstStyle/>
        <a:p>
          <a:r>
            <a:rPr lang="en-US" dirty="0"/>
            <a:t>How consistently are your key processes used where they should be used in your organization?</a:t>
          </a:r>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F85F3036-895A-4F53-9EF9-5C701AAF39FD}" type="parTrans" cxnId="{015D9477-1395-467C-90FE-561D06DA16E9}">
      <dgm:prSet/>
      <dgm:spPr/>
      <dgm:t>
        <a:bodyPr/>
        <a:lstStyle/>
        <a:p>
          <a:endParaRPr lang="en-US"/>
        </a:p>
      </dgm:t>
    </dgm:pt>
    <dgm:pt modelId="{1554AE40-A6E5-4D4D-9375-A77B16EEF2FD}" type="sibTrans" cxnId="{015D9477-1395-467C-90FE-561D06DA16E9}">
      <dgm:prSet/>
      <dgm:spPr/>
      <dgm:t>
        <a:bodyPr/>
        <a:lstStyle/>
        <a:p>
          <a:endParaRPr lang="en-US"/>
        </a:p>
      </dgm:t>
    </dgm:pt>
    <dgm:pt modelId="{519DCD44-CB69-4D81-9EA3-148A8B212C41}">
      <dgm:prSet/>
      <dgm:spPr/>
      <dgm:t>
        <a:bodyPr/>
        <a:lstStyle/>
        <a:p>
          <a:r>
            <a:rPr lang="en-US" dirty="0"/>
            <a:t>Do you improve the process regularly, and share the improvements?</a:t>
          </a:r>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1990D647-2517-4666-9055-7973556DD45E}" type="parTrans" cxnId="{97FC3435-815A-47A9-9CF0-27E58AF68F0F}">
      <dgm:prSet/>
      <dgm:spPr/>
      <dgm:t>
        <a:bodyPr/>
        <a:lstStyle/>
        <a:p>
          <a:endParaRPr lang="en-US"/>
        </a:p>
      </dgm:t>
    </dgm:pt>
    <dgm:pt modelId="{2C40E653-387F-4B4E-92AE-EB19E20E6622}" type="sibTrans" cxnId="{97FC3435-815A-47A9-9CF0-27E58AF68F0F}">
      <dgm:prSet/>
      <dgm:spPr/>
      <dgm:t>
        <a:bodyPr/>
        <a:lstStyle/>
        <a:p>
          <a:endParaRPr lang="en-US"/>
        </a:p>
      </dgm:t>
    </dgm:pt>
    <dgm:pt modelId="{476D9CD9-03AF-4341-8DCE-BB6AF5E08C2D}">
      <dgm:prSet/>
      <dgm:spPr/>
      <dgm:t>
        <a:bodyPr/>
        <a:lstStyle/>
        <a:p>
          <a:r>
            <a:rPr lang="en-US" dirty="0"/>
            <a:t>How do your processes reflect your organizations needs and goals?</a:t>
          </a:r>
          <a:endParaRPr lang="en-US" dirty="0">
            <a:ea typeface="ＭＳ Ｐゴシック" pitchFamily="34" charset="-128"/>
          </a:endParaRPr>
        </a:p>
      </dgm:t>
      <dgm:extLst>
        <a:ext uri="{E40237B7-FDA0-4F09-8148-C483321AD2D9}">
          <dgm14:cNvPr xmlns:dgm14="http://schemas.microsoft.com/office/drawing/2010/diagram" id="0" name="" descr="Approach&#10; Do you have a process for accomplishing this?&#10; Is the process well-ordered and repeatable?&#10;Deployment&#10; How consistently are your key processes used where they should be used in your organization?&#10;Learning&#10; Do you improve the process regularly, and share the improvements?&#10;Integration&#10; How do your processes reflect your organizations needs and goals?&#10;"/>
        </a:ext>
      </dgm:extLst>
    </dgm:pt>
    <dgm:pt modelId="{D2B3979C-8DE3-4139-BE88-71B8667DF961}" type="parTrans" cxnId="{48E00BE9-D9B9-46EA-8D1E-218672A517EA}">
      <dgm:prSet/>
      <dgm:spPr/>
      <dgm:t>
        <a:bodyPr/>
        <a:lstStyle/>
        <a:p>
          <a:endParaRPr lang="en-US"/>
        </a:p>
      </dgm:t>
    </dgm:pt>
    <dgm:pt modelId="{D29447F2-F0E2-4DAA-9AB1-B76F8FC145C2}" type="sibTrans" cxnId="{48E00BE9-D9B9-46EA-8D1E-218672A517EA}">
      <dgm:prSet/>
      <dgm:spPr/>
      <dgm:t>
        <a:bodyPr/>
        <a:lstStyle/>
        <a:p>
          <a:endParaRPr lang="en-US"/>
        </a:p>
      </dgm:t>
    </dgm:pt>
    <dgm:pt modelId="{6D4030F3-E886-40B8-BC01-042C9A0B15F5}">
      <dgm:prSet phldrT="[Text]"/>
      <dgm:spPr/>
      <dgm:t>
        <a:bodyPr/>
        <a:lstStyle/>
        <a:p>
          <a:r>
            <a:rPr lang="en-US" dirty="0"/>
            <a:t>Is the process well-ordered and repeatable?</a:t>
          </a:r>
        </a:p>
      </dgm:t>
    </dgm:pt>
    <dgm:pt modelId="{8D0E8666-ED44-4EFD-A157-9790554B2E9A}" type="parTrans" cxnId="{F09D414E-D440-4BFE-886E-5CDEA70CD485}">
      <dgm:prSet/>
      <dgm:spPr/>
      <dgm:t>
        <a:bodyPr/>
        <a:lstStyle/>
        <a:p>
          <a:endParaRPr lang="en-US"/>
        </a:p>
      </dgm:t>
    </dgm:pt>
    <dgm:pt modelId="{114C2AB8-F95F-4626-AFA2-5BDBF927434B}" type="sibTrans" cxnId="{F09D414E-D440-4BFE-886E-5CDEA70CD485}">
      <dgm:prSet/>
      <dgm:spPr/>
      <dgm:t>
        <a:bodyPr/>
        <a:lstStyle/>
        <a:p>
          <a:endParaRPr lang="en-US"/>
        </a:p>
      </dgm:t>
    </dgm:pt>
    <dgm:pt modelId="{CDA8E6C6-B38B-488D-B95A-D9087C2D2670}" type="pres">
      <dgm:prSet presAssocID="{8106BEE2-86B7-40E4-A654-BA9157719FAC}" presName="Name0" presStyleCnt="0">
        <dgm:presLayoutVars>
          <dgm:dir/>
          <dgm:animLvl val="lvl"/>
          <dgm:resizeHandles/>
        </dgm:presLayoutVars>
      </dgm:prSet>
      <dgm:spPr/>
    </dgm:pt>
    <dgm:pt modelId="{7D595079-7594-4886-960D-1F13C9CA9C6E}" type="pres">
      <dgm:prSet presAssocID="{37D55ED0-6D51-4F4E-8C6E-99132E5F9058}" presName="linNode" presStyleCnt="0"/>
      <dgm:spPr/>
    </dgm:pt>
    <dgm:pt modelId="{CABC4A7C-5741-4981-AF33-704F415C52D7}" type="pres">
      <dgm:prSet presAssocID="{37D55ED0-6D51-4F4E-8C6E-99132E5F9058}" presName="parentShp" presStyleLbl="node1" presStyleIdx="0" presStyleCnt="4" custLinFactNeighborX="-7618" custLinFactNeighborY="-126">
        <dgm:presLayoutVars>
          <dgm:bulletEnabled val="1"/>
        </dgm:presLayoutVars>
      </dgm:prSet>
      <dgm:spPr/>
    </dgm:pt>
    <dgm:pt modelId="{6D97D063-DFF5-4514-8C7C-13F6DAC5DC50}" type="pres">
      <dgm:prSet presAssocID="{37D55ED0-6D51-4F4E-8C6E-99132E5F9058}" presName="childShp" presStyleLbl="bgAccFollowNode1" presStyleIdx="0" presStyleCnt="4">
        <dgm:presLayoutVars>
          <dgm:bulletEnabled val="1"/>
        </dgm:presLayoutVars>
      </dgm:prSet>
      <dgm:spPr/>
    </dgm:pt>
    <dgm:pt modelId="{239512E4-47C8-4967-89D5-628C0E5B699E}" type="pres">
      <dgm:prSet presAssocID="{EC9E21C2-D387-4D3E-8D99-CC886C08ABE9}" presName="spacing" presStyleCnt="0"/>
      <dgm:spPr/>
    </dgm:pt>
    <dgm:pt modelId="{99D26911-B7B2-4A2C-B50F-8E33104D263B}" type="pres">
      <dgm:prSet presAssocID="{571352A2-6121-48C0-99FE-698D5E3E68AB}" presName="linNode" presStyleCnt="0"/>
      <dgm:spPr/>
    </dgm:pt>
    <dgm:pt modelId="{0AB44F55-E127-4E5B-981D-3CE11A2B74CA}" type="pres">
      <dgm:prSet presAssocID="{571352A2-6121-48C0-99FE-698D5E3E68AB}" presName="parentShp" presStyleLbl="node1" presStyleIdx="1" presStyleCnt="4">
        <dgm:presLayoutVars>
          <dgm:bulletEnabled val="1"/>
        </dgm:presLayoutVars>
      </dgm:prSet>
      <dgm:spPr/>
    </dgm:pt>
    <dgm:pt modelId="{1C2B90BD-2B72-4185-9F5E-B2F0530DBAB9}" type="pres">
      <dgm:prSet presAssocID="{571352A2-6121-48C0-99FE-698D5E3E68AB}" presName="childShp" presStyleLbl="bgAccFollowNode1" presStyleIdx="1" presStyleCnt="4">
        <dgm:presLayoutVars>
          <dgm:bulletEnabled val="1"/>
        </dgm:presLayoutVars>
      </dgm:prSet>
      <dgm:spPr/>
    </dgm:pt>
    <dgm:pt modelId="{C74C016B-8AE4-4F0D-A8CA-0253F023C821}" type="pres">
      <dgm:prSet presAssocID="{2ED87865-ECFE-4EA8-B20D-4F50900C86CB}" presName="spacing" presStyleCnt="0"/>
      <dgm:spPr/>
    </dgm:pt>
    <dgm:pt modelId="{D44DA213-A968-411C-8487-4B047BAD6323}" type="pres">
      <dgm:prSet presAssocID="{AA89460A-07FB-46C1-8EE5-6FD54CB80F03}" presName="linNode" presStyleCnt="0"/>
      <dgm:spPr/>
    </dgm:pt>
    <dgm:pt modelId="{BC6CC2B4-FD4A-4160-989C-15E696B915E5}" type="pres">
      <dgm:prSet presAssocID="{AA89460A-07FB-46C1-8EE5-6FD54CB80F03}" presName="parentShp" presStyleLbl="node1" presStyleIdx="2" presStyleCnt="4">
        <dgm:presLayoutVars>
          <dgm:bulletEnabled val="1"/>
        </dgm:presLayoutVars>
      </dgm:prSet>
      <dgm:spPr/>
    </dgm:pt>
    <dgm:pt modelId="{093F5388-CF5F-4732-9E64-98E43E6CA5CE}" type="pres">
      <dgm:prSet presAssocID="{AA89460A-07FB-46C1-8EE5-6FD54CB80F03}" presName="childShp" presStyleLbl="bgAccFollowNode1" presStyleIdx="2" presStyleCnt="4">
        <dgm:presLayoutVars>
          <dgm:bulletEnabled val="1"/>
        </dgm:presLayoutVars>
      </dgm:prSet>
      <dgm:spPr/>
    </dgm:pt>
    <dgm:pt modelId="{7FA7DA93-2535-4758-A0E9-5DE0E25C2F89}" type="pres">
      <dgm:prSet presAssocID="{7C9F09E3-F350-437A-810F-41AF06B2B48B}" presName="spacing" presStyleCnt="0"/>
      <dgm:spPr/>
    </dgm:pt>
    <dgm:pt modelId="{C5567208-B8C6-4CC7-9F8D-FC96DC2346B9}" type="pres">
      <dgm:prSet presAssocID="{9C34C0C8-4AD9-47EA-830C-BAD51B121AD0}" presName="linNode" presStyleCnt="0"/>
      <dgm:spPr/>
    </dgm:pt>
    <dgm:pt modelId="{5EFFB7B9-148B-4B0C-89A7-B5134AB1B956}" type="pres">
      <dgm:prSet presAssocID="{9C34C0C8-4AD9-47EA-830C-BAD51B121AD0}" presName="parentShp" presStyleLbl="node1" presStyleIdx="3" presStyleCnt="4">
        <dgm:presLayoutVars>
          <dgm:bulletEnabled val="1"/>
        </dgm:presLayoutVars>
      </dgm:prSet>
      <dgm:spPr/>
    </dgm:pt>
    <dgm:pt modelId="{8AFC6EEA-623E-43D7-BFAA-022911E08412}" type="pres">
      <dgm:prSet presAssocID="{9C34C0C8-4AD9-47EA-830C-BAD51B121AD0}" presName="childShp" presStyleLbl="bgAccFollowNode1" presStyleIdx="3" presStyleCnt="4">
        <dgm:presLayoutVars>
          <dgm:bulletEnabled val="1"/>
        </dgm:presLayoutVars>
      </dgm:prSet>
      <dgm:spPr/>
    </dgm:pt>
  </dgm:ptLst>
  <dgm:cxnLst>
    <dgm:cxn modelId="{01E0F500-8E59-405D-9D13-DFA33FF0FF49}" type="presOf" srcId="{AA89460A-07FB-46C1-8EE5-6FD54CB80F03}" destId="{BC6CC2B4-FD4A-4160-989C-15E696B915E5}" srcOrd="0" destOrd="0" presId="urn:microsoft.com/office/officeart/2005/8/layout/vList6"/>
    <dgm:cxn modelId="{8C23711D-DB5A-402A-832C-E635FE634642}" type="presOf" srcId="{571352A2-6121-48C0-99FE-698D5E3E68AB}" destId="{0AB44F55-E127-4E5B-981D-3CE11A2B74CA}" srcOrd="0" destOrd="0" presId="urn:microsoft.com/office/officeart/2005/8/layout/vList6"/>
    <dgm:cxn modelId="{D70D281E-9D50-4814-AC0B-39736AB0702E}" type="presOf" srcId="{6D4030F3-E886-40B8-BC01-042C9A0B15F5}" destId="{6D97D063-DFF5-4514-8C7C-13F6DAC5DC50}" srcOrd="0" destOrd="1" presId="urn:microsoft.com/office/officeart/2005/8/layout/vList6"/>
    <dgm:cxn modelId="{155D7C22-2F95-463B-A337-0027AAEFBDE3}" type="presOf" srcId="{61618746-6CE3-4241-A7B1-F1B50F031A06}" destId="{1C2B90BD-2B72-4185-9F5E-B2F0530DBAB9}" srcOrd="0" destOrd="0" presId="urn:microsoft.com/office/officeart/2005/8/layout/vList6"/>
    <dgm:cxn modelId="{EC04592D-0123-4858-9E88-344695F91156}" srcId="{37D55ED0-6D51-4F4E-8C6E-99132E5F9058}" destId="{5C1A5EB7-204A-47C7-90A5-C69D091E2A5F}" srcOrd="0" destOrd="0" parTransId="{04D5BFB5-EFAD-4525-8384-495EEE03A1E7}" sibTransId="{6E46E8E0-4D0B-4302-9BD8-9DC310C1F6A0}"/>
    <dgm:cxn modelId="{97FC3435-815A-47A9-9CF0-27E58AF68F0F}" srcId="{AA89460A-07FB-46C1-8EE5-6FD54CB80F03}" destId="{519DCD44-CB69-4D81-9EA3-148A8B212C41}" srcOrd="0" destOrd="0" parTransId="{1990D647-2517-4666-9055-7973556DD45E}" sibTransId="{2C40E653-387F-4B4E-92AE-EB19E20E6622}"/>
    <dgm:cxn modelId="{2F9E2647-6105-483B-A354-D05E2B2FF387}" srcId="{8106BEE2-86B7-40E4-A654-BA9157719FAC}" destId="{571352A2-6121-48C0-99FE-698D5E3E68AB}" srcOrd="1" destOrd="0" parTransId="{70CFD02E-DA0D-4173-803B-64751E01FCB9}" sibTransId="{2ED87865-ECFE-4EA8-B20D-4F50900C86CB}"/>
    <dgm:cxn modelId="{1F9DDD6A-2C6F-4B4F-BABB-75E01DC6E251}" srcId="{8106BEE2-86B7-40E4-A654-BA9157719FAC}" destId="{37D55ED0-6D51-4F4E-8C6E-99132E5F9058}" srcOrd="0" destOrd="0" parTransId="{E39D2D0B-6159-4A19-9067-EAE36C41881D}" sibTransId="{EC9E21C2-D387-4D3E-8D99-CC886C08ABE9}"/>
    <dgm:cxn modelId="{1389184B-C1F5-43DD-8A66-397130CD758D}" type="presOf" srcId="{476D9CD9-03AF-4341-8DCE-BB6AF5E08C2D}" destId="{8AFC6EEA-623E-43D7-BFAA-022911E08412}" srcOrd="0" destOrd="0" presId="urn:microsoft.com/office/officeart/2005/8/layout/vList6"/>
    <dgm:cxn modelId="{01F1796B-EA6A-459A-8D54-2C740E2FA555}" srcId="{8106BEE2-86B7-40E4-A654-BA9157719FAC}" destId="{9C34C0C8-4AD9-47EA-830C-BAD51B121AD0}" srcOrd="3" destOrd="0" parTransId="{AA8E2213-7A64-44C8-AFD1-C474F665C9CC}" sibTransId="{F04D5F1E-181C-4F30-9F8D-2FF919EC9FB8}"/>
    <dgm:cxn modelId="{F09D414E-D440-4BFE-886E-5CDEA70CD485}" srcId="{37D55ED0-6D51-4F4E-8C6E-99132E5F9058}" destId="{6D4030F3-E886-40B8-BC01-042C9A0B15F5}" srcOrd="1" destOrd="0" parTransId="{8D0E8666-ED44-4EFD-A157-9790554B2E9A}" sibTransId="{114C2AB8-F95F-4626-AFA2-5BDBF927434B}"/>
    <dgm:cxn modelId="{015D9477-1395-467C-90FE-561D06DA16E9}" srcId="{571352A2-6121-48C0-99FE-698D5E3E68AB}" destId="{61618746-6CE3-4241-A7B1-F1B50F031A06}" srcOrd="0" destOrd="0" parTransId="{F85F3036-895A-4F53-9EF9-5C701AAF39FD}" sibTransId="{1554AE40-A6E5-4D4D-9375-A77B16EEF2FD}"/>
    <dgm:cxn modelId="{85CBD17B-1660-43A6-897A-656C29ACAAEA}" srcId="{8106BEE2-86B7-40E4-A654-BA9157719FAC}" destId="{AA89460A-07FB-46C1-8EE5-6FD54CB80F03}" srcOrd="2" destOrd="0" parTransId="{A3EED28E-126E-4D02-BF36-79609EDD84B2}" sibTransId="{7C9F09E3-F350-437A-810F-41AF06B2B48B}"/>
    <dgm:cxn modelId="{18599590-5EF6-4D03-A307-CFC7ABD3D224}" type="presOf" srcId="{519DCD44-CB69-4D81-9EA3-148A8B212C41}" destId="{093F5388-CF5F-4732-9E64-98E43E6CA5CE}" srcOrd="0" destOrd="0" presId="urn:microsoft.com/office/officeart/2005/8/layout/vList6"/>
    <dgm:cxn modelId="{EEF77C9D-47F0-41FA-A2A8-AE5BE8B58DBB}" type="presOf" srcId="{8106BEE2-86B7-40E4-A654-BA9157719FAC}" destId="{CDA8E6C6-B38B-488D-B95A-D9087C2D2670}" srcOrd="0" destOrd="0" presId="urn:microsoft.com/office/officeart/2005/8/layout/vList6"/>
    <dgm:cxn modelId="{D89BF1A2-40DE-46E7-A0D4-CF0602F38F29}" type="presOf" srcId="{5C1A5EB7-204A-47C7-90A5-C69D091E2A5F}" destId="{6D97D063-DFF5-4514-8C7C-13F6DAC5DC50}" srcOrd="0" destOrd="0" presId="urn:microsoft.com/office/officeart/2005/8/layout/vList6"/>
    <dgm:cxn modelId="{8FBACDA6-CC17-42DC-A334-F153C5462444}" type="presOf" srcId="{37D55ED0-6D51-4F4E-8C6E-99132E5F9058}" destId="{CABC4A7C-5741-4981-AF33-704F415C52D7}" srcOrd="0" destOrd="0" presId="urn:microsoft.com/office/officeart/2005/8/layout/vList6"/>
    <dgm:cxn modelId="{589893D3-B0A9-48FA-A9ED-C3D61C0625E5}" type="presOf" srcId="{9C34C0C8-4AD9-47EA-830C-BAD51B121AD0}" destId="{5EFFB7B9-148B-4B0C-89A7-B5134AB1B956}" srcOrd="0" destOrd="0" presId="urn:microsoft.com/office/officeart/2005/8/layout/vList6"/>
    <dgm:cxn modelId="{48E00BE9-D9B9-46EA-8D1E-218672A517EA}" srcId="{9C34C0C8-4AD9-47EA-830C-BAD51B121AD0}" destId="{476D9CD9-03AF-4341-8DCE-BB6AF5E08C2D}" srcOrd="0" destOrd="0" parTransId="{D2B3979C-8DE3-4139-BE88-71B8667DF961}" sibTransId="{D29447F2-F0E2-4DAA-9AB1-B76F8FC145C2}"/>
    <dgm:cxn modelId="{A7178BF0-E562-438E-8557-C23740CF5893}" type="presParOf" srcId="{CDA8E6C6-B38B-488D-B95A-D9087C2D2670}" destId="{7D595079-7594-4886-960D-1F13C9CA9C6E}" srcOrd="0" destOrd="0" presId="urn:microsoft.com/office/officeart/2005/8/layout/vList6"/>
    <dgm:cxn modelId="{4FB19DE5-7DDD-4B32-939C-5FE00FE4CEFF}" type="presParOf" srcId="{7D595079-7594-4886-960D-1F13C9CA9C6E}" destId="{CABC4A7C-5741-4981-AF33-704F415C52D7}" srcOrd="0" destOrd="0" presId="urn:microsoft.com/office/officeart/2005/8/layout/vList6"/>
    <dgm:cxn modelId="{B593F6B3-86E8-49BE-BB2B-9D6113570D25}" type="presParOf" srcId="{7D595079-7594-4886-960D-1F13C9CA9C6E}" destId="{6D97D063-DFF5-4514-8C7C-13F6DAC5DC50}" srcOrd="1" destOrd="0" presId="urn:microsoft.com/office/officeart/2005/8/layout/vList6"/>
    <dgm:cxn modelId="{A26125D4-BB4B-4A19-952B-8BB8A710578C}" type="presParOf" srcId="{CDA8E6C6-B38B-488D-B95A-D9087C2D2670}" destId="{239512E4-47C8-4967-89D5-628C0E5B699E}" srcOrd="1" destOrd="0" presId="urn:microsoft.com/office/officeart/2005/8/layout/vList6"/>
    <dgm:cxn modelId="{25AE484B-5B01-429F-A9AF-4A7C89D945E0}" type="presParOf" srcId="{CDA8E6C6-B38B-488D-B95A-D9087C2D2670}" destId="{99D26911-B7B2-4A2C-B50F-8E33104D263B}" srcOrd="2" destOrd="0" presId="urn:microsoft.com/office/officeart/2005/8/layout/vList6"/>
    <dgm:cxn modelId="{C1ADD506-0F61-4BBA-AF59-87AEEF34CDFD}" type="presParOf" srcId="{99D26911-B7B2-4A2C-B50F-8E33104D263B}" destId="{0AB44F55-E127-4E5B-981D-3CE11A2B74CA}" srcOrd="0" destOrd="0" presId="urn:microsoft.com/office/officeart/2005/8/layout/vList6"/>
    <dgm:cxn modelId="{1A10DD88-8567-4A5C-86A6-2D8635DFA3DC}" type="presParOf" srcId="{99D26911-B7B2-4A2C-B50F-8E33104D263B}" destId="{1C2B90BD-2B72-4185-9F5E-B2F0530DBAB9}" srcOrd="1" destOrd="0" presId="urn:microsoft.com/office/officeart/2005/8/layout/vList6"/>
    <dgm:cxn modelId="{6D0B5D13-269C-4A4D-9C09-BA3ADBE8398A}" type="presParOf" srcId="{CDA8E6C6-B38B-488D-B95A-D9087C2D2670}" destId="{C74C016B-8AE4-4F0D-A8CA-0253F023C821}" srcOrd="3" destOrd="0" presId="urn:microsoft.com/office/officeart/2005/8/layout/vList6"/>
    <dgm:cxn modelId="{4C185D53-4144-4D47-9639-72BF90D8A90B}" type="presParOf" srcId="{CDA8E6C6-B38B-488D-B95A-D9087C2D2670}" destId="{D44DA213-A968-411C-8487-4B047BAD6323}" srcOrd="4" destOrd="0" presId="urn:microsoft.com/office/officeart/2005/8/layout/vList6"/>
    <dgm:cxn modelId="{8C24FCC2-2CDC-4035-B994-AD9E6F90A44E}" type="presParOf" srcId="{D44DA213-A968-411C-8487-4B047BAD6323}" destId="{BC6CC2B4-FD4A-4160-989C-15E696B915E5}" srcOrd="0" destOrd="0" presId="urn:microsoft.com/office/officeart/2005/8/layout/vList6"/>
    <dgm:cxn modelId="{A72C4191-BFCC-409C-80C8-05725E8B1E54}" type="presParOf" srcId="{D44DA213-A968-411C-8487-4B047BAD6323}" destId="{093F5388-CF5F-4732-9E64-98E43E6CA5CE}" srcOrd="1" destOrd="0" presId="urn:microsoft.com/office/officeart/2005/8/layout/vList6"/>
    <dgm:cxn modelId="{C11AA7F3-E2DE-4493-B30A-5198F1C0988F}" type="presParOf" srcId="{CDA8E6C6-B38B-488D-B95A-D9087C2D2670}" destId="{7FA7DA93-2535-4758-A0E9-5DE0E25C2F89}" srcOrd="5" destOrd="0" presId="urn:microsoft.com/office/officeart/2005/8/layout/vList6"/>
    <dgm:cxn modelId="{41AEF2A9-EB8D-40C8-930E-FEF729750D37}" type="presParOf" srcId="{CDA8E6C6-B38B-488D-B95A-D9087C2D2670}" destId="{C5567208-B8C6-4CC7-9F8D-FC96DC2346B9}" srcOrd="6" destOrd="0" presId="urn:microsoft.com/office/officeart/2005/8/layout/vList6"/>
    <dgm:cxn modelId="{2AC854F2-8CB9-44A9-8D74-992E9B64932E}" type="presParOf" srcId="{C5567208-B8C6-4CC7-9F8D-FC96DC2346B9}" destId="{5EFFB7B9-148B-4B0C-89A7-B5134AB1B956}" srcOrd="0" destOrd="0" presId="urn:microsoft.com/office/officeart/2005/8/layout/vList6"/>
    <dgm:cxn modelId="{F23025B5-E824-4B28-94E1-ADC58F7B4D0F}" type="presParOf" srcId="{C5567208-B8C6-4CC7-9F8D-FC96DC2346B9}" destId="{8AFC6EEA-623E-43D7-BFAA-022911E0841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06BEE2-86B7-40E4-A654-BA9157719FA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7D55ED0-6D51-4F4E-8C6E-99132E5F9058}">
      <dgm:prSet phldrT="[Text]"/>
      <dgm:spPr/>
      <dgm:t>
        <a:bodyPr/>
        <a:lstStyle/>
        <a:p>
          <a:r>
            <a:rPr lang="en-US" b="1" i="1" dirty="0"/>
            <a:t>Levels</a:t>
          </a:r>
          <a:endParaRPr lang="en-US" dirty="0"/>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E39D2D0B-6159-4A19-9067-EAE36C41881D}" type="parTrans" cxnId="{1F9DDD6A-2C6F-4B4F-BABB-75E01DC6E251}">
      <dgm:prSet/>
      <dgm:spPr/>
      <dgm:t>
        <a:bodyPr/>
        <a:lstStyle/>
        <a:p>
          <a:endParaRPr lang="en-US"/>
        </a:p>
      </dgm:t>
    </dgm:pt>
    <dgm:pt modelId="{EC9E21C2-D387-4D3E-8D99-CC886C08ABE9}" type="sibTrans" cxnId="{1F9DDD6A-2C6F-4B4F-BABB-75E01DC6E251}">
      <dgm:prSet/>
      <dgm:spPr/>
      <dgm:t>
        <a:bodyPr/>
        <a:lstStyle/>
        <a:p>
          <a:endParaRPr lang="en-US"/>
        </a:p>
      </dgm:t>
    </dgm:pt>
    <dgm:pt modelId="{BDCB0771-2171-4C35-9BAC-FA9FFBDEB723}">
      <dgm:prSet/>
      <dgm:spPr/>
      <dgm:t>
        <a:bodyPr/>
        <a:lstStyle/>
        <a:p>
          <a:r>
            <a:rPr lang="en-US" b="1" i="1" dirty="0"/>
            <a:t>Trends</a:t>
          </a:r>
          <a:endParaRPr lang="en-US" dirty="0"/>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CDEC8C6A-B70E-4950-9169-A10F05367932}" type="parTrans" cxnId="{82FDB371-86AE-4842-A044-5B0AF620FD9E}">
      <dgm:prSet/>
      <dgm:spPr/>
      <dgm:t>
        <a:bodyPr/>
        <a:lstStyle/>
        <a:p>
          <a:endParaRPr lang="en-US"/>
        </a:p>
      </dgm:t>
    </dgm:pt>
    <dgm:pt modelId="{7427A2EE-CF07-4587-80B2-6A824B7EC214}" type="sibTrans" cxnId="{82FDB371-86AE-4842-A044-5B0AF620FD9E}">
      <dgm:prSet/>
      <dgm:spPr/>
      <dgm:t>
        <a:bodyPr/>
        <a:lstStyle/>
        <a:p>
          <a:endParaRPr lang="en-US"/>
        </a:p>
      </dgm:t>
    </dgm:pt>
    <dgm:pt modelId="{12B3D122-CE78-4DF3-B85F-A389C4E7C24E}">
      <dgm:prSet/>
      <dgm:spPr/>
      <dgm:t>
        <a:bodyPr/>
        <a:lstStyle/>
        <a:p>
          <a:r>
            <a:rPr lang="en-US" b="1" i="1" dirty="0"/>
            <a:t>Comparisons</a:t>
          </a:r>
          <a:endParaRPr lang="en-US" dirty="0"/>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BEA9BDEF-9D4B-4EFD-B62A-8BDB99D9EA55}" type="parTrans" cxnId="{86717EB4-7086-4E7B-8255-E867C1B33CF0}">
      <dgm:prSet/>
      <dgm:spPr/>
      <dgm:t>
        <a:bodyPr/>
        <a:lstStyle/>
        <a:p>
          <a:endParaRPr lang="en-US"/>
        </a:p>
      </dgm:t>
    </dgm:pt>
    <dgm:pt modelId="{060BFAD3-8C63-4FAB-A608-4C1E60BDDA51}" type="sibTrans" cxnId="{86717EB4-7086-4E7B-8255-E867C1B33CF0}">
      <dgm:prSet/>
      <dgm:spPr/>
      <dgm:t>
        <a:bodyPr/>
        <a:lstStyle/>
        <a:p>
          <a:endParaRPr lang="en-US"/>
        </a:p>
      </dgm:t>
    </dgm:pt>
    <dgm:pt modelId="{1973884F-D145-4B3E-85F1-07FAD5A1B1FA}">
      <dgm:prSet/>
      <dgm:spPr/>
      <dgm:t>
        <a:bodyPr/>
        <a:lstStyle/>
        <a:p>
          <a:r>
            <a:rPr lang="en-US" b="1" i="1" dirty="0"/>
            <a:t>Integration</a:t>
          </a:r>
          <a:endParaRPr lang="en-US" dirty="0">
            <a:ea typeface="ＭＳ Ｐゴシック" pitchFamily="34" charset="-128"/>
          </a:endParaRPr>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0CC988AE-ADEA-4009-B30E-5316C9338721}" type="parTrans" cxnId="{9B374E18-2D51-4A56-A9D3-7572C41FF13A}">
      <dgm:prSet/>
      <dgm:spPr/>
      <dgm:t>
        <a:bodyPr/>
        <a:lstStyle/>
        <a:p>
          <a:endParaRPr lang="en-US"/>
        </a:p>
      </dgm:t>
    </dgm:pt>
    <dgm:pt modelId="{EC9C92F6-12D6-4788-B66F-AD0B4EB328B9}" type="sibTrans" cxnId="{9B374E18-2D51-4A56-A9D3-7572C41FF13A}">
      <dgm:prSet/>
      <dgm:spPr/>
      <dgm:t>
        <a:bodyPr/>
        <a:lstStyle/>
        <a:p>
          <a:endParaRPr lang="en-US"/>
        </a:p>
      </dgm:t>
    </dgm:pt>
    <dgm:pt modelId="{46C9FF12-E9FE-4A07-95E5-D99250A88B00}">
      <dgm:prSet phldrT="[Text]"/>
      <dgm:spPr/>
      <dgm:t>
        <a:bodyPr/>
        <a:lstStyle/>
        <a:p>
          <a:r>
            <a:rPr lang="en-US" dirty="0"/>
            <a:t>What is your current performance?</a:t>
          </a:r>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A3907284-B9E2-45BB-B21E-A88AF15D21B0}" type="parTrans" cxnId="{52DED6DA-08E0-49D6-823F-D030EF221142}">
      <dgm:prSet/>
      <dgm:spPr/>
      <dgm:t>
        <a:bodyPr/>
        <a:lstStyle/>
        <a:p>
          <a:endParaRPr lang="en-US"/>
        </a:p>
      </dgm:t>
    </dgm:pt>
    <dgm:pt modelId="{6FBEA27E-F16E-4B27-9E97-D7BA41216CF2}" type="sibTrans" cxnId="{52DED6DA-08E0-49D6-823F-D030EF221142}">
      <dgm:prSet/>
      <dgm:spPr/>
      <dgm:t>
        <a:bodyPr/>
        <a:lstStyle/>
        <a:p>
          <a:endParaRPr lang="en-US"/>
        </a:p>
      </dgm:t>
    </dgm:pt>
    <dgm:pt modelId="{58E8E580-0FA6-45B3-B833-6B6D39EA992A}">
      <dgm:prSet/>
      <dgm:spPr/>
      <dgm:t>
        <a:bodyPr/>
        <a:lstStyle/>
        <a:p>
          <a:r>
            <a:rPr lang="en-US" dirty="0"/>
            <a:t>Are the results improving, staying the same, or getting worse?</a:t>
          </a:r>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38574B3E-F8E8-4608-81BA-AE7780D322AA}" type="parTrans" cxnId="{164F2A60-ABEB-40C5-A7F7-1C427F35E24F}">
      <dgm:prSet/>
      <dgm:spPr/>
      <dgm:t>
        <a:bodyPr/>
        <a:lstStyle/>
        <a:p>
          <a:endParaRPr lang="en-US"/>
        </a:p>
      </dgm:t>
    </dgm:pt>
    <dgm:pt modelId="{AF3D6D1B-FE3F-455E-AC50-5FA43415773E}" type="sibTrans" cxnId="{164F2A60-ABEB-40C5-A7F7-1C427F35E24F}">
      <dgm:prSet/>
      <dgm:spPr/>
      <dgm:t>
        <a:bodyPr/>
        <a:lstStyle/>
        <a:p>
          <a:endParaRPr lang="en-US"/>
        </a:p>
      </dgm:t>
    </dgm:pt>
    <dgm:pt modelId="{C686F7AE-E462-4C98-B5B3-4C089C8AB3FD}">
      <dgm:prSet/>
      <dgm:spPr/>
      <dgm:t>
        <a:bodyPr/>
        <a:lstStyle/>
        <a:p>
          <a:r>
            <a:rPr lang="en-US" dirty="0"/>
            <a:t>How does your performance compare with that of others?</a:t>
          </a:r>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7D56BAAD-AE39-4716-97D9-C8BF92878071}" type="parTrans" cxnId="{96D560D7-49B6-4A00-A5D9-47C929A92CCC}">
      <dgm:prSet/>
      <dgm:spPr/>
      <dgm:t>
        <a:bodyPr/>
        <a:lstStyle/>
        <a:p>
          <a:endParaRPr lang="en-US"/>
        </a:p>
      </dgm:t>
    </dgm:pt>
    <dgm:pt modelId="{35D8187C-20B9-4EFC-9B32-81168402A533}" type="sibTrans" cxnId="{96D560D7-49B6-4A00-A5D9-47C929A92CCC}">
      <dgm:prSet/>
      <dgm:spPr/>
      <dgm:t>
        <a:bodyPr/>
        <a:lstStyle/>
        <a:p>
          <a:endParaRPr lang="en-US"/>
        </a:p>
      </dgm:t>
    </dgm:pt>
    <dgm:pt modelId="{4A753F48-753F-47D7-B1E4-4160B09C0332}">
      <dgm:prSet/>
      <dgm:spPr/>
      <dgm:t>
        <a:bodyPr/>
        <a:lstStyle/>
        <a:p>
          <a:r>
            <a:rPr lang="en-US" dirty="0"/>
            <a:t>Are you tracking </a:t>
          </a:r>
          <a:r>
            <a:rPr lang="en-US" u="sng" dirty="0"/>
            <a:t>important</a:t>
          </a:r>
          <a:r>
            <a:rPr lang="en-US" dirty="0"/>
            <a:t> results? </a:t>
          </a:r>
          <a:endParaRPr lang="en-US" dirty="0">
            <a:ea typeface="ＭＳ Ｐゴシック" pitchFamily="34" charset="-128"/>
          </a:endParaRPr>
        </a:p>
      </dgm:t>
      <dgm:extLst>
        <a:ext uri="{E40237B7-FDA0-4F09-8148-C483321AD2D9}">
          <dgm14:cNvPr xmlns:dgm14="http://schemas.microsoft.com/office/drawing/2010/diagram" id="0" name="" descr="Levels&#10; What is your current performance?&#10;Trends&#10; Are the results improving, staying the same, or getting worse?&#10;Comparisons&#10; How does your performance compare with that of others?&#10;Integration&#10; Are you tracking important results? &#10; Are you using the results in to make decisions?&#10;"/>
        </a:ext>
      </dgm:extLst>
    </dgm:pt>
    <dgm:pt modelId="{68985B56-8BAE-4864-9D2B-5F8396601DD0}" type="parTrans" cxnId="{501C633B-4332-4903-9417-ED838BE5C6F9}">
      <dgm:prSet/>
      <dgm:spPr/>
      <dgm:t>
        <a:bodyPr/>
        <a:lstStyle/>
        <a:p>
          <a:endParaRPr lang="en-US"/>
        </a:p>
      </dgm:t>
    </dgm:pt>
    <dgm:pt modelId="{7F28EB5A-3CE4-4B23-9BA3-5B4AD65A748D}" type="sibTrans" cxnId="{501C633B-4332-4903-9417-ED838BE5C6F9}">
      <dgm:prSet/>
      <dgm:spPr/>
      <dgm:t>
        <a:bodyPr/>
        <a:lstStyle/>
        <a:p>
          <a:endParaRPr lang="en-US"/>
        </a:p>
      </dgm:t>
    </dgm:pt>
    <dgm:pt modelId="{A3D15055-58BE-4CD2-92AC-6B7AD50484EE}">
      <dgm:prSet/>
      <dgm:spPr/>
      <dgm:t>
        <a:bodyPr/>
        <a:lstStyle/>
        <a:p>
          <a:r>
            <a:rPr lang="en-US" dirty="0"/>
            <a:t>Are you using the results in to make decisions?</a:t>
          </a:r>
          <a:endParaRPr lang="en-US" dirty="0">
            <a:ea typeface="ＭＳ Ｐゴシック" pitchFamily="34" charset="-128"/>
          </a:endParaRPr>
        </a:p>
      </dgm:t>
    </dgm:pt>
    <dgm:pt modelId="{3022017D-C282-4A9D-8B1B-3E972EBC0C0A}" type="parTrans" cxnId="{C9C9DD2B-9117-4A2D-B2A3-BFF728B0A90F}">
      <dgm:prSet/>
      <dgm:spPr/>
      <dgm:t>
        <a:bodyPr/>
        <a:lstStyle/>
        <a:p>
          <a:endParaRPr lang="en-US"/>
        </a:p>
      </dgm:t>
    </dgm:pt>
    <dgm:pt modelId="{37AF857E-124F-447A-A963-3539E3642E86}" type="sibTrans" cxnId="{C9C9DD2B-9117-4A2D-B2A3-BFF728B0A90F}">
      <dgm:prSet/>
      <dgm:spPr/>
      <dgm:t>
        <a:bodyPr/>
        <a:lstStyle/>
        <a:p>
          <a:endParaRPr lang="en-US"/>
        </a:p>
      </dgm:t>
    </dgm:pt>
    <dgm:pt modelId="{CDA8E6C6-B38B-488D-B95A-D9087C2D2670}" type="pres">
      <dgm:prSet presAssocID="{8106BEE2-86B7-40E4-A654-BA9157719FAC}" presName="Name0" presStyleCnt="0">
        <dgm:presLayoutVars>
          <dgm:dir/>
          <dgm:animLvl val="lvl"/>
          <dgm:resizeHandles/>
        </dgm:presLayoutVars>
      </dgm:prSet>
      <dgm:spPr/>
    </dgm:pt>
    <dgm:pt modelId="{7D595079-7594-4886-960D-1F13C9CA9C6E}" type="pres">
      <dgm:prSet presAssocID="{37D55ED0-6D51-4F4E-8C6E-99132E5F9058}" presName="linNode" presStyleCnt="0"/>
      <dgm:spPr/>
    </dgm:pt>
    <dgm:pt modelId="{CABC4A7C-5741-4981-AF33-704F415C52D7}" type="pres">
      <dgm:prSet presAssocID="{37D55ED0-6D51-4F4E-8C6E-99132E5F9058}" presName="parentShp" presStyleLbl="node1" presStyleIdx="0" presStyleCnt="4" custLinFactNeighborX="-7618" custLinFactNeighborY="-126">
        <dgm:presLayoutVars>
          <dgm:bulletEnabled val="1"/>
        </dgm:presLayoutVars>
      </dgm:prSet>
      <dgm:spPr/>
    </dgm:pt>
    <dgm:pt modelId="{6D97D063-DFF5-4514-8C7C-13F6DAC5DC50}" type="pres">
      <dgm:prSet presAssocID="{37D55ED0-6D51-4F4E-8C6E-99132E5F9058}" presName="childShp" presStyleLbl="bgAccFollowNode1" presStyleIdx="0" presStyleCnt="4">
        <dgm:presLayoutVars>
          <dgm:bulletEnabled val="1"/>
        </dgm:presLayoutVars>
      </dgm:prSet>
      <dgm:spPr/>
    </dgm:pt>
    <dgm:pt modelId="{239512E4-47C8-4967-89D5-628C0E5B699E}" type="pres">
      <dgm:prSet presAssocID="{EC9E21C2-D387-4D3E-8D99-CC886C08ABE9}" presName="spacing" presStyleCnt="0"/>
      <dgm:spPr/>
    </dgm:pt>
    <dgm:pt modelId="{B9CAD072-AC0A-4388-BB6B-65803CD8FBC5}" type="pres">
      <dgm:prSet presAssocID="{BDCB0771-2171-4C35-9BAC-FA9FFBDEB723}" presName="linNode" presStyleCnt="0"/>
      <dgm:spPr/>
    </dgm:pt>
    <dgm:pt modelId="{85EB810B-A61B-4732-AE1D-468114080D28}" type="pres">
      <dgm:prSet presAssocID="{BDCB0771-2171-4C35-9BAC-FA9FFBDEB723}" presName="parentShp" presStyleLbl="node1" presStyleIdx="1" presStyleCnt="4">
        <dgm:presLayoutVars>
          <dgm:bulletEnabled val="1"/>
        </dgm:presLayoutVars>
      </dgm:prSet>
      <dgm:spPr/>
    </dgm:pt>
    <dgm:pt modelId="{7CCB1288-9A10-4B04-A147-6BB748169A49}" type="pres">
      <dgm:prSet presAssocID="{BDCB0771-2171-4C35-9BAC-FA9FFBDEB723}" presName="childShp" presStyleLbl="bgAccFollowNode1" presStyleIdx="1" presStyleCnt="4">
        <dgm:presLayoutVars>
          <dgm:bulletEnabled val="1"/>
        </dgm:presLayoutVars>
      </dgm:prSet>
      <dgm:spPr/>
    </dgm:pt>
    <dgm:pt modelId="{3B107906-135A-43F7-B18F-EBD231DEEBAC}" type="pres">
      <dgm:prSet presAssocID="{7427A2EE-CF07-4587-80B2-6A824B7EC214}" presName="spacing" presStyleCnt="0"/>
      <dgm:spPr/>
    </dgm:pt>
    <dgm:pt modelId="{E89A0927-2777-4F20-9B01-62F81C07AF5B}" type="pres">
      <dgm:prSet presAssocID="{12B3D122-CE78-4DF3-B85F-A389C4E7C24E}" presName="linNode" presStyleCnt="0"/>
      <dgm:spPr/>
    </dgm:pt>
    <dgm:pt modelId="{22B8D56A-2078-49CB-ADC7-4D6A9B877B7E}" type="pres">
      <dgm:prSet presAssocID="{12B3D122-CE78-4DF3-B85F-A389C4E7C24E}" presName="parentShp" presStyleLbl="node1" presStyleIdx="2" presStyleCnt="4">
        <dgm:presLayoutVars>
          <dgm:bulletEnabled val="1"/>
        </dgm:presLayoutVars>
      </dgm:prSet>
      <dgm:spPr/>
    </dgm:pt>
    <dgm:pt modelId="{2B6A340D-6D0B-48F9-A9E2-CE9EFB74169A}" type="pres">
      <dgm:prSet presAssocID="{12B3D122-CE78-4DF3-B85F-A389C4E7C24E}" presName="childShp" presStyleLbl="bgAccFollowNode1" presStyleIdx="2" presStyleCnt="4">
        <dgm:presLayoutVars>
          <dgm:bulletEnabled val="1"/>
        </dgm:presLayoutVars>
      </dgm:prSet>
      <dgm:spPr/>
    </dgm:pt>
    <dgm:pt modelId="{9FF87B5C-5962-4445-98F5-E902D2D7CDE1}" type="pres">
      <dgm:prSet presAssocID="{060BFAD3-8C63-4FAB-A608-4C1E60BDDA51}" presName="spacing" presStyleCnt="0"/>
      <dgm:spPr/>
    </dgm:pt>
    <dgm:pt modelId="{63E29ED5-836A-43A2-8C8E-A6E2E1B701B2}" type="pres">
      <dgm:prSet presAssocID="{1973884F-D145-4B3E-85F1-07FAD5A1B1FA}" presName="linNode" presStyleCnt="0"/>
      <dgm:spPr/>
    </dgm:pt>
    <dgm:pt modelId="{4A7E2B05-7B0A-4007-AEC7-B167ACD2DF08}" type="pres">
      <dgm:prSet presAssocID="{1973884F-D145-4B3E-85F1-07FAD5A1B1FA}" presName="parentShp" presStyleLbl="node1" presStyleIdx="3" presStyleCnt="4">
        <dgm:presLayoutVars>
          <dgm:bulletEnabled val="1"/>
        </dgm:presLayoutVars>
      </dgm:prSet>
      <dgm:spPr/>
    </dgm:pt>
    <dgm:pt modelId="{C78DE874-4521-4954-9BB7-807FFC7E53A9}" type="pres">
      <dgm:prSet presAssocID="{1973884F-D145-4B3E-85F1-07FAD5A1B1FA}" presName="childShp" presStyleLbl="bgAccFollowNode1" presStyleIdx="3" presStyleCnt="4">
        <dgm:presLayoutVars>
          <dgm:bulletEnabled val="1"/>
        </dgm:presLayoutVars>
      </dgm:prSet>
      <dgm:spPr/>
    </dgm:pt>
  </dgm:ptLst>
  <dgm:cxnLst>
    <dgm:cxn modelId="{D1981F05-86E1-4C4B-953A-9099FCF26AC0}" type="presOf" srcId="{58E8E580-0FA6-45B3-B833-6B6D39EA992A}" destId="{7CCB1288-9A10-4B04-A147-6BB748169A49}" srcOrd="0" destOrd="0" presId="urn:microsoft.com/office/officeart/2005/8/layout/vList6"/>
    <dgm:cxn modelId="{72B3800C-CAF2-4F07-B648-485AC34849F7}" type="presOf" srcId="{1973884F-D145-4B3E-85F1-07FAD5A1B1FA}" destId="{4A7E2B05-7B0A-4007-AEC7-B167ACD2DF08}" srcOrd="0" destOrd="0" presId="urn:microsoft.com/office/officeart/2005/8/layout/vList6"/>
    <dgm:cxn modelId="{9B374E18-2D51-4A56-A9D3-7572C41FF13A}" srcId="{8106BEE2-86B7-40E4-A654-BA9157719FAC}" destId="{1973884F-D145-4B3E-85F1-07FAD5A1B1FA}" srcOrd="3" destOrd="0" parTransId="{0CC988AE-ADEA-4009-B30E-5316C9338721}" sibTransId="{EC9C92F6-12D6-4788-B66F-AD0B4EB328B9}"/>
    <dgm:cxn modelId="{C9C9DD2B-9117-4A2D-B2A3-BFF728B0A90F}" srcId="{1973884F-D145-4B3E-85F1-07FAD5A1B1FA}" destId="{A3D15055-58BE-4CD2-92AC-6B7AD50484EE}" srcOrd="1" destOrd="0" parTransId="{3022017D-C282-4A9D-8B1B-3E972EBC0C0A}" sibTransId="{37AF857E-124F-447A-A963-3539E3642E86}"/>
    <dgm:cxn modelId="{501C633B-4332-4903-9417-ED838BE5C6F9}" srcId="{1973884F-D145-4B3E-85F1-07FAD5A1B1FA}" destId="{4A753F48-753F-47D7-B1E4-4160B09C0332}" srcOrd="0" destOrd="0" parTransId="{68985B56-8BAE-4864-9D2B-5F8396601DD0}" sibTransId="{7F28EB5A-3CE4-4B23-9BA3-5B4AD65A748D}"/>
    <dgm:cxn modelId="{164F2A60-ABEB-40C5-A7F7-1C427F35E24F}" srcId="{BDCB0771-2171-4C35-9BAC-FA9FFBDEB723}" destId="{58E8E580-0FA6-45B3-B833-6B6D39EA992A}" srcOrd="0" destOrd="0" parTransId="{38574B3E-F8E8-4608-81BA-AE7780D322AA}" sibTransId="{AF3D6D1B-FE3F-455E-AC50-5FA43415773E}"/>
    <dgm:cxn modelId="{1F9DDD6A-2C6F-4B4F-BABB-75E01DC6E251}" srcId="{8106BEE2-86B7-40E4-A654-BA9157719FAC}" destId="{37D55ED0-6D51-4F4E-8C6E-99132E5F9058}" srcOrd="0" destOrd="0" parTransId="{E39D2D0B-6159-4A19-9067-EAE36C41881D}" sibTransId="{EC9E21C2-D387-4D3E-8D99-CC886C08ABE9}"/>
    <dgm:cxn modelId="{82FDB371-86AE-4842-A044-5B0AF620FD9E}" srcId="{8106BEE2-86B7-40E4-A654-BA9157719FAC}" destId="{BDCB0771-2171-4C35-9BAC-FA9FFBDEB723}" srcOrd="1" destOrd="0" parTransId="{CDEC8C6A-B70E-4950-9169-A10F05367932}" sibTransId="{7427A2EE-CF07-4587-80B2-6A824B7EC214}"/>
    <dgm:cxn modelId="{DFA6E685-0561-425C-A579-323505F2EA4D}" type="presOf" srcId="{46C9FF12-E9FE-4A07-95E5-D99250A88B00}" destId="{6D97D063-DFF5-4514-8C7C-13F6DAC5DC50}" srcOrd="0" destOrd="0" presId="urn:microsoft.com/office/officeart/2005/8/layout/vList6"/>
    <dgm:cxn modelId="{4C60788C-ABDD-4122-8E7F-5545277EC4D5}" type="presOf" srcId="{C686F7AE-E462-4C98-B5B3-4C089C8AB3FD}" destId="{2B6A340D-6D0B-48F9-A9E2-CE9EFB74169A}" srcOrd="0" destOrd="0" presId="urn:microsoft.com/office/officeart/2005/8/layout/vList6"/>
    <dgm:cxn modelId="{EEF77C9D-47F0-41FA-A2A8-AE5BE8B58DBB}" type="presOf" srcId="{8106BEE2-86B7-40E4-A654-BA9157719FAC}" destId="{CDA8E6C6-B38B-488D-B95A-D9087C2D2670}" srcOrd="0" destOrd="0" presId="urn:microsoft.com/office/officeart/2005/8/layout/vList6"/>
    <dgm:cxn modelId="{8FBACDA6-CC17-42DC-A334-F153C5462444}" type="presOf" srcId="{37D55ED0-6D51-4F4E-8C6E-99132E5F9058}" destId="{CABC4A7C-5741-4981-AF33-704F415C52D7}" srcOrd="0" destOrd="0" presId="urn:microsoft.com/office/officeart/2005/8/layout/vList6"/>
    <dgm:cxn modelId="{F52F3EAA-B604-4DA7-950A-F42FC8D1BFE8}" type="presOf" srcId="{4A753F48-753F-47D7-B1E4-4160B09C0332}" destId="{C78DE874-4521-4954-9BB7-807FFC7E53A9}" srcOrd="0" destOrd="0" presId="urn:microsoft.com/office/officeart/2005/8/layout/vList6"/>
    <dgm:cxn modelId="{0A3090B0-0080-4392-8CC4-DD0CBCE2A992}" type="presOf" srcId="{BDCB0771-2171-4C35-9BAC-FA9FFBDEB723}" destId="{85EB810B-A61B-4732-AE1D-468114080D28}" srcOrd="0" destOrd="0" presId="urn:microsoft.com/office/officeart/2005/8/layout/vList6"/>
    <dgm:cxn modelId="{86717EB4-7086-4E7B-8255-E867C1B33CF0}" srcId="{8106BEE2-86B7-40E4-A654-BA9157719FAC}" destId="{12B3D122-CE78-4DF3-B85F-A389C4E7C24E}" srcOrd="2" destOrd="0" parTransId="{BEA9BDEF-9D4B-4EFD-B62A-8BDB99D9EA55}" sibTransId="{060BFAD3-8C63-4FAB-A608-4C1E60BDDA51}"/>
    <dgm:cxn modelId="{0686EFB9-88F0-4E75-9C1F-FCB324097265}" type="presOf" srcId="{A3D15055-58BE-4CD2-92AC-6B7AD50484EE}" destId="{C78DE874-4521-4954-9BB7-807FFC7E53A9}" srcOrd="0" destOrd="1" presId="urn:microsoft.com/office/officeart/2005/8/layout/vList6"/>
    <dgm:cxn modelId="{2EBB51C7-9D43-4C50-8B0E-846450923F40}" type="presOf" srcId="{12B3D122-CE78-4DF3-B85F-A389C4E7C24E}" destId="{22B8D56A-2078-49CB-ADC7-4D6A9B877B7E}" srcOrd="0" destOrd="0" presId="urn:microsoft.com/office/officeart/2005/8/layout/vList6"/>
    <dgm:cxn modelId="{96D560D7-49B6-4A00-A5D9-47C929A92CCC}" srcId="{12B3D122-CE78-4DF3-B85F-A389C4E7C24E}" destId="{C686F7AE-E462-4C98-B5B3-4C089C8AB3FD}" srcOrd="0" destOrd="0" parTransId="{7D56BAAD-AE39-4716-97D9-C8BF92878071}" sibTransId="{35D8187C-20B9-4EFC-9B32-81168402A533}"/>
    <dgm:cxn modelId="{52DED6DA-08E0-49D6-823F-D030EF221142}" srcId="{37D55ED0-6D51-4F4E-8C6E-99132E5F9058}" destId="{46C9FF12-E9FE-4A07-95E5-D99250A88B00}" srcOrd="0" destOrd="0" parTransId="{A3907284-B9E2-45BB-B21E-A88AF15D21B0}" sibTransId="{6FBEA27E-F16E-4B27-9E97-D7BA41216CF2}"/>
    <dgm:cxn modelId="{A7178BF0-E562-438E-8557-C23740CF5893}" type="presParOf" srcId="{CDA8E6C6-B38B-488D-B95A-D9087C2D2670}" destId="{7D595079-7594-4886-960D-1F13C9CA9C6E}" srcOrd="0" destOrd="0" presId="urn:microsoft.com/office/officeart/2005/8/layout/vList6"/>
    <dgm:cxn modelId="{4FB19DE5-7DDD-4B32-939C-5FE00FE4CEFF}" type="presParOf" srcId="{7D595079-7594-4886-960D-1F13C9CA9C6E}" destId="{CABC4A7C-5741-4981-AF33-704F415C52D7}" srcOrd="0" destOrd="0" presId="urn:microsoft.com/office/officeart/2005/8/layout/vList6"/>
    <dgm:cxn modelId="{B593F6B3-86E8-49BE-BB2B-9D6113570D25}" type="presParOf" srcId="{7D595079-7594-4886-960D-1F13C9CA9C6E}" destId="{6D97D063-DFF5-4514-8C7C-13F6DAC5DC50}" srcOrd="1" destOrd="0" presId="urn:microsoft.com/office/officeart/2005/8/layout/vList6"/>
    <dgm:cxn modelId="{A26125D4-BB4B-4A19-952B-8BB8A710578C}" type="presParOf" srcId="{CDA8E6C6-B38B-488D-B95A-D9087C2D2670}" destId="{239512E4-47C8-4967-89D5-628C0E5B699E}" srcOrd="1" destOrd="0" presId="urn:microsoft.com/office/officeart/2005/8/layout/vList6"/>
    <dgm:cxn modelId="{B332AFDF-D008-42B2-AFCD-1973FFF93682}" type="presParOf" srcId="{CDA8E6C6-B38B-488D-B95A-D9087C2D2670}" destId="{B9CAD072-AC0A-4388-BB6B-65803CD8FBC5}" srcOrd="2" destOrd="0" presId="urn:microsoft.com/office/officeart/2005/8/layout/vList6"/>
    <dgm:cxn modelId="{006156AC-F56A-4ACB-BAA0-782FA2C92009}" type="presParOf" srcId="{B9CAD072-AC0A-4388-BB6B-65803CD8FBC5}" destId="{85EB810B-A61B-4732-AE1D-468114080D28}" srcOrd="0" destOrd="0" presId="urn:microsoft.com/office/officeart/2005/8/layout/vList6"/>
    <dgm:cxn modelId="{A2553661-81B9-47BF-98A1-A6399477E4B0}" type="presParOf" srcId="{B9CAD072-AC0A-4388-BB6B-65803CD8FBC5}" destId="{7CCB1288-9A10-4B04-A147-6BB748169A49}" srcOrd="1" destOrd="0" presId="urn:microsoft.com/office/officeart/2005/8/layout/vList6"/>
    <dgm:cxn modelId="{37E5D37C-4AE9-4B14-80E2-ACE49A6EE9A6}" type="presParOf" srcId="{CDA8E6C6-B38B-488D-B95A-D9087C2D2670}" destId="{3B107906-135A-43F7-B18F-EBD231DEEBAC}" srcOrd="3" destOrd="0" presId="urn:microsoft.com/office/officeart/2005/8/layout/vList6"/>
    <dgm:cxn modelId="{2E5AF14C-B95B-4F50-92A9-9D2F95E114EC}" type="presParOf" srcId="{CDA8E6C6-B38B-488D-B95A-D9087C2D2670}" destId="{E89A0927-2777-4F20-9B01-62F81C07AF5B}" srcOrd="4" destOrd="0" presId="urn:microsoft.com/office/officeart/2005/8/layout/vList6"/>
    <dgm:cxn modelId="{91448F27-F0E3-44F7-80BD-16FC8737F28B}" type="presParOf" srcId="{E89A0927-2777-4F20-9B01-62F81C07AF5B}" destId="{22B8D56A-2078-49CB-ADC7-4D6A9B877B7E}" srcOrd="0" destOrd="0" presId="urn:microsoft.com/office/officeart/2005/8/layout/vList6"/>
    <dgm:cxn modelId="{1B861B9D-02B7-4A3B-8FFD-F3CDAE8B42E3}" type="presParOf" srcId="{E89A0927-2777-4F20-9B01-62F81C07AF5B}" destId="{2B6A340D-6D0B-48F9-A9E2-CE9EFB74169A}" srcOrd="1" destOrd="0" presId="urn:microsoft.com/office/officeart/2005/8/layout/vList6"/>
    <dgm:cxn modelId="{9BFFEF27-7426-4FC2-BA4F-BC65A576D8EF}" type="presParOf" srcId="{CDA8E6C6-B38B-488D-B95A-D9087C2D2670}" destId="{9FF87B5C-5962-4445-98F5-E902D2D7CDE1}" srcOrd="5" destOrd="0" presId="urn:microsoft.com/office/officeart/2005/8/layout/vList6"/>
    <dgm:cxn modelId="{A6A9814C-A647-450D-BEF4-3307BBAF0244}" type="presParOf" srcId="{CDA8E6C6-B38B-488D-B95A-D9087C2D2670}" destId="{63E29ED5-836A-43A2-8C8E-A6E2E1B701B2}" srcOrd="6" destOrd="0" presId="urn:microsoft.com/office/officeart/2005/8/layout/vList6"/>
    <dgm:cxn modelId="{F249B12B-A9D9-485D-AB0E-881A3309DDF0}" type="presParOf" srcId="{63E29ED5-836A-43A2-8C8E-A6E2E1B701B2}" destId="{4A7E2B05-7B0A-4007-AEC7-B167ACD2DF08}" srcOrd="0" destOrd="0" presId="urn:microsoft.com/office/officeart/2005/8/layout/vList6"/>
    <dgm:cxn modelId="{4C0B5768-569D-47EA-9150-A6E3E87078E1}" type="presParOf" srcId="{63E29ED5-836A-43A2-8C8E-A6E2E1B701B2}" destId="{C78DE874-4521-4954-9BB7-807FFC7E53A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A80A4-95D8-47A8-9DB2-A54B064A6B7A}">
      <dsp:nvSpPr>
        <dsp:cNvPr id="0" name=""/>
        <dsp:cNvSpPr/>
      </dsp:nvSpPr>
      <dsp:spPr>
        <a:xfrm>
          <a:off x="0" y="176974"/>
          <a:ext cx="7865166" cy="10424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US" sz="2700" kern="1200" dirty="0"/>
            <a:t>Help organizations understand the </a:t>
          </a:r>
          <a:r>
            <a:rPr lang="en-US" sz="2700" b="1" kern="1200" dirty="0"/>
            <a:t>robustness and effectiveness </a:t>
          </a:r>
          <a:r>
            <a:rPr lang="en-US" sz="2700" kern="1200" dirty="0"/>
            <a:t>of their cybersecurity programs and practices</a:t>
          </a:r>
        </a:p>
      </dsp:txBody>
      <dsp:txXfrm>
        <a:off x="50889" y="227863"/>
        <a:ext cx="7763388" cy="940692"/>
      </dsp:txXfrm>
    </dsp:sp>
    <dsp:sp modelId="{AAD85ECB-F091-470D-8E14-6B763FD2D841}">
      <dsp:nvSpPr>
        <dsp:cNvPr id="0" name=""/>
        <dsp:cNvSpPr/>
      </dsp:nvSpPr>
      <dsp:spPr>
        <a:xfrm>
          <a:off x="0" y="1297204"/>
          <a:ext cx="7865166" cy="10424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Help organizations gauge how </a:t>
          </a:r>
          <a:r>
            <a:rPr lang="en-US" sz="2700" b="1" kern="1200"/>
            <a:t>cybersecurity efforts align to organizational strategy</a:t>
          </a:r>
          <a:endParaRPr lang="en-US" sz="2700" b="1" kern="1200" dirty="0"/>
        </a:p>
      </dsp:txBody>
      <dsp:txXfrm>
        <a:off x="50889" y="1348093"/>
        <a:ext cx="7763388" cy="940692"/>
      </dsp:txXfrm>
    </dsp:sp>
    <dsp:sp modelId="{C14115D0-EC77-4411-83A6-7CC8EB2756A5}">
      <dsp:nvSpPr>
        <dsp:cNvPr id="0" name=""/>
        <dsp:cNvSpPr/>
      </dsp:nvSpPr>
      <dsp:spPr>
        <a:xfrm>
          <a:off x="0" y="2417434"/>
          <a:ext cx="7865166" cy="1042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Emphasize the tracking and use of </a:t>
          </a:r>
          <a:r>
            <a:rPr lang="en-US" sz="2700" b="1" kern="1200"/>
            <a:t>performance metrics to drive decision making</a:t>
          </a:r>
          <a:endParaRPr lang="en-US" sz="2700" b="1" kern="1200" dirty="0"/>
        </a:p>
      </dsp:txBody>
      <dsp:txXfrm>
        <a:off x="50889" y="2468323"/>
        <a:ext cx="7763388" cy="940692"/>
      </dsp:txXfrm>
    </dsp:sp>
    <dsp:sp modelId="{E87FD9CE-8996-49F2-8EC6-04A835B8559F}">
      <dsp:nvSpPr>
        <dsp:cNvPr id="0" name=""/>
        <dsp:cNvSpPr/>
      </dsp:nvSpPr>
      <dsp:spPr>
        <a:xfrm>
          <a:off x="0" y="3537664"/>
          <a:ext cx="7865166" cy="10424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Spread effective </a:t>
          </a:r>
          <a:r>
            <a:rPr lang="en-US" sz="2700" b="1" kern="1200"/>
            <a:t>use of NIST’s Cybersecurity Framework</a:t>
          </a:r>
          <a:r>
            <a:rPr lang="en-US" sz="2700" kern="1200"/>
            <a:t> </a:t>
          </a:r>
          <a:endParaRPr lang="en-US" sz="2700" kern="1200" dirty="0"/>
        </a:p>
      </dsp:txBody>
      <dsp:txXfrm>
        <a:off x="50889" y="3588553"/>
        <a:ext cx="7763388" cy="940692"/>
      </dsp:txXfrm>
    </dsp:sp>
    <dsp:sp modelId="{CECA120E-E43A-44D1-8C76-43601565836B}">
      <dsp:nvSpPr>
        <dsp:cNvPr id="0" name=""/>
        <dsp:cNvSpPr/>
      </dsp:nvSpPr>
      <dsp:spPr>
        <a:xfrm>
          <a:off x="0" y="4657894"/>
          <a:ext cx="7865166" cy="10424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Improve organizations’ performance and sustainability/competitiveness (</a:t>
          </a:r>
          <a:r>
            <a:rPr lang="en-US" sz="2700" kern="1200" dirty="0"/>
            <a:t>BPEP’s mission)</a:t>
          </a:r>
          <a:endParaRPr lang="en-US" sz="2700" b="1" kern="1200" dirty="0"/>
        </a:p>
      </dsp:txBody>
      <dsp:txXfrm>
        <a:off x="50889" y="4708783"/>
        <a:ext cx="7763388" cy="940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1BC-4042-D740-8793-4DEA38780107}">
      <dsp:nvSpPr>
        <dsp:cNvPr id="0" name=""/>
        <dsp:cNvSpPr/>
      </dsp:nvSpPr>
      <dsp: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Core</a:t>
          </a:r>
        </a:p>
      </dsp:txBody>
      <dsp:txXfrm>
        <a:off x="4599756" y="1116773"/>
        <a:ext cx="854094" cy="839111"/>
      </dsp:txXfrm>
    </dsp:sp>
    <dsp:sp modelId="{4BAD4683-F09C-1F44-8FAA-F85BB47F99AF}">
      <dsp:nvSpPr>
        <dsp:cNvPr id="0" name=""/>
        <dsp:cNvSpPr/>
      </dsp:nvSpPr>
      <dsp: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a:ea typeface="+mn-ea"/>
              <a:cs typeface="Arial"/>
            </a:rPr>
            <a:t>Implementation </a:t>
          </a:r>
        </a:p>
        <a:p>
          <a:pPr marL="0" lvl="0" indent="0" algn="ctr" defTabSz="533400">
            <a:lnSpc>
              <a:spcPct val="90000"/>
            </a:lnSpc>
            <a:spcBef>
              <a:spcPct val="0"/>
            </a:spcBef>
            <a:spcAft>
              <a:spcPct val="35000"/>
            </a:spcAft>
            <a:buNone/>
          </a:pPr>
          <a:r>
            <a:rPr lang="en-US" sz="2200" kern="1200" dirty="0">
              <a:solidFill>
                <a:sysClr val="window" lastClr="FFFFFF"/>
              </a:solidFill>
              <a:latin typeface="Arial"/>
              <a:ea typeface="+mn-ea"/>
              <a:cs typeface="Arial"/>
            </a:rPr>
            <a:t>Tiers</a:t>
          </a:r>
        </a:p>
      </dsp:txBody>
      <dsp:txXfrm>
        <a:off x="3652193" y="2813397"/>
        <a:ext cx="1138792" cy="779174"/>
      </dsp:txXfrm>
    </dsp:sp>
    <dsp:sp modelId="{BB7F142D-3696-9F4D-AAF4-E4D08372B641}">
      <dsp:nvSpPr>
        <dsp:cNvPr id="0" name=""/>
        <dsp:cNvSpPr/>
      </dsp:nvSpPr>
      <dsp: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Profile</a:t>
          </a:r>
        </a:p>
      </dsp:txBody>
      <dsp:txXfrm>
        <a:off x="2931002" y="1154889"/>
        <a:ext cx="854094" cy="839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1BC-4042-D740-8793-4DEA38780107}">
      <dsp:nvSpPr>
        <dsp:cNvPr id="0" name=""/>
        <dsp:cNvSpPr/>
      </dsp:nvSpPr>
      <dsp:spPr>
        <a:xfrm>
          <a:off x="2487304" y="377497"/>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Core</a:t>
          </a:r>
        </a:p>
      </dsp:txBody>
      <dsp:txXfrm>
        <a:off x="4599756" y="1208195"/>
        <a:ext cx="854094" cy="839111"/>
      </dsp:txXfrm>
    </dsp:sp>
    <dsp:sp modelId="{4BAD4683-F09C-1F44-8FAA-F85BB47F99AF}">
      <dsp:nvSpPr>
        <dsp:cNvPr id="0" name=""/>
        <dsp:cNvSpPr/>
      </dsp:nvSpPr>
      <dsp: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a:ea typeface="+mn-ea"/>
              <a:cs typeface="Arial"/>
            </a:rPr>
            <a:t>Implementation </a:t>
          </a:r>
        </a:p>
        <a:p>
          <a:pPr marL="0" lvl="0" indent="0" algn="ctr" defTabSz="533400">
            <a:lnSpc>
              <a:spcPct val="90000"/>
            </a:lnSpc>
            <a:spcBef>
              <a:spcPct val="0"/>
            </a:spcBef>
            <a:spcAft>
              <a:spcPct val="35000"/>
            </a:spcAft>
            <a:buNone/>
          </a:pPr>
          <a:r>
            <a:rPr lang="en-US" sz="2200" kern="1200" dirty="0">
              <a:solidFill>
                <a:sysClr val="window" lastClr="FFFFFF"/>
              </a:solidFill>
              <a:latin typeface="Arial"/>
              <a:ea typeface="+mn-ea"/>
              <a:cs typeface="Arial"/>
            </a:rPr>
            <a:t>Tiers</a:t>
          </a:r>
        </a:p>
      </dsp:txBody>
      <dsp:txXfrm>
        <a:off x="3652193" y="2813397"/>
        <a:ext cx="1138792" cy="779174"/>
      </dsp:txXfrm>
    </dsp:sp>
    <dsp:sp modelId="{BB7F142D-3696-9F4D-AAF4-E4D08372B641}">
      <dsp:nvSpPr>
        <dsp:cNvPr id="0" name=""/>
        <dsp:cNvSpPr/>
      </dsp:nvSpPr>
      <dsp: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Profile</a:t>
          </a:r>
        </a:p>
      </dsp:txBody>
      <dsp:txXfrm>
        <a:off x="2931002" y="1154889"/>
        <a:ext cx="854094" cy="839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A936-5EDA-4D60-AA73-7001575CFCD6}">
      <dsp:nvSpPr>
        <dsp:cNvPr id="0" name=""/>
        <dsp:cNvSpPr/>
      </dsp:nvSpPr>
      <dsp:spPr>
        <a:xfrm>
          <a:off x="0" y="0"/>
          <a:ext cx="7749540" cy="1568196"/>
        </a:xfrm>
        <a:prstGeom prst="roundRect">
          <a:avLst>
            <a:gd name="adj" fmla="val 10000"/>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Organizational Context, C.1b(2):</a:t>
          </a:r>
          <a:r>
            <a:rPr lang="en-US" sz="2400" kern="1200" dirty="0"/>
            <a:t> What are your key internal and external </a:t>
          </a:r>
          <a:r>
            <a:rPr lang="en-US" sz="2400" b="1" kern="1200" dirty="0"/>
            <a:t>customer</a:t>
          </a:r>
          <a:r>
            <a:rPr lang="en-US" sz="2400" kern="1200" dirty="0"/>
            <a:t> groups …? What are their </a:t>
          </a:r>
          <a:r>
            <a:rPr lang="en-US" sz="2400" b="1" kern="1200" dirty="0"/>
            <a:t>key requirements and expectations </a:t>
          </a:r>
          <a:r>
            <a:rPr lang="en-US" sz="2400" kern="1200" dirty="0"/>
            <a:t>for your cybersecurity policies and operations?</a:t>
          </a:r>
        </a:p>
      </dsp:txBody>
      <dsp:txXfrm>
        <a:off x="45931" y="45931"/>
        <a:ext cx="6057334" cy="1476334"/>
      </dsp:txXfrm>
    </dsp:sp>
    <dsp:sp modelId="{9CAF2A9E-CD00-43FB-AE57-A1D626ACD8E2}">
      <dsp:nvSpPr>
        <dsp:cNvPr id="0" name=""/>
        <dsp:cNvSpPr/>
      </dsp:nvSpPr>
      <dsp:spPr>
        <a:xfrm>
          <a:off x="683782" y="1829562"/>
          <a:ext cx="7749540" cy="1568196"/>
        </a:xfrm>
        <a:prstGeom prst="roundRect">
          <a:avLst>
            <a:gd name="adj" fmla="val 10000"/>
          </a:avLst>
        </a:prstGeom>
        <a:solidFill>
          <a:srgbClr val="B4D0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Process Item 3.1, Q2: </a:t>
          </a:r>
          <a:r>
            <a:rPr lang="en-US" sz="2400" kern="1200" dirty="0"/>
            <a:t>How do you </a:t>
          </a:r>
          <a:r>
            <a:rPr lang="en-US" sz="2400" b="1" kern="1200" dirty="0"/>
            <a:t>determine</a:t>
          </a:r>
          <a:r>
            <a:rPr lang="en-US" sz="2400" kern="1200" dirty="0"/>
            <a:t> internal and external </a:t>
          </a:r>
          <a:r>
            <a:rPr lang="en-US" sz="2400" b="1" kern="1200" dirty="0"/>
            <a:t>customers’ satisfaction </a:t>
          </a:r>
          <a:r>
            <a:rPr lang="en-US" sz="2400" kern="1200" dirty="0"/>
            <a:t>and dissatisfaction with your cybersecurity policies and operations?</a:t>
          </a:r>
        </a:p>
      </dsp:txBody>
      <dsp:txXfrm>
        <a:off x="729713" y="1875493"/>
        <a:ext cx="5954567" cy="1476334"/>
      </dsp:txXfrm>
    </dsp:sp>
    <dsp:sp modelId="{86BA556A-6540-4D92-B8A2-3D12B574071A}">
      <dsp:nvSpPr>
        <dsp:cNvPr id="0" name=""/>
        <dsp:cNvSpPr/>
      </dsp:nvSpPr>
      <dsp:spPr>
        <a:xfrm>
          <a:off x="1367565" y="3659124"/>
          <a:ext cx="7749540" cy="1568196"/>
        </a:xfrm>
        <a:prstGeom prst="roundRect">
          <a:avLst>
            <a:gd name="adj" fmla="val 10000"/>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Results Item 7.2, Q1: </a:t>
          </a:r>
          <a:r>
            <a:rPr lang="en-US" sz="2400" kern="1200" dirty="0"/>
            <a:t>What are your </a:t>
          </a:r>
          <a:r>
            <a:rPr lang="en-US" sz="2400" b="1" kern="1200" dirty="0"/>
            <a:t>results</a:t>
          </a:r>
          <a:r>
            <a:rPr lang="en-US" sz="2400" kern="1200" dirty="0"/>
            <a:t> for your internal and external </a:t>
          </a:r>
          <a:r>
            <a:rPr lang="en-US" sz="2400" b="1" kern="1200" dirty="0"/>
            <a:t>customers’ satisfaction </a:t>
          </a:r>
          <a:r>
            <a:rPr lang="en-US" sz="2400" kern="1200" dirty="0"/>
            <a:t>with your cybersecurity policies and operations?</a:t>
          </a:r>
        </a:p>
      </dsp:txBody>
      <dsp:txXfrm>
        <a:off x="1413496" y="3705055"/>
        <a:ext cx="5954567" cy="1476334"/>
      </dsp:txXfrm>
    </dsp:sp>
    <dsp:sp modelId="{70AB1D97-F148-480E-B02D-4B9E1B2B5CFA}">
      <dsp:nvSpPr>
        <dsp:cNvPr id="0" name=""/>
        <dsp:cNvSpPr/>
      </dsp:nvSpPr>
      <dsp:spPr>
        <a:xfrm>
          <a:off x="6730212" y="1189215"/>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59561" y="1189215"/>
        <a:ext cx="560629" cy="767044"/>
      </dsp:txXfrm>
    </dsp:sp>
    <dsp:sp modelId="{78CE49A1-9E49-4AD8-AD1B-9FCBA1189721}">
      <dsp:nvSpPr>
        <dsp:cNvPr id="0" name=""/>
        <dsp:cNvSpPr/>
      </dsp:nvSpPr>
      <dsp:spPr>
        <a:xfrm>
          <a:off x="7413995" y="3008322"/>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43344" y="3008322"/>
        <a:ext cx="560629" cy="767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A936-5EDA-4D60-AA73-7001575CFCD6}">
      <dsp:nvSpPr>
        <dsp:cNvPr id="0" name=""/>
        <dsp:cNvSpPr/>
      </dsp:nvSpPr>
      <dsp:spPr>
        <a:xfrm>
          <a:off x="0" y="0"/>
          <a:ext cx="7749540" cy="1568196"/>
        </a:xfrm>
        <a:prstGeom prst="roundRect">
          <a:avLst>
            <a:gd name="adj" fmla="val 10000"/>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Organizational Context, C.1a(4):</a:t>
          </a:r>
          <a:r>
            <a:rPr lang="en-US" sz="2200" kern="1200" dirty="0"/>
            <a:t> What re your organization’s major physical and virtual </a:t>
          </a:r>
          <a:r>
            <a:rPr lang="en-US" sz="2200" b="1" kern="1200" dirty="0"/>
            <a:t>assets</a:t>
          </a:r>
          <a:r>
            <a:rPr lang="en-US" sz="2200" kern="1200" dirty="0"/>
            <a:t>, including its data, knowledge, devices, systems, facilities, and equipment? What are your </a:t>
          </a:r>
          <a:r>
            <a:rPr lang="en-US" sz="2200" b="1" kern="1200" dirty="0"/>
            <a:t>priorities</a:t>
          </a:r>
          <a:r>
            <a:rPr lang="en-US" sz="2200" kern="1200" dirty="0"/>
            <a:t> for protecting …?</a:t>
          </a:r>
        </a:p>
      </dsp:txBody>
      <dsp:txXfrm>
        <a:off x="45931" y="45931"/>
        <a:ext cx="6057334" cy="1476334"/>
      </dsp:txXfrm>
    </dsp:sp>
    <dsp:sp modelId="{9CAF2A9E-CD00-43FB-AE57-A1D626ACD8E2}">
      <dsp:nvSpPr>
        <dsp:cNvPr id="0" name=""/>
        <dsp:cNvSpPr/>
      </dsp:nvSpPr>
      <dsp:spPr>
        <a:xfrm>
          <a:off x="683782" y="1829562"/>
          <a:ext cx="7749540" cy="1568196"/>
        </a:xfrm>
        <a:prstGeom prst="roundRect">
          <a:avLst>
            <a:gd name="adj" fmla="val 10000"/>
          </a:avLst>
        </a:prstGeom>
        <a:solidFill>
          <a:srgbClr val="B4D0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Process Item 6.1c: Detection of Cybersecurity Events: </a:t>
          </a:r>
          <a:r>
            <a:rPr lang="en-US" sz="2200" b="0" i="0" kern="1200" dirty="0"/>
            <a:t>(1)</a:t>
          </a:r>
          <a:r>
            <a:rPr lang="en-US" sz="2200" b="1" kern="1200" dirty="0"/>
            <a:t> </a:t>
          </a:r>
          <a:r>
            <a:rPr lang="en-US" sz="2200" kern="1200" dirty="0"/>
            <a:t>How do you </a:t>
          </a:r>
          <a:r>
            <a:rPr lang="en-US" sz="2200" b="1" kern="1200" dirty="0"/>
            <a:t>detect </a:t>
          </a:r>
          <a:r>
            <a:rPr lang="en-US" sz="2200" kern="1200" dirty="0"/>
            <a:t>anomalies … ? (2) How do you </a:t>
          </a:r>
          <a:r>
            <a:rPr lang="en-US" sz="2200" b="1" kern="1200" dirty="0"/>
            <a:t>monitor information systems </a:t>
          </a:r>
          <a:r>
            <a:rPr lang="en-US" sz="2200" kern="1200" dirty="0"/>
            <a:t>…? (3) How do you </a:t>
          </a:r>
          <a:r>
            <a:rPr lang="en-US" sz="2200" b="1" kern="1200" dirty="0"/>
            <a:t>maintain and test detection processes </a:t>
          </a:r>
          <a:r>
            <a:rPr lang="en-US" sz="2200" kern="1200" dirty="0"/>
            <a:t>…?</a:t>
          </a:r>
        </a:p>
      </dsp:txBody>
      <dsp:txXfrm>
        <a:off x="729713" y="1875493"/>
        <a:ext cx="5954567" cy="1476334"/>
      </dsp:txXfrm>
    </dsp:sp>
    <dsp:sp modelId="{86BA556A-6540-4D92-B8A2-3D12B574071A}">
      <dsp:nvSpPr>
        <dsp:cNvPr id="0" name=""/>
        <dsp:cNvSpPr/>
      </dsp:nvSpPr>
      <dsp:spPr>
        <a:xfrm>
          <a:off x="1367565" y="3659124"/>
          <a:ext cx="7749540" cy="1568196"/>
        </a:xfrm>
        <a:prstGeom prst="roundRect">
          <a:avLst>
            <a:gd name="adj" fmla="val 10000"/>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Results Item 7.1, Q2: </a:t>
          </a:r>
          <a:r>
            <a:rPr lang="en-US" sz="2200" b="0" kern="1200" dirty="0"/>
            <a:t>What are your </a:t>
          </a:r>
          <a:r>
            <a:rPr lang="en-US" sz="2200" b="1" kern="1200" dirty="0"/>
            <a:t>results f</a:t>
          </a:r>
          <a:r>
            <a:rPr lang="en-US" sz="2200" b="0" kern="1200" dirty="0"/>
            <a:t>or the </a:t>
          </a:r>
          <a:r>
            <a:rPr lang="en-US" sz="2200" b="1" kern="1200" dirty="0"/>
            <a:t>detection</a:t>
          </a:r>
          <a:r>
            <a:rPr lang="en-US" sz="2200" b="0" kern="1200" dirty="0"/>
            <a:t> of cybersecurity events?</a:t>
          </a:r>
          <a:endParaRPr lang="en-US" sz="2200" kern="1200" dirty="0"/>
        </a:p>
      </dsp:txBody>
      <dsp:txXfrm>
        <a:off x="1413496" y="3705055"/>
        <a:ext cx="5954567" cy="1476334"/>
      </dsp:txXfrm>
    </dsp:sp>
    <dsp:sp modelId="{70AB1D97-F148-480E-B02D-4B9E1B2B5CFA}">
      <dsp:nvSpPr>
        <dsp:cNvPr id="0" name=""/>
        <dsp:cNvSpPr/>
      </dsp:nvSpPr>
      <dsp:spPr>
        <a:xfrm>
          <a:off x="6730212" y="1189215"/>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59561" y="1189215"/>
        <a:ext cx="560629" cy="767044"/>
      </dsp:txXfrm>
    </dsp:sp>
    <dsp:sp modelId="{78CE49A1-9E49-4AD8-AD1B-9FCBA1189721}">
      <dsp:nvSpPr>
        <dsp:cNvPr id="0" name=""/>
        <dsp:cNvSpPr/>
      </dsp:nvSpPr>
      <dsp:spPr>
        <a:xfrm>
          <a:off x="7413995" y="3008322"/>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43344" y="3008322"/>
        <a:ext cx="560629" cy="767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BDB9F-EF08-4E93-BB1F-5D4831D9AA7E}">
      <dsp:nvSpPr>
        <dsp:cNvPr id="0" name=""/>
        <dsp:cNvSpPr/>
      </dsp:nvSpPr>
      <dsp:spPr>
        <a:xfrm>
          <a:off x="3730" y="4116897"/>
          <a:ext cx="8458326" cy="1906934"/>
        </a:xfrm>
        <a:prstGeom prst="roundRect">
          <a:avLst>
            <a:gd name="adj" fmla="val 10000"/>
          </a:avLst>
        </a:prstGeom>
        <a:gradFill rotWithShape="0">
          <a:gsLst>
            <a:gs pos="0">
              <a:srgbClr val="FF5D5D"/>
            </a:gs>
            <a:gs pos="22000">
              <a:srgbClr val="FFFF00"/>
            </a:gs>
            <a:gs pos="66000">
              <a:srgbClr val="76FB57"/>
            </a:gs>
            <a:gs pos="100000">
              <a:srgbClr val="21D703"/>
            </a:gs>
          </a:gsLst>
          <a:lin ang="0" scaled="1"/>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outerShdw blurRad="50800" dist="38100" dir="2700000" algn="tl" rotWithShape="0">
                  <a:prstClr val="black">
                    <a:alpha val="40000"/>
                  </a:prstClr>
                </a:outerShdw>
              </a:effectLst>
            </a:rPr>
            <a:t>Results</a:t>
          </a:r>
          <a:endParaRPr lang="en-US" sz="1600" b="1" kern="1200" dirty="0">
            <a:solidFill>
              <a:schemeClr val="tx1"/>
            </a:solidFill>
            <a:effectLst>
              <a:outerShdw blurRad="50800" dist="38100" dir="2700000" algn="tl" rotWithShape="0">
                <a:prstClr val="black">
                  <a:alpha val="40000"/>
                </a:prstClr>
              </a:outerShdw>
            </a:effectLst>
          </a:endParaRPr>
        </a:p>
        <a:p>
          <a:pPr marL="0" lvl="0" indent="0" algn="ctr" defTabSz="1244600">
            <a:lnSpc>
              <a:spcPct val="90000"/>
            </a:lnSpc>
            <a:spcBef>
              <a:spcPct val="0"/>
            </a:spcBef>
            <a:spcAft>
              <a:spcPct val="35000"/>
            </a:spcAft>
            <a:buNone/>
          </a:pPr>
          <a:r>
            <a:rPr lang="en-US" sz="2000" kern="1200" dirty="0">
              <a:solidFill>
                <a:schemeClr val="tx1"/>
              </a:solidFill>
              <a:effectLst>
                <a:outerShdw blurRad="50800" dist="38100" dir="2700000" algn="tl" rotWithShape="0">
                  <a:prstClr val="black">
                    <a:alpha val="40000"/>
                  </a:prstClr>
                </a:outerShdw>
              </a:effectLst>
            </a:rPr>
            <a:t>(L) Levels, (T) Trends, (C) Comparisons, (I) Integration</a:t>
          </a:r>
        </a:p>
      </dsp:txBody>
      <dsp:txXfrm>
        <a:off x="59582" y="4172749"/>
        <a:ext cx="8346622" cy="1795230"/>
      </dsp:txXfrm>
    </dsp:sp>
    <dsp:sp modelId="{65ADD92C-9826-43C8-8A99-E68BD0FB430F}">
      <dsp:nvSpPr>
        <dsp:cNvPr id="0" name=""/>
        <dsp:cNvSpPr/>
      </dsp:nvSpPr>
      <dsp:spPr>
        <a:xfrm>
          <a:off x="7461" y="2059959"/>
          <a:ext cx="8458326" cy="1906934"/>
        </a:xfrm>
        <a:prstGeom prst="roundRect">
          <a:avLst>
            <a:gd name="adj" fmla="val 10000"/>
          </a:avLst>
        </a:prstGeom>
        <a:gradFill flip="none" rotWithShape="1">
          <a:gsLst>
            <a:gs pos="0">
              <a:srgbClr val="FF5D5D"/>
            </a:gs>
            <a:gs pos="21000">
              <a:srgbClr val="FFFF00"/>
            </a:gs>
            <a:gs pos="66000">
              <a:srgbClr val="2CEA0C"/>
            </a:gs>
            <a:gs pos="100000">
              <a:srgbClr val="21D703"/>
            </a:gs>
          </a:gsLst>
          <a:lin ang="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effectLst>
                <a:outerShdw blurRad="50800" dist="38100" dir="2700000" algn="tl" rotWithShape="0">
                  <a:prstClr val="black">
                    <a:alpha val="40000"/>
                  </a:prstClr>
                </a:outerShdw>
              </a:effectLst>
            </a:rPr>
            <a:t>Processes</a:t>
          </a:r>
        </a:p>
        <a:p>
          <a:pPr marL="0" lvl="0" indent="0" algn="ctr" defTabSz="1244600">
            <a:lnSpc>
              <a:spcPct val="90000"/>
            </a:lnSpc>
            <a:spcBef>
              <a:spcPct val="0"/>
            </a:spcBef>
            <a:spcAft>
              <a:spcPct val="35000"/>
            </a:spcAft>
            <a:buNone/>
          </a:pPr>
          <a:r>
            <a:rPr lang="en-US" sz="2000" kern="1200">
              <a:solidFill>
                <a:schemeClr val="tx1"/>
              </a:solidFill>
              <a:effectLst>
                <a:outerShdw blurRad="50800" dist="38100" dir="2700000" algn="tl" rotWithShape="0">
                  <a:prstClr val="black">
                    <a:alpha val="40000"/>
                  </a:prstClr>
                </a:outerShdw>
              </a:effectLst>
            </a:rPr>
            <a:t>(A) Approach, (D) Deployment, (L) Learning, (I) Integration</a:t>
          </a:r>
          <a:endParaRPr lang="en-US" sz="1600" kern="1200" dirty="0">
            <a:solidFill>
              <a:schemeClr val="tx1"/>
            </a:solidFill>
            <a:effectLst>
              <a:outerShdw blurRad="50800" dist="38100" dir="2700000" algn="tl" rotWithShape="0">
                <a:prstClr val="black">
                  <a:alpha val="40000"/>
                </a:prstClr>
              </a:outerShdw>
            </a:effectLst>
          </a:endParaRPr>
        </a:p>
      </dsp:txBody>
      <dsp:txXfrm>
        <a:off x="63313" y="2115811"/>
        <a:ext cx="8346622" cy="1795230"/>
      </dsp:txXfrm>
    </dsp:sp>
    <dsp:sp modelId="{AD30E2D1-831A-4BA5-AD1A-AA71C2018642}">
      <dsp:nvSpPr>
        <dsp:cNvPr id="0" name=""/>
        <dsp:cNvSpPr/>
      </dsp:nvSpPr>
      <dsp:spPr>
        <a:xfrm>
          <a:off x="3730" y="3022"/>
          <a:ext cx="1362049" cy="1906934"/>
        </a:xfrm>
        <a:prstGeom prst="roundRect">
          <a:avLst>
            <a:gd name="adj" fmla="val 10000"/>
          </a:avLst>
        </a:prstGeom>
        <a:gradFill rotWithShape="0">
          <a:gsLst>
            <a:gs pos="0">
              <a:srgbClr val="FF5D5D"/>
            </a:gs>
            <a:gs pos="84000">
              <a:srgbClr val="FFFF00"/>
            </a:gs>
          </a:gsLst>
          <a:lin ang="0" scaled="1"/>
        </a:gra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Reactive</a:t>
          </a:r>
          <a:r>
            <a:rPr lang="en-US" sz="2100" kern="1200" dirty="0"/>
            <a:t> </a:t>
          </a:r>
        </a:p>
      </dsp:txBody>
      <dsp:txXfrm>
        <a:off x="43623" y="42915"/>
        <a:ext cx="1282263" cy="1827148"/>
      </dsp:txXfrm>
    </dsp:sp>
    <dsp:sp modelId="{51D28D72-2B99-4030-9A65-63CCCB94F378}">
      <dsp:nvSpPr>
        <dsp:cNvPr id="0" name=""/>
        <dsp:cNvSpPr/>
      </dsp:nvSpPr>
      <dsp:spPr>
        <a:xfrm>
          <a:off x="1422986" y="1268"/>
          <a:ext cx="1362049" cy="1906934"/>
        </a:xfrm>
        <a:prstGeom prst="roundRect">
          <a:avLst>
            <a:gd name="adj" fmla="val 10000"/>
          </a:avLst>
        </a:prstGeom>
        <a:gradFill rotWithShape="0">
          <a:gsLst>
            <a:gs pos="0">
              <a:srgbClr val="FFFF00"/>
            </a:gs>
            <a:gs pos="84000">
              <a:srgbClr val="76FB57"/>
            </a:gs>
          </a:gsLst>
          <a:lin ang="0" scaled="1"/>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Early</a:t>
          </a:r>
        </a:p>
      </dsp:txBody>
      <dsp:txXfrm>
        <a:off x="1462879" y="41161"/>
        <a:ext cx="1282263" cy="1827148"/>
      </dsp:txXfrm>
    </dsp:sp>
    <dsp:sp modelId="{C14B4087-1CF5-407A-A847-2042A8744AFB}">
      <dsp:nvSpPr>
        <dsp:cNvPr id="0" name=""/>
        <dsp:cNvSpPr/>
      </dsp:nvSpPr>
      <dsp:spPr>
        <a:xfrm>
          <a:off x="2842241"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Developing</a:t>
          </a:r>
        </a:p>
      </dsp:txBody>
      <dsp:txXfrm>
        <a:off x="2882134" y="42915"/>
        <a:ext cx="1282263" cy="1827148"/>
      </dsp:txXfrm>
    </dsp:sp>
    <dsp:sp modelId="{DB8C944D-CAD7-4E40-81B0-45F111F6BD31}">
      <dsp:nvSpPr>
        <dsp:cNvPr id="0" name=""/>
        <dsp:cNvSpPr/>
      </dsp:nvSpPr>
      <dsp:spPr>
        <a:xfrm>
          <a:off x="4261497"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Mature</a:t>
          </a:r>
        </a:p>
      </dsp:txBody>
      <dsp:txXfrm>
        <a:off x="4301390" y="42915"/>
        <a:ext cx="1282263" cy="1827148"/>
      </dsp:txXfrm>
    </dsp:sp>
    <dsp:sp modelId="{479003F9-746B-478D-8EED-F6DFCA9FAB79}">
      <dsp:nvSpPr>
        <dsp:cNvPr id="0" name=""/>
        <dsp:cNvSpPr/>
      </dsp:nvSpPr>
      <dsp:spPr>
        <a:xfrm>
          <a:off x="5680752"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Leading</a:t>
          </a:r>
        </a:p>
      </dsp:txBody>
      <dsp:txXfrm>
        <a:off x="5720645" y="42915"/>
        <a:ext cx="1282263" cy="1827148"/>
      </dsp:txXfrm>
    </dsp:sp>
    <dsp:sp modelId="{D5CA29C7-1741-49E5-A8E3-E75545FB74E6}">
      <dsp:nvSpPr>
        <dsp:cNvPr id="0" name=""/>
        <dsp:cNvSpPr/>
      </dsp:nvSpPr>
      <dsp:spPr>
        <a:xfrm>
          <a:off x="7100007"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Exemplary</a:t>
          </a:r>
        </a:p>
      </dsp:txBody>
      <dsp:txXfrm>
        <a:off x="7139900" y="42915"/>
        <a:ext cx="1282263" cy="18271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D063-DFF5-4514-8C7C-13F6DAC5DC50}">
      <dsp:nvSpPr>
        <dsp:cNvPr id="0" name=""/>
        <dsp:cNvSpPr/>
      </dsp:nvSpPr>
      <dsp:spPr>
        <a:xfrm>
          <a:off x="3814497" y="1558"/>
          <a:ext cx="5721745" cy="123635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Do you have a process for accomplishing this?</a:t>
          </a:r>
        </a:p>
        <a:p>
          <a:pPr marL="228600" lvl="1" indent="-228600" algn="l" defTabSz="977900">
            <a:lnSpc>
              <a:spcPct val="90000"/>
            </a:lnSpc>
            <a:spcBef>
              <a:spcPct val="0"/>
            </a:spcBef>
            <a:spcAft>
              <a:spcPct val="15000"/>
            </a:spcAft>
            <a:buChar char="•"/>
          </a:pPr>
          <a:r>
            <a:rPr lang="en-US" sz="2200" kern="1200" dirty="0"/>
            <a:t>Is the process well-ordered and repeatable?</a:t>
          </a:r>
        </a:p>
      </dsp:txBody>
      <dsp:txXfrm>
        <a:off x="3814497" y="156102"/>
        <a:ext cx="5258114" cy="927262"/>
      </dsp:txXfrm>
    </dsp:sp>
    <dsp:sp modelId="{CABC4A7C-5741-4981-AF33-704F415C52D7}">
      <dsp:nvSpPr>
        <dsp:cNvPr id="0" name=""/>
        <dsp:cNvSpPr/>
      </dsp:nvSpPr>
      <dsp:spPr>
        <a:xfrm>
          <a:off x="0" y="0"/>
          <a:ext cx="3814497" cy="12363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Approach</a:t>
          </a:r>
          <a:endParaRPr lang="en-US" sz="5100" kern="1200" dirty="0"/>
        </a:p>
      </dsp:txBody>
      <dsp:txXfrm>
        <a:off x="60354" y="60354"/>
        <a:ext cx="3693789" cy="1115642"/>
      </dsp:txXfrm>
    </dsp:sp>
    <dsp:sp modelId="{1C2B90BD-2B72-4185-9F5E-B2F0530DBAB9}">
      <dsp:nvSpPr>
        <dsp:cNvPr id="0" name=""/>
        <dsp:cNvSpPr/>
      </dsp:nvSpPr>
      <dsp:spPr>
        <a:xfrm>
          <a:off x="3814497" y="1361544"/>
          <a:ext cx="5721745" cy="123635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consistently are your key processes used where they should be used in your organization?</a:t>
          </a:r>
        </a:p>
      </dsp:txBody>
      <dsp:txXfrm>
        <a:off x="3814497" y="1516088"/>
        <a:ext cx="5258114" cy="927262"/>
      </dsp:txXfrm>
    </dsp:sp>
    <dsp:sp modelId="{0AB44F55-E127-4E5B-981D-3CE11A2B74CA}">
      <dsp:nvSpPr>
        <dsp:cNvPr id="0" name=""/>
        <dsp:cNvSpPr/>
      </dsp:nvSpPr>
      <dsp:spPr>
        <a:xfrm>
          <a:off x="0" y="1361544"/>
          <a:ext cx="3814497" cy="12363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Deployment</a:t>
          </a:r>
          <a:endParaRPr lang="en-US" sz="5100" kern="1200" dirty="0"/>
        </a:p>
      </dsp:txBody>
      <dsp:txXfrm>
        <a:off x="60354" y="1421898"/>
        <a:ext cx="3693789" cy="1115642"/>
      </dsp:txXfrm>
    </dsp:sp>
    <dsp:sp modelId="{093F5388-CF5F-4732-9E64-98E43E6CA5CE}">
      <dsp:nvSpPr>
        <dsp:cNvPr id="0" name=""/>
        <dsp:cNvSpPr/>
      </dsp:nvSpPr>
      <dsp:spPr>
        <a:xfrm>
          <a:off x="3814497" y="2721530"/>
          <a:ext cx="5721745" cy="123635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Do you improve the process regularly, and share the improvements?</a:t>
          </a:r>
        </a:p>
      </dsp:txBody>
      <dsp:txXfrm>
        <a:off x="3814497" y="2876074"/>
        <a:ext cx="5258114" cy="927262"/>
      </dsp:txXfrm>
    </dsp:sp>
    <dsp:sp modelId="{BC6CC2B4-FD4A-4160-989C-15E696B915E5}">
      <dsp:nvSpPr>
        <dsp:cNvPr id="0" name=""/>
        <dsp:cNvSpPr/>
      </dsp:nvSpPr>
      <dsp:spPr>
        <a:xfrm>
          <a:off x="0" y="2721530"/>
          <a:ext cx="3814497" cy="12363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Learning</a:t>
          </a:r>
          <a:endParaRPr lang="en-US" sz="5100" kern="1200" dirty="0"/>
        </a:p>
      </dsp:txBody>
      <dsp:txXfrm>
        <a:off x="60354" y="2781884"/>
        <a:ext cx="3693789" cy="1115642"/>
      </dsp:txXfrm>
    </dsp:sp>
    <dsp:sp modelId="{8AFC6EEA-623E-43D7-BFAA-022911E08412}">
      <dsp:nvSpPr>
        <dsp:cNvPr id="0" name=""/>
        <dsp:cNvSpPr/>
      </dsp:nvSpPr>
      <dsp:spPr>
        <a:xfrm>
          <a:off x="3814497" y="4081516"/>
          <a:ext cx="5721745" cy="123635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do your processes reflect your organizations needs and goals?</a:t>
          </a:r>
          <a:endParaRPr lang="en-US" sz="2200" kern="1200" dirty="0">
            <a:ea typeface="ＭＳ Ｐゴシック" pitchFamily="34" charset="-128"/>
          </a:endParaRPr>
        </a:p>
      </dsp:txBody>
      <dsp:txXfrm>
        <a:off x="3814497" y="4236060"/>
        <a:ext cx="5258114" cy="927262"/>
      </dsp:txXfrm>
    </dsp:sp>
    <dsp:sp modelId="{5EFFB7B9-148B-4B0C-89A7-B5134AB1B956}">
      <dsp:nvSpPr>
        <dsp:cNvPr id="0" name=""/>
        <dsp:cNvSpPr/>
      </dsp:nvSpPr>
      <dsp:spPr>
        <a:xfrm>
          <a:off x="0" y="4081516"/>
          <a:ext cx="3814497" cy="12363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Integration</a:t>
          </a:r>
          <a:endParaRPr lang="en-US" sz="5100" kern="1200" dirty="0">
            <a:ea typeface="ＭＳ Ｐゴシック" pitchFamily="34" charset="-128"/>
          </a:endParaRPr>
        </a:p>
      </dsp:txBody>
      <dsp:txXfrm>
        <a:off x="60354" y="4141870"/>
        <a:ext cx="3693789" cy="11156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D063-DFF5-4514-8C7C-13F6DAC5DC50}">
      <dsp:nvSpPr>
        <dsp:cNvPr id="0" name=""/>
        <dsp:cNvSpPr/>
      </dsp:nvSpPr>
      <dsp:spPr>
        <a:xfrm>
          <a:off x="3814497" y="1558"/>
          <a:ext cx="5721745" cy="123635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What is your current performance?</a:t>
          </a:r>
        </a:p>
      </dsp:txBody>
      <dsp:txXfrm>
        <a:off x="3814497" y="156102"/>
        <a:ext cx="5258114" cy="927262"/>
      </dsp:txXfrm>
    </dsp:sp>
    <dsp:sp modelId="{CABC4A7C-5741-4981-AF33-704F415C52D7}">
      <dsp:nvSpPr>
        <dsp:cNvPr id="0" name=""/>
        <dsp:cNvSpPr/>
      </dsp:nvSpPr>
      <dsp:spPr>
        <a:xfrm>
          <a:off x="0" y="0"/>
          <a:ext cx="3814497" cy="12363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t>Levels</a:t>
          </a:r>
          <a:endParaRPr lang="en-US" sz="4600" kern="1200" dirty="0"/>
        </a:p>
      </dsp:txBody>
      <dsp:txXfrm>
        <a:off x="60354" y="60354"/>
        <a:ext cx="3693789" cy="1115642"/>
      </dsp:txXfrm>
    </dsp:sp>
    <dsp:sp modelId="{7CCB1288-9A10-4B04-A147-6BB748169A49}">
      <dsp:nvSpPr>
        <dsp:cNvPr id="0" name=""/>
        <dsp:cNvSpPr/>
      </dsp:nvSpPr>
      <dsp:spPr>
        <a:xfrm>
          <a:off x="3814497" y="1361544"/>
          <a:ext cx="5721745" cy="123635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Are the results improving, staying the same, or getting worse?</a:t>
          </a:r>
        </a:p>
      </dsp:txBody>
      <dsp:txXfrm>
        <a:off x="3814497" y="1516088"/>
        <a:ext cx="5258114" cy="927262"/>
      </dsp:txXfrm>
    </dsp:sp>
    <dsp:sp modelId="{85EB810B-A61B-4732-AE1D-468114080D28}">
      <dsp:nvSpPr>
        <dsp:cNvPr id="0" name=""/>
        <dsp:cNvSpPr/>
      </dsp:nvSpPr>
      <dsp:spPr>
        <a:xfrm>
          <a:off x="0" y="1361544"/>
          <a:ext cx="3814497" cy="12363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t>Trends</a:t>
          </a:r>
          <a:endParaRPr lang="en-US" sz="4600" kern="1200" dirty="0"/>
        </a:p>
      </dsp:txBody>
      <dsp:txXfrm>
        <a:off x="60354" y="1421898"/>
        <a:ext cx="3693789" cy="1115642"/>
      </dsp:txXfrm>
    </dsp:sp>
    <dsp:sp modelId="{2B6A340D-6D0B-48F9-A9E2-CE9EFB74169A}">
      <dsp:nvSpPr>
        <dsp:cNvPr id="0" name=""/>
        <dsp:cNvSpPr/>
      </dsp:nvSpPr>
      <dsp:spPr>
        <a:xfrm>
          <a:off x="3814497" y="2721530"/>
          <a:ext cx="5721745" cy="123635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does your performance compare with that of others?</a:t>
          </a:r>
        </a:p>
      </dsp:txBody>
      <dsp:txXfrm>
        <a:off x="3814497" y="2876074"/>
        <a:ext cx="5258114" cy="927262"/>
      </dsp:txXfrm>
    </dsp:sp>
    <dsp:sp modelId="{22B8D56A-2078-49CB-ADC7-4D6A9B877B7E}">
      <dsp:nvSpPr>
        <dsp:cNvPr id="0" name=""/>
        <dsp:cNvSpPr/>
      </dsp:nvSpPr>
      <dsp:spPr>
        <a:xfrm>
          <a:off x="0" y="2721530"/>
          <a:ext cx="3814497" cy="12363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t>Comparisons</a:t>
          </a:r>
          <a:endParaRPr lang="en-US" sz="4600" kern="1200" dirty="0"/>
        </a:p>
      </dsp:txBody>
      <dsp:txXfrm>
        <a:off x="60354" y="2781884"/>
        <a:ext cx="3693789" cy="1115642"/>
      </dsp:txXfrm>
    </dsp:sp>
    <dsp:sp modelId="{C78DE874-4521-4954-9BB7-807FFC7E53A9}">
      <dsp:nvSpPr>
        <dsp:cNvPr id="0" name=""/>
        <dsp:cNvSpPr/>
      </dsp:nvSpPr>
      <dsp:spPr>
        <a:xfrm>
          <a:off x="3814497" y="4081516"/>
          <a:ext cx="5721745" cy="123635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Are you tracking </a:t>
          </a:r>
          <a:r>
            <a:rPr lang="en-US" sz="2200" u="sng" kern="1200" dirty="0"/>
            <a:t>important</a:t>
          </a:r>
          <a:r>
            <a:rPr lang="en-US" sz="2200" kern="1200" dirty="0"/>
            <a:t> results? </a:t>
          </a:r>
          <a:endParaRPr lang="en-US" sz="2200" kern="1200" dirty="0">
            <a:ea typeface="ＭＳ Ｐゴシック" pitchFamily="34" charset="-128"/>
          </a:endParaRPr>
        </a:p>
        <a:p>
          <a:pPr marL="228600" lvl="1" indent="-228600" algn="l" defTabSz="977900">
            <a:lnSpc>
              <a:spcPct val="90000"/>
            </a:lnSpc>
            <a:spcBef>
              <a:spcPct val="0"/>
            </a:spcBef>
            <a:spcAft>
              <a:spcPct val="15000"/>
            </a:spcAft>
            <a:buChar char="•"/>
          </a:pPr>
          <a:r>
            <a:rPr lang="en-US" sz="2200" kern="1200" dirty="0"/>
            <a:t>Are you using the results in to make decisions?</a:t>
          </a:r>
          <a:endParaRPr lang="en-US" sz="2200" kern="1200" dirty="0">
            <a:ea typeface="ＭＳ Ｐゴシック" pitchFamily="34" charset="-128"/>
          </a:endParaRPr>
        </a:p>
      </dsp:txBody>
      <dsp:txXfrm>
        <a:off x="3814497" y="4236060"/>
        <a:ext cx="5258114" cy="927262"/>
      </dsp:txXfrm>
    </dsp:sp>
    <dsp:sp modelId="{4A7E2B05-7B0A-4007-AEC7-B167ACD2DF08}">
      <dsp:nvSpPr>
        <dsp:cNvPr id="0" name=""/>
        <dsp:cNvSpPr/>
      </dsp:nvSpPr>
      <dsp:spPr>
        <a:xfrm>
          <a:off x="0" y="4081516"/>
          <a:ext cx="3814497" cy="12363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t>Integration</a:t>
          </a:r>
          <a:endParaRPr lang="en-US" sz="4600" kern="1200" dirty="0">
            <a:ea typeface="ＭＳ Ｐゴシック" pitchFamily="34" charset="-128"/>
          </a:endParaRPr>
        </a:p>
      </dsp:txBody>
      <dsp:txXfrm>
        <a:off x="60354" y="4141870"/>
        <a:ext cx="3693789" cy="11156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3"/>
            <a:ext cx="3038600" cy="464052"/>
          </a:xfrm>
          <a:prstGeom prst="rect">
            <a:avLst/>
          </a:prstGeom>
          <a:noFill/>
          <a:ln w="9525">
            <a:noFill/>
            <a:miter lim="800000"/>
            <a:headEnd/>
            <a:tailEnd/>
          </a:ln>
          <a:effectLst/>
        </p:spPr>
        <p:txBody>
          <a:bodyPr vert="horz" wrap="square" lIns="92607" tIns="46304" rIns="92607" bIns="46304" numCol="1" anchor="t" anchorCtr="0" compatLnSpc="1">
            <a:prstTxWarp prst="textNoShape">
              <a:avLst/>
            </a:prstTxWarp>
          </a:bodyPr>
          <a:lstStyle>
            <a:lvl1pPr defTabSz="925328">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3" y="3"/>
            <a:ext cx="3038598" cy="464052"/>
          </a:xfrm>
          <a:prstGeom prst="rect">
            <a:avLst/>
          </a:prstGeom>
          <a:noFill/>
          <a:ln w="9525">
            <a:noFill/>
            <a:miter lim="800000"/>
            <a:headEnd/>
            <a:tailEnd/>
          </a:ln>
          <a:effectLst/>
        </p:spPr>
        <p:txBody>
          <a:bodyPr vert="horz" wrap="square" lIns="92607" tIns="46304" rIns="92607" bIns="46304" numCol="1" anchor="t" anchorCtr="0" compatLnSpc="1">
            <a:prstTxWarp prst="textNoShape">
              <a:avLst/>
            </a:prstTxWarp>
          </a:bodyPr>
          <a:lstStyle>
            <a:lvl1pPr algn="r" defTabSz="925328">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387850" cy="3392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419101" y="4414257"/>
            <a:ext cx="6261100" cy="4184147"/>
          </a:xfrm>
          <a:prstGeom prst="rect">
            <a:avLst/>
          </a:prstGeom>
          <a:noFill/>
          <a:ln w="9525">
            <a:noFill/>
            <a:miter lim="800000"/>
            <a:headEnd/>
            <a:tailEnd/>
          </a:ln>
          <a:effectLst/>
        </p:spPr>
        <p:txBody>
          <a:bodyPr vert="horz" wrap="square" lIns="92607" tIns="46304" rIns="92607" bIns="463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9"/>
            <a:ext cx="3038600" cy="464052"/>
          </a:xfrm>
          <a:prstGeom prst="rect">
            <a:avLst/>
          </a:prstGeom>
          <a:noFill/>
          <a:ln w="9525">
            <a:noFill/>
            <a:miter lim="800000"/>
            <a:headEnd/>
            <a:tailEnd/>
          </a:ln>
          <a:effectLst/>
        </p:spPr>
        <p:txBody>
          <a:bodyPr vert="horz" wrap="square" lIns="92607" tIns="46304" rIns="92607" bIns="46304" numCol="1" anchor="b" anchorCtr="0" compatLnSpc="1">
            <a:prstTxWarp prst="textNoShape">
              <a:avLst/>
            </a:prstTxWarp>
          </a:bodyPr>
          <a:lstStyle>
            <a:lvl1pPr defTabSz="925328">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3" y="8832349"/>
            <a:ext cx="3038598" cy="464052"/>
          </a:xfrm>
          <a:prstGeom prst="rect">
            <a:avLst/>
          </a:prstGeom>
          <a:noFill/>
          <a:ln w="9525">
            <a:noFill/>
            <a:miter lim="800000"/>
            <a:headEnd/>
            <a:tailEnd/>
          </a:ln>
          <a:effectLst/>
        </p:spPr>
        <p:txBody>
          <a:bodyPr vert="horz" wrap="square" lIns="92607" tIns="46304" rIns="92607" bIns="46304" numCol="1" anchor="b" anchorCtr="0" compatLnSpc="1">
            <a:prstTxWarp prst="textNoShape">
              <a:avLst/>
            </a:prstTxWarp>
          </a:bodyPr>
          <a:lstStyle>
            <a:lvl1pPr algn="r" defTabSz="925328">
              <a:defRPr sz="12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28">
              <a:defRPr sz="2700">
                <a:solidFill>
                  <a:schemeClr val="tx1"/>
                </a:solidFill>
                <a:latin typeface="Times New Roman" charset="0"/>
                <a:ea typeface="ＭＳ Ｐゴシック" charset="0"/>
                <a:cs typeface="ＭＳ Ｐゴシック" charset="0"/>
              </a:defRPr>
            </a:lvl1pPr>
            <a:lvl2pPr marL="832795" indent="-320305" defTabSz="925328">
              <a:defRPr sz="2700">
                <a:solidFill>
                  <a:schemeClr val="tx1"/>
                </a:solidFill>
                <a:latin typeface="Times New Roman" charset="0"/>
                <a:ea typeface="ＭＳ Ｐゴシック" charset="0"/>
                <a:cs typeface="ＭＳ Ｐゴシック" charset="0"/>
              </a:defRPr>
            </a:lvl2pPr>
            <a:lvl3pPr marL="1281225" indent="-256245" defTabSz="925328">
              <a:defRPr sz="2700">
                <a:solidFill>
                  <a:schemeClr val="tx1"/>
                </a:solidFill>
                <a:latin typeface="Times New Roman" charset="0"/>
                <a:ea typeface="ＭＳ Ｐゴシック" charset="0"/>
                <a:cs typeface="ＭＳ Ｐゴシック" charset="0"/>
              </a:defRPr>
            </a:lvl3pPr>
            <a:lvl4pPr marL="1793715" indent="-256245" defTabSz="925328">
              <a:defRPr sz="2700">
                <a:solidFill>
                  <a:schemeClr val="tx1"/>
                </a:solidFill>
                <a:latin typeface="Times New Roman" charset="0"/>
                <a:ea typeface="ＭＳ Ｐゴシック" charset="0"/>
                <a:cs typeface="ＭＳ Ｐゴシック" charset="0"/>
              </a:defRPr>
            </a:lvl4pPr>
            <a:lvl5pPr marL="2306204" indent="-256245" defTabSz="925328">
              <a:defRPr sz="2700">
                <a:solidFill>
                  <a:schemeClr val="tx1"/>
                </a:solidFill>
                <a:latin typeface="Times New Roman" charset="0"/>
                <a:ea typeface="ＭＳ Ｐゴシック" charset="0"/>
                <a:cs typeface="ＭＳ Ｐゴシック" charset="0"/>
              </a:defRPr>
            </a:lvl5pPr>
            <a:lvl6pPr marL="2818694"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1184"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3674"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6163"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1250950" y="698500"/>
            <a:ext cx="4387850" cy="339248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mj-lt"/>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not currently using the Cybersecurity Framework, the BCEB can serve as a “door” to its use. By answering the questions in the BCEB and assessing your answers, you will identify topics to explore in the Cybersecurity Framework, including references to industry-specific standards and guidelines.</a:t>
            </a:r>
          </a:p>
          <a:p>
            <a:r>
              <a:rPr lang="en-US" dirty="0"/>
              <a:t>If you are using the Cybersecurity Framework, the BCEB can help you assess how well you are implementing it. </a:t>
            </a:r>
          </a:p>
          <a:p>
            <a:r>
              <a:rPr lang="en-US" baseline="0" dirty="0"/>
              <a:t>With the BCEB, you can assess how well you’re achieving the Cybersecurity Framework profile you choose and determine what your strengths and opportunities for improvement are.</a:t>
            </a:r>
          </a:p>
          <a:p>
            <a:r>
              <a:rPr lang="en-US" baseline="0" dirty="0"/>
              <a:t>For the Core and the Implementation tiers, the BCEB helps you assess the efficiency and effectiveness of the processes you use to manage cybersecurity risk within the five Cybersecurity Framework functions and the goodness of the results you are achieving through those processes. What you find can help you determine the your organization’s implementation tier.</a:t>
            </a: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10</a:t>
            </a:fld>
            <a:endParaRPr lang="en-US" dirty="0"/>
          </a:p>
        </p:txBody>
      </p:sp>
    </p:spTree>
    <p:extLst>
      <p:ext uri="{BB962C8B-B14F-4D97-AF65-F5344CB8AC3E}">
        <p14:creationId xmlns:p14="http://schemas.microsoft.com/office/powerpoint/2010/main" val="286323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Core organizes</a:t>
            </a:r>
            <a:r>
              <a:rPr lang="en-US" baseline="0" dirty="0"/>
              <a:t> cybersecurity activities around the functions of Identify, Protect, Detect, Respond, and Recover.</a:t>
            </a:r>
          </a:p>
          <a:p>
            <a:r>
              <a:rPr lang="en-US" baseline="0" dirty="0"/>
              <a:t>The BCEB pulls these activities into a set of questions organized by the categories of the Baldrige Excellence Framework. This reinforces the organization-wide view of cybersecurity in the Cybersecurity Framework. It helps you integrate cybersecurity risk management into your organization-wide policies and operations so that they work together smoothly. Helps you see how cybersecurity fits into your organization as a system, with considerations in every part of the system that are interdependent.</a:t>
            </a:r>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11</a:t>
            </a:fld>
            <a:endParaRPr lang="en-US" dirty="0"/>
          </a:p>
        </p:txBody>
      </p:sp>
    </p:spTree>
    <p:extLst>
      <p:ext uri="{BB962C8B-B14F-4D97-AF65-F5344CB8AC3E}">
        <p14:creationId xmlns:p14="http://schemas.microsoft.com/office/powerpoint/2010/main" val="55072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work? The BCEB asks questions that help you improve your cyber risk management program in the areas you see here.</a:t>
            </a:r>
          </a:p>
          <a:p>
            <a:r>
              <a:rPr lang="en-US" dirty="0"/>
              <a:t>The parts of the system making up your organization are shown in the hexagons and in the bar below them, against the background of your organization’s key characteristics. Here’s how the system works.</a:t>
            </a:r>
          </a:p>
          <a:p>
            <a:endParaRPr lang="en-US" b="1" dirty="0"/>
          </a:p>
          <a:p>
            <a:r>
              <a:rPr lang="en-US" dirty="0"/>
              <a:t>How</a:t>
            </a:r>
            <a:r>
              <a:rPr lang="en-US" baseline="0" dirty="0"/>
              <a:t> does the Baldrige systems approach relate to cybersecurity risk management?</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Answering 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Organizational Context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helps you understand the business factors and organizational priorities underlying your cybersecurity risk management.</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Leadership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help you understand how your leaders’ actions guide and sustain your cybersecurity risk management.</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Strategy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create clear strategic priorities for your cybersecurity program.</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Customers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help you understand and exceed the cybersecurity-related requirements and expectations of your customers and stakeholders.</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Measurement, Analysis, and Knowledge Management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align cybersecurity policies and operations with your objectives through measurement and analysis. They also guide you to manage your organization’s cybersecurity-related knowledge.</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Workforce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engage and empower your entire workforce to achieve your cybersecurity-related objectives.</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Operations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design, manage, and improve your cybersecurity operations for effectiveness and efficiency.</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RESULTS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lead you to use data and information to evaluate and improve cybersecurity-related policies and operations in alignment with your strategy.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12</a:t>
            </a:fld>
            <a:endParaRPr lang="en-US" dirty="0"/>
          </a:p>
        </p:txBody>
      </p:sp>
    </p:spTree>
    <p:extLst>
      <p:ext uri="{BB962C8B-B14F-4D97-AF65-F5344CB8AC3E}">
        <p14:creationId xmlns:p14="http://schemas.microsoft.com/office/powerpoint/2010/main" val="373338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dirty="0">
                <a:latin typeface="+mj-lt"/>
              </a:rPr>
              <a:t>The Organizational Context</a:t>
            </a:r>
            <a:r>
              <a:rPr lang="en-US" baseline="0" dirty="0">
                <a:latin typeface="+mj-lt"/>
              </a:rPr>
              <a:t> </a:t>
            </a:r>
            <a:r>
              <a:rPr lang="en-US" dirty="0">
                <a:latin typeface="+mj-lt"/>
              </a:rPr>
              <a:t>is the most appropriate starting point for a self-assessment because:</a:t>
            </a:r>
          </a:p>
          <a:p>
            <a:pPr marL="171450" indent="-171450">
              <a:buFont typeface="Arial" panose="020B0604020202020204" pitchFamily="34" charset="0"/>
              <a:buChar char="•"/>
            </a:pP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Having a clear understanding of your organization, why it exists, where your senior leaders want to take it in the future, who your key stakeholders are, what their expectations are, and what resources support critical functions will enable you to make and implement strategic decisions about cybersecurity risks, policies, and operations.</a:t>
            </a:r>
          </a:p>
          <a:p>
            <a:pPr marL="171450" indent="-171450">
              <a:buFont typeface="Arial" panose="020B0604020202020204" pitchFamily="34" charset="0"/>
              <a:buChar char="•"/>
            </a:pPr>
            <a:r>
              <a:rPr lang="en-US" sz="1100" b="0" i="0" u="none" strike="noStrike" kern="1200" baseline="0" dirty="0">
                <a:solidFill>
                  <a:schemeClr val="tx1"/>
                </a:solidFill>
                <a:latin typeface="Times New Roman" pitchFamily="-107" charset="0"/>
                <a:ea typeface="ＭＳ Ｐゴシック" pitchFamily="-107" charset="-128"/>
              </a:rPr>
              <a:t>I</a:t>
            </a:r>
            <a:r>
              <a:rPr lang="en-US" dirty="0">
                <a:latin typeface="+mj-lt"/>
              </a:rPr>
              <a:t>t helps you identify potential gaps in what you know about</a:t>
            </a:r>
            <a:r>
              <a:rPr lang="en-US" baseline="0" dirty="0">
                <a:latin typeface="+mj-lt"/>
              </a:rPr>
              <a:t> your organization and its cybersecurity policies</a:t>
            </a:r>
            <a:r>
              <a:rPr lang="en-US" dirty="0">
                <a:latin typeface="+mj-lt"/>
              </a:rPr>
              <a:t> and operations.</a:t>
            </a:r>
          </a:p>
          <a:p>
            <a:pPr marL="171450" indent="-171450">
              <a:buFont typeface="Arial" panose="020B0604020202020204" pitchFamily="34" charset="0"/>
              <a:buChar char="•"/>
            </a:pPr>
            <a:r>
              <a:rPr lang="en-US" dirty="0">
                <a:latin typeface="+mj-lt"/>
              </a:rPr>
              <a:t>It helps you and focus on key cybersecurity requirements and results, once you’ve identified them.</a:t>
            </a:r>
          </a:p>
          <a:p>
            <a:pPr marL="171450" indent="-171450">
              <a:buFont typeface="Arial" panose="020B0604020202020204" pitchFamily="34" charset="0"/>
              <a:buChar char="•"/>
            </a:pPr>
            <a:r>
              <a:rPr lang="en-US" dirty="0">
                <a:latin typeface="+mj-lt"/>
              </a:rPr>
              <a:t>It also may be used by itself for an initial self-assessment. If you identify topics for which conflicting, little, or no information is available, the Organizational Context may serve as your first complete assessment, and you can use these topics for action planning.</a:t>
            </a:r>
          </a:p>
          <a:p>
            <a:pPr marL="171450" indent="-171450">
              <a:buFont typeface="Arial" panose="020B0604020202020204" pitchFamily="34" charset="0"/>
              <a:buChar char="•"/>
            </a:pPr>
            <a:r>
              <a:rPr lang="en-US" dirty="0">
                <a:latin typeface="+mj-lt"/>
              </a:rPr>
              <a:t>It customizes the self-assessment by identifying your</a:t>
            </a:r>
            <a:r>
              <a:rPr lang="en-US" baseline="0" dirty="0">
                <a:latin typeface="+mj-lt"/>
              </a:rPr>
              <a:t> organization’s unique situation and challenges.</a:t>
            </a:r>
            <a:endParaRPr lang="en-US" dirty="0">
              <a:latin typeface="+mj-lt"/>
            </a:endParaRPr>
          </a:p>
          <a:p>
            <a:r>
              <a:rPr lang="en-US" dirty="0">
                <a:latin typeface="+mj-lt"/>
              </a:rPr>
              <a:t>The questions in the Organizational Context section reflects mainly the “Identify” function in the Cybersecurity Framework.</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13</a:t>
            </a:fld>
            <a:endParaRPr lang="en-US" dirty="0"/>
          </a:p>
        </p:txBody>
      </p:sp>
    </p:spTree>
    <p:extLst>
      <p:ext uri="{BB962C8B-B14F-4D97-AF65-F5344CB8AC3E}">
        <p14:creationId xmlns:p14="http://schemas.microsoft.com/office/powerpoint/2010/main" val="322755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sz="1100" kern="1200" dirty="0">
                <a:solidFill>
                  <a:schemeClr val="tx1"/>
                </a:solidFill>
                <a:latin typeface="Times New Roman" pitchFamily="-107" charset="0"/>
                <a:ea typeface="ＭＳ Ｐゴシック" pitchFamily="-107" charset="-128"/>
                <a:cs typeface="ＭＳ Ｐゴシック" pitchFamily="-110" charset="-128"/>
              </a:rPr>
              <a:t>Questions like these set the background for your organization. For example, who</a:t>
            </a:r>
            <a:r>
              <a:rPr lang="en-US" sz="1100" kern="1200" baseline="0" dirty="0">
                <a:solidFill>
                  <a:schemeClr val="tx1"/>
                </a:solidFill>
                <a:latin typeface="Times New Roman" pitchFamily="-107" charset="0"/>
                <a:ea typeface="ＭＳ Ｐゴシック" pitchFamily="-107" charset="-128"/>
                <a:cs typeface="ＭＳ Ｐゴシック" pitchFamily="-110" charset="-128"/>
              </a:rPr>
              <a:t> does the cybersecurity work in your organization? What assets need to be protected?</a:t>
            </a:r>
          </a:p>
          <a:p>
            <a:r>
              <a:rPr lang="en-US" sz="1100" kern="1200" baseline="0" dirty="0">
                <a:solidFill>
                  <a:schemeClr val="tx1"/>
                </a:solidFill>
                <a:latin typeface="Times New Roman" pitchFamily="-107" charset="0"/>
                <a:ea typeface="ＭＳ Ｐゴシック" pitchFamily="-107" charset="-128"/>
                <a:cs typeface="ＭＳ Ｐゴシック" pitchFamily="-110" charset="-128"/>
              </a:rPr>
              <a:t>.</a:t>
            </a:r>
            <a:endParaRPr lang="en-US" sz="1100" kern="1200" dirty="0">
              <a:solidFill>
                <a:schemeClr val="tx1"/>
              </a:solidFill>
              <a:latin typeface="Times New Roman" pitchFamily="-107" charset="0"/>
              <a:ea typeface="ＭＳ Ｐゴシック" pitchFamily="-107"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14</a:t>
            </a:fld>
            <a:endParaRPr lang="en-US" dirty="0"/>
          </a:p>
        </p:txBody>
      </p:sp>
    </p:spTree>
    <p:extLst>
      <p:ext uri="{BB962C8B-B14F-4D97-AF65-F5344CB8AC3E}">
        <p14:creationId xmlns:p14="http://schemas.microsoft.com/office/powerpoint/2010/main" val="87408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698500"/>
            <a:ext cx="3708400" cy="2867025"/>
          </a:xfrm>
        </p:spPr>
      </p:sp>
      <p:sp>
        <p:nvSpPr>
          <p:cNvPr id="3" name="Notes Placeholder 2"/>
          <p:cNvSpPr>
            <a:spLocks noGrp="1"/>
          </p:cNvSpPr>
          <p:nvPr>
            <p:ph type="body" idx="1"/>
          </p:nvPr>
        </p:nvSpPr>
        <p:spPr>
          <a:xfrm>
            <a:off x="419101" y="3610349"/>
            <a:ext cx="6261100" cy="5489303"/>
          </a:xfrm>
        </p:spPr>
        <p:txBody>
          <a:bodyPr/>
          <a:lstStyle/>
          <a:p>
            <a:r>
              <a:rPr lang="en-US" sz="1000" dirty="0">
                <a:solidFill>
                  <a:srgbClr val="000000"/>
                </a:solidFill>
                <a:latin typeface="+mj-lt"/>
              </a:rPr>
              <a:t>The process questions are in categories 1-6. The purpose of process questions is to allow you to articulate and assess the processes that are most important to your organization’s cybersecurity risk management.</a:t>
            </a:r>
          </a:p>
          <a:p>
            <a:r>
              <a:rPr lang="en-US" sz="1000" dirty="0">
                <a:solidFill>
                  <a:srgbClr val="000000"/>
                </a:solidFill>
                <a:latin typeface="+mj-lt"/>
              </a:rPr>
              <a:t>Each category includes two items.</a:t>
            </a:r>
          </a:p>
          <a:p>
            <a:pPr marL="165240" indent="-165240">
              <a:buFont typeface="Arial" panose="020B0604020202020204" pitchFamily="34" charset="0"/>
              <a:buChar char="•"/>
            </a:pPr>
            <a:r>
              <a:rPr lang="en-US" sz="1000" dirty="0">
                <a:solidFill>
                  <a:srgbClr val="000000"/>
                </a:solidFill>
                <a:latin typeface="+mj-lt"/>
              </a:rPr>
              <a:t>Category 1, Leadership, includes two items: 1.1 asks how your leaders’ personal actions guide your cybersecurity policies and operations. 1.2 asks how you govern you cyber policies and operations. It also asks about societal responsibilities with regard to cybersecurity.</a:t>
            </a:r>
          </a:p>
          <a:p>
            <a:pPr marL="165240" indent="-165240">
              <a:buFont typeface="Arial" panose="020B0604020202020204" pitchFamily="34" charset="0"/>
              <a:buChar char="•"/>
            </a:pPr>
            <a:r>
              <a:rPr lang="en-US" sz="1000" dirty="0">
                <a:solidFill>
                  <a:srgbClr val="000000"/>
                </a:solidFill>
                <a:latin typeface="+mj-lt"/>
              </a:rPr>
              <a:t>Category 2, Strategy, asks how you include cybersecurity in your strategic planning (in 2.1) and then how you implement cybersecurity-related action plans (in 2.2).</a:t>
            </a:r>
          </a:p>
          <a:p>
            <a:pPr marL="165240" indent="-165240">
              <a:buFont typeface="Arial" panose="020B0604020202020204" pitchFamily="34" charset="0"/>
              <a:buChar char="•"/>
            </a:pPr>
            <a:r>
              <a:rPr lang="en-US" sz="1000" dirty="0">
                <a:solidFill>
                  <a:srgbClr val="000000"/>
                </a:solidFill>
                <a:latin typeface="+mj-lt"/>
              </a:rPr>
              <a:t>Category 3, Customers, asks (in 3.1) how you listen to the voice of your customers with regard to cybersecurity and then (3.2) how you serve customers’ needs and build relationships with them.</a:t>
            </a:r>
          </a:p>
          <a:p>
            <a:pPr marL="165240" indent="-165240">
              <a:buFont typeface="Arial" panose="020B0604020202020204" pitchFamily="34" charset="0"/>
              <a:buChar char="•"/>
            </a:pPr>
            <a:r>
              <a:rPr lang="en-US" sz="1000" dirty="0">
                <a:solidFill>
                  <a:srgbClr val="000000"/>
                </a:solidFill>
                <a:latin typeface="+mj-lt"/>
              </a:rPr>
              <a:t>Category 4, Measurement, Analysis, and Knowledge Management asks (4.1) how you measure, analyze, and improve your cybersecurity performance, and then (4.2) how you manage your organization’s cybersecurity knowledge. </a:t>
            </a:r>
          </a:p>
          <a:p>
            <a:pPr marL="165240" indent="-165240">
              <a:buFont typeface="Arial" panose="020B0604020202020204" pitchFamily="34" charset="0"/>
              <a:buChar char="•"/>
            </a:pPr>
            <a:r>
              <a:rPr lang="en-US" sz="1000" dirty="0">
                <a:solidFill>
                  <a:srgbClr val="000000"/>
                </a:solidFill>
                <a:latin typeface="+mj-lt"/>
              </a:rPr>
              <a:t>Category 5, Workforce, asks (5.1) how you build an effective environment for your cybersecurity workforce. 5.2 then asks how you engage your entire workforce, with the purpose of supporting your cybersecurity policies and operations.</a:t>
            </a:r>
          </a:p>
          <a:p>
            <a:pPr marL="165240" indent="-165240">
              <a:buFont typeface="Arial" panose="020B0604020202020204" pitchFamily="34" charset="0"/>
              <a:buChar char="•"/>
            </a:pPr>
            <a:r>
              <a:rPr lang="en-US" sz="1000" dirty="0">
                <a:solidFill>
                  <a:srgbClr val="000000"/>
                </a:solidFill>
                <a:latin typeface="+mj-lt"/>
              </a:rPr>
              <a:t>Category 6, Operations, asks about your cybersecurity work processes (6.1). The parts of this item correspond to 4 of the 5 functions in the Cyber Framework (Protect, Detect, Respond, and Recover). 6.2 asks about effective management of your cybersecurity operations.</a:t>
            </a:r>
          </a:p>
          <a:p>
            <a:r>
              <a:rPr lang="en-US" sz="1000" dirty="0">
                <a:solidFill>
                  <a:srgbClr val="000000"/>
                </a:solidFill>
                <a:latin typeface="+mj-lt"/>
              </a:rPr>
              <a:t>Many process questions begin with “how.” These are asking for descriptions of processes and how they work. Many questions include the word “key.” These ask for your organization’s most important or critical processes, measures, or outcomes. The purpose is to identify most important processes, measures, etc.</a:t>
            </a:r>
          </a:p>
          <a:p>
            <a:r>
              <a:rPr lang="en-US" sz="1000" dirty="0">
                <a:solidFill>
                  <a:srgbClr val="000000"/>
                </a:solidFill>
                <a:latin typeface="+mj-lt"/>
              </a:rPr>
              <a:t>The questions are nonprescriptive—they don’t say how you should develop their cybersecurity strategy, or what an organization’s key measures should be. That will depend on your organization’s situation and priorities (in the Organizational Context and in answers to other questions).</a:t>
            </a:r>
          </a:p>
        </p:txBody>
      </p:sp>
      <p:sp>
        <p:nvSpPr>
          <p:cNvPr id="4" name="Slide Number Placeholder 3"/>
          <p:cNvSpPr>
            <a:spLocks noGrp="1"/>
          </p:cNvSpPr>
          <p:nvPr>
            <p:ph type="sldNum" sz="quarter" idx="10"/>
          </p:nvPr>
        </p:nvSpPr>
        <p:spPr/>
        <p:txBody>
          <a:bodyPr/>
          <a:lstStyle/>
          <a:p>
            <a:pPr defTabSz="914099" eaLnBrk="1" fontAlgn="auto" hangingPunct="1">
              <a:spcBef>
                <a:spcPts val="0"/>
              </a:spcBef>
              <a:spcAft>
                <a:spcPts val="0"/>
              </a:spcAft>
              <a:defRPr/>
            </a:pPr>
            <a:fld id="{E54A5DDD-13F4-9145-98AB-212D371D7138}" type="slidenum">
              <a:rPr lang="en-US" sz="1800" kern="0">
                <a:solidFill>
                  <a:sysClr val="windowText" lastClr="000000"/>
                </a:solidFill>
              </a:rPr>
              <a:pPr defTabSz="914099" eaLnBrk="1" fontAlgn="auto" hangingPunct="1">
                <a:spcBef>
                  <a:spcPts val="0"/>
                </a:spcBef>
                <a:spcAft>
                  <a:spcPts val="0"/>
                </a:spcAft>
                <a:defRPr/>
              </a:pPr>
              <a:t>15</a:t>
            </a:fld>
            <a:endParaRPr lang="en-US" sz="1800" kern="0" dirty="0">
              <a:solidFill>
                <a:sysClr val="windowText" lastClr="000000"/>
              </a:solidFill>
            </a:endParaRPr>
          </a:p>
        </p:txBody>
      </p:sp>
    </p:spTree>
    <p:extLst>
      <p:ext uri="{BB962C8B-B14F-4D97-AF65-F5344CB8AC3E}">
        <p14:creationId xmlns:p14="http://schemas.microsoft.com/office/powerpoint/2010/main" val="112682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8500"/>
            <a:ext cx="4394200" cy="3397250"/>
          </a:xfrm>
        </p:spPr>
      </p:sp>
      <p:sp>
        <p:nvSpPr>
          <p:cNvPr id="3" name="Notes Placeholder 2"/>
          <p:cNvSpPr>
            <a:spLocks noGrp="1"/>
          </p:cNvSpPr>
          <p:nvPr>
            <p:ph type="body" idx="1"/>
          </p:nvPr>
        </p:nvSpPr>
        <p:spPr/>
        <p:txBody>
          <a:bodyPr/>
          <a:lstStyle/>
          <a:p>
            <a:pPr defTabSz="915406">
              <a:defRPr/>
            </a:pPr>
            <a:r>
              <a:rPr lang="en-US" sz="1100" kern="1200" dirty="0">
                <a:solidFill>
                  <a:schemeClr val="tx1"/>
                </a:solidFill>
                <a:latin typeface="Times New Roman" pitchFamily="-107" charset="0"/>
                <a:ea typeface="ＭＳ Ｐゴシック" pitchFamily="-107" charset="-128"/>
                <a:cs typeface="ＭＳ Ｐゴシック" pitchFamily="-110" charset="-128"/>
              </a:rPr>
              <a:t>Here is an example of a process category. </a:t>
            </a:r>
            <a:endParaRPr lang="en-US" dirty="0"/>
          </a:p>
          <a:p>
            <a:pPr defTabSz="915406">
              <a:defRPr/>
            </a:pPr>
            <a:r>
              <a:rPr lang="en-US" dirty="0"/>
              <a:t>Item 5.1 asks about the workforce environment for your cybersecurity workforce. It helps you explore whether you have the cybersecurity workforce you need, and how you retain and support that workforce.</a:t>
            </a:r>
          </a:p>
          <a:p>
            <a:endParaRPr lang="en-US" dirty="0"/>
          </a:p>
          <a:p>
            <a:r>
              <a:rPr lang="en-US" dirty="0"/>
              <a:t>5.2, Workforce Engagement, asks whether the members of your entire workforce understand their role in ensuring cybersecurity, and asks how you are supporting those workforce members in their roles.</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16</a:t>
            </a:fld>
            <a:endParaRPr lang="en-US" dirty="0"/>
          </a:p>
        </p:txBody>
      </p:sp>
    </p:spTree>
    <p:extLst>
      <p:ext uri="{BB962C8B-B14F-4D97-AF65-F5344CB8AC3E}">
        <p14:creationId xmlns:p14="http://schemas.microsoft.com/office/powerpoint/2010/main" val="363139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8500"/>
            <a:ext cx="4394200" cy="3397250"/>
          </a:xfrm>
        </p:spPr>
      </p:sp>
      <p:sp>
        <p:nvSpPr>
          <p:cNvPr id="3" name="Notes Placeholder 2"/>
          <p:cNvSpPr>
            <a:spLocks noGrp="1"/>
          </p:cNvSpPr>
          <p:nvPr>
            <p:ph type="body" idx="1"/>
          </p:nvPr>
        </p:nvSpPr>
        <p:spPr/>
        <p:txBody>
          <a:bodyPr/>
          <a:lstStyle/>
          <a:p>
            <a:r>
              <a:rPr lang="en-US" dirty="0">
                <a:latin typeface="+mj-lt"/>
              </a:rPr>
              <a:t>Here is another example of a process item. In 6.1, Work</a:t>
            </a:r>
            <a:r>
              <a:rPr lang="en-US" baseline="0" dirty="0">
                <a:latin typeface="+mj-lt"/>
              </a:rPr>
              <a:t> Processes, parts b, c, d, and e relate to the Cybersecurity Framework core functions of Protect, Detect, Respond, and Recover. The questions here draw directly from the Cybersecurity Framework.</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17</a:t>
            </a:fld>
            <a:endParaRPr lang="en-US" dirty="0"/>
          </a:p>
        </p:txBody>
      </p:sp>
    </p:spTree>
    <p:extLst>
      <p:ext uri="{BB962C8B-B14F-4D97-AF65-F5344CB8AC3E}">
        <p14:creationId xmlns:p14="http://schemas.microsoft.com/office/powerpoint/2010/main" val="212828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pPr defTabSz="914099">
              <a:defRPr/>
            </a:pPr>
            <a:r>
              <a:rPr lang="en-US" dirty="0">
                <a:solidFill>
                  <a:srgbClr val="000000"/>
                </a:solidFill>
                <a:latin typeface="Arial" panose="020B0604020202020204"/>
              </a:rPr>
              <a:t>Category 7 includes 5 items asking for your key cybersecurity results. As in the process items, they ask for your key results—those that are most important to your organization. The results relate to the process areas represented in categories 1-6.</a:t>
            </a:r>
          </a:p>
          <a:p>
            <a:endParaRPr lang="en-US" dirty="0"/>
          </a:p>
        </p:txBody>
      </p:sp>
      <p:sp>
        <p:nvSpPr>
          <p:cNvPr id="4" name="Slide Number Placeholder 3"/>
          <p:cNvSpPr>
            <a:spLocks noGrp="1"/>
          </p:cNvSpPr>
          <p:nvPr>
            <p:ph type="sldNum" sz="quarter" idx="10"/>
          </p:nvPr>
        </p:nvSpPr>
        <p:spPr/>
        <p:txBody>
          <a:bodyPr/>
          <a:lstStyle/>
          <a:p>
            <a:pPr defTabSz="914099" eaLnBrk="1" fontAlgn="auto" hangingPunct="1">
              <a:spcBef>
                <a:spcPts val="0"/>
              </a:spcBef>
              <a:spcAft>
                <a:spcPts val="0"/>
              </a:spcAft>
              <a:defRPr/>
            </a:pPr>
            <a:fld id="{E54A5DDD-13F4-9145-98AB-212D371D7138}" type="slidenum">
              <a:rPr lang="en-US" sz="1800" kern="0">
                <a:solidFill>
                  <a:sysClr val="windowText" lastClr="000000"/>
                </a:solidFill>
              </a:rPr>
              <a:pPr defTabSz="914099" eaLnBrk="1" fontAlgn="auto" hangingPunct="1">
                <a:spcBef>
                  <a:spcPts val="0"/>
                </a:spcBef>
                <a:spcAft>
                  <a:spcPts val="0"/>
                </a:spcAft>
                <a:defRPr/>
              </a:pPr>
              <a:t>18</a:t>
            </a:fld>
            <a:endParaRPr lang="en-US" sz="1800" kern="0" dirty="0">
              <a:solidFill>
                <a:sysClr val="windowText" lastClr="000000"/>
              </a:solidFill>
            </a:endParaRPr>
          </a:p>
        </p:txBody>
      </p:sp>
    </p:spTree>
    <p:extLst>
      <p:ext uri="{BB962C8B-B14F-4D97-AF65-F5344CB8AC3E}">
        <p14:creationId xmlns:p14="http://schemas.microsoft.com/office/powerpoint/2010/main" val="515992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dirty="0">
                <a:latin typeface="+mj-lt"/>
              </a:rPr>
              <a:t>A key strength of the BCEB is the linkage among its three parts: Organizational Context, processes, and results.  These linkages help you manage your cybersecurity risk management as a system.</a:t>
            </a:r>
          </a:p>
          <a:p>
            <a:r>
              <a:rPr lang="en-US" dirty="0">
                <a:latin typeface="+mj-lt"/>
              </a:rPr>
              <a:t>The example here involves customers. Many more are found throughout the BCEB.</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19</a:t>
            </a:fld>
            <a:endParaRPr lang="en-US" dirty="0"/>
          </a:p>
        </p:txBody>
      </p:sp>
    </p:spTree>
    <p:extLst>
      <p:ext uri="{BB962C8B-B14F-4D97-AF65-F5344CB8AC3E}">
        <p14:creationId xmlns:p14="http://schemas.microsoft.com/office/powerpoint/2010/main" val="333433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0"/>
            <a:ext cx="2703512" cy="2089150"/>
          </a:xfrm>
        </p:spPr>
      </p:sp>
      <p:sp>
        <p:nvSpPr>
          <p:cNvPr id="3" name="Notes Placeholder 2"/>
          <p:cNvSpPr>
            <a:spLocks noGrp="1"/>
          </p:cNvSpPr>
          <p:nvPr>
            <p:ph type="body" idx="1"/>
          </p:nvPr>
        </p:nvSpPr>
        <p:spPr>
          <a:xfrm>
            <a:off x="419101" y="2088360"/>
            <a:ext cx="6261100" cy="6510047"/>
          </a:xfrm>
        </p:spPr>
        <p:txBody>
          <a:bodyPr/>
          <a:lstStyle/>
          <a:p>
            <a:r>
              <a:rPr lang="en-US" dirty="0">
                <a:latin typeface="+mj-lt"/>
              </a:rPr>
              <a:t>The Baldrige Program has</a:t>
            </a:r>
            <a:r>
              <a:rPr lang="en-US" baseline="0" dirty="0">
                <a:latin typeface="+mj-lt"/>
              </a:rPr>
              <a:t> existed for 30 years.   The program has an interesting history. </a:t>
            </a:r>
          </a:p>
          <a:p>
            <a:r>
              <a:rPr lang="en-US" baseline="0" dirty="0">
                <a:latin typeface="+mj-lt"/>
              </a:rPr>
              <a:t>The program was originally named after Malcolm Baldrige, who was the 26</a:t>
            </a:r>
            <a:r>
              <a:rPr lang="en-US" baseline="30000" dirty="0">
                <a:latin typeface="+mj-lt"/>
              </a:rPr>
              <a:t>th</a:t>
            </a:r>
            <a:r>
              <a:rPr lang="en-US" baseline="0" dirty="0">
                <a:latin typeface="+mj-lt"/>
              </a:rPr>
              <a:t> Secretary of Commerce. Malcolm Baldrige died in July1987 in a rodeo accident, but his service as Secretary of Commerce was one of the longest in history.  In the mid-1980s, U.S. leaders realized that American companies needed to focus on quality in order to compete in an ever-expanding, demanding global market.</a:t>
            </a:r>
          </a:p>
          <a:p>
            <a:r>
              <a:rPr lang="en-US" baseline="0" dirty="0">
                <a:latin typeface="+mj-lt"/>
              </a:rPr>
              <a:t>Malcolm Baldrige was an advocate of quality management as a key to U.S. prosperity and sustainability and after his death, Congress named the Award in recognition of his contributions.</a:t>
            </a:r>
          </a:p>
          <a:p>
            <a:r>
              <a:rPr lang="en-US" baseline="0" dirty="0">
                <a:latin typeface="+mj-lt"/>
              </a:rPr>
              <a:t>The goal of the Malcolm Baldrige National Quality Improvement Act of 1987 was to enhance the competitiveness of U.S. businesses. Its scope has since been expanded to health care and education organizations (in 1999) and to nonprofit/government organizations (in 2007).</a:t>
            </a:r>
          </a:p>
          <a:p>
            <a:r>
              <a:rPr lang="en-US" baseline="0" dirty="0">
                <a:latin typeface="+mj-lt"/>
              </a:rPr>
              <a:t>The key three purposes of the program are shown here:</a:t>
            </a:r>
          </a:p>
          <a:p>
            <a:pPr marL="228524" indent="-228524">
              <a:buAutoNum type="arabicPeriod"/>
            </a:pPr>
            <a:r>
              <a:rPr lang="en-US" dirty="0">
                <a:latin typeface="+mj-lt"/>
              </a:rPr>
              <a:t>Establish the standard of excellence</a:t>
            </a:r>
          </a:p>
          <a:p>
            <a:pPr marL="228524" indent="-228524">
              <a:buAutoNum type="arabicPeriod"/>
            </a:pPr>
            <a:r>
              <a:rPr lang="en-US" dirty="0">
                <a:latin typeface="+mj-lt"/>
              </a:rPr>
              <a:t>Identify</a:t>
            </a:r>
            <a:r>
              <a:rPr lang="en-US" baseline="0" dirty="0">
                <a:latin typeface="+mj-lt"/>
              </a:rPr>
              <a:t> role model organizations</a:t>
            </a:r>
          </a:p>
          <a:p>
            <a:pPr marL="228524" indent="-228524">
              <a:buAutoNum type="arabicPeriod"/>
            </a:pPr>
            <a:r>
              <a:rPr lang="en-US" baseline="0" dirty="0">
                <a:latin typeface="+mj-lt"/>
              </a:rPr>
              <a:t>Foster use of the standard and share best practices.</a:t>
            </a:r>
          </a:p>
          <a:p>
            <a:endParaRPr lang="en-US" baseline="0"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a:t>
            </a:fld>
            <a:endParaRPr lang="en-US" dirty="0"/>
          </a:p>
        </p:txBody>
      </p:sp>
    </p:spTree>
    <p:extLst>
      <p:ext uri="{BB962C8B-B14F-4D97-AF65-F5344CB8AC3E}">
        <p14:creationId xmlns:p14="http://schemas.microsoft.com/office/powerpoint/2010/main" val="50274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dirty="0">
                <a:latin typeface="+mj-lt"/>
              </a:rPr>
              <a:t>Here’s another example involving the Detect function.</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20</a:t>
            </a:fld>
            <a:endParaRPr lang="en-US" dirty="0"/>
          </a:p>
        </p:txBody>
      </p:sp>
    </p:spTree>
    <p:extLst>
      <p:ext uri="{BB962C8B-B14F-4D97-AF65-F5344CB8AC3E}">
        <p14:creationId xmlns:p14="http://schemas.microsoft.com/office/powerpoint/2010/main" val="151579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assessing your cybersecurity processes and results, the BCEB uses the maturity model you see here. It shows maturity from reactive</a:t>
            </a:r>
            <a:r>
              <a:rPr lang="en-US" baseline="0" dirty="0"/>
              <a:t> to exemplary on two dimensions: processes and results. Each dimension involves four evaluation factors for </a:t>
            </a:r>
            <a:r>
              <a:rPr lang="en-US" baseline="0" dirty="0">
                <a:latin typeface="Times New Roman" panose="02020603050405020304" pitchFamily="18" charset="0"/>
                <a:ea typeface="Tahoma" pitchFamily="34" charset="0"/>
                <a:cs typeface="Times New Roman" panose="02020603050405020304" pitchFamily="18" charset="0"/>
              </a:rPr>
              <a:t>measuring the effectiveness and efficiency of processes and how good your results are. These are reflected in the BCEB assessment rubric.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21</a:t>
            </a:fld>
            <a:endParaRPr lang="en-US" dirty="0"/>
          </a:p>
        </p:txBody>
      </p:sp>
    </p:spTree>
    <p:extLst>
      <p:ext uri="{BB962C8B-B14F-4D97-AF65-F5344CB8AC3E}">
        <p14:creationId xmlns:p14="http://schemas.microsoft.com/office/powerpoint/2010/main" val="84223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792" eaLnBrk="0" hangingPunct="0">
              <a:defRPr sz="3000">
                <a:solidFill>
                  <a:schemeClr val="tx1"/>
                </a:solidFill>
                <a:latin typeface="Times New Roman" pitchFamily="18" charset="0"/>
                <a:ea typeface="ＭＳ Ｐゴシック" pitchFamily="34" charset="-128"/>
              </a:defRPr>
            </a:lvl1pPr>
            <a:lvl2pPr marL="934920" indent="-359585" defTabSz="1046792" eaLnBrk="0" hangingPunct="0">
              <a:defRPr sz="3000">
                <a:solidFill>
                  <a:schemeClr val="tx1"/>
                </a:solidFill>
                <a:latin typeface="Times New Roman" pitchFamily="18" charset="0"/>
                <a:ea typeface="ＭＳ Ｐゴシック" pitchFamily="34" charset="-128"/>
              </a:defRPr>
            </a:lvl2pPr>
            <a:lvl3pPr marL="1438339" indent="-287667" defTabSz="1046792" eaLnBrk="0" hangingPunct="0">
              <a:defRPr sz="3000">
                <a:solidFill>
                  <a:schemeClr val="tx1"/>
                </a:solidFill>
                <a:latin typeface="Times New Roman" pitchFamily="18" charset="0"/>
                <a:ea typeface="ＭＳ Ｐゴシック" pitchFamily="34" charset="-128"/>
              </a:defRPr>
            </a:lvl3pPr>
            <a:lvl4pPr marL="2013674" indent="-287667" defTabSz="1046792" eaLnBrk="0" hangingPunct="0">
              <a:defRPr sz="3000">
                <a:solidFill>
                  <a:schemeClr val="tx1"/>
                </a:solidFill>
                <a:latin typeface="Times New Roman" pitchFamily="18" charset="0"/>
                <a:ea typeface="ＭＳ Ｐゴシック" pitchFamily="34" charset="-128"/>
              </a:defRPr>
            </a:lvl4pPr>
            <a:lvl5pPr marL="2589010" indent="-287667" defTabSz="1046792" eaLnBrk="0" hangingPunct="0">
              <a:defRPr sz="3000">
                <a:solidFill>
                  <a:schemeClr val="tx1"/>
                </a:solidFill>
                <a:latin typeface="Times New Roman" pitchFamily="18" charset="0"/>
                <a:ea typeface="ＭＳ Ｐゴシック" pitchFamily="34" charset="-128"/>
              </a:defRPr>
            </a:lvl5pPr>
            <a:lvl6pPr marL="3164345"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39679"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5016"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0351"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22</a:t>
            </a:fld>
            <a:endParaRPr lang="en-US" sz="1300" dirty="0"/>
          </a:p>
        </p:txBody>
      </p:sp>
      <p:sp>
        <p:nvSpPr>
          <p:cNvPr id="52227" name="Rectangle 2"/>
          <p:cNvSpPr>
            <a:spLocks noGrp="1" noRot="1" noChangeAspect="1" noChangeArrowheads="1" noTextEdit="1"/>
          </p:cNvSpPr>
          <p:nvPr>
            <p:ph type="sldImg"/>
          </p:nvPr>
        </p:nvSpPr>
        <p:spPr>
          <a:xfrm>
            <a:off x="838200" y="830263"/>
            <a:ext cx="5453063" cy="4214812"/>
          </a:xfrm>
          <a:ln/>
        </p:spPr>
      </p:sp>
      <p:sp>
        <p:nvSpPr>
          <p:cNvPr id="51204" name="Rectangle 3"/>
          <p:cNvSpPr>
            <a:spLocks noGrp="1" noChangeArrowheads="1"/>
          </p:cNvSpPr>
          <p:nvPr>
            <p:ph type="body" idx="1"/>
          </p:nvPr>
        </p:nvSpPr>
        <p:spPr>
          <a:xfrm>
            <a:off x="357542" y="5256763"/>
            <a:ext cx="6415627" cy="3807613"/>
          </a:xfrm>
          <a:noFill/>
          <a:ln w="9525">
            <a:noFill/>
            <a:miter lim="800000"/>
            <a:headEnd/>
            <a:tailEnd/>
          </a:ln>
          <a:effectLst/>
        </p:spPr>
        <p:txBody>
          <a:bodyPr vert="horz" wrap="square" lIns="92607" tIns="46304" rIns="92607" bIns="46304" numCol="1" anchor="t" anchorCtr="0" compatLnSpc="1">
            <a:prstTxWarp prst="textNoShape">
              <a:avLst/>
            </a:prstTxWarp>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process categories (1-6) are assessed based on these four factors:</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Approach: How do you accomplish your organization’s cybersecurity work? How well-ordered and repeatable are the processes you use?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Deployment: How consistently are your key cybersecurity-related processes used where they should be used throughout your organization?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Learning: Have you evaluated and improved your key cybersecurity-related processes? Have improvements been shared within your organization?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Integration: How do your cybersecurity-related processes address your organization’s cybersecurity and overall needs and goals?</a:t>
            </a:r>
          </a:p>
        </p:txBody>
      </p:sp>
    </p:spTree>
    <p:extLst>
      <p:ext uri="{BB962C8B-B14F-4D97-AF65-F5344CB8AC3E}">
        <p14:creationId xmlns:p14="http://schemas.microsoft.com/office/powerpoint/2010/main" val="371633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792" eaLnBrk="0" hangingPunct="0">
              <a:defRPr sz="3000">
                <a:solidFill>
                  <a:schemeClr val="tx1"/>
                </a:solidFill>
                <a:latin typeface="Times New Roman" pitchFamily="18" charset="0"/>
                <a:ea typeface="ＭＳ Ｐゴシック" pitchFamily="34" charset="-128"/>
              </a:defRPr>
            </a:lvl1pPr>
            <a:lvl2pPr marL="934920" indent="-359585" defTabSz="1046792" eaLnBrk="0" hangingPunct="0">
              <a:defRPr sz="3000">
                <a:solidFill>
                  <a:schemeClr val="tx1"/>
                </a:solidFill>
                <a:latin typeface="Times New Roman" pitchFamily="18" charset="0"/>
                <a:ea typeface="ＭＳ Ｐゴシック" pitchFamily="34" charset="-128"/>
              </a:defRPr>
            </a:lvl2pPr>
            <a:lvl3pPr marL="1438339" indent="-287667" defTabSz="1046792" eaLnBrk="0" hangingPunct="0">
              <a:defRPr sz="3000">
                <a:solidFill>
                  <a:schemeClr val="tx1"/>
                </a:solidFill>
                <a:latin typeface="Times New Roman" pitchFamily="18" charset="0"/>
                <a:ea typeface="ＭＳ Ｐゴシック" pitchFamily="34" charset="-128"/>
              </a:defRPr>
            </a:lvl3pPr>
            <a:lvl4pPr marL="2013674" indent="-287667" defTabSz="1046792" eaLnBrk="0" hangingPunct="0">
              <a:defRPr sz="3000">
                <a:solidFill>
                  <a:schemeClr val="tx1"/>
                </a:solidFill>
                <a:latin typeface="Times New Roman" pitchFamily="18" charset="0"/>
                <a:ea typeface="ＭＳ Ｐゴシック" pitchFamily="34" charset="-128"/>
              </a:defRPr>
            </a:lvl4pPr>
            <a:lvl5pPr marL="2589010" indent="-287667" defTabSz="1046792" eaLnBrk="0" hangingPunct="0">
              <a:defRPr sz="3000">
                <a:solidFill>
                  <a:schemeClr val="tx1"/>
                </a:solidFill>
                <a:latin typeface="Times New Roman" pitchFamily="18" charset="0"/>
                <a:ea typeface="ＭＳ Ｐゴシック" pitchFamily="34" charset="-128"/>
              </a:defRPr>
            </a:lvl5pPr>
            <a:lvl6pPr marL="3164345"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39679"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5016"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0351"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23</a:t>
            </a:fld>
            <a:endParaRPr lang="en-US" sz="1300" dirty="0"/>
          </a:p>
        </p:txBody>
      </p:sp>
      <p:sp>
        <p:nvSpPr>
          <p:cNvPr id="52227" name="Rectangle 2"/>
          <p:cNvSpPr>
            <a:spLocks noGrp="1" noRot="1" noChangeAspect="1" noChangeArrowheads="1" noTextEdit="1"/>
          </p:cNvSpPr>
          <p:nvPr>
            <p:ph type="sldImg"/>
          </p:nvPr>
        </p:nvSpPr>
        <p:spPr>
          <a:xfrm>
            <a:off x="838200" y="830263"/>
            <a:ext cx="5453063" cy="4214812"/>
          </a:xfrm>
          <a:ln/>
        </p:spPr>
      </p:sp>
      <p:sp>
        <p:nvSpPr>
          <p:cNvPr id="51204" name="Rectangle 3"/>
          <p:cNvSpPr>
            <a:spLocks noGrp="1" noChangeArrowheads="1"/>
          </p:cNvSpPr>
          <p:nvPr>
            <p:ph type="body" idx="1"/>
          </p:nvPr>
        </p:nvSpPr>
        <p:spPr>
          <a:xfrm>
            <a:off x="357542" y="5256763"/>
            <a:ext cx="6415627" cy="3807613"/>
          </a:xfrm>
          <a:noFill/>
          <a:ln w="9525">
            <a:noFill/>
            <a:miter lim="800000"/>
            <a:headEnd/>
            <a:tailEnd/>
          </a:ln>
          <a:effectLst/>
        </p:spPr>
        <p:txBody>
          <a:bodyPr vert="horz" wrap="square" lIns="92607" tIns="46304" rIns="92607" bIns="46304" numCol="1" anchor="t" anchorCtr="0" compatLnSpc="1">
            <a:prstTxWarp prst="textNoShape">
              <a:avLst/>
            </a:prstTxWarp>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Your results are evaluated based on these four factors:</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Levels: What is your current cybersecurity-related performance?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Trends: Are the results improving, staying the same, or getting worse?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Comparisons: How does your cybersecurity-related performance compare with that of other organizations and competitors, or with benchmarks?</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Integration: Are you tracking cybersecurity-related results that are important to your organization? Are you using the results in organizational decision making?</a:t>
            </a:r>
          </a:p>
        </p:txBody>
      </p:sp>
    </p:spTree>
    <p:extLst>
      <p:ext uri="{BB962C8B-B14F-4D97-AF65-F5344CB8AC3E}">
        <p14:creationId xmlns:p14="http://schemas.microsoft.com/office/powerpoint/2010/main" val="8357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98475"/>
            <a:ext cx="4003675" cy="3094038"/>
          </a:xfrm>
        </p:spPr>
      </p:sp>
      <p:sp>
        <p:nvSpPr>
          <p:cNvPr id="3" name="Notes Placeholder 2"/>
          <p:cNvSpPr>
            <a:spLocks noGrp="1"/>
          </p:cNvSpPr>
          <p:nvPr>
            <p:ph type="body" idx="1"/>
          </p:nvPr>
        </p:nvSpPr>
        <p:spPr>
          <a:xfrm>
            <a:off x="419101" y="3704044"/>
            <a:ext cx="6261100" cy="5439956"/>
          </a:xfrm>
        </p:spPr>
        <p:txBody>
          <a:bodyPr/>
          <a:lstStyle/>
          <a:p>
            <a:r>
              <a:rPr lang="en-US" sz="1100" kern="1200" dirty="0">
                <a:latin typeface="+mj-lt"/>
                <a:ea typeface="ＭＳ Ｐゴシック" pitchFamily="-107" charset="-128"/>
                <a:cs typeface="ＭＳ Ｐゴシック" pitchFamily="-110" charset="-128"/>
              </a:rPr>
              <a:t>This approach shown in this slide guides you through a process for using the BCEB as a self-assessment and action tool. </a:t>
            </a:r>
            <a:r>
              <a:rPr lang="en-US" dirty="0">
                <a:latin typeface="+mj-lt"/>
              </a:rPr>
              <a:t>The BCEB suggests</a:t>
            </a:r>
            <a:r>
              <a:rPr lang="en-US" baseline="0" dirty="0">
                <a:latin typeface="+mj-lt"/>
              </a:rPr>
              <a:t> seven steps in a full self-assessment:</a:t>
            </a:r>
          </a:p>
          <a:p>
            <a:pPr marL="228524" indent="-228524">
              <a:buFont typeface="+mj-lt"/>
              <a:buAutoNum type="arabicPeriod"/>
            </a:pPr>
            <a:r>
              <a:rPr lang="en-US" baseline="0" dirty="0">
                <a:latin typeface="+mj-lt"/>
              </a:rPr>
              <a:t>Scope: whole organization, or just a part?</a:t>
            </a:r>
          </a:p>
          <a:p>
            <a:pPr marL="228524" indent="-228524">
              <a:buFont typeface="+mj-lt"/>
              <a:buAutoNum type="arabicPeriod"/>
            </a:pPr>
            <a:r>
              <a:rPr lang="en-US" baseline="0" dirty="0">
                <a:latin typeface="+mj-lt"/>
              </a:rPr>
              <a:t>Answer the Organizational Context questions (What): </a:t>
            </a:r>
          </a:p>
          <a:p>
            <a:pPr marL="228524" indent="-228524">
              <a:buFont typeface="+mj-lt"/>
              <a:buAutoNum type="arabicPeriod"/>
            </a:pPr>
            <a:r>
              <a:rPr lang="en-US" baseline="0" dirty="0">
                <a:latin typeface="+mj-lt"/>
              </a:rPr>
              <a:t>Answer the Process questions (How and What)</a:t>
            </a:r>
          </a:p>
          <a:p>
            <a:pPr marL="228524" indent="-228524">
              <a:buFont typeface="+mj-lt"/>
              <a:buAutoNum type="arabicPeriod"/>
            </a:pPr>
            <a:r>
              <a:rPr lang="en-US" baseline="0" dirty="0">
                <a:latin typeface="+mj-lt"/>
              </a:rPr>
              <a:t>Answer the Results questions  (Outputs/Outcomes)</a:t>
            </a:r>
          </a:p>
          <a:p>
            <a:pPr marL="228524" indent="-228524">
              <a:buFont typeface="+mj-lt"/>
              <a:buAutoNum type="arabicPeriod"/>
            </a:pPr>
            <a:r>
              <a:rPr lang="en-US" baseline="0" dirty="0">
                <a:latin typeface="+mj-lt"/>
              </a:rPr>
              <a:t>Apply the Assessment Rubric -Helps to assess the maturity of the cybersecurity risk management program</a:t>
            </a:r>
          </a:p>
          <a:p>
            <a:pPr marL="228524" indent="-228524">
              <a:buFont typeface="+mj-lt"/>
              <a:buAutoNum type="arabicPeriod"/>
            </a:pPr>
            <a:r>
              <a:rPr lang="en-US" baseline="0" dirty="0">
                <a:latin typeface="+mj-lt"/>
              </a:rPr>
              <a:t>Prioritize: you can’t do everything at once; create an Action plan</a:t>
            </a:r>
          </a:p>
          <a:p>
            <a:pPr marL="228524" indent="-228524">
              <a:buFont typeface="+mj-lt"/>
              <a:buAutoNum type="arabicPeriod"/>
            </a:pPr>
            <a:r>
              <a:rPr lang="en-US" dirty="0">
                <a:latin typeface="+mj-lt"/>
              </a:rPr>
              <a:t>Measure and evaluate your progress.</a:t>
            </a:r>
            <a:endParaRPr lang="en-US" baseline="0" dirty="0">
              <a:latin typeface="+mj-lt"/>
            </a:endParaRPr>
          </a:p>
          <a:p>
            <a:pPr marL="228524" indent="-228524">
              <a:buFont typeface="+mj-lt"/>
              <a:buAutoNum type="arabicPeriod"/>
            </a:pPr>
            <a:endParaRPr lang="en-US" baseline="0" dirty="0">
              <a:latin typeface="+mj-lt"/>
            </a:endParaRPr>
          </a:p>
          <a:p>
            <a:r>
              <a:rPr lang="en-US" baseline="0" dirty="0">
                <a:latin typeface="+mj-lt"/>
              </a:rPr>
              <a:t>Using the BCEB is not an “all or nothing” effort. The steps are iterative. </a:t>
            </a:r>
            <a:r>
              <a:rPr lang="en-US" dirty="0">
                <a:latin typeface="+mj-lt"/>
              </a:rPr>
              <a:t>Depending on its situation and goals, an organization might spend a fair amount of time on a particular step. It might realize that it needs to go back and redefine the scope, or concentrate on one or more of the process and results items.</a:t>
            </a:r>
            <a:endParaRPr lang="en-US" baseline="0" dirty="0">
              <a:latin typeface="+mj-lt"/>
            </a:endParaRPr>
          </a:p>
          <a:p>
            <a:endParaRPr lang="en-US" baseline="0"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24</a:t>
            </a:fld>
            <a:endParaRPr lang="en-US" dirty="0"/>
          </a:p>
        </p:txBody>
      </p:sp>
    </p:spTree>
    <p:extLst>
      <p:ext uri="{BB962C8B-B14F-4D97-AF65-F5344CB8AC3E}">
        <p14:creationId xmlns:p14="http://schemas.microsoft.com/office/powerpoint/2010/main" val="3779388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visit the Baldrige website.</a:t>
            </a: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25</a:t>
            </a:fld>
            <a:endParaRPr lang="en-US"/>
          </a:p>
        </p:txBody>
      </p:sp>
    </p:spTree>
    <p:extLst>
      <p:ext uri="{BB962C8B-B14F-4D97-AF65-F5344CB8AC3E}">
        <p14:creationId xmlns:p14="http://schemas.microsoft.com/office/powerpoint/2010/main" val="102914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30163"/>
            <a:ext cx="2928938" cy="2263775"/>
          </a:xfrm>
        </p:spPr>
      </p:sp>
      <p:sp>
        <p:nvSpPr>
          <p:cNvPr id="3" name="Notes Placeholder 2"/>
          <p:cNvSpPr>
            <a:spLocks noGrp="1"/>
          </p:cNvSpPr>
          <p:nvPr>
            <p:ph type="body" idx="1"/>
          </p:nvPr>
        </p:nvSpPr>
        <p:spPr>
          <a:xfrm>
            <a:off x="419101" y="2294045"/>
            <a:ext cx="6261100" cy="6304361"/>
          </a:xfrm>
        </p:spPr>
        <p:txBody>
          <a:bodyPr/>
          <a:lstStyle/>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The Baldrige Cyber Program concept was initiated in 2016 by Tony Scott, then the Federal Chief Information Officer (CIO), who asked NIST to request that its Baldrige Program and Applied Cybersecurity Division (ACD) to consider establishing an award that would recognize excellence in cybersecurity based on the voluntary NIST Cybersecurity Framework. </a:t>
            </a:r>
          </a:p>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Tony Scott had prior knowledge about Baldrige and was aware of its success.  He was a strong advocate of the Baldrige approach and believed that Baldrige concepts held promise to inspiring greater use of best practices for cybersecurity risk management. </a:t>
            </a:r>
          </a:p>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This initiative was not a proposal for a new category of the Malcolm Baldrige Award, but rather a separate, voluntary initiative to recognize excellence in cybersecurity and to encourage best practice sharing.</a:t>
            </a:r>
          </a:p>
          <a:p>
            <a:pPr lvl="1"/>
            <a:r>
              <a:rPr lang="en-US" dirty="0">
                <a:latin typeface="+mn-lt"/>
                <a:ea typeface="+mn-ea"/>
                <a:cs typeface="+mn-cs"/>
              </a:rPr>
              <a:t>The key objective of the initiative is to promote excellence in cybersecurity. </a:t>
            </a:r>
          </a:p>
          <a:p>
            <a:pPr lvl="1"/>
            <a:r>
              <a:rPr lang="en-US" dirty="0">
                <a:latin typeface="+mn-lt"/>
                <a:ea typeface="+mn-ea"/>
                <a:cs typeface="+mn-cs"/>
              </a:rPr>
              <a:t>This aligns with and complements the Baldrige Program’s promotion of excellence and attention to national needs (it was founded when there was a perceived quality crisis).</a:t>
            </a:r>
          </a:p>
          <a:p>
            <a:pPr lvl="1"/>
            <a:r>
              <a:rPr lang="en-US" dirty="0">
                <a:latin typeface="+mn-lt"/>
                <a:ea typeface="+mn-ea"/>
                <a:cs typeface="+mn-cs"/>
              </a:rPr>
              <a:t>Participation in the initiative is completely voluntary. From the start, the Baldrige Program relied on the advice and support of industry in shaping the initiative.</a:t>
            </a:r>
          </a:p>
        </p:txBody>
      </p:sp>
      <p:sp>
        <p:nvSpPr>
          <p:cNvPr id="4" name="Slide Number Placeholder 3"/>
          <p:cNvSpPr>
            <a:spLocks noGrp="1"/>
          </p:cNvSpPr>
          <p:nvPr>
            <p:ph type="sldNum" sz="quarter" idx="10"/>
          </p:nvPr>
        </p:nvSpPr>
        <p:spPr/>
        <p:txBody>
          <a:bodyPr/>
          <a:lstStyle/>
          <a:p>
            <a:fld id="{C2FDDE0D-6226-4E6E-8506-EE18BE51E450}" type="slidenum">
              <a:rPr lang="en-US" smtClean="0"/>
              <a:t>3</a:t>
            </a:fld>
            <a:endParaRPr lang="en-US" dirty="0"/>
          </a:p>
        </p:txBody>
      </p:sp>
    </p:spTree>
    <p:extLst>
      <p:ext uri="{BB962C8B-B14F-4D97-AF65-F5344CB8AC3E}">
        <p14:creationId xmlns:p14="http://schemas.microsoft.com/office/powerpoint/2010/main" val="329108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125413"/>
            <a:ext cx="2549525" cy="1970087"/>
          </a:xfrm>
        </p:spPr>
      </p:sp>
      <p:sp>
        <p:nvSpPr>
          <p:cNvPr id="3" name="Notes Placeholder 2"/>
          <p:cNvSpPr>
            <a:spLocks noGrp="1"/>
          </p:cNvSpPr>
          <p:nvPr>
            <p:ph type="body" idx="1"/>
          </p:nvPr>
        </p:nvSpPr>
        <p:spPr>
          <a:xfrm>
            <a:off x="419101" y="2094789"/>
            <a:ext cx="6261100" cy="6503618"/>
          </a:xfrm>
        </p:spPr>
        <p:txBody>
          <a:bodyPr/>
          <a:lstStyle/>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From this request, a working group was established to explore the feasibility of a voluntary Baldrige Cyber initiative/effort. The working group included representatives from the NIST Applied Cybersecurity Division, and the Baldrige Program.  </a:t>
            </a:r>
          </a:p>
          <a:p>
            <a:pPr defTabSz="914099">
              <a:defRPr/>
            </a:pPr>
            <a:r>
              <a:rPr lang="en-US" dirty="0">
                <a:solidFill>
                  <a:srgbClr val="000000"/>
                </a:solidFill>
                <a:latin typeface="Arial" panose="020B0604020202020204"/>
              </a:rPr>
              <a:t>The working group also included cybersecurity representatives from manufacturing, telecommunications, information technology, health care, management consulting, US Chamber of Commerce, and industry associations.  The industry representatives were very familiar with the Cybersecurity Framework because their organizations are using it and have been involved in providing input into the development of the Cyber Framework.</a:t>
            </a:r>
          </a:p>
          <a:p>
            <a:pPr defTabSz="914099">
              <a:defRPr/>
            </a:pPr>
            <a:endParaRPr lang="en-US" dirty="0">
              <a:solidFill>
                <a:srgbClr val="000000"/>
              </a:solidFill>
              <a:latin typeface="Arial" panose="020B0604020202020204"/>
            </a:endParaRPr>
          </a:p>
          <a:p>
            <a:pPr marL="364531" indent="-364531" defTabSz="486042" eaLnBrk="1" fontAlgn="auto" hangingPunct="1">
              <a:lnSpc>
                <a:spcPct val="120000"/>
              </a:lnSpc>
              <a:spcBef>
                <a:spcPct val="20000"/>
              </a:spcBef>
              <a:spcAft>
                <a:spcPts val="0"/>
              </a:spcAft>
              <a:buFont typeface="Arial"/>
              <a:buChar char="•"/>
              <a:defRPr/>
            </a:pPr>
            <a:r>
              <a:rPr lang="en-US" dirty="0">
                <a:solidFill>
                  <a:srgbClr val="1C304A"/>
                </a:solidFill>
                <a:latin typeface="Arial Narrow" panose="020B0606020202030204" pitchFamily="34" charset="0"/>
              </a:rPr>
              <a:t>Informal working group established, October 2015, which includes the Baldrige Program, NIST Applied Cybersecurity Division, OMB, and industry cybersecurity and Baldrige-award representatives </a:t>
            </a:r>
          </a:p>
          <a:p>
            <a:pPr defTabSz="914099">
              <a:defRPr/>
            </a:pPr>
            <a:r>
              <a:rPr lang="en-US" dirty="0">
                <a:solidFill>
                  <a:srgbClr val="000000"/>
                </a:solidFill>
                <a:latin typeface="+mj-lt"/>
                <a:cs typeface="Arial" panose="020B0604020202020204" pitchFamily="34" charset="0"/>
              </a:rPr>
              <a:t>Two key concerns were identified and received a good amount of discussion.  The first concern being the potential for a target on the back of an organization because it would be recognized as having a superior cybersecurity risk management program and this could possibly challenge hackers, and secondly, a major concern about the possibility of government regulations being imposed.</a:t>
            </a:r>
          </a:p>
          <a:p>
            <a:pPr defTabSz="914099">
              <a:defRPr/>
            </a:pPr>
            <a:r>
              <a:rPr lang="en-US" dirty="0">
                <a:solidFill>
                  <a:srgbClr val="000000"/>
                </a:solidFill>
                <a:latin typeface="+mj-lt"/>
                <a:cs typeface="Arial" panose="020B0604020202020204" pitchFamily="34" charset="0"/>
              </a:rPr>
              <a:t>A proposal was developed and input from the discussions with the working group helped to inform the components of the proposal. </a:t>
            </a:r>
          </a:p>
          <a:p>
            <a:pPr defTabSz="914099">
              <a:defRPr/>
            </a:pPr>
            <a:r>
              <a:rPr lang="en-US" dirty="0">
                <a:solidFill>
                  <a:srgbClr val="000000"/>
                </a:solidFill>
                <a:latin typeface="+mj-lt"/>
                <a:cs typeface="Arial" panose="020B0604020202020204" pitchFamily="34" charset="0"/>
              </a:rPr>
              <a:t>In addition, we gathered input on the proposal from various outreach activities and other meetings that were attended by members of the working group.  </a:t>
            </a:r>
          </a:p>
          <a:p>
            <a:pPr defTabSz="914099">
              <a:defRPr/>
            </a:pPr>
            <a:r>
              <a:rPr lang="en-US" dirty="0">
                <a:solidFill>
                  <a:srgbClr val="000000"/>
                </a:solidFill>
                <a:latin typeface="+mj-lt"/>
              </a:rPr>
              <a:t>In the end, the working group agreed on a two phase approach </a:t>
            </a:r>
          </a:p>
          <a:p>
            <a:pPr defTabSz="914099">
              <a:defRPr/>
            </a:pPr>
            <a:r>
              <a:rPr lang="en-US" kern="1200" dirty="0">
                <a:solidFill>
                  <a:schemeClr val="tx1"/>
                </a:solidFill>
                <a:effectLst/>
                <a:latin typeface="+mj-lt"/>
                <a:ea typeface="ＭＳ Ｐゴシック" pitchFamily="-107" charset="-128"/>
                <a:cs typeface="ＭＳ Ｐゴシック" charset="0"/>
              </a:rPr>
              <a:t>Phase 1: develop and distribute a voluntary self-assessment tool, the Baldrige Cybersecurity Excellence Builder. Public and private sector partners reviewed, used, and commented on the initial draft.</a:t>
            </a:r>
            <a:endParaRPr lang="en-US" kern="1200" baseline="0" dirty="0">
              <a:solidFill>
                <a:schemeClr val="tx1"/>
              </a:solidFill>
              <a:effectLst/>
              <a:latin typeface="+mj-lt"/>
              <a:ea typeface="ＭＳ Ｐゴシック" pitchFamily="-107" charset="-128"/>
              <a:cs typeface="ＭＳ Ｐゴシック" charset="0"/>
            </a:endParaRPr>
          </a:p>
          <a:p>
            <a:pPr defTabSz="914099">
              <a:defRPr/>
            </a:pPr>
            <a:r>
              <a:rPr lang="en-US" dirty="0">
                <a:solidFill>
                  <a:srgbClr val="000000"/>
                </a:solidFill>
                <a:latin typeface="+mj-lt"/>
              </a:rPr>
              <a:t>Phase 2,  also voluntary, will be based on what is learned from phase one and if there is interest, support, and adequate funding, we will implement this phase.</a:t>
            </a:r>
          </a:p>
          <a:p>
            <a:pPr defTabSz="914099">
              <a:defRPr/>
            </a:pPr>
            <a:endParaRPr lang="en-US" dirty="0">
              <a:solidFill>
                <a:srgbClr val="000000"/>
              </a:solidFill>
              <a:latin typeface="Arial" panose="020B0604020202020204"/>
            </a:endParaRPr>
          </a:p>
          <a:p>
            <a:pPr defTabSz="914099">
              <a:defRPr/>
            </a:pPr>
            <a:endParaRPr lang="en-US" dirty="0">
              <a:solidFill>
                <a:srgbClr val="000000"/>
              </a:solidFill>
              <a:latin typeface="Arial" panose="020B0604020202020204"/>
            </a:endParaRPr>
          </a:p>
          <a:p>
            <a:pPr defTabSz="914099">
              <a:defRPr/>
            </a:pPr>
            <a:endParaRPr lang="en-US" dirty="0">
              <a:solidFill>
                <a:srgbClr val="000000"/>
              </a:solidFill>
            </a:endParaRPr>
          </a:p>
          <a:p>
            <a:pPr defTabSz="914099">
              <a:defRPr/>
            </a:pP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defTabSz="914099" eaLnBrk="1" fontAlgn="auto" hangingPunct="1">
              <a:spcBef>
                <a:spcPts val="0"/>
              </a:spcBef>
              <a:spcAft>
                <a:spcPts val="0"/>
              </a:spcAft>
              <a:defRPr/>
            </a:pPr>
            <a:fld id="{E54A5DDD-13F4-9145-98AB-212D371D7138}" type="slidenum">
              <a:rPr lang="en-US" sz="1800" kern="0">
                <a:solidFill>
                  <a:sysClr val="windowText" lastClr="000000"/>
                </a:solidFill>
              </a:rPr>
              <a:pPr defTabSz="914099" eaLnBrk="1" fontAlgn="auto" hangingPunct="1">
                <a:spcBef>
                  <a:spcPts val="0"/>
                </a:spcBef>
                <a:spcAft>
                  <a:spcPts val="0"/>
                </a:spcAft>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209781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Baldrige Cybersecurity Excellence Builder (BCEB)?</a:t>
            </a:r>
            <a:r>
              <a:rPr lang="en-US" baseline="0" dirty="0"/>
              <a:t> What is it not?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BCEB was developed by the Baldrige Program and NIST’s Applied Cybersecurity Division (part of the Information Technology Laboratory) with the input of an industry group that included representatives of all sectors. A draft was released for comment in September 2016. Version 1 was released in April 2017.</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BCEB is a self-assessment tool intended to help organizations better understand the effectiveness of their cybersecurity risk management efforts and identity improvement opportunities in the context of their overall organizational performance. This self-assessment tool blends organizational assessment approaches from the Baldrige Program with the concepts and principles of the Cybersecurity Framework developed by NIST’s Applied Cybersecurity Division (ACD).</a:t>
            </a:r>
          </a:p>
          <a:p>
            <a:r>
              <a:rPr lang="en-US" baseline="0" dirty="0"/>
              <a:t>It is not a replacement for the Baldrige framework or the Cybersecurity framework. It combines concepts of both into a self-assessment tool---a “helper” for using the Cybersecurity Framework and assessing how well you’re using it.</a:t>
            </a:r>
          </a:p>
          <a:p>
            <a:r>
              <a:rPr lang="en-US" baseline="0" dirty="0"/>
              <a:t>Baldrige focuses on performance excellence, improvement, and a systems approach that represents the leading edge of validated leadership and performance practice.</a:t>
            </a:r>
          </a:p>
          <a:p>
            <a:r>
              <a:rPr lang="en-US" baseline="0" dirty="0"/>
              <a:t>The Cybersecurity Framework includes cybersecurity standards, guidelines, practices, and informative references.</a:t>
            </a:r>
          </a:p>
          <a:p>
            <a:endParaRPr lang="en-US" baseline="0"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5</a:t>
            </a:fld>
            <a:endParaRPr lang="en-US" dirty="0"/>
          </a:p>
        </p:txBody>
      </p:sp>
    </p:spTree>
    <p:extLst>
      <p:ext uri="{BB962C8B-B14F-4D97-AF65-F5344CB8AC3E}">
        <p14:creationId xmlns:p14="http://schemas.microsoft.com/office/powerpoint/2010/main" val="191693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3900" y="0"/>
            <a:ext cx="2960688" cy="2289175"/>
          </a:xfrm>
        </p:spPr>
      </p:sp>
      <p:sp>
        <p:nvSpPr>
          <p:cNvPr id="3" name="Notes Placeholder 2"/>
          <p:cNvSpPr>
            <a:spLocks noGrp="1"/>
          </p:cNvSpPr>
          <p:nvPr>
            <p:ph type="body" idx="1"/>
          </p:nvPr>
        </p:nvSpPr>
        <p:spPr>
          <a:xfrm>
            <a:off x="342087" y="2807167"/>
            <a:ext cx="6261100" cy="4834219"/>
          </a:xfrm>
        </p:spPr>
        <p:txBody>
          <a:bodyPr/>
          <a:lstStyle/>
          <a:p>
            <a:r>
              <a:rPr lang="en-US" kern="1200" dirty="0">
                <a:solidFill>
                  <a:schemeClr val="tx1"/>
                </a:solidFill>
                <a:effectLst/>
                <a:latin typeface="+mj-lt"/>
                <a:ea typeface="+mn-ea"/>
                <a:cs typeface="+mn-cs"/>
              </a:rPr>
              <a:t>The Baldrige Cybersecurity Excellence Builder provides a self-assessment tool that:</a:t>
            </a:r>
          </a:p>
          <a:p>
            <a:pPr lvl="1"/>
            <a:endParaRPr lang="en-US" kern="1200" dirty="0">
              <a:solidFill>
                <a:schemeClr val="tx1"/>
              </a:solidFill>
              <a:effectLst/>
              <a:latin typeface="+mj-lt"/>
              <a:ea typeface="+mn-ea"/>
              <a:cs typeface="+mn-cs"/>
            </a:endParaRPr>
          </a:p>
          <a:p>
            <a:pPr lvl="1"/>
            <a:r>
              <a:rPr lang="en-US" kern="1200" dirty="0">
                <a:solidFill>
                  <a:schemeClr val="tx1"/>
                </a:solidFill>
                <a:effectLst/>
                <a:latin typeface="+mj-lt"/>
                <a:ea typeface="+mn-ea"/>
                <a:cs typeface="+mn-cs"/>
              </a:rPr>
              <a:t>Leverages the concepts and content of the NIST cybersecurity framework and the organizational assessment and performance management concepts of the Baldrige Excellence Framework</a:t>
            </a:r>
          </a:p>
          <a:p>
            <a:pPr lvl="1"/>
            <a:endParaRPr lang="en-US" kern="1200" dirty="0">
              <a:solidFill>
                <a:schemeClr val="tx1"/>
              </a:solidFill>
              <a:effectLst/>
              <a:latin typeface="+mj-lt"/>
              <a:ea typeface="+mn-ea"/>
              <a:cs typeface="+mn-cs"/>
            </a:endParaRPr>
          </a:p>
          <a:p>
            <a:pPr lvl="1"/>
            <a:r>
              <a:rPr lang="en-US" kern="1200" dirty="0">
                <a:solidFill>
                  <a:schemeClr val="tx1"/>
                </a:solidFill>
                <a:effectLst/>
                <a:latin typeface="+mj-lt"/>
                <a:ea typeface="+mn-ea"/>
                <a:cs typeface="+mn-cs"/>
              </a:rPr>
              <a:t>Encourages integration of cybersecurity into governance, strategy, and planning; workforce hiring, development, and engagement; customer satisfaction and engagement; results and outcomes tracked as a part of organizational performance review and management</a:t>
            </a:r>
          </a:p>
          <a:p>
            <a:pPr lvl="1"/>
            <a:endParaRPr lang="en-US" kern="1200" dirty="0">
              <a:solidFill>
                <a:schemeClr val="tx1"/>
              </a:solidFill>
              <a:effectLst/>
              <a:latin typeface="+mj-lt"/>
              <a:ea typeface="+mn-ea"/>
              <a:cs typeface="+mn-cs"/>
            </a:endParaRPr>
          </a:p>
          <a:p>
            <a:pPr lvl="1"/>
            <a:r>
              <a:rPr lang="en-US" kern="1200" dirty="0">
                <a:solidFill>
                  <a:schemeClr val="tx1"/>
                </a:solidFill>
                <a:effectLst/>
                <a:latin typeface="+mj-lt"/>
                <a:ea typeface="+mn-ea"/>
                <a:cs typeface="+mn-cs"/>
              </a:rPr>
              <a:t>Enables better prioritization of investments in cybersecurity risk management</a:t>
            </a:r>
          </a:p>
          <a:p>
            <a:pPr lvl="1"/>
            <a:endParaRPr lang="en-US" kern="1200" dirty="0">
              <a:solidFill>
                <a:schemeClr val="tx1"/>
              </a:solidFill>
              <a:effectLst/>
              <a:latin typeface="+mj-lt"/>
              <a:ea typeface="+mn-ea"/>
              <a:cs typeface="+mn-cs"/>
            </a:endParaRPr>
          </a:p>
          <a:p>
            <a:pPr lvl="1"/>
            <a:r>
              <a:rPr lang="en-US" kern="1200" dirty="0">
                <a:solidFill>
                  <a:schemeClr val="tx1"/>
                </a:solidFill>
                <a:effectLst/>
                <a:latin typeface="+mj-lt"/>
                <a:ea typeface="+mn-ea"/>
                <a:cs typeface="+mn-cs"/>
              </a:rPr>
              <a:t>Enhances alignment of cybersecurity policies, programs, and practices with strategy, organizational goals and objectives, and stakeholder needs and expectations</a:t>
            </a:r>
          </a:p>
          <a:p>
            <a:pPr lvl="1"/>
            <a:endParaRPr lang="en-US" kern="1200" dirty="0">
              <a:solidFill>
                <a:schemeClr val="tx1"/>
              </a:solidFill>
              <a:effectLst/>
              <a:latin typeface="+mj-lt"/>
              <a:ea typeface="+mn-ea"/>
              <a:cs typeface="+mn-cs"/>
            </a:endParaRPr>
          </a:p>
          <a:p>
            <a:pPr lvl="1"/>
            <a:r>
              <a:rPr lang="en-US" kern="1200" dirty="0">
                <a:solidFill>
                  <a:schemeClr val="tx1"/>
                </a:solidFill>
                <a:effectLst/>
                <a:latin typeface="+mj-lt"/>
                <a:ea typeface="+mn-ea"/>
                <a:cs typeface="+mn-cs"/>
              </a:rPr>
              <a:t>Increases the awareness and utilization of the NIST cybersecurity framework</a:t>
            </a:r>
          </a:p>
          <a:p>
            <a:pPr lvl="1"/>
            <a:endParaRPr lang="en-US" kern="1200" dirty="0">
              <a:solidFill>
                <a:schemeClr val="tx1"/>
              </a:solidFill>
              <a:effectLst/>
              <a:latin typeface="+mj-lt"/>
              <a:ea typeface="+mn-ea"/>
              <a:cs typeface="+mn-cs"/>
            </a:endParaRPr>
          </a:p>
          <a:p>
            <a:pPr lvl="1"/>
            <a:r>
              <a:rPr lang="en-US" kern="1200" dirty="0">
                <a:solidFill>
                  <a:schemeClr val="tx1"/>
                </a:solidFill>
                <a:effectLst/>
                <a:latin typeface="+mj-lt"/>
                <a:ea typeface="+mn-ea"/>
                <a:cs typeface="+mn-cs"/>
              </a:rPr>
              <a:t>Fosters increased sharing of best practices in cybersecurity risk management across industry sectors </a:t>
            </a:r>
          </a:p>
          <a:p>
            <a:endParaRPr lang="en-US" dirty="0"/>
          </a:p>
        </p:txBody>
      </p:sp>
      <p:sp>
        <p:nvSpPr>
          <p:cNvPr id="4" name="Slide Number Placeholder 3"/>
          <p:cNvSpPr>
            <a:spLocks noGrp="1"/>
          </p:cNvSpPr>
          <p:nvPr>
            <p:ph type="sldNum" sz="quarter" idx="10"/>
          </p:nvPr>
        </p:nvSpPr>
        <p:spPr/>
        <p:txBody>
          <a:bodyPr/>
          <a:lstStyle/>
          <a:p>
            <a:fld id="{C2FDDE0D-6226-4E6E-8506-EE18BE51E450}" type="slidenum">
              <a:rPr lang="en-US" smtClean="0"/>
              <a:t>6</a:t>
            </a:fld>
            <a:endParaRPr lang="en-US" dirty="0"/>
          </a:p>
        </p:txBody>
      </p:sp>
    </p:spTree>
    <p:extLst>
      <p:ext uri="{BB962C8B-B14F-4D97-AF65-F5344CB8AC3E}">
        <p14:creationId xmlns:p14="http://schemas.microsoft.com/office/powerpoint/2010/main" val="401204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29125" cy="3424238"/>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voluntary </a:t>
            </a:r>
            <a:r>
              <a:rPr lang="en-US" dirty="0"/>
              <a:t>Framework for Improving Critical Infrastructure Cybersecurity</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consists of standards, guidelines, and best practices to manage cybersecurity-related risk.  The Cybersecurity Framework’s prioritized, flexible, and cost-effective approach helps to promote the protection and resilience of critical infrastructure and other sectors important to the economy and national security.</a:t>
            </a:r>
          </a:p>
          <a:p>
            <a:r>
              <a:rPr lang="en-US" dirty="0"/>
              <a:t>The Cybersecurity Framework has three components:</a:t>
            </a:r>
          </a:p>
          <a:p>
            <a:pPr marL="171450" indent="-171450">
              <a:buFont typeface="Arial" panose="020B0604020202020204" pitchFamily="34" charset="0"/>
              <a:buChar char="•"/>
            </a:pPr>
            <a:r>
              <a:rPr lang="en-US" dirty="0"/>
              <a:t>The Core includes cybersecurity activities and informative references, organized around particular outcomes.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Tiers d</a:t>
            </a:r>
            <a:r>
              <a:rPr kumimoji="0" lang="en-US" sz="1100" b="0" i="0" u="none" strike="noStrike" kern="0" cap="none" spc="0" normalizeH="0" baseline="0" noProof="0" dirty="0">
                <a:ln>
                  <a:noFill/>
                </a:ln>
                <a:solidFill>
                  <a:srgbClr val="595959"/>
                </a:solidFill>
                <a:effectLst/>
                <a:uLnTx/>
                <a:uFillTx/>
                <a:latin typeface="Arial"/>
                <a:ea typeface="ＭＳ Ｐゴシック" pitchFamily="-107" charset="-128"/>
                <a:cs typeface="Arial"/>
              </a:rPr>
              <a:t>escribe how cybersecurity risk is managed by an organization and to what degree the risk management practices exhibit key characteristics.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595959"/>
                </a:solidFill>
                <a:effectLst/>
                <a:uLnTx/>
                <a:uFillTx/>
                <a:latin typeface="Arial"/>
                <a:ea typeface="ＭＳ Ｐゴシック" pitchFamily="-107" charset="-128"/>
                <a:cs typeface="Arial"/>
              </a:rPr>
              <a:t>Profiles a</a:t>
            </a:r>
            <a:r>
              <a:rPr kumimoji="0" lang="en-US" sz="1980" b="0" i="0" u="none" strike="noStrike" kern="0" cap="none" spc="0" normalizeH="0" baseline="0" noProof="0" dirty="0">
                <a:ln>
                  <a:noFill/>
                </a:ln>
                <a:solidFill>
                  <a:srgbClr val="595959"/>
                </a:solidFill>
                <a:effectLst/>
                <a:uLnTx/>
                <a:uFillTx/>
                <a:latin typeface="Arial"/>
                <a:ea typeface="ヒラギノ角ゴ Pro W3" pitchFamily="-65" charset="-128"/>
                <a:cs typeface="Arial"/>
              </a:rPr>
              <a:t>lign industry standards and best practices to the Framework Core in a particular implementation scenario. This supports prioritization and measurement while factoring in business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3096" eaLnBrk="1" fontAlgn="auto" hangingPunct="1">
              <a:spcBef>
                <a:spcPts val="0"/>
              </a:spcBef>
              <a:spcAft>
                <a:spcPts val="0"/>
              </a:spcAft>
              <a:defRPr/>
            </a:pPr>
            <a:fld id="{67C02A33-D6ED-8345-92B5-FE0B6F3F946F}" type="slidenum">
              <a:rPr lang="en-US" sz="1800" kern="0">
                <a:solidFill>
                  <a:sysClr val="windowText" lastClr="000000"/>
                </a:solidFill>
              </a:rPr>
              <a:pPr defTabSz="913096" eaLnBrk="1" fontAlgn="auto" hangingPunct="1">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26660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includes five functions representing cybersecurity activities at their highest level. </a:t>
            </a:r>
          </a:p>
          <a:p>
            <a:r>
              <a:rPr lang="en-US" dirty="0"/>
              <a:t>Within these functions, activities are presented in more detail as categories, subcategories, and informative references.</a:t>
            </a:r>
          </a:p>
        </p:txBody>
      </p:sp>
      <p:sp>
        <p:nvSpPr>
          <p:cNvPr id="4" name="Slide Number Placeholder 3"/>
          <p:cNvSpPr>
            <a:spLocks noGrp="1"/>
          </p:cNvSpPr>
          <p:nvPr>
            <p:ph type="sldNum" sz="quarter" idx="10"/>
          </p:nvPr>
        </p:nvSpPr>
        <p:spPr/>
        <p:txBody>
          <a:bodyPr/>
          <a:lstStyle/>
          <a:p>
            <a:pPr defTabSz="913096" eaLnBrk="1" fontAlgn="auto" hangingPunct="1">
              <a:spcBef>
                <a:spcPts val="0"/>
              </a:spcBef>
              <a:spcAft>
                <a:spcPts val="0"/>
              </a:spcAft>
              <a:defRPr/>
            </a:pPr>
            <a:fld id="{67C02A33-D6ED-8345-92B5-FE0B6F3F946F}" type="slidenum">
              <a:rPr lang="en-US" sz="1800" kern="0">
                <a:solidFill>
                  <a:sysClr val="windowText" lastClr="000000"/>
                </a:solidFill>
              </a:rPr>
              <a:pPr defTabSz="913096" eaLnBrk="1" fontAlgn="auto" hangingPunct="1">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13153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792" eaLnBrk="0" hangingPunct="0">
              <a:defRPr sz="3000">
                <a:solidFill>
                  <a:schemeClr val="tx1"/>
                </a:solidFill>
                <a:latin typeface="Times New Roman" pitchFamily="18" charset="0"/>
                <a:ea typeface="ＭＳ Ｐゴシック" pitchFamily="34" charset="-128"/>
              </a:defRPr>
            </a:lvl1pPr>
            <a:lvl2pPr marL="934920" indent="-359585" defTabSz="1046792" eaLnBrk="0" hangingPunct="0">
              <a:defRPr sz="3000">
                <a:solidFill>
                  <a:schemeClr val="tx1"/>
                </a:solidFill>
                <a:latin typeface="Times New Roman" pitchFamily="18" charset="0"/>
                <a:ea typeface="ＭＳ Ｐゴシック" pitchFamily="34" charset="-128"/>
              </a:defRPr>
            </a:lvl2pPr>
            <a:lvl3pPr marL="1438339" indent="-287667" defTabSz="1046792" eaLnBrk="0" hangingPunct="0">
              <a:defRPr sz="3000">
                <a:solidFill>
                  <a:schemeClr val="tx1"/>
                </a:solidFill>
                <a:latin typeface="Times New Roman" pitchFamily="18" charset="0"/>
                <a:ea typeface="ＭＳ Ｐゴシック" pitchFamily="34" charset="-128"/>
              </a:defRPr>
            </a:lvl3pPr>
            <a:lvl4pPr marL="2013674" indent="-287667" defTabSz="1046792" eaLnBrk="0" hangingPunct="0">
              <a:defRPr sz="3000">
                <a:solidFill>
                  <a:schemeClr val="tx1"/>
                </a:solidFill>
                <a:latin typeface="Times New Roman" pitchFamily="18" charset="0"/>
                <a:ea typeface="ＭＳ Ｐゴシック" pitchFamily="34" charset="-128"/>
              </a:defRPr>
            </a:lvl4pPr>
            <a:lvl5pPr marL="2589010" indent="-287667" defTabSz="1046792" eaLnBrk="0" hangingPunct="0">
              <a:defRPr sz="3000">
                <a:solidFill>
                  <a:schemeClr val="tx1"/>
                </a:solidFill>
                <a:latin typeface="Times New Roman" pitchFamily="18" charset="0"/>
                <a:ea typeface="ＭＳ Ｐゴシック" pitchFamily="34" charset="-128"/>
              </a:defRPr>
            </a:lvl5pPr>
            <a:lvl6pPr marL="3164345"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39679"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5016"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0351"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0410FEF-3D80-45DA-B280-0AB149123BD3}" type="slidenum">
              <a:rPr lang="en-US" sz="1300"/>
              <a:pPr/>
              <a:t>9</a:t>
            </a:fld>
            <a:endParaRPr lang="en-US" sz="1300" dirty="0"/>
          </a:p>
        </p:txBody>
      </p:sp>
      <p:sp>
        <p:nvSpPr>
          <p:cNvPr id="33795" name="Rectangle 2"/>
          <p:cNvSpPr>
            <a:spLocks noGrp="1" noRot="1" noChangeAspect="1" noChangeArrowheads="1" noTextEdit="1"/>
          </p:cNvSpPr>
          <p:nvPr>
            <p:ph type="sldImg"/>
          </p:nvPr>
        </p:nvSpPr>
        <p:spPr>
          <a:xfrm>
            <a:off x="1054100" y="204788"/>
            <a:ext cx="4767263" cy="3684587"/>
          </a:xfrm>
          <a:ln/>
        </p:spPr>
      </p:sp>
      <p:sp>
        <p:nvSpPr>
          <p:cNvPr id="32772" name="Rectangle 3"/>
          <p:cNvSpPr>
            <a:spLocks noGrp="1" noChangeArrowheads="1"/>
          </p:cNvSpPr>
          <p:nvPr>
            <p:ph type="body" idx="1"/>
          </p:nvPr>
        </p:nvSpPr>
        <p:spPr>
          <a:xfrm>
            <a:off x="390618" y="3987274"/>
            <a:ext cx="6433361" cy="4996929"/>
          </a:xfrm>
          <a:noFill/>
          <a:ln w="9525">
            <a:noFill/>
            <a:miter lim="800000"/>
            <a:headEnd/>
            <a:tailEnd/>
          </a:ln>
          <a:effectLst/>
        </p:spPr>
        <p:txBody>
          <a:bodyPr vert="horz" wrap="square" lIns="92607" tIns="46304" rIns="92607" bIns="46304" numCol="1" anchor="t" anchorCtr="0" compatLnSpc="1">
            <a:prstTxWarp prst="textNoShape">
              <a:avLst/>
            </a:prstTxWarp>
          </a:bodyPr>
          <a:lstStyle/>
          <a:p>
            <a:pPr defTabSz="881281">
              <a:spcAft>
                <a:spcPts val="686"/>
              </a:spcAft>
              <a:defRPr/>
            </a:pPr>
            <a:r>
              <a:rPr lang="en-US" dirty="0">
                <a:latin typeface="Arial" panose="020B0604020202020204" pitchFamily="34" charset="0"/>
                <a:ea typeface="Tahoma" pitchFamily="34" charset="0"/>
                <a:cs typeface="Arial" panose="020B0604020202020204" pitchFamily="34" charset="0"/>
              </a:rPr>
              <a:t>The BCEB reflects the Baldrige systems perspective, shown in this diagram. A systems perspective means that you manage your cybersecurity efforts like a set of interconnected parts, with</a:t>
            </a:r>
            <a:r>
              <a:rPr lang="en-US" baseline="0" dirty="0">
                <a:latin typeface="Arial" panose="020B0604020202020204" pitchFamily="34" charset="0"/>
                <a:ea typeface="Tahoma" pitchFamily="34" charset="0"/>
                <a:cs typeface="Arial" panose="020B0604020202020204" pitchFamily="34" charset="0"/>
              </a:rPr>
              <a:t> all the parts working in harmony.</a:t>
            </a:r>
            <a:endParaRPr lang="en-US" dirty="0">
              <a:latin typeface="Arial" panose="020B0604020202020204" pitchFamily="34" charset="0"/>
              <a:ea typeface="Tahoma" pitchFamily="34" charset="0"/>
              <a:cs typeface="Arial" panose="020B0604020202020204" pitchFamily="34" charset="0"/>
            </a:endParaRPr>
          </a:p>
          <a:p>
            <a:pPr>
              <a:spcAft>
                <a:spcPts val="686"/>
              </a:spcAft>
            </a:pPr>
            <a:r>
              <a:rPr lang="en-US" dirty="0">
                <a:latin typeface="Arial" panose="020B0604020202020204" pitchFamily="34" charset="0"/>
                <a:ea typeface="Tahoma" pitchFamily="34" charset="0"/>
                <a:cs typeface="Arial" panose="020B0604020202020204" pitchFamily="34" charset="0"/>
              </a:rPr>
              <a:t>The parts, in this perspective, are key areas that affect and are affected by your organization’s cybersecurity efforts—shown in the blue hexagons and rectangle. The background for all these areas is the Organizational Context, where you describe your organization and its strategic situation. </a:t>
            </a:r>
          </a:p>
          <a:p>
            <a:pPr defTabSz="881281">
              <a:spcAft>
                <a:spcPts val="686"/>
              </a:spcAft>
              <a:defRPr/>
            </a:pPr>
            <a:r>
              <a:rPr lang="en-US" dirty="0">
                <a:latin typeface="Arial" panose="020B0604020202020204" pitchFamily="34" charset="0"/>
                <a:ea typeface="Tahoma" pitchFamily="34" charset="0"/>
                <a:cs typeface="Arial" panose="020B0604020202020204" pitchFamily="34" charset="0"/>
              </a:rPr>
              <a:t>The BCEB does not prescribe how you should structure your cybersecurity policies or operations or what your mission and goals should be. Instead, in the Organizational Context, you define what is most relevant and important to your organization’s mission and performance. </a:t>
            </a:r>
          </a:p>
          <a:p>
            <a:pPr>
              <a:spcAft>
                <a:spcPts val="686"/>
              </a:spcAft>
            </a:pPr>
            <a:r>
              <a:rPr lang="en-US" dirty="0">
                <a:latin typeface="Arial" panose="020B0604020202020204" pitchFamily="34" charset="0"/>
                <a:ea typeface="Tahoma" pitchFamily="34" charset="0"/>
                <a:cs typeface="Arial" panose="020B0604020202020204" pitchFamily="34" charset="0"/>
              </a:rPr>
              <a:t>The BCEB includes seven categories:</a:t>
            </a:r>
          </a:p>
          <a:p>
            <a:pPr marL="171394" indent="-171394">
              <a:spcAft>
                <a:spcPts val="686"/>
              </a:spcAft>
              <a:buFont typeface="Arial" panose="020B0604020202020204" pitchFamily="34" charset="0"/>
              <a:buChar char="•"/>
            </a:pPr>
            <a:r>
              <a:rPr lang="en-US" dirty="0">
                <a:latin typeface="Arial" panose="020B0604020202020204" pitchFamily="34" charset="0"/>
                <a:ea typeface="Tahoma" pitchFamily="34" charset="0"/>
                <a:cs typeface="Arial" panose="020B0604020202020204" pitchFamily="34" charset="0"/>
              </a:rPr>
              <a:t>The leadership triad, on the left, includes the Leadership, Strategy, and Customers categories. This emphasizes the importance of a leadership focus on cybersecurity strategy and on the needs of customers. </a:t>
            </a:r>
          </a:p>
          <a:p>
            <a:pPr marL="171394" indent="-171394">
              <a:spcAft>
                <a:spcPts val="686"/>
              </a:spcAft>
              <a:buFont typeface="Arial" panose="020B0604020202020204" pitchFamily="34" charset="0"/>
              <a:buChar char="•"/>
            </a:pPr>
            <a:r>
              <a:rPr lang="en-US" dirty="0">
                <a:latin typeface="Arial" panose="020B0604020202020204" pitchFamily="34" charset="0"/>
                <a:ea typeface="Tahoma" pitchFamily="34" charset="0"/>
                <a:cs typeface="Arial" panose="020B0604020202020204" pitchFamily="34" charset="0"/>
              </a:rPr>
              <a:t>The results triad, on the right, includes your workforce</a:t>
            </a:r>
            <a:r>
              <a:rPr lang="en-US" baseline="0" dirty="0">
                <a:latin typeface="Arial" panose="020B0604020202020204" pitchFamily="34" charset="0"/>
                <a:ea typeface="Tahoma" pitchFamily="34" charset="0"/>
                <a:cs typeface="Arial" panose="020B0604020202020204" pitchFamily="34" charset="0"/>
              </a:rPr>
              <a:t> </a:t>
            </a:r>
            <a:r>
              <a:rPr lang="en-US" dirty="0">
                <a:latin typeface="Arial" panose="020B0604020202020204" pitchFamily="34" charset="0"/>
                <a:ea typeface="Tahoma" pitchFamily="34" charset="0"/>
                <a:cs typeface="Arial" panose="020B0604020202020204" pitchFamily="34" charset="0"/>
              </a:rPr>
              <a:t>processes, the processes used in your key cybersecurity operations, and the performance results they yield.</a:t>
            </a:r>
          </a:p>
          <a:p>
            <a:pPr marL="171394" indent="-171394">
              <a:spcAft>
                <a:spcPts val="686"/>
              </a:spcAft>
              <a:buFont typeface="Arial" panose="020B0604020202020204" pitchFamily="34" charset="0"/>
              <a:buChar char="•"/>
            </a:pPr>
            <a:r>
              <a:rPr lang="en-US" dirty="0">
                <a:latin typeface="Arial" panose="020B0604020202020204" pitchFamily="34" charset="0"/>
                <a:ea typeface="Tahoma" pitchFamily="34" charset="0"/>
                <a:cs typeface="Arial" panose="020B0604020202020204" pitchFamily="34" charset="0"/>
              </a:rPr>
              <a:t>The system foundation is Measurement, Analysis, and Knowledge Management. This is the “brain center” for the aligning your cybersecurity operations with your objectives. It is the main point for the key information you need to effectively measure, analyze, and improve your organization’s cybersecurity  performance. </a:t>
            </a:r>
          </a:p>
          <a:p>
            <a:pPr>
              <a:spcAft>
                <a:spcPts val="686"/>
              </a:spcAft>
            </a:pPr>
            <a:r>
              <a:rPr lang="en-US" dirty="0">
                <a:latin typeface="Arial" panose="020B0604020202020204" pitchFamily="34" charset="0"/>
                <a:ea typeface="Tahoma" pitchFamily="34" charset="0"/>
                <a:cs typeface="Arial" panose="020B0604020202020204" pitchFamily="34" charset="0"/>
              </a:rPr>
              <a:t>The word “integration” at the center of the figure shows that all the elements of the system are interrelated. </a:t>
            </a:r>
          </a:p>
        </p:txBody>
      </p:sp>
    </p:spTree>
    <p:extLst>
      <p:ext uri="{BB962C8B-B14F-4D97-AF65-F5344CB8AC3E}">
        <p14:creationId xmlns:p14="http://schemas.microsoft.com/office/powerpoint/2010/main" val="190651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502920" y="7203865"/>
            <a:ext cx="2346960" cy="413808"/>
          </a:xfrm>
          <a:prstGeom prst="rect">
            <a:avLst/>
          </a:prstGeo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4" name="Slide Number Placeholder 3"/>
          <p:cNvSpPr>
            <a:spLocks noGrp="1"/>
          </p:cNvSpPr>
          <p:nvPr>
            <p:ph type="sldNum" sz="quarter" idx="12"/>
          </p:nvPr>
        </p:nvSpPr>
        <p:spPr>
          <a:xfrm>
            <a:off x="7208520" y="7203865"/>
            <a:ext cx="2346960" cy="413808"/>
          </a:xfrm>
          <a:prstGeom prst="rect">
            <a:avLst/>
          </a:prstGeo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97083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502920" y="1381760"/>
            <a:ext cx="4442460" cy="6217920"/>
          </a:xfrm>
        </p:spPr>
        <p:txBody>
          <a:bodyPr/>
          <a:lstStyle>
            <a:lvl1pPr>
              <a:buSzPct val="120000"/>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50"/>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330"/>
              </a:spcBef>
              <a:spcAft>
                <a:spcPts val="330"/>
              </a:spcAft>
              <a:buSzPct val="120000"/>
              <a:buFont typeface="Arial" pitchFamily="34" charset="0"/>
              <a:buChar char="•"/>
              <a:defRPr sz="1980">
                <a:solidFill>
                  <a:schemeClr val="tx1">
                    <a:lumMod val="65000"/>
                    <a:lumOff val="35000"/>
                  </a:schemeClr>
                </a:solidFill>
                <a:latin typeface="Arial" pitchFamily="34" charset="0"/>
                <a:cs typeface="Arial" pitchFamily="34" charset="0"/>
              </a:defRPr>
            </a:lvl3pPr>
            <a:lvl4pPr marL="1005840">
              <a:lnSpc>
                <a:spcPts val="2376"/>
              </a:lnSpc>
              <a:spcBef>
                <a:spcPts val="220"/>
              </a:spcBef>
              <a:spcAft>
                <a:spcPts val="220"/>
              </a:spcAft>
              <a:defRPr sz="1980">
                <a:solidFill>
                  <a:schemeClr val="accent5">
                    <a:lumMod val="50000"/>
                  </a:schemeClr>
                </a:solidFill>
                <a:latin typeface="Arial" pitchFamily="34" charset="0"/>
                <a:cs typeface="Arial" pitchFamily="34" charset="0"/>
              </a:defRPr>
            </a:lvl4pPr>
            <a:lvl5pPr>
              <a:defRPr sz="1980">
                <a:latin typeface="Arial" pitchFamily="34" charset="0"/>
                <a:cs typeface="Arial" pitchFamily="34"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5113020" y="1381760"/>
            <a:ext cx="4442460" cy="6217920"/>
          </a:xfrm>
        </p:spPr>
        <p:txBody>
          <a:bodyPr/>
          <a:lstStyle>
            <a:lvl1pPr>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28"/>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440"/>
              </a:spcBef>
              <a:spcAft>
                <a:spcPts val="440"/>
              </a:spcAft>
              <a:buSzPct val="120000"/>
              <a:defRPr sz="1980">
                <a:solidFill>
                  <a:schemeClr val="tx1">
                    <a:lumMod val="65000"/>
                    <a:lumOff val="35000"/>
                  </a:schemeClr>
                </a:solidFill>
                <a:latin typeface="Arial" pitchFamily="34" charset="0"/>
                <a:cs typeface="Arial" pitchFamily="34" charset="0"/>
              </a:defRPr>
            </a:lvl3pPr>
            <a:lvl4pPr marL="1005840">
              <a:lnSpc>
                <a:spcPts val="2376"/>
              </a:lnSpc>
              <a:spcBef>
                <a:spcPts val="330"/>
              </a:spcBef>
              <a:spcAft>
                <a:spcPts val="330"/>
              </a:spcAft>
              <a:defRPr sz="1980">
                <a:solidFill>
                  <a:schemeClr val="accent5">
                    <a:lumMod val="50000"/>
                  </a:schemeClr>
                </a:solidFill>
                <a:latin typeface="Arial" pitchFamily="34" charset="0"/>
                <a:cs typeface="Arial" pitchFamily="34" charset="0"/>
              </a:defRPr>
            </a:lvl4pPr>
            <a:lvl5pPr>
              <a:defRPr sz="198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3"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06769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8"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7513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6"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184693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971517" y="5748336"/>
            <a:ext cx="6035040" cy="642304"/>
          </a:xfrm>
        </p:spPr>
        <p:txBody>
          <a:bodyPr anchor="b"/>
          <a:lstStyle>
            <a:lvl1pPr algn="l">
              <a:defRPr sz="22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971517" y="694480"/>
            <a:ext cx="6035040" cy="4918922"/>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dirty="0"/>
          </a:p>
        </p:txBody>
      </p:sp>
      <p:sp>
        <p:nvSpPr>
          <p:cNvPr id="10" name="Text Placeholder 3"/>
          <p:cNvSpPr>
            <a:spLocks noGrp="1"/>
          </p:cNvSpPr>
          <p:nvPr>
            <p:ph type="body" sz="half" idx="2"/>
          </p:nvPr>
        </p:nvSpPr>
        <p:spPr>
          <a:xfrm>
            <a:off x="1971517" y="6514784"/>
            <a:ext cx="6035040" cy="566738"/>
          </a:xfrm>
        </p:spPr>
        <p:txBody>
          <a:bodyPr>
            <a:normAutofit/>
          </a:bodyPr>
          <a:lstStyle>
            <a:lvl1pPr marL="0" indent="0">
              <a:buNone/>
              <a:defRPr sz="1980">
                <a:solidFill>
                  <a:schemeClr val="accent5">
                    <a:lumMod val="50000"/>
                  </a:schemeClr>
                </a:solidFill>
                <a:latin typeface="Arial" pitchFamily="34" charset="0"/>
                <a:cs typeface="Arial" pitchFamily="34" charset="0"/>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dirty="0"/>
              <a:t>Click to edit Master text styles</a:t>
            </a:r>
          </a:p>
        </p:txBody>
      </p:sp>
      <p:sp>
        <p:nvSpPr>
          <p:cNvPr id="7"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1"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290638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922020" y="1813560"/>
            <a:ext cx="8130540" cy="3713480"/>
          </a:xfrm>
        </p:spPr>
        <p:txBody>
          <a:bodyPr/>
          <a:lstStyle>
            <a:lvl1pPr>
              <a:buFontTx/>
              <a:buNone/>
              <a:defRPr sz="3080" b="1">
                <a:solidFill>
                  <a:schemeClr val="tx1">
                    <a:lumMod val="65000"/>
                    <a:lumOff val="35000"/>
                  </a:schemeClr>
                </a:solidFill>
                <a:latin typeface="Arial" pitchFamily="34" charset="0"/>
                <a:cs typeface="Arial" pitchFamily="34" charset="0"/>
              </a:defRPr>
            </a:lvl1pPr>
            <a:lvl2pPr>
              <a:buFontTx/>
              <a:buNone/>
              <a:defRPr sz="264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15721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05A94D-8318-4971-8AF1-781C23232F6C}" type="slidenum">
              <a:rPr lang="en-US" smtClean="0"/>
              <a:t>‹#›</a:t>
            </a:fld>
            <a:endParaRPr lang="en-US" dirty="0"/>
          </a:p>
        </p:txBody>
      </p:sp>
    </p:spTree>
    <p:extLst>
      <p:ext uri="{BB962C8B-B14F-4D97-AF65-F5344CB8AC3E}">
        <p14:creationId xmlns:p14="http://schemas.microsoft.com/office/powerpoint/2010/main" val="554390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4"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183629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502920" y="1381760"/>
            <a:ext cx="4442460" cy="6217920"/>
          </a:xfrm>
        </p:spPr>
        <p:txBody>
          <a:bodyPr/>
          <a:lstStyle>
            <a:lvl1pPr>
              <a:buSzPct val="120000"/>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50"/>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330"/>
              </a:spcBef>
              <a:spcAft>
                <a:spcPts val="330"/>
              </a:spcAft>
              <a:buSzPct val="120000"/>
              <a:buFont typeface="Arial" pitchFamily="34" charset="0"/>
              <a:buChar char="•"/>
              <a:defRPr sz="1980">
                <a:solidFill>
                  <a:schemeClr val="tx1">
                    <a:lumMod val="65000"/>
                    <a:lumOff val="35000"/>
                  </a:schemeClr>
                </a:solidFill>
                <a:latin typeface="Arial" pitchFamily="34" charset="0"/>
                <a:cs typeface="Arial" pitchFamily="34" charset="0"/>
              </a:defRPr>
            </a:lvl3pPr>
            <a:lvl4pPr marL="1005840">
              <a:lnSpc>
                <a:spcPts val="2376"/>
              </a:lnSpc>
              <a:spcBef>
                <a:spcPts val="220"/>
              </a:spcBef>
              <a:spcAft>
                <a:spcPts val="220"/>
              </a:spcAft>
              <a:defRPr sz="1980">
                <a:solidFill>
                  <a:schemeClr val="accent5">
                    <a:lumMod val="50000"/>
                  </a:schemeClr>
                </a:solidFill>
                <a:latin typeface="Arial" pitchFamily="34" charset="0"/>
                <a:cs typeface="Arial" pitchFamily="34" charset="0"/>
              </a:defRPr>
            </a:lvl4pPr>
            <a:lvl5pPr>
              <a:defRPr sz="1980">
                <a:latin typeface="Arial" pitchFamily="34" charset="0"/>
                <a:cs typeface="Arial" pitchFamily="34"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5113020" y="1381760"/>
            <a:ext cx="4442460" cy="6217920"/>
          </a:xfrm>
        </p:spPr>
        <p:txBody>
          <a:bodyPr/>
          <a:lstStyle>
            <a:lvl1pPr>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28"/>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440"/>
              </a:spcBef>
              <a:spcAft>
                <a:spcPts val="440"/>
              </a:spcAft>
              <a:buSzPct val="120000"/>
              <a:defRPr sz="1980">
                <a:solidFill>
                  <a:schemeClr val="tx1">
                    <a:lumMod val="65000"/>
                    <a:lumOff val="35000"/>
                  </a:schemeClr>
                </a:solidFill>
                <a:latin typeface="Arial" pitchFamily="34" charset="0"/>
                <a:cs typeface="Arial" pitchFamily="34" charset="0"/>
              </a:defRPr>
            </a:lvl3pPr>
            <a:lvl4pPr marL="1005840">
              <a:lnSpc>
                <a:spcPts val="2376"/>
              </a:lnSpc>
              <a:spcBef>
                <a:spcPts val="330"/>
              </a:spcBef>
              <a:spcAft>
                <a:spcPts val="330"/>
              </a:spcAft>
              <a:defRPr sz="1980">
                <a:solidFill>
                  <a:schemeClr val="accent5">
                    <a:lumMod val="50000"/>
                  </a:schemeClr>
                </a:solidFill>
                <a:latin typeface="Arial" pitchFamily="34" charset="0"/>
                <a:cs typeface="Arial" pitchFamily="34" charset="0"/>
              </a:defRPr>
            </a:lvl4pPr>
            <a:lvl5pPr>
              <a:defRPr sz="198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3"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781906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8"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135113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6"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54706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971517" y="5748336"/>
            <a:ext cx="6035040" cy="642304"/>
          </a:xfrm>
        </p:spPr>
        <p:txBody>
          <a:bodyPr anchor="b"/>
          <a:lstStyle>
            <a:lvl1pPr algn="l">
              <a:defRPr sz="22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971517" y="694480"/>
            <a:ext cx="6035040" cy="4918922"/>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dirty="0"/>
          </a:p>
        </p:txBody>
      </p:sp>
      <p:sp>
        <p:nvSpPr>
          <p:cNvPr id="10" name="Text Placeholder 3"/>
          <p:cNvSpPr>
            <a:spLocks noGrp="1"/>
          </p:cNvSpPr>
          <p:nvPr>
            <p:ph type="body" sz="half" idx="2"/>
          </p:nvPr>
        </p:nvSpPr>
        <p:spPr>
          <a:xfrm>
            <a:off x="1971517" y="6514784"/>
            <a:ext cx="6035040" cy="566738"/>
          </a:xfrm>
        </p:spPr>
        <p:txBody>
          <a:bodyPr>
            <a:normAutofit/>
          </a:bodyPr>
          <a:lstStyle>
            <a:lvl1pPr marL="0" indent="0">
              <a:buNone/>
              <a:defRPr sz="1980">
                <a:solidFill>
                  <a:schemeClr val="accent5">
                    <a:lumMod val="50000"/>
                  </a:schemeClr>
                </a:solidFill>
                <a:latin typeface="Arial" pitchFamily="34" charset="0"/>
                <a:cs typeface="Arial" pitchFamily="34" charset="0"/>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dirty="0"/>
              <a:t>Click to edit Master text styles</a:t>
            </a:r>
          </a:p>
        </p:txBody>
      </p:sp>
      <p:sp>
        <p:nvSpPr>
          <p:cNvPr id="7"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1"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2673504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922020" y="1813560"/>
            <a:ext cx="8130540" cy="3713480"/>
          </a:xfrm>
        </p:spPr>
        <p:txBody>
          <a:bodyPr/>
          <a:lstStyle>
            <a:lvl1pPr>
              <a:buFontTx/>
              <a:buNone/>
              <a:defRPr sz="3080" b="1">
                <a:solidFill>
                  <a:schemeClr val="tx1">
                    <a:lumMod val="65000"/>
                    <a:lumOff val="35000"/>
                  </a:schemeClr>
                </a:solidFill>
                <a:latin typeface="Arial" pitchFamily="34" charset="0"/>
                <a:cs typeface="Arial" pitchFamily="34" charset="0"/>
              </a:defRPr>
            </a:lvl1pPr>
            <a:lvl2pPr>
              <a:buFontTx/>
              <a:buNone/>
              <a:defRPr sz="264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52514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05A94D-8318-4971-8AF1-781C23232F6C}" type="slidenum">
              <a:rPr lang="en-US" smtClean="0"/>
              <a:t>‹#›</a:t>
            </a:fld>
            <a:endParaRPr lang="en-US" dirty="0"/>
          </a:p>
        </p:txBody>
      </p:sp>
    </p:spTree>
    <p:extLst>
      <p:ext uri="{BB962C8B-B14F-4D97-AF65-F5344CB8AC3E}">
        <p14:creationId xmlns:p14="http://schemas.microsoft.com/office/powerpoint/2010/main" val="423019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2019</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8"/>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5"/>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840"/>
            <a:endParaRPr lang="en-US" dirty="0">
              <a:solidFill>
                <a:prstClr val="black">
                  <a:tint val="75000"/>
                </a:prstClr>
              </a:solidFill>
            </a:endParaRPr>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840"/>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8" cstate="print"/>
          <a:stretch>
            <a:fillRect/>
          </a:stretch>
        </p:blipFill>
        <p:spPr>
          <a:xfrm>
            <a:off x="0" y="0"/>
            <a:ext cx="10058400" cy="7772400"/>
          </a:xfrm>
          <a:prstGeom prst="rect">
            <a:avLst/>
          </a:prstGeom>
        </p:spPr>
      </p:pic>
    </p:spTree>
    <p:extLst>
      <p:ext uri="{BB962C8B-B14F-4D97-AF65-F5344CB8AC3E}">
        <p14:creationId xmlns:p14="http://schemas.microsoft.com/office/powerpoint/2010/main" val="36989709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8"/>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5"/>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840"/>
            <a:endParaRPr lang="en-US" dirty="0">
              <a:solidFill>
                <a:prstClr val="black">
                  <a:tint val="75000"/>
                </a:prstClr>
              </a:solidFill>
            </a:endParaRPr>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840"/>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9" cstate="print"/>
          <a:stretch>
            <a:fillRect/>
          </a:stretch>
        </p:blipFill>
        <p:spPr>
          <a:xfrm>
            <a:off x="0" y="0"/>
            <a:ext cx="10058400" cy="7772400"/>
          </a:xfrm>
          <a:prstGeom prst="rect">
            <a:avLst/>
          </a:prstGeom>
        </p:spPr>
      </p:pic>
    </p:spTree>
    <p:extLst>
      <p:ext uri="{BB962C8B-B14F-4D97-AF65-F5344CB8AC3E}">
        <p14:creationId xmlns:p14="http://schemas.microsoft.com/office/powerpoint/2010/main" val="17233545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localhost/Users/rossl/Desktop/Design%20Center/2014%20New%20Logo/Final/All%20black%20no%20white/2014_Baldrige_Program_Logo.png" TargetMode="External"/><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nistident_flright_vec.eps">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C718F47-A60B-4B5C-8413-C7AA0F6A50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59483" y="945777"/>
            <a:ext cx="3383280" cy="4391703"/>
          </a:xfrm>
          <a:prstGeom prst="rect">
            <a:avLst/>
          </a:prstGeom>
          <a:ln>
            <a:solidFill>
              <a:schemeClr val="tx1"/>
            </a:solidFill>
          </a:ln>
        </p:spPr>
      </p:pic>
      <p:grpSp>
        <p:nvGrpSpPr>
          <p:cNvPr id="16389" name="Group 16">
            <a:extLst>
              <a:ext uri="{C183D7F6-B498-43B3-948B-1728B52AA6E4}">
                <adec:decorative xmlns:adec="http://schemas.microsoft.com/office/drawing/2017/decorative" val="1"/>
              </a:ext>
            </a:extLst>
          </p:cNvPr>
          <p:cNvGrpSpPr>
            <a:grpSpLocks/>
          </p:cNvGrpSpPr>
          <p:nvPr/>
        </p:nvGrpSpPr>
        <p:grpSpPr bwMode="auto">
          <a:xfrm>
            <a:off x="0" y="26504"/>
            <a:ext cx="10058400" cy="7922109"/>
            <a:chOff x="-3876" y="17868"/>
            <a:chExt cx="10058400" cy="7923497"/>
          </a:xfrm>
        </p:grpSpPr>
        <p:pic>
          <p:nvPicPr>
            <p:cNvPr id="16392" name="Picture 14" descr="shutterstock_40118065#5D201C_cmyk.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28567" y="17868"/>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7" r:link="rId8"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descr="Baldrige Performance Excellence Program 2019"/>
          <p:cNvSpPr>
            <a:spLocks noGrp="1" noChangeArrowheads="1"/>
          </p:cNvSpPr>
          <p:nvPr>
            <p:ph type="ctrTitle"/>
          </p:nvPr>
        </p:nvSpPr>
        <p:spPr>
          <a:xfrm>
            <a:off x="1632173" y="5464829"/>
            <a:ext cx="8278368" cy="1565512"/>
          </a:xfrm>
        </p:spPr>
        <p:txBody>
          <a:bodyPr anchor="t"/>
          <a:lstStyle/>
          <a:p>
            <a:pPr algn="r">
              <a:lnSpc>
                <a:spcPts val="5300"/>
              </a:lnSpc>
            </a:pPr>
            <a:r>
              <a:rPr lang="en-US" sz="2600" b="0" dirty="0">
                <a:solidFill>
                  <a:srgbClr val="A6A6A6"/>
                </a:solidFill>
                <a:latin typeface="Arial" charset="0"/>
                <a:ea typeface="ＭＳ Ｐゴシック" charset="0"/>
                <a:cs typeface="Arial" charset="0"/>
              </a:rPr>
              <a:t>Baldrige Performance Excellence Program  |  2019</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18" descr="Baldrige Cybersecurity Excellence Builder"/>
          <p:cNvSpPr txBox="1">
            <a:spLocks noChangeArrowheads="1"/>
          </p:cNvSpPr>
          <p:nvPr/>
        </p:nvSpPr>
        <p:spPr bwMode="auto">
          <a:xfrm>
            <a:off x="555117" y="671010"/>
            <a:ext cx="5216240" cy="4026061"/>
          </a:xfrm>
          <a:prstGeom prst="rect">
            <a:avLst/>
          </a:prstGeom>
          <a:noFill/>
          <a:ln w="9525">
            <a:noFill/>
            <a:miter lim="800000"/>
            <a:headEnd/>
            <a:tailEnd/>
          </a:ln>
        </p:spPr>
        <p:txBody>
          <a:bodyPr lIns="90264" tIns="45132" rIns="90264" bIns="45132" anchor="ctr"/>
          <a:lstStyle/>
          <a:p>
            <a:pPr defTabSz="1006069">
              <a:lnSpc>
                <a:spcPts val="5232"/>
              </a:lnSpc>
              <a:defRPr/>
            </a:pPr>
            <a:r>
              <a:rPr lang="en-US" sz="4400" b="1" kern="0" dirty="0">
                <a:latin typeface="Arial" pitchFamily="34" charset="0"/>
                <a:ea typeface="ＭＳ Ｐゴシック" pitchFamily="-109" charset="-128"/>
                <a:cs typeface="Arial" pitchFamily="34" charset="0"/>
              </a:rPr>
              <a:t>Baldrige Cybersecurity Excellence Builder</a:t>
            </a:r>
            <a:endParaRPr lang="en-US" sz="4400" b="1" kern="0" dirty="0">
              <a:latin typeface="Arial Narrow"/>
              <a:ea typeface="ＭＳ Ｐゴシック" pitchFamily="-109" charset="-128"/>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4">
            <a:extLst>
              <a:ext uri="{FF2B5EF4-FFF2-40B4-BE49-F238E27FC236}">
                <a16:creationId xmlns:a16="http://schemas.microsoft.com/office/drawing/2014/main" id="{CCB63116-E56E-4368-AB3F-36FB90732D1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55463894"/>
              </p:ext>
            </p:extLst>
          </p:nvPr>
        </p:nvGraphicFramePr>
        <p:xfrm>
          <a:off x="704693" y="1538432"/>
          <a:ext cx="8351143" cy="423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peech Bubble: Rectangle with Corners Rounded 10">
            <a:extLst>
              <a:ext uri="{C183D7F6-B498-43B3-948B-1728B52AA6E4}">
                <adec:decorative xmlns:adec="http://schemas.microsoft.com/office/drawing/2017/decorative" val="1"/>
              </a:ext>
            </a:extLst>
          </p:cNvPr>
          <p:cNvSpPr/>
          <p:nvPr/>
        </p:nvSpPr>
        <p:spPr bwMode="auto">
          <a:xfrm>
            <a:off x="218762" y="1428616"/>
            <a:ext cx="2413115" cy="2305091"/>
          </a:xfrm>
          <a:prstGeom prst="wedgeRoundRectCallout">
            <a:avLst>
              <a:gd name="adj1" fmla="val 84628"/>
              <a:gd name="adj2" fmla="val -607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rPr>
              <a:t>BCEB: How well are you achieving</a:t>
            </a:r>
            <a:r>
              <a:rPr kumimoji="0" lang="en-US" b="0" i="0" u="none" strike="noStrike" cap="none" normalizeH="0" dirty="0">
                <a:ln>
                  <a:noFill/>
                </a:ln>
                <a:solidFill>
                  <a:schemeClr val="tx1"/>
                </a:solidFill>
                <a:effectLst/>
                <a:latin typeface="+mn-lt"/>
              </a:rPr>
              <a:t> this scenario? Where do you need to improve? </a:t>
            </a:r>
            <a:endParaRPr kumimoji="0" lang="en-US" b="0" i="0" u="none" strike="noStrike" cap="none" normalizeH="0" baseline="0" dirty="0">
              <a:ln>
                <a:noFill/>
              </a:ln>
              <a:solidFill>
                <a:schemeClr val="tx1"/>
              </a:solidFill>
              <a:effectLst/>
              <a:latin typeface="+mn-lt"/>
            </a:endParaRPr>
          </a:p>
        </p:txBody>
      </p:sp>
      <p:sp>
        <p:nvSpPr>
          <p:cNvPr id="12" name="Speech Bubble: Rectangle with Corners Rounded 11">
            <a:extLst>
              <a:ext uri="{C183D7F6-B498-43B3-948B-1728B52AA6E4}">
                <adec:decorative xmlns:adec="http://schemas.microsoft.com/office/drawing/2017/decorative" val="1"/>
              </a:ext>
            </a:extLst>
          </p:cNvPr>
          <p:cNvSpPr/>
          <p:nvPr/>
        </p:nvSpPr>
        <p:spPr bwMode="auto">
          <a:xfrm>
            <a:off x="6909328" y="5151120"/>
            <a:ext cx="2889992" cy="2381675"/>
          </a:xfrm>
          <a:prstGeom prst="wedgeRoundRectCallout">
            <a:avLst>
              <a:gd name="adj1" fmla="val -46928"/>
              <a:gd name="adj2" fmla="val -6599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rPr>
              <a:t>How effective and efficient are your cybersecurity-related</a:t>
            </a:r>
            <a:r>
              <a:rPr kumimoji="0" lang="en-US" b="0" i="0" u="none" strike="noStrike" cap="none" normalizeH="0" dirty="0">
                <a:ln>
                  <a:noFill/>
                </a:ln>
                <a:solidFill>
                  <a:schemeClr val="tx1"/>
                </a:solidFill>
                <a:effectLst/>
                <a:latin typeface="+mn-lt"/>
              </a:rPr>
              <a:t> processes? How good are your results? </a:t>
            </a:r>
            <a:endParaRPr kumimoji="0" lang="en-US" b="0" i="0" u="none" strike="noStrike" cap="none" normalizeH="0" baseline="0" dirty="0">
              <a:ln>
                <a:noFill/>
              </a:ln>
              <a:solidFill>
                <a:schemeClr val="tx1"/>
              </a:solidFill>
              <a:effectLst/>
              <a:latin typeface="+mn-lt"/>
            </a:endParaRPr>
          </a:p>
        </p:txBody>
      </p:sp>
      <p:sp>
        <p:nvSpPr>
          <p:cNvPr id="8" name="Right Brace 7">
            <a:extLst>
              <a:ext uri="{FF2B5EF4-FFF2-40B4-BE49-F238E27FC236}">
                <a16:creationId xmlns:a16="http://schemas.microsoft.com/office/drawing/2014/main" id="{E7CDBDFB-6C38-492D-96F9-64814410DC0E}"/>
              </a:ext>
              <a:ext uri="{C183D7F6-B498-43B3-948B-1728B52AA6E4}">
                <adec:decorative xmlns:adec="http://schemas.microsoft.com/office/drawing/2017/decorative" val="1"/>
              </a:ext>
            </a:extLst>
          </p:cNvPr>
          <p:cNvSpPr/>
          <p:nvPr/>
        </p:nvSpPr>
        <p:spPr bwMode="auto">
          <a:xfrm rot="1026395">
            <a:off x="6605190" y="2926070"/>
            <a:ext cx="437322" cy="284921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16" name="Title 5">
            <a:extLst>
              <a:ext uri="{FF2B5EF4-FFF2-40B4-BE49-F238E27FC236}">
                <a16:creationId xmlns:a16="http://schemas.microsoft.com/office/drawing/2014/main" id="{890A85CE-F921-4F94-92BB-A346DC64C817}"/>
              </a:ext>
            </a:extLst>
          </p:cNvPr>
          <p:cNvSpPr txBox="1">
            <a:spLocks/>
          </p:cNvSpPr>
          <p:nvPr/>
        </p:nvSpPr>
        <p:spPr bwMode="auto">
          <a:xfrm>
            <a:off x="231183" y="113470"/>
            <a:ext cx="7632657" cy="109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r>
              <a:rPr lang="en-US" kern="0" dirty="0">
                <a:solidFill>
                  <a:schemeClr val="tx1"/>
                </a:solidFill>
                <a:latin typeface="+mj-lt"/>
                <a:cs typeface="Arial"/>
              </a:rPr>
              <a:t>The BCEB and the Cybersecurity Framework</a:t>
            </a:r>
            <a:endParaRPr lang="en-US" i="1" kern="0" dirty="0">
              <a:solidFill>
                <a:schemeClr val="tx1"/>
              </a:solidFill>
              <a:latin typeface="+mj-lt"/>
              <a:cs typeface="Arial"/>
            </a:endParaRPr>
          </a:p>
        </p:txBody>
      </p:sp>
    </p:spTree>
    <p:extLst>
      <p:ext uri="{BB962C8B-B14F-4D97-AF65-F5344CB8AC3E}">
        <p14:creationId xmlns:p14="http://schemas.microsoft.com/office/powerpoint/2010/main" val="28572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65219" y="2671035"/>
            <a:ext cx="6337504" cy="4572000"/>
          </a:xfrm>
          <a:prstGeom prst="rect">
            <a:avLst/>
          </a:prstGeom>
        </p:spPr>
      </p:pic>
      <p:sp>
        <p:nvSpPr>
          <p:cNvPr id="11" name="Arrow: Down 10">
            <a:extLst>
              <a:ext uri="{C183D7F6-B498-43B3-948B-1728B52AA6E4}">
                <adec:decorative xmlns:adec="http://schemas.microsoft.com/office/drawing/2017/decorative" val="1"/>
              </a:ext>
            </a:extLst>
          </p:cNvPr>
          <p:cNvSpPr/>
          <p:nvPr/>
        </p:nvSpPr>
        <p:spPr bwMode="auto">
          <a:xfrm rot="18259619">
            <a:off x="4235204" y="2363812"/>
            <a:ext cx="844863" cy="106494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nvGrpSpPr>
          <p:cNvPr id="13" name="Group 12">
            <a:extLst>
              <a:ext uri="{C183D7F6-B498-43B3-948B-1728B52AA6E4}">
                <adec:decorative xmlns:adec="http://schemas.microsoft.com/office/drawing/2017/decorative" val="1"/>
              </a:ext>
            </a:extLst>
          </p:cNvPr>
          <p:cNvGrpSpPr/>
          <p:nvPr/>
        </p:nvGrpSpPr>
        <p:grpSpPr>
          <a:xfrm>
            <a:off x="133589" y="501578"/>
            <a:ext cx="2388610" cy="2394705"/>
            <a:chOff x="2923744" y="1836157"/>
            <a:chExt cx="3340609" cy="3349128"/>
          </a:xfrm>
        </p:grpSpPr>
        <p:sp>
          <p:nvSpPr>
            <p:cNvPr id="14" name="Freeform: Shape 13">
              <a:extLst>
                <a:ext uri="{C183D7F6-B498-43B3-948B-1728B52AA6E4}">
                  <adec:decorative xmlns:adec="http://schemas.microsoft.com/office/drawing/2017/decorative" val="1"/>
                </a:ext>
              </a:extLst>
            </p:cNvPr>
            <p:cNvSpPr/>
            <p:nvPr/>
          </p:nvSpPr>
          <p:spPr>
            <a:xfrm>
              <a:off x="3027949" y="1840035"/>
              <a:ext cx="3236404" cy="3236404"/>
            </a:xfrm>
            <a:custGeom>
              <a:avLst/>
              <a:gdLst>
                <a:gd name="connsiteX0" fmla="*/ 1618202 w 3236404"/>
                <a:gd name="connsiteY0" fmla="*/ 0 h 3236404"/>
                <a:gd name="connsiteX1" fmla="*/ 3019606 w 3236404"/>
                <a:gd name="connsiteY1" fmla="*/ 809101 h 3236404"/>
                <a:gd name="connsiteX2" fmla="*/ 3019606 w 3236404"/>
                <a:gd name="connsiteY2" fmla="*/ 2427303 h 3236404"/>
                <a:gd name="connsiteX3" fmla="*/ 1618202 w 3236404"/>
                <a:gd name="connsiteY3" fmla="*/ 1618202 h 3236404"/>
                <a:gd name="connsiteX4" fmla="*/ 1618202 w 3236404"/>
                <a:gd name="connsiteY4" fmla="*/ 0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1618202" y="0"/>
                  </a:moveTo>
                  <a:cubicBezTo>
                    <a:pt x="2196330" y="0"/>
                    <a:pt x="2730542" y="308428"/>
                    <a:pt x="3019606" y="809101"/>
                  </a:cubicBezTo>
                  <a:cubicBezTo>
                    <a:pt x="3308670" y="1309774"/>
                    <a:pt x="3308670" y="1926630"/>
                    <a:pt x="3019606" y="2427303"/>
                  </a:cubicBezTo>
                  <a:lnTo>
                    <a:pt x="1618202" y="1618202"/>
                  </a:lnTo>
                  <a:lnTo>
                    <a:pt x="1618202" y="0"/>
                  </a:lnTo>
                  <a:close/>
                </a:path>
              </a:pathLst>
            </a:cu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934380" tIns="769151" rIns="553515" bIns="1732366"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 lastClr="FFFFFF"/>
                </a:solidFill>
                <a:latin typeface="Arial"/>
                <a:ea typeface="+mn-ea"/>
                <a:cs typeface="Arial"/>
              </a:endParaRPr>
            </a:p>
          </p:txBody>
        </p:sp>
        <p:sp>
          <p:nvSpPr>
            <p:cNvPr id="15" name="Freeform: Shape 14">
              <a:extLst>
                <a:ext uri="{C183D7F6-B498-43B3-948B-1728B52AA6E4}">
                  <adec:decorative xmlns:adec="http://schemas.microsoft.com/office/drawing/2017/decorative" val="1"/>
                </a:ext>
              </a:extLst>
            </p:cNvPr>
            <p:cNvSpPr/>
            <p:nvPr/>
          </p:nvSpPr>
          <p:spPr>
            <a:xfrm>
              <a:off x="2986368" y="1948881"/>
              <a:ext cx="3236404" cy="3236404"/>
            </a:xfrm>
            <a:custGeom>
              <a:avLst/>
              <a:gdLst>
                <a:gd name="connsiteX0" fmla="*/ 3019606 w 3236404"/>
                <a:gd name="connsiteY0" fmla="*/ 2427303 h 3236404"/>
                <a:gd name="connsiteX1" fmla="*/ 1618202 w 3236404"/>
                <a:gd name="connsiteY1" fmla="*/ 3236404 h 3236404"/>
                <a:gd name="connsiteX2" fmla="*/ 216798 w 3236404"/>
                <a:gd name="connsiteY2" fmla="*/ 2427303 h 3236404"/>
                <a:gd name="connsiteX3" fmla="*/ 1618202 w 3236404"/>
                <a:gd name="connsiteY3" fmla="*/ 1618202 h 3236404"/>
                <a:gd name="connsiteX4" fmla="*/ 3019606 w 3236404"/>
                <a:gd name="connsiteY4" fmla="*/ 2427303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3019606" y="2427303"/>
                  </a:moveTo>
                  <a:cubicBezTo>
                    <a:pt x="2730542" y="2927976"/>
                    <a:pt x="2196330" y="3236404"/>
                    <a:pt x="1618202" y="3236404"/>
                  </a:cubicBezTo>
                  <a:cubicBezTo>
                    <a:pt x="1040074" y="3236404"/>
                    <a:pt x="505862" y="2927976"/>
                    <a:pt x="216798" y="2427303"/>
                  </a:cubicBezTo>
                  <a:lnTo>
                    <a:pt x="1618202" y="1618202"/>
                  </a:lnTo>
                  <a:lnTo>
                    <a:pt x="3019606" y="2427303"/>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spcFirstLastPara="0" vert="horz" wrap="square" lIns="1114540" tIns="2202690" rIns="1114539" bIns="353314"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 lastClr="FFFFFF"/>
                </a:solidFill>
                <a:latin typeface="Arial"/>
                <a:ea typeface="+mn-ea"/>
                <a:cs typeface="Arial"/>
              </a:endParaRPr>
            </a:p>
          </p:txBody>
        </p:sp>
        <p:sp>
          <p:nvSpPr>
            <p:cNvPr id="16" name="Freeform: Shape 15">
              <a:extLst>
                <a:ext uri="{C183D7F6-B498-43B3-948B-1728B52AA6E4}">
                  <adec:decorative xmlns:adec="http://schemas.microsoft.com/office/drawing/2017/decorative" val="1"/>
                </a:ext>
              </a:extLst>
            </p:cNvPr>
            <p:cNvSpPr/>
            <p:nvPr/>
          </p:nvSpPr>
          <p:spPr>
            <a:xfrm>
              <a:off x="2923744" y="1836157"/>
              <a:ext cx="3236404" cy="3236404"/>
            </a:xfrm>
            <a:custGeom>
              <a:avLst/>
              <a:gdLst>
                <a:gd name="connsiteX0" fmla="*/ 216798 w 3236404"/>
                <a:gd name="connsiteY0" fmla="*/ 2427303 h 3236404"/>
                <a:gd name="connsiteX1" fmla="*/ 216798 w 3236404"/>
                <a:gd name="connsiteY1" fmla="*/ 809101 h 3236404"/>
                <a:gd name="connsiteX2" fmla="*/ 1618202 w 3236404"/>
                <a:gd name="connsiteY2" fmla="*/ 0 h 3236404"/>
                <a:gd name="connsiteX3" fmla="*/ 1618202 w 3236404"/>
                <a:gd name="connsiteY3" fmla="*/ 1618202 h 3236404"/>
                <a:gd name="connsiteX4" fmla="*/ 216798 w 3236404"/>
                <a:gd name="connsiteY4" fmla="*/ 2427303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216798" y="2427303"/>
                  </a:moveTo>
                  <a:cubicBezTo>
                    <a:pt x="-72266" y="1926630"/>
                    <a:pt x="-72266" y="1309774"/>
                    <a:pt x="216798" y="809101"/>
                  </a:cubicBezTo>
                  <a:cubicBezTo>
                    <a:pt x="505862" y="308428"/>
                    <a:pt x="1040074" y="0"/>
                    <a:pt x="1618202" y="0"/>
                  </a:cubicBezTo>
                  <a:lnTo>
                    <a:pt x="1618202" y="1618202"/>
                  </a:lnTo>
                  <a:lnTo>
                    <a:pt x="216798" y="2427303"/>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521536" tIns="807680" rIns="1966359" bIns="1693837"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 lastClr="FFFFFF"/>
                </a:solidFill>
                <a:latin typeface="Arial"/>
                <a:ea typeface="+mn-ea"/>
                <a:cs typeface="Arial"/>
              </a:endParaRPr>
            </a:p>
          </p:txBody>
        </p:sp>
      </p:grpSp>
      <p:grpSp>
        <p:nvGrpSpPr>
          <p:cNvPr id="2" name="Group 1">
            <a:extLst>
              <a:ext uri="{C183D7F6-B498-43B3-948B-1728B52AA6E4}">
                <adec:decorative xmlns:adec="http://schemas.microsoft.com/office/drawing/2017/decorative" val="1"/>
              </a:ext>
            </a:extLst>
          </p:cNvPr>
          <p:cNvGrpSpPr/>
          <p:nvPr/>
        </p:nvGrpSpPr>
        <p:grpSpPr>
          <a:xfrm>
            <a:off x="-498547" y="86949"/>
            <a:ext cx="6320226" cy="3299904"/>
            <a:chOff x="-1617182" y="182967"/>
            <a:chExt cx="6320226" cy="3299904"/>
          </a:xfrm>
        </p:grpSpPr>
        <p:sp>
          <p:nvSpPr>
            <p:cNvPr id="8" name="Rounded Rectangle 9">
              <a:extLst>
                <a:ext uri="{C183D7F6-B498-43B3-948B-1728B52AA6E4}">
                  <adec:decorative xmlns:adec="http://schemas.microsoft.com/office/drawing/2017/decorative" val="1"/>
                </a:ext>
              </a:extLst>
            </p:cNvPr>
            <p:cNvSpPr/>
            <p:nvPr/>
          </p:nvSpPr>
          <p:spPr>
            <a:xfrm>
              <a:off x="1247139" y="182967"/>
              <a:ext cx="3455905" cy="227685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223838" marR="0" lvl="2" indent="-223838" algn="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95959"/>
                  </a:solidFill>
                  <a:effectLst/>
                  <a:uLnTx/>
                  <a:uFillTx/>
                  <a:latin typeface="Arial"/>
                  <a:ea typeface="+mn-ea"/>
                  <a:cs typeface="Arial"/>
                </a:rPr>
                <a:t>Cybersecurity activities and informative references, </a:t>
              </a:r>
              <a:r>
                <a:rPr kumimoji="0" lang="en-US" sz="2000" b="1" i="0" u="none" strike="noStrike" kern="0" cap="none" spc="0" normalizeH="0" baseline="0" noProof="0" dirty="0">
                  <a:ln>
                    <a:noFill/>
                  </a:ln>
                  <a:solidFill>
                    <a:srgbClr val="595959"/>
                  </a:solidFill>
                  <a:effectLst/>
                  <a:uLnTx/>
                  <a:uFillTx/>
                  <a:latin typeface="Arial"/>
                  <a:ea typeface="+mn-ea"/>
                  <a:cs typeface="Arial"/>
                </a:rPr>
                <a:t>organized around particular outcomes </a:t>
              </a:r>
            </a:p>
            <a:p>
              <a:pPr marL="55563" marR="0" lvl="2" indent="0" algn="r" defTabSz="4572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95959"/>
                </a:solidFill>
                <a:effectLst/>
                <a:uLnTx/>
                <a:uFillTx/>
                <a:latin typeface="Arial"/>
                <a:ea typeface="+mn-ea"/>
                <a:cs typeface="Arial"/>
              </a:endParaRPr>
            </a:p>
            <a:p>
              <a:pPr marL="858838" marR="0" lvl="2" indent="0" algn="r" defTabSz="90646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95959"/>
                  </a:solidFill>
                  <a:effectLst/>
                  <a:uLnTx/>
                  <a:uFillTx/>
                  <a:latin typeface="Arial"/>
                  <a:ea typeface="+mn-ea"/>
                  <a:cs typeface="Arial"/>
                </a:rPr>
                <a:t>Enables</a:t>
              </a:r>
              <a:r>
                <a:rPr kumimoji="0" lang="en-US" sz="1500" b="0" i="0" u="none" strike="noStrike" kern="0" cap="none" spc="0" normalizeH="0" noProof="0" dirty="0">
                  <a:ln>
                    <a:noFill/>
                  </a:ln>
                  <a:solidFill>
                    <a:srgbClr val="595959"/>
                  </a:solidFill>
                  <a:effectLst/>
                  <a:uLnTx/>
                  <a:uFillTx/>
                  <a:latin typeface="Arial"/>
                  <a:ea typeface="+mn-ea"/>
                  <a:cs typeface="Arial"/>
                </a:rPr>
                <a:t> </a:t>
              </a:r>
              <a:r>
                <a:rPr kumimoji="0" lang="en-US" sz="1500" b="0" i="0" u="none" strike="noStrike" kern="0" cap="none" spc="0" normalizeH="0" baseline="0" noProof="0" dirty="0">
                  <a:ln>
                    <a:noFill/>
                  </a:ln>
                  <a:solidFill>
                    <a:srgbClr val="595959"/>
                  </a:solidFill>
                  <a:effectLst/>
                  <a:uLnTx/>
                  <a:uFillTx/>
                  <a:latin typeface="Arial"/>
                  <a:ea typeface="+mn-ea"/>
                  <a:cs typeface="Arial"/>
                </a:rPr>
                <a:t>communication of cyber risk </a:t>
              </a:r>
              <a:r>
                <a:rPr kumimoji="0" lang="en-US" sz="2000" b="1" i="0" u="none" strike="noStrike" kern="0" cap="none" spc="0" normalizeH="0" baseline="0" noProof="0" dirty="0">
                  <a:ln>
                    <a:noFill/>
                  </a:ln>
                  <a:solidFill>
                    <a:srgbClr val="595959"/>
                  </a:solidFill>
                  <a:effectLst/>
                  <a:uLnTx/>
                  <a:uFillTx/>
                  <a:latin typeface="Arial"/>
                  <a:ea typeface="+mn-ea"/>
                  <a:cs typeface="Arial"/>
                </a:rPr>
                <a:t>across an organization </a:t>
              </a:r>
            </a:p>
          </p:txBody>
        </p:sp>
        <p:sp>
          <p:nvSpPr>
            <p:cNvPr id="3" name="Freeform: Shape 2">
              <a:extLst>
                <a:ext uri="{C183D7F6-B498-43B3-948B-1728B52AA6E4}">
                  <adec:decorative xmlns:adec="http://schemas.microsoft.com/office/drawing/2017/decorative" val="1"/>
                </a:ext>
              </a:extLst>
            </p:cNvPr>
            <p:cNvSpPr/>
            <p:nvPr/>
          </p:nvSpPr>
          <p:spPr>
            <a:xfrm>
              <a:off x="-1617182" y="246467"/>
              <a:ext cx="3729038" cy="3236404"/>
            </a:xfrm>
            <a:custGeom>
              <a:avLst/>
              <a:gdLst>
                <a:gd name="connsiteX0" fmla="*/ 1618202 w 3236404"/>
                <a:gd name="connsiteY0" fmla="*/ 0 h 3236404"/>
                <a:gd name="connsiteX1" fmla="*/ 3019606 w 3236404"/>
                <a:gd name="connsiteY1" fmla="*/ 809101 h 3236404"/>
                <a:gd name="connsiteX2" fmla="*/ 3019606 w 3236404"/>
                <a:gd name="connsiteY2" fmla="*/ 2427303 h 3236404"/>
                <a:gd name="connsiteX3" fmla="*/ 1618202 w 3236404"/>
                <a:gd name="connsiteY3" fmla="*/ 1618202 h 3236404"/>
                <a:gd name="connsiteX4" fmla="*/ 1618202 w 3236404"/>
                <a:gd name="connsiteY4" fmla="*/ 0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1618202" y="0"/>
                  </a:moveTo>
                  <a:cubicBezTo>
                    <a:pt x="2196330" y="0"/>
                    <a:pt x="2730542" y="308428"/>
                    <a:pt x="3019606" y="809101"/>
                  </a:cubicBezTo>
                  <a:cubicBezTo>
                    <a:pt x="3308670" y="1309774"/>
                    <a:pt x="3308670" y="1926630"/>
                    <a:pt x="3019606" y="2427303"/>
                  </a:cubicBezTo>
                  <a:lnTo>
                    <a:pt x="1618202" y="1618202"/>
                  </a:lnTo>
                  <a:lnTo>
                    <a:pt x="1618202" y="0"/>
                  </a:lnTo>
                  <a:close/>
                </a:path>
              </a:pathLst>
            </a:cu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844988" tIns="844988" rIns="844989" bIns="844989" numCol="1" spcCol="1270" anchor="t"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a:ea typeface="+mn-ea"/>
                  <a:cs typeface="Arial"/>
                </a:rPr>
                <a:t>	</a:t>
              </a:r>
            </a:p>
          </p:txBody>
        </p:sp>
        <p:sp>
          <p:nvSpPr>
            <p:cNvPr id="4" name="TextBox 3">
              <a:extLst>
                <a:ext uri="{C183D7F6-B498-43B3-948B-1728B52AA6E4}">
                  <adec:decorative xmlns:adec="http://schemas.microsoft.com/office/drawing/2017/decorative" val="1"/>
                </a:ext>
              </a:extLst>
            </p:cNvPr>
            <p:cNvSpPr txBox="1"/>
            <p:nvPr/>
          </p:nvSpPr>
          <p:spPr>
            <a:xfrm>
              <a:off x="387037" y="876300"/>
              <a:ext cx="1724819" cy="830997"/>
            </a:xfrm>
            <a:prstGeom prst="rect">
              <a:avLst/>
            </a:prstGeom>
            <a:noFill/>
          </p:spPr>
          <p:txBody>
            <a:bodyPr wrap="square" rtlCol="0">
              <a:spAutoFit/>
            </a:bodyPr>
            <a:lstStyle/>
            <a:p>
              <a:r>
                <a:rPr lang="en-US" dirty="0">
                  <a:solidFill>
                    <a:schemeClr val="bg1"/>
                  </a:solidFill>
                  <a:latin typeface="+mn-lt"/>
                </a:rPr>
                <a:t>Framework Core</a:t>
              </a:r>
            </a:p>
          </p:txBody>
        </p:sp>
      </p:grpSp>
    </p:spTree>
    <p:extLst>
      <p:ext uri="{BB962C8B-B14F-4D97-AF65-F5344CB8AC3E}">
        <p14:creationId xmlns:p14="http://schemas.microsoft.com/office/powerpoint/2010/main" val="298495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srcRect l="2084" t="4912" r="2128"/>
          <a:stretch/>
        </p:blipFill>
        <p:spPr>
          <a:xfrm>
            <a:off x="2024658" y="1351647"/>
            <a:ext cx="6070600" cy="4347435"/>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2881686" y="79776"/>
            <a:ext cx="3743175" cy="1533124"/>
            <a:chOff x="2881686" y="79776"/>
            <a:chExt cx="3743175" cy="1533124"/>
          </a:xfrm>
        </p:grpSpPr>
        <p:sp>
          <p:nvSpPr>
            <p:cNvPr id="22" name="TextBox 21">
              <a:extLst>
                <a:ext uri="{C183D7F6-B498-43B3-948B-1728B52AA6E4}">
                  <adec:decorative xmlns:adec="http://schemas.microsoft.com/office/drawing/2017/decorative" val="1"/>
                </a:ext>
              </a:extLst>
            </p:cNvPr>
            <p:cNvSpPr txBox="1"/>
            <p:nvPr/>
          </p:nvSpPr>
          <p:spPr>
            <a:xfrm>
              <a:off x="2881686" y="79776"/>
              <a:ext cx="3743175"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Understand </a:t>
              </a:r>
              <a:r>
                <a:rPr lang="en-US" sz="2000" b="1" dirty="0"/>
                <a:t>business factors &amp; organizational priorities </a:t>
              </a:r>
              <a:r>
                <a:rPr lang="en-US" sz="2000" dirty="0"/>
                <a:t>underlying your cybersecurity program.</a:t>
              </a:r>
            </a:p>
          </p:txBody>
        </p:sp>
        <p:cxnSp>
          <p:nvCxnSpPr>
            <p:cNvPr id="24" name="Straight Connector 23">
              <a:extLst>
                <a:ext uri="{C183D7F6-B498-43B3-948B-1728B52AA6E4}">
                  <adec:decorative xmlns:adec="http://schemas.microsoft.com/office/drawing/2017/decorative" val="1"/>
                </a:ext>
              </a:extLst>
            </p:cNvPr>
            <p:cNvCxnSpPr>
              <a:stCxn id="22" idx="2"/>
            </p:cNvCxnSpPr>
            <p:nvPr/>
          </p:nvCxnSpPr>
          <p:spPr bwMode="auto">
            <a:xfrm>
              <a:off x="4753274" y="1203488"/>
              <a:ext cx="98126" cy="40941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8" name="Group 27">
            <a:extLst>
              <a:ext uri="{C183D7F6-B498-43B3-948B-1728B52AA6E4}">
                <adec:decorative xmlns:adec="http://schemas.microsoft.com/office/drawing/2017/decorative" val="1"/>
              </a:ext>
            </a:extLst>
          </p:cNvPr>
          <p:cNvGrpSpPr/>
          <p:nvPr/>
        </p:nvGrpSpPr>
        <p:grpSpPr>
          <a:xfrm>
            <a:off x="210343" y="336370"/>
            <a:ext cx="3558074" cy="1936930"/>
            <a:chOff x="210343" y="336370"/>
            <a:chExt cx="3558074" cy="1936930"/>
          </a:xfrm>
        </p:grpSpPr>
        <p:sp>
          <p:nvSpPr>
            <p:cNvPr id="20" name="TextBox 19">
              <a:extLst>
                <a:ext uri="{C183D7F6-B498-43B3-948B-1728B52AA6E4}">
                  <adec:decorative xmlns:adec="http://schemas.microsoft.com/office/drawing/2017/decorative" val="1"/>
                </a:ext>
              </a:extLst>
            </p:cNvPr>
            <p:cNvSpPr txBox="1"/>
            <p:nvPr/>
          </p:nvSpPr>
          <p:spPr>
            <a:xfrm>
              <a:off x="210343" y="336370"/>
              <a:ext cx="2579789"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Set clear </a:t>
              </a:r>
              <a:r>
                <a:rPr lang="en-US" sz="2000" b="1" dirty="0"/>
                <a:t>strategic </a:t>
              </a:r>
              <a:r>
                <a:rPr lang="en-US" sz="2000" dirty="0"/>
                <a:t>priorities/objectives related to cybersecurity.</a:t>
              </a:r>
            </a:p>
          </p:txBody>
        </p:sp>
        <p:cxnSp>
          <p:nvCxnSpPr>
            <p:cNvPr id="25" name="Straight Connector 24">
              <a:extLst>
                <a:ext uri="{C183D7F6-B498-43B3-948B-1728B52AA6E4}">
                  <adec:decorative xmlns:adec="http://schemas.microsoft.com/office/drawing/2017/decorative" val="1"/>
                </a:ext>
              </a:extLst>
            </p:cNvPr>
            <p:cNvCxnSpPr/>
            <p:nvPr/>
          </p:nvCxnSpPr>
          <p:spPr bwMode="auto">
            <a:xfrm>
              <a:off x="1738659" y="1484394"/>
              <a:ext cx="2029758" cy="78890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1" name="Group 30">
            <a:extLst>
              <a:ext uri="{C183D7F6-B498-43B3-948B-1728B52AA6E4}">
                <adec:decorative xmlns:adec="http://schemas.microsoft.com/office/drawing/2017/decorative" val="1"/>
              </a:ext>
            </a:extLst>
          </p:cNvPr>
          <p:cNvGrpSpPr/>
          <p:nvPr/>
        </p:nvGrpSpPr>
        <p:grpSpPr>
          <a:xfrm>
            <a:off x="174228" y="2158806"/>
            <a:ext cx="2707458" cy="2089011"/>
            <a:chOff x="174228" y="2158806"/>
            <a:chExt cx="2707458" cy="2089011"/>
          </a:xfrm>
        </p:grpSpPr>
        <p:sp>
          <p:nvSpPr>
            <p:cNvPr id="21" name="TextBox 20">
              <a:extLst>
                <a:ext uri="{C183D7F6-B498-43B3-948B-1728B52AA6E4}">
                  <adec:decorative xmlns:adec="http://schemas.microsoft.com/office/drawing/2017/decorative" val="1"/>
                </a:ext>
              </a:extLst>
            </p:cNvPr>
            <p:cNvSpPr txBox="1"/>
            <p:nvPr/>
          </p:nvSpPr>
          <p:spPr>
            <a:xfrm>
              <a:off x="174228" y="2158806"/>
              <a:ext cx="1692672" cy="208901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2000"/>
              </a:lvl1pPr>
            </a:lstStyle>
            <a:p>
              <a:r>
                <a:rPr lang="en-US" dirty="0"/>
                <a:t>Understand how </a:t>
              </a:r>
              <a:r>
                <a:rPr lang="en-US" b="1" dirty="0"/>
                <a:t>leaders</a:t>
              </a:r>
              <a:r>
                <a:rPr lang="en-US" dirty="0"/>
                <a:t>’ actions guide &amp; sustain cyber risk management.</a:t>
              </a:r>
            </a:p>
          </p:txBody>
        </p:sp>
        <p:cxnSp>
          <p:nvCxnSpPr>
            <p:cNvPr id="29" name="Straight Connector 28">
              <a:extLst>
                <a:ext uri="{C183D7F6-B498-43B3-948B-1728B52AA6E4}">
                  <adec:decorative xmlns:adec="http://schemas.microsoft.com/office/drawing/2017/decorative" val="1"/>
                </a:ext>
              </a:extLst>
            </p:cNvPr>
            <p:cNvCxnSpPr/>
            <p:nvPr/>
          </p:nvCxnSpPr>
          <p:spPr bwMode="auto">
            <a:xfrm flipV="1">
              <a:off x="1866807" y="2835156"/>
              <a:ext cx="1014879" cy="21580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 name="Group 34">
            <a:extLst>
              <a:ext uri="{C183D7F6-B498-43B3-948B-1728B52AA6E4}">
                <adec:decorative xmlns:adec="http://schemas.microsoft.com/office/drawing/2017/decorative" val="1"/>
              </a:ext>
            </a:extLst>
          </p:cNvPr>
          <p:cNvGrpSpPr/>
          <p:nvPr/>
        </p:nvGrpSpPr>
        <p:grpSpPr>
          <a:xfrm>
            <a:off x="188019" y="3587417"/>
            <a:ext cx="3387280" cy="3250382"/>
            <a:chOff x="188019" y="3587417"/>
            <a:chExt cx="3387280" cy="3250382"/>
          </a:xfrm>
        </p:grpSpPr>
        <p:sp>
          <p:nvSpPr>
            <p:cNvPr id="19" name="TextBox 18">
              <a:extLst>
                <a:ext uri="{C183D7F6-B498-43B3-948B-1728B52AA6E4}">
                  <adec:decorative xmlns:adec="http://schemas.microsoft.com/office/drawing/2017/decorative" val="1"/>
                </a:ext>
              </a:extLst>
            </p:cNvPr>
            <p:cNvSpPr txBox="1"/>
            <p:nvPr/>
          </p:nvSpPr>
          <p:spPr>
            <a:xfrm>
              <a:off x="188019" y="5373568"/>
              <a:ext cx="3101281" cy="146423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Understand </a:t>
              </a:r>
              <a:r>
                <a:rPr lang="en-US" sz="2000" b="1" dirty="0"/>
                <a:t>patients’ &amp; other customers’ </a:t>
              </a:r>
              <a:r>
                <a:rPr lang="en-US" sz="2000" dirty="0"/>
                <a:t>requirements &amp; expectations for cybersecurity.</a:t>
              </a:r>
            </a:p>
          </p:txBody>
        </p:sp>
        <p:cxnSp>
          <p:nvCxnSpPr>
            <p:cNvPr id="32" name="Straight Connector 31">
              <a:extLst>
                <a:ext uri="{C183D7F6-B498-43B3-948B-1728B52AA6E4}">
                  <adec:decorative xmlns:adec="http://schemas.microsoft.com/office/drawing/2017/decorative" val="1"/>
                </a:ext>
              </a:extLst>
            </p:cNvPr>
            <p:cNvCxnSpPr/>
            <p:nvPr/>
          </p:nvCxnSpPr>
          <p:spPr bwMode="auto">
            <a:xfrm flipV="1">
              <a:off x="1545541" y="3587417"/>
              <a:ext cx="2029758" cy="17971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8" name="Group 37">
            <a:extLst>
              <a:ext uri="{C183D7F6-B498-43B3-948B-1728B52AA6E4}">
                <adec:decorative xmlns:adec="http://schemas.microsoft.com/office/drawing/2017/decorative" val="1"/>
              </a:ext>
            </a:extLst>
          </p:cNvPr>
          <p:cNvGrpSpPr/>
          <p:nvPr/>
        </p:nvGrpSpPr>
        <p:grpSpPr>
          <a:xfrm>
            <a:off x="3495898" y="4348320"/>
            <a:ext cx="3410694" cy="2695811"/>
            <a:chOff x="3495898" y="4348320"/>
            <a:chExt cx="3410694" cy="2695811"/>
          </a:xfrm>
        </p:grpSpPr>
        <p:sp>
          <p:nvSpPr>
            <p:cNvPr id="23" name="TextBox 22">
              <a:extLst>
                <a:ext uri="{C183D7F6-B498-43B3-948B-1728B52AA6E4}">
                  <adec:decorative xmlns:adec="http://schemas.microsoft.com/office/drawing/2017/decorative" val="1"/>
                </a:ext>
              </a:extLst>
            </p:cNvPr>
            <p:cNvSpPr txBox="1"/>
            <p:nvPr/>
          </p:nvSpPr>
          <p:spPr>
            <a:xfrm>
              <a:off x="3495898" y="6260938"/>
              <a:ext cx="3410694"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t>Measure &amp; analyze </a:t>
              </a:r>
              <a:r>
                <a:rPr lang="en-US" sz="2000" dirty="0"/>
                <a:t>cybersecurity outcomes that matter.</a:t>
              </a:r>
            </a:p>
          </p:txBody>
        </p:sp>
        <p:cxnSp>
          <p:nvCxnSpPr>
            <p:cNvPr id="36" name="Straight Connector 35">
              <a:extLst>
                <a:ext uri="{C183D7F6-B498-43B3-948B-1728B52AA6E4}">
                  <adec:decorative xmlns:adec="http://schemas.microsoft.com/office/drawing/2017/decorative" val="1"/>
                </a:ext>
              </a:extLst>
            </p:cNvPr>
            <p:cNvCxnSpPr/>
            <p:nvPr/>
          </p:nvCxnSpPr>
          <p:spPr bwMode="auto">
            <a:xfrm>
              <a:off x="4932821" y="4348320"/>
              <a:ext cx="127137" cy="19126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1" name="Group 40">
            <a:extLst>
              <a:ext uri="{C183D7F6-B498-43B3-948B-1728B52AA6E4}">
                <adec:decorative xmlns:adec="http://schemas.microsoft.com/office/drawing/2017/decorative" val="1"/>
              </a:ext>
            </a:extLst>
          </p:cNvPr>
          <p:cNvGrpSpPr/>
          <p:nvPr/>
        </p:nvGrpSpPr>
        <p:grpSpPr>
          <a:xfrm>
            <a:off x="6223258" y="3567525"/>
            <a:ext cx="3722430" cy="2693413"/>
            <a:chOff x="6223258" y="3567525"/>
            <a:chExt cx="3722430" cy="2693413"/>
          </a:xfrm>
        </p:grpSpPr>
        <p:sp>
          <p:nvSpPr>
            <p:cNvPr id="6" name="TextBox 5">
              <a:extLst>
                <a:ext uri="{C183D7F6-B498-43B3-948B-1728B52AA6E4}">
                  <adec:decorative xmlns:adec="http://schemas.microsoft.com/office/drawing/2017/decorative" val="1"/>
                </a:ext>
              </a:extLst>
            </p:cNvPr>
            <p:cNvSpPr txBox="1"/>
            <p:nvPr/>
          </p:nvSpPr>
          <p:spPr>
            <a:xfrm>
              <a:off x="7113191" y="5137226"/>
              <a:ext cx="2832497"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Design and manage effective and efficient  cybersecurity </a:t>
              </a:r>
              <a:r>
                <a:rPr lang="en-US" sz="2000" b="1" dirty="0"/>
                <a:t>operations</a:t>
              </a:r>
              <a:r>
                <a:rPr lang="en-US" sz="2000" dirty="0"/>
                <a:t>.</a:t>
              </a:r>
            </a:p>
          </p:txBody>
        </p:sp>
        <p:cxnSp>
          <p:nvCxnSpPr>
            <p:cNvPr id="39" name="Straight Connector 38">
              <a:extLst>
                <a:ext uri="{C183D7F6-B498-43B3-948B-1728B52AA6E4}">
                  <adec:decorative xmlns:adec="http://schemas.microsoft.com/office/drawing/2017/decorative" val="1"/>
                </a:ext>
              </a:extLst>
            </p:cNvPr>
            <p:cNvCxnSpPr>
              <a:endCxn id="6" idx="0"/>
            </p:cNvCxnSpPr>
            <p:nvPr/>
          </p:nvCxnSpPr>
          <p:spPr bwMode="auto">
            <a:xfrm>
              <a:off x="6223258" y="3567525"/>
              <a:ext cx="2306182" cy="15697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C183D7F6-B498-43B3-948B-1728B52AA6E4}">
                <adec:decorative xmlns:adec="http://schemas.microsoft.com/office/drawing/2017/decorative" val="1"/>
              </a:ext>
            </a:extLst>
          </p:cNvPr>
          <p:cNvGrpSpPr/>
          <p:nvPr/>
        </p:nvGrpSpPr>
        <p:grpSpPr>
          <a:xfrm>
            <a:off x="6223258" y="179534"/>
            <a:ext cx="3659723" cy="1804749"/>
            <a:chOff x="6223258" y="179534"/>
            <a:chExt cx="3659723" cy="1804749"/>
          </a:xfrm>
        </p:grpSpPr>
        <p:sp>
          <p:nvSpPr>
            <p:cNvPr id="17" name="TextBox 16">
              <a:extLst>
                <a:ext uri="{C183D7F6-B498-43B3-948B-1728B52AA6E4}">
                  <adec:decorative xmlns:adec="http://schemas.microsoft.com/office/drawing/2017/decorative" val="1"/>
                </a:ext>
              </a:extLst>
            </p:cNvPr>
            <p:cNvSpPr txBox="1"/>
            <p:nvPr/>
          </p:nvSpPr>
          <p:spPr>
            <a:xfrm>
              <a:off x="7090568" y="179534"/>
              <a:ext cx="2792413" cy="180474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Hire &amp; retain the cybersecurity </a:t>
              </a:r>
              <a:r>
                <a:rPr lang="en-US" sz="2000" b="1" dirty="0"/>
                <a:t>workforce</a:t>
              </a:r>
              <a:r>
                <a:rPr lang="en-US" sz="2000" dirty="0"/>
                <a:t> you need. Engage &amp; empower your workforce to achieve objectives.</a:t>
              </a:r>
            </a:p>
          </p:txBody>
        </p:sp>
        <p:cxnSp>
          <p:nvCxnSpPr>
            <p:cNvPr id="43" name="Straight Connector 42">
              <a:extLst>
                <a:ext uri="{C183D7F6-B498-43B3-948B-1728B52AA6E4}">
                  <adec:decorative xmlns:adec="http://schemas.microsoft.com/office/drawing/2017/decorative" val="1"/>
                </a:ext>
              </a:extLst>
            </p:cNvPr>
            <p:cNvCxnSpPr>
              <a:stCxn id="17" idx="1"/>
            </p:cNvCxnSpPr>
            <p:nvPr/>
          </p:nvCxnSpPr>
          <p:spPr bwMode="auto">
            <a:xfrm flipH="1">
              <a:off x="6223258" y="1081909"/>
              <a:ext cx="867310" cy="9023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6" name="Group 45">
            <a:extLst>
              <a:ext uri="{C183D7F6-B498-43B3-948B-1728B52AA6E4}">
                <adec:decorative xmlns:adec="http://schemas.microsoft.com/office/drawing/2017/decorative" val="1"/>
              </a:ext>
            </a:extLst>
          </p:cNvPr>
          <p:cNvGrpSpPr/>
          <p:nvPr/>
        </p:nvGrpSpPr>
        <p:grpSpPr>
          <a:xfrm>
            <a:off x="7172777" y="2764342"/>
            <a:ext cx="2885623" cy="1464231"/>
            <a:chOff x="7172777" y="2764342"/>
            <a:chExt cx="2885623" cy="1464231"/>
          </a:xfrm>
        </p:grpSpPr>
        <p:sp>
          <p:nvSpPr>
            <p:cNvPr id="18" name="TextBox 17">
              <a:extLst>
                <a:ext uri="{C183D7F6-B498-43B3-948B-1728B52AA6E4}">
                  <adec:decorative xmlns:adec="http://schemas.microsoft.com/office/drawing/2017/decorative" val="1"/>
                </a:ext>
              </a:extLst>
            </p:cNvPr>
            <p:cNvSpPr txBox="1"/>
            <p:nvPr/>
          </p:nvSpPr>
          <p:spPr>
            <a:xfrm>
              <a:off x="7439025" y="2764342"/>
              <a:ext cx="2619375" cy="146423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Track </a:t>
              </a:r>
              <a:r>
                <a:rPr lang="en-US" sz="2000" b="1" dirty="0"/>
                <a:t>results</a:t>
              </a:r>
              <a:r>
                <a:rPr lang="en-US" sz="2000" dirty="0"/>
                <a:t> and use them to evaluate &amp; improve policies &amp; operations.</a:t>
              </a:r>
            </a:p>
          </p:txBody>
        </p:sp>
        <p:cxnSp>
          <p:nvCxnSpPr>
            <p:cNvPr id="45" name="Straight Connector 44">
              <a:extLst>
                <a:ext uri="{C183D7F6-B498-43B3-948B-1728B52AA6E4}">
                  <adec:decorative xmlns:adec="http://schemas.microsoft.com/office/drawing/2017/decorative" val="1"/>
                </a:ext>
              </a:extLst>
            </p:cNvPr>
            <p:cNvCxnSpPr>
              <a:endCxn id="18" idx="1"/>
            </p:cNvCxnSpPr>
            <p:nvPr/>
          </p:nvCxnSpPr>
          <p:spPr bwMode="auto">
            <a:xfrm>
              <a:off x="7172777" y="3156396"/>
              <a:ext cx="266248" cy="34006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6398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2304C1-9C4C-4562-91B1-3A3AE1F668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019" y="216019"/>
            <a:ext cx="4943254" cy="3566160"/>
          </a:xfrm>
          <a:prstGeom prst="rect">
            <a:avLst/>
          </a:prstGeom>
        </p:spPr>
      </p:pic>
      <p:sp>
        <p:nvSpPr>
          <p:cNvPr id="5" name="Rectangle 3">
            <a:extLst>
              <a:ext uri="{C183D7F6-B498-43B3-948B-1728B52AA6E4}">
                <adec:decorative xmlns:adec="http://schemas.microsoft.com/office/drawing/2017/decorative" val="1"/>
              </a:ext>
            </a:extLst>
          </p:cNvPr>
          <p:cNvSpPr txBox="1">
            <a:spLocks noChangeArrowheads="1"/>
          </p:cNvSpPr>
          <p:nvPr/>
        </p:nvSpPr>
        <p:spPr bwMode="auto">
          <a:xfrm>
            <a:off x="3310607" y="2321638"/>
            <a:ext cx="6581050" cy="5038229"/>
          </a:xfrm>
          <a:prstGeom prst="rect">
            <a:avLst/>
          </a:prstGeom>
          <a:solidFill>
            <a:schemeClr val="bg2">
              <a:lumMod val="20000"/>
              <a:lumOff val="80000"/>
            </a:schemeClr>
          </a:solid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buSzPct val="100000"/>
              <a:buFont typeface="Arial" panose="020B0604020202020204" pitchFamily="34" charset="0"/>
              <a:buChar char="•"/>
            </a:pPr>
            <a:r>
              <a:rPr lang="en-US" sz="2400" dirty="0"/>
              <a:t>Most appropriate starting point for self-assessment </a:t>
            </a:r>
          </a:p>
          <a:p>
            <a:pPr>
              <a:lnSpc>
                <a:spcPct val="100000"/>
              </a:lnSpc>
              <a:buSzPct val="100000"/>
              <a:buFont typeface="Arial" panose="020B0604020202020204" pitchFamily="34" charset="0"/>
              <a:buChar char="•"/>
            </a:pPr>
            <a:r>
              <a:rPr lang="en-US" sz="2400" dirty="0"/>
              <a:t>Helps identify potential gaps, focus on key cybersecurity requirements and results </a:t>
            </a:r>
          </a:p>
          <a:p>
            <a:pPr>
              <a:lnSpc>
                <a:spcPct val="100000"/>
              </a:lnSpc>
              <a:buSzPct val="100000"/>
              <a:buFont typeface="Arial" panose="020B0604020202020204" pitchFamily="34" charset="0"/>
              <a:buChar char="•"/>
            </a:pPr>
            <a:r>
              <a:rPr lang="en-US" sz="2400" dirty="0"/>
              <a:t>Shows what is important to your organization’s cybersecurity needs</a:t>
            </a:r>
          </a:p>
          <a:p>
            <a:pPr>
              <a:lnSpc>
                <a:spcPct val="100000"/>
              </a:lnSpc>
              <a:buSzPct val="100000"/>
              <a:buFont typeface="Arial" panose="020B0604020202020204" pitchFamily="34" charset="0"/>
              <a:buChar char="•"/>
            </a:pPr>
            <a:r>
              <a:rPr lang="en-US" sz="2400" dirty="0"/>
              <a:t>Customizes the self-assessment by stating unique situation and challenges</a:t>
            </a:r>
          </a:p>
          <a:p>
            <a:pPr>
              <a:lnSpc>
                <a:spcPct val="100000"/>
              </a:lnSpc>
              <a:buSzPct val="100000"/>
              <a:buFont typeface="Arial" panose="020B0604020202020204" pitchFamily="34" charset="0"/>
              <a:buChar char="•"/>
            </a:pPr>
            <a:r>
              <a:rPr lang="en-US" sz="2400" dirty="0"/>
              <a:t>May be an initial self-assessment</a:t>
            </a:r>
          </a:p>
          <a:p>
            <a:pPr>
              <a:lnSpc>
                <a:spcPct val="100000"/>
              </a:lnSpc>
              <a:buSzPct val="100000"/>
              <a:buFont typeface="Arial" panose="020B0604020202020204" pitchFamily="34" charset="0"/>
              <a:buChar char="•"/>
            </a:pPr>
            <a:r>
              <a:rPr lang="en-US" sz="2400" dirty="0"/>
              <a:t>Terms in small caps: Glossary</a:t>
            </a:r>
          </a:p>
          <a:p>
            <a:pPr marL="0" indent="0">
              <a:buNone/>
            </a:pPr>
            <a:r>
              <a:rPr lang="en-US" sz="2400" dirty="0"/>
              <a:t>Many questions relate to “Identify” in the Cybersecurity Framework Core.</a:t>
            </a:r>
          </a:p>
        </p:txBody>
      </p:sp>
      <p:cxnSp>
        <p:nvCxnSpPr>
          <p:cNvPr id="10" name="Straight Connector 9">
            <a:extLst>
              <a:ext uri="{FF2B5EF4-FFF2-40B4-BE49-F238E27FC236}">
                <a16:creationId xmlns:a16="http://schemas.microsoft.com/office/drawing/2014/main" id="{08ACC3FE-4304-4372-BC7D-520FF015C8B7}"/>
              </a:ext>
              <a:ext uri="{C183D7F6-B498-43B3-948B-1728B52AA6E4}">
                <adec:decorative xmlns:adec="http://schemas.microsoft.com/office/drawing/2017/decorative" val="1"/>
              </a:ext>
            </a:extLst>
          </p:cNvPr>
          <p:cNvCxnSpPr>
            <a:cxnSpLocks/>
            <a:endCxn id="9" idx="1"/>
          </p:cNvCxnSpPr>
          <p:nvPr/>
        </p:nvCxnSpPr>
        <p:spPr bwMode="auto">
          <a:xfrm>
            <a:off x="3566160" y="731520"/>
            <a:ext cx="2173267" cy="6893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5E274E76-BC2A-4D30-8262-07955CC31B27}"/>
              </a:ext>
              <a:ext uri="{C183D7F6-B498-43B3-948B-1728B52AA6E4}">
                <adec:decorative xmlns:adec="http://schemas.microsoft.com/office/drawing/2017/decorative" val="1"/>
              </a:ext>
            </a:extLst>
          </p:cNvPr>
          <p:cNvSpPr/>
          <p:nvPr/>
        </p:nvSpPr>
        <p:spPr bwMode="auto">
          <a:xfrm>
            <a:off x="1115266" y="458949"/>
            <a:ext cx="3032760" cy="411494"/>
          </a:xfrm>
          <a:prstGeom prst="rect">
            <a:avLst/>
          </a:prstGeom>
          <a:noFill/>
          <a:ln w="158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9" name="Title 1"/>
          <p:cNvSpPr>
            <a:spLocks noGrp="1"/>
          </p:cNvSpPr>
          <p:nvPr>
            <p:ph type="title"/>
          </p:nvPr>
        </p:nvSpPr>
        <p:spPr>
          <a:xfrm>
            <a:off x="5739427" y="870443"/>
            <a:ext cx="2853465" cy="1100834"/>
          </a:xfrm>
        </p:spPr>
        <p:txBody>
          <a:bodyPr/>
          <a:lstStyle/>
          <a:p>
            <a:r>
              <a:rPr lang="en-US" dirty="0"/>
              <a:t>Start Here!</a:t>
            </a:r>
          </a:p>
        </p:txBody>
      </p:sp>
    </p:spTree>
    <p:extLst>
      <p:ext uri="{BB962C8B-B14F-4D97-AF65-F5344CB8AC3E}">
        <p14:creationId xmlns:p14="http://schemas.microsoft.com/office/powerpoint/2010/main" val="115235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2B36D1-3A91-4E7D-ACCE-3C4AD60C4035}"/>
              </a:ext>
            </a:extLst>
          </p:cNvPr>
          <p:cNvSpPr txBox="1"/>
          <p:nvPr/>
        </p:nvSpPr>
        <p:spPr>
          <a:xfrm>
            <a:off x="1417320" y="2315812"/>
            <a:ext cx="8265108" cy="4154984"/>
          </a:xfrm>
          <a:prstGeom prst="rect">
            <a:avLst/>
          </a:prstGeom>
          <a:solidFill>
            <a:schemeClr val="accent1"/>
          </a:solidFill>
        </p:spPr>
        <p:txBody>
          <a:bodyPr wrap="square" rtlCol="0">
            <a:spAutoFit/>
          </a:bodyPr>
          <a:lstStyle/>
          <a:p>
            <a:r>
              <a:rPr lang="en-US" b="1" dirty="0">
                <a:latin typeface="+mn-lt"/>
              </a:rPr>
              <a:t>. . .</a:t>
            </a:r>
          </a:p>
          <a:p>
            <a:pPr marL="463550" indent="-463550">
              <a:buAutoNum type="arabicParenBoth" startAt="3"/>
            </a:pPr>
            <a:r>
              <a:rPr lang="en-US" b="1" dirty="0">
                <a:latin typeface="+mn-lt"/>
              </a:rPr>
              <a:t>Workforce Profile </a:t>
            </a:r>
            <a:r>
              <a:rPr lang="en-US" dirty="0">
                <a:latin typeface="+mn-lt"/>
              </a:rPr>
              <a:t>What is your overall workforce profile? What is your cybersecurity workforce profile? What recent changes have you experienced in the composition of your overall and your cybersecurity workforce or in your needs for them? . . . </a:t>
            </a:r>
          </a:p>
          <a:p>
            <a:pPr marL="463550" indent="-463550">
              <a:buAutoNum type="arabicParenBoth" startAt="3"/>
            </a:pPr>
            <a:endParaRPr lang="en-US" dirty="0">
              <a:latin typeface="+mn-lt"/>
            </a:endParaRPr>
          </a:p>
          <a:p>
            <a:pPr marL="463550" indent="-463550"/>
            <a:r>
              <a:rPr lang="en-US" b="1" dirty="0">
                <a:latin typeface="+mn-lt"/>
              </a:rPr>
              <a:t>(4)	Assets </a:t>
            </a:r>
            <a:r>
              <a:rPr lang="en-US" dirty="0">
                <a:latin typeface="+mn-lt"/>
              </a:rPr>
              <a:t>What are your organization’s major physical and virtual assets, including its data, knowledge, devices, systems, and facilities? What are your priorities for protecting these assets, based on their criticality and business value?</a:t>
            </a:r>
          </a:p>
          <a:p>
            <a:r>
              <a:rPr lang="en-US" dirty="0"/>
              <a:t>. . .</a:t>
            </a:r>
          </a:p>
        </p:txBody>
      </p:sp>
      <p:sp>
        <p:nvSpPr>
          <p:cNvPr id="7" name="Title 1">
            <a:extLst>
              <a:ext uri="{FF2B5EF4-FFF2-40B4-BE49-F238E27FC236}">
                <a16:creationId xmlns:a16="http://schemas.microsoft.com/office/drawing/2014/main" id="{EE80FD6D-1136-44C3-89F4-C8EA0565CEB1}"/>
              </a:ext>
            </a:extLst>
          </p:cNvPr>
          <p:cNvSpPr txBox="1">
            <a:spLocks/>
          </p:cNvSpPr>
          <p:nvPr/>
        </p:nvSpPr>
        <p:spPr bwMode="auto">
          <a:xfrm>
            <a:off x="1417320" y="1214978"/>
            <a:ext cx="8896350" cy="11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r>
              <a:rPr lang="en-US" sz="3600" kern="0" dirty="0"/>
              <a:t>C.1   Organizational Description</a:t>
            </a:r>
          </a:p>
          <a:p>
            <a:r>
              <a:rPr lang="en-US" sz="2800" kern="0" dirty="0"/>
              <a:t>a. Organizational Environment</a:t>
            </a:r>
          </a:p>
        </p:txBody>
      </p:sp>
      <p:sp>
        <p:nvSpPr>
          <p:cNvPr id="2" name="Title 1"/>
          <p:cNvSpPr>
            <a:spLocks noGrp="1"/>
          </p:cNvSpPr>
          <p:nvPr>
            <p:ph type="title"/>
          </p:nvPr>
        </p:nvSpPr>
        <p:spPr>
          <a:xfrm>
            <a:off x="511758" y="97780"/>
            <a:ext cx="8896350" cy="1100834"/>
          </a:xfrm>
        </p:spPr>
        <p:txBody>
          <a:bodyPr/>
          <a:lstStyle/>
          <a:p>
            <a:r>
              <a:rPr lang="en-US" dirty="0"/>
              <a:t>C  Organizational Context: Example</a:t>
            </a:r>
            <a:endParaRPr lang="en-US" sz="3200" dirty="0"/>
          </a:p>
        </p:txBody>
      </p:sp>
    </p:spTree>
    <p:extLst>
      <p:ext uri="{BB962C8B-B14F-4D97-AF65-F5344CB8AC3E}">
        <p14:creationId xmlns:p14="http://schemas.microsoft.com/office/powerpoint/2010/main" val="5305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C183D7F6-B498-43B3-948B-1728B52AA6E4}">
                <adec:decorative xmlns:adec="http://schemas.microsoft.com/office/drawing/2017/decorative" val="1"/>
              </a:ext>
            </a:extLst>
          </p:cNvPr>
          <p:cNvGrpSpPr>
            <a:grpSpLocks noChangeAspect="1"/>
          </p:cNvGrpSpPr>
          <p:nvPr/>
        </p:nvGrpSpPr>
        <p:grpSpPr>
          <a:xfrm>
            <a:off x="161810" y="138580"/>
            <a:ext cx="7745506" cy="4206240"/>
            <a:chOff x="42215" y="537492"/>
            <a:chExt cx="6566845" cy="356870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l="2269" r="4013"/>
            <a:stretch/>
          </p:blipFill>
          <p:spPr>
            <a:xfrm>
              <a:off x="42215" y="537492"/>
              <a:ext cx="6566845" cy="3568700"/>
            </a:xfrm>
            <a:prstGeom prst="rect">
              <a:avLst/>
            </a:prstGeom>
          </p:spPr>
        </p:pic>
        <p:sp>
          <p:nvSpPr>
            <p:cNvPr id="9" name="Rectangle 8">
              <a:extLst>
                <a:ext uri="{C183D7F6-B498-43B3-948B-1728B52AA6E4}">
                  <adec:decorative xmlns:adec="http://schemas.microsoft.com/office/drawing/2017/decorative" val="1"/>
                </a:ext>
              </a:extLst>
            </p:cNvPr>
            <p:cNvSpPr/>
            <p:nvPr/>
          </p:nvSpPr>
          <p:spPr bwMode="auto">
            <a:xfrm>
              <a:off x="362193" y="1404070"/>
              <a:ext cx="6246867" cy="2210335"/>
            </a:xfrm>
            <a:prstGeom prst="rect">
              <a:avLst/>
            </a:prstGeom>
            <a:solidFill>
              <a:srgbClr val="FFFF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graphicFrame>
        <p:nvGraphicFramePr>
          <p:cNvPr id="4" name="Table 3">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0494884"/>
              </p:ext>
            </p:extLst>
          </p:nvPr>
        </p:nvGraphicFramePr>
        <p:xfrm>
          <a:off x="4034563" y="3423110"/>
          <a:ext cx="5708276" cy="3383280"/>
        </p:xfrm>
        <a:graphic>
          <a:graphicData uri="http://schemas.openxmlformats.org/drawingml/2006/table">
            <a:tbl>
              <a:tblPr bandRow="1">
                <a:tableStyleId>{5C22544A-7EE6-4342-B048-85BDC9FD1C3A}</a:tableStyleId>
              </a:tblPr>
              <a:tblGrid>
                <a:gridCol w="5708276">
                  <a:extLst>
                    <a:ext uri="{9D8B030D-6E8A-4147-A177-3AD203B41FA5}">
                      <a16:colId xmlns:a16="http://schemas.microsoft.com/office/drawing/2014/main" val="3623426333"/>
                    </a:ext>
                  </a:extLst>
                </a:gridCol>
              </a:tblGrid>
              <a:tr h="2647651">
                <a:tc>
                  <a:txBody>
                    <a:bodyPr/>
                    <a:lstStyle/>
                    <a:p>
                      <a:pPr marL="0" indent="0" algn="l">
                        <a:spcBef>
                          <a:spcPts val="600"/>
                        </a:spcBef>
                        <a:buFont typeface="Arial" panose="020B0604020202020204" pitchFamily="34" charset="0"/>
                        <a:buNone/>
                      </a:pPr>
                      <a:r>
                        <a:rPr lang="en-US" sz="2800" b="1" dirty="0"/>
                        <a:t>Process Questions</a:t>
                      </a:r>
                    </a:p>
                    <a:p>
                      <a:pPr marL="457200" indent="-457200" algn="l">
                        <a:spcBef>
                          <a:spcPts val="600"/>
                        </a:spcBef>
                        <a:buFont typeface="Arial" panose="020B0604020202020204" pitchFamily="34" charset="0"/>
                        <a:buChar char="•"/>
                      </a:pPr>
                      <a:r>
                        <a:rPr lang="en-US" sz="2800" dirty="0"/>
                        <a:t>“How”</a:t>
                      </a:r>
                    </a:p>
                    <a:p>
                      <a:pPr marL="457200" indent="-457200" algn="l">
                        <a:spcBef>
                          <a:spcPts val="600"/>
                        </a:spcBef>
                        <a:buFont typeface="Arial" panose="020B0604020202020204" pitchFamily="34" charset="0"/>
                        <a:buChar char="•"/>
                      </a:pPr>
                      <a:r>
                        <a:rPr lang="en-US" sz="2800" dirty="0"/>
                        <a:t>“Key”</a:t>
                      </a:r>
                    </a:p>
                    <a:p>
                      <a:pPr marL="457200" indent="-457200" algn="l">
                        <a:spcBef>
                          <a:spcPts val="600"/>
                        </a:spcBef>
                        <a:buFont typeface="Arial" panose="020B0604020202020204" pitchFamily="34" charset="0"/>
                        <a:buChar char="•"/>
                      </a:pPr>
                      <a:r>
                        <a:rPr lang="en-US" sz="2800" dirty="0"/>
                        <a:t>Nonprescriptive</a:t>
                      </a:r>
                    </a:p>
                    <a:p>
                      <a:pPr marL="457200" indent="-457200" algn="l">
                        <a:spcBef>
                          <a:spcPts val="600"/>
                        </a:spcBef>
                        <a:buFont typeface="Arial" panose="020B0604020202020204" pitchFamily="34" charset="0"/>
                        <a:buChar char="•"/>
                      </a:pPr>
                      <a:r>
                        <a:rPr lang="en-US" sz="2800" dirty="0"/>
                        <a:t>Category</a:t>
                      </a:r>
                      <a:r>
                        <a:rPr lang="en-US" sz="2800" baseline="0" dirty="0"/>
                        <a:t> 6: Cyber Framework Core functions of Protect, Detect, Respond, Recover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9241550"/>
                  </a:ext>
                </a:extLst>
              </a:tr>
            </a:tbl>
          </a:graphicData>
        </a:graphic>
      </p:graphicFrame>
    </p:spTree>
    <p:extLst>
      <p:ext uri="{BB962C8B-B14F-4D97-AF65-F5344CB8AC3E}">
        <p14:creationId xmlns:p14="http://schemas.microsoft.com/office/powerpoint/2010/main" val="284004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1621" y="4481825"/>
            <a:ext cx="7304379" cy="2828403"/>
          </a:xfrm>
          <a:prstGeom prst="rect">
            <a:avLst/>
          </a:prstGeom>
          <a:solidFill>
            <a:schemeClr val="accent1"/>
          </a:solidFill>
        </p:spPr>
        <p:txBody>
          <a:bodyPr wrap="square">
            <a:spAutoFit/>
          </a:bodyPr>
          <a:lstStyle/>
          <a:p>
            <a:pPr>
              <a:lnSpc>
                <a:spcPct val="107000"/>
              </a:lnSpc>
              <a:spcBef>
                <a:spcPts val="0"/>
              </a:spcBef>
              <a:spcAft>
                <a:spcPts val="0"/>
              </a:spcAft>
            </a:pPr>
            <a:r>
              <a:rPr lang="en-US" b="1" dirty="0">
                <a:ea typeface="Calibri" panose="020F0502020204030204" pitchFamily="34" charset="0"/>
                <a:cs typeface="Optima-Bold-SC830"/>
              </a:rPr>
              <a:t>…</a:t>
            </a:r>
            <a:endParaRPr lang="en-US" sz="1800" b="1" dirty="0">
              <a:ea typeface="Calibri" panose="020F0502020204030204" pitchFamily="34" charset="0"/>
              <a:cs typeface="Times New Roman" panose="02020603050405020304" pitchFamily="18" charset="0"/>
            </a:endParaRPr>
          </a:p>
          <a:p>
            <a:pPr marL="350838" marR="0" indent="-350838">
              <a:lnSpc>
                <a:spcPct val="107000"/>
              </a:lnSpc>
              <a:spcBef>
                <a:spcPts val="0"/>
              </a:spcBef>
              <a:spcAft>
                <a:spcPts val="0"/>
              </a:spcAft>
            </a:pPr>
            <a:r>
              <a:rPr lang="en-US" b="1" dirty="0">
                <a:latin typeface="+mn-lt"/>
                <a:ea typeface="Calibri" panose="020F0502020204030204" pitchFamily="34" charset="0"/>
                <a:cs typeface="Palatino-Light-SC830"/>
              </a:rPr>
              <a:t>(2)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 you foster an organizational culture that is characterized by open communication, high performance, and engagement in cybe</a:t>
            </a:r>
            <a:r>
              <a:rPr lang="en-US" dirty="0">
                <a:latin typeface="+mn-lt"/>
                <a:ea typeface="Calibri" panose="020F0502020204030204" pitchFamily="34" charset="0"/>
                <a:cs typeface="Palatino-Light-SC830"/>
              </a:rPr>
              <a:t>rsecurity matters</a:t>
            </a:r>
            <a:r>
              <a:rPr lang="en-US" dirty="0">
                <a:latin typeface="+mn-lt"/>
                <a:ea typeface="Calibri" panose="020F0502020204030204" pitchFamily="34" charset="0"/>
                <a:cs typeface="Palatino-Light"/>
              </a:rPr>
              <a:t>?</a:t>
            </a:r>
            <a:endParaRPr lang="en-US" sz="1800" dirty="0">
              <a:latin typeface="+mn-lt"/>
              <a:ea typeface="Calibri" panose="020F0502020204030204" pitchFamily="34" charset="0"/>
              <a:cs typeface="Times New Roman" panose="02020603050405020304" pitchFamily="18" charset="0"/>
            </a:endParaRPr>
          </a:p>
          <a:p>
            <a:pPr marL="463550" marR="0" indent="-463550">
              <a:lnSpc>
                <a:spcPct val="107000"/>
              </a:lnSpc>
              <a:spcBef>
                <a:spcPts val="0"/>
              </a:spcBef>
              <a:spcAft>
                <a:spcPts val="800"/>
              </a:spcAft>
            </a:pPr>
            <a:r>
              <a:rPr lang="en-US" b="1" dirty="0">
                <a:latin typeface="+mn-lt"/>
                <a:ea typeface="Calibri" panose="020F0502020204030204" pitchFamily="34" charset="0"/>
                <a:cs typeface="Optima-Bold-SC830"/>
              </a:rPr>
              <a:t>(3)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does your workforce performance management system support high performance in fulfilling cybersecurity roles and responsibilities?</a:t>
            </a:r>
            <a:endParaRPr lang="en-US" sz="1800" dirty="0">
              <a:effectLst/>
              <a:latin typeface="+mn-lt"/>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97D8730C-57C9-4913-BB96-8AD21A6143B0}"/>
              </a:ext>
            </a:extLst>
          </p:cNvPr>
          <p:cNvSpPr txBox="1">
            <a:spLocks/>
          </p:cNvSpPr>
          <p:nvPr/>
        </p:nvSpPr>
        <p:spPr bwMode="auto">
          <a:xfrm>
            <a:off x="1777274" y="3861417"/>
            <a:ext cx="7905750" cy="70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r>
              <a:rPr lang="en-US" sz="3600" kern="0" dirty="0"/>
              <a:t>5.2   Workforce Engagement</a:t>
            </a:r>
          </a:p>
        </p:txBody>
      </p:sp>
      <p:sp>
        <p:nvSpPr>
          <p:cNvPr id="7" name="Rectangle 6"/>
          <p:cNvSpPr/>
          <p:nvPr/>
        </p:nvSpPr>
        <p:spPr>
          <a:xfrm>
            <a:off x="1355569" y="1548540"/>
            <a:ext cx="7117871" cy="2312877"/>
          </a:xfrm>
          <a:prstGeom prst="rect">
            <a:avLst/>
          </a:prstGeom>
          <a:solidFill>
            <a:schemeClr val="accent1"/>
          </a:solidFill>
        </p:spPr>
        <p:txBody>
          <a:bodyPr wrap="square">
            <a:spAutoFit/>
          </a:bodyPr>
          <a:lstStyle/>
          <a:p>
            <a:pPr marL="463550" marR="0" indent="-463550">
              <a:spcBef>
                <a:spcPts val="0"/>
              </a:spcBef>
              <a:spcAft>
                <a:spcPts val="0"/>
              </a:spcAft>
            </a:pPr>
            <a:r>
              <a:rPr lang="en-US" b="1" dirty="0">
                <a:latin typeface="+mn-lt"/>
                <a:ea typeface="Calibri" panose="020F0502020204030204" pitchFamily="34" charset="0"/>
                <a:cs typeface="Optima-Bold-SC830"/>
              </a:rPr>
              <a:t>(1)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 you assess your </a:t>
            </a:r>
            <a:r>
              <a:rPr lang="en-US" dirty="0">
                <a:latin typeface="+mn-lt"/>
                <a:ea typeface="Calibri" panose="020F0502020204030204" pitchFamily="34" charset="0"/>
                <a:cs typeface="Palatino-Light-SC830"/>
              </a:rPr>
              <a:t>cybersecurity workforce capability </a:t>
            </a:r>
            <a:r>
              <a:rPr lang="en-US" dirty="0">
                <a:latin typeface="+mn-lt"/>
                <a:ea typeface="Calibri" panose="020F0502020204030204" pitchFamily="34" charset="0"/>
                <a:cs typeface="Palatino-Light"/>
              </a:rPr>
              <a:t>and </a:t>
            </a:r>
            <a:r>
              <a:rPr lang="en-US" dirty="0">
                <a:latin typeface="+mn-lt"/>
                <a:ea typeface="Calibri" panose="020F0502020204030204" pitchFamily="34" charset="0"/>
                <a:cs typeface="Palatino-Light-SC830"/>
              </a:rPr>
              <a:t>capacity </a:t>
            </a:r>
            <a:r>
              <a:rPr lang="en-US" dirty="0">
                <a:latin typeface="+mn-lt"/>
                <a:ea typeface="Calibri" panose="020F0502020204030204" pitchFamily="34" charset="0"/>
                <a:cs typeface="Palatino-Light"/>
              </a:rPr>
              <a:t>needs?</a:t>
            </a:r>
            <a:endParaRPr lang="en-US" sz="1800" b="1" dirty="0">
              <a:latin typeface="+mn-lt"/>
              <a:ea typeface="Calibri" panose="020F0502020204030204" pitchFamily="34" charset="0"/>
              <a:cs typeface="Times New Roman" panose="02020603050405020304" pitchFamily="18" charset="0"/>
            </a:endParaRPr>
          </a:p>
          <a:p>
            <a:pPr marL="463550" marR="0" indent="-463550">
              <a:lnSpc>
                <a:spcPct val="107000"/>
              </a:lnSpc>
              <a:spcBef>
                <a:spcPts val="0"/>
              </a:spcBef>
              <a:spcAft>
                <a:spcPts val="0"/>
              </a:spcAft>
            </a:pPr>
            <a:r>
              <a:rPr lang="en-US" b="1" dirty="0">
                <a:latin typeface="+mn-lt"/>
                <a:ea typeface="Calibri" panose="020F0502020204030204" pitchFamily="34" charset="0"/>
                <a:cs typeface="Optima-Bold-SC830"/>
              </a:rPr>
              <a:t>…</a:t>
            </a:r>
            <a:endParaRPr lang="en-US" sz="1800" b="1" dirty="0">
              <a:latin typeface="+mn-lt"/>
              <a:ea typeface="Calibri" panose="020F0502020204030204" pitchFamily="34" charset="0"/>
              <a:cs typeface="Times New Roman" panose="02020603050405020304" pitchFamily="18" charset="0"/>
            </a:endParaRPr>
          </a:p>
          <a:p>
            <a:pPr marL="350838" marR="0" indent="-350838">
              <a:spcBef>
                <a:spcPts val="0"/>
              </a:spcBef>
              <a:spcAft>
                <a:spcPts val="0"/>
              </a:spcAft>
            </a:pPr>
            <a:r>
              <a:rPr lang="en-US" b="1" dirty="0">
                <a:latin typeface="+mn-lt"/>
                <a:ea typeface="Calibri" panose="020F0502020204030204" pitchFamily="34" charset="0"/>
                <a:cs typeface="Palatino-Light-SC830"/>
              </a:rPr>
              <a:t>(4)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 you organize and manage your </a:t>
            </a:r>
            <a:r>
              <a:rPr lang="en-US" dirty="0">
                <a:latin typeface="+mn-lt"/>
                <a:ea typeface="Calibri" panose="020F0502020204030204" pitchFamily="34" charset="0"/>
                <a:cs typeface="Palatino-Light-SC830"/>
              </a:rPr>
              <a:t>cybersecurity workforce </a:t>
            </a:r>
            <a:r>
              <a:rPr lang="en-US" dirty="0">
                <a:latin typeface="+mn-lt"/>
                <a:ea typeface="Calibri" panose="020F0502020204030204" pitchFamily="34" charset="0"/>
                <a:cs typeface="Palatino-Light"/>
              </a:rPr>
              <a:t>to establish roles and responsibilities?</a:t>
            </a:r>
            <a:endParaRPr lang="en-US" sz="1800" dirty="0">
              <a:latin typeface="+mn-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b="1" dirty="0">
                <a:latin typeface="+mn-lt"/>
                <a:ea typeface="Calibri" panose="020F0502020204030204" pitchFamily="34" charset="0"/>
                <a:cs typeface="Times New Roman" panose="02020603050405020304" pitchFamily="18" charset="0"/>
              </a:rPr>
              <a:t>…</a:t>
            </a:r>
            <a:endParaRPr lang="en-US" sz="1800" b="1" dirty="0">
              <a:effectLst/>
              <a:latin typeface="+mn-l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EAA01CC4-25F7-4E80-BE28-530813BAB698}"/>
              </a:ext>
            </a:extLst>
          </p:cNvPr>
          <p:cNvSpPr txBox="1">
            <a:spLocks/>
          </p:cNvSpPr>
          <p:nvPr/>
        </p:nvSpPr>
        <p:spPr bwMode="auto">
          <a:xfrm>
            <a:off x="349924" y="967643"/>
            <a:ext cx="8896350" cy="70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r>
              <a:rPr lang="en-US" sz="3600" kern="0" dirty="0"/>
              <a:t>5.1   Workforce Environment</a:t>
            </a:r>
          </a:p>
        </p:txBody>
      </p:sp>
      <p:sp>
        <p:nvSpPr>
          <p:cNvPr id="2" name="Title 1"/>
          <p:cNvSpPr>
            <a:spLocks noGrp="1"/>
          </p:cNvSpPr>
          <p:nvPr>
            <p:ph type="title"/>
          </p:nvPr>
        </p:nvSpPr>
        <p:spPr>
          <a:xfrm>
            <a:off x="222198" y="119429"/>
            <a:ext cx="8896350" cy="864324"/>
          </a:xfrm>
        </p:spPr>
        <p:txBody>
          <a:bodyPr/>
          <a:lstStyle/>
          <a:p>
            <a:r>
              <a:rPr lang="en-US" dirty="0"/>
              <a:t>Example: Category 5,  Workforce</a:t>
            </a:r>
            <a:endParaRPr lang="en-US" sz="3200" dirty="0"/>
          </a:p>
        </p:txBody>
      </p:sp>
    </p:spTree>
    <p:extLst>
      <p:ext uri="{BB962C8B-B14F-4D97-AF65-F5344CB8AC3E}">
        <p14:creationId xmlns:p14="http://schemas.microsoft.com/office/powerpoint/2010/main" val="58889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1873" y="1619685"/>
            <a:ext cx="6932087" cy="4741619"/>
          </a:xfrm>
          <a:prstGeom prst="rect">
            <a:avLst/>
          </a:prstGeom>
          <a:solidFill>
            <a:schemeClr val="accent1"/>
          </a:solidFill>
        </p:spPr>
        <p:txBody>
          <a:bodyPr wrap="square">
            <a:spAutoFit/>
          </a:bodyPr>
          <a:lstStyle/>
          <a:p>
            <a:pPr marL="457200" marR="0" indent="-457200">
              <a:spcBef>
                <a:spcPts val="0"/>
              </a:spcBef>
              <a:spcAft>
                <a:spcPts val="0"/>
              </a:spcAft>
              <a:buAutoNum type="alphaLcPeriod"/>
            </a:pPr>
            <a:r>
              <a:rPr lang="en-US" b="1" dirty="0">
                <a:latin typeface="+mn-lt"/>
                <a:ea typeface="Calibri" panose="020F0502020204030204" pitchFamily="34" charset="0"/>
                <a:cs typeface="Optima-Bold-SC830"/>
              </a:rPr>
              <a:t>Cybersecurity Process </a:t>
            </a:r>
            <a:r>
              <a:rPr lang="en-US" b="1" dirty="0">
                <a:latin typeface="+mn-lt"/>
                <a:ea typeface="Calibri" panose="020F0502020204030204" pitchFamily="34" charset="0"/>
                <a:cs typeface="Optima-Bold"/>
              </a:rPr>
              <a:t>Design, Management, and Improvement</a:t>
            </a:r>
          </a:p>
          <a:p>
            <a:pPr marR="0">
              <a:lnSpc>
                <a:spcPct val="107000"/>
              </a:lnSpc>
              <a:spcBef>
                <a:spcPts val="0"/>
              </a:spcBef>
              <a:spcAft>
                <a:spcPts val="800"/>
              </a:spcAft>
            </a:pPr>
            <a:r>
              <a:rPr lang="en-US" sz="1800" b="1" dirty="0">
                <a:latin typeface="+mn-lt"/>
                <a:ea typeface="Calibri" panose="020F0502020204030204" pitchFamily="34" charset="0"/>
                <a:cs typeface="Times New Roman" panose="02020603050405020304" pitchFamily="18" charset="0"/>
              </a:rPr>
              <a:t>…</a:t>
            </a:r>
            <a:endParaRPr lang="en-US" sz="1800"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mn-lt"/>
                <a:ea typeface="Calibri" panose="020F0502020204030204" pitchFamily="34" charset="0"/>
                <a:cs typeface="Optima-Bold"/>
              </a:rPr>
              <a:t>b. </a:t>
            </a:r>
            <a:r>
              <a:rPr lang="en-US" b="1" dirty="0">
                <a:latin typeface="+mn-lt"/>
                <a:ea typeface="Calibri" panose="020F0502020204030204" pitchFamily="34" charset="0"/>
                <a:cs typeface="Optima-Bold-SC830"/>
              </a:rPr>
              <a:t>Protection</a:t>
            </a:r>
            <a:endParaRPr lang="en-US" b="1" dirty="0">
              <a:latin typeface="+mn-lt"/>
              <a:ea typeface="Calibri" panose="020F0502020204030204" pitchFamily="34" charset="0"/>
              <a:cs typeface="Optima-Bold"/>
            </a:endParaRPr>
          </a:p>
          <a:p>
            <a:pPr marL="0" marR="0">
              <a:lnSpc>
                <a:spcPct val="107000"/>
              </a:lnSpc>
              <a:spcBef>
                <a:spcPts val="0"/>
              </a:spcBef>
              <a:spcAft>
                <a:spcPts val="800"/>
              </a:spcAft>
            </a:pPr>
            <a:r>
              <a:rPr lang="en-US" sz="1800" b="1"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mn-lt"/>
                <a:ea typeface="Calibri" panose="020F0502020204030204" pitchFamily="34" charset="0"/>
                <a:cs typeface="Optima-Bold"/>
              </a:rPr>
              <a:t>c. </a:t>
            </a:r>
            <a:r>
              <a:rPr lang="en-US" b="1" dirty="0">
                <a:latin typeface="+mn-lt"/>
                <a:ea typeface="Calibri" panose="020F0502020204030204" pitchFamily="34" charset="0"/>
                <a:cs typeface="Optima-Bold-SC830"/>
              </a:rPr>
              <a:t>Detection</a:t>
            </a:r>
            <a:endParaRPr lang="en-US" b="1" dirty="0">
              <a:latin typeface="+mn-lt"/>
              <a:ea typeface="Calibri" panose="020F0502020204030204" pitchFamily="34" charset="0"/>
              <a:cs typeface="Optima-Bold"/>
            </a:endParaRPr>
          </a:p>
          <a:p>
            <a:pPr marL="625475" marR="0" indent="-350838">
              <a:spcBef>
                <a:spcPts val="0"/>
              </a:spcBef>
              <a:spcAft>
                <a:spcPts val="0"/>
              </a:spcAft>
              <a:buAutoNum type="arabicParenBoth"/>
            </a:pPr>
            <a:r>
              <a:rPr lang="en-US" sz="1800" dirty="0">
                <a:latin typeface="+mn-lt"/>
                <a:ea typeface="Calibri" panose="020F0502020204030204" pitchFamily="34" charset="0"/>
                <a:cs typeface="Times New Roman" panose="02020603050405020304" pitchFamily="18" charset="0"/>
              </a:rPr>
              <a:t>How do you detect anomalies …?</a:t>
            </a:r>
          </a:p>
          <a:p>
            <a:pPr marL="625475" marR="0" indent="-350838">
              <a:spcBef>
                <a:spcPts val="0"/>
              </a:spcBef>
              <a:spcAft>
                <a:spcPts val="0"/>
              </a:spcAft>
              <a:buAutoNum type="arabicParenBoth"/>
            </a:pPr>
            <a:r>
              <a:rPr lang="en-US" sz="1800" dirty="0">
                <a:latin typeface="+mn-lt"/>
                <a:ea typeface="Calibri" panose="020F0502020204030204" pitchFamily="34" charset="0"/>
                <a:cs typeface="Times New Roman" panose="02020603050405020304" pitchFamily="18" charset="0"/>
              </a:rPr>
              <a:t>How do you monitor information systems …?</a:t>
            </a:r>
          </a:p>
          <a:p>
            <a:pPr marL="625475" marR="0" indent="-350838">
              <a:spcBef>
                <a:spcPts val="0"/>
              </a:spcBef>
              <a:spcAft>
                <a:spcPts val="800"/>
              </a:spcAft>
              <a:buAutoNum type="arabicParenBoth"/>
            </a:pPr>
            <a:r>
              <a:rPr lang="en-US" sz="1800" dirty="0">
                <a:latin typeface="+mn-lt"/>
                <a:ea typeface="Calibri" panose="020F0502020204030204" pitchFamily="34" charset="0"/>
                <a:cs typeface="Times New Roman" panose="02020603050405020304" pitchFamily="18" charset="0"/>
              </a:rPr>
              <a:t>How do you maintain and test detection processes …?</a:t>
            </a:r>
            <a:endParaRPr lang="en-US" sz="1800" dirty="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mn-lt"/>
                <a:ea typeface="Calibri" panose="020F0502020204030204" pitchFamily="34" charset="0"/>
                <a:cs typeface="Optima-Bold"/>
              </a:rPr>
              <a:t>d. </a:t>
            </a:r>
            <a:r>
              <a:rPr lang="en-US" b="1" dirty="0">
                <a:latin typeface="+mn-lt"/>
                <a:ea typeface="Calibri" panose="020F0502020204030204" pitchFamily="34" charset="0"/>
                <a:cs typeface="Optima-Bold-SC830"/>
              </a:rPr>
              <a:t>Response</a:t>
            </a:r>
            <a:endParaRPr lang="en-US" b="1" dirty="0">
              <a:latin typeface="+mn-lt"/>
              <a:ea typeface="Calibri" panose="020F0502020204030204" pitchFamily="34" charset="0"/>
              <a:cs typeface="Optima-Bold"/>
            </a:endParaRPr>
          </a:p>
          <a:p>
            <a:pPr>
              <a:spcBef>
                <a:spcPts val="0"/>
              </a:spcBef>
              <a:spcAft>
                <a:spcPts val="0"/>
              </a:spcAft>
            </a:pPr>
            <a:r>
              <a:rPr lang="en-US" sz="1800" b="1"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mn-lt"/>
                <a:ea typeface="Calibri" panose="020F0502020204030204" pitchFamily="34" charset="0"/>
                <a:cs typeface="Optima-Bold"/>
              </a:rPr>
              <a:t>e. </a:t>
            </a:r>
            <a:r>
              <a:rPr lang="en-US" b="1" dirty="0">
                <a:latin typeface="+mn-lt"/>
                <a:ea typeface="Calibri" panose="020F0502020204030204" pitchFamily="34" charset="0"/>
                <a:cs typeface="Optima-Bold-SC830"/>
              </a:rPr>
              <a:t>Recovery</a:t>
            </a:r>
            <a:endParaRPr lang="en-US" b="1" dirty="0">
              <a:latin typeface="+mn-lt"/>
              <a:ea typeface="Calibri" panose="020F0502020204030204" pitchFamily="34" charset="0"/>
              <a:cs typeface="Optima-Bold"/>
            </a:endParaRPr>
          </a:p>
          <a:p>
            <a:pPr>
              <a:lnSpc>
                <a:spcPct val="107000"/>
              </a:lnSpc>
              <a:spcBef>
                <a:spcPts val="0"/>
              </a:spcBef>
              <a:spcAft>
                <a:spcPts val="800"/>
              </a:spcAft>
            </a:pPr>
            <a:r>
              <a:rPr lang="en-US" sz="1800" b="1"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23180516-C260-4CA8-8689-469D66917C61}"/>
              </a:ext>
            </a:extLst>
          </p:cNvPr>
          <p:cNvSpPr txBox="1">
            <a:spLocks/>
          </p:cNvSpPr>
          <p:nvPr/>
        </p:nvSpPr>
        <p:spPr bwMode="auto">
          <a:xfrm>
            <a:off x="639484" y="914441"/>
            <a:ext cx="8896350" cy="70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r>
              <a:rPr lang="en-US" sz="3600" kern="0" dirty="0"/>
              <a:t>6.1   Work Processes</a:t>
            </a:r>
          </a:p>
        </p:txBody>
      </p:sp>
      <p:sp>
        <p:nvSpPr>
          <p:cNvPr id="2" name="Title 1"/>
          <p:cNvSpPr>
            <a:spLocks noGrp="1"/>
          </p:cNvSpPr>
          <p:nvPr>
            <p:ph type="title"/>
          </p:nvPr>
        </p:nvSpPr>
        <p:spPr>
          <a:xfrm>
            <a:off x="55723" y="0"/>
            <a:ext cx="8896350" cy="1100834"/>
          </a:xfrm>
        </p:spPr>
        <p:txBody>
          <a:bodyPr/>
          <a:lstStyle/>
          <a:p>
            <a:r>
              <a:rPr lang="en-US" dirty="0"/>
              <a:t>Example: Category 6, Operations</a:t>
            </a:r>
            <a:endParaRPr lang="en-US" sz="3200" dirty="0"/>
          </a:p>
        </p:txBody>
      </p:sp>
    </p:spTree>
    <p:extLst>
      <p:ext uri="{BB962C8B-B14F-4D97-AF65-F5344CB8AC3E}">
        <p14:creationId xmlns:p14="http://schemas.microsoft.com/office/powerpoint/2010/main" val="413088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C183D7F6-B498-43B3-948B-1728B52AA6E4}">
                <adec:decorative xmlns:adec="http://schemas.microsoft.com/office/drawing/2017/decorative" val="1"/>
              </a:ext>
            </a:extLst>
          </p:cNvPr>
          <p:cNvGrpSpPr>
            <a:grpSpLocks noChangeAspect="1"/>
          </p:cNvGrpSpPr>
          <p:nvPr/>
        </p:nvGrpSpPr>
        <p:grpSpPr>
          <a:xfrm>
            <a:off x="-26895" y="138580"/>
            <a:ext cx="7745506" cy="4206240"/>
            <a:chOff x="42215" y="537492"/>
            <a:chExt cx="6566845" cy="3568700"/>
          </a:xfrm>
        </p:grpSpPr>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l="2269" r="4013"/>
            <a:stretch/>
          </p:blipFill>
          <p:spPr>
            <a:xfrm>
              <a:off x="42215" y="537492"/>
              <a:ext cx="6566845" cy="3568700"/>
            </a:xfrm>
            <a:prstGeom prst="rect">
              <a:avLst/>
            </a:prstGeom>
          </p:spPr>
        </p:pic>
        <p:sp>
          <p:nvSpPr>
            <p:cNvPr id="7" name="Rectangle 6" descr="Results">
              <a:extLst>
                <a:ext uri="{C183D7F6-B498-43B3-948B-1728B52AA6E4}">
                  <adec:decorative xmlns:adec="http://schemas.microsoft.com/office/drawing/2017/decorative" val="0"/>
                </a:ext>
              </a:extLst>
            </p:cNvPr>
            <p:cNvSpPr/>
            <p:nvPr/>
          </p:nvSpPr>
          <p:spPr bwMode="auto">
            <a:xfrm>
              <a:off x="362193" y="3637221"/>
              <a:ext cx="2165391" cy="365084"/>
            </a:xfrm>
            <a:prstGeom prst="rect">
              <a:avLst/>
            </a:prstGeom>
            <a:solidFill>
              <a:srgbClr val="FFFF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graphicFrame>
        <p:nvGraphicFramePr>
          <p:cNvPr id="4" name="Table 3" descr="7.1 Cybersecurity Process Results&#10;7.2 Customer Results&#10;7.3 Workforce Results&#10;7.4 Leadership and Governance Results&#10;7.5 Financial and Strategy Results&#10;“Key,” most important results&#10;Linked to process items"/>
          <p:cNvGraphicFramePr>
            <a:graphicFrameLocks noGrp="1"/>
          </p:cNvGraphicFramePr>
          <p:nvPr>
            <p:extLst>
              <p:ext uri="{D42A27DB-BD31-4B8C-83A1-F6EECF244321}">
                <p14:modId xmlns:p14="http://schemas.microsoft.com/office/powerpoint/2010/main" val="1636653730"/>
              </p:ext>
            </p:extLst>
          </p:nvPr>
        </p:nvGraphicFramePr>
        <p:xfrm>
          <a:off x="3913096" y="3110752"/>
          <a:ext cx="5983939" cy="3535680"/>
        </p:xfrm>
        <a:graphic>
          <a:graphicData uri="http://schemas.openxmlformats.org/drawingml/2006/table">
            <a:tbl>
              <a:tblPr bandRow="1">
                <a:tableStyleId>{5C22544A-7EE6-4342-B048-85BDC9FD1C3A}</a:tableStyleId>
              </a:tblPr>
              <a:tblGrid>
                <a:gridCol w="5983939">
                  <a:extLst>
                    <a:ext uri="{9D8B030D-6E8A-4147-A177-3AD203B41FA5}">
                      <a16:colId xmlns:a16="http://schemas.microsoft.com/office/drawing/2014/main" val="3623426333"/>
                    </a:ext>
                  </a:extLst>
                </a:gridCol>
              </a:tblGrid>
              <a:tr h="370840">
                <a:tc>
                  <a:txBody>
                    <a:bodyPr/>
                    <a:lstStyle/>
                    <a:p>
                      <a:pPr marL="457200" marR="0" lvl="0" indent="-4572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800" dirty="0"/>
                        <a:t>7.1 Cybersecurity Process</a:t>
                      </a:r>
                      <a:r>
                        <a:rPr lang="en-US" sz="2800" baseline="0" dirty="0"/>
                        <a:t> Results</a:t>
                      </a:r>
                    </a:p>
                    <a:p>
                      <a:pPr marL="457200" marR="0" lvl="0" indent="-4572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800" baseline="0" dirty="0"/>
                        <a:t>7.2 Customer Results</a:t>
                      </a:r>
                    </a:p>
                    <a:p>
                      <a:pPr marL="457200" marR="0" lvl="0" indent="-4572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800" baseline="0" dirty="0"/>
                        <a:t>7.3 Workforce Results</a:t>
                      </a:r>
                    </a:p>
                    <a:p>
                      <a:pPr marL="457200" marR="0" lvl="0" indent="-4572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800" baseline="0" dirty="0"/>
                        <a:t>7.4 Leadership and Governance Results</a:t>
                      </a:r>
                    </a:p>
                    <a:p>
                      <a:pPr marL="457200" marR="0" lvl="0" indent="-4572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800" baseline="0" dirty="0"/>
                        <a:t>7.5 Financial and Strategy Results</a:t>
                      </a:r>
                    </a:p>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2800" dirty="0"/>
                        <a:t>“Key,” most important results</a:t>
                      </a:r>
                    </a:p>
                    <a:p>
                      <a:pPr marL="0" indent="0">
                        <a:spcBef>
                          <a:spcPts val="600"/>
                        </a:spcBef>
                        <a:buFont typeface="Arial" panose="020B0604020202020204" pitchFamily="34" charset="0"/>
                        <a:buNone/>
                      </a:pPr>
                      <a:r>
                        <a:rPr lang="en-US" sz="2800" dirty="0"/>
                        <a:t>Linked</a:t>
                      </a:r>
                      <a:r>
                        <a:rPr lang="en-US" sz="2800" baseline="0" dirty="0"/>
                        <a:t> to process items</a:t>
                      </a:r>
                      <a:endParaRPr lang="en-US"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9241550"/>
                  </a:ext>
                </a:extLst>
              </a:tr>
            </a:tbl>
          </a:graphicData>
        </a:graphic>
      </p:graphicFrame>
      <p:sp>
        <p:nvSpPr>
          <p:cNvPr id="2" name="Left Brace 1">
            <a:extLst>
              <a:ext uri="{C183D7F6-B498-43B3-948B-1728B52AA6E4}">
                <adec:decorative xmlns:adec="http://schemas.microsoft.com/office/drawing/2017/decorative" val="1"/>
              </a:ext>
            </a:extLst>
          </p:cNvPr>
          <p:cNvSpPr/>
          <p:nvPr/>
        </p:nvSpPr>
        <p:spPr bwMode="auto">
          <a:xfrm>
            <a:off x="3052483" y="3227294"/>
            <a:ext cx="779930" cy="2272553"/>
          </a:xfrm>
          <a:prstGeom prst="leftBrace">
            <a:avLst>
              <a:gd name="adj1" fmla="val 8333"/>
              <a:gd name="adj2" fmla="val 3157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14088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2331007580"/>
              </p:ext>
            </p:extLst>
          </p:nvPr>
        </p:nvGraphicFramePr>
        <p:xfrm>
          <a:off x="762000" y="1385047"/>
          <a:ext cx="9117106" cy="5227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9282" y="55986"/>
            <a:ext cx="9265024" cy="1329061"/>
          </a:xfrm>
        </p:spPr>
        <p:txBody>
          <a:bodyPr/>
          <a:lstStyle/>
          <a:p>
            <a:pPr>
              <a:lnSpc>
                <a:spcPct val="100000"/>
              </a:lnSpc>
            </a:pPr>
            <a:r>
              <a:rPr lang="en-US" dirty="0"/>
              <a:t>Linkages: Context, Processes, and Results (Example 1)</a:t>
            </a:r>
          </a:p>
        </p:txBody>
      </p:sp>
    </p:spTree>
    <p:extLst>
      <p:ext uri="{BB962C8B-B14F-4D97-AF65-F5344CB8AC3E}">
        <p14:creationId xmlns:p14="http://schemas.microsoft.com/office/powerpoint/2010/main" val="229225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6497266-CFFF-45B7-B8F5-A09A7E0F3951}"/>
              </a:ext>
              <a:ext uri="{C183D7F6-B498-43B3-948B-1728B52AA6E4}">
                <adec:decorative xmlns:adec="http://schemas.microsoft.com/office/drawing/2017/decorative" val="1"/>
              </a:ext>
            </a:extLst>
          </p:cNvPr>
          <p:cNvGrpSpPr/>
          <p:nvPr/>
        </p:nvGrpSpPr>
        <p:grpSpPr>
          <a:xfrm>
            <a:off x="1065738" y="1178514"/>
            <a:ext cx="8885418" cy="5618135"/>
            <a:chOff x="1005841" y="1958340"/>
            <a:chExt cx="8885418" cy="5618135"/>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0074" y="5195494"/>
              <a:ext cx="2019808" cy="1991776"/>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114" y="2207606"/>
              <a:ext cx="4157145" cy="5368869"/>
            </a:xfrm>
            <a:prstGeom prst="rect">
              <a:avLst/>
            </a:prstGeom>
          </p:spPr>
        </p:pic>
        <p:sp>
          <p:nvSpPr>
            <p:cNvPr id="6" name="TextBox 5"/>
            <p:cNvSpPr txBox="1"/>
            <p:nvPr/>
          </p:nvSpPr>
          <p:spPr>
            <a:xfrm>
              <a:off x="1005841" y="1958340"/>
              <a:ext cx="5843507" cy="1107996"/>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t>A 30-year-old public-private partnership to improve the performance and competitiveness of businesses in the US</a:t>
              </a:r>
            </a:p>
          </p:txBody>
        </p:sp>
        <p:sp>
          <p:nvSpPr>
            <p:cNvPr id="7" name="TextBox 6"/>
            <p:cNvSpPr txBox="1"/>
            <p:nvPr/>
          </p:nvSpPr>
          <p:spPr>
            <a:xfrm>
              <a:off x="1203443" y="3341238"/>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Establish the standard of excellence</a:t>
              </a:r>
            </a:p>
          </p:txBody>
        </p:sp>
        <p:sp>
          <p:nvSpPr>
            <p:cNvPr id="8" name="TextBox 7"/>
            <p:cNvSpPr txBox="1"/>
            <p:nvPr/>
          </p:nvSpPr>
          <p:spPr>
            <a:xfrm>
              <a:off x="1203443" y="3997044"/>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Identify role-model organizations</a:t>
              </a:r>
            </a:p>
          </p:txBody>
        </p:sp>
        <p:sp>
          <p:nvSpPr>
            <p:cNvPr id="10" name="TextBox 9"/>
            <p:cNvSpPr txBox="1"/>
            <p:nvPr/>
          </p:nvSpPr>
          <p:spPr>
            <a:xfrm>
              <a:off x="1203443" y="4640581"/>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Foster use of the standard and share best practices</a:t>
              </a:r>
            </a:p>
          </p:txBody>
        </p:sp>
        <p:pic>
          <p:nvPicPr>
            <p:cNvPr id="11" name="Picture 10">
              <a:extLst>
                <a:ext uri="{FF2B5EF4-FFF2-40B4-BE49-F238E27FC236}">
                  <a16:creationId xmlns:a16="http://schemas.microsoft.com/office/drawing/2014/main" id="{B6D50B3C-BE88-4499-BF5F-A8F2FA40DBA9}"/>
                </a:ext>
                <a:ext uri="{C183D7F6-B498-43B3-948B-1728B52AA6E4}">
                  <adec:decorative xmlns:adec="http://schemas.microsoft.com/office/drawing/2017/decorative" val="1"/>
                </a:ext>
              </a:extLst>
            </p:cNvPr>
            <p:cNvPicPr>
              <a:picLocks noChangeAspect="1"/>
            </p:cNvPicPr>
            <p:nvPr/>
          </p:nvPicPr>
          <p:blipFill rotWithShape="1">
            <a:blip r:embed="rId5"/>
            <a:srcRect r="32904"/>
            <a:stretch/>
          </p:blipFill>
          <p:spPr>
            <a:xfrm>
              <a:off x="2715076" y="6253634"/>
              <a:ext cx="3133678" cy="960120"/>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0593705">
              <a:off x="1006904" y="5297885"/>
              <a:ext cx="1651340" cy="2151888"/>
            </a:xfrm>
            <a:prstGeom prst="rect">
              <a:avLst/>
            </a:prstGeom>
            <a:ln>
              <a:noFill/>
            </a:ln>
            <a:effectLst>
              <a:outerShdw blurRad="292100" dist="139700" dir="2700000" algn="tl" rotWithShape="0">
                <a:srgbClr val="333333">
                  <a:alpha val="65000"/>
                </a:srgbClr>
              </a:outerShdw>
            </a:effectLst>
          </p:spPr>
        </p:pic>
      </p:grpSp>
      <p:sp>
        <p:nvSpPr>
          <p:cNvPr id="2" name="Title 1"/>
          <p:cNvSpPr>
            <a:spLocks noGrp="1"/>
          </p:cNvSpPr>
          <p:nvPr>
            <p:ph type="title"/>
          </p:nvPr>
        </p:nvSpPr>
        <p:spPr>
          <a:xfrm>
            <a:off x="226786" y="222591"/>
            <a:ext cx="8896350" cy="829097"/>
          </a:xfrm>
        </p:spPr>
        <p:txBody>
          <a:bodyPr>
            <a:normAutofit/>
          </a:bodyPr>
          <a:lstStyle/>
          <a:p>
            <a:r>
              <a:rPr lang="en-US" sz="3960" dirty="0">
                <a:solidFill>
                  <a:schemeClr val="tx1"/>
                </a:solidFill>
              </a:rPr>
              <a:t>Baldrige Performance Excellence Program</a:t>
            </a:r>
          </a:p>
        </p:txBody>
      </p:sp>
    </p:spTree>
    <p:extLst>
      <p:ext uri="{BB962C8B-B14F-4D97-AF65-F5344CB8AC3E}">
        <p14:creationId xmlns:p14="http://schemas.microsoft.com/office/powerpoint/2010/main" val="371732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1252676275"/>
              </p:ext>
            </p:extLst>
          </p:nvPr>
        </p:nvGraphicFramePr>
        <p:xfrm>
          <a:off x="762000" y="1385047"/>
          <a:ext cx="9117106" cy="5227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9282" y="55986"/>
            <a:ext cx="9265024" cy="1329061"/>
          </a:xfrm>
        </p:spPr>
        <p:txBody>
          <a:bodyPr/>
          <a:lstStyle/>
          <a:p>
            <a:pPr>
              <a:lnSpc>
                <a:spcPct val="100000"/>
              </a:lnSpc>
            </a:pPr>
            <a:r>
              <a:rPr lang="en-US" dirty="0"/>
              <a:t>Linkages: Context, Processes, and Results (Example 2)</a:t>
            </a:r>
          </a:p>
        </p:txBody>
      </p:sp>
    </p:spTree>
    <p:extLst>
      <p:ext uri="{BB962C8B-B14F-4D97-AF65-F5344CB8AC3E}">
        <p14:creationId xmlns:p14="http://schemas.microsoft.com/office/powerpoint/2010/main" val="54979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6">
            <a:extLst>
              <a:ext uri="{C183D7F6-B498-43B3-948B-1728B52AA6E4}">
                <adec:decorative xmlns:adec="http://schemas.microsoft.com/office/drawing/2017/decorative" val="1"/>
              </a:ext>
            </a:extLst>
          </p:cNvPr>
          <p:cNvSpPr/>
          <p:nvPr/>
        </p:nvSpPr>
        <p:spPr>
          <a:xfrm>
            <a:off x="265042" y="1996525"/>
            <a:ext cx="9793357" cy="73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a:p>
        </p:txBody>
      </p:sp>
      <p:graphicFrame>
        <p:nvGraphicFramePr>
          <p:cNvPr id="5" name="Content Placeholder 5"/>
          <p:cNvGraphicFramePr>
            <a:graphicFrameLocks noGrp="1"/>
          </p:cNvGraphicFramePr>
          <p:nvPr>
            <p:ph sz="half" idx="4294967295"/>
            <p:extLst>
              <p:ext uri="{D42A27DB-BD31-4B8C-83A1-F6EECF244321}">
                <p14:modId xmlns:p14="http://schemas.microsoft.com/office/powerpoint/2010/main" val="3843404695"/>
              </p:ext>
            </p:extLst>
          </p:nvPr>
        </p:nvGraphicFramePr>
        <p:xfrm>
          <a:off x="876993" y="1150193"/>
          <a:ext cx="8465788" cy="602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a:spLocks noGrp="1"/>
          </p:cNvSpPr>
          <p:nvPr>
            <p:ph type="title"/>
          </p:nvPr>
        </p:nvSpPr>
        <p:spPr>
          <a:xfrm>
            <a:off x="517859" y="566"/>
            <a:ext cx="8896350" cy="1295400"/>
          </a:xfrm>
        </p:spPr>
        <p:txBody>
          <a:bodyPr/>
          <a:lstStyle/>
          <a:p>
            <a:r>
              <a:rPr lang="en-US" dirty="0"/>
              <a:t>Process and Results Maturity Model</a:t>
            </a:r>
          </a:p>
        </p:txBody>
      </p:sp>
    </p:spTree>
    <p:extLst>
      <p:ext uri="{BB962C8B-B14F-4D97-AF65-F5344CB8AC3E}">
        <p14:creationId xmlns:p14="http://schemas.microsoft.com/office/powerpoint/2010/main" val="18684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66186856"/>
              </p:ext>
            </p:extLst>
          </p:nvPr>
        </p:nvGraphicFramePr>
        <p:xfrm>
          <a:off x="342274" y="571708"/>
          <a:ext cx="9536243" cy="531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757332" y="6883150"/>
            <a:ext cx="3691304" cy="461665"/>
          </a:xfrm>
          <a:prstGeom prst="rect">
            <a:avLst/>
          </a:prstGeom>
          <a:solidFill>
            <a:schemeClr val="bg1"/>
          </a:solidFill>
        </p:spPr>
        <p:txBody>
          <a:bodyPr wrap="square" rtlCol="0">
            <a:spAutoFit/>
          </a:bodyPr>
          <a:lstStyle/>
          <a:p>
            <a:r>
              <a:rPr lang="en-US" b="1" dirty="0">
                <a:latin typeface="+mn-lt"/>
              </a:rPr>
              <a:t>(Categories 1 – 6)</a:t>
            </a:r>
          </a:p>
        </p:txBody>
      </p:sp>
      <p:sp>
        <p:nvSpPr>
          <p:cNvPr id="7" name="Title 1"/>
          <p:cNvSpPr txBox="1">
            <a:spLocks/>
          </p:cNvSpPr>
          <p:nvPr/>
        </p:nvSpPr>
        <p:spPr bwMode="auto">
          <a:xfrm>
            <a:off x="3582521" y="6049415"/>
            <a:ext cx="64758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r>
              <a:rPr lang="en-US" kern="0" dirty="0"/>
              <a:t>Process Assessment Rubric</a:t>
            </a:r>
          </a:p>
        </p:txBody>
      </p:sp>
    </p:spTree>
    <p:extLst>
      <p:ext uri="{BB962C8B-B14F-4D97-AF65-F5344CB8AC3E}">
        <p14:creationId xmlns:p14="http://schemas.microsoft.com/office/powerpoint/2010/main" val="144948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02818186"/>
              </p:ext>
            </p:extLst>
          </p:nvPr>
        </p:nvGraphicFramePr>
        <p:xfrm>
          <a:off x="342274" y="571708"/>
          <a:ext cx="9536243" cy="531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8" name="Title"/>
          <p:cNvSpPr>
            <a:spLocks noGrp="1" noChangeArrowheads="1"/>
          </p:cNvSpPr>
          <p:nvPr>
            <p:ph type="title"/>
          </p:nvPr>
        </p:nvSpPr>
        <p:spPr>
          <a:xfrm>
            <a:off x="2373942" y="6108903"/>
            <a:ext cx="7504575"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 “</a:t>
            </a:r>
            <a:r>
              <a:rPr lang="en-US" sz="4840" dirty="0" err="1">
                <a:latin typeface="Arial Narrow" pitchFamily="34" charset="0"/>
                <a:ea typeface="ＭＳ Ｐゴシック" pitchFamily="34" charset="-128"/>
                <a:cs typeface="Arial Narrow" pitchFamily="34" charset="0"/>
              </a:rPr>
              <a:t>LeTCI</a:t>
            </a:r>
            <a:r>
              <a:rPr lang="en-US" sz="4840" dirty="0">
                <a:latin typeface="Arial Narrow" pitchFamily="34" charset="0"/>
                <a:ea typeface="ＭＳ Ｐゴシック" pitchFamily="34" charset="-128"/>
                <a:cs typeface="Arial Narrow" pitchFamily="34" charset="0"/>
              </a:rPr>
              <a:t>”</a:t>
            </a:r>
          </a:p>
        </p:txBody>
      </p:sp>
    </p:spTree>
    <p:extLst>
      <p:ext uri="{BB962C8B-B14F-4D97-AF65-F5344CB8AC3E}">
        <p14:creationId xmlns:p14="http://schemas.microsoft.com/office/powerpoint/2010/main" val="88772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547AB-D638-4B76-B2D4-33C56BA35B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37004" y="947381"/>
            <a:ext cx="6400800" cy="6027502"/>
          </a:xfrm>
          <a:prstGeom prst="rect">
            <a:avLst/>
          </a:prstGeom>
        </p:spPr>
      </p:pic>
      <p:sp>
        <p:nvSpPr>
          <p:cNvPr id="2" name="Title 1"/>
          <p:cNvSpPr>
            <a:spLocks noGrp="1"/>
          </p:cNvSpPr>
          <p:nvPr>
            <p:ph type="title"/>
          </p:nvPr>
        </p:nvSpPr>
        <p:spPr>
          <a:xfrm>
            <a:off x="246562" y="0"/>
            <a:ext cx="8896350" cy="1295400"/>
          </a:xfrm>
        </p:spPr>
        <p:txBody>
          <a:bodyPr/>
          <a:lstStyle/>
          <a:p>
            <a:pPr>
              <a:lnSpc>
                <a:spcPct val="100000"/>
              </a:lnSpc>
            </a:pPr>
            <a:r>
              <a:rPr lang="en-US" dirty="0"/>
              <a:t>Steps in a Self-Assessment</a:t>
            </a:r>
          </a:p>
        </p:txBody>
      </p:sp>
    </p:spTree>
    <p:extLst>
      <p:ext uri="{BB962C8B-B14F-4D97-AF65-F5344CB8AC3E}">
        <p14:creationId xmlns:p14="http://schemas.microsoft.com/office/powerpoint/2010/main" val="119395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a:extLst>
              <a:ext uri="{C183D7F6-B498-43B3-948B-1728B52AA6E4}">
                <adec:decorative xmlns:adec="http://schemas.microsoft.com/office/drawing/2017/decorative" val="1"/>
              </a:ext>
            </a:extLst>
          </p:cNvPr>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Text Box 12">
                <a:extLst>
                  <a:ext uri="{C183D7F6-B498-43B3-948B-1728B52AA6E4}">
                    <adec:decorative xmlns:adec="http://schemas.microsoft.com/office/drawing/2017/decorative" val="1"/>
                  </a:ext>
                </a:extLst>
              </p:cNvPr>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9467" name="Picture 1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64" name="nistident_flright_vec.eps">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descr="https://www.nist.gov/baldrige/products-services/ &#10;baldrige-cybersecurity-initiative &#10;baldrige@nist.gov&#10;(301) 975-2036&#10;"/>
          <p:cNvSpPr txBox="1"/>
          <p:nvPr/>
        </p:nvSpPr>
        <p:spPr>
          <a:xfrm>
            <a:off x="1112520" y="4687757"/>
            <a:ext cx="8793481" cy="1716206"/>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https://www.nist.gov/baldrige/products-services/ </a:t>
            </a:r>
          </a:p>
          <a:p>
            <a:pPr marL="510870" indent="-510870" algn="r" defTabSz="1006069">
              <a:buSzPct val="50000"/>
              <a:defRPr/>
            </a:pPr>
            <a:r>
              <a:rPr lang="en-US" sz="2640" b="1" kern="0" dirty="0" err="1">
                <a:solidFill>
                  <a:srgbClr val="000000"/>
                </a:solidFill>
                <a:latin typeface="Arial Narrow"/>
                <a:ea typeface="ＭＳ Ｐゴシック" pitchFamily="-107" charset="-128"/>
              </a:rPr>
              <a:t>baldrige</a:t>
            </a:r>
            <a:r>
              <a:rPr lang="en-US" sz="2640" b="1" kern="0" dirty="0">
                <a:solidFill>
                  <a:srgbClr val="000000"/>
                </a:solidFill>
                <a:latin typeface="Arial Narrow"/>
                <a:ea typeface="ＭＳ Ｐゴシック" pitchFamily="-107" charset="-128"/>
              </a:rPr>
              <a:t>-cybersecurity-initiative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
        <p:nvSpPr>
          <p:cNvPr id="14" name="Rectangle 3" descr="Baldrige Cybersecurity Excellence Builder booklets and downloads&#10;Other Baldrige Program products and services&#10;Connections to the Baldrige community&#10;"/>
          <p:cNvSpPr>
            <a:spLocks noGrp="1" noChangeArrowheads="1"/>
          </p:cNvSpPr>
          <p:nvPr>
            <p:ph idx="1"/>
          </p:nvPr>
        </p:nvSpPr>
        <p:spPr>
          <a:xfrm>
            <a:off x="634509" y="2026454"/>
            <a:ext cx="8341511" cy="4007357"/>
          </a:xfrm>
        </p:spPr>
        <p:txBody>
          <a:bodyPr/>
          <a:lstStyle/>
          <a:p>
            <a:pPr>
              <a:lnSpc>
                <a:spcPct val="100000"/>
              </a:lnSpc>
              <a:spcBef>
                <a:spcPts val="0"/>
              </a:spcBef>
              <a:spcAft>
                <a:spcPts val="660"/>
              </a:spcAft>
            </a:pPr>
            <a:r>
              <a:rPr lang="en-US" sz="3080" i="1" dirty="0">
                <a:ea typeface="ＭＳ Ｐゴシック" pitchFamily="34" charset="-128"/>
              </a:rPr>
              <a:t>Baldrige Cybersecurity Excellence Builder </a:t>
            </a:r>
            <a:r>
              <a:rPr lang="en-US" sz="3080" dirty="0">
                <a:ea typeface="ＭＳ Ｐゴシック" pitchFamily="34" charset="-128"/>
              </a:rPr>
              <a:t>booklets and downloads</a:t>
            </a:r>
          </a:p>
          <a:p>
            <a:pPr>
              <a:lnSpc>
                <a:spcPct val="100000"/>
              </a:lnSpc>
              <a:spcBef>
                <a:spcPts val="0"/>
              </a:spcBef>
              <a:spcAft>
                <a:spcPts val="660"/>
              </a:spcAft>
            </a:pPr>
            <a:r>
              <a:rPr lang="en-US" sz="3080" dirty="0">
                <a:ea typeface="ＭＳ Ｐゴシック" pitchFamily="34" charset="-128"/>
              </a:rPr>
              <a:t>Other Baldrige Program products and services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9458" name="Rectangle 3"/>
          <p:cNvSpPr txBox="1">
            <a:spLocks noChangeArrowheads="1"/>
          </p:cNvSpPr>
          <p:nvPr/>
        </p:nvSpPr>
        <p:spPr bwMode="auto">
          <a:xfrm>
            <a:off x="634509" y="881124"/>
            <a:ext cx="6493076"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Tree>
    <p:extLst>
      <p:ext uri="{BB962C8B-B14F-4D97-AF65-F5344CB8AC3E}">
        <p14:creationId xmlns:p14="http://schemas.microsoft.com/office/powerpoint/2010/main" val="3314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356" y="2153397"/>
            <a:ext cx="8259215" cy="3834668"/>
          </a:xfrm>
        </p:spPr>
        <p:txBody>
          <a:bodyPr>
            <a:normAutofit/>
          </a:bodyPr>
          <a:lstStyle/>
          <a:p>
            <a:pPr marL="465138" indent="-465138"/>
            <a:r>
              <a:rPr lang="en-US" sz="3200" dirty="0"/>
              <a:t>Promotes excellence in cybersecurity through a systems thinking approach to continuous improvement</a:t>
            </a:r>
          </a:p>
          <a:p>
            <a:pPr marL="465138" indent="-465138"/>
            <a:r>
              <a:rPr lang="en-US" sz="3200" dirty="0"/>
              <a:t>Aligns with Baldrige Program’s purpose, and complements our work to promote excellence within other sectors</a:t>
            </a:r>
          </a:p>
          <a:p>
            <a:pPr marL="465138" indent="-465138"/>
            <a:r>
              <a:rPr lang="en-US" sz="3200" dirty="0"/>
              <a:t>Voluntary and supported by private sector</a:t>
            </a:r>
          </a:p>
          <a:p>
            <a:pPr marL="235744" indent="-235744"/>
            <a:endParaRPr lang="en-US" sz="3200" dirty="0"/>
          </a:p>
          <a:p>
            <a:pPr marL="235744" indent="-235744"/>
            <a:endParaRPr lang="en-US" sz="3200" dirty="0"/>
          </a:p>
        </p:txBody>
      </p:sp>
      <p:sp>
        <p:nvSpPr>
          <p:cNvPr id="2" name="Title 1"/>
          <p:cNvSpPr>
            <a:spLocks noGrp="1"/>
          </p:cNvSpPr>
          <p:nvPr>
            <p:ph type="title"/>
          </p:nvPr>
        </p:nvSpPr>
        <p:spPr>
          <a:xfrm>
            <a:off x="600635" y="615950"/>
            <a:ext cx="8896350" cy="1295400"/>
          </a:xfrm>
        </p:spPr>
        <p:txBody>
          <a:bodyPr/>
          <a:lstStyle/>
          <a:p>
            <a:pPr>
              <a:lnSpc>
                <a:spcPct val="100000"/>
              </a:lnSpc>
            </a:pPr>
            <a:r>
              <a:rPr lang="en-US" dirty="0"/>
              <a:t>Baldrige Cybersecurity Initiative</a:t>
            </a:r>
          </a:p>
        </p:txBody>
      </p:sp>
    </p:spTree>
    <p:extLst>
      <p:ext uri="{BB962C8B-B14F-4D97-AF65-F5344CB8AC3E}">
        <p14:creationId xmlns:p14="http://schemas.microsoft.com/office/powerpoint/2010/main" val="269273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827" y="1423103"/>
            <a:ext cx="9041130" cy="5281034"/>
          </a:xfrm>
        </p:spPr>
        <p:txBody>
          <a:bodyPr/>
          <a:lstStyle/>
          <a:p>
            <a:pPr marL="364651" lvl="0" indent="-364651" defTabSz="486201" eaLnBrk="1" fontAlgn="auto" hangingPunct="1">
              <a:lnSpc>
                <a:spcPct val="100000"/>
              </a:lnSpc>
              <a:spcBef>
                <a:spcPts val="1200"/>
              </a:spcBef>
              <a:spcAft>
                <a:spcPts val="0"/>
              </a:spcAft>
              <a:buSzTx/>
              <a:buFont typeface="Arial"/>
              <a:buChar char="•"/>
            </a:pPr>
            <a:r>
              <a:rPr lang="en-US" kern="1200" dirty="0">
                <a:ea typeface="ＭＳ Ｐゴシック" charset="0"/>
                <a:cs typeface="Arial" panose="020B0604020202020204" pitchFamily="34" charset="0"/>
              </a:rPr>
              <a:t>Listening and learning events, with input used to design and improve efforts</a:t>
            </a:r>
          </a:p>
          <a:p>
            <a:pPr marL="364651" indent="-364651" defTabSz="486201" eaLnBrk="1" fontAlgn="auto" hangingPunct="1">
              <a:lnSpc>
                <a:spcPct val="100000"/>
              </a:lnSpc>
              <a:spcBef>
                <a:spcPts val="1200"/>
              </a:spcBef>
              <a:spcAft>
                <a:spcPts val="0"/>
              </a:spcAft>
              <a:buSzTx/>
              <a:buFont typeface="Arial"/>
              <a:buChar char="•"/>
            </a:pPr>
            <a:r>
              <a:rPr lang="en-US" kern="1200" dirty="0">
                <a:ea typeface="ＭＳ Ｐゴシック" charset="0"/>
                <a:cs typeface="Arial" panose="020B0604020202020204" pitchFamily="34" charset="0"/>
              </a:rPr>
              <a:t>Two-phase approach</a:t>
            </a:r>
          </a:p>
          <a:p>
            <a:pPr marL="860425" lvl="1" indent="-450850" defTabSz="685800">
              <a:lnSpc>
                <a:spcPct val="100000"/>
              </a:lnSpc>
              <a:spcBef>
                <a:spcPts val="1200"/>
              </a:spcBef>
              <a:buSzPct val="75000"/>
              <a:buFont typeface="Courier New" panose="02070309020205020404" pitchFamily="49" charset="0"/>
              <a:buChar char="o"/>
            </a:pPr>
            <a:r>
              <a:rPr lang="en-US" dirty="0">
                <a:cs typeface="Arial" panose="020B0604020202020204" pitchFamily="34" charset="0"/>
              </a:rPr>
              <a:t>1: </a:t>
            </a:r>
            <a:r>
              <a:rPr lang="en-US" kern="1200" dirty="0">
                <a:ea typeface="ＭＳ Ｐゴシック" charset="0"/>
                <a:cs typeface="Arial" panose="020B0604020202020204" pitchFamily="34" charset="0"/>
              </a:rPr>
              <a:t>Voluntary s</a:t>
            </a:r>
            <a:r>
              <a:rPr lang="en-US" dirty="0">
                <a:cs typeface="Arial" panose="020B0604020202020204" pitchFamily="34" charset="0"/>
              </a:rPr>
              <a:t>elf-assessment tool based on </a:t>
            </a:r>
            <a:r>
              <a:rPr lang="en-US" kern="1200" dirty="0">
                <a:ea typeface="ＭＳ Ｐゴシック" charset="0"/>
                <a:cs typeface="Arial" panose="020B0604020202020204" pitchFamily="34" charset="0"/>
              </a:rPr>
              <a:t>Cybersecurity Framework and Baldrige concepts—Complete</a:t>
            </a:r>
          </a:p>
          <a:p>
            <a:pPr marL="860425" lvl="1" indent="-450850" defTabSz="685800">
              <a:lnSpc>
                <a:spcPct val="100000"/>
              </a:lnSpc>
              <a:spcBef>
                <a:spcPts val="1200"/>
              </a:spcBef>
              <a:buSzPct val="75000"/>
              <a:buFont typeface="Courier New" panose="02070309020205020404" pitchFamily="49" charset="0"/>
              <a:buChar char="o"/>
            </a:pPr>
            <a:r>
              <a:rPr lang="en-US" kern="1200" dirty="0">
                <a:ea typeface="ＭＳ Ｐゴシック" charset="0"/>
                <a:cs typeface="Arial" panose="020B0604020202020204" pitchFamily="34" charset="0"/>
              </a:rPr>
              <a:t>2: Voluntary assessments, recognition and best-practice sharing—Pending funding</a:t>
            </a:r>
          </a:p>
        </p:txBody>
      </p:sp>
      <p:sp>
        <p:nvSpPr>
          <p:cNvPr id="2" name="Title 1"/>
          <p:cNvSpPr>
            <a:spLocks noGrp="1"/>
          </p:cNvSpPr>
          <p:nvPr>
            <p:ph type="title"/>
          </p:nvPr>
        </p:nvSpPr>
        <p:spPr>
          <a:xfrm>
            <a:off x="440466" y="373006"/>
            <a:ext cx="8606790" cy="1000760"/>
          </a:xfrm>
        </p:spPr>
        <p:txBody>
          <a:bodyPr/>
          <a:lstStyle/>
          <a:p>
            <a:r>
              <a:rPr lang="en-US" kern="1200" spc="-124" dirty="0">
                <a:solidFill>
                  <a:srgbClr val="070B11"/>
                </a:solidFill>
                <a:latin typeface="Arial Narrow" panose="020B0606020202030204" pitchFamily="34" charset="0"/>
                <a:ea typeface="+mj-ea"/>
              </a:rPr>
              <a:t>   </a:t>
            </a:r>
            <a:r>
              <a:rPr lang="en-US" kern="1200" spc="-124" dirty="0">
                <a:solidFill>
                  <a:schemeClr val="tx1"/>
                </a:solidFill>
                <a:latin typeface="Arial Narrow" panose="020B0606020202030204" pitchFamily="34" charset="0"/>
                <a:ea typeface="+mj-ea"/>
              </a:rPr>
              <a:t>Progress to Date</a:t>
            </a:r>
            <a:endParaRPr lang="en-US" dirty="0">
              <a:solidFill>
                <a:schemeClr val="tx1"/>
              </a:solidFill>
            </a:endParaRPr>
          </a:p>
        </p:txBody>
      </p:sp>
    </p:spTree>
    <p:extLst>
      <p:ext uri="{BB962C8B-B14F-4D97-AF65-F5344CB8AC3E}">
        <p14:creationId xmlns:p14="http://schemas.microsoft.com/office/powerpoint/2010/main" val="271723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p:cNvPicPr>
          <p:nvPr/>
        </p:nvPicPr>
        <p:blipFill>
          <a:blip r:embed="rId3"/>
          <a:stretch>
            <a:fillRect/>
          </a:stretch>
        </p:blipFill>
        <p:spPr>
          <a:xfrm>
            <a:off x="91440" y="2149736"/>
            <a:ext cx="9784080" cy="3931920"/>
          </a:xfrm>
          <a:prstGeom prst="rect">
            <a:avLst/>
          </a:prstGeom>
        </p:spPr>
      </p:pic>
      <p:pic>
        <p:nvPicPr>
          <p:cNvPr id="5" name="Picture 4">
            <a:extLst>
              <a:ext uri="{FF2B5EF4-FFF2-40B4-BE49-F238E27FC236}">
                <a16:creationId xmlns:a16="http://schemas.microsoft.com/office/drawing/2014/main" id="{100CEC0B-5AE0-4F41-B5A4-88541746AC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31660" y="259977"/>
            <a:ext cx="2395079" cy="3108960"/>
          </a:xfrm>
          <a:prstGeom prst="rect">
            <a:avLst/>
          </a:prstGeom>
          <a:ln>
            <a:solidFill>
              <a:schemeClr val="tx1"/>
            </a:solidFill>
          </a:ln>
        </p:spPr>
      </p:pic>
    </p:spTree>
    <p:extLst>
      <p:ext uri="{BB962C8B-B14F-4D97-AF65-F5344CB8AC3E}">
        <p14:creationId xmlns:p14="http://schemas.microsoft.com/office/powerpoint/2010/main" val="27575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246452"/>
              </p:ext>
            </p:extLst>
          </p:nvPr>
        </p:nvGraphicFramePr>
        <p:xfrm>
          <a:off x="1689651" y="840796"/>
          <a:ext cx="7865166" cy="5877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18730" y="136639"/>
            <a:ext cx="8896350" cy="1061966"/>
          </a:xfrm>
        </p:spPr>
        <p:txBody>
          <a:bodyPr/>
          <a:lstStyle/>
          <a:p>
            <a:r>
              <a:rPr lang="en-US" dirty="0"/>
              <a:t>Builder Goals</a:t>
            </a:r>
          </a:p>
        </p:txBody>
      </p:sp>
    </p:spTree>
    <p:extLst>
      <p:ext uri="{BB962C8B-B14F-4D97-AF65-F5344CB8AC3E}">
        <p14:creationId xmlns:p14="http://schemas.microsoft.com/office/powerpoint/2010/main" val="415847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51460" y="183888"/>
            <a:ext cx="9304020" cy="838200"/>
          </a:xfrm>
        </p:spPr>
        <p:txBody>
          <a:bodyPr/>
          <a:lstStyle/>
          <a:p>
            <a:r>
              <a:rPr lang="en-US" sz="3520" dirty="0">
                <a:solidFill>
                  <a:srgbClr val="595959"/>
                </a:solidFill>
              </a:rPr>
              <a:t>NIST Cybersecurity Framework Components</a:t>
            </a:r>
          </a:p>
        </p:txBody>
      </p:sp>
      <p:sp>
        <p:nvSpPr>
          <p:cNvPr id="12" name="Slide Number Placeholder 4"/>
          <p:cNvSpPr>
            <a:spLocks noGrp="1"/>
          </p:cNvSpPr>
          <p:nvPr>
            <p:ph type="sldNum" sz="quarter" idx="12"/>
          </p:nvPr>
        </p:nvSpPr>
        <p:spPr>
          <a:xfrm>
            <a:off x="7208520" y="7106286"/>
            <a:ext cx="2346960" cy="401638"/>
          </a:xfrm>
        </p:spPr>
        <p:txBody>
          <a:bodyPr/>
          <a:lstStyle/>
          <a:p>
            <a:pPr defTabSz="1005840" eaLnBrk="1" fontAlgn="auto" hangingPunct="1">
              <a:spcBef>
                <a:spcPts val="0"/>
              </a:spcBef>
              <a:spcAft>
                <a:spcPts val="0"/>
              </a:spcAft>
            </a:pPr>
            <a:fld id="{C90B5FB4-1AE6-4CC4-B374-7CA8E5916470}" type="slidenum">
              <a:rPr lang="en-US" sz="1980" kern="0">
                <a:solidFill>
                  <a:prstClr val="black">
                    <a:tint val="75000"/>
                  </a:prstClr>
                </a:solidFill>
              </a:rPr>
              <a:pPr defTabSz="1005840" eaLnBrk="1" fontAlgn="auto" hangingPunct="1">
                <a:spcBef>
                  <a:spcPts val="0"/>
                </a:spcBef>
                <a:spcAft>
                  <a:spcPts val="0"/>
                </a:spcAft>
              </a:pPr>
              <a:t>7</a:t>
            </a:fld>
            <a:endParaRPr lang="en-US" sz="1980" kern="0" dirty="0">
              <a:solidFill>
                <a:prstClr val="black">
                  <a:tint val="75000"/>
                </a:prstClr>
              </a:solidFill>
            </a:endParaRPr>
          </a:p>
        </p:txBody>
      </p:sp>
      <p:sp>
        <p:nvSpPr>
          <p:cNvPr id="25" name="Rounded Rectangle 7">
            <a:extLst>
              <a:ext uri="{FF2B5EF4-FFF2-40B4-BE49-F238E27FC236}">
                <a16:creationId xmlns:a16="http://schemas.microsoft.com/office/drawing/2014/main" id="{1D0FB7FD-3566-4590-B171-36EEADFB31E0}"/>
              </a:ext>
            </a:extLst>
          </p:cNvPr>
          <p:cNvSpPr/>
          <p:nvPr/>
        </p:nvSpPr>
        <p:spPr>
          <a:xfrm>
            <a:off x="2281905" y="5563228"/>
            <a:ext cx="5569651" cy="176407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b"/>
          <a:lstStyle/>
          <a:p>
            <a:pPr marL="185103" marR="0" lvl="2" indent="0" algn="ctr" defTabSz="1005840"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Describes how cybersecurity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risk is managed by an organization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and to what degree the risk management practices exhibit key characteristics</a:t>
            </a:r>
          </a:p>
        </p:txBody>
      </p:sp>
      <p:sp>
        <p:nvSpPr>
          <p:cNvPr id="26" name="Rounded Rectangle 8">
            <a:extLst>
              <a:ext uri="{FF2B5EF4-FFF2-40B4-BE49-F238E27FC236}">
                <a16:creationId xmlns:a16="http://schemas.microsoft.com/office/drawing/2014/main" id="{4A0F1317-6D12-40C3-A1A5-7C59BD6D3399}"/>
              </a:ext>
            </a:extLst>
          </p:cNvPr>
          <p:cNvSpPr/>
          <p:nvPr/>
        </p:nvSpPr>
        <p:spPr>
          <a:xfrm>
            <a:off x="115942" y="1432636"/>
            <a:ext cx="4271875" cy="3114717"/>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61119" marR="0" lvl="2" indent="0" defTabSz="1005840"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Aligns industry standards and best practices to the Framework Core in a particular implementation scenario</a:t>
            </a:r>
          </a:p>
          <a:p>
            <a:pPr marL="61119" marR="0" lvl="2" indent="0" defTabSz="1005840" eaLnBrk="1" fontAlgn="auto" latinLnBrk="0" hangingPunct="1">
              <a:lnSpc>
                <a:spcPct val="100000"/>
              </a:lnSpc>
              <a:spcBef>
                <a:spcPts val="0"/>
              </a:spcBef>
              <a:spcAft>
                <a:spcPts val="0"/>
              </a:spcAft>
              <a:buClrTx/>
              <a:buSzTx/>
              <a:buFontTx/>
              <a:buNone/>
              <a:tabLst/>
              <a:defRPr/>
            </a:pPr>
            <a:endParaRPr kumimoji="0" lang="en-US" sz="1980" b="0" i="0" u="none" strike="noStrike" kern="0" cap="none" spc="0" normalizeH="0" baseline="0" noProof="0" dirty="0">
              <a:ln>
                <a:noFill/>
              </a:ln>
              <a:solidFill>
                <a:srgbClr val="595959"/>
              </a:solidFill>
              <a:effectLst/>
              <a:uLnTx/>
              <a:uFillTx/>
              <a:latin typeface="Arial"/>
              <a:ea typeface="+mn-ea"/>
              <a:cs typeface="Arial"/>
            </a:endParaRPr>
          </a:p>
          <a:p>
            <a:pPr marL="0" marR="0" lvl="2" indent="0" defTabSz="997109"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Supports prioritization and measurement while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factoring in business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needs</a:t>
            </a:r>
          </a:p>
        </p:txBody>
      </p:sp>
      <p:sp>
        <p:nvSpPr>
          <p:cNvPr id="27" name="Rounded Rectangle 9">
            <a:extLst>
              <a:ext uri="{FF2B5EF4-FFF2-40B4-BE49-F238E27FC236}">
                <a16:creationId xmlns:a16="http://schemas.microsoft.com/office/drawing/2014/main" id="{1B0B1DB0-3DE1-4C4D-A01C-EF7F73CACC24}"/>
              </a:ext>
            </a:extLst>
          </p:cNvPr>
          <p:cNvSpPr/>
          <p:nvPr/>
        </p:nvSpPr>
        <p:spPr>
          <a:xfrm>
            <a:off x="5667201" y="1432636"/>
            <a:ext cx="4280747" cy="311471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246222" marR="0" lvl="2" indent="-246222" algn="r" defTabSz="1005840"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Cybersecurity activities and informative references, organized around particular outcomes </a:t>
            </a:r>
          </a:p>
          <a:p>
            <a:pPr marL="61119" marR="0" lvl="2" indent="0" algn="r" defTabSz="1005840" eaLnBrk="1" fontAlgn="auto" latinLnBrk="0" hangingPunct="1">
              <a:lnSpc>
                <a:spcPct val="100000"/>
              </a:lnSpc>
              <a:spcBef>
                <a:spcPts val="0"/>
              </a:spcBef>
              <a:spcAft>
                <a:spcPts val="0"/>
              </a:spcAft>
              <a:buClrTx/>
              <a:buSzTx/>
              <a:buFontTx/>
              <a:buNone/>
              <a:tabLst/>
              <a:defRPr/>
            </a:pPr>
            <a:endParaRPr kumimoji="0" lang="en-US" sz="1980" b="0" i="0" u="none" strike="noStrike" kern="0" cap="none" spc="0" normalizeH="0" baseline="0" noProof="0" dirty="0">
              <a:ln>
                <a:noFill/>
              </a:ln>
              <a:solidFill>
                <a:srgbClr val="595959"/>
              </a:solidFill>
              <a:effectLst/>
              <a:uLnTx/>
              <a:uFillTx/>
              <a:latin typeface="Arial"/>
              <a:ea typeface="+mn-ea"/>
              <a:cs typeface="Arial"/>
            </a:endParaRPr>
          </a:p>
          <a:p>
            <a:pPr marL="944722" marR="0" lvl="2" indent="0" algn="r" defTabSz="997109"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Enables communication of cyber risk across an organization </a:t>
            </a:r>
          </a:p>
        </p:txBody>
      </p:sp>
      <p:graphicFrame>
        <p:nvGraphicFramePr>
          <p:cNvPr id="28" name="Content Placeholder 4">
            <a:extLst>
              <a:ext uri="{FF2B5EF4-FFF2-40B4-BE49-F238E27FC236}">
                <a16:creationId xmlns:a16="http://schemas.microsoft.com/office/drawing/2014/main" id="{5BA989ED-301D-48F9-B7BD-C363E55E741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46313816"/>
              </p:ext>
            </p:extLst>
          </p:nvPr>
        </p:nvGraphicFramePr>
        <p:xfrm>
          <a:off x="828426" y="1942341"/>
          <a:ext cx="8351143" cy="423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35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7208520" y="7106286"/>
            <a:ext cx="2346960" cy="401638"/>
          </a:xfrm>
        </p:spPr>
        <p:txBody>
          <a:bodyPr/>
          <a:lstStyle/>
          <a:p>
            <a:pPr defTabSz="1005840" eaLnBrk="1" fontAlgn="auto" hangingPunct="1">
              <a:spcBef>
                <a:spcPts val="0"/>
              </a:spcBef>
              <a:spcAft>
                <a:spcPts val="0"/>
              </a:spcAft>
            </a:pPr>
            <a:fld id="{C90B5FB4-1AE6-4CC4-B374-7CA8E5916470}" type="slidenum">
              <a:rPr lang="en-US" sz="1980" kern="0">
                <a:solidFill>
                  <a:prstClr val="black">
                    <a:tint val="75000"/>
                  </a:prstClr>
                </a:solidFill>
              </a:rPr>
              <a:pPr defTabSz="1005840" eaLnBrk="1" fontAlgn="auto" hangingPunct="1">
                <a:spcBef>
                  <a:spcPts val="0"/>
                </a:spcBef>
                <a:spcAft>
                  <a:spcPts val="0"/>
                </a:spcAft>
              </a:pPr>
              <a:t>8</a:t>
            </a:fld>
            <a:endParaRPr lang="en-US" sz="1980" kern="0" dirty="0">
              <a:solidFill>
                <a:prstClr val="black">
                  <a:tint val="75000"/>
                </a:prstClr>
              </a:solidFill>
            </a:endParaRPr>
          </a:p>
        </p:txBody>
      </p:sp>
      <p:pic>
        <p:nvPicPr>
          <p:cNvPr id="5" name="Content Placeholder 3" descr="The Framework is Recover, Identify, Protect, Detect, and Respond">
            <a:extLst>
              <a:ext uri="{FF2B5EF4-FFF2-40B4-BE49-F238E27FC236}">
                <a16:creationId xmlns:a16="http://schemas.microsoft.com/office/drawing/2014/main" id="{A52D7A5B-3335-47DA-BAE5-B52C059F71E8}"/>
              </a:ext>
              <a:ext uri="{C183D7F6-B498-43B3-948B-1728B52AA6E4}">
                <adec:decorative xmlns:adec="http://schemas.microsoft.com/office/drawing/2017/decorative" val="0"/>
              </a:ext>
            </a:extLst>
          </p:cNvPr>
          <p:cNvPicPr>
            <a:picLocks noGrp="1" noChangeAspect="1"/>
          </p:cNvPicPr>
          <p:nvPr>
            <p:ph idx="1"/>
          </p:nvPr>
        </p:nvPicPr>
        <p:blipFill>
          <a:blip r:embed="rId3"/>
          <a:srcRect/>
          <a:stretch>
            <a:fillRect/>
          </a:stretch>
        </p:blipFill>
        <p:spPr>
          <a:xfrm>
            <a:off x="3160198" y="1965255"/>
            <a:ext cx="3323767" cy="3108960"/>
          </a:xfrm>
        </p:spPr>
      </p:pic>
      <p:sp>
        <p:nvSpPr>
          <p:cNvPr id="8" name="TextBox 7" descr="What safeguards are available?&#10;">
            <a:extLst>
              <a:ext uri="{FF2B5EF4-FFF2-40B4-BE49-F238E27FC236}">
                <a16:creationId xmlns:a16="http://schemas.microsoft.com/office/drawing/2014/main" id="{55D83BA3-3619-44A4-BAC2-F041C018E32E}"/>
              </a:ext>
            </a:extLst>
          </p:cNvPr>
          <p:cNvSpPr txBox="1"/>
          <p:nvPr/>
        </p:nvSpPr>
        <p:spPr>
          <a:xfrm>
            <a:off x="6142383" y="3659183"/>
            <a:ext cx="3299791" cy="769441"/>
          </a:xfrm>
          <a:prstGeom prst="rect">
            <a:avLst/>
          </a:prstGeom>
          <a:noFill/>
        </p:spPr>
        <p:txBody>
          <a:bodyPr wrap="square" rtlCol="0">
            <a:spAutoFit/>
          </a:bodyPr>
          <a:lstStyle/>
          <a:p>
            <a:r>
              <a:rPr lang="en-US" sz="2200" dirty="0">
                <a:latin typeface="+mn-lt"/>
              </a:rPr>
              <a:t>What safeguards are available?</a:t>
            </a:r>
          </a:p>
        </p:txBody>
      </p:sp>
      <p:sp>
        <p:nvSpPr>
          <p:cNvPr id="2" name="TextBox 1" descr="What processes and assets need protection?&#10;">
            <a:extLst>
              <a:ext uri="{FF2B5EF4-FFF2-40B4-BE49-F238E27FC236}">
                <a16:creationId xmlns:a16="http://schemas.microsoft.com/office/drawing/2014/main" id="{8A5084E5-0817-40D9-AC43-69478AEB374E}"/>
              </a:ext>
            </a:extLst>
          </p:cNvPr>
          <p:cNvSpPr txBox="1"/>
          <p:nvPr/>
        </p:nvSpPr>
        <p:spPr>
          <a:xfrm>
            <a:off x="6029979" y="2114859"/>
            <a:ext cx="3299791" cy="769441"/>
          </a:xfrm>
          <a:prstGeom prst="rect">
            <a:avLst/>
          </a:prstGeom>
          <a:noFill/>
        </p:spPr>
        <p:txBody>
          <a:bodyPr wrap="square" rtlCol="0">
            <a:spAutoFit/>
          </a:bodyPr>
          <a:lstStyle/>
          <a:p>
            <a:r>
              <a:rPr lang="en-US" sz="2200" dirty="0">
                <a:latin typeface="+mn-lt"/>
              </a:rPr>
              <a:t>What processes and assets need protection?</a:t>
            </a:r>
          </a:p>
        </p:txBody>
      </p:sp>
      <p:sp>
        <p:nvSpPr>
          <p:cNvPr id="9" name="TextBox 8" descr="What techniques can identify incidents?&#10;">
            <a:extLst>
              <a:ext uri="{FF2B5EF4-FFF2-40B4-BE49-F238E27FC236}">
                <a16:creationId xmlns:a16="http://schemas.microsoft.com/office/drawing/2014/main" id="{5355B90C-2F51-434F-AB17-8BD9D979A718}"/>
              </a:ext>
            </a:extLst>
          </p:cNvPr>
          <p:cNvSpPr txBox="1"/>
          <p:nvPr/>
        </p:nvSpPr>
        <p:spPr>
          <a:xfrm>
            <a:off x="3126658" y="4985723"/>
            <a:ext cx="2769706" cy="769441"/>
          </a:xfrm>
          <a:prstGeom prst="rect">
            <a:avLst/>
          </a:prstGeom>
          <a:noFill/>
        </p:spPr>
        <p:txBody>
          <a:bodyPr wrap="square" rtlCol="0">
            <a:spAutoFit/>
          </a:bodyPr>
          <a:lstStyle/>
          <a:p>
            <a:r>
              <a:rPr lang="en-US" sz="2200" dirty="0">
                <a:latin typeface="+mn-lt"/>
              </a:rPr>
              <a:t>What techniques can identify incidents?</a:t>
            </a:r>
          </a:p>
        </p:txBody>
      </p:sp>
      <p:sp>
        <p:nvSpPr>
          <p:cNvPr id="10" name="TextBox 9" descr="What techniques can contain the impacts of incidents?&#10;">
            <a:extLst>
              <a:ext uri="{FF2B5EF4-FFF2-40B4-BE49-F238E27FC236}">
                <a16:creationId xmlns:a16="http://schemas.microsoft.com/office/drawing/2014/main" id="{F6908680-FEBF-4BF1-A859-DB97DCEB786A}"/>
              </a:ext>
            </a:extLst>
          </p:cNvPr>
          <p:cNvSpPr txBox="1"/>
          <p:nvPr/>
        </p:nvSpPr>
        <p:spPr>
          <a:xfrm>
            <a:off x="1139335" y="3575393"/>
            <a:ext cx="2623931" cy="1107996"/>
          </a:xfrm>
          <a:prstGeom prst="rect">
            <a:avLst/>
          </a:prstGeom>
          <a:noFill/>
        </p:spPr>
        <p:txBody>
          <a:bodyPr wrap="square" rtlCol="0">
            <a:spAutoFit/>
          </a:bodyPr>
          <a:lstStyle/>
          <a:p>
            <a:r>
              <a:rPr lang="en-US" sz="2200" dirty="0">
                <a:latin typeface="+mn-lt"/>
              </a:rPr>
              <a:t>What techniques can contain the impacts of incidents?</a:t>
            </a:r>
          </a:p>
        </p:txBody>
      </p:sp>
      <p:sp>
        <p:nvSpPr>
          <p:cNvPr id="12" name="TextBox 11" descr="What techniques can restore capabilities?">
            <a:extLst>
              <a:ext uri="{FF2B5EF4-FFF2-40B4-BE49-F238E27FC236}">
                <a16:creationId xmlns:a16="http://schemas.microsoft.com/office/drawing/2014/main" id="{DBB8CBE2-E6FB-4B23-B1FD-E19FFDB8870F}"/>
              </a:ext>
            </a:extLst>
          </p:cNvPr>
          <p:cNvSpPr txBox="1"/>
          <p:nvPr/>
        </p:nvSpPr>
        <p:spPr>
          <a:xfrm>
            <a:off x="1251423" y="2261102"/>
            <a:ext cx="2611176" cy="769441"/>
          </a:xfrm>
          <a:prstGeom prst="rect">
            <a:avLst/>
          </a:prstGeom>
          <a:noFill/>
        </p:spPr>
        <p:txBody>
          <a:bodyPr wrap="square" rtlCol="0">
            <a:spAutoFit/>
          </a:bodyPr>
          <a:lstStyle/>
          <a:p>
            <a:r>
              <a:rPr lang="en-US" sz="2200" dirty="0">
                <a:latin typeface="+mn-lt"/>
              </a:rPr>
              <a:t>What techniques can restore capabilities?</a:t>
            </a:r>
          </a:p>
        </p:txBody>
      </p:sp>
      <p:sp>
        <p:nvSpPr>
          <p:cNvPr id="4" name="Title 3"/>
          <p:cNvSpPr>
            <a:spLocks noGrp="1"/>
          </p:cNvSpPr>
          <p:nvPr>
            <p:ph type="title"/>
          </p:nvPr>
        </p:nvSpPr>
        <p:spPr>
          <a:xfrm>
            <a:off x="118938" y="83962"/>
            <a:ext cx="9304020" cy="838200"/>
          </a:xfrm>
        </p:spPr>
        <p:txBody>
          <a:bodyPr/>
          <a:lstStyle/>
          <a:p>
            <a:r>
              <a:rPr lang="en-US" sz="3520" dirty="0"/>
              <a:t>Cybersecurity Framework Core</a:t>
            </a:r>
            <a:endParaRPr lang="en-US" sz="2200" b="0" i="1" dirty="0"/>
          </a:p>
        </p:txBody>
      </p:sp>
    </p:spTree>
    <p:extLst>
      <p:ext uri="{BB962C8B-B14F-4D97-AF65-F5344CB8AC3E}">
        <p14:creationId xmlns:p14="http://schemas.microsoft.com/office/powerpoint/2010/main" val="231092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srcRect l="8794" r="7744" b="1787"/>
          <a:stretch/>
        </p:blipFill>
        <p:spPr>
          <a:xfrm>
            <a:off x="2027581" y="1232249"/>
            <a:ext cx="7712765" cy="5513108"/>
          </a:xfrm>
          <a:prstGeom prst="rect">
            <a:avLst/>
          </a:prstGeom>
        </p:spPr>
      </p:pic>
      <p:sp>
        <p:nvSpPr>
          <p:cNvPr id="2" name="Title 1"/>
          <p:cNvSpPr txBox="1"/>
          <p:nvPr/>
        </p:nvSpPr>
        <p:spPr>
          <a:xfrm>
            <a:off x="481914" y="308919"/>
            <a:ext cx="7970108" cy="923330"/>
          </a:xfrm>
          <a:prstGeom prst="rect">
            <a:avLst/>
          </a:prstGeom>
          <a:noFill/>
        </p:spPr>
        <p:txBody>
          <a:bodyPr wrap="square" rtlCol="0">
            <a:spAutoFit/>
          </a:bodyPr>
          <a:lstStyle/>
          <a:p>
            <a:r>
              <a:rPr lang="en-US" sz="5400" b="1" kern="0" dirty="0">
                <a:solidFill>
                  <a:srgbClr val="000000"/>
                </a:solidFill>
                <a:latin typeface="Arial Narrow"/>
                <a:ea typeface="ＭＳ Ｐゴシック" pitchFamily="-107" charset="-128"/>
              </a:rPr>
              <a:t>A Systems Perspective</a:t>
            </a:r>
            <a:endParaRPr lang="en-US" dirty="0"/>
          </a:p>
        </p:txBody>
      </p:sp>
    </p:spTree>
    <p:extLst>
      <p:ext uri="{BB962C8B-B14F-4D97-AF65-F5344CB8AC3E}">
        <p14:creationId xmlns:p14="http://schemas.microsoft.com/office/powerpoint/2010/main" val="1598502487"/>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4354</Words>
  <Application>Microsoft Office PowerPoint</Application>
  <PresentationFormat>Custom</PresentationFormat>
  <Paragraphs>320</Paragraphs>
  <Slides>25</Slides>
  <Notes>25</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25</vt:i4>
      </vt:variant>
    </vt:vector>
  </HeadingPairs>
  <TitlesOfParts>
    <vt:vector size="44" baseType="lpstr">
      <vt:lpstr>ＭＳ Ｐゴシック</vt:lpstr>
      <vt:lpstr>Adobe Fan Heiti Std B</vt:lpstr>
      <vt:lpstr>Arial</vt:lpstr>
      <vt:lpstr>Arial Narrow</vt:lpstr>
      <vt:lpstr>Calibri</vt:lpstr>
      <vt:lpstr>CommonBullets</vt:lpstr>
      <vt:lpstr>Courier New</vt:lpstr>
      <vt:lpstr>Monotype Sorts</vt:lpstr>
      <vt:lpstr>Optima-Bold</vt:lpstr>
      <vt:lpstr>Optima-Bold-SC830</vt:lpstr>
      <vt:lpstr>Palatino-Light</vt:lpstr>
      <vt:lpstr>Palatino-Light-SC830</vt:lpstr>
      <vt:lpstr>Tahoma</vt:lpstr>
      <vt:lpstr>Times New Roman</vt:lpstr>
      <vt:lpstr>Wingdings</vt:lpstr>
      <vt:lpstr>ヒラギノ角ゴ Pro W3</vt:lpstr>
      <vt:lpstr>Blank Presentation</vt:lpstr>
      <vt:lpstr>Content slides</vt:lpstr>
      <vt:lpstr>1_Content slides</vt:lpstr>
      <vt:lpstr>Baldrige Performance Excellence Program  |  2019 </vt:lpstr>
      <vt:lpstr>Baldrige Performance Excellence Program</vt:lpstr>
      <vt:lpstr>Baldrige Cybersecurity Initiative</vt:lpstr>
      <vt:lpstr>   Progress to Date</vt:lpstr>
      <vt:lpstr>PowerPoint Presentation</vt:lpstr>
      <vt:lpstr>Builder Goals</vt:lpstr>
      <vt:lpstr>NIST Cybersecurity Framework Components</vt:lpstr>
      <vt:lpstr>Cybersecurity Framework Core</vt:lpstr>
      <vt:lpstr>PowerPoint Presentation</vt:lpstr>
      <vt:lpstr>PowerPoint Presentation</vt:lpstr>
      <vt:lpstr>PowerPoint Presentation</vt:lpstr>
      <vt:lpstr>PowerPoint Presentation</vt:lpstr>
      <vt:lpstr>Start Here!</vt:lpstr>
      <vt:lpstr>C  Organizational Context: Example</vt:lpstr>
      <vt:lpstr>PowerPoint Presentation</vt:lpstr>
      <vt:lpstr>Example: Category 5,  Workforce</vt:lpstr>
      <vt:lpstr>Example: Category 6, Operations</vt:lpstr>
      <vt:lpstr>PowerPoint Presentation</vt:lpstr>
      <vt:lpstr>Linkages: Context, Processes, and Results (Example 1)</vt:lpstr>
      <vt:lpstr>Linkages: Context, Processes, and Results (Example 2)</vt:lpstr>
      <vt:lpstr>Process and Results Maturity Model</vt:lpstr>
      <vt:lpstr>PowerPoint Presentation</vt:lpstr>
      <vt:lpstr>Evaluating Results: “LeTCI”</vt:lpstr>
      <vt:lpstr>Steps in a Self-Assessment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2016-01-05T21:51:40Z</dcterms:created>
  <dcterms:modified xsi:type="dcterms:W3CDTF">2019-04-18T17:25:42Z</dcterms:modified>
</cp:coreProperties>
</file>