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8" r:id="rId1"/>
    <p:sldMasterId id="2147483671" r:id="rId2"/>
  </p:sldMasterIdLst>
  <p:notesMasterIdLst>
    <p:notesMasterId r:id="rId14"/>
  </p:notesMasterIdLst>
  <p:sldIdLst>
    <p:sldId id="258" r:id="rId3"/>
    <p:sldId id="320" r:id="rId4"/>
    <p:sldId id="312" r:id="rId5"/>
    <p:sldId id="273" r:id="rId6"/>
    <p:sldId id="314" r:id="rId7"/>
    <p:sldId id="301" r:id="rId8"/>
    <p:sldId id="302" r:id="rId9"/>
    <p:sldId id="307" r:id="rId10"/>
    <p:sldId id="322" r:id="rId11"/>
    <p:sldId id="323" r:id="rId12"/>
    <p:sldId id="324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onan, Timothy (OS/OCR)" initials="NT(" lastIdx="0" clrIdx="0">
    <p:extLst>
      <p:ext uri="{19B8F6BF-5375-455C-9EA6-DF929625EA0E}">
        <p15:presenceInfo xmlns:p15="http://schemas.microsoft.com/office/powerpoint/2012/main" userId="S-1-5-21-1747495209-1248221918-2216747781-116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8A"/>
    <a:srgbClr val="001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92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ri.Rouhani\Desktop\1%20TYPE-LOCATION%20Worksheet%20updated%2012312017%20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ri.rouhani\Desktop\1%20TYPE-LOCATION%20Worksheet%20updated%200731201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ri.Rouhani\Desktop\1%20TYPE-LOCATION%20Worksheet%20updated%2012312017%20.xlsx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6829693968666287"/>
                  <c:y val="0.1041549697592148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6CE-4173-8527-6676ECD2861F}"/>
                </c:ext>
              </c:extLst>
            </c:dLbl>
            <c:dLbl>
              <c:idx val="1"/>
              <c:layout>
                <c:manualLayout>
                  <c:x val="-8.0850784609370577E-2"/>
                  <c:y val="-0.1622505610711703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6CE-4173-8527-6676ECD2861F}"/>
                </c:ext>
              </c:extLst>
            </c:dLbl>
            <c:dLbl>
              <c:idx val="2"/>
              <c:layout>
                <c:manualLayout>
                  <c:x val="0.20381838621106907"/>
                  <c:y val="-0.2390839185113597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92262312402548"/>
                      <c:h val="0.209126396032507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06CE-4173-8527-6676ECD2861F}"/>
                </c:ext>
              </c:extLst>
            </c:dLbl>
            <c:dLbl>
              <c:idx val="3"/>
              <c:layout>
                <c:manualLayout>
                  <c:x val="0.18553414865694981"/>
                  <c:y val="8.985773517440755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6CE-4173-8527-6676ECD2861F}"/>
                </c:ext>
              </c:extLst>
            </c:dLbl>
            <c:dLbl>
              <c:idx val="4"/>
              <c:layout>
                <c:manualLayout>
                  <c:x val="-9.7520522700619866E-2"/>
                  <c:y val="1.6162653581345811E-2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14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6CE-4173-8527-6676ECD2861F}"/>
                </c:ext>
              </c:extLst>
            </c:dLbl>
            <c:dLbl>
              <c:idx val="5"/>
              <c:layout>
                <c:manualLayout>
                  <c:x val="2.8278047690847154E-2"/>
                  <c:y val="0.1305182776066035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6CE-4173-8527-6676ECD2861F}"/>
                </c:ext>
              </c:extLst>
            </c:dLbl>
            <c:dLbl>
              <c:idx val="6"/>
              <c:layout>
                <c:manualLayout>
                  <c:x val="0.2696134740479616"/>
                  <c:y val="1.3708052118485189E-2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14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6CE-4173-8527-6676ECD286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en-US" sz="1400" b="1" i="0" u="none" strike="noStrike" kern="1200" baseline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'Type-Location'!$A$2:$A$8</c:f>
              <c:strCache>
                <c:ptCount val="7"/>
                <c:pt idx="0">
                  <c:v>Theft</c:v>
                </c:pt>
                <c:pt idx="1">
                  <c:v>Loss</c:v>
                </c:pt>
                <c:pt idx="2">
                  <c:v>Unauthorized Access/Disclosure</c:v>
                </c:pt>
                <c:pt idx="3">
                  <c:v>Hacking/IT</c:v>
                </c:pt>
                <c:pt idx="4">
                  <c:v>Improper Disposal</c:v>
                </c:pt>
                <c:pt idx="5">
                  <c:v>Other</c:v>
                </c:pt>
                <c:pt idx="6">
                  <c:v>Unknown</c:v>
                </c:pt>
              </c:strCache>
            </c:strRef>
          </c:cat>
          <c:val>
            <c:numRef>
              <c:f>'Type-Location'!$B$2:$B$8</c:f>
              <c:numCache>
                <c:formatCode>General</c:formatCode>
                <c:ptCount val="7"/>
                <c:pt idx="0">
                  <c:v>849</c:v>
                </c:pt>
                <c:pt idx="1">
                  <c:v>170</c:v>
                </c:pt>
                <c:pt idx="2">
                  <c:v>607</c:v>
                </c:pt>
                <c:pt idx="3">
                  <c:v>415</c:v>
                </c:pt>
                <c:pt idx="4">
                  <c:v>74</c:v>
                </c:pt>
                <c:pt idx="5">
                  <c:v>97</c:v>
                </c:pt>
                <c:pt idx="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6CE-4173-8527-6676ECD2861F}"/>
            </c:ext>
          </c:extLst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'Type-Location'!$A$2:$A$8</c:f>
              <c:strCache>
                <c:ptCount val="7"/>
                <c:pt idx="0">
                  <c:v>Theft</c:v>
                </c:pt>
                <c:pt idx="1">
                  <c:v>Loss</c:v>
                </c:pt>
                <c:pt idx="2">
                  <c:v>Unauthorized Access/Disclosure</c:v>
                </c:pt>
                <c:pt idx="3">
                  <c:v>Hacking/IT</c:v>
                </c:pt>
                <c:pt idx="4">
                  <c:v>Improper Disposal</c:v>
                </c:pt>
                <c:pt idx="5">
                  <c:v>Other</c:v>
                </c:pt>
                <c:pt idx="6">
                  <c:v>Unknown</c:v>
                </c:pt>
              </c:strCache>
            </c:strRef>
          </c:cat>
          <c:val>
            <c:numRef>
              <c:f>'Type-Location'!$C$2:$C$8</c:f>
              <c:numCache>
                <c:formatCode>0%</c:formatCode>
                <c:ptCount val="7"/>
                <c:pt idx="0">
                  <c:v>0.38157303370786516</c:v>
                </c:pt>
                <c:pt idx="1">
                  <c:v>7.6404494382022473E-2</c:v>
                </c:pt>
                <c:pt idx="2">
                  <c:v>0.27280898876404497</c:v>
                </c:pt>
                <c:pt idx="3">
                  <c:v>0.18651685393258427</c:v>
                </c:pt>
                <c:pt idx="4">
                  <c:v>3.3258426966292137E-2</c:v>
                </c:pt>
                <c:pt idx="5">
                  <c:v>4.359550561797753E-2</c:v>
                </c:pt>
                <c:pt idx="6">
                  <c:v>5.8426966292134831E-3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6CE-4173-8527-6676ECD2861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78738296010873"/>
          <c:y val="0.26572082379862699"/>
          <c:w val="0.43292626719532401"/>
          <c:h val="0.6984279596629369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19-4AD0-BB4B-C0AE5F67C09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119-4AD0-BB4B-C0AE5F67C09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119-4AD0-BB4B-C0AE5F67C09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119-4AD0-BB4B-C0AE5F67C09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119-4AD0-BB4B-C0AE5F67C09B}"/>
              </c:ext>
            </c:extLst>
          </c:dPt>
          <c:dLbls>
            <c:dLbl>
              <c:idx val="0"/>
              <c:layout>
                <c:manualLayout>
                  <c:x val="-5.067143202844325E-2"/>
                  <c:y val="0.139489119924082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19-4AD0-BB4B-C0AE5F67C09B}"/>
                </c:ext>
              </c:extLst>
            </c:dLbl>
            <c:dLbl>
              <c:idx val="1"/>
              <c:layout>
                <c:manualLayout>
                  <c:x val="2.5702872247352061E-2"/>
                  <c:y val="3.192610077058473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19-4AD0-BB4B-C0AE5F67C09B}"/>
                </c:ext>
              </c:extLst>
            </c:dLbl>
            <c:dLbl>
              <c:idx val="2"/>
              <c:layout>
                <c:manualLayout>
                  <c:x val="-0.16088084734089089"/>
                  <c:y val="-0.15971266749551044"/>
                </c:manualLayout>
              </c:layout>
              <c:tx>
                <c:rich>
                  <a:bodyPr/>
                  <a:lstStyle/>
                  <a:p>
                    <a:fld id="{F8F17918-2AE7-466D-91BB-1311B90A9AA6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AA8AE37C-AA83-4DB5-8919-865E9CF9A386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119-4AD0-BB4B-C0AE5F67C09B}"/>
                </c:ext>
              </c:extLst>
            </c:dLbl>
            <c:dLbl>
              <c:idx val="3"/>
              <c:layout>
                <c:manualLayout>
                  <c:x val="0.22209703207242132"/>
                  <c:y val="6.50861693617895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5644EDE-53E1-42FC-8B3E-44D5164F5389}" type="CATEGORYNAME">
                      <a:rPr lang="en-US" sz="1400">
                        <a:solidFill>
                          <a:schemeClr val="bg1"/>
                        </a:solidFill>
                      </a:rPr>
                      <a:pPr>
                        <a:defRPr sz="1400" b="1"/>
                      </a:pPr>
                      <a:t>[CATEGORY NAME]</a:t>
                    </a:fld>
                    <a:r>
                      <a:rPr lang="en-US" sz="1400" baseline="0" dirty="0">
                        <a:solidFill>
                          <a:schemeClr val="bg1"/>
                        </a:solidFill>
                      </a:rPr>
                      <a:t>
</a:t>
                    </a:r>
                    <a:fld id="{A46F11CB-5AAA-42C4-BAD5-5F70AE984528}" type="PERCENTAGE">
                      <a:rPr lang="en-US" sz="1400" baseline="0">
                        <a:solidFill>
                          <a:schemeClr val="bg1"/>
                        </a:solidFill>
                      </a:rPr>
                      <a:pPr>
                        <a:defRPr sz="1400" b="1"/>
                      </a:pPr>
                      <a:t>[PERCENTAGE]</a:t>
                    </a:fld>
                    <a:endParaRPr lang="en-US" sz="1400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377665970023299"/>
                      <c:h val="0.121977674575471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119-4AD0-BB4B-C0AE5F67C09B}"/>
                </c:ext>
              </c:extLst>
            </c:dLbl>
            <c:dLbl>
              <c:idx val="4"/>
              <c:layout>
                <c:manualLayout>
                  <c:x val="-2.1920738631075371E-2"/>
                  <c:y val="-1.730721874868616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119-4AD0-BB4B-C0AE5F67C0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GRAPHS!$A$3:$A$7</c:f>
              <c:strCache>
                <c:ptCount val="5"/>
                <c:pt idx="0">
                  <c:v>Theft</c:v>
                </c:pt>
                <c:pt idx="1">
                  <c:v>Loss</c:v>
                </c:pt>
                <c:pt idx="2">
                  <c:v>Unauthorized Access/
Disclosure</c:v>
                </c:pt>
                <c:pt idx="3">
                  <c:v>Hacking/IT Incident</c:v>
                </c:pt>
                <c:pt idx="4">
                  <c:v>Improper Disposal</c:v>
                </c:pt>
              </c:strCache>
            </c:strRef>
          </c:cat>
          <c:val>
            <c:numRef>
              <c:f>GRAPHS!$D$3:$D$7</c:f>
              <c:numCache>
                <c:formatCode>General</c:formatCode>
                <c:ptCount val="5"/>
                <c:pt idx="0">
                  <c:v>34</c:v>
                </c:pt>
                <c:pt idx="1">
                  <c:v>11</c:v>
                </c:pt>
                <c:pt idx="2">
                  <c:v>112</c:v>
                </c:pt>
                <c:pt idx="3">
                  <c:v>114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119-4AD0-BB4B-C0AE5F67C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8029986052998606"/>
                  <c:y val="0.165265937031135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5FE-4CCB-8EA6-2A889F3AED58}"/>
                </c:ext>
              </c:extLst>
            </c:dLbl>
            <c:dLbl>
              <c:idx val="1"/>
              <c:layout>
                <c:manualLayout>
                  <c:x val="-0.18335680098811177"/>
                  <c:y val="-2.399261203460678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5FE-4CCB-8EA6-2A889F3AED58}"/>
                </c:ext>
              </c:extLst>
            </c:dLbl>
            <c:dLbl>
              <c:idx val="2"/>
              <c:layout>
                <c:manualLayout>
                  <c:x val="-0.13784051258298596"/>
                  <c:y val="-0.1906295324195585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5FE-4CCB-8EA6-2A889F3AED58}"/>
                </c:ext>
              </c:extLst>
            </c:dLbl>
            <c:dLbl>
              <c:idx val="3"/>
              <c:layout>
                <c:manualLayout>
                  <c:x val="3.8784913228215527E-2"/>
                  <c:y val="-0.10944535034274176"/>
                </c:manualLayout>
              </c:layout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4341BAB3-B4D2-46BE-AAB4-DAC932CEF791}" type="CATEGORYNAME">
                      <a:rPr lang="en-US" sz="1200">
                        <a:solidFill>
                          <a:schemeClr val="bg1"/>
                        </a:solidFill>
                      </a:rPr>
                      <a:pPr algn="ctr" rtl="0">
                        <a:defRPr lang="en-US" sz="1200" b="1" i="0" u="none" strike="noStrike" kern="1200" baseline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[CATEGORY NAME]</a:t>
                    </a:fld>
                    <a:r>
                      <a:rPr lang="en-US" sz="1200" baseline="0" dirty="0"/>
                      <a:t>
</a:t>
                    </a:r>
                    <a:fld id="{3B8D2AE6-DF3E-4892-99E7-F4C6180D6154}" type="PERCENTAGE">
                      <a:rPr lang="en-US" sz="1200" baseline="0">
                        <a:solidFill>
                          <a:schemeClr val="bg1"/>
                        </a:solidFill>
                      </a:rPr>
                      <a:pPr algn="ctr" rtl="0">
                        <a:defRPr lang="en-US" sz="1200" b="1" i="0" u="none" strike="noStrike" kern="1200" baseline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[PERCENTAGE]</a:t>
                    </a:fld>
                    <a:endParaRPr lang="en-US" sz="1200" baseline="0" dirty="0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5FE-4CCB-8EA6-2A889F3AED58}"/>
                </c:ext>
              </c:extLst>
            </c:dLbl>
            <c:dLbl>
              <c:idx val="4"/>
              <c:layout>
                <c:manualLayout>
                  <c:x val="0.16630698713260553"/>
                  <c:y val="-0.1694618824367346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5FE-4CCB-8EA6-2A889F3AED58}"/>
                </c:ext>
              </c:extLst>
            </c:dLbl>
            <c:dLbl>
              <c:idx val="5"/>
              <c:layout>
                <c:manualLayout>
                  <c:x val="0.14976324873616739"/>
                  <c:y val="2.849862563339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5FE-4CCB-8EA6-2A889F3AED58}"/>
                </c:ext>
              </c:extLst>
            </c:dLbl>
            <c:dLbl>
              <c:idx val="6"/>
              <c:layout>
                <c:manualLayout>
                  <c:x val="-5.8008800370541916E-2"/>
                  <c:y val="-2.6289880431612716E-2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5FE-4CCB-8EA6-2A889F3AED58}"/>
                </c:ext>
              </c:extLst>
            </c:dLbl>
            <c:dLbl>
              <c:idx val="7"/>
              <c:layout>
                <c:manualLayout>
                  <c:x val="7.6325056648253703E-2"/>
                  <c:y val="0.171827810666945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5FE-4CCB-8EA6-2A889F3AED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en-US" sz="1200" b="1" i="0" u="none" strike="noStrike" kern="1200" baseline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'Type-Location'!$A$11:$A$18</c:f>
              <c:strCache>
                <c:ptCount val="8"/>
                <c:pt idx="0">
                  <c:v>Paper Records</c:v>
                </c:pt>
                <c:pt idx="1">
                  <c:v>Desktop Computer</c:v>
                </c:pt>
                <c:pt idx="2">
                  <c:v>Laptop</c:v>
                </c:pt>
                <c:pt idx="3">
                  <c:v>Portable Electronic Device</c:v>
                </c:pt>
                <c:pt idx="4">
                  <c:v>Network Server</c:v>
                </c:pt>
                <c:pt idx="5">
                  <c:v>Email</c:v>
                </c:pt>
                <c:pt idx="6">
                  <c:v>EMR</c:v>
                </c:pt>
                <c:pt idx="7">
                  <c:v>Other</c:v>
                </c:pt>
              </c:strCache>
            </c:strRef>
          </c:cat>
          <c:val>
            <c:numRef>
              <c:f>'Type-Location'!$B$11:$B$18</c:f>
              <c:numCache>
                <c:formatCode>General</c:formatCode>
                <c:ptCount val="8"/>
                <c:pt idx="0">
                  <c:v>516</c:v>
                </c:pt>
                <c:pt idx="1">
                  <c:v>250</c:v>
                </c:pt>
                <c:pt idx="2">
                  <c:v>393</c:v>
                </c:pt>
                <c:pt idx="3">
                  <c:v>216</c:v>
                </c:pt>
                <c:pt idx="4">
                  <c:v>415</c:v>
                </c:pt>
                <c:pt idx="5">
                  <c:v>264</c:v>
                </c:pt>
                <c:pt idx="6">
                  <c:v>150</c:v>
                </c:pt>
                <c:pt idx="7">
                  <c:v>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FE-4CCB-8EA6-2A889F3AED58}"/>
            </c:ext>
          </c:extLst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'Type-Location'!$A$11:$A$18</c:f>
              <c:strCache>
                <c:ptCount val="8"/>
                <c:pt idx="0">
                  <c:v>Paper Records</c:v>
                </c:pt>
                <c:pt idx="1">
                  <c:v>Desktop Computer</c:v>
                </c:pt>
                <c:pt idx="2">
                  <c:v>Laptop</c:v>
                </c:pt>
                <c:pt idx="3">
                  <c:v>Portable Electronic Device</c:v>
                </c:pt>
                <c:pt idx="4">
                  <c:v>Network Server</c:v>
                </c:pt>
                <c:pt idx="5">
                  <c:v>Email</c:v>
                </c:pt>
                <c:pt idx="6">
                  <c:v>EMR</c:v>
                </c:pt>
                <c:pt idx="7">
                  <c:v>Other</c:v>
                </c:pt>
              </c:strCache>
            </c:strRef>
          </c:cat>
          <c:val>
            <c:numRef>
              <c:f>'Type-Location'!$C$11:$C$18</c:f>
              <c:numCache>
                <c:formatCode>0%</c:formatCode>
                <c:ptCount val="8"/>
                <c:pt idx="0">
                  <c:v>0.21121571837904216</c:v>
                </c:pt>
                <c:pt idx="1">
                  <c:v>0.10233319688907082</c:v>
                </c:pt>
                <c:pt idx="2">
                  <c:v>0.16086778550961933</c:v>
                </c:pt>
                <c:pt idx="3">
                  <c:v>8.8415882112157188E-2</c:v>
                </c:pt>
                <c:pt idx="4">
                  <c:v>0.16987310683585755</c:v>
                </c:pt>
                <c:pt idx="5">
                  <c:v>0.10806385591485879</c:v>
                </c:pt>
                <c:pt idx="6">
                  <c:v>6.1399918133442491E-2</c:v>
                </c:pt>
                <c:pt idx="7">
                  <c:v>9.7830536225951698E-2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5FE-4CCB-8EA6-2A889F3AED5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540648717055877"/>
          <c:y val="0.16918205804749339"/>
          <c:w val="0.42826438421302898"/>
          <c:h val="0.7921196130167106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8C-4F80-9EDA-59313AC229B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8C-4F80-9EDA-59313AC229B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8C-4F80-9EDA-59313AC229B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8C-4F80-9EDA-59313AC229B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8C-4F80-9EDA-59313AC229B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8C-4F80-9EDA-59313AC229B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8C-4F80-9EDA-59313AC229B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C8C-4F80-9EDA-59313AC229B2}"/>
              </c:ext>
            </c:extLst>
          </c:dPt>
          <c:dLbls>
            <c:dLbl>
              <c:idx val="0"/>
              <c:layout>
                <c:manualLayout>
                  <c:x val="-0.10622590150553578"/>
                  <c:y val="0.1754513535412295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C8C-4F80-9EDA-59313AC229B2}"/>
                </c:ext>
              </c:extLst>
            </c:dLbl>
            <c:dLbl>
              <c:idx val="1"/>
              <c:layout>
                <c:manualLayout>
                  <c:x val="6.3644864323888113E-3"/>
                  <c:y val="-2.52149876444761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37B8472-5036-407D-BEAF-636168818805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7EF15843-2D37-4767-AEB0-27CA40D3C802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72841170671867"/>
                      <c:h val="0.106811570800709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C8C-4F80-9EDA-59313AC229B2}"/>
                </c:ext>
              </c:extLst>
            </c:dLbl>
            <c:dLbl>
              <c:idx val="3"/>
              <c:layout>
                <c:manualLayout>
                  <c:x val="1.0813498526664196E-2"/>
                  <c:y val="-3.4663674956197758E-2"/>
                </c:manualLayout>
              </c:layout>
              <c:tx>
                <c:rich>
                  <a:bodyPr/>
                  <a:lstStyle/>
                  <a:p>
                    <a:fld id="{3D865B33-C6C2-4CCB-B8C4-0710805356D7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B1220FC8-F25E-489E-B716-4559F398AE31}" type="PERCENTAGE">
                      <a:rPr lang="en-US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C8C-4F80-9EDA-59313AC229B2}"/>
                </c:ext>
              </c:extLst>
            </c:dLbl>
            <c:dLbl>
              <c:idx val="4"/>
              <c:layout>
                <c:manualLayout>
                  <c:x val="-1.4368524904429742E-2"/>
                  <c:y val="-0.155616064939478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C8C-4F80-9EDA-59313AC229B2}"/>
                </c:ext>
              </c:extLst>
            </c:dLbl>
            <c:dLbl>
              <c:idx val="5"/>
              <c:layout>
                <c:manualLayout>
                  <c:x val="0.13844010800153367"/>
                  <c:y val="-4.972955056859018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5F701BF-ED75-48FC-97D3-6523CE54CEFC}" type="CATEGORYNAME">
                      <a:rPr lang="en-US" sz="1400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[CATEGORY NAME]</a:t>
                    </a:fld>
                    <a:r>
                      <a:rPr lang="en-US" sz="1400" baseline="0" dirty="0">
                        <a:solidFill>
                          <a:schemeClr val="bg1"/>
                        </a:solidFill>
                      </a:rPr>
                      <a:t>
</a:t>
                    </a:r>
                    <a:fld id="{8ED39231-F9B6-4393-B66B-79FBF6E78200}" type="PERCENTAGE">
                      <a:rPr lang="en-US" sz="1400" baseline="0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 sz="1400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559991187141811E-2"/>
                      <c:h val="0.141398617911221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C8C-4F80-9EDA-59313AC229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GRAPHS!$A$30:$A$37</c:f>
              <c:strCache>
                <c:ptCount val="8"/>
                <c:pt idx="0">
                  <c:v>Paper/Film</c:v>
                </c:pt>
                <c:pt idx="1">
                  <c:v>Desktop Computer</c:v>
                </c:pt>
                <c:pt idx="2">
                  <c:v>Laptop</c:v>
                </c:pt>
                <c:pt idx="3">
                  <c:v>Other Portable
Electronic Device</c:v>
                </c:pt>
                <c:pt idx="4">
                  <c:v>Network Server</c:v>
                </c:pt>
                <c:pt idx="5">
                  <c:v>Email</c:v>
                </c:pt>
                <c:pt idx="6">
                  <c:v>EMR</c:v>
                </c:pt>
                <c:pt idx="7">
                  <c:v>Other</c:v>
                </c:pt>
              </c:strCache>
            </c:strRef>
          </c:cat>
          <c:val>
            <c:numRef>
              <c:f>GRAPHS!$D$30:$D$37</c:f>
              <c:numCache>
                <c:formatCode>#,##0</c:formatCode>
                <c:ptCount val="8"/>
                <c:pt idx="0">
                  <c:v>58</c:v>
                </c:pt>
                <c:pt idx="1">
                  <c:v>25</c:v>
                </c:pt>
                <c:pt idx="2">
                  <c:v>16</c:v>
                </c:pt>
                <c:pt idx="3">
                  <c:v>14</c:v>
                </c:pt>
                <c:pt idx="4">
                  <c:v>45</c:v>
                </c:pt>
                <c:pt idx="5">
                  <c:v>85</c:v>
                </c:pt>
                <c:pt idx="6">
                  <c:v>16</c:v>
                </c:pt>
                <c:pt idx="7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C8C-4F80-9EDA-59313AC229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0.14952</cdr:x>
      <cdr:y>0.17087</cdr:y>
    </cdr:from>
    <cdr:to>
      <cdr:x>0.81997</cdr:x>
      <cdr:y>0.25884</cdr:y>
    </cdr:to>
    <cdr:sp macro="" textlink="">
      <cdr:nvSpPr>
        <cdr:cNvPr id="2" name="TextBox 11"/>
        <cdr:cNvSpPr txBox="1"/>
      </cdr:nvSpPr>
      <cdr:spPr>
        <a:xfrm xmlns:a="http://schemas.openxmlformats.org/drawingml/2006/main">
          <a:off x="1639296" y="1385165"/>
          <a:ext cx="7350644" cy="71314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spcBef>
              <a:spcPct val="0"/>
            </a:spcBef>
          </a:pPr>
          <a:r>
            <a:rPr lang="en-US" altLang="en-US" sz="2000" b="1" dirty="0" smtClean="0"/>
            <a:t>January 1, 2018 </a:t>
          </a:r>
          <a:r>
            <a:rPr lang="en-US" altLang="en-US" sz="2000" b="1" dirty="0"/>
            <a:t>through </a:t>
          </a:r>
          <a:r>
            <a:rPr lang="en-US" altLang="en-US" sz="2000" b="1" dirty="0" smtClean="0"/>
            <a:t>September 30, 2018</a:t>
          </a:r>
          <a:endParaRPr lang="en-US" altLang="en-US" sz="20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D8B52A5-B609-45D2-8E73-BEA30BA810F5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547F013-A696-4CDE-AB70-E435D0E8D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12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70860" indent="-29648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85938" indent="-237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60313" indent="-237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134688" indent="-237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96242" indent="-237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3057796" indent="-237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519350" indent="-237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80904" indent="-237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5CEA9AA-ACBC-4E10-86E7-43B9F49921B2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>
              <a:latin typeface="Arial" charset="0"/>
            </a:endParaRPr>
          </a:p>
        </p:txBody>
      </p:sp>
      <p:sp>
        <p:nvSpPr>
          <p:cNvPr id="8196" name="Notes Placeholder 1"/>
          <p:cNvSpPr>
            <a:spLocks noGrp="1"/>
          </p:cNvSpPr>
          <p:nvPr/>
        </p:nvSpPr>
        <p:spPr bwMode="auto">
          <a:xfrm>
            <a:off x="715977" y="4488747"/>
            <a:ext cx="5734233" cy="4253423"/>
          </a:xfrm>
          <a:prstGeom prst="rect">
            <a:avLst/>
          </a:prstGeom>
        </p:spPr>
        <p:txBody>
          <a:bodyPr lIns="94941" tIns="47471" rIns="94941" bIns="47471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9234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70860" indent="-29648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85938" indent="-237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60313" indent="-237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134688" indent="-237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96242" indent="-237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3057796" indent="-237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519350" indent="-237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80904" indent="-237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316EA1C-8787-4626-9123-199AAD6C0874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>
              <a:latin typeface="Arial" charset="0"/>
            </a:endParaRPr>
          </a:p>
        </p:txBody>
      </p:sp>
      <p:sp>
        <p:nvSpPr>
          <p:cNvPr id="9220" name="Notes Placeholder 1"/>
          <p:cNvSpPr>
            <a:spLocks noGrp="1"/>
          </p:cNvSpPr>
          <p:nvPr/>
        </p:nvSpPr>
        <p:spPr bwMode="auto">
          <a:xfrm>
            <a:off x="715977" y="4488747"/>
            <a:ext cx="5734233" cy="4253423"/>
          </a:xfrm>
          <a:prstGeom prst="rect">
            <a:avLst/>
          </a:prstGeom>
        </p:spPr>
        <p:txBody>
          <a:bodyPr lIns="94941" tIns="47471" rIns="94941" bIns="47471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507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5ED31D-BB7C-45EF-80E7-8ED327620B6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110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181225" y="4219575"/>
            <a:ext cx="8818563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Double click to edit Master subtitles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903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181225" y="4219575"/>
            <a:ext cx="8818563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Double click to edit Master subtitles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31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62680"/>
            <a:ext cx="2743200" cy="365125"/>
          </a:xfrm>
          <a:prstGeom prst="rect">
            <a:avLst/>
          </a:prstGeom>
        </p:spPr>
        <p:txBody>
          <a:bodyPr/>
          <a:lstStyle/>
          <a:p>
            <a:fld id="{A246E2CA-2A32-41FF-AFD4-9D7C3F9D1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60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52047"/>
            <a:ext cx="2743200" cy="365125"/>
          </a:xfrm>
          <a:prstGeom prst="rect">
            <a:avLst/>
          </a:prstGeom>
        </p:spPr>
        <p:txBody>
          <a:bodyPr/>
          <a:lstStyle/>
          <a:p>
            <a:fld id="{A246E2CA-2A32-41FF-AFD4-9D7C3F9D1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8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4109" y="235784"/>
            <a:ext cx="9479691" cy="88950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9016"/>
            <a:ext cx="6172200" cy="42484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46E2CA-2A32-41FF-AFD4-9D7C3F9D18B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7256489" y="1499016"/>
            <a:ext cx="4615721" cy="4248402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628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46E2CA-2A32-41FF-AFD4-9D7C3F9D1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06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46E2CA-2A32-41FF-AFD4-9D7C3F9D1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9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25F0C-6E5A-4EC8-8004-22E9E01000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85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1228" y="365126"/>
            <a:ext cx="9454160" cy="60359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25F0C-6E5A-4EC8-8004-22E9E01000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03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1"/>
            <a:ext cx="11582400" cy="4678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04800" y="1295400"/>
            <a:ext cx="11582400" cy="457200"/>
          </a:xfrm>
        </p:spPr>
        <p:txBody>
          <a:bodyPr>
            <a:noAutofit/>
          </a:bodyPr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0363200" y="6553200"/>
            <a:ext cx="1625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8BDF6-74A1-4D89-A9F3-B0EEB4E6B4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48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498076" y="26275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9133787" y="62055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0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453963"/>
            <a:ext cx="12192000" cy="40403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1132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35126" y="365125"/>
            <a:ext cx="9418674" cy="666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20456"/>
            <a:ext cx="10515600" cy="4656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4098" name="Picture 2" descr="WEDI logo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89" y="365125"/>
            <a:ext cx="1323975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>
            <a:off x="366454" y="6513847"/>
            <a:ext cx="25238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www.wedi.org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3830371" y="647341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610600" y="64829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09125F0C-6E5A-4EC8-8004-22E9E01000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4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9" r:id="rId3"/>
    <p:sldLayoutId id="2147483677" r:id="rId4"/>
    <p:sldLayoutId id="2147483678" r:id="rId5"/>
    <p:sldLayoutId id="2147483675" r:id="rId6"/>
    <p:sldLayoutId id="2147483676" r:id="rId7"/>
    <p:sldLayoutId id="2147483693" r:id="rId8"/>
    <p:sldLayoutId id="2147483694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3215" y="4422702"/>
            <a:ext cx="7730130" cy="2282898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Keynote Address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500" b="0" dirty="0" smtClean="0"/>
              <a:t>Roger </a:t>
            </a:r>
            <a:r>
              <a:rPr lang="en-US" sz="3500" b="0" dirty="0"/>
              <a:t>Severino, Director</a:t>
            </a:r>
            <a:br>
              <a:rPr lang="en-US" sz="3500" b="0" dirty="0"/>
            </a:br>
            <a:r>
              <a:rPr lang="en-US" sz="3500" b="0" dirty="0"/>
              <a:t>Office for Civil Rights</a:t>
            </a:r>
            <a:br>
              <a:rPr lang="en-US" sz="3500" b="0" dirty="0"/>
            </a:br>
            <a:r>
              <a:rPr lang="en-US" sz="3500" b="0" dirty="0"/>
              <a:t>U.S. Department of Health and Human </a:t>
            </a:r>
            <a:r>
              <a:rPr lang="en-US" sz="3500" b="0" dirty="0" smtClean="0"/>
              <a:t>Services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sz="2400" b="0" dirty="0" smtClean="0">
                <a:solidFill>
                  <a:schemeClr val="tx1"/>
                </a:solidFill>
              </a:rPr>
              <a:t>October 18, 2018</a:t>
            </a:r>
            <a:r>
              <a:rPr lang="en-US" b="0" dirty="0"/>
              <a:t/>
            </a:r>
            <a:br>
              <a:rPr lang="en-US" b="0" dirty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/>
            </a:r>
            <a:br>
              <a:rPr lang="en-US" i="1" dirty="0"/>
            </a:br>
            <a:endParaRPr lang="en-US" sz="24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47" y="4076054"/>
            <a:ext cx="3634150" cy="26295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497" y="318654"/>
            <a:ext cx="57150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5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4484" y="2070761"/>
            <a:ext cx="11346874" cy="5140324"/>
          </a:xfrm>
        </p:spPr>
        <p:txBody>
          <a:bodyPr>
            <a:normAutofit/>
          </a:bodyPr>
          <a:lstStyle/>
          <a:p>
            <a:r>
              <a:rPr lang="en-US" b="1" dirty="0" smtClean="0">
                <a:cs typeface="Times New Roman" panose="02020603050405020304" pitchFamily="18" charset="0"/>
              </a:rPr>
              <a:t>Ransomware Guidance</a:t>
            </a:r>
            <a:endParaRPr lang="en-US" dirty="0" smtClean="0">
              <a:cs typeface="Times New Roman" panose="02020603050405020304" pitchFamily="18" charset="0"/>
            </a:endParaRPr>
          </a:p>
          <a:p>
            <a:endParaRPr lang="en-US" b="1" dirty="0" smtClean="0"/>
          </a:p>
          <a:p>
            <a:r>
              <a:rPr lang="en-US" b="1" dirty="0" smtClean="0"/>
              <a:t>Cyber </a:t>
            </a:r>
            <a:r>
              <a:rPr lang="en-US" b="1" dirty="0"/>
              <a:t>Security Checklist and </a:t>
            </a:r>
            <a:r>
              <a:rPr lang="en-US" b="1" dirty="0" smtClean="0"/>
              <a:t>Infographic</a:t>
            </a:r>
            <a:endParaRPr lang="en-US" b="1" dirty="0"/>
          </a:p>
          <a:p>
            <a:pPr lvl="1"/>
            <a:endParaRPr lang="en-US" u="sng" dirty="0"/>
          </a:p>
          <a:p>
            <a:r>
              <a:rPr lang="en-US" b="1" dirty="0" smtClean="0"/>
              <a:t>Monthly Cybersecurity Newsletters</a:t>
            </a:r>
          </a:p>
          <a:p>
            <a:pPr lvl="1"/>
            <a:r>
              <a:rPr lang="en-US" kern="0" dirty="0" smtClean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April </a:t>
            </a:r>
            <a:r>
              <a:rPr lang="en-US" kern="0" dirty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2018:  Risk Analyses vs. Gap </a:t>
            </a:r>
            <a:r>
              <a:rPr lang="en-US" kern="0" dirty="0" smtClean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Analyses</a:t>
            </a:r>
          </a:p>
          <a:p>
            <a:pPr lvl="1"/>
            <a:r>
              <a:rPr lang="en-US" kern="0" dirty="0" smtClean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May </a:t>
            </a:r>
            <a:r>
              <a:rPr lang="en-US" kern="0" dirty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2018: Workstation Security </a:t>
            </a:r>
            <a:endParaRPr lang="en-US" kern="0" dirty="0" smtClean="0">
              <a:solidFill>
                <a:prstClr val="black"/>
              </a:solidFill>
              <a:ea typeface="ＭＳ Ｐゴシック" charset="-128"/>
              <a:cs typeface="Arial" panose="020B0604020202020204" pitchFamily="34" charset="0"/>
            </a:endParaRPr>
          </a:p>
          <a:p>
            <a:pPr lvl="1"/>
            <a:r>
              <a:rPr lang="en-US" kern="0" dirty="0" smtClean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June </a:t>
            </a:r>
            <a:r>
              <a:rPr lang="en-US" kern="0" dirty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2018: Software Vulnerabilities and Patching </a:t>
            </a:r>
            <a:endParaRPr lang="en-US" kern="0" dirty="0" smtClean="0">
              <a:solidFill>
                <a:prstClr val="black"/>
              </a:solidFill>
              <a:ea typeface="ＭＳ Ｐゴシック" charset="-128"/>
              <a:cs typeface="Arial" panose="020B0604020202020204" pitchFamily="34" charset="0"/>
            </a:endParaRPr>
          </a:p>
          <a:p>
            <a:pPr lvl="1"/>
            <a:r>
              <a:rPr lang="en-US" kern="0" dirty="0" smtClean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July </a:t>
            </a:r>
            <a:r>
              <a:rPr lang="en-US" kern="0" dirty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2018:  Guidance on Disposing of Electronic Devices and </a:t>
            </a:r>
            <a:r>
              <a:rPr lang="en-US" kern="0" dirty="0" smtClean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Media</a:t>
            </a:r>
          </a:p>
          <a:p>
            <a:pPr lvl="1"/>
            <a:r>
              <a:rPr lang="en-US" kern="0" dirty="0" smtClean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August </a:t>
            </a:r>
            <a:r>
              <a:rPr lang="en-US" kern="0" dirty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2018:  </a:t>
            </a:r>
            <a:r>
              <a:rPr lang="en-US" kern="0" dirty="0" smtClean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Securing </a:t>
            </a:r>
            <a:r>
              <a:rPr lang="en-US" kern="0" dirty="0">
                <a:solidFill>
                  <a:prstClr val="black"/>
                </a:solidFill>
                <a:ea typeface="ＭＳ Ｐゴシック" charset="-128"/>
                <a:cs typeface="Arial" panose="020B0604020202020204" pitchFamily="34" charset="0"/>
              </a:rPr>
              <a:t>Electronic Media and Devices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8172" y="366222"/>
            <a:ext cx="9418674" cy="666751"/>
          </a:xfrm>
        </p:spPr>
        <p:txBody>
          <a:bodyPr/>
          <a:lstStyle/>
          <a:p>
            <a:r>
              <a:rPr lang="en-US" dirty="0" smtClean="0"/>
              <a:t>OCR Cybersecurity Guidance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DA8BDF6-74A1-4D89-A9F3-B0EEB4E6B4A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814" y="578051"/>
            <a:ext cx="4253662" cy="5040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821" y="6210677"/>
            <a:ext cx="983178" cy="6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64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753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30531" y="2576945"/>
            <a:ext cx="100334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</a:rPr>
              <a:t>I didn’t know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463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19545" y="434398"/>
            <a:ext cx="9418674" cy="666751"/>
          </a:xfrm>
        </p:spPr>
        <p:txBody>
          <a:bodyPr>
            <a:normAutofit/>
          </a:bodyPr>
          <a:lstStyle/>
          <a:p>
            <a:r>
              <a:rPr lang="en-US" dirty="0"/>
              <a:t>Proposed </a:t>
            </a:r>
            <a:r>
              <a:rPr lang="en-US" dirty="0" smtClean="0"/>
              <a:t>HIPAA Policy Activity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19545" y="1469376"/>
            <a:ext cx="11242964" cy="465650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Notice of Proposed Rulemaking on Good Faith Disclosures by </a:t>
            </a: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Care </a:t>
            </a:r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Providers to Address Opioid Crisis</a:t>
            </a:r>
            <a:endParaRPr lang="en-U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Request for Information </a:t>
            </a: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</a:t>
            </a:r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Improving Care Coordination and Reducing Regulatory </a:t>
            </a:r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Burden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sz="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Notice of Privacy Practices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Required Provider to Provider Information Sharing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Accounting of Disclosures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endParaRPr lang="en-US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Request </a:t>
            </a: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Information on </a:t>
            </a:r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Civil </a:t>
            </a: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Monetary Penalties or Monetary Settlements to Harmed </a:t>
            </a:r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Individuals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HIPAA/FERPA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566400" y="6553200"/>
            <a:ext cx="1625600" cy="304800"/>
          </a:xfrm>
        </p:spPr>
        <p:txBody>
          <a:bodyPr/>
          <a:lstStyle/>
          <a:p>
            <a:pPr>
              <a:defRPr/>
            </a:pPr>
            <a:fld id="{FDA8BDF6-74A1-4D89-A9F3-B0EEB4E6B4A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821" y="6210677"/>
            <a:ext cx="983178" cy="6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90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8322" y="672144"/>
            <a:ext cx="7663096" cy="394656"/>
          </a:xfrm>
        </p:spPr>
        <p:txBody>
          <a:bodyPr>
            <a:noAutofit/>
          </a:bodyPr>
          <a:lstStyle/>
          <a:p>
            <a:r>
              <a:rPr lang="en-US" b="1" i="1" dirty="0" smtClean="0"/>
              <a:t>Recent HIPAA Enforcement Highlights </a:t>
            </a:r>
            <a:endParaRPr lang="en-US" b="1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889515"/>
              </p:ext>
            </p:extLst>
          </p:nvPr>
        </p:nvGraphicFramePr>
        <p:xfrm>
          <a:off x="1557195" y="1431820"/>
          <a:ext cx="9243589" cy="4117957"/>
        </p:xfrm>
        <a:graphic>
          <a:graphicData uri="http://schemas.openxmlformats.org/drawingml/2006/table">
            <a:tbl>
              <a:tblPr/>
              <a:tblGrid>
                <a:gridCol w="1573736">
                  <a:extLst>
                    <a:ext uri="{9D8B030D-6E8A-4147-A177-3AD203B41FA5}">
                      <a16:colId xmlns:a16="http://schemas.microsoft.com/office/drawing/2014/main" val="3961049122"/>
                    </a:ext>
                  </a:extLst>
                </a:gridCol>
                <a:gridCol w="4556222">
                  <a:extLst>
                    <a:ext uri="{9D8B030D-6E8A-4147-A177-3AD203B41FA5}">
                      <a16:colId xmlns:a16="http://schemas.microsoft.com/office/drawing/2014/main" val="2753794095"/>
                    </a:ext>
                  </a:extLst>
                </a:gridCol>
                <a:gridCol w="3113631">
                  <a:extLst>
                    <a:ext uri="{9D8B030D-6E8A-4147-A177-3AD203B41FA5}">
                      <a16:colId xmlns:a16="http://schemas.microsoft.com/office/drawing/2014/main" val="3937578883"/>
                    </a:ext>
                  </a:extLst>
                </a:gridCol>
              </a:tblGrid>
              <a:tr h="51412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2/16/2017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Memorial Healthcare System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$5,500,000 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69109563"/>
                  </a:ext>
                </a:extLst>
              </a:tr>
              <a:tr h="48236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5/10/2017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Memorial Hermann Health System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$2,400,000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24993269"/>
                  </a:ext>
                </a:extLst>
              </a:tr>
              <a:tr h="48236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5/23/2017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St. Luke's-Roosevelt Hospital Center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$387,200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71545888"/>
                  </a:ext>
                </a:extLst>
              </a:tr>
              <a:tr h="48236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2/1/2018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Fresenius Medical Care North America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$3,500,000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23977573"/>
                  </a:ext>
                </a:extLst>
              </a:tr>
              <a:tr h="48236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2/13/2018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Filefax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$100,000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64488490"/>
                  </a:ext>
                </a:extLst>
              </a:tr>
              <a:tr h="70965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6/18/2018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MD Anderson Cancer Center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94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4,348,000 </a:t>
                      </a:r>
                    </a:p>
                    <a:p>
                      <a:pPr algn="r" rtl="0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ALJ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Judgement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1676078"/>
                  </a:ext>
                </a:extLst>
              </a:tr>
              <a:tr h="48236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9/20/2018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ABC Cases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$999,000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2202918"/>
                  </a:ext>
                </a:extLst>
              </a:tr>
              <a:tr h="48236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10/15/2018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Anthem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$16,000,000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02959507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821" y="6210677"/>
            <a:ext cx="983178" cy="6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6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1094" y="374179"/>
            <a:ext cx="9841238" cy="6667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HIPAA Enforcement January 1, 2017 – October 15, 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6E2CA-2A32-41FF-AFD4-9D7C3F9D18BE}" type="slidenum">
              <a:rPr lang="en-US" smtClean="0"/>
              <a:t>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02182" y="2951019"/>
            <a:ext cx="5008417" cy="1717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/>
              <a:t>Total $45,360,383*</a:t>
            </a:r>
            <a:endParaRPr lang="en-US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29018" y="5744161"/>
            <a:ext cx="6026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*BJE</a:t>
            </a:r>
            <a:endParaRPr lang="en-US" sz="40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821" y="6210677"/>
            <a:ext cx="983178" cy="6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59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986AD-64CF-49A4-A91A-660653DC12FD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1528870" y="179271"/>
            <a:ext cx="8763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FFB805"/>
              </a:buClr>
              <a:buChar char="•"/>
              <a:defRPr sz="2800">
                <a:solidFill>
                  <a:srgbClr val="004D8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B805"/>
              </a:buClr>
              <a:buChar char="–"/>
              <a:defRPr sz="2800">
                <a:solidFill>
                  <a:srgbClr val="004D8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B805"/>
              </a:buClr>
              <a:buChar char="•"/>
              <a:defRPr sz="2400">
                <a:solidFill>
                  <a:srgbClr val="004D8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FB805"/>
              </a:buClr>
              <a:buChar char="–"/>
              <a:defRPr sz="2000">
                <a:solidFill>
                  <a:srgbClr val="004D8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FB805"/>
              </a:buClr>
              <a:buChar char="»"/>
              <a:defRPr sz="2000">
                <a:solidFill>
                  <a:srgbClr val="004D8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B805"/>
              </a:buClr>
              <a:buChar char="»"/>
              <a:defRPr sz="2000">
                <a:solidFill>
                  <a:srgbClr val="004D8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B805"/>
              </a:buClr>
              <a:buChar char="»"/>
              <a:defRPr sz="2000">
                <a:solidFill>
                  <a:srgbClr val="004D8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B805"/>
              </a:buClr>
              <a:buChar char="»"/>
              <a:defRPr sz="2000">
                <a:solidFill>
                  <a:srgbClr val="004D8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B805"/>
              </a:buClr>
              <a:buChar char="»"/>
              <a:defRPr sz="2000">
                <a:solidFill>
                  <a:srgbClr val="004D82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+mn-lt"/>
              </a:rPr>
              <a:t>500+ Breaches by </a:t>
            </a:r>
            <a:r>
              <a:rPr lang="en-US" altLang="en-US" b="1" dirty="0" smtClean="0">
                <a:solidFill>
                  <a:schemeClr val="tx1"/>
                </a:solidFill>
                <a:latin typeface="+mn-lt"/>
              </a:rPr>
              <a:t>Type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 dirty="0" smtClean="0">
                <a:solidFill>
                  <a:schemeClr val="tx1"/>
                </a:solidFill>
                <a:latin typeface="+mn-lt"/>
              </a:rPr>
              <a:t> </a:t>
            </a:r>
            <a:endParaRPr lang="en-US" altLang="en-US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594056"/>
              </p:ext>
            </p:extLst>
          </p:nvPr>
        </p:nvGraphicFramePr>
        <p:xfrm>
          <a:off x="-190123" y="1395656"/>
          <a:ext cx="6870283" cy="5462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88818" y="811764"/>
            <a:ext cx="538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b="1" dirty="0"/>
              <a:t>September 23, 2009 through December 31, 2017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6603718"/>
              </p:ext>
            </p:extLst>
          </p:nvPr>
        </p:nvGraphicFramePr>
        <p:xfrm>
          <a:off x="3865830" y="-570369"/>
          <a:ext cx="10375271" cy="7758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288070" y="811764"/>
            <a:ext cx="538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b="1" dirty="0" smtClean="0"/>
              <a:t>January 1, 2018 </a:t>
            </a:r>
            <a:r>
              <a:rPr lang="en-US" altLang="en-US" b="1" dirty="0"/>
              <a:t>through </a:t>
            </a:r>
            <a:r>
              <a:rPr lang="en-US" altLang="en-US" b="1" dirty="0" smtClean="0"/>
              <a:t>September 30, 2018</a:t>
            </a:r>
            <a:endParaRPr lang="en-US" altLang="en-US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821" y="6210677"/>
            <a:ext cx="983178" cy="6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0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96400" y="6492876"/>
            <a:ext cx="1219200" cy="36512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986AD-64CF-49A4-A91A-660653DC12FD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434936" y="176483"/>
            <a:ext cx="7471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/>
              <a:t>500+ Breaches by </a:t>
            </a:r>
            <a:r>
              <a:rPr lang="en-US" altLang="en-US" sz="2800" b="1" dirty="0" smtClean="0"/>
              <a:t>Location</a:t>
            </a:r>
            <a:endParaRPr lang="en-US" altLang="en-US" sz="2800" b="1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2895600" y="1676401"/>
          <a:ext cx="6400800" cy="4816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774525"/>
              </p:ext>
            </p:extLst>
          </p:nvPr>
        </p:nvGraphicFramePr>
        <p:xfrm>
          <a:off x="259756" y="1242140"/>
          <a:ext cx="5524257" cy="557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571" y="837504"/>
            <a:ext cx="5430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en-US" sz="2000" b="1" dirty="0">
                <a:solidFill>
                  <a:prstClr val="black"/>
                </a:solidFill>
              </a:rPr>
              <a:t>September 23, 2009 through December 31, 2017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746889"/>
              </p:ext>
            </p:extLst>
          </p:nvPr>
        </p:nvGraphicFramePr>
        <p:xfrm>
          <a:off x="3227461" y="-491067"/>
          <a:ext cx="10649406" cy="7840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821" y="6210677"/>
            <a:ext cx="983178" cy="6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695324" y="315625"/>
            <a:ext cx="7329055" cy="685800"/>
          </a:xfrm>
        </p:spPr>
        <p:txBody>
          <a:bodyPr/>
          <a:lstStyle/>
          <a:p>
            <a:r>
              <a:rPr lang="en-US" b="1" dirty="0" smtClean="0"/>
              <a:t>Phase 2 Audit Program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DA8BDF6-74A1-4D89-A9F3-B0EEB4E6B4A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617" y="1371601"/>
            <a:ext cx="11083637" cy="5135563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Purpose:  Identify </a:t>
            </a:r>
            <a:r>
              <a:rPr lang="en-US" sz="3200" dirty="0"/>
              <a:t>best </a:t>
            </a:r>
            <a:r>
              <a:rPr lang="en-US" sz="3200" dirty="0" smtClean="0"/>
              <a:t>practices; uncover </a:t>
            </a:r>
            <a:r>
              <a:rPr lang="en-US" sz="3200" dirty="0"/>
              <a:t>risks and vulnerabilities not identified through other enforcement </a:t>
            </a:r>
            <a:r>
              <a:rPr lang="en-US" sz="3200" dirty="0" smtClean="0"/>
              <a:t>tools; encourage </a:t>
            </a:r>
            <a:r>
              <a:rPr lang="en-US" sz="3200" dirty="0"/>
              <a:t>consistent attention to </a:t>
            </a:r>
            <a:r>
              <a:rPr lang="en-US" sz="3200" dirty="0" smtClean="0"/>
              <a:t>compliance</a:t>
            </a:r>
          </a:p>
          <a:p>
            <a:pPr lvl="0"/>
            <a:r>
              <a:rPr lang="en-US" sz="3200" dirty="0" smtClean="0">
                <a:cs typeface="Times New Roman" panose="02020603050405020304" pitchFamily="18" charset="0"/>
              </a:rPr>
              <a:t>Phase </a:t>
            </a:r>
            <a:r>
              <a:rPr lang="en-US" sz="3200" dirty="0">
                <a:cs typeface="Times New Roman" panose="02020603050405020304" pitchFamily="18" charset="0"/>
              </a:rPr>
              <a:t>2 (</a:t>
            </a:r>
            <a:r>
              <a:rPr lang="en-US" sz="3200" dirty="0" smtClean="0">
                <a:cs typeface="Times New Roman" panose="02020603050405020304" pitchFamily="18" charset="0"/>
              </a:rPr>
              <a:t>2016-2017</a:t>
            </a:r>
            <a:r>
              <a:rPr lang="en-US" sz="3200" dirty="0">
                <a:cs typeface="Times New Roman" panose="02020603050405020304" pitchFamily="18" charset="0"/>
              </a:rPr>
              <a:t>):  166 covered entity and 41 business associate desk audits were completed in December </a:t>
            </a:r>
            <a:r>
              <a:rPr lang="en-US" sz="3200" dirty="0" smtClean="0">
                <a:cs typeface="Times New Roman" panose="02020603050405020304" pitchFamily="18" charset="0"/>
              </a:rPr>
              <a:t>2017</a:t>
            </a:r>
          </a:p>
          <a:p>
            <a:pPr lvl="0"/>
            <a:r>
              <a:rPr lang="en-US" sz="3200" dirty="0" smtClean="0">
                <a:cs typeface="Times New Roman" panose="02020603050405020304" pitchFamily="18" charset="0"/>
              </a:rPr>
              <a:t>Summary </a:t>
            </a:r>
            <a:r>
              <a:rPr lang="en-US" sz="3200" dirty="0">
                <a:cs typeface="Times New Roman" panose="02020603050405020304" pitchFamily="18" charset="0"/>
              </a:rPr>
              <a:t>findings will be published in </a:t>
            </a:r>
            <a:r>
              <a:rPr lang="en-US" sz="3200" dirty="0" smtClean="0">
                <a:cs typeface="Times New Roman" panose="02020603050405020304" pitchFamily="18" charset="0"/>
              </a:rPr>
              <a:t>2018</a:t>
            </a:r>
            <a:endParaRPr lang="en-US" sz="3200" dirty="0">
              <a:cs typeface="Times New Roman" panose="02020603050405020304" pitchFamily="18" charset="0"/>
            </a:endParaRPr>
          </a:p>
          <a:p>
            <a:pPr lvl="0"/>
            <a:endParaRPr lang="en-US" sz="3200" dirty="0" smtClean="0"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821" y="6210677"/>
            <a:ext cx="983178" cy="6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06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ONC/OCR Security Risk Assessment Tool v3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DA8BDF6-74A1-4D89-A9F3-B0EEB4E6B4A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693" y="964984"/>
            <a:ext cx="8688309" cy="56551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821" y="6210677"/>
            <a:ext cx="983178" cy="6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6571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</TotalTime>
  <Words>328</Words>
  <Application>Microsoft Office PowerPoint</Application>
  <PresentationFormat>Widescreen</PresentationFormat>
  <Paragraphs>101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Arial Black</vt:lpstr>
      <vt:lpstr>Calibri</vt:lpstr>
      <vt:lpstr>Courier New</vt:lpstr>
      <vt:lpstr>Times New Roman</vt:lpstr>
      <vt:lpstr>Verdana</vt:lpstr>
      <vt:lpstr>2_Office Theme</vt:lpstr>
      <vt:lpstr>Custom Design</vt:lpstr>
      <vt:lpstr>Keynote Address Roger Severino, Director Office for Civil Rights U.S. Department of Health and Human Services October 18, 2018   </vt:lpstr>
      <vt:lpstr>PowerPoint Presentation</vt:lpstr>
      <vt:lpstr>Proposed HIPAA Policy Activity </vt:lpstr>
      <vt:lpstr>Recent HIPAA Enforcement Highlights </vt:lpstr>
      <vt:lpstr>HIPAA Enforcement January 1, 2017 – October 15, 2018</vt:lpstr>
      <vt:lpstr>PowerPoint Presentation</vt:lpstr>
      <vt:lpstr>PowerPoint Presentation</vt:lpstr>
      <vt:lpstr>Phase 2 Audit Program</vt:lpstr>
      <vt:lpstr>ONC/OCR Security Risk Assessment Tool v3</vt:lpstr>
      <vt:lpstr>OCR Cybersecurity Guidance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Holvey</dc:creator>
  <cp:lastModifiedBy>Severino, Roger (HHS/OCR)</cp:lastModifiedBy>
  <cp:revision>99</cp:revision>
  <cp:lastPrinted>2018-10-17T20:51:04Z</cp:lastPrinted>
  <dcterms:created xsi:type="dcterms:W3CDTF">2016-11-16T15:41:07Z</dcterms:created>
  <dcterms:modified xsi:type="dcterms:W3CDTF">2018-10-17T23:59:34Z</dcterms:modified>
</cp:coreProperties>
</file>