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71" r:id="rId2"/>
  </p:sldMasterIdLst>
  <p:notesMasterIdLst>
    <p:notesMasterId r:id="rId14"/>
  </p:notesMasterIdLst>
  <p:sldIdLst>
    <p:sldId id="258" r:id="rId3"/>
    <p:sldId id="320" r:id="rId4"/>
    <p:sldId id="312" r:id="rId5"/>
    <p:sldId id="273" r:id="rId6"/>
    <p:sldId id="314" r:id="rId7"/>
    <p:sldId id="301" r:id="rId8"/>
    <p:sldId id="302" r:id="rId9"/>
    <p:sldId id="307" r:id="rId10"/>
    <p:sldId id="322" r:id="rId11"/>
    <p:sldId id="323" r:id="rId12"/>
    <p:sldId id="32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nan, Timothy (OS/OCR)" initials="NT(" lastIdx="0" clrIdx="0">
    <p:extLst>
      <p:ext uri="{19B8F6BF-5375-455C-9EA6-DF929625EA0E}">
        <p15:presenceInfo xmlns:p15="http://schemas.microsoft.com/office/powerpoint/2012/main" userId="S-1-5-21-1747495209-1248221918-2216747781-116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ri.Rouhani\Desktop\1%20TYPE-LOCATION%20Worksheet%20updated%2012312017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i.rouhani\Desktop\1%20TYPE-LOCATION%20Worksheet%20updated%200731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ri.Rouhani\Desktop\1%20TYPE-LOCATION%20Worksheet%20updated%2012312017%20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829693968666287"/>
                  <c:y val="0.10415496975921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CE-4173-8527-6676ECD2861F}"/>
                </c:ext>
              </c:extLst>
            </c:dLbl>
            <c:dLbl>
              <c:idx val="1"/>
              <c:layout>
                <c:manualLayout>
                  <c:x val="-8.0850784609370577E-2"/>
                  <c:y val="-0.16225056107117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CE-4173-8527-6676ECD2861F}"/>
                </c:ext>
              </c:extLst>
            </c:dLbl>
            <c:dLbl>
              <c:idx val="2"/>
              <c:layout>
                <c:manualLayout>
                  <c:x val="0.20381838621106907"/>
                  <c:y val="-0.239083918511359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262312402548"/>
                      <c:h val="0.20912639603250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6CE-4173-8527-6676ECD2861F}"/>
                </c:ext>
              </c:extLst>
            </c:dLbl>
            <c:dLbl>
              <c:idx val="3"/>
              <c:layout>
                <c:manualLayout>
                  <c:x val="0.18553414865694981"/>
                  <c:y val="8.9857735174407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CE-4173-8527-6676ECD2861F}"/>
                </c:ext>
              </c:extLst>
            </c:dLbl>
            <c:dLbl>
              <c:idx val="4"/>
              <c:layout>
                <c:manualLayout>
                  <c:x val="-9.7520522700619866E-2"/>
                  <c:y val="1.616265358134581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CE-4173-8527-6676ECD2861F}"/>
                </c:ext>
              </c:extLst>
            </c:dLbl>
            <c:dLbl>
              <c:idx val="5"/>
              <c:layout>
                <c:manualLayout>
                  <c:x val="2.8278047690847154E-2"/>
                  <c:y val="0.13051827760660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CE-4173-8527-6676ECD2861F}"/>
                </c:ext>
              </c:extLst>
            </c:dLbl>
            <c:dLbl>
              <c:idx val="6"/>
              <c:layout>
                <c:manualLayout>
                  <c:x val="0.2696134740479616"/>
                  <c:y val="1.370805211848518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CE-4173-8527-6676ECD28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400" b="1" i="0" u="none" strike="noStrike" kern="1200" baseline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'Type-Location'!$A$2:$A$8</c:f>
              <c:strCache>
                <c:ptCount val="7"/>
                <c:pt idx="0">
                  <c:v>Theft</c:v>
                </c:pt>
                <c:pt idx="1">
                  <c:v>Loss</c:v>
                </c:pt>
                <c:pt idx="2">
                  <c:v>Unauthorized Access/Disclosure</c:v>
                </c:pt>
                <c:pt idx="3">
                  <c:v>Hacking/IT</c:v>
                </c:pt>
                <c:pt idx="4">
                  <c:v>Improper Disposal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'Type-Location'!$B$2:$B$8</c:f>
              <c:numCache>
                <c:formatCode>General</c:formatCode>
                <c:ptCount val="7"/>
                <c:pt idx="0">
                  <c:v>849</c:v>
                </c:pt>
                <c:pt idx="1">
                  <c:v>170</c:v>
                </c:pt>
                <c:pt idx="2">
                  <c:v>607</c:v>
                </c:pt>
                <c:pt idx="3">
                  <c:v>415</c:v>
                </c:pt>
                <c:pt idx="4">
                  <c:v>74</c:v>
                </c:pt>
                <c:pt idx="5">
                  <c:v>97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CE-4173-8527-6676ECD2861F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'Type-Location'!$A$2:$A$8</c:f>
              <c:strCache>
                <c:ptCount val="7"/>
                <c:pt idx="0">
                  <c:v>Theft</c:v>
                </c:pt>
                <c:pt idx="1">
                  <c:v>Loss</c:v>
                </c:pt>
                <c:pt idx="2">
                  <c:v>Unauthorized Access/Disclosure</c:v>
                </c:pt>
                <c:pt idx="3">
                  <c:v>Hacking/IT</c:v>
                </c:pt>
                <c:pt idx="4">
                  <c:v>Improper Disposal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'Type-Location'!$C$2:$C$8</c:f>
              <c:numCache>
                <c:formatCode>0%</c:formatCode>
                <c:ptCount val="7"/>
                <c:pt idx="0">
                  <c:v>0.38157303370786516</c:v>
                </c:pt>
                <c:pt idx="1">
                  <c:v>7.6404494382022473E-2</c:v>
                </c:pt>
                <c:pt idx="2">
                  <c:v>0.27280898876404497</c:v>
                </c:pt>
                <c:pt idx="3">
                  <c:v>0.18651685393258427</c:v>
                </c:pt>
                <c:pt idx="4">
                  <c:v>3.3258426966292137E-2</c:v>
                </c:pt>
                <c:pt idx="5">
                  <c:v>4.359550561797753E-2</c:v>
                </c:pt>
                <c:pt idx="6">
                  <c:v>5.8426966292134831E-3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CE-4173-8527-6676ECD2861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8738296010873"/>
          <c:y val="0.26572082379862699"/>
          <c:w val="0.43292626719532401"/>
          <c:h val="0.698427959662936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9-4AD0-BB4B-C0AE5F67C0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9-4AD0-BB4B-C0AE5F67C0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9-4AD0-BB4B-C0AE5F67C0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9-4AD0-BB4B-C0AE5F67C0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19-4AD0-BB4B-C0AE5F67C09B}"/>
              </c:ext>
            </c:extLst>
          </c:dPt>
          <c:dLbls>
            <c:dLbl>
              <c:idx val="0"/>
              <c:layout>
                <c:manualLayout>
                  <c:x val="-5.067143202844325E-2"/>
                  <c:y val="0.139489119924082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19-4AD0-BB4B-C0AE5F67C09B}"/>
                </c:ext>
              </c:extLst>
            </c:dLbl>
            <c:dLbl>
              <c:idx val="1"/>
              <c:layout>
                <c:manualLayout>
                  <c:x val="2.5702872247352061E-2"/>
                  <c:y val="3.19261007705847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19-4AD0-BB4B-C0AE5F67C09B}"/>
                </c:ext>
              </c:extLst>
            </c:dLbl>
            <c:dLbl>
              <c:idx val="2"/>
              <c:layout>
                <c:manualLayout>
                  <c:x val="-0.16088084734089089"/>
                  <c:y val="-0.15971266749551044"/>
                </c:manualLayout>
              </c:layout>
              <c:tx>
                <c:rich>
                  <a:bodyPr/>
                  <a:lstStyle/>
                  <a:p>
                    <a:fld id="{F8F17918-2AE7-466D-91BB-1311B90A9AA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A8AE37C-AA83-4DB5-8919-865E9CF9A386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19-4AD0-BB4B-C0AE5F67C09B}"/>
                </c:ext>
              </c:extLst>
            </c:dLbl>
            <c:dLbl>
              <c:idx val="3"/>
              <c:layout>
                <c:manualLayout>
                  <c:x val="0.22209703207242132"/>
                  <c:y val="6.5086169361789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644EDE-53E1-42FC-8B3E-44D5164F5389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46F11CB-5AAA-42C4-BAD5-5F70AE984528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77665970023299"/>
                      <c:h val="0.12197767457547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19-4AD0-BB4B-C0AE5F67C09B}"/>
                </c:ext>
              </c:extLst>
            </c:dLbl>
            <c:dLbl>
              <c:idx val="4"/>
              <c:layout>
                <c:manualLayout>
                  <c:x val="-2.1920738631075371E-2"/>
                  <c:y val="-1.73072187486861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19-4AD0-BB4B-C0AE5F67C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GRAPHS!$A$3:$A$7</c:f>
              <c:strCache>
                <c:ptCount val="5"/>
                <c:pt idx="0">
                  <c:v>Theft</c:v>
                </c:pt>
                <c:pt idx="1">
                  <c:v>Loss</c:v>
                </c:pt>
                <c:pt idx="2">
                  <c:v>Unauthorized Access/
Disclosure</c:v>
                </c:pt>
                <c:pt idx="3">
                  <c:v>Hacking/IT Incident</c:v>
                </c:pt>
                <c:pt idx="4">
                  <c:v>Improper Disposal</c:v>
                </c:pt>
              </c:strCache>
            </c:strRef>
          </c:cat>
          <c:val>
            <c:numRef>
              <c:f>GRAPHS!$D$3:$D$7</c:f>
              <c:numCache>
                <c:formatCode>General</c:formatCode>
                <c:ptCount val="5"/>
                <c:pt idx="0">
                  <c:v>34</c:v>
                </c:pt>
                <c:pt idx="1">
                  <c:v>11</c:v>
                </c:pt>
                <c:pt idx="2">
                  <c:v>112</c:v>
                </c:pt>
                <c:pt idx="3">
                  <c:v>114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19-4AD0-BB4B-C0AE5F67C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029986052998606"/>
                  <c:y val="0.16526593703113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FE-4CCB-8EA6-2A889F3AED58}"/>
                </c:ext>
              </c:extLst>
            </c:dLbl>
            <c:dLbl>
              <c:idx val="1"/>
              <c:layout>
                <c:manualLayout>
                  <c:x val="-0.18335680098811177"/>
                  <c:y val="-2.39926120346067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FE-4CCB-8EA6-2A889F3AED58}"/>
                </c:ext>
              </c:extLst>
            </c:dLbl>
            <c:dLbl>
              <c:idx val="2"/>
              <c:layout>
                <c:manualLayout>
                  <c:x val="-0.13784051258298596"/>
                  <c:y val="-0.190629532419558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FE-4CCB-8EA6-2A889F3AED58}"/>
                </c:ext>
              </c:extLst>
            </c:dLbl>
            <c:dLbl>
              <c:idx val="3"/>
              <c:layout>
                <c:manualLayout>
                  <c:x val="3.8784913228215527E-2"/>
                  <c:y val="-0.1094453503427417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341BAB3-B4D2-46BE-AAB4-DAC932CEF791}" type="CATEGORYNAME">
                      <a:rPr lang="en-US" sz="1200">
                        <a:solidFill>
                          <a:schemeClr val="bg1"/>
                        </a:solidFill>
                      </a:rPr>
                      <a:pPr algn="ctr" rtl="0">
                        <a:defRPr lang="en-US"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[CATEGORY NAME]</a:t>
                    </a:fld>
                    <a:r>
                      <a:rPr lang="en-US" sz="1200" baseline="0" dirty="0"/>
                      <a:t>
</a:t>
                    </a:r>
                    <a:fld id="{3B8D2AE6-DF3E-4892-99E7-F4C6180D6154}" type="PERCENTAGE">
                      <a:rPr lang="en-US" sz="1200" baseline="0">
                        <a:solidFill>
                          <a:schemeClr val="bg1"/>
                        </a:solidFill>
                      </a:rPr>
                      <a:pPr algn="ctr" rtl="0">
                        <a:defRPr lang="en-US" sz="1200" b="1" i="0" u="none" strike="noStrike" kern="120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FE-4CCB-8EA6-2A889F3AED58}"/>
                </c:ext>
              </c:extLst>
            </c:dLbl>
            <c:dLbl>
              <c:idx val="4"/>
              <c:layout>
                <c:manualLayout>
                  <c:x val="0.16630698713260553"/>
                  <c:y val="-0.16946188243673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FE-4CCB-8EA6-2A889F3AED58}"/>
                </c:ext>
              </c:extLst>
            </c:dLbl>
            <c:dLbl>
              <c:idx val="5"/>
              <c:layout>
                <c:manualLayout>
                  <c:x val="0.14976324873616739"/>
                  <c:y val="2.84986256333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FE-4CCB-8EA6-2A889F3AED58}"/>
                </c:ext>
              </c:extLst>
            </c:dLbl>
            <c:dLbl>
              <c:idx val="6"/>
              <c:layout>
                <c:manualLayout>
                  <c:x val="-5.8008800370541916E-2"/>
                  <c:y val="-2.628988043161271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5FE-4CCB-8EA6-2A889F3AED58}"/>
                </c:ext>
              </c:extLst>
            </c:dLbl>
            <c:dLbl>
              <c:idx val="7"/>
              <c:layout>
                <c:manualLayout>
                  <c:x val="7.6325056648253703E-2"/>
                  <c:y val="0.17182781066694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FE-4CCB-8EA6-2A889F3AE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'Type-Location'!$A$11:$A$18</c:f>
              <c:strCache>
                <c:ptCount val="8"/>
                <c:pt idx="0">
                  <c:v>Paper Records</c:v>
                </c:pt>
                <c:pt idx="1">
                  <c:v>Desktop Computer</c:v>
                </c:pt>
                <c:pt idx="2">
                  <c:v>Laptop</c:v>
                </c:pt>
                <c:pt idx="3">
                  <c:v>Portable 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'Type-Location'!$B$11:$B$18</c:f>
              <c:numCache>
                <c:formatCode>General</c:formatCode>
                <c:ptCount val="8"/>
                <c:pt idx="0">
                  <c:v>516</c:v>
                </c:pt>
                <c:pt idx="1">
                  <c:v>250</c:v>
                </c:pt>
                <c:pt idx="2">
                  <c:v>393</c:v>
                </c:pt>
                <c:pt idx="3">
                  <c:v>216</c:v>
                </c:pt>
                <c:pt idx="4">
                  <c:v>415</c:v>
                </c:pt>
                <c:pt idx="5">
                  <c:v>264</c:v>
                </c:pt>
                <c:pt idx="6">
                  <c:v>150</c:v>
                </c:pt>
                <c:pt idx="7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FE-4CCB-8EA6-2A889F3AED58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'Type-Location'!$A$11:$A$18</c:f>
              <c:strCache>
                <c:ptCount val="8"/>
                <c:pt idx="0">
                  <c:v>Paper Records</c:v>
                </c:pt>
                <c:pt idx="1">
                  <c:v>Desktop Computer</c:v>
                </c:pt>
                <c:pt idx="2">
                  <c:v>Laptop</c:v>
                </c:pt>
                <c:pt idx="3">
                  <c:v>Portable 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'Type-Location'!$C$11:$C$18</c:f>
              <c:numCache>
                <c:formatCode>0%</c:formatCode>
                <c:ptCount val="8"/>
                <c:pt idx="0">
                  <c:v>0.21121571837904216</c:v>
                </c:pt>
                <c:pt idx="1">
                  <c:v>0.10233319688907082</c:v>
                </c:pt>
                <c:pt idx="2">
                  <c:v>0.16086778550961933</c:v>
                </c:pt>
                <c:pt idx="3">
                  <c:v>8.8415882112157188E-2</c:v>
                </c:pt>
                <c:pt idx="4">
                  <c:v>0.16987310683585755</c:v>
                </c:pt>
                <c:pt idx="5">
                  <c:v>0.10806385591485879</c:v>
                </c:pt>
                <c:pt idx="6">
                  <c:v>6.1399918133442491E-2</c:v>
                </c:pt>
                <c:pt idx="7">
                  <c:v>9.7830536225951698E-2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FE-4CCB-8EA6-2A889F3AED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0648717055877"/>
          <c:y val="0.16918205804749339"/>
          <c:w val="0.42826438421302898"/>
          <c:h val="0.792119613016710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C-4F80-9EDA-59313AC22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8C-4F80-9EDA-59313AC22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8C-4F80-9EDA-59313AC229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8C-4F80-9EDA-59313AC229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8C-4F80-9EDA-59313AC229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8C-4F80-9EDA-59313AC229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8C-4F80-9EDA-59313AC229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8C-4F80-9EDA-59313AC229B2}"/>
              </c:ext>
            </c:extLst>
          </c:dPt>
          <c:dLbls>
            <c:dLbl>
              <c:idx val="0"/>
              <c:layout>
                <c:manualLayout>
                  <c:x val="-0.10622590150553578"/>
                  <c:y val="0.175451353541229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8C-4F80-9EDA-59313AC229B2}"/>
                </c:ext>
              </c:extLst>
            </c:dLbl>
            <c:dLbl>
              <c:idx val="1"/>
              <c:layout>
                <c:manualLayout>
                  <c:x val="6.3644864323888113E-3"/>
                  <c:y val="-2.52149876444761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7B8472-5036-407D-BEAF-636168818805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7EF15843-2D37-4767-AEB0-27CA40D3C802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2841170671867"/>
                      <c:h val="0.106811570800709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8C-4F80-9EDA-59313AC229B2}"/>
                </c:ext>
              </c:extLst>
            </c:dLbl>
            <c:dLbl>
              <c:idx val="3"/>
              <c:layout>
                <c:manualLayout>
                  <c:x val="1.0813498526664196E-2"/>
                  <c:y val="-3.4663674956197758E-2"/>
                </c:manualLayout>
              </c:layout>
              <c:tx>
                <c:rich>
                  <a:bodyPr/>
                  <a:lstStyle/>
                  <a:p>
                    <a:fld id="{3D865B33-C6C2-4CCB-B8C4-0710805356D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1220FC8-F25E-489E-B716-4559F398AE31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C8C-4F80-9EDA-59313AC229B2}"/>
                </c:ext>
              </c:extLst>
            </c:dLbl>
            <c:dLbl>
              <c:idx val="4"/>
              <c:layout>
                <c:manualLayout>
                  <c:x val="-1.4368524904429742E-2"/>
                  <c:y val="-0.15561606493947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8C-4F80-9EDA-59313AC229B2}"/>
                </c:ext>
              </c:extLst>
            </c:dLbl>
            <c:dLbl>
              <c:idx val="5"/>
              <c:layout>
                <c:manualLayout>
                  <c:x val="0.13844010800153367"/>
                  <c:y val="-4.97295505685901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F701BF-ED75-48FC-97D3-6523CE54CEFC}" type="CATEGORYNAM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ED39231-F9B6-4393-B66B-79FBF6E78200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59991187141811E-2"/>
                      <c:h val="0.141398617911221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C8C-4F80-9EDA-59313AC22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GRAPHS!$A$30:$A$37</c:f>
              <c:strCache>
                <c:ptCount val="8"/>
                <c:pt idx="0">
                  <c:v>Paper/Film</c:v>
                </c:pt>
                <c:pt idx="1">
                  <c:v>Desktop Computer</c:v>
                </c:pt>
                <c:pt idx="2">
                  <c:v>Laptop</c:v>
                </c:pt>
                <c:pt idx="3">
                  <c:v>Other Portable
Electronic Device</c:v>
                </c:pt>
                <c:pt idx="4">
                  <c:v>Network Server</c:v>
                </c:pt>
                <c:pt idx="5">
                  <c:v>Email</c:v>
                </c:pt>
                <c:pt idx="6">
                  <c:v>EMR</c:v>
                </c:pt>
                <c:pt idx="7">
                  <c:v>Other</c:v>
                </c:pt>
              </c:strCache>
            </c:strRef>
          </c:cat>
          <c:val>
            <c:numRef>
              <c:f>GRAPHS!$D$30:$D$37</c:f>
              <c:numCache>
                <c:formatCode>#,##0</c:formatCode>
                <c:ptCount val="8"/>
                <c:pt idx="0">
                  <c:v>58</c:v>
                </c:pt>
                <c:pt idx="1">
                  <c:v>25</c:v>
                </c:pt>
                <c:pt idx="2">
                  <c:v>16</c:v>
                </c:pt>
                <c:pt idx="3">
                  <c:v>14</c:v>
                </c:pt>
                <c:pt idx="4">
                  <c:v>45</c:v>
                </c:pt>
                <c:pt idx="5">
                  <c:v>85</c:v>
                </c:pt>
                <c:pt idx="6">
                  <c:v>16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8C-4F80-9EDA-59313AC22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0.14952</cdr:x>
      <cdr:y>0.17087</cdr:y>
    </cdr:from>
    <cdr:to>
      <cdr:x>0.81997</cdr:x>
      <cdr:y>0.25884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639296" y="1385165"/>
          <a:ext cx="7350644" cy="7131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</a:pPr>
          <a:r>
            <a:rPr lang="en-US" altLang="en-US" sz="2000" b="1" dirty="0" smtClean="0"/>
            <a:t>January 1, 2018 </a:t>
          </a:r>
          <a:r>
            <a:rPr lang="en-US" altLang="en-US" sz="2000" b="1" dirty="0"/>
            <a:t>through </a:t>
          </a:r>
          <a:r>
            <a:rPr lang="en-US" altLang="en-US" sz="2000" b="1" dirty="0" smtClean="0"/>
            <a:t>September 30, 2018</a:t>
          </a:r>
          <a:endParaRPr lang="en-US" alt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8B52A5-B609-45D2-8E73-BEA30BA810F5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7F013-A696-4CDE-AB70-E435D0E8D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860" indent="-296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93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0313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68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6242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7796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9350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904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CEA9AA-ACBC-4E10-86E7-43B9F49921B2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196" name="Notes Placeholder 1"/>
          <p:cNvSpPr>
            <a:spLocks noGrp="1"/>
          </p:cNvSpPr>
          <p:nvPr/>
        </p:nvSpPr>
        <p:spPr bwMode="auto">
          <a:xfrm>
            <a:off x="715977" y="4488747"/>
            <a:ext cx="5734233" cy="4253423"/>
          </a:xfrm>
          <a:prstGeom prst="rect">
            <a:avLst/>
          </a:prstGeom>
        </p:spPr>
        <p:txBody>
          <a:bodyPr lIns="94941" tIns="47471" rIns="94941" bIns="4747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3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860" indent="-296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93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60313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4688" indent="-237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6242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7796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9350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904" indent="-237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16EA1C-8787-4626-9123-199AAD6C087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220" name="Notes Placeholder 1"/>
          <p:cNvSpPr>
            <a:spLocks noGrp="1"/>
          </p:cNvSpPr>
          <p:nvPr/>
        </p:nvSpPr>
        <p:spPr bwMode="auto">
          <a:xfrm>
            <a:off x="715977" y="4488747"/>
            <a:ext cx="5734233" cy="4253423"/>
          </a:xfrm>
          <a:prstGeom prst="rect">
            <a:avLst/>
          </a:prstGeom>
        </p:spPr>
        <p:txBody>
          <a:bodyPr lIns="94941" tIns="47471" rIns="94941" bIns="4747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ED31D-BB7C-45EF-80E7-8ED327620B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81225" y="4219575"/>
            <a:ext cx="8818563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Double click to edit Master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81225" y="4219575"/>
            <a:ext cx="8818563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Double click to edit Master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268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52047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109" y="235784"/>
            <a:ext cx="9479691" cy="8895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016"/>
            <a:ext cx="6172200" cy="4248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7256489" y="1499016"/>
            <a:ext cx="4615721" cy="4248402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46E2CA-2A32-41FF-AFD4-9D7C3F9D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8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228" y="365126"/>
            <a:ext cx="9454160" cy="6035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1"/>
            <a:ext cx="115824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04800" y="1295400"/>
            <a:ext cx="11582400" cy="457200"/>
          </a:xfrm>
        </p:spPr>
        <p:txBody>
          <a:bodyPr>
            <a:noAutofit/>
          </a:bodyPr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363200" y="6553200"/>
            <a:ext cx="162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BDF6-74A1-4D89-A9F3-B0EEB4E6B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98076" y="26275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33787" y="6205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3963"/>
            <a:ext cx="12192000" cy="4040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113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5126" y="365125"/>
            <a:ext cx="9418674" cy="6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0456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98" name="Picture 2" descr="WEDI logo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9" y="365125"/>
            <a:ext cx="13239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66454" y="6513847"/>
            <a:ext cx="2523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www.wedi.org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830371" y="6473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482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9125F0C-6E5A-4EC8-8004-22E9E010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9" r:id="rId3"/>
    <p:sldLayoutId id="2147483677" r:id="rId4"/>
    <p:sldLayoutId id="2147483678" r:id="rId5"/>
    <p:sldLayoutId id="2147483675" r:id="rId6"/>
    <p:sldLayoutId id="2147483676" r:id="rId7"/>
    <p:sldLayoutId id="2147483693" r:id="rId8"/>
    <p:sldLayoutId id="214748369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215" y="4422702"/>
            <a:ext cx="7730130" cy="228289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Keynote Address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00" b="0" dirty="0" smtClean="0"/>
              <a:t>Roger </a:t>
            </a:r>
            <a:r>
              <a:rPr lang="en-US" sz="3500" b="0" dirty="0"/>
              <a:t>Severino, Director</a:t>
            </a:r>
            <a:br>
              <a:rPr lang="en-US" sz="3500" b="0" dirty="0"/>
            </a:br>
            <a:r>
              <a:rPr lang="en-US" sz="3500" b="0" dirty="0"/>
              <a:t>Office for Civil Rights</a:t>
            </a:r>
            <a:br>
              <a:rPr lang="en-US" sz="3500" b="0" dirty="0"/>
            </a:br>
            <a:r>
              <a:rPr lang="en-US" sz="3500" b="0" dirty="0"/>
              <a:t>U.S. Department of Health and Human </a:t>
            </a:r>
            <a:r>
              <a:rPr lang="en-US" sz="3500" b="0" dirty="0" smtClean="0"/>
              <a:t>Services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October 18, 2018</a:t>
            </a:r>
            <a:r>
              <a:rPr lang="en-US" b="0" dirty="0"/>
              <a:t/>
            </a:r>
            <a:br>
              <a:rPr lang="en-US" b="0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4076054"/>
            <a:ext cx="3634150" cy="262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97" y="318654"/>
            <a:ext cx="5715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484" y="2070761"/>
            <a:ext cx="11346874" cy="5140324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Ransomware Guidance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en-US" b="1" dirty="0" smtClean="0"/>
          </a:p>
          <a:p>
            <a:r>
              <a:rPr lang="en-US" b="1" dirty="0" smtClean="0"/>
              <a:t>Cyber </a:t>
            </a:r>
            <a:r>
              <a:rPr lang="en-US" b="1" dirty="0"/>
              <a:t>Security Checklist and </a:t>
            </a:r>
            <a:r>
              <a:rPr lang="en-US" b="1" dirty="0" smtClean="0"/>
              <a:t>Infographic</a:t>
            </a:r>
            <a:endParaRPr lang="en-US" b="1" dirty="0"/>
          </a:p>
          <a:p>
            <a:pPr lvl="1"/>
            <a:endParaRPr lang="en-US" u="sng" dirty="0"/>
          </a:p>
          <a:p>
            <a:r>
              <a:rPr lang="en-US" b="1" dirty="0" smtClean="0"/>
              <a:t>Monthly Cybersecurity Newsletters</a:t>
            </a:r>
          </a:p>
          <a:p>
            <a:pPr lvl="1"/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April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2018:  Risk Analyses vs. Gap </a:t>
            </a:r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Analyses</a:t>
            </a:r>
          </a:p>
          <a:p>
            <a:pPr lvl="1"/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May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2018: Workstation Security </a:t>
            </a:r>
            <a:endParaRPr lang="en-US" kern="0" dirty="0" smtClean="0">
              <a:solidFill>
                <a:prstClr val="black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lvl="1"/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June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2018: Software Vulnerabilities and Patching </a:t>
            </a:r>
            <a:endParaRPr lang="en-US" kern="0" dirty="0" smtClean="0">
              <a:solidFill>
                <a:prstClr val="black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lvl="1"/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July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2018:  Guidance on Disposing of Electronic Devices and </a:t>
            </a:r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Media</a:t>
            </a:r>
          </a:p>
          <a:p>
            <a:pPr lvl="1"/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August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2018:  </a:t>
            </a:r>
            <a:r>
              <a:rPr lang="en-US" kern="0" dirty="0" smtClean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Securing </a:t>
            </a:r>
            <a:r>
              <a:rPr lang="en-US" kern="0" dirty="0">
                <a:solidFill>
                  <a:prstClr val="black"/>
                </a:solidFill>
                <a:ea typeface="ＭＳ Ｐゴシック" charset="-128"/>
                <a:cs typeface="Arial" panose="020B0604020202020204" pitchFamily="34" charset="0"/>
              </a:rPr>
              <a:t>Electronic Media and Devices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8172" y="366222"/>
            <a:ext cx="9418674" cy="666751"/>
          </a:xfrm>
        </p:spPr>
        <p:txBody>
          <a:bodyPr/>
          <a:lstStyle/>
          <a:p>
            <a:r>
              <a:rPr lang="en-US" dirty="0" smtClean="0"/>
              <a:t>OCR Cybersecurity Guidance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4" y="578051"/>
            <a:ext cx="4253662" cy="504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6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0531" y="2576945"/>
            <a:ext cx="10033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I didn’t know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9545" y="434398"/>
            <a:ext cx="9418674" cy="666751"/>
          </a:xfrm>
        </p:spPr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HIPAA Policy Activity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9545" y="1469376"/>
            <a:ext cx="11242964" cy="46565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 of Proposed Rulemaking on Good Faith Disclosures by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Care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Providers to Address Opioid Crisis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for Information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Care Coordination and Reducing Regulatory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 of Privacy Practices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Provider to Provider Information Sharing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 of Disclosures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Information on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Civil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Monetary Penalties or Monetary Settlements to Harmed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HIPAA/FERPA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566400" y="6553200"/>
            <a:ext cx="1625600" cy="304800"/>
          </a:xfrm>
        </p:spPr>
        <p:txBody>
          <a:bodyPr/>
          <a:lstStyle/>
          <a:p>
            <a:pPr>
              <a:defRPr/>
            </a:pPr>
            <a:fld id="{FDA8BDF6-74A1-4D89-A9F3-B0EEB4E6B4A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322" y="672144"/>
            <a:ext cx="7663096" cy="394656"/>
          </a:xfrm>
        </p:spPr>
        <p:txBody>
          <a:bodyPr>
            <a:noAutofit/>
          </a:bodyPr>
          <a:lstStyle/>
          <a:p>
            <a:r>
              <a:rPr lang="en-US" b="1" i="1" dirty="0" smtClean="0"/>
              <a:t>Recent HIPAA Enforcement Highlights </a:t>
            </a:r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89515"/>
              </p:ext>
            </p:extLst>
          </p:nvPr>
        </p:nvGraphicFramePr>
        <p:xfrm>
          <a:off x="1557195" y="1431820"/>
          <a:ext cx="9243589" cy="4117957"/>
        </p:xfrm>
        <a:graphic>
          <a:graphicData uri="http://schemas.openxmlformats.org/drawingml/2006/table">
            <a:tbl>
              <a:tblPr/>
              <a:tblGrid>
                <a:gridCol w="1573736">
                  <a:extLst>
                    <a:ext uri="{9D8B030D-6E8A-4147-A177-3AD203B41FA5}">
                      <a16:colId xmlns:a16="http://schemas.microsoft.com/office/drawing/2014/main" val="3961049122"/>
                    </a:ext>
                  </a:extLst>
                </a:gridCol>
                <a:gridCol w="4556222">
                  <a:extLst>
                    <a:ext uri="{9D8B030D-6E8A-4147-A177-3AD203B41FA5}">
                      <a16:colId xmlns:a16="http://schemas.microsoft.com/office/drawing/2014/main" val="2753794095"/>
                    </a:ext>
                  </a:extLst>
                </a:gridCol>
                <a:gridCol w="3113631">
                  <a:extLst>
                    <a:ext uri="{9D8B030D-6E8A-4147-A177-3AD203B41FA5}">
                      <a16:colId xmlns:a16="http://schemas.microsoft.com/office/drawing/2014/main" val="3937578883"/>
                    </a:ext>
                  </a:extLst>
                </a:gridCol>
              </a:tblGrid>
              <a:tr h="5141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2/16/2017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Memorial Healthcare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$5,500,000 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9109563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5/10/2017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Memorial Hermann Health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$2,400,000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4993269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5/23/2017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St. Luke's-Roosevelt Hospital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$387,200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154588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Fresenius Medical Care North America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$3,500,000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23977573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2/13/2018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Filefax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4488490"/>
                  </a:ext>
                </a:extLst>
              </a:tr>
              <a:tr h="7096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6/18/2018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 Anderson Cancer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9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4,348,000 </a:t>
                      </a:r>
                    </a:p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ALJ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Judgement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67607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9/20/2018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 Cases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$999,000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202918"/>
                  </a:ext>
                </a:extLst>
              </a:tr>
              <a:tr h="48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10/15/2018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29595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94" y="374179"/>
            <a:ext cx="9841238" cy="6667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HIPAA Enforcement January 1, 2017 – October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E2CA-2A32-41FF-AFD4-9D7C3F9D18BE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2182" y="2951019"/>
            <a:ext cx="5008417" cy="171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Total $45,360,383*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9018" y="5744161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*BJE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86AD-64CF-49A4-A91A-660653DC12F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8870" y="179271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B805"/>
              </a:buClr>
              <a:buChar char="•"/>
              <a:defRPr sz="2800">
                <a:solidFill>
                  <a:srgbClr val="004D8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B805"/>
              </a:buClr>
              <a:buChar char="–"/>
              <a:defRPr sz="2800">
                <a:solidFill>
                  <a:srgbClr val="004D8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B805"/>
              </a:buClr>
              <a:buChar char="•"/>
              <a:defRPr sz="2400">
                <a:solidFill>
                  <a:srgbClr val="004D8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B805"/>
              </a:buClr>
              <a:buChar char="–"/>
              <a:defRPr sz="2000">
                <a:solidFill>
                  <a:srgbClr val="004D8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805"/>
              </a:buClr>
              <a:buChar char="»"/>
              <a:defRPr sz="2000">
                <a:solidFill>
                  <a:srgbClr val="004D8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n-lt"/>
              </a:rPr>
              <a:t>500+ Breaches by </a:t>
            </a: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Type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alt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94056"/>
              </p:ext>
            </p:extLst>
          </p:nvPr>
        </p:nvGraphicFramePr>
        <p:xfrm>
          <a:off x="-190123" y="1395656"/>
          <a:ext cx="6870283" cy="546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8818" y="81176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/>
              <a:t>September 23, 2009 through December 31, 2017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603718"/>
              </p:ext>
            </p:extLst>
          </p:nvPr>
        </p:nvGraphicFramePr>
        <p:xfrm>
          <a:off x="3865830" y="-570369"/>
          <a:ext cx="10375271" cy="775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88070" y="811764"/>
            <a:ext cx="53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/>
              <a:t>January 1, 2018 </a:t>
            </a:r>
            <a:r>
              <a:rPr lang="en-US" altLang="en-US" b="1" dirty="0"/>
              <a:t>through </a:t>
            </a:r>
            <a:r>
              <a:rPr lang="en-US" altLang="en-US" b="1" dirty="0" smtClean="0"/>
              <a:t>September 30, 2018</a:t>
            </a:r>
            <a:endParaRPr lang="en-US" alt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6400" y="6492876"/>
            <a:ext cx="12192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86AD-64CF-49A4-A91A-660653DC12F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4936" y="176483"/>
            <a:ext cx="74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500+ Breaches by </a:t>
            </a:r>
            <a:r>
              <a:rPr lang="en-US" altLang="en-US" sz="2800" b="1" dirty="0" smtClean="0"/>
              <a:t>Location</a:t>
            </a:r>
            <a:endParaRPr lang="en-US" altLang="en-US" sz="28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895600" y="1676401"/>
          <a:ext cx="6400800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74525"/>
              </p:ext>
            </p:extLst>
          </p:nvPr>
        </p:nvGraphicFramePr>
        <p:xfrm>
          <a:off x="259756" y="1242140"/>
          <a:ext cx="5524257" cy="557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71" y="837504"/>
            <a:ext cx="5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2000" b="1" dirty="0">
                <a:solidFill>
                  <a:prstClr val="black"/>
                </a:solidFill>
              </a:rPr>
              <a:t>September 23, 2009 through December 31, 2017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746889"/>
              </p:ext>
            </p:extLst>
          </p:nvPr>
        </p:nvGraphicFramePr>
        <p:xfrm>
          <a:off x="3227461" y="-491067"/>
          <a:ext cx="10649406" cy="784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5324" y="315625"/>
            <a:ext cx="7329055" cy="685800"/>
          </a:xfrm>
        </p:spPr>
        <p:txBody>
          <a:bodyPr/>
          <a:lstStyle/>
          <a:p>
            <a:r>
              <a:rPr lang="en-US" b="1" dirty="0" smtClean="0"/>
              <a:t>Phase 2 Audit Program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7" y="1371601"/>
            <a:ext cx="11083637" cy="513556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Purpose:  Identify </a:t>
            </a:r>
            <a:r>
              <a:rPr lang="en-US" sz="3200" dirty="0"/>
              <a:t>best </a:t>
            </a:r>
            <a:r>
              <a:rPr lang="en-US" sz="3200" dirty="0" smtClean="0"/>
              <a:t>practices; uncover </a:t>
            </a:r>
            <a:r>
              <a:rPr lang="en-US" sz="3200" dirty="0"/>
              <a:t>risks and vulnerabilities not identified through other enforcement </a:t>
            </a:r>
            <a:r>
              <a:rPr lang="en-US" sz="3200" dirty="0" smtClean="0"/>
              <a:t>tools; encourage </a:t>
            </a:r>
            <a:r>
              <a:rPr lang="en-US" sz="3200" dirty="0"/>
              <a:t>consistent attention to </a:t>
            </a:r>
            <a:r>
              <a:rPr lang="en-US" sz="3200" dirty="0" smtClean="0"/>
              <a:t>compliance</a:t>
            </a:r>
          </a:p>
          <a:p>
            <a:pPr lvl="0"/>
            <a:r>
              <a:rPr lang="en-US" sz="3200" dirty="0" smtClean="0">
                <a:cs typeface="Times New Roman" panose="02020603050405020304" pitchFamily="18" charset="0"/>
              </a:rPr>
              <a:t>Phase </a:t>
            </a:r>
            <a:r>
              <a:rPr lang="en-US" sz="3200" dirty="0">
                <a:cs typeface="Times New Roman" panose="02020603050405020304" pitchFamily="18" charset="0"/>
              </a:rPr>
              <a:t>2 (</a:t>
            </a:r>
            <a:r>
              <a:rPr lang="en-US" sz="3200" dirty="0" smtClean="0">
                <a:cs typeface="Times New Roman" panose="02020603050405020304" pitchFamily="18" charset="0"/>
              </a:rPr>
              <a:t>2016-2017</a:t>
            </a:r>
            <a:r>
              <a:rPr lang="en-US" sz="3200" dirty="0">
                <a:cs typeface="Times New Roman" panose="02020603050405020304" pitchFamily="18" charset="0"/>
              </a:rPr>
              <a:t>):  166 covered entity and 41 business associate desk audits were completed in December </a:t>
            </a:r>
            <a:r>
              <a:rPr lang="en-US" sz="3200" dirty="0" smtClean="0">
                <a:cs typeface="Times New Roman" panose="02020603050405020304" pitchFamily="18" charset="0"/>
              </a:rPr>
              <a:t>2017</a:t>
            </a:r>
          </a:p>
          <a:p>
            <a:pPr lvl="0"/>
            <a:r>
              <a:rPr lang="en-US" sz="3200" dirty="0" smtClean="0">
                <a:cs typeface="Times New Roman" panose="02020603050405020304" pitchFamily="18" charset="0"/>
              </a:rPr>
              <a:t>Summary </a:t>
            </a:r>
            <a:r>
              <a:rPr lang="en-US" sz="3200" dirty="0">
                <a:cs typeface="Times New Roman" panose="02020603050405020304" pitchFamily="18" charset="0"/>
              </a:rPr>
              <a:t>findings will be published in </a:t>
            </a:r>
            <a:r>
              <a:rPr lang="en-US" sz="3200" dirty="0" smtClean="0">
                <a:cs typeface="Times New Roman" panose="02020603050405020304" pitchFamily="18" charset="0"/>
              </a:rPr>
              <a:t>2018</a:t>
            </a:r>
            <a:endParaRPr lang="en-US" sz="3200" dirty="0">
              <a:cs typeface="Times New Roman" panose="02020603050405020304" pitchFamily="18" charset="0"/>
            </a:endParaRPr>
          </a:p>
          <a:p>
            <a:pPr lvl="0"/>
            <a:endParaRPr lang="en-US" sz="3200" dirty="0" smtClean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ONC/OCR Security Risk Assessment Tool 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A8BDF6-74A1-4D89-A9F3-B0EEB4E6B4A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3" y="964984"/>
            <a:ext cx="8688309" cy="5655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21" y="6210677"/>
            <a:ext cx="983178" cy="6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57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328</Words>
  <Application>Microsoft Office PowerPoint</Application>
  <PresentationFormat>Widescreen</PresentationFormat>
  <Paragraphs>101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Courier New</vt:lpstr>
      <vt:lpstr>Times New Roman</vt:lpstr>
      <vt:lpstr>Verdana</vt:lpstr>
      <vt:lpstr>2_Office Theme</vt:lpstr>
      <vt:lpstr>Custom Design</vt:lpstr>
      <vt:lpstr>Keynote Address Roger Severino, Director Office for Civil Rights U.S. Department of Health and Human Services October 18, 2018   </vt:lpstr>
      <vt:lpstr>PowerPoint Presentation</vt:lpstr>
      <vt:lpstr>Proposed HIPAA Policy Activity </vt:lpstr>
      <vt:lpstr>Recent HIPAA Enforcement Highlights </vt:lpstr>
      <vt:lpstr>HIPAA Enforcement January 1, 2017 – October 15, 2018</vt:lpstr>
      <vt:lpstr>PowerPoint Presentation</vt:lpstr>
      <vt:lpstr>PowerPoint Presentation</vt:lpstr>
      <vt:lpstr>Phase 2 Audit Program</vt:lpstr>
      <vt:lpstr>ONC/OCR Security Risk Assessment Tool v3</vt:lpstr>
      <vt:lpstr>OCR Cybersecurity Guidance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Holvey</dc:creator>
  <cp:lastModifiedBy>Severino, Roger (HHS/OCR)</cp:lastModifiedBy>
  <cp:revision>99</cp:revision>
  <cp:lastPrinted>2018-10-17T20:51:04Z</cp:lastPrinted>
  <dcterms:created xsi:type="dcterms:W3CDTF">2016-11-16T15:41:07Z</dcterms:created>
  <dcterms:modified xsi:type="dcterms:W3CDTF">2018-10-17T23:59:34Z</dcterms:modified>
</cp:coreProperties>
</file>