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Lst>
  <p:notesMasterIdLst>
    <p:notesMasterId r:id="rId22"/>
  </p:notesMasterIdLst>
  <p:handoutMasterIdLst>
    <p:handoutMasterId r:id="rId23"/>
  </p:handoutMasterIdLst>
  <p:sldIdLst>
    <p:sldId id="259" r:id="rId2"/>
    <p:sldId id="263" r:id="rId3"/>
    <p:sldId id="264" r:id="rId4"/>
    <p:sldId id="267" r:id="rId5"/>
    <p:sldId id="296" r:id="rId6"/>
    <p:sldId id="270" r:id="rId7"/>
    <p:sldId id="295" r:id="rId8"/>
    <p:sldId id="297" r:id="rId9"/>
    <p:sldId id="292" r:id="rId10"/>
    <p:sldId id="278" r:id="rId11"/>
    <p:sldId id="293" r:id="rId12"/>
    <p:sldId id="280" r:id="rId13"/>
    <p:sldId id="294" r:id="rId14"/>
    <p:sldId id="283" r:id="rId15"/>
    <p:sldId id="298" r:id="rId16"/>
    <p:sldId id="299" r:id="rId17"/>
    <p:sldId id="266" r:id="rId18"/>
    <p:sldId id="286" r:id="rId19"/>
    <p:sldId id="287" r:id="rId20"/>
    <p:sldId id="261" r:id="rId21"/>
  </p:sldIdLst>
  <p:sldSz cx="10058400" cy="7772400"/>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448">
          <p15:clr>
            <a:srgbClr val="A4A3A4"/>
          </p15:clr>
        </p15:guide>
        <p15:guide id="2" orient="horz" pos="1133">
          <p15:clr>
            <a:srgbClr val="A4A3A4"/>
          </p15:clr>
        </p15:guide>
        <p15:guide id="3" orient="horz" pos="4608">
          <p15:clr>
            <a:srgbClr val="A4A3A4"/>
          </p15:clr>
        </p15:guide>
        <p15:guide id="4" orient="horz" pos="288">
          <p15:clr>
            <a:srgbClr val="A4A3A4"/>
          </p15:clr>
        </p15:guide>
        <p15:guide id="5" pos="3168">
          <p15:clr>
            <a:srgbClr val="A4A3A4"/>
          </p15:clr>
        </p15:guide>
        <p15:guide id="6" pos="5904">
          <p15:clr>
            <a:srgbClr val="A4A3A4"/>
          </p15:clr>
        </p15:guide>
        <p15:guide id="7" pos="346">
          <p15:clr>
            <a:srgbClr val="A4A3A4"/>
          </p15:clr>
        </p15:guide>
        <p15:guide id="8" pos="432">
          <p15:clr>
            <a:srgbClr val="A4A3A4"/>
          </p15:clr>
        </p15:guide>
      </p15:sldGuideLst>
    </p:ext>
    <p:ext uri="{2D200454-40CA-4A62-9FC3-DE9A4176ACB9}">
      <p15:notesGuideLst xmlns:p15="http://schemas.microsoft.com/office/powerpoint/2012/main">
        <p15:guide id="1" orient="horz" pos="2986"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7801"/>
    <a:srgbClr val="0C2D83"/>
    <a:srgbClr val="FFFFCC"/>
    <a:srgbClr val="B1FEFC"/>
    <a:srgbClr val="0066CC"/>
    <a:srgbClr val="330099"/>
    <a:srgbClr val="006DE5"/>
    <a:srgbClr val="C7E3F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770" autoAdjust="0"/>
  </p:normalViewPr>
  <p:slideViewPr>
    <p:cSldViewPr snapToGrid="0" snapToObjects="1">
      <p:cViewPr varScale="1">
        <p:scale>
          <a:sx n="55" d="100"/>
          <a:sy n="55" d="100"/>
        </p:scale>
        <p:origin x="1860" y="42"/>
      </p:cViewPr>
      <p:guideLst>
        <p:guide orient="horz" pos="2448"/>
        <p:guide orient="horz" pos="1133"/>
        <p:guide orient="horz" pos="4608"/>
        <p:guide orient="horz" pos="288"/>
        <p:guide pos="3168"/>
        <p:guide pos="5904"/>
        <p:guide pos="346"/>
        <p:guide pos="4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snapToObjects="1">
      <p:cViewPr>
        <p:scale>
          <a:sx n="60" d="100"/>
          <a:sy n="60" d="100"/>
        </p:scale>
        <p:origin x="1829" y="-1214"/>
      </p:cViewPr>
      <p:guideLst>
        <p:guide orient="horz" pos="2986"/>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1"/>
            <a:ext cx="3038599"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78851" name="Rectangle 3"/>
          <p:cNvSpPr>
            <a:spLocks noGrp="1" noChangeArrowheads="1"/>
          </p:cNvSpPr>
          <p:nvPr>
            <p:ph type="dt" sz="quarter" idx="1"/>
          </p:nvPr>
        </p:nvSpPr>
        <p:spPr bwMode="auto">
          <a:xfrm>
            <a:off x="3971802" y="1"/>
            <a:ext cx="3038598"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algn="r" defTabSz="925633">
              <a:defRPr sz="1200">
                <a:ea typeface="ＭＳ Ｐゴシック" pitchFamily="-109" charset="-128"/>
                <a:cs typeface="ＭＳ Ｐゴシック" pitchFamily="-109" charset="-128"/>
              </a:defRPr>
            </a:lvl1pPr>
          </a:lstStyle>
          <a:p>
            <a:pPr>
              <a:defRPr/>
            </a:pPr>
            <a:endParaRPr lang="en-US" dirty="0"/>
          </a:p>
        </p:txBody>
      </p:sp>
      <p:sp>
        <p:nvSpPr>
          <p:cNvPr id="78852" name="Rectangle 4"/>
          <p:cNvSpPr>
            <a:spLocks noGrp="1" noChangeArrowheads="1"/>
          </p:cNvSpPr>
          <p:nvPr>
            <p:ph type="ftr" sz="quarter" idx="2"/>
          </p:nvPr>
        </p:nvSpPr>
        <p:spPr bwMode="auto">
          <a:xfrm>
            <a:off x="0" y="8832348"/>
            <a:ext cx="3038599"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78853" name="Rectangle 5"/>
          <p:cNvSpPr>
            <a:spLocks noGrp="1" noChangeArrowheads="1"/>
          </p:cNvSpPr>
          <p:nvPr>
            <p:ph type="sldNum" sz="quarter" idx="3"/>
          </p:nvPr>
        </p:nvSpPr>
        <p:spPr bwMode="auto">
          <a:xfrm>
            <a:off x="3971802" y="8832348"/>
            <a:ext cx="3038598"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algn="r" defTabSz="925633">
              <a:defRPr sz="1200" smtClean="0"/>
            </a:lvl1pPr>
          </a:lstStyle>
          <a:p>
            <a:pPr>
              <a:defRPr/>
            </a:pPr>
            <a:fld id="{B4209F6B-AA93-4047-A16F-4528D28572EC}" type="slidenum">
              <a:rPr lang="en-US"/>
              <a:pPr>
                <a:defRPr/>
              </a:pPr>
              <a:t>‹#›</a:t>
            </a:fld>
            <a:endParaRPr lang="en-US" dirty="0"/>
          </a:p>
        </p:txBody>
      </p:sp>
    </p:spTree>
    <p:extLst>
      <p:ext uri="{BB962C8B-B14F-4D97-AF65-F5344CB8AC3E}">
        <p14:creationId xmlns:p14="http://schemas.microsoft.com/office/powerpoint/2010/main" val="1915830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1"/>
            <a:ext cx="3038599"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35843" name="Rectangle 3"/>
          <p:cNvSpPr>
            <a:spLocks noGrp="1" noChangeArrowheads="1"/>
          </p:cNvSpPr>
          <p:nvPr>
            <p:ph type="dt" idx="1"/>
          </p:nvPr>
        </p:nvSpPr>
        <p:spPr bwMode="auto">
          <a:xfrm>
            <a:off x="3971802" y="1"/>
            <a:ext cx="3038598"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algn="r" defTabSz="925633">
              <a:defRPr sz="1200">
                <a:ea typeface="ＭＳ Ｐゴシック" pitchFamily="-109" charset="-128"/>
                <a:cs typeface="ＭＳ Ｐゴシック" pitchFamily="-109" charset="-128"/>
              </a:defRPr>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250950" y="698500"/>
            <a:ext cx="4510088" cy="348615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5845" name="Rectangle 5"/>
          <p:cNvSpPr>
            <a:spLocks noGrp="1" noChangeArrowheads="1"/>
          </p:cNvSpPr>
          <p:nvPr>
            <p:ph type="body" sz="quarter" idx="3"/>
          </p:nvPr>
        </p:nvSpPr>
        <p:spPr bwMode="auto">
          <a:xfrm>
            <a:off x="934830" y="4414257"/>
            <a:ext cx="5140743" cy="4184147"/>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5846" name="Rectangle 6"/>
          <p:cNvSpPr>
            <a:spLocks noGrp="1" noChangeArrowheads="1"/>
          </p:cNvSpPr>
          <p:nvPr>
            <p:ph type="ftr" sz="quarter" idx="4"/>
          </p:nvPr>
        </p:nvSpPr>
        <p:spPr bwMode="auto">
          <a:xfrm>
            <a:off x="0" y="8832348"/>
            <a:ext cx="3038599"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35847" name="Rectangle 7"/>
          <p:cNvSpPr>
            <a:spLocks noGrp="1" noChangeArrowheads="1"/>
          </p:cNvSpPr>
          <p:nvPr>
            <p:ph type="sldNum" sz="quarter" idx="5"/>
          </p:nvPr>
        </p:nvSpPr>
        <p:spPr bwMode="auto">
          <a:xfrm>
            <a:off x="3971802" y="8832348"/>
            <a:ext cx="3038598"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algn="r" defTabSz="925633">
              <a:defRPr sz="1200" smtClean="0"/>
            </a:lvl1pPr>
          </a:lstStyle>
          <a:p>
            <a:pPr>
              <a:defRPr/>
            </a:pPr>
            <a:fld id="{E54A5DDD-13F4-9145-98AB-212D371D7138}" type="slidenum">
              <a:rPr lang="en-US"/>
              <a:pPr>
                <a:defRPr/>
              </a:pPr>
              <a:t>‹#›</a:t>
            </a:fld>
            <a:endParaRPr lang="en-US" dirty="0"/>
          </a:p>
        </p:txBody>
      </p:sp>
    </p:spTree>
    <p:extLst>
      <p:ext uri="{BB962C8B-B14F-4D97-AF65-F5344CB8AC3E}">
        <p14:creationId xmlns:p14="http://schemas.microsoft.com/office/powerpoint/2010/main" val="4117626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ＭＳ Ｐゴシック" charset="0"/>
      </a:defRPr>
    </a:lvl2pPr>
    <a:lvl3pPr marL="914400" algn="l" rtl="0" eaLnBrk="0" fontAlgn="base" hangingPunct="0">
      <a:spcBef>
        <a:spcPct val="30000"/>
      </a:spcBef>
      <a:spcAft>
        <a:spcPct val="0"/>
      </a:spcAft>
      <a:defRPr sz="1200" kern="1200">
        <a:solidFill>
          <a:schemeClr val="tx1"/>
        </a:solidFill>
        <a:latin typeface="Times New Roman" pitchFamily="-107" charset="0"/>
        <a:ea typeface="ヒラギノ角ゴ Pro W3" pitchFamily="-65" charset="-128"/>
        <a:cs typeface="ヒラギノ角ゴ Pro W3" pitchFamily="-109" charset="-128"/>
      </a:defRPr>
    </a:lvl3pPr>
    <a:lvl4pPr marL="1371600" algn="l" rtl="0" eaLnBrk="0" fontAlgn="base" hangingPunct="0">
      <a:spcBef>
        <a:spcPct val="30000"/>
      </a:spcBef>
      <a:spcAft>
        <a:spcPct val="0"/>
      </a:spcAft>
      <a:defRPr sz="1200" kern="1200">
        <a:solidFill>
          <a:schemeClr val="tx1"/>
        </a:solidFill>
        <a:latin typeface="Times New Roman" pitchFamily="-107" charset="0"/>
        <a:ea typeface="ヒラギノ角ゴ Pro W3"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7" charset="0"/>
        <a:ea typeface="ヒラギノ角ゴ Pro W3"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5633">
              <a:defRPr sz="2700">
                <a:solidFill>
                  <a:schemeClr val="tx1"/>
                </a:solidFill>
                <a:latin typeface="Times New Roman" charset="0"/>
                <a:ea typeface="ＭＳ Ｐゴシック" charset="0"/>
                <a:cs typeface="ＭＳ Ｐゴシック" charset="0"/>
              </a:defRPr>
            </a:lvl1pPr>
            <a:lvl2pPr marL="833070" indent="-320411" defTabSz="925633">
              <a:defRPr sz="2700">
                <a:solidFill>
                  <a:schemeClr val="tx1"/>
                </a:solidFill>
                <a:latin typeface="Times New Roman" charset="0"/>
                <a:ea typeface="ＭＳ Ｐゴシック" charset="0"/>
                <a:cs typeface="ＭＳ Ｐゴシック" charset="0"/>
              </a:defRPr>
            </a:lvl2pPr>
            <a:lvl3pPr marL="1281646" indent="-256329" defTabSz="925633">
              <a:defRPr sz="2700">
                <a:solidFill>
                  <a:schemeClr val="tx1"/>
                </a:solidFill>
                <a:latin typeface="Times New Roman" charset="0"/>
                <a:ea typeface="ＭＳ Ｐゴシック" charset="0"/>
                <a:cs typeface="ＭＳ Ｐゴシック" charset="0"/>
              </a:defRPr>
            </a:lvl3pPr>
            <a:lvl4pPr marL="1794304" indent="-256329" defTabSz="925633">
              <a:defRPr sz="2700">
                <a:solidFill>
                  <a:schemeClr val="tx1"/>
                </a:solidFill>
                <a:latin typeface="Times New Roman" charset="0"/>
                <a:ea typeface="ＭＳ Ｐゴシック" charset="0"/>
                <a:cs typeface="ＭＳ Ｐゴシック" charset="0"/>
              </a:defRPr>
            </a:lvl4pPr>
            <a:lvl5pPr marL="2306963" indent="-256329" defTabSz="925633">
              <a:defRPr sz="2700">
                <a:solidFill>
                  <a:schemeClr val="tx1"/>
                </a:solidFill>
                <a:latin typeface="Times New Roman" charset="0"/>
                <a:ea typeface="ＭＳ Ｐゴシック" charset="0"/>
                <a:cs typeface="ＭＳ Ｐゴシック" charset="0"/>
              </a:defRPr>
            </a:lvl5pPr>
            <a:lvl6pPr marL="2819621"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6pPr>
            <a:lvl7pPr marL="3332279"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7pPr>
            <a:lvl8pPr marL="3844938"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8pPr>
            <a:lvl9pPr marL="4357596"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9pPr>
          </a:lstStyle>
          <a:p>
            <a:fld id="{BED9C391-AC5A-B744-B84B-CD38850A6149}" type="slidenum">
              <a:rPr lang="en-US" sz="1200"/>
              <a:pPr/>
              <a:t>1</a:t>
            </a:fld>
            <a:endParaRPr lang="en-US" sz="1200"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19625036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FC03C1B8-A934-40F0-8F27-C8AEEC1E46A5}" type="slidenum">
              <a:rPr lang="en-US" sz="1300"/>
              <a:pPr/>
              <a:t>10</a:t>
            </a:fld>
            <a:endParaRPr lang="en-US" sz="1300" dirty="0"/>
          </a:p>
        </p:txBody>
      </p:sp>
      <p:sp>
        <p:nvSpPr>
          <p:cNvPr id="52227" name="Rectangle 2"/>
          <p:cNvSpPr>
            <a:spLocks noGrp="1" noRot="1" noChangeAspect="1" noChangeArrowheads="1" noTextEdit="1"/>
          </p:cNvSpPr>
          <p:nvPr>
            <p:ph type="sldImg"/>
          </p:nvPr>
        </p:nvSpPr>
        <p:spPr>
          <a:xfrm>
            <a:off x="838200" y="828675"/>
            <a:ext cx="5454650" cy="4216400"/>
          </a:xfrm>
          <a:ln/>
        </p:spPr>
      </p:sp>
      <p:sp>
        <p:nvSpPr>
          <p:cNvPr id="51204" name="Rectangle 3"/>
          <p:cNvSpPr>
            <a:spLocks noGrp="1" noChangeArrowheads="1"/>
          </p:cNvSpPr>
          <p:nvPr>
            <p:ph type="body" idx="1"/>
          </p:nvPr>
        </p:nvSpPr>
        <p:spPr>
          <a:xfrm>
            <a:off x="357540" y="5256760"/>
            <a:ext cx="6415627" cy="3807613"/>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Your processes are evaluated based on these four factors: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Approach: How do you accomplish the work of your organization? How systematic are the key processes you use?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Deployment: How consistently are your key processes used throughout your organization?</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Learning: How well have you evaluated and improved your key processes? How well have improvements been shared within your organization?</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Integration: How do your processes address your current and future organizational needs?</a:t>
            </a:r>
          </a:p>
        </p:txBody>
      </p:sp>
    </p:spTree>
    <p:extLst>
      <p:ext uri="{BB962C8B-B14F-4D97-AF65-F5344CB8AC3E}">
        <p14:creationId xmlns:p14="http://schemas.microsoft.com/office/powerpoint/2010/main" val="13569994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FC03C1B8-A934-40F0-8F27-C8AEEC1E46A5}" type="slidenum">
              <a:rPr lang="en-US" sz="1300"/>
              <a:pPr/>
              <a:t>11</a:t>
            </a:fld>
            <a:endParaRPr lang="en-US" sz="1300" dirty="0"/>
          </a:p>
        </p:txBody>
      </p:sp>
      <p:sp>
        <p:nvSpPr>
          <p:cNvPr id="52227" name="Rectangle 2"/>
          <p:cNvSpPr>
            <a:spLocks noGrp="1" noRot="1" noChangeAspect="1" noChangeArrowheads="1" noTextEdit="1"/>
          </p:cNvSpPr>
          <p:nvPr>
            <p:ph type="sldImg"/>
          </p:nvPr>
        </p:nvSpPr>
        <p:spPr>
          <a:xfrm>
            <a:off x="838200" y="828675"/>
            <a:ext cx="5454650" cy="4216400"/>
          </a:xfrm>
          <a:ln/>
        </p:spPr>
      </p:sp>
      <p:sp>
        <p:nvSpPr>
          <p:cNvPr id="51204" name="Rectangle 3"/>
          <p:cNvSpPr>
            <a:spLocks noGrp="1" noChangeArrowheads="1"/>
          </p:cNvSpPr>
          <p:nvPr>
            <p:ph type="body" idx="1"/>
          </p:nvPr>
        </p:nvSpPr>
        <p:spPr>
          <a:xfrm>
            <a:off x="645847" y="5348753"/>
            <a:ext cx="5839014" cy="2754276"/>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Your results are evaluated based on these four factors: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Levels: What is your current performance?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Trends: Are the results improving, staying the same, or getting worse?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Comparisons: How does your performance compare with that of other organizations and competitors, or with benchmarks?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Integration: Are you tracking results that are important to your organization? Are you using the results in organizational decision making?</a:t>
            </a:r>
          </a:p>
        </p:txBody>
      </p:sp>
    </p:spTree>
    <p:extLst>
      <p:ext uri="{BB962C8B-B14F-4D97-AF65-F5344CB8AC3E}">
        <p14:creationId xmlns:p14="http://schemas.microsoft.com/office/powerpoint/2010/main" val="5892797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96C16F5F-92DA-40C6-94FF-FC48A77189E8}" type="slidenum">
              <a:rPr lang="en-US" sz="1300"/>
              <a:pPr/>
              <a:t>12</a:t>
            </a:fld>
            <a:endParaRPr lang="en-US" sz="1300"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You can realize one or more of these benefits when your organization uses Baldrige as a management framework, conducts a self-assessment, or has an external assessment.</a:t>
            </a:r>
          </a:p>
        </p:txBody>
      </p:sp>
    </p:spTree>
    <p:extLst>
      <p:ext uri="{BB962C8B-B14F-4D97-AF65-F5344CB8AC3E}">
        <p14:creationId xmlns:p14="http://schemas.microsoft.com/office/powerpoint/2010/main" val="4371854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881EA57B-52F7-4D0C-B0D5-1D4273550711}" type="slidenum">
              <a:rPr lang="en-US" sz="1300"/>
              <a:pPr/>
              <a:t>13</a:t>
            </a:fld>
            <a:endParaRPr lang="en-US" sz="1300"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400489" y="4584855"/>
            <a:ext cx="6388261" cy="4247493"/>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Should your organization use Baldrige or pursue other performance management systems or tools? Baldrige is compatible with these systems and tools. In fact, recent iterations of many standards and accreditations have become more similar to Baldrige. Some now include a systems perspective, self-assessment, process management, a focus on results, and expanding procedures to become more performance-based and systematic in evaluations.</a:t>
            </a:r>
          </a:p>
          <a:p>
            <a:pPr lvl="1"/>
            <a:r>
              <a:rPr lang="en-US" sz="1100" dirty="0"/>
              <a:t>— ISO’s (International Organization for Standardization’s) purpose is to facilitate international trade by providing a single set of conformity standards. </a:t>
            </a:r>
          </a:p>
          <a:p>
            <a:pPr lvl="1"/>
            <a:r>
              <a:rPr lang="en-US" sz="1100" dirty="0"/>
              <a:t>— The Joint Commission certifies health care providers’ processes.</a:t>
            </a:r>
          </a:p>
          <a:p>
            <a:pPr lvl="1"/>
            <a:r>
              <a:rPr lang="en-US" sz="1100" dirty="0"/>
              <a:t>— Accreditation organizations conduct evaluations of K-12 school districts and higher education institutions for accreditation purposes.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Some organizations may believe that, to become more competitive, they must complete ISO registration or implement Lean and Six Sigma, as well as implementing Baldrige.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Many organizations use Baldrige as an overall management and leadership framework to identify and evaluate what is important to them. After they identify strengths and opportunities for improvement with Baldrige, they use ISO, Lean, and Six Sigma, and other improvement tools to build on their strengths and make improvements.</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a:p>
            <a:pPr lvl="1"/>
            <a:endParaRPr lang="en-US" sz="1100" dirty="0"/>
          </a:p>
        </p:txBody>
      </p:sp>
    </p:spTree>
    <p:extLst>
      <p:ext uri="{BB962C8B-B14F-4D97-AF65-F5344CB8AC3E}">
        <p14:creationId xmlns:p14="http://schemas.microsoft.com/office/powerpoint/2010/main" val="6694720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4E58313D-0083-49C5-B327-BA51C8B29415}" type="slidenum">
              <a:rPr lang="en-US" sz="1300"/>
              <a:pPr/>
              <a:t>14</a:t>
            </a:fld>
            <a:endParaRPr lang="en-US" sz="1300" dirty="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250018" y="4338479"/>
            <a:ext cx="6511990" cy="4722699"/>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basic difference between a Baldrige assessment and these other evaluation systems is that Baldrige focuses on achieving performance excellence rather than on achieving required performance levels. Baldrige feedback focuses on key challenges for the future and opportunities for improvement; accreditation feedback focuses on deficiencies.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Baldrige provides a systems approach to improving the entire organization. ISO focuses on product/service conformity systems and Six Sigma concentrates on product quality and process engineering, for example.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Baldrige asks you to identify and track key results in all areas that are important to your organization: product and process results, customer-focused results, workforce-focused results, leadership and governance results, and financial and market results.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One of the Baldrige core values is a focus on success now and in the future. This requires an understanding of the short- and longer-term factors that affect your organization.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Baldrige also emphasizes the importance of organizational learning, learning by workforce members, and knowledge sharing, which includes continuous improvement as well as adaptation to change, best-practice sharing, benchmarking, and investments in the workforce’s personal learning and growth. Therefore, learning is directed not only toward better products but also toward being more responsive, adaptive, and efficient.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Baldrige includes a focus on governance, societal responsibility, ethics, and strategy―issues not addressed by ISO, Lean, or Six Sigma.</a:t>
            </a:r>
          </a:p>
        </p:txBody>
      </p:sp>
    </p:spTree>
    <p:extLst>
      <p:ext uri="{BB962C8B-B14F-4D97-AF65-F5344CB8AC3E}">
        <p14:creationId xmlns:p14="http://schemas.microsoft.com/office/powerpoint/2010/main" val="25926372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909">
              <a:defRPr sz="2400">
                <a:solidFill>
                  <a:schemeClr val="tx1"/>
                </a:solidFill>
                <a:latin typeface="Times New Roman" pitchFamily="18" charset="0"/>
                <a:ea typeface="ＭＳ Ｐゴシック" pitchFamily="34" charset="-128"/>
              </a:defRPr>
            </a:lvl1pPr>
            <a:lvl2pPr marL="743784" indent="-286070" defTabSz="932909">
              <a:defRPr sz="2400">
                <a:solidFill>
                  <a:schemeClr val="tx1"/>
                </a:solidFill>
                <a:latin typeface="Times New Roman" pitchFamily="18" charset="0"/>
                <a:ea typeface="ＭＳ Ｐゴシック" pitchFamily="34" charset="-128"/>
              </a:defRPr>
            </a:lvl2pPr>
            <a:lvl3pPr marL="1144283" indent="-228856" defTabSz="932909">
              <a:defRPr sz="2400">
                <a:solidFill>
                  <a:schemeClr val="tx1"/>
                </a:solidFill>
                <a:latin typeface="Times New Roman" pitchFamily="18" charset="0"/>
                <a:ea typeface="ＭＳ Ｐゴシック" pitchFamily="34" charset="-128"/>
              </a:defRPr>
            </a:lvl3pPr>
            <a:lvl4pPr marL="1601996" indent="-228856" defTabSz="932909">
              <a:defRPr sz="2400">
                <a:solidFill>
                  <a:schemeClr val="tx1"/>
                </a:solidFill>
                <a:latin typeface="Times New Roman" pitchFamily="18" charset="0"/>
                <a:ea typeface="ＭＳ Ｐゴシック" pitchFamily="34" charset="-128"/>
              </a:defRPr>
            </a:lvl4pPr>
            <a:lvl5pPr marL="2059709" indent="-228856" defTabSz="932909">
              <a:defRPr sz="2400">
                <a:solidFill>
                  <a:schemeClr val="tx1"/>
                </a:solidFill>
                <a:latin typeface="Times New Roman" pitchFamily="18" charset="0"/>
                <a:ea typeface="ＭＳ Ｐゴシック" pitchFamily="34" charset="-128"/>
              </a:defRPr>
            </a:lvl5pPr>
            <a:lvl6pPr marL="2517422"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6C2FC523-9533-4197-9E3E-A3758DA49C9A}" type="slidenum">
              <a:rPr lang="en-US" sz="1200"/>
              <a:pPr/>
              <a:t>15</a:t>
            </a:fld>
            <a:endParaRPr 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xfrm>
            <a:off x="780523" y="4347851"/>
            <a:ext cx="5492264" cy="2135786"/>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Joint Commission standards and the Baldrige Criteria for Performance Excellence do not compete or conflict with one another.</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Both</a:t>
            </a:r>
          </a:p>
          <a:p>
            <a:pPr lvl="1"/>
            <a:r>
              <a:rPr lang="en-US" dirty="0"/>
              <a:t>—focus on continuous improvement</a:t>
            </a:r>
          </a:p>
          <a:p>
            <a:pPr lvl="1"/>
            <a:r>
              <a:rPr lang="en-US" dirty="0"/>
              <a:t>—are based on a set of core values</a:t>
            </a:r>
          </a:p>
          <a:p>
            <a:pPr lvl="1"/>
            <a:r>
              <a:rPr lang="en-US" dirty="0"/>
              <a:t>—offer a means for self-assessment</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2513084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909">
              <a:defRPr sz="2400">
                <a:solidFill>
                  <a:schemeClr val="tx1"/>
                </a:solidFill>
                <a:latin typeface="Times New Roman" pitchFamily="18" charset="0"/>
                <a:ea typeface="ＭＳ Ｐゴシック" pitchFamily="34" charset="-128"/>
              </a:defRPr>
            </a:lvl1pPr>
            <a:lvl2pPr marL="743784" indent="-286070" defTabSz="932909">
              <a:defRPr sz="2400">
                <a:solidFill>
                  <a:schemeClr val="tx1"/>
                </a:solidFill>
                <a:latin typeface="Times New Roman" pitchFamily="18" charset="0"/>
                <a:ea typeface="ＭＳ Ｐゴシック" pitchFamily="34" charset="-128"/>
              </a:defRPr>
            </a:lvl2pPr>
            <a:lvl3pPr marL="1144283" indent="-228856" defTabSz="932909">
              <a:defRPr sz="2400">
                <a:solidFill>
                  <a:schemeClr val="tx1"/>
                </a:solidFill>
                <a:latin typeface="Times New Roman" pitchFamily="18" charset="0"/>
                <a:ea typeface="ＭＳ Ｐゴシック" pitchFamily="34" charset="-128"/>
              </a:defRPr>
            </a:lvl3pPr>
            <a:lvl4pPr marL="1601996" indent="-228856" defTabSz="932909">
              <a:defRPr sz="2400">
                <a:solidFill>
                  <a:schemeClr val="tx1"/>
                </a:solidFill>
                <a:latin typeface="Times New Roman" pitchFamily="18" charset="0"/>
                <a:ea typeface="ＭＳ Ｐゴシック" pitchFamily="34" charset="-128"/>
              </a:defRPr>
            </a:lvl4pPr>
            <a:lvl5pPr marL="2059709" indent="-228856" defTabSz="932909">
              <a:defRPr sz="2400">
                <a:solidFill>
                  <a:schemeClr val="tx1"/>
                </a:solidFill>
                <a:latin typeface="Times New Roman" pitchFamily="18" charset="0"/>
                <a:ea typeface="ＭＳ Ｐゴシック" pitchFamily="34" charset="-128"/>
              </a:defRPr>
            </a:lvl5pPr>
            <a:lvl6pPr marL="2517422"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5135"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32849"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90561" indent="-228856" defTabSz="932909"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fld id="{9FBA4B62-82E9-4CE6-9D2B-B0AB9611E7B4}" type="slidenum">
              <a:rPr lang="en-US" sz="1200"/>
              <a:pPr/>
              <a:t>16</a:t>
            </a:fld>
            <a:endParaRPr lang="en-US"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xfrm>
            <a:off x="934830" y="4414257"/>
            <a:ext cx="5140743" cy="2837443"/>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How are they different?    </a:t>
            </a:r>
          </a:p>
          <a:p>
            <a:pPr>
              <a:spcAft>
                <a:spcPts val="686"/>
              </a:spcAft>
            </a:pPr>
            <a:r>
              <a:rPr lang="en-US" sz="1100" dirty="0"/>
              <a:t>The Joint Commission’s focus is on the care of patients. The Baldrige focus is more comprehensive, including a focus on organizational systems, management, the workforce, and other stakeholders, but it doesn’t include the specific patient safety requirements spelled out by the Joint Commission.</a:t>
            </a:r>
          </a:p>
          <a:p>
            <a:pPr marL="0" lvl="1"/>
            <a:r>
              <a:rPr lang="en-US" sz="1100" dirty="0"/>
              <a:t>The Joint Commission’s qualifications for institutions are intended to be inclusive, allowing all acceptable institutions to qualify. Baldrige encourages organizations to achieve excellence and recognizes leading-edge practices and world-class, role-model levels of performance.</a:t>
            </a:r>
          </a:p>
          <a:p>
            <a:pPr marL="0" lvl="1"/>
            <a:r>
              <a:rPr lang="en-US" sz="1100" dirty="0"/>
              <a:t>The Joint Commission’s review process looks for the same things in every institution, serving as an audit. The Joint Commission considers some individual factors. However, in a Baldrige assessment, examiners review award applicants’ processes and results relative to each applicant’s key environmental and organizational factors and strategic challenges and advantages.</a:t>
            </a:r>
          </a:p>
        </p:txBody>
      </p:sp>
    </p:spTree>
    <p:extLst>
      <p:ext uri="{BB962C8B-B14F-4D97-AF65-F5344CB8AC3E}">
        <p14:creationId xmlns:p14="http://schemas.microsoft.com/office/powerpoint/2010/main" val="37441945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4055182-3DB8-4F40-9EA9-BE883AD1077A}" type="slidenum">
              <a:rPr lang="en-US" sz="1300"/>
              <a:pPr/>
              <a:t>17</a:t>
            </a:fld>
            <a:endParaRPr lang="en-US" sz="1300" dirty="0"/>
          </a:p>
        </p:txBody>
      </p:sp>
      <p:sp>
        <p:nvSpPr>
          <p:cNvPr id="31747" name="Rectangle 2"/>
          <p:cNvSpPr>
            <a:spLocks noGrp="1" noRot="1" noChangeAspect="1" noChangeArrowheads="1" noTextEdit="1"/>
          </p:cNvSpPr>
          <p:nvPr>
            <p:ph type="sldImg"/>
          </p:nvPr>
        </p:nvSpPr>
        <p:spPr>
          <a:xfrm>
            <a:off x="838200" y="828675"/>
            <a:ext cx="5454650" cy="4216400"/>
          </a:xfrm>
          <a:ln/>
        </p:spPr>
      </p:sp>
      <p:sp>
        <p:nvSpPr>
          <p:cNvPr id="31748" name="Rectangle 3"/>
          <p:cNvSpPr>
            <a:spLocks noGrp="1" noChangeArrowheads="1"/>
          </p:cNvSpPr>
          <p:nvPr>
            <p:ph type="body" idx="1"/>
          </p:nvPr>
        </p:nvSpPr>
        <p:spPr>
          <a:xfrm>
            <a:off x="613637" y="5486400"/>
            <a:ext cx="5903776" cy="1933897"/>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More than 30 active state, regional, and local performance excellence programs (covering most of the 50 states as well as U.S. territories) throughout the country base their programs and awards on the Baldrige Excellence Framework and the Criteria for Performance Excellence.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About 100 countries have business excellence programs based on Baldrige.</a:t>
            </a:r>
          </a:p>
        </p:txBody>
      </p:sp>
    </p:spTree>
    <p:extLst>
      <p:ext uri="{BB962C8B-B14F-4D97-AF65-F5344CB8AC3E}">
        <p14:creationId xmlns:p14="http://schemas.microsoft.com/office/powerpoint/2010/main" val="1610077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1083" eaLnBrk="0" hangingPunct="0">
              <a:defRPr sz="3000">
                <a:solidFill>
                  <a:schemeClr val="tx1"/>
                </a:solidFill>
                <a:latin typeface="Times New Roman" pitchFamily="18" charset="0"/>
                <a:ea typeface="ＭＳ Ｐゴシック" pitchFamily="34" charset="-128"/>
              </a:defRPr>
            </a:lvl1pPr>
            <a:lvl2pPr marL="935174" indent="-359682" defTabSz="1041083" eaLnBrk="0" hangingPunct="0">
              <a:defRPr sz="3000">
                <a:solidFill>
                  <a:schemeClr val="tx1"/>
                </a:solidFill>
                <a:latin typeface="Times New Roman" pitchFamily="18" charset="0"/>
                <a:ea typeface="ＭＳ Ｐゴシック" pitchFamily="34" charset="-128"/>
              </a:defRPr>
            </a:lvl2pPr>
            <a:lvl3pPr marL="1438731" indent="-287746" defTabSz="1041083" eaLnBrk="0" hangingPunct="0">
              <a:defRPr sz="3000">
                <a:solidFill>
                  <a:schemeClr val="tx1"/>
                </a:solidFill>
                <a:latin typeface="Times New Roman" pitchFamily="18" charset="0"/>
                <a:ea typeface="ＭＳ Ｐゴシック" pitchFamily="34" charset="-128"/>
              </a:defRPr>
            </a:lvl3pPr>
            <a:lvl4pPr marL="2014224" indent="-287746" defTabSz="1041083" eaLnBrk="0" hangingPunct="0">
              <a:defRPr sz="3000">
                <a:solidFill>
                  <a:schemeClr val="tx1"/>
                </a:solidFill>
                <a:latin typeface="Times New Roman" pitchFamily="18" charset="0"/>
                <a:ea typeface="ＭＳ Ｐゴシック" pitchFamily="34" charset="-128"/>
              </a:defRPr>
            </a:lvl4pPr>
            <a:lvl5pPr marL="2589719" indent="-287746" defTabSz="1041083" eaLnBrk="0" hangingPunct="0">
              <a:defRPr sz="3000">
                <a:solidFill>
                  <a:schemeClr val="tx1"/>
                </a:solidFill>
                <a:latin typeface="Times New Roman" pitchFamily="18" charset="0"/>
                <a:ea typeface="ＭＳ Ｐゴシック" pitchFamily="34" charset="-128"/>
              </a:defRPr>
            </a:lvl5pPr>
            <a:lvl6pPr marL="3165211"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704"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197"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688"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B6BBAEC-0B90-4367-8758-6E7C30E3D920}" type="slidenum">
              <a:rPr lang="en-US" sz="1300"/>
              <a:pPr/>
              <a:t>18</a:t>
            </a:fld>
            <a:endParaRPr lang="en-US" sz="1300" dirty="0"/>
          </a:p>
        </p:txBody>
      </p:sp>
      <p:sp>
        <p:nvSpPr>
          <p:cNvPr id="33795"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520779" y="4370682"/>
            <a:ext cx="5970468" cy="3993010"/>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You can take a number of steps to start using Baldrige to improve your organization’s performance.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Visit the Baldrige website for </a:t>
            </a:r>
            <a:r>
              <a:rPr lang="en-US" sz="1100" i="1" dirty="0">
                <a:latin typeface="Times New Roman" panose="02020603050405020304" pitchFamily="18" charset="0"/>
                <a:ea typeface="Tahoma" pitchFamily="34" charset="0"/>
                <a:cs typeface="Times New Roman" panose="02020603050405020304" pitchFamily="18" charset="0"/>
              </a:rPr>
              <a:t>Baldrige Excellence Framework </a:t>
            </a:r>
            <a:r>
              <a:rPr lang="en-US" sz="1100" dirty="0">
                <a:latin typeface="Times New Roman" panose="02020603050405020304" pitchFamily="18" charset="0"/>
                <a:ea typeface="Tahoma" pitchFamily="34" charset="0"/>
                <a:cs typeface="Times New Roman" panose="02020603050405020304" pitchFamily="18" charset="0"/>
              </a:rPr>
              <a:t>booklets and free content.</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Become an examiner. Examiners at both the state/local and the national levels receive valuable training and experience in understanding and applying the Baldrige framework, and they strengthen their ability to use the Baldrige framework within their own organizations. For a fee, you can also attend examiner training without serving as an examiner.</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Attend a conference. Annually, Baldrige sponsors The Quest for Excellence® conference in Washington, D.C., every spring, as well as regional conferences, to showcase the award recipients. Conferences give you an opportunity to learn about recipients’ best practices and to network with other organizations.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Consider self-assessing your organization against the Baldrige Criteria. See the Baldrige website for tools and information.</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23121625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1083" eaLnBrk="0" hangingPunct="0">
              <a:defRPr sz="3000">
                <a:solidFill>
                  <a:schemeClr val="tx1"/>
                </a:solidFill>
                <a:latin typeface="Times New Roman" pitchFamily="18" charset="0"/>
                <a:ea typeface="ＭＳ Ｐゴシック" pitchFamily="34" charset="-128"/>
              </a:defRPr>
            </a:lvl1pPr>
            <a:lvl2pPr marL="935174" indent="-359682" defTabSz="1041083" eaLnBrk="0" hangingPunct="0">
              <a:defRPr sz="3000">
                <a:solidFill>
                  <a:schemeClr val="tx1"/>
                </a:solidFill>
                <a:latin typeface="Times New Roman" pitchFamily="18" charset="0"/>
                <a:ea typeface="ＭＳ Ｐゴシック" pitchFamily="34" charset="-128"/>
              </a:defRPr>
            </a:lvl2pPr>
            <a:lvl3pPr marL="1438731" indent="-287746" defTabSz="1041083" eaLnBrk="0" hangingPunct="0">
              <a:defRPr sz="3000">
                <a:solidFill>
                  <a:schemeClr val="tx1"/>
                </a:solidFill>
                <a:latin typeface="Times New Roman" pitchFamily="18" charset="0"/>
                <a:ea typeface="ＭＳ Ｐゴシック" pitchFamily="34" charset="-128"/>
              </a:defRPr>
            </a:lvl3pPr>
            <a:lvl4pPr marL="2014224" indent="-287746" defTabSz="1041083" eaLnBrk="0" hangingPunct="0">
              <a:defRPr sz="3000">
                <a:solidFill>
                  <a:schemeClr val="tx1"/>
                </a:solidFill>
                <a:latin typeface="Times New Roman" pitchFamily="18" charset="0"/>
                <a:ea typeface="ＭＳ Ｐゴシック" pitchFamily="34" charset="-128"/>
              </a:defRPr>
            </a:lvl4pPr>
            <a:lvl5pPr marL="2589719" indent="-287746" defTabSz="1041083" eaLnBrk="0" hangingPunct="0">
              <a:defRPr sz="3000">
                <a:solidFill>
                  <a:schemeClr val="tx1"/>
                </a:solidFill>
                <a:latin typeface="Times New Roman" pitchFamily="18" charset="0"/>
                <a:ea typeface="ＭＳ Ｐゴシック" pitchFamily="34" charset="-128"/>
              </a:defRPr>
            </a:lvl5pPr>
            <a:lvl6pPr marL="3165211"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704"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197"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688"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B6BBAEC-0B90-4367-8758-6E7C30E3D920}" type="slidenum">
              <a:rPr lang="en-US" sz="1300"/>
              <a:pPr/>
              <a:t>19</a:t>
            </a:fld>
            <a:endParaRPr lang="en-US" sz="1300" dirty="0"/>
          </a:p>
        </p:txBody>
      </p:sp>
      <p:sp>
        <p:nvSpPr>
          <p:cNvPr id="33795"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654244" y="4578823"/>
            <a:ext cx="5970468" cy="5434199"/>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Contact your state or local Baldrige-based program. These programs’ training, assessment, </a:t>
            </a:r>
            <a:r>
              <a:rPr lang="en-US" sz="1100">
                <a:latin typeface="Times New Roman" panose="02020603050405020304" pitchFamily="18" charset="0"/>
                <a:ea typeface="Tahoma" pitchFamily="34" charset="0"/>
                <a:cs typeface="Times New Roman" panose="02020603050405020304" pitchFamily="18" charset="0"/>
              </a:rPr>
              <a:t>and coaching  </a:t>
            </a:r>
            <a:r>
              <a:rPr lang="en-US" sz="1100" dirty="0">
                <a:latin typeface="Times New Roman" panose="02020603050405020304" pitchFamily="18" charset="0"/>
                <a:ea typeface="Tahoma" pitchFamily="34" charset="0"/>
                <a:cs typeface="Times New Roman" panose="02020603050405020304" pitchFamily="18" charset="0"/>
              </a:rPr>
              <a:t>offerings are a good way to begin learning about the Baldrige framework. Information on these programs is linked from the Baldrige website.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Ask your CEO or another senior leader to consider the Baldrige Executive Fellows Program. This executive development program centers on forming relationships with and learning from Baldrige Award recipients and their senior executives.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Most Baldrige Award recipients offer events focused on sharing role-model practices with other U.S. organizations. See the Baldrige website for contact information.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Consider applying for a Baldrige-based award. If you are not ready to apply at the national level, consider contacting your state or local program. Or consider a Baldrige Collaborative Assessment, in which team of Baldrige examiners works with your staff to assess your organization.</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3873912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4055182-3DB8-4F40-9EA9-BE883AD1077A}" type="slidenum">
              <a:rPr lang="en-US" sz="1300"/>
              <a:pPr/>
              <a:t>2</a:t>
            </a:fld>
            <a:endParaRPr lang="en-US" sz="1300" dirty="0"/>
          </a:p>
        </p:txBody>
      </p:sp>
      <p:sp>
        <p:nvSpPr>
          <p:cNvPr id="31747" name="Rectangle 2"/>
          <p:cNvSpPr>
            <a:spLocks noGrp="1" noRot="1" noChangeAspect="1" noChangeArrowheads="1" noTextEdit="1"/>
          </p:cNvSpPr>
          <p:nvPr>
            <p:ph type="sldImg"/>
          </p:nvPr>
        </p:nvSpPr>
        <p:spPr>
          <a:xfrm>
            <a:off x="838200" y="828675"/>
            <a:ext cx="5454650" cy="4216400"/>
          </a:xfrm>
          <a:ln/>
        </p:spPr>
      </p:sp>
      <p:sp>
        <p:nvSpPr>
          <p:cNvPr id="31748" name="Rectangle 3"/>
          <p:cNvSpPr>
            <a:spLocks noGrp="1" noChangeArrowheads="1"/>
          </p:cNvSpPr>
          <p:nvPr>
            <p:ph type="body" idx="1"/>
          </p:nvPr>
        </p:nvSpPr>
        <p:spPr>
          <a:xfrm>
            <a:off x="781948" y="5013159"/>
            <a:ext cx="5903776" cy="3979497"/>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Other quotations: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I see the Baldrige process as a powerful set of mechanisms for disciplined people engaged in disciplined thought and taking disciplined action to create great organizations that produce exceptional results.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 Jim Collins, author of Good to Great: Why Some Companies Make the Leap ... and Others Don’t</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use of the Baldrige framework boosted our ability to deliver better care to our patients. And, in the end, that is the most important thing.</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—Nancy Schlichting, CEO, Baldrige Award winner Henry Ford Health System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We’ve seen student achievement go up . . . . We’ve become more efficient and more effective . . . . And in the process, we’ve become an innovative force in education. For those pondering whether or not to pursue [Baldrige], I say boldly, “Why wouldn’t you?”</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—JoAnn Sternke, Superintendent, Pewaukee School District</a:t>
            </a:r>
          </a:p>
        </p:txBody>
      </p:sp>
    </p:spTree>
    <p:extLst>
      <p:ext uri="{BB962C8B-B14F-4D97-AF65-F5344CB8AC3E}">
        <p14:creationId xmlns:p14="http://schemas.microsoft.com/office/powerpoint/2010/main" val="2503838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4A5DDD-13F4-9145-98AB-212D371D7138}" type="slidenum">
              <a:rPr lang="en-US" smtClean="0"/>
              <a:pPr>
                <a:defRPr/>
              </a:pPr>
              <a:t>20</a:t>
            </a:fld>
            <a:endParaRPr lang="en-US" dirty="0"/>
          </a:p>
        </p:txBody>
      </p:sp>
    </p:spTree>
    <p:extLst>
      <p:ext uri="{BB962C8B-B14F-4D97-AF65-F5344CB8AC3E}">
        <p14:creationId xmlns:p14="http://schemas.microsoft.com/office/powerpoint/2010/main" val="363256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4055182-3DB8-4F40-9EA9-BE883AD1077A}" type="slidenum">
              <a:rPr lang="en-US" sz="1300"/>
              <a:pPr/>
              <a:t>3</a:t>
            </a:fld>
            <a:endParaRPr lang="en-US" sz="1300" dirty="0"/>
          </a:p>
        </p:txBody>
      </p:sp>
      <p:sp>
        <p:nvSpPr>
          <p:cNvPr id="31747" name="Rectangle 2"/>
          <p:cNvSpPr>
            <a:spLocks noGrp="1" noRot="1" noChangeAspect="1" noChangeArrowheads="1" noTextEdit="1"/>
          </p:cNvSpPr>
          <p:nvPr>
            <p:ph type="sldImg"/>
          </p:nvPr>
        </p:nvSpPr>
        <p:spPr>
          <a:xfrm>
            <a:off x="838200" y="828675"/>
            <a:ext cx="5454650" cy="4216400"/>
          </a:xfrm>
          <a:ln/>
        </p:spPr>
      </p:sp>
      <p:sp>
        <p:nvSpPr>
          <p:cNvPr id="31748" name="Rectangle 3"/>
          <p:cNvSpPr>
            <a:spLocks noGrp="1" noChangeArrowheads="1"/>
          </p:cNvSpPr>
          <p:nvPr>
            <p:ph type="body" idx="1"/>
          </p:nvPr>
        </p:nvSpPr>
        <p:spPr>
          <a:xfrm>
            <a:off x="878685" y="5347732"/>
            <a:ext cx="5903776" cy="2807329"/>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purpose of the Baldrige Excellence Framework is simply to help your organization improve—no matter its size, sector, or industry</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For nearly 30years, organizations around the world have used the Baldrige Excellence Framework and its Criteria for Performance Excellence to improve and get sustainable results. Those recognized as U.S. role models receive the Malcolm Baldrige National Quality Award, a Presidential award. The recipients broadly share their best practices with others. Through that sharing, many thousands of organizations have improved their operations and results, and thus their contributions to the U.S. and global economy.</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Baldrige Excellence Framework is available in three versions: Business/Nonprofit (for manufacturing, service, nonprofit, and government organizations), Education, and Health Care.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most important words here are “leading edge” and “validated.” The Baldrige Criteria have always been based on role-model practices successfully implemented by businesses and other organizations. They are the practices that lead to ongoing success. They are practices that are equally valid for small organizations and large, multinational corporations.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Criteria were created in 1987 with significant input from a diverse group of experts and practitioners. The development process included a review of state-of-the-art practices within private- and public-sector organizations that were working on continuous improvement and organizational excellence.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In 1995, legislation was authorized to add Criteria for education and health care organizations. In 2006, with similar legislation passed and an appropriation in place, the Criteria were revised to include nonprofit organizations.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Criteria are updated every other year with input from business and industry literature and from organizations in all sectors. Contributors include all participants in the Baldrige Program: current and former members of the Board of Examiners, award applicants and recipients, and members of the Panel of Judges and the Board of Overseers.</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 </a:t>
            </a:r>
          </a:p>
        </p:txBody>
      </p:sp>
    </p:spTree>
    <p:extLst>
      <p:ext uri="{BB962C8B-B14F-4D97-AF65-F5344CB8AC3E}">
        <p14:creationId xmlns:p14="http://schemas.microsoft.com/office/powerpoint/2010/main" val="1191669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3B3D2287-1219-4F51-A7A4-8681C88B652D}" type="slidenum">
              <a:rPr lang="en-US" sz="1300"/>
              <a:pPr/>
              <a:t>4</a:t>
            </a:fld>
            <a:endParaRPr lang="en-US" sz="1300" dirty="0"/>
          </a:p>
        </p:txBody>
      </p:sp>
      <p:sp>
        <p:nvSpPr>
          <p:cNvPr id="32771" name="Rectangle 2"/>
          <p:cNvSpPr>
            <a:spLocks noGrp="1" noRot="1" noChangeAspect="1" noChangeArrowheads="1" noTextEdit="1"/>
          </p:cNvSpPr>
          <p:nvPr>
            <p:ph type="sldImg"/>
          </p:nvPr>
        </p:nvSpPr>
        <p:spPr>
          <a:xfrm>
            <a:off x="836613" y="850900"/>
            <a:ext cx="5457825" cy="4217988"/>
          </a:xfrm>
          <a:ln/>
        </p:spPr>
      </p:sp>
      <p:sp>
        <p:nvSpPr>
          <p:cNvPr id="32772" name="Rectangle 3"/>
          <p:cNvSpPr>
            <a:spLocks noGrp="1" noChangeArrowheads="1"/>
          </p:cNvSpPr>
          <p:nvPr>
            <p:ph type="body" idx="1"/>
          </p:nvPr>
        </p:nvSpPr>
        <p:spPr>
          <a:xfrm>
            <a:off x="781948" y="5344492"/>
            <a:ext cx="5625344" cy="5803582"/>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Baldrige Excellence Framework helps you understand how well you are achieving your goals and objectives: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 Are your processes consistently effective?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 Do your approaches address your organization’s needs?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 How good are your results?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 Is your organization learning, innovating, and improving?</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4262652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3B3D2287-1219-4F51-A7A4-8681C88B652D}" type="slidenum">
              <a:rPr lang="en-US" sz="1300"/>
              <a:pPr/>
              <a:t>5</a:t>
            </a:fld>
            <a:endParaRPr lang="en-US" sz="1300" dirty="0"/>
          </a:p>
        </p:txBody>
      </p:sp>
      <p:sp>
        <p:nvSpPr>
          <p:cNvPr id="32771" name="Rectangle 2"/>
          <p:cNvSpPr>
            <a:spLocks noGrp="1" noRot="1" noChangeAspect="1" noChangeArrowheads="1" noTextEdit="1"/>
          </p:cNvSpPr>
          <p:nvPr>
            <p:ph type="sldImg"/>
          </p:nvPr>
        </p:nvSpPr>
        <p:spPr>
          <a:xfrm>
            <a:off x="836613" y="850900"/>
            <a:ext cx="5457825" cy="4217988"/>
          </a:xfrm>
          <a:ln/>
        </p:spPr>
      </p:sp>
      <p:sp>
        <p:nvSpPr>
          <p:cNvPr id="32772" name="Rectangle 3"/>
          <p:cNvSpPr>
            <a:spLocks noGrp="1" noChangeArrowheads="1"/>
          </p:cNvSpPr>
          <p:nvPr>
            <p:ph type="body" idx="1"/>
          </p:nvPr>
        </p:nvSpPr>
        <p:spPr>
          <a:xfrm>
            <a:off x="781948" y="5344492"/>
            <a:ext cx="5625344" cy="5803582"/>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To manage your organization’s performance successfully, you need to see your organization as a system with interdependent parts.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A systems perspective—the first Baldrige core value—means managing all the parts of your organization as a unified whole to achieve your mission.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It means ensuring that your plans, processes, measures, and actions are consistent.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And it means ensuring that the individual parts of your organization’s management system work together in a fully interconnected, unified, and mutually beneficial manner. </a:t>
            </a:r>
          </a:p>
        </p:txBody>
      </p:sp>
    </p:spTree>
    <p:extLst>
      <p:ext uri="{BB962C8B-B14F-4D97-AF65-F5344CB8AC3E}">
        <p14:creationId xmlns:p14="http://schemas.microsoft.com/office/powerpoint/2010/main" val="1495552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20410FEF-3D80-45DA-B280-0AB149123BD3}" type="slidenum">
              <a:rPr lang="en-US" sz="1300"/>
              <a:pPr/>
              <a:t>6</a:t>
            </a:fld>
            <a:endParaRPr lang="en-US" sz="1300" dirty="0"/>
          </a:p>
        </p:txBody>
      </p:sp>
      <p:sp>
        <p:nvSpPr>
          <p:cNvPr id="33795" name="Rectangle 2"/>
          <p:cNvSpPr>
            <a:spLocks noGrp="1" noRot="1" noChangeAspect="1" noChangeArrowheads="1" noTextEdit="1"/>
          </p:cNvSpPr>
          <p:nvPr>
            <p:ph type="sldImg"/>
          </p:nvPr>
        </p:nvSpPr>
        <p:spPr>
          <a:xfrm>
            <a:off x="836613" y="204788"/>
            <a:ext cx="5454650" cy="4216400"/>
          </a:xfrm>
          <a:ln/>
        </p:spPr>
      </p:sp>
      <p:sp>
        <p:nvSpPr>
          <p:cNvPr id="32772" name="Rectangle 3"/>
          <p:cNvSpPr>
            <a:spLocks noGrp="1" noChangeArrowheads="1"/>
          </p:cNvSpPr>
          <p:nvPr>
            <p:ph type="body" idx="1"/>
          </p:nvPr>
        </p:nvSpPr>
        <p:spPr>
          <a:xfrm>
            <a:off x="459557" y="4551042"/>
            <a:ext cx="6364421" cy="4745358"/>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This overview of the Criteria for Performance Excellence helps shows what we mean by a systems perspective.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As noted, the foundation of the Criteria is a set of core values and concepts that are embedded in high-performing organizations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Criteria are a set of questions in key areas affecting your organization—shown in the blue hexagons and rectangle.</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background for all these areas is the Organizational Profile, where you describe your organization and its strategic situation. Baldrige does not prescribe how you should structure your organization or its operations or what your mission and goals should be. Instead, in the Organizational Profile, you define what is most relevant and important to your organization’s mission and performance.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Criteria include seven categories:</a:t>
            </a:r>
          </a:p>
          <a:p>
            <a:pPr marL="171450" indent="-171450">
              <a:spcAft>
                <a:spcPts val="686"/>
              </a:spcAft>
              <a:buFont typeface="Arial" panose="020B0604020202020204" pitchFamily="34" charset="0"/>
              <a:buChar char="•"/>
            </a:pPr>
            <a:r>
              <a:rPr lang="en-US" sz="1100" dirty="0">
                <a:latin typeface="Times New Roman" panose="02020603050405020304" pitchFamily="18" charset="0"/>
                <a:ea typeface="Tahoma" pitchFamily="34" charset="0"/>
                <a:cs typeface="Times New Roman" panose="02020603050405020304" pitchFamily="18" charset="0"/>
              </a:rPr>
              <a:t>The leadership triad, on the left, includes the Leadership, Strategy, and Customers categories. This emphasizes the importance of a leadership focus on strategy and customers. </a:t>
            </a:r>
          </a:p>
          <a:p>
            <a:pPr marL="171450" indent="-171450">
              <a:spcAft>
                <a:spcPts val="686"/>
              </a:spcAft>
              <a:buFont typeface="Arial" panose="020B0604020202020204" pitchFamily="34" charset="0"/>
              <a:buChar char="•"/>
            </a:pPr>
            <a:r>
              <a:rPr lang="en-US" sz="1100" dirty="0">
                <a:latin typeface="Times New Roman" panose="02020603050405020304" pitchFamily="18" charset="0"/>
                <a:ea typeface="Tahoma" pitchFamily="34" charset="0"/>
                <a:cs typeface="Times New Roman" panose="02020603050405020304" pitchFamily="18" charset="0"/>
              </a:rPr>
              <a:t>The results triad, on the right, includes your workforce-focused processes, your key operational processes, and the performance results they yield.</a:t>
            </a:r>
          </a:p>
          <a:p>
            <a:pPr marL="171450" indent="-171450">
              <a:spcAft>
                <a:spcPts val="686"/>
              </a:spcAft>
              <a:buFont typeface="Arial" panose="020B0604020202020204" pitchFamily="34" charset="0"/>
              <a:buChar char="•"/>
            </a:pPr>
            <a:r>
              <a:rPr lang="en-US" sz="1100" dirty="0">
                <a:latin typeface="Times New Roman" panose="02020603050405020304" pitchFamily="18" charset="0"/>
                <a:ea typeface="Tahoma" pitchFamily="34" charset="0"/>
                <a:cs typeface="Times New Roman" panose="02020603050405020304" pitchFamily="18" charset="0"/>
              </a:rPr>
              <a:t>The system foundation is Measurement, Analysis, and Knowledge Management. This is the “brain center” for the aligning your operations with your objectives. It is the main point the key information you need to effectively measure, analyze, and improve your organization’s performance.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word “integration” at the center of the figure shows that all the elements of the system are interrelated. </a:t>
            </a:r>
          </a:p>
        </p:txBody>
      </p:sp>
    </p:spTree>
    <p:extLst>
      <p:ext uri="{BB962C8B-B14F-4D97-AF65-F5344CB8AC3E}">
        <p14:creationId xmlns:p14="http://schemas.microsoft.com/office/powerpoint/2010/main" val="3555347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4055182-3DB8-4F40-9EA9-BE883AD1077A}" type="slidenum">
              <a:rPr lang="en-US" sz="1300"/>
              <a:pPr/>
              <a:t>7</a:t>
            </a:fld>
            <a:endParaRPr lang="en-US" sz="1300" dirty="0"/>
          </a:p>
        </p:txBody>
      </p:sp>
      <p:sp>
        <p:nvSpPr>
          <p:cNvPr id="31747" name="Rectangle 2"/>
          <p:cNvSpPr>
            <a:spLocks noGrp="1" noRot="1" noChangeAspect="1" noChangeArrowheads="1" noTextEdit="1"/>
          </p:cNvSpPr>
          <p:nvPr>
            <p:ph type="sldImg"/>
          </p:nvPr>
        </p:nvSpPr>
        <p:spPr>
          <a:xfrm>
            <a:off x="838200" y="828675"/>
            <a:ext cx="5454650" cy="4216400"/>
          </a:xfrm>
          <a:ln/>
        </p:spPr>
      </p:sp>
      <p:sp>
        <p:nvSpPr>
          <p:cNvPr id="31748" name="Rectangle 3"/>
          <p:cNvSpPr>
            <a:spLocks noGrp="1" noChangeArrowheads="1"/>
          </p:cNvSpPr>
          <p:nvPr>
            <p:ph type="body" idx="1"/>
          </p:nvPr>
        </p:nvSpPr>
        <p:spPr>
          <a:xfrm>
            <a:off x="785255" y="5244538"/>
            <a:ext cx="5903776" cy="6012263"/>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system’s building blocks are the core values and concepts, the Baldrige Criteria for Performance Excellence, and the scoring system.</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As you answer the questions in the Baldrige Criteria for Performance Excellence and evaluate your responses, you will identify your organization’s strengths and its opportunities for improvement. Then, as you build on your strengths and address your opportunities, you create cycles of improvement within your organization.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Let’s look at each of these building blocks in turn.</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2837701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4055182-3DB8-4F40-9EA9-BE883AD1077A}" type="slidenum">
              <a:rPr lang="en-US" sz="1300"/>
              <a:pPr/>
              <a:t>8</a:t>
            </a:fld>
            <a:endParaRPr lang="en-US" sz="1300" dirty="0"/>
          </a:p>
        </p:txBody>
      </p:sp>
      <p:sp>
        <p:nvSpPr>
          <p:cNvPr id="31747" name="Rectangle 2"/>
          <p:cNvSpPr>
            <a:spLocks noGrp="1" noRot="1" noChangeAspect="1" noChangeArrowheads="1" noTextEdit="1"/>
          </p:cNvSpPr>
          <p:nvPr>
            <p:ph type="sldImg"/>
          </p:nvPr>
        </p:nvSpPr>
        <p:spPr>
          <a:xfrm>
            <a:off x="838200" y="828675"/>
            <a:ext cx="5454650" cy="4216400"/>
          </a:xfrm>
          <a:ln/>
        </p:spPr>
      </p:sp>
      <p:sp>
        <p:nvSpPr>
          <p:cNvPr id="31748" name="Rectangle 3"/>
          <p:cNvSpPr>
            <a:spLocks noGrp="1" noChangeArrowheads="1"/>
          </p:cNvSpPr>
          <p:nvPr>
            <p:ph type="body" idx="1"/>
          </p:nvPr>
        </p:nvSpPr>
        <p:spPr>
          <a:xfrm>
            <a:off x="733229" y="5249170"/>
            <a:ext cx="5903776" cy="3412642"/>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Baldrige Criteria are built on these interrelated core values and concepts. They represent beliefs and behaviors that are found in high-performing organizations</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First and foremost, Baldrige provides a systems perspective that requires visionary leadership—the first two core values.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next seven core values are the </a:t>
            </a:r>
            <a:r>
              <a:rPr lang="en-US" sz="1100" dirty="0" err="1">
                <a:latin typeface="Times New Roman" panose="02020603050405020304" pitchFamily="18" charset="0"/>
                <a:ea typeface="Tahoma" pitchFamily="34" charset="0"/>
                <a:cs typeface="Times New Roman" panose="02020603050405020304" pitchFamily="18" charset="0"/>
              </a:rPr>
              <a:t>hows</a:t>
            </a:r>
            <a:r>
              <a:rPr lang="en-US" sz="1100" dirty="0">
                <a:latin typeface="Times New Roman" panose="02020603050405020304" pitchFamily="18" charset="0"/>
                <a:ea typeface="Tahoma" pitchFamily="34" charset="0"/>
                <a:cs typeface="Times New Roman" panose="02020603050405020304" pitchFamily="18" charset="0"/>
              </a:rPr>
              <a:t> of an effective system.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final two core values, ethics and transparency and delivering value and results, are the outcome of using Baldrige as a guide. </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69149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BF17107D-0D74-4A8C-94BC-E99F5BA02B5B}" type="slidenum">
              <a:rPr lang="en-US" sz="1300"/>
              <a:pPr/>
              <a:t>9</a:t>
            </a:fld>
            <a:endParaRPr lang="en-US" sz="1300" dirty="0"/>
          </a:p>
        </p:txBody>
      </p:sp>
      <p:sp>
        <p:nvSpPr>
          <p:cNvPr id="50179" name="Rectangle 2"/>
          <p:cNvSpPr>
            <a:spLocks noGrp="1" noRot="1" noChangeAspect="1" noChangeArrowheads="1" noTextEdit="1"/>
          </p:cNvSpPr>
          <p:nvPr>
            <p:ph type="sldImg"/>
          </p:nvPr>
        </p:nvSpPr>
        <p:spPr>
          <a:xfrm>
            <a:off x="852488" y="828675"/>
            <a:ext cx="5486400" cy="4241800"/>
          </a:xfrm>
          <a:ln/>
        </p:spPr>
      </p:sp>
      <p:sp>
        <p:nvSpPr>
          <p:cNvPr id="50180" name="Rectangle 3"/>
          <p:cNvSpPr>
            <a:spLocks noGrp="1" noChangeArrowheads="1"/>
          </p:cNvSpPr>
          <p:nvPr>
            <p:ph type="body" idx="1"/>
          </p:nvPr>
        </p:nvSpPr>
        <p:spPr>
          <a:xfrm>
            <a:off x="781948" y="5344492"/>
            <a:ext cx="5625344" cy="5789672"/>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Once you have answered the questions in the Criteria for Performance Excellence, the scoring guidelines allow you (in a self-assessment) or outside assessors (such as Baldrige examiners) to evaluate your processes and your results and gauge your organizational maturity.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In doing this evaluation, a major consideration is what is important to your organization, as described in the Organizational Profile.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In a Baldrige assessment, your organization is evaluated on two dimensions: process and results.</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1522871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3" y="2414588"/>
            <a:ext cx="8550275" cy="1665287"/>
          </a:xfrm>
        </p:spPr>
        <p:txBody>
          <a:bodyPr/>
          <a:lstStyle/>
          <a:p>
            <a:r>
              <a:rPr lang="en-US"/>
              <a:t>Click to edit Master title style</a:t>
            </a:r>
          </a:p>
        </p:txBody>
      </p:sp>
      <p:sp>
        <p:nvSpPr>
          <p:cNvPr id="3" name="Subtitle 2"/>
          <p:cNvSpPr>
            <a:spLocks noGrp="1"/>
          </p:cNvSpPr>
          <p:nvPr>
            <p:ph type="subTitle" idx="1"/>
          </p:nvPr>
        </p:nvSpPr>
        <p:spPr>
          <a:xfrm>
            <a:off x="1508125" y="4403725"/>
            <a:ext cx="7042150" cy="1987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966232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1000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78775" y="844550"/>
            <a:ext cx="2079625"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35138" y="844550"/>
            <a:ext cx="6091237"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341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62125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8" y="4994275"/>
            <a:ext cx="8548687" cy="1544638"/>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8" y="3294063"/>
            <a:ext cx="8548687" cy="170021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50976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06588" y="2597150"/>
            <a:ext cx="3998912"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57900" y="2597150"/>
            <a:ext cx="40005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552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8" y="311150"/>
            <a:ext cx="9051925"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8"/>
            <a:ext cx="4443412"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3" y="1739900"/>
            <a:ext cx="4445000"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3" y="2465388"/>
            <a:ext cx="4445000"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5027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05833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2441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8" y="309563"/>
            <a:ext cx="3308350" cy="13176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8" y="1627188"/>
            <a:ext cx="3308350" cy="53165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25683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5" y="5440363"/>
            <a:ext cx="6035675" cy="6429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5" y="693738"/>
            <a:ext cx="6035675" cy="4664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971675" y="6083300"/>
            <a:ext cx="6035675" cy="911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14425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Grp="1" noChangeArrowheads="1"/>
          </p:cNvSpPr>
          <p:nvPr>
            <p:ph type="title"/>
          </p:nvPr>
        </p:nvSpPr>
        <p:spPr bwMode="auto">
          <a:xfrm>
            <a:off x="990600" y="844550"/>
            <a:ext cx="8896350" cy="129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Master Title Style goes here</a:t>
            </a:r>
          </a:p>
        </p:txBody>
      </p:sp>
      <p:sp>
        <p:nvSpPr>
          <p:cNvPr id="1027" name="Rectangle 16"/>
          <p:cNvSpPr>
            <a:spLocks noGrp="1" noChangeArrowheads="1"/>
          </p:cNvSpPr>
          <p:nvPr>
            <p:ph type="body" idx="1"/>
          </p:nvPr>
        </p:nvSpPr>
        <p:spPr bwMode="auto">
          <a:xfrm>
            <a:off x="1162050" y="2597150"/>
            <a:ext cx="8896350" cy="472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Master Style Text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28" name="Group 16"/>
          <p:cNvGrpSpPr>
            <a:grpSpLocks/>
          </p:cNvGrpSpPr>
          <p:nvPr userDrawn="1"/>
        </p:nvGrpSpPr>
        <p:grpSpPr bwMode="auto">
          <a:xfrm>
            <a:off x="-3175" y="-7938"/>
            <a:ext cx="10061071" cy="7948613"/>
            <a:chOff x="-3876" y="-8640"/>
            <a:chExt cx="10061403" cy="7950005"/>
          </a:xfrm>
        </p:grpSpPr>
        <p:pic>
          <p:nvPicPr>
            <p:cNvPr id="1031" name="Picture 14" descr="shutterstock_40118065#5D201C_cmyk.ai"/>
            <p:cNvPicPr>
              <a:picLocks noChangeAspect="1"/>
            </p:cNvPicPr>
            <p:nvPr userDrawn="1"/>
          </p:nvPicPr>
          <p:blipFill>
            <a:blip r:embed="rId13">
              <a:extLst>
                <a:ext uri="{28A0092B-C50C-407E-A947-70E740481C1C}">
                  <a14:useLocalDpi xmlns:a14="http://schemas.microsoft.com/office/drawing/2010/main"/>
                </a:ext>
              </a:extLst>
            </a:blip>
            <a:srcRect/>
            <a:stretch>
              <a:fillRect/>
            </a:stretch>
          </p:blipFill>
          <p:spPr bwMode="auto">
            <a:xfrm>
              <a:off x="-3876" y="5503425"/>
              <a:ext cx="10058400" cy="24379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32" name="Picture 15" descr="top"/>
            <p:cNvPicPr>
              <a:picLocks noChangeAspect="1"/>
            </p:cNvPicPr>
            <p:nvPr userDrawn="1"/>
          </p:nvPicPr>
          <p:blipFill>
            <a:blip r:embed="rId14">
              <a:extLst>
                <a:ext uri="{28A0092B-C50C-407E-A947-70E740481C1C}">
                  <a14:useLocalDpi xmlns:a14="http://schemas.microsoft.com/office/drawing/2010/main"/>
                </a:ext>
              </a:extLst>
            </a:blip>
            <a:srcRect/>
            <a:stretch>
              <a:fillRect/>
            </a:stretch>
          </p:blipFill>
          <p:spPr bwMode="auto">
            <a:xfrm>
              <a:off x="7301627" y="-8640"/>
              <a:ext cx="2755900"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33" name="Text Box 12"/>
            <p:cNvSpPr txBox="1">
              <a:spLocks noChangeArrowheads="1"/>
            </p:cNvSpPr>
            <p:nvPr userDrawn="1"/>
          </p:nvSpPr>
          <p:spPr bwMode="auto">
            <a:xfrm>
              <a:off x="9242028" y="-701"/>
              <a:ext cx="812827" cy="27627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lgn="r">
                <a:defRPr/>
              </a:pPr>
              <a:r>
                <a:rPr lang="en-US" sz="1200" dirty="0">
                  <a:solidFill>
                    <a:srgbClr val="A6A6A6"/>
                  </a:solidFill>
                  <a:latin typeface="Arial" charset="0"/>
                  <a:cs typeface="Arial" charset="0"/>
                </a:rPr>
                <a:t>2017</a:t>
              </a:r>
            </a:p>
          </p:txBody>
        </p:sp>
      </p:grpSp>
      <p:pic>
        <p:nvPicPr>
          <p:cNvPr id="1029" name="Discountinuous Chart Growth white glow.eps" descr="/Users/louannross/Desktop/Design Center/Baldrige Style Brand Folder/Graphics/Discountinuous Chart/Discountinuous Chart Growth white glow.eps"/>
          <p:cNvPicPr>
            <a:picLocks noChangeAspect="1"/>
          </p:cNvPicPr>
          <p:nvPr userDrawn="1"/>
        </p:nvPicPr>
        <p:blipFill>
          <a:blip r:embed="rId15" cstate="screen">
            <a:extLst>
              <a:ext uri="{28A0092B-C50C-407E-A947-70E740481C1C}">
                <a14:useLocalDpi xmlns:a14="http://schemas.microsoft.com/office/drawing/2010/main"/>
              </a:ext>
            </a:extLst>
          </a:blip>
          <a:srcRect/>
          <a:stretch>
            <a:fillRect/>
          </a:stretch>
        </p:blipFill>
        <p:spPr bwMode="auto">
          <a:xfrm>
            <a:off x="95250" y="6438900"/>
            <a:ext cx="896938" cy="1028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30" name="Text Box 12"/>
          <p:cNvSpPr txBox="1">
            <a:spLocks noChangeArrowheads="1"/>
          </p:cNvSpPr>
          <p:nvPr userDrawn="1"/>
        </p:nvSpPr>
        <p:spPr bwMode="auto">
          <a:xfrm>
            <a:off x="26988" y="7442200"/>
            <a:ext cx="4387850"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defRPr/>
            </a:pPr>
            <a:r>
              <a:rPr lang="en-US" sz="1000" dirty="0">
                <a:solidFill>
                  <a:schemeClr val="bg1"/>
                </a:solidFill>
                <a:latin typeface="Arial" charset="0"/>
                <a:cs typeface="Arial" charset="0"/>
              </a:rPr>
              <a:t>Baldrige Performance Excellence Program | www.nist.gov/baldrige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19175" rtl="0" eaLnBrk="0" fontAlgn="base" hangingPunct="0">
        <a:lnSpc>
          <a:spcPts val="4600"/>
        </a:lnSpc>
        <a:spcBef>
          <a:spcPct val="0"/>
        </a:spcBef>
        <a:spcAft>
          <a:spcPct val="0"/>
        </a:spcAft>
        <a:defRPr sz="4400" b="1">
          <a:solidFill>
            <a:schemeClr val="tx2"/>
          </a:solidFill>
          <a:latin typeface="Arial Narrow"/>
          <a:ea typeface="ＭＳ Ｐゴシック" pitchFamily="-107" charset="-128"/>
          <a:cs typeface="Arial Narrow"/>
        </a:defRPr>
      </a:lvl1pPr>
      <a:lvl2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2pPr>
      <a:lvl3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3pPr>
      <a:lvl4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4pPr>
      <a:lvl5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5pPr>
      <a:lvl6pPr marL="4572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6pPr>
      <a:lvl7pPr marL="9144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7pPr>
      <a:lvl8pPr marL="13716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8pPr>
      <a:lvl9pPr marL="18288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9pPr>
    </p:titleStyle>
    <p:body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emf"/><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file://localhost/Users/rossl/Desktop/Design%20Center/2014%20New%20Logo/Final/All%20black%20no%20white/2014_Baldrige_Program_Logo.png" TargetMode="External"/><Relationship Id="rId5" Type="http://schemas.openxmlformats.org/officeDocument/2006/relationships/image" Target="../media/image4.png"/><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1.jp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file://localhost/Users/rossl/Desktop/Design%20Center/2014%20New%20Logo/Final/All%20black%20no%20white/2014_Baldrige_Program_Logo.png"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5.emf"/><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9" name="Group 16"/>
          <p:cNvGrpSpPr>
            <a:grpSpLocks/>
          </p:cNvGrpSpPr>
          <p:nvPr/>
        </p:nvGrpSpPr>
        <p:grpSpPr bwMode="auto">
          <a:xfrm>
            <a:off x="0" y="0"/>
            <a:ext cx="10058400" cy="7948613"/>
            <a:chOff x="-3876" y="-8640"/>
            <a:chExt cx="10058400" cy="7950005"/>
          </a:xfrm>
        </p:grpSpPr>
        <p:pic>
          <p:nvPicPr>
            <p:cNvPr id="16392" name="Picture 14" descr="shutterstock_40118065#5D201C_cmyk.ai"/>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3876" y="5503425"/>
              <a:ext cx="10058400" cy="24379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393" name="Text Box 12"/>
            <p:cNvSpPr txBox="1">
              <a:spLocks noChangeArrowheads="1"/>
            </p:cNvSpPr>
            <p:nvPr/>
          </p:nvSpPr>
          <p:spPr bwMode="auto">
            <a:xfrm>
              <a:off x="26288" y="7442803"/>
              <a:ext cx="4387994" cy="246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r>
                <a:rPr lang="en-US" sz="1000" dirty="0">
                  <a:solidFill>
                    <a:schemeClr val="bg1"/>
                  </a:solidFill>
                  <a:latin typeface="Arial" charset="0"/>
                  <a:cs typeface="Arial" charset="0"/>
                </a:rPr>
                <a:t>Baldrige Performance Excellence Program | www.nist.gov/baldrige</a:t>
              </a:r>
            </a:p>
          </p:txBody>
        </p:sp>
        <p:pic>
          <p:nvPicPr>
            <p:cNvPr id="16394" name="Picture 15" descr="top"/>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7341819" y="-8640"/>
              <a:ext cx="2712704"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pic>
        <p:nvPicPr>
          <p:cNvPr id="16390" name="Baldrige_Program_Logo_2010.whitebkgd.eps"/>
          <p:cNvPicPr>
            <a:picLocks noChangeAspect="1"/>
          </p:cNvPicPr>
          <p:nvPr/>
        </p:nvPicPr>
        <p:blipFill>
          <a:blip r:embed="rId5" r:link="rId6" cstate="screen">
            <a:extLst>
              <a:ext uri="{28A0092B-C50C-407E-A947-70E740481C1C}">
                <a14:useLocalDpi xmlns:a14="http://schemas.microsoft.com/office/drawing/2010/main"/>
              </a:ext>
            </a:extLst>
          </a:blip>
          <a:stretch>
            <a:fillRect/>
          </a:stretch>
        </p:blipFill>
        <p:spPr bwMode="auto">
          <a:xfrm>
            <a:off x="143777" y="6594712"/>
            <a:ext cx="2084767" cy="8913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6391" name="nistident_flright_vec.eps" descr="/Users/louannross/Desktop/Design Center/Art Folder/Logo Folder/N/ New Identifiers 11.09.07/nistident_flright_vec.eps"/>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bwMode="auto">
          <a:xfrm>
            <a:off x="8976023" y="7285038"/>
            <a:ext cx="933481" cy="412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386" name="Rectangle 2"/>
          <p:cNvSpPr>
            <a:spLocks noGrp="1" noChangeArrowheads="1"/>
          </p:cNvSpPr>
          <p:nvPr>
            <p:ph type="ctrTitle"/>
          </p:nvPr>
        </p:nvSpPr>
        <p:spPr>
          <a:xfrm>
            <a:off x="2289709" y="5777564"/>
            <a:ext cx="7619795" cy="906463"/>
          </a:xfrm>
        </p:spPr>
        <p:txBody>
          <a:bodyPr anchor="t"/>
          <a:lstStyle/>
          <a:p>
            <a:pPr>
              <a:lnSpc>
                <a:spcPts val="5300"/>
              </a:lnSpc>
            </a:pPr>
            <a:r>
              <a:rPr lang="en-US" sz="2600" b="0" dirty="0">
                <a:solidFill>
                  <a:srgbClr val="A6A6A6"/>
                </a:solidFill>
                <a:latin typeface="Arial" charset="0"/>
                <a:ea typeface="ＭＳ Ｐゴシック" charset="0"/>
                <a:cs typeface="Arial" charset="0"/>
              </a:rPr>
              <a:t>Baldrige Performance Excellence Program | 2017</a:t>
            </a:r>
            <a:br>
              <a:rPr lang="en-US" sz="2600" b="0" dirty="0">
                <a:latin typeface="Arial" charset="0"/>
                <a:ea typeface="ＭＳ Ｐゴシック" charset="0"/>
                <a:cs typeface="Arial" charset="0"/>
              </a:rPr>
            </a:br>
            <a:endParaRPr lang="en-US" sz="2600" b="0" dirty="0">
              <a:latin typeface="Arial" charset="0"/>
              <a:ea typeface="ＭＳ Ｐゴシック" charset="0"/>
              <a:cs typeface="Arial" charset="0"/>
            </a:endParaRPr>
          </a:p>
        </p:txBody>
      </p:sp>
      <p:sp>
        <p:nvSpPr>
          <p:cNvPr id="11" name="Rectangle 3"/>
          <p:cNvSpPr txBox="1">
            <a:spLocks noChangeArrowheads="1"/>
          </p:cNvSpPr>
          <p:nvPr/>
        </p:nvSpPr>
        <p:spPr bwMode="auto">
          <a:xfrm>
            <a:off x="474811" y="871391"/>
            <a:ext cx="8813800" cy="15205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0" indent="0" algn="ctr" defTabSz="1019175" rtl="0" eaLnBrk="0" fontAlgn="base" hangingPunct="0">
              <a:lnSpc>
                <a:spcPts val="3800"/>
              </a:lnSpc>
              <a:spcBef>
                <a:spcPts val="1000"/>
              </a:spcBef>
              <a:spcAft>
                <a:spcPct val="0"/>
              </a:spcAft>
              <a:buSzPct val="100000"/>
              <a:buFont typeface="Arial" pitchFamily="34" charset="0"/>
              <a:buNone/>
              <a:defRPr sz="3600">
                <a:solidFill>
                  <a:schemeClr val="tx1"/>
                </a:solidFill>
                <a:latin typeface="+mn-lt"/>
                <a:ea typeface="ＭＳ Ｐゴシック" pitchFamily="-107" charset="-128"/>
                <a:cs typeface="ＭＳ Ｐゴシック" pitchFamily="-110" charset="-128"/>
              </a:defRPr>
            </a:lvl1pPr>
            <a:lvl2pPr marL="457200" indent="0" algn="ctr" defTabSz="1019175" rtl="0" eaLnBrk="0" fontAlgn="base" hangingPunct="0">
              <a:lnSpc>
                <a:spcPts val="3800"/>
              </a:lnSpc>
              <a:spcBef>
                <a:spcPts val="1000"/>
              </a:spcBef>
              <a:spcAft>
                <a:spcPct val="0"/>
              </a:spcAft>
              <a:buNone/>
              <a:defRPr sz="3600">
                <a:solidFill>
                  <a:schemeClr val="tx1"/>
                </a:solidFill>
                <a:latin typeface="+mn-lt"/>
                <a:ea typeface="ＭＳ Ｐゴシック" pitchFamily="-107" charset="-128"/>
                <a:cs typeface="ＭＳ Ｐゴシック" charset="0"/>
              </a:defRPr>
            </a:lvl2pPr>
            <a:lvl3pPr marL="914400" indent="0" algn="ctr" defTabSz="1019175" rtl="0" eaLnBrk="0" fontAlgn="base" hangingPunct="0">
              <a:lnSpc>
                <a:spcPts val="3800"/>
              </a:lnSpc>
              <a:spcBef>
                <a:spcPts val="400"/>
              </a:spcBef>
              <a:spcAft>
                <a:spcPct val="0"/>
              </a:spcAft>
              <a:buFont typeface="Monotype Sorts" charset="0"/>
              <a:buNone/>
              <a:defRPr sz="3600">
                <a:solidFill>
                  <a:schemeClr val="tx1"/>
                </a:solidFill>
                <a:latin typeface="+mn-lt"/>
                <a:ea typeface="ヒラギノ角ゴ Pro W3" pitchFamily="-65" charset="-128"/>
                <a:cs typeface="ヒラギノ角ゴ Pro W3" pitchFamily="-109" charset="-128"/>
              </a:defRPr>
            </a:lvl3pPr>
            <a:lvl4pPr marL="1371600" indent="0" algn="ctr" defTabSz="1019175" rtl="0" eaLnBrk="0" fontAlgn="base" hangingPunct="0">
              <a:lnSpc>
                <a:spcPts val="2200"/>
              </a:lnSpc>
              <a:spcBef>
                <a:spcPts val="400"/>
              </a:spcBef>
              <a:spcAft>
                <a:spcPct val="0"/>
              </a:spcAft>
              <a:buNone/>
              <a:defRPr sz="2200">
                <a:solidFill>
                  <a:schemeClr val="tx1"/>
                </a:solidFill>
                <a:latin typeface="+mn-lt"/>
                <a:ea typeface="ヒラギノ角ゴ Pro W3" pitchFamily="-65" charset="-128"/>
              </a:defRPr>
            </a:lvl4pPr>
            <a:lvl5pPr marL="1828800" indent="0" algn="ctr" defTabSz="1019175" rtl="0" eaLnBrk="0" fontAlgn="base" hangingPunct="0">
              <a:lnSpc>
                <a:spcPts val="2200"/>
              </a:lnSpc>
              <a:spcBef>
                <a:spcPts val="400"/>
              </a:spcBef>
              <a:spcAft>
                <a:spcPct val="0"/>
              </a:spcAft>
              <a:buFont typeface="CommonBullets" charset="0"/>
              <a:buNone/>
              <a:defRPr sz="2200">
                <a:solidFill>
                  <a:schemeClr val="tx1"/>
                </a:solidFill>
                <a:latin typeface="+mn-lt"/>
                <a:ea typeface="ヒラギノ角ゴ Pro W3" pitchFamily="-65" charset="-128"/>
              </a:defRPr>
            </a:lvl5pPr>
            <a:lvl6pPr marL="2286000" indent="0" algn="ctr" defTabSz="1019175" rtl="0" eaLnBrk="0" fontAlgn="base" hangingPunct="0">
              <a:lnSpc>
                <a:spcPts val="2200"/>
              </a:lnSpc>
              <a:spcBef>
                <a:spcPts val="400"/>
              </a:spcBef>
              <a:spcAft>
                <a:spcPct val="0"/>
              </a:spcAft>
              <a:buFont typeface="CommonBullets" pitchFamily="34" charset="2"/>
              <a:buNone/>
              <a:defRPr sz="2200">
                <a:solidFill>
                  <a:schemeClr val="tx1"/>
                </a:solidFill>
                <a:latin typeface="+mn-lt"/>
                <a:ea typeface="ＭＳ Ｐゴシック" pitchFamily="-107" charset="-128"/>
              </a:defRPr>
            </a:lvl6pPr>
            <a:lvl7pPr marL="2743200" indent="0" algn="ctr" defTabSz="1019175" rtl="0" eaLnBrk="0" fontAlgn="base" hangingPunct="0">
              <a:lnSpc>
                <a:spcPts val="2200"/>
              </a:lnSpc>
              <a:spcBef>
                <a:spcPts val="400"/>
              </a:spcBef>
              <a:spcAft>
                <a:spcPct val="0"/>
              </a:spcAft>
              <a:buFont typeface="CommonBullets" pitchFamily="34" charset="2"/>
              <a:buNone/>
              <a:defRPr sz="2200">
                <a:solidFill>
                  <a:schemeClr val="tx1"/>
                </a:solidFill>
                <a:latin typeface="+mn-lt"/>
                <a:ea typeface="ＭＳ Ｐゴシック" pitchFamily="-107" charset="-128"/>
              </a:defRPr>
            </a:lvl7pPr>
            <a:lvl8pPr marL="3200400" indent="0" algn="ctr" defTabSz="1019175" rtl="0" eaLnBrk="0" fontAlgn="base" hangingPunct="0">
              <a:lnSpc>
                <a:spcPts val="2200"/>
              </a:lnSpc>
              <a:spcBef>
                <a:spcPts val="400"/>
              </a:spcBef>
              <a:spcAft>
                <a:spcPct val="0"/>
              </a:spcAft>
              <a:buFont typeface="CommonBullets" pitchFamily="34" charset="2"/>
              <a:buNone/>
              <a:defRPr sz="2200">
                <a:solidFill>
                  <a:schemeClr val="tx1"/>
                </a:solidFill>
                <a:latin typeface="+mn-lt"/>
                <a:ea typeface="ＭＳ Ｐゴシック" pitchFamily="-107" charset="-128"/>
              </a:defRPr>
            </a:lvl8pPr>
            <a:lvl9pPr marL="3657600" indent="0" algn="ctr" defTabSz="1019175" rtl="0" eaLnBrk="0" fontAlgn="base" hangingPunct="0">
              <a:lnSpc>
                <a:spcPts val="2200"/>
              </a:lnSpc>
              <a:spcBef>
                <a:spcPts val="400"/>
              </a:spcBef>
              <a:spcAft>
                <a:spcPct val="0"/>
              </a:spcAft>
              <a:buFont typeface="CommonBullets" pitchFamily="34" charset="2"/>
              <a:buNone/>
              <a:defRPr sz="2200">
                <a:solidFill>
                  <a:schemeClr val="tx1"/>
                </a:solidFill>
                <a:latin typeface="+mn-lt"/>
                <a:ea typeface="ＭＳ Ｐゴシック" pitchFamily="-107" charset="-128"/>
              </a:defRPr>
            </a:lvl9pPr>
          </a:lstStyle>
          <a:p>
            <a:pPr algn="l">
              <a:lnSpc>
                <a:spcPct val="100000"/>
              </a:lnSpc>
            </a:pPr>
            <a:r>
              <a:rPr lang="en-US" sz="4400" b="1" kern="0" dirty="0">
                <a:latin typeface="Arial" pitchFamily="34" charset="0"/>
                <a:ea typeface="ＭＳ Ｐゴシック" pitchFamily="-109" charset="-128"/>
                <a:cs typeface="Arial" pitchFamily="34" charset="0"/>
              </a:rPr>
              <a:t>Introduction to the </a:t>
            </a:r>
            <a:br>
              <a:rPr lang="en-US" sz="4400" b="1" kern="0" dirty="0">
                <a:latin typeface="Arial" pitchFamily="34" charset="0"/>
                <a:ea typeface="ＭＳ Ｐゴシック" pitchFamily="-109" charset="-128"/>
                <a:cs typeface="Arial" pitchFamily="34" charset="0"/>
              </a:rPr>
            </a:br>
            <a:r>
              <a:rPr lang="en-US" sz="4400" b="1" kern="0" dirty="0">
                <a:latin typeface="Arial" pitchFamily="34" charset="0"/>
                <a:ea typeface="ＭＳ Ｐゴシック" pitchFamily="-109" charset="-128"/>
                <a:cs typeface="Arial" pitchFamily="34" charset="0"/>
              </a:rPr>
              <a:t>Baldrige Excellence Framework</a:t>
            </a:r>
            <a:endParaRPr lang="en-US" sz="4400" b="1" kern="0" dirty="0">
              <a:latin typeface="Arial" pitchFamily="34" charset="0"/>
              <a:ea typeface="ＭＳ Ｐゴシック" pitchFamily="34" charset="-128"/>
              <a:cs typeface="Arial" pitchFamily="34" charset="0"/>
            </a:endParaRPr>
          </a:p>
        </p:txBody>
      </p:sp>
      <p:sp>
        <p:nvSpPr>
          <p:cNvPr id="10" name="Rectangle 2"/>
          <p:cNvSpPr txBox="1">
            <a:spLocks noChangeArrowheads="1"/>
          </p:cNvSpPr>
          <p:nvPr/>
        </p:nvSpPr>
        <p:spPr bwMode="auto">
          <a:xfrm>
            <a:off x="628963" y="2916586"/>
            <a:ext cx="4716224" cy="1805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defTabSz="1019175" rtl="0" eaLnBrk="0" fontAlgn="base" hangingPunct="0">
              <a:lnSpc>
                <a:spcPts val="4600"/>
              </a:lnSpc>
              <a:spcBef>
                <a:spcPct val="0"/>
              </a:spcBef>
              <a:spcAft>
                <a:spcPct val="0"/>
              </a:spcAft>
              <a:defRPr sz="4400" b="1">
                <a:solidFill>
                  <a:schemeClr val="tx2"/>
                </a:solidFill>
                <a:latin typeface="Arial Narrow"/>
                <a:ea typeface="ＭＳ Ｐゴシック" pitchFamily="-107" charset="-128"/>
                <a:cs typeface="Arial Narrow"/>
              </a:defRPr>
            </a:lvl1pPr>
            <a:lvl2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2pPr>
            <a:lvl3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3pPr>
            <a:lvl4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4pPr>
            <a:lvl5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5pPr>
            <a:lvl6pPr marL="4572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6pPr>
            <a:lvl7pPr marL="9144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7pPr>
            <a:lvl8pPr marL="13716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8pPr>
            <a:lvl9pPr marL="18288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9pPr>
          </a:lstStyle>
          <a:p>
            <a:pPr>
              <a:lnSpc>
                <a:spcPct val="100000"/>
              </a:lnSpc>
            </a:pPr>
            <a:r>
              <a:rPr lang="en-US" sz="3600" b="0" kern="0" dirty="0">
                <a:solidFill>
                  <a:schemeClr val="tx1"/>
                </a:solidFill>
                <a:latin typeface="Arial" pitchFamily="34" charset="0"/>
                <a:ea typeface="ＭＳ Ｐゴシック" pitchFamily="34" charset="-128"/>
                <a:cs typeface="Arial" pitchFamily="34" charset="0"/>
              </a:rPr>
              <a:t>A systems approach to improving your organization</a:t>
            </a:r>
          </a:p>
        </p:txBody>
      </p:sp>
      <p:pic>
        <p:nvPicPr>
          <p:cNvPr id="12" name="Picture 11"/>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5345187" y="2622113"/>
            <a:ext cx="4008499" cy="28346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35281" y="157807"/>
            <a:ext cx="8896350" cy="838200"/>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Evaluating Processes</a:t>
            </a:r>
          </a:p>
        </p:txBody>
      </p:sp>
      <p:sp>
        <p:nvSpPr>
          <p:cNvPr id="24579" name="Rectangle 3"/>
          <p:cNvSpPr>
            <a:spLocks noGrp="1" noChangeArrowheads="1"/>
          </p:cNvSpPr>
          <p:nvPr>
            <p:ph idx="1"/>
          </p:nvPr>
        </p:nvSpPr>
        <p:spPr>
          <a:xfrm>
            <a:off x="1100721" y="1183698"/>
            <a:ext cx="8731045" cy="5415221"/>
          </a:xfrm>
        </p:spPr>
        <p:txBody>
          <a:bodyPr/>
          <a:lstStyle/>
          <a:p>
            <a:pPr>
              <a:lnSpc>
                <a:spcPct val="100000"/>
              </a:lnSpc>
            </a:pPr>
            <a:r>
              <a:rPr lang="en-US" sz="3200" b="1" i="1" dirty="0"/>
              <a:t>Approach: </a:t>
            </a:r>
            <a:r>
              <a:rPr lang="en-US" sz="3200" dirty="0"/>
              <a:t>How do you accomplish your organization’s work? How systematic are your key processes?</a:t>
            </a:r>
          </a:p>
          <a:p>
            <a:pPr>
              <a:lnSpc>
                <a:spcPct val="100000"/>
              </a:lnSpc>
            </a:pPr>
            <a:r>
              <a:rPr lang="en-US" sz="3200" b="1" i="1" dirty="0"/>
              <a:t>Deployment:</a:t>
            </a:r>
            <a:r>
              <a:rPr lang="en-US" sz="3200" i="1" dirty="0"/>
              <a:t> </a:t>
            </a:r>
            <a:r>
              <a:rPr lang="en-US" sz="3200" dirty="0"/>
              <a:t>How consistently are your key processes used?</a:t>
            </a:r>
          </a:p>
          <a:p>
            <a:pPr>
              <a:lnSpc>
                <a:spcPct val="100000"/>
              </a:lnSpc>
            </a:pPr>
            <a:r>
              <a:rPr lang="en-US" sz="3200" b="1" i="1" dirty="0"/>
              <a:t>Learning:</a:t>
            </a:r>
            <a:r>
              <a:rPr lang="en-US" sz="3200" i="1" dirty="0"/>
              <a:t> </a:t>
            </a:r>
            <a:r>
              <a:rPr lang="en-US" sz="3200" dirty="0"/>
              <a:t>How well have you evaluated and improved your key processes? How well have improvements been shared?</a:t>
            </a:r>
          </a:p>
          <a:p>
            <a:pPr>
              <a:lnSpc>
                <a:spcPct val="100000"/>
              </a:lnSpc>
            </a:pPr>
            <a:r>
              <a:rPr lang="en-US" sz="3200" b="1" i="1" dirty="0"/>
              <a:t>Integration:</a:t>
            </a:r>
            <a:r>
              <a:rPr lang="en-US" sz="3200" i="1" dirty="0"/>
              <a:t> </a:t>
            </a:r>
            <a:r>
              <a:rPr lang="en-US" sz="3200" dirty="0"/>
              <a:t>How do your processes address organizational needs?</a:t>
            </a:r>
            <a:endParaRPr lang="en-US" sz="3200" dirty="0">
              <a:ea typeface="ＭＳ Ｐゴシック"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9751" y="701040"/>
            <a:ext cx="8896350" cy="838200"/>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Evaluating Results</a:t>
            </a:r>
          </a:p>
        </p:txBody>
      </p:sp>
      <p:sp>
        <p:nvSpPr>
          <p:cNvPr id="24579" name="Rectangle 3"/>
          <p:cNvSpPr>
            <a:spLocks noGrp="1" noChangeArrowheads="1"/>
          </p:cNvSpPr>
          <p:nvPr>
            <p:ph idx="1"/>
          </p:nvPr>
        </p:nvSpPr>
        <p:spPr>
          <a:xfrm>
            <a:off x="1125744" y="1855444"/>
            <a:ext cx="8549640" cy="4861560"/>
          </a:xfrm>
        </p:spPr>
        <p:txBody>
          <a:bodyPr/>
          <a:lstStyle/>
          <a:p>
            <a:r>
              <a:rPr lang="en-US" sz="3200" b="1" i="1" dirty="0"/>
              <a:t>Levels:</a:t>
            </a:r>
            <a:r>
              <a:rPr lang="en-US" sz="3200" i="1" dirty="0"/>
              <a:t> </a:t>
            </a:r>
            <a:r>
              <a:rPr lang="en-US" sz="3200" dirty="0"/>
              <a:t>What is your current performance?</a:t>
            </a:r>
          </a:p>
          <a:p>
            <a:r>
              <a:rPr lang="en-US" sz="3200" b="1" i="1" dirty="0"/>
              <a:t>Trends: </a:t>
            </a:r>
            <a:r>
              <a:rPr lang="en-US" sz="3200" dirty="0"/>
              <a:t>Are the results improving, staying the same, or getting worse?</a:t>
            </a:r>
          </a:p>
          <a:p>
            <a:r>
              <a:rPr lang="en-US" sz="3200" b="1" i="1" dirty="0"/>
              <a:t>Comparisons:</a:t>
            </a:r>
            <a:r>
              <a:rPr lang="en-US" sz="3200" i="1" dirty="0"/>
              <a:t> </a:t>
            </a:r>
            <a:r>
              <a:rPr lang="en-US" sz="3200" dirty="0"/>
              <a:t>How does your performance compare with others?</a:t>
            </a:r>
          </a:p>
          <a:p>
            <a:r>
              <a:rPr lang="en-US" sz="3200" b="1" i="1" dirty="0"/>
              <a:t>Integration:</a:t>
            </a:r>
            <a:r>
              <a:rPr lang="en-US" sz="3200" i="1" dirty="0"/>
              <a:t> </a:t>
            </a:r>
            <a:r>
              <a:rPr lang="en-US" sz="3200" dirty="0"/>
              <a:t>Are you tracking </a:t>
            </a:r>
            <a:r>
              <a:rPr lang="en-US" sz="3200" u="sng" dirty="0"/>
              <a:t>important</a:t>
            </a:r>
            <a:r>
              <a:rPr lang="en-US" sz="3200" dirty="0"/>
              <a:t> results? Are you using the results in decision making?</a:t>
            </a:r>
            <a:endParaRPr lang="en-US" sz="3200" dirty="0">
              <a:ea typeface="ＭＳ Ｐゴシック" pitchFamily="34" charset="-128"/>
            </a:endParaRPr>
          </a:p>
        </p:txBody>
      </p:sp>
    </p:spTree>
    <p:extLst>
      <p:ext uri="{BB962C8B-B14F-4D97-AF65-F5344CB8AC3E}">
        <p14:creationId xmlns:p14="http://schemas.microsoft.com/office/powerpoint/2010/main" val="678571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1028701" y="2712720"/>
            <a:ext cx="8286750" cy="3129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502920" indent="-502920" defTabSz="1006069">
              <a:lnSpc>
                <a:spcPct val="100000"/>
              </a:lnSpc>
              <a:spcBef>
                <a:spcPts val="0"/>
              </a:spcBef>
              <a:spcAft>
                <a:spcPts val="660"/>
              </a:spcAft>
            </a:pPr>
            <a:r>
              <a:rPr lang="en-US" kern="1200" dirty="0">
                <a:latin typeface="Arial Narrow" pitchFamily="34" charset="0"/>
                <a:ea typeface="+mn-ea"/>
                <a:cs typeface="+mn-cs"/>
              </a:rPr>
              <a:t>Jump-start change initiatives</a:t>
            </a:r>
          </a:p>
          <a:p>
            <a:pPr marL="502920" indent="-502920" defTabSz="1006069">
              <a:lnSpc>
                <a:spcPct val="100000"/>
              </a:lnSpc>
              <a:spcBef>
                <a:spcPts val="0"/>
              </a:spcBef>
              <a:spcAft>
                <a:spcPts val="660"/>
              </a:spcAft>
            </a:pPr>
            <a:r>
              <a:rPr lang="en-US" kern="1200" dirty="0">
                <a:latin typeface="Arial Narrow" pitchFamily="34" charset="0"/>
                <a:ea typeface="+mn-ea"/>
                <a:cs typeface="+mn-cs"/>
              </a:rPr>
              <a:t>Energize improvement initiatives</a:t>
            </a:r>
          </a:p>
          <a:p>
            <a:pPr marL="502920" indent="-502920" defTabSz="1006069">
              <a:lnSpc>
                <a:spcPct val="100000"/>
              </a:lnSpc>
              <a:spcBef>
                <a:spcPts val="0"/>
              </a:spcBef>
              <a:spcAft>
                <a:spcPts val="660"/>
              </a:spcAft>
            </a:pPr>
            <a:r>
              <a:rPr lang="en-US" kern="1200" dirty="0">
                <a:latin typeface="Arial Narrow" pitchFamily="34" charset="0"/>
                <a:ea typeface="+mn-ea"/>
                <a:cs typeface="+mn-cs"/>
              </a:rPr>
              <a:t>Enable a focus on common goals</a:t>
            </a:r>
          </a:p>
          <a:p>
            <a:pPr marL="502920" indent="-502920" defTabSz="1006069">
              <a:lnSpc>
                <a:spcPct val="100000"/>
              </a:lnSpc>
              <a:spcBef>
                <a:spcPts val="0"/>
              </a:spcBef>
              <a:spcAft>
                <a:spcPts val="660"/>
              </a:spcAft>
            </a:pPr>
            <a:r>
              <a:rPr lang="en-US" kern="1200" dirty="0">
                <a:latin typeface="Arial Narrow" pitchFamily="34" charset="0"/>
                <a:ea typeface="+mn-ea"/>
                <a:cs typeface="+mn-cs"/>
              </a:rPr>
              <a:t>Assess performance against the competition</a:t>
            </a:r>
          </a:p>
          <a:p>
            <a:pPr marL="502920" indent="-502920" defTabSz="1006069">
              <a:lnSpc>
                <a:spcPct val="100000"/>
              </a:lnSpc>
              <a:spcBef>
                <a:spcPts val="0"/>
              </a:spcBef>
              <a:spcAft>
                <a:spcPts val="660"/>
              </a:spcAft>
            </a:pPr>
            <a:r>
              <a:rPr lang="en-US" kern="1200" dirty="0">
                <a:latin typeface="Arial Narrow" pitchFamily="34" charset="0"/>
                <a:ea typeface="+mn-ea"/>
                <a:cs typeface="+mn-cs"/>
              </a:rPr>
              <a:t>Align resources with strategic objectives</a:t>
            </a:r>
          </a:p>
        </p:txBody>
      </p:sp>
      <p:sp>
        <p:nvSpPr>
          <p:cNvPr id="5" name="Rectangle 2"/>
          <p:cNvSpPr txBox="1">
            <a:spLocks noChangeArrowheads="1"/>
          </p:cNvSpPr>
          <p:nvPr/>
        </p:nvSpPr>
        <p:spPr bwMode="auto">
          <a:xfrm>
            <a:off x="553571" y="696110"/>
            <a:ext cx="8896350" cy="1576444"/>
          </a:xfrm>
          <a:prstGeom prst="rect">
            <a:avLst/>
          </a:prstGeom>
          <a:noFill/>
          <a:ln w="9525">
            <a:noFill/>
            <a:miter lim="800000"/>
            <a:headEnd/>
            <a:tailEnd/>
          </a:ln>
        </p:spPr>
        <p:txBody>
          <a:bodyPr vert="horz" wrap="square" lIns="90134" tIns="45065" rIns="90134" bIns="45065" numCol="1" anchor="ctr" anchorCtr="0" compatLnSpc="1">
            <a:prstTxWarp prst="textNoShape">
              <a:avLst/>
            </a:prstTxWarp>
          </a:bodyPr>
          <a:lstStyle>
            <a:lvl1pPr algn="l" defTabSz="913218" rtl="0" eaLnBrk="0" fontAlgn="base" hangingPunct="0">
              <a:lnSpc>
                <a:spcPts val="4124"/>
              </a:lnSpc>
              <a:spcBef>
                <a:spcPct val="0"/>
              </a:spcBef>
              <a:spcAft>
                <a:spcPct val="0"/>
              </a:spcAft>
              <a:defRPr sz="3900" b="1">
                <a:solidFill>
                  <a:schemeClr val="tx2"/>
                </a:solidFill>
                <a:latin typeface="Arial Narrow"/>
                <a:ea typeface="ＭＳ Ｐゴシック" pitchFamily="-107" charset="-128"/>
                <a:cs typeface="Arial Narrow"/>
              </a:defRPr>
            </a:lvl1pPr>
            <a:lvl2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2pPr>
            <a:lvl3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3pPr>
            <a:lvl4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4pPr>
            <a:lvl5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5pPr>
            <a:lvl6pPr marL="409667" algn="l" defTabSz="913218" rtl="0" eaLnBrk="0" fontAlgn="base" hangingPunct="0">
              <a:lnSpc>
                <a:spcPts val="4124"/>
              </a:lnSpc>
              <a:spcBef>
                <a:spcPct val="0"/>
              </a:spcBef>
              <a:spcAft>
                <a:spcPct val="0"/>
              </a:spcAft>
              <a:defRPr sz="3900" b="1" i="1">
                <a:solidFill>
                  <a:schemeClr val="tx2"/>
                </a:solidFill>
                <a:latin typeface="Times New Roman" pitchFamily="-107" charset="0"/>
              </a:defRPr>
            </a:lvl6pPr>
            <a:lvl7pPr marL="819335" algn="l" defTabSz="913218" rtl="0" eaLnBrk="0" fontAlgn="base" hangingPunct="0">
              <a:lnSpc>
                <a:spcPts val="4124"/>
              </a:lnSpc>
              <a:spcBef>
                <a:spcPct val="0"/>
              </a:spcBef>
              <a:spcAft>
                <a:spcPct val="0"/>
              </a:spcAft>
              <a:defRPr sz="3900" b="1" i="1">
                <a:solidFill>
                  <a:schemeClr val="tx2"/>
                </a:solidFill>
                <a:latin typeface="Times New Roman" pitchFamily="-107" charset="0"/>
              </a:defRPr>
            </a:lvl7pPr>
            <a:lvl8pPr marL="1229004" algn="l" defTabSz="913218" rtl="0" eaLnBrk="0" fontAlgn="base" hangingPunct="0">
              <a:lnSpc>
                <a:spcPts val="4124"/>
              </a:lnSpc>
              <a:spcBef>
                <a:spcPct val="0"/>
              </a:spcBef>
              <a:spcAft>
                <a:spcPct val="0"/>
              </a:spcAft>
              <a:defRPr sz="3900" b="1" i="1">
                <a:solidFill>
                  <a:schemeClr val="tx2"/>
                </a:solidFill>
                <a:latin typeface="Times New Roman" pitchFamily="-107" charset="0"/>
              </a:defRPr>
            </a:lvl8pPr>
            <a:lvl9pPr marL="1638671" algn="l" defTabSz="913218" rtl="0" eaLnBrk="0" fontAlgn="base" hangingPunct="0">
              <a:lnSpc>
                <a:spcPts val="4124"/>
              </a:lnSpc>
              <a:spcBef>
                <a:spcPct val="0"/>
              </a:spcBef>
              <a:spcAft>
                <a:spcPct val="0"/>
              </a:spcAft>
              <a:defRPr sz="3900" b="1" i="1">
                <a:solidFill>
                  <a:schemeClr val="tx2"/>
                </a:solidFill>
                <a:latin typeface="Times New Roman" pitchFamily="-107" charset="0"/>
              </a:defRPr>
            </a:lvl9pPr>
          </a:lstStyle>
          <a:p>
            <a:pPr>
              <a:lnSpc>
                <a:spcPct val="100000"/>
              </a:lnSpc>
              <a:spcAft>
                <a:spcPts val="660"/>
              </a:spcAft>
            </a:pPr>
            <a:r>
              <a:rPr lang="en-US" sz="4840" dirty="0">
                <a:solidFill>
                  <a:schemeClr val="tx1"/>
                </a:solidFill>
                <a:latin typeface="Arial Narrow" pitchFamily="34" charset="0"/>
                <a:ea typeface="ＭＳ Ｐゴシック" pitchFamily="34" charset="-128"/>
                <a:cs typeface="Arial Narrow" pitchFamily="34" charset="0"/>
              </a:rPr>
              <a:t>What Can the Baldrige Framework Do for Your Organization?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5034" y="407243"/>
            <a:ext cx="8018463" cy="1257300"/>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Baldrige and Other Performance Management Systems and Tools</a:t>
            </a:r>
          </a:p>
        </p:txBody>
      </p:sp>
      <p:sp>
        <p:nvSpPr>
          <p:cNvPr id="15363" name="Rectangle 3"/>
          <p:cNvSpPr>
            <a:spLocks noGrp="1" noChangeArrowheads="1"/>
          </p:cNvSpPr>
          <p:nvPr>
            <p:ph type="body" idx="1"/>
          </p:nvPr>
        </p:nvSpPr>
        <p:spPr>
          <a:xfrm>
            <a:off x="1419226" y="2047342"/>
            <a:ext cx="8506439" cy="4659406"/>
          </a:xfrm>
        </p:spPr>
        <p:txBody>
          <a:bodyPr/>
          <a:lstStyle/>
          <a:p>
            <a:pPr>
              <a:lnSpc>
                <a:spcPct val="100000"/>
              </a:lnSpc>
              <a:spcBef>
                <a:spcPct val="0"/>
              </a:spcBef>
              <a:spcAft>
                <a:spcPts val="1185"/>
              </a:spcAft>
              <a:defRPr/>
            </a:pPr>
            <a:r>
              <a:rPr lang="en-US" dirty="0"/>
              <a:t>ISO </a:t>
            </a:r>
          </a:p>
          <a:p>
            <a:pPr>
              <a:lnSpc>
                <a:spcPct val="100000"/>
              </a:lnSpc>
              <a:spcBef>
                <a:spcPct val="0"/>
              </a:spcBef>
              <a:spcAft>
                <a:spcPts val="1185"/>
              </a:spcAft>
              <a:defRPr/>
            </a:pPr>
            <a:r>
              <a:rPr lang="en-US" dirty="0"/>
              <a:t>Health care accreditation, such as the </a:t>
            </a:r>
            <a:br>
              <a:rPr lang="en-US" dirty="0"/>
            </a:br>
            <a:r>
              <a:rPr lang="en-US" dirty="0"/>
              <a:t>Joint Commission</a:t>
            </a:r>
          </a:p>
          <a:p>
            <a:pPr>
              <a:lnSpc>
                <a:spcPct val="100000"/>
              </a:lnSpc>
              <a:spcBef>
                <a:spcPct val="0"/>
              </a:spcBef>
              <a:spcAft>
                <a:spcPts val="1185"/>
              </a:spcAft>
              <a:defRPr/>
            </a:pPr>
            <a:r>
              <a:rPr lang="en-US" dirty="0"/>
              <a:t>Education accreditation</a:t>
            </a:r>
          </a:p>
          <a:p>
            <a:pPr>
              <a:lnSpc>
                <a:spcPct val="100000"/>
              </a:lnSpc>
              <a:spcBef>
                <a:spcPct val="0"/>
              </a:spcBef>
              <a:spcAft>
                <a:spcPts val="1185"/>
              </a:spcAft>
              <a:defRPr/>
            </a:pPr>
            <a:r>
              <a:rPr lang="en-US" dirty="0"/>
              <a:t>Improvement tools (e.g., PDCA, PDSA, Lean Six Sigma)</a:t>
            </a:r>
          </a:p>
        </p:txBody>
      </p:sp>
    </p:spTree>
    <p:extLst>
      <p:ext uri="{BB962C8B-B14F-4D97-AF65-F5344CB8AC3E}">
        <p14:creationId xmlns:p14="http://schemas.microsoft.com/office/powerpoint/2010/main" val="2012732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55785" y="27802"/>
            <a:ext cx="6951663" cy="1257300"/>
          </a:xfrm>
        </p:spPr>
        <p:txBody>
          <a:bodyPr/>
          <a:lstStyle/>
          <a:p>
            <a:r>
              <a:rPr lang="en-US" sz="4840" dirty="0">
                <a:latin typeface="Arial Narrow" pitchFamily="34" charset="0"/>
                <a:ea typeface="ＭＳ Ｐゴシック" pitchFamily="34" charset="-128"/>
                <a:cs typeface="Arial Narrow" pitchFamily="34" charset="0"/>
              </a:rPr>
              <a:t>How Is Baldrige Different?</a:t>
            </a:r>
          </a:p>
        </p:txBody>
      </p:sp>
      <p:sp>
        <p:nvSpPr>
          <p:cNvPr id="15363" name="Rectangle 3"/>
          <p:cNvSpPr>
            <a:spLocks noGrp="1" noChangeArrowheads="1"/>
          </p:cNvSpPr>
          <p:nvPr>
            <p:ph type="body" idx="1"/>
          </p:nvPr>
        </p:nvSpPr>
        <p:spPr>
          <a:xfrm>
            <a:off x="889685" y="1121275"/>
            <a:ext cx="8917992" cy="5564311"/>
          </a:xfrm>
        </p:spPr>
        <p:txBody>
          <a:bodyPr/>
          <a:lstStyle/>
          <a:p>
            <a:pPr>
              <a:lnSpc>
                <a:spcPct val="100000"/>
              </a:lnSpc>
              <a:buSzPct val="100000"/>
              <a:buFont typeface="Arial" pitchFamily="34" charset="0"/>
              <a:buChar char="•"/>
            </a:pPr>
            <a:r>
              <a:rPr lang="en-US" dirty="0">
                <a:ea typeface="ＭＳ Ｐゴシック" pitchFamily="34" charset="-128"/>
              </a:rPr>
              <a:t>Excellence </a:t>
            </a:r>
          </a:p>
          <a:p>
            <a:pPr>
              <a:lnSpc>
                <a:spcPct val="100000"/>
              </a:lnSpc>
              <a:buSzPct val="100000"/>
              <a:buFont typeface="Arial" pitchFamily="34" charset="0"/>
              <a:buChar char="•"/>
            </a:pPr>
            <a:r>
              <a:rPr lang="en-US" dirty="0">
                <a:ea typeface="ＭＳ Ｐゴシック" pitchFamily="34" charset="-128"/>
              </a:rPr>
              <a:t>Overall systems approach</a:t>
            </a:r>
          </a:p>
          <a:p>
            <a:pPr>
              <a:lnSpc>
                <a:spcPct val="100000"/>
              </a:lnSpc>
              <a:buSzPct val="100000"/>
              <a:buFont typeface="Arial" pitchFamily="34" charset="0"/>
              <a:buChar char="•"/>
            </a:pPr>
            <a:r>
              <a:rPr lang="en-US" dirty="0">
                <a:ea typeface="ＭＳ Ｐゴシック" pitchFamily="34" charset="-128"/>
              </a:rPr>
              <a:t>Results in </a:t>
            </a:r>
            <a:r>
              <a:rPr lang="en-US" i="1" dirty="0">
                <a:ea typeface="ＭＳ Ｐゴシック" pitchFamily="34" charset="-128"/>
              </a:rPr>
              <a:t>all </a:t>
            </a:r>
            <a:r>
              <a:rPr lang="en-US" dirty="0">
                <a:ea typeface="ＭＳ Ｐゴシック" pitchFamily="34" charset="-128"/>
              </a:rPr>
              <a:t>areas </a:t>
            </a:r>
          </a:p>
          <a:p>
            <a:pPr>
              <a:lnSpc>
                <a:spcPct val="100000"/>
              </a:lnSpc>
              <a:buSzPct val="100000"/>
              <a:buFont typeface="Arial" pitchFamily="34" charset="0"/>
              <a:buChar char="•"/>
            </a:pPr>
            <a:r>
              <a:rPr lang="en-US" dirty="0">
                <a:ea typeface="ＭＳ Ｐゴシック" pitchFamily="34" charset="-128"/>
              </a:rPr>
              <a:t>Success now and in the future—a strategic view </a:t>
            </a:r>
          </a:p>
          <a:p>
            <a:pPr>
              <a:lnSpc>
                <a:spcPct val="100000"/>
              </a:lnSpc>
              <a:buSzPct val="100000"/>
              <a:buFont typeface="Arial" pitchFamily="34" charset="0"/>
              <a:buChar char="•"/>
            </a:pPr>
            <a:r>
              <a:rPr lang="en-US" dirty="0">
                <a:ea typeface="ＭＳ Ｐゴシック" pitchFamily="34" charset="-128"/>
              </a:rPr>
              <a:t>Organizational learning, learning by the workforce, and knowledge sharing</a:t>
            </a:r>
          </a:p>
          <a:p>
            <a:pPr>
              <a:lnSpc>
                <a:spcPct val="100000"/>
              </a:lnSpc>
              <a:buSzPct val="100000"/>
              <a:buFont typeface="Arial" pitchFamily="34" charset="0"/>
              <a:buChar char="•"/>
            </a:pPr>
            <a:r>
              <a:rPr lang="en-US" dirty="0">
                <a:ea typeface="ＭＳ Ｐゴシック" pitchFamily="34" charset="-128"/>
              </a:rPr>
              <a:t>Corporate governance, ethics, societal responsibility</a:t>
            </a:r>
          </a:p>
          <a:p>
            <a:pPr>
              <a:lnSpc>
                <a:spcPct val="100000"/>
              </a:lnSpc>
              <a:buSzPct val="100000"/>
              <a:buFont typeface="Arial" pitchFamily="34" charset="0"/>
              <a:buChar char="•"/>
            </a:pPr>
            <a:endParaRPr lang="en-US" dirty="0">
              <a:ea typeface="ＭＳ Ｐゴシック" pitchFamily="34" charset="-128"/>
            </a:endParaRPr>
          </a:p>
        </p:txBody>
      </p:sp>
    </p:spTree>
    <p:extLst>
      <p:ext uri="{BB962C8B-B14F-4D97-AF65-F5344CB8AC3E}">
        <p14:creationId xmlns:p14="http://schemas.microsoft.com/office/powerpoint/2010/main" val="1011189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a:xfrm>
            <a:off x="494506" y="1406652"/>
            <a:ext cx="9296400" cy="1257300"/>
          </a:xfrm>
        </p:spPr>
        <p:txBody>
          <a:bodyPr/>
          <a:lstStyle/>
          <a:p>
            <a:pPr>
              <a:lnSpc>
                <a:spcPct val="100000"/>
              </a:lnSpc>
              <a:spcAft>
                <a:spcPts val="660"/>
              </a:spcAft>
            </a:pPr>
            <a:r>
              <a:rPr lang="en-US" sz="4840" dirty="0">
                <a:latin typeface="Arial Narrow" pitchFamily="34" charset="0"/>
                <a:ea typeface="ＭＳ Ｐゴシック" pitchFamily="34" charset="-128"/>
                <a:cs typeface="Arial Narrow" pitchFamily="34" charset="0"/>
              </a:rPr>
              <a:t>Baldrige and Joint Commission Similarities</a:t>
            </a:r>
          </a:p>
        </p:txBody>
      </p:sp>
      <p:sp>
        <p:nvSpPr>
          <p:cNvPr id="19459" name="Rectangle 1027"/>
          <p:cNvSpPr>
            <a:spLocks noGrp="1" noChangeArrowheads="1"/>
          </p:cNvSpPr>
          <p:nvPr>
            <p:ph type="body" idx="1"/>
          </p:nvPr>
        </p:nvSpPr>
        <p:spPr>
          <a:xfrm>
            <a:off x="1257300" y="3101621"/>
            <a:ext cx="7770813" cy="2628619"/>
          </a:xfrm>
          <a:noFill/>
          <a:ln w="9525">
            <a:noFill/>
            <a:miter lim="800000"/>
            <a:headEnd/>
            <a:tailEnd/>
          </a:ln>
        </p:spPr>
        <p:txBody>
          <a:bodyPr vert="horz" wrap="square" lIns="90134" tIns="45065" rIns="90134" bIns="45065" numCol="1" anchor="t" anchorCtr="0" compatLnSpc="1">
            <a:prstTxWarp prst="textNoShape">
              <a:avLst/>
            </a:prstTxWarp>
          </a:bodyPr>
          <a:lstStyle/>
          <a:p>
            <a:pPr>
              <a:buSzPct val="100000"/>
              <a:buFont typeface="Arial" pitchFamily="34" charset="0"/>
              <a:buChar char="•"/>
            </a:pPr>
            <a:r>
              <a:rPr lang="en-US" dirty="0">
                <a:ea typeface="ＭＳ Ｐゴシック" pitchFamily="34" charset="-128"/>
              </a:rPr>
              <a:t>Continuous improvement focus</a:t>
            </a:r>
          </a:p>
          <a:p>
            <a:pPr>
              <a:buSzPct val="100000"/>
              <a:buFont typeface="Arial" pitchFamily="34" charset="0"/>
              <a:buChar char="•"/>
            </a:pPr>
            <a:r>
              <a:rPr lang="en-US" dirty="0">
                <a:ea typeface="ＭＳ Ｐゴシック" pitchFamily="34" charset="-128"/>
              </a:rPr>
              <a:t>Core values</a:t>
            </a:r>
          </a:p>
          <a:p>
            <a:pPr>
              <a:buSzPct val="100000"/>
              <a:buFont typeface="Arial" pitchFamily="34" charset="0"/>
              <a:buChar char="•"/>
            </a:pPr>
            <a:r>
              <a:rPr lang="en-US" dirty="0">
                <a:ea typeface="ＭＳ Ｐゴシック" pitchFamily="34" charset="-128"/>
              </a:rPr>
              <a:t>Self-assessment</a:t>
            </a:r>
          </a:p>
          <a:p>
            <a:pPr>
              <a:buSzPct val="100000"/>
              <a:buFont typeface="Arial" pitchFamily="34" charset="0"/>
              <a:buChar char="•"/>
            </a:pPr>
            <a:endParaRPr lang="en-US" dirty="0">
              <a:ea typeface="ＭＳ Ｐゴシック" pitchFamily="34" charset="-128"/>
            </a:endParaRPr>
          </a:p>
          <a:p>
            <a:pPr>
              <a:buSzPct val="100000"/>
              <a:buFont typeface="Arial" pitchFamily="34" charset="0"/>
              <a:buChar char="•"/>
            </a:pPr>
            <a:endParaRPr lang="en-US" dirty="0">
              <a:ea typeface="ＭＳ Ｐゴシック" pitchFamily="34" charset="-128"/>
            </a:endParaRPr>
          </a:p>
        </p:txBody>
      </p:sp>
    </p:spTree>
    <p:extLst>
      <p:ext uri="{BB962C8B-B14F-4D97-AF65-F5344CB8AC3E}">
        <p14:creationId xmlns:p14="http://schemas.microsoft.com/office/powerpoint/2010/main" val="3933384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19101" y="528828"/>
            <a:ext cx="8896350" cy="1257300"/>
          </a:xfrm>
        </p:spPr>
        <p:txBody>
          <a:bodyPr/>
          <a:lstStyle/>
          <a:p>
            <a:pPr>
              <a:lnSpc>
                <a:spcPct val="100000"/>
              </a:lnSpc>
              <a:spcAft>
                <a:spcPts val="660"/>
              </a:spcAft>
            </a:pPr>
            <a:r>
              <a:rPr lang="en-US" sz="4840" dirty="0">
                <a:latin typeface="Arial Narrow" pitchFamily="34" charset="0"/>
                <a:ea typeface="ＭＳ Ｐゴシック" pitchFamily="34" charset="-128"/>
                <a:cs typeface="Arial Narrow" pitchFamily="34" charset="0"/>
              </a:rPr>
              <a:t>Baldrige and Joint Commission Differences</a:t>
            </a:r>
          </a:p>
        </p:txBody>
      </p:sp>
      <p:sp>
        <p:nvSpPr>
          <p:cNvPr id="20483" name="Rectangle 3"/>
          <p:cNvSpPr>
            <a:spLocks noGrp="1" noChangeArrowheads="1"/>
          </p:cNvSpPr>
          <p:nvPr>
            <p:ph type="body" sz="half" idx="1"/>
          </p:nvPr>
        </p:nvSpPr>
        <p:spPr>
          <a:xfrm>
            <a:off x="628650" y="2129678"/>
            <a:ext cx="4400550" cy="4585447"/>
          </a:xfrm>
        </p:spPr>
        <p:txBody>
          <a:bodyPr/>
          <a:lstStyle/>
          <a:p>
            <a:pPr>
              <a:buFont typeface="Monotype Sorts"/>
              <a:buNone/>
            </a:pPr>
            <a:r>
              <a:rPr lang="en-US" sz="3190" b="1" dirty="0">
                <a:ea typeface="ＭＳ Ｐゴシック" pitchFamily="34" charset="-128"/>
              </a:rPr>
              <a:t>Joint Commission</a:t>
            </a:r>
            <a:r>
              <a:rPr lang="en-US" sz="3190" dirty="0">
                <a:ea typeface="ＭＳ Ｐゴシック" pitchFamily="34" charset="-128"/>
              </a:rPr>
              <a:t>	</a:t>
            </a:r>
          </a:p>
          <a:p>
            <a:pPr>
              <a:buSzPct val="100000"/>
              <a:buFont typeface="Arial" pitchFamily="34" charset="0"/>
              <a:buChar char="•"/>
            </a:pPr>
            <a:r>
              <a:rPr lang="en-US" sz="3190" dirty="0">
                <a:ea typeface="ＭＳ Ｐゴシック" pitchFamily="34" charset="-128"/>
              </a:rPr>
              <a:t>Patient care</a:t>
            </a:r>
          </a:p>
          <a:p>
            <a:pPr>
              <a:buSzPct val="100000"/>
              <a:buFont typeface="Arial" pitchFamily="34" charset="0"/>
              <a:buChar char="•"/>
            </a:pPr>
            <a:r>
              <a:rPr lang="en-US" sz="3190" dirty="0">
                <a:ea typeface="ＭＳ Ｐゴシック" pitchFamily="34" charset="-128"/>
              </a:rPr>
              <a:t>Minimum standards for accreditation</a:t>
            </a:r>
          </a:p>
          <a:p>
            <a:pPr>
              <a:buSzPct val="100000"/>
              <a:buFont typeface="Arial" pitchFamily="34" charset="0"/>
              <a:buChar char="•"/>
            </a:pPr>
            <a:r>
              <a:rPr lang="en-US" sz="3190" dirty="0">
                <a:ea typeface="ＭＳ Ｐゴシック" pitchFamily="34" charset="-128"/>
              </a:rPr>
              <a:t>Individual factors					</a:t>
            </a:r>
          </a:p>
        </p:txBody>
      </p:sp>
      <p:sp>
        <p:nvSpPr>
          <p:cNvPr id="20484" name="Rectangle 4"/>
          <p:cNvSpPr>
            <a:spLocks noGrp="1" noChangeArrowheads="1"/>
          </p:cNvSpPr>
          <p:nvPr>
            <p:ph type="body" sz="half" idx="2"/>
          </p:nvPr>
        </p:nvSpPr>
        <p:spPr>
          <a:xfrm>
            <a:off x="5029200" y="2129678"/>
            <a:ext cx="4876801" cy="4585447"/>
          </a:xfrm>
        </p:spPr>
        <p:txBody>
          <a:bodyPr/>
          <a:lstStyle/>
          <a:p>
            <a:pPr>
              <a:buFont typeface="Monotype Sorts"/>
              <a:buNone/>
            </a:pPr>
            <a:r>
              <a:rPr lang="en-US" sz="3190" b="1" dirty="0">
                <a:ea typeface="ＭＳ Ｐゴシック" pitchFamily="34" charset="-128"/>
              </a:rPr>
              <a:t>Baldrige</a:t>
            </a:r>
          </a:p>
          <a:p>
            <a:pPr>
              <a:buSzPct val="100000"/>
              <a:buFont typeface="Arial" pitchFamily="34" charset="0"/>
              <a:buChar char="•"/>
            </a:pPr>
            <a:r>
              <a:rPr lang="en-US" sz="3190" dirty="0">
                <a:ea typeface="ＭＳ Ｐゴシック" pitchFamily="34" charset="-128"/>
              </a:rPr>
              <a:t>Overall organizational focus, including patients</a:t>
            </a:r>
          </a:p>
          <a:p>
            <a:pPr>
              <a:buSzPct val="100000"/>
              <a:buFont typeface="Arial" pitchFamily="34" charset="0"/>
              <a:buChar char="•"/>
            </a:pPr>
            <a:r>
              <a:rPr lang="en-US" sz="3190" dirty="0">
                <a:ea typeface="ＭＳ Ｐゴシック" pitchFamily="34" charset="-128"/>
              </a:rPr>
              <a:t>Role-model performance</a:t>
            </a:r>
          </a:p>
          <a:p>
            <a:pPr>
              <a:buSzPct val="100000"/>
              <a:buFont typeface="Arial" pitchFamily="34" charset="0"/>
              <a:buChar char="•"/>
            </a:pPr>
            <a:r>
              <a:rPr lang="en-US" sz="3190" dirty="0">
                <a:ea typeface="ＭＳ Ｐゴシック" pitchFamily="34" charset="-128"/>
              </a:rPr>
              <a:t>Individual factors and strategic challenges and advantages</a:t>
            </a:r>
          </a:p>
        </p:txBody>
      </p:sp>
    </p:spTree>
    <p:extLst>
      <p:ext uri="{BB962C8B-B14F-4D97-AF65-F5344CB8AC3E}">
        <p14:creationId xmlns:p14="http://schemas.microsoft.com/office/powerpoint/2010/main" val="960345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59367" y="295929"/>
            <a:ext cx="7634260" cy="1580784"/>
          </a:xfrm>
          <a:prstGeom prst="rect">
            <a:avLst/>
          </a:prstGeom>
          <a:noFill/>
          <a:ln w="9525">
            <a:noFill/>
            <a:miter lim="800000"/>
            <a:headEnd/>
            <a:tailEnd/>
          </a:ln>
        </p:spPr>
        <p:txBody>
          <a:bodyPr wrap="square" lIns="90264" tIns="45132" rIns="90264" bIns="45132">
            <a:spAutoFit/>
          </a:bodyPr>
          <a:lstStyle/>
          <a:p>
            <a:pPr>
              <a:defRPr/>
            </a:pPr>
            <a:r>
              <a:rPr lang="en-US" sz="4840" b="1" dirty="0">
                <a:latin typeface="+mj-lt"/>
                <a:ea typeface="ＭＳ Ｐゴシック" pitchFamily="-109" charset="-128"/>
              </a:rPr>
              <a:t>The Baldrige Framework Is the</a:t>
            </a:r>
            <a:br>
              <a:rPr lang="en-US" sz="4840" b="1" dirty="0">
                <a:latin typeface="+mj-lt"/>
                <a:ea typeface="ＭＳ Ｐゴシック" pitchFamily="-109" charset="-128"/>
              </a:rPr>
            </a:br>
            <a:r>
              <a:rPr lang="en-US" sz="4840" b="1" dirty="0">
                <a:latin typeface="+mj-lt"/>
                <a:ea typeface="ＭＳ Ｐゴシック" pitchFamily="-109" charset="-128"/>
              </a:rPr>
              <a:t>Basis for . . .</a:t>
            </a:r>
          </a:p>
        </p:txBody>
      </p:sp>
      <p:sp>
        <p:nvSpPr>
          <p:cNvPr id="4099" name="Rectangle 3"/>
          <p:cNvSpPr>
            <a:spLocks noChangeArrowheads="1"/>
          </p:cNvSpPr>
          <p:nvPr/>
        </p:nvSpPr>
        <p:spPr bwMode="auto">
          <a:xfrm>
            <a:off x="2849880" y="2363260"/>
            <a:ext cx="6705600" cy="1174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264" tIns="45132" rIns="90264" bIns="45132">
            <a:spAutoFit/>
          </a:bodyPr>
          <a:lstStyle/>
          <a:p>
            <a:pPr marL="164430" lvl="1">
              <a:spcBef>
                <a:spcPts val="1975"/>
              </a:spcBef>
              <a:buSzPct val="60000"/>
            </a:pPr>
            <a:r>
              <a:rPr lang="en-US" sz="3520" dirty="0">
                <a:latin typeface="Arial Narrow" pitchFamily="34" charset="0"/>
              </a:rPr>
              <a:t>State, local, and sector-based performance excellence programs</a:t>
            </a:r>
          </a:p>
        </p:txBody>
      </p:sp>
      <p:pic>
        <p:nvPicPr>
          <p:cNvPr id="2" name="Picture 1"/>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699760" y="4024326"/>
            <a:ext cx="3905150" cy="2816352"/>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167638" y="1793748"/>
            <a:ext cx="2100135" cy="2313432"/>
          </a:xfrm>
          <a:prstGeom prst="rect">
            <a:avLst/>
          </a:prstGeom>
        </p:spPr>
      </p:pic>
      <p:sp>
        <p:nvSpPr>
          <p:cNvPr id="8" name="Rectangle 3"/>
          <p:cNvSpPr>
            <a:spLocks noChangeArrowheads="1"/>
          </p:cNvSpPr>
          <p:nvPr/>
        </p:nvSpPr>
        <p:spPr bwMode="auto">
          <a:xfrm>
            <a:off x="838200" y="4317543"/>
            <a:ext cx="4861560" cy="1716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264" tIns="45132" rIns="90264" bIns="45132">
            <a:spAutoFit/>
          </a:bodyPr>
          <a:lstStyle/>
          <a:p>
            <a:pPr marL="164430" lvl="1">
              <a:spcBef>
                <a:spcPts val="1975"/>
              </a:spcBef>
              <a:buSzPct val="60000"/>
            </a:pPr>
            <a:r>
              <a:rPr lang="en-US" sz="3520" dirty="0">
                <a:latin typeface="Arial Narrow" pitchFamily="34" charset="0"/>
              </a:rPr>
              <a:t>Many of the nearly 100 performance excellence programs around the globe</a:t>
            </a:r>
          </a:p>
        </p:txBody>
      </p:sp>
    </p:spTree>
    <p:extLst>
      <p:ext uri="{BB962C8B-B14F-4D97-AF65-F5344CB8AC3E}">
        <p14:creationId xmlns:p14="http://schemas.microsoft.com/office/powerpoint/2010/main" val="4061050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2417" y="589696"/>
            <a:ext cx="8790432" cy="1087874"/>
          </a:xfrm>
        </p:spPr>
        <p:txBody>
          <a:bodyPr/>
          <a:lstStyle/>
          <a:p>
            <a:pPr>
              <a:lnSpc>
                <a:spcPct val="100000"/>
              </a:lnSpc>
            </a:pPr>
            <a:r>
              <a:rPr lang="en-US" sz="4840" dirty="0">
                <a:solidFill>
                  <a:schemeClr val="tx1"/>
                </a:solidFill>
                <a:latin typeface="Arial Narrow" pitchFamily="34" charset="0"/>
                <a:ea typeface="ＭＳ Ｐゴシック" pitchFamily="34" charset="-128"/>
                <a:cs typeface="Arial Narrow" pitchFamily="34" charset="0"/>
              </a:rPr>
              <a:t>Start Improving Your Organization</a:t>
            </a:r>
          </a:p>
        </p:txBody>
      </p:sp>
      <p:sp>
        <p:nvSpPr>
          <p:cNvPr id="16387" name="Rectangle 3"/>
          <p:cNvSpPr>
            <a:spLocks noGrp="1" noChangeArrowheads="1"/>
          </p:cNvSpPr>
          <p:nvPr>
            <p:ph type="body" idx="1"/>
          </p:nvPr>
        </p:nvSpPr>
        <p:spPr>
          <a:xfrm>
            <a:off x="1135141" y="1892657"/>
            <a:ext cx="8017708" cy="4139433"/>
          </a:xfrm>
        </p:spPr>
        <p:txBody>
          <a:bodyPr/>
          <a:lstStyle/>
          <a:p>
            <a:pPr>
              <a:lnSpc>
                <a:spcPct val="100000"/>
              </a:lnSpc>
              <a:spcBef>
                <a:spcPts val="0"/>
              </a:spcBef>
              <a:spcAft>
                <a:spcPts val="600"/>
              </a:spcAft>
            </a:pPr>
            <a:r>
              <a:rPr lang="en-US" dirty="0">
                <a:ea typeface="ＭＳ Ｐゴシック" pitchFamily="34" charset="-128"/>
              </a:rPr>
              <a:t>Purchase the Baldrige Excellence Framework or download free content.</a:t>
            </a:r>
          </a:p>
          <a:p>
            <a:pPr>
              <a:lnSpc>
                <a:spcPct val="100000"/>
              </a:lnSpc>
              <a:spcBef>
                <a:spcPts val="0"/>
              </a:spcBef>
              <a:spcAft>
                <a:spcPts val="600"/>
              </a:spcAft>
            </a:pPr>
            <a:r>
              <a:rPr lang="en-US" dirty="0">
                <a:ea typeface="ＭＳ Ｐゴシック" pitchFamily="34" charset="-128"/>
              </a:rPr>
              <a:t>Become a Baldrige examiner, or </a:t>
            </a:r>
            <a:br>
              <a:rPr lang="en-US" dirty="0">
                <a:ea typeface="ＭＳ Ｐゴシック" pitchFamily="34" charset="-128"/>
              </a:rPr>
            </a:br>
            <a:r>
              <a:rPr lang="en-US" dirty="0">
                <a:ea typeface="ＭＳ Ｐゴシック" pitchFamily="34" charset="-128"/>
              </a:rPr>
              <a:t>attend examiner training.</a:t>
            </a:r>
          </a:p>
          <a:p>
            <a:pPr>
              <a:lnSpc>
                <a:spcPct val="100000"/>
              </a:lnSpc>
              <a:spcBef>
                <a:spcPts val="0"/>
              </a:spcBef>
              <a:spcAft>
                <a:spcPts val="600"/>
              </a:spcAft>
            </a:pPr>
            <a:r>
              <a:rPr lang="en-US" dirty="0">
                <a:ea typeface="ＭＳ Ｐゴシック" pitchFamily="34" charset="-128"/>
              </a:rPr>
              <a:t>Attend a national or regional Baldrige conference.</a:t>
            </a:r>
          </a:p>
          <a:p>
            <a:pPr>
              <a:lnSpc>
                <a:spcPct val="100000"/>
              </a:lnSpc>
              <a:spcBef>
                <a:spcPts val="0"/>
              </a:spcBef>
              <a:spcAft>
                <a:spcPts val="600"/>
              </a:spcAft>
            </a:pPr>
            <a:r>
              <a:rPr lang="en-US" dirty="0">
                <a:ea typeface="ＭＳ Ｐゴシック" pitchFamily="34" charset="-128"/>
              </a:rPr>
              <a:t>Do a Baldrige self-assessment. </a:t>
            </a:r>
          </a:p>
          <a:p>
            <a:pPr>
              <a:lnSpc>
                <a:spcPct val="100000"/>
              </a:lnSpc>
              <a:spcBef>
                <a:spcPts val="0"/>
              </a:spcBef>
              <a:spcAft>
                <a:spcPts val="600"/>
              </a:spcAft>
            </a:pPr>
            <a:endParaRPr lang="en-US" dirty="0">
              <a:ea typeface="ＭＳ Ｐゴシック" pitchFamily="34" charset="-128"/>
            </a:endParaRPr>
          </a:p>
        </p:txBody>
      </p:sp>
    </p:spTree>
    <p:extLst>
      <p:ext uri="{BB962C8B-B14F-4D97-AF65-F5344CB8AC3E}">
        <p14:creationId xmlns:p14="http://schemas.microsoft.com/office/powerpoint/2010/main" val="197803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257300" y="1958340"/>
            <a:ext cx="8046720" cy="4526280"/>
          </a:xfrm>
        </p:spPr>
        <p:txBody>
          <a:bodyPr/>
          <a:lstStyle/>
          <a:p>
            <a:pPr>
              <a:lnSpc>
                <a:spcPct val="100000"/>
              </a:lnSpc>
              <a:spcBef>
                <a:spcPts val="0"/>
              </a:spcBef>
              <a:spcAft>
                <a:spcPts val="600"/>
              </a:spcAft>
            </a:pPr>
            <a:r>
              <a:rPr lang="en-US" sz="3300" dirty="0">
                <a:ea typeface="ＭＳ Ｐゴシック" pitchFamily="34" charset="-128"/>
              </a:rPr>
              <a:t>Contact your state or local Baldrige-based program.</a:t>
            </a:r>
          </a:p>
          <a:p>
            <a:pPr>
              <a:lnSpc>
                <a:spcPct val="100000"/>
              </a:lnSpc>
              <a:spcBef>
                <a:spcPts val="0"/>
              </a:spcBef>
              <a:spcAft>
                <a:spcPts val="600"/>
              </a:spcAft>
            </a:pPr>
            <a:r>
              <a:rPr lang="en-US" sz="3300" dirty="0">
                <a:ea typeface="ＭＳ Ｐゴシック" pitchFamily="34" charset="-128"/>
              </a:rPr>
              <a:t>Consider the Baldrige Executive Fellows Program for a senior leader.</a:t>
            </a:r>
          </a:p>
          <a:p>
            <a:pPr>
              <a:lnSpc>
                <a:spcPct val="100000"/>
              </a:lnSpc>
              <a:spcBef>
                <a:spcPts val="0"/>
              </a:spcBef>
              <a:spcAft>
                <a:spcPts val="600"/>
              </a:spcAft>
            </a:pPr>
            <a:r>
              <a:rPr lang="en-US" sz="3300" dirty="0">
                <a:ea typeface="ＭＳ Ｐゴシック" pitchFamily="34" charset="-128"/>
              </a:rPr>
              <a:t>Contact a Baldrige Award recipient.</a:t>
            </a:r>
          </a:p>
          <a:p>
            <a:pPr>
              <a:lnSpc>
                <a:spcPct val="100000"/>
              </a:lnSpc>
              <a:spcBef>
                <a:spcPts val="0"/>
              </a:spcBef>
              <a:spcAft>
                <a:spcPts val="600"/>
              </a:spcAft>
            </a:pPr>
            <a:r>
              <a:rPr lang="en-US" sz="3300" dirty="0">
                <a:ea typeface="ＭＳ Ｐゴシック" pitchFamily="34" charset="-128"/>
              </a:rPr>
              <a:t>Apply for a Baldrige-based award, or </a:t>
            </a:r>
            <a:br>
              <a:rPr lang="en-US" sz="3300" dirty="0">
                <a:ea typeface="ＭＳ Ｐゴシック" pitchFamily="34" charset="-128"/>
              </a:rPr>
            </a:br>
            <a:r>
              <a:rPr lang="en-US" sz="3300" dirty="0">
                <a:ea typeface="ＭＳ Ｐゴシック" pitchFamily="34" charset="-128"/>
              </a:rPr>
              <a:t>consider a Baldrige Collaborative Assessment.</a:t>
            </a:r>
          </a:p>
          <a:p>
            <a:pPr>
              <a:lnSpc>
                <a:spcPct val="100000"/>
              </a:lnSpc>
              <a:spcBef>
                <a:spcPts val="0"/>
              </a:spcBef>
              <a:spcAft>
                <a:spcPts val="600"/>
              </a:spcAft>
            </a:pPr>
            <a:endParaRPr lang="en-US" sz="3300" dirty="0">
              <a:ea typeface="ＭＳ Ｐゴシック" pitchFamily="34" charset="-128"/>
            </a:endParaRPr>
          </a:p>
        </p:txBody>
      </p:sp>
      <p:sp>
        <p:nvSpPr>
          <p:cNvPr id="6" name="Rectangle 2"/>
          <p:cNvSpPr>
            <a:spLocks noGrp="1" noChangeArrowheads="1"/>
          </p:cNvSpPr>
          <p:nvPr>
            <p:ph type="title"/>
          </p:nvPr>
        </p:nvSpPr>
        <p:spPr>
          <a:xfrm>
            <a:off x="377166" y="498526"/>
            <a:ext cx="8790432" cy="1459814"/>
          </a:xfrm>
        </p:spPr>
        <p:txBody>
          <a:bodyPr/>
          <a:lstStyle/>
          <a:p>
            <a:pPr>
              <a:lnSpc>
                <a:spcPct val="100000"/>
              </a:lnSpc>
            </a:pPr>
            <a:r>
              <a:rPr lang="en-US" sz="4840" dirty="0">
                <a:solidFill>
                  <a:schemeClr val="tx1"/>
                </a:solidFill>
                <a:latin typeface="Arial Narrow" pitchFamily="34" charset="0"/>
                <a:ea typeface="ＭＳ Ｐゴシック" pitchFamily="34" charset="-128"/>
                <a:cs typeface="Arial Narrow" pitchFamily="34" charset="0"/>
              </a:rPr>
              <a:t>Start Improving Your Organization</a:t>
            </a:r>
          </a:p>
        </p:txBody>
      </p:sp>
    </p:spTree>
    <p:extLst>
      <p:ext uri="{BB962C8B-B14F-4D97-AF65-F5344CB8AC3E}">
        <p14:creationId xmlns:p14="http://schemas.microsoft.com/office/powerpoint/2010/main" val="3300499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971673" y="1480985"/>
            <a:ext cx="8345322" cy="358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264" tIns="45132" rIns="90264" bIns="45132">
            <a:spAutoFit/>
          </a:bodyPr>
          <a:lstStyle/>
          <a:p>
            <a:pPr marL="164430" lvl="1">
              <a:spcAft>
                <a:spcPts val="660"/>
              </a:spcAft>
              <a:buSzPct val="50000"/>
            </a:pPr>
            <a:r>
              <a:rPr lang="en-US" sz="3080" dirty="0">
                <a:latin typeface="Arial Narrow" pitchFamily="34" charset="0"/>
              </a:rPr>
              <a:t>It amazes me that U.S. businesses spend so much money on “how-to” books and course work to teach leaders how to build successful organizations. </a:t>
            </a:r>
          </a:p>
          <a:p>
            <a:pPr marL="164430" lvl="1">
              <a:spcAft>
                <a:spcPts val="660"/>
              </a:spcAft>
              <a:buSzPct val="50000"/>
            </a:pPr>
            <a:r>
              <a:rPr lang="en-US" sz="3080" dirty="0">
                <a:latin typeface="Arial Narrow" pitchFamily="34" charset="0"/>
              </a:rPr>
              <a:t>My recommendation: implement the </a:t>
            </a:r>
            <a:r>
              <a:rPr lang="en-US" sz="3080" b="1" dirty="0">
                <a:latin typeface="Arial Narrow" pitchFamily="34" charset="0"/>
              </a:rPr>
              <a:t>Baldrige-based Criteria</a:t>
            </a:r>
            <a:r>
              <a:rPr lang="en-US" sz="3080" dirty="0">
                <a:latin typeface="Arial Narrow" pitchFamily="34" charset="0"/>
              </a:rPr>
              <a:t> in your business</a:t>
            </a:r>
            <a:r>
              <a:rPr lang="en-US" sz="3080" b="1" dirty="0">
                <a:latin typeface="Arial Narrow" pitchFamily="34" charset="0"/>
              </a:rPr>
              <a:t>. No other single document can help build a long-term successful organization. </a:t>
            </a:r>
          </a:p>
          <a:p>
            <a:pPr marL="164430" lvl="1" algn="r">
              <a:spcAft>
                <a:spcPts val="660"/>
              </a:spcAft>
              <a:buSzPct val="50000"/>
            </a:pPr>
            <a:r>
              <a:rPr lang="en-US" sz="3080" i="1" dirty="0">
                <a:latin typeface="Arial Narrow" pitchFamily="34" charset="0"/>
              </a:rPr>
              <a:t>—Jerry Rose, Vice President, Cargill, Inc.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7" name="Group 13"/>
          <p:cNvGrpSpPr>
            <a:grpSpLocks/>
          </p:cNvGrpSpPr>
          <p:nvPr/>
        </p:nvGrpSpPr>
        <p:grpSpPr bwMode="auto">
          <a:xfrm>
            <a:off x="0" y="-7938"/>
            <a:ext cx="10058400" cy="7948613"/>
            <a:chOff x="-3175" y="-7938"/>
            <a:chExt cx="10058069" cy="7948613"/>
          </a:xfrm>
        </p:grpSpPr>
        <p:grpSp>
          <p:nvGrpSpPr>
            <p:cNvPr id="19462" name="Group 16"/>
            <p:cNvGrpSpPr>
              <a:grpSpLocks/>
            </p:cNvGrpSpPr>
            <p:nvPr/>
          </p:nvGrpSpPr>
          <p:grpSpPr bwMode="auto">
            <a:xfrm>
              <a:off x="-3175" y="-7938"/>
              <a:ext cx="10058069" cy="7948613"/>
              <a:chOff x="-3876" y="-8640"/>
              <a:chExt cx="10058400" cy="7950005"/>
            </a:xfrm>
          </p:grpSpPr>
          <p:pic>
            <p:nvPicPr>
              <p:cNvPr id="19465" name="Picture 14" descr="shutterstock_40118065#5D201C_cmyk.ai"/>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3876" y="5503425"/>
                <a:ext cx="10058400" cy="24379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9466" name="Text Box 12"/>
              <p:cNvSpPr txBox="1">
                <a:spLocks noChangeArrowheads="1"/>
              </p:cNvSpPr>
              <p:nvPr/>
            </p:nvSpPr>
            <p:spPr bwMode="auto">
              <a:xfrm>
                <a:off x="26288" y="7442803"/>
                <a:ext cx="4387994" cy="246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r>
                  <a:rPr lang="en-US" sz="1000" dirty="0">
                    <a:solidFill>
                      <a:schemeClr val="bg1"/>
                    </a:solidFill>
                    <a:latin typeface="Arial" charset="0"/>
                    <a:cs typeface="Arial" charset="0"/>
                  </a:rPr>
                  <a:t>Baldrige Performance Excellence Program | www.nist.gov/baldrige</a:t>
                </a:r>
              </a:p>
            </p:txBody>
          </p:sp>
          <p:pic>
            <p:nvPicPr>
              <p:cNvPr id="19467" name="Picture 15" descr="top"/>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7341819" y="-8640"/>
                <a:ext cx="2712704"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pic>
          <p:nvPicPr>
            <p:cNvPr id="19464" name="nistident_flright_vec.eps" descr="/Users/louannross/Desktop/Design Center/Art Folder/Logo Folder/N/ New Identifiers 11.09.07/nistident_flright_vec.eps"/>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8972550" y="7277100"/>
              <a:ext cx="933450" cy="412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9458" name="Rectangle 3"/>
          <p:cNvSpPr txBox="1">
            <a:spLocks noChangeArrowheads="1"/>
          </p:cNvSpPr>
          <p:nvPr/>
        </p:nvSpPr>
        <p:spPr bwMode="auto">
          <a:xfrm>
            <a:off x="1058332" y="2024816"/>
            <a:ext cx="7917688"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1019175">
              <a:defRPr sz="2400">
                <a:solidFill>
                  <a:schemeClr val="tx1"/>
                </a:solidFill>
                <a:latin typeface="Times New Roman" charset="0"/>
                <a:ea typeface="ＭＳ Ｐゴシック" charset="0"/>
                <a:cs typeface="ＭＳ Ｐゴシック" charset="0"/>
              </a:defRPr>
            </a:lvl1pPr>
            <a:lvl2pPr marL="742950" indent="-285750" defTabSz="1019175">
              <a:defRPr sz="2400">
                <a:solidFill>
                  <a:schemeClr val="tx1"/>
                </a:solidFill>
                <a:latin typeface="Times New Roman" charset="0"/>
                <a:ea typeface="ＭＳ Ｐゴシック" charset="0"/>
                <a:cs typeface="ＭＳ Ｐゴシック" charset="0"/>
              </a:defRPr>
            </a:lvl2pPr>
            <a:lvl3pPr marL="1143000" indent="-228600" defTabSz="1019175">
              <a:defRPr sz="2400">
                <a:solidFill>
                  <a:schemeClr val="tx1"/>
                </a:solidFill>
                <a:latin typeface="Times New Roman" charset="0"/>
                <a:ea typeface="ＭＳ Ｐゴシック" charset="0"/>
                <a:cs typeface="ＭＳ Ｐゴシック" charset="0"/>
              </a:defRPr>
            </a:lvl3pPr>
            <a:lvl4pPr marL="1600200" indent="-228600" defTabSz="1019175">
              <a:defRPr sz="2400">
                <a:solidFill>
                  <a:schemeClr val="tx1"/>
                </a:solidFill>
                <a:latin typeface="Times New Roman" charset="0"/>
                <a:ea typeface="ＭＳ Ｐゴシック" charset="0"/>
                <a:cs typeface="ＭＳ Ｐゴシック" charset="0"/>
              </a:defRPr>
            </a:lvl4pPr>
            <a:lvl5pPr marL="2057400" indent="-228600" defTabSz="1019175">
              <a:defRPr sz="2400">
                <a:solidFill>
                  <a:schemeClr val="tx1"/>
                </a:solidFill>
                <a:latin typeface="Times New Roman" charset="0"/>
                <a:ea typeface="ＭＳ Ｐゴシック" charset="0"/>
                <a:cs typeface="ＭＳ Ｐゴシック" charset="0"/>
              </a:defRPr>
            </a:lvl5pPr>
            <a:lvl6pPr marL="25146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lnSpc>
                <a:spcPts val="3800"/>
              </a:lnSpc>
              <a:spcBef>
                <a:spcPts val="1000"/>
              </a:spcBef>
              <a:buSzPct val="50000"/>
              <a:buFont typeface="Monotype Sorts" charset="0"/>
              <a:buNone/>
            </a:pPr>
            <a:r>
              <a:rPr lang="en-US" sz="4400" b="1" dirty="0">
                <a:latin typeface="Arial" charset="0"/>
                <a:cs typeface="Arial" charset="0"/>
              </a:rPr>
              <a:t>For more information</a:t>
            </a:r>
          </a:p>
          <a:p>
            <a:pPr>
              <a:lnSpc>
                <a:spcPts val="3800"/>
              </a:lnSpc>
              <a:spcBef>
                <a:spcPts val="1000"/>
              </a:spcBef>
              <a:buSzPct val="50000"/>
              <a:buFont typeface="Monotype Sorts" charset="0"/>
              <a:buNone/>
            </a:pPr>
            <a:endParaRPr lang="en-US" sz="4000" b="1" dirty="0">
              <a:latin typeface="Arial" charset="0"/>
              <a:cs typeface="Arial" charset="0"/>
            </a:endParaRPr>
          </a:p>
        </p:txBody>
      </p:sp>
      <p:sp>
        <p:nvSpPr>
          <p:cNvPr id="19460" name="Content Placeholder 2"/>
          <p:cNvSpPr txBox="1">
            <a:spLocks/>
          </p:cNvSpPr>
          <p:nvPr/>
        </p:nvSpPr>
        <p:spPr bwMode="auto">
          <a:xfrm>
            <a:off x="1178982" y="2742366"/>
            <a:ext cx="8896350" cy="2559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517525" indent="-517525" defTabSz="1019175">
              <a:defRPr sz="2400">
                <a:solidFill>
                  <a:schemeClr val="tx1"/>
                </a:solidFill>
                <a:latin typeface="Times New Roman" charset="0"/>
                <a:ea typeface="ＭＳ Ｐゴシック" charset="0"/>
                <a:cs typeface="ＭＳ Ｐゴシック" charset="0"/>
              </a:defRPr>
            </a:lvl1pPr>
            <a:lvl2pPr marL="742950" indent="-285750" defTabSz="1019175">
              <a:defRPr sz="2400">
                <a:solidFill>
                  <a:schemeClr val="tx1"/>
                </a:solidFill>
                <a:latin typeface="Times New Roman" charset="0"/>
                <a:ea typeface="ＭＳ Ｐゴシック" charset="0"/>
                <a:cs typeface="ＭＳ Ｐゴシック" charset="0"/>
              </a:defRPr>
            </a:lvl2pPr>
            <a:lvl3pPr marL="1143000" indent="-228600" defTabSz="1019175">
              <a:defRPr sz="2400">
                <a:solidFill>
                  <a:schemeClr val="tx1"/>
                </a:solidFill>
                <a:latin typeface="Times New Roman" charset="0"/>
                <a:ea typeface="ＭＳ Ｐゴシック" charset="0"/>
                <a:cs typeface="ＭＳ Ｐゴシック" charset="0"/>
              </a:defRPr>
            </a:lvl3pPr>
            <a:lvl4pPr marL="1600200" indent="-228600" defTabSz="1019175">
              <a:defRPr sz="2400">
                <a:solidFill>
                  <a:schemeClr val="tx1"/>
                </a:solidFill>
                <a:latin typeface="Times New Roman" charset="0"/>
                <a:ea typeface="ＭＳ Ｐゴシック" charset="0"/>
                <a:cs typeface="ＭＳ Ｐゴシック" charset="0"/>
              </a:defRPr>
            </a:lvl4pPr>
            <a:lvl5pPr marL="2057400" indent="-228600" defTabSz="1019175">
              <a:defRPr sz="2400">
                <a:solidFill>
                  <a:schemeClr val="tx1"/>
                </a:solidFill>
                <a:latin typeface="Times New Roman" charset="0"/>
                <a:ea typeface="ＭＳ Ｐゴシック" charset="0"/>
                <a:cs typeface="ＭＳ Ｐゴシック" charset="0"/>
              </a:defRPr>
            </a:lvl5pPr>
            <a:lvl6pPr marL="25146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marL="571500" indent="-571500">
              <a:lnSpc>
                <a:spcPts val="3800"/>
              </a:lnSpc>
              <a:spcBef>
                <a:spcPts val="1000"/>
              </a:spcBef>
              <a:buSzPct val="100000"/>
              <a:buFont typeface="Arial" pitchFamily="34" charset="0"/>
              <a:buChar char="•"/>
            </a:pPr>
            <a:r>
              <a:rPr lang="en-US" sz="3600" dirty="0">
                <a:latin typeface="Arial Narrow" charset="0"/>
              </a:rPr>
              <a:t>http://www.nist.gov/baldrige</a:t>
            </a:r>
          </a:p>
          <a:p>
            <a:pPr marL="571500" indent="-571500">
              <a:lnSpc>
                <a:spcPts val="3800"/>
              </a:lnSpc>
              <a:spcBef>
                <a:spcPts val="1000"/>
              </a:spcBef>
              <a:buSzPct val="100000"/>
              <a:buFont typeface="Arial" pitchFamily="34" charset="0"/>
              <a:buChar char="•"/>
            </a:pPr>
            <a:r>
              <a:rPr lang="en-US" sz="3600" dirty="0">
                <a:latin typeface="Arial Narrow" charset="0"/>
              </a:rPr>
              <a:t>301-975-2036</a:t>
            </a:r>
          </a:p>
          <a:p>
            <a:pPr marL="571500" indent="-571500">
              <a:lnSpc>
                <a:spcPts val="3800"/>
              </a:lnSpc>
              <a:spcBef>
                <a:spcPts val="1000"/>
              </a:spcBef>
              <a:buSzPct val="100000"/>
              <a:buFont typeface="Arial" pitchFamily="34" charset="0"/>
              <a:buChar char="•"/>
            </a:pPr>
            <a:r>
              <a:rPr lang="en-US" sz="3600" dirty="0">
                <a:latin typeface="Arial Narrow" charset="0"/>
              </a:rPr>
              <a:t>baldrige@nist.gov</a:t>
            </a:r>
          </a:p>
          <a:p>
            <a:pPr>
              <a:lnSpc>
                <a:spcPts val="3800"/>
              </a:lnSpc>
              <a:spcBef>
                <a:spcPts val="1000"/>
              </a:spcBef>
              <a:buSzPct val="50000"/>
              <a:buFont typeface="Monotype Sorts" charset="0"/>
              <a:buChar char="l"/>
            </a:pPr>
            <a:endParaRPr lang="en-US" sz="3600" dirty="0">
              <a:latin typeface="Arial Narrow" charset="0"/>
            </a:endParaRPr>
          </a:p>
        </p:txBody>
      </p:sp>
      <p:pic>
        <p:nvPicPr>
          <p:cNvPr id="13" name="Baldrige_Program_Logo_2010.whitebkgd.eps"/>
          <p:cNvPicPr>
            <a:picLocks noChangeAspect="1"/>
          </p:cNvPicPr>
          <p:nvPr/>
        </p:nvPicPr>
        <p:blipFill>
          <a:blip r:embed="rId6" r:link="rId7" cstate="screen">
            <a:extLst>
              <a:ext uri="{28A0092B-C50C-407E-A947-70E740481C1C}">
                <a14:useLocalDpi xmlns:a14="http://schemas.microsoft.com/office/drawing/2010/main"/>
              </a:ext>
            </a:extLst>
          </a:blip>
          <a:stretch>
            <a:fillRect/>
          </a:stretch>
        </p:blipFill>
        <p:spPr bwMode="auto">
          <a:xfrm>
            <a:off x="143777" y="6594712"/>
            <a:ext cx="2084767" cy="8913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259081" y="228600"/>
            <a:ext cx="9524999" cy="4030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264" tIns="45132" rIns="90264" bIns="45132">
            <a:spAutoFit/>
          </a:bodyPr>
          <a:lstStyle/>
          <a:p>
            <a:pPr marL="0" lvl="1" defTabSz="1019175">
              <a:spcBef>
                <a:spcPts val="1200"/>
              </a:spcBef>
              <a:buSzPct val="100000"/>
            </a:pPr>
            <a:r>
              <a:rPr lang="en-US" sz="3600" kern="0" dirty="0">
                <a:latin typeface="+mn-lt"/>
                <a:ea typeface="ＭＳ Ｐゴシック" pitchFamily="-107" charset="-128"/>
                <a:cs typeface="ＭＳ Ｐゴシック" pitchFamily="-110" charset="-128"/>
              </a:rPr>
              <a:t>For 29 years: </a:t>
            </a:r>
          </a:p>
          <a:p>
            <a:pPr marL="571500" lvl="1" indent="-571500" defTabSz="1019175">
              <a:spcBef>
                <a:spcPts val="1200"/>
              </a:spcBef>
              <a:buSzPct val="100000"/>
              <a:buFont typeface="Arial" panose="020B0604020202020204" pitchFamily="34" charset="0"/>
              <a:buChar char="•"/>
            </a:pPr>
            <a:r>
              <a:rPr lang="en-US" sz="3600" kern="0" dirty="0">
                <a:latin typeface="+mn-lt"/>
                <a:ea typeface="ＭＳ Ｐゴシック" pitchFamily="-107" charset="-128"/>
                <a:cs typeface="ＭＳ Ｐゴシック" pitchFamily="-110" charset="-128"/>
              </a:rPr>
              <a:t>Defining performance excellence: the leading edge of validated leadership and performance practice</a:t>
            </a:r>
          </a:p>
          <a:p>
            <a:pPr marL="571500" lvl="1" indent="-571500" defTabSz="1019175">
              <a:spcBef>
                <a:spcPts val="1200"/>
              </a:spcBef>
              <a:buSzPct val="100000"/>
              <a:buFont typeface="Arial" panose="020B0604020202020204" pitchFamily="34" charset="0"/>
              <a:buChar char="•"/>
            </a:pPr>
            <a:r>
              <a:rPr lang="en-US" sz="3600" kern="0" dirty="0">
                <a:latin typeface="+mn-lt"/>
                <a:ea typeface="ＭＳ Ｐゴシック" pitchFamily="-107" charset="-128"/>
                <a:cs typeface="ＭＳ Ｐゴシック" pitchFamily="-110" charset="-128"/>
              </a:rPr>
              <a:t>Sharing best practices</a:t>
            </a:r>
          </a:p>
          <a:p>
            <a:pPr marL="571500" lvl="1" indent="-571500" defTabSz="1019175">
              <a:spcBef>
                <a:spcPts val="1200"/>
              </a:spcBef>
              <a:buSzPct val="100000"/>
              <a:buFont typeface="Arial" panose="020B0604020202020204" pitchFamily="34" charset="0"/>
              <a:buChar char="•"/>
            </a:pPr>
            <a:r>
              <a:rPr lang="en-US" sz="3600" kern="0" dirty="0">
                <a:latin typeface="+mn-lt"/>
                <a:ea typeface="ＭＳ Ｐゴシック" pitchFamily="-107" charset="-128"/>
                <a:cs typeface="ＭＳ Ｐゴシック" pitchFamily="-110" charset="-128"/>
              </a:rPr>
              <a:t>Helping organizations improve</a:t>
            </a:r>
          </a:p>
          <a:p>
            <a:pPr marL="517525" lvl="1" indent="-517525" defTabSz="1019175">
              <a:spcBef>
                <a:spcPts val="1200"/>
              </a:spcBef>
              <a:buSzPct val="100000"/>
              <a:buFont typeface="Arial" pitchFamily="34" charset="0"/>
              <a:buChar char="•"/>
            </a:pPr>
            <a:endParaRPr lang="en-US" sz="3600" kern="0" dirty="0">
              <a:latin typeface="+mn-lt"/>
              <a:ea typeface="ＭＳ Ｐゴシック" pitchFamily="-107" charset="-128"/>
              <a:cs typeface="ＭＳ Ｐゴシック" pitchFamily="-110" charset="-128"/>
            </a:endParaRPr>
          </a:p>
        </p:txBody>
      </p:sp>
      <p:pic>
        <p:nvPicPr>
          <p:cNvPr id="2" name="Picture 1"/>
          <p:cNvPicPr>
            <a:picLocks noChangeAspect="1"/>
          </p:cNvPicPr>
          <p:nvPr/>
        </p:nvPicPr>
        <p:blipFill>
          <a:blip r:embed="rId3"/>
          <a:stretch>
            <a:fillRect/>
          </a:stretch>
        </p:blipFill>
        <p:spPr>
          <a:xfrm>
            <a:off x="2880360" y="3657600"/>
            <a:ext cx="6766560" cy="3383280"/>
          </a:xfrm>
          <a:prstGeom prst="rect">
            <a:avLst/>
          </a:prstGeom>
        </p:spPr>
      </p:pic>
    </p:spTree>
    <p:extLst>
      <p:ext uri="{BB962C8B-B14F-4D97-AF65-F5344CB8AC3E}">
        <p14:creationId xmlns:p14="http://schemas.microsoft.com/office/powerpoint/2010/main" val="3846972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03991" y="817647"/>
            <a:ext cx="8151813" cy="1041587"/>
          </a:xfrm>
        </p:spPr>
        <p:txBody>
          <a:bodyPr/>
          <a:lstStyle/>
          <a:p>
            <a:r>
              <a:rPr lang="en-US" sz="5400" dirty="0"/>
              <a:t>A Focus on Improvement</a:t>
            </a:r>
            <a:endParaRPr lang="en-US" sz="4840" dirty="0">
              <a:latin typeface="Arial Narrow" pitchFamily="34" charset="0"/>
              <a:ea typeface="ＭＳ Ｐゴシック" pitchFamily="34" charset="-128"/>
              <a:cs typeface="Arial Narrow" pitchFamily="34" charset="0"/>
            </a:endParaRPr>
          </a:p>
        </p:txBody>
      </p:sp>
      <p:sp>
        <p:nvSpPr>
          <p:cNvPr id="2" name="Content Placeholder 1"/>
          <p:cNvSpPr>
            <a:spLocks noGrp="1"/>
          </p:cNvSpPr>
          <p:nvPr>
            <p:ph idx="1"/>
          </p:nvPr>
        </p:nvSpPr>
        <p:spPr>
          <a:xfrm>
            <a:off x="965486" y="1995849"/>
            <a:ext cx="8896350" cy="3844511"/>
          </a:xfrm>
        </p:spPr>
        <p:txBody>
          <a:bodyPr/>
          <a:lstStyle/>
          <a:p>
            <a:pPr>
              <a:lnSpc>
                <a:spcPct val="100000"/>
              </a:lnSpc>
            </a:pPr>
            <a:r>
              <a:rPr lang="en-US" dirty="0"/>
              <a:t>Consistently effective processes</a:t>
            </a:r>
          </a:p>
          <a:p>
            <a:pPr>
              <a:lnSpc>
                <a:spcPct val="100000"/>
              </a:lnSpc>
            </a:pPr>
            <a:r>
              <a:rPr lang="en-US" dirty="0"/>
              <a:t>Approaches that address your organization’s needs</a:t>
            </a:r>
          </a:p>
          <a:p>
            <a:pPr>
              <a:lnSpc>
                <a:spcPct val="100000"/>
              </a:lnSpc>
            </a:pPr>
            <a:r>
              <a:rPr lang="en-US" dirty="0"/>
              <a:t>Results</a:t>
            </a:r>
          </a:p>
          <a:p>
            <a:pPr>
              <a:lnSpc>
                <a:spcPct val="100000"/>
              </a:lnSpc>
            </a:pPr>
            <a:r>
              <a:rPr lang="en-US" dirty="0"/>
              <a:t>Organizational learning, innovation, and improvement</a:t>
            </a:r>
          </a:p>
          <a:p>
            <a:pPr>
              <a:lnSpc>
                <a:spcPct val="100000"/>
              </a:lnSpc>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15360" y="325846"/>
            <a:ext cx="8151813" cy="1041587"/>
          </a:xfrm>
        </p:spPr>
        <p:txBody>
          <a:bodyPr/>
          <a:lstStyle/>
          <a:p>
            <a:r>
              <a:rPr lang="en-US" sz="5400" dirty="0"/>
              <a:t>A Systems Perspective</a:t>
            </a:r>
            <a:endParaRPr lang="en-US" sz="4840" dirty="0">
              <a:latin typeface="Arial Narrow" pitchFamily="34" charset="0"/>
              <a:ea typeface="ＭＳ Ｐゴシック" pitchFamily="34" charset="-128"/>
              <a:cs typeface="Arial Narrow" pitchFamily="34" charset="0"/>
            </a:endParaRPr>
          </a:p>
        </p:txBody>
      </p:sp>
      <p:sp>
        <p:nvSpPr>
          <p:cNvPr id="2" name="Content Placeholder 1"/>
          <p:cNvSpPr>
            <a:spLocks noGrp="1"/>
          </p:cNvSpPr>
          <p:nvPr>
            <p:ph idx="1"/>
          </p:nvPr>
        </p:nvSpPr>
        <p:spPr>
          <a:xfrm>
            <a:off x="586864" y="1338159"/>
            <a:ext cx="7780309" cy="4891647"/>
          </a:xfrm>
        </p:spPr>
        <p:txBody>
          <a:bodyPr/>
          <a:lstStyle/>
          <a:p>
            <a:pPr>
              <a:lnSpc>
                <a:spcPct val="100000"/>
              </a:lnSpc>
            </a:pPr>
            <a:r>
              <a:rPr lang="en-US" dirty="0"/>
              <a:t>Managing all the parts of your organization as a unified whole</a:t>
            </a:r>
          </a:p>
          <a:p>
            <a:pPr>
              <a:lnSpc>
                <a:spcPct val="100000"/>
              </a:lnSpc>
            </a:pPr>
            <a:r>
              <a:rPr lang="en-US" dirty="0"/>
              <a:t>Ensuring that plans, processes, measures, and actions are consistent </a:t>
            </a:r>
          </a:p>
          <a:p>
            <a:pPr>
              <a:lnSpc>
                <a:spcPct val="100000"/>
              </a:lnSpc>
            </a:pPr>
            <a:r>
              <a:rPr lang="en-US" dirty="0"/>
              <a:t>Ensuring that the individual parts work together beneficially</a:t>
            </a:r>
          </a:p>
          <a:p>
            <a:pPr>
              <a:lnSpc>
                <a:spcPct val="100000"/>
              </a:lnSpc>
            </a:pPr>
            <a:endParaRPr lang="en-US" dirty="0"/>
          </a:p>
        </p:txBody>
      </p:sp>
      <p:pic>
        <p:nvPicPr>
          <p:cNvPr id="4" name="Picture 3"/>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366506" y="4327712"/>
            <a:ext cx="4513058" cy="3200400"/>
          </a:xfrm>
          <a:prstGeom prst="rect">
            <a:avLst/>
          </a:prstGeom>
        </p:spPr>
      </p:pic>
    </p:spTree>
    <p:extLst>
      <p:ext uri="{BB962C8B-B14F-4D97-AF65-F5344CB8AC3E}">
        <p14:creationId xmlns:p14="http://schemas.microsoft.com/office/powerpoint/2010/main" val="1635795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305463" y="788013"/>
            <a:ext cx="7629067" cy="539496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2451" y="1007191"/>
            <a:ext cx="8856441" cy="1445362"/>
          </a:xfrm>
          <a:prstGeom prst="rect">
            <a:avLst/>
          </a:prstGeom>
          <a:noFill/>
          <a:ln w="9525">
            <a:noFill/>
            <a:miter lim="800000"/>
            <a:headEnd/>
            <a:tailEnd/>
          </a:ln>
        </p:spPr>
        <p:txBody>
          <a:bodyPr wrap="square" lIns="90264" tIns="45132" rIns="90264" bIns="45132">
            <a:spAutoFit/>
          </a:bodyPr>
          <a:lstStyle/>
          <a:p>
            <a:pPr>
              <a:defRPr/>
            </a:pPr>
            <a:r>
              <a:rPr lang="en-US" sz="4400" b="1" dirty="0">
                <a:latin typeface="+mj-lt"/>
                <a:ea typeface="ＭＳ Ｐゴシック" pitchFamily="-109" charset="-128"/>
              </a:rPr>
              <a:t>The Baldrige Excellence Framework includes . . .</a:t>
            </a:r>
          </a:p>
        </p:txBody>
      </p:sp>
      <p:sp>
        <p:nvSpPr>
          <p:cNvPr id="7" name="Content Placeholder 1"/>
          <p:cNvSpPr txBox="1">
            <a:spLocks/>
          </p:cNvSpPr>
          <p:nvPr/>
        </p:nvSpPr>
        <p:spPr>
          <a:xfrm>
            <a:off x="1001347" y="2590261"/>
            <a:ext cx="8083659" cy="2718846"/>
          </a:xfrm>
          <a:prstGeom prst="rect">
            <a:avLst/>
          </a:prstGeom>
        </p:spPr>
        <p:txBody>
          <a:bodyPr/>
          <a:lst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a:lstStyle>
          <a:p>
            <a:pPr>
              <a:lnSpc>
                <a:spcPct val="100000"/>
              </a:lnSpc>
            </a:pPr>
            <a:r>
              <a:rPr lang="en-US" kern="0" dirty="0"/>
              <a:t>Core values and concepts</a:t>
            </a:r>
          </a:p>
          <a:p>
            <a:pPr>
              <a:lnSpc>
                <a:spcPct val="100000"/>
              </a:lnSpc>
            </a:pPr>
            <a:r>
              <a:rPr lang="en-US" kern="0" dirty="0"/>
              <a:t>Criteria for Performance Excellence </a:t>
            </a:r>
          </a:p>
          <a:p>
            <a:pPr>
              <a:lnSpc>
                <a:spcPct val="100000"/>
              </a:lnSpc>
            </a:pPr>
            <a:r>
              <a:rPr lang="en-US" kern="0" dirty="0"/>
              <a:t>Scoring system</a:t>
            </a:r>
          </a:p>
        </p:txBody>
      </p:sp>
      <p:pic>
        <p:nvPicPr>
          <p:cNvPr id="4" name="Picture 3"/>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201614" y="4132840"/>
            <a:ext cx="4513058" cy="3200400"/>
          </a:xfrm>
          <a:prstGeom prst="rect">
            <a:avLst/>
          </a:prstGeom>
        </p:spPr>
      </p:pic>
    </p:spTree>
    <p:extLst>
      <p:ext uri="{BB962C8B-B14F-4D97-AF65-F5344CB8AC3E}">
        <p14:creationId xmlns:p14="http://schemas.microsoft.com/office/powerpoint/2010/main" val="1397054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54402" y="337826"/>
            <a:ext cx="8856441" cy="768254"/>
          </a:xfrm>
          <a:prstGeom prst="rect">
            <a:avLst/>
          </a:prstGeom>
          <a:noFill/>
          <a:ln w="9525">
            <a:noFill/>
            <a:miter lim="800000"/>
            <a:headEnd/>
            <a:tailEnd/>
          </a:ln>
        </p:spPr>
        <p:txBody>
          <a:bodyPr wrap="square" lIns="90264" tIns="45132" rIns="90264" bIns="45132">
            <a:spAutoFit/>
          </a:bodyPr>
          <a:lstStyle/>
          <a:p>
            <a:pPr>
              <a:defRPr/>
            </a:pPr>
            <a:r>
              <a:rPr lang="en-US" sz="4400" b="1" dirty="0">
                <a:latin typeface="+mj-lt"/>
                <a:ea typeface="ＭＳ Ｐゴシック" pitchFamily="-109" charset="-128"/>
              </a:rPr>
              <a:t>Core Values and Concepts</a:t>
            </a:r>
          </a:p>
        </p:txBody>
      </p:sp>
      <p:sp>
        <p:nvSpPr>
          <p:cNvPr id="4" name="Content Placeholder 1"/>
          <p:cNvSpPr txBox="1">
            <a:spLocks/>
          </p:cNvSpPr>
          <p:nvPr/>
        </p:nvSpPr>
        <p:spPr>
          <a:xfrm>
            <a:off x="125065" y="2607636"/>
            <a:ext cx="3219026" cy="2081929"/>
          </a:xfrm>
          <a:prstGeom prst="rect">
            <a:avLst/>
          </a:prstGeom>
        </p:spPr>
        <p:txBody>
          <a:bodyPr/>
          <a:lst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a:lstStyle>
          <a:p>
            <a:pPr>
              <a:lnSpc>
                <a:spcPct val="100000"/>
              </a:lnSpc>
            </a:pPr>
            <a:r>
              <a:rPr lang="en-US" sz="3200" kern="0" dirty="0"/>
              <a:t>Systems perspective</a:t>
            </a:r>
          </a:p>
          <a:p>
            <a:pPr>
              <a:lnSpc>
                <a:spcPct val="100000"/>
              </a:lnSpc>
            </a:pPr>
            <a:r>
              <a:rPr lang="en-US" sz="3200" kern="0" dirty="0"/>
              <a:t>Visionary leadership</a:t>
            </a:r>
          </a:p>
        </p:txBody>
      </p:sp>
      <p:sp>
        <p:nvSpPr>
          <p:cNvPr id="5" name="Content Placeholder 1"/>
          <p:cNvSpPr txBox="1">
            <a:spLocks/>
          </p:cNvSpPr>
          <p:nvPr/>
        </p:nvSpPr>
        <p:spPr bwMode="auto">
          <a:xfrm>
            <a:off x="6882919" y="2590799"/>
            <a:ext cx="3175481" cy="21140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a:lstStyle>
          <a:p>
            <a:pPr>
              <a:lnSpc>
                <a:spcPct val="100000"/>
              </a:lnSpc>
            </a:pPr>
            <a:r>
              <a:rPr lang="en-US" sz="3200" kern="0" dirty="0"/>
              <a:t>Ethics and transparency</a:t>
            </a:r>
          </a:p>
          <a:p>
            <a:pPr>
              <a:lnSpc>
                <a:spcPct val="100000"/>
              </a:lnSpc>
            </a:pPr>
            <a:r>
              <a:rPr lang="en-US" sz="3200" kern="0" dirty="0"/>
              <a:t>Delivering value and results</a:t>
            </a:r>
          </a:p>
        </p:txBody>
      </p:sp>
      <p:sp>
        <p:nvSpPr>
          <p:cNvPr id="6" name="Content Placeholder 1"/>
          <p:cNvSpPr txBox="1">
            <a:spLocks/>
          </p:cNvSpPr>
          <p:nvPr/>
        </p:nvSpPr>
        <p:spPr>
          <a:xfrm>
            <a:off x="2905432" y="1329428"/>
            <a:ext cx="3977487" cy="5685080"/>
          </a:xfrm>
          <a:prstGeom prst="rect">
            <a:avLst/>
          </a:prstGeom>
        </p:spPr>
        <p:txBody>
          <a:bodyPr/>
          <a:lst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a:lstStyle>
          <a:p>
            <a:pPr>
              <a:lnSpc>
                <a:spcPct val="100000"/>
              </a:lnSpc>
            </a:pPr>
            <a:r>
              <a:rPr lang="en-US" sz="3200" kern="0" dirty="0"/>
              <a:t>Customer-focused excellence</a:t>
            </a:r>
          </a:p>
          <a:p>
            <a:pPr>
              <a:lnSpc>
                <a:spcPct val="100000"/>
              </a:lnSpc>
            </a:pPr>
            <a:r>
              <a:rPr lang="en-US" sz="3200" kern="0" dirty="0"/>
              <a:t>Valuing people</a:t>
            </a:r>
          </a:p>
          <a:p>
            <a:pPr>
              <a:lnSpc>
                <a:spcPct val="100000"/>
              </a:lnSpc>
            </a:pPr>
            <a:r>
              <a:rPr lang="en-US" sz="3200" kern="0" dirty="0"/>
              <a:t>Organizational learning and agility</a:t>
            </a:r>
          </a:p>
          <a:p>
            <a:pPr>
              <a:lnSpc>
                <a:spcPct val="100000"/>
              </a:lnSpc>
            </a:pPr>
            <a:r>
              <a:rPr lang="en-US" sz="3200" dirty="0"/>
              <a:t>Focus on success</a:t>
            </a:r>
          </a:p>
          <a:p>
            <a:pPr>
              <a:lnSpc>
                <a:spcPct val="100000"/>
              </a:lnSpc>
            </a:pPr>
            <a:r>
              <a:rPr lang="en-US" sz="3200" kern="0" dirty="0"/>
              <a:t>Managing for innovation</a:t>
            </a:r>
          </a:p>
          <a:p>
            <a:pPr>
              <a:lnSpc>
                <a:spcPct val="100000"/>
              </a:lnSpc>
            </a:pPr>
            <a:r>
              <a:rPr lang="en-US" sz="3200" kern="0" dirty="0"/>
              <a:t>Management by fact</a:t>
            </a:r>
          </a:p>
          <a:p>
            <a:pPr>
              <a:lnSpc>
                <a:spcPct val="100000"/>
              </a:lnSpc>
            </a:pPr>
            <a:r>
              <a:rPr lang="en-US" sz="3200" kern="0" dirty="0"/>
              <a:t>Societal responsibility</a:t>
            </a:r>
          </a:p>
          <a:p>
            <a:pPr>
              <a:lnSpc>
                <a:spcPct val="100000"/>
              </a:lnSpc>
            </a:pPr>
            <a:endParaRPr lang="en-US" sz="3200" kern="0" dirty="0"/>
          </a:p>
        </p:txBody>
      </p:sp>
    </p:spTree>
    <p:extLst>
      <p:ext uri="{BB962C8B-B14F-4D97-AF65-F5344CB8AC3E}">
        <p14:creationId xmlns:p14="http://schemas.microsoft.com/office/powerpoint/2010/main" val="3065796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73083" y="1189696"/>
            <a:ext cx="8151813" cy="1189505"/>
          </a:xfrm>
        </p:spPr>
        <p:txBody>
          <a:bodyPr/>
          <a:lstStyle/>
          <a:p>
            <a:r>
              <a:rPr lang="en-US" sz="4840" dirty="0">
                <a:solidFill>
                  <a:schemeClr val="tx1"/>
                </a:solidFill>
                <a:latin typeface="Arial Narrow" pitchFamily="34" charset="0"/>
                <a:ea typeface="ＭＳ Ｐゴシック" pitchFamily="34" charset="-128"/>
                <a:cs typeface="Arial Narrow" pitchFamily="34" charset="0"/>
              </a:rPr>
              <a:t>Scoring System</a:t>
            </a:r>
          </a:p>
        </p:txBody>
      </p:sp>
      <p:sp>
        <p:nvSpPr>
          <p:cNvPr id="22531" name="Rectangle 3"/>
          <p:cNvSpPr>
            <a:spLocks noGrp="1" noChangeArrowheads="1"/>
          </p:cNvSpPr>
          <p:nvPr>
            <p:ph idx="1"/>
          </p:nvPr>
        </p:nvSpPr>
        <p:spPr>
          <a:xfrm>
            <a:off x="961677" y="2636825"/>
            <a:ext cx="7459980" cy="2007729"/>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502920" indent="-502920" defTabSz="1006069">
              <a:lnSpc>
                <a:spcPct val="100000"/>
              </a:lnSpc>
              <a:spcBef>
                <a:spcPts val="0"/>
              </a:spcBef>
              <a:spcAft>
                <a:spcPts val="660"/>
              </a:spcAft>
            </a:pPr>
            <a:r>
              <a:rPr lang="en-US" sz="3960" kern="1200" dirty="0">
                <a:latin typeface="Arial Narrow" pitchFamily="34" charset="0"/>
                <a:ea typeface="+mn-ea"/>
                <a:cs typeface="+mn-cs"/>
              </a:rPr>
              <a:t>Scoring guidelines</a:t>
            </a:r>
          </a:p>
          <a:p>
            <a:pPr marL="502920" indent="-502920" defTabSz="1006069">
              <a:lnSpc>
                <a:spcPct val="100000"/>
              </a:lnSpc>
              <a:spcBef>
                <a:spcPts val="0"/>
              </a:spcBef>
              <a:spcAft>
                <a:spcPts val="660"/>
              </a:spcAft>
            </a:pPr>
            <a:r>
              <a:rPr lang="en-US" sz="3960" kern="1200" dirty="0">
                <a:latin typeface="Arial Narrow" pitchFamily="34" charset="0"/>
                <a:ea typeface="+mn-ea"/>
                <a:cs typeface="+mn-cs"/>
              </a:rPr>
              <a:t>Importance to your organization</a:t>
            </a:r>
          </a:p>
          <a:p>
            <a:pPr marL="502920" indent="-502920" defTabSz="1006069">
              <a:lnSpc>
                <a:spcPct val="100000"/>
              </a:lnSpc>
              <a:spcBef>
                <a:spcPts val="0"/>
              </a:spcBef>
              <a:spcAft>
                <a:spcPts val="660"/>
              </a:spcAft>
            </a:pPr>
            <a:r>
              <a:rPr lang="en-US" sz="3960" kern="1200" dirty="0">
                <a:latin typeface="Arial Narrow" pitchFamily="34" charset="0"/>
                <a:ea typeface="+mn-ea"/>
                <a:cs typeface="+mn-cs"/>
              </a:rPr>
              <a:t>Two dimensions: </a:t>
            </a:r>
            <a:r>
              <a:rPr lang="en-US" sz="3960" dirty="0"/>
              <a:t>process and results </a:t>
            </a:r>
          </a:p>
        </p:txBody>
      </p:sp>
    </p:spTree>
    <p:extLst>
      <p:ext uri="{BB962C8B-B14F-4D97-AF65-F5344CB8AC3E}">
        <p14:creationId xmlns:p14="http://schemas.microsoft.com/office/powerpoint/2010/main" val="234569630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aldrige Slid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2900</Words>
  <Application>Microsoft Office PowerPoint</Application>
  <PresentationFormat>Custom</PresentationFormat>
  <Paragraphs>209</Paragraphs>
  <Slides>20</Slides>
  <Notes>20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ＭＳ Ｐゴシック</vt:lpstr>
      <vt:lpstr>Arial</vt:lpstr>
      <vt:lpstr>Arial Narrow</vt:lpstr>
      <vt:lpstr>CommonBullets</vt:lpstr>
      <vt:lpstr>Monotype Sorts</vt:lpstr>
      <vt:lpstr>Tahoma</vt:lpstr>
      <vt:lpstr>Times New Roman</vt:lpstr>
      <vt:lpstr>ヒラギノ角ゴ Pro W3</vt:lpstr>
      <vt:lpstr>Blank Presentation</vt:lpstr>
      <vt:lpstr>Baldrige Performance Excellence Program | 2017 </vt:lpstr>
      <vt:lpstr>PowerPoint Presentation</vt:lpstr>
      <vt:lpstr>PowerPoint Presentation</vt:lpstr>
      <vt:lpstr>A Focus on Improvement</vt:lpstr>
      <vt:lpstr>A Systems Perspective</vt:lpstr>
      <vt:lpstr>PowerPoint Presentation</vt:lpstr>
      <vt:lpstr>PowerPoint Presentation</vt:lpstr>
      <vt:lpstr>PowerPoint Presentation</vt:lpstr>
      <vt:lpstr>Scoring System</vt:lpstr>
      <vt:lpstr>Evaluating Processes</vt:lpstr>
      <vt:lpstr>Evaluating Results</vt:lpstr>
      <vt:lpstr>PowerPoint Presentation</vt:lpstr>
      <vt:lpstr>Baldrige and Other Performance Management Systems and Tools</vt:lpstr>
      <vt:lpstr>How Is Baldrige Different?</vt:lpstr>
      <vt:lpstr>Baldrige and Joint Commission Similarities</vt:lpstr>
      <vt:lpstr>Baldrige and Joint Commission Differences</vt:lpstr>
      <vt:lpstr>PowerPoint Presentation</vt:lpstr>
      <vt:lpstr>Start Improving Your Organization</vt:lpstr>
      <vt:lpstr>Start Improving Your Organization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2017-02-22T20:20:46Z</dcterms:created>
  <dcterms:modified xsi:type="dcterms:W3CDTF">2017-02-22T20:21:08Z</dcterms:modified>
</cp:coreProperties>
</file>