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59" r:id="rId2"/>
    <p:sldId id="290" r:id="rId3"/>
    <p:sldId id="264" r:id="rId4"/>
    <p:sldId id="265" r:id="rId5"/>
    <p:sldId id="266" r:id="rId6"/>
    <p:sldId id="287" r:id="rId7"/>
    <p:sldId id="274" r:id="rId8"/>
    <p:sldId id="267" r:id="rId9"/>
    <p:sldId id="288" r:id="rId10"/>
    <p:sldId id="268" r:id="rId11"/>
    <p:sldId id="269" r:id="rId12"/>
    <p:sldId id="289" r:id="rId13"/>
    <p:sldId id="270" r:id="rId14"/>
    <p:sldId id="271" r:id="rId15"/>
    <p:sldId id="272" r:id="rId16"/>
    <p:sldId id="273" r:id="rId17"/>
    <p:sldId id="275" r:id="rId18"/>
    <p:sldId id="276" r:id="rId19"/>
    <p:sldId id="277" r:id="rId20"/>
    <p:sldId id="278" r:id="rId21"/>
    <p:sldId id="279" r:id="rId22"/>
    <p:sldId id="280" r:id="rId23"/>
    <p:sldId id="282" r:id="rId24"/>
    <p:sldId id="283" r:id="rId25"/>
    <p:sldId id="261" r:id="rId26"/>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5093" autoAdjust="0"/>
  </p:normalViewPr>
  <p:slideViewPr>
    <p:cSldViewPr snapToGrid="0" snapToObjects="1">
      <p:cViewPr varScale="1">
        <p:scale>
          <a:sx n="56" d="100"/>
          <a:sy n="56" d="100"/>
        </p:scale>
        <p:origin x="1824" y="42"/>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5962"/>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100" d="100"/>
          <a:sy n="100" d="100"/>
        </p:scale>
        <p:origin x="2275" y="34"/>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9.6230549306336732E-3"/>
          <c:y val="5.0727617381160689E-2"/>
          <c:w val="0.78176463709363064"/>
          <c:h val="0.588312736949548"/>
        </c:manualLayout>
      </c:layout>
      <c:barChart>
        <c:barDir val="col"/>
        <c:grouping val="clustered"/>
        <c:varyColors val="0"/>
        <c:ser>
          <c:idx val="0"/>
          <c:order val="0"/>
          <c:tx>
            <c:strRef>
              <c:f>Sheet1!$B$1</c:f>
              <c:strCache>
                <c:ptCount val="1"/>
                <c:pt idx="0">
                  <c:v>Two-time Baldrige Award winners (median)</c:v>
                </c:pt>
              </c:strCache>
            </c:strRef>
          </c:tx>
          <c:invertIfNegative val="0"/>
          <c:dLbls>
            <c:dLbl>
              <c:idx val="0"/>
              <c:layout>
                <c:manualLayout>
                  <c:x val="1.3640715437164278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C4-4313-BD69-C1F8DFD1226B}"/>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Growth in revenue</c:v>
                </c:pt>
                <c:pt idx="1">
                  <c:v>Growth in jobs</c:v>
                </c:pt>
              </c:strCache>
            </c:strRef>
          </c:cat>
          <c:val>
            <c:numRef>
              <c:f>Sheet1!$B$2:$B$3</c:f>
              <c:numCache>
                <c:formatCode>0.0%</c:formatCode>
                <c:ptCount val="2"/>
                <c:pt idx="0">
                  <c:v>0.92</c:v>
                </c:pt>
                <c:pt idx="1">
                  <c:v>0.63</c:v>
                </c:pt>
              </c:numCache>
            </c:numRef>
          </c:val>
          <c:extLst>
            <c:ext xmlns:c16="http://schemas.microsoft.com/office/drawing/2014/chart" uri="{C3380CC4-5D6E-409C-BE32-E72D297353CC}">
              <c16:uniqueId val="{00000001-B7C4-4313-BD69-C1F8DFD1226B}"/>
            </c:ext>
          </c:extLst>
        </c:ser>
        <c:ser>
          <c:idx val="1"/>
          <c:order val="1"/>
          <c:tx>
            <c:strRef>
              <c:f>Sheet1!$C$1</c:f>
              <c:strCache>
                <c:ptCount val="1"/>
                <c:pt idx="0">
                  <c:v>Matched set of industries and time periods (mean)</c:v>
                </c:pt>
              </c:strCache>
            </c:strRef>
          </c:tx>
          <c:invertIfNegative val="0"/>
          <c:dLbls>
            <c:dLbl>
              <c:idx val="1"/>
              <c:layout>
                <c:manualLayout>
                  <c:x val="1.9047619047619049E-2"/>
                  <c:y val="2.3809523809523812E-3"/>
                </c:manualLayout>
              </c:layout>
              <c:numFmt formatCode="0.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C4-4313-BD69-C1F8DFD1226B}"/>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Growth in revenue</c:v>
                </c:pt>
                <c:pt idx="1">
                  <c:v>Growth in jobs</c:v>
                </c:pt>
              </c:strCache>
            </c:strRef>
          </c:cat>
          <c:val>
            <c:numRef>
              <c:f>Sheet1!$C$2:$C$3</c:f>
              <c:numCache>
                <c:formatCode>0.0%</c:formatCode>
                <c:ptCount val="2"/>
                <c:pt idx="1">
                  <c:v>3.5000000000000003E-2</c:v>
                </c:pt>
              </c:numCache>
            </c:numRef>
          </c:val>
          <c:extLst>
            <c:ext xmlns:c16="http://schemas.microsoft.com/office/drawing/2014/chart" uri="{C3380CC4-5D6E-409C-BE32-E72D297353CC}">
              <c16:uniqueId val="{00000003-B7C4-4313-BD69-C1F8DFD1226B}"/>
            </c:ext>
          </c:extLst>
        </c:ser>
        <c:dLbls>
          <c:showLegendKey val="0"/>
          <c:showVal val="0"/>
          <c:showCatName val="0"/>
          <c:showSerName val="0"/>
          <c:showPercent val="0"/>
          <c:showBubbleSize val="0"/>
        </c:dLbls>
        <c:gapWidth val="150"/>
        <c:axId val="122968920"/>
        <c:axId val="122968528"/>
      </c:barChart>
      <c:catAx>
        <c:axId val="122968920"/>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122968528"/>
        <c:crosses val="autoZero"/>
        <c:auto val="1"/>
        <c:lblAlgn val="ctr"/>
        <c:lblOffset val="100"/>
        <c:noMultiLvlLbl val="0"/>
      </c:catAx>
      <c:valAx>
        <c:axId val="122968528"/>
        <c:scaling>
          <c:orientation val="minMax"/>
          <c:min val="0"/>
        </c:scaling>
        <c:delete val="1"/>
        <c:axPos val="l"/>
        <c:numFmt formatCode="0.0%" sourceLinked="1"/>
        <c:majorTickMark val="out"/>
        <c:minorTickMark val="none"/>
        <c:tickLblPos val="nextTo"/>
        <c:crossAx val="122968920"/>
        <c:crosses val="autoZero"/>
        <c:crossBetween val="between"/>
        <c:majorUnit val="0.2"/>
      </c:valAx>
    </c:plotArea>
    <c:legend>
      <c:legendPos val="b"/>
      <c:layout>
        <c:manualLayout>
          <c:xMode val="edge"/>
          <c:yMode val="edge"/>
          <c:x val="9.9107142857142838E-2"/>
          <c:y val="0.84642014940440136"/>
          <c:w val="0.89999999999999991"/>
          <c:h val="0.12159842519685039"/>
        </c:manualLayout>
      </c:layout>
      <c:overlay val="0"/>
      <c:txPr>
        <a:bodyPr/>
        <a:lstStyle/>
        <a:p>
          <a:pPr>
            <a:defRPr sz="2000">
              <a:solidFill>
                <a:schemeClr val="tx1"/>
              </a:solidFill>
            </a:defRPr>
          </a:pPr>
          <a:endParaRPr lang="en-US"/>
        </a:p>
      </c:txPr>
    </c:legend>
    <c:plotVisOnly val="1"/>
    <c:dispBlanksAs val="gap"/>
    <c:showDLblsOverMax val="0"/>
  </c:chart>
  <c:txPr>
    <a:bodyPr/>
    <a:lstStyle/>
    <a:p>
      <a:pPr>
        <a:defRPr sz="2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44E36-10C7-4443-A6F3-ECB57967D88E}" type="doc">
      <dgm:prSet loTypeId="urn:microsoft.com/office/officeart/2005/8/layout/radial5" loCatId="relationship" qsTypeId="urn:microsoft.com/office/officeart/2005/8/quickstyle/simple2" qsCatId="simple" csTypeId="urn:microsoft.com/office/officeart/2005/8/colors/accent1_1" csCatId="accent1" phldr="1"/>
      <dgm:spPr/>
      <dgm:t>
        <a:bodyPr/>
        <a:lstStyle/>
        <a:p>
          <a:endParaRPr lang="en-US"/>
        </a:p>
      </dgm:t>
    </dgm:pt>
    <dgm:pt modelId="{07C2BE9F-4CCF-4473-A13C-9C5D450D9DAD}">
      <dgm:prSet phldrT="[Text]" custT="1"/>
      <dgm:spPr/>
      <dgm:t>
        <a:bodyPr/>
        <a:lstStyle/>
        <a:p>
          <a:pPr>
            <a:lnSpc>
              <a:spcPct val="100000"/>
            </a:lnSpc>
            <a:spcBef>
              <a:spcPts val="0"/>
            </a:spcBef>
            <a:spcAft>
              <a:spcPts val="0"/>
            </a:spcAft>
          </a:pPr>
          <a:r>
            <a:rPr lang="en-US" sz="1200" b="1" dirty="0">
              <a:latin typeface="Arial" panose="020B0604020202020204" pitchFamily="34" charset="0"/>
              <a:cs typeface="Arial" panose="020B0604020202020204" pitchFamily="34" charset="0"/>
            </a:rPr>
            <a:t>Baldrige Program NIST</a:t>
          </a:r>
        </a:p>
      </dgm:t>
    </dgm:pt>
    <dgm:pt modelId="{0C9A790C-5217-4364-9755-4EFF747C6C18}" type="parTrans" cxnId="{94D50E58-3FDE-40A9-A2C9-AF123C7D919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8C1F71EB-2F35-4D17-AFA6-25FCF54D4259}" type="sibTrans" cxnId="{94D50E58-3FDE-40A9-A2C9-AF123C7D919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25E3180-7A95-4DC9-9921-3A8F5C4656CA}">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10,000+ Baldrige Examiners</a:t>
          </a:r>
        </a:p>
      </dgm:t>
    </dgm:pt>
    <dgm:pt modelId="{EEA217F7-44C7-434B-931F-46E88E3337F8}" type="parTrans" cxnId="{AF222746-65CA-468C-80D9-63869EC4A6D9}">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D1555F4-A317-497F-B330-471B692008C6}" type="sibTrans" cxnId="{AF222746-65CA-468C-80D9-63869EC4A6D9}">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B1C1C7B-95DB-4C0C-8276-8CF0C93780C2}">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~100 Business Excellence Programs Worldwide </a:t>
          </a:r>
        </a:p>
      </dgm:t>
    </dgm:pt>
    <dgm:pt modelId="{BF11E18D-A089-4BF8-A4E1-BAAEB428CA3A}" type="parTrans" cxnId="{D2F6D6C3-3D37-4F05-9650-0341F397DB3F}">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C67E68F-1040-46DE-B690-B9289CFA8B46}" type="sibTrans" cxnId="{D2F6D6C3-3D37-4F05-9650-0341F397DB3F}">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F2C71409-2B2F-4ECF-8E43-BCBFCE7298BB}">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Baldrige Executive Fellows</a:t>
          </a:r>
        </a:p>
      </dgm:t>
    </dgm:pt>
    <dgm:pt modelId="{7DFA7684-443E-4095-8018-9BFB36FFE700}" type="parTrans" cxnId="{CCF54A9D-492F-406D-B9CD-AFBA6E47480E}">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6A2E468-306E-48EF-B2FD-C740335A4553}" type="sibTrans" cxnId="{CCF54A9D-492F-406D-B9CD-AFBA6E47480E}">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571C06F-95FA-42B4-95F3-0A3A2AEA0572}">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30+ Regional/ Sector Baldrige-Based Programs</a:t>
          </a:r>
        </a:p>
      </dgm:t>
    </dgm:pt>
    <dgm:pt modelId="{B3F6B620-5527-47CA-8E2E-3810AC10438F}" type="parTrans" cxnId="{E5734CF5-CDE4-4453-BE32-ABEA6E1CF38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6EC60C67-6C5D-4019-B8A3-9FFCB7D1FD45}" type="sibTrans" cxnId="{E5734CF5-CDE4-4453-BE32-ABEA6E1CF38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45ED74F8-E49C-4C2C-A9A1-18931F89A03D}">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Corporate Baldrige-Based Excellence Programs</a:t>
          </a:r>
        </a:p>
      </dgm:t>
    </dgm:pt>
    <dgm:pt modelId="{E50E688A-FE29-4D1E-87E2-358CF40A5842}" type="parTrans" cxnId="{C8717EDA-EFB4-47AB-8274-214A941CF60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50F2185A-E0F5-4AE2-9B93-F874538B89DA}" type="sibTrans" cxnId="{C8717EDA-EFB4-47AB-8274-214A941CF60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286B3BD-03AF-47A3-BF28-2A4FC007A6B2}">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Federal Baldrige-Based Programs</a:t>
          </a:r>
        </a:p>
      </dgm:t>
    </dgm:pt>
    <dgm:pt modelId="{923F7FC2-85D8-41A3-BD2F-1CABE3FCAF81}" type="parTrans" cxnId="{A0CFEB05-2346-4818-BCC6-C860D16A70D6}">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1D67C7D-E2C1-4F00-84A6-D089845557F2}" type="sibTrans" cxnId="{A0CFEB05-2346-4818-BCC6-C860D16A70D6}">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3BE4336-223F-4983-ABDD-26B71CA239CD}">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Baldrige Performance Excellence Groups</a:t>
          </a:r>
        </a:p>
      </dgm:t>
    </dgm:pt>
    <dgm:pt modelId="{B18EB204-62A4-4FB4-810B-9F07735A0AAE}" type="parTrans" cxnId="{BBE04D9A-C804-438B-8D1B-749B6F73FAD6}">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79B5BFE4-8F9D-46FD-B5C7-213A6697927A}" type="sibTrans" cxnId="{BBE04D9A-C804-438B-8D1B-749B6F73FAD6}">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E18F8678-0157-41C8-BCA7-C79BBF1D5891}">
      <dgm:prSet phldrT="[Text]" custT="1"/>
      <dgm:spPr/>
      <dgm:t>
        <a:bodyPr/>
        <a:lstStyle/>
        <a:p>
          <a:pPr>
            <a:lnSpc>
              <a:spcPct val="100000"/>
            </a:lnSpc>
            <a:spcBef>
              <a:spcPts val="0"/>
            </a:spcBef>
            <a:spcAft>
              <a:spcPts val="0"/>
            </a:spcAft>
          </a:pPr>
          <a:r>
            <a:rPr lang="en-US" sz="900" b="1" dirty="0" err="1">
              <a:latin typeface="Arial" panose="020B0604020202020204" pitchFamily="34" charset="0"/>
              <a:cs typeface="Arial" panose="020B0604020202020204" pitchFamily="34" charset="0"/>
            </a:rPr>
            <a:t>Commun-ities</a:t>
          </a:r>
          <a:r>
            <a:rPr lang="en-US" sz="900" b="1" dirty="0">
              <a:latin typeface="Arial" panose="020B0604020202020204" pitchFamily="34" charset="0"/>
              <a:cs typeface="Arial" panose="020B0604020202020204" pitchFamily="34" charset="0"/>
            </a:rPr>
            <a:t> of Excellence</a:t>
          </a:r>
        </a:p>
      </dgm:t>
    </dgm:pt>
    <dgm:pt modelId="{7A4B0E56-4F06-45FA-9604-1318521FC7EC}" type="parTrans" cxnId="{2CE502B2-8FEA-4313-825E-0668375B3E19}">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42A6199D-458F-4913-B426-BB01C0043451}" type="sibTrans" cxnId="{2CE502B2-8FEA-4313-825E-0668375B3E19}">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EDE843E-D905-4E49-9986-C4B93F77C1CF}">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102 Baldrige Award Recipients</a:t>
          </a:r>
        </a:p>
      </dgm:t>
    </dgm:pt>
    <dgm:pt modelId="{73A1C8D7-9CBC-41E7-BB63-C76A54C84B3B}" type="parTrans" cxnId="{83914BCD-9BC8-4F80-9FFA-29640C7FF634}">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F01A199E-D65C-45BF-8DE3-83BFF989338A}" type="sibTrans" cxnId="{83914BCD-9BC8-4F80-9FFA-29640C7FF634}">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97DCDD7-3664-41FD-B238-79B490F6CF78}">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Association Baldrige-Based Programs</a:t>
          </a:r>
        </a:p>
      </dgm:t>
    </dgm:pt>
    <dgm:pt modelId="{C6595D92-7027-46EA-92C3-9E6DF75E07A8}" type="parTrans" cxnId="{E62C9DF6-DAC6-4A8F-83DC-4463A4AB0412}">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0B1FDC38-AAFC-4AF9-BCE0-31F5079612B9}" type="sibTrans" cxnId="{E62C9DF6-DAC6-4A8F-83DC-4463A4AB0412}">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DCF4E2F-584B-4C52-A833-03E6606F2B31}">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College/</a:t>
          </a:r>
        </a:p>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University Business Courses</a:t>
          </a:r>
        </a:p>
      </dgm:t>
    </dgm:pt>
    <dgm:pt modelId="{3187EA89-215B-4A3B-9A7D-86553CBC5422}" type="parTrans" cxnId="{F546F08A-5079-4439-B2B1-F46C4CF5C58E}">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8935E298-2207-4551-A839-BD6DD12BBC0B}" type="sibTrans" cxnId="{F546F08A-5079-4439-B2B1-F46C4CF5C58E}">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6FC5DCC-ABFC-421E-8E6A-3F5BBC3D2567}">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Baldrige-Based </a:t>
          </a:r>
          <a:r>
            <a:rPr lang="en-US" sz="900" b="1" dirty="0" err="1">
              <a:latin typeface="Arial" panose="020B0604020202020204" pitchFamily="34" charset="0"/>
              <a:cs typeface="Arial" panose="020B0604020202020204" pitchFamily="34" charset="0"/>
            </a:rPr>
            <a:t>Accredita-tions</a:t>
          </a:r>
          <a:endParaRPr lang="en-US" sz="900" b="1" dirty="0">
            <a:latin typeface="Arial" panose="020B0604020202020204" pitchFamily="34" charset="0"/>
            <a:cs typeface="Arial" panose="020B0604020202020204" pitchFamily="34" charset="0"/>
          </a:endParaRPr>
        </a:p>
      </dgm:t>
    </dgm:pt>
    <dgm:pt modelId="{BE49926E-DBC9-44F1-B8A2-B9D93CB0075E}" type="parTrans" cxnId="{690DAB0D-3FA6-4FFB-BB6A-B6F270437BC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A7A27F9-C334-40CF-9CE5-9C7237728BBB}" type="sibTrans" cxnId="{690DAB0D-3FA6-4FFB-BB6A-B6F270437BC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5B62ED19-004A-4AB9-8179-3D1A6E0C9177}">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2778A4AE-5E54-455F-B4ED-BFDAB9B69973}" type="parTrans" cxnId="{076B2530-C29D-4D37-8151-3B56CF317AC1}">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6AE91A1F-EAC5-42A0-8BCD-3135EC4AF01D}" type="sibTrans" cxnId="{076B2530-C29D-4D37-8151-3B56CF317AC1}">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5A645A22-3901-4346-B0C5-58A2D031F803}">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EC7C9E9F-275B-4B5F-8683-71ABBC256D0D}" type="parTrans" cxnId="{B2BA033B-0918-43D2-92DC-662CD98B174B}">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C291C310-BB4F-4504-AB55-0DFA0FB607B1}" type="sibTrans" cxnId="{B2BA033B-0918-43D2-92DC-662CD98B174B}">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6414F092-5A40-4D0D-B28B-6F0E6DE5E1A7}">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7A7A6C17-C76A-4433-92D6-481ABBFED87B}" type="parTrans" cxnId="{0DC565EF-1E26-44C7-A1C2-56DD48191D6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57C1FE5-72DA-4BB1-875B-1F8B2364EBF4}" type="sibTrans" cxnId="{0DC565EF-1E26-44C7-A1C2-56DD48191D6C}">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0AB8B95D-C750-40D8-9EB1-0A4B5F42DD10}">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1,600+ Baldrige Award Applicants</a:t>
          </a:r>
        </a:p>
      </dgm:t>
    </dgm:pt>
    <dgm:pt modelId="{A268B715-AD3B-461B-BE6A-0AF48177559A}" type="parTrans" cxnId="{E0EF6854-44F4-4A28-B105-D916F7B52CA4}">
      <dgm:prSet/>
      <dgm:spPr/>
      <dgm:t>
        <a:bodyPr/>
        <a:lstStyle/>
        <a:p>
          <a:endParaRPr lang="en-US"/>
        </a:p>
      </dgm:t>
    </dgm:pt>
    <dgm:pt modelId="{17FC5153-9C66-4DC8-843E-31622FED2EB0}" type="sibTrans" cxnId="{E0EF6854-44F4-4A28-B105-D916F7B52CA4}">
      <dgm:prSet/>
      <dgm:spPr/>
      <dgm:t>
        <a:bodyPr/>
        <a:lstStyle/>
        <a:p>
          <a:endParaRPr lang="en-US"/>
        </a:p>
      </dgm:t>
    </dgm:pt>
    <dgm:pt modelId="{523D5AD7-658B-4C9F-A065-BF746746FD40}">
      <dgm:prSet phldrT="[Text]" custT="1"/>
      <dgm:spPr/>
      <dgm:t>
        <a:bodyPr/>
        <a:lstStyle/>
        <a:p>
          <a:pPr>
            <a:lnSpc>
              <a:spcPct val="100000"/>
            </a:lnSpc>
            <a:spcBef>
              <a:spcPts val="0"/>
            </a:spcBef>
            <a:spcAft>
              <a:spcPts val="0"/>
            </a:spcAft>
          </a:pPr>
          <a:r>
            <a:rPr lang="en-US" sz="900" b="1" dirty="0">
              <a:latin typeface="Arial" panose="020B0604020202020204" pitchFamily="34" charset="0"/>
              <a:cs typeface="Arial" panose="020B0604020202020204" pitchFamily="34" charset="0"/>
            </a:rPr>
            <a:t>Baldrige Cybersecurity Excellence Builder</a:t>
          </a:r>
        </a:p>
      </dgm:t>
    </dgm:pt>
    <dgm:pt modelId="{8A3CB483-16F3-4AF2-8FB9-D53FF1EED90E}" type="parTrans" cxnId="{BB76CF1B-1D86-4D35-A5FC-D1EAEA068765}">
      <dgm:prSet/>
      <dgm:spPr/>
      <dgm:t>
        <a:bodyPr/>
        <a:lstStyle/>
        <a:p>
          <a:endParaRPr lang="en-US"/>
        </a:p>
      </dgm:t>
    </dgm:pt>
    <dgm:pt modelId="{FADDDF84-52C5-47CD-B9CF-BB9C326232CA}" type="sibTrans" cxnId="{BB76CF1B-1D86-4D35-A5FC-D1EAEA068765}">
      <dgm:prSet/>
      <dgm:spPr/>
      <dgm:t>
        <a:bodyPr/>
        <a:lstStyle/>
        <a:p>
          <a:endParaRPr lang="en-US"/>
        </a:p>
      </dgm:t>
    </dgm:pt>
    <dgm:pt modelId="{C64A0949-0463-4E20-900C-C4CFB3AA513E}" type="pres">
      <dgm:prSet presAssocID="{BB444E36-10C7-4443-A6F3-ECB57967D88E}" presName="Name0" presStyleCnt="0">
        <dgm:presLayoutVars>
          <dgm:chMax val="1"/>
          <dgm:dir/>
          <dgm:animLvl val="ctr"/>
          <dgm:resizeHandles val="exact"/>
        </dgm:presLayoutVars>
      </dgm:prSet>
      <dgm:spPr/>
    </dgm:pt>
    <dgm:pt modelId="{66DB6D99-82D0-45F8-AC82-C109DD607E4A}" type="pres">
      <dgm:prSet presAssocID="{07C2BE9F-4CCF-4473-A13C-9C5D450D9DAD}" presName="centerShape" presStyleLbl="node0" presStyleIdx="0" presStyleCnt="1" custScaleX="131283" custScaleY="111674" custLinFactNeighborX="-28" custLinFactNeighborY="-634"/>
      <dgm:spPr/>
    </dgm:pt>
    <dgm:pt modelId="{21819A2D-6517-4CD4-8D1B-2B9CD19296B3}" type="pres">
      <dgm:prSet presAssocID="{EEA217F7-44C7-434B-931F-46E88E3337F8}" presName="parTrans" presStyleLbl="sibTrans2D1" presStyleIdx="0" presStyleCnt="14"/>
      <dgm:spPr/>
    </dgm:pt>
    <dgm:pt modelId="{82FCA62A-89BC-49E0-B247-CF959A6B5D83}" type="pres">
      <dgm:prSet presAssocID="{EEA217F7-44C7-434B-931F-46E88E3337F8}" presName="connectorText" presStyleLbl="sibTrans2D1" presStyleIdx="0" presStyleCnt="14"/>
      <dgm:spPr/>
    </dgm:pt>
    <dgm:pt modelId="{BC96DDB3-EA63-499F-90A8-7C747F452D3B}" type="pres">
      <dgm:prSet presAssocID="{B25E3180-7A95-4DC9-9921-3A8F5C4656CA}" presName="node" presStyleLbl="node1" presStyleIdx="0" presStyleCnt="14">
        <dgm:presLayoutVars>
          <dgm:bulletEnabled val="1"/>
        </dgm:presLayoutVars>
      </dgm:prSet>
      <dgm:spPr/>
    </dgm:pt>
    <dgm:pt modelId="{36FFBDB1-952B-4488-A4B3-E708F009FB4B}" type="pres">
      <dgm:prSet presAssocID="{BF11E18D-A089-4BF8-A4E1-BAAEB428CA3A}" presName="parTrans" presStyleLbl="sibTrans2D1" presStyleIdx="1" presStyleCnt="14"/>
      <dgm:spPr/>
    </dgm:pt>
    <dgm:pt modelId="{9F74B75F-9055-4D14-B24F-55488887FD5C}" type="pres">
      <dgm:prSet presAssocID="{BF11E18D-A089-4BF8-A4E1-BAAEB428CA3A}" presName="connectorText" presStyleLbl="sibTrans2D1" presStyleIdx="1" presStyleCnt="14"/>
      <dgm:spPr/>
    </dgm:pt>
    <dgm:pt modelId="{0F26C4CF-A10F-4820-8B9C-315517553F1E}" type="pres">
      <dgm:prSet presAssocID="{2B1C1C7B-95DB-4C0C-8276-8CF0C93780C2}" presName="node" presStyleLbl="node1" presStyleIdx="1" presStyleCnt="14">
        <dgm:presLayoutVars>
          <dgm:bulletEnabled val="1"/>
        </dgm:presLayoutVars>
      </dgm:prSet>
      <dgm:spPr/>
    </dgm:pt>
    <dgm:pt modelId="{41A5A72B-4F2F-4A9E-B323-0CE1DD167EB0}" type="pres">
      <dgm:prSet presAssocID="{7DFA7684-443E-4095-8018-9BFB36FFE700}" presName="parTrans" presStyleLbl="sibTrans2D1" presStyleIdx="2" presStyleCnt="14"/>
      <dgm:spPr/>
    </dgm:pt>
    <dgm:pt modelId="{623795D2-E8C8-477C-92C6-90C229DFD0AE}" type="pres">
      <dgm:prSet presAssocID="{7DFA7684-443E-4095-8018-9BFB36FFE700}" presName="connectorText" presStyleLbl="sibTrans2D1" presStyleIdx="2" presStyleCnt="14"/>
      <dgm:spPr/>
    </dgm:pt>
    <dgm:pt modelId="{31D49EAF-27BC-4742-9A80-F76F3B54E68C}" type="pres">
      <dgm:prSet presAssocID="{F2C71409-2B2F-4ECF-8E43-BCBFCE7298BB}" presName="node" presStyleLbl="node1" presStyleIdx="2" presStyleCnt="14">
        <dgm:presLayoutVars>
          <dgm:bulletEnabled val="1"/>
        </dgm:presLayoutVars>
      </dgm:prSet>
      <dgm:spPr/>
    </dgm:pt>
    <dgm:pt modelId="{A22ACE68-E29F-486F-9AEE-BAFC11EF77E5}" type="pres">
      <dgm:prSet presAssocID="{73A1C8D7-9CBC-41E7-BB63-C76A54C84B3B}" presName="parTrans" presStyleLbl="sibTrans2D1" presStyleIdx="3" presStyleCnt="14"/>
      <dgm:spPr/>
    </dgm:pt>
    <dgm:pt modelId="{400CE634-BAED-4EB1-83CF-8FE701E88F11}" type="pres">
      <dgm:prSet presAssocID="{73A1C8D7-9CBC-41E7-BB63-C76A54C84B3B}" presName="connectorText" presStyleLbl="sibTrans2D1" presStyleIdx="3" presStyleCnt="14"/>
      <dgm:spPr/>
    </dgm:pt>
    <dgm:pt modelId="{43CCDEFC-8334-4AC6-A057-0C9DF6BF17DC}" type="pres">
      <dgm:prSet presAssocID="{DEDE843E-D905-4E49-9986-C4B93F77C1CF}" presName="node" presStyleLbl="node1" presStyleIdx="3" presStyleCnt="14">
        <dgm:presLayoutVars>
          <dgm:bulletEnabled val="1"/>
        </dgm:presLayoutVars>
      </dgm:prSet>
      <dgm:spPr/>
    </dgm:pt>
    <dgm:pt modelId="{CD64E882-F7D8-4A27-BFA4-BFC087FA5DBD}" type="pres">
      <dgm:prSet presAssocID="{A268B715-AD3B-461B-BE6A-0AF48177559A}" presName="parTrans" presStyleLbl="sibTrans2D1" presStyleIdx="4" presStyleCnt="14"/>
      <dgm:spPr/>
    </dgm:pt>
    <dgm:pt modelId="{2483EA45-EDF6-4AE5-A664-464BDB63ED2C}" type="pres">
      <dgm:prSet presAssocID="{A268B715-AD3B-461B-BE6A-0AF48177559A}" presName="connectorText" presStyleLbl="sibTrans2D1" presStyleIdx="4" presStyleCnt="14"/>
      <dgm:spPr/>
    </dgm:pt>
    <dgm:pt modelId="{D8CCC4D6-47F4-4B00-9506-3E4DDDFDC453}" type="pres">
      <dgm:prSet presAssocID="{0AB8B95D-C750-40D8-9EB1-0A4B5F42DD10}" presName="node" presStyleLbl="node1" presStyleIdx="4" presStyleCnt="14">
        <dgm:presLayoutVars>
          <dgm:bulletEnabled val="1"/>
        </dgm:presLayoutVars>
      </dgm:prSet>
      <dgm:spPr/>
    </dgm:pt>
    <dgm:pt modelId="{590D18B5-ACAD-41FF-9D72-C6672A80B412}" type="pres">
      <dgm:prSet presAssocID="{B3F6B620-5527-47CA-8E2E-3810AC10438F}" presName="parTrans" presStyleLbl="sibTrans2D1" presStyleIdx="5" presStyleCnt="14"/>
      <dgm:spPr/>
    </dgm:pt>
    <dgm:pt modelId="{69A9D4A8-07CC-40E5-8D85-502BE8E4E2AA}" type="pres">
      <dgm:prSet presAssocID="{B3F6B620-5527-47CA-8E2E-3810AC10438F}" presName="connectorText" presStyleLbl="sibTrans2D1" presStyleIdx="5" presStyleCnt="14"/>
      <dgm:spPr/>
    </dgm:pt>
    <dgm:pt modelId="{5B401F90-57BE-473C-922E-B8632C532261}" type="pres">
      <dgm:prSet presAssocID="{D571C06F-95FA-42B4-95F3-0A3A2AEA0572}" presName="node" presStyleLbl="node1" presStyleIdx="5" presStyleCnt="14">
        <dgm:presLayoutVars>
          <dgm:bulletEnabled val="1"/>
        </dgm:presLayoutVars>
      </dgm:prSet>
      <dgm:spPr/>
    </dgm:pt>
    <dgm:pt modelId="{F64E4EF2-FEC9-448D-8FC2-CDC82422ACCD}" type="pres">
      <dgm:prSet presAssocID="{BE49926E-DBC9-44F1-B8A2-B9D93CB0075E}" presName="parTrans" presStyleLbl="sibTrans2D1" presStyleIdx="6" presStyleCnt="14"/>
      <dgm:spPr/>
    </dgm:pt>
    <dgm:pt modelId="{71F08A87-B61F-451D-A1F3-463C5D37CB49}" type="pres">
      <dgm:prSet presAssocID="{BE49926E-DBC9-44F1-B8A2-B9D93CB0075E}" presName="connectorText" presStyleLbl="sibTrans2D1" presStyleIdx="6" presStyleCnt="14"/>
      <dgm:spPr/>
    </dgm:pt>
    <dgm:pt modelId="{63789B0F-2434-4BD4-A85B-9AEF03091B3F}" type="pres">
      <dgm:prSet presAssocID="{26FC5DCC-ABFC-421E-8E6A-3F5BBC3D2567}" presName="node" presStyleLbl="node1" presStyleIdx="6" presStyleCnt="14">
        <dgm:presLayoutVars>
          <dgm:bulletEnabled val="1"/>
        </dgm:presLayoutVars>
      </dgm:prSet>
      <dgm:spPr/>
    </dgm:pt>
    <dgm:pt modelId="{13400D16-0568-47BD-8220-A921F50F622F}" type="pres">
      <dgm:prSet presAssocID="{E50E688A-FE29-4D1E-87E2-358CF40A5842}" presName="parTrans" presStyleLbl="sibTrans2D1" presStyleIdx="7" presStyleCnt="14"/>
      <dgm:spPr/>
    </dgm:pt>
    <dgm:pt modelId="{17DA0748-CDAE-4B58-ABDA-EE0D1889C386}" type="pres">
      <dgm:prSet presAssocID="{E50E688A-FE29-4D1E-87E2-358CF40A5842}" presName="connectorText" presStyleLbl="sibTrans2D1" presStyleIdx="7" presStyleCnt="14"/>
      <dgm:spPr/>
    </dgm:pt>
    <dgm:pt modelId="{C1103DF2-05F9-45EB-8CE7-B4E41C4445D6}" type="pres">
      <dgm:prSet presAssocID="{45ED74F8-E49C-4C2C-A9A1-18931F89A03D}" presName="node" presStyleLbl="node1" presStyleIdx="7" presStyleCnt="14">
        <dgm:presLayoutVars>
          <dgm:bulletEnabled val="1"/>
        </dgm:presLayoutVars>
      </dgm:prSet>
      <dgm:spPr/>
    </dgm:pt>
    <dgm:pt modelId="{108FD120-8082-4216-BED3-188CB9ED7518}" type="pres">
      <dgm:prSet presAssocID="{923F7FC2-85D8-41A3-BD2F-1CABE3FCAF81}" presName="parTrans" presStyleLbl="sibTrans2D1" presStyleIdx="8" presStyleCnt="14"/>
      <dgm:spPr/>
    </dgm:pt>
    <dgm:pt modelId="{0FD01857-726F-4CC3-BCC5-A8F898E318D4}" type="pres">
      <dgm:prSet presAssocID="{923F7FC2-85D8-41A3-BD2F-1CABE3FCAF81}" presName="connectorText" presStyleLbl="sibTrans2D1" presStyleIdx="8" presStyleCnt="14"/>
      <dgm:spPr/>
    </dgm:pt>
    <dgm:pt modelId="{2E0A4B24-33D3-4D2B-ACD2-622AC5B8D032}" type="pres">
      <dgm:prSet presAssocID="{D286B3BD-03AF-47A3-BF28-2A4FC007A6B2}" presName="node" presStyleLbl="node1" presStyleIdx="8" presStyleCnt="14">
        <dgm:presLayoutVars>
          <dgm:bulletEnabled val="1"/>
        </dgm:presLayoutVars>
      </dgm:prSet>
      <dgm:spPr/>
    </dgm:pt>
    <dgm:pt modelId="{AA992892-0213-4E6E-A35B-36E049A4C449}" type="pres">
      <dgm:prSet presAssocID="{C6595D92-7027-46EA-92C3-9E6DF75E07A8}" presName="parTrans" presStyleLbl="sibTrans2D1" presStyleIdx="9" presStyleCnt="14"/>
      <dgm:spPr/>
    </dgm:pt>
    <dgm:pt modelId="{3D9864F2-9F49-4A0E-BE16-860872D4FC5C}" type="pres">
      <dgm:prSet presAssocID="{C6595D92-7027-46EA-92C3-9E6DF75E07A8}" presName="connectorText" presStyleLbl="sibTrans2D1" presStyleIdx="9" presStyleCnt="14"/>
      <dgm:spPr/>
    </dgm:pt>
    <dgm:pt modelId="{B6E5D27E-27A3-4DD8-8778-C97F9E0DE4AC}" type="pres">
      <dgm:prSet presAssocID="{D97DCDD7-3664-41FD-B238-79B490F6CF78}" presName="node" presStyleLbl="node1" presStyleIdx="9" presStyleCnt="14">
        <dgm:presLayoutVars>
          <dgm:bulletEnabled val="1"/>
        </dgm:presLayoutVars>
      </dgm:prSet>
      <dgm:spPr/>
    </dgm:pt>
    <dgm:pt modelId="{ABF223D9-0360-4C50-AF4A-B264C7EE8ACB}" type="pres">
      <dgm:prSet presAssocID="{B18EB204-62A4-4FB4-810B-9F07735A0AAE}" presName="parTrans" presStyleLbl="sibTrans2D1" presStyleIdx="10" presStyleCnt="14"/>
      <dgm:spPr/>
    </dgm:pt>
    <dgm:pt modelId="{99448D48-2287-48C4-8B24-7BC441F34CB1}" type="pres">
      <dgm:prSet presAssocID="{B18EB204-62A4-4FB4-810B-9F07735A0AAE}" presName="connectorText" presStyleLbl="sibTrans2D1" presStyleIdx="10" presStyleCnt="14"/>
      <dgm:spPr/>
    </dgm:pt>
    <dgm:pt modelId="{F658825F-449C-44F8-972B-1DD8403A11AC}" type="pres">
      <dgm:prSet presAssocID="{B3BE4336-223F-4983-ABDD-26B71CA239CD}" presName="node" presStyleLbl="node1" presStyleIdx="10" presStyleCnt="14" custScaleX="110552">
        <dgm:presLayoutVars>
          <dgm:bulletEnabled val="1"/>
        </dgm:presLayoutVars>
      </dgm:prSet>
      <dgm:spPr/>
    </dgm:pt>
    <dgm:pt modelId="{DAC9E593-3CA5-4358-9FFF-220089B340B0}" type="pres">
      <dgm:prSet presAssocID="{7A4B0E56-4F06-45FA-9604-1318521FC7EC}" presName="parTrans" presStyleLbl="sibTrans2D1" presStyleIdx="11" presStyleCnt="14"/>
      <dgm:spPr/>
    </dgm:pt>
    <dgm:pt modelId="{0F027AA5-AE4A-4DB4-8619-1CDBADEB8EB8}" type="pres">
      <dgm:prSet presAssocID="{7A4B0E56-4F06-45FA-9604-1318521FC7EC}" presName="connectorText" presStyleLbl="sibTrans2D1" presStyleIdx="11" presStyleCnt="14"/>
      <dgm:spPr/>
    </dgm:pt>
    <dgm:pt modelId="{FA710E06-52C9-4062-8DC7-5C21DCA182BE}" type="pres">
      <dgm:prSet presAssocID="{E18F8678-0157-41C8-BCA7-C79BBF1D5891}" presName="node" presStyleLbl="node1" presStyleIdx="11" presStyleCnt="14">
        <dgm:presLayoutVars>
          <dgm:bulletEnabled val="1"/>
        </dgm:presLayoutVars>
      </dgm:prSet>
      <dgm:spPr/>
    </dgm:pt>
    <dgm:pt modelId="{45FECA2D-0960-4C7A-B464-A97A6372B6E5}" type="pres">
      <dgm:prSet presAssocID="{8A3CB483-16F3-4AF2-8FB9-D53FF1EED90E}" presName="parTrans" presStyleLbl="sibTrans2D1" presStyleIdx="12" presStyleCnt="14"/>
      <dgm:spPr/>
    </dgm:pt>
    <dgm:pt modelId="{305CFC51-675B-4042-9888-9A6852A4BB6A}" type="pres">
      <dgm:prSet presAssocID="{8A3CB483-16F3-4AF2-8FB9-D53FF1EED90E}" presName="connectorText" presStyleLbl="sibTrans2D1" presStyleIdx="12" presStyleCnt="14"/>
      <dgm:spPr/>
    </dgm:pt>
    <dgm:pt modelId="{30191DD2-8DB7-41FB-8A4F-9FFD1730378F}" type="pres">
      <dgm:prSet presAssocID="{523D5AD7-658B-4C9F-A065-BF746746FD40}" presName="node" presStyleLbl="node1" presStyleIdx="12" presStyleCnt="14">
        <dgm:presLayoutVars>
          <dgm:bulletEnabled val="1"/>
        </dgm:presLayoutVars>
      </dgm:prSet>
      <dgm:spPr/>
    </dgm:pt>
    <dgm:pt modelId="{A2484ED4-15FE-478E-BA05-59B1D04F1F39}" type="pres">
      <dgm:prSet presAssocID="{3187EA89-215B-4A3B-9A7D-86553CBC5422}" presName="parTrans" presStyleLbl="sibTrans2D1" presStyleIdx="13" presStyleCnt="14"/>
      <dgm:spPr/>
    </dgm:pt>
    <dgm:pt modelId="{B9397A59-8474-4302-A68B-372EFC4052A6}" type="pres">
      <dgm:prSet presAssocID="{3187EA89-215B-4A3B-9A7D-86553CBC5422}" presName="connectorText" presStyleLbl="sibTrans2D1" presStyleIdx="13" presStyleCnt="14"/>
      <dgm:spPr/>
    </dgm:pt>
    <dgm:pt modelId="{815FEAA0-1BBC-4429-AD17-10D36B95D1AE}" type="pres">
      <dgm:prSet presAssocID="{9DCF4E2F-584B-4C52-A833-03E6606F2B31}" presName="node" presStyleLbl="node1" presStyleIdx="13" presStyleCnt="14">
        <dgm:presLayoutVars>
          <dgm:bulletEnabled val="1"/>
        </dgm:presLayoutVars>
      </dgm:prSet>
      <dgm:spPr/>
    </dgm:pt>
  </dgm:ptLst>
  <dgm:cxnLst>
    <dgm:cxn modelId="{16205E5E-7015-43ED-A06F-A10D17A32254}" type="presOf" srcId="{0AB8B95D-C750-40D8-9EB1-0A4B5F42DD10}" destId="{D8CCC4D6-47F4-4B00-9506-3E4DDDFDC453}" srcOrd="0" destOrd="0" presId="urn:microsoft.com/office/officeart/2005/8/layout/radial5"/>
    <dgm:cxn modelId="{B926241D-2E5B-47CD-9256-D5D92D6ADCF9}" type="presOf" srcId="{8A3CB483-16F3-4AF2-8FB9-D53FF1EED90E}" destId="{305CFC51-675B-4042-9888-9A6852A4BB6A}" srcOrd="1" destOrd="0" presId="urn:microsoft.com/office/officeart/2005/8/layout/radial5"/>
    <dgm:cxn modelId="{5171712E-F6AE-4E44-8082-5BE1D6F0F502}" type="presOf" srcId="{07C2BE9F-4CCF-4473-A13C-9C5D450D9DAD}" destId="{66DB6D99-82D0-45F8-AC82-C109DD607E4A}" srcOrd="0" destOrd="0" presId="urn:microsoft.com/office/officeart/2005/8/layout/radial5"/>
    <dgm:cxn modelId="{12ECCEF5-DD83-47F5-BEE9-9107E5D58084}" type="presOf" srcId="{7A4B0E56-4F06-45FA-9604-1318521FC7EC}" destId="{DAC9E593-3CA5-4358-9FFF-220089B340B0}" srcOrd="0" destOrd="0" presId="urn:microsoft.com/office/officeart/2005/8/layout/radial5"/>
    <dgm:cxn modelId="{186EC231-4995-4546-A92D-373CA75D9EA4}" type="presOf" srcId="{73A1C8D7-9CBC-41E7-BB63-C76A54C84B3B}" destId="{A22ACE68-E29F-486F-9AEE-BAFC11EF77E5}" srcOrd="0" destOrd="0" presId="urn:microsoft.com/office/officeart/2005/8/layout/radial5"/>
    <dgm:cxn modelId="{A12226C3-5EBF-4325-BB84-D1188CEB2080}" type="presOf" srcId="{E50E688A-FE29-4D1E-87E2-358CF40A5842}" destId="{17DA0748-CDAE-4B58-ABDA-EE0D1889C386}" srcOrd="1" destOrd="0" presId="urn:microsoft.com/office/officeart/2005/8/layout/radial5"/>
    <dgm:cxn modelId="{9C6F0B02-57F7-4BC5-BD8C-ACC4384C9E6B}" type="presOf" srcId="{C6595D92-7027-46EA-92C3-9E6DF75E07A8}" destId="{AA992892-0213-4E6E-A35B-36E049A4C449}" srcOrd="0" destOrd="0" presId="urn:microsoft.com/office/officeart/2005/8/layout/radial5"/>
    <dgm:cxn modelId="{8BA1E831-8D2A-4DED-AD94-8329B97D9990}" type="presOf" srcId="{3187EA89-215B-4A3B-9A7D-86553CBC5422}" destId="{A2484ED4-15FE-478E-BA05-59B1D04F1F39}" srcOrd="0" destOrd="0" presId="urn:microsoft.com/office/officeart/2005/8/layout/radial5"/>
    <dgm:cxn modelId="{D55AEA9F-0477-4E6B-A4BA-D24748E38951}" type="presOf" srcId="{2B1C1C7B-95DB-4C0C-8276-8CF0C93780C2}" destId="{0F26C4CF-A10F-4820-8B9C-315517553F1E}" srcOrd="0" destOrd="0" presId="urn:microsoft.com/office/officeart/2005/8/layout/radial5"/>
    <dgm:cxn modelId="{690DAB0D-3FA6-4FFB-BB6A-B6F270437BC7}" srcId="{07C2BE9F-4CCF-4473-A13C-9C5D450D9DAD}" destId="{26FC5DCC-ABFC-421E-8E6A-3F5BBC3D2567}" srcOrd="6" destOrd="0" parTransId="{BE49926E-DBC9-44F1-B8A2-B9D93CB0075E}" sibTransId="{DA7A27F9-C334-40CF-9CE5-9C7237728BBB}"/>
    <dgm:cxn modelId="{076B2530-C29D-4D37-8151-3B56CF317AC1}" srcId="{BB444E36-10C7-4443-A6F3-ECB57967D88E}" destId="{5B62ED19-004A-4AB9-8179-3D1A6E0C9177}" srcOrd="1" destOrd="0" parTransId="{2778A4AE-5E54-455F-B4ED-BFDAB9B69973}" sibTransId="{6AE91A1F-EAC5-42A0-8BCD-3135EC4AF01D}"/>
    <dgm:cxn modelId="{8A3EB5F4-1096-4C1D-A34F-D5A7F63D0697}" type="presOf" srcId="{C6595D92-7027-46EA-92C3-9E6DF75E07A8}" destId="{3D9864F2-9F49-4A0E-BE16-860872D4FC5C}" srcOrd="1" destOrd="0" presId="urn:microsoft.com/office/officeart/2005/8/layout/radial5"/>
    <dgm:cxn modelId="{151DA16A-B4D2-4704-A59E-06C60CC59C02}" type="presOf" srcId="{E18F8678-0157-41C8-BCA7-C79BBF1D5891}" destId="{FA710E06-52C9-4062-8DC7-5C21DCA182BE}" srcOrd="0" destOrd="0" presId="urn:microsoft.com/office/officeart/2005/8/layout/radial5"/>
    <dgm:cxn modelId="{E62C9DF6-DAC6-4A8F-83DC-4463A4AB0412}" srcId="{07C2BE9F-4CCF-4473-A13C-9C5D450D9DAD}" destId="{D97DCDD7-3664-41FD-B238-79B490F6CF78}" srcOrd="9" destOrd="0" parTransId="{C6595D92-7027-46EA-92C3-9E6DF75E07A8}" sibTransId="{0B1FDC38-AAFC-4AF9-BCE0-31F5079612B9}"/>
    <dgm:cxn modelId="{64002673-BCAC-47FB-96DA-90655E7C6A33}" type="presOf" srcId="{DEDE843E-D905-4E49-9986-C4B93F77C1CF}" destId="{43CCDEFC-8334-4AC6-A057-0C9DF6BF17DC}" srcOrd="0" destOrd="0" presId="urn:microsoft.com/office/officeart/2005/8/layout/radial5"/>
    <dgm:cxn modelId="{32A7BDAD-0F72-40E0-8973-0B17782DF467}" type="presOf" srcId="{45ED74F8-E49C-4C2C-A9A1-18931F89A03D}" destId="{C1103DF2-05F9-45EB-8CE7-B4E41C4445D6}" srcOrd="0" destOrd="0" presId="urn:microsoft.com/office/officeart/2005/8/layout/radial5"/>
    <dgm:cxn modelId="{E4A07025-5AB9-4159-B3F5-891532339712}" type="presOf" srcId="{923F7FC2-85D8-41A3-BD2F-1CABE3FCAF81}" destId="{108FD120-8082-4216-BED3-188CB9ED7518}" srcOrd="0" destOrd="0" presId="urn:microsoft.com/office/officeart/2005/8/layout/radial5"/>
    <dgm:cxn modelId="{785A5FC0-D20D-413E-94D3-C0AC0037836F}" type="presOf" srcId="{A268B715-AD3B-461B-BE6A-0AF48177559A}" destId="{CD64E882-F7D8-4A27-BFA4-BFC087FA5DBD}" srcOrd="0" destOrd="0" presId="urn:microsoft.com/office/officeart/2005/8/layout/radial5"/>
    <dgm:cxn modelId="{D2F6D6C3-3D37-4F05-9650-0341F397DB3F}" srcId="{07C2BE9F-4CCF-4473-A13C-9C5D450D9DAD}" destId="{2B1C1C7B-95DB-4C0C-8276-8CF0C93780C2}" srcOrd="1" destOrd="0" parTransId="{BF11E18D-A089-4BF8-A4E1-BAAEB428CA3A}" sibTransId="{9C67E68F-1040-46DE-B690-B9289CFA8B46}"/>
    <dgm:cxn modelId="{AF222746-65CA-468C-80D9-63869EC4A6D9}" srcId="{07C2BE9F-4CCF-4473-A13C-9C5D450D9DAD}" destId="{B25E3180-7A95-4DC9-9921-3A8F5C4656CA}" srcOrd="0" destOrd="0" parTransId="{EEA217F7-44C7-434B-931F-46E88E3337F8}" sibTransId="{9D1555F4-A317-497F-B330-471B692008C6}"/>
    <dgm:cxn modelId="{4C665071-ECCB-4F22-A5AC-F4C3AC49B5FE}" type="presOf" srcId="{B18EB204-62A4-4FB4-810B-9F07735A0AAE}" destId="{ABF223D9-0360-4C50-AF4A-B264C7EE8ACB}" srcOrd="0" destOrd="0" presId="urn:microsoft.com/office/officeart/2005/8/layout/radial5"/>
    <dgm:cxn modelId="{BCB16086-B480-44D0-9F4B-15E0A25DB825}" type="presOf" srcId="{EEA217F7-44C7-434B-931F-46E88E3337F8}" destId="{21819A2D-6517-4CD4-8D1B-2B9CD19296B3}" srcOrd="0" destOrd="0" presId="urn:microsoft.com/office/officeart/2005/8/layout/radial5"/>
    <dgm:cxn modelId="{CCF54A9D-492F-406D-B9CD-AFBA6E47480E}" srcId="{07C2BE9F-4CCF-4473-A13C-9C5D450D9DAD}" destId="{F2C71409-2B2F-4ECF-8E43-BCBFCE7298BB}" srcOrd="2" destOrd="0" parTransId="{7DFA7684-443E-4095-8018-9BFB36FFE700}" sibTransId="{B6A2E468-306E-48EF-B2FD-C740335A4553}"/>
    <dgm:cxn modelId="{F546F08A-5079-4439-B2B1-F46C4CF5C58E}" srcId="{07C2BE9F-4CCF-4473-A13C-9C5D450D9DAD}" destId="{9DCF4E2F-584B-4C52-A833-03E6606F2B31}" srcOrd="13" destOrd="0" parTransId="{3187EA89-215B-4A3B-9A7D-86553CBC5422}" sibTransId="{8935E298-2207-4551-A839-BD6DD12BBC0B}"/>
    <dgm:cxn modelId="{C34C35D4-415D-4BB0-87D2-CBE65B178DA3}" type="presOf" srcId="{B18EB204-62A4-4FB4-810B-9F07735A0AAE}" destId="{99448D48-2287-48C4-8B24-7BC441F34CB1}" srcOrd="1" destOrd="0" presId="urn:microsoft.com/office/officeart/2005/8/layout/radial5"/>
    <dgm:cxn modelId="{10F38A04-7E4A-44F5-8623-65CBA4E27F15}" type="presOf" srcId="{EEA217F7-44C7-434B-931F-46E88E3337F8}" destId="{82FCA62A-89BC-49E0-B247-CF959A6B5D83}" srcOrd="1" destOrd="0" presId="urn:microsoft.com/office/officeart/2005/8/layout/radial5"/>
    <dgm:cxn modelId="{E5734CF5-CDE4-4453-BE32-ABEA6E1CF387}" srcId="{07C2BE9F-4CCF-4473-A13C-9C5D450D9DAD}" destId="{D571C06F-95FA-42B4-95F3-0A3A2AEA0572}" srcOrd="5" destOrd="0" parTransId="{B3F6B620-5527-47CA-8E2E-3810AC10438F}" sibTransId="{6EC60C67-6C5D-4019-B8A3-9FFCB7D1FD45}"/>
    <dgm:cxn modelId="{82CCC467-3EC7-48BC-B186-13F8F571882B}" type="presOf" srcId="{E50E688A-FE29-4D1E-87E2-358CF40A5842}" destId="{13400D16-0568-47BD-8220-A921F50F622F}" srcOrd="0" destOrd="0" presId="urn:microsoft.com/office/officeart/2005/8/layout/radial5"/>
    <dgm:cxn modelId="{B2BA033B-0918-43D2-92DC-662CD98B174B}" srcId="{BB444E36-10C7-4443-A6F3-ECB57967D88E}" destId="{5A645A22-3901-4346-B0C5-58A2D031F803}" srcOrd="2" destOrd="0" parTransId="{EC7C9E9F-275B-4B5F-8683-71ABBC256D0D}" sibTransId="{C291C310-BB4F-4504-AB55-0DFA0FB607B1}"/>
    <dgm:cxn modelId="{B969BCA4-CEB9-48CA-B7E3-92A5B27D5CCB}" type="presOf" srcId="{9DCF4E2F-584B-4C52-A833-03E6606F2B31}" destId="{815FEAA0-1BBC-4429-AD17-10D36B95D1AE}" srcOrd="0" destOrd="0" presId="urn:microsoft.com/office/officeart/2005/8/layout/radial5"/>
    <dgm:cxn modelId="{0DC565EF-1E26-44C7-A1C2-56DD48191D6C}" srcId="{BB444E36-10C7-4443-A6F3-ECB57967D88E}" destId="{6414F092-5A40-4D0D-B28B-6F0E6DE5E1A7}" srcOrd="3" destOrd="0" parTransId="{7A7A6C17-C76A-4433-92D6-481ABBFED87B}" sibTransId="{257C1FE5-72DA-4BB1-875B-1F8B2364EBF4}"/>
    <dgm:cxn modelId="{26D59FC1-1D6B-4D77-BDC6-D9E6646A4CBB}" type="presOf" srcId="{7A4B0E56-4F06-45FA-9604-1318521FC7EC}" destId="{0F027AA5-AE4A-4DB4-8619-1CDBADEB8EB8}" srcOrd="1" destOrd="0" presId="urn:microsoft.com/office/officeart/2005/8/layout/radial5"/>
    <dgm:cxn modelId="{B6A01F6F-569E-4D0B-BD03-5FBE7D1DF2A3}" type="presOf" srcId="{923F7FC2-85D8-41A3-BD2F-1CABE3FCAF81}" destId="{0FD01857-726F-4CC3-BCC5-A8F898E318D4}" srcOrd="1" destOrd="0" presId="urn:microsoft.com/office/officeart/2005/8/layout/radial5"/>
    <dgm:cxn modelId="{C4CE8BEC-12AB-4270-9146-19C3BB323314}" type="presOf" srcId="{B3F6B620-5527-47CA-8E2E-3810AC10438F}" destId="{590D18B5-ACAD-41FF-9D72-C6672A80B412}" srcOrd="0" destOrd="0" presId="urn:microsoft.com/office/officeart/2005/8/layout/radial5"/>
    <dgm:cxn modelId="{E0EF6854-44F4-4A28-B105-D916F7B52CA4}" srcId="{07C2BE9F-4CCF-4473-A13C-9C5D450D9DAD}" destId="{0AB8B95D-C750-40D8-9EB1-0A4B5F42DD10}" srcOrd="4" destOrd="0" parTransId="{A268B715-AD3B-461B-BE6A-0AF48177559A}" sibTransId="{17FC5153-9C66-4DC8-843E-31622FED2EB0}"/>
    <dgm:cxn modelId="{27D69458-4A64-4991-9F0F-9014CD0BE5BF}" type="presOf" srcId="{BE49926E-DBC9-44F1-B8A2-B9D93CB0075E}" destId="{F64E4EF2-FEC9-448D-8FC2-CDC82422ACCD}" srcOrd="0" destOrd="0" presId="urn:microsoft.com/office/officeart/2005/8/layout/radial5"/>
    <dgm:cxn modelId="{ABA3F19B-B23C-45BA-8046-3DA2CF6C5095}" type="presOf" srcId="{7DFA7684-443E-4095-8018-9BFB36FFE700}" destId="{623795D2-E8C8-477C-92C6-90C229DFD0AE}" srcOrd="1" destOrd="0" presId="urn:microsoft.com/office/officeart/2005/8/layout/radial5"/>
    <dgm:cxn modelId="{8B90EAFA-8C12-4140-A9A0-6E00060D5263}" type="presOf" srcId="{B25E3180-7A95-4DC9-9921-3A8F5C4656CA}" destId="{BC96DDB3-EA63-499F-90A8-7C747F452D3B}" srcOrd="0" destOrd="0" presId="urn:microsoft.com/office/officeart/2005/8/layout/radial5"/>
    <dgm:cxn modelId="{08A9F9A3-800D-426E-A2D8-10647A970DF3}" type="presOf" srcId="{D571C06F-95FA-42B4-95F3-0A3A2AEA0572}" destId="{5B401F90-57BE-473C-922E-B8632C532261}" srcOrd="0" destOrd="0" presId="urn:microsoft.com/office/officeart/2005/8/layout/radial5"/>
    <dgm:cxn modelId="{BBE04D9A-C804-438B-8D1B-749B6F73FAD6}" srcId="{07C2BE9F-4CCF-4473-A13C-9C5D450D9DAD}" destId="{B3BE4336-223F-4983-ABDD-26B71CA239CD}" srcOrd="10" destOrd="0" parTransId="{B18EB204-62A4-4FB4-810B-9F07735A0AAE}" sibTransId="{79B5BFE4-8F9D-46FD-B5C7-213A6697927A}"/>
    <dgm:cxn modelId="{83914BCD-9BC8-4F80-9FFA-29640C7FF634}" srcId="{07C2BE9F-4CCF-4473-A13C-9C5D450D9DAD}" destId="{DEDE843E-D905-4E49-9986-C4B93F77C1CF}" srcOrd="3" destOrd="0" parTransId="{73A1C8D7-9CBC-41E7-BB63-C76A54C84B3B}" sibTransId="{F01A199E-D65C-45BF-8DE3-83BFF989338A}"/>
    <dgm:cxn modelId="{E083E3E7-C405-4E92-B74F-E9F2353666D9}" type="presOf" srcId="{73A1C8D7-9CBC-41E7-BB63-C76A54C84B3B}" destId="{400CE634-BAED-4EB1-83CF-8FE701E88F11}" srcOrd="1" destOrd="0" presId="urn:microsoft.com/office/officeart/2005/8/layout/radial5"/>
    <dgm:cxn modelId="{E6FAFCBA-911B-402E-9B7D-5D6A0FBC5A6B}" type="presOf" srcId="{BF11E18D-A089-4BF8-A4E1-BAAEB428CA3A}" destId="{9F74B75F-9055-4D14-B24F-55488887FD5C}" srcOrd="1" destOrd="0" presId="urn:microsoft.com/office/officeart/2005/8/layout/radial5"/>
    <dgm:cxn modelId="{B507F128-4B17-4DD8-A0A4-CB76F7851B67}" type="presOf" srcId="{8A3CB483-16F3-4AF2-8FB9-D53FF1EED90E}" destId="{45FECA2D-0960-4C7A-B464-A97A6372B6E5}" srcOrd="0" destOrd="0" presId="urn:microsoft.com/office/officeart/2005/8/layout/radial5"/>
    <dgm:cxn modelId="{822B7883-876D-4ED9-B402-911E28D3B3E4}" type="presOf" srcId="{BF11E18D-A089-4BF8-A4E1-BAAEB428CA3A}" destId="{36FFBDB1-952B-4488-A4B3-E708F009FB4B}" srcOrd="0" destOrd="0" presId="urn:microsoft.com/office/officeart/2005/8/layout/radial5"/>
    <dgm:cxn modelId="{9C23FB6E-A747-4F30-9A70-C86FAEB49094}" type="presOf" srcId="{B3BE4336-223F-4983-ABDD-26B71CA239CD}" destId="{F658825F-449C-44F8-972B-1DD8403A11AC}" srcOrd="0" destOrd="0" presId="urn:microsoft.com/office/officeart/2005/8/layout/radial5"/>
    <dgm:cxn modelId="{C8717EDA-EFB4-47AB-8274-214A941CF607}" srcId="{07C2BE9F-4CCF-4473-A13C-9C5D450D9DAD}" destId="{45ED74F8-E49C-4C2C-A9A1-18931F89A03D}" srcOrd="7" destOrd="0" parTransId="{E50E688A-FE29-4D1E-87E2-358CF40A5842}" sibTransId="{50F2185A-E0F5-4AE2-9B93-F874538B89DA}"/>
    <dgm:cxn modelId="{A0CFEB05-2346-4818-BCC6-C860D16A70D6}" srcId="{07C2BE9F-4CCF-4473-A13C-9C5D450D9DAD}" destId="{D286B3BD-03AF-47A3-BF28-2A4FC007A6B2}" srcOrd="8" destOrd="0" parTransId="{923F7FC2-85D8-41A3-BD2F-1CABE3FCAF81}" sibTransId="{B1D67C7D-E2C1-4F00-84A6-D089845557F2}"/>
    <dgm:cxn modelId="{BB76CF1B-1D86-4D35-A5FC-D1EAEA068765}" srcId="{07C2BE9F-4CCF-4473-A13C-9C5D450D9DAD}" destId="{523D5AD7-658B-4C9F-A065-BF746746FD40}" srcOrd="12" destOrd="0" parTransId="{8A3CB483-16F3-4AF2-8FB9-D53FF1EED90E}" sibTransId="{FADDDF84-52C5-47CD-B9CF-BB9C326232CA}"/>
    <dgm:cxn modelId="{142D37A7-F38B-4351-A7E2-834A0538F9BD}" type="presOf" srcId="{B3F6B620-5527-47CA-8E2E-3810AC10438F}" destId="{69A9D4A8-07CC-40E5-8D85-502BE8E4E2AA}" srcOrd="1" destOrd="0" presId="urn:microsoft.com/office/officeart/2005/8/layout/radial5"/>
    <dgm:cxn modelId="{98279C3E-899C-4C3D-849E-4C8478D33F1D}" type="presOf" srcId="{523D5AD7-658B-4C9F-A065-BF746746FD40}" destId="{30191DD2-8DB7-41FB-8A4F-9FFD1730378F}" srcOrd="0" destOrd="0" presId="urn:microsoft.com/office/officeart/2005/8/layout/radial5"/>
    <dgm:cxn modelId="{2CE502B2-8FEA-4313-825E-0668375B3E19}" srcId="{07C2BE9F-4CCF-4473-A13C-9C5D450D9DAD}" destId="{E18F8678-0157-41C8-BCA7-C79BBF1D5891}" srcOrd="11" destOrd="0" parTransId="{7A4B0E56-4F06-45FA-9604-1318521FC7EC}" sibTransId="{42A6199D-458F-4913-B426-BB01C0043451}"/>
    <dgm:cxn modelId="{BC2AF411-F805-4BDD-AD9C-14885E70396D}" type="presOf" srcId="{F2C71409-2B2F-4ECF-8E43-BCBFCE7298BB}" destId="{31D49EAF-27BC-4742-9A80-F76F3B54E68C}" srcOrd="0" destOrd="0" presId="urn:microsoft.com/office/officeart/2005/8/layout/radial5"/>
    <dgm:cxn modelId="{A5E618F1-2A9C-4066-A070-1B4743A35321}" type="presOf" srcId="{3187EA89-215B-4A3B-9A7D-86553CBC5422}" destId="{B9397A59-8474-4302-A68B-372EFC4052A6}" srcOrd="1" destOrd="0" presId="urn:microsoft.com/office/officeart/2005/8/layout/radial5"/>
    <dgm:cxn modelId="{FDFB3448-64AA-4CC0-894B-748D5CA51690}" type="presOf" srcId="{7DFA7684-443E-4095-8018-9BFB36FFE700}" destId="{41A5A72B-4F2F-4A9E-B323-0CE1DD167EB0}" srcOrd="0" destOrd="0" presId="urn:microsoft.com/office/officeart/2005/8/layout/radial5"/>
    <dgm:cxn modelId="{331F6CD5-C791-4DD0-A2B1-C70ACAEAF992}" type="presOf" srcId="{26FC5DCC-ABFC-421E-8E6A-3F5BBC3D2567}" destId="{63789B0F-2434-4BD4-A85B-9AEF03091B3F}" srcOrd="0" destOrd="0" presId="urn:microsoft.com/office/officeart/2005/8/layout/radial5"/>
    <dgm:cxn modelId="{F232E95D-4B70-4336-A26C-D60609435489}" type="presOf" srcId="{A268B715-AD3B-461B-BE6A-0AF48177559A}" destId="{2483EA45-EDF6-4AE5-A664-464BDB63ED2C}" srcOrd="1" destOrd="0" presId="urn:microsoft.com/office/officeart/2005/8/layout/radial5"/>
    <dgm:cxn modelId="{A2F997C0-E97D-4E4A-9D1E-133C7C3544ED}" type="presOf" srcId="{D286B3BD-03AF-47A3-BF28-2A4FC007A6B2}" destId="{2E0A4B24-33D3-4D2B-ACD2-622AC5B8D032}" srcOrd="0" destOrd="0" presId="urn:microsoft.com/office/officeart/2005/8/layout/radial5"/>
    <dgm:cxn modelId="{B4BD94B0-1F08-49C0-B1C4-7010CDA899CE}" type="presOf" srcId="{D97DCDD7-3664-41FD-B238-79B490F6CF78}" destId="{B6E5D27E-27A3-4DD8-8778-C97F9E0DE4AC}" srcOrd="0" destOrd="0" presId="urn:microsoft.com/office/officeart/2005/8/layout/radial5"/>
    <dgm:cxn modelId="{443B3B57-EC33-4407-BB3A-D530BC2E8805}" type="presOf" srcId="{BB444E36-10C7-4443-A6F3-ECB57967D88E}" destId="{C64A0949-0463-4E20-900C-C4CFB3AA513E}" srcOrd="0" destOrd="0" presId="urn:microsoft.com/office/officeart/2005/8/layout/radial5"/>
    <dgm:cxn modelId="{94D50E58-3FDE-40A9-A2C9-AF123C7D919C}" srcId="{BB444E36-10C7-4443-A6F3-ECB57967D88E}" destId="{07C2BE9F-4CCF-4473-A13C-9C5D450D9DAD}" srcOrd="0" destOrd="0" parTransId="{0C9A790C-5217-4364-9755-4EFF747C6C18}" sibTransId="{8C1F71EB-2F35-4D17-AFA6-25FCF54D4259}"/>
    <dgm:cxn modelId="{4C6919E4-A5EB-4863-BE58-3C6F71BAB0D4}" type="presOf" srcId="{BE49926E-DBC9-44F1-B8A2-B9D93CB0075E}" destId="{71F08A87-B61F-451D-A1F3-463C5D37CB49}" srcOrd="1" destOrd="0" presId="urn:microsoft.com/office/officeart/2005/8/layout/radial5"/>
    <dgm:cxn modelId="{344544FB-2705-4507-9F9B-D965F5D17442}" type="presParOf" srcId="{C64A0949-0463-4E20-900C-C4CFB3AA513E}" destId="{66DB6D99-82D0-45F8-AC82-C109DD607E4A}" srcOrd="0" destOrd="0" presId="urn:microsoft.com/office/officeart/2005/8/layout/radial5"/>
    <dgm:cxn modelId="{5E951D5B-84DF-4B16-8488-1A4570A4E493}" type="presParOf" srcId="{C64A0949-0463-4E20-900C-C4CFB3AA513E}" destId="{21819A2D-6517-4CD4-8D1B-2B9CD19296B3}" srcOrd="1" destOrd="0" presId="urn:microsoft.com/office/officeart/2005/8/layout/radial5"/>
    <dgm:cxn modelId="{EEBC0A4C-8518-4BEA-B861-177C983B31D8}" type="presParOf" srcId="{21819A2D-6517-4CD4-8D1B-2B9CD19296B3}" destId="{82FCA62A-89BC-49E0-B247-CF959A6B5D83}" srcOrd="0" destOrd="0" presId="urn:microsoft.com/office/officeart/2005/8/layout/radial5"/>
    <dgm:cxn modelId="{E0AE42F1-1074-456F-ACB3-C815C475C8F4}" type="presParOf" srcId="{C64A0949-0463-4E20-900C-C4CFB3AA513E}" destId="{BC96DDB3-EA63-499F-90A8-7C747F452D3B}" srcOrd="2" destOrd="0" presId="urn:microsoft.com/office/officeart/2005/8/layout/radial5"/>
    <dgm:cxn modelId="{8D173362-B309-4D33-9066-527D90AA5BC3}" type="presParOf" srcId="{C64A0949-0463-4E20-900C-C4CFB3AA513E}" destId="{36FFBDB1-952B-4488-A4B3-E708F009FB4B}" srcOrd="3" destOrd="0" presId="urn:microsoft.com/office/officeart/2005/8/layout/radial5"/>
    <dgm:cxn modelId="{DC08C76E-B4A3-401C-BE4D-AEA4122EDCBE}" type="presParOf" srcId="{36FFBDB1-952B-4488-A4B3-E708F009FB4B}" destId="{9F74B75F-9055-4D14-B24F-55488887FD5C}" srcOrd="0" destOrd="0" presId="urn:microsoft.com/office/officeart/2005/8/layout/radial5"/>
    <dgm:cxn modelId="{D316A3EE-6C10-4761-A729-15632E0E910D}" type="presParOf" srcId="{C64A0949-0463-4E20-900C-C4CFB3AA513E}" destId="{0F26C4CF-A10F-4820-8B9C-315517553F1E}" srcOrd="4" destOrd="0" presId="urn:microsoft.com/office/officeart/2005/8/layout/radial5"/>
    <dgm:cxn modelId="{48F871D4-D5CC-4C0C-9BC3-7EC9922962EB}" type="presParOf" srcId="{C64A0949-0463-4E20-900C-C4CFB3AA513E}" destId="{41A5A72B-4F2F-4A9E-B323-0CE1DD167EB0}" srcOrd="5" destOrd="0" presId="urn:microsoft.com/office/officeart/2005/8/layout/radial5"/>
    <dgm:cxn modelId="{F35693D1-5332-4ECD-80D1-9E4D8C42C138}" type="presParOf" srcId="{41A5A72B-4F2F-4A9E-B323-0CE1DD167EB0}" destId="{623795D2-E8C8-477C-92C6-90C229DFD0AE}" srcOrd="0" destOrd="0" presId="urn:microsoft.com/office/officeart/2005/8/layout/radial5"/>
    <dgm:cxn modelId="{F6A7FBDF-C0C0-4EC8-BAC4-AEF0D93CA647}" type="presParOf" srcId="{C64A0949-0463-4E20-900C-C4CFB3AA513E}" destId="{31D49EAF-27BC-4742-9A80-F76F3B54E68C}" srcOrd="6" destOrd="0" presId="urn:microsoft.com/office/officeart/2005/8/layout/radial5"/>
    <dgm:cxn modelId="{A9C32AF2-82E6-4F57-92A5-55FDC3952B0F}" type="presParOf" srcId="{C64A0949-0463-4E20-900C-C4CFB3AA513E}" destId="{A22ACE68-E29F-486F-9AEE-BAFC11EF77E5}" srcOrd="7" destOrd="0" presId="urn:microsoft.com/office/officeart/2005/8/layout/radial5"/>
    <dgm:cxn modelId="{46454737-CFBC-4869-BF01-F281404F2954}" type="presParOf" srcId="{A22ACE68-E29F-486F-9AEE-BAFC11EF77E5}" destId="{400CE634-BAED-4EB1-83CF-8FE701E88F11}" srcOrd="0" destOrd="0" presId="urn:microsoft.com/office/officeart/2005/8/layout/radial5"/>
    <dgm:cxn modelId="{30D76076-B8EE-4698-AEED-4ACE67A5E4F3}" type="presParOf" srcId="{C64A0949-0463-4E20-900C-C4CFB3AA513E}" destId="{43CCDEFC-8334-4AC6-A057-0C9DF6BF17DC}" srcOrd="8" destOrd="0" presId="urn:microsoft.com/office/officeart/2005/8/layout/radial5"/>
    <dgm:cxn modelId="{8449BB87-5A6F-4E6F-8AC5-44A41026D0BF}" type="presParOf" srcId="{C64A0949-0463-4E20-900C-C4CFB3AA513E}" destId="{CD64E882-F7D8-4A27-BFA4-BFC087FA5DBD}" srcOrd="9" destOrd="0" presId="urn:microsoft.com/office/officeart/2005/8/layout/radial5"/>
    <dgm:cxn modelId="{A24A3070-0000-402C-A1F0-45AEF07FE604}" type="presParOf" srcId="{CD64E882-F7D8-4A27-BFA4-BFC087FA5DBD}" destId="{2483EA45-EDF6-4AE5-A664-464BDB63ED2C}" srcOrd="0" destOrd="0" presId="urn:microsoft.com/office/officeart/2005/8/layout/radial5"/>
    <dgm:cxn modelId="{2B3FDDDD-1D5D-415B-800B-DB58DB3C12E2}" type="presParOf" srcId="{C64A0949-0463-4E20-900C-C4CFB3AA513E}" destId="{D8CCC4D6-47F4-4B00-9506-3E4DDDFDC453}" srcOrd="10" destOrd="0" presId="urn:microsoft.com/office/officeart/2005/8/layout/radial5"/>
    <dgm:cxn modelId="{7BFE7FFD-7613-4EB9-B1CF-1F77B22A0841}" type="presParOf" srcId="{C64A0949-0463-4E20-900C-C4CFB3AA513E}" destId="{590D18B5-ACAD-41FF-9D72-C6672A80B412}" srcOrd="11" destOrd="0" presId="urn:microsoft.com/office/officeart/2005/8/layout/radial5"/>
    <dgm:cxn modelId="{37599AC7-6E7A-4A22-8002-2841B21888DB}" type="presParOf" srcId="{590D18B5-ACAD-41FF-9D72-C6672A80B412}" destId="{69A9D4A8-07CC-40E5-8D85-502BE8E4E2AA}" srcOrd="0" destOrd="0" presId="urn:microsoft.com/office/officeart/2005/8/layout/radial5"/>
    <dgm:cxn modelId="{C086ADE1-F067-42DD-9610-E61CEA911613}" type="presParOf" srcId="{C64A0949-0463-4E20-900C-C4CFB3AA513E}" destId="{5B401F90-57BE-473C-922E-B8632C532261}" srcOrd="12" destOrd="0" presId="urn:microsoft.com/office/officeart/2005/8/layout/radial5"/>
    <dgm:cxn modelId="{D001F83C-29AE-463C-B9DA-EDF10190B9F2}" type="presParOf" srcId="{C64A0949-0463-4E20-900C-C4CFB3AA513E}" destId="{F64E4EF2-FEC9-448D-8FC2-CDC82422ACCD}" srcOrd="13" destOrd="0" presId="urn:microsoft.com/office/officeart/2005/8/layout/radial5"/>
    <dgm:cxn modelId="{E7AA2545-B754-4564-89A4-A62EAB499927}" type="presParOf" srcId="{F64E4EF2-FEC9-448D-8FC2-CDC82422ACCD}" destId="{71F08A87-B61F-451D-A1F3-463C5D37CB49}" srcOrd="0" destOrd="0" presId="urn:microsoft.com/office/officeart/2005/8/layout/radial5"/>
    <dgm:cxn modelId="{F2ED0213-B31A-4614-AEB0-E4AFF2E042CF}" type="presParOf" srcId="{C64A0949-0463-4E20-900C-C4CFB3AA513E}" destId="{63789B0F-2434-4BD4-A85B-9AEF03091B3F}" srcOrd="14" destOrd="0" presId="urn:microsoft.com/office/officeart/2005/8/layout/radial5"/>
    <dgm:cxn modelId="{0B8294EC-7D1E-48AC-9656-1998884390F0}" type="presParOf" srcId="{C64A0949-0463-4E20-900C-C4CFB3AA513E}" destId="{13400D16-0568-47BD-8220-A921F50F622F}" srcOrd="15" destOrd="0" presId="urn:microsoft.com/office/officeart/2005/8/layout/radial5"/>
    <dgm:cxn modelId="{67164C3A-6681-429B-8D5A-94327F1EA734}" type="presParOf" srcId="{13400D16-0568-47BD-8220-A921F50F622F}" destId="{17DA0748-CDAE-4B58-ABDA-EE0D1889C386}" srcOrd="0" destOrd="0" presId="urn:microsoft.com/office/officeart/2005/8/layout/radial5"/>
    <dgm:cxn modelId="{FDDB608D-1BC9-4FE6-8FE9-720522D41D4E}" type="presParOf" srcId="{C64A0949-0463-4E20-900C-C4CFB3AA513E}" destId="{C1103DF2-05F9-45EB-8CE7-B4E41C4445D6}" srcOrd="16" destOrd="0" presId="urn:microsoft.com/office/officeart/2005/8/layout/radial5"/>
    <dgm:cxn modelId="{0D6E0416-C427-412E-BCBF-D3E10BE92435}" type="presParOf" srcId="{C64A0949-0463-4E20-900C-C4CFB3AA513E}" destId="{108FD120-8082-4216-BED3-188CB9ED7518}" srcOrd="17" destOrd="0" presId="urn:microsoft.com/office/officeart/2005/8/layout/radial5"/>
    <dgm:cxn modelId="{DD98E467-6BA5-447F-BE9F-F7B7CD58C3AC}" type="presParOf" srcId="{108FD120-8082-4216-BED3-188CB9ED7518}" destId="{0FD01857-726F-4CC3-BCC5-A8F898E318D4}" srcOrd="0" destOrd="0" presId="urn:microsoft.com/office/officeart/2005/8/layout/radial5"/>
    <dgm:cxn modelId="{B6BACB19-CA6A-4DDD-95FA-9E7C192FF082}" type="presParOf" srcId="{C64A0949-0463-4E20-900C-C4CFB3AA513E}" destId="{2E0A4B24-33D3-4D2B-ACD2-622AC5B8D032}" srcOrd="18" destOrd="0" presId="urn:microsoft.com/office/officeart/2005/8/layout/radial5"/>
    <dgm:cxn modelId="{C9AA33B4-5264-427E-B0D7-19E387B25B2D}" type="presParOf" srcId="{C64A0949-0463-4E20-900C-C4CFB3AA513E}" destId="{AA992892-0213-4E6E-A35B-36E049A4C449}" srcOrd="19" destOrd="0" presId="urn:microsoft.com/office/officeart/2005/8/layout/radial5"/>
    <dgm:cxn modelId="{79FB28DB-86E7-426B-BC79-2277F26D6084}" type="presParOf" srcId="{AA992892-0213-4E6E-A35B-36E049A4C449}" destId="{3D9864F2-9F49-4A0E-BE16-860872D4FC5C}" srcOrd="0" destOrd="0" presId="urn:microsoft.com/office/officeart/2005/8/layout/radial5"/>
    <dgm:cxn modelId="{6F5FE5CE-D3D1-495F-85F1-F4B1DEA6C3B5}" type="presParOf" srcId="{C64A0949-0463-4E20-900C-C4CFB3AA513E}" destId="{B6E5D27E-27A3-4DD8-8778-C97F9E0DE4AC}" srcOrd="20" destOrd="0" presId="urn:microsoft.com/office/officeart/2005/8/layout/radial5"/>
    <dgm:cxn modelId="{615E8ED9-1902-4BED-9BFD-AAC3816F1FB5}" type="presParOf" srcId="{C64A0949-0463-4E20-900C-C4CFB3AA513E}" destId="{ABF223D9-0360-4C50-AF4A-B264C7EE8ACB}" srcOrd="21" destOrd="0" presId="urn:microsoft.com/office/officeart/2005/8/layout/radial5"/>
    <dgm:cxn modelId="{3B0FF1EF-F3F5-412E-BEC1-167BE91A04E3}" type="presParOf" srcId="{ABF223D9-0360-4C50-AF4A-B264C7EE8ACB}" destId="{99448D48-2287-48C4-8B24-7BC441F34CB1}" srcOrd="0" destOrd="0" presId="urn:microsoft.com/office/officeart/2005/8/layout/radial5"/>
    <dgm:cxn modelId="{4608BA1B-D139-42D7-83C1-98F28CE4E710}" type="presParOf" srcId="{C64A0949-0463-4E20-900C-C4CFB3AA513E}" destId="{F658825F-449C-44F8-972B-1DD8403A11AC}" srcOrd="22" destOrd="0" presId="urn:microsoft.com/office/officeart/2005/8/layout/radial5"/>
    <dgm:cxn modelId="{4AA28C45-0FED-4DB4-8898-09D03350EB66}" type="presParOf" srcId="{C64A0949-0463-4E20-900C-C4CFB3AA513E}" destId="{DAC9E593-3CA5-4358-9FFF-220089B340B0}" srcOrd="23" destOrd="0" presId="urn:microsoft.com/office/officeart/2005/8/layout/radial5"/>
    <dgm:cxn modelId="{B01368CF-12C5-411F-9787-124DA97751C5}" type="presParOf" srcId="{DAC9E593-3CA5-4358-9FFF-220089B340B0}" destId="{0F027AA5-AE4A-4DB4-8619-1CDBADEB8EB8}" srcOrd="0" destOrd="0" presId="urn:microsoft.com/office/officeart/2005/8/layout/radial5"/>
    <dgm:cxn modelId="{7CAF9E35-D0A1-49DA-BE41-F9DEDABEB3FF}" type="presParOf" srcId="{C64A0949-0463-4E20-900C-C4CFB3AA513E}" destId="{FA710E06-52C9-4062-8DC7-5C21DCA182BE}" srcOrd="24" destOrd="0" presId="urn:microsoft.com/office/officeart/2005/8/layout/radial5"/>
    <dgm:cxn modelId="{002184BD-F24B-4AF6-9BFB-092EE4032BA4}" type="presParOf" srcId="{C64A0949-0463-4E20-900C-C4CFB3AA513E}" destId="{45FECA2D-0960-4C7A-B464-A97A6372B6E5}" srcOrd="25" destOrd="0" presId="urn:microsoft.com/office/officeart/2005/8/layout/radial5"/>
    <dgm:cxn modelId="{71CF71E0-3949-46D8-AD98-01C162CCC59E}" type="presParOf" srcId="{45FECA2D-0960-4C7A-B464-A97A6372B6E5}" destId="{305CFC51-675B-4042-9888-9A6852A4BB6A}" srcOrd="0" destOrd="0" presId="urn:microsoft.com/office/officeart/2005/8/layout/radial5"/>
    <dgm:cxn modelId="{35754E6D-CDEF-46C2-BD39-87F1BC815C94}" type="presParOf" srcId="{C64A0949-0463-4E20-900C-C4CFB3AA513E}" destId="{30191DD2-8DB7-41FB-8A4F-9FFD1730378F}" srcOrd="26" destOrd="0" presId="urn:microsoft.com/office/officeart/2005/8/layout/radial5"/>
    <dgm:cxn modelId="{A074EAEC-2532-48D5-8B82-C4313481766F}" type="presParOf" srcId="{C64A0949-0463-4E20-900C-C4CFB3AA513E}" destId="{A2484ED4-15FE-478E-BA05-59B1D04F1F39}" srcOrd="27" destOrd="0" presId="urn:microsoft.com/office/officeart/2005/8/layout/radial5"/>
    <dgm:cxn modelId="{C9E090FB-2900-4B5D-BD6A-5A625A4ABC11}" type="presParOf" srcId="{A2484ED4-15FE-478E-BA05-59B1D04F1F39}" destId="{B9397A59-8474-4302-A68B-372EFC4052A6}" srcOrd="0" destOrd="0" presId="urn:microsoft.com/office/officeart/2005/8/layout/radial5"/>
    <dgm:cxn modelId="{CBEAD344-E72D-40FF-ACEA-D3157C7F6DD6}" type="presParOf" srcId="{C64A0949-0463-4E20-900C-C4CFB3AA513E}" destId="{815FEAA0-1BBC-4429-AD17-10D36B95D1AE}" srcOrd="2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B6D99-82D0-45F8-AC82-C109DD607E4A}">
      <dsp:nvSpPr>
        <dsp:cNvPr id="0" name=""/>
        <dsp:cNvSpPr/>
      </dsp:nvSpPr>
      <dsp:spPr>
        <a:xfrm>
          <a:off x="3458163" y="2696367"/>
          <a:ext cx="1072312" cy="91214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en-US" sz="1200" b="1" kern="1200" dirty="0">
              <a:latin typeface="Arial" panose="020B0604020202020204" pitchFamily="34" charset="0"/>
              <a:cs typeface="Arial" panose="020B0604020202020204" pitchFamily="34" charset="0"/>
            </a:rPr>
            <a:t>Baldrige Program NIST</a:t>
          </a:r>
        </a:p>
      </dsp:txBody>
      <dsp:txXfrm>
        <a:off x="3615199" y="2829948"/>
        <a:ext cx="758240" cy="644985"/>
      </dsp:txXfrm>
    </dsp:sp>
    <dsp:sp modelId="{21819A2D-6517-4CD4-8D1B-2B9CD19296B3}">
      <dsp:nvSpPr>
        <dsp:cNvPr id="0" name=""/>
        <dsp:cNvSpPr/>
      </dsp:nvSpPr>
      <dsp:spPr>
        <a:xfrm rot="16201950">
          <a:off x="3531544" y="1586377"/>
          <a:ext cx="927030"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3610000" y="1769546"/>
        <a:ext cx="770028" cy="314004"/>
      </dsp:txXfrm>
    </dsp:sp>
    <dsp:sp modelId="{BC96DDB3-EA63-499F-90A8-7C747F452D3B}">
      <dsp:nvSpPr>
        <dsp:cNvPr id="0" name=""/>
        <dsp:cNvSpPr/>
      </dsp:nvSpPr>
      <dsp:spPr>
        <a:xfrm>
          <a:off x="3534061" y="23712"/>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10,000+ Baldrige Examiners</a:t>
          </a:r>
        </a:p>
      </dsp:txBody>
      <dsp:txXfrm>
        <a:off x="3669310" y="158961"/>
        <a:ext cx="653043" cy="653043"/>
      </dsp:txXfrm>
    </dsp:sp>
    <dsp:sp modelId="{36FFBDB1-952B-4488-A4B3-E708F009FB4B}">
      <dsp:nvSpPr>
        <dsp:cNvPr id="0" name=""/>
        <dsp:cNvSpPr/>
      </dsp:nvSpPr>
      <dsp:spPr>
        <a:xfrm rot="17763738">
          <a:off x="4109902" y="1711362"/>
          <a:ext cx="922482"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153914" y="1886549"/>
        <a:ext cx="765480" cy="314004"/>
      </dsp:txXfrm>
    </dsp:sp>
    <dsp:sp modelId="{0F26C4CF-A10F-4820-8B9C-315517553F1E}">
      <dsp:nvSpPr>
        <dsp:cNvPr id="0" name=""/>
        <dsp:cNvSpPr/>
      </dsp:nvSpPr>
      <dsp:spPr>
        <a:xfrm>
          <a:off x="4706072" y="29121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~100 Business Excellence Programs Worldwide </a:t>
          </a:r>
        </a:p>
      </dsp:txBody>
      <dsp:txXfrm>
        <a:off x="4841321" y="426465"/>
        <a:ext cx="653043" cy="653043"/>
      </dsp:txXfrm>
    </dsp:sp>
    <dsp:sp modelId="{41A5A72B-4F2F-4A9E-B323-0CE1DD167EB0}">
      <dsp:nvSpPr>
        <dsp:cNvPr id="0" name=""/>
        <dsp:cNvSpPr/>
      </dsp:nvSpPr>
      <dsp:spPr>
        <a:xfrm rot="19321259">
          <a:off x="4590875" y="2069557"/>
          <a:ext cx="910686"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607499" y="2222532"/>
        <a:ext cx="753684" cy="314004"/>
      </dsp:txXfrm>
    </dsp:sp>
    <dsp:sp modelId="{31D49EAF-27BC-4742-9A80-F76F3B54E68C}">
      <dsp:nvSpPr>
        <dsp:cNvPr id="0" name=""/>
        <dsp:cNvSpPr/>
      </dsp:nvSpPr>
      <dsp:spPr>
        <a:xfrm>
          <a:off x="5645951" y="1040745"/>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Baldrige Executive Fellows</a:t>
          </a:r>
        </a:p>
      </dsp:txBody>
      <dsp:txXfrm>
        <a:off x="5781200" y="1175994"/>
        <a:ext cx="653043" cy="653043"/>
      </dsp:txXfrm>
    </dsp:sp>
    <dsp:sp modelId="{A22ACE68-E29F-486F-9AEE-BAFC11EF77E5}">
      <dsp:nvSpPr>
        <dsp:cNvPr id="0" name=""/>
        <dsp:cNvSpPr/>
      </dsp:nvSpPr>
      <dsp:spPr>
        <a:xfrm rot="20871593">
          <a:off x="4870054" y="2605375"/>
          <a:ext cx="901963"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871810" y="2726552"/>
        <a:ext cx="744961" cy="314004"/>
      </dsp:txXfrm>
    </dsp:sp>
    <dsp:sp modelId="{43CCDEFC-8334-4AC6-A057-0C9DF6BF17DC}">
      <dsp:nvSpPr>
        <dsp:cNvPr id="0" name=""/>
        <dsp:cNvSpPr/>
      </dsp:nvSpPr>
      <dsp:spPr>
        <a:xfrm>
          <a:off x="6167545" y="2123845"/>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102 Baldrige Award Recipients</a:t>
          </a:r>
        </a:p>
      </dsp:txBody>
      <dsp:txXfrm>
        <a:off x="6302794" y="2259094"/>
        <a:ext cx="653043" cy="653043"/>
      </dsp:txXfrm>
    </dsp:sp>
    <dsp:sp modelId="{CD64E882-F7D8-4A27-BFA4-BFC087FA5DBD}">
      <dsp:nvSpPr>
        <dsp:cNvPr id="0" name=""/>
        <dsp:cNvSpPr/>
      </dsp:nvSpPr>
      <dsp:spPr>
        <a:xfrm rot="813355">
          <a:off x="4864926" y="3210461"/>
          <a:ext cx="910603"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67113" y="3296729"/>
        <a:ext cx="753601" cy="314004"/>
      </dsp:txXfrm>
    </dsp:sp>
    <dsp:sp modelId="{D8CCC4D6-47F4-4B00-9506-3E4DDDFDC453}">
      <dsp:nvSpPr>
        <dsp:cNvPr id="0" name=""/>
        <dsp:cNvSpPr/>
      </dsp:nvSpPr>
      <dsp:spPr>
        <a:xfrm>
          <a:off x="6167545" y="332599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1,600+ Baldrige Award Applicants</a:t>
          </a:r>
        </a:p>
      </dsp:txBody>
      <dsp:txXfrm>
        <a:off x="6302794" y="3461245"/>
        <a:ext cx="653043" cy="653043"/>
      </dsp:txXfrm>
    </dsp:sp>
    <dsp:sp modelId="{590D18B5-ACAD-41FF-9D72-C6672A80B412}">
      <dsp:nvSpPr>
        <dsp:cNvPr id="0" name=""/>
        <dsp:cNvSpPr/>
      </dsp:nvSpPr>
      <dsp:spPr>
        <a:xfrm rot="2346893">
          <a:off x="4578072" y="3745213"/>
          <a:ext cx="934164"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595665" y="3800356"/>
        <a:ext cx="777162" cy="314004"/>
      </dsp:txXfrm>
    </dsp:sp>
    <dsp:sp modelId="{5B401F90-57BE-473C-922E-B8632C532261}">
      <dsp:nvSpPr>
        <dsp:cNvPr id="0" name=""/>
        <dsp:cNvSpPr/>
      </dsp:nvSpPr>
      <dsp:spPr>
        <a:xfrm>
          <a:off x="5645951" y="4409097"/>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30+ Regional/ Sector Baldrige-Based Programs</a:t>
          </a:r>
        </a:p>
      </dsp:txBody>
      <dsp:txXfrm>
        <a:off x="5781200" y="4544346"/>
        <a:ext cx="653043" cy="653043"/>
      </dsp:txXfrm>
    </dsp:sp>
    <dsp:sp modelId="{F64E4EF2-FEC9-448D-8FC2-CDC82422ACCD}">
      <dsp:nvSpPr>
        <dsp:cNvPr id="0" name=""/>
        <dsp:cNvSpPr/>
      </dsp:nvSpPr>
      <dsp:spPr>
        <a:xfrm rot="3874123">
          <a:off x="4093092" y="4103212"/>
          <a:ext cx="955497"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4137882" y="4136986"/>
        <a:ext cx="798495" cy="314004"/>
      </dsp:txXfrm>
    </dsp:sp>
    <dsp:sp modelId="{63789B0F-2434-4BD4-A85B-9AEF03091B3F}">
      <dsp:nvSpPr>
        <dsp:cNvPr id="0" name=""/>
        <dsp:cNvSpPr/>
      </dsp:nvSpPr>
      <dsp:spPr>
        <a:xfrm>
          <a:off x="4706072" y="515862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Baldrige-Based </a:t>
          </a:r>
          <a:r>
            <a:rPr lang="en-US" sz="900" b="1" kern="1200" dirty="0" err="1">
              <a:latin typeface="Arial" panose="020B0604020202020204" pitchFamily="34" charset="0"/>
              <a:cs typeface="Arial" panose="020B0604020202020204" pitchFamily="34" charset="0"/>
            </a:rPr>
            <a:t>Accredita-tions</a:t>
          </a:r>
          <a:endParaRPr lang="en-US" sz="900" b="1" kern="1200" dirty="0">
            <a:latin typeface="Arial" panose="020B0604020202020204" pitchFamily="34" charset="0"/>
            <a:cs typeface="Arial" panose="020B0604020202020204" pitchFamily="34" charset="0"/>
          </a:endParaRPr>
        </a:p>
      </dsp:txBody>
      <dsp:txXfrm>
        <a:off x="4841321" y="5293875"/>
        <a:ext cx="653043" cy="653043"/>
      </dsp:txXfrm>
    </dsp:sp>
    <dsp:sp modelId="{13400D16-0568-47BD-8220-A921F50F622F}">
      <dsp:nvSpPr>
        <dsp:cNvPr id="0" name=""/>
        <dsp:cNvSpPr/>
      </dsp:nvSpPr>
      <dsp:spPr>
        <a:xfrm rot="5398099">
          <a:off x="3513391" y="4228387"/>
          <a:ext cx="963336"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a:off x="3591849" y="4254554"/>
        <a:ext cx="806334" cy="314004"/>
      </dsp:txXfrm>
    </dsp:sp>
    <dsp:sp modelId="{C1103DF2-05F9-45EB-8CE7-B4E41C4445D6}">
      <dsp:nvSpPr>
        <dsp:cNvPr id="0" name=""/>
        <dsp:cNvSpPr/>
      </dsp:nvSpPr>
      <dsp:spPr>
        <a:xfrm>
          <a:off x="3534061" y="5426129"/>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Corporate Baldrige-Based Excellence Programs</a:t>
          </a:r>
        </a:p>
      </dsp:txBody>
      <dsp:txXfrm>
        <a:off x="3669310" y="5561378"/>
        <a:ext cx="653043" cy="653043"/>
      </dsp:txXfrm>
    </dsp:sp>
    <dsp:sp modelId="{108FD120-8082-4216-BED3-188CB9ED7518}">
      <dsp:nvSpPr>
        <dsp:cNvPr id="0" name=""/>
        <dsp:cNvSpPr/>
      </dsp:nvSpPr>
      <dsp:spPr>
        <a:xfrm rot="6922438">
          <a:off x="2941874" y="4103195"/>
          <a:ext cx="954837"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3054015" y="4136935"/>
        <a:ext cx="797835" cy="314004"/>
      </dsp:txXfrm>
    </dsp:sp>
    <dsp:sp modelId="{2E0A4B24-33D3-4D2B-ACD2-622AC5B8D032}">
      <dsp:nvSpPr>
        <dsp:cNvPr id="0" name=""/>
        <dsp:cNvSpPr/>
      </dsp:nvSpPr>
      <dsp:spPr>
        <a:xfrm>
          <a:off x="2362051" y="515862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Federal Baldrige-Based Programs</a:t>
          </a:r>
        </a:p>
      </dsp:txBody>
      <dsp:txXfrm>
        <a:off x="2497300" y="5293875"/>
        <a:ext cx="653043" cy="653043"/>
      </dsp:txXfrm>
    </dsp:sp>
    <dsp:sp modelId="{AA992892-0213-4E6E-A35B-36E049A4C449}">
      <dsp:nvSpPr>
        <dsp:cNvPr id="0" name=""/>
        <dsp:cNvSpPr/>
      </dsp:nvSpPr>
      <dsp:spPr>
        <a:xfrm rot="8450696">
          <a:off x="2478514" y="3745213"/>
          <a:ext cx="932950"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2617888" y="3800314"/>
        <a:ext cx="775948" cy="314004"/>
      </dsp:txXfrm>
    </dsp:sp>
    <dsp:sp modelId="{B6E5D27E-27A3-4DD8-8778-C97F9E0DE4AC}">
      <dsp:nvSpPr>
        <dsp:cNvPr id="0" name=""/>
        <dsp:cNvSpPr/>
      </dsp:nvSpPr>
      <dsp:spPr>
        <a:xfrm>
          <a:off x="1422172" y="4409097"/>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Association Baldrige-Based Programs</a:t>
          </a:r>
        </a:p>
      </dsp:txBody>
      <dsp:txXfrm>
        <a:off x="1557421" y="4544346"/>
        <a:ext cx="653043" cy="653043"/>
      </dsp:txXfrm>
    </dsp:sp>
    <dsp:sp modelId="{ABF223D9-0360-4C50-AF4A-B264C7EE8ACB}">
      <dsp:nvSpPr>
        <dsp:cNvPr id="0" name=""/>
        <dsp:cNvSpPr/>
      </dsp:nvSpPr>
      <dsp:spPr>
        <a:xfrm rot="9985745">
          <a:off x="2248968" y="3205279"/>
          <a:ext cx="884865"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2403778" y="3291527"/>
        <a:ext cx="727863" cy="314004"/>
      </dsp:txXfrm>
    </dsp:sp>
    <dsp:sp modelId="{F658825F-449C-44F8-972B-1DD8403A11AC}">
      <dsp:nvSpPr>
        <dsp:cNvPr id="0" name=""/>
        <dsp:cNvSpPr/>
      </dsp:nvSpPr>
      <dsp:spPr>
        <a:xfrm>
          <a:off x="851852" y="3325996"/>
          <a:ext cx="1020993"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Baldrige Performance Excellence Groups</a:t>
          </a:r>
        </a:p>
      </dsp:txBody>
      <dsp:txXfrm>
        <a:off x="1001373" y="3461245"/>
        <a:ext cx="721951" cy="653043"/>
      </dsp:txXfrm>
    </dsp:sp>
    <dsp:sp modelId="{DAC9E593-3CA5-4358-9FFF-220089B340B0}">
      <dsp:nvSpPr>
        <dsp:cNvPr id="0" name=""/>
        <dsp:cNvSpPr/>
      </dsp:nvSpPr>
      <dsp:spPr>
        <a:xfrm rot="11529219">
          <a:off x="2218877" y="2605365"/>
          <a:ext cx="900401"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2374120" y="2726560"/>
        <a:ext cx="743399" cy="314004"/>
      </dsp:txXfrm>
    </dsp:sp>
    <dsp:sp modelId="{FA710E06-52C9-4062-8DC7-5C21DCA182BE}">
      <dsp:nvSpPr>
        <dsp:cNvPr id="0" name=""/>
        <dsp:cNvSpPr/>
      </dsp:nvSpPr>
      <dsp:spPr>
        <a:xfrm>
          <a:off x="900578" y="2123845"/>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err="1">
              <a:latin typeface="Arial" panose="020B0604020202020204" pitchFamily="34" charset="0"/>
              <a:cs typeface="Arial" panose="020B0604020202020204" pitchFamily="34" charset="0"/>
            </a:rPr>
            <a:t>Commun-ities</a:t>
          </a:r>
          <a:r>
            <a:rPr lang="en-US" sz="900" b="1" kern="1200" dirty="0">
              <a:latin typeface="Arial" panose="020B0604020202020204" pitchFamily="34" charset="0"/>
              <a:cs typeface="Arial" panose="020B0604020202020204" pitchFamily="34" charset="0"/>
            </a:rPr>
            <a:t> of Excellence</a:t>
          </a:r>
        </a:p>
      </dsp:txBody>
      <dsp:txXfrm>
        <a:off x="1035827" y="2259094"/>
        <a:ext cx="653043" cy="653043"/>
      </dsp:txXfrm>
    </dsp:sp>
    <dsp:sp modelId="{45FECA2D-0960-4C7A-B464-A97A6372B6E5}">
      <dsp:nvSpPr>
        <dsp:cNvPr id="0" name=""/>
        <dsp:cNvSpPr/>
      </dsp:nvSpPr>
      <dsp:spPr>
        <a:xfrm rot="13081130">
          <a:off x="2489199" y="2069557"/>
          <a:ext cx="909452"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629544" y="2222575"/>
        <a:ext cx="752450" cy="314004"/>
      </dsp:txXfrm>
    </dsp:sp>
    <dsp:sp modelId="{30191DD2-8DB7-41FB-8A4F-9FFD1730378F}">
      <dsp:nvSpPr>
        <dsp:cNvPr id="0" name=""/>
        <dsp:cNvSpPr/>
      </dsp:nvSpPr>
      <dsp:spPr>
        <a:xfrm>
          <a:off x="1422172" y="1040745"/>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Baldrige Cybersecurity Excellence Builder</a:t>
          </a:r>
        </a:p>
      </dsp:txBody>
      <dsp:txXfrm>
        <a:off x="1557421" y="1175994"/>
        <a:ext cx="653043" cy="653043"/>
      </dsp:txXfrm>
    </dsp:sp>
    <dsp:sp modelId="{A2484ED4-15FE-478E-BA05-59B1D04F1F39}">
      <dsp:nvSpPr>
        <dsp:cNvPr id="0" name=""/>
        <dsp:cNvSpPr/>
      </dsp:nvSpPr>
      <dsp:spPr>
        <a:xfrm rot="14639761">
          <a:off x="2958087" y="1711379"/>
          <a:ext cx="921808" cy="5233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ts val="0"/>
            </a:spcAft>
            <a:buNone/>
          </a:pPr>
          <a:endParaRPr lang="en-US" sz="900" b="1" kern="1200">
            <a:solidFill>
              <a:schemeClr val="tx1"/>
            </a:solidFill>
            <a:latin typeface="Arial" panose="020B0604020202020204" pitchFamily="34" charset="0"/>
            <a:cs typeface="Arial" panose="020B0604020202020204" pitchFamily="34" charset="0"/>
          </a:endParaRPr>
        </a:p>
      </dsp:txBody>
      <dsp:txXfrm rot="10800000">
        <a:off x="3071005" y="1886601"/>
        <a:ext cx="764806" cy="314004"/>
      </dsp:txXfrm>
    </dsp:sp>
    <dsp:sp modelId="{815FEAA0-1BBC-4429-AD17-10D36B95D1AE}">
      <dsp:nvSpPr>
        <dsp:cNvPr id="0" name=""/>
        <dsp:cNvSpPr/>
      </dsp:nvSpPr>
      <dsp:spPr>
        <a:xfrm>
          <a:off x="2362051" y="291216"/>
          <a:ext cx="923541" cy="92354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College/</a:t>
          </a:r>
        </a:p>
        <a:p>
          <a:pPr marL="0" lvl="0" indent="0" algn="ctr" defTabSz="400050">
            <a:lnSpc>
              <a:spcPct val="100000"/>
            </a:lnSpc>
            <a:spcBef>
              <a:spcPct val="0"/>
            </a:spcBef>
            <a:spcAft>
              <a:spcPts val="0"/>
            </a:spcAft>
            <a:buNone/>
          </a:pPr>
          <a:r>
            <a:rPr lang="en-US" sz="900" b="1" kern="1200" dirty="0">
              <a:latin typeface="Arial" panose="020B0604020202020204" pitchFamily="34" charset="0"/>
              <a:cs typeface="Arial" panose="020B0604020202020204" pitchFamily="34" charset="0"/>
            </a:rPr>
            <a:t>University Business Courses</a:t>
          </a:r>
        </a:p>
      </dsp:txBody>
      <dsp:txXfrm>
        <a:off x="2497300" y="426465"/>
        <a:ext cx="653043" cy="65304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Another study looked at the current adoption of Baldrige practices among Top 100 Hospitals winners. The study conducted by </a:t>
            </a:r>
            <a:r>
              <a:rPr lang="en-US" dirty="0" err="1">
                <a:latin typeface="Times New Roman" panose="02020603050405020304" pitchFamily="18" charset="0"/>
                <a:ea typeface="Tahoma" pitchFamily="34" charset="0"/>
                <a:cs typeface="Times New Roman" panose="02020603050405020304" pitchFamily="18" charset="0"/>
              </a:rPr>
              <a:t>Truven</a:t>
            </a:r>
            <a:r>
              <a:rPr lang="en-US" dirty="0">
                <a:latin typeface="Times New Roman" panose="02020603050405020304" pitchFamily="18" charset="0"/>
                <a:ea typeface="Tahoma" pitchFamily="34" charset="0"/>
                <a:cs typeface="Times New Roman" panose="02020603050405020304" pitchFamily="18" charset="0"/>
              </a:rPr>
              <a:t> Health Analytics (formerly known as the health care business of Thomson Reuters) was completed in October 2012. </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Overall, the 100 Top Hospitals winners have extensively adopted Baldrige practices, even though 63% reported they did not intentionally use the Baldrige Criteria to develop organizational goals and/or process improvement initiatives. More than 80% of the respondents agreed or strongly agreed that they have implemented the Baldrige practices listed on the survey, with the exception of alignment of results across all areas (68%).</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Teaching hospitals reported the highest formal use of the Baldrige Criteria. Nearly 70% of these hospitals noted that their teams have used the Criteria to develop organizational goals and process improvement initiatives. </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Shook, J., and Chenoweth, J. 2012, October. </a:t>
            </a:r>
            <a:r>
              <a:rPr lang="en-US" i="1" dirty="0">
                <a:latin typeface="Times New Roman" panose="02020603050405020304" pitchFamily="18" charset="0"/>
                <a:ea typeface="Tahoma" pitchFamily="34" charset="0"/>
                <a:cs typeface="Times New Roman" panose="02020603050405020304" pitchFamily="18" charset="0"/>
              </a:rPr>
              <a:t>100 Top Hospitals CEO Insights: Adoption Rates of Select Baldrige Award Practices and Processes. </a:t>
            </a:r>
            <a:r>
              <a:rPr lang="en-US" dirty="0" err="1">
                <a:latin typeface="Times New Roman" panose="02020603050405020304" pitchFamily="18" charset="0"/>
                <a:ea typeface="Tahoma" pitchFamily="34" charset="0"/>
                <a:cs typeface="Times New Roman" panose="02020603050405020304" pitchFamily="18" charset="0"/>
              </a:rPr>
              <a:t>Truven</a:t>
            </a:r>
            <a:r>
              <a:rPr lang="en-US" dirty="0">
                <a:latin typeface="Times New Roman" panose="02020603050405020304" pitchFamily="18" charset="0"/>
                <a:ea typeface="Tahoma" pitchFamily="34" charset="0"/>
                <a:cs typeface="Times New Roman" panose="02020603050405020304" pitchFamily="18" charset="0"/>
              </a:rPr>
              <a:t> Health Analytics.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/upload/100-Top-</a:t>
            </a:r>
            <a:r>
              <a:rPr lang="en-US" dirty="0" err="1">
                <a:latin typeface="Times New Roman" panose="02020603050405020304" pitchFamily="18" charset="0"/>
                <a:ea typeface="Tahoma" pitchFamily="34" charset="0"/>
                <a:cs typeface="Times New Roman" panose="02020603050405020304" pitchFamily="18" charset="0"/>
              </a:rPr>
              <a:t>Hosp</a:t>
            </a:r>
            <a:r>
              <a:rPr lang="en-US" dirty="0">
                <a:latin typeface="Times New Roman" panose="02020603050405020304" pitchFamily="18" charset="0"/>
                <a:ea typeface="Tahoma" pitchFamily="34" charset="0"/>
                <a:cs typeface="Times New Roman" panose="02020603050405020304" pitchFamily="18" charset="0"/>
              </a:rPr>
              <a:t>-CEO-Insights-</a:t>
            </a:r>
            <a:r>
              <a:rPr lang="en-US" dirty="0" err="1">
                <a:latin typeface="Times New Roman" panose="02020603050405020304" pitchFamily="18" charset="0"/>
                <a:ea typeface="Tahoma" pitchFamily="34" charset="0"/>
                <a:cs typeface="Times New Roman" panose="02020603050405020304" pitchFamily="18" charset="0"/>
              </a:rPr>
              <a:t>RB</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final.pdf</a:t>
            </a: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10</a:t>
            </a:fld>
            <a:endParaRPr lang="en-US" sz="1300">
              <a:latin typeface="Arial" pitchFamily="34" charset="0"/>
            </a:endParaRPr>
          </a:p>
        </p:txBody>
      </p:sp>
    </p:spTree>
    <p:extLst>
      <p:ext uri="{BB962C8B-B14F-4D97-AF65-F5344CB8AC3E}">
        <p14:creationId xmlns:p14="http://schemas.microsoft.com/office/powerpoint/2010/main" val="65588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Another study asked about the use of the Baldrige Health Care Criteria. This study was based on a survey of CEO members of the American College of Health Care Executives and senior, provider-based members of the Society for Healthcare Strategy and Market Development, as part of </a:t>
            </a:r>
            <a:r>
              <a:rPr lang="en-US" i="1" dirty="0" err="1">
                <a:latin typeface="Times New Roman" panose="02020603050405020304" pitchFamily="18" charset="0"/>
                <a:ea typeface="Tahoma" pitchFamily="34" charset="0"/>
                <a:cs typeface="Times New Roman" panose="02020603050405020304" pitchFamily="18" charset="0"/>
              </a:rPr>
              <a:t>Futurescan</a:t>
            </a:r>
            <a:r>
              <a:rPr lang="en-US" i="1" dirty="0">
                <a:latin typeface="Times New Roman" panose="02020603050405020304" pitchFamily="18" charset="0"/>
                <a:ea typeface="Tahoma" pitchFamily="34" charset="0"/>
                <a:cs typeface="Times New Roman" panose="02020603050405020304" pitchFamily="18" charset="0"/>
              </a:rPr>
              <a:t> 2013</a:t>
            </a:r>
            <a:r>
              <a:rPr lang="en-US" dirty="0">
                <a:latin typeface="Times New Roman" panose="02020603050405020304" pitchFamily="18" charset="0"/>
                <a:ea typeface="Tahoma" pitchFamily="34" charset="0"/>
                <a:cs typeface="Times New Roman" panose="02020603050405020304" pitchFamily="18" charset="0"/>
              </a:rPr>
              <a:t>. Key findings include these: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65% of hospitals are likely to “use the Baldrige Criteria for Performance Excellence as a systematic framework for performance improvement or as an internal assessment tool” by 2018.</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41% are likely to submit an application for the Baldrige Award or a state-level Baldrige-based award by 2018. </a:t>
            </a:r>
          </a:p>
          <a:p>
            <a:pPr>
              <a:spcAft>
                <a:spcPts val="673"/>
              </a:spcAft>
            </a:pPr>
            <a:r>
              <a:rPr lang="en-US" i="1" dirty="0" err="1">
                <a:latin typeface="Times New Roman" panose="02020603050405020304" pitchFamily="18" charset="0"/>
                <a:ea typeface="Tahoma" pitchFamily="34" charset="0"/>
                <a:cs typeface="Times New Roman" panose="02020603050405020304" pitchFamily="18" charset="0"/>
              </a:rPr>
              <a:t>Futurescan</a:t>
            </a:r>
            <a:r>
              <a:rPr lang="en-US" i="1" dirty="0">
                <a:latin typeface="Times New Roman" panose="02020603050405020304" pitchFamily="18" charset="0"/>
                <a:ea typeface="Tahoma" pitchFamily="34" charset="0"/>
                <a:cs typeface="Times New Roman" panose="02020603050405020304" pitchFamily="18" charset="0"/>
              </a:rPr>
              <a:t> 2013: Healthcare Trends and Implications 2013-2018. </a:t>
            </a:r>
            <a:r>
              <a:rPr lang="en-US" dirty="0">
                <a:latin typeface="Times New Roman" panose="02020603050405020304" pitchFamily="18" charset="0"/>
                <a:ea typeface="Tahoma" pitchFamily="34" charset="0"/>
                <a:cs typeface="Times New Roman" panose="02020603050405020304" pitchFamily="18" charset="0"/>
              </a:rPr>
              <a:t>American Hospital Association, Society for Healthcare Strategy &amp; Market Development.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a:t>
            </a:r>
            <a:r>
              <a:rPr lang="en-US" dirty="0" err="1">
                <a:latin typeface="Times New Roman" panose="02020603050405020304" pitchFamily="18" charset="0"/>
                <a:ea typeface="Tahoma" pitchFamily="34" charset="0"/>
                <a:cs typeface="Times New Roman" panose="02020603050405020304" pitchFamily="18" charset="0"/>
              </a:rPr>
              <a:t>Futurescan</a:t>
            </a:r>
            <a:r>
              <a:rPr lang="en-US" dirty="0">
                <a:latin typeface="Times New Roman" panose="02020603050405020304" pitchFamily="18" charset="0"/>
                <a:ea typeface="Tahoma" pitchFamily="34" charset="0"/>
                <a:cs typeface="Times New Roman" panose="02020603050405020304" pitchFamily="18" charset="0"/>
              </a:rPr>
              <a:t>-2013-</a:t>
            </a:r>
            <a:r>
              <a:rPr lang="en-US" dirty="0" err="1">
                <a:latin typeface="Times New Roman" panose="02020603050405020304" pitchFamily="18" charset="0"/>
                <a:ea typeface="Tahoma" pitchFamily="34" charset="0"/>
                <a:cs typeface="Times New Roman" panose="02020603050405020304" pitchFamily="18" charset="0"/>
              </a:rPr>
              <a:t>p44</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2.pdf</a:t>
            </a:r>
            <a:r>
              <a:rPr lang="en-US" dirty="0">
                <a:latin typeface="Times New Roman" panose="02020603050405020304" pitchFamily="18" charset="0"/>
                <a:ea typeface="Tahoma" pitchFamily="34" charset="0"/>
                <a:cs typeface="Times New Roman" panose="02020603050405020304" pitchFamily="18" charset="0"/>
              </a:rPr>
              <a:t>.</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11</a:t>
            </a:fld>
            <a:endParaRPr lang="en-US" sz="1300">
              <a:latin typeface="Arial" pitchFamily="34" charset="0"/>
            </a:endParaRPr>
          </a:p>
        </p:txBody>
      </p:sp>
    </p:spTree>
    <p:extLst>
      <p:ext uri="{BB962C8B-B14F-4D97-AF65-F5344CB8AC3E}">
        <p14:creationId xmlns:p14="http://schemas.microsoft.com/office/powerpoint/2010/main" val="17253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Fall 2015 issue of </a:t>
            </a:r>
            <a:r>
              <a:rPr lang="en-US" i="1" dirty="0"/>
              <a:t>Frontiers of Health Services Management, </a:t>
            </a:r>
            <a:r>
              <a:rPr lang="en-US" dirty="0"/>
              <a:t>a publication of the American College of Healthcare Executives (ACHE), featured accounts and commentary by leaders of several U.S. health care organizations that had received the Baldrige Award in recent years.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An editorial placed the Baldrige coverage in the context of "healthcare reform’s directives that hospitals and health systems develop more effective and efficient ways of delivering care."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12</a:t>
            </a:fld>
            <a:endParaRPr lang="en-US" sz="1300">
              <a:latin typeface="Arial" pitchFamily="34" charset="0"/>
            </a:endParaRPr>
          </a:p>
        </p:txBody>
      </p:sp>
    </p:spTree>
    <p:extLst>
      <p:ext uri="{BB962C8B-B14F-4D97-AF65-F5344CB8AC3E}">
        <p14:creationId xmlns:p14="http://schemas.microsoft.com/office/powerpoint/2010/main" val="399547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A73E76BD-21E2-4A41-A6CD-23B788F909BA}" type="slidenum">
              <a:rPr lang="en-US" sz="1300"/>
              <a:pPr/>
              <a:t>13</a:t>
            </a:fld>
            <a:endParaRPr lang="en-US" sz="1300"/>
          </a:p>
        </p:txBody>
      </p:sp>
      <p:sp>
        <p:nvSpPr>
          <p:cNvPr id="28675"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05960" y="4594910"/>
            <a:ext cx="5814668" cy="5249124"/>
          </a:xfrm>
          <a:ln/>
        </p:spPr>
        <p:txBody>
          <a:bodyPr/>
          <a:lstStyle/>
          <a:p>
            <a:pPr marL="0" lvl="1">
              <a:spcAft>
                <a:spcPts val="673"/>
              </a:spcAft>
            </a:pPr>
            <a:r>
              <a:rPr lang="en-US" i="1" dirty="0">
                <a:latin typeface="Times New Roman" panose="02020603050405020304" pitchFamily="18" charset="0"/>
                <a:ea typeface="Tahoma" pitchFamily="34" charset="0"/>
                <a:cs typeface="Times New Roman" panose="02020603050405020304" pitchFamily="18" charset="0"/>
              </a:rPr>
              <a:t>Leadership Excellence </a:t>
            </a:r>
            <a:r>
              <a:rPr lang="en-US" dirty="0">
                <a:latin typeface="Times New Roman" panose="02020603050405020304" pitchFamily="18" charset="0"/>
                <a:ea typeface="Tahoma" pitchFamily="34" charset="0"/>
                <a:cs typeface="Times New Roman" panose="02020603050405020304" pitchFamily="18" charset="0"/>
              </a:rPr>
              <a:t>magazine has consistently ranked the Baldrige Program among the best leadership development programs in the United States. The ranking recognizes Baldrige Examiner Training as well as the Baldrige Executive Fellows Program.</a:t>
            </a:r>
          </a:p>
          <a:p>
            <a:pPr marL="0" lvl="1">
              <a:spcAft>
                <a:spcPts val="673"/>
              </a:spcAft>
            </a:pPr>
            <a:r>
              <a:rPr lang="en-US" dirty="0">
                <a:latin typeface="Times New Roman" panose="02020603050405020304" pitchFamily="18" charset="0"/>
                <a:ea typeface="Tahoma" pitchFamily="34" charset="0"/>
                <a:cs typeface="Times New Roman" panose="02020603050405020304" pitchFamily="18" charset="0"/>
              </a:rPr>
              <a:t>From 2010 to 2015, the program ranked in the top</a:t>
            </a:r>
            <a:r>
              <a:rPr lang="en-US" baseline="0" dirty="0">
                <a:latin typeface="Times New Roman" panose="02020603050405020304" pitchFamily="18" charset="0"/>
                <a:ea typeface="Tahoma" pitchFamily="34" charset="0"/>
                <a:cs typeface="Times New Roman" panose="02020603050405020304" pitchFamily="18" charset="0"/>
              </a:rPr>
              <a:t> 10 </a:t>
            </a:r>
            <a:r>
              <a:rPr lang="en-US" dirty="0">
                <a:latin typeface="Times New Roman" panose="02020603050405020304" pitchFamily="18" charset="0"/>
                <a:ea typeface="Tahoma" pitchFamily="34" charset="0"/>
                <a:cs typeface="Times New Roman" panose="02020603050405020304" pitchFamily="18" charset="0"/>
              </a:rPr>
              <a:t>government/military leadership development programs.</a:t>
            </a:r>
          </a:p>
          <a:p>
            <a:pPr marL="0" lvl="1">
              <a:spcAft>
                <a:spcPts val="673"/>
              </a:spcAft>
            </a:pPr>
            <a:r>
              <a:rPr lang="en-US" dirty="0">
                <a:latin typeface="Times New Roman" panose="02020603050405020304" pitchFamily="18" charset="0"/>
                <a:ea typeface="Tahoma" pitchFamily="34" charset="0"/>
                <a:cs typeface="Times New Roman" panose="02020603050405020304" pitchFamily="18" charset="0"/>
              </a:rPr>
              <a:t>In 2016, the program competed</a:t>
            </a:r>
            <a:r>
              <a:rPr lang="en-US" baseline="0" dirty="0">
                <a:latin typeface="Times New Roman" panose="02020603050405020304" pitchFamily="18" charset="0"/>
                <a:ea typeface="Tahoma" pitchFamily="34" charset="0"/>
                <a:cs typeface="Times New Roman" panose="02020603050405020304" pitchFamily="18" charset="0"/>
              </a:rPr>
              <a:t> against a much larger pool of programs: continuing education programs with an emphasis on leadership. The program retained its </a:t>
            </a:r>
            <a:r>
              <a:rPr lang="en-US" dirty="0">
                <a:latin typeface="Times New Roman" panose="02020603050405020304" pitchFamily="18" charset="0"/>
                <a:ea typeface="Tahoma" pitchFamily="34" charset="0"/>
                <a:cs typeface="Times New Roman" panose="02020603050405020304" pitchFamily="18" charset="0"/>
              </a:rPr>
              <a:t>top-10 ranking.</a:t>
            </a:r>
            <a:r>
              <a:rPr lang="en-US" b="1" dirty="0">
                <a:latin typeface="Times New Roman" panose="02020603050405020304" pitchFamily="18" charset="0"/>
                <a:ea typeface="Tahoma" pitchFamily="34" charset="0"/>
                <a:cs typeface="Times New Roman" panose="02020603050405020304" pitchFamily="18" charset="0"/>
              </a:rPr>
              <a:t>  </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ranking is based on survey responses, interviews, and site visits around seven criteria: vision/mission, involvement/participation, accountability/measurement, design/content/curriculum, presenters/presentations/delivery, take-home value, and outreach.</a:t>
            </a:r>
          </a:p>
          <a:p>
            <a:pPr marL="284006" lvl="1" indent="-284006">
              <a:spcAft>
                <a:spcPts val="673"/>
              </a:spcAft>
              <a:buFontTx/>
              <a:buChar char="•"/>
              <a:defRPr/>
            </a:pPr>
            <a:endParaRPr lang="en-US" dirty="0">
              <a:latin typeface="Times New Roman" panose="02020603050405020304" pitchFamily="18" charset="0"/>
              <a:ea typeface="Tahoma" pitchFamily="34" charset="0"/>
              <a:cs typeface="Times New Roman" panose="02020603050405020304" pitchFamily="18" charset="0"/>
            </a:endParaRPr>
          </a:p>
          <a:p>
            <a:pPr lvl="1" eaLnBrk="1" hangingPunct="1">
              <a:lnSpc>
                <a:spcPct val="80000"/>
              </a:lnSpc>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a:p>
            <a:pPr lvl="1" eaLnBrk="1" hangingPunct="1">
              <a:lnSpc>
                <a:spcPct val="80000"/>
              </a:lnSpc>
              <a:spcAft>
                <a:spcPts val="673"/>
              </a:spcAft>
              <a:buFontTx/>
              <a:buChar char="•"/>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5887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ECBFFFA5-6C16-4ED3-890A-42CF666D6A8A}" type="slidenum">
              <a:rPr lang="en-US" sz="1300"/>
              <a:pPr/>
              <a:t>14</a:t>
            </a:fld>
            <a:endParaRPr lang="en-US" sz="1300"/>
          </a:p>
        </p:txBody>
      </p:sp>
      <p:sp>
        <p:nvSpPr>
          <p:cNvPr id="29699" name="Rectangle 4"/>
          <p:cNvSpPr>
            <a:spLocks noGrp="1" noRot="1" noChangeAspect="1" noChangeArrowheads="1" noTextEdit="1"/>
          </p:cNvSpPr>
          <p:nvPr>
            <p:ph type="sldImg"/>
          </p:nvPr>
        </p:nvSpPr>
        <p:spPr>
          <a:ln/>
        </p:spPr>
      </p:sp>
      <p:sp>
        <p:nvSpPr>
          <p:cNvPr id="29700" name="Rectangle 5"/>
          <p:cNvSpPr>
            <a:spLocks noGrp="1" noChangeArrowheads="1"/>
          </p:cNvSpPr>
          <p:nvPr>
            <p:ph type="body" idx="1"/>
          </p:nvPr>
        </p:nvSpPr>
        <p:spPr>
          <a:xfrm>
            <a:off x="659364" y="4793156"/>
            <a:ext cx="5496578" cy="49680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The Baldrige Program and the Baldrige Award have successfully promoted performance excellence across the country and around the world. The program’s success can be attributed to a number of factors, including these:</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network of state, regional, and sector-specific Baldrige-based award programs</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growth of international interest in the Baldrige Program</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efforts of award recipients and other program participants</a:t>
            </a:r>
          </a:p>
        </p:txBody>
      </p:sp>
    </p:spTree>
    <p:extLst>
      <p:ext uri="{BB962C8B-B14F-4D97-AF65-F5344CB8AC3E}">
        <p14:creationId xmlns:p14="http://schemas.microsoft.com/office/powerpoint/2010/main" val="315255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65216FDB-17A3-4406-A9A6-60FFA18133E2}" type="slidenum">
              <a:rPr lang="en-US" sz="1300"/>
              <a:pPr/>
              <a:t>15</a:t>
            </a:fld>
            <a:endParaRPr lang="en-US" sz="1300"/>
          </a:p>
        </p:txBody>
      </p:sp>
      <p:sp>
        <p:nvSpPr>
          <p:cNvPr id="38915" name="Rectangle 2"/>
          <p:cNvSpPr>
            <a:spLocks noGrp="1" noRot="1" noChangeAspect="1" noChangeArrowheads="1" noTextEdit="1"/>
          </p:cNvSpPr>
          <p:nvPr>
            <p:ph type="sldImg"/>
          </p:nvPr>
        </p:nvSpPr>
        <p:spPr>
          <a:xfrm>
            <a:off x="1074738" y="830263"/>
            <a:ext cx="4654550" cy="3598862"/>
          </a:xfrm>
          <a:ln/>
        </p:spPr>
      </p:sp>
      <p:sp>
        <p:nvSpPr>
          <p:cNvPr id="37892" name="Rectangle 3"/>
          <p:cNvSpPr>
            <a:spLocks noGrp="1" noChangeArrowheads="1"/>
          </p:cNvSpPr>
          <p:nvPr>
            <p:ph type="body" idx="1"/>
          </p:nvPr>
        </p:nvSpPr>
        <p:spPr>
          <a:xfrm>
            <a:off x="858416" y="4602178"/>
            <a:ext cx="5592006" cy="4970352"/>
          </a:xfrm>
          <a:ln/>
        </p:spPr>
        <p:txBody>
          <a:bodyPr/>
          <a:lstStyle/>
          <a:p>
            <a:pPr defTabSz="1025317" eaLnBrk="1" fontAlgn="auto" hangingPunct="1">
              <a:spcBef>
                <a:spcPts val="0"/>
              </a:spcBef>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 Alliance for Performance Excellence, a nonprofit network, serves as an umbrella organization for local, state, regional, and industry Baldrige-based programs. Around 30 state, regional, local, and industry-based performance excellence programs throughout the country base their programs and awards on the Baldrige Excellence Framework, which has extended the reach of the national program and the Baldrige framework. These programs offer tools, resources, and expertise to assist organizations in improving their performance. They also serve as a feeder system for the national Baldrige Award.</a:t>
            </a:r>
          </a:p>
          <a:p>
            <a:pPr marL="192247" indent="-192247" defTabSz="1025317" eaLnBrk="1" fontAlgn="auto" hangingPunct="1">
              <a:spcBef>
                <a:spcPts val="0"/>
              </a:spcBef>
              <a:spcAft>
                <a:spcPts val="673"/>
              </a:spcAft>
              <a:buFont typeface="Arial" pitchFamily="34" charset="0"/>
              <a:buChar char="•"/>
              <a:defRPr/>
            </a:pPr>
            <a:r>
              <a:rPr lang="en-US" dirty="0">
                <a:latin typeface="Times New Roman" panose="02020603050405020304" pitchFamily="18" charset="0"/>
                <a:ea typeface="Tahoma" pitchFamily="34" charset="0"/>
                <a:cs typeface="Times New Roman" panose="02020603050405020304" pitchFamily="18" charset="0"/>
              </a:rPr>
              <a:t>The number of state and local, regional, and sector-specific Baldrige-based award programs has grown from 8 in 1991 to around 30 today. These programs cover nearly all U.S. states and territories. </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Other Baldrige-based programs cover long-term care and assisted living organizations and Army National Guard units, for example.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 Alliance for Performance Excellence noted the following for 2015:</a:t>
            </a:r>
          </a:p>
          <a:p>
            <a:pPr marL="284006" lvl="1" indent="-280090">
              <a:spcBef>
                <a:spcPts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1,262 application reports were received.</a:t>
            </a:r>
          </a:p>
          <a:p>
            <a:pPr marL="284006" lvl="1" indent="-280090">
              <a:spcBef>
                <a:spcPts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1,921 examiners were trained. </a:t>
            </a:r>
          </a:p>
          <a:p>
            <a:pPr marL="284006" lvl="1" indent="-280090">
              <a:spcBef>
                <a:spcPts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Over the past 20 years, state and local programs have trained more than 30,000 examiners.</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91274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402" eaLnBrk="0" hangingPunct="0">
              <a:defRPr sz="2900">
                <a:solidFill>
                  <a:schemeClr val="tx1"/>
                </a:solidFill>
                <a:latin typeface="Times New Roman" pitchFamily="18" charset="0"/>
                <a:ea typeface="ＭＳ Ｐゴシック" pitchFamily="34" charset="-128"/>
              </a:defRPr>
            </a:lvl1pPr>
            <a:lvl2pPr marL="916710" indent="-352580" defTabSz="1026402" eaLnBrk="0" hangingPunct="0">
              <a:defRPr sz="2900">
                <a:solidFill>
                  <a:schemeClr val="tx1"/>
                </a:solidFill>
                <a:latin typeface="Times New Roman" pitchFamily="18" charset="0"/>
                <a:ea typeface="ＭＳ Ｐゴシック" pitchFamily="34" charset="-128"/>
              </a:defRPr>
            </a:lvl2pPr>
            <a:lvl3pPr marL="1410323" indent="-282064" defTabSz="1026402" eaLnBrk="0" hangingPunct="0">
              <a:defRPr sz="2900">
                <a:solidFill>
                  <a:schemeClr val="tx1"/>
                </a:solidFill>
                <a:latin typeface="Times New Roman" pitchFamily="18" charset="0"/>
                <a:ea typeface="ＭＳ Ｐゴシック" pitchFamily="34" charset="-128"/>
              </a:defRPr>
            </a:lvl3pPr>
            <a:lvl4pPr marL="1974452" indent="-282064" defTabSz="1026402" eaLnBrk="0" hangingPunct="0">
              <a:defRPr sz="2900">
                <a:solidFill>
                  <a:schemeClr val="tx1"/>
                </a:solidFill>
                <a:latin typeface="Times New Roman" pitchFamily="18" charset="0"/>
                <a:ea typeface="ＭＳ Ｐゴシック" pitchFamily="34" charset="-128"/>
              </a:defRPr>
            </a:lvl4pPr>
            <a:lvl5pPr marL="2538582" indent="-282064" defTabSz="1026402" eaLnBrk="0" hangingPunct="0">
              <a:defRPr sz="2900">
                <a:solidFill>
                  <a:schemeClr val="tx1"/>
                </a:solidFill>
                <a:latin typeface="Times New Roman" pitchFamily="18" charset="0"/>
                <a:ea typeface="ＭＳ Ｐゴシック" pitchFamily="34" charset="-128"/>
              </a:defRPr>
            </a:lvl5pPr>
            <a:lvl6pPr marL="3102711"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66684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23097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795098"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04055182-3DB8-4F40-9EA9-BE883AD1077A}" type="slidenum">
              <a:rPr lang="en-US" sz="1300"/>
              <a:pPr/>
              <a:t>16</a:t>
            </a:fld>
            <a:endParaRPr lang="en-US" sz="1300"/>
          </a:p>
        </p:txBody>
      </p:sp>
      <p:sp>
        <p:nvSpPr>
          <p:cNvPr id="31747" name="Rectangle 2"/>
          <p:cNvSpPr>
            <a:spLocks noGrp="1" noRot="1" noChangeAspect="1" noChangeArrowheads="1" noTextEdit="1"/>
          </p:cNvSpPr>
          <p:nvPr>
            <p:ph type="sldImg"/>
          </p:nvPr>
        </p:nvSpPr>
        <p:spPr>
          <a:xfrm>
            <a:off x="801688" y="812800"/>
            <a:ext cx="5360987" cy="4143375"/>
          </a:xfrm>
          <a:ln/>
        </p:spPr>
      </p:sp>
      <p:sp>
        <p:nvSpPr>
          <p:cNvPr id="31748" name="Rectangle 3"/>
          <p:cNvSpPr>
            <a:spLocks noGrp="1" noChangeArrowheads="1"/>
          </p:cNvSpPr>
          <p:nvPr>
            <p:ph type="body" idx="1"/>
          </p:nvPr>
        </p:nvSpPr>
        <p:spPr>
          <a:xfrm>
            <a:off x="780379" y="5246483"/>
            <a:ext cx="5767597" cy="59076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Baldrige framework and the Criteria are a globally recognized model of performance excellence. Of the approximately 100 performance or business excellence programs around the world, most use the Baldrige Criteria or criteria similar to Baldrige as their performance excellence models.</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7981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BEDBEFF-A6E1-49D2-91F4-8A9C226D51E7}" type="slidenum">
              <a:rPr lang="en-US" sz="1300"/>
              <a:pPr/>
              <a:t>17</a:t>
            </a:fld>
            <a:endParaRPr lang="en-US" sz="1300"/>
          </a:p>
        </p:txBody>
      </p:sp>
      <p:sp>
        <p:nvSpPr>
          <p:cNvPr id="30723" name="Rectangle 4"/>
          <p:cNvSpPr>
            <a:spLocks noGrp="1" noRot="1" noChangeAspect="1" noChangeArrowheads="1" noTextEdit="1"/>
          </p:cNvSpPr>
          <p:nvPr>
            <p:ph type="sldImg"/>
          </p:nvPr>
        </p:nvSpPr>
        <p:spPr>
          <a:xfrm>
            <a:off x="1704975" y="368300"/>
            <a:ext cx="3897313" cy="3013075"/>
          </a:xfrm>
          <a:ln/>
        </p:spPr>
      </p:sp>
      <p:sp>
        <p:nvSpPr>
          <p:cNvPr id="29700" name="Rectangle 5"/>
          <p:cNvSpPr>
            <a:spLocks noGrp="1" noChangeArrowheads="1"/>
          </p:cNvSpPr>
          <p:nvPr>
            <p:ph type="body" idx="1"/>
          </p:nvPr>
        </p:nvSpPr>
        <p:spPr>
          <a:xfrm>
            <a:off x="312152" y="3405613"/>
            <a:ext cx="6344286" cy="3124728"/>
          </a:xfrm>
          <a:ln/>
        </p:spPr>
        <p:txBody>
          <a:bodyPr/>
          <a:lstStyle/>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Baldrige Program participants include a wide variety of individuals and organizations, such as Baldrige framework-using organizations; Baldrige Award applicants and recipients; and members of the Board of Examiners, who evaluate the award applications and prepare feedback reports.</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From the program’s inception through 2015, 109 of the more than 1,600 applications have resulted in a Baldrige Award: 31 in manufacturing, 16 in service, 26 in small business, 11 in education, 22 in health care, and 7 in the nonprofit sector. Seven organizations (MEDRAD;</a:t>
            </a:r>
            <a:r>
              <a:rPr lang="en-US" b="1" dirty="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MESA;</a:t>
            </a:r>
            <a:r>
              <a:rPr lang="en-US" b="1" dirty="0">
                <a:latin typeface="Times New Roman" panose="02020603050405020304" pitchFamily="18" charset="0"/>
                <a:ea typeface="Tahoma" pitchFamily="34" charset="0"/>
                <a:cs typeface="Times New Roman" panose="02020603050405020304" pitchFamily="18" charset="0"/>
              </a:rPr>
              <a:t> </a:t>
            </a:r>
            <a:r>
              <a:rPr lang="en-US" dirty="0" err="1">
                <a:latin typeface="Times New Roman" panose="02020603050405020304" pitchFamily="18" charset="0"/>
                <a:ea typeface="Tahoma" pitchFamily="34" charset="0"/>
                <a:cs typeface="Times New Roman" panose="02020603050405020304" pitchFamily="18" charset="0"/>
              </a:rPr>
              <a:t>MidwayUSA</a:t>
            </a:r>
            <a:r>
              <a:rPr lang="en-US" dirty="0">
                <a:latin typeface="Times New Roman" panose="02020603050405020304" pitchFamily="18" charset="0"/>
                <a:ea typeface="Tahoma" pitchFamily="34" charset="0"/>
                <a:cs typeface="Times New Roman" panose="02020603050405020304" pitchFamily="18" charset="0"/>
              </a:rPr>
              <a:t>; The Ritz-Carlton Hotel Company, L.L.C.; Solectron; Cargill Kitchen Solutions [formerly Sunny Fresh Foods, Inc.]; and Texas Nameplate, Inc.) have received the award twice, making the total number of award recipients 106.</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Through 2016, the Baldrige Performance Excellence Program had trained more than 10,000 examiners in the Baldrige framework and processes. State and regional programs that are members of the nonprofit Alliance for Performance Excellence, which serves as a feeder system for the national Baldrige Award, have trained more than 30,000 examiners over the past 20 years. Examiners often take knowledge from the program to their own organizations and teach others about the Baldrige process.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There have been examiners and award recipients in nearly every state and the District of Columbia.</a:t>
            </a:r>
          </a:p>
          <a:p>
            <a:pPr>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a:p>
            <a:pPr>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0504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1DAC9A5-19C3-4DC2-A219-304D44349ABE}" type="slidenum">
              <a:rPr lang="en-US" sz="1300"/>
              <a:pPr/>
              <a:t>18</a:t>
            </a:fld>
            <a:endParaRPr lang="en-US" sz="1300"/>
          </a:p>
        </p:txBody>
      </p:sp>
      <p:sp>
        <p:nvSpPr>
          <p:cNvPr id="31747" name="Rectangle 4"/>
          <p:cNvSpPr>
            <a:spLocks noGrp="1" noRot="1" noChangeAspect="1" noChangeArrowheads="1" noTextEdit="1"/>
          </p:cNvSpPr>
          <p:nvPr>
            <p:ph type="sldImg"/>
          </p:nvPr>
        </p:nvSpPr>
        <p:spPr>
          <a:xfrm>
            <a:off x="803275" y="812800"/>
            <a:ext cx="5359400" cy="4143375"/>
          </a:xfrm>
          <a:ln/>
        </p:spPr>
      </p:sp>
      <p:sp>
        <p:nvSpPr>
          <p:cNvPr id="31748" name="Rectangle 5"/>
          <p:cNvSpPr>
            <a:spLocks noGrp="1" noChangeArrowheads="1"/>
          </p:cNvSpPr>
          <p:nvPr>
            <p:ph type="body" idx="1"/>
          </p:nvPr>
        </p:nvSpPr>
        <p:spPr>
          <a:xfrm>
            <a:off x="547114" y="5055481"/>
            <a:ext cx="5712879" cy="5247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Through the sharing of best practices and knowledge of the Baldrige framework , award recipients have helped increase the competitiveness of U.S. organizations. For example, award recipients often host seminars and workshops to help other organizations understand and use the Criteria.</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Collectively, Baldrige Award recipients have given thousands of presentations. Audiences have included businesses, education and health care organizations, and government agencies and other nonprofit groups.</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Award recipients also share best practices at the annual Quest for Excellence Conference</a:t>
            </a:r>
            <a:r>
              <a:rPr lang="en-US" baseline="30000" dirty="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and at regional conferences. Regional conferences are held at various U.S. locations each year.</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The use of the Baldrige framework by award recipients has had a positive influence in several ways on these organizations’ customers and suppliers. First, the use of the Baldrige framework has helped the organizations improve their processes related to customers and suppliers and their relationships with these groups. In addition, some organizations, through such mechanisms as Baldrige-based awards for their suppliers, have encouraged their supplier organizations to use the Baldrige framework .  </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Many award recipients have also written and published articles on the Baldrige framework and the Baldrige Program. </a:t>
            </a:r>
          </a:p>
        </p:txBody>
      </p:sp>
    </p:spTree>
    <p:extLst>
      <p:ext uri="{BB962C8B-B14F-4D97-AF65-F5344CB8AC3E}">
        <p14:creationId xmlns:p14="http://schemas.microsoft.com/office/powerpoint/2010/main" val="343339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5358">
              <a:defRPr sz="2700">
                <a:solidFill>
                  <a:schemeClr val="tx1"/>
                </a:solidFill>
                <a:latin typeface="Times New Roman" pitchFamily="18" charset="0"/>
                <a:ea typeface="ＭＳ Ｐゴシック" pitchFamily="34" charset="-128"/>
              </a:defRPr>
            </a:lvl1pPr>
            <a:lvl2pPr marL="817492" indent="-314419" defTabSz="1025358">
              <a:defRPr sz="2700">
                <a:solidFill>
                  <a:schemeClr val="tx1"/>
                </a:solidFill>
                <a:latin typeface="Times New Roman" pitchFamily="18" charset="0"/>
                <a:ea typeface="ＭＳ Ｐゴシック" pitchFamily="34" charset="-128"/>
              </a:defRPr>
            </a:lvl2pPr>
            <a:lvl3pPr marL="1257679" indent="-251536" defTabSz="1025358">
              <a:defRPr sz="2700">
                <a:solidFill>
                  <a:schemeClr val="tx1"/>
                </a:solidFill>
                <a:latin typeface="Times New Roman" pitchFamily="18" charset="0"/>
                <a:ea typeface="ＭＳ Ｐゴシック" pitchFamily="34" charset="-128"/>
              </a:defRPr>
            </a:lvl3pPr>
            <a:lvl4pPr marL="1760750" indent="-251536" defTabSz="1025358">
              <a:defRPr sz="2700">
                <a:solidFill>
                  <a:schemeClr val="tx1"/>
                </a:solidFill>
                <a:latin typeface="Times New Roman" pitchFamily="18" charset="0"/>
                <a:ea typeface="ＭＳ Ｐゴシック" pitchFamily="34" charset="-128"/>
              </a:defRPr>
            </a:lvl4pPr>
            <a:lvl5pPr marL="2263823" indent="-251536" defTabSz="1025358">
              <a:defRPr sz="2700">
                <a:solidFill>
                  <a:schemeClr val="tx1"/>
                </a:solidFill>
                <a:latin typeface="Times New Roman" pitchFamily="18" charset="0"/>
                <a:ea typeface="ＭＳ Ｐゴシック" pitchFamily="34" charset="-128"/>
              </a:defRPr>
            </a:lvl5pPr>
            <a:lvl6pPr marL="2766894"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D944A158-3D94-4487-BB63-49DD713B7F70}" type="slidenum">
              <a:rPr lang="en-US" sz="1300"/>
              <a:pPr/>
              <a:t>19</a:t>
            </a:fld>
            <a:endParaRPr lang="en-US" sz="1300"/>
          </a:p>
        </p:txBody>
      </p:sp>
      <p:sp>
        <p:nvSpPr>
          <p:cNvPr id="55299" name="Rectangle 2"/>
          <p:cNvSpPr>
            <a:spLocks noGrp="1" noRot="1" noChangeAspect="1" noChangeArrowheads="1" noTextEdit="1"/>
          </p:cNvSpPr>
          <p:nvPr>
            <p:ph type="sldImg"/>
          </p:nvPr>
        </p:nvSpPr>
        <p:spPr>
          <a:xfrm>
            <a:off x="801688" y="811213"/>
            <a:ext cx="5360987" cy="4144962"/>
          </a:xfrm>
          <a:ln/>
        </p:spPr>
      </p:sp>
      <p:sp>
        <p:nvSpPr>
          <p:cNvPr id="55300" name="Rectangle 3"/>
          <p:cNvSpPr>
            <a:spLocks noGrp="1" noChangeArrowheads="1"/>
          </p:cNvSpPr>
          <p:nvPr>
            <p:ph type="body" idx="1"/>
          </p:nvPr>
        </p:nvSpPr>
        <p:spPr>
          <a:xfrm>
            <a:off x="157455" y="4981293"/>
            <a:ext cx="6708498" cy="6063935"/>
          </a:xfrm>
          <a:ln/>
        </p:spPr>
        <p:txBody>
          <a:bodyPr/>
          <a:lstStyle/>
          <a:p>
            <a:pPr>
              <a:defRPr/>
            </a:pPr>
            <a:r>
              <a:rPr lang="en-US" sz="1000" dirty="0">
                <a:latin typeface="Times New Roman" panose="02020603050405020304" pitchFamily="18" charset="0"/>
                <a:ea typeface="ＭＳ Ｐゴシック" pitchFamily="-109" charset="-128"/>
                <a:cs typeface="Times New Roman" panose="02020603050405020304" pitchFamily="18" charset="0"/>
              </a:rPr>
              <a:t>Besides results such as increased self-knowledge, more workforce participation, and integrated operations, the Baldrige framework has helped organizations to improve bottom-line results and competitiveness. Following are some examples:</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Lockheed Martin Missiles and Fire Control (MFC) has attained a leading market share and sustained growth over the past four years: return on investment, a strategic measure for MFC, has grown at a 23% compound annual rate, faster than the industry-best competitor at 13.7%; operating margin has had a compound annual growth rate of 6.2% over 11 years, better than the Standard &amp; Poor’s (S&amp;P) 500 Capital Goods Manufacturing Index at 1.5% and the industry-best competitor at 0.2%; from 2006 to 2011, annual orders from repeat customers increased by 32%, and international orders increased by almost 400%; and time reductions as a result of process and performance improvement programs yielded an estimated saving of $225 million annually.</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Since 2006, MESA more than doubled in size while transforming itself from a manufacturing company to a full-service provider of corrosion control and integrity solutions to the pipeline industry. MESA's growth rate during this period exceeded its closest competitor by almost 40%; MESA's entry into new markets, including expansion into the asset integrity market for pipelines, has created more than $26 million of annual revenue over a nine-year period; profitability as a percentage of revenue has increased from 5% in 2006 to greater than 10% projected for 2012; customer retention rates consistently exceeded 95% in both materials and service between 2006 and 2011, and revenue from existing customers increased over the same period; and the customer satisfaction increased from 87% in 2006 to over 90% since 2009; these levels are consistently better than competitors (ranging from 72 to 83%) and the American Customer Satisfaction Index (ranging from 72 to 76%). </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North Mississippi Health Services’ (NMHS’) outpatient management of diabetes has met or exceeded the National Committee for Quality Assurance (NCQA) top-decile benchmark since 2008; colorectal cancer screenings have increased since 2009 and consistently exceed the standard set by the state’s Medicare quality improvement organization; for 2012, the system’s flagship hospital performed at the 100% level for Joint Commission-accredited hospitals in 26 of 30 Surgical Care Improvement Project core measures; a strong focus on patient safety has led to no central line-associated blood stream infections in the intensive care unit for two years; employee retention has been at or above 90% since fiscal year 2007, exceeding the Bureau of Labor Statistics’ benchmark for health care organizations by 10%; and NMHS leads its primary competitor in market share by 13% and all other hospitals combined by 8%.</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The City of Irving is one of five cities in the state and 89 in the nation with a AAA rating from both Standard and Poor’s and Moody’s—ratings that it has maintained since 2007; the tax rate is the second lowest in the Dallas-Fort Worth Metropolitan area. Since 2007, its overall cost of service has been better than four comparable cities in the area; the rating for overall quality of service in Irving (74%) is higher than the state of Texas (46%), county government (37%), and the U.S. government (38%); since 2006, </a:t>
            </a:r>
            <a:r>
              <a:rPr lang="en-US" sz="1000" dirty="0" err="1">
                <a:latin typeface="Times New Roman" panose="02020603050405020304" pitchFamily="18" charset="0"/>
                <a:ea typeface="Tahoma" pitchFamily="34" charset="0"/>
                <a:cs typeface="Times New Roman" panose="02020603050405020304" pitchFamily="18" charset="0"/>
              </a:rPr>
              <a:t>the%age</a:t>
            </a:r>
            <a:r>
              <a:rPr lang="en-US" sz="1000" dirty="0">
                <a:latin typeface="Times New Roman" panose="02020603050405020304" pitchFamily="18" charset="0"/>
                <a:ea typeface="Tahoma" pitchFamily="34" charset="0"/>
                <a:cs typeface="Times New Roman" panose="02020603050405020304" pitchFamily="18" charset="0"/>
              </a:rPr>
              <a:t> of residents rating many of the city’s key services—including police, code enforcement, libraries, and recreational—as good or excellent has increased by double digits; and Irving’s focus on process efficiency has resulted in more than $44 million in cost savings and efficiencies since 2008. </a:t>
            </a:r>
            <a:endParaRPr lang="en-US" sz="1000" b="1" dirty="0">
              <a:latin typeface="Times New Roman" pitchFamily="18" charset="0"/>
              <a:ea typeface="ＭＳ Ｐゴシック" pitchFamily="-109" charset="-128"/>
              <a:cs typeface="Times New Roman" panose="02020603050405020304" pitchFamily="18" charset="0"/>
            </a:endParaRPr>
          </a:p>
          <a:p>
            <a:pPr marL="70512" indent="-70512">
              <a:spcBef>
                <a:spcPts val="215"/>
              </a:spcBef>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Montgomery County Public Schools (2010 Baldrige Award recipient) elementary school students’ reading performance used to determine Adequate Yearly Progress (AYP) increased for all subgroups, including improvements of 10.2 percentage points for Limited English Proficient students, 8.3 percentage points for students receiving free and reduced-priced meals, 7.1 percentage points for African Americans, and 7.6 percentage points for Hispanics..</a:t>
            </a:r>
          </a:p>
          <a:p>
            <a:pPr marL="70512" indent="-70512">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Advocate Good Samaritan Hospital (2010 Baldrige Award recipient) demonstrates high levels of performance in many process measures for clinical outcomes. For example, risk-adjusted mortality (overall mortality divided by expected mortality where 1 is the standard) decreased from 0.55 in 2007 to 0.42 in 2010, exceeding the six-county top-decile level as measured by Thomson Reuters. </a:t>
            </a:r>
          </a:p>
          <a:p>
            <a:pPr marL="70512" indent="-70512">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Lean manufacturing concepts have helped MESA Products, Inc. (2006 Baldrige Award recipient) achieve cycle time and productivity improvements. For example, throughput time in the magnesium assembly area improved by 82%, output in the instrumentation equipment assembly area increased by 60%, lead time for the sales-order-entry process decreased by 30%, and error rates dropped 50%. In addition, on-time shipments improved to 97.2%.</a:t>
            </a:r>
          </a:p>
          <a:p>
            <a:pPr marL="70512" indent="-70512">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Hurricane Katrina caused </a:t>
            </a:r>
            <a:r>
              <a:rPr lang="en-US" sz="1000" dirty="0" err="1">
                <a:latin typeface="Times New Roman" pitchFamily="18" charset="0"/>
                <a:ea typeface="ＭＳ Ｐゴシック" pitchFamily="-109" charset="-128"/>
                <a:cs typeface="Times New Roman" panose="02020603050405020304" pitchFamily="18" charset="0"/>
              </a:rPr>
              <a:t>DynMcDermott</a:t>
            </a:r>
            <a:r>
              <a:rPr lang="en-US" sz="1000" dirty="0">
                <a:latin typeface="Times New Roman" pitchFamily="18" charset="0"/>
                <a:ea typeface="ＭＳ Ｐゴシック" pitchFamily="-109" charset="-128"/>
                <a:cs typeface="Times New Roman" panose="02020603050405020304" pitchFamily="18" charset="0"/>
              </a:rPr>
              <a:t> Petroleum Operations Company (2005 Baldrige Award recipient) to relocate operations from New Orleans, Louisiana, to Beaumont, Texas. Within five days, the Strategic Petroleum Reserve, which </a:t>
            </a:r>
            <a:r>
              <a:rPr lang="en-US" sz="1000" dirty="0" err="1">
                <a:latin typeface="Times New Roman" pitchFamily="18" charset="0"/>
                <a:ea typeface="ＭＳ Ｐゴシック" pitchFamily="-109" charset="-128"/>
                <a:cs typeface="Times New Roman" panose="02020603050405020304" pitchFamily="18" charset="0"/>
              </a:rPr>
              <a:t>DynMcDermott</a:t>
            </a:r>
            <a:r>
              <a:rPr lang="en-US" sz="1000" dirty="0">
                <a:latin typeface="Times New Roman" pitchFamily="18" charset="0"/>
                <a:ea typeface="ＭＳ Ｐゴシック" pitchFamily="-109" charset="-128"/>
                <a:cs typeface="Times New Roman" panose="02020603050405020304" pitchFamily="18" charset="0"/>
              </a:rPr>
              <a:t> manages as a contractor for the U.S. Department of Energy, began delivering oil to refineries in the Gulf Coast region that normally get oil from the Gulf of Mexico.</a:t>
            </a:r>
          </a:p>
          <a:p>
            <a:pPr>
              <a:defRPr/>
            </a:pPr>
            <a:endParaRPr lang="en-US" sz="1000" dirty="0">
              <a:latin typeface="Times New Roman" pitchFamily="18" charset="0"/>
              <a:ea typeface="ＭＳ Ｐゴシック" pitchFamily="-109" charset="-128"/>
              <a:cs typeface="Times New Roman" panose="02020603050405020304" pitchFamily="18" charset="0"/>
            </a:endParaRPr>
          </a:p>
          <a:p>
            <a:pPr>
              <a:defRPr/>
            </a:pPr>
            <a:endParaRPr lang="en-US" sz="1000" dirty="0">
              <a:latin typeface="Times New Roman" pitchFamily="18" charset="0"/>
              <a:ea typeface="ＭＳ Ｐゴシック" pitchFamily="-109" charset="-128"/>
              <a:cs typeface="Times New Roman" panose="02020603050405020304" pitchFamily="18" charset="0"/>
            </a:endParaRPr>
          </a:p>
          <a:p>
            <a:pPr lvl="1" indent="-121437">
              <a:defRPr/>
            </a:pPr>
            <a:endParaRPr lang="en-US" sz="1000" dirty="0">
              <a:latin typeface="Times New Roman" pitchFamily="18" charset="0"/>
              <a:ea typeface="ＭＳ Ｐゴシック" pitchFamily="-109" charset="-128"/>
              <a:cs typeface="Times New Roman" panose="02020603050405020304" pitchFamily="18" charset="0"/>
            </a:endParaRPr>
          </a:p>
        </p:txBody>
      </p:sp>
    </p:spTree>
    <p:extLst>
      <p:ext uri="{BB962C8B-B14F-4D97-AF65-F5344CB8AC3E}">
        <p14:creationId xmlns:p14="http://schemas.microsoft.com/office/powerpoint/2010/main" val="71491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5500">
              <a:defRPr sz="2400">
                <a:solidFill>
                  <a:schemeClr val="tx1"/>
                </a:solidFill>
                <a:latin typeface="Times New Roman" panose="02020603050405020304" pitchFamily="18" charset="0"/>
                <a:ea typeface="MS PGothic" panose="020B0600070205080204" pitchFamily="34" charset="-128"/>
              </a:defRPr>
            </a:lvl1pPr>
            <a:lvl2pPr marL="742950" indent="-285750" defTabSz="825500">
              <a:defRPr sz="2400">
                <a:solidFill>
                  <a:schemeClr val="tx1"/>
                </a:solidFill>
                <a:latin typeface="Times New Roman" panose="02020603050405020304" pitchFamily="18" charset="0"/>
                <a:ea typeface="MS PGothic" panose="020B0600070205080204" pitchFamily="34" charset="-128"/>
              </a:defRPr>
            </a:lvl2pPr>
            <a:lvl3pPr marL="1143000" indent="-228600" defTabSz="825500">
              <a:defRPr sz="2400">
                <a:solidFill>
                  <a:schemeClr val="tx1"/>
                </a:solidFill>
                <a:latin typeface="Times New Roman" panose="02020603050405020304" pitchFamily="18" charset="0"/>
                <a:ea typeface="MS PGothic" panose="020B0600070205080204" pitchFamily="34" charset="-128"/>
              </a:defRPr>
            </a:lvl3pPr>
            <a:lvl4pPr marL="1600200" indent="-228600" defTabSz="825500">
              <a:defRPr sz="2400">
                <a:solidFill>
                  <a:schemeClr val="tx1"/>
                </a:solidFill>
                <a:latin typeface="Times New Roman" panose="02020603050405020304" pitchFamily="18" charset="0"/>
                <a:ea typeface="MS PGothic" panose="020B0600070205080204" pitchFamily="34" charset="-128"/>
              </a:defRPr>
            </a:lvl4pPr>
            <a:lvl5pPr marL="2057400" indent="-228600" defTabSz="825500">
              <a:defRPr sz="2400">
                <a:solidFill>
                  <a:schemeClr val="tx1"/>
                </a:solidFill>
                <a:latin typeface="Times New Roman" panose="02020603050405020304" pitchFamily="18" charset="0"/>
                <a:ea typeface="MS PGothic" panose="020B0600070205080204" pitchFamily="34" charset="-128"/>
              </a:defRPr>
            </a:lvl5pPr>
            <a:lvl6pPr marL="25146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0D25F4-6F0F-4DA6-827E-ABDC038CCA95}" type="slidenum">
              <a:rPr lang="en-US" altLang="en-US" sz="1100"/>
              <a:pPr/>
              <a:t>2</a:t>
            </a:fld>
            <a:endParaRPr lang="en-US" altLang="en-US" sz="11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Calibri" panose="020F0502020204030204" pitchFamily="34" charset="0"/>
              </a:rPr>
              <a:t>The ratio of the Baldrige Program’s benefits for the U.S. economy to its costs is estimated at 820 to 1.</a:t>
            </a:r>
          </a:p>
          <a:p>
            <a:endParaRPr lang="en-US" altLang="en-US" sz="1600" dirty="0">
              <a:latin typeface="Calibri" panose="020F0502020204030204" pitchFamily="34" charset="0"/>
            </a:endParaRPr>
          </a:p>
          <a:p>
            <a:r>
              <a:rPr lang="en-US" altLang="en-US" sz="1600" dirty="0">
                <a:latin typeface="Calibri" panose="020F0502020204030204" pitchFamily="34" charset="0"/>
              </a:rPr>
              <a:t>106 Baldrige Award winners serve as national role models.</a:t>
            </a:r>
          </a:p>
          <a:p>
            <a:endParaRPr lang="en-US" altLang="en-US" sz="1600" dirty="0">
              <a:latin typeface="Calibri" panose="020F0502020204030204" pitchFamily="34" charset="0"/>
            </a:endParaRPr>
          </a:p>
          <a:p>
            <a:r>
              <a:rPr lang="en-US" altLang="en-US" sz="1600" dirty="0">
                <a:latin typeface="Calibri" panose="020F0502020204030204" pitchFamily="34" charset="0"/>
              </a:rPr>
              <a:t>2010-–2016 award applicants represent 589,635  jobs, 2,815 work sites, over $147 billion in revenue/budgets, and about 450 million customers served.</a:t>
            </a:r>
          </a:p>
          <a:p>
            <a:endParaRPr lang="en-US" altLang="en-US" sz="1600" dirty="0">
              <a:latin typeface="Calibri" panose="020F0502020204030204" pitchFamily="34" charset="0"/>
            </a:endParaRPr>
          </a:p>
          <a:p>
            <a:r>
              <a:rPr lang="en-US" altLang="en-US" sz="1600" dirty="0">
                <a:latin typeface="Calibri" panose="020F0502020204030204" pitchFamily="34" charset="0"/>
              </a:rPr>
              <a:t>366 Baldrige examiners volunteered roughly $5.6 million in services in 2016.</a:t>
            </a:r>
          </a:p>
          <a:p>
            <a:endParaRPr lang="en-US" altLang="en-US" sz="1600" dirty="0">
              <a:latin typeface="Calibri" panose="020F0502020204030204" pitchFamily="34" charset="0"/>
            </a:endParaRPr>
          </a:p>
          <a:p>
            <a:r>
              <a:rPr lang="en-US" altLang="en-US" sz="1600" dirty="0">
                <a:latin typeface="Calibri" panose="020F0502020204030204" pitchFamily="34" charset="0"/>
              </a:rPr>
              <a:t>State Baldrige-based examiners volunteered around $29 million in services in 2015.</a:t>
            </a: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p:txBody>
      </p:sp>
    </p:spTree>
    <p:extLst>
      <p:ext uri="{BB962C8B-B14F-4D97-AF65-F5344CB8AC3E}">
        <p14:creationId xmlns:p14="http://schemas.microsoft.com/office/powerpoint/2010/main" val="161881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FE24620-6131-4443-A5C2-D14CF82A61BD}" type="slidenum">
              <a:rPr lang="en-US" sz="1300"/>
              <a:pPr/>
              <a:t>20</a:t>
            </a:fld>
            <a:endParaRPr lang="en-US" sz="1300"/>
          </a:p>
        </p:txBody>
      </p:sp>
      <p:sp>
        <p:nvSpPr>
          <p:cNvPr id="32771" name="Rectangle 6"/>
          <p:cNvSpPr>
            <a:spLocks noGrp="1" noRot="1" noChangeAspect="1" noChangeArrowheads="1" noTextEdit="1"/>
          </p:cNvSpPr>
          <p:nvPr>
            <p:ph type="sldImg"/>
          </p:nvPr>
        </p:nvSpPr>
        <p:spPr>
          <a:ln/>
        </p:spPr>
      </p:sp>
      <p:sp>
        <p:nvSpPr>
          <p:cNvPr id="31748" name="Rectangle 7"/>
          <p:cNvSpPr>
            <a:spLocks noGrp="1" noChangeArrowheads="1"/>
          </p:cNvSpPr>
          <p:nvPr>
            <p:ph type="body" idx="1"/>
          </p:nvPr>
        </p:nvSpPr>
        <p:spPr>
          <a:xfrm>
            <a:off x="542342" y="5098234"/>
            <a:ext cx="5692204" cy="4285307"/>
          </a:xfrm>
          <a:ln/>
        </p:spPr>
        <p:txBody>
          <a:bodyPr/>
          <a:lstStyle/>
          <a:p>
            <a:pPr>
              <a:spcAft>
                <a:spcPts val="740"/>
              </a:spcAft>
              <a:defRPr/>
            </a:pPr>
            <a:r>
              <a:rPr lang="en-US" dirty="0">
                <a:latin typeface="Times New Roman" panose="02020603050405020304" pitchFamily="18" charset="0"/>
                <a:ea typeface="Tahoma" pitchFamily="34" charset="0"/>
                <a:cs typeface="Times New Roman" panose="02020603050405020304" pitchFamily="18" charset="0"/>
              </a:rPr>
              <a:t>The following slides show some of the achievements of the current award recipients.</a:t>
            </a:r>
          </a:p>
        </p:txBody>
      </p:sp>
    </p:spTree>
    <p:extLst>
      <p:ext uri="{BB962C8B-B14F-4D97-AF65-F5344CB8AC3E}">
        <p14:creationId xmlns:p14="http://schemas.microsoft.com/office/powerpoint/2010/main" val="72925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21</a:t>
            </a:fld>
            <a:endParaRPr lang="en-US" sz="1300"/>
          </a:p>
        </p:txBody>
      </p:sp>
      <p:sp>
        <p:nvSpPr>
          <p:cNvPr id="33795" name="Rectangle 2"/>
          <p:cNvSpPr>
            <a:spLocks noGrp="1" noRot="1" noChangeAspect="1" noChangeArrowheads="1" noTextEdit="1"/>
          </p:cNvSpPr>
          <p:nvPr>
            <p:ph type="sldImg"/>
          </p:nvPr>
        </p:nvSpPr>
        <p:spPr>
          <a:xfrm>
            <a:off x="1162050" y="704850"/>
            <a:ext cx="4546600" cy="3514725"/>
          </a:xfrm>
          <a:ln/>
        </p:spPr>
      </p:sp>
      <p:sp>
        <p:nvSpPr>
          <p:cNvPr id="272387" name="Rectangle 3"/>
          <p:cNvSpPr>
            <a:spLocks noGrp="1" noChangeArrowheads="1"/>
          </p:cNvSpPr>
          <p:nvPr>
            <p:ph type="body" idx="1"/>
          </p:nvPr>
        </p:nvSpPr>
        <p:spPr>
          <a:xfrm>
            <a:off x="229025" y="4517804"/>
            <a:ext cx="6576492" cy="4480964"/>
          </a:xfrm>
        </p:spPr>
        <p:txBody>
          <a:bodyPr/>
          <a:lstStyle/>
          <a:p>
            <a:r>
              <a:rPr lang="en-US" dirty="0"/>
              <a:t>Don Chalmers Ford is an independent business franchised to represent the Ford Motor Company in vehicle sales and service in Rio Rancho, New Mexico, a city of 94,000 just outside Albuquerque. The company motto, “Real Value, Real People, Real Simple,” is brought to life by Don Chalmers Ford’s commitment to “customers, quality, and community.” Providing customers with an innovative, non-traditional dealership experience is key; for example, visitors are always welcomed by a greeter when entering the showroom, which is designed to surround them with a relaxed, “art gallery” atmosphere. The company has a workforce of 182 employees and recorded $126 million in gross sales in 2015.</a:t>
            </a:r>
          </a:p>
          <a:p>
            <a:r>
              <a:rPr lang="en-US" b="1" dirty="0"/>
              <a:t>Selected Results</a:t>
            </a:r>
          </a:p>
          <a:p>
            <a:pPr marL="171450" indent="-171450">
              <a:buFont typeface="Arial" panose="020B0604020202020204" pitchFamily="34" charset="0"/>
              <a:buChar char="•"/>
            </a:pPr>
            <a:r>
              <a:rPr lang="en-US" dirty="0"/>
              <a:t>Highest national recognition for customer satisfaction and market share available to Ford dealerships 13 times over the last 17 years. This feat has only been accomplished by 4 percent of domestic Ford dealerships.</a:t>
            </a:r>
          </a:p>
          <a:p>
            <a:pPr marL="171450" indent="-171450">
              <a:buFont typeface="Arial" panose="020B0604020202020204" pitchFamily="34" charset="0"/>
              <a:buChar char="•"/>
            </a:pPr>
            <a:r>
              <a:rPr lang="en-US" dirty="0"/>
              <a:t>Total sales volume increased from $109 million in 2012 to $126 million in 2015. Total dealership gross profit increased by 13 percent during the same period, with the percentage of gross profit growth in 2015 exceeding Ford's national benchmark level by 8.4%.</a:t>
            </a:r>
          </a:p>
          <a:p>
            <a:pPr marL="171450" indent="-171450">
              <a:buFont typeface="Arial" panose="020B0604020202020204" pitchFamily="34" charset="0"/>
              <a:buChar char="•"/>
            </a:pPr>
            <a:r>
              <a:rPr lang="en-US" dirty="0"/>
              <a:t>Retention rate of sales consultants increased from 56.3% in 2011 to 71.4% in 2015, significantly higher than the national average of 26% for non-luxury brand dealerships.</a:t>
            </a:r>
          </a:p>
          <a:p>
            <a:pPr marL="171450" indent="-171450">
              <a:buFont typeface="Arial" panose="020B0604020202020204" pitchFamily="34" charset="0"/>
              <a:buChar char="•"/>
            </a:pPr>
            <a:r>
              <a:rPr lang="en-US" dirty="0"/>
              <a:t>Don Chalmers Ford’s customer engagement and satisfaction have achieved benchmark levels in each market segment and exceed regional benchmarks for service locations, according to Ford Motor Company’s Consumer Experience Index (CEI)/Net Promoter Score. Overall customer satisfaction for new vehicle sales and for maintenance and repair (CEI score of 88) surpassed the ratings for Ford dealers of similar size in the region (average CEI score of 81) in 2015.</a:t>
            </a:r>
          </a:p>
          <a:p>
            <a:pPr marL="171450" indent="-171450">
              <a:buFont typeface="Arial" panose="020B0604020202020204" pitchFamily="34" charset="0"/>
              <a:buChar char="•"/>
            </a:pPr>
            <a:r>
              <a:rPr lang="en-US" dirty="0"/>
              <a:t>Customers have rated the dealership’s new vehicle sales at 90 or higher for engagement and satisfaction from 2013 to 2016. Ninety-six percent of customers who bought used vehicles from Don Chalmers Ford report that they are willing to recommend the dealership to family and friends.</a:t>
            </a:r>
          </a:p>
          <a:p>
            <a:pPr marL="171450" indent="-171450">
              <a:buFont typeface="Arial" panose="020B0604020202020204" pitchFamily="34" charset="0"/>
              <a:buChar char="•"/>
            </a:pPr>
            <a:r>
              <a:rPr lang="en-US" dirty="0"/>
              <a:t>Retention rate of sales consultants increased from 56.3% in 2011 to 71.4% in 2015, significantly higher than the national average of 26 percent for non-luxury brand dealerships.</a:t>
            </a:r>
          </a:p>
          <a:p>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81796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22</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479453"/>
            <a:ext cx="6576492" cy="4640531"/>
          </a:xfrm>
        </p:spPr>
        <p:txBody>
          <a:bodyPr/>
          <a:lstStyle/>
          <a:p>
            <a:r>
              <a:rPr lang="en-US" dirty="0"/>
              <a:t>Momentum Group, headquartered in Irvine, California, started in 1994 as one of the smallest contract textile distributors in the United States. Today, the company is a recognized leader in the commercial interiors industry, creating exclusive, design-focused fabrics for customers that include architectural and design firms, and commercial furniture manufacturers. In just over two decades, Momentum Group’s sales have grown more than 400% and have outperformed the industry for 19 years out of the 22 that the firm has been in business. Momentum Group employs a workforce of 150 at its corporate offices in Irvine; design center and warehouse in North Carolina; warehouses in Michigan and California; showrooms in Illinois, New York, and Texas; and individual sales and remote employee offices across the nation.</a:t>
            </a:r>
          </a:p>
          <a:p>
            <a:r>
              <a:rPr lang="en-US" b="1" dirty="0"/>
              <a:t>Selected results</a:t>
            </a:r>
          </a:p>
          <a:p>
            <a:pPr marL="171450" indent="-171450">
              <a:buFont typeface="Arial" panose="020B0604020202020204" pitchFamily="34" charset="0"/>
              <a:buChar char="•"/>
            </a:pPr>
            <a:r>
              <a:rPr lang="en-US" dirty="0"/>
              <a:t>Sales growth of more than 400%; outperformed the industry for 19 years out of the 22 that the firm has been in business.</a:t>
            </a:r>
          </a:p>
          <a:p>
            <a:pPr marL="171450" indent="-171450">
              <a:buFont typeface="Arial" panose="020B0604020202020204" pitchFamily="34" charset="0"/>
              <a:buChar char="•"/>
            </a:pPr>
            <a:r>
              <a:rPr lang="en-US" dirty="0"/>
              <a:t>Invested in process upgrades that have reduced sample production time by 50% and improved sample yield per yard by 20%.</a:t>
            </a:r>
          </a:p>
          <a:p>
            <a:pPr marL="171450" indent="-171450">
              <a:buFont typeface="Arial" panose="020B0604020202020204" pitchFamily="34" charset="0"/>
              <a:buChar char="•"/>
            </a:pPr>
            <a:r>
              <a:rPr lang="en-US" dirty="0"/>
              <a:t>Named a “Best Place to Work” by both California’s </a:t>
            </a:r>
            <a:r>
              <a:rPr lang="en-US" i="1" dirty="0"/>
              <a:t>Orange County Business Journal </a:t>
            </a:r>
            <a:r>
              <a:rPr lang="en-US" dirty="0"/>
              <a:t>and </a:t>
            </a:r>
            <a:r>
              <a:rPr lang="en-US" i="1" dirty="0"/>
              <a:t>Business North Carolina</a:t>
            </a:r>
            <a:r>
              <a:rPr lang="en-US" dirty="0"/>
              <a:t>. The company also has been recognized by the </a:t>
            </a:r>
            <a:r>
              <a:rPr lang="en-US" i="1" dirty="0"/>
              <a:t>Orange County Register </a:t>
            </a:r>
            <a:r>
              <a:rPr lang="en-US" dirty="0"/>
              <a:t>as one of its “Top Workplaces.”</a:t>
            </a:r>
          </a:p>
          <a:p>
            <a:pPr marL="171450" indent="-171450">
              <a:buFont typeface="Arial" panose="020B0604020202020204" pitchFamily="34" charset="0"/>
              <a:buChar char="•"/>
            </a:pPr>
            <a:r>
              <a:rPr lang="en-US" dirty="0"/>
              <a:t>Average employee tenure of more than 10 years; 73% of current managers promoted from within.</a:t>
            </a:r>
          </a:p>
          <a:p>
            <a:pPr marL="192247" indent="-192247">
              <a:buFont typeface="Arial" panose="020B0604020202020204" pitchFamily="34" charset="0"/>
              <a:buChar char="•"/>
            </a:pPr>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193764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23</a:t>
            </a:fld>
            <a:endParaRPr lang="en-US" sz="1300"/>
          </a:p>
        </p:txBody>
      </p:sp>
      <p:sp>
        <p:nvSpPr>
          <p:cNvPr id="33795" name="Rectangle 2"/>
          <p:cNvSpPr>
            <a:spLocks noGrp="1" noRot="1" noChangeAspect="1" noChangeArrowheads="1" noTextEdit="1"/>
          </p:cNvSpPr>
          <p:nvPr>
            <p:ph type="sldImg"/>
          </p:nvPr>
        </p:nvSpPr>
        <p:spPr>
          <a:xfrm>
            <a:off x="1101725" y="463550"/>
            <a:ext cx="4546600" cy="3514725"/>
          </a:xfrm>
          <a:ln/>
        </p:spPr>
      </p:sp>
      <p:sp>
        <p:nvSpPr>
          <p:cNvPr id="272387" name="Rectangle 3"/>
          <p:cNvSpPr>
            <a:spLocks noGrp="1" noChangeArrowheads="1"/>
          </p:cNvSpPr>
          <p:nvPr>
            <p:ph type="body" idx="1"/>
          </p:nvPr>
        </p:nvSpPr>
        <p:spPr>
          <a:xfrm>
            <a:off x="446915" y="3992391"/>
            <a:ext cx="6407410" cy="4923009"/>
          </a:xfrm>
        </p:spPr>
        <p:txBody>
          <a:bodyPr/>
          <a:lstStyle/>
          <a:p>
            <a:r>
              <a:rPr lang="en-US" dirty="0"/>
              <a:t>Providing hope and promoting healing and recovery: that is the mission of Kindred Nursing and Rehabilitation Center - Mountain Valley, a 68-bed skilled nursing center in Kellogg, Idaho, a rural community set in the foothills of the Rocky Mountains. Kindred - Mountain Valley is operated by Kindred Healthcare Inc., a for-profit corporation with approximately 90 centers across the nation. Kindred - Mountain Valley provides skilled nursing and rehabilitation services for patients who require short-term (six months or less) and long-term (longer than six months) care. The center has 92 employees on staff and reports a total net revenue of $6.4 million.</a:t>
            </a:r>
          </a:p>
          <a:p>
            <a:r>
              <a:rPr lang="en-US" b="1" dirty="0"/>
              <a:t>Selected Results</a:t>
            </a:r>
          </a:p>
          <a:p>
            <a:pPr marL="171450" indent="-171450">
              <a:buFont typeface="Arial" panose="020B0604020202020204" pitchFamily="34" charset="0"/>
              <a:buChar char="•"/>
            </a:pPr>
            <a:r>
              <a:rPr lang="en-US" dirty="0"/>
              <a:t>For seven consecutive years, achieved a five-star quality rating—the highest possible—from the Centers for Medicare and Medicaid Services. Less than 1% of 15,600 skilled nursing facilities nationwide achieved the five-star rating over that period of time.</a:t>
            </a:r>
          </a:p>
          <a:p>
            <a:pPr marL="171450" indent="-171450">
              <a:buFont typeface="Arial" panose="020B0604020202020204" pitchFamily="34" charset="0"/>
              <a:buChar char="•"/>
            </a:pPr>
            <a:r>
              <a:rPr lang="en-US" dirty="0"/>
              <a:t>One-hundred% of residents and family members surveyed have expressed either “very” or “extreme” overall satisfaction levels since 2013, which is above the national industry average by 20% for residents and by 10% for families.</a:t>
            </a:r>
          </a:p>
          <a:p>
            <a:pPr marL="171450" indent="-171450">
              <a:buFont typeface="Arial" panose="020B0604020202020204" pitchFamily="34" charset="0"/>
              <a:buChar char="•"/>
            </a:pPr>
            <a:r>
              <a:rPr lang="en-US" dirty="0"/>
              <a:t>90% employee retention rate, which is more than 20% above the national industry average.</a:t>
            </a:r>
          </a:p>
          <a:p>
            <a:pPr marL="171450" indent="-171450">
              <a:buFont typeface="Arial" panose="020B0604020202020204" pitchFamily="34" charset="0"/>
              <a:buChar char="•"/>
            </a:pPr>
            <a:r>
              <a:rPr lang="en-US" dirty="0"/>
              <a:t>Occupancy rate of 89 to 90% has exceeded national and state benchmarks from 2010 to 2016.</a:t>
            </a:r>
          </a:p>
          <a:p>
            <a:pPr marL="171450" indent="-171450">
              <a:buFont typeface="Arial" panose="020B0604020202020204" pitchFamily="34" charset="0"/>
              <a:buChar char="•"/>
            </a:pPr>
            <a:r>
              <a:rPr lang="en-US" dirty="0"/>
              <a:t>Based on an analysis of Centers for Medicare and Medicaid Services data comparing nursing homes, demonstrates the “best possible results” for several long- and short-term resident outcomes. For example, since 2014, the center has achieved the best possible performance for pain management for long-term residents and outperformed state and national benchmarks by 10–20% for short-term residents.</a:t>
            </a:r>
          </a:p>
          <a:p>
            <a:pPr marL="171450" indent="-171450">
              <a:buFont typeface="Arial" panose="020B0604020202020204" pitchFamily="34" charset="0"/>
              <a:buChar char="•"/>
            </a:pPr>
            <a:r>
              <a:rPr lang="en-US" dirty="0"/>
              <a:t>100% of residents and family members surveyed have expressed either “very” or “extreme” overall satisfaction levels since 2013, which is above the national industry average by 20% for residents and by 10% for families.</a:t>
            </a:r>
          </a:p>
          <a:p>
            <a:pPr marL="171450" indent="-171450">
              <a:buFont typeface="Arial" panose="020B0604020202020204" pitchFamily="34" charset="0"/>
              <a:buChar char="•"/>
            </a:pPr>
            <a:r>
              <a:rPr lang="en-US" dirty="0"/>
              <a:t>90% employee retention rate, which is more than 20% above the national industry average.</a:t>
            </a:r>
          </a:p>
          <a:p>
            <a:pPr marL="171450" indent="-171450">
              <a:buFont typeface="Arial" panose="020B0604020202020204" pitchFamily="34" charset="0"/>
              <a:buChar char="•"/>
            </a:pPr>
            <a:r>
              <a:rPr lang="en-US" dirty="0"/>
              <a:t>Nursing staff turnover of 22% compared to the 50% or higher levels typically seen nationally for nursing homes.</a:t>
            </a:r>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2399322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24</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377822"/>
            <a:ext cx="6576492" cy="4497436"/>
          </a:xfrm>
        </p:spPr>
        <p:txBody>
          <a:bodyPr/>
          <a:lstStyle/>
          <a:p>
            <a:r>
              <a:rPr lang="en-US" dirty="0"/>
              <a:t>Memorial Hermann Sugar Land Hospital is part of the Memorial Hermann Health System, the largest not-for-profit health system in Southeast Texas. Memorial Hermann Sugar Land is a 149-bed, full-service acute care community hospital located in Sugar Land, Texas, and serves Fort Bend County, a populous region of nearly 700,000 just southwest of Houston. The organization excels by “bringing together quality, safety, and a family-caring-for-family approach” that “sets the pace for the hospital of tomorrow.” Memorial Hermann Sugar Land also is the anchor for more than 20 associated care centers in the Sugar Land area that provide primary and specialty care services in cardiology, diagnostics, emergency care, imaging, occupational therapy, oncology, physical therapy, rehabilitation, sleep disorders, speech therapy, sports medicine, surgery, and urgent care. Staffed by 641 employees, Memorial Hermann Sugar Land operates with a revenue of $135 million.</a:t>
            </a:r>
          </a:p>
          <a:p>
            <a:r>
              <a:rPr lang="en-US" b="1" dirty="0"/>
              <a:t>Selected Results</a:t>
            </a:r>
          </a:p>
          <a:p>
            <a:pPr marL="171450" indent="-171450">
              <a:buFont typeface="Arial" panose="020B0604020202020204" pitchFamily="34" charset="0"/>
              <a:buChar char="•"/>
            </a:pPr>
            <a:r>
              <a:rPr lang="en-US" dirty="0"/>
              <a:t>Top 10% nationally for a emergency center arrival-to-discharge time, compliance with regulations to reduce medication errors, bed turnaround times, radiology and laboratory result turnaround times, and the use of computerized physician order entry.</a:t>
            </a:r>
          </a:p>
          <a:p>
            <a:pPr marL="171450" indent="-171450">
              <a:buFont typeface="Arial" panose="020B0604020202020204" pitchFamily="34" charset="0"/>
              <a:buChar char="•"/>
            </a:pPr>
            <a:r>
              <a:rPr lang="en-US" dirty="0"/>
              <a:t>Retention for FY2016 is at 90% for employee partners, 100% for physician partners, and 90% for volunteer partners, all comparable to or exceeding national benchmarks. </a:t>
            </a:r>
          </a:p>
          <a:p>
            <a:pPr marL="171450" indent="-171450">
              <a:buFont typeface="Arial" panose="020B0604020202020204" pitchFamily="34" charset="0"/>
              <a:buChar char="•"/>
            </a:pPr>
            <a:r>
              <a:rPr lang="en-US" dirty="0"/>
              <a:t>Patients “likely to recommend” several service lines and departments—including day surgery, emergency care, gynecology, orthopedics, and women’s health—at levels that put Memorial Hermann Sugar Land in the Press </a:t>
            </a:r>
            <a:r>
              <a:rPr lang="en-US" dirty="0" err="1"/>
              <a:t>Ganey</a:t>
            </a:r>
            <a:r>
              <a:rPr lang="en-US" dirty="0"/>
              <a:t> Associates 90th%ile for this measure.</a:t>
            </a:r>
          </a:p>
          <a:p>
            <a:pPr marL="171450" indent="-171450">
              <a:buFont typeface="Arial" panose="020B0604020202020204" pitchFamily="34" charset="0"/>
              <a:buChar char="•"/>
            </a:pPr>
            <a:r>
              <a:rPr lang="en-US" dirty="0"/>
              <a:t>Operating earnings (before interest, depreciation, and amortization) since 2014 have exceeded Standard and Poor’s (S&amp;P) national median for AA-rated nonprofit hospitals. Operating margin has met or exceeded the S&amp;P benchmarks for the same group since 2013.</a:t>
            </a:r>
          </a:p>
          <a:p>
            <a:pPr marL="171450" indent="-171450">
              <a:buFont typeface="Arial" panose="020B0604020202020204" pitchFamily="34" charset="0"/>
              <a:buChar char="•"/>
            </a:pPr>
            <a:r>
              <a:rPr lang="en-US" dirty="0"/>
              <a:t>Since 2011, zero patient safety “never events” (medical errors that should never occur) related to pressure ulcers, ventilator-associated pneumonia, transfusion reactions, and deaths from normally low mortality conditions.</a:t>
            </a:r>
          </a:p>
          <a:p>
            <a:pPr marL="171450" indent="-171450">
              <a:buFont typeface="Arial" panose="020B0604020202020204" pitchFamily="34" charset="0"/>
              <a:buChar char="•"/>
            </a:pPr>
            <a:r>
              <a:rPr lang="en-US" dirty="0"/>
              <a:t>. </a:t>
            </a:r>
          </a:p>
          <a:p>
            <a:pPr>
              <a:spcBef>
                <a:spcPts val="0"/>
              </a:spcBef>
              <a:spcAft>
                <a:spcPts val="673"/>
              </a:spcAft>
            </a:pPr>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93327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25</a:t>
            </a:fld>
            <a:endParaRPr lang="en-US"/>
          </a:p>
        </p:txBody>
      </p:sp>
    </p:spTree>
    <p:extLst>
      <p:ext uri="{BB962C8B-B14F-4D97-AF65-F5344CB8AC3E}">
        <p14:creationId xmlns:p14="http://schemas.microsoft.com/office/powerpoint/2010/main" val="157638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402" eaLnBrk="0" hangingPunct="0">
              <a:defRPr sz="2900">
                <a:solidFill>
                  <a:schemeClr val="tx1"/>
                </a:solidFill>
                <a:latin typeface="Times New Roman" pitchFamily="18" charset="0"/>
                <a:ea typeface="ＭＳ Ｐゴシック" pitchFamily="34" charset="-128"/>
              </a:defRPr>
            </a:lvl1pPr>
            <a:lvl2pPr marL="916710" indent="-352580" defTabSz="1026402" eaLnBrk="0" hangingPunct="0">
              <a:defRPr sz="2900">
                <a:solidFill>
                  <a:schemeClr val="tx1"/>
                </a:solidFill>
                <a:latin typeface="Times New Roman" pitchFamily="18" charset="0"/>
                <a:ea typeface="ＭＳ Ｐゴシック" pitchFamily="34" charset="-128"/>
              </a:defRPr>
            </a:lvl2pPr>
            <a:lvl3pPr marL="1410323" indent="-282064" defTabSz="1026402" eaLnBrk="0" hangingPunct="0">
              <a:defRPr sz="2900">
                <a:solidFill>
                  <a:schemeClr val="tx1"/>
                </a:solidFill>
                <a:latin typeface="Times New Roman" pitchFamily="18" charset="0"/>
                <a:ea typeface="ＭＳ Ｐゴシック" pitchFamily="34" charset="-128"/>
              </a:defRPr>
            </a:lvl3pPr>
            <a:lvl4pPr marL="1974452" indent="-282064" defTabSz="1026402" eaLnBrk="0" hangingPunct="0">
              <a:defRPr sz="2900">
                <a:solidFill>
                  <a:schemeClr val="tx1"/>
                </a:solidFill>
                <a:latin typeface="Times New Roman" pitchFamily="18" charset="0"/>
                <a:ea typeface="ＭＳ Ｐゴシック" pitchFamily="34" charset="-128"/>
              </a:defRPr>
            </a:lvl4pPr>
            <a:lvl5pPr marL="2538582" indent="-282064" defTabSz="1026402" eaLnBrk="0" hangingPunct="0">
              <a:defRPr sz="2900">
                <a:solidFill>
                  <a:schemeClr val="tx1"/>
                </a:solidFill>
                <a:latin typeface="Times New Roman" pitchFamily="18" charset="0"/>
                <a:ea typeface="ＭＳ Ｐゴシック" pitchFamily="34" charset="-128"/>
              </a:defRPr>
            </a:lvl5pPr>
            <a:lvl6pPr marL="3102711"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66684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23097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795098"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04055182-3DB8-4F40-9EA9-BE883AD1077A}" type="slidenum">
              <a:rPr lang="en-US" sz="1300"/>
              <a:pPr/>
              <a:t>3</a:t>
            </a:fld>
            <a:endParaRPr lang="en-US" sz="1300"/>
          </a:p>
        </p:txBody>
      </p:sp>
      <p:sp>
        <p:nvSpPr>
          <p:cNvPr id="31747" name="Rectangle 2"/>
          <p:cNvSpPr>
            <a:spLocks noGrp="1" noRot="1" noChangeAspect="1" noChangeArrowheads="1" noTextEdit="1"/>
          </p:cNvSpPr>
          <p:nvPr>
            <p:ph type="sldImg"/>
          </p:nvPr>
        </p:nvSpPr>
        <p:spPr>
          <a:xfrm>
            <a:off x="801688" y="812800"/>
            <a:ext cx="5360987" cy="4143375"/>
          </a:xfrm>
          <a:ln/>
        </p:spPr>
      </p:sp>
      <p:sp>
        <p:nvSpPr>
          <p:cNvPr id="31748" name="Rectangle 3"/>
          <p:cNvSpPr>
            <a:spLocks noGrp="1" noChangeArrowheads="1"/>
          </p:cNvSpPr>
          <p:nvPr>
            <p:ph type="body" idx="1"/>
          </p:nvPr>
        </p:nvSpPr>
        <p:spPr>
          <a:xfrm>
            <a:off x="780379" y="5246483"/>
            <a:ext cx="5767597" cy="2405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rPr>
              <a:t>Since 1987, the Baldrige Excellence Framework and its Criteria for Performance Excellence have played three roles in strengthening U.S. competitiveness: </a:t>
            </a:r>
          </a:p>
          <a:p>
            <a:pPr marL="192247" indent="-192247">
              <a:spcAft>
                <a:spcPts val="673"/>
              </a:spcAft>
              <a:buFont typeface="Arial" pitchFamily="34" charset="0"/>
              <a:buChar char="•"/>
            </a:pPr>
            <a:r>
              <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rPr>
              <a:t>They help improve organizational performance practices, capabilities, and results.</a:t>
            </a:r>
          </a:p>
          <a:p>
            <a:pPr marL="192247" lvl="1" indent="-192247" defTabSz="1025317" eaLnBrk="1" fontAlgn="auto" hangingPunct="1">
              <a:spcAft>
                <a:spcPts val="673"/>
              </a:spcAft>
              <a:buFont typeface="Arial" pitchFamily="34" charset="0"/>
              <a:buChar char="•"/>
              <a:defRPr/>
            </a:pPr>
            <a:r>
              <a:rPr lang="en-US" strike="noStrike" baseline="0" dirty="0">
                <a:latin typeface="Times New Roman" panose="02020603050405020304" pitchFamily="18" charset="0"/>
                <a:ea typeface="Tahoma" pitchFamily="34" charset="0"/>
                <a:cs typeface="Times New Roman" panose="02020603050405020304" pitchFamily="18" charset="0"/>
              </a:rPr>
              <a:t>As the basis of the Baldrige Award, which recognizes the achievements of role-model organizations, they </a:t>
            </a:r>
            <a:r>
              <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rPr>
              <a:t>facilitate communication and sharing of best practices among U.S. </a:t>
            </a:r>
            <a:r>
              <a:rPr lang="en-US" strike="noStrike" kern="1200" dirty="0">
                <a:solidFill>
                  <a:schemeClr val="tx1"/>
                </a:solidFill>
                <a:effectLst/>
                <a:latin typeface="Times New Roman" panose="02020603050405020304" pitchFamily="18" charset="0"/>
                <a:ea typeface="Tahoma" pitchFamily="34" charset="0"/>
                <a:cs typeface="Times New Roman" panose="02020603050405020304" pitchFamily="18" charset="0"/>
              </a:rPr>
              <a:t>organizations.</a:t>
            </a:r>
            <a:endParaRPr lang="en-US" strike="noStrike" baseline="0" dirty="0">
              <a:latin typeface="Times New Roman" panose="02020603050405020304" pitchFamily="18" charset="0"/>
              <a:ea typeface="Tahoma" pitchFamily="34" charset="0"/>
              <a:cs typeface="Times New Roman" panose="02020603050405020304" pitchFamily="18" charset="0"/>
            </a:endParaRPr>
          </a:p>
          <a:p>
            <a:pPr marL="192247" indent="-192247">
              <a:spcAft>
                <a:spcPts val="673"/>
              </a:spcAft>
              <a:buFont typeface="Arial" pitchFamily="34" charset="0"/>
              <a:buChar char="•"/>
            </a:pPr>
            <a:r>
              <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rPr>
              <a:t>They also serve as a working tool for understanding and managing organizational performance, for guiding your strategic plan, and for providing opportunities to learn.</a:t>
            </a:r>
          </a:p>
        </p:txBody>
      </p:sp>
    </p:spTree>
    <p:extLst>
      <p:ext uri="{BB962C8B-B14F-4D97-AF65-F5344CB8AC3E}">
        <p14:creationId xmlns:p14="http://schemas.microsoft.com/office/powerpoint/2010/main" val="358231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xfrm>
            <a:off x="702341" y="4490959"/>
            <a:ext cx="5618725" cy="37737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5317" eaLnBrk="1" fontAlgn="auto" hangingPunct="1">
              <a:spcBef>
                <a:spcPts val="0"/>
              </a:spcBef>
              <a:spcAft>
                <a:spcPts val="673"/>
              </a:spcAft>
              <a:defRPr/>
            </a:pPr>
            <a:r>
              <a:rPr lang="en-US" dirty="0">
                <a:latin typeface="Times New Roman" panose="02020603050405020304" pitchFamily="18" charset="0"/>
                <a:ea typeface="Tahoma" pitchFamily="34" charset="0"/>
                <a:cs typeface="Times New Roman" panose="02020603050405020304" pitchFamily="18" charset="0"/>
              </a:rPr>
              <a:t>Source for 820-to-1 ratio: Albert N. Link and John T. Scott, </a:t>
            </a:r>
            <a:r>
              <a:rPr lang="en-US" i="1" dirty="0">
                <a:latin typeface="Times New Roman" panose="02020603050405020304" pitchFamily="18" charset="0"/>
                <a:ea typeface="Tahoma" pitchFamily="34" charset="0"/>
                <a:cs typeface="Times New Roman" panose="02020603050405020304" pitchFamily="18" charset="0"/>
              </a:rPr>
              <a:t>Economic Evaluation of the Baldrige Performance Excellence Program, </a:t>
            </a:r>
            <a:r>
              <a:rPr lang="en-US" dirty="0">
                <a:latin typeface="Times New Roman" panose="02020603050405020304" pitchFamily="18" charset="0"/>
                <a:ea typeface="Tahoma" pitchFamily="34" charset="0"/>
                <a:cs typeface="Times New Roman" panose="02020603050405020304" pitchFamily="18" charset="0"/>
              </a:rPr>
              <a:t>December 2011,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/publications/</a:t>
            </a:r>
            <a:r>
              <a:rPr lang="en-US" dirty="0" err="1">
                <a:latin typeface="Times New Roman" panose="02020603050405020304" pitchFamily="18" charset="0"/>
                <a:ea typeface="Tahoma" pitchFamily="34" charset="0"/>
                <a:cs typeface="Times New Roman" panose="02020603050405020304" pitchFamily="18" charset="0"/>
              </a:rPr>
              <a:t>economic_evaluation_2011.cfm</a:t>
            </a:r>
            <a:r>
              <a:rPr lang="en-US" dirty="0">
                <a:latin typeface="Times New Roman" panose="02020603050405020304" pitchFamily="18" charset="0"/>
                <a:ea typeface="Tahoma" pitchFamily="34" charset="0"/>
                <a:cs typeface="Times New Roman" panose="02020603050405020304" pitchFamily="18" charset="0"/>
              </a:rPr>
              <a:t>.</a:t>
            </a:r>
          </a:p>
          <a:p>
            <a:pPr defTabSz="1025317" eaLnBrk="1" fontAlgn="auto" hangingPunct="1">
              <a:spcBef>
                <a:spcPts val="0"/>
              </a:spcBef>
              <a:spcAft>
                <a:spcPts val="673"/>
              </a:spcAft>
              <a:defRPr/>
            </a:pPr>
            <a:r>
              <a:rPr lang="en-US" dirty="0">
                <a:latin typeface="Times New Roman" panose="02020603050405020304" pitchFamily="18" charset="0"/>
                <a:ea typeface="Tahoma" pitchFamily="34" charset="0"/>
                <a:cs typeface="Times New Roman" panose="02020603050405020304" pitchFamily="18" charset="0"/>
              </a:rPr>
              <a:t>To arrive at this ratio, they compared the benefits received by the 273 Baldrige Award applicants from 2007 to 2010 with the cost of operating the Baldrige Program.</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820-to-1 ratio represents only the benefits for the surveyed applicants, but it represents all of the Baldrige Program's social costs. Link and Scott note that the benefit-to-cost ratio would be much higher if program costs were compared with the benefits for the entire U.S. economy.</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Three types of social benefit were measured:</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the applicants’ cost savings from using the Baldrige Criteria instead of a higher-priced alternative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gains to U.S. consumers, who had greater satisfaction with higher-quality products</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gains to the U.S. economy from saving scarce resources, since the Baldrige Criteria were used instead of a higher-cost alternative</a:t>
            </a:r>
          </a:p>
          <a:p>
            <a:pPr defTabSz="1025317" eaLnBrk="1" fontAlgn="auto" hangingPunct="1">
              <a:spcBef>
                <a:spcPts val="0"/>
              </a:spcBef>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4</a:t>
            </a:fld>
            <a:endParaRPr lang="en-US" sz="1300">
              <a:latin typeface="Arial" pitchFamily="34" charset="0"/>
            </a:endParaRPr>
          </a:p>
        </p:txBody>
      </p:sp>
    </p:spTree>
    <p:extLst>
      <p:ext uri="{BB962C8B-B14F-4D97-AF65-F5344CB8AC3E}">
        <p14:creationId xmlns:p14="http://schemas.microsoft.com/office/powerpoint/2010/main" val="157380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5317" eaLnBrk="1" fontAlgn="auto" hangingPunct="1">
              <a:spcBef>
                <a:spcPts val="0"/>
              </a:spcBef>
              <a:spcAft>
                <a:spcPts val="0"/>
              </a:spcAft>
              <a:defRPr/>
            </a:pPr>
            <a:r>
              <a:rPr lang="en-US" dirty="0">
                <a:latin typeface="Times New Roman" panose="02020603050405020304" pitchFamily="18" charset="0"/>
                <a:ea typeface="Tahoma" pitchFamily="34" charset="0"/>
                <a:cs typeface="Times New Roman" panose="02020603050405020304" pitchFamily="18" charset="0"/>
              </a:rPr>
              <a:t>For data on the impact of using Baldrige within an organization, we looked at organizations that we know were using the Criteria for at least a 5-year period: the seven two-time Baldrige Award winners. These growth rates are for the period between awards. Comparative data on job growth are from the U.S. Bureau of Economic Analysis and U.S. Bureau of Labor Statistics.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5</a:t>
            </a:fld>
            <a:endParaRPr lang="en-US" sz="1300">
              <a:latin typeface="Arial" pitchFamily="34" charset="0"/>
            </a:endParaRPr>
          </a:p>
        </p:txBody>
      </p:sp>
    </p:spTree>
    <p:extLst>
      <p:ext uri="{BB962C8B-B14F-4D97-AF65-F5344CB8AC3E}">
        <p14:creationId xmlns:p14="http://schemas.microsoft.com/office/powerpoint/2010/main" val="9491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536" eaLnBrk="0" hangingPunct="0">
              <a:defRPr sz="2800">
                <a:solidFill>
                  <a:schemeClr val="tx1"/>
                </a:solidFill>
                <a:latin typeface="Times New Roman" pitchFamily="18" charset="0"/>
                <a:ea typeface="ＭＳ Ｐゴシック" pitchFamily="34" charset="-128"/>
              </a:defRPr>
            </a:lvl1pPr>
            <a:lvl2pPr marL="917618" indent="-352929" defTabSz="1021536" eaLnBrk="0" hangingPunct="0">
              <a:defRPr sz="2800">
                <a:solidFill>
                  <a:schemeClr val="tx1"/>
                </a:solidFill>
                <a:latin typeface="Times New Roman" pitchFamily="18" charset="0"/>
                <a:ea typeface="ＭＳ Ｐゴシック" pitchFamily="34" charset="-128"/>
              </a:defRPr>
            </a:lvl2pPr>
            <a:lvl3pPr marL="1411720" indent="-282343" defTabSz="1021536" eaLnBrk="0" hangingPunct="0">
              <a:defRPr sz="2800">
                <a:solidFill>
                  <a:schemeClr val="tx1"/>
                </a:solidFill>
                <a:latin typeface="Times New Roman" pitchFamily="18" charset="0"/>
                <a:ea typeface="ＭＳ Ｐゴシック" pitchFamily="34" charset="-128"/>
              </a:defRPr>
            </a:lvl3pPr>
            <a:lvl4pPr marL="1976408" indent="-282343" defTabSz="1021536" eaLnBrk="0" hangingPunct="0">
              <a:defRPr sz="2800">
                <a:solidFill>
                  <a:schemeClr val="tx1"/>
                </a:solidFill>
                <a:latin typeface="Times New Roman" pitchFamily="18" charset="0"/>
                <a:ea typeface="ＭＳ Ｐゴシック" pitchFamily="34" charset="-128"/>
              </a:defRPr>
            </a:lvl4pPr>
            <a:lvl5pPr marL="2541097" indent="-282343" defTabSz="1021536" eaLnBrk="0" hangingPunct="0">
              <a:defRPr sz="2800">
                <a:solidFill>
                  <a:schemeClr val="tx1"/>
                </a:solidFill>
                <a:latin typeface="Times New Roman" pitchFamily="18" charset="0"/>
                <a:ea typeface="ＭＳ Ｐゴシック" pitchFamily="34" charset="-128"/>
              </a:defRPr>
            </a:lvl5pPr>
            <a:lvl6pPr marL="3105783"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3670472"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4235159"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4799846"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fld id="{C84F10CA-3172-468D-90B4-4E5DDCF9FE84}" type="slidenum">
              <a:rPr lang="en-US" sz="1300"/>
              <a:pPr/>
              <a:t>6</a:t>
            </a:fld>
            <a:endParaRPr lang="en-US" sz="1300" dirty="0"/>
          </a:p>
        </p:txBody>
      </p:sp>
      <p:sp>
        <p:nvSpPr>
          <p:cNvPr id="24579" name="Rectangle 2"/>
          <p:cNvSpPr>
            <a:spLocks noGrp="1" noRot="1" noChangeAspect="1" noChangeArrowheads="1" noTextEdit="1"/>
          </p:cNvSpPr>
          <p:nvPr>
            <p:ph type="sldImg"/>
          </p:nvPr>
        </p:nvSpPr>
        <p:spPr>
          <a:xfrm>
            <a:off x="4225925" y="149225"/>
            <a:ext cx="2470150" cy="1909763"/>
          </a:xfrm>
          <a:ln/>
        </p:spPr>
      </p:sp>
      <p:sp>
        <p:nvSpPr>
          <p:cNvPr id="24580" name="Rectangle 3"/>
          <p:cNvSpPr>
            <a:spLocks noGrp="1" noChangeArrowheads="1"/>
          </p:cNvSpPr>
          <p:nvPr>
            <p:ph type="body" idx="1"/>
          </p:nvPr>
        </p:nvSpPr>
        <p:spPr>
          <a:xfrm>
            <a:off x="90703" y="1413358"/>
            <a:ext cx="6651198" cy="7730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06089">
              <a:spcAft>
                <a:spcPts val="660"/>
              </a:spcAft>
              <a:defRPr/>
            </a:pPr>
            <a:endParaRPr lang="en-US" dirty="0">
              <a:solidFill>
                <a:schemeClr val="bg2"/>
              </a:solidFill>
              <a:latin typeface="+mn-lt"/>
              <a:ea typeface="ＭＳ Ｐゴシック" pitchFamily="-109" charset="-128"/>
            </a:endParaRPr>
          </a:p>
          <a:p>
            <a:pPr>
              <a:spcAft>
                <a:spcPts val="660"/>
              </a:spcAft>
              <a:defRPr/>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217710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BEDBEFF-A6E1-49D2-91F4-8A9C226D51E7}" type="slidenum">
              <a:rPr lang="en-US" sz="1300"/>
              <a:pPr/>
              <a:t>7</a:t>
            </a:fld>
            <a:endParaRPr lang="en-US" sz="1300"/>
          </a:p>
        </p:txBody>
      </p:sp>
      <p:sp>
        <p:nvSpPr>
          <p:cNvPr id="30723" name="Rectangle 4"/>
          <p:cNvSpPr>
            <a:spLocks noGrp="1" noRot="1" noChangeAspect="1" noChangeArrowheads="1" noTextEdit="1"/>
          </p:cNvSpPr>
          <p:nvPr>
            <p:ph type="sldImg"/>
          </p:nvPr>
        </p:nvSpPr>
        <p:spPr>
          <a:xfrm>
            <a:off x="1704975" y="368300"/>
            <a:ext cx="3897313" cy="3013075"/>
          </a:xfrm>
          <a:ln/>
        </p:spPr>
      </p:sp>
      <p:sp>
        <p:nvSpPr>
          <p:cNvPr id="29700" name="Rectangle 5"/>
          <p:cNvSpPr>
            <a:spLocks noGrp="1" noChangeArrowheads="1"/>
          </p:cNvSpPr>
          <p:nvPr>
            <p:ph type="body" idx="1"/>
          </p:nvPr>
        </p:nvSpPr>
        <p:spPr>
          <a:xfrm>
            <a:off x="312152" y="3405613"/>
            <a:ext cx="6344286" cy="5639328"/>
          </a:xfrm>
          <a:ln/>
        </p:spPr>
        <p:txBody>
          <a:bodyPr/>
          <a:lstStyle/>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Organizations of all sizes and types use the Baldrige framework for improvement and self-assessment, including large and small manufacturers; banks and other service providers; small businesses from consulting firms to fast-food restaurants; K–12 school systems, universities, and other education organizations; hospitals, long-term care facilities, and other health care organizations; nonprofit organizations, and local, state, and federal government agencies.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Several large national and international organizations, such as Tata Industries and Infosys, base their internal performance excellence programs on the Baldrige Criteria.</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Colleges and  universities, such as Ferris State University, Loyola University of New Orleans, and the College of Engineering at the University of Missouri, offer MBA programs, certificates, or courses on the Baldrige framework.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 North Central Association’s Commission on Accreditation and School Improvement has adopted Baldrige-compatible criteria as the basis of its district and school accreditation frameworks. The Accreditation Council for Business Schools and Programs bases its accreditations on the Baldrige Criteria. And the </a:t>
            </a:r>
            <a:r>
              <a:rPr lang="en-US" dirty="0">
                <a:latin typeface="Times New Roman" panose="02020603050405020304" pitchFamily="18" charset="0"/>
                <a:cs typeface="Times New Roman" panose="02020603050405020304" pitchFamily="18" charset="0"/>
              </a:rPr>
              <a:t>National Housing Quality Award (NHQA) for home builders is modeled after the Malcolm Baldrige National Quality Award.</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An informal community of Baldrige-based consultants helps organizations learn about and use the Baldrige framework.</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Before 2011, over 90% of program support, including in-kind contributions, came from the private sector. This includes the volunteer time of members of the Board of Examiners. (Currently, the Baldrige Program is funded partly through a gift from the private Baldrige Foundation and partly through product and service fees.)</a:t>
            </a:r>
          </a:p>
          <a:p>
            <a:pPr>
              <a:spcAft>
                <a:spcPts val="673"/>
              </a:spcAft>
              <a:defRPr/>
            </a:pPr>
            <a:r>
              <a:rPr lang="en-US" dirty="0">
                <a:latin typeface="Times New Roman" panose="02020603050405020304" pitchFamily="18" charset="0"/>
                <a:ea typeface="+mn-ea"/>
                <a:cs typeface="Times New Roman" panose="02020603050405020304" pitchFamily="18" charset="0"/>
              </a:rPr>
              <a:t>63 small business development centers, with a total of 1,100 offices in the United States, have adopted aspects of the Baldrige Competitiveness Program begun by the Puerto Rico Small Business Technology and Development Center, which, since 2011, has trained more than 125 businesses, including 250 top-management executives, on Baldrige principles. The Puerto Rico small business graduates have seen improvements in the areas of leadership, sales, metrics, operations, human resources, workplace environment, financial results, and client satisfaction. In addition, SBDCs in Central America, including El Salvador, have begun adopting Baldrige. </a:t>
            </a: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953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An independent study has documented that use of the Baldrige Health Care Criteria for Performance Excellence has a direct impact on both reducing health care costs and improving quality. The study was completed by Thomson Reuters in October 2011. Key findings include the following:</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(award winners and those that received a site visit) demonstrated faster five-year performance improvement than their peers.</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as a group, were about 83% more likely than non-Baldrige hospitals to be awarded Thomson Reuters 100 Top Hospitals® national recognition for excellence in organization-wide performance.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outperformed non-Baldrige hospitals on six of seven individual measures of performance used in the 100 Top Hospitals composite score, including the Centers for Medicare and Medicaid Services’ (CMS) Core Measures and adjusted operating profit margin.</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Foster, D. A., and Chenoweth, J. 2011, October. </a:t>
            </a:r>
            <a:r>
              <a:rPr lang="en-US" i="1" dirty="0">
                <a:latin typeface="Times New Roman" panose="02020603050405020304" pitchFamily="18" charset="0"/>
                <a:ea typeface="Tahoma" pitchFamily="34" charset="0"/>
                <a:cs typeface="Times New Roman" panose="02020603050405020304" pitchFamily="18" charset="0"/>
              </a:rPr>
              <a:t>Comparison of Baldrige Award Applicants and Recipients with Peer Hospitals on a National Balanced Scorecard. </a:t>
            </a:r>
            <a:r>
              <a:rPr lang="en-US" dirty="0">
                <a:latin typeface="Times New Roman" panose="02020603050405020304" pitchFamily="18" charset="0"/>
                <a:ea typeface="Tahoma" pitchFamily="34" charset="0"/>
                <a:cs typeface="Times New Roman" panose="02020603050405020304" pitchFamily="18" charset="0"/>
              </a:rPr>
              <a:t>Thomson Reuters.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-hospital-research-</a:t>
            </a:r>
            <a:r>
              <a:rPr lang="en-US" dirty="0" err="1">
                <a:latin typeface="Times New Roman" panose="02020603050405020304" pitchFamily="18" charset="0"/>
                <a:ea typeface="Tahoma" pitchFamily="34" charset="0"/>
                <a:cs typeface="Times New Roman" panose="02020603050405020304" pitchFamily="18" charset="0"/>
              </a:rPr>
              <a:t>paper.pdf</a:t>
            </a:r>
            <a:r>
              <a:rPr lang="en-US" dirty="0">
                <a:latin typeface="Times New Roman" panose="02020603050405020304" pitchFamily="18" charset="0"/>
                <a:ea typeface="Tahoma" pitchFamily="34" charset="0"/>
                <a:cs typeface="Times New Roman" panose="02020603050405020304" pitchFamily="18" charset="0"/>
              </a:rPr>
              <a:t>.</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8</a:t>
            </a:fld>
            <a:endParaRPr lang="en-US" sz="1300">
              <a:latin typeface="Arial" pitchFamily="34" charset="0"/>
            </a:endParaRPr>
          </a:p>
        </p:txBody>
      </p:sp>
    </p:spTree>
    <p:extLst>
      <p:ext uri="{BB962C8B-B14F-4D97-AF65-F5344CB8AC3E}">
        <p14:creationId xmlns:p14="http://schemas.microsoft.com/office/powerpoint/2010/main" val="180000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 2015 study compared 34 U.S. health care organizations that received the Baldrige Award with their 153 geographically closest competitors. The study found that the award recipients matched or exceeded their competitors’ measures of health care quality and outperformed them in measures of favorable patient experience.</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authors examined results data for 39 measures that U.S. hospitals publicly report to the Centers for Medicare and Medicaid Services (CMS). The 39 measures included 23 for health care processes, 10 for patient experience, and 6 for </a:t>
            </a:r>
            <a:r>
              <a:rPr lang="en-US" dirty="0"/>
              <a:t>health care outcomes</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The patient-experience results data come from Hospital Consumer Assessment of Healthcare Providers and Services (</a:t>
            </a:r>
            <a:r>
              <a:rPr lang="en-US" sz="1100" b="0" i="0" kern="1200" dirty="0" err="1">
                <a:solidFill>
                  <a:schemeClr val="tx1"/>
                </a:solidFill>
                <a:effectLst/>
                <a:latin typeface="Times New Roman" pitchFamily="-107" charset="0"/>
                <a:ea typeface="ＭＳ Ｐゴシック" pitchFamily="-107" charset="-128"/>
                <a:cs typeface="ＭＳ Ｐゴシック" pitchFamily="-110" charset="-128"/>
              </a:rPr>
              <a:t>HCAHPS</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surveys of patients.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study included all organizations in the health care sector that received the Baldrige Award, the nation’s highest honor recognizing organizational performance excellence and innovation, between 2002 and 2011. The study’s comparison group included all competing hospitals within a 25- to 50-mile radius of the Baldrige Award winners.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Hospitals that used the Baldrige Health Care Criteria had higher means and lower standard deviations [indicating a measurable positive patient experience] than those that didn’t in all 10 measures. The differences were statistically significant for 9 of those 10 measures, showing that there is a definite positive impact on patient experience with use of the Criteria.</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9</a:t>
            </a:fld>
            <a:endParaRPr lang="en-US" sz="1300">
              <a:latin typeface="Arial" pitchFamily="34" charset="0"/>
            </a:endParaRPr>
          </a:p>
        </p:txBody>
      </p:sp>
    </p:spTree>
    <p:extLst>
      <p:ext uri="{BB962C8B-B14F-4D97-AF65-F5344CB8AC3E}">
        <p14:creationId xmlns:p14="http://schemas.microsoft.com/office/powerpoint/2010/main" val="362106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0"/>
            <a:ext cx="10061071" cy="7940675"/>
            <a:chOff x="-3876" y="-701"/>
            <a:chExt cx="10061403" cy="7942066"/>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1522"/>
              <a:ext cx="27559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2017</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Users/rossl/Desktop/Design%20Center/2014%20New%20Logo/Final/All%20black%20no%20white/2014_Baldrige_Program_Logo.png" TargetMode="External"/><Relationship Id="rId3" Type="http://schemas.openxmlformats.org/officeDocument/2006/relationships/image" Target="../media/image1.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p:cNvGrpSpPr>
            <a:grpSpLocks/>
          </p:cNvGrpSpPr>
          <p:nvPr/>
        </p:nvGrpSpPr>
        <p:grpSpPr bwMode="auto">
          <a:xfrm>
            <a:off x="0" y="0"/>
            <a:ext cx="10058400" cy="7948613"/>
            <a:chOff x="-3876" y="-8640"/>
            <a:chExt cx="10058400" cy="7950005"/>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390" name="Baldrige_Program_Logo_2010.whitebkgd.eps"/>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934888" y="3428098"/>
            <a:ext cx="8188623"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2017</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6387" name="Rectangle 3"/>
          <p:cNvSpPr>
            <a:spLocks noGrp="1" noChangeArrowheads="1"/>
          </p:cNvSpPr>
          <p:nvPr>
            <p:ph type="subTitle" idx="1"/>
          </p:nvPr>
        </p:nvSpPr>
        <p:spPr>
          <a:xfrm>
            <a:off x="787400" y="1752599"/>
            <a:ext cx="8432800" cy="1405425"/>
          </a:xfrm>
          <a:noFill/>
        </p:spPr>
        <p:txBody>
          <a:bodyPr/>
          <a:lstStyle/>
          <a:p>
            <a:pPr algn="l" defTabSz="1006069">
              <a:lnSpc>
                <a:spcPct val="100000"/>
              </a:lnSpc>
              <a:defRPr/>
            </a:pPr>
            <a:r>
              <a:rPr lang="en-US" sz="4400" b="1" dirty="0">
                <a:solidFill>
                  <a:schemeClr val="tx2"/>
                </a:solidFill>
                <a:latin typeface="Arial" pitchFamily="34" charset="0"/>
                <a:cs typeface="Arial" pitchFamily="34" charset="0"/>
              </a:rPr>
              <a:t>Baldrige </a:t>
            </a:r>
            <a:r>
              <a:rPr lang="en-US" sz="4400" b="1" dirty="0">
                <a:latin typeface="Arial" pitchFamily="34" charset="0"/>
                <a:ea typeface="ＭＳ Ｐゴシック" pitchFamily="-109" charset="-128"/>
                <a:cs typeface="Arial" pitchFamily="34" charset="0"/>
              </a:rPr>
              <a:t>Program</a:t>
            </a:r>
            <a:r>
              <a:rPr lang="en-US" sz="4400" b="1" dirty="0">
                <a:solidFill>
                  <a:schemeClr val="tx2"/>
                </a:solidFill>
                <a:latin typeface="Arial" pitchFamily="34" charset="0"/>
                <a:cs typeface="Arial" pitchFamily="34" charset="0"/>
              </a:rPr>
              <a:t> Impacts</a:t>
            </a:r>
            <a:endParaRPr lang="en-US" sz="4400" b="1" dirty="0">
              <a:solidFill>
                <a:schemeClr val="tx2"/>
              </a:solidFill>
              <a:cs typeface="Arial Narrow"/>
            </a:endParaRPr>
          </a:p>
          <a:p>
            <a:pPr algn="l">
              <a:lnSpc>
                <a:spcPct val="100000"/>
              </a:lnSpc>
            </a:pPr>
            <a:endParaRPr lang="en-US" sz="4000" b="1" dirty="0">
              <a:latin typeface="Arial" charset="0"/>
              <a:ea typeface="ＭＳ Ｐゴシック"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5545" y="2958188"/>
            <a:ext cx="8575612" cy="2348848"/>
          </a:xfrm>
          <a:prstGeom prst="rect">
            <a:avLst/>
          </a:prstGeom>
          <a:noFill/>
        </p:spPr>
        <p:txBody>
          <a:bodyPr wrap="square" rtlCol="0">
            <a:spAutoFit/>
          </a:bodyPr>
          <a:lstStyle/>
          <a:p>
            <a:pPr marL="502920" indent="-502920">
              <a:spcAft>
                <a:spcPts val="660"/>
              </a:spcAft>
              <a:buFont typeface="Arial" pitchFamily="34" charset="0"/>
              <a:buChar char="•"/>
            </a:pPr>
            <a:r>
              <a:rPr lang="en-US" sz="3520" dirty="0">
                <a:latin typeface="+mn-lt"/>
              </a:rPr>
              <a:t>100 Top Hospitals winners extensively use Baldrige practices (80%)</a:t>
            </a:r>
          </a:p>
          <a:p>
            <a:pPr marL="502920" indent="-502920">
              <a:spcAft>
                <a:spcPts val="660"/>
              </a:spcAft>
              <a:buFont typeface="Arial" pitchFamily="34" charset="0"/>
              <a:buChar char="•"/>
            </a:pPr>
            <a:r>
              <a:rPr lang="en-US" sz="3520" dirty="0">
                <a:latin typeface="+mn-lt"/>
              </a:rPr>
              <a:t>Highest formal use: Teaching hospitals</a:t>
            </a:r>
            <a:br>
              <a:rPr lang="en-US" sz="3520" dirty="0">
                <a:latin typeface="+mn-lt"/>
              </a:rPr>
            </a:br>
            <a:r>
              <a:rPr lang="en-US" sz="3520" dirty="0">
                <a:latin typeface="+mn-lt"/>
              </a:rPr>
              <a:t>(nearly 70%)</a:t>
            </a:r>
          </a:p>
        </p:txBody>
      </p:sp>
      <p:sp>
        <p:nvSpPr>
          <p:cNvPr id="3" name="Rectangle 2"/>
          <p:cNvSpPr/>
          <p:nvPr/>
        </p:nvSpPr>
        <p:spPr>
          <a:xfrm>
            <a:off x="670560" y="1199344"/>
            <a:ext cx="8884920" cy="1581972"/>
          </a:xfrm>
          <a:prstGeom prst="rect">
            <a:avLst/>
          </a:prstGeom>
        </p:spPr>
        <p:txBody>
          <a:bodyPr wrap="square">
            <a:spAutoFit/>
          </a:bodyPr>
          <a:lstStyle/>
          <a:p>
            <a:pPr lvl="0"/>
            <a:r>
              <a:rPr lang="en-US" sz="4840" b="1" dirty="0">
                <a:latin typeface="+mj-lt"/>
              </a:rPr>
              <a:t>Health Care: </a:t>
            </a:r>
            <a:br>
              <a:rPr lang="en-US" sz="4840" b="1" dirty="0">
                <a:latin typeface="+mj-lt"/>
              </a:rPr>
            </a:br>
            <a:r>
              <a:rPr lang="en-US" sz="4840" b="1" dirty="0">
                <a:latin typeface="+mj-lt"/>
              </a:rPr>
              <a:t>Adoption of Baldrige Practices</a:t>
            </a:r>
          </a:p>
        </p:txBody>
      </p:sp>
      <p:sp>
        <p:nvSpPr>
          <p:cNvPr id="2" name="TextBox 1"/>
          <p:cNvSpPr txBox="1"/>
          <p:nvPr/>
        </p:nvSpPr>
        <p:spPr>
          <a:xfrm>
            <a:off x="3719124" y="6316980"/>
            <a:ext cx="6339276"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Shook, J., and Chenoweth, J. 2012, October. </a:t>
            </a:r>
            <a:r>
              <a:rPr lang="en-US" sz="1320" i="1" dirty="0">
                <a:latin typeface="+mn-lt"/>
                <a:ea typeface="Tahoma" pitchFamily="34" charset="0"/>
                <a:cs typeface="Tahoma" pitchFamily="34" charset="0"/>
              </a:rPr>
              <a:t>100 Top Hospitals CEO Insights: Adoption Rates of Select Baldrige Award Practices and Processes. </a:t>
            </a:r>
            <a:r>
              <a:rPr lang="en-US" sz="1320" dirty="0" err="1">
                <a:latin typeface="+mn-lt"/>
                <a:ea typeface="Tahoma" pitchFamily="34" charset="0"/>
                <a:cs typeface="Tahoma" pitchFamily="34" charset="0"/>
              </a:rPr>
              <a:t>Truven</a:t>
            </a:r>
            <a:r>
              <a:rPr lang="en-US" sz="1320" dirty="0">
                <a:latin typeface="+mn-lt"/>
                <a:ea typeface="Tahoma" pitchFamily="34" charset="0"/>
                <a:cs typeface="Tahoma" pitchFamily="34" charset="0"/>
              </a:rPr>
              <a:t> Health Analytics.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/upload/100-Top-</a:t>
            </a:r>
            <a:r>
              <a:rPr lang="en-US" sz="1320" dirty="0" err="1">
                <a:latin typeface="+mn-lt"/>
                <a:ea typeface="Tahoma" pitchFamily="34" charset="0"/>
                <a:cs typeface="Tahoma" pitchFamily="34" charset="0"/>
              </a:rPr>
              <a:t>Hosp</a:t>
            </a:r>
            <a:r>
              <a:rPr lang="en-US" sz="1320" dirty="0">
                <a:latin typeface="+mn-lt"/>
                <a:ea typeface="Tahoma" pitchFamily="34" charset="0"/>
                <a:cs typeface="Tahoma" pitchFamily="34" charset="0"/>
              </a:rPr>
              <a:t>-CEO-Insights-</a:t>
            </a:r>
            <a:r>
              <a:rPr lang="en-US" sz="1320" dirty="0" err="1">
                <a:latin typeface="+mn-lt"/>
                <a:ea typeface="Tahoma" pitchFamily="34" charset="0"/>
                <a:cs typeface="Tahoma" pitchFamily="34" charset="0"/>
              </a:rPr>
              <a:t>RB</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final.pdf</a:t>
            </a:r>
            <a:r>
              <a:rPr lang="en-US" sz="1320" dirty="0">
                <a:latin typeface="+mn-lt"/>
                <a:ea typeface="Tahoma" pitchFamily="34" charset="0"/>
                <a:cs typeface="Tahoma" pitchFamily="34" charset="0"/>
              </a:rPr>
              <a:t>.</a:t>
            </a:r>
          </a:p>
          <a:p>
            <a:endParaRPr lang="en-US" sz="1320" dirty="0">
              <a:latin typeface="+mn-lt"/>
            </a:endParaRPr>
          </a:p>
        </p:txBody>
      </p:sp>
    </p:spTree>
    <p:extLst>
      <p:ext uri="{BB962C8B-B14F-4D97-AF65-F5344CB8AC3E}">
        <p14:creationId xmlns:p14="http://schemas.microsoft.com/office/powerpoint/2010/main" val="176331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020" y="2461260"/>
            <a:ext cx="8801100" cy="3269613"/>
          </a:xfrm>
          <a:prstGeom prst="rect">
            <a:avLst/>
          </a:prstGeom>
          <a:noFill/>
        </p:spPr>
        <p:txBody>
          <a:bodyPr wrap="square" rtlCol="0">
            <a:spAutoFit/>
          </a:bodyPr>
          <a:lstStyle/>
          <a:p>
            <a:pPr>
              <a:spcAft>
                <a:spcPts val="1320"/>
              </a:spcAft>
            </a:pPr>
            <a:r>
              <a:rPr lang="en-US" sz="3520" dirty="0">
                <a:latin typeface="+mn-lt"/>
              </a:rPr>
              <a:t>By 2018, hospitals likely to </a:t>
            </a:r>
          </a:p>
          <a:p>
            <a:pPr marL="502920" indent="-502920">
              <a:spcAft>
                <a:spcPts val="1320"/>
              </a:spcAft>
              <a:buFont typeface="Arial" pitchFamily="34" charset="0"/>
              <a:buChar char="•"/>
            </a:pPr>
            <a:r>
              <a:rPr lang="en-US" sz="3520" dirty="0">
                <a:latin typeface="+mn-lt"/>
              </a:rPr>
              <a:t>Use the Baldrige Criteria for improvement or assessment: </a:t>
            </a:r>
            <a:r>
              <a:rPr lang="en-US" sz="3960" b="1" dirty="0">
                <a:latin typeface="+mn-lt"/>
              </a:rPr>
              <a:t>65%</a:t>
            </a:r>
            <a:endParaRPr lang="en-US" sz="3520" b="1" dirty="0">
              <a:latin typeface="+mn-lt"/>
            </a:endParaRPr>
          </a:p>
          <a:p>
            <a:pPr marL="502920" indent="-502920">
              <a:spcAft>
                <a:spcPts val="1320"/>
              </a:spcAft>
              <a:buFont typeface="Arial" pitchFamily="34" charset="0"/>
              <a:buChar char="•"/>
            </a:pPr>
            <a:r>
              <a:rPr lang="en-US" sz="3520" dirty="0">
                <a:latin typeface="+mn-lt"/>
              </a:rPr>
              <a:t>Apply for the Baldrige Award or a state-level Baldrige-based award: </a:t>
            </a:r>
            <a:r>
              <a:rPr lang="en-US" sz="3960" b="1" dirty="0">
                <a:latin typeface="+mn-lt"/>
              </a:rPr>
              <a:t>41%</a:t>
            </a:r>
            <a:endParaRPr lang="en-US" sz="3520" b="1" dirty="0">
              <a:latin typeface="+mn-lt"/>
            </a:endParaRPr>
          </a:p>
        </p:txBody>
      </p:sp>
      <p:sp>
        <p:nvSpPr>
          <p:cNvPr id="3" name="Rectangle 2"/>
          <p:cNvSpPr/>
          <p:nvPr/>
        </p:nvSpPr>
        <p:spPr>
          <a:xfrm>
            <a:off x="502920" y="846261"/>
            <a:ext cx="8884920" cy="1581972"/>
          </a:xfrm>
          <a:prstGeom prst="rect">
            <a:avLst/>
          </a:prstGeom>
        </p:spPr>
        <p:txBody>
          <a:bodyPr wrap="square">
            <a:spAutoFit/>
          </a:bodyPr>
          <a:lstStyle/>
          <a:p>
            <a:pPr lvl="0"/>
            <a:r>
              <a:rPr lang="en-US" sz="4840" b="1" dirty="0">
                <a:latin typeface="+mj-lt"/>
              </a:rPr>
              <a:t>Health Care: </a:t>
            </a:r>
            <a:br>
              <a:rPr lang="en-US" sz="4840" b="1" dirty="0">
                <a:latin typeface="+mj-lt"/>
              </a:rPr>
            </a:br>
            <a:r>
              <a:rPr lang="en-US" sz="4840" b="1" dirty="0">
                <a:latin typeface="+mj-lt"/>
              </a:rPr>
              <a:t>Adoption of Baldrige Criteria</a:t>
            </a:r>
          </a:p>
        </p:txBody>
      </p:sp>
      <p:sp>
        <p:nvSpPr>
          <p:cNvPr id="2" name="TextBox 1"/>
          <p:cNvSpPr txBox="1"/>
          <p:nvPr/>
        </p:nvSpPr>
        <p:spPr>
          <a:xfrm>
            <a:off x="3323117" y="6316981"/>
            <a:ext cx="6775641"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i="1" dirty="0" err="1">
                <a:latin typeface="+mn-lt"/>
                <a:ea typeface="Tahoma" pitchFamily="34" charset="0"/>
                <a:cs typeface="Tahoma" pitchFamily="34" charset="0"/>
              </a:rPr>
              <a:t>Futurescan</a:t>
            </a:r>
            <a:r>
              <a:rPr lang="en-US" sz="1320" i="1" dirty="0">
                <a:latin typeface="+mn-lt"/>
                <a:ea typeface="Tahoma" pitchFamily="34" charset="0"/>
                <a:cs typeface="Tahoma" pitchFamily="34" charset="0"/>
              </a:rPr>
              <a:t> 2013: Healthcare Trends and Implications 2013-2018. </a:t>
            </a:r>
            <a:r>
              <a:rPr lang="en-US" sz="1320" dirty="0">
                <a:latin typeface="+mn-lt"/>
                <a:ea typeface="Tahoma" pitchFamily="34" charset="0"/>
                <a:cs typeface="Tahoma" pitchFamily="34" charset="0"/>
              </a:rPr>
              <a:t>American Hospital Association, Society for Healthcare Strategy &amp; Market Development.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a:t>
            </a:r>
            <a:r>
              <a:rPr lang="en-US" sz="1320" dirty="0" err="1">
                <a:latin typeface="+mn-lt"/>
                <a:ea typeface="Tahoma" pitchFamily="34" charset="0"/>
                <a:cs typeface="Tahoma" pitchFamily="34" charset="0"/>
              </a:rPr>
              <a:t>Futurescan</a:t>
            </a:r>
            <a:r>
              <a:rPr lang="en-US" sz="1320" dirty="0">
                <a:latin typeface="+mn-lt"/>
                <a:ea typeface="Tahoma" pitchFamily="34" charset="0"/>
                <a:cs typeface="Tahoma" pitchFamily="34" charset="0"/>
              </a:rPr>
              <a:t>-2013-</a:t>
            </a:r>
            <a:r>
              <a:rPr lang="en-US" sz="1320" dirty="0" err="1">
                <a:latin typeface="+mn-lt"/>
                <a:ea typeface="Tahoma" pitchFamily="34" charset="0"/>
                <a:cs typeface="Tahoma" pitchFamily="34" charset="0"/>
              </a:rPr>
              <a:t>p44</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2.pdf</a:t>
            </a:r>
            <a:r>
              <a:rPr lang="en-US" sz="1320" dirty="0">
                <a:latin typeface="+mn-lt"/>
                <a:ea typeface="Tahoma" pitchFamily="34" charset="0"/>
                <a:cs typeface="Tahoma" pitchFamily="34" charset="0"/>
              </a:rPr>
              <a:t>.</a:t>
            </a:r>
          </a:p>
          <a:p>
            <a:endParaRPr lang="en-US" sz="1320" dirty="0">
              <a:latin typeface="+mn-lt"/>
            </a:endParaRPr>
          </a:p>
        </p:txBody>
      </p:sp>
    </p:spTree>
    <p:extLst>
      <p:ext uri="{BB962C8B-B14F-4D97-AF65-F5344CB8AC3E}">
        <p14:creationId xmlns:p14="http://schemas.microsoft.com/office/powerpoint/2010/main" val="133546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3117" y="6316981"/>
            <a:ext cx="6775641" cy="498598"/>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i="1" dirty="0">
                <a:latin typeface="+mn-lt"/>
                <a:ea typeface="Tahoma" pitchFamily="34" charset="0"/>
                <a:cs typeface="Tahoma" pitchFamily="34" charset="0"/>
              </a:rPr>
              <a:t>Frontiers of Health Services Management, </a:t>
            </a:r>
            <a:r>
              <a:rPr lang="en-US" sz="1320" dirty="0">
                <a:latin typeface="+mn-lt"/>
                <a:ea typeface="Tahoma" pitchFamily="34" charset="0"/>
                <a:cs typeface="Tahoma" pitchFamily="34" charset="0"/>
              </a:rPr>
              <a:t>Fall 2015 (a publication of the American College of Healthcare Executives).</a:t>
            </a:r>
            <a:endParaRPr lang="en-US" sz="1320" dirty="0">
              <a:latin typeface="+mn-lt"/>
            </a:endParaRPr>
          </a:p>
        </p:txBody>
      </p:sp>
      <p:sp>
        <p:nvSpPr>
          <p:cNvPr id="6" name="Rectangle 5"/>
          <p:cNvSpPr/>
          <p:nvPr/>
        </p:nvSpPr>
        <p:spPr>
          <a:xfrm>
            <a:off x="876300" y="1496775"/>
            <a:ext cx="8534400" cy="3477875"/>
          </a:xfrm>
          <a:prstGeom prst="rect">
            <a:avLst/>
          </a:prstGeom>
        </p:spPr>
        <p:txBody>
          <a:bodyPr wrap="square">
            <a:spAutoFit/>
          </a:bodyPr>
          <a:lstStyle/>
          <a:p>
            <a:pPr>
              <a:spcAft>
                <a:spcPts val="1200"/>
              </a:spcAft>
            </a:pPr>
            <a:r>
              <a:rPr lang="en-US" sz="3000" dirty="0">
                <a:latin typeface="+mn-lt"/>
              </a:rPr>
              <a:t>“What frameworks or process improvement approaches are being used by hospitals and health systems to </a:t>
            </a:r>
            <a:r>
              <a:rPr lang="en-US" sz="3000" b="1" dirty="0">
                <a:latin typeface="+mn-lt"/>
              </a:rPr>
              <a:t>transform their organizations and maximize positive outcomes</a:t>
            </a:r>
            <a:r>
              <a:rPr lang="en-US" sz="3000" dirty="0">
                <a:latin typeface="+mn-lt"/>
              </a:rPr>
              <a:t>?”</a:t>
            </a:r>
          </a:p>
          <a:p>
            <a:pPr>
              <a:spcAft>
                <a:spcPts val="1200"/>
              </a:spcAft>
            </a:pPr>
            <a:r>
              <a:rPr lang="en-US" sz="3000" dirty="0">
                <a:latin typeface="+mn-lt"/>
              </a:rPr>
              <a:t>“The </a:t>
            </a:r>
            <a:r>
              <a:rPr lang="en-US" sz="3000" b="1" dirty="0">
                <a:latin typeface="+mn-lt"/>
              </a:rPr>
              <a:t>Baldrige Performance Excellence Program </a:t>
            </a:r>
            <a:r>
              <a:rPr lang="en-US" sz="3000" dirty="0">
                <a:latin typeface="+mn-lt"/>
              </a:rPr>
              <a:t>provides organizations with one such framework to identify improvement opportunities, develop best practices, and attain and sustain top performance."</a:t>
            </a:r>
          </a:p>
        </p:txBody>
      </p:sp>
    </p:spTree>
    <p:extLst>
      <p:ext uri="{BB962C8B-B14F-4D97-AF65-F5344CB8AC3E}">
        <p14:creationId xmlns:p14="http://schemas.microsoft.com/office/powerpoint/2010/main" val="103796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9372" y="228600"/>
            <a:ext cx="9237663" cy="1257300"/>
          </a:xfrm>
        </p:spPr>
        <p:txBody>
          <a:bodyPr/>
          <a:lstStyle/>
          <a:p>
            <a:pPr>
              <a:lnSpc>
                <a:spcPct val="100000"/>
              </a:lnSpc>
            </a:pPr>
            <a:r>
              <a:rPr lang="en-US" sz="4840" dirty="0">
                <a:solidFill>
                  <a:schemeClr val="tx1"/>
                </a:solidFill>
                <a:latin typeface="Arial Narrow" pitchFamily="34" charset="0"/>
                <a:ea typeface="ＭＳ Ｐゴシック" pitchFamily="34" charset="-128"/>
                <a:cs typeface="Arial Narrow" pitchFamily="34" charset="0"/>
              </a:rPr>
              <a:t>Baldrige Training: </a:t>
            </a:r>
            <a:br>
              <a:rPr lang="en-US" sz="4840" dirty="0">
                <a:solidFill>
                  <a:schemeClr val="tx1"/>
                </a:solidFill>
                <a:latin typeface="Arial Narrow" pitchFamily="34" charset="0"/>
                <a:ea typeface="ＭＳ Ｐゴシック" pitchFamily="34" charset="-128"/>
                <a:cs typeface="Arial Narrow" pitchFamily="34" charset="0"/>
              </a:rPr>
            </a:br>
            <a:r>
              <a:rPr lang="en-US" sz="4840" dirty="0">
                <a:solidFill>
                  <a:schemeClr val="tx1"/>
                </a:solidFill>
                <a:latin typeface="Arial Narrow" pitchFamily="34" charset="0"/>
                <a:ea typeface="ＭＳ Ｐゴシック" pitchFamily="34" charset="-128"/>
                <a:cs typeface="Arial Narrow" pitchFamily="34" charset="0"/>
              </a:rPr>
              <a:t>Top-Tier Leadership Development</a:t>
            </a:r>
          </a:p>
        </p:txBody>
      </p:sp>
      <p:sp>
        <p:nvSpPr>
          <p:cNvPr id="5123" name="Rectangle 3"/>
          <p:cNvSpPr>
            <a:spLocks noGrp="1" noChangeArrowheads="1"/>
          </p:cNvSpPr>
          <p:nvPr>
            <p:ph type="body" idx="1"/>
          </p:nvPr>
        </p:nvSpPr>
        <p:spPr>
          <a:xfrm>
            <a:off x="1524000" y="1786127"/>
            <a:ext cx="8023034" cy="5321809"/>
          </a:xfrm>
        </p:spPr>
        <p:txBody>
          <a:bodyPr/>
          <a:lstStyle/>
          <a:p>
            <a:pPr marL="0" indent="0">
              <a:lnSpc>
                <a:spcPct val="100000"/>
              </a:lnSpc>
              <a:spcBef>
                <a:spcPts val="0"/>
              </a:spcBef>
              <a:spcAft>
                <a:spcPts val="1320"/>
              </a:spcAft>
              <a:buNone/>
            </a:pPr>
            <a:r>
              <a:rPr lang="en-US" sz="3200" dirty="0">
                <a:ea typeface="ＭＳ Ｐゴシック" pitchFamily="34" charset="-128"/>
              </a:rPr>
              <a:t>In 2017: Three offerings in the top 10: </a:t>
            </a:r>
            <a:r>
              <a:rPr lang="en-US" sz="3200" b="1" dirty="0">
                <a:ea typeface="ＭＳ Ｐゴシック" pitchFamily="34" charset="-128"/>
              </a:rPr>
              <a:t>Examiner training, Baldrige Executive Fellows Program, and Baldrige Award process</a:t>
            </a:r>
          </a:p>
          <a:p>
            <a:pPr marL="0" indent="0">
              <a:lnSpc>
                <a:spcPct val="100000"/>
              </a:lnSpc>
              <a:spcBef>
                <a:spcPts val="0"/>
              </a:spcBef>
              <a:spcAft>
                <a:spcPts val="1320"/>
              </a:spcAft>
              <a:buNone/>
            </a:pPr>
            <a:r>
              <a:rPr lang="en-US" sz="3200" dirty="0">
                <a:ea typeface="ＭＳ Ｐゴシック" pitchFamily="34" charset="-128"/>
              </a:rPr>
              <a:t>Among continuing education programs with emphasis on leadership:</a:t>
            </a:r>
          </a:p>
          <a:p>
            <a:pPr marL="1027113">
              <a:lnSpc>
                <a:spcPct val="100000"/>
              </a:lnSpc>
              <a:spcBef>
                <a:spcPts val="0"/>
              </a:spcBef>
              <a:spcAft>
                <a:spcPts val="1320"/>
              </a:spcAft>
            </a:pPr>
            <a:r>
              <a:rPr lang="en-US" sz="3200" b="1" dirty="0">
                <a:ea typeface="ＭＳ Ｐゴシック" pitchFamily="34" charset="-128"/>
              </a:rPr>
              <a:t>Top-10</a:t>
            </a:r>
            <a:r>
              <a:rPr lang="en-US" sz="3200" dirty="0">
                <a:ea typeface="ＭＳ Ｐゴシック" pitchFamily="34" charset="-128"/>
              </a:rPr>
              <a:t> ranking, 2016</a:t>
            </a:r>
          </a:p>
          <a:p>
            <a:pPr marL="0" indent="0">
              <a:lnSpc>
                <a:spcPct val="100000"/>
              </a:lnSpc>
              <a:spcBef>
                <a:spcPts val="0"/>
              </a:spcBef>
              <a:spcAft>
                <a:spcPts val="1320"/>
              </a:spcAft>
              <a:buNone/>
            </a:pPr>
            <a:r>
              <a:rPr lang="en-US" sz="3200" dirty="0">
                <a:ea typeface="ＭＳ Ｐゴシック" pitchFamily="34" charset="-128"/>
              </a:rPr>
              <a:t>Among government/military leadership development programs:</a:t>
            </a:r>
          </a:p>
          <a:p>
            <a:pPr marL="1005840" indent="-509905">
              <a:lnSpc>
                <a:spcPct val="100000"/>
              </a:lnSpc>
              <a:spcBef>
                <a:spcPts val="0"/>
              </a:spcBef>
              <a:spcAft>
                <a:spcPts val="1320"/>
              </a:spcAft>
            </a:pPr>
            <a:r>
              <a:rPr lang="en-US" sz="3200" b="1" dirty="0">
                <a:ea typeface="ＭＳ Ｐゴシック" pitchFamily="34" charset="-128"/>
              </a:rPr>
              <a:t>Top-10</a:t>
            </a:r>
            <a:r>
              <a:rPr lang="en-US" sz="3200" dirty="0">
                <a:ea typeface="ＭＳ Ｐゴシック" pitchFamily="34" charset="-128"/>
              </a:rPr>
              <a:t> ranking 5 times, 2010–2015</a:t>
            </a:r>
          </a:p>
          <a:p>
            <a:pPr>
              <a:lnSpc>
                <a:spcPct val="100000"/>
              </a:lnSpc>
              <a:spcBef>
                <a:spcPts val="0"/>
              </a:spcBef>
              <a:spcAft>
                <a:spcPts val="1320"/>
              </a:spcAft>
            </a:pPr>
            <a:endParaRPr lang="en-US" sz="3200" dirty="0">
              <a:ea typeface="ＭＳ Ｐゴシック" pitchFamily="34" charset="-128"/>
            </a:endParaRPr>
          </a:p>
          <a:p>
            <a:pPr>
              <a:lnSpc>
                <a:spcPct val="100000"/>
              </a:lnSpc>
              <a:spcBef>
                <a:spcPts val="0"/>
              </a:spcBef>
              <a:spcAft>
                <a:spcPts val="1320"/>
              </a:spcAft>
            </a:pPr>
            <a:endParaRPr lang="en-US" sz="3200" dirty="0">
              <a:ea typeface="ＭＳ Ｐゴシック" pitchFamily="34" charset="-128"/>
            </a:endParaRPr>
          </a:p>
          <a:p>
            <a:pPr marL="1005840" indent="-509905">
              <a:lnSpc>
                <a:spcPct val="100000"/>
              </a:lnSpc>
              <a:spcBef>
                <a:spcPts val="0"/>
              </a:spcBef>
              <a:spcAft>
                <a:spcPts val="1320"/>
              </a:spcAft>
            </a:pPr>
            <a:endParaRPr lang="en-US" sz="3200" dirty="0">
              <a:ea typeface="ＭＳ Ｐゴシック" pitchFamily="34" charset="-128"/>
            </a:endParaRPr>
          </a:p>
          <a:p>
            <a:pPr marL="1067435" indent="-571500" algn="r">
              <a:lnSpc>
                <a:spcPct val="100000"/>
              </a:lnSpc>
              <a:spcBef>
                <a:spcPts val="0"/>
              </a:spcBef>
              <a:spcAft>
                <a:spcPts val="1320"/>
              </a:spcAft>
            </a:pPr>
            <a:r>
              <a:rPr lang="en-US" sz="3200" dirty="0">
                <a:ea typeface="ＭＳ Ｐゴシック" pitchFamily="34" charset="-128"/>
              </a:rPr>
              <a:t>—</a:t>
            </a:r>
            <a:r>
              <a:rPr lang="en-US" sz="3200" i="1" dirty="0">
                <a:ea typeface="ＭＳ Ｐゴシック" pitchFamily="34" charset="-128"/>
              </a:rPr>
              <a:t>Leadership Excellence </a:t>
            </a:r>
            <a:r>
              <a:rPr lang="en-US" sz="3200" dirty="0">
                <a:ea typeface="ＭＳ Ｐゴシック" pitchFamily="34" charset="-128"/>
              </a:rPr>
              <a:t>magazine</a:t>
            </a:r>
          </a:p>
          <a:p>
            <a:pPr marL="1005840" indent="-509905">
              <a:lnSpc>
                <a:spcPct val="100000"/>
              </a:lnSpc>
              <a:spcBef>
                <a:spcPts val="0"/>
              </a:spcBef>
              <a:spcAft>
                <a:spcPts val="1320"/>
              </a:spcAft>
            </a:pPr>
            <a:endParaRPr lang="en-US" sz="3200" dirty="0">
              <a:ea typeface="ＭＳ Ｐゴシック" pitchFamily="34" charset="-128"/>
            </a:endParaRPr>
          </a:p>
          <a:p>
            <a:pPr>
              <a:lnSpc>
                <a:spcPct val="100000"/>
              </a:lnSpc>
              <a:spcBef>
                <a:spcPts val="0"/>
              </a:spcBef>
              <a:spcAft>
                <a:spcPts val="1320"/>
              </a:spcAft>
            </a:pPr>
            <a:endParaRPr lang="en-US" sz="3200" i="1" dirty="0">
              <a:ea typeface="ＭＳ Ｐゴシック" pitchFamily="34" charset="-128"/>
            </a:endParaRPr>
          </a:p>
        </p:txBody>
      </p:sp>
    </p:spTree>
    <p:extLst>
      <p:ext uri="{BB962C8B-B14F-4D97-AF65-F5344CB8AC3E}">
        <p14:creationId xmlns:p14="http://schemas.microsoft.com/office/powerpoint/2010/main" val="67912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65469" y="1623060"/>
            <a:ext cx="8151813" cy="979955"/>
          </a:xfrm>
        </p:spPr>
        <p:txBody>
          <a:bodyPr/>
          <a:lstStyle/>
          <a:p>
            <a:r>
              <a:rPr lang="en-US" sz="4840" dirty="0">
                <a:latin typeface="Arial Narrow" pitchFamily="34" charset="0"/>
                <a:ea typeface="ＭＳ Ｐゴシック" pitchFamily="34" charset="-128"/>
                <a:cs typeface="Arial Narrow" pitchFamily="34" charset="0"/>
              </a:rPr>
              <a:t>Factors behind the Impact</a:t>
            </a:r>
            <a:endParaRPr lang="en-US" sz="4840" b="0" dirty="0">
              <a:latin typeface="Arial" pitchFamily="34" charset="0"/>
              <a:ea typeface="ＭＳ Ｐゴシック" pitchFamily="34" charset="-128"/>
              <a:cs typeface="Arial Narrow" pitchFamily="34" charset="0"/>
            </a:endParaRPr>
          </a:p>
        </p:txBody>
      </p:sp>
      <p:sp>
        <p:nvSpPr>
          <p:cNvPr id="6147" name="Rectangle 3"/>
          <p:cNvSpPr>
            <a:spLocks noGrp="1" noChangeArrowheads="1"/>
          </p:cNvSpPr>
          <p:nvPr>
            <p:ph type="body" idx="1"/>
          </p:nvPr>
        </p:nvSpPr>
        <p:spPr>
          <a:xfrm>
            <a:off x="1236028" y="2712720"/>
            <a:ext cx="7565072" cy="2598420"/>
          </a:xfrm>
        </p:spPr>
        <p:txBody>
          <a:bodyPr/>
          <a:lstStyle/>
          <a:p>
            <a:pPr>
              <a:lnSpc>
                <a:spcPct val="100000"/>
              </a:lnSpc>
              <a:spcBef>
                <a:spcPts val="2369"/>
              </a:spcBef>
            </a:pPr>
            <a:r>
              <a:rPr lang="en-US" sz="3960" dirty="0">
                <a:ea typeface="ＭＳ Ｐゴシック" pitchFamily="34" charset="-128"/>
              </a:rPr>
              <a:t>Acceptance of the Baldrige framework nationally and globally</a:t>
            </a:r>
          </a:p>
          <a:p>
            <a:pPr>
              <a:lnSpc>
                <a:spcPct val="100000"/>
              </a:lnSpc>
              <a:spcBef>
                <a:spcPts val="2369"/>
              </a:spcBef>
            </a:pPr>
            <a:r>
              <a:rPr lang="en-US" sz="3960" dirty="0">
                <a:ea typeface="ＭＳ Ｐゴシック" pitchFamily="34" charset="-128"/>
              </a:rPr>
              <a:t>Program participants</a:t>
            </a:r>
            <a:endParaRPr lang="en-US" sz="3960" b="1" strike="sngStrike" dirty="0">
              <a:latin typeface="Arial" pitchFamily="34" charset="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3793" y="151309"/>
            <a:ext cx="8691923" cy="1315430"/>
          </a:xfrm>
        </p:spPr>
        <p:txBody>
          <a:bodyPr/>
          <a:lstStyle/>
          <a:p>
            <a:pPr>
              <a:lnSpc>
                <a:spcPct val="100000"/>
              </a:lnSpc>
              <a:spcAft>
                <a:spcPts val="1320"/>
              </a:spcAft>
            </a:pPr>
            <a:r>
              <a:rPr lang="en-US" dirty="0">
                <a:solidFill>
                  <a:schemeClr val="tx1"/>
                </a:solidFill>
                <a:latin typeface="Arial Narrow" pitchFamily="34" charset="0"/>
                <a:ea typeface="ＭＳ Ｐゴシック" pitchFamily="34" charset="-128"/>
                <a:cs typeface="Arial Narrow" pitchFamily="34" charset="0"/>
              </a:rPr>
              <a:t>Alliance for Performance Excellence </a:t>
            </a:r>
            <a:br>
              <a:rPr lang="en-US" dirty="0">
                <a:solidFill>
                  <a:schemeClr val="tx1"/>
                </a:solidFill>
                <a:latin typeface="Arial Narrow" pitchFamily="34" charset="0"/>
                <a:ea typeface="ＭＳ Ｐゴシック" pitchFamily="34" charset="-128"/>
                <a:cs typeface="Arial Narrow" pitchFamily="34" charset="0"/>
              </a:rPr>
            </a:br>
            <a:r>
              <a:rPr lang="en-US" dirty="0">
                <a:solidFill>
                  <a:schemeClr val="tx1"/>
                </a:solidFill>
                <a:latin typeface="Arial Narrow" pitchFamily="34" charset="0"/>
                <a:ea typeface="ＭＳ Ｐゴシック" pitchFamily="34" charset="-128"/>
                <a:cs typeface="Arial Narrow" pitchFamily="34" charset="0"/>
              </a:rPr>
              <a:t>A National Network</a:t>
            </a:r>
          </a:p>
        </p:txBody>
      </p:sp>
      <p:sp>
        <p:nvSpPr>
          <p:cNvPr id="4" name="Rectangle 3"/>
          <p:cNvSpPr/>
          <p:nvPr/>
        </p:nvSpPr>
        <p:spPr>
          <a:xfrm>
            <a:off x="4388456" y="6752122"/>
            <a:ext cx="4695386" cy="582049"/>
          </a:xfrm>
          <a:prstGeom prst="rect">
            <a:avLst/>
          </a:prstGeom>
        </p:spPr>
        <p:txBody>
          <a:bodyPr wrap="none" lIns="90264" tIns="45132" rIns="90264" bIns="45132">
            <a:spAutoFit/>
          </a:bodyPr>
          <a:lstStyle/>
          <a:p>
            <a:pPr eaLnBrk="0" hangingPunct="0">
              <a:defRPr/>
            </a:pPr>
            <a:r>
              <a:rPr lang="en-US" sz="3190" b="1" dirty="0" err="1">
                <a:latin typeface="+mn-lt"/>
                <a:ea typeface="ＭＳ Ｐゴシック" pitchFamily="-109" charset="-128"/>
              </a:rPr>
              <a:t>www.baldrigepe.org/alliance</a:t>
            </a:r>
            <a:endParaRPr lang="en-US" sz="3190" b="1" dirty="0">
              <a:latin typeface="+mn-lt"/>
              <a:ea typeface="ＭＳ Ｐゴシック" pitchFamily="-109" charset="-128"/>
            </a:endParaRPr>
          </a:p>
        </p:txBody>
      </p:sp>
      <p:pic>
        <p:nvPicPr>
          <p:cNvPr id="153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4439" y="3881579"/>
            <a:ext cx="9525" cy="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4439" y="3881579"/>
            <a:ext cx="9525" cy="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287333" y="1466739"/>
            <a:ext cx="7019925" cy="5334000"/>
          </a:xfrm>
          <a:prstGeom prst="rect">
            <a:avLst/>
          </a:prstGeom>
        </p:spPr>
      </p:pic>
    </p:spTree>
    <p:extLst>
      <p:ext uri="{BB962C8B-B14F-4D97-AF65-F5344CB8AC3E}">
        <p14:creationId xmlns:p14="http://schemas.microsoft.com/office/powerpoint/2010/main" val="168919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1460" y="617221"/>
            <a:ext cx="9555480" cy="835965"/>
          </a:xfrm>
          <a:prstGeom prst="rect">
            <a:avLst/>
          </a:prstGeom>
          <a:noFill/>
          <a:ln w="9525">
            <a:noFill/>
            <a:miter lim="800000"/>
            <a:headEnd/>
            <a:tailEnd/>
          </a:ln>
        </p:spPr>
        <p:txBody>
          <a:bodyPr wrap="square" lIns="90264" tIns="45132" rIns="90264" bIns="45132">
            <a:spAutoFit/>
          </a:bodyPr>
          <a:lstStyle/>
          <a:p>
            <a:pPr>
              <a:spcAft>
                <a:spcPts val="660"/>
              </a:spcAft>
              <a:defRPr/>
            </a:pPr>
            <a:r>
              <a:rPr lang="en-US" sz="4840" b="1" dirty="0">
                <a:latin typeface="+mj-lt"/>
                <a:ea typeface="ＭＳ Ｐゴシック" pitchFamily="-109" charset="-128"/>
              </a:rPr>
              <a:t>International Adoption</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740" y="1874520"/>
            <a:ext cx="3905150" cy="2816352"/>
          </a:xfrm>
          <a:prstGeom prst="rect">
            <a:avLst/>
          </a:prstGeom>
        </p:spPr>
      </p:pic>
      <p:sp>
        <p:nvSpPr>
          <p:cNvPr id="8" name="Rectangle 3"/>
          <p:cNvSpPr>
            <a:spLocks noChangeArrowheads="1"/>
          </p:cNvSpPr>
          <p:nvPr/>
        </p:nvSpPr>
        <p:spPr bwMode="auto">
          <a:xfrm>
            <a:off x="4861560" y="2796541"/>
            <a:ext cx="4358640" cy="155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lnSpc>
                <a:spcPts val="3751"/>
              </a:lnSpc>
              <a:spcBef>
                <a:spcPts val="1975"/>
              </a:spcBef>
              <a:buSzPct val="60000"/>
            </a:pPr>
            <a:r>
              <a:rPr lang="en-US" sz="3520" dirty="0">
                <a:latin typeface="Arial Narrow" pitchFamily="34" charset="0"/>
              </a:rPr>
              <a:t>About 100 performance excellence programs worldwide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70073" y="4975860"/>
            <a:ext cx="4799298"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26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99136" y="1608268"/>
            <a:ext cx="8940164" cy="1257300"/>
          </a:xfrm>
        </p:spPr>
        <p:txBody>
          <a:bodyPr/>
          <a:lstStyle/>
          <a:p>
            <a:r>
              <a:rPr lang="en-US" sz="4840" dirty="0">
                <a:solidFill>
                  <a:schemeClr val="tx1"/>
                </a:solidFill>
                <a:latin typeface="Arial Narrow" pitchFamily="34" charset="0"/>
                <a:ea typeface="ＭＳ Ｐゴシック" pitchFamily="34" charset="-128"/>
                <a:cs typeface="Arial Narrow" pitchFamily="34" charset="0"/>
              </a:rPr>
              <a:t>Baldrige Award Participants</a:t>
            </a:r>
          </a:p>
        </p:txBody>
      </p:sp>
      <p:sp>
        <p:nvSpPr>
          <p:cNvPr id="7171" name="Rectangle 3"/>
          <p:cNvSpPr>
            <a:spLocks noGrp="1" noChangeArrowheads="1"/>
          </p:cNvSpPr>
          <p:nvPr>
            <p:ph type="body" idx="1"/>
          </p:nvPr>
        </p:nvSpPr>
        <p:spPr>
          <a:xfrm>
            <a:off x="1592581" y="2712720"/>
            <a:ext cx="7620000" cy="2773680"/>
          </a:xfrm>
        </p:spPr>
        <p:txBody>
          <a:bodyPr/>
          <a:lstStyle/>
          <a:p>
            <a:pPr>
              <a:lnSpc>
                <a:spcPct val="100000"/>
              </a:lnSpc>
            </a:pPr>
            <a:r>
              <a:rPr lang="en-US" dirty="0">
                <a:ea typeface="ＭＳ Ｐゴシック" pitchFamily="34" charset="-128"/>
              </a:rPr>
              <a:t>106 Baldrige Award recipients </a:t>
            </a:r>
            <a:br>
              <a:rPr lang="en-US" dirty="0">
                <a:ea typeface="ＭＳ Ｐゴシック" pitchFamily="34" charset="-128"/>
              </a:rPr>
            </a:br>
            <a:r>
              <a:rPr lang="en-US" dirty="0">
                <a:ea typeface="ＭＳ Ｐゴシック" pitchFamily="34" charset="-128"/>
              </a:rPr>
              <a:t>(113 awards)</a:t>
            </a:r>
          </a:p>
          <a:p>
            <a:pPr>
              <a:lnSpc>
                <a:spcPct val="100000"/>
              </a:lnSpc>
            </a:pPr>
            <a:r>
              <a:rPr lang="en-US" dirty="0">
                <a:ea typeface="ＭＳ Ｐゴシック" pitchFamily="34" charset="-128"/>
              </a:rPr>
              <a:t>1,673 award applications </a:t>
            </a:r>
          </a:p>
          <a:p>
            <a:pPr>
              <a:lnSpc>
                <a:spcPct val="100000"/>
              </a:lnSpc>
            </a:pPr>
            <a:r>
              <a:rPr lang="en-US" dirty="0">
                <a:ea typeface="ＭＳ Ｐゴシック" pitchFamily="34" charset="-128"/>
              </a:rPr>
              <a:t>More than 10,000 examiners trained </a:t>
            </a:r>
          </a:p>
          <a:p>
            <a:pPr marL="0" indent="0">
              <a:lnSpc>
                <a:spcPct val="100000"/>
              </a:lnSpc>
              <a:buNone/>
            </a:pPr>
            <a:br>
              <a:rPr lang="en-US" strike="sngStrike" dirty="0">
                <a:ea typeface="ＭＳ Ｐゴシック" pitchFamily="34" charset="-128"/>
              </a:rPr>
            </a:br>
            <a:endParaRPr lang="en-US" strike="sngStrike" dirty="0">
              <a:ea typeface="ＭＳ Ｐゴシック" pitchFamily="34" charset="-128"/>
            </a:endParaRPr>
          </a:p>
        </p:txBody>
      </p:sp>
    </p:spTree>
    <p:extLst>
      <p:ext uri="{BB962C8B-B14F-4D97-AF65-F5344CB8AC3E}">
        <p14:creationId xmlns:p14="http://schemas.microsoft.com/office/powerpoint/2010/main" val="336868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33428" y="743354"/>
            <a:ext cx="8305800" cy="744819"/>
          </a:xfrm>
          <a:prstGeom prst="rect">
            <a:avLst/>
          </a:prstGeom>
          <a:noFill/>
          <a:ln w="9525">
            <a:noFill/>
            <a:miter lim="800000"/>
            <a:headEnd/>
            <a:tailEnd/>
          </a:ln>
        </p:spPr>
        <p:txBody>
          <a:bodyPr lIns="0" tIns="0" rIns="0" bIns="0">
            <a:spAutoFit/>
          </a:bodyPr>
          <a:lstStyle/>
          <a:p>
            <a:pPr defTabSz="1006069">
              <a:spcBef>
                <a:spcPts val="660"/>
              </a:spcBef>
              <a:spcAft>
                <a:spcPts val="660"/>
              </a:spcAft>
              <a:defRPr/>
            </a:pPr>
            <a:r>
              <a:rPr lang="en-US" sz="4840" b="1" dirty="0">
                <a:solidFill>
                  <a:schemeClr val="tx2"/>
                </a:solidFill>
                <a:latin typeface="+mj-lt"/>
                <a:ea typeface="ＭＳ Ｐゴシック" pitchFamily="-109" charset="-128"/>
              </a:rPr>
              <a:t>Baldrige Award Recipients</a:t>
            </a:r>
          </a:p>
        </p:txBody>
      </p:sp>
      <p:sp>
        <p:nvSpPr>
          <p:cNvPr id="8195" name="Rectangle 3"/>
          <p:cNvSpPr>
            <a:spLocks noChangeArrowheads="1"/>
          </p:cNvSpPr>
          <p:nvPr/>
        </p:nvSpPr>
        <p:spPr bwMode="auto">
          <a:xfrm>
            <a:off x="838200" y="1874521"/>
            <a:ext cx="5867400" cy="488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Presentations to all sectors </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Quest for Excellence</a:t>
            </a:r>
            <a:r>
              <a:rPr lang="en-US" sz="3520" baseline="30000" dirty="0">
                <a:latin typeface="Arial Narrow" pitchFamily="34" charset="0"/>
              </a:rPr>
              <a:t>®</a:t>
            </a:r>
            <a:r>
              <a:rPr lang="en-US" sz="3520" dirty="0">
                <a:latin typeface="Arial Narrow" pitchFamily="34" charset="0"/>
              </a:rPr>
              <a:t> and regional conferences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Influence on customers/suppliers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Seminars and workshops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Articles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61227" y="3950208"/>
            <a:ext cx="3097173" cy="38221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70560" y="2235509"/>
            <a:ext cx="6553201" cy="577081"/>
          </a:xfrm>
          <a:prstGeom prst="rect">
            <a:avLst/>
          </a:prstGeom>
          <a:noFill/>
          <a:ln w="9525">
            <a:noFill/>
            <a:miter lim="800000"/>
            <a:headEnd/>
            <a:tailEnd/>
          </a:ln>
        </p:spPr>
        <p:txBody>
          <a:bodyPr lIns="0" tIns="0" rIns="0" bIns="0">
            <a:spAutoFit/>
          </a:bodyPr>
          <a:lstStyle/>
          <a:p>
            <a:pPr defTabSz="1006069">
              <a:lnSpc>
                <a:spcPts val="4541"/>
              </a:lnSpc>
              <a:defRPr/>
            </a:pPr>
            <a:r>
              <a:rPr lang="en-US" sz="4840" b="1" dirty="0">
                <a:solidFill>
                  <a:schemeClr val="tx2"/>
                </a:solidFill>
                <a:latin typeface="+mj-lt"/>
                <a:ea typeface="ＭＳ Ｐゴシック" pitchFamily="-109" charset="-128"/>
              </a:rPr>
              <a:t>The Bottom Line: Results</a:t>
            </a:r>
          </a:p>
        </p:txBody>
      </p:sp>
      <p:sp>
        <p:nvSpPr>
          <p:cNvPr id="24579" name="Rectangle 3"/>
          <p:cNvSpPr>
            <a:spLocks noChangeArrowheads="1"/>
          </p:cNvSpPr>
          <p:nvPr/>
        </p:nvSpPr>
        <p:spPr bwMode="auto">
          <a:xfrm>
            <a:off x="1889760" y="3147668"/>
            <a:ext cx="71628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06069">
              <a:buSzPct val="50000"/>
            </a:pPr>
            <a:r>
              <a:rPr lang="en-US" sz="3960" dirty="0">
                <a:latin typeface="Arial Narrow" pitchFamily="34" charset="0"/>
              </a:rPr>
              <a:t>Improved outcomes for products, services, and processes</a:t>
            </a:r>
          </a:p>
          <a:p>
            <a:pPr marL="510870" indent="-510870" defTabSz="1006069">
              <a:buSzPct val="50000"/>
              <a:buFont typeface="Monotype Sorts"/>
              <a:buChar char="l"/>
            </a:pPr>
            <a:endParaRPr lang="en-US" sz="3960" dirty="0">
              <a:latin typeface="Arial Narrow" pitchFamily="34" charset="0"/>
            </a:endParaRPr>
          </a:p>
        </p:txBody>
      </p:sp>
    </p:spTree>
    <p:extLst>
      <p:ext uri="{BB962C8B-B14F-4D97-AF65-F5344CB8AC3E}">
        <p14:creationId xmlns:p14="http://schemas.microsoft.com/office/powerpoint/2010/main" val="283936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6"/>
          <p:cNvGrpSpPr>
            <a:grpSpLocks/>
          </p:cNvGrpSpPr>
          <p:nvPr/>
        </p:nvGrpSpPr>
        <p:grpSpPr bwMode="auto">
          <a:xfrm>
            <a:off x="-3175" y="-7938"/>
            <a:ext cx="10101263" cy="7948613"/>
            <a:chOff x="-3876" y="-8640"/>
            <a:chExt cx="10101595" cy="7950005"/>
          </a:xfrm>
        </p:grpSpPr>
        <p:pic>
          <p:nvPicPr>
            <p:cNvPr id="16389"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a:solidFill>
                    <a:schemeClr val="bg1"/>
                  </a:solidFill>
                  <a:latin typeface="Arial" panose="020B0604020202020204" pitchFamily="34" charset="0"/>
                </a:rPr>
                <a:t>Baldrige Performance Excellence Program | www.nist.gov/baldrige</a:t>
              </a:r>
            </a:p>
          </p:txBody>
        </p:sp>
        <p:pic>
          <p:nvPicPr>
            <p:cNvPr id="16391"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6" name="nistident_flright_vec.eps" descr="/Users/louannross/Desktop/Design Center/Art Folder/Logo Folder/N/ New Identifiers 11.09.07/nistident_flright_ve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pacts_Imag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25425"/>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Baldrige_Program_Logo_2010.whitebkgd.eps" descr="/Users/rossl/Desktop/Design Center/2014 New Logo/Final/All black no white/2014_Baldrige_Program_Logo.png"/>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44463" y="6594475"/>
            <a:ext cx="20843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6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55056" y="1166662"/>
            <a:ext cx="9475787" cy="2932274"/>
          </a:xfrm>
          <a:ln>
            <a:miter lim="800000"/>
            <a:headEnd/>
            <a:tailEnd/>
          </a:ln>
          <a:extLst/>
        </p:spPr>
        <p:txBody>
          <a:bodyPr/>
          <a:lstStyle/>
          <a:p>
            <a:pPr>
              <a:lnSpc>
                <a:spcPct val="100000"/>
              </a:lnSpc>
              <a:spcAft>
                <a:spcPts val="1200"/>
              </a:spcAft>
              <a:defRPr/>
            </a:pPr>
            <a:r>
              <a:rPr lang="en-US" sz="4840" dirty="0">
                <a:solidFill>
                  <a:schemeClr val="tx1"/>
                </a:solidFill>
              </a:rPr>
              <a:t>Returns on Investment in </a:t>
            </a:r>
            <a:br>
              <a:rPr lang="en-US" sz="4840" dirty="0">
                <a:solidFill>
                  <a:schemeClr val="tx1"/>
                </a:solidFill>
              </a:rPr>
            </a:br>
            <a:r>
              <a:rPr lang="en-US" sz="4840" dirty="0">
                <a:solidFill>
                  <a:schemeClr val="tx1"/>
                </a:solidFill>
              </a:rPr>
              <a:t>Performance Excellence:</a:t>
            </a:r>
            <a:br>
              <a:rPr lang="en-US" sz="4840" strike="sngStrike" dirty="0">
                <a:solidFill>
                  <a:schemeClr val="tx1"/>
                </a:solidFill>
              </a:rPr>
            </a:br>
            <a:r>
              <a:rPr lang="en-US" sz="4840" dirty="0">
                <a:solidFill>
                  <a:schemeClr val="tx1"/>
                </a:solidFill>
              </a:rPr>
              <a:t>2016 Baldrige Award Recipients</a:t>
            </a:r>
            <a:br>
              <a:rPr lang="en-US" sz="4840" strike="sngStrike" dirty="0">
                <a:solidFill>
                  <a:schemeClr val="tx1"/>
                </a:solidFill>
              </a:rPr>
            </a:br>
            <a:endParaRPr lang="en-US" sz="4840" strike="sngStrike"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61227" y="3950208"/>
            <a:ext cx="3097173" cy="38221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5957" y="13611"/>
            <a:ext cx="9304020" cy="1376809"/>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Don Chalmers Ford</a:t>
            </a:r>
          </a:p>
        </p:txBody>
      </p:sp>
      <p:sp>
        <p:nvSpPr>
          <p:cNvPr id="10244" name="Content Placeholder 4"/>
          <p:cNvSpPr>
            <a:spLocks noGrp="1"/>
          </p:cNvSpPr>
          <p:nvPr>
            <p:ph idx="1"/>
          </p:nvPr>
        </p:nvSpPr>
        <p:spPr>
          <a:xfrm>
            <a:off x="5708650" y="681234"/>
            <a:ext cx="4248150" cy="5982742"/>
          </a:xfrm>
          <a:noFill/>
          <a:ln w="9525">
            <a:noFill/>
            <a:miter lim="800000"/>
            <a:headEnd/>
            <a:tailEnd/>
          </a:ln>
        </p:spPr>
        <p:txBody>
          <a:bodyPr vert="horz" wrap="square" lIns="90134" tIns="45065" rIns="90134" bIns="45065" numCol="1" anchor="t" anchorCtr="0" compatLnSpc="1">
            <a:prstTxWarp prst="textNoShape">
              <a:avLst/>
            </a:prstTxWarp>
          </a:bodyPr>
          <a:lstStyle/>
          <a:p>
            <a:pPr>
              <a:lnSpc>
                <a:spcPct val="100000"/>
              </a:lnSpc>
            </a:pPr>
            <a:r>
              <a:rPr lang="en-US" sz="2800" dirty="0"/>
              <a:t>13 times in 17 years: Highest national Ford dealership recognition for customer satisfaction and market share </a:t>
            </a:r>
          </a:p>
          <a:p>
            <a:pPr>
              <a:lnSpc>
                <a:spcPct val="100000"/>
              </a:lnSpc>
            </a:pPr>
            <a:r>
              <a:rPr lang="en-US" sz="2800" dirty="0"/>
              <a:t>Sales volume increase: $109 million to $126 million over 4 years</a:t>
            </a:r>
          </a:p>
          <a:p>
            <a:pPr>
              <a:lnSpc>
                <a:spcPct val="100000"/>
              </a:lnSpc>
            </a:pPr>
            <a:r>
              <a:rPr lang="en-US" sz="2800" dirty="0"/>
              <a:t>90% or higher customer rating of new vehicle sales</a:t>
            </a:r>
          </a:p>
          <a:p>
            <a:pPr>
              <a:lnSpc>
                <a:spcPct val="100000"/>
              </a:lnSpc>
            </a:pPr>
            <a:r>
              <a:rPr lang="en-US" sz="2800" dirty="0"/>
              <a:t>96% of customers willing to recommend the dealership</a:t>
            </a:r>
          </a:p>
        </p:txBody>
      </p:sp>
      <p:pic>
        <p:nvPicPr>
          <p:cNvPr id="1026" name="Picture 2" descr="Photo of Don Chalmers Ford mechanic working on a veh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34" y="1300034"/>
            <a:ext cx="534715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33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28600"/>
            <a:ext cx="8910955" cy="1005840"/>
          </a:xfrm>
        </p:spPr>
        <p:txBody>
          <a:bodyPr/>
          <a:lstStyle/>
          <a:p>
            <a:r>
              <a:rPr lang="en-US" sz="4840" dirty="0">
                <a:latin typeface="Arial Narrow" pitchFamily="34" charset="0"/>
                <a:ea typeface="ＭＳ Ｐゴシック" pitchFamily="34" charset="-128"/>
                <a:cs typeface="Arial Narrow" pitchFamily="34" charset="0"/>
              </a:rPr>
              <a:t>Momentum Group</a:t>
            </a:r>
          </a:p>
        </p:txBody>
      </p:sp>
      <p:sp>
        <p:nvSpPr>
          <p:cNvPr id="10244" name="Content Placeholder 4"/>
          <p:cNvSpPr>
            <a:spLocks noGrp="1"/>
          </p:cNvSpPr>
          <p:nvPr>
            <p:ph idx="1"/>
          </p:nvPr>
        </p:nvSpPr>
        <p:spPr>
          <a:xfrm>
            <a:off x="5283200" y="1516078"/>
            <a:ext cx="4610100" cy="4469100"/>
          </a:xfrm>
          <a:noFill/>
          <a:ln w="9525">
            <a:noFill/>
            <a:miter lim="800000"/>
            <a:headEnd/>
            <a:tailEnd/>
          </a:ln>
        </p:spPr>
        <p:txBody>
          <a:bodyPr vert="horz" wrap="square" lIns="90134" tIns="45065" rIns="90134" bIns="45065" numCol="1" anchor="t" anchorCtr="0" compatLnSpc="1">
            <a:prstTxWarp prst="textNoShape">
              <a:avLst/>
            </a:prstTxWarp>
          </a:bodyPr>
          <a:lstStyle/>
          <a:p>
            <a:pPr marL="171450" indent="-171450">
              <a:lnSpc>
                <a:spcPct val="100000"/>
              </a:lnSpc>
            </a:pPr>
            <a:r>
              <a:rPr lang="en-US" sz="2800" dirty="0"/>
              <a:t>Sales growth of more than 400%; outperformed the industry for 19 years of its 22 in business</a:t>
            </a:r>
          </a:p>
          <a:p>
            <a:pPr marL="171450" indent="-171450">
              <a:lnSpc>
                <a:spcPct val="100000"/>
              </a:lnSpc>
            </a:pPr>
            <a:r>
              <a:rPr lang="en-US" sz="2800" dirty="0"/>
              <a:t>Reduced sample production time by 50%; improved sample yield per yard by 20%</a:t>
            </a:r>
          </a:p>
          <a:p>
            <a:pPr marL="171450" indent="-171450">
              <a:lnSpc>
                <a:spcPct val="100000"/>
              </a:lnSpc>
            </a:pPr>
            <a:r>
              <a:rPr lang="en-US" sz="2800" dirty="0"/>
              <a:t>Average employee tenure: more than 10 years; 73% of current managers promoted from within</a:t>
            </a:r>
          </a:p>
        </p:txBody>
      </p:sp>
      <p:pic>
        <p:nvPicPr>
          <p:cNvPr id="1027" name="Picture 3" descr="govdeliver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Tub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lick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hoto of Momentum Group employee looking at fabric invento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463040"/>
            <a:ext cx="501295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5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46" y="93001"/>
            <a:ext cx="9161523" cy="1395447"/>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Kindred Nursing and Rehabilitation Center—Mountain Valley</a:t>
            </a:r>
          </a:p>
        </p:txBody>
      </p:sp>
      <p:sp>
        <p:nvSpPr>
          <p:cNvPr id="10244" name="Content Placeholder 4"/>
          <p:cNvSpPr>
            <a:spLocks noGrp="1"/>
          </p:cNvSpPr>
          <p:nvPr>
            <p:ph idx="1"/>
          </p:nvPr>
        </p:nvSpPr>
        <p:spPr>
          <a:xfrm>
            <a:off x="5678427" y="1714352"/>
            <a:ext cx="4227573" cy="5520565"/>
          </a:xfrm>
          <a:noFill/>
          <a:ln w="9525">
            <a:noFill/>
            <a:miter lim="800000"/>
            <a:headEnd/>
            <a:tailEnd/>
          </a:ln>
        </p:spPr>
        <p:txBody>
          <a:bodyPr vert="horz" wrap="square" lIns="90134" tIns="45065" rIns="90134" bIns="45065" numCol="1" anchor="t" anchorCtr="0" compatLnSpc="1">
            <a:prstTxWarp prst="textNoShape">
              <a:avLst/>
            </a:prstTxWarp>
          </a:bodyPr>
          <a:lstStyle/>
          <a:p>
            <a:pPr marL="171450" indent="-171450">
              <a:lnSpc>
                <a:spcPct val="100000"/>
              </a:lnSpc>
            </a:pPr>
            <a:r>
              <a:rPr lang="en-US" sz="2800" dirty="0"/>
              <a:t>5-Star quality rating—the highest possible—for 7 consecutive years</a:t>
            </a:r>
          </a:p>
          <a:p>
            <a:pPr marL="171450" indent="-171450">
              <a:lnSpc>
                <a:spcPct val="100000"/>
              </a:lnSpc>
            </a:pPr>
            <a:r>
              <a:rPr lang="en-US" sz="2800" dirty="0"/>
              <a:t>100% of residents and family members either “very” or “extremely” satisfied</a:t>
            </a:r>
          </a:p>
          <a:p>
            <a:pPr marL="171450" indent="-171450">
              <a:lnSpc>
                <a:spcPct val="100000"/>
              </a:lnSpc>
            </a:pPr>
            <a:r>
              <a:rPr lang="en-US" sz="2800" dirty="0"/>
              <a:t>90% employee retention rate</a:t>
            </a:r>
          </a:p>
          <a:p>
            <a:pPr marL="171450" indent="-171450">
              <a:lnSpc>
                <a:spcPct val="100000"/>
              </a:lnSpc>
            </a:pPr>
            <a:r>
              <a:rPr lang="en-US" sz="2800" dirty="0"/>
              <a:t>Since 2014, best possible performance for pain management for long-term residents</a:t>
            </a:r>
          </a:p>
        </p:txBody>
      </p:sp>
      <p:pic>
        <p:nvPicPr>
          <p:cNvPr id="3074" name="Picture 2" descr="Photo of Kindred Nursing and Rehabilitation Center – Mountain Valley employee helping a patient in a wheel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75" y="1714352"/>
            <a:ext cx="5124352"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55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377" y="358823"/>
            <a:ext cx="9304020" cy="977416"/>
          </a:xfrm>
        </p:spPr>
        <p:txBody>
          <a:bodyPr/>
          <a:lstStyle/>
          <a:p>
            <a:r>
              <a:rPr lang="en-US" dirty="0"/>
              <a:t>Memorial Hermann Sugar Land Hospital</a:t>
            </a:r>
          </a:p>
        </p:txBody>
      </p:sp>
      <p:sp>
        <p:nvSpPr>
          <p:cNvPr id="10244" name="Content Placeholder 4"/>
          <p:cNvSpPr>
            <a:spLocks noGrp="1"/>
          </p:cNvSpPr>
          <p:nvPr>
            <p:ph idx="1"/>
          </p:nvPr>
        </p:nvSpPr>
        <p:spPr>
          <a:xfrm>
            <a:off x="5448299" y="1282642"/>
            <a:ext cx="4471555" cy="5940660"/>
          </a:xfrm>
          <a:noFill/>
          <a:ln w="9525">
            <a:noFill/>
            <a:miter lim="800000"/>
            <a:headEnd/>
            <a:tailEnd/>
          </a:ln>
        </p:spPr>
        <p:txBody>
          <a:bodyPr vert="horz" wrap="square" lIns="90134" tIns="45065" rIns="90134" bIns="45065" numCol="1" anchor="t" anchorCtr="0" compatLnSpc="1">
            <a:prstTxWarp prst="textNoShape">
              <a:avLst/>
            </a:prstTxWarp>
          </a:bodyPr>
          <a:lstStyle/>
          <a:p>
            <a:pPr marL="171450" indent="-171450">
              <a:lnSpc>
                <a:spcPct val="100000"/>
              </a:lnSpc>
            </a:pPr>
            <a:r>
              <a:rPr lang="en-US" sz="2800" dirty="0"/>
              <a:t>Since 2011, zero patient safety “never events” in key areas</a:t>
            </a:r>
          </a:p>
          <a:p>
            <a:pPr marL="171450" indent="-171450">
              <a:lnSpc>
                <a:spcPct val="100000"/>
              </a:lnSpc>
            </a:pPr>
            <a:r>
              <a:rPr lang="en-US" sz="2800" dirty="0"/>
              <a:t>90th percentile for patients “likely to recommend” day surgery, emergency care, gynecology, orthopedics, and women’s health</a:t>
            </a:r>
          </a:p>
          <a:p>
            <a:pPr marL="171450" indent="-171450">
              <a:lnSpc>
                <a:spcPct val="100000"/>
              </a:lnSpc>
            </a:pPr>
            <a:r>
              <a:rPr lang="en-US" sz="2800" dirty="0"/>
              <a:t>90% retention for employee partners; 100% for physician partners</a:t>
            </a:r>
          </a:p>
        </p:txBody>
      </p:sp>
      <p:pic>
        <p:nvPicPr>
          <p:cNvPr id="4098" name="Picture 2" descr="Photo of Memorial Hermann Sugar Land Hospital doctor with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49" y="1447368"/>
            <a:ext cx="5235751"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1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312838" y="601555"/>
            <a:ext cx="6493076"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3"/>
          <p:cNvSpPr>
            <a:spLocks noGrp="1" noChangeArrowheads="1"/>
          </p:cNvSpPr>
          <p:nvPr>
            <p:ph idx="1"/>
          </p:nvPr>
        </p:nvSpPr>
        <p:spPr>
          <a:xfrm>
            <a:off x="634509" y="1465736"/>
            <a:ext cx="8341511" cy="4007357"/>
          </a:xfrm>
        </p:spPr>
        <p:txBody>
          <a:bodyPr/>
          <a:lstStyle/>
          <a:p>
            <a:pPr>
              <a:lnSpc>
                <a:spcPct val="100000"/>
              </a:lnSpc>
              <a:spcBef>
                <a:spcPts val="0"/>
              </a:spcBef>
              <a:spcAft>
                <a:spcPts val="660"/>
              </a:spcAft>
            </a:pPr>
            <a:r>
              <a:rPr lang="en-US" sz="3080" dirty="0">
                <a:ea typeface="ＭＳ Ｐゴシック" pitchFamily="34" charset="-128"/>
              </a:rPr>
              <a:t>Baldrige framework booklets and free content</a:t>
            </a:r>
          </a:p>
          <a:p>
            <a:pPr>
              <a:lnSpc>
                <a:spcPct val="100000"/>
              </a:lnSpc>
              <a:spcBef>
                <a:spcPts val="0"/>
              </a:spcBef>
              <a:spcAft>
                <a:spcPts val="660"/>
              </a:spcAft>
            </a:pPr>
            <a:r>
              <a:rPr lang="en-US" sz="3080" dirty="0">
                <a:ea typeface="ＭＳ Ｐゴシック" pitchFamily="34" charset="-128"/>
              </a:rPr>
              <a:t>Self-assessment tools </a:t>
            </a:r>
          </a:p>
          <a:p>
            <a:pPr>
              <a:lnSpc>
                <a:spcPct val="100000"/>
              </a:lnSpc>
              <a:spcBef>
                <a:spcPts val="0"/>
              </a:spcBef>
              <a:spcAft>
                <a:spcPts val="660"/>
              </a:spcAft>
            </a:pPr>
            <a:r>
              <a:rPr lang="en-US" sz="3080" dirty="0">
                <a:ea typeface="ＭＳ Ｐゴシック" pitchFamily="34" charset="-128"/>
              </a:rPr>
              <a:t>Organizational assessments</a:t>
            </a:r>
          </a:p>
          <a:p>
            <a:pPr>
              <a:lnSpc>
                <a:spcPct val="100000"/>
              </a:lnSpc>
              <a:spcBef>
                <a:spcPts val="0"/>
              </a:spcBef>
              <a:spcAft>
                <a:spcPts val="660"/>
              </a:spcAft>
            </a:pPr>
            <a:r>
              <a:rPr lang="en-US" sz="3080" dirty="0">
                <a:ea typeface="ＭＳ Ｐゴシック" pitchFamily="34" charset="-128"/>
              </a:rPr>
              <a:t>Training, conferences, and executive education</a:t>
            </a:r>
          </a:p>
          <a:p>
            <a:pPr>
              <a:lnSpc>
                <a:spcPct val="100000"/>
              </a:lnSpc>
              <a:spcBef>
                <a:spcPts val="0"/>
              </a:spcBef>
              <a:spcAft>
                <a:spcPts val="660"/>
              </a:spcAft>
            </a:pPr>
            <a:r>
              <a:rPr lang="en-US" sz="3080" dirty="0">
                <a:ea typeface="ＭＳ Ｐゴシック" pitchFamily="34" charset="-128"/>
              </a:rPr>
              <a:t>Award recipient profiles</a:t>
            </a:r>
          </a:p>
          <a:p>
            <a:pPr>
              <a:lnSpc>
                <a:spcPct val="100000"/>
              </a:lnSpc>
              <a:spcBef>
                <a:spcPts val="0"/>
              </a:spcBef>
              <a:spcAft>
                <a:spcPts val="660"/>
              </a:spcAft>
            </a:pPr>
            <a:r>
              <a:rPr lang="en-US" sz="3080" dirty="0">
                <a:ea typeface="ＭＳ Ｐゴシック" pitchFamily="34" charset="-128"/>
              </a:rPr>
              <a:t>Case studies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5" name="TextBox 14"/>
          <p:cNvSpPr txBox="1"/>
          <p:nvPr/>
        </p:nvSpPr>
        <p:spPr>
          <a:xfrm>
            <a:off x="6035040" y="5394960"/>
            <a:ext cx="3870961" cy="1309941"/>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70706" y="869615"/>
            <a:ext cx="8634797" cy="719523"/>
          </a:xfrm>
          <a:prstGeom prst="rect">
            <a:avLst/>
          </a:prstGeom>
          <a:noFill/>
          <a:ln w="9525">
            <a:noFill/>
            <a:miter lim="800000"/>
            <a:headEnd/>
            <a:tailEnd/>
          </a:ln>
        </p:spPr>
        <p:txBody>
          <a:bodyPr wrap="square" lIns="90264" tIns="45132" rIns="90264" bIns="45132">
            <a:spAutoFit/>
          </a:bodyPr>
          <a:lstStyle/>
          <a:p>
            <a:pPr>
              <a:lnSpc>
                <a:spcPts val="4936"/>
              </a:lnSpc>
              <a:defRPr/>
            </a:pPr>
            <a:r>
              <a:rPr lang="en-US" sz="4840" b="1" dirty="0">
                <a:latin typeface="+mj-lt"/>
                <a:ea typeface="ＭＳ Ｐゴシック" pitchFamily="-109" charset="-128"/>
              </a:rPr>
              <a:t>Nationwide</a:t>
            </a:r>
          </a:p>
        </p:txBody>
      </p:sp>
      <p:sp>
        <p:nvSpPr>
          <p:cNvPr id="4099" name="Rectangle 3"/>
          <p:cNvSpPr>
            <a:spLocks noChangeArrowheads="1"/>
          </p:cNvSpPr>
          <p:nvPr/>
        </p:nvSpPr>
        <p:spPr bwMode="auto">
          <a:xfrm>
            <a:off x="1004503" y="1857754"/>
            <a:ext cx="8001000" cy="38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p>
            <a:pPr marL="667350" lvl="1" indent="-502920">
              <a:spcBef>
                <a:spcPts val="1975"/>
              </a:spcBef>
              <a:buSzPct val="100000"/>
              <a:buFont typeface="Arial" pitchFamily="34" charset="0"/>
              <a:buChar char="•"/>
            </a:pPr>
            <a:r>
              <a:rPr lang="en-US" sz="3520" dirty="0">
                <a:latin typeface="Arial Narrow" pitchFamily="34" charset="0"/>
              </a:rPr>
              <a:t>Improve organizational practices, capabilities, and results</a:t>
            </a:r>
          </a:p>
          <a:p>
            <a:pPr marL="667350" lvl="1" indent="-502920">
              <a:spcBef>
                <a:spcPts val="1975"/>
              </a:spcBef>
              <a:buSzPct val="100000"/>
              <a:buFont typeface="Arial" pitchFamily="34" charset="0"/>
              <a:buChar char="•"/>
            </a:pPr>
            <a:r>
              <a:rPr lang="en-US" sz="3520" dirty="0">
                <a:latin typeface="Arial Narrow" pitchFamily="34" charset="0"/>
              </a:rPr>
              <a:t>Communicate and share best practices (Baldrige Award recipients)</a:t>
            </a:r>
          </a:p>
          <a:p>
            <a:pPr marL="667350" lvl="1" indent="-502920">
              <a:spcBef>
                <a:spcPts val="1975"/>
              </a:spcBef>
              <a:buSzPct val="100000"/>
              <a:buFont typeface="Arial" pitchFamily="34" charset="0"/>
              <a:buChar char="•"/>
            </a:pPr>
            <a:r>
              <a:rPr lang="en-US" sz="3520" dirty="0">
                <a:latin typeface="Arial Narrow" pitchFamily="34" charset="0"/>
              </a:rPr>
              <a:t>Tool for understanding and managing organizational performance</a:t>
            </a:r>
          </a:p>
        </p:txBody>
      </p:sp>
    </p:spTree>
    <p:extLst>
      <p:ext uri="{BB962C8B-B14F-4D97-AF65-F5344CB8AC3E}">
        <p14:creationId xmlns:p14="http://schemas.microsoft.com/office/powerpoint/2010/main" val="139872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706880"/>
            <a:ext cx="3759168" cy="1446550"/>
          </a:xfrm>
          <a:prstGeom prst="rect">
            <a:avLst/>
          </a:prstGeom>
          <a:noFill/>
        </p:spPr>
        <p:txBody>
          <a:bodyPr wrap="square" rtlCol="0">
            <a:spAutoFit/>
          </a:bodyPr>
          <a:lstStyle/>
          <a:p>
            <a:pPr lvl="0"/>
            <a:r>
              <a:rPr lang="en-US" sz="8800" b="1" dirty="0">
                <a:ln w="17780" cmpd="sng">
                  <a:solidFill>
                    <a:srgbClr val="FFFFFF"/>
                  </a:solidFill>
                  <a:prstDash val="solid"/>
                  <a:miter lim="800000"/>
                </a:ln>
                <a:effectLst>
                  <a:outerShdw blurRad="50800" algn="tl" rotWithShape="0">
                    <a:srgbClr val="000000"/>
                  </a:outerShdw>
                </a:effectLst>
              </a:rPr>
              <a:t>820:1</a:t>
            </a:r>
          </a:p>
        </p:txBody>
      </p:sp>
      <p:sp>
        <p:nvSpPr>
          <p:cNvPr id="3" name="TextBox 2"/>
          <p:cNvSpPr txBox="1"/>
          <p:nvPr/>
        </p:nvSpPr>
        <p:spPr>
          <a:xfrm>
            <a:off x="2933700" y="3383281"/>
            <a:ext cx="6202680" cy="1040285"/>
          </a:xfrm>
          <a:prstGeom prst="rect">
            <a:avLst/>
          </a:prstGeom>
          <a:noFill/>
        </p:spPr>
        <p:txBody>
          <a:bodyPr wrap="square" rtlCol="0">
            <a:spAutoFit/>
          </a:bodyPr>
          <a:lstStyle/>
          <a:p>
            <a:pPr lvl="0"/>
            <a:r>
              <a:rPr lang="en-US" sz="3080" dirty="0">
                <a:latin typeface="+mn-lt"/>
              </a:rPr>
              <a:t>Ratio of Baldrige Program benefits for the U.S. economy to program costs </a:t>
            </a:r>
          </a:p>
        </p:txBody>
      </p:sp>
      <p:sp>
        <p:nvSpPr>
          <p:cNvPr id="2" name="TextBox 1"/>
          <p:cNvSpPr txBox="1"/>
          <p:nvPr/>
        </p:nvSpPr>
        <p:spPr>
          <a:xfrm>
            <a:off x="2682240" y="6316980"/>
            <a:ext cx="7208520" cy="650947"/>
          </a:xfrm>
          <a:prstGeom prst="rect">
            <a:avLst/>
          </a:prstGeom>
          <a:noFill/>
        </p:spPr>
        <p:txBody>
          <a:bodyPr wrap="square" rtlCol="0">
            <a:spAutoFit/>
          </a:bodyPr>
          <a:lstStyle/>
          <a:p>
            <a:pPr lvl="0"/>
            <a:r>
              <a:rPr lang="en-US" sz="1210" b="1" dirty="0">
                <a:latin typeface="+mn-lt"/>
                <a:ea typeface="Tahoma" pitchFamily="34" charset="0"/>
                <a:cs typeface="Tahoma" pitchFamily="34" charset="0"/>
              </a:rPr>
              <a:t>Source: </a:t>
            </a:r>
            <a:r>
              <a:rPr lang="en-US" sz="1210" dirty="0">
                <a:latin typeface="+mn-lt"/>
                <a:ea typeface="Tahoma" pitchFamily="34" charset="0"/>
                <a:cs typeface="Tahoma" pitchFamily="34" charset="0"/>
              </a:rPr>
              <a:t>Albert N. Link and John T. Scott, </a:t>
            </a:r>
            <a:r>
              <a:rPr lang="en-US" sz="1210" i="1" dirty="0">
                <a:latin typeface="+mn-lt"/>
                <a:ea typeface="Tahoma" pitchFamily="34" charset="0"/>
                <a:cs typeface="Tahoma" pitchFamily="34" charset="0"/>
              </a:rPr>
              <a:t>Economic Evaluation of the Baldrige Performance Excellence Program, </a:t>
            </a:r>
            <a:r>
              <a:rPr lang="en-US" sz="1210" dirty="0">
                <a:latin typeface="+mn-lt"/>
                <a:ea typeface="Tahoma" pitchFamily="34" charset="0"/>
                <a:cs typeface="Tahoma" pitchFamily="34" charset="0"/>
              </a:rPr>
              <a:t>December 2011, http://</a:t>
            </a:r>
            <a:r>
              <a:rPr lang="en-US" sz="1210" dirty="0" err="1">
                <a:latin typeface="+mn-lt"/>
                <a:ea typeface="Tahoma" pitchFamily="34" charset="0"/>
                <a:cs typeface="Tahoma" pitchFamily="34" charset="0"/>
              </a:rPr>
              <a:t>www.nist.gov</a:t>
            </a:r>
            <a:r>
              <a:rPr lang="en-US" sz="1210" dirty="0">
                <a:latin typeface="+mn-lt"/>
                <a:ea typeface="Tahoma" pitchFamily="34" charset="0"/>
                <a:cs typeface="Tahoma" pitchFamily="34" charset="0"/>
              </a:rPr>
              <a:t>/</a:t>
            </a:r>
            <a:r>
              <a:rPr lang="en-US" sz="1210" dirty="0" err="1">
                <a:latin typeface="+mn-lt"/>
                <a:ea typeface="Tahoma" pitchFamily="34" charset="0"/>
                <a:cs typeface="Tahoma" pitchFamily="34" charset="0"/>
              </a:rPr>
              <a:t>baldrige</a:t>
            </a:r>
            <a:r>
              <a:rPr lang="en-US" sz="1210" dirty="0">
                <a:latin typeface="+mn-lt"/>
                <a:ea typeface="Tahoma" pitchFamily="34" charset="0"/>
                <a:cs typeface="Tahoma" pitchFamily="34" charset="0"/>
              </a:rPr>
              <a:t>/publications/</a:t>
            </a:r>
            <a:r>
              <a:rPr lang="en-US" sz="1210" dirty="0" err="1">
                <a:latin typeface="+mn-lt"/>
                <a:ea typeface="Tahoma" pitchFamily="34" charset="0"/>
                <a:cs typeface="Tahoma" pitchFamily="34" charset="0"/>
              </a:rPr>
              <a:t>economic_evaluation_2011.cfm</a:t>
            </a:r>
            <a:r>
              <a:rPr lang="en-US" sz="1210" dirty="0">
                <a:latin typeface="+mn-lt"/>
                <a:ea typeface="Tahoma" pitchFamily="34" charset="0"/>
                <a:cs typeface="Tahoma" pitchFamily="34" charset="0"/>
              </a:rPr>
              <a:t>.</a:t>
            </a:r>
          </a:p>
          <a:p>
            <a:endParaRPr lang="en-US" sz="1210" dirty="0">
              <a:latin typeface="+mn-lt"/>
            </a:endParaRPr>
          </a:p>
        </p:txBody>
      </p:sp>
    </p:spTree>
    <p:extLst>
      <p:ext uri="{BB962C8B-B14F-4D97-AF65-F5344CB8AC3E}">
        <p14:creationId xmlns:p14="http://schemas.microsoft.com/office/powerpoint/2010/main" val="60000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1460" y="281941"/>
            <a:ext cx="8637572" cy="769441"/>
          </a:xfrm>
          <a:prstGeom prst="rect">
            <a:avLst/>
          </a:prstGeom>
        </p:spPr>
        <p:txBody>
          <a:bodyPr wrap="square">
            <a:spAutoFit/>
          </a:bodyPr>
          <a:lstStyle/>
          <a:p>
            <a:pPr lvl="0"/>
            <a:r>
              <a:rPr lang="en-US" sz="4400" b="1" dirty="0">
                <a:latin typeface="+mj-lt"/>
              </a:rPr>
              <a:t>Impact of Baldrige Framework Use</a:t>
            </a:r>
          </a:p>
        </p:txBody>
      </p:sp>
      <p:graphicFrame>
        <p:nvGraphicFramePr>
          <p:cNvPr id="12" name="Chart 11"/>
          <p:cNvGraphicFramePr>
            <a:graphicFrameLocks/>
          </p:cNvGraphicFramePr>
          <p:nvPr>
            <p:extLst>
              <p:ext uri="{D42A27DB-BD31-4B8C-83A1-F6EECF244321}">
                <p14:modId xmlns:p14="http://schemas.microsoft.com/office/powerpoint/2010/main" val="2365119748"/>
              </p:ext>
            </p:extLst>
          </p:nvPr>
        </p:nvGraphicFramePr>
        <p:xfrm>
          <a:off x="1257300" y="1371600"/>
          <a:ext cx="8465820" cy="5675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80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45"/>
          <p:cNvSpPr/>
          <p:nvPr/>
        </p:nvSpPr>
        <p:spPr bwMode="auto">
          <a:xfrm rot="20873545">
            <a:off x="4795136" y="3817674"/>
            <a:ext cx="2268019" cy="4724961"/>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5" name="Isosceles Triangle 44"/>
          <p:cNvSpPr/>
          <p:nvPr/>
        </p:nvSpPr>
        <p:spPr bwMode="auto">
          <a:xfrm rot="838225">
            <a:off x="3558711" y="3869775"/>
            <a:ext cx="2351238" cy="4724961"/>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4" name="Isosceles Triangle 43"/>
          <p:cNvSpPr/>
          <p:nvPr/>
        </p:nvSpPr>
        <p:spPr bwMode="auto">
          <a:xfrm rot="2463704">
            <a:off x="1741517" y="3045908"/>
            <a:ext cx="2915943" cy="6373243"/>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6" name="Isosceles Triangle 35"/>
          <p:cNvSpPr/>
          <p:nvPr/>
        </p:nvSpPr>
        <p:spPr bwMode="auto">
          <a:xfrm rot="4163761">
            <a:off x="919975" y="1766304"/>
            <a:ext cx="2683624" cy="6439598"/>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3" name="Isosceles Triangle 32"/>
          <p:cNvSpPr/>
          <p:nvPr/>
        </p:nvSpPr>
        <p:spPr bwMode="auto">
          <a:xfrm rot="5803829">
            <a:off x="1037129" y="594396"/>
            <a:ext cx="2762464" cy="5873566"/>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8" name="Isosceles Triangle 27"/>
          <p:cNvSpPr/>
          <p:nvPr/>
        </p:nvSpPr>
        <p:spPr bwMode="auto">
          <a:xfrm rot="12453155">
            <a:off x="5465476" y="-930269"/>
            <a:ext cx="2167347" cy="510927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9" name="Isosceles Triangle 28"/>
          <p:cNvSpPr/>
          <p:nvPr/>
        </p:nvSpPr>
        <p:spPr bwMode="auto">
          <a:xfrm rot="10800000">
            <a:off x="4234796" y="-535850"/>
            <a:ext cx="2167347" cy="442941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1" name="Isosceles Triangle 30"/>
          <p:cNvSpPr/>
          <p:nvPr/>
        </p:nvSpPr>
        <p:spPr bwMode="auto">
          <a:xfrm rot="9115407">
            <a:off x="3031198" y="-852376"/>
            <a:ext cx="2182710" cy="5022185"/>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2" name="Isosceles Triangle 31"/>
          <p:cNvSpPr/>
          <p:nvPr/>
        </p:nvSpPr>
        <p:spPr bwMode="auto">
          <a:xfrm rot="7464031">
            <a:off x="1198681" y="-1344961"/>
            <a:ext cx="2725913" cy="6737435"/>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9" name="Right Arrow 38"/>
          <p:cNvSpPr/>
          <p:nvPr/>
        </p:nvSpPr>
        <p:spPr bwMode="auto">
          <a:xfrm rot="14089152">
            <a:off x="3313171" y="551461"/>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7" name="Right Arrow 36"/>
          <p:cNvSpPr/>
          <p:nvPr/>
        </p:nvSpPr>
        <p:spPr bwMode="auto">
          <a:xfrm rot="16200000">
            <a:off x="5138397" y="159153"/>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8" name="Right Arrow 37"/>
          <p:cNvSpPr/>
          <p:nvPr/>
        </p:nvSpPr>
        <p:spPr bwMode="auto">
          <a:xfrm rot="18017436">
            <a:off x="6882897" y="519299"/>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4" name="Right Arrow 33"/>
          <p:cNvSpPr/>
          <p:nvPr/>
        </p:nvSpPr>
        <p:spPr bwMode="auto">
          <a:xfrm rot="1530438">
            <a:off x="8541877" y="5054647"/>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5" name="Right Arrow 34"/>
          <p:cNvSpPr/>
          <p:nvPr/>
        </p:nvSpPr>
        <p:spPr bwMode="auto">
          <a:xfrm rot="19755850">
            <a:off x="8172377" y="1719943"/>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4" name="Isosceles Triangle 23"/>
          <p:cNvSpPr/>
          <p:nvPr/>
        </p:nvSpPr>
        <p:spPr bwMode="auto">
          <a:xfrm rot="14152223">
            <a:off x="6411765" y="-928711"/>
            <a:ext cx="2955300" cy="6213274"/>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3" name="Isosceles Triangle 22"/>
          <p:cNvSpPr/>
          <p:nvPr/>
        </p:nvSpPr>
        <p:spPr bwMode="auto">
          <a:xfrm rot="17450992">
            <a:off x="6695337" y="1829128"/>
            <a:ext cx="2545835" cy="5963326"/>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8" name="Right Arrow 47"/>
          <p:cNvSpPr/>
          <p:nvPr/>
        </p:nvSpPr>
        <p:spPr bwMode="auto">
          <a:xfrm rot="2698461">
            <a:off x="7615359" y="6312051"/>
            <a:ext cx="371060" cy="4244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1" name="Isosceles Triangle 20"/>
          <p:cNvSpPr/>
          <p:nvPr/>
        </p:nvSpPr>
        <p:spPr bwMode="auto">
          <a:xfrm rot="19225430">
            <a:off x="5865172" y="3174855"/>
            <a:ext cx="2947500" cy="589411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0" name="Right Arrow 29"/>
          <p:cNvSpPr/>
          <p:nvPr/>
        </p:nvSpPr>
        <p:spPr bwMode="auto">
          <a:xfrm>
            <a:off x="8729525" y="3356044"/>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 name="Isosceles Triangle 3"/>
          <p:cNvSpPr/>
          <p:nvPr/>
        </p:nvSpPr>
        <p:spPr bwMode="auto">
          <a:xfrm rot="15849718">
            <a:off x="6843315" y="1118049"/>
            <a:ext cx="1897213" cy="4957219"/>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5" name="Rectangle 77"/>
          <p:cNvSpPr>
            <a:spLocks noChangeArrowheads="1"/>
          </p:cNvSpPr>
          <p:nvPr/>
        </p:nvSpPr>
        <p:spPr bwMode="auto">
          <a:xfrm>
            <a:off x="442783" y="363419"/>
            <a:ext cx="2621051" cy="577081"/>
          </a:xfrm>
          <a:prstGeom prst="rect">
            <a:avLst/>
          </a:prstGeom>
          <a:noFill/>
          <a:ln w="9525">
            <a:noFill/>
            <a:miter lim="800000"/>
            <a:headEnd/>
            <a:tailEnd/>
          </a:ln>
        </p:spPr>
        <p:txBody>
          <a:bodyPr wrap="square" lIns="0" tIns="0" rIns="0" bIns="0">
            <a:spAutoFit/>
          </a:bodyPr>
          <a:lstStyle/>
          <a:p>
            <a:pPr defTabSz="993131">
              <a:lnSpc>
                <a:spcPts val="4483"/>
              </a:lnSpc>
              <a:defRPr/>
            </a:pPr>
            <a:endParaRPr lang="en-US" sz="4180" b="1" dirty="0">
              <a:solidFill>
                <a:schemeClr val="bg2"/>
              </a:solidFill>
              <a:latin typeface="+mj-lt"/>
              <a:ea typeface="ＭＳ Ｐゴシック" pitchFamily="-109" charset="-128"/>
            </a:endParaRPr>
          </a:p>
        </p:txBody>
      </p:sp>
      <p:sp>
        <p:nvSpPr>
          <p:cNvPr id="72" name="Rectangle 3"/>
          <p:cNvSpPr txBox="1">
            <a:spLocks noChangeArrowheads="1"/>
          </p:cNvSpPr>
          <p:nvPr/>
        </p:nvSpPr>
        <p:spPr>
          <a:xfrm>
            <a:off x="8604562" y="3173876"/>
            <a:ext cx="1931915" cy="845561"/>
          </a:xfrm>
          <a:prstGeom prst="rect">
            <a:avLst/>
          </a:prstGeom>
        </p:spPr>
        <p:txBody>
          <a:bodyPr lIns="90264" tIns="45132" rIns="90264" bIns="45132"/>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lnSpc>
                <a:spcPct val="100000"/>
              </a:lnSpc>
              <a:spcBef>
                <a:spcPts val="592"/>
              </a:spcBef>
              <a:buNone/>
            </a:pPr>
            <a:r>
              <a:rPr lang="en-US" sz="2200" kern="0" dirty="0">
                <a:ea typeface="ＭＳ Ｐゴシック" pitchFamily="34" charset="-128"/>
              </a:rPr>
              <a:t> 50,000+ presentations </a:t>
            </a:r>
          </a:p>
        </p:txBody>
      </p:sp>
      <p:sp>
        <p:nvSpPr>
          <p:cNvPr id="2" name="Right Arrow 1"/>
          <p:cNvSpPr/>
          <p:nvPr/>
        </p:nvSpPr>
        <p:spPr bwMode="auto">
          <a:xfrm rot="20002459" flipH="1">
            <a:off x="1736339" y="4987730"/>
            <a:ext cx="371061" cy="424459"/>
          </a:xfrm>
          <a:prstGeom prst="rightArrow">
            <a:avLst>
              <a:gd name="adj1" fmla="val 50000"/>
              <a:gd name="adj2" fmla="val 464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0" name="Right Arrow 39"/>
          <p:cNvSpPr/>
          <p:nvPr/>
        </p:nvSpPr>
        <p:spPr bwMode="auto">
          <a:xfrm rot="11016732">
            <a:off x="1472490" y="3261146"/>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1" name="Right Arrow 40"/>
          <p:cNvSpPr/>
          <p:nvPr/>
        </p:nvSpPr>
        <p:spPr bwMode="auto">
          <a:xfrm rot="1722387" flipH="1">
            <a:off x="2004092" y="1695127"/>
            <a:ext cx="371061" cy="424459"/>
          </a:xfrm>
          <a:prstGeom prst="rightArrow">
            <a:avLst>
              <a:gd name="adj1" fmla="val 50000"/>
              <a:gd name="adj2" fmla="val 464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2" name="Right Arrow 41"/>
          <p:cNvSpPr/>
          <p:nvPr/>
        </p:nvSpPr>
        <p:spPr bwMode="auto">
          <a:xfrm rot="4408688">
            <a:off x="6021688" y="7098473"/>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3" name="Right Arrow 42"/>
          <p:cNvSpPr/>
          <p:nvPr/>
        </p:nvSpPr>
        <p:spPr bwMode="auto">
          <a:xfrm rot="6304133">
            <a:off x="4279279" y="7098473"/>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7" name="Right Arrow 46"/>
          <p:cNvSpPr/>
          <p:nvPr/>
        </p:nvSpPr>
        <p:spPr bwMode="auto">
          <a:xfrm rot="7747339">
            <a:off x="2684218" y="6328125"/>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6" name="TextBox 5"/>
          <p:cNvSpPr txBox="1"/>
          <p:nvPr/>
        </p:nvSpPr>
        <p:spPr>
          <a:xfrm>
            <a:off x="7585549" y="6128432"/>
            <a:ext cx="1822617" cy="2461025"/>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10,000 applications</a:t>
            </a:r>
          </a:p>
          <a:p>
            <a:r>
              <a:rPr lang="en-US" sz="2200" dirty="0">
                <a:latin typeface="Arial" panose="020B0604020202020204" pitchFamily="34" charset="0"/>
                <a:cs typeface="Arial" panose="020B0604020202020204" pitchFamily="34" charset="0"/>
              </a:rPr>
              <a:t>  20,000 examiners</a:t>
            </a:r>
          </a:p>
          <a:p>
            <a:r>
              <a:rPr lang="en-US" sz="2200" dirty="0">
                <a:latin typeface="Arial" panose="020B0604020202020204" pitchFamily="34" charset="0"/>
                <a:cs typeface="Arial" panose="020B0604020202020204" pitchFamily="34" charset="0"/>
              </a:rPr>
              <a:t>   40,000 conference            attendees</a:t>
            </a:r>
          </a:p>
        </p:txBody>
      </p:sp>
      <p:graphicFrame>
        <p:nvGraphicFramePr>
          <p:cNvPr id="18" name="Diagram 17"/>
          <p:cNvGraphicFramePr/>
          <p:nvPr>
            <p:extLst>
              <p:ext uri="{D42A27DB-BD31-4B8C-83A1-F6EECF244321}">
                <p14:modId xmlns:p14="http://schemas.microsoft.com/office/powerpoint/2010/main" val="1226796803"/>
              </p:ext>
            </p:extLst>
          </p:nvPr>
        </p:nvGraphicFramePr>
        <p:xfrm>
          <a:off x="1334607" y="658431"/>
          <a:ext cx="7942939" cy="6373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8305058" y="605567"/>
            <a:ext cx="2192669" cy="1445362"/>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Rated #1 Leadership Development Program</a:t>
            </a:r>
          </a:p>
        </p:txBody>
      </p:sp>
      <p:sp>
        <p:nvSpPr>
          <p:cNvPr id="7" name="TextBox 6"/>
          <p:cNvSpPr txBox="1"/>
          <p:nvPr/>
        </p:nvSpPr>
        <p:spPr>
          <a:xfrm>
            <a:off x="8499310" y="4518355"/>
            <a:ext cx="2077167" cy="1783917"/>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Improved: operations, engagement, outcomes;</a:t>
            </a:r>
          </a:p>
          <a:p>
            <a:r>
              <a:rPr lang="en-US" sz="2200" dirty="0">
                <a:latin typeface="Arial" panose="020B0604020202020204" pitchFamily="34" charset="0"/>
                <a:cs typeface="Arial" panose="020B0604020202020204" pitchFamily="34" charset="0"/>
              </a:rPr>
              <a:t>      820:1</a:t>
            </a:r>
          </a:p>
        </p:txBody>
      </p:sp>
      <p:sp>
        <p:nvSpPr>
          <p:cNvPr id="27" name="Rectangle 77"/>
          <p:cNvSpPr>
            <a:spLocks noChangeArrowheads="1"/>
          </p:cNvSpPr>
          <p:nvPr/>
        </p:nvSpPr>
        <p:spPr bwMode="auto">
          <a:xfrm>
            <a:off x="35675" y="219765"/>
            <a:ext cx="2621051" cy="1731243"/>
          </a:xfrm>
          <a:prstGeom prst="rect">
            <a:avLst/>
          </a:prstGeom>
          <a:noFill/>
          <a:ln w="9525">
            <a:noFill/>
            <a:miter lim="800000"/>
            <a:headEnd/>
            <a:tailEnd/>
          </a:ln>
        </p:spPr>
        <p:txBody>
          <a:bodyPr wrap="square" lIns="0" tIns="0" rIns="0" bIns="0">
            <a:spAutoFit/>
          </a:bodyPr>
          <a:lstStyle/>
          <a:p>
            <a:pPr defTabSz="993131">
              <a:lnSpc>
                <a:spcPts val="4483"/>
              </a:lnSpc>
              <a:defRPr/>
            </a:pPr>
            <a:r>
              <a:rPr lang="en-US" sz="4180" b="1" dirty="0">
                <a:latin typeface="+mj-lt"/>
                <a:ea typeface="ＭＳ Ｐゴシック" pitchFamily="-109" charset="-128"/>
              </a:rPr>
              <a:t>Reach and Impact of Baldrige</a:t>
            </a:r>
          </a:p>
        </p:txBody>
      </p:sp>
    </p:spTree>
    <p:extLst>
      <p:ext uri="{BB962C8B-B14F-4D97-AF65-F5344CB8AC3E}">
        <p14:creationId xmlns:p14="http://schemas.microsoft.com/office/powerpoint/2010/main" val="37441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36" grpId="0" animBg="1"/>
      <p:bldP spid="33" grpId="0" animBg="1"/>
      <p:bldP spid="28" grpId="0" animBg="1"/>
      <p:bldP spid="29" grpId="0" animBg="1"/>
      <p:bldP spid="31" grpId="0" animBg="1"/>
      <p:bldP spid="32" grpId="0" animBg="1"/>
      <p:bldP spid="24" grpId="0" animBg="1"/>
      <p:bldP spid="23" grpId="0" animBg="1"/>
      <p:bldP spid="21" grpId="0" animBg="1"/>
      <p:bldP spid="4" grpId="0" animBg="1"/>
      <p:bldP spid="72" grpId="0"/>
      <p:bldP spid="6" grpId="0"/>
      <p:bldP spid="2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6740" y="977153"/>
            <a:ext cx="8940164" cy="1257300"/>
          </a:xfrm>
        </p:spPr>
        <p:txBody>
          <a:bodyPr/>
          <a:lstStyle/>
          <a:p>
            <a:pPr>
              <a:lnSpc>
                <a:spcPct val="100000"/>
              </a:lnSpc>
              <a:spcAft>
                <a:spcPts val="660"/>
              </a:spcAft>
            </a:pPr>
            <a:r>
              <a:rPr lang="en-US" sz="4840" dirty="0">
                <a:solidFill>
                  <a:schemeClr val="tx1"/>
                </a:solidFill>
                <a:latin typeface="Arial Narrow" pitchFamily="34" charset="0"/>
                <a:ea typeface="ＭＳ Ｐゴシック" pitchFamily="34" charset="-128"/>
                <a:cs typeface="Arial Narrow" pitchFamily="34" charset="0"/>
              </a:rPr>
              <a:t>Widespread U.S. Participation</a:t>
            </a:r>
          </a:p>
        </p:txBody>
      </p:sp>
      <p:sp>
        <p:nvSpPr>
          <p:cNvPr id="7171" name="Rectangle 3"/>
          <p:cNvSpPr>
            <a:spLocks noGrp="1" noChangeArrowheads="1"/>
          </p:cNvSpPr>
          <p:nvPr>
            <p:ph type="body" idx="1"/>
          </p:nvPr>
        </p:nvSpPr>
        <p:spPr>
          <a:xfrm>
            <a:off x="1676400" y="2318273"/>
            <a:ext cx="7879080" cy="4585447"/>
          </a:xfrm>
        </p:spPr>
        <p:txBody>
          <a:bodyPr/>
          <a:lstStyle/>
          <a:p>
            <a:r>
              <a:rPr lang="en-US" sz="3960" dirty="0">
                <a:ea typeface="ＭＳ Ｐゴシック" pitchFamily="34" charset="-128"/>
              </a:rPr>
              <a:t>Large and small organizations</a:t>
            </a:r>
          </a:p>
          <a:p>
            <a:r>
              <a:rPr lang="en-US" sz="3960" dirty="0">
                <a:ea typeface="ＭＳ Ｐゴシック" pitchFamily="34" charset="-128"/>
              </a:rPr>
              <a:t>Internal business excellence programs</a:t>
            </a:r>
          </a:p>
          <a:p>
            <a:r>
              <a:rPr lang="en-US" sz="3960" dirty="0">
                <a:ea typeface="ＭＳ Ｐゴシック" pitchFamily="34" charset="-128"/>
              </a:rPr>
              <a:t>College and university courses</a:t>
            </a:r>
          </a:p>
          <a:p>
            <a:r>
              <a:rPr lang="en-US" sz="3960" dirty="0">
                <a:ea typeface="ＭＳ Ｐゴシック" pitchFamily="34" charset="-128"/>
              </a:rPr>
              <a:t>Accreditation</a:t>
            </a:r>
          </a:p>
          <a:p>
            <a:r>
              <a:rPr lang="en-US" sz="3960" dirty="0">
                <a:ea typeface="ＭＳ Ｐゴシック" pitchFamily="34" charset="-128"/>
              </a:rPr>
              <a:t>Consultants</a:t>
            </a:r>
          </a:p>
          <a:p>
            <a:r>
              <a:rPr lang="en-US" sz="3960" dirty="0">
                <a:ea typeface="ＭＳ Ｐゴシック" pitchFamily="34" charset="-128"/>
              </a:rPr>
              <a:t>Private-sector support</a:t>
            </a:r>
          </a:p>
        </p:txBody>
      </p:sp>
    </p:spTree>
    <p:extLst>
      <p:ext uri="{BB962C8B-B14F-4D97-AF65-F5344CB8AC3E}">
        <p14:creationId xmlns:p14="http://schemas.microsoft.com/office/powerpoint/2010/main" val="183560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 y="1942959"/>
            <a:ext cx="9555480" cy="3611758"/>
          </a:xfrm>
          <a:prstGeom prst="rect">
            <a:avLst/>
          </a:prstGeom>
          <a:noFill/>
        </p:spPr>
        <p:txBody>
          <a:bodyPr wrap="square" rtlCol="0">
            <a:spAutoFit/>
          </a:bodyPr>
          <a:lstStyle/>
          <a:p>
            <a:pPr>
              <a:spcAft>
                <a:spcPts val="660"/>
              </a:spcAft>
            </a:pPr>
            <a:r>
              <a:rPr lang="en-US" sz="3520" dirty="0">
                <a:latin typeface="+mn-lt"/>
              </a:rPr>
              <a:t>Baldrige hospitals: </a:t>
            </a:r>
          </a:p>
          <a:p>
            <a:pPr marL="502920" indent="-502920">
              <a:spcAft>
                <a:spcPts val="660"/>
              </a:spcAft>
              <a:buFont typeface="Arial" pitchFamily="34" charset="0"/>
              <a:buChar char="•"/>
            </a:pPr>
            <a:r>
              <a:rPr lang="en-US" sz="3520" dirty="0">
                <a:latin typeface="+mn-lt"/>
              </a:rPr>
              <a:t>Faster five-year performance improvement than peers</a:t>
            </a:r>
          </a:p>
          <a:p>
            <a:pPr marL="502920" indent="-502920">
              <a:spcAft>
                <a:spcPts val="660"/>
              </a:spcAft>
              <a:buFont typeface="Arial" pitchFamily="34" charset="0"/>
              <a:buChar char="•"/>
            </a:pPr>
            <a:r>
              <a:rPr lang="en-US" sz="3520" dirty="0">
                <a:latin typeface="+mn-lt"/>
              </a:rPr>
              <a:t>83% more likely to be among Thomson Reuters’ 100 Top Hospitals®</a:t>
            </a:r>
          </a:p>
          <a:p>
            <a:pPr marL="502920" indent="-502920">
              <a:spcAft>
                <a:spcPts val="660"/>
              </a:spcAft>
              <a:buFont typeface="Arial" pitchFamily="34" charset="0"/>
              <a:buChar char="•"/>
            </a:pPr>
            <a:r>
              <a:rPr lang="en-US" sz="3520" dirty="0">
                <a:latin typeface="+mn-lt"/>
              </a:rPr>
              <a:t>Outperformed non-Baldrige hospitals on 6 of 7 </a:t>
            </a:r>
            <a:br>
              <a:rPr lang="en-US" sz="3520" dirty="0">
                <a:latin typeface="+mn-lt"/>
              </a:rPr>
            </a:br>
            <a:r>
              <a:rPr lang="en-US" sz="3520" dirty="0">
                <a:latin typeface="+mn-lt"/>
              </a:rPr>
              <a:t>100 Top Hospitals measures</a:t>
            </a:r>
          </a:p>
        </p:txBody>
      </p:sp>
      <p:sp>
        <p:nvSpPr>
          <p:cNvPr id="3" name="Rectangle 2"/>
          <p:cNvSpPr/>
          <p:nvPr/>
        </p:nvSpPr>
        <p:spPr>
          <a:xfrm>
            <a:off x="502920" y="351754"/>
            <a:ext cx="8884920" cy="1581972"/>
          </a:xfrm>
          <a:prstGeom prst="rect">
            <a:avLst/>
          </a:prstGeom>
        </p:spPr>
        <p:txBody>
          <a:bodyPr wrap="square">
            <a:spAutoFit/>
          </a:bodyPr>
          <a:lstStyle/>
          <a:p>
            <a:pPr lvl="0"/>
            <a:r>
              <a:rPr lang="en-US" sz="4840" b="1" dirty="0">
                <a:latin typeface="+mj-lt"/>
              </a:rPr>
              <a:t>Lower Health Care Costs, </a:t>
            </a:r>
            <a:br>
              <a:rPr lang="en-US" sz="4840" b="1" dirty="0">
                <a:latin typeface="+mj-lt"/>
              </a:rPr>
            </a:br>
            <a:r>
              <a:rPr lang="en-US" sz="4840" b="1" dirty="0">
                <a:latin typeface="+mj-lt"/>
              </a:rPr>
              <a:t>Improved Quality</a:t>
            </a:r>
          </a:p>
        </p:txBody>
      </p:sp>
      <p:sp>
        <p:nvSpPr>
          <p:cNvPr id="2" name="TextBox 1"/>
          <p:cNvSpPr txBox="1"/>
          <p:nvPr/>
        </p:nvSpPr>
        <p:spPr>
          <a:xfrm>
            <a:off x="2620152" y="6065521"/>
            <a:ext cx="7459980"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Foster, D. A., and Chenoweth, J. 2011, October. </a:t>
            </a:r>
            <a:r>
              <a:rPr lang="en-US" sz="1320" i="1" dirty="0">
                <a:latin typeface="+mn-lt"/>
                <a:ea typeface="Tahoma" pitchFamily="34" charset="0"/>
                <a:cs typeface="Tahoma" pitchFamily="34" charset="0"/>
              </a:rPr>
              <a:t>Comparison of Baldrige Award Applicants and Recipients with Peer Hospitals on a National Balanced Scorecard. </a:t>
            </a:r>
            <a:r>
              <a:rPr lang="en-US" sz="1320" dirty="0">
                <a:latin typeface="+mn-lt"/>
                <a:ea typeface="Tahoma" pitchFamily="34" charset="0"/>
                <a:cs typeface="Tahoma" pitchFamily="34" charset="0"/>
              </a:rPr>
              <a:t>Thomson Reuters.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-hospital-research-</a:t>
            </a:r>
            <a:r>
              <a:rPr lang="en-US" sz="1320" dirty="0" err="1">
                <a:latin typeface="+mn-lt"/>
                <a:ea typeface="Tahoma" pitchFamily="34" charset="0"/>
                <a:cs typeface="Tahoma" pitchFamily="34" charset="0"/>
              </a:rPr>
              <a:t>paper.pdf</a:t>
            </a:r>
            <a:r>
              <a:rPr lang="en-US" sz="1320" dirty="0">
                <a:latin typeface="+mn-lt"/>
                <a:ea typeface="Tahoma" pitchFamily="34" charset="0"/>
                <a:cs typeface="Tahoma" pitchFamily="34" charset="0"/>
              </a:rPr>
              <a:t>.</a:t>
            </a:r>
          </a:p>
          <a:p>
            <a:endParaRPr lang="en-US" sz="1320" dirty="0">
              <a:latin typeface="+mn-lt"/>
            </a:endParaRPr>
          </a:p>
        </p:txBody>
      </p:sp>
    </p:spTree>
    <p:extLst>
      <p:ext uri="{BB962C8B-B14F-4D97-AF65-F5344CB8AC3E}">
        <p14:creationId xmlns:p14="http://schemas.microsoft.com/office/powerpoint/2010/main" val="108049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 y="2222359"/>
            <a:ext cx="9555480" cy="3521990"/>
          </a:xfrm>
          <a:prstGeom prst="rect">
            <a:avLst/>
          </a:prstGeom>
          <a:noFill/>
        </p:spPr>
        <p:txBody>
          <a:bodyPr wrap="square" rtlCol="0">
            <a:spAutoFit/>
          </a:bodyPr>
          <a:lstStyle/>
          <a:p>
            <a:pPr>
              <a:spcAft>
                <a:spcPts val="660"/>
              </a:spcAft>
            </a:pPr>
            <a:r>
              <a:rPr lang="en-US" sz="3520" dirty="0">
                <a:latin typeface="+mn-lt"/>
              </a:rPr>
              <a:t>34 Baldrige Award winners</a:t>
            </a:r>
          </a:p>
          <a:p>
            <a:pPr marL="502920" indent="-502920">
              <a:spcAft>
                <a:spcPts val="660"/>
              </a:spcAft>
              <a:buFont typeface="Arial" pitchFamily="34" charset="0"/>
              <a:buChar char="•"/>
            </a:pPr>
            <a:r>
              <a:rPr lang="en-US" sz="3520" dirty="0">
                <a:latin typeface="+mn-lt"/>
              </a:rPr>
              <a:t>Matched or exceeded geographic competitors on 23 health care process measures and 6 outcome measures</a:t>
            </a:r>
          </a:p>
          <a:p>
            <a:pPr marL="502920" indent="-502920">
              <a:spcAft>
                <a:spcPts val="660"/>
              </a:spcAft>
              <a:buFont typeface="Arial" pitchFamily="34" charset="0"/>
              <a:buChar char="•"/>
            </a:pPr>
            <a:r>
              <a:rPr lang="en-US" sz="3520" dirty="0">
                <a:latin typeface="+mn-lt"/>
              </a:rPr>
              <a:t>Exceeded these competitors on 10 measures of patient experience</a:t>
            </a:r>
          </a:p>
        </p:txBody>
      </p:sp>
      <p:sp>
        <p:nvSpPr>
          <p:cNvPr id="3" name="Rectangle 2"/>
          <p:cNvSpPr/>
          <p:nvPr/>
        </p:nvSpPr>
        <p:spPr>
          <a:xfrm>
            <a:off x="502920" y="351754"/>
            <a:ext cx="8884920" cy="1581972"/>
          </a:xfrm>
          <a:prstGeom prst="rect">
            <a:avLst/>
          </a:prstGeom>
        </p:spPr>
        <p:txBody>
          <a:bodyPr wrap="square">
            <a:spAutoFit/>
          </a:bodyPr>
          <a:lstStyle/>
          <a:p>
            <a:pPr lvl="0"/>
            <a:r>
              <a:rPr lang="en-US" sz="4840" b="1" dirty="0">
                <a:latin typeface="+mj-lt"/>
              </a:rPr>
              <a:t>Higher Health Care Quality, </a:t>
            </a:r>
            <a:br>
              <a:rPr lang="en-US" sz="4840" b="1" dirty="0">
                <a:latin typeface="+mj-lt"/>
              </a:rPr>
            </a:br>
            <a:r>
              <a:rPr lang="en-US" sz="4840" b="1" dirty="0">
                <a:latin typeface="+mj-lt"/>
              </a:rPr>
              <a:t>Better Patient Experience</a:t>
            </a:r>
          </a:p>
        </p:txBody>
      </p:sp>
      <p:sp>
        <p:nvSpPr>
          <p:cNvPr id="2" name="TextBox 1"/>
          <p:cNvSpPr txBox="1"/>
          <p:nvPr/>
        </p:nvSpPr>
        <p:spPr>
          <a:xfrm>
            <a:off x="3434861" y="6564119"/>
            <a:ext cx="6762501" cy="498598"/>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R. C. Schulingkamp and J. R. Latham. Healthcare Performance Excellence: A Comparison of Baldrige Award Recipients and Competitors. </a:t>
            </a:r>
            <a:r>
              <a:rPr lang="en-US" sz="1320" i="1" dirty="0">
                <a:latin typeface="+mn-lt"/>
                <a:ea typeface="Tahoma" pitchFamily="34" charset="0"/>
                <a:cs typeface="Tahoma" pitchFamily="34" charset="0"/>
              </a:rPr>
              <a:t>Quality Management Journal, </a:t>
            </a:r>
            <a:r>
              <a:rPr lang="en-US" sz="1320" dirty="0">
                <a:latin typeface="+mn-lt"/>
                <a:ea typeface="Tahoma" pitchFamily="34" charset="0"/>
                <a:cs typeface="Tahoma" pitchFamily="34" charset="0"/>
              </a:rPr>
              <a:t>Vol. 22, No. 3 (2015).</a:t>
            </a:r>
            <a:endParaRPr lang="en-US" sz="1320" dirty="0">
              <a:latin typeface="+mn-lt"/>
            </a:endParaRPr>
          </a:p>
        </p:txBody>
      </p:sp>
    </p:spTree>
    <p:extLst>
      <p:ext uri="{BB962C8B-B14F-4D97-AF65-F5344CB8AC3E}">
        <p14:creationId xmlns:p14="http://schemas.microsoft.com/office/powerpoint/2010/main" val="2746656585"/>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1457</TotalTime>
  <Words>5355</Words>
  <Application>Microsoft Office PowerPoint</Application>
  <PresentationFormat>Custom</PresentationFormat>
  <Paragraphs>271</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ＭＳ Ｐゴシック</vt:lpstr>
      <vt:lpstr>ＭＳ Ｐゴシック</vt:lpstr>
      <vt:lpstr>Arial</vt:lpstr>
      <vt:lpstr>Arial Narrow</vt:lpstr>
      <vt:lpstr>Calibri</vt:lpstr>
      <vt:lpstr>CommonBullets</vt:lpstr>
      <vt:lpstr>Monotype Sorts</vt:lpstr>
      <vt:lpstr>Tahoma</vt:lpstr>
      <vt:lpstr>Times New Roman</vt:lpstr>
      <vt:lpstr>ヒラギノ角ゴ Pro W3</vt:lpstr>
      <vt:lpstr>Blank Presentation</vt:lpstr>
      <vt:lpstr>Baldrige Performance Excellence Program | 2017 </vt:lpstr>
      <vt:lpstr>PowerPoint Presentation</vt:lpstr>
      <vt:lpstr>PowerPoint Presentation</vt:lpstr>
      <vt:lpstr>PowerPoint Presentation</vt:lpstr>
      <vt:lpstr>PowerPoint Presentation</vt:lpstr>
      <vt:lpstr>PowerPoint Presentation</vt:lpstr>
      <vt:lpstr>Widespread U.S. Participation</vt:lpstr>
      <vt:lpstr>PowerPoint Presentation</vt:lpstr>
      <vt:lpstr>PowerPoint Presentation</vt:lpstr>
      <vt:lpstr>PowerPoint Presentation</vt:lpstr>
      <vt:lpstr>PowerPoint Presentation</vt:lpstr>
      <vt:lpstr>PowerPoint Presentation</vt:lpstr>
      <vt:lpstr>Baldrige Training:  Top-Tier Leadership Development</vt:lpstr>
      <vt:lpstr>Factors behind the Impact</vt:lpstr>
      <vt:lpstr>Alliance for Performance Excellence  A National Network</vt:lpstr>
      <vt:lpstr>PowerPoint Presentation</vt:lpstr>
      <vt:lpstr>Baldrige Award Participants</vt:lpstr>
      <vt:lpstr>PowerPoint Presentation</vt:lpstr>
      <vt:lpstr>PowerPoint Presentation</vt:lpstr>
      <vt:lpstr>Returns on Investment in  Performance Excellence: 2016 Baldrige Award Recipients </vt:lpstr>
      <vt:lpstr>Don Chalmers Ford</vt:lpstr>
      <vt:lpstr>Momentum Group</vt:lpstr>
      <vt:lpstr>Kindred Nursing and Rehabilitation Center—Mountain Valley</vt:lpstr>
      <vt:lpstr>Memorial Hermann Sugar Land Hospital</vt:lpstr>
      <vt:lpstr>PowerPoint Presentation</vt:lpstr>
    </vt:vector>
  </TitlesOfParts>
  <Company>NQP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Malcolm Baldrige National Quality Award</dc:title>
  <dc:creator>LouAnn Ross</dc:creator>
  <cp:lastModifiedBy>Eastman, Mary (Fed)</cp:lastModifiedBy>
  <cp:revision>120</cp:revision>
  <cp:lastPrinted>1999-10-12T17:45:39Z</cp:lastPrinted>
  <dcterms:created xsi:type="dcterms:W3CDTF">2011-02-25T15:47:11Z</dcterms:created>
  <dcterms:modified xsi:type="dcterms:W3CDTF">2017-04-12T21:16:28Z</dcterms:modified>
</cp:coreProperties>
</file>