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3648" r:id="rId1"/>
  </p:sldMasterIdLst>
  <p:notesMasterIdLst>
    <p:notesMasterId r:id="rId28"/>
  </p:notesMasterIdLst>
  <p:handoutMasterIdLst>
    <p:handoutMasterId r:id="rId29"/>
  </p:handoutMasterIdLst>
  <p:sldIdLst>
    <p:sldId id="259" r:id="rId2"/>
    <p:sldId id="263" r:id="rId3"/>
    <p:sldId id="264" r:id="rId4"/>
    <p:sldId id="265" r:id="rId5"/>
    <p:sldId id="266" r:id="rId6"/>
    <p:sldId id="267" r:id="rId7"/>
    <p:sldId id="268"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284" r:id="rId23"/>
    <p:sldId id="285" r:id="rId24"/>
    <p:sldId id="287" r:id="rId25"/>
    <p:sldId id="286" r:id="rId26"/>
    <p:sldId id="261" r:id="rId27"/>
  </p:sldIdLst>
  <p:sldSz cx="10058400" cy="7772400"/>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24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448">
          <p15:clr>
            <a:srgbClr val="A4A3A4"/>
          </p15:clr>
        </p15:guide>
        <p15:guide id="2" orient="horz" pos="1133">
          <p15:clr>
            <a:srgbClr val="A4A3A4"/>
          </p15:clr>
        </p15:guide>
        <p15:guide id="3" orient="horz" pos="4608">
          <p15:clr>
            <a:srgbClr val="A4A3A4"/>
          </p15:clr>
        </p15:guide>
        <p15:guide id="4" orient="horz" pos="288">
          <p15:clr>
            <a:srgbClr val="A4A3A4"/>
          </p15:clr>
        </p15:guide>
        <p15:guide id="5" pos="3168">
          <p15:clr>
            <a:srgbClr val="A4A3A4"/>
          </p15:clr>
        </p15:guide>
        <p15:guide id="6" pos="5904">
          <p15:clr>
            <a:srgbClr val="A4A3A4"/>
          </p15:clr>
        </p15:guide>
        <p15:guide id="7" pos="346">
          <p15:clr>
            <a:srgbClr val="A4A3A4"/>
          </p15:clr>
        </p15:guide>
        <p15:guide id="8" pos="432">
          <p15:clr>
            <a:srgbClr val="A4A3A4"/>
          </p15:clr>
        </p15:guide>
      </p15:sldGuideLst>
    </p:ext>
    <p:ext uri="{2D200454-40CA-4A62-9FC3-DE9A4176ACB9}">
      <p15:notesGuideLst xmlns:p15="http://schemas.microsoft.com/office/powerpoint/2012/main">
        <p15:guide id="1" orient="horz" pos="2986"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97801"/>
    <a:srgbClr val="0C2D83"/>
    <a:srgbClr val="FFFFCC"/>
    <a:srgbClr val="B1FEFC"/>
    <a:srgbClr val="0066CC"/>
    <a:srgbClr val="330099"/>
    <a:srgbClr val="006DE5"/>
    <a:srgbClr val="C7E3F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559" autoAdjust="0"/>
  </p:normalViewPr>
  <p:slideViewPr>
    <p:cSldViewPr snapToGrid="0" snapToObjects="1">
      <p:cViewPr varScale="1">
        <p:scale>
          <a:sx n="66" d="100"/>
          <a:sy n="66" d="100"/>
        </p:scale>
        <p:origin x="1494" y="54"/>
      </p:cViewPr>
      <p:guideLst>
        <p:guide orient="horz" pos="2448"/>
        <p:guide orient="horz" pos="1133"/>
        <p:guide orient="horz" pos="4608"/>
        <p:guide orient="horz" pos="288"/>
        <p:guide pos="3168"/>
        <p:guide pos="5904"/>
        <p:guide pos="346"/>
        <p:guide pos="432"/>
      </p:guideLst>
    </p:cSldViewPr>
  </p:slideViewPr>
  <p:outlineViewPr>
    <p:cViewPr>
      <p:scale>
        <a:sx n="33" d="100"/>
        <a:sy n="33" d="100"/>
      </p:scale>
      <p:origin x="0" y="0"/>
    </p:cViewPr>
  </p:outlineViewPr>
  <p:notesTextViewPr>
    <p:cViewPr>
      <p:scale>
        <a:sx n="3" d="2"/>
        <a:sy n="3" d="2"/>
      </p:scale>
      <p:origin x="0" y="0"/>
    </p:cViewPr>
  </p:notesTextViewPr>
  <p:sorterViewPr>
    <p:cViewPr>
      <p:scale>
        <a:sx n="50" d="100"/>
        <a:sy n="50" d="100"/>
      </p:scale>
      <p:origin x="0" y="0"/>
    </p:cViewPr>
  </p:sorterViewPr>
  <p:notesViewPr>
    <p:cSldViewPr snapToGrid="0" snapToObjects="1">
      <p:cViewPr>
        <p:scale>
          <a:sx n="110" d="100"/>
          <a:sy n="110" d="100"/>
        </p:scale>
        <p:origin x="2054" y="-514"/>
      </p:cViewPr>
      <p:guideLst>
        <p:guide orient="horz" pos="2986"/>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baldrigefs\CrossFunctional\0%20BPEP%20New%20Structure\Education\Slide%20Set%20and%20FAQs\2017\Graphics\Spider%20char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1"/>
    <c:plotArea>
      <c:layout>
        <c:manualLayout>
          <c:layoutTarget val="inner"/>
          <c:xMode val="edge"/>
          <c:yMode val="edge"/>
          <c:x val="8.4745823202694928E-2"/>
          <c:y val="0.28904061043002527"/>
          <c:w val="0.82909604519774016"/>
          <c:h val="0.61854583772392335"/>
        </c:manualLayout>
      </c:layout>
      <c:radarChart>
        <c:radarStyle val="marker"/>
        <c:varyColors val="0"/>
        <c:ser>
          <c:idx val="1"/>
          <c:order val="1"/>
          <c:tx>
            <c:strRef>
              <c:f>'Median All'!$B$1</c:f>
              <c:strCache>
                <c:ptCount val="1"/>
                <c:pt idx="0">
                  <c:v>Median for All 2016 Applicants After Consensus Review</c:v>
                </c:pt>
              </c:strCache>
            </c:strRef>
          </c:tx>
          <c:spPr>
            <a:ln w="34925">
              <a:solidFill>
                <a:schemeClr val="accent1"/>
              </a:solidFill>
              <a:prstDash val="dash"/>
            </a:ln>
            <a:effectLst/>
          </c:spPr>
          <c:marker>
            <c:symbol val="triangle"/>
            <c:size val="7"/>
            <c:spPr>
              <a:solidFill>
                <a:schemeClr val="accent1"/>
              </a:solidFill>
              <a:effectLst/>
            </c:spPr>
          </c:marker>
          <c:cat>
            <c:strRef>
              <c:f>'Median All'!$A$2:$A$18</c:f>
              <c:strCache>
                <c:ptCount val="17"/>
                <c:pt idx="0">
                  <c:v>Item 1.1</c:v>
                </c:pt>
                <c:pt idx="1">
                  <c:v>Item 1.2</c:v>
                </c:pt>
                <c:pt idx="2">
                  <c:v>Item 2.1</c:v>
                </c:pt>
                <c:pt idx="3">
                  <c:v>Item 2.2</c:v>
                </c:pt>
                <c:pt idx="4">
                  <c:v>Item 3.1</c:v>
                </c:pt>
                <c:pt idx="5">
                  <c:v>Item 3.2</c:v>
                </c:pt>
                <c:pt idx="6">
                  <c:v>Item 4.1</c:v>
                </c:pt>
                <c:pt idx="7">
                  <c:v>Item 4.2</c:v>
                </c:pt>
                <c:pt idx="8">
                  <c:v>Item 5.1</c:v>
                </c:pt>
                <c:pt idx="9">
                  <c:v>Item 5.2</c:v>
                </c:pt>
                <c:pt idx="10">
                  <c:v>Item 6.1</c:v>
                </c:pt>
                <c:pt idx="11">
                  <c:v>Item 6.2</c:v>
                </c:pt>
                <c:pt idx="12">
                  <c:v>Item 7.1</c:v>
                </c:pt>
                <c:pt idx="13">
                  <c:v>Item 7.2</c:v>
                </c:pt>
                <c:pt idx="14">
                  <c:v>Item 7.3</c:v>
                </c:pt>
                <c:pt idx="15">
                  <c:v>Item 7.4</c:v>
                </c:pt>
                <c:pt idx="16">
                  <c:v>Item 7.5</c:v>
                </c:pt>
              </c:strCache>
            </c:strRef>
          </c:cat>
          <c:val>
            <c:numRef>
              <c:f>'Median All'!$B$2:$B$18</c:f>
              <c:numCache>
                <c:formatCode>General</c:formatCode>
                <c:ptCount val="17"/>
                <c:pt idx="0">
                  <c:v>3</c:v>
                </c:pt>
                <c:pt idx="1">
                  <c:v>3</c:v>
                </c:pt>
                <c:pt idx="2">
                  <c:v>3</c:v>
                </c:pt>
                <c:pt idx="3">
                  <c:v>3</c:v>
                </c:pt>
                <c:pt idx="4">
                  <c:v>3</c:v>
                </c:pt>
                <c:pt idx="5">
                  <c:v>3</c:v>
                </c:pt>
                <c:pt idx="6">
                  <c:v>3</c:v>
                </c:pt>
                <c:pt idx="7">
                  <c:v>3</c:v>
                </c:pt>
                <c:pt idx="8">
                  <c:v>3</c:v>
                </c:pt>
                <c:pt idx="9">
                  <c:v>3</c:v>
                </c:pt>
                <c:pt idx="10">
                  <c:v>3</c:v>
                </c:pt>
                <c:pt idx="11">
                  <c:v>3</c:v>
                </c:pt>
                <c:pt idx="12">
                  <c:v>2</c:v>
                </c:pt>
                <c:pt idx="13">
                  <c:v>2</c:v>
                </c:pt>
                <c:pt idx="14">
                  <c:v>2</c:v>
                </c:pt>
                <c:pt idx="15">
                  <c:v>2</c:v>
                </c:pt>
                <c:pt idx="16">
                  <c:v>2.5</c:v>
                </c:pt>
              </c:numCache>
            </c:numRef>
          </c:val>
          <c:extLst>
            <c:ext xmlns:c16="http://schemas.microsoft.com/office/drawing/2014/chart" uri="{C3380CC4-5D6E-409C-BE32-E72D297353CC}">
              <c16:uniqueId val="{00000000-C96E-4939-AB58-077F83F72090}"/>
            </c:ext>
          </c:extLst>
        </c:ser>
        <c:ser>
          <c:idx val="2"/>
          <c:order val="2"/>
          <c:tx>
            <c:v>Median Scores for All Site-Visited Applicants after Site Visit Review</c:v>
          </c:tx>
          <c:spPr>
            <a:ln>
              <a:solidFill>
                <a:schemeClr val="accent3">
                  <a:lumMod val="50000"/>
                </a:schemeClr>
              </a:solidFill>
              <a:prstDash val="sysDot"/>
            </a:ln>
          </c:spPr>
          <c:marker>
            <c:symbol val="square"/>
            <c:size val="7"/>
            <c:spPr>
              <a:solidFill>
                <a:schemeClr val="accent3">
                  <a:lumMod val="50000"/>
                </a:schemeClr>
              </a:solidFill>
              <a:ln w="0">
                <a:noFill/>
              </a:ln>
            </c:spPr>
          </c:marker>
          <c:cat>
            <c:strRef>
              <c:f>'Median All'!$A$2:$A$18</c:f>
              <c:strCache>
                <c:ptCount val="17"/>
                <c:pt idx="0">
                  <c:v>Item 1.1</c:v>
                </c:pt>
                <c:pt idx="1">
                  <c:v>Item 1.2</c:v>
                </c:pt>
                <c:pt idx="2">
                  <c:v>Item 2.1</c:v>
                </c:pt>
                <c:pt idx="3">
                  <c:v>Item 2.2</c:v>
                </c:pt>
                <c:pt idx="4">
                  <c:v>Item 3.1</c:v>
                </c:pt>
                <c:pt idx="5">
                  <c:v>Item 3.2</c:v>
                </c:pt>
                <c:pt idx="6">
                  <c:v>Item 4.1</c:v>
                </c:pt>
                <c:pt idx="7">
                  <c:v>Item 4.2</c:v>
                </c:pt>
                <c:pt idx="8">
                  <c:v>Item 5.1</c:v>
                </c:pt>
                <c:pt idx="9">
                  <c:v>Item 5.2</c:v>
                </c:pt>
                <c:pt idx="10">
                  <c:v>Item 6.1</c:v>
                </c:pt>
                <c:pt idx="11">
                  <c:v>Item 6.2</c:v>
                </c:pt>
                <c:pt idx="12">
                  <c:v>Item 7.1</c:v>
                </c:pt>
                <c:pt idx="13">
                  <c:v>Item 7.2</c:v>
                </c:pt>
                <c:pt idx="14">
                  <c:v>Item 7.3</c:v>
                </c:pt>
                <c:pt idx="15">
                  <c:v>Item 7.4</c:v>
                </c:pt>
                <c:pt idx="16">
                  <c:v>Item 7.5</c:v>
                </c:pt>
              </c:strCache>
            </c:strRef>
          </c:cat>
          <c:val>
            <c:numRef>
              <c:f>'Median All'!$C$2:$C$18</c:f>
              <c:numCache>
                <c:formatCode>General</c:formatCode>
                <c:ptCount val="17"/>
                <c:pt idx="0">
                  <c:v>4</c:v>
                </c:pt>
                <c:pt idx="1">
                  <c:v>3.5</c:v>
                </c:pt>
                <c:pt idx="2">
                  <c:v>3</c:v>
                </c:pt>
                <c:pt idx="3">
                  <c:v>3</c:v>
                </c:pt>
                <c:pt idx="4">
                  <c:v>3</c:v>
                </c:pt>
                <c:pt idx="5">
                  <c:v>4</c:v>
                </c:pt>
                <c:pt idx="6">
                  <c:v>3</c:v>
                </c:pt>
                <c:pt idx="7">
                  <c:v>3</c:v>
                </c:pt>
                <c:pt idx="8">
                  <c:v>4</c:v>
                </c:pt>
                <c:pt idx="9">
                  <c:v>4</c:v>
                </c:pt>
                <c:pt idx="10">
                  <c:v>3</c:v>
                </c:pt>
                <c:pt idx="11">
                  <c:v>3</c:v>
                </c:pt>
                <c:pt idx="12">
                  <c:v>3</c:v>
                </c:pt>
                <c:pt idx="13">
                  <c:v>3</c:v>
                </c:pt>
                <c:pt idx="14">
                  <c:v>3</c:v>
                </c:pt>
                <c:pt idx="15">
                  <c:v>3</c:v>
                </c:pt>
                <c:pt idx="16">
                  <c:v>3</c:v>
                </c:pt>
              </c:numCache>
            </c:numRef>
          </c:val>
          <c:extLst>
            <c:ext xmlns:c16="http://schemas.microsoft.com/office/drawing/2014/chart" uri="{C3380CC4-5D6E-409C-BE32-E72D297353CC}">
              <c16:uniqueId val="{00000001-C96E-4939-AB58-077F83F72090}"/>
            </c:ext>
          </c:extLst>
        </c:ser>
        <c:ser>
          <c:idx val="3"/>
          <c:order val="3"/>
          <c:tx>
            <c:strRef>
              <c:f>'Median All'!$C$1</c:f>
              <c:strCache>
                <c:ptCount val="1"/>
                <c:pt idx="0">
                  <c:v>Median Scores for All Site-Visited Applicants after Site Visit Review</c:v>
                </c:pt>
              </c:strCache>
            </c:strRef>
          </c:tx>
          <c:spPr>
            <a:ln>
              <a:solidFill>
                <a:schemeClr val="accent3">
                  <a:lumMod val="50000"/>
                </a:schemeClr>
              </a:solidFill>
              <a:prstDash val="sysDot"/>
            </a:ln>
            <a:effectLst>
              <a:outerShdw blurRad="50800" dist="50800" dir="5400000" algn="ctr" rotWithShape="0">
                <a:schemeClr val="accent3">
                  <a:lumMod val="50000"/>
                </a:schemeClr>
              </a:outerShdw>
            </a:effectLst>
          </c:spPr>
          <c:marker>
            <c:symbol val="square"/>
            <c:size val="7"/>
            <c:spPr>
              <a:solidFill>
                <a:schemeClr val="accent3">
                  <a:lumMod val="50000"/>
                </a:schemeClr>
              </a:solidFill>
            </c:spPr>
          </c:marker>
          <c:val>
            <c:numLit>
              <c:formatCode>General</c:formatCode>
              <c:ptCount val="1"/>
              <c:pt idx="0">
                <c:v>1</c:v>
              </c:pt>
            </c:numLit>
          </c:val>
          <c:extLst>
            <c:ext xmlns:c16="http://schemas.microsoft.com/office/drawing/2014/chart" uri="{C3380CC4-5D6E-409C-BE32-E72D297353CC}">
              <c16:uniqueId val="{00000002-C96E-4939-AB58-077F83F72090}"/>
            </c:ext>
          </c:extLst>
        </c:ser>
        <c:dLbls>
          <c:showLegendKey val="0"/>
          <c:showVal val="0"/>
          <c:showCatName val="0"/>
          <c:showSerName val="0"/>
          <c:showPercent val="0"/>
          <c:showBubbleSize val="0"/>
        </c:dLbls>
        <c:axId val="235077728"/>
        <c:axId val="235077336"/>
        <c:extLst>
          <c:ext xmlns:c15="http://schemas.microsoft.com/office/drawing/2012/chart" uri="{02D57815-91ED-43cb-92C2-25804820EDAC}">
            <c15:filteredRadarSeries>
              <c15:ser>
                <c:idx val="0"/>
                <c:order val="0"/>
                <c:tx>
                  <c:strRef>
                    <c:extLst>
                      <c:ext uri="{02D57815-91ED-43cb-92C2-25804820EDAC}">
                        <c15:formulaRef>
                          <c15:sqref>'Median All'!#REF!</c15:sqref>
                        </c15:formulaRef>
                      </c:ext>
                    </c:extLst>
                    <c:strCache>
                      <c:ptCount val="1"/>
                      <c:pt idx="0">
                        <c:v>#REF!</c:v>
                      </c:pt>
                    </c:strCache>
                  </c:strRef>
                </c:tx>
                <c:spPr>
                  <a:ln w="69850" cmpd="sng">
                    <a:solidFill>
                      <a:srgbClr val="C00000"/>
                    </a:solidFill>
                  </a:ln>
                  <a:effectLst/>
                </c:spPr>
                <c:marker>
                  <c:symbol val="diamond"/>
                  <c:size val="14"/>
                  <c:spPr>
                    <a:solidFill>
                      <a:srgbClr val="C00000"/>
                    </a:solidFill>
                    <a:ln>
                      <a:noFill/>
                    </a:ln>
                    <a:effectLst/>
                  </c:spPr>
                </c:marker>
                <c:cat>
                  <c:strRef>
                    <c:extLst>
                      <c:ext uri="{02D57815-91ED-43cb-92C2-25804820EDAC}">
                        <c15:formulaRef>
                          <c15:sqref>'Median All'!$A$2:$A$18</c15:sqref>
                        </c15:formulaRef>
                      </c:ext>
                    </c:extLst>
                    <c:strCache>
                      <c:ptCount val="17"/>
                      <c:pt idx="0">
                        <c:v>Item 1.1</c:v>
                      </c:pt>
                      <c:pt idx="1">
                        <c:v>Item 1.2</c:v>
                      </c:pt>
                      <c:pt idx="2">
                        <c:v>Item 2.1</c:v>
                      </c:pt>
                      <c:pt idx="3">
                        <c:v>Item 2.2</c:v>
                      </c:pt>
                      <c:pt idx="4">
                        <c:v>Item 3.1</c:v>
                      </c:pt>
                      <c:pt idx="5">
                        <c:v>Item 3.2</c:v>
                      </c:pt>
                      <c:pt idx="6">
                        <c:v>Item 4.1</c:v>
                      </c:pt>
                      <c:pt idx="7">
                        <c:v>Item 4.2</c:v>
                      </c:pt>
                      <c:pt idx="8">
                        <c:v>Item 5.1</c:v>
                      </c:pt>
                      <c:pt idx="9">
                        <c:v>Item 5.2</c:v>
                      </c:pt>
                      <c:pt idx="10">
                        <c:v>Item 6.1</c:v>
                      </c:pt>
                      <c:pt idx="11">
                        <c:v>Item 6.2</c:v>
                      </c:pt>
                      <c:pt idx="12">
                        <c:v>Item 7.1</c:v>
                      </c:pt>
                      <c:pt idx="13">
                        <c:v>Item 7.2</c:v>
                      </c:pt>
                      <c:pt idx="14">
                        <c:v>Item 7.3</c:v>
                      </c:pt>
                      <c:pt idx="15">
                        <c:v>Item 7.4</c:v>
                      </c:pt>
                      <c:pt idx="16">
                        <c:v>Item 7.5</c:v>
                      </c:pt>
                    </c:strCache>
                  </c:strRef>
                </c:cat>
                <c:val>
                  <c:numRef>
                    <c:extLst>
                      <c:ext uri="{02D57815-91ED-43cb-92C2-25804820EDAC}">
                        <c15:formulaRef>
                          <c15:sqref>'Median All'!#REF!</c15:sqref>
                        </c15:formulaRef>
                      </c:ext>
                    </c:extLst>
                    <c:numCache>
                      <c:formatCode>General</c:formatCode>
                      <c:ptCount val="1"/>
                      <c:pt idx="0">
                        <c:v>1</c:v>
                      </c:pt>
                    </c:numCache>
                  </c:numRef>
                </c:val>
                <c:extLst>
                  <c:ext xmlns:c16="http://schemas.microsoft.com/office/drawing/2014/chart" uri="{C3380CC4-5D6E-409C-BE32-E72D297353CC}">
                    <c16:uniqueId val="{00000003-C96E-4939-AB58-077F83F72090}"/>
                  </c:ext>
                </c:extLst>
              </c15:ser>
            </c15:filteredRadarSeries>
          </c:ext>
        </c:extLst>
      </c:radarChart>
      <c:catAx>
        <c:axId val="235077728"/>
        <c:scaling>
          <c:orientation val="minMax"/>
        </c:scaling>
        <c:delete val="0"/>
        <c:axPos val="b"/>
        <c:majorGridlines/>
        <c:numFmt formatCode="General" sourceLinked="1"/>
        <c:majorTickMark val="out"/>
        <c:minorTickMark val="none"/>
        <c:tickLblPos val="nextTo"/>
        <c:txPr>
          <a:bodyPr rot="0" vert="horz"/>
          <a:lstStyle/>
          <a:p>
            <a:pPr>
              <a:defRPr sz="1200" b="1"/>
            </a:pPr>
            <a:endParaRPr lang="en-US"/>
          </a:p>
        </c:txPr>
        <c:crossAx val="235077336"/>
        <c:crosses val="autoZero"/>
        <c:auto val="0"/>
        <c:lblAlgn val="ctr"/>
        <c:lblOffset val="100"/>
        <c:noMultiLvlLbl val="0"/>
      </c:catAx>
      <c:valAx>
        <c:axId val="235077336"/>
        <c:scaling>
          <c:orientation val="minMax"/>
          <c:max val="5"/>
          <c:min val="0"/>
        </c:scaling>
        <c:delete val="0"/>
        <c:axPos val="l"/>
        <c:majorGridlines>
          <c:spPr>
            <a:ln>
              <a:solidFill>
                <a:schemeClr val="bg1">
                  <a:lumMod val="75000"/>
                </a:schemeClr>
              </a:solidFill>
            </a:ln>
          </c:spPr>
        </c:majorGridlines>
        <c:numFmt formatCode="General" sourceLinked="1"/>
        <c:majorTickMark val="cross"/>
        <c:minorTickMark val="none"/>
        <c:tickLblPos val="none"/>
        <c:crossAx val="235077728"/>
        <c:crosses val="autoZero"/>
        <c:crossBetween val="between"/>
        <c:majorUnit val="1"/>
        <c:minorUnit val="0.5"/>
      </c:valAx>
    </c:plotArea>
    <c:legend>
      <c:legendPos val="t"/>
      <c:legendEntry>
        <c:idx val="1"/>
        <c:delete val="1"/>
      </c:legendEntry>
      <c:layout>
        <c:manualLayout>
          <c:xMode val="edge"/>
          <c:yMode val="edge"/>
          <c:x val="1.0254957507082153E-2"/>
          <c:y val="9.1482487715080441E-2"/>
          <c:w val="0.86242927141189507"/>
          <c:h val="0.12245493293221006"/>
        </c:manualLayout>
      </c:layout>
      <c:overlay val="0"/>
      <c:txPr>
        <a:bodyPr/>
        <a:lstStyle/>
        <a:p>
          <a:pPr>
            <a:defRPr sz="1600" b="1"/>
          </a:pPr>
          <a:endParaRPr lang="en-US"/>
        </a:p>
      </c:txPr>
    </c:legend>
    <c:plotVisOnly val="1"/>
    <c:dispBlanksAs val="span"/>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0.47276</cdr:x>
      <cdr:y>0.55887</cdr:y>
    </cdr:from>
    <cdr:to>
      <cdr:x>0.5322</cdr:x>
      <cdr:y>0.58507</cdr:y>
    </cdr:to>
    <cdr:sp macro="" textlink="">
      <cdr:nvSpPr>
        <cdr:cNvPr id="2" name="TextBox 1"/>
        <cdr:cNvSpPr txBox="1"/>
      </cdr:nvSpPr>
      <cdr:spPr>
        <a:xfrm xmlns:a="http://schemas.openxmlformats.org/drawingml/2006/main" rot="21057306">
          <a:off x="3179121" y="5046437"/>
          <a:ext cx="399713" cy="236578"/>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square" lIns="0" tIns="0" rIns="0" bIns="91440" rtlCol="0"/>
        <a:lstStyle xmlns:a="http://schemas.openxmlformats.org/drawingml/2006/main"/>
        <a:p xmlns:a="http://schemas.openxmlformats.org/drawingml/2006/main">
          <a:pPr marL="0" indent="0"/>
          <a:r>
            <a:rPr lang="en-US" sz="1400" b="1">
              <a:latin typeface="+mn-lt"/>
              <a:ea typeface="+mn-ea"/>
              <a:cs typeface="+mn-cs"/>
            </a:rPr>
            <a:t>0-5%</a:t>
          </a:r>
        </a:p>
      </cdr:txBody>
    </cdr:sp>
  </cdr:relSizeAnchor>
  <cdr:relSizeAnchor xmlns:cdr="http://schemas.openxmlformats.org/drawingml/2006/chartDrawing">
    <cdr:from>
      <cdr:x>0.46159</cdr:x>
      <cdr:y>0.52017</cdr:y>
    </cdr:from>
    <cdr:to>
      <cdr:x>0.5449</cdr:x>
      <cdr:y>0.54444</cdr:y>
    </cdr:to>
    <cdr:sp macro="" textlink="">
      <cdr:nvSpPr>
        <cdr:cNvPr id="6" name="TextBox 1"/>
        <cdr:cNvSpPr txBox="1"/>
      </cdr:nvSpPr>
      <cdr:spPr>
        <a:xfrm xmlns:a="http://schemas.openxmlformats.org/drawingml/2006/main" rot="21008000">
          <a:off x="3356078" y="4341979"/>
          <a:ext cx="605727" cy="202587"/>
        </a:xfrm>
        <a:prstGeom xmlns:a="http://schemas.openxmlformats.org/drawingml/2006/main" prst="rect">
          <a:avLst/>
        </a:prstGeom>
        <a:solidFill xmlns:a="http://schemas.openxmlformats.org/drawingml/2006/main">
          <a:schemeClr val="bg1"/>
        </a:solidFill>
      </cdr:spPr>
      <cdr:txBody>
        <a:bodyPr xmlns:a="http://schemas.openxmlformats.org/drawingml/2006/main" wrap="square" lIns="0" tIns="0" rIns="0" bIns="0"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400" b="1"/>
            <a:t>10-25%</a:t>
          </a:r>
        </a:p>
      </cdr:txBody>
    </cdr:sp>
  </cdr:relSizeAnchor>
  <cdr:relSizeAnchor xmlns:cdr="http://schemas.openxmlformats.org/drawingml/2006/chartDrawing">
    <cdr:from>
      <cdr:x>0.42109</cdr:x>
      <cdr:y>0.45365</cdr:y>
    </cdr:from>
    <cdr:to>
      <cdr:x>0.52648</cdr:x>
      <cdr:y>0.47812</cdr:y>
    </cdr:to>
    <cdr:sp macro="" textlink="">
      <cdr:nvSpPr>
        <cdr:cNvPr id="9" name="TextBox 8"/>
        <cdr:cNvSpPr txBox="1"/>
      </cdr:nvSpPr>
      <cdr:spPr>
        <a:xfrm xmlns:a="http://schemas.openxmlformats.org/drawingml/2006/main" rot="21023955">
          <a:off x="2831707" y="4096338"/>
          <a:ext cx="708711" cy="220957"/>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square" lIns="0" tIns="0" bIns="0" rtlCol="0"/>
        <a:lstStyle xmlns:a="http://schemas.openxmlformats.org/drawingml/2006/main"/>
        <a:p xmlns:a="http://schemas.openxmlformats.org/drawingml/2006/main">
          <a:pPr marL="0" indent="0" algn="ctr"/>
          <a:r>
            <a:rPr lang="en-US" sz="1400" b="1">
              <a:latin typeface="+mn-lt"/>
              <a:ea typeface="+mn-ea"/>
              <a:cs typeface="+mn-cs"/>
            </a:rPr>
            <a:t>30-45%</a:t>
          </a:r>
        </a:p>
      </cdr:txBody>
    </cdr:sp>
  </cdr:relSizeAnchor>
  <cdr:relSizeAnchor xmlns:cdr="http://schemas.openxmlformats.org/drawingml/2006/chartDrawing">
    <cdr:from>
      <cdr:x>0.4139</cdr:x>
      <cdr:y>0.38061</cdr:y>
    </cdr:from>
    <cdr:to>
      <cdr:x>0.50711</cdr:x>
      <cdr:y>0.40405</cdr:y>
    </cdr:to>
    <cdr:sp macro="" textlink="">
      <cdr:nvSpPr>
        <cdr:cNvPr id="10" name="TextBox 9"/>
        <cdr:cNvSpPr txBox="1"/>
      </cdr:nvSpPr>
      <cdr:spPr>
        <a:xfrm xmlns:a="http://schemas.openxmlformats.org/drawingml/2006/main" rot="21034215">
          <a:off x="2783358" y="3408577"/>
          <a:ext cx="626805" cy="209920"/>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square" lIns="0" tIns="0" rIns="0" bIns="0" rtlCol="0"/>
        <a:lstStyle xmlns:a="http://schemas.openxmlformats.org/drawingml/2006/main"/>
        <a:p xmlns:a="http://schemas.openxmlformats.org/drawingml/2006/main">
          <a:r>
            <a:rPr lang="en-US" sz="1400" b="1"/>
            <a:t>50-65%</a:t>
          </a:r>
        </a:p>
      </cdr:txBody>
    </cdr:sp>
  </cdr:relSizeAnchor>
  <cdr:relSizeAnchor xmlns:cdr="http://schemas.openxmlformats.org/drawingml/2006/chartDrawing">
    <cdr:from>
      <cdr:x>0.39327</cdr:x>
      <cdr:y>0.33688</cdr:y>
    </cdr:from>
    <cdr:to>
      <cdr:x>0.48812</cdr:x>
      <cdr:y>0.35716</cdr:y>
    </cdr:to>
    <cdr:sp macro="" textlink="">
      <cdr:nvSpPr>
        <cdr:cNvPr id="11" name="TextBox 1"/>
        <cdr:cNvSpPr txBox="1"/>
      </cdr:nvSpPr>
      <cdr:spPr>
        <a:xfrm xmlns:a="http://schemas.openxmlformats.org/drawingml/2006/main" rot="21034215">
          <a:off x="2644629" y="3041959"/>
          <a:ext cx="637833" cy="183123"/>
        </a:xfrm>
        <a:prstGeom xmlns:a="http://schemas.openxmlformats.org/drawingml/2006/main" prst="rect">
          <a:avLst/>
        </a:prstGeom>
        <a:solidFill xmlns:a="http://schemas.openxmlformats.org/drawingml/2006/main">
          <a:sysClr val="window" lastClr="FFFFFF"/>
        </a:solidFill>
      </cdr:spPr>
      <cdr:txBody>
        <a:bodyPr xmlns:a="http://schemas.openxmlformats.org/drawingml/2006/main" wrap="square" lIns="0" tIns="0" rIns="0" bIns="0"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400" b="1"/>
            <a:t>70-85%</a:t>
          </a:r>
        </a:p>
      </cdr:txBody>
    </cdr:sp>
  </cdr:relSizeAnchor>
  <cdr:relSizeAnchor xmlns:cdr="http://schemas.openxmlformats.org/drawingml/2006/chartDrawing">
    <cdr:from>
      <cdr:x>0.38194</cdr:x>
      <cdr:y>0.27262</cdr:y>
    </cdr:from>
    <cdr:to>
      <cdr:x>0.4747</cdr:x>
      <cdr:y>0.29294</cdr:y>
    </cdr:to>
    <cdr:sp macro="" textlink="">
      <cdr:nvSpPr>
        <cdr:cNvPr id="13" name="TextBox 1"/>
        <cdr:cNvSpPr txBox="1"/>
      </cdr:nvSpPr>
      <cdr:spPr>
        <a:xfrm xmlns:a="http://schemas.openxmlformats.org/drawingml/2006/main" rot="21034215">
          <a:off x="2776983" y="2275594"/>
          <a:ext cx="674432" cy="169610"/>
        </a:xfrm>
        <a:prstGeom xmlns:a="http://schemas.openxmlformats.org/drawingml/2006/main" prst="rect">
          <a:avLst/>
        </a:prstGeom>
        <a:solidFill xmlns:a="http://schemas.openxmlformats.org/drawingml/2006/main">
          <a:sysClr val="window" lastClr="FFFFFF"/>
        </a:solidFill>
      </cdr:spPr>
      <cdr:txBody>
        <a:bodyPr xmlns:a="http://schemas.openxmlformats.org/drawingml/2006/main" wrap="square" lIns="0" tIns="0" rIns="0" bIns="0"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400" b="1"/>
            <a:t>90-100%</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hdr" sz="quarter"/>
          </p:nvPr>
        </p:nvSpPr>
        <p:spPr bwMode="auto">
          <a:xfrm>
            <a:off x="0" y="1"/>
            <a:ext cx="3038599" cy="464053"/>
          </a:xfrm>
          <a:prstGeom prst="rect">
            <a:avLst/>
          </a:prstGeom>
          <a:noFill/>
          <a:ln w="9525">
            <a:noFill/>
            <a:miter lim="800000"/>
            <a:headEnd/>
            <a:tailEnd/>
          </a:ln>
          <a:effectLst/>
        </p:spPr>
        <p:txBody>
          <a:bodyPr vert="horz" wrap="square" lIns="92637" tIns="46319" rIns="92637" bIns="46319" numCol="1" anchor="t" anchorCtr="0" compatLnSpc="1">
            <a:prstTxWarp prst="textNoShape">
              <a:avLst/>
            </a:prstTxWarp>
          </a:bodyPr>
          <a:lstStyle>
            <a:lvl1pPr defTabSz="925633">
              <a:defRPr sz="1200">
                <a:ea typeface="ＭＳ Ｐゴシック" pitchFamily="-109" charset="-128"/>
                <a:cs typeface="ＭＳ Ｐゴシック" pitchFamily="-109" charset="-128"/>
              </a:defRPr>
            </a:lvl1pPr>
          </a:lstStyle>
          <a:p>
            <a:pPr>
              <a:defRPr/>
            </a:pPr>
            <a:endParaRPr lang="en-US" dirty="0"/>
          </a:p>
        </p:txBody>
      </p:sp>
      <p:sp>
        <p:nvSpPr>
          <p:cNvPr id="78851" name="Rectangle 3"/>
          <p:cNvSpPr>
            <a:spLocks noGrp="1" noChangeArrowheads="1"/>
          </p:cNvSpPr>
          <p:nvPr>
            <p:ph type="dt" sz="quarter" idx="1"/>
          </p:nvPr>
        </p:nvSpPr>
        <p:spPr bwMode="auto">
          <a:xfrm>
            <a:off x="3971802" y="1"/>
            <a:ext cx="3038598" cy="464053"/>
          </a:xfrm>
          <a:prstGeom prst="rect">
            <a:avLst/>
          </a:prstGeom>
          <a:noFill/>
          <a:ln w="9525">
            <a:noFill/>
            <a:miter lim="800000"/>
            <a:headEnd/>
            <a:tailEnd/>
          </a:ln>
          <a:effectLst/>
        </p:spPr>
        <p:txBody>
          <a:bodyPr vert="horz" wrap="square" lIns="92637" tIns="46319" rIns="92637" bIns="46319" numCol="1" anchor="t" anchorCtr="0" compatLnSpc="1">
            <a:prstTxWarp prst="textNoShape">
              <a:avLst/>
            </a:prstTxWarp>
          </a:bodyPr>
          <a:lstStyle>
            <a:lvl1pPr algn="r" defTabSz="925633">
              <a:defRPr sz="1200">
                <a:ea typeface="ＭＳ Ｐゴシック" pitchFamily="-109" charset="-128"/>
                <a:cs typeface="ＭＳ Ｐゴシック" pitchFamily="-109" charset="-128"/>
              </a:defRPr>
            </a:lvl1pPr>
          </a:lstStyle>
          <a:p>
            <a:pPr>
              <a:defRPr/>
            </a:pPr>
            <a:endParaRPr lang="en-US" dirty="0"/>
          </a:p>
        </p:txBody>
      </p:sp>
      <p:sp>
        <p:nvSpPr>
          <p:cNvPr id="78852" name="Rectangle 4"/>
          <p:cNvSpPr>
            <a:spLocks noGrp="1" noChangeArrowheads="1"/>
          </p:cNvSpPr>
          <p:nvPr>
            <p:ph type="ftr" sz="quarter" idx="2"/>
          </p:nvPr>
        </p:nvSpPr>
        <p:spPr bwMode="auto">
          <a:xfrm>
            <a:off x="0" y="8832348"/>
            <a:ext cx="3038599" cy="464053"/>
          </a:xfrm>
          <a:prstGeom prst="rect">
            <a:avLst/>
          </a:prstGeom>
          <a:noFill/>
          <a:ln w="9525">
            <a:noFill/>
            <a:miter lim="800000"/>
            <a:headEnd/>
            <a:tailEnd/>
          </a:ln>
          <a:effectLst/>
        </p:spPr>
        <p:txBody>
          <a:bodyPr vert="horz" wrap="square" lIns="92637" tIns="46319" rIns="92637" bIns="46319" numCol="1" anchor="b" anchorCtr="0" compatLnSpc="1">
            <a:prstTxWarp prst="textNoShape">
              <a:avLst/>
            </a:prstTxWarp>
          </a:bodyPr>
          <a:lstStyle>
            <a:lvl1pPr defTabSz="925633">
              <a:defRPr sz="1200">
                <a:ea typeface="ＭＳ Ｐゴシック" pitchFamily="-109" charset="-128"/>
                <a:cs typeface="ＭＳ Ｐゴシック" pitchFamily="-109" charset="-128"/>
              </a:defRPr>
            </a:lvl1pPr>
          </a:lstStyle>
          <a:p>
            <a:pPr>
              <a:defRPr/>
            </a:pPr>
            <a:endParaRPr lang="en-US" dirty="0"/>
          </a:p>
        </p:txBody>
      </p:sp>
      <p:sp>
        <p:nvSpPr>
          <p:cNvPr id="78853" name="Rectangle 5"/>
          <p:cNvSpPr>
            <a:spLocks noGrp="1" noChangeArrowheads="1"/>
          </p:cNvSpPr>
          <p:nvPr>
            <p:ph type="sldNum" sz="quarter" idx="3"/>
          </p:nvPr>
        </p:nvSpPr>
        <p:spPr bwMode="auto">
          <a:xfrm>
            <a:off x="3971802" y="8832348"/>
            <a:ext cx="3038598" cy="464053"/>
          </a:xfrm>
          <a:prstGeom prst="rect">
            <a:avLst/>
          </a:prstGeom>
          <a:noFill/>
          <a:ln w="9525">
            <a:noFill/>
            <a:miter lim="800000"/>
            <a:headEnd/>
            <a:tailEnd/>
          </a:ln>
          <a:effectLst/>
        </p:spPr>
        <p:txBody>
          <a:bodyPr vert="horz" wrap="square" lIns="92637" tIns="46319" rIns="92637" bIns="46319" numCol="1" anchor="b" anchorCtr="0" compatLnSpc="1">
            <a:prstTxWarp prst="textNoShape">
              <a:avLst/>
            </a:prstTxWarp>
          </a:bodyPr>
          <a:lstStyle>
            <a:lvl1pPr algn="r" defTabSz="925633">
              <a:defRPr sz="1200" smtClean="0"/>
            </a:lvl1pPr>
          </a:lstStyle>
          <a:p>
            <a:pPr>
              <a:defRPr/>
            </a:pPr>
            <a:fld id="{B4209F6B-AA93-4047-A16F-4528D28572EC}" type="slidenum">
              <a:rPr lang="en-US"/>
              <a:pPr>
                <a:defRPr/>
              </a:pPr>
              <a:t>‹#›</a:t>
            </a:fld>
            <a:endParaRPr lang="en-US" dirty="0"/>
          </a:p>
        </p:txBody>
      </p:sp>
    </p:spTree>
    <p:extLst>
      <p:ext uri="{BB962C8B-B14F-4D97-AF65-F5344CB8AC3E}">
        <p14:creationId xmlns:p14="http://schemas.microsoft.com/office/powerpoint/2010/main" val="19158301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1"/>
            <a:ext cx="3038599" cy="464053"/>
          </a:xfrm>
          <a:prstGeom prst="rect">
            <a:avLst/>
          </a:prstGeom>
          <a:noFill/>
          <a:ln w="9525">
            <a:noFill/>
            <a:miter lim="800000"/>
            <a:headEnd/>
            <a:tailEnd/>
          </a:ln>
          <a:effectLst/>
        </p:spPr>
        <p:txBody>
          <a:bodyPr vert="horz" wrap="square" lIns="92637" tIns="46319" rIns="92637" bIns="46319" numCol="1" anchor="t" anchorCtr="0" compatLnSpc="1">
            <a:prstTxWarp prst="textNoShape">
              <a:avLst/>
            </a:prstTxWarp>
          </a:bodyPr>
          <a:lstStyle>
            <a:lvl1pPr defTabSz="925633">
              <a:defRPr sz="1200">
                <a:ea typeface="ＭＳ Ｐゴシック" pitchFamily="-109" charset="-128"/>
                <a:cs typeface="ＭＳ Ｐゴシック" pitchFamily="-109" charset="-128"/>
              </a:defRPr>
            </a:lvl1pPr>
          </a:lstStyle>
          <a:p>
            <a:pPr>
              <a:defRPr/>
            </a:pPr>
            <a:endParaRPr lang="en-US" dirty="0"/>
          </a:p>
        </p:txBody>
      </p:sp>
      <p:sp>
        <p:nvSpPr>
          <p:cNvPr id="35843" name="Rectangle 3"/>
          <p:cNvSpPr>
            <a:spLocks noGrp="1" noChangeArrowheads="1"/>
          </p:cNvSpPr>
          <p:nvPr>
            <p:ph type="dt" idx="1"/>
          </p:nvPr>
        </p:nvSpPr>
        <p:spPr bwMode="auto">
          <a:xfrm>
            <a:off x="3971802" y="1"/>
            <a:ext cx="3038598" cy="464053"/>
          </a:xfrm>
          <a:prstGeom prst="rect">
            <a:avLst/>
          </a:prstGeom>
          <a:noFill/>
          <a:ln w="9525">
            <a:noFill/>
            <a:miter lim="800000"/>
            <a:headEnd/>
            <a:tailEnd/>
          </a:ln>
          <a:effectLst/>
        </p:spPr>
        <p:txBody>
          <a:bodyPr vert="horz" wrap="square" lIns="92637" tIns="46319" rIns="92637" bIns="46319" numCol="1" anchor="t" anchorCtr="0" compatLnSpc="1">
            <a:prstTxWarp prst="textNoShape">
              <a:avLst/>
            </a:prstTxWarp>
          </a:bodyPr>
          <a:lstStyle>
            <a:lvl1pPr algn="r" defTabSz="925633">
              <a:defRPr sz="1200">
                <a:ea typeface="ＭＳ Ｐゴシック" pitchFamily="-109" charset="-128"/>
                <a:cs typeface="ＭＳ Ｐゴシック" pitchFamily="-109" charset="-128"/>
              </a:defRPr>
            </a:lvl1pPr>
          </a:lstStyle>
          <a:p>
            <a:pPr>
              <a:defRPr/>
            </a:pPr>
            <a:endParaRPr lang="en-US" dirty="0"/>
          </a:p>
        </p:txBody>
      </p:sp>
      <p:sp>
        <p:nvSpPr>
          <p:cNvPr id="15364" name="Rectangle 4"/>
          <p:cNvSpPr>
            <a:spLocks noGrp="1" noRot="1" noChangeAspect="1" noChangeArrowheads="1" noTextEdit="1"/>
          </p:cNvSpPr>
          <p:nvPr>
            <p:ph type="sldImg" idx="2"/>
          </p:nvPr>
        </p:nvSpPr>
        <p:spPr bwMode="auto">
          <a:xfrm>
            <a:off x="1250950" y="698500"/>
            <a:ext cx="4510088" cy="348615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35845" name="Rectangle 5"/>
          <p:cNvSpPr>
            <a:spLocks noGrp="1" noChangeArrowheads="1"/>
          </p:cNvSpPr>
          <p:nvPr>
            <p:ph type="body" sz="quarter" idx="3"/>
          </p:nvPr>
        </p:nvSpPr>
        <p:spPr bwMode="auto">
          <a:xfrm>
            <a:off x="934830" y="4414257"/>
            <a:ext cx="5140743" cy="4184147"/>
          </a:xfrm>
          <a:prstGeom prst="rect">
            <a:avLst/>
          </a:prstGeom>
          <a:noFill/>
          <a:ln w="9525">
            <a:noFill/>
            <a:miter lim="800000"/>
            <a:headEnd/>
            <a:tailEnd/>
          </a:ln>
          <a:effectLst/>
        </p:spPr>
        <p:txBody>
          <a:bodyPr vert="horz" wrap="square" lIns="92637" tIns="46319" rIns="92637" bIns="4631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5846" name="Rectangle 6"/>
          <p:cNvSpPr>
            <a:spLocks noGrp="1" noChangeArrowheads="1"/>
          </p:cNvSpPr>
          <p:nvPr>
            <p:ph type="ftr" sz="quarter" idx="4"/>
          </p:nvPr>
        </p:nvSpPr>
        <p:spPr bwMode="auto">
          <a:xfrm>
            <a:off x="0" y="8832348"/>
            <a:ext cx="3038599" cy="464053"/>
          </a:xfrm>
          <a:prstGeom prst="rect">
            <a:avLst/>
          </a:prstGeom>
          <a:noFill/>
          <a:ln w="9525">
            <a:noFill/>
            <a:miter lim="800000"/>
            <a:headEnd/>
            <a:tailEnd/>
          </a:ln>
          <a:effectLst/>
        </p:spPr>
        <p:txBody>
          <a:bodyPr vert="horz" wrap="square" lIns="92637" tIns="46319" rIns="92637" bIns="46319" numCol="1" anchor="b" anchorCtr="0" compatLnSpc="1">
            <a:prstTxWarp prst="textNoShape">
              <a:avLst/>
            </a:prstTxWarp>
          </a:bodyPr>
          <a:lstStyle>
            <a:lvl1pPr defTabSz="925633">
              <a:defRPr sz="1200">
                <a:ea typeface="ＭＳ Ｐゴシック" pitchFamily="-109" charset="-128"/>
                <a:cs typeface="ＭＳ Ｐゴシック" pitchFamily="-109" charset="-128"/>
              </a:defRPr>
            </a:lvl1pPr>
          </a:lstStyle>
          <a:p>
            <a:pPr>
              <a:defRPr/>
            </a:pPr>
            <a:endParaRPr lang="en-US" dirty="0"/>
          </a:p>
        </p:txBody>
      </p:sp>
      <p:sp>
        <p:nvSpPr>
          <p:cNvPr id="35847" name="Rectangle 7"/>
          <p:cNvSpPr>
            <a:spLocks noGrp="1" noChangeArrowheads="1"/>
          </p:cNvSpPr>
          <p:nvPr>
            <p:ph type="sldNum" sz="quarter" idx="5"/>
          </p:nvPr>
        </p:nvSpPr>
        <p:spPr bwMode="auto">
          <a:xfrm>
            <a:off x="3971802" y="8832348"/>
            <a:ext cx="3038598" cy="464053"/>
          </a:xfrm>
          <a:prstGeom prst="rect">
            <a:avLst/>
          </a:prstGeom>
          <a:noFill/>
          <a:ln w="9525">
            <a:noFill/>
            <a:miter lim="800000"/>
            <a:headEnd/>
            <a:tailEnd/>
          </a:ln>
          <a:effectLst/>
        </p:spPr>
        <p:txBody>
          <a:bodyPr vert="horz" wrap="square" lIns="92637" tIns="46319" rIns="92637" bIns="46319" numCol="1" anchor="b" anchorCtr="0" compatLnSpc="1">
            <a:prstTxWarp prst="textNoShape">
              <a:avLst/>
            </a:prstTxWarp>
          </a:bodyPr>
          <a:lstStyle>
            <a:lvl1pPr algn="r" defTabSz="925633">
              <a:defRPr sz="1200" smtClean="0"/>
            </a:lvl1pPr>
          </a:lstStyle>
          <a:p>
            <a:pPr>
              <a:defRPr/>
            </a:pPr>
            <a:fld id="{E54A5DDD-13F4-9145-98AB-212D371D7138}" type="slidenum">
              <a:rPr lang="en-US"/>
              <a:pPr>
                <a:defRPr/>
              </a:pPr>
              <a:t>‹#›</a:t>
            </a:fld>
            <a:endParaRPr lang="en-US" dirty="0"/>
          </a:p>
        </p:txBody>
      </p:sp>
    </p:spTree>
    <p:extLst>
      <p:ext uri="{BB962C8B-B14F-4D97-AF65-F5344CB8AC3E}">
        <p14:creationId xmlns:p14="http://schemas.microsoft.com/office/powerpoint/2010/main" val="4117626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07" charset="0"/>
        <a:ea typeface="ＭＳ Ｐゴシック" pitchFamily="-107" charset="-128"/>
        <a:cs typeface="ＭＳ Ｐゴシック" pitchFamily="-110" charset="-128"/>
      </a:defRPr>
    </a:lvl1pPr>
    <a:lvl2pPr marL="457200" algn="l" rtl="0" eaLnBrk="0" fontAlgn="base" hangingPunct="0">
      <a:spcBef>
        <a:spcPct val="30000"/>
      </a:spcBef>
      <a:spcAft>
        <a:spcPct val="0"/>
      </a:spcAft>
      <a:defRPr sz="1200" kern="1200">
        <a:solidFill>
          <a:schemeClr val="tx1"/>
        </a:solidFill>
        <a:latin typeface="Times New Roman" pitchFamily="-107" charset="0"/>
        <a:ea typeface="ＭＳ Ｐゴシック" pitchFamily="-107" charset="-128"/>
        <a:cs typeface="ＭＳ Ｐゴシック" charset="0"/>
      </a:defRPr>
    </a:lvl2pPr>
    <a:lvl3pPr marL="914400" algn="l" rtl="0" eaLnBrk="0" fontAlgn="base" hangingPunct="0">
      <a:spcBef>
        <a:spcPct val="30000"/>
      </a:spcBef>
      <a:spcAft>
        <a:spcPct val="0"/>
      </a:spcAft>
      <a:defRPr sz="1200" kern="1200">
        <a:solidFill>
          <a:schemeClr val="tx1"/>
        </a:solidFill>
        <a:latin typeface="Times New Roman" pitchFamily="-107" charset="0"/>
        <a:ea typeface="ヒラギノ角ゴ Pro W3" pitchFamily="-65" charset="-128"/>
        <a:cs typeface="ヒラギノ角ゴ Pro W3" pitchFamily="-109" charset="-128"/>
      </a:defRPr>
    </a:lvl3pPr>
    <a:lvl4pPr marL="1371600" algn="l" rtl="0" eaLnBrk="0" fontAlgn="base" hangingPunct="0">
      <a:spcBef>
        <a:spcPct val="30000"/>
      </a:spcBef>
      <a:spcAft>
        <a:spcPct val="0"/>
      </a:spcAft>
      <a:defRPr sz="1200" kern="1200">
        <a:solidFill>
          <a:schemeClr val="tx1"/>
        </a:solidFill>
        <a:latin typeface="Times New Roman" pitchFamily="-107" charset="0"/>
        <a:ea typeface="ヒラギノ角ゴ Pro W3" pitchFamily="-65"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07" charset="0"/>
        <a:ea typeface="ヒラギノ角ゴ Pro W3"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5633">
              <a:defRPr sz="2700">
                <a:solidFill>
                  <a:schemeClr val="tx1"/>
                </a:solidFill>
                <a:latin typeface="Times New Roman" charset="0"/>
                <a:ea typeface="ＭＳ Ｐゴシック" charset="0"/>
                <a:cs typeface="ＭＳ Ｐゴシック" charset="0"/>
              </a:defRPr>
            </a:lvl1pPr>
            <a:lvl2pPr marL="833070" indent="-320411" defTabSz="925633">
              <a:defRPr sz="2700">
                <a:solidFill>
                  <a:schemeClr val="tx1"/>
                </a:solidFill>
                <a:latin typeface="Times New Roman" charset="0"/>
                <a:ea typeface="ＭＳ Ｐゴシック" charset="0"/>
                <a:cs typeface="ＭＳ Ｐゴシック" charset="0"/>
              </a:defRPr>
            </a:lvl2pPr>
            <a:lvl3pPr marL="1281646" indent="-256329" defTabSz="925633">
              <a:defRPr sz="2700">
                <a:solidFill>
                  <a:schemeClr val="tx1"/>
                </a:solidFill>
                <a:latin typeface="Times New Roman" charset="0"/>
                <a:ea typeface="ＭＳ Ｐゴシック" charset="0"/>
                <a:cs typeface="ＭＳ Ｐゴシック" charset="0"/>
              </a:defRPr>
            </a:lvl3pPr>
            <a:lvl4pPr marL="1794304" indent="-256329" defTabSz="925633">
              <a:defRPr sz="2700">
                <a:solidFill>
                  <a:schemeClr val="tx1"/>
                </a:solidFill>
                <a:latin typeface="Times New Roman" charset="0"/>
                <a:ea typeface="ＭＳ Ｐゴシック" charset="0"/>
                <a:cs typeface="ＭＳ Ｐゴシック" charset="0"/>
              </a:defRPr>
            </a:lvl4pPr>
            <a:lvl5pPr marL="2306963" indent="-256329" defTabSz="925633">
              <a:defRPr sz="2700">
                <a:solidFill>
                  <a:schemeClr val="tx1"/>
                </a:solidFill>
                <a:latin typeface="Times New Roman" charset="0"/>
                <a:ea typeface="ＭＳ Ｐゴシック" charset="0"/>
                <a:cs typeface="ＭＳ Ｐゴシック" charset="0"/>
              </a:defRPr>
            </a:lvl5pPr>
            <a:lvl6pPr marL="2819621" indent="-256329" defTabSz="925633" eaLnBrk="0" fontAlgn="base" hangingPunct="0">
              <a:spcBef>
                <a:spcPct val="0"/>
              </a:spcBef>
              <a:spcAft>
                <a:spcPct val="0"/>
              </a:spcAft>
              <a:defRPr sz="2700">
                <a:solidFill>
                  <a:schemeClr val="tx1"/>
                </a:solidFill>
                <a:latin typeface="Times New Roman" charset="0"/>
                <a:ea typeface="ＭＳ Ｐゴシック" charset="0"/>
                <a:cs typeface="ＭＳ Ｐゴシック" charset="0"/>
              </a:defRPr>
            </a:lvl6pPr>
            <a:lvl7pPr marL="3332279" indent="-256329" defTabSz="925633" eaLnBrk="0" fontAlgn="base" hangingPunct="0">
              <a:spcBef>
                <a:spcPct val="0"/>
              </a:spcBef>
              <a:spcAft>
                <a:spcPct val="0"/>
              </a:spcAft>
              <a:defRPr sz="2700">
                <a:solidFill>
                  <a:schemeClr val="tx1"/>
                </a:solidFill>
                <a:latin typeface="Times New Roman" charset="0"/>
                <a:ea typeface="ＭＳ Ｐゴシック" charset="0"/>
                <a:cs typeface="ＭＳ Ｐゴシック" charset="0"/>
              </a:defRPr>
            </a:lvl7pPr>
            <a:lvl8pPr marL="3844938" indent="-256329" defTabSz="925633" eaLnBrk="0" fontAlgn="base" hangingPunct="0">
              <a:spcBef>
                <a:spcPct val="0"/>
              </a:spcBef>
              <a:spcAft>
                <a:spcPct val="0"/>
              </a:spcAft>
              <a:defRPr sz="2700">
                <a:solidFill>
                  <a:schemeClr val="tx1"/>
                </a:solidFill>
                <a:latin typeface="Times New Roman" charset="0"/>
                <a:ea typeface="ＭＳ Ｐゴシック" charset="0"/>
                <a:cs typeface="ＭＳ Ｐゴシック" charset="0"/>
              </a:defRPr>
            </a:lvl8pPr>
            <a:lvl9pPr marL="4357596" indent="-256329" defTabSz="925633" eaLnBrk="0" fontAlgn="base" hangingPunct="0">
              <a:spcBef>
                <a:spcPct val="0"/>
              </a:spcBef>
              <a:spcAft>
                <a:spcPct val="0"/>
              </a:spcAft>
              <a:defRPr sz="2700">
                <a:solidFill>
                  <a:schemeClr val="tx1"/>
                </a:solidFill>
                <a:latin typeface="Times New Roman" charset="0"/>
                <a:ea typeface="ＭＳ Ｐゴシック" charset="0"/>
                <a:cs typeface="ＭＳ Ｐゴシック" charset="0"/>
              </a:defRPr>
            </a:lvl9pPr>
          </a:lstStyle>
          <a:p>
            <a:fld id="{BED9C391-AC5A-B744-B84B-CD38850A6149}" type="slidenum">
              <a:rPr lang="en-US" sz="1200"/>
              <a:pPr/>
              <a:t>1</a:t>
            </a:fld>
            <a:endParaRPr lang="en-US" sz="1200" dirty="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625036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7135" eaLnBrk="0" hangingPunct="0">
              <a:defRPr sz="3000">
                <a:solidFill>
                  <a:schemeClr val="tx1"/>
                </a:solidFill>
                <a:latin typeface="Times New Roman" pitchFamily="18" charset="0"/>
                <a:ea typeface="ＭＳ Ｐゴシック" pitchFamily="34" charset="-128"/>
              </a:defRPr>
            </a:lvl1pPr>
            <a:lvl2pPr marL="935227" indent="-359703" defTabSz="1047135" eaLnBrk="0" hangingPunct="0">
              <a:defRPr sz="3000">
                <a:solidFill>
                  <a:schemeClr val="tx1"/>
                </a:solidFill>
                <a:latin typeface="Times New Roman" pitchFamily="18" charset="0"/>
                <a:ea typeface="ＭＳ Ｐゴシック" pitchFamily="34" charset="-128"/>
              </a:defRPr>
            </a:lvl2pPr>
            <a:lvl3pPr marL="1438812" indent="-287761" defTabSz="1047135" eaLnBrk="0" hangingPunct="0">
              <a:defRPr sz="3000">
                <a:solidFill>
                  <a:schemeClr val="tx1"/>
                </a:solidFill>
                <a:latin typeface="Times New Roman" pitchFamily="18" charset="0"/>
                <a:ea typeface="ＭＳ Ｐゴシック" pitchFamily="34" charset="-128"/>
              </a:defRPr>
            </a:lvl3pPr>
            <a:lvl4pPr marL="2014336" indent="-287761" defTabSz="1047135" eaLnBrk="0" hangingPunct="0">
              <a:defRPr sz="3000">
                <a:solidFill>
                  <a:schemeClr val="tx1"/>
                </a:solidFill>
                <a:latin typeface="Times New Roman" pitchFamily="18" charset="0"/>
                <a:ea typeface="ＭＳ Ｐゴシック" pitchFamily="34" charset="-128"/>
              </a:defRPr>
            </a:lvl4pPr>
            <a:lvl5pPr marL="2589861" indent="-287761" defTabSz="1047135" eaLnBrk="0" hangingPunct="0">
              <a:defRPr sz="3000">
                <a:solidFill>
                  <a:schemeClr val="tx1"/>
                </a:solidFill>
                <a:latin typeface="Times New Roman" pitchFamily="18" charset="0"/>
                <a:ea typeface="ＭＳ Ｐゴシック" pitchFamily="34" charset="-128"/>
              </a:defRPr>
            </a:lvl5pPr>
            <a:lvl6pPr marL="3165386"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DD9172C1-751C-40A4-9F7B-8F6EAEA298BC}" type="slidenum">
              <a:rPr lang="en-US" sz="1300"/>
              <a:pPr/>
              <a:t>10</a:t>
            </a:fld>
            <a:endParaRPr lang="en-US" sz="1300" dirty="0"/>
          </a:p>
        </p:txBody>
      </p:sp>
      <p:sp>
        <p:nvSpPr>
          <p:cNvPr id="20483" name="Rectangle 2"/>
          <p:cNvSpPr>
            <a:spLocks noGrp="1" noRot="1" noChangeAspect="1" noChangeArrowheads="1" noTextEdit="1"/>
          </p:cNvSpPr>
          <p:nvPr>
            <p:ph type="sldImg"/>
          </p:nvPr>
        </p:nvSpPr>
        <p:spPr>
          <a:xfrm>
            <a:off x="871538" y="842963"/>
            <a:ext cx="4652962" cy="3597275"/>
          </a:xfrm>
          <a:ln/>
        </p:spPr>
      </p:sp>
      <p:sp>
        <p:nvSpPr>
          <p:cNvPr id="18436" name="Rectangle 3"/>
          <p:cNvSpPr>
            <a:spLocks noGrp="1" noChangeArrowheads="1"/>
          </p:cNvSpPr>
          <p:nvPr>
            <p:ph type="body" idx="1"/>
          </p:nvPr>
        </p:nvSpPr>
        <p:spPr>
          <a:xfrm>
            <a:off x="284782" y="4519311"/>
            <a:ext cx="6492321" cy="4234004"/>
          </a:xfrm>
          <a:noFill/>
          <a:ln w="9525">
            <a:noFill/>
            <a:miter lim="800000"/>
            <a:headEnd/>
            <a:tailEnd/>
          </a:ln>
          <a:effectLst/>
        </p:spPr>
        <p:txBody>
          <a:bodyPr vert="horz" wrap="square" lIns="92637" tIns="46319" rIns="92637" bIns="46319" numCol="1" anchor="t" anchorCtr="0" compatLnSpc="1">
            <a:prstTxWarp prst="textNoShape">
              <a:avLst/>
            </a:prstTxWarp>
          </a:bodyPr>
          <a:lstStyle/>
          <a:p>
            <a:pPr>
              <a:spcBef>
                <a:spcPts val="0"/>
              </a:spcBef>
              <a:spcAft>
                <a:spcPts val="673"/>
              </a:spcAft>
            </a:pPr>
            <a:r>
              <a:rPr lang="en-US" sz="1100" dirty="0"/>
              <a:t>Applying for the Baldrige Award is a two-step process.</a:t>
            </a:r>
          </a:p>
          <a:p>
            <a:pPr>
              <a:spcBef>
                <a:spcPts val="0"/>
              </a:spcBef>
              <a:spcAft>
                <a:spcPts val="673"/>
              </a:spcAft>
            </a:pPr>
            <a:r>
              <a:rPr lang="en-US" sz="1100" dirty="0"/>
              <a:t>You first submit an eligibility certification package. In this package, your organization self-certifies that it meets the eligibility requirements for the award and provides background information on its organizational structure, locations, workforce, customers, competitors, and suppliers. </a:t>
            </a:r>
          </a:p>
          <a:p>
            <a:pPr>
              <a:spcBef>
                <a:spcPts val="0"/>
              </a:spcBef>
              <a:spcAft>
                <a:spcPts val="673"/>
              </a:spcAft>
            </a:pPr>
            <a:r>
              <a:rPr lang="en-US" sz="1100" dirty="0"/>
              <a:t>Organizations apply in one of the six eligibility categories.</a:t>
            </a:r>
          </a:p>
          <a:p>
            <a:pPr>
              <a:spcBef>
                <a:spcPts val="0"/>
              </a:spcBef>
              <a:spcAft>
                <a:spcPts val="673"/>
              </a:spcAft>
            </a:pPr>
            <a:r>
              <a:rPr lang="en-US" sz="1100" dirty="0"/>
              <a:t>Organizations pay a nonrefundable eligibility processing fee of $400.</a:t>
            </a:r>
          </a:p>
          <a:p>
            <a:pPr>
              <a:spcBef>
                <a:spcPts val="0"/>
              </a:spcBef>
              <a:spcAft>
                <a:spcPts val="673"/>
              </a:spcAft>
            </a:pPr>
            <a:r>
              <a:rPr lang="en-US" sz="1100" dirty="0"/>
              <a:t>Organizations may select a senior staff member to serve on the Baldrige Board of Examiners. Nominees for this seat must not have served previously as examiners for the Baldrige Award.</a:t>
            </a:r>
          </a:p>
          <a:p>
            <a:pPr>
              <a:spcBef>
                <a:spcPts val="0"/>
              </a:spcBef>
              <a:spcAft>
                <a:spcPts val="673"/>
              </a:spcAft>
            </a:pPr>
            <a:r>
              <a:rPr lang="en-US" sz="1100" dirty="0"/>
              <a:t>The second step is to submit an award application that responds to the questions in the Baldrige Criteria for Performance Excellence. </a:t>
            </a:r>
          </a:p>
          <a:p>
            <a:pPr>
              <a:spcBef>
                <a:spcPts val="0"/>
              </a:spcBef>
              <a:spcAft>
                <a:spcPts val="673"/>
              </a:spcAft>
            </a:pPr>
            <a:r>
              <a:rPr lang="en-US" sz="1100" dirty="0"/>
              <a:t>For the 2017 award cycle, application fees range from $4,620 to $19,800, depending on the organization’s and sector. For example, the fee for a health care business with more than 500 employees is $19,800. The fee for a public school district is $4,620. The fees cover some of the expenses associated with reviewing applications and developing feedback reports.</a:t>
            </a:r>
          </a:p>
          <a:p>
            <a:pPr>
              <a:spcBef>
                <a:spcPts val="0"/>
              </a:spcBef>
              <a:spcAft>
                <a:spcPts val="673"/>
              </a:spcAft>
            </a:pPr>
            <a:r>
              <a:rPr lang="en-US" sz="1100" dirty="0"/>
              <a:t>Applicants that are selected for a site visit pay additional fees. </a:t>
            </a:r>
          </a:p>
        </p:txBody>
      </p:sp>
    </p:spTree>
    <p:extLst>
      <p:ext uri="{BB962C8B-B14F-4D97-AF65-F5344CB8AC3E}">
        <p14:creationId xmlns:p14="http://schemas.microsoft.com/office/powerpoint/2010/main" val="31737792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7135" eaLnBrk="0" hangingPunct="0">
              <a:defRPr sz="3000">
                <a:solidFill>
                  <a:schemeClr val="tx1"/>
                </a:solidFill>
                <a:latin typeface="Times New Roman" pitchFamily="18" charset="0"/>
                <a:ea typeface="ＭＳ Ｐゴシック" pitchFamily="34" charset="-128"/>
              </a:defRPr>
            </a:lvl1pPr>
            <a:lvl2pPr marL="935227" indent="-359703" defTabSz="1047135" eaLnBrk="0" hangingPunct="0">
              <a:defRPr sz="3000">
                <a:solidFill>
                  <a:schemeClr val="tx1"/>
                </a:solidFill>
                <a:latin typeface="Times New Roman" pitchFamily="18" charset="0"/>
                <a:ea typeface="ＭＳ Ｐゴシック" pitchFamily="34" charset="-128"/>
              </a:defRPr>
            </a:lvl2pPr>
            <a:lvl3pPr marL="1438812" indent="-287761" defTabSz="1047135" eaLnBrk="0" hangingPunct="0">
              <a:defRPr sz="3000">
                <a:solidFill>
                  <a:schemeClr val="tx1"/>
                </a:solidFill>
                <a:latin typeface="Times New Roman" pitchFamily="18" charset="0"/>
                <a:ea typeface="ＭＳ Ｐゴシック" pitchFamily="34" charset="-128"/>
              </a:defRPr>
            </a:lvl3pPr>
            <a:lvl4pPr marL="2014336" indent="-287761" defTabSz="1047135" eaLnBrk="0" hangingPunct="0">
              <a:defRPr sz="3000">
                <a:solidFill>
                  <a:schemeClr val="tx1"/>
                </a:solidFill>
                <a:latin typeface="Times New Roman" pitchFamily="18" charset="0"/>
                <a:ea typeface="ＭＳ Ｐゴシック" pitchFamily="34" charset="-128"/>
              </a:defRPr>
            </a:lvl4pPr>
            <a:lvl5pPr marL="2589861" indent="-287761" defTabSz="1047135" eaLnBrk="0" hangingPunct="0">
              <a:defRPr sz="3000">
                <a:solidFill>
                  <a:schemeClr val="tx1"/>
                </a:solidFill>
                <a:latin typeface="Times New Roman" pitchFamily="18" charset="0"/>
                <a:ea typeface="ＭＳ Ｐゴシック" pitchFamily="34" charset="-128"/>
              </a:defRPr>
            </a:lvl5pPr>
            <a:lvl6pPr marL="3165386"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3BBA90EB-6558-456F-BFF9-B54F93E24C6B}" type="slidenum">
              <a:rPr lang="en-US" sz="1300"/>
              <a:pPr/>
              <a:t>11</a:t>
            </a:fld>
            <a:endParaRPr lang="en-US" sz="1300" dirty="0"/>
          </a:p>
        </p:txBody>
      </p:sp>
      <p:sp>
        <p:nvSpPr>
          <p:cNvPr id="24579" name="Rectangle 2"/>
          <p:cNvSpPr>
            <a:spLocks noGrp="1" noRot="1" noChangeAspect="1" noChangeArrowheads="1" noTextEdit="1"/>
          </p:cNvSpPr>
          <p:nvPr>
            <p:ph type="sldImg"/>
          </p:nvPr>
        </p:nvSpPr>
        <p:spPr>
          <a:xfrm>
            <a:off x="977900" y="374650"/>
            <a:ext cx="4241800" cy="3279775"/>
          </a:xfrm>
          <a:ln/>
        </p:spPr>
      </p:sp>
      <p:sp>
        <p:nvSpPr>
          <p:cNvPr id="24580" name="Rectangle 3"/>
          <p:cNvSpPr>
            <a:spLocks noGrp="1" noChangeArrowheads="1"/>
          </p:cNvSpPr>
          <p:nvPr>
            <p:ph type="body" idx="1"/>
          </p:nvPr>
        </p:nvSpPr>
        <p:spPr>
          <a:xfrm>
            <a:off x="319523" y="3750182"/>
            <a:ext cx="6550194" cy="5192928"/>
          </a:xfrm>
          <a:noFill/>
          <a:ln w="9525">
            <a:noFill/>
            <a:miter lim="800000"/>
            <a:headEnd/>
            <a:tailEnd/>
          </a:ln>
          <a:effectLst/>
          <a:extLst/>
        </p:spPr>
        <p:txBody>
          <a:bodyPr vert="horz" wrap="square" lIns="92637" tIns="46319" rIns="92637" bIns="46319" numCol="1" anchor="t" anchorCtr="0" compatLnSpc="1">
            <a:prstTxWarp prst="textNoShape">
              <a:avLst/>
            </a:prstTxWarp>
          </a:bodyPr>
          <a:lstStyle/>
          <a:p>
            <a:pPr>
              <a:spcBef>
                <a:spcPts val="0"/>
              </a:spcBef>
              <a:spcAft>
                <a:spcPts val="673"/>
              </a:spcAft>
            </a:pPr>
            <a:r>
              <a:rPr lang="en-US" sz="1100" dirty="0"/>
              <a:t>The review of applications begins with Independent Review and Consensus Review.</a:t>
            </a:r>
          </a:p>
          <a:p>
            <a:pPr>
              <a:spcBef>
                <a:spcPts val="0"/>
              </a:spcBef>
              <a:spcAft>
                <a:spcPts val="673"/>
              </a:spcAft>
            </a:pPr>
            <a:r>
              <a:rPr lang="en-US" sz="1100" b="1" dirty="0"/>
              <a:t>Independent Review and Consensus Review (June–August)</a:t>
            </a:r>
          </a:p>
          <a:p>
            <a:pPr>
              <a:spcBef>
                <a:spcPts val="0"/>
              </a:spcBef>
              <a:spcAft>
                <a:spcPts val="673"/>
              </a:spcAft>
            </a:pPr>
            <a:r>
              <a:rPr lang="en-US" sz="1100" dirty="0"/>
              <a:t>During Independent Review, examiners review your application individually, identify your organization’s strengths and opportunities for improvement, and score the application.</a:t>
            </a:r>
          </a:p>
          <a:p>
            <a:pPr>
              <a:spcBef>
                <a:spcPts val="0"/>
              </a:spcBef>
              <a:spcAft>
                <a:spcPts val="673"/>
              </a:spcAft>
            </a:pPr>
            <a:r>
              <a:rPr lang="en-US" sz="1100" dirty="0"/>
              <a:t>During Consensus Review, a team of examiners evaluates each applicant. The team members share observations about your organization from their Independent Reviews, using a secure software system and the telephone, and they reach consensus on your organization’s strengths, opportunities for improvement, and score. The team prepares a report that reflects its shared viewpoints on your organization’s performance.</a:t>
            </a:r>
          </a:p>
          <a:p>
            <a:pPr>
              <a:spcBef>
                <a:spcPts val="0"/>
              </a:spcBef>
              <a:spcAft>
                <a:spcPts val="673"/>
              </a:spcAft>
            </a:pPr>
            <a:r>
              <a:rPr lang="en-US" sz="1100" dirty="0"/>
              <a:t>If your organization is not selected for a site visit, the consensus report becomes the basis for your feedback report. If your organization is selected for a site visit, the team uses the consensus report as a planning document and identifies issues to clarify and verify on-site.</a:t>
            </a:r>
          </a:p>
          <a:p>
            <a:pPr>
              <a:spcBef>
                <a:spcPts val="0"/>
              </a:spcBef>
              <a:spcAft>
                <a:spcPts val="673"/>
              </a:spcAft>
            </a:pPr>
            <a:r>
              <a:rPr lang="en-US" sz="1100" b="1" dirty="0"/>
              <a:t>Site Visit Review (October)</a:t>
            </a:r>
          </a:p>
          <a:p>
            <a:pPr>
              <a:spcBef>
                <a:spcPts val="0"/>
              </a:spcBef>
              <a:spcAft>
                <a:spcPts val="673"/>
              </a:spcAft>
            </a:pPr>
            <a:r>
              <a:rPr lang="en-US" sz="1100" dirty="0"/>
              <a:t>By visiting your organization’s site, a Site Visit Team (six to eight examiners) clarifies uncertain points in the application, verifies that the information in the application is correct, and gains additional information that may impact the evaluation of your organization.</a:t>
            </a:r>
          </a:p>
          <a:p>
            <a:pPr>
              <a:spcBef>
                <a:spcPts val="0"/>
              </a:spcBef>
              <a:spcAft>
                <a:spcPts val="673"/>
              </a:spcAft>
            </a:pPr>
            <a:r>
              <a:rPr lang="en-US" sz="1100" dirty="0"/>
              <a:t>The team revises the consensus report based on findings from the site visit.</a:t>
            </a:r>
          </a:p>
          <a:p>
            <a:pPr>
              <a:spcBef>
                <a:spcPts val="0"/>
              </a:spcBef>
              <a:spcAft>
                <a:spcPts val="673"/>
              </a:spcAft>
            </a:pPr>
            <a:r>
              <a:rPr lang="en-US" sz="1100" dirty="0"/>
              <a:t>The judges use this report to decide whether to recommend your organization as an award recipient to the director of NIST and the Secretary of Commerce.</a:t>
            </a:r>
          </a:p>
          <a:p>
            <a:pPr>
              <a:spcBef>
                <a:spcPts val="0"/>
              </a:spcBef>
              <a:spcAft>
                <a:spcPts val="673"/>
              </a:spcAft>
            </a:pPr>
            <a:r>
              <a:rPr lang="en-US" sz="1100" b="1" dirty="0"/>
              <a:t>Judges’ Review and Recommendations (November)</a:t>
            </a:r>
          </a:p>
          <a:p>
            <a:pPr>
              <a:spcBef>
                <a:spcPts val="0"/>
              </a:spcBef>
              <a:spcAft>
                <a:spcPts val="673"/>
              </a:spcAft>
            </a:pPr>
            <a:r>
              <a:rPr lang="en-US" sz="1100" dirty="0"/>
              <a:t>After the site visits, the judges review the site visit reports, discuss their questions with the leaders of the site visit teams, and then select applicants to recommend as award recipients.</a:t>
            </a:r>
          </a:p>
          <a:p>
            <a:pPr>
              <a:spcBef>
                <a:spcPts val="0"/>
              </a:spcBef>
              <a:spcAft>
                <a:spcPts val="673"/>
              </a:spcAft>
            </a:pPr>
            <a:r>
              <a:rPr lang="en-US" sz="1100" dirty="0"/>
              <a:t>Judges do not deliberate on applicants with which they have a conflict of interest.</a:t>
            </a:r>
          </a:p>
          <a:p>
            <a:pPr>
              <a:spcBef>
                <a:spcPts val="0"/>
              </a:spcBef>
              <a:spcAft>
                <a:spcPts val="673"/>
              </a:spcAft>
            </a:pPr>
            <a:r>
              <a:rPr lang="en-US" sz="1100" dirty="0"/>
              <a:t>After the meeting, the chair of the Judges’ Panel submits the recommendations for award recipients to the director of NIST, who then presents them to the Secretary of Commerce.</a:t>
            </a:r>
          </a:p>
          <a:p>
            <a:pPr>
              <a:spcBef>
                <a:spcPts val="0"/>
              </a:spcBef>
              <a:spcAft>
                <a:spcPts val="673"/>
              </a:spcAft>
            </a:pPr>
            <a:endParaRPr lang="en-US" sz="1100" dirty="0"/>
          </a:p>
        </p:txBody>
      </p:sp>
    </p:spTree>
    <p:extLst>
      <p:ext uri="{BB962C8B-B14F-4D97-AF65-F5344CB8AC3E}">
        <p14:creationId xmlns:p14="http://schemas.microsoft.com/office/powerpoint/2010/main" val="21485319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7135" eaLnBrk="0" hangingPunct="0">
              <a:defRPr sz="3000">
                <a:solidFill>
                  <a:schemeClr val="tx1"/>
                </a:solidFill>
                <a:latin typeface="Times New Roman" pitchFamily="18" charset="0"/>
                <a:ea typeface="ＭＳ Ｐゴシック" pitchFamily="34" charset="-128"/>
              </a:defRPr>
            </a:lvl1pPr>
            <a:lvl2pPr marL="935227" indent="-359703" defTabSz="1047135" eaLnBrk="0" hangingPunct="0">
              <a:defRPr sz="3000">
                <a:solidFill>
                  <a:schemeClr val="tx1"/>
                </a:solidFill>
                <a:latin typeface="Times New Roman" pitchFamily="18" charset="0"/>
                <a:ea typeface="ＭＳ Ｐゴシック" pitchFamily="34" charset="-128"/>
              </a:defRPr>
            </a:lvl2pPr>
            <a:lvl3pPr marL="1438812" indent="-287761" defTabSz="1047135" eaLnBrk="0" hangingPunct="0">
              <a:defRPr sz="3000">
                <a:solidFill>
                  <a:schemeClr val="tx1"/>
                </a:solidFill>
                <a:latin typeface="Times New Roman" pitchFamily="18" charset="0"/>
                <a:ea typeface="ＭＳ Ｐゴシック" pitchFamily="34" charset="-128"/>
              </a:defRPr>
            </a:lvl3pPr>
            <a:lvl4pPr marL="2014336" indent="-287761" defTabSz="1047135" eaLnBrk="0" hangingPunct="0">
              <a:defRPr sz="3000">
                <a:solidFill>
                  <a:schemeClr val="tx1"/>
                </a:solidFill>
                <a:latin typeface="Times New Roman" pitchFamily="18" charset="0"/>
                <a:ea typeface="ＭＳ Ｐゴシック" pitchFamily="34" charset="-128"/>
              </a:defRPr>
            </a:lvl4pPr>
            <a:lvl5pPr marL="2589861" indent="-287761" defTabSz="1047135" eaLnBrk="0" hangingPunct="0">
              <a:defRPr sz="3000">
                <a:solidFill>
                  <a:schemeClr val="tx1"/>
                </a:solidFill>
                <a:latin typeface="Times New Roman" pitchFamily="18" charset="0"/>
                <a:ea typeface="ＭＳ Ｐゴシック" pitchFamily="34" charset="-128"/>
              </a:defRPr>
            </a:lvl5pPr>
            <a:lvl6pPr marL="3165386"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EDDDCAA1-7E6B-4476-B4DB-72F8A590EFBC}" type="slidenum">
              <a:rPr lang="en-US" sz="1300"/>
              <a:pPr/>
              <a:t>12</a:t>
            </a:fld>
            <a:endParaRPr lang="en-US" sz="1300" dirty="0"/>
          </a:p>
        </p:txBody>
      </p:sp>
      <p:sp>
        <p:nvSpPr>
          <p:cNvPr id="23555" name="Rectangle 2"/>
          <p:cNvSpPr>
            <a:spLocks noGrp="1" noRot="1" noChangeAspect="1" noChangeArrowheads="1" noTextEdit="1"/>
          </p:cNvSpPr>
          <p:nvPr>
            <p:ph type="sldImg"/>
          </p:nvPr>
        </p:nvSpPr>
        <p:spPr>
          <a:xfrm>
            <a:off x="838200" y="842963"/>
            <a:ext cx="5457825" cy="4219575"/>
          </a:xfrm>
          <a:ln/>
        </p:spPr>
      </p:sp>
      <p:sp>
        <p:nvSpPr>
          <p:cNvPr id="23556" name="Rectangle 3"/>
          <p:cNvSpPr>
            <a:spLocks noGrp="1" noChangeArrowheads="1"/>
          </p:cNvSpPr>
          <p:nvPr>
            <p:ph type="body" idx="1"/>
          </p:nvPr>
        </p:nvSpPr>
        <p:spPr>
          <a:xfrm>
            <a:off x="781948" y="5297618"/>
            <a:ext cx="5625344" cy="2685626"/>
          </a:xfrm>
          <a:noFill/>
          <a:ln w="9525">
            <a:noFill/>
            <a:miter lim="800000"/>
            <a:headEnd/>
            <a:tailEnd/>
          </a:ln>
          <a:effectLst/>
          <a:extLst/>
        </p:spPr>
        <p:txBody>
          <a:bodyPr vert="horz" wrap="square" lIns="92637" tIns="46319" rIns="92637" bIns="46319" numCol="1" anchor="t" anchorCtr="0" compatLnSpc="1">
            <a:prstTxWarp prst="textNoShape">
              <a:avLst/>
            </a:prstTxWarp>
          </a:bodyPr>
          <a:lstStyle/>
          <a:p>
            <a:pPr>
              <a:spcBef>
                <a:spcPts val="0"/>
              </a:spcBef>
              <a:spcAft>
                <a:spcPts val="673"/>
              </a:spcAft>
            </a:pPr>
            <a:r>
              <a:rPr lang="en-US" sz="1100" dirty="0"/>
              <a:t>The Secretary of Commerce and the director of NIST are responsible for determining if an applicant would be an appropriate role model and, therefore, should be selected as a Baldrige Award recipient. The purpose of this determination is to preserve the award’s integrity.</a:t>
            </a:r>
          </a:p>
          <a:p>
            <a:pPr>
              <a:spcBef>
                <a:spcPts val="0"/>
              </a:spcBef>
              <a:spcAft>
                <a:spcPts val="673"/>
              </a:spcAft>
            </a:pPr>
            <a:r>
              <a:rPr lang="en-US" sz="1100" dirty="0"/>
              <a:t>To assist in role-model determination, NIST checks records of potential award recipients to ensure that they are in compliance with legal and regulatory requirements. The checks include Internal Revenue Service records, Occupational Safety and Health Administration records, court records, and the press. </a:t>
            </a:r>
          </a:p>
        </p:txBody>
      </p:sp>
    </p:spTree>
    <p:extLst>
      <p:ext uri="{BB962C8B-B14F-4D97-AF65-F5344CB8AC3E}">
        <p14:creationId xmlns:p14="http://schemas.microsoft.com/office/powerpoint/2010/main" val="10556155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7135" eaLnBrk="0" hangingPunct="0">
              <a:defRPr sz="3000">
                <a:solidFill>
                  <a:schemeClr val="tx1"/>
                </a:solidFill>
                <a:latin typeface="Times New Roman" pitchFamily="18" charset="0"/>
                <a:ea typeface="ＭＳ Ｐゴシック" pitchFamily="34" charset="-128"/>
              </a:defRPr>
            </a:lvl1pPr>
            <a:lvl2pPr marL="935227" indent="-359703" defTabSz="1047135" eaLnBrk="0" hangingPunct="0">
              <a:defRPr sz="3000">
                <a:solidFill>
                  <a:schemeClr val="tx1"/>
                </a:solidFill>
                <a:latin typeface="Times New Roman" pitchFamily="18" charset="0"/>
                <a:ea typeface="ＭＳ Ｐゴシック" pitchFamily="34" charset="-128"/>
              </a:defRPr>
            </a:lvl2pPr>
            <a:lvl3pPr marL="1438812" indent="-287761" defTabSz="1047135" eaLnBrk="0" hangingPunct="0">
              <a:defRPr sz="3000">
                <a:solidFill>
                  <a:schemeClr val="tx1"/>
                </a:solidFill>
                <a:latin typeface="Times New Roman" pitchFamily="18" charset="0"/>
                <a:ea typeface="ＭＳ Ｐゴシック" pitchFamily="34" charset="-128"/>
              </a:defRPr>
            </a:lvl3pPr>
            <a:lvl4pPr marL="2014336" indent="-287761" defTabSz="1047135" eaLnBrk="0" hangingPunct="0">
              <a:defRPr sz="3000">
                <a:solidFill>
                  <a:schemeClr val="tx1"/>
                </a:solidFill>
                <a:latin typeface="Times New Roman" pitchFamily="18" charset="0"/>
                <a:ea typeface="ＭＳ Ｐゴシック" pitchFamily="34" charset="-128"/>
              </a:defRPr>
            </a:lvl4pPr>
            <a:lvl5pPr marL="2589861" indent="-287761" defTabSz="1047135" eaLnBrk="0" hangingPunct="0">
              <a:defRPr sz="3000">
                <a:solidFill>
                  <a:schemeClr val="tx1"/>
                </a:solidFill>
                <a:latin typeface="Times New Roman" pitchFamily="18" charset="0"/>
                <a:ea typeface="ＭＳ Ｐゴシック" pitchFamily="34" charset="-128"/>
              </a:defRPr>
            </a:lvl5pPr>
            <a:lvl6pPr marL="3165386"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386D343B-B8DD-4A95-9C35-AB92CFFD7CD3}" type="slidenum">
              <a:rPr lang="en-US" sz="1300"/>
              <a:pPr/>
              <a:t>13</a:t>
            </a:fld>
            <a:endParaRPr lang="en-US" sz="1300" dirty="0"/>
          </a:p>
        </p:txBody>
      </p:sp>
      <p:sp>
        <p:nvSpPr>
          <p:cNvPr id="26627" name="Rectangle 2"/>
          <p:cNvSpPr>
            <a:spLocks noGrp="1" noRot="1" noChangeAspect="1" noChangeArrowheads="1" noTextEdit="1"/>
          </p:cNvSpPr>
          <p:nvPr>
            <p:ph type="sldImg"/>
          </p:nvPr>
        </p:nvSpPr>
        <p:spPr>
          <a:xfrm>
            <a:off x="871538" y="842963"/>
            <a:ext cx="5457825" cy="4219575"/>
          </a:xfrm>
          <a:ln/>
        </p:spPr>
      </p:sp>
      <p:sp>
        <p:nvSpPr>
          <p:cNvPr id="26628" name="Rectangle 3"/>
          <p:cNvSpPr>
            <a:spLocks noGrp="1" noChangeArrowheads="1"/>
          </p:cNvSpPr>
          <p:nvPr>
            <p:ph type="body" idx="1"/>
          </p:nvPr>
        </p:nvSpPr>
        <p:spPr>
          <a:xfrm>
            <a:off x="894670" y="5371578"/>
            <a:ext cx="5625344" cy="3481223"/>
          </a:xfrm>
          <a:noFill/>
          <a:ln w="9525">
            <a:noFill/>
            <a:miter lim="800000"/>
            <a:headEnd/>
            <a:tailEnd/>
          </a:ln>
          <a:effectLst/>
          <a:extLst/>
        </p:spPr>
        <p:txBody>
          <a:bodyPr vert="horz" wrap="square" lIns="92637" tIns="46319" rIns="92637" bIns="46319" numCol="1" anchor="t" anchorCtr="0" compatLnSpc="1">
            <a:prstTxWarp prst="textNoShape">
              <a:avLst/>
            </a:prstTxWarp>
          </a:bodyPr>
          <a:lstStyle/>
          <a:p>
            <a:pPr>
              <a:spcBef>
                <a:spcPts val="0"/>
              </a:spcBef>
              <a:spcAft>
                <a:spcPts val="673"/>
              </a:spcAft>
            </a:pPr>
            <a:r>
              <a:rPr lang="en-US" sz="1100" dirty="0"/>
              <a:t>The examiners (about 400 per year) are volunteers and serve without compensation. Their contributions cannot be overstated; without them, carrying out the mission of the Baldrige Program would be impossible. </a:t>
            </a:r>
          </a:p>
          <a:p>
            <a:pPr>
              <a:spcBef>
                <a:spcPts val="0"/>
              </a:spcBef>
              <a:spcAft>
                <a:spcPts val="673"/>
              </a:spcAft>
            </a:pPr>
            <a:r>
              <a:rPr lang="en-US" sz="1100" dirty="0"/>
              <a:t>Examiners evaluate award applications. Their written analyses and scores are the basis for the selection of award recipients and the content of feedback reports. </a:t>
            </a:r>
          </a:p>
          <a:p>
            <a:pPr>
              <a:spcBef>
                <a:spcPts val="0"/>
              </a:spcBef>
              <a:spcAft>
                <a:spcPts val="673"/>
              </a:spcAft>
            </a:pPr>
            <a:r>
              <a:rPr lang="en-US" sz="1100" dirty="0"/>
              <a:t>The 12-member Judges Panel is part of the Board of Examiners. This panel reviews applicants at each stage of the award process, selects applicants to move forward in the process, and ultimately recommends applicants to receive the award.</a:t>
            </a:r>
          </a:p>
          <a:p>
            <a:pPr>
              <a:spcBef>
                <a:spcPts val="0"/>
              </a:spcBef>
              <a:spcAft>
                <a:spcPts val="673"/>
              </a:spcAft>
            </a:pPr>
            <a:r>
              <a:rPr lang="en-US" sz="1100" dirty="0"/>
              <a:t>In addition to their application-review responsibilities, judges and examiners serve as representatives and ambassadors of the Baldrige Program and contribute significantly to the program through outreach and educational activities.</a:t>
            </a:r>
          </a:p>
          <a:p>
            <a:pPr>
              <a:spcBef>
                <a:spcPts val="0"/>
              </a:spcBef>
              <a:spcAft>
                <a:spcPts val="673"/>
              </a:spcAft>
            </a:pPr>
            <a:endParaRPr lang="en-US" sz="1100" dirty="0"/>
          </a:p>
        </p:txBody>
      </p:sp>
    </p:spTree>
    <p:extLst>
      <p:ext uri="{BB962C8B-B14F-4D97-AF65-F5344CB8AC3E}">
        <p14:creationId xmlns:p14="http://schemas.microsoft.com/office/powerpoint/2010/main" val="7613625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xfrm>
            <a:off x="4083548" y="10565259"/>
            <a:ext cx="3038598" cy="46405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7135" eaLnBrk="0" hangingPunct="0">
              <a:defRPr sz="3000">
                <a:solidFill>
                  <a:schemeClr val="tx1"/>
                </a:solidFill>
                <a:latin typeface="Times New Roman" pitchFamily="18" charset="0"/>
                <a:ea typeface="ＭＳ Ｐゴシック" pitchFamily="34" charset="-128"/>
              </a:defRPr>
            </a:lvl1pPr>
            <a:lvl2pPr marL="935227" indent="-359703" defTabSz="1047135" eaLnBrk="0" hangingPunct="0">
              <a:defRPr sz="3000">
                <a:solidFill>
                  <a:schemeClr val="tx1"/>
                </a:solidFill>
                <a:latin typeface="Times New Roman" pitchFamily="18" charset="0"/>
                <a:ea typeface="ＭＳ Ｐゴシック" pitchFamily="34" charset="-128"/>
              </a:defRPr>
            </a:lvl2pPr>
            <a:lvl3pPr marL="1438812" indent="-287761" defTabSz="1047135" eaLnBrk="0" hangingPunct="0">
              <a:defRPr sz="3000">
                <a:solidFill>
                  <a:schemeClr val="tx1"/>
                </a:solidFill>
                <a:latin typeface="Times New Roman" pitchFamily="18" charset="0"/>
                <a:ea typeface="ＭＳ Ｐゴシック" pitchFamily="34" charset="-128"/>
              </a:defRPr>
            </a:lvl3pPr>
            <a:lvl4pPr marL="2014336" indent="-287761" defTabSz="1047135" eaLnBrk="0" hangingPunct="0">
              <a:defRPr sz="3000">
                <a:solidFill>
                  <a:schemeClr val="tx1"/>
                </a:solidFill>
                <a:latin typeface="Times New Roman" pitchFamily="18" charset="0"/>
                <a:ea typeface="ＭＳ Ｐゴシック" pitchFamily="34" charset="-128"/>
              </a:defRPr>
            </a:lvl4pPr>
            <a:lvl5pPr marL="2589861" indent="-287761" defTabSz="1047135" eaLnBrk="0" hangingPunct="0">
              <a:defRPr sz="3000">
                <a:solidFill>
                  <a:schemeClr val="tx1"/>
                </a:solidFill>
                <a:latin typeface="Times New Roman" pitchFamily="18" charset="0"/>
                <a:ea typeface="ＭＳ Ｐゴシック" pitchFamily="34" charset="-128"/>
              </a:defRPr>
            </a:lvl5pPr>
            <a:lvl6pPr marL="3165386"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4368942A-D07E-4BBF-B788-ECAF083C1EC0}" type="slidenum">
              <a:rPr lang="en-US" sz="1300"/>
              <a:pPr/>
              <a:t>14</a:t>
            </a:fld>
            <a:endParaRPr lang="en-US" sz="1300" dirty="0"/>
          </a:p>
        </p:txBody>
      </p:sp>
      <p:sp>
        <p:nvSpPr>
          <p:cNvPr id="25603" name="Rectangle 2"/>
          <p:cNvSpPr>
            <a:spLocks noGrp="1" noRot="1" noChangeAspect="1" noChangeArrowheads="1" noTextEdit="1"/>
          </p:cNvSpPr>
          <p:nvPr>
            <p:ph type="sldImg"/>
          </p:nvPr>
        </p:nvSpPr>
        <p:spPr>
          <a:xfrm>
            <a:off x="1055688" y="282575"/>
            <a:ext cx="4997450" cy="3863975"/>
          </a:xfrm>
          <a:ln/>
        </p:spPr>
      </p:sp>
      <p:sp>
        <p:nvSpPr>
          <p:cNvPr id="25604" name="Rectangle 3"/>
          <p:cNvSpPr>
            <a:spLocks noGrp="1" noChangeArrowheads="1"/>
          </p:cNvSpPr>
          <p:nvPr>
            <p:ph type="body" idx="1"/>
          </p:nvPr>
        </p:nvSpPr>
        <p:spPr>
          <a:xfrm>
            <a:off x="640886" y="4305594"/>
            <a:ext cx="6070911" cy="4581723"/>
          </a:xfrm>
          <a:noFill/>
          <a:ln w="9525">
            <a:noFill/>
            <a:miter lim="800000"/>
            <a:headEnd/>
            <a:tailEnd/>
          </a:ln>
          <a:effectLst/>
          <a:extLst/>
        </p:spPr>
        <p:txBody>
          <a:bodyPr vert="horz" wrap="square" lIns="92637" tIns="46319" rIns="92637" bIns="46319" numCol="1" anchor="t" anchorCtr="0" compatLnSpc="1">
            <a:prstTxWarp prst="textNoShape">
              <a:avLst/>
            </a:prstTxWarp>
          </a:bodyPr>
          <a:lstStyle/>
          <a:p>
            <a:pPr>
              <a:spcBef>
                <a:spcPts val="0"/>
              </a:spcBef>
              <a:spcAft>
                <a:spcPts val="673"/>
              </a:spcAft>
            </a:pPr>
            <a:r>
              <a:rPr lang="en-US" sz="1100" dirty="0"/>
              <a:t>Here are some historical data on the number of Baldrige Award applicants across sectors from 2007 through 2015.</a:t>
            </a:r>
          </a:p>
          <a:p>
            <a:pPr>
              <a:spcBef>
                <a:spcPts val="0"/>
              </a:spcBef>
              <a:spcAft>
                <a:spcPts val="673"/>
              </a:spcAft>
            </a:pPr>
            <a:r>
              <a:rPr lang="en-US" sz="1100" dirty="0"/>
              <a:t>The strongest market continues to be health care, which makes more than 50% of the applicant base and has done so for many years. Education and nonprofit applications remain steady.</a:t>
            </a:r>
          </a:p>
          <a:p>
            <a:pPr>
              <a:spcBef>
                <a:spcPts val="0"/>
              </a:spcBef>
              <a:spcAft>
                <a:spcPts val="673"/>
              </a:spcAft>
            </a:pPr>
            <a:r>
              <a:rPr lang="en-US" sz="1100" dirty="0"/>
              <a:t>In 2012, new eligibility rules limited applicants mainly to organizations that had received the top award from a state Baldrige-based program. The number of applications decreased to the targeted level of 39, but the numbers of organizations selected for Site Visit Review and recommended for the award were similar to numbers in previous years. The new rules therefore effectively limited applicants to those who were “award-ready” and directed other organizations to the state programs. </a:t>
            </a:r>
          </a:p>
          <a:p>
            <a:pPr>
              <a:spcBef>
                <a:spcPts val="0"/>
              </a:spcBef>
              <a:spcAft>
                <a:spcPts val="673"/>
              </a:spcAft>
            </a:pPr>
            <a:r>
              <a:rPr lang="en-US" sz="1100" dirty="0"/>
              <a:t>Of the 34 applicants in 2016, the judges selected 15 to move on to Site Visit Review. This group included 2 service businesses, 2 small business,</a:t>
            </a:r>
            <a:r>
              <a:rPr lang="en-US" sz="1100" baseline="0" dirty="0"/>
              <a:t> </a:t>
            </a:r>
            <a:r>
              <a:rPr lang="en-US" sz="1100" dirty="0"/>
              <a:t>1 education organization, 8 health care organizations, and 2 nonprofits. </a:t>
            </a:r>
          </a:p>
          <a:p>
            <a:pPr>
              <a:spcBef>
                <a:spcPts val="0"/>
              </a:spcBef>
              <a:spcAft>
                <a:spcPts val="673"/>
              </a:spcAft>
            </a:pPr>
            <a:r>
              <a:rPr lang="en-US" sz="1100" dirty="0"/>
              <a:t>In November 2016, four organizations were announced as Baldrige Award recipients:  Don Chalmers Ford, Rio Rancho, New Mexico (small business); Momentum Group, Irvine, California (small business); Kindred Nursing and Rehabilitation Center - Mountain Valley, Kellogg, Idaho (health care); and Memorial Hermann Sugar Land Hospital, Sugar Land, Texas (health care). </a:t>
            </a:r>
          </a:p>
          <a:p>
            <a:pPr>
              <a:spcBef>
                <a:spcPts val="0"/>
              </a:spcBef>
              <a:spcAft>
                <a:spcPts val="673"/>
              </a:spcAft>
            </a:pPr>
            <a:endParaRPr lang="en-US" sz="1100" dirty="0"/>
          </a:p>
        </p:txBody>
      </p:sp>
    </p:spTree>
    <p:extLst>
      <p:ext uri="{BB962C8B-B14F-4D97-AF65-F5344CB8AC3E}">
        <p14:creationId xmlns:p14="http://schemas.microsoft.com/office/powerpoint/2010/main" val="1028713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xfrm>
            <a:off x="4073252" y="10093344"/>
            <a:ext cx="3038598" cy="46405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6071">
              <a:defRPr sz="2700">
                <a:solidFill>
                  <a:schemeClr val="tx1"/>
                </a:solidFill>
                <a:latin typeface="Times New Roman" pitchFamily="18" charset="0"/>
                <a:ea typeface="ＭＳ Ｐゴシック" pitchFamily="34" charset="-128"/>
              </a:defRPr>
            </a:lvl1pPr>
            <a:lvl2pPr marL="834005" indent="-320770" defTabSz="1046071">
              <a:defRPr sz="2700">
                <a:solidFill>
                  <a:schemeClr val="tx1"/>
                </a:solidFill>
                <a:latin typeface="Times New Roman" pitchFamily="18" charset="0"/>
                <a:ea typeface="ＭＳ Ｐゴシック" pitchFamily="34" charset="-128"/>
              </a:defRPr>
            </a:lvl2pPr>
            <a:lvl3pPr marL="1283085" indent="-256616" defTabSz="1046071">
              <a:defRPr sz="2700">
                <a:solidFill>
                  <a:schemeClr val="tx1"/>
                </a:solidFill>
                <a:latin typeface="Times New Roman" pitchFamily="18" charset="0"/>
                <a:ea typeface="ＭＳ Ｐゴシック" pitchFamily="34" charset="-128"/>
              </a:defRPr>
            </a:lvl3pPr>
            <a:lvl4pPr marL="1796318" indent="-256616" defTabSz="1046071">
              <a:defRPr sz="2700">
                <a:solidFill>
                  <a:schemeClr val="tx1"/>
                </a:solidFill>
                <a:latin typeface="Times New Roman" pitchFamily="18" charset="0"/>
                <a:ea typeface="ＭＳ Ｐゴシック" pitchFamily="34" charset="-128"/>
              </a:defRPr>
            </a:lvl4pPr>
            <a:lvl5pPr marL="2309552" indent="-256616" defTabSz="1046071">
              <a:defRPr sz="2700">
                <a:solidFill>
                  <a:schemeClr val="tx1"/>
                </a:solidFill>
                <a:latin typeface="Times New Roman" pitchFamily="18" charset="0"/>
                <a:ea typeface="ＭＳ Ｐゴシック" pitchFamily="34" charset="-128"/>
              </a:defRPr>
            </a:lvl5pPr>
            <a:lvl6pPr marL="2822785"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2934B440-658D-4B9E-84E7-EB626EAB308F}" type="slidenum">
              <a:rPr lang="en-US" sz="1300"/>
              <a:pPr/>
              <a:t>15</a:t>
            </a:fld>
            <a:endParaRPr lang="en-US" sz="1300" dirty="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w="9525">
            <a:noFill/>
            <a:miter lim="800000"/>
            <a:headEnd/>
            <a:tailEnd/>
          </a:ln>
          <a:effectLst/>
          <a:extLst/>
        </p:spPr>
        <p:txBody>
          <a:bodyPr vert="horz" wrap="square" lIns="92637" tIns="46319" rIns="92637" bIns="46319" numCol="1" anchor="t" anchorCtr="0" compatLnSpc="1">
            <a:prstTxWarp prst="textNoShape">
              <a:avLst/>
            </a:prstTxWarp>
          </a:bodyPr>
          <a:lstStyle/>
          <a:p>
            <a:pPr>
              <a:spcBef>
                <a:spcPts val="0"/>
              </a:spcBef>
              <a:spcAft>
                <a:spcPts val="673"/>
              </a:spcAft>
            </a:pPr>
            <a:r>
              <a:rPr lang="en-US" sz="1100" dirty="0"/>
              <a:t>Before 2008, applicants received one scoring band for both process and results items. This slide shows the percentage of those 1988-to-2007 applicants in scoring bands by year. </a:t>
            </a:r>
          </a:p>
          <a:p>
            <a:pPr>
              <a:spcBef>
                <a:spcPts val="0"/>
              </a:spcBef>
              <a:spcAft>
                <a:spcPts val="673"/>
              </a:spcAft>
            </a:pPr>
            <a:r>
              <a:rPr lang="en-US" sz="1100" dirty="0"/>
              <a:t>It has been extremely rare for an organization to score in the two highest bands, with more than about 750 points. This is because all organizations, no matter their level of maturity, have opportunities for improvement and refinement in their processes and results.</a:t>
            </a:r>
          </a:p>
        </p:txBody>
      </p:sp>
    </p:spTree>
    <p:extLst>
      <p:ext uri="{BB962C8B-B14F-4D97-AF65-F5344CB8AC3E}">
        <p14:creationId xmlns:p14="http://schemas.microsoft.com/office/powerpoint/2010/main" val="6410996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xfrm>
            <a:off x="4057644" y="10120958"/>
            <a:ext cx="3038598" cy="46405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6071">
              <a:defRPr sz="2700">
                <a:solidFill>
                  <a:schemeClr val="tx1"/>
                </a:solidFill>
                <a:latin typeface="Times New Roman" pitchFamily="18" charset="0"/>
                <a:ea typeface="ＭＳ Ｐゴシック" pitchFamily="34" charset="-128"/>
              </a:defRPr>
            </a:lvl1pPr>
            <a:lvl2pPr marL="834005" indent="-320770" defTabSz="1046071">
              <a:defRPr sz="2700">
                <a:solidFill>
                  <a:schemeClr val="tx1"/>
                </a:solidFill>
                <a:latin typeface="Times New Roman" pitchFamily="18" charset="0"/>
                <a:ea typeface="ＭＳ Ｐゴシック" pitchFamily="34" charset="-128"/>
              </a:defRPr>
            </a:lvl2pPr>
            <a:lvl3pPr marL="1283085" indent="-256616" defTabSz="1046071">
              <a:defRPr sz="2700">
                <a:solidFill>
                  <a:schemeClr val="tx1"/>
                </a:solidFill>
                <a:latin typeface="Times New Roman" pitchFamily="18" charset="0"/>
                <a:ea typeface="ＭＳ Ｐゴシック" pitchFamily="34" charset="-128"/>
              </a:defRPr>
            </a:lvl3pPr>
            <a:lvl4pPr marL="1796318" indent="-256616" defTabSz="1046071">
              <a:defRPr sz="2700">
                <a:solidFill>
                  <a:schemeClr val="tx1"/>
                </a:solidFill>
                <a:latin typeface="Times New Roman" pitchFamily="18" charset="0"/>
                <a:ea typeface="ＭＳ Ｐゴシック" pitchFamily="34" charset="-128"/>
              </a:defRPr>
            </a:lvl4pPr>
            <a:lvl5pPr marL="2309552" indent="-256616" defTabSz="1046071">
              <a:defRPr sz="2700">
                <a:solidFill>
                  <a:schemeClr val="tx1"/>
                </a:solidFill>
                <a:latin typeface="Times New Roman" pitchFamily="18" charset="0"/>
                <a:ea typeface="ＭＳ Ｐゴシック" pitchFamily="34" charset="-128"/>
              </a:defRPr>
            </a:lvl5pPr>
            <a:lvl6pPr marL="2822785"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DA8954CC-2D65-40F2-ACA7-51AFDDD3C416}" type="slidenum">
              <a:rPr lang="en-US" sz="1300"/>
              <a:pPr/>
              <a:t>16</a:t>
            </a:fld>
            <a:endParaRPr lang="en-US" sz="1300" dirty="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xfrm>
            <a:off x="863293" y="4785500"/>
            <a:ext cx="5618726" cy="2903879"/>
          </a:xfrm>
          <a:noFill/>
          <a:ln w="9525">
            <a:noFill/>
            <a:miter lim="800000"/>
            <a:headEnd/>
            <a:tailEnd/>
          </a:ln>
          <a:effectLst/>
          <a:extLst/>
        </p:spPr>
        <p:txBody>
          <a:bodyPr vert="horz" wrap="square" lIns="92637" tIns="46319" rIns="92637" bIns="46319" numCol="1" anchor="t" anchorCtr="0" compatLnSpc="1">
            <a:prstTxWarp prst="textNoShape">
              <a:avLst/>
            </a:prstTxWarp>
          </a:bodyPr>
          <a:lstStyle/>
          <a:p>
            <a:pPr>
              <a:spcBef>
                <a:spcPts val="0"/>
              </a:spcBef>
              <a:spcAft>
                <a:spcPts val="673"/>
              </a:spcAft>
            </a:pPr>
            <a:r>
              <a:rPr lang="en-US" sz="1100" dirty="0"/>
              <a:t>This pattern has held since 2008 as well. Since 2008, applicants have received two scoring bands: one representing their organizational maturity in the process categories of the Criteria (Leadership; Strategy; Customers; Measurement, Analysis, and Knowledge Management; Workforce; and Operations), and one representing their organizational maturity in the Results category. </a:t>
            </a:r>
          </a:p>
          <a:p>
            <a:pPr>
              <a:spcBef>
                <a:spcPts val="0"/>
              </a:spcBef>
              <a:spcAft>
                <a:spcPts val="673"/>
              </a:spcAft>
            </a:pPr>
            <a:r>
              <a:rPr lang="en-US" sz="1100" dirty="0"/>
              <a:t>Typically, the scoring band for process has been higher than results, as it often takes multiple cycles of learning and improvement for processes to lead to exceptional results. </a:t>
            </a:r>
          </a:p>
          <a:p>
            <a:pPr marL="0" marR="0" indent="0" algn="l" defTabSz="914400" rtl="0" eaLnBrk="0" fontAlgn="base" latinLnBrk="0" hangingPunct="0">
              <a:lnSpc>
                <a:spcPct val="100000"/>
              </a:lnSpc>
              <a:spcBef>
                <a:spcPts val="0"/>
              </a:spcBef>
              <a:spcAft>
                <a:spcPts val="673"/>
              </a:spcAft>
              <a:buClrTx/>
              <a:buSzTx/>
              <a:buFontTx/>
              <a:buNone/>
              <a:tabLst/>
              <a:defRPr/>
            </a:pPr>
            <a:r>
              <a:rPr lang="en-US" sz="1100" kern="1200" dirty="0">
                <a:solidFill>
                  <a:schemeClr val="tx1"/>
                </a:solidFill>
                <a:latin typeface="Times New Roman" pitchFamily="-107" charset="0"/>
                <a:ea typeface="ＭＳ Ｐゴシック" pitchFamily="-107" charset="-128"/>
                <a:cs typeface="ＭＳ Ｐゴシック" pitchFamily="-110" charset="-128"/>
              </a:rPr>
              <a:t>In 2012, new eligibility rules limited applications</a:t>
            </a:r>
            <a:r>
              <a:rPr lang="en-US" sz="1100" kern="1200" baseline="0" dirty="0">
                <a:solidFill>
                  <a:schemeClr val="tx1"/>
                </a:solidFill>
                <a:latin typeface="Times New Roman" pitchFamily="-107" charset="0"/>
                <a:ea typeface="ＭＳ Ｐゴシック" pitchFamily="-107" charset="-128"/>
                <a:cs typeface="ＭＳ Ｐゴシック" pitchFamily="-110" charset="-128"/>
              </a:rPr>
              <a:t> to organizations with a higher level of maturity, leading to a generally higher average score.</a:t>
            </a:r>
            <a:endParaRPr lang="en-US" sz="1100" kern="1200" dirty="0">
              <a:solidFill>
                <a:schemeClr val="tx1"/>
              </a:solidFill>
              <a:latin typeface="Times New Roman" pitchFamily="-107" charset="0"/>
              <a:ea typeface="ＭＳ Ｐゴシック" pitchFamily="-107" charset="-128"/>
              <a:cs typeface="ＭＳ Ｐゴシック" pitchFamily="-110" charset="-128"/>
            </a:endParaRPr>
          </a:p>
          <a:p>
            <a:pPr>
              <a:spcBef>
                <a:spcPts val="0"/>
              </a:spcBef>
              <a:spcAft>
                <a:spcPts val="673"/>
              </a:spcAft>
            </a:pPr>
            <a:endParaRPr lang="en-US" sz="1100" dirty="0"/>
          </a:p>
        </p:txBody>
      </p:sp>
    </p:spTree>
    <p:extLst>
      <p:ext uri="{BB962C8B-B14F-4D97-AF65-F5344CB8AC3E}">
        <p14:creationId xmlns:p14="http://schemas.microsoft.com/office/powerpoint/2010/main" val="23724709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6071">
              <a:defRPr sz="2700">
                <a:solidFill>
                  <a:schemeClr val="tx1"/>
                </a:solidFill>
                <a:latin typeface="Times New Roman" pitchFamily="18" charset="0"/>
                <a:ea typeface="ＭＳ Ｐゴシック" pitchFamily="34" charset="-128"/>
              </a:defRPr>
            </a:lvl1pPr>
            <a:lvl2pPr marL="834005" indent="-320770" defTabSz="1046071">
              <a:defRPr sz="2700">
                <a:solidFill>
                  <a:schemeClr val="tx1"/>
                </a:solidFill>
                <a:latin typeface="Times New Roman" pitchFamily="18" charset="0"/>
                <a:ea typeface="ＭＳ Ｐゴシック" pitchFamily="34" charset="-128"/>
              </a:defRPr>
            </a:lvl2pPr>
            <a:lvl3pPr marL="1283085" indent="-256616" defTabSz="1046071">
              <a:defRPr sz="2700">
                <a:solidFill>
                  <a:schemeClr val="tx1"/>
                </a:solidFill>
                <a:latin typeface="Times New Roman" pitchFamily="18" charset="0"/>
                <a:ea typeface="ＭＳ Ｐゴシック" pitchFamily="34" charset="-128"/>
              </a:defRPr>
            </a:lvl3pPr>
            <a:lvl4pPr marL="1796318" indent="-256616" defTabSz="1046071">
              <a:defRPr sz="2700">
                <a:solidFill>
                  <a:schemeClr val="tx1"/>
                </a:solidFill>
                <a:latin typeface="Times New Roman" pitchFamily="18" charset="0"/>
                <a:ea typeface="ＭＳ Ｐゴシック" pitchFamily="34" charset="-128"/>
              </a:defRPr>
            </a:lvl4pPr>
            <a:lvl5pPr marL="2309552" indent="-256616" defTabSz="1046071">
              <a:defRPr sz="2700">
                <a:solidFill>
                  <a:schemeClr val="tx1"/>
                </a:solidFill>
                <a:latin typeface="Times New Roman" pitchFamily="18" charset="0"/>
                <a:ea typeface="ＭＳ Ｐゴシック" pitchFamily="34" charset="-128"/>
              </a:defRPr>
            </a:lvl5pPr>
            <a:lvl6pPr marL="2822785"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D60FC5E0-96CC-4419-A102-B9CFA3D2A3D0}" type="slidenum">
              <a:rPr lang="en-US" sz="1300"/>
              <a:pPr/>
              <a:t>17</a:t>
            </a:fld>
            <a:endParaRPr lang="en-US" sz="1300" dirty="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xfrm>
            <a:off x="862733" y="4530301"/>
            <a:ext cx="5541703" cy="5057985"/>
          </a:xfrm>
          <a:noFill/>
          <a:ln w="9525">
            <a:noFill/>
            <a:miter lim="800000"/>
            <a:headEnd/>
            <a:tailEnd/>
          </a:ln>
          <a:effectLst/>
          <a:extLst/>
        </p:spPr>
        <p:txBody>
          <a:bodyPr vert="horz" wrap="square" lIns="92637" tIns="46319" rIns="92637" bIns="46319" numCol="1" anchor="t" anchorCtr="0" compatLnSpc="1">
            <a:prstTxWarp prst="textNoShape">
              <a:avLst/>
            </a:prstTxWarp>
          </a:bodyPr>
          <a:lstStyle/>
          <a:p>
            <a:pPr>
              <a:spcBef>
                <a:spcPts val="0"/>
              </a:spcBef>
              <a:spcAft>
                <a:spcPts val="673"/>
              </a:spcAft>
            </a:pPr>
            <a:r>
              <a:rPr lang="en-US" sz="1100" dirty="0"/>
              <a:t>As mentioned, feedback reports include information on applicants’ median scores. A spider, or radar, chart depicts an applicant’s performance in contrast to the median scores for other applicants.</a:t>
            </a:r>
          </a:p>
          <a:p>
            <a:pPr>
              <a:spcBef>
                <a:spcPts val="0"/>
              </a:spcBef>
              <a:spcAft>
                <a:spcPts val="673"/>
              </a:spcAft>
            </a:pPr>
            <a:r>
              <a:rPr lang="en-US" sz="1100" dirty="0"/>
              <a:t>The spider chart here shows the median scores for all 2016 award applicants. The five possible rings on the spider chart, starting from the outside of the circle working in, represent a scoring range. The first ring represents the scoring range of 10–25%, the second ring 30–45%, the third ring 50–65%, the fourth ring 70–85%, and the fifth ring 90–100%.</a:t>
            </a:r>
          </a:p>
          <a:p>
            <a:pPr>
              <a:spcBef>
                <a:spcPts val="0"/>
              </a:spcBef>
              <a:spcAft>
                <a:spcPts val="673"/>
              </a:spcAft>
            </a:pPr>
            <a:r>
              <a:rPr lang="en-US" sz="1100" dirty="0"/>
              <a:t>The blue line indicates the actual median score for each Criteria item after Consensus Review in 2015. </a:t>
            </a:r>
          </a:p>
          <a:p>
            <a:pPr>
              <a:spcBef>
                <a:spcPts val="0"/>
              </a:spcBef>
              <a:spcAft>
                <a:spcPts val="673"/>
              </a:spcAft>
            </a:pPr>
            <a:r>
              <a:rPr lang="en-US" sz="1100" dirty="0"/>
              <a:t>The black line shows median scores for the 15 applicants that received site visits in 2016.</a:t>
            </a:r>
          </a:p>
          <a:p>
            <a:pPr>
              <a:spcBef>
                <a:spcPts val="0"/>
              </a:spcBef>
              <a:spcAft>
                <a:spcPts val="673"/>
              </a:spcAft>
            </a:pPr>
            <a:r>
              <a:rPr lang="en-US" sz="1100" dirty="0"/>
              <a:t>Each feedback report contains a similar spider chart depicting the performance of that particular applicant in contrast to all other applicant scores.</a:t>
            </a:r>
          </a:p>
        </p:txBody>
      </p:sp>
    </p:spTree>
    <p:extLst>
      <p:ext uri="{BB962C8B-B14F-4D97-AF65-F5344CB8AC3E}">
        <p14:creationId xmlns:p14="http://schemas.microsoft.com/office/powerpoint/2010/main" val="39717337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5378" eaLnBrk="0" hangingPunct="0">
              <a:defRPr sz="2700">
                <a:solidFill>
                  <a:schemeClr val="tx1"/>
                </a:solidFill>
                <a:latin typeface="Times New Roman" pitchFamily="18" charset="0"/>
                <a:ea typeface="ＭＳ Ｐゴシック" pitchFamily="34" charset="-128"/>
              </a:defRPr>
            </a:lvl1pPr>
            <a:lvl2pPr marL="834005" indent="-320770" defTabSz="1035378" eaLnBrk="0" hangingPunct="0">
              <a:defRPr sz="2700">
                <a:solidFill>
                  <a:schemeClr val="tx1"/>
                </a:solidFill>
                <a:latin typeface="Times New Roman" pitchFamily="18" charset="0"/>
                <a:ea typeface="ＭＳ Ｐゴシック" pitchFamily="34" charset="-128"/>
              </a:defRPr>
            </a:lvl2pPr>
            <a:lvl3pPr marL="1283085" indent="-256616" defTabSz="1035378" eaLnBrk="0" hangingPunct="0">
              <a:defRPr sz="2700">
                <a:solidFill>
                  <a:schemeClr val="tx1"/>
                </a:solidFill>
                <a:latin typeface="Times New Roman" pitchFamily="18" charset="0"/>
                <a:ea typeface="ＭＳ Ｐゴシック" pitchFamily="34" charset="-128"/>
              </a:defRPr>
            </a:lvl3pPr>
            <a:lvl4pPr marL="1796318" indent="-256616" defTabSz="1035378" eaLnBrk="0" hangingPunct="0">
              <a:defRPr sz="2700">
                <a:solidFill>
                  <a:schemeClr val="tx1"/>
                </a:solidFill>
                <a:latin typeface="Times New Roman" pitchFamily="18" charset="0"/>
                <a:ea typeface="ＭＳ Ｐゴシック" pitchFamily="34" charset="-128"/>
              </a:defRPr>
            </a:lvl4pPr>
            <a:lvl5pPr marL="2309552" indent="-256616" defTabSz="1035378" eaLnBrk="0" hangingPunct="0">
              <a:defRPr sz="2700">
                <a:solidFill>
                  <a:schemeClr val="tx1"/>
                </a:solidFill>
                <a:latin typeface="Times New Roman" pitchFamily="18" charset="0"/>
                <a:ea typeface="ＭＳ Ｐゴシック" pitchFamily="34" charset="-128"/>
              </a:defRPr>
            </a:lvl5pPr>
            <a:lvl6pPr marL="2822785"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9D9218C1-8893-4326-938C-8A6D4A01AC35}" type="slidenum">
              <a:rPr lang="en-US" sz="1300"/>
              <a:pPr/>
              <a:t>18</a:t>
            </a:fld>
            <a:endParaRPr lang="en-US" sz="1300" dirty="0"/>
          </a:p>
        </p:txBody>
      </p:sp>
      <p:sp>
        <p:nvSpPr>
          <p:cNvPr id="40963" name="Rectangle 4"/>
          <p:cNvSpPr>
            <a:spLocks noGrp="1" noRot="1" noChangeAspect="1" noChangeArrowheads="1" noTextEdit="1"/>
          </p:cNvSpPr>
          <p:nvPr>
            <p:ph type="sldImg"/>
          </p:nvPr>
        </p:nvSpPr>
        <p:spPr>
          <a:ln/>
        </p:spPr>
      </p:sp>
      <p:sp>
        <p:nvSpPr>
          <p:cNvPr id="39940" name="Rectangle 5"/>
          <p:cNvSpPr>
            <a:spLocks noGrp="1" noChangeArrowheads="1"/>
          </p:cNvSpPr>
          <p:nvPr>
            <p:ph type="body" idx="1"/>
          </p:nvPr>
        </p:nvSpPr>
        <p:spPr>
          <a:xfrm>
            <a:off x="859477" y="4612406"/>
            <a:ext cx="5626359" cy="3646360"/>
          </a:xfrm>
          <a:noFill/>
          <a:ln w="9525">
            <a:noFill/>
            <a:miter lim="800000"/>
            <a:headEnd/>
            <a:tailEnd/>
          </a:ln>
          <a:effectLst/>
        </p:spPr>
        <p:txBody>
          <a:bodyPr vert="horz" wrap="square" lIns="92637" tIns="46319" rIns="92637" bIns="46319" numCol="1" anchor="t" anchorCtr="0" compatLnSpc="1">
            <a:prstTxWarp prst="textNoShape">
              <a:avLst/>
            </a:prstTxWarp>
          </a:bodyPr>
          <a:lstStyle/>
          <a:p>
            <a:pPr>
              <a:spcBef>
                <a:spcPts val="0"/>
              </a:spcBef>
              <a:spcAft>
                <a:spcPts val="673"/>
              </a:spcAft>
            </a:pPr>
            <a:r>
              <a:rPr lang="en-US" sz="1100" dirty="0"/>
              <a:t>Baldrige Award recipients are shown on this slide and the following slides.</a:t>
            </a:r>
          </a:p>
          <a:p>
            <a:pPr>
              <a:spcBef>
                <a:spcPts val="0"/>
              </a:spcBef>
              <a:spcAft>
                <a:spcPts val="673"/>
              </a:spcAft>
            </a:pPr>
            <a:r>
              <a:rPr lang="en-US" sz="1100" dirty="0"/>
              <a:t>Former award recipients continue to share with fellow recipients and with other organizations that want to learn. They meet once or twice each year to learn from each other and to discuss how they can help the Baldrige Program.</a:t>
            </a:r>
          </a:p>
          <a:p>
            <a:pPr>
              <a:spcBef>
                <a:spcPts val="0"/>
              </a:spcBef>
              <a:spcAft>
                <a:spcPts val="673"/>
              </a:spcAft>
            </a:pPr>
            <a:r>
              <a:rPr lang="en-US" sz="1100" dirty="0"/>
              <a:t>They also continue to share knowledge of the Baldrige framework and information with the public about their best practices.</a:t>
            </a:r>
          </a:p>
          <a:p>
            <a:pPr>
              <a:spcBef>
                <a:spcPts val="0"/>
              </a:spcBef>
              <a:spcAft>
                <a:spcPts val="673"/>
              </a:spcAft>
            </a:pPr>
            <a:r>
              <a:rPr lang="en-US" sz="1100" dirty="0"/>
              <a:t>(continued on next slide)</a:t>
            </a:r>
          </a:p>
        </p:txBody>
      </p:sp>
    </p:spTree>
    <p:extLst>
      <p:ext uri="{BB962C8B-B14F-4D97-AF65-F5344CB8AC3E}">
        <p14:creationId xmlns:p14="http://schemas.microsoft.com/office/powerpoint/2010/main" val="8111244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5378" eaLnBrk="0" hangingPunct="0">
              <a:defRPr sz="2700">
                <a:solidFill>
                  <a:schemeClr val="tx1"/>
                </a:solidFill>
                <a:latin typeface="Times New Roman" pitchFamily="18" charset="0"/>
                <a:ea typeface="ＭＳ Ｐゴシック" pitchFamily="34" charset="-128"/>
              </a:defRPr>
            </a:lvl1pPr>
            <a:lvl2pPr marL="834005" indent="-320770" defTabSz="1035378" eaLnBrk="0" hangingPunct="0">
              <a:defRPr sz="2700">
                <a:solidFill>
                  <a:schemeClr val="tx1"/>
                </a:solidFill>
                <a:latin typeface="Times New Roman" pitchFamily="18" charset="0"/>
                <a:ea typeface="ＭＳ Ｐゴシック" pitchFamily="34" charset="-128"/>
              </a:defRPr>
            </a:lvl2pPr>
            <a:lvl3pPr marL="1283085" indent="-256616" defTabSz="1035378" eaLnBrk="0" hangingPunct="0">
              <a:defRPr sz="2700">
                <a:solidFill>
                  <a:schemeClr val="tx1"/>
                </a:solidFill>
                <a:latin typeface="Times New Roman" pitchFamily="18" charset="0"/>
                <a:ea typeface="ＭＳ Ｐゴシック" pitchFamily="34" charset="-128"/>
              </a:defRPr>
            </a:lvl3pPr>
            <a:lvl4pPr marL="1796318" indent="-256616" defTabSz="1035378" eaLnBrk="0" hangingPunct="0">
              <a:defRPr sz="2700">
                <a:solidFill>
                  <a:schemeClr val="tx1"/>
                </a:solidFill>
                <a:latin typeface="Times New Roman" pitchFamily="18" charset="0"/>
                <a:ea typeface="ＭＳ Ｐゴシック" pitchFamily="34" charset="-128"/>
              </a:defRPr>
            </a:lvl4pPr>
            <a:lvl5pPr marL="2309552" indent="-256616" defTabSz="1035378" eaLnBrk="0" hangingPunct="0">
              <a:defRPr sz="2700">
                <a:solidFill>
                  <a:schemeClr val="tx1"/>
                </a:solidFill>
                <a:latin typeface="Times New Roman" pitchFamily="18" charset="0"/>
                <a:ea typeface="ＭＳ Ｐゴシック" pitchFamily="34" charset="-128"/>
              </a:defRPr>
            </a:lvl5pPr>
            <a:lvl6pPr marL="2822785"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29BBEF66-2E0E-4A35-851A-F8E79AC49DBB}" type="slidenum">
              <a:rPr lang="en-US" sz="1300"/>
              <a:pPr/>
              <a:t>19</a:t>
            </a:fld>
            <a:endParaRPr lang="en-US" sz="1300" dirty="0"/>
          </a:p>
        </p:txBody>
      </p:sp>
      <p:sp>
        <p:nvSpPr>
          <p:cNvPr id="41987" name="Rectangle 4"/>
          <p:cNvSpPr>
            <a:spLocks noGrp="1" noRot="1" noChangeAspect="1" noChangeArrowheads="1" noTextEdit="1"/>
          </p:cNvSpPr>
          <p:nvPr>
            <p:ph type="sldImg"/>
          </p:nvPr>
        </p:nvSpPr>
        <p:spPr>
          <a:ln/>
        </p:spPr>
      </p:sp>
      <p:sp>
        <p:nvSpPr>
          <p:cNvPr id="41988" name="Rectangle 5"/>
          <p:cNvSpPr>
            <a:spLocks noGrp="1" noChangeArrowheads="1"/>
          </p:cNvSpPr>
          <p:nvPr>
            <p:ph type="body" idx="1"/>
          </p:nvPr>
        </p:nvSpPr>
        <p:spPr>
          <a:xfrm>
            <a:off x="781439" y="5340158"/>
            <a:ext cx="5626359" cy="505606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latin typeface="Times New Roman" panose="02020603050405020304" pitchFamily="18" charset="0"/>
                <a:ea typeface="Tahoma" pitchFamily="34" charset="0"/>
                <a:cs typeface="Times New Roman" panose="02020603050405020304" pitchFamily="18" charset="0"/>
              </a:rPr>
              <a:t>(</a:t>
            </a:r>
            <a:r>
              <a:rPr lang="en-US" i="1" dirty="0">
                <a:latin typeface="Times New Roman" panose="02020603050405020304" pitchFamily="18" charset="0"/>
                <a:ea typeface="Tahoma" pitchFamily="34" charset="0"/>
                <a:cs typeface="Times New Roman" panose="02020603050405020304" pitchFamily="18" charset="0"/>
              </a:rPr>
              <a:t>continued from previous slide</a:t>
            </a:r>
            <a:r>
              <a:rPr lang="en-US" dirty="0">
                <a:latin typeface="Times New Roman" panose="02020603050405020304" pitchFamily="18" charset="0"/>
                <a:ea typeface="Tahoma" pitchFamily="34" charset="0"/>
                <a:cs typeface="Times New Roman" panose="02020603050405020304" pitchFamily="18" charset="0"/>
              </a:rPr>
              <a:t>)</a:t>
            </a:r>
          </a:p>
          <a:p>
            <a:pPr eaLnBrk="1" hangingPunct="1"/>
            <a:endParaRPr lang="en-US" dirty="0">
              <a:latin typeface="Times New Roman" panose="02020603050405020304" pitchFamily="18" charset="0"/>
              <a:ea typeface="Tahoma" pitchFamily="34" charset="0"/>
              <a:cs typeface="Times New Roman" panose="02020603050405020304" pitchFamily="18" charset="0"/>
            </a:endParaRPr>
          </a:p>
        </p:txBody>
      </p:sp>
    </p:spTree>
    <p:extLst>
      <p:ext uri="{BB962C8B-B14F-4D97-AF65-F5344CB8AC3E}">
        <p14:creationId xmlns:p14="http://schemas.microsoft.com/office/powerpoint/2010/main" val="40668318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1083" eaLnBrk="0" hangingPunct="0">
              <a:defRPr sz="3000">
                <a:solidFill>
                  <a:schemeClr val="tx1"/>
                </a:solidFill>
                <a:latin typeface="Times New Roman" pitchFamily="18" charset="0"/>
                <a:ea typeface="ＭＳ Ｐゴシック" pitchFamily="34" charset="-128"/>
              </a:defRPr>
            </a:lvl1pPr>
            <a:lvl2pPr marL="935174" indent="-359682" defTabSz="1041083" eaLnBrk="0" hangingPunct="0">
              <a:defRPr sz="3000">
                <a:solidFill>
                  <a:schemeClr val="tx1"/>
                </a:solidFill>
                <a:latin typeface="Times New Roman" pitchFamily="18" charset="0"/>
                <a:ea typeface="ＭＳ Ｐゴシック" pitchFamily="34" charset="-128"/>
              </a:defRPr>
            </a:lvl2pPr>
            <a:lvl3pPr marL="1438731" indent="-287746" defTabSz="1041083" eaLnBrk="0" hangingPunct="0">
              <a:defRPr sz="3000">
                <a:solidFill>
                  <a:schemeClr val="tx1"/>
                </a:solidFill>
                <a:latin typeface="Times New Roman" pitchFamily="18" charset="0"/>
                <a:ea typeface="ＭＳ Ｐゴシック" pitchFamily="34" charset="-128"/>
              </a:defRPr>
            </a:lvl3pPr>
            <a:lvl4pPr marL="2014224" indent="-287746" defTabSz="1041083" eaLnBrk="0" hangingPunct="0">
              <a:defRPr sz="3000">
                <a:solidFill>
                  <a:schemeClr val="tx1"/>
                </a:solidFill>
                <a:latin typeface="Times New Roman" pitchFamily="18" charset="0"/>
                <a:ea typeface="ＭＳ Ｐゴシック" pitchFamily="34" charset="-128"/>
              </a:defRPr>
            </a:lvl4pPr>
            <a:lvl5pPr marL="2589719" indent="-287746" defTabSz="1041083" eaLnBrk="0" hangingPunct="0">
              <a:defRPr sz="3000">
                <a:solidFill>
                  <a:schemeClr val="tx1"/>
                </a:solidFill>
                <a:latin typeface="Times New Roman" pitchFamily="18" charset="0"/>
                <a:ea typeface="ＭＳ Ｐゴシック" pitchFamily="34" charset="-128"/>
              </a:defRPr>
            </a:lvl5pPr>
            <a:lvl6pPr marL="3165211" indent="-287746" defTabSz="1041083"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704" indent="-287746" defTabSz="1041083"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197" indent="-287746" defTabSz="1041083"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688" indent="-287746" defTabSz="1041083"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1C985635-FB0B-4299-B38A-4BF108DA9C0E}" type="slidenum">
              <a:rPr lang="en-US" sz="1300"/>
              <a:pPr/>
              <a:t>2</a:t>
            </a:fld>
            <a:endParaRPr lang="en-US" sz="1300" dirty="0"/>
          </a:p>
        </p:txBody>
      </p:sp>
      <p:sp>
        <p:nvSpPr>
          <p:cNvPr id="2765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xfrm>
            <a:off x="781950" y="4664436"/>
            <a:ext cx="5858761" cy="5534621"/>
          </a:xfrm>
          <a:ln/>
        </p:spPr>
        <p:txBody>
          <a:bodyPr/>
          <a:lstStyle/>
          <a:p>
            <a:r>
              <a:rPr lang="en-US" sz="1100" dirty="0"/>
              <a:t>The Malcolm Baldrige National Quality Award was created by Public Law 100-107 in 1987 as a Presidential award. It is the highest level of national recognition for performance excellence that a U.S. organization can receive. Thousands of organizations around the world use the Baldrige Excellence Framework to improve and get sustainable results. Those recognized as U.S. national role models receive the Baldrige Award. </a:t>
            </a:r>
          </a:p>
          <a:p>
            <a:r>
              <a:rPr lang="en-US" sz="1100" dirty="0"/>
              <a:t>More than 100 recipients have broadly shared their best practices with others. Through that sharing, many thousands of organizations have improved their operations and results, and thus their contributions to the U.S. and global economy. The award promotes </a:t>
            </a:r>
          </a:p>
          <a:p>
            <a:pPr marL="196130" indent="-196130">
              <a:spcAft>
                <a:spcPts val="686"/>
              </a:spcAft>
              <a:buFont typeface="Arial" pitchFamily="34" charset="0"/>
              <a:buChar char="•"/>
            </a:pPr>
            <a:r>
              <a:rPr lang="en-US" sz="1100" dirty="0"/>
              <a:t>awareness of performance excellence as an increasingly important element in U.S. competitiveness and </a:t>
            </a:r>
          </a:p>
          <a:p>
            <a:pPr marL="196130" indent="-196130">
              <a:spcAft>
                <a:spcPts val="686"/>
              </a:spcAft>
              <a:buFont typeface="Arial" pitchFamily="34" charset="0"/>
              <a:buChar char="•"/>
            </a:pPr>
            <a:r>
              <a:rPr lang="en-US" sz="1100" dirty="0"/>
              <a:t>the sharing of successful performance strategies and information on the benefits of using these strategies.</a:t>
            </a:r>
          </a:p>
          <a:p>
            <a:pPr>
              <a:spcAft>
                <a:spcPts val="686"/>
              </a:spcAft>
            </a:pPr>
            <a:r>
              <a:rPr lang="en-US" sz="1100" dirty="0"/>
              <a:t>The President of the United States traditionally presents the award. </a:t>
            </a:r>
          </a:p>
        </p:txBody>
      </p:sp>
    </p:spTree>
    <p:extLst>
      <p:ext uri="{BB962C8B-B14F-4D97-AF65-F5344CB8AC3E}">
        <p14:creationId xmlns:p14="http://schemas.microsoft.com/office/powerpoint/2010/main" val="2670820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5378" eaLnBrk="0" hangingPunct="0">
              <a:defRPr sz="2700">
                <a:solidFill>
                  <a:schemeClr val="tx1"/>
                </a:solidFill>
                <a:latin typeface="Times New Roman" pitchFamily="18" charset="0"/>
                <a:ea typeface="ＭＳ Ｐゴシック" pitchFamily="34" charset="-128"/>
              </a:defRPr>
            </a:lvl1pPr>
            <a:lvl2pPr marL="834005" indent="-320770" defTabSz="1035378" eaLnBrk="0" hangingPunct="0">
              <a:defRPr sz="2700">
                <a:solidFill>
                  <a:schemeClr val="tx1"/>
                </a:solidFill>
                <a:latin typeface="Times New Roman" pitchFamily="18" charset="0"/>
                <a:ea typeface="ＭＳ Ｐゴシック" pitchFamily="34" charset="-128"/>
              </a:defRPr>
            </a:lvl2pPr>
            <a:lvl3pPr marL="1283085" indent="-256616" defTabSz="1035378" eaLnBrk="0" hangingPunct="0">
              <a:defRPr sz="2700">
                <a:solidFill>
                  <a:schemeClr val="tx1"/>
                </a:solidFill>
                <a:latin typeface="Times New Roman" pitchFamily="18" charset="0"/>
                <a:ea typeface="ＭＳ Ｐゴシック" pitchFamily="34" charset="-128"/>
              </a:defRPr>
            </a:lvl3pPr>
            <a:lvl4pPr marL="1796318" indent="-256616" defTabSz="1035378" eaLnBrk="0" hangingPunct="0">
              <a:defRPr sz="2700">
                <a:solidFill>
                  <a:schemeClr val="tx1"/>
                </a:solidFill>
                <a:latin typeface="Times New Roman" pitchFamily="18" charset="0"/>
                <a:ea typeface="ＭＳ Ｐゴシック" pitchFamily="34" charset="-128"/>
              </a:defRPr>
            </a:lvl4pPr>
            <a:lvl5pPr marL="2309552" indent="-256616" defTabSz="1035378" eaLnBrk="0" hangingPunct="0">
              <a:defRPr sz="2700">
                <a:solidFill>
                  <a:schemeClr val="tx1"/>
                </a:solidFill>
                <a:latin typeface="Times New Roman" pitchFamily="18" charset="0"/>
                <a:ea typeface="ＭＳ Ｐゴシック" pitchFamily="34" charset="-128"/>
              </a:defRPr>
            </a:lvl5pPr>
            <a:lvl6pPr marL="2822785"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8B684D2D-38B0-4F20-A2A3-057522CD7CA8}" type="slidenum">
              <a:rPr lang="en-US" sz="1300"/>
              <a:pPr/>
              <a:t>20</a:t>
            </a:fld>
            <a:endParaRPr lang="en-US" sz="1300" dirty="0"/>
          </a:p>
        </p:txBody>
      </p:sp>
      <p:sp>
        <p:nvSpPr>
          <p:cNvPr id="43011" name="Rectangle 4"/>
          <p:cNvSpPr>
            <a:spLocks noGrp="1" noRot="1" noChangeAspect="1" noChangeArrowheads="1" noTextEdit="1"/>
          </p:cNvSpPr>
          <p:nvPr>
            <p:ph type="sldImg"/>
          </p:nvPr>
        </p:nvSpPr>
        <p:spPr>
          <a:ln/>
        </p:spPr>
      </p:sp>
      <p:sp>
        <p:nvSpPr>
          <p:cNvPr id="43012" name="Rectangle 5"/>
          <p:cNvSpPr>
            <a:spLocks noGrp="1" noChangeArrowheads="1"/>
          </p:cNvSpPr>
          <p:nvPr>
            <p:ph type="body" idx="1"/>
          </p:nvPr>
        </p:nvSpPr>
        <p:spPr>
          <a:xfrm>
            <a:off x="781439" y="5340158"/>
            <a:ext cx="5626359" cy="505606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a:t>
            </a:r>
            <a:r>
              <a:rPr lang="en-US" i="1" dirty="0"/>
              <a:t>continued from previous slide</a:t>
            </a:r>
            <a:r>
              <a:rPr lang="en-US" dirty="0"/>
              <a:t>)</a:t>
            </a:r>
          </a:p>
          <a:p>
            <a:pPr eaLnBrk="1" hangingPunct="1"/>
            <a:endParaRPr lang="en-US" dirty="0"/>
          </a:p>
        </p:txBody>
      </p:sp>
    </p:spTree>
    <p:extLst>
      <p:ext uri="{BB962C8B-B14F-4D97-AF65-F5344CB8AC3E}">
        <p14:creationId xmlns:p14="http://schemas.microsoft.com/office/powerpoint/2010/main" val="15871869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5378" eaLnBrk="0" hangingPunct="0">
              <a:defRPr sz="2700">
                <a:solidFill>
                  <a:schemeClr val="tx1"/>
                </a:solidFill>
                <a:latin typeface="Times New Roman" pitchFamily="18" charset="0"/>
                <a:ea typeface="ＭＳ Ｐゴシック" pitchFamily="34" charset="-128"/>
              </a:defRPr>
            </a:lvl1pPr>
            <a:lvl2pPr marL="834005" indent="-320770" defTabSz="1035378" eaLnBrk="0" hangingPunct="0">
              <a:defRPr sz="2700">
                <a:solidFill>
                  <a:schemeClr val="tx1"/>
                </a:solidFill>
                <a:latin typeface="Times New Roman" pitchFamily="18" charset="0"/>
                <a:ea typeface="ＭＳ Ｐゴシック" pitchFamily="34" charset="-128"/>
              </a:defRPr>
            </a:lvl2pPr>
            <a:lvl3pPr marL="1283085" indent="-256616" defTabSz="1035378" eaLnBrk="0" hangingPunct="0">
              <a:defRPr sz="2700">
                <a:solidFill>
                  <a:schemeClr val="tx1"/>
                </a:solidFill>
                <a:latin typeface="Times New Roman" pitchFamily="18" charset="0"/>
                <a:ea typeface="ＭＳ Ｐゴシック" pitchFamily="34" charset="-128"/>
              </a:defRPr>
            </a:lvl3pPr>
            <a:lvl4pPr marL="1796318" indent="-256616" defTabSz="1035378" eaLnBrk="0" hangingPunct="0">
              <a:defRPr sz="2700">
                <a:solidFill>
                  <a:schemeClr val="tx1"/>
                </a:solidFill>
                <a:latin typeface="Times New Roman" pitchFamily="18" charset="0"/>
                <a:ea typeface="ＭＳ Ｐゴシック" pitchFamily="34" charset="-128"/>
              </a:defRPr>
            </a:lvl4pPr>
            <a:lvl5pPr marL="2309552" indent="-256616" defTabSz="1035378" eaLnBrk="0" hangingPunct="0">
              <a:defRPr sz="2700">
                <a:solidFill>
                  <a:schemeClr val="tx1"/>
                </a:solidFill>
                <a:latin typeface="Times New Roman" pitchFamily="18" charset="0"/>
                <a:ea typeface="ＭＳ Ｐゴシック" pitchFamily="34" charset="-128"/>
              </a:defRPr>
            </a:lvl5pPr>
            <a:lvl6pPr marL="2822785"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E19EE1F0-A99E-4618-900C-141334B6C9E2}" type="slidenum">
              <a:rPr lang="en-US" sz="1300"/>
              <a:pPr/>
              <a:t>21</a:t>
            </a:fld>
            <a:endParaRPr lang="en-US" sz="1300" dirty="0"/>
          </a:p>
        </p:txBody>
      </p:sp>
      <p:sp>
        <p:nvSpPr>
          <p:cNvPr id="44035" name="Rectangle 4"/>
          <p:cNvSpPr>
            <a:spLocks noGrp="1" noRot="1" noChangeAspect="1" noChangeArrowheads="1" noTextEdit="1"/>
          </p:cNvSpPr>
          <p:nvPr>
            <p:ph type="sldImg"/>
          </p:nvPr>
        </p:nvSpPr>
        <p:spPr>
          <a:ln/>
        </p:spPr>
      </p:sp>
      <p:sp>
        <p:nvSpPr>
          <p:cNvPr id="44036" name="Rectangle 5"/>
          <p:cNvSpPr>
            <a:spLocks noGrp="1" noChangeArrowheads="1"/>
          </p:cNvSpPr>
          <p:nvPr>
            <p:ph type="body" idx="1"/>
          </p:nvPr>
        </p:nvSpPr>
        <p:spPr>
          <a:xfrm>
            <a:off x="781439" y="5340158"/>
            <a:ext cx="5626359" cy="505606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a:t>
            </a:r>
            <a:r>
              <a:rPr lang="en-US" i="1" dirty="0"/>
              <a:t>continued from previous slide</a:t>
            </a:r>
            <a:r>
              <a:rPr lang="en-US" dirty="0"/>
              <a:t>)</a:t>
            </a:r>
          </a:p>
          <a:p>
            <a:pPr eaLnBrk="1" hangingPunct="1"/>
            <a:endParaRPr lang="en-US" dirty="0"/>
          </a:p>
        </p:txBody>
      </p:sp>
    </p:spTree>
    <p:extLst>
      <p:ext uri="{BB962C8B-B14F-4D97-AF65-F5344CB8AC3E}">
        <p14:creationId xmlns:p14="http://schemas.microsoft.com/office/powerpoint/2010/main" val="8294110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5378" eaLnBrk="0" hangingPunct="0">
              <a:defRPr sz="2700">
                <a:solidFill>
                  <a:schemeClr val="tx1"/>
                </a:solidFill>
                <a:latin typeface="Times New Roman" pitchFamily="18" charset="0"/>
                <a:ea typeface="ＭＳ Ｐゴシック" pitchFamily="34" charset="-128"/>
              </a:defRPr>
            </a:lvl1pPr>
            <a:lvl2pPr marL="834005" indent="-320770" defTabSz="1035378" eaLnBrk="0" hangingPunct="0">
              <a:defRPr sz="2700">
                <a:solidFill>
                  <a:schemeClr val="tx1"/>
                </a:solidFill>
                <a:latin typeface="Times New Roman" pitchFamily="18" charset="0"/>
                <a:ea typeface="ＭＳ Ｐゴシック" pitchFamily="34" charset="-128"/>
              </a:defRPr>
            </a:lvl2pPr>
            <a:lvl3pPr marL="1283085" indent="-256616" defTabSz="1035378" eaLnBrk="0" hangingPunct="0">
              <a:defRPr sz="2700">
                <a:solidFill>
                  <a:schemeClr val="tx1"/>
                </a:solidFill>
                <a:latin typeface="Times New Roman" pitchFamily="18" charset="0"/>
                <a:ea typeface="ＭＳ Ｐゴシック" pitchFamily="34" charset="-128"/>
              </a:defRPr>
            </a:lvl3pPr>
            <a:lvl4pPr marL="1796318" indent="-256616" defTabSz="1035378" eaLnBrk="0" hangingPunct="0">
              <a:defRPr sz="2700">
                <a:solidFill>
                  <a:schemeClr val="tx1"/>
                </a:solidFill>
                <a:latin typeface="Times New Roman" pitchFamily="18" charset="0"/>
                <a:ea typeface="ＭＳ Ｐゴシック" pitchFamily="34" charset="-128"/>
              </a:defRPr>
            </a:lvl4pPr>
            <a:lvl5pPr marL="2309552" indent="-256616" defTabSz="1035378" eaLnBrk="0" hangingPunct="0">
              <a:defRPr sz="2700">
                <a:solidFill>
                  <a:schemeClr val="tx1"/>
                </a:solidFill>
                <a:latin typeface="Times New Roman" pitchFamily="18" charset="0"/>
                <a:ea typeface="ＭＳ Ｐゴシック" pitchFamily="34" charset="-128"/>
              </a:defRPr>
            </a:lvl5pPr>
            <a:lvl6pPr marL="2822785"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33A9B328-E577-4407-8C35-39E54F32C95A}" type="slidenum">
              <a:rPr lang="en-US" sz="1300"/>
              <a:pPr/>
              <a:t>22</a:t>
            </a:fld>
            <a:endParaRPr lang="en-US" sz="1300" dirty="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xfrm>
            <a:off x="781439" y="5340158"/>
            <a:ext cx="5626359" cy="505606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a:t>
            </a:r>
            <a:r>
              <a:rPr lang="en-US" i="1" dirty="0"/>
              <a:t>continued from previous slide</a:t>
            </a:r>
            <a:r>
              <a:rPr lang="en-US" dirty="0"/>
              <a:t>)</a:t>
            </a:r>
          </a:p>
          <a:p>
            <a:pPr eaLnBrk="1" hangingPunct="1"/>
            <a:endParaRPr lang="en-US" dirty="0"/>
          </a:p>
        </p:txBody>
      </p:sp>
    </p:spTree>
    <p:extLst>
      <p:ext uri="{BB962C8B-B14F-4D97-AF65-F5344CB8AC3E}">
        <p14:creationId xmlns:p14="http://schemas.microsoft.com/office/powerpoint/2010/main" val="1778907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5378" eaLnBrk="0" hangingPunct="0">
              <a:defRPr sz="2700">
                <a:solidFill>
                  <a:schemeClr val="tx1"/>
                </a:solidFill>
                <a:latin typeface="Times New Roman" pitchFamily="18" charset="0"/>
                <a:ea typeface="ＭＳ Ｐゴシック" pitchFamily="34" charset="-128"/>
              </a:defRPr>
            </a:lvl1pPr>
            <a:lvl2pPr marL="834005" indent="-320770" defTabSz="1035378" eaLnBrk="0" hangingPunct="0">
              <a:defRPr sz="2700">
                <a:solidFill>
                  <a:schemeClr val="tx1"/>
                </a:solidFill>
                <a:latin typeface="Times New Roman" pitchFamily="18" charset="0"/>
                <a:ea typeface="ＭＳ Ｐゴシック" pitchFamily="34" charset="-128"/>
              </a:defRPr>
            </a:lvl2pPr>
            <a:lvl3pPr marL="1283085" indent="-256616" defTabSz="1035378" eaLnBrk="0" hangingPunct="0">
              <a:defRPr sz="2700">
                <a:solidFill>
                  <a:schemeClr val="tx1"/>
                </a:solidFill>
                <a:latin typeface="Times New Roman" pitchFamily="18" charset="0"/>
                <a:ea typeface="ＭＳ Ｐゴシック" pitchFamily="34" charset="-128"/>
              </a:defRPr>
            </a:lvl3pPr>
            <a:lvl4pPr marL="1796318" indent="-256616" defTabSz="1035378" eaLnBrk="0" hangingPunct="0">
              <a:defRPr sz="2700">
                <a:solidFill>
                  <a:schemeClr val="tx1"/>
                </a:solidFill>
                <a:latin typeface="Times New Roman" pitchFamily="18" charset="0"/>
                <a:ea typeface="ＭＳ Ｐゴシック" pitchFamily="34" charset="-128"/>
              </a:defRPr>
            </a:lvl4pPr>
            <a:lvl5pPr marL="2309552" indent="-256616" defTabSz="1035378" eaLnBrk="0" hangingPunct="0">
              <a:defRPr sz="2700">
                <a:solidFill>
                  <a:schemeClr val="tx1"/>
                </a:solidFill>
                <a:latin typeface="Times New Roman" pitchFamily="18" charset="0"/>
                <a:ea typeface="ＭＳ Ｐゴシック" pitchFamily="34" charset="-128"/>
              </a:defRPr>
            </a:lvl5pPr>
            <a:lvl6pPr marL="2822785"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EC10699F-9C1E-4EF3-A6FA-A1ACECB3454A}" type="slidenum">
              <a:rPr lang="en-US" sz="1300"/>
              <a:pPr/>
              <a:t>23</a:t>
            </a:fld>
            <a:endParaRPr lang="en-US" sz="1300" dirty="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xfrm>
            <a:off x="781439" y="5340158"/>
            <a:ext cx="5626359" cy="505606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a:t>
            </a:r>
            <a:r>
              <a:rPr lang="en-US" i="1" dirty="0"/>
              <a:t>continued from previous slide</a:t>
            </a:r>
            <a:r>
              <a:rPr lang="en-US" dirty="0"/>
              <a:t>)</a:t>
            </a:r>
          </a:p>
          <a:p>
            <a:pPr eaLnBrk="1" hangingPunct="1"/>
            <a:endParaRPr lang="en-US" dirty="0"/>
          </a:p>
        </p:txBody>
      </p:sp>
    </p:spTree>
    <p:extLst>
      <p:ext uri="{BB962C8B-B14F-4D97-AF65-F5344CB8AC3E}">
        <p14:creationId xmlns:p14="http://schemas.microsoft.com/office/powerpoint/2010/main" val="151879332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5378" eaLnBrk="0" hangingPunct="0">
              <a:defRPr sz="2700">
                <a:solidFill>
                  <a:schemeClr val="tx1"/>
                </a:solidFill>
                <a:latin typeface="Times New Roman" pitchFamily="18" charset="0"/>
                <a:ea typeface="ＭＳ Ｐゴシック" pitchFamily="34" charset="-128"/>
              </a:defRPr>
            </a:lvl1pPr>
            <a:lvl2pPr marL="834005" indent="-320770" defTabSz="1035378" eaLnBrk="0" hangingPunct="0">
              <a:defRPr sz="2700">
                <a:solidFill>
                  <a:schemeClr val="tx1"/>
                </a:solidFill>
                <a:latin typeface="Times New Roman" pitchFamily="18" charset="0"/>
                <a:ea typeface="ＭＳ Ｐゴシック" pitchFamily="34" charset="-128"/>
              </a:defRPr>
            </a:lvl2pPr>
            <a:lvl3pPr marL="1283085" indent="-256616" defTabSz="1035378" eaLnBrk="0" hangingPunct="0">
              <a:defRPr sz="2700">
                <a:solidFill>
                  <a:schemeClr val="tx1"/>
                </a:solidFill>
                <a:latin typeface="Times New Roman" pitchFamily="18" charset="0"/>
                <a:ea typeface="ＭＳ Ｐゴシック" pitchFamily="34" charset="-128"/>
              </a:defRPr>
            </a:lvl3pPr>
            <a:lvl4pPr marL="1796318" indent="-256616" defTabSz="1035378" eaLnBrk="0" hangingPunct="0">
              <a:defRPr sz="2700">
                <a:solidFill>
                  <a:schemeClr val="tx1"/>
                </a:solidFill>
                <a:latin typeface="Times New Roman" pitchFamily="18" charset="0"/>
                <a:ea typeface="ＭＳ Ｐゴシック" pitchFamily="34" charset="-128"/>
              </a:defRPr>
            </a:lvl4pPr>
            <a:lvl5pPr marL="2309552" indent="-256616" defTabSz="1035378" eaLnBrk="0" hangingPunct="0">
              <a:defRPr sz="2700">
                <a:solidFill>
                  <a:schemeClr val="tx1"/>
                </a:solidFill>
                <a:latin typeface="Times New Roman" pitchFamily="18" charset="0"/>
                <a:ea typeface="ＭＳ Ｐゴシック" pitchFamily="34" charset="-128"/>
              </a:defRPr>
            </a:lvl5pPr>
            <a:lvl6pPr marL="2822785"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EC10699F-9C1E-4EF3-A6FA-A1ACECB3454A}" type="slidenum">
              <a:rPr lang="en-US" sz="1300"/>
              <a:pPr/>
              <a:t>24</a:t>
            </a:fld>
            <a:endParaRPr lang="en-US" sz="1300" dirty="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xfrm>
            <a:off x="781439" y="5340158"/>
            <a:ext cx="5626359" cy="505606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a:t>
            </a:r>
            <a:r>
              <a:rPr lang="en-US" i="1" dirty="0"/>
              <a:t>continued from previous slide</a:t>
            </a:r>
            <a:r>
              <a:rPr lang="en-US" dirty="0"/>
              <a:t>)</a:t>
            </a:r>
          </a:p>
          <a:p>
            <a:pPr eaLnBrk="1" hangingPunct="1"/>
            <a:endParaRPr lang="en-US" dirty="0"/>
          </a:p>
        </p:txBody>
      </p:sp>
    </p:spTree>
    <p:extLst>
      <p:ext uri="{BB962C8B-B14F-4D97-AF65-F5344CB8AC3E}">
        <p14:creationId xmlns:p14="http://schemas.microsoft.com/office/powerpoint/2010/main" val="29691214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5378" eaLnBrk="0" hangingPunct="0">
              <a:defRPr sz="2700">
                <a:solidFill>
                  <a:schemeClr val="tx1"/>
                </a:solidFill>
                <a:latin typeface="Times New Roman" pitchFamily="18" charset="0"/>
                <a:ea typeface="ＭＳ Ｐゴシック" pitchFamily="34" charset="-128"/>
              </a:defRPr>
            </a:lvl1pPr>
            <a:lvl2pPr marL="834005" indent="-320770" defTabSz="1035378" eaLnBrk="0" hangingPunct="0">
              <a:defRPr sz="2700">
                <a:solidFill>
                  <a:schemeClr val="tx1"/>
                </a:solidFill>
                <a:latin typeface="Times New Roman" pitchFamily="18" charset="0"/>
                <a:ea typeface="ＭＳ Ｐゴシック" pitchFamily="34" charset="-128"/>
              </a:defRPr>
            </a:lvl2pPr>
            <a:lvl3pPr marL="1283085" indent="-256616" defTabSz="1035378" eaLnBrk="0" hangingPunct="0">
              <a:defRPr sz="2700">
                <a:solidFill>
                  <a:schemeClr val="tx1"/>
                </a:solidFill>
                <a:latin typeface="Times New Roman" pitchFamily="18" charset="0"/>
                <a:ea typeface="ＭＳ Ｐゴシック" pitchFamily="34" charset="-128"/>
              </a:defRPr>
            </a:lvl3pPr>
            <a:lvl4pPr marL="1796318" indent="-256616" defTabSz="1035378" eaLnBrk="0" hangingPunct="0">
              <a:defRPr sz="2700">
                <a:solidFill>
                  <a:schemeClr val="tx1"/>
                </a:solidFill>
                <a:latin typeface="Times New Roman" pitchFamily="18" charset="0"/>
                <a:ea typeface="ＭＳ Ｐゴシック" pitchFamily="34" charset="-128"/>
              </a:defRPr>
            </a:lvl4pPr>
            <a:lvl5pPr marL="2309552" indent="-256616" defTabSz="1035378" eaLnBrk="0" hangingPunct="0">
              <a:defRPr sz="2700">
                <a:solidFill>
                  <a:schemeClr val="tx1"/>
                </a:solidFill>
                <a:latin typeface="Times New Roman" pitchFamily="18" charset="0"/>
                <a:ea typeface="ＭＳ Ｐゴシック" pitchFamily="34" charset="-128"/>
              </a:defRPr>
            </a:lvl5pPr>
            <a:lvl6pPr marL="2822785"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CBC347B4-E2C7-45F8-AFFE-EA5F41AA424F}" type="slidenum">
              <a:rPr lang="en-US" sz="1300"/>
              <a:pPr/>
              <a:t>25</a:t>
            </a:fld>
            <a:endParaRPr lang="en-US" sz="1300" dirty="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Nonprofit organizations became eligible for the Baldrige Award in 2007. </a:t>
            </a:r>
          </a:p>
        </p:txBody>
      </p:sp>
    </p:spTree>
    <p:extLst>
      <p:ext uri="{BB962C8B-B14F-4D97-AF65-F5344CB8AC3E}">
        <p14:creationId xmlns:p14="http://schemas.microsoft.com/office/powerpoint/2010/main" val="182981275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54A5DDD-13F4-9145-98AB-212D371D7138}" type="slidenum">
              <a:rPr lang="en-US" smtClean="0"/>
              <a:pPr>
                <a:defRPr/>
              </a:pPr>
              <a:t>26</a:t>
            </a:fld>
            <a:endParaRPr lang="en-US" dirty="0"/>
          </a:p>
        </p:txBody>
      </p:sp>
    </p:spTree>
    <p:extLst>
      <p:ext uri="{BB962C8B-B14F-4D97-AF65-F5344CB8AC3E}">
        <p14:creationId xmlns:p14="http://schemas.microsoft.com/office/powerpoint/2010/main" val="4029103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6071">
              <a:defRPr sz="2700">
                <a:solidFill>
                  <a:schemeClr val="tx1"/>
                </a:solidFill>
                <a:latin typeface="Times New Roman" pitchFamily="18" charset="0"/>
                <a:ea typeface="ＭＳ Ｐゴシック" pitchFamily="34" charset="-128"/>
              </a:defRPr>
            </a:lvl1pPr>
            <a:lvl2pPr marL="834005" indent="-320770" defTabSz="1046071">
              <a:defRPr sz="2700">
                <a:solidFill>
                  <a:schemeClr val="tx1"/>
                </a:solidFill>
                <a:latin typeface="Times New Roman" pitchFamily="18" charset="0"/>
                <a:ea typeface="ＭＳ Ｐゴシック" pitchFamily="34" charset="-128"/>
              </a:defRPr>
            </a:lvl2pPr>
            <a:lvl3pPr marL="1283085" indent="-256616" defTabSz="1046071">
              <a:defRPr sz="2700">
                <a:solidFill>
                  <a:schemeClr val="tx1"/>
                </a:solidFill>
                <a:latin typeface="Times New Roman" pitchFamily="18" charset="0"/>
                <a:ea typeface="ＭＳ Ｐゴシック" pitchFamily="34" charset="-128"/>
              </a:defRPr>
            </a:lvl3pPr>
            <a:lvl4pPr marL="1796318" indent="-256616" defTabSz="1046071">
              <a:defRPr sz="2700">
                <a:solidFill>
                  <a:schemeClr val="tx1"/>
                </a:solidFill>
                <a:latin typeface="Times New Roman" pitchFamily="18" charset="0"/>
                <a:ea typeface="ＭＳ Ｐゴシック" pitchFamily="34" charset="-128"/>
              </a:defRPr>
            </a:lvl4pPr>
            <a:lvl5pPr marL="2309552" indent="-256616" defTabSz="1046071">
              <a:defRPr sz="2700">
                <a:solidFill>
                  <a:schemeClr val="tx1"/>
                </a:solidFill>
                <a:latin typeface="Times New Roman" pitchFamily="18" charset="0"/>
                <a:ea typeface="ＭＳ Ｐゴシック" pitchFamily="34" charset="-128"/>
              </a:defRPr>
            </a:lvl5pPr>
            <a:lvl6pPr marL="2822785"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E763D2E1-4538-4EA1-903C-685676E83386}" type="slidenum">
              <a:rPr lang="en-US" sz="1300"/>
              <a:pPr/>
              <a:t>3</a:t>
            </a:fld>
            <a:endParaRPr lang="en-US" sz="1300" dirty="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xfrm>
            <a:off x="781439" y="4703239"/>
            <a:ext cx="5626359" cy="505798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100" dirty="0"/>
              <a:t>Many organizations apply for the Baldrige Award with the goal of increasing their rate of organizational improvement and innovation. </a:t>
            </a:r>
          </a:p>
          <a:p>
            <a:r>
              <a:rPr lang="en-US" sz="1100" dirty="0"/>
              <a:t>Baldrige applicants consistently identify many benefits of applying. The evaluation process for the Baldrige Award was called “the most cost-effective, value-added business audit available anywhere” by Bob Barnett, a former executive vice president of Motorola, Inc., an award recipient in manufacturing.</a:t>
            </a:r>
          </a:p>
          <a:p>
            <a:r>
              <a:rPr lang="en-US" sz="1100" dirty="0"/>
              <a:t>Applying, and the external feedback that your organization receives, enhances the self-assessment process by helping to start or to speed up your organization’s internal improvement journey and by improving morale and communication.</a:t>
            </a:r>
          </a:p>
          <a:p>
            <a:endParaRPr lang="en-US" sz="1100" dirty="0"/>
          </a:p>
        </p:txBody>
      </p:sp>
    </p:spTree>
    <p:extLst>
      <p:ext uri="{BB962C8B-B14F-4D97-AF65-F5344CB8AC3E}">
        <p14:creationId xmlns:p14="http://schemas.microsoft.com/office/powerpoint/2010/main" val="2624434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100" dirty="0"/>
              <a:t>Additional quote:</a:t>
            </a:r>
          </a:p>
          <a:p>
            <a:r>
              <a:rPr lang="en-US" altLang="en-US" sz="1100" dirty="0"/>
              <a:t>“It amazes me that U.S. businesses spend so much money on ‘how-to’ books and coursework to teach leaders how to build successful organizations. My recommendation: implement the Baldrige-based Criteria in your business. No other single document can help build a long-term successful organization.” </a:t>
            </a:r>
          </a:p>
          <a:p>
            <a:r>
              <a:rPr lang="en-US" altLang="en-US" sz="1100" dirty="0"/>
              <a:t>—Jerry Rose, vice president of Cargill, Inc., and former president of 1999 and 2005 Baldrige Award recipient Sunny Fresh Foods, Inc. (now Cargill Kitchen Solutions) </a:t>
            </a:r>
          </a:p>
          <a:p>
            <a:endParaRPr lang="en-US" altLang="en-US" sz="1100" dirty="0"/>
          </a:p>
          <a:p>
            <a:endParaRPr lang="en-US" altLang="en-US" sz="1100" dirty="0"/>
          </a:p>
          <a:p>
            <a:endParaRPr lang="en-US" altLang="en-US" sz="1100" dirty="0"/>
          </a:p>
          <a:p>
            <a:endParaRPr lang="en-US" altLang="en-US" sz="1100" dirty="0"/>
          </a:p>
          <a:p>
            <a:endParaRPr lang="en-US" altLang="en-US" sz="1100" dirty="0"/>
          </a:p>
          <a:p>
            <a:endParaRPr lang="en-US" sz="1100" dirty="0"/>
          </a:p>
          <a:p>
            <a:endParaRPr lang="en-US" sz="1100" dirty="0"/>
          </a:p>
          <a:p>
            <a:endParaRPr lang="en-US" sz="1100" dirty="0"/>
          </a:p>
          <a:p>
            <a:endParaRPr lang="en-US" sz="1100" dirty="0"/>
          </a:p>
        </p:txBody>
      </p:sp>
      <p:sp>
        <p:nvSpPr>
          <p:cNvPr id="358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6071">
              <a:defRPr sz="2700">
                <a:solidFill>
                  <a:schemeClr val="tx1"/>
                </a:solidFill>
                <a:latin typeface="Times New Roman" pitchFamily="18" charset="0"/>
                <a:ea typeface="ＭＳ Ｐゴシック" pitchFamily="34" charset="-128"/>
              </a:defRPr>
            </a:lvl1pPr>
            <a:lvl2pPr marL="834005" indent="-320770" defTabSz="1046071">
              <a:defRPr sz="2700">
                <a:solidFill>
                  <a:schemeClr val="tx1"/>
                </a:solidFill>
                <a:latin typeface="Times New Roman" pitchFamily="18" charset="0"/>
                <a:ea typeface="ＭＳ Ｐゴシック" pitchFamily="34" charset="-128"/>
              </a:defRPr>
            </a:lvl2pPr>
            <a:lvl3pPr marL="1283085" indent="-256616" defTabSz="1046071">
              <a:defRPr sz="2700">
                <a:solidFill>
                  <a:schemeClr val="tx1"/>
                </a:solidFill>
                <a:latin typeface="Times New Roman" pitchFamily="18" charset="0"/>
                <a:ea typeface="ＭＳ Ｐゴシック" pitchFamily="34" charset="-128"/>
              </a:defRPr>
            </a:lvl3pPr>
            <a:lvl4pPr marL="1796318" indent="-256616" defTabSz="1046071">
              <a:defRPr sz="2700">
                <a:solidFill>
                  <a:schemeClr val="tx1"/>
                </a:solidFill>
                <a:latin typeface="Times New Roman" pitchFamily="18" charset="0"/>
                <a:ea typeface="ＭＳ Ｐゴシック" pitchFamily="34" charset="-128"/>
              </a:defRPr>
            </a:lvl4pPr>
            <a:lvl5pPr marL="2309552" indent="-256616" defTabSz="1046071">
              <a:defRPr sz="2700">
                <a:solidFill>
                  <a:schemeClr val="tx1"/>
                </a:solidFill>
                <a:latin typeface="Times New Roman" pitchFamily="18" charset="0"/>
                <a:ea typeface="ＭＳ Ｐゴシック" pitchFamily="34" charset="-128"/>
              </a:defRPr>
            </a:lvl5pPr>
            <a:lvl6pPr marL="2822785"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38EB520F-0175-42C8-A0FD-48FD446DDB2E}" type="slidenum">
              <a:rPr lang="en-US" sz="1300"/>
              <a:pPr/>
              <a:t>4</a:t>
            </a:fld>
            <a:endParaRPr lang="en-US" sz="1300" dirty="0"/>
          </a:p>
        </p:txBody>
      </p:sp>
    </p:spTree>
    <p:extLst>
      <p:ext uri="{BB962C8B-B14F-4D97-AF65-F5344CB8AC3E}">
        <p14:creationId xmlns:p14="http://schemas.microsoft.com/office/powerpoint/2010/main" val="1188214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6071">
              <a:defRPr sz="2700">
                <a:solidFill>
                  <a:schemeClr val="tx1"/>
                </a:solidFill>
                <a:latin typeface="Times New Roman" pitchFamily="18" charset="0"/>
                <a:ea typeface="ＭＳ Ｐゴシック" pitchFamily="34" charset="-128"/>
              </a:defRPr>
            </a:lvl1pPr>
            <a:lvl2pPr marL="834005" indent="-320770" defTabSz="1046071">
              <a:defRPr sz="2700">
                <a:solidFill>
                  <a:schemeClr val="tx1"/>
                </a:solidFill>
                <a:latin typeface="Times New Roman" pitchFamily="18" charset="0"/>
                <a:ea typeface="ＭＳ Ｐゴシック" pitchFamily="34" charset="-128"/>
              </a:defRPr>
            </a:lvl2pPr>
            <a:lvl3pPr marL="1283085" indent="-256616" defTabSz="1046071">
              <a:defRPr sz="2700">
                <a:solidFill>
                  <a:schemeClr val="tx1"/>
                </a:solidFill>
                <a:latin typeface="Times New Roman" pitchFamily="18" charset="0"/>
                <a:ea typeface="ＭＳ Ｐゴシック" pitchFamily="34" charset="-128"/>
              </a:defRPr>
            </a:lvl3pPr>
            <a:lvl4pPr marL="1796318" indent="-256616" defTabSz="1046071">
              <a:defRPr sz="2700">
                <a:solidFill>
                  <a:schemeClr val="tx1"/>
                </a:solidFill>
                <a:latin typeface="Times New Roman" pitchFamily="18" charset="0"/>
                <a:ea typeface="ＭＳ Ｐゴシック" pitchFamily="34" charset="-128"/>
              </a:defRPr>
            </a:lvl4pPr>
            <a:lvl5pPr marL="2309552" indent="-256616" defTabSz="1046071">
              <a:defRPr sz="2700">
                <a:solidFill>
                  <a:schemeClr val="tx1"/>
                </a:solidFill>
                <a:latin typeface="Times New Roman" pitchFamily="18" charset="0"/>
                <a:ea typeface="ＭＳ Ｐゴシック" pitchFamily="34" charset="-128"/>
              </a:defRPr>
            </a:lvl5pPr>
            <a:lvl6pPr marL="2822785"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F5124F7D-4A49-4CBC-BADF-78EBB74B03E6}" type="slidenum">
              <a:rPr lang="en-US" sz="1300"/>
              <a:pPr/>
              <a:t>5</a:t>
            </a:fld>
            <a:endParaRPr lang="en-US" sz="1300" dirty="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xfrm>
            <a:off x="516502" y="4439824"/>
            <a:ext cx="6062098" cy="4856576"/>
          </a:xfr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637" tIns="46319" rIns="92637" bIns="46319" numCol="1" anchor="t" anchorCtr="0" compatLnSpc="1">
            <a:prstTxWarp prst="textNoShape">
              <a:avLst/>
            </a:prstTxWarp>
          </a:bodyPr>
          <a:lstStyle/>
          <a:p>
            <a:r>
              <a:rPr lang="en-US" sz="1100" dirty="0"/>
              <a:t>Many Baldrige Award applicants cite the feedback report as the most significant benefit of applying. The feedback report is a detailed, individualized, written assessment of your organization’s strengths and opportunities based on the award application. The report is compiled by a team of experts, Baldrige examiners, who have both sector/industry knowledge and Baldrige framework knowledge.</a:t>
            </a:r>
          </a:p>
          <a:p>
            <a:r>
              <a:rPr lang="en-US" sz="1100" dirty="0"/>
              <a:t>The Key Themes section is the “executive summary,” a synthesis of your organization’s most significant, cross-cutting strengths and opportunities for improvement relating to your processes and results.</a:t>
            </a:r>
          </a:p>
          <a:p>
            <a:r>
              <a:rPr lang="en-US" sz="1100" dirty="0"/>
              <a:t>Comments: For each of the 17 Criteria items, the report provides around six detailed, actionable strengths and opportunities for improvement. The comments are specific to your organization and can help you prioritize improvement efforts.</a:t>
            </a:r>
          </a:p>
          <a:p>
            <a:r>
              <a:rPr lang="en-US" sz="1100" dirty="0"/>
              <a:t>Individual scoring range: The feedback report includes a percentage scoring range for each item, allowing your organization to determine its relative strengths and opportunities for improvement.</a:t>
            </a:r>
          </a:p>
          <a:p>
            <a:r>
              <a:rPr lang="en-US" sz="1100" dirty="0"/>
              <a:t>Scoring distribution: Feedback reports also include a scoring distribution: the percentage of applicants that scored in each of the eight individual scoring bands. This gives you a context for your total score relative to other organizations. In addition, feedback reports include a chart comparing your organization’s performance to the median scores for other applicants.</a:t>
            </a:r>
          </a:p>
          <a:p>
            <a:endParaRPr lang="en-US" sz="1100" dirty="0"/>
          </a:p>
        </p:txBody>
      </p:sp>
    </p:spTree>
    <p:extLst>
      <p:ext uri="{BB962C8B-B14F-4D97-AF65-F5344CB8AC3E}">
        <p14:creationId xmlns:p14="http://schemas.microsoft.com/office/powerpoint/2010/main" val="38608990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1083" eaLnBrk="0" hangingPunct="0">
              <a:defRPr sz="3000">
                <a:solidFill>
                  <a:schemeClr val="tx1"/>
                </a:solidFill>
                <a:latin typeface="Times New Roman" pitchFamily="18" charset="0"/>
                <a:ea typeface="ＭＳ Ｐゴシック" pitchFamily="34" charset="-128"/>
              </a:defRPr>
            </a:lvl1pPr>
            <a:lvl2pPr marL="935174" indent="-359682" defTabSz="1041083" eaLnBrk="0" hangingPunct="0">
              <a:defRPr sz="3000">
                <a:solidFill>
                  <a:schemeClr val="tx1"/>
                </a:solidFill>
                <a:latin typeface="Times New Roman" pitchFamily="18" charset="0"/>
                <a:ea typeface="ＭＳ Ｐゴシック" pitchFamily="34" charset="-128"/>
              </a:defRPr>
            </a:lvl2pPr>
            <a:lvl3pPr marL="1438731" indent="-287746" defTabSz="1041083" eaLnBrk="0" hangingPunct="0">
              <a:defRPr sz="3000">
                <a:solidFill>
                  <a:schemeClr val="tx1"/>
                </a:solidFill>
                <a:latin typeface="Times New Roman" pitchFamily="18" charset="0"/>
                <a:ea typeface="ＭＳ Ｐゴシック" pitchFamily="34" charset="-128"/>
              </a:defRPr>
            </a:lvl3pPr>
            <a:lvl4pPr marL="2014224" indent="-287746" defTabSz="1041083" eaLnBrk="0" hangingPunct="0">
              <a:defRPr sz="3000">
                <a:solidFill>
                  <a:schemeClr val="tx1"/>
                </a:solidFill>
                <a:latin typeface="Times New Roman" pitchFamily="18" charset="0"/>
                <a:ea typeface="ＭＳ Ｐゴシック" pitchFamily="34" charset="-128"/>
              </a:defRPr>
            </a:lvl4pPr>
            <a:lvl5pPr marL="2589719" indent="-287746" defTabSz="1041083" eaLnBrk="0" hangingPunct="0">
              <a:defRPr sz="3000">
                <a:solidFill>
                  <a:schemeClr val="tx1"/>
                </a:solidFill>
                <a:latin typeface="Times New Roman" pitchFamily="18" charset="0"/>
                <a:ea typeface="ＭＳ Ｐゴシック" pitchFamily="34" charset="-128"/>
              </a:defRPr>
            </a:lvl5pPr>
            <a:lvl6pPr marL="3165211" indent="-287746" defTabSz="1041083"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704" indent="-287746" defTabSz="1041083"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197" indent="-287746" defTabSz="1041083"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688" indent="-287746" defTabSz="1041083"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1C985635-FB0B-4299-B38A-4BF108DA9C0E}" type="slidenum">
              <a:rPr lang="en-US" sz="1300"/>
              <a:pPr/>
              <a:t>6</a:t>
            </a:fld>
            <a:endParaRPr lang="en-US" sz="1300" dirty="0"/>
          </a:p>
        </p:txBody>
      </p:sp>
      <p:sp>
        <p:nvSpPr>
          <p:cNvPr id="2765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xfrm>
            <a:off x="781950" y="4387409"/>
            <a:ext cx="5858761" cy="4213551"/>
          </a:xfrm>
          <a:ln/>
        </p:spPr>
        <p:txBody>
          <a:bodyPr/>
          <a:lstStyle/>
          <a:p>
            <a:pPr>
              <a:spcBef>
                <a:spcPts val="0"/>
              </a:spcBef>
              <a:spcAft>
                <a:spcPts val="673"/>
              </a:spcAft>
            </a:pPr>
            <a:r>
              <a:rPr lang="en-US" sz="1100" dirty="0"/>
              <a:t>Organizations apply for the award in one of six eligibility categories:</a:t>
            </a:r>
          </a:p>
          <a:p>
            <a:pPr marL="389960" indent="-196130">
              <a:spcBef>
                <a:spcPts val="0"/>
              </a:spcBef>
              <a:spcAft>
                <a:spcPts val="673"/>
              </a:spcAft>
              <a:buFont typeface="Arial" pitchFamily="34" charset="0"/>
              <a:buChar char="•"/>
              <a:defRPr/>
            </a:pPr>
            <a:r>
              <a:rPr lang="en-US" sz="1100" dirty="0"/>
              <a:t>manufacturing</a:t>
            </a:r>
          </a:p>
          <a:p>
            <a:pPr marL="389960" indent="-196130">
              <a:spcBef>
                <a:spcPts val="0"/>
              </a:spcBef>
              <a:spcAft>
                <a:spcPts val="673"/>
              </a:spcAft>
              <a:buFont typeface="Arial" pitchFamily="34" charset="0"/>
              <a:buChar char="•"/>
              <a:defRPr/>
            </a:pPr>
            <a:r>
              <a:rPr lang="en-US" sz="1100" dirty="0"/>
              <a:t>service</a:t>
            </a:r>
          </a:p>
          <a:p>
            <a:pPr marL="389960" indent="-196130">
              <a:spcBef>
                <a:spcPts val="0"/>
              </a:spcBef>
              <a:spcAft>
                <a:spcPts val="673"/>
              </a:spcAft>
              <a:buFont typeface="Arial" pitchFamily="34" charset="0"/>
              <a:buChar char="•"/>
              <a:defRPr/>
            </a:pPr>
            <a:r>
              <a:rPr lang="en-US" sz="1100" dirty="0"/>
              <a:t>small business (manufacturing or service)</a:t>
            </a:r>
          </a:p>
          <a:p>
            <a:pPr marL="389960" indent="-196130">
              <a:spcBef>
                <a:spcPts val="0"/>
              </a:spcBef>
              <a:spcAft>
                <a:spcPts val="673"/>
              </a:spcAft>
              <a:buFont typeface="Arial" pitchFamily="34" charset="0"/>
              <a:buChar char="•"/>
              <a:defRPr/>
            </a:pPr>
            <a:r>
              <a:rPr lang="en-US" sz="1100" dirty="0"/>
              <a:t>education (for-profit and nonprofit)</a:t>
            </a:r>
          </a:p>
          <a:p>
            <a:pPr marL="389960" indent="-196130">
              <a:spcBef>
                <a:spcPts val="0"/>
              </a:spcBef>
              <a:spcAft>
                <a:spcPts val="673"/>
              </a:spcAft>
              <a:buFont typeface="Arial" pitchFamily="34" charset="0"/>
              <a:buChar char="•"/>
              <a:defRPr/>
            </a:pPr>
            <a:r>
              <a:rPr lang="en-US" sz="1100" dirty="0"/>
              <a:t>health care (for-profit and nonprofit)</a:t>
            </a:r>
          </a:p>
          <a:p>
            <a:pPr marL="389960" indent="-196130">
              <a:spcBef>
                <a:spcPts val="0"/>
              </a:spcBef>
              <a:spcAft>
                <a:spcPts val="673"/>
              </a:spcAft>
              <a:buFont typeface="Arial" pitchFamily="34" charset="0"/>
              <a:buChar char="•"/>
              <a:defRPr/>
            </a:pPr>
            <a:r>
              <a:rPr lang="en-US" sz="1100" dirty="0"/>
              <a:t>nonprofit, including charities and government agencies</a:t>
            </a:r>
          </a:p>
          <a:p>
            <a:pPr>
              <a:spcBef>
                <a:spcPts val="0"/>
              </a:spcBef>
              <a:spcAft>
                <a:spcPts val="673"/>
              </a:spcAft>
              <a:defRPr/>
            </a:pPr>
            <a:r>
              <a:rPr lang="en-US" sz="1100" dirty="0"/>
              <a:t>Up to 18 awards may be given annually across the six categories. </a:t>
            </a:r>
          </a:p>
          <a:p>
            <a:pPr>
              <a:spcBef>
                <a:spcPts val="0"/>
              </a:spcBef>
              <a:spcAft>
                <a:spcPts val="673"/>
              </a:spcAft>
              <a:defRPr/>
            </a:pPr>
            <a:r>
              <a:rPr lang="en-US" sz="1100" dirty="0"/>
              <a:t>A variety of considerations affect an organization’s eligibility, so it is best to review the eligibility requirements on the Baldrige website or contact the Baldrige Program if you have specific questions about your organization’s eligibility. </a:t>
            </a:r>
          </a:p>
          <a:p>
            <a:pPr>
              <a:spcBef>
                <a:spcPts val="0"/>
              </a:spcBef>
              <a:spcAft>
                <a:spcPts val="673"/>
              </a:spcAft>
              <a:defRPr/>
            </a:pPr>
            <a:r>
              <a:rPr lang="en-US" sz="1100" dirty="0"/>
              <a:t>Most organizations first need to win a top-level award from a program that is a member of the Alliance for Performance Excellence. This system allows applicants to achieve readiness for the national Baldrige Award through early, “local” reviews. </a:t>
            </a:r>
            <a:endParaRPr lang="en-US" sz="1100" u="sng" dirty="0"/>
          </a:p>
        </p:txBody>
      </p:sp>
    </p:spTree>
    <p:extLst>
      <p:ext uri="{BB962C8B-B14F-4D97-AF65-F5344CB8AC3E}">
        <p14:creationId xmlns:p14="http://schemas.microsoft.com/office/powerpoint/2010/main" val="28794882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7135" eaLnBrk="0" hangingPunct="0">
              <a:defRPr sz="3000">
                <a:solidFill>
                  <a:schemeClr val="tx1"/>
                </a:solidFill>
                <a:latin typeface="Times New Roman" pitchFamily="18" charset="0"/>
                <a:ea typeface="ＭＳ Ｐゴシック" pitchFamily="34" charset="-128"/>
              </a:defRPr>
            </a:lvl1pPr>
            <a:lvl2pPr marL="935227" indent="-359703" defTabSz="1047135" eaLnBrk="0" hangingPunct="0">
              <a:defRPr sz="3000">
                <a:solidFill>
                  <a:schemeClr val="tx1"/>
                </a:solidFill>
                <a:latin typeface="Times New Roman" pitchFamily="18" charset="0"/>
                <a:ea typeface="ＭＳ Ｐゴシック" pitchFamily="34" charset="-128"/>
              </a:defRPr>
            </a:lvl2pPr>
            <a:lvl3pPr marL="1438812" indent="-287761" defTabSz="1047135" eaLnBrk="0" hangingPunct="0">
              <a:defRPr sz="3000">
                <a:solidFill>
                  <a:schemeClr val="tx1"/>
                </a:solidFill>
                <a:latin typeface="Times New Roman" pitchFamily="18" charset="0"/>
                <a:ea typeface="ＭＳ Ｐゴシック" pitchFamily="34" charset="-128"/>
              </a:defRPr>
            </a:lvl3pPr>
            <a:lvl4pPr marL="2014336" indent="-287761" defTabSz="1047135" eaLnBrk="0" hangingPunct="0">
              <a:defRPr sz="3000">
                <a:solidFill>
                  <a:schemeClr val="tx1"/>
                </a:solidFill>
                <a:latin typeface="Times New Roman" pitchFamily="18" charset="0"/>
                <a:ea typeface="ＭＳ Ｐゴシック" pitchFamily="34" charset="-128"/>
              </a:defRPr>
            </a:lvl4pPr>
            <a:lvl5pPr marL="2589861" indent="-287761" defTabSz="1047135" eaLnBrk="0" hangingPunct="0">
              <a:defRPr sz="3000">
                <a:solidFill>
                  <a:schemeClr val="tx1"/>
                </a:solidFill>
                <a:latin typeface="Times New Roman" pitchFamily="18" charset="0"/>
                <a:ea typeface="ＭＳ Ｐゴシック" pitchFamily="34" charset="-128"/>
              </a:defRPr>
            </a:lvl5pPr>
            <a:lvl6pPr marL="3165386"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9F5A1677-7A65-4B91-8F0B-E4C59927157C}" type="slidenum">
              <a:rPr lang="en-US" sz="1300"/>
              <a:pPr/>
              <a:t>7</a:t>
            </a:fld>
            <a:endParaRPr lang="en-US" sz="1300" dirty="0"/>
          </a:p>
        </p:txBody>
      </p:sp>
      <p:sp>
        <p:nvSpPr>
          <p:cNvPr id="21507" name="Rectangle 2"/>
          <p:cNvSpPr>
            <a:spLocks noGrp="1" noRot="1" noChangeAspect="1" noChangeArrowheads="1" noTextEdit="1"/>
          </p:cNvSpPr>
          <p:nvPr>
            <p:ph type="sldImg"/>
          </p:nvPr>
        </p:nvSpPr>
        <p:spPr>
          <a:xfrm>
            <a:off x="871538" y="842963"/>
            <a:ext cx="5457825" cy="4219575"/>
          </a:xfrm>
          <a:ln/>
        </p:spPr>
      </p:sp>
      <p:sp>
        <p:nvSpPr>
          <p:cNvPr id="21508" name="Rectangle 3"/>
          <p:cNvSpPr>
            <a:spLocks noGrp="1" noChangeArrowheads="1"/>
          </p:cNvSpPr>
          <p:nvPr>
            <p:ph type="body" idx="1"/>
          </p:nvPr>
        </p:nvSpPr>
        <p:spPr>
          <a:xfrm>
            <a:off x="718923" y="5326668"/>
            <a:ext cx="5645497" cy="3323224"/>
          </a:xfrm>
          <a:noFill/>
          <a:ln w="9525">
            <a:noFill/>
            <a:miter lim="800000"/>
            <a:headEnd/>
            <a:tailEnd/>
          </a:ln>
          <a:effectLst/>
          <a:extLst/>
        </p:spPr>
        <p:txBody>
          <a:bodyPr vert="horz" wrap="square" lIns="92637" tIns="46319" rIns="92637" bIns="46319" numCol="1" anchor="t" anchorCtr="0" compatLnSpc="1">
            <a:prstTxWarp prst="textNoShape">
              <a:avLst/>
            </a:prstTxWarp>
          </a:bodyPr>
          <a:lstStyle/>
          <a:p>
            <a:pPr>
              <a:spcBef>
                <a:spcPts val="0"/>
              </a:spcBef>
              <a:spcAft>
                <a:spcPts val="673"/>
              </a:spcAft>
            </a:pPr>
            <a:r>
              <a:rPr lang="en-US" sz="1100" dirty="0"/>
              <a:t>To be eligible for the Baldrige Award, </a:t>
            </a:r>
          </a:p>
          <a:p>
            <a:pPr marL="171450" indent="-171450">
              <a:spcBef>
                <a:spcPts val="0"/>
              </a:spcBef>
              <a:spcAft>
                <a:spcPts val="673"/>
              </a:spcAft>
              <a:buFont typeface="Arial" panose="020B0604020202020204" pitchFamily="34" charset="0"/>
              <a:buChar char="•"/>
            </a:pPr>
            <a:r>
              <a:rPr lang="en-US" sz="1100" dirty="0"/>
              <a:t>Your organization must be headquartered in the United States and must have existed for one year. </a:t>
            </a:r>
          </a:p>
          <a:p>
            <a:pPr marL="171450" indent="-171450">
              <a:spcBef>
                <a:spcPts val="0"/>
              </a:spcBef>
              <a:spcAft>
                <a:spcPts val="673"/>
              </a:spcAft>
              <a:buFont typeface="Arial" panose="020B0604020202020204" pitchFamily="34" charset="0"/>
              <a:buChar char="•"/>
            </a:pPr>
            <a:r>
              <a:rPr lang="en-US" sz="1100" dirty="0"/>
              <a:t>The operational practices associated with all of your major organizational functions must be available for examination in the United States or its territories. </a:t>
            </a:r>
          </a:p>
          <a:p>
            <a:pPr marL="171450" indent="-171450">
              <a:spcBef>
                <a:spcPts val="0"/>
              </a:spcBef>
              <a:spcAft>
                <a:spcPts val="673"/>
              </a:spcAft>
              <a:buFont typeface="Arial" panose="020B0604020202020204" pitchFamily="34" charset="0"/>
              <a:buChar char="•"/>
            </a:pPr>
            <a:r>
              <a:rPr lang="en-US" sz="1100" dirty="0"/>
              <a:t>Your organization must also be able to share information on the seven Criteria for Performance Excellence categories at your U.S. facilities and at the Quest for Excellence® Conference.</a:t>
            </a:r>
          </a:p>
          <a:p>
            <a:pPr>
              <a:spcBef>
                <a:spcPts val="0"/>
              </a:spcBef>
              <a:spcAft>
                <a:spcPts val="673"/>
              </a:spcAft>
            </a:pPr>
            <a:r>
              <a:rPr lang="en-US" sz="1100" dirty="0"/>
              <a:t>There are other requirements specific to each sector, so check the Baldrige website for details.</a:t>
            </a:r>
          </a:p>
          <a:p>
            <a:pPr>
              <a:spcBef>
                <a:spcPts val="0"/>
              </a:spcBef>
              <a:spcAft>
                <a:spcPts val="673"/>
              </a:spcAft>
            </a:pPr>
            <a:endParaRPr lang="en-US" sz="1100" dirty="0"/>
          </a:p>
        </p:txBody>
      </p:sp>
    </p:spTree>
    <p:extLst>
      <p:ext uri="{BB962C8B-B14F-4D97-AF65-F5344CB8AC3E}">
        <p14:creationId xmlns:p14="http://schemas.microsoft.com/office/powerpoint/2010/main" val="15623815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7135" eaLnBrk="0" hangingPunct="0">
              <a:defRPr sz="3000">
                <a:solidFill>
                  <a:schemeClr val="tx1"/>
                </a:solidFill>
                <a:latin typeface="Times New Roman" pitchFamily="18" charset="0"/>
                <a:ea typeface="ＭＳ Ｐゴシック" pitchFamily="34" charset="-128"/>
              </a:defRPr>
            </a:lvl1pPr>
            <a:lvl2pPr marL="935227" indent="-359703" defTabSz="1047135" eaLnBrk="0" hangingPunct="0">
              <a:defRPr sz="3000">
                <a:solidFill>
                  <a:schemeClr val="tx1"/>
                </a:solidFill>
                <a:latin typeface="Times New Roman" pitchFamily="18" charset="0"/>
                <a:ea typeface="ＭＳ Ｐゴシック" pitchFamily="34" charset="-128"/>
              </a:defRPr>
            </a:lvl2pPr>
            <a:lvl3pPr marL="1438812" indent="-287761" defTabSz="1047135" eaLnBrk="0" hangingPunct="0">
              <a:defRPr sz="3000">
                <a:solidFill>
                  <a:schemeClr val="tx1"/>
                </a:solidFill>
                <a:latin typeface="Times New Roman" pitchFamily="18" charset="0"/>
                <a:ea typeface="ＭＳ Ｐゴシック" pitchFamily="34" charset="-128"/>
              </a:defRPr>
            </a:lvl3pPr>
            <a:lvl4pPr marL="2014336" indent="-287761" defTabSz="1047135" eaLnBrk="0" hangingPunct="0">
              <a:defRPr sz="3000">
                <a:solidFill>
                  <a:schemeClr val="tx1"/>
                </a:solidFill>
                <a:latin typeface="Times New Roman" pitchFamily="18" charset="0"/>
                <a:ea typeface="ＭＳ Ｐゴシック" pitchFamily="34" charset="-128"/>
              </a:defRPr>
            </a:lvl4pPr>
            <a:lvl5pPr marL="2589861" indent="-287761" defTabSz="1047135" eaLnBrk="0" hangingPunct="0">
              <a:defRPr sz="3000">
                <a:solidFill>
                  <a:schemeClr val="tx1"/>
                </a:solidFill>
                <a:latin typeface="Times New Roman" pitchFamily="18" charset="0"/>
                <a:ea typeface="ＭＳ Ｐゴシック" pitchFamily="34" charset="-128"/>
              </a:defRPr>
            </a:lvl5pPr>
            <a:lvl6pPr marL="3165386"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9F5A1677-7A65-4B91-8F0B-E4C59927157C}" type="slidenum">
              <a:rPr lang="en-US" sz="1300"/>
              <a:pPr/>
              <a:t>8</a:t>
            </a:fld>
            <a:endParaRPr lang="en-US" sz="1300" dirty="0"/>
          </a:p>
        </p:txBody>
      </p:sp>
      <p:sp>
        <p:nvSpPr>
          <p:cNvPr id="21507" name="Rectangle 2"/>
          <p:cNvSpPr>
            <a:spLocks noGrp="1" noRot="1" noChangeAspect="1" noChangeArrowheads="1" noTextEdit="1"/>
          </p:cNvSpPr>
          <p:nvPr>
            <p:ph type="sldImg"/>
          </p:nvPr>
        </p:nvSpPr>
        <p:spPr>
          <a:xfrm>
            <a:off x="871538" y="547688"/>
            <a:ext cx="4779962" cy="3694112"/>
          </a:xfrm>
          <a:ln/>
        </p:spPr>
      </p:sp>
      <p:sp>
        <p:nvSpPr>
          <p:cNvPr id="21508" name="Rectangle 3"/>
          <p:cNvSpPr>
            <a:spLocks noGrp="1" noChangeArrowheads="1"/>
          </p:cNvSpPr>
          <p:nvPr>
            <p:ph type="body" idx="1"/>
          </p:nvPr>
        </p:nvSpPr>
        <p:spPr>
          <a:xfrm>
            <a:off x="265248" y="4241800"/>
            <a:ext cx="6492321" cy="4737100"/>
          </a:xfrm>
          <a:noFill/>
          <a:ln w="9525">
            <a:noFill/>
            <a:miter lim="800000"/>
            <a:headEnd/>
            <a:tailEnd/>
          </a:ln>
          <a:effectLst/>
          <a:extLst/>
        </p:spPr>
        <p:txBody>
          <a:bodyPr vert="horz" wrap="square" lIns="92637" tIns="46319" rIns="92637" bIns="46319" numCol="1" anchor="t" anchorCtr="0" compatLnSpc="1">
            <a:prstTxWarp prst="textNoShape">
              <a:avLst/>
            </a:prstTxWarp>
          </a:bodyPr>
          <a:lstStyle/>
          <a:p>
            <a:pPr>
              <a:spcBef>
                <a:spcPts val="0"/>
              </a:spcBef>
              <a:spcAft>
                <a:spcPts val="673"/>
              </a:spcAft>
            </a:pPr>
            <a:r>
              <a:rPr lang="en-US" sz="1100" dirty="0"/>
              <a:t>Additional eligibility conditions focus most organizations on first winning a top-level award from a program that is a member of the Alliance for Performance Excellence. This network of Baldrige-based state, local, regional, and industry award programs serves as a feeder system for the national Baldrige Award. </a:t>
            </a:r>
          </a:p>
          <a:p>
            <a:pPr>
              <a:spcBef>
                <a:spcPts val="0"/>
              </a:spcBef>
              <a:spcAft>
                <a:spcPts val="673"/>
              </a:spcAft>
            </a:pPr>
            <a:r>
              <a:rPr lang="en-US" sz="1100" dirty="0"/>
              <a:t>This system allows applicants to achieve readiness for the national Baldrige Award through early, “local” or industry-based reviews. Even before the 2012 change in national eligibility rules, 54 of the past 71 Baldrige Award recipients had first been state award recipients.</a:t>
            </a:r>
          </a:p>
          <a:p>
            <a:pPr>
              <a:spcBef>
                <a:spcPts val="0"/>
              </a:spcBef>
              <a:spcAft>
                <a:spcPts val="673"/>
              </a:spcAft>
            </a:pPr>
            <a:r>
              <a:rPr lang="en-US" sz="1100" dirty="0"/>
              <a:t>Organizations now need to meet one of these criteria:</a:t>
            </a:r>
          </a:p>
          <a:p>
            <a:pPr>
              <a:spcBef>
                <a:spcPts val="0"/>
              </a:spcBef>
              <a:spcAft>
                <a:spcPts val="673"/>
              </a:spcAft>
            </a:pPr>
            <a:r>
              <a:rPr lang="en-US" sz="1100" dirty="0"/>
              <a:t>In the past 5 years, </a:t>
            </a:r>
          </a:p>
          <a:p>
            <a:pPr marL="171450" indent="-171450">
              <a:spcBef>
                <a:spcPts val="0"/>
              </a:spcBef>
              <a:spcAft>
                <a:spcPts val="673"/>
              </a:spcAft>
              <a:buFont typeface="Arial" panose="020B0604020202020204" pitchFamily="34" charset="0"/>
              <a:buChar char="•"/>
            </a:pPr>
            <a:r>
              <a:rPr lang="en-US" sz="1100" dirty="0"/>
              <a:t>received the top award from a program that is a member of the Alliance, or</a:t>
            </a:r>
          </a:p>
          <a:p>
            <a:pPr marL="171450" indent="-171450">
              <a:spcBef>
                <a:spcPts val="0"/>
              </a:spcBef>
              <a:spcAft>
                <a:spcPts val="673"/>
              </a:spcAft>
              <a:buFont typeface="Arial" panose="020B0604020202020204" pitchFamily="34" charset="0"/>
              <a:buChar char="•"/>
            </a:pPr>
            <a:r>
              <a:rPr lang="en-US" sz="1100" dirty="0"/>
              <a:t>applied for the national Baldrige Award, and the total of the process and results band numbers assigned in the feedback report was 8 or higher, or</a:t>
            </a:r>
          </a:p>
          <a:p>
            <a:pPr marL="171450" indent="-171450">
              <a:spcBef>
                <a:spcPts val="0"/>
              </a:spcBef>
              <a:spcAft>
                <a:spcPts val="673"/>
              </a:spcAft>
              <a:buFont typeface="Arial" panose="020B0604020202020204" pitchFamily="34" charset="0"/>
              <a:buChar char="•"/>
            </a:pPr>
            <a:r>
              <a:rPr lang="en-US" sz="1100" dirty="0"/>
              <a:t>received a site visit</a:t>
            </a:r>
          </a:p>
          <a:p>
            <a:pPr>
              <a:spcBef>
                <a:spcPts val="0"/>
              </a:spcBef>
              <a:spcAft>
                <a:spcPts val="673"/>
              </a:spcAft>
            </a:pPr>
            <a:r>
              <a:rPr lang="en-US" sz="1100" dirty="0"/>
              <a:t>OR</a:t>
            </a:r>
          </a:p>
          <a:p>
            <a:pPr>
              <a:spcBef>
                <a:spcPts val="0"/>
              </a:spcBef>
              <a:spcAft>
                <a:spcPts val="673"/>
              </a:spcAft>
            </a:pPr>
            <a:r>
              <a:rPr lang="en-US" sz="1100" dirty="0"/>
              <a:t> Has more than 25% of its workforce located outside its home state </a:t>
            </a:r>
          </a:p>
          <a:p>
            <a:pPr>
              <a:spcBef>
                <a:spcPts val="0"/>
              </a:spcBef>
              <a:spcAft>
                <a:spcPts val="673"/>
              </a:spcAft>
            </a:pPr>
            <a:r>
              <a:rPr lang="en-US" sz="1100" dirty="0"/>
              <a:t>OR</a:t>
            </a:r>
          </a:p>
          <a:p>
            <a:pPr>
              <a:spcBef>
                <a:spcPts val="0"/>
              </a:spcBef>
              <a:spcAft>
                <a:spcPts val="673"/>
              </a:spcAft>
            </a:pPr>
            <a:r>
              <a:rPr lang="en-US" sz="1100" dirty="0"/>
              <a:t> Has no Alliance award program available to serve it </a:t>
            </a:r>
          </a:p>
          <a:p>
            <a:pPr>
              <a:spcBef>
                <a:spcPts val="0"/>
              </a:spcBef>
              <a:spcAft>
                <a:spcPts val="673"/>
              </a:spcAft>
            </a:pPr>
            <a:r>
              <a:rPr lang="en-US" sz="1100" dirty="0"/>
              <a:t>OR</a:t>
            </a:r>
          </a:p>
          <a:p>
            <a:pPr>
              <a:spcBef>
                <a:spcPts val="0"/>
              </a:spcBef>
              <a:spcAft>
                <a:spcPts val="673"/>
              </a:spcAft>
            </a:pPr>
            <a:r>
              <a:rPr lang="en-US" sz="1100" dirty="0"/>
              <a:t>Submits additional eligibility materials for screening.</a:t>
            </a:r>
          </a:p>
        </p:txBody>
      </p:sp>
    </p:spTree>
    <p:extLst>
      <p:ext uri="{BB962C8B-B14F-4D97-AF65-F5344CB8AC3E}">
        <p14:creationId xmlns:p14="http://schemas.microsoft.com/office/powerpoint/2010/main" val="24045862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7135" eaLnBrk="0" hangingPunct="0">
              <a:defRPr sz="3000">
                <a:solidFill>
                  <a:schemeClr val="tx1"/>
                </a:solidFill>
                <a:latin typeface="Times New Roman" pitchFamily="18" charset="0"/>
                <a:ea typeface="ＭＳ Ｐゴシック" pitchFamily="34" charset="-128"/>
              </a:defRPr>
            </a:lvl1pPr>
            <a:lvl2pPr marL="935227" indent="-359703" defTabSz="1047135" eaLnBrk="0" hangingPunct="0">
              <a:defRPr sz="3000">
                <a:solidFill>
                  <a:schemeClr val="tx1"/>
                </a:solidFill>
                <a:latin typeface="Times New Roman" pitchFamily="18" charset="0"/>
                <a:ea typeface="ＭＳ Ｐゴシック" pitchFamily="34" charset="-128"/>
              </a:defRPr>
            </a:lvl2pPr>
            <a:lvl3pPr marL="1438812" indent="-287761" defTabSz="1047135" eaLnBrk="0" hangingPunct="0">
              <a:defRPr sz="3000">
                <a:solidFill>
                  <a:schemeClr val="tx1"/>
                </a:solidFill>
                <a:latin typeface="Times New Roman" pitchFamily="18" charset="0"/>
                <a:ea typeface="ＭＳ Ｐゴシック" pitchFamily="34" charset="-128"/>
              </a:defRPr>
            </a:lvl3pPr>
            <a:lvl4pPr marL="2014336" indent="-287761" defTabSz="1047135" eaLnBrk="0" hangingPunct="0">
              <a:defRPr sz="3000">
                <a:solidFill>
                  <a:schemeClr val="tx1"/>
                </a:solidFill>
                <a:latin typeface="Times New Roman" pitchFamily="18" charset="0"/>
                <a:ea typeface="ＭＳ Ｐゴシック" pitchFamily="34" charset="-128"/>
              </a:defRPr>
            </a:lvl4pPr>
            <a:lvl5pPr marL="2589861" indent="-287761" defTabSz="1047135" eaLnBrk="0" hangingPunct="0">
              <a:defRPr sz="3000">
                <a:solidFill>
                  <a:schemeClr val="tx1"/>
                </a:solidFill>
                <a:latin typeface="Times New Roman" pitchFamily="18" charset="0"/>
                <a:ea typeface="ＭＳ Ｐゴシック" pitchFamily="34" charset="-128"/>
              </a:defRPr>
            </a:lvl5pPr>
            <a:lvl6pPr marL="3165386"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0080982D-B269-48C4-9F8D-A75D859A79A2}" type="slidenum">
              <a:rPr lang="en-US" sz="1300"/>
              <a:pPr/>
              <a:t>9</a:t>
            </a:fld>
            <a:endParaRPr lang="en-US" sz="1300" dirty="0"/>
          </a:p>
        </p:txBody>
      </p:sp>
      <p:sp>
        <p:nvSpPr>
          <p:cNvPr id="19459" name="Rectangle 2"/>
          <p:cNvSpPr>
            <a:spLocks noGrp="1" noRot="1" noChangeAspect="1" noChangeArrowheads="1" noTextEdit="1"/>
          </p:cNvSpPr>
          <p:nvPr>
            <p:ph type="sldImg"/>
          </p:nvPr>
        </p:nvSpPr>
        <p:spPr>
          <a:xfrm>
            <a:off x="869950" y="854075"/>
            <a:ext cx="5456238" cy="4216400"/>
          </a:xfrm>
          <a:ln/>
        </p:spPr>
      </p:sp>
      <p:sp>
        <p:nvSpPr>
          <p:cNvPr id="19460" name="Rectangle 3"/>
          <p:cNvSpPr>
            <a:spLocks noGrp="1" noChangeArrowheads="1"/>
          </p:cNvSpPr>
          <p:nvPr>
            <p:ph type="body" idx="1"/>
          </p:nvPr>
        </p:nvSpPr>
        <p:spPr>
          <a:xfrm>
            <a:off x="781948" y="5337535"/>
            <a:ext cx="5625344" cy="5059297"/>
          </a:xfrm>
          <a:noFill/>
          <a:ln w="9525">
            <a:noFill/>
            <a:miter lim="800000"/>
            <a:headEnd/>
            <a:tailEnd/>
          </a:ln>
          <a:effectLst/>
          <a:extLst/>
        </p:spPr>
        <p:txBody>
          <a:bodyPr vert="horz" wrap="square" lIns="92637" tIns="46319" rIns="92637" bIns="46319" numCol="1" anchor="t" anchorCtr="0" compatLnSpc="1">
            <a:prstTxWarp prst="textNoShape">
              <a:avLst/>
            </a:prstTxWarp>
          </a:bodyPr>
          <a:lstStyle/>
          <a:p>
            <a:pPr>
              <a:spcBef>
                <a:spcPts val="0"/>
              </a:spcBef>
              <a:spcAft>
                <a:spcPts val="673"/>
              </a:spcAft>
            </a:pPr>
            <a:r>
              <a:rPr lang="en-US" sz="1100" dirty="0"/>
              <a:t>The award process begins with eligibility certification in February and continues through the final meeting of the Judges Panel in November. </a:t>
            </a:r>
          </a:p>
          <a:p>
            <a:pPr>
              <a:spcBef>
                <a:spcPts val="0"/>
              </a:spcBef>
              <a:spcAft>
                <a:spcPts val="673"/>
              </a:spcAft>
            </a:pPr>
            <a:r>
              <a:rPr lang="en-US" sz="1100" dirty="0"/>
              <a:t>The award recipients are announced at the end of November. </a:t>
            </a:r>
          </a:p>
          <a:p>
            <a:pPr>
              <a:spcBef>
                <a:spcPts val="0"/>
              </a:spcBef>
              <a:spcAft>
                <a:spcPts val="673"/>
              </a:spcAft>
            </a:pPr>
            <a:r>
              <a:rPr lang="en-US" sz="1100" dirty="0"/>
              <a:t>The President of the United States traditionally presents the awards. The ceremony is held in conjunction with the Quest for Excellence Conference in April.</a:t>
            </a:r>
          </a:p>
          <a:p>
            <a:pPr>
              <a:spcBef>
                <a:spcPts val="0"/>
              </a:spcBef>
              <a:spcAft>
                <a:spcPts val="673"/>
              </a:spcAft>
            </a:pPr>
            <a:r>
              <a:rPr lang="en-US" sz="1100" dirty="0"/>
              <a:t>Award recipients present their best practices and lessons learned at Quest.</a:t>
            </a:r>
          </a:p>
          <a:p>
            <a:pPr>
              <a:spcBef>
                <a:spcPts val="0"/>
              </a:spcBef>
              <a:spcAft>
                <a:spcPts val="673"/>
              </a:spcAft>
            </a:pPr>
            <a:endParaRPr lang="en-US" sz="1100" dirty="0"/>
          </a:p>
        </p:txBody>
      </p:sp>
    </p:spTree>
    <p:extLst>
      <p:ext uri="{BB962C8B-B14F-4D97-AF65-F5344CB8AC3E}">
        <p14:creationId xmlns:p14="http://schemas.microsoft.com/office/powerpoint/2010/main" val="16863110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063" y="2414588"/>
            <a:ext cx="8550275" cy="1665287"/>
          </a:xfrm>
        </p:spPr>
        <p:txBody>
          <a:bodyPr/>
          <a:lstStyle/>
          <a:p>
            <a:r>
              <a:rPr lang="en-US"/>
              <a:t>Click to edit Master title style</a:t>
            </a:r>
          </a:p>
        </p:txBody>
      </p:sp>
      <p:sp>
        <p:nvSpPr>
          <p:cNvPr id="3" name="Subtitle 2"/>
          <p:cNvSpPr>
            <a:spLocks noGrp="1"/>
          </p:cNvSpPr>
          <p:nvPr>
            <p:ph type="subTitle" idx="1"/>
          </p:nvPr>
        </p:nvSpPr>
        <p:spPr>
          <a:xfrm>
            <a:off x="1508125" y="4403725"/>
            <a:ext cx="7042150" cy="19875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966232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10003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78775" y="844550"/>
            <a:ext cx="2079625" cy="6477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735138" y="844550"/>
            <a:ext cx="6091237" cy="6477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434173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735138" y="844550"/>
            <a:ext cx="8151812" cy="1295400"/>
          </a:xfrm>
        </p:spPr>
        <p:txBody>
          <a:bodyPr/>
          <a:lstStyle/>
          <a:p>
            <a:r>
              <a:rPr lang="en-US"/>
              <a:t>Click to edit Master title style</a:t>
            </a:r>
          </a:p>
        </p:txBody>
      </p:sp>
      <p:sp>
        <p:nvSpPr>
          <p:cNvPr id="3" name="Table Placeholder 2"/>
          <p:cNvSpPr>
            <a:spLocks noGrp="1"/>
          </p:cNvSpPr>
          <p:nvPr>
            <p:ph type="tbl" idx="1"/>
          </p:nvPr>
        </p:nvSpPr>
        <p:spPr>
          <a:xfrm>
            <a:off x="1906588" y="2598738"/>
            <a:ext cx="8151812" cy="4722812"/>
          </a:xfrm>
        </p:spPr>
        <p:txBody>
          <a:bodyPr/>
          <a:lstStyle>
            <a:lvl1pPr marL="510094" indent="-510094">
              <a:buFont typeface="Arial Narrow" pitchFamily="34" charset="0"/>
              <a:buChar char="●"/>
              <a:defRPr/>
            </a:lvl1pPr>
          </a:lstStyle>
          <a:p>
            <a:pPr lvl="0"/>
            <a:endParaRPr lang="en-US" noProof="0" dirty="0"/>
          </a:p>
        </p:txBody>
      </p:sp>
    </p:spTree>
    <p:extLst>
      <p:ext uri="{BB962C8B-B14F-4D97-AF65-F5344CB8AC3E}">
        <p14:creationId xmlns:p14="http://schemas.microsoft.com/office/powerpoint/2010/main" val="770064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62125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5338" y="4994275"/>
            <a:ext cx="8548687" cy="1544638"/>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95338" y="3294063"/>
            <a:ext cx="8548687" cy="170021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509768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906588" y="2597150"/>
            <a:ext cx="3998912"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057900" y="2597150"/>
            <a:ext cx="40005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65527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238" y="311150"/>
            <a:ext cx="9051925" cy="1295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03238" y="1739900"/>
            <a:ext cx="4443412" cy="725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03238" y="2465388"/>
            <a:ext cx="4443412" cy="4478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110163" y="1739900"/>
            <a:ext cx="4445000" cy="725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10163" y="2465388"/>
            <a:ext cx="4445000" cy="4478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5027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905833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02441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9563"/>
            <a:ext cx="3308350" cy="131762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932238" y="309563"/>
            <a:ext cx="5622925" cy="66341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03238" y="1627188"/>
            <a:ext cx="3308350" cy="531653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825683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675" y="5440363"/>
            <a:ext cx="6035675" cy="642937"/>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71675" y="693738"/>
            <a:ext cx="6035675" cy="4664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971675" y="6083300"/>
            <a:ext cx="6035675" cy="9112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314425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5"/>
          <p:cNvSpPr>
            <a:spLocks noGrp="1" noChangeArrowheads="1"/>
          </p:cNvSpPr>
          <p:nvPr>
            <p:ph type="title"/>
          </p:nvPr>
        </p:nvSpPr>
        <p:spPr bwMode="auto">
          <a:xfrm>
            <a:off x="990600" y="844550"/>
            <a:ext cx="8896350" cy="1295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Master Title Style goes here</a:t>
            </a:r>
          </a:p>
        </p:txBody>
      </p:sp>
      <p:sp>
        <p:nvSpPr>
          <p:cNvPr id="1027" name="Rectangle 16"/>
          <p:cNvSpPr>
            <a:spLocks noGrp="1" noChangeArrowheads="1"/>
          </p:cNvSpPr>
          <p:nvPr>
            <p:ph type="body" idx="1"/>
          </p:nvPr>
        </p:nvSpPr>
        <p:spPr bwMode="auto">
          <a:xfrm>
            <a:off x="1162050" y="2597150"/>
            <a:ext cx="8896350" cy="472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dirty="0"/>
              <a:t>Master Style Text</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1028" name="Group 16"/>
          <p:cNvGrpSpPr>
            <a:grpSpLocks/>
          </p:cNvGrpSpPr>
          <p:nvPr userDrawn="1"/>
        </p:nvGrpSpPr>
        <p:grpSpPr bwMode="auto">
          <a:xfrm>
            <a:off x="-3175" y="-7938"/>
            <a:ext cx="10061071" cy="7948613"/>
            <a:chOff x="-3876" y="-8640"/>
            <a:chExt cx="10061403" cy="7950005"/>
          </a:xfrm>
        </p:grpSpPr>
        <p:pic>
          <p:nvPicPr>
            <p:cNvPr id="1031" name="Picture 14" descr="shutterstock_40118065#5D201C_cmyk.ai"/>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3876" y="5503425"/>
              <a:ext cx="10058400" cy="24379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32" name="Picture 15" descr="top"/>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7301627" y="-8640"/>
              <a:ext cx="2755900" cy="1219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33" name="Text Box 12"/>
            <p:cNvSpPr txBox="1">
              <a:spLocks noChangeArrowheads="1"/>
            </p:cNvSpPr>
            <p:nvPr userDrawn="1"/>
          </p:nvSpPr>
          <p:spPr bwMode="auto">
            <a:xfrm>
              <a:off x="9242028" y="-701"/>
              <a:ext cx="812827" cy="2762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cs typeface="ＭＳ Ｐゴシック" charset="0"/>
                </a:defRPr>
              </a:lvl2pPr>
              <a:lvl3pPr marL="1143000" indent="-228600">
                <a:defRPr sz="2400">
                  <a:solidFill>
                    <a:schemeClr val="tx1"/>
                  </a:solidFill>
                  <a:latin typeface="Times New Roman" charset="0"/>
                  <a:ea typeface="ＭＳ Ｐゴシック" charset="0"/>
                  <a:cs typeface="ＭＳ Ｐゴシック" charset="0"/>
                </a:defRPr>
              </a:lvl3pPr>
              <a:lvl4pPr marL="1600200" indent="-228600">
                <a:defRPr sz="2400">
                  <a:solidFill>
                    <a:schemeClr val="tx1"/>
                  </a:solidFill>
                  <a:latin typeface="Times New Roman" charset="0"/>
                  <a:ea typeface="ＭＳ Ｐゴシック" charset="0"/>
                  <a:cs typeface="ＭＳ Ｐゴシック" charset="0"/>
                </a:defRPr>
              </a:lvl4pPr>
              <a:lvl5pPr marL="2057400" indent="-228600">
                <a:defRPr sz="2400">
                  <a:solidFill>
                    <a:schemeClr val="tx1"/>
                  </a:solidFill>
                  <a:latin typeface="Times New Roman"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9pPr>
            </a:lstStyle>
            <a:p>
              <a:pPr algn="r">
                <a:defRPr/>
              </a:pPr>
              <a:r>
                <a:rPr lang="en-US" sz="1200" dirty="0">
                  <a:solidFill>
                    <a:srgbClr val="A6A6A6"/>
                  </a:solidFill>
                  <a:latin typeface="Arial" charset="0"/>
                  <a:cs typeface="Arial" charset="0"/>
                </a:rPr>
                <a:t>2017</a:t>
              </a:r>
            </a:p>
          </p:txBody>
        </p:sp>
      </p:grpSp>
      <p:pic>
        <p:nvPicPr>
          <p:cNvPr id="1029" name="Discountinuous Chart Growth white glow.eps" descr="/Users/louannross/Desktop/Design Center/Baldrige Style Brand Folder/Graphics/Discountinuous Chart/Discountinuous Chart Growth white glow.eps"/>
          <p:cNvPicPr>
            <a:picLocks noChangeAspect="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95250" y="6438900"/>
            <a:ext cx="896938" cy="1028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30" name="Text Box 12"/>
          <p:cNvSpPr txBox="1">
            <a:spLocks noChangeArrowheads="1"/>
          </p:cNvSpPr>
          <p:nvPr userDrawn="1"/>
        </p:nvSpPr>
        <p:spPr bwMode="auto">
          <a:xfrm>
            <a:off x="26988" y="7442200"/>
            <a:ext cx="4387850" cy="2460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cs typeface="ＭＳ Ｐゴシック" charset="0"/>
              </a:defRPr>
            </a:lvl2pPr>
            <a:lvl3pPr marL="1143000" indent="-228600">
              <a:defRPr sz="2400">
                <a:solidFill>
                  <a:schemeClr val="tx1"/>
                </a:solidFill>
                <a:latin typeface="Times New Roman" charset="0"/>
                <a:ea typeface="ＭＳ Ｐゴシック" charset="0"/>
                <a:cs typeface="ＭＳ Ｐゴシック" charset="0"/>
              </a:defRPr>
            </a:lvl3pPr>
            <a:lvl4pPr marL="1600200" indent="-228600">
              <a:defRPr sz="2400">
                <a:solidFill>
                  <a:schemeClr val="tx1"/>
                </a:solidFill>
                <a:latin typeface="Times New Roman" charset="0"/>
                <a:ea typeface="ＭＳ Ｐゴシック" charset="0"/>
                <a:cs typeface="ＭＳ Ｐゴシック" charset="0"/>
              </a:defRPr>
            </a:lvl4pPr>
            <a:lvl5pPr marL="2057400" indent="-228600">
              <a:defRPr sz="2400">
                <a:solidFill>
                  <a:schemeClr val="tx1"/>
                </a:solidFill>
                <a:latin typeface="Times New Roman"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9pPr>
          </a:lstStyle>
          <a:p>
            <a:pPr>
              <a:defRPr/>
            </a:pPr>
            <a:r>
              <a:rPr lang="en-US" sz="1000" dirty="0">
                <a:solidFill>
                  <a:schemeClr val="bg1"/>
                </a:solidFill>
                <a:latin typeface="Arial" charset="0"/>
                <a:cs typeface="Arial" charset="0"/>
              </a:rPr>
              <a:t>Baldrige Performance Excellence Program | www.nist.gov/baldrige</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3" r:id="rId12"/>
  </p:sldLayoutIdLst>
  <p:txStyles>
    <p:titleStyle>
      <a:lvl1pPr algn="l" defTabSz="1019175" rtl="0" eaLnBrk="0" fontAlgn="base" hangingPunct="0">
        <a:lnSpc>
          <a:spcPts val="4600"/>
        </a:lnSpc>
        <a:spcBef>
          <a:spcPct val="0"/>
        </a:spcBef>
        <a:spcAft>
          <a:spcPct val="0"/>
        </a:spcAft>
        <a:defRPr sz="4400" b="1">
          <a:solidFill>
            <a:schemeClr val="tx2"/>
          </a:solidFill>
          <a:latin typeface="Arial Narrow"/>
          <a:ea typeface="ＭＳ Ｐゴシック" pitchFamily="-107" charset="-128"/>
          <a:cs typeface="Arial Narrow"/>
        </a:defRPr>
      </a:lvl1pPr>
      <a:lvl2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2pPr>
      <a:lvl3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3pPr>
      <a:lvl4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4pPr>
      <a:lvl5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5pPr>
      <a:lvl6pPr marL="4572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6pPr>
      <a:lvl7pPr marL="9144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7pPr>
      <a:lvl8pPr marL="13716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8pPr>
      <a:lvl9pPr marL="18288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9pPr>
    </p:titleStyle>
    <p:bodyStyle>
      <a:lvl1pPr marL="517525" indent="-517525" algn="l" defTabSz="1019175" rtl="0" eaLnBrk="0" fontAlgn="base" hangingPunct="0">
        <a:lnSpc>
          <a:spcPts val="3800"/>
        </a:lnSpc>
        <a:spcBef>
          <a:spcPts val="1000"/>
        </a:spcBef>
        <a:spcAft>
          <a:spcPct val="0"/>
        </a:spcAft>
        <a:buSzPct val="100000"/>
        <a:buFont typeface="Arial" pitchFamily="34" charset="0"/>
        <a:buChar char="•"/>
        <a:defRPr sz="3600">
          <a:solidFill>
            <a:schemeClr val="tx1"/>
          </a:solidFill>
          <a:latin typeface="+mn-lt"/>
          <a:ea typeface="ＭＳ Ｐゴシック" pitchFamily="-107" charset="-128"/>
          <a:cs typeface="ＭＳ Ｐゴシック" pitchFamily="-110" charset="-128"/>
        </a:defRPr>
      </a:lvl1pPr>
      <a:lvl2pPr marL="1036638" indent="-404813" algn="l" defTabSz="1019175" rtl="0" eaLnBrk="0" fontAlgn="base" hangingPunct="0">
        <a:lnSpc>
          <a:spcPts val="3800"/>
        </a:lnSpc>
        <a:spcBef>
          <a:spcPts val="1000"/>
        </a:spcBef>
        <a:spcAft>
          <a:spcPct val="0"/>
        </a:spcAft>
        <a:defRPr sz="3600">
          <a:solidFill>
            <a:schemeClr val="tx1"/>
          </a:solidFill>
          <a:latin typeface="+mn-lt"/>
          <a:ea typeface="ＭＳ Ｐゴシック" pitchFamily="-107" charset="-128"/>
          <a:cs typeface="ＭＳ Ｐゴシック" charset="0"/>
        </a:defRPr>
      </a:lvl2pPr>
      <a:lvl3pPr marL="1497013" indent="-254000" algn="l" defTabSz="1019175" rtl="0" eaLnBrk="0" fontAlgn="base" hangingPunct="0">
        <a:lnSpc>
          <a:spcPts val="3800"/>
        </a:lnSpc>
        <a:spcBef>
          <a:spcPts val="400"/>
        </a:spcBef>
        <a:spcAft>
          <a:spcPct val="0"/>
        </a:spcAft>
        <a:buFont typeface="Monotype Sorts" charset="0"/>
        <a:defRPr sz="3600">
          <a:solidFill>
            <a:schemeClr val="tx1"/>
          </a:solidFill>
          <a:latin typeface="+mn-lt"/>
          <a:ea typeface="ヒラギノ角ゴ Pro W3" pitchFamily="-65" charset="-128"/>
          <a:cs typeface="ヒラギノ角ゴ Pro W3" pitchFamily="-109" charset="-128"/>
        </a:defRPr>
      </a:lvl3pPr>
      <a:lvl4pPr marL="1865313" indent="-254000" algn="l" defTabSz="1019175" rtl="0" eaLnBrk="0" fontAlgn="base" hangingPunct="0">
        <a:lnSpc>
          <a:spcPts val="2200"/>
        </a:lnSpc>
        <a:spcBef>
          <a:spcPts val="400"/>
        </a:spcBef>
        <a:spcAft>
          <a:spcPct val="0"/>
        </a:spcAft>
        <a:defRPr sz="2200">
          <a:solidFill>
            <a:schemeClr val="tx1"/>
          </a:solidFill>
          <a:latin typeface="+mn-lt"/>
          <a:ea typeface="ヒラギノ角ゴ Pro W3" pitchFamily="-65" charset="-128"/>
        </a:defRPr>
      </a:lvl4pPr>
      <a:lvl5pPr marL="2292350" indent="-254000" algn="l" defTabSz="1019175" rtl="0" eaLnBrk="0" fontAlgn="base" hangingPunct="0">
        <a:lnSpc>
          <a:spcPts val="2200"/>
        </a:lnSpc>
        <a:spcBef>
          <a:spcPts val="400"/>
        </a:spcBef>
        <a:spcAft>
          <a:spcPct val="0"/>
        </a:spcAft>
        <a:buFont typeface="CommonBullets" charset="0"/>
        <a:defRPr sz="2200">
          <a:solidFill>
            <a:schemeClr val="tx1"/>
          </a:solidFill>
          <a:latin typeface="+mn-lt"/>
          <a:ea typeface="ヒラギノ角ゴ Pro W3" pitchFamily="-65" charset="-128"/>
        </a:defRPr>
      </a:lvl5pPr>
      <a:lvl6pPr marL="27495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6pPr>
      <a:lvl7pPr marL="32067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7pPr>
      <a:lvl8pPr marL="36639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8pPr>
      <a:lvl9pPr marL="41211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file://localhost/Users/rossl/Desktop/Design%20Center/2014%20New%20Logo/Final/All%20black%20no%20white/2014_Baldrige_Program_Logo.png" TargetMode="External"/><Relationship Id="rId5" Type="http://schemas.openxmlformats.org/officeDocument/2006/relationships/image" Target="../media/image4.png"/><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image" Target="file://localhost/Users/rossl/Desktop/Design%20Center/2014%20New%20Logo/Final/All%20black%20no%20white/2014_Baldrige_Program_Logo.png"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5.emf"/><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389" name="Group 16"/>
          <p:cNvGrpSpPr>
            <a:grpSpLocks/>
          </p:cNvGrpSpPr>
          <p:nvPr/>
        </p:nvGrpSpPr>
        <p:grpSpPr bwMode="auto">
          <a:xfrm>
            <a:off x="0" y="0"/>
            <a:ext cx="10058400" cy="7948613"/>
            <a:chOff x="-3876" y="-8640"/>
            <a:chExt cx="10058400" cy="7950005"/>
          </a:xfrm>
        </p:grpSpPr>
        <p:pic>
          <p:nvPicPr>
            <p:cNvPr id="16392" name="Picture 14" descr="shutterstock_40118065#5D201C_cmyk.ai"/>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76" y="5503425"/>
              <a:ext cx="10058400" cy="24379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6393" name="Text Box 12"/>
            <p:cNvSpPr txBox="1">
              <a:spLocks noChangeArrowheads="1"/>
            </p:cNvSpPr>
            <p:nvPr/>
          </p:nvSpPr>
          <p:spPr bwMode="auto">
            <a:xfrm>
              <a:off x="26288" y="7442803"/>
              <a:ext cx="4387994" cy="2461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cs typeface="ＭＳ Ｐゴシック" charset="0"/>
                </a:defRPr>
              </a:lvl2pPr>
              <a:lvl3pPr marL="1143000" indent="-228600">
                <a:defRPr sz="2400">
                  <a:solidFill>
                    <a:schemeClr val="tx1"/>
                  </a:solidFill>
                  <a:latin typeface="Times New Roman" charset="0"/>
                  <a:ea typeface="ＭＳ Ｐゴシック" charset="0"/>
                  <a:cs typeface="ＭＳ Ｐゴシック" charset="0"/>
                </a:defRPr>
              </a:lvl3pPr>
              <a:lvl4pPr marL="1600200" indent="-228600">
                <a:defRPr sz="2400">
                  <a:solidFill>
                    <a:schemeClr val="tx1"/>
                  </a:solidFill>
                  <a:latin typeface="Times New Roman" charset="0"/>
                  <a:ea typeface="ＭＳ Ｐゴシック" charset="0"/>
                  <a:cs typeface="ＭＳ Ｐゴシック" charset="0"/>
                </a:defRPr>
              </a:lvl4pPr>
              <a:lvl5pPr marL="2057400" indent="-228600">
                <a:defRPr sz="2400">
                  <a:solidFill>
                    <a:schemeClr val="tx1"/>
                  </a:solidFill>
                  <a:latin typeface="Times New Roman"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9pPr>
            </a:lstStyle>
            <a:p>
              <a:r>
                <a:rPr lang="en-US" sz="1000" dirty="0">
                  <a:solidFill>
                    <a:schemeClr val="bg1"/>
                  </a:solidFill>
                  <a:latin typeface="Arial" charset="0"/>
                  <a:cs typeface="Arial" charset="0"/>
                </a:rPr>
                <a:t>Baldrige Performance Excellence Program | www.nist.gov/baldrige</a:t>
              </a:r>
            </a:p>
          </p:txBody>
        </p:sp>
        <p:pic>
          <p:nvPicPr>
            <p:cNvPr id="16394" name="Picture 15" descr="top"/>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341819" y="-8640"/>
              <a:ext cx="2712704" cy="1219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pic>
        <p:nvPicPr>
          <p:cNvPr id="16390" name="Baldrige_Program_Logo_2010.whitebkgd.eps"/>
          <p:cNvPicPr>
            <a:picLocks noChangeAspect="1"/>
          </p:cNvPicPr>
          <p:nvPr/>
        </p:nvPicPr>
        <p:blipFill>
          <a:blip r:embed="rId5" r:link="rId6">
            <a:extLst>
              <a:ext uri="{28A0092B-C50C-407E-A947-70E740481C1C}">
                <a14:useLocalDpi xmlns:a14="http://schemas.microsoft.com/office/drawing/2010/main" val="0"/>
              </a:ext>
            </a:extLst>
          </a:blip>
          <a:stretch>
            <a:fillRect/>
          </a:stretch>
        </p:blipFill>
        <p:spPr bwMode="auto">
          <a:xfrm>
            <a:off x="143777" y="6594712"/>
            <a:ext cx="2084767" cy="8913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6391" name="nistident_flright_vec.eps" descr="/Users/louannross/Desktop/Design Center/Art Folder/Logo Folder/N/ New Identifiers 11.09.07/nistident_flright_vec.eps"/>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8976023" y="7285038"/>
            <a:ext cx="933481" cy="4127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6386" name="Rectangle 2"/>
          <p:cNvSpPr>
            <a:spLocks noGrp="1" noChangeArrowheads="1"/>
          </p:cNvSpPr>
          <p:nvPr>
            <p:ph type="ctrTitle"/>
          </p:nvPr>
        </p:nvSpPr>
        <p:spPr>
          <a:xfrm>
            <a:off x="787400" y="5029200"/>
            <a:ext cx="8601149" cy="906463"/>
          </a:xfrm>
        </p:spPr>
        <p:txBody>
          <a:bodyPr anchor="t"/>
          <a:lstStyle/>
          <a:p>
            <a:pPr>
              <a:lnSpc>
                <a:spcPts val="5300"/>
              </a:lnSpc>
            </a:pPr>
            <a:r>
              <a:rPr lang="en-US" sz="2600" b="0" dirty="0">
                <a:solidFill>
                  <a:srgbClr val="A6A6A6"/>
                </a:solidFill>
                <a:latin typeface="Arial" charset="0"/>
                <a:ea typeface="ＭＳ Ｐゴシック" charset="0"/>
                <a:cs typeface="Arial" charset="0"/>
              </a:rPr>
              <a:t>Baldrige Performance Excellence Program | 2017</a:t>
            </a:r>
            <a:br>
              <a:rPr lang="en-US" sz="2600" b="0" dirty="0">
                <a:latin typeface="Arial" charset="0"/>
                <a:ea typeface="ＭＳ Ｐゴシック" charset="0"/>
                <a:cs typeface="Arial" charset="0"/>
              </a:rPr>
            </a:br>
            <a:endParaRPr lang="en-US" sz="2600" b="0" dirty="0">
              <a:latin typeface="Arial" charset="0"/>
              <a:ea typeface="ＭＳ Ｐゴシック" charset="0"/>
              <a:cs typeface="Arial" charset="0"/>
            </a:endParaRPr>
          </a:p>
        </p:txBody>
      </p:sp>
      <p:sp>
        <p:nvSpPr>
          <p:cNvPr id="16387" name="Rectangle 3"/>
          <p:cNvSpPr>
            <a:spLocks noGrp="1" noChangeArrowheads="1"/>
          </p:cNvSpPr>
          <p:nvPr>
            <p:ph type="subTitle" idx="1"/>
          </p:nvPr>
        </p:nvSpPr>
        <p:spPr>
          <a:xfrm>
            <a:off x="787400" y="1752599"/>
            <a:ext cx="7484730" cy="1762125"/>
          </a:xfrm>
          <a:noFill/>
        </p:spPr>
        <p:txBody>
          <a:bodyPr/>
          <a:lstStyle/>
          <a:p>
            <a:pPr algn="l" defTabSz="1006069">
              <a:lnSpc>
                <a:spcPts val="5331"/>
              </a:lnSpc>
              <a:spcBef>
                <a:spcPts val="987"/>
              </a:spcBef>
              <a:buSzPct val="50000"/>
              <a:defRPr/>
            </a:pPr>
            <a:r>
              <a:rPr lang="en-US" sz="4400" b="1" dirty="0">
                <a:latin typeface="Arial" pitchFamily="34" charset="0"/>
                <a:cs typeface="Arial" pitchFamily="34" charset="0"/>
              </a:rPr>
              <a:t>The Malcolm Baldrige </a:t>
            </a:r>
            <a:br>
              <a:rPr lang="en-US" sz="4400" b="1" dirty="0">
                <a:latin typeface="Arial" pitchFamily="34" charset="0"/>
                <a:cs typeface="Arial" pitchFamily="34" charset="0"/>
              </a:rPr>
            </a:br>
            <a:r>
              <a:rPr lang="en-US" sz="4400" b="1" dirty="0">
                <a:latin typeface="Arial" pitchFamily="34" charset="0"/>
                <a:cs typeface="Arial" pitchFamily="34" charset="0"/>
              </a:rPr>
              <a:t>National Quality Award</a:t>
            </a:r>
            <a:endParaRPr lang="en-US" sz="4000" b="1" dirty="0">
              <a:latin typeface="Arial" pitchFamily="34" charset="0"/>
              <a:ea typeface="ＭＳ Ｐゴシック" pitchFamily="-109" charset="-128"/>
              <a:cs typeface="Arial" pitchFamily="34" charset="0"/>
            </a:endParaRPr>
          </a:p>
          <a:p>
            <a:pPr algn="l"/>
            <a:endParaRPr lang="en-US" sz="4000" b="1" dirty="0">
              <a:latin typeface="Arial" charset="0"/>
              <a:ea typeface="ＭＳ Ｐゴシック" charset="0"/>
              <a:cs typeface="Arial"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407125" y="850794"/>
            <a:ext cx="8420100" cy="628377"/>
          </a:xfrm>
          <a:prstGeom prst="rect">
            <a:avLst/>
          </a:prstGeom>
          <a:noFill/>
          <a:ln w="9525">
            <a:noFill/>
            <a:miter lim="800000"/>
            <a:headEnd/>
            <a:tailEnd/>
          </a:ln>
        </p:spPr>
        <p:txBody>
          <a:bodyPr lIns="0" tIns="0" rIns="0" bIns="0">
            <a:spAutoFit/>
          </a:bodyPr>
          <a:lstStyle/>
          <a:p>
            <a:pPr defTabSz="1006069">
              <a:lnSpc>
                <a:spcPts val="4936"/>
              </a:lnSpc>
              <a:defRPr/>
            </a:pPr>
            <a:r>
              <a:rPr lang="en-US" sz="4400" b="1" dirty="0">
                <a:solidFill>
                  <a:schemeClr val="tx2"/>
                </a:solidFill>
                <a:latin typeface="+mn-lt"/>
                <a:ea typeface="ＭＳ Ｐゴシック" pitchFamily="-109" charset="-128"/>
              </a:rPr>
              <a:t>How to Apply</a:t>
            </a:r>
          </a:p>
        </p:txBody>
      </p:sp>
      <p:sp>
        <p:nvSpPr>
          <p:cNvPr id="5123" name="Rectangle 3"/>
          <p:cNvSpPr>
            <a:spLocks noChangeArrowheads="1"/>
          </p:cNvSpPr>
          <p:nvPr/>
        </p:nvSpPr>
        <p:spPr bwMode="auto">
          <a:xfrm>
            <a:off x="838200" y="2563137"/>
            <a:ext cx="3436621" cy="2831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marL="463722" indent="-463722" defTabSz="913218">
              <a:lnSpc>
                <a:spcPts val="3407"/>
              </a:lnSpc>
              <a:spcBef>
                <a:spcPts val="897"/>
              </a:spcBef>
              <a:buClr>
                <a:schemeClr val="tx1"/>
              </a:buClr>
              <a:buSzPct val="50000"/>
              <a:buFont typeface="Arial Narrow" pitchFamily="34" charset="0"/>
              <a:buChar char="●"/>
            </a:pPr>
            <a:r>
              <a:rPr lang="en-US" sz="3200" kern="0" dirty="0">
                <a:latin typeface="+mn-lt"/>
                <a:ea typeface="ＭＳ Ｐゴシック" pitchFamily="34" charset="-128"/>
                <a:cs typeface="ＭＳ Ｐゴシック" pitchFamily="-110" charset="-128"/>
              </a:rPr>
              <a:t>6 categories</a:t>
            </a:r>
          </a:p>
          <a:p>
            <a:pPr marL="463722" indent="-463722" defTabSz="913218">
              <a:lnSpc>
                <a:spcPts val="3407"/>
              </a:lnSpc>
              <a:spcBef>
                <a:spcPts val="897"/>
              </a:spcBef>
              <a:buClr>
                <a:schemeClr val="tx1"/>
              </a:buClr>
              <a:buSzPct val="50000"/>
              <a:buFont typeface="Arial Narrow" pitchFamily="34" charset="0"/>
              <a:buChar char="●"/>
            </a:pPr>
            <a:r>
              <a:rPr lang="en-US" sz="3200" kern="0" dirty="0">
                <a:latin typeface="+mn-lt"/>
                <a:ea typeface="ＭＳ Ｐゴシック" pitchFamily="34" charset="-128"/>
                <a:cs typeface="ＭＳ Ｐゴシック" pitchFamily="-110" charset="-128"/>
              </a:rPr>
              <a:t>Nomination of examiner</a:t>
            </a:r>
          </a:p>
          <a:p>
            <a:pPr marL="463722" indent="-463722" defTabSz="913218">
              <a:lnSpc>
                <a:spcPts val="3407"/>
              </a:lnSpc>
              <a:spcBef>
                <a:spcPts val="897"/>
              </a:spcBef>
              <a:buClr>
                <a:schemeClr val="tx1"/>
              </a:buClr>
              <a:buSzPct val="50000"/>
              <a:buFont typeface="Arial Narrow" pitchFamily="34" charset="0"/>
              <a:buChar char="●"/>
            </a:pPr>
            <a:r>
              <a:rPr lang="en-US" sz="3200" kern="0" dirty="0">
                <a:latin typeface="+mn-lt"/>
                <a:ea typeface="ＭＳ Ｐゴシック" pitchFamily="34" charset="-128"/>
                <a:cs typeface="ＭＳ Ｐゴシック" pitchFamily="-110" charset="-128"/>
              </a:rPr>
              <a:t>Fee: $400 </a:t>
            </a:r>
          </a:p>
          <a:p>
            <a:pPr marL="1131435" lvl="1" indent="-507736">
              <a:lnSpc>
                <a:spcPts val="2566"/>
              </a:lnSpc>
              <a:spcBef>
                <a:spcPts val="1580"/>
              </a:spcBef>
              <a:buClr>
                <a:schemeClr val="tx1"/>
              </a:buClr>
              <a:buSzPct val="100000"/>
              <a:buFont typeface="Arial Narrow" pitchFamily="34" charset="0"/>
              <a:buChar char="–"/>
            </a:pPr>
            <a:endParaRPr lang="en-US" sz="3200" dirty="0">
              <a:latin typeface="Arial Narrow" pitchFamily="34" charset="0"/>
            </a:endParaRPr>
          </a:p>
        </p:txBody>
      </p:sp>
      <p:sp>
        <p:nvSpPr>
          <p:cNvPr id="5124" name="Rectangle 3"/>
          <p:cNvSpPr>
            <a:spLocks noChangeArrowheads="1"/>
          </p:cNvSpPr>
          <p:nvPr/>
        </p:nvSpPr>
        <p:spPr bwMode="auto">
          <a:xfrm>
            <a:off x="5800726" y="2573431"/>
            <a:ext cx="3876675" cy="2126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marL="510870" indent="-510870">
              <a:lnSpc>
                <a:spcPts val="3554"/>
              </a:lnSpc>
              <a:spcBef>
                <a:spcPts val="1580"/>
              </a:spcBef>
              <a:buClr>
                <a:schemeClr val="tx1"/>
              </a:buClr>
              <a:buSzPct val="50000"/>
              <a:buFont typeface="Monotype Sorts"/>
              <a:buChar char="l"/>
            </a:pPr>
            <a:endParaRPr lang="en-US" sz="3520" dirty="0">
              <a:latin typeface="Arial Narrow" pitchFamily="34" charset="0"/>
            </a:endParaRPr>
          </a:p>
        </p:txBody>
      </p:sp>
      <p:sp>
        <p:nvSpPr>
          <p:cNvPr id="2" name="Rectangle 1"/>
          <p:cNvSpPr/>
          <p:nvPr/>
        </p:nvSpPr>
        <p:spPr>
          <a:xfrm>
            <a:off x="407126" y="1539240"/>
            <a:ext cx="4531433" cy="720710"/>
          </a:xfrm>
          <a:prstGeom prst="rect">
            <a:avLst/>
          </a:prstGeom>
        </p:spPr>
        <p:txBody>
          <a:bodyPr wrap="none">
            <a:spAutoFit/>
          </a:bodyPr>
          <a:lstStyle/>
          <a:p>
            <a:pPr defTabSz="1006069">
              <a:lnSpc>
                <a:spcPts val="4936"/>
              </a:lnSpc>
              <a:defRPr/>
            </a:pPr>
            <a:r>
              <a:rPr lang="en-US" sz="3600" b="1" dirty="0">
                <a:solidFill>
                  <a:schemeClr val="tx2"/>
                </a:solidFill>
                <a:latin typeface="+mn-lt"/>
                <a:ea typeface="ＭＳ Ｐゴシック" pitchFamily="-109" charset="-128"/>
              </a:rPr>
              <a:t>1. Certify Your Eligibility</a:t>
            </a:r>
          </a:p>
        </p:txBody>
      </p:sp>
      <p:sp>
        <p:nvSpPr>
          <p:cNvPr id="3" name="Rectangle 2"/>
          <p:cNvSpPr/>
          <p:nvPr/>
        </p:nvSpPr>
        <p:spPr>
          <a:xfrm>
            <a:off x="5029200" y="1539240"/>
            <a:ext cx="4588820" cy="720710"/>
          </a:xfrm>
          <a:prstGeom prst="rect">
            <a:avLst/>
          </a:prstGeom>
        </p:spPr>
        <p:txBody>
          <a:bodyPr wrap="none">
            <a:spAutoFit/>
          </a:bodyPr>
          <a:lstStyle/>
          <a:p>
            <a:pPr defTabSz="1006069">
              <a:lnSpc>
                <a:spcPts val="4936"/>
              </a:lnSpc>
            </a:pPr>
            <a:r>
              <a:rPr lang="en-US" sz="3600" b="1" dirty="0">
                <a:solidFill>
                  <a:schemeClr val="tx2"/>
                </a:solidFill>
                <a:latin typeface="+mn-lt"/>
                <a:ea typeface="ＭＳ Ｐゴシック" pitchFamily="-109" charset="-128"/>
              </a:rPr>
              <a:t>2. Submit an Application</a:t>
            </a:r>
          </a:p>
        </p:txBody>
      </p:sp>
      <p:sp>
        <p:nvSpPr>
          <p:cNvPr id="8" name="Rectangle 3"/>
          <p:cNvSpPr txBox="1">
            <a:spLocks noChangeArrowheads="1"/>
          </p:cNvSpPr>
          <p:nvPr/>
        </p:nvSpPr>
        <p:spPr>
          <a:xfrm>
            <a:off x="5222966" y="2500449"/>
            <a:ext cx="4442460" cy="4209025"/>
          </a:xfrm>
          <a:prstGeom prst="rect">
            <a:avLst/>
          </a:prstGeom>
        </p:spPr>
        <p:txBody>
          <a:bodyPr/>
          <a:lstStyle>
            <a:lvl1pPr marL="463722" indent="-463722" algn="l" defTabSz="913218" rtl="0" eaLnBrk="0" fontAlgn="base" hangingPunct="0">
              <a:lnSpc>
                <a:spcPts val="3407"/>
              </a:lnSpc>
              <a:spcBef>
                <a:spcPts val="897"/>
              </a:spcBef>
              <a:spcAft>
                <a:spcPct val="0"/>
              </a:spcAft>
              <a:buSzPct val="50000"/>
              <a:buFont typeface="Monotype Sorts" pitchFamily="2" charset="2"/>
              <a:buChar char="l"/>
              <a:defRPr sz="3200">
                <a:solidFill>
                  <a:schemeClr val="tx1"/>
                </a:solidFill>
                <a:latin typeface="+mn-lt"/>
                <a:ea typeface="ＭＳ Ｐゴシック" pitchFamily="-107" charset="-128"/>
                <a:cs typeface="ＭＳ Ｐゴシック" pitchFamily="-110" charset="-128"/>
              </a:defRPr>
            </a:lvl1pPr>
            <a:lvl2pPr marL="928866" indent="-362726" algn="l" defTabSz="913218" rtl="0" eaLnBrk="0" fontAlgn="base" hangingPunct="0">
              <a:lnSpc>
                <a:spcPts val="3407"/>
              </a:lnSpc>
              <a:spcBef>
                <a:spcPts val="897"/>
              </a:spcBef>
              <a:spcAft>
                <a:spcPct val="0"/>
              </a:spcAft>
              <a:defRPr sz="3200">
                <a:solidFill>
                  <a:schemeClr val="tx1"/>
                </a:solidFill>
                <a:latin typeface="+mn-lt"/>
                <a:ea typeface="ＭＳ Ｐゴシック" pitchFamily="-107" charset="-128"/>
                <a:cs typeface="ＭＳ Ｐゴシック"/>
              </a:defRPr>
            </a:lvl2pPr>
            <a:lvl3pPr marL="1341378" indent="-227599" algn="l" defTabSz="913218" rtl="0" eaLnBrk="0" fontAlgn="base" hangingPunct="0">
              <a:lnSpc>
                <a:spcPts val="3407"/>
              </a:lnSpc>
              <a:spcBef>
                <a:spcPts val="359"/>
              </a:spcBef>
              <a:spcAft>
                <a:spcPct val="0"/>
              </a:spcAft>
              <a:buFont typeface="Monotype Sorts" pitchFamily="2" charset="2"/>
              <a:defRPr sz="3200">
                <a:solidFill>
                  <a:schemeClr val="tx1"/>
                </a:solidFill>
                <a:latin typeface="+mn-lt"/>
                <a:ea typeface="ヒラギノ角ゴ Pro W3" pitchFamily="-65" charset="-128"/>
                <a:cs typeface="ＭＳ Ｐゴシック"/>
              </a:defRPr>
            </a:lvl3pPr>
            <a:lvl4pPr marL="1671390" indent="-227599" algn="l" defTabSz="913218" rtl="0" eaLnBrk="0" fontAlgn="base" hangingPunct="0">
              <a:lnSpc>
                <a:spcPts val="1972"/>
              </a:lnSpc>
              <a:spcBef>
                <a:spcPts val="359"/>
              </a:spcBef>
              <a:spcAft>
                <a:spcPct val="0"/>
              </a:spcAft>
              <a:defRPr sz="2000">
                <a:solidFill>
                  <a:schemeClr val="tx1"/>
                </a:solidFill>
                <a:latin typeface="+mn-lt"/>
                <a:ea typeface="ヒラギノ角ゴ Pro W3" pitchFamily="-65" charset="-128"/>
                <a:cs typeface="ＭＳ Ｐゴシック"/>
              </a:defRPr>
            </a:lvl4pPr>
            <a:lvl5pPr marL="2054029"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ヒラギノ角ゴ Pro W3" pitchFamily="-65" charset="-128"/>
                <a:cs typeface="ＭＳ Ｐゴシック"/>
              </a:defRPr>
            </a:lvl5pPr>
            <a:lvl6pPr marL="246369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6pPr>
            <a:lvl7pPr marL="2873366"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7pPr>
            <a:lvl8pPr marL="328303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8pPr>
            <a:lvl9pPr marL="369270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9pPr>
          </a:lstStyle>
          <a:p>
            <a:pPr>
              <a:spcAft>
                <a:spcPts val="1185"/>
              </a:spcAft>
              <a:buFont typeface="Arial Narrow" pitchFamily="34" charset="0"/>
              <a:buChar char="●"/>
            </a:pPr>
            <a:r>
              <a:rPr lang="en-US" kern="0" dirty="0">
                <a:ea typeface="ＭＳ Ｐゴシック" pitchFamily="34" charset="-128"/>
              </a:rPr>
              <a:t>Respond to the Baldrige Criteria (50 pages)</a:t>
            </a:r>
          </a:p>
          <a:p>
            <a:pPr>
              <a:spcAft>
                <a:spcPts val="1185"/>
              </a:spcAft>
              <a:buFont typeface="Arial Narrow" pitchFamily="34" charset="0"/>
              <a:buChar char="●"/>
            </a:pPr>
            <a:r>
              <a:rPr lang="en-US" kern="0" dirty="0">
                <a:ea typeface="ＭＳ Ｐゴシック" pitchFamily="34" charset="-128"/>
              </a:rPr>
              <a:t>Application fee </a:t>
            </a:r>
            <a:br>
              <a:rPr lang="en-US" kern="0" dirty="0">
                <a:ea typeface="ＭＳ Ｐゴシック" pitchFamily="34" charset="-128"/>
              </a:rPr>
            </a:br>
            <a:r>
              <a:rPr lang="en-US" kern="0" dirty="0">
                <a:ea typeface="ＭＳ Ｐゴシック" pitchFamily="34" charset="-128"/>
              </a:rPr>
              <a:t>(sliding scale)</a:t>
            </a:r>
          </a:p>
          <a:p>
            <a:pPr>
              <a:buFont typeface="Arial Narrow" pitchFamily="34" charset="0"/>
              <a:buChar char="●"/>
            </a:pPr>
            <a:r>
              <a:rPr lang="en-US" kern="0" dirty="0">
                <a:ea typeface="ＭＳ Ｐゴシック" pitchFamily="34" charset="-128"/>
              </a:rPr>
              <a:t>Site visit fee, if selected (sliding scale)</a:t>
            </a:r>
            <a:br>
              <a:rPr lang="en-US" kern="0" dirty="0">
                <a:ea typeface="ＭＳ Ｐゴシック" pitchFamily="34" charset="-128"/>
              </a:rPr>
            </a:br>
            <a:endParaRPr lang="en-US" kern="0" dirty="0">
              <a:ea typeface="ＭＳ Ｐゴシック" pitchFamily="34"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86592" y="1581803"/>
            <a:ext cx="3604260" cy="2514600"/>
          </a:xfrm>
        </p:spPr>
        <p:txBody>
          <a:bodyPr/>
          <a:lstStyle/>
          <a:p>
            <a:pPr>
              <a:lnSpc>
                <a:spcPts val="5060"/>
              </a:lnSpc>
            </a:pPr>
            <a:r>
              <a:rPr lang="en-US" sz="4840" dirty="0">
                <a:latin typeface="Arial Narrow" pitchFamily="34" charset="0"/>
                <a:ea typeface="ＭＳ Ｐゴシック" pitchFamily="34" charset="-128"/>
                <a:cs typeface="Arial Narrow" pitchFamily="34" charset="0"/>
              </a:rPr>
              <a:t>Review of</a:t>
            </a:r>
            <a:br>
              <a:rPr lang="en-US" sz="4840" dirty="0">
                <a:latin typeface="Arial Narrow" pitchFamily="34" charset="0"/>
                <a:ea typeface="ＭＳ Ｐゴシック" pitchFamily="34" charset="-128"/>
                <a:cs typeface="Arial Narrow" pitchFamily="34" charset="0"/>
              </a:rPr>
            </a:br>
            <a:r>
              <a:rPr lang="en-US" sz="4840" dirty="0">
                <a:latin typeface="Arial Narrow" pitchFamily="34" charset="0"/>
                <a:ea typeface="ＭＳ Ｐゴシック" pitchFamily="34" charset="-128"/>
                <a:cs typeface="Arial Narrow" pitchFamily="34" charset="0"/>
              </a:rPr>
              <a:t>Award Applications</a:t>
            </a:r>
          </a:p>
        </p:txBody>
      </p:sp>
      <p:pic>
        <p:nvPicPr>
          <p:cNvPr id="1030" name="Picture 6"/>
          <p:cNvPicPr>
            <a:picLocks noChangeAspect="1" noChangeArrowheads="1"/>
          </p:cNvPicPr>
          <p:nvPr/>
        </p:nvPicPr>
        <p:blipFill rotWithShape="1">
          <a:blip r:embed="rId3">
            <a:extLst>
              <a:ext uri="{28A0092B-C50C-407E-A947-70E740481C1C}">
                <a14:useLocalDpi xmlns:a14="http://schemas.microsoft.com/office/drawing/2010/main" val="0"/>
              </a:ext>
            </a:extLst>
          </a:blip>
          <a:srcRect l="18676" t="8762" r="2492"/>
          <a:stretch/>
        </p:blipFill>
        <p:spPr bwMode="auto">
          <a:xfrm>
            <a:off x="4090852" y="156755"/>
            <a:ext cx="3997737" cy="7223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834220" y="1428800"/>
            <a:ext cx="8151812" cy="967628"/>
          </a:xfrm>
        </p:spPr>
        <p:txBody>
          <a:bodyPr/>
          <a:lstStyle/>
          <a:p>
            <a:r>
              <a:rPr lang="en-US" sz="4840" dirty="0">
                <a:latin typeface="Arial Narrow" pitchFamily="34" charset="0"/>
                <a:ea typeface="ＭＳ Ｐゴシック" pitchFamily="34" charset="-128"/>
                <a:cs typeface="Arial Narrow" pitchFamily="34" charset="0"/>
              </a:rPr>
              <a:t>Role-Model Determination</a:t>
            </a:r>
          </a:p>
        </p:txBody>
      </p:sp>
      <p:sp>
        <p:nvSpPr>
          <p:cNvPr id="8195" name="Rectangle 3"/>
          <p:cNvSpPr>
            <a:spLocks noGrp="1" noChangeArrowheads="1"/>
          </p:cNvSpPr>
          <p:nvPr>
            <p:ph type="body" idx="1"/>
          </p:nvPr>
        </p:nvSpPr>
        <p:spPr>
          <a:xfrm>
            <a:off x="1633950" y="2541890"/>
            <a:ext cx="7816215" cy="2194112"/>
          </a:xfrm>
        </p:spPr>
        <p:txBody>
          <a:bodyPr/>
          <a:lstStyle/>
          <a:p>
            <a:r>
              <a:rPr lang="en-US" dirty="0">
                <a:ea typeface="ＭＳ Ｐゴシック" pitchFamily="34" charset="-128"/>
              </a:rPr>
              <a:t>Purpose of determination</a:t>
            </a:r>
          </a:p>
          <a:p>
            <a:r>
              <a:rPr lang="en-US" dirty="0">
                <a:ea typeface="ＭＳ Ｐゴシック" pitchFamily="34" charset="-128"/>
              </a:rPr>
              <a:t>Records check</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767397" y="1455420"/>
            <a:ext cx="7386638" cy="1257300"/>
          </a:xfrm>
        </p:spPr>
        <p:txBody>
          <a:bodyPr/>
          <a:lstStyle/>
          <a:p>
            <a:r>
              <a:rPr lang="en-US" sz="4840" dirty="0">
                <a:latin typeface="Arial Narrow" pitchFamily="34" charset="0"/>
                <a:ea typeface="ＭＳ Ｐゴシック" pitchFamily="34" charset="-128"/>
                <a:cs typeface="Arial Narrow" pitchFamily="34" charset="0"/>
              </a:rPr>
              <a:t>Board of Examiners</a:t>
            </a:r>
          </a:p>
        </p:txBody>
      </p:sp>
      <p:sp>
        <p:nvSpPr>
          <p:cNvPr id="11267" name="Rectangle 3"/>
          <p:cNvSpPr>
            <a:spLocks noGrp="1" noChangeArrowheads="1"/>
          </p:cNvSpPr>
          <p:nvPr>
            <p:ph type="body" idx="1"/>
          </p:nvPr>
        </p:nvSpPr>
        <p:spPr>
          <a:xfrm>
            <a:off x="1738948" y="2461260"/>
            <a:ext cx="8151813" cy="2682240"/>
          </a:xfrm>
        </p:spPr>
        <p:txBody>
          <a:bodyPr/>
          <a:lstStyle/>
          <a:p>
            <a:pPr>
              <a:lnSpc>
                <a:spcPct val="100000"/>
              </a:lnSpc>
              <a:spcBef>
                <a:spcPct val="0"/>
              </a:spcBef>
              <a:spcAft>
                <a:spcPts val="660"/>
              </a:spcAft>
            </a:pPr>
            <a:r>
              <a:rPr lang="en-US" dirty="0">
                <a:ea typeface="ＭＳ Ｐゴシック" pitchFamily="34" charset="-128"/>
              </a:rPr>
              <a:t>Volunteers</a:t>
            </a:r>
          </a:p>
          <a:p>
            <a:pPr>
              <a:lnSpc>
                <a:spcPct val="100000"/>
              </a:lnSpc>
              <a:spcBef>
                <a:spcPct val="0"/>
              </a:spcBef>
              <a:spcAft>
                <a:spcPts val="660"/>
              </a:spcAft>
            </a:pPr>
            <a:r>
              <a:rPr lang="en-US" dirty="0">
                <a:ea typeface="ＭＳ Ｐゴシック" pitchFamily="34" charset="-128"/>
              </a:rPr>
              <a:t>“Backbone” of Baldrige Program</a:t>
            </a:r>
          </a:p>
          <a:p>
            <a:pPr>
              <a:lnSpc>
                <a:spcPct val="100000"/>
              </a:lnSpc>
              <a:spcBef>
                <a:spcPct val="0"/>
              </a:spcBef>
              <a:spcAft>
                <a:spcPts val="660"/>
              </a:spcAft>
            </a:pPr>
            <a:r>
              <a:rPr lang="en-US" dirty="0">
                <a:ea typeface="ＭＳ Ｐゴシック" pitchFamily="34" charset="-128"/>
              </a:rPr>
              <a:t>Evaluate award applications</a:t>
            </a:r>
          </a:p>
          <a:p>
            <a:pPr>
              <a:lnSpc>
                <a:spcPct val="100000"/>
              </a:lnSpc>
              <a:spcBef>
                <a:spcPct val="0"/>
              </a:spcBef>
              <a:spcAft>
                <a:spcPts val="660"/>
              </a:spcAft>
            </a:pPr>
            <a:r>
              <a:rPr lang="en-US" dirty="0">
                <a:ea typeface="ＭＳ Ｐゴシック" pitchFamily="34" charset="-128"/>
              </a:rPr>
              <a:t>Serve as ambassadors</a:t>
            </a:r>
          </a:p>
          <a:p>
            <a:pPr>
              <a:lnSpc>
                <a:spcPct val="100000"/>
              </a:lnSpc>
              <a:spcAft>
                <a:spcPts val="660"/>
              </a:spcAft>
            </a:pPr>
            <a:endParaRPr lang="en-US" dirty="0">
              <a:ea typeface="ＭＳ Ｐゴシック" pitchFamily="34" charset="-12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46539" y="222070"/>
            <a:ext cx="8894762" cy="1007689"/>
          </a:xfrm>
        </p:spPr>
        <p:txBody>
          <a:bodyPr/>
          <a:lstStyle/>
          <a:p>
            <a:pPr>
              <a:lnSpc>
                <a:spcPts val="4936"/>
              </a:lnSpc>
            </a:pPr>
            <a:r>
              <a:rPr lang="en-US" sz="4840" dirty="0">
                <a:latin typeface="Arial Narrow" pitchFamily="34" charset="0"/>
                <a:ea typeface="ＭＳ Ｐゴシック" pitchFamily="34" charset="-128"/>
                <a:cs typeface="Arial Narrow" pitchFamily="34" charset="0"/>
              </a:rPr>
              <a:t>Applications by Award Category</a:t>
            </a:r>
          </a:p>
        </p:txBody>
      </p:sp>
      <p:graphicFrame>
        <p:nvGraphicFramePr>
          <p:cNvPr id="311375" name="Group 79"/>
          <p:cNvGraphicFramePr>
            <a:graphicFrameLocks noGrp="1"/>
          </p:cNvGraphicFramePr>
          <p:nvPr>
            <p:ph idx="1"/>
            <p:extLst>
              <p:ext uri="{D42A27DB-BD31-4B8C-83A1-F6EECF244321}">
                <p14:modId xmlns:p14="http://schemas.microsoft.com/office/powerpoint/2010/main" val="2068311469"/>
              </p:ext>
            </p:extLst>
          </p:nvPr>
        </p:nvGraphicFramePr>
        <p:xfrm>
          <a:off x="642551" y="1106191"/>
          <a:ext cx="9135436" cy="4956968"/>
        </p:xfrm>
        <a:graphic>
          <a:graphicData uri="http://schemas.openxmlformats.org/drawingml/2006/table">
            <a:tbl>
              <a:tblPr firstRow="1">
                <a:tableStyleId>{9DCAF9ED-07DC-4A11-8D7F-57B35C25682E}</a:tableStyleId>
              </a:tblPr>
              <a:tblGrid>
                <a:gridCol w="2105681">
                  <a:extLst>
                    <a:ext uri="{9D8B030D-6E8A-4147-A177-3AD203B41FA5}">
                      <a16:colId xmlns:a16="http://schemas.microsoft.com/office/drawing/2014/main" val="20000"/>
                    </a:ext>
                  </a:extLst>
                </a:gridCol>
                <a:gridCol w="702704">
                  <a:extLst>
                    <a:ext uri="{9D8B030D-6E8A-4147-A177-3AD203B41FA5}">
                      <a16:colId xmlns:a16="http://schemas.microsoft.com/office/drawing/2014/main" val="1811849587"/>
                    </a:ext>
                  </a:extLst>
                </a:gridCol>
                <a:gridCol w="702704">
                  <a:extLst>
                    <a:ext uri="{9D8B030D-6E8A-4147-A177-3AD203B41FA5}">
                      <a16:colId xmlns:a16="http://schemas.microsoft.com/office/drawing/2014/main" val="549641644"/>
                    </a:ext>
                  </a:extLst>
                </a:gridCol>
                <a:gridCol w="714959">
                  <a:extLst>
                    <a:ext uri="{9D8B030D-6E8A-4147-A177-3AD203B41FA5}">
                      <a16:colId xmlns:a16="http://schemas.microsoft.com/office/drawing/2014/main" val="20001"/>
                    </a:ext>
                  </a:extLst>
                </a:gridCol>
                <a:gridCol w="726875">
                  <a:extLst>
                    <a:ext uri="{9D8B030D-6E8A-4147-A177-3AD203B41FA5}">
                      <a16:colId xmlns:a16="http://schemas.microsoft.com/office/drawing/2014/main" val="20002"/>
                    </a:ext>
                  </a:extLst>
                </a:gridCol>
                <a:gridCol w="764448">
                  <a:extLst>
                    <a:ext uri="{9D8B030D-6E8A-4147-A177-3AD203B41FA5}">
                      <a16:colId xmlns:a16="http://schemas.microsoft.com/office/drawing/2014/main" val="20003"/>
                    </a:ext>
                  </a:extLst>
                </a:gridCol>
                <a:gridCol w="636850">
                  <a:extLst>
                    <a:ext uri="{9D8B030D-6E8A-4147-A177-3AD203B41FA5}">
                      <a16:colId xmlns:a16="http://schemas.microsoft.com/office/drawing/2014/main" val="20004"/>
                    </a:ext>
                  </a:extLst>
                </a:gridCol>
                <a:gridCol w="737873">
                  <a:extLst>
                    <a:ext uri="{9D8B030D-6E8A-4147-A177-3AD203B41FA5}">
                      <a16:colId xmlns:a16="http://schemas.microsoft.com/office/drawing/2014/main" val="20005"/>
                    </a:ext>
                  </a:extLst>
                </a:gridCol>
                <a:gridCol w="681114">
                  <a:extLst>
                    <a:ext uri="{9D8B030D-6E8A-4147-A177-3AD203B41FA5}">
                      <a16:colId xmlns:a16="http://schemas.microsoft.com/office/drawing/2014/main" val="20006"/>
                    </a:ext>
                  </a:extLst>
                </a:gridCol>
                <a:gridCol w="681114">
                  <a:extLst>
                    <a:ext uri="{9D8B030D-6E8A-4147-A177-3AD203B41FA5}">
                      <a16:colId xmlns:a16="http://schemas.microsoft.com/office/drawing/2014/main" val="20007"/>
                    </a:ext>
                  </a:extLst>
                </a:gridCol>
                <a:gridCol w="681114">
                  <a:extLst>
                    <a:ext uri="{9D8B030D-6E8A-4147-A177-3AD203B41FA5}">
                      <a16:colId xmlns:a16="http://schemas.microsoft.com/office/drawing/2014/main" val="20008"/>
                    </a:ext>
                  </a:extLst>
                </a:gridCol>
              </a:tblGrid>
              <a:tr h="619621">
                <a:tc>
                  <a:txBody>
                    <a:bodyPr/>
                    <a:lstStyle/>
                    <a:p>
                      <a:pPr marL="0" marR="0" lvl="0" indent="0" algn="l" defTabSz="1019175" rtl="0" eaLnBrk="0" fontAlgn="base" latinLnBrk="0" hangingPunct="0">
                        <a:lnSpc>
                          <a:spcPts val="3800"/>
                        </a:lnSpc>
                        <a:spcBef>
                          <a:spcPts val="1000"/>
                        </a:spcBef>
                        <a:spcAft>
                          <a:spcPct val="0"/>
                        </a:spcAft>
                        <a:buClrTx/>
                        <a:buSzPct val="50000"/>
                        <a:buFont typeface="Monotype Sorts" pitchFamily="2" charset="2"/>
                        <a:buNone/>
                        <a:tabLst/>
                      </a:pPr>
                      <a:endParaRPr kumimoji="0" lang="en-US" sz="2600" b="0"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defRPr/>
                      </a:pPr>
                      <a:r>
                        <a:rPr kumimoji="0" lang="en-US" sz="2600" u="none" strike="noStrike" cap="none" normalizeH="0" baseline="0" dirty="0">
                          <a:ln>
                            <a:noFill/>
                          </a:ln>
                          <a:effectLst/>
                        </a:rPr>
                        <a:t>’16*</a:t>
                      </a:r>
                      <a:endParaRPr kumimoji="0" lang="en-US" sz="2600" b="0" i="0" u="none" strike="noStrike" cap="none" normalizeH="0" baseline="0" dirty="0">
                        <a:ln>
                          <a:noFill/>
                        </a:ln>
                        <a:solidFill>
                          <a:schemeClr val="bg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defRPr/>
                      </a:pPr>
                      <a:r>
                        <a:rPr kumimoji="0" lang="en-US" sz="2600" u="none" strike="noStrike" cap="none" normalizeH="0" baseline="0" dirty="0">
                          <a:ln>
                            <a:noFill/>
                          </a:ln>
                          <a:effectLst/>
                        </a:rPr>
                        <a:t>’15*</a:t>
                      </a:r>
                      <a:endParaRPr kumimoji="0" lang="en-US" sz="2600" b="1" i="0" u="none" strike="noStrike" cap="none" normalizeH="0" baseline="0" dirty="0">
                        <a:ln>
                          <a:noFill/>
                        </a:ln>
                        <a:solidFill>
                          <a:schemeClr val="bg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’14*</a:t>
                      </a:r>
                      <a:endParaRPr kumimoji="0" lang="en-US" sz="2600" b="1" i="0" u="none" strike="noStrike" cap="none" normalizeH="0" baseline="0" dirty="0">
                        <a:ln>
                          <a:noFill/>
                        </a:ln>
                        <a:solidFill>
                          <a:schemeClr val="bg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’13*</a:t>
                      </a:r>
                      <a:endParaRPr kumimoji="0" lang="en-US" sz="2600" b="1" i="0" u="none" strike="noStrike" cap="none" normalizeH="0" baseline="0" dirty="0">
                        <a:ln>
                          <a:noFill/>
                        </a:ln>
                        <a:solidFill>
                          <a:schemeClr val="bg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’12*</a:t>
                      </a:r>
                      <a:endParaRPr kumimoji="0" lang="en-US" sz="2600" b="1" i="0" u="none" strike="noStrike" cap="none" normalizeH="0" baseline="0" dirty="0">
                        <a:ln>
                          <a:noFill/>
                        </a:ln>
                        <a:solidFill>
                          <a:schemeClr val="accent2"/>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’11</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’10</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’09</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’08</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’07</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extLst>
                  <a:ext uri="{0D108BD9-81ED-4DB2-BD59-A6C34878D82A}">
                    <a16:rowId xmlns:a16="http://schemas.microsoft.com/office/drawing/2014/main" val="10000"/>
                  </a:ext>
                </a:extLst>
              </a:tr>
              <a:tr h="619621">
                <a:tc>
                  <a:txBody>
                    <a:bodyPr/>
                    <a:lstStyle/>
                    <a:p>
                      <a:pPr marL="0" marR="0" lvl="0" indent="0" algn="l"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Manufacturing</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defRPr/>
                      </a:pPr>
                      <a:r>
                        <a:rPr kumimoji="0" lang="en-US" sz="2600" b="0" i="0" u="none" strike="noStrike" cap="none" normalizeH="0" baseline="0" dirty="0">
                          <a:ln>
                            <a:noFill/>
                          </a:ln>
                          <a:solidFill>
                            <a:schemeClr val="tx1"/>
                          </a:solidFill>
                          <a:effectLst/>
                          <a:latin typeface="Arial Narrow" pitchFamily="34" charset="0"/>
                        </a:rPr>
                        <a:t>--</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defRPr/>
                      </a:pPr>
                      <a:r>
                        <a:rPr kumimoji="0" lang="en-US" sz="2600" u="none" strike="noStrike" cap="none" normalizeH="0" baseline="0" dirty="0">
                          <a:ln>
                            <a:noFill/>
                          </a:ln>
                          <a:effectLst/>
                        </a:rPr>
                        <a:t>--</a:t>
                      </a:r>
                      <a:endParaRPr kumimoji="0" lang="en-US" sz="2600" b="0"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defRPr/>
                      </a:pPr>
                      <a:r>
                        <a:rPr kumimoji="0" lang="en-US" sz="2600" u="none" strike="noStrike" cap="none" normalizeH="0" baseline="0" dirty="0">
                          <a:ln>
                            <a:noFill/>
                          </a:ln>
                          <a:effectLst/>
                        </a:rPr>
                        <a:t>--</a:t>
                      </a:r>
                      <a:endParaRPr kumimoji="0" lang="en-US" sz="2600" b="0"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a:t>
                      </a:r>
                      <a:endParaRPr kumimoji="0" lang="en-US" sz="2600" b="0"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1</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2</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3</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2</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3</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2</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extLst>
                  <a:ext uri="{0D108BD9-81ED-4DB2-BD59-A6C34878D82A}">
                    <a16:rowId xmlns:a16="http://schemas.microsoft.com/office/drawing/2014/main" val="10001"/>
                  </a:ext>
                </a:extLst>
              </a:tr>
              <a:tr h="619621">
                <a:tc>
                  <a:txBody>
                    <a:bodyPr/>
                    <a:lstStyle/>
                    <a:p>
                      <a:pPr marL="0" marR="0" lvl="0" indent="0" algn="l"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Service</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defRPr/>
                      </a:pPr>
                      <a:r>
                        <a:rPr kumimoji="0" lang="en-US" sz="2600" b="0" i="0" u="none" strike="noStrike" cap="none" normalizeH="0" baseline="0" dirty="0">
                          <a:ln>
                            <a:noFill/>
                          </a:ln>
                          <a:solidFill>
                            <a:schemeClr val="tx1"/>
                          </a:solidFill>
                          <a:effectLst/>
                          <a:latin typeface="Arial Narrow" pitchFamily="34" charset="0"/>
                        </a:rPr>
                        <a:t>2</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defRPr/>
                      </a:pPr>
                      <a:r>
                        <a:rPr kumimoji="0" lang="en-US" sz="2600" u="none" strike="noStrike" cap="none" normalizeH="0" baseline="0" dirty="0">
                          <a:ln>
                            <a:noFill/>
                          </a:ln>
                          <a:effectLst/>
                        </a:rPr>
                        <a:t>--</a:t>
                      </a:r>
                      <a:endParaRPr kumimoji="0" lang="en-US" sz="2600" b="0"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b="0" i="0" u="none" strike="noStrike" cap="none" normalizeH="0" baseline="0" dirty="0">
                          <a:ln>
                            <a:noFill/>
                          </a:ln>
                          <a:solidFill>
                            <a:schemeClr val="tx1"/>
                          </a:solidFill>
                          <a:effectLst/>
                          <a:latin typeface="Arial Narrow" pitchFamily="34" charset="0"/>
                        </a:rPr>
                        <a:t>1</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a:t>
                      </a:r>
                      <a:endParaRPr kumimoji="0" lang="en-US" sz="2600" b="0"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3</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3</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2</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4</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5</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4</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extLst>
                  <a:ext uri="{0D108BD9-81ED-4DB2-BD59-A6C34878D82A}">
                    <a16:rowId xmlns:a16="http://schemas.microsoft.com/office/drawing/2014/main" val="10002"/>
                  </a:ext>
                </a:extLst>
              </a:tr>
              <a:tr h="619621">
                <a:tc>
                  <a:txBody>
                    <a:bodyPr/>
                    <a:lstStyle/>
                    <a:p>
                      <a:pPr marL="0" marR="0" lvl="0" indent="0" algn="l"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Small business</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defRPr/>
                      </a:pPr>
                      <a:r>
                        <a:rPr kumimoji="0" lang="en-US" sz="2600" b="0" i="0" u="none" strike="noStrike" cap="none" normalizeH="0" baseline="0" dirty="0">
                          <a:ln>
                            <a:noFill/>
                          </a:ln>
                          <a:solidFill>
                            <a:schemeClr val="tx1"/>
                          </a:solidFill>
                          <a:effectLst/>
                          <a:latin typeface="Arial Narrow" pitchFamily="34" charset="0"/>
                        </a:rPr>
                        <a:t>3</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defRPr/>
                      </a:pPr>
                      <a:r>
                        <a:rPr kumimoji="0" lang="en-US" sz="2600" b="0" i="0" u="none" strike="noStrike" cap="none" normalizeH="0" baseline="0" dirty="0">
                          <a:ln>
                            <a:noFill/>
                          </a:ln>
                          <a:solidFill>
                            <a:schemeClr val="tx1"/>
                          </a:solidFill>
                          <a:effectLst/>
                          <a:latin typeface="Arial Narrow" pitchFamily="34" charset="0"/>
                        </a:rPr>
                        <a:t>2</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defRPr/>
                      </a:pPr>
                      <a:r>
                        <a:rPr kumimoji="0" lang="en-US" sz="2600" u="none" strike="noStrike" cap="none" normalizeH="0" baseline="0" dirty="0">
                          <a:ln>
                            <a:noFill/>
                          </a:ln>
                          <a:effectLst/>
                        </a:rPr>
                        <a:t>--</a:t>
                      </a:r>
                      <a:endParaRPr kumimoji="0" lang="en-US" sz="2600" b="0"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a:t>
                      </a:r>
                      <a:endParaRPr kumimoji="0" lang="en-US" sz="2600" b="0"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2</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2</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7</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5</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7</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7</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extLst>
                  <a:ext uri="{0D108BD9-81ED-4DB2-BD59-A6C34878D82A}">
                    <a16:rowId xmlns:a16="http://schemas.microsoft.com/office/drawing/2014/main" val="10003"/>
                  </a:ext>
                </a:extLst>
              </a:tr>
              <a:tr h="619621">
                <a:tc>
                  <a:txBody>
                    <a:bodyPr/>
                    <a:lstStyle/>
                    <a:p>
                      <a:pPr marL="0" marR="0" lvl="0" indent="0" algn="l"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Education</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b="0" i="0" u="none" strike="noStrike" cap="none" normalizeH="0" baseline="0" dirty="0">
                          <a:ln>
                            <a:noFill/>
                          </a:ln>
                          <a:solidFill>
                            <a:schemeClr val="tx1"/>
                          </a:solidFill>
                          <a:effectLst/>
                          <a:latin typeface="Arial Narrow" pitchFamily="34" charset="0"/>
                        </a:rPr>
                        <a:t>4</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b="0" i="0" u="none" strike="noStrike" cap="none" normalizeH="0" baseline="0" dirty="0">
                          <a:ln>
                            <a:noFill/>
                          </a:ln>
                          <a:solidFill>
                            <a:schemeClr val="tx1"/>
                          </a:solidFill>
                          <a:effectLst/>
                          <a:latin typeface="Arial Narrow" pitchFamily="34" charset="0"/>
                        </a:rPr>
                        <a:t>4</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b="0" i="0" u="none" strike="noStrike" cap="none" normalizeH="0" baseline="0" dirty="0">
                          <a:ln>
                            <a:noFill/>
                          </a:ln>
                          <a:solidFill>
                            <a:schemeClr val="tx1"/>
                          </a:solidFill>
                          <a:effectLst/>
                          <a:latin typeface="Arial Narrow" pitchFamily="34" charset="0"/>
                        </a:rPr>
                        <a:t>2</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2</a:t>
                      </a:r>
                      <a:endParaRPr kumimoji="0" lang="en-US" sz="2600" b="0"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3</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8</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10</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9</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11</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16</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extLst>
                  <a:ext uri="{0D108BD9-81ED-4DB2-BD59-A6C34878D82A}">
                    <a16:rowId xmlns:a16="http://schemas.microsoft.com/office/drawing/2014/main" val="10004"/>
                  </a:ext>
                </a:extLst>
              </a:tr>
              <a:tr h="619621">
                <a:tc>
                  <a:txBody>
                    <a:bodyPr/>
                    <a:lstStyle/>
                    <a:p>
                      <a:pPr marL="0" marR="0" lvl="0" indent="0" algn="l"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Health care</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b="0" i="0" u="none" strike="noStrike" cap="none" normalizeH="0" baseline="0" dirty="0">
                          <a:ln>
                            <a:noFill/>
                          </a:ln>
                          <a:solidFill>
                            <a:schemeClr val="tx1"/>
                          </a:solidFill>
                          <a:effectLst/>
                          <a:latin typeface="Arial Narrow" pitchFamily="34" charset="0"/>
                        </a:rPr>
                        <a:t>21</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b="0" i="0" u="none" strike="noStrike" cap="none" normalizeH="0" baseline="0" dirty="0">
                          <a:ln>
                            <a:noFill/>
                          </a:ln>
                          <a:solidFill>
                            <a:schemeClr val="tx1"/>
                          </a:solidFill>
                          <a:effectLst/>
                          <a:latin typeface="Arial Narrow" pitchFamily="34" charset="0"/>
                        </a:rPr>
                        <a:t>12</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b="0" i="0" u="none" strike="noStrike" cap="none" normalizeH="0" baseline="0" dirty="0">
                          <a:ln>
                            <a:noFill/>
                          </a:ln>
                          <a:solidFill>
                            <a:schemeClr val="tx1"/>
                          </a:solidFill>
                          <a:effectLst/>
                          <a:latin typeface="Arial Narrow" pitchFamily="34" charset="0"/>
                        </a:rPr>
                        <a:t>12</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15</a:t>
                      </a:r>
                      <a:endParaRPr kumimoji="0" lang="en-US" sz="2600" b="0"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25</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40</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54</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42</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43</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42</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extLst>
                  <a:ext uri="{0D108BD9-81ED-4DB2-BD59-A6C34878D82A}">
                    <a16:rowId xmlns:a16="http://schemas.microsoft.com/office/drawing/2014/main" val="10005"/>
                  </a:ext>
                </a:extLst>
              </a:tr>
              <a:tr h="619621">
                <a:tc>
                  <a:txBody>
                    <a:bodyPr/>
                    <a:lstStyle/>
                    <a:p>
                      <a:pPr marL="0" marR="0" lvl="0" indent="0" algn="l"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Nonprofit</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b="0" i="0" u="none" strike="noStrike" cap="none" normalizeH="0" baseline="0" dirty="0">
                          <a:ln>
                            <a:noFill/>
                          </a:ln>
                          <a:solidFill>
                            <a:schemeClr val="tx1"/>
                          </a:solidFill>
                          <a:effectLst/>
                          <a:latin typeface="Arial Narrow" pitchFamily="34" charset="0"/>
                        </a:rPr>
                        <a:t>4</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b="0" i="0" u="none" strike="noStrike" cap="none" normalizeH="0" baseline="0" dirty="0">
                          <a:ln>
                            <a:noFill/>
                          </a:ln>
                          <a:solidFill>
                            <a:schemeClr val="tx1"/>
                          </a:solidFill>
                          <a:effectLst/>
                          <a:latin typeface="Arial Narrow" pitchFamily="34" charset="0"/>
                        </a:rPr>
                        <a:t>4</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b="0" i="0" u="none" strike="noStrike" cap="none" normalizeH="0" baseline="0" dirty="0">
                          <a:ln>
                            <a:noFill/>
                          </a:ln>
                          <a:solidFill>
                            <a:schemeClr val="tx1"/>
                          </a:solidFill>
                          <a:effectLst/>
                          <a:latin typeface="Arial Narrow" pitchFamily="34" charset="0"/>
                        </a:rPr>
                        <a:t>6</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5</a:t>
                      </a:r>
                      <a:endParaRPr kumimoji="0" lang="en-US" sz="2600" b="0"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5</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14</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7</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8</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16</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13</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extLst>
                  <a:ext uri="{0D108BD9-81ED-4DB2-BD59-A6C34878D82A}">
                    <a16:rowId xmlns:a16="http://schemas.microsoft.com/office/drawing/2014/main" val="10006"/>
                  </a:ext>
                </a:extLst>
              </a:tr>
              <a:tr h="619621">
                <a:tc>
                  <a:txBody>
                    <a:bodyPr/>
                    <a:lstStyle/>
                    <a:p>
                      <a:pPr marL="0" marR="0" lvl="0" indent="0" algn="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Total</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b="0" i="0" u="none" strike="noStrike" cap="none" normalizeH="0" baseline="0" dirty="0">
                          <a:ln>
                            <a:noFill/>
                          </a:ln>
                          <a:solidFill>
                            <a:schemeClr val="tx1"/>
                          </a:solidFill>
                          <a:effectLst/>
                          <a:latin typeface="Arial Narrow" pitchFamily="34" charset="0"/>
                        </a:rPr>
                        <a:t>34*</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b="0" i="0" u="none" strike="noStrike" cap="none" normalizeH="0" baseline="0" dirty="0">
                          <a:ln>
                            <a:noFill/>
                          </a:ln>
                          <a:solidFill>
                            <a:schemeClr val="tx1"/>
                          </a:solidFill>
                          <a:effectLst/>
                          <a:latin typeface="Arial Narrow" pitchFamily="34" charset="0"/>
                        </a:rPr>
                        <a:t>26*</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b="0" i="0" u="none" strike="noStrike" cap="none" normalizeH="0" baseline="0" dirty="0">
                          <a:ln>
                            <a:noFill/>
                          </a:ln>
                          <a:solidFill>
                            <a:schemeClr val="tx1"/>
                          </a:solidFill>
                          <a:effectLst/>
                          <a:latin typeface="Arial Narrow" pitchFamily="34" charset="0"/>
                        </a:rPr>
                        <a:t>22*</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22*</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39*</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69</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83</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70</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85</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a:ln>
                            <a:noFill/>
                          </a:ln>
                          <a:effectLst/>
                        </a:rPr>
                        <a:t>84</a:t>
                      </a:r>
                      <a:endParaRPr kumimoji="0" lang="en-US" sz="2600" b="1" i="0" u="none" strike="noStrike" cap="none" normalizeH="0" baseline="0" dirty="0">
                        <a:ln>
                          <a:noFill/>
                        </a:ln>
                        <a:solidFill>
                          <a:schemeClr val="tx1"/>
                        </a:solidFill>
                        <a:effectLst/>
                        <a:latin typeface="Arial Narrow" pitchFamily="34" charset="0"/>
                      </a:endParaRPr>
                    </a:p>
                  </a:txBody>
                  <a:tcPr marT="44381" marB="44381" horzOverflow="overflow"/>
                </a:tc>
                <a:extLst>
                  <a:ext uri="{0D108BD9-81ED-4DB2-BD59-A6C34878D82A}">
                    <a16:rowId xmlns:a16="http://schemas.microsoft.com/office/drawing/2014/main" val="10007"/>
                  </a:ext>
                </a:extLst>
              </a:tr>
            </a:tbl>
          </a:graphicData>
        </a:graphic>
      </p:graphicFrame>
      <p:sp>
        <p:nvSpPr>
          <p:cNvPr id="2" name="TextBox 1"/>
          <p:cNvSpPr txBox="1"/>
          <p:nvPr/>
        </p:nvSpPr>
        <p:spPr>
          <a:xfrm>
            <a:off x="4693920" y="6819900"/>
            <a:ext cx="5280660" cy="498598"/>
          </a:xfrm>
          <a:prstGeom prst="rect">
            <a:avLst/>
          </a:prstGeom>
          <a:noFill/>
        </p:spPr>
        <p:txBody>
          <a:bodyPr wrap="square" rtlCol="0">
            <a:spAutoFit/>
          </a:bodyPr>
          <a:lstStyle/>
          <a:p>
            <a:pPr algn="r"/>
            <a:r>
              <a:rPr lang="en-US" sz="2640" dirty="0">
                <a:latin typeface="+mn-lt"/>
              </a:rPr>
              <a:t>*New eligibility rules limited applications.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0" y="4947920"/>
            <a:ext cx="8214360" cy="2682240"/>
          </a:xfrm>
          <a:prstGeom prst="rect">
            <a:avLst/>
          </a:prstGeom>
          <a:solidFill>
            <a:schemeClr val="bg1"/>
          </a:solidFill>
          <a:ln w="9525" cap="flat" cmpd="sng" algn="ctr">
            <a:noFill/>
            <a:prstDash val="solid"/>
            <a:round/>
            <a:headEnd type="none" w="med" len="med"/>
            <a:tailEnd type="none" w="med" len="med"/>
          </a:ln>
          <a:effectLst/>
        </p:spPr>
        <p:txBody>
          <a:bodyPr vert="horz" wrap="square" lIns="100584" tIns="50292" rIns="100584" bIns="50292" numCol="1" rtlCol="0" anchor="t" anchorCtr="0" compatLnSpc="1">
            <a:prstTxWarp prst="textNoShape">
              <a:avLst/>
            </a:prstTxWarp>
          </a:bodyPr>
          <a:lstStyle/>
          <a:p>
            <a:pPr defTabSz="1005840"/>
            <a:endParaRPr lang="en-US" sz="2640" dirty="0">
              <a:latin typeface="Times New Roman" pitchFamily="-107" charset="0"/>
            </a:endParaRPr>
          </a:p>
        </p:txBody>
      </p:sp>
      <p:sp>
        <p:nvSpPr>
          <p:cNvPr id="12290" name="Rectangle 2"/>
          <p:cNvSpPr>
            <a:spLocks noGrp="1" noChangeArrowheads="1"/>
          </p:cNvSpPr>
          <p:nvPr>
            <p:ph type="title"/>
          </p:nvPr>
        </p:nvSpPr>
        <p:spPr>
          <a:xfrm>
            <a:off x="6537960" y="449580"/>
            <a:ext cx="3268980" cy="1941830"/>
          </a:xfrm>
        </p:spPr>
        <p:txBody>
          <a:bodyPr/>
          <a:lstStyle/>
          <a:p>
            <a:pPr>
              <a:lnSpc>
                <a:spcPct val="100000"/>
              </a:lnSpc>
              <a:spcAft>
                <a:spcPts val="660"/>
              </a:spcAft>
            </a:pPr>
            <a:r>
              <a:rPr lang="en-US" dirty="0">
                <a:latin typeface="Arial Narrow" pitchFamily="34" charset="0"/>
                <a:ea typeface="ＭＳ Ｐゴシック" pitchFamily="34" charset="-128"/>
                <a:cs typeface="Arial Narrow" pitchFamily="34" charset="0"/>
              </a:rPr>
              <a:t>Scoring of Applications, </a:t>
            </a:r>
            <a:br>
              <a:rPr lang="en-US" dirty="0">
                <a:latin typeface="Arial Narrow" pitchFamily="34" charset="0"/>
                <a:ea typeface="ＭＳ Ｐゴシック" pitchFamily="34" charset="-128"/>
                <a:cs typeface="Arial Narrow" pitchFamily="34" charset="0"/>
              </a:rPr>
            </a:br>
            <a:r>
              <a:rPr lang="en-US" dirty="0">
                <a:latin typeface="Arial Narrow" pitchFamily="34" charset="0"/>
                <a:ea typeface="ＭＳ Ｐゴシック" pitchFamily="34" charset="-128"/>
                <a:cs typeface="Arial Narrow" pitchFamily="34" charset="0"/>
              </a:rPr>
              <a:t>1988–2007</a:t>
            </a:r>
          </a:p>
        </p:txBody>
      </p:sp>
      <p:graphicFrame>
        <p:nvGraphicFramePr>
          <p:cNvPr id="4" name="Table 3"/>
          <p:cNvGraphicFramePr>
            <a:graphicFrameLocks noGrp="1"/>
          </p:cNvGraphicFramePr>
          <p:nvPr>
            <p:extLst>
              <p:ext uri="{D42A27DB-BD31-4B8C-83A1-F6EECF244321}">
                <p14:modId xmlns:p14="http://schemas.microsoft.com/office/powerpoint/2010/main" val="1411770934"/>
              </p:ext>
            </p:extLst>
          </p:nvPr>
        </p:nvGraphicFramePr>
        <p:xfrm>
          <a:off x="670562" y="198120"/>
          <a:ext cx="7711441" cy="7528560"/>
        </p:xfrm>
        <a:graphic>
          <a:graphicData uri="http://schemas.openxmlformats.org/drawingml/2006/table">
            <a:tbl>
              <a:tblPr firstRow="1" firstCol="1" bandRow="1" bandCol="1">
                <a:tableStyleId>{72833802-FEF1-4C79-8D5D-14CF1EAF98D9}</a:tableStyleId>
              </a:tblPr>
              <a:tblGrid>
                <a:gridCol w="1187715">
                  <a:extLst>
                    <a:ext uri="{9D8B030D-6E8A-4147-A177-3AD203B41FA5}">
                      <a16:colId xmlns:a16="http://schemas.microsoft.com/office/drawing/2014/main" val="20000"/>
                    </a:ext>
                  </a:extLst>
                </a:gridCol>
                <a:gridCol w="1003704">
                  <a:extLst>
                    <a:ext uri="{9D8B030D-6E8A-4147-A177-3AD203B41FA5}">
                      <a16:colId xmlns:a16="http://schemas.microsoft.com/office/drawing/2014/main" val="20001"/>
                    </a:ext>
                  </a:extLst>
                </a:gridCol>
                <a:gridCol w="669137">
                  <a:extLst>
                    <a:ext uri="{9D8B030D-6E8A-4147-A177-3AD203B41FA5}">
                      <a16:colId xmlns:a16="http://schemas.microsoft.com/office/drawing/2014/main" val="20002"/>
                    </a:ext>
                  </a:extLst>
                </a:gridCol>
                <a:gridCol w="669137">
                  <a:extLst>
                    <a:ext uri="{9D8B030D-6E8A-4147-A177-3AD203B41FA5}">
                      <a16:colId xmlns:a16="http://schemas.microsoft.com/office/drawing/2014/main" val="20003"/>
                    </a:ext>
                  </a:extLst>
                </a:gridCol>
                <a:gridCol w="669137">
                  <a:extLst>
                    <a:ext uri="{9D8B030D-6E8A-4147-A177-3AD203B41FA5}">
                      <a16:colId xmlns:a16="http://schemas.microsoft.com/office/drawing/2014/main" val="20004"/>
                    </a:ext>
                  </a:extLst>
                </a:gridCol>
                <a:gridCol w="669137">
                  <a:extLst>
                    <a:ext uri="{9D8B030D-6E8A-4147-A177-3AD203B41FA5}">
                      <a16:colId xmlns:a16="http://schemas.microsoft.com/office/drawing/2014/main" val="20005"/>
                    </a:ext>
                  </a:extLst>
                </a:gridCol>
                <a:gridCol w="752778">
                  <a:extLst>
                    <a:ext uri="{9D8B030D-6E8A-4147-A177-3AD203B41FA5}">
                      <a16:colId xmlns:a16="http://schemas.microsoft.com/office/drawing/2014/main" val="20006"/>
                    </a:ext>
                  </a:extLst>
                </a:gridCol>
                <a:gridCol w="669137">
                  <a:extLst>
                    <a:ext uri="{9D8B030D-6E8A-4147-A177-3AD203B41FA5}">
                      <a16:colId xmlns:a16="http://schemas.microsoft.com/office/drawing/2014/main" val="20007"/>
                    </a:ext>
                  </a:extLst>
                </a:gridCol>
                <a:gridCol w="669137">
                  <a:extLst>
                    <a:ext uri="{9D8B030D-6E8A-4147-A177-3AD203B41FA5}">
                      <a16:colId xmlns:a16="http://schemas.microsoft.com/office/drawing/2014/main" val="20008"/>
                    </a:ext>
                  </a:extLst>
                </a:gridCol>
                <a:gridCol w="752422">
                  <a:extLst>
                    <a:ext uri="{9D8B030D-6E8A-4147-A177-3AD203B41FA5}">
                      <a16:colId xmlns:a16="http://schemas.microsoft.com/office/drawing/2014/main" val="20009"/>
                    </a:ext>
                  </a:extLst>
                </a:gridCol>
              </a:tblGrid>
              <a:tr h="284988">
                <a:tc>
                  <a:txBody>
                    <a:bodyPr/>
                    <a:lstStyle/>
                    <a:p>
                      <a:pPr marL="0" marR="0" algn="ctr">
                        <a:spcBef>
                          <a:spcPts val="0"/>
                        </a:spcBef>
                        <a:spcAft>
                          <a:spcPts val="0"/>
                        </a:spcAft>
                      </a:pPr>
                      <a:r>
                        <a:rPr lang="en-US" sz="1900" dirty="0">
                          <a:effectLst/>
                        </a:rPr>
                        <a:t>Band</a:t>
                      </a:r>
                      <a:endParaRPr lang="en-US" sz="1900" dirty="0">
                        <a:effectLst/>
                        <a:latin typeface="Times New Roman"/>
                        <a:ea typeface="Times New Roman"/>
                      </a:endParaRPr>
                    </a:p>
                  </a:txBody>
                  <a:tcPr marL="66719" marR="66719" marT="0" marB="0"/>
                </a:tc>
                <a:tc>
                  <a:txBody>
                    <a:bodyPr/>
                    <a:lstStyle/>
                    <a:p>
                      <a:pPr marL="0" marR="0" algn="ctr">
                        <a:spcBef>
                          <a:spcPts val="0"/>
                        </a:spcBef>
                        <a:spcAft>
                          <a:spcPts val="0"/>
                        </a:spcAft>
                      </a:pPr>
                      <a:r>
                        <a:rPr lang="en-US" sz="1900" dirty="0">
                          <a:effectLst/>
                        </a:rPr>
                        <a:t>1988/89</a:t>
                      </a:r>
                      <a:endParaRPr lang="en-US" sz="1900" dirty="0">
                        <a:effectLst/>
                        <a:latin typeface="Times New Roman"/>
                        <a:ea typeface="Times New Roman"/>
                      </a:endParaRPr>
                    </a:p>
                  </a:txBody>
                  <a:tcPr marL="66719" marR="66719" marT="0" marB="0"/>
                </a:tc>
                <a:tc>
                  <a:txBody>
                    <a:bodyPr/>
                    <a:lstStyle/>
                    <a:p>
                      <a:pPr marL="0" marR="0" algn="ctr">
                        <a:spcBef>
                          <a:spcPts val="0"/>
                        </a:spcBef>
                        <a:spcAft>
                          <a:spcPts val="0"/>
                        </a:spcAft>
                      </a:pPr>
                      <a:r>
                        <a:rPr lang="en-US" sz="1900" dirty="0">
                          <a:effectLst/>
                        </a:rPr>
                        <a:t>1990</a:t>
                      </a:r>
                      <a:endParaRPr lang="en-US" sz="1900" dirty="0">
                        <a:effectLst/>
                        <a:latin typeface="Times New Roman"/>
                        <a:ea typeface="Times New Roman"/>
                      </a:endParaRPr>
                    </a:p>
                  </a:txBody>
                  <a:tcPr marL="66719" marR="66719" marT="0" marB="0"/>
                </a:tc>
                <a:tc>
                  <a:txBody>
                    <a:bodyPr/>
                    <a:lstStyle/>
                    <a:p>
                      <a:pPr marL="0" marR="0" algn="ctr">
                        <a:spcBef>
                          <a:spcPts val="0"/>
                        </a:spcBef>
                        <a:spcAft>
                          <a:spcPts val="0"/>
                        </a:spcAft>
                      </a:pPr>
                      <a:r>
                        <a:rPr lang="en-US" sz="1900" dirty="0">
                          <a:effectLst/>
                        </a:rPr>
                        <a:t>1991</a:t>
                      </a:r>
                      <a:endParaRPr lang="en-US" sz="1900" dirty="0">
                        <a:effectLst/>
                        <a:latin typeface="Times New Roman"/>
                        <a:ea typeface="Times New Roman"/>
                      </a:endParaRPr>
                    </a:p>
                  </a:txBody>
                  <a:tcPr marL="66719" marR="66719" marT="0" marB="0"/>
                </a:tc>
                <a:tc>
                  <a:txBody>
                    <a:bodyPr/>
                    <a:lstStyle/>
                    <a:p>
                      <a:pPr marL="0" marR="0" algn="ctr">
                        <a:spcBef>
                          <a:spcPts val="0"/>
                        </a:spcBef>
                        <a:spcAft>
                          <a:spcPts val="0"/>
                        </a:spcAft>
                      </a:pPr>
                      <a:r>
                        <a:rPr lang="en-US" sz="1900" dirty="0">
                          <a:effectLst/>
                        </a:rPr>
                        <a:t>1992</a:t>
                      </a:r>
                      <a:endParaRPr lang="en-US" sz="1900" dirty="0">
                        <a:effectLst/>
                        <a:latin typeface="Times New Roman"/>
                        <a:ea typeface="Times New Roman"/>
                      </a:endParaRPr>
                    </a:p>
                  </a:txBody>
                  <a:tcPr marL="66719" marR="66719" marT="0" marB="0"/>
                </a:tc>
                <a:tc>
                  <a:txBody>
                    <a:bodyPr/>
                    <a:lstStyle/>
                    <a:p>
                      <a:pPr marL="0" marR="0" algn="ctr">
                        <a:spcBef>
                          <a:spcPts val="0"/>
                        </a:spcBef>
                        <a:spcAft>
                          <a:spcPts val="0"/>
                        </a:spcAft>
                      </a:pPr>
                      <a:r>
                        <a:rPr lang="en-US" sz="1900" dirty="0">
                          <a:effectLst/>
                        </a:rPr>
                        <a:t>1993</a:t>
                      </a:r>
                      <a:endParaRPr lang="en-US" sz="1900" dirty="0">
                        <a:effectLst/>
                        <a:latin typeface="Times New Roman"/>
                        <a:ea typeface="Times New Roman"/>
                      </a:endParaRPr>
                    </a:p>
                  </a:txBody>
                  <a:tcPr marL="66719" marR="66719" marT="0" marB="0"/>
                </a:tc>
                <a:tc>
                  <a:txBody>
                    <a:bodyPr/>
                    <a:lstStyle/>
                    <a:p>
                      <a:pPr marL="0" marR="0" algn="ctr">
                        <a:spcBef>
                          <a:spcPts val="0"/>
                        </a:spcBef>
                        <a:spcAft>
                          <a:spcPts val="0"/>
                        </a:spcAft>
                      </a:pPr>
                      <a:r>
                        <a:rPr lang="en-US" sz="1900" dirty="0">
                          <a:effectLst/>
                        </a:rPr>
                        <a:t>1994</a:t>
                      </a:r>
                      <a:endParaRPr lang="en-US" sz="190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tcPr>
                </a:tc>
                <a:tc>
                  <a:txBody>
                    <a:bodyPr/>
                    <a:lstStyle/>
                    <a:p>
                      <a:pPr marL="0" marR="0" algn="ct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noFill/>
                  </a:tcPr>
                </a:tc>
                <a:tc>
                  <a:txBody>
                    <a:bodyPr/>
                    <a:lstStyle/>
                    <a:p>
                      <a:pPr marL="0" marR="0" algn="ct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noFill/>
                  </a:tcPr>
                </a:tc>
                <a:tc>
                  <a:txBody>
                    <a:bodyPr/>
                    <a:lstStyle/>
                    <a:p>
                      <a:pPr marL="0" marR="0" algn="ct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84988">
                <a:tc>
                  <a:txBody>
                    <a:bodyPr/>
                    <a:lstStyle/>
                    <a:p>
                      <a:pPr marL="0" marR="0" algn="ctr">
                        <a:spcBef>
                          <a:spcPts val="0"/>
                        </a:spcBef>
                        <a:spcAft>
                          <a:spcPts val="0"/>
                        </a:spcAft>
                      </a:pPr>
                      <a:r>
                        <a:rPr lang="en-US" sz="1900" dirty="0">
                          <a:effectLst/>
                        </a:rPr>
                        <a:t>0-125</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2.8</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a:t>
                      </a:r>
                      <a:endParaRPr lang="en-US" sz="190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tcPr>
                </a:tc>
                <a:tc>
                  <a:txBody>
                    <a:bodyPr/>
                    <a:lstStyle/>
                    <a:p>
                      <a:pPr marL="0" marR="0" algn="ct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84988">
                <a:tc>
                  <a:txBody>
                    <a:bodyPr/>
                    <a:lstStyle/>
                    <a:p>
                      <a:pPr marL="0" marR="0" algn="ctr">
                        <a:spcBef>
                          <a:spcPts val="0"/>
                        </a:spcBef>
                        <a:spcAft>
                          <a:spcPts val="0"/>
                        </a:spcAft>
                      </a:pPr>
                      <a:r>
                        <a:rPr lang="en-US" sz="1900" dirty="0">
                          <a:effectLst/>
                        </a:rPr>
                        <a:t>126-250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7.2</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13.2</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12</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8</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10</a:t>
                      </a:r>
                      <a:endParaRPr lang="en-US" sz="190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tcPr>
                </a:tc>
                <a:tc>
                  <a:txBody>
                    <a:bodyPr/>
                    <a:lstStyle/>
                    <a:p>
                      <a:pPr marL="0" marR="0" algn="ct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84988">
                <a:tc>
                  <a:txBody>
                    <a:bodyPr/>
                    <a:lstStyle/>
                    <a:p>
                      <a:pPr marL="0" marR="0" algn="ctr">
                        <a:spcBef>
                          <a:spcPts val="0"/>
                        </a:spcBef>
                        <a:spcAft>
                          <a:spcPts val="0"/>
                        </a:spcAft>
                      </a:pPr>
                      <a:r>
                        <a:rPr lang="en-US" sz="1900" dirty="0">
                          <a:effectLst/>
                        </a:rPr>
                        <a:t>251-400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9</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18.6</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35.8</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24</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28</a:t>
                      </a:r>
                      <a:endParaRPr lang="en-US" sz="190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tcPr>
                </a:tc>
                <a:tc>
                  <a:txBody>
                    <a:bodyPr/>
                    <a:lstStyle/>
                    <a:p>
                      <a:pPr marL="0" marR="0" algn="ct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284988">
                <a:tc>
                  <a:txBody>
                    <a:bodyPr/>
                    <a:lstStyle/>
                    <a:p>
                      <a:pPr marL="0" marR="0" algn="ctr">
                        <a:spcBef>
                          <a:spcPts val="0"/>
                        </a:spcBef>
                        <a:spcAft>
                          <a:spcPts val="0"/>
                        </a:spcAft>
                      </a:pPr>
                      <a:r>
                        <a:rPr lang="en-US" sz="1900" dirty="0">
                          <a:effectLst/>
                        </a:rPr>
                        <a:t>401-600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43</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52.6</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34</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40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47</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50</a:t>
                      </a:r>
                      <a:endParaRPr lang="en-US" sz="190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tcPr>
                </a:tc>
                <a:tc>
                  <a:txBody>
                    <a:bodyPr/>
                    <a:lstStyle/>
                    <a:p>
                      <a:pPr marL="0" marR="0" algn="ct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284988">
                <a:tc>
                  <a:txBody>
                    <a:bodyPr/>
                    <a:lstStyle/>
                    <a:p>
                      <a:pPr marL="0" marR="0" algn="ctr">
                        <a:spcBef>
                          <a:spcPts val="0"/>
                        </a:spcBef>
                        <a:spcAft>
                          <a:spcPts val="0"/>
                        </a:spcAft>
                      </a:pPr>
                      <a:r>
                        <a:rPr lang="en-US" sz="1900" dirty="0">
                          <a:effectLst/>
                        </a:rPr>
                        <a:t>601-750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33</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19.6</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14.2</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18</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19</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10</a:t>
                      </a:r>
                      <a:endParaRPr lang="en-US" sz="190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tcPr>
                </a:tc>
                <a:tc>
                  <a:txBody>
                    <a:bodyPr/>
                    <a:lstStyle/>
                    <a:p>
                      <a:pPr marL="0" marR="0" algn="ct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84988">
                <a:tc>
                  <a:txBody>
                    <a:bodyPr/>
                    <a:lstStyle/>
                    <a:p>
                      <a:pPr marL="0" marR="0" algn="ctr">
                        <a:spcBef>
                          <a:spcPts val="0"/>
                        </a:spcBef>
                        <a:spcAft>
                          <a:spcPts val="0"/>
                        </a:spcAft>
                      </a:pPr>
                      <a:r>
                        <a:rPr lang="en-US" sz="1900" dirty="0">
                          <a:effectLst/>
                        </a:rPr>
                        <a:t>751-875</a:t>
                      </a:r>
                      <a:endParaRPr lang="en-US" sz="1900"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14</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2.1</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solidFill>
                      <a:schemeClr val="accent3">
                        <a:lumMod val="40000"/>
                        <a:lumOff val="60000"/>
                      </a:schemeClr>
                    </a:solidFill>
                  </a:tcPr>
                </a:tc>
                <a:tc>
                  <a:txBody>
                    <a:bodyPr/>
                    <a:lstStyle/>
                    <a:p>
                      <a:pPr marL="0" marR="0" algn="ct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284988">
                <a:tc>
                  <a:txBody>
                    <a:bodyPr/>
                    <a:lstStyle/>
                    <a:p>
                      <a:pPr marL="0" marR="0" algn="ctr">
                        <a:spcBef>
                          <a:spcPts val="0"/>
                        </a:spcBef>
                        <a:spcAft>
                          <a:spcPts val="0"/>
                        </a:spcAft>
                      </a:pPr>
                      <a:r>
                        <a:rPr lang="en-US" sz="1900" dirty="0">
                          <a:effectLst/>
                        </a:rPr>
                        <a:t>876-1000</a:t>
                      </a:r>
                      <a:endParaRPr lang="en-US" sz="1900"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solidFill>
                      <a:schemeClr val="accent3">
                        <a:lumMod val="40000"/>
                        <a:lumOff val="60000"/>
                      </a:schemeClr>
                    </a:solidFill>
                  </a:tcPr>
                </a:tc>
                <a:tc>
                  <a:txBody>
                    <a:bodyPr/>
                    <a:lstStyle/>
                    <a:p>
                      <a:pPr marL="0" marR="0" algn="ct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284988">
                <a:tc>
                  <a:txBody>
                    <a:bodyPr/>
                    <a:lstStyle/>
                    <a:p>
                      <a:pPr marL="0" marR="0" algn="ctr">
                        <a:spcBef>
                          <a:spcPts val="0"/>
                        </a:spcBef>
                        <a:spcAft>
                          <a:spcPts val="0"/>
                        </a:spcAft>
                      </a:pPr>
                      <a:r>
                        <a:rPr lang="en-US" sz="1900" b="1" dirty="0">
                          <a:solidFill>
                            <a:schemeClr val="bg1"/>
                          </a:solidFill>
                          <a:effectLst/>
                        </a:rPr>
                        <a:t>Band*</a:t>
                      </a:r>
                      <a:endParaRPr lang="en-US" sz="1900" b="1" dirty="0">
                        <a:solidFill>
                          <a:schemeClr val="bg1"/>
                        </a:solidFill>
                        <a:effectLst/>
                        <a:latin typeface="Times New Roman"/>
                        <a:ea typeface="Times New Roman"/>
                      </a:endParaRPr>
                    </a:p>
                  </a:txBody>
                  <a:tcPr marL="66719" marR="66719" marT="0" marB="0">
                    <a:solidFill>
                      <a:schemeClr val="accent4"/>
                    </a:solidFill>
                  </a:tcPr>
                </a:tc>
                <a:tc>
                  <a:txBody>
                    <a:bodyPr/>
                    <a:lstStyle/>
                    <a:p>
                      <a:pPr marL="0" marR="0" algn="ctr">
                        <a:spcBef>
                          <a:spcPts val="0"/>
                        </a:spcBef>
                        <a:spcAft>
                          <a:spcPts val="0"/>
                        </a:spcAft>
                      </a:pPr>
                      <a:r>
                        <a:rPr lang="en-US" sz="1900" b="1" dirty="0">
                          <a:solidFill>
                            <a:schemeClr val="bg1"/>
                          </a:solidFill>
                          <a:effectLst/>
                        </a:rPr>
                        <a:t>1995</a:t>
                      </a:r>
                      <a:endParaRPr lang="en-US" sz="1900" b="1" dirty="0">
                        <a:solidFill>
                          <a:schemeClr val="bg1"/>
                        </a:solidFill>
                        <a:effectLst/>
                        <a:latin typeface="Times New Roman"/>
                        <a:ea typeface="Times New Roman"/>
                      </a:endParaRPr>
                    </a:p>
                  </a:txBody>
                  <a:tcPr marL="66719" marR="66719" marT="0" marB="0">
                    <a:solidFill>
                      <a:schemeClr val="accent4"/>
                    </a:solidFill>
                  </a:tcPr>
                </a:tc>
                <a:tc>
                  <a:txBody>
                    <a:bodyPr/>
                    <a:lstStyle/>
                    <a:p>
                      <a:pPr marL="0" marR="0" algn="ctr">
                        <a:spcBef>
                          <a:spcPts val="0"/>
                        </a:spcBef>
                        <a:spcAft>
                          <a:spcPts val="0"/>
                        </a:spcAft>
                      </a:pPr>
                      <a:r>
                        <a:rPr lang="en-US" sz="1900" b="1" dirty="0">
                          <a:solidFill>
                            <a:schemeClr val="bg1"/>
                          </a:solidFill>
                          <a:effectLst/>
                        </a:rPr>
                        <a:t>1996</a:t>
                      </a:r>
                      <a:endParaRPr lang="en-US" sz="1900" b="1" dirty="0">
                        <a:solidFill>
                          <a:schemeClr val="bg1"/>
                        </a:solidFill>
                        <a:effectLst/>
                        <a:latin typeface="Times New Roman"/>
                        <a:ea typeface="Times New Roman"/>
                      </a:endParaRPr>
                    </a:p>
                  </a:txBody>
                  <a:tcPr marL="66719" marR="66719" marT="0" marB="0">
                    <a:solidFill>
                      <a:schemeClr val="accent4"/>
                    </a:solidFill>
                  </a:tcPr>
                </a:tc>
                <a:tc>
                  <a:txBody>
                    <a:bodyPr/>
                    <a:lstStyle/>
                    <a:p>
                      <a:pPr marL="0" marR="0" algn="ctr">
                        <a:spcBef>
                          <a:spcPts val="0"/>
                        </a:spcBef>
                        <a:spcAft>
                          <a:spcPts val="0"/>
                        </a:spcAft>
                      </a:pPr>
                      <a:r>
                        <a:rPr lang="en-US" sz="1900" b="1" dirty="0">
                          <a:solidFill>
                            <a:schemeClr val="bg1"/>
                          </a:solidFill>
                          <a:effectLst/>
                        </a:rPr>
                        <a:t>1997</a:t>
                      </a:r>
                      <a:endParaRPr lang="en-US" sz="1900" b="1" dirty="0">
                        <a:solidFill>
                          <a:schemeClr val="bg1"/>
                        </a:solidFill>
                        <a:effectLst/>
                        <a:latin typeface="Times New Roman"/>
                        <a:ea typeface="Times New Roman"/>
                      </a:endParaRPr>
                    </a:p>
                  </a:txBody>
                  <a:tcPr marL="66719" marR="66719" marT="0" marB="0">
                    <a:solidFill>
                      <a:schemeClr val="accent4"/>
                    </a:solidFill>
                  </a:tcPr>
                </a:tc>
                <a:tc>
                  <a:txBody>
                    <a:bodyPr/>
                    <a:lstStyle/>
                    <a:p>
                      <a:pPr marL="0" marR="0" algn="ctr">
                        <a:spcBef>
                          <a:spcPts val="0"/>
                        </a:spcBef>
                        <a:spcAft>
                          <a:spcPts val="0"/>
                        </a:spcAft>
                      </a:pPr>
                      <a:r>
                        <a:rPr lang="en-US" sz="1900" b="1" dirty="0">
                          <a:solidFill>
                            <a:schemeClr val="bg1"/>
                          </a:solidFill>
                          <a:effectLst/>
                        </a:rPr>
                        <a:t>1998</a:t>
                      </a:r>
                      <a:endParaRPr lang="en-US" sz="1900" b="1" dirty="0">
                        <a:solidFill>
                          <a:schemeClr val="bg1"/>
                        </a:solidFill>
                        <a:effectLst/>
                        <a:latin typeface="Times New Roman"/>
                        <a:ea typeface="Times New Roman"/>
                      </a:endParaRPr>
                    </a:p>
                  </a:txBody>
                  <a:tcPr marL="66719" marR="66719" marT="0" marB="0">
                    <a:solidFill>
                      <a:schemeClr val="accent4"/>
                    </a:solidFill>
                  </a:tcPr>
                </a:tc>
                <a:tc>
                  <a:txBody>
                    <a:bodyPr/>
                    <a:lstStyle/>
                    <a:p>
                      <a:pPr marL="0" marR="0" algn="ctr">
                        <a:spcBef>
                          <a:spcPts val="0"/>
                        </a:spcBef>
                        <a:spcAft>
                          <a:spcPts val="0"/>
                        </a:spcAft>
                      </a:pPr>
                      <a:r>
                        <a:rPr lang="en-US" sz="1900" b="1" dirty="0">
                          <a:solidFill>
                            <a:schemeClr val="bg1"/>
                          </a:solidFill>
                          <a:effectLst/>
                        </a:rPr>
                        <a:t>1999</a:t>
                      </a:r>
                      <a:endParaRPr lang="en-US" sz="1900" b="1" dirty="0">
                        <a:solidFill>
                          <a:schemeClr val="bg1"/>
                        </a:solidFill>
                        <a:effectLst/>
                        <a:latin typeface="Times New Roman"/>
                        <a:ea typeface="Times New Roman"/>
                      </a:endParaRPr>
                    </a:p>
                  </a:txBody>
                  <a:tcPr marL="66719" marR="66719" marT="0" marB="0">
                    <a:solidFill>
                      <a:schemeClr val="accent4"/>
                    </a:solidFill>
                  </a:tcPr>
                </a:tc>
                <a:tc>
                  <a:txBody>
                    <a:bodyPr/>
                    <a:lstStyle/>
                    <a:p>
                      <a:pPr marL="0" marR="0" algn="ctr">
                        <a:spcBef>
                          <a:spcPts val="0"/>
                        </a:spcBef>
                        <a:spcAft>
                          <a:spcPts val="0"/>
                        </a:spcAft>
                      </a:pPr>
                      <a:r>
                        <a:rPr lang="en-US" sz="1900" b="1" dirty="0">
                          <a:solidFill>
                            <a:schemeClr val="bg1"/>
                          </a:solidFill>
                          <a:effectLst/>
                        </a:rPr>
                        <a:t>2000</a:t>
                      </a:r>
                      <a:endParaRPr lang="en-US" sz="1900" b="1" dirty="0">
                        <a:solidFill>
                          <a:schemeClr val="bg1"/>
                        </a:solidFill>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solidFill>
                      <a:schemeClr val="accent4"/>
                    </a:solidFill>
                  </a:tcPr>
                </a:tc>
                <a:tc>
                  <a:txBody>
                    <a:bodyPr/>
                    <a:lstStyle/>
                    <a:p>
                      <a:pPr marL="0" marR="0" algn="ctr">
                        <a:spcBef>
                          <a:spcPts val="0"/>
                        </a:spcBef>
                        <a:spcAft>
                          <a:spcPts val="0"/>
                        </a:spcAft>
                      </a:pPr>
                      <a:r>
                        <a:rPr lang="en-US" sz="1900" b="1" dirty="0">
                          <a:solidFill>
                            <a:schemeClr val="bg1"/>
                          </a:solidFill>
                          <a:effectLst/>
                        </a:rPr>
                        <a:t>2001</a:t>
                      </a:r>
                      <a:endParaRPr lang="en-US" sz="1900" b="1" dirty="0">
                        <a:solidFill>
                          <a:schemeClr val="bg1"/>
                        </a:solidFill>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T w="9525" cap="flat" cmpd="sng" algn="ctr">
                      <a:noFill/>
                      <a:prstDash val="solid"/>
                    </a:lnT>
                    <a:solidFill>
                      <a:schemeClr val="accent4"/>
                    </a:solidFill>
                  </a:tcPr>
                </a:tc>
                <a:tc>
                  <a:txBody>
                    <a:bodyPr/>
                    <a:lstStyle/>
                    <a:p>
                      <a:pPr marL="0" marR="0" algn="ctr">
                        <a:spcBef>
                          <a:spcPts val="0"/>
                        </a:spcBef>
                        <a:spcAft>
                          <a:spcPts val="0"/>
                        </a:spcAft>
                      </a:pPr>
                      <a:r>
                        <a:rPr lang="en-US" sz="1900" b="1" dirty="0">
                          <a:solidFill>
                            <a:schemeClr val="bg1"/>
                          </a:solidFill>
                          <a:effectLst/>
                        </a:rPr>
                        <a:t>2002</a:t>
                      </a:r>
                      <a:endParaRPr lang="en-US" sz="1900" b="1" dirty="0">
                        <a:solidFill>
                          <a:schemeClr val="bg1"/>
                        </a:solidFill>
                        <a:effectLst/>
                        <a:latin typeface="Times New Roman"/>
                        <a:ea typeface="Times New Roman"/>
                      </a:endParaRPr>
                    </a:p>
                  </a:txBody>
                  <a:tcPr marL="66719" marR="66719" marT="0" marB="0">
                    <a:lnT w="9525" cap="flat" cmpd="sng" algn="ctr">
                      <a:noFill/>
                      <a:prstDash val="solid"/>
                    </a:lnT>
                    <a:solidFill>
                      <a:schemeClr val="accent4"/>
                    </a:solidFill>
                  </a:tcPr>
                </a:tc>
                <a:tc>
                  <a:txBody>
                    <a:bodyPr/>
                    <a:lstStyle/>
                    <a:p>
                      <a:pPr marL="0" marR="0" algn="ctr">
                        <a:spcBef>
                          <a:spcPts val="0"/>
                        </a:spcBef>
                        <a:spcAft>
                          <a:spcPts val="0"/>
                        </a:spcAft>
                      </a:pPr>
                      <a:r>
                        <a:rPr lang="en-US" sz="1900" b="1" dirty="0">
                          <a:solidFill>
                            <a:schemeClr val="bg1"/>
                          </a:solidFill>
                          <a:effectLst/>
                        </a:rPr>
                        <a:t>2003</a:t>
                      </a:r>
                      <a:endParaRPr lang="en-US" sz="1900" b="1" dirty="0">
                        <a:solidFill>
                          <a:schemeClr val="bg1"/>
                        </a:solidFill>
                        <a:effectLst/>
                        <a:latin typeface="Times New Roman"/>
                        <a:ea typeface="Times New Roman"/>
                      </a:endParaRPr>
                    </a:p>
                  </a:txBody>
                  <a:tcPr marL="66719" marR="66719" marT="0" marB="0">
                    <a:lnT w="9525" cap="flat" cmpd="sng" algn="ctr">
                      <a:noFill/>
                      <a:prstDash val="solid"/>
                    </a:lnT>
                    <a:solidFill>
                      <a:schemeClr val="accent4"/>
                    </a:solidFill>
                  </a:tcPr>
                </a:tc>
                <a:extLst>
                  <a:ext uri="{0D108BD9-81ED-4DB2-BD59-A6C34878D82A}">
                    <a16:rowId xmlns:a16="http://schemas.microsoft.com/office/drawing/2014/main" val="10008"/>
                  </a:ext>
                </a:extLst>
              </a:tr>
              <a:tr h="284988">
                <a:tc>
                  <a:txBody>
                    <a:bodyPr/>
                    <a:lstStyle/>
                    <a:p>
                      <a:pPr marL="0" marR="0" algn="ctr">
                        <a:spcBef>
                          <a:spcPts val="0"/>
                        </a:spcBef>
                        <a:spcAft>
                          <a:spcPts val="0"/>
                        </a:spcAft>
                      </a:pPr>
                      <a:r>
                        <a:rPr lang="en-US" sz="1900" dirty="0">
                          <a:effectLst/>
                        </a:rPr>
                        <a:t>0-250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6</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4</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13</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12</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11</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17</a:t>
                      </a:r>
                      <a:endParaRPr lang="en-US" sz="1900" dirty="0">
                        <a:effectLst/>
                        <a:latin typeface="Times New Roman"/>
                        <a:ea typeface="Times New Roman"/>
                      </a:endParaRPr>
                    </a:p>
                  </a:txBody>
                  <a:tcPr marL="66719" marR="66719" marT="0" marB="0"/>
                </a:tc>
                <a:extLst>
                  <a:ext uri="{0D108BD9-81ED-4DB2-BD59-A6C34878D82A}">
                    <a16:rowId xmlns:a16="http://schemas.microsoft.com/office/drawing/2014/main" val="10009"/>
                  </a:ext>
                </a:extLst>
              </a:tr>
              <a:tr h="284988">
                <a:tc>
                  <a:txBody>
                    <a:bodyPr/>
                    <a:lstStyle/>
                    <a:p>
                      <a:pPr marL="0" marR="0" algn="ctr">
                        <a:spcBef>
                          <a:spcPts val="0"/>
                        </a:spcBef>
                        <a:spcAft>
                          <a:spcPts val="0"/>
                        </a:spcAft>
                      </a:pPr>
                      <a:r>
                        <a:rPr lang="en-US" sz="1900" dirty="0">
                          <a:effectLst/>
                        </a:rPr>
                        <a:t>251-350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15</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7</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19</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22</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23</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27</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16</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23</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27</a:t>
                      </a:r>
                      <a:endParaRPr lang="en-US" sz="1900" dirty="0">
                        <a:effectLst/>
                        <a:latin typeface="Times New Roman"/>
                        <a:ea typeface="Times New Roman"/>
                      </a:endParaRPr>
                    </a:p>
                  </a:txBody>
                  <a:tcPr marL="66719" marR="66719" marT="0" marB="0"/>
                </a:tc>
                <a:extLst>
                  <a:ext uri="{0D108BD9-81ED-4DB2-BD59-A6C34878D82A}">
                    <a16:rowId xmlns:a16="http://schemas.microsoft.com/office/drawing/2014/main" val="10010"/>
                  </a:ext>
                </a:extLst>
              </a:tr>
              <a:tr h="284988">
                <a:tc>
                  <a:txBody>
                    <a:bodyPr/>
                    <a:lstStyle/>
                    <a:p>
                      <a:pPr marL="0" marR="0" algn="ctr">
                        <a:spcBef>
                          <a:spcPts val="0"/>
                        </a:spcBef>
                        <a:spcAft>
                          <a:spcPts val="0"/>
                        </a:spcAft>
                      </a:pPr>
                      <a:r>
                        <a:rPr lang="en-US" sz="1900" dirty="0">
                          <a:effectLst/>
                        </a:rPr>
                        <a:t>351-450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11</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14</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15</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33</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29</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14</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16</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37</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27</a:t>
                      </a:r>
                      <a:endParaRPr lang="en-US" sz="1900" dirty="0">
                        <a:effectLst/>
                        <a:latin typeface="Times New Roman"/>
                        <a:ea typeface="Times New Roman"/>
                      </a:endParaRPr>
                    </a:p>
                  </a:txBody>
                  <a:tcPr marL="66719" marR="66719" marT="0" marB="0"/>
                </a:tc>
                <a:extLst>
                  <a:ext uri="{0D108BD9-81ED-4DB2-BD59-A6C34878D82A}">
                    <a16:rowId xmlns:a16="http://schemas.microsoft.com/office/drawing/2014/main" val="10011"/>
                  </a:ext>
                </a:extLst>
              </a:tr>
              <a:tr h="284988">
                <a:tc>
                  <a:txBody>
                    <a:bodyPr/>
                    <a:lstStyle/>
                    <a:p>
                      <a:pPr marL="0" marR="0" algn="ctr">
                        <a:spcBef>
                          <a:spcPts val="0"/>
                        </a:spcBef>
                        <a:spcAft>
                          <a:spcPts val="0"/>
                        </a:spcAft>
                      </a:pPr>
                      <a:r>
                        <a:rPr lang="en-US" sz="1900" dirty="0">
                          <a:effectLst/>
                        </a:rPr>
                        <a:t>451-550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32</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41</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27</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17</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25</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31</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41</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18</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22</a:t>
                      </a:r>
                      <a:endParaRPr lang="en-US" sz="1900" dirty="0">
                        <a:effectLst/>
                        <a:latin typeface="Times New Roman"/>
                        <a:ea typeface="Times New Roman"/>
                      </a:endParaRPr>
                    </a:p>
                  </a:txBody>
                  <a:tcPr marL="66719" marR="66719" marT="0" marB="0"/>
                </a:tc>
                <a:extLst>
                  <a:ext uri="{0D108BD9-81ED-4DB2-BD59-A6C34878D82A}">
                    <a16:rowId xmlns:a16="http://schemas.microsoft.com/office/drawing/2014/main" val="10012"/>
                  </a:ext>
                </a:extLst>
              </a:tr>
              <a:tr h="284988">
                <a:tc>
                  <a:txBody>
                    <a:bodyPr/>
                    <a:lstStyle/>
                    <a:p>
                      <a:pPr marL="0" marR="0" algn="ctr">
                        <a:spcBef>
                          <a:spcPts val="0"/>
                        </a:spcBef>
                        <a:spcAft>
                          <a:spcPts val="0"/>
                        </a:spcAft>
                      </a:pPr>
                      <a:r>
                        <a:rPr lang="en-US" sz="1900" dirty="0">
                          <a:effectLst/>
                        </a:rPr>
                        <a:t>551-650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31</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35</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22</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14</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16</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12</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7</a:t>
                      </a:r>
                      <a:endParaRPr lang="en-US" sz="1900" dirty="0">
                        <a:effectLst/>
                        <a:latin typeface="Times New Roman"/>
                        <a:ea typeface="Times New Roman"/>
                      </a:endParaRPr>
                    </a:p>
                  </a:txBody>
                  <a:tcPr marL="66719" marR="66719" marT="0" marB="0"/>
                </a:tc>
                <a:extLst>
                  <a:ext uri="{0D108BD9-81ED-4DB2-BD59-A6C34878D82A}">
                    <a16:rowId xmlns:a16="http://schemas.microsoft.com/office/drawing/2014/main" val="10013"/>
                  </a:ext>
                </a:extLst>
              </a:tr>
              <a:tr h="284988">
                <a:tc>
                  <a:txBody>
                    <a:bodyPr/>
                    <a:lstStyle/>
                    <a:p>
                      <a:pPr marL="0" marR="0" algn="ctr">
                        <a:spcBef>
                          <a:spcPts val="0"/>
                        </a:spcBef>
                        <a:spcAft>
                          <a:spcPts val="0"/>
                        </a:spcAft>
                      </a:pPr>
                      <a:r>
                        <a:rPr lang="en-US" sz="1900" dirty="0">
                          <a:effectLst/>
                        </a:rPr>
                        <a:t>651-750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6</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0</a:t>
                      </a:r>
                      <a:endParaRPr lang="en-US" sz="1900" dirty="0">
                        <a:effectLst/>
                        <a:latin typeface="Times New Roman"/>
                        <a:ea typeface="Times New Roman"/>
                      </a:endParaRPr>
                    </a:p>
                  </a:txBody>
                  <a:tcPr marL="66719" marR="66719" marT="0" marB="0"/>
                </a:tc>
                <a:extLst>
                  <a:ext uri="{0D108BD9-81ED-4DB2-BD59-A6C34878D82A}">
                    <a16:rowId xmlns:a16="http://schemas.microsoft.com/office/drawing/2014/main" val="10014"/>
                  </a:ext>
                </a:extLst>
              </a:tr>
              <a:tr h="284988">
                <a:tc>
                  <a:txBody>
                    <a:bodyPr/>
                    <a:lstStyle/>
                    <a:p>
                      <a:pPr marL="0" marR="0" algn="ctr">
                        <a:spcBef>
                          <a:spcPts val="0"/>
                        </a:spcBef>
                        <a:spcAft>
                          <a:spcPts val="0"/>
                        </a:spcAft>
                      </a:pPr>
                      <a:r>
                        <a:rPr lang="en-US" sz="1900" dirty="0">
                          <a:effectLst/>
                        </a:rPr>
                        <a:t>751-875</a:t>
                      </a:r>
                      <a:endParaRPr lang="en-US" sz="1900"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extLst>
                  <a:ext uri="{0D108BD9-81ED-4DB2-BD59-A6C34878D82A}">
                    <a16:rowId xmlns:a16="http://schemas.microsoft.com/office/drawing/2014/main" val="10015"/>
                  </a:ext>
                </a:extLst>
              </a:tr>
              <a:tr h="284988">
                <a:tc>
                  <a:txBody>
                    <a:bodyPr/>
                    <a:lstStyle/>
                    <a:p>
                      <a:pPr marL="0" marR="0" algn="ctr">
                        <a:spcBef>
                          <a:spcPts val="0"/>
                        </a:spcBef>
                        <a:spcAft>
                          <a:spcPts val="0"/>
                        </a:spcAft>
                      </a:pPr>
                      <a:r>
                        <a:rPr lang="en-US" sz="1900" dirty="0">
                          <a:effectLst/>
                        </a:rPr>
                        <a:t>876-1000</a:t>
                      </a:r>
                      <a:endParaRPr lang="en-US" sz="1900"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16"/>
                  </a:ext>
                </a:extLst>
              </a:tr>
              <a:tr h="284988">
                <a:tc>
                  <a:txBody>
                    <a:bodyPr/>
                    <a:lstStyle/>
                    <a:p>
                      <a:pPr marL="0" marR="0" algn="ctr">
                        <a:spcBef>
                          <a:spcPts val="0"/>
                        </a:spcBef>
                        <a:spcAft>
                          <a:spcPts val="0"/>
                        </a:spcAft>
                      </a:pPr>
                      <a:r>
                        <a:rPr lang="en-US" sz="1900" b="1" dirty="0">
                          <a:solidFill>
                            <a:schemeClr val="bg1"/>
                          </a:solidFill>
                          <a:effectLst/>
                        </a:rPr>
                        <a:t>Band*</a:t>
                      </a:r>
                      <a:endParaRPr lang="en-US" sz="1900" b="1" dirty="0">
                        <a:solidFill>
                          <a:schemeClr val="bg1"/>
                        </a:solidFill>
                        <a:effectLst/>
                        <a:latin typeface="Times New Roman"/>
                        <a:ea typeface="Times New Roman"/>
                      </a:endParaRPr>
                    </a:p>
                  </a:txBody>
                  <a:tcPr marL="66719" marR="66719" marT="0" marB="0">
                    <a:solidFill>
                      <a:schemeClr val="accent4"/>
                    </a:solidFill>
                  </a:tcPr>
                </a:tc>
                <a:tc>
                  <a:txBody>
                    <a:bodyPr/>
                    <a:lstStyle/>
                    <a:p>
                      <a:pPr marL="0" marR="0" algn="ctr">
                        <a:spcBef>
                          <a:spcPts val="0"/>
                        </a:spcBef>
                        <a:spcAft>
                          <a:spcPts val="0"/>
                        </a:spcAft>
                      </a:pPr>
                      <a:r>
                        <a:rPr lang="en-US" sz="1900" b="1" dirty="0">
                          <a:solidFill>
                            <a:schemeClr val="bg1"/>
                          </a:solidFill>
                          <a:effectLst/>
                        </a:rPr>
                        <a:t>2004</a:t>
                      </a:r>
                      <a:endParaRPr lang="en-US" sz="1900" b="1" dirty="0">
                        <a:solidFill>
                          <a:schemeClr val="bg1"/>
                        </a:solidFill>
                        <a:effectLst/>
                        <a:latin typeface="Times New Roman"/>
                        <a:ea typeface="Times New Roman"/>
                      </a:endParaRPr>
                    </a:p>
                  </a:txBody>
                  <a:tcPr marL="66719" marR="66719" marT="0" marB="0">
                    <a:solidFill>
                      <a:schemeClr val="accent4"/>
                    </a:solidFill>
                  </a:tcPr>
                </a:tc>
                <a:tc>
                  <a:txBody>
                    <a:bodyPr/>
                    <a:lstStyle/>
                    <a:p>
                      <a:pPr marL="0" marR="0" algn="r">
                        <a:spcBef>
                          <a:spcPts val="0"/>
                        </a:spcBef>
                        <a:spcAft>
                          <a:spcPts val="0"/>
                        </a:spcAft>
                      </a:pPr>
                      <a:r>
                        <a:rPr lang="en-US" sz="1900" b="1" dirty="0">
                          <a:solidFill>
                            <a:schemeClr val="bg1"/>
                          </a:solidFill>
                          <a:effectLst/>
                        </a:rPr>
                        <a:t>2005</a:t>
                      </a:r>
                      <a:endParaRPr lang="en-US" sz="1900" b="1" dirty="0">
                        <a:solidFill>
                          <a:schemeClr val="bg1"/>
                        </a:solidFill>
                        <a:effectLst/>
                        <a:latin typeface="Times New Roman"/>
                        <a:ea typeface="Times New Roman"/>
                      </a:endParaRPr>
                    </a:p>
                  </a:txBody>
                  <a:tcPr marL="66719" marR="66719" marT="0" marB="0">
                    <a:solidFill>
                      <a:schemeClr val="accent4"/>
                    </a:solidFill>
                  </a:tcPr>
                </a:tc>
                <a:tc>
                  <a:txBody>
                    <a:bodyPr/>
                    <a:lstStyle/>
                    <a:p>
                      <a:pPr marL="0" marR="0" algn="r">
                        <a:spcBef>
                          <a:spcPts val="0"/>
                        </a:spcBef>
                        <a:spcAft>
                          <a:spcPts val="0"/>
                        </a:spcAft>
                      </a:pPr>
                      <a:r>
                        <a:rPr lang="en-US" sz="1900" b="1" dirty="0">
                          <a:solidFill>
                            <a:schemeClr val="bg1"/>
                          </a:solidFill>
                          <a:effectLst/>
                        </a:rPr>
                        <a:t>2006</a:t>
                      </a:r>
                      <a:endParaRPr lang="en-US" sz="1900" b="1" dirty="0">
                        <a:solidFill>
                          <a:schemeClr val="bg1"/>
                        </a:solidFill>
                        <a:effectLst/>
                        <a:latin typeface="Times New Roman"/>
                        <a:ea typeface="Times New Roman"/>
                      </a:endParaRPr>
                    </a:p>
                  </a:txBody>
                  <a:tcPr marL="66719" marR="66719" marT="0" marB="0">
                    <a:solidFill>
                      <a:schemeClr val="accent4"/>
                    </a:solidFill>
                  </a:tcPr>
                </a:tc>
                <a:tc>
                  <a:txBody>
                    <a:bodyPr/>
                    <a:lstStyle/>
                    <a:p>
                      <a:pPr marL="0" marR="0" algn="r">
                        <a:spcBef>
                          <a:spcPts val="0"/>
                        </a:spcBef>
                        <a:spcAft>
                          <a:spcPts val="0"/>
                        </a:spcAft>
                      </a:pPr>
                      <a:r>
                        <a:rPr lang="en-US" sz="1900" b="1" dirty="0">
                          <a:solidFill>
                            <a:schemeClr val="bg1"/>
                          </a:solidFill>
                          <a:effectLst/>
                        </a:rPr>
                        <a:t>2007</a:t>
                      </a:r>
                      <a:endParaRPr lang="en-US" sz="1900" b="1" dirty="0">
                        <a:solidFill>
                          <a:schemeClr val="bg1"/>
                        </a:solidFill>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solidFill>
                      <a:schemeClr val="accent4"/>
                    </a:solidFill>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17"/>
                  </a:ext>
                </a:extLst>
              </a:tr>
              <a:tr h="284988">
                <a:tc>
                  <a:txBody>
                    <a:bodyPr/>
                    <a:lstStyle/>
                    <a:p>
                      <a:pPr marL="0" marR="0" algn="ctr">
                        <a:spcBef>
                          <a:spcPts val="0"/>
                        </a:spcBef>
                        <a:spcAft>
                          <a:spcPts val="0"/>
                        </a:spcAft>
                      </a:pPr>
                      <a:r>
                        <a:rPr lang="en-US" sz="1900" dirty="0">
                          <a:effectLst/>
                        </a:rPr>
                        <a:t>0-275</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5</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11</a:t>
                      </a:r>
                      <a:endParaRPr lang="en-US" sz="190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18"/>
                  </a:ext>
                </a:extLst>
              </a:tr>
              <a:tr h="284988">
                <a:tc>
                  <a:txBody>
                    <a:bodyPr/>
                    <a:lstStyle/>
                    <a:p>
                      <a:pPr marL="0" marR="0" algn="ctr">
                        <a:spcBef>
                          <a:spcPts val="0"/>
                        </a:spcBef>
                        <a:spcAft>
                          <a:spcPts val="0"/>
                        </a:spcAft>
                      </a:pPr>
                      <a:r>
                        <a:rPr lang="en-US" sz="1900" dirty="0">
                          <a:effectLst/>
                        </a:rPr>
                        <a:t>276-375</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22</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17</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13</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27</a:t>
                      </a:r>
                      <a:endParaRPr lang="en-US" sz="190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19"/>
                  </a:ext>
                </a:extLst>
              </a:tr>
              <a:tr h="284988">
                <a:tc>
                  <a:txBody>
                    <a:bodyPr/>
                    <a:lstStyle/>
                    <a:p>
                      <a:pPr marL="0" marR="0" algn="ctr">
                        <a:spcBef>
                          <a:spcPts val="0"/>
                        </a:spcBef>
                        <a:spcAft>
                          <a:spcPts val="0"/>
                        </a:spcAft>
                      </a:pPr>
                      <a:r>
                        <a:rPr lang="en-US" sz="1900" dirty="0">
                          <a:effectLst/>
                        </a:rPr>
                        <a:t>376-475</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40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34</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41</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31</a:t>
                      </a:r>
                      <a:endParaRPr lang="en-US" sz="190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20"/>
                  </a:ext>
                </a:extLst>
              </a:tr>
              <a:tr h="284988">
                <a:tc>
                  <a:txBody>
                    <a:bodyPr/>
                    <a:lstStyle/>
                    <a:p>
                      <a:pPr marL="0" marR="0" algn="ctr">
                        <a:spcBef>
                          <a:spcPts val="0"/>
                        </a:spcBef>
                        <a:spcAft>
                          <a:spcPts val="0"/>
                        </a:spcAft>
                      </a:pPr>
                      <a:r>
                        <a:rPr lang="en-US" sz="1900" dirty="0">
                          <a:effectLst/>
                        </a:rPr>
                        <a:t>476-575</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28</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25</a:t>
                      </a:r>
                      <a:endParaRPr lang="en-US" sz="190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21"/>
                  </a:ext>
                </a:extLst>
              </a:tr>
              <a:tr h="284988">
                <a:tc>
                  <a:txBody>
                    <a:bodyPr/>
                    <a:lstStyle/>
                    <a:p>
                      <a:pPr marL="0" marR="0" algn="ctr">
                        <a:spcBef>
                          <a:spcPts val="0"/>
                        </a:spcBef>
                        <a:spcAft>
                          <a:spcPts val="0"/>
                        </a:spcAft>
                      </a:pPr>
                      <a:r>
                        <a:rPr lang="en-US" sz="1900" dirty="0">
                          <a:effectLst/>
                        </a:rPr>
                        <a:t>576-675</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15</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14</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13</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6</a:t>
                      </a:r>
                      <a:endParaRPr lang="en-US" sz="190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22"/>
                  </a:ext>
                </a:extLst>
              </a:tr>
              <a:tr h="284988">
                <a:tc>
                  <a:txBody>
                    <a:bodyPr/>
                    <a:lstStyle/>
                    <a:p>
                      <a:pPr marL="0" marR="0" algn="ctr">
                        <a:spcBef>
                          <a:spcPts val="0"/>
                        </a:spcBef>
                        <a:spcAft>
                          <a:spcPts val="0"/>
                        </a:spcAft>
                      </a:pPr>
                      <a:r>
                        <a:rPr lang="en-US" sz="1900" dirty="0">
                          <a:effectLst/>
                        </a:rPr>
                        <a:t>676-775</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0</a:t>
                      </a:r>
                      <a:endParaRPr lang="en-US" sz="190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23"/>
                  </a:ext>
                </a:extLst>
              </a:tr>
              <a:tr h="284988">
                <a:tc>
                  <a:txBody>
                    <a:bodyPr/>
                    <a:lstStyle/>
                    <a:p>
                      <a:pPr marL="0" marR="0" algn="ctr">
                        <a:spcBef>
                          <a:spcPts val="0"/>
                        </a:spcBef>
                        <a:spcAft>
                          <a:spcPts val="0"/>
                        </a:spcAft>
                      </a:pPr>
                      <a:r>
                        <a:rPr lang="en-US" sz="1900" dirty="0">
                          <a:effectLst/>
                        </a:rPr>
                        <a:t>776-875</a:t>
                      </a:r>
                      <a:endParaRPr lang="en-US" sz="1900"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solidFill>
                      <a:schemeClr val="accent3">
                        <a:lumMod val="40000"/>
                        <a:lumOff val="60000"/>
                      </a:schemeClr>
                    </a:solidFill>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24"/>
                  </a:ext>
                </a:extLst>
              </a:tr>
              <a:tr h="284988">
                <a:tc>
                  <a:txBody>
                    <a:bodyPr/>
                    <a:lstStyle/>
                    <a:p>
                      <a:pPr marL="0" marR="0" algn="ctr">
                        <a:spcBef>
                          <a:spcPts val="0"/>
                        </a:spcBef>
                        <a:spcAft>
                          <a:spcPts val="0"/>
                        </a:spcAft>
                      </a:pPr>
                      <a:r>
                        <a:rPr lang="en-US" sz="1900" dirty="0">
                          <a:effectLst/>
                        </a:rPr>
                        <a:t>876-1000</a:t>
                      </a:r>
                      <a:endParaRPr lang="en-US" sz="1900"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solidFill>
                      <a:schemeClr val="accent3">
                        <a:lumMod val="40000"/>
                        <a:lumOff val="60000"/>
                      </a:schemeClr>
                    </a:solidFill>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25"/>
                  </a:ext>
                </a:extLst>
              </a:tr>
            </a:tbl>
          </a:graphicData>
        </a:graphic>
      </p:graphicFrame>
      <p:sp>
        <p:nvSpPr>
          <p:cNvPr id="8" name="TextBox 7"/>
          <p:cNvSpPr txBox="1"/>
          <p:nvPr/>
        </p:nvSpPr>
        <p:spPr>
          <a:xfrm>
            <a:off x="6035040" y="6484620"/>
            <a:ext cx="3688080" cy="769441"/>
          </a:xfrm>
          <a:prstGeom prst="rect">
            <a:avLst/>
          </a:prstGeom>
          <a:noFill/>
        </p:spPr>
        <p:txBody>
          <a:bodyPr wrap="square" rtlCol="0">
            <a:spAutoFit/>
          </a:bodyPr>
          <a:lstStyle/>
          <a:p>
            <a:r>
              <a:rPr lang="en-US" sz="2200" dirty="0">
                <a:latin typeface="+mn-lt"/>
              </a:rPr>
              <a:t>% of applications in scoring band.</a:t>
            </a:r>
          </a:p>
          <a:p>
            <a:r>
              <a:rPr lang="en-US" sz="2200" dirty="0">
                <a:latin typeface="+mn-lt"/>
              </a:rPr>
              <a:t>*Scoring bands changed.</a:t>
            </a:r>
          </a:p>
        </p:txBody>
      </p:sp>
    </p:spTree>
    <p:extLst>
      <p:ext uri="{BB962C8B-B14F-4D97-AF65-F5344CB8AC3E}">
        <p14:creationId xmlns:p14="http://schemas.microsoft.com/office/powerpoint/2010/main" val="41741324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302370" y="665987"/>
            <a:ext cx="8801100" cy="754380"/>
          </a:xfrm>
        </p:spPr>
        <p:txBody>
          <a:bodyPr/>
          <a:lstStyle/>
          <a:p>
            <a:pPr>
              <a:lnSpc>
                <a:spcPct val="100000"/>
              </a:lnSpc>
              <a:spcAft>
                <a:spcPts val="660"/>
              </a:spcAft>
            </a:pPr>
            <a:r>
              <a:rPr lang="en-US" dirty="0">
                <a:latin typeface="Arial Narrow" pitchFamily="34" charset="0"/>
                <a:ea typeface="ＭＳ Ｐゴシック" pitchFamily="34" charset="-128"/>
                <a:cs typeface="Arial Narrow" pitchFamily="34" charset="0"/>
              </a:rPr>
              <a:t>Scoring of Applications, 2008–2016</a:t>
            </a:r>
          </a:p>
        </p:txBody>
      </p:sp>
      <p:graphicFrame>
        <p:nvGraphicFramePr>
          <p:cNvPr id="5" name="Table 4"/>
          <p:cNvGraphicFramePr>
            <a:graphicFrameLocks noGrp="1"/>
          </p:cNvGraphicFramePr>
          <p:nvPr>
            <p:extLst>
              <p:ext uri="{D42A27DB-BD31-4B8C-83A1-F6EECF244321}">
                <p14:modId xmlns:p14="http://schemas.microsoft.com/office/powerpoint/2010/main" val="396245619"/>
              </p:ext>
            </p:extLst>
          </p:nvPr>
        </p:nvGraphicFramePr>
        <p:xfrm>
          <a:off x="-57788" y="1822868"/>
          <a:ext cx="10116188" cy="3017520"/>
        </p:xfrm>
        <a:graphic>
          <a:graphicData uri="http://schemas.openxmlformats.org/drawingml/2006/table">
            <a:tbl>
              <a:tblPr firstRow="1" firstCol="1" bandRow="1" bandCol="1">
                <a:tableStyleId>{72833802-FEF1-4C79-8D5D-14CF1EAF98D9}</a:tableStyleId>
              </a:tblPr>
              <a:tblGrid>
                <a:gridCol w="91440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457200">
                  <a:extLst>
                    <a:ext uri="{9D8B030D-6E8A-4147-A177-3AD203B41FA5}">
                      <a16:colId xmlns:a16="http://schemas.microsoft.com/office/drawing/2014/main" val="20002"/>
                    </a:ext>
                  </a:extLst>
                </a:gridCol>
                <a:gridCol w="457200">
                  <a:extLst>
                    <a:ext uri="{9D8B030D-6E8A-4147-A177-3AD203B41FA5}">
                      <a16:colId xmlns:a16="http://schemas.microsoft.com/office/drawing/2014/main" val="20003"/>
                    </a:ext>
                  </a:extLst>
                </a:gridCol>
                <a:gridCol w="457200">
                  <a:extLst>
                    <a:ext uri="{9D8B030D-6E8A-4147-A177-3AD203B41FA5}">
                      <a16:colId xmlns:a16="http://schemas.microsoft.com/office/drawing/2014/main" val="20004"/>
                    </a:ext>
                  </a:extLst>
                </a:gridCol>
                <a:gridCol w="548640">
                  <a:extLst>
                    <a:ext uri="{9D8B030D-6E8A-4147-A177-3AD203B41FA5}">
                      <a16:colId xmlns:a16="http://schemas.microsoft.com/office/drawing/2014/main" val="20005"/>
                    </a:ext>
                  </a:extLst>
                </a:gridCol>
                <a:gridCol w="440374">
                  <a:extLst>
                    <a:ext uri="{9D8B030D-6E8A-4147-A177-3AD203B41FA5}">
                      <a16:colId xmlns:a16="http://schemas.microsoft.com/office/drawing/2014/main" val="20006"/>
                    </a:ext>
                  </a:extLst>
                </a:gridCol>
                <a:gridCol w="440374">
                  <a:extLst>
                    <a:ext uri="{9D8B030D-6E8A-4147-A177-3AD203B41FA5}">
                      <a16:colId xmlns:a16="http://schemas.microsoft.com/office/drawing/2014/main" val="20007"/>
                    </a:ext>
                  </a:extLst>
                </a:gridCol>
                <a:gridCol w="457200">
                  <a:extLst>
                    <a:ext uri="{9D8B030D-6E8A-4147-A177-3AD203B41FA5}">
                      <a16:colId xmlns:a16="http://schemas.microsoft.com/office/drawing/2014/main" val="2501610549"/>
                    </a:ext>
                  </a:extLst>
                </a:gridCol>
                <a:gridCol w="457200">
                  <a:extLst>
                    <a:ext uri="{9D8B030D-6E8A-4147-A177-3AD203B41FA5}">
                      <a16:colId xmlns:a16="http://schemas.microsoft.com/office/drawing/2014/main" val="3922900999"/>
                    </a:ext>
                  </a:extLst>
                </a:gridCol>
                <a:gridCol w="914400">
                  <a:extLst>
                    <a:ext uri="{9D8B030D-6E8A-4147-A177-3AD203B41FA5}">
                      <a16:colId xmlns:a16="http://schemas.microsoft.com/office/drawing/2014/main" val="20008"/>
                    </a:ext>
                  </a:extLst>
                </a:gridCol>
                <a:gridCol w="457200">
                  <a:extLst>
                    <a:ext uri="{9D8B030D-6E8A-4147-A177-3AD203B41FA5}">
                      <a16:colId xmlns:a16="http://schemas.microsoft.com/office/drawing/2014/main" val="20009"/>
                    </a:ext>
                  </a:extLst>
                </a:gridCol>
                <a:gridCol w="457200">
                  <a:extLst>
                    <a:ext uri="{9D8B030D-6E8A-4147-A177-3AD203B41FA5}">
                      <a16:colId xmlns:a16="http://schemas.microsoft.com/office/drawing/2014/main" val="20010"/>
                    </a:ext>
                  </a:extLst>
                </a:gridCol>
                <a:gridCol w="457200">
                  <a:extLst>
                    <a:ext uri="{9D8B030D-6E8A-4147-A177-3AD203B41FA5}">
                      <a16:colId xmlns:a16="http://schemas.microsoft.com/office/drawing/2014/main" val="20011"/>
                    </a:ext>
                  </a:extLst>
                </a:gridCol>
                <a:gridCol w="457200">
                  <a:extLst>
                    <a:ext uri="{9D8B030D-6E8A-4147-A177-3AD203B41FA5}">
                      <a16:colId xmlns:a16="http://schemas.microsoft.com/office/drawing/2014/main" val="20012"/>
                    </a:ext>
                  </a:extLst>
                </a:gridCol>
                <a:gridCol w="457200">
                  <a:extLst>
                    <a:ext uri="{9D8B030D-6E8A-4147-A177-3AD203B41FA5}">
                      <a16:colId xmlns:a16="http://schemas.microsoft.com/office/drawing/2014/main" val="20013"/>
                    </a:ext>
                  </a:extLst>
                </a:gridCol>
                <a:gridCol w="457200">
                  <a:extLst>
                    <a:ext uri="{9D8B030D-6E8A-4147-A177-3AD203B41FA5}">
                      <a16:colId xmlns:a16="http://schemas.microsoft.com/office/drawing/2014/main" val="20014"/>
                    </a:ext>
                  </a:extLst>
                </a:gridCol>
                <a:gridCol w="457200">
                  <a:extLst>
                    <a:ext uri="{9D8B030D-6E8A-4147-A177-3AD203B41FA5}">
                      <a16:colId xmlns:a16="http://schemas.microsoft.com/office/drawing/2014/main" val="20015"/>
                    </a:ext>
                  </a:extLst>
                </a:gridCol>
                <a:gridCol w="457200">
                  <a:extLst>
                    <a:ext uri="{9D8B030D-6E8A-4147-A177-3AD203B41FA5}">
                      <a16:colId xmlns:a16="http://schemas.microsoft.com/office/drawing/2014/main" val="2192639332"/>
                    </a:ext>
                  </a:extLst>
                </a:gridCol>
                <a:gridCol w="457200">
                  <a:extLst>
                    <a:ext uri="{9D8B030D-6E8A-4147-A177-3AD203B41FA5}">
                      <a16:colId xmlns:a16="http://schemas.microsoft.com/office/drawing/2014/main" val="2291077207"/>
                    </a:ext>
                  </a:extLst>
                </a:gridCol>
              </a:tblGrid>
              <a:tr h="603504">
                <a:tc>
                  <a:txBody>
                    <a:bodyPr/>
                    <a:lstStyle/>
                    <a:p>
                      <a:pPr marL="0" marR="0" algn="ctr">
                        <a:spcBef>
                          <a:spcPts val="0"/>
                        </a:spcBef>
                        <a:spcAft>
                          <a:spcPts val="0"/>
                        </a:spcAft>
                      </a:pPr>
                      <a:r>
                        <a:rPr lang="en-US" sz="1800" dirty="0">
                          <a:effectLst/>
                        </a:rPr>
                        <a:t>Process Band</a:t>
                      </a:r>
                      <a:endParaRPr lang="en-US" sz="1800" dirty="0">
                        <a:effectLst/>
                        <a:latin typeface="Times New Roman"/>
                        <a:ea typeface="Times New Roman"/>
                      </a:endParaRPr>
                    </a:p>
                  </a:txBody>
                  <a:tcPr marL="75438" marR="75438" marT="0" marB="0" anchor="ctr"/>
                </a:tc>
                <a:tc>
                  <a:txBody>
                    <a:bodyPr/>
                    <a:lstStyle/>
                    <a:p>
                      <a:pPr marL="0" marR="27940" algn="ctr">
                        <a:spcBef>
                          <a:spcPts val="0"/>
                        </a:spcBef>
                        <a:spcAft>
                          <a:spcPts val="0"/>
                        </a:spcAft>
                      </a:pPr>
                      <a:r>
                        <a:rPr lang="en-US" sz="1800" dirty="0">
                          <a:effectLst/>
                        </a:rPr>
                        <a:t>’08</a:t>
                      </a:r>
                      <a:endParaRPr lang="en-US" sz="1800" dirty="0">
                        <a:effectLst/>
                        <a:latin typeface="Times New Roman"/>
                        <a:ea typeface="Times New Roman"/>
                      </a:endParaRPr>
                    </a:p>
                  </a:txBody>
                  <a:tcPr marL="75438" marR="75438" marT="0" marB="0" anchor="ctr"/>
                </a:tc>
                <a:tc>
                  <a:txBody>
                    <a:bodyPr/>
                    <a:lstStyle/>
                    <a:p>
                      <a:pPr marL="0" marR="0" algn="ctr">
                        <a:spcBef>
                          <a:spcPts val="0"/>
                        </a:spcBef>
                        <a:spcAft>
                          <a:spcPts val="0"/>
                        </a:spcAft>
                      </a:pPr>
                      <a:r>
                        <a:rPr lang="en-US" sz="1800" dirty="0">
                          <a:effectLst/>
                        </a:rPr>
                        <a:t>’09</a:t>
                      </a:r>
                      <a:endParaRPr lang="en-US" sz="1800" dirty="0">
                        <a:effectLst/>
                        <a:latin typeface="Times New Roman"/>
                        <a:ea typeface="Times New Roman"/>
                      </a:endParaRPr>
                    </a:p>
                  </a:txBody>
                  <a:tcPr marL="75438" marR="75438" marT="0" marB="0" anchor="ctr"/>
                </a:tc>
                <a:tc>
                  <a:txBody>
                    <a:bodyPr/>
                    <a:lstStyle/>
                    <a:p>
                      <a:pPr marL="0" marR="0" algn="ctr">
                        <a:spcBef>
                          <a:spcPts val="0"/>
                        </a:spcBef>
                        <a:spcAft>
                          <a:spcPts val="0"/>
                        </a:spcAft>
                      </a:pPr>
                      <a:r>
                        <a:rPr lang="en-US" sz="1800" dirty="0">
                          <a:effectLst/>
                        </a:rPr>
                        <a:t>’10</a:t>
                      </a:r>
                      <a:endParaRPr lang="en-US" sz="1800" dirty="0">
                        <a:effectLst/>
                        <a:latin typeface="Times New Roman"/>
                        <a:ea typeface="Times New Roman"/>
                      </a:endParaRPr>
                    </a:p>
                  </a:txBody>
                  <a:tcPr marL="75438" marR="75438" marT="0" marB="0" anchor="ctr"/>
                </a:tc>
                <a:tc>
                  <a:txBody>
                    <a:bodyPr/>
                    <a:lstStyle/>
                    <a:p>
                      <a:pPr marL="0" marR="0" algn="ctr">
                        <a:spcBef>
                          <a:spcPts val="0"/>
                        </a:spcBef>
                        <a:spcAft>
                          <a:spcPts val="0"/>
                        </a:spcAft>
                      </a:pPr>
                      <a:r>
                        <a:rPr lang="en-US" sz="1800" dirty="0">
                          <a:effectLst/>
                        </a:rPr>
                        <a:t>’11</a:t>
                      </a:r>
                      <a:endParaRPr lang="en-US" sz="1800" dirty="0">
                        <a:effectLst/>
                        <a:latin typeface="Times New Roman"/>
                        <a:ea typeface="Times New Roman"/>
                      </a:endParaRPr>
                    </a:p>
                  </a:txBody>
                  <a:tcPr marL="75438" marR="75438" marT="0" marB="0" anchor="ctr"/>
                </a:tc>
                <a:tc>
                  <a:txBody>
                    <a:bodyPr/>
                    <a:lstStyle/>
                    <a:p>
                      <a:pPr marL="0" marR="0" algn="ctr">
                        <a:spcBef>
                          <a:spcPts val="0"/>
                        </a:spcBef>
                        <a:spcAft>
                          <a:spcPts val="0"/>
                        </a:spcAft>
                      </a:pPr>
                      <a:r>
                        <a:rPr lang="en-US" sz="1800" dirty="0">
                          <a:effectLst/>
                        </a:rPr>
                        <a:t>’12*</a:t>
                      </a:r>
                      <a:endParaRPr lang="en-US" sz="1800" dirty="0">
                        <a:effectLst/>
                        <a:latin typeface="Times New Roman"/>
                        <a:ea typeface="Times New Roman"/>
                      </a:endParaRPr>
                    </a:p>
                  </a:txBody>
                  <a:tcPr marL="75438" marR="75438" marT="0" marB="0" anchor="ctr"/>
                </a:tc>
                <a:tc>
                  <a:txBody>
                    <a:bodyPr/>
                    <a:lstStyle/>
                    <a:p>
                      <a:pPr marL="0" marR="0" algn="ctr" defTabSz="409667" rtl="0" eaLnBrk="1" latinLnBrk="0" hangingPunct="1">
                        <a:spcBef>
                          <a:spcPts val="0"/>
                        </a:spcBef>
                        <a:spcAft>
                          <a:spcPts val="0"/>
                        </a:spcAft>
                      </a:pPr>
                      <a:r>
                        <a:rPr lang="en-US" sz="1800" dirty="0">
                          <a:effectLst/>
                        </a:rPr>
                        <a:t>’</a:t>
                      </a:r>
                      <a:r>
                        <a:rPr lang="en-US" sz="1800" b="1" kern="1200" dirty="0">
                          <a:solidFill>
                            <a:schemeClr val="bg1"/>
                          </a:solidFill>
                          <a:effectLst/>
                          <a:latin typeface="+mn-lt"/>
                          <a:ea typeface="+mn-ea"/>
                          <a:cs typeface="+mn-cs"/>
                        </a:rPr>
                        <a:t>13</a:t>
                      </a:r>
                    </a:p>
                  </a:txBody>
                  <a:tcPr marL="75438" marR="75438" marT="0" marB="0" anchor="ctr"/>
                </a:tc>
                <a:tc>
                  <a:txBody>
                    <a:bodyPr/>
                    <a:lstStyle/>
                    <a:p>
                      <a:pPr marL="0" marR="0" indent="0" algn="ctr" defTabSz="409667" rtl="0" eaLnBrk="1" fontAlgn="auto" latinLnBrk="0" hangingPunct="1">
                        <a:lnSpc>
                          <a:spcPct val="100000"/>
                        </a:lnSpc>
                        <a:spcBef>
                          <a:spcPts val="0"/>
                        </a:spcBef>
                        <a:spcAft>
                          <a:spcPts val="0"/>
                        </a:spcAft>
                        <a:buClrTx/>
                        <a:buSzTx/>
                        <a:buFontTx/>
                        <a:buNone/>
                        <a:tabLst/>
                        <a:defRPr/>
                      </a:pPr>
                      <a:r>
                        <a:rPr lang="en-US" sz="1800" dirty="0">
                          <a:effectLst/>
                        </a:rPr>
                        <a:t>’</a:t>
                      </a:r>
                      <a:r>
                        <a:rPr lang="en-US" sz="1800" b="1" kern="1200" dirty="0">
                          <a:solidFill>
                            <a:schemeClr val="bg1"/>
                          </a:solidFill>
                          <a:effectLst/>
                          <a:latin typeface="+mn-lt"/>
                          <a:ea typeface="+mn-ea"/>
                          <a:cs typeface="+mn-cs"/>
                        </a:rPr>
                        <a:t>14</a:t>
                      </a:r>
                    </a:p>
                  </a:txBody>
                  <a:tcPr marL="75438" marR="75438" marT="0" marB="0" anchor="ctr"/>
                </a:tc>
                <a:tc>
                  <a:txBody>
                    <a:bodyPr/>
                    <a:lstStyle/>
                    <a:p>
                      <a:pPr marL="0" marR="0" indent="0" algn="ctr" defTabSz="409667" rtl="0" eaLnBrk="1" fontAlgn="auto" latinLnBrk="0" hangingPunct="1">
                        <a:lnSpc>
                          <a:spcPct val="100000"/>
                        </a:lnSpc>
                        <a:spcBef>
                          <a:spcPts val="0"/>
                        </a:spcBef>
                        <a:spcAft>
                          <a:spcPts val="0"/>
                        </a:spcAft>
                        <a:buClrTx/>
                        <a:buSzTx/>
                        <a:buFontTx/>
                        <a:buNone/>
                        <a:tabLst/>
                        <a:defRPr/>
                      </a:pPr>
                      <a:r>
                        <a:rPr lang="en-US" sz="1800" dirty="0">
                          <a:effectLst/>
                        </a:rPr>
                        <a:t>’</a:t>
                      </a:r>
                      <a:r>
                        <a:rPr lang="en-US" sz="1800" b="1" kern="1200" dirty="0">
                          <a:solidFill>
                            <a:schemeClr val="bg1"/>
                          </a:solidFill>
                          <a:effectLst/>
                          <a:latin typeface="+mn-lt"/>
                          <a:ea typeface="+mn-ea"/>
                          <a:cs typeface="+mn-cs"/>
                        </a:rPr>
                        <a:t>15</a:t>
                      </a:r>
                    </a:p>
                  </a:txBody>
                  <a:tcPr marL="75438" marR="75438" marT="0" marB="0" anchor="ctr"/>
                </a:tc>
                <a:tc>
                  <a:txBody>
                    <a:bodyPr/>
                    <a:lstStyle/>
                    <a:p>
                      <a:pPr marL="0" marR="0" lvl="0" indent="0" algn="ctr" defTabSz="409667" rtl="0" eaLnBrk="1" fontAlgn="auto" latinLnBrk="0" hangingPunct="1">
                        <a:lnSpc>
                          <a:spcPct val="100000"/>
                        </a:lnSpc>
                        <a:spcBef>
                          <a:spcPts val="0"/>
                        </a:spcBef>
                        <a:spcAft>
                          <a:spcPts val="0"/>
                        </a:spcAft>
                        <a:buClrTx/>
                        <a:buSzTx/>
                        <a:buFontTx/>
                        <a:buNone/>
                        <a:tabLst/>
                        <a:defRPr/>
                      </a:pPr>
                      <a:r>
                        <a:rPr lang="en-US" sz="1800" dirty="0">
                          <a:effectLst/>
                        </a:rPr>
                        <a:t>’</a:t>
                      </a:r>
                      <a:r>
                        <a:rPr lang="en-US" sz="1800" b="1" kern="1200" dirty="0">
                          <a:solidFill>
                            <a:schemeClr val="bg1"/>
                          </a:solidFill>
                          <a:effectLst/>
                          <a:latin typeface="+mn-lt"/>
                          <a:ea typeface="+mn-ea"/>
                          <a:cs typeface="+mn-cs"/>
                        </a:rPr>
                        <a:t>16</a:t>
                      </a:r>
                    </a:p>
                  </a:txBody>
                  <a:tcPr marL="75438" marR="75438" marT="0" marB="0" anchor="ctr"/>
                </a:tc>
                <a:tc>
                  <a:txBody>
                    <a:bodyPr/>
                    <a:lstStyle/>
                    <a:p>
                      <a:pPr marL="0" marR="0" algn="ctr" defTabSz="409667" rtl="0" eaLnBrk="1" latinLnBrk="0" hangingPunct="1">
                        <a:spcBef>
                          <a:spcPts val="0"/>
                        </a:spcBef>
                        <a:spcAft>
                          <a:spcPts val="0"/>
                        </a:spcAft>
                      </a:pPr>
                      <a:r>
                        <a:rPr lang="en-US" sz="1800" b="1" kern="1200" dirty="0">
                          <a:solidFill>
                            <a:schemeClr val="bg1"/>
                          </a:solidFill>
                          <a:effectLst/>
                          <a:latin typeface="+mn-lt"/>
                          <a:ea typeface="+mn-ea"/>
                          <a:cs typeface="+mn-cs"/>
                        </a:rPr>
                        <a:t>Results Band</a:t>
                      </a:r>
                    </a:p>
                  </a:txBody>
                  <a:tcPr marL="75438" marR="75438" marT="0" marB="0" anchor="ctr"/>
                </a:tc>
                <a:tc>
                  <a:txBody>
                    <a:bodyPr/>
                    <a:lstStyle/>
                    <a:p>
                      <a:pPr marL="0" marR="0" algn="ctr">
                        <a:spcBef>
                          <a:spcPts val="0"/>
                        </a:spcBef>
                        <a:spcAft>
                          <a:spcPts val="0"/>
                        </a:spcAft>
                      </a:pPr>
                      <a:r>
                        <a:rPr lang="en-US" sz="1800" dirty="0">
                          <a:effectLst/>
                        </a:rPr>
                        <a:t>’08</a:t>
                      </a:r>
                      <a:endParaRPr lang="en-US" sz="1800" dirty="0">
                        <a:effectLst/>
                        <a:latin typeface="Times New Roman"/>
                        <a:ea typeface="Times New Roman"/>
                      </a:endParaRPr>
                    </a:p>
                  </a:txBody>
                  <a:tcPr marL="75438" marR="75438" marT="0" marB="0" anchor="ctr"/>
                </a:tc>
                <a:tc>
                  <a:txBody>
                    <a:bodyPr/>
                    <a:lstStyle/>
                    <a:p>
                      <a:pPr marL="0" marR="0" algn="ctr">
                        <a:spcBef>
                          <a:spcPts val="0"/>
                        </a:spcBef>
                        <a:spcAft>
                          <a:spcPts val="0"/>
                        </a:spcAft>
                      </a:pPr>
                      <a:r>
                        <a:rPr lang="en-US" sz="1800" dirty="0">
                          <a:effectLst/>
                        </a:rPr>
                        <a:t>’09</a:t>
                      </a:r>
                      <a:endParaRPr lang="en-US" sz="1800" dirty="0">
                        <a:effectLst/>
                        <a:latin typeface="Times New Roman"/>
                        <a:ea typeface="Times New Roman"/>
                      </a:endParaRPr>
                    </a:p>
                  </a:txBody>
                  <a:tcPr marL="75438" marR="75438" marT="0" marB="0" anchor="ctr"/>
                </a:tc>
                <a:tc>
                  <a:txBody>
                    <a:bodyPr/>
                    <a:lstStyle/>
                    <a:p>
                      <a:pPr marL="0" marR="0" algn="ctr">
                        <a:spcBef>
                          <a:spcPts val="0"/>
                        </a:spcBef>
                        <a:spcAft>
                          <a:spcPts val="0"/>
                        </a:spcAft>
                      </a:pPr>
                      <a:r>
                        <a:rPr lang="en-US" sz="1800" dirty="0">
                          <a:effectLst/>
                        </a:rPr>
                        <a:t>’10</a:t>
                      </a:r>
                      <a:endParaRPr lang="en-US" sz="1800" dirty="0">
                        <a:effectLst/>
                        <a:latin typeface="Times New Roman"/>
                        <a:ea typeface="Times New Roman"/>
                      </a:endParaRPr>
                    </a:p>
                  </a:txBody>
                  <a:tcPr marL="75438" marR="75438" marT="0" marB="0" anchor="ctr"/>
                </a:tc>
                <a:tc>
                  <a:txBody>
                    <a:bodyPr/>
                    <a:lstStyle/>
                    <a:p>
                      <a:pPr marL="0" marR="0" algn="ctr">
                        <a:spcBef>
                          <a:spcPts val="0"/>
                        </a:spcBef>
                        <a:spcAft>
                          <a:spcPts val="0"/>
                        </a:spcAft>
                      </a:pPr>
                      <a:r>
                        <a:rPr lang="en-US" sz="1800" dirty="0">
                          <a:effectLst/>
                        </a:rPr>
                        <a:t>’11</a:t>
                      </a:r>
                      <a:endParaRPr lang="en-US" sz="1800" dirty="0">
                        <a:effectLst/>
                        <a:latin typeface="Times New Roman"/>
                        <a:ea typeface="Times New Roman"/>
                      </a:endParaRPr>
                    </a:p>
                  </a:txBody>
                  <a:tcPr marL="75438" marR="75438" marT="0" marB="0" anchor="ctr"/>
                </a:tc>
                <a:tc>
                  <a:txBody>
                    <a:bodyPr/>
                    <a:lstStyle/>
                    <a:p>
                      <a:pPr marL="0" marR="0" algn="ctr">
                        <a:spcBef>
                          <a:spcPts val="0"/>
                        </a:spcBef>
                        <a:spcAft>
                          <a:spcPts val="0"/>
                        </a:spcAft>
                      </a:pPr>
                      <a:r>
                        <a:rPr lang="en-US" sz="1800" dirty="0">
                          <a:effectLst/>
                        </a:rPr>
                        <a:t>’12</a:t>
                      </a:r>
                      <a:endParaRPr lang="en-US" sz="1800" dirty="0">
                        <a:effectLst/>
                        <a:latin typeface="Times New Roman"/>
                        <a:ea typeface="Times New Roman"/>
                      </a:endParaRPr>
                    </a:p>
                  </a:txBody>
                  <a:tcPr marL="75438" marR="75438" marT="0" marB="0" anchor="ctr"/>
                </a:tc>
                <a:tc>
                  <a:txBody>
                    <a:bodyPr/>
                    <a:lstStyle/>
                    <a:p>
                      <a:pPr marL="0" marR="0" algn="ctr">
                        <a:spcBef>
                          <a:spcPts val="0"/>
                        </a:spcBef>
                        <a:spcAft>
                          <a:spcPts val="0"/>
                        </a:spcAft>
                      </a:pPr>
                      <a:r>
                        <a:rPr lang="en-US" sz="1800" dirty="0">
                          <a:effectLst/>
                        </a:rPr>
                        <a:t>’</a:t>
                      </a:r>
                      <a:r>
                        <a:rPr lang="en-US" sz="1800" b="1" kern="1200" dirty="0">
                          <a:solidFill>
                            <a:schemeClr val="bg1"/>
                          </a:solidFill>
                          <a:effectLst/>
                          <a:latin typeface="+mn-lt"/>
                          <a:ea typeface="+mn-ea"/>
                          <a:cs typeface="+mn-cs"/>
                        </a:rPr>
                        <a:t>13</a:t>
                      </a:r>
                    </a:p>
                  </a:txBody>
                  <a:tcPr marL="75438" marR="75438" marT="0" marB="0"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a:effectLst/>
                        </a:rPr>
                        <a:t>’</a:t>
                      </a:r>
                      <a:r>
                        <a:rPr lang="en-US" sz="1800" b="1" kern="1200" dirty="0">
                          <a:solidFill>
                            <a:schemeClr val="bg1"/>
                          </a:solidFill>
                          <a:effectLst/>
                          <a:latin typeface="+mn-lt"/>
                          <a:ea typeface="+mn-ea"/>
                          <a:cs typeface="+mn-cs"/>
                        </a:rPr>
                        <a:t>14</a:t>
                      </a:r>
                    </a:p>
                  </a:txBody>
                  <a:tcPr marL="75438" marR="75438" marT="0" marB="0"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a:effectLst/>
                        </a:rPr>
                        <a:t>’</a:t>
                      </a:r>
                      <a:r>
                        <a:rPr lang="en-US" sz="1800" b="1" kern="1200" dirty="0">
                          <a:solidFill>
                            <a:schemeClr val="bg1"/>
                          </a:solidFill>
                          <a:effectLst/>
                          <a:latin typeface="+mn-lt"/>
                          <a:ea typeface="+mn-ea"/>
                          <a:cs typeface="+mn-cs"/>
                        </a:rPr>
                        <a:t>15</a:t>
                      </a:r>
                    </a:p>
                  </a:txBody>
                  <a:tcPr marL="75438" marR="75438"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dirty="0">
                          <a:effectLst/>
                        </a:rPr>
                        <a:t>’</a:t>
                      </a:r>
                      <a:r>
                        <a:rPr lang="en-US" sz="1800" b="1" kern="1200" dirty="0">
                          <a:solidFill>
                            <a:schemeClr val="bg1"/>
                          </a:solidFill>
                          <a:effectLst/>
                          <a:latin typeface="+mn-lt"/>
                          <a:ea typeface="+mn-ea"/>
                          <a:cs typeface="+mn-cs"/>
                        </a:rPr>
                        <a:t>16</a:t>
                      </a:r>
                    </a:p>
                  </a:txBody>
                  <a:tcPr marL="75438" marR="75438" marT="0" marB="0" anchor="ctr"/>
                </a:tc>
                <a:extLst>
                  <a:ext uri="{0D108BD9-81ED-4DB2-BD59-A6C34878D82A}">
                    <a16:rowId xmlns:a16="http://schemas.microsoft.com/office/drawing/2014/main" val="10000"/>
                  </a:ext>
                </a:extLst>
              </a:tr>
              <a:tr h="301752">
                <a:tc>
                  <a:txBody>
                    <a:bodyPr/>
                    <a:lstStyle/>
                    <a:p>
                      <a:pPr marL="0" marR="0" algn="ctr">
                        <a:spcBef>
                          <a:spcPts val="600"/>
                        </a:spcBef>
                        <a:spcAft>
                          <a:spcPts val="600"/>
                        </a:spcAft>
                      </a:pPr>
                      <a:r>
                        <a:rPr lang="en-US" sz="1800" dirty="0">
                          <a:effectLst/>
                        </a:rPr>
                        <a:t>0–150</a:t>
                      </a:r>
                      <a:endParaRPr lang="en-US" sz="1800" dirty="0">
                        <a:effectLst/>
                        <a:latin typeface="Times New Roman"/>
                        <a:ea typeface="Times New Roman"/>
                      </a:endParaRPr>
                    </a:p>
                  </a:txBody>
                  <a:tcPr marL="75438" marR="75438" marT="0" marB="0" anchor="ctr"/>
                </a:tc>
                <a:tc>
                  <a:txBody>
                    <a:bodyPr/>
                    <a:lstStyle/>
                    <a:p>
                      <a:pPr marL="0" marR="27940" indent="0" algn="ctr">
                        <a:lnSpc>
                          <a:spcPts val="1800"/>
                        </a:lnSpc>
                        <a:spcBef>
                          <a:spcPts val="300"/>
                        </a:spcBef>
                        <a:spcAft>
                          <a:spcPts val="1200"/>
                        </a:spcAft>
                      </a:pPr>
                      <a:r>
                        <a:rPr lang="en-US" sz="1800" dirty="0">
                          <a:effectLst/>
                        </a:rPr>
                        <a:t>5</a:t>
                      </a:r>
                      <a:endParaRPr lang="en-US" sz="18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1800" dirty="0">
                          <a:effectLst/>
                        </a:rPr>
                        <a:t>6</a:t>
                      </a:r>
                      <a:endParaRPr lang="en-US" sz="18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1800" dirty="0">
                          <a:effectLst/>
                        </a:rPr>
                        <a:t>4</a:t>
                      </a:r>
                      <a:endParaRPr lang="en-US" sz="18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1800" dirty="0">
                          <a:effectLst/>
                        </a:rPr>
                        <a:t>4</a:t>
                      </a:r>
                      <a:endParaRPr lang="en-US" sz="18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1800" dirty="0">
                          <a:effectLst/>
                        </a:rPr>
                        <a:t>0</a:t>
                      </a:r>
                      <a:endParaRPr lang="en-US" sz="18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1800" dirty="0">
                          <a:effectLst/>
                          <a:latin typeface="+mn-lt"/>
                          <a:ea typeface="Times New Roman"/>
                        </a:rPr>
                        <a:t>0</a:t>
                      </a:r>
                    </a:p>
                  </a:txBody>
                  <a:tcPr marL="75438" marR="75438" marT="0" marB="0" anchor="ctr"/>
                </a:tc>
                <a:tc>
                  <a:txBody>
                    <a:bodyPr/>
                    <a:lstStyle/>
                    <a:p>
                      <a:pPr marL="0" marR="0" indent="0" algn="ctr">
                        <a:lnSpc>
                          <a:spcPts val="1800"/>
                        </a:lnSpc>
                        <a:spcBef>
                          <a:spcPts val="300"/>
                        </a:spcBef>
                        <a:spcAft>
                          <a:spcPts val="300"/>
                        </a:spcAft>
                      </a:pPr>
                      <a:r>
                        <a:rPr lang="en-US" sz="1800" dirty="0">
                          <a:effectLst/>
                          <a:latin typeface="+mn-lt"/>
                          <a:ea typeface="Times New Roman"/>
                        </a:rPr>
                        <a:t>0</a:t>
                      </a:r>
                    </a:p>
                  </a:txBody>
                  <a:tcPr marL="75438" marR="75438" marT="0" marB="0" anchor="ctr"/>
                </a:tc>
                <a:tc>
                  <a:txBody>
                    <a:bodyPr/>
                    <a:lstStyle/>
                    <a:p>
                      <a:pPr marL="0" marR="0" indent="0" algn="ctr" defTabSz="457200" rtl="0" eaLnBrk="1" latinLnBrk="0" hangingPunct="1">
                        <a:lnSpc>
                          <a:spcPts val="1800"/>
                        </a:lnSpc>
                        <a:spcBef>
                          <a:spcPts val="300"/>
                        </a:spcBef>
                        <a:spcAft>
                          <a:spcPts val="300"/>
                        </a:spcAft>
                      </a:pPr>
                      <a:r>
                        <a:rPr lang="en-US" sz="1800" kern="1200" dirty="0">
                          <a:solidFill>
                            <a:schemeClr val="tx1"/>
                          </a:solidFill>
                          <a:effectLst/>
                          <a:latin typeface="+mn-lt"/>
                          <a:ea typeface="Times New Roman"/>
                          <a:cs typeface="+mn-cs"/>
                        </a:rPr>
                        <a:t>0</a:t>
                      </a:r>
                    </a:p>
                  </a:txBody>
                  <a:tcPr marL="75438" marR="75438" marT="0" marB="0" anchor="ctr"/>
                </a:tc>
                <a:tc>
                  <a:txBody>
                    <a:bodyPr/>
                    <a:lstStyle/>
                    <a:p>
                      <a:pPr marL="0" marR="0" algn="ctr" defTabSz="457200" rtl="0" eaLnBrk="1" latinLnBrk="0" hangingPunct="1">
                        <a:spcBef>
                          <a:spcPts val="600"/>
                        </a:spcBef>
                        <a:spcAft>
                          <a:spcPts val="600"/>
                        </a:spcAft>
                      </a:pPr>
                      <a:r>
                        <a:rPr lang="en-US" sz="1800" kern="1200" dirty="0">
                          <a:solidFill>
                            <a:schemeClr val="tx1"/>
                          </a:solidFill>
                          <a:effectLst/>
                          <a:latin typeface="+mn-lt"/>
                          <a:ea typeface="Times New Roman"/>
                          <a:cs typeface="+mn-cs"/>
                        </a:rPr>
                        <a:t>0</a:t>
                      </a:r>
                    </a:p>
                  </a:txBody>
                  <a:tcPr marL="75438" marR="75438" marT="0" marB="0" anchor="ctr"/>
                </a:tc>
                <a:tc>
                  <a:txBody>
                    <a:bodyPr/>
                    <a:lstStyle/>
                    <a:p>
                      <a:pPr marL="0" marR="0" algn="ctr">
                        <a:spcBef>
                          <a:spcPts val="600"/>
                        </a:spcBef>
                        <a:spcAft>
                          <a:spcPts val="600"/>
                        </a:spcAft>
                      </a:pPr>
                      <a:r>
                        <a:rPr lang="en-US" sz="1800" b="1" dirty="0">
                          <a:effectLst/>
                        </a:rPr>
                        <a:t>0–125</a:t>
                      </a:r>
                      <a:endParaRPr lang="en-US" sz="1800" b="1"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0"/>
                        </a:spcAft>
                      </a:pPr>
                      <a:r>
                        <a:rPr lang="en-US" sz="1800" dirty="0">
                          <a:effectLst/>
                        </a:rPr>
                        <a:t>18</a:t>
                      </a:r>
                      <a:endParaRPr lang="en-US" sz="1800" dirty="0">
                        <a:effectLst/>
                        <a:latin typeface="Times New Roman"/>
                        <a:ea typeface="Times New Roman"/>
                      </a:endParaRPr>
                    </a:p>
                  </a:txBody>
                  <a:tcPr marL="75438" marR="75438" marT="0" marB="0" anchor="ctr"/>
                </a:tc>
                <a:tc>
                  <a:txBody>
                    <a:bodyPr/>
                    <a:lstStyle/>
                    <a:p>
                      <a:pPr marL="0" marR="0" indent="19050" algn="ctr">
                        <a:lnSpc>
                          <a:spcPts val="1800"/>
                        </a:lnSpc>
                        <a:spcBef>
                          <a:spcPts val="300"/>
                        </a:spcBef>
                        <a:spcAft>
                          <a:spcPts val="300"/>
                        </a:spcAft>
                      </a:pPr>
                      <a:r>
                        <a:rPr lang="en-US" sz="1800" dirty="0">
                          <a:effectLst/>
                        </a:rPr>
                        <a:t>21</a:t>
                      </a:r>
                      <a:endParaRPr lang="en-US" sz="1800" dirty="0">
                        <a:effectLst/>
                        <a:latin typeface="Times New Roman"/>
                        <a:ea typeface="Times New Roman"/>
                      </a:endParaRP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16</a:t>
                      </a: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13</a:t>
                      </a: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8</a:t>
                      </a: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5</a:t>
                      </a: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0</a:t>
                      </a: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0</a:t>
                      </a: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12</a:t>
                      </a:r>
                    </a:p>
                  </a:txBody>
                  <a:tcPr marL="75438" marR="75438" marT="0" marB="0" anchor="ctr"/>
                </a:tc>
                <a:extLst>
                  <a:ext uri="{0D108BD9-81ED-4DB2-BD59-A6C34878D82A}">
                    <a16:rowId xmlns:a16="http://schemas.microsoft.com/office/drawing/2014/main" val="10001"/>
                  </a:ext>
                </a:extLst>
              </a:tr>
              <a:tr h="301752">
                <a:tc>
                  <a:txBody>
                    <a:bodyPr/>
                    <a:lstStyle/>
                    <a:p>
                      <a:pPr marL="0" marR="0" algn="ctr">
                        <a:spcBef>
                          <a:spcPts val="600"/>
                        </a:spcBef>
                        <a:spcAft>
                          <a:spcPts val="600"/>
                        </a:spcAft>
                      </a:pPr>
                      <a:r>
                        <a:rPr lang="en-US" sz="1800" dirty="0">
                          <a:effectLst/>
                        </a:rPr>
                        <a:t>151–200</a:t>
                      </a:r>
                      <a:endParaRPr lang="en-US" sz="1800" dirty="0">
                        <a:effectLst/>
                        <a:latin typeface="Times New Roman"/>
                        <a:ea typeface="Times New Roman"/>
                      </a:endParaRPr>
                    </a:p>
                  </a:txBody>
                  <a:tcPr marL="75438" marR="75438" marT="0" marB="0" anchor="ctr"/>
                </a:tc>
                <a:tc>
                  <a:txBody>
                    <a:bodyPr/>
                    <a:lstStyle/>
                    <a:p>
                      <a:pPr marL="0" marR="27940" indent="0" algn="ctr">
                        <a:lnSpc>
                          <a:spcPts val="1800"/>
                        </a:lnSpc>
                        <a:spcBef>
                          <a:spcPts val="300"/>
                        </a:spcBef>
                        <a:spcAft>
                          <a:spcPts val="1200"/>
                        </a:spcAft>
                      </a:pPr>
                      <a:r>
                        <a:rPr lang="en-US" sz="1800" dirty="0">
                          <a:effectLst/>
                        </a:rPr>
                        <a:t>10</a:t>
                      </a:r>
                      <a:endParaRPr lang="en-US" sz="18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1800" dirty="0">
                          <a:effectLst/>
                        </a:rPr>
                        <a:t>8</a:t>
                      </a:r>
                      <a:endParaRPr lang="en-US" sz="18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1800" dirty="0">
                          <a:effectLst/>
                        </a:rPr>
                        <a:t>6</a:t>
                      </a:r>
                      <a:endParaRPr lang="en-US" sz="18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1800" dirty="0">
                          <a:effectLst/>
                        </a:rPr>
                        <a:t>3</a:t>
                      </a:r>
                      <a:endParaRPr lang="en-US" sz="18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1800" dirty="0">
                          <a:effectLst/>
                        </a:rPr>
                        <a:t>0</a:t>
                      </a:r>
                      <a:endParaRPr lang="en-US" sz="18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1800" dirty="0">
                          <a:effectLst/>
                          <a:latin typeface="+mn-lt"/>
                          <a:ea typeface="Times New Roman"/>
                        </a:rPr>
                        <a:t>0</a:t>
                      </a:r>
                    </a:p>
                  </a:txBody>
                  <a:tcPr marL="75438" marR="75438" marT="0" marB="0" anchor="ctr"/>
                </a:tc>
                <a:tc>
                  <a:txBody>
                    <a:bodyPr/>
                    <a:lstStyle/>
                    <a:p>
                      <a:pPr marL="0" marR="0" indent="0" algn="ctr">
                        <a:lnSpc>
                          <a:spcPts val="1800"/>
                        </a:lnSpc>
                        <a:spcBef>
                          <a:spcPts val="300"/>
                        </a:spcBef>
                        <a:spcAft>
                          <a:spcPts val="300"/>
                        </a:spcAft>
                      </a:pPr>
                      <a:r>
                        <a:rPr lang="en-US" sz="1800" dirty="0">
                          <a:effectLst/>
                          <a:latin typeface="+mn-lt"/>
                          <a:ea typeface="Times New Roman"/>
                        </a:rPr>
                        <a:t>0</a:t>
                      </a:r>
                    </a:p>
                  </a:txBody>
                  <a:tcPr marL="75438" marR="75438" marT="0" marB="0" anchor="ctr"/>
                </a:tc>
                <a:tc>
                  <a:txBody>
                    <a:bodyPr/>
                    <a:lstStyle/>
                    <a:p>
                      <a:pPr marL="0" marR="0" indent="0" algn="ctr" defTabSz="457200" rtl="0" eaLnBrk="1" latinLnBrk="0" hangingPunct="1">
                        <a:lnSpc>
                          <a:spcPts val="1800"/>
                        </a:lnSpc>
                        <a:spcBef>
                          <a:spcPts val="300"/>
                        </a:spcBef>
                        <a:spcAft>
                          <a:spcPts val="300"/>
                        </a:spcAft>
                      </a:pPr>
                      <a:r>
                        <a:rPr lang="en-US" sz="1800" kern="1200" dirty="0">
                          <a:solidFill>
                            <a:schemeClr val="tx1"/>
                          </a:solidFill>
                          <a:effectLst/>
                          <a:latin typeface="+mn-lt"/>
                          <a:ea typeface="Times New Roman"/>
                          <a:cs typeface="+mn-cs"/>
                        </a:rPr>
                        <a:t>0</a:t>
                      </a:r>
                    </a:p>
                  </a:txBody>
                  <a:tcPr marL="75438" marR="75438" marT="0" marB="0" anchor="ctr"/>
                </a:tc>
                <a:tc>
                  <a:txBody>
                    <a:bodyPr/>
                    <a:lstStyle/>
                    <a:p>
                      <a:pPr marL="0" marR="0" algn="ctr" defTabSz="457200" rtl="0" eaLnBrk="1" latinLnBrk="0" hangingPunct="1">
                        <a:spcBef>
                          <a:spcPts val="600"/>
                        </a:spcBef>
                        <a:spcAft>
                          <a:spcPts val="600"/>
                        </a:spcAft>
                      </a:pPr>
                      <a:r>
                        <a:rPr lang="en-US" sz="1800" kern="1200" dirty="0">
                          <a:solidFill>
                            <a:schemeClr val="tx1"/>
                          </a:solidFill>
                          <a:effectLst/>
                          <a:latin typeface="+mn-lt"/>
                          <a:ea typeface="Times New Roman"/>
                          <a:cs typeface="+mn-cs"/>
                        </a:rPr>
                        <a:t>0</a:t>
                      </a:r>
                    </a:p>
                  </a:txBody>
                  <a:tcPr marL="75438" marR="75438" marT="0" marB="0" anchor="ctr"/>
                </a:tc>
                <a:tc>
                  <a:txBody>
                    <a:bodyPr/>
                    <a:lstStyle/>
                    <a:p>
                      <a:pPr marL="0" marR="0" algn="ctr">
                        <a:spcBef>
                          <a:spcPts val="600"/>
                        </a:spcBef>
                        <a:spcAft>
                          <a:spcPts val="600"/>
                        </a:spcAft>
                      </a:pPr>
                      <a:r>
                        <a:rPr lang="en-US" sz="1800" b="1" dirty="0">
                          <a:effectLst/>
                        </a:rPr>
                        <a:t>126–170</a:t>
                      </a:r>
                      <a:endParaRPr lang="en-US" sz="1800" b="1"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0"/>
                        </a:spcAft>
                      </a:pPr>
                      <a:r>
                        <a:rPr lang="en-US" sz="1800" dirty="0">
                          <a:effectLst/>
                        </a:rPr>
                        <a:t>34</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19050" algn="ctr">
                        <a:lnSpc>
                          <a:spcPts val="1800"/>
                        </a:lnSpc>
                        <a:spcBef>
                          <a:spcPts val="300"/>
                        </a:spcBef>
                        <a:spcAft>
                          <a:spcPts val="300"/>
                        </a:spcAft>
                      </a:pPr>
                      <a:r>
                        <a:rPr lang="en-US" sz="1800" dirty="0">
                          <a:effectLst/>
                        </a:rPr>
                        <a:t>29</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27</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17</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8</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14</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9</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23</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21</a:t>
                      </a:r>
                    </a:p>
                  </a:txBody>
                  <a:tcPr marL="75438" marR="75438" marT="0" marB="0" anchor="ctr">
                    <a:solidFill>
                      <a:schemeClr val="bg1">
                        <a:lumMod val="75000"/>
                      </a:schemeClr>
                    </a:solidFill>
                  </a:tcPr>
                </a:tc>
                <a:extLst>
                  <a:ext uri="{0D108BD9-81ED-4DB2-BD59-A6C34878D82A}">
                    <a16:rowId xmlns:a16="http://schemas.microsoft.com/office/drawing/2014/main" val="10002"/>
                  </a:ext>
                </a:extLst>
              </a:tr>
              <a:tr h="301752">
                <a:tc>
                  <a:txBody>
                    <a:bodyPr/>
                    <a:lstStyle/>
                    <a:p>
                      <a:pPr marL="0" marR="0" algn="ctr">
                        <a:spcBef>
                          <a:spcPts val="600"/>
                        </a:spcBef>
                        <a:spcAft>
                          <a:spcPts val="600"/>
                        </a:spcAft>
                      </a:pPr>
                      <a:r>
                        <a:rPr lang="en-US" sz="1800" dirty="0">
                          <a:effectLst/>
                        </a:rPr>
                        <a:t>201–260</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27940" indent="0" algn="ctr">
                        <a:lnSpc>
                          <a:spcPts val="1800"/>
                        </a:lnSpc>
                        <a:spcBef>
                          <a:spcPts val="300"/>
                        </a:spcBef>
                        <a:spcAft>
                          <a:spcPts val="1200"/>
                        </a:spcAft>
                      </a:pPr>
                      <a:r>
                        <a:rPr lang="en-US" sz="1800" dirty="0">
                          <a:effectLst/>
                        </a:rPr>
                        <a:t>21</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rPr>
                        <a:t>23</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rPr>
                        <a:t>28</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rPr>
                        <a:t>21</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rPr>
                        <a:t>16</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latin typeface="+mn-lt"/>
                          <a:ea typeface="Times New Roman"/>
                        </a:rPr>
                        <a:t>14</a:t>
                      </a: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latin typeface="+mn-lt"/>
                          <a:ea typeface="Times New Roman"/>
                        </a:rPr>
                        <a:t>18</a:t>
                      </a:r>
                    </a:p>
                  </a:txBody>
                  <a:tcPr marL="75438" marR="75438" marT="0" marB="0" anchor="ctr">
                    <a:solidFill>
                      <a:schemeClr val="bg1">
                        <a:lumMod val="75000"/>
                      </a:schemeClr>
                    </a:solidFill>
                  </a:tcPr>
                </a:tc>
                <a:tc>
                  <a:txBody>
                    <a:bodyPr/>
                    <a:lstStyle/>
                    <a:p>
                      <a:pPr marL="0" marR="0" indent="0" algn="ctr" defTabSz="457200" rtl="0" eaLnBrk="1" latinLnBrk="0" hangingPunct="1">
                        <a:lnSpc>
                          <a:spcPts val="1800"/>
                        </a:lnSpc>
                        <a:spcBef>
                          <a:spcPts val="300"/>
                        </a:spcBef>
                        <a:spcAft>
                          <a:spcPts val="300"/>
                        </a:spcAft>
                      </a:pPr>
                      <a:r>
                        <a:rPr lang="en-US" sz="1800" kern="1200" dirty="0">
                          <a:solidFill>
                            <a:schemeClr val="tx1"/>
                          </a:solidFill>
                          <a:effectLst/>
                          <a:latin typeface="+mn-lt"/>
                          <a:ea typeface="Times New Roman"/>
                          <a:cs typeface="+mn-cs"/>
                        </a:rPr>
                        <a:t>4</a:t>
                      </a:r>
                    </a:p>
                  </a:txBody>
                  <a:tcPr marL="75438" marR="75438" marT="0" marB="0" anchor="ctr">
                    <a:solidFill>
                      <a:schemeClr val="bg1">
                        <a:lumMod val="75000"/>
                      </a:schemeClr>
                    </a:solidFill>
                  </a:tcPr>
                </a:tc>
                <a:tc>
                  <a:txBody>
                    <a:bodyPr/>
                    <a:lstStyle/>
                    <a:p>
                      <a:pPr marL="0" marR="0" indent="0" algn="ctr" defTabSz="457200" rtl="0" eaLnBrk="1" latinLnBrk="0" hangingPunct="1">
                        <a:lnSpc>
                          <a:spcPts val="1800"/>
                        </a:lnSpc>
                        <a:spcBef>
                          <a:spcPts val="300"/>
                        </a:spcBef>
                        <a:spcAft>
                          <a:spcPts val="300"/>
                        </a:spcAft>
                      </a:pPr>
                      <a:r>
                        <a:rPr lang="en-US" sz="1800" kern="1200" dirty="0">
                          <a:solidFill>
                            <a:schemeClr val="tx1"/>
                          </a:solidFill>
                          <a:effectLst/>
                          <a:latin typeface="+mn-lt"/>
                          <a:ea typeface="Times New Roman"/>
                          <a:cs typeface="+mn-cs"/>
                        </a:rPr>
                        <a:t>15</a:t>
                      </a:r>
                    </a:p>
                  </a:txBody>
                  <a:tcPr marL="75438" marR="75438" marT="0" marB="0" anchor="ctr">
                    <a:solidFill>
                      <a:schemeClr val="bg1">
                        <a:lumMod val="75000"/>
                      </a:schemeClr>
                    </a:solidFill>
                  </a:tcPr>
                </a:tc>
                <a:tc>
                  <a:txBody>
                    <a:bodyPr/>
                    <a:lstStyle/>
                    <a:p>
                      <a:pPr marL="0" marR="0" algn="ctr">
                        <a:spcBef>
                          <a:spcPts val="600"/>
                        </a:spcBef>
                        <a:spcAft>
                          <a:spcPts val="600"/>
                        </a:spcAft>
                      </a:pPr>
                      <a:r>
                        <a:rPr lang="en-US" sz="1800" b="1" dirty="0">
                          <a:effectLst/>
                        </a:rPr>
                        <a:t>171–210</a:t>
                      </a:r>
                      <a:endParaRPr lang="en-US" sz="1800" b="1"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0"/>
                        </a:spcAft>
                      </a:pPr>
                      <a:r>
                        <a:rPr lang="en-US" sz="1800" dirty="0">
                          <a:effectLst/>
                        </a:rPr>
                        <a:t>26</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19050" algn="ctr">
                        <a:lnSpc>
                          <a:spcPts val="1800"/>
                        </a:lnSpc>
                        <a:spcBef>
                          <a:spcPts val="300"/>
                        </a:spcBef>
                        <a:spcAft>
                          <a:spcPts val="300"/>
                        </a:spcAft>
                      </a:pPr>
                      <a:r>
                        <a:rPr lang="en-US" sz="1800" dirty="0">
                          <a:effectLst/>
                        </a:rPr>
                        <a:t>27</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30</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17</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37</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36</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54</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23</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26</a:t>
                      </a:r>
                    </a:p>
                  </a:txBody>
                  <a:tcPr marL="75438" marR="75438" marT="0" marB="0" anchor="ctr">
                    <a:solidFill>
                      <a:schemeClr val="bg1">
                        <a:lumMod val="75000"/>
                      </a:schemeClr>
                    </a:solidFill>
                  </a:tcPr>
                </a:tc>
                <a:extLst>
                  <a:ext uri="{0D108BD9-81ED-4DB2-BD59-A6C34878D82A}">
                    <a16:rowId xmlns:a16="http://schemas.microsoft.com/office/drawing/2014/main" val="10003"/>
                  </a:ext>
                </a:extLst>
              </a:tr>
              <a:tr h="301752">
                <a:tc>
                  <a:txBody>
                    <a:bodyPr/>
                    <a:lstStyle/>
                    <a:p>
                      <a:pPr marL="0" marR="0" algn="ctr">
                        <a:spcBef>
                          <a:spcPts val="600"/>
                        </a:spcBef>
                        <a:spcAft>
                          <a:spcPts val="600"/>
                        </a:spcAft>
                      </a:pPr>
                      <a:r>
                        <a:rPr lang="en-US" sz="1800" dirty="0">
                          <a:effectLst/>
                        </a:rPr>
                        <a:t>261–320</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27940" indent="0" algn="ctr">
                        <a:lnSpc>
                          <a:spcPts val="1800"/>
                        </a:lnSpc>
                        <a:spcBef>
                          <a:spcPts val="300"/>
                        </a:spcBef>
                        <a:spcAft>
                          <a:spcPts val="1200"/>
                        </a:spcAft>
                      </a:pPr>
                      <a:r>
                        <a:rPr lang="en-US" sz="1800" dirty="0">
                          <a:effectLst/>
                        </a:rPr>
                        <a:t>47</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rPr>
                        <a:t>50</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rPr>
                        <a:t>39</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rPr>
                        <a:t>26</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rPr>
                        <a:t>45</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latin typeface="+mn-lt"/>
                          <a:ea typeface="Times New Roman"/>
                        </a:rPr>
                        <a:t>45</a:t>
                      </a: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latin typeface="+mn-lt"/>
                          <a:ea typeface="Times New Roman"/>
                        </a:rPr>
                        <a:t>41</a:t>
                      </a:r>
                    </a:p>
                  </a:txBody>
                  <a:tcPr marL="75438" marR="75438" marT="0" marB="0" anchor="ctr">
                    <a:solidFill>
                      <a:schemeClr val="bg1">
                        <a:lumMod val="75000"/>
                      </a:schemeClr>
                    </a:solidFill>
                  </a:tcPr>
                </a:tc>
                <a:tc>
                  <a:txBody>
                    <a:bodyPr/>
                    <a:lstStyle/>
                    <a:p>
                      <a:pPr marL="0" marR="0" indent="0" algn="ctr" defTabSz="457200" rtl="0" eaLnBrk="1" latinLnBrk="0" hangingPunct="1">
                        <a:lnSpc>
                          <a:spcPts val="1800"/>
                        </a:lnSpc>
                        <a:spcBef>
                          <a:spcPts val="300"/>
                        </a:spcBef>
                        <a:spcAft>
                          <a:spcPts val="300"/>
                        </a:spcAft>
                      </a:pPr>
                      <a:r>
                        <a:rPr lang="en-US" sz="1800" kern="1200" dirty="0">
                          <a:solidFill>
                            <a:schemeClr val="tx1"/>
                          </a:solidFill>
                          <a:effectLst/>
                          <a:latin typeface="+mn-lt"/>
                          <a:ea typeface="Times New Roman"/>
                          <a:cs typeface="+mn-cs"/>
                        </a:rPr>
                        <a:t>46</a:t>
                      </a:r>
                    </a:p>
                  </a:txBody>
                  <a:tcPr marL="75438" marR="75438" marT="0" marB="0" anchor="ctr">
                    <a:solidFill>
                      <a:schemeClr val="bg1">
                        <a:lumMod val="75000"/>
                      </a:schemeClr>
                    </a:solidFill>
                  </a:tcPr>
                </a:tc>
                <a:tc>
                  <a:txBody>
                    <a:bodyPr/>
                    <a:lstStyle/>
                    <a:p>
                      <a:pPr marL="0" marR="0" indent="0" algn="ctr" defTabSz="457200" rtl="0" eaLnBrk="1" latinLnBrk="0" hangingPunct="1">
                        <a:lnSpc>
                          <a:spcPts val="1800"/>
                        </a:lnSpc>
                        <a:spcBef>
                          <a:spcPts val="300"/>
                        </a:spcBef>
                        <a:spcAft>
                          <a:spcPts val="300"/>
                        </a:spcAft>
                      </a:pPr>
                      <a:r>
                        <a:rPr lang="en-US" sz="1800" kern="1200" dirty="0">
                          <a:solidFill>
                            <a:schemeClr val="tx1"/>
                          </a:solidFill>
                          <a:effectLst/>
                          <a:latin typeface="+mn-lt"/>
                          <a:ea typeface="Times New Roman"/>
                          <a:cs typeface="+mn-cs"/>
                        </a:rPr>
                        <a:t>38</a:t>
                      </a:r>
                    </a:p>
                  </a:txBody>
                  <a:tcPr marL="75438" marR="75438" marT="0" marB="0" anchor="ctr">
                    <a:solidFill>
                      <a:schemeClr val="bg1">
                        <a:lumMod val="75000"/>
                      </a:schemeClr>
                    </a:solidFill>
                  </a:tcPr>
                </a:tc>
                <a:tc>
                  <a:txBody>
                    <a:bodyPr/>
                    <a:lstStyle/>
                    <a:p>
                      <a:pPr marL="0" marR="0" algn="ctr">
                        <a:spcBef>
                          <a:spcPts val="600"/>
                        </a:spcBef>
                        <a:spcAft>
                          <a:spcPts val="600"/>
                        </a:spcAft>
                      </a:pPr>
                      <a:r>
                        <a:rPr lang="en-US" sz="1800" b="1" dirty="0">
                          <a:effectLst/>
                        </a:rPr>
                        <a:t>211–255</a:t>
                      </a:r>
                      <a:endParaRPr lang="en-US" sz="1800" b="1"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0"/>
                        </a:spcAft>
                      </a:pPr>
                      <a:r>
                        <a:rPr lang="en-US" sz="1800" dirty="0">
                          <a:effectLst/>
                        </a:rPr>
                        <a:t>15</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60325" marR="0" indent="19050" algn="ctr">
                        <a:lnSpc>
                          <a:spcPts val="1800"/>
                        </a:lnSpc>
                        <a:spcBef>
                          <a:spcPts val="300"/>
                        </a:spcBef>
                        <a:spcAft>
                          <a:spcPts val="300"/>
                        </a:spcAft>
                      </a:pPr>
                      <a:r>
                        <a:rPr lang="en-US" sz="1800" dirty="0">
                          <a:effectLst/>
                        </a:rPr>
                        <a:t>19</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23</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17</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29</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23</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14</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31</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23</a:t>
                      </a:r>
                    </a:p>
                  </a:txBody>
                  <a:tcPr marL="75438" marR="75438" marT="0" marB="0" anchor="ctr">
                    <a:solidFill>
                      <a:schemeClr val="bg1">
                        <a:lumMod val="75000"/>
                      </a:schemeClr>
                    </a:solidFill>
                  </a:tcPr>
                </a:tc>
                <a:extLst>
                  <a:ext uri="{0D108BD9-81ED-4DB2-BD59-A6C34878D82A}">
                    <a16:rowId xmlns:a16="http://schemas.microsoft.com/office/drawing/2014/main" val="10004"/>
                  </a:ext>
                </a:extLst>
              </a:tr>
              <a:tr h="301752">
                <a:tc>
                  <a:txBody>
                    <a:bodyPr/>
                    <a:lstStyle/>
                    <a:p>
                      <a:pPr marL="0" marR="0" algn="ctr">
                        <a:spcBef>
                          <a:spcPts val="600"/>
                        </a:spcBef>
                        <a:spcAft>
                          <a:spcPts val="600"/>
                        </a:spcAft>
                      </a:pPr>
                      <a:r>
                        <a:rPr lang="en-US" sz="1800" dirty="0">
                          <a:effectLst/>
                        </a:rPr>
                        <a:t>321–370</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27940" indent="0" algn="ctr">
                        <a:lnSpc>
                          <a:spcPts val="1800"/>
                        </a:lnSpc>
                        <a:spcBef>
                          <a:spcPts val="300"/>
                        </a:spcBef>
                        <a:spcAft>
                          <a:spcPts val="1200"/>
                        </a:spcAft>
                      </a:pPr>
                      <a:r>
                        <a:rPr lang="en-US" sz="1800" dirty="0">
                          <a:effectLst/>
                        </a:rPr>
                        <a:t>15</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rPr>
                        <a:t>13</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rPr>
                        <a:t>22</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rPr>
                        <a:t>13</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rPr>
                        <a:t>39</a:t>
                      </a:r>
                      <a:endParaRPr lang="en-US" sz="18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latin typeface="+mn-lt"/>
                          <a:ea typeface="Times New Roman"/>
                        </a:rPr>
                        <a:t>36</a:t>
                      </a: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latin typeface="+mn-lt"/>
                          <a:ea typeface="Times New Roman"/>
                        </a:rPr>
                        <a:t>41</a:t>
                      </a:r>
                    </a:p>
                  </a:txBody>
                  <a:tcPr marL="75438" marR="75438" marT="0" marB="0" anchor="ctr">
                    <a:solidFill>
                      <a:schemeClr val="bg1">
                        <a:lumMod val="75000"/>
                      </a:schemeClr>
                    </a:solidFill>
                  </a:tcPr>
                </a:tc>
                <a:tc>
                  <a:txBody>
                    <a:bodyPr/>
                    <a:lstStyle/>
                    <a:p>
                      <a:pPr marL="0" marR="0" indent="0" algn="ctr" defTabSz="457200" rtl="0" eaLnBrk="1" latinLnBrk="0" hangingPunct="1">
                        <a:lnSpc>
                          <a:spcPts val="1800"/>
                        </a:lnSpc>
                        <a:spcBef>
                          <a:spcPts val="300"/>
                        </a:spcBef>
                        <a:spcAft>
                          <a:spcPts val="300"/>
                        </a:spcAft>
                      </a:pPr>
                      <a:r>
                        <a:rPr lang="en-US" sz="1800" kern="1200" dirty="0">
                          <a:solidFill>
                            <a:schemeClr val="tx1"/>
                          </a:solidFill>
                          <a:effectLst/>
                          <a:latin typeface="+mn-lt"/>
                          <a:ea typeface="Times New Roman"/>
                          <a:cs typeface="+mn-cs"/>
                        </a:rPr>
                        <a:t>42</a:t>
                      </a:r>
                    </a:p>
                  </a:txBody>
                  <a:tcPr marL="75438" marR="75438" marT="0" marB="0" anchor="ctr">
                    <a:solidFill>
                      <a:schemeClr val="bg1">
                        <a:lumMod val="75000"/>
                      </a:schemeClr>
                    </a:solidFill>
                  </a:tcPr>
                </a:tc>
                <a:tc>
                  <a:txBody>
                    <a:bodyPr/>
                    <a:lstStyle/>
                    <a:p>
                      <a:pPr marL="0" marR="0" indent="0" algn="ctr" defTabSz="457200" rtl="0" eaLnBrk="1" latinLnBrk="0" hangingPunct="1">
                        <a:lnSpc>
                          <a:spcPts val="1800"/>
                        </a:lnSpc>
                        <a:spcBef>
                          <a:spcPts val="300"/>
                        </a:spcBef>
                        <a:spcAft>
                          <a:spcPts val="300"/>
                        </a:spcAft>
                      </a:pPr>
                      <a:r>
                        <a:rPr lang="en-US" sz="1800" kern="1200" dirty="0">
                          <a:solidFill>
                            <a:schemeClr val="tx1"/>
                          </a:solidFill>
                          <a:effectLst/>
                          <a:latin typeface="+mn-lt"/>
                          <a:ea typeface="Times New Roman"/>
                          <a:cs typeface="+mn-cs"/>
                        </a:rPr>
                        <a:t>29</a:t>
                      </a:r>
                    </a:p>
                  </a:txBody>
                  <a:tcPr marL="75438" marR="75438" marT="0" marB="0" anchor="ctr">
                    <a:solidFill>
                      <a:schemeClr val="bg1">
                        <a:lumMod val="75000"/>
                      </a:schemeClr>
                    </a:solidFill>
                  </a:tcPr>
                </a:tc>
                <a:tc>
                  <a:txBody>
                    <a:bodyPr/>
                    <a:lstStyle/>
                    <a:p>
                      <a:pPr marL="0" marR="0" algn="ctr">
                        <a:spcBef>
                          <a:spcPts val="600"/>
                        </a:spcBef>
                        <a:spcAft>
                          <a:spcPts val="600"/>
                        </a:spcAft>
                      </a:pPr>
                      <a:r>
                        <a:rPr lang="en-US" sz="1800" b="1" dirty="0">
                          <a:effectLst/>
                        </a:rPr>
                        <a:t>256–300</a:t>
                      </a:r>
                      <a:endParaRPr lang="en-US" sz="1800" b="1"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0"/>
                        </a:spcAft>
                      </a:pPr>
                      <a:r>
                        <a:rPr lang="en-US" sz="1800" dirty="0">
                          <a:effectLst/>
                        </a:rPr>
                        <a:t>6</a:t>
                      </a:r>
                      <a:endParaRPr lang="en-US" sz="1800" dirty="0">
                        <a:effectLst/>
                        <a:latin typeface="Times New Roman"/>
                        <a:ea typeface="Times New Roman"/>
                      </a:endParaRPr>
                    </a:p>
                  </a:txBody>
                  <a:tcPr marL="75438" marR="75438" marT="0" marB="0" anchor="ctr">
                    <a:noFill/>
                  </a:tcPr>
                </a:tc>
                <a:tc>
                  <a:txBody>
                    <a:bodyPr/>
                    <a:lstStyle/>
                    <a:p>
                      <a:pPr marL="0" marR="0" indent="19050" algn="ctr">
                        <a:lnSpc>
                          <a:spcPts val="1800"/>
                        </a:lnSpc>
                        <a:spcBef>
                          <a:spcPts val="300"/>
                        </a:spcBef>
                        <a:spcAft>
                          <a:spcPts val="300"/>
                        </a:spcAft>
                      </a:pPr>
                      <a:r>
                        <a:rPr lang="en-US" sz="1800" dirty="0">
                          <a:effectLst/>
                        </a:rPr>
                        <a:t>4</a:t>
                      </a:r>
                      <a:endParaRPr lang="en-US" sz="1800" dirty="0">
                        <a:effectLst/>
                        <a:latin typeface="Times New Roman"/>
                        <a:ea typeface="Times New Roman"/>
                      </a:endParaRPr>
                    </a:p>
                  </a:txBody>
                  <a:tcPr marL="75438" marR="75438" marT="0" marB="0" anchor="ctr">
                    <a:no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4</a:t>
                      </a:r>
                    </a:p>
                  </a:txBody>
                  <a:tcPr marL="75438" marR="75438" marT="0" marB="0" anchor="ctr">
                    <a:no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4</a:t>
                      </a:r>
                    </a:p>
                  </a:txBody>
                  <a:tcPr marL="75438" marR="75438" marT="0" marB="0" anchor="ctr">
                    <a:no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18</a:t>
                      </a:r>
                    </a:p>
                  </a:txBody>
                  <a:tcPr marL="75438" marR="75438" marT="0" marB="0" anchor="ctr">
                    <a:no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14</a:t>
                      </a:r>
                    </a:p>
                  </a:txBody>
                  <a:tcPr marL="75438" marR="75438" marT="0" marB="0" anchor="ctr">
                    <a:no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23</a:t>
                      </a:r>
                    </a:p>
                  </a:txBody>
                  <a:tcPr marL="75438" marR="75438" marT="0" marB="0" anchor="ctr">
                    <a:no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15</a:t>
                      </a:r>
                    </a:p>
                  </a:txBody>
                  <a:tcPr marL="75438" marR="75438" marT="0" marB="0" anchor="ctr">
                    <a:no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15</a:t>
                      </a:r>
                    </a:p>
                  </a:txBody>
                  <a:tcPr marL="75438" marR="75438" marT="0" marB="0" anchor="ctr">
                    <a:noFill/>
                  </a:tcPr>
                </a:tc>
                <a:extLst>
                  <a:ext uri="{0D108BD9-81ED-4DB2-BD59-A6C34878D82A}">
                    <a16:rowId xmlns:a16="http://schemas.microsoft.com/office/drawing/2014/main" val="10005"/>
                  </a:ext>
                </a:extLst>
              </a:tr>
              <a:tr h="301752">
                <a:tc>
                  <a:txBody>
                    <a:bodyPr/>
                    <a:lstStyle/>
                    <a:p>
                      <a:pPr marL="0" marR="0" algn="ctr">
                        <a:spcBef>
                          <a:spcPts val="600"/>
                        </a:spcBef>
                        <a:spcAft>
                          <a:spcPts val="600"/>
                        </a:spcAft>
                      </a:pPr>
                      <a:r>
                        <a:rPr lang="en-US" sz="1800" dirty="0">
                          <a:effectLst/>
                        </a:rPr>
                        <a:t>371–430</a:t>
                      </a:r>
                      <a:endParaRPr lang="en-US" sz="1800" dirty="0">
                        <a:effectLst/>
                        <a:latin typeface="Times New Roman"/>
                        <a:ea typeface="Times New Roman"/>
                      </a:endParaRPr>
                    </a:p>
                  </a:txBody>
                  <a:tcPr marL="75438" marR="75438" marT="0" marB="0" anchor="ctr"/>
                </a:tc>
                <a:tc>
                  <a:txBody>
                    <a:bodyPr/>
                    <a:lstStyle/>
                    <a:p>
                      <a:pPr marL="0" marR="27940" indent="0" algn="ctr">
                        <a:lnSpc>
                          <a:spcPts val="1800"/>
                        </a:lnSpc>
                        <a:spcBef>
                          <a:spcPts val="300"/>
                        </a:spcBef>
                        <a:spcAft>
                          <a:spcPts val="1200"/>
                        </a:spcAft>
                      </a:pPr>
                      <a:r>
                        <a:rPr lang="en-US" sz="1800" dirty="0">
                          <a:effectLst/>
                        </a:rPr>
                        <a:t>2</a:t>
                      </a:r>
                      <a:endParaRPr lang="en-US" sz="18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1800" dirty="0">
                          <a:effectLst/>
                        </a:rPr>
                        <a:t>0</a:t>
                      </a:r>
                      <a:endParaRPr lang="en-US" sz="18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1800" dirty="0">
                          <a:effectLst/>
                        </a:rPr>
                        <a:t>1</a:t>
                      </a:r>
                      <a:endParaRPr lang="en-US" sz="18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1800" dirty="0">
                          <a:effectLst/>
                        </a:rPr>
                        <a:t>1</a:t>
                      </a:r>
                      <a:endParaRPr lang="en-US" sz="18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1800" dirty="0">
                          <a:effectLst/>
                        </a:rPr>
                        <a:t>0</a:t>
                      </a:r>
                      <a:endParaRPr lang="en-US" sz="18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1800" dirty="0">
                          <a:effectLst/>
                          <a:latin typeface="+mn-lt"/>
                          <a:ea typeface="Times New Roman"/>
                        </a:rPr>
                        <a:t>5</a:t>
                      </a:r>
                    </a:p>
                  </a:txBody>
                  <a:tcPr marL="75438" marR="75438" marT="0" marB="0" anchor="ctr"/>
                </a:tc>
                <a:tc>
                  <a:txBody>
                    <a:bodyPr/>
                    <a:lstStyle/>
                    <a:p>
                      <a:pPr marL="0" marR="0" indent="0" algn="ctr">
                        <a:lnSpc>
                          <a:spcPts val="1800"/>
                        </a:lnSpc>
                        <a:spcBef>
                          <a:spcPts val="300"/>
                        </a:spcBef>
                        <a:spcAft>
                          <a:spcPts val="300"/>
                        </a:spcAft>
                      </a:pPr>
                      <a:r>
                        <a:rPr lang="en-US" sz="1800" dirty="0">
                          <a:effectLst/>
                          <a:latin typeface="+mn-lt"/>
                          <a:ea typeface="Times New Roman"/>
                        </a:rPr>
                        <a:t>0</a:t>
                      </a:r>
                    </a:p>
                  </a:txBody>
                  <a:tcPr marL="75438" marR="75438" marT="0" marB="0" anchor="ctr"/>
                </a:tc>
                <a:tc>
                  <a:txBody>
                    <a:bodyPr/>
                    <a:lstStyle/>
                    <a:p>
                      <a:pPr marL="0" marR="0" indent="0" algn="ctr" defTabSz="457200" rtl="0" eaLnBrk="1" latinLnBrk="0" hangingPunct="1">
                        <a:lnSpc>
                          <a:spcPts val="1800"/>
                        </a:lnSpc>
                        <a:spcBef>
                          <a:spcPts val="300"/>
                        </a:spcBef>
                        <a:spcAft>
                          <a:spcPts val="300"/>
                        </a:spcAft>
                      </a:pPr>
                      <a:r>
                        <a:rPr lang="en-US" sz="1800" kern="1200" dirty="0">
                          <a:solidFill>
                            <a:schemeClr val="tx1"/>
                          </a:solidFill>
                          <a:effectLst/>
                          <a:latin typeface="+mn-lt"/>
                          <a:ea typeface="Times New Roman"/>
                          <a:cs typeface="+mn-cs"/>
                        </a:rPr>
                        <a:t>8</a:t>
                      </a:r>
                    </a:p>
                  </a:txBody>
                  <a:tcPr marL="75438" marR="75438" marT="0" marB="0" anchor="ctr"/>
                </a:tc>
                <a:tc>
                  <a:txBody>
                    <a:bodyPr/>
                    <a:lstStyle/>
                    <a:p>
                      <a:pPr marL="0" marR="0" algn="ctr" defTabSz="457200" rtl="0" eaLnBrk="1" latinLnBrk="0" hangingPunct="1">
                        <a:spcBef>
                          <a:spcPts val="600"/>
                        </a:spcBef>
                        <a:spcAft>
                          <a:spcPts val="600"/>
                        </a:spcAft>
                      </a:pPr>
                      <a:r>
                        <a:rPr lang="en-US" sz="1800" kern="1200" dirty="0">
                          <a:solidFill>
                            <a:schemeClr val="tx1"/>
                          </a:solidFill>
                          <a:effectLst/>
                          <a:latin typeface="+mn-lt"/>
                          <a:ea typeface="Times New Roman"/>
                          <a:cs typeface="+mn-cs"/>
                        </a:rPr>
                        <a:t>12</a:t>
                      </a:r>
                    </a:p>
                  </a:txBody>
                  <a:tcPr marL="75438" marR="75438" marT="0" marB="0" anchor="ctr"/>
                </a:tc>
                <a:tc>
                  <a:txBody>
                    <a:bodyPr/>
                    <a:lstStyle/>
                    <a:p>
                      <a:pPr marL="0" marR="0" algn="ctr">
                        <a:spcBef>
                          <a:spcPts val="600"/>
                        </a:spcBef>
                        <a:spcAft>
                          <a:spcPts val="600"/>
                        </a:spcAft>
                      </a:pPr>
                      <a:r>
                        <a:rPr lang="en-US" sz="1800" b="1" dirty="0">
                          <a:effectLst/>
                        </a:rPr>
                        <a:t>301–345</a:t>
                      </a:r>
                      <a:endParaRPr lang="en-US" sz="1800" b="1"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0"/>
                        </a:spcAft>
                      </a:pPr>
                      <a:r>
                        <a:rPr lang="en-US" sz="1800" dirty="0">
                          <a:effectLst/>
                        </a:rPr>
                        <a:t>1</a:t>
                      </a:r>
                      <a:endParaRPr lang="en-US" sz="1800" dirty="0">
                        <a:effectLst/>
                        <a:latin typeface="Times New Roman"/>
                        <a:ea typeface="Times New Roman"/>
                      </a:endParaRPr>
                    </a:p>
                  </a:txBody>
                  <a:tcPr marL="75438" marR="75438" marT="0" marB="0" anchor="ctr"/>
                </a:tc>
                <a:tc>
                  <a:txBody>
                    <a:bodyPr/>
                    <a:lstStyle/>
                    <a:p>
                      <a:pPr marL="0" marR="0" indent="19050" algn="ctr">
                        <a:lnSpc>
                          <a:spcPts val="1800"/>
                        </a:lnSpc>
                        <a:spcBef>
                          <a:spcPts val="300"/>
                        </a:spcBef>
                        <a:spcAft>
                          <a:spcPts val="300"/>
                        </a:spcAft>
                      </a:pPr>
                      <a:r>
                        <a:rPr lang="en-US" sz="1800" dirty="0">
                          <a:effectLst/>
                        </a:rPr>
                        <a:t>0</a:t>
                      </a:r>
                      <a:endParaRPr lang="en-US" sz="1800" dirty="0">
                        <a:effectLst/>
                        <a:latin typeface="Times New Roman"/>
                        <a:ea typeface="Times New Roman"/>
                      </a:endParaRP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1</a:t>
                      </a: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0</a:t>
                      </a: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0</a:t>
                      </a: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9</a:t>
                      </a: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0</a:t>
                      </a: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8</a:t>
                      </a: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3</a:t>
                      </a:r>
                    </a:p>
                  </a:txBody>
                  <a:tcPr marL="75438" marR="75438" marT="0" marB="0" anchor="ctr"/>
                </a:tc>
                <a:extLst>
                  <a:ext uri="{0D108BD9-81ED-4DB2-BD59-A6C34878D82A}">
                    <a16:rowId xmlns:a16="http://schemas.microsoft.com/office/drawing/2014/main" val="10006"/>
                  </a:ext>
                </a:extLst>
              </a:tr>
              <a:tr h="301752">
                <a:tc>
                  <a:txBody>
                    <a:bodyPr/>
                    <a:lstStyle/>
                    <a:p>
                      <a:pPr marL="0" marR="0" algn="ctr">
                        <a:spcBef>
                          <a:spcPts val="600"/>
                        </a:spcBef>
                        <a:spcAft>
                          <a:spcPts val="600"/>
                        </a:spcAft>
                      </a:pPr>
                      <a:r>
                        <a:rPr lang="en-US" sz="1800" b="1" dirty="0">
                          <a:effectLst/>
                        </a:rPr>
                        <a:t>431–480</a:t>
                      </a:r>
                      <a:endParaRPr lang="en-US" sz="1800" b="1" dirty="0">
                        <a:effectLst/>
                        <a:latin typeface="Times New Roman"/>
                        <a:ea typeface="Times New Roman"/>
                      </a:endParaRPr>
                    </a:p>
                  </a:txBody>
                  <a:tcPr marL="75438" marR="75438" marT="0" marB="0" anchor="ctr">
                    <a:solidFill>
                      <a:schemeClr val="bg1">
                        <a:lumMod val="85000"/>
                      </a:schemeClr>
                    </a:solidFill>
                  </a:tcPr>
                </a:tc>
                <a:tc>
                  <a:txBody>
                    <a:bodyPr/>
                    <a:lstStyle/>
                    <a:p>
                      <a:pPr marL="0" marR="27940" indent="0" algn="ctr">
                        <a:lnSpc>
                          <a:spcPts val="1800"/>
                        </a:lnSpc>
                        <a:spcBef>
                          <a:spcPts val="300"/>
                        </a:spcBef>
                        <a:spcAft>
                          <a:spcPts val="1200"/>
                        </a:spcAft>
                      </a:pPr>
                      <a:r>
                        <a:rPr lang="en-US" sz="1800" b="0" dirty="0">
                          <a:effectLst/>
                        </a:rPr>
                        <a:t>0</a:t>
                      </a:r>
                      <a:endParaRPr lang="en-US" sz="1800" b="0"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1800" b="0" dirty="0">
                          <a:effectLst/>
                        </a:rPr>
                        <a:t>0</a:t>
                      </a:r>
                      <a:endParaRPr lang="en-US" sz="1800" b="0"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1800" b="0" dirty="0">
                          <a:effectLst/>
                        </a:rPr>
                        <a:t>0</a:t>
                      </a:r>
                      <a:endParaRPr lang="en-US" sz="1800" b="0"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1800" b="0" dirty="0">
                          <a:effectLst/>
                        </a:rPr>
                        <a:t>0</a:t>
                      </a:r>
                      <a:endParaRPr lang="en-US" sz="1800" b="0"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1800" b="0" dirty="0">
                          <a:effectLst/>
                        </a:rPr>
                        <a:t>0</a:t>
                      </a:r>
                      <a:endParaRPr lang="en-US" sz="1800" b="0"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1800" b="0" dirty="0">
                          <a:effectLst/>
                          <a:latin typeface="+mn-lt"/>
                          <a:ea typeface="Times New Roman"/>
                        </a:rPr>
                        <a:t>0</a:t>
                      </a: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1800" b="0" dirty="0">
                          <a:effectLst/>
                          <a:latin typeface="+mn-lt"/>
                          <a:ea typeface="Times New Roman"/>
                        </a:rPr>
                        <a:t>0</a:t>
                      </a:r>
                    </a:p>
                  </a:txBody>
                  <a:tcPr marL="75438" marR="75438" marT="0" marB="0" anchor="ctr">
                    <a:solidFill>
                      <a:schemeClr val="bg1">
                        <a:lumMod val="85000"/>
                      </a:schemeClr>
                    </a:solidFill>
                  </a:tcPr>
                </a:tc>
                <a:tc>
                  <a:txBody>
                    <a:bodyPr/>
                    <a:lstStyle/>
                    <a:p>
                      <a:pPr marL="0" marR="0" indent="0" algn="ctr" defTabSz="457200" rtl="0" eaLnBrk="1" latinLnBrk="0" hangingPunct="1">
                        <a:lnSpc>
                          <a:spcPts val="1800"/>
                        </a:lnSpc>
                        <a:spcBef>
                          <a:spcPts val="300"/>
                        </a:spcBef>
                        <a:spcAft>
                          <a:spcPts val="300"/>
                        </a:spcAft>
                      </a:pPr>
                      <a:r>
                        <a:rPr lang="en-US" sz="1800" kern="1200" dirty="0">
                          <a:solidFill>
                            <a:schemeClr val="tx1"/>
                          </a:solidFill>
                          <a:effectLst/>
                          <a:latin typeface="+mn-lt"/>
                          <a:ea typeface="Times New Roman"/>
                          <a:cs typeface="+mn-cs"/>
                        </a:rPr>
                        <a:t>0</a:t>
                      </a:r>
                    </a:p>
                  </a:txBody>
                  <a:tcPr marL="75438" marR="75438" marT="0" marB="0" anchor="ctr">
                    <a:solidFill>
                      <a:schemeClr val="bg1">
                        <a:lumMod val="85000"/>
                      </a:schemeClr>
                    </a:solidFill>
                  </a:tcPr>
                </a:tc>
                <a:tc>
                  <a:txBody>
                    <a:bodyPr/>
                    <a:lstStyle/>
                    <a:p>
                      <a:pPr marL="0" marR="0" algn="ctr" defTabSz="457200" rtl="0" eaLnBrk="1" latinLnBrk="0" hangingPunct="1">
                        <a:spcBef>
                          <a:spcPts val="600"/>
                        </a:spcBef>
                        <a:spcAft>
                          <a:spcPts val="600"/>
                        </a:spcAft>
                      </a:pPr>
                      <a:r>
                        <a:rPr lang="en-US" sz="1800" kern="1200" dirty="0">
                          <a:solidFill>
                            <a:schemeClr val="tx1"/>
                          </a:solidFill>
                          <a:effectLst/>
                          <a:latin typeface="+mn-lt"/>
                          <a:ea typeface="Times New Roman"/>
                          <a:cs typeface="+mn-cs"/>
                        </a:rPr>
                        <a:t>0</a:t>
                      </a:r>
                    </a:p>
                  </a:txBody>
                  <a:tcPr marL="75438" marR="75438" marT="0" marB="0" anchor="ctr">
                    <a:solidFill>
                      <a:schemeClr val="bg1">
                        <a:lumMod val="85000"/>
                      </a:schemeClr>
                    </a:solidFill>
                  </a:tcPr>
                </a:tc>
                <a:tc>
                  <a:txBody>
                    <a:bodyPr/>
                    <a:lstStyle/>
                    <a:p>
                      <a:pPr marL="0" marR="0" algn="ctr">
                        <a:spcBef>
                          <a:spcPts val="600"/>
                        </a:spcBef>
                        <a:spcAft>
                          <a:spcPts val="600"/>
                        </a:spcAft>
                      </a:pPr>
                      <a:r>
                        <a:rPr lang="en-US" sz="1800" b="1" dirty="0">
                          <a:effectLst/>
                        </a:rPr>
                        <a:t>346–390</a:t>
                      </a:r>
                      <a:endParaRPr lang="en-US" sz="1800" b="1"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0"/>
                        </a:spcAft>
                      </a:pPr>
                      <a:r>
                        <a:rPr lang="en-US" sz="1800" b="0" dirty="0">
                          <a:effectLst/>
                        </a:rPr>
                        <a:t>0</a:t>
                      </a:r>
                      <a:endParaRPr lang="en-US" sz="1800" b="0"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extLst>
                  <a:ext uri="{0D108BD9-81ED-4DB2-BD59-A6C34878D82A}">
                    <a16:rowId xmlns:a16="http://schemas.microsoft.com/office/drawing/2014/main" val="10007"/>
                  </a:ext>
                </a:extLst>
              </a:tr>
              <a:tr h="301752">
                <a:tc>
                  <a:txBody>
                    <a:bodyPr/>
                    <a:lstStyle/>
                    <a:p>
                      <a:pPr marL="0" marR="0" algn="ctr">
                        <a:spcBef>
                          <a:spcPts val="600"/>
                        </a:spcBef>
                        <a:spcAft>
                          <a:spcPts val="600"/>
                        </a:spcAft>
                      </a:pPr>
                      <a:r>
                        <a:rPr lang="en-US" sz="1800" b="1" dirty="0">
                          <a:effectLst/>
                        </a:rPr>
                        <a:t>481–550</a:t>
                      </a:r>
                      <a:endParaRPr lang="en-US" sz="1800" b="1" dirty="0">
                        <a:effectLst/>
                        <a:latin typeface="Times New Roman"/>
                        <a:ea typeface="Times New Roman"/>
                      </a:endParaRPr>
                    </a:p>
                  </a:txBody>
                  <a:tcPr marL="75438" marR="75438" marT="0" marB="0" anchor="ctr">
                    <a:solidFill>
                      <a:schemeClr val="bg1">
                        <a:lumMod val="85000"/>
                      </a:schemeClr>
                    </a:solidFill>
                  </a:tcPr>
                </a:tc>
                <a:tc>
                  <a:txBody>
                    <a:bodyPr/>
                    <a:lstStyle/>
                    <a:p>
                      <a:pPr marL="0" marR="27940" indent="0" algn="ctr">
                        <a:lnSpc>
                          <a:spcPts val="1800"/>
                        </a:lnSpc>
                        <a:spcBef>
                          <a:spcPts val="300"/>
                        </a:spcBef>
                        <a:spcAft>
                          <a:spcPts val="300"/>
                        </a:spcAft>
                      </a:pPr>
                      <a:r>
                        <a:rPr lang="en-US" sz="1800" b="0" dirty="0">
                          <a:effectLst/>
                        </a:rPr>
                        <a:t>0</a:t>
                      </a:r>
                      <a:endParaRPr lang="en-US" sz="1800" b="0"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1800" b="0" dirty="0">
                          <a:effectLst/>
                        </a:rPr>
                        <a:t>0</a:t>
                      </a:r>
                      <a:endParaRPr lang="en-US" sz="1800" b="0"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1800" b="0" dirty="0">
                          <a:effectLst/>
                        </a:rPr>
                        <a:t>0</a:t>
                      </a:r>
                      <a:endParaRPr lang="en-US" sz="1800" b="0"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1800" b="0" dirty="0">
                          <a:effectLst/>
                        </a:rPr>
                        <a:t>0</a:t>
                      </a:r>
                      <a:endParaRPr lang="en-US" sz="1800" b="0"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1800" b="0" dirty="0">
                          <a:effectLst/>
                        </a:rPr>
                        <a:t>0</a:t>
                      </a:r>
                      <a:endParaRPr lang="en-US" sz="1800" b="0"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1800" b="0" dirty="0">
                          <a:effectLst/>
                          <a:latin typeface="+mn-lt"/>
                          <a:ea typeface="Times New Roman"/>
                        </a:rPr>
                        <a:t>0</a:t>
                      </a: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1800" b="0" dirty="0">
                          <a:effectLst/>
                          <a:latin typeface="+mn-lt"/>
                          <a:ea typeface="Times New Roman"/>
                        </a:rPr>
                        <a:t>0</a:t>
                      </a:r>
                    </a:p>
                  </a:txBody>
                  <a:tcPr marL="75438" marR="75438" marT="0" marB="0" anchor="ctr">
                    <a:solidFill>
                      <a:schemeClr val="bg1">
                        <a:lumMod val="85000"/>
                      </a:schemeClr>
                    </a:solidFill>
                  </a:tcPr>
                </a:tc>
                <a:tc>
                  <a:txBody>
                    <a:bodyPr/>
                    <a:lstStyle/>
                    <a:p>
                      <a:pPr marL="0" marR="0" indent="0" algn="ctr" defTabSz="457200" rtl="0" eaLnBrk="1" latinLnBrk="0" hangingPunct="1">
                        <a:lnSpc>
                          <a:spcPts val="1800"/>
                        </a:lnSpc>
                        <a:spcBef>
                          <a:spcPts val="300"/>
                        </a:spcBef>
                        <a:spcAft>
                          <a:spcPts val="300"/>
                        </a:spcAft>
                      </a:pPr>
                      <a:r>
                        <a:rPr lang="en-US" sz="1800" kern="1200" dirty="0">
                          <a:solidFill>
                            <a:schemeClr val="tx1"/>
                          </a:solidFill>
                          <a:effectLst/>
                          <a:latin typeface="+mn-lt"/>
                          <a:ea typeface="Times New Roman"/>
                          <a:cs typeface="+mn-cs"/>
                        </a:rPr>
                        <a:t>0</a:t>
                      </a:r>
                    </a:p>
                  </a:txBody>
                  <a:tcPr marL="75438" marR="75438" marT="0" marB="0" anchor="ctr">
                    <a:solidFill>
                      <a:schemeClr val="bg1">
                        <a:lumMod val="85000"/>
                      </a:schemeClr>
                    </a:solidFill>
                  </a:tcPr>
                </a:tc>
                <a:tc>
                  <a:txBody>
                    <a:bodyPr/>
                    <a:lstStyle/>
                    <a:p>
                      <a:pPr marL="0" marR="0" algn="ctr" defTabSz="457200" rtl="0" eaLnBrk="1" latinLnBrk="0" hangingPunct="1">
                        <a:spcBef>
                          <a:spcPts val="600"/>
                        </a:spcBef>
                        <a:spcAft>
                          <a:spcPts val="600"/>
                        </a:spcAft>
                      </a:pPr>
                      <a:r>
                        <a:rPr lang="en-US" sz="1800" kern="1200" dirty="0">
                          <a:solidFill>
                            <a:schemeClr val="tx1"/>
                          </a:solidFill>
                          <a:effectLst/>
                          <a:latin typeface="+mn-lt"/>
                          <a:ea typeface="Times New Roman"/>
                          <a:cs typeface="+mn-cs"/>
                        </a:rPr>
                        <a:t>0</a:t>
                      </a:r>
                    </a:p>
                  </a:txBody>
                  <a:tcPr marL="75438" marR="75438" marT="0" marB="0" anchor="ctr">
                    <a:solidFill>
                      <a:schemeClr val="bg1">
                        <a:lumMod val="85000"/>
                      </a:schemeClr>
                    </a:solidFill>
                  </a:tcPr>
                </a:tc>
                <a:tc>
                  <a:txBody>
                    <a:bodyPr/>
                    <a:lstStyle/>
                    <a:p>
                      <a:pPr marL="0" marR="0" algn="ctr">
                        <a:spcBef>
                          <a:spcPts val="600"/>
                        </a:spcBef>
                        <a:spcAft>
                          <a:spcPts val="600"/>
                        </a:spcAft>
                      </a:pPr>
                      <a:r>
                        <a:rPr lang="en-US" sz="1800" b="1" dirty="0">
                          <a:effectLst/>
                        </a:rPr>
                        <a:t>391–450</a:t>
                      </a:r>
                      <a:endParaRPr lang="en-US" sz="1800" b="1"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0"/>
                        </a:spcAft>
                      </a:pPr>
                      <a:r>
                        <a:rPr lang="en-US" sz="1800" b="0" dirty="0">
                          <a:effectLst/>
                        </a:rPr>
                        <a:t>0</a:t>
                      </a:r>
                      <a:endParaRPr lang="en-US" sz="1800" b="0"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0" kern="1200" dirty="0">
                          <a:solidFill>
                            <a:schemeClr val="tx1"/>
                          </a:solidFill>
                          <a:effectLst/>
                          <a:latin typeface="+mn-lt"/>
                          <a:ea typeface="+mn-ea"/>
                          <a:cs typeface="+mn-cs"/>
                        </a:rPr>
                        <a:t>0</a:t>
                      </a:r>
                    </a:p>
                  </a:txBody>
                  <a:tcPr marL="75438" marR="75438" marT="0" marB="0" anchor="ctr">
                    <a:solidFill>
                      <a:schemeClr val="bg1">
                        <a:lumMod val="85000"/>
                      </a:schemeClr>
                    </a:solidFill>
                  </a:tcPr>
                </a:tc>
                <a:extLst>
                  <a:ext uri="{0D108BD9-81ED-4DB2-BD59-A6C34878D82A}">
                    <a16:rowId xmlns:a16="http://schemas.microsoft.com/office/drawing/2014/main" val="10008"/>
                  </a:ext>
                </a:extLst>
              </a:tr>
            </a:tbl>
          </a:graphicData>
        </a:graphic>
      </p:graphicFrame>
      <p:sp>
        <p:nvSpPr>
          <p:cNvPr id="4" name="TextBox 3"/>
          <p:cNvSpPr txBox="1"/>
          <p:nvPr/>
        </p:nvSpPr>
        <p:spPr>
          <a:xfrm>
            <a:off x="6035040" y="6484620"/>
            <a:ext cx="3688080" cy="1107996"/>
          </a:xfrm>
          <a:prstGeom prst="rect">
            <a:avLst/>
          </a:prstGeom>
          <a:noFill/>
        </p:spPr>
        <p:txBody>
          <a:bodyPr wrap="square" rtlCol="0">
            <a:spAutoFit/>
          </a:bodyPr>
          <a:lstStyle/>
          <a:p>
            <a:r>
              <a:rPr lang="en-US" sz="2200" dirty="0">
                <a:latin typeface="+mn-lt"/>
              </a:rPr>
              <a:t>% of applications in scoring band.</a:t>
            </a:r>
          </a:p>
          <a:p>
            <a:r>
              <a:rPr lang="en-US" sz="2200" dirty="0">
                <a:latin typeface="+mn-lt"/>
              </a:rPr>
              <a:t>*2012: New eligibility rules limited applications.</a:t>
            </a:r>
          </a:p>
        </p:txBody>
      </p:sp>
    </p:spTree>
    <p:extLst>
      <p:ext uri="{BB962C8B-B14F-4D97-AF65-F5344CB8AC3E}">
        <p14:creationId xmlns:p14="http://schemas.microsoft.com/office/powerpoint/2010/main" val="42567961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543801" y="1120140"/>
            <a:ext cx="2430779" cy="2346960"/>
          </a:xfrm>
        </p:spPr>
        <p:txBody>
          <a:bodyPr/>
          <a:lstStyle/>
          <a:p>
            <a:pPr>
              <a:lnSpc>
                <a:spcPct val="100000"/>
              </a:lnSpc>
              <a:spcAft>
                <a:spcPts val="660"/>
              </a:spcAft>
            </a:pPr>
            <a:r>
              <a:rPr lang="en-US" dirty="0">
                <a:latin typeface="Arial Narrow" pitchFamily="34" charset="0"/>
                <a:ea typeface="ＭＳ Ｐゴシック" pitchFamily="34" charset="-128"/>
                <a:cs typeface="Arial Narrow" pitchFamily="34" charset="0"/>
              </a:rPr>
              <a:t>Median Scoring Ranges, 2016</a:t>
            </a:r>
          </a:p>
        </p:txBody>
      </p:sp>
      <p:graphicFrame>
        <p:nvGraphicFramePr>
          <p:cNvPr id="4" name="Chart 3"/>
          <p:cNvGraphicFramePr>
            <a:graphicFrameLocks noGrp="1"/>
          </p:cNvGraphicFramePr>
          <p:nvPr>
            <p:extLst>
              <p:ext uri="{D42A27DB-BD31-4B8C-83A1-F6EECF244321}">
                <p14:modId xmlns:p14="http://schemas.microsoft.com/office/powerpoint/2010/main" val="615171745"/>
              </p:ext>
            </p:extLst>
          </p:nvPr>
        </p:nvGraphicFramePr>
        <p:xfrm>
          <a:off x="800700" y="-706513"/>
          <a:ext cx="7270752" cy="834722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583880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434658" y="457957"/>
            <a:ext cx="8715692" cy="577081"/>
          </a:xfrm>
          <a:prstGeom prst="rect">
            <a:avLst/>
          </a:prstGeom>
          <a:noFill/>
          <a:ln w="9525">
            <a:noFill/>
            <a:miter lim="800000"/>
            <a:headEnd/>
            <a:tailEnd/>
          </a:ln>
        </p:spPr>
        <p:txBody>
          <a:bodyPr wrap="square" lIns="0" tIns="0" rIns="0" bIns="0">
            <a:spAutoFit/>
          </a:bodyPr>
          <a:lstStyle/>
          <a:p>
            <a:pPr defTabSz="1006069">
              <a:lnSpc>
                <a:spcPts val="4541"/>
              </a:lnSpc>
              <a:defRPr/>
            </a:pPr>
            <a:r>
              <a:rPr lang="en-US" sz="4840" b="1" dirty="0">
                <a:solidFill>
                  <a:schemeClr val="tx2"/>
                </a:solidFill>
                <a:latin typeface="+mj-lt"/>
                <a:ea typeface="ＭＳ Ｐゴシック" pitchFamily="-109" charset="-128"/>
              </a:rPr>
              <a:t>Award Recipients: Manufacturing</a:t>
            </a:r>
            <a:endParaRPr lang="en-US" sz="4840" b="1" strike="sngStrike" dirty="0">
              <a:solidFill>
                <a:schemeClr val="tx2"/>
              </a:solidFill>
              <a:latin typeface="+mj-lt"/>
              <a:ea typeface="ＭＳ Ｐゴシック" pitchFamily="-109" charset="-128"/>
            </a:endParaRPr>
          </a:p>
        </p:txBody>
      </p:sp>
      <p:sp>
        <p:nvSpPr>
          <p:cNvPr id="17411" name="Rectangle 3"/>
          <p:cNvSpPr>
            <a:spLocks noChangeArrowheads="1"/>
          </p:cNvSpPr>
          <p:nvPr/>
        </p:nvSpPr>
        <p:spPr bwMode="auto">
          <a:xfrm>
            <a:off x="590018" y="1197210"/>
            <a:ext cx="4622062" cy="46910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510870" lvl="1" indent="-390204" defTabSz="1006069">
              <a:spcAft>
                <a:spcPts val="660"/>
              </a:spcAft>
              <a:buFont typeface="Arial" pitchFamily="34" charset="0"/>
              <a:buChar char="•"/>
            </a:pPr>
            <a:r>
              <a:rPr lang="en-US" dirty="0">
                <a:latin typeface="Arial Narrow" pitchFamily="34" charset="0"/>
              </a:rPr>
              <a:t>3M Dental Products Division (1997)</a:t>
            </a:r>
          </a:p>
          <a:p>
            <a:pPr marL="510870" lvl="1" indent="-390204" defTabSz="1006069">
              <a:spcAft>
                <a:spcPts val="660"/>
              </a:spcAft>
              <a:buFont typeface="Arial" pitchFamily="34" charset="0"/>
              <a:buChar char="•"/>
            </a:pPr>
            <a:r>
              <a:rPr lang="en-US" dirty="0">
                <a:latin typeface="Arial Narrow" pitchFamily="34" charset="0"/>
              </a:rPr>
              <a:t>ADAC Laboratories (1996)</a:t>
            </a:r>
          </a:p>
          <a:p>
            <a:pPr marL="510870" lvl="1" indent="-390204" defTabSz="1006069">
              <a:spcAft>
                <a:spcPts val="660"/>
              </a:spcAft>
              <a:buFont typeface="Arial" pitchFamily="34" charset="0"/>
              <a:buChar char="•"/>
            </a:pPr>
            <a:r>
              <a:rPr lang="en-US" dirty="0">
                <a:latin typeface="Arial Narrow" pitchFamily="34" charset="0"/>
              </a:rPr>
              <a:t>Armstrong Building Products Operations (1995)</a:t>
            </a:r>
          </a:p>
          <a:p>
            <a:pPr marL="510870" lvl="1" indent="-390204" defTabSz="1006069">
              <a:spcAft>
                <a:spcPts val="660"/>
              </a:spcAft>
              <a:buFont typeface="Arial" pitchFamily="34" charset="0"/>
              <a:buChar char="•"/>
            </a:pPr>
            <a:r>
              <a:rPr lang="en-US" dirty="0">
                <a:latin typeface="Arial Narrow" pitchFamily="34" charset="0"/>
              </a:rPr>
              <a:t>AT&amp;T Transmission Systems Business Unit (1992)</a:t>
            </a:r>
          </a:p>
          <a:p>
            <a:pPr marL="510870" lvl="1" indent="-390204" defTabSz="1006069">
              <a:spcAft>
                <a:spcPts val="660"/>
              </a:spcAft>
              <a:buFont typeface="Arial" pitchFamily="34" charset="0"/>
              <a:buChar char="•"/>
            </a:pPr>
            <a:r>
              <a:rPr lang="en-US" dirty="0">
                <a:latin typeface="Arial Narrow" pitchFamily="34" charset="0"/>
              </a:rPr>
              <a:t>The Bama Companies, Inc. (2004)</a:t>
            </a:r>
          </a:p>
          <a:p>
            <a:pPr marL="510870" lvl="1" indent="-390204" defTabSz="1006069">
              <a:spcAft>
                <a:spcPts val="660"/>
              </a:spcAft>
              <a:buFont typeface="Arial" pitchFamily="34" charset="0"/>
              <a:buChar char="•"/>
            </a:pPr>
            <a:r>
              <a:rPr lang="en-US" dirty="0">
                <a:latin typeface="Arial Narrow" pitchFamily="34" charset="0"/>
              </a:rPr>
              <a:t>Boeing Airlift &amp; Tanker Programs (1998)</a:t>
            </a:r>
          </a:p>
          <a:p>
            <a:pPr marL="510870" lvl="1" indent="-390204" defTabSz="1006069">
              <a:spcAft>
                <a:spcPts val="660"/>
              </a:spcAft>
              <a:buFont typeface="Arial" pitchFamily="34" charset="0"/>
              <a:buChar char="•"/>
            </a:pPr>
            <a:r>
              <a:rPr lang="en-US" dirty="0">
                <a:latin typeface="Arial Narrow" pitchFamily="34" charset="0"/>
              </a:rPr>
              <a:t>Cadillac Motor Car Company (1990)</a:t>
            </a:r>
          </a:p>
          <a:p>
            <a:pPr marL="510870" lvl="1" indent="-390204" defTabSz="1006069">
              <a:spcAft>
                <a:spcPts val="660"/>
              </a:spcAft>
              <a:buFontTx/>
              <a:buChar char="–"/>
            </a:pPr>
            <a:endParaRPr lang="en-US" dirty="0">
              <a:latin typeface="Arial Narrow" pitchFamily="34" charset="0"/>
            </a:endParaRPr>
          </a:p>
        </p:txBody>
      </p:sp>
      <p:sp>
        <p:nvSpPr>
          <p:cNvPr id="17412" name="Rectangle 4"/>
          <p:cNvSpPr>
            <a:spLocks noChangeArrowheads="1"/>
          </p:cNvSpPr>
          <p:nvPr/>
        </p:nvSpPr>
        <p:spPr bwMode="auto">
          <a:xfrm>
            <a:off x="5303520" y="1233133"/>
            <a:ext cx="4587240" cy="4970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512437" lvl="1" indent="-399607" defTabSz="1006069">
              <a:spcAft>
                <a:spcPts val="660"/>
              </a:spcAft>
              <a:buFont typeface="Arial" pitchFamily="34" charset="0"/>
              <a:buChar char="•"/>
            </a:pPr>
            <a:r>
              <a:rPr lang="en-US" dirty="0">
                <a:latin typeface="Arial Narrow" pitchFamily="34" charset="0"/>
              </a:rPr>
              <a:t>Cargill Corn Milling North America (2008)</a:t>
            </a:r>
          </a:p>
          <a:p>
            <a:pPr marL="512437" lvl="1" indent="-399607" defTabSz="1006069">
              <a:spcAft>
                <a:spcPts val="660"/>
              </a:spcAft>
              <a:buFont typeface="Arial" pitchFamily="34" charset="0"/>
              <a:buChar char="•"/>
            </a:pPr>
            <a:r>
              <a:rPr lang="en-US" dirty="0">
                <a:latin typeface="Arial Narrow" pitchFamily="34" charset="0"/>
              </a:rPr>
              <a:t>Clarke American Checks, Inc. (2001)</a:t>
            </a:r>
          </a:p>
          <a:p>
            <a:pPr marL="512437" lvl="1" indent="-399607" defTabSz="1006069">
              <a:spcAft>
                <a:spcPts val="660"/>
              </a:spcAft>
              <a:buFont typeface="Arial" pitchFamily="34" charset="0"/>
              <a:buChar char="•"/>
            </a:pPr>
            <a:r>
              <a:rPr lang="en-US" dirty="0">
                <a:latin typeface="Arial Narrow" pitchFamily="34" charset="0"/>
              </a:rPr>
              <a:t>Corning Telecommunications Products Division (1995)</a:t>
            </a:r>
          </a:p>
          <a:p>
            <a:pPr marL="512437" lvl="1" indent="-399607" defTabSz="1006069">
              <a:spcAft>
                <a:spcPts val="660"/>
              </a:spcAft>
              <a:buFont typeface="Arial" pitchFamily="34" charset="0"/>
              <a:buChar char="•"/>
            </a:pPr>
            <a:r>
              <a:rPr lang="en-US" dirty="0">
                <a:latin typeface="Arial Narrow" pitchFamily="34" charset="0"/>
              </a:rPr>
              <a:t>Dana Corporation—Spicer Driveshaft Division (2000)</a:t>
            </a:r>
          </a:p>
          <a:p>
            <a:pPr marL="512437" lvl="1" indent="-399607" defTabSz="1006069">
              <a:spcAft>
                <a:spcPts val="660"/>
              </a:spcAft>
              <a:buFont typeface="Arial" pitchFamily="34" charset="0"/>
              <a:buChar char="•"/>
            </a:pPr>
            <a:r>
              <a:rPr lang="en-US" dirty="0">
                <a:latin typeface="Arial Narrow" pitchFamily="34" charset="0"/>
              </a:rPr>
              <a:t>Eastman Chemical Company (1993)</a:t>
            </a:r>
          </a:p>
          <a:p>
            <a:pPr marL="512437" lvl="1" indent="-399607" defTabSz="1006069">
              <a:spcAft>
                <a:spcPts val="660"/>
              </a:spcAft>
              <a:buFont typeface="Arial" pitchFamily="34" charset="0"/>
              <a:buChar char="•"/>
            </a:pPr>
            <a:r>
              <a:rPr lang="en-US" dirty="0">
                <a:latin typeface="Arial Narrow" pitchFamily="34" charset="0"/>
              </a:rPr>
              <a:t>Honeywell Federal Manufacturing &amp; Technologies (2009)</a:t>
            </a:r>
          </a:p>
          <a:p>
            <a:pPr marL="512437" lvl="1" indent="-399607" defTabSz="1006069">
              <a:spcAft>
                <a:spcPts val="660"/>
              </a:spcAft>
              <a:buFont typeface="Arial" pitchFamily="34" charset="0"/>
              <a:buChar char="•"/>
            </a:pPr>
            <a:r>
              <a:rPr lang="en-US" dirty="0">
                <a:latin typeface="Arial Narrow" pitchFamily="34" charset="0"/>
              </a:rPr>
              <a:t>IBM Rochester (1990)</a:t>
            </a:r>
          </a:p>
        </p:txBody>
      </p:sp>
    </p:spTree>
    <p:extLst>
      <p:ext uri="{BB962C8B-B14F-4D97-AF65-F5344CB8AC3E}">
        <p14:creationId xmlns:p14="http://schemas.microsoft.com/office/powerpoint/2010/main" val="3736642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ChangeArrowheads="1"/>
          </p:cNvSpPr>
          <p:nvPr/>
        </p:nvSpPr>
        <p:spPr bwMode="auto">
          <a:xfrm>
            <a:off x="922021" y="1203961"/>
            <a:ext cx="4476750" cy="4870564"/>
          </a:xfrm>
          <a:prstGeom prst="rect">
            <a:avLst/>
          </a:prstGeom>
          <a:noFill/>
          <a:ln w="9525">
            <a:noFill/>
            <a:miter lim="800000"/>
            <a:headEnd/>
            <a:tailEnd/>
          </a:ln>
        </p:spPr>
        <p:txBody>
          <a:bodyPr lIns="0" tIns="0" rIns="0" bIns="0">
            <a:spAutoFit/>
          </a:bodyPr>
          <a:lstStyle/>
          <a:p>
            <a:pPr marL="571986" lvl="1" indent="-451320" defTabSz="1006069">
              <a:spcAft>
                <a:spcPts val="660"/>
              </a:spcAft>
              <a:buFont typeface="Arial" pitchFamily="34" charset="0"/>
              <a:buChar char="•"/>
              <a:defRPr/>
            </a:pPr>
            <a:r>
              <a:rPr lang="en-US" dirty="0">
                <a:latin typeface="Arial Narrow" pitchFamily="34" charset="0"/>
                <a:ea typeface="ＭＳ Ｐゴシック" pitchFamily="-109" charset="-128"/>
              </a:rPr>
              <a:t>KARLEE Company, Inc. (2000)</a:t>
            </a:r>
          </a:p>
          <a:p>
            <a:pPr marL="571986" lvl="1" indent="-451320" defTabSz="1006069">
              <a:spcAft>
                <a:spcPts val="660"/>
              </a:spcAft>
              <a:buFont typeface="Arial" pitchFamily="34" charset="0"/>
              <a:buChar char="•"/>
              <a:defRPr/>
            </a:pPr>
            <a:r>
              <a:rPr lang="en-US" dirty="0">
                <a:latin typeface="Arial Narrow" pitchFamily="34" charset="0"/>
                <a:ea typeface="ＭＳ Ｐゴシック" pitchFamily="-109" charset="-128"/>
              </a:rPr>
              <a:t>Lockheed Martin Missiles and Fire Control (2012)</a:t>
            </a:r>
          </a:p>
          <a:p>
            <a:pPr marL="571986" lvl="1" indent="-451320" defTabSz="1006069">
              <a:spcAft>
                <a:spcPts val="660"/>
              </a:spcAft>
              <a:buFont typeface="Arial" pitchFamily="34" charset="0"/>
              <a:buChar char="•"/>
              <a:defRPr/>
            </a:pPr>
            <a:r>
              <a:rPr lang="en-US" dirty="0">
                <a:latin typeface="Arial Narrow" pitchFamily="34" charset="0"/>
                <a:ea typeface="ＭＳ Ｐゴシック" pitchFamily="-109" charset="-128"/>
              </a:rPr>
              <a:t>MEDRAD, Inc. (2003, 2010)</a:t>
            </a:r>
          </a:p>
          <a:p>
            <a:pPr marL="571986" lvl="1" indent="-451320" defTabSz="1006069">
              <a:spcAft>
                <a:spcPts val="660"/>
              </a:spcAft>
              <a:buFont typeface="Arial" pitchFamily="34" charset="0"/>
              <a:buChar char="•"/>
              <a:defRPr/>
            </a:pPr>
            <a:r>
              <a:rPr lang="en-US" dirty="0">
                <a:latin typeface="Arial Narrow" pitchFamily="34" charset="0"/>
                <a:ea typeface="ＭＳ Ｐゴシック" pitchFamily="-109" charset="-128"/>
              </a:rPr>
              <a:t>Milliken &amp; Company (1989)</a:t>
            </a:r>
          </a:p>
          <a:p>
            <a:pPr marL="571986" lvl="1" indent="-451320" defTabSz="1006069">
              <a:spcAft>
                <a:spcPts val="660"/>
              </a:spcAft>
              <a:buFont typeface="Arial" pitchFamily="34" charset="0"/>
              <a:buChar char="•"/>
              <a:defRPr/>
            </a:pPr>
            <a:r>
              <a:rPr lang="en-US" dirty="0">
                <a:latin typeface="Arial Narrow" pitchFamily="34" charset="0"/>
                <a:ea typeface="ＭＳ Ｐゴシック" pitchFamily="-109" charset="-128"/>
              </a:rPr>
              <a:t>Midway USA (2009)</a:t>
            </a:r>
          </a:p>
          <a:p>
            <a:pPr marL="571986" lvl="1" indent="-451320" defTabSz="1006069">
              <a:spcAft>
                <a:spcPts val="660"/>
              </a:spcAft>
              <a:buFont typeface="Arial" pitchFamily="34" charset="0"/>
              <a:buChar char="•"/>
              <a:defRPr/>
            </a:pPr>
            <a:r>
              <a:rPr lang="en-US" dirty="0">
                <a:latin typeface="Arial Narrow" pitchFamily="34" charset="0"/>
                <a:ea typeface="ＭＳ Ｐゴシック" pitchFamily="-109" charset="-128"/>
              </a:rPr>
              <a:t>Motorola CGISS (2002)</a:t>
            </a:r>
          </a:p>
          <a:p>
            <a:pPr marL="571986" lvl="1" indent="-451320" defTabSz="1006069">
              <a:spcAft>
                <a:spcPts val="660"/>
              </a:spcAft>
              <a:buFont typeface="Arial" pitchFamily="34" charset="0"/>
              <a:buChar char="•"/>
              <a:defRPr/>
            </a:pPr>
            <a:r>
              <a:rPr lang="en-US" dirty="0">
                <a:latin typeface="Arial Narrow" pitchFamily="34" charset="0"/>
                <a:ea typeface="ＭＳ Ｐゴシック" pitchFamily="-109" charset="-128"/>
              </a:rPr>
              <a:t>Motorola, Inc. (1988)</a:t>
            </a:r>
          </a:p>
          <a:p>
            <a:pPr marL="571986" lvl="1" indent="-451320" defTabSz="1006069">
              <a:spcAft>
                <a:spcPts val="660"/>
              </a:spcAft>
              <a:buFont typeface="Arial" pitchFamily="34" charset="0"/>
              <a:buChar char="•"/>
              <a:defRPr/>
            </a:pPr>
            <a:r>
              <a:rPr lang="en-US" dirty="0">
                <a:latin typeface="Arial Narrow" pitchFamily="34" charset="0"/>
                <a:ea typeface="ＭＳ Ｐゴシック" pitchFamily="-109" charset="-128"/>
              </a:rPr>
              <a:t>Nestlé Purina PetCare Co. (2010)</a:t>
            </a:r>
          </a:p>
          <a:p>
            <a:pPr marL="571986" lvl="1" indent="-451320" defTabSz="1006069">
              <a:spcAft>
                <a:spcPts val="660"/>
              </a:spcAft>
              <a:buFont typeface="Arial" pitchFamily="34" charset="0"/>
              <a:buChar char="•"/>
              <a:defRPr/>
            </a:pPr>
            <a:r>
              <a:rPr lang="en-US" dirty="0">
                <a:latin typeface="Arial Narrow" pitchFamily="34" charset="0"/>
                <a:ea typeface="ＭＳ Ｐゴシック" pitchFamily="-109" charset="-128"/>
              </a:rPr>
              <a:t>Solar Turbines Inc. (1998)</a:t>
            </a:r>
          </a:p>
          <a:p>
            <a:pPr marL="510870" lvl="1" indent="-390204" defTabSz="1006069">
              <a:spcAft>
                <a:spcPts val="660"/>
              </a:spcAft>
              <a:buFontTx/>
              <a:buChar char="•"/>
              <a:defRPr/>
            </a:pPr>
            <a:endParaRPr lang="en-US" dirty="0">
              <a:latin typeface="Arial Narrow" pitchFamily="34" charset="0"/>
              <a:ea typeface="ＭＳ Ｐゴシック" pitchFamily="-109" charset="-128"/>
            </a:endParaRPr>
          </a:p>
        </p:txBody>
      </p:sp>
      <p:sp>
        <p:nvSpPr>
          <p:cNvPr id="2" name="Rectangle 4"/>
          <p:cNvSpPr>
            <a:spLocks noChangeArrowheads="1"/>
          </p:cNvSpPr>
          <p:nvPr/>
        </p:nvSpPr>
        <p:spPr bwMode="auto">
          <a:xfrm>
            <a:off x="5328921" y="1189991"/>
            <a:ext cx="4114800" cy="5799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512437" lvl="1" indent="-399607" defTabSz="1006069">
              <a:spcAft>
                <a:spcPts val="660"/>
              </a:spcAft>
              <a:buFont typeface="Arial" pitchFamily="34" charset="0"/>
              <a:buChar char="•"/>
            </a:pPr>
            <a:r>
              <a:rPr lang="en-US" dirty="0">
                <a:latin typeface="Arial Narrow" pitchFamily="34" charset="0"/>
                <a:ea typeface="ＭＳ Ｐゴシック" pitchFamily="-109" charset="-128"/>
              </a:rPr>
              <a:t>Solectron Corporation </a:t>
            </a:r>
            <a:br>
              <a:rPr lang="en-US" dirty="0">
                <a:latin typeface="Arial Narrow" pitchFamily="34" charset="0"/>
                <a:ea typeface="ＭＳ Ｐゴシック" pitchFamily="-109" charset="-128"/>
              </a:rPr>
            </a:br>
            <a:r>
              <a:rPr lang="en-US" dirty="0">
                <a:latin typeface="Arial Narrow" pitchFamily="34" charset="0"/>
                <a:ea typeface="ＭＳ Ｐゴシック" pitchFamily="-109" charset="-128"/>
              </a:rPr>
              <a:t>(1991 and 1997)</a:t>
            </a:r>
          </a:p>
          <a:p>
            <a:pPr marL="512437" lvl="1" indent="-399607" defTabSz="1006069">
              <a:spcAft>
                <a:spcPts val="660"/>
              </a:spcAft>
              <a:buFont typeface="Arial" pitchFamily="34" charset="0"/>
              <a:buChar char="•"/>
            </a:pPr>
            <a:r>
              <a:rPr lang="en-US" dirty="0">
                <a:latin typeface="Arial Narrow" pitchFamily="34" charset="0"/>
              </a:rPr>
              <a:t>STMicroelectronics—Region Americas (1999)</a:t>
            </a:r>
          </a:p>
          <a:p>
            <a:pPr marL="512437" lvl="1" indent="-399607" defTabSz="1006069">
              <a:spcAft>
                <a:spcPts val="660"/>
              </a:spcAft>
              <a:buFont typeface="Arial" pitchFamily="34" charset="0"/>
              <a:buChar char="•"/>
            </a:pPr>
            <a:r>
              <a:rPr lang="en-US" dirty="0">
                <a:latin typeface="Arial Narrow" pitchFamily="34" charset="0"/>
              </a:rPr>
              <a:t>Sunny Fresh Foods, Inc. (2005)</a:t>
            </a:r>
          </a:p>
          <a:p>
            <a:pPr marL="512437" lvl="1" indent="-399607" defTabSz="1006069">
              <a:spcAft>
                <a:spcPts val="660"/>
              </a:spcAft>
              <a:buFont typeface="Arial" pitchFamily="34" charset="0"/>
              <a:buChar char="•"/>
            </a:pPr>
            <a:r>
              <a:rPr lang="en-US" dirty="0">
                <a:latin typeface="Arial Narrow" pitchFamily="34" charset="0"/>
              </a:rPr>
              <a:t>Texas Instruments Defense Systems &amp; Electronics Group (1992)</a:t>
            </a:r>
          </a:p>
          <a:p>
            <a:pPr marL="512437" lvl="1" indent="-399607" defTabSz="1006069">
              <a:spcAft>
                <a:spcPts val="660"/>
              </a:spcAft>
              <a:buFont typeface="Arial" pitchFamily="34" charset="0"/>
              <a:buChar char="•"/>
            </a:pPr>
            <a:r>
              <a:rPr lang="en-US" dirty="0">
                <a:latin typeface="Arial Narrow" pitchFamily="34" charset="0"/>
              </a:rPr>
              <a:t>Westinghouse Commercial Nuclear Fuel Division (1988)</a:t>
            </a:r>
          </a:p>
          <a:p>
            <a:pPr marL="512437" lvl="1" indent="-399607" defTabSz="1006069">
              <a:spcAft>
                <a:spcPts val="660"/>
              </a:spcAft>
              <a:buFont typeface="Arial" pitchFamily="34" charset="0"/>
              <a:buChar char="•"/>
            </a:pPr>
            <a:r>
              <a:rPr lang="en-US" dirty="0">
                <a:latin typeface="Arial Narrow" pitchFamily="34" charset="0"/>
              </a:rPr>
              <a:t>Xerox Corp. Business Products &amp; Systems (1989)</a:t>
            </a:r>
          </a:p>
          <a:p>
            <a:pPr marL="512437" lvl="1" indent="-399607" defTabSz="1006069">
              <a:spcAft>
                <a:spcPts val="660"/>
              </a:spcAft>
              <a:buFont typeface="Arial" pitchFamily="34" charset="0"/>
              <a:buChar char="•"/>
            </a:pPr>
            <a:r>
              <a:rPr lang="en-US" dirty="0">
                <a:latin typeface="Arial Narrow" pitchFamily="34" charset="0"/>
              </a:rPr>
              <a:t>Zytec Corporation (1991)</a:t>
            </a:r>
          </a:p>
          <a:p>
            <a:pPr marL="512437" lvl="1" indent="-399607" defTabSz="1006069">
              <a:spcAft>
                <a:spcPts val="660"/>
              </a:spcAft>
              <a:buFontTx/>
              <a:buChar char="–"/>
            </a:pPr>
            <a:endParaRPr lang="en-US" dirty="0">
              <a:latin typeface="Arial Narrow" pitchFamily="34" charset="0"/>
            </a:endParaRPr>
          </a:p>
        </p:txBody>
      </p:sp>
      <p:sp>
        <p:nvSpPr>
          <p:cNvPr id="5" name="Rectangle 2"/>
          <p:cNvSpPr>
            <a:spLocks noChangeArrowheads="1"/>
          </p:cNvSpPr>
          <p:nvPr/>
        </p:nvSpPr>
        <p:spPr bwMode="auto">
          <a:xfrm>
            <a:off x="325439" y="449581"/>
            <a:ext cx="9104312" cy="577081"/>
          </a:xfrm>
          <a:prstGeom prst="rect">
            <a:avLst/>
          </a:prstGeom>
          <a:noFill/>
          <a:ln w="9525">
            <a:noFill/>
            <a:miter lim="800000"/>
            <a:headEnd/>
            <a:tailEnd/>
          </a:ln>
        </p:spPr>
        <p:txBody>
          <a:bodyPr wrap="square" lIns="0" tIns="0" rIns="0" bIns="0">
            <a:spAutoFit/>
          </a:bodyPr>
          <a:lstStyle/>
          <a:p>
            <a:pPr defTabSz="1006069">
              <a:lnSpc>
                <a:spcPts val="4541"/>
              </a:lnSpc>
              <a:defRPr/>
            </a:pPr>
            <a:r>
              <a:rPr lang="en-US" sz="4840" b="1" dirty="0">
                <a:solidFill>
                  <a:schemeClr val="tx2"/>
                </a:solidFill>
                <a:latin typeface="+mj-lt"/>
                <a:ea typeface="ＭＳ Ｐゴシック" pitchFamily="-109" charset="-128"/>
              </a:rPr>
              <a:t>Award Recipients: Manufacturing</a:t>
            </a:r>
            <a:endParaRPr lang="en-US" sz="4840" b="1" strike="sngStrike" dirty="0">
              <a:solidFill>
                <a:schemeClr val="tx2"/>
              </a:solidFill>
              <a:latin typeface="+mj-lt"/>
              <a:ea typeface="ＭＳ Ｐゴシック" pitchFamily="-109" charset="-128"/>
            </a:endParaRPr>
          </a:p>
        </p:txBody>
      </p:sp>
    </p:spTree>
    <p:extLst>
      <p:ext uri="{BB962C8B-B14F-4D97-AF65-F5344CB8AC3E}">
        <p14:creationId xmlns:p14="http://schemas.microsoft.com/office/powerpoint/2010/main" val="304110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61227" y="3950208"/>
            <a:ext cx="3097173" cy="3822192"/>
          </a:xfrm>
          <a:prstGeom prst="rect">
            <a:avLst/>
          </a:prstGeom>
        </p:spPr>
      </p:pic>
      <p:sp>
        <p:nvSpPr>
          <p:cNvPr id="10242" name="Rectangle 2"/>
          <p:cNvSpPr>
            <a:spLocks noGrp="1" noChangeArrowheads="1"/>
          </p:cNvSpPr>
          <p:nvPr>
            <p:ph type="title"/>
          </p:nvPr>
        </p:nvSpPr>
        <p:spPr>
          <a:xfrm>
            <a:off x="419100" y="515982"/>
            <a:ext cx="9226232" cy="1183342"/>
          </a:xfrm>
        </p:spPr>
        <p:txBody>
          <a:bodyPr/>
          <a:lstStyle/>
          <a:p>
            <a:pPr>
              <a:lnSpc>
                <a:spcPct val="100000"/>
              </a:lnSpc>
            </a:pPr>
            <a:r>
              <a:rPr lang="en-US" sz="4840" dirty="0">
                <a:latin typeface="Arial Narrow" pitchFamily="34" charset="0"/>
                <a:ea typeface="ＭＳ Ｐゴシック" pitchFamily="34" charset="-128"/>
                <a:cs typeface="Arial Narrow" pitchFamily="34" charset="0"/>
              </a:rPr>
              <a:t>About the Award</a:t>
            </a:r>
          </a:p>
        </p:txBody>
      </p:sp>
      <p:sp>
        <p:nvSpPr>
          <p:cNvPr id="10243" name="Rectangle 3"/>
          <p:cNvSpPr>
            <a:spLocks noGrp="1" noChangeArrowheads="1"/>
          </p:cNvSpPr>
          <p:nvPr>
            <p:ph type="body" idx="1"/>
          </p:nvPr>
        </p:nvSpPr>
        <p:spPr>
          <a:xfrm>
            <a:off x="610689" y="1761374"/>
            <a:ext cx="7376160" cy="3688080"/>
          </a:xfrm>
        </p:spPr>
        <p:txBody>
          <a:bodyPr/>
          <a:lstStyle/>
          <a:p>
            <a:pPr>
              <a:lnSpc>
                <a:spcPct val="100000"/>
              </a:lnSpc>
            </a:pPr>
            <a:r>
              <a:rPr lang="en-US" kern="1200" dirty="0"/>
              <a:t>Presidential award </a:t>
            </a:r>
          </a:p>
          <a:p>
            <a:pPr>
              <a:lnSpc>
                <a:spcPct val="100000"/>
              </a:lnSpc>
            </a:pPr>
            <a:r>
              <a:rPr lang="en-US" kern="1200" dirty="0"/>
              <a:t>Created in 1987 by Public Law 100-107</a:t>
            </a:r>
          </a:p>
          <a:p>
            <a:pPr>
              <a:lnSpc>
                <a:spcPct val="100000"/>
              </a:lnSpc>
            </a:pPr>
            <a:r>
              <a:rPr lang="en-US" kern="1200" dirty="0"/>
              <a:t>Highest level of national recognition for performance excellence</a:t>
            </a:r>
          </a:p>
          <a:p>
            <a:pPr>
              <a:lnSpc>
                <a:spcPct val="100000"/>
              </a:lnSpc>
            </a:pPr>
            <a:r>
              <a:rPr lang="en-US" kern="1200" dirty="0"/>
              <a:t>Traditionally presented by the </a:t>
            </a:r>
            <a:br>
              <a:rPr lang="en-US" kern="1200" dirty="0"/>
            </a:br>
            <a:r>
              <a:rPr lang="en-US" kern="1200" dirty="0"/>
              <a:t>President of the United States</a:t>
            </a:r>
            <a:endParaRPr lang="en-US" dirty="0">
              <a:ea typeface="ＭＳ Ｐゴシック" pitchFamily="34" charset="-128"/>
            </a:endParaRPr>
          </a:p>
        </p:txBody>
      </p:sp>
    </p:spTree>
    <p:extLst>
      <p:ext uri="{BB962C8B-B14F-4D97-AF65-F5344CB8AC3E}">
        <p14:creationId xmlns:p14="http://schemas.microsoft.com/office/powerpoint/2010/main" val="29272997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ChangeArrowheads="1"/>
          </p:cNvSpPr>
          <p:nvPr/>
        </p:nvSpPr>
        <p:spPr bwMode="auto">
          <a:xfrm>
            <a:off x="617284" y="1199540"/>
            <a:ext cx="4387851" cy="4970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510870" lvl="1" indent="-390204" defTabSz="1006069">
              <a:spcAft>
                <a:spcPts val="660"/>
              </a:spcAft>
              <a:buFont typeface="Arial" pitchFamily="34" charset="0"/>
              <a:buChar char="•"/>
            </a:pPr>
            <a:r>
              <a:rPr lang="en-US" dirty="0">
                <a:latin typeface="Arial Narrow" pitchFamily="34" charset="0"/>
              </a:rPr>
              <a:t>AT&amp;T Consumer Communications Services (1994)</a:t>
            </a:r>
          </a:p>
          <a:p>
            <a:pPr marL="510870" lvl="1" indent="-390204" defTabSz="1006069">
              <a:spcAft>
                <a:spcPts val="660"/>
              </a:spcAft>
              <a:buFont typeface="Arial" pitchFamily="34" charset="0"/>
              <a:buChar char="•"/>
            </a:pPr>
            <a:r>
              <a:rPr lang="en-US" dirty="0">
                <a:latin typeface="Arial Narrow" pitchFamily="34" charset="0"/>
              </a:rPr>
              <a:t>AT&amp;T Universal Card Services (1992)</a:t>
            </a:r>
          </a:p>
          <a:p>
            <a:pPr marL="510870" lvl="1" indent="-390204" defTabSz="1006069">
              <a:spcAft>
                <a:spcPts val="660"/>
              </a:spcAft>
              <a:buFont typeface="Arial" pitchFamily="34" charset="0"/>
              <a:buChar char="•"/>
            </a:pPr>
            <a:r>
              <a:rPr lang="en-US" dirty="0">
                <a:latin typeface="Arial Narrow" pitchFamily="34" charset="0"/>
              </a:rPr>
              <a:t>BI (1999)</a:t>
            </a:r>
          </a:p>
          <a:p>
            <a:pPr marL="510870" lvl="1" indent="-390204" defTabSz="1006069">
              <a:spcAft>
                <a:spcPts val="660"/>
              </a:spcAft>
              <a:buFont typeface="Arial" pitchFamily="34" charset="0"/>
              <a:buChar char="•"/>
            </a:pPr>
            <a:r>
              <a:rPr lang="en-US" dirty="0">
                <a:latin typeface="Arial Narrow" pitchFamily="34" charset="0"/>
              </a:rPr>
              <a:t>Boeing Aerospace Support (2003)</a:t>
            </a:r>
          </a:p>
          <a:p>
            <a:pPr marL="510870" lvl="1" indent="-390204" defTabSz="1006069">
              <a:spcAft>
                <a:spcPts val="660"/>
              </a:spcAft>
              <a:buFont typeface="Arial" pitchFamily="34" charset="0"/>
              <a:buChar char="•"/>
            </a:pPr>
            <a:r>
              <a:rPr lang="en-US" dirty="0">
                <a:latin typeface="Arial Narrow" pitchFamily="34" charset="0"/>
              </a:rPr>
              <a:t>Caterpillar Financial Services Corp. U.S. (2003)</a:t>
            </a:r>
          </a:p>
          <a:p>
            <a:pPr marL="510870" lvl="1" indent="-390204" defTabSz="1006069">
              <a:spcAft>
                <a:spcPts val="660"/>
              </a:spcAft>
              <a:buFont typeface="Arial" pitchFamily="34" charset="0"/>
              <a:buChar char="•"/>
            </a:pPr>
            <a:r>
              <a:rPr lang="en-US" dirty="0">
                <a:latin typeface="Arial Narrow" pitchFamily="34" charset="0"/>
              </a:rPr>
              <a:t>Dana Commercial Credit Corporation (1996)</a:t>
            </a:r>
          </a:p>
          <a:p>
            <a:pPr marL="510870" lvl="1" indent="-390204" defTabSz="1006069">
              <a:spcAft>
                <a:spcPts val="660"/>
              </a:spcAft>
              <a:buFont typeface="Arial" pitchFamily="34" charset="0"/>
              <a:buChar char="•"/>
            </a:pPr>
            <a:r>
              <a:rPr lang="en-US" dirty="0">
                <a:latin typeface="Arial Narrow" pitchFamily="34" charset="0"/>
              </a:rPr>
              <a:t>DynMcDermott Petroleum Operations (2005)</a:t>
            </a:r>
          </a:p>
        </p:txBody>
      </p:sp>
      <p:sp>
        <p:nvSpPr>
          <p:cNvPr id="19459" name="Rectangle 4"/>
          <p:cNvSpPr>
            <a:spLocks noChangeArrowheads="1"/>
          </p:cNvSpPr>
          <p:nvPr/>
        </p:nvSpPr>
        <p:spPr bwMode="auto">
          <a:xfrm>
            <a:off x="5169599" y="1241452"/>
            <a:ext cx="4545012" cy="5519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512437" lvl="1" indent="-399607" defTabSz="1006069">
              <a:spcAft>
                <a:spcPts val="660"/>
              </a:spcAft>
              <a:buFont typeface="Arial" pitchFamily="34" charset="0"/>
              <a:buChar char="•"/>
            </a:pPr>
            <a:r>
              <a:rPr lang="en-US" dirty="0">
                <a:latin typeface="Arial Narrow" pitchFamily="34" charset="0"/>
              </a:rPr>
              <a:t>Federal Express Corporation (1990)</a:t>
            </a:r>
          </a:p>
          <a:p>
            <a:pPr marL="512437" lvl="1" indent="-399607" defTabSz="1006069">
              <a:spcAft>
                <a:spcPts val="660"/>
              </a:spcAft>
              <a:buFont typeface="Arial" pitchFamily="34" charset="0"/>
              <a:buChar char="•"/>
            </a:pPr>
            <a:r>
              <a:rPr lang="en-US" dirty="0">
                <a:latin typeface="Arial Narrow" pitchFamily="34" charset="0"/>
              </a:rPr>
              <a:t>GTE Directories Corporation (1994)</a:t>
            </a:r>
          </a:p>
          <a:p>
            <a:pPr marL="512437" lvl="1" indent="-399607" defTabSz="1006069">
              <a:spcAft>
                <a:spcPts val="660"/>
              </a:spcAft>
              <a:buFont typeface="Arial" pitchFamily="34" charset="0"/>
              <a:buChar char="•"/>
            </a:pPr>
            <a:r>
              <a:rPr lang="en-US" dirty="0">
                <a:latin typeface="Arial Narrow" pitchFamily="34" charset="0"/>
              </a:rPr>
              <a:t>Merrill Lynch Credit Corporation (1997)</a:t>
            </a:r>
          </a:p>
          <a:p>
            <a:pPr marL="512437" lvl="1" indent="-399607" defTabSz="1006069">
              <a:spcAft>
                <a:spcPts val="660"/>
              </a:spcAft>
              <a:buFont typeface="Arial" pitchFamily="34" charset="0"/>
              <a:buChar char="•"/>
            </a:pPr>
            <a:r>
              <a:rPr lang="en-US" dirty="0">
                <a:latin typeface="Arial Narrow" pitchFamily="34" charset="0"/>
              </a:rPr>
              <a:t>Operations Management International, Inc. (2000)</a:t>
            </a:r>
          </a:p>
          <a:p>
            <a:pPr marL="512437" lvl="1" indent="-399607" defTabSz="1006069">
              <a:spcAft>
                <a:spcPts val="660"/>
              </a:spcAft>
              <a:buFont typeface="Arial" pitchFamily="34" charset="0"/>
              <a:buChar char="•"/>
            </a:pPr>
            <a:r>
              <a:rPr lang="en-US" dirty="0">
                <a:latin typeface="Arial Narrow" pitchFamily="34" charset="0"/>
              </a:rPr>
              <a:t>PricewaterhouseCoopers Public Sector Practice (2014)</a:t>
            </a:r>
          </a:p>
          <a:p>
            <a:pPr marL="512437" lvl="1" indent="-399607" defTabSz="1006069">
              <a:spcAft>
                <a:spcPts val="660"/>
              </a:spcAft>
              <a:buFont typeface="Arial" pitchFamily="34" charset="0"/>
              <a:buChar char="•"/>
            </a:pPr>
            <a:r>
              <a:rPr lang="en-US" dirty="0">
                <a:latin typeface="Arial Narrow" pitchFamily="34" charset="0"/>
              </a:rPr>
              <a:t>Premier Inc. (2006)</a:t>
            </a:r>
          </a:p>
          <a:p>
            <a:pPr marL="512437" lvl="1" indent="-399607" defTabSz="1006069">
              <a:spcAft>
                <a:spcPts val="660"/>
              </a:spcAft>
              <a:buFont typeface="Arial" pitchFamily="34" charset="0"/>
              <a:buChar char="•"/>
            </a:pPr>
            <a:r>
              <a:rPr lang="en-US" dirty="0">
                <a:latin typeface="Arial Narrow" pitchFamily="34" charset="0"/>
              </a:rPr>
              <a:t>The Ritz-Carlton Hotel Company, L.L.C. (1992, 1999)</a:t>
            </a:r>
          </a:p>
          <a:p>
            <a:pPr marL="512437" lvl="1" indent="-399607" defTabSz="1006069">
              <a:spcAft>
                <a:spcPts val="660"/>
              </a:spcAft>
              <a:buFont typeface="Arial" pitchFamily="34" charset="0"/>
              <a:buChar char="•"/>
            </a:pPr>
            <a:r>
              <a:rPr lang="en-US" dirty="0">
                <a:latin typeface="Arial Narrow" pitchFamily="34" charset="0"/>
              </a:rPr>
              <a:t>Xerox Business Services (1997)</a:t>
            </a:r>
          </a:p>
          <a:p>
            <a:pPr marL="512437" lvl="1" indent="-399607" defTabSz="1006069">
              <a:spcAft>
                <a:spcPts val="660"/>
              </a:spcAft>
              <a:buFontTx/>
              <a:buChar char="–"/>
            </a:pPr>
            <a:endParaRPr lang="en-US" dirty="0">
              <a:latin typeface="Arial Narrow" pitchFamily="34" charset="0"/>
            </a:endParaRPr>
          </a:p>
        </p:txBody>
      </p:sp>
      <p:sp>
        <p:nvSpPr>
          <p:cNvPr id="5" name="Rectangle 2"/>
          <p:cNvSpPr>
            <a:spLocks noChangeArrowheads="1"/>
          </p:cNvSpPr>
          <p:nvPr/>
        </p:nvSpPr>
        <p:spPr bwMode="auto">
          <a:xfrm>
            <a:off x="251461" y="305851"/>
            <a:ext cx="7723187" cy="577081"/>
          </a:xfrm>
          <a:prstGeom prst="rect">
            <a:avLst/>
          </a:prstGeom>
          <a:noFill/>
          <a:ln w="9525">
            <a:noFill/>
            <a:miter lim="800000"/>
            <a:headEnd/>
            <a:tailEnd/>
          </a:ln>
        </p:spPr>
        <p:txBody>
          <a:bodyPr lIns="0" tIns="0" rIns="0" bIns="0">
            <a:spAutoFit/>
          </a:bodyPr>
          <a:lstStyle/>
          <a:p>
            <a:pPr defTabSz="1006069">
              <a:lnSpc>
                <a:spcPts val="4541"/>
              </a:lnSpc>
              <a:defRPr/>
            </a:pPr>
            <a:r>
              <a:rPr lang="en-US" sz="4840" b="1" dirty="0">
                <a:solidFill>
                  <a:schemeClr val="tx2"/>
                </a:solidFill>
                <a:latin typeface="+mj-lt"/>
                <a:ea typeface="ＭＳ Ｐゴシック" pitchFamily="-109" charset="-128"/>
              </a:rPr>
              <a:t>Award Recipients: Service</a:t>
            </a:r>
            <a:endParaRPr lang="en-US" sz="4840" b="1" strike="sngStrike" dirty="0">
              <a:solidFill>
                <a:schemeClr val="tx2"/>
              </a:solidFill>
              <a:latin typeface="+mj-lt"/>
              <a:ea typeface="ＭＳ Ｐゴシック" pitchFamily="-109" charset="-128"/>
            </a:endParaRPr>
          </a:p>
        </p:txBody>
      </p:sp>
    </p:spTree>
    <p:extLst>
      <p:ext uri="{BB962C8B-B14F-4D97-AF65-F5344CB8AC3E}">
        <p14:creationId xmlns:p14="http://schemas.microsoft.com/office/powerpoint/2010/main" val="32711578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ChangeArrowheads="1"/>
          </p:cNvSpPr>
          <p:nvPr/>
        </p:nvSpPr>
        <p:spPr bwMode="auto">
          <a:xfrm>
            <a:off x="570862" y="1140969"/>
            <a:ext cx="4735830" cy="5419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512437" lvl="1" indent="-399607" defTabSz="1006069">
              <a:spcAft>
                <a:spcPts val="660"/>
              </a:spcAft>
              <a:buFont typeface="Arial" pitchFamily="34" charset="0"/>
              <a:buChar char="•"/>
            </a:pPr>
            <a:r>
              <a:rPr lang="en-US" dirty="0">
                <a:latin typeface="Arial Narrow" pitchFamily="34" charset="0"/>
              </a:rPr>
              <a:t>Ames Rubber Corporation (1993)</a:t>
            </a:r>
          </a:p>
          <a:p>
            <a:pPr marL="512437" lvl="1" indent="-399607" defTabSz="1006069">
              <a:spcAft>
                <a:spcPts val="660"/>
              </a:spcAft>
              <a:buFont typeface="Arial" pitchFamily="34" charset="0"/>
              <a:buChar char="•"/>
            </a:pPr>
            <a:r>
              <a:rPr lang="en-US" dirty="0">
                <a:latin typeface="Arial Narrow" pitchFamily="34" charset="0"/>
              </a:rPr>
              <a:t>Branch-Smith Printing Division (2002)</a:t>
            </a:r>
          </a:p>
          <a:p>
            <a:pPr marL="512437" lvl="1" indent="-399607" defTabSz="1006069">
              <a:spcAft>
                <a:spcPts val="660"/>
              </a:spcAft>
              <a:buFont typeface="Arial" pitchFamily="34" charset="0"/>
              <a:buChar char="•"/>
            </a:pPr>
            <a:r>
              <a:rPr lang="en-US" dirty="0">
                <a:latin typeface="Arial Narrow" pitchFamily="34" charset="0"/>
              </a:rPr>
              <a:t>Custom Research Inc. (1996)</a:t>
            </a:r>
          </a:p>
          <a:p>
            <a:pPr marL="512437" lvl="1" indent="-399607" defTabSz="1006069">
              <a:spcAft>
                <a:spcPts val="660"/>
              </a:spcAft>
              <a:buFont typeface="Arial" pitchFamily="34" charset="0"/>
              <a:buChar char="•"/>
            </a:pPr>
            <a:r>
              <a:rPr lang="en-US" dirty="0">
                <a:latin typeface="Arial Narrow" pitchFamily="34" charset="0"/>
              </a:rPr>
              <a:t>Don Chalmers Ford (2016)</a:t>
            </a:r>
          </a:p>
          <a:p>
            <a:pPr marL="512437" lvl="1" indent="-399607" defTabSz="1006069">
              <a:spcAft>
                <a:spcPts val="660"/>
              </a:spcAft>
              <a:buFont typeface="Arial" pitchFamily="34" charset="0"/>
              <a:buChar char="•"/>
            </a:pPr>
            <a:r>
              <a:rPr lang="en-US" dirty="0">
                <a:latin typeface="Arial Narrow" pitchFamily="34" charset="0"/>
              </a:rPr>
              <a:t>Freese and Nichols Inc. (2010)</a:t>
            </a:r>
          </a:p>
          <a:p>
            <a:pPr marL="512437" lvl="1" indent="-399607" defTabSz="1006069">
              <a:spcAft>
                <a:spcPts val="660"/>
              </a:spcAft>
              <a:buFont typeface="Arial" pitchFamily="34" charset="0"/>
              <a:buChar char="•"/>
            </a:pPr>
            <a:r>
              <a:rPr lang="en-US" dirty="0">
                <a:latin typeface="Arial Narrow" pitchFamily="34" charset="0"/>
              </a:rPr>
              <a:t>Globe Metallurgical Inc. (1988)</a:t>
            </a:r>
          </a:p>
          <a:p>
            <a:pPr marL="512437" lvl="1" indent="-399607" defTabSz="1006069">
              <a:spcAft>
                <a:spcPts val="660"/>
              </a:spcAft>
              <a:buFont typeface="Arial" pitchFamily="34" charset="0"/>
              <a:buChar char="•"/>
            </a:pPr>
            <a:r>
              <a:rPr lang="en-US" dirty="0">
                <a:latin typeface="Arial Narrow" pitchFamily="34" charset="0"/>
              </a:rPr>
              <a:t>Granite Rock Company (1992)</a:t>
            </a:r>
          </a:p>
          <a:p>
            <a:pPr marL="512437" lvl="1" indent="-399607" defTabSz="1006069">
              <a:spcAft>
                <a:spcPts val="660"/>
              </a:spcAft>
              <a:buFont typeface="Arial" pitchFamily="34" charset="0"/>
              <a:buChar char="•"/>
            </a:pPr>
            <a:r>
              <a:rPr lang="en-US" dirty="0" err="1">
                <a:latin typeface="Arial Narrow" pitchFamily="34" charset="0"/>
              </a:rPr>
              <a:t>K&amp;N</a:t>
            </a:r>
            <a:r>
              <a:rPr lang="en-US" dirty="0">
                <a:latin typeface="Arial Narrow" pitchFamily="34" charset="0"/>
              </a:rPr>
              <a:t> Management (2010)</a:t>
            </a:r>
          </a:p>
          <a:p>
            <a:pPr marL="512437" lvl="1" indent="-399607" defTabSz="1006069">
              <a:spcAft>
                <a:spcPts val="660"/>
              </a:spcAft>
              <a:buFont typeface="Arial" pitchFamily="34" charset="0"/>
              <a:buChar char="•"/>
            </a:pPr>
            <a:r>
              <a:rPr lang="en-US" dirty="0">
                <a:latin typeface="Arial Narrow" pitchFamily="34" charset="0"/>
              </a:rPr>
              <a:t>Los Alamos National Bank (2000)</a:t>
            </a:r>
          </a:p>
          <a:p>
            <a:pPr marL="512437" lvl="1" indent="-399607" defTabSz="1006069">
              <a:spcAft>
                <a:spcPts val="660"/>
              </a:spcAft>
              <a:buFont typeface="Arial" pitchFamily="34" charset="0"/>
              <a:buChar char="•"/>
            </a:pPr>
            <a:r>
              <a:rPr lang="en-US" dirty="0">
                <a:latin typeface="Arial Narrow" pitchFamily="34" charset="0"/>
              </a:rPr>
              <a:t>Marlow Industries, Inc. (1991)</a:t>
            </a:r>
          </a:p>
          <a:p>
            <a:pPr marL="512437" lvl="1" indent="-399607" defTabSz="1006069">
              <a:spcAft>
                <a:spcPts val="660"/>
              </a:spcAft>
              <a:buFont typeface="Arial" pitchFamily="34" charset="0"/>
              <a:buChar char="•"/>
            </a:pPr>
            <a:r>
              <a:rPr lang="en-US" dirty="0">
                <a:latin typeface="Arial Narrow" pitchFamily="34" charset="0"/>
              </a:rPr>
              <a:t>MESA (2006, 2012)</a:t>
            </a:r>
          </a:p>
          <a:p>
            <a:pPr marL="512437" lvl="1" indent="-399607" defTabSz="1006069">
              <a:spcAft>
                <a:spcPts val="660"/>
              </a:spcAft>
              <a:buFont typeface="Arial" pitchFamily="34" charset="0"/>
              <a:buChar char="•"/>
            </a:pPr>
            <a:endParaRPr lang="en-US" dirty="0">
              <a:latin typeface="Arial Narrow" pitchFamily="34" charset="0"/>
            </a:endParaRPr>
          </a:p>
        </p:txBody>
      </p:sp>
      <p:sp>
        <p:nvSpPr>
          <p:cNvPr id="5" name="Rectangle 2"/>
          <p:cNvSpPr>
            <a:spLocks noChangeArrowheads="1"/>
          </p:cNvSpPr>
          <p:nvPr/>
        </p:nvSpPr>
        <p:spPr bwMode="auto">
          <a:xfrm>
            <a:off x="325374" y="104815"/>
            <a:ext cx="8761412" cy="677108"/>
          </a:xfrm>
          <a:prstGeom prst="rect">
            <a:avLst/>
          </a:prstGeom>
          <a:noFill/>
          <a:ln w="9525">
            <a:noFill/>
            <a:miter lim="800000"/>
            <a:headEnd/>
            <a:tailEnd/>
          </a:ln>
        </p:spPr>
        <p:txBody>
          <a:bodyPr lIns="0" tIns="0" rIns="0" bIns="0">
            <a:spAutoFit/>
          </a:bodyPr>
          <a:lstStyle/>
          <a:p>
            <a:pPr defTabSz="1006069">
              <a:spcBef>
                <a:spcPts val="660"/>
              </a:spcBef>
              <a:spcAft>
                <a:spcPts val="660"/>
              </a:spcAft>
              <a:defRPr/>
            </a:pPr>
            <a:r>
              <a:rPr lang="en-US" sz="4400" b="1" dirty="0">
                <a:solidFill>
                  <a:schemeClr val="tx2"/>
                </a:solidFill>
                <a:latin typeface="+mj-lt"/>
                <a:ea typeface="ＭＳ Ｐゴシック" pitchFamily="-109" charset="-128"/>
              </a:rPr>
              <a:t>Award Recipients: Small Business</a:t>
            </a:r>
            <a:endParaRPr lang="en-US" sz="4400" b="1" strike="sngStrike" dirty="0">
              <a:solidFill>
                <a:schemeClr val="tx2"/>
              </a:solidFill>
              <a:latin typeface="+mj-lt"/>
              <a:ea typeface="ＭＳ Ｐゴシック" pitchFamily="-109" charset="-128"/>
            </a:endParaRPr>
          </a:p>
        </p:txBody>
      </p:sp>
      <p:sp>
        <p:nvSpPr>
          <p:cNvPr id="6" name="Rectangle 3"/>
          <p:cNvSpPr>
            <a:spLocks noChangeArrowheads="1"/>
          </p:cNvSpPr>
          <p:nvPr/>
        </p:nvSpPr>
        <p:spPr bwMode="auto">
          <a:xfrm>
            <a:off x="5029200" y="1017404"/>
            <a:ext cx="4907280" cy="7076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lvl="1" indent="-344488" defTabSz="1006069">
              <a:spcAft>
                <a:spcPts val="660"/>
              </a:spcAft>
              <a:buFont typeface="Arial" pitchFamily="34" charset="0"/>
              <a:buChar char="•"/>
            </a:pPr>
            <a:r>
              <a:rPr lang="en-US" dirty="0" err="1">
                <a:latin typeface="Arial Narrow" pitchFamily="34" charset="0"/>
              </a:rPr>
              <a:t>MidwayUSA</a:t>
            </a:r>
            <a:r>
              <a:rPr lang="en-US" dirty="0">
                <a:latin typeface="Arial Narrow" pitchFamily="34" charset="0"/>
              </a:rPr>
              <a:t> (2009, 2015)</a:t>
            </a:r>
          </a:p>
          <a:p>
            <a:pPr lvl="1" indent="-344488" defTabSz="1006069">
              <a:spcAft>
                <a:spcPts val="660"/>
              </a:spcAft>
              <a:buFont typeface="Arial" pitchFamily="34" charset="0"/>
              <a:buChar char="•"/>
            </a:pPr>
            <a:r>
              <a:rPr lang="en-US" dirty="0">
                <a:latin typeface="Arial Narrow" pitchFamily="34" charset="0"/>
              </a:rPr>
              <a:t>Momentum Group (2016)</a:t>
            </a:r>
          </a:p>
          <a:p>
            <a:pPr lvl="1" indent="-344488" defTabSz="1006069">
              <a:spcAft>
                <a:spcPts val="660"/>
              </a:spcAft>
              <a:buFont typeface="Arial" pitchFamily="34" charset="0"/>
              <a:buChar char="•"/>
            </a:pPr>
            <a:r>
              <a:rPr lang="en-US" dirty="0">
                <a:latin typeface="Arial Narrow" pitchFamily="34" charset="0"/>
              </a:rPr>
              <a:t>Pal’s Sudden Service (2001)</a:t>
            </a:r>
          </a:p>
          <a:p>
            <a:pPr lvl="1" indent="-344488" defTabSz="1006069">
              <a:spcAft>
                <a:spcPts val="660"/>
              </a:spcAft>
              <a:buFont typeface="Arial" pitchFamily="34" charset="0"/>
              <a:buChar char="•"/>
            </a:pPr>
            <a:r>
              <a:rPr lang="en-US" dirty="0">
                <a:latin typeface="Arial Narrow" pitchFamily="34" charset="0"/>
              </a:rPr>
              <a:t>Park Place Lexus (2005)</a:t>
            </a:r>
          </a:p>
          <a:p>
            <a:pPr lvl="1" indent="-344488" defTabSz="1006069">
              <a:spcAft>
                <a:spcPts val="660"/>
              </a:spcAft>
              <a:buFont typeface="Arial" pitchFamily="34" charset="0"/>
              <a:buChar char="•"/>
            </a:pPr>
            <a:r>
              <a:rPr lang="en-US" dirty="0">
                <a:latin typeface="Arial Narrow" pitchFamily="34" charset="0"/>
              </a:rPr>
              <a:t>PRO-TEC Coating Company (2007)</a:t>
            </a:r>
          </a:p>
          <a:p>
            <a:pPr lvl="1" indent="-344488" defTabSz="1006069">
              <a:spcAft>
                <a:spcPts val="660"/>
              </a:spcAft>
              <a:buFont typeface="Arial" pitchFamily="34" charset="0"/>
              <a:buChar char="•"/>
            </a:pPr>
            <a:r>
              <a:rPr lang="en-US" dirty="0">
                <a:latin typeface="Arial Narrow" pitchFamily="34" charset="0"/>
              </a:rPr>
              <a:t>Stoner, Inc. (2003)</a:t>
            </a:r>
          </a:p>
          <a:p>
            <a:pPr lvl="1" indent="-344488" defTabSz="1006069">
              <a:spcAft>
                <a:spcPts val="660"/>
              </a:spcAft>
              <a:buFont typeface="Arial" pitchFamily="34" charset="0"/>
              <a:buChar char="•"/>
            </a:pPr>
            <a:r>
              <a:rPr lang="en-US" dirty="0" err="1">
                <a:latin typeface="Arial Narrow" pitchFamily="34" charset="0"/>
              </a:rPr>
              <a:t>Studer</a:t>
            </a:r>
            <a:r>
              <a:rPr lang="en-US" dirty="0">
                <a:latin typeface="Arial Narrow" pitchFamily="34" charset="0"/>
              </a:rPr>
              <a:t> Group (2010)</a:t>
            </a:r>
          </a:p>
          <a:p>
            <a:pPr lvl="1" indent="-344488" defTabSz="1006069">
              <a:spcAft>
                <a:spcPts val="660"/>
              </a:spcAft>
              <a:buFont typeface="Arial" pitchFamily="34" charset="0"/>
              <a:buChar char="•"/>
            </a:pPr>
            <a:r>
              <a:rPr lang="en-US" dirty="0">
                <a:latin typeface="Arial Narrow" pitchFamily="34" charset="0"/>
              </a:rPr>
              <a:t>Sunny Fresh Foods (1999)</a:t>
            </a:r>
          </a:p>
          <a:p>
            <a:pPr marL="512437" lvl="1" indent="-399607" defTabSz="1006069">
              <a:spcAft>
                <a:spcPts val="660"/>
              </a:spcAft>
              <a:buFont typeface="Arial" pitchFamily="34" charset="0"/>
              <a:buChar char="•"/>
            </a:pPr>
            <a:r>
              <a:rPr lang="en-US" dirty="0">
                <a:latin typeface="Arial Narrow" pitchFamily="34" charset="0"/>
              </a:rPr>
              <a:t>Texas Nameplate Co., Inc. </a:t>
            </a:r>
            <a:br>
              <a:rPr lang="en-US" dirty="0">
                <a:latin typeface="Arial Narrow" pitchFamily="34" charset="0"/>
              </a:rPr>
            </a:br>
            <a:r>
              <a:rPr lang="en-US" dirty="0">
                <a:latin typeface="Arial Narrow" pitchFamily="34" charset="0"/>
              </a:rPr>
              <a:t>(1998, 2004)</a:t>
            </a:r>
          </a:p>
          <a:p>
            <a:pPr marL="512437" lvl="1" indent="-399607" defTabSz="1006069">
              <a:spcAft>
                <a:spcPts val="660"/>
              </a:spcAft>
              <a:buFont typeface="Arial" pitchFamily="34" charset="0"/>
              <a:buChar char="•"/>
            </a:pPr>
            <a:r>
              <a:rPr lang="en-US" dirty="0">
                <a:latin typeface="Arial Narrow" pitchFamily="34" charset="0"/>
              </a:rPr>
              <a:t>Trident Precision Manufacturing, Inc. (1996)</a:t>
            </a:r>
          </a:p>
          <a:p>
            <a:pPr marL="512437" lvl="1" indent="-399607" defTabSz="1006069">
              <a:spcAft>
                <a:spcPts val="660"/>
              </a:spcAft>
              <a:buFont typeface="Arial" pitchFamily="34" charset="0"/>
              <a:buChar char="•"/>
            </a:pPr>
            <a:r>
              <a:rPr lang="en-US" dirty="0">
                <a:latin typeface="Arial Narrow" pitchFamily="34" charset="0"/>
              </a:rPr>
              <a:t>Wainwright Industries, Inc. (1994)</a:t>
            </a:r>
          </a:p>
          <a:p>
            <a:pPr marL="512437" lvl="1" indent="-399607" defTabSz="1006069">
              <a:spcAft>
                <a:spcPts val="660"/>
              </a:spcAft>
              <a:buFont typeface="Arial" pitchFamily="34" charset="0"/>
              <a:buChar char="•"/>
            </a:pPr>
            <a:r>
              <a:rPr lang="en-US" dirty="0">
                <a:latin typeface="Arial Narrow" pitchFamily="34" charset="0"/>
              </a:rPr>
              <a:t>Wallace Co., Inc. (1990)</a:t>
            </a:r>
          </a:p>
          <a:p>
            <a:pPr lvl="1" indent="-344488" defTabSz="1006069">
              <a:spcAft>
                <a:spcPts val="660"/>
              </a:spcAft>
              <a:buFont typeface="Arial" pitchFamily="34" charset="0"/>
              <a:buChar char="•"/>
            </a:pPr>
            <a:endParaRPr lang="en-US" dirty="0">
              <a:latin typeface="Arial Narrow" pitchFamily="34" charset="0"/>
            </a:endParaRPr>
          </a:p>
          <a:p>
            <a:pPr marL="512437" lvl="1" indent="-399607" defTabSz="1006069">
              <a:spcAft>
                <a:spcPts val="660"/>
              </a:spcAft>
              <a:buFont typeface="Arial" pitchFamily="34" charset="0"/>
              <a:buChar char="•"/>
            </a:pPr>
            <a:endParaRPr lang="en-US" dirty="0">
              <a:latin typeface="Arial Narrow" pitchFamily="34" charset="0"/>
            </a:endParaRPr>
          </a:p>
        </p:txBody>
      </p:sp>
    </p:spTree>
    <p:extLst>
      <p:ext uri="{BB962C8B-B14F-4D97-AF65-F5344CB8AC3E}">
        <p14:creationId xmlns:p14="http://schemas.microsoft.com/office/powerpoint/2010/main" val="38879957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ChangeArrowheads="1"/>
          </p:cNvSpPr>
          <p:nvPr/>
        </p:nvSpPr>
        <p:spPr bwMode="auto">
          <a:xfrm>
            <a:off x="374516" y="1420587"/>
            <a:ext cx="6929798" cy="23903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512437" lvl="1" indent="-399607" defTabSz="1006069">
              <a:spcAft>
                <a:spcPts val="660"/>
              </a:spcAft>
              <a:buFont typeface="Arial" pitchFamily="34" charset="0"/>
              <a:buChar char="•"/>
            </a:pPr>
            <a:r>
              <a:rPr lang="en-US" sz="2640" dirty="0">
                <a:latin typeface="Arial Narrow" pitchFamily="34" charset="0"/>
              </a:rPr>
              <a:t>Charter School of San Diego (2015)</a:t>
            </a:r>
          </a:p>
          <a:p>
            <a:pPr marL="512437" lvl="1" indent="-399607" defTabSz="1006069">
              <a:spcAft>
                <a:spcPts val="660"/>
              </a:spcAft>
              <a:buFont typeface="Arial" pitchFamily="34" charset="0"/>
              <a:buChar char="•"/>
            </a:pPr>
            <a:r>
              <a:rPr lang="en-US" sz="2640" dirty="0">
                <a:latin typeface="Arial Narrow" pitchFamily="34" charset="0"/>
              </a:rPr>
              <a:t>Chugach School District (2001)</a:t>
            </a:r>
          </a:p>
          <a:p>
            <a:pPr marL="512437" lvl="1" indent="-399607" defTabSz="1006069">
              <a:spcAft>
                <a:spcPts val="660"/>
              </a:spcAft>
              <a:buFont typeface="Arial" pitchFamily="34" charset="0"/>
              <a:buChar char="•"/>
            </a:pPr>
            <a:r>
              <a:rPr lang="en-US" sz="2640" dirty="0">
                <a:latin typeface="Arial Narrow" pitchFamily="34" charset="0"/>
              </a:rPr>
              <a:t>Community Consolidated School District 15 (2003)</a:t>
            </a:r>
          </a:p>
          <a:p>
            <a:pPr marL="512437" lvl="1" indent="-399607" defTabSz="1006069">
              <a:spcAft>
                <a:spcPts val="660"/>
              </a:spcAft>
              <a:buFont typeface="Arial" pitchFamily="34" charset="0"/>
              <a:buChar char="•"/>
            </a:pPr>
            <a:r>
              <a:rPr lang="en-US" sz="2640" dirty="0">
                <a:latin typeface="Arial Narrow" pitchFamily="34" charset="0"/>
              </a:rPr>
              <a:t>Iredell–Statesville Schools (2008)</a:t>
            </a:r>
          </a:p>
          <a:p>
            <a:pPr marL="512437" lvl="1" indent="-399607" defTabSz="1006069">
              <a:spcAft>
                <a:spcPts val="660"/>
              </a:spcAft>
              <a:buFont typeface="Arial" pitchFamily="34" charset="0"/>
              <a:buChar char="•"/>
            </a:pPr>
            <a:r>
              <a:rPr lang="en-US" sz="2640" dirty="0">
                <a:latin typeface="Arial Narrow" pitchFamily="34" charset="0"/>
              </a:rPr>
              <a:t>Jenks Public Schools (2005)</a:t>
            </a:r>
          </a:p>
        </p:txBody>
      </p:sp>
      <p:sp>
        <p:nvSpPr>
          <p:cNvPr id="4" name="Rectangle 2"/>
          <p:cNvSpPr>
            <a:spLocks noChangeArrowheads="1"/>
          </p:cNvSpPr>
          <p:nvPr/>
        </p:nvSpPr>
        <p:spPr bwMode="auto">
          <a:xfrm>
            <a:off x="374516" y="472304"/>
            <a:ext cx="7723187" cy="577081"/>
          </a:xfrm>
          <a:prstGeom prst="rect">
            <a:avLst/>
          </a:prstGeom>
          <a:noFill/>
          <a:ln w="9525">
            <a:noFill/>
            <a:miter lim="800000"/>
            <a:headEnd/>
            <a:tailEnd/>
          </a:ln>
        </p:spPr>
        <p:txBody>
          <a:bodyPr lIns="0" tIns="0" rIns="0" bIns="0">
            <a:spAutoFit/>
          </a:bodyPr>
          <a:lstStyle/>
          <a:p>
            <a:pPr defTabSz="1006069">
              <a:lnSpc>
                <a:spcPts val="4541"/>
              </a:lnSpc>
              <a:defRPr/>
            </a:pPr>
            <a:r>
              <a:rPr lang="en-US" sz="4840" b="1" dirty="0">
                <a:solidFill>
                  <a:schemeClr val="tx2"/>
                </a:solidFill>
                <a:latin typeface="+mj-lt"/>
                <a:ea typeface="ＭＳ Ｐゴシック" pitchFamily="-109" charset="-128"/>
              </a:rPr>
              <a:t>Award Recipients: Education</a:t>
            </a:r>
            <a:endParaRPr lang="en-US" sz="4840" b="1" strike="sngStrike" dirty="0">
              <a:solidFill>
                <a:schemeClr val="tx2"/>
              </a:solidFill>
              <a:latin typeface="+mj-lt"/>
              <a:ea typeface="ＭＳ Ｐゴシック" pitchFamily="-109" charset="-128"/>
            </a:endParaRPr>
          </a:p>
        </p:txBody>
      </p:sp>
      <p:sp>
        <p:nvSpPr>
          <p:cNvPr id="5" name="Rectangle 3"/>
          <p:cNvSpPr>
            <a:spLocks noChangeArrowheads="1"/>
          </p:cNvSpPr>
          <p:nvPr/>
        </p:nvSpPr>
        <p:spPr bwMode="auto">
          <a:xfrm>
            <a:off x="3032760" y="4043079"/>
            <a:ext cx="6644640" cy="2886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512437" lvl="1" indent="-399607" defTabSz="1006069">
              <a:spcAft>
                <a:spcPts val="660"/>
              </a:spcAft>
              <a:buFont typeface="Arial" pitchFamily="34" charset="0"/>
              <a:buChar char="•"/>
            </a:pPr>
            <a:r>
              <a:rPr lang="en-US" sz="2640" dirty="0">
                <a:latin typeface="Arial Narrow" pitchFamily="34" charset="0"/>
              </a:rPr>
              <a:t>Kenneth W. Monfort College of Business (2004)</a:t>
            </a:r>
          </a:p>
          <a:p>
            <a:pPr marL="512437" lvl="1" indent="-399607" defTabSz="1006069">
              <a:spcAft>
                <a:spcPts val="660"/>
              </a:spcAft>
              <a:buFont typeface="Arial" pitchFamily="34" charset="0"/>
              <a:buChar char="•"/>
            </a:pPr>
            <a:r>
              <a:rPr lang="en-US" sz="2640" dirty="0">
                <a:latin typeface="Arial Narrow" pitchFamily="34" charset="0"/>
              </a:rPr>
              <a:t>Montgomery County Public Schools (2010)</a:t>
            </a:r>
          </a:p>
          <a:p>
            <a:pPr marL="512437" lvl="1" indent="-399607" defTabSz="1006069">
              <a:spcAft>
                <a:spcPts val="660"/>
              </a:spcAft>
              <a:buFont typeface="Arial" pitchFamily="34" charset="0"/>
              <a:buChar char="•"/>
            </a:pPr>
            <a:r>
              <a:rPr lang="en-US" sz="2640" dirty="0">
                <a:latin typeface="Arial Narrow" pitchFamily="34" charset="0"/>
              </a:rPr>
              <a:t>Pearl River School District (2001)</a:t>
            </a:r>
          </a:p>
          <a:p>
            <a:pPr marL="512437" lvl="1" indent="-399607" defTabSz="1006069">
              <a:spcAft>
                <a:spcPts val="660"/>
              </a:spcAft>
              <a:buFont typeface="Arial" pitchFamily="34" charset="0"/>
              <a:buChar char="•"/>
            </a:pPr>
            <a:r>
              <a:rPr lang="en-US" sz="2640" dirty="0">
                <a:latin typeface="Arial Narrow" pitchFamily="34" charset="0"/>
              </a:rPr>
              <a:t>Pewaukee School District (2013)</a:t>
            </a:r>
          </a:p>
          <a:p>
            <a:pPr marL="512437" lvl="1" indent="-399607" defTabSz="1006069">
              <a:spcAft>
                <a:spcPts val="660"/>
              </a:spcAft>
              <a:buFont typeface="Arial" pitchFamily="34" charset="0"/>
              <a:buChar char="•"/>
            </a:pPr>
            <a:r>
              <a:rPr lang="en-US" sz="2640" dirty="0">
                <a:latin typeface="Arial Narrow" pitchFamily="34" charset="0"/>
              </a:rPr>
              <a:t>Richland College (2005)</a:t>
            </a:r>
          </a:p>
          <a:p>
            <a:pPr marL="512437" lvl="1" indent="-399607" defTabSz="1006069">
              <a:spcAft>
                <a:spcPts val="660"/>
              </a:spcAft>
              <a:buFont typeface="Arial" pitchFamily="34" charset="0"/>
              <a:buChar char="•"/>
            </a:pPr>
            <a:r>
              <a:rPr lang="en-US" sz="2640" dirty="0">
                <a:latin typeface="Arial Narrow" pitchFamily="34" charset="0"/>
              </a:rPr>
              <a:t>University of Wisconsin–Stout (2001)</a:t>
            </a:r>
          </a:p>
        </p:txBody>
      </p:sp>
    </p:spTree>
    <p:extLst>
      <p:ext uri="{BB962C8B-B14F-4D97-AF65-F5344CB8AC3E}">
        <p14:creationId xmlns:p14="http://schemas.microsoft.com/office/powerpoint/2010/main" val="38364142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ChangeArrowheads="1"/>
          </p:cNvSpPr>
          <p:nvPr/>
        </p:nvSpPr>
        <p:spPr bwMode="auto">
          <a:xfrm>
            <a:off x="1447083" y="1131192"/>
            <a:ext cx="6831944" cy="53665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510870" lvl="1" indent="-390204" defTabSz="1006069">
              <a:spcAft>
                <a:spcPts val="660"/>
              </a:spcAft>
              <a:buFont typeface="Arial" pitchFamily="34" charset="0"/>
              <a:buChar char="•"/>
            </a:pPr>
            <a:r>
              <a:rPr lang="en-US" sz="2420" dirty="0">
                <a:latin typeface="Arial Narrow" pitchFamily="34" charset="0"/>
              </a:rPr>
              <a:t>Advocate Good Samaritan Hospital (2010)</a:t>
            </a:r>
          </a:p>
          <a:p>
            <a:pPr marL="510870" lvl="1" indent="-390204" defTabSz="1006069">
              <a:spcAft>
                <a:spcPts val="660"/>
              </a:spcAft>
              <a:buFont typeface="Arial" pitchFamily="34" charset="0"/>
              <a:buChar char="•"/>
            </a:pPr>
            <a:r>
              <a:rPr lang="en-US" sz="2420" dirty="0">
                <a:latin typeface="Arial Narrow" pitchFamily="34" charset="0"/>
              </a:rPr>
              <a:t>AtlantiCare (2009)</a:t>
            </a:r>
          </a:p>
          <a:p>
            <a:pPr marL="510870" lvl="1" indent="-390204" defTabSz="1006069">
              <a:spcAft>
                <a:spcPts val="660"/>
              </a:spcAft>
              <a:buFont typeface="Arial" pitchFamily="34" charset="0"/>
              <a:buChar char="•"/>
            </a:pPr>
            <a:r>
              <a:rPr lang="en-US" sz="2420" dirty="0">
                <a:latin typeface="Arial Narrow" pitchFamily="34" charset="0"/>
              </a:rPr>
              <a:t>Baptist Hospital, Inc. (2003)</a:t>
            </a:r>
          </a:p>
          <a:p>
            <a:pPr marL="510870" lvl="1" indent="-390204" defTabSz="1006069">
              <a:spcAft>
                <a:spcPts val="660"/>
              </a:spcAft>
              <a:buFont typeface="Arial" pitchFamily="34" charset="0"/>
              <a:buChar char="•"/>
            </a:pPr>
            <a:r>
              <a:rPr lang="en-US" sz="2420" dirty="0">
                <a:latin typeface="Arial Narrow" pitchFamily="34" charset="0"/>
              </a:rPr>
              <a:t>Bronson Methodist Hospital (2005)</a:t>
            </a:r>
          </a:p>
          <a:p>
            <a:pPr marL="510870" lvl="1" indent="-390204" defTabSz="1006069">
              <a:spcAft>
                <a:spcPts val="660"/>
              </a:spcAft>
              <a:buFont typeface="Arial" pitchFamily="34" charset="0"/>
              <a:buChar char="•"/>
            </a:pPr>
            <a:r>
              <a:rPr lang="en-US" sz="2420" dirty="0">
                <a:latin typeface="Arial Narrow" pitchFamily="34" charset="0"/>
              </a:rPr>
              <a:t>Charleston Area Medical Center Health System (2015)</a:t>
            </a:r>
          </a:p>
          <a:p>
            <a:pPr marL="510870" lvl="1" indent="-390204" defTabSz="1006069">
              <a:spcAft>
                <a:spcPts val="660"/>
              </a:spcAft>
              <a:buFont typeface="Arial" pitchFamily="34" charset="0"/>
              <a:buChar char="•"/>
            </a:pPr>
            <a:r>
              <a:rPr lang="en-US" sz="2420" dirty="0">
                <a:latin typeface="Arial Narrow" pitchFamily="34" charset="0"/>
              </a:rPr>
              <a:t>Heartland Health (2009)</a:t>
            </a:r>
          </a:p>
          <a:p>
            <a:pPr marL="510870" lvl="1" indent="-390204" defTabSz="1006069">
              <a:spcAft>
                <a:spcPts val="660"/>
              </a:spcAft>
              <a:buFont typeface="Arial" pitchFamily="34" charset="0"/>
              <a:buChar char="•"/>
            </a:pPr>
            <a:r>
              <a:rPr lang="en-US" sz="2420" dirty="0">
                <a:latin typeface="Arial Narrow" pitchFamily="34" charset="0"/>
              </a:rPr>
              <a:t>Henry Ford Health System (2011)</a:t>
            </a:r>
          </a:p>
          <a:p>
            <a:pPr marL="510870" lvl="1" indent="-390204" defTabSz="1006069">
              <a:spcAft>
                <a:spcPts val="660"/>
              </a:spcAft>
              <a:buFont typeface="Arial" pitchFamily="34" charset="0"/>
              <a:buChar char="•"/>
            </a:pPr>
            <a:r>
              <a:rPr lang="en-US" sz="2420" dirty="0">
                <a:latin typeface="Arial Narrow" pitchFamily="34" charset="0"/>
              </a:rPr>
              <a:t>Hill Country Memorial (2014)</a:t>
            </a:r>
          </a:p>
          <a:p>
            <a:pPr marL="510870" lvl="1" indent="-390204" defTabSz="1006069">
              <a:spcAft>
                <a:spcPts val="660"/>
              </a:spcAft>
              <a:buFont typeface="Arial" pitchFamily="34" charset="0"/>
              <a:buChar char="•"/>
            </a:pPr>
            <a:r>
              <a:rPr lang="en-US" sz="2420" dirty="0">
                <a:latin typeface="Arial Narrow" pitchFamily="34" charset="0"/>
              </a:rPr>
              <a:t>Kindred Nursing and Rehabilitation Center—Mountain Valley (2016)</a:t>
            </a:r>
          </a:p>
          <a:p>
            <a:pPr marL="510870" lvl="1" indent="-390204" defTabSz="1006069">
              <a:spcAft>
                <a:spcPts val="660"/>
              </a:spcAft>
              <a:buFont typeface="Arial" pitchFamily="34" charset="0"/>
              <a:buChar char="•"/>
            </a:pPr>
            <a:r>
              <a:rPr lang="en-US" sz="2420" dirty="0">
                <a:latin typeface="Arial Narrow" pitchFamily="34" charset="0"/>
              </a:rPr>
              <a:t>Memorial Hermann Sugar Land Hospital (2016)</a:t>
            </a:r>
          </a:p>
          <a:p>
            <a:pPr marL="510870" lvl="1" indent="-390204" defTabSz="1006069">
              <a:spcAft>
                <a:spcPts val="660"/>
              </a:spcAft>
              <a:buFont typeface="Arial" pitchFamily="34" charset="0"/>
              <a:buChar char="•"/>
            </a:pPr>
            <a:endParaRPr lang="en-US" sz="2420" dirty="0">
              <a:latin typeface="Arial Narrow" pitchFamily="34" charset="0"/>
            </a:endParaRPr>
          </a:p>
        </p:txBody>
      </p:sp>
      <p:sp>
        <p:nvSpPr>
          <p:cNvPr id="4" name="Rectangle 2"/>
          <p:cNvSpPr>
            <a:spLocks noChangeArrowheads="1"/>
          </p:cNvSpPr>
          <p:nvPr/>
        </p:nvSpPr>
        <p:spPr bwMode="auto">
          <a:xfrm>
            <a:off x="251460" y="74692"/>
            <a:ext cx="8685212" cy="577081"/>
          </a:xfrm>
          <a:prstGeom prst="rect">
            <a:avLst/>
          </a:prstGeom>
          <a:noFill/>
          <a:ln w="9525">
            <a:noFill/>
            <a:miter lim="800000"/>
            <a:headEnd/>
            <a:tailEnd/>
          </a:ln>
        </p:spPr>
        <p:txBody>
          <a:bodyPr lIns="0" tIns="0" rIns="0" bIns="0">
            <a:spAutoFit/>
          </a:bodyPr>
          <a:lstStyle/>
          <a:p>
            <a:pPr defTabSz="1006069">
              <a:lnSpc>
                <a:spcPts val="4541"/>
              </a:lnSpc>
              <a:defRPr/>
            </a:pPr>
            <a:r>
              <a:rPr lang="en-US" sz="4400" b="1" dirty="0">
                <a:solidFill>
                  <a:schemeClr val="tx2"/>
                </a:solidFill>
                <a:latin typeface="+mj-lt"/>
                <a:ea typeface="ＭＳ Ｐゴシック" pitchFamily="-109" charset="-128"/>
              </a:rPr>
              <a:t>Award Recipients: Health Care</a:t>
            </a:r>
            <a:endParaRPr lang="en-US" sz="4400" b="1" strike="sngStrike" dirty="0">
              <a:solidFill>
                <a:schemeClr val="tx2"/>
              </a:solidFill>
              <a:latin typeface="+mj-lt"/>
              <a:ea typeface="ＭＳ Ｐゴシック" pitchFamily="-109" charset="-128"/>
            </a:endParaRPr>
          </a:p>
        </p:txBody>
      </p:sp>
      <p:sp>
        <p:nvSpPr>
          <p:cNvPr id="2" name="TextBox 1"/>
          <p:cNvSpPr txBox="1"/>
          <p:nvPr/>
        </p:nvSpPr>
        <p:spPr>
          <a:xfrm>
            <a:off x="5820031" y="6858000"/>
            <a:ext cx="3892379" cy="461665"/>
          </a:xfrm>
          <a:prstGeom prst="rect">
            <a:avLst/>
          </a:prstGeom>
          <a:noFill/>
        </p:spPr>
        <p:txBody>
          <a:bodyPr wrap="square" rtlCol="0">
            <a:spAutoFit/>
          </a:bodyPr>
          <a:lstStyle/>
          <a:p>
            <a:r>
              <a:rPr lang="en-US" i="1" dirty="0">
                <a:latin typeface="+mn-lt"/>
              </a:rPr>
              <a:t>(Continued on the next slide)</a:t>
            </a:r>
          </a:p>
        </p:txBody>
      </p:sp>
    </p:spTree>
    <p:extLst>
      <p:ext uri="{BB962C8B-B14F-4D97-AF65-F5344CB8AC3E}">
        <p14:creationId xmlns:p14="http://schemas.microsoft.com/office/powerpoint/2010/main" val="20039252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251460" y="74692"/>
            <a:ext cx="8685212" cy="577081"/>
          </a:xfrm>
          <a:prstGeom prst="rect">
            <a:avLst/>
          </a:prstGeom>
          <a:noFill/>
          <a:ln w="9525">
            <a:noFill/>
            <a:miter lim="800000"/>
            <a:headEnd/>
            <a:tailEnd/>
          </a:ln>
        </p:spPr>
        <p:txBody>
          <a:bodyPr lIns="0" tIns="0" rIns="0" bIns="0">
            <a:spAutoFit/>
          </a:bodyPr>
          <a:lstStyle/>
          <a:p>
            <a:pPr defTabSz="1006069">
              <a:lnSpc>
                <a:spcPts val="4541"/>
              </a:lnSpc>
              <a:defRPr/>
            </a:pPr>
            <a:r>
              <a:rPr lang="en-US" sz="4400" b="1" dirty="0">
                <a:solidFill>
                  <a:schemeClr val="tx2"/>
                </a:solidFill>
                <a:latin typeface="+mj-lt"/>
                <a:ea typeface="ＭＳ Ｐゴシック" pitchFamily="-109" charset="-128"/>
              </a:rPr>
              <a:t>Award Recipients: Health Care</a:t>
            </a:r>
            <a:endParaRPr lang="en-US" sz="4400" b="1" strike="sngStrike" dirty="0">
              <a:solidFill>
                <a:schemeClr val="tx2"/>
              </a:solidFill>
              <a:latin typeface="+mj-lt"/>
              <a:ea typeface="ＭＳ Ｐゴシック" pitchFamily="-109" charset="-128"/>
            </a:endParaRPr>
          </a:p>
        </p:txBody>
      </p:sp>
      <p:sp>
        <p:nvSpPr>
          <p:cNvPr id="6" name="Rectangle 3"/>
          <p:cNvSpPr>
            <a:spLocks noChangeArrowheads="1"/>
          </p:cNvSpPr>
          <p:nvPr/>
        </p:nvSpPr>
        <p:spPr bwMode="auto">
          <a:xfrm>
            <a:off x="2391033" y="1175441"/>
            <a:ext cx="7160740" cy="5456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510870" lvl="1" indent="-390204" defTabSz="1006069">
              <a:spcAft>
                <a:spcPts val="660"/>
              </a:spcAft>
              <a:buFont typeface="Arial" pitchFamily="34" charset="0"/>
              <a:buChar char="•"/>
            </a:pPr>
            <a:r>
              <a:rPr lang="en-US" sz="2420" dirty="0">
                <a:latin typeface="Arial Narrow" pitchFamily="34" charset="0"/>
              </a:rPr>
              <a:t>Mercy Health System (2007)</a:t>
            </a:r>
          </a:p>
          <a:p>
            <a:pPr marL="510870" lvl="1" indent="-390204" defTabSz="1006069">
              <a:spcAft>
                <a:spcPts val="660"/>
              </a:spcAft>
              <a:buFont typeface="Arial" pitchFamily="34" charset="0"/>
              <a:buChar char="•"/>
            </a:pPr>
            <a:r>
              <a:rPr lang="en-US" sz="2420" dirty="0">
                <a:latin typeface="Arial Narrow" pitchFamily="34" charset="0"/>
              </a:rPr>
              <a:t>North Mississippi Medical Center (2006)</a:t>
            </a:r>
          </a:p>
          <a:p>
            <a:pPr marL="510870" lvl="1" indent="-390204" defTabSz="1006069">
              <a:spcAft>
                <a:spcPts val="660"/>
              </a:spcAft>
              <a:buFont typeface="Arial" pitchFamily="34" charset="0"/>
              <a:buChar char="•"/>
            </a:pPr>
            <a:r>
              <a:rPr lang="en-US" sz="2420" dirty="0">
                <a:latin typeface="Arial Narrow" pitchFamily="34" charset="0"/>
              </a:rPr>
              <a:t>North Mississippi Health Services (2012)</a:t>
            </a:r>
          </a:p>
          <a:p>
            <a:pPr marL="510870" lvl="1" indent="-390204" defTabSz="1006069">
              <a:spcAft>
                <a:spcPts val="660"/>
              </a:spcAft>
              <a:buFont typeface="Arial" pitchFamily="34" charset="0"/>
              <a:buChar char="•"/>
            </a:pPr>
            <a:r>
              <a:rPr lang="en-US" sz="2420" dirty="0">
                <a:latin typeface="Arial Narrow" pitchFamily="34" charset="0"/>
              </a:rPr>
              <a:t>Poudre Valley Health System (2008)</a:t>
            </a:r>
          </a:p>
          <a:p>
            <a:pPr marL="510870" lvl="1" indent="-390204" defTabSz="1006069">
              <a:spcAft>
                <a:spcPts val="660"/>
              </a:spcAft>
              <a:buFont typeface="Arial" pitchFamily="34" charset="0"/>
              <a:buChar char="•"/>
            </a:pPr>
            <a:r>
              <a:rPr lang="en-US" sz="2420" dirty="0">
                <a:latin typeface="Arial Narrow" pitchFamily="34" charset="0"/>
              </a:rPr>
              <a:t>Robert Wood Johnson University Hospital Hamilton (2004)</a:t>
            </a:r>
          </a:p>
          <a:p>
            <a:pPr marL="510870" lvl="1" indent="-390204" defTabSz="1006069">
              <a:spcAft>
                <a:spcPts val="660"/>
              </a:spcAft>
              <a:buFont typeface="Arial" pitchFamily="34" charset="0"/>
              <a:buChar char="•"/>
            </a:pPr>
            <a:r>
              <a:rPr lang="en-US" sz="2420" dirty="0">
                <a:latin typeface="Arial Narrow" pitchFamily="34" charset="0"/>
              </a:rPr>
              <a:t>Saint Luke’s Hospital of Kansas City (2003)</a:t>
            </a:r>
          </a:p>
          <a:p>
            <a:pPr marL="510870" lvl="1" indent="-390204" defTabSz="1006069">
              <a:spcAft>
                <a:spcPts val="660"/>
              </a:spcAft>
              <a:buFont typeface="Arial" pitchFamily="34" charset="0"/>
              <a:buChar char="•"/>
            </a:pPr>
            <a:r>
              <a:rPr lang="en-US" sz="2420" dirty="0">
                <a:latin typeface="Arial Narrow" pitchFamily="34" charset="0"/>
              </a:rPr>
              <a:t>Schneck Medical Center (2011)</a:t>
            </a:r>
          </a:p>
          <a:p>
            <a:pPr marL="510870" lvl="1" indent="-390204" defTabSz="1006069">
              <a:spcAft>
                <a:spcPts val="660"/>
              </a:spcAft>
              <a:buFont typeface="Arial" pitchFamily="34" charset="0"/>
              <a:buChar char="•"/>
            </a:pPr>
            <a:r>
              <a:rPr lang="en-US" sz="2420" dirty="0">
                <a:latin typeface="Arial Narrow" pitchFamily="34" charset="0"/>
              </a:rPr>
              <a:t>Sharp HealthCare (2007)</a:t>
            </a:r>
          </a:p>
          <a:p>
            <a:pPr marL="510870" lvl="1" indent="-390204" defTabSz="1006069">
              <a:spcAft>
                <a:spcPts val="660"/>
              </a:spcAft>
              <a:buFont typeface="Arial" pitchFamily="34" charset="0"/>
              <a:buChar char="•"/>
            </a:pPr>
            <a:r>
              <a:rPr lang="en-US" sz="2420" dirty="0">
                <a:latin typeface="Arial Narrow" pitchFamily="34" charset="0"/>
              </a:rPr>
              <a:t>Southcentral Foundation (2011)</a:t>
            </a:r>
          </a:p>
          <a:p>
            <a:pPr marL="510870" lvl="1" indent="-390204" defTabSz="1006069">
              <a:spcAft>
                <a:spcPts val="660"/>
              </a:spcAft>
              <a:buFont typeface="Arial" pitchFamily="34" charset="0"/>
              <a:buChar char="•"/>
            </a:pPr>
            <a:r>
              <a:rPr lang="en-US" sz="2420" dirty="0">
                <a:latin typeface="Arial Narrow" pitchFamily="34" charset="0"/>
              </a:rPr>
              <a:t>SSM Health Care (2002)</a:t>
            </a:r>
          </a:p>
          <a:p>
            <a:pPr marL="510870" lvl="1" indent="-390204" defTabSz="1006069">
              <a:spcAft>
                <a:spcPts val="660"/>
              </a:spcAft>
              <a:buFont typeface="Arial" pitchFamily="34" charset="0"/>
              <a:buChar char="•"/>
            </a:pPr>
            <a:r>
              <a:rPr lang="en-US" sz="2420" dirty="0">
                <a:latin typeface="Arial Narrow" pitchFamily="34" charset="0"/>
              </a:rPr>
              <a:t>St. David’s HealthCare (2014)</a:t>
            </a:r>
          </a:p>
          <a:p>
            <a:pPr marL="510870" lvl="1" indent="-390204" defTabSz="1006069">
              <a:spcAft>
                <a:spcPts val="660"/>
              </a:spcAft>
              <a:buFont typeface="Arial" pitchFamily="34" charset="0"/>
              <a:buChar char="•"/>
            </a:pPr>
            <a:r>
              <a:rPr lang="en-US" sz="2420" dirty="0">
                <a:latin typeface="Arial Narrow" pitchFamily="34" charset="0"/>
              </a:rPr>
              <a:t>Sutter Davis Hospital (2013)</a:t>
            </a:r>
          </a:p>
        </p:txBody>
      </p:sp>
      <p:sp>
        <p:nvSpPr>
          <p:cNvPr id="5" name="TextBox 4"/>
          <p:cNvSpPr txBox="1"/>
          <p:nvPr/>
        </p:nvSpPr>
        <p:spPr>
          <a:xfrm>
            <a:off x="148283" y="551604"/>
            <a:ext cx="4559642" cy="461665"/>
          </a:xfrm>
          <a:prstGeom prst="rect">
            <a:avLst/>
          </a:prstGeom>
          <a:noFill/>
        </p:spPr>
        <p:txBody>
          <a:bodyPr wrap="square" rtlCol="0">
            <a:spAutoFit/>
          </a:bodyPr>
          <a:lstStyle/>
          <a:p>
            <a:r>
              <a:rPr lang="en-US" i="1" dirty="0">
                <a:latin typeface="+mn-lt"/>
              </a:rPr>
              <a:t>(Continued from the previous slide)</a:t>
            </a:r>
          </a:p>
        </p:txBody>
      </p:sp>
    </p:spTree>
    <p:extLst>
      <p:ext uri="{BB962C8B-B14F-4D97-AF65-F5344CB8AC3E}">
        <p14:creationId xmlns:p14="http://schemas.microsoft.com/office/powerpoint/2010/main" val="19309596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231457" y="265227"/>
            <a:ext cx="8896350" cy="1257300"/>
          </a:xfrm>
          <a:ln>
            <a:miter lim="800000"/>
            <a:headEnd/>
            <a:tailEnd/>
          </a:ln>
          <a:extLst/>
        </p:spPr>
        <p:txBody>
          <a:bodyPr/>
          <a:lstStyle/>
          <a:p>
            <a:pPr>
              <a:defRPr/>
            </a:pPr>
            <a:r>
              <a:rPr lang="en-US" sz="4840" dirty="0"/>
              <a:t>Award Recipients: Nonprofit</a:t>
            </a:r>
            <a:endParaRPr lang="en-US" sz="4840" strike="sngStrike" dirty="0"/>
          </a:p>
        </p:txBody>
      </p:sp>
      <p:sp>
        <p:nvSpPr>
          <p:cNvPr id="23555" name="Rectangle 3"/>
          <p:cNvSpPr>
            <a:spLocks noGrp="1" noChangeArrowheads="1"/>
          </p:cNvSpPr>
          <p:nvPr>
            <p:ph type="body" idx="1"/>
          </p:nvPr>
        </p:nvSpPr>
        <p:spPr>
          <a:xfrm>
            <a:off x="1341120" y="1563509"/>
            <a:ext cx="7786687" cy="4585447"/>
          </a:xfrm>
        </p:spPr>
        <p:txBody>
          <a:bodyPr/>
          <a:lstStyle/>
          <a:p>
            <a:pPr>
              <a:lnSpc>
                <a:spcPct val="100000"/>
              </a:lnSpc>
              <a:spcBef>
                <a:spcPts val="0"/>
              </a:spcBef>
              <a:spcAft>
                <a:spcPts val="1200"/>
              </a:spcAft>
            </a:pPr>
            <a:r>
              <a:rPr lang="en-US" sz="2800" dirty="0">
                <a:ea typeface="ＭＳ Ｐゴシック" pitchFamily="34" charset="-128"/>
              </a:rPr>
              <a:t>City of Coral Springs, Florida (2007)</a:t>
            </a:r>
          </a:p>
          <a:p>
            <a:pPr>
              <a:lnSpc>
                <a:spcPct val="100000"/>
              </a:lnSpc>
              <a:spcBef>
                <a:spcPts val="0"/>
              </a:spcBef>
              <a:spcAft>
                <a:spcPts val="1200"/>
              </a:spcAft>
            </a:pPr>
            <a:r>
              <a:rPr lang="en-US" sz="2800" dirty="0">
                <a:ea typeface="ＭＳ Ｐゴシック" pitchFamily="34" charset="-128"/>
              </a:rPr>
              <a:t>City of Irving, Texas (2012)</a:t>
            </a:r>
          </a:p>
          <a:p>
            <a:pPr>
              <a:lnSpc>
                <a:spcPct val="100000"/>
              </a:lnSpc>
              <a:spcBef>
                <a:spcPts val="0"/>
              </a:spcBef>
              <a:spcAft>
                <a:spcPts val="1200"/>
              </a:spcAft>
            </a:pPr>
            <a:r>
              <a:rPr lang="en-US" sz="2800" dirty="0">
                <a:ea typeface="ＭＳ Ｐゴシック" pitchFamily="34" charset="-128"/>
              </a:rPr>
              <a:t>Concordia Publishing House (2011)</a:t>
            </a:r>
          </a:p>
          <a:p>
            <a:pPr>
              <a:lnSpc>
                <a:spcPct val="100000"/>
              </a:lnSpc>
              <a:spcBef>
                <a:spcPts val="0"/>
              </a:spcBef>
              <a:spcAft>
                <a:spcPts val="1200"/>
              </a:spcAft>
            </a:pPr>
            <a:r>
              <a:rPr lang="en-US" sz="2800" dirty="0">
                <a:ea typeface="ＭＳ Ｐゴシック" pitchFamily="34" charset="-128"/>
              </a:rPr>
              <a:t>Elevations Credit Union (2014)</a:t>
            </a:r>
          </a:p>
          <a:p>
            <a:pPr>
              <a:lnSpc>
                <a:spcPct val="100000"/>
              </a:lnSpc>
              <a:spcBef>
                <a:spcPts val="0"/>
              </a:spcBef>
              <a:spcAft>
                <a:spcPts val="1200"/>
              </a:spcAft>
            </a:pPr>
            <a:r>
              <a:rPr lang="en-US" sz="2800" dirty="0">
                <a:ea typeface="ＭＳ Ｐゴシック" pitchFamily="34" charset="-128"/>
              </a:rPr>
              <a:t>Mid-American Transplant Services (2015)</a:t>
            </a:r>
          </a:p>
          <a:p>
            <a:pPr>
              <a:lnSpc>
                <a:spcPct val="100000"/>
              </a:lnSpc>
              <a:spcBef>
                <a:spcPts val="0"/>
              </a:spcBef>
              <a:spcAft>
                <a:spcPts val="1200"/>
              </a:spcAft>
            </a:pPr>
            <a:r>
              <a:rPr lang="en-US" sz="2800" dirty="0">
                <a:ea typeface="ＭＳ Ｐゴシック" pitchFamily="34" charset="-128"/>
              </a:rPr>
              <a:t>U.S. Army Armament Research, Development and Engineering Center (ARDEC; 2007)</a:t>
            </a:r>
          </a:p>
          <a:p>
            <a:pPr>
              <a:lnSpc>
                <a:spcPct val="100000"/>
              </a:lnSpc>
              <a:spcBef>
                <a:spcPts val="0"/>
              </a:spcBef>
              <a:spcAft>
                <a:spcPts val="1200"/>
              </a:spcAft>
            </a:pPr>
            <a:r>
              <a:rPr lang="en-US" sz="2800" dirty="0">
                <a:ea typeface="ＭＳ Ｐゴシック" pitchFamily="34" charset="-128"/>
              </a:rPr>
              <a:t>Veterans Affairs Cooperative Studies Program Clinical Research Pharmacy Coordinating Center (2009)</a:t>
            </a:r>
          </a:p>
        </p:txBody>
      </p:sp>
    </p:spTree>
    <p:extLst>
      <p:ext uri="{BB962C8B-B14F-4D97-AF65-F5344CB8AC3E}">
        <p14:creationId xmlns:p14="http://schemas.microsoft.com/office/powerpoint/2010/main" val="26761281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457" name="Group 13"/>
          <p:cNvGrpSpPr>
            <a:grpSpLocks/>
          </p:cNvGrpSpPr>
          <p:nvPr/>
        </p:nvGrpSpPr>
        <p:grpSpPr bwMode="auto">
          <a:xfrm>
            <a:off x="0" y="-7938"/>
            <a:ext cx="10058400" cy="7948613"/>
            <a:chOff x="-3175" y="-7938"/>
            <a:chExt cx="10058069" cy="7948613"/>
          </a:xfrm>
        </p:grpSpPr>
        <p:grpSp>
          <p:nvGrpSpPr>
            <p:cNvPr id="19462" name="Group 16"/>
            <p:cNvGrpSpPr>
              <a:grpSpLocks/>
            </p:cNvGrpSpPr>
            <p:nvPr/>
          </p:nvGrpSpPr>
          <p:grpSpPr bwMode="auto">
            <a:xfrm>
              <a:off x="-3175" y="-7938"/>
              <a:ext cx="10058069" cy="7948613"/>
              <a:chOff x="-3876" y="-8640"/>
              <a:chExt cx="10058400" cy="7950005"/>
            </a:xfrm>
          </p:grpSpPr>
          <p:pic>
            <p:nvPicPr>
              <p:cNvPr id="19465" name="Picture 14" descr="shutterstock_40118065#5D201C_cmyk.ai"/>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76" y="5503425"/>
                <a:ext cx="10058400" cy="24379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9466" name="Text Box 12"/>
              <p:cNvSpPr txBox="1">
                <a:spLocks noChangeArrowheads="1"/>
              </p:cNvSpPr>
              <p:nvPr/>
            </p:nvSpPr>
            <p:spPr bwMode="auto">
              <a:xfrm>
                <a:off x="26288" y="7442803"/>
                <a:ext cx="4387994" cy="2461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cs typeface="ＭＳ Ｐゴシック" charset="0"/>
                  </a:defRPr>
                </a:lvl2pPr>
                <a:lvl3pPr marL="1143000" indent="-228600">
                  <a:defRPr sz="2400">
                    <a:solidFill>
                      <a:schemeClr val="tx1"/>
                    </a:solidFill>
                    <a:latin typeface="Times New Roman" charset="0"/>
                    <a:ea typeface="ＭＳ Ｐゴシック" charset="0"/>
                    <a:cs typeface="ＭＳ Ｐゴシック" charset="0"/>
                  </a:defRPr>
                </a:lvl3pPr>
                <a:lvl4pPr marL="1600200" indent="-228600">
                  <a:defRPr sz="2400">
                    <a:solidFill>
                      <a:schemeClr val="tx1"/>
                    </a:solidFill>
                    <a:latin typeface="Times New Roman" charset="0"/>
                    <a:ea typeface="ＭＳ Ｐゴシック" charset="0"/>
                    <a:cs typeface="ＭＳ Ｐゴシック" charset="0"/>
                  </a:defRPr>
                </a:lvl4pPr>
                <a:lvl5pPr marL="2057400" indent="-228600">
                  <a:defRPr sz="2400">
                    <a:solidFill>
                      <a:schemeClr val="tx1"/>
                    </a:solidFill>
                    <a:latin typeface="Times New Roman"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9pPr>
              </a:lstStyle>
              <a:p>
                <a:r>
                  <a:rPr lang="en-US" sz="1000" dirty="0">
                    <a:solidFill>
                      <a:schemeClr val="bg1"/>
                    </a:solidFill>
                    <a:latin typeface="Arial" charset="0"/>
                    <a:cs typeface="Arial" charset="0"/>
                  </a:rPr>
                  <a:t>Baldrige Performance Excellence Program | www.nist.gov/baldrige</a:t>
                </a:r>
              </a:p>
            </p:txBody>
          </p:sp>
          <p:pic>
            <p:nvPicPr>
              <p:cNvPr id="19467" name="Picture 15" descr="top"/>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341819" y="-8640"/>
                <a:ext cx="2712704" cy="1219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pic>
          <p:nvPicPr>
            <p:cNvPr id="19464" name="nistident_flright_vec.eps" descr="/Users/louannross/Desktop/Design Center/Art Folder/Logo Folder/N/ New Identifiers 11.09.07/nistident_flright_vec.eps"/>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8972550" y="7277100"/>
              <a:ext cx="933450" cy="4127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19458" name="Rectangle 3"/>
          <p:cNvSpPr txBox="1">
            <a:spLocks noChangeArrowheads="1"/>
          </p:cNvSpPr>
          <p:nvPr/>
        </p:nvSpPr>
        <p:spPr bwMode="auto">
          <a:xfrm>
            <a:off x="247287" y="412187"/>
            <a:ext cx="6518275"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1019175">
              <a:defRPr sz="2400">
                <a:solidFill>
                  <a:schemeClr val="tx1"/>
                </a:solidFill>
                <a:latin typeface="Times New Roman" charset="0"/>
                <a:ea typeface="ＭＳ Ｐゴシック" charset="0"/>
                <a:cs typeface="ＭＳ Ｐゴシック" charset="0"/>
              </a:defRPr>
            </a:lvl1pPr>
            <a:lvl2pPr marL="742950" indent="-285750" defTabSz="1019175">
              <a:defRPr sz="2400">
                <a:solidFill>
                  <a:schemeClr val="tx1"/>
                </a:solidFill>
                <a:latin typeface="Times New Roman" charset="0"/>
                <a:ea typeface="ＭＳ Ｐゴシック" charset="0"/>
                <a:cs typeface="ＭＳ Ｐゴシック" charset="0"/>
              </a:defRPr>
            </a:lvl2pPr>
            <a:lvl3pPr marL="1143000" indent="-228600" defTabSz="1019175">
              <a:defRPr sz="2400">
                <a:solidFill>
                  <a:schemeClr val="tx1"/>
                </a:solidFill>
                <a:latin typeface="Times New Roman" charset="0"/>
                <a:ea typeface="ＭＳ Ｐゴシック" charset="0"/>
                <a:cs typeface="ＭＳ Ｐゴシック" charset="0"/>
              </a:defRPr>
            </a:lvl3pPr>
            <a:lvl4pPr marL="1600200" indent="-228600" defTabSz="1019175">
              <a:defRPr sz="2400">
                <a:solidFill>
                  <a:schemeClr val="tx1"/>
                </a:solidFill>
                <a:latin typeface="Times New Roman" charset="0"/>
                <a:ea typeface="ＭＳ Ｐゴシック" charset="0"/>
                <a:cs typeface="ＭＳ Ｐゴシック" charset="0"/>
              </a:defRPr>
            </a:lvl4pPr>
            <a:lvl5pPr marL="2057400" indent="-228600" defTabSz="1019175">
              <a:defRPr sz="2400">
                <a:solidFill>
                  <a:schemeClr val="tx1"/>
                </a:solidFill>
                <a:latin typeface="Times New Roman" charset="0"/>
                <a:ea typeface="ＭＳ Ｐゴシック" charset="0"/>
                <a:cs typeface="ＭＳ Ｐゴシック" charset="0"/>
              </a:defRPr>
            </a:lvl5pPr>
            <a:lvl6pPr marL="25146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6pPr>
            <a:lvl7pPr marL="29718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7pPr>
            <a:lvl8pPr marL="34290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8pPr>
            <a:lvl9pPr marL="38862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9pPr>
          </a:lstStyle>
          <a:p>
            <a:pPr>
              <a:lnSpc>
                <a:spcPts val="3800"/>
              </a:lnSpc>
              <a:spcBef>
                <a:spcPts val="1000"/>
              </a:spcBef>
              <a:buSzPct val="50000"/>
              <a:buFont typeface="Monotype Sorts" charset="0"/>
              <a:buNone/>
            </a:pPr>
            <a:r>
              <a:rPr lang="en-US" sz="4400" b="1" dirty="0">
                <a:latin typeface="Arial" charset="0"/>
                <a:cs typeface="Arial" charset="0"/>
              </a:rPr>
              <a:t>For more information</a:t>
            </a:r>
          </a:p>
          <a:p>
            <a:pPr>
              <a:lnSpc>
                <a:spcPts val="3800"/>
              </a:lnSpc>
              <a:spcBef>
                <a:spcPts val="1000"/>
              </a:spcBef>
              <a:buSzPct val="50000"/>
              <a:buFont typeface="Monotype Sorts" charset="0"/>
              <a:buNone/>
            </a:pPr>
            <a:endParaRPr lang="en-US" sz="4000" b="1" dirty="0">
              <a:latin typeface="Arial" charset="0"/>
              <a:cs typeface="Arial" charset="0"/>
            </a:endParaRPr>
          </a:p>
        </p:txBody>
      </p:sp>
      <p:sp>
        <p:nvSpPr>
          <p:cNvPr id="19460" name="Content Placeholder 2"/>
          <p:cNvSpPr txBox="1">
            <a:spLocks/>
          </p:cNvSpPr>
          <p:nvPr/>
        </p:nvSpPr>
        <p:spPr bwMode="auto">
          <a:xfrm>
            <a:off x="6551349" y="5814496"/>
            <a:ext cx="3358152" cy="1523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517525" indent="-517525" defTabSz="1019175">
              <a:defRPr sz="2400">
                <a:solidFill>
                  <a:schemeClr val="tx1"/>
                </a:solidFill>
                <a:latin typeface="Times New Roman" charset="0"/>
                <a:ea typeface="ＭＳ Ｐゴシック" charset="0"/>
                <a:cs typeface="ＭＳ Ｐゴシック" charset="0"/>
              </a:defRPr>
            </a:lvl1pPr>
            <a:lvl2pPr marL="742950" indent="-285750" defTabSz="1019175">
              <a:defRPr sz="2400">
                <a:solidFill>
                  <a:schemeClr val="tx1"/>
                </a:solidFill>
                <a:latin typeface="Times New Roman" charset="0"/>
                <a:ea typeface="ＭＳ Ｐゴシック" charset="0"/>
                <a:cs typeface="ＭＳ Ｐゴシック" charset="0"/>
              </a:defRPr>
            </a:lvl2pPr>
            <a:lvl3pPr marL="1143000" indent="-228600" defTabSz="1019175">
              <a:defRPr sz="2400">
                <a:solidFill>
                  <a:schemeClr val="tx1"/>
                </a:solidFill>
                <a:latin typeface="Times New Roman" charset="0"/>
                <a:ea typeface="ＭＳ Ｐゴシック" charset="0"/>
                <a:cs typeface="ＭＳ Ｐゴシック" charset="0"/>
              </a:defRPr>
            </a:lvl3pPr>
            <a:lvl4pPr marL="1600200" indent="-228600" defTabSz="1019175">
              <a:defRPr sz="2400">
                <a:solidFill>
                  <a:schemeClr val="tx1"/>
                </a:solidFill>
                <a:latin typeface="Times New Roman" charset="0"/>
                <a:ea typeface="ＭＳ Ｐゴシック" charset="0"/>
                <a:cs typeface="ＭＳ Ｐゴシック" charset="0"/>
              </a:defRPr>
            </a:lvl4pPr>
            <a:lvl5pPr marL="2057400" indent="-228600" defTabSz="1019175">
              <a:defRPr sz="2400">
                <a:solidFill>
                  <a:schemeClr val="tx1"/>
                </a:solidFill>
                <a:latin typeface="Times New Roman" charset="0"/>
                <a:ea typeface="ＭＳ Ｐゴシック" charset="0"/>
                <a:cs typeface="ＭＳ Ｐゴシック" charset="0"/>
              </a:defRPr>
            </a:lvl5pPr>
            <a:lvl6pPr marL="25146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6pPr>
            <a:lvl7pPr marL="29718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7pPr>
            <a:lvl8pPr marL="34290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8pPr>
            <a:lvl9pPr marL="38862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9pPr>
          </a:lstStyle>
          <a:p>
            <a:pPr marL="0" indent="0">
              <a:spcBef>
                <a:spcPts val="0"/>
              </a:spcBef>
              <a:buSzPct val="100000"/>
            </a:pPr>
            <a:r>
              <a:rPr lang="en-US" sz="2800" b="1" dirty="0">
                <a:latin typeface="Arial Narrow" charset="0"/>
              </a:rPr>
              <a:t>www.nist.gov/baldrige</a:t>
            </a:r>
          </a:p>
          <a:p>
            <a:pPr marL="0" indent="0">
              <a:spcBef>
                <a:spcPts val="0"/>
              </a:spcBef>
              <a:buSzPct val="100000"/>
            </a:pPr>
            <a:r>
              <a:rPr lang="en-US" sz="2800" b="1" dirty="0">
                <a:latin typeface="Arial Narrow" charset="0"/>
              </a:rPr>
              <a:t>(301) 975-2036</a:t>
            </a:r>
          </a:p>
          <a:p>
            <a:pPr marL="0" indent="0">
              <a:spcBef>
                <a:spcPts val="0"/>
              </a:spcBef>
              <a:buSzPct val="100000"/>
            </a:pPr>
            <a:r>
              <a:rPr lang="en-US" sz="2800" b="1" dirty="0">
                <a:latin typeface="Arial Narrow" charset="0"/>
              </a:rPr>
              <a:t>baldrige@nist.gov</a:t>
            </a:r>
          </a:p>
        </p:txBody>
      </p:sp>
      <p:pic>
        <p:nvPicPr>
          <p:cNvPr id="13" name="Baldrige_Program_Logo_2010.whitebkgd.eps"/>
          <p:cNvPicPr>
            <a:picLocks noChangeAspect="1"/>
          </p:cNvPicPr>
          <p:nvPr/>
        </p:nvPicPr>
        <p:blipFill>
          <a:blip r:embed="rId6" r:link="rId7">
            <a:extLst>
              <a:ext uri="{28A0092B-C50C-407E-A947-70E740481C1C}">
                <a14:useLocalDpi xmlns:a14="http://schemas.microsoft.com/office/drawing/2010/main" val="0"/>
              </a:ext>
            </a:extLst>
          </a:blip>
          <a:stretch>
            <a:fillRect/>
          </a:stretch>
        </p:blipFill>
        <p:spPr bwMode="auto">
          <a:xfrm>
            <a:off x="143777" y="6594712"/>
            <a:ext cx="2084767" cy="8913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4" name="Rectangle 3"/>
          <p:cNvSpPr>
            <a:spLocks noGrp="1" noChangeArrowheads="1"/>
          </p:cNvSpPr>
          <p:nvPr>
            <p:ph idx="1"/>
          </p:nvPr>
        </p:nvSpPr>
        <p:spPr>
          <a:xfrm>
            <a:off x="739880" y="1211049"/>
            <a:ext cx="7568097" cy="4549615"/>
          </a:xfrm>
        </p:spPr>
        <p:txBody>
          <a:bodyPr/>
          <a:lstStyle/>
          <a:p>
            <a:pPr>
              <a:lnSpc>
                <a:spcPct val="100000"/>
              </a:lnSpc>
              <a:spcBef>
                <a:spcPts val="0"/>
              </a:spcBef>
              <a:spcAft>
                <a:spcPts val="660"/>
              </a:spcAft>
            </a:pPr>
            <a:r>
              <a:rPr lang="en-US" sz="3080" dirty="0">
                <a:ea typeface="ＭＳ Ｐゴシック" pitchFamily="34" charset="-128"/>
              </a:rPr>
              <a:t>Baldrige Excellence Framework booklets and free content</a:t>
            </a:r>
          </a:p>
          <a:p>
            <a:pPr>
              <a:lnSpc>
                <a:spcPct val="100000"/>
              </a:lnSpc>
              <a:spcBef>
                <a:spcPts val="0"/>
              </a:spcBef>
              <a:spcAft>
                <a:spcPts val="660"/>
              </a:spcAft>
            </a:pPr>
            <a:r>
              <a:rPr lang="en-US" sz="3080" dirty="0">
                <a:ea typeface="ＭＳ Ｐゴシック" pitchFamily="34" charset="-128"/>
              </a:rPr>
              <a:t>Self-assessment tools </a:t>
            </a:r>
          </a:p>
          <a:p>
            <a:pPr>
              <a:lnSpc>
                <a:spcPct val="100000"/>
              </a:lnSpc>
              <a:spcBef>
                <a:spcPts val="0"/>
              </a:spcBef>
              <a:spcAft>
                <a:spcPts val="660"/>
              </a:spcAft>
            </a:pPr>
            <a:r>
              <a:rPr lang="en-US" sz="3080" dirty="0">
                <a:ea typeface="ＭＳ Ｐゴシック" pitchFamily="34" charset="-128"/>
              </a:rPr>
              <a:t>Organizational assessments</a:t>
            </a:r>
          </a:p>
          <a:p>
            <a:pPr>
              <a:lnSpc>
                <a:spcPct val="100000"/>
              </a:lnSpc>
              <a:spcBef>
                <a:spcPts val="0"/>
              </a:spcBef>
              <a:spcAft>
                <a:spcPts val="660"/>
              </a:spcAft>
            </a:pPr>
            <a:r>
              <a:rPr lang="en-US" sz="3080" dirty="0">
                <a:ea typeface="ＭＳ Ｐゴシック" pitchFamily="34" charset="-128"/>
              </a:rPr>
              <a:t>Training, conferences, and executive education</a:t>
            </a:r>
          </a:p>
          <a:p>
            <a:pPr>
              <a:lnSpc>
                <a:spcPct val="100000"/>
              </a:lnSpc>
              <a:spcBef>
                <a:spcPts val="0"/>
              </a:spcBef>
              <a:spcAft>
                <a:spcPts val="660"/>
              </a:spcAft>
            </a:pPr>
            <a:r>
              <a:rPr lang="en-US" sz="3080" dirty="0">
                <a:ea typeface="ＭＳ Ｐゴシック" pitchFamily="34" charset="-128"/>
              </a:rPr>
              <a:t>Award recipient profiles</a:t>
            </a:r>
          </a:p>
          <a:p>
            <a:pPr>
              <a:lnSpc>
                <a:spcPct val="100000"/>
              </a:lnSpc>
              <a:spcBef>
                <a:spcPts val="0"/>
              </a:spcBef>
              <a:spcAft>
                <a:spcPts val="660"/>
              </a:spcAft>
            </a:pPr>
            <a:r>
              <a:rPr lang="en-US" sz="3080" dirty="0">
                <a:ea typeface="ＭＳ Ｐゴシック" pitchFamily="34" charset="-128"/>
              </a:rPr>
              <a:t>Case studies</a:t>
            </a:r>
          </a:p>
          <a:p>
            <a:pPr>
              <a:lnSpc>
                <a:spcPct val="100000"/>
              </a:lnSpc>
              <a:spcBef>
                <a:spcPts val="0"/>
              </a:spcBef>
              <a:spcAft>
                <a:spcPts val="660"/>
              </a:spcAft>
            </a:pPr>
            <a:r>
              <a:rPr lang="en-US" sz="3080" dirty="0">
                <a:ea typeface="ＭＳ Ｐゴシック" pitchFamily="34" charset="-128"/>
              </a:rPr>
              <a:t>Connections to the Baldrige community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476251" y="1223836"/>
            <a:ext cx="9067801" cy="751326"/>
          </a:xfrm>
          <a:prstGeom prst="rect">
            <a:avLst/>
          </a:prstGeom>
          <a:noFill/>
          <a:ln w="9525">
            <a:noFill/>
            <a:miter lim="800000"/>
            <a:headEnd/>
            <a:tailEnd/>
          </a:ln>
        </p:spPr>
        <p:txBody>
          <a:bodyPr lIns="90264" tIns="45132" rIns="90264" bIns="45132">
            <a:spAutoFit/>
          </a:bodyPr>
          <a:lstStyle/>
          <a:p>
            <a:pPr>
              <a:defRPr/>
            </a:pPr>
            <a:r>
              <a:rPr lang="en-US" sz="4290" b="1" dirty="0">
                <a:latin typeface="+mj-lt"/>
                <a:ea typeface="ＭＳ Ｐゴシック" pitchFamily="-109" charset="-128"/>
              </a:rPr>
              <a:t>Why Apply?</a:t>
            </a:r>
            <a:endParaRPr lang="en-US" sz="5500" b="1" dirty="0">
              <a:latin typeface="+mj-lt"/>
              <a:ea typeface="ＭＳ Ｐゴシック" pitchFamily="-109" charset="-128"/>
            </a:endParaRPr>
          </a:p>
        </p:txBody>
      </p:sp>
      <p:sp>
        <p:nvSpPr>
          <p:cNvPr id="4099" name="Text Box 3"/>
          <p:cNvSpPr txBox="1">
            <a:spLocks noChangeArrowheads="1"/>
          </p:cNvSpPr>
          <p:nvPr/>
        </p:nvSpPr>
        <p:spPr bwMode="auto">
          <a:xfrm>
            <a:off x="1048386" y="2148026"/>
            <a:ext cx="8467725" cy="34040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457200" indent="-457200">
              <a:defRPr sz="2400">
                <a:solidFill>
                  <a:schemeClr val="tx1"/>
                </a:solidFill>
                <a:latin typeface="Times New Roman" pitchFamily="18" charset="0"/>
                <a:ea typeface="ＭＳ Ｐゴシック" pitchFamily="34" charset="-128"/>
              </a:defRPr>
            </a:lvl1pPr>
            <a:lvl2pPr marL="742950" indent="-285750">
              <a:defRPr sz="2400">
                <a:solidFill>
                  <a:schemeClr val="tx1"/>
                </a:solidFill>
                <a:latin typeface="Times New Roman" pitchFamily="18" charset="0"/>
                <a:ea typeface="ＭＳ Ｐゴシック" pitchFamily="34" charset="-128"/>
              </a:defRPr>
            </a:lvl2pPr>
            <a:lvl3pPr marL="1143000" indent="-228600">
              <a:defRPr sz="2400">
                <a:solidFill>
                  <a:schemeClr val="tx1"/>
                </a:solidFill>
                <a:latin typeface="Times New Roman" pitchFamily="18" charset="0"/>
                <a:ea typeface="ＭＳ Ｐゴシック" pitchFamily="34" charset="-128"/>
              </a:defRPr>
            </a:lvl3pPr>
            <a:lvl4pPr marL="1600200" indent="-228600">
              <a:defRPr sz="2400">
                <a:solidFill>
                  <a:schemeClr val="tx1"/>
                </a:solidFill>
                <a:latin typeface="Times New Roman" pitchFamily="18" charset="0"/>
                <a:ea typeface="ＭＳ Ｐゴシック" pitchFamily="34" charset="-128"/>
              </a:defRPr>
            </a:lvl4pPr>
            <a:lvl5pPr marL="2057400" indent="-22860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pPr>
              <a:spcBef>
                <a:spcPts val="600"/>
              </a:spcBef>
              <a:buSzPct val="100000"/>
              <a:buFont typeface="Arial" pitchFamily="34" charset="0"/>
              <a:buChar char="•"/>
            </a:pPr>
            <a:r>
              <a:rPr lang="en-US" sz="3520" dirty="0">
                <a:latin typeface="Arial Narrow" pitchFamily="34" charset="0"/>
              </a:rPr>
              <a:t>Improve performance and achieve </a:t>
            </a:r>
            <a:br>
              <a:rPr lang="en-US" sz="3520" dirty="0">
                <a:latin typeface="Arial Narrow" pitchFamily="34" charset="0"/>
              </a:rPr>
            </a:br>
            <a:r>
              <a:rPr lang="en-US" sz="3520" dirty="0">
                <a:latin typeface="Arial Narrow" pitchFamily="34" charset="0"/>
              </a:rPr>
              <a:t>world-class results</a:t>
            </a:r>
          </a:p>
          <a:p>
            <a:pPr>
              <a:spcBef>
                <a:spcPts val="600"/>
              </a:spcBef>
              <a:buSzPct val="100000"/>
              <a:buFont typeface="Arial" pitchFamily="34" charset="0"/>
              <a:buChar char="•"/>
            </a:pPr>
            <a:r>
              <a:rPr lang="en-US" sz="3520" dirty="0">
                <a:latin typeface="Arial Narrow" pitchFamily="34" charset="0"/>
              </a:rPr>
              <a:t>Seek “the most cost-effective, value-added business audit available anywhere”</a:t>
            </a:r>
          </a:p>
          <a:p>
            <a:pPr>
              <a:spcBef>
                <a:spcPts val="600"/>
              </a:spcBef>
              <a:buSzPct val="100000"/>
              <a:buFont typeface="Arial" pitchFamily="34" charset="0"/>
              <a:buChar char="•"/>
            </a:pPr>
            <a:r>
              <a:rPr lang="en-US" sz="3520" dirty="0">
                <a:latin typeface="Arial Narrow" pitchFamily="34" charset="0"/>
              </a:rPr>
              <a:t>Objectively clarify your organization’s strengths and weaknesses	</a:t>
            </a:r>
            <a:endParaRPr lang="en-US" sz="3520" dirty="0">
              <a:latin typeface="Arial" pitchFamily="34" charset="0"/>
            </a:endParaRPr>
          </a:p>
        </p:txBody>
      </p:sp>
    </p:spTree>
    <p:extLst>
      <p:ext uri="{BB962C8B-B14F-4D97-AF65-F5344CB8AC3E}">
        <p14:creationId xmlns:p14="http://schemas.microsoft.com/office/powerpoint/2010/main" val="3025487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a:xfrm>
            <a:off x="1643449" y="3685607"/>
            <a:ext cx="8254313" cy="2715193"/>
          </a:xfrm>
        </p:spPr>
        <p:txBody>
          <a:bodyPr/>
          <a:lstStyle/>
          <a:p>
            <a:pPr marL="0">
              <a:lnSpc>
                <a:spcPct val="100000"/>
              </a:lnSpc>
              <a:spcBef>
                <a:spcPts val="600"/>
              </a:spcBef>
              <a:spcAft>
                <a:spcPts val="0"/>
              </a:spcAft>
              <a:buNone/>
            </a:pPr>
            <a:r>
              <a:rPr lang="en-US" sz="3200" dirty="0">
                <a:ea typeface="ＭＳ Ｐゴシック" pitchFamily="34" charset="-128"/>
              </a:rPr>
              <a:t>The [Award], which highlights customer satisfaction, workforce empowerment and increased productivity, has come to symbolize America’s commitment to excellence.</a:t>
            </a:r>
            <a:r>
              <a:rPr lang="en-US" sz="3200" i="1" dirty="0">
                <a:ea typeface="ＭＳ Ｐゴシック" pitchFamily="34" charset="-128"/>
              </a:rPr>
              <a:t>—President Bill Clinton</a:t>
            </a:r>
            <a:endParaRPr lang="en-US" sz="3200" dirty="0">
              <a:ea typeface="ＭＳ Ｐゴシック" pitchFamily="34" charset="-128"/>
            </a:endParaRPr>
          </a:p>
        </p:txBody>
      </p:sp>
      <p:sp>
        <p:nvSpPr>
          <p:cNvPr id="3" name="Content Placeholder 2"/>
          <p:cNvSpPr txBox="1">
            <a:spLocks/>
          </p:cNvSpPr>
          <p:nvPr/>
        </p:nvSpPr>
        <p:spPr bwMode="auto">
          <a:xfrm>
            <a:off x="336668" y="1056914"/>
            <a:ext cx="9227461" cy="3827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517525" indent="-517525" algn="l" defTabSz="1019175" rtl="0" eaLnBrk="0" fontAlgn="base" hangingPunct="0">
              <a:lnSpc>
                <a:spcPts val="3800"/>
              </a:lnSpc>
              <a:spcBef>
                <a:spcPts val="1000"/>
              </a:spcBef>
              <a:spcAft>
                <a:spcPct val="0"/>
              </a:spcAft>
              <a:buSzPct val="100000"/>
              <a:buFont typeface="Arial" pitchFamily="34" charset="0"/>
              <a:buChar char="•"/>
              <a:defRPr sz="3600">
                <a:solidFill>
                  <a:schemeClr val="tx1"/>
                </a:solidFill>
                <a:latin typeface="+mn-lt"/>
                <a:ea typeface="ＭＳ Ｐゴシック" pitchFamily="-107" charset="-128"/>
                <a:cs typeface="ＭＳ Ｐゴシック" pitchFamily="-110" charset="-128"/>
              </a:defRPr>
            </a:lvl1pPr>
            <a:lvl2pPr marL="1036638" indent="-404813" algn="l" defTabSz="1019175" rtl="0" eaLnBrk="0" fontAlgn="base" hangingPunct="0">
              <a:lnSpc>
                <a:spcPts val="3800"/>
              </a:lnSpc>
              <a:spcBef>
                <a:spcPts val="1000"/>
              </a:spcBef>
              <a:spcAft>
                <a:spcPct val="0"/>
              </a:spcAft>
              <a:defRPr sz="3600">
                <a:solidFill>
                  <a:schemeClr val="tx1"/>
                </a:solidFill>
                <a:latin typeface="+mn-lt"/>
                <a:ea typeface="ＭＳ Ｐゴシック" pitchFamily="-107" charset="-128"/>
                <a:cs typeface="ＭＳ Ｐゴシック" charset="0"/>
              </a:defRPr>
            </a:lvl2pPr>
            <a:lvl3pPr marL="1497013" indent="-254000" algn="l" defTabSz="1019175" rtl="0" eaLnBrk="0" fontAlgn="base" hangingPunct="0">
              <a:lnSpc>
                <a:spcPts val="3800"/>
              </a:lnSpc>
              <a:spcBef>
                <a:spcPts val="400"/>
              </a:spcBef>
              <a:spcAft>
                <a:spcPct val="0"/>
              </a:spcAft>
              <a:buFont typeface="Monotype Sorts" charset="0"/>
              <a:defRPr sz="3600">
                <a:solidFill>
                  <a:schemeClr val="tx1"/>
                </a:solidFill>
                <a:latin typeface="+mn-lt"/>
                <a:ea typeface="ヒラギノ角ゴ Pro W3" pitchFamily="-65" charset="-128"/>
                <a:cs typeface="ヒラギノ角ゴ Pro W3" pitchFamily="-109" charset="-128"/>
              </a:defRPr>
            </a:lvl3pPr>
            <a:lvl4pPr marL="1865313" indent="-254000" algn="l" defTabSz="1019175" rtl="0" eaLnBrk="0" fontAlgn="base" hangingPunct="0">
              <a:lnSpc>
                <a:spcPts val="2200"/>
              </a:lnSpc>
              <a:spcBef>
                <a:spcPts val="400"/>
              </a:spcBef>
              <a:spcAft>
                <a:spcPct val="0"/>
              </a:spcAft>
              <a:defRPr sz="2200">
                <a:solidFill>
                  <a:schemeClr val="tx1"/>
                </a:solidFill>
                <a:latin typeface="+mn-lt"/>
                <a:ea typeface="ヒラギノ角ゴ Pro W3" pitchFamily="-65" charset="-128"/>
              </a:defRPr>
            </a:lvl4pPr>
            <a:lvl5pPr marL="2292350" indent="-254000" algn="l" defTabSz="1019175" rtl="0" eaLnBrk="0" fontAlgn="base" hangingPunct="0">
              <a:lnSpc>
                <a:spcPts val="2200"/>
              </a:lnSpc>
              <a:spcBef>
                <a:spcPts val="400"/>
              </a:spcBef>
              <a:spcAft>
                <a:spcPct val="0"/>
              </a:spcAft>
              <a:buFont typeface="CommonBullets" charset="0"/>
              <a:defRPr sz="2200">
                <a:solidFill>
                  <a:schemeClr val="tx1"/>
                </a:solidFill>
                <a:latin typeface="+mn-lt"/>
                <a:ea typeface="ヒラギノ角ゴ Pro W3" pitchFamily="-65" charset="-128"/>
              </a:defRPr>
            </a:lvl5pPr>
            <a:lvl6pPr marL="27495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6pPr>
            <a:lvl7pPr marL="32067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7pPr>
            <a:lvl8pPr marL="36639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8pPr>
            <a:lvl9pPr marL="41211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9pPr>
          </a:lstStyle>
          <a:p>
            <a:pPr marL="0">
              <a:lnSpc>
                <a:spcPct val="100000"/>
              </a:lnSpc>
              <a:spcBef>
                <a:spcPts val="600"/>
              </a:spcBef>
              <a:spcAft>
                <a:spcPts val="0"/>
              </a:spcAft>
              <a:buNone/>
            </a:pPr>
            <a:r>
              <a:rPr lang="en-US" sz="3200" kern="0" dirty="0">
                <a:ea typeface="ＭＳ Ｐゴシック" pitchFamily="34" charset="-128"/>
              </a:rPr>
              <a:t>America's economic strength depends on industry's ability to improve productivity and quality and to remain on the cutting edge of technology, and that's why the [Award] is so important</a:t>
            </a:r>
            <a:r>
              <a:rPr lang="en-US" sz="3200" i="1" kern="0" dirty="0">
                <a:ea typeface="ＭＳ Ｐゴシック" pitchFamily="34" charset="-128"/>
              </a:rPr>
              <a:t>—President Ronald Reagan</a:t>
            </a:r>
            <a:endParaRPr lang="en-US" sz="3200" kern="0" dirty="0">
              <a:ea typeface="ＭＳ Ｐゴシック" pitchFamily="34" charset="-128"/>
            </a:endParaRPr>
          </a:p>
        </p:txBody>
      </p:sp>
    </p:spTree>
    <p:extLst>
      <p:ext uri="{BB962C8B-B14F-4D97-AF65-F5344CB8AC3E}">
        <p14:creationId xmlns:p14="http://schemas.microsoft.com/office/powerpoint/2010/main" val="2639063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35281" y="533400"/>
            <a:ext cx="9401175" cy="1257300"/>
          </a:xfrm>
        </p:spPr>
        <p:txBody>
          <a:bodyPr/>
          <a:lstStyle/>
          <a:p>
            <a:pPr>
              <a:lnSpc>
                <a:spcPct val="100000"/>
              </a:lnSpc>
            </a:pPr>
            <a:r>
              <a:rPr lang="en-US" sz="4840" dirty="0">
                <a:latin typeface="Arial Narrow" pitchFamily="34" charset="0"/>
                <a:ea typeface="ＭＳ Ｐゴシック" pitchFamily="34" charset="-128"/>
                <a:cs typeface="Arial Narrow" pitchFamily="34" charset="0"/>
              </a:rPr>
              <a:t>The Feedback Report: </a:t>
            </a:r>
            <a:br>
              <a:rPr lang="en-US" sz="4840" dirty="0">
                <a:latin typeface="Arial Narrow" pitchFamily="34" charset="0"/>
                <a:ea typeface="ＭＳ Ｐゴシック" pitchFamily="34" charset="-128"/>
                <a:cs typeface="Arial Narrow" pitchFamily="34" charset="0"/>
              </a:rPr>
            </a:br>
            <a:r>
              <a:rPr lang="en-US" sz="4840" dirty="0">
                <a:latin typeface="Arial Narrow" pitchFamily="34" charset="0"/>
                <a:ea typeface="ＭＳ Ｐゴシック" pitchFamily="34" charset="-128"/>
                <a:cs typeface="Arial Narrow" pitchFamily="34" charset="0"/>
              </a:rPr>
              <a:t>Your Greatest Benefit</a:t>
            </a:r>
          </a:p>
        </p:txBody>
      </p:sp>
      <p:sp>
        <p:nvSpPr>
          <p:cNvPr id="10243" name="Rectangle 3"/>
          <p:cNvSpPr>
            <a:spLocks noGrp="1" noChangeArrowheads="1"/>
          </p:cNvSpPr>
          <p:nvPr>
            <p:ph type="body" idx="1"/>
          </p:nvPr>
        </p:nvSpPr>
        <p:spPr>
          <a:xfrm>
            <a:off x="1257300" y="2042160"/>
            <a:ext cx="8151812" cy="4887445"/>
          </a:xfrm>
        </p:spPr>
        <p:txBody>
          <a:bodyPr/>
          <a:lstStyle/>
          <a:p>
            <a:pPr>
              <a:lnSpc>
                <a:spcPct val="100000"/>
              </a:lnSpc>
              <a:spcBef>
                <a:spcPts val="600"/>
              </a:spcBef>
              <a:defRPr/>
            </a:pPr>
            <a:r>
              <a:rPr lang="en-US" dirty="0"/>
              <a:t>Written assessment of strengths/ opportunities for improvement</a:t>
            </a:r>
          </a:p>
          <a:p>
            <a:pPr>
              <a:lnSpc>
                <a:spcPct val="100000"/>
              </a:lnSpc>
              <a:spcBef>
                <a:spcPts val="600"/>
              </a:spcBef>
              <a:defRPr/>
            </a:pPr>
            <a:r>
              <a:rPr lang="en-US" dirty="0"/>
              <a:t>Compiled by a team of expert examiners</a:t>
            </a:r>
          </a:p>
          <a:p>
            <a:pPr marL="1239565" lvl="1">
              <a:lnSpc>
                <a:spcPct val="100000"/>
              </a:lnSpc>
              <a:spcBef>
                <a:spcPts val="600"/>
              </a:spcBef>
              <a:buFontTx/>
              <a:buChar char="–"/>
              <a:defRPr/>
            </a:pPr>
            <a:r>
              <a:rPr lang="en-US" dirty="0"/>
              <a:t>Key themes (summary)</a:t>
            </a:r>
          </a:p>
          <a:p>
            <a:pPr marL="1239565" lvl="1">
              <a:lnSpc>
                <a:spcPct val="100000"/>
              </a:lnSpc>
              <a:spcBef>
                <a:spcPts val="600"/>
              </a:spcBef>
              <a:buFontTx/>
              <a:buChar char="–"/>
              <a:defRPr/>
            </a:pPr>
            <a:r>
              <a:rPr lang="en-US" dirty="0"/>
              <a:t>Organization-specific comments in 17 areas</a:t>
            </a:r>
          </a:p>
          <a:p>
            <a:pPr marL="1239565" lvl="1">
              <a:lnSpc>
                <a:spcPct val="100000"/>
              </a:lnSpc>
              <a:spcBef>
                <a:spcPts val="600"/>
              </a:spcBef>
              <a:buFontTx/>
              <a:buChar char="–"/>
              <a:defRPr/>
            </a:pPr>
            <a:r>
              <a:rPr lang="en-US" dirty="0"/>
              <a:t>Individualized scoring information</a:t>
            </a:r>
          </a:p>
          <a:p>
            <a:pPr marL="1239565" lvl="1">
              <a:lnSpc>
                <a:spcPct val="100000"/>
              </a:lnSpc>
              <a:spcBef>
                <a:spcPts val="600"/>
              </a:spcBef>
              <a:buFontTx/>
              <a:buChar char="–"/>
              <a:defRPr/>
            </a:pPr>
            <a:r>
              <a:rPr lang="en-US" dirty="0"/>
              <a:t>Scoring distribution</a:t>
            </a:r>
          </a:p>
          <a:p>
            <a:pPr lvl="1" algn="r">
              <a:lnSpc>
                <a:spcPct val="100000"/>
              </a:lnSpc>
              <a:spcBef>
                <a:spcPts val="600"/>
              </a:spcBef>
              <a:defRPr/>
            </a:pPr>
            <a:endParaRPr lang="en-US" dirty="0">
              <a:latin typeface="Arial" pitchFamily="34" charset="0"/>
            </a:endParaRPr>
          </a:p>
        </p:txBody>
      </p:sp>
    </p:spTree>
    <p:extLst>
      <p:ext uri="{BB962C8B-B14F-4D97-AF65-F5344CB8AC3E}">
        <p14:creationId xmlns:p14="http://schemas.microsoft.com/office/powerpoint/2010/main" val="1792841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61227" y="3945092"/>
            <a:ext cx="3097173" cy="3822192"/>
          </a:xfrm>
          <a:prstGeom prst="rect">
            <a:avLst/>
          </a:prstGeom>
        </p:spPr>
      </p:pic>
      <p:sp>
        <p:nvSpPr>
          <p:cNvPr id="10242" name="Rectangle 2"/>
          <p:cNvSpPr>
            <a:spLocks noGrp="1" noChangeArrowheads="1"/>
          </p:cNvSpPr>
          <p:nvPr>
            <p:ph type="title"/>
          </p:nvPr>
        </p:nvSpPr>
        <p:spPr>
          <a:xfrm>
            <a:off x="419100" y="952500"/>
            <a:ext cx="9226232" cy="1183342"/>
          </a:xfrm>
        </p:spPr>
        <p:txBody>
          <a:bodyPr/>
          <a:lstStyle/>
          <a:p>
            <a:pPr>
              <a:lnSpc>
                <a:spcPct val="100000"/>
              </a:lnSpc>
            </a:pPr>
            <a:r>
              <a:rPr lang="en-US" sz="4840" dirty="0">
                <a:latin typeface="Arial Narrow" pitchFamily="34" charset="0"/>
                <a:ea typeface="ＭＳ Ｐゴシック" pitchFamily="34" charset="-128"/>
                <a:cs typeface="Arial Narrow" pitchFamily="34" charset="0"/>
              </a:rPr>
              <a:t>Eligibility Categories</a:t>
            </a:r>
          </a:p>
        </p:txBody>
      </p:sp>
      <p:sp>
        <p:nvSpPr>
          <p:cNvPr id="10243" name="Rectangle 3"/>
          <p:cNvSpPr>
            <a:spLocks noGrp="1" noChangeArrowheads="1"/>
          </p:cNvSpPr>
          <p:nvPr>
            <p:ph type="body" idx="1"/>
          </p:nvPr>
        </p:nvSpPr>
        <p:spPr>
          <a:xfrm>
            <a:off x="754380" y="2273900"/>
            <a:ext cx="4610100" cy="4881282"/>
          </a:xfrm>
        </p:spPr>
        <p:txBody>
          <a:bodyPr/>
          <a:lstStyle/>
          <a:p>
            <a:pPr>
              <a:spcBef>
                <a:spcPct val="0"/>
              </a:spcBef>
            </a:pPr>
            <a:r>
              <a:rPr lang="en-US" dirty="0">
                <a:ea typeface="ＭＳ Ｐゴシック" pitchFamily="34" charset="-128"/>
              </a:rPr>
              <a:t>Manufacturing</a:t>
            </a:r>
          </a:p>
          <a:p>
            <a:r>
              <a:rPr lang="en-US" dirty="0">
                <a:ea typeface="ＭＳ Ｐゴシック" pitchFamily="34" charset="-128"/>
              </a:rPr>
              <a:t>Service</a:t>
            </a:r>
          </a:p>
          <a:p>
            <a:r>
              <a:rPr lang="en-US" dirty="0">
                <a:ea typeface="ＭＳ Ｐゴシック" pitchFamily="34" charset="-128"/>
              </a:rPr>
              <a:t>Small business</a:t>
            </a:r>
          </a:p>
        </p:txBody>
      </p:sp>
      <p:sp>
        <p:nvSpPr>
          <p:cNvPr id="5" name="Rectangle 3"/>
          <p:cNvSpPr txBox="1">
            <a:spLocks noChangeArrowheads="1"/>
          </p:cNvSpPr>
          <p:nvPr/>
        </p:nvSpPr>
        <p:spPr bwMode="auto">
          <a:xfrm>
            <a:off x="4656177" y="2195521"/>
            <a:ext cx="4610100" cy="2095500"/>
          </a:xfrm>
          <a:prstGeom prst="rect">
            <a:avLst/>
          </a:prstGeom>
          <a:noFill/>
          <a:ln w="9525">
            <a:noFill/>
            <a:miter lim="800000"/>
            <a:headEnd/>
            <a:tailEnd/>
          </a:ln>
        </p:spPr>
        <p:txBody>
          <a:bodyPr vert="horz" wrap="square" lIns="90134" tIns="45065" rIns="90134" bIns="45065" numCol="1" anchor="t" anchorCtr="0" compatLnSpc="1">
            <a:prstTxWarp prst="textNoShape">
              <a:avLst/>
            </a:prstTxWarp>
          </a:bodyPr>
          <a:lstStyle>
            <a:lvl1pPr marL="463722" indent="-463722" defTabSz="913218" eaLnBrk="0" fontAlgn="base" hangingPunct="0">
              <a:lnSpc>
                <a:spcPts val="3407"/>
              </a:lnSpc>
              <a:spcBef>
                <a:spcPct val="0"/>
              </a:spcBef>
              <a:spcAft>
                <a:spcPct val="0"/>
              </a:spcAft>
              <a:buSzPct val="50000"/>
              <a:buFont typeface="Arial Narrow" pitchFamily="34" charset="0"/>
              <a:buChar char="●"/>
              <a:defRPr sz="3200">
                <a:ea typeface="ＭＳ Ｐゴシック" pitchFamily="34" charset="-128"/>
                <a:cs typeface="ＭＳ Ｐゴシック" pitchFamily="-110" charset="-128"/>
              </a:defRPr>
            </a:lvl1pPr>
            <a:lvl2pPr marL="928866" indent="-362726" defTabSz="913218" eaLnBrk="0" fontAlgn="base" hangingPunct="0">
              <a:lnSpc>
                <a:spcPts val="3407"/>
              </a:lnSpc>
              <a:spcBef>
                <a:spcPts val="897"/>
              </a:spcBef>
              <a:spcAft>
                <a:spcPct val="0"/>
              </a:spcAft>
              <a:defRPr sz="3200">
                <a:ea typeface="ＭＳ Ｐゴシック" pitchFamily="-107" charset="-128"/>
                <a:cs typeface="ＭＳ Ｐゴシック"/>
              </a:defRPr>
            </a:lvl2pPr>
            <a:lvl3pPr marL="1341378" indent="-227599" defTabSz="913218" eaLnBrk="0" fontAlgn="base" hangingPunct="0">
              <a:lnSpc>
                <a:spcPts val="3407"/>
              </a:lnSpc>
              <a:spcBef>
                <a:spcPts val="359"/>
              </a:spcBef>
              <a:spcAft>
                <a:spcPct val="0"/>
              </a:spcAft>
              <a:buFont typeface="Monotype Sorts" pitchFamily="2" charset="2"/>
              <a:defRPr sz="3200">
                <a:ea typeface="ヒラギノ角ゴ Pro W3" pitchFamily="-65" charset="-128"/>
                <a:cs typeface="ＭＳ Ｐゴシック"/>
              </a:defRPr>
            </a:lvl3pPr>
            <a:lvl4pPr marL="1671390" indent="-227599" defTabSz="913218" eaLnBrk="0" fontAlgn="base" hangingPunct="0">
              <a:lnSpc>
                <a:spcPts val="1972"/>
              </a:lnSpc>
              <a:spcBef>
                <a:spcPts val="359"/>
              </a:spcBef>
              <a:spcAft>
                <a:spcPct val="0"/>
              </a:spcAft>
              <a:defRPr sz="2000">
                <a:ea typeface="ヒラギノ角ゴ Pro W3" pitchFamily="-65" charset="-128"/>
                <a:cs typeface="ＭＳ Ｐゴシック"/>
              </a:defRPr>
            </a:lvl4pPr>
            <a:lvl5pPr marL="2054029" indent="-227599" defTabSz="913218" eaLnBrk="0" fontAlgn="base" hangingPunct="0">
              <a:lnSpc>
                <a:spcPts val="1972"/>
              </a:lnSpc>
              <a:spcBef>
                <a:spcPts val="359"/>
              </a:spcBef>
              <a:spcAft>
                <a:spcPct val="0"/>
              </a:spcAft>
              <a:buFont typeface="CommonBullets" pitchFamily="34" charset="2"/>
              <a:defRPr sz="2000">
                <a:ea typeface="ヒラギノ角ゴ Pro W3" pitchFamily="-65" charset="-128"/>
                <a:cs typeface="ＭＳ Ｐゴシック"/>
              </a:defRPr>
            </a:lvl5pPr>
            <a:lvl6pPr marL="2463692" indent="-227599" defTabSz="913218" eaLnBrk="0" fontAlgn="base" hangingPunct="0">
              <a:lnSpc>
                <a:spcPts val="1972"/>
              </a:lnSpc>
              <a:spcBef>
                <a:spcPts val="359"/>
              </a:spcBef>
              <a:spcAft>
                <a:spcPct val="0"/>
              </a:spcAft>
              <a:buFont typeface="CommonBullets" pitchFamily="34" charset="2"/>
              <a:defRPr sz="2000">
                <a:ea typeface="ＭＳ Ｐゴシック" pitchFamily="-107" charset="-128"/>
              </a:defRPr>
            </a:lvl6pPr>
            <a:lvl7pPr marL="2873366" indent="-227599" defTabSz="913218" eaLnBrk="0" fontAlgn="base" hangingPunct="0">
              <a:lnSpc>
                <a:spcPts val="1972"/>
              </a:lnSpc>
              <a:spcBef>
                <a:spcPts val="359"/>
              </a:spcBef>
              <a:spcAft>
                <a:spcPct val="0"/>
              </a:spcAft>
              <a:buFont typeface="CommonBullets" pitchFamily="34" charset="2"/>
              <a:defRPr sz="2000">
                <a:ea typeface="ＭＳ Ｐゴシック" pitchFamily="-107" charset="-128"/>
              </a:defRPr>
            </a:lvl7pPr>
            <a:lvl8pPr marL="3283032" indent="-227599" defTabSz="913218" eaLnBrk="0" fontAlgn="base" hangingPunct="0">
              <a:lnSpc>
                <a:spcPts val="1972"/>
              </a:lnSpc>
              <a:spcBef>
                <a:spcPts val="359"/>
              </a:spcBef>
              <a:spcAft>
                <a:spcPct val="0"/>
              </a:spcAft>
              <a:buFont typeface="CommonBullets" pitchFamily="34" charset="2"/>
              <a:defRPr sz="2000">
                <a:ea typeface="ＭＳ Ｐゴシック" pitchFamily="-107" charset="-128"/>
              </a:defRPr>
            </a:lvl8pPr>
            <a:lvl9pPr marL="3692702" indent="-227599" defTabSz="913218" eaLnBrk="0" fontAlgn="base" hangingPunct="0">
              <a:lnSpc>
                <a:spcPts val="1972"/>
              </a:lnSpc>
              <a:spcBef>
                <a:spcPts val="359"/>
              </a:spcBef>
              <a:spcAft>
                <a:spcPct val="0"/>
              </a:spcAft>
              <a:buFont typeface="CommonBullets" pitchFamily="34" charset="2"/>
              <a:defRPr sz="2000">
                <a:ea typeface="ＭＳ Ｐゴシック" pitchFamily="-107" charset="-128"/>
              </a:defRPr>
            </a:lvl9pPr>
          </a:lstStyle>
          <a:p>
            <a:pPr>
              <a:lnSpc>
                <a:spcPct val="100000"/>
              </a:lnSpc>
              <a:spcAft>
                <a:spcPts val="660"/>
              </a:spcAft>
            </a:pPr>
            <a:r>
              <a:rPr lang="en-US" sz="3600" dirty="0">
                <a:latin typeface="+mn-lt"/>
              </a:rPr>
              <a:t>Education</a:t>
            </a:r>
          </a:p>
          <a:p>
            <a:pPr>
              <a:lnSpc>
                <a:spcPct val="100000"/>
              </a:lnSpc>
              <a:spcAft>
                <a:spcPts val="660"/>
              </a:spcAft>
            </a:pPr>
            <a:r>
              <a:rPr lang="en-US" sz="3600" dirty="0">
                <a:latin typeface="+mn-lt"/>
              </a:rPr>
              <a:t>Health care</a:t>
            </a:r>
          </a:p>
          <a:p>
            <a:pPr>
              <a:lnSpc>
                <a:spcPct val="100000"/>
              </a:lnSpc>
              <a:spcAft>
                <a:spcPts val="660"/>
              </a:spcAft>
            </a:pPr>
            <a:r>
              <a:rPr lang="en-US" sz="3600" dirty="0">
                <a:latin typeface="+mn-lt"/>
              </a:rPr>
              <a:t>Nonprofit</a:t>
            </a:r>
          </a:p>
        </p:txBody>
      </p:sp>
    </p:spTree>
    <p:extLst>
      <p:ext uri="{BB962C8B-B14F-4D97-AF65-F5344CB8AC3E}">
        <p14:creationId xmlns:p14="http://schemas.microsoft.com/office/powerpoint/2010/main" val="12940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918210" y="1886831"/>
            <a:ext cx="8972550" cy="3557897"/>
          </a:xfrm>
          <a:prstGeom prst="rect">
            <a:avLst/>
          </a:prstGeom>
          <a:noFill/>
          <a:ln w="9525">
            <a:noFill/>
            <a:miter lim="800000"/>
            <a:headEnd/>
            <a:tailEnd/>
          </a:ln>
        </p:spPr>
        <p:txBody>
          <a:bodyPr lIns="0" tIns="0" rIns="0" bIns="0">
            <a:spAutoFit/>
          </a:bodyPr>
          <a:lstStyle/>
          <a:p>
            <a:pPr marL="502920" indent="-502920" defTabSz="1006069">
              <a:spcAft>
                <a:spcPts val="600"/>
              </a:spcAft>
              <a:buFont typeface="Arial" pitchFamily="34" charset="0"/>
              <a:buChar char="•"/>
            </a:pPr>
            <a:r>
              <a:rPr lang="en-US" sz="3520" dirty="0">
                <a:latin typeface="+mn-lt"/>
              </a:rPr>
              <a:t>Headquartered in the United States</a:t>
            </a:r>
          </a:p>
          <a:p>
            <a:pPr marL="502920" indent="-502920" defTabSz="1006069">
              <a:spcAft>
                <a:spcPts val="600"/>
              </a:spcAft>
              <a:buFont typeface="Arial" pitchFamily="34" charset="0"/>
              <a:buChar char="•"/>
            </a:pPr>
            <a:r>
              <a:rPr lang="en-US" sz="3520" dirty="0">
                <a:latin typeface="+mn-lt"/>
              </a:rPr>
              <a:t>Existed for one year</a:t>
            </a:r>
          </a:p>
          <a:p>
            <a:pPr marL="502920" indent="-502920" defTabSz="1006069">
              <a:spcAft>
                <a:spcPts val="600"/>
              </a:spcAft>
              <a:buFont typeface="Arial" pitchFamily="34" charset="0"/>
              <a:buChar char="•"/>
            </a:pPr>
            <a:r>
              <a:rPr lang="en-US" sz="3520" dirty="0">
                <a:latin typeface="+mn-lt"/>
              </a:rPr>
              <a:t>Operational practices available for examination </a:t>
            </a:r>
          </a:p>
          <a:p>
            <a:pPr marL="502920" indent="-502920" defTabSz="1006069">
              <a:spcAft>
                <a:spcPts val="600"/>
              </a:spcAft>
              <a:buFont typeface="Arial" pitchFamily="34" charset="0"/>
              <a:buChar char="•"/>
            </a:pPr>
            <a:r>
              <a:rPr lang="en-US" sz="3520" dirty="0">
                <a:latin typeface="+mn-lt"/>
              </a:rPr>
              <a:t>Able to share information on Baldrige Criteria categories</a:t>
            </a:r>
          </a:p>
          <a:p>
            <a:pPr marL="502920" indent="-502920" defTabSz="1006069">
              <a:spcAft>
                <a:spcPts val="600"/>
              </a:spcAft>
              <a:buFont typeface="Arial" pitchFamily="34" charset="0"/>
              <a:buChar char="•"/>
            </a:pPr>
            <a:r>
              <a:rPr lang="en-US" sz="3520" dirty="0">
                <a:latin typeface="+mn-lt"/>
              </a:rPr>
              <a:t>Other sector-specific requirements</a:t>
            </a:r>
            <a:endParaRPr lang="en-US" sz="3520" b="1" dirty="0">
              <a:latin typeface="+mn-lt"/>
            </a:endParaRPr>
          </a:p>
        </p:txBody>
      </p:sp>
      <p:sp>
        <p:nvSpPr>
          <p:cNvPr id="6147" name="Rectangle 3"/>
          <p:cNvSpPr>
            <a:spLocks noChangeArrowheads="1"/>
          </p:cNvSpPr>
          <p:nvPr/>
        </p:nvSpPr>
        <p:spPr bwMode="auto">
          <a:xfrm>
            <a:off x="704851" y="2573431"/>
            <a:ext cx="8686800" cy="4640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marL="510870" indent="-510870">
              <a:lnSpc>
                <a:spcPts val="3554"/>
              </a:lnSpc>
              <a:spcBef>
                <a:spcPts val="2369"/>
              </a:spcBef>
              <a:buClr>
                <a:schemeClr val="tx1"/>
              </a:buClr>
              <a:buSzPct val="50000"/>
              <a:buFont typeface="Monotype Sorts"/>
              <a:buChar char="l"/>
            </a:pPr>
            <a:endParaRPr lang="en-US" sz="3520" dirty="0">
              <a:latin typeface="Arial Narrow" pitchFamily="34" charset="0"/>
            </a:endParaRPr>
          </a:p>
        </p:txBody>
      </p:sp>
      <p:sp>
        <p:nvSpPr>
          <p:cNvPr id="6148" name="Rectangle 3"/>
          <p:cNvSpPr>
            <a:spLocks noChangeArrowheads="1"/>
          </p:cNvSpPr>
          <p:nvPr/>
        </p:nvSpPr>
        <p:spPr bwMode="auto">
          <a:xfrm>
            <a:off x="704851" y="2573431"/>
            <a:ext cx="8972550" cy="2126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marL="510870" indent="-510870">
              <a:lnSpc>
                <a:spcPts val="3554"/>
              </a:lnSpc>
              <a:spcBef>
                <a:spcPts val="1580"/>
              </a:spcBef>
              <a:buClr>
                <a:schemeClr val="tx1"/>
              </a:buClr>
              <a:buSzPct val="50000"/>
              <a:buFont typeface="Monotype Sorts"/>
              <a:buChar char="l"/>
            </a:pPr>
            <a:endParaRPr lang="en-US" sz="3520" dirty="0">
              <a:latin typeface="Arial Narrow" pitchFamily="34" charset="0"/>
            </a:endParaRPr>
          </a:p>
        </p:txBody>
      </p:sp>
      <p:sp>
        <p:nvSpPr>
          <p:cNvPr id="6" name="Rectangle 2"/>
          <p:cNvSpPr txBox="1">
            <a:spLocks noChangeArrowheads="1"/>
          </p:cNvSpPr>
          <p:nvPr/>
        </p:nvSpPr>
        <p:spPr>
          <a:xfrm>
            <a:off x="460326" y="1008676"/>
            <a:ext cx="8896350" cy="796290"/>
          </a:xfrm>
          <a:prstGeom prst="rect">
            <a:avLst/>
          </a:prstGeom>
        </p:spPr>
        <p:txBody>
          <a:bodyPr/>
          <a:lstStyle>
            <a:lvl1pPr algn="l" defTabSz="913218" rtl="0" eaLnBrk="0" fontAlgn="base" hangingPunct="0">
              <a:lnSpc>
                <a:spcPts val="4124"/>
              </a:lnSpc>
              <a:spcBef>
                <a:spcPct val="0"/>
              </a:spcBef>
              <a:spcAft>
                <a:spcPct val="0"/>
              </a:spcAft>
              <a:defRPr sz="3900" b="1">
                <a:solidFill>
                  <a:schemeClr val="tx2"/>
                </a:solidFill>
                <a:latin typeface="Arial Narrow"/>
                <a:ea typeface="ＭＳ Ｐゴシック" pitchFamily="-107" charset="-128"/>
                <a:cs typeface="Arial Narrow"/>
              </a:defRPr>
            </a:lvl1pPr>
            <a:lvl2pPr algn="l" defTabSz="913218" rtl="0" eaLnBrk="0" fontAlgn="base" hangingPunct="0">
              <a:lnSpc>
                <a:spcPts val="4124"/>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2pPr>
            <a:lvl3pPr algn="l" defTabSz="913218" rtl="0" eaLnBrk="0" fontAlgn="base" hangingPunct="0">
              <a:lnSpc>
                <a:spcPts val="4124"/>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3pPr>
            <a:lvl4pPr algn="l" defTabSz="913218" rtl="0" eaLnBrk="0" fontAlgn="base" hangingPunct="0">
              <a:lnSpc>
                <a:spcPts val="4124"/>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4pPr>
            <a:lvl5pPr algn="l" defTabSz="913218" rtl="0" eaLnBrk="0" fontAlgn="base" hangingPunct="0">
              <a:lnSpc>
                <a:spcPts val="4124"/>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5pPr>
            <a:lvl6pPr marL="409667" algn="l" defTabSz="913218" rtl="0" eaLnBrk="0" fontAlgn="base" hangingPunct="0">
              <a:lnSpc>
                <a:spcPts val="4124"/>
              </a:lnSpc>
              <a:spcBef>
                <a:spcPct val="0"/>
              </a:spcBef>
              <a:spcAft>
                <a:spcPct val="0"/>
              </a:spcAft>
              <a:defRPr sz="3900" b="1" i="1">
                <a:solidFill>
                  <a:schemeClr val="tx2"/>
                </a:solidFill>
                <a:latin typeface="Times New Roman" pitchFamily="-107" charset="0"/>
              </a:defRPr>
            </a:lvl6pPr>
            <a:lvl7pPr marL="819335" algn="l" defTabSz="913218" rtl="0" eaLnBrk="0" fontAlgn="base" hangingPunct="0">
              <a:lnSpc>
                <a:spcPts val="4124"/>
              </a:lnSpc>
              <a:spcBef>
                <a:spcPct val="0"/>
              </a:spcBef>
              <a:spcAft>
                <a:spcPct val="0"/>
              </a:spcAft>
              <a:defRPr sz="3900" b="1" i="1">
                <a:solidFill>
                  <a:schemeClr val="tx2"/>
                </a:solidFill>
                <a:latin typeface="Times New Roman" pitchFamily="-107" charset="0"/>
              </a:defRPr>
            </a:lvl7pPr>
            <a:lvl8pPr marL="1229004" algn="l" defTabSz="913218" rtl="0" eaLnBrk="0" fontAlgn="base" hangingPunct="0">
              <a:lnSpc>
                <a:spcPts val="4124"/>
              </a:lnSpc>
              <a:spcBef>
                <a:spcPct val="0"/>
              </a:spcBef>
              <a:spcAft>
                <a:spcPct val="0"/>
              </a:spcAft>
              <a:defRPr sz="3900" b="1" i="1">
                <a:solidFill>
                  <a:schemeClr val="tx2"/>
                </a:solidFill>
                <a:latin typeface="Times New Roman" pitchFamily="-107" charset="0"/>
              </a:defRPr>
            </a:lvl8pPr>
            <a:lvl9pPr marL="1638671" algn="l" defTabSz="913218" rtl="0" eaLnBrk="0" fontAlgn="base" hangingPunct="0">
              <a:lnSpc>
                <a:spcPts val="4124"/>
              </a:lnSpc>
              <a:spcBef>
                <a:spcPct val="0"/>
              </a:spcBef>
              <a:spcAft>
                <a:spcPct val="0"/>
              </a:spcAft>
              <a:defRPr sz="3900" b="1" i="1">
                <a:solidFill>
                  <a:schemeClr val="tx2"/>
                </a:solidFill>
                <a:latin typeface="Times New Roman" pitchFamily="-107" charset="0"/>
              </a:defRPr>
            </a:lvl9pPr>
          </a:lstStyle>
          <a:p>
            <a:r>
              <a:rPr lang="en-US" sz="4840" dirty="0">
                <a:solidFill>
                  <a:schemeClr val="tx1"/>
                </a:solidFill>
                <a:latin typeface="Arial Narrow" pitchFamily="34" charset="0"/>
              </a:rPr>
              <a:t>Eligibility Conditions</a:t>
            </a:r>
          </a:p>
        </p:txBody>
      </p:sp>
    </p:spTree>
    <p:extLst>
      <p:ext uri="{BB962C8B-B14F-4D97-AF65-F5344CB8AC3E}">
        <p14:creationId xmlns:p14="http://schemas.microsoft.com/office/powerpoint/2010/main" val="74609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1378131" y="994410"/>
            <a:ext cx="8465820" cy="5539978"/>
          </a:xfrm>
          <a:prstGeom prst="rect">
            <a:avLst/>
          </a:prstGeom>
          <a:noFill/>
          <a:ln w="9525">
            <a:noFill/>
            <a:miter lim="800000"/>
            <a:headEnd/>
            <a:tailEnd/>
          </a:ln>
        </p:spPr>
        <p:txBody>
          <a:bodyPr wrap="square" lIns="0" tIns="0" rIns="0" bIns="0">
            <a:spAutoFit/>
          </a:bodyPr>
          <a:lstStyle/>
          <a:p>
            <a:pPr marL="502920" indent="-502920" defTabSz="1006069">
              <a:buFont typeface="Arial" pitchFamily="34" charset="0"/>
              <a:buChar char="•"/>
            </a:pPr>
            <a:r>
              <a:rPr lang="en-US" sz="3000" dirty="0">
                <a:latin typeface="+mn-lt"/>
              </a:rPr>
              <a:t>In the past 5 years:</a:t>
            </a:r>
          </a:p>
          <a:p>
            <a:pPr marL="1005840" lvl="1" indent="-502920" defTabSz="1006069">
              <a:buSzPct val="70000"/>
              <a:buFont typeface="Courier New" pitchFamily="49" charset="0"/>
              <a:buChar char="o"/>
            </a:pPr>
            <a:r>
              <a:rPr lang="en-US" sz="3000" dirty="0">
                <a:latin typeface="+mn-lt"/>
              </a:rPr>
              <a:t>Top-level award from an Alliance for Performance Excellence member program, or</a:t>
            </a:r>
          </a:p>
          <a:p>
            <a:pPr marL="1005840" lvl="1" indent="-502920" defTabSz="1006069">
              <a:buSzPct val="70000"/>
              <a:buFont typeface="Courier New" pitchFamily="49" charset="0"/>
              <a:buChar char="o"/>
            </a:pPr>
            <a:r>
              <a:rPr lang="en-US" sz="3000" dirty="0">
                <a:latin typeface="+mn-lt"/>
              </a:rPr>
              <a:t>National process and results band numbers total </a:t>
            </a:r>
            <a:br>
              <a:rPr lang="en-US" sz="3000" dirty="0">
                <a:latin typeface="+mn-lt"/>
              </a:rPr>
            </a:br>
            <a:r>
              <a:rPr lang="en-US" sz="3000" dirty="0">
                <a:latin typeface="+mn-lt"/>
              </a:rPr>
              <a:t>8 or higher, or </a:t>
            </a:r>
          </a:p>
          <a:p>
            <a:pPr marL="1005840" lvl="1" indent="-502920" defTabSz="1006069">
              <a:buSzPct val="70000"/>
              <a:buFont typeface="Courier New" pitchFamily="49" charset="0"/>
              <a:buChar char="o"/>
            </a:pPr>
            <a:r>
              <a:rPr lang="en-US" sz="3000" dirty="0">
                <a:latin typeface="+mn-lt"/>
              </a:rPr>
              <a:t>National program site visit</a:t>
            </a:r>
          </a:p>
          <a:p>
            <a:pPr marL="0" lvl="1" defTabSz="1006069">
              <a:buSzPct val="70000"/>
            </a:pPr>
            <a:r>
              <a:rPr lang="en-US" sz="3000" b="1" dirty="0">
                <a:latin typeface="+mn-lt"/>
              </a:rPr>
              <a:t>or</a:t>
            </a:r>
          </a:p>
          <a:p>
            <a:pPr marL="502920" indent="-502920" defTabSz="1006069">
              <a:buFont typeface="Arial" pitchFamily="34" charset="0"/>
              <a:buChar char="•"/>
            </a:pPr>
            <a:r>
              <a:rPr lang="en-US" sz="3000" dirty="0">
                <a:latin typeface="+mn-lt"/>
                <a:cs typeface="Arial"/>
              </a:rPr>
              <a:t>≥ </a:t>
            </a:r>
            <a:r>
              <a:rPr lang="en-US" sz="3000" dirty="0">
                <a:latin typeface="+mn-lt"/>
              </a:rPr>
              <a:t>25% of the workforce outside the home state </a:t>
            </a:r>
          </a:p>
          <a:p>
            <a:pPr defTabSz="1006069"/>
            <a:r>
              <a:rPr lang="en-US" sz="3000" b="1" dirty="0">
                <a:latin typeface="+mn-lt"/>
              </a:rPr>
              <a:t>or</a:t>
            </a:r>
          </a:p>
          <a:p>
            <a:pPr marL="569278" indent="-502920" defTabSz="1006069">
              <a:buFont typeface="Times New Roman" pitchFamily="18" charset="0"/>
              <a:buChar char="•"/>
            </a:pPr>
            <a:r>
              <a:rPr lang="en-US" sz="3000" dirty="0">
                <a:latin typeface="+mn-lt"/>
              </a:rPr>
              <a:t> No Alliance program available</a:t>
            </a:r>
          </a:p>
          <a:p>
            <a:pPr marL="66358" defTabSz="1006069"/>
            <a:r>
              <a:rPr lang="en-US" sz="3000" b="1" dirty="0">
                <a:latin typeface="+mn-lt"/>
              </a:rPr>
              <a:t>or</a:t>
            </a:r>
          </a:p>
          <a:p>
            <a:pPr marL="569278" indent="-502920" defTabSz="1006069">
              <a:buFont typeface="Times New Roman" pitchFamily="18" charset="0"/>
              <a:buChar char="•"/>
            </a:pPr>
            <a:r>
              <a:rPr lang="en-US" sz="3000" dirty="0">
                <a:latin typeface="+mn-lt"/>
              </a:rPr>
              <a:t>Submit additional eligibility screening materials</a:t>
            </a:r>
            <a:endParaRPr lang="en-US" sz="3000" b="1" dirty="0">
              <a:latin typeface="+mn-lt"/>
            </a:endParaRPr>
          </a:p>
        </p:txBody>
      </p:sp>
      <p:sp>
        <p:nvSpPr>
          <p:cNvPr id="4" name="Rectangle 2"/>
          <p:cNvSpPr txBox="1">
            <a:spLocks noChangeArrowheads="1"/>
          </p:cNvSpPr>
          <p:nvPr/>
        </p:nvSpPr>
        <p:spPr>
          <a:xfrm>
            <a:off x="335280" y="365760"/>
            <a:ext cx="6202680" cy="628650"/>
          </a:xfrm>
          <a:prstGeom prst="rect">
            <a:avLst/>
          </a:prstGeom>
        </p:spPr>
        <p:txBody>
          <a:bodyPr/>
          <a:lstStyle>
            <a:lvl1pPr algn="l" defTabSz="913218" rtl="0" eaLnBrk="0" fontAlgn="base" hangingPunct="0">
              <a:lnSpc>
                <a:spcPts val="4124"/>
              </a:lnSpc>
              <a:spcBef>
                <a:spcPct val="0"/>
              </a:spcBef>
              <a:spcAft>
                <a:spcPct val="0"/>
              </a:spcAft>
              <a:defRPr sz="3900" b="1">
                <a:solidFill>
                  <a:schemeClr val="tx2"/>
                </a:solidFill>
                <a:latin typeface="Arial Narrow"/>
                <a:ea typeface="ＭＳ Ｐゴシック" pitchFamily="-107" charset="-128"/>
                <a:cs typeface="Arial Narrow"/>
              </a:defRPr>
            </a:lvl1pPr>
            <a:lvl2pPr algn="l" defTabSz="913218" rtl="0" eaLnBrk="0" fontAlgn="base" hangingPunct="0">
              <a:lnSpc>
                <a:spcPts val="4124"/>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2pPr>
            <a:lvl3pPr algn="l" defTabSz="913218" rtl="0" eaLnBrk="0" fontAlgn="base" hangingPunct="0">
              <a:lnSpc>
                <a:spcPts val="4124"/>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3pPr>
            <a:lvl4pPr algn="l" defTabSz="913218" rtl="0" eaLnBrk="0" fontAlgn="base" hangingPunct="0">
              <a:lnSpc>
                <a:spcPts val="4124"/>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4pPr>
            <a:lvl5pPr algn="l" defTabSz="913218" rtl="0" eaLnBrk="0" fontAlgn="base" hangingPunct="0">
              <a:lnSpc>
                <a:spcPts val="4124"/>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5pPr>
            <a:lvl6pPr marL="409667" algn="l" defTabSz="913218" rtl="0" eaLnBrk="0" fontAlgn="base" hangingPunct="0">
              <a:lnSpc>
                <a:spcPts val="4124"/>
              </a:lnSpc>
              <a:spcBef>
                <a:spcPct val="0"/>
              </a:spcBef>
              <a:spcAft>
                <a:spcPct val="0"/>
              </a:spcAft>
              <a:defRPr sz="3900" b="1" i="1">
                <a:solidFill>
                  <a:schemeClr val="tx2"/>
                </a:solidFill>
                <a:latin typeface="Times New Roman" pitchFamily="-107" charset="0"/>
              </a:defRPr>
            </a:lvl6pPr>
            <a:lvl7pPr marL="819335" algn="l" defTabSz="913218" rtl="0" eaLnBrk="0" fontAlgn="base" hangingPunct="0">
              <a:lnSpc>
                <a:spcPts val="4124"/>
              </a:lnSpc>
              <a:spcBef>
                <a:spcPct val="0"/>
              </a:spcBef>
              <a:spcAft>
                <a:spcPct val="0"/>
              </a:spcAft>
              <a:defRPr sz="3900" b="1" i="1">
                <a:solidFill>
                  <a:schemeClr val="tx2"/>
                </a:solidFill>
                <a:latin typeface="Times New Roman" pitchFamily="-107" charset="0"/>
              </a:defRPr>
            </a:lvl7pPr>
            <a:lvl8pPr marL="1229004" algn="l" defTabSz="913218" rtl="0" eaLnBrk="0" fontAlgn="base" hangingPunct="0">
              <a:lnSpc>
                <a:spcPts val="4124"/>
              </a:lnSpc>
              <a:spcBef>
                <a:spcPct val="0"/>
              </a:spcBef>
              <a:spcAft>
                <a:spcPct val="0"/>
              </a:spcAft>
              <a:defRPr sz="3900" b="1" i="1">
                <a:solidFill>
                  <a:schemeClr val="tx2"/>
                </a:solidFill>
                <a:latin typeface="Times New Roman" pitchFamily="-107" charset="0"/>
              </a:defRPr>
            </a:lvl8pPr>
            <a:lvl9pPr marL="1638671" algn="l" defTabSz="913218" rtl="0" eaLnBrk="0" fontAlgn="base" hangingPunct="0">
              <a:lnSpc>
                <a:spcPts val="4124"/>
              </a:lnSpc>
              <a:spcBef>
                <a:spcPct val="0"/>
              </a:spcBef>
              <a:spcAft>
                <a:spcPct val="0"/>
              </a:spcAft>
              <a:defRPr sz="3900" b="1" i="1">
                <a:solidFill>
                  <a:schemeClr val="tx2"/>
                </a:solidFill>
                <a:latin typeface="Times New Roman" pitchFamily="-107" charset="0"/>
              </a:defRPr>
            </a:lvl9pPr>
          </a:lstStyle>
          <a:p>
            <a:r>
              <a:rPr lang="en-US" sz="4840" dirty="0">
                <a:solidFill>
                  <a:schemeClr val="tx1"/>
                </a:solidFill>
                <a:latin typeface="Arial Narrow" pitchFamily="34" charset="0"/>
              </a:rPr>
              <a:t>Eligibility Conditions</a:t>
            </a:r>
          </a:p>
        </p:txBody>
      </p:sp>
    </p:spTree>
    <p:extLst>
      <p:ext uri="{BB962C8B-B14F-4D97-AF65-F5344CB8AC3E}">
        <p14:creationId xmlns:p14="http://schemas.microsoft.com/office/powerpoint/2010/main" val="28769122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502921" y="701041"/>
            <a:ext cx="6276975" cy="1007689"/>
          </a:xfrm>
        </p:spPr>
        <p:txBody>
          <a:bodyPr/>
          <a:lstStyle/>
          <a:p>
            <a:r>
              <a:rPr lang="en-US" sz="4840" dirty="0">
                <a:latin typeface="Arial Narrow" pitchFamily="34" charset="0"/>
                <a:ea typeface="ＭＳ Ｐゴシック" pitchFamily="34" charset="-128"/>
                <a:cs typeface="Arial Narrow" pitchFamily="34" charset="0"/>
              </a:rPr>
              <a:t>Baldrige Award Calendar	</a:t>
            </a:r>
          </a:p>
        </p:txBody>
      </p:sp>
      <p:graphicFrame>
        <p:nvGraphicFramePr>
          <p:cNvPr id="2" name="Table 1"/>
          <p:cNvGraphicFramePr>
            <a:graphicFrameLocks noGrp="1"/>
          </p:cNvGraphicFramePr>
          <p:nvPr>
            <p:extLst>
              <p:ext uri="{D42A27DB-BD31-4B8C-83A1-F6EECF244321}">
                <p14:modId xmlns:p14="http://schemas.microsoft.com/office/powerpoint/2010/main" val="2506272591"/>
              </p:ext>
            </p:extLst>
          </p:nvPr>
        </p:nvGraphicFramePr>
        <p:xfrm>
          <a:off x="670560" y="1874520"/>
          <a:ext cx="9052560" cy="3337560"/>
        </p:xfrm>
        <a:graphic>
          <a:graphicData uri="http://schemas.openxmlformats.org/drawingml/2006/table">
            <a:tbl>
              <a:tblPr bandRow="1">
                <a:tableStyleId>{17292A2E-F333-43FB-9621-5CBBE7FDCDCB}</a:tableStyleId>
              </a:tblPr>
              <a:tblGrid>
                <a:gridCol w="2766060">
                  <a:extLst>
                    <a:ext uri="{9D8B030D-6E8A-4147-A177-3AD203B41FA5}">
                      <a16:colId xmlns:a16="http://schemas.microsoft.com/office/drawing/2014/main" val="20000"/>
                    </a:ext>
                  </a:extLst>
                </a:gridCol>
                <a:gridCol w="6286500">
                  <a:extLst>
                    <a:ext uri="{9D8B030D-6E8A-4147-A177-3AD203B41FA5}">
                      <a16:colId xmlns:a16="http://schemas.microsoft.com/office/drawing/2014/main" val="20001"/>
                    </a:ext>
                  </a:extLst>
                </a:gridCol>
              </a:tblGrid>
              <a:tr h="569976">
                <a:tc>
                  <a:txBody>
                    <a:bodyPr/>
                    <a:lstStyle/>
                    <a:p>
                      <a:r>
                        <a:rPr lang="en-US" sz="3100" b="1" dirty="0"/>
                        <a:t>February</a:t>
                      </a:r>
                    </a:p>
                  </a:txBody>
                  <a:tcPr marL="100584" marR="100584" marT="50292" marB="50292"/>
                </a:tc>
                <a:tc>
                  <a:txBody>
                    <a:bodyPr/>
                    <a:lstStyle/>
                    <a:p>
                      <a:r>
                        <a:rPr lang="en-US" sz="3100" dirty="0"/>
                        <a:t>Eligibility certification</a:t>
                      </a:r>
                    </a:p>
                  </a:txBody>
                  <a:tcPr marL="100584" marR="100584" marT="50292" marB="50292"/>
                </a:tc>
                <a:extLst>
                  <a:ext uri="{0D108BD9-81ED-4DB2-BD59-A6C34878D82A}">
                    <a16:rowId xmlns:a16="http://schemas.microsoft.com/office/drawing/2014/main" val="10000"/>
                  </a:ext>
                </a:extLst>
              </a:tr>
              <a:tr h="569976">
                <a:tc>
                  <a:txBody>
                    <a:bodyPr/>
                    <a:lstStyle/>
                    <a:p>
                      <a:r>
                        <a:rPr lang="en-US" sz="3100" b="1" dirty="0"/>
                        <a:t>May</a:t>
                      </a:r>
                    </a:p>
                  </a:txBody>
                  <a:tcPr marL="100584" marR="100584" marT="50292" marB="50292"/>
                </a:tc>
                <a:tc>
                  <a:txBody>
                    <a:bodyPr/>
                    <a:lstStyle/>
                    <a:p>
                      <a:r>
                        <a:rPr lang="en-US" sz="3100" dirty="0"/>
                        <a:t>Award applications due</a:t>
                      </a:r>
                    </a:p>
                  </a:txBody>
                  <a:tcPr marL="100584" marR="100584" marT="50292" marB="50292"/>
                </a:tc>
                <a:extLst>
                  <a:ext uri="{0D108BD9-81ED-4DB2-BD59-A6C34878D82A}">
                    <a16:rowId xmlns:a16="http://schemas.microsoft.com/office/drawing/2014/main" val="10001"/>
                  </a:ext>
                </a:extLst>
              </a:tr>
              <a:tr h="569976">
                <a:tc>
                  <a:txBody>
                    <a:bodyPr/>
                    <a:lstStyle/>
                    <a:p>
                      <a:r>
                        <a:rPr lang="en-US" sz="3100" b="1" dirty="0"/>
                        <a:t>June–November</a:t>
                      </a:r>
                    </a:p>
                  </a:txBody>
                  <a:tcPr marL="100584" marR="100584" marT="50292" marB="50292"/>
                </a:tc>
                <a:tc>
                  <a:txBody>
                    <a:bodyPr/>
                    <a:lstStyle/>
                    <a:p>
                      <a:r>
                        <a:rPr lang="en-US" sz="3100" dirty="0"/>
                        <a:t>Applications reviewed</a:t>
                      </a:r>
                    </a:p>
                  </a:txBody>
                  <a:tcPr marL="100584" marR="100584" marT="50292" marB="50292"/>
                </a:tc>
                <a:extLst>
                  <a:ext uri="{0D108BD9-81ED-4DB2-BD59-A6C34878D82A}">
                    <a16:rowId xmlns:a16="http://schemas.microsoft.com/office/drawing/2014/main" val="10002"/>
                  </a:ext>
                </a:extLst>
              </a:tr>
              <a:tr h="569976">
                <a:tc>
                  <a:txBody>
                    <a:bodyPr/>
                    <a:lstStyle/>
                    <a:p>
                      <a:r>
                        <a:rPr lang="en-US" sz="3100" b="1" dirty="0"/>
                        <a:t>November</a:t>
                      </a:r>
                    </a:p>
                  </a:txBody>
                  <a:tcPr marL="100584" marR="100584" marT="50292" marB="50292"/>
                </a:tc>
                <a:tc>
                  <a:txBody>
                    <a:bodyPr/>
                    <a:lstStyle/>
                    <a:p>
                      <a:r>
                        <a:rPr lang="en-US" sz="3100" dirty="0"/>
                        <a:t>Award recipients announced</a:t>
                      </a:r>
                    </a:p>
                  </a:txBody>
                  <a:tcPr marL="100584" marR="100584" marT="50292" marB="50292"/>
                </a:tc>
                <a:extLst>
                  <a:ext uri="{0D108BD9-81ED-4DB2-BD59-A6C34878D82A}">
                    <a16:rowId xmlns:a16="http://schemas.microsoft.com/office/drawing/2014/main" val="10003"/>
                  </a:ext>
                </a:extLst>
              </a:tr>
              <a:tr h="1039368">
                <a:tc>
                  <a:txBody>
                    <a:bodyPr/>
                    <a:lstStyle/>
                    <a:p>
                      <a:r>
                        <a:rPr lang="en-US" sz="3100" b="1" dirty="0"/>
                        <a:t>April</a:t>
                      </a:r>
                    </a:p>
                  </a:txBody>
                  <a:tcPr marL="100584" marR="100584" marT="50292" marB="50292"/>
                </a:tc>
                <a:tc>
                  <a:txBody>
                    <a:bodyPr/>
                    <a:lstStyle/>
                    <a:p>
                      <a:r>
                        <a:rPr lang="en-US" sz="3100" dirty="0"/>
                        <a:t>Award ceremony</a:t>
                      </a:r>
                      <a:br>
                        <a:rPr lang="en-US" sz="3100" dirty="0"/>
                      </a:br>
                      <a:r>
                        <a:rPr lang="en-US" sz="3100" dirty="0"/>
                        <a:t>Quest for Excellence</a:t>
                      </a:r>
                      <a:r>
                        <a:rPr lang="en-US" sz="3100" baseline="0" dirty="0"/>
                        <a:t> </a:t>
                      </a:r>
                      <a:r>
                        <a:rPr lang="en-US" sz="3100" dirty="0"/>
                        <a:t>Conference 	</a:t>
                      </a:r>
                    </a:p>
                  </a:txBody>
                  <a:tcPr marL="100584" marR="100584" marT="50292" marB="50292"/>
                </a:tc>
                <a:extLst>
                  <a:ext uri="{0D108BD9-81ED-4DB2-BD59-A6C34878D82A}">
                    <a16:rowId xmlns:a16="http://schemas.microsoft.com/office/drawing/2014/main" val="10004"/>
                  </a:ext>
                </a:extLst>
              </a:tr>
            </a:tbl>
          </a:graphicData>
        </a:graphic>
      </p:graphicFrame>
    </p:spTree>
  </p:cSld>
  <p:clrMapOvr>
    <a:masterClrMapping/>
  </p:clrMapOvr>
</p:sld>
</file>

<file path=ppt/theme/theme1.xml><?xml version="1.0" encoding="utf-8"?>
<a:theme xmlns:a="http://schemas.openxmlformats.org/drawingml/2006/main" name="Blank Presentation">
  <a:themeElements>
    <a:clrScheme name="Custom 1">
      <a:dk1>
        <a:srgbClr val="000000"/>
      </a:dk1>
      <a:lt1>
        <a:srgbClr val="FFFFFF"/>
      </a:lt1>
      <a:dk2>
        <a:srgbClr val="000000"/>
      </a:dk2>
      <a:lt2>
        <a:srgbClr val="808080"/>
      </a:lt2>
      <a:accent1>
        <a:srgbClr val="CCECFF"/>
      </a:accent1>
      <a:accent2>
        <a:srgbClr val="0099CC"/>
      </a:accent2>
      <a:accent3>
        <a:srgbClr val="B2B2B2"/>
      </a:accent3>
      <a:accent4>
        <a:srgbClr val="0099CC"/>
      </a:accent4>
      <a:accent5>
        <a:srgbClr val="808080"/>
      </a:accent5>
      <a:accent6>
        <a:srgbClr val="2D2DB9"/>
      </a:accent6>
      <a:hlink>
        <a:srgbClr val="CCCCFF"/>
      </a:hlink>
      <a:folHlink>
        <a:srgbClr val="B2B2B2"/>
      </a:folHlink>
    </a:clrScheme>
    <a:fontScheme name="Baldrige Slide">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07"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07"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4200</Words>
  <Application>Microsoft Office PowerPoint</Application>
  <PresentationFormat>Custom</PresentationFormat>
  <Paragraphs>880</Paragraphs>
  <Slides>26</Slides>
  <Notes>26</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26</vt:i4>
      </vt:variant>
    </vt:vector>
  </HeadingPairs>
  <TitlesOfParts>
    <vt:vector size="37" baseType="lpstr">
      <vt:lpstr>ＭＳ Ｐゴシック</vt:lpstr>
      <vt:lpstr>Arial</vt:lpstr>
      <vt:lpstr>Arial Narrow</vt:lpstr>
      <vt:lpstr>Calibri</vt:lpstr>
      <vt:lpstr>CommonBullets</vt:lpstr>
      <vt:lpstr>Courier New</vt:lpstr>
      <vt:lpstr>Monotype Sorts</vt:lpstr>
      <vt:lpstr>Tahoma</vt:lpstr>
      <vt:lpstr>Times New Roman</vt:lpstr>
      <vt:lpstr>ヒラギノ角ゴ Pro W3</vt:lpstr>
      <vt:lpstr>Blank Presentation</vt:lpstr>
      <vt:lpstr>Baldrige Performance Excellence Program | 2017 </vt:lpstr>
      <vt:lpstr>About the Award</vt:lpstr>
      <vt:lpstr>PowerPoint Presentation</vt:lpstr>
      <vt:lpstr>PowerPoint Presentation</vt:lpstr>
      <vt:lpstr>The Feedback Report:  Your Greatest Benefit</vt:lpstr>
      <vt:lpstr>Eligibility Categories</vt:lpstr>
      <vt:lpstr>PowerPoint Presentation</vt:lpstr>
      <vt:lpstr>PowerPoint Presentation</vt:lpstr>
      <vt:lpstr>Baldrige Award Calendar </vt:lpstr>
      <vt:lpstr>PowerPoint Presentation</vt:lpstr>
      <vt:lpstr>Review of Award Applications</vt:lpstr>
      <vt:lpstr>Role-Model Determination</vt:lpstr>
      <vt:lpstr>Board of Examiners</vt:lpstr>
      <vt:lpstr>Applications by Award Category</vt:lpstr>
      <vt:lpstr>Scoring of Applications,  1988–2007</vt:lpstr>
      <vt:lpstr>Scoring of Applications, 2008–2016</vt:lpstr>
      <vt:lpstr>Median Scoring Ranges, 2016</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Award Recipients: Nonprofit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2017-02-22T19:14:40Z</dcterms:created>
  <dcterms:modified xsi:type="dcterms:W3CDTF">2017-02-22T19:17:20Z</dcterms:modified>
</cp:coreProperties>
</file>