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2"/>
    <p:restoredTop sz="94674"/>
  </p:normalViewPr>
  <p:slideViewPr>
    <p:cSldViewPr snapToGrid="0" snapToObjects="1">
      <p:cViewPr>
        <p:scale>
          <a:sx n="122" d="100"/>
          <a:sy n="122" d="100"/>
        </p:scale>
        <p:origin x="-130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6A468-9DED-0D40-8863-75E38342A1F3}" type="datetimeFigureOut">
              <a:rPr lang="en-US" smtClean="0"/>
              <a:t>3/23/16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0DA8B-FD43-EB43-A39E-CE137CE74DB3}" type="slidenum">
              <a:rPr lang="en-US" smtClean="0"/>
              <a:t>‹#›</a:t>
            </a:fld>
            <a:endParaRPr lang="en-US"/>
          </a:p>
        </p:txBody>
      </p:sp>
    </p:spTree>
    <p:extLst>
      <p:ext uri="{BB962C8B-B14F-4D97-AF65-F5344CB8AC3E}">
        <p14:creationId xmlns:p14="http://schemas.microsoft.com/office/powerpoint/2010/main" val="23691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019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DBB57A-1B08-0A48-916D-40118802790F}"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39689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BB57A-1B08-0A48-916D-40118802790F}"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208964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BB57A-1B08-0A48-916D-40118802790F}"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67623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BB57A-1B08-0A48-916D-40118802790F}"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58503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DBB57A-1B08-0A48-916D-40118802790F}"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147142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DBB57A-1B08-0A48-916D-40118802790F}" type="datetimeFigureOut">
              <a:rPr lang="en-US" smtClean="0"/>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201349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DBB57A-1B08-0A48-916D-40118802790F}" type="datetimeFigureOut">
              <a:rPr lang="en-US" smtClean="0"/>
              <a:t>3/23/16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76093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DBB57A-1B08-0A48-916D-40118802790F}" type="datetimeFigureOut">
              <a:rPr lang="en-US" smtClean="0"/>
              <a:t>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80388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BB57A-1B08-0A48-916D-40118802790F}" type="datetimeFigureOut">
              <a:rPr lang="en-US" smtClean="0"/>
              <a:t>3/23/16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101615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BB57A-1B08-0A48-916D-40118802790F}" type="datetimeFigureOut">
              <a:rPr lang="en-US" smtClean="0"/>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179398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BB57A-1B08-0A48-916D-40118802790F}" type="datetimeFigureOut">
              <a:rPr lang="en-US" smtClean="0"/>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84ED4-FB58-524C-A08A-7D37A72D205E}" type="slidenum">
              <a:rPr lang="en-US" smtClean="0"/>
              <a:t>‹#›</a:t>
            </a:fld>
            <a:endParaRPr lang="en-US"/>
          </a:p>
        </p:txBody>
      </p:sp>
    </p:spTree>
    <p:extLst>
      <p:ext uri="{BB962C8B-B14F-4D97-AF65-F5344CB8AC3E}">
        <p14:creationId xmlns:p14="http://schemas.microsoft.com/office/powerpoint/2010/main" val="7901458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BB57A-1B08-0A48-916D-40118802790F}" type="datetimeFigureOut">
              <a:rPr lang="en-US" smtClean="0"/>
              <a:t>3/23/16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84ED4-FB58-524C-A08A-7D37A72D205E}" type="slidenum">
              <a:rPr lang="en-US" smtClean="0"/>
              <a:t>‹#›</a:t>
            </a:fld>
            <a:endParaRPr lang="en-US"/>
          </a:p>
        </p:txBody>
      </p:sp>
    </p:spTree>
    <p:extLst>
      <p:ext uri="{BB962C8B-B14F-4D97-AF65-F5344CB8AC3E}">
        <p14:creationId xmlns:p14="http://schemas.microsoft.com/office/powerpoint/2010/main" val="458857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tiff"/><Relationship Id="rId12" Type="http://schemas.openxmlformats.org/officeDocument/2006/relationships/image" Target="../media/image10.png"/><Relationship Id="rId13"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tiff"/><Relationship Id="rId8" Type="http://schemas.openxmlformats.org/officeDocument/2006/relationships/image" Target="../media/image6.tiff"/><Relationship Id="rId9" Type="http://schemas.openxmlformats.org/officeDocument/2006/relationships/image" Target="../media/image7.emf"/><Relationship Id="rId10"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47"/>
          <p:cNvSpPr txBox="1">
            <a:spLocks/>
          </p:cNvSpPr>
          <p:nvPr/>
        </p:nvSpPr>
        <p:spPr>
          <a:xfrm>
            <a:off x="0" y="-18207"/>
            <a:ext cx="2676222" cy="277028"/>
          </a:xfrm>
          <a:prstGeom prst="rect">
            <a:avLst/>
          </a:prstGeom>
          <a:solidFill>
            <a:srgbClr val="262F5E"/>
          </a:solidFill>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5600" kern="1200">
                <a:solidFill>
                  <a:schemeClr val="tx1"/>
                </a:solidFill>
                <a:latin typeface="+mj-lt"/>
                <a:ea typeface="+mj-ea"/>
                <a:cs typeface="+mj-cs"/>
              </a:defRPr>
            </a:lvl1pPr>
          </a:lstStyle>
          <a:p>
            <a:endParaRPr lang="en-US" sz="2000" b="1" dirty="0">
              <a:solidFill>
                <a:schemeClr val="bg1"/>
              </a:solidFill>
              <a:latin typeface="Arial Narrow" charset="0"/>
              <a:ea typeface="Arial Narrow" charset="0"/>
              <a:cs typeface="Arial Narrow" charset="0"/>
            </a:endParaRPr>
          </a:p>
        </p:txBody>
      </p:sp>
      <p:pic>
        <p:nvPicPr>
          <p:cNvPr id="14" name="image2.jpeg" descr="NIST_ppt1a.jpg"/>
          <p:cNvPicPr>
            <a:picLocks noChangeAspect="1"/>
          </p:cNvPicPr>
          <p:nvPr/>
        </p:nvPicPr>
        <p:blipFill>
          <a:blip r:embed="rId3">
            <a:extLst/>
          </a:blip>
          <a:stretch>
            <a:fillRect/>
          </a:stretch>
        </p:blipFill>
        <p:spPr>
          <a:xfrm>
            <a:off x="0" y="4194"/>
            <a:ext cx="9144000" cy="6858000"/>
          </a:xfrm>
          <a:prstGeom prst="rect">
            <a:avLst/>
          </a:prstGeom>
          <a:ln w="12700">
            <a:miter lim="400000"/>
          </a:ln>
        </p:spPr>
      </p:pic>
      <p:sp>
        <p:nvSpPr>
          <p:cNvPr id="47" name="Shape 47"/>
          <p:cNvSpPr>
            <a:spLocks noGrp="1"/>
          </p:cNvSpPr>
          <p:nvPr>
            <p:ph type="ctrTitle"/>
          </p:nvPr>
        </p:nvSpPr>
        <p:spPr>
          <a:xfrm>
            <a:off x="1559472" y="-12396"/>
            <a:ext cx="10632528" cy="319550"/>
          </a:xfrm>
          <a:prstGeom prst="rect">
            <a:avLst/>
          </a:prstGeom>
          <a:solidFill>
            <a:srgbClr val="262F5E"/>
          </a:solidFill>
        </p:spPr>
        <p:txBody>
          <a:bodyPr>
            <a:normAutofit fontScale="90000"/>
          </a:bodyPr>
          <a:lstStyle>
            <a:lvl1pPr>
              <a:defRPr sz="5600"/>
            </a:lvl1pPr>
          </a:lstStyle>
          <a:p>
            <a:r>
              <a:rPr lang="en-US" sz="2000" b="1" dirty="0" smtClean="0">
                <a:solidFill>
                  <a:schemeClr val="bg1"/>
                </a:solidFill>
                <a:latin typeface="Arial Narrow" charset="0"/>
                <a:ea typeface="Arial Narrow" charset="0"/>
                <a:cs typeface="Arial Narrow" charset="0"/>
              </a:rPr>
              <a:t>There </a:t>
            </a:r>
            <a:r>
              <a:rPr lang="en-US" sz="2000" b="1" smtClean="0">
                <a:solidFill>
                  <a:schemeClr val="bg1"/>
                </a:solidFill>
                <a:latin typeface="Arial Narrow" charset="0"/>
                <a:ea typeface="Arial Narrow" charset="0"/>
                <a:cs typeface="Arial Narrow" charset="0"/>
              </a:rPr>
              <a:t>is </a:t>
            </a:r>
            <a:r>
              <a:rPr lang="en-US" sz="2000" b="1" smtClean="0">
                <a:solidFill>
                  <a:schemeClr val="bg1"/>
                </a:solidFill>
                <a:latin typeface="Arial Narrow" charset="0"/>
                <a:ea typeface="Arial Narrow" charset="0"/>
                <a:cs typeface="Arial Narrow" charset="0"/>
              </a:rPr>
              <a:t>privacy risk </a:t>
            </a:r>
            <a:r>
              <a:rPr lang="en-US" sz="2000" b="1" dirty="0" smtClean="0">
                <a:solidFill>
                  <a:schemeClr val="bg1"/>
                </a:solidFill>
                <a:latin typeface="Arial Narrow" charset="0"/>
                <a:ea typeface="Arial Narrow" charset="0"/>
                <a:cs typeface="Arial Narrow" charset="0"/>
              </a:rPr>
              <a:t>in de-identified data</a:t>
            </a:r>
            <a:r>
              <a:rPr lang="en-US" sz="2000" b="1" dirty="0">
                <a:solidFill>
                  <a:schemeClr val="bg1"/>
                </a:solidFill>
                <a:latin typeface="Arial Narrow" charset="0"/>
                <a:ea typeface="Arial Narrow" charset="0"/>
                <a:cs typeface="Arial Narrow" charset="0"/>
              </a:rPr>
              <a:t> </a:t>
            </a:r>
            <a:r>
              <a:rPr lang="en-US" sz="2000" b="1" dirty="0" smtClean="0">
                <a:solidFill>
                  <a:schemeClr val="bg1"/>
                </a:solidFill>
                <a:latin typeface="Arial Narrow" charset="0"/>
                <a:ea typeface="Arial Narrow" charset="0"/>
                <a:cs typeface="Arial Narrow" charset="0"/>
              </a:rPr>
              <a:t>— what can we do about it?</a:t>
            </a:r>
            <a:endParaRPr sz="2000" b="1" dirty="0">
              <a:solidFill>
                <a:schemeClr val="bg1"/>
              </a:solidFill>
              <a:latin typeface="Arial Narrow" charset="0"/>
              <a:ea typeface="Arial Narrow" charset="0"/>
              <a:cs typeface="Arial Narrow" charset="0"/>
            </a:endParaRPr>
          </a:p>
        </p:txBody>
      </p:sp>
      <p:sp>
        <p:nvSpPr>
          <p:cNvPr id="26" name="TextBox 25"/>
          <p:cNvSpPr txBox="1"/>
          <p:nvPr/>
        </p:nvSpPr>
        <p:spPr>
          <a:xfrm>
            <a:off x="1687488" y="363928"/>
            <a:ext cx="1284432" cy="307777"/>
          </a:xfrm>
          <a:prstGeom prst="rect">
            <a:avLst/>
          </a:prstGeom>
          <a:noFill/>
        </p:spPr>
        <p:txBody>
          <a:bodyPr wrap="square" rtlCol="0">
            <a:spAutoFit/>
          </a:bodyPr>
          <a:lstStyle/>
          <a:p>
            <a:r>
              <a:rPr lang="en-US" sz="1400" b="1" dirty="0"/>
              <a:t>Sweeney, 2000 </a:t>
            </a:r>
          </a:p>
        </p:txBody>
      </p:sp>
      <p:grpSp>
        <p:nvGrpSpPr>
          <p:cNvPr id="18" name="Group 17"/>
          <p:cNvGrpSpPr/>
          <p:nvPr/>
        </p:nvGrpSpPr>
        <p:grpSpPr>
          <a:xfrm>
            <a:off x="1761265" y="1215333"/>
            <a:ext cx="5165465" cy="1996558"/>
            <a:chOff x="2839366" y="1993281"/>
            <a:chExt cx="5165465" cy="1996558"/>
          </a:xfrm>
        </p:grpSpPr>
        <p:sp>
          <p:nvSpPr>
            <p:cNvPr id="20" name="Oval 19"/>
            <p:cNvSpPr/>
            <p:nvPr/>
          </p:nvSpPr>
          <p:spPr>
            <a:xfrm>
              <a:off x="4800234" y="2002105"/>
              <a:ext cx="3204597" cy="158961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p:cNvSpPr/>
            <p:nvPr/>
          </p:nvSpPr>
          <p:spPr>
            <a:xfrm>
              <a:off x="2839366" y="1993281"/>
              <a:ext cx="3205567" cy="1558909"/>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5021858" y="2443386"/>
              <a:ext cx="910634" cy="738664"/>
            </a:xfrm>
            <a:prstGeom prst="rect">
              <a:avLst/>
            </a:prstGeom>
            <a:noFill/>
          </p:spPr>
          <p:txBody>
            <a:bodyPr wrap="none" rtlCol="0">
              <a:spAutoFit/>
            </a:bodyPr>
            <a:lstStyle/>
            <a:p>
              <a:pPr algn="ctr"/>
              <a:r>
                <a:rPr lang="en-US" sz="1400" dirty="0"/>
                <a:t>Birth date</a:t>
              </a:r>
            </a:p>
            <a:p>
              <a:pPr algn="ctr"/>
              <a:r>
                <a:rPr lang="en-US" sz="1400" dirty="0"/>
                <a:t>Sex</a:t>
              </a:r>
            </a:p>
            <a:p>
              <a:pPr algn="ctr"/>
              <a:r>
                <a:rPr lang="en-US" sz="1400" dirty="0"/>
                <a:t>ZIP Code</a:t>
              </a:r>
            </a:p>
          </p:txBody>
        </p:sp>
        <p:sp>
          <p:nvSpPr>
            <p:cNvPr id="24" name="TextBox 23"/>
            <p:cNvSpPr txBox="1"/>
            <p:nvPr/>
          </p:nvSpPr>
          <p:spPr>
            <a:xfrm>
              <a:off x="3621811" y="2246754"/>
              <a:ext cx="1075936" cy="1200329"/>
            </a:xfrm>
            <a:prstGeom prst="rect">
              <a:avLst/>
            </a:prstGeom>
            <a:noFill/>
          </p:spPr>
          <p:txBody>
            <a:bodyPr wrap="none" rtlCol="0">
              <a:spAutoFit/>
            </a:bodyPr>
            <a:lstStyle/>
            <a:p>
              <a:pPr algn="ctr"/>
              <a:r>
                <a:rPr lang="en-US" dirty="0"/>
                <a:t>Ethnicity</a:t>
              </a:r>
            </a:p>
            <a:p>
              <a:pPr algn="ctr"/>
              <a:r>
                <a:rPr lang="en-US" dirty="0"/>
                <a:t>Visit date</a:t>
              </a:r>
            </a:p>
            <a:p>
              <a:pPr algn="ctr"/>
              <a:r>
                <a:rPr lang="en-US" dirty="0"/>
                <a:t>Diagnosis</a:t>
              </a:r>
            </a:p>
            <a:p>
              <a:pPr algn="ctr"/>
              <a:r>
                <a:rPr lang="en-US" dirty="0"/>
                <a:t>…</a:t>
              </a:r>
            </a:p>
          </p:txBody>
        </p:sp>
        <p:sp>
          <p:nvSpPr>
            <p:cNvPr id="25" name="TextBox 24"/>
            <p:cNvSpPr txBox="1"/>
            <p:nvPr/>
          </p:nvSpPr>
          <p:spPr>
            <a:xfrm>
              <a:off x="6274867" y="2454889"/>
              <a:ext cx="933462" cy="646331"/>
            </a:xfrm>
            <a:prstGeom prst="rect">
              <a:avLst/>
            </a:prstGeom>
            <a:noFill/>
          </p:spPr>
          <p:txBody>
            <a:bodyPr wrap="none" rtlCol="0">
              <a:spAutoFit/>
            </a:bodyPr>
            <a:lstStyle/>
            <a:p>
              <a:pPr algn="ctr"/>
              <a:r>
                <a:rPr lang="en-US" dirty="0"/>
                <a:t>Name</a:t>
              </a:r>
            </a:p>
            <a:p>
              <a:pPr algn="ctr"/>
              <a:r>
                <a:rPr lang="en-US" dirty="0"/>
                <a:t>Address</a:t>
              </a:r>
            </a:p>
          </p:txBody>
        </p:sp>
        <p:sp>
          <p:nvSpPr>
            <p:cNvPr id="27" name="TextBox 26"/>
            <p:cNvSpPr txBox="1"/>
            <p:nvPr/>
          </p:nvSpPr>
          <p:spPr>
            <a:xfrm>
              <a:off x="3383681" y="3614775"/>
              <a:ext cx="1582872" cy="369332"/>
            </a:xfrm>
            <a:prstGeom prst="rect">
              <a:avLst/>
            </a:prstGeom>
            <a:noFill/>
          </p:spPr>
          <p:txBody>
            <a:bodyPr wrap="square" rtlCol="0">
              <a:spAutoFit/>
            </a:bodyPr>
            <a:lstStyle/>
            <a:p>
              <a:r>
                <a:rPr lang="en-US" b="1" dirty="0"/>
                <a:t>Medical Data</a:t>
              </a:r>
            </a:p>
          </p:txBody>
        </p:sp>
        <p:sp>
          <p:nvSpPr>
            <p:cNvPr id="28" name="TextBox 27"/>
            <p:cNvSpPr txBox="1"/>
            <p:nvPr/>
          </p:nvSpPr>
          <p:spPr>
            <a:xfrm>
              <a:off x="6032091" y="3620507"/>
              <a:ext cx="1301081" cy="369332"/>
            </a:xfrm>
            <a:prstGeom prst="rect">
              <a:avLst/>
            </a:prstGeom>
            <a:noFill/>
          </p:spPr>
          <p:txBody>
            <a:bodyPr wrap="square" rtlCol="0">
              <a:spAutoFit/>
            </a:bodyPr>
            <a:lstStyle/>
            <a:p>
              <a:r>
                <a:rPr lang="en-US" b="1" dirty="0"/>
                <a:t>Voter List</a:t>
              </a:r>
            </a:p>
          </p:txBody>
        </p:sp>
      </p:grpSp>
      <p:sp>
        <p:nvSpPr>
          <p:cNvPr id="19" name="Down Arrow 18"/>
          <p:cNvSpPr/>
          <p:nvPr/>
        </p:nvSpPr>
        <p:spPr>
          <a:xfrm>
            <a:off x="4020956" y="3069513"/>
            <a:ext cx="613810" cy="569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2244570" y="3591053"/>
            <a:ext cx="4279463" cy="954107"/>
          </a:xfrm>
          <a:prstGeom prst="rect">
            <a:avLst/>
          </a:prstGeom>
          <a:noFill/>
        </p:spPr>
        <p:txBody>
          <a:bodyPr wrap="square" rtlCol="0">
            <a:spAutoFit/>
          </a:bodyPr>
          <a:lstStyle/>
          <a:p>
            <a:pPr algn="ctr"/>
            <a:r>
              <a:rPr lang="en-US" dirty="0" smtClean="0"/>
              <a:t>HIPAA </a:t>
            </a:r>
            <a:r>
              <a:rPr lang="en-US" dirty="0"/>
              <a:t>“Safe Harbor” standard.</a:t>
            </a:r>
          </a:p>
          <a:p>
            <a:pPr algn="ctr"/>
            <a:r>
              <a:rPr lang="en-US" i="1" dirty="0"/>
              <a:t>k</a:t>
            </a:r>
            <a:r>
              <a:rPr lang="en-US" dirty="0"/>
              <a:t>-anonymity, </a:t>
            </a:r>
            <a:r>
              <a:rPr lang="en-US" sz="2000" dirty="0">
                <a:latin typeface="Brush Script MT" charset="0"/>
                <a:ea typeface="Brush Script MT" charset="0"/>
                <a:cs typeface="Brush Script MT" charset="0"/>
              </a:rPr>
              <a:t>l</a:t>
            </a:r>
            <a:r>
              <a:rPr lang="en-US" dirty="0"/>
              <a:t>-diversity, </a:t>
            </a:r>
            <a:r>
              <a:rPr lang="en-US" i="1" dirty="0"/>
              <a:t>t</a:t>
            </a:r>
            <a:r>
              <a:rPr lang="en-US" dirty="0"/>
              <a:t>-closeness</a:t>
            </a:r>
          </a:p>
          <a:p>
            <a:pPr algn="ctr"/>
            <a:r>
              <a:rPr lang="en-US" dirty="0"/>
              <a:t>Differential Privacy</a:t>
            </a:r>
          </a:p>
        </p:txBody>
      </p:sp>
      <p:sp>
        <p:nvSpPr>
          <p:cNvPr id="38" name="TextBox 37"/>
          <p:cNvSpPr txBox="1"/>
          <p:nvPr/>
        </p:nvSpPr>
        <p:spPr>
          <a:xfrm>
            <a:off x="9072899" y="4936771"/>
            <a:ext cx="3241955" cy="1077218"/>
          </a:xfrm>
          <a:prstGeom prst="rect">
            <a:avLst/>
          </a:prstGeom>
          <a:noFill/>
        </p:spPr>
        <p:txBody>
          <a:bodyPr wrap="square" rtlCol="0">
            <a:spAutoFit/>
          </a:bodyPr>
          <a:lstStyle/>
          <a:p>
            <a:r>
              <a:rPr lang="en-US" sz="1600" dirty="0"/>
              <a:t>NIST FY2016 GOALS:</a:t>
            </a:r>
          </a:p>
          <a:p>
            <a:pPr marL="176213" indent="-176213">
              <a:buFont typeface="Arial" charset="0"/>
              <a:buChar char="•"/>
            </a:pPr>
            <a:r>
              <a:rPr lang="en-US" sz="1600" dirty="0"/>
              <a:t>Develop </a:t>
            </a:r>
            <a:r>
              <a:rPr lang="en-US" sz="1600" dirty="0" smtClean="0"/>
              <a:t>guidance</a:t>
            </a:r>
          </a:p>
          <a:p>
            <a:pPr marL="176213" indent="-176213">
              <a:buFont typeface="Arial" charset="0"/>
              <a:buChar char="•"/>
            </a:pPr>
            <a:r>
              <a:rPr lang="en-US" sz="1600" dirty="0" err="1" smtClean="0"/>
              <a:t>Gov</a:t>
            </a:r>
            <a:r>
              <a:rPr lang="en-US" sz="1600" dirty="0" smtClean="0"/>
              <a:t> De-ID Stakeholder meeting</a:t>
            </a:r>
          </a:p>
          <a:p>
            <a:pPr marL="176213" indent="-176213">
              <a:buFont typeface="Arial" charset="0"/>
              <a:buChar char="•"/>
            </a:pPr>
            <a:r>
              <a:rPr lang="en-US" sz="1600" dirty="0" smtClean="0"/>
              <a:t>Pilot de-identification evaluation</a:t>
            </a:r>
          </a:p>
        </p:txBody>
      </p:sp>
      <p:grpSp>
        <p:nvGrpSpPr>
          <p:cNvPr id="3" name="Group 2"/>
          <p:cNvGrpSpPr/>
          <p:nvPr/>
        </p:nvGrpSpPr>
        <p:grpSpPr>
          <a:xfrm>
            <a:off x="1687487" y="4986699"/>
            <a:ext cx="7370381" cy="934770"/>
            <a:chOff x="4770314" y="5217075"/>
            <a:chExt cx="7370381" cy="934770"/>
          </a:xfrm>
        </p:grpSpPr>
        <p:pic>
          <p:nvPicPr>
            <p:cNvPr id="33" name="pasted-image.png"/>
            <p:cNvPicPr>
              <a:picLocks noChangeAspect="1"/>
            </p:cNvPicPr>
            <p:nvPr/>
          </p:nvPicPr>
          <p:blipFill>
            <a:blip r:embed="rId4">
              <a:extLst/>
            </a:blip>
            <a:stretch>
              <a:fillRect/>
            </a:stretch>
          </p:blipFill>
          <p:spPr>
            <a:xfrm>
              <a:off x="10267445" y="5227484"/>
              <a:ext cx="1873250" cy="914400"/>
            </a:xfrm>
            <a:prstGeom prst="rect">
              <a:avLst/>
            </a:prstGeom>
            <a:ln w="12700">
              <a:miter lim="400000"/>
            </a:ln>
          </p:spPr>
        </p:pic>
        <p:pic>
          <p:nvPicPr>
            <p:cNvPr id="30" name="Picture 29"/>
            <p:cNvPicPr>
              <a:picLocks noChangeAspect="1"/>
            </p:cNvPicPr>
            <p:nvPr/>
          </p:nvPicPr>
          <p:blipFill>
            <a:blip r:embed="rId5"/>
            <a:stretch>
              <a:fillRect/>
            </a:stretch>
          </p:blipFill>
          <p:spPr>
            <a:xfrm>
              <a:off x="9005032" y="5237445"/>
              <a:ext cx="1207698" cy="914400"/>
            </a:xfrm>
            <a:prstGeom prst="rect">
              <a:avLst/>
            </a:prstGeom>
          </p:spPr>
        </p:pic>
        <p:pic>
          <p:nvPicPr>
            <p:cNvPr id="31" name="Picture 30"/>
            <p:cNvPicPr>
              <a:picLocks noChangeAspect="1"/>
            </p:cNvPicPr>
            <p:nvPr/>
          </p:nvPicPr>
          <p:blipFill>
            <a:blip r:embed="rId6"/>
            <a:stretch>
              <a:fillRect/>
            </a:stretch>
          </p:blipFill>
          <p:spPr>
            <a:xfrm>
              <a:off x="8086509" y="5222097"/>
              <a:ext cx="855579" cy="914400"/>
            </a:xfrm>
            <a:prstGeom prst="rect">
              <a:avLst/>
            </a:prstGeom>
          </p:spPr>
        </p:pic>
        <p:pic>
          <p:nvPicPr>
            <p:cNvPr id="32" name="Picture 31"/>
            <p:cNvPicPr>
              <a:picLocks noChangeAspect="1"/>
            </p:cNvPicPr>
            <p:nvPr/>
          </p:nvPicPr>
          <p:blipFill rotWithShape="1">
            <a:blip r:embed="rId7" cstate="hqprint">
              <a:extLst>
                <a:ext uri="{28A0092B-C50C-407E-A947-70E740481C1C}">
                  <a14:useLocalDpi xmlns:a14="http://schemas.microsoft.com/office/drawing/2010/main"/>
                </a:ext>
              </a:extLst>
            </a:blip>
            <a:srcRect l="32677" r="1"/>
            <a:stretch/>
          </p:blipFill>
          <p:spPr>
            <a:xfrm>
              <a:off x="7151400" y="5225330"/>
              <a:ext cx="871648" cy="914400"/>
            </a:xfrm>
            <a:prstGeom prst="rect">
              <a:avLst/>
            </a:prstGeom>
          </p:spPr>
        </p:pic>
        <p:pic>
          <p:nvPicPr>
            <p:cNvPr id="34" name="Picture 33"/>
            <p:cNvPicPr>
              <a:picLocks noChangeAspect="1"/>
            </p:cNvPicPr>
            <p:nvPr/>
          </p:nvPicPr>
          <p:blipFill rotWithShape="1">
            <a:blip r:embed="rId8"/>
            <a:srcRect l="11623" r="15036"/>
            <a:stretch/>
          </p:blipFill>
          <p:spPr>
            <a:xfrm>
              <a:off x="6074171" y="5234460"/>
              <a:ext cx="1005941" cy="914400"/>
            </a:xfrm>
            <a:prstGeom prst="rect">
              <a:avLst/>
            </a:prstGeom>
          </p:spPr>
        </p:pic>
        <p:pic>
          <p:nvPicPr>
            <p:cNvPr id="36" name="Picture 35"/>
            <p:cNvPicPr>
              <a:picLocks noChangeAspect="1"/>
            </p:cNvPicPr>
            <p:nvPr/>
          </p:nvPicPr>
          <p:blipFill rotWithShape="1">
            <a:blip r:embed="rId9" cstate="hqprint">
              <a:extLst>
                <a:ext uri="{28A0092B-C50C-407E-A947-70E740481C1C}">
                  <a14:useLocalDpi xmlns:a14="http://schemas.microsoft.com/office/drawing/2010/main"/>
                </a:ext>
              </a:extLst>
            </a:blip>
            <a:srcRect r="25915"/>
            <a:stretch/>
          </p:blipFill>
          <p:spPr>
            <a:xfrm>
              <a:off x="4770314" y="5217075"/>
              <a:ext cx="1234910" cy="914400"/>
            </a:xfrm>
            <a:prstGeom prst="rect">
              <a:avLst/>
            </a:prstGeom>
          </p:spPr>
        </p:pic>
      </p:grpSp>
      <p:grpSp>
        <p:nvGrpSpPr>
          <p:cNvPr id="4" name="Group 3"/>
          <p:cNvGrpSpPr/>
          <p:nvPr/>
        </p:nvGrpSpPr>
        <p:grpSpPr>
          <a:xfrm>
            <a:off x="1687487" y="5851806"/>
            <a:ext cx="7521653" cy="338554"/>
            <a:chOff x="3364358" y="7491377"/>
            <a:chExt cx="7521653" cy="338554"/>
          </a:xfrm>
        </p:grpSpPr>
        <p:sp>
          <p:nvSpPr>
            <p:cNvPr id="29" name="TextBox 28"/>
            <p:cNvSpPr txBox="1"/>
            <p:nvPr/>
          </p:nvSpPr>
          <p:spPr>
            <a:xfrm>
              <a:off x="8767774" y="7491377"/>
              <a:ext cx="2118237" cy="338554"/>
            </a:xfrm>
            <a:prstGeom prst="rect">
              <a:avLst/>
            </a:prstGeom>
            <a:noFill/>
          </p:spPr>
          <p:txBody>
            <a:bodyPr wrap="square" rtlCol="0">
              <a:spAutoFit/>
            </a:bodyPr>
            <a:lstStyle/>
            <a:p>
              <a:r>
                <a:rPr lang="en-US" sz="1600" dirty="0" err="1" smtClean="0"/>
                <a:t>Bodycams</a:t>
              </a:r>
              <a:r>
                <a:rPr lang="en-US" sz="1600" dirty="0" smtClean="0"/>
                <a:t>/Surveillance </a:t>
              </a:r>
              <a:endParaRPr lang="en-US" sz="1600" dirty="0"/>
            </a:p>
          </p:txBody>
        </p:sp>
        <p:sp>
          <p:nvSpPr>
            <p:cNvPr id="35" name="TextBox 34"/>
            <p:cNvSpPr txBox="1"/>
            <p:nvPr/>
          </p:nvSpPr>
          <p:spPr>
            <a:xfrm>
              <a:off x="7628723" y="7491377"/>
              <a:ext cx="633833" cy="338554"/>
            </a:xfrm>
            <a:prstGeom prst="rect">
              <a:avLst/>
            </a:prstGeom>
            <a:noFill/>
          </p:spPr>
          <p:txBody>
            <a:bodyPr wrap="square" rtlCol="0">
              <a:spAutoFit/>
            </a:bodyPr>
            <a:lstStyle/>
            <a:p>
              <a:r>
                <a:rPr lang="en-US" sz="1600" dirty="0"/>
                <a:t>DNA</a:t>
              </a:r>
            </a:p>
          </p:txBody>
        </p:sp>
        <p:sp>
          <p:nvSpPr>
            <p:cNvPr id="37" name="TextBox 36"/>
            <p:cNvSpPr txBox="1"/>
            <p:nvPr/>
          </p:nvSpPr>
          <p:spPr>
            <a:xfrm>
              <a:off x="6673938" y="7491377"/>
              <a:ext cx="1085970" cy="338554"/>
            </a:xfrm>
            <a:prstGeom prst="rect">
              <a:avLst/>
            </a:prstGeom>
            <a:noFill/>
          </p:spPr>
          <p:txBody>
            <a:bodyPr wrap="square" rtlCol="0">
              <a:spAutoFit/>
            </a:bodyPr>
            <a:lstStyle/>
            <a:p>
              <a:r>
                <a:rPr lang="en-US" sz="1600" dirty="0"/>
                <a:t>Medical</a:t>
              </a:r>
            </a:p>
          </p:txBody>
        </p:sp>
        <p:sp>
          <p:nvSpPr>
            <p:cNvPr id="40" name="TextBox 39"/>
            <p:cNvSpPr txBox="1"/>
            <p:nvPr/>
          </p:nvSpPr>
          <p:spPr>
            <a:xfrm>
              <a:off x="5704309" y="7491377"/>
              <a:ext cx="1170440" cy="307777"/>
            </a:xfrm>
            <a:prstGeom prst="rect">
              <a:avLst/>
            </a:prstGeom>
            <a:noFill/>
          </p:spPr>
          <p:txBody>
            <a:bodyPr wrap="square" rtlCol="0">
              <a:spAutoFit/>
            </a:bodyPr>
            <a:lstStyle/>
            <a:p>
              <a:r>
                <a:rPr lang="en-US" sz="1400" dirty="0"/>
                <a:t>Social Media</a:t>
              </a:r>
            </a:p>
          </p:txBody>
        </p:sp>
        <p:sp>
          <p:nvSpPr>
            <p:cNvPr id="42" name="TextBox 41"/>
            <p:cNvSpPr txBox="1"/>
            <p:nvPr/>
          </p:nvSpPr>
          <p:spPr>
            <a:xfrm>
              <a:off x="4634766" y="7491377"/>
              <a:ext cx="1170440" cy="307777"/>
            </a:xfrm>
            <a:prstGeom prst="rect">
              <a:avLst/>
            </a:prstGeom>
            <a:noFill/>
          </p:spPr>
          <p:txBody>
            <a:bodyPr wrap="square" rtlCol="0">
              <a:spAutoFit/>
            </a:bodyPr>
            <a:lstStyle/>
            <a:p>
              <a:r>
                <a:rPr lang="en-US" sz="1400"/>
                <a:t>Geospatial</a:t>
              </a:r>
              <a:endParaRPr lang="en-US" sz="1400" dirty="0"/>
            </a:p>
          </p:txBody>
        </p:sp>
        <p:sp>
          <p:nvSpPr>
            <p:cNvPr id="50" name="TextBox 49"/>
            <p:cNvSpPr txBox="1"/>
            <p:nvPr/>
          </p:nvSpPr>
          <p:spPr>
            <a:xfrm>
              <a:off x="3364358" y="7491377"/>
              <a:ext cx="1170440" cy="307777"/>
            </a:xfrm>
            <a:prstGeom prst="rect">
              <a:avLst/>
            </a:prstGeom>
            <a:noFill/>
          </p:spPr>
          <p:txBody>
            <a:bodyPr wrap="square" rtlCol="0">
              <a:spAutoFit/>
            </a:bodyPr>
            <a:lstStyle/>
            <a:p>
              <a:r>
                <a:rPr lang="en-US" sz="1400" dirty="0"/>
                <a:t>Tabular</a:t>
              </a:r>
            </a:p>
          </p:txBody>
        </p:sp>
      </p:grpSp>
      <p:pic>
        <p:nvPicPr>
          <p:cNvPr id="51" name="image2.jpeg" descr="NIST_ppt1a.jpg"/>
          <p:cNvPicPr>
            <a:picLocks noChangeAspect="1"/>
          </p:cNvPicPr>
          <p:nvPr/>
        </p:nvPicPr>
        <p:blipFill rotWithShape="1">
          <a:blip r:embed="rId3">
            <a:extLst/>
          </a:blip>
          <a:srcRect l="18104" t="90360"/>
          <a:stretch/>
        </p:blipFill>
        <p:spPr>
          <a:xfrm>
            <a:off x="4703380" y="6201103"/>
            <a:ext cx="7488620" cy="661091"/>
          </a:xfrm>
          <a:prstGeom prst="rect">
            <a:avLst/>
          </a:prstGeom>
          <a:ln w="12700">
            <a:miter lim="400000"/>
          </a:ln>
        </p:spPr>
      </p:pic>
      <p:sp>
        <p:nvSpPr>
          <p:cNvPr id="15" name="TextBox 14"/>
          <p:cNvSpPr txBox="1"/>
          <p:nvPr/>
        </p:nvSpPr>
        <p:spPr>
          <a:xfrm>
            <a:off x="1559472" y="6176698"/>
            <a:ext cx="9161080" cy="746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r>
              <a:rPr lang="en-US" sz="1100" dirty="0">
                <a:solidFill>
                  <a:schemeClr val="bg1"/>
                </a:solidFill>
              </a:rPr>
              <a:t>Simson L. </a:t>
            </a:r>
            <a:r>
              <a:rPr lang="en-US" sz="1100" dirty="0" smtClean="0">
                <a:solidFill>
                  <a:schemeClr val="bg1"/>
                </a:solidFill>
              </a:rPr>
              <a:t>Garfinkel, Ph.D., Senior Advisor, Information </a:t>
            </a:r>
            <a:r>
              <a:rPr lang="en-US" sz="1100" dirty="0">
                <a:solidFill>
                  <a:schemeClr val="bg1"/>
                </a:solidFill>
              </a:rPr>
              <a:t>Access Division, </a:t>
            </a:r>
            <a:r>
              <a:rPr lang="en-US" sz="1100" dirty="0" err="1" smtClean="0">
                <a:solidFill>
                  <a:schemeClr val="bg1"/>
                </a:solidFill>
              </a:rPr>
              <a:t>simson.garfinkel@nist.gov</a:t>
            </a:r>
            <a:endParaRPr lang="en-US" sz="1100" dirty="0" smtClean="0">
              <a:solidFill>
                <a:schemeClr val="bg1"/>
              </a:solidFill>
            </a:endParaRPr>
          </a:p>
          <a:p>
            <a:endParaRPr lang="en-US" sz="1100" dirty="0">
              <a:solidFill>
                <a:schemeClr val="bg1"/>
              </a:solidFill>
            </a:endParaRPr>
          </a:p>
          <a:p>
            <a:r>
              <a:rPr lang="en-US" sz="900" dirty="0">
                <a:solidFill>
                  <a:schemeClr val="bg1"/>
                </a:solidFill>
              </a:rPr>
              <a:t>DISCLAIMER: Specific products and organizations identified in this report were used in order to perform the evaluations described. In no case does such identification imply recommendation or endorsement by the National Institute of Standards and Technology, nor does it imply that identified are necessarily the best available for the purpose. </a:t>
            </a:r>
            <a:endParaRPr lang="en-US" sz="900" dirty="0">
              <a:solidFill>
                <a:schemeClr val="bg1"/>
              </a:solidFill>
              <a:sym typeface="Calibri"/>
            </a:endParaRPr>
          </a:p>
        </p:txBody>
      </p:sp>
      <p:sp>
        <p:nvSpPr>
          <p:cNvPr id="52" name="TextBox 51"/>
          <p:cNvSpPr txBox="1"/>
          <p:nvPr/>
        </p:nvSpPr>
        <p:spPr>
          <a:xfrm>
            <a:off x="7162073" y="312029"/>
            <a:ext cx="1636055" cy="2462213"/>
          </a:xfrm>
          <a:prstGeom prst="rect">
            <a:avLst/>
          </a:prstGeom>
          <a:noFill/>
        </p:spPr>
        <p:txBody>
          <a:bodyPr wrap="square" rtlCol="0">
            <a:spAutoFit/>
          </a:bodyPr>
          <a:lstStyle/>
          <a:p>
            <a:r>
              <a:rPr lang="en-US" sz="1400" b="1" dirty="0" smtClean="0"/>
              <a:t>Today:</a:t>
            </a:r>
          </a:p>
          <a:p>
            <a:endParaRPr lang="en-US" sz="1400" dirty="0"/>
          </a:p>
          <a:p>
            <a:r>
              <a:rPr lang="en-US" sz="1400" dirty="0" smtClean="0"/>
              <a:t>How do we balance</a:t>
            </a:r>
          </a:p>
          <a:p>
            <a:r>
              <a:rPr lang="en-US" sz="1400" dirty="0" smtClean="0"/>
              <a:t>Utility vs. Risk?</a:t>
            </a:r>
          </a:p>
          <a:p>
            <a:endParaRPr lang="en-US" sz="1400" dirty="0"/>
          </a:p>
          <a:p>
            <a:r>
              <a:rPr lang="en-US" sz="1400" dirty="0" smtClean="0"/>
              <a:t>How does risk</a:t>
            </a:r>
            <a:br>
              <a:rPr lang="en-US" sz="1400" dirty="0" smtClean="0"/>
            </a:br>
            <a:r>
              <a:rPr lang="en-US" sz="1400" dirty="0" smtClean="0"/>
              <a:t>change over time?</a:t>
            </a:r>
          </a:p>
          <a:p>
            <a:endParaRPr lang="en-US" sz="1400" dirty="0"/>
          </a:p>
          <a:p>
            <a:r>
              <a:rPr lang="en-US" sz="1400" dirty="0" smtClean="0"/>
              <a:t>New data types</a:t>
            </a:r>
            <a:br>
              <a:rPr lang="en-US" sz="1400" dirty="0" smtClean="0"/>
            </a:br>
            <a:r>
              <a:rPr lang="en-US" sz="1400" dirty="0" smtClean="0"/>
              <a:t>to de-identify.</a:t>
            </a:r>
          </a:p>
          <a:p>
            <a:endParaRPr lang="en-US" sz="1400" dirty="0"/>
          </a:p>
        </p:txBody>
      </p:sp>
      <p:pic>
        <p:nvPicPr>
          <p:cNvPr id="39" name="Picture 38"/>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927319" y="1598333"/>
            <a:ext cx="1790211" cy="1301795"/>
          </a:xfrm>
          <a:prstGeom prst="rect">
            <a:avLst/>
          </a:prstGeom>
        </p:spPr>
      </p:pic>
      <p:pic>
        <p:nvPicPr>
          <p:cNvPr id="41" name="Picture 40"/>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825833" y="1007735"/>
            <a:ext cx="1138574" cy="1897623"/>
          </a:xfrm>
          <a:prstGeom prst="rect">
            <a:avLst/>
          </a:prstGeom>
        </p:spPr>
      </p:pic>
      <p:sp>
        <p:nvSpPr>
          <p:cNvPr id="53" name="TextBox 52"/>
          <p:cNvSpPr txBox="1"/>
          <p:nvPr/>
        </p:nvSpPr>
        <p:spPr>
          <a:xfrm>
            <a:off x="8851539" y="2962536"/>
            <a:ext cx="2803287" cy="307777"/>
          </a:xfrm>
          <a:prstGeom prst="rect">
            <a:avLst/>
          </a:prstGeom>
          <a:noFill/>
        </p:spPr>
        <p:txBody>
          <a:bodyPr wrap="square" rtlCol="0">
            <a:spAutoFit/>
          </a:bodyPr>
          <a:lstStyle/>
          <a:p>
            <a:r>
              <a:rPr lang="en-US" sz="1400" dirty="0" err="1" smtClean="0"/>
              <a:t>Bikeshare</a:t>
            </a:r>
            <a:r>
              <a:rPr lang="en-US" sz="1400" dirty="0" smtClean="0"/>
              <a:t> riders re-identified?</a:t>
            </a:r>
            <a:endParaRPr lang="en-US" sz="1400" dirty="0"/>
          </a:p>
        </p:txBody>
      </p:sp>
      <p:pic>
        <p:nvPicPr>
          <p:cNvPr id="46" name="Picture 45"/>
          <p:cNvPicPr>
            <a:picLocks noChangeAspect="1"/>
          </p:cNvPicPr>
          <p:nvPr/>
        </p:nvPicPr>
        <p:blipFill rotWithShape="1">
          <a:blip r:embed="rId12"/>
          <a:srcRect l="48679" t="17271" r="1756"/>
          <a:stretch/>
        </p:blipFill>
        <p:spPr>
          <a:xfrm>
            <a:off x="8927319" y="529977"/>
            <a:ext cx="1793233" cy="1294598"/>
          </a:xfrm>
          <a:prstGeom prst="rect">
            <a:avLst/>
          </a:prstGeom>
        </p:spPr>
      </p:pic>
      <p:sp>
        <p:nvSpPr>
          <p:cNvPr id="54" name="TextBox 53"/>
          <p:cNvSpPr txBox="1"/>
          <p:nvPr/>
        </p:nvSpPr>
        <p:spPr>
          <a:xfrm>
            <a:off x="10694298" y="472313"/>
            <a:ext cx="1401644" cy="523220"/>
          </a:xfrm>
          <a:prstGeom prst="rect">
            <a:avLst/>
          </a:prstGeom>
          <a:noFill/>
        </p:spPr>
        <p:txBody>
          <a:bodyPr wrap="square" rtlCol="0">
            <a:spAutoFit/>
          </a:bodyPr>
          <a:lstStyle/>
          <a:p>
            <a:r>
              <a:rPr lang="en-US" sz="1400" dirty="0" smtClean="0"/>
              <a:t>NYC Taxi drivers</a:t>
            </a:r>
          </a:p>
          <a:p>
            <a:r>
              <a:rPr lang="en-US" sz="1400" dirty="0" smtClean="0"/>
              <a:t>Re-identified</a:t>
            </a:r>
            <a:endParaRPr lang="en-US" sz="1400" dirty="0"/>
          </a:p>
        </p:txBody>
      </p:sp>
      <p:pic>
        <p:nvPicPr>
          <p:cNvPr id="58" name="Picture 57"/>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7260562" y="3282467"/>
            <a:ext cx="2256108" cy="1128054"/>
          </a:xfrm>
          <a:prstGeom prst="rect">
            <a:avLst/>
          </a:prstGeom>
          <a:solidFill>
            <a:srgbClr val="FFFF00"/>
          </a:solidFill>
        </p:spPr>
      </p:pic>
      <p:sp>
        <p:nvSpPr>
          <p:cNvPr id="59" name="TextBox 58"/>
          <p:cNvSpPr txBox="1"/>
          <p:nvPr/>
        </p:nvSpPr>
        <p:spPr>
          <a:xfrm>
            <a:off x="7160103" y="4402808"/>
            <a:ext cx="2010105" cy="523220"/>
          </a:xfrm>
          <a:prstGeom prst="rect">
            <a:avLst/>
          </a:prstGeom>
          <a:noFill/>
        </p:spPr>
        <p:txBody>
          <a:bodyPr wrap="square" rtlCol="0">
            <a:spAutoFit/>
          </a:bodyPr>
          <a:lstStyle/>
          <a:p>
            <a:r>
              <a:rPr lang="en-US" sz="1400" dirty="0" smtClean="0"/>
              <a:t>Community harms without re-identification</a:t>
            </a:r>
          </a:p>
        </p:txBody>
      </p:sp>
      <p:cxnSp>
        <p:nvCxnSpPr>
          <p:cNvPr id="61" name="Straight Connector 60"/>
          <p:cNvCxnSpPr/>
          <p:nvPr/>
        </p:nvCxnSpPr>
        <p:spPr>
          <a:xfrm>
            <a:off x="7006542" y="147379"/>
            <a:ext cx="0" cy="4807850"/>
          </a:xfrm>
          <a:prstGeom prst="line">
            <a:avLst/>
          </a:prstGeom>
          <a:ln w="47625">
            <a:solidFill>
              <a:srgbClr val="262F5E"/>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085494" y="890800"/>
            <a:ext cx="4314771" cy="369332"/>
          </a:xfrm>
          <a:prstGeom prst="rect">
            <a:avLst/>
          </a:prstGeom>
        </p:spPr>
        <p:txBody>
          <a:bodyPr wrap="none">
            <a:spAutoFit/>
          </a:bodyPr>
          <a:lstStyle/>
          <a:p>
            <a:pPr algn="ctr"/>
            <a:r>
              <a:rPr lang="en-US" dirty="0" smtClean="0"/>
              <a:t>Field Suppression, Swapping, Generalization</a:t>
            </a:r>
            <a:endParaRPr lang="en-US" dirty="0"/>
          </a:p>
        </p:txBody>
      </p:sp>
      <p:sp>
        <p:nvSpPr>
          <p:cNvPr id="2" name="TextBox 1"/>
          <p:cNvSpPr txBox="1"/>
          <p:nvPr/>
        </p:nvSpPr>
        <p:spPr>
          <a:xfrm>
            <a:off x="9704657" y="3650867"/>
            <a:ext cx="2266446" cy="1169551"/>
          </a:xfrm>
          <a:prstGeom prst="rect">
            <a:avLst/>
          </a:prstGeom>
          <a:solidFill>
            <a:schemeClr val="accent6">
              <a:lumMod val="40000"/>
              <a:lumOff val="60000"/>
            </a:schemeClr>
          </a:solidFill>
        </p:spPr>
        <p:txBody>
          <a:bodyPr wrap="square" rtlCol="0">
            <a:spAutoFit/>
          </a:bodyPr>
          <a:lstStyle/>
          <a:p>
            <a:r>
              <a:rPr lang="en-US" sz="1400" dirty="0" smtClean="0"/>
              <a:t>Options moving forward:</a:t>
            </a:r>
          </a:p>
          <a:p>
            <a:pPr marL="114300" indent="-114300">
              <a:buFont typeface="Arial" charset="0"/>
              <a:buChar char="•"/>
            </a:pPr>
            <a:r>
              <a:rPr lang="en-US" sz="1400" dirty="0" smtClean="0"/>
              <a:t>Better de-identification</a:t>
            </a:r>
          </a:p>
          <a:p>
            <a:pPr marL="114300" indent="-114300">
              <a:buFont typeface="Arial" charset="0"/>
              <a:buChar char="•"/>
            </a:pPr>
            <a:r>
              <a:rPr lang="en-US" sz="1400" dirty="0" smtClean="0"/>
              <a:t>Synthetic data</a:t>
            </a:r>
          </a:p>
          <a:p>
            <a:pPr marL="114300" indent="-114300">
              <a:buFont typeface="Arial" charset="0"/>
              <a:buChar char="•"/>
            </a:pPr>
            <a:r>
              <a:rPr lang="en-US" sz="1400" dirty="0" smtClean="0"/>
              <a:t>Data </a:t>
            </a:r>
            <a:r>
              <a:rPr lang="en-US" sz="1400" smtClean="0"/>
              <a:t>use agreements</a:t>
            </a:r>
            <a:endParaRPr lang="en-US" sz="1400" dirty="0" smtClean="0"/>
          </a:p>
          <a:p>
            <a:pPr marL="114300" indent="-114300">
              <a:buFont typeface="Arial" charset="0"/>
              <a:buChar char="•"/>
            </a:pPr>
            <a:r>
              <a:rPr lang="en-US" sz="1400" dirty="0" smtClean="0"/>
              <a:t>Privacy remediation</a:t>
            </a:r>
          </a:p>
        </p:txBody>
      </p:sp>
    </p:spTree>
    <p:extLst>
      <p:ext uri="{BB962C8B-B14F-4D97-AF65-F5344CB8AC3E}">
        <p14:creationId xmlns:p14="http://schemas.microsoft.com/office/powerpoint/2010/main" val="46054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182</Words>
  <Application>Microsoft Macintosh PowerPoint</Application>
  <PresentationFormat>Widescreen</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Narrow</vt:lpstr>
      <vt:lpstr>Brush Script MT</vt:lpstr>
      <vt:lpstr>Calibri</vt:lpstr>
      <vt:lpstr>Calibri Light</vt:lpstr>
      <vt:lpstr>Arial</vt:lpstr>
      <vt:lpstr>Office Theme</vt:lpstr>
      <vt:lpstr>There is privacy risk in de-identified data — what can we do about 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Garfinkel, Simson L. (Fed)</dc:creator>
  <cp:lastModifiedBy>Garfinkel, Simson L.</cp:lastModifiedBy>
  <cp:revision>39</cp:revision>
  <dcterms:created xsi:type="dcterms:W3CDTF">2016-03-23T17:05:31Z</dcterms:created>
  <dcterms:modified xsi:type="dcterms:W3CDTF">2016-03-24T01:03:03Z</dcterms:modified>
</cp:coreProperties>
</file>