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61" r:id="rId27"/>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xmlns="">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12" autoAdjust="0"/>
  </p:normalViewPr>
  <p:slideViewPr>
    <p:cSldViewPr snapToGrid="0" snapToObjects="1">
      <p:cViewPr varScale="1">
        <p:scale>
          <a:sx n="52" d="100"/>
          <a:sy n="52" d="100"/>
        </p:scale>
        <p:origin x="-1338" y="-108"/>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snapToObjects="1">
      <p:cViewPr>
        <p:scale>
          <a:sx n="60" d="100"/>
          <a:sy n="60" d="100"/>
        </p:scale>
        <p:origin x="1829" y="34"/>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baldrige2.campus.nist.gov\Cross%20Functional%20Teams\0%20BPEP%20New%20Structure\Education\Slide%20Set\2015\Graphics\Spider%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3.6951924645106923E-2"/>
          <c:y val="3.4890770148103489E-2"/>
          <c:w val="0.57409231721902443"/>
          <c:h val="0.81638773166130862"/>
        </c:manualLayout>
      </c:layout>
      <c:radarChart>
        <c:radarStyle val="marker"/>
        <c:varyColors val="0"/>
        <c:ser>
          <c:idx val="0"/>
          <c:order val="0"/>
          <c:tx>
            <c:strRef>
              <c:f>'Revised Spider Color CR'!#REF!</c:f>
              <c:strCache>
                <c:ptCount val="1"/>
                <c:pt idx="0">
                  <c:v>#REF!</c:v>
                </c:pt>
              </c:strCache>
            </c:strRef>
          </c:tx>
          <c:spPr>
            <a:ln w="69850" cmpd="sng">
              <a:solidFill>
                <a:srgbClr val="C00000"/>
              </a:solidFill>
            </a:ln>
            <a:effectLst/>
          </c:spPr>
          <c:marker>
            <c:symbol val="diamond"/>
            <c:size val="14"/>
            <c:spPr>
              <a:solidFill>
                <a:srgbClr val="C00000"/>
              </a:solidFill>
              <a:ln>
                <a:noFill/>
              </a:ln>
              <a:effectLst/>
            </c:spPr>
          </c:marker>
          <c:cat>
            <c:strRef>
              <c:f>'Revised Spider Color CR'!$A$2:$A$18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'Revised Spider Color CR'!#REF!</c:f>
              <c:numCache>
                <c:formatCode>General</c:formatCode>
                <c:ptCount val="1"/>
                <c:pt idx="0">
                  <c:v>1</c:v>
                </c:pt>
              </c:numCache>
            </c:numRef>
          </c:val>
        </c:ser>
        <c:ser>
          <c:idx val="1"/>
          <c:order val="1"/>
          <c:tx>
            <c:strRef>
              <c:f>'Revised Spider Color CR'!$B$1</c:f>
              <c:strCache>
                <c:ptCount val="1"/>
                <c:pt idx="0">
                  <c:v>Median for All 2014 Applicants After Consensus Review</c:v>
                </c:pt>
              </c:strCache>
            </c:strRef>
          </c:tx>
          <c:spPr>
            <a:ln w="34925">
              <a:solidFill>
                <a:schemeClr val="accent4"/>
              </a:solidFill>
              <a:prstDash val="dash"/>
            </a:ln>
            <a:effectLst/>
          </c:spPr>
          <c:marker>
            <c:symbol val="triangle"/>
            <c:size val="7"/>
            <c:spPr>
              <a:solidFill>
                <a:schemeClr val="accent4"/>
              </a:solidFill>
              <a:effectLst/>
            </c:spPr>
          </c:marker>
          <c:cat>
            <c:strRef>
              <c:f>'Revised Spider Color CR'!$A$2:$A$18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'Revised Spider Color CR'!$B$2:$B$18</c:f>
              <c:numCache>
                <c:formatCode>General</c:formatCode>
                <c:ptCount val="17"/>
                <c:pt idx="0">
                  <c:v>3</c:v>
                </c:pt>
                <c:pt idx="1">
                  <c:v>3</c:v>
                </c:pt>
                <c:pt idx="2">
                  <c:v>3</c:v>
                </c:pt>
                <c:pt idx="3">
                  <c:v>3</c:v>
                </c:pt>
                <c:pt idx="4">
                  <c:v>3</c:v>
                </c:pt>
                <c:pt idx="5">
                  <c:v>3</c:v>
                </c:pt>
                <c:pt idx="6">
                  <c:v>3</c:v>
                </c:pt>
                <c:pt idx="7">
                  <c:v>3</c:v>
                </c:pt>
                <c:pt idx="8">
                  <c:v>3</c:v>
                </c:pt>
                <c:pt idx="9">
                  <c:v>3</c:v>
                </c:pt>
                <c:pt idx="10">
                  <c:v>3</c:v>
                </c:pt>
                <c:pt idx="11">
                  <c:v>3</c:v>
                </c:pt>
                <c:pt idx="12">
                  <c:v>2</c:v>
                </c:pt>
                <c:pt idx="13">
                  <c:v>2</c:v>
                </c:pt>
                <c:pt idx="14">
                  <c:v>3</c:v>
                </c:pt>
                <c:pt idx="15">
                  <c:v>2</c:v>
                </c:pt>
                <c:pt idx="16">
                  <c:v>2.5</c:v>
                </c:pt>
              </c:numCache>
            </c:numRef>
          </c:val>
        </c:ser>
        <c:ser>
          <c:idx val="2"/>
          <c:order val="2"/>
          <c:tx>
            <c:v>Median Scores for All Site-Visited Applicants after Site Visit Review</c:v>
          </c:tx>
          <c:spPr>
            <a:ln>
              <a:solidFill>
                <a:schemeClr val="accent3">
                  <a:lumMod val="50000"/>
                </a:schemeClr>
              </a:solidFill>
              <a:prstDash val="sysDot"/>
            </a:ln>
          </c:spPr>
          <c:marker>
            <c:symbol val="square"/>
            <c:size val="7"/>
            <c:spPr>
              <a:solidFill>
                <a:schemeClr val="accent3">
                  <a:lumMod val="50000"/>
                </a:schemeClr>
              </a:solidFill>
              <a:ln w="0">
                <a:noFill/>
              </a:ln>
            </c:spPr>
          </c:marker>
          <c:cat>
            <c:strRef>
              <c:f>'Revised Spider Color CR'!$A$2:$A$18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'Revised Spider Color CR'!$C$2:$C$18</c:f>
              <c:numCache>
                <c:formatCode>General</c:formatCode>
                <c:ptCount val="17"/>
                <c:pt idx="0">
                  <c:v>4</c:v>
                </c:pt>
                <c:pt idx="1">
                  <c:v>4</c:v>
                </c:pt>
                <c:pt idx="2">
                  <c:v>4</c:v>
                </c:pt>
                <c:pt idx="3">
                  <c:v>4</c:v>
                </c:pt>
                <c:pt idx="4">
                  <c:v>3</c:v>
                </c:pt>
                <c:pt idx="5">
                  <c:v>4</c:v>
                </c:pt>
                <c:pt idx="6">
                  <c:v>3</c:v>
                </c:pt>
                <c:pt idx="7">
                  <c:v>3</c:v>
                </c:pt>
                <c:pt idx="8">
                  <c:v>3</c:v>
                </c:pt>
                <c:pt idx="9">
                  <c:v>4</c:v>
                </c:pt>
                <c:pt idx="10">
                  <c:v>4</c:v>
                </c:pt>
                <c:pt idx="11">
                  <c:v>4</c:v>
                </c:pt>
                <c:pt idx="12">
                  <c:v>3</c:v>
                </c:pt>
                <c:pt idx="13">
                  <c:v>3</c:v>
                </c:pt>
                <c:pt idx="14">
                  <c:v>3</c:v>
                </c:pt>
                <c:pt idx="15">
                  <c:v>3</c:v>
                </c:pt>
                <c:pt idx="16">
                  <c:v>3</c:v>
                </c:pt>
              </c:numCache>
            </c:numRef>
          </c:val>
        </c:ser>
        <c:ser>
          <c:idx val="3"/>
          <c:order val="3"/>
          <c:tx>
            <c:v>Median Scores for All Site-Visited Applicants after Site Visit Review</c:v>
          </c:tx>
          <c:spPr>
            <a:ln>
              <a:solidFill>
                <a:schemeClr val="accent3">
                  <a:lumMod val="50000"/>
                </a:schemeClr>
              </a:solidFill>
              <a:prstDash val="sysDot"/>
            </a:ln>
          </c:spPr>
          <c:marker>
            <c:symbol val="square"/>
            <c:size val="7"/>
            <c:spPr>
              <a:solidFill>
                <a:schemeClr val="accent3">
                  <a:lumMod val="50000"/>
                </a:schemeClr>
              </a:solidFill>
              <a:ln cap="rnd">
                <a:solidFill>
                  <a:schemeClr val="accent3">
                    <a:lumMod val="50000"/>
                  </a:schemeClr>
                </a:solidFill>
                <a:prstDash val="sysDot"/>
              </a:ln>
            </c:spPr>
          </c:marker>
          <c:val>
            <c:numLit>
              <c:formatCode>General</c:formatCode>
              <c:ptCount val="1"/>
              <c:pt idx="0">
                <c:v>1</c:v>
              </c:pt>
            </c:numLit>
          </c:val>
        </c:ser>
        <c:dLbls>
          <c:showLegendKey val="0"/>
          <c:showVal val="0"/>
          <c:showCatName val="0"/>
          <c:showSerName val="0"/>
          <c:showPercent val="0"/>
          <c:showBubbleSize val="0"/>
        </c:dLbls>
        <c:axId val="38374784"/>
        <c:axId val="38380672"/>
      </c:radarChart>
      <c:catAx>
        <c:axId val="38374784"/>
        <c:scaling>
          <c:orientation val="minMax"/>
        </c:scaling>
        <c:delete val="0"/>
        <c:axPos val="b"/>
        <c:majorGridlines/>
        <c:numFmt formatCode="General" sourceLinked="1"/>
        <c:majorTickMark val="out"/>
        <c:minorTickMark val="none"/>
        <c:tickLblPos val="nextTo"/>
        <c:txPr>
          <a:bodyPr rot="0" vert="horz"/>
          <a:lstStyle/>
          <a:p>
            <a:pPr>
              <a:defRPr sz="1200" b="1"/>
            </a:pPr>
            <a:endParaRPr lang="en-US"/>
          </a:p>
        </c:txPr>
        <c:crossAx val="38380672"/>
        <c:crosses val="autoZero"/>
        <c:auto val="0"/>
        <c:lblAlgn val="ctr"/>
        <c:lblOffset val="100"/>
        <c:noMultiLvlLbl val="0"/>
      </c:catAx>
      <c:valAx>
        <c:axId val="38380672"/>
        <c:scaling>
          <c:orientation val="minMax"/>
          <c:max val="5"/>
          <c:min val="0"/>
        </c:scaling>
        <c:delete val="0"/>
        <c:axPos val="l"/>
        <c:majorGridlines>
          <c:spPr>
            <a:ln>
              <a:solidFill>
                <a:schemeClr val="bg1">
                  <a:lumMod val="75000"/>
                </a:schemeClr>
              </a:solidFill>
            </a:ln>
          </c:spPr>
        </c:majorGridlines>
        <c:numFmt formatCode="General" sourceLinked="1"/>
        <c:majorTickMark val="cross"/>
        <c:minorTickMark val="none"/>
        <c:tickLblPos val="none"/>
        <c:crossAx val="38374784"/>
        <c:crosses val="autoZero"/>
        <c:crossBetween val="between"/>
        <c:majorUnit val="1"/>
        <c:minorUnit val="0.5"/>
      </c:valAx>
    </c:plotArea>
    <c:legend>
      <c:legendPos val="t"/>
      <c:legendEntry>
        <c:idx val="0"/>
        <c:delete val="1"/>
      </c:legendEntry>
      <c:legendEntry>
        <c:idx val="2"/>
        <c:delete val="1"/>
      </c:legendEntry>
      <c:layout>
        <c:manualLayout>
          <c:xMode val="edge"/>
          <c:yMode val="edge"/>
          <c:x val="0.64087197262107831"/>
          <c:y val="0.71995505390137315"/>
          <c:w val="0.3565058279592544"/>
          <c:h val="0.16049147261338584"/>
        </c:manualLayout>
      </c:layout>
      <c:overlay val="0"/>
      <c:txPr>
        <a:bodyPr/>
        <a:lstStyle/>
        <a:p>
          <a:pPr>
            <a:defRPr sz="1600" b="1"/>
          </a:pPr>
          <a:endParaRPr lang="en-US"/>
        </a:p>
      </c:txPr>
    </c:legend>
    <c:plotVisOnly val="1"/>
    <c:dispBlanksAs val="span"/>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0.33267</cdr:x>
      <cdr:y>0.40601</cdr:y>
    </cdr:from>
    <cdr:to>
      <cdr:x>0.39211</cdr:x>
      <cdr:y>0.43221</cdr:y>
    </cdr:to>
    <cdr:sp macro="" textlink="">
      <cdr:nvSpPr>
        <cdr:cNvPr id="2" name="TextBox 1"/>
        <cdr:cNvSpPr txBox="1"/>
      </cdr:nvSpPr>
      <cdr:spPr>
        <a:xfrm xmlns:a="http://schemas.openxmlformats.org/drawingml/2006/main" rot="21057306">
          <a:off x="3133128" y="2688954"/>
          <a:ext cx="559809" cy="173519"/>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91440" rtlCol="0"/>
        <a:lstStyle xmlns:a="http://schemas.openxmlformats.org/drawingml/2006/main"/>
        <a:p xmlns:a="http://schemas.openxmlformats.org/drawingml/2006/main">
          <a:pPr marL="0" indent="0"/>
          <a:r>
            <a:rPr lang="en-US" sz="1400" b="1" dirty="0">
              <a:latin typeface="+mn-lt"/>
              <a:ea typeface="+mn-ea"/>
              <a:cs typeface="+mn-cs"/>
            </a:rPr>
            <a:t>0-5%</a:t>
          </a:r>
        </a:p>
      </cdr:txBody>
    </cdr:sp>
  </cdr:relSizeAnchor>
  <cdr:relSizeAnchor xmlns:cdr="http://schemas.openxmlformats.org/drawingml/2006/chartDrawing">
    <cdr:from>
      <cdr:x>0.29855</cdr:x>
      <cdr:y>0.3428</cdr:y>
    </cdr:from>
    <cdr:to>
      <cdr:x>0.38186</cdr:x>
      <cdr:y>0.36707</cdr:y>
    </cdr:to>
    <cdr:sp macro="" textlink="">
      <cdr:nvSpPr>
        <cdr:cNvPr id="6" name="TextBox 1"/>
        <cdr:cNvSpPr txBox="1"/>
      </cdr:nvSpPr>
      <cdr:spPr>
        <a:xfrm xmlns:a="http://schemas.openxmlformats.org/drawingml/2006/main" rot="21008000">
          <a:off x="2811720" y="2270348"/>
          <a:ext cx="784617" cy="160737"/>
        </a:xfrm>
        <a:prstGeom xmlns:a="http://schemas.openxmlformats.org/drawingml/2006/main" prst="rect">
          <a:avLst/>
        </a:prstGeom>
        <a:solidFill xmlns:a="http://schemas.openxmlformats.org/drawingml/2006/main">
          <a:schemeClr val="bg1"/>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t>10-25%</a:t>
          </a:r>
        </a:p>
      </cdr:txBody>
    </cdr:sp>
  </cdr:relSizeAnchor>
  <cdr:relSizeAnchor xmlns:cdr="http://schemas.openxmlformats.org/drawingml/2006/chartDrawing">
    <cdr:from>
      <cdr:x>0.30098</cdr:x>
      <cdr:y>0.27372</cdr:y>
    </cdr:from>
    <cdr:to>
      <cdr:x>0.40637</cdr:x>
      <cdr:y>0.3148</cdr:y>
    </cdr:to>
    <cdr:sp macro="" textlink="">
      <cdr:nvSpPr>
        <cdr:cNvPr id="9" name="TextBox 8"/>
        <cdr:cNvSpPr txBox="1"/>
      </cdr:nvSpPr>
      <cdr:spPr>
        <a:xfrm xmlns:a="http://schemas.openxmlformats.org/drawingml/2006/main" rot="21023955">
          <a:off x="2834598" y="1812784"/>
          <a:ext cx="992568" cy="27206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bIns="0" rtlCol="0"/>
        <a:lstStyle xmlns:a="http://schemas.openxmlformats.org/drawingml/2006/main"/>
        <a:p xmlns:a="http://schemas.openxmlformats.org/drawingml/2006/main">
          <a:pPr marL="0" indent="0" algn="ctr"/>
          <a:r>
            <a:rPr lang="en-US" sz="1400" b="1" dirty="0">
              <a:latin typeface="+mn-lt"/>
              <a:ea typeface="+mn-ea"/>
              <a:cs typeface="+mn-cs"/>
            </a:rPr>
            <a:t>30-45%</a:t>
          </a:r>
        </a:p>
      </cdr:txBody>
    </cdr:sp>
  </cdr:relSizeAnchor>
  <cdr:relSizeAnchor xmlns:cdr="http://schemas.openxmlformats.org/drawingml/2006/chartDrawing">
    <cdr:from>
      <cdr:x>0.36378</cdr:x>
      <cdr:y>0.19164</cdr:y>
    </cdr:from>
    <cdr:to>
      <cdr:x>0.45699</cdr:x>
      <cdr:y>0.21508</cdr:y>
    </cdr:to>
    <cdr:sp macro="" textlink="">
      <cdr:nvSpPr>
        <cdr:cNvPr id="10" name="TextBox 9"/>
        <cdr:cNvSpPr txBox="1"/>
      </cdr:nvSpPr>
      <cdr:spPr>
        <a:xfrm xmlns:a="http://schemas.openxmlformats.org/drawingml/2006/main" rot="21034215">
          <a:off x="3426144" y="1269215"/>
          <a:ext cx="877856" cy="15524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lstStyle xmlns:a="http://schemas.openxmlformats.org/drawingml/2006/main"/>
        <a:p xmlns:a="http://schemas.openxmlformats.org/drawingml/2006/main">
          <a:r>
            <a:rPr lang="en-US" sz="1400" b="1" dirty="0"/>
            <a:t>50-65%</a:t>
          </a:r>
        </a:p>
      </cdr:txBody>
    </cdr:sp>
  </cdr:relSizeAnchor>
  <cdr:relSizeAnchor xmlns:cdr="http://schemas.openxmlformats.org/drawingml/2006/chartDrawing">
    <cdr:from>
      <cdr:x>0.35721</cdr:x>
      <cdr:y>0.12386</cdr:y>
    </cdr:from>
    <cdr:to>
      <cdr:x>0.45206</cdr:x>
      <cdr:y>0.14414</cdr:y>
    </cdr:to>
    <cdr:sp macro="" textlink="">
      <cdr:nvSpPr>
        <cdr:cNvPr id="11" name="TextBox 1"/>
        <cdr:cNvSpPr txBox="1"/>
      </cdr:nvSpPr>
      <cdr:spPr>
        <a:xfrm xmlns:a="http://schemas.openxmlformats.org/drawingml/2006/main" rot="21034215">
          <a:off x="3364203" y="820324"/>
          <a:ext cx="893302" cy="134312"/>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t>70-85%</a:t>
          </a:r>
        </a:p>
      </cdr:txBody>
    </cdr:sp>
  </cdr:relSizeAnchor>
  <cdr:relSizeAnchor xmlns:cdr="http://schemas.openxmlformats.org/drawingml/2006/chartDrawing">
    <cdr:from>
      <cdr:x>0.34627</cdr:x>
      <cdr:y>0.01522</cdr:y>
    </cdr:from>
    <cdr:to>
      <cdr:x>0.45263</cdr:x>
      <cdr:y>0.06586</cdr:y>
    </cdr:to>
    <cdr:sp macro="" textlink="">
      <cdr:nvSpPr>
        <cdr:cNvPr id="13" name="TextBox 1"/>
        <cdr:cNvSpPr txBox="1"/>
      </cdr:nvSpPr>
      <cdr:spPr>
        <a:xfrm xmlns:a="http://schemas.openxmlformats.org/drawingml/2006/main" rot="21034215">
          <a:off x="3261159" y="100800"/>
          <a:ext cx="1001704" cy="335408"/>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t>90-100%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E54A5DDD-13F4-9145-98AB-212D371D7138}" type="slidenum">
              <a:rPr lang="en-US"/>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62503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DD9172C1-751C-40A4-9F7B-8F6EAEA298BC}" type="slidenum">
              <a:rPr lang="en-US" sz="1300"/>
              <a:pPr/>
              <a:t>10</a:t>
            </a:fld>
            <a:endParaRPr lang="en-US" sz="1300" dirty="0"/>
          </a:p>
        </p:txBody>
      </p:sp>
      <p:sp>
        <p:nvSpPr>
          <p:cNvPr id="20483" name="Rectangle 2"/>
          <p:cNvSpPr>
            <a:spLocks noGrp="1" noRot="1" noChangeAspect="1" noChangeArrowheads="1" noTextEdit="1"/>
          </p:cNvSpPr>
          <p:nvPr>
            <p:ph type="sldImg"/>
          </p:nvPr>
        </p:nvSpPr>
        <p:spPr>
          <a:xfrm>
            <a:off x="871538" y="842963"/>
            <a:ext cx="4652962" cy="3597316"/>
          </a:xfrm>
          <a:ln/>
        </p:spPr>
      </p:sp>
      <p:sp>
        <p:nvSpPr>
          <p:cNvPr id="18436" name="Rectangle 3"/>
          <p:cNvSpPr>
            <a:spLocks noGrp="1" noChangeArrowheads="1"/>
          </p:cNvSpPr>
          <p:nvPr>
            <p:ph type="body" idx="1"/>
          </p:nvPr>
        </p:nvSpPr>
        <p:spPr>
          <a:xfrm>
            <a:off x="284782" y="4519311"/>
            <a:ext cx="6492321" cy="4234004"/>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Applying for the Baldrige Award is a two-step process.</a:t>
            </a:r>
          </a:p>
          <a:p>
            <a:pPr>
              <a:spcBef>
                <a:spcPts val="0"/>
              </a:spcBef>
              <a:spcAft>
                <a:spcPts val="673"/>
              </a:spcAft>
            </a:pPr>
            <a:r>
              <a:rPr lang="en-US" sz="1100" dirty="0"/>
              <a:t>You first submit an eligibility certification package. In eligibility certification, your organization self-certifies that it meets the eligibility requirements for the award and provides background information related to its organizational structure, locations, workforce, customers, competitors, and suppliers. </a:t>
            </a:r>
          </a:p>
          <a:p>
            <a:pPr>
              <a:spcBef>
                <a:spcPts val="0"/>
              </a:spcBef>
              <a:spcAft>
                <a:spcPts val="673"/>
              </a:spcAft>
            </a:pPr>
            <a:r>
              <a:rPr lang="en-US" sz="1100" dirty="0"/>
              <a:t>Organizations apply in one of the six eligibility categories.</a:t>
            </a:r>
          </a:p>
          <a:p>
            <a:pPr>
              <a:spcBef>
                <a:spcPts val="0"/>
              </a:spcBef>
              <a:spcAft>
                <a:spcPts val="673"/>
              </a:spcAft>
            </a:pPr>
            <a:r>
              <a:rPr lang="en-US" sz="1100" dirty="0"/>
              <a:t>Organizations pay a nonrefundable eligibility processing fee of $360.</a:t>
            </a:r>
          </a:p>
          <a:p>
            <a:pPr>
              <a:spcBef>
                <a:spcPts val="0"/>
              </a:spcBef>
              <a:spcAft>
                <a:spcPts val="673"/>
              </a:spcAft>
            </a:pPr>
            <a:r>
              <a:rPr lang="en-US" sz="1100" dirty="0"/>
              <a:t>Organizations may select a senior staff member to serve on the Baldrige Board of Examiners. Nominees for this seat must not have served previously as </a:t>
            </a:r>
            <a:r>
              <a:rPr lang="en-US" sz="1100" dirty="0" smtClean="0"/>
              <a:t>examiners </a:t>
            </a:r>
            <a:r>
              <a:rPr lang="en-US" sz="1100" dirty="0"/>
              <a:t>for the Baldrige Award).</a:t>
            </a:r>
          </a:p>
          <a:p>
            <a:pPr>
              <a:spcBef>
                <a:spcPts val="0"/>
              </a:spcBef>
              <a:spcAft>
                <a:spcPts val="673"/>
              </a:spcAft>
            </a:pPr>
            <a:r>
              <a:rPr lang="en-US" sz="1100" dirty="0"/>
              <a:t>The second step is to submit an award application that responds to the questions in the Baldrige Criteria for Performance Excellence. </a:t>
            </a:r>
          </a:p>
          <a:p>
            <a:pPr>
              <a:spcBef>
                <a:spcPts val="0"/>
              </a:spcBef>
              <a:spcAft>
                <a:spcPts val="673"/>
              </a:spcAft>
            </a:pPr>
            <a:r>
              <a:rPr lang="en-US" sz="1100" dirty="0"/>
              <a:t>For the 2015 award cycle, application fees range from $4,200 to $18,000, depending on the organization’s and sector. For example, the fee for a health care business with more than 500 employees is $7,500. The fee for a public school district is $4,200. The fees cover some of the expenses associated with reviewing applications and developing feedback reports.</a:t>
            </a:r>
          </a:p>
          <a:p>
            <a:pPr>
              <a:spcBef>
                <a:spcPts val="0"/>
              </a:spcBef>
              <a:spcAft>
                <a:spcPts val="673"/>
              </a:spcAft>
            </a:pPr>
            <a:r>
              <a:rPr lang="en-US" sz="1100" dirty="0"/>
              <a:t>Applicants that are selected for a site visit pay additional fees. </a:t>
            </a:r>
          </a:p>
        </p:txBody>
      </p:sp>
    </p:spTree>
    <p:extLst>
      <p:ext uri="{BB962C8B-B14F-4D97-AF65-F5344CB8AC3E}">
        <p14:creationId xmlns:p14="http://schemas.microsoft.com/office/powerpoint/2010/main" val="317377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BBA90EB-6558-456F-BFF9-B54F93E24C6B}" type="slidenum">
              <a:rPr lang="en-US" sz="1300"/>
              <a:pPr/>
              <a:t>11</a:t>
            </a:fld>
            <a:endParaRPr lang="en-US" sz="1300" dirty="0"/>
          </a:p>
        </p:txBody>
      </p:sp>
      <p:sp>
        <p:nvSpPr>
          <p:cNvPr id="24579" name="Rectangle 2"/>
          <p:cNvSpPr>
            <a:spLocks noGrp="1" noRot="1" noChangeAspect="1" noChangeArrowheads="1" noTextEdit="1"/>
          </p:cNvSpPr>
          <p:nvPr>
            <p:ph type="sldImg"/>
          </p:nvPr>
        </p:nvSpPr>
        <p:spPr>
          <a:xfrm>
            <a:off x="977900" y="374650"/>
            <a:ext cx="4241800" cy="3279295"/>
          </a:xfrm>
          <a:ln/>
        </p:spPr>
      </p:sp>
      <p:sp>
        <p:nvSpPr>
          <p:cNvPr id="24580" name="Rectangle 3"/>
          <p:cNvSpPr>
            <a:spLocks noGrp="1" noChangeArrowheads="1"/>
          </p:cNvSpPr>
          <p:nvPr>
            <p:ph type="body" idx="1"/>
          </p:nvPr>
        </p:nvSpPr>
        <p:spPr>
          <a:xfrm>
            <a:off x="319523" y="3750181"/>
            <a:ext cx="6550194" cy="6650819"/>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review of applications begins with Independent Review and Consensus Review.</a:t>
            </a:r>
          </a:p>
          <a:p>
            <a:pPr>
              <a:spcBef>
                <a:spcPts val="0"/>
              </a:spcBef>
              <a:spcAft>
                <a:spcPts val="673"/>
              </a:spcAft>
            </a:pPr>
            <a:r>
              <a:rPr lang="en-US" sz="1100" b="1" dirty="0"/>
              <a:t>Independent Review and Consensus Review (June–August)</a:t>
            </a:r>
          </a:p>
          <a:p>
            <a:pPr>
              <a:spcBef>
                <a:spcPts val="0"/>
              </a:spcBef>
              <a:spcAft>
                <a:spcPts val="673"/>
              </a:spcAft>
            </a:pPr>
            <a:r>
              <a:rPr lang="en-US" sz="1100" dirty="0"/>
              <a:t>During Independent Review, examiners review an application individually, identifying the applicant’s strengths and opportunities for improvement, and score the application.</a:t>
            </a:r>
          </a:p>
          <a:p>
            <a:pPr>
              <a:spcBef>
                <a:spcPts val="0"/>
              </a:spcBef>
              <a:spcAft>
                <a:spcPts val="673"/>
              </a:spcAft>
            </a:pPr>
            <a:r>
              <a:rPr lang="en-US" sz="1100" dirty="0"/>
              <a:t>During Consensus Review, a team of examiners evaluates each applicant. The team members share observations about the applicant from their Independent Reviews, using a secure software system and the telephone, and they reach consensus on the applicant’s strengths, opportunities for improvement, and score. The team prepares a report that reflects its shared viewpoints on the applicant’s performance.</a:t>
            </a:r>
          </a:p>
          <a:p>
            <a:pPr>
              <a:spcBef>
                <a:spcPts val="0"/>
              </a:spcBef>
              <a:spcAft>
                <a:spcPts val="673"/>
              </a:spcAft>
            </a:pPr>
            <a:r>
              <a:rPr lang="en-US" sz="1100" dirty="0"/>
              <a:t>If the applicant is not selected for a site visit, the consensus report becomes the basis for the feedback report. If the applicant is selected for a site visit, the team uses the consensus report as a planning document and identifies issues to clarify and verify on-site.</a:t>
            </a:r>
          </a:p>
          <a:p>
            <a:pPr>
              <a:spcBef>
                <a:spcPts val="0"/>
              </a:spcBef>
              <a:spcAft>
                <a:spcPts val="673"/>
              </a:spcAft>
            </a:pPr>
            <a:r>
              <a:rPr lang="en-US" sz="1100" b="1" dirty="0"/>
              <a:t>Site Visit Review (October)</a:t>
            </a:r>
          </a:p>
          <a:p>
            <a:pPr>
              <a:spcBef>
                <a:spcPts val="0"/>
              </a:spcBef>
              <a:spcAft>
                <a:spcPts val="673"/>
              </a:spcAft>
            </a:pPr>
            <a:r>
              <a:rPr lang="en-US" sz="1100" dirty="0"/>
              <a:t>By visiting the applicant’s site, a Site Visit Team (six to eight examiners) clarifies uncertain points in the application, verifies that the information in the application is correct, and </a:t>
            </a:r>
            <a:r>
              <a:rPr lang="en-US" sz="1100" dirty="0" smtClean="0"/>
              <a:t>gains </a:t>
            </a:r>
            <a:r>
              <a:rPr lang="en-US" sz="1100" dirty="0"/>
              <a:t>additional information that may impact the evaluation of the applicant.</a:t>
            </a:r>
          </a:p>
          <a:p>
            <a:pPr>
              <a:spcBef>
                <a:spcPts val="0"/>
              </a:spcBef>
              <a:spcAft>
                <a:spcPts val="673"/>
              </a:spcAft>
            </a:pPr>
            <a:r>
              <a:rPr lang="en-US" sz="1100" dirty="0"/>
              <a:t>The team revises the consensus report based on findings from the site visit.</a:t>
            </a:r>
          </a:p>
          <a:p>
            <a:pPr>
              <a:spcBef>
                <a:spcPts val="0"/>
              </a:spcBef>
              <a:spcAft>
                <a:spcPts val="673"/>
              </a:spcAft>
            </a:pPr>
            <a:r>
              <a:rPr lang="en-US" sz="1100" dirty="0"/>
              <a:t>The judges use this report to decide whether to recommend the applicant as an award recipient to the director of NIST and the Secretary of Commerce.</a:t>
            </a:r>
          </a:p>
          <a:p>
            <a:pPr>
              <a:spcBef>
                <a:spcPts val="0"/>
              </a:spcBef>
              <a:spcAft>
                <a:spcPts val="673"/>
              </a:spcAft>
            </a:pPr>
            <a:r>
              <a:rPr lang="en-US" sz="1100" b="1" dirty="0"/>
              <a:t>Judges’ Review and Recommendations (November)</a:t>
            </a:r>
          </a:p>
          <a:p>
            <a:pPr>
              <a:spcBef>
                <a:spcPts val="0"/>
              </a:spcBef>
              <a:spcAft>
                <a:spcPts val="673"/>
              </a:spcAft>
            </a:pPr>
            <a:r>
              <a:rPr lang="en-US" sz="1100" dirty="0"/>
              <a:t>After the site visits, the judges review the site visit reports, discuss their questions with the leaders of the site visit teams, and then select applicants to recommend as award recipients.</a:t>
            </a:r>
          </a:p>
          <a:p>
            <a:pPr>
              <a:spcBef>
                <a:spcPts val="0"/>
              </a:spcBef>
              <a:spcAft>
                <a:spcPts val="673"/>
              </a:spcAft>
            </a:pPr>
            <a:r>
              <a:rPr lang="en-US" sz="1100" dirty="0"/>
              <a:t>Judges do not deliberate on applicants with which they have a conflict of interest.</a:t>
            </a:r>
          </a:p>
          <a:p>
            <a:pPr>
              <a:spcBef>
                <a:spcPts val="0"/>
              </a:spcBef>
              <a:spcAft>
                <a:spcPts val="673"/>
              </a:spcAft>
            </a:pPr>
            <a:r>
              <a:rPr lang="en-US" sz="1100" dirty="0"/>
              <a:t>After the meeting, the chair of the Judges’ Panel submits the recommendations for award recipients to the director of NIST, who then presents them to the Secretary of Commerce.</a:t>
            </a:r>
          </a:p>
          <a:p>
            <a:pPr>
              <a:spcBef>
                <a:spcPts val="0"/>
              </a:spcBef>
              <a:spcAft>
                <a:spcPts val="673"/>
              </a:spcAft>
            </a:pPr>
            <a:endParaRPr lang="en-US" sz="1100" dirty="0"/>
          </a:p>
        </p:txBody>
      </p:sp>
    </p:spTree>
    <p:extLst>
      <p:ext uri="{BB962C8B-B14F-4D97-AF65-F5344CB8AC3E}">
        <p14:creationId xmlns:p14="http://schemas.microsoft.com/office/powerpoint/2010/main" val="214853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DDDCAA1-7E6B-4476-B4DB-72F8A590EFBC}" type="slidenum">
              <a:rPr lang="en-US" sz="1300"/>
              <a:pPr/>
              <a:t>12</a:t>
            </a:fld>
            <a:endParaRPr lang="en-US" sz="1300" dirty="0"/>
          </a:p>
        </p:txBody>
      </p:sp>
      <p:sp>
        <p:nvSpPr>
          <p:cNvPr id="23555" name="Rectangle 2"/>
          <p:cNvSpPr>
            <a:spLocks noGrp="1" noRot="1" noChangeAspect="1" noChangeArrowheads="1" noTextEdit="1"/>
          </p:cNvSpPr>
          <p:nvPr>
            <p:ph type="sldImg"/>
          </p:nvPr>
        </p:nvSpPr>
        <p:spPr>
          <a:xfrm>
            <a:off x="838200" y="842963"/>
            <a:ext cx="5457825" cy="4219575"/>
          </a:xfrm>
          <a:ln/>
        </p:spPr>
      </p:sp>
      <p:sp>
        <p:nvSpPr>
          <p:cNvPr id="23556" name="Rectangle 3"/>
          <p:cNvSpPr>
            <a:spLocks noGrp="1" noChangeArrowheads="1"/>
          </p:cNvSpPr>
          <p:nvPr>
            <p:ph type="body" idx="1"/>
          </p:nvPr>
        </p:nvSpPr>
        <p:spPr>
          <a:xfrm>
            <a:off x="781948" y="5297618"/>
            <a:ext cx="5625344" cy="2685626"/>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Secretary of Commerce and the director of the National Institute of Standards and Technology (NIST) are responsible for determining if an applicant would be an appropriate role model and, therefore, should be selected as a Baldrige Award recipient. The purpose of this determination is to preserve the award’s integrity.</a:t>
            </a:r>
          </a:p>
          <a:p>
            <a:pPr>
              <a:spcBef>
                <a:spcPts val="0"/>
              </a:spcBef>
              <a:spcAft>
                <a:spcPts val="673"/>
              </a:spcAft>
            </a:pPr>
            <a:r>
              <a:rPr lang="en-US" sz="1100" dirty="0"/>
              <a:t>To assist in role-model determination, NIST checks records of potential award recipients to ensure compliance with legal and regulatory requirements. The checks include Internal Revenue </a:t>
            </a:r>
            <a:r>
              <a:rPr lang="en-US" sz="1100" dirty="0" smtClean="0"/>
              <a:t>Service </a:t>
            </a:r>
            <a:r>
              <a:rPr lang="en-US" sz="1100" dirty="0"/>
              <a:t>records, Occupational Safety and Health </a:t>
            </a:r>
            <a:r>
              <a:rPr lang="en-US" sz="1100" dirty="0" smtClean="0"/>
              <a:t>Administration </a:t>
            </a:r>
            <a:r>
              <a:rPr lang="en-US" sz="1100" dirty="0"/>
              <a:t>records, court records, and the press. </a:t>
            </a:r>
          </a:p>
        </p:txBody>
      </p:sp>
    </p:spTree>
    <p:extLst>
      <p:ext uri="{BB962C8B-B14F-4D97-AF65-F5344CB8AC3E}">
        <p14:creationId xmlns:p14="http://schemas.microsoft.com/office/powerpoint/2010/main" val="105561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6D343B-B8DD-4A95-9C35-AB92CFFD7CD3}" type="slidenum">
              <a:rPr lang="en-US" sz="1300"/>
              <a:pPr/>
              <a:t>13</a:t>
            </a:fld>
            <a:endParaRPr lang="en-US" sz="1300" dirty="0"/>
          </a:p>
        </p:txBody>
      </p:sp>
      <p:sp>
        <p:nvSpPr>
          <p:cNvPr id="26627" name="Rectangle 2"/>
          <p:cNvSpPr>
            <a:spLocks noGrp="1" noRot="1" noChangeAspect="1" noChangeArrowheads="1" noTextEdit="1"/>
          </p:cNvSpPr>
          <p:nvPr>
            <p:ph type="sldImg"/>
          </p:nvPr>
        </p:nvSpPr>
        <p:spPr>
          <a:xfrm>
            <a:off x="871538" y="842963"/>
            <a:ext cx="5457825" cy="4219575"/>
          </a:xfrm>
          <a:ln/>
        </p:spPr>
      </p:sp>
      <p:sp>
        <p:nvSpPr>
          <p:cNvPr id="26628" name="Rectangle 3"/>
          <p:cNvSpPr>
            <a:spLocks noGrp="1" noChangeArrowheads="1"/>
          </p:cNvSpPr>
          <p:nvPr>
            <p:ph type="body" idx="1"/>
          </p:nvPr>
        </p:nvSpPr>
        <p:spPr>
          <a:xfrm>
            <a:off x="894670" y="5371578"/>
            <a:ext cx="5625344" cy="34812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examiners </a:t>
            </a:r>
            <a:r>
              <a:rPr lang="en-US" sz="1100" dirty="0" smtClean="0"/>
              <a:t>(about 400 per year) are </a:t>
            </a:r>
            <a:r>
              <a:rPr lang="en-US" sz="1100" dirty="0"/>
              <a:t>volunteers and serve without compensation. Their contributions cannot be overstated; without them, carrying out the mission of the Baldrige Program would be impossible. </a:t>
            </a:r>
          </a:p>
          <a:p>
            <a:pPr>
              <a:spcBef>
                <a:spcPts val="0"/>
              </a:spcBef>
              <a:spcAft>
                <a:spcPts val="673"/>
              </a:spcAft>
            </a:pPr>
            <a:r>
              <a:rPr lang="en-US" sz="1100" dirty="0"/>
              <a:t>Examiners evaluate award applications. Their written analyses and scores are the basis for the selection of award recipients and the content of feedback reports. </a:t>
            </a:r>
          </a:p>
          <a:p>
            <a:pPr>
              <a:spcBef>
                <a:spcPts val="0"/>
              </a:spcBef>
              <a:spcAft>
                <a:spcPts val="673"/>
              </a:spcAft>
            </a:pPr>
            <a:r>
              <a:rPr lang="en-US" sz="1100" dirty="0"/>
              <a:t>The Judges’ Panel is part of the Board of Examiners. This panel reviews applicants at each stage of the award process, selects applicants to move forward in the process, and ultimately recommends applicants to receive the award.</a:t>
            </a:r>
          </a:p>
          <a:p>
            <a:pPr>
              <a:spcBef>
                <a:spcPts val="0"/>
              </a:spcBef>
              <a:spcAft>
                <a:spcPts val="673"/>
              </a:spcAft>
            </a:pPr>
            <a:r>
              <a:rPr lang="en-US" sz="1100" dirty="0"/>
              <a:t>In addition to their application-review responsibilities, board members serve as representatives and ambassadors of the Baldrige Program and contribute significantly to the program through outreach and educational activities.</a:t>
            </a:r>
          </a:p>
          <a:p>
            <a:pPr>
              <a:spcBef>
                <a:spcPts val="0"/>
              </a:spcBef>
              <a:spcAft>
                <a:spcPts val="673"/>
              </a:spcAft>
            </a:pPr>
            <a:endParaRPr lang="en-US" sz="1100" dirty="0"/>
          </a:p>
        </p:txBody>
      </p:sp>
    </p:spTree>
    <p:extLst>
      <p:ext uri="{BB962C8B-B14F-4D97-AF65-F5344CB8AC3E}">
        <p14:creationId xmlns:p14="http://schemas.microsoft.com/office/powerpoint/2010/main" val="761362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xfrm>
            <a:off x="4083548" y="10565259"/>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68942A-D07E-4BBF-B788-ECAF083C1EC0}" type="slidenum">
              <a:rPr lang="en-US" sz="1300"/>
              <a:pPr/>
              <a:t>14</a:t>
            </a:fld>
            <a:endParaRPr lang="en-US" sz="1300" dirty="0"/>
          </a:p>
        </p:txBody>
      </p:sp>
      <p:sp>
        <p:nvSpPr>
          <p:cNvPr id="25603" name="Rectangle 2"/>
          <p:cNvSpPr>
            <a:spLocks noGrp="1" noRot="1" noChangeAspect="1" noChangeArrowheads="1" noTextEdit="1"/>
          </p:cNvSpPr>
          <p:nvPr>
            <p:ph type="sldImg"/>
          </p:nvPr>
        </p:nvSpPr>
        <p:spPr>
          <a:xfrm>
            <a:off x="1055688" y="282575"/>
            <a:ext cx="4997450" cy="3863975"/>
          </a:xfrm>
          <a:ln/>
        </p:spPr>
      </p:sp>
      <p:sp>
        <p:nvSpPr>
          <p:cNvPr id="25604" name="Rectangle 3"/>
          <p:cNvSpPr>
            <a:spLocks noGrp="1" noChangeArrowheads="1"/>
          </p:cNvSpPr>
          <p:nvPr>
            <p:ph type="body" idx="1"/>
          </p:nvPr>
        </p:nvSpPr>
        <p:spPr>
          <a:xfrm>
            <a:off x="640886" y="4305594"/>
            <a:ext cx="6070911" cy="4581723"/>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Here are some historical data on the number of Malcolm Baldrige National Quality Award applicants across sectors from 2005 through 2014.</a:t>
            </a:r>
          </a:p>
          <a:p>
            <a:pPr>
              <a:spcBef>
                <a:spcPts val="0"/>
              </a:spcBef>
              <a:spcAft>
                <a:spcPts val="673"/>
              </a:spcAft>
            </a:pPr>
            <a:r>
              <a:rPr lang="en-US" sz="1100" dirty="0"/>
              <a:t>The strongest market continues to be health care, which makes up over 50% of the applicant base and has done so for several years. </a:t>
            </a:r>
          </a:p>
          <a:p>
            <a:pPr>
              <a:spcBef>
                <a:spcPts val="0"/>
              </a:spcBef>
              <a:spcAft>
                <a:spcPts val="673"/>
              </a:spcAft>
            </a:pPr>
            <a:r>
              <a:rPr lang="en-US" sz="1100" dirty="0"/>
              <a:t>The decline in applications in 2009 reflected the struggling economy. The decline was most noticeable in the nonprofit sector, where many organizations (e.g., charities and government organizations) saw a decline in donations and shrinking budgets.</a:t>
            </a:r>
          </a:p>
          <a:p>
            <a:pPr>
              <a:spcBef>
                <a:spcPts val="0"/>
              </a:spcBef>
              <a:spcAft>
                <a:spcPts val="673"/>
              </a:spcAft>
            </a:pPr>
            <a:r>
              <a:rPr lang="en-US" sz="1100" dirty="0"/>
              <a:t>In 2012, new eligibility rules limited applicants mainly to organizations that had received the top award from a state Baldrige-based program. The number of applications decreased to the targeted level of 39, but the numbers of organizations selected for Site Visit Review and recommended for the award were similar to numbers in previous years. The new rules therefore effectively limited applicants to those who were “award-ready” and directed other organizations to the state programs.</a:t>
            </a:r>
          </a:p>
          <a:p>
            <a:pPr>
              <a:spcBef>
                <a:spcPts val="0"/>
              </a:spcBef>
              <a:spcAft>
                <a:spcPts val="673"/>
              </a:spcAft>
            </a:pPr>
            <a:r>
              <a:rPr lang="en-US" sz="1100" dirty="0"/>
              <a:t>Of the 22 applicants in 2014, the judges selected 9 to move on to Site Visit Review. This group included 1 service organization, 6 health care organizations, and 2 nonprofits. </a:t>
            </a:r>
          </a:p>
          <a:p>
            <a:pPr>
              <a:spcBef>
                <a:spcPts val="0"/>
              </a:spcBef>
              <a:spcAft>
                <a:spcPts val="673"/>
              </a:spcAft>
            </a:pPr>
            <a:r>
              <a:rPr lang="en-US" sz="1100" dirty="0"/>
              <a:t>In November 2014, four organizations were announced as Baldrige Award recipients: PricewaterhouseCoopers Public Sector Practice (service), Hill Country Memorial (health care), St. David’s HealthCare (health care), and Elevations Credit Union (nonprofit).</a:t>
            </a:r>
          </a:p>
          <a:p>
            <a:pPr>
              <a:spcBef>
                <a:spcPts val="0"/>
              </a:spcBef>
              <a:spcAft>
                <a:spcPts val="673"/>
              </a:spcAft>
            </a:pPr>
            <a:endParaRPr lang="en-US" sz="1100" dirty="0"/>
          </a:p>
        </p:txBody>
      </p:sp>
    </p:spTree>
    <p:extLst>
      <p:ext uri="{BB962C8B-B14F-4D97-AF65-F5344CB8AC3E}">
        <p14:creationId xmlns:p14="http://schemas.microsoft.com/office/powerpoint/2010/main" val="102871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4073252" y="1009334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34B440-658D-4B9E-84E7-EB626EAB308F}" type="slidenum">
              <a:rPr lang="en-US" sz="1300"/>
              <a:pPr/>
              <a:t>15</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Before 2008, applicants received one scoring band for both process and results items. This slide shows the percentage of those 1988-to-2007 applicants in scoring bands by year. </a:t>
            </a:r>
          </a:p>
          <a:p>
            <a:pPr>
              <a:spcBef>
                <a:spcPts val="0"/>
              </a:spcBef>
              <a:spcAft>
                <a:spcPts val="673"/>
              </a:spcAft>
            </a:pPr>
            <a:r>
              <a:rPr lang="en-US" sz="1100" dirty="0"/>
              <a:t>It has been extremely rare for an organization to score in the two highest bands, with more than about 750 points. This is because all organizations, no matter their level of maturity, have opportunities for improvement and refinement in their processes and results.</a:t>
            </a:r>
          </a:p>
        </p:txBody>
      </p:sp>
    </p:spTree>
    <p:extLst>
      <p:ext uri="{BB962C8B-B14F-4D97-AF65-F5344CB8AC3E}">
        <p14:creationId xmlns:p14="http://schemas.microsoft.com/office/powerpoint/2010/main" val="641099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4057644" y="10120958"/>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A8954CC-2D65-40F2-ACA7-51AFDDD3C416}" type="slidenum">
              <a:rPr lang="en-US" sz="1300"/>
              <a:pPr/>
              <a:t>16</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863293" y="4785500"/>
            <a:ext cx="5618726" cy="2903879"/>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This pattern has held since 2008 as well. Since 2008, applicants have received two score bands: one representing their organizational maturity in the process categories of the Criteria (Leadership; Strategy; Customers; Measurement, Analysis, and Knowledge Management; Workforce; and Operations), and one representing their organizational maturity in the Results category. </a:t>
            </a:r>
          </a:p>
          <a:p>
            <a:pPr>
              <a:spcBef>
                <a:spcPts val="0"/>
              </a:spcBef>
              <a:spcAft>
                <a:spcPts val="673"/>
              </a:spcAft>
            </a:pPr>
            <a:r>
              <a:rPr lang="en-US" sz="1100" dirty="0"/>
              <a:t>Typically, the scoring band for process has been higher than results, as it often takes multiple cycles of learning and improvement </a:t>
            </a:r>
            <a:r>
              <a:rPr lang="en-US" sz="1100" dirty="0" smtClean="0"/>
              <a:t>for processes to lead to exceptional </a:t>
            </a:r>
            <a:r>
              <a:rPr lang="en-US" sz="1100" dirty="0"/>
              <a:t>results. </a:t>
            </a:r>
          </a:p>
        </p:txBody>
      </p:sp>
    </p:spTree>
    <p:extLst>
      <p:ext uri="{BB962C8B-B14F-4D97-AF65-F5344CB8AC3E}">
        <p14:creationId xmlns:p14="http://schemas.microsoft.com/office/powerpoint/2010/main" val="2372470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60FC5E0-96CC-4419-A102-B9CFA3D2A3D0}"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862733" y="4530301"/>
            <a:ext cx="5541703" cy="5057985"/>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As mentioned, feedback reports include information on applicants’ median scores. A spider, or radar, chart depicts an applicant’s performance in contrast to the median scores for other applicants.</a:t>
            </a:r>
          </a:p>
          <a:p>
            <a:pPr>
              <a:spcBef>
                <a:spcPts val="0"/>
              </a:spcBef>
              <a:spcAft>
                <a:spcPts val="673"/>
              </a:spcAft>
            </a:pPr>
            <a:r>
              <a:rPr lang="en-US" sz="1100" dirty="0"/>
              <a:t>The spider chart here shows the median scores for all 2014 award applicants. The five possible rings on the spider chart, starting from the outside of the circle working in, represent a scoring range. The first ring represents the scoring range of 10–25%, the second ring 30–45%, the third ring 50–65%, the fourth ring 70–85%, and the fifth ring 90–100%.</a:t>
            </a:r>
          </a:p>
          <a:p>
            <a:pPr>
              <a:spcBef>
                <a:spcPts val="0"/>
              </a:spcBef>
              <a:spcAft>
                <a:spcPts val="673"/>
              </a:spcAft>
            </a:pPr>
            <a:r>
              <a:rPr lang="en-US" sz="1100" dirty="0"/>
              <a:t>The blue line indicates the actual median score for each Criteria item after Consensus Review in 2014. </a:t>
            </a:r>
          </a:p>
          <a:p>
            <a:pPr>
              <a:spcBef>
                <a:spcPts val="0"/>
              </a:spcBef>
              <a:spcAft>
                <a:spcPts val="673"/>
              </a:spcAft>
            </a:pPr>
            <a:r>
              <a:rPr lang="en-US" sz="1100" dirty="0"/>
              <a:t>The black line shows median scores for the 9 applicants that received site visits in 2014.</a:t>
            </a:r>
          </a:p>
          <a:p>
            <a:pPr>
              <a:spcBef>
                <a:spcPts val="0"/>
              </a:spcBef>
              <a:spcAft>
                <a:spcPts val="673"/>
              </a:spcAft>
            </a:pPr>
            <a:r>
              <a:rPr lang="en-US" sz="1100" dirty="0"/>
              <a:t>Each feedback report contains a similar spider chart depicting the performance of that particular applicant in contrast to all other applicant scores.</a:t>
            </a:r>
          </a:p>
        </p:txBody>
      </p:sp>
    </p:spTree>
    <p:extLst>
      <p:ext uri="{BB962C8B-B14F-4D97-AF65-F5344CB8AC3E}">
        <p14:creationId xmlns:p14="http://schemas.microsoft.com/office/powerpoint/2010/main" val="3971733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D9218C1-8893-4326-938C-8A6D4A01AC35}" type="slidenum">
              <a:rPr lang="en-US" sz="1300"/>
              <a:pPr/>
              <a:t>18</a:t>
            </a:fld>
            <a:endParaRPr lang="en-US" sz="1300" dirty="0"/>
          </a:p>
        </p:txBody>
      </p:sp>
      <p:sp>
        <p:nvSpPr>
          <p:cNvPr id="40963" name="Rectangle 4"/>
          <p:cNvSpPr>
            <a:spLocks noGrp="1" noRot="1" noChangeAspect="1" noChangeArrowheads="1" noTextEdit="1"/>
          </p:cNvSpPr>
          <p:nvPr>
            <p:ph type="sldImg"/>
          </p:nvPr>
        </p:nvSpPr>
        <p:spPr>
          <a:ln/>
        </p:spPr>
      </p:sp>
      <p:sp>
        <p:nvSpPr>
          <p:cNvPr id="39940" name="Rectangle 5"/>
          <p:cNvSpPr>
            <a:spLocks noGrp="1" noChangeArrowheads="1"/>
          </p:cNvSpPr>
          <p:nvPr>
            <p:ph type="body" idx="1"/>
          </p:nvPr>
        </p:nvSpPr>
        <p:spPr>
          <a:xfrm>
            <a:off x="859477" y="4612406"/>
            <a:ext cx="5626359" cy="3646360"/>
          </a:xfrm>
          <a:noFill/>
          <a:ln w="9525">
            <a:noFill/>
            <a:miter lim="800000"/>
            <a:headEnd/>
            <a:tailEnd/>
          </a:ln>
          <a:effec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Baldrige Award recipients are shown on this slide and the following slides.</a:t>
            </a:r>
          </a:p>
          <a:p>
            <a:pPr>
              <a:spcBef>
                <a:spcPts val="0"/>
              </a:spcBef>
              <a:spcAft>
                <a:spcPts val="673"/>
              </a:spcAft>
            </a:pPr>
            <a:r>
              <a:rPr lang="en-US" sz="1100" dirty="0"/>
              <a:t>Former award recipients continue to share with fellow recipients and with other organizations that want to learn. They meet once or twice each year to learn from each other and to discuss how they can help the Baldrige Performance Excellence Program.</a:t>
            </a:r>
          </a:p>
          <a:p>
            <a:pPr>
              <a:spcBef>
                <a:spcPts val="0"/>
              </a:spcBef>
              <a:spcAft>
                <a:spcPts val="673"/>
              </a:spcAft>
            </a:pPr>
            <a:r>
              <a:rPr lang="en-US" sz="1100" dirty="0"/>
              <a:t>They also continue to share knowledge of the Baldrige framework and information with the public about their best practices.</a:t>
            </a:r>
          </a:p>
          <a:p>
            <a:pPr>
              <a:spcBef>
                <a:spcPts val="0"/>
              </a:spcBef>
              <a:spcAft>
                <a:spcPts val="673"/>
              </a:spcAft>
            </a:pPr>
            <a:r>
              <a:rPr lang="en-US" sz="1100" dirty="0"/>
              <a:t>(continued on next slide)</a:t>
            </a:r>
          </a:p>
        </p:txBody>
      </p:sp>
    </p:spTree>
    <p:extLst>
      <p:ext uri="{BB962C8B-B14F-4D97-AF65-F5344CB8AC3E}">
        <p14:creationId xmlns:p14="http://schemas.microsoft.com/office/powerpoint/2010/main" val="811124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29BBEF66-2E0E-4A35-851A-F8E79AC49DBB}" type="slidenum">
              <a:rPr lang="en-US" sz="1300"/>
              <a:pPr/>
              <a:t>19</a:t>
            </a:fld>
            <a:endParaRPr lang="en-US" sz="1300" dirty="0"/>
          </a:p>
        </p:txBody>
      </p:sp>
      <p:sp>
        <p:nvSpPr>
          <p:cNvPr id="41987" name="Rectangle 4"/>
          <p:cNvSpPr>
            <a:spLocks noGrp="1" noRot="1" noChangeAspect="1" noChangeArrowheads="1" noTextEdit="1"/>
          </p:cNvSpPr>
          <p:nvPr>
            <p:ph type="sldImg"/>
          </p:nvPr>
        </p:nvSpPr>
        <p:spPr>
          <a:ln/>
        </p:spPr>
      </p:sp>
      <p:sp>
        <p:nvSpPr>
          <p:cNvPr id="41988"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imes New Roman" panose="02020603050405020304" pitchFamily="18" charset="0"/>
                <a:ea typeface="Tahoma" pitchFamily="34" charset="0"/>
                <a:cs typeface="Times New Roman" panose="02020603050405020304" pitchFamily="18" charset="0"/>
              </a:rPr>
              <a:t>(</a:t>
            </a:r>
            <a:r>
              <a:rPr lang="en-US" i="1" dirty="0" smtClean="0">
                <a:latin typeface="Times New Roman" panose="02020603050405020304" pitchFamily="18" charset="0"/>
                <a:ea typeface="Tahoma" pitchFamily="34" charset="0"/>
                <a:cs typeface="Times New Roman" panose="02020603050405020304" pitchFamily="18" charset="0"/>
              </a:rPr>
              <a:t>continued from previous slide</a:t>
            </a:r>
            <a:r>
              <a:rPr lang="en-US" dirty="0" smtClean="0">
                <a:latin typeface="Times New Roman" panose="02020603050405020304" pitchFamily="18" charset="0"/>
                <a:ea typeface="Tahoma" pitchFamily="34" charset="0"/>
                <a:cs typeface="Times New Roman" panose="02020603050405020304" pitchFamily="18" charset="0"/>
              </a:rPr>
              <a:t>)</a:t>
            </a:r>
          </a:p>
          <a:p>
            <a:pPr eaLnBrk="1" hangingPunct="1"/>
            <a:endParaRPr lang="en-US" dirty="0" smtClean="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406683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2</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664436"/>
            <a:ext cx="5858761" cy="5534621"/>
          </a:xfrm>
          <a:ln/>
        </p:spPr>
        <p:txBody>
          <a:bodyPr/>
          <a:lstStyle/>
          <a:p>
            <a:r>
              <a:rPr lang="en-US" sz="1100" dirty="0"/>
              <a:t>The Malcolm Baldrige National Quality Award, created by Public Law 100-107 in 1987, is the highest level of national recognition for performance excellence that a U.S. organization can receive. Thousands of organizations around the world use the Baldrige Excellence </a:t>
            </a:r>
            <a:r>
              <a:rPr lang="en-US" sz="1100" dirty="0" smtClean="0"/>
              <a:t>Framework to improve </a:t>
            </a:r>
            <a:r>
              <a:rPr lang="en-US" sz="1100" dirty="0"/>
              <a:t>and get sustainable results. Those recognized as </a:t>
            </a:r>
            <a:r>
              <a:rPr lang="en-US" sz="1100" dirty="0" smtClean="0"/>
              <a:t>U.S. national </a:t>
            </a:r>
            <a:r>
              <a:rPr lang="en-US" sz="1100" dirty="0"/>
              <a:t>role models receive the Malcolm Baldrige </a:t>
            </a:r>
            <a:r>
              <a:rPr lang="en-US" sz="1100" dirty="0" smtClean="0"/>
              <a:t>National Quality </a:t>
            </a:r>
            <a:r>
              <a:rPr lang="en-US" sz="1100" dirty="0"/>
              <a:t>Award, a Presidential award. </a:t>
            </a:r>
            <a:endParaRPr lang="en-US" sz="1100" dirty="0" smtClean="0"/>
          </a:p>
          <a:p>
            <a:r>
              <a:rPr lang="en-US" sz="1100" dirty="0" smtClean="0"/>
              <a:t>More </a:t>
            </a:r>
            <a:r>
              <a:rPr lang="en-US" sz="1100" dirty="0"/>
              <a:t>than </a:t>
            </a:r>
            <a:r>
              <a:rPr lang="en-US" sz="1100" dirty="0" smtClean="0"/>
              <a:t>100 </a:t>
            </a:r>
            <a:r>
              <a:rPr lang="en-US" sz="1100" dirty="0"/>
              <a:t>recipients have broadly shared their best practices with </a:t>
            </a:r>
            <a:r>
              <a:rPr lang="en-US" sz="1100" dirty="0" smtClean="0"/>
              <a:t>others. Through </a:t>
            </a:r>
            <a:r>
              <a:rPr lang="en-US" sz="1100" dirty="0"/>
              <a:t>that sharing, many thousands of organizations have improved their operations and results, and thus </a:t>
            </a:r>
            <a:r>
              <a:rPr lang="en-US" sz="1100" dirty="0" smtClean="0"/>
              <a:t>their contributions </a:t>
            </a:r>
            <a:r>
              <a:rPr lang="en-US" sz="1100" dirty="0"/>
              <a:t>to the U.S. and global economy</a:t>
            </a:r>
            <a:r>
              <a:rPr lang="en-US" sz="1100" dirty="0" smtClean="0"/>
              <a:t>. The </a:t>
            </a:r>
            <a:r>
              <a:rPr lang="en-US" sz="1100" dirty="0"/>
              <a:t>award promotes </a:t>
            </a:r>
          </a:p>
          <a:p>
            <a:pPr marL="196130" indent="-196130">
              <a:spcAft>
                <a:spcPts val="686"/>
              </a:spcAft>
              <a:buFont typeface="Arial" pitchFamily="34" charset="0"/>
              <a:buChar char="•"/>
            </a:pPr>
            <a:r>
              <a:rPr lang="en-US" sz="1100" dirty="0"/>
              <a:t>awareness of performance excellence as an increasingly important element in U.S. competitiveness and </a:t>
            </a:r>
          </a:p>
          <a:p>
            <a:pPr marL="196130" indent="-196130">
              <a:spcAft>
                <a:spcPts val="686"/>
              </a:spcAft>
              <a:buFont typeface="Arial" pitchFamily="34" charset="0"/>
              <a:buChar char="•"/>
            </a:pPr>
            <a:r>
              <a:rPr lang="en-US" sz="1100" dirty="0"/>
              <a:t>the sharing of successful performance strategies and information on the benefits of using these strategies.</a:t>
            </a:r>
          </a:p>
          <a:p>
            <a:pPr>
              <a:spcAft>
                <a:spcPts val="686"/>
              </a:spcAft>
            </a:pPr>
            <a:r>
              <a:rPr lang="en-US" sz="1100" dirty="0"/>
              <a:t>The President of the United States traditionally presents the award. </a:t>
            </a:r>
          </a:p>
        </p:txBody>
      </p:sp>
    </p:spTree>
    <p:extLst>
      <p:ext uri="{BB962C8B-B14F-4D97-AF65-F5344CB8AC3E}">
        <p14:creationId xmlns:p14="http://schemas.microsoft.com/office/powerpoint/2010/main" val="2670820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8B684D2D-38B0-4F20-A2A3-057522CD7CA8}" type="slidenum">
              <a:rPr lang="en-US" sz="1300"/>
              <a:pPr/>
              <a:t>20</a:t>
            </a:fld>
            <a:endParaRPr lang="en-US" sz="1300" dirty="0"/>
          </a:p>
        </p:txBody>
      </p:sp>
      <p:sp>
        <p:nvSpPr>
          <p:cNvPr id="43011" name="Rectangle 4"/>
          <p:cNvSpPr>
            <a:spLocks noGrp="1" noRot="1" noChangeAspect="1" noChangeArrowheads="1" noTextEdit="1"/>
          </p:cNvSpPr>
          <p:nvPr>
            <p:ph type="sldImg"/>
          </p:nvPr>
        </p:nvSpPr>
        <p:spPr>
          <a:ln/>
        </p:spPr>
      </p:sp>
      <p:sp>
        <p:nvSpPr>
          <p:cNvPr id="43012"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extLst>
      <p:ext uri="{BB962C8B-B14F-4D97-AF65-F5344CB8AC3E}">
        <p14:creationId xmlns:p14="http://schemas.microsoft.com/office/powerpoint/2010/main" val="1587186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21</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extLst>
      <p:ext uri="{BB962C8B-B14F-4D97-AF65-F5344CB8AC3E}">
        <p14:creationId xmlns:p14="http://schemas.microsoft.com/office/powerpoint/2010/main" val="8294110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19EE1F0-A99E-4618-900C-141334B6C9E2}" type="slidenum">
              <a:rPr lang="en-US" sz="1300"/>
              <a:pPr/>
              <a:t>22</a:t>
            </a:fld>
            <a:endParaRPr lang="en-US" sz="1300" dirty="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extLst>
      <p:ext uri="{BB962C8B-B14F-4D97-AF65-F5344CB8AC3E}">
        <p14:creationId xmlns:p14="http://schemas.microsoft.com/office/powerpoint/2010/main" val="1666118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3A9B328-E577-4407-8C35-39E54F32C95A}" type="slidenum">
              <a:rPr lang="en-US" sz="1300"/>
              <a:pPr/>
              <a:t>23</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extLst>
      <p:ext uri="{BB962C8B-B14F-4D97-AF65-F5344CB8AC3E}">
        <p14:creationId xmlns:p14="http://schemas.microsoft.com/office/powerpoint/2010/main" val="177890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C10699F-9C1E-4EF3-A6FA-A1ACECB3454A}" type="slidenum">
              <a:rPr lang="en-US" sz="1300"/>
              <a:pPr/>
              <a:t>24</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81439" y="5340158"/>
            <a:ext cx="5626359" cy="505606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extLst>
      <p:ext uri="{BB962C8B-B14F-4D97-AF65-F5344CB8AC3E}">
        <p14:creationId xmlns:p14="http://schemas.microsoft.com/office/powerpoint/2010/main" val="15187933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5378" eaLnBrk="0" hangingPunct="0">
              <a:defRPr sz="2700">
                <a:solidFill>
                  <a:schemeClr val="tx1"/>
                </a:solidFill>
                <a:latin typeface="Times New Roman" pitchFamily="18" charset="0"/>
                <a:ea typeface="ＭＳ Ｐゴシック" pitchFamily="34" charset="-128"/>
              </a:defRPr>
            </a:lvl1pPr>
            <a:lvl2pPr marL="834005" indent="-320770" defTabSz="1035378" eaLnBrk="0" hangingPunct="0">
              <a:defRPr sz="2700">
                <a:solidFill>
                  <a:schemeClr val="tx1"/>
                </a:solidFill>
                <a:latin typeface="Times New Roman" pitchFamily="18" charset="0"/>
                <a:ea typeface="ＭＳ Ｐゴシック" pitchFamily="34" charset="-128"/>
              </a:defRPr>
            </a:lvl2pPr>
            <a:lvl3pPr marL="1283085" indent="-256616" defTabSz="1035378" eaLnBrk="0" hangingPunct="0">
              <a:defRPr sz="2700">
                <a:solidFill>
                  <a:schemeClr val="tx1"/>
                </a:solidFill>
                <a:latin typeface="Times New Roman" pitchFamily="18" charset="0"/>
                <a:ea typeface="ＭＳ Ｐゴシック" pitchFamily="34" charset="-128"/>
              </a:defRPr>
            </a:lvl3pPr>
            <a:lvl4pPr marL="1796318" indent="-256616" defTabSz="1035378" eaLnBrk="0" hangingPunct="0">
              <a:defRPr sz="2700">
                <a:solidFill>
                  <a:schemeClr val="tx1"/>
                </a:solidFill>
                <a:latin typeface="Times New Roman" pitchFamily="18" charset="0"/>
                <a:ea typeface="ＭＳ Ｐゴシック" pitchFamily="34" charset="-128"/>
              </a:defRPr>
            </a:lvl4pPr>
            <a:lvl5pPr marL="2309552" indent="-256616" defTabSz="1035378" eaLnBrk="0" hangingPunct="0">
              <a:defRPr sz="2700">
                <a:solidFill>
                  <a:schemeClr val="tx1"/>
                </a:solidFill>
                <a:latin typeface="Times New Roman" pitchFamily="18" charset="0"/>
                <a:ea typeface="ＭＳ Ｐゴシック" pitchFamily="34" charset="-128"/>
              </a:defRPr>
            </a:lvl5pPr>
            <a:lvl6pPr marL="2822785"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3537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CBC347B4-E2C7-45F8-AFFE-EA5F41AA424F}" type="slidenum">
              <a:rPr lang="en-US" sz="1300"/>
              <a:pPr/>
              <a:t>25</a:t>
            </a:fld>
            <a:endParaRPr lang="en-US" sz="13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Nonprofit organizations became eligible for the Baldrige Award in 2007. </a:t>
            </a:r>
          </a:p>
        </p:txBody>
      </p:sp>
    </p:spTree>
    <p:extLst>
      <p:ext uri="{BB962C8B-B14F-4D97-AF65-F5344CB8AC3E}">
        <p14:creationId xmlns:p14="http://schemas.microsoft.com/office/powerpoint/2010/main" val="18298127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26</a:t>
            </a:fld>
            <a:endParaRPr lang="en-US" dirty="0"/>
          </a:p>
        </p:txBody>
      </p:sp>
    </p:spTree>
    <p:extLst>
      <p:ext uri="{BB962C8B-B14F-4D97-AF65-F5344CB8AC3E}">
        <p14:creationId xmlns:p14="http://schemas.microsoft.com/office/powerpoint/2010/main" val="402910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763D2E1-4538-4EA1-903C-685676E83386}" type="slidenum">
              <a:rPr lang="en-US" sz="1300"/>
              <a:pPr/>
              <a:t>3</a:t>
            </a:fld>
            <a:endParaRPr lang="en-US" sz="13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81439" y="4703239"/>
            <a:ext cx="5626359" cy="50579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Many organizations apply for the Baldrige Award with the goal of increasing their rate of organizational improvement and innovation. </a:t>
            </a:r>
          </a:p>
          <a:p>
            <a:r>
              <a:rPr lang="en-US" sz="1100" dirty="0" smtClean="0"/>
              <a:t>Baldrige applicants consistently identify many benefits of applying. The evaluation process for the Malcolm Baldrige National Quality Award was called “the most cost-effective, value-added business audit available anywhere” by Bob Barnett, a former executive vice president of Motorola, Inc., an award recipient in manufacturing.</a:t>
            </a:r>
          </a:p>
          <a:p>
            <a:r>
              <a:rPr lang="en-US" sz="1100" dirty="0" smtClean="0"/>
              <a:t>Applying enhances the self-assessment process by helping to start or to speed up your organization’s internal improvement journey and by improving morale and communication.</a:t>
            </a:r>
          </a:p>
          <a:p>
            <a:endParaRPr lang="en-US" sz="1100" dirty="0" smtClean="0"/>
          </a:p>
        </p:txBody>
      </p:sp>
    </p:spTree>
    <p:extLst>
      <p:ext uri="{BB962C8B-B14F-4D97-AF65-F5344CB8AC3E}">
        <p14:creationId xmlns:p14="http://schemas.microsoft.com/office/powerpoint/2010/main" val="26244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Additional quote:</a:t>
            </a:r>
          </a:p>
          <a:p>
            <a:r>
              <a:rPr lang="en-US" altLang="en-US" sz="1100" dirty="0" smtClean="0"/>
              <a:t>“It amazes me that U.S. businesses spend so much money on ‘how-to’ books and coursework to teach leaders how to build successful organizations. My recommendation: implement the Baldrige-based Criteria in your business. No other single document can help build a long-term successful organization.” </a:t>
            </a:r>
          </a:p>
          <a:p>
            <a:r>
              <a:rPr lang="en-US" altLang="en-US" sz="1100" dirty="0" smtClean="0"/>
              <a:t>—Jerry Rose, vice president of Cargill, Inc., and former president of 1999 and 2005 Baldrige Award recipient Sunny Fresh Foods, Inc. (now Cargill Kitchen Solutions) </a:t>
            </a:r>
          </a:p>
          <a:p>
            <a:endParaRPr lang="en-US" altLang="en-US" sz="1100" dirty="0" smtClean="0"/>
          </a:p>
          <a:p>
            <a:endParaRPr lang="en-US" altLang="en-US" sz="1100" dirty="0" smtClean="0"/>
          </a:p>
          <a:p>
            <a:endParaRPr lang="en-US" altLang="en-US" sz="1100" dirty="0" smtClean="0"/>
          </a:p>
          <a:p>
            <a:endParaRPr lang="en-US" altLang="en-US" sz="1100" dirty="0" smtClean="0"/>
          </a:p>
          <a:p>
            <a:endParaRPr lang="en-US" altLang="en-US" sz="1100" dirty="0" smtClean="0"/>
          </a:p>
          <a:p>
            <a:endParaRPr lang="en-US" sz="1100" dirty="0" smtClean="0"/>
          </a:p>
          <a:p>
            <a:endParaRPr lang="en-US" sz="1100" dirty="0" smtClean="0"/>
          </a:p>
          <a:p>
            <a:endParaRPr lang="en-US" sz="1100" dirty="0" smtClean="0"/>
          </a:p>
          <a:p>
            <a:endParaRPr lang="en-US" sz="1100" dirty="0"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8EB520F-0175-42C8-A0FD-48FD446DDB2E}" type="slidenum">
              <a:rPr lang="en-US" sz="1300"/>
              <a:pPr/>
              <a:t>4</a:t>
            </a:fld>
            <a:endParaRPr lang="en-US" sz="1300" dirty="0"/>
          </a:p>
        </p:txBody>
      </p:sp>
    </p:spTree>
    <p:extLst>
      <p:ext uri="{BB962C8B-B14F-4D97-AF65-F5344CB8AC3E}">
        <p14:creationId xmlns:p14="http://schemas.microsoft.com/office/powerpoint/2010/main" val="118821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6071">
              <a:defRPr sz="2700">
                <a:solidFill>
                  <a:schemeClr val="tx1"/>
                </a:solidFill>
                <a:latin typeface="Times New Roman" pitchFamily="18" charset="0"/>
                <a:ea typeface="ＭＳ Ｐゴシック" pitchFamily="34" charset="-128"/>
              </a:defRPr>
            </a:lvl1pPr>
            <a:lvl2pPr marL="834005" indent="-320770" defTabSz="1046071">
              <a:defRPr sz="2700">
                <a:solidFill>
                  <a:schemeClr val="tx1"/>
                </a:solidFill>
                <a:latin typeface="Times New Roman" pitchFamily="18" charset="0"/>
                <a:ea typeface="ＭＳ Ｐゴシック" pitchFamily="34" charset="-128"/>
              </a:defRPr>
            </a:lvl2pPr>
            <a:lvl3pPr marL="1283085" indent="-256616" defTabSz="1046071">
              <a:defRPr sz="2700">
                <a:solidFill>
                  <a:schemeClr val="tx1"/>
                </a:solidFill>
                <a:latin typeface="Times New Roman" pitchFamily="18" charset="0"/>
                <a:ea typeface="ＭＳ Ｐゴシック" pitchFamily="34" charset="-128"/>
              </a:defRPr>
            </a:lvl3pPr>
            <a:lvl4pPr marL="1796318" indent="-256616" defTabSz="1046071">
              <a:defRPr sz="2700">
                <a:solidFill>
                  <a:schemeClr val="tx1"/>
                </a:solidFill>
                <a:latin typeface="Times New Roman" pitchFamily="18" charset="0"/>
                <a:ea typeface="ＭＳ Ｐゴシック" pitchFamily="34" charset="-128"/>
              </a:defRPr>
            </a:lvl4pPr>
            <a:lvl5pPr marL="2309552" indent="-256616" defTabSz="1046071">
              <a:defRPr sz="2700">
                <a:solidFill>
                  <a:schemeClr val="tx1"/>
                </a:solidFill>
                <a:latin typeface="Times New Roman" pitchFamily="18" charset="0"/>
                <a:ea typeface="ＭＳ Ｐゴシック" pitchFamily="34" charset="-128"/>
              </a:defRPr>
            </a:lvl5pPr>
            <a:lvl6pPr marL="2822785"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19"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54"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486" indent="-256616" defTabSz="104607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F5124F7D-4A49-4CBC-BADF-78EBB74B03E6}" type="slidenum">
              <a:rPr lang="en-US" sz="1300"/>
              <a:pPr/>
              <a:t>5</a:t>
            </a:fld>
            <a:endParaRPr lang="en-US" sz="130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516502" y="4439824"/>
            <a:ext cx="6062098" cy="4856576"/>
          </a:xfr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t" anchorCtr="0" compatLnSpc="1">
            <a:prstTxWarp prst="textNoShape">
              <a:avLst/>
            </a:prstTxWarp>
          </a:bodyPr>
          <a:lstStyle/>
          <a:p>
            <a:r>
              <a:rPr lang="en-US" sz="1100" dirty="0" smtClean="0"/>
              <a:t>Many </a:t>
            </a:r>
            <a:r>
              <a:rPr lang="en-US" sz="1100" dirty="0"/>
              <a:t>Baldrige Award applicants cite the feedback report as the most significant benefit of applying. The feedback report is a detailed, individualized, written assessment of your organization’s strengths and opportunities based on the Baldrige Award application. The report is compiled by a team of experts, Baldrige examiners, who have both sector/industry knowledge and Criteria knowledge.</a:t>
            </a:r>
          </a:p>
          <a:p>
            <a:r>
              <a:rPr lang="en-US" sz="1100" dirty="0" smtClean="0"/>
              <a:t>The </a:t>
            </a:r>
            <a:r>
              <a:rPr lang="en-US" sz="1100" dirty="0"/>
              <a:t>Key Themes section is the “executive summary,” a synthesis of your organization’s most significant, cross-cutting strengths and opportunities for improvement relating to the organization’s processes and results.</a:t>
            </a:r>
          </a:p>
          <a:p>
            <a:r>
              <a:rPr lang="en-US" sz="1100" dirty="0" smtClean="0"/>
              <a:t>Comments</a:t>
            </a:r>
            <a:r>
              <a:rPr lang="en-US" sz="1100" dirty="0"/>
              <a:t>: For each </a:t>
            </a:r>
            <a:r>
              <a:rPr lang="en-US" sz="1100" dirty="0" smtClean="0"/>
              <a:t>of the 17 Criteria items, </a:t>
            </a:r>
            <a:r>
              <a:rPr lang="en-US" sz="1100" dirty="0"/>
              <a:t>the report provides around six detailed, actionable strengths and opportunities for improvement. The comments are specific to your organization and can help you prioritize improvement efforts.</a:t>
            </a:r>
          </a:p>
          <a:p>
            <a:r>
              <a:rPr lang="en-US" sz="1100" dirty="0" smtClean="0"/>
              <a:t>Individual </a:t>
            </a:r>
            <a:r>
              <a:rPr lang="en-US" sz="1100" dirty="0"/>
              <a:t>Scoring Range: The feedback report provides a percentage scoring range for each item, allowing your organization to determine its relative strengths and opportunities for improvement.</a:t>
            </a:r>
          </a:p>
          <a:p>
            <a:r>
              <a:rPr lang="en-US" sz="1100" dirty="0" smtClean="0"/>
              <a:t>Scoring </a:t>
            </a:r>
            <a:r>
              <a:rPr lang="en-US" sz="1100" dirty="0"/>
              <a:t>Distribution: Feedback reports also include a scoring distribution that contains the percentage of applicants that scored in each of the eight individual scoring bands. This </a:t>
            </a:r>
            <a:r>
              <a:rPr lang="en-US" sz="1100" dirty="0" smtClean="0"/>
              <a:t>helps </a:t>
            </a:r>
            <a:r>
              <a:rPr lang="en-US" sz="1100" dirty="0"/>
              <a:t>provide a context for the total score relative to other organizations. In addition, feedback reports include information on your organization’s performance in relation to the median scores for other applicants.</a:t>
            </a:r>
          </a:p>
          <a:p>
            <a:endParaRPr lang="en-US" sz="1100" dirty="0"/>
          </a:p>
        </p:txBody>
      </p:sp>
    </p:spTree>
    <p:extLst>
      <p:ext uri="{BB962C8B-B14F-4D97-AF65-F5344CB8AC3E}">
        <p14:creationId xmlns:p14="http://schemas.microsoft.com/office/powerpoint/2010/main" val="38608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1083" eaLnBrk="0" hangingPunct="0">
              <a:defRPr sz="3000">
                <a:solidFill>
                  <a:schemeClr val="tx1"/>
                </a:solidFill>
                <a:latin typeface="Times New Roman" pitchFamily="18" charset="0"/>
                <a:ea typeface="ＭＳ Ｐゴシック" pitchFamily="34" charset="-128"/>
              </a:defRPr>
            </a:lvl1pPr>
            <a:lvl2pPr marL="935174" indent="-359682" defTabSz="1041083" eaLnBrk="0" hangingPunct="0">
              <a:defRPr sz="3000">
                <a:solidFill>
                  <a:schemeClr val="tx1"/>
                </a:solidFill>
                <a:latin typeface="Times New Roman" pitchFamily="18" charset="0"/>
                <a:ea typeface="ＭＳ Ｐゴシック" pitchFamily="34" charset="-128"/>
              </a:defRPr>
            </a:lvl2pPr>
            <a:lvl3pPr marL="1438731" indent="-287746" defTabSz="1041083" eaLnBrk="0" hangingPunct="0">
              <a:defRPr sz="3000">
                <a:solidFill>
                  <a:schemeClr val="tx1"/>
                </a:solidFill>
                <a:latin typeface="Times New Roman" pitchFamily="18" charset="0"/>
                <a:ea typeface="ＭＳ Ｐゴシック" pitchFamily="34" charset="-128"/>
              </a:defRPr>
            </a:lvl3pPr>
            <a:lvl4pPr marL="2014224" indent="-287746" defTabSz="1041083" eaLnBrk="0" hangingPunct="0">
              <a:defRPr sz="3000">
                <a:solidFill>
                  <a:schemeClr val="tx1"/>
                </a:solidFill>
                <a:latin typeface="Times New Roman" pitchFamily="18" charset="0"/>
                <a:ea typeface="ＭＳ Ｐゴシック" pitchFamily="34" charset="-128"/>
              </a:defRPr>
            </a:lvl4pPr>
            <a:lvl5pPr marL="2589719" indent="-287746" defTabSz="1041083" eaLnBrk="0" hangingPunct="0">
              <a:defRPr sz="3000">
                <a:solidFill>
                  <a:schemeClr val="tx1"/>
                </a:solidFill>
                <a:latin typeface="Times New Roman" pitchFamily="18" charset="0"/>
                <a:ea typeface="ＭＳ Ｐゴシック" pitchFamily="34" charset="-128"/>
              </a:defRPr>
            </a:lvl5pPr>
            <a:lvl6pPr marL="3165211"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704"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197"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688" indent="-287746" defTabSz="1041083"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C985635-FB0B-4299-B38A-4BF108DA9C0E}" type="slidenum">
              <a:rPr lang="en-US" sz="1300"/>
              <a:pPr/>
              <a:t>6</a:t>
            </a:fld>
            <a:endParaRPr lang="en-US" sz="1300" dirty="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81950" y="4387409"/>
            <a:ext cx="5858761" cy="4213551"/>
          </a:xfrm>
          <a:ln/>
        </p:spPr>
        <p:txBody>
          <a:bodyPr/>
          <a:lstStyle/>
          <a:p>
            <a:pPr>
              <a:spcBef>
                <a:spcPts val="0"/>
              </a:spcBef>
              <a:spcAft>
                <a:spcPts val="673"/>
              </a:spcAft>
            </a:pPr>
            <a:r>
              <a:rPr lang="en-US" sz="1100" dirty="0"/>
              <a:t>Organizations apply for the award in one of the six eligibility categories:</a:t>
            </a:r>
          </a:p>
          <a:p>
            <a:pPr marL="389960" indent="-196130">
              <a:spcBef>
                <a:spcPts val="0"/>
              </a:spcBef>
              <a:spcAft>
                <a:spcPts val="673"/>
              </a:spcAft>
              <a:buFont typeface="Arial" pitchFamily="34" charset="0"/>
              <a:buChar char="•"/>
              <a:defRPr/>
            </a:pPr>
            <a:r>
              <a:rPr lang="en-US" sz="1100" dirty="0"/>
              <a:t>manufacturing</a:t>
            </a:r>
          </a:p>
          <a:p>
            <a:pPr marL="389960" indent="-196130">
              <a:spcBef>
                <a:spcPts val="0"/>
              </a:spcBef>
              <a:spcAft>
                <a:spcPts val="673"/>
              </a:spcAft>
              <a:buFont typeface="Arial" pitchFamily="34" charset="0"/>
              <a:buChar char="•"/>
              <a:defRPr/>
            </a:pPr>
            <a:r>
              <a:rPr lang="en-US" sz="1100" dirty="0"/>
              <a:t>service</a:t>
            </a:r>
          </a:p>
          <a:p>
            <a:pPr marL="389960" indent="-196130">
              <a:spcBef>
                <a:spcPts val="0"/>
              </a:spcBef>
              <a:spcAft>
                <a:spcPts val="673"/>
              </a:spcAft>
              <a:buFont typeface="Arial" pitchFamily="34" charset="0"/>
              <a:buChar char="•"/>
              <a:defRPr/>
            </a:pPr>
            <a:r>
              <a:rPr lang="en-US" sz="1100" dirty="0"/>
              <a:t>small business (manufacturing or service)</a:t>
            </a:r>
          </a:p>
          <a:p>
            <a:pPr marL="389960" indent="-196130">
              <a:spcBef>
                <a:spcPts val="0"/>
              </a:spcBef>
              <a:spcAft>
                <a:spcPts val="673"/>
              </a:spcAft>
              <a:buFont typeface="Arial" pitchFamily="34" charset="0"/>
              <a:buChar char="•"/>
              <a:defRPr/>
            </a:pPr>
            <a:r>
              <a:rPr lang="en-US" sz="1100" dirty="0"/>
              <a:t>education (for-profit and nonprofit)</a:t>
            </a:r>
          </a:p>
          <a:p>
            <a:pPr marL="389960" indent="-196130">
              <a:spcBef>
                <a:spcPts val="0"/>
              </a:spcBef>
              <a:spcAft>
                <a:spcPts val="673"/>
              </a:spcAft>
              <a:buFont typeface="Arial" pitchFamily="34" charset="0"/>
              <a:buChar char="•"/>
              <a:defRPr/>
            </a:pPr>
            <a:r>
              <a:rPr lang="en-US" sz="1100" dirty="0"/>
              <a:t>health care (for-profit and nonprofit)</a:t>
            </a:r>
          </a:p>
          <a:p>
            <a:pPr marL="389960" indent="-196130">
              <a:spcBef>
                <a:spcPts val="0"/>
              </a:spcBef>
              <a:spcAft>
                <a:spcPts val="673"/>
              </a:spcAft>
              <a:buFont typeface="Arial" pitchFamily="34" charset="0"/>
              <a:buChar char="•"/>
              <a:defRPr/>
            </a:pPr>
            <a:r>
              <a:rPr lang="en-US" sz="1100" dirty="0"/>
              <a:t>nonprofit, including charities and government agencies</a:t>
            </a:r>
          </a:p>
          <a:p>
            <a:pPr>
              <a:spcBef>
                <a:spcPts val="0"/>
              </a:spcBef>
              <a:spcAft>
                <a:spcPts val="673"/>
              </a:spcAft>
              <a:defRPr/>
            </a:pPr>
            <a:r>
              <a:rPr lang="en-US" sz="1100" dirty="0"/>
              <a:t>Up to 18 awards may be given annually across the six categories. </a:t>
            </a:r>
          </a:p>
          <a:p>
            <a:pPr>
              <a:spcBef>
                <a:spcPts val="0"/>
              </a:spcBef>
              <a:spcAft>
                <a:spcPts val="673"/>
              </a:spcAft>
              <a:defRPr/>
            </a:pPr>
            <a:r>
              <a:rPr lang="en-US" sz="1100" dirty="0"/>
              <a:t>A variety of considerations affect an organization’s eligibility, so it is best to review the eligibility requirements on </a:t>
            </a:r>
            <a:r>
              <a:rPr lang="en-US" sz="1100" dirty="0" smtClean="0"/>
              <a:t>the Baldrige website </a:t>
            </a:r>
            <a:r>
              <a:rPr lang="en-US" sz="1100" dirty="0"/>
              <a:t>or </a:t>
            </a:r>
            <a:r>
              <a:rPr lang="en-US" sz="1100" dirty="0" smtClean="0"/>
              <a:t>contact </a:t>
            </a:r>
            <a:r>
              <a:rPr lang="en-US" sz="1100" dirty="0"/>
              <a:t>the Baldrige Program if you have specific questions about your organization’s eligibility. </a:t>
            </a:r>
          </a:p>
          <a:p>
            <a:pPr>
              <a:spcBef>
                <a:spcPts val="0"/>
              </a:spcBef>
              <a:spcAft>
                <a:spcPts val="673"/>
              </a:spcAft>
              <a:defRPr/>
            </a:pPr>
            <a:r>
              <a:rPr lang="en-US" sz="1100" dirty="0"/>
              <a:t>Most organizations first need to win a top-level award from a program that is a member of the Alliance for Performance Excellence. This system allows applicants to achieve readiness for the national Baldrige Award through early, “local” reviews. </a:t>
            </a:r>
            <a:endParaRPr lang="en-US" sz="1100" u="sng" dirty="0"/>
          </a:p>
        </p:txBody>
      </p:sp>
    </p:spTree>
    <p:extLst>
      <p:ext uri="{BB962C8B-B14F-4D97-AF65-F5344CB8AC3E}">
        <p14:creationId xmlns:p14="http://schemas.microsoft.com/office/powerpoint/2010/main" val="2879488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7</a:t>
            </a:fld>
            <a:endParaRPr lang="en-US" sz="1300" dirty="0"/>
          </a:p>
        </p:txBody>
      </p:sp>
      <p:sp>
        <p:nvSpPr>
          <p:cNvPr id="21507" name="Rectangle 2"/>
          <p:cNvSpPr>
            <a:spLocks noGrp="1" noRot="1" noChangeAspect="1" noChangeArrowheads="1" noTextEdit="1"/>
          </p:cNvSpPr>
          <p:nvPr>
            <p:ph type="sldImg"/>
          </p:nvPr>
        </p:nvSpPr>
        <p:spPr>
          <a:xfrm>
            <a:off x="871538" y="842963"/>
            <a:ext cx="5457825" cy="4219575"/>
          </a:xfrm>
          <a:ln/>
        </p:spPr>
      </p:sp>
      <p:sp>
        <p:nvSpPr>
          <p:cNvPr id="21508" name="Rectangle 3"/>
          <p:cNvSpPr>
            <a:spLocks noGrp="1" noChangeArrowheads="1"/>
          </p:cNvSpPr>
          <p:nvPr>
            <p:ph type="body" idx="1"/>
          </p:nvPr>
        </p:nvSpPr>
        <p:spPr>
          <a:xfrm>
            <a:off x="718923" y="5326668"/>
            <a:ext cx="5645497" cy="3323224"/>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To be eligible for the Baldrige Award, </a:t>
            </a:r>
          </a:p>
          <a:p>
            <a:pPr marL="171450" indent="-171450">
              <a:spcBef>
                <a:spcPts val="0"/>
              </a:spcBef>
              <a:spcAft>
                <a:spcPts val="673"/>
              </a:spcAft>
              <a:buFont typeface="Arial" panose="020B0604020202020204" pitchFamily="34" charset="0"/>
              <a:buChar char="•"/>
            </a:pPr>
            <a:r>
              <a:rPr lang="en-US" sz="1100" dirty="0"/>
              <a:t>Your organization must be headquartered in the United States and must have existed for one year. </a:t>
            </a:r>
          </a:p>
          <a:p>
            <a:pPr marL="171450" indent="-171450">
              <a:spcBef>
                <a:spcPts val="0"/>
              </a:spcBef>
              <a:spcAft>
                <a:spcPts val="673"/>
              </a:spcAft>
              <a:buFont typeface="Arial" panose="020B0604020202020204" pitchFamily="34" charset="0"/>
              <a:buChar char="•"/>
            </a:pPr>
            <a:r>
              <a:rPr lang="en-US" sz="1100" dirty="0"/>
              <a:t>The operational practices associated with all of your major organizational functions must be available for examination in the United States or its territories. </a:t>
            </a:r>
          </a:p>
          <a:p>
            <a:pPr marL="171450" indent="-171450">
              <a:spcBef>
                <a:spcPts val="0"/>
              </a:spcBef>
              <a:spcAft>
                <a:spcPts val="673"/>
              </a:spcAft>
              <a:buFont typeface="Arial" panose="020B0604020202020204" pitchFamily="34" charset="0"/>
              <a:buChar char="•"/>
            </a:pPr>
            <a:r>
              <a:rPr lang="en-US" sz="1100" dirty="0"/>
              <a:t>Your organization must also be able to share information on the seven Criteria for Performance Excellence categories at your U.S. facilities and at the Quest for Excellence® Conference.</a:t>
            </a:r>
          </a:p>
          <a:p>
            <a:pPr>
              <a:spcBef>
                <a:spcPts val="0"/>
              </a:spcBef>
              <a:spcAft>
                <a:spcPts val="673"/>
              </a:spcAft>
            </a:pPr>
            <a:r>
              <a:rPr lang="en-US" sz="1100" dirty="0"/>
              <a:t>There are other requirements specific to each sector, so check the Baldrige website for details.</a:t>
            </a:r>
          </a:p>
          <a:p>
            <a:pPr>
              <a:spcBef>
                <a:spcPts val="0"/>
              </a:spcBef>
              <a:spcAft>
                <a:spcPts val="673"/>
              </a:spcAft>
            </a:pPr>
            <a:endParaRPr lang="en-US" sz="1100" dirty="0"/>
          </a:p>
        </p:txBody>
      </p:sp>
    </p:spTree>
    <p:extLst>
      <p:ext uri="{BB962C8B-B14F-4D97-AF65-F5344CB8AC3E}">
        <p14:creationId xmlns:p14="http://schemas.microsoft.com/office/powerpoint/2010/main" val="1562381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F5A1677-7A65-4B91-8F0B-E4C59927157C}" type="slidenum">
              <a:rPr lang="en-US" sz="1300"/>
              <a:pPr/>
              <a:t>8</a:t>
            </a:fld>
            <a:endParaRPr lang="en-US" sz="1300" dirty="0"/>
          </a:p>
        </p:txBody>
      </p:sp>
      <p:sp>
        <p:nvSpPr>
          <p:cNvPr id="21507" name="Rectangle 2"/>
          <p:cNvSpPr>
            <a:spLocks noGrp="1" noRot="1" noChangeAspect="1" noChangeArrowheads="1" noTextEdit="1"/>
          </p:cNvSpPr>
          <p:nvPr>
            <p:ph type="sldImg"/>
          </p:nvPr>
        </p:nvSpPr>
        <p:spPr>
          <a:xfrm>
            <a:off x="871538" y="547688"/>
            <a:ext cx="4779962" cy="3694112"/>
          </a:xfrm>
          <a:ln/>
        </p:spPr>
      </p:sp>
      <p:sp>
        <p:nvSpPr>
          <p:cNvPr id="21508" name="Rectangle 3"/>
          <p:cNvSpPr>
            <a:spLocks noGrp="1" noChangeArrowheads="1"/>
          </p:cNvSpPr>
          <p:nvPr>
            <p:ph type="body" idx="1"/>
          </p:nvPr>
        </p:nvSpPr>
        <p:spPr>
          <a:xfrm>
            <a:off x="265248" y="4241800"/>
            <a:ext cx="6492321" cy="4737100"/>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Additional eligibility conditions established in 2012 focus most organizations on first winning a top-level award from a program that is a member of the Alliance for Performance Excellence. This network of Baldrige-based state, local, regional, and industry award programs serves as a feeder system for the national Baldrige Award. </a:t>
            </a:r>
          </a:p>
          <a:p>
            <a:pPr>
              <a:spcBef>
                <a:spcPts val="0"/>
              </a:spcBef>
              <a:spcAft>
                <a:spcPts val="673"/>
              </a:spcAft>
            </a:pPr>
            <a:r>
              <a:rPr lang="en-US" sz="1100" dirty="0"/>
              <a:t>This system allows applicants to achieve readiness for the national Baldrige Award through early, “local” or industry-based reviews. Even before the 2012 change in national eligibility rules, 54 of the past 71 Baldrige Award recipients had first been state award recipients.</a:t>
            </a:r>
          </a:p>
          <a:p>
            <a:pPr>
              <a:spcBef>
                <a:spcPts val="0"/>
              </a:spcBef>
              <a:spcAft>
                <a:spcPts val="673"/>
              </a:spcAft>
            </a:pPr>
            <a:r>
              <a:rPr lang="en-US" sz="1100" dirty="0"/>
              <a:t>Organizations now need to meet one of these criteria:</a:t>
            </a:r>
          </a:p>
          <a:p>
            <a:pPr>
              <a:spcBef>
                <a:spcPts val="0"/>
              </a:spcBef>
              <a:spcAft>
                <a:spcPts val="673"/>
              </a:spcAft>
            </a:pPr>
            <a:r>
              <a:rPr lang="en-US" sz="1100" dirty="0"/>
              <a:t>In the past 5 years, </a:t>
            </a:r>
          </a:p>
          <a:p>
            <a:pPr marL="171450" indent="-171450">
              <a:spcBef>
                <a:spcPts val="0"/>
              </a:spcBef>
              <a:spcAft>
                <a:spcPts val="673"/>
              </a:spcAft>
              <a:buFont typeface="Arial" panose="020B0604020202020204" pitchFamily="34" charset="0"/>
              <a:buChar char="•"/>
            </a:pPr>
            <a:r>
              <a:rPr lang="en-US" sz="1100" dirty="0"/>
              <a:t>received the top award from a member of the Alliance, or</a:t>
            </a:r>
          </a:p>
          <a:p>
            <a:pPr marL="171450" indent="-171450">
              <a:spcBef>
                <a:spcPts val="0"/>
              </a:spcBef>
              <a:spcAft>
                <a:spcPts val="673"/>
              </a:spcAft>
              <a:buFont typeface="Arial" panose="020B0604020202020204" pitchFamily="34" charset="0"/>
              <a:buChar char="•"/>
            </a:pPr>
            <a:r>
              <a:rPr lang="en-US" sz="1100" dirty="0"/>
              <a:t>applied for the national Baldrige Award between, and the total of the process and results band numbers assigned in the feedback report was 8 or higher, or</a:t>
            </a:r>
          </a:p>
          <a:p>
            <a:pPr marL="171450" indent="-171450">
              <a:spcBef>
                <a:spcPts val="0"/>
              </a:spcBef>
              <a:spcAft>
                <a:spcPts val="673"/>
              </a:spcAft>
              <a:buFont typeface="Arial" panose="020B0604020202020204" pitchFamily="34" charset="0"/>
              <a:buChar char="•"/>
            </a:pPr>
            <a:r>
              <a:rPr lang="en-US" sz="1100" dirty="0"/>
              <a:t>received a site visit</a:t>
            </a:r>
          </a:p>
          <a:p>
            <a:pPr>
              <a:spcBef>
                <a:spcPts val="0"/>
              </a:spcBef>
              <a:spcAft>
                <a:spcPts val="673"/>
              </a:spcAft>
            </a:pPr>
            <a:r>
              <a:rPr lang="en-US" sz="1100" dirty="0"/>
              <a:t>OR</a:t>
            </a:r>
          </a:p>
          <a:p>
            <a:pPr>
              <a:spcBef>
                <a:spcPts val="0"/>
              </a:spcBef>
              <a:spcAft>
                <a:spcPts val="673"/>
              </a:spcAft>
            </a:pPr>
            <a:r>
              <a:rPr lang="en-US" sz="1100" dirty="0"/>
              <a:t> Has more than 25% of its workforce located outside its home state </a:t>
            </a:r>
          </a:p>
          <a:p>
            <a:pPr>
              <a:spcBef>
                <a:spcPts val="0"/>
              </a:spcBef>
              <a:spcAft>
                <a:spcPts val="673"/>
              </a:spcAft>
            </a:pPr>
            <a:r>
              <a:rPr lang="en-US" sz="1100" dirty="0"/>
              <a:t>OR</a:t>
            </a:r>
          </a:p>
          <a:p>
            <a:pPr>
              <a:spcBef>
                <a:spcPts val="0"/>
              </a:spcBef>
              <a:spcAft>
                <a:spcPts val="673"/>
              </a:spcAft>
            </a:pPr>
            <a:r>
              <a:rPr lang="en-US" sz="1100" dirty="0"/>
              <a:t> Has no Alliance award program available to serve it </a:t>
            </a:r>
          </a:p>
          <a:p>
            <a:pPr>
              <a:spcBef>
                <a:spcPts val="0"/>
              </a:spcBef>
              <a:spcAft>
                <a:spcPts val="673"/>
              </a:spcAft>
            </a:pPr>
            <a:r>
              <a:rPr lang="en-US" sz="1100" dirty="0"/>
              <a:t>OR</a:t>
            </a:r>
          </a:p>
          <a:p>
            <a:pPr>
              <a:spcBef>
                <a:spcPts val="0"/>
              </a:spcBef>
              <a:spcAft>
                <a:spcPts val="673"/>
              </a:spcAft>
            </a:pPr>
            <a:r>
              <a:rPr lang="en-US" sz="1100" dirty="0"/>
              <a:t>Must submit additional eligibility materials for screening.</a:t>
            </a:r>
          </a:p>
        </p:txBody>
      </p:sp>
    </p:spTree>
    <p:extLst>
      <p:ext uri="{BB962C8B-B14F-4D97-AF65-F5344CB8AC3E}">
        <p14:creationId xmlns:p14="http://schemas.microsoft.com/office/powerpoint/2010/main" val="2404586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080982D-B269-48C4-9F8D-A75D859A79A2}" type="slidenum">
              <a:rPr lang="en-US" sz="1300"/>
              <a:pPr/>
              <a:t>9</a:t>
            </a:fld>
            <a:endParaRPr lang="en-US" sz="1300" dirty="0"/>
          </a:p>
        </p:txBody>
      </p:sp>
      <p:sp>
        <p:nvSpPr>
          <p:cNvPr id="19459" name="Rectangle 2"/>
          <p:cNvSpPr>
            <a:spLocks noGrp="1" noRot="1" noChangeAspect="1" noChangeArrowheads="1" noTextEdit="1"/>
          </p:cNvSpPr>
          <p:nvPr>
            <p:ph type="sldImg"/>
          </p:nvPr>
        </p:nvSpPr>
        <p:spPr>
          <a:xfrm>
            <a:off x="869950" y="854075"/>
            <a:ext cx="5456238" cy="4216400"/>
          </a:xfrm>
          <a:ln/>
        </p:spPr>
      </p:sp>
      <p:sp>
        <p:nvSpPr>
          <p:cNvPr id="19460" name="Rectangle 3"/>
          <p:cNvSpPr>
            <a:spLocks noGrp="1" noChangeArrowheads="1"/>
          </p:cNvSpPr>
          <p:nvPr>
            <p:ph type="body" idx="1"/>
          </p:nvPr>
        </p:nvSpPr>
        <p:spPr>
          <a:xfrm>
            <a:off x="781948" y="5337535"/>
            <a:ext cx="5625344" cy="5059297"/>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Bef>
                <a:spcPts val="0"/>
              </a:spcBef>
              <a:spcAft>
                <a:spcPts val="673"/>
              </a:spcAft>
            </a:pPr>
            <a:r>
              <a:rPr lang="en-US" sz="1100" dirty="0"/>
              <a:t>The award process begins with eligibility certification in February and continues through the final meeting of the Judges’ Panel in November. </a:t>
            </a:r>
          </a:p>
          <a:p>
            <a:pPr>
              <a:spcBef>
                <a:spcPts val="0"/>
              </a:spcBef>
              <a:spcAft>
                <a:spcPts val="673"/>
              </a:spcAft>
            </a:pPr>
            <a:r>
              <a:rPr lang="en-US" sz="1100" dirty="0"/>
              <a:t>The award recipients are announced at the end of November. </a:t>
            </a:r>
          </a:p>
          <a:p>
            <a:pPr>
              <a:spcBef>
                <a:spcPts val="0"/>
              </a:spcBef>
              <a:spcAft>
                <a:spcPts val="673"/>
              </a:spcAft>
            </a:pPr>
            <a:r>
              <a:rPr lang="en-US" sz="1100" dirty="0"/>
              <a:t>The President of the United States traditionally presents the awards. The ceremony is held in conjunction with the Quest for Excellence Conference in April.</a:t>
            </a:r>
          </a:p>
          <a:p>
            <a:pPr>
              <a:spcBef>
                <a:spcPts val="0"/>
              </a:spcBef>
              <a:spcAft>
                <a:spcPts val="673"/>
              </a:spcAft>
            </a:pPr>
            <a:r>
              <a:rPr lang="en-US" sz="1100" dirty="0"/>
              <a:t>Award recipients present their best practices and lessons learned at Quest.</a:t>
            </a:r>
          </a:p>
          <a:p>
            <a:pPr>
              <a:spcBef>
                <a:spcPts val="0"/>
              </a:spcBef>
              <a:spcAft>
                <a:spcPts val="673"/>
              </a:spcAft>
            </a:pPr>
            <a:endParaRPr lang="en-US" sz="1100" dirty="0"/>
          </a:p>
        </p:txBody>
      </p:sp>
    </p:spTree>
    <p:extLst>
      <p:ext uri="{BB962C8B-B14F-4D97-AF65-F5344CB8AC3E}">
        <p14:creationId xmlns:p14="http://schemas.microsoft.com/office/powerpoint/2010/main" val="1686311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662320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3417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35138" y="844550"/>
            <a:ext cx="8151812"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906588" y="2598738"/>
            <a:ext cx="8151812" cy="4722812"/>
          </a:xfrm>
        </p:spPr>
        <p:txBody>
          <a:bodyPr/>
          <a:lstStyle>
            <a:lvl1pPr marL="510094" indent="-510094">
              <a:buFont typeface="Arial Narrow" pitchFamily="34" charset="0"/>
              <a:buChar char="●"/>
              <a:defRPr/>
            </a:lvl1pPr>
          </a:lstStyle>
          <a:p>
            <a:pPr lvl="0"/>
            <a:endParaRPr lang="en-US" noProof="0" dirty="0" smtClean="0"/>
          </a:p>
        </p:txBody>
      </p:sp>
    </p:spTree>
    <p:extLst>
      <p:ext uri="{BB962C8B-B14F-4D97-AF65-F5344CB8AC3E}">
        <p14:creationId xmlns:p14="http://schemas.microsoft.com/office/powerpoint/2010/main" val="77006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621252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097689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655275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50275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058337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256833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948613"/>
            <a:chOff x="-3876" y="-8640"/>
            <a:chExt cx="10061403" cy="7950005"/>
          </a:xfrm>
        </p:grpSpPr>
        <p:pic>
          <p:nvPicPr>
            <p:cNvPr id="1031" name="Picture 14" descr="shutterstock_40118065#5D201C_cmyk.ai"/>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5" descr="top"/>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smtClean="0">
                  <a:solidFill>
                    <a:srgbClr val="A6A6A6"/>
                  </a:solidFill>
                  <a:latin typeface="Arial" charset="0"/>
                  <a:cs typeface="Arial" charset="0"/>
                </a:rPr>
                <a:t>2015</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smtClean="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3" r:id="rId12"/>
  </p:sldLayoutIdLst>
  <p:timing>
    <p:tnLst>
      <p:par>
        <p:cTn id="1" dur="indefinite" restart="never" nodeType="tmRoot"/>
      </p:par>
    </p:tnLst>
  </p:timing>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Users/rossl/Desktop/Design%20Center/2014%20New%20Logo/Final/All%20black%20no%20white/2014_Baldrige_Program_Logo.png" TargetMode="External"/><Relationship Id="rId5" Type="http://schemas.openxmlformats.org/officeDocument/2006/relationships/image" Target="../media/image4.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9" name="Group 16"/>
          <p:cNvGrpSpPr>
            <a:grpSpLocks/>
          </p:cNvGrpSpPr>
          <p:nvPr/>
        </p:nvGrpSpPr>
        <p:grpSpPr bwMode="auto">
          <a:xfrm>
            <a:off x="0" y="0"/>
            <a:ext cx="10058400" cy="7948613"/>
            <a:chOff x="-3876" y="-8640"/>
            <a:chExt cx="10058400" cy="7950005"/>
          </a:xfrm>
        </p:grpSpPr>
        <p:pic>
          <p:nvPicPr>
            <p:cNvPr id="16392"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6394"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390" name="Baldrige_Program_Logo_2010.whitebkgd.eps"/>
          <p:cNvPicPr>
            <a:picLocks noChangeAspect="1"/>
          </p:cNvPicPr>
          <p:nvPr/>
        </p:nvPicPr>
        <p:blipFill>
          <a:blip r:embed="rId5" r:link="rId6">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6" name="Rectangle 2"/>
          <p:cNvSpPr>
            <a:spLocks noGrp="1" noChangeArrowheads="1"/>
          </p:cNvSpPr>
          <p:nvPr>
            <p:ph type="ctrTitle"/>
          </p:nvPr>
        </p:nvSpPr>
        <p:spPr>
          <a:xfrm>
            <a:off x="787400" y="5029200"/>
            <a:ext cx="8601149" cy="906463"/>
          </a:xfrm>
        </p:spPr>
        <p:txBody>
          <a:bodyPr anchor="t"/>
          <a:lstStyle/>
          <a:p>
            <a:pPr>
              <a:lnSpc>
                <a:spcPts val="5300"/>
              </a:lnSpc>
            </a:pPr>
            <a:r>
              <a:rPr lang="en-US" sz="2600" b="0" dirty="0" smtClean="0">
                <a:solidFill>
                  <a:srgbClr val="A6A6A6"/>
                </a:solidFill>
                <a:latin typeface="Arial" charset="0"/>
                <a:ea typeface="ＭＳ Ｐゴシック" charset="0"/>
                <a:cs typeface="Arial" charset="0"/>
              </a:rPr>
              <a:t>Baldrige Performance Excellence Program | 2015</a:t>
            </a:r>
            <a:r>
              <a:rPr lang="en-US" sz="2600" b="0" dirty="0">
                <a:latin typeface="Arial" charset="0"/>
                <a:ea typeface="ＭＳ Ｐゴシック" charset="0"/>
                <a:cs typeface="Arial" charset="0"/>
              </a:rPr>
              <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6387" name="Rectangle 3"/>
          <p:cNvSpPr>
            <a:spLocks noGrp="1" noChangeArrowheads="1"/>
          </p:cNvSpPr>
          <p:nvPr>
            <p:ph type="subTitle" idx="1"/>
          </p:nvPr>
        </p:nvSpPr>
        <p:spPr>
          <a:xfrm>
            <a:off x="787400" y="1752599"/>
            <a:ext cx="7484730" cy="1762125"/>
          </a:xfrm>
          <a:noFill/>
        </p:spPr>
        <p:txBody>
          <a:bodyPr/>
          <a:lstStyle/>
          <a:p>
            <a:pPr algn="l" defTabSz="1006069">
              <a:lnSpc>
                <a:spcPts val="5331"/>
              </a:lnSpc>
              <a:spcBef>
                <a:spcPts val="987"/>
              </a:spcBef>
              <a:buSzPct val="50000"/>
              <a:defRPr/>
            </a:pPr>
            <a:r>
              <a:rPr lang="en-US" sz="4400" b="1" dirty="0">
                <a:latin typeface="Arial" pitchFamily="34" charset="0"/>
                <a:cs typeface="Arial" pitchFamily="34" charset="0"/>
              </a:rPr>
              <a:t>The Malcolm Baldrige </a:t>
            </a:r>
            <a:br>
              <a:rPr lang="en-US" sz="4400" b="1" dirty="0">
                <a:latin typeface="Arial" pitchFamily="34" charset="0"/>
                <a:cs typeface="Arial" pitchFamily="34" charset="0"/>
              </a:rPr>
            </a:br>
            <a:r>
              <a:rPr lang="en-US" sz="4400" b="1" dirty="0">
                <a:latin typeface="Arial" pitchFamily="34" charset="0"/>
                <a:cs typeface="Arial" pitchFamily="34" charset="0"/>
              </a:rPr>
              <a:t>National Quality Award</a:t>
            </a:r>
            <a:endParaRPr lang="en-US" sz="4000" b="1" dirty="0">
              <a:latin typeface="Arial" pitchFamily="34" charset="0"/>
              <a:ea typeface="ＭＳ Ｐゴシック" pitchFamily="-109" charset="-128"/>
              <a:cs typeface="Arial" pitchFamily="34" charset="0"/>
            </a:endParaRPr>
          </a:p>
          <a:p>
            <a:pPr algn="l"/>
            <a:endParaRPr lang="en-US" sz="4000" b="1" dirty="0">
              <a:latin typeface="Arial" charset="0"/>
              <a:ea typeface="ＭＳ Ｐゴシック"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7125" y="850794"/>
            <a:ext cx="8420100" cy="628377"/>
          </a:xfrm>
          <a:prstGeom prst="rect">
            <a:avLst/>
          </a:prstGeom>
          <a:noFill/>
          <a:ln w="9525">
            <a:noFill/>
            <a:miter lim="800000"/>
            <a:headEnd/>
            <a:tailEnd/>
          </a:ln>
        </p:spPr>
        <p:txBody>
          <a:bodyPr lIns="0" tIns="0" rIns="0" bIns="0">
            <a:spAutoFit/>
          </a:bodyPr>
          <a:lstStyle/>
          <a:p>
            <a:pPr defTabSz="1006069">
              <a:lnSpc>
                <a:spcPts val="4936"/>
              </a:lnSpc>
              <a:defRPr/>
            </a:pPr>
            <a:r>
              <a:rPr lang="en-US" sz="4400" b="1" dirty="0">
                <a:solidFill>
                  <a:schemeClr val="tx2"/>
                </a:solidFill>
                <a:latin typeface="+mn-lt"/>
                <a:ea typeface="ＭＳ Ｐゴシック" pitchFamily="-109" charset="-128"/>
              </a:rPr>
              <a:t>How to Apply</a:t>
            </a:r>
          </a:p>
        </p:txBody>
      </p:sp>
      <p:sp>
        <p:nvSpPr>
          <p:cNvPr id="5123" name="Rectangle 3"/>
          <p:cNvSpPr>
            <a:spLocks noChangeArrowheads="1"/>
          </p:cNvSpPr>
          <p:nvPr/>
        </p:nvSpPr>
        <p:spPr bwMode="auto">
          <a:xfrm>
            <a:off x="838200" y="2563137"/>
            <a:ext cx="3436621" cy="283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6 categories</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Nomination of examiner</a:t>
            </a:r>
          </a:p>
          <a:p>
            <a:pPr marL="463722" indent="-463722" defTabSz="913218">
              <a:lnSpc>
                <a:spcPts val="3407"/>
              </a:lnSpc>
              <a:spcBef>
                <a:spcPts val="897"/>
              </a:spcBef>
              <a:buClr>
                <a:schemeClr val="tx1"/>
              </a:buClr>
              <a:buSzPct val="50000"/>
              <a:buFont typeface="Arial Narrow" pitchFamily="34" charset="0"/>
              <a:buChar char="●"/>
            </a:pPr>
            <a:r>
              <a:rPr lang="en-US" sz="3200" kern="0" dirty="0">
                <a:latin typeface="+mn-lt"/>
                <a:ea typeface="ＭＳ Ｐゴシック" pitchFamily="34" charset="-128"/>
                <a:cs typeface="ＭＳ Ｐゴシック" pitchFamily="-110" charset="-128"/>
              </a:rPr>
              <a:t>Fee: $360 </a:t>
            </a:r>
          </a:p>
          <a:p>
            <a:pPr marL="1131435" lvl="1" indent="-507736">
              <a:lnSpc>
                <a:spcPts val="2566"/>
              </a:lnSpc>
              <a:spcBef>
                <a:spcPts val="1580"/>
              </a:spcBef>
              <a:buClr>
                <a:schemeClr val="tx1"/>
              </a:buClr>
              <a:buSzPct val="100000"/>
              <a:buFont typeface="Arial Narrow" pitchFamily="34" charset="0"/>
              <a:buChar char="–"/>
            </a:pPr>
            <a:endParaRPr lang="en-US" sz="3200" dirty="0">
              <a:latin typeface="Arial Narrow" pitchFamily="34" charset="0"/>
            </a:endParaRPr>
          </a:p>
        </p:txBody>
      </p:sp>
      <p:sp>
        <p:nvSpPr>
          <p:cNvPr id="5124" name="Rectangle 3"/>
          <p:cNvSpPr>
            <a:spLocks noChangeArrowheads="1"/>
          </p:cNvSpPr>
          <p:nvPr/>
        </p:nvSpPr>
        <p:spPr bwMode="auto">
          <a:xfrm>
            <a:off x="5800726" y="2573431"/>
            <a:ext cx="3876675"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2" name="Rectangle 1"/>
          <p:cNvSpPr/>
          <p:nvPr/>
        </p:nvSpPr>
        <p:spPr>
          <a:xfrm>
            <a:off x="407126" y="1539240"/>
            <a:ext cx="4531433" cy="720710"/>
          </a:xfrm>
          <a:prstGeom prst="rect">
            <a:avLst/>
          </a:prstGeom>
        </p:spPr>
        <p:txBody>
          <a:bodyPr wrap="none">
            <a:spAutoFit/>
          </a:bodyPr>
          <a:lstStyle/>
          <a:p>
            <a:pPr defTabSz="1006069">
              <a:lnSpc>
                <a:spcPts val="4936"/>
              </a:lnSpc>
              <a:defRPr/>
            </a:pPr>
            <a:r>
              <a:rPr lang="en-US" sz="3600" b="1" dirty="0">
                <a:solidFill>
                  <a:schemeClr val="tx2"/>
                </a:solidFill>
                <a:latin typeface="+mn-lt"/>
                <a:ea typeface="ＭＳ Ｐゴシック" pitchFamily="-109" charset="-128"/>
              </a:rPr>
              <a:t>1. Certify Your Eligibility</a:t>
            </a:r>
          </a:p>
        </p:txBody>
      </p:sp>
      <p:sp>
        <p:nvSpPr>
          <p:cNvPr id="3" name="Rectangle 2"/>
          <p:cNvSpPr/>
          <p:nvPr/>
        </p:nvSpPr>
        <p:spPr>
          <a:xfrm>
            <a:off x="5029200" y="1539240"/>
            <a:ext cx="4588820" cy="720710"/>
          </a:xfrm>
          <a:prstGeom prst="rect">
            <a:avLst/>
          </a:prstGeom>
        </p:spPr>
        <p:txBody>
          <a:bodyPr wrap="none">
            <a:spAutoFit/>
          </a:bodyPr>
          <a:lstStyle/>
          <a:p>
            <a:pPr defTabSz="1006069">
              <a:lnSpc>
                <a:spcPts val="4936"/>
              </a:lnSpc>
            </a:pPr>
            <a:r>
              <a:rPr lang="en-US" sz="3600" b="1" dirty="0">
                <a:solidFill>
                  <a:schemeClr val="tx2"/>
                </a:solidFill>
                <a:latin typeface="+mn-lt"/>
                <a:ea typeface="ＭＳ Ｐゴシック" pitchFamily="-109" charset="-128"/>
              </a:rPr>
              <a:t>2. Submit an Application</a:t>
            </a:r>
          </a:p>
        </p:txBody>
      </p:sp>
      <p:sp>
        <p:nvSpPr>
          <p:cNvPr id="8" name="Rectangle 3"/>
          <p:cNvSpPr txBox="1">
            <a:spLocks noChangeArrowheads="1"/>
          </p:cNvSpPr>
          <p:nvPr/>
        </p:nvSpPr>
        <p:spPr>
          <a:xfrm>
            <a:off x="5222966" y="2500449"/>
            <a:ext cx="4442460" cy="4209025"/>
          </a:xfrm>
          <a:prstGeom prst="rect">
            <a:avLst/>
          </a:prstGeom>
        </p:spPr>
        <p:txBody>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spcAft>
                <a:spcPts val="1185"/>
              </a:spcAft>
              <a:buFont typeface="Arial Narrow" pitchFamily="34" charset="0"/>
              <a:buChar char="●"/>
            </a:pPr>
            <a:r>
              <a:rPr lang="en-US" kern="0" dirty="0">
                <a:ea typeface="ＭＳ Ｐゴシック" pitchFamily="34" charset="-128"/>
              </a:rPr>
              <a:t>Respond to the Baldrige Criteria (50 pages)</a:t>
            </a:r>
          </a:p>
          <a:p>
            <a:pPr>
              <a:spcAft>
                <a:spcPts val="1185"/>
              </a:spcAft>
              <a:buFont typeface="Arial Narrow" pitchFamily="34" charset="0"/>
              <a:buChar char="●"/>
            </a:pPr>
            <a:r>
              <a:rPr lang="en-US" kern="0" dirty="0">
                <a:ea typeface="ＭＳ Ｐゴシック" pitchFamily="34" charset="-128"/>
              </a:rPr>
              <a:t>Application </a:t>
            </a:r>
            <a:r>
              <a:rPr lang="en-US" kern="0" dirty="0" smtClean="0">
                <a:ea typeface="ＭＳ Ｐゴシック" pitchFamily="34" charset="-128"/>
              </a:rPr>
              <a:t>fee </a:t>
            </a:r>
            <a:r>
              <a:rPr lang="en-US" kern="0" dirty="0">
                <a:ea typeface="ＭＳ Ｐゴシック" pitchFamily="34" charset="-128"/>
              </a:rPr>
              <a:t/>
            </a:r>
            <a:br>
              <a:rPr lang="en-US" kern="0" dirty="0">
                <a:ea typeface="ＭＳ Ｐゴシック" pitchFamily="34" charset="-128"/>
              </a:rPr>
            </a:br>
            <a:r>
              <a:rPr lang="en-US" kern="0" dirty="0">
                <a:ea typeface="ＭＳ Ｐゴシック" pitchFamily="34" charset="-128"/>
              </a:rPr>
              <a:t>(sliding scale)</a:t>
            </a:r>
          </a:p>
          <a:p>
            <a:pPr>
              <a:buFont typeface="Arial Narrow" pitchFamily="34" charset="0"/>
              <a:buChar char="●"/>
            </a:pPr>
            <a:r>
              <a:rPr lang="en-US" kern="0" dirty="0">
                <a:ea typeface="ＭＳ Ｐゴシック" pitchFamily="34" charset="-128"/>
              </a:rPr>
              <a:t>Site visit fee, if selected (sliding scale)</a:t>
            </a:r>
            <a:br>
              <a:rPr lang="en-US" kern="0" dirty="0">
                <a:ea typeface="ＭＳ Ｐゴシック" pitchFamily="34" charset="-128"/>
              </a:rPr>
            </a:br>
            <a:endParaRPr lang="en-US" kern="0" dirty="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86592" y="1581803"/>
            <a:ext cx="3604260" cy="2514600"/>
          </a:xfrm>
        </p:spPr>
        <p:txBody>
          <a:bodyPr/>
          <a:lstStyle/>
          <a:p>
            <a:pPr>
              <a:lnSpc>
                <a:spcPts val="5060"/>
              </a:lnSpc>
            </a:pPr>
            <a:r>
              <a:rPr lang="en-US" sz="4840" dirty="0">
                <a:latin typeface="Arial Narrow" pitchFamily="34" charset="0"/>
                <a:ea typeface="ＭＳ Ｐゴシック" pitchFamily="34" charset="-128"/>
                <a:cs typeface="Arial Narrow" pitchFamily="34" charset="0"/>
              </a:rPr>
              <a:t>Review of</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Award Applications</a:t>
            </a:r>
          </a:p>
        </p:txBody>
      </p:sp>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8676" t="8762" r="2492"/>
          <a:stretch/>
        </p:blipFill>
        <p:spPr bwMode="auto">
          <a:xfrm>
            <a:off x="4090852" y="156755"/>
            <a:ext cx="3997737" cy="7223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4220" y="1428800"/>
            <a:ext cx="8151812" cy="967628"/>
          </a:xfrm>
        </p:spPr>
        <p:txBody>
          <a:bodyPr/>
          <a:lstStyle/>
          <a:p>
            <a:r>
              <a:rPr lang="en-US" sz="4840" dirty="0">
                <a:latin typeface="Arial Narrow" pitchFamily="34" charset="0"/>
                <a:ea typeface="ＭＳ Ｐゴシック" pitchFamily="34" charset="-128"/>
                <a:cs typeface="Arial Narrow" pitchFamily="34" charset="0"/>
              </a:rPr>
              <a:t>Role-Model Determination</a:t>
            </a:r>
          </a:p>
        </p:txBody>
      </p:sp>
      <p:sp>
        <p:nvSpPr>
          <p:cNvPr id="8195" name="Rectangle 3"/>
          <p:cNvSpPr>
            <a:spLocks noGrp="1" noChangeArrowheads="1"/>
          </p:cNvSpPr>
          <p:nvPr>
            <p:ph type="body" idx="1"/>
          </p:nvPr>
        </p:nvSpPr>
        <p:spPr>
          <a:xfrm>
            <a:off x="1633950" y="2541890"/>
            <a:ext cx="7816215" cy="2194112"/>
          </a:xfrm>
        </p:spPr>
        <p:txBody>
          <a:bodyPr/>
          <a:lstStyle/>
          <a:p>
            <a:r>
              <a:rPr lang="en-US" dirty="0" smtClean="0">
                <a:ea typeface="ＭＳ Ｐゴシック" pitchFamily="34" charset="-128"/>
              </a:rPr>
              <a:t>Purpose of determination</a:t>
            </a:r>
          </a:p>
          <a:p>
            <a:r>
              <a:rPr lang="en-US" dirty="0" smtClean="0">
                <a:ea typeface="ＭＳ Ｐゴシック" pitchFamily="34" charset="-128"/>
              </a:rPr>
              <a:t>Records check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7397" y="1455420"/>
            <a:ext cx="7386638" cy="1257300"/>
          </a:xfrm>
        </p:spPr>
        <p:txBody>
          <a:bodyPr/>
          <a:lstStyle/>
          <a:p>
            <a:r>
              <a:rPr lang="en-US" sz="4840" dirty="0">
                <a:latin typeface="Arial Narrow" pitchFamily="34" charset="0"/>
                <a:ea typeface="ＭＳ Ｐゴシック" pitchFamily="34" charset="-128"/>
                <a:cs typeface="Arial Narrow" pitchFamily="34" charset="0"/>
              </a:rPr>
              <a:t>Board of Examiners</a:t>
            </a:r>
          </a:p>
        </p:txBody>
      </p:sp>
      <p:sp>
        <p:nvSpPr>
          <p:cNvPr id="11267" name="Rectangle 3"/>
          <p:cNvSpPr>
            <a:spLocks noGrp="1" noChangeArrowheads="1"/>
          </p:cNvSpPr>
          <p:nvPr>
            <p:ph type="body" idx="1"/>
          </p:nvPr>
        </p:nvSpPr>
        <p:spPr>
          <a:xfrm>
            <a:off x="1738948" y="2461260"/>
            <a:ext cx="8151813" cy="2682240"/>
          </a:xfrm>
        </p:spPr>
        <p:txBody>
          <a:bodyPr/>
          <a:lstStyle/>
          <a:p>
            <a:pPr>
              <a:lnSpc>
                <a:spcPct val="100000"/>
              </a:lnSpc>
              <a:spcBef>
                <a:spcPct val="0"/>
              </a:spcBef>
              <a:spcAft>
                <a:spcPts val="660"/>
              </a:spcAft>
            </a:pPr>
            <a:r>
              <a:rPr lang="en-US" dirty="0" smtClean="0">
                <a:ea typeface="ＭＳ Ｐゴシック" pitchFamily="34" charset="-128"/>
              </a:rPr>
              <a:t>Volunteers</a:t>
            </a:r>
          </a:p>
          <a:p>
            <a:pPr>
              <a:lnSpc>
                <a:spcPct val="100000"/>
              </a:lnSpc>
              <a:spcBef>
                <a:spcPct val="0"/>
              </a:spcBef>
              <a:spcAft>
                <a:spcPts val="660"/>
              </a:spcAft>
            </a:pPr>
            <a:r>
              <a:rPr lang="en-US" dirty="0" smtClean="0">
                <a:ea typeface="ＭＳ Ｐゴシック" pitchFamily="34" charset="-128"/>
              </a:rPr>
              <a:t>“Backbone” of Baldrige Program</a:t>
            </a:r>
          </a:p>
          <a:p>
            <a:pPr>
              <a:lnSpc>
                <a:spcPct val="100000"/>
              </a:lnSpc>
              <a:spcBef>
                <a:spcPct val="0"/>
              </a:spcBef>
              <a:spcAft>
                <a:spcPts val="660"/>
              </a:spcAft>
            </a:pPr>
            <a:r>
              <a:rPr lang="en-US" dirty="0" smtClean="0">
                <a:ea typeface="ＭＳ Ｐゴシック" pitchFamily="34" charset="-128"/>
              </a:rPr>
              <a:t>Evaluate award applications</a:t>
            </a:r>
          </a:p>
          <a:p>
            <a:pPr>
              <a:lnSpc>
                <a:spcPct val="100000"/>
              </a:lnSpc>
              <a:spcBef>
                <a:spcPct val="0"/>
              </a:spcBef>
              <a:spcAft>
                <a:spcPts val="660"/>
              </a:spcAft>
            </a:pPr>
            <a:r>
              <a:rPr lang="en-US" dirty="0" smtClean="0">
                <a:ea typeface="ＭＳ Ｐゴシック" pitchFamily="34" charset="-128"/>
              </a:rPr>
              <a:t>Serve as ambassadors</a:t>
            </a:r>
          </a:p>
          <a:p>
            <a:pPr>
              <a:lnSpc>
                <a:spcPct val="100000"/>
              </a:lnSpc>
              <a:spcAft>
                <a:spcPts val="660"/>
              </a:spcAft>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6539" y="222070"/>
            <a:ext cx="8894762" cy="1007689"/>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Applications by Award Category</a:t>
            </a:r>
          </a:p>
        </p:txBody>
      </p:sp>
      <p:graphicFrame>
        <p:nvGraphicFramePr>
          <p:cNvPr id="311375" name="Group 79"/>
          <p:cNvGraphicFramePr>
            <a:graphicFrameLocks noGrp="1"/>
          </p:cNvGraphicFramePr>
          <p:nvPr>
            <p:ph idx="1"/>
            <p:extLst>
              <p:ext uri="{D42A27DB-BD31-4B8C-83A1-F6EECF244321}">
                <p14:modId xmlns:p14="http://schemas.microsoft.com/office/powerpoint/2010/main" val="3015936248"/>
              </p:ext>
            </p:extLst>
          </p:nvPr>
        </p:nvGraphicFramePr>
        <p:xfrm>
          <a:off x="1658983" y="1229759"/>
          <a:ext cx="7824653" cy="4956968"/>
        </p:xfrm>
        <a:graphic>
          <a:graphicData uri="http://schemas.openxmlformats.org/drawingml/2006/table">
            <a:tbl>
              <a:tblPr firstRow="1">
                <a:tableStyleId>{9DCAF9ED-07DC-4A11-8D7F-57B35C25682E}</a:tableStyleId>
              </a:tblPr>
              <a:tblGrid>
                <a:gridCol w="2007267"/>
                <a:gridCol w="681577"/>
                <a:gridCol w="828967"/>
                <a:gridCol w="858988"/>
                <a:gridCol w="642400"/>
                <a:gridCol w="744304"/>
                <a:gridCol w="687050"/>
                <a:gridCol w="687050"/>
                <a:gridCol w="687050"/>
              </a:tblGrid>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’14</a:t>
                      </a:r>
                      <a:endParaRPr kumimoji="0" lang="en-US" sz="2600" b="1" i="0" u="none" strike="noStrike" cap="none" normalizeH="0" baseline="0" dirty="0" smtClean="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 ’13</a:t>
                      </a:r>
                      <a:endParaRPr kumimoji="0" lang="en-US" sz="2600" b="1" i="0" u="none" strike="noStrike" cap="none" normalizeH="0" baseline="0" dirty="0" smtClean="0">
                        <a:ln>
                          <a:noFill/>
                        </a:ln>
                        <a:solidFill>
                          <a:schemeClr val="bg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’12*</a:t>
                      </a:r>
                      <a:endParaRPr kumimoji="0" lang="en-US" sz="2600" b="1" i="0" u="none" strike="noStrike" cap="none" normalizeH="0" baseline="0" dirty="0" smtClean="0">
                        <a:ln>
                          <a:noFill/>
                        </a:ln>
                        <a:solidFill>
                          <a:schemeClr val="accent2"/>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’11</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’10</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’09</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’08</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’07</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Manufacturing</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smtClean="0">
                          <a:ln>
                            <a:noFill/>
                          </a:ln>
                          <a:effectLst/>
                        </a:rPr>
                        <a:t>--</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Service</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smtClean="0">
                          <a:ln>
                            <a:noFill/>
                          </a:ln>
                          <a:solidFill>
                            <a:schemeClr val="tx1"/>
                          </a:solidFill>
                          <a:effectLst/>
                          <a:latin typeface="Arial Narrow" pitchFamily="34" charset="0"/>
                        </a:rPr>
                        <a:t>1</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5</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Small business</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defRPr/>
                      </a:pPr>
                      <a:r>
                        <a:rPr kumimoji="0" lang="en-US" sz="2600" u="none" strike="noStrike" cap="none" normalizeH="0" baseline="0" dirty="0" smtClean="0">
                          <a:ln>
                            <a:noFill/>
                          </a:ln>
                          <a:effectLst/>
                        </a:rPr>
                        <a:t>--</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7</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5</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7</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7</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Education</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smtClean="0">
                          <a:ln>
                            <a:noFill/>
                          </a:ln>
                          <a:solidFill>
                            <a:schemeClr val="tx1"/>
                          </a:solidFill>
                          <a:effectLst/>
                          <a:latin typeface="Arial Narrow" pitchFamily="34" charset="0"/>
                        </a:rPr>
                        <a:t>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8</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10</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9</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11</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16</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Health care</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smtClean="0">
                          <a:ln>
                            <a:noFill/>
                          </a:ln>
                          <a:solidFill>
                            <a:schemeClr val="tx1"/>
                          </a:solidFill>
                          <a:effectLst/>
                          <a:latin typeface="Arial Narrow" pitchFamily="34" charset="0"/>
                        </a:rPr>
                        <a:t>12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15</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25</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40</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54</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42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Nonprofit</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smtClean="0">
                          <a:ln>
                            <a:noFill/>
                          </a:ln>
                          <a:solidFill>
                            <a:schemeClr val="tx1"/>
                          </a:solidFill>
                          <a:effectLst/>
                          <a:latin typeface="Arial Narrow" pitchFamily="34" charset="0"/>
                        </a:rPr>
                        <a:t>6</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5</a:t>
                      </a:r>
                      <a:endParaRPr kumimoji="0" lang="en-US" sz="2600" b="0"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5</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14</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7</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8</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16</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13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r h="619621">
                <a:tc>
                  <a:txBody>
                    <a:bodyPr/>
                    <a:lstStyle/>
                    <a:p>
                      <a:pPr marL="0" marR="0" lvl="0" indent="0" algn="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Total</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b="0" i="0" u="none" strike="noStrike" cap="none" normalizeH="0" baseline="0" dirty="0" smtClean="0">
                          <a:ln>
                            <a:noFill/>
                          </a:ln>
                          <a:solidFill>
                            <a:schemeClr val="tx1"/>
                          </a:solidFill>
                          <a:effectLst/>
                          <a:latin typeface="Arial Narrow" pitchFamily="34" charset="0"/>
                        </a:rPr>
                        <a:t>22</a:t>
                      </a: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22</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39</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69</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83</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70</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85</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600" u="none" strike="noStrike" cap="none" normalizeH="0" baseline="0" dirty="0" smtClean="0">
                          <a:ln>
                            <a:noFill/>
                          </a:ln>
                          <a:effectLst/>
                        </a:rPr>
                        <a:t>84</a:t>
                      </a:r>
                      <a:endParaRPr kumimoji="0" lang="en-US" sz="2600" b="1" i="0" u="none" strike="noStrike" cap="none" normalizeH="0" baseline="0" dirty="0" smtClean="0">
                        <a:ln>
                          <a:noFill/>
                        </a:ln>
                        <a:solidFill>
                          <a:schemeClr val="tx1"/>
                        </a:solidFill>
                        <a:effectLst/>
                        <a:latin typeface="Arial Narrow" pitchFamily="34" charset="0"/>
                      </a:endParaRPr>
                    </a:p>
                  </a:txBody>
                  <a:tcPr marT="44381" marB="44381" horzOverflow="overflow"/>
                </a:tc>
              </a:tr>
            </a:tbl>
          </a:graphicData>
        </a:graphic>
      </p:graphicFrame>
      <p:sp>
        <p:nvSpPr>
          <p:cNvPr id="2" name="TextBox 1"/>
          <p:cNvSpPr txBox="1"/>
          <p:nvPr/>
        </p:nvSpPr>
        <p:spPr>
          <a:xfrm>
            <a:off x="4693920" y="6819900"/>
            <a:ext cx="5280660" cy="498598"/>
          </a:xfrm>
          <a:prstGeom prst="rect">
            <a:avLst/>
          </a:prstGeom>
          <a:noFill/>
        </p:spPr>
        <p:txBody>
          <a:bodyPr wrap="square" rtlCol="0">
            <a:spAutoFit/>
          </a:bodyPr>
          <a:lstStyle/>
          <a:p>
            <a:pPr algn="r"/>
            <a:r>
              <a:rPr lang="en-US" sz="2640" dirty="0">
                <a:latin typeface="+mn-lt"/>
              </a:rPr>
              <a:t>*New eligibility rules in effect.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4947920"/>
            <a:ext cx="8214360" cy="2682240"/>
          </a:xfrm>
          <a:prstGeom prst="rect">
            <a:avLst/>
          </a:prstGeom>
          <a:solidFill>
            <a:schemeClr val="bg1"/>
          </a:solidFill>
          <a:ln w="9525" cap="flat" cmpd="sng" algn="ctr">
            <a:noFill/>
            <a:prstDash val="solid"/>
            <a:round/>
            <a:headEnd type="none" w="med" len="med"/>
            <a:tailEnd type="none" w="med" len="med"/>
          </a:ln>
          <a:effectLst/>
        </p:spPr>
        <p:txBody>
          <a:bodyPr vert="horz" wrap="square" lIns="100584" tIns="50292" rIns="100584" bIns="50292" numCol="1" rtlCol="0" anchor="t" anchorCtr="0" compatLnSpc="1">
            <a:prstTxWarp prst="textNoShape">
              <a:avLst/>
            </a:prstTxWarp>
          </a:bodyPr>
          <a:lstStyle/>
          <a:p>
            <a:pPr defTabSz="1005840"/>
            <a:endParaRPr lang="en-US" sz="2640" dirty="0">
              <a:latin typeface="Times New Roman" pitchFamily="-107" charset="0"/>
            </a:endParaRPr>
          </a:p>
        </p:txBody>
      </p:sp>
      <p:sp>
        <p:nvSpPr>
          <p:cNvPr id="12290" name="Rectangle 2"/>
          <p:cNvSpPr>
            <a:spLocks noGrp="1" noChangeArrowheads="1"/>
          </p:cNvSpPr>
          <p:nvPr>
            <p:ph type="title"/>
          </p:nvPr>
        </p:nvSpPr>
        <p:spPr>
          <a:xfrm>
            <a:off x="6537960" y="449580"/>
            <a:ext cx="3268980" cy="1941830"/>
          </a:xfrm>
        </p:spPr>
        <p:txBody>
          <a:bodyPr/>
          <a:lstStyle/>
          <a:p>
            <a:pPr>
              <a:lnSpc>
                <a:spcPct val="100000"/>
              </a:lnSpc>
              <a:spcAft>
                <a:spcPts val="660"/>
              </a:spcAft>
            </a:pPr>
            <a:r>
              <a:rPr lang="en-US" dirty="0" smtClean="0">
                <a:latin typeface="Arial Narrow" pitchFamily="34" charset="0"/>
                <a:ea typeface="ＭＳ Ｐゴシック" pitchFamily="34" charset="-128"/>
                <a:cs typeface="Arial Narrow" pitchFamily="34" charset="0"/>
              </a:rPr>
              <a:t>Scoring of Applications, </a:t>
            </a:r>
            <a:br>
              <a:rPr lang="en-US" dirty="0" smtClean="0">
                <a:latin typeface="Arial Narrow" pitchFamily="34" charset="0"/>
                <a:ea typeface="ＭＳ Ｐゴシック" pitchFamily="34" charset="-128"/>
                <a:cs typeface="Arial Narrow" pitchFamily="34" charset="0"/>
              </a:rPr>
            </a:br>
            <a:r>
              <a:rPr lang="en-US" dirty="0" smtClean="0">
                <a:latin typeface="Arial Narrow" pitchFamily="34" charset="0"/>
                <a:ea typeface="ＭＳ Ｐゴシック" pitchFamily="34" charset="-128"/>
                <a:cs typeface="Arial Narrow" pitchFamily="34" charset="0"/>
              </a:rPr>
              <a:t>1988–2007</a:t>
            </a:r>
          </a:p>
        </p:txBody>
      </p:sp>
      <p:graphicFrame>
        <p:nvGraphicFramePr>
          <p:cNvPr id="4" name="Table 3"/>
          <p:cNvGraphicFramePr>
            <a:graphicFrameLocks noGrp="1"/>
          </p:cNvGraphicFramePr>
          <p:nvPr>
            <p:extLst>
              <p:ext uri="{D42A27DB-BD31-4B8C-83A1-F6EECF244321}">
                <p14:modId xmlns:p14="http://schemas.microsoft.com/office/powerpoint/2010/main" val="1411770934"/>
              </p:ext>
            </p:extLst>
          </p:nvPr>
        </p:nvGraphicFramePr>
        <p:xfrm>
          <a:off x="670562" y="198120"/>
          <a:ext cx="7711441" cy="7528560"/>
        </p:xfrm>
        <a:graphic>
          <a:graphicData uri="http://schemas.openxmlformats.org/drawingml/2006/table">
            <a:tbl>
              <a:tblPr firstRow="1" firstCol="1" bandRow="1" bandCol="1">
                <a:tableStyleId>{72833802-FEF1-4C79-8D5D-14CF1EAF98D9}</a:tableStyleId>
              </a:tblPr>
              <a:tblGrid>
                <a:gridCol w="1187715"/>
                <a:gridCol w="1003704"/>
                <a:gridCol w="669137"/>
                <a:gridCol w="669137"/>
                <a:gridCol w="669137"/>
                <a:gridCol w="669137"/>
                <a:gridCol w="752778"/>
                <a:gridCol w="669137"/>
                <a:gridCol w="669137"/>
                <a:gridCol w="752422"/>
              </a:tblGrid>
              <a:tr h="284988">
                <a:tc>
                  <a:txBody>
                    <a:bodyPr/>
                    <a:lstStyle/>
                    <a:p>
                      <a:pPr marL="0" marR="0" algn="ctr">
                        <a:spcBef>
                          <a:spcPts val="0"/>
                        </a:spcBef>
                        <a:spcAft>
                          <a:spcPts val="0"/>
                        </a:spcAft>
                      </a:pPr>
                      <a:r>
                        <a:rPr lang="en-US" sz="1900" dirty="0" smtClean="0">
                          <a:effectLst/>
                        </a:rPr>
                        <a:t>Band</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1988/89</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1990</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1991</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1992</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1993</a:t>
                      </a:r>
                      <a:endParaRPr lang="en-US" sz="1900" dirty="0">
                        <a:effectLst/>
                        <a:latin typeface="Times New Roman"/>
                        <a:ea typeface="Times New Roman"/>
                      </a:endParaRPr>
                    </a:p>
                  </a:txBody>
                  <a:tcPr marL="66719" marR="66719" marT="0" marB="0"/>
                </a:tc>
                <a:tc>
                  <a:txBody>
                    <a:bodyPr/>
                    <a:lstStyle/>
                    <a:p>
                      <a:pPr marL="0" marR="0" algn="ctr">
                        <a:spcBef>
                          <a:spcPts val="0"/>
                        </a:spcBef>
                        <a:spcAft>
                          <a:spcPts val="0"/>
                        </a:spcAft>
                      </a:pPr>
                      <a:r>
                        <a:rPr lang="en-US" sz="1900" dirty="0">
                          <a:effectLst/>
                        </a:rPr>
                        <a:t>1994</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r>
              <a:tr h="284988">
                <a:tc>
                  <a:txBody>
                    <a:bodyPr/>
                    <a:lstStyle/>
                    <a:p>
                      <a:pPr marL="0" marR="0" algn="ctr">
                        <a:spcBef>
                          <a:spcPts val="0"/>
                        </a:spcBef>
                        <a:spcAft>
                          <a:spcPts val="0"/>
                        </a:spcAft>
                      </a:pPr>
                      <a:r>
                        <a:rPr lang="en-US" sz="1900" dirty="0">
                          <a:effectLst/>
                        </a:rPr>
                        <a:t>0-125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126-250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251-400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401-600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52.6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601-750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14</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2.1</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b="1" dirty="0" smtClean="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1997</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1998</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1999</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2000</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ctr">
                        <a:spcBef>
                          <a:spcPts val="0"/>
                        </a:spcBef>
                        <a:spcAft>
                          <a:spcPts val="0"/>
                        </a:spcAft>
                      </a:pPr>
                      <a:r>
                        <a:rPr lang="en-US" sz="1900" b="1" dirty="0">
                          <a:solidFill>
                            <a:schemeClr val="bg1"/>
                          </a:solidFill>
                          <a:effectLst/>
                        </a:rPr>
                        <a:t>2001</a:t>
                      </a:r>
                      <a:endParaRPr lang="en-US" sz="1900" b="1" dirty="0">
                        <a:solidFill>
                          <a:schemeClr val="bg1"/>
                        </a:solidFill>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2002</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tc>
                  <a:txBody>
                    <a:bodyPr/>
                    <a:lstStyle/>
                    <a:p>
                      <a:pPr marL="0" marR="0" algn="ctr">
                        <a:spcBef>
                          <a:spcPts val="0"/>
                        </a:spcBef>
                        <a:spcAft>
                          <a:spcPts val="0"/>
                        </a:spcAft>
                      </a:pPr>
                      <a:r>
                        <a:rPr lang="en-US" sz="1900" b="1" dirty="0">
                          <a:solidFill>
                            <a:schemeClr val="bg1"/>
                          </a:solidFill>
                          <a:effectLst/>
                        </a:rPr>
                        <a:t>2003</a:t>
                      </a:r>
                      <a:endParaRPr lang="en-US" sz="1900" b="1" dirty="0">
                        <a:solidFill>
                          <a:schemeClr val="bg1"/>
                        </a:solidFill>
                        <a:effectLst/>
                        <a:latin typeface="Times New Roman"/>
                        <a:ea typeface="Times New Roman"/>
                      </a:endParaRPr>
                    </a:p>
                  </a:txBody>
                  <a:tcPr marL="66719" marR="66719" marT="0" marB="0">
                    <a:lnT w="9525" cap="flat" cmpd="sng" algn="ctr">
                      <a:noFill/>
                      <a:prstDash val="solid"/>
                    </a:lnT>
                    <a:solidFill>
                      <a:schemeClr val="accent4"/>
                    </a:solidFill>
                  </a:tcPr>
                </a:tc>
              </a:tr>
              <a:tr h="284988">
                <a:tc>
                  <a:txBody>
                    <a:bodyPr/>
                    <a:lstStyle/>
                    <a:p>
                      <a:pPr marL="0" marR="0" algn="ctr">
                        <a:spcBef>
                          <a:spcPts val="0"/>
                        </a:spcBef>
                        <a:spcAft>
                          <a:spcPts val="0"/>
                        </a:spcAft>
                      </a:pPr>
                      <a:r>
                        <a:rPr lang="en-US" sz="1900" dirty="0">
                          <a:effectLst/>
                        </a:rPr>
                        <a:t>0-250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251-350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351-450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29</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451-550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551-650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7</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651-750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r>
              <a:tr h="284988">
                <a:tc>
                  <a:txBody>
                    <a:bodyPr/>
                    <a:lstStyle/>
                    <a:p>
                      <a:pPr marL="0" marR="0" algn="ctr">
                        <a:spcBef>
                          <a:spcPts val="0"/>
                        </a:spcBef>
                        <a:spcAft>
                          <a:spcPts val="0"/>
                        </a:spcAft>
                      </a:pPr>
                      <a:r>
                        <a:rPr lang="en-US" sz="1900" dirty="0">
                          <a:effectLst/>
                        </a:rPr>
                        <a:t>751-875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r>
              <a:tr h="284988">
                <a:tc>
                  <a:txBody>
                    <a:bodyPr/>
                    <a:lstStyle/>
                    <a:p>
                      <a:pPr marL="0" marR="0" algn="ctr">
                        <a:spcBef>
                          <a:spcPts val="0"/>
                        </a:spcBef>
                        <a:spcAft>
                          <a:spcPts val="0"/>
                        </a:spcAft>
                      </a:pPr>
                      <a:r>
                        <a:rPr lang="en-US" sz="1900" b="1" dirty="0" smtClean="0">
                          <a:solidFill>
                            <a:schemeClr val="bg1"/>
                          </a:solidFill>
                          <a:effectLst/>
                        </a:rPr>
                        <a:t>Band*</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ctr">
                        <a:spcBef>
                          <a:spcPts val="0"/>
                        </a:spcBef>
                        <a:spcAft>
                          <a:spcPts val="0"/>
                        </a:spcAft>
                      </a:pPr>
                      <a:r>
                        <a:rPr lang="en-US" sz="1900" b="1" dirty="0">
                          <a:solidFill>
                            <a:schemeClr val="bg1"/>
                          </a:solidFill>
                          <a:effectLst/>
                        </a:rPr>
                        <a:t>2004</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2005</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2006</a:t>
                      </a:r>
                      <a:endParaRPr lang="en-US" sz="1900" b="1" dirty="0">
                        <a:solidFill>
                          <a:schemeClr val="bg1"/>
                        </a:solidFill>
                        <a:effectLst/>
                        <a:latin typeface="Times New Roman"/>
                        <a:ea typeface="Times New Roman"/>
                      </a:endParaRPr>
                    </a:p>
                  </a:txBody>
                  <a:tcPr marL="66719" marR="66719" marT="0" marB="0">
                    <a:solidFill>
                      <a:schemeClr val="accent4"/>
                    </a:solidFill>
                  </a:tcPr>
                </a:tc>
                <a:tc>
                  <a:txBody>
                    <a:bodyPr/>
                    <a:lstStyle/>
                    <a:p>
                      <a:pPr marL="0" marR="0" algn="r">
                        <a:spcBef>
                          <a:spcPts val="0"/>
                        </a:spcBef>
                        <a:spcAft>
                          <a:spcPts val="0"/>
                        </a:spcAft>
                      </a:pPr>
                      <a:r>
                        <a:rPr lang="en-US" sz="1900" b="1" dirty="0">
                          <a:solidFill>
                            <a:schemeClr val="bg1"/>
                          </a:solidFill>
                          <a:effectLst/>
                        </a:rPr>
                        <a:t>2007</a:t>
                      </a:r>
                      <a:endParaRPr lang="en-US" sz="1900" b="1" dirty="0">
                        <a:solidFill>
                          <a:schemeClr val="bg1"/>
                        </a:solidFill>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0-275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276-375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17</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27</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376-475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41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31</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476-575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28</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30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25</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576-675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14</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13</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6</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676-775</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2</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1</a:t>
                      </a:r>
                      <a:endParaRPr lang="en-US" sz="1900" dirty="0">
                        <a:effectLst/>
                        <a:latin typeface="Times New Roman"/>
                        <a:ea typeface="Times New Roman"/>
                      </a:endParaRPr>
                    </a:p>
                  </a:txBody>
                  <a:tcPr marL="66719" marR="66719" marT="0" marB="0"/>
                </a:tc>
                <a:tc>
                  <a:txBody>
                    <a:bodyPr/>
                    <a:lstStyle/>
                    <a:p>
                      <a:pPr marL="0" marR="0" algn="r">
                        <a:spcBef>
                          <a:spcPts val="0"/>
                        </a:spcBef>
                        <a:spcAft>
                          <a:spcPts val="0"/>
                        </a:spcAft>
                      </a:pPr>
                      <a:r>
                        <a:rPr lang="en-US" sz="1900" dirty="0">
                          <a:effectLst/>
                        </a:rPr>
                        <a:t>0</a:t>
                      </a:r>
                      <a:endParaRPr lang="en-US" sz="1900"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776-875</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284988">
                <a:tc>
                  <a:txBody>
                    <a:bodyPr/>
                    <a:lstStyle/>
                    <a:p>
                      <a:pPr marL="0" marR="0" algn="ctr">
                        <a:spcBef>
                          <a:spcPts val="0"/>
                        </a:spcBef>
                        <a:spcAft>
                          <a:spcPts val="0"/>
                        </a:spcAft>
                      </a:pPr>
                      <a:r>
                        <a:rPr lang="en-US" sz="1900" dirty="0">
                          <a:effectLst/>
                        </a:rPr>
                        <a:t>876-1000</a:t>
                      </a:r>
                      <a:endParaRPr lang="en-US" sz="1900"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solidFill>
                      <a:schemeClr val="accent3">
                        <a:lumMod val="40000"/>
                        <a:lumOff val="60000"/>
                      </a:schemeClr>
                    </a:solidFill>
                  </a:tcPr>
                </a:tc>
                <a:tc>
                  <a:txBody>
                    <a:bodyPr/>
                    <a:lstStyle/>
                    <a:p>
                      <a:pPr marL="0" marR="0" algn="r">
                        <a:spcBef>
                          <a:spcPts val="0"/>
                        </a:spcBef>
                        <a:spcAft>
                          <a:spcPts val="0"/>
                        </a:spcAft>
                      </a:pPr>
                      <a:r>
                        <a:rPr lang="en-US" sz="1900" b="1" dirty="0">
                          <a:effectLst/>
                        </a:rPr>
                        <a:t>0</a:t>
                      </a:r>
                      <a:endParaRPr lang="en-US" sz="1900" b="1" dirty="0">
                        <a:effectLst/>
                        <a:latin typeface="Times New Roman"/>
                        <a:ea typeface="Times New Roman"/>
                      </a:endParaRPr>
                    </a:p>
                  </a:txBody>
                  <a:tcPr marL="66719" marR="66719"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900" dirty="0">
                          <a:effectLst/>
                        </a:rPr>
                        <a:t> </a:t>
                      </a:r>
                      <a:endParaRPr lang="en-US" sz="1900" dirty="0">
                        <a:effectLst/>
                        <a:latin typeface="Times New Roman"/>
                        <a:ea typeface="Times New Roman"/>
                      </a:endParaRPr>
                    </a:p>
                  </a:txBody>
                  <a:tcPr marL="66719" marR="66719"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bl>
          </a:graphicData>
        </a:graphic>
      </p:graphicFrame>
      <p:sp>
        <p:nvSpPr>
          <p:cNvPr id="8" name="TextBox 7"/>
          <p:cNvSpPr txBox="1"/>
          <p:nvPr/>
        </p:nvSpPr>
        <p:spPr>
          <a:xfrm>
            <a:off x="6035040" y="6484620"/>
            <a:ext cx="3688080" cy="769441"/>
          </a:xfrm>
          <a:prstGeom prst="rect">
            <a:avLst/>
          </a:prstGeom>
          <a:noFill/>
        </p:spPr>
        <p:txBody>
          <a:bodyPr wrap="square" rtlCol="0">
            <a:spAutoFit/>
          </a:bodyPr>
          <a:lstStyle/>
          <a:p>
            <a:r>
              <a:rPr lang="en-US" sz="2200" dirty="0">
                <a:latin typeface="+mn-lt"/>
              </a:rPr>
              <a:t>% of applications in scoring band.</a:t>
            </a:r>
          </a:p>
          <a:p>
            <a:r>
              <a:rPr lang="en-US" sz="2200" dirty="0">
                <a:latin typeface="+mn-lt"/>
              </a:rPr>
              <a:t>*Scoring bands changed.</a:t>
            </a:r>
          </a:p>
        </p:txBody>
      </p:sp>
    </p:spTree>
    <p:extLst>
      <p:ext uri="{BB962C8B-B14F-4D97-AF65-F5344CB8AC3E}">
        <p14:creationId xmlns:p14="http://schemas.microsoft.com/office/powerpoint/2010/main" val="41741324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51460" y="449580"/>
            <a:ext cx="8801100" cy="754380"/>
          </a:xfrm>
        </p:spPr>
        <p:txBody>
          <a:bodyPr/>
          <a:lstStyle/>
          <a:p>
            <a:pPr>
              <a:lnSpc>
                <a:spcPct val="100000"/>
              </a:lnSpc>
              <a:spcAft>
                <a:spcPts val="660"/>
              </a:spcAft>
            </a:pPr>
            <a:r>
              <a:rPr lang="en-US" dirty="0" smtClean="0">
                <a:latin typeface="Arial Narrow" pitchFamily="34" charset="0"/>
                <a:ea typeface="ＭＳ Ｐゴシック" pitchFamily="34" charset="-128"/>
                <a:cs typeface="Arial Narrow" pitchFamily="34" charset="0"/>
              </a:rPr>
              <a:t>Scoring of Applications, 2008–2014</a:t>
            </a:r>
          </a:p>
        </p:txBody>
      </p:sp>
      <p:graphicFrame>
        <p:nvGraphicFramePr>
          <p:cNvPr id="5" name="Table 4"/>
          <p:cNvGraphicFramePr>
            <a:graphicFrameLocks noGrp="1"/>
          </p:cNvGraphicFramePr>
          <p:nvPr>
            <p:extLst>
              <p:ext uri="{D42A27DB-BD31-4B8C-83A1-F6EECF244321}">
                <p14:modId xmlns:p14="http://schemas.microsoft.com/office/powerpoint/2010/main" val="1960995503"/>
              </p:ext>
            </p:extLst>
          </p:nvPr>
        </p:nvGraphicFramePr>
        <p:xfrm>
          <a:off x="39189" y="1999705"/>
          <a:ext cx="9940832" cy="3048000"/>
        </p:xfrm>
        <a:graphic>
          <a:graphicData uri="http://schemas.openxmlformats.org/drawingml/2006/table">
            <a:tbl>
              <a:tblPr firstRow="1" firstCol="1" bandRow="1" bandCol="1">
                <a:tableStyleId>{72833802-FEF1-4C79-8D5D-14CF1EAF98D9}</a:tableStyleId>
              </a:tblPr>
              <a:tblGrid>
                <a:gridCol w="1031963"/>
                <a:gridCol w="522515"/>
                <a:gridCol w="567106"/>
                <a:gridCol w="466748"/>
                <a:gridCol w="544913"/>
                <a:gridCol w="681139"/>
                <a:gridCol w="585938"/>
                <a:gridCol w="585938"/>
                <a:gridCol w="980684"/>
                <a:gridCol w="651660"/>
                <a:gridCol w="626748"/>
                <a:gridCol w="634230"/>
                <a:gridCol w="634230"/>
                <a:gridCol w="475672"/>
                <a:gridCol w="475674"/>
                <a:gridCol w="475674"/>
              </a:tblGrid>
              <a:tr h="603504">
                <a:tc>
                  <a:txBody>
                    <a:bodyPr/>
                    <a:lstStyle/>
                    <a:p>
                      <a:pPr marL="0" marR="0" algn="ctr">
                        <a:spcBef>
                          <a:spcPts val="0"/>
                        </a:spcBef>
                        <a:spcAft>
                          <a:spcPts val="0"/>
                        </a:spcAft>
                      </a:pPr>
                      <a:r>
                        <a:rPr lang="en-US" sz="2000" dirty="0">
                          <a:effectLst/>
                        </a:rPr>
                        <a:t>Process </a:t>
                      </a:r>
                      <a:r>
                        <a:rPr lang="en-US" sz="2000" dirty="0" smtClean="0">
                          <a:effectLst/>
                        </a:rPr>
                        <a:t>Band</a:t>
                      </a:r>
                      <a:endParaRPr lang="en-US" sz="2000" dirty="0">
                        <a:effectLst/>
                        <a:latin typeface="Times New Roman"/>
                        <a:ea typeface="Times New Roman"/>
                      </a:endParaRPr>
                    </a:p>
                  </a:txBody>
                  <a:tcPr marL="75438" marR="75438" marT="0" marB="0" anchor="ctr"/>
                </a:tc>
                <a:tc>
                  <a:txBody>
                    <a:bodyPr/>
                    <a:lstStyle/>
                    <a:p>
                      <a:pPr marL="0" marR="27940" algn="ctr">
                        <a:spcBef>
                          <a:spcPts val="0"/>
                        </a:spcBef>
                        <a:spcAft>
                          <a:spcPts val="0"/>
                        </a:spcAft>
                      </a:pPr>
                      <a:r>
                        <a:rPr lang="en-US" sz="2000" dirty="0" smtClean="0">
                          <a:effectLst/>
                        </a:rPr>
                        <a:t>’08</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’09</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’10</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’11</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’12</a:t>
                      </a:r>
                      <a:endParaRPr lang="en-US" sz="2000" dirty="0">
                        <a:effectLst/>
                        <a:latin typeface="Times New Roman"/>
                        <a:ea typeface="Times New Roman"/>
                      </a:endParaRPr>
                    </a:p>
                  </a:txBody>
                  <a:tcPr marL="75438" marR="75438" marT="0" marB="0" anchor="ctr"/>
                </a:tc>
                <a:tc>
                  <a:txBody>
                    <a:bodyPr/>
                    <a:lstStyle/>
                    <a:p>
                      <a:pPr marL="0" marR="0" algn="ctr" defTabSz="409667" rtl="0" eaLnBrk="1" latinLnBrk="0" hangingPunct="1">
                        <a:spcBef>
                          <a:spcPts val="0"/>
                        </a:spcBef>
                        <a:spcAft>
                          <a:spcPts val="0"/>
                        </a:spcAft>
                      </a:pPr>
                      <a:r>
                        <a:rPr lang="en-US" sz="2000" dirty="0" smtClean="0">
                          <a:effectLst/>
                        </a:rPr>
                        <a:t>’</a:t>
                      </a:r>
                      <a:r>
                        <a:rPr lang="en-US" sz="2000" b="1" kern="1200" dirty="0" smtClean="0">
                          <a:solidFill>
                            <a:schemeClr val="bg1"/>
                          </a:solidFill>
                          <a:effectLst/>
                          <a:latin typeface="+mn-lt"/>
                          <a:ea typeface="+mn-ea"/>
                          <a:cs typeface="+mn-cs"/>
                        </a:rPr>
                        <a:t>13</a:t>
                      </a:r>
                      <a:endParaRPr lang="en-US" sz="2000" b="1" kern="1200" dirty="0">
                        <a:solidFill>
                          <a:schemeClr val="bg1"/>
                        </a:solidFill>
                        <a:effectLst/>
                        <a:latin typeface="+mn-lt"/>
                        <a:ea typeface="+mn-ea"/>
                        <a:cs typeface="+mn-cs"/>
                      </a:endParaRPr>
                    </a:p>
                  </a:txBody>
                  <a:tcPr marL="75438" marR="75438" marT="0" marB="0" anchor="ctr"/>
                </a:tc>
                <a:tc>
                  <a:txBody>
                    <a:bodyPr/>
                    <a:lstStyle/>
                    <a:p>
                      <a:pPr marL="0" marR="0" indent="0" algn="ctr" defTabSz="409667" rtl="0" eaLnBrk="1" fontAlgn="auto" latinLnBrk="0" hangingPunct="1">
                        <a:lnSpc>
                          <a:spcPct val="100000"/>
                        </a:lnSpc>
                        <a:spcBef>
                          <a:spcPts val="0"/>
                        </a:spcBef>
                        <a:spcAft>
                          <a:spcPts val="0"/>
                        </a:spcAft>
                        <a:buClrTx/>
                        <a:buSzTx/>
                        <a:buFontTx/>
                        <a:buNone/>
                        <a:tabLst/>
                        <a:defRPr/>
                      </a:pPr>
                      <a:r>
                        <a:rPr lang="en-US" sz="2000" dirty="0" smtClean="0">
                          <a:effectLst/>
                        </a:rPr>
                        <a:t>’</a:t>
                      </a:r>
                      <a:r>
                        <a:rPr lang="en-US" sz="2000" b="1" kern="1200" dirty="0" smtClean="0">
                          <a:solidFill>
                            <a:schemeClr val="bg1"/>
                          </a:solidFill>
                          <a:effectLst/>
                          <a:latin typeface="+mn-lt"/>
                          <a:ea typeface="+mn-ea"/>
                          <a:cs typeface="+mn-cs"/>
                        </a:rPr>
                        <a:t>14</a:t>
                      </a:r>
                    </a:p>
                  </a:txBody>
                  <a:tcPr marL="75438" marR="75438" marT="0" marB="0" anchor="ctr"/>
                </a:tc>
                <a:tc>
                  <a:txBody>
                    <a:bodyPr/>
                    <a:lstStyle/>
                    <a:p>
                      <a:pPr marL="0" marR="0" algn="ctr" defTabSz="409667" rtl="0" eaLnBrk="1" latinLnBrk="0" hangingPunct="1">
                        <a:spcBef>
                          <a:spcPts val="0"/>
                        </a:spcBef>
                        <a:spcAft>
                          <a:spcPts val="0"/>
                        </a:spcAft>
                      </a:pPr>
                      <a:r>
                        <a:rPr lang="en-US" sz="2000" b="1" kern="1200" dirty="0">
                          <a:solidFill>
                            <a:schemeClr val="bg1"/>
                          </a:solidFill>
                          <a:effectLst/>
                          <a:latin typeface="+mn-lt"/>
                          <a:ea typeface="+mn-ea"/>
                          <a:cs typeface="+mn-cs"/>
                        </a:rPr>
                        <a:t>Results </a:t>
                      </a:r>
                      <a:r>
                        <a:rPr lang="en-US" sz="2000" b="1" kern="1200" dirty="0" smtClean="0">
                          <a:solidFill>
                            <a:schemeClr val="bg1"/>
                          </a:solidFill>
                          <a:effectLst/>
                          <a:latin typeface="+mn-lt"/>
                          <a:ea typeface="+mn-ea"/>
                          <a:cs typeface="+mn-cs"/>
                        </a:rPr>
                        <a:t>Band</a:t>
                      </a:r>
                      <a:endParaRPr lang="en-US" sz="2000" b="1" kern="1200" dirty="0">
                        <a:solidFill>
                          <a:schemeClr val="bg1"/>
                        </a:solidFill>
                        <a:effectLst/>
                        <a:latin typeface="+mn-lt"/>
                        <a:ea typeface="+mn-ea"/>
                        <a:cs typeface="+mn-cs"/>
                      </a:endParaRPr>
                    </a:p>
                  </a:txBody>
                  <a:tcPr marL="75438" marR="75438" marT="0" marB="0" anchor="ctr"/>
                </a:tc>
                <a:tc>
                  <a:txBody>
                    <a:bodyPr/>
                    <a:lstStyle/>
                    <a:p>
                      <a:pPr marL="0" marR="0" algn="ctr">
                        <a:spcBef>
                          <a:spcPts val="0"/>
                        </a:spcBef>
                        <a:spcAft>
                          <a:spcPts val="0"/>
                        </a:spcAft>
                      </a:pPr>
                      <a:r>
                        <a:rPr lang="en-US" sz="2000" dirty="0" smtClean="0">
                          <a:effectLst/>
                        </a:rPr>
                        <a:t>’08</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’09</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’10</a:t>
                      </a:r>
                      <a:endParaRPr lang="en-US" sz="2000" dirty="0">
                        <a:effectLst/>
                        <a:latin typeface="Times New Roman"/>
                        <a:ea typeface="Times New Roman"/>
                      </a:endParaRPr>
                    </a:p>
                  </a:txBody>
                  <a:tcPr marL="75438" marR="75438" marT="0" marB="0" anchor="ctr"/>
                </a:tc>
                <a:tc>
                  <a:txBody>
                    <a:bodyPr/>
                    <a:lstStyle/>
                    <a:p>
                      <a:pPr marL="0" marR="0" algn="ctr">
                        <a:spcBef>
                          <a:spcPts val="0"/>
                        </a:spcBef>
                        <a:spcAft>
                          <a:spcPts val="0"/>
                        </a:spcAft>
                      </a:pPr>
                      <a:r>
                        <a:rPr lang="en-US" sz="2000" dirty="0" smtClean="0">
                          <a:effectLst/>
                        </a:rPr>
                        <a:t>’11</a:t>
                      </a:r>
                      <a:endParaRPr lang="en-US" sz="2000" dirty="0">
                        <a:effectLst/>
                        <a:latin typeface="Times New Roman"/>
                        <a:ea typeface="Times New Roman"/>
                      </a:endParaRPr>
                    </a:p>
                  </a:txBody>
                  <a:tcPr marL="75438" marR="75438" marT="0" marB="0" anchor="ctr"/>
                </a:tc>
                <a:tc>
                  <a:txBody>
                    <a:bodyPr/>
                    <a:lstStyle/>
                    <a:p>
                      <a:pPr marL="0" marR="0" algn="r">
                        <a:spcBef>
                          <a:spcPts val="0"/>
                        </a:spcBef>
                        <a:spcAft>
                          <a:spcPts val="0"/>
                        </a:spcAft>
                      </a:pPr>
                      <a:r>
                        <a:rPr lang="en-US" sz="2000" dirty="0" smtClean="0">
                          <a:effectLst/>
                        </a:rPr>
                        <a:t>’12</a:t>
                      </a:r>
                      <a:endParaRPr lang="en-US" sz="2000" dirty="0">
                        <a:effectLst/>
                        <a:latin typeface="Times New Roman"/>
                        <a:ea typeface="Times New Roman"/>
                      </a:endParaRPr>
                    </a:p>
                  </a:txBody>
                  <a:tcPr marL="75438" marR="75438" marT="0" marB="0" anchor="ctr"/>
                </a:tc>
                <a:tc>
                  <a:txBody>
                    <a:bodyPr/>
                    <a:lstStyle/>
                    <a:p>
                      <a:pPr marL="0" marR="0" algn="r">
                        <a:spcBef>
                          <a:spcPts val="0"/>
                        </a:spcBef>
                        <a:spcAft>
                          <a:spcPts val="0"/>
                        </a:spcAft>
                      </a:pPr>
                      <a:r>
                        <a:rPr lang="en-US" sz="2000" dirty="0" smtClean="0">
                          <a:effectLst/>
                        </a:rPr>
                        <a:t>’</a:t>
                      </a:r>
                      <a:r>
                        <a:rPr lang="en-US" sz="2000" b="1" kern="1200" dirty="0" smtClean="0">
                          <a:solidFill>
                            <a:schemeClr val="bg1"/>
                          </a:solidFill>
                          <a:effectLst/>
                          <a:latin typeface="+mn-lt"/>
                          <a:ea typeface="+mn-ea"/>
                          <a:cs typeface="+mn-cs"/>
                        </a:rPr>
                        <a:t>13</a:t>
                      </a:r>
                      <a:endParaRPr lang="en-US" sz="2000" b="1" kern="1200" dirty="0">
                        <a:solidFill>
                          <a:schemeClr val="bg1"/>
                        </a:solidFill>
                        <a:effectLst/>
                        <a:latin typeface="+mn-lt"/>
                        <a:ea typeface="+mn-ea"/>
                        <a:cs typeface="+mn-cs"/>
                      </a:endParaRPr>
                    </a:p>
                  </a:txBody>
                  <a:tcPr marL="75438" marR="75438" marT="0" marB="0" anchor="ct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2000" dirty="0" smtClean="0">
                          <a:effectLst/>
                        </a:rPr>
                        <a:t>’</a:t>
                      </a:r>
                      <a:r>
                        <a:rPr lang="en-US" sz="2000" b="1" kern="1200" dirty="0" smtClean="0">
                          <a:solidFill>
                            <a:schemeClr val="bg1"/>
                          </a:solidFill>
                          <a:effectLst/>
                          <a:latin typeface="+mn-lt"/>
                          <a:ea typeface="+mn-ea"/>
                          <a:cs typeface="+mn-cs"/>
                        </a:rPr>
                        <a:t>14</a:t>
                      </a:r>
                      <a:endParaRPr lang="en-US" sz="2000" b="1" kern="1200" dirty="0">
                        <a:solidFill>
                          <a:schemeClr val="bg1"/>
                        </a:solidFill>
                        <a:effectLst/>
                        <a:latin typeface="+mn-lt"/>
                        <a:ea typeface="+mn-ea"/>
                        <a:cs typeface="+mn-cs"/>
                      </a:endParaRPr>
                    </a:p>
                  </a:txBody>
                  <a:tcPr marL="75438" marR="75438" marT="0" marB="0" anchor="ctr"/>
                </a:tc>
              </a:tr>
              <a:tr h="301752">
                <a:tc>
                  <a:txBody>
                    <a:bodyPr/>
                    <a:lstStyle/>
                    <a:p>
                      <a:pPr marL="0" marR="0" algn="ctr">
                        <a:spcBef>
                          <a:spcPts val="600"/>
                        </a:spcBef>
                        <a:spcAft>
                          <a:spcPts val="600"/>
                        </a:spcAft>
                      </a:pPr>
                      <a:r>
                        <a:rPr lang="en-US" sz="2000" dirty="0">
                          <a:effectLst/>
                        </a:rPr>
                        <a:t>0–150</a:t>
                      </a:r>
                      <a:endParaRPr lang="en-US" sz="20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2000" dirty="0">
                          <a:effectLst/>
                        </a:rPr>
                        <a:t>5</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6</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4</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4</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0</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0</a:t>
                      </a:r>
                      <a:endParaRPr lang="en-US" sz="2000" dirty="0">
                        <a:effectLst/>
                        <a:latin typeface="+mn-lt"/>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0</a:t>
                      </a:r>
                      <a:endParaRPr lang="en-US" sz="2000" dirty="0">
                        <a:effectLst/>
                        <a:latin typeface="+mn-lt"/>
                        <a:ea typeface="Times New Roman"/>
                      </a:endParaRPr>
                    </a:p>
                  </a:txBody>
                  <a:tcPr marL="75438" marR="75438" marT="0" marB="0" anchor="ctr"/>
                </a:tc>
                <a:tc>
                  <a:txBody>
                    <a:bodyPr/>
                    <a:lstStyle/>
                    <a:p>
                      <a:pPr marL="0" marR="0" algn="ctr">
                        <a:spcBef>
                          <a:spcPts val="600"/>
                        </a:spcBef>
                        <a:spcAft>
                          <a:spcPts val="600"/>
                        </a:spcAft>
                      </a:pPr>
                      <a:r>
                        <a:rPr lang="en-US" sz="2000" b="1" dirty="0">
                          <a:effectLst/>
                        </a:rPr>
                        <a:t>0–125</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18</a:t>
                      </a:r>
                      <a:endParaRPr lang="en-US" sz="20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2000" dirty="0">
                          <a:effectLst/>
                        </a:rPr>
                        <a:t>21</a:t>
                      </a:r>
                      <a:endParaRPr lang="en-US" sz="20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16</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13</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8</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5</a:t>
                      </a:r>
                      <a:endParaRPr lang="en-US" sz="2000" kern="1200" dirty="0">
                        <a:solidFill>
                          <a:schemeClr val="tx1"/>
                        </a:solidFill>
                        <a:effectLst/>
                        <a:latin typeface="+mn-lt"/>
                        <a:ea typeface="+mn-ea"/>
                        <a:cs typeface="+mn-cs"/>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0</a:t>
                      </a:r>
                      <a:endParaRPr lang="en-US" sz="2000" kern="1200" dirty="0">
                        <a:solidFill>
                          <a:schemeClr val="tx1"/>
                        </a:solidFill>
                        <a:effectLst/>
                        <a:latin typeface="+mn-lt"/>
                        <a:ea typeface="+mn-ea"/>
                        <a:cs typeface="+mn-cs"/>
                      </a:endParaRPr>
                    </a:p>
                  </a:txBody>
                  <a:tcPr marL="75438" marR="75438" marT="0" marB="0" anchor="ctr"/>
                </a:tc>
              </a:tr>
              <a:tr h="301752">
                <a:tc>
                  <a:txBody>
                    <a:bodyPr/>
                    <a:lstStyle/>
                    <a:p>
                      <a:pPr marL="0" marR="0" algn="ctr">
                        <a:spcBef>
                          <a:spcPts val="600"/>
                        </a:spcBef>
                        <a:spcAft>
                          <a:spcPts val="600"/>
                        </a:spcAft>
                      </a:pPr>
                      <a:r>
                        <a:rPr lang="en-US" sz="2000" dirty="0">
                          <a:effectLst/>
                        </a:rPr>
                        <a:t>151–200</a:t>
                      </a:r>
                      <a:endParaRPr lang="en-US" sz="20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2000" dirty="0">
                          <a:effectLst/>
                        </a:rPr>
                        <a:t>10</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8</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6</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3</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0</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0</a:t>
                      </a:r>
                      <a:endParaRPr lang="en-US" sz="2000" dirty="0">
                        <a:effectLst/>
                        <a:latin typeface="+mn-lt"/>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0</a:t>
                      </a:r>
                      <a:endParaRPr lang="en-US" sz="2000" dirty="0">
                        <a:effectLst/>
                        <a:latin typeface="+mn-lt"/>
                        <a:ea typeface="Times New Roman"/>
                      </a:endParaRPr>
                    </a:p>
                  </a:txBody>
                  <a:tcPr marL="75438" marR="75438" marT="0" marB="0" anchor="ctr"/>
                </a:tc>
                <a:tc>
                  <a:txBody>
                    <a:bodyPr/>
                    <a:lstStyle/>
                    <a:p>
                      <a:pPr marL="0" marR="0" algn="ctr">
                        <a:spcBef>
                          <a:spcPts val="600"/>
                        </a:spcBef>
                        <a:spcAft>
                          <a:spcPts val="600"/>
                        </a:spcAft>
                      </a:pPr>
                      <a:r>
                        <a:rPr lang="en-US" sz="2000" b="1" dirty="0">
                          <a:effectLst/>
                        </a:rPr>
                        <a:t>126–170</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34</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2000" dirty="0">
                          <a:effectLst/>
                        </a:rPr>
                        <a:t>29</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27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8</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14</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9</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r>
              <a:tr h="301752">
                <a:tc>
                  <a:txBody>
                    <a:bodyPr/>
                    <a:lstStyle/>
                    <a:p>
                      <a:pPr marL="0" marR="0" algn="ctr">
                        <a:spcBef>
                          <a:spcPts val="600"/>
                        </a:spcBef>
                        <a:spcAft>
                          <a:spcPts val="600"/>
                        </a:spcAft>
                      </a:pPr>
                      <a:r>
                        <a:rPr lang="en-US" sz="2000" dirty="0">
                          <a:effectLst/>
                        </a:rPr>
                        <a:t>201–260</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2000" dirty="0">
                          <a:effectLst/>
                        </a:rPr>
                        <a:t>21</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23</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28</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21</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16</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14</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18</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2000" b="1" dirty="0">
                          <a:effectLst/>
                        </a:rPr>
                        <a:t>171–210</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26</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2000" dirty="0">
                          <a:effectLst/>
                        </a:rPr>
                        <a:t>27</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30</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37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36</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54</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r>
              <a:tr h="301752">
                <a:tc>
                  <a:txBody>
                    <a:bodyPr/>
                    <a:lstStyle/>
                    <a:p>
                      <a:pPr marL="0" marR="0" algn="ctr">
                        <a:spcBef>
                          <a:spcPts val="600"/>
                        </a:spcBef>
                        <a:spcAft>
                          <a:spcPts val="600"/>
                        </a:spcAft>
                      </a:pPr>
                      <a:r>
                        <a:rPr lang="en-US" sz="2000" dirty="0">
                          <a:effectLst/>
                        </a:rPr>
                        <a:t>261–320</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2000" dirty="0">
                          <a:effectLst/>
                        </a:rPr>
                        <a:t>47</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50</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39</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26</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45</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45</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41</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2000" b="1" dirty="0">
                          <a:effectLst/>
                        </a:rPr>
                        <a:t>211–255</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15</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60325" marR="0" indent="19050" algn="ctr">
                        <a:lnSpc>
                          <a:spcPts val="1800"/>
                        </a:lnSpc>
                        <a:spcBef>
                          <a:spcPts val="300"/>
                        </a:spcBef>
                        <a:spcAft>
                          <a:spcPts val="300"/>
                        </a:spcAft>
                      </a:pPr>
                      <a:r>
                        <a:rPr lang="en-US" sz="2000" dirty="0">
                          <a:effectLst/>
                        </a:rPr>
                        <a:t>19</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23</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17</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29</a:t>
                      </a: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23</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14</a:t>
                      </a:r>
                      <a:endParaRPr lang="en-US" sz="2000" kern="1200" dirty="0">
                        <a:solidFill>
                          <a:schemeClr val="tx1"/>
                        </a:solidFill>
                        <a:effectLst/>
                        <a:latin typeface="+mn-lt"/>
                        <a:ea typeface="+mn-ea"/>
                        <a:cs typeface="+mn-cs"/>
                      </a:endParaRPr>
                    </a:p>
                  </a:txBody>
                  <a:tcPr marL="75438" marR="75438" marT="0" marB="0" anchor="ctr">
                    <a:solidFill>
                      <a:schemeClr val="bg1">
                        <a:lumMod val="75000"/>
                      </a:schemeClr>
                    </a:solidFill>
                  </a:tcPr>
                </a:tc>
              </a:tr>
              <a:tr h="301752">
                <a:tc>
                  <a:txBody>
                    <a:bodyPr/>
                    <a:lstStyle/>
                    <a:p>
                      <a:pPr marL="0" marR="0" algn="ctr">
                        <a:spcBef>
                          <a:spcPts val="600"/>
                        </a:spcBef>
                        <a:spcAft>
                          <a:spcPts val="600"/>
                        </a:spcAft>
                      </a:pPr>
                      <a:r>
                        <a:rPr lang="en-US" sz="2000" dirty="0">
                          <a:effectLst/>
                        </a:rPr>
                        <a:t>321–370</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2000" dirty="0">
                          <a:effectLst/>
                        </a:rPr>
                        <a:t>15</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13</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22</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13</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a:effectLst/>
                        </a:rPr>
                        <a:t>39</a:t>
                      </a:r>
                      <a:endParaRPr lang="en-US" sz="2000" dirty="0">
                        <a:effectLst/>
                        <a:latin typeface="Times New Roman"/>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36</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2000" dirty="0" smtClean="0">
                          <a:effectLst/>
                          <a:latin typeface="+mn-lt"/>
                          <a:ea typeface="Times New Roman"/>
                        </a:rPr>
                        <a:t>41</a:t>
                      </a:r>
                      <a:endParaRPr lang="en-US" sz="2000" dirty="0">
                        <a:effectLst/>
                        <a:latin typeface="+mn-lt"/>
                        <a:ea typeface="Times New Roman"/>
                      </a:endParaRPr>
                    </a:p>
                  </a:txBody>
                  <a:tcPr marL="75438" marR="75438" marT="0" marB="0" anchor="ctr">
                    <a:solidFill>
                      <a:schemeClr val="bg1">
                        <a:lumMod val="75000"/>
                      </a:schemeClr>
                    </a:solidFill>
                  </a:tcPr>
                </a:tc>
                <a:tc>
                  <a:txBody>
                    <a:bodyPr/>
                    <a:lstStyle/>
                    <a:p>
                      <a:pPr marL="0" marR="0" algn="ctr">
                        <a:spcBef>
                          <a:spcPts val="600"/>
                        </a:spcBef>
                        <a:spcAft>
                          <a:spcPts val="600"/>
                        </a:spcAft>
                      </a:pPr>
                      <a:r>
                        <a:rPr lang="en-US" sz="2000" b="1" dirty="0">
                          <a:effectLst/>
                        </a:rPr>
                        <a:t>256–300</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6</a:t>
                      </a:r>
                      <a:endParaRPr lang="en-US" sz="2000" dirty="0">
                        <a:effectLst/>
                        <a:latin typeface="Times New Roman"/>
                        <a:ea typeface="Times New Roman"/>
                      </a:endParaRPr>
                    </a:p>
                  </a:txBody>
                  <a:tcPr marL="75438" marR="75438" marT="0" marB="0" anchor="ctr">
                    <a:noFill/>
                  </a:tcPr>
                </a:tc>
                <a:tc>
                  <a:txBody>
                    <a:bodyPr/>
                    <a:lstStyle/>
                    <a:p>
                      <a:pPr marL="0" marR="0" indent="19050" algn="ctr">
                        <a:lnSpc>
                          <a:spcPts val="1800"/>
                        </a:lnSpc>
                        <a:spcBef>
                          <a:spcPts val="300"/>
                        </a:spcBef>
                        <a:spcAft>
                          <a:spcPts val="300"/>
                        </a:spcAft>
                      </a:pPr>
                      <a:r>
                        <a:rPr lang="en-US" sz="2000" dirty="0">
                          <a:effectLst/>
                        </a:rPr>
                        <a:t>4</a:t>
                      </a:r>
                      <a:endParaRPr lang="en-US" sz="2000" dirty="0">
                        <a:effectLst/>
                        <a:latin typeface="Times New Roman"/>
                        <a:ea typeface="Times New Roman"/>
                      </a:endParaRP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4</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18</a:t>
                      </a: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14</a:t>
                      </a:r>
                      <a:endParaRPr lang="en-US" sz="2000" kern="1200" dirty="0">
                        <a:solidFill>
                          <a:schemeClr val="tx1"/>
                        </a:solidFill>
                        <a:effectLst/>
                        <a:latin typeface="+mn-lt"/>
                        <a:ea typeface="+mn-ea"/>
                        <a:cs typeface="+mn-cs"/>
                      </a:endParaRPr>
                    </a:p>
                  </a:txBody>
                  <a:tcPr marL="75438" marR="75438"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23</a:t>
                      </a:r>
                      <a:endParaRPr lang="en-US" sz="2000" kern="1200" dirty="0">
                        <a:solidFill>
                          <a:schemeClr val="tx1"/>
                        </a:solidFill>
                        <a:effectLst/>
                        <a:latin typeface="+mn-lt"/>
                        <a:ea typeface="+mn-ea"/>
                        <a:cs typeface="+mn-cs"/>
                      </a:endParaRPr>
                    </a:p>
                  </a:txBody>
                  <a:tcPr marL="75438" marR="75438" marT="0" marB="0" anchor="ctr">
                    <a:noFill/>
                  </a:tcPr>
                </a:tc>
              </a:tr>
              <a:tr h="301752">
                <a:tc>
                  <a:txBody>
                    <a:bodyPr/>
                    <a:lstStyle/>
                    <a:p>
                      <a:pPr marL="0" marR="0" algn="ctr">
                        <a:spcBef>
                          <a:spcPts val="600"/>
                        </a:spcBef>
                        <a:spcAft>
                          <a:spcPts val="600"/>
                        </a:spcAft>
                      </a:pPr>
                      <a:r>
                        <a:rPr lang="en-US" sz="2000" dirty="0">
                          <a:effectLst/>
                        </a:rPr>
                        <a:t>371–430</a:t>
                      </a:r>
                      <a:endParaRPr lang="en-US" sz="2000" dirty="0">
                        <a:effectLst/>
                        <a:latin typeface="Times New Roman"/>
                        <a:ea typeface="Times New Roman"/>
                      </a:endParaRPr>
                    </a:p>
                  </a:txBody>
                  <a:tcPr marL="75438" marR="75438" marT="0" marB="0" anchor="ctr"/>
                </a:tc>
                <a:tc>
                  <a:txBody>
                    <a:bodyPr/>
                    <a:lstStyle/>
                    <a:p>
                      <a:pPr marL="0" marR="27940" indent="0" algn="ctr">
                        <a:lnSpc>
                          <a:spcPts val="1800"/>
                        </a:lnSpc>
                        <a:spcBef>
                          <a:spcPts val="300"/>
                        </a:spcBef>
                        <a:spcAft>
                          <a:spcPts val="1200"/>
                        </a:spcAft>
                      </a:pPr>
                      <a:r>
                        <a:rPr lang="en-US" sz="2000" dirty="0">
                          <a:effectLst/>
                        </a:rPr>
                        <a:t>2</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0</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1</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1</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a:effectLst/>
                        </a:rPr>
                        <a:t>0</a:t>
                      </a:r>
                      <a:endParaRPr lang="en-US" sz="2000"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5</a:t>
                      </a:r>
                      <a:endParaRPr lang="en-US" sz="2000" dirty="0">
                        <a:effectLst/>
                        <a:latin typeface="+mn-lt"/>
                        <a:ea typeface="Times New Roman"/>
                      </a:endParaRPr>
                    </a:p>
                  </a:txBody>
                  <a:tcPr marL="75438" marR="75438" marT="0" marB="0" anchor="ctr"/>
                </a:tc>
                <a:tc>
                  <a:txBody>
                    <a:bodyPr/>
                    <a:lstStyle/>
                    <a:p>
                      <a:pPr marL="0" marR="0" indent="0" algn="ctr">
                        <a:lnSpc>
                          <a:spcPts val="1800"/>
                        </a:lnSpc>
                        <a:spcBef>
                          <a:spcPts val="300"/>
                        </a:spcBef>
                        <a:spcAft>
                          <a:spcPts val="300"/>
                        </a:spcAft>
                      </a:pPr>
                      <a:r>
                        <a:rPr lang="en-US" sz="2000" dirty="0" smtClean="0">
                          <a:effectLst/>
                          <a:latin typeface="+mn-lt"/>
                          <a:ea typeface="Times New Roman"/>
                        </a:rPr>
                        <a:t>0</a:t>
                      </a:r>
                      <a:endParaRPr lang="en-US" sz="2000" dirty="0">
                        <a:effectLst/>
                        <a:latin typeface="+mn-lt"/>
                        <a:ea typeface="Times New Roman"/>
                      </a:endParaRPr>
                    </a:p>
                  </a:txBody>
                  <a:tcPr marL="75438" marR="75438" marT="0" marB="0" anchor="ctr"/>
                </a:tc>
                <a:tc>
                  <a:txBody>
                    <a:bodyPr/>
                    <a:lstStyle/>
                    <a:p>
                      <a:pPr marL="0" marR="0" algn="ctr">
                        <a:spcBef>
                          <a:spcPts val="600"/>
                        </a:spcBef>
                        <a:spcAft>
                          <a:spcPts val="600"/>
                        </a:spcAft>
                      </a:pPr>
                      <a:r>
                        <a:rPr lang="en-US" sz="2000" b="1" dirty="0">
                          <a:effectLst/>
                        </a:rPr>
                        <a:t>301–345</a:t>
                      </a:r>
                      <a:endParaRPr lang="en-US" sz="2000" b="1" dirty="0">
                        <a:effectLst/>
                        <a:latin typeface="Times New Roman"/>
                        <a:ea typeface="Times New Roman"/>
                      </a:endParaRPr>
                    </a:p>
                  </a:txBody>
                  <a:tcPr marL="75438" marR="75438" marT="0" marB="0" anchor="ctr"/>
                </a:tc>
                <a:tc>
                  <a:txBody>
                    <a:bodyPr/>
                    <a:lstStyle/>
                    <a:p>
                      <a:pPr marL="0" marR="0" indent="0" algn="ctr">
                        <a:lnSpc>
                          <a:spcPts val="1800"/>
                        </a:lnSpc>
                        <a:spcBef>
                          <a:spcPts val="300"/>
                        </a:spcBef>
                        <a:spcAft>
                          <a:spcPts val="0"/>
                        </a:spcAft>
                      </a:pPr>
                      <a:r>
                        <a:rPr lang="en-US" sz="2000" dirty="0">
                          <a:effectLst/>
                        </a:rPr>
                        <a:t>1</a:t>
                      </a:r>
                      <a:endParaRPr lang="en-US" sz="2000" dirty="0">
                        <a:effectLst/>
                        <a:latin typeface="Times New Roman"/>
                        <a:ea typeface="Times New Roman"/>
                      </a:endParaRPr>
                    </a:p>
                  </a:txBody>
                  <a:tcPr marL="75438" marR="75438" marT="0" marB="0" anchor="ctr"/>
                </a:tc>
                <a:tc>
                  <a:txBody>
                    <a:bodyPr/>
                    <a:lstStyle/>
                    <a:p>
                      <a:pPr marL="0" marR="0" indent="19050" algn="ctr">
                        <a:lnSpc>
                          <a:spcPts val="1800"/>
                        </a:lnSpc>
                        <a:spcBef>
                          <a:spcPts val="300"/>
                        </a:spcBef>
                        <a:spcAft>
                          <a:spcPts val="300"/>
                        </a:spcAft>
                      </a:pPr>
                      <a:r>
                        <a:rPr lang="en-US" sz="2000" dirty="0">
                          <a:effectLst/>
                        </a:rPr>
                        <a:t>0</a:t>
                      </a:r>
                      <a:endParaRPr lang="en-US" sz="2000" dirty="0">
                        <a:effectLst/>
                        <a:latin typeface="Times New Roman"/>
                        <a:ea typeface="Times New Roman"/>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1</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a:solidFill>
                            <a:schemeClr val="tx1"/>
                          </a:solidFill>
                          <a:effectLst/>
                          <a:latin typeface="+mn-lt"/>
                          <a:ea typeface="+mn-ea"/>
                          <a:cs typeface="+mn-cs"/>
                        </a:rPr>
                        <a:t>0</a:t>
                      </a: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9</a:t>
                      </a:r>
                      <a:endParaRPr lang="en-US" sz="2000" kern="1200" dirty="0">
                        <a:solidFill>
                          <a:schemeClr val="tx1"/>
                        </a:solidFill>
                        <a:effectLst/>
                        <a:latin typeface="+mn-lt"/>
                        <a:ea typeface="+mn-ea"/>
                        <a:cs typeface="+mn-cs"/>
                      </a:endParaRPr>
                    </a:p>
                  </a:txBody>
                  <a:tcPr marL="75438" marR="75438" marT="0" marB="0" anchor="ctr"/>
                </a:tc>
                <a:tc>
                  <a:txBody>
                    <a:bodyPr/>
                    <a:lstStyle/>
                    <a:p>
                      <a:pPr marL="0" marR="0" indent="19050" algn="ctr" defTabSz="409667" rtl="0" eaLnBrk="1" latinLnBrk="0" hangingPunct="1">
                        <a:lnSpc>
                          <a:spcPts val="1800"/>
                        </a:lnSpc>
                        <a:spcBef>
                          <a:spcPts val="300"/>
                        </a:spcBef>
                        <a:spcAft>
                          <a:spcPts val="300"/>
                        </a:spcAft>
                      </a:pPr>
                      <a:r>
                        <a:rPr lang="en-US" sz="2000" kern="1200" dirty="0" smtClean="0">
                          <a:solidFill>
                            <a:schemeClr val="tx1"/>
                          </a:solidFill>
                          <a:effectLst/>
                          <a:latin typeface="+mn-lt"/>
                          <a:ea typeface="+mn-ea"/>
                          <a:cs typeface="+mn-cs"/>
                        </a:rPr>
                        <a:t>0</a:t>
                      </a:r>
                      <a:endParaRPr lang="en-US" sz="2000" kern="1200" dirty="0">
                        <a:solidFill>
                          <a:schemeClr val="tx1"/>
                        </a:solidFill>
                        <a:effectLst/>
                        <a:latin typeface="+mn-lt"/>
                        <a:ea typeface="+mn-ea"/>
                        <a:cs typeface="+mn-cs"/>
                      </a:endParaRPr>
                    </a:p>
                  </a:txBody>
                  <a:tcPr marL="75438" marR="75438" marT="0" marB="0" anchor="ctr"/>
                </a:tc>
              </a:tr>
              <a:tr h="301752">
                <a:tc>
                  <a:txBody>
                    <a:bodyPr/>
                    <a:lstStyle/>
                    <a:p>
                      <a:pPr marL="0" marR="0" algn="ctr">
                        <a:spcBef>
                          <a:spcPts val="600"/>
                        </a:spcBef>
                        <a:spcAft>
                          <a:spcPts val="600"/>
                        </a:spcAft>
                      </a:pPr>
                      <a:r>
                        <a:rPr lang="en-US" sz="2000" b="1" dirty="0">
                          <a:effectLst/>
                        </a:rPr>
                        <a:t>431–480</a:t>
                      </a:r>
                      <a:endParaRPr lang="en-US" sz="20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12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smtClean="0">
                          <a:effectLst/>
                          <a:latin typeface="+mn-lt"/>
                          <a:ea typeface="Times New Roman"/>
                        </a:rPr>
                        <a:t>0</a:t>
                      </a:r>
                      <a:endParaRPr lang="en-US" sz="2000" b="0" dirty="0">
                        <a:effectLst/>
                        <a:latin typeface="+mn-lt"/>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smtClean="0">
                          <a:effectLst/>
                          <a:latin typeface="+mn-lt"/>
                          <a:ea typeface="Times New Roman"/>
                        </a:rPr>
                        <a:t>0</a:t>
                      </a:r>
                      <a:endParaRPr lang="en-US" sz="2000" b="0" dirty="0">
                        <a:effectLst/>
                        <a:latin typeface="+mn-lt"/>
                        <a:ea typeface="Times New Roman"/>
                      </a:endParaRPr>
                    </a:p>
                  </a:txBody>
                  <a:tcPr marL="75438" marR="75438" marT="0" marB="0" anchor="ctr">
                    <a:solidFill>
                      <a:schemeClr val="bg1">
                        <a:lumMod val="85000"/>
                      </a:schemeClr>
                    </a:solidFill>
                  </a:tcPr>
                </a:tc>
                <a:tc>
                  <a:txBody>
                    <a:bodyPr/>
                    <a:lstStyle/>
                    <a:p>
                      <a:pPr marL="0" marR="0" algn="ctr">
                        <a:spcBef>
                          <a:spcPts val="600"/>
                        </a:spcBef>
                        <a:spcAft>
                          <a:spcPts val="600"/>
                        </a:spcAft>
                      </a:pPr>
                      <a:r>
                        <a:rPr lang="en-US" sz="2000" b="1" dirty="0">
                          <a:effectLst/>
                        </a:rPr>
                        <a:t>346–390</a:t>
                      </a:r>
                      <a:endParaRPr lang="en-US" sz="20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smtClean="0">
                          <a:solidFill>
                            <a:schemeClr val="tx1"/>
                          </a:solidFill>
                          <a:effectLst/>
                          <a:latin typeface="+mn-lt"/>
                          <a:ea typeface="+mn-ea"/>
                          <a:cs typeface="+mn-cs"/>
                        </a:rPr>
                        <a:t>0</a:t>
                      </a:r>
                      <a:endParaRPr lang="en-US" sz="2000" b="0" kern="1200" dirty="0">
                        <a:solidFill>
                          <a:schemeClr val="tx1"/>
                        </a:solidFill>
                        <a:effectLst/>
                        <a:latin typeface="+mn-lt"/>
                        <a:ea typeface="+mn-ea"/>
                        <a:cs typeface="+mn-cs"/>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smtClean="0">
                          <a:solidFill>
                            <a:schemeClr val="tx1"/>
                          </a:solidFill>
                          <a:effectLst/>
                          <a:latin typeface="+mn-lt"/>
                          <a:ea typeface="+mn-ea"/>
                          <a:cs typeface="+mn-cs"/>
                        </a:rPr>
                        <a:t>0</a:t>
                      </a:r>
                      <a:endParaRPr lang="en-US" sz="2000" b="0" kern="1200" dirty="0">
                        <a:solidFill>
                          <a:schemeClr val="tx1"/>
                        </a:solidFill>
                        <a:effectLst/>
                        <a:latin typeface="+mn-lt"/>
                        <a:ea typeface="+mn-ea"/>
                        <a:cs typeface="+mn-cs"/>
                      </a:endParaRPr>
                    </a:p>
                  </a:txBody>
                  <a:tcPr marL="75438" marR="75438" marT="0" marB="0" anchor="ctr">
                    <a:solidFill>
                      <a:schemeClr val="bg1">
                        <a:lumMod val="85000"/>
                      </a:schemeClr>
                    </a:solidFill>
                  </a:tcPr>
                </a:tc>
              </a:tr>
              <a:tr h="301752">
                <a:tc>
                  <a:txBody>
                    <a:bodyPr/>
                    <a:lstStyle/>
                    <a:p>
                      <a:pPr marL="0" marR="0" algn="ctr">
                        <a:spcBef>
                          <a:spcPts val="600"/>
                        </a:spcBef>
                        <a:spcAft>
                          <a:spcPts val="600"/>
                        </a:spcAft>
                      </a:pPr>
                      <a:r>
                        <a:rPr lang="en-US" sz="2000" b="1" dirty="0">
                          <a:effectLst/>
                        </a:rPr>
                        <a:t>481–550</a:t>
                      </a:r>
                      <a:endParaRPr lang="en-US" sz="20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2794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smtClean="0">
                          <a:effectLst/>
                          <a:latin typeface="+mn-lt"/>
                          <a:ea typeface="Times New Roman"/>
                        </a:rPr>
                        <a:t>0</a:t>
                      </a:r>
                      <a:endParaRPr lang="en-US" sz="2000" b="0" dirty="0">
                        <a:effectLst/>
                        <a:latin typeface="+mn-lt"/>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2000" b="0" dirty="0" smtClean="0">
                          <a:effectLst/>
                          <a:latin typeface="+mn-lt"/>
                          <a:ea typeface="Times New Roman"/>
                        </a:rPr>
                        <a:t>0</a:t>
                      </a:r>
                      <a:endParaRPr lang="en-US" sz="2000" b="0" dirty="0">
                        <a:effectLst/>
                        <a:latin typeface="+mn-lt"/>
                        <a:ea typeface="Times New Roman"/>
                      </a:endParaRPr>
                    </a:p>
                  </a:txBody>
                  <a:tcPr marL="75438" marR="75438" marT="0" marB="0" anchor="ctr">
                    <a:solidFill>
                      <a:schemeClr val="bg1">
                        <a:lumMod val="85000"/>
                      </a:schemeClr>
                    </a:solidFill>
                  </a:tcPr>
                </a:tc>
                <a:tc>
                  <a:txBody>
                    <a:bodyPr/>
                    <a:lstStyle/>
                    <a:p>
                      <a:pPr marL="0" marR="0" algn="ctr">
                        <a:spcBef>
                          <a:spcPts val="600"/>
                        </a:spcBef>
                        <a:spcAft>
                          <a:spcPts val="600"/>
                        </a:spcAft>
                      </a:pPr>
                      <a:r>
                        <a:rPr lang="en-US" sz="2000" b="1" dirty="0">
                          <a:effectLst/>
                        </a:rPr>
                        <a:t>391–450</a:t>
                      </a:r>
                      <a:endParaRPr lang="en-US" sz="2000" b="1"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2000" b="0" dirty="0">
                          <a:effectLst/>
                        </a:rPr>
                        <a:t>0</a:t>
                      </a:r>
                      <a:endParaRPr lang="en-US" sz="2000" b="0" dirty="0">
                        <a:effectLst/>
                        <a:latin typeface="Times New Roman"/>
                        <a:ea typeface="Times New Roman"/>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a:solidFill>
                            <a:schemeClr val="tx1"/>
                          </a:solidFill>
                          <a:effectLst/>
                          <a:latin typeface="+mn-lt"/>
                          <a:ea typeface="+mn-ea"/>
                          <a:cs typeface="+mn-cs"/>
                        </a:rPr>
                        <a:t>0</a:t>
                      </a: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smtClean="0">
                          <a:solidFill>
                            <a:schemeClr val="tx1"/>
                          </a:solidFill>
                          <a:effectLst/>
                          <a:latin typeface="+mn-lt"/>
                          <a:ea typeface="+mn-ea"/>
                          <a:cs typeface="+mn-cs"/>
                        </a:rPr>
                        <a:t>0</a:t>
                      </a:r>
                      <a:endParaRPr lang="en-US" sz="2000" b="0" kern="1200" dirty="0">
                        <a:solidFill>
                          <a:schemeClr val="tx1"/>
                        </a:solidFill>
                        <a:effectLst/>
                        <a:latin typeface="+mn-lt"/>
                        <a:ea typeface="+mn-ea"/>
                        <a:cs typeface="+mn-cs"/>
                      </a:endParaRPr>
                    </a:p>
                  </a:txBody>
                  <a:tcPr marL="75438" marR="75438"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2000" b="0" kern="1200" dirty="0" smtClean="0">
                          <a:solidFill>
                            <a:schemeClr val="tx1"/>
                          </a:solidFill>
                          <a:effectLst/>
                          <a:latin typeface="+mn-lt"/>
                          <a:ea typeface="+mn-ea"/>
                          <a:cs typeface="+mn-cs"/>
                        </a:rPr>
                        <a:t>0</a:t>
                      </a:r>
                      <a:endParaRPr lang="en-US" sz="2000" b="0" kern="1200" dirty="0">
                        <a:solidFill>
                          <a:schemeClr val="tx1"/>
                        </a:solidFill>
                        <a:effectLst/>
                        <a:latin typeface="+mn-lt"/>
                        <a:ea typeface="+mn-ea"/>
                        <a:cs typeface="+mn-cs"/>
                      </a:endParaRPr>
                    </a:p>
                  </a:txBody>
                  <a:tcPr marL="75438" marR="75438" marT="0" marB="0" anchor="ctr">
                    <a:solidFill>
                      <a:schemeClr val="bg1">
                        <a:lumMod val="85000"/>
                      </a:schemeClr>
                    </a:solidFill>
                  </a:tcPr>
                </a:tc>
              </a:tr>
            </a:tbl>
          </a:graphicData>
        </a:graphic>
      </p:graphicFrame>
      <p:sp>
        <p:nvSpPr>
          <p:cNvPr id="4" name="TextBox 3"/>
          <p:cNvSpPr txBox="1"/>
          <p:nvPr/>
        </p:nvSpPr>
        <p:spPr>
          <a:xfrm>
            <a:off x="6035040" y="6484620"/>
            <a:ext cx="3688080" cy="430887"/>
          </a:xfrm>
          <a:prstGeom prst="rect">
            <a:avLst/>
          </a:prstGeom>
          <a:noFill/>
        </p:spPr>
        <p:txBody>
          <a:bodyPr wrap="square" rtlCol="0">
            <a:spAutoFit/>
          </a:bodyPr>
          <a:lstStyle/>
          <a:p>
            <a:r>
              <a:rPr lang="en-US" sz="2200" dirty="0">
                <a:latin typeface="+mn-lt"/>
              </a:rPr>
              <a:t>% of applications in scoring band</a:t>
            </a:r>
            <a:r>
              <a:rPr lang="en-US" sz="2200" dirty="0" smtClean="0">
                <a:latin typeface="+mn-lt"/>
              </a:rPr>
              <a:t>.</a:t>
            </a:r>
            <a:endParaRPr lang="en-US" sz="2200" dirty="0">
              <a:latin typeface="+mn-lt"/>
            </a:endParaRPr>
          </a:p>
        </p:txBody>
      </p:sp>
    </p:spTree>
    <p:extLst>
      <p:ext uri="{BB962C8B-B14F-4D97-AF65-F5344CB8AC3E}">
        <p14:creationId xmlns:p14="http://schemas.microsoft.com/office/powerpoint/2010/main" val="4256796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543801" y="1120140"/>
            <a:ext cx="2430779" cy="2346960"/>
          </a:xfrm>
        </p:spPr>
        <p:txBody>
          <a:bodyPr/>
          <a:lstStyle/>
          <a:p>
            <a:pPr>
              <a:lnSpc>
                <a:spcPct val="100000"/>
              </a:lnSpc>
              <a:spcAft>
                <a:spcPts val="660"/>
              </a:spcAft>
            </a:pPr>
            <a:r>
              <a:rPr lang="en-US" dirty="0" smtClean="0">
                <a:latin typeface="Arial Narrow" pitchFamily="34" charset="0"/>
                <a:ea typeface="ＭＳ Ｐゴシック" pitchFamily="34" charset="-128"/>
                <a:cs typeface="Arial Narrow" pitchFamily="34" charset="0"/>
              </a:rPr>
              <a:t>Median Scoring Ranges, 2014</a:t>
            </a:r>
          </a:p>
        </p:txBody>
      </p:sp>
      <p:graphicFrame>
        <p:nvGraphicFramePr>
          <p:cNvPr id="4" name="Chart 3"/>
          <p:cNvGraphicFramePr>
            <a:graphicFrameLocks noGrp="1"/>
          </p:cNvGraphicFramePr>
          <p:nvPr>
            <p:extLst>
              <p:ext uri="{D42A27DB-BD31-4B8C-83A1-F6EECF244321}">
                <p14:modId xmlns:p14="http://schemas.microsoft.com/office/powerpoint/2010/main" val="3096059421"/>
              </p:ext>
            </p:extLst>
          </p:nvPr>
        </p:nvGraphicFramePr>
        <p:xfrm>
          <a:off x="373652" y="561702"/>
          <a:ext cx="9418048" cy="66228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58388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34658" y="457957"/>
            <a:ext cx="871569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
        <p:nvSpPr>
          <p:cNvPr id="17411" name="Rectangle 3"/>
          <p:cNvSpPr>
            <a:spLocks noChangeArrowheads="1"/>
          </p:cNvSpPr>
          <p:nvPr/>
        </p:nvSpPr>
        <p:spPr bwMode="auto">
          <a:xfrm>
            <a:off x="590018" y="1197210"/>
            <a:ext cx="4622062" cy="469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3M Dental Products Division (1997)</a:t>
            </a:r>
          </a:p>
          <a:p>
            <a:pPr marL="510870" lvl="1" indent="-390204" defTabSz="1006069">
              <a:spcAft>
                <a:spcPts val="660"/>
              </a:spcAft>
              <a:buFont typeface="Arial" pitchFamily="34" charset="0"/>
              <a:buChar char="•"/>
            </a:pPr>
            <a:r>
              <a:rPr lang="en-US" dirty="0">
                <a:latin typeface="Arial Narrow" pitchFamily="34" charset="0"/>
              </a:rPr>
              <a:t>ADAC Laboratories (1996)</a:t>
            </a:r>
          </a:p>
          <a:p>
            <a:pPr marL="510870" lvl="1" indent="-390204" defTabSz="1006069">
              <a:spcAft>
                <a:spcPts val="660"/>
              </a:spcAft>
              <a:buFont typeface="Arial" pitchFamily="34" charset="0"/>
              <a:buChar char="•"/>
            </a:pPr>
            <a:r>
              <a:rPr lang="en-US" dirty="0">
                <a:latin typeface="Arial Narrow" pitchFamily="34" charset="0"/>
              </a:rPr>
              <a:t>Armstrong Building Products Operations (1995)</a:t>
            </a:r>
          </a:p>
          <a:p>
            <a:pPr marL="510870" lvl="1" indent="-390204" defTabSz="1006069">
              <a:spcAft>
                <a:spcPts val="660"/>
              </a:spcAft>
              <a:buFont typeface="Arial" pitchFamily="34" charset="0"/>
              <a:buChar char="•"/>
            </a:pPr>
            <a:r>
              <a:rPr lang="en-US" dirty="0">
                <a:latin typeface="Arial Narrow" pitchFamily="34" charset="0"/>
              </a:rPr>
              <a:t>AT&amp;T Transmission Systems Business Unit (1992)</a:t>
            </a:r>
          </a:p>
          <a:p>
            <a:pPr marL="510870" lvl="1" indent="-390204" defTabSz="1006069">
              <a:spcAft>
                <a:spcPts val="660"/>
              </a:spcAft>
              <a:buFont typeface="Arial" pitchFamily="34" charset="0"/>
              <a:buChar char="•"/>
            </a:pPr>
            <a:r>
              <a:rPr lang="en-US" dirty="0">
                <a:latin typeface="Arial Narrow" pitchFamily="34" charset="0"/>
              </a:rPr>
              <a:t>The Bama Companies, Inc. (2004)</a:t>
            </a:r>
          </a:p>
          <a:p>
            <a:pPr marL="510870" lvl="1" indent="-390204" defTabSz="1006069">
              <a:spcAft>
                <a:spcPts val="660"/>
              </a:spcAft>
              <a:buFont typeface="Arial" pitchFamily="34" charset="0"/>
              <a:buChar char="•"/>
            </a:pPr>
            <a:r>
              <a:rPr lang="en-US" dirty="0">
                <a:latin typeface="Arial Narrow" pitchFamily="34" charset="0"/>
              </a:rPr>
              <a:t>Boeing Airlift &amp; Tanker Programs (1998)</a:t>
            </a:r>
          </a:p>
          <a:p>
            <a:pPr marL="510870" lvl="1" indent="-390204" defTabSz="1006069">
              <a:spcAft>
                <a:spcPts val="660"/>
              </a:spcAft>
              <a:buFont typeface="Arial" pitchFamily="34" charset="0"/>
              <a:buChar char="•"/>
            </a:pPr>
            <a:r>
              <a:rPr lang="en-US" dirty="0">
                <a:latin typeface="Arial Narrow" pitchFamily="34" charset="0"/>
              </a:rPr>
              <a:t>Cadillac Motor Car Company (1990)</a:t>
            </a:r>
          </a:p>
          <a:p>
            <a:pPr marL="510870" lvl="1" indent="-390204" defTabSz="1006069">
              <a:spcAft>
                <a:spcPts val="660"/>
              </a:spcAft>
              <a:buFontTx/>
              <a:buChar char="–"/>
            </a:pPr>
            <a:endParaRPr lang="en-US" dirty="0">
              <a:latin typeface="Arial Narrow" pitchFamily="34" charset="0"/>
            </a:endParaRPr>
          </a:p>
        </p:txBody>
      </p:sp>
      <p:sp>
        <p:nvSpPr>
          <p:cNvPr id="17412" name="Rectangle 4"/>
          <p:cNvSpPr>
            <a:spLocks noChangeArrowheads="1"/>
          </p:cNvSpPr>
          <p:nvPr/>
        </p:nvSpPr>
        <p:spPr bwMode="auto">
          <a:xfrm>
            <a:off x="5303520" y="1233133"/>
            <a:ext cx="4587240"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dirty="0">
                <a:latin typeface="Arial Narrow" pitchFamily="34" charset="0"/>
              </a:rPr>
              <a:t>Cargill Corn Milling North America (2008)</a:t>
            </a:r>
          </a:p>
          <a:p>
            <a:pPr marL="512437" lvl="1" indent="-399607" defTabSz="1006069">
              <a:spcAft>
                <a:spcPts val="660"/>
              </a:spcAft>
              <a:buFont typeface="Arial" pitchFamily="34" charset="0"/>
              <a:buChar char="•"/>
            </a:pPr>
            <a:r>
              <a:rPr lang="en-US" dirty="0">
                <a:latin typeface="Arial Narrow" pitchFamily="34" charset="0"/>
              </a:rPr>
              <a:t>Clarke American Checks, Inc. (2001)</a:t>
            </a:r>
          </a:p>
          <a:p>
            <a:pPr marL="512437" lvl="1" indent="-399607" defTabSz="1006069">
              <a:spcAft>
                <a:spcPts val="660"/>
              </a:spcAft>
              <a:buFont typeface="Arial" pitchFamily="34" charset="0"/>
              <a:buChar char="•"/>
            </a:pPr>
            <a:r>
              <a:rPr lang="en-US" dirty="0">
                <a:latin typeface="Arial Narrow" pitchFamily="34" charset="0"/>
              </a:rPr>
              <a:t>Corning Telecommunications Products Division (1995)</a:t>
            </a:r>
          </a:p>
          <a:p>
            <a:pPr marL="512437" lvl="1" indent="-399607" defTabSz="1006069">
              <a:spcAft>
                <a:spcPts val="660"/>
              </a:spcAft>
              <a:buFont typeface="Arial" pitchFamily="34" charset="0"/>
              <a:buChar char="•"/>
            </a:pPr>
            <a:r>
              <a:rPr lang="en-US" dirty="0">
                <a:latin typeface="Arial Narrow" pitchFamily="34" charset="0"/>
              </a:rPr>
              <a:t>Dana Corporation—Spicer Driveshaft Division (2000)</a:t>
            </a:r>
          </a:p>
          <a:p>
            <a:pPr marL="512437" lvl="1" indent="-399607" defTabSz="1006069">
              <a:spcAft>
                <a:spcPts val="660"/>
              </a:spcAft>
              <a:buFont typeface="Arial" pitchFamily="34" charset="0"/>
              <a:buChar char="•"/>
            </a:pPr>
            <a:r>
              <a:rPr lang="en-US" dirty="0">
                <a:latin typeface="Arial Narrow" pitchFamily="34" charset="0"/>
              </a:rPr>
              <a:t>Eastman Chemical Company (1993)</a:t>
            </a:r>
          </a:p>
          <a:p>
            <a:pPr marL="512437" lvl="1" indent="-399607" defTabSz="1006069">
              <a:spcAft>
                <a:spcPts val="660"/>
              </a:spcAft>
              <a:buFont typeface="Arial" pitchFamily="34" charset="0"/>
              <a:buChar char="•"/>
            </a:pPr>
            <a:r>
              <a:rPr lang="en-US" dirty="0">
                <a:latin typeface="Arial Narrow" pitchFamily="34" charset="0"/>
              </a:rPr>
              <a:t>Honeywell Federal Manufacturing &amp; Technologies (2009)</a:t>
            </a:r>
          </a:p>
          <a:p>
            <a:pPr marL="512437" lvl="1" indent="-399607" defTabSz="1006069">
              <a:spcAft>
                <a:spcPts val="660"/>
              </a:spcAft>
              <a:buFont typeface="Arial" pitchFamily="34" charset="0"/>
              <a:buChar char="•"/>
            </a:pPr>
            <a:r>
              <a:rPr lang="en-US" dirty="0">
                <a:latin typeface="Arial Narrow" pitchFamily="34" charset="0"/>
              </a:rPr>
              <a:t>IBM Rochester (1990)</a:t>
            </a:r>
          </a:p>
        </p:txBody>
      </p:sp>
    </p:spTree>
    <p:extLst>
      <p:ext uri="{BB962C8B-B14F-4D97-AF65-F5344CB8AC3E}">
        <p14:creationId xmlns:p14="http://schemas.microsoft.com/office/powerpoint/2010/main" val="373664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922021" y="1203961"/>
            <a:ext cx="4476750" cy="4870564"/>
          </a:xfrm>
          <a:prstGeom prst="rect">
            <a:avLst/>
          </a:prstGeom>
          <a:noFill/>
          <a:ln w="9525">
            <a:noFill/>
            <a:miter lim="800000"/>
            <a:headEnd/>
            <a:tailEnd/>
          </a:ln>
        </p:spPr>
        <p:txBody>
          <a:bodyPr lIns="0" tIns="0" rIns="0" bIns="0">
            <a:spAutoFit/>
          </a:bodyPr>
          <a:lstStyle/>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KARLEE Company, Inc. (2000)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Lockheed Martin Missiles and Fire Control (2012)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MEDRAD, Inc. (2003,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Milliken &amp; Company (1989)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Midway USA (2009)</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CGISS (2002)</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Motorola, Inc. (1988)</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Nestlé Purina PetCare Co. (2010)</a:t>
            </a:r>
          </a:p>
          <a:p>
            <a:pPr marL="571986" lvl="1" indent="-451320" defTabSz="1006069">
              <a:spcAft>
                <a:spcPts val="660"/>
              </a:spcAft>
              <a:buFont typeface="Arial" pitchFamily="34" charset="0"/>
              <a:buChar char="•"/>
              <a:defRPr/>
            </a:pPr>
            <a:r>
              <a:rPr lang="en-US" dirty="0">
                <a:latin typeface="Arial Narrow" pitchFamily="34" charset="0"/>
                <a:ea typeface="ＭＳ Ｐゴシック" pitchFamily="-109" charset="-128"/>
              </a:rPr>
              <a:t>Solar Turbines Inc. (1998)</a:t>
            </a:r>
          </a:p>
          <a:p>
            <a:pPr marL="510870" lvl="1" indent="-390204" defTabSz="1006069">
              <a:spcAft>
                <a:spcPts val="660"/>
              </a:spcAft>
              <a:buFontTx/>
              <a:buChar char="•"/>
              <a:defRPr/>
            </a:pPr>
            <a:endParaRPr lang="en-US" dirty="0">
              <a:latin typeface="Arial Narrow" pitchFamily="34" charset="0"/>
              <a:ea typeface="ＭＳ Ｐゴシック" pitchFamily="-109" charset="-128"/>
            </a:endParaRPr>
          </a:p>
        </p:txBody>
      </p:sp>
      <p:sp>
        <p:nvSpPr>
          <p:cNvPr id="2" name="Rectangle 4"/>
          <p:cNvSpPr>
            <a:spLocks noChangeArrowheads="1"/>
          </p:cNvSpPr>
          <p:nvPr/>
        </p:nvSpPr>
        <p:spPr bwMode="auto">
          <a:xfrm>
            <a:off x="5328921" y="1189991"/>
            <a:ext cx="4114800" cy="579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a:latin typeface="Arial Narrow" pitchFamily="34" charset="0"/>
                <a:ea typeface="ＭＳ Ｐゴシック" pitchFamily="-109" charset="-128"/>
              </a:rPr>
              <a:t>Solectron Corporation </a:t>
            </a:r>
            <a:br>
              <a:rPr lang="en-US" dirty="0">
                <a:latin typeface="Arial Narrow" pitchFamily="34" charset="0"/>
                <a:ea typeface="ＭＳ Ｐゴシック" pitchFamily="-109" charset="-128"/>
              </a:rPr>
            </a:br>
            <a:r>
              <a:rPr lang="en-US" dirty="0">
                <a:latin typeface="Arial Narrow" pitchFamily="34" charset="0"/>
                <a:ea typeface="ＭＳ Ｐゴシック" pitchFamily="-109" charset="-128"/>
              </a:rPr>
              <a:t>(1991 and 1997)</a:t>
            </a:r>
          </a:p>
          <a:p>
            <a:pPr marL="512437" lvl="1" indent="-399607" defTabSz="1006069">
              <a:spcAft>
                <a:spcPts val="660"/>
              </a:spcAft>
              <a:buFont typeface="Arial" pitchFamily="34" charset="0"/>
              <a:buChar char="•"/>
            </a:pPr>
            <a:r>
              <a:rPr lang="en-US" dirty="0">
                <a:latin typeface="Arial Narrow" pitchFamily="34" charset="0"/>
              </a:rPr>
              <a:t>STMicroelectronics—Region Americas (1999)</a:t>
            </a:r>
          </a:p>
          <a:p>
            <a:pPr marL="512437" lvl="1" indent="-399607" defTabSz="1006069">
              <a:spcAft>
                <a:spcPts val="660"/>
              </a:spcAft>
              <a:buFont typeface="Arial" pitchFamily="34" charset="0"/>
              <a:buChar char="•"/>
            </a:pPr>
            <a:r>
              <a:rPr lang="en-US" dirty="0">
                <a:latin typeface="Arial Narrow" pitchFamily="34" charset="0"/>
              </a:rPr>
              <a:t>Sunny Fresh Foods, Inc. (2005)</a:t>
            </a:r>
          </a:p>
          <a:p>
            <a:pPr marL="512437" lvl="1" indent="-399607" defTabSz="1006069">
              <a:spcAft>
                <a:spcPts val="660"/>
              </a:spcAft>
              <a:buFont typeface="Arial" pitchFamily="34" charset="0"/>
              <a:buChar char="•"/>
            </a:pPr>
            <a:r>
              <a:rPr lang="en-US" dirty="0">
                <a:latin typeface="Arial Narrow" pitchFamily="34" charset="0"/>
              </a:rPr>
              <a:t>Texas Instruments Defense Systems &amp; Electronics Group (1992)</a:t>
            </a:r>
          </a:p>
          <a:p>
            <a:pPr marL="512437" lvl="1" indent="-399607" defTabSz="1006069">
              <a:spcAft>
                <a:spcPts val="660"/>
              </a:spcAft>
              <a:buFont typeface="Arial" pitchFamily="34" charset="0"/>
              <a:buChar char="•"/>
            </a:pPr>
            <a:r>
              <a:rPr lang="en-US" dirty="0">
                <a:latin typeface="Arial Narrow" pitchFamily="34" charset="0"/>
              </a:rPr>
              <a:t>Westinghouse Commercial Nuclear Fuel Division (1988)</a:t>
            </a:r>
          </a:p>
          <a:p>
            <a:pPr marL="512437" lvl="1" indent="-399607" defTabSz="1006069">
              <a:spcAft>
                <a:spcPts val="660"/>
              </a:spcAft>
              <a:buFont typeface="Arial" pitchFamily="34" charset="0"/>
              <a:buChar char="•"/>
            </a:pPr>
            <a:r>
              <a:rPr lang="en-US" dirty="0">
                <a:latin typeface="Arial Narrow" pitchFamily="34" charset="0"/>
              </a:rPr>
              <a:t>Xerox Corp. Business Products &amp; Systems (1989)</a:t>
            </a:r>
          </a:p>
          <a:p>
            <a:pPr marL="512437" lvl="1" indent="-399607" defTabSz="1006069">
              <a:spcAft>
                <a:spcPts val="660"/>
              </a:spcAft>
              <a:buFont typeface="Arial" pitchFamily="34" charset="0"/>
              <a:buChar char="•"/>
            </a:pPr>
            <a:r>
              <a:rPr lang="en-US" dirty="0">
                <a:latin typeface="Arial Narrow" pitchFamily="34" charset="0"/>
              </a:rPr>
              <a:t>Zytec Corporation (1991)</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325439" y="449581"/>
            <a:ext cx="9104312" cy="577081"/>
          </a:xfrm>
          <a:prstGeom prst="rect">
            <a:avLst/>
          </a:prstGeom>
          <a:noFill/>
          <a:ln w="9525">
            <a:noFill/>
            <a:miter lim="800000"/>
            <a:headEnd/>
            <a:tailEnd/>
          </a:ln>
        </p:spPr>
        <p:txBody>
          <a:bodyPr wrap="square"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Manufacturing</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04110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50208"/>
            <a:ext cx="3097173" cy="3822192"/>
          </a:xfrm>
          <a:prstGeom prst="rect">
            <a:avLst/>
          </a:prstGeom>
        </p:spPr>
      </p:pic>
      <p:sp>
        <p:nvSpPr>
          <p:cNvPr id="10242" name="Rectangle 2"/>
          <p:cNvSpPr>
            <a:spLocks noGrp="1" noChangeArrowheads="1"/>
          </p:cNvSpPr>
          <p:nvPr>
            <p:ph type="title"/>
          </p:nvPr>
        </p:nvSpPr>
        <p:spPr>
          <a:xfrm>
            <a:off x="419100" y="515982"/>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About the Award</a:t>
            </a:r>
          </a:p>
        </p:txBody>
      </p:sp>
      <p:sp>
        <p:nvSpPr>
          <p:cNvPr id="10243" name="Rectangle 3"/>
          <p:cNvSpPr>
            <a:spLocks noGrp="1" noChangeArrowheads="1"/>
          </p:cNvSpPr>
          <p:nvPr>
            <p:ph type="body" idx="1"/>
          </p:nvPr>
        </p:nvSpPr>
        <p:spPr>
          <a:xfrm>
            <a:off x="610689" y="1761374"/>
            <a:ext cx="7376160" cy="3688080"/>
          </a:xfrm>
        </p:spPr>
        <p:txBody>
          <a:bodyPr/>
          <a:lstStyle/>
          <a:p>
            <a:pPr>
              <a:lnSpc>
                <a:spcPct val="100000"/>
              </a:lnSpc>
            </a:pPr>
            <a:r>
              <a:rPr lang="en-US" kern="1200" dirty="0" smtClean="0"/>
              <a:t>Presidential award </a:t>
            </a:r>
          </a:p>
          <a:p>
            <a:pPr>
              <a:lnSpc>
                <a:spcPct val="100000"/>
              </a:lnSpc>
            </a:pPr>
            <a:r>
              <a:rPr lang="en-US" kern="1200" dirty="0" smtClean="0"/>
              <a:t>C</a:t>
            </a:r>
            <a:r>
              <a:rPr lang="en-US" kern="1200" dirty="0"/>
              <a:t>reated in </a:t>
            </a:r>
            <a:r>
              <a:rPr lang="en-US" kern="1200" dirty="0" smtClean="0"/>
              <a:t>1987 by Public </a:t>
            </a:r>
            <a:r>
              <a:rPr lang="en-US" kern="1200" dirty="0"/>
              <a:t>Law </a:t>
            </a:r>
            <a:r>
              <a:rPr lang="en-US" kern="1200" dirty="0" smtClean="0"/>
              <a:t>100-107</a:t>
            </a:r>
          </a:p>
          <a:p>
            <a:pPr>
              <a:lnSpc>
                <a:spcPct val="100000"/>
              </a:lnSpc>
            </a:pPr>
            <a:r>
              <a:rPr lang="en-US" kern="1200" dirty="0" smtClean="0"/>
              <a:t>Highest </a:t>
            </a:r>
            <a:r>
              <a:rPr lang="en-US" kern="1200" dirty="0"/>
              <a:t>level of national recognition for performance </a:t>
            </a:r>
            <a:r>
              <a:rPr lang="en-US" kern="1200" dirty="0" smtClean="0"/>
              <a:t>excellence</a:t>
            </a:r>
          </a:p>
          <a:p>
            <a:pPr>
              <a:lnSpc>
                <a:spcPct val="100000"/>
              </a:lnSpc>
            </a:pPr>
            <a:r>
              <a:rPr lang="en-US" kern="1200" dirty="0" smtClean="0"/>
              <a:t>Traditionally presented by the </a:t>
            </a:r>
            <a:br>
              <a:rPr lang="en-US" kern="1200" dirty="0" smtClean="0"/>
            </a:br>
            <a:r>
              <a:rPr lang="en-US" kern="1200" dirty="0" smtClean="0"/>
              <a:t>President </a:t>
            </a:r>
            <a:r>
              <a:rPr lang="en-US" kern="1200" dirty="0"/>
              <a:t>of the United </a:t>
            </a:r>
            <a:r>
              <a:rPr lang="en-US" kern="1200" dirty="0" smtClean="0"/>
              <a:t>States</a:t>
            </a:r>
            <a:endParaRPr lang="en-US" dirty="0" smtClean="0">
              <a:ea typeface="ＭＳ Ｐゴシック" pitchFamily="34" charset="-128"/>
            </a:endParaRPr>
          </a:p>
        </p:txBody>
      </p:sp>
    </p:spTree>
    <p:extLst>
      <p:ext uri="{BB962C8B-B14F-4D97-AF65-F5344CB8AC3E}">
        <p14:creationId xmlns:p14="http://schemas.microsoft.com/office/powerpoint/2010/main" val="2927299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617284" y="1199540"/>
            <a:ext cx="4387851"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0870" lvl="1" indent="-390204" defTabSz="1006069">
              <a:spcAft>
                <a:spcPts val="660"/>
              </a:spcAft>
              <a:buFont typeface="Arial" pitchFamily="34" charset="0"/>
              <a:buChar char="•"/>
            </a:pPr>
            <a:r>
              <a:rPr lang="en-US" dirty="0">
                <a:latin typeface="Arial Narrow" pitchFamily="34" charset="0"/>
              </a:rPr>
              <a:t>AT&amp;T Consumer Communications Services (1994)</a:t>
            </a:r>
          </a:p>
          <a:p>
            <a:pPr marL="510870" lvl="1" indent="-390204" defTabSz="1006069">
              <a:spcAft>
                <a:spcPts val="660"/>
              </a:spcAft>
              <a:buFont typeface="Arial" pitchFamily="34" charset="0"/>
              <a:buChar char="•"/>
            </a:pPr>
            <a:r>
              <a:rPr lang="en-US" dirty="0">
                <a:latin typeface="Arial Narrow" pitchFamily="34" charset="0"/>
              </a:rPr>
              <a:t>AT&amp;T Universal Card Services (1992)</a:t>
            </a:r>
          </a:p>
          <a:p>
            <a:pPr marL="510870" lvl="1" indent="-390204" defTabSz="1006069">
              <a:spcAft>
                <a:spcPts val="660"/>
              </a:spcAft>
              <a:buFont typeface="Arial" pitchFamily="34" charset="0"/>
              <a:buChar char="•"/>
            </a:pPr>
            <a:r>
              <a:rPr lang="en-US" dirty="0">
                <a:latin typeface="Arial Narrow" pitchFamily="34" charset="0"/>
              </a:rPr>
              <a:t>BI (1999)</a:t>
            </a:r>
          </a:p>
          <a:p>
            <a:pPr marL="510870" lvl="1" indent="-390204" defTabSz="1006069">
              <a:spcAft>
                <a:spcPts val="660"/>
              </a:spcAft>
              <a:buFont typeface="Arial" pitchFamily="34" charset="0"/>
              <a:buChar char="•"/>
            </a:pPr>
            <a:r>
              <a:rPr lang="en-US" dirty="0">
                <a:latin typeface="Arial Narrow" pitchFamily="34" charset="0"/>
              </a:rPr>
              <a:t>Boeing Aerospace Support (2003)</a:t>
            </a:r>
          </a:p>
          <a:p>
            <a:pPr marL="510870" lvl="1" indent="-390204" defTabSz="1006069">
              <a:spcAft>
                <a:spcPts val="660"/>
              </a:spcAft>
              <a:buFont typeface="Arial" pitchFamily="34" charset="0"/>
              <a:buChar char="•"/>
            </a:pPr>
            <a:r>
              <a:rPr lang="en-US" dirty="0">
                <a:latin typeface="Arial Narrow" pitchFamily="34" charset="0"/>
              </a:rPr>
              <a:t>Caterpillar Financial Services Corp. U.S. (2003)</a:t>
            </a:r>
          </a:p>
          <a:p>
            <a:pPr marL="510870" lvl="1" indent="-390204" defTabSz="1006069">
              <a:spcAft>
                <a:spcPts val="660"/>
              </a:spcAft>
              <a:buFont typeface="Arial" pitchFamily="34" charset="0"/>
              <a:buChar char="•"/>
            </a:pPr>
            <a:r>
              <a:rPr lang="en-US" dirty="0">
                <a:latin typeface="Arial Narrow" pitchFamily="34" charset="0"/>
              </a:rPr>
              <a:t>Dana Commercial Credit Corporation (1996</a:t>
            </a:r>
            <a:r>
              <a:rPr lang="en-US" dirty="0" smtClean="0">
                <a:latin typeface="Arial Narrow" pitchFamily="34" charset="0"/>
              </a:rPr>
              <a:t>)</a:t>
            </a:r>
          </a:p>
          <a:p>
            <a:pPr marL="510870" lvl="1" indent="-390204" defTabSz="1006069">
              <a:spcAft>
                <a:spcPts val="660"/>
              </a:spcAft>
              <a:buFont typeface="Arial" pitchFamily="34" charset="0"/>
              <a:buChar char="•"/>
            </a:pPr>
            <a:r>
              <a:rPr lang="en-US" dirty="0">
                <a:latin typeface="Arial Narrow" pitchFamily="34" charset="0"/>
              </a:rPr>
              <a:t>DynMcDermott Petroleum Operations (2005</a:t>
            </a:r>
            <a:r>
              <a:rPr lang="en-US" dirty="0" smtClean="0">
                <a:latin typeface="Arial Narrow" pitchFamily="34" charset="0"/>
              </a:rPr>
              <a:t>)</a:t>
            </a:r>
            <a:endParaRPr lang="en-US" dirty="0">
              <a:latin typeface="Arial Narrow" pitchFamily="34" charset="0"/>
            </a:endParaRPr>
          </a:p>
        </p:txBody>
      </p:sp>
      <p:sp>
        <p:nvSpPr>
          <p:cNvPr id="19459" name="Rectangle 4"/>
          <p:cNvSpPr>
            <a:spLocks noChangeArrowheads="1"/>
          </p:cNvSpPr>
          <p:nvPr/>
        </p:nvSpPr>
        <p:spPr bwMode="auto">
          <a:xfrm>
            <a:off x="5169599" y="1241452"/>
            <a:ext cx="4545012" cy="551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512437" lvl="1" indent="-399607" defTabSz="1006069">
              <a:spcAft>
                <a:spcPts val="660"/>
              </a:spcAft>
              <a:buFont typeface="Arial" pitchFamily="34" charset="0"/>
              <a:buChar char="•"/>
            </a:pPr>
            <a:r>
              <a:rPr lang="en-US" dirty="0" smtClean="0">
                <a:latin typeface="Arial Narrow" pitchFamily="34" charset="0"/>
              </a:rPr>
              <a:t>Federal </a:t>
            </a:r>
            <a:r>
              <a:rPr lang="en-US" dirty="0">
                <a:latin typeface="Arial Narrow" pitchFamily="34" charset="0"/>
              </a:rPr>
              <a:t>Express Corporation (1990)</a:t>
            </a:r>
          </a:p>
          <a:p>
            <a:pPr marL="512437" lvl="1" indent="-399607" defTabSz="1006069">
              <a:spcAft>
                <a:spcPts val="660"/>
              </a:spcAft>
              <a:buFont typeface="Arial" pitchFamily="34" charset="0"/>
              <a:buChar char="•"/>
            </a:pPr>
            <a:r>
              <a:rPr lang="en-US" dirty="0">
                <a:latin typeface="Arial Narrow" pitchFamily="34" charset="0"/>
              </a:rPr>
              <a:t>GTE Directories Corporation (1994)</a:t>
            </a:r>
          </a:p>
          <a:p>
            <a:pPr marL="512437" lvl="1" indent="-399607" defTabSz="1006069">
              <a:spcAft>
                <a:spcPts val="660"/>
              </a:spcAft>
              <a:buFont typeface="Arial" pitchFamily="34" charset="0"/>
              <a:buChar char="•"/>
            </a:pPr>
            <a:r>
              <a:rPr lang="en-US" dirty="0">
                <a:latin typeface="Arial Narrow" pitchFamily="34" charset="0"/>
              </a:rPr>
              <a:t>Merrill Lynch Credit Corporation (1997)</a:t>
            </a:r>
          </a:p>
          <a:p>
            <a:pPr marL="512437" lvl="1" indent="-399607" defTabSz="1006069">
              <a:spcAft>
                <a:spcPts val="660"/>
              </a:spcAft>
              <a:buFont typeface="Arial" pitchFamily="34" charset="0"/>
              <a:buChar char="•"/>
            </a:pPr>
            <a:r>
              <a:rPr lang="en-US" dirty="0">
                <a:latin typeface="Arial Narrow" pitchFamily="34" charset="0"/>
              </a:rPr>
              <a:t>Operations Management International, Inc. (2000</a:t>
            </a:r>
            <a:r>
              <a:rPr lang="en-US" dirty="0" smtClean="0">
                <a:latin typeface="Arial Narrow" pitchFamily="34" charset="0"/>
              </a:rPr>
              <a:t>)</a:t>
            </a:r>
          </a:p>
          <a:p>
            <a:pPr marL="512437" lvl="1" indent="-399607" defTabSz="1006069">
              <a:spcAft>
                <a:spcPts val="660"/>
              </a:spcAft>
              <a:buFont typeface="Arial" pitchFamily="34" charset="0"/>
              <a:buChar char="•"/>
            </a:pPr>
            <a:r>
              <a:rPr lang="en-US" dirty="0">
                <a:latin typeface="Arial Narrow" pitchFamily="34" charset="0"/>
              </a:rPr>
              <a:t>PricewaterhouseCoopers Public Sector </a:t>
            </a:r>
            <a:r>
              <a:rPr lang="en-US" dirty="0" smtClean="0">
                <a:latin typeface="Arial Narrow" pitchFamily="34" charset="0"/>
              </a:rPr>
              <a:t>Practice (2014)</a:t>
            </a:r>
            <a:endParaRPr lang="en-US" dirty="0">
              <a:latin typeface="Arial Narrow" pitchFamily="34" charset="0"/>
            </a:endParaRPr>
          </a:p>
          <a:p>
            <a:pPr marL="512437" lvl="1" indent="-399607" defTabSz="1006069">
              <a:spcAft>
                <a:spcPts val="660"/>
              </a:spcAft>
              <a:buFont typeface="Arial" pitchFamily="34" charset="0"/>
              <a:buChar char="•"/>
            </a:pPr>
            <a:r>
              <a:rPr lang="en-US" dirty="0">
                <a:latin typeface="Arial Narrow" pitchFamily="34" charset="0"/>
              </a:rPr>
              <a:t>Premier Inc. (2006)</a:t>
            </a:r>
          </a:p>
          <a:p>
            <a:pPr marL="512437" lvl="1" indent="-399607" defTabSz="1006069">
              <a:spcAft>
                <a:spcPts val="660"/>
              </a:spcAft>
              <a:buFont typeface="Arial" pitchFamily="34" charset="0"/>
              <a:buChar char="•"/>
            </a:pPr>
            <a:r>
              <a:rPr lang="en-US" dirty="0">
                <a:latin typeface="Arial Narrow" pitchFamily="34" charset="0"/>
              </a:rPr>
              <a:t>The Ritz-Carlton </a:t>
            </a:r>
            <a:r>
              <a:rPr lang="en-US" dirty="0" smtClean="0">
                <a:latin typeface="Arial Narrow" pitchFamily="34" charset="0"/>
              </a:rPr>
              <a:t>Hotel Company</a:t>
            </a:r>
            <a:r>
              <a:rPr lang="en-US" dirty="0">
                <a:latin typeface="Arial Narrow" pitchFamily="34" charset="0"/>
              </a:rPr>
              <a:t>, L.L.C. (1992, 1999)</a:t>
            </a:r>
          </a:p>
          <a:p>
            <a:pPr marL="512437" lvl="1" indent="-399607" defTabSz="1006069">
              <a:spcAft>
                <a:spcPts val="660"/>
              </a:spcAft>
              <a:buFont typeface="Arial" pitchFamily="34" charset="0"/>
              <a:buChar char="•"/>
            </a:pPr>
            <a:r>
              <a:rPr lang="en-US" dirty="0">
                <a:latin typeface="Arial Narrow" pitchFamily="34" charset="0"/>
              </a:rPr>
              <a:t>Xerox Business Services (1997)</a:t>
            </a:r>
          </a:p>
          <a:p>
            <a:pPr marL="512437" lvl="1" indent="-399607" defTabSz="1006069">
              <a:spcAft>
                <a:spcPts val="660"/>
              </a:spcAft>
              <a:buFontTx/>
              <a:buChar char="–"/>
            </a:pPr>
            <a:endParaRPr lang="en-US" dirty="0">
              <a:latin typeface="Arial Narrow" pitchFamily="34" charset="0"/>
            </a:endParaRPr>
          </a:p>
        </p:txBody>
      </p:sp>
      <p:sp>
        <p:nvSpPr>
          <p:cNvPr id="5" name="Rectangle 2"/>
          <p:cNvSpPr>
            <a:spLocks noChangeArrowheads="1"/>
          </p:cNvSpPr>
          <p:nvPr/>
        </p:nvSpPr>
        <p:spPr bwMode="auto">
          <a:xfrm>
            <a:off x="251461" y="305851"/>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Service</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271157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544830" y="2283535"/>
            <a:ext cx="4735830" cy="279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Ames Rubber Corporation (1993)</a:t>
            </a:r>
          </a:p>
          <a:p>
            <a:pPr marL="512437" lvl="1" indent="-399607" defTabSz="1006069">
              <a:spcAft>
                <a:spcPts val="660"/>
              </a:spcAft>
              <a:buFont typeface="Arial" pitchFamily="34" charset="0"/>
              <a:buChar char="•"/>
            </a:pPr>
            <a:r>
              <a:rPr lang="en-US" sz="2640" dirty="0">
                <a:latin typeface="Arial Narrow" pitchFamily="34" charset="0"/>
              </a:rPr>
              <a:t>Branch-Smith Printing Division (2002)</a:t>
            </a:r>
          </a:p>
          <a:p>
            <a:pPr marL="512437" lvl="1" indent="-399607" defTabSz="1006069">
              <a:spcAft>
                <a:spcPts val="660"/>
              </a:spcAft>
              <a:buFont typeface="Arial" pitchFamily="34" charset="0"/>
              <a:buChar char="•"/>
            </a:pPr>
            <a:r>
              <a:rPr lang="en-US" sz="2640" dirty="0">
                <a:latin typeface="Arial Narrow" pitchFamily="34" charset="0"/>
              </a:rPr>
              <a:t>Custom Research Inc. (1996)</a:t>
            </a:r>
          </a:p>
          <a:p>
            <a:pPr marL="512437" lvl="1" indent="-399607" defTabSz="1006069">
              <a:spcAft>
                <a:spcPts val="660"/>
              </a:spcAft>
              <a:buFont typeface="Arial" pitchFamily="34" charset="0"/>
              <a:buChar char="•"/>
            </a:pPr>
            <a:r>
              <a:rPr lang="en-US" sz="2640" dirty="0">
                <a:latin typeface="Arial Narrow" pitchFamily="34" charset="0"/>
              </a:rPr>
              <a:t>Freese and Nichols Inc. (2010)</a:t>
            </a:r>
          </a:p>
          <a:p>
            <a:pPr marL="512437" lvl="1" indent="-399607" defTabSz="1006069">
              <a:spcAft>
                <a:spcPts val="660"/>
              </a:spcAft>
              <a:buFont typeface="Arial" pitchFamily="34" charset="0"/>
              <a:buChar char="•"/>
            </a:pPr>
            <a:r>
              <a:rPr lang="en-US" sz="2640" dirty="0">
                <a:latin typeface="Arial Narrow" pitchFamily="34" charset="0"/>
              </a:rPr>
              <a:t>Globe Metallurgical Inc. (1988)</a:t>
            </a:r>
          </a:p>
        </p:txBody>
      </p:sp>
      <p:sp>
        <p:nvSpPr>
          <p:cNvPr id="5" name="Rectangle 2"/>
          <p:cNvSpPr>
            <a:spLocks noChangeArrowheads="1"/>
          </p:cNvSpPr>
          <p:nvPr/>
        </p:nvSpPr>
        <p:spPr bwMode="auto">
          <a:xfrm>
            <a:off x="544830" y="1324015"/>
            <a:ext cx="8761412" cy="744819"/>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840" b="1" dirty="0">
                <a:solidFill>
                  <a:schemeClr val="tx2"/>
                </a:solidFill>
                <a:latin typeface="+mj-lt"/>
                <a:ea typeface="ＭＳ Ｐゴシック" pitchFamily="-109" charset="-128"/>
              </a:rPr>
              <a:t>Award Recipients: Small Business</a:t>
            </a:r>
            <a:endParaRPr lang="en-US" sz="484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5280660" y="2283536"/>
            <a:ext cx="4693920" cy="2390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Granite Rock Company (1992)</a:t>
            </a:r>
          </a:p>
          <a:p>
            <a:pPr marL="512437" lvl="1" indent="-399607" defTabSz="1006069">
              <a:spcAft>
                <a:spcPts val="660"/>
              </a:spcAft>
              <a:buFont typeface="Arial" pitchFamily="34" charset="0"/>
              <a:buChar char="•"/>
            </a:pPr>
            <a:r>
              <a:rPr lang="en-US" sz="2640" dirty="0">
                <a:latin typeface="Arial Narrow" pitchFamily="34" charset="0"/>
              </a:rPr>
              <a:t>K&amp;N Management (2010)</a:t>
            </a:r>
          </a:p>
          <a:p>
            <a:pPr marL="512437" lvl="1" indent="-399607" defTabSz="1006069">
              <a:spcAft>
                <a:spcPts val="660"/>
              </a:spcAft>
              <a:buFont typeface="Arial" pitchFamily="34" charset="0"/>
              <a:buChar char="•"/>
            </a:pPr>
            <a:r>
              <a:rPr lang="en-US" sz="2640" dirty="0">
                <a:latin typeface="Arial Narrow" pitchFamily="34" charset="0"/>
              </a:rPr>
              <a:t>Los Alamos National Bank (2000)</a:t>
            </a:r>
          </a:p>
          <a:p>
            <a:pPr marL="512437" lvl="1" indent="-399607" defTabSz="1006069">
              <a:spcAft>
                <a:spcPts val="660"/>
              </a:spcAft>
              <a:buFont typeface="Arial" pitchFamily="34" charset="0"/>
              <a:buChar char="•"/>
            </a:pPr>
            <a:r>
              <a:rPr lang="en-US" sz="2640" dirty="0">
                <a:latin typeface="Arial Narrow" pitchFamily="34" charset="0"/>
              </a:rPr>
              <a:t>Marlow Industries, Inc. (1991)</a:t>
            </a:r>
          </a:p>
          <a:p>
            <a:pPr marL="512437" lvl="1" indent="-399607" defTabSz="1006069">
              <a:spcAft>
                <a:spcPts val="660"/>
              </a:spcAft>
              <a:buFont typeface="Arial" pitchFamily="34" charset="0"/>
              <a:buChar char="•"/>
            </a:pPr>
            <a:r>
              <a:rPr lang="en-US" sz="2640" dirty="0">
                <a:latin typeface="Arial Narrow" pitchFamily="34" charset="0"/>
              </a:rPr>
              <a:t>MESA (2006, 2012)</a:t>
            </a:r>
          </a:p>
        </p:txBody>
      </p:sp>
    </p:spTree>
    <p:extLst>
      <p:ext uri="{BB962C8B-B14F-4D97-AF65-F5344CB8AC3E}">
        <p14:creationId xmlns:p14="http://schemas.microsoft.com/office/powerpoint/2010/main" val="3887995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ChangeArrowheads="1"/>
          </p:cNvSpPr>
          <p:nvPr/>
        </p:nvSpPr>
        <p:spPr bwMode="auto">
          <a:xfrm>
            <a:off x="838201" y="2125981"/>
            <a:ext cx="4191000" cy="3292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MidwayUSA (2009)</a:t>
            </a:r>
          </a:p>
          <a:p>
            <a:pPr marL="512437" lvl="1" indent="-399607" defTabSz="1006069">
              <a:spcAft>
                <a:spcPts val="660"/>
              </a:spcAft>
              <a:buFont typeface="Arial" pitchFamily="34" charset="0"/>
              <a:buChar char="•"/>
            </a:pPr>
            <a:r>
              <a:rPr lang="en-US" sz="2640" dirty="0">
                <a:latin typeface="Arial Narrow" pitchFamily="34" charset="0"/>
              </a:rPr>
              <a:t>Pal’s Sudden Service (2001)</a:t>
            </a:r>
          </a:p>
          <a:p>
            <a:pPr marL="512437" lvl="1" indent="-399607" defTabSz="1006069">
              <a:spcAft>
                <a:spcPts val="660"/>
              </a:spcAft>
              <a:buFont typeface="Arial" pitchFamily="34" charset="0"/>
              <a:buChar char="•"/>
            </a:pPr>
            <a:r>
              <a:rPr lang="en-US" sz="2640" dirty="0">
                <a:latin typeface="Arial Narrow" pitchFamily="34" charset="0"/>
              </a:rPr>
              <a:t>Park Place Lexus (2005)</a:t>
            </a:r>
          </a:p>
          <a:p>
            <a:pPr marL="512437" lvl="1" indent="-399607" defTabSz="1006069">
              <a:spcAft>
                <a:spcPts val="660"/>
              </a:spcAft>
              <a:buFont typeface="Arial" pitchFamily="34" charset="0"/>
              <a:buChar char="•"/>
            </a:pPr>
            <a:r>
              <a:rPr lang="en-US" sz="2640" dirty="0">
                <a:latin typeface="Arial Narrow" pitchFamily="34" charset="0"/>
              </a:rPr>
              <a:t>PRO-TEC Coating Company (2007)</a:t>
            </a:r>
          </a:p>
          <a:p>
            <a:pPr marL="512437" lvl="1" indent="-399607" defTabSz="1006069">
              <a:spcAft>
                <a:spcPts val="660"/>
              </a:spcAft>
              <a:buFont typeface="Arial" pitchFamily="34" charset="0"/>
              <a:buChar char="•"/>
            </a:pPr>
            <a:r>
              <a:rPr lang="en-US" sz="2640" dirty="0">
                <a:latin typeface="Arial Narrow" pitchFamily="34" charset="0"/>
              </a:rPr>
              <a:t>Stoner, Inc. (2003)</a:t>
            </a:r>
          </a:p>
          <a:p>
            <a:pPr marL="512437" lvl="1" indent="-399607" defTabSz="1006069">
              <a:spcAft>
                <a:spcPts val="660"/>
              </a:spcAft>
              <a:buFont typeface="Arial" pitchFamily="34" charset="0"/>
              <a:buChar char="•"/>
            </a:pPr>
            <a:r>
              <a:rPr lang="en-US" sz="2640" dirty="0">
                <a:latin typeface="Arial Narrow" pitchFamily="34" charset="0"/>
              </a:rPr>
              <a:t>Studer Group (2010)</a:t>
            </a:r>
          </a:p>
        </p:txBody>
      </p:sp>
      <p:sp>
        <p:nvSpPr>
          <p:cNvPr id="5" name="Rectangle 2"/>
          <p:cNvSpPr>
            <a:spLocks noChangeArrowheads="1"/>
          </p:cNvSpPr>
          <p:nvPr/>
        </p:nvSpPr>
        <p:spPr bwMode="auto">
          <a:xfrm>
            <a:off x="419100" y="1120140"/>
            <a:ext cx="8761412" cy="744819"/>
          </a:xfrm>
          <a:prstGeom prst="rect">
            <a:avLst/>
          </a:prstGeom>
          <a:noFill/>
          <a:ln w="9525">
            <a:noFill/>
            <a:miter lim="800000"/>
            <a:headEnd/>
            <a:tailEnd/>
          </a:ln>
        </p:spPr>
        <p:txBody>
          <a:bodyPr lIns="0" tIns="0" rIns="0" bIns="0">
            <a:spAutoFit/>
          </a:bodyPr>
          <a:lstStyle/>
          <a:p>
            <a:pPr defTabSz="1006069">
              <a:spcBef>
                <a:spcPts val="660"/>
              </a:spcBef>
              <a:spcAft>
                <a:spcPts val="660"/>
              </a:spcAft>
              <a:defRPr/>
            </a:pPr>
            <a:r>
              <a:rPr lang="en-US" sz="4840" b="1" dirty="0">
                <a:solidFill>
                  <a:schemeClr val="tx2"/>
                </a:solidFill>
                <a:latin typeface="+mj-lt"/>
                <a:ea typeface="ＭＳ Ｐゴシック" pitchFamily="-109" charset="-128"/>
              </a:rPr>
              <a:t>Award Recipients: Small Business</a:t>
            </a:r>
            <a:endParaRPr lang="en-US" sz="4840" b="1" strike="sngStrike" dirty="0">
              <a:solidFill>
                <a:schemeClr val="tx2"/>
              </a:solidFill>
              <a:latin typeface="+mj-lt"/>
              <a:ea typeface="ＭＳ Ｐゴシック" pitchFamily="-109" charset="-128"/>
            </a:endParaRPr>
          </a:p>
        </p:txBody>
      </p:sp>
      <p:sp>
        <p:nvSpPr>
          <p:cNvPr id="6" name="Rectangle 4"/>
          <p:cNvSpPr>
            <a:spLocks noChangeArrowheads="1"/>
          </p:cNvSpPr>
          <p:nvPr/>
        </p:nvSpPr>
        <p:spPr bwMode="auto">
          <a:xfrm>
            <a:off x="5196841" y="2125981"/>
            <a:ext cx="4191000" cy="3609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Sunny Fresh Foods (1999)</a:t>
            </a:r>
          </a:p>
          <a:p>
            <a:pPr marL="512437" lvl="1" indent="-399607" defTabSz="1006069">
              <a:spcAft>
                <a:spcPts val="660"/>
              </a:spcAft>
              <a:buFont typeface="Arial" pitchFamily="34" charset="0"/>
              <a:buChar char="•"/>
            </a:pPr>
            <a:r>
              <a:rPr lang="en-US" sz="2640" dirty="0">
                <a:latin typeface="Arial Narrow" pitchFamily="34" charset="0"/>
              </a:rPr>
              <a:t>Texas Nameplate Co., Inc. </a:t>
            </a:r>
            <a:br>
              <a:rPr lang="en-US" sz="2640" dirty="0">
                <a:latin typeface="Arial Narrow" pitchFamily="34" charset="0"/>
              </a:rPr>
            </a:br>
            <a:r>
              <a:rPr lang="en-US" sz="2640" dirty="0">
                <a:latin typeface="Arial Narrow" pitchFamily="34" charset="0"/>
              </a:rPr>
              <a:t>(1998, 2004)</a:t>
            </a:r>
          </a:p>
          <a:p>
            <a:pPr marL="512437" lvl="1" indent="-399607" defTabSz="1006069">
              <a:spcAft>
                <a:spcPts val="660"/>
              </a:spcAft>
              <a:buFont typeface="Arial" pitchFamily="34" charset="0"/>
              <a:buChar char="•"/>
            </a:pPr>
            <a:r>
              <a:rPr lang="en-US" sz="2640" dirty="0">
                <a:latin typeface="Arial Narrow" pitchFamily="34" charset="0"/>
              </a:rPr>
              <a:t>Trident Precision Manufacturing, Inc. (1996)</a:t>
            </a:r>
          </a:p>
          <a:p>
            <a:pPr marL="512437" lvl="1" indent="-399607" defTabSz="1006069">
              <a:spcAft>
                <a:spcPts val="660"/>
              </a:spcAft>
              <a:buFont typeface="Arial" pitchFamily="34" charset="0"/>
              <a:buChar char="•"/>
            </a:pPr>
            <a:r>
              <a:rPr lang="en-US" sz="2640" dirty="0">
                <a:latin typeface="Arial Narrow" pitchFamily="34" charset="0"/>
              </a:rPr>
              <a:t>Wainwright Industries, Inc. (1994)</a:t>
            </a:r>
          </a:p>
          <a:p>
            <a:pPr marL="512437" lvl="1" indent="-399607" defTabSz="1006069">
              <a:spcAft>
                <a:spcPts val="660"/>
              </a:spcAft>
              <a:buFont typeface="Arial" pitchFamily="34" charset="0"/>
              <a:buChar char="•"/>
            </a:pPr>
            <a:r>
              <a:rPr lang="en-US" sz="2640" dirty="0">
                <a:latin typeface="Arial Narrow" pitchFamily="34" charset="0"/>
              </a:rPr>
              <a:t>Wallace Co., Inc. (1990)</a:t>
            </a:r>
          </a:p>
        </p:txBody>
      </p:sp>
    </p:spTree>
    <p:extLst>
      <p:ext uri="{BB962C8B-B14F-4D97-AF65-F5344CB8AC3E}">
        <p14:creationId xmlns:p14="http://schemas.microsoft.com/office/powerpoint/2010/main" val="564609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508760" y="1790701"/>
            <a:ext cx="7208520" cy="487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2437" lvl="1" indent="-399607" defTabSz="1006069">
              <a:spcAft>
                <a:spcPts val="660"/>
              </a:spcAft>
              <a:buFont typeface="Arial" pitchFamily="34" charset="0"/>
              <a:buChar char="•"/>
            </a:pPr>
            <a:r>
              <a:rPr lang="en-US" sz="2640" dirty="0">
                <a:latin typeface="Arial Narrow" pitchFamily="34" charset="0"/>
              </a:rPr>
              <a:t>Chugach School District (2001)</a:t>
            </a:r>
          </a:p>
          <a:p>
            <a:pPr marL="512437" lvl="1" indent="-399607" defTabSz="1006069">
              <a:spcAft>
                <a:spcPts val="660"/>
              </a:spcAft>
              <a:buFont typeface="Arial" pitchFamily="34" charset="0"/>
              <a:buChar char="•"/>
            </a:pPr>
            <a:r>
              <a:rPr lang="en-US" sz="2640" dirty="0">
                <a:latin typeface="Arial Narrow" pitchFamily="34" charset="0"/>
              </a:rPr>
              <a:t>Community Consolidated School District 15 (2003)</a:t>
            </a:r>
          </a:p>
          <a:p>
            <a:pPr marL="512437" lvl="1" indent="-399607" defTabSz="1006069">
              <a:spcAft>
                <a:spcPts val="660"/>
              </a:spcAft>
              <a:buFont typeface="Arial" pitchFamily="34" charset="0"/>
              <a:buChar char="•"/>
            </a:pPr>
            <a:r>
              <a:rPr lang="en-US" sz="2640" dirty="0">
                <a:latin typeface="Arial Narrow" pitchFamily="34" charset="0"/>
              </a:rPr>
              <a:t>Iredell–Statesville Schools (2008)</a:t>
            </a:r>
          </a:p>
          <a:p>
            <a:pPr marL="512437" lvl="1" indent="-399607" defTabSz="1006069">
              <a:spcAft>
                <a:spcPts val="660"/>
              </a:spcAft>
              <a:buFont typeface="Arial" pitchFamily="34" charset="0"/>
              <a:buChar char="•"/>
            </a:pPr>
            <a:r>
              <a:rPr lang="en-US" sz="2640" dirty="0">
                <a:latin typeface="Arial Narrow" pitchFamily="34" charset="0"/>
              </a:rPr>
              <a:t>Jenks Public Schools (2005)</a:t>
            </a:r>
          </a:p>
          <a:p>
            <a:pPr marL="512437" lvl="1" indent="-399607" defTabSz="1006069">
              <a:spcAft>
                <a:spcPts val="660"/>
              </a:spcAft>
              <a:buFont typeface="Arial" pitchFamily="34" charset="0"/>
              <a:buChar char="•"/>
            </a:pPr>
            <a:r>
              <a:rPr lang="en-US" sz="2640" dirty="0">
                <a:latin typeface="Arial Narrow" pitchFamily="34" charset="0"/>
              </a:rPr>
              <a:t>Kenneth W. Monfort College of Business (2004)</a:t>
            </a:r>
          </a:p>
          <a:p>
            <a:pPr marL="512437" lvl="1" indent="-399607" defTabSz="1006069">
              <a:spcAft>
                <a:spcPts val="660"/>
              </a:spcAft>
              <a:buFont typeface="Arial" pitchFamily="34" charset="0"/>
              <a:buChar char="•"/>
            </a:pPr>
            <a:r>
              <a:rPr lang="en-US" sz="2640" dirty="0">
                <a:latin typeface="Arial Narrow" pitchFamily="34" charset="0"/>
              </a:rPr>
              <a:t>Montgomery County Public Schools (2010)</a:t>
            </a:r>
          </a:p>
          <a:p>
            <a:pPr marL="512437" lvl="1" indent="-399607" defTabSz="1006069">
              <a:spcAft>
                <a:spcPts val="660"/>
              </a:spcAft>
              <a:buFont typeface="Arial" pitchFamily="34" charset="0"/>
              <a:buChar char="•"/>
            </a:pPr>
            <a:r>
              <a:rPr lang="en-US" sz="2640" dirty="0">
                <a:latin typeface="Arial Narrow" pitchFamily="34" charset="0"/>
              </a:rPr>
              <a:t>Pearl River School District (2001)</a:t>
            </a:r>
          </a:p>
          <a:p>
            <a:pPr marL="512437" lvl="1" indent="-399607" defTabSz="1006069">
              <a:spcAft>
                <a:spcPts val="660"/>
              </a:spcAft>
              <a:buFont typeface="Arial" pitchFamily="34" charset="0"/>
              <a:buChar char="•"/>
            </a:pPr>
            <a:r>
              <a:rPr lang="en-US" sz="2640" dirty="0">
                <a:latin typeface="Arial Narrow" pitchFamily="34" charset="0"/>
              </a:rPr>
              <a:t>Pewaukee School District (2013)</a:t>
            </a:r>
          </a:p>
          <a:p>
            <a:pPr marL="512437" lvl="1" indent="-399607" defTabSz="1006069">
              <a:spcAft>
                <a:spcPts val="660"/>
              </a:spcAft>
              <a:buFont typeface="Arial" pitchFamily="34" charset="0"/>
              <a:buChar char="•"/>
            </a:pPr>
            <a:r>
              <a:rPr lang="en-US" sz="2640" dirty="0">
                <a:latin typeface="Arial Narrow" pitchFamily="34" charset="0"/>
              </a:rPr>
              <a:t>Richland College (2005)</a:t>
            </a:r>
          </a:p>
          <a:p>
            <a:pPr marL="512437" lvl="1" indent="-399607" defTabSz="1006069">
              <a:spcAft>
                <a:spcPts val="660"/>
              </a:spcAft>
              <a:buFont typeface="Arial" pitchFamily="34" charset="0"/>
              <a:buChar char="•"/>
            </a:pPr>
            <a:r>
              <a:rPr lang="en-US" sz="2640" dirty="0">
                <a:latin typeface="Arial Narrow" pitchFamily="34" charset="0"/>
              </a:rPr>
              <a:t>University of Wisconsin–Stout (2001)</a:t>
            </a:r>
          </a:p>
        </p:txBody>
      </p:sp>
      <p:sp>
        <p:nvSpPr>
          <p:cNvPr id="4" name="Rectangle 2"/>
          <p:cNvSpPr>
            <a:spLocks noChangeArrowheads="1"/>
          </p:cNvSpPr>
          <p:nvPr/>
        </p:nvSpPr>
        <p:spPr bwMode="auto">
          <a:xfrm>
            <a:off x="505144" y="1036321"/>
            <a:ext cx="7723187"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Education</a:t>
            </a:r>
            <a:endParaRPr lang="en-US" sz="484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836414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680718" y="1120140"/>
            <a:ext cx="4627882" cy="527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420" dirty="0">
                <a:latin typeface="Arial Narrow" pitchFamily="34" charset="0"/>
              </a:rPr>
              <a:t>Advocate Good Samaritan Hospital (2010)</a:t>
            </a:r>
          </a:p>
          <a:p>
            <a:pPr marL="510870" lvl="1" indent="-390204" defTabSz="1006069">
              <a:spcAft>
                <a:spcPts val="660"/>
              </a:spcAft>
              <a:buFont typeface="Arial" pitchFamily="34" charset="0"/>
              <a:buChar char="•"/>
            </a:pPr>
            <a:r>
              <a:rPr lang="en-US" sz="2420" dirty="0">
                <a:latin typeface="Arial Narrow" pitchFamily="34" charset="0"/>
              </a:rPr>
              <a:t>AtlantiCare (2009)</a:t>
            </a:r>
          </a:p>
          <a:p>
            <a:pPr marL="510870" lvl="1" indent="-390204" defTabSz="1006069">
              <a:spcAft>
                <a:spcPts val="660"/>
              </a:spcAft>
              <a:buFont typeface="Arial" pitchFamily="34" charset="0"/>
              <a:buChar char="•"/>
            </a:pPr>
            <a:r>
              <a:rPr lang="en-US" sz="2420" dirty="0">
                <a:latin typeface="Arial Narrow" pitchFamily="34" charset="0"/>
              </a:rPr>
              <a:t>Baptist Hospital, Inc. (2003)</a:t>
            </a:r>
          </a:p>
          <a:p>
            <a:pPr marL="510870" lvl="1" indent="-390204" defTabSz="1006069">
              <a:spcAft>
                <a:spcPts val="660"/>
              </a:spcAft>
              <a:buFont typeface="Arial" pitchFamily="34" charset="0"/>
              <a:buChar char="•"/>
            </a:pPr>
            <a:r>
              <a:rPr lang="en-US" sz="2420" dirty="0">
                <a:latin typeface="Arial Narrow" pitchFamily="34" charset="0"/>
              </a:rPr>
              <a:t>Bronson Methodist Hospital (2005)</a:t>
            </a:r>
          </a:p>
          <a:p>
            <a:pPr marL="510870" lvl="1" indent="-390204" defTabSz="1006069">
              <a:spcAft>
                <a:spcPts val="660"/>
              </a:spcAft>
              <a:buFont typeface="Arial" pitchFamily="34" charset="0"/>
              <a:buChar char="•"/>
            </a:pPr>
            <a:r>
              <a:rPr lang="en-US" sz="2420" dirty="0">
                <a:latin typeface="Arial Narrow" pitchFamily="34" charset="0"/>
              </a:rPr>
              <a:t>Heartland Health (2009)</a:t>
            </a:r>
          </a:p>
          <a:p>
            <a:pPr marL="510870" lvl="1" indent="-390204" defTabSz="1006069">
              <a:spcAft>
                <a:spcPts val="660"/>
              </a:spcAft>
              <a:buFont typeface="Arial" pitchFamily="34" charset="0"/>
              <a:buChar char="•"/>
            </a:pPr>
            <a:r>
              <a:rPr lang="en-US" sz="2420" dirty="0">
                <a:latin typeface="Arial Narrow" pitchFamily="34" charset="0"/>
              </a:rPr>
              <a:t>Henry Ford Health System (2011</a:t>
            </a:r>
            <a:r>
              <a:rPr lang="en-US" sz="2420" dirty="0" smtClean="0">
                <a:latin typeface="Arial Narrow" pitchFamily="34" charset="0"/>
              </a:rPr>
              <a:t>)</a:t>
            </a:r>
          </a:p>
          <a:p>
            <a:pPr marL="510870" lvl="1" indent="-390204" defTabSz="1006069">
              <a:spcAft>
                <a:spcPts val="660"/>
              </a:spcAft>
              <a:buFont typeface="Arial" pitchFamily="34" charset="0"/>
              <a:buChar char="•"/>
            </a:pPr>
            <a:r>
              <a:rPr lang="en-US" sz="2420" dirty="0">
                <a:latin typeface="Arial Narrow" pitchFamily="34" charset="0"/>
              </a:rPr>
              <a:t>Hill Country </a:t>
            </a:r>
            <a:r>
              <a:rPr lang="en-US" sz="2420" dirty="0" smtClean="0">
                <a:latin typeface="Arial Narrow" pitchFamily="34" charset="0"/>
              </a:rPr>
              <a:t>Memorial (2014)</a:t>
            </a:r>
            <a:endParaRPr lang="en-US" sz="2420" dirty="0">
              <a:latin typeface="Arial Narrow" pitchFamily="34" charset="0"/>
            </a:endParaRPr>
          </a:p>
          <a:p>
            <a:pPr marL="510870" lvl="1" indent="-390204" defTabSz="1006069">
              <a:spcAft>
                <a:spcPts val="660"/>
              </a:spcAft>
              <a:buFont typeface="Arial" pitchFamily="34" charset="0"/>
              <a:buChar char="•"/>
            </a:pPr>
            <a:r>
              <a:rPr lang="en-US" sz="2420" dirty="0">
                <a:latin typeface="Arial Narrow" pitchFamily="34" charset="0"/>
              </a:rPr>
              <a:t>Mercy Health System (2007)</a:t>
            </a:r>
          </a:p>
          <a:p>
            <a:pPr marL="510870" lvl="1" indent="-390204" defTabSz="1006069">
              <a:spcAft>
                <a:spcPts val="660"/>
              </a:spcAft>
              <a:buFont typeface="Arial" pitchFamily="34" charset="0"/>
              <a:buChar char="•"/>
            </a:pPr>
            <a:r>
              <a:rPr lang="en-US" sz="2420" dirty="0">
                <a:latin typeface="Arial Narrow" pitchFamily="34" charset="0"/>
              </a:rPr>
              <a:t>North Mississippi Medical Center (2006</a:t>
            </a:r>
            <a:r>
              <a:rPr lang="en-US" sz="2420" dirty="0" smtClean="0">
                <a:latin typeface="Arial Narrow" pitchFamily="34" charset="0"/>
              </a:rPr>
              <a:t>)</a:t>
            </a:r>
            <a:endParaRPr lang="en-US" sz="2420" dirty="0">
              <a:latin typeface="Arial Narrow" pitchFamily="34" charset="0"/>
            </a:endParaRPr>
          </a:p>
          <a:p>
            <a:pPr marL="510870" lvl="1" indent="-390204" defTabSz="1006069">
              <a:spcAft>
                <a:spcPts val="660"/>
              </a:spcAft>
              <a:buFont typeface="Arial" pitchFamily="34" charset="0"/>
              <a:buChar char="•"/>
            </a:pPr>
            <a:endParaRPr lang="en-US" sz="2420" dirty="0">
              <a:latin typeface="Arial Narrow" pitchFamily="34" charset="0"/>
            </a:endParaRPr>
          </a:p>
        </p:txBody>
      </p:sp>
      <p:sp>
        <p:nvSpPr>
          <p:cNvPr id="4" name="Rectangle 2"/>
          <p:cNvSpPr>
            <a:spLocks noChangeArrowheads="1"/>
          </p:cNvSpPr>
          <p:nvPr/>
        </p:nvSpPr>
        <p:spPr bwMode="auto">
          <a:xfrm>
            <a:off x="251460" y="382444"/>
            <a:ext cx="8685212" cy="577081"/>
          </a:xfrm>
          <a:prstGeom prst="rect">
            <a:avLst/>
          </a:prstGeom>
          <a:noFill/>
          <a:ln w="9525">
            <a:noFill/>
            <a:miter lim="800000"/>
            <a:headEnd/>
            <a:tailEnd/>
          </a:ln>
        </p:spPr>
        <p:txBody>
          <a:bodyPr lIns="0" tIns="0" rIns="0" bIns="0">
            <a:spAutoFit/>
          </a:bodyPr>
          <a:lstStyle/>
          <a:p>
            <a:pPr defTabSz="1006069">
              <a:lnSpc>
                <a:spcPts val="4541"/>
              </a:lnSpc>
              <a:defRPr/>
            </a:pPr>
            <a:r>
              <a:rPr lang="en-US" sz="4840" b="1" dirty="0">
                <a:solidFill>
                  <a:schemeClr val="tx2"/>
                </a:solidFill>
                <a:latin typeface="+mj-lt"/>
                <a:ea typeface="ＭＳ Ｐゴシック" pitchFamily="-109" charset="-128"/>
              </a:rPr>
              <a:t>Award Recipients: Health Care</a:t>
            </a:r>
            <a:endParaRPr lang="en-US" sz="4840" b="1" strike="sngStrike" dirty="0">
              <a:solidFill>
                <a:schemeClr val="tx2"/>
              </a:solidFill>
              <a:latin typeface="+mj-lt"/>
              <a:ea typeface="ＭＳ Ｐゴシック" pitchFamily="-109" charset="-128"/>
            </a:endParaRPr>
          </a:p>
        </p:txBody>
      </p:sp>
      <p:sp>
        <p:nvSpPr>
          <p:cNvPr id="22532" name="Rectangle 3"/>
          <p:cNvSpPr>
            <a:spLocks noChangeArrowheads="1"/>
          </p:cNvSpPr>
          <p:nvPr/>
        </p:nvSpPr>
        <p:spPr bwMode="auto">
          <a:xfrm>
            <a:off x="5146766" y="1120141"/>
            <a:ext cx="4688114" cy="5649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510870" lvl="1" indent="-390204" defTabSz="1006069">
              <a:spcAft>
                <a:spcPts val="660"/>
              </a:spcAft>
              <a:buFont typeface="Arial" pitchFamily="34" charset="0"/>
              <a:buChar char="•"/>
            </a:pPr>
            <a:r>
              <a:rPr lang="en-US" sz="2420" dirty="0">
                <a:latin typeface="Arial Narrow" pitchFamily="34" charset="0"/>
              </a:rPr>
              <a:t>North Mississippi Health Services (2012)</a:t>
            </a:r>
          </a:p>
          <a:p>
            <a:pPr marL="510870" lvl="1" indent="-390204" defTabSz="1006069">
              <a:spcAft>
                <a:spcPts val="660"/>
              </a:spcAft>
              <a:buFont typeface="Arial" pitchFamily="34" charset="0"/>
              <a:buChar char="•"/>
            </a:pPr>
            <a:r>
              <a:rPr lang="en-US" sz="2420" dirty="0" smtClean="0">
                <a:latin typeface="Arial Narrow" pitchFamily="34" charset="0"/>
              </a:rPr>
              <a:t>Poudre </a:t>
            </a:r>
            <a:r>
              <a:rPr lang="en-US" sz="2420" dirty="0">
                <a:latin typeface="Arial Narrow" pitchFamily="34" charset="0"/>
              </a:rPr>
              <a:t>Valley Health System (2008)</a:t>
            </a:r>
          </a:p>
          <a:p>
            <a:pPr marL="510870" lvl="1" indent="-390204" defTabSz="1006069">
              <a:spcAft>
                <a:spcPts val="660"/>
              </a:spcAft>
              <a:buFont typeface="Arial" pitchFamily="34" charset="0"/>
              <a:buChar char="•"/>
            </a:pPr>
            <a:r>
              <a:rPr lang="en-US" sz="2420" dirty="0">
                <a:latin typeface="Arial Narrow" pitchFamily="34" charset="0"/>
              </a:rPr>
              <a:t>Robert Wood Johnson University Hospital Hamilton (2004)</a:t>
            </a:r>
          </a:p>
          <a:p>
            <a:pPr marL="510870" lvl="1" indent="-390204" defTabSz="1006069">
              <a:spcAft>
                <a:spcPts val="660"/>
              </a:spcAft>
              <a:buFont typeface="Arial" pitchFamily="34" charset="0"/>
              <a:buChar char="•"/>
            </a:pPr>
            <a:r>
              <a:rPr lang="en-US" sz="2420" dirty="0">
                <a:latin typeface="Arial Narrow" pitchFamily="34" charset="0"/>
              </a:rPr>
              <a:t>Saint Luke’s Hospital of Kansas City (2003)</a:t>
            </a:r>
          </a:p>
          <a:p>
            <a:pPr marL="510870" lvl="1" indent="-390204" defTabSz="1006069">
              <a:spcAft>
                <a:spcPts val="660"/>
              </a:spcAft>
              <a:buFont typeface="Arial" pitchFamily="34" charset="0"/>
              <a:buChar char="•"/>
            </a:pPr>
            <a:r>
              <a:rPr lang="en-US" sz="2420" dirty="0">
                <a:latin typeface="Arial Narrow" pitchFamily="34" charset="0"/>
              </a:rPr>
              <a:t>Schneck Medical Center (2011)</a:t>
            </a:r>
          </a:p>
          <a:p>
            <a:pPr marL="510870" lvl="1" indent="-390204" defTabSz="1006069">
              <a:spcAft>
                <a:spcPts val="660"/>
              </a:spcAft>
              <a:buFont typeface="Arial" pitchFamily="34" charset="0"/>
              <a:buChar char="•"/>
            </a:pPr>
            <a:r>
              <a:rPr lang="en-US" sz="2420" dirty="0">
                <a:latin typeface="Arial Narrow" pitchFamily="34" charset="0"/>
              </a:rPr>
              <a:t>Sharp HealthCare (2007)</a:t>
            </a:r>
          </a:p>
          <a:p>
            <a:pPr marL="510870" lvl="1" indent="-390204" defTabSz="1006069">
              <a:spcAft>
                <a:spcPts val="660"/>
              </a:spcAft>
              <a:buFont typeface="Arial" pitchFamily="34" charset="0"/>
              <a:buChar char="•"/>
            </a:pPr>
            <a:r>
              <a:rPr lang="en-US" sz="2420" dirty="0">
                <a:latin typeface="Arial Narrow" pitchFamily="34" charset="0"/>
              </a:rPr>
              <a:t>Southcentral Foundation (2011)</a:t>
            </a:r>
          </a:p>
          <a:p>
            <a:pPr marL="510870" lvl="1" indent="-390204" defTabSz="1006069">
              <a:spcAft>
                <a:spcPts val="660"/>
              </a:spcAft>
              <a:buFont typeface="Arial" pitchFamily="34" charset="0"/>
              <a:buChar char="•"/>
            </a:pPr>
            <a:r>
              <a:rPr lang="en-US" sz="2420" dirty="0">
                <a:latin typeface="Arial Narrow" pitchFamily="34" charset="0"/>
              </a:rPr>
              <a:t>SSM Health Care (2002</a:t>
            </a:r>
            <a:r>
              <a:rPr lang="en-US" sz="2420" dirty="0" smtClean="0">
                <a:latin typeface="Arial Narrow" pitchFamily="34" charset="0"/>
              </a:rPr>
              <a:t>)</a:t>
            </a:r>
          </a:p>
          <a:p>
            <a:pPr marL="510870" lvl="1" indent="-390204" defTabSz="1006069">
              <a:spcAft>
                <a:spcPts val="660"/>
              </a:spcAft>
              <a:buFont typeface="Arial" pitchFamily="34" charset="0"/>
              <a:buChar char="•"/>
            </a:pPr>
            <a:r>
              <a:rPr lang="en-US" sz="2420" dirty="0">
                <a:latin typeface="Arial Narrow" pitchFamily="34" charset="0"/>
              </a:rPr>
              <a:t>St. David’s </a:t>
            </a:r>
            <a:r>
              <a:rPr lang="en-US" sz="2420" dirty="0" smtClean="0">
                <a:latin typeface="Arial Narrow" pitchFamily="34" charset="0"/>
              </a:rPr>
              <a:t>HealthCare (2014)</a:t>
            </a:r>
            <a:endParaRPr lang="en-US" sz="2420" dirty="0">
              <a:latin typeface="Arial Narrow" pitchFamily="34" charset="0"/>
            </a:endParaRPr>
          </a:p>
          <a:p>
            <a:pPr marL="510870" lvl="1" indent="-390204" defTabSz="1006069">
              <a:spcAft>
                <a:spcPts val="660"/>
              </a:spcAft>
              <a:buFont typeface="Arial" pitchFamily="34" charset="0"/>
              <a:buChar char="•"/>
            </a:pPr>
            <a:r>
              <a:rPr lang="en-US" sz="2420" dirty="0">
                <a:latin typeface="Arial Narrow" pitchFamily="34" charset="0"/>
              </a:rPr>
              <a:t>Sutter Davis Hospital (2013)</a:t>
            </a:r>
          </a:p>
        </p:txBody>
      </p:sp>
    </p:spTree>
    <p:extLst>
      <p:ext uri="{BB962C8B-B14F-4D97-AF65-F5344CB8AC3E}">
        <p14:creationId xmlns:p14="http://schemas.microsoft.com/office/powerpoint/2010/main" val="2003925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35281" y="809513"/>
            <a:ext cx="8896350" cy="1257300"/>
          </a:xfrm>
          <a:ln>
            <a:miter lim="800000"/>
            <a:headEnd/>
            <a:tailEnd/>
          </a:ln>
          <a:extLst/>
        </p:spPr>
        <p:txBody>
          <a:bodyPr/>
          <a:lstStyle/>
          <a:p>
            <a:pPr>
              <a:defRPr/>
            </a:pPr>
            <a:r>
              <a:rPr lang="en-US" sz="4840" dirty="0"/>
              <a:t>Award Recipients: Nonprofit</a:t>
            </a:r>
            <a:endParaRPr lang="en-US" sz="4840" strike="sngStrike" dirty="0"/>
          </a:p>
        </p:txBody>
      </p:sp>
      <p:sp>
        <p:nvSpPr>
          <p:cNvPr id="23555" name="Rectangle 3"/>
          <p:cNvSpPr>
            <a:spLocks noGrp="1" noChangeArrowheads="1"/>
          </p:cNvSpPr>
          <p:nvPr>
            <p:ph type="body" idx="1"/>
          </p:nvPr>
        </p:nvSpPr>
        <p:spPr>
          <a:xfrm>
            <a:off x="1341120" y="1815353"/>
            <a:ext cx="7786687" cy="4585447"/>
          </a:xfrm>
        </p:spPr>
        <p:txBody>
          <a:bodyPr/>
          <a:lstStyle/>
          <a:p>
            <a:pPr>
              <a:lnSpc>
                <a:spcPct val="100000"/>
              </a:lnSpc>
              <a:spcBef>
                <a:spcPts val="0"/>
              </a:spcBef>
              <a:spcAft>
                <a:spcPts val="660"/>
              </a:spcAft>
            </a:pPr>
            <a:r>
              <a:rPr lang="en-US" sz="2800" dirty="0">
                <a:ea typeface="ＭＳ Ｐゴシック" pitchFamily="34" charset="-128"/>
              </a:rPr>
              <a:t>City of Coral Springs, Florida (2007)</a:t>
            </a:r>
          </a:p>
          <a:p>
            <a:pPr>
              <a:lnSpc>
                <a:spcPct val="100000"/>
              </a:lnSpc>
              <a:spcBef>
                <a:spcPts val="0"/>
              </a:spcBef>
              <a:spcAft>
                <a:spcPts val="660"/>
              </a:spcAft>
            </a:pPr>
            <a:r>
              <a:rPr lang="en-US" sz="2800" dirty="0">
                <a:ea typeface="ＭＳ Ｐゴシック" pitchFamily="34" charset="-128"/>
              </a:rPr>
              <a:t>City of Irving, Texas (2012)</a:t>
            </a:r>
          </a:p>
          <a:p>
            <a:pPr>
              <a:lnSpc>
                <a:spcPct val="100000"/>
              </a:lnSpc>
              <a:spcBef>
                <a:spcPts val="0"/>
              </a:spcBef>
              <a:spcAft>
                <a:spcPts val="660"/>
              </a:spcAft>
            </a:pPr>
            <a:r>
              <a:rPr lang="en-US" sz="2800" dirty="0">
                <a:ea typeface="ＭＳ Ｐゴシック" pitchFamily="34" charset="-128"/>
              </a:rPr>
              <a:t>Concordia Publishing House (2011)</a:t>
            </a:r>
          </a:p>
          <a:p>
            <a:pPr>
              <a:lnSpc>
                <a:spcPct val="100000"/>
              </a:lnSpc>
              <a:spcBef>
                <a:spcPts val="0"/>
              </a:spcBef>
              <a:spcAft>
                <a:spcPts val="660"/>
              </a:spcAft>
            </a:pPr>
            <a:r>
              <a:rPr lang="en-US" sz="2800" dirty="0">
                <a:ea typeface="ＭＳ Ｐゴシック" pitchFamily="34" charset="-128"/>
              </a:rPr>
              <a:t>Elevations Credit </a:t>
            </a:r>
            <a:r>
              <a:rPr lang="en-US" sz="2800" dirty="0" smtClean="0">
                <a:ea typeface="ＭＳ Ｐゴシック" pitchFamily="34" charset="-128"/>
              </a:rPr>
              <a:t>Union (2014)</a:t>
            </a:r>
          </a:p>
          <a:p>
            <a:pPr>
              <a:lnSpc>
                <a:spcPct val="100000"/>
              </a:lnSpc>
              <a:spcBef>
                <a:spcPts val="0"/>
              </a:spcBef>
              <a:spcAft>
                <a:spcPts val="660"/>
              </a:spcAft>
            </a:pPr>
            <a:r>
              <a:rPr lang="en-US" sz="2800" dirty="0" smtClean="0">
                <a:ea typeface="ＭＳ Ｐゴシック" pitchFamily="34" charset="-128"/>
              </a:rPr>
              <a:t>U.S</a:t>
            </a:r>
            <a:r>
              <a:rPr lang="en-US" sz="2800" dirty="0">
                <a:ea typeface="ＭＳ Ｐゴシック" pitchFamily="34" charset="-128"/>
              </a:rPr>
              <a:t>. Army Armament Research, Development and Engineering Center (ARDEC; 2007)</a:t>
            </a:r>
          </a:p>
          <a:p>
            <a:pPr>
              <a:lnSpc>
                <a:spcPct val="100000"/>
              </a:lnSpc>
              <a:spcBef>
                <a:spcPts val="0"/>
              </a:spcBef>
              <a:spcAft>
                <a:spcPts val="660"/>
              </a:spcAft>
            </a:pPr>
            <a:r>
              <a:rPr lang="en-US" sz="2800" dirty="0">
                <a:ea typeface="ＭＳ Ｐゴシック" pitchFamily="34" charset="-128"/>
              </a:rPr>
              <a:t>Veterans Affairs Cooperative Studies Program Clinical Research Pharmacy Coordinating Center (2009)</a:t>
            </a:r>
          </a:p>
        </p:txBody>
      </p:sp>
    </p:spTree>
    <p:extLst>
      <p:ext uri="{BB962C8B-B14F-4D97-AF65-F5344CB8AC3E}">
        <p14:creationId xmlns:p14="http://schemas.microsoft.com/office/powerpoint/2010/main" val="2676128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948613"/>
            <a:chOff x="-3175" y="-7938"/>
            <a:chExt cx="10058069" cy="7948613"/>
          </a:xfrm>
        </p:grpSpPr>
        <p:grpSp>
          <p:nvGrpSpPr>
            <p:cNvPr id="19462" name="Group 16"/>
            <p:cNvGrpSpPr>
              <a:grpSpLocks/>
            </p:cNvGrpSpPr>
            <p:nvPr/>
          </p:nvGrpSpPr>
          <p:grpSpPr bwMode="auto">
            <a:xfrm>
              <a:off x="-3175" y="-7938"/>
              <a:ext cx="10058069" cy="7948613"/>
              <a:chOff x="-3876" y="-8640"/>
              <a:chExt cx="10058400" cy="7950005"/>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6" y="5503425"/>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58" name="Rectangle 3"/>
          <p:cNvSpPr txBox="1">
            <a:spLocks noChangeArrowheads="1"/>
          </p:cNvSpPr>
          <p:nvPr/>
        </p:nvSpPr>
        <p:spPr bwMode="auto">
          <a:xfrm>
            <a:off x="247287" y="412187"/>
            <a:ext cx="65182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nSpc>
                <a:spcPts val="3800"/>
              </a:lnSpc>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19460" name="Content Placeholder 2"/>
          <p:cNvSpPr txBox="1">
            <a:spLocks/>
          </p:cNvSpPr>
          <p:nvPr/>
        </p:nvSpPr>
        <p:spPr bwMode="auto">
          <a:xfrm>
            <a:off x="6605785" y="5503162"/>
            <a:ext cx="3358152" cy="152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smtClean="0">
                <a:latin typeface="Arial Narrow" charset="0"/>
              </a:rPr>
              <a:t>www.nist.gov</a:t>
            </a:r>
            <a:r>
              <a:rPr lang="en-US" sz="2800" b="1" dirty="0">
                <a:latin typeface="Arial Narrow" charset="0"/>
              </a:rPr>
              <a:t>/baldrige</a:t>
            </a:r>
          </a:p>
          <a:p>
            <a:pPr marL="0" indent="0">
              <a:spcBef>
                <a:spcPts val="0"/>
              </a:spcBef>
              <a:buSzPct val="100000"/>
            </a:pPr>
            <a:r>
              <a:rPr lang="en-US" sz="2800" b="1" dirty="0" smtClean="0">
                <a:latin typeface="Arial Narrow" charset="0"/>
              </a:rPr>
              <a:t>(</a:t>
            </a:r>
            <a:r>
              <a:rPr lang="en-US" sz="2800" b="1" dirty="0">
                <a:latin typeface="Arial Narrow" charset="0"/>
              </a:rPr>
              <a:t>301) 975-</a:t>
            </a:r>
            <a:r>
              <a:rPr lang="en-US" sz="2800" b="1" dirty="0" smtClean="0">
                <a:latin typeface="Arial Narrow" charset="0"/>
              </a:rPr>
              <a:t>2036</a:t>
            </a:r>
          </a:p>
          <a:p>
            <a:pPr marL="0" indent="0">
              <a:spcBef>
                <a:spcPts val="0"/>
              </a:spcBef>
              <a:buSzPct val="100000"/>
            </a:pPr>
            <a:r>
              <a:rPr lang="en-US" sz="2800" b="1" dirty="0" smtClean="0">
                <a:latin typeface="Arial Narrow" charset="0"/>
              </a:rPr>
              <a:t>baldrige@nist.gov</a:t>
            </a:r>
            <a:endParaRPr lang="en-US" sz="2800" b="1" dirty="0">
              <a:latin typeface="Arial Narrow" charset="0"/>
            </a:endParaRPr>
          </a:p>
        </p:txBody>
      </p:sp>
      <p:pic>
        <p:nvPicPr>
          <p:cNvPr id="13" name="Baldrige_Program_Logo_2010.whitebkgd.eps"/>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3"/>
          <p:cNvSpPr>
            <a:spLocks noGrp="1" noChangeArrowheads="1"/>
          </p:cNvSpPr>
          <p:nvPr>
            <p:ph idx="1"/>
          </p:nvPr>
        </p:nvSpPr>
        <p:spPr>
          <a:xfrm>
            <a:off x="739880" y="1211049"/>
            <a:ext cx="7568097" cy="4549615"/>
          </a:xfrm>
        </p:spPr>
        <p:txBody>
          <a:bodyPr/>
          <a:lstStyle/>
          <a:p>
            <a:pPr>
              <a:lnSpc>
                <a:spcPct val="100000"/>
              </a:lnSpc>
              <a:spcBef>
                <a:spcPts val="0"/>
              </a:spcBef>
              <a:spcAft>
                <a:spcPts val="660"/>
              </a:spcAft>
            </a:pPr>
            <a:r>
              <a:rPr lang="en-US" sz="3080" dirty="0" smtClean="0">
                <a:ea typeface="ＭＳ Ｐゴシック" pitchFamily="34" charset="-128"/>
              </a:rPr>
              <a:t>Baldrige Excellence Framework </a:t>
            </a:r>
            <a:r>
              <a:rPr lang="en-US" sz="3080" dirty="0">
                <a:ea typeface="ＭＳ Ｐゴシック" pitchFamily="34" charset="-128"/>
              </a:rPr>
              <a:t>booklets and free </a:t>
            </a:r>
            <a:r>
              <a:rPr lang="en-US" sz="3080" dirty="0" smtClean="0">
                <a:ea typeface="ＭＳ Ｐゴシック" pitchFamily="34" charset="-128"/>
              </a:rPr>
              <a:t>content</a:t>
            </a:r>
            <a:endParaRPr lang="en-US" sz="3080" dirty="0">
              <a:ea typeface="ＭＳ Ｐゴシック" pitchFamily="34" charset="-128"/>
            </a:endParaRPr>
          </a:p>
          <a:p>
            <a:pPr>
              <a:lnSpc>
                <a:spcPct val="100000"/>
              </a:lnSpc>
              <a:spcBef>
                <a:spcPts val="0"/>
              </a:spcBef>
              <a:spcAft>
                <a:spcPts val="660"/>
              </a:spcAft>
            </a:pPr>
            <a:r>
              <a:rPr lang="en-US" sz="3080" dirty="0">
                <a:ea typeface="ＭＳ Ｐゴシック" pitchFamily="34" charset="-128"/>
              </a:rPr>
              <a:t>Self-assessment tools </a:t>
            </a:r>
          </a:p>
          <a:p>
            <a:pPr>
              <a:lnSpc>
                <a:spcPct val="100000"/>
              </a:lnSpc>
              <a:spcBef>
                <a:spcPts val="0"/>
              </a:spcBef>
              <a:spcAft>
                <a:spcPts val="660"/>
              </a:spcAft>
            </a:pPr>
            <a:r>
              <a:rPr lang="en-US" sz="3080" dirty="0">
                <a:ea typeface="ＭＳ Ｐゴシック" pitchFamily="34" charset="-128"/>
              </a:rPr>
              <a:t>Organizational assessments</a:t>
            </a:r>
          </a:p>
          <a:p>
            <a:pPr>
              <a:lnSpc>
                <a:spcPct val="100000"/>
              </a:lnSpc>
              <a:spcBef>
                <a:spcPts val="0"/>
              </a:spcBef>
              <a:spcAft>
                <a:spcPts val="660"/>
              </a:spcAft>
            </a:pPr>
            <a:r>
              <a:rPr lang="en-US" sz="3080" dirty="0">
                <a:ea typeface="ＭＳ Ｐゴシック" pitchFamily="34" charset="-128"/>
              </a:rPr>
              <a:t>Training, conferences, and executive education</a:t>
            </a:r>
          </a:p>
          <a:p>
            <a:pPr>
              <a:lnSpc>
                <a:spcPct val="100000"/>
              </a:lnSpc>
              <a:spcBef>
                <a:spcPts val="0"/>
              </a:spcBef>
              <a:spcAft>
                <a:spcPts val="660"/>
              </a:spcAft>
            </a:pPr>
            <a:r>
              <a:rPr lang="en-US" sz="3080" dirty="0">
                <a:ea typeface="ＭＳ Ｐゴシック" pitchFamily="34" charset="-128"/>
              </a:rPr>
              <a:t>Award recipient profiles</a:t>
            </a:r>
          </a:p>
          <a:p>
            <a:pPr>
              <a:lnSpc>
                <a:spcPct val="100000"/>
              </a:lnSpc>
              <a:spcBef>
                <a:spcPts val="0"/>
              </a:spcBef>
              <a:spcAft>
                <a:spcPts val="660"/>
              </a:spcAft>
            </a:pPr>
            <a:r>
              <a:rPr lang="en-US" sz="3080" dirty="0">
                <a:ea typeface="ＭＳ Ｐゴシック" pitchFamily="34" charset="-128"/>
              </a:rPr>
              <a:t>Case studies</a:t>
            </a:r>
          </a:p>
          <a:p>
            <a:pPr>
              <a:lnSpc>
                <a:spcPct val="100000"/>
              </a:lnSpc>
              <a:spcBef>
                <a:spcPts val="0"/>
              </a:spcBef>
              <a:spcAft>
                <a:spcPts val="660"/>
              </a:spcAft>
            </a:pPr>
            <a:r>
              <a:rPr lang="en-US" sz="3080" dirty="0">
                <a:ea typeface="ＭＳ Ｐゴシック" pitchFamily="34" charset="-128"/>
              </a:rPr>
              <a:t>Connections to the Baldrige community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76251" y="1223836"/>
            <a:ext cx="9067801" cy="751326"/>
          </a:xfrm>
          <a:prstGeom prst="rect">
            <a:avLst/>
          </a:prstGeom>
          <a:noFill/>
          <a:ln w="9525">
            <a:noFill/>
            <a:miter lim="800000"/>
            <a:headEnd/>
            <a:tailEnd/>
          </a:ln>
        </p:spPr>
        <p:txBody>
          <a:bodyPr lIns="90264" tIns="45132" rIns="90264" bIns="45132">
            <a:spAutoFit/>
          </a:bodyPr>
          <a:lstStyle/>
          <a:p>
            <a:pPr>
              <a:defRPr/>
            </a:pPr>
            <a:r>
              <a:rPr lang="en-US" sz="4290" b="1" dirty="0">
                <a:latin typeface="+mj-lt"/>
                <a:ea typeface="ＭＳ Ｐゴシック" pitchFamily="-109" charset="-128"/>
              </a:rPr>
              <a:t>Why Apply?</a:t>
            </a:r>
            <a:endParaRPr lang="en-US" sz="5500" b="1" dirty="0">
              <a:latin typeface="+mj-lt"/>
              <a:ea typeface="ＭＳ Ｐゴシック" pitchFamily="-109" charset="-128"/>
            </a:endParaRPr>
          </a:p>
        </p:txBody>
      </p:sp>
      <p:sp>
        <p:nvSpPr>
          <p:cNvPr id="4099" name="Text Box 3"/>
          <p:cNvSpPr txBox="1">
            <a:spLocks noChangeArrowheads="1"/>
          </p:cNvSpPr>
          <p:nvPr/>
        </p:nvSpPr>
        <p:spPr bwMode="auto">
          <a:xfrm>
            <a:off x="1048386" y="2148026"/>
            <a:ext cx="8467725" cy="3404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57200" indent="-457200">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spcBef>
                <a:spcPts val="600"/>
              </a:spcBef>
              <a:buSzPct val="100000"/>
              <a:buFont typeface="Arial" pitchFamily="34" charset="0"/>
              <a:buChar char="•"/>
            </a:pPr>
            <a:r>
              <a:rPr lang="en-US" sz="3520" dirty="0">
                <a:latin typeface="Arial Narrow" pitchFamily="34" charset="0"/>
              </a:rPr>
              <a:t>Improve performance and achieve </a:t>
            </a:r>
            <a:br>
              <a:rPr lang="en-US" sz="3520" dirty="0">
                <a:latin typeface="Arial Narrow" pitchFamily="34" charset="0"/>
              </a:rPr>
            </a:br>
            <a:r>
              <a:rPr lang="en-US" sz="3520" dirty="0">
                <a:latin typeface="Arial Narrow" pitchFamily="34" charset="0"/>
              </a:rPr>
              <a:t>world-class results</a:t>
            </a:r>
          </a:p>
          <a:p>
            <a:pPr>
              <a:spcBef>
                <a:spcPts val="600"/>
              </a:spcBef>
              <a:buSzPct val="100000"/>
              <a:buFont typeface="Arial" pitchFamily="34" charset="0"/>
              <a:buChar char="•"/>
            </a:pPr>
            <a:r>
              <a:rPr lang="en-US" sz="3520" dirty="0">
                <a:latin typeface="Arial Narrow" pitchFamily="34" charset="0"/>
              </a:rPr>
              <a:t>Seek “the most cost-effective, value-added business audit available anywhere”</a:t>
            </a:r>
          </a:p>
          <a:p>
            <a:pPr>
              <a:spcBef>
                <a:spcPts val="600"/>
              </a:spcBef>
              <a:buSzPct val="100000"/>
              <a:buFont typeface="Arial" pitchFamily="34" charset="0"/>
              <a:buChar char="•"/>
            </a:pPr>
            <a:r>
              <a:rPr lang="en-US" sz="3520" dirty="0">
                <a:latin typeface="Arial Narrow" pitchFamily="34" charset="0"/>
              </a:rPr>
              <a:t>Objectively clarify your organization’s strengths and weaknesses	</a:t>
            </a:r>
            <a:endParaRPr lang="en-US" sz="3520" dirty="0">
              <a:latin typeface="Arial" pitchFamily="34" charset="0"/>
            </a:endParaRPr>
          </a:p>
        </p:txBody>
      </p:sp>
    </p:spTree>
    <p:extLst>
      <p:ext uri="{BB962C8B-B14F-4D97-AF65-F5344CB8AC3E}">
        <p14:creationId xmlns:p14="http://schemas.microsoft.com/office/powerpoint/2010/main" val="302548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586741" y="2042160"/>
            <a:ext cx="8772525" cy="3007512"/>
          </a:xfrm>
        </p:spPr>
        <p:txBody>
          <a:bodyPr/>
          <a:lstStyle/>
          <a:p>
            <a:pPr>
              <a:lnSpc>
                <a:spcPct val="100000"/>
              </a:lnSpc>
              <a:spcBef>
                <a:spcPts val="600"/>
              </a:spcBef>
              <a:spcAft>
                <a:spcPts val="0"/>
              </a:spcAft>
              <a:buNone/>
            </a:pPr>
            <a:r>
              <a:rPr lang="en-US" dirty="0">
                <a:ea typeface="ＭＳ Ｐゴシック" pitchFamily="34" charset="-128"/>
              </a:rPr>
              <a:t>	This year’s [Baldrige Award] recipients have shown how quality, innovation, and an unending quest for excellence help strengthen our nation and brighten the future of all Americans.</a:t>
            </a:r>
          </a:p>
          <a:p>
            <a:pPr algn="r">
              <a:lnSpc>
                <a:spcPct val="100000"/>
              </a:lnSpc>
              <a:spcBef>
                <a:spcPts val="600"/>
              </a:spcBef>
              <a:spcAft>
                <a:spcPts val="0"/>
              </a:spcAft>
              <a:buFont typeface="Monotype Sorts"/>
              <a:buNone/>
            </a:pPr>
            <a:r>
              <a:rPr lang="en-US" dirty="0">
                <a:ea typeface="ＭＳ Ｐゴシック" pitchFamily="34" charset="-128"/>
              </a:rPr>
              <a:t>			</a:t>
            </a:r>
            <a:r>
              <a:rPr lang="en-US" i="1" dirty="0">
                <a:ea typeface="ＭＳ Ｐゴシック" pitchFamily="34" charset="-128"/>
              </a:rPr>
              <a:t>—President Barack Obama</a:t>
            </a:r>
            <a:endParaRPr lang="en-US" dirty="0" smtClean="0">
              <a:ea typeface="ＭＳ Ｐゴシック" pitchFamily="34" charset="-128"/>
            </a:endParaRPr>
          </a:p>
        </p:txBody>
      </p:sp>
    </p:spTree>
    <p:extLst>
      <p:ext uri="{BB962C8B-B14F-4D97-AF65-F5344CB8AC3E}">
        <p14:creationId xmlns:p14="http://schemas.microsoft.com/office/powerpoint/2010/main" val="2639063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35281" y="533400"/>
            <a:ext cx="9401175" cy="12573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The Feedback Report: </a:t>
            </a:r>
            <a:br>
              <a:rPr lang="en-US" sz="4840" dirty="0">
                <a:latin typeface="Arial Narrow" pitchFamily="34" charset="0"/>
                <a:ea typeface="ＭＳ Ｐゴシック" pitchFamily="34" charset="-128"/>
                <a:cs typeface="Arial Narrow" pitchFamily="34" charset="0"/>
              </a:rPr>
            </a:br>
            <a:r>
              <a:rPr lang="en-US" sz="4840" dirty="0">
                <a:latin typeface="Arial Narrow" pitchFamily="34" charset="0"/>
                <a:ea typeface="ＭＳ Ｐゴシック" pitchFamily="34" charset="-128"/>
                <a:cs typeface="Arial Narrow" pitchFamily="34" charset="0"/>
              </a:rPr>
              <a:t>Your Greatest Benefit</a:t>
            </a:r>
          </a:p>
        </p:txBody>
      </p:sp>
      <p:sp>
        <p:nvSpPr>
          <p:cNvPr id="10243" name="Rectangle 3"/>
          <p:cNvSpPr>
            <a:spLocks noGrp="1" noChangeArrowheads="1"/>
          </p:cNvSpPr>
          <p:nvPr>
            <p:ph type="body" idx="1"/>
          </p:nvPr>
        </p:nvSpPr>
        <p:spPr>
          <a:xfrm>
            <a:off x="1257300" y="2042160"/>
            <a:ext cx="8151812" cy="4887445"/>
          </a:xfrm>
        </p:spPr>
        <p:txBody>
          <a:bodyPr/>
          <a:lstStyle/>
          <a:p>
            <a:pPr>
              <a:lnSpc>
                <a:spcPct val="100000"/>
              </a:lnSpc>
              <a:spcBef>
                <a:spcPts val="600"/>
              </a:spcBef>
              <a:defRPr/>
            </a:pPr>
            <a:r>
              <a:rPr lang="en-US" dirty="0" smtClean="0"/>
              <a:t>Written assessment of strengths/ opportunities for improvement</a:t>
            </a:r>
          </a:p>
          <a:p>
            <a:pPr>
              <a:lnSpc>
                <a:spcPct val="100000"/>
              </a:lnSpc>
              <a:spcBef>
                <a:spcPts val="600"/>
              </a:spcBef>
              <a:defRPr/>
            </a:pPr>
            <a:r>
              <a:rPr lang="en-US" dirty="0" smtClean="0"/>
              <a:t>Compiled by a team of expert examiners</a:t>
            </a:r>
          </a:p>
          <a:p>
            <a:pPr marL="1239565" lvl="1">
              <a:lnSpc>
                <a:spcPct val="100000"/>
              </a:lnSpc>
              <a:spcBef>
                <a:spcPts val="600"/>
              </a:spcBef>
              <a:buFontTx/>
              <a:buChar char="–"/>
              <a:defRPr/>
            </a:pPr>
            <a:r>
              <a:rPr lang="en-US" dirty="0" smtClean="0"/>
              <a:t>Key themes (summary)</a:t>
            </a:r>
          </a:p>
          <a:p>
            <a:pPr marL="1239565" lvl="1">
              <a:lnSpc>
                <a:spcPct val="100000"/>
              </a:lnSpc>
              <a:spcBef>
                <a:spcPts val="600"/>
              </a:spcBef>
              <a:buFontTx/>
              <a:buChar char="–"/>
              <a:defRPr/>
            </a:pPr>
            <a:r>
              <a:rPr lang="en-US" dirty="0" smtClean="0"/>
              <a:t>Organization-specific comments in 17 areas</a:t>
            </a:r>
          </a:p>
          <a:p>
            <a:pPr marL="1239565" lvl="1">
              <a:lnSpc>
                <a:spcPct val="100000"/>
              </a:lnSpc>
              <a:spcBef>
                <a:spcPts val="600"/>
              </a:spcBef>
              <a:buFontTx/>
              <a:buChar char="–"/>
              <a:defRPr/>
            </a:pPr>
            <a:r>
              <a:rPr lang="en-US" dirty="0" smtClean="0"/>
              <a:t>Individualized scoring information</a:t>
            </a:r>
          </a:p>
          <a:p>
            <a:pPr marL="1239565" lvl="1">
              <a:lnSpc>
                <a:spcPct val="100000"/>
              </a:lnSpc>
              <a:spcBef>
                <a:spcPts val="600"/>
              </a:spcBef>
              <a:buFontTx/>
              <a:buChar char="–"/>
              <a:defRPr/>
            </a:pPr>
            <a:r>
              <a:rPr lang="en-US" dirty="0" smtClean="0"/>
              <a:t>Scoring distribution</a:t>
            </a:r>
          </a:p>
          <a:p>
            <a:pPr lvl="1" algn="r">
              <a:lnSpc>
                <a:spcPct val="100000"/>
              </a:lnSpc>
              <a:spcBef>
                <a:spcPts val="600"/>
              </a:spcBef>
              <a:defRPr/>
            </a:pPr>
            <a:endParaRPr lang="en-US" dirty="0" smtClean="0">
              <a:latin typeface="Arial" pitchFamily="34" charset="0"/>
            </a:endParaRPr>
          </a:p>
        </p:txBody>
      </p:sp>
    </p:spTree>
    <p:extLst>
      <p:ext uri="{BB962C8B-B14F-4D97-AF65-F5344CB8AC3E}">
        <p14:creationId xmlns:p14="http://schemas.microsoft.com/office/powerpoint/2010/main" val="1792841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1227" y="3945092"/>
            <a:ext cx="3097173" cy="3822192"/>
          </a:xfrm>
          <a:prstGeom prst="rect">
            <a:avLst/>
          </a:prstGeom>
        </p:spPr>
      </p:pic>
      <p:sp>
        <p:nvSpPr>
          <p:cNvPr id="10242" name="Rectangle 2"/>
          <p:cNvSpPr>
            <a:spLocks noGrp="1" noChangeArrowheads="1"/>
          </p:cNvSpPr>
          <p:nvPr>
            <p:ph type="title"/>
          </p:nvPr>
        </p:nvSpPr>
        <p:spPr>
          <a:xfrm>
            <a:off x="419100" y="952500"/>
            <a:ext cx="9226232" cy="1183342"/>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Eligibility Categories</a:t>
            </a:r>
          </a:p>
        </p:txBody>
      </p:sp>
      <p:sp>
        <p:nvSpPr>
          <p:cNvPr id="10243" name="Rectangle 3"/>
          <p:cNvSpPr>
            <a:spLocks noGrp="1" noChangeArrowheads="1"/>
          </p:cNvSpPr>
          <p:nvPr>
            <p:ph type="body" idx="1"/>
          </p:nvPr>
        </p:nvSpPr>
        <p:spPr>
          <a:xfrm>
            <a:off x="754380" y="2273900"/>
            <a:ext cx="4610100" cy="4881282"/>
          </a:xfrm>
        </p:spPr>
        <p:txBody>
          <a:bodyPr/>
          <a:lstStyle/>
          <a:p>
            <a:pPr>
              <a:spcBef>
                <a:spcPct val="0"/>
              </a:spcBef>
            </a:pPr>
            <a:r>
              <a:rPr lang="en-US" dirty="0" smtClean="0">
                <a:ea typeface="ＭＳ Ｐゴシック" pitchFamily="34" charset="-128"/>
              </a:rPr>
              <a:t>Manufacturing</a:t>
            </a:r>
          </a:p>
          <a:p>
            <a:r>
              <a:rPr lang="en-US" dirty="0" smtClean="0">
                <a:ea typeface="ＭＳ Ｐゴシック" pitchFamily="34" charset="-128"/>
              </a:rPr>
              <a:t>Service</a:t>
            </a:r>
          </a:p>
          <a:p>
            <a:r>
              <a:rPr lang="en-US" dirty="0" smtClean="0">
                <a:ea typeface="ＭＳ Ｐゴシック" pitchFamily="34" charset="-128"/>
              </a:rPr>
              <a:t>Small business</a:t>
            </a:r>
          </a:p>
        </p:txBody>
      </p:sp>
      <p:sp>
        <p:nvSpPr>
          <p:cNvPr id="5" name="Rectangle 3"/>
          <p:cNvSpPr txBox="1">
            <a:spLocks noChangeArrowheads="1"/>
          </p:cNvSpPr>
          <p:nvPr/>
        </p:nvSpPr>
        <p:spPr bwMode="auto">
          <a:xfrm>
            <a:off x="4656177" y="2195521"/>
            <a:ext cx="4610100" cy="209550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defTabSz="913218" eaLnBrk="0" fontAlgn="base" hangingPunct="0">
              <a:lnSpc>
                <a:spcPts val="3407"/>
              </a:lnSpc>
              <a:spcBef>
                <a:spcPct val="0"/>
              </a:spcBef>
              <a:spcAft>
                <a:spcPct val="0"/>
              </a:spcAft>
              <a:buSzPct val="50000"/>
              <a:buFont typeface="Arial Narrow" pitchFamily="34" charset="0"/>
              <a:buChar char="●"/>
              <a:defRPr sz="3200">
                <a:ea typeface="ＭＳ Ｐゴシック" pitchFamily="34" charset="-128"/>
                <a:cs typeface="ＭＳ Ｐゴシック" pitchFamily="-110" charset="-128"/>
              </a:defRPr>
            </a:lvl1pPr>
            <a:lvl2pPr marL="928866" indent="-362726" defTabSz="913218" eaLnBrk="0" fontAlgn="base" hangingPunct="0">
              <a:lnSpc>
                <a:spcPts val="3407"/>
              </a:lnSpc>
              <a:spcBef>
                <a:spcPts val="897"/>
              </a:spcBef>
              <a:spcAft>
                <a:spcPct val="0"/>
              </a:spcAft>
              <a:defRPr sz="3200">
                <a:ea typeface="ＭＳ Ｐゴシック" pitchFamily="-107" charset="-128"/>
                <a:cs typeface="ＭＳ Ｐゴシック"/>
              </a:defRPr>
            </a:lvl2pPr>
            <a:lvl3pPr marL="1341378" indent="-227599" defTabSz="913218" eaLnBrk="0" fontAlgn="base" hangingPunct="0">
              <a:lnSpc>
                <a:spcPts val="3407"/>
              </a:lnSpc>
              <a:spcBef>
                <a:spcPts val="359"/>
              </a:spcBef>
              <a:spcAft>
                <a:spcPct val="0"/>
              </a:spcAft>
              <a:buFont typeface="Monotype Sorts" pitchFamily="2" charset="2"/>
              <a:defRPr sz="3200">
                <a:ea typeface="ヒラギノ角ゴ Pro W3" pitchFamily="-65" charset="-128"/>
                <a:cs typeface="ＭＳ Ｐゴシック"/>
              </a:defRPr>
            </a:lvl3pPr>
            <a:lvl4pPr marL="1671390" indent="-227599" defTabSz="913218" eaLnBrk="0" fontAlgn="base" hangingPunct="0">
              <a:lnSpc>
                <a:spcPts val="1972"/>
              </a:lnSpc>
              <a:spcBef>
                <a:spcPts val="359"/>
              </a:spcBef>
              <a:spcAft>
                <a:spcPct val="0"/>
              </a:spcAft>
              <a:defRPr sz="2000">
                <a:ea typeface="ヒラギノ角ゴ Pro W3" pitchFamily="-65" charset="-128"/>
                <a:cs typeface="ＭＳ Ｐゴシック"/>
              </a:defRPr>
            </a:lvl4pPr>
            <a:lvl5pPr marL="2054029" indent="-227599" defTabSz="913218" eaLnBrk="0" fontAlgn="base" hangingPunct="0">
              <a:lnSpc>
                <a:spcPts val="1972"/>
              </a:lnSpc>
              <a:spcBef>
                <a:spcPts val="359"/>
              </a:spcBef>
              <a:spcAft>
                <a:spcPct val="0"/>
              </a:spcAft>
              <a:buFont typeface="CommonBullets" pitchFamily="34" charset="2"/>
              <a:defRPr sz="2000">
                <a:ea typeface="ヒラギノ角ゴ Pro W3" pitchFamily="-65" charset="-128"/>
                <a:cs typeface="ＭＳ Ｐゴシック"/>
              </a:defRPr>
            </a:lvl5pPr>
            <a:lvl6pPr marL="246369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6pPr>
            <a:lvl7pPr marL="2873366"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7pPr>
            <a:lvl8pPr marL="328303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8pPr>
            <a:lvl9pPr marL="369270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9pPr>
          </a:lstStyle>
          <a:p>
            <a:pPr>
              <a:lnSpc>
                <a:spcPct val="100000"/>
              </a:lnSpc>
              <a:spcAft>
                <a:spcPts val="660"/>
              </a:spcAft>
            </a:pPr>
            <a:r>
              <a:rPr lang="en-US" sz="3600" dirty="0">
                <a:latin typeface="+mn-lt"/>
              </a:rPr>
              <a:t>Education</a:t>
            </a:r>
          </a:p>
          <a:p>
            <a:pPr>
              <a:lnSpc>
                <a:spcPct val="100000"/>
              </a:lnSpc>
              <a:spcAft>
                <a:spcPts val="660"/>
              </a:spcAft>
            </a:pPr>
            <a:r>
              <a:rPr lang="en-US" sz="3600" dirty="0">
                <a:latin typeface="+mn-lt"/>
              </a:rPr>
              <a:t>Health care</a:t>
            </a:r>
          </a:p>
          <a:p>
            <a:pPr>
              <a:lnSpc>
                <a:spcPct val="100000"/>
              </a:lnSpc>
              <a:spcAft>
                <a:spcPts val="660"/>
              </a:spcAft>
            </a:pPr>
            <a:r>
              <a:rPr lang="en-US" sz="3600" dirty="0">
                <a:latin typeface="+mn-lt"/>
              </a:rPr>
              <a:t>Nonprofit</a:t>
            </a:r>
          </a:p>
        </p:txBody>
      </p:sp>
    </p:spTree>
    <p:extLst>
      <p:ext uri="{BB962C8B-B14F-4D97-AF65-F5344CB8AC3E}">
        <p14:creationId xmlns:p14="http://schemas.microsoft.com/office/powerpoint/2010/main" val="12940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918210" y="1886831"/>
            <a:ext cx="8972550" cy="3557897"/>
          </a:xfrm>
          <a:prstGeom prst="rect">
            <a:avLst/>
          </a:prstGeom>
          <a:noFill/>
          <a:ln w="9525">
            <a:noFill/>
            <a:miter lim="800000"/>
            <a:headEnd/>
            <a:tailEnd/>
          </a:ln>
        </p:spPr>
        <p:txBody>
          <a:bodyPr lIns="0" tIns="0" rIns="0" bIns="0">
            <a:spAutoFit/>
          </a:bodyPr>
          <a:lstStyle/>
          <a:p>
            <a:pPr marL="502920" indent="-502920" defTabSz="1006069">
              <a:spcAft>
                <a:spcPts val="600"/>
              </a:spcAft>
              <a:buFont typeface="Arial" pitchFamily="34" charset="0"/>
              <a:buChar char="•"/>
            </a:pPr>
            <a:r>
              <a:rPr lang="en-US" sz="3520" dirty="0">
                <a:latin typeface="+mn-lt"/>
              </a:rPr>
              <a:t>Headquartered in the United States</a:t>
            </a:r>
          </a:p>
          <a:p>
            <a:pPr marL="502920" indent="-502920" defTabSz="1006069">
              <a:spcAft>
                <a:spcPts val="600"/>
              </a:spcAft>
              <a:buFont typeface="Arial" pitchFamily="34" charset="0"/>
              <a:buChar char="•"/>
            </a:pPr>
            <a:r>
              <a:rPr lang="en-US" sz="3520" dirty="0">
                <a:latin typeface="+mn-lt"/>
              </a:rPr>
              <a:t>Existed for one year</a:t>
            </a:r>
          </a:p>
          <a:p>
            <a:pPr marL="502920" indent="-502920" defTabSz="1006069">
              <a:spcAft>
                <a:spcPts val="600"/>
              </a:spcAft>
              <a:buFont typeface="Arial" pitchFamily="34" charset="0"/>
              <a:buChar char="•"/>
            </a:pPr>
            <a:r>
              <a:rPr lang="en-US" sz="3520" dirty="0">
                <a:latin typeface="+mn-lt"/>
              </a:rPr>
              <a:t>Operational practices available for examination </a:t>
            </a:r>
          </a:p>
          <a:p>
            <a:pPr marL="502920" indent="-502920" defTabSz="1006069">
              <a:spcAft>
                <a:spcPts val="600"/>
              </a:spcAft>
              <a:buFont typeface="Arial" pitchFamily="34" charset="0"/>
              <a:buChar char="•"/>
            </a:pPr>
            <a:r>
              <a:rPr lang="en-US" sz="3520" dirty="0">
                <a:latin typeface="+mn-lt"/>
              </a:rPr>
              <a:t>Able to share information on Baldrige Criteria categories</a:t>
            </a:r>
          </a:p>
          <a:p>
            <a:pPr marL="502920" indent="-502920" defTabSz="1006069">
              <a:spcAft>
                <a:spcPts val="600"/>
              </a:spcAft>
              <a:buFont typeface="Arial" pitchFamily="34" charset="0"/>
              <a:buChar char="•"/>
            </a:pPr>
            <a:r>
              <a:rPr lang="en-US" sz="3520" dirty="0">
                <a:latin typeface="+mn-lt"/>
              </a:rPr>
              <a:t>Other </a:t>
            </a:r>
            <a:r>
              <a:rPr lang="en-US" sz="3520" dirty="0" smtClean="0">
                <a:latin typeface="+mn-lt"/>
              </a:rPr>
              <a:t>sector-specific requirements</a:t>
            </a:r>
            <a:endParaRPr lang="en-US" sz="3520" b="1" dirty="0">
              <a:latin typeface="+mn-lt"/>
            </a:endParaRPr>
          </a:p>
        </p:txBody>
      </p:sp>
      <p:sp>
        <p:nvSpPr>
          <p:cNvPr id="6147" name="Rectangle 3"/>
          <p:cNvSpPr>
            <a:spLocks noChangeArrowheads="1"/>
          </p:cNvSpPr>
          <p:nvPr/>
        </p:nvSpPr>
        <p:spPr bwMode="auto">
          <a:xfrm>
            <a:off x="704851" y="2573431"/>
            <a:ext cx="8686800" cy="464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2369"/>
              </a:spcBef>
              <a:buClr>
                <a:schemeClr val="tx1"/>
              </a:buClr>
              <a:buSzPct val="50000"/>
              <a:buFont typeface="Monotype Sorts"/>
              <a:buChar char="l"/>
            </a:pPr>
            <a:endParaRPr lang="en-US" sz="3520" dirty="0">
              <a:latin typeface="Arial Narrow" pitchFamily="34" charset="0"/>
            </a:endParaRPr>
          </a:p>
        </p:txBody>
      </p:sp>
      <p:sp>
        <p:nvSpPr>
          <p:cNvPr id="6148" name="Rectangle 3"/>
          <p:cNvSpPr>
            <a:spLocks noChangeArrowheads="1"/>
          </p:cNvSpPr>
          <p:nvPr/>
        </p:nvSpPr>
        <p:spPr bwMode="auto">
          <a:xfrm>
            <a:off x="704851" y="2573431"/>
            <a:ext cx="8972550" cy="212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510870" indent="-510870">
              <a:lnSpc>
                <a:spcPts val="3554"/>
              </a:lnSpc>
              <a:spcBef>
                <a:spcPts val="1580"/>
              </a:spcBef>
              <a:buClr>
                <a:schemeClr val="tx1"/>
              </a:buClr>
              <a:buSzPct val="50000"/>
              <a:buFont typeface="Monotype Sorts"/>
              <a:buChar char="l"/>
            </a:pPr>
            <a:endParaRPr lang="en-US" sz="3520" dirty="0">
              <a:latin typeface="Arial Narrow" pitchFamily="34" charset="0"/>
            </a:endParaRPr>
          </a:p>
        </p:txBody>
      </p:sp>
      <p:sp>
        <p:nvSpPr>
          <p:cNvPr id="6" name="Rectangle 2"/>
          <p:cNvSpPr txBox="1">
            <a:spLocks noChangeArrowheads="1"/>
          </p:cNvSpPr>
          <p:nvPr/>
        </p:nvSpPr>
        <p:spPr>
          <a:xfrm>
            <a:off x="460326" y="1008676"/>
            <a:ext cx="8896350" cy="79629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74609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78131" y="994410"/>
            <a:ext cx="8465820" cy="5539978"/>
          </a:xfrm>
          <a:prstGeom prst="rect">
            <a:avLst/>
          </a:prstGeom>
          <a:noFill/>
          <a:ln w="9525">
            <a:noFill/>
            <a:miter lim="800000"/>
            <a:headEnd/>
            <a:tailEnd/>
          </a:ln>
        </p:spPr>
        <p:txBody>
          <a:bodyPr wrap="square" lIns="0" tIns="0" rIns="0" bIns="0">
            <a:spAutoFit/>
          </a:bodyPr>
          <a:lstStyle/>
          <a:p>
            <a:pPr marL="502920" indent="-502920" defTabSz="1006069">
              <a:buFont typeface="Arial" pitchFamily="34" charset="0"/>
              <a:buChar char="•"/>
            </a:pPr>
            <a:r>
              <a:rPr lang="en-US" sz="3000" dirty="0">
                <a:latin typeface="+mn-lt"/>
              </a:rPr>
              <a:t>In the past 5 years:</a:t>
            </a:r>
          </a:p>
          <a:p>
            <a:pPr marL="1005840" lvl="1" indent="-502920" defTabSz="1006069">
              <a:buSzPct val="70000"/>
              <a:buFont typeface="Courier New" pitchFamily="49" charset="0"/>
              <a:buChar char="o"/>
            </a:pPr>
            <a:r>
              <a:rPr lang="en-US" sz="3000" dirty="0">
                <a:latin typeface="+mn-lt"/>
              </a:rPr>
              <a:t>Top-level award from an Alliance for Performance Excellence member program, or</a:t>
            </a:r>
          </a:p>
          <a:p>
            <a:pPr marL="1005840" lvl="1" indent="-502920" defTabSz="1006069">
              <a:buSzPct val="70000"/>
              <a:buFont typeface="Courier New" pitchFamily="49" charset="0"/>
              <a:buChar char="o"/>
            </a:pPr>
            <a:r>
              <a:rPr lang="en-US" sz="3000" dirty="0">
                <a:latin typeface="+mn-lt"/>
              </a:rPr>
              <a:t>National process and results band numbers total </a:t>
            </a:r>
            <a:r>
              <a:rPr lang="en-US" sz="3000" dirty="0" smtClean="0">
                <a:latin typeface="+mn-lt"/>
              </a:rPr>
              <a:t/>
            </a:r>
            <a:br>
              <a:rPr lang="en-US" sz="3000" dirty="0" smtClean="0">
                <a:latin typeface="+mn-lt"/>
              </a:rPr>
            </a:br>
            <a:r>
              <a:rPr lang="en-US" sz="3000" dirty="0" smtClean="0">
                <a:latin typeface="+mn-lt"/>
              </a:rPr>
              <a:t>8 </a:t>
            </a:r>
            <a:r>
              <a:rPr lang="en-US" sz="3000" dirty="0">
                <a:latin typeface="+mn-lt"/>
              </a:rPr>
              <a:t>or higher, or </a:t>
            </a:r>
          </a:p>
          <a:p>
            <a:pPr marL="1005840" lvl="1" indent="-502920" defTabSz="1006069">
              <a:buSzPct val="70000"/>
              <a:buFont typeface="Courier New" pitchFamily="49" charset="0"/>
              <a:buChar char="o"/>
            </a:pPr>
            <a:r>
              <a:rPr lang="en-US" sz="3000" dirty="0">
                <a:latin typeface="+mn-lt"/>
              </a:rPr>
              <a:t>National program site </a:t>
            </a:r>
            <a:r>
              <a:rPr lang="en-US" sz="3000" dirty="0" smtClean="0">
                <a:latin typeface="+mn-lt"/>
              </a:rPr>
              <a:t>visit</a:t>
            </a:r>
          </a:p>
          <a:p>
            <a:pPr marL="0" lvl="1" defTabSz="1006069">
              <a:buSzPct val="70000"/>
            </a:pPr>
            <a:r>
              <a:rPr lang="en-US" sz="3000" b="1" dirty="0" smtClean="0">
                <a:latin typeface="+mn-lt"/>
              </a:rPr>
              <a:t>or</a:t>
            </a:r>
          </a:p>
          <a:p>
            <a:pPr marL="502920" indent="-502920" defTabSz="1006069">
              <a:buFont typeface="Arial" pitchFamily="34" charset="0"/>
              <a:buChar char="•"/>
            </a:pPr>
            <a:r>
              <a:rPr lang="en-US" sz="3000" dirty="0" smtClean="0">
                <a:latin typeface="+mn-lt"/>
                <a:cs typeface="Arial"/>
              </a:rPr>
              <a:t>≥ </a:t>
            </a:r>
            <a:r>
              <a:rPr lang="en-US" sz="3000" dirty="0">
                <a:latin typeface="+mn-lt"/>
              </a:rPr>
              <a:t>25% of the workforce outside the home state </a:t>
            </a:r>
          </a:p>
          <a:p>
            <a:pPr defTabSz="1006069"/>
            <a:r>
              <a:rPr lang="en-US" sz="3000" b="1" dirty="0">
                <a:latin typeface="+mn-lt"/>
              </a:rPr>
              <a:t>or</a:t>
            </a:r>
          </a:p>
          <a:p>
            <a:pPr marL="569278" indent="-502920" defTabSz="1006069">
              <a:buFont typeface="Times New Roman" pitchFamily="18" charset="0"/>
              <a:buChar char="•"/>
            </a:pPr>
            <a:r>
              <a:rPr lang="en-US" sz="3000" dirty="0">
                <a:latin typeface="+mn-lt"/>
              </a:rPr>
              <a:t> No Alliance program </a:t>
            </a:r>
            <a:r>
              <a:rPr lang="en-US" sz="3000" dirty="0" smtClean="0">
                <a:latin typeface="+mn-lt"/>
              </a:rPr>
              <a:t>available</a:t>
            </a:r>
          </a:p>
          <a:p>
            <a:pPr marL="66358" defTabSz="1006069"/>
            <a:r>
              <a:rPr lang="en-US" sz="3000" b="1" dirty="0">
                <a:latin typeface="+mn-lt"/>
              </a:rPr>
              <a:t>or</a:t>
            </a:r>
          </a:p>
          <a:p>
            <a:pPr marL="569278" indent="-502920" defTabSz="1006069">
              <a:buFont typeface="Times New Roman" pitchFamily="18" charset="0"/>
              <a:buChar char="•"/>
            </a:pPr>
            <a:r>
              <a:rPr lang="en-US" sz="3000" dirty="0" smtClean="0">
                <a:latin typeface="+mn-lt"/>
              </a:rPr>
              <a:t>Submit additional </a:t>
            </a:r>
            <a:r>
              <a:rPr lang="en-US" sz="3000" dirty="0">
                <a:latin typeface="+mn-lt"/>
              </a:rPr>
              <a:t>eligibility screening materials</a:t>
            </a:r>
            <a:endParaRPr lang="en-US" sz="3000" b="1" dirty="0">
              <a:latin typeface="+mn-lt"/>
            </a:endParaRPr>
          </a:p>
        </p:txBody>
      </p:sp>
      <p:sp>
        <p:nvSpPr>
          <p:cNvPr id="4" name="Rectangle 2"/>
          <p:cNvSpPr txBox="1">
            <a:spLocks noChangeArrowheads="1"/>
          </p:cNvSpPr>
          <p:nvPr/>
        </p:nvSpPr>
        <p:spPr>
          <a:xfrm>
            <a:off x="335280" y="365760"/>
            <a:ext cx="6202680" cy="62865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840" dirty="0">
                <a:solidFill>
                  <a:schemeClr val="tx1"/>
                </a:solidFill>
                <a:latin typeface="Arial Narrow" pitchFamily="34" charset="0"/>
              </a:rPr>
              <a:t>Eligibility Conditions</a:t>
            </a:r>
          </a:p>
        </p:txBody>
      </p:sp>
    </p:spTree>
    <p:extLst>
      <p:ext uri="{BB962C8B-B14F-4D97-AF65-F5344CB8AC3E}">
        <p14:creationId xmlns:p14="http://schemas.microsoft.com/office/powerpoint/2010/main" val="2876912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2921" y="701041"/>
            <a:ext cx="6276975" cy="1007689"/>
          </a:xfrm>
        </p:spPr>
        <p:txBody>
          <a:bodyPr/>
          <a:lstStyle/>
          <a:p>
            <a:r>
              <a:rPr lang="en-US" sz="4840" dirty="0">
                <a:latin typeface="Arial Narrow" pitchFamily="34" charset="0"/>
                <a:ea typeface="ＭＳ Ｐゴシック" pitchFamily="34" charset="-128"/>
                <a:cs typeface="Arial Narrow" pitchFamily="34" charset="0"/>
              </a:rPr>
              <a:t>Baldrige Award Calendar	</a:t>
            </a:r>
          </a:p>
        </p:txBody>
      </p:sp>
      <p:graphicFrame>
        <p:nvGraphicFramePr>
          <p:cNvPr id="2" name="Table 1"/>
          <p:cNvGraphicFramePr>
            <a:graphicFrameLocks noGrp="1"/>
          </p:cNvGraphicFramePr>
          <p:nvPr>
            <p:extLst>
              <p:ext uri="{D42A27DB-BD31-4B8C-83A1-F6EECF244321}">
                <p14:modId xmlns:p14="http://schemas.microsoft.com/office/powerpoint/2010/main" val="825839603"/>
              </p:ext>
            </p:extLst>
          </p:nvPr>
        </p:nvGraphicFramePr>
        <p:xfrm>
          <a:off x="670560" y="1874520"/>
          <a:ext cx="9052560" cy="3337560"/>
        </p:xfrm>
        <a:graphic>
          <a:graphicData uri="http://schemas.openxmlformats.org/drawingml/2006/table">
            <a:tbl>
              <a:tblPr bandRow="1">
                <a:tableStyleId>{17292A2E-F333-43FB-9621-5CBBE7FDCDCB}</a:tableStyleId>
              </a:tblPr>
              <a:tblGrid>
                <a:gridCol w="2766060"/>
                <a:gridCol w="6286500"/>
              </a:tblGrid>
              <a:tr h="569976">
                <a:tc>
                  <a:txBody>
                    <a:bodyPr/>
                    <a:lstStyle/>
                    <a:p>
                      <a:r>
                        <a:rPr lang="en-US" sz="3100" b="1" dirty="0" smtClean="0"/>
                        <a:t>February</a:t>
                      </a:r>
                      <a:endParaRPr lang="en-US" sz="3100" b="1" dirty="0"/>
                    </a:p>
                  </a:txBody>
                  <a:tcPr marL="100584" marR="100584" marT="50292" marB="50292"/>
                </a:tc>
                <a:tc>
                  <a:txBody>
                    <a:bodyPr/>
                    <a:lstStyle/>
                    <a:p>
                      <a:r>
                        <a:rPr lang="en-US" sz="3100" dirty="0" smtClean="0"/>
                        <a:t>Eligibility certification</a:t>
                      </a:r>
                      <a:endParaRPr lang="en-US" sz="3100" dirty="0"/>
                    </a:p>
                  </a:txBody>
                  <a:tcPr marL="100584" marR="100584" marT="50292" marB="50292"/>
                </a:tc>
              </a:tr>
              <a:tr h="569976">
                <a:tc>
                  <a:txBody>
                    <a:bodyPr/>
                    <a:lstStyle/>
                    <a:p>
                      <a:r>
                        <a:rPr lang="en-US" sz="3100" b="1" dirty="0" smtClean="0"/>
                        <a:t>April</a:t>
                      </a:r>
                      <a:r>
                        <a:rPr lang="en-US" sz="3100" b="1" dirty="0" smtClean="0">
                          <a:latin typeface="Arial Narrow" panose="020B0606020202030204" pitchFamily="34" charset="0"/>
                        </a:rPr>
                        <a:t>–</a:t>
                      </a:r>
                      <a:r>
                        <a:rPr lang="en-US" sz="3100" b="1" dirty="0" smtClean="0"/>
                        <a:t>May</a:t>
                      </a:r>
                      <a:endParaRPr lang="en-US" sz="3100" b="1" dirty="0"/>
                    </a:p>
                  </a:txBody>
                  <a:tcPr marL="100584" marR="100584" marT="50292" marB="50292"/>
                </a:tc>
                <a:tc>
                  <a:txBody>
                    <a:bodyPr/>
                    <a:lstStyle/>
                    <a:p>
                      <a:r>
                        <a:rPr lang="en-US" sz="3100" dirty="0" smtClean="0"/>
                        <a:t>Award applications due</a:t>
                      </a:r>
                      <a:endParaRPr lang="en-US" sz="3100" dirty="0"/>
                    </a:p>
                  </a:txBody>
                  <a:tcPr marL="100584" marR="100584" marT="50292" marB="50292"/>
                </a:tc>
              </a:tr>
              <a:tr h="569976">
                <a:tc>
                  <a:txBody>
                    <a:bodyPr/>
                    <a:lstStyle/>
                    <a:p>
                      <a:r>
                        <a:rPr lang="en-US" sz="3100" b="1" dirty="0" smtClean="0"/>
                        <a:t>June–November</a:t>
                      </a:r>
                      <a:endParaRPr lang="en-US" sz="3100" b="1" dirty="0"/>
                    </a:p>
                  </a:txBody>
                  <a:tcPr marL="100584" marR="100584" marT="50292" marB="50292"/>
                </a:tc>
                <a:tc>
                  <a:txBody>
                    <a:bodyPr/>
                    <a:lstStyle/>
                    <a:p>
                      <a:r>
                        <a:rPr lang="en-US" sz="3100" dirty="0" smtClean="0"/>
                        <a:t>Applications reviewed</a:t>
                      </a:r>
                      <a:endParaRPr lang="en-US" sz="3100" dirty="0"/>
                    </a:p>
                  </a:txBody>
                  <a:tcPr marL="100584" marR="100584" marT="50292" marB="50292"/>
                </a:tc>
              </a:tr>
              <a:tr h="569976">
                <a:tc>
                  <a:txBody>
                    <a:bodyPr/>
                    <a:lstStyle/>
                    <a:p>
                      <a:r>
                        <a:rPr lang="en-US" sz="3100" b="1" dirty="0" smtClean="0"/>
                        <a:t>November</a:t>
                      </a:r>
                      <a:endParaRPr lang="en-US" sz="3100" b="1" dirty="0"/>
                    </a:p>
                  </a:txBody>
                  <a:tcPr marL="100584" marR="100584" marT="50292" marB="50292"/>
                </a:tc>
                <a:tc>
                  <a:txBody>
                    <a:bodyPr/>
                    <a:lstStyle/>
                    <a:p>
                      <a:r>
                        <a:rPr lang="en-US" sz="3100" dirty="0" smtClean="0"/>
                        <a:t>Award recipients announced</a:t>
                      </a:r>
                      <a:endParaRPr lang="en-US" sz="3100" dirty="0"/>
                    </a:p>
                  </a:txBody>
                  <a:tcPr marL="100584" marR="100584" marT="50292" marB="50292"/>
                </a:tc>
              </a:tr>
              <a:tr h="1039368">
                <a:tc>
                  <a:txBody>
                    <a:bodyPr/>
                    <a:lstStyle/>
                    <a:p>
                      <a:r>
                        <a:rPr lang="en-US" sz="3100" b="1" dirty="0" smtClean="0"/>
                        <a:t>April</a:t>
                      </a:r>
                      <a:endParaRPr lang="en-US" sz="3100" b="1" dirty="0"/>
                    </a:p>
                  </a:txBody>
                  <a:tcPr marL="100584" marR="100584" marT="50292" marB="50292"/>
                </a:tc>
                <a:tc>
                  <a:txBody>
                    <a:bodyPr/>
                    <a:lstStyle/>
                    <a:p>
                      <a:r>
                        <a:rPr lang="en-US" sz="3100" dirty="0" smtClean="0"/>
                        <a:t>Award ceremony</a:t>
                      </a:r>
                      <a:br>
                        <a:rPr lang="en-US" sz="3100" dirty="0" smtClean="0"/>
                      </a:br>
                      <a:r>
                        <a:rPr lang="en-US" sz="3100" dirty="0" smtClean="0"/>
                        <a:t>Quest for Excellence</a:t>
                      </a:r>
                      <a:r>
                        <a:rPr lang="en-US" sz="3100" baseline="0" dirty="0" smtClean="0"/>
                        <a:t> </a:t>
                      </a:r>
                      <a:r>
                        <a:rPr lang="en-US" sz="3100" dirty="0" smtClean="0"/>
                        <a:t>Conference 	</a:t>
                      </a:r>
                      <a:endParaRPr lang="en-US" sz="3100" dirty="0"/>
                    </a:p>
                  </a:txBody>
                  <a:tcPr marL="100584" marR="100584" marT="50292" marB="50292"/>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3989</Words>
  <Application>Microsoft Office PowerPoint</Application>
  <PresentationFormat>Custom</PresentationFormat>
  <Paragraphs>818</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Blank Presentation</vt:lpstr>
      <vt:lpstr>Baldrige Performance Excellence Program | 2015 </vt:lpstr>
      <vt:lpstr>About the Award</vt:lpstr>
      <vt:lpstr>PowerPoint Presentation</vt:lpstr>
      <vt:lpstr>PowerPoint Presentation</vt:lpstr>
      <vt:lpstr>The Feedback Report:  Your Greatest Benefit</vt:lpstr>
      <vt:lpstr>Eligibility Categories</vt:lpstr>
      <vt:lpstr>PowerPoint Presentation</vt:lpstr>
      <vt:lpstr>PowerPoint Presentation</vt:lpstr>
      <vt:lpstr>Baldrige Award Calendar </vt:lpstr>
      <vt:lpstr>PowerPoint Presentation</vt:lpstr>
      <vt:lpstr>Review of Award Applications</vt:lpstr>
      <vt:lpstr>Role-Model Determination</vt:lpstr>
      <vt:lpstr>Board of Examiners</vt:lpstr>
      <vt:lpstr>Applications by Award Category</vt:lpstr>
      <vt:lpstr>Scoring of Applications,  1988–2007</vt:lpstr>
      <vt:lpstr>Scoring of Applications, 2008–2014</vt:lpstr>
      <vt:lpstr>Median Scoring Ranges, 2014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Award Recipients: Nonprofit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2015-01-29T23:04:54Z</dcterms:created>
  <dcterms:modified xsi:type="dcterms:W3CDTF">2015-01-29T23:07:27Z</dcterms:modified>
</cp:coreProperties>
</file>