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9" r:id="rId2"/>
    <p:sldId id="262" r:id="rId3"/>
    <p:sldId id="279" r:id="rId4"/>
    <p:sldId id="264" r:id="rId5"/>
    <p:sldId id="265" r:id="rId6"/>
    <p:sldId id="281" r:id="rId7"/>
    <p:sldId id="267" r:id="rId8"/>
    <p:sldId id="285" r:id="rId9"/>
    <p:sldId id="290" r:id="rId10"/>
    <p:sldId id="271" r:id="rId11"/>
    <p:sldId id="286" r:id="rId12"/>
    <p:sldId id="272" r:id="rId13"/>
    <p:sldId id="291" r:id="rId14"/>
    <p:sldId id="292" r:id="rId15"/>
    <p:sldId id="282" r:id="rId16"/>
    <p:sldId id="293" r:id="rId17"/>
    <p:sldId id="294" r:id="rId18"/>
    <p:sldId id="295" r:id="rId19"/>
    <p:sldId id="297" r:id="rId20"/>
    <p:sldId id="298" r:id="rId21"/>
    <p:sldId id="278" r:id="rId2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92" autoAdjust="0"/>
  </p:normalViewPr>
  <p:slideViewPr>
    <p:cSldViewPr>
      <p:cViewPr>
        <p:scale>
          <a:sx n="60" d="100"/>
          <a:sy n="60" d="100"/>
        </p:scale>
        <p:origin x="-2021" y="-27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p:scale>
          <a:sx n="70" d="100"/>
          <a:sy n="70" d="100"/>
        </p:scale>
        <p:origin x="-2938" y="8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fld id="{EF29EEC7-187D-4389-8460-CFFC3C965AC7}" type="datetimeFigureOut">
              <a:rPr lang="en-US" smtClean="0"/>
              <a:t>10/31/2013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fld id="{8F193F49-2A87-487D-9F61-738EE0C41938}" type="slidenum">
              <a:rPr lang="en-US" smtClean="0"/>
              <a:t>‹#›</a:t>
            </a:fld>
            <a:endParaRPr lang="en-US"/>
          </a:p>
        </p:txBody>
      </p:sp>
    </p:spTree>
    <p:extLst>
      <p:ext uri="{BB962C8B-B14F-4D97-AF65-F5344CB8AC3E}">
        <p14:creationId xmlns:p14="http://schemas.microsoft.com/office/powerpoint/2010/main" val="36723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a:defRPr sz="1200"/>
            </a:lvl1pPr>
          </a:lstStyle>
          <a:p>
            <a:fld id="{01DED8FC-BD11-4709-8E05-DEA1C76C0CF8}" type="datetimeFigureOut">
              <a:rPr lang="en-US" smtClean="0"/>
              <a:t>10/31/2013</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a:defRPr sz="1200"/>
            </a:lvl1pPr>
          </a:lstStyle>
          <a:p>
            <a:fld id="{2D699E32-F04E-454C-90DE-0F38C65CE419}" type="slidenum">
              <a:rPr lang="en-US" smtClean="0"/>
              <a:t>‹#›</a:t>
            </a:fld>
            <a:endParaRPr lang="en-US"/>
          </a:p>
        </p:txBody>
      </p:sp>
    </p:spTree>
    <p:extLst>
      <p:ext uri="{BB962C8B-B14F-4D97-AF65-F5344CB8AC3E}">
        <p14:creationId xmlns:p14="http://schemas.microsoft.com/office/powerpoint/2010/main" val="189318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57">
              <a:defRPr sz="2600">
                <a:solidFill>
                  <a:schemeClr val="tx1"/>
                </a:solidFill>
                <a:latin typeface="Times New Roman" pitchFamily="18" charset="0"/>
                <a:ea typeface="ＭＳ Ｐゴシック" pitchFamily="34" charset="-128"/>
              </a:defRPr>
            </a:lvl1pPr>
            <a:lvl2pPr marL="833991" indent="-320765" defTabSz="926657">
              <a:defRPr sz="2600">
                <a:solidFill>
                  <a:schemeClr val="tx1"/>
                </a:solidFill>
                <a:latin typeface="Times New Roman" pitchFamily="18" charset="0"/>
                <a:ea typeface="ＭＳ Ｐゴシック" pitchFamily="34" charset="-128"/>
              </a:defRPr>
            </a:lvl2pPr>
            <a:lvl3pPr marL="1283064" indent="-256612" defTabSz="926657">
              <a:defRPr sz="2600">
                <a:solidFill>
                  <a:schemeClr val="tx1"/>
                </a:solidFill>
                <a:latin typeface="Times New Roman" pitchFamily="18" charset="0"/>
                <a:ea typeface="ＭＳ Ｐゴシック" pitchFamily="34" charset="-128"/>
              </a:defRPr>
            </a:lvl3pPr>
            <a:lvl4pPr marL="1796290" indent="-256612" defTabSz="926657">
              <a:defRPr sz="2600">
                <a:solidFill>
                  <a:schemeClr val="tx1"/>
                </a:solidFill>
                <a:latin typeface="Times New Roman" pitchFamily="18" charset="0"/>
                <a:ea typeface="ＭＳ Ｐゴシック" pitchFamily="34" charset="-128"/>
              </a:defRPr>
            </a:lvl4pPr>
            <a:lvl5pPr marL="2309516" indent="-256612" defTabSz="926657">
              <a:defRPr sz="2600">
                <a:solidFill>
                  <a:schemeClr val="tx1"/>
                </a:solidFill>
                <a:latin typeface="Times New Roman" pitchFamily="18" charset="0"/>
                <a:ea typeface="ＭＳ Ｐゴシック" pitchFamily="34" charset="-128"/>
              </a:defRPr>
            </a:lvl5pPr>
            <a:lvl6pPr marL="2822742" indent="-256612" defTabSz="926657"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26657"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26657"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26657"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00F153E-0DA5-49D0-9DFF-7C7DD97E99E9}" type="slidenum">
              <a:rPr lang="en-US" sz="1200"/>
              <a:pPr/>
              <a:t>1</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1C692EFB-F9F4-46AA-90BB-FD29A4E98B80}" type="slidenum">
              <a:rPr lang="en-US" sz="1200"/>
              <a:pPr/>
              <a:t>10</a:t>
            </a:fld>
            <a:endParaRPr lang="en-US" sz="1200"/>
          </a:p>
        </p:txBody>
      </p:sp>
      <p:sp>
        <p:nvSpPr>
          <p:cNvPr id="35843" name="Rectangle 2"/>
          <p:cNvSpPr>
            <a:spLocks noGrp="1" noRot="1" noChangeAspect="1" noChangeArrowheads="1" noTextEdit="1"/>
          </p:cNvSpPr>
          <p:nvPr>
            <p:ph type="sldImg"/>
          </p:nvPr>
        </p:nvSpPr>
        <p:spPr>
          <a:xfrm>
            <a:off x="1150938" y="684213"/>
            <a:ext cx="4657725" cy="3492500"/>
          </a:xfrm>
          <a:ln/>
        </p:spPr>
      </p:sp>
      <p:sp>
        <p:nvSpPr>
          <p:cNvPr id="35844" name="Rectangle 3"/>
          <p:cNvSpPr>
            <a:spLocks noGrp="1" noChangeArrowheads="1"/>
          </p:cNvSpPr>
          <p:nvPr>
            <p:ph type="body" idx="1"/>
          </p:nvPr>
        </p:nvSpPr>
        <p:spPr>
          <a:ln/>
        </p:spPr>
        <p:txBody>
          <a:bodyPr/>
          <a:lstStyle/>
          <a:p>
            <a:pPr>
              <a:spcAft>
                <a:spcPts val="612"/>
              </a:spcAft>
            </a:pPr>
            <a:r>
              <a:rPr lang="en-US" sz="1100" dirty="0">
                <a:latin typeface="Tahoma" pitchFamily="34" charset="0"/>
                <a:ea typeface="Tahoma" pitchFamily="34" charset="0"/>
                <a:cs typeface="Tahoma" pitchFamily="34" charset="0"/>
              </a:rPr>
              <a:t>Identify gaps in your understanding of your organization and compare your organization with others with </a:t>
            </a:r>
            <a:r>
              <a:rPr lang="en-US" sz="1100" i="1" dirty="0" err="1">
                <a:latin typeface="Tahoma" pitchFamily="34" charset="0"/>
                <a:ea typeface="Tahoma" pitchFamily="34" charset="0"/>
                <a:cs typeface="Tahoma" pitchFamily="34" charset="0"/>
              </a:rPr>
              <a:t>easyInsight</a:t>
            </a:r>
            <a:r>
              <a:rPr lang="en-US" sz="1100" i="1" dirty="0">
                <a:latin typeface="Tahoma" pitchFamily="34" charset="0"/>
                <a:ea typeface="Tahoma" pitchFamily="34" charset="0"/>
                <a:cs typeface="Tahoma" pitchFamily="34" charset="0"/>
              </a:rPr>
              <a:t>: Take a First Step toward a Baldrige Self-Assessment,</a:t>
            </a:r>
            <a:r>
              <a:rPr lang="en-US" sz="1100" dirty="0">
                <a:latin typeface="Tahoma" pitchFamily="34" charset="0"/>
                <a:ea typeface="Tahoma" pitchFamily="34" charset="0"/>
                <a:cs typeface="Tahoma" pitchFamily="34" charset="0"/>
              </a:rPr>
              <a:t> an online self-assessment tool based on the Organizational Profile. You can complete </a:t>
            </a:r>
            <a:r>
              <a:rPr lang="en-US" sz="1100" i="1" dirty="0" err="1">
                <a:latin typeface="Tahoma" pitchFamily="34" charset="0"/>
                <a:ea typeface="Tahoma" pitchFamily="34" charset="0"/>
                <a:cs typeface="Tahoma" pitchFamily="34" charset="0"/>
              </a:rPr>
              <a:t>easyInsight</a:t>
            </a:r>
            <a:r>
              <a:rPr lang="en-US" sz="1100" i="1"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free on the Baldrige Web site.</a:t>
            </a:r>
          </a:p>
          <a:p>
            <a:pPr>
              <a:defRPr/>
            </a:pPr>
            <a:r>
              <a:rPr lang="en-US" sz="1100" dirty="0">
                <a:latin typeface="Tahoma" pitchFamily="34" charset="0"/>
                <a:ea typeface="Tahoma" pitchFamily="34" charset="0"/>
                <a:cs typeface="Tahoma" pitchFamily="34" charset="0"/>
              </a:rPr>
              <a:t>Completing </a:t>
            </a:r>
            <a:r>
              <a:rPr lang="en-US" sz="1100" i="1" dirty="0" err="1">
                <a:latin typeface="Tahoma" pitchFamily="34" charset="0"/>
                <a:ea typeface="Tahoma" pitchFamily="34" charset="0"/>
                <a:cs typeface="Tahoma" pitchFamily="34" charset="0"/>
              </a:rPr>
              <a:t>easyInsight</a:t>
            </a:r>
            <a:r>
              <a:rPr lang="en-US" sz="1100" i="1"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can </a:t>
            </a:r>
          </a:p>
          <a:p>
            <a:pPr lvl="1" indent="-192460">
              <a:buFont typeface="Arial" pitchFamily="34" charset="0"/>
              <a:buChar char="•"/>
              <a:defRPr/>
            </a:pPr>
            <a:r>
              <a:rPr lang="en-US" sz="1100" dirty="0">
                <a:latin typeface="Tahoma" pitchFamily="34" charset="0"/>
                <a:ea typeface="Tahoma" pitchFamily="34" charset="0"/>
                <a:cs typeface="Tahoma" pitchFamily="34" charset="0"/>
              </a:rPr>
              <a:t>help you determine your organization’s readiness for a more thorough self-assessment</a:t>
            </a:r>
          </a:p>
          <a:p>
            <a:pPr lvl="1" indent="-192460">
              <a:buFont typeface="Arial" pitchFamily="34" charset="0"/>
              <a:buChar char="•"/>
              <a:defRPr/>
            </a:pPr>
            <a:r>
              <a:rPr lang="en-US" sz="1100" dirty="0">
                <a:latin typeface="Tahoma" pitchFamily="34" charset="0"/>
                <a:ea typeface="Tahoma" pitchFamily="34" charset="0"/>
                <a:cs typeface="Tahoma" pitchFamily="34" charset="0"/>
              </a:rPr>
              <a:t>reveal gaps in information and opportunities for improvement</a:t>
            </a:r>
          </a:p>
          <a:p>
            <a:pPr lvl="1" indent="-192460">
              <a:buFont typeface="Arial" pitchFamily="34" charset="0"/>
              <a:buChar char="•"/>
              <a:defRPr/>
            </a:pPr>
            <a:r>
              <a:rPr lang="en-US" sz="1100" dirty="0">
                <a:latin typeface="Tahoma" pitchFamily="34" charset="0"/>
                <a:ea typeface="Tahoma" pitchFamily="34" charset="0"/>
                <a:cs typeface="Tahoma" pitchFamily="34" charset="0"/>
              </a:rPr>
              <a:t>allow you to compare your organization to others who already have completed the </a:t>
            </a:r>
            <a:r>
              <a:rPr lang="en-US" sz="1100" i="1" dirty="0" err="1">
                <a:latin typeface="Tahoma" pitchFamily="34" charset="0"/>
                <a:ea typeface="Tahoma" pitchFamily="34" charset="0"/>
                <a:cs typeface="Tahoma" pitchFamily="34" charset="0"/>
              </a:rPr>
              <a:t>easyInsight</a:t>
            </a:r>
            <a:r>
              <a:rPr lang="en-US" sz="1100" i="1"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self-assessment</a:t>
            </a:r>
          </a:p>
          <a:p>
            <a:pPr lvl="1" indent="-192460">
              <a:buFont typeface="Arial" pitchFamily="34" charset="0"/>
              <a:buChar char="•"/>
              <a:defRPr/>
            </a:pPr>
            <a:r>
              <a:rPr lang="en-US" sz="1100" dirty="0">
                <a:latin typeface="Tahoma" pitchFamily="34" charset="0"/>
                <a:ea typeface="Tahoma" pitchFamily="34" charset="0"/>
                <a:cs typeface="Tahoma" pitchFamily="34" charset="0"/>
              </a:rPr>
              <a:t>help you develop an action plan for improvement or prepare for a more complete self-assessment</a:t>
            </a:r>
          </a:p>
          <a:p>
            <a:pPr lvl="1">
              <a:defRPr/>
            </a:pPr>
            <a:endParaRPr lang="en-US" sz="1100" dirty="0">
              <a:latin typeface="Tahoma" pitchFamily="34" charset="0"/>
              <a:ea typeface="Tahoma" pitchFamily="34" charset="0"/>
              <a:cs typeface="Tahoma" pitchFamily="34" charset="0"/>
            </a:endParaRPr>
          </a:p>
          <a:p>
            <a:pPr lvl="1">
              <a:defRPr/>
            </a:pPr>
            <a:endParaRPr lang="en-US" sz="1100" b="1" dirty="0">
              <a:latin typeface="Tahoma" pitchFamily="34" charset="0"/>
              <a:ea typeface="Tahoma" pitchFamily="34" charset="0"/>
              <a:cs typeface="Tahoma" pitchFamily="34" charset="0"/>
            </a:endParaRPr>
          </a:p>
          <a:p>
            <a:pPr lvl="1">
              <a:defRPr/>
            </a:pPr>
            <a:endParaRPr lang="en-US" sz="1100" b="1" dirty="0">
              <a:latin typeface="Tahoma" pitchFamily="34" charset="0"/>
              <a:ea typeface="Tahoma" pitchFamily="34" charset="0"/>
              <a:cs typeface="Tahoma" pitchFamily="34" charset="0"/>
            </a:endParaRPr>
          </a:p>
          <a:p>
            <a:pPr lvl="1">
              <a:defRPr/>
            </a:pPr>
            <a:endParaRPr lang="en-US" sz="1100" b="1" dirty="0">
              <a:latin typeface="Tahoma" pitchFamily="34" charset="0"/>
              <a:ea typeface="Tahoma" pitchFamily="34" charset="0"/>
              <a:cs typeface="Tahoma" pitchFamily="34" charset="0"/>
            </a:endParaRPr>
          </a:p>
          <a:p>
            <a:pPr lvl="1">
              <a:defRPr/>
            </a:pPr>
            <a:endParaRPr lang="en-US" sz="1100" b="1" dirty="0">
              <a:latin typeface="Tahoma" pitchFamily="34" charset="0"/>
              <a:ea typeface="Tahoma" pitchFamily="34" charset="0"/>
              <a:cs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eaLnBrk="0" hangingPunct="0">
              <a:defRPr sz="2600">
                <a:solidFill>
                  <a:schemeClr val="tx1"/>
                </a:solidFill>
                <a:latin typeface="Times New Roman" pitchFamily="18" charset="0"/>
                <a:ea typeface="ＭＳ Ｐゴシック" pitchFamily="34" charset="-128"/>
              </a:defRPr>
            </a:lvl1pPr>
            <a:lvl2pPr marL="833991" indent="-320765" defTabSz="933786" eaLnBrk="0" hangingPunct="0">
              <a:defRPr sz="2600">
                <a:solidFill>
                  <a:schemeClr val="tx1"/>
                </a:solidFill>
                <a:latin typeface="Times New Roman" pitchFamily="18" charset="0"/>
                <a:ea typeface="ＭＳ Ｐゴシック" pitchFamily="34" charset="-128"/>
              </a:defRPr>
            </a:lvl2pPr>
            <a:lvl3pPr marL="1283064" indent="-256612" defTabSz="933786" eaLnBrk="0" hangingPunct="0">
              <a:defRPr sz="2600">
                <a:solidFill>
                  <a:schemeClr val="tx1"/>
                </a:solidFill>
                <a:latin typeface="Times New Roman" pitchFamily="18" charset="0"/>
                <a:ea typeface="ＭＳ Ｐゴシック" pitchFamily="34" charset="-128"/>
              </a:defRPr>
            </a:lvl3pPr>
            <a:lvl4pPr marL="1796290" indent="-256612" defTabSz="933786" eaLnBrk="0" hangingPunct="0">
              <a:defRPr sz="2600">
                <a:solidFill>
                  <a:schemeClr val="tx1"/>
                </a:solidFill>
                <a:latin typeface="Times New Roman" pitchFamily="18" charset="0"/>
                <a:ea typeface="ＭＳ Ｐゴシック" pitchFamily="34" charset="-128"/>
              </a:defRPr>
            </a:lvl4pPr>
            <a:lvl5pPr marL="2309516" indent="-256612" defTabSz="933786" eaLnBrk="0" hangingPunct="0">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B966685-0A99-4C3C-A51F-CD1BC831AEE8}" type="slidenum">
              <a:rPr lang="en-US" sz="1200"/>
              <a:pPr/>
              <a:t>11</a:t>
            </a:fld>
            <a:endParaRPr lang="en-US" sz="1200"/>
          </a:p>
        </p:txBody>
      </p:sp>
      <p:sp>
        <p:nvSpPr>
          <p:cNvPr id="45059" name="Rectangle 2"/>
          <p:cNvSpPr>
            <a:spLocks noGrp="1" noRot="1" noChangeAspect="1" noChangeArrowheads="1" noTextEdit="1"/>
          </p:cNvSpPr>
          <p:nvPr>
            <p:ph type="sldImg"/>
          </p:nvPr>
        </p:nvSpPr>
        <p:spPr>
          <a:xfrm>
            <a:off x="1152525" y="684213"/>
            <a:ext cx="4657725" cy="3492500"/>
          </a:xfrm>
          <a:ln/>
        </p:spPr>
      </p:sp>
      <p:sp>
        <p:nvSpPr>
          <p:cNvPr id="44036" name="Rectangle 3"/>
          <p:cNvSpPr>
            <a:spLocks noGrp="1" noChangeArrowheads="1"/>
          </p:cNvSpPr>
          <p:nvPr>
            <p:ph type="body" idx="1"/>
          </p:nvPr>
        </p:nvSpPr>
        <p:spPr>
          <a:ln/>
        </p:spPr>
        <p:txBody>
          <a:bodyPr/>
          <a:lstStyle/>
          <a:p>
            <a:pPr>
              <a:spcAft>
                <a:spcPts val="612"/>
              </a:spcAft>
            </a:pPr>
            <a:r>
              <a:rPr lang="en-US" sz="1100" dirty="0">
                <a:latin typeface="Tahoma" pitchFamily="34" charset="0"/>
                <a:ea typeface="Tahoma" pitchFamily="34" charset="0"/>
                <a:cs typeface="Tahoma" pitchFamily="34" charset="0"/>
              </a:rPr>
              <a:t>To complete </a:t>
            </a:r>
            <a:r>
              <a:rPr lang="en-US" sz="1100" i="1" dirty="0" err="1">
                <a:latin typeface="Tahoma" pitchFamily="34" charset="0"/>
                <a:ea typeface="Tahoma" pitchFamily="34" charset="0"/>
                <a:cs typeface="Tahoma" pitchFamily="34" charset="0"/>
              </a:rPr>
              <a:t>easyInsight</a:t>
            </a:r>
            <a:r>
              <a:rPr lang="en-US" sz="1100" i="1" dirty="0">
                <a:latin typeface="Tahoma" pitchFamily="34" charset="0"/>
                <a:ea typeface="Tahoma" pitchFamily="34" charset="0"/>
                <a:cs typeface="Tahoma" pitchFamily="34" charset="0"/>
              </a:rPr>
              <a:t>,</a:t>
            </a:r>
            <a:r>
              <a:rPr lang="en-US" sz="1100" dirty="0">
                <a:latin typeface="Tahoma" pitchFamily="34" charset="0"/>
                <a:ea typeface="Tahoma" pitchFamily="34" charset="0"/>
                <a:cs typeface="Tahoma" pitchFamily="34" charset="0"/>
              </a:rPr>
              <a:t> you read and consider each question in the Organizational Profile within the context of your organization, and then determine the level of difficulty of answering each question: “Easy to answer,” “Could answer,” or “Difficult to answer.”</a:t>
            </a:r>
          </a:p>
          <a:p>
            <a:pPr>
              <a:spcAft>
                <a:spcPts val="612"/>
              </a:spcAft>
            </a:pPr>
            <a:r>
              <a:rPr lang="en-US" sz="1100" dirty="0">
                <a:latin typeface="Tahoma" pitchFamily="34" charset="0"/>
                <a:ea typeface="Tahoma" pitchFamily="34" charset="0"/>
                <a:cs typeface="Tahoma" pitchFamily="34" charset="0"/>
              </a:rPr>
              <a:t>Doing this helps you identify gaps in your understanding of your organization.</a:t>
            </a:r>
          </a:p>
          <a:p>
            <a:pPr>
              <a:spcAft>
                <a:spcPts val="612"/>
              </a:spcAft>
            </a:pPr>
            <a:r>
              <a:rPr lang="en-US" sz="1100" dirty="0">
                <a:latin typeface="Tahoma" pitchFamily="34" charset="0"/>
                <a:ea typeface="Tahoma" pitchFamily="34" charset="0"/>
                <a:cs typeface="Tahoma" pitchFamily="34" charset="0"/>
              </a:rPr>
              <a:t>When you have completed the online assessment, you can compare your answers to those of others who have completed </a:t>
            </a:r>
            <a:r>
              <a:rPr lang="en-US" sz="1100" i="1" dirty="0" err="1">
                <a:latin typeface="Tahoma" pitchFamily="34" charset="0"/>
                <a:ea typeface="Tahoma" pitchFamily="34" charset="0"/>
                <a:cs typeface="Tahoma" pitchFamily="34" charset="0"/>
              </a:rPr>
              <a:t>easyInsight</a:t>
            </a:r>
            <a:r>
              <a:rPr lang="en-US" sz="1100" i="1" dirty="0">
                <a:latin typeface="Tahoma" pitchFamily="34" charset="0"/>
                <a:ea typeface="Tahoma" pitchFamily="34" charset="0"/>
                <a:cs typeface="Tahoma" pitchFamily="34" charset="0"/>
              </a:rPr>
              <a:t>.</a:t>
            </a:r>
          </a:p>
          <a:p>
            <a:pPr>
              <a:spcAft>
                <a:spcPts val="612"/>
              </a:spcAft>
            </a:pPr>
            <a:r>
              <a:rPr lang="en-US" sz="1100" dirty="0">
                <a:latin typeface="Tahoma" pitchFamily="34" charset="0"/>
                <a:ea typeface="Tahoma" pitchFamily="34" charset="0"/>
                <a:cs typeface="Tahoma" pitchFamily="34" charset="0"/>
              </a:rPr>
              <a:t>You can then develop an action plan to address gaps and issues.</a:t>
            </a:r>
            <a:endParaRPr lang="en-US" sz="1100" i="1" dirty="0">
              <a:latin typeface="Tahoma" pitchFamily="34" charset="0"/>
              <a:ea typeface="Tahoma" pitchFamily="34" charset="0"/>
              <a:cs typeface="Tahoma" pitchFamily="34" charset="0"/>
            </a:endParaRPr>
          </a:p>
          <a:p>
            <a:pPr marL="176187" indent="-119044">
              <a:spcAft>
                <a:spcPts val="612"/>
              </a:spcAft>
              <a:defRPr/>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09436FE-D5A3-4082-91FD-21FA26466F0A}" type="slidenum">
              <a:rPr lang="en-US" sz="1200"/>
              <a:pPr/>
              <a:t>12</a:t>
            </a:fld>
            <a:endParaRPr lang="en-US" sz="1200"/>
          </a:p>
        </p:txBody>
      </p:sp>
      <p:sp>
        <p:nvSpPr>
          <p:cNvPr id="36867" name="Rectangle 2"/>
          <p:cNvSpPr>
            <a:spLocks noGrp="1" noRot="1" noChangeAspect="1" noChangeArrowheads="1" noTextEdit="1"/>
          </p:cNvSpPr>
          <p:nvPr>
            <p:ph type="sldImg"/>
          </p:nvPr>
        </p:nvSpPr>
        <p:spPr>
          <a:xfrm>
            <a:off x="1192213" y="692150"/>
            <a:ext cx="4638675" cy="34798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0" tIns="46956" rIns="93910" bIns="46956"/>
          <a:lstStyle/>
          <a:p>
            <a:pPr>
              <a:spcAft>
                <a:spcPts val="612"/>
              </a:spcAft>
            </a:pPr>
            <a:r>
              <a:rPr lang="en-US" sz="1100" dirty="0">
                <a:latin typeface="Tahoma" pitchFamily="34" charset="0"/>
                <a:ea typeface="Tahoma" pitchFamily="34" charset="0"/>
                <a:cs typeface="Tahoma" pitchFamily="34" charset="0"/>
              </a:rPr>
              <a:t>When you have completed </a:t>
            </a:r>
            <a:r>
              <a:rPr lang="en-US" sz="1100" i="1" dirty="0" err="1">
                <a:latin typeface="Tahoma" pitchFamily="34" charset="0"/>
                <a:ea typeface="Tahoma" pitchFamily="34" charset="0"/>
                <a:cs typeface="Tahoma" pitchFamily="34" charset="0"/>
              </a:rPr>
              <a:t>easyInsight</a:t>
            </a:r>
            <a:r>
              <a:rPr lang="en-US" sz="1100" i="1"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and addressed your gaps or issues, you may be ready to move on to actually responding to the questions in the Organizational Profile, available free on the Baldrige Web site.</a:t>
            </a:r>
          </a:p>
          <a:p>
            <a:pPr>
              <a:spcAft>
                <a:spcPts val="612"/>
              </a:spcAft>
            </a:pPr>
            <a:r>
              <a:rPr lang="en-US" sz="1100" dirty="0">
                <a:latin typeface="Tahoma" pitchFamily="34" charset="0"/>
                <a:ea typeface="Tahoma" pitchFamily="34" charset="0"/>
                <a:cs typeface="Tahoma" pitchFamily="34" charset="0"/>
              </a:rPr>
              <a:t>By preparing the Organizational Profile, your organization can gain a common understanding of what is important to you, and this understanding will then guide data collection and selection of information as the process continues. The Organizational Profile also guides the assessment of approaches used by your organization, the extent of deployment of those approaches, and the results you achieve. </a:t>
            </a:r>
          </a:p>
          <a:p>
            <a:pPr>
              <a:spcAft>
                <a:spcPts val="612"/>
              </a:spcAft>
            </a:pPr>
            <a:r>
              <a:rPr lang="en-US" sz="1100" dirty="0">
                <a:latin typeface="Tahoma" pitchFamily="34" charset="0"/>
                <a:ea typeface="Tahoma" pitchFamily="34" charset="0"/>
                <a:cs typeface="Tahoma" pitchFamily="34" charset="0"/>
              </a:rPr>
              <a:t>Many organizations start with the Organizational Profile and progress gradually to more detailed levels of self-assessment and action. If you identify topics for which you have conflicting, little, or no information, you can use these topics for action planning. For many organizations, this approach serves as a first Baldrige self-assessment.</a:t>
            </a:r>
          </a:p>
          <a:p>
            <a:pPr>
              <a:spcAft>
                <a:spcPts val="612"/>
              </a:spcAft>
            </a:pPr>
            <a:endParaRPr lang="en-US" sz="1100" dirty="0">
              <a:latin typeface="Tahoma" pitchFamily="34" charset="0"/>
              <a:ea typeface="Tahoma" pitchFamily="34" charset="0"/>
              <a:cs typeface="Tahoma" pitchFamily="34" charset="0"/>
            </a:endParaRPr>
          </a:p>
          <a:p>
            <a:pPr>
              <a:spcAft>
                <a:spcPts val="612"/>
              </a:spcAft>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A7A7A59A-5D92-417E-B796-FB61BB8086CB}" type="slidenum">
              <a:rPr lang="en-US" sz="1200"/>
              <a:pPr/>
              <a:t>13</a:t>
            </a:fld>
            <a:endParaRPr lang="en-US" sz="1200"/>
          </a:p>
        </p:txBody>
      </p:sp>
      <p:sp>
        <p:nvSpPr>
          <p:cNvPr id="37891" name="Rectangle 2"/>
          <p:cNvSpPr>
            <a:spLocks noGrp="1" noRot="1" noChangeAspect="1" noChangeArrowheads="1" noTextEdit="1"/>
          </p:cNvSpPr>
          <p:nvPr>
            <p:ph type="sldImg"/>
          </p:nvPr>
        </p:nvSpPr>
        <p:spPr>
          <a:xfrm>
            <a:off x="1192213" y="692150"/>
            <a:ext cx="4638675" cy="3479800"/>
          </a:xfrm>
          <a:ln/>
        </p:spPr>
      </p:sp>
      <p:sp>
        <p:nvSpPr>
          <p:cNvPr id="37892" name="Rectangle 3"/>
          <p:cNvSpPr>
            <a:spLocks noGrp="1" noChangeArrowheads="1"/>
          </p:cNvSpPr>
          <p:nvPr>
            <p:ph type="body" idx="1"/>
          </p:nvPr>
        </p:nvSpPr>
        <p:spPr>
          <a:xfrm>
            <a:off x="936101" y="4418780"/>
            <a:ext cx="5147728" cy="454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0" tIns="46956" rIns="93910" bIns="46956"/>
          <a:lstStyle/>
          <a:p>
            <a:pPr>
              <a:spcAft>
                <a:spcPts val="612"/>
              </a:spcAft>
            </a:pPr>
            <a:r>
              <a:rPr lang="en-US" sz="1100" dirty="0">
                <a:latin typeface="Tahoma" pitchFamily="34" charset="0"/>
                <a:ea typeface="Tahoma" pitchFamily="34" charset="0"/>
                <a:cs typeface="Tahoma" pitchFamily="34" charset="0"/>
              </a:rPr>
              <a:t>The requirements for the Organizational Profile are basically the same for all three versions of Criteria that we produce—Business/Nonprofit, Health Care, and Education—with some variation in vocabulary.</a:t>
            </a:r>
          </a:p>
          <a:p>
            <a:pPr>
              <a:spcAft>
                <a:spcPts val="612"/>
              </a:spcAft>
            </a:pPr>
            <a:r>
              <a:rPr lang="en-US" sz="1100" dirty="0">
                <a:latin typeface="Tahoma" pitchFamily="34" charset="0"/>
                <a:ea typeface="Tahoma" pitchFamily="34" charset="0"/>
                <a:cs typeface="Tahoma" pitchFamily="34" charset="0"/>
              </a:rPr>
              <a:t>There are two major sections with subparts under each. </a:t>
            </a:r>
          </a:p>
          <a:p>
            <a:pPr>
              <a:spcAft>
                <a:spcPts val="612"/>
              </a:spcAft>
            </a:pPr>
            <a:r>
              <a:rPr lang="en-US" sz="1100" dirty="0">
                <a:latin typeface="Tahoma" pitchFamily="34" charset="0"/>
                <a:ea typeface="Tahoma" pitchFamily="34" charset="0"/>
                <a:cs typeface="Tahoma" pitchFamily="34" charset="0"/>
              </a:rPr>
              <a:t>The first section is the </a:t>
            </a:r>
            <a:r>
              <a:rPr lang="en-US" sz="1100" b="1" dirty="0">
                <a:latin typeface="Tahoma" pitchFamily="34" charset="0"/>
                <a:ea typeface="Tahoma" pitchFamily="34" charset="0"/>
                <a:cs typeface="Tahoma" pitchFamily="34" charset="0"/>
              </a:rPr>
              <a:t>basic description of your organization.</a:t>
            </a:r>
          </a:p>
          <a:p>
            <a:pPr>
              <a:spcAft>
                <a:spcPts val="612"/>
              </a:spcAft>
            </a:pPr>
            <a:r>
              <a:rPr lang="en-US" sz="1100" dirty="0">
                <a:latin typeface="Tahoma" pitchFamily="34" charset="0"/>
                <a:ea typeface="Tahoma" pitchFamily="34" charset="0"/>
                <a:cs typeface="Tahoma" pitchFamily="34" charset="0"/>
              </a:rPr>
              <a:t>This includes your </a:t>
            </a:r>
            <a:r>
              <a:rPr lang="en-US" sz="1100" i="1" dirty="0">
                <a:latin typeface="Tahoma" pitchFamily="34" charset="0"/>
                <a:ea typeface="Tahoma" pitchFamily="34" charset="0"/>
                <a:cs typeface="Tahoma" pitchFamily="34" charset="0"/>
              </a:rPr>
              <a:t>organizational environment</a:t>
            </a:r>
            <a:r>
              <a:rPr lang="en-US" sz="1100" dirty="0">
                <a:latin typeface="Tahoma" pitchFamily="34" charset="0"/>
                <a:ea typeface="Tahoma" pitchFamily="34" charset="0"/>
                <a:cs typeface="Tahoma" pitchFamily="34" charset="0"/>
              </a:rPr>
              <a:t> (product offerings; mission, vision, and values; core competencies; workforce profile; technologies, equipment, and facilities; and regulatory environment). It also includes your </a:t>
            </a:r>
            <a:r>
              <a:rPr lang="en-US" sz="1100" i="1" dirty="0">
                <a:latin typeface="Tahoma" pitchFamily="34" charset="0"/>
                <a:ea typeface="Tahoma" pitchFamily="34" charset="0"/>
                <a:cs typeface="Tahoma" pitchFamily="34" charset="0"/>
              </a:rPr>
              <a:t>organizational relationships</a:t>
            </a:r>
            <a:r>
              <a:rPr lang="en-US" sz="1100" dirty="0">
                <a:latin typeface="Tahoma" pitchFamily="34" charset="0"/>
                <a:ea typeface="Tahoma" pitchFamily="34" charset="0"/>
                <a:cs typeface="Tahoma" pitchFamily="34" charset="0"/>
              </a:rPr>
              <a:t> (governance system, key customer groups, stakeholder groups, and market segments; key product and customer-support service requirements; and key suppliers and partners).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A7A7A59A-5D92-417E-B796-FB61BB8086CB}" type="slidenum">
              <a:rPr lang="en-US" sz="1200"/>
              <a:pPr/>
              <a:t>14</a:t>
            </a:fld>
            <a:endParaRPr lang="en-US" sz="1200"/>
          </a:p>
        </p:txBody>
      </p:sp>
      <p:sp>
        <p:nvSpPr>
          <p:cNvPr id="37891" name="Rectangle 2"/>
          <p:cNvSpPr>
            <a:spLocks noGrp="1" noRot="1" noChangeAspect="1" noChangeArrowheads="1" noTextEdit="1"/>
          </p:cNvSpPr>
          <p:nvPr>
            <p:ph type="sldImg"/>
          </p:nvPr>
        </p:nvSpPr>
        <p:spPr>
          <a:xfrm>
            <a:off x="1192213" y="692150"/>
            <a:ext cx="4638675" cy="3479800"/>
          </a:xfrm>
          <a:ln/>
        </p:spPr>
      </p:sp>
      <p:sp>
        <p:nvSpPr>
          <p:cNvPr id="37892" name="Rectangle 3"/>
          <p:cNvSpPr>
            <a:spLocks noGrp="1" noChangeArrowheads="1"/>
          </p:cNvSpPr>
          <p:nvPr>
            <p:ph type="body" idx="1"/>
          </p:nvPr>
        </p:nvSpPr>
        <p:spPr>
          <a:xfrm>
            <a:off x="936101" y="4418780"/>
            <a:ext cx="5147728" cy="454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0" tIns="46956" rIns="93910" bIns="46956"/>
          <a:lstStyle/>
          <a:p>
            <a:pPr>
              <a:spcAft>
                <a:spcPts val="612"/>
              </a:spcAft>
            </a:pPr>
            <a:r>
              <a:rPr lang="en-US" sz="1100" dirty="0">
                <a:latin typeface="Tahoma" pitchFamily="34" charset="0"/>
                <a:ea typeface="Tahoma" pitchFamily="34" charset="0"/>
                <a:cs typeface="Tahoma" pitchFamily="34" charset="0"/>
              </a:rPr>
              <a:t>The second section focuses on your </a:t>
            </a:r>
            <a:r>
              <a:rPr lang="en-US" sz="1100" b="1" dirty="0">
                <a:latin typeface="Tahoma" pitchFamily="34" charset="0"/>
                <a:ea typeface="Tahoma" pitchFamily="34" charset="0"/>
                <a:cs typeface="Tahoma" pitchFamily="34" charset="0"/>
              </a:rPr>
              <a:t>organizational situation.</a:t>
            </a:r>
          </a:p>
          <a:p>
            <a:pPr>
              <a:spcAft>
                <a:spcPts val="612"/>
              </a:spcAft>
            </a:pPr>
            <a:r>
              <a:rPr lang="en-US" sz="1100" dirty="0">
                <a:latin typeface="Tahoma" pitchFamily="34" charset="0"/>
                <a:ea typeface="Tahoma" pitchFamily="34" charset="0"/>
                <a:cs typeface="Tahoma" pitchFamily="34" charset="0"/>
              </a:rPr>
              <a:t>This includes your organization’s </a:t>
            </a:r>
            <a:r>
              <a:rPr lang="en-US" sz="1100" i="1" dirty="0">
                <a:latin typeface="Tahoma" pitchFamily="34" charset="0"/>
                <a:ea typeface="Tahoma" pitchFamily="34" charset="0"/>
                <a:cs typeface="Tahoma" pitchFamily="34" charset="0"/>
              </a:rPr>
              <a:t>competitive environment</a:t>
            </a:r>
            <a:r>
              <a:rPr lang="en-US" sz="1100" dirty="0">
                <a:latin typeface="Tahoma" pitchFamily="34" charset="0"/>
                <a:ea typeface="Tahoma" pitchFamily="34" charset="0"/>
                <a:cs typeface="Tahoma" pitchFamily="34" charset="0"/>
              </a:rPr>
              <a:t> (including your relative size and growth and number of competitors). It also includes your </a:t>
            </a:r>
            <a:r>
              <a:rPr lang="en-US" sz="1100" i="1" dirty="0">
                <a:latin typeface="Tahoma" pitchFamily="34" charset="0"/>
                <a:ea typeface="Tahoma" pitchFamily="34" charset="0"/>
                <a:cs typeface="Tahoma" pitchFamily="34" charset="0"/>
              </a:rPr>
              <a:t>strategic context </a:t>
            </a:r>
            <a:r>
              <a:rPr lang="en-US" sz="1100" dirty="0">
                <a:latin typeface="Tahoma" pitchFamily="34" charset="0"/>
                <a:ea typeface="Tahoma" pitchFamily="34" charset="0"/>
                <a:cs typeface="Tahoma" pitchFamily="34" charset="0"/>
              </a:rPr>
              <a:t>(key business, operational, societal responsibility, and workforce strategic challenges and advantages)</a:t>
            </a:r>
            <a:r>
              <a:rPr lang="en-US" sz="1100" i="1"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and </a:t>
            </a:r>
            <a:r>
              <a:rPr lang="en-US" sz="1100" dirty="0" err="1">
                <a:latin typeface="Tahoma" pitchFamily="34" charset="0"/>
                <a:ea typeface="Tahoma" pitchFamily="34" charset="0"/>
                <a:cs typeface="Tahoma" pitchFamily="34" charset="0"/>
              </a:rPr>
              <a:t>your</a:t>
            </a:r>
            <a:r>
              <a:rPr lang="en-US" sz="1100" i="1" dirty="0" err="1">
                <a:latin typeface="Tahoma" pitchFamily="34" charset="0"/>
                <a:ea typeface="Tahoma" pitchFamily="34" charset="0"/>
                <a:cs typeface="Tahoma" pitchFamily="34" charset="0"/>
              </a:rPr>
              <a:t>performance</a:t>
            </a:r>
            <a:r>
              <a:rPr lang="en-US" sz="1100" i="1" dirty="0">
                <a:latin typeface="Tahoma" pitchFamily="34" charset="0"/>
                <a:ea typeface="Tahoma" pitchFamily="34" charset="0"/>
                <a:cs typeface="Tahoma" pitchFamily="34" charset="0"/>
              </a:rPr>
              <a:t> improvement system</a:t>
            </a:r>
            <a:r>
              <a:rPr lang="en-US" sz="1100" dirty="0">
                <a:latin typeface="Tahoma" pitchFamily="34" charset="0"/>
                <a:ea typeface="Tahoma" pitchFamily="34" charset="0"/>
                <a:cs typeface="Tahoma" pitchFamily="34" charset="0"/>
              </a:rPr>
              <a:t> (including your approach to evaluation and improvement).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eaLnBrk="0" hangingPunct="0">
              <a:defRPr sz="2600">
                <a:solidFill>
                  <a:schemeClr val="tx1"/>
                </a:solidFill>
                <a:latin typeface="Times New Roman" pitchFamily="18" charset="0"/>
                <a:ea typeface="ＭＳ Ｐゴシック" pitchFamily="34" charset="-128"/>
              </a:defRPr>
            </a:lvl1pPr>
            <a:lvl2pPr marL="833991" indent="-320765" defTabSz="933786" eaLnBrk="0" hangingPunct="0">
              <a:defRPr sz="2600">
                <a:solidFill>
                  <a:schemeClr val="tx1"/>
                </a:solidFill>
                <a:latin typeface="Times New Roman" pitchFamily="18" charset="0"/>
                <a:ea typeface="ＭＳ Ｐゴシック" pitchFamily="34" charset="-128"/>
              </a:defRPr>
            </a:lvl2pPr>
            <a:lvl3pPr marL="1283064" indent="-256612" defTabSz="933786" eaLnBrk="0" hangingPunct="0">
              <a:defRPr sz="2600">
                <a:solidFill>
                  <a:schemeClr val="tx1"/>
                </a:solidFill>
                <a:latin typeface="Times New Roman" pitchFamily="18" charset="0"/>
                <a:ea typeface="ＭＳ Ｐゴシック" pitchFamily="34" charset="-128"/>
              </a:defRPr>
            </a:lvl3pPr>
            <a:lvl4pPr marL="1796290" indent="-256612" defTabSz="933786" eaLnBrk="0" hangingPunct="0">
              <a:defRPr sz="2600">
                <a:solidFill>
                  <a:schemeClr val="tx1"/>
                </a:solidFill>
                <a:latin typeface="Times New Roman" pitchFamily="18" charset="0"/>
                <a:ea typeface="ＭＳ Ｐゴシック" pitchFamily="34" charset="-128"/>
              </a:defRPr>
            </a:lvl4pPr>
            <a:lvl5pPr marL="2309516" indent="-256612" defTabSz="933786" eaLnBrk="0" hangingPunct="0">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B966685-0A99-4C3C-A51F-CD1BC831AEE8}" type="slidenum">
              <a:rPr lang="en-US" sz="1200"/>
              <a:pPr/>
              <a:t>15</a:t>
            </a:fld>
            <a:endParaRPr lang="en-US" sz="1200"/>
          </a:p>
        </p:txBody>
      </p:sp>
      <p:sp>
        <p:nvSpPr>
          <p:cNvPr id="45059" name="Rectangle 2"/>
          <p:cNvSpPr>
            <a:spLocks noGrp="1" noRot="1" noChangeAspect="1" noChangeArrowheads="1" noTextEdit="1"/>
          </p:cNvSpPr>
          <p:nvPr>
            <p:ph type="sldImg"/>
          </p:nvPr>
        </p:nvSpPr>
        <p:spPr>
          <a:xfrm>
            <a:off x="1152525" y="684213"/>
            <a:ext cx="4657725" cy="3492500"/>
          </a:xfrm>
          <a:ln/>
        </p:spPr>
      </p:sp>
      <p:sp>
        <p:nvSpPr>
          <p:cNvPr id="44036" name="Rectangle 3"/>
          <p:cNvSpPr>
            <a:spLocks noGrp="1" noChangeArrowheads="1"/>
          </p:cNvSpPr>
          <p:nvPr>
            <p:ph type="body" idx="1"/>
          </p:nvPr>
        </p:nvSpPr>
        <p:spPr>
          <a:ln/>
        </p:spPr>
        <p:txBody>
          <a:bodyPr/>
          <a:lstStyle/>
          <a:p>
            <a:pPr>
              <a:spcAft>
                <a:spcPts val="612"/>
              </a:spcAft>
            </a:pPr>
            <a:r>
              <a:rPr lang="en-US" sz="1100" dirty="0">
                <a:latin typeface="Tahoma" pitchFamily="34" charset="0"/>
                <a:ea typeface="Tahoma" pitchFamily="34" charset="0"/>
                <a:cs typeface="Tahoma" pitchFamily="34" charset="0"/>
              </a:rPr>
              <a:t>As a next step in self-assessment, you might purchase a Criteria booklet and </a:t>
            </a:r>
            <a:r>
              <a:rPr lang="en-US" sz="1100" b="1" dirty="0">
                <a:latin typeface="Tahoma" pitchFamily="34" charset="0"/>
                <a:ea typeface="Tahoma" pitchFamily="34" charset="0"/>
                <a:cs typeface="Tahoma" pitchFamily="34" charset="0"/>
              </a:rPr>
              <a:t>answer the questions in the titles of the 17 Criteria items.</a:t>
            </a:r>
            <a:r>
              <a:rPr lang="en-US" sz="1100" dirty="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The sample shown here is from Category 3, Customer Focus </a:t>
            </a:r>
            <a:r>
              <a:rPr lang="en-US" sz="1100" dirty="0">
                <a:latin typeface="Tahoma" pitchFamily="34" charset="0"/>
                <a:ea typeface="Tahoma" pitchFamily="34" charset="0"/>
                <a:cs typeface="Tahoma" pitchFamily="34" charset="0"/>
              </a:rPr>
              <a:t>This will give you a basic understanding of the Criteria and your organization’s performance in each area. You might do this yourself, at a leadership retreat, or as a whole organization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eaLnBrk="0" hangingPunct="0">
              <a:defRPr sz="2600">
                <a:solidFill>
                  <a:schemeClr val="tx1"/>
                </a:solidFill>
                <a:latin typeface="Times New Roman" pitchFamily="18" charset="0"/>
                <a:ea typeface="ＭＳ Ｐゴシック" pitchFamily="34" charset="-128"/>
              </a:defRPr>
            </a:lvl1pPr>
            <a:lvl2pPr marL="833991" indent="-320765" defTabSz="933786" eaLnBrk="0" hangingPunct="0">
              <a:defRPr sz="2600">
                <a:solidFill>
                  <a:schemeClr val="tx1"/>
                </a:solidFill>
                <a:latin typeface="Times New Roman" pitchFamily="18" charset="0"/>
                <a:ea typeface="ＭＳ Ｐゴシック" pitchFamily="34" charset="-128"/>
              </a:defRPr>
            </a:lvl2pPr>
            <a:lvl3pPr marL="1283064" indent="-256612" defTabSz="933786" eaLnBrk="0" hangingPunct="0">
              <a:defRPr sz="2600">
                <a:solidFill>
                  <a:schemeClr val="tx1"/>
                </a:solidFill>
                <a:latin typeface="Times New Roman" pitchFamily="18" charset="0"/>
                <a:ea typeface="ＭＳ Ｐゴシック" pitchFamily="34" charset="-128"/>
              </a:defRPr>
            </a:lvl3pPr>
            <a:lvl4pPr marL="1796290" indent="-256612" defTabSz="933786" eaLnBrk="0" hangingPunct="0">
              <a:defRPr sz="2600">
                <a:solidFill>
                  <a:schemeClr val="tx1"/>
                </a:solidFill>
                <a:latin typeface="Times New Roman" pitchFamily="18" charset="0"/>
                <a:ea typeface="ＭＳ Ｐゴシック" pitchFamily="34" charset="-128"/>
              </a:defRPr>
            </a:lvl4pPr>
            <a:lvl5pPr marL="2309516" indent="-256612" defTabSz="933786" eaLnBrk="0" hangingPunct="0">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B966685-0A99-4C3C-A51F-CD1BC831AEE8}" type="slidenum">
              <a:rPr lang="en-US" sz="1200"/>
              <a:pPr/>
              <a:t>16</a:t>
            </a:fld>
            <a:endParaRPr lang="en-US" sz="1200"/>
          </a:p>
        </p:txBody>
      </p:sp>
      <p:sp>
        <p:nvSpPr>
          <p:cNvPr id="45059" name="Rectangle 2"/>
          <p:cNvSpPr>
            <a:spLocks noGrp="1" noRot="1" noChangeAspect="1" noChangeArrowheads="1" noTextEdit="1"/>
          </p:cNvSpPr>
          <p:nvPr>
            <p:ph type="sldImg"/>
          </p:nvPr>
        </p:nvSpPr>
        <p:spPr>
          <a:xfrm>
            <a:off x="1152525" y="684213"/>
            <a:ext cx="4657725" cy="3492500"/>
          </a:xfrm>
          <a:ln/>
        </p:spPr>
      </p:sp>
      <p:sp>
        <p:nvSpPr>
          <p:cNvPr id="44036" name="Rectangle 3"/>
          <p:cNvSpPr>
            <a:spLocks noGrp="1" noChangeArrowheads="1"/>
          </p:cNvSpPr>
          <p:nvPr>
            <p:ph type="body" idx="1"/>
          </p:nvPr>
        </p:nvSpPr>
        <p:spPr>
          <a:ln/>
        </p:spPr>
        <p:txBody>
          <a:bodyPr/>
          <a:lstStyle/>
          <a:p>
            <a:pPr>
              <a:spcAft>
                <a:spcPts val="612"/>
              </a:spcAft>
            </a:pPr>
            <a:r>
              <a:rPr lang="en-US" sz="1100" b="1" dirty="0">
                <a:latin typeface="Tahoma" pitchFamily="34" charset="0"/>
                <a:ea typeface="Tahoma" pitchFamily="34" charset="0"/>
                <a:cs typeface="Tahoma" pitchFamily="34" charset="0"/>
              </a:rPr>
              <a:t>Then look at the Criteria category titles, item titles, and area-to-address headings to see a simple outline of a holistic performance management system. </a:t>
            </a:r>
            <a:r>
              <a:rPr lang="en-US" sz="1100" dirty="0">
                <a:latin typeface="Tahoma" pitchFamily="34" charset="0"/>
                <a:ea typeface="Tahoma" pitchFamily="34" charset="0"/>
                <a:cs typeface="Tahoma" pitchFamily="34" charset="0"/>
              </a:rPr>
              <a:t>See if you are considering all of these dimensions in establishing your leadership system and measuring performance.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53DDF20-EA6B-4AA7-9340-88B18DAC273D}" type="slidenum">
              <a:rPr lang="en-US" sz="1200"/>
              <a:pPr/>
              <a:t>17</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535614" y="4345837"/>
            <a:ext cx="5948703" cy="4107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2"/>
              </a:spcAft>
            </a:pPr>
            <a:r>
              <a:rPr lang="en-US" sz="1100" dirty="0">
                <a:latin typeface="Tahoma" pitchFamily="34" charset="0"/>
                <a:ea typeface="Tahoma" pitchFamily="34" charset="0"/>
                <a:cs typeface="Tahoma" pitchFamily="34" charset="0"/>
              </a:rPr>
              <a:t>If your organization has some experience with the Baldrige Criteria or has completed smaller-scale assessments, you may be ready to use the complete set of Criteria to conduct a full self-assessment. Here are six basic steps for conducting a full self-assessment, although we encourage you to modify this process to meet your own organizational needs.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53DDF20-EA6B-4AA7-9340-88B18DAC273D}" type="slidenum">
              <a:rPr lang="en-US" sz="1200"/>
              <a:pPr/>
              <a:t>18</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535614" y="4345837"/>
            <a:ext cx="5948703" cy="4107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199" indent="-233199">
              <a:spcAft>
                <a:spcPts val="612"/>
              </a:spcAft>
              <a:buFont typeface="+mj-lt"/>
              <a:buAutoNum type="arabicPeriod"/>
            </a:pPr>
            <a:r>
              <a:rPr lang="en-US" sz="1100" dirty="0">
                <a:latin typeface="Tahoma" pitchFamily="34" charset="0"/>
                <a:ea typeface="Tahoma" pitchFamily="34" charset="0"/>
                <a:cs typeface="Tahoma" pitchFamily="34" charset="0"/>
              </a:rPr>
              <a:t>First, identify whether the whole organization or a specific part of it will be assessed. Determine if the self-assessment will cover the entire organization, a subunit, a division, or a department.</a:t>
            </a:r>
          </a:p>
          <a:p>
            <a:pPr marL="233199" indent="-233199">
              <a:spcAft>
                <a:spcPts val="612"/>
              </a:spcAft>
              <a:buFont typeface="+mj-lt"/>
              <a:buAutoNum type="arabicPeriod"/>
            </a:pPr>
            <a:r>
              <a:rPr lang="en-US" sz="1100" dirty="0">
                <a:latin typeface="Tahoma" pitchFamily="34" charset="0"/>
                <a:ea typeface="Tahoma" pitchFamily="34" charset="0"/>
                <a:cs typeface="Tahoma" pitchFamily="34" charset="0"/>
              </a:rPr>
              <a:t>Then select champions for each of the Baldrige categories. These champions will participate in preparing responses to the item questions in the Criteria categories. If they have not already done so, champions should prepare an Organizational Profile describing your organization and its challenges. </a:t>
            </a:r>
          </a:p>
          <a:p>
            <a:pPr marL="233199" indent="-233199">
              <a:spcAft>
                <a:spcPts val="612"/>
              </a:spcAft>
              <a:buFont typeface="+mj-lt"/>
              <a:buAutoNum type="arabicPeriod"/>
            </a:pPr>
            <a:r>
              <a:rPr lang="en-US" sz="1100" dirty="0">
                <a:latin typeface="Tahoma" pitchFamily="34" charset="0"/>
                <a:ea typeface="Tahoma" pitchFamily="34" charset="0"/>
                <a:cs typeface="Tahoma" pitchFamily="34" charset="0"/>
              </a:rPr>
              <a:t>The champions select category teams, which collect information and data for responding to the Criteria questions in their respective categories. </a:t>
            </a:r>
          </a:p>
          <a:p>
            <a:pPr marL="229884" indent="-229884">
              <a:spcAft>
                <a:spcPts val="612"/>
              </a:spcAft>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3ACCDA7E-2C3D-4167-A3FA-D583F8DAE876}" type="slidenum">
              <a:rPr lang="en-US" sz="1200"/>
              <a:pPr/>
              <a:t>19</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535612" y="4420315"/>
            <a:ext cx="6251510" cy="4033335"/>
          </a:xfrm>
          <a:ln/>
        </p:spPr>
        <p:txBody>
          <a:bodyPr/>
          <a:lstStyle/>
          <a:p>
            <a:pPr marL="513226" indent="-256612">
              <a:spcAft>
                <a:spcPts val="612"/>
              </a:spcAft>
              <a:defRPr/>
            </a:pPr>
            <a:r>
              <a:rPr lang="en-US" sz="1100" dirty="0">
                <a:latin typeface="Tahoma" pitchFamily="34" charset="0"/>
                <a:ea typeface="Tahoma" pitchFamily="34" charset="0"/>
                <a:cs typeface="Tahoma" pitchFamily="34" charset="0"/>
              </a:rPr>
              <a:t>4.	Category teams share their answers to Criteria questions with other category teams. The teams identify common themes in their answers.</a:t>
            </a:r>
          </a:p>
          <a:p>
            <a:pPr marL="513226" indent="-256612">
              <a:spcAft>
                <a:spcPts val="612"/>
              </a:spcAft>
              <a:defRPr/>
            </a:pPr>
            <a:r>
              <a:rPr lang="en-US" sz="1100" dirty="0">
                <a:latin typeface="Tahoma" pitchFamily="34" charset="0"/>
                <a:ea typeface="Tahoma" pitchFamily="34" charset="0"/>
                <a:cs typeface="Tahoma" pitchFamily="34" charset="0"/>
              </a:rPr>
              <a:t>5.	Each category team creates and communicates an action plan for improvement based on the team’s answers and organizational priorities. The Self-Analysis Worksheet, available online at www.nist.gov/baldrige/publications/business_nonprofit_criteria.cfm, can help your category teams identify strengths and opportunities, set priorities, and develop action plans.</a:t>
            </a:r>
          </a:p>
          <a:p>
            <a:pPr marL="229884" indent="-229884">
              <a:spcAft>
                <a:spcPts val="612"/>
              </a:spcAft>
              <a:defRPr/>
            </a:pPr>
            <a:endParaRPr lang="en-US" sz="1100" dirty="0">
              <a:latin typeface="Tahoma" pitchFamily="34" charset="0"/>
              <a:ea typeface="Tahoma" pitchFamily="34" charset="0"/>
              <a:cs typeface="Tahoma" pitchFamily="34" charset="0"/>
            </a:endParaRPr>
          </a:p>
          <a:p>
            <a:pPr marL="229884" indent="-229884">
              <a:spcAft>
                <a:spcPts val="612"/>
              </a:spcAft>
              <a:defRPr/>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EB37065E-A954-4285-9401-C749AC61B396}" type="slidenum">
              <a:rPr lang="en-US" sz="1200"/>
              <a:pPr/>
              <a:t>2</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449327" y="4418780"/>
            <a:ext cx="5987775" cy="418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2"/>
              </a:spcAft>
            </a:pPr>
            <a:r>
              <a:rPr lang="en-US" sz="1100" dirty="0" smtClean="0">
                <a:latin typeface="Tahoma" pitchFamily="34" charset="0"/>
                <a:ea typeface="Tahoma" pitchFamily="34" charset="0"/>
                <a:cs typeface="Tahoma" pitchFamily="34" charset="0"/>
              </a:rPr>
              <a:t>Whether </a:t>
            </a:r>
            <a:r>
              <a:rPr lang="en-US" sz="1100" dirty="0">
                <a:latin typeface="Tahoma" pitchFamily="34" charset="0"/>
                <a:ea typeface="Tahoma" pitchFamily="34" charset="0"/>
                <a:cs typeface="Tahoma" pitchFamily="34" charset="0"/>
              </a:rPr>
              <a:t>your organization is large or small, and no matter your industry or sector, you can use the Baldrige Criteria for improvement. The most visible users of the Baldrige Criteria are Baldrige Award recipients, but many more organizations nationwide use the Criteria internally for improvement. </a:t>
            </a:r>
          </a:p>
          <a:p>
            <a:pPr>
              <a:spcAft>
                <a:spcPts val="612"/>
              </a:spcAft>
            </a:pPr>
            <a:r>
              <a:rPr lang="en-US" sz="1100" dirty="0">
                <a:latin typeface="Tahoma" pitchFamily="34" charset="0"/>
                <a:ea typeface="Tahoma" pitchFamily="34" charset="0"/>
                <a:cs typeface="Tahoma" pitchFamily="34" charset="0"/>
              </a:rPr>
              <a:t>The Baldrige Criteria provide a framework for evaluating how well your organization is doing in meeting its goals and objectives. Use the Criteria to examine both your processes and their impact on results. </a:t>
            </a:r>
          </a:p>
          <a:p>
            <a:pPr>
              <a:spcAft>
                <a:spcPts val="612"/>
              </a:spcAft>
            </a:pPr>
            <a:r>
              <a:rPr lang="en-US" sz="1100" dirty="0">
                <a:latin typeface="Tahoma" pitchFamily="34" charset="0"/>
                <a:ea typeface="Tahoma" pitchFamily="34" charset="0"/>
                <a:cs typeface="Tahoma" pitchFamily="34" charset="0"/>
              </a:rPr>
              <a:t>Most organizations begin their improvement journeys by using the Criteria for self-assessment. Self-assessments are flexible. You can</a:t>
            </a:r>
          </a:p>
          <a:p>
            <a:pPr lvl="1" indent="-192460">
              <a:spcAft>
                <a:spcPts val="612"/>
              </a:spcAft>
              <a:buFontTx/>
              <a:buChar char="•"/>
            </a:pPr>
            <a:r>
              <a:rPr lang="en-US" sz="1100" dirty="0">
                <a:latin typeface="Tahoma" pitchFamily="34" charset="0"/>
                <a:ea typeface="Tahoma" pitchFamily="34" charset="0"/>
                <a:cs typeface="Tahoma" pitchFamily="34" charset="0"/>
              </a:rPr>
              <a:t>engage all workforce members in the process or select participants from a cross section of functions and levels—or appoint a small group to represent all colleagues</a:t>
            </a:r>
          </a:p>
          <a:p>
            <a:pPr lvl="1" indent="-192460">
              <a:spcAft>
                <a:spcPts val="612"/>
              </a:spcAft>
              <a:buFontTx/>
              <a:buChar char="•"/>
            </a:pPr>
            <a:r>
              <a:rPr lang="en-US" sz="1100" dirty="0">
                <a:latin typeface="Tahoma" pitchFamily="34" charset="0"/>
                <a:ea typeface="Tahoma" pitchFamily="34" charset="0"/>
                <a:cs typeface="Tahoma" pitchFamily="34" charset="0"/>
              </a:rPr>
              <a:t>use a questionnaire approach </a:t>
            </a:r>
          </a:p>
          <a:p>
            <a:pPr lvl="1" indent="-192460">
              <a:spcAft>
                <a:spcPts val="612"/>
              </a:spcAft>
              <a:buFontTx/>
              <a:buChar char="•"/>
            </a:pPr>
            <a:r>
              <a:rPr lang="en-US" sz="1100" dirty="0">
                <a:latin typeface="Tahoma" pitchFamily="34" charset="0"/>
                <a:ea typeface="Tahoma" pitchFamily="34" charset="0"/>
                <a:cs typeface="Tahoma" pitchFamily="34" charset="0"/>
              </a:rPr>
              <a:t>use only the Organizational Profile in the Criteria booklet for a first </a:t>
            </a:r>
            <a:br>
              <a:rPr lang="en-US" sz="1100" dirty="0">
                <a:latin typeface="Tahoma" pitchFamily="34" charset="0"/>
                <a:ea typeface="Tahoma" pitchFamily="34" charset="0"/>
                <a:cs typeface="Tahoma" pitchFamily="34" charset="0"/>
              </a:rPr>
            </a:br>
            <a:r>
              <a:rPr lang="en-US" sz="1100" dirty="0">
                <a:latin typeface="Tahoma" pitchFamily="34" charset="0"/>
                <a:ea typeface="Tahoma" pitchFamily="34" charset="0"/>
                <a:cs typeface="Tahoma" pitchFamily="34" charset="0"/>
              </a:rPr>
              <a:t>self-assessment</a:t>
            </a:r>
          </a:p>
          <a:p>
            <a:pPr lvl="1" indent="-192460">
              <a:spcAft>
                <a:spcPts val="612"/>
              </a:spcAft>
              <a:buFontTx/>
              <a:buChar char="•"/>
            </a:pPr>
            <a:r>
              <a:rPr lang="en-US" sz="1100" dirty="0">
                <a:latin typeface="Tahoma" pitchFamily="34" charset="0"/>
                <a:ea typeface="Tahoma" pitchFamily="34" charset="0"/>
                <a:cs typeface="Tahoma" pitchFamily="34" charset="0"/>
              </a:rPr>
              <a:t>focus on a single Criteria category or look at all seven categories simultaneously</a:t>
            </a:r>
          </a:p>
          <a:p>
            <a:pPr lvl="1" indent="-192460">
              <a:spcAft>
                <a:spcPts val="612"/>
              </a:spcAft>
              <a:buFontTx/>
              <a:buChar char="•"/>
            </a:pPr>
            <a:r>
              <a:rPr lang="en-US" sz="1100" dirty="0">
                <a:latin typeface="Tahoma" pitchFamily="34" charset="0"/>
                <a:ea typeface="Tahoma" pitchFamily="34" charset="0"/>
                <a:cs typeface="Tahoma" pitchFamily="34" charset="0"/>
              </a:rPr>
              <a:t>benchmark other organizations in key areas to identify best practices and results</a:t>
            </a:r>
          </a:p>
          <a:p>
            <a:pPr>
              <a:spcAft>
                <a:spcPts val="612"/>
              </a:spcAft>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3ACCDA7E-2C3D-4167-A3FA-D583F8DAE876}" type="slidenum">
              <a:rPr lang="en-US" sz="1200"/>
              <a:pPr/>
              <a:t>20</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538162" y="4424362"/>
            <a:ext cx="6251510" cy="4259457"/>
          </a:xfrm>
          <a:ln/>
        </p:spPr>
        <p:txBody>
          <a:bodyPr/>
          <a:lstStyle/>
          <a:p>
            <a:pPr marL="513226" indent="-256612">
              <a:spcAft>
                <a:spcPts val="612"/>
              </a:spcAft>
              <a:defRPr/>
            </a:pPr>
            <a:r>
              <a:rPr lang="en-US" sz="1100" dirty="0">
                <a:latin typeface="Tahoma" pitchFamily="34" charset="0"/>
                <a:ea typeface="Tahoma" pitchFamily="34" charset="0"/>
                <a:cs typeface="Tahoma" pitchFamily="34" charset="0"/>
              </a:rPr>
              <a:t>6.	In the final step, senior leaders, champions, and teams evaluate what has been done and think about ways to improve the self-assessment process in the future.</a:t>
            </a:r>
          </a:p>
          <a:p>
            <a:pPr>
              <a:spcAft>
                <a:spcPts val="612"/>
              </a:spcAft>
              <a:defRPr/>
            </a:pPr>
            <a:r>
              <a:rPr lang="en-US" sz="1100" dirty="0">
                <a:latin typeface="Tahoma" pitchFamily="34" charset="0"/>
                <a:ea typeface="Tahoma" pitchFamily="34" charset="0"/>
                <a:cs typeface="Tahoma" pitchFamily="34" charset="0"/>
              </a:rPr>
              <a:t>Your organization’s experience with and prior use of the Baldrige Criteria may determine whether you use an informal self-assessment or a formal approach that includes developing a written report. If you decide on an informal assessment—which many organizations have found to be a good way to start—you can complete the exercise in a one- or two-day meeting.</a:t>
            </a:r>
          </a:p>
          <a:p>
            <a:pPr marL="229884" indent="-229884">
              <a:spcAft>
                <a:spcPts val="612"/>
              </a:spcAft>
              <a:defRPr/>
            </a:pPr>
            <a:endParaRPr lang="en-US" sz="1100" dirty="0">
              <a:latin typeface="Tahoma" pitchFamily="34" charset="0"/>
              <a:ea typeface="Tahoma" pitchFamily="34" charset="0"/>
              <a:cs typeface="Tahoma" pitchFamily="34" charset="0"/>
            </a:endParaRPr>
          </a:p>
          <a:p>
            <a:pPr marL="229884" indent="-229884">
              <a:spcAft>
                <a:spcPts val="612"/>
              </a:spcAft>
              <a:defRPr/>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2"/>
              </a:spcAft>
            </a:pPr>
            <a:r>
              <a:rPr lang="en-US" sz="1100" dirty="0">
                <a:latin typeface="Tahoma" pitchFamily="34" charset="0"/>
                <a:ea typeface="Tahoma" pitchFamily="34" charset="0"/>
                <a:cs typeface="Tahoma" pitchFamily="34" charset="0"/>
              </a:rPr>
              <a:t>Visit the Baldrige Web site for self-assessment resources.</a:t>
            </a:r>
          </a:p>
          <a:p>
            <a:pPr>
              <a:spcAft>
                <a:spcPts val="612"/>
              </a:spcAft>
            </a:pPr>
            <a:r>
              <a:rPr lang="en-US" sz="1100" dirty="0">
                <a:latin typeface="Tahoma" pitchFamily="34" charset="0"/>
                <a:ea typeface="Tahoma" pitchFamily="34" charset="0"/>
                <a:cs typeface="Tahoma" pitchFamily="34" charset="0"/>
              </a:rPr>
              <a:t>The Criteria for Performance Excellence booklets</a:t>
            </a:r>
            <a:r>
              <a:rPr lang="en-US" sz="1100" i="1"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provide the blueprint for an effective self-assessment.</a:t>
            </a:r>
          </a:p>
          <a:p>
            <a:pPr>
              <a:spcAft>
                <a:spcPts val="612"/>
              </a:spcAft>
            </a:pPr>
            <a:r>
              <a:rPr lang="en-US" sz="1100" dirty="0">
                <a:latin typeface="Tahoma" pitchFamily="34" charset="0"/>
                <a:ea typeface="Tahoma" pitchFamily="34" charset="0"/>
                <a:cs typeface="Tahoma" pitchFamily="34" charset="0"/>
              </a:rPr>
              <a:t>The Baldrige Program holds one national and two regional conferences each year to share the role-model approaches of its award winners. These conferences provide insights into the practices of numerous organizations that have used the Criteria to improve and innovate. Workshops on self-assessment are often offered in conjunction with these conferences.</a:t>
            </a:r>
          </a:p>
          <a:p>
            <a:pPr>
              <a:spcAft>
                <a:spcPts val="612"/>
              </a:spcAft>
            </a:pPr>
            <a:r>
              <a:rPr lang="en-US" sz="1100" dirty="0">
                <a:latin typeface="Tahoma" pitchFamily="34" charset="0"/>
                <a:ea typeface="Tahoma" pitchFamily="34" charset="0"/>
                <a:cs typeface="Tahoma" pitchFamily="34" charset="0"/>
              </a:rPr>
              <a:t>Baldrige Award winners honor their responsibility to serve as performance improvement advocates, share their strategies, and serve as role models. Many undertake ongoing self-assessments of their organizations and can share their experiences with you. </a:t>
            </a:r>
          </a:p>
          <a:p>
            <a:pPr>
              <a:spcAft>
                <a:spcPts val="612"/>
              </a:spcAft>
            </a:pPr>
            <a:r>
              <a:rPr lang="en-US" sz="1100" dirty="0">
                <a:latin typeface="Tahoma" pitchFamily="34" charset="0"/>
                <a:ea typeface="Tahoma" pitchFamily="34" charset="0"/>
                <a:cs typeface="Tahoma" pitchFamily="34" charset="0"/>
              </a:rPr>
              <a:t>Numerous state and local Baldrige-based award programs provide helpful services in the area of self-assessment and action in addition to their award program functions. There are programs in most states. </a:t>
            </a:r>
          </a:p>
          <a:p>
            <a:pPr>
              <a:spcAft>
                <a:spcPts val="612"/>
              </a:spcAft>
            </a:pPr>
            <a:endParaRPr lang="en-US" sz="1100" dirty="0">
              <a:latin typeface="Tahoma" pitchFamily="34" charset="0"/>
              <a:ea typeface="Tahoma" pitchFamily="34" charset="0"/>
              <a:cs typeface="Tahoma"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782" eaLnBrk="0" hangingPunct="0">
              <a:defRPr sz="2600">
                <a:solidFill>
                  <a:schemeClr val="tx1"/>
                </a:solidFill>
                <a:latin typeface="Times New Roman" pitchFamily="18" charset="0"/>
                <a:ea typeface="ＭＳ Ｐゴシック" pitchFamily="34" charset="-128"/>
              </a:defRPr>
            </a:lvl1pPr>
            <a:lvl2pPr marL="833906" indent="-320733" defTabSz="924782" eaLnBrk="0" hangingPunct="0">
              <a:defRPr sz="2600">
                <a:solidFill>
                  <a:schemeClr val="tx1"/>
                </a:solidFill>
                <a:latin typeface="Times New Roman" pitchFamily="18" charset="0"/>
                <a:ea typeface="ＭＳ Ｐゴシック" pitchFamily="34" charset="-128"/>
              </a:defRPr>
            </a:lvl2pPr>
            <a:lvl3pPr marL="1282934" indent="-256586" defTabSz="924782" eaLnBrk="0" hangingPunct="0">
              <a:defRPr sz="2600">
                <a:solidFill>
                  <a:schemeClr val="tx1"/>
                </a:solidFill>
                <a:latin typeface="Times New Roman" pitchFamily="18" charset="0"/>
                <a:ea typeface="ＭＳ Ｐゴシック" pitchFamily="34" charset="-128"/>
              </a:defRPr>
            </a:lvl3pPr>
            <a:lvl4pPr marL="1796107" indent="-256586" defTabSz="924782" eaLnBrk="0" hangingPunct="0">
              <a:defRPr sz="2600">
                <a:solidFill>
                  <a:schemeClr val="tx1"/>
                </a:solidFill>
                <a:latin typeface="Times New Roman" pitchFamily="18" charset="0"/>
                <a:ea typeface="ＭＳ Ｐゴシック" pitchFamily="34" charset="-128"/>
              </a:defRPr>
            </a:lvl4pPr>
            <a:lvl5pPr marL="2309280" indent="-256586" defTabSz="924782" eaLnBrk="0" hangingPunct="0">
              <a:defRPr sz="2600">
                <a:solidFill>
                  <a:schemeClr val="tx1"/>
                </a:solidFill>
                <a:latin typeface="Times New Roman" pitchFamily="18" charset="0"/>
                <a:ea typeface="ＭＳ Ｐゴシック" pitchFamily="34" charset="-128"/>
              </a:defRPr>
            </a:lvl5pPr>
            <a:lvl6pPr marL="2822454" indent="-256586" defTabSz="924782"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627" indent="-256586" defTabSz="924782"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8801" indent="-256586" defTabSz="924782"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1974" indent="-256586" defTabSz="924782"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83A77C9F-1FB9-4191-BF9A-2566496A23EA}" type="slidenum">
              <a:rPr lang="en-US" sz="1200"/>
              <a:pPr/>
              <a:t>21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eaLnBrk="0" hangingPunct="0">
              <a:defRPr sz="2600">
                <a:solidFill>
                  <a:schemeClr val="tx1"/>
                </a:solidFill>
                <a:latin typeface="Times New Roman" pitchFamily="18" charset="0"/>
                <a:ea typeface="ＭＳ Ｐゴシック" pitchFamily="34" charset="-128"/>
              </a:defRPr>
            </a:lvl1pPr>
            <a:lvl2pPr marL="833991" indent="-320765" defTabSz="933786" eaLnBrk="0" hangingPunct="0">
              <a:defRPr sz="2600">
                <a:solidFill>
                  <a:schemeClr val="tx1"/>
                </a:solidFill>
                <a:latin typeface="Times New Roman" pitchFamily="18" charset="0"/>
                <a:ea typeface="ＭＳ Ｐゴシック" pitchFamily="34" charset="-128"/>
              </a:defRPr>
            </a:lvl2pPr>
            <a:lvl3pPr marL="1283064" indent="-256612" defTabSz="933786" eaLnBrk="0" hangingPunct="0">
              <a:defRPr sz="2600">
                <a:solidFill>
                  <a:schemeClr val="tx1"/>
                </a:solidFill>
                <a:latin typeface="Times New Roman" pitchFamily="18" charset="0"/>
                <a:ea typeface="ＭＳ Ｐゴシック" pitchFamily="34" charset="-128"/>
              </a:defRPr>
            </a:lvl3pPr>
            <a:lvl4pPr marL="1796290" indent="-256612" defTabSz="933786" eaLnBrk="0" hangingPunct="0">
              <a:defRPr sz="2600">
                <a:solidFill>
                  <a:schemeClr val="tx1"/>
                </a:solidFill>
                <a:latin typeface="Times New Roman" pitchFamily="18" charset="0"/>
                <a:ea typeface="ＭＳ Ｐゴシック" pitchFamily="34" charset="-128"/>
              </a:defRPr>
            </a:lvl4pPr>
            <a:lvl5pPr marL="2309516" indent="-256612" defTabSz="933786" eaLnBrk="0" hangingPunct="0">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31D9FD6-B12B-4123-B798-7CF216E9F169}" type="slidenum">
              <a:rPr lang="en-US" sz="1200"/>
              <a:pPr/>
              <a:t>3</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2"/>
              </a:spcAft>
            </a:pPr>
            <a:r>
              <a:rPr lang="en-US" sz="1100" dirty="0" smtClean="0">
                <a:latin typeface="Tahoma" pitchFamily="34" charset="0"/>
                <a:ea typeface="Tahoma" pitchFamily="34" charset="0"/>
                <a:cs typeface="Tahoma" pitchFamily="34" charset="0"/>
              </a:rPr>
              <a:t>Many </a:t>
            </a:r>
            <a:r>
              <a:rPr lang="en-US" sz="1100" dirty="0">
                <a:latin typeface="Tahoma" pitchFamily="34" charset="0"/>
                <a:ea typeface="Tahoma" pitchFamily="34" charset="0"/>
                <a:cs typeface="Tahoma" pitchFamily="34" charset="0"/>
              </a:rPr>
              <a:t>reasons can underlie the need for a Baldrige self-assessment.</a:t>
            </a:r>
          </a:p>
          <a:p>
            <a:pPr marL="229884" lvl="1" indent="-229884">
              <a:spcAft>
                <a:spcPts val="612"/>
              </a:spcAft>
              <a:buFontTx/>
              <a:buChar char="•"/>
            </a:pPr>
            <a:r>
              <a:rPr lang="en-US" sz="1100" dirty="0">
                <a:latin typeface="Tahoma" pitchFamily="34" charset="0"/>
                <a:ea typeface="Tahoma" pitchFamily="34" charset="0"/>
                <a:cs typeface="Tahoma" pitchFamily="34" charset="0"/>
              </a:rPr>
              <a:t>Your customers, competitors, or budget are driving the need to change.</a:t>
            </a:r>
          </a:p>
          <a:p>
            <a:pPr marL="229884" lvl="1" indent="-229884">
              <a:spcAft>
                <a:spcPts val="612"/>
              </a:spcAft>
              <a:buFontTx/>
              <a:buChar char="•"/>
            </a:pPr>
            <a:r>
              <a:rPr lang="en-US" sz="1100" dirty="0">
                <a:latin typeface="Tahoma" pitchFamily="34" charset="0"/>
                <a:ea typeface="Tahoma" pitchFamily="34" charset="0"/>
                <a:cs typeface="Tahoma" pitchFamily="34" charset="0"/>
              </a:rPr>
              <a:t>Your environment is changing.</a:t>
            </a:r>
          </a:p>
          <a:p>
            <a:pPr marL="229884" lvl="1" indent="-229884">
              <a:spcAft>
                <a:spcPts val="612"/>
              </a:spcAft>
              <a:buFontTx/>
              <a:buChar char="•"/>
            </a:pPr>
            <a:r>
              <a:rPr lang="en-US" sz="1100" dirty="0">
                <a:latin typeface="Tahoma" pitchFamily="34" charset="0"/>
                <a:ea typeface="Tahoma" pitchFamily="34" charset="0"/>
                <a:cs typeface="Tahoma" pitchFamily="34" charset="0"/>
              </a:rPr>
              <a:t>Your organization is among the best, and you want to keep it that way.</a:t>
            </a:r>
          </a:p>
          <a:p>
            <a:pPr>
              <a:spcAft>
                <a:spcPts val="612"/>
              </a:spcAft>
            </a:pPr>
            <a:r>
              <a:rPr lang="en-US" sz="1100" dirty="0">
                <a:latin typeface="Tahoma" pitchFamily="34" charset="0"/>
                <a:ea typeface="Tahoma" pitchFamily="34" charset="0"/>
                <a:cs typeface="Tahoma" pitchFamily="34" charset="0"/>
              </a:rPr>
              <a:t>Your self-assessment can reveal opportunities for your organization’s improvement and help you implement appropriate action plans. </a:t>
            </a:r>
          </a:p>
          <a:p>
            <a:pPr>
              <a:spcAft>
                <a:spcPts val="612"/>
              </a:spcAft>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7B9DB72-D6B2-448A-A291-9766094E53C4}" type="slidenum">
              <a:rPr lang="en-US" sz="1200"/>
              <a:pPr/>
              <a:t>4</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763532" y="4418780"/>
            <a:ext cx="5492863" cy="418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114050" algn="l"/>
              </a:tabLst>
            </a:pPr>
            <a:r>
              <a:rPr lang="en-US" sz="1100" dirty="0">
                <a:latin typeface="Tahoma" pitchFamily="34" charset="0"/>
                <a:ea typeface="Tahoma" pitchFamily="34" charset="0"/>
                <a:cs typeface="Tahoma" pitchFamily="34" charset="0"/>
              </a:rPr>
              <a:t>You can realize on one or more of these benefits when your organization conducts a self-assessment and implements action plans for improvement.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579E1F9-30B8-4687-96D6-4B537EE4F239}" type="slidenum">
              <a:rPr lang="en-US" sz="1200"/>
              <a:pPr/>
              <a:t>5</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322343" y="4418779"/>
            <a:ext cx="6310118" cy="4422618"/>
          </a:xfrm>
          <a:ln/>
        </p:spPr>
        <p:txBody>
          <a:bodyPr/>
          <a:lstStyle/>
          <a:p>
            <a:pPr>
              <a:spcAft>
                <a:spcPts val="612"/>
              </a:spcAft>
              <a:defRPr/>
            </a:pPr>
            <a:r>
              <a:rPr lang="en-US" sz="1100" dirty="0">
                <a:latin typeface="Tahoma" pitchFamily="34" charset="0"/>
                <a:ea typeface="Tahoma" pitchFamily="34" charset="0"/>
                <a:cs typeface="Tahoma" pitchFamily="34" charset="0"/>
              </a:rPr>
              <a:t>Here are some tools and approaches that you can use to introduce the Baldrige Criteria to your organization and begin a self-assessment. Your organization’s experience with the Baldrige Criteria will help you decide where to begin. </a:t>
            </a:r>
          </a:p>
          <a:p>
            <a:pPr marL="229884" indent="26731">
              <a:spcAft>
                <a:spcPts val="612"/>
              </a:spcAft>
              <a:buFontTx/>
              <a:buAutoNum type="arabicPeriod"/>
              <a:defRPr/>
            </a:pPr>
            <a:r>
              <a:rPr lang="en-US" sz="1100" b="1" dirty="0">
                <a:latin typeface="Tahoma" pitchFamily="34" charset="0"/>
                <a:ea typeface="Tahoma" pitchFamily="34" charset="0"/>
                <a:cs typeface="Tahoma" pitchFamily="34" charset="0"/>
              </a:rPr>
              <a:t>  </a:t>
            </a:r>
            <a:r>
              <a:rPr lang="en-US" sz="1100" b="1" i="1" dirty="0">
                <a:latin typeface="Tahoma" pitchFamily="34" charset="0"/>
                <a:ea typeface="Tahoma" pitchFamily="34" charset="0"/>
                <a:cs typeface="Tahoma" pitchFamily="34" charset="0"/>
              </a:rPr>
              <a:t>Are We Making Progress? </a:t>
            </a:r>
            <a:r>
              <a:rPr lang="en-US" sz="1100" dirty="0">
                <a:latin typeface="Tahoma" pitchFamily="34" charset="0"/>
                <a:ea typeface="Tahoma" pitchFamily="34" charset="0"/>
                <a:cs typeface="Tahoma" pitchFamily="34" charset="0"/>
              </a:rPr>
              <a:t>and </a:t>
            </a:r>
            <a:r>
              <a:rPr lang="en-US" sz="1100" b="1" i="1" dirty="0">
                <a:latin typeface="Tahoma" pitchFamily="34" charset="0"/>
                <a:ea typeface="Tahoma" pitchFamily="34" charset="0"/>
                <a:cs typeface="Tahoma" pitchFamily="34" charset="0"/>
              </a:rPr>
              <a:t>Are We Making Progress as Leaders?</a:t>
            </a:r>
            <a:r>
              <a:rPr lang="en-US" sz="1100" dirty="0">
                <a:latin typeface="Tahoma" pitchFamily="34" charset="0"/>
                <a:ea typeface="Tahoma" pitchFamily="34" charset="0"/>
                <a:cs typeface="Tahoma" pitchFamily="34" charset="0"/>
              </a:rPr>
              <a:t>  are two questionnaires that will introduce the seven Criteria categories to your organization and help you quickly identify strengths and opportunities for improvement.</a:t>
            </a:r>
          </a:p>
          <a:p>
            <a:pPr marL="229884" indent="26731">
              <a:spcAft>
                <a:spcPts val="612"/>
              </a:spcAft>
              <a:defRPr/>
            </a:pPr>
            <a:r>
              <a:rPr lang="en-US" sz="1100" b="1" dirty="0">
                <a:latin typeface="Tahoma" pitchFamily="34" charset="0"/>
                <a:ea typeface="Tahoma" pitchFamily="34" charset="0"/>
                <a:cs typeface="Tahoma" pitchFamily="34" charset="0"/>
              </a:rPr>
              <a:t>2.</a:t>
            </a:r>
            <a:r>
              <a:rPr lang="en-US" sz="1100" b="1" i="1" dirty="0">
                <a:latin typeface="Tahoma" pitchFamily="34" charset="0"/>
                <a:ea typeface="Tahoma" pitchFamily="34" charset="0"/>
                <a:cs typeface="Tahoma" pitchFamily="34" charset="0"/>
              </a:rPr>
              <a:t> Easy Insight: Take a First Step toward a Baldrige Self-Assessment </a:t>
            </a:r>
            <a:r>
              <a:rPr lang="en-US" sz="1100" b="1"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is an online assessment tool that helps you identify gaps in your understanding of your organization and allows you to compare your organization to others.</a:t>
            </a:r>
          </a:p>
          <a:p>
            <a:pPr marL="229884" indent="26731">
              <a:spcAft>
                <a:spcPts val="612"/>
              </a:spcAft>
              <a:defRPr/>
            </a:pPr>
            <a:r>
              <a:rPr lang="en-US" sz="1100" b="1" dirty="0">
                <a:latin typeface="Tahoma" pitchFamily="34" charset="0"/>
                <a:ea typeface="Tahoma" pitchFamily="34" charset="0"/>
                <a:cs typeface="Tahoma" pitchFamily="34" charset="0"/>
              </a:rPr>
              <a:t>3. Completing the Organizational Profile </a:t>
            </a:r>
            <a:r>
              <a:rPr lang="en-US" sz="1100" dirty="0">
                <a:latin typeface="Tahoma" pitchFamily="34" charset="0"/>
                <a:ea typeface="Tahoma" pitchFamily="34" charset="0"/>
                <a:cs typeface="Tahoma" pitchFamily="34" charset="0"/>
              </a:rPr>
              <a:t>is the first step in a full self-assessment the Baldrige Criteria.</a:t>
            </a:r>
          </a:p>
          <a:p>
            <a:pPr marL="229884" indent="26731">
              <a:spcAft>
                <a:spcPts val="612"/>
              </a:spcAft>
              <a:defRPr/>
            </a:pPr>
            <a:r>
              <a:rPr lang="en-US" sz="1100" b="1" dirty="0">
                <a:latin typeface="Tahoma" pitchFamily="34" charset="0"/>
                <a:ea typeface="Tahoma" pitchFamily="34" charset="0"/>
                <a:cs typeface="Tahoma" pitchFamily="34" charset="0"/>
              </a:rPr>
              <a:t>4. Answering the 17 Criteria item title questions</a:t>
            </a:r>
            <a:r>
              <a:rPr lang="en-US" sz="1100" dirty="0">
                <a:latin typeface="Tahoma" pitchFamily="34" charset="0"/>
                <a:ea typeface="Tahoma" pitchFamily="34" charset="0"/>
                <a:cs typeface="Tahoma" pitchFamily="34" charset="0"/>
              </a:rPr>
              <a:t> helps you understand the full dimensions of the Criteria and your organization.</a:t>
            </a:r>
          </a:p>
          <a:p>
            <a:pPr marL="229884" indent="26731">
              <a:spcAft>
                <a:spcPts val="612"/>
              </a:spcAft>
              <a:defRPr/>
            </a:pPr>
            <a:r>
              <a:rPr lang="en-US" sz="1100" b="1" dirty="0">
                <a:latin typeface="Tahoma" pitchFamily="34" charset="0"/>
                <a:ea typeface="Tahoma" pitchFamily="34" charset="0"/>
                <a:cs typeface="Tahoma" pitchFamily="34" charset="0"/>
              </a:rPr>
              <a:t>5. </a:t>
            </a:r>
            <a:r>
              <a:rPr lang="en-US" sz="1100" dirty="0">
                <a:latin typeface="Tahoma" pitchFamily="34" charset="0"/>
                <a:ea typeface="Tahoma" pitchFamily="34" charset="0"/>
                <a:cs typeface="Tahoma" pitchFamily="34" charset="0"/>
              </a:rPr>
              <a:t>You can conduct an </a:t>
            </a:r>
            <a:r>
              <a:rPr lang="en-US" sz="1100" b="1" dirty="0">
                <a:latin typeface="Tahoma" pitchFamily="34" charset="0"/>
                <a:ea typeface="Tahoma" pitchFamily="34" charset="0"/>
                <a:cs typeface="Tahoma" pitchFamily="34" charset="0"/>
              </a:rPr>
              <a:t>intermediate self-assessment </a:t>
            </a:r>
            <a:r>
              <a:rPr lang="en-US" sz="1100" dirty="0">
                <a:latin typeface="Tahoma" pitchFamily="34" charset="0"/>
                <a:ea typeface="Tahoma" pitchFamily="34" charset="0"/>
                <a:cs typeface="Tahoma" pitchFamily="34" charset="0"/>
              </a:rPr>
              <a:t>using the Criteria item title question and the outline provided by the subsequent headings and subheadings.</a:t>
            </a:r>
          </a:p>
          <a:p>
            <a:pPr marL="229884" indent="26731">
              <a:spcAft>
                <a:spcPts val="612"/>
              </a:spcAft>
              <a:defRPr/>
            </a:pPr>
            <a:r>
              <a:rPr lang="en-US" sz="1100" b="1" dirty="0">
                <a:latin typeface="Tahoma" pitchFamily="34" charset="0"/>
                <a:ea typeface="Tahoma" pitchFamily="34" charset="0"/>
                <a:cs typeface="Tahoma" pitchFamily="34" charset="0"/>
              </a:rPr>
              <a:t>6.</a:t>
            </a:r>
            <a:r>
              <a:rPr lang="en-US" sz="1100" dirty="0">
                <a:latin typeface="Tahoma" pitchFamily="34" charset="0"/>
                <a:ea typeface="Tahoma" pitchFamily="34" charset="0"/>
                <a:cs typeface="Tahoma" pitchFamily="34" charset="0"/>
              </a:rPr>
              <a:t> Finally, you can </a:t>
            </a:r>
            <a:r>
              <a:rPr lang="en-US" sz="1100" b="1" dirty="0">
                <a:latin typeface="Tahoma" pitchFamily="34" charset="0"/>
                <a:ea typeface="Tahoma" pitchFamily="34" charset="0"/>
                <a:cs typeface="Tahoma" pitchFamily="34" charset="0"/>
              </a:rPr>
              <a:t>conduct a full self-assessment </a:t>
            </a:r>
            <a:r>
              <a:rPr lang="en-US" sz="1100" dirty="0">
                <a:latin typeface="Tahoma" pitchFamily="34" charset="0"/>
                <a:ea typeface="Tahoma" pitchFamily="34" charset="0"/>
                <a:cs typeface="Tahoma" pitchFamily="34" charset="0"/>
              </a:rPr>
              <a:t>using the seven categories of the Baldrige Criteria.</a:t>
            </a:r>
          </a:p>
          <a:p>
            <a:pPr marL="229884" indent="-229884">
              <a:spcAft>
                <a:spcPts val="612"/>
              </a:spcAft>
              <a:defRPr/>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eaLnBrk="0" hangingPunct="0">
              <a:defRPr sz="2600">
                <a:solidFill>
                  <a:schemeClr val="tx1"/>
                </a:solidFill>
                <a:latin typeface="Times New Roman" pitchFamily="18" charset="0"/>
                <a:ea typeface="ＭＳ Ｐゴシック" pitchFamily="34" charset="-128"/>
              </a:defRPr>
            </a:lvl1pPr>
            <a:lvl2pPr marL="833991" indent="-320765" defTabSz="933786" eaLnBrk="0" hangingPunct="0">
              <a:defRPr sz="2600">
                <a:solidFill>
                  <a:schemeClr val="tx1"/>
                </a:solidFill>
                <a:latin typeface="Times New Roman" pitchFamily="18" charset="0"/>
                <a:ea typeface="ＭＳ Ｐゴシック" pitchFamily="34" charset="-128"/>
              </a:defRPr>
            </a:lvl2pPr>
            <a:lvl3pPr marL="1283064" indent="-256612" defTabSz="933786" eaLnBrk="0" hangingPunct="0">
              <a:defRPr sz="2600">
                <a:solidFill>
                  <a:schemeClr val="tx1"/>
                </a:solidFill>
                <a:latin typeface="Times New Roman" pitchFamily="18" charset="0"/>
                <a:ea typeface="ＭＳ Ｐゴシック" pitchFamily="34" charset="-128"/>
              </a:defRPr>
            </a:lvl3pPr>
            <a:lvl4pPr marL="1796290" indent="-256612" defTabSz="933786" eaLnBrk="0" hangingPunct="0">
              <a:defRPr sz="2600">
                <a:solidFill>
                  <a:schemeClr val="tx1"/>
                </a:solidFill>
                <a:latin typeface="Times New Roman" pitchFamily="18" charset="0"/>
                <a:ea typeface="ＭＳ Ｐゴシック" pitchFamily="34" charset="-128"/>
              </a:defRPr>
            </a:lvl4pPr>
            <a:lvl5pPr marL="2309516" indent="-256612" defTabSz="933786" eaLnBrk="0" hangingPunct="0">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B966685-0A99-4C3C-A51F-CD1BC831AEE8}" type="slidenum">
              <a:rPr lang="en-US" sz="1200"/>
              <a:pPr/>
              <a:t>6</a:t>
            </a:fld>
            <a:endParaRPr lang="en-US" sz="1200"/>
          </a:p>
        </p:txBody>
      </p:sp>
      <p:sp>
        <p:nvSpPr>
          <p:cNvPr id="45059" name="Rectangle 2"/>
          <p:cNvSpPr>
            <a:spLocks noGrp="1" noRot="1" noChangeAspect="1" noChangeArrowheads="1" noTextEdit="1"/>
          </p:cNvSpPr>
          <p:nvPr>
            <p:ph type="sldImg"/>
          </p:nvPr>
        </p:nvSpPr>
        <p:spPr>
          <a:xfrm>
            <a:off x="1152525" y="684213"/>
            <a:ext cx="4657725" cy="3492500"/>
          </a:xfrm>
          <a:ln/>
        </p:spPr>
      </p:sp>
      <p:sp>
        <p:nvSpPr>
          <p:cNvPr id="44036" name="Rectangle 3"/>
          <p:cNvSpPr>
            <a:spLocks noGrp="1" noChangeArrowheads="1"/>
          </p:cNvSpPr>
          <p:nvPr>
            <p:ph type="body" idx="1"/>
          </p:nvPr>
        </p:nvSpPr>
        <p:spPr>
          <a:ln/>
        </p:spPr>
        <p:txBody>
          <a:bodyPr/>
          <a:lstStyle/>
          <a:p>
            <a:pPr>
              <a:defRPr/>
            </a:pPr>
            <a:r>
              <a:rPr lang="en-US" dirty="0" smtClean="0">
                <a:latin typeface="Tahoma" pitchFamily="34" charset="0"/>
                <a:ea typeface="Tahoma" pitchFamily="34" charset="0"/>
                <a:cs typeface="Tahoma" pitchFamily="34" charset="0"/>
              </a:rPr>
              <a:t>The brochure </a:t>
            </a:r>
            <a:r>
              <a:rPr lang="en-US" i="1" dirty="0" smtClean="0">
                <a:latin typeface="Tahoma" pitchFamily="34" charset="0"/>
                <a:ea typeface="Tahoma" pitchFamily="34" charset="0"/>
                <a:cs typeface="Tahoma" pitchFamily="34" charset="0"/>
              </a:rPr>
              <a:t>Your Reference</a:t>
            </a:r>
            <a:r>
              <a:rPr lang="en-US" i="1" baseline="0" dirty="0" smtClean="0">
                <a:latin typeface="Tahoma" pitchFamily="34" charset="0"/>
                <a:ea typeface="Tahoma" pitchFamily="34" charset="0"/>
                <a:cs typeface="Tahoma" pitchFamily="34" charset="0"/>
              </a:rPr>
              <a:t> </a:t>
            </a:r>
            <a:r>
              <a:rPr lang="en-US" i="1" dirty="0" smtClean="0">
                <a:latin typeface="Tahoma" pitchFamily="34" charset="0"/>
                <a:ea typeface="Tahoma" pitchFamily="34" charset="0"/>
                <a:cs typeface="Tahoma" pitchFamily="34" charset="0"/>
              </a:rPr>
              <a:t>Guide to Performance Excellence,</a:t>
            </a:r>
            <a:r>
              <a:rPr lang="en-US" i="1" baseline="0" dirty="0" smtClean="0">
                <a:latin typeface="Tahoma" pitchFamily="34" charset="0"/>
                <a:ea typeface="Tahoma" pitchFamily="34" charset="0"/>
                <a:cs typeface="Tahoma" pitchFamily="34" charset="0"/>
              </a:rPr>
              <a:t> </a:t>
            </a:r>
            <a:r>
              <a:rPr lang="en-US" i="0" baseline="0" dirty="0" smtClean="0">
                <a:latin typeface="Tahoma" pitchFamily="34" charset="0"/>
                <a:ea typeface="Tahoma" pitchFamily="34" charset="0"/>
                <a:cs typeface="Tahoma" pitchFamily="34" charset="0"/>
              </a:rPr>
              <a:t>available free from or Web site or on request from Customer Service, o</a:t>
            </a:r>
            <a:r>
              <a:rPr lang="en-US" dirty="0" smtClean="0">
                <a:latin typeface="Tahoma" pitchFamily="34" charset="0"/>
                <a:ea typeface="Tahoma" pitchFamily="34" charset="0"/>
                <a:cs typeface="Tahoma" pitchFamily="34" charset="0"/>
              </a:rPr>
              <a:t>ffers details about self-assessment tools, steps in the performance excellence journey, and information on state and local quality programs.</a:t>
            </a:r>
          </a:p>
          <a:p>
            <a:pPr marL="176187" indent="-119044">
              <a:defRPr/>
            </a:pPr>
            <a:endParaRPr lang="en-US" dirty="0" smtClean="0">
              <a:latin typeface="Tahoma" pitchFamily="34" charset="0"/>
              <a:ea typeface="Tahoma" pitchFamily="34" charset="0"/>
              <a:cs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06F198D-A8DB-4E57-AB9B-25378C4D54BA}" type="slidenum">
              <a:rPr lang="en-US" sz="1200"/>
              <a:pPr/>
              <a:t>7</a:t>
            </a:fld>
            <a:endParaRPr lang="en-US" sz="1200"/>
          </a:p>
        </p:txBody>
      </p:sp>
      <p:sp>
        <p:nvSpPr>
          <p:cNvPr id="31747" name="Rectangle 2"/>
          <p:cNvSpPr>
            <a:spLocks noGrp="1" noRot="1" noChangeAspect="1" noChangeArrowheads="1" noTextEdit="1"/>
          </p:cNvSpPr>
          <p:nvPr>
            <p:ph type="sldImg"/>
          </p:nvPr>
        </p:nvSpPr>
        <p:spPr>
          <a:xfrm>
            <a:off x="1152525" y="682625"/>
            <a:ext cx="4659313" cy="3494088"/>
          </a:xfrm>
          <a:ln/>
        </p:spPr>
      </p:sp>
      <p:sp>
        <p:nvSpPr>
          <p:cNvPr id="31748" name="Rectangle 3"/>
          <p:cNvSpPr>
            <a:spLocks noGrp="1" noChangeArrowheads="1"/>
          </p:cNvSpPr>
          <p:nvPr>
            <p:ph type="body" idx="1"/>
          </p:nvPr>
        </p:nvSpPr>
        <p:spPr>
          <a:xfrm>
            <a:off x="927960" y="4418780"/>
            <a:ext cx="5313783" cy="418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2"/>
              </a:spcAft>
            </a:pPr>
            <a:r>
              <a:rPr lang="en-US" sz="1100" dirty="0">
                <a:latin typeface="Tahoma" pitchFamily="34" charset="0"/>
                <a:ea typeface="Tahoma" pitchFamily="34" charset="0"/>
                <a:cs typeface="Tahoma" pitchFamily="34" charset="0"/>
              </a:rPr>
              <a:t>Learn what your employees and senior leaders think. Try </a:t>
            </a:r>
            <a:r>
              <a:rPr lang="en-US" sz="1100" i="1" dirty="0">
                <a:latin typeface="Tahoma" pitchFamily="34" charset="0"/>
                <a:ea typeface="Tahoma" pitchFamily="34" charset="0"/>
                <a:cs typeface="Tahoma" pitchFamily="34" charset="0"/>
              </a:rPr>
              <a:t>Are We Making Progress?</a:t>
            </a:r>
            <a:r>
              <a:rPr lang="en-US" sz="1100" dirty="0">
                <a:latin typeface="Tahoma" pitchFamily="34" charset="0"/>
                <a:ea typeface="Tahoma" pitchFamily="34" charset="0"/>
                <a:cs typeface="Tahoma" pitchFamily="34" charset="0"/>
              </a:rPr>
              <a:t> and </a:t>
            </a:r>
            <a:r>
              <a:rPr lang="en-US" sz="1100" i="1" dirty="0">
                <a:latin typeface="Tahoma" pitchFamily="34" charset="0"/>
                <a:ea typeface="Tahoma" pitchFamily="34" charset="0"/>
                <a:cs typeface="Tahoma" pitchFamily="34" charset="0"/>
              </a:rPr>
              <a:t>Are We Making Progress as Leaders?, </a:t>
            </a:r>
            <a:r>
              <a:rPr lang="en-US" sz="1100" dirty="0">
                <a:latin typeface="Tahoma" pitchFamily="34" charset="0"/>
                <a:ea typeface="Tahoma" pitchFamily="34" charset="0"/>
                <a:cs typeface="Tahoma" pitchFamily="34" charset="0"/>
              </a:rPr>
              <a:t>available free from the Baldrige Web site. Organized by the seven Baldrige Criteria categories, these questionnaires help you check your progress on organizational goals and improve communication among your workforce members and leadership team. Learn whether</a:t>
            </a:r>
          </a:p>
          <a:p>
            <a:pPr marL="174900" lvl="1" indent="-174900">
              <a:buFont typeface="Arial" pitchFamily="34" charset="0"/>
              <a:buChar char="•"/>
            </a:pPr>
            <a:r>
              <a:rPr lang="en-US" sz="1100" dirty="0">
                <a:latin typeface="Tahoma" pitchFamily="34" charset="0"/>
                <a:ea typeface="Tahoma" pitchFamily="34" charset="0"/>
                <a:cs typeface="Tahoma" pitchFamily="34" charset="0"/>
              </a:rPr>
              <a:t>your leadership team and employees understand the values, vision, mission, and plans</a:t>
            </a:r>
          </a:p>
          <a:p>
            <a:pPr marL="174900" lvl="1" indent="-174900">
              <a:buFont typeface="Arial" pitchFamily="34" charset="0"/>
              <a:buChar char="•"/>
            </a:pPr>
            <a:r>
              <a:rPr lang="en-US" sz="1100" dirty="0">
                <a:latin typeface="Tahoma" pitchFamily="34" charset="0"/>
                <a:ea typeface="Tahoma" pitchFamily="34" charset="0"/>
                <a:cs typeface="Tahoma" pitchFamily="34" charset="0"/>
              </a:rPr>
              <a:t>workforce members trust your organization’s leadership</a:t>
            </a:r>
            <a:endParaRPr lang="en-US" sz="1100" b="1" dirty="0">
              <a:latin typeface="Tahoma" pitchFamily="34" charset="0"/>
              <a:ea typeface="Tahoma" pitchFamily="34" charset="0"/>
              <a:cs typeface="Tahoma" pitchFamily="34" charset="0"/>
            </a:endParaRPr>
          </a:p>
          <a:p>
            <a:pPr marL="174900" lvl="1" indent="-174900">
              <a:buFont typeface="Arial" pitchFamily="34" charset="0"/>
              <a:buChar char="•"/>
            </a:pPr>
            <a:r>
              <a:rPr lang="en-US" sz="1100" dirty="0">
                <a:latin typeface="Tahoma" pitchFamily="34" charset="0"/>
                <a:ea typeface="Tahoma" pitchFamily="34" charset="0"/>
                <a:cs typeface="Tahoma" pitchFamily="34" charset="0"/>
              </a:rPr>
              <a:t>your communication is effective</a:t>
            </a:r>
          </a:p>
          <a:p>
            <a:pPr marL="174900" lvl="1" indent="-174900">
              <a:buFont typeface="Arial" pitchFamily="34" charset="0"/>
              <a:buChar char="•"/>
            </a:pPr>
            <a:r>
              <a:rPr lang="en-US" sz="1100" dirty="0">
                <a:latin typeface="Tahoma" pitchFamily="34" charset="0"/>
                <a:ea typeface="Tahoma" pitchFamily="34" charset="0"/>
                <a:cs typeface="Tahoma" pitchFamily="34" charset="0"/>
              </a:rPr>
              <a:t>your message is being well received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eaLnBrk="0" hangingPunct="0">
              <a:defRPr sz="2600">
                <a:solidFill>
                  <a:schemeClr val="tx1"/>
                </a:solidFill>
                <a:latin typeface="Times New Roman" pitchFamily="18" charset="0"/>
                <a:ea typeface="ＭＳ Ｐゴシック" pitchFamily="34" charset="-128"/>
              </a:defRPr>
            </a:lvl1pPr>
            <a:lvl2pPr marL="833991" indent="-320765" defTabSz="933786" eaLnBrk="0" hangingPunct="0">
              <a:defRPr sz="2600">
                <a:solidFill>
                  <a:schemeClr val="tx1"/>
                </a:solidFill>
                <a:latin typeface="Times New Roman" pitchFamily="18" charset="0"/>
                <a:ea typeface="ＭＳ Ｐゴシック" pitchFamily="34" charset="-128"/>
              </a:defRPr>
            </a:lvl2pPr>
            <a:lvl3pPr marL="1283064" indent="-256612" defTabSz="933786" eaLnBrk="0" hangingPunct="0">
              <a:defRPr sz="2600">
                <a:solidFill>
                  <a:schemeClr val="tx1"/>
                </a:solidFill>
                <a:latin typeface="Times New Roman" pitchFamily="18" charset="0"/>
                <a:ea typeface="ＭＳ Ｐゴシック" pitchFamily="34" charset="-128"/>
              </a:defRPr>
            </a:lvl3pPr>
            <a:lvl4pPr marL="1796290" indent="-256612" defTabSz="933786" eaLnBrk="0" hangingPunct="0">
              <a:defRPr sz="2600">
                <a:solidFill>
                  <a:schemeClr val="tx1"/>
                </a:solidFill>
                <a:latin typeface="Times New Roman" pitchFamily="18" charset="0"/>
                <a:ea typeface="ＭＳ Ｐゴシック" pitchFamily="34" charset="-128"/>
              </a:defRPr>
            </a:lvl4pPr>
            <a:lvl5pPr marL="2309516" indent="-256612" defTabSz="933786" eaLnBrk="0" hangingPunct="0">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B966685-0A99-4C3C-A51F-CD1BC831AEE8}" type="slidenum">
              <a:rPr lang="en-US" sz="1200"/>
              <a:pPr/>
              <a:t>8</a:t>
            </a:fld>
            <a:endParaRPr lang="en-US" sz="1200"/>
          </a:p>
        </p:txBody>
      </p:sp>
      <p:sp>
        <p:nvSpPr>
          <p:cNvPr id="45059" name="Rectangle 2"/>
          <p:cNvSpPr>
            <a:spLocks noGrp="1" noRot="1" noChangeAspect="1" noChangeArrowheads="1" noTextEdit="1"/>
          </p:cNvSpPr>
          <p:nvPr>
            <p:ph type="sldImg"/>
          </p:nvPr>
        </p:nvSpPr>
        <p:spPr>
          <a:xfrm>
            <a:off x="1152525" y="684213"/>
            <a:ext cx="4657725" cy="3492500"/>
          </a:xfrm>
          <a:ln/>
        </p:spPr>
      </p:sp>
      <p:sp>
        <p:nvSpPr>
          <p:cNvPr id="44036" name="Rectangle 3"/>
          <p:cNvSpPr>
            <a:spLocks noGrp="1" noChangeArrowheads="1"/>
          </p:cNvSpPr>
          <p:nvPr>
            <p:ph type="body" idx="1"/>
          </p:nvPr>
        </p:nvSpPr>
        <p:spPr>
          <a:ln/>
        </p:spPr>
        <p:txBody>
          <a:bodyPr/>
          <a:lstStyle/>
          <a:p>
            <a:pPr>
              <a:spcAft>
                <a:spcPts val="612"/>
              </a:spcAft>
            </a:pPr>
            <a:r>
              <a:rPr lang="en-US" sz="1100" dirty="0">
                <a:latin typeface="Tahoma" pitchFamily="34" charset="0"/>
                <a:ea typeface="Tahoma" pitchFamily="34" charset="0"/>
                <a:cs typeface="Tahoma" pitchFamily="34" charset="0"/>
              </a:rPr>
              <a:t>The questionnaires each contain 40 statements, use a five-point scale for responses, and take about 10  minutes to complete. They are written in simple language that helps you understand the intent of the seven Criteria categories. </a:t>
            </a:r>
          </a:p>
          <a:p>
            <a:pPr defTabSz="932799">
              <a:spcAft>
                <a:spcPts val="612"/>
              </a:spcAft>
              <a:defRPr/>
            </a:pPr>
            <a:r>
              <a:rPr lang="en-US" sz="1100" dirty="0">
                <a:latin typeface="Tahoma" pitchFamily="34" charset="0"/>
                <a:ea typeface="Tahoma" pitchFamily="34" charset="0"/>
                <a:cs typeface="Tahoma" pitchFamily="34" charset="0"/>
              </a:rPr>
              <a:t>The questionnaire can be used with all levels of employees. Depending on your organization’s needs, you can distribute the questionnaire to a subset of employees or to all employees. </a:t>
            </a:r>
          </a:p>
          <a:p>
            <a:pPr>
              <a:spcAft>
                <a:spcPts val="612"/>
              </a:spcAft>
            </a:pPr>
            <a:r>
              <a:rPr lang="en-US" sz="1100" i="1" dirty="0">
                <a:latin typeface="Tahoma" pitchFamily="34" charset="0"/>
                <a:ea typeface="Tahoma" pitchFamily="34" charset="0"/>
                <a:cs typeface="Tahoma" pitchFamily="34" charset="0"/>
              </a:rPr>
              <a:t>Are We Making Progress as Leaders?  </a:t>
            </a:r>
            <a:r>
              <a:rPr lang="en-US" sz="1100" dirty="0">
                <a:latin typeface="Tahoma" pitchFamily="34" charset="0"/>
                <a:ea typeface="Tahoma" pitchFamily="34" charset="0"/>
                <a:cs typeface="Tahoma" pitchFamily="34" charset="0"/>
              </a:rPr>
              <a:t>asks questions similar to those in </a:t>
            </a:r>
            <a:r>
              <a:rPr lang="en-US" sz="1100" i="1" dirty="0">
                <a:latin typeface="Tahoma" pitchFamily="34" charset="0"/>
                <a:ea typeface="Tahoma" pitchFamily="34" charset="0"/>
                <a:cs typeface="Tahoma" pitchFamily="34" charset="0"/>
              </a:rPr>
              <a:t>Are We Making Progress?</a:t>
            </a:r>
            <a:r>
              <a:rPr lang="en-US" sz="1100" dirty="0">
                <a:latin typeface="Tahoma" pitchFamily="34" charset="0"/>
                <a:ea typeface="Tahoma" pitchFamily="34" charset="0"/>
                <a:cs typeface="Tahoma" pitchFamily="34" charset="0"/>
              </a:rPr>
              <a:t>  but its target audience is the organization’s leaders. </a:t>
            </a:r>
          </a:p>
          <a:p>
            <a:pPr>
              <a:spcAft>
                <a:spcPts val="612"/>
              </a:spcAft>
            </a:pPr>
            <a:r>
              <a:rPr lang="en-US" sz="1100" dirty="0">
                <a:latin typeface="Tahoma" pitchFamily="34" charset="0"/>
                <a:ea typeface="Tahoma" pitchFamily="34" charset="0"/>
                <a:cs typeface="Tahoma" pitchFamily="34" charset="0"/>
              </a:rPr>
              <a:t>You can modify the 40 questions in either questionnaire to address the specific needs or language of your organization. They can help you focus your improvement and communication efforts on areas needing the most attention.</a:t>
            </a:r>
          </a:p>
          <a:p>
            <a:pPr>
              <a:spcAft>
                <a:spcPts val="612"/>
              </a:spcAft>
            </a:pPr>
            <a:r>
              <a:rPr lang="en-US" sz="1100" dirty="0">
                <a:latin typeface="Tahoma" pitchFamily="34" charset="0"/>
                <a:ea typeface="Tahoma" pitchFamily="34" charset="0"/>
                <a:cs typeface="Tahoma" pitchFamily="34" charset="0"/>
              </a:rPr>
              <a:t>When you have completed the survey in your organization, you can compare your results with those of other organizations by visiting the Baldrige Program’s Web site.</a:t>
            </a:r>
          </a:p>
          <a:p>
            <a:pPr>
              <a:spcAft>
                <a:spcPts val="612"/>
              </a:spcAft>
            </a:pPr>
            <a:endParaRPr lang="en-US" sz="1100" dirty="0">
              <a:latin typeface="Tahoma" pitchFamily="34" charset="0"/>
              <a:ea typeface="Tahoma" pitchFamily="34" charset="0"/>
              <a:cs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86">
              <a:defRPr sz="2600">
                <a:solidFill>
                  <a:schemeClr val="tx1"/>
                </a:solidFill>
                <a:latin typeface="Times New Roman" pitchFamily="18" charset="0"/>
                <a:ea typeface="ＭＳ Ｐゴシック" pitchFamily="34" charset="-128"/>
              </a:defRPr>
            </a:lvl1pPr>
            <a:lvl2pPr marL="833991" indent="-320765" defTabSz="933786">
              <a:defRPr sz="2600">
                <a:solidFill>
                  <a:schemeClr val="tx1"/>
                </a:solidFill>
                <a:latin typeface="Times New Roman" pitchFamily="18" charset="0"/>
                <a:ea typeface="ＭＳ Ｐゴシック" pitchFamily="34" charset="-128"/>
              </a:defRPr>
            </a:lvl2pPr>
            <a:lvl3pPr marL="1283064" indent="-256612" defTabSz="933786">
              <a:defRPr sz="2600">
                <a:solidFill>
                  <a:schemeClr val="tx1"/>
                </a:solidFill>
                <a:latin typeface="Times New Roman" pitchFamily="18" charset="0"/>
                <a:ea typeface="ＭＳ Ｐゴシック" pitchFamily="34" charset="-128"/>
              </a:defRPr>
            </a:lvl3pPr>
            <a:lvl4pPr marL="1796290" indent="-256612" defTabSz="933786">
              <a:defRPr sz="2600">
                <a:solidFill>
                  <a:schemeClr val="tx1"/>
                </a:solidFill>
                <a:latin typeface="Times New Roman" pitchFamily="18" charset="0"/>
                <a:ea typeface="ＭＳ Ｐゴシック" pitchFamily="34" charset="-128"/>
              </a:defRPr>
            </a:lvl4pPr>
            <a:lvl5pPr marL="2309516" indent="-256612" defTabSz="933786">
              <a:defRPr sz="2600">
                <a:solidFill>
                  <a:schemeClr val="tx1"/>
                </a:solidFill>
                <a:latin typeface="Times New Roman" pitchFamily="18" charset="0"/>
                <a:ea typeface="ＭＳ Ｐゴシック" pitchFamily="34" charset="-128"/>
              </a:defRPr>
            </a:lvl5pPr>
            <a:lvl6pPr marL="2822742"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96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9193"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2418" indent="-256612" defTabSz="933786"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8CE8396B-A251-416C-B656-A208C52F5EA7}" type="slidenum">
              <a:rPr lang="en-US" sz="1200"/>
              <a:pPr/>
              <a:t>9</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2"/>
              </a:spcAft>
            </a:pPr>
            <a:r>
              <a:rPr lang="en-US" sz="1100" dirty="0">
                <a:latin typeface="Tahoma" pitchFamily="34" charset="0"/>
                <a:ea typeface="Tahoma" pitchFamily="34" charset="0"/>
                <a:cs typeface="Tahoma" pitchFamily="34" charset="0"/>
              </a:rPr>
              <a:t>The Organizational Profile sets the context for evaluating your organization. It is what makes the Criteria for Performance Excellence applicable to any type of organization—business, education, health care, nonprofit, or government; large or small; single-site or with locations around the world. </a:t>
            </a:r>
          </a:p>
          <a:p>
            <a:pPr>
              <a:spcAft>
                <a:spcPts val="612"/>
              </a:spcAft>
            </a:pPr>
            <a:r>
              <a:rPr lang="en-US" sz="1100" dirty="0">
                <a:latin typeface="Tahoma" pitchFamily="34" charset="0"/>
                <a:ea typeface="Tahoma" pitchFamily="34" charset="0"/>
                <a:cs typeface="Tahoma" pitchFamily="34" charset="0"/>
              </a:rPr>
              <a:t>Specifically, the Organizational Profile is a series of questions that helps you better understand your organization. It creates a snapshot of your organization so you can examine its key influences, challenges, and advantages.</a:t>
            </a:r>
          </a:p>
          <a:p>
            <a:pPr>
              <a:lnSpc>
                <a:spcPct val="85000"/>
              </a:lnSpc>
              <a:spcAft>
                <a:spcPts val="612"/>
              </a:spcAft>
            </a:pPr>
            <a:endParaRPr lang="en-US" sz="1100" dirty="0">
              <a:latin typeface="Tahoma" pitchFamily="34" charset="0"/>
              <a:ea typeface="Tahoma" pitchFamily="34" charset="0"/>
              <a:cs typeface="Tahoma" pitchFamily="34" charset="0"/>
            </a:endParaRPr>
          </a:p>
          <a:p>
            <a:pPr>
              <a:spcAft>
                <a:spcPts val="612"/>
              </a:spcAft>
            </a:pPr>
            <a:endParaRPr lang="en-US" sz="1100" dirty="0">
              <a:latin typeface="Tahoma" pitchFamily="34" charset="0"/>
              <a:ea typeface="Tahoma" pitchFamily="34" charset="0"/>
              <a:cs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5" y="2130532"/>
            <a:ext cx="7772977" cy="14693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36" y="3885640"/>
            <a:ext cx="6401955" cy="1753721"/>
          </a:xfrm>
        </p:spPr>
        <p:txBody>
          <a:bodyPr/>
          <a:lstStyle>
            <a:lvl1pPr marL="0" indent="0" algn="ctr">
              <a:buNone/>
              <a:defRPr/>
            </a:lvl1pPr>
            <a:lvl2pPr marL="409667" indent="0" algn="ctr">
              <a:buNone/>
              <a:defRPr/>
            </a:lvl2pPr>
            <a:lvl3pPr marL="819335" indent="0" algn="ctr">
              <a:buNone/>
              <a:defRPr/>
            </a:lvl3pPr>
            <a:lvl4pPr marL="1229004" indent="0" algn="ctr">
              <a:buNone/>
              <a:defRPr/>
            </a:lvl4pPr>
            <a:lvl5pPr marL="1638671" indent="0" algn="ctr">
              <a:buNone/>
              <a:defRPr/>
            </a:lvl5pPr>
            <a:lvl6pPr marL="2048341" indent="0" algn="ctr">
              <a:buNone/>
              <a:defRPr/>
            </a:lvl6pPr>
            <a:lvl7pPr marL="2458008" indent="0" algn="ctr">
              <a:buNone/>
              <a:defRPr/>
            </a:lvl7pPr>
            <a:lvl8pPr marL="2867676" indent="0" algn="ctr">
              <a:buNone/>
              <a:defRPr/>
            </a:lvl8pPr>
            <a:lvl9pPr marL="327734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928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463722" indent="-463722">
              <a:buSzPct val="10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890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3432" y="745191"/>
            <a:ext cx="1890568"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77401" y="745191"/>
            <a:ext cx="5537488" cy="5715000"/>
          </a:xfrm>
        </p:spPr>
        <p:txBody>
          <a:bodyPr vert="eaVert"/>
          <a:lstStyle>
            <a:lvl1pPr marL="463722" indent="-463722">
              <a:buSzPct val="10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2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77398" y="745191"/>
            <a:ext cx="7566602" cy="5715000"/>
          </a:xfrm>
        </p:spPr>
        <p:txBody>
          <a:bodyPr/>
          <a:lstStyle>
            <a:lvl1pPr marL="463722" indent="-463722">
              <a:buSzPct val="10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67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SzPct val="10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10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09667" indent="0">
              <a:buNone/>
              <a:defRPr sz="1600"/>
            </a:lvl2pPr>
            <a:lvl3pPr marL="819335" indent="0">
              <a:buNone/>
              <a:defRPr sz="1400"/>
            </a:lvl3pPr>
            <a:lvl4pPr marL="1229004" indent="0">
              <a:buNone/>
              <a:defRPr sz="1300"/>
            </a:lvl4pPr>
            <a:lvl5pPr marL="1638671" indent="0">
              <a:buNone/>
              <a:defRPr sz="1300"/>
            </a:lvl5pPr>
            <a:lvl6pPr marL="2048341" indent="0">
              <a:buNone/>
              <a:defRPr sz="1300"/>
            </a:lvl6pPr>
            <a:lvl7pPr marL="2458008" indent="0">
              <a:buNone/>
              <a:defRPr sz="1300"/>
            </a:lvl7pPr>
            <a:lvl8pPr marL="2867676" indent="0">
              <a:buNone/>
              <a:defRPr sz="1300"/>
            </a:lvl8pPr>
            <a:lvl9pPr marL="3277343" indent="0">
              <a:buNone/>
              <a:defRPr sz="1300"/>
            </a:lvl9pPr>
          </a:lstStyle>
          <a:p>
            <a:pPr lvl="0"/>
            <a:r>
              <a:rPr lang="en-US" smtClean="0"/>
              <a:t>Click to edit Master text styles</a:t>
            </a:r>
          </a:p>
        </p:txBody>
      </p:sp>
    </p:spTree>
    <p:extLst>
      <p:ext uri="{BB962C8B-B14F-4D97-AF65-F5344CB8AC3E}">
        <p14:creationId xmlns:p14="http://schemas.microsoft.com/office/powerpoint/2010/main" val="305046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3275" y="2291603"/>
            <a:ext cx="3635375" cy="4168588"/>
          </a:xfrm>
        </p:spPr>
        <p:txBody>
          <a:bodyPr/>
          <a:lstStyle>
            <a:lvl1pPr marL="342900" indent="-342900">
              <a:buSzPct val="100000"/>
              <a:buFont typeface="Arial" pitchFamily="34" charset="0"/>
              <a:buChar cha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07182" y="2291603"/>
            <a:ext cx="3636818" cy="4168588"/>
          </a:xfrm>
          <a:noFill/>
          <a:ln w="9525">
            <a:noFill/>
            <a:miter lim="800000"/>
            <a:headEnd/>
            <a:tailEnd/>
          </a:ln>
        </p:spPr>
        <p:txBody>
          <a:bodyPr vert="horz" wrap="square" lIns="81940" tIns="40968" rIns="81940" bIns="40968" numCol="1" anchor="t" anchorCtr="0" compatLnSpc="1">
            <a:prstTxWarp prst="textNoShape">
              <a:avLst/>
            </a:prstTxWarp>
          </a:bodyPr>
          <a:lstStyle>
            <a:lvl1pPr>
              <a:defRPr lang="en-US" sz="2500" smtClean="0"/>
            </a:lvl1pPr>
            <a:lvl2pPr>
              <a:defRPr lang="en-US" sz="2200" smtClean="0"/>
            </a:lvl2pPr>
            <a:lvl3pPr>
              <a:defRPr lang="en-US" sz="1800" smtClean="0"/>
            </a:lvl3pPr>
            <a:lvl4pPr>
              <a:defRPr lang="en-US" sz="1600" smtClean="0"/>
            </a:lvl4pPr>
            <a:lvl5pPr>
              <a:defRPr lang="en-US" sz="1600"/>
            </a:lvl5pPr>
          </a:lstStyle>
          <a:p>
            <a:pPr marL="342900" lvl="0" indent="-342900">
              <a:buSzPct val="100000"/>
              <a:buFont typeface="Arial" pitchFamily="34" charset="0"/>
              <a:buChar cha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45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2"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39465" cy="3951474"/>
          </a:xfrm>
        </p:spPr>
        <p:txBody>
          <a:bodyPr/>
          <a:lstStyle>
            <a:lvl1pPr marL="457200" indent="-457200">
              <a:buSzPct val="100000"/>
              <a:buFont typeface="Arial" pitchFamily="34" charset="0"/>
              <a:buChar cha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a:noFill/>
          <a:ln w="9525">
            <a:noFill/>
            <a:miter lim="800000"/>
            <a:headEnd/>
            <a:tailEnd/>
          </a:ln>
        </p:spPr>
        <p:txBody>
          <a:bodyPr vert="horz" wrap="square" lIns="81940" tIns="40968" rIns="81940" bIns="40968" numCol="1" anchor="t" anchorCtr="0" compatLnSpc="1">
            <a:prstTxWarp prst="textNoShape">
              <a:avLst/>
            </a:prstTxWarp>
          </a:bodyPr>
          <a:lstStyle>
            <a:lvl1pPr>
              <a:defRPr lang="en-US" sz="2200" smtClean="0"/>
            </a:lvl1pPr>
            <a:lvl2pPr>
              <a:defRPr lang="en-US" sz="1800" smtClean="0"/>
            </a:lvl2pPr>
            <a:lvl3pPr>
              <a:defRPr lang="en-US" sz="1600" smtClean="0"/>
            </a:lvl3pPr>
            <a:lvl4pPr>
              <a:defRPr lang="en-US" sz="1400" smtClean="0"/>
            </a:lvl4pPr>
            <a:lvl5pPr>
              <a:defRPr lang="en-US" sz="1400"/>
            </a:lvl5pPr>
          </a:lstStyle>
          <a:p>
            <a:pPr marL="457200" lvl="0" indent="-457200">
              <a:buSzPct val="100000"/>
              <a:buFont typeface="Arial" pitchFamily="34" charset="0"/>
              <a:buChar cha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43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09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75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marL="463722" indent="-463722">
              <a:buSzPct val="100000"/>
              <a:buFont typeface="Arial" pitchFamily="34" charset="0"/>
              <a:buChar cha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494" y="1435755"/>
            <a:ext cx="3007591" cy="469106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247297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5" y="4800334"/>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45" y="612122"/>
            <a:ext cx="5486977" cy="4115360"/>
          </a:xfrm>
        </p:spPr>
        <p:txBody>
          <a:bodyPr/>
          <a:lstStyle>
            <a:lvl1pPr marL="0" indent="0">
              <a:buNone/>
              <a:defRPr sz="2900"/>
            </a:lvl1pPr>
            <a:lvl2pPr marL="409667" indent="0">
              <a:buNone/>
              <a:defRPr sz="2500"/>
            </a:lvl2pPr>
            <a:lvl3pPr marL="819335" indent="0">
              <a:buNone/>
              <a:defRPr sz="2200"/>
            </a:lvl3pPr>
            <a:lvl4pPr marL="1229004" indent="0">
              <a:buNone/>
              <a:defRPr sz="1800"/>
            </a:lvl4pPr>
            <a:lvl5pPr marL="1638671" indent="0">
              <a:buNone/>
              <a:defRPr sz="1800"/>
            </a:lvl5pPr>
            <a:lvl6pPr marL="2048341" indent="0">
              <a:buNone/>
              <a:defRPr sz="1800"/>
            </a:lvl6pPr>
            <a:lvl7pPr marL="2458008" indent="0">
              <a:buNone/>
              <a:defRPr sz="1800"/>
            </a:lvl7pPr>
            <a:lvl8pPr marL="2867676" indent="0">
              <a:buNone/>
              <a:defRPr sz="1800"/>
            </a:lvl8pPr>
            <a:lvl9pPr marL="3277343" indent="0">
              <a:buNone/>
              <a:defRPr sz="1800"/>
            </a:lvl9pPr>
          </a:lstStyle>
          <a:p>
            <a:pPr lvl="0"/>
            <a:endParaRPr lang="en-US" noProof="0" smtClean="0"/>
          </a:p>
        </p:txBody>
      </p:sp>
      <p:sp>
        <p:nvSpPr>
          <p:cNvPr id="4" name="Text Placeholder 3"/>
          <p:cNvSpPr>
            <a:spLocks noGrp="1"/>
          </p:cNvSpPr>
          <p:nvPr>
            <p:ph type="body" sz="half" idx="2"/>
          </p:nvPr>
        </p:nvSpPr>
        <p:spPr>
          <a:xfrm>
            <a:off x="1792445" y="5367618"/>
            <a:ext cx="5486977" cy="80402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394498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00545" y="745191"/>
            <a:ext cx="8087591" cy="11430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p>
            <a:pPr lvl="0"/>
            <a:r>
              <a:rPr lang="en-US" smtClean="0"/>
              <a:t>Master Title Style goes here</a:t>
            </a:r>
          </a:p>
        </p:txBody>
      </p:sp>
      <p:sp>
        <p:nvSpPr>
          <p:cNvPr id="1027" name="Rectangle 16"/>
          <p:cNvSpPr>
            <a:spLocks noGrp="1" noChangeArrowheads="1"/>
          </p:cNvSpPr>
          <p:nvPr>
            <p:ph type="body" idx="1"/>
          </p:nvPr>
        </p:nvSpPr>
        <p:spPr bwMode="auto">
          <a:xfrm>
            <a:off x="1056409" y="2291603"/>
            <a:ext cx="8087591" cy="4168588"/>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p>
            <a:pPr lvl="0"/>
            <a:r>
              <a:rPr lang="en-US" smtClean="0"/>
              <a:t>Master Style Text</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6"/>
          <p:cNvGrpSpPr>
            <a:grpSpLocks/>
          </p:cNvGrpSpPr>
          <p:nvPr userDrawn="1"/>
        </p:nvGrpSpPr>
        <p:grpSpPr bwMode="auto">
          <a:xfrm>
            <a:off x="0" y="0"/>
            <a:ext cx="9143698" cy="6934200"/>
            <a:chOff x="-701" y="-701"/>
            <a:chExt cx="10058400" cy="7860136"/>
          </a:xfrm>
        </p:grpSpPr>
        <p:pic>
          <p:nvPicPr>
            <p:cNvPr id="1031" name="Picture 14" descr="shutterstock_40118065#5D201C_cmyk.ai"/>
            <p:cNvPicPr>
              <a:picLocks noChangeAspect="1"/>
            </p:cNvPicPr>
            <p:nvPr userDrawn="1"/>
          </p:nvPicPr>
          <p:blipFill>
            <a:blip r:embed="rId14" cstate="print"/>
            <a:srcRect/>
            <a:stretch>
              <a:fillRect/>
            </a:stretch>
          </p:blipFill>
          <p:spPr bwMode="auto">
            <a:xfrm>
              <a:off x="-701" y="5421495"/>
              <a:ext cx="10058400" cy="2437940"/>
            </a:xfrm>
            <a:prstGeom prst="rect">
              <a:avLst/>
            </a:prstGeom>
            <a:noFill/>
            <a:ln w="9525">
              <a:noFill/>
              <a:miter lim="800000"/>
              <a:headEnd/>
              <a:tailEnd/>
            </a:ln>
          </p:spPr>
        </p:pic>
        <p:pic>
          <p:nvPicPr>
            <p:cNvPr id="1032" name="Picture 15" descr="top"/>
            <p:cNvPicPr>
              <a:picLocks noChangeAspect="1"/>
            </p:cNvPicPr>
            <p:nvPr userDrawn="1"/>
          </p:nvPicPr>
          <p:blipFill>
            <a:blip r:embed="rId15" cstate="print"/>
            <a:srcRect/>
            <a:stretch>
              <a:fillRect/>
            </a:stretch>
          </p:blipFill>
          <p:spPr bwMode="auto">
            <a:xfrm>
              <a:off x="7301645" y="1423"/>
              <a:ext cx="2755900" cy="1219200"/>
            </a:xfrm>
            <a:prstGeom prst="rect">
              <a:avLst/>
            </a:prstGeom>
            <a:noFill/>
            <a:ln w="9525">
              <a:noFill/>
              <a:miter lim="800000"/>
              <a:headEnd/>
              <a:tailEnd/>
            </a:ln>
          </p:spPr>
        </p:pic>
        <p:sp>
          <p:nvSpPr>
            <p:cNvPr id="12" name="Text Box 12"/>
            <p:cNvSpPr txBox="1">
              <a:spLocks noChangeArrowheads="1"/>
            </p:cNvSpPr>
            <p:nvPr userDrawn="1"/>
          </p:nvSpPr>
          <p:spPr bwMode="auto">
            <a:xfrm>
              <a:off x="9242028" y="-701"/>
              <a:ext cx="812827" cy="296543"/>
            </a:xfrm>
            <a:prstGeom prst="rect">
              <a:avLst/>
            </a:prstGeom>
            <a:noFill/>
            <a:ln w="9525">
              <a:noFill/>
              <a:miter lim="800000"/>
              <a:headEnd/>
              <a:tailEnd/>
            </a:ln>
            <a:effectLst/>
          </p:spPr>
          <p:txBody>
            <a:bodyPr>
              <a:spAutoFit/>
            </a:bodyPr>
            <a:lstStyle/>
            <a:p>
              <a:pPr algn="r" defTabSz="913010" eaLnBrk="0" fontAlgn="base" hangingPunct="0">
                <a:spcBef>
                  <a:spcPct val="0"/>
                </a:spcBef>
                <a:spcAft>
                  <a:spcPct val="0"/>
                </a:spcAft>
                <a:defRPr/>
              </a:pPr>
              <a:r>
                <a:rPr lang="en-US" sz="1100" dirty="0" smtClean="0">
                  <a:solidFill>
                    <a:srgbClr val="A6A6A6"/>
                  </a:solidFill>
                  <a:latin typeface="Arial" pitchFamily="34" charset="0"/>
                  <a:ea typeface="ＭＳ Ｐゴシック" pitchFamily="-109" charset="-128"/>
                  <a:cs typeface="Arial" pitchFamily="34" charset="0"/>
                </a:rPr>
                <a:t>2014</a:t>
              </a:r>
              <a:endParaRPr lang="en-US" sz="1100" dirty="0">
                <a:solidFill>
                  <a:srgbClr val="A6A6A6"/>
                </a:solidFill>
                <a:latin typeface="Arial" pitchFamily="34" charset="0"/>
                <a:ea typeface="ＭＳ Ｐゴシック" pitchFamily="-109" charset="-128"/>
                <a:cs typeface="Arial" pitchFamily="34" charset="0"/>
              </a:endParaRP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print"/>
          <a:srcRect/>
          <a:stretch>
            <a:fillRect/>
          </a:stretch>
        </p:blipFill>
        <p:spPr bwMode="auto">
          <a:xfrm>
            <a:off x="86591" y="5681383"/>
            <a:ext cx="815398" cy="907676"/>
          </a:xfrm>
          <a:prstGeom prst="rect">
            <a:avLst/>
          </a:prstGeom>
          <a:noFill/>
          <a:ln w="9525">
            <a:noFill/>
            <a:miter lim="800000"/>
            <a:headEnd/>
            <a:tailEnd/>
          </a:ln>
        </p:spPr>
      </p:pic>
      <p:sp>
        <p:nvSpPr>
          <p:cNvPr id="13" name="Text Box 12"/>
          <p:cNvSpPr txBox="1">
            <a:spLocks noChangeArrowheads="1"/>
          </p:cNvSpPr>
          <p:nvPr userDrawn="1"/>
        </p:nvSpPr>
        <p:spPr bwMode="auto">
          <a:xfrm>
            <a:off x="24547" y="6566648"/>
            <a:ext cx="3988955" cy="221359"/>
          </a:xfrm>
          <a:prstGeom prst="rect">
            <a:avLst/>
          </a:prstGeom>
          <a:noFill/>
          <a:ln w="9525">
            <a:noFill/>
            <a:miter lim="800000"/>
            <a:headEnd/>
            <a:tailEnd/>
          </a:ln>
          <a:effectLst/>
        </p:spPr>
        <p:txBody>
          <a:bodyPr lIns="81940" tIns="40968" rIns="81940" bIns="40968">
            <a:spAutoFit/>
          </a:bodyPr>
          <a:lstStyle/>
          <a:p>
            <a:pPr defTabSz="913010" eaLnBrk="0" fontAlgn="base" hangingPunct="0">
              <a:spcBef>
                <a:spcPct val="0"/>
              </a:spcBef>
              <a:spcAft>
                <a:spcPct val="0"/>
              </a:spcAft>
              <a:defRPr/>
            </a:pPr>
            <a:r>
              <a:rPr lang="en-US" sz="900" dirty="0">
                <a:solidFill>
                  <a:srgbClr val="FFFFFF"/>
                </a:solidFill>
                <a:latin typeface="Arial" pitchFamily="34" charset="0"/>
                <a:ea typeface="ＭＳ Ｐゴシック" pitchFamily="-109" charset="-128"/>
                <a:cs typeface="Arial" pitchFamily="34" charset="0"/>
              </a:rPr>
              <a:t>Baldrige Performance Excellence Program | www.nist.gov/baldrige</a:t>
            </a:r>
          </a:p>
        </p:txBody>
      </p:sp>
    </p:spTree>
    <p:extLst>
      <p:ext uri="{BB962C8B-B14F-4D97-AF65-F5344CB8AC3E}">
        <p14:creationId xmlns:p14="http://schemas.microsoft.com/office/powerpoint/2010/main" val="921643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p:titleStyle>
    <p:body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p:bodyStyle>
    <p:otherStyle>
      <a:defPPr>
        <a:defRPr lang="en-US"/>
      </a:defPPr>
      <a:lvl1pPr marL="0" algn="l" defTabSz="409667" rtl="0" eaLnBrk="1" latinLnBrk="0" hangingPunct="1">
        <a:defRPr sz="1600" kern="1200">
          <a:solidFill>
            <a:schemeClr val="tx1"/>
          </a:solidFill>
          <a:latin typeface="+mn-lt"/>
          <a:ea typeface="+mn-ea"/>
          <a:cs typeface="+mn-cs"/>
        </a:defRPr>
      </a:lvl1pPr>
      <a:lvl2pPr marL="409667" algn="l" defTabSz="409667" rtl="0" eaLnBrk="1" latinLnBrk="0" hangingPunct="1">
        <a:defRPr sz="1600" kern="1200">
          <a:solidFill>
            <a:schemeClr val="tx1"/>
          </a:solidFill>
          <a:latin typeface="+mn-lt"/>
          <a:ea typeface="+mn-ea"/>
          <a:cs typeface="+mn-cs"/>
        </a:defRPr>
      </a:lvl2pPr>
      <a:lvl3pPr marL="819335" algn="l" defTabSz="409667" rtl="0" eaLnBrk="1" latinLnBrk="0" hangingPunct="1">
        <a:defRPr sz="1600" kern="1200">
          <a:solidFill>
            <a:schemeClr val="tx1"/>
          </a:solidFill>
          <a:latin typeface="+mn-lt"/>
          <a:ea typeface="+mn-ea"/>
          <a:cs typeface="+mn-cs"/>
        </a:defRPr>
      </a:lvl3pPr>
      <a:lvl4pPr marL="1229004" algn="l" defTabSz="409667" rtl="0" eaLnBrk="1" latinLnBrk="0" hangingPunct="1">
        <a:defRPr sz="1600" kern="1200">
          <a:solidFill>
            <a:schemeClr val="tx1"/>
          </a:solidFill>
          <a:latin typeface="+mn-lt"/>
          <a:ea typeface="+mn-ea"/>
          <a:cs typeface="+mn-cs"/>
        </a:defRPr>
      </a:lvl4pPr>
      <a:lvl5pPr marL="1638671" algn="l" defTabSz="409667" rtl="0" eaLnBrk="1" latinLnBrk="0" hangingPunct="1">
        <a:defRPr sz="1600" kern="1200">
          <a:solidFill>
            <a:schemeClr val="tx1"/>
          </a:solidFill>
          <a:latin typeface="+mn-lt"/>
          <a:ea typeface="+mn-ea"/>
          <a:cs typeface="+mn-cs"/>
        </a:defRPr>
      </a:lvl5pPr>
      <a:lvl6pPr marL="2048341" algn="l" defTabSz="409667" rtl="0" eaLnBrk="1" latinLnBrk="0" hangingPunct="1">
        <a:defRPr sz="1600" kern="1200">
          <a:solidFill>
            <a:schemeClr val="tx1"/>
          </a:solidFill>
          <a:latin typeface="+mn-lt"/>
          <a:ea typeface="+mn-ea"/>
          <a:cs typeface="+mn-cs"/>
        </a:defRPr>
      </a:lvl6pPr>
      <a:lvl7pPr marL="2458008" algn="l" defTabSz="409667" rtl="0" eaLnBrk="1" latinLnBrk="0" hangingPunct="1">
        <a:defRPr sz="1600" kern="1200">
          <a:solidFill>
            <a:schemeClr val="tx1"/>
          </a:solidFill>
          <a:latin typeface="+mn-lt"/>
          <a:ea typeface="+mn-ea"/>
          <a:cs typeface="+mn-cs"/>
        </a:defRPr>
      </a:lvl7pPr>
      <a:lvl8pPr marL="2867676" algn="l" defTabSz="409667" rtl="0" eaLnBrk="1" latinLnBrk="0" hangingPunct="1">
        <a:defRPr sz="1600" kern="1200">
          <a:solidFill>
            <a:schemeClr val="tx1"/>
          </a:solidFill>
          <a:latin typeface="+mn-lt"/>
          <a:ea typeface="+mn-ea"/>
          <a:cs typeface="+mn-cs"/>
        </a:defRPr>
      </a:lvl8pPr>
      <a:lvl9pPr marL="3277343" algn="l" defTabSz="4096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3"/>
          <p:cNvGrpSpPr>
            <a:grpSpLocks/>
          </p:cNvGrpSpPr>
          <p:nvPr/>
        </p:nvGrpSpPr>
        <p:grpSpPr bwMode="auto">
          <a:xfrm>
            <a:off x="-2886" y="4800596"/>
            <a:ext cx="9143700" cy="2150745"/>
            <a:chOff x="-3175" y="5440675"/>
            <a:chExt cx="10058070" cy="2437511"/>
          </a:xfrm>
        </p:grpSpPr>
        <p:grpSp>
          <p:nvGrpSpPr>
            <p:cNvPr id="3077" name="Group 16"/>
            <p:cNvGrpSpPr>
              <a:grpSpLocks/>
            </p:cNvGrpSpPr>
            <p:nvPr/>
          </p:nvGrpSpPr>
          <p:grpSpPr bwMode="auto">
            <a:xfrm>
              <a:off x="-3175" y="5440675"/>
              <a:ext cx="10058070" cy="2437511"/>
              <a:chOff x="-3876" y="5440932"/>
              <a:chExt cx="10058400" cy="2437940"/>
            </a:xfrm>
          </p:grpSpPr>
          <p:pic>
            <p:nvPicPr>
              <p:cNvPr id="3081" name="Picture 14" descr="shutterstock_40118065#5D201C_cmyk.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 y="5440932"/>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a:solidFill>
                      <a:schemeClr val="bg1"/>
                    </a:solidFill>
                    <a:latin typeface="Arial" pitchFamily="34" charset="0"/>
                    <a:cs typeface="Arial" pitchFamily="34" charset="0"/>
                  </a:rPr>
                  <a:t>Baldrige Performance Excellence Program | www.nist.gov/baldrige</a:t>
                </a:r>
              </a:p>
            </p:txBody>
          </p:sp>
        </p:grpSp>
        <p:pic>
          <p:nvPicPr>
            <p:cNvPr id="3078" name="Baldrige_Program_Logo_2010.whitebkgd.eps" descr="/Users/louannross/Desktop/Design Center/Art Folder/Logo Folder/M/ New 2010 Logo/Final Program Logo 2010/Baldrige_Program_Logo_2010.whitebkg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nistident_flright_vec.eps" descr="/Users/louannross/Desktop/Design Center/Art Folder/Logo Folder/N/ New Identifiers 11.09.07/nistident_flright_vec.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6"/>
          <p:cNvSpPr txBox="1">
            <a:spLocks noChangeArrowheads="1"/>
          </p:cNvSpPr>
          <p:nvPr/>
        </p:nvSpPr>
        <p:spPr bwMode="auto">
          <a:xfrm>
            <a:off x="865476" y="1841500"/>
            <a:ext cx="8342024" cy="1966632"/>
          </a:xfrm>
          <a:prstGeom prst="rect">
            <a:avLst/>
          </a:prstGeom>
          <a:noFill/>
          <a:ln w="9525">
            <a:noFill/>
            <a:miter lim="800000"/>
            <a:headEnd/>
            <a:tailEnd/>
          </a:ln>
        </p:spPr>
        <p:txBody>
          <a:bodyPr lIns="82058" tIns="41029" rIns="82058" bIns="41029" anchor="ctr"/>
          <a:lstStyle/>
          <a:p>
            <a:pPr defTabSz="914608">
              <a:spcAft>
                <a:spcPts val="600"/>
              </a:spcAft>
              <a:defRPr/>
            </a:pPr>
            <a:r>
              <a:rPr lang="en-US" sz="3900" b="1" kern="0" dirty="0" smtClean="0">
                <a:latin typeface="Arial" pitchFamily="34" charset="0"/>
                <a:ea typeface="ＭＳ Ｐゴシック" pitchFamily="-107" charset="-128"/>
                <a:cs typeface="Arial" pitchFamily="34" charset="0"/>
              </a:rPr>
              <a:t>Self-Assessing </a:t>
            </a:r>
            <a:br>
              <a:rPr lang="en-US" sz="3900" b="1" kern="0" dirty="0" smtClean="0">
                <a:latin typeface="Arial" pitchFamily="34" charset="0"/>
                <a:ea typeface="ＭＳ Ｐゴシック" pitchFamily="-107" charset="-128"/>
                <a:cs typeface="Arial" pitchFamily="34" charset="0"/>
              </a:rPr>
            </a:br>
            <a:r>
              <a:rPr lang="en-US" sz="3900" b="1" kern="0" dirty="0" smtClean="0">
                <a:latin typeface="Arial" pitchFamily="34" charset="0"/>
                <a:ea typeface="ＭＳ Ｐゴシック" pitchFamily="-107" charset="-128"/>
                <a:cs typeface="Arial" pitchFamily="34" charset="0"/>
              </a:rPr>
              <a:t>Your Organization</a:t>
            </a:r>
            <a:br>
              <a:rPr lang="en-US" sz="3900" b="1" kern="0" dirty="0" smtClean="0">
                <a:latin typeface="Arial" pitchFamily="34" charset="0"/>
                <a:ea typeface="ＭＳ Ｐゴシック" pitchFamily="-107" charset="-128"/>
                <a:cs typeface="Arial" pitchFamily="34" charset="0"/>
              </a:rPr>
            </a:br>
            <a:r>
              <a:rPr lang="en-US" sz="3900" b="1" kern="0" dirty="0" smtClean="0">
                <a:latin typeface="Arial" pitchFamily="34" charset="0"/>
                <a:ea typeface="ＭＳ Ｐゴシック" pitchFamily="-107" charset="-128"/>
                <a:cs typeface="Arial" pitchFamily="34" charset="0"/>
              </a:rPr>
              <a:t>with the Baldrige Criteria</a:t>
            </a:r>
            <a:endParaRPr lang="en-US" sz="3900" b="1" kern="0" dirty="0">
              <a:latin typeface="Arial" pitchFamily="34" charset="0"/>
              <a:ea typeface="ＭＳ Ｐゴシック" pitchFamily="-107" charset="-128"/>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371600" y="2003612"/>
            <a:ext cx="7516091" cy="4168588"/>
          </a:xfrm>
        </p:spPr>
        <p:txBody>
          <a:bodyPr/>
          <a:lstStyle/>
          <a:p>
            <a:r>
              <a:rPr lang="en-US" dirty="0" smtClean="0">
                <a:ea typeface="ＭＳ Ｐゴシック" pitchFamily="34" charset="-128"/>
                <a:cs typeface="ＭＳ Ｐゴシック" pitchFamily="34" charset="-128"/>
              </a:rPr>
              <a:t>Is my organization ready for a more thorough self-assessment?</a:t>
            </a:r>
          </a:p>
          <a:p>
            <a:r>
              <a:rPr lang="en-US" dirty="0" smtClean="0">
                <a:ea typeface="ＭＳ Ｐゴシック" pitchFamily="34" charset="-128"/>
                <a:cs typeface="ＭＳ Ｐゴシック" pitchFamily="34" charset="-128"/>
              </a:rPr>
              <a:t>Are there gaps in our knowledge about our organization?</a:t>
            </a:r>
          </a:p>
          <a:p>
            <a:r>
              <a:rPr lang="en-US" dirty="0" smtClean="0">
                <a:ea typeface="ＭＳ Ｐゴシック" pitchFamily="34" charset="-128"/>
                <a:cs typeface="ＭＳ Ｐゴシック" pitchFamily="34" charset="-128"/>
              </a:rPr>
              <a:t>How does my organization compare to others? </a:t>
            </a:r>
          </a:p>
          <a:p>
            <a:r>
              <a:rPr lang="en-US" dirty="0" smtClean="0">
                <a:ea typeface="ＭＳ Ｐゴシック" pitchFamily="34" charset="-128"/>
                <a:cs typeface="ＭＳ Ｐゴシック" pitchFamily="34" charset="-128"/>
              </a:rPr>
              <a:t>What plans can we make for improvement or for a more complete self-assessment?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4800"/>
            <a:ext cx="6843093" cy="155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3421" b="54428"/>
          <a:stretch/>
        </p:blipFill>
        <p:spPr>
          <a:xfrm>
            <a:off x="5181600" y="4953000"/>
            <a:ext cx="3553443" cy="1554480"/>
          </a:xfrm>
          <a:prstGeom prst="rect">
            <a:avLst/>
          </a:prstGeom>
          <a:ln w="3175">
            <a:no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0031"/>
          <a:stretch/>
        </p:blipFill>
        <p:spPr>
          <a:xfrm>
            <a:off x="77213" y="228600"/>
            <a:ext cx="7522375" cy="32004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32325"/>
          <a:stretch/>
        </p:blipFill>
        <p:spPr>
          <a:xfrm>
            <a:off x="457200" y="3467100"/>
            <a:ext cx="8595360"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509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388409"/>
            <a:ext cx="8345920" cy="717176"/>
          </a:xfrm>
        </p:spPr>
        <p:txBody>
          <a:bodyPr lIns="82048" tIns="41025" rIns="82048" bIns="41025" anchor="t"/>
          <a:lstStyle/>
          <a:p>
            <a:r>
              <a:rPr lang="en-US" sz="4400" dirty="0" smtClean="0">
                <a:latin typeface="Arial Narrow" pitchFamily="34" charset="0"/>
                <a:ea typeface="ＭＳ Ｐゴシック" pitchFamily="34" charset="-128"/>
                <a:cs typeface="Arial Narrow" pitchFamily="34" charset="0"/>
              </a:rPr>
              <a:t>Complete the Organizational Profile</a:t>
            </a:r>
          </a:p>
        </p:txBody>
      </p:sp>
      <p:sp>
        <p:nvSpPr>
          <p:cNvPr id="16387" name="Rectangle 3"/>
          <p:cNvSpPr>
            <a:spLocks noGrp="1" noChangeArrowheads="1"/>
          </p:cNvSpPr>
          <p:nvPr>
            <p:ph idx="1"/>
          </p:nvPr>
        </p:nvSpPr>
        <p:spPr>
          <a:xfrm>
            <a:off x="914400" y="2226609"/>
            <a:ext cx="7862455" cy="2650191"/>
          </a:xfrm>
        </p:spPr>
        <p:txBody>
          <a:bodyPr lIns="82048" tIns="41025" rIns="82048" bIns="41025"/>
          <a:lstStyle/>
          <a:p>
            <a:r>
              <a:rPr lang="en-US" dirty="0" smtClean="0">
                <a:ea typeface="ＭＳ Ｐゴシック" pitchFamily="34" charset="-128"/>
                <a:cs typeface="ＭＳ Ｐゴシック" pitchFamily="34" charset="-128"/>
              </a:rPr>
              <a:t>Describe what is relevant and important</a:t>
            </a:r>
          </a:p>
          <a:p>
            <a:r>
              <a:rPr lang="en-US" dirty="0" smtClean="0">
                <a:ea typeface="ＭＳ Ｐゴシック" pitchFamily="34" charset="-128"/>
                <a:cs typeface="ＭＳ Ｐゴシック" pitchFamily="34" charset="-128"/>
              </a:rPr>
              <a:t>Ensure common understanding </a:t>
            </a:r>
          </a:p>
          <a:p>
            <a:r>
              <a:rPr lang="en-US" dirty="0" smtClean="0">
                <a:ea typeface="ＭＳ Ｐゴシック" pitchFamily="34" charset="-128"/>
                <a:cs typeface="ＭＳ Ｐゴシック" pitchFamily="34" charset="-128"/>
              </a:rPr>
              <a:t>Guide selection of information/data</a:t>
            </a:r>
          </a:p>
          <a:p>
            <a:r>
              <a:rPr lang="en-US" dirty="0" smtClean="0">
                <a:ea typeface="ＭＳ Ｐゴシック" pitchFamily="34" charset="-128"/>
                <a:cs typeface="ＭＳ Ｐゴシック" pitchFamily="34" charset="-128"/>
              </a:rPr>
              <a:t>Identify gaps/lack of deployment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5" t="12644" r="43449" b="45976"/>
          <a:stretch/>
        </p:blipFill>
        <p:spPr bwMode="auto">
          <a:xfrm>
            <a:off x="152400" y="139700"/>
            <a:ext cx="4622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27" r="2810" b="39731"/>
          <a:stretch/>
        </p:blipFill>
        <p:spPr bwMode="auto">
          <a:xfrm>
            <a:off x="381001" y="685800"/>
            <a:ext cx="7911193"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15" t="61525" r="2515" b="2421"/>
          <a:stretch/>
        </p:blipFill>
        <p:spPr bwMode="auto">
          <a:xfrm>
            <a:off x="1127760" y="3733800"/>
            <a:ext cx="7955280" cy="2490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8446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753" r="4817" b="943"/>
          <a:stretch/>
        </p:blipFill>
        <p:spPr bwMode="auto">
          <a:xfrm>
            <a:off x="762000" y="685800"/>
            <a:ext cx="7951304"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635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4340"/>
            <a:ext cx="8033169" cy="548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5529551"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000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66757" b="45371"/>
          <a:stretch/>
        </p:blipFill>
        <p:spPr bwMode="auto">
          <a:xfrm>
            <a:off x="1072776" y="2296160"/>
            <a:ext cx="5340724" cy="599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702" b="23491"/>
          <a:stretch/>
        </p:blipFill>
        <p:spPr bwMode="auto">
          <a:xfrm>
            <a:off x="304798" y="1203960"/>
            <a:ext cx="4402557" cy="64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noChangeAspect="1"/>
          </p:cNvGrpSpPr>
          <p:nvPr/>
        </p:nvGrpSpPr>
        <p:grpSpPr>
          <a:xfrm>
            <a:off x="2001571" y="3337560"/>
            <a:ext cx="6520130" cy="1463040"/>
            <a:chOff x="986828" y="3238500"/>
            <a:chExt cx="4890097" cy="1120027"/>
          </a:xfrm>
        </p:grpSpPr>
        <p:pic>
          <p:nvPicPr>
            <p:cNvPr id="2061"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1460" b="-32"/>
            <a:stretch/>
          </p:blipFill>
          <p:spPr bwMode="auto">
            <a:xfrm>
              <a:off x="986828" y="3238500"/>
              <a:ext cx="4890097" cy="381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rotWithShape="1">
            <a:blip r:embed="rId6">
              <a:extLst>
                <a:ext uri="{28A0092B-C50C-407E-A947-70E740481C1C}">
                  <a14:useLocalDpi xmlns:a14="http://schemas.microsoft.com/office/drawing/2010/main" val="0"/>
                </a:ext>
              </a:extLst>
            </a:blip>
            <a:srcRect t="18656"/>
            <a:stretch/>
          </p:blipFill>
          <p:spPr bwMode="auto">
            <a:xfrm>
              <a:off x="986828" y="4002115"/>
              <a:ext cx="4048125" cy="356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08600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81000"/>
            <a:ext cx="7342909" cy="1143000"/>
          </a:xfrm>
        </p:spPr>
        <p:txBody>
          <a:bodyPr/>
          <a:lstStyle/>
          <a:p>
            <a:pPr>
              <a:spcBef>
                <a:spcPts val="897"/>
              </a:spcBef>
            </a:pPr>
            <a:r>
              <a:rPr lang="en-US" sz="4400" dirty="0" smtClean="0">
                <a:solidFill>
                  <a:schemeClr val="tx1"/>
                </a:solidFill>
                <a:latin typeface="Arial Narrow" pitchFamily="34" charset="0"/>
                <a:ea typeface="ＭＳ Ｐゴシック" pitchFamily="34" charset="-128"/>
                <a:cs typeface="Arial Narrow" pitchFamily="34" charset="0"/>
              </a:rPr>
              <a:t>Full Self-Assessment: Six Steps</a:t>
            </a:r>
          </a:p>
        </p:txBody>
      </p:sp>
      <p:sp>
        <p:nvSpPr>
          <p:cNvPr id="18435" name="Rectangle 3"/>
          <p:cNvSpPr>
            <a:spLocks noGrp="1" noChangeArrowheads="1"/>
          </p:cNvSpPr>
          <p:nvPr>
            <p:ph idx="1"/>
          </p:nvPr>
        </p:nvSpPr>
        <p:spPr>
          <a:xfrm>
            <a:off x="1219200" y="1447800"/>
            <a:ext cx="7376102" cy="3703544"/>
          </a:xfrm>
        </p:spPr>
        <p:txBody>
          <a:bodyPr/>
          <a:lstStyle/>
          <a:p>
            <a:pPr marL="514350" indent="-514350">
              <a:buAutoNum type="arabicPeriod"/>
            </a:pPr>
            <a:r>
              <a:rPr lang="en-US" dirty="0" smtClean="0">
                <a:ea typeface="ＭＳ Ｐゴシック" pitchFamily="34" charset="-128"/>
                <a:cs typeface="ＭＳ Ｐゴシック" pitchFamily="34" charset="-128"/>
              </a:rPr>
              <a:t>Identify the scope.</a:t>
            </a:r>
          </a:p>
          <a:p>
            <a:pPr marL="514350" indent="-514350">
              <a:buFont typeface="Monotype Sorts"/>
              <a:buAutoNum type="arabicPeriod" startAt="2"/>
            </a:pPr>
            <a:r>
              <a:rPr lang="en-US" dirty="0" smtClean="0">
                <a:ea typeface="ＭＳ Ｐゴシック" pitchFamily="34" charset="-128"/>
                <a:cs typeface="ＭＳ Ｐゴシック" pitchFamily="34" charset="-128"/>
              </a:rPr>
              <a:t>Select champions.</a:t>
            </a:r>
          </a:p>
          <a:p>
            <a:pPr marL="514350" indent="-514350">
              <a:buFont typeface="Monotype Sorts"/>
              <a:buAutoNum type="arabicPeriod" startAt="2"/>
            </a:pPr>
            <a:r>
              <a:rPr lang="en-US" dirty="0" smtClean="0">
                <a:ea typeface="ＭＳ Ｐゴシック" pitchFamily="34" charset="-128"/>
                <a:cs typeface="ＭＳ Ｐゴシック" pitchFamily="34" charset="-128"/>
              </a:rPr>
              <a:t>Select category teams/collect data and information.</a:t>
            </a:r>
          </a:p>
          <a:p>
            <a:pPr marL="514350" indent="-514350">
              <a:buFont typeface="Monotype Sorts"/>
              <a:buAutoNum type="arabicPeriod" startAt="2"/>
            </a:pPr>
            <a:r>
              <a:rPr lang="en-US" dirty="0" smtClean="0">
                <a:ea typeface="ＭＳ Ｐゴシック" pitchFamily="34" charset="-128"/>
                <a:cs typeface="ＭＳ Ｐゴシック" pitchFamily="34" charset="-128"/>
              </a:rPr>
              <a:t>Share answers.</a:t>
            </a:r>
          </a:p>
          <a:p>
            <a:pPr marL="514350" indent="-514350">
              <a:buFont typeface="Monotype Sorts"/>
              <a:buAutoNum type="arabicPeriod" startAt="2"/>
            </a:pPr>
            <a:r>
              <a:rPr lang="en-US" dirty="0" smtClean="0">
                <a:ea typeface="ＭＳ Ｐゴシック" pitchFamily="34" charset="-128"/>
                <a:cs typeface="ＭＳ Ｐゴシック" pitchFamily="34" charset="-128"/>
              </a:rPr>
              <a:t>Create </a:t>
            </a:r>
            <a:r>
              <a:rPr lang="en-US" dirty="0">
                <a:ea typeface="ＭＳ Ｐゴシック" pitchFamily="34" charset="-128"/>
                <a:cs typeface="ＭＳ Ｐゴシック" pitchFamily="34" charset="-128"/>
              </a:rPr>
              <a:t>and communicate an action </a:t>
            </a:r>
            <a:r>
              <a:rPr lang="en-US" dirty="0" smtClean="0">
                <a:ea typeface="ＭＳ Ｐゴシック" pitchFamily="34" charset="-128"/>
                <a:cs typeface="ＭＳ Ｐゴシック" pitchFamily="34" charset="-128"/>
              </a:rPr>
              <a:t>plan.</a:t>
            </a:r>
          </a:p>
          <a:p>
            <a:pPr marL="514350" indent="-514350">
              <a:buFont typeface="Monotype Sorts"/>
              <a:buAutoNum type="arabicPeriod" startAt="2"/>
            </a:pPr>
            <a:r>
              <a:rPr lang="en-US" dirty="0" smtClean="0">
                <a:ea typeface="ＭＳ Ｐゴシック" pitchFamily="34" charset="-128"/>
                <a:cs typeface="ＭＳ Ｐゴシック" pitchFamily="34" charset="-128"/>
              </a:rPr>
              <a:t>Evaluate.	</a:t>
            </a:r>
          </a:p>
        </p:txBody>
      </p:sp>
    </p:spTree>
    <p:extLst>
      <p:ext uri="{BB962C8B-B14F-4D97-AF65-F5344CB8AC3E}">
        <p14:creationId xmlns:p14="http://schemas.microsoft.com/office/powerpoint/2010/main" val="936847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990600" y="1676400"/>
            <a:ext cx="7924800" cy="2743200"/>
          </a:xfrm>
        </p:spPr>
        <p:txBody>
          <a:bodyPr/>
          <a:lstStyle/>
          <a:p>
            <a:pPr>
              <a:lnSpc>
                <a:spcPct val="100000"/>
              </a:lnSpc>
              <a:spcBef>
                <a:spcPts val="0"/>
              </a:spcBef>
              <a:spcAft>
                <a:spcPts val="1200"/>
              </a:spcAft>
              <a:buFont typeface="Monotype Sorts"/>
              <a:buNone/>
            </a:pPr>
            <a:r>
              <a:rPr lang="en-US" dirty="0" smtClean="0">
                <a:ea typeface="ＭＳ Ｐゴシック" pitchFamily="34" charset="-128"/>
                <a:cs typeface="ＭＳ Ｐゴシック" pitchFamily="34" charset="-128"/>
              </a:rPr>
              <a:t>1.	</a:t>
            </a:r>
            <a:r>
              <a:rPr lang="en-US" b="1" dirty="0" smtClean="0">
                <a:ea typeface="ＭＳ Ｐゴシック" pitchFamily="34" charset="-128"/>
                <a:cs typeface="ＭＳ Ｐゴシック" pitchFamily="34" charset="-128"/>
              </a:rPr>
              <a:t>Scope:</a:t>
            </a:r>
            <a:r>
              <a:rPr lang="en-US" dirty="0" smtClean="0">
                <a:ea typeface="ＭＳ Ｐゴシック" pitchFamily="34" charset="-128"/>
                <a:cs typeface="ＭＳ Ｐゴシック" pitchFamily="34" charset="-128"/>
              </a:rPr>
              <a:t> the whole organization, or one part?</a:t>
            </a:r>
          </a:p>
          <a:p>
            <a:pPr>
              <a:lnSpc>
                <a:spcPct val="100000"/>
              </a:lnSpc>
              <a:spcBef>
                <a:spcPts val="0"/>
              </a:spcBef>
              <a:spcAft>
                <a:spcPts val="1200"/>
              </a:spcAft>
              <a:buFont typeface="Monotype Sorts"/>
              <a:buNone/>
            </a:pPr>
            <a:r>
              <a:rPr lang="en-US" dirty="0" smtClean="0">
                <a:ea typeface="ＭＳ Ｐゴシック" pitchFamily="34" charset="-128"/>
                <a:cs typeface="ＭＳ Ｐゴシック" pitchFamily="34" charset="-128"/>
              </a:rPr>
              <a:t>2.	</a:t>
            </a:r>
            <a:r>
              <a:rPr lang="en-US" b="1" dirty="0" smtClean="0">
                <a:ea typeface="ＭＳ Ｐゴシック" pitchFamily="34" charset="-128"/>
                <a:cs typeface="ＭＳ Ｐゴシック" pitchFamily="34" charset="-128"/>
              </a:rPr>
              <a:t>Champions:</a:t>
            </a:r>
            <a:r>
              <a:rPr lang="en-US" dirty="0" smtClean="0">
                <a:ea typeface="ＭＳ Ｐゴシック" pitchFamily="34" charset="-128"/>
                <a:cs typeface="ＭＳ Ｐゴシック" pitchFamily="34" charset="-128"/>
              </a:rPr>
              <a:t> one for each Criteria category</a:t>
            </a:r>
          </a:p>
          <a:p>
            <a:pPr>
              <a:lnSpc>
                <a:spcPct val="100000"/>
              </a:lnSpc>
              <a:spcBef>
                <a:spcPts val="0"/>
              </a:spcBef>
              <a:spcAft>
                <a:spcPts val="1200"/>
              </a:spcAft>
              <a:buFont typeface="Monotype Sorts"/>
              <a:buAutoNum type="arabicPeriod" startAt="3"/>
            </a:pPr>
            <a:r>
              <a:rPr lang="en-US" dirty="0" smtClean="0">
                <a:ea typeface="ＭＳ Ｐゴシック" pitchFamily="34" charset="-128"/>
                <a:cs typeface="ＭＳ Ｐゴシック" pitchFamily="34" charset="-128"/>
              </a:rPr>
              <a:t>Select category teams; </a:t>
            </a:r>
            <a:r>
              <a:rPr lang="en-US" b="1" dirty="0" smtClean="0">
                <a:ea typeface="ＭＳ Ｐゴシック" pitchFamily="34" charset="-128"/>
                <a:cs typeface="ＭＳ Ｐゴシック" pitchFamily="34" charset="-128"/>
              </a:rPr>
              <a:t>answer the Criteria questions</a:t>
            </a:r>
            <a:r>
              <a:rPr lang="en-US" dirty="0" smtClean="0">
                <a:ea typeface="ＭＳ Ｐゴシック" pitchFamily="34" charset="-128"/>
                <a:cs typeface="ＭＳ Ｐゴシック" pitchFamily="34" charset="-128"/>
              </a:rPr>
              <a:t>	</a:t>
            </a:r>
          </a:p>
        </p:txBody>
      </p:sp>
    </p:spTree>
    <p:extLst>
      <p:ext uri="{BB962C8B-B14F-4D97-AF65-F5344CB8AC3E}">
        <p14:creationId xmlns:p14="http://schemas.microsoft.com/office/powerpoint/2010/main" val="2109151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457200"/>
            <a:ext cx="7410738" cy="2057400"/>
          </a:xfrm>
        </p:spPr>
        <p:txBody>
          <a:bodyPr/>
          <a:lstStyle/>
          <a:p>
            <a:pPr marL="615437" indent="-615437">
              <a:buNone/>
            </a:pPr>
            <a:r>
              <a:rPr lang="en-US" dirty="0" smtClean="0">
                <a:ea typeface="ＭＳ Ｐゴシック" pitchFamily="34" charset="-128"/>
                <a:cs typeface="ＭＳ Ｐゴシック" pitchFamily="34" charset="-128"/>
              </a:rPr>
              <a:t>4.	</a:t>
            </a:r>
            <a:r>
              <a:rPr lang="en-US" b="1" dirty="0" smtClean="0">
                <a:ea typeface="ＭＳ Ｐゴシック" pitchFamily="34" charset="-128"/>
                <a:cs typeface="ＭＳ Ｐゴシック" pitchFamily="34" charset="-128"/>
              </a:rPr>
              <a:t>Share</a:t>
            </a:r>
            <a:r>
              <a:rPr lang="en-US" dirty="0" smtClean="0">
                <a:ea typeface="ＭＳ Ｐゴシック" pitchFamily="34" charset="-128"/>
                <a:cs typeface="ＭＳ Ｐゴシック" pitchFamily="34" charset="-128"/>
              </a:rPr>
              <a:t> answers to Criteria questions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among category teams.</a:t>
            </a:r>
          </a:p>
          <a:p>
            <a:pPr marL="615437" indent="-615437">
              <a:buNone/>
            </a:pPr>
            <a:r>
              <a:rPr lang="en-US" dirty="0" smtClean="0">
                <a:ea typeface="ＭＳ Ｐゴシック" pitchFamily="34" charset="-128"/>
                <a:cs typeface="ＭＳ Ｐゴシック" pitchFamily="34" charset="-128"/>
              </a:rPr>
              <a:t>5.	Create and communicate an </a:t>
            </a:r>
            <a:r>
              <a:rPr lang="en-US" b="1" dirty="0" smtClean="0">
                <a:ea typeface="ＭＳ Ｐゴシック" pitchFamily="34" charset="-128"/>
                <a:cs typeface="ＭＳ Ｐゴシック" pitchFamily="34" charset="-128"/>
              </a:rPr>
              <a:t>action plan </a:t>
            </a:r>
            <a:r>
              <a:rPr lang="en-US" dirty="0" smtClean="0">
                <a:ea typeface="ＭＳ Ｐゴシック" pitchFamily="34" charset="-128"/>
                <a:cs typeface="ＭＳ Ｐゴシック" pitchFamily="34" charset="-128"/>
              </a:rPr>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for improvement.	</a:t>
            </a:r>
          </a:p>
        </p:txBody>
      </p:sp>
      <p:graphicFrame>
        <p:nvGraphicFramePr>
          <p:cNvPr id="2" name="Table 1"/>
          <p:cNvGraphicFramePr>
            <a:graphicFrameLocks noGrp="1"/>
          </p:cNvGraphicFramePr>
          <p:nvPr>
            <p:extLst>
              <p:ext uri="{D42A27DB-BD31-4B8C-83A1-F6EECF244321}">
                <p14:modId xmlns:p14="http://schemas.microsoft.com/office/powerpoint/2010/main" val="4270824447"/>
              </p:ext>
            </p:extLst>
          </p:nvPr>
        </p:nvGraphicFramePr>
        <p:xfrm>
          <a:off x="1143000" y="2590800"/>
          <a:ext cx="7772399" cy="3017520"/>
        </p:xfrm>
        <a:graphic>
          <a:graphicData uri="http://schemas.openxmlformats.org/drawingml/2006/table">
            <a:tbl>
              <a:tblPr firstRow="1" firstCol="1">
                <a:tableStyleId>{5940675A-B579-460E-94D1-54222C63F5DA}</a:tableStyleId>
              </a:tblPr>
              <a:tblGrid>
                <a:gridCol w="951909"/>
                <a:gridCol w="1244804"/>
                <a:gridCol w="1757371"/>
                <a:gridCol w="1610923"/>
                <a:gridCol w="878686"/>
                <a:gridCol w="1328706"/>
              </a:tblGrid>
              <a:tr h="215927">
                <a:tc rowSpan="2">
                  <a:txBody>
                    <a:bodyPr/>
                    <a:lstStyle/>
                    <a:p>
                      <a:pPr marL="0" marR="0" algn="ctr">
                        <a:lnSpc>
                          <a:spcPct val="100000"/>
                        </a:lnSpc>
                        <a:spcBef>
                          <a:spcPts val="0"/>
                        </a:spcBef>
                        <a:spcAft>
                          <a:spcPts val="0"/>
                        </a:spcAft>
                      </a:pPr>
                      <a:r>
                        <a:rPr lang="en-US" sz="1800" b="1" dirty="0">
                          <a:effectLst/>
                        </a:rPr>
                        <a:t>Criteria category</a:t>
                      </a:r>
                      <a:endParaRPr lang="en-US" sz="1800" b="1" dirty="0">
                        <a:effectLst/>
                        <a:latin typeface="Arial Narrow"/>
                        <a:ea typeface="Times New Roman"/>
                        <a:cs typeface="Times New Roman"/>
                      </a:endParaRPr>
                    </a:p>
                  </a:txBody>
                  <a:tcPr marL="48774" marR="48774" marT="0" marB="0" anchor="ctr">
                    <a:solidFill>
                      <a:schemeClr val="bg1">
                        <a:lumMod val="85000"/>
                      </a:schemeClr>
                    </a:solidFill>
                  </a:tcPr>
                </a:tc>
                <a:tc rowSpan="2">
                  <a:txBody>
                    <a:bodyPr/>
                    <a:lstStyle/>
                    <a:p>
                      <a:pPr marL="0" marR="0" algn="ctr">
                        <a:lnSpc>
                          <a:spcPct val="100000"/>
                        </a:lnSpc>
                        <a:spcBef>
                          <a:spcPts val="0"/>
                        </a:spcBef>
                        <a:spcAft>
                          <a:spcPts val="0"/>
                        </a:spcAft>
                      </a:pPr>
                      <a:r>
                        <a:rPr lang="en-US" sz="1800" b="1" dirty="0" smtClean="0">
                          <a:effectLst/>
                        </a:rPr>
                        <a:t>Importance:</a:t>
                      </a:r>
                      <a:r>
                        <a:rPr lang="en-US" sz="1800" b="1" dirty="0">
                          <a:effectLst/>
                        </a:rPr>
                        <a:t/>
                      </a:r>
                      <a:br>
                        <a:rPr lang="en-US" sz="1800" b="1" dirty="0">
                          <a:effectLst/>
                        </a:rPr>
                      </a:br>
                      <a:r>
                        <a:rPr lang="en-US" sz="1800" b="1" dirty="0">
                          <a:effectLst/>
                        </a:rPr>
                        <a:t>High, </a:t>
                      </a:r>
                      <a:r>
                        <a:rPr lang="en-US" sz="1800" b="1" dirty="0" smtClean="0">
                          <a:effectLst/>
                        </a:rPr>
                        <a:t>medium, low</a:t>
                      </a:r>
                      <a:endParaRPr lang="en-US" sz="1800" b="1" dirty="0">
                        <a:effectLst/>
                        <a:latin typeface="Arial Narrow"/>
                        <a:ea typeface="Times New Roman"/>
                        <a:cs typeface="Times New Roman"/>
                      </a:endParaRPr>
                    </a:p>
                  </a:txBody>
                  <a:tcPr marL="48774" marR="48774" marT="0" marB="0" anchor="ctr">
                    <a:solidFill>
                      <a:schemeClr val="bg1">
                        <a:lumMod val="85000"/>
                      </a:schemeClr>
                    </a:solidFill>
                  </a:tcPr>
                </a:tc>
                <a:tc gridSpan="4">
                  <a:txBody>
                    <a:bodyPr/>
                    <a:lstStyle/>
                    <a:p>
                      <a:pPr marL="0" marR="0" algn="ctr">
                        <a:lnSpc>
                          <a:spcPct val="100000"/>
                        </a:lnSpc>
                        <a:spcBef>
                          <a:spcPts val="0"/>
                        </a:spcBef>
                        <a:spcAft>
                          <a:spcPts val="0"/>
                        </a:spcAft>
                      </a:pPr>
                      <a:r>
                        <a:rPr lang="en-US" sz="1800" b="1" dirty="0">
                          <a:effectLst/>
                        </a:rPr>
                        <a:t>For High-Importance Areas</a:t>
                      </a:r>
                      <a:endParaRPr lang="en-US" sz="1800" b="1" dirty="0">
                        <a:effectLst/>
                        <a:latin typeface="Arial Narrow"/>
                        <a:ea typeface="Times New Roman"/>
                        <a:cs typeface="Times New Roman"/>
                      </a:endParaRPr>
                    </a:p>
                  </a:txBody>
                  <a:tcPr marL="48774" marR="48774"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92480">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800" b="1" dirty="0">
                          <a:effectLst/>
                        </a:rPr>
                        <a:t>Stretch (strength) or improvement (</a:t>
                      </a:r>
                      <a:r>
                        <a:rPr lang="en-US" sz="1800" b="1" dirty="0" err="1">
                          <a:effectLst/>
                        </a:rPr>
                        <a:t>OFI</a:t>
                      </a:r>
                      <a:r>
                        <a:rPr lang="en-US" sz="1800" b="1" dirty="0">
                          <a:effectLst/>
                        </a:rPr>
                        <a:t>) goal</a:t>
                      </a:r>
                      <a:endParaRPr lang="en-US" sz="1800" b="1" dirty="0">
                        <a:solidFill>
                          <a:schemeClr val="bg1"/>
                        </a:solidFill>
                        <a:effectLst/>
                        <a:latin typeface="Arial Narrow"/>
                        <a:ea typeface="Times New Roman"/>
                        <a:cs typeface="Times New Roman"/>
                      </a:endParaRPr>
                    </a:p>
                  </a:txBody>
                  <a:tcPr marL="48774" marR="48774" marT="0" marB="0" anchor="ctr">
                    <a:solidFill>
                      <a:schemeClr val="bg1">
                        <a:lumMod val="85000"/>
                      </a:schemeClr>
                    </a:solidFill>
                  </a:tcPr>
                </a:tc>
                <a:tc>
                  <a:txBody>
                    <a:bodyPr/>
                    <a:lstStyle/>
                    <a:p>
                      <a:pPr marL="0" marR="0" algn="ctr">
                        <a:lnSpc>
                          <a:spcPct val="100000"/>
                        </a:lnSpc>
                        <a:spcBef>
                          <a:spcPts val="0"/>
                        </a:spcBef>
                        <a:spcAft>
                          <a:spcPts val="0"/>
                        </a:spcAft>
                      </a:pPr>
                      <a:r>
                        <a:rPr lang="en-US" sz="1800" b="1" dirty="0">
                          <a:effectLst/>
                        </a:rPr>
                        <a:t>What action is planned?</a:t>
                      </a:r>
                      <a:endParaRPr lang="en-US" sz="1800" b="1" dirty="0">
                        <a:solidFill>
                          <a:schemeClr val="bg1"/>
                        </a:solidFill>
                        <a:effectLst/>
                        <a:latin typeface="Arial Narrow"/>
                        <a:ea typeface="Times New Roman"/>
                        <a:cs typeface="Times New Roman"/>
                      </a:endParaRPr>
                    </a:p>
                  </a:txBody>
                  <a:tcPr marL="48774" marR="48774" marT="0" marB="0" anchor="ctr">
                    <a:solidFill>
                      <a:schemeClr val="bg1">
                        <a:lumMod val="85000"/>
                      </a:schemeClr>
                    </a:solidFill>
                  </a:tcPr>
                </a:tc>
                <a:tc>
                  <a:txBody>
                    <a:bodyPr/>
                    <a:lstStyle/>
                    <a:p>
                      <a:pPr marL="0" marR="0" algn="ctr">
                        <a:lnSpc>
                          <a:spcPct val="100000"/>
                        </a:lnSpc>
                        <a:spcBef>
                          <a:spcPts val="0"/>
                        </a:spcBef>
                        <a:spcAft>
                          <a:spcPts val="0"/>
                        </a:spcAft>
                      </a:pPr>
                      <a:r>
                        <a:rPr lang="en-US" sz="1800" b="1" dirty="0">
                          <a:effectLst/>
                        </a:rPr>
                        <a:t>By when?</a:t>
                      </a:r>
                      <a:endParaRPr lang="en-US" sz="1800" b="1" dirty="0">
                        <a:solidFill>
                          <a:schemeClr val="bg1"/>
                        </a:solidFill>
                        <a:effectLst/>
                        <a:latin typeface="Arial Narrow"/>
                        <a:ea typeface="Times New Roman"/>
                        <a:cs typeface="Times New Roman"/>
                      </a:endParaRPr>
                    </a:p>
                  </a:txBody>
                  <a:tcPr marL="48774" marR="48774" marT="0" marB="0" anchor="ctr">
                    <a:solidFill>
                      <a:schemeClr val="bg1">
                        <a:lumMod val="85000"/>
                      </a:schemeClr>
                    </a:solidFill>
                  </a:tcPr>
                </a:tc>
                <a:tc>
                  <a:txBody>
                    <a:bodyPr/>
                    <a:lstStyle/>
                    <a:p>
                      <a:pPr marL="0" marR="0" algn="ctr">
                        <a:lnSpc>
                          <a:spcPct val="100000"/>
                        </a:lnSpc>
                        <a:spcBef>
                          <a:spcPts val="0"/>
                        </a:spcBef>
                        <a:spcAft>
                          <a:spcPts val="0"/>
                        </a:spcAft>
                      </a:pPr>
                      <a:r>
                        <a:rPr lang="en-US" sz="1800" b="1" dirty="0">
                          <a:effectLst/>
                        </a:rPr>
                        <a:t>Who is responsible?</a:t>
                      </a:r>
                      <a:endParaRPr lang="en-US" sz="1800" b="1" dirty="0">
                        <a:solidFill>
                          <a:schemeClr val="bg1"/>
                        </a:solidFill>
                        <a:effectLst/>
                        <a:latin typeface="Arial Narrow"/>
                        <a:ea typeface="Times New Roman"/>
                        <a:cs typeface="Times New Roman"/>
                      </a:endParaRPr>
                    </a:p>
                  </a:txBody>
                  <a:tcPr marL="48774" marR="48774" marT="0" marB="0" anchor="ctr">
                    <a:solidFill>
                      <a:schemeClr val="bg1">
                        <a:lumMod val="85000"/>
                      </a:schemeClr>
                    </a:solidFill>
                  </a:tcPr>
                </a:tc>
              </a:tr>
              <a:tr h="215927">
                <a:tc gridSpan="6">
                  <a:txBody>
                    <a:bodyPr/>
                    <a:lstStyle/>
                    <a:p>
                      <a:pPr marL="0" marR="0">
                        <a:lnSpc>
                          <a:spcPct val="100000"/>
                        </a:lnSpc>
                        <a:spcBef>
                          <a:spcPts val="0"/>
                        </a:spcBef>
                        <a:spcAft>
                          <a:spcPts val="0"/>
                        </a:spcAft>
                      </a:pPr>
                      <a:r>
                        <a:rPr lang="en-US" sz="1800" b="1" dirty="0">
                          <a:effectLst/>
                        </a:rPr>
                        <a:t>1  Leadership</a:t>
                      </a:r>
                      <a:endParaRPr lang="en-US" sz="1800" b="1" dirty="0">
                        <a:effectLst/>
                        <a:latin typeface="Arial Narrow"/>
                        <a:ea typeface="Times New Roman"/>
                        <a:cs typeface="Times New Roman"/>
                      </a:endParaRPr>
                    </a:p>
                  </a:txBody>
                  <a:tcPr marL="48774" marR="48774" marT="0" marB="0">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586">
                <a:tc>
                  <a:txBody>
                    <a:bodyPr/>
                    <a:lstStyle/>
                    <a:p>
                      <a:pPr marL="0" marR="0">
                        <a:lnSpc>
                          <a:spcPct val="100000"/>
                        </a:lnSpc>
                        <a:spcBef>
                          <a:spcPts val="0"/>
                        </a:spcBef>
                        <a:spcAft>
                          <a:spcPts val="0"/>
                        </a:spcAft>
                      </a:pPr>
                      <a:r>
                        <a:rPr lang="en-US" sz="1800" b="1" dirty="0">
                          <a:effectLst/>
                        </a:rPr>
                        <a:t>Strength</a:t>
                      </a:r>
                      <a:endParaRPr lang="en-US" sz="1800" b="1" dirty="0">
                        <a:effectLst/>
                        <a:latin typeface="Arial Narrow"/>
                        <a:ea typeface="Times New Roman"/>
                        <a:cs typeface="Times New Roman"/>
                      </a:endParaRPr>
                    </a:p>
                  </a:txBody>
                  <a:tcPr marL="48774" marR="48774" marT="0" marB="0">
                    <a:solidFill>
                      <a:schemeClr val="bg1">
                        <a:lumMod val="95000"/>
                      </a:schemeClr>
                    </a:solidFill>
                  </a:tcPr>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r>
              <a:tr h="216586">
                <a:tc>
                  <a:txBody>
                    <a:bodyPr/>
                    <a:lstStyle/>
                    <a:p>
                      <a:pPr marL="0" marR="0">
                        <a:lnSpc>
                          <a:spcPct val="100000"/>
                        </a:lnSpc>
                        <a:spcBef>
                          <a:spcPts val="0"/>
                        </a:spcBef>
                        <a:spcAft>
                          <a:spcPts val="0"/>
                        </a:spcAft>
                      </a:pPr>
                      <a:r>
                        <a:rPr lang="en-US" sz="1800" b="1" dirty="0">
                          <a:effectLst/>
                        </a:rPr>
                        <a:t>1.</a:t>
                      </a:r>
                      <a:endParaRPr lang="en-US" sz="1800" b="1" dirty="0">
                        <a:effectLst/>
                        <a:latin typeface="Arial Narrow"/>
                        <a:ea typeface="Times New Roman"/>
                        <a:cs typeface="Times New Roman"/>
                      </a:endParaRPr>
                    </a:p>
                  </a:txBody>
                  <a:tcPr marL="48774" marR="48774" marT="0" marB="0">
                    <a:solidFill>
                      <a:schemeClr val="bg1">
                        <a:lumMod val="95000"/>
                      </a:schemeClr>
                    </a:solidFill>
                  </a:tcPr>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r>
              <a:tr h="216586">
                <a:tc>
                  <a:txBody>
                    <a:bodyPr/>
                    <a:lstStyle/>
                    <a:p>
                      <a:pPr marL="0" marR="0">
                        <a:lnSpc>
                          <a:spcPct val="100000"/>
                        </a:lnSpc>
                        <a:spcBef>
                          <a:spcPts val="0"/>
                        </a:spcBef>
                        <a:spcAft>
                          <a:spcPts val="0"/>
                        </a:spcAft>
                      </a:pPr>
                      <a:r>
                        <a:rPr lang="en-US" sz="1800" b="1" dirty="0">
                          <a:effectLst/>
                        </a:rPr>
                        <a:t>2.</a:t>
                      </a:r>
                      <a:endParaRPr lang="en-US" sz="1800" b="1" dirty="0">
                        <a:effectLst/>
                        <a:latin typeface="Arial Narrow"/>
                        <a:ea typeface="Times New Roman"/>
                        <a:cs typeface="Times New Roman"/>
                      </a:endParaRPr>
                    </a:p>
                  </a:txBody>
                  <a:tcPr marL="48774" marR="48774" marT="0" marB="0">
                    <a:solidFill>
                      <a:schemeClr val="bg1">
                        <a:lumMod val="95000"/>
                      </a:schemeClr>
                    </a:solidFill>
                  </a:tcPr>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r>
              <a:tr h="216586">
                <a:tc>
                  <a:txBody>
                    <a:bodyPr/>
                    <a:lstStyle/>
                    <a:p>
                      <a:pPr marL="0" marR="0">
                        <a:lnSpc>
                          <a:spcPct val="100000"/>
                        </a:lnSpc>
                        <a:spcBef>
                          <a:spcPts val="0"/>
                        </a:spcBef>
                        <a:spcAft>
                          <a:spcPts val="0"/>
                        </a:spcAft>
                      </a:pPr>
                      <a:r>
                        <a:rPr lang="en-US" sz="1800" b="1" dirty="0" err="1">
                          <a:effectLst/>
                        </a:rPr>
                        <a:t>OFI</a:t>
                      </a:r>
                      <a:endParaRPr lang="en-US" sz="1800" b="1" dirty="0">
                        <a:effectLst/>
                        <a:latin typeface="Arial Narrow"/>
                        <a:ea typeface="Times New Roman"/>
                        <a:cs typeface="Times New Roman"/>
                      </a:endParaRPr>
                    </a:p>
                  </a:txBody>
                  <a:tcPr marL="48774" marR="48774" marT="0" marB="0">
                    <a:solidFill>
                      <a:schemeClr val="bg1">
                        <a:lumMod val="95000"/>
                      </a:schemeClr>
                    </a:solidFill>
                  </a:tcPr>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r>
              <a:tr h="216586">
                <a:tc>
                  <a:txBody>
                    <a:bodyPr/>
                    <a:lstStyle/>
                    <a:p>
                      <a:pPr marL="0" marR="0">
                        <a:lnSpc>
                          <a:spcPct val="100000"/>
                        </a:lnSpc>
                        <a:spcBef>
                          <a:spcPts val="0"/>
                        </a:spcBef>
                        <a:spcAft>
                          <a:spcPts val="0"/>
                        </a:spcAft>
                      </a:pPr>
                      <a:r>
                        <a:rPr lang="en-US" sz="1800" b="1" dirty="0">
                          <a:effectLst/>
                        </a:rPr>
                        <a:t>1.</a:t>
                      </a:r>
                      <a:endParaRPr lang="en-US" sz="1800" b="1" dirty="0">
                        <a:effectLst/>
                        <a:latin typeface="Arial Narrow"/>
                        <a:ea typeface="Times New Roman"/>
                        <a:cs typeface="Times New Roman"/>
                      </a:endParaRPr>
                    </a:p>
                  </a:txBody>
                  <a:tcPr marL="48774" marR="48774" marT="0" marB="0">
                    <a:solidFill>
                      <a:schemeClr val="bg1">
                        <a:lumMod val="95000"/>
                      </a:schemeClr>
                    </a:solidFill>
                  </a:tcPr>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r>
              <a:tr h="216586">
                <a:tc>
                  <a:txBody>
                    <a:bodyPr/>
                    <a:lstStyle/>
                    <a:p>
                      <a:pPr marL="0" marR="0">
                        <a:lnSpc>
                          <a:spcPct val="100000"/>
                        </a:lnSpc>
                        <a:spcBef>
                          <a:spcPts val="0"/>
                        </a:spcBef>
                        <a:spcAft>
                          <a:spcPts val="0"/>
                        </a:spcAft>
                      </a:pPr>
                      <a:r>
                        <a:rPr lang="en-US" sz="1800" b="1" dirty="0">
                          <a:effectLst/>
                        </a:rPr>
                        <a:t>2.</a:t>
                      </a:r>
                      <a:endParaRPr lang="en-US" sz="1800" b="1" dirty="0">
                        <a:effectLst/>
                        <a:latin typeface="Arial Narrow"/>
                        <a:ea typeface="Times New Roman"/>
                        <a:cs typeface="Times New Roman"/>
                      </a:endParaRPr>
                    </a:p>
                  </a:txBody>
                  <a:tcPr marL="48774" marR="48774" marT="0" marB="0">
                    <a:solidFill>
                      <a:schemeClr val="bg1">
                        <a:lumMod val="95000"/>
                      </a:schemeClr>
                    </a:solidFill>
                  </a:tcPr>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a:effectLst/>
                        </a:rPr>
                        <a:t> </a:t>
                      </a:r>
                      <a:endParaRPr lang="en-US" sz="1800">
                        <a:effectLst/>
                        <a:latin typeface="Arial Narrow"/>
                        <a:ea typeface="Times New Roman"/>
                        <a:cs typeface="Times New Roman"/>
                      </a:endParaRPr>
                    </a:p>
                  </a:txBody>
                  <a:tcPr marL="48774" marR="48774" marT="0" marB="0"/>
                </a:tc>
                <a:tc>
                  <a:txBody>
                    <a:bodyPr/>
                    <a:lstStyle/>
                    <a:p>
                      <a:pPr marL="0" marR="0">
                        <a:lnSpc>
                          <a:spcPts val="1000"/>
                        </a:lnSpc>
                        <a:spcBef>
                          <a:spcPts val="500"/>
                        </a:spcBef>
                        <a:spcAft>
                          <a:spcPts val="500"/>
                        </a:spcAft>
                      </a:pPr>
                      <a:r>
                        <a:rPr lang="en-US" sz="1800" dirty="0">
                          <a:effectLst/>
                        </a:rPr>
                        <a:t> </a:t>
                      </a:r>
                      <a:endParaRPr lang="en-US" sz="1800" dirty="0">
                        <a:effectLst/>
                        <a:latin typeface="Arial Narrow"/>
                        <a:ea typeface="Times New Roman"/>
                        <a:cs typeface="Times New Roman"/>
                      </a:endParaRPr>
                    </a:p>
                  </a:txBody>
                  <a:tcPr marL="48774" marR="48774" marT="0" marB="0"/>
                </a:tc>
              </a:tr>
            </a:tbl>
          </a:graphicData>
        </a:graphic>
      </p:graphicFrame>
    </p:spTree>
    <p:extLst>
      <p:ext uri="{BB962C8B-B14F-4D97-AF65-F5344CB8AC3E}">
        <p14:creationId xmlns:p14="http://schemas.microsoft.com/office/powerpoint/2010/main" val="353235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19200"/>
            <a:ext cx="8305800" cy="1143000"/>
          </a:xfrm>
        </p:spPr>
        <p:txBody>
          <a:bodyPr/>
          <a:lstStyle/>
          <a:p>
            <a:r>
              <a:rPr lang="en-US" sz="4400" dirty="0" smtClean="0">
                <a:latin typeface="Arial Narrow" pitchFamily="34" charset="0"/>
                <a:ea typeface="ＭＳ Ｐゴシック" pitchFamily="34" charset="-128"/>
                <a:cs typeface="Arial Narrow" pitchFamily="34" charset="0"/>
              </a:rPr>
              <a:t>What Is a Baldrige Self-Assessment?</a:t>
            </a:r>
          </a:p>
        </p:txBody>
      </p:sp>
      <p:sp>
        <p:nvSpPr>
          <p:cNvPr id="6147" name="Rectangle 3"/>
          <p:cNvSpPr>
            <a:spLocks noGrp="1" noChangeArrowheads="1"/>
          </p:cNvSpPr>
          <p:nvPr>
            <p:ph idx="1"/>
          </p:nvPr>
        </p:nvSpPr>
        <p:spPr>
          <a:xfrm>
            <a:off x="762000" y="2362200"/>
            <a:ext cx="7758545" cy="2514600"/>
          </a:xfrm>
        </p:spPr>
        <p:txBody>
          <a:bodyPr/>
          <a:lstStyle/>
          <a:p>
            <a:r>
              <a:rPr lang="en-US" dirty="0" smtClean="0">
                <a:ea typeface="ＭＳ Ｐゴシック" pitchFamily="34" charset="-128"/>
                <a:cs typeface="ＭＳ Ｐゴシック" pitchFamily="34" charset="-128"/>
              </a:rPr>
              <a:t>The first step toward organizational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improvement and performance excellence</a:t>
            </a:r>
          </a:p>
          <a:p>
            <a:r>
              <a:rPr lang="en-US" dirty="0" smtClean="0">
                <a:ea typeface="ＭＳ Ｐゴシック" pitchFamily="34" charset="-128"/>
                <a:cs typeface="ＭＳ Ｐゴシック" pitchFamily="34" charset="-128"/>
              </a:rPr>
              <a:t>A “results-oriented” review</a:t>
            </a:r>
          </a:p>
          <a:p>
            <a:r>
              <a:rPr lang="en-US" dirty="0" smtClean="0">
                <a:ea typeface="ＭＳ Ｐゴシック" pitchFamily="34" charset="-128"/>
                <a:cs typeface="ＭＳ Ｐゴシック" pitchFamily="34" charset="-128"/>
              </a:rPr>
              <a:t>Adaptable to the needs of your organization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295400" y="2209800"/>
            <a:ext cx="7410738" cy="1371600"/>
          </a:xfrm>
        </p:spPr>
        <p:txBody>
          <a:bodyPr/>
          <a:lstStyle/>
          <a:p>
            <a:pPr marL="615437" indent="-615437">
              <a:buNone/>
            </a:pPr>
            <a:r>
              <a:rPr lang="en-US" dirty="0" smtClean="0">
                <a:ea typeface="ＭＳ Ｐゴシック" pitchFamily="34" charset="-128"/>
                <a:cs typeface="ＭＳ Ｐゴシック" pitchFamily="34" charset="-128"/>
              </a:rPr>
              <a:t>6.	</a:t>
            </a:r>
            <a:r>
              <a:rPr lang="en-US" b="1" dirty="0" smtClean="0">
                <a:ea typeface="ＭＳ Ｐゴシック" pitchFamily="34" charset="-128"/>
                <a:cs typeface="ＭＳ Ｐゴシック" pitchFamily="34" charset="-128"/>
              </a:rPr>
              <a:t>Evaluate</a:t>
            </a:r>
            <a:r>
              <a:rPr lang="en-US" dirty="0" smtClean="0">
                <a:ea typeface="ＭＳ Ｐゴシック" pitchFamily="34" charset="-128"/>
                <a:cs typeface="ＭＳ Ｐゴシック" pitchFamily="34" charset="-128"/>
              </a:rPr>
              <a:t> the self-assessment process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for future improvements.	</a:t>
            </a:r>
          </a:p>
        </p:txBody>
      </p:sp>
    </p:spTree>
    <p:extLst>
      <p:ext uri="{BB962C8B-B14F-4D97-AF65-F5344CB8AC3E}">
        <p14:creationId xmlns:p14="http://schemas.microsoft.com/office/powerpoint/2010/main" val="14119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24535" y="4800601"/>
            <a:ext cx="9195665" cy="2150747"/>
            <a:chOff x="26988" y="5440680"/>
            <a:chExt cx="10115232" cy="2437513"/>
          </a:xfrm>
        </p:grpSpPr>
        <p:grpSp>
          <p:nvGrpSpPr>
            <p:cNvPr id="18438" name="Group 16"/>
            <p:cNvGrpSpPr>
              <a:grpSpLocks/>
            </p:cNvGrpSpPr>
            <p:nvPr/>
          </p:nvGrpSpPr>
          <p:grpSpPr bwMode="auto">
            <a:xfrm>
              <a:off x="26988" y="5440680"/>
              <a:ext cx="10115232" cy="2437513"/>
              <a:chOff x="26288" y="5440932"/>
              <a:chExt cx="10115565" cy="2437940"/>
            </a:xfrm>
          </p:grpSpPr>
          <p:pic>
            <p:nvPicPr>
              <p:cNvPr id="18442" name="Picture 14" descr="shutterstock_40118065#5D201C_cmyk.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3" y="5440932"/>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a:solidFill>
                      <a:schemeClr val="bg1"/>
                    </a:solidFill>
                    <a:latin typeface="Arial" pitchFamily="34" charset="0"/>
                    <a:cs typeface="Arial" pitchFamily="34" charset="0"/>
                  </a:rPr>
                  <a:t>Baldrige Performance Excellence Program | www.nist.gov/baldrige</a:t>
                </a:r>
              </a:p>
            </p:txBody>
          </p:sp>
        </p:grpSp>
        <p:pic>
          <p:nvPicPr>
            <p:cNvPr id="18439" name="Baldrige_Program_Logo_2010.whitebkgd.eps" descr="/Users/louannross/Desktop/Design Center/Art Folder/Logo Folder/M/ New 2010 Logo/Final Program Logo 2010/Baldrige_Program_Logo_2010.whitebkg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nistident_flright_vec.eps" descr="/Users/louannross/Desktop/Design Center/Art Folder/Logo Folder/N/ New Identifiers 11.09.07/nistident_flright_vec.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2"/>
          <p:cNvSpPr>
            <a:spLocks noGrp="1" noChangeArrowheads="1"/>
          </p:cNvSpPr>
          <p:nvPr>
            <p:ph type="title"/>
          </p:nvPr>
        </p:nvSpPr>
        <p:spPr>
          <a:xfrm>
            <a:off x="304800" y="381000"/>
            <a:ext cx="6026727" cy="707395"/>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For More Information</a:t>
            </a:r>
            <a:endParaRPr lang="en-US" sz="4400" dirty="0" smtClean="0">
              <a:latin typeface="Arial Narrow" pitchFamily="34" charset="0"/>
              <a:ea typeface="ＭＳ Ｐゴシック" pitchFamily="34" charset="-128"/>
              <a:cs typeface="Arial Narrow" pitchFamily="34" charset="0"/>
            </a:endParaRPr>
          </a:p>
        </p:txBody>
      </p:sp>
      <p:sp>
        <p:nvSpPr>
          <p:cNvPr id="18436" name="Rectangle 3"/>
          <p:cNvSpPr>
            <a:spLocks noGrp="1" noChangeArrowheads="1"/>
          </p:cNvSpPr>
          <p:nvPr>
            <p:ph idx="1"/>
          </p:nvPr>
        </p:nvSpPr>
        <p:spPr>
          <a:xfrm>
            <a:off x="997967" y="1296781"/>
            <a:ext cx="7583192" cy="3719252"/>
          </a:xfrm>
        </p:spPr>
        <p:txBody>
          <a:bodyPr/>
          <a:lstStyle/>
          <a:p>
            <a:pPr>
              <a:lnSpc>
                <a:spcPct val="100000"/>
              </a:lnSpc>
              <a:spcBef>
                <a:spcPts val="0"/>
              </a:spcBef>
              <a:spcAft>
                <a:spcPts val="600"/>
              </a:spcAft>
            </a:pPr>
            <a:r>
              <a:rPr lang="en-US" sz="2800" dirty="0" smtClean="0">
                <a:ea typeface="ＭＳ Ｐゴシック" pitchFamily="34" charset="-128"/>
              </a:rPr>
              <a:t>Criteria booklets</a:t>
            </a:r>
          </a:p>
          <a:p>
            <a:pPr>
              <a:lnSpc>
                <a:spcPct val="100000"/>
              </a:lnSpc>
              <a:spcBef>
                <a:spcPts val="0"/>
              </a:spcBef>
              <a:spcAft>
                <a:spcPts val="600"/>
              </a:spcAft>
            </a:pPr>
            <a:r>
              <a:rPr lang="en-US" sz="2800" dirty="0">
                <a:ea typeface="ＭＳ Ｐゴシック" pitchFamily="34" charset="-128"/>
              </a:rPr>
              <a:t>Self-assessment tools </a:t>
            </a:r>
          </a:p>
          <a:p>
            <a:pPr>
              <a:lnSpc>
                <a:spcPct val="100000"/>
              </a:lnSpc>
              <a:spcBef>
                <a:spcPts val="0"/>
              </a:spcBef>
              <a:spcAft>
                <a:spcPts val="600"/>
              </a:spcAft>
            </a:pPr>
            <a:r>
              <a:rPr lang="en-US" sz="2800" dirty="0">
                <a:ea typeface="ＭＳ Ｐゴシック" pitchFamily="34" charset="-128"/>
              </a:rPr>
              <a:t>Training, conferences, and executive education</a:t>
            </a:r>
          </a:p>
          <a:p>
            <a:pPr>
              <a:lnSpc>
                <a:spcPct val="100000"/>
              </a:lnSpc>
              <a:spcBef>
                <a:spcPts val="0"/>
              </a:spcBef>
              <a:spcAft>
                <a:spcPts val="600"/>
              </a:spcAft>
            </a:pPr>
            <a:r>
              <a:rPr lang="en-US" sz="2800" dirty="0" smtClean="0">
                <a:ea typeface="ＭＳ Ｐゴシック" pitchFamily="34" charset="-128"/>
              </a:rPr>
              <a:t>Organizational assessments</a:t>
            </a:r>
          </a:p>
          <a:p>
            <a:pPr>
              <a:lnSpc>
                <a:spcPct val="100000"/>
              </a:lnSpc>
              <a:spcBef>
                <a:spcPts val="0"/>
              </a:spcBef>
              <a:spcAft>
                <a:spcPts val="600"/>
              </a:spcAft>
            </a:pPr>
            <a:r>
              <a:rPr lang="en-US" sz="2800" dirty="0" smtClean="0">
                <a:ea typeface="ＭＳ Ｐゴシック" pitchFamily="34" charset="-128"/>
              </a:rPr>
              <a:t>Award recipient profiles</a:t>
            </a:r>
          </a:p>
          <a:p>
            <a:pPr>
              <a:lnSpc>
                <a:spcPct val="100000"/>
              </a:lnSpc>
              <a:spcBef>
                <a:spcPts val="0"/>
              </a:spcBef>
              <a:spcAft>
                <a:spcPts val="600"/>
              </a:spcAft>
            </a:pPr>
            <a:r>
              <a:rPr lang="en-US" sz="2800" dirty="0" smtClean="0">
                <a:ea typeface="ＭＳ Ｐゴシック" pitchFamily="34" charset="-128"/>
              </a:rPr>
              <a:t>Case studies</a:t>
            </a:r>
          </a:p>
          <a:p>
            <a:pPr>
              <a:lnSpc>
                <a:spcPct val="100000"/>
              </a:lnSpc>
              <a:spcBef>
                <a:spcPts val="0"/>
              </a:spcBef>
              <a:spcAft>
                <a:spcPts val="600"/>
              </a:spcAft>
            </a:pPr>
            <a:r>
              <a:rPr lang="en-US" sz="2800" dirty="0" smtClean="0">
                <a:ea typeface="ＭＳ Ｐゴシック" pitchFamily="34" charset="-128"/>
              </a:rPr>
              <a:t>Connections to the Baldrige community</a:t>
            </a:r>
          </a:p>
        </p:txBody>
      </p:sp>
      <p:sp>
        <p:nvSpPr>
          <p:cNvPr id="12" name="TextBox 11"/>
          <p:cNvSpPr txBox="1"/>
          <p:nvPr/>
        </p:nvSpPr>
        <p:spPr>
          <a:xfrm>
            <a:off x="5486400" y="5016033"/>
            <a:ext cx="3519054" cy="1375521"/>
          </a:xfrm>
          <a:prstGeom prst="rect">
            <a:avLst/>
          </a:prstGeom>
          <a:noFill/>
        </p:spPr>
        <p:txBody>
          <a:bodyPr wrap="square" lIns="82058" tIns="41029" rIns="82058" bIns="41029">
            <a:spAutoFit/>
          </a:bodyPr>
          <a:lstStyle/>
          <a:p>
            <a:pPr marL="464427" indent="-464427" algn="r" defTabSz="914608" eaLnBrk="0" hangingPunct="0">
              <a:buSzPct val="50000"/>
              <a:defRPr/>
            </a:pPr>
            <a:r>
              <a:rPr lang="en-US" sz="2800" b="1" kern="0" dirty="0">
                <a:solidFill>
                  <a:srgbClr val="000000"/>
                </a:solidFill>
                <a:latin typeface="Arial Narrow"/>
                <a:ea typeface="ＭＳ Ｐゴシック" pitchFamily="-107" charset="-128"/>
              </a:rPr>
              <a:t>www.nist.gov/baldrige </a:t>
            </a:r>
          </a:p>
          <a:p>
            <a:pPr marL="464427" indent="-464427" algn="r" defTabSz="914608" eaLnBrk="0" hangingPunct="0">
              <a:buSzPct val="50000"/>
              <a:defRPr/>
            </a:pPr>
            <a:r>
              <a:rPr lang="en-US" sz="2800" b="1" kern="0" dirty="0">
                <a:solidFill>
                  <a:srgbClr val="000000"/>
                </a:solidFill>
                <a:latin typeface="Arial Narrow"/>
                <a:ea typeface="ＭＳ Ｐゴシック" pitchFamily="-107" charset="-128"/>
              </a:rPr>
              <a:t>baldrige@nist.gov</a:t>
            </a:r>
          </a:p>
          <a:p>
            <a:pPr marL="464427" indent="-464427" algn="r" defTabSz="914608" eaLnBrk="0" hangingPunct="0">
              <a:buSzPct val="50000"/>
              <a:defRPr/>
            </a:pPr>
            <a:r>
              <a:rPr lang="en-US" sz="2800" b="1" kern="0" dirty="0">
                <a:solidFill>
                  <a:srgbClr val="000000"/>
                </a:solidFill>
                <a:latin typeface="Arial Narrow"/>
                <a:ea typeface="ＭＳ Ｐゴシック" pitchFamily="-107" charset="-128"/>
              </a:rPr>
              <a:t>(301) </a:t>
            </a:r>
            <a:r>
              <a:rPr lang="en-US" sz="2800" b="1" kern="0" dirty="0" smtClean="0">
                <a:solidFill>
                  <a:srgbClr val="000000"/>
                </a:solidFill>
                <a:latin typeface="Arial Narrow"/>
                <a:ea typeface="ＭＳ Ｐゴシック" pitchFamily="-107" charset="-128"/>
              </a:rPr>
              <a:t>975-2036</a:t>
            </a:r>
            <a:endParaRPr lang="en-US" sz="2800" dirty="0">
              <a:ea typeface="ＭＳ Ｐゴシック" pitchFamily="-109" charset="-128"/>
            </a:endParaRPr>
          </a:p>
        </p:txBody>
      </p:sp>
    </p:spTree>
    <p:extLst>
      <p:ext uri="{BB962C8B-B14F-4D97-AF65-F5344CB8AC3E}">
        <p14:creationId xmlns:p14="http://schemas.microsoft.com/office/powerpoint/2010/main" val="3621880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1219200"/>
            <a:ext cx="8991600" cy="914400"/>
          </a:xfrm>
        </p:spPr>
        <p:txBody>
          <a:bodyPr/>
          <a:lstStyle/>
          <a:p>
            <a:r>
              <a:rPr lang="en-US" sz="4400" dirty="0" smtClean="0">
                <a:latin typeface="Arial Narrow" pitchFamily="34" charset="0"/>
                <a:ea typeface="ＭＳ Ｐゴシック" pitchFamily="34" charset="-128"/>
                <a:cs typeface="Arial Narrow" pitchFamily="34" charset="0"/>
              </a:rPr>
              <a:t>Why Conduct a Self-Assessment?</a:t>
            </a:r>
          </a:p>
        </p:txBody>
      </p:sp>
      <p:sp>
        <p:nvSpPr>
          <p:cNvPr id="15363" name="Rectangle 3"/>
          <p:cNvSpPr>
            <a:spLocks noGrp="1" noChangeArrowheads="1"/>
          </p:cNvSpPr>
          <p:nvPr>
            <p:ph idx="1"/>
          </p:nvPr>
        </p:nvSpPr>
        <p:spPr>
          <a:xfrm>
            <a:off x="838200" y="2209800"/>
            <a:ext cx="7412182" cy="2667000"/>
          </a:xfrm>
        </p:spPr>
        <p:txBody>
          <a:bodyPr/>
          <a:lstStyle/>
          <a:p>
            <a:r>
              <a:rPr lang="en-US" dirty="0" smtClean="0">
                <a:ea typeface="ＭＳ Ｐゴシック" pitchFamily="34" charset="-128"/>
              </a:rPr>
              <a:t>Your customers, competitors, or budget are driving the need to change.</a:t>
            </a:r>
          </a:p>
          <a:p>
            <a:r>
              <a:rPr lang="en-US" dirty="0" smtClean="0">
                <a:ea typeface="ＭＳ Ｐゴシック" pitchFamily="34" charset="-128"/>
              </a:rPr>
              <a:t>Your environment is changing.</a:t>
            </a:r>
          </a:p>
          <a:p>
            <a:r>
              <a:rPr lang="en-US" dirty="0" smtClean="0">
                <a:ea typeface="ＭＳ Ｐゴシック" pitchFamily="34" charset="-128"/>
              </a:rPr>
              <a:t>Your organization is among the best, and you want to keep it that way.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087591" cy="1143000"/>
          </a:xfrm>
        </p:spPr>
        <p:txBody>
          <a:bodyPr/>
          <a:lstStyle/>
          <a:p>
            <a:r>
              <a:rPr lang="en-US" sz="4400" dirty="0" smtClean="0">
                <a:latin typeface="Arial Narrow" pitchFamily="34" charset="0"/>
                <a:ea typeface="ＭＳ Ｐゴシック" pitchFamily="34" charset="-128"/>
                <a:cs typeface="Arial Narrow" pitchFamily="34" charset="0"/>
              </a:rPr>
              <a:t>Benefits</a:t>
            </a:r>
          </a:p>
        </p:txBody>
      </p:sp>
      <p:sp>
        <p:nvSpPr>
          <p:cNvPr id="8195" name="Rectangle 3"/>
          <p:cNvSpPr>
            <a:spLocks noGrp="1" noChangeArrowheads="1"/>
          </p:cNvSpPr>
          <p:nvPr>
            <p:ph idx="1"/>
          </p:nvPr>
        </p:nvSpPr>
        <p:spPr>
          <a:xfrm>
            <a:off x="1371600" y="1143000"/>
            <a:ext cx="6972300" cy="4633632"/>
          </a:xfrm>
        </p:spPr>
        <p:txBody>
          <a:bodyPr/>
          <a:lstStyle/>
          <a:p>
            <a:r>
              <a:rPr lang="en-US" dirty="0" smtClean="0">
                <a:ea typeface="ＭＳ Ｐゴシック" pitchFamily="34" charset="-128"/>
                <a:cs typeface="ＭＳ Ｐゴシック" pitchFamily="34" charset="-128"/>
              </a:rPr>
              <a:t>Identify successes and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opportunities for improvement</a:t>
            </a:r>
          </a:p>
          <a:p>
            <a:r>
              <a:rPr lang="en-US" dirty="0" smtClean="0">
                <a:ea typeface="ＭＳ Ｐゴシック" pitchFamily="34" charset="-128"/>
                <a:cs typeface="ＭＳ Ｐゴシック" pitchFamily="34" charset="-128"/>
              </a:rPr>
              <a:t>Jump-start a change initiative</a:t>
            </a:r>
          </a:p>
          <a:p>
            <a:r>
              <a:rPr lang="en-US" dirty="0" smtClean="0">
                <a:ea typeface="ＭＳ Ｐゴシック" pitchFamily="34" charset="-128"/>
                <a:cs typeface="ＭＳ Ｐゴシック" pitchFamily="34" charset="-128"/>
              </a:rPr>
              <a:t>Energize improvement initiatives</a:t>
            </a:r>
          </a:p>
          <a:p>
            <a:r>
              <a:rPr lang="en-US" dirty="0" smtClean="0">
                <a:ea typeface="ＭＳ Ｐゴシック" pitchFamily="34" charset="-128"/>
                <a:cs typeface="ＭＳ Ｐゴシック" pitchFamily="34" charset="-128"/>
              </a:rPr>
              <a:t>Energize the workforce</a:t>
            </a:r>
          </a:p>
          <a:p>
            <a:r>
              <a:rPr lang="en-US" dirty="0" smtClean="0">
                <a:ea typeface="ＭＳ Ｐゴシック" pitchFamily="34" charset="-128"/>
                <a:cs typeface="ＭＳ Ｐゴシック" pitchFamily="34" charset="-128"/>
              </a:rPr>
              <a:t>Focus your organization on common goals</a:t>
            </a:r>
          </a:p>
          <a:p>
            <a:r>
              <a:rPr lang="en-US" dirty="0" smtClean="0">
                <a:ea typeface="ＭＳ Ｐゴシック" pitchFamily="34" charset="-128"/>
                <a:cs typeface="ＭＳ Ｐゴシック" pitchFamily="34" charset="-128"/>
              </a:rPr>
              <a:t>Assess performance against the competition</a:t>
            </a:r>
          </a:p>
          <a:p>
            <a:r>
              <a:rPr lang="en-US" dirty="0" smtClean="0">
                <a:ea typeface="ＭＳ Ｐゴシック" pitchFamily="34" charset="-128"/>
                <a:cs typeface="ＭＳ Ｐゴシック" pitchFamily="34" charset="-128"/>
              </a:rPr>
              <a:t>Align resources with strategic objectives </a:t>
            </a:r>
          </a:p>
          <a:p>
            <a:endParaRPr lang="en-US" dirty="0" smtClean="0">
              <a:ea typeface="ＭＳ Ｐゴシック" pitchFamily="34" charset="-128"/>
              <a:cs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85800"/>
            <a:ext cx="8087591" cy="1143000"/>
          </a:xfrm>
        </p:spPr>
        <p:txBody>
          <a:bodyPr/>
          <a:lstStyle/>
          <a:p>
            <a:r>
              <a:rPr lang="en-US" sz="4400" dirty="0" smtClean="0">
                <a:latin typeface="Arial Narrow" pitchFamily="34" charset="0"/>
                <a:ea typeface="ＭＳ Ｐゴシック" pitchFamily="34" charset="-128"/>
                <a:cs typeface="Arial Narrow" pitchFamily="34" charset="0"/>
              </a:rPr>
              <a:t>Tools and Approaches</a:t>
            </a:r>
          </a:p>
        </p:txBody>
      </p:sp>
      <p:sp>
        <p:nvSpPr>
          <p:cNvPr id="9219" name="Rectangle 3"/>
          <p:cNvSpPr>
            <a:spLocks noGrp="1" noChangeArrowheads="1"/>
          </p:cNvSpPr>
          <p:nvPr>
            <p:ph idx="1"/>
          </p:nvPr>
        </p:nvSpPr>
        <p:spPr>
          <a:xfrm>
            <a:off x="1462809" y="1752600"/>
            <a:ext cx="7071591" cy="3574676"/>
          </a:xfrm>
        </p:spPr>
        <p:txBody>
          <a:bodyPr/>
          <a:lstStyle/>
          <a:p>
            <a:pPr>
              <a:buSzTx/>
            </a:pPr>
            <a:r>
              <a:rPr lang="en-US" i="1" dirty="0" smtClean="0">
                <a:ea typeface="ＭＳ Ｐゴシック" pitchFamily="34" charset="-128"/>
                <a:cs typeface="ＭＳ Ｐゴシック" pitchFamily="34" charset="-128"/>
              </a:rPr>
              <a:t>Are We Making Progress? </a:t>
            </a:r>
            <a:r>
              <a:rPr lang="en-US" dirty="0" smtClean="0">
                <a:ea typeface="ＭＳ Ｐゴシック" pitchFamily="34" charset="-128"/>
                <a:cs typeface="ＭＳ Ｐゴシック" pitchFamily="34" charset="-128"/>
              </a:rPr>
              <a:t>and</a:t>
            </a:r>
            <a:r>
              <a:rPr lang="en-US" i="1" dirty="0" smtClean="0">
                <a:ea typeface="ＭＳ Ｐゴシック" pitchFamily="34" charset="-128"/>
                <a:cs typeface="ＭＳ Ｐゴシック" pitchFamily="34" charset="-128"/>
              </a:rPr>
              <a:t> </a:t>
            </a:r>
            <a:br>
              <a:rPr lang="en-US" i="1" dirty="0" smtClean="0">
                <a:ea typeface="ＭＳ Ｐゴシック" pitchFamily="34" charset="-128"/>
                <a:cs typeface="ＭＳ Ｐゴシック" pitchFamily="34" charset="-128"/>
              </a:rPr>
            </a:br>
            <a:r>
              <a:rPr lang="en-US" i="1" dirty="0" smtClean="0">
                <a:ea typeface="ＭＳ Ｐゴシック" pitchFamily="34" charset="-128"/>
                <a:cs typeface="ＭＳ Ｐゴシック" pitchFamily="34" charset="-128"/>
              </a:rPr>
              <a:t>Are We Making Progress as Leaders?</a:t>
            </a:r>
          </a:p>
          <a:p>
            <a:pPr>
              <a:buSzTx/>
            </a:pPr>
            <a:r>
              <a:rPr lang="en-US" i="1" dirty="0" err="1" smtClean="0">
                <a:ea typeface="ＭＳ Ｐゴシック" pitchFamily="34" charset="-128"/>
                <a:cs typeface="ＭＳ Ｐゴシック" pitchFamily="34" charset="-128"/>
              </a:rPr>
              <a:t>easyInsight</a:t>
            </a:r>
            <a:endParaRPr lang="en-US" dirty="0" smtClean="0">
              <a:ea typeface="ＭＳ Ｐゴシック" pitchFamily="34" charset="-128"/>
              <a:cs typeface="ＭＳ Ｐゴシック" pitchFamily="34" charset="-128"/>
            </a:endParaRPr>
          </a:p>
          <a:p>
            <a:pPr>
              <a:buSzTx/>
            </a:pPr>
            <a:r>
              <a:rPr lang="en-US" dirty="0" smtClean="0">
                <a:ea typeface="ＭＳ Ｐゴシック" pitchFamily="34" charset="-128"/>
                <a:cs typeface="ＭＳ Ｐゴシック" pitchFamily="34" charset="-128"/>
              </a:rPr>
              <a:t>Organizational Profile</a:t>
            </a:r>
          </a:p>
          <a:p>
            <a:pPr>
              <a:buSzTx/>
            </a:pPr>
            <a:r>
              <a:rPr lang="en-US" dirty="0" smtClean="0">
                <a:ea typeface="ＭＳ Ｐゴシック" pitchFamily="34" charset="-128"/>
                <a:cs typeface="ＭＳ Ｐゴシック" pitchFamily="34" charset="-128"/>
              </a:rPr>
              <a:t>Criteria item title questions</a:t>
            </a:r>
          </a:p>
          <a:p>
            <a:pPr>
              <a:buSzTx/>
            </a:pPr>
            <a:r>
              <a:rPr lang="en-US" dirty="0" smtClean="0">
                <a:ea typeface="ＭＳ Ｐゴシック" pitchFamily="34" charset="-128"/>
                <a:cs typeface="ＭＳ Ｐゴシック" pitchFamily="34" charset="-128"/>
              </a:rPr>
              <a:t>Intermediate self-assessment</a:t>
            </a:r>
          </a:p>
          <a:p>
            <a:pPr>
              <a:buSzTx/>
            </a:pPr>
            <a:r>
              <a:rPr lang="en-US" dirty="0" smtClean="0">
                <a:ea typeface="ＭＳ Ｐゴシック" pitchFamily="34" charset="-128"/>
                <a:cs typeface="ＭＳ Ｐゴシック" pitchFamily="34" charset="-128"/>
              </a:rPr>
              <a:t>Full self-assessment</a:t>
            </a:r>
            <a:endParaRPr lang="en-US" i="1" dirty="0" smtClean="0">
              <a:ea typeface="ＭＳ Ｐゴシック" pitchFamily="34" charset="-128"/>
              <a:cs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685800"/>
            <a:ext cx="7585364" cy="11430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r>
              <a:rPr lang="en-US" sz="4000" dirty="0" smtClean="0">
                <a:solidFill>
                  <a:schemeClr val="tx1"/>
                </a:solidFill>
              </a:rPr>
              <a:t>If You Are Just Learning about the Baldrige Criteria . . .</a:t>
            </a:r>
            <a:endParaRPr lang="en-US" sz="4000" dirty="0">
              <a:solidFill>
                <a:schemeClr val="tx1"/>
              </a:solidFill>
            </a:endParaRPr>
          </a:p>
        </p:txBody>
      </p:sp>
      <p:pic>
        <p:nvPicPr>
          <p:cNvPr id="1026" name="Picture 2" descr="Your_Guide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65300"/>
            <a:ext cx="2992581" cy="3840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2362200"/>
            <a:ext cx="3031022" cy="2062103"/>
          </a:xfrm>
          <a:prstGeom prst="rect">
            <a:avLst/>
          </a:prstGeom>
        </p:spPr>
        <p:txBody>
          <a:bodyPr wrap="square">
            <a:spAutoFit/>
          </a:bodyPr>
          <a:lstStyle/>
          <a:p>
            <a:pPr algn="r"/>
            <a:r>
              <a:rPr lang="en-US" sz="3200" i="1" dirty="0"/>
              <a:t>Your </a:t>
            </a:r>
            <a:r>
              <a:rPr lang="en-US" sz="3200" i="1" dirty="0" smtClean="0"/>
              <a:t>Reference Guide </a:t>
            </a:r>
            <a:r>
              <a:rPr lang="en-US" sz="3200" i="1" dirty="0"/>
              <a:t>to Performance Excellence </a:t>
            </a:r>
            <a:endParaRPr lang="en-US" sz="3200" dirty="0"/>
          </a:p>
        </p:txBody>
      </p:sp>
    </p:spTree>
    <p:extLst>
      <p:ext uri="{BB962C8B-B14F-4D97-AF65-F5344CB8AC3E}">
        <p14:creationId xmlns:p14="http://schemas.microsoft.com/office/powerpoint/2010/main" val="2974777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09800" y="2286000"/>
            <a:ext cx="6553200" cy="3505200"/>
          </a:xfrm>
        </p:spPr>
        <p:txBody>
          <a:bodyPr/>
          <a:lstStyle/>
          <a:p>
            <a:r>
              <a:rPr lang="en-US" dirty="0" smtClean="0">
                <a:ea typeface="ＭＳ Ｐゴシック" pitchFamily="34" charset="-128"/>
                <a:cs typeface="ＭＳ Ｐゴシック" pitchFamily="34" charset="-128"/>
              </a:rPr>
              <a:t>Do leaders/employees know and understand our </a:t>
            </a:r>
            <a:r>
              <a:rPr lang="en-US" dirty="0">
                <a:ea typeface="ＭＳ Ｐゴシック" pitchFamily="34" charset="-128"/>
                <a:cs typeface="ＭＳ Ｐゴシック" pitchFamily="34" charset="-128"/>
              </a:rPr>
              <a:t>values, vision, mission, and </a:t>
            </a:r>
            <a:r>
              <a:rPr lang="en-US" dirty="0" smtClean="0">
                <a:ea typeface="ＭＳ Ｐゴシック" pitchFamily="34" charset="-128"/>
                <a:cs typeface="ＭＳ Ｐゴシック" pitchFamily="34" charset="-128"/>
              </a:rPr>
              <a:t>plans?</a:t>
            </a:r>
            <a:endParaRPr lang="en-US" dirty="0">
              <a:ea typeface="ＭＳ Ｐゴシック" pitchFamily="34" charset="-128"/>
              <a:cs typeface="ＭＳ Ｐゴシック" pitchFamily="34" charset="-128"/>
            </a:endParaRPr>
          </a:p>
          <a:p>
            <a:r>
              <a:rPr lang="en-US" dirty="0" smtClean="0">
                <a:ea typeface="ＭＳ Ｐゴシック" pitchFamily="34" charset="-128"/>
                <a:cs typeface="ＭＳ Ｐゴシック" pitchFamily="34" charset="-128"/>
              </a:rPr>
              <a:t>Does the workforce trust my </a:t>
            </a:r>
            <a:r>
              <a:rPr lang="en-US" dirty="0">
                <a:ea typeface="ＭＳ Ｐゴシック" pitchFamily="34" charset="-128"/>
                <a:cs typeface="ＭＳ Ｐゴシック" pitchFamily="34" charset="-128"/>
              </a:rPr>
              <a:t>organization’s </a:t>
            </a:r>
            <a:r>
              <a:rPr lang="en-US" dirty="0" smtClean="0">
                <a:ea typeface="ＭＳ Ｐゴシック" pitchFamily="34" charset="-128"/>
                <a:cs typeface="ＭＳ Ｐゴシック" pitchFamily="34" charset="-128"/>
              </a:rPr>
              <a:t>leadership?</a:t>
            </a:r>
            <a:endParaRPr lang="en-US" dirty="0">
              <a:ea typeface="ＭＳ Ｐゴシック" pitchFamily="34" charset="-128"/>
              <a:cs typeface="ＭＳ Ｐゴシック" pitchFamily="34" charset="-128"/>
            </a:endParaRPr>
          </a:p>
          <a:p>
            <a:r>
              <a:rPr lang="en-US" dirty="0" smtClean="0">
                <a:ea typeface="ＭＳ Ｐゴシック" pitchFamily="34" charset="-128"/>
                <a:cs typeface="ＭＳ Ｐゴシック" pitchFamily="34" charset="-128"/>
              </a:rPr>
              <a:t>Is my communication effective?</a:t>
            </a:r>
            <a:endParaRPr lang="en-US" dirty="0">
              <a:ea typeface="ＭＳ Ｐゴシック" pitchFamily="34" charset="-128"/>
              <a:cs typeface="ＭＳ Ｐゴシック" pitchFamily="34" charset="-128"/>
            </a:endParaRPr>
          </a:p>
          <a:p>
            <a:r>
              <a:rPr lang="en-US" dirty="0" smtClean="0">
                <a:ea typeface="ＭＳ Ｐゴシック" pitchFamily="34" charset="-128"/>
                <a:cs typeface="ＭＳ Ｐゴシック" pitchFamily="34" charset="-128"/>
              </a:rPr>
              <a:t>Is my </a:t>
            </a:r>
            <a:r>
              <a:rPr lang="en-US" dirty="0">
                <a:ea typeface="ＭＳ Ｐゴシック" pitchFamily="34" charset="-128"/>
                <a:cs typeface="ＭＳ Ｐゴシック" pitchFamily="34" charset="-128"/>
              </a:rPr>
              <a:t>message </a:t>
            </a:r>
            <a:r>
              <a:rPr lang="en-US" dirty="0" smtClean="0">
                <a:ea typeface="ＭＳ Ｐゴシック" pitchFamily="34" charset="-128"/>
                <a:cs typeface="ＭＳ Ｐゴシック" pitchFamily="34" charset="-128"/>
              </a:rPr>
              <a:t>being </a:t>
            </a:r>
            <a:r>
              <a:rPr lang="en-US" dirty="0">
                <a:ea typeface="ＭＳ Ｐゴシック" pitchFamily="34" charset="-128"/>
                <a:cs typeface="ＭＳ Ｐゴシック" pitchFamily="34" charset="-128"/>
              </a:rPr>
              <a:t>well </a:t>
            </a:r>
            <a:r>
              <a:rPr lang="en-US" dirty="0" smtClean="0">
                <a:ea typeface="ＭＳ Ｐゴシック" pitchFamily="34" charset="-128"/>
                <a:cs typeface="ＭＳ Ｐゴシック" pitchFamily="34" charset="-128"/>
              </a:rPr>
              <a:t>received?</a:t>
            </a: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86" r="14112"/>
          <a:stretch/>
        </p:blipFill>
        <p:spPr bwMode="auto">
          <a:xfrm rot="5400000">
            <a:off x="4652027" y="-2434610"/>
            <a:ext cx="510507" cy="8046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890838" y="-2128838"/>
            <a:ext cx="533400" cy="585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70" t="4798" r="4932" b="23611"/>
          <a:stretch/>
        </p:blipFill>
        <p:spPr>
          <a:xfrm>
            <a:off x="479789" y="838200"/>
            <a:ext cx="8288768" cy="219456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236" b="20635"/>
          <a:stretch/>
        </p:blipFill>
        <p:spPr bwMode="auto">
          <a:xfrm>
            <a:off x="578643" y="3573780"/>
            <a:ext cx="8215314" cy="2103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ctangle 2"/>
          <p:cNvSpPr>
            <a:spLocks noGrp="1" noChangeArrowheads="1"/>
          </p:cNvSpPr>
          <p:nvPr>
            <p:ph type="title"/>
          </p:nvPr>
        </p:nvSpPr>
        <p:spPr>
          <a:xfrm>
            <a:off x="304800" y="152400"/>
            <a:ext cx="7658100" cy="457200"/>
          </a:xfrm>
        </p:spPr>
        <p:txBody>
          <a:bodyPr/>
          <a:lstStyle/>
          <a:p>
            <a:pPr>
              <a:lnSpc>
                <a:spcPct val="100000"/>
              </a:lnSpc>
              <a:spcAft>
                <a:spcPts val="600"/>
              </a:spcAft>
            </a:pPr>
            <a:r>
              <a:rPr lang="en-US" sz="3200" dirty="0" smtClean="0">
                <a:solidFill>
                  <a:schemeClr val="tx1"/>
                </a:solidFill>
              </a:rPr>
              <a:t>For Your Workforce</a:t>
            </a:r>
            <a:endParaRPr lang="en-US" sz="3200" dirty="0">
              <a:solidFill>
                <a:schemeClr val="tx1"/>
              </a:solidFill>
            </a:endParaRPr>
          </a:p>
        </p:txBody>
      </p:sp>
      <p:sp>
        <p:nvSpPr>
          <p:cNvPr id="5" name="Rectangle 2"/>
          <p:cNvSpPr txBox="1">
            <a:spLocks noChangeArrowheads="1"/>
          </p:cNvSpPr>
          <p:nvPr/>
        </p:nvSpPr>
        <p:spPr bwMode="auto">
          <a:xfrm>
            <a:off x="5715000" y="5676900"/>
            <a:ext cx="3078957" cy="5715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pPr>
              <a:lnSpc>
                <a:spcPct val="100000"/>
              </a:lnSpc>
              <a:spcAft>
                <a:spcPts val="600"/>
              </a:spcAft>
            </a:pPr>
            <a:r>
              <a:rPr lang="en-US" sz="3200" kern="0" dirty="0" smtClean="0">
                <a:solidFill>
                  <a:schemeClr val="tx1"/>
                </a:solidFill>
              </a:rPr>
              <a:t>For Your Leaders</a:t>
            </a:r>
            <a:endParaRPr lang="en-US" sz="3200" kern="0" dirty="0">
              <a:solidFill>
                <a:schemeClr val="tx1"/>
              </a:solidFill>
            </a:endParaRPr>
          </a:p>
        </p:txBody>
      </p:sp>
    </p:spTree>
    <p:extLst>
      <p:ext uri="{BB962C8B-B14F-4D97-AF65-F5344CB8AC3E}">
        <p14:creationId xmlns:p14="http://schemas.microsoft.com/office/powerpoint/2010/main" val="3721469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1371600"/>
            <a:ext cx="8087591" cy="827835"/>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Organizational Profile</a:t>
            </a:r>
          </a:p>
        </p:txBody>
      </p:sp>
      <p:sp>
        <p:nvSpPr>
          <p:cNvPr id="13315" name="Rectangle 3"/>
          <p:cNvSpPr>
            <a:spLocks noGrp="1" noChangeArrowheads="1"/>
          </p:cNvSpPr>
          <p:nvPr>
            <p:ph idx="1"/>
          </p:nvPr>
        </p:nvSpPr>
        <p:spPr>
          <a:xfrm>
            <a:off x="381000" y="2133600"/>
            <a:ext cx="8534400" cy="2666999"/>
          </a:xfrm>
        </p:spPr>
        <p:txBody>
          <a:bodyPr/>
          <a:lstStyle/>
          <a:p>
            <a:pPr marL="1023340" lvl="1" indent="-457200">
              <a:lnSpc>
                <a:spcPct val="100000"/>
              </a:lnSpc>
              <a:spcBef>
                <a:spcPts val="0"/>
              </a:spcBef>
              <a:spcAft>
                <a:spcPts val="600"/>
              </a:spcAft>
              <a:buFont typeface="Arial" pitchFamily="34" charset="0"/>
              <a:buChar char="•"/>
            </a:pPr>
            <a:r>
              <a:rPr lang="en-US" dirty="0" smtClean="0">
                <a:ea typeface="ＭＳ Ｐゴシック" pitchFamily="34" charset="-128"/>
                <a:cs typeface="ＭＳ Ｐゴシック" pitchFamily="34" charset="-128"/>
              </a:rPr>
              <a:t>What are my organization’s key characteristics?</a:t>
            </a:r>
          </a:p>
          <a:p>
            <a:pPr marL="1023340" lvl="1" indent="-457200">
              <a:lnSpc>
                <a:spcPct val="100000"/>
              </a:lnSpc>
              <a:spcBef>
                <a:spcPts val="0"/>
              </a:spcBef>
              <a:spcAft>
                <a:spcPts val="600"/>
              </a:spcAft>
              <a:buFont typeface="Arial" pitchFamily="34" charset="0"/>
              <a:buChar char="•"/>
            </a:pPr>
            <a:r>
              <a:rPr lang="en-US" dirty="0" smtClean="0">
                <a:ea typeface="ＭＳ Ｐゴシック" pitchFamily="34" charset="-128"/>
                <a:cs typeface="ＭＳ Ｐゴシック" pitchFamily="34" charset="-128"/>
              </a:rPr>
              <a:t>What are the key influences on my organization?</a:t>
            </a:r>
          </a:p>
          <a:p>
            <a:pPr marL="1023340" lvl="1" indent="-457200">
              <a:lnSpc>
                <a:spcPct val="100000"/>
              </a:lnSpc>
              <a:spcBef>
                <a:spcPts val="0"/>
              </a:spcBef>
              <a:spcAft>
                <a:spcPts val="600"/>
              </a:spcAft>
              <a:buFont typeface="Arial" pitchFamily="34" charset="0"/>
              <a:buChar char="•"/>
            </a:pPr>
            <a:r>
              <a:rPr lang="en-US" dirty="0" smtClean="0">
                <a:ea typeface="ＭＳ Ｐゴシック" pitchFamily="34" charset="-128"/>
                <a:cs typeface="ＭＳ Ｐゴシック" pitchFamily="34" charset="-128"/>
              </a:rPr>
              <a:t>What key challenges does my organization face?</a:t>
            </a:r>
          </a:p>
        </p:txBody>
      </p:sp>
    </p:spTree>
    <p:extLst>
      <p:ext uri="{BB962C8B-B14F-4D97-AF65-F5344CB8AC3E}">
        <p14:creationId xmlns:p14="http://schemas.microsoft.com/office/powerpoint/2010/main" val="246061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2141</Words>
  <Application>Microsoft Office PowerPoint</Application>
  <PresentationFormat>On-screen Show (4:3)</PresentationFormat>
  <Paragraphs>207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PowerPoint Presentation</vt:lpstr>
      <vt:lpstr>What Is a Baldrige Self-Assessment?</vt:lpstr>
      <vt:lpstr>Why Conduct a Self-Assessment?</vt:lpstr>
      <vt:lpstr>Benefits</vt:lpstr>
      <vt:lpstr>Tools and Approaches</vt:lpstr>
      <vt:lpstr>PowerPoint Presentation</vt:lpstr>
      <vt:lpstr>PowerPoint Presentation</vt:lpstr>
      <vt:lpstr>For Your Workforce</vt:lpstr>
      <vt:lpstr>Organizational Profile</vt:lpstr>
      <vt:lpstr>PowerPoint Presentation</vt:lpstr>
      <vt:lpstr>PowerPoint Presentation</vt:lpstr>
      <vt:lpstr>Complete the Organizational Profile</vt:lpstr>
      <vt:lpstr>PowerPoint Presentation</vt:lpstr>
      <vt:lpstr>PowerPoint Presentation</vt:lpstr>
      <vt:lpstr>PowerPoint Presentation</vt:lpstr>
      <vt:lpstr>PowerPoint Presentation</vt:lpstr>
      <vt:lpstr>Full Self-Assessment: Six Steps</vt:lpstr>
      <vt:lpstr>PowerPoint Presentation</vt:lpstr>
      <vt:lpstr>PowerPoint Presentation</vt:lpstr>
      <vt:lpstr>PowerPoint Presentation</vt:lpstr>
      <vt:lpstr>For More Information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Garshick, Ellen</dc:creator>
  <cp:lastModifiedBy>Garshick</cp:lastModifiedBy>
  <cp:revision>40</cp:revision>
  <cp:lastPrinted>2013-02-20T18:50:01Z</cp:lastPrinted>
  <dcterms:created xsi:type="dcterms:W3CDTF">2012-08-28T19:01:14Z</dcterms:created>
  <dcterms:modified xsi:type="dcterms:W3CDTF">2013-10-31T19:45:33Z</dcterms:modified>
</cp:coreProperties>
</file>