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11"/>
  </p:notesMasterIdLst>
  <p:handoutMasterIdLst>
    <p:handoutMasterId r:id="rId12"/>
  </p:handoutMasterIdLst>
  <p:sldIdLst>
    <p:sldId id="303" r:id="rId3"/>
    <p:sldId id="304" r:id="rId4"/>
    <p:sldId id="310" r:id="rId5"/>
    <p:sldId id="311" r:id="rId6"/>
    <p:sldId id="314" r:id="rId7"/>
    <p:sldId id="307" r:id="rId8"/>
    <p:sldId id="313" r:id="rId9"/>
    <p:sldId id="308" r:id="rId10"/>
  </p:sldIdLst>
  <p:sldSz cx="10058400" cy="7772400"/>
  <p:notesSz cx="7010400" cy="9296400"/>
  <p:custDataLst>
    <p:tags r:id="rId13"/>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109"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109"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109"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10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E3F5"/>
    <a:srgbClr val="006DE5"/>
    <a:srgbClr val="0066CC"/>
    <a:srgbClr val="997801"/>
    <a:srgbClr val="0C2D83"/>
    <a:srgbClr val="FFFFCC"/>
    <a:srgbClr val="B1FEFC"/>
    <a:srgbClr val="33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74286" autoAdjust="0"/>
  </p:normalViewPr>
  <p:slideViewPr>
    <p:cSldViewPr snapToGrid="0" snapToObjects="1">
      <p:cViewPr>
        <p:scale>
          <a:sx n="100" d="100"/>
          <a:sy n="100" d="100"/>
        </p:scale>
        <p:origin x="-72" y="312"/>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100" d="100"/>
          <a:sy n="100" d="100"/>
        </p:scale>
        <p:origin x="-72" y="2232"/>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defTabSz="925677">
              <a:defRPr sz="1200"/>
            </a:lvl1pPr>
          </a:lstStyle>
          <a:p>
            <a:endParaRPr lang="en-US" dirty="0"/>
          </a:p>
        </p:txBody>
      </p:sp>
      <p:sp>
        <p:nvSpPr>
          <p:cNvPr id="78851" name="Rectangle 3"/>
          <p:cNvSpPr>
            <a:spLocks noGrp="1" noChangeArrowheads="1"/>
          </p:cNvSpPr>
          <p:nvPr>
            <p:ph type="dt" sz="quarter" idx="1"/>
          </p:nvPr>
        </p:nvSpPr>
        <p:spPr bwMode="auto">
          <a:xfrm>
            <a:off x="3971803" y="1"/>
            <a:ext cx="3038598"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algn="r" defTabSz="925677">
              <a:defRPr sz="1200"/>
            </a:lvl1pPr>
          </a:lstStyle>
          <a:p>
            <a:endParaRPr lang="en-US" dirty="0"/>
          </a:p>
        </p:txBody>
      </p:sp>
      <p:sp>
        <p:nvSpPr>
          <p:cNvPr id="78852" name="Rectangle 4"/>
          <p:cNvSpPr>
            <a:spLocks noGrp="1" noChangeArrowheads="1"/>
          </p:cNvSpPr>
          <p:nvPr>
            <p:ph type="ftr" sz="quarter" idx="2"/>
          </p:nvPr>
        </p:nvSpPr>
        <p:spPr bwMode="auto">
          <a:xfrm>
            <a:off x="0" y="8832347"/>
            <a:ext cx="3038599"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defTabSz="925677">
              <a:defRPr sz="1200"/>
            </a:lvl1pPr>
          </a:lstStyle>
          <a:p>
            <a:endParaRPr lang="en-US" dirty="0"/>
          </a:p>
        </p:txBody>
      </p:sp>
      <p:sp>
        <p:nvSpPr>
          <p:cNvPr id="78853" name="Rectangle 5"/>
          <p:cNvSpPr>
            <a:spLocks noGrp="1" noChangeArrowheads="1"/>
          </p:cNvSpPr>
          <p:nvPr>
            <p:ph type="sldNum" sz="quarter" idx="3"/>
          </p:nvPr>
        </p:nvSpPr>
        <p:spPr bwMode="auto">
          <a:xfrm>
            <a:off x="3971803" y="8832347"/>
            <a:ext cx="3038598"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algn="r" defTabSz="925677">
              <a:defRPr sz="1200"/>
            </a:lvl1pPr>
          </a:lstStyle>
          <a:p>
            <a:fld id="{95B5A22F-9C27-43E4-A222-A33183B28698}" type="slidenum">
              <a:rPr lang="en-US"/>
              <a:pPr/>
              <a:t>‹#›</a:t>
            </a:fld>
            <a:endParaRPr lang="en-US" dirty="0"/>
          </a:p>
        </p:txBody>
      </p:sp>
    </p:spTree>
    <p:extLst>
      <p:ext uri="{BB962C8B-B14F-4D97-AF65-F5344CB8AC3E}">
        <p14:creationId xmlns:p14="http://schemas.microsoft.com/office/powerpoint/2010/main" val="130547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defTabSz="925677">
              <a:defRPr sz="1200"/>
            </a:lvl1pPr>
          </a:lstStyle>
          <a:p>
            <a:endParaRPr lang="en-US" dirty="0"/>
          </a:p>
        </p:txBody>
      </p:sp>
      <p:sp>
        <p:nvSpPr>
          <p:cNvPr id="35843" name="Rectangle 3"/>
          <p:cNvSpPr>
            <a:spLocks noGrp="1" noChangeArrowheads="1"/>
          </p:cNvSpPr>
          <p:nvPr>
            <p:ph type="dt" idx="1"/>
          </p:nvPr>
        </p:nvSpPr>
        <p:spPr bwMode="auto">
          <a:xfrm>
            <a:off x="3971803" y="1"/>
            <a:ext cx="3038598"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algn="r" defTabSz="925677">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252538" y="698500"/>
            <a:ext cx="4506912" cy="3484563"/>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934830" y="4414256"/>
            <a:ext cx="5140743" cy="4184147"/>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8832347"/>
            <a:ext cx="3038599"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defTabSz="925677">
              <a:defRPr sz="1200"/>
            </a:lvl1pPr>
          </a:lstStyle>
          <a:p>
            <a:endParaRPr lang="en-US" dirty="0"/>
          </a:p>
        </p:txBody>
      </p:sp>
      <p:sp>
        <p:nvSpPr>
          <p:cNvPr id="35847" name="Rectangle 7"/>
          <p:cNvSpPr>
            <a:spLocks noGrp="1" noChangeArrowheads="1"/>
          </p:cNvSpPr>
          <p:nvPr>
            <p:ph type="sldNum" sz="quarter" idx="5"/>
          </p:nvPr>
        </p:nvSpPr>
        <p:spPr bwMode="auto">
          <a:xfrm>
            <a:off x="3971803" y="8832347"/>
            <a:ext cx="3038598"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algn="r" defTabSz="925677">
              <a:defRPr sz="1200"/>
            </a:lvl1pPr>
          </a:lstStyle>
          <a:p>
            <a:fld id="{E2311000-FEB1-4BFE-95F3-90EBA6603029}" type="slidenum">
              <a:rPr lang="en-US"/>
              <a:pPr/>
              <a:t>‹#›</a:t>
            </a:fld>
            <a:endParaRPr lang="en-US" dirty="0"/>
          </a:p>
        </p:txBody>
      </p:sp>
    </p:spTree>
    <p:extLst>
      <p:ext uri="{BB962C8B-B14F-4D97-AF65-F5344CB8AC3E}">
        <p14:creationId xmlns:p14="http://schemas.microsoft.com/office/powerpoint/2010/main" val="19791892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1</a:t>
            </a:fld>
            <a:endParaRPr lang="en-US" dirty="0"/>
          </a:p>
        </p:txBody>
      </p:sp>
    </p:spTree>
    <p:extLst>
      <p:ext uri="{BB962C8B-B14F-4D97-AF65-F5344CB8AC3E}">
        <p14:creationId xmlns:p14="http://schemas.microsoft.com/office/powerpoint/2010/main" val="2163730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2</a:t>
            </a:fld>
            <a:endParaRPr lang="en-US" dirty="0"/>
          </a:p>
        </p:txBody>
      </p:sp>
    </p:spTree>
    <p:extLst>
      <p:ext uri="{BB962C8B-B14F-4D97-AF65-F5344CB8AC3E}">
        <p14:creationId xmlns:p14="http://schemas.microsoft.com/office/powerpoint/2010/main" val="258037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214313"/>
            <a:ext cx="1252537" cy="968375"/>
          </a:xfrm>
        </p:spPr>
      </p:sp>
      <p:sp>
        <p:nvSpPr>
          <p:cNvPr id="3" name="Notes Placeholder 2"/>
          <p:cNvSpPr>
            <a:spLocks noGrp="1"/>
          </p:cNvSpPr>
          <p:nvPr>
            <p:ph type="body" idx="1"/>
          </p:nvPr>
        </p:nvSpPr>
        <p:spPr>
          <a:xfrm>
            <a:off x="177559" y="1328738"/>
            <a:ext cx="6569674" cy="7269666"/>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Times New Roman" pitchFamily="-107" charset="0"/>
              <a:ea typeface="ＭＳ Ｐゴシック" pitchFamily="-107" charset="-128"/>
              <a:cs typeface="ＭＳ Ｐゴシック" pitchFamily="-110"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07" charset="0"/>
                <a:ea typeface="ＭＳ Ｐゴシック" pitchFamily="-107" charset="-128"/>
                <a:cs typeface="ＭＳ Ｐゴシック" pitchFamily="-110" charset="-128"/>
              </a:rPr>
              <a:t>The</a:t>
            </a: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 tech editor’s</a:t>
            </a:r>
            <a:r>
              <a:rPr lang="en-US" sz="1200" kern="1200" dirty="0" smtClean="0">
                <a:solidFill>
                  <a:schemeClr val="tx1"/>
                </a:solidFill>
                <a:effectLst/>
                <a:latin typeface="Times New Roman" pitchFamily="-107" charset="0"/>
                <a:ea typeface="ＭＳ Ｐゴシック" pitchFamily="-107" charset="-128"/>
                <a:cs typeface="ＭＳ Ｐゴシック" pitchFamily="-110" charset="-128"/>
              </a:rPr>
              <a:t> role used</a:t>
            </a: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 to be</a:t>
            </a:r>
            <a:r>
              <a:rPr lang="en-US" sz="1200" kern="1200" dirty="0" smtClean="0">
                <a:solidFill>
                  <a:schemeClr val="tx1"/>
                </a:solidFill>
                <a:effectLst/>
                <a:latin typeface="Times New Roman" pitchFamily="-107" charset="0"/>
                <a:ea typeface="ＭＳ Ｐゴシック" pitchFamily="-107" charset="-128"/>
                <a:cs typeface="ＭＳ Ｐゴシック" pitchFamily="-110" charset="-128"/>
              </a:rPr>
              <a:t> conducted by staff members and alumni examiners only after an examiner team completed its work in BOSS.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Beginning last year, tech editors are asked to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endParaRPr>
          </a:p>
          <a:p>
            <a:pPr marL="228600" marR="0" indent="-228600" algn="l" defTabSz="914400" rtl="0" eaLnBrk="0" fontAlgn="base" latinLnBrk="0" hangingPunct="0">
              <a:lnSpc>
                <a:spcPct val="100000"/>
              </a:lnSpc>
              <a:spcBef>
                <a:spcPct val="30000"/>
              </a:spcBef>
              <a:spcAft>
                <a:spcPct val="0"/>
              </a:spcAft>
              <a:buClrTx/>
              <a:buSzTx/>
              <a:buFontTx/>
              <a:buAutoNum type="arabicParenBoth"/>
              <a:tabLst/>
              <a:defRPr/>
            </a:pP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Conduct a higher-level review of the scorebook before it is finalized by the examiner team in BOSS and provide feedback to the team leader before the first consensus call. (part 1) </a:t>
            </a:r>
          </a:p>
          <a:p>
            <a:pPr marL="228600" marR="0" indent="-228600" algn="l" defTabSz="914400" rtl="0" eaLnBrk="0" fontAlgn="base" latinLnBrk="0" hangingPunct="0">
              <a:lnSpc>
                <a:spcPct val="100000"/>
              </a:lnSpc>
              <a:spcBef>
                <a:spcPct val="30000"/>
              </a:spcBef>
              <a:spcAft>
                <a:spcPct val="0"/>
              </a:spcAft>
              <a:buClrTx/>
              <a:buSzTx/>
              <a:buFontTx/>
              <a:buAutoNum type="arabicParenBoth"/>
              <a:tabLst/>
              <a:defRPr/>
            </a:pPr>
            <a:endPar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endParaRPr>
          </a:p>
          <a:p>
            <a:pPr marL="228600" marR="0" indent="-228600" algn="l" defTabSz="914400" rtl="0" eaLnBrk="0" fontAlgn="base" latinLnBrk="0" hangingPunct="0">
              <a:lnSpc>
                <a:spcPct val="100000"/>
              </a:lnSpc>
              <a:spcBef>
                <a:spcPct val="30000"/>
              </a:spcBef>
              <a:spcAft>
                <a:spcPct val="0"/>
              </a:spcAft>
              <a:buClrTx/>
              <a:buSzTx/>
              <a:buFontTx/>
              <a:buAutoNum type="arabicParenBoth"/>
              <a:tabLst/>
              <a:defRPr/>
            </a:pP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Complete a more comprehensive review of the content of the final scorebook after the team finalizes its work in BOSS. (part 2) </a:t>
            </a:r>
          </a:p>
          <a:p>
            <a:pPr marL="228600" marR="0" indent="-228600" algn="l" defTabSz="914400" rtl="0" eaLnBrk="0" fontAlgn="base" latinLnBrk="0" hangingPunct="0">
              <a:lnSpc>
                <a:spcPct val="100000"/>
              </a:lnSpc>
              <a:spcBef>
                <a:spcPct val="30000"/>
              </a:spcBef>
              <a:spcAft>
                <a:spcPct val="0"/>
              </a:spcAft>
              <a:buClrTx/>
              <a:buSzTx/>
              <a:buFontTx/>
              <a:buAutoNum type="arabicParenBoth"/>
              <a:tabLst/>
              <a:defRPr/>
            </a:pPr>
            <a:endPar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Times New Roman" pitchFamily="-107" charset="0"/>
                <a:ea typeface="ＭＳ Ｐゴシック" pitchFamily="-107" charset="-128"/>
                <a:cs typeface="ＭＳ Ｐゴシック" pitchFamily="-110" charset="-128"/>
              </a:rPr>
              <a:t>The key aim of both phases of tech editing is to advance the quality of the final feedback report. Communication between the tech editor and the team leader helps the tech editor u</a:t>
            </a:r>
            <a:r>
              <a:rPr lang="en-US" baseline="0" dirty="0" smtClean="0"/>
              <a:t>nderstand why the examiner team might have made certain decisions in comments, and the feedback provided by the tech editor enables the team to improve the quality of the feedback before the scorebook is finalized. </a:t>
            </a:r>
          </a:p>
        </p:txBody>
      </p:sp>
      <p:sp>
        <p:nvSpPr>
          <p:cNvPr id="4" name="Slide Number Placeholder 3"/>
          <p:cNvSpPr>
            <a:spLocks noGrp="1"/>
          </p:cNvSpPr>
          <p:nvPr>
            <p:ph type="sldNum" sz="quarter" idx="10"/>
          </p:nvPr>
        </p:nvSpPr>
        <p:spPr/>
        <p:txBody>
          <a:bodyPr/>
          <a:lstStyle/>
          <a:p>
            <a:fld id="{E2311000-FEB1-4BFE-95F3-90EBA6603029}" type="slidenum">
              <a:rPr lang="en-US" smtClean="0"/>
              <a:pPr/>
              <a:t>3</a:t>
            </a:fld>
            <a:endParaRPr lang="en-US" dirty="0"/>
          </a:p>
        </p:txBody>
      </p:sp>
    </p:spTree>
    <p:extLst>
      <p:ext uri="{BB962C8B-B14F-4D97-AF65-F5344CB8AC3E}">
        <p14:creationId xmlns:p14="http://schemas.microsoft.com/office/powerpoint/2010/main" val="2252383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214313"/>
            <a:ext cx="1252537" cy="968375"/>
          </a:xfrm>
        </p:spPr>
      </p:sp>
      <p:sp>
        <p:nvSpPr>
          <p:cNvPr id="3" name="Notes Placeholder 2"/>
          <p:cNvSpPr>
            <a:spLocks noGrp="1"/>
          </p:cNvSpPr>
          <p:nvPr>
            <p:ph type="body" idx="1"/>
          </p:nvPr>
        </p:nvSpPr>
        <p:spPr>
          <a:xfrm>
            <a:off x="177559" y="1328738"/>
            <a:ext cx="6569674" cy="7269666"/>
          </a:xfrm>
        </p:spPr>
        <p:txBody>
          <a:bodyPr/>
          <a:lstStyle/>
          <a:p>
            <a:endParaRPr lang="en-US" dirty="0" smtClean="0"/>
          </a:p>
          <a:p>
            <a:r>
              <a:rPr lang="en-US" dirty="0" smtClean="0"/>
              <a:t>Note that there are two places when the tech editor will help</a:t>
            </a:r>
            <a:r>
              <a:rPr lang="en-US" baseline="0" dirty="0" smtClean="0"/>
              <a:t> us review the feedback: (1) right before the consensus call and (2) after the scorebook is submitted as final. This means there are two times when team leaders may be queried about something in the feedback.</a:t>
            </a:r>
          </a:p>
          <a:p>
            <a:endParaRPr lang="en-US" baseline="0" dirty="0" smtClean="0"/>
          </a:p>
          <a:p>
            <a:r>
              <a:rPr lang="en-US" baseline="0" dirty="0" smtClean="0"/>
              <a:t>But this also means that (1) team leaders will know how their work is being received, and (2) tech editors will save time because they can question the team leader directly if something is not clear. </a:t>
            </a:r>
          </a:p>
          <a:p>
            <a:endParaRPr lang="en-US" baseline="0" dirty="0" smtClean="0"/>
          </a:p>
          <a:p>
            <a:r>
              <a:rPr lang="en-US" baseline="0" dirty="0" smtClean="0"/>
              <a:t>There also may be opportunities for the team leader to explain a comment to the editor based on the team’s consensus discussion; in this case, the editor may be able to help clarify the comment for the applicant.</a:t>
            </a:r>
          </a:p>
          <a:p>
            <a:endParaRPr lang="en-US" baseline="0" dirty="0" smtClean="0"/>
          </a:p>
          <a:p>
            <a:r>
              <a:rPr lang="en-US" baseline="0" dirty="0" smtClean="0"/>
              <a:t>We all learn, and we all improve the feedback for the applicant.</a:t>
            </a:r>
          </a:p>
          <a:p>
            <a:endParaRPr lang="en-US" baseline="0" dirty="0" smtClean="0"/>
          </a:p>
          <a:p>
            <a:r>
              <a:rPr lang="en-US" baseline="0" dirty="0" smtClean="0"/>
              <a:t>And we should note that team leaders of site-visited applicants have always received feedback directly from the judges and site visit monitors on their scorebooks before they are submitted to applicants. We hope this process might be a way for team leaders of non-site-visited applicants to receive real-time feedback, too.</a:t>
            </a: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4</a:t>
            </a:fld>
            <a:endParaRPr lang="en-US" dirty="0"/>
          </a:p>
        </p:txBody>
      </p:sp>
    </p:spTree>
    <p:extLst>
      <p:ext uri="{BB962C8B-B14F-4D97-AF65-F5344CB8AC3E}">
        <p14:creationId xmlns:p14="http://schemas.microsoft.com/office/powerpoint/2010/main" val="2252383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4830" y="4414256"/>
            <a:ext cx="5140743" cy="4529719"/>
          </a:xfrm>
        </p:spPr>
        <p:txBody>
          <a:bodyPr/>
          <a:lstStyle/>
          <a:p>
            <a:r>
              <a:rPr lang="en-US" sz="1000" dirty="0" smtClean="0"/>
              <a:t>Listed on this slide are </a:t>
            </a:r>
            <a:r>
              <a:rPr lang="en-US" sz="1000" b="0" dirty="0" smtClean="0"/>
              <a:t>a</a:t>
            </a:r>
            <a:r>
              <a:rPr lang="en-US" sz="1000" b="0" baseline="0" dirty="0" smtClean="0"/>
              <a:t> few key improvements that we have made to the process based on your feedback. </a:t>
            </a:r>
            <a:r>
              <a:rPr lang="en-US" sz="1000" b="0" dirty="0" smtClean="0"/>
              <a:t>We gathered</a:t>
            </a:r>
            <a:r>
              <a:rPr lang="en-US" sz="1000" b="0" baseline="0" dirty="0" smtClean="0"/>
              <a:t> these suggestions from alumni and seniors at last year’s process briefings as well as from end-of-process e-mail surveys of tech editors and team leaders last year.  Here are notes corresponding to each numbered change:</a:t>
            </a:r>
            <a:r>
              <a:rPr lang="en-US" sz="1000" b="0" dirty="0" smtClean="0"/>
              <a:t> </a:t>
            </a:r>
          </a:p>
          <a:p>
            <a:endParaRPr lang="en-US" sz="1000" b="0" dirty="0" smtClean="0"/>
          </a:p>
          <a:p>
            <a:r>
              <a:rPr lang="en-US" sz="1000" b="0" dirty="0" smtClean="0"/>
              <a:t>1. In</a:t>
            </a:r>
            <a:r>
              <a:rPr lang="en-US" sz="1000" b="0" baseline="0" dirty="0" smtClean="0"/>
              <a:t> 2014, tech editors will only be asked to read the Organizational Profile during Part 1 (though we recognize that they may wish to read and need to reference the entire application).</a:t>
            </a:r>
            <a:br>
              <a:rPr lang="en-US" sz="1000" b="0" baseline="0" dirty="0" smtClean="0"/>
            </a:br>
            <a:endParaRPr lang="en-US" sz="1000" b="0" baseline="0" dirty="0" smtClean="0"/>
          </a:p>
          <a:p>
            <a:r>
              <a:rPr lang="en-US" sz="1000" b="0" baseline="0" dirty="0" smtClean="0"/>
              <a:t>2. Tech editors will have access to BOSS in Part 1 only (I</a:t>
            </a:r>
            <a:r>
              <a:rPr lang="en-US" sz="1000" kern="1200" dirty="0" smtClean="0">
                <a:solidFill>
                  <a:schemeClr val="tx1"/>
                </a:solidFill>
                <a:effectLst/>
              </a:rPr>
              <a:t>f an applicant is chosen for site visit, then the Baldrige staff member who travels with the examiner team will be the Part 2 tech editor, so tech editors whose applicants do not go on to a site visit no longer need/use BOSS.)</a:t>
            </a:r>
            <a:r>
              <a:rPr lang="en-US" sz="1000" b="0" baseline="0" dirty="0" smtClean="0"/>
              <a:t/>
            </a:r>
            <a:br>
              <a:rPr lang="en-US" sz="1000" b="0" baseline="0" dirty="0" smtClean="0"/>
            </a:br>
            <a:endParaRPr lang="en-US" sz="1000" b="0" baseline="0" dirty="0" smtClean="0"/>
          </a:p>
          <a:p>
            <a:r>
              <a:rPr lang="en-US" sz="1000" b="0" baseline="0" dirty="0" smtClean="0"/>
              <a:t>3. Tech editors and team leaders can also use e-mail to communicate some feedback if no applicant-specific information is included.</a:t>
            </a:r>
            <a:br>
              <a:rPr lang="en-US" sz="1000" b="0" baseline="0" dirty="0" smtClean="0"/>
            </a:br>
            <a:endParaRPr lang="en-US" sz="1000" b="0" baseline="0" dirty="0" smtClean="0"/>
          </a:p>
          <a:p>
            <a:r>
              <a:rPr lang="en-US" sz="1000" b="0" baseline="0" dirty="0" smtClean="0"/>
              <a:t>4. In addition to including all team leaders in the training briefings, we are adding notes in the award process communications that team leaders receive.</a:t>
            </a:r>
            <a:br>
              <a:rPr lang="en-US" sz="1000" b="0" baseline="0" dirty="0" smtClean="0"/>
            </a:br>
            <a:endParaRPr lang="en-US" sz="1000" b="0" baseline="0" dirty="0" smtClean="0"/>
          </a:p>
          <a:p>
            <a:r>
              <a:rPr lang="en-US" sz="1000" b="0" baseline="0" dirty="0" smtClean="0"/>
              <a:t>5. In 2013, there were only a few cases where a new tech editor had to be assigned to a scorebook in Part 2 (due to the tech editor’s schedule constraints).</a:t>
            </a:r>
            <a:br>
              <a:rPr lang="en-US" sz="1000" b="0" baseline="0" dirty="0" smtClean="0"/>
            </a:br>
            <a:endParaRPr lang="en-US" sz="1000" b="0" baseline="0" dirty="0" smtClean="0"/>
          </a:p>
          <a:p>
            <a:r>
              <a:rPr lang="en-US" sz="1000" b="0" baseline="0" dirty="0" smtClean="0"/>
              <a:t>6. These three focus areas have been frequently identified as key to quality in feedback reports and are issues that the tech editor is especially well-positioned to observe. (Additional note to seniors/team leaders: </a:t>
            </a:r>
            <a:r>
              <a:rPr lang="en-US" sz="1000" kern="1200" dirty="0" smtClean="0">
                <a:solidFill>
                  <a:schemeClr val="tx1"/>
                </a:solidFill>
                <a:effectLst/>
              </a:rPr>
              <a:t>although the tech editor’s work is more focused in Part 1, they will still need 7-10 days/at least a week, including a weekend, for sufficient review and feedback—please keep</a:t>
            </a:r>
            <a:r>
              <a:rPr lang="en-US" sz="1000" kern="1200" baseline="0" dirty="0" smtClean="0">
                <a:solidFill>
                  <a:schemeClr val="tx1"/>
                </a:solidFill>
                <a:effectLst/>
              </a:rPr>
              <a:t> that in mind in creating team schedules for the interval between the posting date of the R-3 and the first consensus call.)</a:t>
            </a:r>
            <a:r>
              <a:rPr lang="en-US" sz="1000" kern="1200" dirty="0" smtClean="0">
                <a:solidFill>
                  <a:schemeClr val="tx1"/>
                </a:solidFill>
                <a:effectLst/>
              </a:rPr>
              <a:t> </a:t>
            </a:r>
            <a:endParaRPr lang="en-US" sz="1000" b="0"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5</a:t>
            </a:fld>
            <a:endParaRPr lang="en-US" dirty="0"/>
          </a:p>
        </p:txBody>
      </p:sp>
    </p:spTree>
    <p:extLst>
      <p:ext uri="{BB962C8B-B14F-4D97-AF65-F5344CB8AC3E}">
        <p14:creationId xmlns:p14="http://schemas.microsoft.com/office/powerpoint/2010/main" val="139038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214313"/>
            <a:ext cx="1252537" cy="968375"/>
          </a:xfrm>
        </p:spPr>
      </p:sp>
      <p:sp>
        <p:nvSpPr>
          <p:cNvPr id="3" name="Notes Placeholder 2"/>
          <p:cNvSpPr>
            <a:spLocks noGrp="1"/>
          </p:cNvSpPr>
          <p:nvPr>
            <p:ph type="body" idx="1"/>
          </p:nvPr>
        </p:nvSpPr>
        <p:spPr>
          <a:xfrm>
            <a:off x="177559" y="1328738"/>
            <a:ext cx="6569674" cy="7269666"/>
          </a:xfrm>
        </p:spPr>
        <p:txBody>
          <a:bodyPr/>
          <a:lstStyle/>
          <a:p>
            <a:r>
              <a:rPr lang="en-US" dirty="0" smtClean="0"/>
              <a:t>Note that the key information and resources needed for tech editing are posted online in the Examiner Resource Center on this “Advanced Comment Editing and Tech Editing” page.</a:t>
            </a:r>
          </a:p>
        </p:txBody>
      </p:sp>
      <p:sp>
        <p:nvSpPr>
          <p:cNvPr id="4" name="Slide Number Placeholder 3"/>
          <p:cNvSpPr>
            <a:spLocks noGrp="1"/>
          </p:cNvSpPr>
          <p:nvPr>
            <p:ph type="sldNum" sz="quarter" idx="10"/>
          </p:nvPr>
        </p:nvSpPr>
        <p:spPr/>
        <p:txBody>
          <a:bodyPr/>
          <a:lstStyle/>
          <a:p>
            <a:fld id="{E2311000-FEB1-4BFE-95F3-90EBA6603029}" type="slidenum">
              <a:rPr lang="en-US" smtClean="0"/>
              <a:pPr/>
              <a:t>6</a:t>
            </a:fld>
            <a:endParaRPr lang="en-US" dirty="0"/>
          </a:p>
        </p:txBody>
      </p:sp>
    </p:spTree>
    <p:extLst>
      <p:ext uri="{BB962C8B-B14F-4D97-AF65-F5344CB8AC3E}">
        <p14:creationId xmlns:p14="http://schemas.microsoft.com/office/powerpoint/2010/main" val="2252383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7</a:t>
            </a:fld>
            <a:endParaRPr lang="en-US" dirty="0"/>
          </a:p>
        </p:txBody>
      </p:sp>
    </p:spTree>
    <p:extLst>
      <p:ext uri="{BB962C8B-B14F-4D97-AF65-F5344CB8AC3E}">
        <p14:creationId xmlns:p14="http://schemas.microsoft.com/office/powerpoint/2010/main" val="978261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pPr marL="228600" indent="-228600">
              <a:buAutoNum type="arabicPeriod"/>
            </a:pPr>
            <a:r>
              <a:rPr lang="en-US" baseline="0" dirty="0" smtClean="0"/>
              <a:t>Traditionally we have only asked Alumni examiners to serve as tech editors; that remains our preference, but if you are an interested senior, we may consider you for a reserve/swing pool in case unexpected opportunities arise.</a:t>
            </a:r>
            <a:br>
              <a:rPr lang="en-US" baseline="0" dirty="0" smtClean="0"/>
            </a:br>
            <a:endParaRPr lang="en-US" baseline="0" dirty="0" smtClean="0"/>
          </a:p>
          <a:p>
            <a:pPr marL="228600" indent="-228600">
              <a:buAutoNum type="arabicPeriod"/>
            </a:pPr>
            <a:r>
              <a:rPr lang="en-US" baseline="0" dirty="0" smtClean="0"/>
              <a:t>Keep in mind that we may have more volunteers than needed based on our number of applicants. If you are not initially given a Part 1 assignment, however, we will keep your name in a reserve/swing pool in case opportunities arise unexpectedly during Part 1 (in the summertime) or at Part 2 (in the fall).</a:t>
            </a:r>
          </a:p>
          <a:p>
            <a:pPr marL="228600" indent="-228600">
              <a:buAutoNum type="arabicPeriod"/>
            </a:pPr>
            <a:endParaRPr lang="en-US" baseline="0" dirty="0" smtClean="0"/>
          </a:p>
          <a:p>
            <a:pPr marL="228600" indent="-228600">
              <a:buAutoNum type="arabicPeriod"/>
            </a:pP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8</a:t>
            </a:fld>
            <a:endParaRPr lang="en-US" dirty="0"/>
          </a:p>
        </p:txBody>
      </p:sp>
    </p:spTree>
    <p:extLst>
      <p:ext uri="{BB962C8B-B14F-4D97-AF65-F5344CB8AC3E}">
        <p14:creationId xmlns:p14="http://schemas.microsoft.com/office/powerpoint/2010/main" val="978261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9880D7F-8470-4F8A-837B-0E0FCDD99AA5}" type="datetime1">
              <a:rPr lang="en-US"/>
              <a:pPr/>
              <a:t>4/11/2014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E78FD6-7295-4896-88D7-66E93D50726D}"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9DD0521-8227-4D05-BA62-66E940110E82}" type="datetime1">
              <a:rPr lang="en-US"/>
              <a:pPr/>
              <a:t>4/11/2014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7BBEAF7-2B23-49C9-85A3-39DF40C99791}"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27D1071-5D72-4BB4-9454-7FA70E763874}" type="datetime1">
              <a:rPr lang="en-US"/>
              <a:pPr/>
              <a:t>4/11/2014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494042D-36DA-432A-81DC-AD5D4B7C0D2A}"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83F8FA4B-3AF5-4A30-B606-FD64C22D3F29}" type="datetime1">
              <a:rPr lang="en-US"/>
              <a:pPr/>
              <a:t>4/11/2014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637DCED-F67B-4D57-B75A-3A10E84F27E1}"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F9E8C5D-2C15-45A0-8BB6-957CCDCF178E}" type="datetime1">
              <a:rPr lang="en-US"/>
              <a:pPr/>
              <a:t>4/11/2014</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13E0FA9C-2B47-4197-8171-22BF0AE19CF9}"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74D8DC8-351D-4CBC-9ADA-2CDD9F221913}" type="datetime1">
              <a:rPr lang="en-US"/>
              <a:pPr/>
              <a:t>4/11/2014</a:t>
            </a:fld>
            <a:endParaRPr lang="en-US" dirty="0"/>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9B35FD85-A48F-4E1A-97C7-8F37B83EDE9B}"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A425829-4D02-4A4D-95B1-E59DD5742876}" type="datetime1">
              <a:rPr lang="en-US"/>
              <a:pPr/>
              <a:t>4/11/2014</a:t>
            </a:fld>
            <a:endParaRPr lang="en-US" dirty="0"/>
          </a:p>
        </p:txBody>
      </p:sp>
      <p:sp>
        <p:nvSpPr>
          <p:cNvPr id="3" name="Footer Placeholder 4"/>
          <p:cNvSpPr>
            <a:spLocks noGrp="1"/>
          </p:cNvSpPr>
          <p:nvPr>
            <p:ph type="ftr" sz="quarter" idx="11"/>
          </p:nvPr>
        </p:nvSpPr>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30B49098-D619-4695-BD83-58BE6EBC9A9E}"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A616EEF-AE4B-4537-92DA-066FA3707E25}" type="datetime1">
              <a:rPr lang="en-US"/>
              <a:pPr/>
              <a:t>4/11/2014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51F5AE31-4B40-4B80-84C6-BC8E8E85B6B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4870CE2-2B1E-4EB3-95D1-2BE04A9B47CA}" type="datetime1">
              <a:rPr lang="en-US"/>
              <a:pPr/>
              <a:t>4/11/2014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0767DC38-078F-43FC-A2B2-2AD203489080}"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3DB0458-CA95-4E57-9A37-F70E02B2943C}" type="datetime1">
              <a:rPr lang="en-US"/>
              <a:pPr/>
              <a:t>4/11/2014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CFBC254-8B53-4464-90B5-331F29B37E04}"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B1EE1A4-58E3-4829-955E-F0707BAB6C15}" type="datetime1">
              <a:rPr lang="en-US"/>
              <a:pPr/>
              <a:t>4/11/2014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AB9BB9B-3555-4BEC-9F29-A8748A45C361}"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Master Style Text</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16"/>
          <p:cNvGrpSpPr>
            <a:grpSpLocks/>
          </p:cNvGrpSpPr>
          <p:nvPr userDrawn="1"/>
        </p:nvGrpSpPr>
        <p:grpSpPr bwMode="auto">
          <a:xfrm>
            <a:off x="-3175" y="-7938"/>
            <a:ext cx="10101263" cy="7948613"/>
            <a:chOff x="-3876" y="-8640"/>
            <a:chExt cx="10101595" cy="7950005"/>
          </a:xfrm>
        </p:grpSpPr>
        <p:pic>
          <p:nvPicPr>
            <p:cNvPr id="1031" name="Picture 14" descr="shutterstock_40118065#5D201C_cmyk.ai"/>
            <p:cNvPicPr>
              <a:picLocks noChangeAspect="1"/>
            </p:cNvPicPr>
            <p:nvPr userDrawn="1"/>
          </p:nvPicPr>
          <p:blipFill>
            <a:blip r:embed="rId13"/>
            <a:srcRect/>
            <a:stretch>
              <a:fillRect/>
            </a:stretch>
          </p:blipFill>
          <p:spPr bwMode="auto">
            <a:xfrm>
              <a:off x="-3876" y="5503425"/>
              <a:ext cx="10058400" cy="2437940"/>
            </a:xfrm>
            <a:prstGeom prst="rect">
              <a:avLst/>
            </a:prstGeom>
            <a:noFill/>
            <a:ln w="9525">
              <a:noFill/>
              <a:miter lim="800000"/>
              <a:headEnd/>
              <a:tailEnd/>
            </a:ln>
          </p:spPr>
        </p:pic>
        <p:pic>
          <p:nvPicPr>
            <p:cNvPr id="1032" name="Picture 15" descr="top"/>
            <p:cNvPicPr>
              <a:picLocks noChangeAspect="1"/>
            </p:cNvPicPr>
            <p:nvPr userDrawn="1"/>
          </p:nvPicPr>
          <p:blipFill>
            <a:blip r:embed="rId14"/>
            <a:srcRect/>
            <a:stretch>
              <a:fillRect/>
            </a:stretch>
          </p:blipFill>
          <p:spPr bwMode="auto">
            <a:xfrm>
              <a:off x="7341819" y="-8640"/>
              <a:ext cx="2755900" cy="1219200"/>
            </a:xfrm>
            <a:prstGeom prst="rect">
              <a:avLst/>
            </a:prstGeom>
            <a:noFill/>
            <a:ln w="9525">
              <a:noFill/>
              <a:miter lim="800000"/>
              <a:headEnd/>
              <a:tailEnd/>
            </a:ln>
          </p:spPr>
        </p:pic>
        <p:sp>
          <p:nvSpPr>
            <p:cNvPr id="12" name="Text Box 12"/>
            <p:cNvSpPr txBox="1">
              <a:spLocks noChangeArrowheads="1"/>
            </p:cNvSpPr>
            <p:nvPr userDrawn="1"/>
          </p:nvSpPr>
          <p:spPr bwMode="auto">
            <a:xfrm>
              <a:off x="9242028" y="-701"/>
              <a:ext cx="812827" cy="276273"/>
            </a:xfrm>
            <a:prstGeom prst="rect">
              <a:avLst/>
            </a:prstGeom>
            <a:noFill/>
            <a:ln w="9525">
              <a:noFill/>
              <a:miter lim="800000"/>
              <a:headEnd/>
              <a:tailEnd/>
            </a:ln>
            <a:effectLst/>
          </p:spPr>
          <p:txBody>
            <a:bodyPr>
              <a:spAutoFit/>
            </a:bodyPr>
            <a:lstStyle/>
            <a:p>
              <a:pPr algn="r"/>
              <a:r>
                <a:rPr lang="en-US" sz="1200" dirty="0" smtClean="0">
                  <a:solidFill>
                    <a:srgbClr val="A6A6A6"/>
                  </a:solidFill>
                  <a:latin typeface="Arial" pitchFamily="34" charset="0"/>
                  <a:cs typeface="Arial" pitchFamily="34" charset="0"/>
                </a:rPr>
                <a:t>2014</a:t>
              </a:r>
              <a:endParaRPr lang="en-US" sz="1200" dirty="0">
                <a:solidFill>
                  <a:srgbClr val="A6A6A6"/>
                </a:solidFill>
                <a:latin typeface="Arial" pitchFamily="34" charset="0"/>
                <a:cs typeface="Arial" pitchFamily="34" charset="0"/>
              </a:endParaRP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a:srcRect/>
          <a:stretch>
            <a:fillRect/>
          </a:stretch>
        </p:blipFill>
        <p:spPr bwMode="auto">
          <a:xfrm>
            <a:off x="95250" y="6438900"/>
            <a:ext cx="896938" cy="1028700"/>
          </a:xfrm>
          <a:prstGeom prst="rect">
            <a:avLst/>
          </a:prstGeom>
          <a:noFill/>
          <a:ln w="9525">
            <a:noFill/>
            <a:miter lim="800000"/>
            <a:headEnd/>
            <a:tailEnd/>
          </a:ln>
        </p:spPr>
      </p:pic>
      <p:sp>
        <p:nvSpPr>
          <p:cNvPr id="13" name="Text Box 12"/>
          <p:cNvSpPr txBox="1">
            <a:spLocks noChangeArrowheads="1"/>
          </p:cNvSpPr>
          <p:nvPr userDrawn="1"/>
        </p:nvSpPr>
        <p:spPr bwMode="auto">
          <a:xfrm>
            <a:off x="26988" y="7442200"/>
            <a:ext cx="4387850" cy="246063"/>
          </a:xfrm>
          <a:prstGeom prst="rect">
            <a:avLst/>
          </a:prstGeom>
          <a:noFill/>
          <a:ln w="9525">
            <a:noFill/>
            <a:miter lim="800000"/>
            <a:headEnd/>
            <a:tailEnd/>
          </a:ln>
          <a:effectLst/>
        </p:spPr>
        <p:txBody>
          <a:bodyPr>
            <a:spAutoFit/>
          </a:bodyPr>
          <a:lstStyle/>
          <a:p>
            <a:r>
              <a:rPr lang="en-US" sz="1000" dirty="0">
                <a:solidFill>
                  <a:schemeClr val="bg1"/>
                </a:solidFill>
                <a:latin typeface="Arial" pitchFamily="34" charset="0"/>
                <a:cs typeface="Arial" pitchFamily="34"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50000"/>
        <a:buFont typeface="Monotype Sorts" pitchFamily="-109" charset="2"/>
        <a:buChar char="l"/>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defRPr>
      </a:lvl2pPr>
      <a:lvl3pPr marL="1497013" indent="-254000" algn="l" defTabSz="1019175" rtl="0" eaLnBrk="0" fontAlgn="base" hangingPunct="0">
        <a:lnSpc>
          <a:spcPts val="3800"/>
        </a:lnSpc>
        <a:spcBef>
          <a:spcPts val="400"/>
        </a:spcBef>
        <a:spcAft>
          <a:spcPct val="0"/>
        </a:spcAft>
        <a:buFont typeface="Monotype Sorts" pitchFamily="-109" charset="2"/>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503238" y="311150"/>
            <a:ext cx="9051925"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503238" y="1812925"/>
            <a:ext cx="9051925" cy="513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3238" y="7204075"/>
            <a:ext cx="2346325" cy="414338"/>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C6A142E-96C9-4E3F-A096-80D280AA1C51}" type="datetime1">
              <a:rPr lang="en-US"/>
              <a:pPr/>
              <a:t>4/11/2014</a:t>
            </a:fld>
            <a:endParaRPr lang="en-US" dirty="0"/>
          </a:p>
        </p:txBody>
      </p:sp>
      <p:sp>
        <p:nvSpPr>
          <p:cNvPr id="5" name="Footer Placeholder 4"/>
          <p:cNvSpPr>
            <a:spLocks noGrp="1"/>
          </p:cNvSpPr>
          <p:nvPr>
            <p:ph type="ftr" sz="quarter" idx="3"/>
          </p:nvPr>
        </p:nvSpPr>
        <p:spPr>
          <a:xfrm>
            <a:off x="3436938" y="7204075"/>
            <a:ext cx="3184525" cy="4143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dirty="0"/>
          </a:p>
        </p:txBody>
      </p:sp>
      <p:sp>
        <p:nvSpPr>
          <p:cNvPr id="6" name="Slide Number Placeholder 5"/>
          <p:cNvSpPr>
            <a:spLocks noGrp="1"/>
          </p:cNvSpPr>
          <p:nvPr>
            <p:ph type="sldNum" sz="quarter" idx="4"/>
          </p:nvPr>
        </p:nvSpPr>
        <p:spPr>
          <a:xfrm>
            <a:off x="7208838" y="7204075"/>
            <a:ext cx="2346325" cy="4143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90F8BA2-2CF1-46DB-B00E-9D4BDDFEBAB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pitchFamily="-109" charset="-128"/>
          <a:cs typeface="ヒラギノ角ゴ Pro W3" pitchFamily="-109"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5pPr>
      <a:lvl6pPr marL="4572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6pPr>
      <a:lvl7pPr marL="9144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7pPr>
      <a:lvl8pPr marL="13716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8pPr>
      <a:lvl9pPr marL="18288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pitchFamily="-109" charset="-128"/>
          <a:cs typeface="ヒラギノ角ゴ Pro W3" pitchFamily="-109"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pitchFamily="-109"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pitchFamily="-109"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109"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171700"/>
            <a:ext cx="8550275" cy="1908175"/>
          </a:xfrm>
        </p:spPr>
        <p:txBody>
          <a:bodyPr/>
          <a:lstStyle/>
          <a:p>
            <a:pPr algn="ctr">
              <a:lnSpc>
                <a:spcPct val="100000"/>
              </a:lnSpc>
            </a:pPr>
            <a:r>
              <a:rPr lang="en-US" dirty="0" smtClean="0"/>
              <a:t>Ensuring Quality Feedback Reports: The Tech Editing Process for 2014</a:t>
            </a:r>
            <a:endParaRPr lang="en-US" dirty="0"/>
          </a:p>
        </p:txBody>
      </p:sp>
      <p:sp>
        <p:nvSpPr>
          <p:cNvPr id="3" name="Subtitle 2"/>
          <p:cNvSpPr>
            <a:spLocks noGrp="1"/>
          </p:cNvSpPr>
          <p:nvPr>
            <p:ph type="subTitle" idx="1"/>
          </p:nvPr>
        </p:nvSpPr>
        <p:spPr/>
        <p:txBody>
          <a:bodyPr/>
          <a:lstStyle/>
          <a:p>
            <a:r>
              <a:rPr lang="en-US" dirty="0" smtClean="0"/>
              <a:t>Briefing for Senior and Alumni Examiners</a:t>
            </a:r>
            <a:endParaRPr lang="en-US" dirty="0"/>
          </a:p>
        </p:txBody>
      </p:sp>
    </p:spTree>
    <p:extLst>
      <p:ext uri="{BB962C8B-B14F-4D97-AF65-F5344CB8AC3E}">
        <p14:creationId xmlns:p14="http://schemas.microsoft.com/office/powerpoint/2010/main" val="323227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Objectives</a:t>
            </a:r>
          </a:p>
        </p:txBody>
      </p:sp>
      <p:sp>
        <p:nvSpPr>
          <p:cNvPr id="3" name="Content Placeholder 2"/>
          <p:cNvSpPr>
            <a:spLocks noGrp="1"/>
          </p:cNvSpPr>
          <p:nvPr>
            <p:ph idx="1"/>
          </p:nvPr>
        </p:nvSpPr>
        <p:spPr>
          <a:xfrm>
            <a:off x="1162050" y="2397125"/>
            <a:ext cx="8896350" cy="3956050"/>
          </a:xfrm>
        </p:spPr>
        <p:txBody>
          <a:bodyPr/>
          <a:lstStyle/>
          <a:p>
            <a:pPr marL="365760" indent="-365760">
              <a:spcAft>
                <a:spcPts val="1000"/>
              </a:spcAft>
              <a:buFont typeface="Arial" pitchFamily="34" charset="0"/>
              <a:buChar char="•"/>
            </a:pPr>
            <a:r>
              <a:rPr lang="en-US" dirty="0" smtClean="0"/>
              <a:t>Review steps of the two phases (Part 1 and Part 2) of the tech editing process, as revised in 2013.</a:t>
            </a:r>
          </a:p>
          <a:p>
            <a:pPr marL="365760" indent="-365760">
              <a:spcAft>
                <a:spcPts val="1000"/>
              </a:spcAft>
              <a:buFont typeface="Arial" pitchFamily="34" charset="0"/>
              <a:buChar char="•"/>
            </a:pPr>
            <a:r>
              <a:rPr lang="en-US" dirty="0" smtClean="0"/>
              <a:t>Share process improvements based on your input.</a:t>
            </a:r>
          </a:p>
          <a:p>
            <a:pPr marL="365760" indent="-365760">
              <a:spcAft>
                <a:spcPts val="1000"/>
              </a:spcAft>
              <a:buFont typeface="Arial" pitchFamily="34" charset="0"/>
              <a:buChar char="•"/>
            </a:pPr>
            <a:r>
              <a:rPr lang="en-US" dirty="0" smtClean="0"/>
              <a:t>Point you to resources for tech </a:t>
            </a:r>
            <a:r>
              <a:rPr lang="en-US" smtClean="0"/>
              <a:t>editing.</a:t>
            </a:r>
            <a:endParaRPr lang="en-US" dirty="0" smtClean="0"/>
          </a:p>
        </p:txBody>
      </p:sp>
    </p:spTree>
    <p:extLst>
      <p:ext uri="{BB962C8B-B14F-4D97-AF65-F5344CB8AC3E}">
        <p14:creationId xmlns:p14="http://schemas.microsoft.com/office/powerpoint/2010/main" val="22807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Tech Editing Process: Part 1</a:t>
            </a:r>
            <a:endParaRPr lang="en-US" dirty="0"/>
          </a:p>
        </p:txBody>
      </p:sp>
      <p:sp>
        <p:nvSpPr>
          <p:cNvPr id="3" name="Content Placeholder 2"/>
          <p:cNvSpPr>
            <a:spLocks noGrp="1"/>
          </p:cNvSpPr>
          <p:nvPr>
            <p:ph idx="1"/>
          </p:nvPr>
        </p:nvSpPr>
        <p:spPr>
          <a:xfrm>
            <a:off x="876300" y="2139950"/>
            <a:ext cx="8896350" cy="4914900"/>
          </a:xfrm>
        </p:spPr>
        <p:txBody>
          <a:bodyPr/>
          <a:lstStyle/>
          <a:p>
            <a:r>
              <a:rPr lang="en-US" dirty="0" smtClean="0"/>
              <a:t>Before the consensus call, </a:t>
            </a:r>
          </a:p>
          <a:p>
            <a:pPr lvl="1">
              <a:buFont typeface="Courier New" pitchFamily="49" charset="0"/>
              <a:buChar char="o"/>
            </a:pPr>
            <a:r>
              <a:rPr lang="en-US" dirty="0" smtClean="0"/>
              <a:t>tech editors will review the team’s </a:t>
            </a:r>
            <a:r>
              <a:rPr lang="en-US" i="1" dirty="0" smtClean="0"/>
              <a:t>draft </a:t>
            </a:r>
            <a:r>
              <a:rPr lang="en-US" dirty="0" smtClean="0"/>
              <a:t>work (focusing on 3 areas: </a:t>
            </a:r>
            <a:r>
              <a:rPr lang="en-US" b="1" u="sng" dirty="0" smtClean="0"/>
              <a:t>comment conflicts</a:t>
            </a:r>
            <a:r>
              <a:rPr lang="en-US" b="1" dirty="0" smtClean="0"/>
              <a:t>, </a:t>
            </a:r>
            <a:r>
              <a:rPr lang="en-US" b="1" u="sng" dirty="0" smtClean="0"/>
              <a:t>comment/scoring alignment</a:t>
            </a:r>
            <a:r>
              <a:rPr lang="en-US" b="1" dirty="0" smtClean="0"/>
              <a:t>, </a:t>
            </a:r>
            <a:r>
              <a:rPr lang="en-US" dirty="0" smtClean="0"/>
              <a:t>and</a:t>
            </a:r>
            <a:r>
              <a:rPr lang="en-US" b="1" dirty="0" smtClean="0"/>
              <a:t> </a:t>
            </a:r>
            <a:r>
              <a:rPr lang="en-US" b="1" u="sng" dirty="0" smtClean="0"/>
              <a:t>tone based on the applicant’s view</a:t>
            </a:r>
            <a:r>
              <a:rPr lang="en-US" dirty="0" smtClean="0"/>
              <a:t>);</a:t>
            </a:r>
          </a:p>
          <a:p>
            <a:pPr lvl="1">
              <a:buFont typeface="Courier New" pitchFamily="49" charset="0"/>
              <a:buChar char="o"/>
            </a:pPr>
            <a:r>
              <a:rPr lang="en-US" dirty="0" smtClean="0"/>
              <a:t>tech editors will give direct feedback to the team leader; and</a:t>
            </a:r>
          </a:p>
          <a:p>
            <a:pPr lvl="1">
              <a:buFont typeface="Courier New" pitchFamily="49" charset="0"/>
              <a:buChar char="o"/>
            </a:pPr>
            <a:r>
              <a:rPr lang="en-US" dirty="0" smtClean="0"/>
              <a:t>team leaders will share the feedback with the team, as appropriate.</a:t>
            </a:r>
          </a:p>
          <a:p>
            <a:pPr marL="631825" lvl="1" indent="0">
              <a:spcBef>
                <a:spcPts val="0"/>
              </a:spcBef>
            </a:pPr>
            <a:endParaRPr lang="en-US" dirty="0"/>
          </a:p>
        </p:txBody>
      </p:sp>
    </p:spTree>
    <p:extLst>
      <p:ext uri="{BB962C8B-B14F-4D97-AF65-F5344CB8AC3E}">
        <p14:creationId xmlns:p14="http://schemas.microsoft.com/office/powerpoint/2010/main" val="181357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Tech Editing Process: Part 2</a:t>
            </a:r>
            <a:endParaRPr lang="en-US" dirty="0"/>
          </a:p>
        </p:txBody>
      </p:sp>
      <p:sp>
        <p:nvSpPr>
          <p:cNvPr id="3" name="Content Placeholder 2"/>
          <p:cNvSpPr>
            <a:spLocks noGrp="1"/>
          </p:cNvSpPr>
          <p:nvPr>
            <p:ph idx="1"/>
          </p:nvPr>
        </p:nvSpPr>
        <p:spPr>
          <a:xfrm>
            <a:off x="876300" y="2139950"/>
            <a:ext cx="8629650" cy="4914900"/>
          </a:xfrm>
        </p:spPr>
        <p:txBody>
          <a:bodyPr/>
          <a:lstStyle/>
          <a:p>
            <a:r>
              <a:rPr lang="en-US" dirty="0" smtClean="0"/>
              <a:t>After the scorebook is finalized in BOSS,</a:t>
            </a:r>
          </a:p>
          <a:p>
            <a:pPr marL="1203325" lvl="1" indent="-571500">
              <a:buFont typeface="Courier New" pitchFamily="49" charset="0"/>
              <a:buChar char="o"/>
            </a:pPr>
            <a:r>
              <a:rPr lang="en-US" dirty="0" smtClean="0"/>
              <a:t>tech editors will help Baldrige staff review the quality of scorebooks (completing five comprehensive editing tasks);</a:t>
            </a:r>
          </a:p>
          <a:p>
            <a:pPr marL="1203325" lvl="1" indent="-571500">
              <a:buFont typeface="Courier New" pitchFamily="49" charset="0"/>
              <a:buChar char="o"/>
            </a:pPr>
            <a:r>
              <a:rPr lang="en-US" dirty="0" smtClean="0"/>
              <a:t>team leaders may be contacted again by tech editors with questions (e.g., to clarify comments); and  </a:t>
            </a:r>
          </a:p>
          <a:p>
            <a:pPr marL="1203325" lvl="1" indent="-571500">
              <a:buFont typeface="Courier New" pitchFamily="49" charset="0"/>
              <a:buChar char="o"/>
            </a:pPr>
            <a:r>
              <a:rPr lang="en-US" dirty="0"/>
              <a:t>team leaders </a:t>
            </a:r>
            <a:r>
              <a:rPr lang="en-US" dirty="0" smtClean="0"/>
              <a:t>may share additional </a:t>
            </a:r>
            <a:r>
              <a:rPr lang="en-US" dirty="0"/>
              <a:t>feedback with the team, as </a:t>
            </a:r>
            <a:r>
              <a:rPr lang="en-US" dirty="0" smtClean="0"/>
              <a:t>appropriate.</a:t>
            </a:r>
            <a:endParaRPr lang="en-US" dirty="0"/>
          </a:p>
          <a:p>
            <a:pPr marL="1203325" lvl="1" indent="-571500">
              <a:buFont typeface="Courier New" pitchFamily="49" charset="0"/>
              <a:buChar char="o"/>
            </a:pPr>
            <a:endParaRPr lang="en-US" dirty="0" smtClean="0"/>
          </a:p>
          <a:p>
            <a:pPr marL="1203325" lvl="1" indent="-571500">
              <a:buFont typeface="Courier New" pitchFamily="49" charset="0"/>
              <a:buChar char="o"/>
            </a:pPr>
            <a:endParaRPr lang="en-US" dirty="0"/>
          </a:p>
        </p:txBody>
      </p:sp>
    </p:spTree>
    <p:extLst>
      <p:ext uri="{BB962C8B-B14F-4D97-AF65-F5344CB8AC3E}">
        <p14:creationId xmlns:p14="http://schemas.microsoft.com/office/powerpoint/2010/main" val="2735613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Improvements Based on Your Input (Thank you!)</a:t>
            </a:r>
            <a:endParaRPr lang="en-US" dirty="0"/>
          </a:p>
        </p:txBody>
      </p:sp>
      <p:sp>
        <p:nvSpPr>
          <p:cNvPr id="3" name="Content Placeholder 2"/>
          <p:cNvSpPr>
            <a:spLocks noGrp="1"/>
          </p:cNvSpPr>
          <p:nvPr>
            <p:ph idx="1"/>
          </p:nvPr>
        </p:nvSpPr>
        <p:spPr/>
        <p:txBody>
          <a:bodyPr/>
          <a:lstStyle/>
          <a:p>
            <a:pPr>
              <a:buFont typeface="+mj-lt"/>
              <a:buAutoNum type="arabicPeriod"/>
            </a:pPr>
            <a:r>
              <a:rPr lang="en-US" sz="2400" b="1" dirty="0" smtClean="0"/>
              <a:t>Send applications to tech editors several weeks before R-3 review. </a:t>
            </a:r>
          </a:p>
          <a:p>
            <a:pPr>
              <a:buFont typeface="+mj-lt"/>
              <a:buAutoNum type="arabicPeriod"/>
            </a:pPr>
            <a:r>
              <a:rPr lang="en-US" sz="2400" b="1" dirty="0" smtClean="0"/>
              <a:t>Give tech editors access to BOSS.</a:t>
            </a:r>
          </a:p>
          <a:p>
            <a:pPr>
              <a:buFont typeface="+mj-lt"/>
              <a:buAutoNum type="arabicPeriod"/>
            </a:pPr>
            <a:r>
              <a:rPr lang="en-US" sz="2400" b="1" dirty="0" smtClean="0"/>
              <a:t>Allow some flexibility in tech editor/team leader communications (e.g., feedback can be posted in BOSS if agreed upon).</a:t>
            </a:r>
          </a:p>
          <a:p>
            <a:pPr>
              <a:buFont typeface="+mj-lt"/>
              <a:buAutoNum type="arabicPeriod"/>
            </a:pPr>
            <a:r>
              <a:rPr lang="en-US" sz="2400" b="1" dirty="0" smtClean="0"/>
              <a:t>Be sure team leaders are aware of two-part tech editing process.</a:t>
            </a:r>
          </a:p>
          <a:p>
            <a:pPr>
              <a:buFont typeface="+mj-lt"/>
              <a:buAutoNum type="arabicPeriod"/>
            </a:pPr>
            <a:r>
              <a:rPr lang="en-US" sz="2400" b="1" dirty="0" smtClean="0"/>
              <a:t>Try to keep the same tech editor with team for both phases.</a:t>
            </a:r>
          </a:p>
          <a:p>
            <a:pPr>
              <a:buFont typeface="+mj-lt"/>
              <a:buAutoNum type="arabicPeriod"/>
            </a:pPr>
            <a:r>
              <a:rPr lang="en-US" sz="2400" b="1" dirty="0" smtClean="0"/>
              <a:t>Focus on fewer tasks in part 1 tech editing (2014: comment conflicts, comment/scoring alignment, tone from applicant view).</a:t>
            </a:r>
          </a:p>
          <a:p>
            <a:pPr marL="0" indent="0">
              <a:buNone/>
            </a:pPr>
            <a:endParaRPr lang="en-US" dirty="0" smtClean="0"/>
          </a:p>
          <a:p>
            <a:endParaRPr lang="en-US" dirty="0"/>
          </a:p>
        </p:txBody>
      </p:sp>
    </p:spTree>
    <p:extLst>
      <p:ext uri="{BB962C8B-B14F-4D97-AF65-F5344CB8AC3E}">
        <p14:creationId xmlns:p14="http://schemas.microsoft.com/office/powerpoint/2010/main" val="122302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Where Can You Find Tech Edit Resources?</a:t>
            </a:r>
            <a:endParaRPr lang="en-US" sz="40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43300" y="1885950"/>
            <a:ext cx="4433985" cy="5619309"/>
          </a:xfrm>
        </p:spPr>
      </p:pic>
    </p:spTree>
    <p:extLst>
      <p:ext uri="{BB962C8B-B14F-4D97-AF65-F5344CB8AC3E}">
        <p14:creationId xmlns:p14="http://schemas.microsoft.com/office/powerpoint/2010/main" val="2306872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330200"/>
            <a:ext cx="8896350" cy="1295400"/>
          </a:xfrm>
        </p:spPr>
        <p:txBody>
          <a:bodyPr/>
          <a:lstStyle/>
          <a:p>
            <a:r>
              <a:rPr lang="en-US" dirty="0" smtClean="0"/>
              <a:t>Benefits of the Two-Part Process</a:t>
            </a:r>
            <a:endParaRPr lang="en-US" dirty="0"/>
          </a:p>
        </p:txBody>
      </p:sp>
      <p:sp>
        <p:nvSpPr>
          <p:cNvPr id="3" name="Content Placeholder 2"/>
          <p:cNvSpPr>
            <a:spLocks noGrp="1"/>
          </p:cNvSpPr>
          <p:nvPr>
            <p:ph idx="1"/>
          </p:nvPr>
        </p:nvSpPr>
        <p:spPr>
          <a:xfrm>
            <a:off x="685800" y="1638300"/>
            <a:ext cx="8953500" cy="4724400"/>
          </a:xfrm>
        </p:spPr>
        <p:txBody>
          <a:bodyPr/>
          <a:lstStyle/>
          <a:p>
            <a:pPr>
              <a:spcAft>
                <a:spcPts val="1000"/>
              </a:spcAft>
            </a:pPr>
            <a:r>
              <a:rPr lang="en-US" dirty="0" smtClean="0"/>
              <a:t>Applicant: Best-quality feedback</a:t>
            </a:r>
          </a:p>
          <a:p>
            <a:pPr>
              <a:spcAft>
                <a:spcPts val="1000"/>
              </a:spcAft>
            </a:pPr>
            <a:r>
              <a:rPr lang="en-US" dirty="0" smtClean="0"/>
              <a:t>Team Leader: Feedback to improve and feedback to celebrate team’s work</a:t>
            </a:r>
          </a:p>
          <a:p>
            <a:pPr>
              <a:spcAft>
                <a:spcPts val="1000"/>
              </a:spcAft>
            </a:pPr>
            <a:r>
              <a:rPr lang="en-US" dirty="0" smtClean="0"/>
              <a:t>Tech Editor: Time saved by noting concerns earlier in the process</a:t>
            </a:r>
          </a:p>
          <a:p>
            <a:endParaRPr lang="en-US" dirty="0"/>
          </a:p>
          <a:p>
            <a:endParaRPr lang="en-US" dirty="0" smtClean="0"/>
          </a:p>
        </p:txBody>
      </p:sp>
    </p:spTree>
    <p:extLst>
      <p:ext uri="{BB962C8B-B14F-4D97-AF65-F5344CB8AC3E}">
        <p14:creationId xmlns:p14="http://schemas.microsoft.com/office/powerpoint/2010/main" val="3047805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330200"/>
            <a:ext cx="8896350" cy="1295400"/>
          </a:xfrm>
        </p:spPr>
        <p:txBody>
          <a:bodyPr/>
          <a:lstStyle/>
          <a:p>
            <a:r>
              <a:rPr lang="en-US" dirty="0" smtClean="0"/>
              <a:t>Call to Action</a:t>
            </a:r>
            <a:endParaRPr lang="en-US" dirty="0"/>
          </a:p>
        </p:txBody>
      </p:sp>
      <p:sp>
        <p:nvSpPr>
          <p:cNvPr id="3" name="Content Placeholder 2"/>
          <p:cNvSpPr>
            <a:spLocks noGrp="1"/>
          </p:cNvSpPr>
          <p:nvPr>
            <p:ph idx="1"/>
          </p:nvPr>
        </p:nvSpPr>
        <p:spPr>
          <a:xfrm>
            <a:off x="685800" y="1638300"/>
            <a:ext cx="8953500" cy="4724400"/>
          </a:xfrm>
        </p:spPr>
        <p:txBody>
          <a:bodyPr/>
          <a:lstStyle/>
          <a:p>
            <a:pPr>
              <a:spcAft>
                <a:spcPts val="1000"/>
              </a:spcAft>
            </a:pPr>
            <a:r>
              <a:rPr lang="en-US" u="sng" dirty="0" smtClean="0"/>
              <a:t>Alumni</a:t>
            </a:r>
            <a:r>
              <a:rPr lang="en-US" dirty="0" smtClean="0"/>
              <a:t>: Please let us know if you are interested in serving as a tech editor this year. (Sign up today or e-mail us before June.)</a:t>
            </a:r>
          </a:p>
          <a:p>
            <a:pPr>
              <a:spcAft>
                <a:spcPts val="1000"/>
              </a:spcAft>
            </a:pPr>
            <a:r>
              <a:rPr lang="en-US" u="sng" dirty="0" smtClean="0"/>
              <a:t>Seniors</a:t>
            </a:r>
            <a:r>
              <a:rPr lang="en-US" dirty="0" smtClean="0"/>
              <a:t>: Please consider the tech editor’s role in your team’s planning to maximize this support (e.g., be sure to communicate scheduling that may impact the tech editor’s R-3 review, share feedback with team members to help them improve comments).</a:t>
            </a:r>
          </a:p>
        </p:txBody>
      </p:sp>
      <p:sp>
        <p:nvSpPr>
          <p:cNvPr id="4" name="Title 1"/>
          <p:cNvSpPr txBox="1">
            <a:spLocks/>
          </p:cNvSpPr>
          <p:nvPr/>
        </p:nvSpPr>
        <p:spPr bwMode="auto">
          <a:xfrm>
            <a:off x="685800" y="574675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gn="r"/>
            <a:r>
              <a:rPr lang="en-US" dirty="0" smtClean="0"/>
              <a:t>Thank you!</a:t>
            </a:r>
            <a:endParaRPr lang="en-US" dirty="0"/>
          </a:p>
        </p:txBody>
      </p:sp>
    </p:spTree>
    <p:extLst>
      <p:ext uri="{BB962C8B-B14F-4D97-AF65-F5344CB8AC3E}">
        <p14:creationId xmlns:p14="http://schemas.microsoft.com/office/powerpoint/2010/main" val="199056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949</Words>
  <Application>Microsoft Office PowerPoint</Application>
  <PresentationFormat>Custom</PresentationFormat>
  <Paragraphs>73</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Blank Presentation</vt:lpstr>
      <vt:lpstr>Office Theme</vt:lpstr>
      <vt:lpstr>Ensuring Quality Feedback Reports: The Tech Editing Process for 2014</vt:lpstr>
      <vt:lpstr>Our Objectives</vt:lpstr>
      <vt:lpstr>2014 Tech Editing Process: Part 1</vt:lpstr>
      <vt:lpstr>2014 Tech Editing Process: Part 2</vt:lpstr>
      <vt:lpstr>Additional Improvements Based on Your Input (Thank you!)</vt:lpstr>
      <vt:lpstr>Where Can You Find Tech Edit Resources?</vt:lpstr>
      <vt:lpstr>Benefits of the Two-Part Process</vt:lpstr>
      <vt:lpstr>Call to 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2014-04-11T15:16:30Z</dcterms:created>
  <dcterms:modified xsi:type="dcterms:W3CDTF">2014-04-11T15:17:44Z</dcterms:modified>
</cp:coreProperties>
</file>