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9" r:id="rId2"/>
    <p:sldId id="260" r:id="rId3"/>
    <p:sldId id="285" r:id="rId4"/>
    <p:sldId id="286" r:id="rId5"/>
    <p:sldId id="287" r:id="rId6"/>
    <p:sldId id="261" r:id="rId7"/>
    <p:sldId id="290" r:id="rId8"/>
    <p:sldId id="264" r:id="rId9"/>
    <p:sldId id="262" r:id="rId10"/>
    <p:sldId id="263" r:id="rId11"/>
    <p:sldId id="266" r:id="rId12"/>
    <p:sldId id="267" r:id="rId13"/>
    <p:sldId id="268" r:id="rId14"/>
    <p:sldId id="269" r:id="rId15"/>
    <p:sldId id="278" r:id="rId16"/>
    <p:sldId id="279" r:id="rId17"/>
    <p:sldId id="280" r:id="rId18"/>
    <p:sldId id="281" r:id="rId19"/>
    <p:sldId id="272" r:id="rId20"/>
    <p:sldId id="310" r:id="rId21"/>
    <p:sldId id="312" r:id="rId22"/>
    <p:sldId id="311" r:id="rId23"/>
    <p:sldId id="313" r:id="rId24"/>
    <p:sldId id="314" r:id="rId25"/>
    <p:sldId id="308" r:id="rId26"/>
    <p:sldId id="309" r:id="rId27"/>
    <p:sldId id="304" r:id="rId28"/>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90" autoAdjust="0"/>
  </p:normalViewPr>
  <p:slideViewPr>
    <p:cSldViewPr>
      <p:cViewPr varScale="1">
        <p:scale>
          <a:sx n="69" d="100"/>
          <a:sy n="69" d="100"/>
        </p:scale>
        <p:origin x="-1757" y="-67"/>
      </p:cViewPr>
      <p:guideLst>
        <p:guide orient="horz" pos="2160"/>
        <p:guide pos="2880"/>
      </p:guideLst>
    </p:cSldViewPr>
  </p:slideViewPr>
  <p:notesTextViewPr>
    <p:cViewPr>
      <p:scale>
        <a:sx n="1" d="1"/>
        <a:sy n="1" d="1"/>
      </p:scale>
      <p:origin x="0" y="0"/>
    </p:cViewPr>
  </p:notesTextViewPr>
  <p:sorterViewPr>
    <p:cViewPr>
      <p:scale>
        <a:sx n="80" d="100"/>
        <a:sy n="80" d="100"/>
      </p:scale>
      <p:origin x="0" y="1416"/>
    </p:cViewPr>
  </p:sorterViewPr>
  <p:notesViewPr>
    <p:cSldViewPr>
      <p:cViewPr>
        <p:scale>
          <a:sx n="90" d="100"/>
          <a:sy n="90" d="100"/>
        </p:scale>
        <p:origin x="-2496" y="230"/>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EF29EEC7-187D-4389-8460-CFFC3C965AC7}" type="datetimeFigureOut">
              <a:rPr lang="en-US" smtClean="0"/>
              <a:t>10/31/2013</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8F193F49-2A87-487D-9F61-738EE0C41938}" type="slidenum">
              <a:rPr lang="en-US" smtClean="0"/>
              <a:t>‹#›</a:t>
            </a:fld>
            <a:endParaRPr lang="en-US"/>
          </a:p>
        </p:txBody>
      </p:sp>
    </p:spTree>
    <p:extLst>
      <p:ext uri="{BB962C8B-B14F-4D97-AF65-F5344CB8AC3E}">
        <p14:creationId xmlns:p14="http://schemas.microsoft.com/office/powerpoint/2010/main" val="367235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EC7C3626-4A55-4C77-9B9A-46BD4F648F54}" type="datetimeFigureOut">
              <a:rPr lang="en-US" smtClean="0"/>
              <a:t>10/31/2013</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414B83C8-8966-462F-9439-8C74BDF5D920}" type="slidenum">
              <a:rPr lang="en-US" smtClean="0"/>
              <a:t>‹#›</a:t>
            </a:fld>
            <a:endParaRPr lang="en-US"/>
          </a:p>
        </p:txBody>
      </p:sp>
    </p:spTree>
    <p:extLst>
      <p:ext uri="{BB962C8B-B14F-4D97-AF65-F5344CB8AC3E}">
        <p14:creationId xmlns:p14="http://schemas.microsoft.com/office/powerpoint/2010/main" val="554056083"/>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100" kern="1200">
        <a:solidFill>
          <a:schemeClr val="tx1"/>
        </a:solidFill>
        <a:latin typeface="Tahoma" pitchFamily="34" charset="0"/>
        <a:ea typeface="Tahoma" pitchFamily="34" charset="0"/>
        <a:cs typeface="Tahoma" pitchFamily="34" charset="0"/>
      </a:defRPr>
    </a:lvl1pPr>
    <a:lvl2pPr marL="457200" algn="l" defTabSz="914400" rtl="0" eaLnBrk="1" latinLnBrk="0" hangingPunct="1">
      <a:spcAft>
        <a:spcPts val="600"/>
      </a:spcAft>
      <a:defRPr sz="1100" kern="1200">
        <a:solidFill>
          <a:schemeClr val="tx1"/>
        </a:solidFill>
        <a:latin typeface="Tahoma" pitchFamily="34" charset="0"/>
        <a:ea typeface="Tahoma" pitchFamily="34" charset="0"/>
        <a:cs typeface="Tahoma" pitchFamily="34" charset="0"/>
      </a:defRPr>
    </a:lvl2pPr>
    <a:lvl3pPr marL="914400" algn="l" defTabSz="914400" rtl="0" eaLnBrk="1" latinLnBrk="0" hangingPunct="1">
      <a:spcAft>
        <a:spcPts val="600"/>
      </a:spcAft>
      <a:defRPr sz="1100" kern="1200">
        <a:solidFill>
          <a:schemeClr val="tx1"/>
        </a:solidFill>
        <a:latin typeface="Tahoma" pitchFamily="34" charset="0"/>
        <a:ea typeface="Tahoma" pitchFamily="34" charset="0"/>
        <a:cs typeface="Tahoma" pitchFamily="34" charset="0"/>
      </a:defRPr>
    </a:lvl3pPr>
    <a:lvl4pPr marL="1371600" algn="l" defTabSz="914400" rtl="0" eaLnBrk="1" latinLnBrk="0" hangingPunct="1">
      <a:spcAft>
        <a:spcPts val="600"/>
      </a:spcAft>
      <a:defRPr sz="1100" kern="1200">
        <a:solidFill>
          <a:schemeClr val="tx1"/>
        </a:solidFill>
        <a:latin typeface="Tahoma" pitchFamily="34" charset="0"/>
        <a:ea typeface="Tahoma" pitchFamily="34" charset="0"/>
        <a:cs typeface="Tahoma" pitchFamily="34" charset="0"/>
      </a:defRPr>
    </a:lvl4pPr>
    <a:lvl5pPr marL="1828800" algn="l" defTabSz="914400" rtl="0" eaLnBrk="1" latinLnBrk="0" hangingPunct="1">
      <a:spcAft>
        <a:spcPts val="600"/>
      </a:spcAft>
      <a:defRPr sz="1100" kern="1200">
        <a:solidFill>
          <a:schemeClr val="tx1"/>
        </a:solidFill>
        <a:latin typeface="Tahoma" pitchFamily="34" charset="0"/>
        <a:ea typeface="Tahoma" pitchFamily="34" charset="0"/>
        <a:cs typeface="Tahom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729" eaLnBrk="0" hangingPunct="0">
              <a:defRPr sz="2700">
                <a:solidFill>
                  <a:schemeClr val="tx1"/>
                </a:solidFill>
                <a:latin typeface="Times New Roman" pitchFamily="18" charset="0"/>
                <a:ea typeface="ＭＳ Ｐゴシック" pitchFamily="34" charset="-128"/>
              </a:defRPr>
            </a:lvl1pPr>
            <a:lvl2pPr marL="834056" indent="-320791" defTabSz="926729" eaLnBrk="0" hangingPunct="0">
              <a:defRPr sz="2700">
                <a:solidFill>
                  <a:schemeClr val="tx1"/>
                </a:solidFill>
                <a:latin typeface="Times New Roman" pitchFamily="18" charset="0"/>
                <a:ea typeface="ＭＳ Ｐゴシック" pitchFamily="34" charset="-128"/>
              </a:defRPr>
            </a:lvl2pPr>
            <a:lvl3pPr marL="1283164" indent="-256632" defTabSz="926729" eaLnBrk="0" hangingPunct="0">
              <a:defRPr sz="2700">
                <a:solidFill>
                  <a:schemeClr val="tx1"/>
                </a:solidFill>
                <a:latin typeface="Times New Roman" pitchFamily="18" charset="0"/>
                <a:ea typeface="ＭＳ Ｐゴシック" pitchFamily="34" charset="-128"/>
              </a:defRPr>
            </a:lvl3pPr>
            <a:lvl4pPr marL="1796429" indent="-256632" defTabSz="926729" eaLnBrk="0" hangingPunct="0">
              <a:defRPr sz="2700">
                <a:solidFill>
                  <a:schemeClr val="tx1"/>
                </a:solidFill>
                <a:latin typeface="Times New Roman" pitchFamily="18" charset="0"/>
                <a:ea typeface="ＭＳ Ｐゴシック" pitchFamily="34" charset="-128"/>
              </a:defRPr>
            </a:lvl4pPr>
            <a:lvl5pPr marL="2309695" indent="-256632" defTabSz="926729" eaLnBrk="0" hangingPunct="0">
              <a:defRPr sz="2700">
                <a:solidFill>
                  <a:schemeClr val="tx1"/>
                </a:solidFill>
                <a:latin typeface="Times New Roman" pitchFamily="18" charset="0"/>
                <a:ea typeface="ＭＳ Ｐゴシック" pitchFamily="34" charset="-128"/>
              </a:defRPr>
            </a:lvl5pPr>
            <a:lvl6pPr marL="2822961"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65C3E11D-5E07-444A-B235-6EC4B5CDA3B2}" type="slidenum">
              <a:rPr lang="en-US" sz="1200"/>
              <a:pPr/>
              <a:t>1</a:t>
            </a:fld>
            <a:endParaRPr 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858" eaLnBrk="0" hangingPunct="0">
              <a:defRPr sz="2700">
                <a:solidFill>
                  <a:schemeClr val="tx1"/>
                </a:solidFill>
                <a:latin typeface="Times New Roman" pitchFamily="18" charset="0"/>
                <a:ea typeface="ＭＳ Ｐゴシック" pitchFamily="34" charset="-128"/>
              </a:defRPr>
            </a:lvl1pPr>
            <a:lvl2pPr marL="834056" indent="-320791" defTabSz="933858" eaLnBrk="0" hangingPunct="0">
              <a:defRPr sz="2700">
                <a:solidFill>
                  <a:schemeClr val="tx1"/>
                </a:solidFill>
                <a:latin typeface="Times New Roman" pitchFamily="18" charset="0"/>
                <a:ea typeface="ＭＳ Ｐゴシック" pitchFamily="34" charset="-128"/>
              </a:defRPr>
            </a:lvl2pPr>
            <a:lvl3pPr marL="1283164" indent="-256632" defTabSz="933858" eaLnBrk="0" hangingPunct="0">
              <a:defRPr sz="2700">
                <a:solidFill>
                  <a:schemeClr val="tx1"/>
                </a:solidFill>
                <a:latin typeface="Times New Roman" pitchFamily="18" charset="0"/>
                <a:ea typeface="ＭＳ Ｐゴシック" pitchFamily="34" charset="-128"/>
              </a:defRPr>
            </a:lvl3pPr>
            <a:lvl4pPr marL="1796429" indent="-256632" defTabSz="933858" eaLnBrk="0" hangingPunct="0">
              <a:defRPr sz="2700">
                <a:solidFill>
                  <a:schemeClr val="tx1"/>
                </a:solidFill>
                <a:latin typeface="Times New Roman" pitchFamily="18" charset="0"/>
                <a:ea typeface="ＭＳ Ｐゴシック" pitchFamily="34" charset="-128"/>
              </a:defRPr>
            </a:lvl4pPr>
            <a:lvl5pPr marL="2309695" indent="-256632" defTabSz="933858" eaLnBrk="0" hangingPunct="0">
              <a:defRPr sz="2700">
                <a:solidFill>
                  <a:schemeClr val="tx1"/>
                </a:solidFill>
                <a:latin typeface="Times New Roman" pitchFamily="18" charset="0"/>
                <a:ea typeface="ＭＳ Ｐゴシック" pitchFamily="34" charset="-128"/>
              </a:defRPr>
            </a:lvl5pPr>
            <a:lvl6pPr marL="2822961"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CF3A3774-0CE3-46A5-95F3-3D7534BC42A6}" type="slidenum">
              <a:rPr lang="en-US" sz="1200"/>
              <a:pPr/>
              <a:t>10</a:t>
            </a:fld>
            <a:endParaRPr 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73"/>
              </a:spcAft>
            </a:pPr>
            <a:r>
              <a:rPr lang="en-US" dirty="0" smtClean="0"/>
              <a:t>The Criteria are built on a number of interrelated core values and concepts.</a:t>
            </a:r>
          </a:p>
          <a:p>
            <a:pPr>
              <a:spcBef>
                <a:spcPct val="0"/>
              </a:spcBef>
              <a:spcAft>
                <a:spcPts val="673"/>
              </a:spcAft>
            </a:pPr>
            <a:r>
              <a:rPr lang="en-US" dirty="0" smtClean="0"/>
              <a:t>These values and concepts are embedded beliefs and behaviors found in high-performing organizations. They are the foundation for integrating key performance and operational requirements within a results-oriented framework that creates a basis for action and feedback.</a:t>
            </a:r>
          </a:p>
          <a:p>
            <a:pPr>
              <a:spcBef>
                <a:spcPct val="0"/>
              </a:spcBef>
              <a:spcAft>
                <a:spcPts val="673"/>
              </a:spcAft>
            </a:pPr>
            <a:r>
              <a:rPr lang="en-US" dirty="0" smtClean="0"/>
              <a:t>This figure shows the role of the core values and concepts on which the Criteria are built. Core values and concepts are embedded in the systematic processes addressed in Criteria categories 1 through 6. These systematic processes yield the performance results found in Criteria category 7.</a:t>
            </a:r>
          </a:p>
          <a:p>
            <a:pPr>
              <a:spcBef>
                <a:spcPct val="0"/>
              </a:spcBef>
              <a:spcAft>
                <a:spcPts val="673"/>
              </a:spcAft>
            </a:pPr>
            <a:r>
              <a:rPr lang="en-US" dirty="0" smtClean="0"/>
              <a:t>The Baldrige core values and concepts  are </a:t>
            </a:r>
            <a:r>
              <a:rPr lang="en-US" b="1" dirty="0" smtClean="0"/>
              <a:t>visionary leadership, customer-driven excellence, organizational and personal learning, valuing workforce members and partners, agility, focus on the future, managing for innovation, management by fact, societal responsibility, focus on results and creating value, </a:t>
            </a:r>
            <a:r>
              <a:rPr lang="en-US" b="0" dirty="0" smtClean="0"/>
              <a:t>and</a:t>
            </a:r>
            <a:r>
              <a:rPr lang="en-US" b="1" dirty="0" smtClean="0"/>
              <a:t> systems perspective. </a:t>
            </a:r>
            <a:r>
              <a:rPr lang="en-US" dirty="0" smtClean="0"/>
              <a:t>The Education Criteria and Health Care Criteria each include an additional core value (student-centered learning and patient-centered excellence, respectively).</a:t>
            </a:r>
          </a:p>
          <a:p>
            <a:endParaRPr lang="en-US" dirty="0" smtClean="0"/>
          </a:p>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858" eaLnBrk="0" hangingPunct="0">
              <a:defRPr sz="2700">
                <a:solidFill>
                  <a:schemeClr val="tx1"/>
                </a:solidFill>
                <a:latin typeface="Times New Roman" pitchFamily="18" charset="0"/>
                <a:ea typeface="ＭＳ Ｐゴシック" pitchFamily="34" charset="-128"/>
              </a:defRPr>
            </a:lvl1pPr>
            <a:lvl2pPr marL="834056" indent="-320791" defTabSz="933858" eaLnBrk="0" hangingPunct="0">
              <a:defRPr sz="2700">
                <a:solidFill>
                  <a:schemeClr val="tx1"/>
                </a:solidFill>
                <a:latin typeface="Times New Roman" pitchFamily="18" charset="0"/>
                <a:ea typeface="ＭＳ Ｐゴシック" pitchFamily="34" charset="-128"/>
              </a:defRPr>
            </a:lvl2pPr>
            <a:lvl3pPr marL="1283164" indent="-256632" defTabSz="933858" eaLnBrk="0" hangingPunct="0">
              <a:defRPr sz="2700">
                <a:solidFill>
                  <a:schemeClr val="tx1"/>
                </a:solidFill>
                <a:latin typeface="Times New Roman" pitchFamily="18" charset="0"/>
                <a:ea typeface="ＭＳ Ｐゴシック" pitchFamily="34" charset="-128"/>
              </a:defRPr>
            </a:lvl3pPr>
            <a:lvl4pPr marL="1796429" indent="-256632" defTabSz="933858" eaLnBrk="0" hangingPunct="0">
              <a:defRPr sz="2700">
                <a:solidFill>
                  <a:schemeClr val="tx1"/>
                </a:solidFill>
                <a:latin typeface="Times New Roman" pitchFamily="18" charset="0"/>
                <a:ea typeface="ＭＳ Ｐゴシック" pitchFamily="34" charset="-128"/>
              </a:defRPr>
            </a:lvl4pPr>
            <a:lvl5pPr marL="2309695" indent="-256632" defTabSz="933858" eaLnBrk="0" hangingPunct="0">
              <a:defRPr sz="2700">
                <a:solidFill>
                  <a:schemeClr val="tx1"/>
                </a:solidFill>
                <a:latin typeface="Times New Roman" pitchFamily="18" charset="0"/>
                <a:ea typeface="ＭＳ Ｐゴシック" pitchFamily="34" charset="-128"/>
              </a:defRPr>
            </a:lvl5pPr>
            <a:lvl6pPr marL="2822961"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EEA81265-5BC6-4ED4-958A-BF484648DCCC}" type="slidenum">
              <a:rPr lang="en-US" sz="1200"/>
              <a:pPr/>
              <a:t>11</a:t>
            </a:fld>
            <a:endParaRPr 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840048" y="4272894"/>
            <a:ext cx="5794043" cy="45761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b="1" dirty="0"/>
              <a:t>Creation: </a:t>
            </a:r>
            <a:r>
              <a:rPr lang="en-US" dirty="0"/>
              <a:t>The Criteria were created in 1987 with significant input from a diverse group of experts and practitioners. The development process included a review of state-of-the-art practices within private- and public-sector organizations that were working on continuous improvement and organizational excellence.</a:t>
            </a:r>
          </a:p>
          <a:p>
            <a:pPr>
              <a:spcBef>
                <a:spcPct val="0"/>
              </a:spcBef>
              <a:spcAft>
                <a:spcPts val="673"/>
              </a:spcAft>
            </a:pPr>
            <a:r>
              <a:rPr lang="en-US" b="1" dirty="0"/>
              <a:t>Review and Modification: </a:t>
            </a:r>
            <a:r>
              <a:rPr lang="en-US" dirty="0"/>
              <a:t>In 1995, legislation was authorized to add Criteria for education and health care organizations. In 2006, with similar legislation passed and an appropriation in place, the Criteria were revised to include nonprofit organizations.</a:t>
            </a:r>
          </a:p>
          <a:p>
            <a:pPr>
              <a:spcBef>
                <a:spcPct val="0"/>
              </a:spcBef>
              <a:spcAft>
                <a:spcPts val="337"/>
              </a:spcAft>
            </a:pPr>
            <a:r>
              <a:rPr lang="en-US" dirty="0"/>
              <a:t>The Criteria are updated with input from all sectors, including all participants in the Baldrige Program: current and former members of the Board of Examiners, award applicants and recipients, and members of the Panel of Judges and the Board of Overseers.</a:t>
            </a:r>
          </a:p>
          <a:p>
            <a:pPr>
              <a:spcBef>
                <a:spcPct val="0"/>
              </a:spcBef>
              <a:spcAft>
                <a:spcPts val="337"/>
              </a:spcAft>
            </a:pPr>
            <a:r>
              <a:rPr lang="en-US" dirty="0"/>
              <a:t>The Criteria are improved regularly to enhance coverage of strategy-driven performance, address the needs of all stakeholders, accommodate important changes in organizational needs and practices, and respond to evolving challenges for defining excellence.</a:t>
            </a:r>
          </a:p>
          <a:p>
            <a:pPr>
              <a:spcBef>
                <a:spcPct val="0"/>
              </a:spcBef>
              <a:spcAft>
                <a:spcPts val="337"/>
              </a:spcAft>
            </a:pPr>
            <a:r>
              <a:rPr lang="en-US" dirty="0"/>
              <a:t>An open-door policy exists for Criteria input at any time from any stakeholder. </a:t>
            </a:r>
            <a:endParaRPr lang="en-US" strike="sngStrike" baseline="0" dirty="0"/>
          </a:p>
          <a:p>
            <a:pPr>
              <a:spcBef>
                <a:spcPct val="0"/>
              </a:spcBef>
            </a:pPr>
            <a:r>
              <a:rPr lang="en-US" b="1" dirty="0"/>
              <a:t>Validation: </a:t>
            </a:r>
            <a:r>
              <a:rPr lang="en-US" dirty="0"/>
              <a:t>Award recipients and other Criteria users validate the effectiveness of the framework by showing the correlation among use of the Criteria, scoring, and performance results.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858" eaLnBrk="0" hangingPunct="0">
              <a:defRPr sz="2700">
                <a:solidFill>
                  <a:schemeClr val="tx1"/>
                </a:solidFill>
                <a:latin typeface="Times New Roman" pitchFamily="18" charset="0"/>
                <a:ea typeface="ＭＳ Ｐゴシック" pitchFamily="34" charset="-128"/>
              </a:defRPr>
            </a:lvl1pPr>
            <a:lvl2pPr marL="834056" indent="-320791" defTabSz="933858" eaLnBrk="0" hangingPunct="0">
              <a:defRPr sz="2700">
                <a:solidFill>
                  <a:schemeClr val="tx1"/>
                </a:solidFill>
                <a:latin typeface="Times New Roman" pitchFamily="18" charset="0"/>
                <a:ea typeface="ＭＳ Ｐゴシック" pitchFamily="34" charset="-128"/>
              </a:defRPr>
            </a:lvl2pPr>
            <a:lvl3pPr marL="1283164" indent="-256632" defTabSz="933858" eaLnBrk="0" hangingPunct="0">
              <a:defRPr sz="2700">
                <a:solidFill>
                  <a:schemeClr val="tx1"/>
                </a:solidFill>
                <a:latin typeface="Times New Roman" pitchFamily="18" charset="0"/>
                <a:ea typeface="ＭＳ Ｐゴシック" pitchFamily="34" charset="-128"/>
              </a:defRPr>
            </a:lvl3pPr>
            <a:lvl4pPr marL="1796429" indent="-256632" defTabSz="933858" eaLnBrk="0" hangingPunct="0">
              <a:defRPr sz="2700">
                <a:solidFill>
                  <a:schemeClr val="tx1"/>
                </a:solidFill>
                <a:latin typeface="Times New Roman" pitchFamily="18" charset="0"/>
                <a:ea typeface="ＭＳ Ｐゴシック" pitchFamily="34" charset="-128"/>
              </a:defRPr>
            </a:lvl4pPr>
            <a:lvl5pPr marL="2309695" indent="-256632" defTabSz="933858" eaLnBrk="0" hangingPunct="0">
              <a:defRPr sz="2700">
                <a:solidFill>
                  <a:schemeClr val="tx1"/>
                </a:solidFill>
                <a:latin typeface="Times New Roman" pitchFamily="18" charset="0"/>
                <a:ea typeface="ＭＳ Ｐゴシック" pitchFamily="34" charset="-128"/>
              </a:defRPr>
            </a:lvl5pPr>
            <a:lvl6pPr marL="2822961"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D786ECCA-1309-481A-853B-A5E7D3EC6056}" type="slidenum">
              <a:rPr lang="en-US" sz="1200"/>
              <a:pPr/>
              <a:t>12</a:t>
            </a:fld>
            <a:endParaRPr lang="en-US" sz="1200"/>
          </a:p>
        </p:txBody>
      </p:sp>
      <p:sp>
        <p:nvSpPr>
          <p:cNvPr id="38915" name="Rectangle 2"/>
          <p:cNvSpPr>
            <a:spLocks noGrp="1" noRot="1" noChangeAspect="1" noChangeArrowheads="1" noTextEdit="1"/>
          </p:cNvSpPr>
          <p:nvPr>
            <p:ph type="sldImg"/>
          </p:nvPr>
        </p:nvSpPr>
        <p:spPr>
          <a:xfrm>
            <a:off x="1212850" y="685800"/>
            <a:ext cx="4654550" cy="3490913"/>
          </a:xfrm>
          <a:ln/>
        </p:spPr>
      </p:sp>
      <p:sp>
        <p:nvSpPr>
          <p:cNvPr id="38916" name="Rectangle 3"/>
          <p:cNvSpPr>
            <a:spLocks noGrp="1" noChangeArrowheads="1"/>
          </p:cNvSpPr>
          <p:nvPr>
            <p:ph type="body" idx="1"/>
          </p:nvPr>
        </p:nvSpPr>
        <p:spPr>
          <a:xfrm>
            <a:off x="763532" y="4418779"/>
            <a:ext cx="5492863" cy="44302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Criteria have evolved through changes in content, emphasis, detail, and core values and concepts. To improve</a:t>
            </a:r>
            <a:r>
              <a:rPr lang="en-US" baseline="0" dirty="0" smtClean="0"/>
              <a:t> the Criteria, we continually</a:t>
            </a:r>
            <a:endParaRPr lang="en-US" dirty="0" smtClean="0"/>
          </a:p>
          <a:p>
            <a:pPr marL="261980" lvl="1" indent="-261980">
              <a:buFontTx/>
              <a:buChar char="•"/>
            </a:pPr>
            <a:r>
              <a:rPr lang="en-US" dirty="0" smtClean="0"/>
              <a:t>update the key requirements to reflect the “leading edge of validated management practice”</a:t>
            </a:r>
          </a:p>
          <a:p>
            <a:pPr marL="261980" lvl="1" indent="-261980">
              <a:buFontTx/>
              <a:buChar char="•"/>
            </a:pPr>
            <a:r>
              <a:rPr lang="en-US" dirty="0" smtClean="0"/>
              <a:t>tighten and synthesize the key requirements</a:t>
            </a:r>
          </a:p>
          <a:p>
            <a:pPr marL="261980" lvl="1" indent="-261980">
              <a:buFontTx/>
              <a:buChar char="•"/>
            </a:pPr>
            <a:r>
              <a:rPr lang="en-US" dirty="0" smtClean="0"/>
              <a:t>emphasize</a:t>
            </a:r>
            <a:r>
              <a:rPr lang="en-US" baseline="0" dirty="0" smtClean="0"/>
              <a:t> and strengthen t</a:t>
            </a:r>
            <a:r>
              <a:rPr lang="en-US" dirty="0" smtClean="0"/>
              <a:t>he linkages among the Organizational Profile, process items, and results items</a:t>
            </a:r>
          </a:p>
          <a:p>
            <a:pPr marL="261980" lvl="1" indent="-261980">
              <a:buFontTx/>
              <a:buChar char="•"/>
            </a:pPr>
            <a:r>
              <a:rPr lang="en-US" dirty="0" smtClean="0"/>
              <a:t>streamline the Criteria to focus on the key areas of organizational performance, including sustainability</a:t>
            </a:r>
          </a:p>
          <a:p>
            <a:pPr marL="261980" lvl="1" indent="-261980">
              <a:buFontTx/>
              <a:buChar char="•"/>
            </a:pPr>
            <a:r>
              <a:rPr lang="en-US" dirty="0" smtClean="0"/>
              <a:t>clarify</a:t>
            </a:r>
            <a:r>
              <a:rPr lang="en-US" baseline="0" dirty="0" smtClean="0"/>
              <a:t> and simplify the language </a:t>
            </a:r>
            <a:r>
              <a:rPr lang="en-US" dirty="0" smtClean="0"/>
              <a:t>to increase applicability to all sectors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858" eaLnBrk="0" hangingPunct="0">
              <a:defRPr sz="2700">
                <a:solidFill>
                  <a:schemeClr val="tx1"/>
                </a:solidFill>
                <a:latin typeface="Times New Roman" pitchFamily="18" charset="0"/>
                <a:ea typeface="ＭＳ Ｐゴシック" pitchFamily="34" charset="-128"/>
              </a:defRPr>
            </a:lvl1pPr>
            <a:lvl2pPr marL="834056" indent="-320791" defTabSz="933858" eaLnBrk="0" hangingPunct="0">
              <a:defRPr sz="2700">
                <a:solidFill>
                  <a:schemeClr val="tx1"/>
                </a:solidFill>
                <a:latin typeface="Times New Roman" pitchFamily="18" charset="0"/>
                <a:ea typeface="ＭＳ Ｐゴシック" pitchFamily="34" charset="-128"/>
              </a:defRPr>
            </a:lvl2pPr>
            <a:lvl3pPr marL="1283164" indent="-256632" defTabSz="933858" eaLnBrk="0" hangingPunct="0">
              <a:defRPr sz="2700">
                <a:solidFill>
                  <a:schemeClr val="tx1"/>
                </a:solidFill>
                <a:latin typeface="Times New Roman" pitchFamily="18" charset="0"/>
                <a:ea typeface="ＭＳ Ｐゴシック" pitchFamily="34" charset="-128"/>
              </a:defRPr>
            </a:lvl3pPr>
            <a:lvl4pPr marL="1796429" indent="-256632" defTabSz="933858" eaLnBrk="0" hangingPunct="0">
              <a:defRPr sz="2700">
                <a:solidFill>
                  <a:schemeClr val="tx1"/>
                </a:solidFill>
                <a:latin typeface="Times New Roman" pitchFamily="18" charset="0"/>
                <a:ea typeface="ＭＳ Ｐゴシック" pitchFamily="34" charset="-128"/>
              </a:defRPr>
            </a:lvl4pPr>
            <a:lvl5pPr marL="2309695" indent="-256632" defTabSz="933858" eaLnBrk="0" hangingPunct="0">
              <a:defRPr sz="2700">
                <a:solidFill>
                  <a:schemeClr val="tx1"/>
                </a:solidFill>
                <a:latin typeface="Times New Roman" pitchFamily="18" charset="0"/>
                <a:ea typeface="ＭＳ Ｐゴシック" pitchFamily="34" charset="-128"/>
              </a:defRPr>
            </a:lvl5pPr>
            <a:lvl6pPr marL="2822961"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C2AE47DF-DAC3-4DD6-8C2B-E9436B136C20}" type="slidenum">
              <a:rPr lang="en-US" sz="1200"/>
              <a:pPr/>
              <a:t>13</a:t>
            </a:fld>
            <a:endParaRPr lang="en-US" sz="1200"/>
          </a:p>
        </p:txBody>
      </p:sp>
      <p:sp>
        <p:nvSpPr>
          <p:cNvPr id="39939" name="Rectangle 2"/>
          <p:cNvSpPr>
            <a:spLocks noGrp="1" noRot="1" noChangeAspect="1" noChangeArrowheads="1" noTextEdit="1"/>
          </p:cNvSpPr>
          <p:nvPr>
            <p:ph type="sldImg"/>
          </p:nvPr>
        </p:nvSpPr>
        <p:spPr>
          <a:xfrm>
            <a:off x="1316038" y="838200"/>
            <a:ext cx="4478337" cy="3357563"/>
          </a:xfrm>
          <a:ln/>
        </p:spPr>
      </p:sp>
      <p:sp>
        <p:nvSpPr>
          <p:cNvPr id="39940" name="Rectangle 3"/>
          <p:cNvSpPr>
            <a:spLocks noGrp="1" noChangeArrowheads="1"/>
          </p:cNvSpPr>
          <p:nvPr>
            <p:ph type="body" idx="1"/>
          </p:nvPr>
        </p:nvSpPr>
        <p:spPr>
          <a:xfrm>
            <a:off x="459096" y="4272894"/>
            <a:ext cx="6326398" cy="45685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337"/>
              </a:spcBef>
            </a:pPr>
            <a:r>
              <a:rPr lang="en-US" b="1" dirty="0"/>
              <a:t>Focus on Key Results:</a:t>
            </a:r>
            <a:r>
              <a:rPr lang="en-US" dirty="0"/>
              <a:t> An organization’s performance measurements need to focus on key results. The Business/Nonprofit Criteria focus on five key areas: (1) product and process outcomes, (2) customer-focused outcomes, (3) workforce-focused outcomes, (4) leadership and governance outcomes, and (5) financial and market outcomes. </a:t>
            </a:r>
          </a:p>
          <a:p>
            <a:pPr>
              <a:spcBef>
                <a:spcPts val="337"/>
              </a:spcBef>
            </a:pPr>
            <a:r>
              <a:rPr lang="en-US" dirty="0"/>
              <a:t>The Education and Health Criteria focus on parallel sector-related results.</a:t>
            </a:r>
          </a:p>
          <a:p>
            <a:pPr>
              <a:spcBef>
                <a:spcPts val="337"/>
              </a:spcBef>
            </a:pPr>
            <a:r>
              <a:rPr lang="en-US" b="1" dirty="0" err="1"/>
              <a:t>Nonprescriptive</a:t>
            </a:r>
            <a:r>
              <a:rPr lang="en-US" b="1" dirty="0"/>
              <a:t>: </a:t>
            </a:r>
            <a:r>
              <a:rPr lang="en-US" dirty="0"/>
              <a:t>The Criteria do not prescribe</a:t>
            </a:r>
          </a:p>
          <a:p>
            <a:pPr marL="229901" lvl="1" indent="-229901">
              <a:spcBef>
                <a:spcPts val="337"/>
              </a:spcBef>
              <a:buFontTx/>
              <a:buChar char="•"/>
            </a:pPr>
            <a:r>
              <a:rPr lang="en-US" dirty="0"/>
              <a:t>that an organization should or should not have departments for quality, planning, or other functions</a:t>
            </a:r>
          </a:p>
          <a:p>
            <a:pPr marL="229901" lvl="1" indent="-229901">
              <a:spcBef>
                <a:spcPts val="337"/>
              </a:spcBef>
              <a:buFontTx/>
              <a:buChar char="•"/>
            </a:pPr>
            <a:r>
              <a:rPr lang="en-US" dirty="0"/>
              <a:t>how the organization should be structured</a:t>
            </a:r>
          </a:p>
          <a:p>
            <a:pPr marL="229901" lvl="1" indent="-229901">
              <a:spcBef>
                <a:spcPts val="337"/>
              </a:spcBef>
              <a:buFontTx/>
              <a:buChar char="•"/>
            </a:pPr>
            <a:r>
              <a:rPr lang="en-US" dirty="0"/>
              <a:t>that different units in an organization should be managed in the same way</a:t>
            </a:r>
          </a:p>
          <a:p>
            <a:pPr>
              <a:spcBef>
                <a:spcPts val="337"/>
              </a:spcBef>
            </a:pPr>
            <a:r>
              <a:rPr lang="en-US" dirty="0"/>
              <a:t>The focus is on results, not on procedures, tools, or organizational structure. Organizations are encouraged to develop and demonstrate creative, adaptive, and flexible approaches for meeting basic requirements.</a:t>
            </a:r>
            <a:endParaRPr lang="en-US" b="1" u="sng" dirty="0"/>
          </a:p>
          <a:p>
            <a:pPr>
              <a:spcBef>
                <a:spcPts val="337"/>
              </a:spcBef>
            </a:pPr>
            <a:r>
              <a:rPr lang="en-US" b="1" dirty="0"/>
              <a:t>Systems Perspective: </a:t>
            </a:r>
            <a:r>
              <a:rPr lang="en-US" dirty="0"/>
              <a:t>The systems perspective to goal alignment is embedded in the integrated structure of the core values and concepts, the Organizational Profile, the Criteria, and the results-oriented, cause-effect linkages among the Criteria  items. Using a systems perspective means managing the entire enterprise, as well as its key processes, to achieve results.</a:t>
            </a:r>
          </a:p>
          <a:p>
            <a:pPr>
              <a:spcBef>
                <a:spcPts val="337"/>
              </a:spcBef>
            </a:pPr>
            <a:r>
              <a:rPr lang="en-US" b="1" dirty="0"/>
              <a:t>Goal-Based Diagnosis: </a:t>
            </a:r>
            <a:r>
              <a:rPr lang="en-US" dirty="0"/>
              <a:t>The Criteria and Scoring Guidelines form a two-part diagnostic (assessment) system. The Criteria are a set of 17 performance-oriented requirements. The Scoring Guidelines spell out the assessment dimensions (process and results) and the key factors used to assess each dimension. Assessments provide a profile of strengths and opportunities for improvement relative to the 17 basic requirements.</a:t>
            </a:r>
          </a:p>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xfrm>
            <a:off x="726087" y="4418779"/>
            <a:ext cx="5652407" cy="41884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n-US" dirty="0" smtClean="0"/>
              <a:t>The Criteria help your organization focus on its core competencies and how they relate to your mission. The term “core competencies” refers to your organization’s areas of greatest expertise. Your organization’s core competencies are those strategically important capabilities that are central to fulfilling your mission or provide an advantage in your marketplace or service environment. </a:t>
            </a:r>
          </a:p>
          <a:p>
            <a:pPr>
              <a:spcAft>
                <a:spcPts val="600"/>
              </a:spcAft>
            </a:pPr>
            <a:r>
              <a:rPr lang="en-US" dirty="0" smtClean="0"/>
              <a:t>Core competencies frequently are challenging for competitors or suppliers and partners to imitate, and they may provide a sustainable competitive advantage. They may involve technology expertise, unique service offerings, a marketplace niche, or a particular business acumen (e.g., business acquisitions).</a:t>
            </a:r>
          </a:p>
          <a:p>
            <a:pPr>
              <a:spcAft>
                <a:spcPts val="600"/>
              </a:spcAft>
            </a:pPr>
            <a:r>
              <a:rPr lang="en-US" dirty="0" smtClean="0"/>
              <a:t>This graphic demonstrates that core competencies are central to an organization’s strategy development process. To sustain its capabilities, an organization needs to relate to and capitalize on its core competencies in its work systems and work processes. Leveraging its core competencies and identifying what capabilities might be outsourced are part of an organization’s decision making when considering partnerships and collaborations. Understanding and capitalizing on its core competencies then helps an organization remain sustainable. It is able to adapt and change its core competencies based on opportunities and challenges. This knowledge feeds back into its strategic planning.</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858" eaLnBrk="0" hangingPunct="0">
              <a:defRPr sz="2700">
                <a:solidFill>
                  <a:schemeClr val="tx1"/>
                </a:solidFill>
                <a:latin typeface="Times New Roman" pitchFamily="18" charset="0"/>
                <a:ea typeface="ＭＳ Ｐゴシック" pitchFamily="34" charset="-128"/>
              </a:defRPr>
            </a:lvl1pPr>
            <a:lvl2pPr marL="834056" indent="-320791" defTabSz="933858" eaLnBrk="0" hangingPunct="0">
              <a:defRPr sz="2700">
                <a:solidFill>
                  <a:schemeClr val="tx1"/>
                </a:solidFill>
                <a:latin typeface="Times New Roman" pitchFamily="18" charset="0"/>
                <a:ea typeface="ＭＳ Ｐゴシック" pitchFamily="34" charset="-128"/>
              </a:defRPr>
            </a:lvl2pPr>
            <a:lvl3pPr marL="1283164" indent="-256632" defTabSz="933858" eaLnBrk="0" hangingPunct="0">
              <a:defRPr sz="2700">
                <a:solidFill>
                  <a:schemeClr val="tx1"/>
                </a:solidFill>
                <a:latin typeface="Times New Roman" pitchFamily="18" charset="0"/>
                <a:ea typeface="ＭＳ Ｐゴシック" pitchFamily="34" charset="-128"/>
              </a:defRPr>
            </a:lvl3pPr>
            <a:lvl4pPr marL="1796429" indent="-256632" defTabSz="933858" eaLnBrk="0" hangingPunct="0">
              <a:defRPr sz="2700">
                <a:solidFill>
                  <a:schemeClr val="tx1"/>
                </a:solidFill>
                <a:latin typeface="Times New Roman" pitchFamily="18" charset="0"/>
                <a:ea typeface="ＭＳ Ｐゴシック" pitchFamily="34" charset="-128"/>
              </a:defRPr>
            </a:lvl4pPr>
            <a:lvl5pPr marL="2309695" indent="-256632" defTabSz="933858" eaLnBrk="0" hangingPunct="0">
              <a:defRPr sz="2700">
                <a:solidFill>
                  <a:schemeClr val="tx1"/>
                </a:solidFill>
                <a:latin typeface="Times New Roman" pitchFamily="18" charset="0"/>
                <a:ea typeface="ＭＳ Ｐゴシック" pitchFamily="34" charset="-128"/>
              </a:defRPr>
            </a:lvl5pPr>
            <a:lvl6pPr marL="2822961"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D794B003-720D-4498-881A-289FCE9D26E9}" type="slidenum">
              <a:rPr lang="en-US" sz="1200"/>
              <a:pPr/>
              <a:t>14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858" eaLnBrk="0" hangingPunct="0">
              <a:defRPr sz="2700">
                <a:solidFill>
                  <a:schemeClr val="tx1"/>
                </a:solidFill>
                <a:latin typeface="Times New Roman" pitchFamily="18" charset="0"/>
                <a:ea typeface="ＭＳ Ｐゴシック" pitchFamily="34" charset="-128"/>
              </a:defRPr>
            </a:lvl1pPr>
            <a:lvl2pPr marL="834056" indent="-320791" defTabSz="933858" eaLnBrk="0" hangingPunct="0">
              <a:defRPr sz="2700">
                <a:solidFill>
                  <a:schemeClr val="tx1"/>
                </a:solidFill>
                <a:latin typeface="Times New Roman" pitchFamily="18" charset="0"/>
                <a:ea typeface="ＭＳ Ｐゴシック" pitchFamily="34" charset="-128"/>
              </a:defRPr>
            </a:lvl2pPr>
            <a:lvl3pPr marL="1283164" indent="-256632" defTabSz="933858" eaLnBrk="0" hangingPunct="0">
              <a:defRPr sz="2700">
                <a:solidFill>
                  <a:schemeClr val="tx1"/>
                </a:solidFill>
                <a:latin typeface="Times New Roman" pitchFamily="18" charset="0"/>
                <a:ea typeface="ＭＳ Ｐゴシック" pitchFamily="34" charset="-128"/>
              </a:defRPr>
            </a:lvl3pPr>
            <a:lvl4pPr marL="1796429" indent="-256632" defTabSz="933858" eaLnBrk="0" hangingPunct="0">
              <a:defRPr sz="2700">
                <a:solidFill>
                  <a:schemeClr val="tx1"/>
                </a:solidFill>
                <a:latin typeface="Times New Roman" pitchFamily="18" charset="0"/>
                <a:ea typeface="ＭＳ Ｐゴシック" pitchFamily="34" charset="-128"/>
              </a:defRPr>
            </a:lvl4pPr>
            <a:lvl5pPr marL="2309695" indent="-256632" defTabSz="933858" eaLnBrk="0" hangingPunct="0">
              <a:defRPr sz="2700">
                <a:solidFill>
                  <a:schemeClr val="tx1"/>
                </a:solidFill>
                <a:latin typeface="Times New Roman" pitchFamily="18" charset="0"/>
                <a:ea typeface="ＭＳ Ｐゴシック" pitchFamily="34" charset="-128"/>
              </a:defRPr>
            </a:lvl5pPr>
            <a:lvl6pPr marL="2822961"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BF17107D-0D74-4A8C-94BC-E99F5BA02B5B}" type="slidenum">
              <a:rPr lang="en-US" sz="1200"/>
              <a:pPr/>
              <a:t>15</a:t>
            </a:fld>
            <a:endParaRPr lang="en-US" sz="1200"/>
          </a:p>
        </p:txBody>
      </p:sp>
      <p:sp>
        <p:nvSpPr>
          <p:cNvPr id="50179" name="Rectangle 2"/>
          <p:cNvSpPr>
            <a:spLocks noGrp="1" noRot="1" noChangeAspect="1" noChangeArrowheads="1" noTextEdit="1"/>
          </p:cNvSpPr>
          <p:nvPr>
            <p:ph type="sldImg"/>
          </p:nvPr>
        </p:nvSpPr>
        <p:spPr>
          <a:xfrm>
            <a:off x="1169988" y="685800"/>
            <a:ext cx="4681537" cy="3511550"/>
          </a:xfrm>
          <a:ln/>
        </p:spPr>
      </p:sp>
      <p:sp>
        <p:nvSpPr>
          <p:cNvPr id="50180" name="Rectangle 3"/>
          <p:cNvSpPr>
            <a:spLocks noGrp="1" noChangeArrowheads="1"/>
          </p:cNvSpPr>
          <p:nvPr>
            <p:ph type="body" idx="1"/>
          </p:nvPr>
        </p:nvSpPr>
        <p:spPr>
          <a:xfrm>
            <a:off x="763532" y="4424538"/>
            <a:ext cx="5492863" cy="47930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79" tIns="46191" rIns="92379" bIns="46191"/>
          <a:lstStyle/>
          <a:p>
            <a:r>
              <a:rPr lang="en-US" dirty="0" smtClean="0"/>
              <a:t>The Scoring Guidelines, which are an anchored rating scale, allow you (in a self-assessment) or outside assessors (such as Baldrige examiners) to consider what is important to your organization and to assess it on two evaluation dimensions: process and results.</a:t>
            </a:r>
          </a:p>
          <a:p>
            <a:r>
              <a:rPr lang="en-US" dirty="0" smtClean="0"/>
              <a:t>Baldrige evaluations, scoring, and feedback consider your responses to the Baldrige Criteria in light of your organization’s environment, key working relationships, and strategic context.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858" eaLnBrk="0" hangingPunct="0">
              <a:defRPr sz="2700">
                <a:solidFill>
                  <a:schemeClr val="tx1"/>
                </a:solidFill>
                <a:latin typeface="Times New Roman" pitchFamily="18" charset="0"/>
                <a:ea typeface="ＭＳ Ｐゴシック" pitchFamily="34" charset="-128"/>
              </a:defRPr>
            </a:lvl1pPr>
            <a:lvl2pPr marL="834056" indent="-320791" defTabSz="933858" eaLnBrk="0" hangingPunct="0">
              <a:defRPr sz="2700">
                <a:solidFill>
                  <a:schemeClr val="tx1"/>
                </a:solidFill>
                <a:latin typeface="Times New Roman" pitchFamily="18" charset="0"/>
                <a:ea typeface="ＭＳ Ｐゴシック" pitchFamily="34" charset="-128"/>
              </a:defRPr>
            </a:lvl2pPr>
            <a:lvl3pPr marL="1283164" indent="-256632" defTabSz="933858" eaLnBrk="0" hangingPunct="0">
              <a:defRPr sz="2700">
                <a:solidFill>
                  <a:schemeClr val="tx1"/>
                </a:solidFill>
                <a:latin typeface="Times New Roman" pitchFamily="18" charset="0"/>
                <a:ea typeface="ＭＳ Ｐゴシック" pitchFamily="34" charset="-128"/>
              </a:defRPr>
            </a:lvl3pPr>
            <a:lvl4pPr marL="1796429" indent="-256632" defTabSz="933858" eaLnBrk="0" hangingPunct="0">
              <a:defRPr sz="2700">
                <a:solidFill>
                  <a:schemeClr val="tx1"/>
                </a:solidFill>
                <a:latin typeface="Times New Roman" pitchFamily="18" charset="0"/>
                <a:ea typeface="ＭＳ Ｐゴシック" pitchFamily="34" charset="-128"/>
              </a:defRPr>
            </a:lvl4pPr>
            <a:lvl5pPr marL="2309695" indent="-256632" defTabSz="933858" eaLnBrk="0" hangingPunct="0">
              <a:defRPr sz="2700">
                <a:solidFill>
                  <a:schemeClr val="tx1"/>
                </a:solidFill>
                <a:latin typeface="Times New Roman" pitchFamily="18" charset="0"/>
                <a:ea typeface="ＭＳ Ｐゴシック" pitchFamily="34" charset="-128"/>
              </a:defRPr>
            </a:lvl5pPr>
            <a:lvl6pPr marL="2822961"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A6F86EE0-B68B-40BD-9C6E-E63D350ADAD3}" type="slidenum">
              <a:rPr lang="en-US" sz="1200"/>
              <a:pPr/>
              <a:t>16</a:t>
            </a:fld>
            <a:endParaRPr lang="en-US" sz="1200"/>
          </a:p>
        </p:txBody>
      </p:sp>
      <p:sp>
        <p:nvSpPr>
          <p:cNvPr id="51203" name="Rectangle 2"/>
          <p:cNvSpPr>
            <a:spLocks noGrp="1" noRot="1" noChangeAspect="1" noChangeArrowheads="1" noTextEdit="1"/>
          </p:cNvSpPr>
          <p:nvPr>
            <p:ph type="sldImg"/>
          </p:nvPr>
        </p:nvSpPr>
        <p:spPr>
          <a:xfrm>
            <a:off x="1152525" y="685800"/>
            <a:ext cx="4654550" cy="3490913"/>
          </a:xfrm>
          <a:ln/>
        </p:spPr>
      </p:sp>
      <p:sp>
        <p:nvSpPr>
          <p:cNvPr id="51204" name="Rectangle 3"/>
          <p:cNvSpPr>
            <a:spLocks noGrp="1" noChangeArrowheads="1"/>
          </p:cNvSpPr>
          <p:nvPr>
            <p:ph type="body" idx="1"/>
          </p:nvPr>
        </p:nvSpPr>
        <p:spPr>
          <a:xfrm>
            <a:off x="701668" y="4403423"/>
            <a:ext cx="5616591" cy="41865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All responses to the items within the boxed categories (1 through 6) should address your organization’s processes. </a:t>
            </a:r>
          </a:p>
          <a:p>
            <a:r>
              <a:rPr lang="en-US" dirty="0" smtClean="0"/>
              <a:t>Responses to the results items (category 7) should address trends, performance levels, and comparisons, as well as the breadth and importance of the results. Because the bottom line for any organization is results, almost half of the application points are for results.</a:t>
            </a:r>
          </a:p>
          <a:p>
            <a:r>
              <a:rPr lang="en-US" dirty="0" smtClean="0"/>
              <a:t>Results must be supported by linkages to the appropriate process items to show cause and effect. </a:t>
            </a:r>
          </a:p>
          <a:p>
            <a:r>
              <a:rPr lang="en-US" dirty="0" smtClean="0"/>
              <a:t>Results may be the bottom line, but they are accomplished through a successful performance management system that is guided from the top. </a:t>
            </a:r>
          </a:p>
          <a:p>
            <a:endParaRPr lang="en-US" dirty="0" smtClean="0"/>
          </a:p>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858" eaLnBrk="0" hangingPunct="0">
              <a:defRPr sz="2700">
                <a:solidFill>
                  <a:schemeClr val="tx1"/>
                </a:solidFill>
                <a:latin typeface="Times New Roman" pitchFamily="18" charset="0"/>
                <a:ea typeface="ＭＳ Ｐゴシック" pitchFamily="34" charset="-128"/>
              </a:defRPr>
            </a:lvl1pPr>
            <a:lvl2pPr marL="834056" indent="-320791" defTabSz="933858" eaLnBrk="0" hangingPunct="0">
              <a:defRPr sz="2700">
                <a:solidFill>
                  <a:schemeClr val="tx1"/>
                </a:solidFill>
                <a:latin typeface="Times New Roman" pitchFamily="18" charset="0"/>
                <a:ea typeface="ＭＳ Ｐゴシック" pitchFamily="34" charset="-128"/>
              </a:defRPr>
            </a:lvl2pPr>
            <a:lvl3pPr marL="1283164" indent="-256632" defTabSz="933858" eaLnBrk="0" hangingPunct="0">
              <a:defRPr sz="2700">
                <a:solidFill>
                  <a:schemeClr val="tx1"/>
                </a:solidFill>
                <a:latin typeface="Times New Roman" pitchFamily="18" charset="0"/>
                <a:ea typeface="ＭＳ Ｐゴシック" pitchFamily="34" charset="-128"/>
              </a:defRPr>
            </a:lvl3pPr>
            <a:lvl4pPr marL="1796429" indent="-256632" defTabSz="933858" eaLnBrk="0" hangingPunct="0">
              <a:defRPr sz="2700">
                <a:solidFill>
                  <a:schemeClr val="tx1"/>
                </a:solidFill>
                <a:latin typeface="Times New Roman" pitchFamily="18" charset="0"/>
                <a:ea typeface="ＭＳ Ｐゴシック" pitchFamily="34" charset="-128"/>
              </a:defRPr>
            </a:lvl4pPr>
            <a:lvl5pPr marL="2309695" indent="-256632" defTabSz="933858" eaLnBrk="0" hangingPunct="0">
              <a:defRPr sz="2700">
                <a:solidFill>
                  <a:schemeClr val="tx1"/>
                </a:solidFill>
                <a:latin typeface="Times New Roman" pitchFamily="18" charset="0"/>
                <a:ea typeface="ＭＳ Ｐゴシック" pitchFamily="34" charset="-128"/>
              </a:defRPr>
            </a:lvl5pPr>
            <a:lvl6pPr marL="2822961"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FC03C1B8-A934-40F0-8F27-C8AEEC1E46A5}" type="slidenum">
              <a:rPr lang="en-US" sz="1200"/>
              <a:pPr/>
              <a:t>17</a:t>
            </a:fld>
            <a:endParaRPr lang="en-US" sz="1200"/>
          </a:p>
        </p:txBody>
      </p:sp>
      <p:sp>
        <p:nvSpPr>
          <p:cNvPr id="52227" name="Rectangle 2"/>
          <p:cNvSpPr>
            <a:spLocks noGrp="1" noRot="1" noChangeAspect="1" noChangeArrowheads="1" noTextEdit="1"/>
          </p:cNvSpPr>
          <p:nvPr>
            <p:ph type="sldImg"/>
          </p:nvPr>
        </p:nvSpPr>
        <p:spPr>
          <a:xfrm>
            <a:off x="1154113" y="685800"/>
            <a:ext cx="4654550" cy="3490913"/>
          </a:xfrm>
          <a:ln/>
        </p:spPr>
      </p:sp>
      <p:sp>
        <p:nvSpPr>
          <p:cNvPr id="51204" name="Rectangle 3"/>
          <p:cNvSpPr>
            <a:spLocks noGrp="1" noChangeArrowheads="1"/>
          </p:cNvSpPr>
          <p:nvPr>
            <p:ph type="body" idx="1"/>
          </p:nvPr>
        </p:nvSpPr>
        <p:spPr>
          <a:xfrm>
            <a:off x="442816" y="4176918"/>
            <a:ext cx="6264534" cy="4969687"/>
          </a:xfrm>
          <a:ln/>
        </p:spPr>
        <p:txBody>
          <a:bodyPr/>
          <a:lstStyle/>
          <a:p>
            <a:pPr defTabSz="114291">
              <a:spcAft>
                <a:spcPts val="0"/>
              </a:spcAft>
              <a:tabLst>
                <a:tab pos="461928" algn="l"/>
              </a:tabLst>
              <a:defRPr/>
            </a:pPr>
            <a:r>
              <a:rPr lang="en-US" dirty="0"/>
              <a:t>The scoring of responses to Criteria items, as well as </a:t>
            </a:r>
            <a:r>
              <a:rPr lang="en-US" strike="sngStrike" dirty="0"/>
              <a:t>award applicant </a:t>
            </a:r>
            <a:r>
              <a:rPr lang="en-US" dirty="0"/>
              <a:t>feedback, is based on two evaluation dimensions: (1) process and (2) results. Criteria users need to furnish information on both. A closer look at the two dimensions follows.</a:t>
            </a:r>
          </a:p>
          <a:p>
            <a:pPr defTabSz="114291">
              <a:spcAft>
                <a:spcPts val="0"/>
              </a:spcAft>
              <a:tabLst>
                <a:tab pos="461928" algn="l"/>
              </a:tabLst>
              <a:defRPr/>
            </a:pPr>
            <a:r>
              <a:rPr lang="en-US" b="1" dirty="0"/>
              <a:t>Approach</a:t>
            </a:r>
            <a:r>
              <a:rPr lang="en-US" dirty="0"/>
              <a:t> refers to the</a:t>
            </a:r>
          </a:p>
          <a:p>
            <a:pPr marL="188910" lvl="2" indent="-188910" defTabSz="114291">
              <a:spcAft>
                <a:spcPts val="0"/>
              </a:spcAft>
              <a:buFont typeface="Arial" pitchFamily="34" charset="0"/>
              <a:buChar char="•"/>
              <a:tabLst>
                <a:tab pos="461928" algn="l"/>
              </a:tabLst>
              <a:defRPr/>
            </a:pPr>
            <a:r>
              <a:rPr lang="en-US" dirty="0"/>
              <a:t>methods used to accomplish the process</a:t>
            </a:r>
          </a:p>
          <a:p>
            <a:pPr marL="188910" lvl="2" indent="-188910" defTabSz="114291">
              <a:spcAft>
                <a:spcPts val="0"/>
              </a:spcAft>
              <a:buFont typeface="Arial" pitchFamily="34" charset="0"/>
              <a:buChar char="•"/>
              <a:tabLst>
                <a:tab pos="461928" algn="l"/>
              </a:tabLst>
              <a:defRPr/>
            </a:pPr>
            <a:r>
              <a:rPr lang="en-US" dirty="0"/>
              <a:t>appropriateness of the methods to the item requirements and  your operating environment</a:t>
            </a:r>
          </a:p>
          <a:p>
            <a:pPr marL="188910" lvl="2" indent="-188910" defTabSz="114291">
              <a:spcAft>
                <a:spcPts val="0"/>
              </a:spcAft>
              <a:buFont typeface="Arial" pitchFamily="34" charset="0"/>
              <a:buChar char="•"/>
              <a:tabLst>
                <a:tab pos="461928" algn="l"/>
              </a:tabLst>
              <a:defRPr/>
            </a:pPr>
            <a:r>
              <a:rPr lang="en-US" dirty="0"/>
              <a:t>effectiveness of your use of the methods</a:t>
            </a:r>
          </a:p>
          <a:p>
            <a:pPr marL="188910" lvl="2" indent="-188910" defTabSz="114291">
              <a:spcAft>
                <a:spcPts val="0"/>
              </a:spcAft>
              <a:buFont typeface="Arial" pitchFamily="34" charset="0"/>
              <a:buChar char="•"/>
              <a:tabLst>
                <a:tab pos="461928" algn="l"/>
              </a:tabLst>
              <a:defRPr/>
            </a:pPr>
            <a:r>
              <a:rPr lang="en-US" dirty="0"/>
              <a:t>degree to which the approach is repeatable and based on reliable data and information (i.e., systematic)</a:t>
            </a:r>
          </a:p>
          <a:p>
            <a:pPr marL="0" lvl="1" defTabSz="114291">
              <a:spcAft>
                <a:spcPts val="0"/>
              </a:spcAft>
              <a:tabLst>
                <a:tab pos="461928" algn="l"/>
              </a:tabLst>
              <a:defRPr/>
            </a:pPr>
            <a:r>
              <a:rPr lang="en-US" b="1" dirty="0"/>
              <a:t>Deployment</a:t>
            </a:r>
            <a:r>
              <a:rPr lang="en-US" dirty="0"/>
              <a:t> refers to the </a:t>
            </a:r>
            <a:r>
              <a:rPr lang="en-US" i="1" dirty="0"/>
              <a:t>extent</a:t>
            </a:r>
            <a:r>
              <a:rPr lang="en-US" dirty="0"/>
              <a:t> to which your approach is  </a:t>
            </a:r>
          </a:p>
          <a:p>
            <a:pPr marL="190693" lvl="2" indent="-172871" defTabSz="114291">
              <a:spcAft>
                <a:spcPts val="0"/>
              </a:spcAft>
              <a:buFont typeface="Arial" pitchFamily="34" charset="0"/>
              <a:buChar char="•"/>
              <a:defRPr/>
            </a:pPr>
            <a:r>
              <a:rPr lang="en-US" dirty="0"/>
              <a:t>applied in addressing item requirements relevant and important to  your organization</a:t>
            </a:r>
          </a:p>
          <a:p>
            <a:pPr marL="190693" lvl="2" indent="-172871" defTabSz="114291">
              <a:spcAft>
                <a:spcPts val="0"/>
              </a:spcAft>
              <a:buFont typeface="Arial" pitchFamily="34" charset="0"/>
              <a:buChar char="•"/>
              <a:defRPr/>
            </a:pPr>
            <a:r>
              <a:rPr lang="en-US" dirty="0"/>
              <a:t>applied consistently</a:t>
            </a:r>
          </a:p>
          <a:p>
            <a:pPr marL="190693" lvl="2" indent="-172871" defTabSz="114291">
              <a:spcAft>
                <a:spcPts val="0"/>
              </a:spcAft>
              <a:buFont typeface="Arial" pitchFamily="34" charset="0"/>
              <a:buChar char="•"/>
              <a:defRPr/>
            </a:pPr>
            <a:r>
              <a:rPr lang="en-US" dirty="0"/>
              <a:t>used by all appropriate work units </a:t>
            </a:r>
          </a:p>
          <a:p>
            <a:pPr marL="0" lvl="1" defTabSz="114291">
              <a:spcAft>
                <a:spcPts val="0"/>
              </a:spcAft>
              <a:tabLst>
                <a:tab pos="461928" algn="l"/>
              </a:tabLst>
              <a:defRPr/>
            </a:pPr>
            <a:r>
              <a:rPr lang="en-US" b="1" dirty="0"/>
              <a:t>Learning</a:t>
            </a:r>
            <a:r>
              <a:rPr lang="en-US" dirty="0"/>
              <a:t> refers to </a:t>
            </a:r>
          </a:p>
          <a:p>
            <a:pPr marL="172871" lvl="2" indent="-172871" defTabSz="114291">
              <a:spcAft>
                <a:spcPts val="0"/>
              </a:spcAft>
              <a:buFont typeface="Arial" pitchFamily="34" charset="0"/>
              <a:buChar char="•"/>
              <a:defRPr/>
            </a:pPr>
            <a:r>
              <a:rPr lang="en-US" dirty="0"/>
              <a:t>refining your approach through cycles of evaluation and improvement</a:t>
            </a:r>
          </a:p>
          <a:p>
            <a:pPr marL="172871" lvl="2" indent="-172871" defTabSz="114291">
              <a:spcAft>
                <a:spcPts val="0"/>
              </a:spcAft>
              <a:buFont typeface="Arial" pitchFamily="34" charset="0"/>
              <a:buChar char="•"/>
              <a:defRPr/>
            </a:pPr>
            <a:r>
              <a:rPr lang="en-US" dirty="0"/>
              <a:t>encouraging breakthrough change to your approach through innovation</a:t>
            </a:r>
          </a:p>
          <a:p>
            <a:pPr marL="172871" lvl="2" indent="-172871" defTabSz="114291">
              <a:spcAft>
                <a:spcPts val="0"/>
              </a:spcAft>
              <a:buFont typeface="Arial" pitchFamily="34" charset="0"/>
              <a:buChar char="•"/>
              <a:defRPr/>
            </a:pPr>
            <a:r>
              <a:rPr lang="en-US" dirty="0"/>
              <a:t>sharing refinements and innovation with other relevant work units and processes</a:t>
            </a:r>
          </a:p>
          <a:p>
            <a:pPr marL="0" lvl="1" defTabSz="114291">
              <a:spcAft>
                <a:spcPts val="0"/>
              </a:spcAft>
              <a:tabLst>
                <a:tab pos="461928" algn="l"/>
              </a:tabLst>
              <a:defRPr/>
            </a:pPr>
            <a:r>
              <a:rPr lang="en-US" b="1" dirty="0"/>
              <a:t>Integration</a:t>
            </a:r>
            <a:r>
              <a:rPr lang="en-US" dirty="0"/>
              <a:t> refers to the </a:t>
            </a:r>
            <a:r>
              <a:rPr lang="en-US" i="1" dirty="0"/>
              <a:t>extent</a:t>
            </a:r>
            <a:r>
              <a:rPr lang="en-US" dirty="0"/>
              <a:t> to which your</a:t>
            </a:r>
          </a:p>
          <a:p>
            <a:pPr marL="172871" lvl="2" indent="-172871" defTabSz="114291">
              <a:spcAft>
                <a:spcPts val="0"/>
              </a:spcAft>
              <a:buFont typeface="Arial" pitchFamily="34" charset="0"/>
              <a:buChar char="•"/>
              <a:defRPr/>
            </a:pPr>
            <a:r>
              <a:rPr lang="en-US" dirty="0" smtClean="0"/>
              <a:t>approach is </a:t>
            </a:r>
            <a:r>
              <a:rPr lang="en-US" dirty="0"/>
              <a:t>aligned with your organizational needs identified in the Organizational Profile and other Criteria items </a:t>
            </a:r>
          </a:p>
          <a:p>
            <a:pPr marL="172871" lvl="2" indent="-172871" defTabSz="114291">
              <a:spcAft>
                <a:spcPts val="0"/>
              </a:spcAft>
              <a:buFont typeface="Arial" pitchFamily="34" charset="0"/>
              <a:buChar char="•"/>
              <a:defRPr/>
            </a:pPr>
            <a:r>
              <a:rPr lang="en-US" dirty="0"/>
              <a:t>measures, information, and improvement systems are complementary across processes and work units</a:t>
            </a:r>
          </a:p>
          <a:p>
            <a:pPr marL="172871" lvl="2" indent="-172871" defTabSz="114291">
              <a:spcAft>
                <a:spcPts val="0"/>
              </a:spcAft>
              <a:buFont typeface="Arial" pitchFamily="34" charset="0"/>
              <a:buChar char="•"/>
              <a:defRPr/>
            </a:pPr>
            <a:r>
              <a:rPr lang="en-US" dirty="0"/>
              <a:t>plans, processes, results, analyses, learning, and actions are harmonized across processes and work units to support organization-wide goals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858" eaLnBrk="0" hangingPunct="0">
              <a:defRPr sz="2700">
                <a:solidFill>
                  <a:schemeClr val="tx1"/>
                </a:solidFill>
                <a:latin typeface="Times New Roman" pitchFamily="18" charset="0"/>
                <a:ea typeface="ＭＳ Ｐゴシック" pitchFamily="34" charset="-128"/>
              </a:defRPr>
            </a:lvl1pPr>
            <a:lvl2pPr marL="834056" indent="-320791" defTabSz="933858" eaLnBrk="0" hangingPunct="0">
              <a:defRPr sz="2700">
                <a:solidFill>
                  <a:schemeClr val="tx1"/>
                </a:solidFill>
                <a:latin typeface="Times New Roman" pitchFamily="18" charset="0"/>
                <a:ea typeface="ＭＳ Ｐゴシック" pitchFamily="34" charset="-128"/>
              </a:defRPr>
            </a:lvl2pPr>
            <a:lvl3pPr marL="1283164" indent="-256632" defTabSz="933858" eaLnBrk="0" hangingPunct="0">
              <a:defRPr sz="2700">
                <a:solidFill>
                  <a:schemeClr val="tx1"/>
                </a:solidFill>
                <a:latin typeface="Times New Roman" pitchFamily="18" charset="0"/>
                <a:ea typeface="ＭＳ Ｐゴシック" pitchFamily="34" charset="-128"/>
              </a:defRPr>
            </a:lvl3pPr>
            <a:lvl4pPr marL="1796429" indent="-256632" defTabSz="933858" eaLnBrk="0" hangingPunct="0">
              <a:defRPr sz="2700">
                <a:solidFill>
                  <a:schemeClr val="tx1"/>
                </a:solidFill>
                <a:latin typeface="Times New Roman" pitchFamily="18" charset="0"/>
                <a:ea typeface="ＭＳ Ｐゴシック" pitchFamily="34" charset="-128"/>
              </a:defRPr>
            </a:lvl4pPr>
            <a:lvl5pPr marL="2309695" indent="-256632" defTabSz="933858" eaLnBrk="0" hangingPunct="0">
              <a:defRPr sz="2700">
                <a:solidFill>
                  <a:schemeClr val="tx1"/>
                </a:solidFill>
                <a:latin typeface="Times New Roman" pitchFamily="18" charset="0"/>
                <a:ea typeface="ＭＳ Ｐゴシック" pitchFamily="34" charset="-128"/>
              </a:defRPr>
            </a:lvl5pPr>
            <a:lvl6pPr marL="2822961"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D5E40CE2-845E-42DB-85E8-B06AEEA0E516}" type="slidenum">
              <a:rPr lang="en-US" sz="1200"/>
              <a:pPr/>
              <a:t>18</a:t>
            </a:fld>
            <a:endParaRPr lang="en-US" sz="1200"/>
          </a:p>
        </p:txBody>
      </p:sp>
      <p:sp>
        <p:nvSpPr>
          <p:cNvPr id="53251" name="Rectangle 2"/>
          <p:cNvSpPr>
            <a:spLocks noGrp="1" noRot="1" noChangeAspect="1" noChangeArrowheads="1" noTextEdit="1"/>
          </p:cNvSpPr>
          <p:nvPr>
            <p:ph type="sldImg"/>
          </p:nvPr>
        </p:nvSpPr>
        <p:spPr>
          <a:xfrm>
            <a:off x="1154113" y="685800"/>
            <a:ext cx="4654550" cy="3490913"/>
          </a:xfrm>
          <a:ln/>
        </p:spPr>
      </p:sp>
      <p:sp>
        <p:nvSpPr>
          <p:cNvPr id="52228" name="Rectangle 3"/>
          <p:cNvSpPr>
            <a:spLocks noGrp="1" noChangeArrowheads="1"/>
          </p:cNvSpPr>
          <p:nvPr>
            <p:ph type="body" idx="1"/>
          </p:nvPr>
        </p:nvSpPr>
        <p:spPr>
          <a:ln/>
        </p:spPr>
        <p:txBody>
          <a:bodyPr/>
          <a:lstStyle/>
          <a:p>
            <a:pPr>
              <a:defRPr/>
            </a:pPr>
            <a:r>
              <a:rPr lang="en-US" dirty="0" smtClean="0"/>
              <a:t>The four factors used to evaluate results are</a:t>
            </a:r>
          </a:p>
          <a:p>
            <a:pPr>
              <a:defRPr/>
            </a:pPr>
            <a:r>
              <a:rPr lang="en-US" b="1" dirty="0" smtClean="0"/>
              <a:t>Levels:</a:t>
            </a:r>
            <a:r>
              <a:rPr lang="en-US" dirty="0" smtClean="0"/>
              <a:t> your current level of performance</a:t>
            </a:r>
          </a:p>
          <a:p>
            <a:pPr>
              <a:defRPr/>
            </a:pPr>
            <a:r>
              <a:rPr lang="en-US" b="1" dirty="0" smtClean="0"/>
              <a:t>Trends:</a:t>
            </a:r>
            <a:r>
              <a:rPr lang="en-US" dirty="0" smtClean="0"/>
              <a:t> the rate of your performance improvements or the sustainability of good performance (i.e., the slope of data point over time) and the breadth (i.e., the extent of deployment) of your performance results</a:t>
            </a:r>
          </a:p>
          <a:p>
            <a:pPr>
              <a:defRPr/>
            </a:pPr>
            <a:r>
              <a:rPr lang="en-US" b="1" dirty="0" smtClean="0"/>
              <a:t>Comparisons:</a:t>
            </a:r>
            <a:r>
              <a:rPr lang="en-US" dirty="0" smtClean="0"/>
              <a:t> your performance relative to appropriate comparisons, industry leaders, and/or benchmarks</a:t>
            </a:r>
          </a:p>
          <a:p>
            <a:pPr>
              <a:defRPr/>
            </a:pPr>
            <a:r>
              <a:rPr lang="en-US" b="1" dirty="0" smtClean="0"/>
              <a:t>Integration:</a:t>
            </a:r>
            <a:r>
              <a:rPr lang="en-US" dirty="0" smtClean="0"/>
              <a:t> the extent to which </a:t>
            </a:r>
          </a:p>
          <a:p>
            <a:pPr marL="254851" indent="-254851">
              <a:buFont typeface="Arial" pitchFamily="34" charset="0"/>
              <a:buChar char="•"/>
              <a:defRPr/>
            </a:pPr>
            <a:r>
              <a:rPr lang="en-US" dirty="0" smtClean="0"/>
              <a:t>your results measures (often through segmentation) address important customer, product, market, process, and action plan performance requirements identified in the Organizational Profile and process items</a:t>
            </a:r>
          </a:p>
          <a:p>
            <a:pPr marL="254851" indent="-254851">
              <a:buFont typeface="Arial" pitchFamily="34" charset="0"/>
              <a:buChar char="•"/>
              <a:defRPr/>
            </a:pPr>
            <a:r>
              <a:rPr lang="en-US" dirty="0" smtClean="0"/>
              <a:t>your results include valid indicators of future performance</a:t>
            </a:r>
          </a:p>
          <a:p>
            <a:pPr marL="254851" indent="-254851">
              <a:buFont typeface="Arial" pitchFamily="34" charset="0"/>
              <a:buChar char="•"/>
              <a:defRPr/>
            </a:pPr>
            <a:r>
              <a:rPr lang="en-US" dirty="0" smtClean="0"/>
              <a:t>your results are harmonized across processes and work units to support organization-wide goals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858" eaLnBrk="0" hangingPunct="0">
              <a:defRPr sz="2700">
                <a:solidFill>
                  <a:schemeClr val="tx1"/>
                </a:solidFill>
                <a:latin typeface="Times New Roman" pitchFamily="18" charset="0"/>
                <a:ea typeface="ＭＳ Ｐゴシック" pitchFamily="34" charset="-128"/>
              </a:defRPr>
            </a:lvl1pPr>
            <a:lvl2pPr marL="834056" indent="-320791" defTabSz="933858" eaLnBrk="0" hangingPunct="0">
              <a:defRPr sz="2700">
                <a:solidFill>
                  <a:schemeClr val="tx1"/>
                </a:solidFill>
                <a:latin typeface="Times New Roman" pitchFamily="18" charset="0"/>
                <a:ea typeface="ＭＳ Ｐゴシック" pitchFamily="34" charset="-128"/>
              </a:defRPr>
            </a:lvl2pPr>
            <a:lvl3pPr marL="1283164" indent="-256632" defTabSz="933858" eaLnBrk="0" hangingPunct="0">
              <a:defRPr sz="2700">
                <a:solidFill>
                  <a:schemeClr val="tx1"/>
                </a:solidFill>
                <a:latin typeface="Times New Roman" pitchFamily="18" charset="0"/>
                <a:ea typeface="ＭＳ Ｐゴシック" pitchFamily="34" charset="-128"/>
              </a:defRPr>
            </a:lvl3pPr>
            <a:lvl4pPr marL="1796429" indent="-256632" defTabSz="933858" eaLnBrk="0" hangingPunct="0">
              <a:defRPr sz="2700">
                <a:solidFill>
                  <a:schemeClr val="tx1"/>
                </a:solidFill>
                <a:latin typeface="Times New Roman" pitchFamily="18" charset="0"/>
                <a:ea typeface="ＭＳ Ｐゴシック" pitchFamily="34" charset="-128"/>
              </a:defRPr>
            </a:lvl4pPr>
            <a:lvl5pPr marL="2309695" indent="-256632" defTabSz="933858" eaLnBrk="0" hangingPunct="0">
              <a:defRPr sz="2700">
                <a:solidFill>
                  <a:schemeClr val="tx1"/>
                </a:solidFill>
                <a:latin typeface="Times New Roman" pitchFamily="18" charset="0"/>
                <a:ea typeface="ＭＳ Ｐゴシック" pitchFamily="34" charset="-128"/>
              </a:defRPr>
            </a:lvl5pPr>
            <a:lvl6pPr marL="2822961"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96C16F5F-92DA-40C6-94FF-FC48A77189E8}" type="slidenum">
              <a:rPr lang="en-US" sz="1200"/>
              <a:pPr/>
              <a:t>19</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You can realize one or more of these benefits when your organization uses the Criteria as a management framework, conducts a self-assessment or has an external</a:t>
            </a:r>
            <a:r>
              <a:rPr lang="en-US" baseline="0" dirty="0" smtClean="0"/>
              <a:t> assessment</a:t>
            </a:r>
            <a:r>
              <a:rPr lang="en-US" dirty="0" smtClean="0"/>
              <a:t>,  and implements action plans for improvement.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858" eaLnBrk="0" hangingPunct="0">
              <a:defRPr sz="2700">
                <a:solidFill>
                  <a:schemeClr val="tx1"/>
                </a:solidFill>
                <a:latin typeface="Times New Roman" pitchFamily="18" charset="0"/>
                <a:ea typeface="ＭＳ Ｐゴシック" pitchFamily="34" charset="-128"/>
              </a:defRPr>
            </a:lvl1pPr>
            <a:lvl2pPr marL="834056" indent="-320791" defTabSz="933858" eaLnBrk="0" hangingPunct="0">
              <a:defRPr sz="2700">
                <a:solidFill>
                  <a:schemeClr val="tx1"/>
                </a:solidFill>
                <a:latin typeface="Times New Roman" pitchFamily="18" charset="0"/>
                <a:ea typeface="ＭＳ Ｐゴシック" pitchFamily="34" charset="-128"/>
              </a:defRPr>
            </a:lvl2pPr>
            <a:lvl3pPr marL="1283164" indent="-256632" defTabSz="933858" eaLnBrk="0" hangingPunct="0">
              <a:defRPr sz="2700">
                <a:solidFill>
                  <a:schemeClr val="tx1"/>
                </a:solidFill>
                <a:latin typeface="Times New Roman" pitchFamily="18" charset="0"/>
                <a:ea typeface="ＭＳ Ｐゴシック" pitchFamily="34" charset="-128"/>
              </a:defRPr>
            </a:lvl3pPr>
            <a:lvl4pPr marL="1796429" indent="-256632" defTabSz="933858" eaLnBrk="0" hangingPunct="0">
              <a:defRPr sz="2700">
                <a:solidFill>
                  <a:schemeClr val="tx1"/>
                </a:solidFill>
                <a:latin typeface="Times New Roman" pitchFamily="18" charset="0"/>
                <a:ea typeface="ＭＳ Ｐゴシック" pitchFamily="34" charset="-128"/>
              </a:defRPr>
            </a:lvl4pPr>
            <a:lvl5pPr marL="2309695" indent="-256632" defTabSz="933858" eaLnBrk="0" hangingPunct="0">
              <a:defRPr sz="2700">
                <a:solidFill>
                  <a:schemeClr val="tx1"/>
                </a:solidFill>
                <a:latin typeface="Times New Roman" pitchFamily="18" charset="0"/>
                <a:ea typeface="ＭＳ Ｐゴシック" pitchFamily="34" charset="-128"/>
              </a:defRPr>
            </a:lvl5pPr>
            <a:lvl6pPr marL="2822961"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04055182-3DB8-4F40-9EA9-BE883AD1077A}" type="slidenum">
              <a:rPr lang="en-US" sz="1200"/>
              <a:pPr/>
              <a:t>2</a:t>
            </a:fld>
            <a:endParaRPr lang="en-US" sz="1200"/>
          </a:p>
        </p:txBody>
      </p:sp>
      <p:sp>
        <p:nvSpPr>
          <p:cNvPr id="31747" name="Rectangle 2"/>
          <p:cNvSpPr>
            <a:spLocks noGrp="1" noRot="1" noChangeAspect="1" noChangeArrowheads="1" noTextEdit="1"/>
          </p:cNvSpPr>
          <p:nvPr>
            <p:ph type="sldImg"/>
          </p:nvPr>
        </p:nvSpPr>
        <p:spPr>
          <a:xfrm>
            <a:off x="1154113" y="685800"/>
            <a:ext cx="4654550" cy="3490913"/>
          </a:xfrm>
          <a:ln/>
        </p:spPr>
      </p:sp>
      <p:sp>
        <p:nvSpPr>
          <p:cNvPr id="31748" name="Rectangle 3"/>
          <p:cNvSpPr>
            <a:spLocks noGrp="1" noChangeArrowheads="1"/>
          </p:cNvSpPr>
          <p:nvPr>
            <p:ph type="body" idx="1"/>
          </p:nvPr>
        </p:nvSpPr>
        <p:spPr>
          <a:xfrm>
            <a:off x="763532" y="4176917"/>
            <a:ext cx="5764738" cy="49773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12"/>
              </a:spcAft>
            </a:pPr>
            <a:r>
              <a:rPr lang="en-US" baseline="0" dirty="0" smtClean="0"/>
              <a:t>Other quotations:</a:t>
            </a:r>
          </a:p>
          <a:p>
            <a:pPr>
              <a:spcAft>
                <a:spcPts val="612"/>
              </a:spcAft>
            </a:pPr>
            <a:r>
              <a:rPr lang="en-US" dirty="0" smtClean="0"/>
              <a:t>Baldrige </a:t>
            </a:r>
            <a:r>
              <a:rPr lang="en-US" dirty="0"/>
              <a:t>… isn’t a program; it’s an embedded lifestyle of how to do things in a continuous way, how to take calculated risk to get great rewards.</a:t>
            </a:r>
          </a:p>
          <a:p>
            <a:pPr algn="r">
              <a:spcAft>
                <a:spcPts val="612"/>
              </a:spcAft>
            </a:pPr>
            <a:r>
              <a:rPr lang="en-US" i="1" dirty="0" smtClean="0">
                <a:latin typeface="Arial"/>
                <a:cs typeface="Arial"/>
              </a:rPr>
              <a:t>—</a:t>
            </a:r>
            <a:r>
              <a:rPr lang="en-US" i="1" dirty="0" smtClean="0"/>
              <a:t>Dr</a:t>
            </a:r>
            <a:r>
              <a:rPr lang="en-US" i="1" dirty="0"/>
              <a:t>. Jerry </a:t>
            </a:r>
            <a:r>
              <a:rPr lang="en-US" i="1" dirty="0" err="1"/>
              <a:t>Weast</a:t>
            </a:r>
            <a:r>
              <a:rPr lang="en-US" i="1" dirty="0"/>
              <a:t>, </a:t>
            </a:r>
            <a:r>
              <a:rPr lang="en-US" i="1" dirty="0" smtClean="0"/>
              <a:t>Superintendent, Baldrige Award winner </a:t>
            </a:r>
            <a:br>
              <a:rPr lang="en-US" i="1" dirty="0" smtClean="0"/>
            </a:br>
            <a:r>
              <a:rPr lang="en-US" i="1" dirty="0" smtClean="0"/>
              <a:t>Montgomery </a:t>
            </a:r>
            <a:r>
              <a:rPr lang="en-US" i="1" dirty="0"/>
              <a:t>County Public Schools, </a:t>
            </a:r>
            <a:r>
              <a:rPr lang="en-US" i="1" dirty="0" smtClean="0"/>
              <a:t>Maryland</a:t>
            </a:r>
          </a:p>
          <a:p>
            <a:pPr>
              <a:spcAft>
                <a:spcPts val="612"/>
              </a:spcAft>
            </a:pPr>
            <a:r>
              <a:rPr lang="en-US" dirty="0" smtClean="0"/>
              <a:t>I </a:t>
            </a:r>
            <a:r>
              <a:rPr lang="en-US" dirty="0"/>
              <a:t>see the Baldrige process as a powerful set of mechanisms for disciplined people engaged in disciplined thought and taking disciplined action to create great organizations that produce exceptional results</a:t>
            </a:r>
            <a:r>
              <a:rPr lang="en-US" dirty="0" smtClean="0"/>
              <a:t>.</a:t>
            </a:r>
            <a:r>
              <a:rPr lang="en-US" dirty="0"/>
              <a:t> </a:t>
            </a:r>
            <a:endParaRPr lang="en-US" dirty="0" smtClean="0"/>
          </a:p>
          <a:p>
            <a:pPr algn="r">
              <a:spcAft>
                <a:spcPts val="612"/>
              </a:spcAft>
            </a:pPr>
            <a:r>
              <a:rPr lang="en-US" i="1" dirty="0">
                <a:latin typeface="Arial"/>
                <a:cs typeface="Arial"/>
              </a:rPr>
              <a:t>— </a:t>
            </a:r>
            <a:r>
              <a:rPr lang="en-US" i="1" dirty="0" smtClean="0"/>
              <a:t>Jim </a:t>
            </a:r>
            <a:r>
              <a:rPr lang="en-US" i="1" dirty="0"/>
              <a:t>Collins, author </a:t>
            </a:r>
            <a:r>
              <a:rPr lang="en-US" dirty="0"/>
              <a:t>of Good to Great: </a:t>
            </a:r>
            <a:r>
              <a:rPr lang="en-US" dirty="0" smtClean="0"/>
              <a:t/>
            </a:r>
            <a:br>
              <a:rPr lang="en-US" dirty="0" smtClean="0"/>
            </a:br>
            <a:r>
              <a:rPr lang="en-US" dirty="0" smtClean="0"/>
              <a:t>Why </a:t>
            </a:r>
            <a:r>
              <a:rPr lang="en-US" dirty="0"/>
              <a:t>Some Companies Make the </a:t>
            </a:r>
            <a:r>
              <a:rPr lang="en-US" dirty="0" smtClean="0"/>
              <a:t>Leap ... and </a:t>
            </a:r>
            <a:r>
              <a:rPr lang="en-US" dirty="0"/>
              <a:t>Others </a:t>
            </a:r>
            <a:r>
              <a:rPr lang="en-US" dirty="0" smtClean="0"/>
              <a:t>Don’t</a:t>
            </a:r>
            <a:endParaRPr lang="en-US" dirty="0"/>
          </a:p>
          <a:p>
            <a:pPr>
              <a:spcAft>
                <a:spcPts val="612"/>
              </a:spcAft>
            </a:pPr>
            <a:r>
              <a:rPr lang="en-US" dirty="0" smtClean="0"/>
              <a:t>The </a:t>
            </a:r>
            <a:r>
              <a:rPr lang="en-US" dirty="0"/>
              <a:t>use of the Baldrige framework boosted our ability to deliver better care to our patients. And, in the end, that is the most important thing</a:t>
            </a:r>
            <a:r>
              <a:rPr lang="en-US" dirty="0" smtClean="0"/>
              <a:t>.</a:t>
            </a:r>
          </a:p>
          <a:p>
            <a:pPr algn="r">
              <a:spcAft>
                <a:spcPts val="612"/>
              </a:spcAft>
            </a:pPr>
            <a:r>
              <a:rPr lang="en-US" i="1" dirty="0" smtClean="0"/>
              <a:t>—</a:t>
            </a:r>
            <a:r>
              <a:rPr lang="en-US" i="1" dirty="0"/>
              <a:t>Nancy </a:t>
            </a:r>
            <a:r>
              <a:rPr lang="en-US" i="1" dirty="0" err="1"/>
              <a:t>Schlichting</a:t>
            </a:r>
            <a:r>
              <a:rPr lang="en-US" i="1" dirty="0"/>
              <a:t>, CEO, Baldrige Award winner Henry Ford Health System </a:t>
            </a:r>
            <a:endParaRPr lang="en-US" i="1" baseline="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909">
              <a:defRPr sz="2400">
                <a:solidFill>
                  <a:schemeClr val="tx1"/>
                </a:solidFill>
                <a:latin typeface="Times New Roman" pitchFamily="18" charset="0"/>
                <a:ea typeface="ＭＳ Ｐゴシック" pitchFamily="34" charset="-128"/>
              </a:defRPr>
            </a:lvl1pPr>
            <a:lvl2pPr marL="743784" indent="-286070" defTabSz="932909">
              <a:defRPr sz="2400">
                <a:solidFill>
                  <a:schemeClr val="tx1"/>
                </a:solidFill>
                <a:latin typeface="Times New Roman" pitchFamily="18" charset="0"/>
                <a:ea typeface="ＭＳ Ｐゴシック" pitchFamily="34" charset="-128"/>
              </a:defRPr>
            </a:lvl2pPr>
            <a:lvl3pPr marL="1144283" indent="-228856" defTabSz="932909">
              <a:defRPr sz="2400">
                <a:solidFill>
                  <a:schemeClr val="tx1"/>
                </a:solidFill>
                <a:latin typeface="Times New Roman" pitchFamily="18" charset="0"/>
                <a:ea typeface="ＭＳ Ｐゴシック" pitchFamily="34" charset="-128"/>
              </a:defRPr>
            </a:lvl3pPr>
            <a:lvl4pPr marL="1601996" indent="-228856" defTabSz="932909">
              <a:defRPr sz="2400">
                <a:solidFill>
                  <a:schemeClr val="tx1"/>
                </a:solidFill>
                <a:latin typeface="Times New Roman" pitchFamily="18" charset="0"/>
                <a:ea typeface="ＭＳ Ｐゴシック" pitchFamily="34" charset="-128"/>
              </a:defRPr>
            </a:lvl4pPr>
            <a:lvl5pPr marL="2059709" indent="-228856" defTabSz="932909">
              <a:defRPr sz="2400">
                <a:solidFill>
                  <a:schemeClr val="tx1"/>
                </a:solidFill>
                <a:latin typeface="Times New Roman" pitchFamily="18" charset="0"/>
                <a:ea typeface="ＭＳ Ｐゴシック" pitchFamily="34" charset="-128"/>
              </a:defRPr>
            </a:lvl5pPr>
            <a:lvl6pPr marL="2517422" indent="-228856" defTabSz="932909"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5135" indent="-228856" defTabSz="932909"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32849" indent="-228856" defTabSz="932909"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90561" indent="-228856" defTabSz="932909"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881EA57B-52F7-4D0C-B0D5-1D4273550711}" type="slidenum">
              <a:rPr lang="en-US" sz="1200"/>
              <a:pPr/>
              <a:t>20</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391057" y="4419361"/>
            <a:ext cx="6237813" cy="44225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839" indent="-112839">
              <a:buFontTx/>
              <a:buChar char="•"/>
            </a:pPr>
            <a:r>
              <a:rPr lang="en-US" dirty="0" smtClean="0"/>
              <a:t>Should your organization use the Baldrige Criteria or pursue other performance management systems? In fact, not only are the Criteria compatible with these systems, but recent iterations of many standards and accreditations have become more similar to the Baldrige Criteria. Some now include systems perspectives, self-assessment, process management, a focus on results, and expanding procedures to become more performance-based and systematic in evaluations. In some cases, a Baldrige application may be substituted for these other assessments.</a:t>
            </a:r>
          </a:p>
          <a:p>
            <a:pPr lvl="1" indent="-192304"/>
            <a:r>
              <a:rPr lang="en-US" dirty="0" smtClean="0"/>
              <a:t>— ISO’s (International Organization for Standardization’s) purpose is to facilitate international trade by providing a single set of conformity standards. </a:t>
            </a:r>
          </a:p>
          <a:p>
            <a:pPr lvl="1" indent="-192304"/>
            <a:r>
              <a:rPr lang="en-US" dirty="0" smtClean="0"/>
              <a:t>— The Joint Commission certifies health care providers’ processes.</a:t>
            </a:r>
          </a:p>
          <a:p>
            <a:pPr lvl="1" indent="-192304"/>
            <a:r>
              <a:rPr lang="en-US" dirty="0" smtClean="0"/>
              <a:t>— The North Central Association (</a:t>
            </a:r>
            <a:r>
              <a:rPr lang="en-US" dirty="0" err="1" smtClean="0"/>
              <a:t>NCA</a:t>
            </a:r>
            <a:r>
              <a:rPr lang="en-US" dirty="0" smtClean="0"/>
              <a:t>) of Colleges and Schools conducts evaluations of K-12 school districts and higher education institutions for accreditation purposes. </a:t>
            </a:r>
          </a:p>
          <a:p>
            <a:pPr marL="112839" indent="-112839">
              <a:buFontTx/>
              <a:buChar char="•"/>
            </a:pPr>
            <a:r>
              <a:rPr lang="en-US" dirty="0" smtClean="0"/>
              <a:t>The basic difference between a Baldrige assessment and these other evaluation systems is that Baldrige focuses on achieving performance excellence rather than on achieving required performance levels. Baldrige feedback focuses on key challenges for the future and opportunities for improvement; accreditation feedback focuses on deficiencies.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909">
              <a:defRPr sz="2400">
                <a:solidFill>
                  <a:schemeClr val="tx1"/>
                </a:solidFill>
                <a:latin typeface="Times New Roman" pitchFamily="18" charset="0"/>
                <a:ea typeface="ＭＳ Ｐゴシック" pitchFamily="34" charset="-128"/>
              </a:defRPr>
            </a:lvl1pPr>
            <a:lvl2pPr marL="743784" indent="-286070" defTabSz="932909">
              <a:defRPr sz="2400">
                <a:solidFill>
                  <a:schemeClr val="tx1"/>
                </a:solidFill>
                <a:latin typeface="Times New Roman" pitchFamily="18" charset="0"/>
                <a:ea typeface="ＭＳ Ｐゴシック" pitchFamily="34" charset="-128"/>
              </a:defRPr>
            </a:lvl2pPr>
            <a:lvl3pPr marL="1144283" indent="-228856" defTabSz="932909">
              <a:defRPr sz="2400">
                <a:solidFill>
                  <a:schemeClr val="tx1"/>
                </a:solidFill>
                <a:latin typeface="Times New Roman" pitchFamily="18" charset="0"/>
                <a:ea typeface="ＭＳ Ｐゴシック" pitchFamily="34" charset="-128"/>
              </a:defRPr>
            </a:lvl3pPr>
            <a:lvl4pPr marL="1601996" indent="-228856" defTabSz="932909">
              <a:defRPr sz="2400">
                <a:solidFill>
                  <a:schemeClr val="tx1"/>
                </a:solidFill>
                <a:latin typeface="Times New Roman" pitchFamily="18" charset="0"/>
                <a:ea typeface="ＭＳ Ｐゴシック" pitchFamily="34" charset="-128"/>
              </a:defRPr>
            </a:lvl4pPr>
            <a:lvl5pPr marL="2059709" indent="-228856" defTabSz="932909">
              <a:defRPr sz="2400">
                <a:solidFill>
                  <a:schemeClr val="tx1"/>
                </a:solidFill>
                <a:latin typeface="Times New Roman" pitchFamily="18" charset="0"/>
                <a:ea typeface="ＭＳ Ｐゴシック" pitchFamily="34" charset="-128"/>
              </a:defRPr>
            </a:lvl5pPr>
            <a:lvl6pPr marL="2517422" indent="-228856" defTabSz="932909"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5135" indent="-228856" defTabSz="932909"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32849" indent="-228856" defTabSz="932909"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90561" indent="-228856" defTabSz="932909"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F5EBAE56-E8B8-498F-AF5A-82AA4D86F5F9}" type="slidenum">
              <a:rPr lang="en-US" sz="1200"/>
              <a:pPr/>
              <a:t>21</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763036" y="4419362"/>
            <a:ext cx="5493854" cy="4187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839" indent="-112839">
              <a:buFontTx/>
              <a:buChar char="•"/>
            </a:pPr>
            <a:r>
              <a:rPr lang="en-US" dirty="0" smtClean="0"/>
              <a:t>Some organizations may believe that to become more competitive they must complete ISO registration and/or implement Six Sigma, as well as implementing the Baldrige Criteria, but they may find they are unable to do all three at the same time. The choice of which to do first is a business decision that only the organization can make.</a:t>
            </a:r>
          </a:p>
          <a:p>
            <a:pPr marL="112839" indent="-112839">
              <a:buFontTx/>
              <a:buChar char="•"/>
            </a:pPr>
            <a:r>
              <a:rPr lang="en-US" dirty="0" smtClean="0"/>
              <a:t>ISO 9001:2008 registration and Six Sigma could be tools for or subsets to the Baldrige process, given the shared emphases in many areas.</a:t>
            </a:r>
          </a:p>
          <a:p>
            <a:pPr marL="112839" indent="-112839"/>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909">
              <a:defRPr sz="2400">
                <a:solidFill>
                  <a:schemeClr val="tx1"/>
                </a:solidFill>
                <a:latin typeface="Times New Roman" pitchFamily="18" charset="0"/>
                <a:ea typeface="ＭＳ Ｐゴシック" pitchFamily="34" charset="-128"/>
              </a:defRPr>
            </a:lvl1pPr>
            <a:lvl2pPr marL="743784" indent="-286070" defTabSz="932909">
              <a:defRPr sz="2400">
                <a:solidFill>
                  <a:schemeClr val="tx1"/>
                </a:solidFill>
                <a:latin typeface="Times New Roman" pitchFamily="18" charset="0"/>
                <a:ea typeface="ＭＳ Ｐゴシック" pitchFamily="34" charset="-128"/>
              </a:defRPr>
            </a:lvl2pPr>
            <a:lvl3pPr marL="1144283" indent="-228856" defTabSz="932909">
              <a:defRPr sz="2400">
                <a:solidFill>
                  <a:schemeClr val="tx1"/>
                </a:solidFill>
                <a:latin typeface="Times New Roman" pitchFamily="18" charset="0"/>
                <a:ea typeface="ＭＳ Ｐゴシック" pitchFamily="34" charset="-128"/>
              </a:defRPr>
            </a:lvl3pPr>
            <a:lvl4pPr marL="1601996" indent="-228856" defTabSz="932909">
              <a:defRPr sz="2400">
                <a:solidFill>
                  <a:schemeClr val="tx1"/>
                </a:solidFill>
                <a:latin typeface="Times New Roman" pitchFamily="18" charset="0"/>
                <a:ea typeface="ＭＳ Ｐゴシック" pitchFamily="34" charset="-128"/>
              </a:defRPr>
            </a:lvl4pPr>
            <a:lvl5pPr marL="2059709" indent="-228856" defTabSz="932909">
              <a:defRPr sz="2400">
                <a:solidFill>
                  <a:schemeClr val="tx1"/>
                </a:solidFill>
                <a:latin typeface="Times New Roman" pitchFamily="18" charset="0"/>
                <a:ea typeface="ＭＳ Ｐゴシック" pitchFamily="34" charset="-128"/>
              </a:defRPr>
            </a:lvl5pPr>
            <a:lvl6pPr marL="2517422" indent="-228856" defTabSz="932909"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5135" indent="-228856" defTabSz="932909"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32849" indent="-228856" defTabSz="932909"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90561" indent="-228856" defTabSz="932909"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4E58313D-0083-49C5-B327-BA51C8B29415}" type="slidenum">
              <a:rPr lang="en-US" sz="1200"/>
              <a:pPr/>
              <a:t>22</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322701" y="4419361"/>
            <a:ext cx="6358628" cy="44225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itchFamily="34" charset="0"/>
              <a:buChar char="•"/>
            </a:pPr>
            <a:r>
              <a:rPr lang="en-US" dirty="0" smtClean="0"/>
              <a:t>The </a:t>
            </a:r>
            <a:r>
              <a:rPr lang="en-US" dirty="0"/>
              <a:t>Baldrige Criteria provide a systems perspective for achieving performance excellence for the entire organization, whereas ISO focuses on product/service conformity systems and Six Sigma concentrates on product quality and process engineering, for example.</a:t>
            </a:r>
          </a:p>
          <a:p>
            <a:pPr marL="171450" indent="-171450">
              <a:buFont typeface="Arial" pitchFamily="34" charset="0"/>
              <a:buChar char="•"/>
            </a:pPr>
            <a:r>
              <a:rPr lang="en-US" dirty="0" smtClean="0"/>
              <a:t>Category </a:t>
            </a:r>
            <a:r>
              <a:rPr lang="en-US" dirty="0"/>
              <a:t>7 of the Baldrige Criteria requires identifying and tracking key results in all areas of importance to an organization: product and process outcomes, customer-focused outcomes, workforce-focused outcomes, leadership and governance outcomes, and financial and market outcomes. </a:t>
            </a:r>
          </a:p>
          <a:p>
            <a:pPr marL="171450" indent="-171450">
              <a:buFont typeface="Arial" pitchFamily="34" charset="0"/>
              <a:buChar char="•"/>
            </a:pPr>
            <a:r>
              <a:rPr lang="en-US" dirty="0" smtClean="0"/>
              <a:t>One </a:t>
            </a:r>
            <a:r>
              <a:rPr lang="en-US" dirty="0"/>
              <a:t>of the core values of the Baldrige Criteria is a focus on the future for sustainable performance and market leadership. This requires an understanding of the short- and longer-term factors that affect an organization. </a:t>
            </a:r>
          </a:p>
          <a:p>
            <a:pPr marL="171450" indent="-171450">
              <a:buFont typeface="Arial" pitchFamily="34" charset="0"/>
              <a:buChar char="•"/>
            </a:pPr>
            <a:r>
              <a:rPr lang="en-US" dirty="0" smtClean="0"/>
              <a:t>The </a:t>
            </a:r>
            <a:r>
              <a:rPr lang="en-US" dirty="0"/>
              <a:t>Baldrige Criteria also emphasize the importance of organizational and personal learning and knowledge sharing, which includes continuous improvement as well as adaptation to change, best-practice sharing, benchmarking, and investments in the workforce’s personal learning and growth. Thus learning is directed not only toward better products but also toward being more responsive, adaptive, and efficient. </a:t>
            </a:r>
          </a:p>
          <a:p>
            <a:pPr marL="171450" indent="-171450">
              <a:buFont typeface="Arial" pitchFamily="34" charset="0"/>
              <a:buChar char="•"/>
            </a:pPr>
            <a:r>
              <a:rPr lang="en-US" dirty="0" smtClean="0"/>
              <a:t>The </a:t>
            </a:r>
            <a:r>
              <a:rPr lang="en-US" dirty="0"/>
              <a:t>Baldrige Criteria include an increased focus on governance, sustainability, societal responsibility, ethics, and strategy―issues not addressed by ISO or Six Sigma. </a:t>
            </a:r>
          </a:p>
          <a:p>
            <a:pPr marL="171450" indent="-171450">
              <a:buFont typeface="Arial" pitchFamily="34" charset="0"/>
              <a:buChar char="•"/>
            </a:pPr>
            <a:r>
              <a:rPr lang="en-US" dirty="0" smtClean="0"/>
              <a:t>Baldrige </a:t>
            </a:r>
            <a:r>
              <a:rPr lang="en-US" dirty="0"/>
              <a:t>has a unique mission and legislative mandate. The Baldrige Program is the first and only organization that focuses on performance excellence as well as America’s competitiveness.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909">
              <a:defRPr sz="2400">
                <a:solidFill>
                  <a:schemeClr val="tx1"/>
                </a:solidFill>
                <a:latin typeface="Times New Roman" pitchFamily="18" charset="0"/>
                <a:ea typeface="ＭＳ Ｐゴシック" pitchFamily="34" charset="-128"/>
              </a:defRPr>
            </a:lvl1pPr>
            <a:lvl2pPr marL="743784" indent="-286070" defTabSz="932909">
              <a:defRPr sz="2400">
                <a:solidFill>
                  <a:schemeClr val="tx1"/>
                </a:solidFill>
                <a:latin typeface="Times New Roman" pitchFamily="18" charset="0"/>
                <a:ea typeface="ＭＳ Ｐゴシック" pitchFamily="34" charset="-128"/>
              </a:defRPr>
            </a:lvl2pPr>
            <a:lvl3pPr marL="1144283" indent="-228856" defTabSz="932909">
              <a:defRPr sz="2400">
                <a:solidFill>
                  <a:schemeClr val="tx1"/>
                </a:solidFill>
                <a:latin typeface="Times New Roman" pitchFamily="18" charset="0"/>
                <a:ea typeface="ＭＳ Ｐゴシック" pitchFamily="34" charset="-128"/>
              </a:defRPr>
            </a:lvl3pPr>
            <a:lvl4pPr marL="1601996" indent="-228856" defTabSz="932909">
              <a:defRPr sz="2400">
                <a:solidFill>
                  <a:schemeClr val="tx1"/>
                </a:solidFill>
                <a:latin typeface="Times New Roman" pitchFamily="18" charset="0"/>
                <a:ea typeface="ＭＳ Ｐゴシック" pitchFamily="34" charset="-128"/>
              </a:defRPr>
            </a:lvl4pPr>
            <a:lvl5pPr marL="2059709" indent="-228856" defTabSz="932909">
              <a:defRPr sz="2400">
                <a:solidFill>
                  <a:schemeClr val="tx1"/>
                </a:solidFill>
                <a:latin typeface="Times New Roman" pitchFamily="18" charset="0"/>
                <a:ea typeface="ＭＳ Ｐゴシック" pitchFamily="34" charset="-128"/>
              </a:defRPr>
            </a:lvl5pPr>
            <a:lvl6pPr marL="2517422" indent="-228856" defTabSz="932909"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5135" indent="-228856" defTabSz="932909"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32849" indent="-228856" defTabSz="932909"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90561" indent="-228856" defTabSz="932909"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6C2FC523-9533-4197-9E3E-A3758DA49C9A}" type="slidenum">
              <a:rPr lang="en-US" sz="1200"/>
              <a:pPr/>
              <a:t>23</a:t>
            </a:fld>
            <a:endParaRPr 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780523" y="4347851"/>
            <a:ext cx="5492264" cy="21357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839" indent="-112839">
              <a:buFontTx/>
              <a:buChar char="•"/>
            </a:pPr>
            <a:r>
              <a:rPr lang="en-US" dirty="0" smtClean="0"/>
              <a:t>The Joint Commission standards and the Baldrige Criteria for Performance Excellence do not compete or conflict with one another.</a:t>
            </a:r>
          </a:p>
          <a:p>
            <a:pPr marL="112839" indent="-112839">
              <a:buFontTx/>
              <a:buChar char="•"/>
            </a:pPr>
            <a:r>
              <a:rPr lang="en-US" dirty="0" smtClean="0"/>
              <a:t>Both</a:t>
            </a:r>
          </a:p>
          <a:p>
            <a:pPr lvl="1" indent="-108071"/>
            <a:r>
              <a:rPr lang="en-US" dirty="0" smtClean="0"/>
              <a:t>—focus on continuous improvement</a:t>
            </a:r>
          </a:p>
          <a:p>
            <a:pPr lvl="1" indent="-108071"/>
            <a:r>
              <a:rPr lang="en-US" dirty="0" smtClean="0"/>
              <a:t>—are based on a set of core values</a:t>
            </a:r>
          </a:p>
          <a:p>
            <a:pPr lvl="1" indent="-108071"/>
            <a:r>
              <a:rPr lang="en-US" dirty="0" smtClean="0"/>
              <a:t>—offer a means for self-assessment</a:t>
            </a:r>
          </a:p>
          <a:p>
            <a:pPr marL="112839" indent="-112839"/>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909">
              <a:defRPr sz="2400">
                <a:solidFill>
                  <a:schemeClr val="tx1"/>
                </a:solidFill>
                <a:latin typeface="Times New Roman" pitchFamily="18" charset="0"/>
                <a:ea typeface="ＭＳ Ｐゴシック" pitchFamily="34" charset="-128"/>
              </a:defRPr>
            </a:lvl1pPr>
            <a:lvl2pPr marL="743784" indent="-286070" defTabSz="932909">
              <a:defRPr sz="2400">
                <a:solidFill>
                  <a:schemeClr val="tx1"/>
                </a:solidFill>
                <a:latin typeface="Times New Roman" pitchFamily="18" charset="0"/>
                <a:ea typeface="ＭＳ Ｐゴシック" pitchFamily="34" charset="-128"/>
              </a:defRPr>
            </a:lvl2pPr>
            <a:lvl3pPr marL="1144283" indent="-228856" defTabSz="932909">
              <a:defRPr sz="2400">
                <a:solidFill>
                  <a:schemeClr val="tx1"/>
                </a:solidFill>
                <a:latin typeface="Times New Roman" pitchFamily="18" charset="0"/>
                <a:ea typeface="ＭＳ Ｐゴシック" pitchFamily="34" charset="-128"/>
              </a:defRPr>
            </a:lvl3pPr>
            <a:lvl4pPr marL="1601996" indent="-228856" defTabSz="932909">
              <a:defRPr sz="2400">
                <a:solidFill>
                  <a:schemeClr val="tx1"/>
                </a:solidFill>
                <a:latin typeface="Times New Roman" pitchFamily="18" charset="0"/>
                <a:ea typeface="ＭＳ Ｐゴシック" pitchFamily="34" charset="-128"/>
              </a:defRPr>
            </a:lvl4pPr>
            <a:lvl5pPr marL="2059709" indent="-228856" defTabSz="932909">
              <a:defRPr sz="2400">
                <a:solidFill>
                  <a:schemeClr val="tx1"/>
                </a:solidFill>
                <a:latin typeface="Times New Roman" pitchFamily="18" charset="0"/>
                <a:ea typeface="ＭＳ Ｐゴシック" pitchFamily="34" charset="-128"/>
              </a:defRPr>
            </a:lvl5pPr>
            <a:lvl6pPr marL="2517422" indent="-228856" defTabSz="932909"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5135" indent="-228856" defTabSz="932909"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32849" indent="-228856" defTabSz="932909"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90561" indent="-228856" defTabSz="932909"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9FBA4B62-82E9-4CE6-9D2B-B0AB9611E7B4}" type="slidenum">
              <a:rPr lang="en-US" sz="1200"/>
              <a:pPr/>
              <a:t>24</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7142" indent="-127142">
              <a:buFontTx/>
              <a:buChar char="•"/>
            </a:pPr>
            <a:r>
              <a:rPr lang="en-US" dirty="0" smtClean="0"/>
              <a:t>How are they different?    </a:t>
            </a:r>
          </a:p>
          <a:p>
            <a:pPr lvl="1" indent="-192304"/>
            <a:r>
              <a:rPr lang="en-US" dirty="0" smtClean="0"/>
              <a:t>—The Joint Commission’s focus is on the care of patients. </a:t>
            </a:r>
            <a:r>
              <a:rPr lang="en-US" dirty="0" err="1" smtClean="0"/>
              <a:t>Baldrige’s</a:t>
            </a:r>
            <a:r>
              <a:rPr lang="en-US" dirty="0" smtClean="0"/>
              <a:t> focus is more comprehensive, including a focus on organizational systems, management, the workforce, and other stakeholders, but it doesn’t include the specific patient safety requirements spelled out by the Joint Commission.</a:t>
            </a:r>
          </a:p>
          <a:p>
            <a:pPr lvl="1" indent="-192304"/>
            <a:r>
              <a:rPr lang="en-US" dirty="0" smtClean="0"/>
              <a:t>—The Joint Commission’s qualifications for institutions are intended to be inclusive, allowing all acceptable institutions to qualify. Baldrige encourages organizations to achieve excellence and recognizes leading-edge practices and world-class, role-model levels of performance.</a:t>
            </a:r>
          </a:p>
          <a:p>
            <a:pPr lvl="1" indent="-192304"/>
            <a:r>
              <a:rPr lang="en-US" dirty="0" smtClean="0"/>
              <a:t>—The Joint Commission’s review process looks for the same things in every institution, serving as an audit. The Joint Commission considers some individual factors. However, in a Baldrige assessment, examiners review award applicants’ processes and results relative to each applicant’s key environmental and organizational factors and strategic challenges and advantages.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461" eaLnBrk="0" hangingPunct="0">
              <a:defRPr sz="2700">
                <a:solidFill>
                  <a:schemeClr val="tx1"/>
                </a:solidFill>
                <a:latin typeface="Times New Roman" pitchFamily="18" charset="0"/>
                <a:ea typeface="ＭＳ Ｐゴシック" pitchFamily="34" charset="-128"/>
              </a:defRPr>
            </a:lvl1pPr>
            <a:lvl2pPr marL="834009" indent="-320772" defTabSz="928461" eaLnBrk="0" hangingPunct="0">
              <a:defRPr sz="2700">
                <a:solidFill>
                  <a:schemeClr val="tx1"/>
                </a:solidFill>
                <a:latin typeface="Times New Roman" pitchFamily="18" charset="0"/>
                <a:ea typeface="ＭＳ Ｐゴシック" pitchFamily="34" charset="-128"/>
              </a:defRPr>
            </a:lvl2pPr>
            <a:lvl3pPr marL="1283092" indent="-256618" defTabSz="928461" eaLnBrk="0" hangingPunct="0">
              <a:defRPr sz="2700">
                <a:solidFill>
                  <a:schemeClr val="tx1"/>
                </a:solidFill>
                <a:latin typeface="Times New Roman" pitchFamily="18" charset="0"/>
                <a:ea typeface="ＭＳ Ｐゴシック" pitchFamily="34" charset="-128"/>
              </a:defRPr>
            </a:lvl3pPr>
            <a:lvl4pPr marL="1796329" indent="-256618" defTabSz="928461" eaLnBrk="0" hangingPunct="0">
              <a:defRPr sz="2700">
                <a:solidFill>
                  <a:schemeClr val="tx1"/>
                </a:solidFill>
                <a:latin typeface="Times New Roman" pitchFamily="18" charset="0"/>
                <a:ea typeface="ＭＳ Ｐゴシック" pitchFamily="34" charset="-128"/>
              </a:defRPr>
            </a:lvl4pPr>
            <a:lvl5pPr marL="2309568" indent="-256618" defTabSz="928461" eaLnBrk="0" hangingPunct="0">
              <a:defRPr sz="2700">
                <a:solidFill>
                  <a:schemeClr val="tx1"/>
                </a:solidFill>
                <a:latin typeface="Times New Roman" pitchFamily="18" charset="0"/>
                <a:ea typeface="ＭＳ Ｐゴシック" pitchFamily="34" charset="-128"/>
              </a:defRPr>
            </a:lvl5pPr>
            <a:lvl6pPr marL="2822805" indent="-256618" defTabSz="928461"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042" indent="-256618" defTabSz="928461"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279" indent="-256618" defTabSz="928461"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515" indent="-256618" defTabSz="928461"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0B6BBAEC-0B90-4367-8758-6E7C30E3D920}" type="slidenum">
              <a:rPr lang="en-US" sz="1200"/>
              <a:pPr/>
              <a:t>25</a:t>
            </a:fld>
            <a:endParaRPr lang="en-US" sz="1200"/>
          </a:p>
        </p:txBody>
      </p:sp>
      <p:sp>
        <p:nvSpPr>
          <p:cNvPr id="33795"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579569" y="4271572"/>
            <a:ext cx="5829859" cy="4498804"/>
          </a:xfrm>
          <a:ln/>
        </p:spPr>
        <p:txBody>
          <a:bodyPr/>
          <a:lstStyle/>
          <a:p>
            <a:pPr>
              <a:spcAft>
                <a:spcPts val="612"/>
              </a:spcAft>
              <a:defRPr/>
            </a:pPr>
            <a:r>
              <a:rPr lang="en-US" dirty="0" smtClean="0">
                <a:latin typeface="Tahoma" pitchFamily="34" charset="0"/>
                <a:ea typeface="Tahoma" pitchFamily="34" charset="0"/>
                <a:cs typeface="Tahoma" pitchFamily="34" charset="0"/>
              </a:rPr>
              <a:t>You can take a number of steps to start using the Criteria to improve your organization’s performance.</a:t>
            </a:r>
          </a:p>
          <a:p>
            <a:pPr marL="228347" indent="-228347">
              <a:spcAft>
                <a:spcPts val="612"/>
              </a:spcAft>
              <a:buFont typeface="Arial" pitchFamily="34" charset="0"/>
              <a:buChar char="•"/>
              <a:defRPr/>
            </a:pPr>
            <a:r>
              <a:rPr lang="en-US" dirty="0" smtClean="0">
                <a:latin typeface="Tahoma" pitchFamily="34" charset="0"/>
                <a:ea typeface="Tahoma" pitchFamily="34" charset="0"/>
                <a:cs typeface="Tahoma" pitchFamily="34" charset="0"/>
              </a:rPr>
              <a:t>Visit the Baldrige Web site for Criteria booklets and free Criteria content.</a:t>
            </a:r>
          </a:p>
          <a:p>
            <a:pPr marL="228347" indent="-228347">
              <a:spcAft>
                <a:spcPts val="612"/>
              </a:spcAft>
              <a:buFont typeface="Arial" pitchFamily="34" charset="0"/>
              <a:buChar char="•"/>
              <a:defRPr/>
            </a:pPr>
            <a:r>
              <a:rPr lang="en-US" dirty="0">
                <a:latin typeface="Tahoma" pitchFamily="34" charset="0"/>
                <a:ea typeface="Tahoma" pitchFamily="34" charset="0"/>
                <a:cs typeface="Tahoma" pitchFamily="34" charset="0"/>
              </a:rPr>
              <a:t>Contact your state or local Baldrige-based program. These programs’ lower-tier award applications are a good way to begin learning about the Baldrige Criteria. </a:t>
            </a:r>
            <a:r>
              <a:rPr lang="en-US" dirty="0" smtClean="0">
                <a:latin typeface="Tahoma" pitchFamily="34" charset="0"/>
                <a:ea typeface="Tahoma" pitchFamily="34" charset="0"/>
                <a:cs typeface="Tahoma" pitchFamily="34" charset="0"/>
              </a:rPr>
              <a:t>Information </a:t>
            </a:r>
            <a:r>
              <a:rPr lang="en-US" dirty="0">
                <a:latin typeface="Tahoma" pitchFamily="34" charset="0"/>
                <a:ea typeface="Tahoma" pitchFamily="34" charset="0"/>
                <a:cs typeface="Tahoma" pitchFamily="34" charset="0"/>
              </a:rPr>
              <a:t>on these programs is linked from the Baldrige Web site.</a:t>
            </a:r>
          </a:p>
          <a:p>
            <a:pPr marL="228347" indent="-228347">
              <a:spcAft>
                <a:spcPts val="612"/>
              </a:spcAft>
              <a:buFont typeface="Arial" pitchFamily="34" charset="0"/>
              <a:buChar char="•"/>
              <a:defRPr/>
            </a:pPr>
            <a:r>
              <a:rPr lang="en-US" dirty="0">
                <a:latin typeface="Tahoma" pitchFamily="34" charset="0"/>
                <a:ea typeface="Tahoma" pitchFamily="34" charset="0"/>
                <a:cs typeface="Tahoma" pitchFamily="34" charset="0"/>
              </a:rPr>
              <a:t>Attend a conference. Annually, Baldrige sponsors The Quest for Excellence</a:t>
            </a:r>
            <a:r>
              <a:rPr lang="en-US" baseline="30000" dirty="0">
                <a:latin typeface="Tahoma" pitchFamily="34" charset="0"/>
                <a:ea typeface="Tahoma" pitchFamily="34" charset="0"/>
                <a:cs typeface="Tahoma" pitchFamily="34" charset="0"/>
              </a:rPr>
              <a:t>®</a:t>
            </a:r>
            <a:r>
              <a:rPr lang="en-US" dirty="0">
                <a:latin typeface="Tahoma" pitchFamily="34" charset="0"/>
                <a:ea typeface="Tahoma" pitchFamily="34" charset="0"/>
                <a:cs typeface="Tahoma" pitchFamily="34" charset="0"/>
              </a:rPr>
              <a:t> conference in Washington, D.C., every spring, as well as regional conferences, to showcase the award recipients. Conferences give you an opportunity to learn about recipients’ best practices and to network with other organizations</a:t>
            </a:r>
            <a:r>
              <a:rPr lang="en-US" dirty="0" smtClean="0">
                <a:latin typeface="Tahoma" pitchFamily="34" charset="0"/>
                <a:ea typeface="Tahoma" pitchFamily="34" charset="0"/>
                <a:cs typeface="Tahoma" pitchFamily="34" charset="0"/>
              </a:rPr>
              <a:t>.</a:t>
            </a:r>
          </a:p>
          <a:p>
            <a:pPr marL="228347" indent="-228347">
              <a:spcAft>
                <a:spcPts val="612"/>
              </a:spcAft>
              <a:buFont typeface="Arial" pitchFamily="34" charset="0"/>
              <a:buChar char="•"/>
              <a:defRPr/>
            </a:pPr>
            <a:r>
              <a:rPr lang="en-US" dirty="0">
                <a:latin typeface="Tahoma" pitchFamily="34" charset="0"/>
                <a:ea typeface="Tahoma" pitchFamily="34" charset="0"/>
                <a:cs typeface="Tahoma" pitchFamily="34" charset="0"/>
              </a:rPr>
              <a:t>Most Baldrige Award recipients offer events focused on sharing role-model practices with other U.S. organizations. See the Baldrige Web site for contact information.  </a:t>
            </a:r>
          </a:p>
          <a:p>
            <a:pPr>
              <a:spcAft>
                <a:spcPts val="612"/>
              </a:spcAft>
              <a:defRPr/>
            </a:pPr>
            <a:endParaRPr lang="en-US" dirty="0" smtClean="0">
              <a:latin typeface="Tahoma" pitchFamily="34" charset="0"/>
              <a:ea typeface="Tahoma" pitchFamily="34" charset="0"/>
              <a:cs typeface="Tahoma"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461" eaLnBrk="0" hangingPunct="0">
              <a:defRPr sz="2700">
                <a:solidFill>
                  <a:schemeClr val="tx1"/>
                </a:solidFill>
                <a:latin typeface="Times New Roman" pitchFamily="18" charset="0"/>
                <a:ea typeface="ＭＳ Ｐゴシック" pitchFamily="34" charset="-128"/>
              </a:defRPr>
            </a:lvl1pPr>
            <a:lvl2pPr marL="834009" indent="-320772" defTabSz="928461" eaLnBrk="0" hangingPunct="0">
              <a:defRPr sz="2700">
                <a:solidFill>
                  <a:schemeClr val="tx1"/>
                </a:solidFill>
                <a:latin typeface="Times New Roman" pitchFamily="18" charset="0"/>
                <a:ea typeface="ＭＳ Ｐゴシック" pitchFamily="34" charset="-128"/>
              </a:defRPr>
            </a:lvl2pPr>
            <a:lvl3pPr marL="1283092" indent="-256618" defTabSz="928461" eaLnBrk="0" hangingPunct="0">
              <a:defRPr sz="2700">
                <a:solidFill>
                  <a:schemeClr val="tx1"/>
                </a:solidFill>
                <a:latin typeface="Times New Roman" pitchFamily="18" charset="0"/>
                <a:ea typeface="ＭＳ Ｐゴシック" pitchFamily="34" charset="-128"/>
              </a:defRPr>
            </a:lvl3pPr>
            <a:lvl4pPr marL="1796329" indent="-256618" defTabSz="928461" eaLnBrk="0" hangingPunct="0">
              <a:defRPr sz="2700">
                <a:solidFill>
                  <a:schemeClr val="tx1"/>
                </a:solidFill>
                <a:latin typeface="Times New Roman" pitchFamily="18" charset="0"/>
                <a:ea typeface="ＭＳ Ｐゴシック" pitchFamily="34" charset="-128"/>
              </a:defRPr>
            </a:lvl4pPr>
            <a:lvl5pPr marL="2309568" indent="-256618" defTabSz="928461" eaLnBrk="0" hangingPunct="0">
              <a:defRPr sz="2700">
                <a:solidFill>
                  <a:schemeClr val="tx1"/>
                </a:solidFill>
                <a:latin typeface="Times New Roman" pitchFamily="18" charset="0"/>
                <a:ea typeface="ＭＳ Ｐゴシック" pitchFamily="34" charset="-128"/>
              </a:defRPr>
            </a:lvl5pPr>
            <a:lvl6pPr marL="2822805" indent="-256618" defTabSz="928461"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042" indent="-256618" defTabSz="928461"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279" indent="-256618" defTabSz="928461"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515" indent="-256618" defTabSz="928461"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0B6BBAEC-0B90-4367-8758-6E7C30E3D920}" type="slidenum">
              <a:rPr lang="en-US" sz="1200"/>
              <a:pPr/>
              <a:t>26</a:t>
            </a:fld>
            <a:endParaRPr lang="en-US" sz="1200"/>
          </a:p>
        </p:txBody>
      </p:sp>
      <p:sp>
        <p:nvSpPr>
          <p:cNvPr id="33795"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579569" y="4271572"/>
            <a:ext cx="5829859" cy="4498804"/>
          </a:xfrm>
          <a:ln/>
        </p:spPr>
        <p:txBody>
          <a:bodyPr/>
          <a:lstStyle/>
          <a:p>
            <a:pPr marL="228347" indent="-228347">
              <a:spcAft>
                <a:spcPts val="612"/>
              </a:spcAft>
              <a:buFont typeface="Arial" pitchFamily="34" charset="0"/>
              <a:buChar char="•"/>
              <a:defRPr/>
            </a:pPr>
            <a:r>
              <a:rPr lang="en-US" dirty="0" smtClean="0">
                <a:latin typeface="Tahoma" pitchFamily="34" charset="0"/>
                <a:ea typeface="Tahoma" pitchFamily="34" charset="0"/>
                <a:cs typeface="Tahoma" pitchFamily="34" charset="0"/>
              </a:rPr>
              <a:t>Consider self-assessing your organization against the Baldrige Criteria. See the Baldrige Web site for tools and information.</a:t>
            </a:r>
            <a:endParaRPr lang="en-US" dirty="0">
              <a:latin typeface="Tahoma" pitchFamily="34" charset="0"/>
              <a:ea typeface="Tahoma" pitchFamily="34" charset="0"/>
              <a:cs typeface="Tahoma" pitchFamily="34" charset="0"/>
            </a:endParaRPr>
          </a:p>
          <a:p>
            <a:pPr marL="228347" indent="-228347">
              <a:spcAft>
                <a:spcPts val="612"/>
              </a:spcAft>
              <a:buFont typeface="Arial" pitchFamily="34" charset="0"/>
              <a:buChar char="•"/>
              <a:defRPr/>
            </a:pPr>
            <a:r>
              <a:rPr lang="en-US" dirty="0" smtClean="0">
                <a:latin typeface="Tahoma" pitchFamily="34" charset="0"/>
                <a:ea typeface="Tahoma" pitchFamily="34" charset="0"/>
                <a:cs typeface="Tahoma" pitchFamily="34" charset="0"/>
              </a:rPr>
              <a:t>Consider </a:t>
            </a:r>
            <a:r>
              <a:rPr lang="en-US" dirty="0">
                <a:latin typeface="Tahoma" pitchFamily="34" charset="0"/>
                <a:ea typeface="Tahoma" pitchFamily="34" charset="0"/>
                <a:cs typeface="Tahoma" pitchFamily="34" charset="0"/>
              </a:rPr>
              <a:t>applying for a Baldrige-based award. If you are not ready to apply at the national level, consider submitting an application to your state or local program. </a:t>
            </a:r>
            <a:r>
              <a:rPr lang="en-US" dirty="0" smtClean="0">
                <a:latin typeface="Tahoma" pitchFamily="34" charset="0"/>
                <a:ea typeface="Tahoma" pitchFamily="34" charset="0"/>
                <a:cs typeface="Tahoma" pitchFamily="34" charset="0"/>
              </a:rPr>
              <a:t>Or consider </a:t>
            </a:r>
            <a:r>
              <a:rPr lang="en-US" dirty="0">
                <a:latin typeface="Tahoma" pitchFamily="34" charset="0"/>
                <a:ea typeface="Tahoma" pitchFamily="34" charset="0"/>
                <a:cs typeface="Tahoma" pitchFamily="34" charset="0"/>
              </a:rPr>
              <a:t>a Baldrige Collaborative assessment, in </a:t>
            </a:r>
            <a:r>
              <a:rPr lang="en-US" dirty="0" smtClean="0">
                <a:latin typeface="Tahoma" pitchFamily="34" charset="0"/>
                <a:ea typeface="Tahoma" pitchFamily="34" charset="0"/>
                <a:cs typeface="Tahoma" pitchFamily="34" charset="0"/>
              </a:rPr>
              <a:t>which </a:t>
            </a:r>
            <a:r>
              <a:rPr lang="en-US" dirty="0">
                <a:latin typeface="Tahoma" pitchFamily="34" charset="0"/>
                <a:ea typeface="Tahoma" pitchFamily="34" charset="0"/>
                <a:cs typeface="Tahoma" pitchFamily="34" charset="0"/>
              </a:rPr>
              <a:t>team </a:t>
            </a:r>
            <a:r>
              <a:rPr lang="en-US" dirty="0" smtClean="0">
                <a:latin typeface="Tahoma" pitchFamily="34" charset="0"/>
                <a:ea typeface="Tahoma" pitchFamily="34" charset="0"/>
                <a:cs typeface="Tahoma" pitchFamily="34" charset="0"/>
              </a:rPr>
              <a:t>of Baldrige examiners</a:t>
            </a:r>
            <a:r>
              <a:rPr lang="en-US" dirty="0">
                <a:latin typeface="Tahoma" pitchFamily="34" charset="0"/>
                <a:ea typeface="Tahoma" pitchFamily="34" charset="0"/>
                <a:cs typeface="Tahoma" pitchFamily="34" charset="0"/>
              </a:rPr>
              <a:t> </a:t>
            </a:r>
            <a:r>
              <a:rPr lang="en-US" dirty="0" smtClean="0">
                <a:latin typeface="Tahoma" pitchFamily="34" charset="0"/>
                <a:ea typeface="Tahoma" pitchFamily="34" charset="0"/>
                <a:cs typeface="Tahoma" pitchFamily="34" charset="0"/>
              </a:rPr>
              <a:t>works </a:t>
            </a:r>
            <a:r>
              <a:rPr lang="en-US" dirty="0">
                <a:latin typeface="Tahoma" pitchFamily="34" charset="0"/>
                <a:ea typeface="Tahoma" pitchFamily="34" charset="0"/>
                <a:cs typeface="Tahoma" pitchFamily="34" charset="0"/>
              </a:rPr>
              <a:t>with your staff to </a:t>
            </a:r>
            <a:r>
              <a:rPr lang="en-US" dirty="0" smtClean="0">
                <a:latin typeface="Tahoma" pitchFamily="34" charset="0"/>
                <a:ea typeface="Tahoma" pitchFamily="34" charset="0"/>
                <a:cs typeface="Tahoma" pitchFamily="34" charset="0"/>
              </a:rPr>
              <a:t>assess your organization.</a:t>
            </a:r>
          </a:p>
          <a:p>
            <a:pPr marL="228347" indent="-228347">
              <a:spcAft>
                <a:spcPts val="612"/>
              </a:spcAft>
              <a:buFont typeface="Arial" pitchFamily="34" charset="0"/>
              <a:buChar char="•"/>
              <a:defRPr/>
            </a:pPr>
            <a:r>
              <a:rPr lang="en-US" dirty="0" smtClean="0">
                <a:latin typeface="Tahoma" pitchFamily="34" charset="0"/>
                <a:ea typeface="Tahoma" pitchFamily="34" charset="0"/>
                <a:cs typeface="Tahoma" pitchFamily="34" charset="0"/>
              </a:rPr>
              <a:t>Become </a:t>
            </a:r>
            <a:r>
              <a:rPr lang="en-US" dirty="0">
                <a:latin typeface="Tahoma" pitchFamily="34" charset="0"/>
                <a:ea typeface="Tahoma" pitchFamily="34" charset="0"/>
                <a:cs typeface="Tahoma" pitchFamily="34" charset="0"/>
              </a:rPr>
              <a:t>an examiner. Examiners at both the state/local and the national levels receive valuable training and experience in understanding and applying the Criteria, and they strengthen their ability to use the Criteria within their own organizations.</a:t>
            </a:r>
          </a:p>
          <a:p>
            <a:pPr marL="228347" indent="-228347">
              <a:spcAft>
                <a:spcPts val="612"/>
              </a:spcAft>
              <a:buFont typeface="Arial" pitchFamily="34" charset="0"/>
              <a:buChar char="•"/>
              <a:defRPr/>
            </a:pPr>
            <a:r>
              <a:rPr lang="en-US" dirty="0">
                <a:latin typeface="Tahoma" pitchFamily="34" charset="0"/>
                <a:ea typeface="Tahoma" pitchFamily="34" charset="0"/>
                <a:cs typeface="Tahoma" pitchFamily="34" charset="0"/>
              </a:rPr>
              <a:t>Ask your CEO or another senior leader to consider the Baldrige Executive Fellows Program. This executive development program centers on forming relationships with and learning from Baldrige Award recipients and their senior executives. </a:t>
            </a:r>
            <a:r>
              <a:rPr lang="en-US" dirty="0"/>
              <a:t> </a:t>
            </a:r>
          </a:p>
          <a:p>
            <a:pPr>
              <a:spcAft>
                <a:spcPts val="612"/>
              </a:spcAft>
              <a:defRPr/>
            </a:pPr>
            <a:endParaRPr lang="en-US" dirty="0">
              <a:latin typeface="Tahoma" pitchFamily="34" charset="0"/>
              <a:ea typeface="Tahoma" pitchFamily="34" charset="0"/>
              <a:cs typeface="Tahoma" pitchFamily="34" charset="0"/>
            </a:endParaRPr>
          </a:p>
          <a:p>
            <a:pPr marL="228347" indent="-228347">
              <a:spcAft>
                <a:spcPts val="612"/>
              </a:spcAft>
              <a:buFont typeface="Arial" pitchFamily="34" charset="0"/>
              <a:buChar char="•"/>
              <a:defRPr/>
            </a:pPr>
            <a:endParaRPr lang="en-US" dirty="0" smtClean="0">
              <a:latin typeface="Tahoma" pitchFamily="34" charset="0"/>
              <a:ea typeface="Tahoma" pitchFamily="34" charset="0"/>
              <a:cs typeface="Tahoma" pitchFamily="34" charset="0"/>
            </a:endParaRPr>
          </a:p>
          <a:p>
            <a:pPr>
              <a:spcAft>
                <a:spcPts val="612"/>
              </a:spcAft>
              <a:defRPr/>
            </a:pPr>
            <a:endParaRPr lang="en-US" dirty="0" smtClean="0">
              <a:latin typeface="Tahoma" pitchFamily="34" charset="0"/>
              <a:ea typeface="Tahoma" pitchFamily="34" charset="0"/>
              <a:cs typeface="Tahoma" pitchFamily="34" charset="0"/>
            </a:endParaRPr>
          </a:p>
          <a:p>
            <a:pPr>
              <a:spcAft>
                <a:spcPts val="612"/>
              </a:spcAft>
              <a:defRPr/>
            </a:pPr>
            <a:endParaRPr lang="en-US" dirty="0" smtClean="0">
              <a:latin typeface="Tahoma" pitchFamily="34" charset="0"/>
              <a:ea typeface="Tahoma" pitchFamily="34" charset="0"/>
              <a:cs typeface="Tahoma"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a typeface="ＭＳ Ｐゴシック" pitchFamily="34" charset="-128"/>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897" eaLnBrk="0" hangingPunct="0">
              <a:defRPr sz="2700">
                <a:solidFill>
                  <a:schemeClr val="tx1"/>
                </a:solidFill>
                <a:latin typeface="Times New Roman" pitchFamily="18" charset="0"/>
                <a:ea typeface="ＭＳ Ｐゴシック" pitchFamily="34" charset="-128"/>
              </a:defRPr>
            </a:lvl1pPr>
            <a:lvl2pPr marL="834009" indent="-320772" defTabSz="924897" eaLnBrk="0" hangingPunct="0">
              <a:defRPr sz="2700">
                <a:solidFill>
                  <a:schemeClr val="tx1"/>
                </a:solidFill>
                <a:latin typeface="Times New Roman" pitchFamily="18" charset="0"/>
                <a:ea typeface="ＭＳ Ｐゴシック" pitchFamily="34" charset="-128"/>
              </a:defRPr>
            </a:lvl2pPr>
            <a:lvl3pPr marL="1283092" indent="-256618" defTabSz="924897" eaLnBrk="0" hangingPunct="0">
              <a:defRPr sz="2700">
                <a:solidFill>
                  <a:schemeClr val="tx1"/>
                </a:solidFill>
                <a:latin typeface="Times New Roman" pitchFamily="18" charset="0"/>
                <a:ea typeface="ＭＳ Ｐゴシック" pitchFamily="34" charset="-128"/>
              </a:defRPr>
            </a:lvl3pPr>
            <a:lvl4pPr marL="1796329" indent="-256618" defTabSz="924897" eaLnBrk="0" hangingPunct="0">
              <a:defRPr sz="2700">
                <a:solidFill>
                  <a:schemeClr val="tx1"/>
                </a:solidFill>
                <a:latin typeface="Times New Roman" pitchFamily="18" charset="0"/>
                <a:ea typeface="ＭＳ Ｐゴシック" pitchFamily="34" charset="-128"/>
              </a:defRPr>
            </a:lvl4pPr>
            <a:lvl5pPr marL="2309568" indent="-256618" defTabSz="924897" eaLnBrk="0" hangingPunct="0">
              <a:defRPr sz="2700">
                <a:solidFill>
                  <a:schemeClr val="tx1"/>
                </a:solidFill>
                <a:latin typeface="Times New Roman" pitchFamily="18" charset="0"/>
                <a:ea typeface="ＭＳ Ｐゴシック" pitchFamily="34" charset="-128"/>
              </a:defRPr>
            </a:lvl5pPr>
            <a:lvl6pPr marL="2822805" indent="-256618" defTabSz="924897"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042" indent="-256618" defTabSz="924897"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279" indent="-256618" defTabSz="924897"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515" indent="-256618" defTabSz="924897"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83A77C9F-1FB9-4191-BF9A-2566496A23EA}" type="slidenum">
              <a:rPr lang="en-US" sz="1200"/>
              <a:pPr/>
              <a:t>27</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858" eaLnBrk="0" hangingPunct="0">
              <a:defRPr sz="2700">
                <a:solidFill>
                  <a:schemeClr val="tx1"/>
                </a:solidFill>
                <a:latin typeface="Times New Roman" pitchFamily="18" charset="0"/>
                <a:ea typeface="ＭＳ Ｐゴシック" pitchFamily="34" charset="-128"/>
              </a:defRPr>
            </a:lvl1pPr>
            <a:lvl2pPr marL="834056" indent="-320791" defTabSz="933858" eaLnBrk="0" hangingPunct="0">
              <a:defRPr sz="2700">
                <a:solidFill>
                  <a:schemeClr val="tx1"/>
                </a:solidFill>
                <a:latin typeface="Times New Roman" pitchFamily="18" charset="0"/>
                <a:ea typeface="ＭＳ Ｐゴシック" pitchFamily="34" charset="-128"/>
              </a:defRPr>
            </a:lvl2pPr>
            <a:lvl3pPr marL="1283164" indent="-256632" defTabSz="933858" eaLnBrk="0" hangingPunct="0">
              <a:defRPr sz="2700">
                <a:solidFill>
                  <a:schemeClr val="tx1"/>
                </a:solidFill>
                <a:latin typeface="Times New Roman" pitchFamily="18" charset="0"/>
                <a:ea typeface="ＭＳ Ｐゴシック" pitchFamily="34" charset="-128"/>
              </a:defRPr>
            </a:lvl3pPr>
            <a:lvl4pPr marL="1796429" indent="-256632" defTabSz="933858" eaLnBrk="0" hangingPunct="0">
              <a:defRPr sz="2700">
                <a:solidFill>
                  <a:schemeClr val="tx1"/>
                </a:solidFill>
                <a:latin typeface="Times New Roman" pitchFamily="18" charset="0"/>
                <a:ea typeface="ＭＳ Ｐゴシック" pitchFamily="34" charset="-128"/>
              </a:defRPr>
            </a:lvl4pPr>
            <a:lvl5pPr marL="2309695" indent="-256632" defTabSz="933858" eaLnBrk="0" hangingPunct="0">
              <a:defRPr sz="2700">
                <a:solidFill>
                  <a:schemeClr val="tx1"/>
                </a:solidFill>
                <a:latin typeface="Times New Roman" pitchFamily="18" charset="0"/>
                <a:ea typeface="ＭＳ Ｐゴシック" pitchFamily="34" charset="-128"/>
              </a:defRPr>
            </a:lvl5pPr>
            <a:lvl6pPr marL="2822961"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04055182-3DB8-4F40-9EA9-BE883AD1077A}" type="slidenum">
              <a:rPr lang="en-US" sz="1200"/>
              <a:pPr/>
              <a:t>3</a:t>
            </a:fld>
            <a:endParaRPr lang="en-US" sz="1200"/>
          </a:p>
        </p:txBody>
      </p:sp>
      <p:sp>
        <p:nvSpPr>
          <p:cNvPr id="31747" name="Rectangle 2"/>
          <p:cNvSpPr>
            <a:spLocks noGrp="1" noRot="1" noChangeAspect="1" noChangeArrowheads="1" noTextEdit="1"/>
          </p:cNvSpPr>
          <p:nvPr>
            <p:ph type="sldImg"/>
          </p:nvPr>
        </p:nvSpPr>
        <p:spPr>
          <a:xfrm>
            <a:off x="1154113" y="685800"/>
            <a:ext cx="4654550" cy="3490913"/>
          </a:xfrm>
          <a:ln/>
        </p:spPr>
      </p:sp>
      <p:sp>
        <p:nvSpPr>
          <p:cNvPr id="31748" name="Rectangle 3"/>
          <p:cNvSpPr>
            <a:spLocks noGrp="1" noChangeArrowheads="1"/>
          </p:cNvSpPr>
          <p:nvPr>
            <p:ph type="body" idx="1"/>
          </p:nvPr>
        </p:nvSpPr>
        <p:spPr>
          <a:xfrm>
            <a:off x="857991" y="4302710"/>
            <a:ext cx="5764738" cy="49773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2871">
              <a:spcAft>
                <a:spcPts val="612"/>
              </a:spcAft>
              <a:defRPr/>
            </a:pPr>
            <a:r>
              <a:rPr lang="en-US" dirty="0" smtClean="0"/>
              <a:t>For 25 years, the Baldrige Criteria have empowered organizations—no matter their size, sector, or industry—to reach their goals, improve results, and become more competitive </a:t>
            </a:r>
            <a:r>
              <a:rPr lang="en-US" kern="1200" dirty="0" smtClean="0">
                <a:solidFill>
                  <a:schemeClr val="tx1"/>
                </a:solidFill>
                <a:effectLst/>
              </a:rPr>
              <a:t>by aligning your plans, processes, decisions, people, actions, and results. </a:t>
            </a:r>
          </a:p>
          <a:p>
            <a:pPr defTabSz="932871">
              <a:spcAft>
                <a:spcPts val="612"/>
              </a:spcAft>
              <a:defRPr/>
            </a:pPr>
            <a:r>
              <a:rPr lang="en-US" strike="noStrike" baseline="0" dirty="0" smtClean="0"/>
              <a:t>The Criteria are a de facto definition of performance excellence. They are updated biennially to ensure that they remain at the “leading edge of validated management practice.” </a:t>
            </a:r>
          </a:p>
          <a:p>
            <a:pPr>
              <a:spcAft>
                <a:spcPts val="612"/>
              </a:spcAft>
              <a:defRPr/>
            </a:pPr>
            <a:r>
              <a:rPr lang="en-US" kern="1200" dirty="0" smtClean="0">
                <a:solidFill>
                  <a:schemeClr val="tx1"/>
                </a:solidFill>
                <a:effectLst/>
              </a:rPr>
              <a:t>Using the Criteria gives you a holistic assessment of where your organization is and where it needs to be. </a:t>
            </a:r>
          </a:p>
          <a:p>
            <a:pPr>
              <a:spcAft>
                <a:spcPts val="612"/>
              </a:spcAft>
              <a:defRPr/>
            </a:pPr>
            <a:r>
              <a:rPr lang="en-US" dirty="0" smtClean="0"/>
              <a:t>The </a:t>
            </a:r>
            <a:r>
              <a:rPr lang="en-US" dirty="0"/>
              <a:t>Criteria give you the tools you need to examine all parts of your management system and improve processes and results while keeping the whole organization in mind. </a:t>
            </a:r>
            <a:endParaRPr lang="en-US" kern="1200" dirty="0" smtClean="0">
              <a:solidFill>
                <a:schemeClr val="tx1"/>
              </a:solidFill>
              <a:effectLst/>
            </a:endParaRPr>
          </a:p>
          <a:p>
            <a:pPr defTabSz="932871">
              <a:spcAft>
                <a:spcPts val="612"/>
              </a:spcAft>
              <a:defRPr/>
            </a:pPr>
            <a:r>
              <a:rPr lang="en-US" kern="1200" dirty="0" smtClean="0">
                <a:solidFill>
                  <a:schemeClr val="tx1"/>
                </a:solidFill>
                <a:effectLst/>
              </a:rPr>
              <a:t>The Criteria are available in three versions: Business/Nonprofit</a:t>
            </a:r>
            <a:r>
              <a:rPr lang="en-US" kern="1200" baseline="0" dirty="0" smtClean="0">
                <a:solidFill>
                  <a:schemeClr val="tx1"/>
                </a:solidFill>
                <a:effectLst/>
              </a:rPr>
              <a:t> (for manufacturing, service, nonprofit, and government organizations), Education, and Health Care.</a:t>
            </a:r>
            <a:endParaRPr lang="en-US" kern="1200" dirty="0" smtClean="0">
              <a:solidFill>
                <a:schemeClr val="tx1"/>
              </a:solidFill>
              <a:effectLst/>
            </a:endParaRPr>
          </a:p>
          <a:p>
            <a:pPr>
              <a:spcAft>
                <a:spcPts val="612"/>
              </a:spcAft>
            </a:pPr>
            <a:r>
              <a:rPr lang="en-US"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858" eaLnBrk="0" hangingPunct="0">
              <a:defRPr sz="2700">
                <a:solidFill>
                  <a:schemeClr val="tx1"/>
                </a:solidFill>
                <a:latin typeface="Times New Roman" pitchFamily="18" charset="0"/>
                <a:ea typeface="ＭＳ Ｐゴシック" pitchFamily="34" charset="-128"/>
              </a:defRPr>
            </a:lvl1pPr>
            <a:lvl2pPr marL="834056" indent="-320791" defTabSz="933858" eaLnBrk="0" hangingPunct="0">
              <a:defRPr sz="2700">
                <a:solidFill>
                  <a:schemeClr val="tx1"/>
                </a:solidFill>
                <a:latin typeface="Times New Roman" pitchFamily="18" charset="0"/>
                <a:ea typeface="ＭＳ Ｐゴシック" pitchFamily="34" charset="-128"/>
              </a:defRPr>
            </a:lvl2pPr>
            <a:lvl3pPr marL="1283164" indent="-256632" defTabSz="933858" eaLnBrk="0" hangingPunct="0">
              <a:defRPr sz="2700">
                <a:solidFill>
                  <a:schemeClr val="tx1"/>
                </a:solidFill>
                <a:latin typeface="Times New Roman" pitchFamily="18" charset="0"/>
                <a:ea typeface="ＭＳ Ｐゴシック" pitchFamily="34" charset="-128"/>
              </a:defRPr>
            </a:lvl3pPr>
            <a:lvl4pPr marL="1796429" indent="-256632" defTabSz="933858" eaLnBrk="0" hangingPunct="0">
              <a:defRPr sz="2700">
                <a:solidFill>
                  <a:schemeClr val="tx1"/>
                </a:solidFill>
                <a:latin typeface="Times New Roman" pitchFamily="18" charset="0"/>
                <a:ea typeface="ＭＳ Ｐゴシック" pitchFamily="34" charset="-128"/>
              </a:defRPr>
            </a:lvl4pPr>
            <a:lvl5pPr marL="2309695" indent="-256632" defTabSz="933858" eaLnBrk="0" hangingPunct="0">
              <a:defRPr sz="2700">
                <a:solidFill>
                  <a:schemeClr val="tx1"/>
                </a:solidFill>
                <a:latin typeface="Times New Roman" pitchFamily="18" charset="0"/>
                <a:ea typeface="ＭＳ Ｐゴシック" pitchFamily="34" charset="-128"/>
              </a:defRPr>
            </a:lvl5pPr>
            <a:lvl6pPr marL="2822961"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04055182-3DB8-4F40-9EA9-BE883AD1077A}" type="slidenum">
              <a:rPr lang="en-US" sz="1200"/>
              <a:pPr/>
              <a:t>4</a:t>
            </a:fld>
            <a:endParaRPr lang="en-US" sz="1200"/>
          </a:p>
        </p:txBody>
      </p:sp>
      <p:sp>
        <p:nvSpPr>
          <p:cNvPr id="31747" name="Rectangle 2"/>
          <p:cNvSpPr>
            <a:spLocks noGrp="1" noRot="1" noChangeAspect="1" noChangeArrowheads="1" noTextEdit="1"/>
          </p:cNvSpPr>
          <p:nvPr>
            <p:ph type="sldImg"/>
          </p:nvPr>
        </p:nvSpPr>
        <p:spPr>
          <a:xfrm>
            <a:off x="1154113" y="685800"/>
            <a:ext cx="4654550" cy="3490913"/>
          </a:xfrm>
          <a:ln/>
        </p:spPr>
      </p:sp>
      <p:sp>
        <p:nvSpPr>
          <p:cNvPr id="31748" name="Rectangle 3"/>
          <p:cNvSpPr>
            <a:spLocks noGrp="1" noChangeArrowheads="1"/>
          </p:cNvSpPr>
          <p:nvPr>
            <p:ph type="body" idx="1"/>
          </p:nvPr>
        </p:nvSpPr>
        <p:spPr>
          <a:xfrm>
            <a:off x="779992" y="4420314"/>
            <a:ext cx="5764738" cy="20270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12"/>
              </a:spcAft>
            </a:pPr>
            <a:r>
              <a:rPr lang="en-US" kern="1200" dirty="0" smtClean="0">
                <a:solidFill>
                  <a:schemeClr val="tx1"/>
                </a:solidFill>
                <a:effectLst/>
                <a:latin typeface="Tahoma" pitchFamily="34" charset="0"/>
                <a:ea typeface="Tahoma" pitchFamily="34" charset="0"/>
                <a:cs typeface="Tahoma" pitchFamily="34" charset="0"/>
              </a:rPr>
              <a:t>Since 1987, the Baldrige Criteria have played three roles in strengthening U.S. competitiveness: </a:t>
            </a:r>
          </a:p>
          <a:p>
            <a:pPr marL="174913" indent="-174913">
              <a:spcAft>
                <a:spcPts val="612"/>
              </a:spcAft>
              <a:buFont typeface="Arial" pitchFamily="34" charset="0"/>
              <a:buChar char="•"/>
            </a:pPr>
            <a:r>
              <a:rPr lang="en-US" kern="1200" dirty="0" smtClean="0">
                <a:solidFill>
                  <a:schemeClr val="tx1"/>
                </a:solidFill>
                <a:effectLst/>
                <a:latin typeface="Tahoma" pitchFamily="34" charset="0"/>
                <a:ea typeface="Tahoma" pitchFamily="34" charset="0"/>
                <a:cs typeface="Tahoma" pitchFamily="34" charset="0"/>
              </a:rPr>
              <a:t>They help improve organizational performance practices, capabilities, and results.</a:t>
            </a:r>
          </a:p>
          <a:p>
            <a:pPr marL="174913" lvl="1" indent="-174913" defTabSz="932871">
              <a:spcAft>
                <a:spcPts val="612"/>
              </a:spcAft>
              <a:buFont typeface="Arial" pitchFamily="34" charset="0"/>
              <a:buChar char="•"/>
              <a:defRPr/>
            </a:pPr>
            <a:r>
              <a:rPr lang="en-US" strike="noStrike" baseline="0" dirty="0" smtClean="0">
                <a:latin typeface="Tahoma" pitchFamily="34" charset="0"/>
                <a:ea typeface="Tahoma" pitchFamily="34" charset="0"/>
                <a:cs typeface="Tahoma" pitchFamily="34" charset="0"/>
              </a:rPr>
              <a:t>As the basis of the Malcolm Baldrige National Quality Award, which recognizes the achievements of role-model organizations, the Criteria </a:t>
            </a:r>
            <a:r>
              <a:rPr lang="en-US" kern="1200" dirty="0" smtClean="0">
                <a:solidFill>
                  <a:schemeClr val="tx1"/>
                </a:solidFill>
                <a:effectLst/>
                <a:latin typeface="Tahoma" pitchFamily="34" charset="0"/>
                <a:ea typeface="Tahoma" pitchFamily="34" charset="0"/>
                <a:cs typeface="Tahoma" pitchFamily="34" charset="0"/>
              </a:rPr>
              <a:t>facilitate communication and sharing of best practices among U.S. </a:t>
            </a:r>
            <a:r>
              <a:rPr lang="en-US" strike="noStrike" kern="1200" dirty="0" smtClean="0">
                <a:solidFill>
                  <a:schemeClr val="tx1"/>
                </a:solidFill>
                <a:effectLst/>
                <a:latin typeface="Tahoma" pitchFamily="34" charset="0"/>
                <a:ea typeface="Tahoma" pitchFamily="34" charset="0"/>
                <a:cs typeface="Tahoma" pitchFamily="34" charset="0"/>
              </a:rPr>
              <a:t>organizations.</a:t>
            </a:r>
            <a:endParaRPr lang="en-US" strike="noStrike" baseline="0" dirty="0" smtClean="0">
              <a:latin typeface="Tahoma" pitchFamily="34" charset="0"/>
              <a:ea typeface="Tahoma" pitchFamily="34" charset="0"/>
              <a:cs typeface="Tahoma" pitchFamily="34" charset="0"/>
            </a:endParaRPr>
          </a:p>
          <a:p>
            <a:pPr marL="174913" indent="-174913">
              <a:spcAft>
                <a:spcPts val="612"/>
              </a:spcAft>
              <a:buFont typeface="Arial" pitchFamily="34" charset="0"/>
              <a:buChar char="•"/>
            </a:pPr>
            <a:r>
              <a:rPr lang="en-US" kern="1200" dirty="0" smtClean="0">
                <a:solidFill>
                  <a:schemeClr val="tx1"/>
                </a:solidFill>
                <a:effectLst/>
                <a:latin typeface="Tahoma" pitchFamily="34" charset="0"/>
                <a:ea typeface="Tahoma" pitchFamily="34" charset="0"/>
                <a:cs typeface="Tahoma" pitchFamily="34" charset="0"/>
              </a:rPr>
              <a:t>They also serve as a working tool for understanding and managing organizational performance, for guiding your strategic plan, and for providing opportunities to learn.</a:t>
            </a:r>
            <a:endParaRPr lang="en-US" kern="1200" dirty="0">
              <a:solidFill>
                <a:schemeClr val="tx1"/>
              </a:solidFill>
              <a:effectLst/>
              <a:latin typeface="Tahoma" pitchFamily="34" charset="0"/>
              <a:ea typeface="Tahoma" pitchFamily="34" charset="0"/>
              <a:cs typeface="Tahom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858" eaLnBrk="0" hangingPunct="0">
              <a:defRPr sz="2700">
                <a:solidFill>
                  <a:schemeClr val="tx1"/>
                </a:solidFill>
                <a:latin typeface="Times New Roman" pitchFamily="18" charset="0"/>
                <a:ea typeface="ＭＳ Ｐゴシック" pitchFamily="34" charset="-128"/>
              </a:defRPr>
            </a:lvl1pPr>
            <a:lvl2pPr marL="834056" indent="-320791" defTabSz="933858" eaLnBrk="0" hangingPunct="0">
              <a:defRPr sz="2700">
                <a:solidFill>
                  <a:schemeClr val="tx1"/>
                </a:solidFill>
                <a:latin typeface="Times New Roman" pitchFamily="18" charset="0"/>
                <a:ea typeface="ＭＳ Ｐゴシック" pitchFamily="34" charset="-128"/>
              </a:defRPr>
            </a:lvl2pPr>
            <a:lvl3pPr marL="1283164" indent="-256632" defTabSz="933858" eaLnBrk="0" hangingPunct="0">
              <a:defRPr sz="2700">
                <a:solidFill>
                  <a:schemeClr val="tx1"/>
                </a:solidFill>
                <a:latin typeface="Times New Roman" pitchFamily="18" charset="0"/>
                <a:ea typeface="ＭＳ Ｐゴシック" pitchFamily="34" charset="-128"/>
              </a:defRPr>
            </a:lvl3pPr>
            <a:lvl4pPr marL="1796429" indent="-256632" defTabSz="933858" eaLnBrk="0" hangingPunct="0">
              <a:defRPr sz="2700">
                <a:solidFill>
                  <a:schemeClr val="tx1"/>
                </a:solidFill>
                <a:latin typeface="Times New Roman" pitchFamily="18" charset="0"/>
                <a:ea typeface="ＭＳ Ｐゴシック" pitchFamily="34" charset="-128"/>
              </a:defRPr>
            </a:lvl4pPr>
            <a:lvl5pPr marL="2309695" indent="-256632" defTabSz="933858" eaLnBrk="0" hangingPunct="0">
              <a:defRPr sz="2700">
                <a:solidFill>
                  <a:schemeClr val="tx1"/>
                </a:solidFill>
                <a:latin typeface="Times New Roman" pitchFamily="18" charset="0"/>
                <a:ea typeface="ＭＳ Ｐゴシック" pitchFamily="34" charset="-128"/>
              </a:defRPr>
            </a:lvl5pPr>
            <a:lvl6pPr marL="2822961"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04055182-3DB8-4F40-9EA9-BE883AD1077A}" type="slidenum">
              <a:rPr lang="en-US" sz="1200"/>
              <a:pPr/>
              <a:t>5</a:t>
            </a:fld>
            <a:endParaRPr lang="en-US" sz="1200"/>
          </a:p>
        </p:txBody>
      </p:sp>
      <p:sp>
        <p:nvSpPr>
          <p:cNvPr id="31747" name="Rectangle 2"/>
          <p:cNvSpPr>
            <a:spLocks noGrp="1" noRot="1" noChangeAspect="1" noChangeArrowheads="1" noTextEdit="1"/>
          </p:cNvSpPr>
          <p:nvPr>
            <p:ph type="sldImg"/>
          </p:nvPr>
        </p:nvSpPr>
        <p:spPr>
          <a:xfrm>
            <a:off x="1154113" y="685800"/>
            <a:ext cx="4654550" cy="3490913"/>
          </a:xfrm>
          <a:ln/>
        </p:spPr>
      </p:sp>
      <p:sp>
        <p:nvSpPr>
          <p:cNvPr id="31748" name="Rectangle 3"/>
          <p:cNvSpPr>
            <a:spLocks noGrp="1" noChangeArrowheads="1"/>
          </p:cNvSpPr>
          <p:nvPr>
            <p:ph type="body" idx="1"/>
          </p:nvPr>
        </p:nvSpPr>
        <p:spPr>
          <a:xfrm>
            <a:off x="766762" y="4341789"/>
            <a:ext cx="5764738" cy="49773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Criteria are a nationally </a:t>
            </a:r>
            <a:r>
              <a:rPr lang="en-US" b="0" dirty="0" smtClean="0"/>
              <a:t>and globally recognized </a:t>
            </a:r>
            <a:r>
              <a:rPr lang="en-US" dirty="0" smtClean="0"/>
              <a:t>model of performance excellence. Around 30 active state, regional, and local performance excellence</a:t>
            </a:r>
            <a:r>
              <a:rPr lang="en-US" baseline="0" dirty="0" smtClean="0"/>
              <a:t> </a:t>
            </a:r>
            <a:r>
              <a:rPr lang="en-US" dirty="0" smtClean="0"/>
              <a:t>programs (covering most of the 50 states as well as U.S.</a:t>
            </a:r>
            <a:r>
              <a:rPr lang="en-US" baseline="0" dirty="0" smtClean="0"/>
              <a:t> territories) </a:t>
            </a:r>
            <a:r>
              <a:rPr lang="en-US" dirty="0" smtClean="0"/>
              <a:t>throughout the country base</a:t>
            </a:r>
            <a:r>
              <a:rPr lang="en-US" baseline="0" dirty="0" smtClean="0"/>
              <a:t> their programs and awards on the Baldrige Criteria</a:t>
            </a:r>
            <a:r>
              <a:rPr lang="en-US" dirty="0" smtClean="0"/>
              <a:t>. Additionally, about 100 countries, including Japan, have quality programs based on the Baldrige Criteria.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858" eaLnBrk="0" hangingPunct="0">
              <a:defRPr sz="2700">
                <a:solidFill>
                  <a:schemeClr val="tx1"/>
                </a:solidFill>
                <a:latin typeface="Times New Roman" pitchFamily="18" charset="0"/>
                <a:ea typeface="ＭＳ Ｐゴシック" pitchFamily="34" charset="-128"/>
              </a:defRPr>
            </a:lvl1pPr>
            <a:lvl2pPr marL="834056" indent="-320791" defTabSz="933858" eaLnBrk="0" hangingPunct="0">
              <a:defRPr sz="2700">
                <a:solidFill>
                  <a:schemeClr val="tx1"/>
                </a:solidFill>
                <a:latin typeface="Times New Roman" pitchFamily="18" charset="0"/>
                <a:ea typeface="ＭＳ Ｐゴシック" pitchFamily="34" charset="-128"/>
              </a:defRPr>
            </a:lvl2pPr>
            <a:lvl3pPr marL="1283164" indent="-256632" defTabSz="933858" eaLnBrk="0" hangingPunct="0">
              <a:defRPr sz="2700">
                <a:solidFill>
                  <a:schemeClr val="tx1"/>
                </a:solidFill>
                <a:latin typeface="Times New Roman" pitchFamily="18" charset="0"/>
                <a:ea typeface="ＭＳ Ｐゴシック" pitchFamily="34" charset="-128"/>
              </a:defRPr>
            </a:lvl3pPr>
            <a:lvl4pPr marL="1796429" indent="-256632" defTabSz="933858" eaLnBrk="0" hangingPunct="0">
              <a:defRPr sz="2700">
                <a:solidFill>
                  <a:schemeClr val="tx1"/>
                </a:solidFill>
                <a:latin typeface="Times New Roman" pitchFamily="18" charset="0"/>
                <a:ea typeface="ＭＳ Ｐゴシック" pitchFamily="34" charset="-128"/>
              </a:defRPr>
            </a:lvl4pPr>
            <a:lvl5pPr marL="2309695" indent="-256632" defTabSz="933858" eaLnBrk="0" hangingPunct="0">
              <a:defRPr sz="2700">
                <a:solidFill>
                  <a:schemeClr val="tx1"/>
                </a:solidFill>
                <a:latin typeface="Times New Roman" pitchFamily="18" charset="0"/>
                <a:ea typeface="ＭＳ Ｐゴシック" pitchFamily="34" charset="-128"/>
              </a:defRPr>
            </a:lvl5pPr>
            <a:lvl6pPr marL="2822961"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3B3D2287-1219-4F51-A7A4-8681C88B652D}" type="slidenum">
              <a:rPr lang="en-US" sz="1200"/>
              <a:pPr/>
              <a:t>6</a:t>
            </a:fld>
            <a:endParaRPr lang="en-US" sz="1200"/>
          </a:p>
        </p:txBody>
      </p:sp>
      <p:sp>
        <p:nvSpPr>
          <p:cNvPr id="32771" name="Rectangle 2"/>
          <p:cNvSpPr>
            <a:spLocks noGrp="1" noRot="1" noChangeAspect="1" noChangeArrowheads="1" noTextEdit="1"/>
          </p:cNvSpPr>
          <p:nvPr>
            <p:ph type="sldImg"/>
          </p:nvPr>
        </p:nvSpPr>
        <p:spPr>
          <a:xfrm>
            <a:off x="1154113" y="704850"/>
            <a:ext cx="4654550" cy="3490913"/>
          </a:xfrm>
          <a:ln/>
        </p:spPr>
      </p:sp>
      <p:sp>
        <p:nvSpPr>
          <p:cNvPr id="32772" name="Rectangle 3"/>
          <p:cNvSpPr>
            <a:spLocks noGrp="1" noChangeArrowheads="1"/>
          </p:cNvSpPr>
          <p:nvPr>
            <p:ph type="body" idx="1"/>
          </p:nvPr>
        </p:nvSpPr>
        <p:spPr>
          <a:xfrm>
            <a:off x="763532" y="4424538"/>
            <a:ext cx="5492863" cy="48046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70000"/>
              </a:spcBef>
            </a:pPr>
            <a:r>
              <a:rPr lang="en-US" b="1" dirty="0" smtClean="0"/>
              <a:t>Expectations</a:t>
            </a:r>
            <a:endParaRPr lang="en-US" b="1" u="sng" dirty="0" smtClean="0"/>
          </a:p>
          <a:p>
            <a:pPr marL="171450" indent="-171450">
              <a:buFont typeface="Arial" pitchFamily="34" charset="0"/>
              <a:buChar char="•"/>
            </a:pPr>
            <a:r>
              <a:rPr lang="en-US" dirty="0" smtClean="0"/>
              <a:t>The Criteria are a set of expectations or requirements</a:t>
            </a:r>
            <a:r>
              <a:rPr lang="en-US" baseline="0" dirty="0" smtClean="0"/>
              <a:t> that a phrased as a series of questions</a:t>
            </a:r>
            <a:r>
              <a:rPr lang="en-US" dirty="0" smtClean="0"/>
              <a:t>. </a:t>
            </a:r>
          </a:p>
          <a:p>
            <a:pPr marL="171450" indent="-171450">
              <a:buFont typeface="Arial" pitchFamily="34" charset="0"/>
              <a:buChar char="•"/>
            </a:pPr>
            <a:r>
              <a:rPr lang="en-US" dirty="0" smtClean="0"/>
              <a:t>They define the critical factors that drive organizational success. </a:t>
            </a:r>
          </a:p>
          <a:p>
            <a:r>
              <a:rPr lang="en-US" b="1" dirty="0" smtClean="0"/>
              <a:t>Structured Approach</a:t>
            </a:r>
            <a:endParaRPr lang="en-US" dirty="0" smtClean="0"/>
          </a:p>
          <a:p>
            <a:pPr marL="171450" indent="-171450">
              <a:buFont typeface="Arial" pitchFamily="34" charset="0"/>
              <a:buChar char="•"/>
            </a:pPr>
            <a:r>
              <a:rPr lang="en-US" dirty="0" smtClean="0"/>
              <a:t>The Criteria are made up of seven categories. </a:t>
            </a:r>
          </a:p>
          <a:p>
            <a:pPr marL="171450" indent="-171450">
              <a:buFont typeface="Arial" pitchFamily="34" charset="0"/>
              <a:buChar char="•"/>
            </a:pPr>
            <a:r>
              <a:rPr lang="en-US" dirty="0" smtClean="0"/>
              <a:t>Distributed across the categories are 17 items, each focusing on a major requirement. </a:t>
            </a:r>
          </a:p>
          <a:p>
            <a:pPr marL="171450" indent="-171450">
              <a:buFont typeface="Arial" pitchFamily="34" charset="0"/>
              <a:buChar char="•"/>
            </a:pPr>
            <a:r>
              <a:rPr lang="en-US" dirty="0" smtClean="0"/>
              <a:t>Within each item, one or more area(s) to address contain specific requirements related to the item.</a:t>
            </a:r>
          </a:p>
          <a:p>
            <a:r>
              <a:rPr lang="en-US" b="1" dirty="0" smtClean="0"/>
              <a:t>Framework</a:t>
            </a:r>
            <a:endParaRPr lang="en-US" dirty="0" smtClean="0"/>
          </a:p>
          <a:p>
            <a:r>
              <a:rPr lang="en-US" dirty="0" smtClean="0"/>
              <a:t>The Criteria constitute a framework for understanding </a:t>
            </a:r>
          </a:p>
          <a:p>
            <a:pPr lvl="1" indent="-251286">
              <a:buFontTx/>
              <a:buChar char="•"/>
            </a:pPr>
            <a:r>
              <a:rPr lang="en-US" dirty="0" smtClean="0"/>
              <a:t>a systems view of performance management </a:t>
            </a:r>
          </a:p>
          <a:p>
            <a:pPr lvl="1" indent="-251286">
              <a:buFontTx/>
              <a:buChar char="•"/>
            </a:pPr>
            <a:r>
              <a:rPr lang="en-US" dirty="0" smtClean="0"/>
              <a:t>the key components of a performance management system </a:t>
            </a:r>
          </a:p>
          <a:p>
            <a:pPr lvl="1" indent="-251286">
              <a:buFontTx/>
              <a:buChar char="•"/>
            </a:pPr>
            <a:r>
              <a:rPr lang="en-US" dirty="0" smtClean="0"/>
              <a:t>the relationships among the components </a:t>
            </a:r>
          </a:p>
          <a:p>
            <a:r>
              <a:rPr lang="en-US" dirty="0" smtClean="0"/>
              <a:t>The Criteria emphasize the alignment of key components of the performance management system.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858" eaLnBrk="0" hangingPunct="0">
              <a:defRPr sz="2700">
                <a:solidFill>
                  <a:schemeClr val="tx1"/>
                </a:solidFill>
                <a:latin typeface="Times New Roman" pitchFamily="18" charset="0"/>
                <a:ea typeface="ＭＳ Ｐゴシック" pitchFamily="34" charset="-128"/>
              </a:defRPr>
            </a:lvl1pPr>
            <a:lvl2pPr marL="834056" indent="-320791" defTabSz="933858" eaLnBrk="0" hangingPunct="0">
              <a:defRPr sz="2700">
                <a:solidFill>
                  <a:schemeClr val="tx1"/>
                </a:solidFill>
                <a:latin typeface="Times New Roman" pitchFamily="18" charset="0"/>
                <a:ea typeface="ＭＳ Ｐゴシック" pitchFamily="34" charset="-128"/>
              </a:defRPr>
            </a:lvl2pPr>
            <a:lvl3pPr marL="1283164" indent="-256632" defTabSz="933858" eaLnBrk="0" hangingPunct="0">
              <a:defRPr sz="2700">
                <a:solidFill>
                  <a:schemeClr val="tx1"/>
                </a:solidFill>
                <a:latin typeface="Times New Roman" pitchFamily="18" charset="0"/>
                <a:ea typeface="ＭＳ Ｐゴシック" pitchFamily="34" charset="-128"/>
              </a:defRPr>
            </a:lvl3pPr>
            <a:lvl4pPr marL="1796429" indent="-256632" defTabSz="933858" eaLnBrk="0" hangingPunct="0">
              <a:defRPr sz="2700">
                <a:solidFill>
                  <a:schemeClr val="tx1"/>
                </a:solidFill>
                <a:latin typeface="Times New Roman" pitchFamily="18" charset="0"/>
                <a:ea typeface="ＭＳ Ｐゴシック" pitchFamily="34" charset="-128"/>
              </a:defRPr>
            </a:lvl4pPr>
            <a:lvl5pPr marL="2309695" indent="-256632" defTabSz="933858" eaLnBrk="0" hangingPunct="0">
              <a:defRPr sz="2700">
                <a:solidFill>
                  <a:schemeClr val="tx1"/>
                </a:solidFill>
                <a:latin typeface="Times New Roman" pitchFamily="18" charset="0"/>
                <a:ea typeface="ＭＳ Ｐゴシック" pitchFamily="34" charset="-128"/>
              </a:defRPr>
            </a:lvl5pPr>
            <a:lvl6pPr marL="2822961"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C89691C0-1DBE-45B6-A434-B0BE4D5ECC3E}" type="slidenum">
              <a:rPr lang="en-US" sz="1200"/>
              <a:pPr/>
              <a:t>7</a:t>
            </a:fld>
            <a:endParaRPr lang="en-US" sz="1200"/>
          </a:p>
        </p:txBody>
      </p:sp>
      <p:sp>
        <p:nvSpPr>
          <p:cNvPr id="35843" name="Rectangle 2"/>
          <p:cNvSpPr>
            <a:spLocks noGrp="1" noRot="1" noChangeAspect="1" noChangeArrowheads="1" noTextEdit="1"/>
          </p:cNvSpPr>
          <p:nvPr>
            <p:ph type="sldImg"/>
          </p:nvPr>
        </p:nvSpPr>
        <p:spPr>
          <a:xfrm>
            <a:off x="1154113" y="704850"/>
            <a:ext cx="4654550" cy="3490913"/>
          </a:xfrm>
          <a:ln/>
        </p:spPr>
      </p:sp>
      <p:sp>
        <p:nvSpPr>
          <p:cNvPr id="35844" name="Rectangle 3"/>
          <p:cNvSpPr>
            <a:spLocks noGrp="1" noChangeArrowheads="1"/>
          </p:cNvSpPr>
          <p:nvPr>
            <p:ph type="body" idx="1"/>
          </p:nvPr>
        </p:nvSpPr>
        <p:spPr>
          <a:xfrm>
            <a:off x="995362" y="4424538"/>
            <a:ext cx="5410200" cy="4881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Criteria requirements work together as a unique, integrated performance management framework. Answering the questions helps you align your resources; identify strengths and opportunities for improvement; improve communication, productivity, and effectiveness; and achieve your strategic goals.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858" eaLnBrk="0" hangingPunct="0">
              <a:defRPr sz="2700">
                <a:solidFill>
                  <a:schemeClr val="tx1"/>
                </a:solidFill>
                <a:latin typeface="Times New Roman" pitchFamily="18" charset="0"/>
                <a:ea typeface="ＭＳ Ｐゴシック" pitchFamily="34" charset="-128"/>
              </a:defRPr>
            </a:lvl1pPr>
            <a:lvl2pPr marL="834056" indent="-320791" defTabSz="933858" eaLnBrk="0" hangingPunct="0">
              <a:defRPr sz="2700">
                <a:solidFill>
                  <a:schemeClr val="tx1"/>
                </a:solidFill>
                <a:latin typeface="Times New Roman" pitchFamily="18" charset="0"/>
                <a:ea typeface="ＭＳ Ｐゴシック" pitchFamily="34" charset="-128"/>
              </a:defRPr>
            </a:lvl2pPr>
            <a:lvl3pPr marL="1283164" indent="-256632" defTabSz="933858" eaLnBrk="0" hangingPunct="0">
              <a:defRPr sz="2700">
                <a:solidFill>
                  <a:schemeClr val="tx1"/>
                </a:solidFill>
                <a:latin typeface="Times New Roman" pitchFamily="18" charset="0"/>
                <a:ea typeface="ＭＳ Ｐゴシック" pitchFamily="34" charset="-128"/>
              </a:defRPr>
            </a:lvl3pPr>
            <a:lvl4pPr marL="1796429" indent="-256632" defTabSz="933858" eaLnBrk="0" hangingPunct="0">
              <a:defRPr sz="2700">
                <a:solidFill>
                  <a:schemeClr val="tx1"/>
                </a:solidFill>
                <a:latin typeface="Times New Roman" pitchFamily="18" charset="0"/>
                <a:ea typeface="ＭＳ Ｐゴシック" pitchFamily="34" charset="-128"/>
              </a:defRPr>
            </a:lvl4pPr>
            <a:lvl5pPr marL="2309695" indent="-256632" defTabSz="933858" eaLnBrk="0" hangingPunct="0">
              <a:defRPr sz="2700">
                <a:solidFill>
                  <a:schemeClr val="tx1"/>
                </a:solidFill>
                <a:latin typeface="Times New Roman" pitchFamily="18" charset="0"/>
                <a:ea typeface="ＭＳ Ｐゴシック" pitchFamily="34" charset="-128"/>
              </a:defRPr>
            </a:lvl5pPr>
            <a:lvl6pPr marL="2822961"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C89691C0-1DBE-45B6-A434-B0BE4D5ECC3E}" type="slidenum">
              <a:rPr lang="en-US" sz="1200"/>
              <a:pPr/>
              <a:t>8</a:t>
            </a:fld>
            <a:endParaRPr lang="en-US" sz="1200"/>
          </a:p>
        </p:txBody>
      </p:sp>
      <p:sp>
        <p:nvSpPr>
          <p:cNvPr id="35843" name="Rectangle 2"/>
          <p:cNvSpPr>
            <a:spLocks noGrp="1" noRot="1" noChangeAspect="1" noChangeArrowheads="1" noTextEdit="1"/>
          </p:cNvSpPr>
          <p:nvPr>
            <p:ph type="sldImg"/>
          </p:nvPr>
        </p:nvSpPr>
        <p:spPr>
          <a:xfrm>
            <a:off x="1154113" y="704850"/>
            <a:ext cx="4654550" cy="3490913"/>
          </a:xfrm>
          <a:ln/>
        </p:spPr>
      </p:sp>
      <p:sp>
        <p:nvSpPr>
          <p:cNvPr id="35844" name="Rectangle 3"/>
          <p:cNvSpPr>
            <a:spLocks noGrp="1" noChangeArrowheads="1"/>
          </p:cNvSpPr>
          <p:nvPr>
            <p:ph type="body" idx="1"/>
          </p:nvPr>
        </p:nvSpPr>
        <p:spPr>
          <a:xfrm>
            <a:off x="390720" y="4424538"/>
            <a:ext cx="6160342" cy="4881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As a result, you progress toward performance excellence:</a:t>
            </a:r>
          </a:p>
          <a:p>
            <a:pPr marL="171450" lvl="0" indent="-171450">
              <a:buFont typeface="Arial" pitchFamily="34" charset="0"/>
              <a:buChar char="•"/>
            </a:pPr>
            <a:r>
              <a:rPr lang="en-US" b="1" dirty="0"/>
              <a:t>You deliver ever-improving value to your customers and stakeholders, which contributes to organizational sustainability.</a:t>
            </a:r>
          </a:p>
          <a:p>
            <a:pPr marL="171450" lvl="0" indent="-171450">
              <a:buFont typeface="Arial" pitchFamily="34" charset="0"/>
              <a:buChar char="•"/>
            </a:pPr>
            <a:r>
              <a:rPr lang="en-US" b="1" dirty="0"/>
              <a:t>You improve your organization’s overall effectiveness and capability. </a:t>
            </a:r>
          </a:p>
          <a:p>
            <a:pPr marL="171450" lvl="0" indent="-171450">
              <a:buFont typeface="Arial" pitchFamily="34" charset="0"/>
              <a:buChar char="•"/>
            </a:pPr>
            <a:r>
              <a:rPr lang="en-US" b="1" dirty="0"/>
              <a:t>Your organization improves and learns.</a:t>
            </a:r>
          </a:p>
          <a:p>
            <a:pPr marL="171450" lvl="0" indent="-171450">
              <a:buFont typeface="Arial" pitchFamily="34" charset="0"/>
              <a:buChar char="•"/>
            </a:pPr>
            <a:r>
              <a:rPr lang="en-US" b="1" dirty="0"/>
              <a:t>Your workforce members learn and grow.</a:t>
            </a:r>
          </a:p>
          <a:p>
            <a:r>
              <a:rPr lang="en-US" dirty="0"/>
              <a:t>By </a:t>
            </a:r>
            <a:r>
              <a:rPr lang="en-US" b="1" dirty="0" smtClean="0"/>
              <a:t>value</a:t>
            </a:r>
            <a:r>
              <a:rPr lang="en-US" b="1" dirty="0"/>
              <a:t>,</a:t>
            </a:r>
            <a:r>
              <a:rPr lang="en-US" dirty="0"/>
              <a:t> we mean the perceived worth of a product, process, asset, or function relative to its cost and possible alternatives</a:t>
            </a:r>
          </a:p>
          <a:p>
            <a:r>
              <a:rPr lang="en-US" dirty="0"/>
              <a:t>By </a:t>
            </a:r>
            <a:r>
              <a:rPr lang="en-US" b="1" dirty="0" smtClean="0"/>
              <a:t>performance</a:t>
            </a:r>
            <a:r>
              <a:rPr lang="en-US" dirty="0"/>
              <a:t>, we mean outputs and their outcomes obtained from processes, products, and customers that permit you to evaluate and compare your organization’s results to performance projections, standards, past results, goals, and other organizations’ results. Performance can be expressed in nonfinancial and financial terms. </a:t>
            </a:r>
          </a:p>
          <a:p>
            <a:r>
              <a:rPr lang="en-US" dirty="0"/>
              <a:t>The Baldrige Criteria address five types of organizational performance: (1) product and process outcomes, (2) customer-focused outcomes, (3) workforce-focused outcomes, (4) leadership and governance outcomes, and (5) financial and market outcomes.</a:t>
            </a:r>
          </a:p>
          <a:p>
            <a:r>
              <a:rPr lang="en-US" dirty="0"/>
              <a:t>The </a:t>
            </a:r>
            <a:r>
              <a:rPr lang="en-US" b="1" dirty="0"/>
              <a:t>Education and Health Care Criteria</a:t>
            </a:r>
            <a:r>
              <a:rPr lang="en-US" dirty="0"/>
              <a:t> focus on parallel sector-related results, with a primary focus on student learning and health care outcomes, respectively.</a:t>
            </a:r>
          </a:p>
          <a:p>
            <a:r>
              <a:rPr lang="en-US" b="1" dirty="0"/>
              <a:t>Organizational learning</a:t>
            </a:r>
            <a:r>
              <a:rPr lang="en-US" dirty="0"/>
              <a:t>  refers to both continuous improvement of existing approaches and significant change or innovation, leading to new goals, approaches, products, and markets. </a:t>
            </a:r>
          </a:p>
          <a:p>
            <a:pPr defTabSz="932871">
              <a:defRPr/>
            </a:pPr>
            <a:r>
              <a:rPr lang="en-US" b="1" dirty="0"/>
              <a:t>Personal learning </a:t>
            </a:r>
            <a:r>
              <a:rPr lang="en-US" dirty="0"/>
              <a:t>comes from education, training, and developmental opportunities that further your individual workforce members’ growth. It can result in (1) a more engaged, satisfied, and versatile workforce that stays with your organization; (2) cross-functional learning for your organization; (3) the building of your organization’s knowledge assets; and (4) an improved environment for innovation.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858" eaLnBrk="0" hangingPunct="0">
              <a:defRPr sz="2700">
                <a:solidFill>
                  <a:schemeClr val="tx1"/>
                </a:solidFill>
                <a:latin typeface="Times New Roman" pitchFamily="18" charset="0"/>
                <a:ea typeface="ＭＳ Ｐゴシック" pitchFamily="34" charset="-128"/>
              </a:defRPr>
            </a:lvl1pPr>
            <a:lvl2pPr marL="834056" indent="-320791" defTabSz="933858" eaLnBrk="0" hangingPunct="0">
              <a:defRPr sz="2700">
                <a:solidFill>
                  <a:schemeClr val="tx1"/>
                </a:solidFill>
                <a:latin typeface="Times New Roman" pitchFamily="18" charset="0"/>
                <a:ea typeface="ＭＳ Ｐゴシック" pitchFamily="34" charset="-128"/>
              </a:defRPr>
            </a:lvl2pPr>
            <a:lvl3pPr marL="1283164" indent="-256632" defTabSz="933858" eaLnBrk="0" hangingPunct="0">
              <a:defRPr sz="2700">
                <a:solidFill>
                  <a:schemeClr val="tx1"/>
                </a:solidFill>
                <a:latin typeface="Times New Roman" pitchFamily="18" charset="0"/>
                <a:ea typeface="ＭＳ Ｐゴシック" pitchFamily="34" charset="-128"/>
              </a:defRPr>
            </a:lvl3pPr>
            <a:lvl4pPr marL="1796429" indent="-256632" defTabSz="933858" eaLnBrk="0" hangingPunct="0">
              <a:defRPr sz="2700">
                <a:solidFill>
                  <a:schemeClr val="tx1"/>
                </a:solidFill>
                <a:latin typeface="Times New Roman" pitchFamily="18" charset="0"/>
                <a:ea typeface="ＭＳ Ｐゴシック" pitchFamily="34" charset="-128"/>
              </a:defRPr>
            </a:lvl4pPr>
            <a:lvl5pPr marL="2309695" indent="-256632" defTabSz="933858" eaLnBrk="0" hangingPunct="0">
              <a:defRPr sz="2700">
                <a:solidFill>
                  <a:schemeClr val="tx1"/>
                </a:solidFill>
                <a:latin typeface="Times New Roman" pitchFamily="18" charset="0"/>
                <a:ea typeface="ＭＳ Ｐゴシック" pitchFamily="34" charset="-128"/>
              </a:defRPr>
            </a:lvl5pPr>
            <a:lvl6pPr marL="2822961"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33858"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20410FEF-3D80-45DA-B280-0AB149123BD3}" type="slidenum">
              <a:rPr lang="en-US" sz="1200"/>
              <a:pPr/>
              <a:t>9</a:t>
            </a:fld>
            <a:endParaRPr lang="en-US" sz="1200"/>
          </a:p>
        </p:txBody>
      </p:sp>
      <p:sp>
        <p:nvSpPr>
          <p:cNvPr id="33795" name="Rectangle 2"/>
          <p:cNvSpPr>
            <a:spLocks noGrp="1" noRot="1" noChangeAspect="1" noChangeArrowheads="1" noTextEdit="1"/>
          </p:cNvSpPr>
          <p:nvPr>
            <p:ph type="sldImg"/>
          </p:nvPr>
        </p:nvSpPr>
        <p:spPr>
          <a:xfrm>
            <a:off x="1152525" y="685800"/>
            <a:ext cx="4654550" cy="3490913"/>
          </a:xfrm>
          <a:ln/>
        </p:spPr>
      </p:sp>
      <p:sp>
        <p:nvSpPr>
          <p:cNvPr id="32772" name="Rectangle 3"/>
          <p:cNvSpPr>
            <a:spLocks noGrp="1" noChangeArrowheads="1"/>
          </p:cNvSpPr>
          <p:nvPr>
            <p:ph type="body" idx="1"/>
          </p:nvPr>
        </p:nvSpPr>
        <p:spPr>
          <a:xfrm>
            <a:off x="701668" y="4267136"/>
            <a:ext cx="5616591" cy="4712468"/>
          </a:xfrm>
          <a:ln/>
        </p:spPr>
        <p:txBody>
          <a:bodyPr/>
          <a:lstStyle/>
          <a:p>
            <a:pPr>
              <a:spcAft>
                <a:spcPts val="673"/>
              </a:spcAft>
              <a:defRPr/>
            </a:pPr>
            <a:r>
              <a:rPr lang="en-US" dirty="0"/>
              <a:t>The framework provides a high-level overview of the Baldrige Criteria for Performance Excellence and shows how the Criteria provide a systems perspective for managing your organization. From top to bottom, the framework has three basic elements—the Organizational Profile, the system operations, and the system foundation (Measurement, Analysis, and Knowledge Management).</a:t>
            </a:r>
          </a:p>
          <a:p>
            <a:pPr>
              <a:spcAft>
                <a:spcPts val="673"/>
              </a:spcAft>
              <a:defRPr/>
            </a:pPr>
            <a:r>
              <a:rPr lang="en-US" dirty="0"/>
              <a:t>The </a:t>
            </a:r>
            <a:r>
              <a:rPr lang="en-US" b="1" dirty="0"/>
              <a:t>Organizational Profile</a:t>
            </a:r>
            <a:r>
              <a:rPr lang="en-US" dirty="0"/>
              <a:t> (the umbrella at the top of the figure) sets the context for the way your organization operates. Your environment, key working relationships, and strategic challenges and advantages serve as an overarching guide for your organizational performance management system. </a:t>
            </a:r>
          </a:p>
          <a:p>
            <a:pPr>
              <a:spcAft>
                <a:spcPts val="673"/>
              </a:spcAft>
              <a:defRPr/>
            </a:pPr>
            <a:r>
              <a:rPr lang="en-US" dirty="0"/>
              <a:t>The </a:t>
            </a:r>
            <a:r>
              <a:rPr lang="en-US" b="1" dirty="0"/>
              <a:t>performance system </a:t>
            </a:r>
            <a:r>
              <a:rPr lang="en-US" dirty="0"/>
              <a:t>(middle of the figure) consists of two linked triads, formed by the six Baldrige process categories, that define your operations and the results you achieve.</a:t>
            </a:r>
          </a:p>
          <a:p>
            <a:pPr marL="261980" lvl="1" indent="-261980">
              <a:spcAft>
                <a:spcPts val="673"/>
              </a:spcAft>
              <a:buFont typeface="Arial" pitchFamily="34" charset="0"/>
              <a:buChar char="•"/>
              <a:defRPr/>
            </a:pPr>
            <a:r>
              <a:rPr lang="en-US" dirty="0"/>
              <a:t>The leadership triad—Leadership, Strategic Planning, and Customer Focus—emphasizes the importance of a leadership focus on strategy and customers. Senior leaders set your organizational direction and seek future opportunities for your organization.</a:t>
            </a:r>
          </a:p>
          <a:p>
            <a:pPr marL="261980" lvl="1" indent="-261980">
              <a:spcAft>
                <a:spcPts val="673"/>
              </a:spcAft>
              <a:buFont typeface="Arial" pitchFamily="34" charset="0"/>
              <a:buChar char="•"/>
              <a:defRPr/>
            </a:pPr>
            <a:r>
              <a:rPr lang="en-US" dirty="0"/>
              <a:t>The results triad—Workforce Focus, Operations Focus, and Results—focuses on your workforce and key processes that accomplish the work of the organization, which yields your overall performance results.</a:t>
            </a:r>
          </a:p>
          <a:p>
            <a:pPr marL="261980" lvl="1" indent="-261980">
              <a:spcAft>
                <a:spcPts val="673"/>
              </a:spcAft>
              <a:buFont typeface="Arial" pitchFamily="34" charset="0"/>
              <a:buChar char="•"/>
              <a:defRPr/>
            </a:pPr>
            <a:r>
              <a:rPr lang="en-US" dirty="0"/>
              <a:t>ALL actions point toward results.</a:t>
            </a:r>
          </a:p>
          <a:p>
            <a:pPr marL="261980" lvl="1" indent="-261980">
              <a:spcAft>
                <a:spcPts val="673"/>
              </a:spcAft>
              <a:buFont typeface="Arial" pitchFamily="34" charset="0"/>
              <a:buChar char="•"/>
              <a:defRPr/>
            </a:pPr>
            <a:r>
              <a:rPr lang="en-US" dirty="0"/>
              <a:t>The horizontal arrow in the center of the framework links the two triads—a linkage critical to organizational success—and indicates the importance of feedback in an effective performance management system.</a:t>
            </a:r>
          </a:p>
          <a:p>
            <a:pPr marL="57147" indent="-57147">
              <a:spcAft>
                <a:spcPts val="673"/>
              </a:spcAft>
              <a:defRPr/>
            </a:pPr>
            <a:r>
              <a:rPr lang="en-US" dirty="0"/>
              <a:t>The </a:t>
            </a:r>
            <a:r>
              <a:rPr lang="en-US" b="1" dirty="0"/>
              <a:t>system foundation</a:t>
            </a:r>
            <a:r>
              <a:rPr lang="en-US" dirty="0"/>
              <a:t> (bottom of the figure) is composed of Measurement, Analysis, and Knowledge Management, which are critical to a fact-based, knowledge-driven system for improving performance and competitiveness.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25" y="2130532"/>
            <a:ext cx="7772977" cy="146937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036" y="3885640"/>
            <a:ext cx="6401955" cy="1753721"/>
          </a:xfrm>
        </p:spPr>
        <p:txBody>
          <a:bodyPr/>
          <a:lstStyle>
            <a:lvl1pPr marL="0" indent="0" algn="ctr">
              <a:buNone/>
              <a:defRPr/>
            </a:lvl1pPr>
            <a:lvl2pPr marL="409667" indent="0" algn="ctr">
              <a:buNone/>
              <a:defRPr/>
            </a:lvl2pPr>
            <a:lvl3pPr marL="819335" indent="0" algn="ctr">
              <a:buNone/>
              <a:defRPr/>
            </a:lvl3pPr>
            <a:lvl4pPr marL="1229004" indent="0" algn="ctr">
              <a:buNone/>
              <a:defRPr/>
            </a:lvl4pPr>
            <a:lvl5pPr marL="1638671" indent="0" algn="ctr">
              <a:buNone/>
              <a:defRPr/>
            </a:lvl5pPr>
            <a:lvl6pPr marL="2048341" indent="0" algn="ctr">
              <a:buNone/>
              <a:defRPr/>
            </a:lvl6pPr>
            <a:lvl7pPr marL="2458008" indent="0" algn="ctr">
              <a:buNone/>
              <a:defRPr/>
            </a:lvl7pPr>
            <a:lvl8pPr marL="2867676" indent="0" algn="ctr">
              <a:buNone/>
              <a:defRPr/>
            </a:lvl8pPr>
            <a:lvl9pPr marL="327734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59286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marL="463722" indent="-463722">
              <a:buFont typeface="Arial Narrow" pitchFamily="34" charset="0"/>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9890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53432" y="745191"/>
            <a:ext cx="1890568"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77401" y="745191"/>
            <a:ext cx="5537488" cy="5715000"/>
          </a:xfrm>
        </p:spPr>
        <p:txBody>
          <a:bodyPr vert="eaVert"/>
          <a:lstStyle>
            <a:lvl1pPr marL="463722" indent="-463722">
              <a:buFont typeface="Arial Narrow" pitchFamily="34" charset="0"/>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122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77398" y="745191"/>
            <a:ext cx="7566602" cy="5715000"/>
          </a:xfrm>
        </p:spPr>
        <p:txBody>
          <a:bodyPr/>
          <a:lstStyle>
            <a:lvl1pPr marL="463722" indent="-463722">
              <a:buFont typeface="Arial Narrow" pitchFamily="34" charset="0"/>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76739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1002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8" y="4406713"/>
            <a:ext cx="7771534" cy="136291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3038" y="2906526"/>
            <a:ext cx="7771534" cy="1500187"/>
          </a:xfrm>
        </p:spPr>
        <p:txBody>
          <a:bodyPr anchor="b"/>
          <a:lstStyle>
            <a:lvl1pPr marL="0" indent="0">
              <a:buNone/>
              <a:defRPr sz="1800"/>
            </a:lvl1pPr>
            <a:lvl2pPr marL="409667" indent="0">
              <a:buNone/>
              <a:defRPr sz="1600"/>
            </a:lvl2pPr>
            <a:lvl3pPr marL="819335" indent="0">
              <a:buNone/>
              <a:defRPr sz="1400"/>
            </a:lvl3pPr>
            <a:lvl4pPr marL="1229004" indent="0">
              <a:buNone/>
              <a:defRPr sz="1300"/>
            </a:lvl4pPr>
            <a:lvl5pPr marL="1638671" indent="0">
              <a:buNone/>
              <a:defRPr sz="1300"/>
            </a:lvl5pPr>
            <a:lvl6pPr marL="2048341" indent="0">
              <a:buNone/>
              <a:defRPr sz="1300"/>
            </a:lvl6pPr>
            <a:lvl7pPr marL="2458008" indent="0">
              <a:buNone/>
              <a:defRPr sz="1300"/>
            </a:lvl7pPr>
            <a:lvl8pPr marL="2867676" indent="0">
              <a:buNone/>
              <a:defRPr sz="1300"/>
            </a:lvl8pPr>
            <a:lvl9pPr marL="3277343" indent="0">
              <a:buNone/>
              <a:defRPr sz="1300"/>
            </a:lvl9pPr>
          </a:lstStyle>
          <a:p>
            <a:pPr lvl="0"/>
            <a:r>
              <a:rPr lang="en-US" smtClean="0"/>
              <a:t>Click to edit Master text styles</a:t>
            </a:r>
          </a:p>
        </p:txBody>
      </p:sp>
    </p:spTree>
    <p:extLst>
      <p:ext uri="{BB962C8B-B14F-4D97-AF65-F5344CB8AC3E}">
        <p14:creationId xmlns:p14="http://schemas.microsoft.com/office/powerpoint/2010/main" val="3050462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33275" y="2291603"/>
            <a:ext cx="3635375" cy="416858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07182" y="2291603"/>
            <a:ext cx="3636818" cy="416858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3454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502" y="274544"/>
            <a:ext cx="822902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5206"/>
            <a:ext cx="4039465" cy="640136"/>
          </a:xfrm>
        </p:spPr>
        <p:txBody>
          <a:bodyPr anchor="b"/>
          <a:lstStyle>
            <a:lvl1pPr marL="0" indent="0">
              <a:buNone/>
              <a:defRPr sz="2200" b="1"/>
            </a:lvl1pPr>
            <a:lvl2pPr marL="409667" indent="0">
              <a:buNone/>
              <a:defRPr sz="1800" b="1"/>
            </a:lvl2pPr>
            <a:lvl3pPr marL="819335" indent="0">
              <a:buNone/>
              <a:defRPr sz="1600" b="1"/>
            </a:lvl3pPr>
            <a:lvl4pPr marL="1229004" indent="0">
              <a:buNone/>
              <a:defRPr sz="1400" b="1"/>
            </a:lvl4pPr>
            <a:lvl5pPr marL="1638671" indent="0">
              <a:buNone/>
              <a:defRPr sz="1400" b="1"/>
            </a:lvl5pPr>
            <a:lvl6pPr marL="2048341" indent="0">
              <a:buNone/>
              <a:defRPr sz="1400" b="1"/>
            </a:lvl6pPr>
            <a:lvl7pPr marL="2458008" indent="0">
              <a:buNone/>
              <a:defRPr sz="1400" b="1"/>
            </a:lvl7pPr>
            <a:lvl8pPr marL="2867676" indent="0">
              <a:buNone/>
              <a:defRPr sz="1400" b="1"/>
            </a:lvl8pPr>
            <a:lvl9pPr marL="3277343"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89" y="2175344"/>
            <a:ext cx="4039465"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6" y="1535206"/>
            <a:ext cx="4040909" cy="640136"/>
          </a:xfrm>
        </p:spPr>
        <p:txBody>
          <a:bodyPr anchor="b"/>
          <a:lstStyle>
            <a:lvl1pPr marL="0" indent="0">
              <a:buNone/>
              <a:defRPr sz="2200" b="1"/>
            </a:lvl1pPr>
            <a:lvl2pPr marL="409667" indent="0">
              <a:buNone/>
              <a:defRPr sz="1800" b="1"/>
            </a:lvl2pPr>
            <a:lvl3pPr marL="819335" indent="0">
              <a:buNone/>
              <a:defRPr sz="1600" b="1"/>
            </a:lvl3pPr>
            <a:lvl4pPr marL="1229004" indent="0">
              <a:buNone/>
              <a:defRPr sz="1400" b="1"/>
            </a:lvl4pPr>
            <a:lvl5pPr marL="1638671" indent="0">
              <a:buNone/>
              <a:defRPr sz="1400" b="1"/>
            </a:lvl5pPr>
            <a:lvl6pPr marL="2048341" indent="0">
              <a:buNone/>
              <a:defRPr sz="1400" b="1"/>
            </a:lvl6pPr>
            <a:lvl7pPr marL="2458008" indent="0">
              <a:buNone/>
              <a:defRPr sz="1400" b="1"/>
            </a:lvl7pPr>
            <a:lvl8pPr marL="2867676" indent="0">
              <a:buNone/>
              <a:defRPr sz="1400" b="1"/>
            </a:lvl8pPr>
            <a:lvl9pPr marL="3277343"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606" y="2175344"/>
            <a:ext cx="4040909"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438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8093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756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4" y="273144"/>
            <a:ext cx="3007591" cy="116261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3144"/>
            <a:ext cx="5111750" cy="5853672"/>
          </a:xfrm>
        </p:spPr>
        <p:txBody>
          <a:bodyPr/>
          <a:lstStyle>
            <a:lvl1pPr marL="463722" indent="-463722">
              <a:buFont typeface="Arial Narrow" pitchFamily="34" charset="0"/>
              <a:buChar cha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494" y="1435755"/>
            <a:ext cx="3007591" cy="4691062"/>
          </a:xfrm>
        </p:spPr>
        <p:txBody>
          <a:bodyPr/>
          <a:lstStyle>
            <a:lvl1pPr marL="0" indent="0">
              <a:buNone/>
              <a:defRPr sz="1300"/>
            </a:lvl1pPr>
            <a:lvl2pPr marL="409667" indent="0">
              <a:buNone/>
              <a:defRPr sz="1100"/>
            </a:lvl2pPr>
            <a:lvl3pPr marL="819335" indent="0">
              <a:buNone/>
              <a:defRPr sz="900"/>
            </a:lvl3pPr>
            <a:lvl4pPr marL="1229004" indent="0">
              <a:buNone/>
              <a:defRPr sz="800"/>
            </a:lvl4pPr>
            <a:lvl5pPr marL="1638671" indent="0">
              <a:buNone/>
              <a:defRPr sz="800"/>
            </a:lvl5pPr>
            <a:lvl6pPr marL="2048341" indent="0">
              <a:buNone/>
              <a:defRPr sz="800"/>
            </a:lvl6pPr>
            <a:lvl7pPr marL="2458008" indent="0">
              <a:buNone/>
              <a:defRPr sz="800"/>
            </a:lvl7pPr>
            <a:lvl8pPr marL="2867676" indent="0">
              <a:buNone/>
              <a:defRPr sz="800"/>
            </a:lvl8pPr>
            <a:lvl9pPr marL="3277343" indent="0">
              <a:buNone/>
              <a:defRPr sz="800"/>
            </a:lvl9pPr>
          </a:lstStyle>
          <a:p>
            <a:pPr lvl="0"/>
            <a:r>
              <a:rPr lang="en-US" smtClean="0"/>
              <a:t>Click to edit Master text styles</a:t>
            </a:r>
          </a:p>
        </p:txBody>
      </p:sp>
    </p:spTree>
    <p:extLst>
      <p:ext uri="{BB962C8B-B14F-4D97-AF65-F5344CB8AC3E}">
        <p14:creationId xmlns:p14="http://schemas.microsoft.com/office/powerpoint/2010/main" val="2472979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45" y="4800334"/>
            <a:ext cx="5486977" cy="567297"/>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45" y="612122"/>
            <a:ext cx="5486977" cy="4115360"/>
          </a:xfrm>
        </p:spPr>
        <p:txBody>
          <a:bodyPr/>
          <a:lstStyle>
            <a:lvl1pPr marL="0" indent="0">
              <a:buNone/>
              <a:defRPr sz="2900"/>
            </a:lvl1pPr>
            <a:lvl2pPr marL="409667" indent="0">
              <a:buNone/>
              <a:defRPr sz="2500"/>
            </a:lvl2pPr>
            <a:lvl3pPr marL="819335" indent="0">
              <a:buNone/>
              <a:defRPr sz="2200"/>
            </a:lvl3pPr>
            <a:lvl4pPr marL="1229004" indent="0">
              <a:buNone/>
              <a:defRPr sz="1800"/>
            </a:lvl4pPr>
            <a:lvl5pPr marL="1638671" indent="0">
              <a:buNone/>
              <a:defRPr sz="1800"/>
            </a:lvl5pPr>
            <a:lvl6pPr marL="2048341" indent="0">
              <a:buNone/>
              <a:defRPr sz="1800"/>
            </a:lvl6pPr>
            <a:lvl7pPr marL="2458008" indent="0">
              <a:buNone/>
              <a:defRPr sz="1800"/>
            </a:lvl7pPr>
            <a:lvl8pPr marL="2867676" indent="0">
              <a:buNone/>
              <a:defRPr sz="1800"/>
            </a:lvl8pPr>
            <a:lvl9pPr marL="3277343" indent="0">
              <a:buNone/>
              <a:defRPr sz="1800"/>
            </a:lvl9pPr>
          </a:lstStyle>
          <a:p>
            <a:pPr lvl="0"/>
            <a:endParaRPr lang="en-US" noProof="0" smtClean="0"/>
          </a:p>
        </p:txBody>
      </p:sp>
      <p:sp>
        <p:nvSpPr>
          <p:cNvPr id="4" name="Text Placeholder 3"/>
          <p:cNvSpPr>
            <a:spLocks noGrp="1"/>
          </p:cNvSpPr>
          <p:nvPr>
            <p:ph type="body" sz="half" idx="2"/>
          </p:nvPr>
        </p:nvSpPr>
        <p:spPr>
          <a:xfrm>
            <a:off x="1792445" y="5367618"/>
            <a:ext cx="5486977" cy="804022"/>
          </a:xfrm>
        </p:spPr>
        <p:txBody>
          <a:bodyPr/>
          <a:lstStyle>
            <a:lvl1pPr marL="0" indent="0">
              <a:buNone/>
              <a:defRPr sz="1300"/>
            </a:lvl1pPr>
            <a:lvl2pPr marL="409667" indent="0">
              <a:buNone/>
              <a:defRPr sz="1100"/>
            </a:lvl2pPr>
            <a:lvl3pPr marL="819335" indent="0">
              <a:buNone/>
              <a:defRPr sz="900"/>
            </a:lvl3pPr>
            <a:lvl4pPr marL="1229004" indent="0">
              <a:buNone/>
              <a:defRPr sz="800"/>
            </a:lvl4pPr>
            <a:lvl5pPr marL="1638671" indent="0">
              <a:buNone/>
              <a:defRPr sz="800"/>
            </a:lvl5pPr>
            <a:lvl6pPr marL="2048341" indent="0">
              <a:buNone/>
              <a:defRPr sz="800"/>
            </a:lvl6pPr>
            <a:lvl7pPr marL="2458008" indent="0">
              <a:buNone/>
              <a:defRPr sz="800"/>
            </a:lvl7pPr>
            <a:lvl8pPr marL="2867676" indent="0">
              <a:buNone/>
              <a:defRPr sz="800"/>
            </a:lvl8pPr>
            <a:lvl9pPr marL="3277343" indent="0">
              <a:buNone/>
              <a:defRPr sz="800"/>
            </a:lvl9pPr>
          </a:lstStyle>
          <a:p>
            <a:pPr lvl="0"/>
            <a:r>
              <a:rPr lang="en-US" smtClean="0"/>
              <a:t>Click to edit Master text styles</a:t>
            </a:r>
          </a:p>
        </p:txBody>
      </p:sp>
    </p:spTree>
    <p:extLst>
      <p:ext uri="{BB962C8B-B14F-4D97-AF65-F5344CB8AC3E}">
        <p14:creationId xmlns:p14="http://schemas.microsoft.com/office/powerpoint/2010/main" val="3944982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900545" y="745191"/>
            <a:ext cx="8087591" cy="1143000"/>
          </a:xfrm>
          <a:prstGeom prst="rect">
            <a:avLst/>
          </a:prstGeom>
          <a:noFill/>
          <a:ln w="9525">
            <a:noFill/>
            <a:miter lim="800000"/>
            <a:headEnd/>
            <a:tailEnd/>
          </a:ln>
        </p:spPr>
        <p:txBody>
          <a:bodyPr vert="horz" wrap="square" lIns="81940" tIns="40968" rIns="81940" bIns="40968" numCol="1" anchor="ctr" anchorCtr="0" compatLnSpc="1">
            <a:prstTxWarp prst="textNoShape">
              <a:avLst/>
            </a:prstTxWarp>
          </a:bodyPr>
          <a:lstStyle/>
          <a:p>
            <a:pPr lvl="0"/>
            <a:r>
              <a:rPr lang="en-US" dirty="0" smtClean="0"/>
              <a:t>Master Title Style goes here</a:t>
            </a:r>
          </a:p>
        </p:txBody>
      </p:sp>
      <p:sp>
        <p:nvSpPr>
          <p:cNvPr id="1027" name="Rectangle 16"/>
          <p:cNvSpPr>
            <a:spLocks noGrp="1" noChangeArrowheads="1"/>
          </p:cNvSpPr>
          <p:nvPr>
            <p:ph type="body" idx="1"/>
          </p:nvPr>
        </p:nvSpPr>
        <p:spPr bwMode="auto">
          <a:xfrm>
            <a:off x="1056409" y="2291603"/>
            <a:ext cx="8087591" cy="4168588"/>
          </a:xfrm>
          <a:prstGeom prst="rect">
            <a:avLst/>
          </a:prstGeom>
          <a:noFill/>
          <a:ln w="9525">
            <a:noFill/>
            <a:miter lim="800000"/>
            <a:headEnd/>
            <a:tailEnd/>
          </a:ln>
        </p:spPr>
        <p:txBody>
          <a:bodyPr vert="horz" wrap="square" lIns="81940" tIns="40968" rIns="81940" bIns="40968" numCol="1" anchor="t" anchorCtr="0" compatLnSpc="1">
            <a:prstTxWarp prst="textNoShape">
              <a:avLst/>
            </a:prstTxWarp>
          </a:bodyPr>
          <a:lstStyle/>
          <a:p>
            <a:pPr lvl="0"/>
            <a:r>
              <a:rPr lang="en-US" smtClean="0"/>
              <a:t>Master Style Text</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 name="Group 16"/>
          <p:cNvGrpSpPr>
            <a:grpSpLocks/>
          </p:cNvGrpSpPr>
          <p:nvPr userDrawn="1"/>
        </p:nvGrpSpPr>
        <p:grpSpPr bwMode="auto">
          <a:xfrm>
            <a:off x="0" y="1874"/>
            <a:ext cx="9143698" cy="6941204"/>
            <a:chOff x="-701" y="-8640"/>
            <a:chExt cx="10058400" cy="7868075"/>
          </a:xfrm>
        </p:grpSpPr>
        <p:pic>
          <p:nvPicPr>
            <p:cNvPr id="1031" name="Picture 14" descr="shutterstock_40118065#5D201C_cmyk.ai"/>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01" y="5421495"/>
              <a:ext cx="10058400" cy="2437940"/>
            </a:xfrm>
            <a:prstGeom prst="rect">
              <a:avLst/>
            </a:prstGeom>
            <a:noFill/>
            <a:ln w="9525">
              <a:noFill/>
              <a:miter lim="800000"/>
              <a:headEnd/>
              <a:tailEnd/>
            </a:ln>
          </p:spPr>
        </p:pic>
        <p:pic>
          <p:nvPicPr>
            <p:cNvPr id="1032" name="Picture 15" descr="top"/>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301645" y="-8640"/>
              <a:ext cx="2755900" cy="1219200"/>
            </a:xfrm>
            <a:prstGeom prst="rect">
              <a:avLst/>
            </a:prstGeom>
            <a:noFill/>
            <a:ln w="9525">
              <a:noFill/>
              <a:miter lim="800000"/>
              <a:headEnd/>
              <a:tailEnd/>
            </a:ln>
          </p:spPr>
        </p:pic>
        <p:sp>
          <p:nvSpPr>
            <p:cNvPr id="12" name="Text Box 12"/>
            <p:cNvSpPr txBox="1">
              <a:spLocks noChangeArrowheads="1"/>
            </p:cNvSpPr>
            <p:nvPr userDrawn="1"/>
          </p:nvSpPr>
          <p:spPr bwMode="auto">
            <a:xfrm>
              <a:off x="9242028" y="-701"/>
              <a:ext cx="812827" cy="296543"/>
            </a:xfrm>
            <a:prstGeom prst="rect">
              <a:avLst/>
            </a:prstGeom>
            <a:noFill/>
            <a:ln w="9525">
              <a:noFill/>
              <a:miter lim="800000"/>
              <a:headEnd/>
              <a:tailEnd/>
            </a:ln>
            <a:effectLst/>
          </p:spPr>
          <p:txBody>
            <a:bodyPr>
              <a:spAutoFit/>
            </a:bodyPr>
            <a:lstStyle/>
            <a:p>
              <a:pPr algn="r" defTabSz="913010" eaLnBrk="0" fontAlgn="base" hangingPunct="0">
                <a:spcBef>
                  <a:spcPct val="0"/>
                </a:spcBef>
                <a:spcAft>
                  <a:spcPct val="0"/>
                </a:spcAft>
                <a:defRPr/>
              </a:pPr>
              <a:r>
                <a:rPr lang="en-US" sz="1100" dirty="0" smtClean="0">
                  <a:solidFill>
                    <a:srgbClr val="A6A6A6"/>
                  </a:solidFill>
                  <a:latin typeface="Arial" pitchFamily="34" charset="0"/>
                  <a:ea typeface="ＭＳ Ｐゴシック" pitchFamily="-109" charset="-128"/>
                  <a:cs typeface="Arial" pitchFamily="34" charset="0"/>
                </a:rPr>
                <a:t>2014</a:t>
              </a:r>
              <a:endParaRPr lang="en-US" sz="1100" dirty="0">
                <a:solidFill>
                  <a:srgbClr val="A6A6A6"/>
                </a:solidFill>
                <a:latin typeface="Arial" pitchFamily="34" charset="0"/>
                <a:ea typeface="ＭＳ Ｐゴシック" pitchFamily="-109" charset="-128"/>
                <a:cs typeface="Arial" pitchFamily="34" charset="0"/>
              </a:endParaRPr>
            </a:p>
          </p:txBody>
        </p:sp>
      </p:grpSp>
      <p:pic>
        <p:nvPicPr>
          <p:cNvPr id="1029" name="Discountinuous Chart Growth white glow.eps" descr="/Users/louannross/Desktop/Design Center/Baldrige Style Brand Folder/Graphics/Discountinuous Chart/Discountinuous Chart Growth white glow.eps"/>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6591" y="5681383"/>
            <a:ext cx="815398" cy="907676"/>
          </a:xfrm>
          <a:prstGeom prst="rect">
            <a:avLst/>
          </a:prstGeom>
          <a:noFill/>
          <a:ln w="9525">
            <a:noFill/>
            <a:miter lim="800000"/>
            <a:headEnd/>
            <a:tailEnd/>
          </a:ln>
        </p:spPr>
      </p:pic>
      <p:sp>
        <p:nvSpPr>
          <p:cNvPr id="13" name="Text Box 12"/>
          <p:cNvSpPr txBox="1">
            <a:spLocks noChangeArrowheads="1"/>
          </p:cNvSpPr>
          <p:nvPr userDrawn="1"/>
        </p:nvSpPr>
        <p:spPr bwMode="auto">
          <a:xfrm>
            <a:off x="24547" y="6566648"/>
            <a:ext cx="3988955" cy="221359"/>
          </a:xfrm>
          <a:prstGeom prst="rect">
            <a:avLst/>
          </a:prstGeom>
          <a:noFill/>
          <a:ln w="9525">
            <a:noFill/>
            <a:miter lim="800000"/>
            <a:headEnd/>
            <a:tailEnd/>
          </a:ln>
          <a:effectLst/>
        </p:spPr>
        <p:txBody>
          <a:bodyPr lIns="81940" tIns="40968" rIns="81940" bIns="40968">
            <a:spAutoFit/>
          </a:bodyPr>
          <a:lstStyle/>
          <a:p>
            <a:pPr defTabSz="913010" eaLnBrk="0" fontAlgn="base" hangingPunct="0">
              <a:spcBef>
                <a:spcPct val="0"/>
              </a:spcBef>
              <a:spcAft>
                <a:spcPct val="0"/>
              </a:spcAft>
              <a:defRPr/>
            </a:pPr>
            <a:r>
              <a:rPr lang="en-US" sz="900" dirty="0">
                <a:solidFill>
                  <a:srgbClr val="FFFFFF"/>
                </a:solidFill>
                <a:latin typeface="Arial" pitchFamily="34" charset="0"/>
                <a:ea typeface="ＭＳ Ｐゴシック" pitchFamily="-109" charset="-128"/>
                <a:cs typeface="Arial" pitchFamily="34" charset="0"/>
              </a:rPr>
              <a:t>Baldrige Performance Excellence Program | www.nist.gov/baldrige</a:t>
            </a:r>
          </a:p>
        </p:txBody>
      </p:sp>
    </p:spTree>
    <p:extLst>
      <p:ext uri="{BB962C8B-B14F-4D97-AF65-F5344CB8AC3E}">
        <p14:creationId xmlns:p14="http://schemas.microsoft.com/office/powerpoint/2010/main" val="9216431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3218" rtl="0" eaLnBrk="0" fontAlgn="base" hangingPunct="0">
        <a:lnSpc>
          <a:spcPts val="4124"/>
        </a:lnSpc>
        <a:spcBef>
          <a:spcPct val="0"/>
        </a:spcBef>
        <a:spcAft>
          <a:spcPct val="0"/>
        </a:spcAft>
        <a:defRPr sz="3900" b="1">
          <a:solidFill>
            <a:schemeClr val="tx2"/>
          </a:solidFill>
          <a:latin typeface="Arial Narrow"/>
          <a:ea typeface="ＭＳ Ｐゴシック" pitchFamily="-107" charset="-128"/>
          <a:cs typeface="Arial Narrow"/>
        </a:defRPr>
      </a:lvl1pPr>
      <a:lvl2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2pPr>
      <a:lvl3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3pPr>
      <a:lvl4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4pPr>
      <a:lvl5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5pPr>
      <a:lvl6pPr marL="409667" algn="l" defTabSz="913218" rtl="0" eaLnBrk="0" fontAlgn="base" hangingPunct="0">
        <a:lnSpc>
          <a:spcPts val="4124"/>
        </a:lnSpc>
        <a:spcBef>
          <a:spcPct val="0"/>
        </a:spcBef>
        <a:spcAft>
          <a:spcPct val="0"/>
        </a:spcAft>
        <a:defRPr sz="3900" b="1" i="1">
          <a:solidFill>
            <a:schemeClr val="tx2"/>
          </a:solidFill>
          <a:latin typeface="Times New Roman" pitchFamily="-107" charset="0"/>
        </a:defRPr>
      </a:lvl6pPr>
      <a:lvl7pPr marL="819335" algn="l" defTabSz="913218" rtl="0" eaLnBrk="0" fontAlgn="base" hangingPunct="0">
        <a:lnSpc>
          <a:spcPts val="4124"/>
        </a:lnSpc>
        <a:spcBef>
          <a:spcPct val="0"/>
        </a:spcBef>
        <a:spcAft>
          <a:spcPct val="0"/>
        </a:spcAft>
        <a:defRPr sz="3900" b="1" i="1">
          <a:solidFill>
            <a:schemeClr val="tx2"/>
          </a:solidFill>
          <a:latin typeface="Times New Roman" pitchFamily="-107" charset="0"/>
        </a:defRPr>
      </a:lvl7pPr>
      <a:lvl8pPr marL="1229004" algn="l" defTabSz="913218" rtl="0" eaLnBrk="0" fontAlgn="base" hangingPunct="0">
        <a:lnSpc>
          <a:spcPts val="4124"/>
        </a:lnSpc>
        <a:spcBef>
          <a:spcPct val="0"/>
        </a:spcBef>
        <a:spcAft>
          <a:spcPct val="0"/>
        </a:spcAft>
        <a:defRPr sz="3900" b="1" i="1">
          <a:solidFill>
            <a:schemeClr val="tx2"/>
          </a:solidFill>
          <a:latin typeface="Times New Roman" pitchFamily="-107" charset="0"/>
        </a:defRPr>
      </a:lvl8pPr>
      <a:lvl9pPr marL="1638671" algn="l" defTabSz="913218" rtl="0" eaLnBrk="0" fontAlgn="base" hangingPunct="0">
        <a:lnSpc>
          <a:spcPts val="4124"/>
        </a:lnSpc>
        <a:spcBef>
          <a:spcPct val="0"/>
        </a:spcBef>
        <a:spcAft>
          <a:spcPct val="0"/>
        </a:spcAft>
        <a:defRPr sz="3900" b="1" i="1">
          <a:solidFill>
            <a:schemeClr val="tx2"/>
          </a:solidFill>
          <a:latin typeface="Times New Roman" pitchFamily="-107" charset="0"/>
        </a:defRPr>
      </a:lvl9pPr>
    </p:titleStyle>
    <p:body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p:bodyStyle>
    <p:otherStyle>
      <a:defPPr>
        <a:defRPr lang="en-US"/>
      </a:defPPr>
      <a:lvl1pPr marL="0" algn="l" defTabSz="409667" rtl="0" eaLnBrk="1" latinLnBrk="0" hangingPunct="1">
        <a:defRPr sz="1600" kern="1200">
          <a:solidFill>
            <a:schemeClr val="tx1"/>
          </a:solidFill>
          <a:latin typeface="+mn-lt"/>
          <a:ea typeface="+mn-ea"/>
          <a:cs typeface="+mn-cs"/>
        </a:defRPr>
      </a:lvl1pPr>
      <a:lvl2pPr marL="409667" algn="l" defTabSz="409667" rtl="0" eaLnBrk="1" latinLnBrk="0" hangingPunct="1">
        <a:defRPr sz="1600" kern="1200">
          <a:solidFill>
            <a:schemeClr val="tx1"/>
          </a:solidFill>
          <a:latin typeface="+mn-lt"/>
          <a:ea typeface="+mn-ea"/>
          <a:cs typeface="+mn-cs"/>
        </a:defRPr>
      </a:lvl2pPr>
      <a:lvl3pPr marL="819335" algn="l" defTabSz="409667" rtl="0" eaLnBrk="1" latinLnBrk="0" hangingPunct="1">
        <a:defRPr sz="1600" kern="1200">
          <a:solidFill>
            <a:schemeClr val="tx1"/>
          </a:solidFill>
          <a:latin typeface="+mn-lt"/>
          <a:ea typeface="+mn-ea"/>
          <a:cs typeface="+mn-cs"/>
        </a:defRPr>
      </a:lvl3pPr>
      <a:lvl4pPr marL="1229004" algn="l" defTabSz="409667" rtl="0" eaLnBrk="1" latinLnBrk="0" hangingPunct="1">
        <a:defRPr sz="1600" kern="1200">
          <a:solidFill>
            <a:schemeClr val="tx1"/>
          </a:solidFill>
          <a:latin typeface="+mn-lt"/>
          <a:ea typeface="+mn-ea"/>
          <a:cs typeface="+mn-cs"/>
        </a:defRPr>
      </a:lvl4pPr>
      <a:lvl5pPr marL="1638671" algn="l" defTabSz="409667" rtl="0" eaLnBrk="1" latinLnBrk="0" hangingPunct="1">
        <a:defRPr sz="1600" kern="1200">
          <a:solidFill>
            <a:schemeClr val="tx1"/>
          </a:solidFill>
          <a:latin typeface="+mn-lt"/>
          <a:ea typeface="+mn-ea"/>
          <a:cs typeface="+mn-cs"/>
        </a:defRPr>
      </a:lvl5pPr>
      <a:lvl6pPr marL="2048341" algn="l" defTabSz="409667" rtl="0" eaLnBrk="1" latinLnBrk="0" hangingPunct="1">
        <a:defRPr sz="1600" kern="1200">
          <a:solidFill>
            <a:schemeClr val="tx1"/>
          </a:solidFill>
          <a:latin typeface="+mn-lt"/>
          <a:ea typeface="+mn-ea"/>
          <a:cs typeface="+mn-cs"/>
        </a:defRPr>
      </a:lvl6pPr>
      <a:lvl7pPr marL="2458008" algn="l" defTabSz="409667" rtl="0" eaLnBrk="1" latinLnBrk="0" hangingPunct="1">
        <a:defRPr sz="1600" kern="1200">
          <a:solidFill>
            <a:schemeClr val="tx1"/>
          </a:solidFill>
          <a:latin typeface="+mn-lt"/>
          <a:ea typeface="+mn-ea"/>
          <a:cs typeface="+mn-cs"/>
        </a:defRPr>
      </a:lvl7pPr>
      <a:lvl8pPr marL="2867676" algn="l" defTabSz="409667" rtl="0" eaLnBrk="1" latinLnBrk="0" hangingPunct="1">
        <a:defRPr sz="1600" kern="1200">
          <a:solidFill>
            <a:schemeClr val="tx1"/>
          </a:solidFill>
          <a:latin typeface="+mn-lt"/>
          <a:ea typeface="+mn-ea"/>
          <a:cs typeface="+mn-cs"/>
        </a:defRPr>
      </a:lvl8pPr>
      <a:lvl9pPr marL="3277343" algn="l" defTabSz="409667"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970121" y="2286000"/>
            <a:ext cx="5794086" cy="1981200"/>
          </a:xfrm>
        </p:spPr>
        <p:txBody>
          <a:bodyPr/>
          <a:lstStyle/>
          <a:p>
            <a:pPr algn="l">
              <a:lnSpc>
                <a:spcPts val="4100"/>
              </a:lnSpc>
            </a:pPr>
            <a:r>
              <a:rPr lang="en-US" sz="4000" b="1" dirty="0" smtClean="0">
                <a:latin typeface="Arial" pitchFamily="34" charset="0"/>
                <a:ea typeface="ＭＳ Ｐゴシック" pitchFamily="-109" charset="-128"/>
                <a:cs typeface="Arial" pitchFamily="34" charset="0"/>
              </a:rPr>
              <a:t>Introduction to the Baldrige Criteria</a:t>
            </a:r>
            <a:endParaRPr lang="en-US" sz="4000" b="1" dirty="0">
              <a:latin typeface="Arial" pitchFamily="34" charset="0"/>
              <a:ea typeface="ＭＳ Ｐゴシック" pitchFamily="34" charset="-128"/>
              <a:cs typeface="Arial" pitchFamily="34" charset="0"/>
            </a:endParaRPr>
          </a:p>
        </p:txBody>
      </p:sp>
      <p:grpSp>
        <p:nvGrpSpPr>
          <p:cNvPr id="3075" name="Group 13"/>
          <p:cNvGrpSpPr>
            <a:grpSpLocks/>
          </p:cNvGrpSpPr>
          <p:nvPr/>
        </p:nvGrpSpPr>
        <p:grpSpPr bwMode="auto">
          <a:xfrm>
            <a:off x="76200" y="4825325"/>
            <a:ext cx="8960826" cy="2108876"/>
            <a:chOff x="-3175" y="5383512"/>
            <a:chExt cx="10058070" cy="2437511"/>
          </a:xfrm>
        </p:grpSpPr>
        <p:grpSp>
          <p:nvGrpSpPr>
            <p:cNvPr id="3077" name="Group 16"/>
            <p:cNvGrpSpPr>
              <a:grpSpLocks/>
            </p:cNvGrpSpPr>
            <p:nvPr/>
          </p:nvGrpSpPr>
          <p:grpSpPr bwMode="auto">
            <a:xfrm>
              <a:off x="-3175" y="5383512"/>
              <a:ext cx="10058070" cy="2437511"/>
              <a:chOff x="-3876" y="5383760"/>
              <a:chExt cx="10058400" cy="2437940"/>
            </a:xfrm>
          </p:grpSpPr>
          <p:pic>
            <p:nvPicPr>
              <p:cNvPr id="3081" name="Picture 14" descr="shutterstock_40118065#5D201C_cmyk.ai"/>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6" y="5383760"/>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ext Box 12"/>
              <p:cNvSpPr txBox="1">
                <a:spLocks noChangeArrowheads="1"/>
              </p:cNvSpPr>
              <p:nvPr/>
            </p:nvSpPr>
            <p:spPr bwMode="auto">
              <a:xfrm>
                <a:off x="26288" y="7442803"/>
                <a:ext cx="4387994" cy="2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sz="900">
                    <a:solidFill>
                      <a:schemeClr val="bg1"/>
                    </a:solidFill>
                    <a:latin typeface="Arial" pitchFamily="34" charset="0"/>
                    <a:cs typeface="Arial" pitchFamily="34" charset="0"/>
                  </a:rPr>
                  <a:t>Baldrige Performance Excellence Program | www.nist.gov/baldrige</a:t>
                </a:r>
              </a:p>
            </p:txBody>
          </p:sp>
        </p:grpSp>
        <p:pic>
          <p:nvPicPr>
            <p:cNvPr id="3078" name="Baldrige_Program_Logo_2010.whitebkgd.eps" descr="/Users/louannross/Desktop/Design Center/Art Folder/Logo Folder/M/ New 2010 Logo/Final Program Logo 2010/Baldrige_Program_Logo_2010.whitebkgd.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988" y="6464300"/>
              <a:ext cx="1624012"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nistident_flright_vec.eps" descr="/Users/louannross/Desktop/Design Center/Art Folder/Logo Folder/N/ New Identifiers 11.09.07/nistident_flright_vec.eps"/>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72550" y="7277100"/>
              <a:ext cx="9334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5137" y="184897"/>
            <a:ext cx="7513205" cy="907676"/>
          </a:xfrm>
        </p:spPr>
        <p:txBody>
          <a:bodyPr/>
          <a:lstStyle/>
          <a:p>
            <a:pPr>
              <a:lnSpc>
                <a:spcPts val="3949"/>
              </a:lnSpc>
            </a:pPr>
            <a:r>
              <a:rPr lang="en-US" sz="4400" dirty="0" smtClean="0">
                <a:latin typeface="Arial Narrow" pitchFamily="34" charset="0"/>
                <a:ea typeface="ＭＳ Ｐゴシック" pitchFamily="34" charset="-128"/>
                <a:cs typeface="Arial Narrow" pitchFamily="34" charset="0"/>
              </a:rPr>
              <a:t>Core Values and Concepts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8206" y="990600"/>
            <a:ext cx="7186766" cy="475488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09600" y="1524000"/>
            <a:ext cx="8405091" cy="521074"/>
          </a:xfrm>
          <a:prstGeom prst="rect">
            <a:avLst/>
          </a:prstGeom>
          <a:noFill/>
          <a:ln w="9525">
            <a:noFill/>
            <a:miter lim="800000"/>
            <a:headEnd/>
            <a:tailEnd/>
          </a:ln>
        </p:spPr>
        <p:txBody>
          <a:bodyPr lIns="0" tIns="0" rIns="0" bIns="0">
            <a:spAutoFit/>
          </a:bodyPr>
          <a:lstStyle/>
          <a:p>
            <a:pPr defTabSz="914608" eaLnBrk="0" hangingPunct="0">
              <a:lnSpc>
                <a:spcPts val="4128"/>
              </a:lnSpc>
              <a:defRPr/>
            </a:pPr>
            <a:r>
              <a:rPr lang="en-US" sz="4400" b="1" dirty="0" smtClean="0">
                <a:latin typeface="+mj-lt"/>
                <a:ea typeface="ＭＳ Ｐゴシック" pitchFamily="-109" charset="-128"/>
              </a:rPr>
              <a:t>Background and History</a:t>
            </a:r>
            <a:endParaRPr lang="en-US" sz="4400" b="1" dirty="0">
              <a:latin typeface="+mj-lt"/>
              <a:ea typeface="ＭＳ Ｐゴシック" pitchFamily="-109" charset="-128"/>
            </a:endParaRPr>
          </a:p>
        </p:txBody>
      </p:sp>
      <p:sp>
        <p:nvSpPr>
          <p:cNvPr id="10243" name="Rectangle 3"/>
          <p:cNvSpPr>
            <a:spLocks noChangeArrowheads="1"/>
          </p:cNvSpPr>
          <p:nvPr/>
        </p:nvSpPr>
        <p:spPr bwMode="auto">
          <a:xfrm>
            <a:off x="1264227" y="2286000"/>
            <a:ext cx="6494318" cy="220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464427" indent="-464427" defTabSz="914608" eaLnBrk="0" hangingPunct="0">
              <a:lnSpc>
                <a:spcPts val="3410"/>
              </a:lnSpc>
              <a:spcBef>
                <a:spcPts val="1795"/>
              </a:spcBef>
              <a:buSzPct val="50000"/>
              <a:buFont typeface="Arial Narrow" pitchFamily="34" charset="0"/>
              <a:buChar char="●"/>
            </a:pPr>
            <a:r>
              <a:rPr lang="en-US" sz="3200" dirty="0">
                <a:latin typeface="Arial Narrow" pitchFamily="34" charset="0"/>
              </a:rPr>
              <a:t>Created in a consensus-building process with the community</a:t>
            </a:r>
          </a:p>
          <a:p>
            <a:pPr marL="464427" indent="-464427" defTabSz="914608" eaLnBrk="0" hangingPunct="0">
              <a:lnSpc>
                <a:spcPts val="3410"/>
              </a:lnSpc>
              <a:spcBef>
                <a:spcPts val="1795"/>
              </a:spcBef>
              <a:buSzPct val="50000"/>
              <a:buFont typeface="Arial Narrow" pitchFamily="34" charset="0"/>
              <a:buChar char="●"/>
            </a:pPr>
            <a:r>
              <a:rPr lang="en-US" sz="3200" dirty="0">
                <a:latin typeface="Arial Narrow" pitchFamily="34" charset="0"/>
              </a:rPr>
              <a:t>Reviewed and updated regularly</a:t>
            </a:r>
          </a:p>
          <a:p>
            <a:pPr marL="464427" indent="-464427" defTabSz="914608" eaLnBrk="0" hangingPunct="0">
              <a:lnSpc>
                <a:spcPts val="3410"/>
              </a:lnSpc>
              <a:spcBef>
                <a:spcPts val="1795"/>
              </a:spcBef>
              <a:buSzPct val="50000"/>
              <a:buFont typeface="Arial Narrow" pitchFamily="34" charset="0"/>
              <a:buChar char="●"/>
            </a:pPr>
            <a:r>
              <a:rPr lang="en-US" sz="3200" dirty="0">
                <a:latin typeface="Arial Narrow" pitchFamily="34" charset="0"/>
              </a:rPr>
              <a:t>Validated</a:t>
            </a:r>
          </a:p>
        </p:txBody>
      </p:sp>
      <p:sp>
        <p:nvSpPr>
          <p:cNvPr id="10244" name="Rectangle 4"/>
          <p:cNvSpPr>
            <a:spLocks noChangeArrowheads="1"/>
          </p:cNvSpPr>
          <p:nvPr/>
        </p:nvSpPr>
        <p:spPr bwMode="auto">
          <a:xfrm>
            <a:off x="7868227" y="2987769"/>
            <a:ext cx="165783" cy="48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p>
            <a:pPr eaLnBrk="0" hangingPunct="0">
              <a:lnSpc>
                <a:spcPts val="3051"/>
              </a:lnSpc>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532382" y="1033319"/>
            <a:ext cx="7920182" cy="677108"/>
          </a:xfrm>
          <a:prstGeom prst="rect">
            <a:avLst/>
          </a:prstGeom>
          <a:noFill/>
          <a:ln w="9525">
            <a:noFill/>
            <a:miter lim="800000"/>
            <a:headEnd/>
            <a:tailEnd/>
          </a:ln>
        </p:spPr>
        <p:txBody>
          <a:bodyPr lIns="0" tIns="0" rIns="0" bIns="0">
            <a:spAutoFit/>
          </a:bodyPr>
          <a:lstStyle/>
          <a:p>
            <a:pPr defTabSz="914608" eaLnBrk="0" hangingPunct="0">
              <a:spcBef>
                <a:spcPts val="1200"/>
              </a:spcBef>
              <a:defRPr/>
            </a:pPr>
            <a:r>
              <a:rPr lang="en-US" sz="4400" b="1" dirty="0" smtClean="0">
                <a:latin typeface="+mj-lt"/>
                <a:ea typeface="ＭＳ Ｐゴシック" pitchFamily="-109" charset="-128"/>
              </a:rPr>
              <a:t>Evolution</a:t>
            </a:r>
            <a:endParaRPr lang="en-US" sz="4400" b="1" dirty="0">
              <a:latin typeface="+mj-lt"/>
              <a:ea typeface="ＭＳ Ｐゴシック" pitchFamily="-109" charset="-128"/>
            </a:endParaRPr>
          </a:p>
        </p:txBody>
      </p:sp>
      <p:sp>
        <p:nvSpPr>
          <p:cNvPr id="10243" name="Rectangle 3"/>
          <p:cNvSpPr>
            <a:spLocks noChangeArrowheads="1"/>
          </p:cNvSpPr>
          <p:nvPr/>
        </p:nvSpPr>
        <p:spPr bwMode="auto">
          <a:xfrm>
            <a:off x="719137" y="1738312"/>
            <a:ext cx="7205663"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608" eaLnBrk="0" hangingPunct="0">
              <a:spcAft>
                <a:spcPts val="600"/>
              </a:spcAft>
              <a:buSzPct val="50000"/>
            </a:pPr>
            <a:r>
              <a:rPr lang="en-US" sz="3200" dirty="0">
                <a:latin typeface="Arial Narrow" pitchFamily="34" charset="0"/>
              </a:rPr>
              <a:t>The Criteria are continually improved to</a:t>
            </a:r>
          </a:p>
          <a:p>
            <a:pPr marL="920750" indent="-463550" defTabSz="914608" eaLnBrk="0" hangingPunct="0">
              <a:spcAft>
                <a:spcPts val="600"/>
              </a:spcAft>
              <a:buSzPct val="50000"/>
              <a:buFont typeface="Arial Narrow" pitchFamily="34" charset="0"/>
              <a:buChar char="●"/>
            </a:pPr>
            <a:r>
              <a:rPr lang="en-US" sz="3200" dirty="0">
                <a:latin typeface="Arial Narrow" pitchFamily="34" charset="0"/>
              </a:rPr>
              <a:t>focus on key areas of performance</a:t>
            </a:r>
          </a:p>
          <a:p>
            <a:pPr marL="920750" indent="-463550" defTabSz="914608" eaLnBrk="0" hangingPunct="0">
              <a:spcAft>
                <a:spcPts val="600"/>
              </a:spcAft>
              <a:buSzPct val="50000"/>
              <a:buFont typeface="Arial Narrow" pitchFamily="34" charset="0"/>
              <a:buChar char="●"/>
            </a:pPr>
            <a:r>
              <a:rPr lang="en-US" sz="3200" dirty="0">
                <a:latin typeface="Arial Narrow" pitchFamily="34" charset="0"/>
              </a:rPr>
              <a:t>best stimulate competitive success</a:t>
            </a:r>
          </a:p>
          <a:p>
            <a:pPr marL="920750" indent="-463550" defTabSz="914608" eaLnBrk="0" hangingPunct="0">
              <a:spcAft>
                <a:spcPts val="600"/>
              </a:spcAft>
              <a:buSzPct val="50000"/>
              <a:buFont typeface="Arial Narrow" pitchFamily="34" charset="0"/>
              <a:buChar char="●"/>
            </a:pPr>
            <a:r>
              <a:rPr lang="en-US" sz="3200" dirty="0">
                <a:latin typeface="Arial Narrow" pitchFamily="34" charset="0"/>
              </a:rPr>
              <a:t>emphasize and improve linkages</a:t>
            </a:r>
          </a:p>
          <a:p>
            <a:pPr marL="920750" indent="-463550" defTabSz="914608" eaLnBrk="0" hangingPunct="0">
              <a:spcAft>
                <a:spcPts val="600"/>
              </a:spcAft>
              <a:buSzPct val="50000"/>
              <a:buFont typeface="Arial Narrow" pitchFamily="34" charset="0"/>
              <a:buChar char="●"/>
            </a:pPr>
            <a:r>
              <a:rPr lang="en-US" sz="3200" dirty="0">
                <a:latin typeface="Arial Narrow" pitchFamily="34" charset="0"/>
              </a:rPr>
              <a:t>increase ease of use and broaden the user base</a:t>
            </a:r>
          </a:p>
          <a:p>
            <a:pPr marL="464427" indent="-464427" defTabSz="914608" eaLnBrk="0" hangingPunct="0">
              <a:spcAft>
                <a:spcPts val="600"/>
              </a:spcAft>
              <a:buSzPct val="50000"/>
              <a:buFont typeface="Arial Narrow" pitchFamily="34" charset="0"/>
              <a:buChar char="●"/>
            </a:pPr>
            <a:endParaRPr lang="en-US" sz="3200" dirty="0">
              <a:latin typeface="Arial Narrow"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ChangeArrowheads="1"/>
          </p:cNvSpPr>
          <p:nvPr/>
        </p:nvSpPr>
        <p:spPr bwMode="auto">
          <a:xfrm>
            <a:off x="490817" y="1246309"/>
            <a:ext cx="8197273" cy="525785"/>
          </a:xfrm>
          <a:prstGeom prst="rect">
            <a:avLst/>
          </a:prstGeom>
          <a:noFill/>
          <a:ln w="9525">
            <a:noFill/>
            <a:miter lim="800000"/>
            <a:headEnd/>
            <a:tailEnd/>
          </a:ln>
        </p:spPr>
        <p:txBody>
          <a:bodyPr lIns="0" tIns="0" rIns="0" bIns="0">
            <a:spAutoFit/>
          </a:bodyPr>
          <a:lstStyle/>
          <a:p>
            <a:pPr defTabSz="914608" eaLnBrk="0" hangingPunct="0">
              <a:lnSpc>
                <a:spcPts val="4128"/>
              </a:lnSpc>
              <a:defRPr/>
            </a:pPr>
            <a:r>
              <a:rPr lang="en-US" sz="4400" b="1" dirty="0" smtClean="0">
                <a:latin typeface="+mj-lt"/>
                <a:ea typeface="ＭＳ Ｐゴシック" pitchFamily="-109" charset="-128"/>
              </a:rPr>
              <a:t>The Criteria . . . </a:t>
            </a:r>
            <a:endParaRPr lang="en-US" sz="4400" b="1" dirty="0">
              <a:latin typeface="+mj-lt"/>
              <a:ea typeface="ＭＳ Ｐゴシック" pitchFamily="-109" charset="-128"/>
            </a:endParaRPr>
          </a:p>
        </p:txBody>
      </p:sp>
      <p:sp>
        <p:nvSpPr>
          <p:cNvPr id="12291" name="Rectangle 1027"/>
          <p:cNvSpPr>
            <a:spLocks noChangeArrowheads="1"/>
          </p:cNvSpPr>
          <p:nvPr/>
        </p:nvSpPr>
        <p:spPr bwMode="auto">
          <a:xfrm>
            <a:off x="1371600" y="2057400"/>
            <a:ext cx="6650182" cy="2436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457200" indent="-457200" defTabSz="914608" eaLnBrk="0" hangingPunct="0">
              <a:lnSpc>
                <a:spcPts val="3410"/>
              </a:lnSpc>
              <a:spcBef>
                <a:spcPts val="1795"/>
              </a:spcBef>
              <a:buSzPct val="100000"/>
              <a:buFont typeface="Arial" pitchFamily="34" charset="0"/>
              <a:buChar char="•"/>
            </a:pPr>
            <a:r>
              <a:rPr lang="en-US" sz="3200" dirty="0">
                <a:latin typeface="Arial Narrow" pitchFamily="34" charset="0"/>
              </a:rPr>
              <a:t>Focus on results</a:t>
            </a:r>
          </a:p>
          <a:p>
            <a:pPr marL="457200" indent="-457200" defTabSz="914608" eaLnBrk="0" hangingPunct="0">
              <a:lnSpc>
                <a:spcPts val="3410"/>
              </a:lnSpc>
              <a:spcBef>
                <a:spcPts val="1795"/>
              </a:spcBef>
              <a:buSzPct val="100000"/>
              <a:buFont typeface="Arial" pitchFamily="34" charset="0"/>
              <a:buChar char="•"/>
            </a:pPr>
            <a:r>
              <a:rPr lang="en-US" sz="3200" dirty="0">
                <a:latin typeface="Arial Narrow" pitchFamily="34" charset="0"/>
              </a:rPr>
              <a:t>Are </a:t>
            </a:r>
            <a:r>
              <a:rPr lang="en-US" sz="3200" dirty="0" err="1">
                <a:latin typeface="Arial Narrow" pitchFamily="34" charset="0"/>
              </a:rPr>
              <a:t>nonprescriptive</a:t>
            </a:r>
            <a:r>
              <a:rPr lang="en-US" sz="3200" dirty="0">
                <a:latin typeface="Arial Narrow" pitchFamily="34" charset="0"/>
              </a:rPr>
              <a:t> and adaptable</a:t>
            </a:r>
          </a:p>
          <a:p>
            <a:pPr marL="457200" indent="-457200" defTabSz="914608" eaLnBrk="0" hangingPunct="0">
              <a:lnSpc>
                <a:spcPts val="3410"/>
              </a:lnSpc>
              <a:spcBef>
                <a:spcPts val="1795"/>
              </a:spcBef>
              <a:buSzPct val="100000"/>
              <a:buFont typeface="Arial" pitchFamily="34" charset="0"/>
              <a:buChar char="•"/>
            </a:pPr>
            <a:r>
              <a:rPr lang="en-US" sz="3200" dirty="0">
                <a:latin typeface="Arial Narrow" pitchFamily="34" charset="0"/>
              </a:rPr>
              <a:t>Support a systems perspective</a:t>
            </a:r>
          </a:p>
          <a:p>
            <a:pPr marL="457200" indent="-457200" defTabSz="914608" eaLnBrk="0" hangingPunct="0">
              <a:lnSpc>
                <a:spcPts val="3410"/>
              </a:lnSpc>
              <a:spcBef>
                <a:spcPts val="1795"/>
              </a:spcBef>
              <a:buSzPct val="100000"/>
              <a:buFont typeface="Arial" pitchFamily="34" charset="0"/>
              <a:buChar char="•"/>
            </a:pPr>
            <a:r>
              <a:rPr lang="en-US" sz="3200" dirty="0">
                <a:latin typeface="Arial Narrow" pitchFamily="34" charset="0"/>
              </a:rPr>
              <a:t>Support goal-based </a:t>
            </a:r>
            <a:r>
              <a:rPr lang="en-US" sz="3200" dirty="0" smtClean="0">
                <a:latin typeface="Arial Narrow" pitchFamily="34" charset="0"/>
              </a:rPr>
              <a:t>diagnosis</a:t>
            </a:r>
            <a:endParaRPr lang="en-US" sz="3200" dirty="0">
              <a:latin typeface="Arial Narrow"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re Competencies.jpg" descr="/Users/louannross/Desktop/Design Center/Art Folder/Core Competencies Graphic Folder/Core Competenci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56239" y="1058956"/>
            <a:ext cx="5671705" cy="526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375226" y="381000"/>
            <a:ext cx="3737841" cy="2133600"/>
          </a:xfrm>
          <a:prstGeom prst="rect">
            <a:avLst/>
          </a:prstGeom>
        </p:spPr>
        <p:txBody>
          <a:bodyPr lIns="82058" tIns="41029" rIns="82058" bIns="41029"/>
          <a:lstStyle/>
          <a:p>
            <a:pPr defTabSz="914608" eaLnBrk="0" hangingPunct="0">
              <a:defRPr/>
            </a:pPr>
            <a:r>
              <a:rPr lang="en-US" sz="4400" b="1" kern="0" dirty="0">
                <a:latin typeface="+mj-lt"/>
                <a:ea typeface="+mj-ea"/>
                <a:cs typeface="+mj-cs"/>
              </a:rPr>
              <a:t>Role of </a:t>
            </a:r>
            <a:br>
              <a:rPr lang="en-US" sz="4400" b="1" kern="0" dirty="0">
                <a:latin typeface="+mj-lt"/>
                <a:ea typeface="+mj-ea"/>
                <a:cs typeface="+mj-cs"/>
              </a:rPr>
            </a:br>
            <a:r>
              <a:rPr lang="en-US" sz="4400" b="1" kern="0" dirty="0">
                <a:latin typeface="+mj-lt"/>
                <a:ea typeface="+mj-ea"/>
                <a:cs typeface="+mj-cs"/>
              </a:rPr>
              <a:t>Core </a:t>
            </a:r>
            <a:br>
              <a:rPr lang="en-US" sz="4400" b="1" kern="0" dirty="0">
                <a:latin typeface="+mj-lt"/>
                <a:ea typeface="+mj-ea"/>
                <a:cs typeface="+mj-cs"/>
              </a:rPr>
            </a:br>
            <a:r>
              <a:rPr lang="en-US" sz="4400" b="1" kern="0" dirty="0">
                <a:latin typeface="+mj-lt"/>
                <a:ea typeface="+mj-ea"/>
                <a:cs typeface="+mj-cs"/>
              </a:rPr>
              <a:t>Competencies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799" y="1460718"/>
            <a:ext cx="7410739" cy="1081368"/>
          </a:xfrm>
        </p:spPr>
        <p:txBody>
          <a:bodyPr/>
          <a:lstStyle/>
          <a:p>
            <a:r>
              <a:rPr lang="en-US" sz="4400" dirty="0" smtClean="0">
                <a:solidFill>
                  <a:schemeClr val="tx1"/>
                </a:solidFill>
                <a:latin typeface="Arial Narrow" pitchFamily="34" charset="0"/>
                <a:ea typeface="ＭＳ Ｐゴシック" pitchFamily="34" charset="-128"/>
                <a:cs typeface="Arial Narrow" pitchFamily="34" charset="0"/>
              </a:rPr>
              <a:t>Baldrige Scoring System</a:t>
            </a:r>
          </a:p>
        </p:txBody>
      </p:sp>
      <p:sp>
        <p:nvSpPr>
          <p:cNvPr id="22531" name="Rectangle 3"/>
          <p:cNvSpPr>
            <a:spLocks noGrp="1" noChangeArrowheads="1"/>
          </p:cNvSpPr>
          <p:nvPr>
            <p:ph idx="1"/>
          </p:nvPr>
        </p:nvSpPr>
        <p:spPr>
          <a:xfrm>
            <a:off x="1371600" y="2527518"/>
            <a:ext cx="6781800" cy="1815882"/>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457200" indent="-457200" defTabSz="914608">
              <a:lnSpc>
                <a:spcPct val="100000"/>
              </a:lnSpc>
              <a:spcBef>
                <a:spcPts val="0"/>
              </a:spcBef>
              <a:spcAft>
                <a:spcPts val="600"/>
              </a:spcAft>
              <a:buSzPct val="100000"/>
              <a:buFont typeface="Arial" pitchFamily="34" charset="0"/>
              <a:buChar char="•"/>
            </a:pPr>
            <a:r>
              <a:rPr lang="en-US" sz="3600" kern="1200" dirty="0">
                <a:latin typeface="Arial Narrow" pitchFamily="34" charset="0"/>
                <a:ea typeface="+mn-ea"/>
                <a:cs typeface="+mn-cs"/>
              </a:rPr>
              <a:t>Scoring Guidelines</a:t>
            </a:r>
          </a:p>
          <a:p>
            <a:pPr marL="457200" indent="-457200" defTabSz="914608">
              <a:lnSpc>
                <a:spcPct val="100000"/>
              </a:lnSpc>
              <a:spcBef>
                <a:spcPts val="0"/>
              </a:spcBef>
              <a:spcAft>
                <a:spcPts val="600"/>
              </a:spcAft>
              <a:buSzPct val="100000"/>
              <a:buFont typeface="Arial" pitchFamily="34" charset="0"/>
              <a:buChar char="•"/>
            </a:pPr>
            <a:r>
              <a:rPr lang="en-US" sz="3600" kern="1200" dirty="0">
                <a:latin typeface="Arial Narrow" pitchFamily="34" charset="0"/>
                <a:ea typeface="+mn-ea"/>
                <a:cs typeface="+mn-cs"/>
              </a:rPr>
              <a:t>Importance to the </a:t>
            </a:r>
            <a:r>
              <a:rPr lang="en-US" sz="3600" kern="1200" dirty="0" smtClean="0">
                <a:latin typeface="Arial Narrow" pitchFamily="34" charset="0"/>
                <a:ea typeface="+mn-ea"/>
                <a:cs typeface="+mn-cs"/>
              </a:rPr>
              <a:t>organization</a:t>
            </a:r>
            <a:endParaRPr lang="en-US" sz="3600" kern="1200" dirty="0">
              <a:latin typeface="Arial Narrow" pitchFamily="34" charset="0"/>
              <a:ea typeface="+mn-ea"/>
              <a:cs typeface="+mn-cs"/>
            </a:endParaRPr>
          </a:p>
          <a:p>
            <a:pPr marL="457200" indent="-457200" defTabSz="914608">
              <a:lnSpc>
                <a:spcPct val="100000"/>
              </a:lnSpc>
              <a:spcBef>
                <a:spcPts val="0"/>
              </a:spcBef>
              <a:spcAft>
                <a:spcPts val="600"/>
              </a:spcAft>
              <a:buSzPct val="100000"/>
              <a:buFont typeface="Arial" pitchFamily="34" charset="0"/>
              <a:buChar char="•"/>
            </a:pPr>
            <a:r>
              <a:rPr lang="en-US" sz="3600" kern="1200" dirty="0">
                <a:latin typeface="Arial Narrow" pitchFamily="34" charset="0"/>
                <a:ea typeface="+mn-ea"/>
                <a:cs typeface="+mn-cs"/>
              </a:rPr>
              <a:t>Two dimensions</a:t>
            </a:r>
            <a:r>
              <a:rPr lang="en-US" sz="3600" kern="1200" dirty="0" smtClean="0">
                <a:latin typeface="Arial Narrow" pitchFamily="34" charset="0"/>
                <a:ea typeface="+mn-ea"/>
                <a:cs typeface="+mn-cs"/>
              </a:rPr>
              <a:t>: </a:t>
            </a:r>
            <a:r>
              <a:rPr lang="en-US" sz="3600" dirty="0" smtClean="0"/>
              <a:t>Process and results </a:t>
            </a:r>
            <a:endParaRPr lang="en-US"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293594"/>
            <a:ext cx="7410738" cy="898712"/>
          </a:xfrm>
        </p:spPr>
        <p:txBody>
          <a:bodyPr/>
          <a:lstStyle/>
          <a:p>
            <a:r>
              <a:rPr lang="en-US" sz="4400" dirty="0" smtClean="0">
                <a:latin typeface="Arial Narrow" pitchFamily="34" charset="0"/>
                <a:ea typeface="ＭＳ Ｐゴシック" pitchFamily="34" charset="-128"/>
                <a:cs typeface="Arial Narrow" pitchFamily="34" charset="0"/>
              </a:rPr>
              <a:t>Category Point Values</a:t>
            </a:r>
          </a:p>
        </p:txBody>
      </p:sp>
      <p:sp>
        <p:nvSpPr>
          <p:cNvPr id="23555" name="Rectangle 3"/>
          <p:cNvSpPr>
            <a:spLocks noGrp="1" noChangeArrowheads="1"/>
          </p:cNvSpPr>
          <p:nvPr>
            <p:ph idx="1"/>
          </p:nvPr>
        </p:nvSpPr>
        <p:spPr>
          <a:xfrm>
            <a:off x="1099415" y="1192306"/>
            <a:ext cx="8273185" cy="4370294"/>
          </a:xfrm>
        </p:spPr>
        <p:txBody>
          <a:bodyPr/>
          <a:lstStyle/>
          <a:p>
            <a:pPr>
              <a:buFont typeface="Monotype Sorts"/>
              <a:buNone/>
            </a:pPr>
            <a:r>
              <a:rPr lang="en-US" dirty="0" smtClean="0">
                <a:ea typeface="ＭＳ Ｐゴシック" pitchFamily="34" charset="-128"/>
              </a:rPr>
              <a:t>1	Leadership					120</a:t>
            </a:r>
          </a:p>
          <a:p>
            <a:pPr>
              <a:buFont typeface="Monotype Sorts"/>
              <a:buNone/>
            </a:pPr>
            <a:r>
              <a:rPr lang="en-US" dirty="0" smtClean="0">
                <a:ea typeface="ＭＳ Ｐゴシック" pitchFamily="34" charset="-128"/>
              </a:rPr>
              <a:t>2	Strategic Planning	 	  		  85</a:t>
            </a:r>
          </a:p>
          <a:p>
            <a:pPr>
              <a:buFont typeface="Monotype Sorts"/>
              <a:buNone/>
            </a:pPr>
            <a:r>
              <a:rPr lang="en-US" dirty="0" smtClean="0">
                <a:ea typeface="ＭＳ Ｐゴシック" pitchFamily="34" charset="-128"/>
              </a:rPr>
              <a:t>3	Customer Focus	 	  		  85</a:t>
            </a:r>
          </a:p>
          <a:p>
            <a:pPr>
              <a:buFont typeface="Monotype Sorts"/>
              <a:buNone/>
            </a:pPr>
            <a:r>
              <a:rPr lang="en-US" dirty="0" smtClean="0">
                <a:ea typeface="ＭＳ Ｐゴシック" pitchFamily="34" charset="-128"/>
              </a:rPr>
              <a:t>4	Measurement, Analysis, and 	</a:t>
            </a:r>
          </a:p>
          <a:p>
            <a:pPr>
              <a:buFont typeface="Monotype Sorts"/>
              <a:buNone/>
            </a:pPr>
            <a:r>
              <a:rPr lang="en-US" dirty="0" smtClean="0">
                <a:ea typeface="ＭＳ Ｐゴシック" pitchFamily="34" charset="-128"/>
              </a:rPr>
              <a:t>	Knowledge Management	 		  90</a:t>
            </a:r>
          </a:p>
          <a:p>
            <a:pPr>
              <a:buFont typeface="Monotype Sorts"/>
              <a:buNone/>
            </a:pPr>
            <a:r>
              <a:rPr lang="en-US" dirty="0" smtClean="0">
                <a:ea typeface="ＭＳ Ｐゴシック" pitchFamily="34" charset="-128"/>
              </a:rPr>
              <a:t>5	Workforce Focus		   		  85</a:t>
            </a:r>
          </a:p>
          <a:p>
            <a:pPr>
              <a:buFont typeface="Monotype Sorts"/>
              <a:buNone/>
            </a:pPr>
            <a:r>
              <a:rPr lang="en-US" dirty="0" smtClean="0">
                <a:ea typeface="ＭＳ Ｐゴシック" pitchFamily="34" charset="-128"/>
              </a:rPr>
              <a:t>6	Operations Focus 		   		  85</a:t>
            </a:r>
          </a:p>
          <a:p>
            <a:pPr>
              <a:buFont typeface="Monotype Sorts"/>
              <a:buNone/>
            </a:pPr>
            <a:r>
              <a:rPr lang="en-US" dirty="0" smtClean="0">
                <a:ea typeface="ＭＳ Ｐゴシック" pitchFamily="34" charset="-128"/>
              </a:rPr>
              <a:t>7	Results						450</a:t>
            </a:r>
          </a:p>
          <a:p>
            <a:pPr>
              <a:buFont typeface="Monotype Sorts"/>
              <a:buNone/>
            </a:pPr>
            <a:r>
              <a:rPr lang="en-US" dirty="0" smtClean="0">
                <a:ea typeface="ＭＳ Ｐゴシック" pitchFamily="34" charset="-128"/>
              </a:rPr>
              <a:t>			Total points	                           </a:t>
            </a:r>
            <a:r>
              <a:rPr lang="en-US" b="1" dirty="0" smtClean="0">
                <a:ea typeface="ＭＳ Ｐゴシック" pitchFamily="34" charset="-128"/>
              </a:rPr>
              <a:t>1,000</a:t>
            </a:r>
          </a:p>
        </p:txBody>
      </p:sp>
      <p:sp>
        <p:nvSpPr>
          <p:cNvPr id="2" name="Rectangle 1"/>
          <p:cNvSpPr/>
          <p:nvPr/>
        </p:nvSpPr>
        <p:spPr bwMode="auto">
          <a:xfrm>
            <a:off x="1023215" y="1192306"/>
            <a:ext cx="7315200" cy="37338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533400"/>
            <a:ext cx="8087591" cy="762000"/>
          </a:xfrm>
        </p:spPr>
        <p:txBody>
          <a:bodyPr/>
          <a:lstStyle/>
          <a:p>
            <a:r>
              <a:rPr lang="en-US" sz="4400" dirty="0" smtClean="0">
                <a:latin typeface="Arial Narrow" pitchFamily="34" charset="0"/>
                <a:ea typeface="ＭＳ Ｐゴシック" pitchFamily="34" charset="-128"/>
                <a:cs typeface="Arial Narrow" pitchFamily="34" charset="0"/>
              </a:rPr>
              <a:t>Evaluating Process</a:t>
            </a:r>
          </a:p>
        </p:txBody>
      </p:sp>
      <p:sp>
        <p:nvSpPr>
          <p:cNvPr id="24579" name="Rectangle 3"/>
          <p:cNvSpPr>
            <a:spLocks noGrp="1" noChangeArrowheads="1"/>
          </p:cNvSpPr>
          <p:nvPr>
            <p:ph idx="1"/>
          </p:nvPr>
        </p:nvSpPr>
        <p:spPr>
          <a:xfrm>
            <a:off x="762000" y="1447800"/>
            <a:ext cx="7772400" cy="4419600"/>
          </a:xfrm>
        </p:spPr>
        <p:txBody>
          <a:bodyPr/>
          <a:lstStyle/>
          <a:p>
            <a:pPr marL="1546225" indent="-1546225">
              <a:buFont typeface="Monotype Sorts"/>
              <a:buNone/>
            </a:pPr>
            <a:r>
              <a:rPr lang="en-US" b="1" dirty="0" smtClean="0">
                <a:ea typeface="ＭＳ Ｐゴシック" pitchFamily="34" charset="-128"/>
              </a:rPr>
              <a:t>Process:</a:t>
            </a:r>
            <a:r>
              <a:rPr lang="en-US" dirty="0" smtClean="0">
                <a:ea typeface="ＭＳ Ｐゴシック" pitchFamily="34" charset="-128"/>
              </a:rPr>
              <a:t> </a:t>
            </a:r>
            <a:r>
              <a:rPr lang="en-US" dirty="0" smtClean="0"/>
              <a:t>Methods used </a:t>
            </a:r>
            <a:r>
              <a:rPr lang="en-US" dirty="0"/>
              <a:t>and </a:t>
            </a:r>
            <a:r>
              <a:rPr lang="en-US" dirty="0" smtClean="0"/>
              <a:t>improved </a:t>
            </a:r>
            <a:r>
              <a:rPr lang="en-US" dirty="0"/>
              <a:t>to address </a:t>
            </a:r>
            <a:r>
              <a:rPr lang="en-US" dirty="0" smtClean="0"/>
              <a:t>categories 1–6</a:t>
            </a:r>
          </a:p>
          <a:p>
            <a:pPr>
              <a:buFont typeface="Monotype Sorts"/>
              <a:buNone/>
            </a:pPr>
            <a:r>
              <a:rPr lang="en-US" b="1" dirty="0" smtClean="0">
                <a:ea typeface="ＭＳ Ｐゴシック" pitchFamily="34" charset="-128"/>
              </a:rPr>
              <a:t>Evaluation factors</a:t>
            </a:r>
          </a:p>
          <a:p>
            <a:pPr lvl="1">
              <a:buFont typeface="Arial" pitchFamily="34" charset="0"/>
              <a:buChar char="•"/>
            </a:pPr>
            <a:r>
              <a:rPr lang="en-US" dirty="0" smtClean="0">
                <a:ea typeface="ＭＳ Ｐゴシック" pitchFamily="34" charset="-128"/>
              </a:rPr>
              <a:t>Approach</a:t>
            </a:r>
          </a:p>
          <a:p>
            <a:pPr lvl="1">
              <a:buFont typeface="Arial" pitchFamily="34" charset="0"/>
              <a:buChar char="•"/>
            </a:pPr>
            <a:r>
              <a:rPr lang="en-US" dirty="0" smtClean="0">
                <a:ea typeface="ＭＳ Ｐゴシック" pitchFamily="34" charset="-128"/>
              </a:rPr>
              <a:t>Deployment</a:t>
            </a:r>
          </a:p>
          <a:p>
            <a:pPr lvl="1">
              <a:buFont typeface="Arial" pitchFamily="34" charset="0"/>
              <a:buChar char="•"/>
            </a:pPr>
            <a:r>
              <a:rPr lang="en-US" dirty="0" smtClean="0">
                <a:ea typeface="ＭＳ Ｐゴシック" pitchFamily="34" charset="-128"/>
              </a:rPr>
              <a:t>Learning</a:t>
            </a:r>
          </a:p>
          <a:p>
            <a:pPr lvl="1">
              <a:buFont typeface="Arial" pitchFamily="34" charset="0"/>
              <a:buChar char="•"/>
            </a:pPr>
            <a:r>
              <a:rPr lang="en-US" dirty="0" smtClean="0">
                <a:ea typeface="ＭＳ Ｐゴシック" pitchFamily="34" charset="-128"/>
              </a:rPr>
              <a:t>Integration</a:t>
            </a:r>
          </a:p>
          <a:p>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609600"/>
            <a:ext cx="8087591" cy="1143000"/>
          </a:xfrm>
        </p:spPr>
        <p:txBody>
          <a:bodyPr/>
          <a:lstStyle/>
          <a:p>
            <a:r>
              <a:rPr lang="en-US" sz="4400" dirty="0" smtClean="0">
                <a:latin typeface="Arial Narrow" pitchFamily="34" charset="0"/>
                <a:ea typeface="ＭＳ Ｐゴシック" pitchFamily="34" charset="-128"/>
                <a:cs typeface="Arial Narrow" pitchFamily="34" charset="0"/>
              </a:rPr>
              <a:t>Evaluating Results</a:t>
            </a:r>
          </a:p>
        </p:txBody>
      </p:sp>
      <p:sp>
        <p:nvSpPr>
          <p:cNvPr id="24579" name="Rectangle 3"/>
          <p:cNvSpPr>
            <a:spLocks noGrp="1" noChangeArrowheads="1"/>
          </p:cNvSpPr>
          <p:nvPr>
            <p:ph idx="1"/>
          </p:nvPr>
        </p:nvSpPr>
        <p:spPr>
          <a:xfrm>
            <a:off x="907386" y="1592690"/>
            <a:ext cx="7779414" cy="4168588"/>
          </a:xfrm>
          <a:ln>
            <a:miter lim="800000"/>
            <a:headEnd/>
            <a:tailEnd/>
          </a:ln>
        </p:spPr>
        <p:txBody>
          <a:bodyPr/>
          <a:lstStyle/>
          <a:p>
            <a:pPr marL="1425575" indent="-1425575">
              <a:buNone/>
              <a:defRPr/>
            </a:pPr>
            <a:r>
              <a:rPr lang="en-US" b="1" dirty="0" smtClean="0"/>
              <a:t>Results: </a:t>
            </a:r>
            <a:r>
              <a:rPr lang="en-US" dirty="0" smtClean="0"/>
              <a:t>Outputs and outcomes in achieving the requirements in items 7.1–7.5</a:t>
            </a:r>
            <a:endParaRPr lang="en-US" strike="sngStrike" dirty="0" smtClean="0"/>
          </a:p>
          <a:p>
            <a:pPr marL="0" indent="0">
              <a:buNone/>
              <a:defRPr/>
            </a:pPr>
            <a:r>
              <a:rPr lang="en-US" b="1" dirty="0" smtClean="0"/>
              <a:t>Evaluation factors</a:t>
            </a:r>
            <a:endParaRPr lang="en-US" b="1" strike="sngStrike" dirty="0" smtClean="0"/>
          </a:p>
          <a:p>
            <a:pPr marL="1277782" indent="-457200">
              <a:buSzPct val="100000"/>
              <a:buFont typeface="Arial" pitchFamily="34" charset="0"/>
              <a:buChar char="•"/>
              <a:defRPr/>
            </a:pPr>
            <a:r>
              <a:rPr lang="en-US" dirty="0" smtClean="0"/>
              <a:t>Levels </a:t>
            </a:r>
          </a:p>
          <a:p>
            <a:pPr marL="1277782" indent="-457200">
              <a:buSzPct val="100000"/>
              <a:buFont typeface="Arial" pitchFamily="34" charset="0"/>
              <a:buChar char="•"/>
              <a:defRPr/>
            </a:pPr>
            <a:r>
              <a:rPr lang="en-US" dirty="0" smtClean="0"/>
              <a:t>Trends</a:t>
            </a:r>
          </a:p>
          <a:p>
            <a:pPr marL="1277782" indent="-457200">
              <a:buSzPct val="100000"/>
              <a:buFont typeface="Arial" pitchFamily="34" charset="0"/>
              <a:buChar char="•"/>
              <a:defRPr/>
            </a:pPr>
            <a:r>
              <a:rPr lang="en-US" dirty="0" smtClean="0"/>
              <a:t>Comparisons</a:t>
            </a:r>
          </a:p>
          <a:p>
            <a:pPr marL="1277782" indent="-457200">
              <a:buSzPct val="100000"/>
              <a:buFont typeface="Arial" pitchFamily="34" charset="0"/>
              <a:buChar char="•"/>
              <a:defRPr/>
            </a:pPr>
            <a:r>
              <a:rPr lang="en-US" dirty="0" smtClean="0"/>
              <a:t>Integration</a:t>
            </a:r>
            <a:endParaRPr lang="en-US" strike="sngStrike" dirty="0" smtClean="0"/>
          </a:p>
          <a:p>
            <a:pPr>
              <a:buFont typeface="Monotype Sorts" pitchFamily="-109" charset="2"/>
              <a:buNone/>
              <a:defRPr/>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935182" y="2362200"/>
            <a:ext cx="7533409" cy="276998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457200" indent="-457200" defTabSz="914608">
              <a:lnSpc>
                <a:spcPct val="100000"/>
              </a:lnSpc>
              <a:spcBef>
                <a:spcPts val="0"/>
              </a:spcBef>
              <a:spcAft>
                <a:spcPts val="600"/>
              </a:spcAft>
              <a:buSzPct val="100000"/>
              <a:buFont typeface="Arial" pitchFamily="34" charset="0"/>
              <a:buChar char="•"/>
            </a:pPr>
            <a:r>
              <a:rPr lang="en-US" kern="1200" dirty="0">
                <a:latin typeface="Arial Narrow" pitchFamily="34" charset="0"/>
                <a:ea typeface="+mn-ea"/>
                <a:cs typeface="+mn-cs"/>
              </a:rPr>
              <a:t>Jump-start change initiatives</a:t>
            </a:r>
          </a:p>
          <a:p>
            <a:pPr marL="457200" indent="-457200" defTabSz="914608">
              <a:lnSpc>
                <a:spcPct val="100000"/>
              </a:lnSpc>
              <a:spcBef>
                <a:spcPts val="0"/>
              </a:spcBef>
              <a:spcAft>
                <a:spcPts val="600"/>
              </a:spcAft>
              <a:buSzPct val="100000"/>
              <a:buFont typeface="Arial" pitchFamily="34" charset="0"/>
              <a:buChar char="•"/>
            </a:pPr>
            <a:r>
              <a:rPr lang="en-US" kern="1200" dirty="0">
                <a:latin typeface="Arial Narrow" pitchFamily="34" charset="0"/>
                <a:ea typeface="+mn-ea"/>
                <a:cs typeface="+mn-cs"/>
              </a:rPr>
              <a:t>Energize improvement initiatives</a:t>
            </a:r>
          </a:p>
          <a:p>
            <a:pPr marL="457200" indent="-457200" defTabSz="914608">
              <a:lnSpc>
                <a:spcPct val="100000"/>
              </a:lnSpc>
              <a:spcBef>
                <a:spcPts val="0"/>
              </a:spcBef>
              <a:spcAft>
                <a:spcPts val="600"/>
              </a:spcAft>
              <a:buSzPct val="100000"/>
              <a:buFont typeface="Arial" pitchFamily="34" charset="0"/>
              <a:buChar char="•"/>
            </a:pPr>
            <a:r>
              <a:rPr lang="en-US" kern="1200" dirty="0">
                <a:latin typeface="Arial Narrow" pitchFamily="34" charset="0"/>
                <a:ea typeface="+mn-ea"/>
                <a:cs typeface="+mn-cs"/>
              </a:rPr>
              <a:t>Focus on common goals</a:t>
            </a:r>
          </a:p>
          <a:p>
            <a:pPr marL="457200" indent="-457200" defTabSz="914608">
              <a:lnSpc>
                <a:spcPct val="100000"/>
              </a:lnSpc>
              <a:spcBef>
                <a:spcPts val="0"/>
              </a:spcBef>
              <a:spcAft>
                <a:spcPts val="600"/>
              </a:spcAft>
              <a:buSzPct val="100000"/>
              <a:buFont typeface="Arial" pitchFamily="34" charset="0"/>
              <a:buChar char="•"/>
            </a:pPr>
            <a:r>
              <a:rPr lang="en-US" kern="1200" dirty="0">
                <a:latin typeface="Arial Narrow" pitchFamily="34" charset="0"/>
                <a:ea typeface="+mn-ea"/>
                <a:cs typeface="+mn-cs"/>
              </a:rPr>
              <a:t>Assess performance against the competition</a:t>
            </a:r>
          </a:p>
          <a:p>
            <a:pPr marL="457200" indent="-457200" defTabSz="914608">
              <a:lnSpc>
                <a:spcPct val="100000"/>
              </a:lnSpc>
              <a:spcBef>
                <a:spcPts val="0"/>
              </a:spcBef>
              <a:spcAft>
                <a:spcPts val="600"/>
              </a:spcAft>
              <a:buSzPct val="100000"/>
              <a:buFont typeface="Arial" pitchFamily="34" charset="0"/>
              <a:buChar char="•"/>
            </a:pPr>
            <a:r>
              <a:rPr lang="en-US" kern="1200" dirty="0">
                <a:latin typeface="Arial Narrow" pitchFamily="34" charset="0"/>
                <a:ea typeface="+mn-ea"/>
                <a:cs typeface="+mn-cs"/>
              </a:rPr>
              <a:t>Align resources with strategic objectives</a:t>
            </a:r>
          </a:p>
        </p:txBody>
      </p:sp>
      <p:sp>
        <p:nvSpPr>
          <p:cNvPr id="5" name="Rectangle 2"/>
          <p:cNvSpPr txBox="1">
            <a:spLocks noChangeArrowheads="1"/>
          </p:cNvSpPr>
          <p:nvPr/>
        </p:nvSpPr>
        <p:spPr bwMode="auto">
          <a:xfrm>
            <a:off x="380999" y="1066800"/>
            <a:ext cx="8087591" cy="1143000"/>
          </a:xfrm>
          <a:prstGeom prst="rect">
            <a:avLst/>
          </a:prstGeom>
          <a:noFill/>
          <a:ln w="9525">
            <a:noFill/>
            <a:miter lim="800000"/>
            <a:headEnd/>
            <a:tailEnd/>
          </a:ln>
        </p:spPr>
        <p:txBody>
          <a:bodyPr vert="horz" wrap="square" lIns="81940" tIns="40968" rIns="81940" bIns="40968" numCol="1" anchor="ctr" anchorCtr="0" compatLnSpc="1">
            <a:prstTxWarp prst="textNoShape">
              <a:avLst/>
            </a:prstTxWarp>
          </a:bodyPr>
          <a:lstStyle>
            <a:lvl1pPr algn="l" defTabSz="913218" rtl="0" eaLnBrk="0" fontAlgn="base" hangingPunct="0">
              <a:lnSpc>
                <a:spcPts val="4124"/>
              </a:lnSpc>
              <a:spcBef>
                <a:spcPct val="0"/>
              </a:spcBef>
              <a:spcAft>
                <a:spcPct val="0"/>
              </a:spcAft>
              <a:defRPr sz="3900" b="1">
                <a:solidFill>
                  <a:schemeClr val="tx2"/>
                </a:solidFill>
                <a:latin typeface="Arial Narrow"/>
                <a:ea typeface="ＭＳ Ｐゴシック" pitchFamily="-107" charset="-128"/>
                <a:cs typeface="Arial Narrow"/>
              </a:defRPr>
            </a:lvl1pPr>
            <a:lvl2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2pPr>
            <a:lvl3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3pPr>
            <a:lvl4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4pPr>
            <a:lvl5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5pPr>
            <a:lvl6pPr marL="409667" algn="l" defTabSz="913218" rtl="0" eaLnBrk="0" fontAlgn="base" hangingPunct="0">
              <a:lnSpc>
                <a:spcPts val="4124"/>
              </a:lnSpc>
              <a:spcBef>
                <a:spcPct val="0"/>
              </a:spcBef>
              <a:spcAft>
                <a:spcPct val="0"/>
              </a:spcAft>
              <a:defRPr sz="3900" b="1" i="1">
                <a:solidFill>
                  <a:schemeClr val="tx2"/>
                </a:solidFill>
                <a:latin typeface="Times New Roman" pitchFamily="-107" charset="0"/>
              </a:defRPr>
            </a:lvl6pPr>
            <a:lvl7pPr marL="819335" algn="l" defTabSz="913218" rtl="0" eaLnBrk="0" fontAlgn="base" hangingPunct="0">
              <a:lnSpc>
                <a:spcPts val="4124"/>
              </a:lnSpc>
              <a:spcBef>
                <a:spcPct val="0"/>
              </a:spcBef>
              <a:spcAft>
                <a:spcPct val="0"/>
              </a:spcAft>
              <a:defRPr sz="3900" b="1" i="1">
                <a:solidFill>
                  <a:schemeClr val="tx2"/>
                </a:solidFill>
                <a:latin typeface="Times New Roman" pitchFamily="-107" charset="0"/>
              </a:defRPr>
            </a:lvl7pPr>
            <a:lvl8pPr marL="1229004" algn="l" defTabSz="913218" rtl="0" eaLnBrk="0" fontAlgn="base" hangingPunct="0">
              <a:lnSpc>
                <a:spcPts val="4124"/>
              </a:lnSpc>
              <a:spcBef>
                <a:spcPct val="0"/>
              </a:spcBef>
              <a:spcAft>
                <a:spcPct val="0"/>
              </a:spcAft>
              <a:defRPr sz="3900" b="1" i="1">
                <a:solidFill>
                  <a:schemeClr val="tx2"/>
                </a:solidFill>
                <a:latin typeface="Times New Roman" pitchFamily="-107" charset="0"/>
              </a:defRPr>
            </a:lvl8pPr>
            <a:lvl9pPr marL="1638671" algn="l" defTabSz="913218" rtl="0" eaLnBrk="0" fontAlgn="base" hangingPunct="0">
              <a:lnSpc>
                <a:spcPts val="4124"/>
              </a:lnSpc>
              <a:spcBef>
                <a:spcPct val="0"/>
              </a:spcBef>
              <a:spcAft>
                <a:spcPct val="0"/>
              </a:spcAft>
              <a:defRPr sz="3900" b="1" i="1">
                <a:solidFill>
                  <a:schemeClr val="tx2"/>
                </a:solidFill>
                <a:latin typeface="Times New Roman" pitchFamily="-107" charset="0"/>
              </a:defRPr>
            </a:lvl9pPr>
          </a:lstStyle>
          <a:p>
            <a:pPr>
              <a:lnSpc>
                <a:spcPct val="100000"/>
              </a:lnSpc>
              <a:spcAft>
                <a:spcPts val="600"/>
              </a:spcAft>
            </a:pPr>
            <a:r>
              <a:rPr lang="en-US" sz="4400" dirty="0" smtClean="0">
                <a:solidFill>
                  <a:schemeClr val="tx1"/>
                </a:solidFill>
                <a:latin typeface="Arial Narrow" pitchFamily="34" charset="0"/>
                <a:ea typeface="ＭＳ Ｐゴシック" pitchFamily="34" charset="-128"/>
                <a:cs typeface="Arial Narrow" pitchFamily="34" charset="0"/>
              </a:rPr>
              <a:t>What Can the Criteria Do for </a:t>
            </a:r>
            <a:br>
              <a:rPr lang="en-US" sz="4400" dirty="0" smtClean="0">
                <a:solidFill>
                  <a:schemeClr val="tx1"/>
                </a:solidFill>
                <a:latin typeface="Arial Narrow" pitchFamily="34" charset="0"/>
                <a:ea typeface="ＭＳ Ｐゴシック" pitchFamily="34" charset="-128"/>
                <a:cs typeface="Arial Narrow" pitchFamily="34" charset="0"/>
              </a:rPr>
            </a:br>
            <a:r>
              <a:rPr lang="en-US" sz="4400" dirty="0" smtClean="0">
                <a:solidFill>
                  <a:schemeClr val="tx1"/>
                </a:solidFill>
                <a:latin typeface="Arial Narrow" pitchFamily="34" charset="0"/>
                <a:ea typeface="ＭＳ Ｐゴシック" pitchFamily="34" charset="-128"/>
                <a:cs typeface="Arial Narrow" pitchFamily="34" charset="0"/>
              </a:rPr>
              <a:t>Your Organization?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990600" y="1524000"/>
            <a:ext cx="7273636" cy="368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p>
            <a:pPr marL="149482" lvl="1" eaLnBrk="0" hangingPunct="0">
              <a:spcAft>
                <a:spcPts val="600"/>
              </a:spcAft>
              <a:buSzPct val="50000"/>
            </a:pPr>
            <a:r>
              <a:rPr lang="en-US" sz="2800" dirty="0" smtClean="0">
                <a:latin typeface="Arial Narrow" pitchFamily="34" charset="0"/>
              </a:rPr>
              <a:t>It </a:t>
            </a:r>
            <a:r>
              <a:rPr lang="en-US" sz="2800" dirty="0">
                <a:latin typeface="Arial Narrow" pitchFamily="34" charset="0"/>
              </a:rPr>
              <a:t>amazes me that U.S. businesses spend so much money on </a:t>
            </a:r>
            <a:r>
              <a:rPr lang="en-US" sz="2800" dirty="0" smtClean="0">
                <a:latin typeface="Arial Narrow" pitchFamily="34" charset="0"/>
              </a:rPr>
              <a:t>“how-to” </a:t>
            </a:r>
            <a:r>
              <a:rPr lang="en-US" sz="2800" dirty="0">
                <a:latin typeface="Arial Narrow" pitchFamily="34" charset="0"/>
              </a:rPr>
              <a:t>books and </a:t>
            </a:r>
            <a:r>
              <a:rPr lang="en-US" sz="2800" dirty="0" smtClean="0">
                <a:latin typeface="Arial Narrow" pitchFamily="34" charset="0"/>
              </a:rPr>
              <a:t>course work </a:t>
            </a:r>
            <a:r>
              <a:rPr lang="en-US" sz="2800" dirty="0">
                <a:latin typeface="Arial Narrow" pitchFamily="34" charset="0"/>
              </a:rPr>
              <a:t>to teach leaders how to build successful organizations. </a:t>
            </a:r>
            <a:endParaRPr lang="en-US" sz="2800" dirty="0" smtClean="0">
              <a:latin typeface="Arial Narrow" pitchFamily="34" charset="0"/>
            </a:endParaRPr>
          </a:p>
          <a:p>
            <a:pPr marL="149482" lvl="1" eaLnBrk="0" hangingPunct="0">
              <a:spcAft>
                <a:spcPts val="600"/>
              </a:spcAft>
              <a:buSzPct val="50000"/>
            </a:pPr>
            <a:r>
              <a:rPr lang="en-US" sz="2800" b="1" dirty="0" smtClean="0">
                <a:latin typeface="Arial Narrow" pitchFamily="34" charset="0"/>
              </a:rPr>
              <a:t>My </a:t>
            </a:r>
            <a:r>
              <a:rPr lang="en-US" sz="2800" b="1" dirty="0">
                <a:latin typeface="Arial Narrow" pitchFamily="34" charset="0"/>
              </a:rPr>
              <a:t>recommendation: implement the Baldrige-based Criteria in your business. </a:t>
            </a:r>
            <a:r>
              <a:rPr lang="en-US" sz="2800" dirty="0">
                <a:latin typeface="Arial Narrow" pitchFamily="34" charset="0"/>
              </a:rPr>
              <a:t>No other single document can help build a long-term successful organization</a:t>
            </a:r>
            <a:r>
              <a:rPr lang="en-US" sz="2800" dirty="0" smtClean="0">
                <a:latin typeface="Arial Narrow" pitchFamily="34" charset="0"/>
              </a:rPr>
              <a:t>. </a:t>
            </a:r>
            <a:endParaRPr lang="en-US" sz="2800" dirty="0">
              <a:latin typeface="Arial Narrow" pitchFamily="34" charset="0"/>
            </a:endParaRPr>
          </a:p>
          <a:p>
            <a:pPr marL="149482" lvl="1" algn="r" eaLnBrk="0" hangingPunct="0">
              <a:spcAft>
                <a:spcPts val="600"/>
              </a:spcAft>
              <a:buSzPct val="50000"/>
            </a:pPr>
            <a:r>
              <a:rPr lang="en-US" sz="2800" i="1" dirty="0">
                <a:latin typeface="Arial Narrow" pitchFamily="34" charset="0"/>
              </a:rPr>
              <a:t>—Jerry Rose, </a:t>
            </a:r>
            <a:r>
              <a:rPr lang="en-US" sz="2800" i="1" dirty="0" smtClean="0">
                <a:latin typeface="Arial Narrow" pitchFamily="34" charset="0"/>
              </a:rPr>
              <a:t>Vice President, Cargill</a:t>
            </a:r>
            <a:r>
              <a:rPr lang="en-US" sz="2800" i="1" dirty="0">
                <a:latin typeface="Arial Narrow" pitchFamily="34" charset="0"/>
              </a:rPr>
              <a:t>, </a:t>
            </a:r>
            <a:r>
              <a:rPr lang="en-US" sz="2800" i="1" dirty="0" smtClean="0">
                <a:latin typeface="Arial Narrow" pitchFamily="34" charset="0"/>
              </a:rPr>
              <a:t>Inc.</a:t>
            </a:r>
            <a:endParaRPr lang="en-US" sz="2800" i="1" dirty="0">
              <a:latin typeface="Arial Narrow"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762000"/>
            <a:ext cx="7289512" cy="1143000"/>
          </a:xfrm>
        </p:spPr>
        <p:txBody>
          <a:bodyPr/>
          <a:lstStyle/>
          <a:p>
            <a:pPr>
              <a:lnSpc>
                <a:spcPct val="100000"/>
              </a:lnSpc>
            </a:pPr>
            <a:r>
              <a:rPr lang="en-US" sz="4400" dirty="0" smtClean="0">
                <a:latin typeface="Arial Narrow" pitchFamily="34" charset="0"/>
                <a:ea typeface="ＭＳ Ｐゴシック" pitchFamily="34" charset="-128"/>
                <a:cs typeface="Arial Narrow" pitchFamily="34" charset="0"/>
              </a:rPr>
              <a:t>Baldrige and Other Performance Management Systems</a:t>
            </a:r>
          </a:p>
        </p:txBody>
      </p:sp>
      <p:sp>
        <p:nvSpPr>
          <p:cNvPr id="15363" name="Rectangle 3"/>
          <p:cNvSpPr>
            <a:spLocks noGrp="1" noChangeArrowheads="1"/>
          </p:cNvSpPr>
          <p:nvPr>
            <p:ph type="body" idx="1"/>
          </p:nvPr>
        </p:nvSpPr>
        <p:spPr>
          <a:xfrm>
            <a:off x="1290205" y="2025463"/>
            <a:ext cx="7410739" cy="4235824"/>
          </a:xfrm>
        </p:spPr>
        <p:txBody>
          <a:bodyPr/>
          <a:lstStyle/>
          <a:p>
            <a:pPr>
              <a:spcBef>
                <a:spcPct val="0"/>
              </a:spcBef>
              <a:spcAft>
                <a:spcPts val="1077"/>
              </a:spcAft>
              <a:buSzPct val="100000"/>
              <a:buFont typeface="Arial" pitchFamily="34" charset="0"/>
              <a:buChar char="•"/>
              <a:defRPr/>
            </a:pPr>
            <a:r>
              <a:rPr lang="en-US" dirty="0" smtClean="0"/>
              <a:t>ISO 9001:</a:t>
            </a:r>
            <a:r>
              <a:rPr lang="en-US" kern="100" dirty="0" smtClean="0"/>
              <a:t>2008</a:t>
            </a:r>
          </a:p>
          <a:p>
            <a:pPr>
              <a:spcBef>
                <a:spcPct val="0"/>
              </a:spcBef>
              <a:spcAft>
                <a:spcPts val="1077"/>
              </a:spcAft>
              <a:buSzPct val="100000"/>
              <a:buFont typeface="Arial" pitchFamily="34" charset="0"/>
              <a:buChar char="•"/>
              <a:defRPr/>
            </a:pPr>
            <a:r>
              <a:rPr lang="en-US" dirty="0" smtClean="0"/>
              <a:t>Health care accreditation, such as the </a:t>
            </a:r>
            <a:br>
              <a:rPr lang="en-US" dirty="0" smtClean="0"/>
            </a:br>
            <a:r>
              <a:rPr lang="en-US" dirty="0" smtClean="0"/>
              <a:t>Joint Commission</a:t>
            </a:r>
          </a:p>
          <a:p>
            <a:pPr>
              <a:spcBef>
                <a:spcPct val="0"/>
              </a:spcBef>
              <a:spcAft>
                <a:spcPts val="1077"/>
              </a:spcAft>
              <a:buSzPct val="100000"/>
              <a:buFont typeface="Arial" pitchFamily="34" charset="0"/>
              <a:buChar char="•"/>
              <a:defRPr/>
            </a:pPr>
            <a:r>
              <a:rPr lang="en-US" dirty="0" smtClean="0"/>
              <a:t>Education accreditation, such as the North Central Association of Colleges and Schools</a:t>
            </a:r>
          </a:p>
          <a:p>
            <a:pPr>
              <a:spcBef>
                <a:spcPct val="0"/>
              </a:spcBef>
              <a:spcAft>
                <a:spcPts val="538"/>
              </a:spcAft>
              <a:buSzPct val="100000"/>
              <a:buFont typeface="Arial" pitchFamily="34" charset="0"/>
              <a:buChar char="•"/>
              <a:defRPr/>
            </a:pPr>
            <a:r>
              <a:rPr lang="en-US" dirty="0" smtClean="0"/>
              <a:t>Basic difference: Excellent performance versus minimum required performance </a:t>
            </a:r>
          </a:p>
        </p:txBody>
      </p:sp>
    </p:spTree>
    <p:extLst>
      <p:ext uri="{BB962C8B-B14F-4D97-AF65-F5344CB8AC3E}">
        <p14:creationId xmlns:p14="http://schemas.microsoft.com/office/powerpoint/2010/main" val="485772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298" y="838200"/>
            <a:ext cx="9014114" cy="1143000"/>
          </a:xfrm>
        </p:spPr>
        <p:txBody>
          <a:bodyPr/>
          <a:lstStyle/>
          <a:p>
            <a:r>
              <a:rPr lang="en-US" sz="4400" dirty="0" smtClean="0">
                <a:latin typeface="Arial Narrow" pitchFamily="34" charset="0"/>
                <a:ea typeface="ＭＳ Ｐゴシック" pitchFamily="34" charset="-128"/>
                <a:cs typeface="Arial Narrow" pitchFamily="34" charset="0"/>
              </a:rPr>
              <a:t>Baldrige, ISO 9001:2008, and Six Sigma</a:t>
            </a:r>
          </a:p>
        </p:txBody>
      </p:sp>
      <p:sp>
        <p:nvSpPr>
          <p:cNvPr id="17411" name="Rectangle 3"/>
          <p:cNvSpPr>
            <a:spLocks noGrp="1" noChangeArrowheads="1"/>
          </p:cNvSpPr>
          <p:nvPr>
            <p:ph type="body" idx="1"/>
          </p:nvPr>
        </p:nvSpPr>
        <p:spPr>
          <a:xfrm>
            <a:off x="1143000" y="1905000"/>
            <a:ext cx="7410739" cy="4168588"/>
          </a:xfrm>
        </p:spPr>
        <p:txBody>
          <a:bodyPr/>
          <a:lstStyle/>
          <a:p>
            <a:pPr marL="0" indent="0">
              <a:spcBef>
                <a:spcPct val="0"/>
              </a:spcBef>
              <a:spcAft>
                <a:spcPts val="1077"/>
              </a:spcAft>
              <a:buSzPct val="100000"/>
              <a:buNone/>
            </a:pPr>
            <a:r>
              <a:rPr lang="en-US" dirty="0">
                <a:ea typeface="ＭＳ Ｐゴシック" pitchFamily="34" charset="-128"/>
              </a:rPr>
              <a:t>ISO 9001:2008 and Six Sigma represent a fraction of the performance management system in the Baldrige </a:t>
            </a:r>
            <a:r>
              <a:rPr lang="en-US" dirty="0" smtClean="0">
                <a:ea typeface="ＭＳ Ｐゴシック" pitchFamily="34" charset="-128"/>
              </a:rPr>
              <a:t>Criteria.</a:t>
            </a:r>
            <a:endParaRPr lang="en-US" dirty="0">
              <a:ea typeface="ＭＳ Ｐゴシック" pitchFamily="34" charset="-128"/>
            </a:endParaRPr>
          </a:p>
          <a:p>
            <a:pPr>
              <a:spcBef>
                <a:spcPct val="0"/>
              </a:spcBef>
              <a:spcAft>
                <a:spcPts val="1077"/>
              </a:spcAft>
              <a:buSzPct val="100000"/>
              <a:buFont typeface="Arial" pitchFamily="34" charset="0"/>
              <a:buChar char="•"/>
            </a:pPr>
            <a:r>
              <a:rPr lang="en-US" dirty="0" smtClean="0">
                <a:ea typeface="ＭＳ Ｐゴシック" pitchFamily="34" charset="-128"/>
              </a:rPr>
              <a:t>May compete for the same resources</a:t>
            </a:r>
          </a:p>
          <a:p>
            <a:pPr>
              <a:spcBef>
                <a:spcPct val="0"/>
              </a:spcBef>
              <a:spcAft>
                <a:spcPts val="1077"/>
              </a:spcAft>
              <a:buSzPct val="100000"/>
              <a:buFont typeface="Arial" pitchFamily="34" charset="0"/>
              <a:buChar char="•"/>
            </a:pPr>
            <a:r>
              <a:rPr lang="en-US" dirty="0" smtClean="0">
                <a:ea typeface="ＭＳ Ｐゴシック" pitchFamily="34" charset="-128"/>
              </a:rPr>
              <a:t>Serve different but compatible purposes</a:t>
            </a:r>
          </a:p>
        </p:txBody>
      </p:sp>
    </p:spTree>
    <p:extLst>
      <p:ext uri="{BB962C8B-B14F-4D97-AF65-F5344CB8AC3E}">
        <p14:creationId xmlns:p14="http://schemas.microsoft.com/office/powerpoint/2010/main" val="3495630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533400"/>
            <a:ext cx="6319694" cy="1143000"/>
          </a:xfrm>
        </p:spPr>
        <p:txBody>
          <a:bodyPr/>
          <a:lstStyle/>
          <a:p>
            <a:r>
              <a:rPr lang="en-US" sz="4400" dirty="0" smtClean="0">
                <a:latin typeface="Arial Narrow" pitchFamily="34" charset="0"/>
                <a:ea typeface="ＭＳ Ｐゴシック" pitchFamily="34" charset="-128"/>
                <a:cs typeface="Arial Narrow" pitchFamily="34" charset="0"/>
              </a:rPr>
              <a:t>How Is Baldrige Different?</a:t>
            </a:r>
          </a:p>
        </p:txBody>
      </p:sp>
      <p:sp>
        <p:nvSpPr>
          <p:cNvPr id="15363" name="Rectangle 3"/>
          <p:cNvSpPr>
            <a:spLocks noGrp="1" noChangeArrowheads="1"/>
          </p:cNvSpPr>
          <p:nvPr>
            <p:ph type="body" idx="1"/>
          </p:nvPr>
        </p:nvSpPr>
        <p:spPr>
          <a:xfrm>
            <a:off x="1515341" y="1420346"/>
            <a:ext cx="7628659" cy="4639235"/>
          </a:xfrm>
        </p:spPr>
        <p:txBody>
          <a:bodyPr/>
          <a:lstStyle/>
          <a:p>
            <a:pPr>
              <a:buSzPct val="100000"/>
              <a:buFont typeface="Arial" pitchFamily="34" charset="0"/>
              <a:buChar char="•"/>
            </a:pPr>
            <a:r>
              <a:rPr lang="en-US" dirty="0" smtClean="0">
                <a:ea typeface="ＭＳ Ｐゴシック" pitchFamily="34" charset="-128"/>
              </a:rPr>
              <a:t>Offers an overall systems framework </a:t>
            </a:r>
          </a:p>
          <a:p>
            <a:pPr>
              <a:buSzPct val="100000"/>
              <a:buFont typeface="Arial" pitchFamily="34" charset="0"/>
              <a:buChar char="•"/>
            </a:pPr>
            <a:r>
              <a:rPr lang="en-US" dirty="0" smtClean="0">
                <a:ea typeface="ＭＳ Ｐゴシック" pitchFamily="34" charset="-128"/>
              </a:rPr>
              <a:t>Focuses on results in </a:t>
            </a:r>
            <a:r>
              <a:rPr lang="en-US" i="1" dirty="0" smtClean="0">
                <a:ea typeface="ＭＳ Ｐゴシック" pitchFamily="34" charset="-128"/>
              </a:rPr>
              <a:t>all </a:t>
            </a:r>
            <a:r>
              <a:rPr lang="en-US" dirty="0" smtClean="0">
                <a:ea typeface="ＭＳ Ｐゴシック" pitchFamily="34" charset="-128"/>
              </a:rPr>
              <a:t>areas </a:t>
            </a:r>
          </a:p>
          <a:p>
            <a:pPr>
              <a:buSzPct val="100000"/>
              <a:buFont typeface="Arial" pitchFamily="34" charset="0"/>
              <a:buChar char="•"/>
            </a:pPr>
            <a:r>
              <a:rPr lang="en-US" dirty="0" smtClean="0">
                <a:ea typeface="ＭＳ Ｐゴシック" pitchFamily="34" charset="-128"/>
              </a:rPr>
              <a:t>Focuses on the future—a strategic view </a:t>
            </a:r>
          </a:p>
          <a:p>
            <a:pPr>
              <a:buSzPct val="100000"/>
              <a:buFont typeface="Arial" pitchFamily="34" charset="0"/>
              <a:buChar char="•"/>
            </a:pPr>
            <a:r>
              <a:rPr lang="en-US" dirty="0" smtClean="0">
                <a:ea typeface="ＭＳ Ｐゴシック" pitchFamily="34" charset="-128"/>
              </a:rPr>
              <a:t>Includes organizational and personal learning and knowledge sharing</a:t>
            </a:r>
          </a:p>
          <a:p>
            <a:pPr>
              <a:buSzPct val="100000"/>
              <a:buFont typeface="Arial" pitchFamily="34" charset="0"/>
              <a:buChar char="•"/>
            </a:pPr>
            <a:r>
              <a:rPr lang="en-US" dirty="0" smtClean="0">
                <a:ea typeface="ＭＳ Ｐゴシック" pitchFamily="34" charset="-128"/>
              </a:rPr>
              <a:t>Includes corporate governance, ethics, societal responsibility, and sustainability</a:t>
            </a:r>
          </a:p>
          <a:p>
            <a:pPr>
              <a:buSzPct val="100000"/>
              <a:buFont typeface="Arial" pitchFamily="34" charset="0"/>
              <a:buChar char="•"/>
            </a:pPr>
            <a:r>
              <a:rPr lang="en-US" dirty="0" smtClean="0">
                <a:ea typeface="ＭＳ Ｐゴシック" pitchFamily="34" charset="-128"/>
              </a:rPr>
              <a:t>Provides a public service in the national interest</a:t>
            </a:r>
          </a:p>
          <a:p>
            <a:pPr>
              <a:buSzPct val="100000"/>
              <a:buFont typeface="Arial" pitchFamily="34" charset="0"/>
              <a:buChar char="•"/>
            </a:pPr>
            <a:endParaRPr lang="en-US" dirty="0" smtClean="0">
              <a:ea typeface="ＭＳ Ｐゴシック" pitchFamily="34" charset="-128"/>
            </a:endParaRPr>
          </a:p>
          <a:p>
            <a:pPr>
              <a:buSzPct val="100000"/>
              <a:buFont typeface="Arial" pitchFamily="34" charset="0"/>
              <a:buChar char="•"/>
            </a:pPr>
            <a:endParaRPr lang="en-US" dirty="0" smtClean="0">
              <a:ea typeface="ＭＳ Ｐゴシック" pitchFamily="34" charset="-128"/>
            </a:endParaRPr>
          </a:p>
        </p:txBody>
      </p:sp>
    </p:spTree>
    <p:extLst>
      <p:ext uri="{BB962C8B-B14F-4D97-AF65-F5344CB8AC3E}">
        <p14:creationId xmlns:p14="http://schemas.microsoft.com/office/powerpoint/2010/main" val="10111892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533400" y="1524000"/>
            <a:ext cx="8451273" cy="1143000"/>
          </a:xfrm>
        </p:spPr>
        <p:txBody>
          <a:bodyPr/>
          <a:lstStyle/>
          <a:p>
            <a:pPr>
              <a:lnSpc>
                <a:spcPct val="100000"/>
              </a:lnSpc>
              <a:spcAft>
                <a:spcPts val="600"/>
              </a:spcAft>
            </a:pPr>
            <a:r>
              <a:rPr lang="en-US" sz="4400" dirty="0" smtClean="0">
                <a:latin typeface="Arial Narrow" pitchFamily="34" charset="0"/>
                <a:ea typeface="ＭＳ Ｐゴシック" pitchFamily="34" charset="-128"/>
                <a:cs typeface="Arial Narrow" pitchFamily="34" charset="0"/>
              </a:rPr>
              <a:t>Baldrige and Joint Commission Similarities</a:t>
            </a:r>
          </a:p>
        </p:txBody>
      </p:sp>
      <p:sp>
        <p:nvSpPr>
          <p:cNvPr id="19459" name="Rectangle 1027"/>
          <p:cNvSpPr>
            <a:spLocks noGrp="1" noChangeArrowheads="1"/>
          </p:cNvSpPr>
          <p:nvPr>
            <p:ph type="body" idx="1"/>
          </p:nvPr>
        </p:nvSpPr>
        <p:spPr>
          <a:xfrm>
            <a:off x="1143000" y="2715746"/>
            <a:ext cx="7064375" cy="2389654"/>
          </a:xfrm>
          <a:noFill/>
          <a:ln w="9525">
            <a:noFill/>
            <a:miter lim="800000"/>
            <a:headEnd/>
            <a:tailEnd/>
          </a:ln>
        </p:spPr>
        <p:txBody>
          <a:bodyPr vert="horz" wrap="square" lIns="81940" tIns="40968" rIns="81940" bIns="40968" numCol="1" anchor="t" anchorCtr="0" compatLnSpc="1">
            <a:prstTxWarp prst="textNoShape">
              <a:avLst/>
            </a:prstTxWarp>
          </a:bodyPr>
          <a:lstStyle/>
          <a:p>
            <a:pPr>
              <a:buSzPct val="100000"/>
              <a:buFont typeface="Arial" pitchFamily="34" charset="0"/>
              <a:buChar char="•"/>
            </a:pPr>
            <a:r>
              <a:rPr lang="en-US" dirty="0">
                <a:ea typeface="ＭＳ Ｐゴシック" pitchFamily="34" charset="-128"/>
              </a:rPr>
              <a:t>Focus on continuous improvement</a:t>
            </a:r>
          </a:p>
          <a:p>
            <a:pPr>
              <a:buSzPct val="100000"/>
              <a:buFont typeface="Arial" pitchFamily="34" charset="0"/>
              <a:buChar char="•"/>
            </a:pPr>
            <a:r>
              <a:rPr lang="en-US" dirty="0">
                <a:ea typeface="ＭＳ Ｐゴシック" pitchFamily="34" charset="-128"/>
              </a:rPr>
              <a:t>Are based on a set of core values</a:t>
            </a:r>
          </a:p>
          <a:p>
            <a:pPr>
              <a:buSzPct val="100000"/>
              <a:buFont typeface="Arial" pitchFamily="34" charset="0"/>
              <a:buChar char="•"/>
            </a:pPr>
            <a:r>
              <a:rPr lang="en-US" dirty="0">
                <a:ea typeface="ＭＳ Ｐゴシック" pitchFamily="34" charset="-128"/>
              </a:rPr>
              <a:t>Offer a means for self-assessment</a:t>
            </a:r>
          </a:p>
          <a:p>
            <a:pPr>
              <a:buSzPct val="100000"/>
              <a:buFont typeface="Arial" pitchFamily="34" charset="0"/>
              <a:buChar char="•"/>
            </a:pPr>
            <a:endParaRPr lang="en-US" dirty="0">
              <a:ea typeface="ＭＳ Ｐゴシック" pitchFamily="34" charset="-128"/>
            </a:endParaRPr>
          </a:p>
          <a:p>
            <a:pPr>
              <a:buSzPct val="100000"/>
              <a:buFont typeface="Arial" pitchFamily="34" charset="0"/>
              <a:buChar char="•"/>
            </a:pPr>
            <a:endParaRPr lang="en-US" dirty="0">
              <a:ea typeface="ＭＳ Ｐゴシック" pitchFamily="34" charset="-128"/>
            </a:endParaRPr>
          </a:p>
        </p:txBody>
      </p:sp>
    </p:spTree>
    <p:extLst>
      <p:ext uri="{BB962C8B-B14F-4D97-AF65-F5344CB8AC3E}">
        <p14:creationId xmlns:p14="http://schemas.microsoft.com/office/powerpoint/2010/main" val="552925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609600"/>
            <a:ext cx="8087591" cy="1143000"/>
          </a:xfrm>
        </p:spPr>
        <p:txBody>
          <a:bodyPr/>
          <a:lstStyle/>
          <a:p>
            <a:pPr>
              <a:lnSpc>
                <a:spcPct val="100000"/>
              </a:lnSpc>
              <a:spcAft>
                <a:spcPts val="600"/>
              </a:spcAft>
            </a:pPr>
            <a:r>
              <a:rPr lang="en-US" sz="4400" dirty="0" smtClean="0">
                <a:latin typeface="Arial Narrow" pitchFamily="34" charset="0"/>
                <a:ea typeface="ＭＳ Ｐゴシック" pitchFamily="34" charset="-128"/>
                <a:cs typeface="Arial Narrow" pitchFamily="34" charset="0"/>
              </a:rPr>
              <a:t>Baldrige and Joint Commission Differences</a:t>
            </a:r>
          </a:p>
        </p:txBody>
      </p:sp>
      <p:sp>
        <p:nvSpPr>
          <p:cNvPr id="20483" name="Rectangle 3"/>
          <p:cNvSpPr>
            <a:spLocks noGrp="1" noChangeArrowheads="1"/>
          </p:cNvSpPr>
          <p:nvPr>
            <p:ph type="body" sz="half" idx="1"/>
          </p:nvPr>
        </p:nvSpPr>
        <p:spPr>
          <a:xfrm>
            <a:off x="571500" y="1832162"/>
            <a:ext cx="4000500" cy="4168588"/>
          </a:xfrm>
        </p:spPr>
        <p:txBody>
          <a:bodyPr/>
          <a:lstStyle/>
          <a:p>
            <a:pPr>
              <a:buFont typeface="Monotype Sorts"/>
              <a:buNone/>
            </a:pPr>
            <a:r>
              <a:rPr lang="en-US" sz="2900" b="1" dirty="0">
                <a:ea typeface="ＭＳ Ｐゴシック" pitchFamily="34" charset="-128"/>
              </a:rPr>
              <a:t>Joint Commission</a:t>
            </a:r>
            <a:r>
              <a:rPr lang="en-US" sz="2900" dirty="0">
                <a:ea typeface="ＭＳ Ｐゴシック" pitchFamily="34" charset="-128"/>
              </a:rPr>
              <a:t>	</a:t>
            </a:r>
          </a:p>
          <a:p>
            <a:pPr>
              <a:buSzPct val="100000"/>
              <a:buFont typeface="Arial" pitchFamily="34" charset="0"/>
              <a:buChar char="•"/>
            </a:pPr>
            <a:r>
              <a:rPr lang="en-US" sz="2900" dirty="0">
                <a:ea typeface="ＭＳ Ｐゴシック" pitchFamily="34" charset="-128"/>
              </a:rPr>
              <a:t>Focuses on patient care</a:t>
            </a:r>
          </a:p>
          <a:p>
            <a:pPr>
              <a:buSzPct val="100000"/>
              <a:buFont typeface="Arial" pitchFamily="34" charset="0"/>
              <a:buChar char="•"/>
            </a:pPr>
            <a:r>
              <a:rPr lang="en-US" sz="2900" dirty="0">
                <a:ea typeface="ＭＳ Ｐゴシック" pitchFamily="34" charset="-128"/>
              </a:rPr>
              <a:t>Establishes minimum standards for accreditation</a:t>
            </a:r>
          </a:p>
          <a:p>
            <a:pPr>
              <a:buSzPct val="100000"/>
              <a:buFont typeface="Arial" pitchFamily="34" charset="0"/>
              <a:buChar char="•"/>
            </a:pPr>
            <a:r>
              <a:rPr lang="en-US" sz="2900" dirty="0">
                <a:ea typeface="ＭＳ Ｐゴシック" pitchFamily="34" charset="-128"/>
              </a:rPr>
              <a:t>Considers individual factors					</a:t>
            </a:r>
          </a:p>
        </p:txBody>
      </p:sp>
      <p:sp>
        <p:nvSpPr>
          <p:cNvPr id="20484" name="Rectangle 4"/>
          <p:cNvSpPr>
            <a:spLocks noGrp="1" noChangeArrowheads="1"/>
          </p:cNvSpPr>
          <p:nvPr>
            <p:ph type="body" sz="half" idx="2"/>
          </p:nvPr>
        </p:nvSpPr>
        <p:spPr>
          <a:xfrm>
            <a:off x="4572000" y="1832162"/>
            <a:ext cx="4433455" cy="4168588"/>
          </a:xfrm>
        </p:spPr>
        <p:txBody>
          <a:bodyPr/>
          <a:lstStyle/>
          <a:p>
            <a:pPr>
              <a:buFont typeface="Monotype Sorts"/>
              <a:buNone/>
            </a:pPr>
            <a:r>
              <a:rPr lang="en-US" sz="2900" b="1" dirty="0">
                <a:ea typeface="ＭＳ Ｐゴシック" pitchFamily="34" charset="-128"/>
              </a:rPr>
              <a:t>Baldrige</a:t>
            </a:r>
          </a:p>
          <a:p>
            <a:pPr>
              <a:buSzPct val="100000"/>
              <a:buFont typeface="Arial" pitchFamily="34" charset="0"/>
              <a:buChar char="•"/>
            </a:pPr>
            <a:r>
              <a:rPr lang="en-US" sz="2900" dirty="0">
                <a:ea typeface="ＭＳ Ｐゴシック" pitchFamily="34" charset="-128"/>
              </a:rPr>
              <a:t>Overall organizational focus, including focus on patients</a:t>
            </a:r>
          </a:p>
          <a:p>
            <a:pPr>
              <a:buSzPct val="100000"/>
              <a:buFont typeface="Arial" pitchFamily="34" charset="0"/>
              <a:buChar char="•"/>
            </a:pPr>
            <a:r>
              <a:rPr lang="en-US" sz="2900" dirty="0">
                <a:ea typeface="ＭＳ Ｐゴシック" pitchFamily="34" charset="-128"/>
              </a:rPr>
              <a:t>Role-model performance</a:t>
            </a:r>
          </a:p>
          <a:p>
            <a:pPr>
              <a:buSzPct val="100000"/>
              <a:buFont typeface="Arial" pitchFamily="34" charset="0"/>
              <a:buChar char="•"/>
            </a:pPr>
            <a:r>
              <a:rPr lang="en-US" sz="2900" dirty="0">
                <a:ea typeface="ＭＳ Ｐゴシック" pitchFamily="34" charset="-128"/>
              </a:rPr>
              <a:t>Focuses on individual factors and strategic challenges and advantages</a:t>
            </a:r>
          </a:p>
        </p:txBody>
      </p:sp>
    </p:spTree>
    <p:extLst>
      <p:ext uri="{BB962C8B-B14F-4D97-AF65-F5344CB8AC3E}">
        <p14:creationId xmlns:p14="http://schemas.microsoft.com/office/powerpoint/2010/main" val="3336197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914400"/>
            <a:ext cx="7254875" cy="874059"/>
          </a:xfrm>
        </p:spPr>
        <p:txBody>
          <a:bodyPr/>
          <a:lstStyle/>
          <a:p>
            <a:r>
              <a:rPr lang="en-US" sz="4400" dirty="0" smtClean="0">
                <a:solidFill>
                  <a:schemeClr val="tx1"/>
                </a:solidFill>
                <a:latin typeface="Arial Narrow" pitchFamily="34" charset="0"/>
                <a:ea typeface="ＭＳ Ｐゴシック" pitchFamily="34" charset="-128"/>
                <a:cs typeface="Arial Narrow" pitchFamily="34" charset="0"/>
              </a:rPr>
              <a:t>Start Your Baldrige Journey</a:t>
            </a:r>
          </a:p>
        </p:txBody>
      </p:sp>
      <p:sp>
        <p:nvSpPr>
          <p:cNvPr id="16387" name="Rectangle 3"/>
          <p:cNvSpPr>
            <a:spLocks noGrp="1" noChangeArrowheads="1"/>
          </p:cNvSpPr>
          <p:nvPr>
            <p:ph type="body" idx="1"/>
          </p:nvPr>
        </p:nvSpPr>
        <p:spPr>
          <a:xfrm>
            <a:off x="1447800" y="1828800"/>
            <a:ext cx="7696200" cy="4038600"/>
          </a:xfrm>
        </p:spPr>
        <p:txBody>
          <a:bodyPr/>
          <a:lstStyle/>
          <a:p>
            <a:pPr>
              <a:lnSpc>
                <a:spcPct val="100000"/>
              </a:lnSpc>
              <a:spcBef>
                <a:spcPts val="0"/>
              </a:spcBef>
              <a:spcAft>
                <a:spcPts val="1200"/>
              </a:spcAft>
              <a:buSzPct val="100000"/>
              <a:buFont typeface="Arial" pitchFamily="34" charset="0"/>
              <a:buChar char="•"/>
            </a:pPr>
            <a:r>
              <a:rPr lang="en-US" sz="3000" dirty="0" smtClean="0">
                <a:ea typeface="ＭＳ Ｐゴシック" pitchFamily="34" charset="-128"/>
              </a:rPr>
              <a:t>Purchase the Criteria, or </a:t>
            </a:r>
            <a:br>
              <a:rPr lang="en-US" sz="3000" dirty="0" smtClean="0">
                <a:ea typeface="ＭＳ Ｐゴシック" pitchFamily="34" charset="-128"/>
              </a:rPr>
            </a:br>
            <a:r>
              <a:rPr lang="en-US" sz="3000" dirty="0" smtClean="0">
                <a:ea typeface="ＭＳ Ｐゴシック" pitchFamily="34" charset="-128"/>
              </a:rPr>
              <a:t>download free Criteria content.</a:t>
            </a:r>
          </a:p>
          <a:p>
            <a:pPr>
              <a:lnSpc>
                <a:spcPct val="100000"/>
              </a:lnSpc>
              <a:spcBef>
                <a:spcPts val="0"/>
              </a:spcBef>
              <a:spcAft>
                <a:spcPts val="1200"/>
              </a:spcAft>
              <a:buSzPct val="100000"/>
              <a:buFont typeface="Arial" pitchFamily="34" charset="0"/>
              <a:buChar char="•"/>
            </a:pPr>
            <a:r>
              <a:rPr lang="en-US" sz="3000" dirty="0">
                <a:ea typeface="ＭＳ Ｐゴシック" pitchFamily="34" charset="-128"/>
              </a:rPr>
              <a:t>Contact your state or local </a:t>
            </a:r>
            <a:r>
              <a:rPr lang="en-US" sz="3000" dirty="0" smtClean="0">
                <a:ea typeface="ＭＳ Ｐゴシック" pitchFamily="34" charset="-128"/>
              </a:rPr>
              <a:t/>
            </a:r>
            <a:br>
              <a:rPr lang="en-US" sz="3000" dirty="0" smtClean="0">
                <a:ea typeface="ＭＳ Ｐゴシック" pitchFamily="34" charset="-128"/>
              </a:rPr>
            </a:br>
            <a:r>
              <a:rPr lang="en-US" sz="3000" dirty="0" smtClean="0">
                <a:ea typeface="ＭＳ Ｐゴシック" pitchFamily="34" charset="-128"/>
              </a:rPr>
              <a:t>Baldrige-based program.</a:t>
            </a:r>
          </a:p>
          <a:p>
            <a:pPr>
              <a:lnSpc>
                <a:spcPct val="100000"/>
              </a:lnSpc>
              <a:spcBef>
                <a:spcPts val="0"/>
              </a:spcBef>
              <a:spcAft>
                <a:spcPts val="1200"/>
              </a:spcAft>
              <a:buSzPct val="100000"/>
              <a:buFont typeface="Arial" pitchFamily="34" charset="0"/>
              <a:buChar char="•"/>
            </a:pPr>
            <a:r>
              <a:rPr lang="en-US" sz="3000" dirty="0" smtClean="0">
                <a:ea typeface="ＭＳ Ｐゴシック" pitchFamily="34" charset="-128"/>
              </a:rPr>
              <a:t>Attend </a:t>
            </a:r>
            <a:r>
              <a:rPr lang="en-US" sz="3000" dirty="0">
                <a:ea typeface="ＭＳ Ｐゴシック" pitchFamily="34" charset="-128"/>
              </a:rPr>
              <a:t>a national or regional </a:t>
            </a:r>
            <a:r>
              <a:rPr lang="en-US" sz="3000" dirty="0" smtClean="0">
                <a:ea typeface="ＭＳ Ｐゴシック" pitchFamily="34" charset="-128"/>
              </a:rPr>
              <a:t>conference.</a:t>
            </a:r>
            <a:endParaRPr lang="en-US" sz="3000" dirty="0">
              <a:ea typeface="ＭＳ Ｐゴシック" pitchFamily="34" charset="-128"/>
            </a:endParaRPr>
          </a:p>
          <a:p>
            <a:pPr>
              <a:lnSpc>
                <a:spcPct val="100000"/>
              </a:lnSpc>
              <a:spcBef>
                <a:spcPts val="0"/>
              </a:spcBef>
              <a:spcAft>
                <a:spcPts val="1200"/>
              </a:spcAft>
              <a:buSzPct val="100000"/>
              <a:buFont typeface="Arial" pitchFamily="34" charset="0"/>
              <a:buChar char="•"/>
            </a:pPr>
            <a:r>
              <a:rPr lang="en-US" sz="3000" dirty="0">
                <a:ea typeface="ＭＳ Ｐゴシック" pitchFamily="34" charset="-128"/>
              </a:rPr>
              <a:t>Contact </a:t>
            </a:r>
            <a:r>
              <a:rPr lang="en-US" sz="3000" dirty="0" smtClean="0">
                <a:ea typeface="ＭＳ Ｐゴシック" pitchFamily="34" charset="-128"/>
              </a:rPr>
              <a:t>a Baldrige Award recipient.</a:t>
            </a:r>
            <a:endParaRPr lang="en-US" sz="3000" dirty="0">
              <a:ea typeface="ＭＳ Ｐゴシック" pitchFamily="34" charset="-128"/>
            </a:endParaRPr>
          </a:p>
        </p:txBody>
      </p:sp>
    </p:spTree>
    <p:extLst>
      <p:ext uri="{BB962C8B-B14F-4D97-AF65-F5344CB8AC3E}">
        <p14:creationId xmlns:p14="http://schemas.microsoft.com/office/powerpoint/2010/main" val="1978036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762000"/>
            <a:ext cx="7254875" cy="874059"/>
          </a:xfrm>
        </p:spPr>
        <p:txBody>
          <a:bodyPr/>
          <a:lstStyle/>
          <a:p>
            <a:r>
              <a:rPr lang="en-US" sz="4400" dirty="0" smtClean="0">
                <a:solidFill>
                  <a:schemeClr val="tx1"/>
                </a:solidFill>
                <a:latin typeface="Arial Narrow" pitchFamily="34" charset="0"/>
                <a:ea typeface="ＭＳ Ｐゴシック" pitchFamily="34" charset="-128"/>
                <a:cs typeface="Arial Narrow" pitchFamily="34" charset="0"/>
              </a:rPr>
              <a:t>Start Your Baldrige Journey</a:t>
            </a:r>
          </a:p>
        </p:txBody>
      </p:sp>
      <p:sp>
        <p:nvSpPr>
          <p:cNvPr id="16387" name="Rectangle 3"/>
          <p:cNvSpPr>
            <a:spLocks noGrp="1" noChangeArrowheads="1"/>
          </p:cNvSpPr>
          <p:nvPr>
            <p:ph type="body" idx="1"/>
          </p:nvPr>
        </p:nvSpPr>
        <p:spPr>
          <a:xfrm>
            <a:off x="1143000" y="1676400"/>
            <a:ext cx="7315200" cy="4114800"/>
          </a:xfrm>
        </p:spPr>
        <p:txBody>
          <a:bodyPr/>
          <a:lstStyle/>
          <a:p>
            <a:pPr>
              <a:lnSpc>
                <a:spcPct val="100000"/>
              </a:lnSpc>
              <a:spcBef>
                <a:spcPts val="0"/>
              </a:spcBef>
              <a:spcAft>
                <a:spcPts val="1200"/>
              </a:spcAft>
              <a:buSzPct val="100000"/>
              <a:buFont typeface="Arial" pitchFamily="34" charset="0"/>
              <a:buChar char="•"/>
            </a:pPr>
            <a:r>
              <a:rPr lang="en-US" sz="3000" dirty="0">
                <a:ea typeface="ＭＳ Ｐゴシック" pitchFamily="34" charset="-128"/>
              </a:rPr>
              <a:t>Become a Baldrige examiner, or </a:t>
            </a:r>
            <a:br>
              <a:rPr lang="en-US" sz="3000" dirty="0">
                <a:ea typeface="ＭＳ Ｐゴシック" pitchFamily="34" charset="-128"/>
              </a:rPr>
            </a:br>
            <a:r>
              <a:rPr lang="en-US" sz="3000" dirty="0">
                <a:ea typeface="ＭＳ Ｐゴシック" pitchFamily="34" charset="-128"/>
              </a:rPr>
              <a:t>attend examiner training.</a:t>
            </a:r>
          </a:p>
          <a:p>
            <a:pPr>
              <a:lnSpc>
                <a:spcPct val="100000"/>
              </a:lnSpc>
              <a:spcBef>
                <a:spcPts val="0"/>
              </a:spcBef>
              <a:spcAft>
                <a:spcPts val="1200"/>
              </a:spcAft>
              <a:buSzPct val="100000"/>
              <a:buFont typeface="Arial" pitchFamily="34" charset="0"/>
              <a:buChar char="•"/>
            </a:pPr>
            <a:r>
              <a:rPr lang="en-US" sz="3000" dirty="0">
                <a:ea typeface="ＭＳ Ｐゴシック" pitchFamily="34" charset="-128"/>
              </a:rPr>
              <a:t>Consider the Baldrige Executive Fellows Program for a senior leader.</a:t>
            </a:r>
          </a:p>
          <a:p>
            <a:pPr>
              <a:lnSpc>
                <a:spcPct val="100000"/>
              </a:lnSpc>
              <a:spcBef>
                <a:spcPts val="0"/>
              </a:spcBef>
              <a:spcAft>
                <a:spcPts val="1200"/>
              </a:spcAft>
              <a:buSzPct val="100000"/>
              <a:buFont typeface="Arial" pitchFamily="34" charset="0"/>
              <a:buChar char="•"/>
            </a:pPr>
            <a:r>
              <a:rPr lang="en-US" sz="3000" dirty="0">
                <a:ea typeface="ＭＳ Ｐゴシック" pitchFamily="34" charset="-128"/>
              </a:rPr>
              <a:t>Do a Baldrige self-assessment.</a:t>
            </a:r>
          </a:p>
          <a:p>
            <a:pPr>
              <a:lnSpc>
                <a:spcPct val="100000"/>
              </a:lnSpc>
              <a:spcBef>
                <a:spcPts val="0"/>
              </a:spcBef>
              <a:spcAft>
                <a:spcPts val="1200"/>
              </a:spcAft>
              <a:buSzPct val="100000"/>
              <a:buFont typeface="Arial" pitchFamily="34" charset="0"/>
              <a:buChar char="•"/>
            </a:pPr>
            <a:r>
              <a:rPr lang="en-US" sz="3000" dirty="0">
                <a:ea typeface="ＭＳ Ｐゴシック" pitchFamily="34" charset="-128"/>
              </a:rPr>
              <a:t>Apply for a Baldrige-based award, or </a:t>
            </a:r>
            <a:br>
              <a:rPr lang="en-US" sz="3000" dirty="0">
                <a:ea typeface="ＭＳ Ｐゴシック" pitchFamily="34" charset="-128"/>
              </a:rPr>
            </a:br>
            <a:r>
              <a:rPr lang="en-US" sz="3000" dirty="0">
                <a:ea typeface="ＭＳ Ｐゴシック" pitchFamily="34" charset="-128"/>
              </a:rPr>
              <a:t>consider a Baldrige Collaborative Assessment</a:t>
            </a:r>
            <a:r>
              <a:rPr lang="en-US" sz="3000" dirty="0" smtClean="0">
                <a:ea typeface="ＭＳ Ｐゴシック" pitchFamily="34" charset="-128"/>
              </a:rPr>
              <a:t>.</a:t>
            </a:r>
          </a:p>
          <a:p>
            <a:pPr>
              <a:lnSpc>
                <a:spcPct val="100000"/>
              </a:lnSpc>
              <a:spcBef>
                <a:spcPts val="0"/>
              </a:spcBef>
              <a:spcAft>
                <a:spcPts val="1200"/>
              </a:spcAft>
            </a:pPr>
            <a:endParaRPr lang="en-US" sz="3000" dirty="0" smtClean="0">
              <a:ea typeface="ＭＳ Ｐゴシック" pitchFamily="34" charset="-128"/>
            </a:endParaRPr>
          </a:p>
        </p:txBody>
      </p:sp>
    </p:spTree>
    <p:extLst>
      <p:ext uri="{BB962C8B-B14F-4D97-AF65-F5344CB8AC3E}">
        <p14:creationId xmlns:p14="http://schemas.microsoft.com/office/powerpoint/2010/main" val="33004996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3"/>
          <p:cNvGrpSpPr>
            <a:grpSpLocks/>
          </p:cNvGrpSpPr>
          <p:nvPr/>
        </p:nvGrpSpPr>
        <p:grpSpPr bwMode="auto">
          <a:xfrm>
            <a:off x="-2886" y="4800601"/>
            <a:ext cx="9143699" cy="2150747"/>
            <a:chOff x="-3175" y="5440680"/>
            <a:chExt cx="10058069" cy="2437513"/>
          </a:xfrm>
        </p:grpSpPr>
        <p:grpSp>
          <p:nvGrpSpPr>
            <p:cNvPr id="18438" name="Group 16"/>
            <p:cNvGrpSpPr>
              <a:grpSpLocks/>
            </p:cNvGrpSpPr>
            <p:nvPr/>
          </p:nvGrpSpPr>
          <p:grpSpPr bwMode="auto">
            <a:xfrm>
              <a:off x="-3175" y="5440680"/>
              <a:ext cx="10058069" cy="2437513"/>
              <a:chOff x="-3876" y="5440932"/>
              <a:chExt cx="10058400" cy="2437940"/>
            </a:xfrm>
          </p:grpSpPr>
          <p:pic>
            <p:nvPicPr>
              <p:cNvPr id="18442" name="Picture 14" descr="shutterstock_40118065#5D201C_cmyk.ai"/>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6" y="5440932"/>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Text Box 12"/>
              <p:cNvSpPr txBox="1">
                <a:spLocks noChangeArrowheads="1"/>
              </p:cNvSpPr>
              <p:nvPr/>
            </p:nvSpPr>
            <p:spPr bwMode="auto">
              <a:xfrm>
                <a:off x="26288" y="7442803"/>
                <a:ext cx="4387994" cy="2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sz="900">
                    <a:solidFill>
                      <a:schemeClr val="bg1"/>
                    </a:solidFill>
                    <a:latin typeface="Arial" pitchFamily="34" charset="0"/>
                    <a:cs typeface="Arial" pitchFamily="34" charset="0"/>
                  </a:rPr>
                  <a:t>Baldrige Performance Excellence Program | www.nist.gov/baldrige</a:t>
                </a:r>
              </a:p>
            </p:txBody>
          </p:sp>
        </p:grpSp>
        <p:pic>
          <p:nvPicPr>
            <p:cNvPr id="18439" name="Baldrige_Program_Logo_2010.whitebkgd.eps" descr="/Users/louannross/Desktop/Design Center/Art Folder/Logo Folder/M/ New 2010 Logo/Final Program Logo 2010/Baldrige_Program_Logo_2010.whitebkgd.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988" y="6464300"/>
              <a:ext cx="1624012"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nistident_flright_vec.eps" descr="/Users/louannross/Desktop/Design Center/Art Folder/Logo Folder/N/ New Identifiers 11.09.07/nistident_flright_vec.eps"/>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72550" y="7277100"/>
              <a:ext cx="9334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5" name="Rectangle 2"/>
          <p:cNvSpPr>
            <a:spLocks noGrp="1" noChangeArrowheads="1"/>
          </p:cNvSpPr>
          <p:nvPr>
            <p:ph type="title"/>
          </p:nvPr>
        </p:nvSpPr>
        <p:spPr>
          <a:xfrm>
            <a:off x="304800" y="580958"/>
            <a:ext cx="6026727" cy="707395"/>
          </a:xfrm>
        </p:spPr>
        <p:txBody>
          <a:bodyPr/>
          <a:lstStyle/>
          <a:p>
            <a:r>
              <a:rPr lang="en-US" sz="4400" dirty="0" smtClean="0">
                <a:solidFill>
                  <a:schemeClr val="tx1"/>
                </a:solidFill>
                <a:latin typeface="Arial Narrow" pitchFamily="34" charset="0"/>
                <a:ea typeface="ＭＳ Ｐゴシック" pitchFamily="34" charset="-128"/>
                <a:cs typeface="Arial Narrow" pitchFamily="34" charset="0"/>
              </a:rPr>
              <a:t>For More Information</a:t>
            </a:r>
          </a:p>
        </p:txBody>
      </p:sp>
      <p:sp>
        <p:nvSpPr>
          <p:cNvPr id="18436" name="Rectangle 3"/>
          <p:cNvSpPr>
            <a:spLocks noGrp="1" noChangeArrowheads="1"/>
          </p:cNvSpPr>
          <p:nvPr>
            <p:ph idx="1"/>
          </p:nvPr>
        </p:nvSpPr>
        <p:spPr>
          <a:xfrm>
            <a:off x="777367" y="1386148"/>
            <a:ext cx="7583192" cy="3643052"/>
          </a:xfrm>
        </p:spPr>
        <p:txBody>
          <a:bodyPr/>
          <a:lstStyle/>
          <a:p>
            <a:pPr>
              <a:lnSpc>
                <a:spcPct val="100000"/>
              </a:lnSpc>
              <a:spcBef>
                <a:spcPts val="0"/>
              </a:spcBef>
              <a:spcAft>
                <a:spcPts val="600"/>
              </a:spcAft>
              <a:buSzPct val="100000"/>
              <a:buFont typeface="Arial" pitchFamily="34" charset="0"/>
              <a:buChar char="•"/>
            </a:pPr>
            <a:r>
              <a:rPr lang="en-US" sz="2800" dirty="0" smtClean="0">
                <a:ea typeface="ＭＳ Ｐゴシック" pitchFamily="34" charset="-128"/>
              </a:rPr>
              <a:t>Criteria booklets and free Criteria content</a:t>
            </a:r>
          </a:p>
          <a:p>
            <a:pPr>
              <a:lnSpc>
                <a:spcPct val="100000"/>
              </a:lnSpc>
              <a:spcBef>
                <a:spcPts val="0"/>
              </a:spcBef>
              <a:spcAft>
                <a:spcPts val="600"/>
              </a:spcAft>
              <a:buSzPct val="100000"/>
              <a:buFont typeface="Arial" pitchFamily="34" charset="0"/>
              <a:buChar char="•"/>
            </a:pPr>
            <a:r>
              <a:rPr lang="en-US" sz="2800" dirty="0" smtClean="0">
                <a:ea typeface="ＭＳ Ｐゴシック" pitchFamily="34" charset="-128"/>
              </a:rPr>
              <a:t>Self-assessment tools </a:t>
            </a:r>
          </a:p>
          <a:p>
            <a:pPr>
              <a:lnSpc>
                <a:spcPct val="100000"/>
              </a:lnSpc>
              <a:spcBef>
                <a:spcPts val="0"/>
              </a:spcBef>
              <a:spcAft>
                <a:spcPts val="600"/>
              </a:spcAft>
              <a:buSzPct val="100000"/>
              <a:buFont typeface="Arial" pitchFamily="34" charset="0"/>
              <a:buChar char="•"/>
            </a:pPr>
            <a:r>
              <a:rPr lang="en-US" sz="2800" dirty="0">
                <a:ea typeface="ＭＳ Ｐゴシック" pitchFamily="34" charset="-128"/>
              </a:rPr>
              <a:t>Training, conferences, and executive education</a:t>
            </a:r>
          </a:p>
          <a:p>
            <a:pPr>
              <a:lnSpc>
                <a:spcPct val="100000"/>
              </a:lnSpc>
              <a:spcBef>
                <a:spcPts val="0"/>
              </a:spcBef>
              <a:spcAft>
                <a:spcPts val="600"/>
              </a:spcAft>
              <a:buSzPct val="100000"/>
              <a:buFont typeface="Arial" pitchFamily="34" charset="0"/>
              <a:buChar char="•"/>
            </a:pPr>
            <a:r>
              <a:rPr lang="en-US" sz="2800" dirty="0" smtClean="0">
                <a:ea typeface="ＭＳ Ｐゴシック" pitchFamily="34" charset="-128"/>
              </a:rPr>
              <a:t>Organizational </a:t>
            </a:r>
            <a:r>
              <a:rPr lang="en-US" sz="2800" dirty="0">
                <a:ea typeface="ＭＳ Ｐゴシック" pitchFamily="34" charset="-128"/>
              </a:rPr>
              <a:t>assessments</a:t>
            </a:r>
          </a:p>
          <a:p>
            <a:pPr>
              <a:lnSpc>
                <a:spcPct val="100000"/>
              </a:lnSpc>
              <a:spcBef>
                <a:spcPts val="0"/>
              </a:spcBef>
              <a:spcAft>
                <a:spcPts val="600"/>
              </a:spcAft>
              <a:buSzPct val="100000"/>
              <a:buFont typeface="Arial" pitchFamily="34" charset="0"/>
              <a:buChar char="•"/>
            </a:pPr>
            <a:r>
              <a:rPr lang="en-US" sz="2800" dirty="0" smtClean="0">
                <a:ea typeface="ＭＳ Ｐゴシック" pitchFamily="34" charset="-128"/>
              </a:rPr>
              <a:t>Award recipient profiles</a:t>
            </a:r>
          </a:p>
          <a:p>
            <a:pPr>
              <a:lnSpc>
                <a:spcPct val="100000"/>
              </a:lnSpc>
              <a:spcBef>
                <a:spcPts val="0"/>
              </a:spcBef>
              <a:spcAft>
                <a:spcPts val="600"/>
              </a:spcAft>
              <a:buSzPct val="100000"/>
              <a:buFont typeface="Arial" pitchFamily="34" charset="0"/>
              <a:buChar char="•"/>
            </a:pPr>
            <a:r>
              <a:rPr lang="en-US" sz="2800" dirty="0" smtClean="0">
                <a:ea typeface="ＭＳ Ｐゴシック" pitchFamily="34" charset="-128"/>
              </a:rPr>
              <a:t>Case studies</a:t>
            </a:r>
          </a:p>
          <a:p>
            <a:pPr>
              <a:lnSpc>
                <a:spcPct val="100000"/>
              </a:lnSpc>
              <a:spcBef>
                <a:spcPts val="0"/>
              </a:spcBef>
              <a:spcAft>
                <a:spcPts val="600"/>
              </a:spcAft>
              <a:buSzPct val="100000"/>
              <a:buFont typeface="Arial" pitchFamily="34" charset="0"/>
              <a:buChar char="•"/>
            </a:pPr>
            <a:r>
              <a:rPr lang="en-US" sz="2800" dirty="0" smtClean="0">
                <a:ea typeface="ＭＳ Ｐゴシック" pitchFamily="34" charset="-128"/>
              </a:rPr>
              <a:t>Connections to the Baldrige community</a:t>
            </a:r>
          </a:p>
        </p:txBody>
      </p:sp>
      <p:sp>
        <p:nvSpPr>
          <p:cNvPr id="23" name="TextBox 22"/>
          <p:cNvSpPr txBox="1"/>
          <p:nvPr/>
        </p:nvSpPr>
        <p:spPr>
          <a:xfrm>
            <a:off x="5486400" y="4800600"/>
            <a:ext cx="3519055" cy="1190855"/>
          </a:xfrm>
          <a:prstGeom prst="rect">
            <a:avLst/>
          </a:prstGeom>
          <a:noFill/>
        </p:spPr>
        <p:txBody>
          <a:bodyPr wrap="square" lIns="82058" tIns="41029" rIns="82058" bIns="41029">
            <a:spAutoFit/>
          </a:bodyPr>
          <a:lstStyle/>
          <a:p>
            <a:pPr marL="464427" indent="-464427" algn="r" defTabSz="914608" eaLnBrk="0" hangingPunct="0">
              <a:buSzPct val="50000"/>
              <a:defRPr/>
            </a:pPr>
            <a:r>
              <a:rPr lang="en-US" sz="2400" b="1" kern="0" dirty="0">
                <a:solidFill>
                  <a:srgbClr val="000000"/>
                </a:solidFill>
                <a:latin typeface="Arial Narrow"/>
                <a:ea typeface="ＭＳ Ｐゴシック" pitchFamily="-107" charset="-128"/>
              </a:rPr>
              <a:t>www.nist.gov/baldrige </a:t>
            </a:r>
          </a:p>
          <a:p>
            <a:pPr marL="464427" indent="-464427" algn="r" defTabSz="914608" eaLnBrk="0" hangingPunct="0">
              <a:buSzPct val="50000"/>
              <a:defRPr/>
            </a:pPr>
            <a:r>
              <a:rPr lang="en-US" sz="2400" b="1" kern="0" dirty="0">
                <a:solidFill>
                  <a:srgbClr val="000000"/>
                </a:solidFill>
                <a:latin typeface="Arial Narrow"/>
                <a:ea typeface="ＭＳ Ｐゴシック" pitchFamily="-107" charset="-128"/>
              </a:rPr>
              <a:t>baldrige@nist.gov</a:t>
            </a:r>
          </a:p>
          <a:p>
            <a:pPr marL="464427" indent="-464427" algn="r" defTabSz="914608" eaLnBrk="0" hangingPunct="0">
              <a:buSzPct val="50000"/>
              <a:defRPr/>
            </a:pPr>
            <a:r>
              <a:rPr lang="en-US" sz="2400" b="1" kern="0" dirty="0">
                <a:solidFill>
                  <a:srgbClr val="000000"/>
                </a:solidFill>
                <a:latin typeface="Arial Narrow"/>
                <a:ea typeface="ＭＳ Ｐゴシック" pitchFamily="-107" charset="-128"/>
              </a:rPr>
              <a:t>(301) </a:t>
            </a:r>
            <a:r>
              <a:rPr lang="en-US" sz="2400" b="1" kern="0" dirty="0" smtClean="0">
                <a:solidFill>
                  <a:srgbClr val="000000"/>
                </a:solidFill>
                <a:latin typeface="Arial Narrow"/>
                <a:ea typeface="ＭＳ Ｐゴシック" pitchFamily="-107" charset="-128"/>
              </a:rPr>
              <a:t>975-2036</a:t>
            </a:r>
            <a:endParaRPr lang="en-US" sz="2400" dirty="0">
              <a:ea typeface="ＭＳ Ｐゴシック" pitchFamily="-109" charset="-128"/>
            </a:endParaRPr>
          </a:p>
        </p:txBody>
      </p:sp>
    </p:spTree>
    <p:extLst>
      <p:ext uri="{BB962C8B-B14F-4D97-AF65-F5344CB8AC3E}">
        <p14:creationId xmlns:p14="http://schemas.microsoft.com/office/powerpoint/2010/main" val="1302534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801742" y="3372110"/>
            <a:ext cx="3130830" cy="3048000"/>
          </a:xfrm>
          <a:prstGeom prst="rect">
            <a:avLst/>
          </a:prstGeom>
        </p:spPr>
      </p:pic>
      <p:sp>
        <p:nvSpPr>
          <p:cNvPr id="3074" name="Rectangle 2"/>
          <p:cNvSpPr>
            <a:spLocks noChangeArrowheads="1"/>
          </p:cNvSpPr>
          <p:nvPr/>
        </p:nvSpPr>
        <p:spPr bwMode="auto">
          <a:xfrm>
            <a:off x="304800" y="381000"/>
            <a:ext cx="8991600" cy="659940"/>
          </a:xfrm>
          <a:prstGeom prst="rect">
            <a:avLst/>
          </a:prstGeom>
          <a:noFill/>
          <a:ln w="9525">
            <a:noFill/>
            <a:miter lim="800000"/>
            <a:headEnd/>
            <a:tailEnd/>
          </a:ln>
        </p:spPr>
        <p:txBody>
          <a:bodyPr wrap="square" lIns="82058" tIns="41029" rIns="82058" bIns="41029">
            <a:spAutoFit/>
          </a:bodyPr>
          <a:lstStyle/>
          <a:p>
            <a:pPr eaLnBrk="0" hangingPunct="0">
              <a:lnSpc>
                <a:spcPts val="4487"/>
              </a:lnSpc>
              <a:defRPr/>
            </a:pPr>
            <a:r>
              <a:rPr lang="en-US" sz="4400" b="1" dirty="0" smtClean="0">
                <a:latin typeface="+mj-lt"/>
                <a:ea typeface="ＭＳ Ｐゴシック" pitchFamily="-109" charset="-128"/>
              </a:rPr>
              <a:t>The Criteria . . .</a:t>
            </a:r>
            <a:endParaRPr lang="en-US" sz="4400" b="1" dirty="0">
              <a:latin typeface="+mj-lt"/>
              <a:ea typeface="ＭＳ Ｐゴシック" pitchFamily="-109" charset="-128"/>
            </a:endParaRPr>
          </a:p>
        </p:txBody>
      </p:sp>
      <p:sp>
        <p:nvSpPr>
          <p:cNvPr id="4099" name="Rectangle 3"/>
          <p:cNvSpPr>
            <a:spLocks noChangeArrowheads="1"/>
          </p:cNvSpPr>
          <p:nvPr/>
        </p:nvSpPr>
        <p:spPr bwMode="auto">
          <a:xfrm>
            <a:off x="609600" y="1339403"/>
            <a:ext cx="7848600" cy="249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8" tIns="41029" rIns="82058" bIns="41029">
            <a:spAutoFit/>
          </a:bodyPr>
          <a:lstStyle/>
          <a:p>
            <a:pPr marL="606682" lvl="1" indent="-457200" eaLnBrk="0" hangingPunct="0">
              <a:lnSpc>
                <a:spcPts val="3410"/>
              </a:lnSpc>
              <a:spcBef>
                <a:spcPts val="1795"/>
              </a:spcBef>
              <a:buSzPct val="50000"/>
              <a:buFontTx/>
              <a:buChar char="●"/>
            </a:pPr>
            <a:r>
              <a:rPr lang="en-US" sz="3200" dirty="0" smtClean="0">
                <a:latin typeface="Arial Narrow" pitchFamily="34" charset="0"/>
              </a:rPr>
              <a:t>Empower your organization to reach your goals, improve results, and become more competitive</a:t>
            </a:r>
            <a:endParaRPr lang="en-US" sz="3200" dirty="0">
              <a:latin typeface="Arial Narrow" pitchFamily="34" charset="0"/>
            </a:endParaRPr>
          </a:p>
          <a:p>
            <a:pPr marL="606682" lvl="1" indent="-457200" eaLnBrk="0" hangingPunct="0">
              <a:lnSpc>
                <a:spcPts val="3410"/>
              </a:lnSpc>
              <a:spcBef>
                <a:spcPts val="1795"/>
              </a:spcBef>
              <a:buSzPct val="50000"/>
              <a:buFontTx/>
              <a:buChar char="●"/>
            </a:pPr>
            <a:r>
              <a:rPr lang="en-US" sz="3200" dirty="0" smtClean="0"/>
              <a:t>Help you assess where </a:t>
            </a:r>
            <a:r>
              <a:rPr lang="en-US" sz="3200" dirty="0"/>
              <a:t>your organization is and where it needs to be</a:t>
            </a:r>
            <a:r>
              <a:rPr lang="en-US" sz="3200" dirty="0" smtClean="0"/>
              <a:t> </a:t>
            </a:r>
          </a:p>
        </p:txBody>
      </p:sp>
      <p:sp>
        <p:nvSpPr>
          <p:cNvPr id="5" name="Rectangle 3"/>
          <p:cNvSpPr>
            <a:spLocks noChangeArrowheads="1"/>
          </p:cNvSpPr>
          <p:nvPr/>
        </p:nvSpPr>
        <p:spPr bwMode="auto">
          <a:xfrm>
            <a:off x="609600" y="3962400"/>
            <a:ext cx="5250287" cy="139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8" tIns="41029" rIns="82058" bIns="41029">
            <a:spAutoFit/>
          </a:bodyPr>
          <a:lstStyle/>
          <a:p>
            <a:pPr marL="606682" lvl="1" indent="-457200" eaLnBrk="0" hangingPunct="0">
              <a:lnSpc>
                <a:spcPts val="3410"/>
              </a:lnSpc>
              <a:spcBef>
                <a:spcPts val="1795"/>
              </a:spcBef>
              <a:buSzPct val="50000"/>
              <a:buFontTx/>
              <a:buChar char="●"/>
            </a:pPr>
            <a:r>
              <a:rPr lang="en-US" sz="3200" dirty="0">
                <a:latin typeface="Arial Narrow" pitchFamily="34" charset="0"/>
              </a:rPr>
              <a:t>Give you the tools you need to examine your management system</a:t>
            </a:r>
          </a:p>
        </p:txBody>
      </p:sp>
    </p:spTree>
    <p:extLst>
      <p:ext uri="{BB962C8B-B14F-4D97-AF65-F5344CB8AC3E}">
        <p14:creationId xmlns:p14="http://schemas.microsoft.com/office/powerpoint/2010/main" val="3846972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57200" y="381000"/>
            <a:ext cx="7849815" cy="659940"/>
          </a:xfrm>
          <a:prstGeom prst="rect">
            <a:avLst/>
          </a:prstGeom>
          <a:noFill/>
          <a:ln w="9525">
            <a:noFill/>
            <a:miter lim="800000"/>
            <a:headEnd/>
            <a:tailEnd/>
          </a:ln>
        </p:spPr>
        <p:txBody>
          <a:bodyPr wrap="square" lIns="82058" tIns="41029" rIns="82058" bIns="41029">
            <a:spAutoFit/>
          </a:bodyPr>
          <a:lstStyle/>
          <a:p>
            <a:pPr eaLnBrk="0" hangingPunct="0">
              <a:lnSpc>
                <a:spcPts val="4487"/>
              </a:lnSpc>
              <a:defRPr/>
            </a:pPr>
            <a:r>
              <a:rPr lang="en-US" sz="4400" b="1" dirty="0" smtClean="0">
                <a:latin typeface="+mj-lt"/>
                <a:ea typeface="ＭＳ Ｐゴシック" pitchFamily="-109" charset="-128"/>
              </a:rPr>
              <a:t>Nationwide</a:t>
            </a:r>
            <a:endParaRPr lang="en-US" sz="4400" b="1" dirty="0">
              <a:latin typeface="+mj-lt"/>
              <a:ea typeface="ＭＳ Ｐゴシック" pitchFamily="-109" charset="-12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228" y="3067962"/>
            <a:ext cx="3111992" cy="3840480"/>
          </a:xfrm>
          <a:prstGeom prst="rect">
            <a:avLst/>
          </a:prstGeom>
        </p:spPr>
      </p:pic>
      <p:sp>
        <p:nvSpPr>
          <p:cNvPr id="4099" name="Rectangle 3"/>
          <p:cNvSpPr>
            <a:spLocks noChangeArrowheads="1"/>
          </p:cNvSpPr>
          <p:nvPr/>
        </p:nvSpPr>
        <p:spPr bwMode="auto">
          <a:xfrm>
            <a:off x="457200" y="1263736"/>
            <a:ext cx="7273636" cy="249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p>
            <a:pPr marL="606682" lvl="1" indent="-457200" eaLnBrk="0" hangingPunct="0">
              <a:lnSpc>
                <a:spcPts val="3410"/>
              </a:lnSpc>
              <a:spcBef>
                <a:spcPts val="1795"/>
              </a:spcBef>
              <a:buSzPct val="50000"/>
              <a:buFont typeface="Arial Narrow" pitchFamily="34" charset="0"/>
              <a:buChar char="●"/>
            </a:pPr>
            <a:r>
              <a:rPr lang="en-US" sz="3200" dirty="0" smtClean="0">
                <a:latin typeface="Arial Narrow" pitchFamily="34" charset="0"/>
              </a:rPr>
              <a:t>Help </a:t>
            </a:r>
            <a:r>
              <a:rPr lang="en-US" sz="3200" dirty="0">
                <a:latin typeface="Arial Narrow" pitchFamily="34" charset="0"/>
              </a:rPr>
              <a:t>improve </a:t>
            </a:r>
            <a:r>
              <a:rPr lang="en-US" sz="3200" dirty="0" smtClean="0">
                <a:latin typeface="Arial Narrow" pitchFamily="34" charset="0"/>
              </a:rPr>
              <a:t>organizational practices</a:t>
            </a:r>
            <a:r>
              <a:rPr lang="en-US" sz="3200" dirty="0">
                <a:latin typeface="Arial Narrow" pitchFamily="34" charset="0"/>
              </a:rPr>
              <a:t>, capabilities, and </a:t>
            </a:r>
            <a:r>
              <a:rPr lang="en-US" sz="3200" dirty="0" smtClean="0">
                <a:latin typeface="Arial Narrow" pitchFamily="34" charset="0"/>
              </a:rPr>
              <a:t>results</a:t>
            </a:r>
            <a:endParaRPr lang="en-US" sz="3200" dirty="0">
              <a:latin typeface="Arial Narrow" pitchFamily="34" charset="0"/>
            </a:endParaRPr>
          </a:p>
          <a:p>
            <a:pPr marL="606682" lvl="1" indent="-457200" eaLnBrk="0" hangingPunct="0">
              <a:lnSpc>
                <a:spcPts val="3410"/>
              </a:lnSpc>
              <a:spcBef>
                <a:spcPts val="1795"/>
              </a:spcBef>
              <a:buSzPct val="50000"/>
              <a:buFont typeface="Arial Narrow" pitchFamily="34" charset="0"/>
              <a:buChar char="●"/>
            </a:pPr>
            <a:r>
              <a:rPr lang="en-US" sz="3200" dirty="0" smtClean="0">
                <a:latin typeface="Arial Narrow" pitchFamily="34" charset="0"/>
              </a:rPr>
              <a:t>Facilitate </a:t>
            </a:r>
            <a:r>
              <a:rPr lang="en-US" sz="3200" dirty="0">
                <a:latin typeface="Arial Narrow" pitchFamily="34" charset="0"/>
              </a:rPr>
              <a:t>communication and sharing of best </a:t>
            </a:r>
            <a:r>
              <a:rPr lang="en-US" sz="3200" dirty="0" smtClean="0">
                <a:latin typeface="Arial Narrow" pitchFamily="34" charset="0"/>
              </a:rPr>
              <a:t>practices among organizations (Baldrige Award)</a:t>
            </a:r>
            <a:endParaRPr lang="en-US" sz="3200" dirty="0">
              <a:latin typeface="Arial Narrow" pitchFamily="34" charset="0"/>
            </a:endParaRPr>
          </a:p>
        </p:txBody>
      </p:sp>
      <p:sp>
        <p:nvSpPr>
          <p:cNvPr id="5" name="Rectangle 3"/>
          <p:cNvSpPr>
            <a:spLocks noChangeArrowheads="1"/>
          </p:cNvSpPr>
          <p:nvPr/>
        </p:nvSpPr>
        <p:spPr bwMode="auto">
          <a:xfrm>
            <a:off x="457200" y="3962400"/>
            <a:ext cx="5715000" cy="139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p>
            <a:pPr marL="606682" lvl="1" indent="-457200" eaLnBrk="0" hangingPunct="0">
              <a:lnSpc>
                <a:spcPts val="3410"/>
              </a:lnSpc>
              <a:spcBef>
                <a:spcPts val="1795"/>
              </a:spcBef>
              <a:buSzPct val="50000"/>
              <a:buFont typeface="Arial Narrow" pitchFamily="34" charset="0"/>
              <a:buChar char="●"/>
            </a:pPr>
            <a:r>
              <a:rPr lang="en-US" sz="3200" dirty="0">
                <a:latin typeface="Arial Narrow" pitchFamily="34" charset="0"/>
              </a:rPr>
              <a:t>Are a tool for understanding and managing organizational performance</a:t>
            </a:r>
          </a:p>
        </p:txBody>
      </p:sp>
    </p:spTree>
    <p:extLst>
      <p:ext uri="{BB962C8B-B14F-4D97-AF65-F5344CB8AC3E}">
        <p14:creationId xmlns:p14="http://schemas.microsoft.com/office/powerpoint/2010/main" val="1599224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57200" y="381000"/>
            <a:ext cx="8229600" cy="659940"/>
          </a:xfrm>
          <a:prstGeom prst="rect">
            <a:avLst/>
          </a:prstGeom>
          <a:noFill/>
          <a:ln w="9525">
            <a:noFill/>
            <a:miter lim="800000"/>
            <a:headEnd/>
            <a:tailEnd/>
          </a:ln>
        </p:spPr>
        <p:txBody>
          <a:bodyPr wrap="square" lIns="82058" tIns="41029" rIns="82058" bIns="41029">
            <a:spAutoFit/>
          </a:bodyPr>
          <a:lstStyle/>
          <a:p>
            <a:pPr eaLnBrk="0" hangingPunct="0">
              <a:lnSpc>
                <a:spcPts val="4487"/>
              </a:lnSpc>
              <a:defRPr/>
            </a:pPr>
            <a:r>
              <a:rPr lang="en-US" sz="4400" b="1" dirty="0" smtClean="0">
                <a:latin typeface="+mj-lt"/>
                <a:ea typeface="ＭＳ Ｐゴシック" pitchFamily="-109" charset="-128"/>
              </a:rPr>
              <a:t>The Criteria Are the Basis for . . .</a:t>
            </a:r>
            <a:endParaRPr lang="en-US" sz="4400" b="1" dirty="0">
              <a:latin typeface="+mj-lt"/>
              <a:ea typeface="ＭＳ Ｐゴシック" pitchFamily="-109" charset="-128"/>
            </a:endParaRPr>
          </a:p>
        </p:txBody>
      </p:sp>
      <p:sp>
        <p:nvSpPr>
          <p:cNvPr id="4099" name="Rectangle 3"/>
          <p:cNvSpPr>
            <a:spLocks noChangeArrowheads="1"/>
          </p:cNvSpPr>
          <p:nvPr/>
        </p:nvSpPr>
        <p:spPr bwMode="auto">
          <a:xfrm>
            <a:off x="2286000" y="1619909"/>
            <a:ext cx="6096000" cy="954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8" tIns="41029" rIns="82058" bIns="41029">
            <a:spAutoFit/>
          </a:bodyPr>
          <a:lstStyle/>
          <a:p>
            <a:pPr marL="149482" lvl="1" eaLnBrk="0" hangingPunct="0">
              <a:lnSpc>
                <a:spcPts val="3410"/>
              </a:lnSpc>
              <a:spcBef>
                <a:spcPts val="1795"/>
              </a:spcBef>
              <a:buSzPct val="60000"/>
            </a:pPr>
            <a:r>
              <a:rPr lang="en-US" sz="3200" dirty="0" smtClean="0">
                <a:latin typeface="Arial Narrow" pitchFamily="34" charset="0"/>
              </a:rPr>
              <a:t>State, local, and industry-based performance excellence programs</a:t>
            </a:r>
            <a:endParaRPr lang="en-US" sz="3200" dirty="0">
              <a:latin typeface="Arial Narrow"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3554569"/>
            <a:ext cx="3550136" cy="25603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98" y="1045796"/>
            <a:ext cx="1909214" cy="2103120"/>
          </a:xfrm>
          <a:prstGeom prst="rect">
            <a:avLst/>
          </a:prstGeom>
        </p:spPr>
      </p:pic>
      <p:sp>
        <p:nvSpPr>
          <p:cNvPr id="8" name="Rectangle 3"/>
          <p:cNvSpPr>
            <a:spLocks noChangeArrowheads="1"/>
          </p:cNvSpPr>
          <p:nvPr/>
        </p:nvSpPr>
        <p:spPr bwMode="auto">
          <a:xfrm>
            <a:off x="762000" y="3657600"/>
            <a:ext cx="4419600" cy="139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8" tIns="41029" rIns="82058" bIns="41029">
            <a:spAutoFit/>
          </a:bodyPr>
          <a:lstStyle/>
          <a:p>
            <a:pPr marL="149482" lvl="1" eaLnBrk="0" hangingPunct="0">
              <a:lnSpc>
                <a:spcPts val="3410"/>
              </a:lnSpc>
              <a:spcBef>
                <a:spcPts val="1795"/>
              </a:spcBef>
              <a:buSzPct val="60000"/>
            </a:pPr>
            <a:r>
              <a:rPr lang="en-US" sz="3200" dirty="0" smtClean="0">
                <a:latin typeface="Arial Narrow" pitchFamily="34" charset="0"/>
              </a:rPr>
              <a:t>Many of the nearly </a:t>
            </a:r>
            <a:r>
              <a:rPr lang="en-US" sz="3200" dirty="0">
                <a:latin typeface="Arial Narrow" pitchFamily="34" charset="0"/>
              </a:rPr>
              <a:t>100 performance </a:t>
            </a:r>
            <a:r>
              <a:rPr lang="en-US" sz="3200" dirty="0" smtClean="0">
                <a:latin typeface="Arial Narrow" pitchFamily="34" charset="0"/>
              </a:rPr>
              <a:t>excellence </a:t>
            </a:r>
            <a:r>
              <a:rPr lang="en-US" sz="3200" dirty="0">
                <a:latin typeface="Arial Narrow" pitchFamily="34" charset="0"/>
              </a:rPr>
              <a:t>programs </a:t>
            </a:r>
            <a:r>
              <a:rPr lang="en-US" sz="3200" dirty="0" smtClean="0">
                <a:latin typeface="Arial Narrow" pitchFamily="34" charset="0"/>
              </a:rPr>
              <a:t>around </a:t>
            </a:r>
            <a:r>
              <a:rPr lang="en-US" sz="3200" dirty="0">
                <a:latin typeface="Arial Narrow" pitchFamily="34" charset="0"/>
              </a:rPr>
              <a:t>the </a:t>
            </a:r>
            <a:r>
              <a:rPr lang="en-US" sz="3200" dirty="0" smtClean="0">
                <a:latin typeface="Arial Narrow" pitchFamily="34" charset="0"/>
              </a:rPr>
              <a:t>globe</a:t>
            </a:r>
            <a:endParaRPr lang="en-US" sz="3200" dirty="0">
              <a:latin typeface="Arial Narrow" pitchFamily="34" charset="0"/>
            </a:endParaRPr>
          </a:p>
        </p:txBody>
      </p:sp>
    </p:spTree>
    <p:extLst>
      <p:ext uri="{BB962C8B-B14F-4D97-AF65-F5344CB8AC3E}">
        <p14:creationId xmlns:p14="http://schemas.microsoft.com/office/powerpoint/2010/main" val="4061050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228600"/>
            <a:ext cx="7410739" cy="946897"/>
          </a:xfrm>
        </p:spPr>
        <p:txBody>
          <a:bodyPr/>
          <a:lstStyle/>
          <a:p>
            <a:r>
              <a:rPr lang="en-US" sz="4400" dirty="0" smtClean="0">
                <a:latin typeface="Arial Narrow" pitchFamily="34" charset="0"/>
                <a:ea typeface="ＭＳ Ｐゴシック" pitchFamily="34" charset="-128"/>
                <a:cs typeface="Arial Narrow" pitchFamily="34" charset="0"/>
              </a:rPr>
              <a:t>What Are the Criteria?</a:t>
            </a:r>
          </a:p>
        </p:txBody>
      </p:sp>
      <p:sp>
        <p:nvSpPr>
          <p:cNvPr id="5123" name="Rectangle 3"/>
          <p:cNvSpPr>
            <a:spLocks noGrp="1" noChangeArrowheads="1"/>
          </p:cNvSpPr>
          <p:nvPr>
            <p:ph idx="1"/>
          </p:nvPr>
        </p:nvSpPr>
        <p:spPr>
          <a:xfrm>
            <a:off x="685800" y="1066800"/>
            <a:ext cx="8077200" cy="2514600"/>
          </a:xfrm>
        </p:spPr>
        <p:txBody>
          <a:bodyPr/>
          <a:lstStyle/>
          <a:p>
            <a:pPr>
              <a:buFont typeface="Arial Narrow" pitchFamily="34" charset="0"/>
              <a:buChar char="●"/>
            </a:pPr>
            <a:r>
              <a:rPr lang="en-US" dirty="0" smtClean="0">
                <a:ea typeface="ＭＳ Ｐゴシック" pitchFamily="34" charset="-128"/>
              </a:rPr>
              <a:t>A set of expectations or requirements</a:t>
            </a:r>
          </a:p>
          <a:p>
            <a:pPr>
              <a:buFont typeface="Arial Narrow" pitchFamily="34" charset="0"/>
              <a:buChar char="●"/>
            </a:pPr>
            <a:r>
              <a:rPr lang="en-US" dirty="0" smtClean="0">
                <a:ea typeface="ＭＳ Ｐゴシック" pitchFamily="34" charset="-128"/>
              </a:rPr>
              <a:t>A structured approach to performance improvement</a:t>
            </a:r>
          </a:p>
          <a:p>
            <a:pPr>
              <a:buFont typeface="Arial Narrow" pitchFamily="34" charset="0"/>
              <a:buChar char="●"/>
            </a:pPr>
            <a:r>
              <a:rPr lang="en-US" dirty="0" smtClean="0">
                <a:ea typeface="ＭＳ Ｐゴシック" pitchFamily="34" charset="-128"/>
              </a:rPr>
              <a:t>A framework for a systems view of performance management</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05" r="5739"/>
          <a:stretch/>
        </p:blipFill>
        <p:spPr bwMode="auto">
          <a:xfrm>
            <a:off x="2286000" y="3709987"/>
            <a:ext cx="6616138" cy="2286000"/>
          </a:xfrm>
          <a:prstGeom prst="rect">
            <a:avLst/>
          </a:prstGeom>
          <a:noFill/>
          <a:ln w="31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761592" y="1600200"/>
            <a:ext cx="8153807" cy="3781308"/>
          </a:xfrm>
          <a:prstGeom prst="rect">
            <a:avLst/>
          </a:prstGeom>
          <a:noFill/>
          <a:ln w="9525">
            <a:noFill/>
            <a:miter lim="800000"/>
            <a:headEnd/>
            <a:tailEnd/>
          </a:ln>
        </p:spPr>
        <p:txBody>
          <a:bodyPr wrap="square" lIns="82058" tIns="41029" rIns="82058" bIns="41029">
            <a:spAutoFit/>
          </a:bodyPr>
          <a:lstStyle/>
          <a:p>
            <a:pPr marL="457200" indent="-457200">
              <a:spcAft>
                <a:spcPts val="600"/>
              </a:spcAft>
              <a:buFont typeface="Arial" pitchFamily="34" charset="0"/>
              <a:buChar char="•"/>
            </a:pPr>
            <a:r>
              <a:rPr lang="en-US" sz="3200" dirty="0" smtClean="0"/>
              <a:t>Align </a:t>
            </a:r>
            <a:r>
              <a:rPr lang="en-US" sz="3200" dirty="0"/>
              <a:t>your </a:t>
            </a:r>
            <a:r>
              <a:rPr lang="en-US" sz="3200" dirty="0" smtClean="0"/>
              <a:t>resources</a:t>
            </a:r>
          </a:p>
          <a:p>
            <a:pPr marL="457200" indent="-457200">
              <a:spcAft>
                <a:spcPts val="600"/>
              </a:spcAft>
              <a:buFont typeface="Arial" pitchFamily="34" charset="0"/>
              <a:buChar char="•"/>
            </a:pPr>
            <a:r>
              <a:rPr lang="en-US" sz="3200" dirty="0" smtClean="0"/>
              <a:t>Identify </a:t>
            </a:r>
            <a:r>
              <a:rPr lang="en-US" sz="3200" dirty="0"/>
              <a:t>strengths and opportunities for </a:t>
            </a:r>
            <a:r>
              <a:rPr lang="en-US" sz="3200" dirty="0" smtClean="0"/>
              <a:t>improvement</a:t>
            </a:r>
          </a:p>
          <a:p>
            <a:pPr marL="457200" indent="-457200">
              <a:spcAft>
                <a:spcPts val="600"/>
              </a:spcAft>
              <a:buFont typeface="Arial" pitchFamily="34" charset="0"/>
              <a:buChar char="•"/>
            </a:pPr>
            <a:r>
              <a:rPr lang="en-US" sz="3200" dirty="0" smtClean="0"/>
              <a:t>Improve </a:t>
            </a:r>
            <a:r>
              <a:rPr lang="en-US" sz="3200" dirty="0"/>
              <a:t>communication, productivity, </a:t>
            </a:r>
            <a:r>
              <a:rPr lang="en-US" sz="3200" dirty="0" smtClean="0"/>
              <a:t/>
            </a:r>
            <a:br>
              <a:rPr lang="en-US" sz="3200" dirty="0" smtClean="0"/>
            </a:br>
            <a:r>
              <a:rPr lang="en-US" sz="3200" dirty="0" smtClean="0"/>
              <a:t>and effectiveness</a:t>
            </a:r>
          </a:p>
          <a:p>
            <a:pPr marL="457200" indent="-457200">
              <a:spcAft>
                <a:spcPts val="600"/>
              </a:spcAft>
              <a:buFont typeface="Arial" pitchFamily="34" charset="0"/>
              <a:buChar char="•"/>
            </a:pPr>
            <a:r>
              <a:rPr lang="en-US" sz="3200" dirty="0" smtClean="0"/>
              <a:t>Achieve </a:t>
            </a:r>
            <a:r>
              <a:rPr lang="en-US" sz="3200" dirty="0"/>
              <a:t>your strategic </a:t>
            </a:r>
            <a:r>
              <a:rPr lang="en-US" sz="3200" dirty="0" smtClean="0"/>
              <a:t>goals</a:t>
            </a:r>
            <a:endParaRPr lang="en-US" sz="3200" dirty="0"/>
          </a:p>
          <a:p>
            <a:pPr marL="302020" indent="-302020" eaLnBrk="0" hangingPunct="0">
              <a:lnSpc>
                <a:spcPts val="3410"/>
              </a:lnSpc>
              <a:spcAft>
                <a:spcPts val="600"/>
              </a:spcAft>
              <a:buSzPct val="50000"/>
              <a:defRPr/>
            </a:pPr>
            <a:endParaRPr lang="en-US" sz="2900" dirty="0">
              <a:latin typeface="Arial Narrow" pitchFamily="34" charset="0"/>
              <a:ea typeface="ＭＳ Ｐゴシック" pitchFamily="-109" charset="-128"/>
            </a:endParaRPr>
          </a:p>
        </p:txBody>
      </p:sp>
      <p:sp>
        <p:nvSpPr>
          <p:cNvPr id="8195" name="Text Box 4"/>
          <p:cNvSpPr txBox="1">
            <a:spLocks noChangeArrowheads="1"/>
          </p:cNvSpPr>
          <p:nvPr/>
        </p:nvSpPr>
        <p:spPr bwMode="auto">
          <a:xfrm>
            <a:off x="1524000" y="6051176"/>
            <a:ext cx="6996545" cy="45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spcBef>
                <a:spcPct val="50000"/>
              </a:spcBef>
            </a:pPr>
            <a:endParaRPr lang="en-US"/>
          </a:p>
        </p:txBody>
      </p:sp>
      <p:sp>
        <p:nvSpPr>
          <p:cNvPr id="6" name="Rectangle 2"/>
          <p:cNvSpPr txBox="1">
            <a:spLocks noChangeArrowheads="1"/>
          </p:cNvSpPr>
          <p:nvPr/>
        </p:nvSpPr>
        <p:spPr>
          <a:xfrm>
            <a:off x="355702" y="642097"/>
            <a:ext cx="7513205" cy="958103"/>
          </a:xfrm>
          <a:prstGeom prst="rect">
            <a:avLst/>
          </a:prstGeom>
        </p:spPr>
        <p:txBody>
          <a:bodyPr lIns="82058" tIns="41029" rIns="82058" bIns="41029"/>
          <a:lstStyle/>
          <a:p>
            <a:pPr defTabSz="914608" eaLnBrk="0" hangingPunct="0">
              <a:lnSpc>
                <a:spcPts val="4128"/>
              </a:lnSpc>
              <a:defRPr/>
            </a:pPr>
            <a:r>
              <a:rPr lang="en-US" sz="4400" b="1" kern="0" dirty="0" smtClean="0">
                <a:latin typeface="Arial Narrow"/>
                <a:ea typeface="ＭＳ Ｐゴシック" pitchFamily="-107" charset="-128"/>
                <a:cs typeface="Arial Narrow"/>
              </a:rPr>
              <a:t>The Criteria Help You . . .</a:t>
            </a:r>
            <a:endParaRPr lang="en-US" sz="4400" b="1" kern="0" dirty="0">
              <a:latin typeface="Arial Narrow"/>
              <a:ea typeface="ＭＳ Ｐゴシック" pitchFamily="-107" charset="-128"/>
              <a:cs typeface="Arial Narrow"/>
            </a:endParaRPr>
          </a:p>
        </p:txBody>
      </p:sp>
    </p:spTree>
    <p:extLst>
      <p:ext uri="{BB962C8B-B14F-4D97-AF65-F5344CB8AC3E}">
        <p14:creationId xmlns:p14="http://schemas.microsoft.com/office/powerpoint/2010/main" val="3969764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914400" y="1894915"/>
            <a:ext cx="8109804" cy="3596642"/>
          </a:xfrm>
          <a:prstGeom prst="rect">
            <a:avLst/>
          </a:prstGeom>
          <a:noFill/>
          <a:ln w="9525">
            <a:noFill/>
            <a:miter lim="800000"/>
            <a:headEnd/>
            <a:tailEnd/>
          </a:ln>
        </p:spPr>
        <p:txBody>
          <a:bodyPr wrap="square" lIns="82058" tIns="41029" rIns="82058" bIns="41029">
            <a:spAutoFit/>
          </a:bodyPr>
          <a:lstStyle/>
          <a:p>
            <a:pPr marL="457200" lvl="0" indent="-457200">
              <a:spcBef>
                <a:spcPts val="1200"/>
              </a:spcBef>
              <a:buFont typeface="Arial" pitchFamily="34" charset="0"/>
              <a:buChar char="•"/>
            </a:pPr>
            <a:r>
              <a:rPr lang="en-US" sz="3200" dirty="0" smtClean="0"/>
              <a:t>Ever-improving </a:t>
            </a:r>
            <a:r>
              <a:rPr lang="en-US" sz="3200" dirty="0"/>
              <a:t>value to </a:t>
            </a:r>
            <a:r>
              <a:rPr lang="en-US" sz="3200" dirty="0" smtClean="0"/>
              <a:t>customers </a:t>
            </a:r>
            <a:r>
              <a:rPr lang="en-US" sz="3200" dirty="0"/>
              <a:t>and stakeholders, which contributes to </a:t>
            </a:r>
            <a:r>
              <a:rPr lang="en-US" sz="3200" dirty="0" smtClean="0"/>
              <a:t>sustainability</a:t>
            </a:r>
            <a:endParaRPr lang="en-US" sz="3200" dirty="0"/>
          </a:p>
          <a:p>
            <a:pPr marL="457200" lvl="0" indent="-457200">
              <a:spcBef>
                <a:spcPts val="1200"/>
              </a:spcBef>
              <a:buFont typeface="Arial" pitchFamily="34" charset="0"/>
              <a:buChar char="•"/>
            </a:pPr>
            <a:r>
              <a:rPr lang="en-US" sz="3200" dirty="0" smtClean="0"/>
              <a:t>Improved overall </a:t>
            </a:r>
            <a:r>
              <a:rPr lang="en-US" sz="3200" dirty="0"/>
              <a:t>effectiveness and </a:t>
            </a:r>
            <a:r>
              <a:rPr lang="en-US" sz="3200" dirty="0" smtClean="0"/>
              <a:t>capability </a:t>
            </a:r>
            <a:endParaRPr lang="en-US" sz="3200" dirty="0"/>
          </a:p>
          <a:p>
            <a:pPr marL="457200" lvl="0" indent="-457200">
              <a:spcBef>
                <a:spcPts val="1200"/>
              </a:spcBef>
              <a:buFont typeface="Arial" pitchFamily="34" charset="0"/>
              <a:buChar char="•"/>
            </a:pPr>
            <a:r>
              <a:rPr lang="en-US" sz="3200" dirty="0" smtClean="0"/>
              <a:t>Organizational learning</a:t>
            </a:r>
            <a:endParaRPr lang="en-US" sz="3200" dirty="0"/>
          </a:p>
          <a:p>
            <a:pPr marL="457200" lvl="0" indent="-457200">
              <a:spcBef>
                <a:spcPts val="1200"/>
              </a:spcBef>
              <a:buFont typeface="Arial" pitchFamily="34" charset="0"/>
              <a:buChar char="•"/>
            </a:pPr>
            <a:r>
              <a:rPr lang="en-US" sz="3200" dirty="0" smtClean="0"/>
              <a:t>Personal learning</a:t>
            </a:r>
            <a:endParaRPr lang="en-US" sz="3200" dirty="0"/>
          </a:p>
          <a:p>
            <a:pPr marL="302020" indent="-302020" eaLnBrk="0" hangingPunct="0">
              <a:lnSpc>
                <a:spcPts val="3410"/>
              </a:lnSpc>
              <a:spcBef>
                <a:spcPts val="1200"/>
              </a:spcBef>
              <a:buSzPct val="50000"/>
              <a:defRPr/>
            </a:pPr>
            <a:endParaRPr lang="en-US" sz="2900" dirty="0">
              <a:latin typeface="Arial Narrow" pitchFamily="34" charset="0"/>
              <a:ea typeface="ＭＳ Ｐゴシック" pitchFamily="-109" charset="-128"/>
            </a:endParaRPr>
          </a:p>
        </p:txBody>
      </p:sp>
      <p:sp>
        <p:nvSpPr>
          <p:cNvPr id="6" name="Rectangle 2"/>
          <p:cNvSpPr txBox="1">
            <a:spLocks noChangeArrowheads="1"/>
          </p:cNvSpPr>
          <p:nvPr/>
        </p:nvSpPr>
        <p:spPr>
          <a:xfrm>
            <a:off x="324326" y="914400"/>
            <a:ext cx="8308686" cy="958103"/>
          </a:xfrm>
          <a:prstGeom prst="rect">
            <a:avLst/>
          </a:prstGeom>
        </p:spPr>
        <p:txBody>
          <a:bodyPr lIns="82058" tIns="41029" rIns="82058" bIns="41029"/>
          <a:lstStyle/>
          <a:p>
            <a:pPr defTabSz="914608" eaLnBrk="0" hangingPunct="0">
              <a:defRPr/>
            </a:pPr>
            <a:r>
              <a:rPr lang="en-US" sz="4400" b="1" kern="0" dirty="0" smtClean="0">
                <a:latin typeface="Arial Narrow"/>
                <a:ea typeface="ＭＳ Ｐゴシック" pitchFamily="-107" charset="-128"/>
                <a:cs typeface="Arial Narrow"/>
              </a:rPr>
              <a:t>Performance Excellence Is the Goal</a:t>
            </a:r>
            <a:endParaRPr lang="en-US" sz="4400" b="1" kern="0" dirty="0">
              <a:latin typeface="Arial Narrow"/>
              <a:ea typeface="ＭＳ Ｐゴシック" pitchFamily="-107" charset="-128"/>
              <a:cs typeface="Arial Narrow"/>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23532"/>
            <a:ext cx="7669646" cy="1348068"/>
          </a:xfrm>
        </p:spPr>
        <p:txBody>
          <a:bodyPr/>
          <a:lstStyle/>
          <a:p>
            <a:pPr>
              <a:lnSpc>
                <a:spcPct val="100000"/>
              </a:lnSpc>
              <a:spcAft>
                <a:spcPts val="600"/>
              </a:spcAft>
            </a:pPr>
            <a:r>
              <a:rPr lang="en-US" sz="4400" dirty="0" smtClean="0">
                <a:latin typeface="Arial Narrow" pitchFamily="34" charset="0"/>
                <a:ea typeface="ＭＳ Ｐゴシック" pitchFamily="34" charset="-128"/>
                <a:cs typeface="Arial Narrow" pitchFamily="34" charset="0"/>
              </a:rPr>
              <a:t>Criteria Framework:</a:t>
            </a:r>
            <a:br>
              <a:rPr lang="en-US" sz="4400" dirty="0" smtClean="0">
                <a:latin typeface="Arial Narrow" pitchFamily="34" charset="0"/>
                <a:ea typeface="ＭＳ Ｐゴシック" pitchFamily="34" charset="-128"/>
                <a:cs typeface="Arial Narrow" pitchFamily="34" charset="0"/>
              </a:rPr>
            </a:br>
            <a:r>
              <a:rPr lang="en-US" sz="4400" dirty="0" smtClean="0">
                <a:latin typeface="Arial Narrow" pitchFamily="34" charset="0"/>
                <a:ea typeface="ＭＳ Ｐゴシック" pitchFamily="34" charset="-128"/>
                <a:cs typeface="Arial Narrow" pitchFamily="34" charset="0"/>
              </a:rPr>
              <a:t>A Systems Perspective</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09800" y="1371600"/>
            <a:ext cx="6669741" cy="466344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aldrige Slid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TotalTime>
  <Words>4271</Words>
  <Application>Microsoft Office PowerPoint</Application>
  <PresentationFormat>On-screen Show (4:3)</PresentationFormat>
  <Paragraphs>305</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Blank Presentation</vt:lpstr>
      <vt:lpstr>PowerPoint Presentation</vt:lpstr>
      <vt:lpstr>PowerPoint Presentation</vt:lpstr>
      <vt:lpstr>PowerPoint Presentation</vt:lpstr>
      <vt:lpstr>PowerPoint Presentation</vt:lpstr>
      <vt:lpstr>PowerPoint Presentation</vt:lpstr>
      <vt:lpstr>What Are the Criteria?</vt:lpstr>
      <vt:lpstr>PowerPoint Presentation</vt:lpstr>
      <vt:lpstr>PowerPoint Presentation</vt:lpstr>
      <vt:lpstr>Criteria Framework: A Systems Perspective</vt:lpstr>
      <vt:lpstr>Core Values and Concepts</vt:lpstr>
      <vt:lpstr>PowerPoint Presentation</vt:lpstr>
      <vt:lpstr>PowerPoint Presentation</vt:lpstr>
      <vt:lpstr>PowerPoint Presentation</vt:lpstr>
      <vt:lpstr>PowerPoint Presentation</vt:lpstr>
      <vt:lpstr>Baldrige Scoring System</vt:lpstr>
      <vt:lpstr>Category Point Values</vt:lpstr>
      <vt:lpstr>Evaluating Process</vt:lpstr>
      <vt:lpstr>Evaluating Results</vt:lpstr>
      <vt:lpstr>PowerPoint Presentation</vt:lpstr>
      <vt:lpstr>Baldrige and Other Performance Management Systems</vt:lpstr>
      <vt:lpstr>Baldrige, ISO 9001:2008, and Six Sigma</vt:lpstr>
      <vt:lpstr>How Is Baldrige Different?</vt:lpstr>
      <vt:lpstr>Baldrige and Joint Commission Similarities</vt:lpstr>
      <vt:lpstr>Baldrige and Joint Commission Differences</vt:lpstr>
      <vt:lpstr>Start Your Baldrige Journey</vt:lpstr>
      <vt:lpstr>Start Your Baldrige Journey</vt:lpstr>
      <vt:lpstr>For More Information</vt:lpstr>
    </vt:vector>
  </TitlesOfParts>
  <Company>NIST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Garshick, Ellen</dc:creator>
  <cp:lastModifiedBy>Garshick</cp:lastModifiedBy>
  <cp:revision>73</cp:revision>
  <dcterms:created xsi:type="dcterms:W3CDTF">2012-08-28T19:01:14Z</dcterms:created>
  <dcterms:modified xsi:type="dcterms:W3CDTF">2013-10-31T19:28:32Z</dcterms:modified>
</cp:coreProperties>
</file>