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2"/>
  </p:sldMasterIdLst>
  <p:notesMasterIdLst>
    <p:notesMasterId r:id="rId19"/>
  </p:notesMasterIdLst>
  <p:handoutMasterIdLst>
    <p:handoutMasterId r:id="rId20"/>
  </p:handoutMasterIdLst>
  <p:sldIdLst>
    <p:sldId id="285" r:id="rId3"/>
    <p:sldId id="281" r:id="rId4"/>
    <p:sldId id="258" r:id="rId5"/>
    <p:sldId id="295" r:id="rId6"/>
    <p:sldId id="328" r:id="rId7"/>
    <p:sldId id="283" r:id="rId8"/>
    <p:sldId id="322" r:id="rId9"/>
    <p:sldId id="323" r:id="rId10"/>
    <p:sldId id="318" r:id="rId11"/>
    <p:sldId id="319" r:id="rId12"/>
    <p:sldId id="320" r:id="rId13"/>
    <p:sldId id="305" r:id="rId14"/>
    <p:sldId id="325" r:id="rId15"/>
    <p:sldId id="326" r:id="rId16"/>
    <p:sldId id="327" r:id="rId17"/>
    <p:sldId id="31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FF"/>
    <a:srgbClr val="FFFF66"/>
    <a:srgbClr val="9EC022"/>
    <a:srgbClr val="FF9933"/>
    <a:srgbClr val="E1B101"/>
    <a:srgbClr val="04EA72"/>
    <a:srgbClr val="8000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8" autoAdjust="0"/>
    <p:restoredTop sz="86435" autoAdjust="0"/>
  </p:normalViewPr>
  <p:slideViewPr>
    <p:cSldViewPr>
      <p:cViewPr>
        <p:scale>
          <a:sx n="140" d="100"/>
          <a:sy n="140" d="100"/>
        </p:scale>
        <p:origin x="-720" y="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Satellite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Sheet1!$B$2:$L$2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Sheet1!$B$11:$L$11</c:f>
              <c:numCache>
                <c:formatCode>General</c:formatCode>
                <c:ptCount val="11"/>
                <c:pt idx="0">
                  <c:v>83</c:v>
                </c:pt>
                <c:pt idx="1">
                  <c:v>181</c:v>
                </c:pt>
                <c:pt idx="2">
                  <c:v>258</c:v>
                </c:pt>
                <c:pt idx="3">
                  <c:v>2076</c:v>
                </c:pt>
                <c:pt idx="4">
                  <c:v>3892</c:v>
                </c:pt>
                <c:pt idx="5">
                  <c:v>5708</c:v>
                </c:pt>
                <c:pt idx="6">
                  <c:v>7516</c:v>
                </c:pt>
                <c:pt idx="7">
                  <c:v>9364</c:v>
                </c:pt>
                <c:pt idx="8">
                  <c:v>10364</c:v>
                </c:pt>
                <c:pt idx="9">
                  <c:v>13070</c:v>
                </c:pt>
                <c:pt idx="10">
                  <c:v>15765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NEXRAD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Sheet1!$B$2:$L$2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Sheet1!$B$12:$L$12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">
                  <c:v>193</c:v>
                </c:pt>
                <c:pt idx="5" formatCode="0.0">
                  <c:v>237</c:v>
                </c:pt>
                <c:pt idx="6" formatCode="0.0">
                  <c:v>280</c:v>
                </c:pt>
                <c:pt idx="7" formatCode="0.0">
                  <c:v>324</c:v>
                </c:pt>
                <c:pt idx="8" formatCode="0.0">
                  <c:v>367</c:v>
                </c:pt>
                <c:pt idx="9" formatCode="0.0">
                  <c:v>410</c:v>
                </c:pt>
                <c:pt idx="10" formatCode="0.0">
                  <c:v>454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Model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Sheet1!$B$2:$L$2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Sheet1!$B$13:$L$13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0</c:v>
                </c:pt>
                <c:pt idx="4" formatCode="#,##0">
                  <c:v>675.84</c:v>
                </c:pt>
                <c:pt idx="5" formatCode="#,##0">
                  <c:v>1218.56</c:v>
                </c:pt>
                <c:pt idx="6" formatCode="#,##0">
                  <c:v>1484.8</c:v>
                </c:pt>
                <c:pt idx="7" formatCode="#,##0">
                  <c:v>1822.72</c:v>
                </c:pt>
                <c:pt idx="8" formatCode="#,##0">
                  <c:v>4802.5600000000004</c:v>
                </c:pt>
                <c:pt idx="9" formatCode="#,##0">
                  <c:v>5324.8</c:v>
                </c:pt>
                <c:pt idx="10" formatCode="#,##0">
                  <c:v>5980.16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Ocean Datasets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Sheet1!$B$2:$L$2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Sheet1!$B$14:$L$14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521</c:v>
                </c:pt>
                <c:pt idx="5">
                  <c:v>651</c:v>
                </c:pt>
                <c:pt idx="6">
                  <c:v>901</c:v>
                </c:pt>
                <c:pt idx="7">
                  <c:v>1151</c:v>
                </c:pt>
                <c:pt idx="8">
                  <c:v>1401</c:v>
                </c:pt>
                <c:pt idx="9">
                  <c:v>1651</c:v>
                </c:pt>
                <c:pt idx="10">
                  <c:v>1901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Sheet1!$A$15</c:f>
              <c:strCache>
                <c:ptCount val="1"/>
                <c:pt idx="0">
                  <c:v>Geophysical Datasets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Sheet1!$B$2:$L$2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Sheet1!$B$15:$L$15</c:f>
              <c:numCache>
                <c:formatCode>General</c:formatCode>
                <c:ptCount val="11"/>
                <c:pt idx="0">
                  <c:v>42</c:v>
                </c:pt>
                <c:pt idx="1">
                  <c:v>148</c:v>
                </c:pt>
                <c:pt idx="2">
                  <c:v>250</c:v>
                </c:pt>
                <c:pt idx="3">
                  <c:v>367</c:v>
                </c:pt>
                <c:pt idx="4">
                  <c:v>495</c:v>
                </c:pt>
                <c:pt idx="5">
                  <c:v>642</c:v>
                </c:pt>
                <c:pt idx="6">
                  <c:v>808</c:v>
                </c:pt>
                <c:pt idx="7">
                  <c:v>993</c:v>
                </c:pt>
                <c:pt idx="8">
                  <c:v>1198</c:v>
                </c:pt>
                <c:pt idx="9">
                  <c:v>1424</c:v>
                </c:pt>
                <c:pt idx="10">
                  <c:v>1674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Sheet1!$A$17</c:f>
              <c:strCache>
                <c:ptCount val="1"/>
                <c:pt idx="0">
                  <c:v>Cumulative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Sheet1!$B$2:$L$2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Sheet1!$B$17:$L$17</c:f>
              <c:numCache>
                <c:formatCode>General</c:formatCode>
                <c:ptCount val="11"/>
                <c:pt idx="0">
                  <c:v>208</c:v>
                </c:pt>
                <c:pt idx="1">
                  <c:v>510</c:v>
                </c:pt>
                <c:pt idx="2">
                  <c:v>766</c:v>
                </c:pt>
                <c:pt idx="3">
                  <c:v>4519</c:v>
                </c:pt>
                <c:pt idx="4">
                  <c:v>9723.84</c:v>
                </c:pt>
                <c:pt idx="5">
                  <c:v>14274.56</c:v>
                </c:pt>
                <c:pt idx="6">
                  <c:v>18670.8</c:v>
                </c:pt>
                <c:pt idx="7">
                  <c:v>23201.72</c:v>
                </c:pt>
                <c:pt idx="8">
                  <c:v>28697.56</c:v>
                </c:pt>
                <c:pt idx="9">
                  <c:v>35168.800000000003</c:v>
                </c:pt>
                <c:pt idx="10">
                  <c:v>41778.160000000003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157440"/>
        <c:axId val="178163712"/>
      </c:lineChart>
      <c:catAx>
        <c:axId val="178157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8163712"/>
        <c:crossesAt val="0"/>
        <c:auto val="1"/>
        <c:lblAlgn val="ctr"/>
        <c:lblOffset val="100"/>
        <c:noMultiLvlLbl val="0"/>
      </c:catAx>
      <c:valAx>
        <c:axId val="17816371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Petabytes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7815744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81" cy="464183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27" y="0"/>
            <a:ext cx="3037680" cy="464183"/>
          </a:xfrm>
          <a:prstGeom prst="rect">
            <a:avLst/>
          </a:prstGeom>
        </p:spPr>
        <p:txBody>
          <a:bodyPr vert="horz" lIns="91641" tIns="45821" rIns="91641" bIns="45821" rtlCol="0"/>
          <a:lstStyle>
            <a:lvl1pPr algn="r">
              <a:defRPr sz="1200"/>
            </a:lvl1pPr>
          </a:lstStyle>
          <a:p>
            <a:fld id="{AAA42EED-2831-4811-8234-619AE4D80542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8"/>
            <a:ext cx="3037681" cy="464183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27" y="8830628"/>
            <a:ext cx="3037680" cy="464183"/>
          </a:xfrm>
          <a:prstGeom prst="rect">
            <a:avLst/>
          </a:prstGeom>
        </p:spPr>
        <p:txBody>
          <a:bodyPr vert="horz" lIns="91641" tIns="45821" rIns="91641" bIns="45821" rtlCol="0" anchor="b"/>
          <a:lstStyle>
            <a:lvl1pPr algn="r">
              <a:defRPr sz="1200"/>
            </a:lvl1pPr>
          </a:lstStyle>
          <a:p>
            <a:fld id="{711BC7D1-EDE6-431C-810D-5FDE8907DC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BBB61D5D-AEB3-437E-9497-08E3BB9EF752}" type="datetimeFigureOut">
              <a:rPr lang="en-US" smtClean="0"/>
              <a:pPr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2D4E6E69-2900-4CEB-A41D-0F29377AD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6E69-2900-4CEB-A41D-0F29377ADCE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NCDC Headquarters in Asheville, NC</a:t>
            </a:r>
            <a:endParaRPr lang="en-US" sz="1100" dirty="0">
              <a:ea typeface="Times New Roman"/>
              <a:cs typeface="Times New Roman"/>
            </a:endParaRPr>
          </a:p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Co-located with Air Force Weather Agency’s 14th Weather Squadron</a:t>
            </a:r>
            <a:endParaRPr lang="en-US" sz="1100" dirty="0">
              <a:ea typeface="Times New Roman"/>
              <a:cs typeface="Times New Roman"/>
            </a:endParaRPr>
          </a:p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NCDC’s Federal presence extends to:</a:t>
            </a:r>
            <a:endParaRPr lang="en-US" sz="1100" dirty="0">
              <a:ea typeface="Times New Roman"/>
              <a:cs typeface="Times New Roman"/>
            </a:endParaRPr>
          </a:p>
          <a:p>
            <a:pPr marL="742841" lvl="1" indent="-285708">
              <a:buFont typeface="Courier New"/>
              <a:buChar char="o"/>
            </a:pPr>
            <a:r>
              <a:rPr lang="en-US" sz="1100" dirty="0">
                <a:ea typeface="Times New Roman"/>
                <a:cs typeface="Calibri"/>
              </a:rPr>
              <a:t>Asheville, NC</a:t>
            </a:r>
            <a:endParaRPr lang="en-US" sz="1100" dirty="0">
              <a:ea typeface="Times New Roman"/>
              <a:cs typeface="Times New Roman"/>
            </a:endParaRPr>
          </a:p>
          <a:p>
            <a:pPr marL="742841" lvl="1" indent="-285708">
              <a:buFont typeface="Courier New"/>
              <a:buChar char="o"/>
            </a:pPr>
            <a:r>
              <a:rPr lang="en-US" sz="1100" dirty="0">
                <a:ea typeface="Times New Roman"/>
                <a:cs typeface="Calibri"/>
              </a:rPr>
              <a:t>Boulder, CO</a:t>
            </a:r>
            <a:endParaRPr lang="en-US" sz="1100" dirty="0">
              <a:ea typeface="Times New Roman"/>
              <a:cs typeface="Times New Roman"/>
            </a:endParaRPr>
          </a:p>
          <a:p>
            <a:pPr marL="742841" lvl="1" indent="-285708">
              <a:buFont typeface="Courier New"/>
              <a:buChar char="o"/>
            </a:pPr>
            <a:r>
              <a:rPr lang="en-US" sz="1100" dirty="0">
                <a:ea typeface="Times New Roman"/>
                <a:cs typeface="Calibri"/>
              </a:rPr>
              <a:t>Honolulu, HI</a:t>
            </a:r>
            <a:endParaRPr lang="en-US" sz="1100" dirty="0">
              <a:ea typeface="Times New Roman"/>
              <a:cs typeface="Times New Roman"/>
            </a:endParaRPr>
          </a:p>
          <a:p>
            <a:pPr marL="742841" lvl="1" indent="-285708">
              <a:buFont typeface="Courier New"/>
              <a:buChar char="o"/>
            </a:pPr>
            <a:r>
              <a:rPr lang="en-US" sz="1100" dirty="0">
                <a:ea typeface="Times New Roman"/>
                <a:cs typeface="Calibri"/>
              </a:rPr>
              <a:t>Silver Spring, MD and</a:t>
            </a:r>
            <a:endParaRPr lang="en-US" sz="1100" dirty="0">
              <a:ea typeface="Times New Roman"/>
              <a:cs typeface="Times New Roman"/>
            </a:endParaRPr>
          </a:p>
          <a:p>
            <a:pPr marL="742841" lvl="1" indent="-285708">
              <a:buFont typeface="Courier New"/>
              <a:buChar char="o"/>
            </a:pPr>
            <a:r>
              <a:rPr lang="en-US" sz="1100" dirty="0">
                <a:ea typeface="Times New Roman"/>
                <a:cs typeface="Calibri"/>
              </a:rPr>
              <a:t>WI, NY, TX, UT, MO, and AK</a:t>
            </a:r>
            <a:endParaRPr lang="en-US" sz="1100" dirty="0">
              <a:ea typeface="Times New Roman"/>
              <a:cs typeface="Times New Roman"/>
            </a:endParaRPr>
          </a:p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Our vision: to be the most comprehensive, accessible, and trusted source of state-of-the-art climate and historical weather data and information</a:t>
            </a:r>
            <a:endParaRPr lang="en-US" sz="1100" dirty="0">
              <a:ea typeface="Times New Roman"/>
              <a:cs typeface="Times New Roman"/>
            </a:endParaRPr>
          </a:p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Acquire and ingest data</a:t>
            </a:r>
            <a:endParaRPr lang="en-US" sz="1100" dirty="0">
              <a:ea typeface="Times New Roman"/>
              <a:cs typeface="Times New Roman"/>
            </a:endParaRPr>
          </a:p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Archive and scientific stewardship of the Nation’s meteorological data – national and international</a:t>
            </a:r>
            <a:endParaRPr lang="en-US" sz="1100" dirty="0">
              <a:ea typeface="Times New Roman"/>
              <a:cs typeface="Times New Roman"/>
            </a:endParaRPr>
          </a:p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Provide access to data, metadata (information about the data), and products</a:t>
            </a:r>
            <a:endParaRPr lang="en-US" sz="1100" dirty="0">
              <a:ea typeface="Times New Roman"/>
              <a:cs typeface="Times New Roman"/>
            </a:endParaRPr>
          </a:p>
          <a:p>
            <a:pPr marL="342850" indent="-342850">
              <a:buFont typeface="Symbol"/>
              <a:buChar char=""/>
            </a:pPr>
            <a:r>
              <a:rPr lang="en-US" sz="1100" dirty="0">
                <a:ea typeface="Times New Roman"/>
                <a:cs typeface="Calibri"/>
              </a:rPr>
              <a:t>Monitor and describe the national and global climate</a:t>
            </a:r>
            <a:endParaRPr lang="en-US" sz="11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6E69-2900-4CEB-A41D-0F29377ADC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ea typeface="Calibri"/>
                <a:cs typeface="Calibri"/>
              </a:rPr>
              <a:t>Such as: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Forecast Warning Analysis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Voluntary U.S. Observers 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Global Weather Reports 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Weather Charts &amp; Models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Ship, Buoy Reports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 err="1">
                <a:ea typeface="Calibri"/>
                <a:cs typeface="Calibri"/>
              </a:rPr>
              <a:t>Rocketsonde</a:t>
            </a:r>
            <a:r>
              <a:rPr lang="en-US" sz="1100" dirty="0">
                <a:ea typeface="Calibri"/>
                <a:cs typeface="Calibri"/>
              </a:rPr>
              <a:t> 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Weather Balloons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Storm Data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Doppler Radar 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Polar and Geostationary Satellites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Aircraft Observations 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Wind Profiler  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Airport Weather Reports (ASOS)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U.S. Climate Reference Network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Reanalysis &amp; Climate Models</a:t>
            </a:r>
            <a:endParaRPr lang="en-US" sz="1100" dirty="0">
              <a:ea typeface="Calibri"/>
              <a:cs typeface="Times New Roman"/>
            </a:endParaRPr>
          </a:p>
          <a:p>
            <a:pPr marL="342831" indent="-342831">
              <a:lnSpc>
                <a:spcPct val="115000"/>
              </a:lnSpc>
              <a:buFont typeface="Symbol"/>
              <a:buChar char=""/>
            </a:pPr>
            <a:r>
              <a:rPr lang="en-US" sz="1100" dirty="0">
                <a:ea typeface="Calibri"/>
                <a:cs typeface="Calibri"/>
              </a:rPr>
              <a:t>U.S. Regional Climate Reference Network (USRCRN)</a:t>
            </a: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6E69-2900-4CEB-A41D-0F29377ADCE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2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6" y="4415158"/>
            <a:ext cx="5609588" cy="4183697"/>
          </a:xfrm>
          <a:prstGeom prst="rect">
            <a:avLst/>
          </a:prstGeom>
        </p:spPr>
        <p:txBody>
          <a:bodyPr lIns="91267" tIns="45633" rIns="91267" bIns="45633">
            <a:normAutofit/>
          </a:bodyPr>
          <a:lstStyle/>
          <a:p>
            <a:pPr marL="0" indent="0">
              <a:lnSpc>
                <a:spcPct val="115000"/>
              </a:lnSpc>
              <a:buFont typeface="Symbol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Update:</a:t>
            </a:r>
          </a:p>
          <a:p>
            <a:pPr marL="0" indent="0">
              <a:lnSpc>
                <a:spcPct val="115000"/>
              </a:lnSpc>
              <a:buFont typeface="Symbol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--Bar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chart columns need to be reordered to (top to bottom):  Satellite, Model, Radar, In Situ</a:t>
            </a:r>
          </a:p>
          <a:p>
            <a:pPr marL="0" indent="0">
              <a:lnSpc>
                <a:spcPct val="115000"/>
              </a:lnSpc>
              <a:buFont typeface="Symbol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--Legend order similarly changed, to in situ on last label</a:t>
            </a:r>
          </a:p>
          <a:p>
            <a:pPr marL="0" indent="0">
              <a:lnSpc>
                <a:spcPct val="115000"/>
              </a:lnSpc>
              <a:buFont typeface="Symbol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767" indent="-342767">
              <a:lnSpc>
                <a:spcPct val="115000"/>
              </a:lnSpc>
              <a:buFont typeface="Symbol"/>
              <a:buChar char="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Kindle Fire:  8GB internal (approximately 6GB available for user content). That's enough for 80 apps, plus 10 movies or 800 songs or 6,000 books.</a:t>
            </a:r>
          </a:p>
          <a:p>
            <a:pPr marL="799967" lvl="1" indent="-342767">
              <a:lnSpc>
                <a:spcPct val="115000"/>
              </a:lnSpc>
              <a:buFont typeface="Symbol"/>
              <a:buChar char="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Downloads =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5PB download / 6GB storage per device = 833,333 devices * 6,000 books = 5 billion books per year</a:t>
            </a:r>
          </a:p>
          <a:p>
            <a:pPr marL="1257167" lvl="2" indent="-342767">
              <a:lnSpc>
                <a:spcPct val="115000"/>
              </a:lnSpc>
              <a:buFont typeface="Symbol"/>
              <a:buChar char="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833,333 devices per year / 365 days per year = ~2,300 devices per day</a:t>
            </a:r>
          </a:p>
          <a:p>
            <a:pPr marL="799967" lvl="1" indent="-342767">
              <a:lnSpc>
                <a:spcPct val="115000"/>
              </a:lnSpc>
              <a:buFont typeface="Symbol"/>
              <a:buChar char="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(in books):  Each book = 1 MB; Each device = 6 GB</a:t>
            </a: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6E69-2900-4CEB-A41D-0F29377ADCE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5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831" indent="-342831">
              <a:lnSpc>
                <a:spcPct val="115000"/>
              </a:lnSpc>
              <a:buFont typeface="Symbol"/>
              <a:buChar char=""/>
            </a:pPr>
            <a:endParaRPr lang="en-US" sz="11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6E69-2900-4CEB-A41D-0F29377ADCE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7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6E69-2900-4CEB-A41D-0F29377ADCE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3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r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9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DB7F-497C-46EF-916B-AA32776DBDA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3DBE-D5AA-4E4D-857D-96EE90A95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6400800"/>
            <a:ext cx="8458200" cy="457200"/>
          </a:xfrm>
          <a:prstGeom prst="rect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96000"/>
            <a:ext cx="8312727" cy="76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D1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6400800"/>
            <a:ext cx="84582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ump.png"/>
          <p:cNvPicPr>
            <a:picLocks noChangeAspect="1"/>
          </p:cNvPicPr>
          <p:nvPr/>
        </p:nvPicPr>
        <p:blipFill>
          <a:blip r:embed="rId5" cstate="print"/>
          <a:srcRect t="83204" r="28333"/>
          <a:stretch>
            <a:fillRect/>
          </a:stretch>
        </p:blipFill>
        <p:spPr>
          <a:xfrm>
            <a:off x="0" y="5715000"/>
            <a:ext cx="6553200" cy="1143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8600" y="6497227"/>
            <a:ext cx="2333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NIST Data Science</a:t>
            </a:r>
            <a:r>
              <a:rPr lang="en-US" sz="1200" b="0" baseline="0" dirty="0" smtClean="0">
                <a:latin typeface="+mn-lt"/>
              </a:rPr>
              <a:t> Symposium</a:t>
            </a:r>
            <a:endParaRPr lang="en-US" sz="1200" b="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6497227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March 4, 2014</a:t>
            </a:r>
            <a:endParaRPr lang="en-US" sz="1200" b="0" dirty="0"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849" y="6248400"/>
            <a:ext cx="1069280" cy="533400"/>
            <a:chOff x="280988" y="3932238"/>
            <a:chExt cx="3421062" cy="1706562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9" name="Picture 14" descr="DoC-Logo-Color copy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988" y="3978275"/>
              <a:ext cx="1658937" cy="166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 descr="NOAA-logo-for-PP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97075" y="3932238"/>
              <a:ext cx="1704975" cy="170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D1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85800" y="6400800"/>
            <a:ext cx="84582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hump.png"/>
          <p:cNvPicPr>
            <a:picLocks noChangeAspect="1"/>
          </p:cNvPicPr>
          <p:nvPr userDrawn="1"/>
        </p:nvPicPr>
        <p:blipFill>
          <a:blip r:embed="rId5" cstate="print"/>
          <a:srcRect t="83204" r="28333"/>
          <a:stretch>
            <a:fillRect/>
          </a:stretch>
        </p:blipFill>
        <p:spPr>
          <a:xfrm>
            <a:off x="0" y="5715000"/>
            <a:ext cx="6553200" cy="1143000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4038600" y="6515295"/>
            <a:ext cx="2333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NIST Data Science</a:t>
            </a:r>
            <a:r>
              <a:rPr lang="en-US" sz="1200" b="0" baseline="0" dirty="0" smtClean="0">
                <a:latin typeface="+mn-lt"/>
              </a:rPr>
              <a:t> Symposium</a:t>
            </a:r>
            <a:endParaRPr lang="en-US" sz="1200" b="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71600" y="6515295"/>
            <a:ext cx="1165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March 4, 2014</a:t>
            </a:r>
            <a:endParaRPr lang="en-US" sz="1200" b="0" dirty="0">
              <a:latin typeface="+mn-lt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6849" y="6248400"/>
            <a:ext cx="1069280" cy="533400"/>
            <a:chOff x="280988" y="3932238"/>
            <a:chExt cx="3421062" cy="1706562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7" name="Picture 14" descr="DoC-Logo-Color copy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988" y="3978275"/>
              <a:ext cx="1658937" cy="166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5" descr="NOAA-logo-for-PPT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97075" y="3932238"/>
              <a:ext cx="1704975" cy="170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7010400" y="6511508"/>
            <a:ext cx="2133600" cy="2845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143DBE-D5AA-4E4D-857D-96EE90A95550}" type="slidenum">
              <a:rPr lang="en-US" sz="1200" b="0" smtClean="0"/>
              <a:pPr algn="r"/>
              <a:t>‹#›</a:t>
            </a:fld>
            <a:endParaRPr lang="en-US" sz="1200" b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4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37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4376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376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376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4376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NOAANational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" y="1938992"/>
            <a:ext cx="9134891" cy="4309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" y="0"/>
            <a:ext cx="913489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1" y="4202715"/>
            <a:ext cx="2420586" cy="1207485"/>
            <a:chOff x="280988" y="3932238"/>
            <a:chExt cx="3421062" cy="1706562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9" name="Picture 14" descr="DoC-Logo-Color copy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988" y="3978275"/>
              <a:ext cx="1658937" cy="166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5" descr="NOAA-logo-for-PPT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7075" y="3932238"/>
              <a:ext cx="1704975" cy="170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609600" y="23622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2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Calibri" pitchFamily="34" charset="0"/>
              </a:rPr>
              <a:t>Climate Archives in NOAA: </a:t>
            </a:r>
            <a:br>
              <a:rPr lang="en-US" sz="3600" b="1" dirty="0" smtClean="0">
                <a:solidFill>
                  <a:srgbClr val="7030A0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alibri" pitchFamily="34" charset="0"/>
              </a:rPr>
              <a:t>Challenges and Opportunities</a:t>
            </a:r>
            <a:endParaRPr lang="en-US" sz="36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5177135"/>
            <a:ext cx="4343400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March 4, 2014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962400"/>
            <a:ext cx="6019801" cy="113877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Thomas R. Karl, L.H.D.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Director, NOAA’s National Climatic Data Center</a:t>
            </a:r>
          </a:p>
          <a:p>
            <a:pPr algn="r"/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Chair, U.S. Subcommittee on Global Change Research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0"/>
            <a:ext cx="4800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dirty="0" smtClean="0">
                <a:latin typeface="Calibri" panose="020F0502020204030204" pitchFamily="34" charset="0"/>
              </a:rPr>
              <a:t>NOAA’s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dirty="0" smtClean="0">
                <a:latin typeface="Calibri" panose="020F0502020204030204" pitchFamily="34" charset="0"/>
              </a:rPr>
              <a:t>National Climatic</a:t>
            </a:r>
          </a:p>
          <a:p>
            <a:pPr>
              <a:lnSpc>
                <a:spcPts val="5000"/>
              </a:lnSpc>
            </a:pPr>
            <a:r>
              <a:rPr lang="en-US" sz="4800" dirty="0" smtClean="0">
                <a:latin typeface="Calibri" panose="020F0502020204030204" pitchFamily="34" charset="0"/>
              </a:rPr>
              <a:t>Data Center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2420"/>
            <a:ext cx="88392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95" y="6096000"/>
            <a:ext cx="4040505" cy="5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 descr="n811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6188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AA4E7-5FFF-4A9E-A664-B29D91DC6906}" type="slidenum">
              <a:rPr lang="en-US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50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114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7010400" y="646188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AA4E7-5FFF-4A9E-A664-B29D91DC6906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3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Climate Data Records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43000"/>
            <a:ext cx="4038600" cy="50291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Reliable records of Earth’s weather and climate</a:t>
            </a:r>
          </a:p>
          <a:p>
            <a:r>
              <a:rPr lang="en-US" dirty="0"/>
              <a:t>Merge data from surface, atmosphere, and space-based systems across decades</a:t>
            </a:r>
          </a:p>
          <a:p>
            <a:r>
              <a:rPr lang="en-US" dirty="0"/>
              <a:t>Reveal Earth’s short- and longer-term environmental changes and variations</a:t>
            </a:r>
          </a:p>
          <a:p>
            <a:endParaRPr lang="en-US" dirty="0"/>
          </a:p>
        </p:txBody>
      </p:sp>
      <p:pic>
        <p:nvPicPr>
          <p:cNvPr id="12" name="Picture 2" descr="P:\Publications\2010 NCDC Annual Rpt\Figures\_Image for CDRs HiRes5-4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5029200" cy="27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10" y="3752275"/>
            <a:ext cx="4589324" cy="28009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95800" y="2738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Uncorrected versus corrected reflected sunlight satellite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5811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3581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Cloud </a:t>
            </a:r>
            <a:r>
              <a:rPr lang="en-US" dirty="0"/>
              <a:t>not appropriate for all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Need cost </a:t>
            </a:r>
            <a:r>
              <a:rPr lang="en-US" dirty="0"/>
              <a:t>effective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Cost is dependent on utilization and capacity</a:t>
            </a:r>
          </a:p>
          <a:p>
            <a:pPr lvl="1"/>
            <a:r>
              <a:rPr lang="en-US" dirty="0" smtClean="0"/>
              <a:t>Need adequate performance</a:t>
            </a:r>
            <a:endParaRPr lang="en-US" dirty="0"/>
          </a:p>
          <a:p>
            <a:r>
              <a:rPr lang="en-US" dirty="0" smtClean="0"/>
              <a:t>Need a mix of private </a:t>
            </a:r>
            <a:r>
              <a:rPr lang="en-US" dirty="0"/>
              <a:t>and public </a:t>
            </a:r>
            <a:r>
              <a:rPr lang="en-US" dirty="0" smtClean="0"/>
              <a:t>cloud services</a:t>
            </a:r>
            <a:endParaRPr lang="en-US" dirty="0"/>
          </a:p>
          <a:p>
            <a:r>
              <a:rPr lang="en-US" dirty="0" smtClean="0"/>
              <a:t>Migration requires significant </a:t>
            </a:r>
            <a:r>
              <a:rPr lang="en-US" dirty="0"/>
              <a:t>changes </a:t>
            </a:r>
            <a:r>
              <a:rPr lang="en-US" dirty="0" smtClean="0"/>
              <a:t>in systems and organization</a:t>
            </a:r>
          </a:p>
          <a:p>
            <a:r>
              <a:rPr lang="en-US" dirty="0" smtClean="0"/>
              <a:t>Significant security questions remain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Shape 125"/>
          <p:cNvSpPr/>
          <p:nvPr/>
        </p:nvSpPr>
        <p:spPr>
          <a:xfrm>
            <a:off x="3894768" y="1600200"/>
            <a:ext cx="5249231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78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countries are charging for data or restricting the flow</a:t>
            </a:r>
          </a:p>
          <a:p>
            <a:pPr lvl="1"/>
            <a:r>
              <a:rPr lang="en-US" dirty="0" smtClean="0"/>
              <a:t>But more data yields better model output &amp; outlook products that benefit all countries</a:t>
            </a:r>
          </a:p>
          <a:p>
            <a:r>
              <a:rPr lang="en-US" dirty="0" smtClean="0"/>
              <a:t>Analog climate data worldwide</a:t>
            </a:r>
          </a:p>
          <a:p>
            <a:pPr lvl="1"/>
            <a:r>
              <a:rPr lang="en-US" dirty="0" smtClean="0"/>
              <a:t>Needs rescue and digitization before they’re lost</a:t>
            </a:r>
          </a:p>
          <a:p>
            <a:r>
              <a:rPr lang="en-US" dirty="0" smtClean="0"/>
              <a:t>Global climate observing systems</a:t>
            </a:r>
          </a:p>
          <a:p>
            <a:pPr lvl="1"/>
            <a:r>
              <a:rPr lang="en-US" dirty="0" smtClean="0"/>
              <a:t>If systems are allowed to continue to degrade, the data coverage and quality will degrade also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Opportunity: adopt common metadata standards</a:t>
            </a:r>
          </a:p>
          <a:p>
            <a:pPr lvl="1"/>
            <a:r>
              <a:rPr lang="en-US" dirty="0"/>
              <a:t>Enable discovery and access in a platform-independent fashion</a:t>
            </a:r>
          </a:p>
          <a:p>
            <a:pPr lvl="1"/>
            <a:r>
              <a:rPr lang="en-US" dirty="0" smtClean="0"/>
              <a:t>Support the Administration’s Open Data Initiatives (e.g., data.gov and climate.gov)</a:t>
            </a:r>
          </a:p>
          <a:p>
            <a:pPr lvl="1"/>
            <a:r>
              <a:rPr lang="en-US" dirty="0" smtClean="0"/>
              <a:t>Modern</a:t>
            </a:r>
            <a:r>
              <a:rPr lang="en-US" dirty="0"/>
              <a:t>, self-describing format standards (e.g. </a:t>
            </a:r>
            <a:r>
              <a:rPr lang="en-US" dirty="0" err="1"/>
              <a:t>netCDF</a:t>
            </a:r>
            <a:r>
              <a:rPr lang="en-US" dirty="0"/>
              <a:t>) bundle metadata with the data </a:t>
            </a:r>
          </a:p>
          <a:p>
            <a:r>
              <a:rPr lang="en-US" dirty="0"/>
              <a:t>Examples of key pieces of information in the metadata:</a:t>
            </a:r>
          </a:p>
          <a:p>
            <a:pPr lvl="1"/>
            <a:r>
              <a:rPr lang="en-US" dirty="0"/>
              <a:t>Observation details (what, how) and Geospatial information (where, when)</a:t>
            </a:r>
          </a:p>
          <a:p>
            <a:pPr lvl="1"/>
            <a:r>
              <a:rPr lang="en-US" dirty="0"/>
              <a:t>Dataset provenance, including quality control information</a:t>
            </a:r>
          </a:p>
          <a:p>
            <a:pPr lvl="1"/>
            <a:r>
              <a:rPr lang="en-US" dirty="0"/>
              <a:t>Data discovery end points, such as websites, FTP sites, GIS services,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smtClean="0"/>
              <a:t>Challenge: implementation is a very large effort</a:t>
            </a:r>
          </a:p>
          <a:p>
            <a:pPr lvl="1"/>
            <a:r>
              <a:rPr lang="en-US" dirty="0" smtClean="0"/>
              <a:t>NCDC </a:t>
            </a:r>
            <a:r>
              <a:rPr lang="en-US" dirty="0" smtClean="0"/>
              <a:t>alone has over 700 different data collections </a:t>
            </a:r>
          </a:p>
          <a:p>
            <a:pPr lvl="1"/>
            <a:r>
              <a:rPr lang="en-US" dirty="0" smtClean="0"/>
              <a:t>Each collection may have hundreds to millions of granules, all of which have to </a:t>
            </a:r>
            <a:r>
              <a:rPr lang="en-US" dirty="0" smtClean="0"/>
              <a:t>be properly </a:t>
            </a:r>
            <a:r>
              <a:rPr lang="en-US" dirty="0" smtClean="0"/>
              <a:t>described with appropriate metadata.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/>
        </p:blipFill>
        <p:spPr>
          <a:xfrm>
            <a:off x="4554" y="0"/>
            <a:ext cx="9134892" cy="5934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352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www.ncdc.noaa.gov</a:t>
            </a: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en-US" sz="4000" b="1" dirty="0" err="1">
                <a:solidFill>
                  <a:srgbClr val="002060"/>
                </a:solidFill>
                <a:latin typeface="Calibri" pitchFamily="34" charset="0"/>
              </a:rPr>
              <a:t>www.climate.gov</a:t>
            </a: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43400" y="4775421"/>
            <a:ext cx="4495800" cy="533399"/>
            <a:chOff x="4343400" y="4775421"/>
            <a:chExt cx="4495800" cy="5333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90" y="4775421"/>
              <a:ext cx="537810" cy="5333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43400" y="4811288"/>
              <a:ext cx="449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u="sng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www.twitter.com</a:t>
              </a:r>
              <a:r>
                <a:rPr lang="en-US" sz="2400" u="sng" dirty="0">
                  <a:solidFill>
                    <a:srgbClr val="0000FF"/>
                  </a:solidFill>
                  <a:latin typeface="Calibri" panose="020F0502020204030204" pitchFamily="34" charset="0"/>
                </a:rPr>
                <a:t>/</a:t>
              </a:r>
              <a:r>
                <a:rPr lang="en-US" sz="2400" u="sng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NOAANCDC</a:t>
              </a:r>
              <a:endParaRPr lang="en-US" sz="2400" u="sng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37931" y="5257801"/>
            <a:ext cx="7401269" cy="533399"/>
            <a:chOff x="1437931" y="5257801"/>
            <a:chExt cx="7401269" cy="5333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931" y="5257801"/>
              <a:ext cx="467069" cy="5333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900409" y="5293668"/>
              <a:ext cx="6938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u="sng" dirty="0" err="1">
                  <a:solidFill>
                    <a:srgbClr val="0000FF"/>
                  </a:solidFill>
                  <a:latin typeface="Calibri" panose="020F0502020204030204" pitchFamily="34" charset="0"/>
                  <a:hlinkClick r:id="rId6"/>
                </a:rPr>
                <a:t>www.facebook.com</a:t>
              </a:r>
              <a:r>
                <a:rPr lang="en-US" sz="2400" u="sng" dirty="0">
                  <a:solidFill>
                    <a:srgbClr val="0000FF"/>
                  </a:solidFill>
                  <a:latin typeface="Calibri" panose="020F0502020204030204" pitchFamily="34" charset="0"/>
                  <a:hlinkClick r:id="rId6"/>
                </a:rPr>
                <a:t>/</a:t>
              </a:r>
              <a:r>
                <a:rPr lang="en-US" sz="2400" u="sng" dirty="0" err="1">
                  <a:solidFill>
                    <a:srgbClr val="0000FF"/>
                  </a:solidFill>
                  <a:latin typeface="Calibri" panose="020F0502020204030204" pitchFamily="34" charset="0"/>
                  <a:hlinkClick r:id="rId6"/>
                </a:rPr>
                <a:t>NOAANational</a:t>
              </a:r>
              <a:r>
                <a:rPr lang="en-US" sz="2400" u="sng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ClimaticDataCenter</a:t>
              </a:r>
              <a:endParaRPr lang="en-US" sz="2400" u="sng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81400" y="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atin typeface="Calibri" panose="020F0502020204030204" pitchFamily="34" charset="0"/>
              </a:rPr>
              <a:t>NOAA’s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National Climatic</a:t>
            </a:r>
          </a:p>
          <a:p>
            <a:pPr algn="r"/>
            <a:r>
              <a:rPr lang="en-US" sz="4000" b="1" dirty="0" smtClean="0">
                <a:latin typeface="Calibri" panose="020F0502020204030204" pitchFamily="34" charset="0"/>
              </a:rPr>
              <a:t>Data Center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909" r="5954" b="1356"/>
          <a:stretch/>
        </p:blipFill>
        <p:spPr>
          <a:xfrm>
            <a:off x="1219200" y="2438401"/>
            <a:ext cx="2986903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6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/>
              <a:t>Reprocessing Radar Data: a classic big data challenge</a:t>
            </a:r>
          </a:p>
          <a:p>
            <a:pPr marL="457200" indent="-457200"/>
            <a:r>
              <a:rPr lang="en-US" dirty="0" smtClean="0"/>
              <a:t>Computing the Global Temperature: quality analysis and robust science on </a:t>
            </a:r>
            <a:r>
              <a:rPr lang="en-US" dirty="0"/>
              <a:t>b</a:t>
            </a:r>
            <a:r>
              <a:rPr lang="en-US" dirty="0" smtClean="0"/>
              <a:t>ig data</a:t>
            </a:r>
          </a:p>
          <a:p>
            <a:pPr marL="457200" indent="-457200"/>
            <a:r>
              <a:rPr lang="en-US" dirty="0" smtClean="0"/>
              <a:t>Climate Normals: building useful products with big data</a:t>
            </a:r>
          </a:p>
          <a:p>
            <a:pPr marL="457200" indent="-457200"/>
            <a:r>
              <a:rPr lang="en-US" dirty="0" smtClean="0"/>
              <a:t>Climate </a:t>
            </a:r>
            <a:r>
              <a:rPr lang="en-US" dirty="0"/>
              <a:t>Data Records: ensuring long-term consistency and </a:t>
            </a:r>
            <a:r>
              <a:rPr lang="en-US" dirty="0" smtClean="0"/>
              <a:t>continuity</a:t>
            </a:r>
          </a:p>
          <a:p>
            <a:pPr marL="857250" lvl="1" indent="-457200"/>
            <a:r>
              <a:rPr lang="en-US" dirty="0"/>
              <a:t>Merging data: satellite, in-situ, radar</a:t>
            </a:r>
          </a:p>
          <a:p>
            <a:pPr marL="457200" indent="-457200"/>
            <a:r>
              <a:rPr lang="en-US" dirty="0" smtClean="0"/>
              <a:t>Cloud computing; international challenges</a:t>
            </a:r>
            <a:endParaRPr lang="en-US" dirty="0"/>
          </a:p>
          <a:p>
            <a:pPr marL="457200" indent="-457200"/>
            <a:r>
              <a:rPr lang="en-US" dirty="0" smtClean="0"/>
              <a:t>Naming conventions</a:t>
            </a:r>
          </a:p>
          <a:p>
            <a:pPr marL="457200" indent="-457200"/>
            <a:r>
              <a:rPr lang="en-US" dirty="0" smtClean="0"/>
              <a:t>Discovery, metadata, and access</a:t>
            </a:r>
          </a:p>
        </p:txBody>
      </p:sp>
    </p:spTree>
    <p:extLst>
      <p:ext uri="{BB962C8B-B14F-4D97-AF65-F5344CB8AC3E}">
        <p14:creationId xmlns:p14="http://schemas.microsoft.com/office/powerpoint/2010/main" val="42794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 smtClean="0"/>
              <a:t>NCDC’s Mission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698" y="2286000"/>
            <a:ext cx="3701101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NCDC is responsible for preserving, monitoring, assessing, and providing public access to the Nation’s treasure of climate and historical weather data and information.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8669" y="1066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/>
                </a:solidFill>
              </a:rPr>
              <a:t>To Steward the </a:t>
            </a:r>
            <a:r>
              <a:rPr lang="en-US" sz="3200" b="1" i="1" dirty="0">
                <a:solidFill>
                  <a:schemeClr val="bg2"/>
                </a:solidFill>
              </a:rPr>
              <a:t>Nation’s Climate Information</a:t>
            </a:r>
          </a:p>
          <a:p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3886200" y="1108494"/>
            <a:ext cx="5154542" cy="5154541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EARTH BUT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0405" y="1522699"/>
            <a:ext cx="4326133" cy="43261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0382">
            <a:off x="7963195" y="1427126"/>
            <a:ext cx="790326" cy="25501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995">
            <a:off x="4550501" y="4973631"/>
            <a:ext cx="3853749" cy="12016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3849">
            <a:off x="3228753" y="2239053"/>
            <a:ext cx="2773794" cy="7777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470168" y="979626"/>
            <a:ext cx="3988032" cy="3971866"/>
            <a:chOff x="2875856" y="1172691"/>
            <a:chExt cx="3417920" cy="3404066"/>
          </a:xfrm>
        </p:grpSpPr>
        <p:sp>
          <p:nvSpPr>
            <p:cNvPr id="35" name="Isosceles Triangle 34"/>
            <p:cNvSpPr/>
            <p:nvPr/>
          </p:nvSpPr>
          <p:spPr>
            <a:xfrm>
              <a:off x="3733800" y="1172691"/>
              <a:ext cx="1702033" cy="1702033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sosceles Triangle 35"/>
            <p:cNvSpPr/>
            <p:nvPr/>
          </p:nvSpPr>
          <p:spPr>
            <a:xfrm rot="10800000">
              <a:off x="3731821" y="2874724"/>
              <a:ext cx="1702033" cy="1702033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2875856" y="2871755"/>
              <a:ext cx="1702033" cy="1702033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591743" y="2871754"/>
              <a:ext cx="1702033" cy="1702033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97437" y="3880929"/>
              <a:ext cx="1472726" cy="44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ACCESS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97491" y="3915985"/>
              <a:ext cx="147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ASSESS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48453" y="3039982"/>
              <a:ext cx="1472726" cy="44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ARCHIVE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3864227" y="2201782"/>
              <a:ext cx="14273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+mn-cs"/>
                </a:rPr>
                <a:t>ACQUIRE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5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4638" b="25920"/>
          <a:stretch/>
        </p:blipFill>
        <p:spPr>
          <a:xfrm>
            <a:off x="88899" y="4648200"/>
            <a:ext cx="2744487" cy="1453838"/>
          </a:xfrm>
          <a:prstGeom prst="rect">
            <a:avLst/>
          </a:prstGeom>
          <a:effectLst/>
        </p:spPr>
      </p:pic>
      <p:pic>
        <p:nvPicPr>
          <p:cNvPr id="22" name="Picture 21" descr="doppler.jpg"/>
          <p:cNvPicPr>
            <a:picLocks noChangeAspect="1"/>
          </p:cNvPicPr>
          <p:nvPr/>
        </p:nvPicPr>
        <p:blipFill rotWithShape="1">
          <a:blip r:embed="rId4"/>
          <a:srcRect l="37402" t="7427" r="29350" b="42053"/>
          <a:stretch/>
        </p:blipFill>
        <p:spPr bwMode="auto">
          <a:xfrm>
            <a:off x="88900" y="1219200"/>
            <a:ext cx="1435100" cy="328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5"/>
          <a:srcRect l="21801" t="55595" r="28667" b="13684"/>
          <a:stretch/>
        </p:blipFill>
        <p:spPr bwMode="auto">
          <a:xfrm>
            <a:off x="6888809" y="4648200"/>
            <a:ext cx="2178991" cy="14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OAA-Ship-Okeanos-Explorer.jpg"/>
          <p:cNvPicPr>
            <a:picLocks noChangeAspect="1"/>
          </p:cNvPicPr>
          <p:nvPr/>
        </p:nvPicPr>
        <p:blipFill rotWithShape="1">
          <a:blip r:embed="rId6"/>
          <a:srcRect l="36923" t="37888" b="22766"/>
          <a:stretch/>
        </p:blipFill>
        <p:spPr bwMode="auto">
          <a:xfrm>
            <a:off x="3613515" y="1219200"/>
            <a:ext cx="3168284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SOS at Sterling,VA copy.gif"/>
          <p:cNvPicPr>
            <a:picLocks noChangeAspect="1"/>
          </p:cNvPicPr>
          <p:nvPr/>
        </p:nvPicPr>
        <p:blipFill rotWithShape="1">
          <a:blip r:embed="rId7"/>
          <a:srcRect l="28879" t="3958" b="6013"/>
          <a:stretch/>
        </p:blipFill>
        <p:spPr bwMode="auto">
          <a:xfrm>
            <a:off x="1639806" y="1219200"/>
            <a:ext cx="1865394" cy="328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/>
          <a:srcRect t="3005" r="31725" b="21106"/>
          <a:stretch/>
        </p:blipFill>
        <p:spPr>
          <a:xfrm>
            <a:off x="3613515" y="2562602"/>
            <a:ext cx="1443393" cy="1943191"/>
          </a:xfrm>
          <a:prstGeom prst="rect">
            <a:avLst/>
          </a:prstGeom>
          <a:effectLst/>
        </p:spPr>
      </p:pic>
      <p:pic>
        <p:nvPicPr>
          <p:cNvPr id="31" name="Picture 30" descr="weather balloon2.gif"/>
          <p:cNvPicPr>
            <a:picLocks noChangeAspect="1"/>
          </p:cNvPicPr>
          <p:nvPr/>
        </p:nvPicPr>
        <p:blipFill rotWithShape="1">
          <a:blip r:embed="rId9"/>
          <a:srcRect l="32573" t="4379" r="14339" b="2242"/>
          <a:stretch/>
        </p:blipFill>
        <p:spPr bwMode="auto">
          <a:xfrm>
            <a:off x="5124922" y="2562602"/>
            <a:ext cx="1656878" cy="194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10"/>
          <a:srcRect l="5722" t="24064" r="24785" b="11183"/>
          <a:stretch/>
        </p:blipFill>
        <p:spPr bwMode="auto">
          <a:xfrm>
            <a:off x="2932067" y="4648200"/>
            <a:ext cx="3849733" cy="14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Data </a:t>
            </a:r>
            <a:r>
              <a:rPr lang="en-US" sz="4400" dirty="0">
                <a:solidFill>
                  <a:schemeClr val="tx1"/>
                </a:solidFill>
              </a:rPr>
              <a:t>Received from </a:t>
            </a:r>
            <a:r>
              <a:rPr lang="en-US" sz="4400" dirty="0" smtClean="0">
                <a:solidFill>
                  <a:schemeClr val="tx1"/>
                </a:solidFill>
              </a:rPr>
              <a:t>Many </a:t>
            </a:r>
            <a:r>
              <a:rPr lang="en-US" sz="4400" dirty="0">
                <a:solidFill>
                  <a:schemeClr val="tx1"/>
                </a:solidFill>
              </a:rPr>
              <a:t>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18876" r="10366" b="10755"/>
          <a:stretch/>
        </p:blipFill>
        <p:spPr>
          <a:xfrm>
            <a:off x="6888809" y="1219200"/>
            <a:ext cx="2178991" cy="2002766"/>
          </a:xfrm>
          <a:prstGeom prst="rect">
            <a:avLst/>
          </a:prstGeom>
          <a:effectLst/>
        </p:spPr>
      </p:pic>
      <p:pic>
        <p:nvPicPr>
          <p:cNvPr id="1026" name="Picture 2" descr="https://encrypted-tbn1.google.com/images?q=tbn:ANd9GcSQC_a5d6dWJB3smYWx0MPxAnIj9QvLTyDQ54cBgL4ZR_xfZqgP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b="16224"/>
          <a:stretch/>
        </p:blipFill>
        <p:spPr bwMode="auto">
          <a:xfrm>
            <a:off x="6888809" y="3352800"/>
            <a:ext cx="2178991" cy="11529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 and Access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05400" y="1066800"/>
            <a:ext cx="205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rgbClr val="2D1BB5"/>
                </a:solidFill>
                <a:latin typeface="Calibri" pitchFamily="34" charset="0"/>
                <a:cs typeface="Calibri" pitchFamily="34" charset="0"/>
              </a:rPr>
              <a:t>Amazon </a:t>
            </a:r>
          </a:p>
          <a:p>
            <a:pPr algn="r"/>
            <a:r>
              <a:rPr lang="en-US" sz="2800" dirty="0" smtClean="0">
                <a:solidFill>
                  <a:srgbClr val="2D1BB5"/>
                </a:solidFill>
                <a:latin typeface="Calibri" pitchFamily="34" charset="0"/>
                <a:cs typeface="Calibri" pitchFamily="34" charset="0"/>
              </a:rPr>
              <a:t>Kindle Fire</a:t>
            </a:r>
            <a:endParaRPr lang="en-US" sz="2800" dirty="0">
              <a:solidFill>
                <a:srgbClr val="2D1B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b="4762"/>
          <a:stretch/>
        </p:blipFill>
        <p:spPr>
          <a:xfrm>
            <a:off x="76200" y="1066800"/>
            <a:ext cx="4511749" cy="2895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6215" y="1230868"/>
            <a:ext cx="398832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Total Archive Volume: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13.4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Petabytes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52400"/>
            <a:ext cx="1701537" cy="2041844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ounded Rectangular Callout 22"/>
          <p:cNvSpPr/>
          <p:nvPr/>
        </p:nvSpPr>
        <p:spPr>
          <a:xfrm>
            <a:off x="381000" y="4495800"/>
            <a:ext cx="3687817" cy="1078892"/>
          </a:xfrm>
          <a:prstGeom prst="wedgeRoundRectCallout">
            <a:avLst>
              <a:gd name="adj1" fmla="val 72929"/>
              <a:gd name="adj2" fmla="val 3078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1E27E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Users download ~5 PB per year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5 Billion Kindle Fire e-Books/year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2,300 Kindle Fire e-Readers/day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800600" y="2188720"/>
            <a:ext cx="4177999" cy="935480"/>
          </a:xfrm>
          <a:prstGeom prst="wedgeRoundRectCallout">
            <a:avLst>
              <a:gd name="adj1" fmla="val -65783"/>
              <a:gd name="adj2" fmla="val 23167"/>
              <a:gd name="adj3" fmla="val 16667"/>
            </a:avLst>
          </a:prstGeom>
          <a:solidFill>
            <a:srgbClr val="C6D9F1"/>
          </a:solidFill>
          <a:ln>
            <a:solidFill>
              <a:srgbClr val="1E27E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NCDC provides safe storage of 13.4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PB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13.4 Billion Kindle Fire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e-Books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2.2 Million Kindle Fire e-Readers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60960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*Huge increase in outgoing NCDC satellite data from </a:t>
            </a: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Boulder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388929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8616" y="3191482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Total Data Delivered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5141" y="579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369713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Note: all data types are vital for climate science, e.g. Paleoclimate data</a:t>
            </a:r>
            <a:endParaRPr lang="en-US" sz="9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2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5257800"/>
            <a:ext cx="8610600" cy="11707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22228B"/>
                </a:solidFill>
              </a:rPr>
              <a:t>By 2019, NOAA will hold over 40 Petabytes of environmental data.</a:t>
            </a:r>
            <a:endParaRPr lang="en-US" sz="2800" dirty="0">
              <a:solidFill>
                <a:srgbClr val="22228B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05367"/>
              </p:ext>
            </p:extLst>
          </p:nvPr>
        </p:nvGraphicFramePr>
        <p:xfrm>
          <a:off x="304800" y="1143000"/>
          <a:ext cx="7543800" cy="444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Future Projections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06555" y="1371600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Cumulative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6555" y="3505200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Satellite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6555" y="434340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Model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6555" y="457200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Ocean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555" y="477640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Geophysical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6555" y="4980801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Radar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449405" y="4710500"/>
            <a:ext cx="114300" cy="138499"/>
          </a:xfrm>
          <a:prstGeom prst="line">
            <a:avLst/>
          </a:prstGeom>
          <a:ln w="6350">
            <a:solidFill>
              <a:srgbClr val="00B0F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38540" y="5001409"/>
            <a:ext cx="125165" cy="58946"/>
          </a:xfrm>
          <a:prstGeom prst="line">
            <a:avLst/>
          </a:prstGeom>
          <a:ln w="6350">
            <a:solidFill>
              <a:srgbClr val="00B05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Reprocessing Radar Data</a:t>
            </a:r>
            <a:endParaRPr lang="en-US" dirty="0"/>
          </a:p>
        </p:txBody>
      </p:sp>
      <p:pic>
        <p:nvPicPr>
          <p:cNvPr id="1026" name="Picture 2" descr="http://cicsnc.org/assets/images/fact-sheets/SStevens_Fi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817132"/>
            <a:ext cx="4009141" cy="31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icsnc.org/assets/images/fact-sheets/SStevens_Fi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45" y="1817132"/>
            <a:ext cx="4009139" cy="31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33" y="5018871"/>
            <a:ext cx="85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376"/>
                </a:solidFill>
                <a:latin typeface="Calibri" panose="020F0502020204030204" pitchFamily="34" charset="0"/>
              </a:rPr>
              <a:t>Higher spatial resolution, reduction of artifacts and problems introduced in operational processing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376"/>
                </a:solidFill>
                <a:latin typeface="Calibri" panose="020F0502020204030204" pitchFamily="34" charset="0"/>
              </a:rPr>
              <a:t>Much higher volume of </a:t>
            </a:r>
            <a:r>
              <a:rPr lang="en-US" sz="1600" dirty="0" smtClean="0">
                <a:solidFill>
                  <a:srgbClr val="004376"/>
                </a:solidFill>
                <a:latin typeface="Calibri" panose="020F0502020204030204" pitchFamily="34" charset="0"/>
              </a:rPr>
              <a:t>data. Limited by I/O versus computational speed.</a:t>
            </a:r>
            <a:endParaRPr lang="en-US" sz="1600" dirty="0">
              <a:solidFill>
                <a:srgbClr val="00437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6934" y="1066800"/>
            <a:ext cx="817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Thunderstorm from 5/24/2008 </a:t>
            </a:r>
            <a:r>
              <a:rPr lang="en-US" dirty="0" smtClean="0">
                <a:solidFill>
                  <a:schemeClr val="bg1"/>
                </a:solidFill>
              </a:rPr>
              <a:t>over Northwest </a:t>
            </a:r>
            <a:r>
              <a:rPr lang="en-US" dirty="0">
                <a:solidFill>
                  <a:schemeClr val="bg1"/>
                </a:solidFill>
              </a:rPr>
              <a:t>Kansas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1" y="1466924"/>
            <a:ext cx="4009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Original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2344" y="1466924"/>
            <a:ext cx="4009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Reprocessed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Computing the Global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1312333"/>
            <a:ext cx="2650067" cy="44026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challenge of robust science on big data, e.g.,</a:t>
            </a:r>
          </a:p>
          <a:p>
            <a:pPr lvl="1"/>
            <a:r>
              <a:rPr lang="en-US" dirty="0" smtClean="0"/>
              <a:t>Quality control</a:t>
            </a:r>
          </a:p>
          <a:p>
            <a:pPr lvl="1"/>
            <a:r>
              <a:rPr lang="en-US" dirty="0" smtClean="0"/>
              <a:t>Integrating multiple data sources</a:t>
            </a:r>
          </a:p>
          <a:p>
            <a:pPr lvl="1"/>
            <a:r>
              <a:rPr lang="en-US" dirty="0" smtClean="0"/>
              <a:t>Homogeneity adjustments</a:t>
            </a:r>
          </a:p>
          <a:p>
            <a:pPr lvl="1"/>
            <a:r>
              <a:rPr lang="en-US" dirty="0" smtClean="0"/>
              <a:t>Spatial interpolation</a:t>
            </a:r>
          </a:p>
          <a:p>
            <a:pPr lvl="1"/>
            <a:r>
              <a:rPr lang="en-US" dirty="0" smtClean="0"/>
              <a:t>Operational monitoring requirements</a:t>
            </a:r>
          </a:p>
          <a:p>
            <a:pPr lvl="1"/>
            <a:r>
              <a:rPr lang="en-US" dirty="0" smtClean="0"/>
              <a:t>Configuration management and version control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 descr="H:\1 - NOAA - 1\Briefings\z Image Bank\global-annual-temperature-anom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6477000" cy="48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n7100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1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7010400" y="646188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AA4E7-5FFF-4A9E-A664-B29D91DC6906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7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0304 - N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chemeClr val="tx2">
              <a:lumMod val="60000"/>
              <a:lumOff val="40000"/>
            </a:schemeClr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B2F5C28-EA07-4FA6-933B-12B949DB01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20140304 - NIST.thmx</Template>
  <TotalTime>11801</TotalTime>
  <Words>883</Words>
  <Application>Microsoft Office PowerPoint</Application>
  <PresentationFormat>On-screen Show (4:3)</PresentationFormat>
  <Paragraphs>148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20140304 - NIST</vt:lpstr>
      <vt:lpstr>PowerPoint Presentation</vt:lpstr>
      <vt:lpstr>Challenges and Opportunities</vt:lpstr>
      <vt:lpstr>NCDC’s Mission</vt:lpstr>
      <vt:lpstr>Data Received from Many Sources</vt:lpstr>
      <vt:lpstr>Archive and Access</vt:lpstr>
      <vt:lpstr>Future Projections</vt:lpstr>
      <vt:lpstr>Reprocessing Radar Data</vt:lpstr>
      <vt:lpstr>Computing the Global Temperature</vt:lpstr>
      <vt:lpstr>PowerPoint Presentation</vt:lpstr>
      <vt:lpstr>PowerPoint Presentation</vt:lpstr>
      <vt:lpstr>PowerPoint Presentation</vt:lpstr>
      <vt:lpstr>Climate Data Records</vt:lpstr>
      <vt:lpstr>Cloud Computing</vt:lpstr>
      <vt:lpstr>International Challenges</vt:lpstr>
      <vt:lpstr>Metadata Challenges</vt:lpstr>
      <vt:lpstr>PowerPoint Presentation</vt:lpstr>
    </vt:vector>
  </TitlesOfParts>
  <Company>NCDC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sara.veasey</dc:creator>
  <cp:lastModifiedBy>James McMahon</cp:lastModifiedBy>
  <cp:revision>475</cp:revision>
  <cp:lastPrinted>2014-02-28T15:47:47Z</cp:lastPrinted>
  <dcterms:created xsi:type="dcterms:W3CDTF">2011-10-31T12:29:05Z</dcterms:created>
  <dcterms:modified xsi:type="dcterms:W3CDTF">2014-02-28T16:51:01Z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TC300066629990</vt:lpwstr>
  </property>
</Properties>
</file>