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3" r:id="rId1"/>
    <p:sldMasterId id="2147483686" r:id="rId2"/>
    <p:sldMasterId id="2147483699" r:id="rId3"/>
    <p:sldMasterId id="2147483712" r:id="rId4"/>
    <p:sldMasterId id="2147483724" r:id="rId5"/>
    <p:sldMasterId id="2147483736" r:id="rId6"/>
    <p:sldMasterId id="2147483748" r:id="rId7"/>
    <p:sldMasterId id="2147483760" r:id="rId8"/>
  </p:sldMasterIdLst>
  <p:notesMasterIdLst>
    <p:notesMasterId r:id="rId87"/>
  </p:notesMasterIdLst>
  <p:handoutMasterIdLst>
    <p:handoutMasterId r:id="rId88"/>
  </p:handoutMasterIdLst>
  <p:sldIdLst>
    <p:sldId id="261" r:id="rId9"/>
    <p:sldId id="262" r:id="rId10"/>
    <p:sldId id="326" r:id="rId11"/>
    <p:sldId id="354" r:id="rId12"/>
    <p:sldId id="355" r:id="rId13"/>
    <p:sldId id="357" r:id="rId14"/>
    <p:sldId id="358" r:id="rId15"/>
    <p:sldId id="359" r:id="rId16"/>
    <p:sldId id="361" r:id="rId17"/>
    <p:sldId id="360" r:id="rId18"/>
    <p:sldId id="266" r:id="rId19"/>
    <p:sldId id="263" r:id="rId20"/>
    <p:sldId id="362" r:id="rId21"/>
    <p:sldId id="371" r:id="rId22"/>
    <p:sldId id="314" r:id="rId23"/>
    <p:sldId id="337" r:id="rId24"/>
    <p:sldId id="264" r:id="rId25"/>
    <p:sldId id="366" r:id="rId26"/>
    <p:sldId id="363" r:id="rId27"/>
    <p:sldId id="365" r:id="rId28"/>
    <p:sldId id="364" r:id="rId29"/>
    <p:sldId id="338" r:id="rId30"/>
    <p:sldId id="339" r:id="rId31"/>
    <p:sldId id="341" r:id="rId32"/>
    <p:sldId id="342" r:id="rId33"/>
    <p:sldId id="343" r:id="rId34"/>
    <p:sldId id="373" r:id="rId35"/>
    <p:sldId id="353" r:id="rId36"/>
    <p:sldId id="344" r:id="rId37"/>
    <p:sldId id="345" r:id="rId38"/>
    <p:sldId id="268" r:id="rId39"/>
    <p:sldId id="372" r:id="rId40"/>
    <p:sldId id="298" r:id="rId41"/>
    <p:sldId id="316" r:id="rId42"/>
    <p:sldId id="283" r:id="rId43"/>
    <p:sldId id="317" r:id="rId44"/>
    <p:sldId id="346" r:id="rId45"/>
    <p:sldId id="318" r:id="rId46"/>
    <p:sldId id="286" r:id="rId47"/>
    <p:sldId id="347" r:id="rId48"/>
    <p:sldId id="319" r:id="rId49"/>
    <p:sldId id="285" r:id="rId50"/>
    <p:sldId id="322" r:id="rId51"/>
    <p:sldId id="284" r:id="rId52"/>
    <p:sldId id="325" r:id="rId53"/>
    <p:sldId id="368" r:id="rId54"/>
    <p:sldId id="324" r:id="rId55"/>
    <p:sldId id="323" r:id="rId56"/>
    <p:sldId id="349" r:id="rId57"/>
    <p:sldId id="348" r:id="rId58"/>
    <p:sldId id="312" r:id="rId59"/>
    <p:sldId id="300" r:id="rId60"/>
    <p:sldId id="369" r:id="rId61"/>
    <p:sldId id="295" r:id="rId62"/>
    <p:sldId id="309" r:id="rId63"/>
    <p:sldId id="370" r:id="rId64"/>
    <p:sldId id="294" r:id="rId65"/>
    <p:sldId id="327" r:id="rId66"/>
    <p:sldId id="296" r:id="rId67"/>
    <p:sldId id="304" r:id="rId68"/>
    <p:sldId id="308" r:id="rId69"/>
    <p:sldId id="311" r:id="rId70"/>
    <p:sldId id="310" r:id="rId71"/>
    <p:sldId id="303" r:id="rId72"/>
    <p:sldId id="302" r:id="rId73"/>
    <p:sldId id="269" r:id="rId74"/>
    <p:sldId id="328" r:id="rId75"/>
    <p:sldId id="271" r:id="rId76"/>
    <p:sldId id="270" r:id="rId77"/>
    <p:sldId id="273" r:id="rId78"/>
    <p:sldId id="274" r:id="rId79"/>
    <p:sldId id="275" r:id="rId80"/>
    <p:sldId id="272" r:id="rId81"/>
    <p:sldId id="277" r:id="rId82"/>
    <p:sldId id="276" r:id="rId83"/>
    <p:sldId id="307" r:id="rId84"/>
    <p:sldId id="313" r:id="rId85"/>
    <p:sldId id="260" r:id="rId86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 autoAdjust="0"/>
    <p:restoredTop sz="94628" autoAdjust="0"/>
  </p:normalViewPr>
  <p:slideViewPr>
    <p:cSldViewPr>
      <p:cViewPr varScale="1">
        <p:scale>
          <a:sx n="107" d="100"/>
          <a:sy n="107" d="100"/>
        </p:scale>
        <p:origin x="-84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84" Type="http://schemas.openxmlformats.org/officeDocument/2006/relationships/slide" Target="slides/slide76.xml"/><Relationship Id="rId89" Type="http://schemas.openxmlformats.org/officeDocument/2006/relationships/presProps" Target="presProps.xml"/><Relationship Id="rId16" Type="http://schemas.openxmlformats.org/officeDocument/2006/relationships/slide" Target="slides/slide8.xml"/><Relationship Id="rId11" Type="http://schemas.openxmlformats.org/officeDocument/2006/relationships/slide" Target="slides/slide3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74" Type="http://schemas.openxmlformats.org/officeDocument/2006/relationships/slide" Target="slides/slide66.xml"/><Relationship Id="rId79" Type="http://schemas.openxmlformats.org/officeDocument/2006/relationships/slide" Target="slides/slide71.xml"/><Relationship Id="rId5" Type="http://schemas.openxmlformats.org/officeDocument/2006/relationships/slideMaster" Target="slideMasters/slideMaster5.xml"/><Relationship Id="rId90" Type="http://schemas.openxmlformats.org/officeDocument/2006/relationships/viewProps" Target="viewProps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77" Type="http://schemas.openxmlformats.org/officeDocument/2006/relationships/slide" Target="slides/slide6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80" Type="http://schemas.openxmlformats.org/officeDocument/2006/relationships/slide" Target="slides/slide72.xml"/><Relationship Id="rId85" Type="http://schemas.openxmlformats.org/officeDocument/2006/relationships/slide" Target="slides/slide7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slide" Target="slides/slide67.xml"/><Relationship Id="rId83" Type="http://schemas.openxmlformats.org/officeDocument/2006/relationships/slide" Target="slides/slide75.xml"/><Relationship Id="rId88" Type="http://schemas.openxmlformats.org/officeDocument/2006/relationships/handoutMaster" Target="handoutMasters/handout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slide" Target="slides/slide65.xml"/><Relationship Id="rId78" Type="http://schemas.openxmlformats.org/officeDocument/2006/relationships/slide" Target="slides/slide70.xml"/><Relationship Id="rId81" Type="http://schemas.openxmlformats.org/officeDocument/2006/relationships/slide" Target="slides/slide73.xml"/><Relationship Id="rId86" Type="http://schemas.openxmlformats.org/officeDocument/2006/relationships/slide" Target="slides/slide7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6" Type="http://schemas.openxmlformats.org/officeDocument/2006/relationships/slide" Target="slides/slide68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9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24" Type="http://schemas.openxmlformats.org/officeDocument/2006/relationships/slide" Target="slides/slide16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66" Type="http://schemas.openxmlformats.org/officeDocument/2006/relationships/slide" Target="slides/slide58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53.xml"/><Relationship Id="rId82" Type="http://schemas.openxmlformats.org/officeDocument/2006/relationships/slide" Target="slides/slide74.xml"/><Relationship Id="rId19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9EF71E-5915-48AC-95BE-5CCC8D1DBE11}" type="doc">
      <dgm:prSet loTypeId="urn:microsoft.com/office/officeart/2005/8/layout/StepDownProcess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DC2E7E1-CC5B-4AA5-AA85-93949F7E705F}">
      <dgm:prSet phldrT="[Text]"/>
      <dgm:spPr/>
      <dgm:t>
        <a:bodyPr/>
        <a:lstStyle/>
        <a:p>
          <a:r>
            <a:rPr lang="en-US" dirty="0" smtClean="0"/>
            <a:t>Conduct Study</a:t>
          </a:r>
          <a:endParaRPr lang="en-US" dirty="0"/>
        </a:p>
      </dgm:t>
    </dgm:pt>
    <dgm:pt modelId="{1992D9D3-2959-4084-9673-B02773BF62AC}" type="parTrans" cxnId="{922CABE6-1CB8-4994-BFA2-40320FFA3150}">
      <dgm:prSet/>
      <dgm:spPr/>
      <dgm:t>
        <a:bodyPr/>
        <a:lstStyle/>
        <a:p>
          <a:endParaRPr lang="en-US"/>
        </a:p>
      </dgm:t>
    </dgm:pt>
    <dgm:pt modelId="{E8A490E5-B0C8-48CC-8438-E673A9F9AC58}" type="sibTrans" cxnId="{922CABE6-1CB8-4994-BFA2-40320FFA3150}">
      <dgm:prSet/>
      <dgm:spPr/>
      <dgm:t>
        <a:bodyPr/>
        <a:lstStyle/>
        <a:p>
          <a:endParaRPr lang="en-US"/>
        </a:p>
      </dgm:t>
    </dgm:pt>
    <dgm:pt modelId="{1F44244D-75B1-47B5-9C3D-735D2B914779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Academy Review</a:t>
          </a:r>
          <a:endParaRPr lang="en-US" dirty="0">
            <a:solidFill>
              <a:schemeClr val="tx1"/>
            </a:solidFill>
          </a:endParaRPr>
        </a:p>
      </dgm:t>
    </dgm:pt>
    <dgm:pt modelId="{DBEA1D98-B14D-4397-A169-E1F64B3FE6C1}" type="parTrans" cxnId="{7BBAE882-7032-4D47-A0B6-6BE2A04B082F}">
      <dgm:prSet/>
      <dgm:spPr/>
      <dgm:t>
        <a:bodyPr/>
        <a:lstStyle/>
        <a:p>
          <a:endParaRPr lang="en-US"/>
        </a:p>
      </dgm:t>
    </dgm:pt>
    <dgm:pt modelId="{A4D982BC-5C22-4EB5-82FE-5FB66146C8C5}" type="sibTrans" cxnId="{7BBAE882-7032-4D47-A0B6-6BE2A04B082F}">
      <dgm:prSet/>
      <dgm:spPr/>
      <dgm:t>
        <a:bodyPr/>
        <a:lstStyle/>
        <a:p>
          <a:endParaRPr lang="en-US"/>
        </a:p>
      </dgm:t>
    </dgm:pt>
    <dgm:pt modelId="{4228216F-4B45-4C4C-84BF-90336ECBB44B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Release and Disseminate</a:t>
          </a:r>
          <a:endParaRPr lang="en-US" dirty="0">
            <a:solidFill>
              <a:schemeClr val="tx1"/>
            </a:solidFill>
          </a:endParaRPr>
        </a:p>
      </dgm:t>
    </dgm:pt>
    <dgm:pt modelId="{171D38AB-CFAA-4D77-A6B5-757ECA221AAB}" type="parTrans" cxnId="{FD98E9D0-73C8-422C-B793-17EFE1246EAC}">
      <dgm:prSet/>
      <dgm:spPr/>
      <dgm:t>
        <a:bodyPr/>
        <a:lstStyle/>
        <a:p>
          <a:endParaRPr lang="en-US"/>
        </a:p>
      </dgm:t>
    </dgm:pt>
    <dgm:pt modelId="{3330BD9F-BA23-4D62-9981-06DE3E91E8B2}" type="sibTrans" cxnId="{FD98E9D0-73C8-422C-B793-17EFE1246EAC}">
      <dgm:prSet/>
      <dgm:spPr/>
      <dgm:t>
        <a:bodyPr/>
        <a:lstStyle/>
        <a:p>
          <a:endParaRPr lang="en-US"/>
        </a:p>
      </dgm:t>
    </dgm:pt>
    <dgm:pt modelId="{BEC6296E-5B11-41A5-8709-1DF4177ACB92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/>
            <a:t>Form Committee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/>
        </a:p>
      </dgm:t>
    </dgm:pt>
    <dgm:pt modelId="{0E53BD20-4077-459A-884C-A0475C7024B0}" type="parTrans" cxnId="{FEAA98FA-4E2E-4735-9DC5-1FB193FB42FE}">
      <dgm:prSet/>
      <dgm:spPr/>
      <dgm:t>
        <a:bodyPr/>
        <a:lstStyle/>
        <a:p>
          <a:endParaRPr lang="en-US"/>
        </a:p>
      </dgm:t>
    </dgm:pt>
    <dgm:pt modelId="{59C84A0C-2F74-49CD-A308-F4B3A70066C5}" type="sibTrans" cxnId="{FEAA98FA-4E2E-4735-9DC5-1FB193FB42FE}">
      <dgm:prSet/>
      <dgm:spPr/>
      <dgm:t>
        <a:bodyPr/>
        <a:lstStyle/>
        <a:p>
          <a:endParaRPr lang="en-US"/>
        </a:p>
      </dgm:t>
    </dgm:pt>
    <dgm:pt modelId="{6B6C9EE1-2662-488D-A466-963E8BF33F90}">
      <dgm:prSet phldrT="[Text]"/>
      <dgm:spPr/>
      <dgm:t>
        <a:bodyPr/>
        <a:lstStyle/>
        <a:p>
          <a:endParaRPr lang="en-US" dirty="0"/>
        </a:p>
      </dgm:t>
    </dgm:pt>
    <dgm:pt modelId="{A2C7E768-2811-4874-85B4-071E843817BA}" type="sibTrans" cxnId="{4ABF7E55-4C2D-4D12-9959-0699C34A6C86}">
      <dgm:prSet/>
      <dgm:spPr/>
      <dgm:t>
        <a:bodyPr/>
        <a:lstStyle/>
        <a:p>
          <a:endParaRPr lang="en-US"/>
        </a:p>
      </dgm:t>
    </dgm:pt>
    <dgm:pt modelId="{04BEEDCD-A93B-4D81-9973-D609F8357871}" type="parTrans" cxnId="{4ABF7E55-4C2D-4D12-9959-0699C34A6C86}">
      <dgm:prSet/>
      <dgm:spPr/>
      <dgm:t>
        <a:bodyPr/>
        <a:lstStyle/>
        <a:p>
          <a:endParaRPr lang="en-US"/>
        </a:p>
      </dgm:t>
    </dgm:pt>
    <dgm:pt modelId="{C0F926A2-9A26-4FA0-AF49-64D4A6EB27B5}" type="pres">
      <dgm:prSet presAssocID="{899EF71E-5915-48AC-95BE-5CCC8D1DBE11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2F0F5EE-F3E8-4C11-8CFA-F1790790C97D}" type="pres">
      <dgm:prSet presAssocID="{6B6C9EE1-2662-488D-A466-963E8BF33F90}" presName="composite" presStyleCnt="0"/>
      <dgm:spPr/>
    </dgm:pt>
    <dgm:pt modelId="{F0F8AD50-985C-4604-A2FD-87CE7F5A411D}" type="pres">
      <dgm:prSet presAssocID="{6B6C9EE1-2662-488D-A466-963E8BF33F90}" presName="bentUpArrow1" presStyleLbl="alignImgPlace1" presStyleIdx="0" presStyleCnt="4"/>
      <dgm:spPr/>
    </dgm:pt>
    <dgm:pt modelId="{A2293334-2C96-4629-8462-E2E762036153}" type="pres">
      <dgm:prSet presAssocID="{6B6C9EE1-2662-488D-A466-963E8BF33F90}" presName="ParentText" presStyleLbl="node1" presStyleIdx="0" presStyleCnt="5" custLinFactNeighborX="-990" custLinFactNeighborY="38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A9E23C-CB2F-4C47-B9F6-E14D738270D2}" type="pres">
      <dgm:prSet presAssocID="{6B6C9EE1-2662-488D-A466-963E8BF33F90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51CDDF-C920-4324-BC71-33EE00B9AC46}" type="pres">
      <dgm:prSet presAssocID="{A2C7E768-2811-4874-85B4-071E843817BA}" presName="sibTrans" presStyleCnt="0"/>
      <dgm:spPr/>
    </dgm:pt>
    <dgm:pt modelId="{75877B96-A39A-499A-ABD1-2A4F2663E752}" type="pres">
      <dgm:prSet presAssocID="{BEC6296E-5B11-41A5-8709-1DF4177ACB92}" presName="composite" presStyleCnt="0"/>
      <dgm:spPr/>
    </dgm:pt>
    <dgm:pt modelId="{D07F6C3F-3F3D-4C10-AB42-98601D9E3CCE}" type="pres">
      <dgm:prSet presAssocID="{BEC6296E-5B11-41A5-8709-1DF4177ACB92}" presName="bentUpArrow1" presStyleLbl="alignImgPlace1" presStyleIdx="1" presStyleCnt="4"/>
      <dgm:spPr/>
    </dgm:pt>
    <dgm:pt modelId="{53E70CD7-0846-4D34-B403-A2A939527387}" type="pres">
      <dgm:prSet presAssocID="{BEC6296E-5B11-41A5-8709-1DF4177ACB92}" presName="ParentText" presStyleLbl="node1" presStyleIdx="1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C38E22-E843-4690-83E0-543AB7EE762A}" type="pres">
      <dgm:prSet presAssocID="{BEC6296E-5B11-41A5-8709-1DF4177ACB92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5D7DBD94-21B4-4934-82D5-754D0FCE6741}" type="pres">
      <dgm:prSet presAssocID="{59C84A0C-2F74-49CD-A308-F4B3A70066C5}" presName="sibTrans" presStyleCnt="0"/>
      <dgm:spPr/>
    </dgm:pt>
    <dgm:pt modelId="{40AC3082-E808-40A6-9F9F-4A9A1E330641}" type="pres">
      <dgm:prSet presAssocID="{3DC2E7E1-CC5B-4AA5-AA85-93949F7E705F}" presName="composite" presStyleCnt="0"/>
      <dgm:spPr/>
    </dgm:pt>
    <dgm:pt modelId="{E1667322-7FF4-428F-BC06-C63BFF4B48F6}" type="pres">
      <dgm:prSet presAssocID="{3DC2E7E1-CC5B-4AA5-AA85-93949F7E705F}" presName="bentUpArrow1" presStyleLbl="alignImgPlace1" presStyleIdx="2" presStyleCnt="4"/>
      <dgm:spPr/>
    </dgm:pt>
    <dgm:pt modelId="{7D1D46AE-F2C2-4D67-AEE4-8341293A4DCE}" type="pres">
      <dgm:prSet presAssocID="{3DC2E7E1-CC5B-4AA5-AA85-93949F7E705F}" presName="ParentText" presStyleLbl="node1" presStyleIdx="2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DE96E3-DDE2-4CE8-8845-C5EA59DAAE75}" type="pres">
      <dgm:prSet presAssocID="{3DC2E7E1-CC5B-4AA5-AA85-93949F7E705F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C644F3-D8E1-496D-94F2-A5285667708D}" type="pres">
      <dgm:prSet presAssocID="{E8A490E5-B0C8-48CC-8438-E673A9F9AC58}" presName="sibTrans" presStyleCnt="0"/>
      <dgm:spPr/>
    </dgm:pt>
    <dgm:pt modelId="{D7705753-DEE5-43D1-AAA5-501545635901}" type="pres">
      <dgm:prSet presAssocID="{1F44244D-75B1-47B5-9C3D-735D2B914779}" presName="composite" presStyleCnt="0"/>
      <dgm:spPr/>
    </dgm:pt>
    <dgm:pt modelId="{DAC71E40-76DE-4054-8F78-BB1DB9B13760}" type="pres">
      <dgm:prSet presAssocID="{1F44244D-75B1-47B5-9C3D-735D2B914779}" presName="bentUpArrow1" presStyleLbl="alignImgPlace1" presStyleIdx="3" presStyleCnt="4"/>
      <dgm:spPr/>
    </dgm:pt>
    <dgm:pt modelId="{135128D2-53CA-4F3A-8E8D-272FDE4C3E74}" type="pres">
      <dgm:prSet presAssocID="{1F44244D-75B1-47B5-9C3D-735D2B914779}" presName="ParentText" presStyleLbl="node1" presStyleIdx="3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AF2EFE-2EBD-4423-AD9E-020E66062EB3}" type="pres">
      <dgm:prSet presAssocID="{1F44244D-75B1-47B5-9C3D-735D2B914779}" presName="Child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C00B4B-834B-4A9D-8CAD-9C15BCBB75B2}" type="pres">
      <dgm:prSet presAssocID="{A4D982BC-5C22-4EB5-82FE-5FB66146C8C5}" presName="sibTrans" presStyleCnt="0"/>
      <dgm:spPr/>
    </dgm:pt>
    <dgm:pt modelId="{4CDB91D9-FFF5-4C7B-A936-CA85454195E6}" type="pres">
      <dgm:prSet presAssocID="{4228216F-4B45-4C4C-84BF-90336ECBB44B}" presName="composite" presStyleCnt="0"/>
      <dgm:spPr/>
    </dgm:pt>
    <dgm:pt modelId="{009BDE12-15E1-47F3-B70A-F4A72530FB1A}" type="pres">
      <dgm:prSet presAssocID="{4228216F-4B45-4C4C-84BF-90336ECBB44B}" presName="ParentText" presStyleLbl="node1" presStyleIdx="4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541482-D1B5-4CBE-B325-36ABF7290E36}" type="presOf" srcId="{6B6C9EE1-2662-488D-A466-963E8BF33F90}" destId="{A2293334-2C96-4629-8462-E2E762036153}" srcOrd="0" destOrd="0" presId="urn:microsoft.com/office/officeart/2005/8/layout/StepDownProcess"/>
    <dgm:cxn modelId="{01C9D135-E4F3-4F88-94F8-4C2E7748F2A8}" type="presOf" srcId="{4228216F-4B45-4C4C-84BF-90336ECBB44B}" destId="{009BDE12-15E1-47F3-B70A-F4A72530FB1A}" srcOrd="0" destOrd="0" presId="urn:microsoft.com/office/officeart/2005/8/layout/StepDownProcess"/>
    <dgm:cxn modelId="{FD98E9D0-73C8-422C-B793-17EFE1246EAC}" srcId="{899EF71E-5915-48AC-95BE-5CCC8D1DBE11}" destId="{4228216F-4B45-4C4C-84BF-90336ECBB44B}" srcOrd="4" destOrd="0" parTransId="{171D38AB-CFAA-4D77-A6B5-757ECA221AAB}" sibTransId="{3330BD9F-BA23-4D62-9981-06DE3E91E8B2}"/>
    <dgm:cxn modelId="{4ABF7E55-4C2D-4D12-9959-0699C34A6C86}" srcId="{899EF71E-5915-48AC-95BE-5CCC8D1DBE11}" destId="{6B6C9EE1-2662-488D-A466-963E8BF33F90}" srcOrd="0" destOrd="0" parTransId="{04BEEDCD-A93B-4D81-9973-D609F8357871}" sibTransId="{A2C7E768-2811-4874-85B4-071E843817BA}"/>
    <dgm:cxn modelId="{FEAA98FA-4E2E-4735-9DC5-1FB193FB42FE}" srcId="{899EF71E-5915-48AC-95BE-5CCC8D1DBE11}" destId="{BEC6296E-5B11-41A5-8709-1DF4177ACB92}" srcOrd="1" destOrd="0" parTransId="{0E53BD20-4077-459A-884C-A0475C7024B0}" sibTransId="{59C84A0C-2F74-49CD-A308-F4B3A70066C5}"/>
    <dgm:cxn modelId="{922CABE6-1CB8-4994-BFA2-40320FFA3150}" srcId="{899EF71E-5915-48AC-95BE-5CCC8D1DBE11}" destId="{3DC2E7E1-CC5B-4AA5-AA85-93949F7E705F}" srcOrd="2" destOrd="0" parTransId="{1992D9D3-2959-4084-9673-B02773BF62AC}" sibTransId="{E8A490E5-B0C8-48CC-8438-E673A9F9AC58}"/>
    <dgm:cxn modelId="{4768C02A-0ABB-4D93-A877-D1DD9650A04F}" type="presOf" srcId="{899EF71E-5915-48AC-95BE-5CCC8D1DBE11}" destId="{C0F926A2-9A26-4FA0-AF49-64D4A6EB27B5}" srcOrd="0" destOrd="0" presId="urn:microsoft.com/office/officeart/2005/8/layout/StepDownProcess"/>
    <dgm:cxn modelId="{C2CF9FF9-0127-41A9-92D8-AE2984D55C1F}" type="presOf" srcId="{BEC6296E-5B11-41A5-8709-1DF4177ACB92}" destId="{53E70CD7-0846-4D34-B403-A2A939527387}" srcOrd="0" destOrd="0" presId="urn:microsoft.com/office/officeart/2005/8/layout/StepDownProcess"/>
    <dgm:cxn modelId="{7BBAE882-7032-4D47-A0B6-6BE2A04B082F}" srcId="{899EF71E-5915-48AC-95BE-5CCC8D1DBE11}" destId="{1F44244D-75B1-47B5-9C3D-735D2B914779}" srcOrd="3" destOrd="0" parTransId="{DBEA1D98-B14D-4397-A169-E1F64B3FE6C1}" sibTransId="{A4D982BC-5C22-4EB5-82FE-5FB66146C8C5}"/>
    <dgm:cxn modelId="{B8486124-8AF4-4A3E-BF81-11713073868F}" type="presOf" srcId="{1F44244D-75B1-47B5-9C3D-735D2B914779}" destId="{135128D2-53CA-4F3A-8E8D-272FDE4C3E74}" srcOrd="0" destOrd="0" presId="urn:microsoft.com/office/officeart/2005/8/layout/StepDownProcess"/>
    <dgm:cxn modelId="{959BCA72-98B9-47E5-B86F-BD7AA1A84E27}" type="presOf" srcId="{3DC2E7E1-CC5B-4AA5-AA85-93949F7E705F}" destId="{7D1D46AE-F2C2-4D67-AEE4-8341293A4DCE}" srcOrd="0" destOrd="0" presId="urn:microsoft.com/office/officeart/2005/8/layout/StepDownProcess"/>
    <dgm:cxn modelId="{91D5F3C7-4398-4924-B918-EC7B391D4DB8}" type="presParOf" srcId="{C0F926A2-9A26-4FA0-AF49-64D4A6EB27B5}" destId="{12F0F5EE-F3E8-4C11-8CFA-F1790790C97D}" srcOrd="0" destOrd="0" presId="urn:microsoft.com/office/officeart/2005/8/layout/StepDownProcess"/>
    <dgm:cxn modelId="{75DD6573-38A5-4B5D-ABB9-BEBE6F5710FC}" type="presParOf" srcId="{12F0F5EE-F3E8-4C11-8CFA-F1790790C97D}" destId="{F0F8AD50-985C-4604-A2FD-87CE7F5A411D}" srcOrd="0" destOrd="0" presId="urn:microsoft.com/office/officeart/2005/8/layout/StepDownProcess"/>
    <dgm:cxn modelId="{9D10C87C-05A6-492C-AFA3-3207B41DA495}" type="presParOf" srcId="{12F0F5EE-F3E8-4C11-8CFA-F1790790C97D}" destId="{A2293334-2C96-4629-8462-E2E762036153}" srcOrd="1" destOrd="0" presId="urn:microsoft.com/office/officeart/2005/8/layout/StepDownProcess"/>
    <dgm:cxn modelId="{14DD97BC-4DCB-44F5-A6C7-F2299C23CC77}" type="presParOf" srcId="{12F0F5EE-F3E8-4C11-8CFA-F1790790C97D}" destId="{05A9E23C-CB2F-4C47-B9F6-E14D738270D2}" srcOrd="2" destOrd="0" presId="urn:microsoft.com/office/officeart/2005/8/layout/StepDownProcess"/>
    <dgm:cxn modelId="{3807FC83-CC47-4AE8-961E-B74542BBEC7F}" type="presParOf" srcId="{C0F926A2-9A26-4FA0-AF49-64D4A6EB27B5}" destId="{6551CDDF-C920-4324-BC71-33EE00B9AC46}" srcOrd="1" destOrd="0" presId="urn:microsoft.com/office/officeart/2005/8/layout/StepDownProcess"/>
    <dgm:cxn modelId="{B3B7EB39-3F8F-49EF-A5F5-57E07F97C503}" type="presParOf" srcId="{C0F926A2-9A26-4FA0-AF49-64D4A6EB27B5}" destId="{75877B96-A39A-499A-ABD1-2A4F2663E752}" srcOrd="2" destOrd="0" presId="urn:microsoft.com/office/officeart/2005/8/layout/StepDownProcess"/>
    <dgm:cxn modelId="{8CD0659C-8142-48E0-ADB2-F1B1AAAF13A9}" type="presParOf" srcId="{75877B96-A39A-499A-ABD1-2A4F2663E752}" destId="{D07F6C3F-3F3D-4C10-AB42-98601D9E3CCE}" srcOrd="0" destOrd="0" presId="urn:microsoft.com/office/officeart/2005/8/layout/StepDownProcess"/>
    <dgm:cxn modelId="{754E1F02-06DA-40F8-A079-4AEDA8898DA9}" type="presParOf" srcId="{75877B96-A39A-499A-ABD1-2A4F2663E752}" destId="{53E70CD7-0846-4D34-B403-A2A939527387}" srcOrd="1" destOrd="0" presId="urn:microsoft.com/office/officeart/2005/8/layout/StepDownProcess"/>
    <dgm:cxn modelId="{8814E0BE-9F4A-426F-B9D6-00A449DF6087}" type="presParOf" srcId="{75877B96-A39A-499A-ABD1-2A4F2663E752}" destId="{9EC38E22-E843-4690-83E0-543AB7EE762A}" srcOrd="2" destOrd="0" presId="urn:microsoft.com/office/officeart/2005/8/layout/StepDownProcess"/>
    <dgm:cxn modelId="{C62F4B1C-DA75-4CA4-BED7-4CF9B8520FAF}" type="presParOf" srcId="{C0F926A2-9A26-4FA0-AF49-64D4A6EB27B5}" destId="{5D7DBD94-21B4-4934-82D5-754D0FCE6741}" srcOrd="3" destOrd="0" presId="urn:microsoft.com/office/officeart/2005/8/layout/StepDownProcess"/>
    <dgm:cxn modelId="{E88F808C-3F08-45C0-ABAE-F7508C6D8C12}" type="presParOf" srcId="{C0F926A2-9A26-4FA0-AF49-64D4A6EB27B5}" destId="{40AC3082-E808-40A6-9F9F-4A9A1E330641}" srcOrd="4" destOrd="0" presId="urn:microsoft.com/office/officeart/2005/8/layout/StepDownProcess"/>
    <dgm:cxn modelId="{CB34F815-93C6-4D5A-B2B1-D8AD90E268C3}" type="presParOf" srcId="{40AC3082-E808-40A6-9F9F-4A9A1E330641}" destId="{E1667322-7FF4-428F-BC06-C63BFF4B48F6}" srcOrd="0" destOrd="0" presId="urn:microsoft.com/office/officeart/2005/8/layout/StepDownProcess"/>
    <dgm:cxn modelId="{3C59BC4B-9276-46CB-B1D5-6F8BCF667D8D}" type="presParOf" srcId="{40AC3082-E808-40A6-9F9F-4A9A1E330641}" destId="{7D1D46AE-F2C2-4D67-AEE4-8341293A4DCE}" srcOrd="1" destOrd="0" presId="urn:microsoft.com/office/officeart/2005/8/layout/StepDownProcess"/>
    <dgm:cxn modelId="{A9632FE2-BABE-4DF9-9528-A04529CD56B9}" type="presParOf" srcId="{40AC3082-E808-40A6-9F9F-4A9A1E330641}" destId="{81DE96E3-DDE2-4CE8-8845-C5EA59DAAE75}" srcOrd="2" destOrd="0" presId="urn:microsoft.com/office/officeart/2005/8/layout/StepDownProcess"/>
    <dgm:cxn modelId="{9D9CEFAA-0575-4C7E-8858-94427836A5AE}" type="presParOf" srcId="{C0F926A2-9A26-4FA0-AF49-64D4A6EB27B5}" destId="{EFC644F3-D8E1-496D-94F2-A5285667708D}" srcOrd="5" destOrd="0" presId="urn:microsoft.com/office/officeart/2005/8/layout/StepDownProcess"/>
    <dgm:cxn modelId="{68056863-A872-418A-8418-F6723835620F}" type="presParOf" srcId="{C0F926A2-9A26-4FA0-AF49-64D4A6EB27B5}" destId="{D7705753-DEE5-43D1-AAA5-501545635901}" srcOrd="6" destOrd="0" presId="urn:microsoft.com/office/officeart/2005/8/layout/StepDownProcess"/>
    <dgm:cxn modelId="{008793BD-6792-43A6-A605-EE91A14655AE}" type="presParOf" srcId="{D7705753-DEE5-43D1-AAA5-501545635901}" destId="{DAC71E40-76DE-4054-8F78-BB1DB9B13760}" srcOrd="0" destOrd="0" presId="urn:microsoft.com/office/officeart/2005/8/layout/StepDownProcess"/>
    <dgm:cxn modelId="{57AB887B-AE97-4246-81F9-3A8DC1C950A8}" type="presParOf" srcId="{D7705753-DEE5-43D1-AAA5-501545635901}" destId="{135128D2-53CA-4F3A-8E8D-272FDE4C3E74}" srcOrd="1" destOrd="0" presId="urn:microsoft.com/office/officeart/2005/8/layout/StepDownProcess"/>
    <dgm:cxn modelId="{D3872030-78DE-46CE-82E3-2575EDE10C90}" type="presParOf" srcId="{D7705753-DEE5-43D1-AAA5-501545635901}" destId="{72AF2EFE-2EBD-4423-AD9E-020E66062EB3}" srcOrd="2" destOrd="0" presId="urn:microsoft.com/office/officeart/2005/8/layout/StepDownProcess"/>
    <dgm:cxn modelId="{C2CEDD11-5F35-4C2C-9C9A-85428FBEF1D8}" type="presParOf" srcId="{C0F926A2-9A26-4FA0-AF49-64D4A6EB27B5}" destId="{D4C00B4B-834B-4A9D-8CAD-9C15BCBB75B2}" srcOrd="7" destOrd="0" presId="urn:microsoft.com/office/officeart/2005/8/layout/StepDownProcess"/>
    <dgm:cxn modelId="{88416F42-5918-461D-887E-4E5952DD82E4}" type="presParOf" srcId="{C0F926A2-9A26-4FA0-AF49-64D4A6EB27B5}" destId="{4CDB91D9-FFF5-4C7B-A936-CA85454195E6}" srcOrd="8" destOrd="0" presId="urn:microsoft.com/office/officeart/2005/8/layout/StepDownProcess"/>
    <dgm:cxn modelId="{8E593E94-1873-4E38-8B07-3D34CC8448D9}" type="presParOf" srcId="{4CDB91D9-FFF5-4C7B-A936-CA85454195E6}" destId="{009BDE12-15E1-47F3-B70A-F4A72530FB1A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BC8C4B-0C6E-4CCB-872B-481955EE2390}" type="doc">
      <dgm:prSet loTypeId="urn:microsoft.com/office/officeart/2005/8/layout/gear1" loCatId="cycle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D1A6B0-E564-47F8-B0EC-8581CD780159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Products</a:t>
          </a:r>
        </a:p>
        <a:p>
          <a:r>
            <a:rPr lang="en-US" dirty="0" smtClean="0"/>
            <a:t>Jobs</a:t>
          </a:r>
        </a:p>
        <a:p>
          <a:r>
            <a:rPr lang="en-US" dirty="0" smtClean="0"/>
            <a:t>Growth</a:t>
          </a:r>
          <a:endParaRPr lang="en-US" dirty="0"/>
        </a:p>
      </dgm:t>
    </dgm:pt>
    <dgm:pt modelId="{842507FF-70F5-485F-BF0F-90A13BCD41C4}" type="parTrans" cxnId="{7609C335-AB4C-41CD-834E-F16A2A9ED99F}">
      <dgm:prSet/>
      <dgm:spPr/>
      <dgm:t>
        <a:bodyPr/>
        <a:lstStyle/>
        <a:p>
          <a:endParaRPr lang="en-US"/>
        </a:p>
      </dgm:t>
    </dgm:pt>
    <dgm:pt modelId="{53DA3CFF-F6C0-4AAC-A4EC-4F9941BD38B6}" type="sibTrans" cxnId="{7609C335-AB4C-41CD-834E-F16A2A9ED99F}">
      <dgm:prSet/>
      <dgm:spPr/>
      <dgm:t>
        <a:bodyPr/>
        <a:lstStyle/>
        <a:p>
          <a:endParaRPr lang="en-US"/>
        </a:p>
      </dgm:t>
    </dgm:pt>
    <dgm:pt modelId="{DCEEA817-B299-4A0A-BEAC-FC907F60E09C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Manufacturing </a:t>
          </a:r>
          <a:endParaRPr lang="en-US" dirty="0">
            <a:solidFill>
              <a:schemeClr val="tx1"/>
            </a:solidFill>
          </a:endParaRPr>
        </a:p>
      </dgm:t>
    </dgm:pt>
    <dgm:pt modelId="{924DAF50-FCD2-4DA3-8D36-5ECB728CB17B}" type="parTrans" cxnId="{C31C88CD-4FBD-4F0A-9554-E959E74C18D1}">
      <dgm:prSet/>
      <dgm:spPr/>
      <dgm:t>
        <a:bodyPr/>
        <a:lstStyle/>
        <a:p>
          <a:endParaRPr lang="en-US"/>
        </a:p>
      </dgm:t>
    </dgm:pt>
    <dgm:pt modelId="{2986A864-38F1-44F3-AC9F-789640FD2906}" type="sibTrans" cxnId="{C31C88CD-4FBD-4F0A-9554-E959E74C18D1}">
      <dgm:prSet/>
      <dgm:spPr/>
      <dgm:t>
        <a:bodyPr/>
        <a:lstStyle/>
        <a:p>
          <a:endParaRPr lang="en-US"/>
        </a:p>
      </dgm:t>
    </dgm:pt>
    <dgm:pt modelId="{7ED02CD6-1E2C-4DAF-BD90-00B0D5189E40}">
      <dgm:prSet/>
      <dgm:spPr/>
      <dgm:t>
        <a:bodyPr/>
        <a:lstStyle/>
        <a:p>
          <a:r>
            <a:rPr lang="en-US" dirty="0" smtClean="0"/>
            <a:t>R&amp;D </a:t>
          </a:r>
          <a:endParaRPr lang="en-US" dirty="0"/>
        </a:p>
      </dgm:t>
    </dgm:pt>
    <dgm:pt modelId="{CB335341-6EFC-416F-BA57-1B93C97AE8E7}" type="parTrans" cxnId="{68C50322-56A8-4022-8EA9-4CD7292E1894}">
      <dgm:prSet/>
      <dgm:spPr/>
      <dgm:t>
        <a:bodyPr/>
        <a:lstStyle/>
        <a:p>
          <a:endParaRPr lang="en-US"/>
        </a:p>
      </dgm:t>
    </dgm:pt>
    <dgm:pt modelId="{E5991049-F928-4974-B755-5886C5E0E821}" type="sibTrans" cxnId="{68C50322-56A8-4022-8EA9-4CD7292E1894}">
      <dgm:prSet/>
      <dgm:spPr/>
      <dgm:t>
        <a:bodyPr/>
        <a:lstStyle/>
        <a:p>
          <a:endParaRPr lang="en-US"/>
        </a:p>
      </dgm:t>
    </dgm:pt>
    <dgm:pt modelId="{B4B49C2C-3291-42FF-A14C-A7CA7FC91C63}" type="pres">
      <dgm:prSet presAssocID="{F5BC8C4B-0C6E-4CCB-872B-481955EE2390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5A2D90-7631-42F4-A401-EF71EA2873F0}" type="pres">
      <dgm:prSet presAssocID="{5CD1A6B0-E564-47F8-B0EC-8581CD780159}" presName="gear1" presStyleLbl="node1" presStyleIdx="0" presStyleCnt="3" custScaleX="81818" custScaleY="84900" custLinFactNeighborX="-1818" custLinFactNeighborY="-685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445CC0-D2F7-4CB0-B010-D243A03DC98B}" type="pres">
      <dgm:prSet presAssocID="{5CD1A6B0-E564-47F8-B0EC-8581CD780159}" presName="gear1srcNode" presStyleLbl="node1" presStyleIdx="0" presStyleCnt="3"/>
      <dgm:spPr/>
      <dgm:t>
        <a:bodyPr/>
        <a:lstStyle/>
        <a:p>
          <a:endParaRPr lang="en-US"/>
        </a:p>
      </dgm:t>
    </dgm:pt>
    <dgm:pt modelId="{A95B3EF7-22E3-44C9-9B93-A49A85A22137}" type="pres">
      <dgm:prSet presAssocID="{5CD1A6B0-E564-47F8-B0EC-8581CD780159}" presName="gear1dstNode" presStyleLbl="node1" presStyleIdx="0" presStyleCnt="3"/>
      <dgm:spPr/>
      <dgm:t>
        <a:bodyPr/>
        <a:lstStyle/>
        <a:p>
          <a:endParaRPr lang="en-US"/>
        </a:p>
      </dgm:t>
    </dgm:pt>
    <dgm:pt modelId="{268DA0F9-5AC6-4FA9-84A5-58302779A414}" type="pres">
      <dgm:prSet presAssocID="{DCEEA817-B299-4A0A-BEAC-FC907F60E09C}" presName="gear2" presStyleLbl="node1" presStyleIdx="1" presStyleCnt="3" custScaleX="157310" custScaleY="155324" custLinFactNeighborX="-27150" custLinFactNeighborY="1267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AB348A-F864-45A1-97AA-8D3465FAB89D}" type="pres">
      <dgm:prSet presAssocID="{DCEEA817-B299-4A0A-BEAC-FC907F60E09C}" presName="gear2srcNode" presStyleLbl="node1" presStyleIdx="1" presStyleCnt="3"/>
      <dgm:spPr/>
      <dgm:t>
        <a:bodyPr/>
        <a:lstStyle/>
        <a:p>
          <a:endParaRPr lang="en-US"/>
        </a:p>
      </dgm:t>
    </dgm:pt>
    <dgm:pt modelId="{86E8D601-CA7D-472F-BECF-2EFD99D6D5FD}" type="pres">
      <dgm:prSet presAssocID="{DCEEA817-B299-4A0A-BEAC-FC907F60E09C}" presName="gear2dstNode" presStyleLbl="node1" presStyleIdx="1" presStyleCnt="3"/>
      <dgm:spPr/>
      <dgm:t>
        <a:bodyPr/>
        <a:lstStyle/>
        <a:p>
          <a:endParaRPr lang="en-US"/>
        </a:p>
      </dgm:t>
    </dgm:pt>
    <dgm:pt modelId="{A0BD618D-9F23-494D-BFB7-B92B7F305700}" type="pres">
      <dgm:prSet presAssocID="{7ED02CD6-1E2C-4DAF-BD90-00B0D5189E40}" presName="gear3" presStyleLbl="node1" presStyleIdx="2" presStyleCnt="3" custLinFactNeighborX="-1342" custLinFactNeighborY="2737"/>
      <dgm:spPr/>
      <dgm:t>
        <a:bodyPr/>
        <a:lstStyle/>
        <a:p>
          <a:endParaRPr lang="en-US"/>
        </a:p>
      </dgm:t>
    </dgm:pt>
    <dgm:pt modelId="{D3EE7B4E-96D9-46A0-83B0-D3899D891446}" type="pres">
      <dgm:prSet presAssocID="{7ED02CD6-1E2C-4DAF-BD90-00B0D5189E4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7D5FBC-E322-4414-956B-0ACCEFF2C941}" type="pres">
      <dgm:prSet presAssocID="{7ED02CD6-1E2C-4DAF-BD90-00B0D5189E40}" presName="gear3srcNode" presStyleLbl="node1" presStyleIdx="2" presStyleCnt="3"/>
      <dgm:spPr/>
      <dgm:t>
        <a:bodyPr/>
        <a:lstStyle/>
        <a:p>
          <a:endParaRPr lang="en-US"/>
        </a:p>
      </dgm:t>
    </dgm:pt>
    <dgm:pt modelId="{ED4578E0-A676-4657-B2F2-752EBEEE90A6}" type="pres">
      <dgm:prSet presAssocID="{7ED02CD6-1E2C-4DAF-BD90-00B0D5189E40}" presName="gear3dstNode" presStyleLbl="node1" presStyleIdx="2" presStyleCnt="3"/>
      <dgm:spPr/>
      <dgm:t>
        <a:bodyPr/>
        <a:lstStyle/>
        <a:p>
          <a:endParaRPr lang="en-US"/>
        </a:p>
      </dgm:t>
    </dgm:pt>
    <dgm:pt modelId="{5E9E5DD7-8780-45B0-BE8B-F6C71A91A052}" type="pres">
      <dgm:prSet presAssocID="{53DA3CFF-F6C0-4AAC-A4EC-4F9941BD38B6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E415779A-4487-49B2-81EA-9BBC942648FD}" type="pres">
      <dgm:prSet presAssocID="{2986A864-38F1-44F3-AC9F-789640FD2906}" presName="connector2" presStyleLbl="sibTrans2D1" presStyleIdx="1" presStyleCnt="3" custLinFactNeighborX="-41687" custLinFactNeighborY="-6184"/>
      <dgm:spPr/>
      <dgm:t>
        <a:bodyPr/>
        <a:lstStyle/>
        <a:p>
          <a:endParaRPr lang="en-US"/>
        </a:p>
      </dgm:t>
    </dgm:pt>
    <dgm:pt modelId="{55D7FA57-6D11-4796-A191-F5680C930E11}" type="pres">
      <dgm:prSet presAssocID="{E5991049-F928-4974-B755-5886C5E0E821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7609C335-AB4C-41CD-834E-F16A2A9ED99F}" srcId="{F5BC8C4B-0C6E-4CCB-872B-481955EE2390}" destId="{5CD1A6B0-E564-47F8-B0EC-8581CD780159}" srcOrd="0" destOrd="0" parTransId="{842507FF-70F5-485F-BF0F-90A13BCD41C4}" sibTransId="{53DA3CFF-F6C0-4AAC-A4EC-4F9941BD38B6}"/>
    <dgm:cxn modelId="{B0F49F18-8B01-471E-88F2-027E79EC03EA}" type="presOf" srcId="{2986A864-38F1-44F3-AC9F-789640FD2906}" destId="{E415779A-4487-49B2-81EA-9BBC942648FD}" srcOrd="0" destOrd="0" presId="urn:microsoft.com/office/officeart/2005/8/layout/gear1"/>
    <dgm:cxn modelId="{B638EDA4-E440-402C-986C-99F43B4273B2}" type="presOf" srcId="{53DA3CFF-F6C0-4AAC-A4EC-4F9941BD38B6}" destId="{5E9E5DD7-8780-45B0-BE8B-F6C71A91A052}" srcOrd="0" destOrd="0" presId="urn:microsoft.com/office/officeart/2005/8/layout/gear1"/>
    <dgm:cxn modelId="{EFAB7385-D245-458F-B9DB-F9AD91906616}" type="presOf" srcId="{7ED02CD6-1E2C-4DAF-BD90-00B0D5189E40}" destId="{ED4578E0-A676-4657-B2F2-752EBEEE90A6}" srcOrd="3" destOrd="0" presId="urn:microsoft.com/office/officeart/2005/8/layout/gear1"/>
    <dgm:cxn modelId="{802F648F-8019-483B-B729-227F9F2F8879}" type="presOf" srcId="{DCEEA817-B299-4A0A-BEAC-FC907F60E09C}" destId="{86AB348A-F864-45A1-97AA-8D3465FAB89D}" srcOrd="1" destOrd="0" presId="urn:microsoft.com/office/officeart/2005/8/layout/gear1"/>
    <dgm:cxn modelId="{61E3CA9B-0267-4C19-A8C1-315B7D65B1FF}" type="presOf" srcId="{5CD1A6B0-E564-47F8-B0EC-8581CD780159}" destId="{A9445CC0-D2F7-4CB0-B010-D243A03DC98B}" srcOrd="1" destOrd="0" presId="urn:microsoft.com/office/officeart/2005/8/layout/gear1"/>
    <dgm:cxn modelId="{893476C3-DEF9-4180-8994-FDBA89067B45}" type="presOf" srcId="{7ED02CD6-1E2C-4DAF-BD90-00B0D5189E40}" destId="{D3EE7B4E-96D9-46A0-83B0-D3899D891446}" srcOrd="1" destOrd="0" presId="urn:microsoft.com/office/officeart/2005/8/layout/gear1"/>
    <dgm:cxn modelId="{A2E45C9B-7DC7-4DC5-9644-9A161CEF1E81}" type="presOf" srcId="{F5BC8C4B-0C6E-4CCB-872B-481955EE2390}" destId="{B4B49C2C-3291-42FF-A14C-A7CA7FC91C63}" srcOrd="0" destOrd="0" presId="urn:microsoft.com/office/officeart/2005/8/layout/gear1"/>
    <dgm:cxn modelId="{83377459-D686-46CB-8738-E0888AE3533E}" type="presOf" srcId="{E5991049-F928-4974-B755-5886C5E0E821}" destId="{55D7FA57-6D11-4796-A191-F5680C930E11}" srcOrd="0" destOrd="0" presId="urn:microsoft.com/office/officeart/2005/8/layout/gear1"/>
    <dgm:cxn modelId="{5FDB824E-441B-48D7-97BD-994148D183BF}" type="presOf" srcId="{5CD1A6B0-E564-47F8-B0EC-8581CD780159}" destId="{785A2D90-7631-42F4-A401-EF71EA2873F0}" srcOrd="0" destOrd="0" presId="urn:microsoft.com/office/officeart/2005/8/layout/gear1"/>
    <dgm:cxn modelId="{7B626326-6FAB-488A-9BCB-5D6BD0614F49}" type="presOf" srcId="{DCEEA817-B299-4A0A-BEAC-FC907F60E09C}" destId="{86E8D601-CA7D-472F-BECF-2EFD99D6D5FD}" srcOrd="2" destOrd="0" presId="urn:microsoft.com/office/officeart/2005/8/layout/gear1"/>
    <dgm:cxn modelId="{0B9CB7EF-4FC0-43B1-82DA-635B0C38213E}" type="presOf" srcId="{5CD1A6B0-E564-47F8-B0EC-8581CD780159}" destId="{A95B3EF7-22E3-44C9-9B93-A49A85A22137}" srcOrd="2" destOrd="0" presId="urn:microsoft.com/office/officeart/2005/8/layout/gear1"/>
    <dgm:cxn modelId="{68C50322-56A8-4022-8EA9-4CD7292E1894}" srcId="{F5BC8C4B-0C6E-4CCB-872B-481955EE2390}" destId="{7ED02CD6-1E2C-4DAF-BD90-00B0D5189E40}" srcOrd="2" destOrd="0" parTransId="{CB335341-6EFC-416F-BA57-1B93C97AE8E7}" sibTransId="{E5991049-F928-4974-B755-5886C5E0E821}"/>
    <dgm:cxn modelId="{6A173C00-B0AD-4A24-B53D-5321E2926E6A}" type="presOf" srcId="{DCEEA817-B299-4A0A-BEAC-FC907F60E09C}" destId="{268DA0F9-5AC6-4FA9-84A5-58302779A414}" srcOrd="0" destOrd="0" presId="urn:microsoft.com/office/officeart/2005/8/layout/gear1"/>
    <dgm:cxn modelId="{81B178A4-B5B5-419B-85F2-4CD6F1ECEC01}" type="presOf" srcId="{7ED02CD6-1E2C-4DAF-BD90-00B0D5189E40}" destId="{0A7D5FBC-E322-4414-956B-0ACCEFF2C941}" srcOrd="2" destOrd="0" presId="urn:microsoft.com/office/officeart/2005/8/layout/gear1"/>
    <dgm:cxn modelId="{C31C88CD-4FBD-4F0A-9554-E959E74C18D1}" srcId="{F5BC8C4B-0C6E-4CCB-872B-481955EE2390}" destId="{DCEEA817-B299-4A0A-BEAC-FC907F60E09C}" srcOrd="1" destOrd="0" parTransId="{924DAF50-FCD2-4DA3-8D36-5ECB728CB17B}" sibTransId="{2986A864-38F1-44F3-AC9F-789640FD2906}"/>
    <dgm:cxn modelId="{A3254323-42D4-44D8-90C1-187302A9435C}" type="presOf" srcId="{7ED02CD6-1E2C-4DAF-BD90-00B0D5189E40}" destId="{A0BD618D-9F23-494D-BFB7-B92B7F305700}" srcOrd="0" destOrd="0" presId="urn:microsoft.com/office/officeart/2005/8/layout/gear1"/>
    <dgm:cxn modelId="{9E12D73F-B79C-4541-A377-E6E65CAC4174}" type="presParOf" srcId="{B4B49C2C-3291-42FF-A14C-A7CA7FC91C63}" destId="{785A2D90-7631-42F4-A401-EF71EA2873F0}" srcOrd="0" destOrd="0" presId="urn:microsoft.com/office/officeart/2005/8/layout/gear1"/>
    <dgm:cxn modelId="{B5647628-D198-44A2-B8DE-5438DDA76D74}" type="presParOf" srcId="{B4B49C2C-3291-42FF-A14C-A7CA7FC91C63}" destId="{A9445CC0-D2F7-4CB0-B010-D243A03DC98B}" srcOrd="1" destOrd="0" presId="urn:microsoft.com/office/officeart/2005/8/layout/gear1"/>
    <dgm:cxn modelId="{C719D67D-B179-4944-B7BB-AE94412D5B64}" type="presParOf" srcId="{B4B49C2C-3291-42FF-A14C-A7CA7FC91C63}" destId="{A95B3EF7-22E3-44C9-9B93-A49A85A22137}" srcOrd="2" destOrd="0" presId="urn:microsoft.com/office/officeart/2005/8/layout/gear1"/>
    <dgm:cxn modelId="{E6C55644-B24A-4567-A57F-AEB6972948C4}" type="presParOf" srcId="{B4B49C2C-3291-42FF-A14C-A7CA7FC91C63}" destId="{268DA0F9-5AC6-4FA9-84A5-58302779A414}" srcOrd="3" destOrd="0" presId="urn:microsoft.com/office/officeart/2005/8/layout/gear1"/>
    <dgm:cxn modelId="{9C3FE2BC-0235-40AE-A4FB-75C0EB6BDBA5}" type="presParOf" srcId="{B4B49C2C-3291-42FF-A14C-A7CA7FC91C63}" destId="{86AB348A-F864-45A1-97AA-8D3465FAB89D}" srcOrd="4" destOrd="0" presId="urn:microsoft.com/office/officeart/2005/8/layout/gear1"/>
    <dgm:cxn modelId="{D2B509BA-D2CF-463A-90E5-6851BAB20E92}" type="presParOf" srcId="{B4B49C2C-3291-42FF-A14C-A7CA7FC91C63}" destId="{86E8D601-CA7D-472F-BECF-2EFD99D6D5FD}" srcOrd="5" destOrd="0" presId="urn:microsoft.com/office/officeart/2005/8/layout/gear1"/>
    <dgm:cxn modelId="{5CACAEAA-29D9-4DD9-BE47-2570B3396C9A}" type="presParOf" srcId="{B4B49C2C-3291-42FF-A14C-A7CA7FC91C63}" destId="{A0BD618D-9F23-494D-BFB7-B92B7F305700}" srcOrd="6" destOrd="0" presId="urn:microsoft.com/office/officeart/2005/8/layout/gear1"/>
    <dgm:cxn modelId="{EA875CBB-3CEB-4C06-9BAA-53790C43F0C7}" type="presParOf" srcId="{B4B49C2C-3291-42FF-A14C-A7CA7FC91C63}" destId="{D3EE7B4E-96D9-46A0-83B0-D3899D891446}" srcOrd="7" destOrd="0" presId="urn:microsoft.com/office/officeart/2005/8/layout/gear1"/>
    <dgm:cxn modelId="{7F9F5FB9-3E0C-4BBD-87E3-02E05659ECD0}" type="presParOf" srcId="{B4B49C2C-3291-42FF-A14C-A7CA7FC91C63}" destId="{0A7D5FBC-E322-4414-956B-0ACCEFF2C941}" srcOrd="8" destOrd="0" presId="urn:microsoft.com/office/officeart/2005/8/layout/gear1"/>
    <dgm:cxn modelId="{31A23E54-7235-4A61-8E44-AB274103D04F}" type="presParOf" srcId="{B4B49C2C-3291-42FF-A14C-A7CA7FC91C63}" destId="{ED4578E0-A676-4657-B2F2-752EBEEE90A6}" srcOrd="9" destOrd="0" presId="urn:microsoft.com/office/officeart/2005/8/layout/gear1"/>
    <dgm:cxn modelId="{42C3FC49-1A65-4FE0-8F98-9970FC9B0AF1}" type="presParOf" srcId="{B4B49C2C-3291-42FF-A14C-A7CA7FC91C63}" destId="{5E9E5DD7-8780-45B0-BE8B-F6C71A91A052}" srcOrd="10" destOrd="0" presId="urn:microsoft.com/office/officeart/2005/8/layout/gear1"/>
    <dgm:cxn modelId="{6D5296B1-7688-4AA5-BC07-F41A0374D890}" type="presParOf" srcId="{B4B49C2C-3291-42FF-A14C-A7CA7FC91C63}" destId="{E415779A-4487-49B2-81EA-9BBC942648FD}" srcOrd="11" destOrd="0" presId="urn:microsoft.com/office/officeart/2005/8/layout/gear1"/>
    <dgm:cxn modelId="{049EC070-4E7D-4CA5-A833-160C3BED4AF9}" type="presParOf" srcId="{B4B49C2C-3291-42FF-A14C-A7CA7FC91C63}" destId="{55D7FA57-6D11-4796-A191-F5680C930E11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F8AD50-985C-4604-A2FD-87CE7F5A411D}">
      <dsp:nvSpPr>
        <dsp:cNvPr id="0" name=""/>
        <dsp:cNvSpPr/>
      </dsp:nvSpPr>
      <dsp:spPr>
        <a:xfrm rot="5400000">
          <a:off x="1686851" y="828280"/>
          <a:ext cx="720840" cy="82065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accent2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2293334-2C96-4629-8462-E2E762036153}">
      <dsp:nvSpPr>
        <dsp:cNvPr id="0" name=""/>
        <dsp:cNvSpPr/>
      </dsp:nvSpPr>
      <dsp:spPr>
        <a:xfrm>
          <a:off x="1483859" y="32501"/>
          <a:ext cx="1213470" cy="84938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>
        <a:off x="1525330" y="73972"/>
        <a:ext cx="1130528" cy="766447"/>
      </dsp:txXfrm>
    </dsp:sp>
    <dsp:sp modelId="{05A9E23C-CB2F-4C47-B9F6-E14D738270D2}">
      <dsp:nvSpPr>
        <dsp:cNvPr id="0" name=""/>
        <dsp:cNvSpPr/>
      </dsp:nvSpPr>
      <dsp:spPr>
        <a:xfrm>
          <a:off x="2709343" y="110223"/>
          <a:ext cx="882562" cy="686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7F6C3F-3F3D-4C10-AB42-98601D9E3CCE}">
      <dsp:nvSpPr>
        <dsp:cNvPr id="0" name=""/>
        <dsp:cNvSpPr/>
      </dsp:nvSpPr>
      <dsp:spPr>
        <a:xfrm rot="5400000">
          <a:off x="2692947" y="1782425"/>
          <a:ext cx="720840" cy="82065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accent2">
                <a:tint val="50000"/>
                <a:hueOff val="1200000"/>
                <a:satOff val="28497"/>
                <a:lumOff val="7348"/>
                <a:alphaOff val="0"/>
                <a:shade val="51000"/>
                <a:satMod val="130000"/>
              </a:schemeClr>
            </a:gs>
            <a:gs pos="80000">
              <a:schemeClr val="accent2">
                <a:tint val="50000"/>
                <a:hueOff val="1200000"/>
                <a:satOff val="28497"/>
                <a:lumOff val="7348"/>
                <a:alphaOff val="0"/>
                <a:shade val="93000"/>
                <a:satMod val="130000"/>
              </a:schemeClr>
            </a:gs>
            <a:gs pos="100000">
              <a:schemeClr val="accent2">
                <a:tint val="50000"/>
                <a:hueOff val="1200000"/>
                <a:satOff val="28497"/>
                <a:lumOff val="734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3E70CD7-0846-4D34-B403-A2A939527387}">
      <dsp:nvSpPr>
        <dsp:cNvPr id="0" name=""/>
        <dsp:cNvSpPr/>
      </dsp:nvSpPr>
      <dsp:spPr>
        <a:xfrm>
          <a:off x="2501968" y="983359"/>
          <a:ext cx="1213470" cy="84938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900000"/>
                <a:satOff val="0"/>
                <a:lumOff val="17304"/>
                <a:alphaOff val="0"/>
                <a:shade val="51000"/>
                <a:satMod val="130000"/>
              </a:schemeClr>
            </a:gs>
            <a:gs pos="80000">
              <a:schemeClr val="accent2">
                <a:hueOff val="900000"/>
                <a:satOff val="0"/>
                <a:lumOff val="17304"/>
                <a:alphaOff val="0"/>
                <a:shade val="93000"/>
                <a:satMod val="130000"/>
              </a:schemeClr>
            </a:gs>
            <a:gs pos="100000">
              <a:schemeClr val="accent2">
                <a:hueOff val="900000"/>
                <a:satOff val="0"/>
                <a:lumOff val="1730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300" kern="1200" dirty="0" smtClean="0"/>
            <a:t>Form Committee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>
        <a:off x="2543439" y="1024830"/>
        <a:ext cx="1130528" cy="766447"/>
      </dsp:txXfrm>
    </dsp:sp>
    <dsp:sp modelId="{9EC38E22-E843-4690-83E0-543AB7EE762A}">
      <dsp:nvSpPr>
        <dsp:cNvPr id="0" name=""/>
        <dsp:cNvSpPr/>
      </dsp:nvSpPr>
      <dsp:spPr>
        <a:xfrm>
          <a:off x="3715439" y="1064368"/>
          <a:ext cx="882562" cy="686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667322-7FF4-428F-BC06-C63BFF4B48F6}">
      <dsp:nvSpPr>
        <dsp:cNvPr id="0" name=""/>
        <dsp:cNvSpPr/>
      </dsp:nvSpPr>
      <dsp:spPr>
        <a:xfrm rot="5400000">
          <a:off x="3699043" y="2736570"/>
          <a:ext cx="720840" cy="82065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accent2">
                <a:tint val="50000"/>
                <a:hueOff val="2400000"/>
                <a:satOff val="56995"/>
                <a:lumOff val="14695"/>
                <a:alphaOff val="0"/>
                <a:shade val="51000"/>
                <a:satMod val="130000"/>
              </a:schemeClr>
            </a:gs>
            <a:gs pos="80000">
              <a:schemeClr val="accent2">
                <a:tint val="50000"/>
                <a:hueOff val="2400000"/>
                <a:satOff val="56995"/>
                <a:lumOff val="14695"/>
                <a:alphaOff val="0"/>
                <a:shade val="93000"/>
                <a:satMod val="130000"/>
              </a:schemeClr>
            </a:gs>
            <a:gs pos="100000">
              <a:schemeClr val="accent2">
                <a:tint val="50000"/>
                <a:hueOff val="2400000"/>
                <a:satOff val="56995"/>
                <a:lumOff val="146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D1D46AE-F2C2-4D67-AEE4-8341293A4DCE}">
      <dsp:nvSpPr>
        <dsp:cNvPr id="0" name=""/>
        <dsp:cNvSpPr/>
      </dsp:nvSpPr>
      <dsp:spPr>
        <a:xfrm>
          <a:off x="3508064" y="1937505"/>
          <a:ext cx="1213470" cy="84938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1800000"/>
                <a:satOff val="0"/>
                <a:lumOff val="34608"/>
                <a:alphaOff val="0"/>
                <a:shade val="51000"/>
                <a:satMod val="130000"/>
              </a:schemeClr>
            </a:gs>
            <a:gs pos="80000">
              <a:schemeClr val="accent2">
                <a:hueOff val="1800000"/>
                <a:satOff val="0"/>
                <a:lumOff val="34608"/>
                <a:alphaOff val="0"/>
                <a:shade val="93000"/>
                <a:satMod val="130000"/>
              </a:schemeClr>
            </a:gs>
            <a:gs pos="100000">
              <a:schemeClr val="accent2">
                <a:hueOff val="1800000"/>
                <a:satOff val="0"/>
                <a:lumOff val="3460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Conduct Study</a:t>
          </a:r>
          <a:endParaRPr lang="en-US" sz="1300" kern="1200" dirty="0"/>
        </a:p>
      </dsp:txBody>
      <dsp:txXfrm>
        <a:off x="3549535" y="1978976"/>
        <a:ext cx="1130528" cy="766447"/>
      </dsp:txXfrm>
    </dsp:sp>
    <dsp:sp modelId="{81DE96E3-DDE2-4CE8-8845-C5EA59DAAE75}">
      <dsp:nvSpPr>
        <dsp:cNvPr id="0" name=""/>
        <dsp:cNvSpPr/>
      </dsp:nvSpPr>
      <dsp:spPr>
        <a:xfrm>
          <a:off x="4721535" y="2018513"/>
          <a:ext cx="882562" cy="686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C71E40-76DE-4054-8F78-BB1DB9B13760}">
      <dsp:nvSpPr>
        <dsp:cNvPr id="0" name=""/>
        <dsp:cNvSpPr/>
      </dsp:nvSpPr>
      <dsp:spPr>
        <a:xfrm rot="5400000">
          <a:off x="4705139" y="3690715"/>
          <a:ext cx="720840" cy="82065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accent2">
                <a:tint val="50000"/>
                <a:hueOff val="3600000"/>
                <a:satOff val="85492"/>
                <a:lumOff val="22043"/>
                <a:alphaOff val="0"/>
                <a:shade val="51000"/>
                <a:satMod val="130000"/>
              </a:schemeClr>
            </a:gs>
            <a:gs pos="80000">
              <a:schemeClr val="accent2">
                <a:tint val="50000"/>
                <a:hueOff val="3600000"/>
                <a:satOff val="85492"/>
                <a:lumOff val="22043"/>
                <a:alphaOff val="0"/>
                <a:shade val="93000"/>
                <a:satMod val="130000"/>
              </a:schemeClr>
            </a:gs>
            <a:gs pos="100000">
              <a:schemeClr val="accent2">
                <a:tint val="50000"/>
                <a:hueOff val="3600000"/>
                <a:satOff val="85492"/>
                <a:lumOff val="220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35128D2-53CA-4F3A-8E8D-272FDE4C3E74}">
      <dsp:nvSpPr>
        <dsp:cNvPr id="0" name=""/>
        <dsp:cNvSpPr/>
      </dsp:nvSpPr>
      <dsp:spPr>
        <a:xfrm>
          <a:off x="4514160" y="2891650"/>
          <a:ext cx="1213470" cy="84938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2700000"/>
                <a:satOff val="0"/>
                <a:lumOff val="51912"/>
                <a:alphaOff val="0"/>
                <a:shade val="51000"/>
                <a:satMod val="130000"/>
              </a:schemeClr>
            </a:gs>
            <a:gs pos="80000">
              <a:schemeClr val="accent2">
                <a:hueOff val="2700000"/>
                <a:satOff val="0"/>
                <a:lumOff val="51912"/>
                <a:alphaOff val="0"/>
                <a:shade val="93000"/>
                <a:satMod val="130000"/>
              </a:schemeClr>
            </a:gs>
            <a:gs pos="100000">
              <a:schemeClr val="accent2">
                <a:hueOff val="2700000"/>
                <a:satOff val="0"/>
                <a:lumOff val="519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Academy Review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4555631" y="2933121"/>
        <a:ext cx="1130528" cy="766447"/>
      </dsp:txXfrm>
    </dsp:sp>
    <dsp:sp modelId="{72AF2EFE-2EBD-4423-AD9E-020E66062EB3}">
      <dsp:nvSpPr>
        <dsp:cNvPr id="0" name=""/>
        <dsp:cNvSpPr/>
      </dsp:nvSpPr>
      <dsp:spPr>
        <a:xfrm>
          <a:off x="5727631" y="2972658"/>
          <a:ext cx="882562" cy="686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9BDE12-15E1-47F3-B70A-F4A72530FB1A}">
      <dsp:nvSpPr>
        <dsp:cNvPr id="0" name=""/>
        <dsp:cNvSpPr/>
      </dsp:nvSpPr>
      <dsp:spPr>
        <a:xfrm>
          <a:off x="5520256" y="3845795"/>
          <a:ext cx="1213470" cy="849389"/>
        </a:xfrm>
        <a:prstGeom prst="roundRect">
          <a:avLst>
            <a:gd name="adj" fmla="val 1667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Release and Disseminate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5561727" y="3887266"/>
        <a:ext cx="1130528" cy="7664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A2D90-7631-42F4-A401-EF71EA2873F0}">
      <dsp:nvSpPr>
        <dsp:cNvPr id="0" name=""/>
        <dsp:cNvSpPr/>
      </dsp:nvSpPr>
      <dsp:spPr>
        <a:xfrm>
          <a:off x="4191006" y="2133589"/>
          <a:ext cx="2023105" cy="2099313"/>
        </a:xfrm>
        <a:prstGeom prst="gear9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Products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Jobs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Growth</a:t>
          </a:r>
          <a:endParaRPr lang="en-US" sz="1500" kern="1200" dirty="0"/>
        </a:p>
      </dsp:txBody>
      <dsp:txXfrm>
        <a:off x="4597740" y="2620280"/>
        <a:ext cx="1209637" cy="1088883"/>
      </dsp:txXfrm>
    </dsp:sp>
    <dsp:sp modelId="{268DA0F9-5AC6-4FA9-84A5-58302779A414}">
      <dsp:nvSpPr>
        <dsp:cNvPr id="0" name=""/>
        <dsp:cNvSpPr/>
      </dsp:nvSpPr>
      <dsp:spPr>
        <a:xfrm>
          <a:off x="1568959" y="1262521"/>
          <a:ext cx="2828937" cy="2793222"/>
        </a:xfrm>
        <a:prstGeom prst="gear6">
          <a:avLst/>
        </a:prstGeom>
        <a:solidFill>
          <a:srgbClr val="00B0F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</a:rPr>
            <a:t>Manufacturing 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2277353" y="1969973"/>
        <a:ext cx="1412149" cy="1378318"/>
      </dsp:txXfrm>
    </dsp:sp>
    <dsp:sp modelId="{A0BD618D-9F23-494D-BFB7-B92B7F305700}">
      <dsp:nvSpPr>
        <dsp:cNvPr id="0" name=""/>
        <dsp:cNvSpPr/>
      </dsp:nvSpPr>
      <dsp:spPr>
        <a:xfrm rot="20700000">
          <a:off x="3550794" y="350406"/>
          <a:ext cx="1761986" cy="1761986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R&amp;D </a:t>
          </a:r>
          <a:endParaRPr lang="en-US" sz="1500" kern="1200" dirty="0"/>
        </a:p>
      </dsp:txBody>
      <dsp:txXfrm rot="-20700000">
        <a:off x="3937249" y="736862"/>
        <a:ext cx="989076" cy="989076"/>
      </dsp:txXfrm>
    </dsp:sp>
    <dsp:sp modelId="{5E9E5DD7-8780-45B0-BE8B-F6C71A91A052}">
      <dsp:nvSpPr>
        <dsp:cNvPr id="0" name=""/>
        <dsp:cNvSpPr/>
      </dsp:nvSpPr>
      <dsp:spPr>
        <a:xfrm>
          <a:off x="3824354" y="1741439"/>
          <a:ext cx="3165043" cy="3165043"/>
        </a:xfrm>
        <a:prstGeom prst="circularArrow">
          <a:avLst>
            <a:gd name="adj1" fmla="val 4687"/>
            <a:gd name="adj2" fmla="val 299029"/>
            <a:gd name="adj3" fmla="val 2522945"/>
            <a:gd name="adj4" fmla="val 15846748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15779A-4487-49B2-81EA-9BBC942648FD}">
      <dsp:nvSpPr>
        <dsp:cNvPr id="0" name=""/>
        <dsp:cNvSpPr/>
      </dsp:nvSpPr>
      <dsp:spPr>
        <a:xfrm>
          <a:off x="1295397" y="990598"/>
          <a:ext cx="2299601" cy="229960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D7FA57-6D11-4796-A191-F5680C930E11}">
      <dsp:nvSpPr>
        <dsp:cNvPr id="0" name=""/>
        <dsp:cNvSpPr/>
      </dsp:nvSpPr>
      <dsp:spPr>
        <a:xfrm>
          <a:off x="3172189" y="-95892"/>
          <a:ext cx="2479433" cy="247943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BA4AE0A7-60BE-4CDF-B344-45B4BC5DA124}" type="datetimeFigureOut">
              <a:rPr lang="en-US" smtClean="0"/>
              <a:t>9/25/2013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7C3B9267-B8C1-40E9-92B6-5F200C0086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7754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2773B254-2B6C-4CE8-911E-46C9CA4006B6}" type="datetimeFigureOut">
              <a:rPr lang="en-US" smtClean="0"/>
              <a:t>9/25/2013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4FE697B4-661B-486B-A546-06C36E4FF2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782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35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874" indent="-285721" defTabSz="93335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883" indent="-228577" defTabSz="93335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037" indent="-228577" defTabSz="93335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190" indent="-228577" defTabSz="93335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343" indent="-228577" defTabSz="9333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497" indent="-228577" defTabSz="9333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650" indent="-228577" defTabSz="9333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804" indent="-228577" defTabSz="9333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2DD6EDE-DEF9-4003-B32D-A2E539B530EB}" type="slidenum">
              <a:rPr lang="en-US" altLang="en-US">
                <a:solidFill>
                  <a:prstClr val="black"/>
                </a:solidFill>
              </a:rPr>
              <a:pPr eaLnBrk="1" hangingPunct="1"/>
              <a:t>1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8500"/>
            <a:ext cx="4652963" cy="3489325"/>
          </a:xfrm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626" y="4419601"/>
            <a:ext cx="5146675" cy="4187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35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874" indent="-285721" defTabSz="93335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883" indent="-228577" defTabSz="93335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037" indent="-228577" defTabSz="93335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190" indent="-228577" defTabSz="93335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343" indent="-228577" defTabSz="9333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497" indent="-228577" defTabSz="9333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650" indent="-228577" defTabSz="9333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804" indent="-228577" defTabSz="9333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7E09048-7B91-4B88-A186-1FB976F15E3C}" type="slidenum">
              <a:rPr lang="en-US" altLang="en-US">
                <a:solidFill>
                  <a:prstClr val="black"/>
                </a:solidFill>
              </a:rPr>
              <a:pPr eaLnBrk="1" hangingPunct="1"/>
              <a:t>78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8500"/>
            <a:ext cx="4651375" cy="3489325"/>
          </a:xfrm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21189"/>
            <a:ext cx="5616575" cy="41862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0EE8192-1CD8-49D2-94BC-B5B6F5FB6594}" type="slidenum">
              <a:rPr lang="en-US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7898" y="4422540"/>
            <a:ext cx="5144130" cy="418575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800" b="1" dirty="0"/>
              <a:t>The National Academies’ Board on Science, Technology, and Economic Policy</a:t>
            </a:r>
            <a:endParaRPr lang="en-US" altLang="en-US" b="1" dirty="0" smtClean="0">
              <a:solidFill>
                <a:srgbClr val="FF3300"/>
              </a:solidFill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>
                <a:solidFill>
                  <a:srgbClr val="FF3300"/>
                </a:solidFill>
                <a:latin typeface="Verdana" pitchFamily="34" charset="0"/>
              </a:rPr>
              <a:t>STEP Recognizes New Challenges to the US Innovation System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dirty="0" smtClean="0">
                <a:solidFill>
                  <a:schemeClr val="accent2"/>
                </a:solidFill>
                <a:latin typeface="Verdana" pitchFamily="34" charset="0"/>
              </a:rPr>
              <a:t>Post Cold War imbalances in U.S. public and private R&amp;D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dirty="0" smtClean="0">
                <a:latin typeface="Verdana" pitchFamily="34" charset="0"/>
              </a:rPr>
              <a:t>Changing relationships among industry, government, and universities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dirty="0" smtClean="0">
                <a:solidFill>
                  <a:schemeClr val="accent2"/>
                </a:solidFill>
                <a:latin typeface="Verdana" pitchFamily="34" charset="0"/>
              </a:rPr>
              <a:t>Growing recognition of value of partnerships to bring new technologies to market and capture the benefits of heavy U.S. R&amp;D investments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95E3C46-1336-4FC2-838C-F6848A9983DC}" type="slidenum">
              <a:rPr lang="en-US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5863" y="696913"/>
            <a:ext cx="4654550" cy="34909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958" indent="-29152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6089" indent="-23321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2524" indent="-23321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8959" indent="-23321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5395" indent="-233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31830" indent="-233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8266" indent="-233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4701" indent="-233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8E28DC-07AB-487B-ADC9-84DA4CE1EB4E}" type="slidenum">
              <a:rPr lang="en-US" altLang="en-US">
                <a:solidFill>
                  <a:prstClr val="black"/>
                </a:solidFill>
              </a:rPr>
              <a:pPr eaLnBrk="1" hangingPunct="1"/>
              <a:t>6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29632">
              <a:defRPr/>
            </a:pPr>
            <a:fld id="{FBD11DCC-76D1-4DDC-81AA-8D668F3793D7}" type="slidenum">
              <a:rPr lang="en-US">
                <a:solidFill>
                  <a:srgbClr val="000000"/>
                </a:solidFill>
              </a:rPr>
              <a:pPr defTabSz="929632">
                <a:defRPr/>
              </a:pPr>
              <a:t>23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31252">
              <a:defRPr/>
            </a:pPr>
            <a:fld id="{D7C2F579-C853-49A4-A942-12D9D8C9D613}" type="slidenum">
              <a:rPr lang="en-US">
                <a:solidFill>
                  <a:prstClr val="black"/>
                </a:solidFill>
              </a:rPr>
              <a:pPr defTabSz="931252">
                <a:defRPr/>
              </a:pPr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527D4A-06F4-4283-B1B9-D24DBBCA81FA}" type="slidenum">
              <a:rPr lang="en-US">
                <a:solidFill>
                  <a:prstClr val="black"/>
                </a:solidFill>
              </a:rPr>
              <a:pPr>
                <a:defRPr/>
              </a:pPr>
              <a:t>44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697B4-661B-486B-A546-06C36E4FF26C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100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Blue tissue paper"/>
          <p:cNvSpPr>
            <a:spLocks noChangeArrowheads="1"/>
          </p:cNvSpPr>
          <p:nvPr/>
        </p:nvSpPr>
        <p:spPr bwMode="auto">
          <a:xfrm>
            <a:off x="152400" y="152400"/>
            <a:ext cx="8839200" cy="601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141663" y="6223000"/>
            <a:ext cx="1722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6" name="Picture 6" descr="NA master 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6242050"/>
            <a:ext cx="27432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rgbClr val="5F5F5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715000" y="6248400"/>
            <a:ext cx="2895600" cy="476250"/>
          </a:xfrm>
        </p:spPr>
        <p:txBody>
          <a:bodyPr/>
          <a:lstStyle>
            <a:lvl1pPr algn="ctr" eaLnBrk="1" hangingPunct="1">
              <a:defRPr sz="1400" b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© Charles W. Wessner PhD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3429000" y="6172200"/>
            <a:ext cx="1143000" cy="476250"/>
          </a:xfrm>
        </p:spPr>
        <p:txBody>
          <a:bodyPr/>
          <a:lstStyle>
            <a:lvl1pPr algn="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7F6260D6-1929-40F0-B13B-DD59FD8A3D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868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© Charles W. Wessner Ph.D.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1F62C-9E79-4C4A-B80C-AB74267822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664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23850"/>
            <a:ext cx="1943100" cy="5772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23850"/>
            <a:ext cx="5676900" cy="57721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© Charles W. Wessner Ph.D.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91105-547B-48EE-89D5-DB76F10D0B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992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385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953000" y="6172200"/>
            <a:ext cx="3429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© Charles W. Wessner PhD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3276600" y="6172200"/>
            <a:ext cx="1084263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7B78C-9348-4EB6-AC30-72698E2FC0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625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Blue tissue paper"/>
          <p:cNvSpPr>
            <a:spLocks noChangeArrowheads="1"/>
          </p:cNvSpPr>
          <p:nvPr/>
        </p:nvSpPr>
        <p:spPr bwMode="auto">
          <a:xfrm>
            <a:off x="152400" y="152400"/>
            <a:ext cx="8839200" cy="601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141663" y="6223000"/>
            <a:ext cx="1722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6" name="Picture 6" descr="NA master 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6242050"/>
            <a:ext cx="27432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rgbClr val="5F5F5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715000" y="6248400"/>
            <a:ext cx="2895600" cy="476250"/>
          </a:xfrm>
        </p:spPr>
        <p:txBody>
          <a:bodyPr/>
          <a:lstStyle>
            <a:lvl1pPr algn="ctr" eaLnBrk="1" hangingPunct="1">
              <a:defRPr sz="1400" b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© Charles W. Wessner PhD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3429000" y="6172200"/>
            <a:ext cx="1143000" cy="476250"/>
          </a:xfrm>
        </p:spPr>
        <p:txBody>
          <a:bodyPr/>
          <a:lstStyle>
            <a:lvl1pPr algn="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7F6260D6-1929-40F0-B13B-DD59FD8A3D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069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© Charles W. Wessner Ph.D.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B7096-0A4E-4463-917B-9840BCFD12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132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© Charles W. Wessner Ph.D.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59396-D712-455E-99D5-C12EE7F396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988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© Charles W. Wessner Ph.D.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DBA0D-9AD1-446E-ACD3-26992DDA786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487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© Charles W. Wessner Ph.D. 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9C348-D805-4E55-9805-3433853B66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4486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© Charles W. Wessner Ph.D.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BD398-DDCE-4608-8708-07A8432620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7773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© Charles W. Wessner Ph.D. 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6B7CB-2672-4EC7-92A5-5B2E483AC7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806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© Charles W. Wessner Ph.D.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B7096-0A4E-4463-917B-9840BCFD12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8378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© Charles W. Wessner Ph.D.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180DE-8111-46DE-BAD7-FDA3BAB712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3212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© Charles W. Wessner Ph.D.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AAE91-C841-4B4D-859F-507752D054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315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© Charles W. Wessner Ph.D.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1F62C-9E79-4C4A-B80C-AB74267822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2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23850"/>
            <a:ext cx="1943100" cy="5772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23850"/>
            <a:ext cx="5676900" cy="57721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© Charles W. Wessner Ph.D.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91105-547B-48EE-89D5-DB76F10D0B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4336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385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953000" y="6172200"/>
            <a:ext cx="3429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© Charles W. Wessner PhD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3276600" y="6172200"/>
            <a:ext cx="1084263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7B78C-9348-4EB6-AC30-72698E2FC0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5369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Blue tissue paper"/>
          <p:cNvSpPr>
            <a:spLocks noChangeArrowheads="1"/>
          </p:cNvSpPr>
          <p:nvPr/>
        </p:nvSpPr>
        <p:spPr bwMode="auto">
          <a:xfrm>
            <a:off x="152400" y="152400"/>
            <a:ext cx="8839200" cy="601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141663" y="6223000"/>
            <a:ext cx="1722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6" name="Picture 6" descr="NA master 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6242050"/>
            <a:ext cx="27432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rgbClr val="5F5F5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715000" y="6248400"/>
            <a:ext cx="2895600" cy="476250"/>
          </a:xfrm>
        </p:spPr>
        <p:txBody>
          <a:bodyPr/>
          <a:lstStyle>
            <a:lvl1pPr algn="ctr" eaLnBrk="1" hangingPunct="1">
              <a:defRPr sz="1400" b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© Charles W. Wessner PhD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3429000" y="6172200"/>
            <a:ext cx="1143000" cy="476250"/>
          </a:xfrm>
        </p:spPr>
        <p:txBody>
          <a:bodyPr/>
          <a:lstStyle>
            <a:lvl1pPr algn="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7F6260D6-1929-40F0-B13B-DD59FD8A3D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9539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© Charles W. Wessner Ph.D.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B7096-0A4E-4463-917B-9840BCFD12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3663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© Charles W. Wessner Ph.D.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59396-D712-455E-99D5-C12EE7F396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7059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© Charles W. Wessner Ph.D.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DBA0D-9AD1-446E-ACD3-26992DDA786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8823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© Charles W. Wessner Ph.D. 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9C348-D805-4E55-9805-3433853B66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031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© Charles W. Wessner Ph.D.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59396-D712-455E-99D5-C12EE7F396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0442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© Charles W. Wessner Ph.D.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BD398-DDCE-4608-8708-07A8432620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5730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© Charles W. Wessner Ph.D. 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6B7CB-2672-4EC7-92A5-5B2E483AC7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0240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© Charles W. Wessner Ph.D.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180DE-8111-46DE-BAD7-FDA3BAB712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7811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© Charles W. Wessner Ph.D.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AAE91-C841-4B4D-859F-507752D054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5765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© Charles W. Wessner Ph.D.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1F62C-9E79-4C4A-B80C-AB74267822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3694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23850"/>
            <a:ext cx="1943100" cy="5772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23850"/>
            <a:ext cx="5676900" cy="57721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© Charles W. Wessner Ph.D.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91105-547B-48EE-89D5-DB76F10D0B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9273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385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953000" y="6172200"/>
            <a:ext cx="3429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© Charles W. Wessner PhD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3276600" y="6172200"/>
            <a:ext cx="1084263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7B78C-9348-4EB6-AC30-72698E2FC0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1491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Blue tissue paper"/>
          <p:cNvSpPr>
            <a:spLocks noChangeArrowheads="1"/>
          </p:cNvSpPr>
          <p:nvPr/>
        </p:nvSpPr>
        <p:spPr bwMode="auto">
          <a:xfrm>
            <a:off x="152400" y="152400"/>
            <a:ext cx="8839200" cy="601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141663" y="6223000"/>
            <a:ext cx="1722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6" name="Picture 6" descr="NA master 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6242050"/>
            <a:ext cx="27432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8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5F5F5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46503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FDA1D01-5992-405D-9752-D9DAD29BA5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6792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81E840A-B0DC-4A71-A05A-474B002001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943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© Charles W. Wessner Ph.D.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DBA0D-9AD1-446E-ACD3-26992DDA786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3496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76C58F4-DE6D-491A-9173-CF94990B43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6411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867400" y="6172200"/>
            <a:ext cx="2667000" cy="4572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©Charles W. Wessner PhD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B13AD38-048C-40A9-9566-A43ACF1F57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7954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867400" y="6172200"/>
            <a:ext cx="2667000" cy="4572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©Charles W. Wessner PhD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3349D25-2D67-437D-9E42-CF753B732E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4332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867400" y="6172200"/>
            <a:ext cx="2667000" cy="4572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©Charles W. Wessner PhD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4D1CE10-02C1-4E7C-A67A-B1535795C9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2271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867400" y="6172200"/>
            <a:ext cx="2667000" cy="4572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©Charles W. Wessner PhD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15BBBC9-2B03-45E3-89A0-2A9D53CA61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8283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867400" y="6172200"/>
            <a:ext cx="2667000" cy="4572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©Charles W. Wessner PhD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011D53F-76B2-4899-AF7E-604152C8CE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7100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867400" y="6172200"/>
            <a:ext cx="2667000" cy="4572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©Charles W. Wessner PhD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431C1A8-065B-41A2-BB21-7024FC5D3D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9546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23850"/>
            <a:ext cx="1943100" cy="5772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23850"/>
            <a:ext cx="5676900" cy="57721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867400" y="6172200"/>
            <a:ext cx="2667000" cy="4572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©Charles W. Wessner PhD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A656221-1EA2-43C5-A48C-7ABED65735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4308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dirty="0"/>
              <a:t>©  Charles W. Wessner, Ph.D.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9DD3327-2248-4B1B-BA15-AC722FDEF8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9646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dirty="0"/>
              <a:t>©  Charles W. Wessner, Ph.D.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C9951BC-6825-4A05-A538-AAB9137325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265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© Charles W. Wessner Ph.D. 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9C348-D805-4E55-9805-3433853B66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3690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dirty="0"/>
              <a:t>©  Charles W. Wessner, Ph.D.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0A86174-71F7-4B75-9689-FA8BE7D24F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5148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dirty="0"/>
              <a:t>©  Charles W. Wessner, Ph.D.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66D9B2E-5D39-4DF5-AE0F-A501691DD9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811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dirty="0"/>
              <a:t>©  Charles W. Wessner, Ph.D.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8801CC3-489B-4040-A077-74F1F19A82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0398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dirty="0"/>
              <a:t>©  Charles W. Wessner, Ph.D.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C9E247D-5402-4CFD-BA85-89707C4320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2472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dirty="0"/>
              <a:t>©  Charles W. Wessner, Ph.D.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8B984DE-F1E2-4A79-A4D0-9FCACF63C5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7541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dirty="0"/>
              <a:t>©  Charles W. Wessner, Ph.D.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C540620-7DD4-41F0-898B-FDD862DEB8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5255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dirty="0"/>
              <a:t>©  Charles W. Wessner, Ph.D.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90F34F2-C9C6-4CA1-B4A3-47409C9F79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6964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dirty="0"/>
              <a:t>©  Charles W. Wessner, Ph.D.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405BC9E-4809-4D2E-A441-B3C938CB38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042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23850"/>
            <a:ext cx="1943100" cy="5772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23850"/>
            <a:ext cx="5676900" cy="57721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dirty="0"/>
              <a:t>©  Charles W. Wessner, Ph.D.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5FF585B-F1D9-436B-8104-B04D8DE0E1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7806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Blue tissue paper"/>
          <p:cNvSpPr>
            <a:spLocks noChangeArrowheads="1"/>
          </p:cNvSpPr>
          <p:nvPr/>
        </p:nvSpPr>
        <p:spPr bwMode="auto">
          <a:xfrm>
            <a:off x="152400" y="152400"/>
            <a:ext cx="8839200" cy="601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141663" y="6223000"/>
            <a:ext cx="17224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14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6" name="Picture 6" descr="NA master 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6242050"/>
            <a:ext cx="27432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486400" y="6248400"/>
            <a:ext cx="3124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200" dirty="0" smtClean="0">
                <a:solidFill>
                  <a:srgbClr val="000000"/>
                </a:solidFill>
                <a:latin typeface="Verdana" pitchFamily="34" charset="0"/>
              </a:rPr>
              <a:t>© Charles W. Wessner, PhD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333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© Charles W. Wessner Ph.D.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BD398-DDCE-4608-8708-07A8432620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409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44798-D722-453F-8D6E-BC20FDECFF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7579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403A1-45D5-42C2-AA8C-D1A1221DCE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4525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99823-E158-466F-A007-D608A9F4D8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68987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4015B-A825-4573-AD62-0224389D0B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16038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802F6-9F76-48AE-BF28-28CC484F95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71454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A671A-2FA3-4893-A167-7E8FF091DA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98026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550A6-5FC6-4758-B456-B64418B919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97807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F2FFA-BB70-4685-A15C-877F4AA0A0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34054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279EA-BB95-4427-BEB2-E0697D14EE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87340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23850"/>
            <a:ext cx="1943100" cy="5772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23850"/>
            <a:ext cx="5676900" cy="57721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93296-20D0-43E0-B8AE-4327CE8E90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216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© Charles W. Wessner Ph.D. 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6B7CB-2672-4EC7-92A5-5B2E483AC7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36125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dirty="0"/>
              <a:t>©  Charles W. Wessner, Ph.D.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87C130C-B9F7-4468-9C11-A30EB4AC53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81061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dirty="0"/>
              <a:t>©  Charles W. Wessner, Ph.D.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210BA2C-CB01-4F24-8E7B-43956ACBED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13898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dirty="0"/>
              <a:t>©  Charles W. Wessner, Ph.D.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EE6300B-F43B-4CC1-8A17-02373BB9D8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92716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dirty="0"/>
              <a:t>©  Charles W. Wessner, Ph.D.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9B92904-0261-4547-8E0D-8DD111453D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80067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dirty="0"/>
              <a:t>©  Charles W. Wessner, Ph.D.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229C581-D55C-44E4-91AC-7D29E6EA02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77032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dirty="0"/>
              <a:t>©  Charles W. Wessner, Ph.D.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BD8ECE4-C19F-496C-B44A-FA171BFEF5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34351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dirty="0"/>
              <a:t>©  Charles W. Wessner, Ph.D.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E7DD99B-5D8D-4195-A36D-10E0C211F5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15645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dirty="0"/>
              <a:t>©  Charles W. Wessner, Ph.D.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E2F35F0-E404-42C5-8FD8-D505817C2A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1951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dirty="0"/>
              <a:t>©  Charles W. Wessner, Ph.D.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C2D2DF7-0171-4F0E-BCF8-4B64035574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1506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dirty="0"/>
              <a:t>©  Charles W. Wessner, Ph.D.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C15220D-C227-4BE6-B4B2-263DB1C98E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759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© Charles W. Wessner Ph.D.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180DE-8111-46DE-BAD7-FDA3BAB712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74473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23850"/>
            <a:ext cx="1943100" cy="5772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23850"/>
            <a:ext cx="5676900" cy="57721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dirty="0"/>
              <a:t>©  Charles W. Wessner, Ph.D.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8BF2140-ED77-48E4-87B6-D6E7C79B46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36954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dirty="0"/>
              <a:t>© Charles W. Wessner PhD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566619B-AD2C-4F9E-808B-46568D9B02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98574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dirty="0"/>
              <a:t>© Charles W. Wessner PhD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4756CF8-4DBD-4EC5-A60E-2AE34AD44E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99850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dirty="0"/>
              <a:t>© Charles W. Wessner PhD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2A5AA82-CF96-474B-AF99-63C035AC56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55802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dirty="0"/>
              <a:t>© Charles W. Wessner PhD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CEEC97F-6882-4914-8154-1FE2509323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38002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dirty="0"/>
              <a:t>© Charles W. Wessner PhD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6430B76-6ACA-405B-B485-CCE18A12AE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7512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dirty="0"/>
              <a:t>© Charles W. Wessner PhD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9CAF832-716B-494E-BCDD-EFF4C1C397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88468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dirty="0"/>
              <a:t>© Charles W. Wessner PhD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5715335-3C36-4ADB-93C5-B7075CE949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44031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dirty="0"/>
              <a:t>© Charles W. Wessner PhD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11085D5-9E3F-4566-9760-BF9422CB82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905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dirty="0"/>
              <a:t>© Charles W. Wessner PhD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AB05B76-2997-4F6E-9633-E99BE866B7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333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© Charles W. Wessner Ph.D.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AAE91-C841-4B4D-859F-507752D054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77192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dirty="0"/>
              <a:t>© Charles W. Wessner PhD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3EBF3C6-1774-444A-A204-0C4760D1AA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45247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23850"/>
            <a:ext cx="1943100" cy="5772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23850"/>
            <a:ext cx="5676900" cy="57721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dirty="0"/>
              <a:t>© Charles W. Wessner PhD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A7DDB3F-7ECB-49F2-AE17-375D1118F1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415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 descr="Blue tissue paper"/>
          <p:cNvSpPr>
            <a:spLocks noChangeArrowheads="1"/>
          </p:cNvSpPr>
          <p:nvPr/>
        </p:nvSpPr>
        <p:spPr bwMode="auto">
          <a:xfrm>
            <a:off x="152400" y="152400"/>
            <a:ext cx="8839200" cy="601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2385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2600" y="6248400"/>
            <a:ext cx="3276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© Charles W. Wessner Ph.D. 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6172200"/>
            <a:ext cx="1084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6D7FBE-B01B-4C19-9131-DFD5FE75759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2986088" y="3138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3080" name="Picture 8" descr="NA master sm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6242050"/>
            <a:ext cx="27432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3809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5F5F5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5F5F5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rgbClr val="5F5F5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100">
          <a:solidFill>
            <a:srgbClr val="5F5F5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100">
          <a:solidFill>
            <a:srgbClr val="5F5F5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100">
          <a:solidFill>
            <a:srgbClr val="5F5F5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100">
          <a:solidFill>
            <a:srgbClr val="5F5F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 descr="Blue tissue paper"/>
          <p:cNvSpPr>
            <a:spLocks noChangeArrowheads="1"/>
          </p:cNvSpPr>
          <p:nvPr/>
        </p:nvSpPr>
        <p:spPr bwMode="auto">
          <a:xfrm>
            <a:off x="152400" y="152400"/>
            <a:ext cx="8839200" cy="601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2385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2600" y="6248400"/>
            <a:ext cx="3276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© Charles W. Wessner Ph.D. 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6172200"/>
            <a:ext cx="1084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6D7FBE-B01B-4C19-9131-DFD5FE75759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2986088" y="3138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3080" name="Picture 8" descr="NA master sm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6242050"/>
            <a:ext cx="27432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0949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5F5F5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5F5F5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rgbClr val="5F5F5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100">
          <a:solidFill>
            <a:srgbClr val="5F5F5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100">
          <a:solidFill>
            <a:srgbClr val="5F5F5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100">
          <a:solidFill>
            <a:srgbClr val="5F5F5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100">
          <a:solidFill>
            <a:srgbClr val="5F5F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 descr="Blue tissue paper"/>
          <p:cNvSpPr>
            <a:spLocks noChangeArrowheads="1"/>
          </p:cNvSpPr>
          <p:nvPr/>
        </p:nvSpPr>
        <p:spPr bwMode="auto">
          <a:xfrm>
            <a:off x="152400" y="152400"/>
            <a:ext cx="8839200" cy="601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2385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2600" y="6248400"/>
            <a:ext cx="3276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© Charles W. Wessner Ph.D. 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6172200"/>
            <a:ext cx="1084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6D7FBE-B01B-4C19-9131-DFD5FE75759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2986088" y="3138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3080" name="Picture 8" descr="NA master sm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6242050"/>
            <a:ext cx="27432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0789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5F5F5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5F5F5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rgbClr val="5F5F5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100">
          <a:solidFill>
            <a:srgbClr val="5F5F5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100">
          <a:solidFill>
            <a:srgbClr val="5F5F5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100">
          <a:solidFill>
            <a:srgbClr val="5F5F5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100">
          <a:solidFill>
            <a:srgbClr val="5F5F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 descr="Blue tissue paper"/>
          <p:cNvSpPr>
            <a:spLocks noChangeArrowheads="1"/>
          </p:cNvSpPr>
          <p:nvPr/>
        </p:nvSpPr>
        <p:spPr bwMode="auto">
          <a:xfrm>
            <a:off x="152400" y="152400"/>
            <a:ext cx="8839200" cy="601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2385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sp>
        <p:nvSpPr>
          <p:cNvPr id="1027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86200" y="6172200"/>
            <a:ext cx="1084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0B7BE2-5617-43A3-9941-D7D4A5677EE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16390" name="Rectangle 7"/>
          <p:cNvSpPr>
            <a:spLocks noChangeArrowheads="1"/>
          </p:cNvSpPr>
          <p:nvPr/>
        </p:nvSpPr>
        <p:spPr bwMode="auto">
          <a:xfrm>
            <a:off x="2986088" y="3138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3079" name="Picture 8" descr="NA master s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6242050"/>
            <a:ext cx="27432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5510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33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3300"/>
          </a:solidFill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3300"/>
          </a:solidFill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3300"/>
          </a:solidFill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3300"/>
          </a:solidFill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3300"/>
          </a:solidFill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3300"/>
          </a:solidFill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3300"/>
          </a:solidFill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3300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5F5F5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5F5F5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rgbClr val="5F5F5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 descr="Blue tissue paper"/>
          <p:cNvSpPr>
            <a:spLocks noChangeArrowheads="1"/>
          </p:cNvSpPr>
          <p:nvPr/>
        </p:nvSpPr>
        <p:spPr bwMode="auto">
          <a:xfrm>
            <a:off x="152400" y="152400"/>
            <a:ext cx="8839200" cy="601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2385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67400" y="61722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 b="1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©  Charles W. Wessner, Ph.D.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86200" y="6172200"/>
            <a:ext cx="1084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1D4268-1E84-4497-941C-F65618FBDF2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971800" y="3124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6" name="Picture 8" descr="NA master sm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6242050"/>
            <a:ext cx="27432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4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33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3300"/>
          </a:solidFill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3300"/>
          </a:solidFill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3300"/>
          </a:solidFill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3300"/>
          </a:solidFill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3300"/>
          </a:solidFill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3300"/>
          </a:solidFill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3300"/>
          </a:solidFill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3300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33333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5F5F5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rgbClr val="5F5F5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 descr="Blue tissue paper"/>
          <p:cNvSpPr>
            <a:spLocks noChangeArrowheads="1"/>
          </p:cNvSpPr>
          <p:nvPr/>
        </p:nvSpPr>
        <p:spPr bwMode="auto">
          <a:xfrm>
            <a:off x="152400" y="152400"/>
            <a:ext cx="8839200" cy="601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2385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67200" y="62484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C238091-D2A2-4E01-A74F-0CCA8300E5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98608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pic>
        <p:nvPicPr>
          <p:cNvPr id="1031" name="Picture 7" descr="NA master s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6242050"/>
            <a:ext cx="27432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5867400" y="6324600"/>
            <a:ext cx="29987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 smtClean="0">
                <a:solidFill>
                  <a:srgbClr val="000000"/>
                </a:solidFill>
                <a:latin typeface="Verdana" pitchFamily="34" charset="0"/>
              </a:rPr>
              <a:t>© Charles W. Wessner, PhD.</a:t>
            </a:r>
          </a:p>
        </p:txBody>
      </p:sp>
    </p:spTree>
    <p:extLst>
      <p:ext uri="{BB962C8B-B14F-4D97-AF65-F5344CB8AC3E}">
        <p14:creationId xmlns:p14="http://schemas.microsoft.com/office/powerpoint/2010/main" val="3363594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33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3300"/>
          </a:solidFill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3300"/>
          </a:solidFill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3300"/>
          </a:solidFill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3300"/>
          </a:solidFill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3300"/>
          </a:solidFill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3300"/>
          </a:solidFill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3300"/>
          </a:solidFill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3300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5F5F5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5F5F5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rgbClr val="5F5F5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5F5F5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5F5F5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5F5F5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5F5F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 descr="Blue tissue paper"/>
          <p:cNvSpPr>
            <a:spLocks noChangeArrowheads="1"/>
          </p:cNvSpPr>
          <p:nvPr/>
        </p:nvSpPr>
        <p:spPr bwMode="auto">
          <a:xfrm>
            <a:off x="152400" y="152400"/>
            <a:ext cx="8839200" cy="601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2385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67400" y="61722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 b="1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©  Charles W. Wessner, Ph.D.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86200" y="6172200"/>
            <a:ext cx="1084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65453A-7392-4C11-A9D0-58F0A0CB93A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297180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pic>
        <p:nvPicPr>
          <p:cNvPr id="4104" name="Picture 8" descr="NA master s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6242050"/>
            <a:ext cx="27432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0900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33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3300"/>
          </a:solidFill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3300"/>
          </a:solidFill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3300"/>
          </a:solidFill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3300"/>
          </a:solidFill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3300"/>
          </a:solidFill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3300"/>
          </a:solidFill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3300"/>
          </a:solidFill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3300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33333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5F5F5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rgbClr val="5F5F5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 descr="Blue tissue paper"/>
          <p:cNvSpPr>
            <a:spLocks noChangeArrowheads="1"/>
          </p:cNvSpPr>
          <p:nvPr/>
        </p:nvSpPr>
        <p:spPr bwMode="auto">
          <a:xfrm>
            <a:off x="152400" y="152400"/>
            <a:ext cx="8839200" cy="601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2385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67400" y="61722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 b="1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© Charles W. Wessner PhD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86200" y="6172200"/>
            <a:ext cx="1084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ED3303-8FF5-4F64-B82F-3E66285DCDF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971800" y="3124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3080" name="Picture 8" descr="NA master sm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6242050"/>
            <a:ext cx="27432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828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33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3300"/>
          </a:solidFill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3300"/>
          </a:solidFill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3300"/>
          </a:solidFill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3300"/>
          </a:solidFill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3300"/>
          </a:solidFill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3300"/>
          </a:solidFill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3300"/>
          </a:solidFill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3300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33333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5F5F5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rgbClr val="5F5F5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jpeg"/><Relationship Id="rId4" Type="http://schemas.openxmlformats.org/officeDocument/2006/relationships/image" Target="../media/image11.gi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mailto:cwessner@nas.ed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hyperlink" Target="http://www.nas.edu/annualreport/n459_01x_duo.gif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1600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b="1" u="sng" dirty="0" smtClean="0">
                <a:latin typeface="Papyrus" pitchFamily="66" charset="0"/>
              </a:rPr>
              <a:t>21</a:t>
            </a:r>
            <a:r>
              <a:rPr lang="en-US" altLang="en-US" b="1" u="sng" baseline="30000" dirty="0" smtClean="0">
                <a:latin typeface="Papyrus" pitchFamily="66" charset="0"/>
              </a:rPr>
              <a:t>st</a:t>
            </a:r>
            <a:r>
              <a:rPr lang="en-US" altLang="en-US" b="1" u="sng" dirty="0" smtClean="0">
                <a:latin typeface="Papyrus" pitchFamily="66" charset="0"/>
              </a:rPr>
              <a:t> Century Manufacturing:</a:t>
            </a:r>
            <a:r>
              <a:rPr lang="en-US" altLang="en-US" sz="5000" b="1" dirty="0" smtClean="0">
                <a:latin typeface="Papyrus" pitchFamily="66" charset="0"/>
              </a:rPr>
              <a:t/>
            </a:r>
            <a:br>
              <a:rPr lang="en-US" altLang="en-US" sz="5000" b="1" dirty="0" smtClean="0">
                <a:latin typeface="Papyrus" pitchFamily="66" charset="0"/>
              </a:rPr>
            </a:br>
            <a:r>
              <a:rPr lang="en-US" altLang="en-US" sz="3600" dirty="0" smtClean="0">
                <a:solidFill>
                  <a:schemeClr val="tx1"/>
                </a:solidFill>
                <a:latin typeface="Verdana" pitchFamily="34" charset="0"/>
              </a:rPr>
              <a:t>The Role of the MEP Program</a:t>
            </a:r>
            <a:endParaRPr lang="en-US" altLang="en-US" sz="4800" dirty="0" smtClean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3429000"/>
            <a:ext cx="8458200" cy="26670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1800" dirty="0" smtClean="0"/>
              <a:t>National Institute of Standards and Technology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1800" dirty="0" smtClean="0"/>
              <a:t>Gaithersburg, MD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1800" dirty="0" smtClean="0"/>
              <a:t>September, 28 2012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1800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900" dirty="0" smtClean="0">
              <a:solidFill>
                <a:srgbClr val="FF3300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 smtClean="0">
                <a:solidFill>
                  <a:srgbClr val="FF3300"/>
                </a:solidFill>
              </a:rPr>
              <a:t>Charles W. Wessner, Ph.D.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1800" dirty="0" smtClean="0">
                <a:solidFill>
                  <a:srgbClr val="FF3300"/>
                </a:solidFill>
              </a:rPr>
              <a:t>Director, Technology, Innovation, and Entrepreneurship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1800" dirty="0" smtClean="0">
                <a:solidFill>
                  <a:srgbClr val="FF3300"/>
                </a:solidFill>
              </a:rPr>
              <a:t>The National Academies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715000" y="6248400"/>
            <a:ext cx="3276600" cy="381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© Charles W. Wessner PhD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67EBE1-7C90-424C-BD3A-6366CB113B2B}" type="slidenum">
              <a:rPr lang="en-US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4998" name="Picture 5" descr="n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133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322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Academies’ Study Process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7577031"/>
              </p:ext>
            </p:extLst>
          </p:nvPr>
        </p:nvGraphicFramePr>
        <p:xfrm>
          <a:off x="533400" y="1295400"/>
          <a:ext cx="8229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Charles W. Wessner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4756CF8-4DBD-4EC5-A60E-2AE34AD44E6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33600" y="1447800"/>
            <a:ext cx="9144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solidFill>
                  <a:schemeClr val="bg1"/>
                </a:solidFill>
              </a:rPr>
              <a:t>Contract </a:t>
            </a:r>
            <a:r>
              <a:rPr lang="en-US" sz="1300" dirty="0">
                <a:solidFill>
                  <a:schemeClr val="bg1"/>
                </a:solidFill>
              </a:rPr>
              <a:t>with Sponsor</a:t>
            </a:r>
          </a:p>
        </p:txBody>
      </p:sp>
      <p:sp>
        <p:nvSpPr>
          <p:cNvPr id="6" name="Explosion 2 5"/>
          <p:cNvSpPr/>
          <p:nvPr/>
        </p:nvSpPr>
        <p:spPr>
          <a:xfrm>
            <a:off x="5715000" y="2667000"/>
            <a:ext cx="2362200" cy="1822103"/>
          </a:xfrm>
          <a:prstGeom prst="irregularSeal2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362700" y="3313331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Trial by Fire</a:t>
            </a:r>
            <a:endParaRPr lang="en-US" dirty="0"/>
          </a:p>
        </p:txBody>
      </p:sp>
      <p:sp>
        <p:nvSpPr>
          <p:cNvPr id="9" name="Pentagon 8"/>
          <p:cNvSpPr/>
          <p:nvPr/>
        </p:nvSpPr>
        <p:spPr>
          <a:xfrm rot="20540769">
            <a:off x="2607608" y="3933597"/>
            <a:ext cx="1447800" cy="838200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20651101">
            <a:off x="2742460" y="4045933"/>
            <a:ext cx="1066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Do Original Research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37706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3850"/>
            <a:ext cx="7772400" cy="895350"/>
          </a:xfrm>
        </p:spPr>
        <p:txBody>
          <a:bodyPr/>
          <a:lstStyle/>
          <a:p>
            <a:r>
              <a:rPr lang="en-US" dirty="0" smtClean="0"/>
              <a:t>A Distinguished Committee: Responsible for the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495800"/>
          </a:xfrm>
        </p:spPr>
        <p:txBody>
          <a:bodyPr/>
          <a:lstStyle/>
          <a:p>
            <a:r>
              <a:rPr lang="en-US" sz="1800" b="1" dirty="0" smtClean="0"/>
              <a:t>Committee Chair: </a:t>
            </a:r>
            <a:r>
              <a:rPr lang="en-US" sz="1800" b="1" dirty="0" smtClean="0">
                <a:solidFill>
                  <a:srgbClr val="FF0000"/>
                </a:solidFill>
              </a:rPr>
              <a:t>Philip Shapira</a:t>
            </a:r>
            <a:r>
              <a:rPr lang="en-US" sz="1800" b="1" dirty="0" smtClean="0"/>
              <a:t>, Professor of Public Policy, Georgia Institute of Technology</a:t>
            </a:r>
          </a:p>
          <a:p>
            <a:r>
              <a:rPr lang="en-US" sz="1800" dirty="0">
                <a:solidFill>
                  <a:srgbClr val="FF0000"/>
                </a:solidFill>
              </a:rPr>
              <a:t>Ed Breiner</a:t>
            </a:r>
            <a:r>
              <a:rPr lang="en-US" sz="1800" dirty="0" smtClean="0"/>
              <a:t>, President &amp; CEO, Schramm, Pennsylvania</a:t>
            </a:r>
          </a:p>
          <a:p>
            <a:r>
              <a:rPr lang="en-US" sz="1800" dirty="0">
                <a:solidFill>
                  <a:srgbClr val="FF0000"/>
                </a:solidFill>
              </a:rPr>
              <a:t>Mary Good</a:t>
            </a:r>
            <a:r>
              <a:rPr lang="en-US" sz="1800" dirty="0" smtClean="0"/>
              <a:t>, Dean Emeritus, University of Arkansas Little Rock, NAE member</a:t>
            </a:r>
          </a:p>
          <a:p>
            <a:r>
              <a:rPr lang="en-US" sz="1800" dirty="0">
                <a:solidFill>
                  <a:srgbClr val="FF0000"/>
                </a:solidFill>
              </a:rPr>
              <a:t>James Griffith</a:t>
            </a:r>
            <a:r>
              <a:rPr lang="en-US" sz="1800" dirty="0" smtClean="0"/>
              <a:t>, President &amp; CEO, Timken Co. Ohio</a:t>
            </a:r>
          </a:p>
          <a:p>
            <a:r>
              <a:rPr lang="en-US" sz="1800" dirty="0">
                <a:solidFill>
                  <a:srgbClr val="FF0000"/>
                </a:solidFill>
              </a:rPr>
              <a:t>Rob James</a:t>
            </a:r>
            <a:r>
              <a:rPr lang="en-US" sz="1800" dirty="0" smtClean="0"/>
              <a:t>, Deputy Secretary General, National Research Council of Canada </a:t>
            </a:r>
          </a:p>
          <a:p>
            <a:r>
              <a:rPr lang="en-US" sz="1800" dirty="0">
                <a:solidFill>
                  <a:srgbClr val="FF0000"/>
                </a:solidFill>
              </a:rPr>
              <a:t>Ginger Lew, </a:t>
            </a:r>
            <a:r>
              <a:rPr lang="en-US" sz="1800" dirty="0"/>
              <a:t>CEO, Three Oaks </a:t>
            </a:r>
            <a:r>
              <a:rPr lang="en-US" sz="1800" dirty="0" smtClean="0"/>
              <a:t>Investments, Florida</a:t>
            </a:r>
            <a:endParaRPr lang="en-US" sz="1800" dirty="0"/>
          </a:p>
          <a:p>
            <a:r>
              <a:rPr lang="en-US" sz="1800" dirty="0">
                <a:solidFill>
                  <a:srgbClr val="FF0000"/>
                </a:solidFill>
              </a:rPr>
              <a:t>Deborah Nightingale</a:t>
            </a:r>
            <a:r>
              <a:rPr lang="en-US" sz="1800" dirty="0" smtClean="0"/>
              <a:t>, Professor, Massachusetts Institute of Technology, NAE member</a:t>
            </a:r>
          </a:p>
          <a:p>
            <a:r>
              <a:rPr lang="en-US" sz="1800" dirty="0">
                <a:solidFill>
                  <a:srgbClr val="FF0000"/>
                </a:solidFill>
              </a:rPr>
              <a:t>Luis Proenza</a:t>
            </a:r>
            <a:r>
              <a:rPr lang="en-US" sz="1800" dirty="0" smtClean="0"/>
              <a:t>, President &amp; CEO, The University of Akron</a:t>
            </a:r>
          </a:p>
          <a:p>
            <a:r>
              <a:rPr lang="en-US" sz="1800" dirty="0">
                <a:solidFill>
                  <a:srgbClr val="FF0000"/>
                </a:solidFill>
              </a:rPr>
              <a:t>Paul Wright</a:t>
            </a:r>
            <a:r>
              <a:rPr lang="en-US" sz="1800" dirty="0" smtClean="0"/>
              <a:t>, Professor of Mechanical Engineering, UC Berkeley, NAE member</a:t>
            </a:r>
            <a:endParaRPr lang="en-US" sz="200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© Charles W. Wessner Ph.D.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FB7096-0A4E-4463-917B-9840BCFD12E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422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Committee’s Key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458200" cy="4572000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Review and document </a:t>
            </a:r>
            <a:r>
              <a:rPr lang="en-US" sz="2800" dirty="0" smtClean="0"/>
              <a:t>MEP’s current achievements, challenges, and new opportunities;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Identify and describe </a:t>
            </a:r>
            <a:r>
              <a:rPr lang="en-US" sz="2800" dirty="0"/>
              <a:t>foreign manufacturing </a:t>
            </a:r>
            <a:r>
              <a:rPr lang="en-US" sz="2800" dirty="0" smtClean="0"/>
              <a:t>programs in order to draw on foreign practices, funding levels, and accomplishments as a point of reference;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Discuss</a:t>
            </a:r>
            <a:r>
              <a:rPr lang="en-US" sz="2800" dirty="0" smtClean="0"/>
              <a:t> current needs and initiatives in light of the global focus on advanced manufacturing.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© Charles W. Wessner Ph.D.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FB7096-0A4E-4463-917B-9840BCFD12E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724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Committee’s Study of MEP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Key Challenges, Activities, and Deliverables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© Charles W. Wessner Ph.D.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FB7096-0A4E-4463-917B-9840BCFD12E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427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Study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305800" cy="4648200"/>
          </a:xfrm>
        </p:spPr>
        <p:txBody>
          <a:bodyPr/>
          <a:lstStyle/>
          <a:p>
            <a:r>
              <a:rPr lang="en-US" sz="2800" dirty="0" smtClean="0"/>
              <a:t>MEP is a complex and highly distributed program</a:t>
            </a:r>
          </a:p>
          <a:p>
            <a:pPr lvl="1"/>
            <a:r>
              <a:rPr lang="en-US" sz="2400" dirty="0" smtClean="0"/>
              <a:t>More than 60, highly diverse MEP Centers</a:t>
            </a:r>
          </a:p>
          <a:p>
            <a:pPr lvl="1"/>
            <a:r>
              <a:rPr lang="en-US" sz="2400" dirty="0" smtClean="0"/>
              <a:t>Diverse Clientele, with varying needs and capacities</a:t>
            </a:r>
          </a:p>
          <a:p>
            <a:r>
              <a:rPr lang="en-US" sz="2800" dirty="0" smtClean="0"/>
              <a:t>We studied the MEP program as it evolves to a new strategic focus on innovation</a:t>
            </a:r>
          </a:p>
          <a:p>
            <a:r>
              <a:rPr lang="en-US" sz="2800" dirty="0" smtClean="0"/>
              <a:t>Drawing applicable lessons for MEP from foreign programs that are embedded in different national innovation systems.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© Charles W. Wessner Ph.D.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FB7096-0A4E-4463-917B-9840BCFD12E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799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23850"/>
            <a:ext cx="8458200" cy="1143000"/>
          </a:xfrm>
        </p:spPr>
        <p:txBody>
          <a:bodyPr/>
          <a:lstStyle/>
          <a:p>
            <a:r>
              <a:rPr lang="en-US" dirty="0" smtClean="0"/>
              <a:t>Analysis Based on Multiple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458200" cy="4800600"/>
          </a:xfrm>
        </p:spPr>
        <p:txBody>
          <a:bodyPr/>
          <a:lstStyle/>
          <a:p>
            <a:r>
              <a:rPr lang="en-US" sz="2800" dirty="0" smtClean="0"/>
              <a:t>An informed committee</a:t>
            </a:r>
          </a:p>
          <a:p>
            <a:r>
              <a:rPr lang="en-US" sz="2800" dirty="0" smtClean="0"/>
              <a:t>Five </a:t>
            </a:r>
            <a:r>
              <a:rPr lang="en-US" sz="2800" dirty="0"/>
              <a:t>NRC workshops</a:t>
            </a:r>
          </a:p>
          <a:p>
            <a:r>
              <a:rPr lang="en-US" sz="2800" dirty="0" smtClean="0"/>
              <a:t>Site visits and/or consultations with MEP Centers</a:t>
            </a:r>
          </a:p>
          <a:p>
            <a:pPr lvl="1"/>
            <a:r>
              <a:rPr lang="en-US" sz="2400" dirty="0" smtClean="0"/>
              <a:t>Georgia: GA-Tech; Ohio: MAGNET; Pennsylvania: DVIRC and Catalyst; Indiana: Purdue; California: CMTC; Minnesota: Enterprise Minnesota; Alabama: Alabama Technology Network; MEP of Mississippi, Tennessee MEP; North Carolina MEP</a:t>
            </a:r>
          </a:p>
          <a:p>
            <a:r>
              <a:rPr lang="en-US" sz="2800" dirty="0" smtClean="0"/>
              <a:t>Onsite visits to foreign programs 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© Charles W. Wessner Ph.D.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FB7096-0A4E-4463-917B-9840BCFD12E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739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23850"/>
            <a:ext cx="8458200" cy="1143000"/>
          </a:xfrm>
        </p:spPr>
        <p:txBody>
          <a:bodyPr/>
          <a:lstStyle/>
          <a:p>
            <a:r>
              <a:rPr lang="en-US" dirty="0" smtClean="0"/>
              <a:t>Additional Sources of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r>
              <a:rPr lang="en-US" sz="2800" dirty="0"/>
              <a:t>Interviews with MEP and Center staff</a:t>
            </a:r>
          </a:p>
          <a:p>
            <a:r>
              <a:rPr lang="en-US" sz="2800" dirty="0"/>
              <a:t>Interviews with academic and policy experts</a:t>
            </a:r>
          </a:p>
          <a:p>
            <a:r>
              <a:rPr lang="en-US" sz="2800" dirty="0"/>
              <a:t>Input data from the MEP awards base</a:t>
            </a:r>
          </a:p>
          <a:p>
            <a:r>
              <a:rPr lang="en-US" sz="2800" dirty="0"/>
              <a:t>Comprehensive literature review of MEP assessments</a:t>
            </a:r>
          </a:p>
          <a:p>
            <a:r>
              <a:rPr lang="en-US" sz="2800" dirty="0"/>
              <a:t>Analysis of NIST, GAO, and other reports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© Charles W. Wessner Ph.D.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FB7096-0A4E-4463-917B-9840BCFD12E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5328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dirty="0" smtClean="0"/>
              <a:t>Activities and Deliverables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4724400"/>
          </a:xfrm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Assembling the Committee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Organization of a Major NAS Symposium on MEP</a:t>
            </a:r>
            <a:r>
              <a:rPr lang="en-US" sz="2400" dirty="0" smtClean="0"/>
              <a:t> </a:t>
            </a:r>
          </a:p>
          <a:p>
            <a:pPr lvl="1"/>
            <a:r>
              <a:rPr lang="en-US" sz="2000" dirty="0" smtClean="0"/>
              <a:t>November 14, 2011, Strengthening American Manufacturing: The Role of the MEP</a:t>
            </a:r>
          </a:p>
          <a:p>
            <a:r>
              <a:rPr lang="en-US" sz="2400" dirty="0">
                <a:solidFill>
                  <a:srgbClr val="FF0000"/>
                </a:solidFill>
              </a:rPr>
              <a:t>Workshop Report</a:t>
            </a:r>
            <a:r>
              <a:rPr lang="en-US" sz="2400" dirty="0"/>
              <a:t>: Summary of the first symposium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Multiple Regional Site Visits and Workshops</a:t>
            </a:r>
          </a:p>
          <a:p>
            <a:pPr lvl="1"/>
            <a:r>
              <a:rPr lang="en-US" sz="2000" dirty="0" smtClean="0"/>
              <a:t>Visits to MEP Centers in Ohio, Georgia, Pennsylvania, California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Case Studies of Foreign Programs</a:t>
            </a:r>
          </a:p>
          <a:p>
            <a:pPr lvl="1"/>
            <a:r>
              <a:rPr lang="en-US" sz="2000" dirty="0" smtClean="0"/>
              <a:t>Fact finding missions to Taiwan, Canada, Germany, UK, and France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Concluding Consensus Report by the Committee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© Charles W. Wessner Ph.D.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FB7096-0A4E-4463-917B-9840BCFD12E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962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Consensus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458200" cy="4800600"/>
          </a:xfrm>
        </p:spPr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en-US" sz="2000" dirty="0" smtClean="0"/>
              <a:t>The </a:t>
            </a:r>
            <a:r>
              <a:rPr lang="en-US" sz="2000" dirty="0"/>
              <a:t>Structure and Role of </a:t>
            </a:r>
            <a:r>
              <a:rPr lang="en-US" sz="2000" dirty="0" smtClean="0"/>
              <a:t>MEP</a:t>
            </a:r>
            <a:endParaRPr lang="en-US" sz="2000" dirty="0"/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/>
              <a:t>U.S</a:t>
            </a:r>
            <a:r>
              <a:rPr lang="en-US" sz="2000" dirty="0"/>
              <a:t>. Manufacturing in Global </a:t>
            </a:r>
            <a:r>
              <a:rPr lang="en-US" sz="2000" dirty="0" smtClean="0"/>
              <a:t>Context</a:t>
            </a:r>
            <a:endParaRPr lang="en-US" sz="2000" dirty="0"/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/>
              <a:t>MEP </a:t>
            </a:r>
            <a:r>
              <a:rPr lang="en-US" sz="2000" dirty="0"/>
              <a:t>and Lean </a:t>
            </a:r>
            <a:r>
              <a:rPr lang="en-US" sz="2000" dirty="0" smtClean="0"/>
              <a:t>Manufacturing</a:t>
            </a:r>
            <a:endParaRPr lang="en-US" sz="2000" dirty="0"/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/>
              <a:t>Development </a:t>
            </a:r>
            <a:r>
              <a:rPr lang="en-US" sz="2000" dirty="0"/>
              <a:t>of MEP Center Metrics	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/>
              <a:t>MEP </a:t>
            </a:r>
            <a:r>
              <a:rPr lang="en-US" sz="2000" dirty="0"/>
              <a:t>Center Performance Measures </a:t>
            </a:r>
            <a:r>
              <a:rPr lang="en-US" sz="2000" dirty="0" smtClean="0"/>
              <a:t>and </a:t>
            </a:r>
            <a:r>
              <a:rPr lang="en-US" sz="2000" dirty="0"/>
              <a:t>Evaluations of Program </a:t>
            </a:r>
            <a:r>
              <a:rPr lang="en-US" sz="2000" dirty="0" smtClean="0"/>
              <a:t>Outcomes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/>
              <a:t>New </a:t>
            </a:r>
            <a:r>
              <a:rPr lang="en-US" sz="2000" dirty="0"/>
              <a:t>Approach: Next Generation </a:t>
            </a:r>
            <a:r>
              <a:rPr lang="en-US" sz="2000" dirty="0" smtClean="0"/>
              <a:t>Strategy</a:t>
            </a:r>
            <a:endParaRPr lang="en-US" sz="2000" dirty="0"/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Foreign Programs to Support Applied Research  and Manufacturing	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Committee Findings and Recommendation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/>
              <a:t>Reviews </a:t>
            </a:r>
            <a:r>
              <a:rPr lang="en-US" sz="2000" dirty="0"/>
              <a:t>of Canada’s IRAP, Germany’s </a:t>
            </a:r>
            <a:r>
              <a:rPr lang="en-US" sz="2000" dirty="0" err="1"/>
              <a:t>Fraunhofer</a:t>
            </a:r>
            <a:r>
              <a:rPr lang="en-US" sz="2000" dirty="0"/>
              <a:t> Institutes, Taiwan’s ITRI, Britain’s Catapult, and France’s Carnot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Literature Review</a:t>
            </a:r>
          </a:p>
          <a:p>
            <a:pPr marL="0" indent="0">
              <a:buNone/>
            </a:pPr>
            <a:endParaRPr lang="en-US" sz="1200" dirty="0"/>
          </a:p>
          <a:p>
            <a:endParaRPr lang="en-US" sz="1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© Charles W. Wessner Ph.D.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FB7096-0A4E-4463-917B-9840BCFD12E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8568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04800" y="2286000"/>
            <a:ext cx="8534400" cy="1143000"/>
          </a:xfrm>
        </p:spPr>
        <p:txBody>
          <a:bodyPr/>
          <a:lstStyle/>
          <a:p>
            <a:r>
              <a:rPr lang="en-US" dirty="0" smtClean="0"/>
              <a:t>Academy Review of the MEP Study 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838200" y="3886200"/>
            <a:ext cx="7620000" cy="1752600"/>
          </a:xfrm>
        </p:spPr>
        <p:txBody>
          <a:bodyPr/>
          <a:lstStyle/>
          <a:p>
            <a:r>
              <a:rPr lang="en-US" dirty="0" smtClean="0"/>
              <a:t>A Thorough and Independent Review of the Committee’s Analysis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© Charles W. Wessner Ph.D.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FB7096-0A4E-4463-917B-9840BCFD12E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463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772400" cy="1143000"/>
          </a:xfrm>
        </p:spPr>
        <p:txBody>
          <a:bodyPr/>
          <a:lstStyle/>
          <a:p>
            <a:r>
              <a:rPr lang="en-US" dirty="0" smtClean="0"/>
              <a:t>Today’s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8153400" cy="4267200"/>
          </a:xfrm>
        </p:spPr>
        <p:txBody>
          <a:bodyPr/>
          <a:lstStyle/>
          <a:p>
            <a:r>
              <a:rPr lang="en-US" dirty="0" smtClean="0"/>
              <a:t>An Overview of the NAS Innovation Program</a:t>
            </a:r>
          </a:p>
          <a:p>
            <a:r>
              <a:rPr lang="en-US" dirty="0" smtClean="0"/>
              <a:t>The Academies’ Study of MEP</a:t>
            </a:r>
          </a:p>
          <a:p>
            <a:r>
              <a:rPr lang="en-US" dirty="0" smtClean="0"/>
              <a:t>The Manufacturing Challenge</a:t>
            </a:r>
          </a:p>
          <a:p>
            <a:r>
              <a:rPr lang="en-US" dirty="0" smtClean="0"/>
              <a:t>Review of Leading Foreign Programs</a:t>
            </a:r>
          </a:p>
          <a:p>
            <a:r>
              <a:rPr lang="en-US" dirty="0" smtClean="0"/>
              <a:t>Assessing MEP</a:t>
            </a:r>
          </a:p>
          <a:p>
            <a:r>
              <a:rPr lang="en-US" dirty="0" smtClean="0"/>
              <a:t>Key Recommendations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© Charles W. Wessner Ph.D.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FB7096-0A4E-4463-917B-9840BCFD12E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0759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Academy appoints a Committee to Review the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10600" cy="4419600"/>
          </a:xfrm>
        </p:spPr>
        <p:txBody>
          <a:bodyPr/>
          <a:lstStyle/>
          <a:p>
            <a:r>
              <a:rPr lang="en-US" sz="2000" dirty="0"/>
              <a:t>14 Reviewers with over 100 pages of detailed comments</a:t>
            </a:r>
          </a:p>
          <a:p>
            <a:pPr lvl="1"/>
            <a:r>
              <a:rPr lang="en-US" sz="1700" dirty="0" smtClean="0">
                <a:solidFill>
                  <a:srgbClr val="FF0000"/>
                </a:solidFill>
              </a:rPr>
              <a:t>Timothy </a:t>
            </a:r>
            <a:r>
              <a:rPr lang="en-US" sz="1700" dirty="0">
                <a:solidFill>
                  <a:srgbClr val="FF0000"/>
                </a:solidFill>
              </a:rPr>
              <a:t>Bartik</a:t>
            </a:r>
            <a:r>
              <a:rPr lang="en-US" sz="1700" dirty="0"/>
              <a:t>, W.E. Upjohn Institute for Employment Research; </a:t>
            </a:r>
            <a:r>
              <a:rPr lang="en-US" sz="1700" dirty="0">
                <a:solidFill>
                  <a:srgbClr val="FF0000"/>
                </a:solidFill>
              </a:rPr>
              <a:t>David Bodde</a:t>
            </a:r>
            <a:r>
              <a:rPr lang="en-US" sz="1700" dirty="0"/>
              <a:t>, Clemson University; </a:t>
            </a:r>
            <a:r>
              <a:rPr lang="en-US" sz="1700" dirty="0">
                <a:solidFill>
                  <a:srgbClr val="FF0000"/>
                </a:solidFill>
              </a:rPr>
              <a:t>Gary Cowger</a:t>
            </a:r>
            <a:r>
              <a:rPr lang="en-US" sz="1700" dirty="0"/>
              <a:t>, GLC Ventures, LLC; </a:t>
            </a:r>
            <a:r>
              <a:rPr lang="en-US" sz="1700" dirty="0">
                <a:solidFill>
                  <a:srgbClr val="FF0000"/>
                </a:solidFill>
              </a:rPr>
              <a:t>George Dieter</a:t>
            </a:r>
            <a:r>
              <a:rPr lang="en-US" sz="1700" dirty="0"/>
              <a:t>, University of Maryland; </a:t>
            </a:r>
            <a:r>
              <a:rPr lang="en-US" sz="1700" dirty="0">
                <a:solidFill>
                  <a:srgbClr val="FF0000"/>
                </a:solidFill>
              </a:rPr>
              <a:t>Dietmar Harhoff</a:t>
            </a:r>
            <a:r>
              <a:rPr lang="en-US" sz="1700" dirty="0"/>
              <a:t>, Institute for Innovation Research, Technology Management and Entrepreneurship; </a:t>
            </a:r>
            <a:r>
              <a:rPr lang="en-US" sz="1700" dirty="0">
                <a:solidFill>
                  <a:srgbClr val="FF0000"/>
                </a:solidFill>
              </a:rPr>
              <a:t>Christopher Hill</a:t>
            </a:r>
            <a:r>
              <a:rPr lang="en-US" sz="1700" dirty="0"/>
              <a:t>, George Mason University; </a:t>
            </a:r>
            <a:r>
              <a:rPr lang="en-US" sz="1700" dirty="0">
                <a:solidFill>
                  <a:srgbClr val="FF0000"/>
                </a:solidFill>
              </a:rPr>
              <a:t>Jennie Hwang</a:t>
            </a:r>
            <a:r>
              <a:rPr lang="en-US" sz="1700" dirty="0"/>
              <a:t>, H-Technologies Group; </a:t>
            </a:r>
            <a:r>
              <a:rPr lang="en-US" sz="1700" dirty="0">
                <a:solidFill>
                  <a:srgbClr val="FF0000"/>
                </a:solidFill>
              </a:rPr>
              <a:t>Ron Jarmin</a:t>
            </a:r>
            <a:r>
              <a:rPr lang="en-US" sz="1700" dirty="0"/>
              <a:t>, U.S. Census Bureau; </a:t>
            </a:r>
            <a:r>
              <a:rPr lang="en-US" sz="1700" dirty="0">
                <a:solidFill>
                  <a:srgbClr val="FF0000"/>
                </a:solidFill>
              </a:rPr>
              <a:t>Robert Kill</a:t>
            </a:r>
            <a:r>
              <a:rPr lang="en-US" sz="1700" dirty="0"/>
              <a:t>, Enterprise Minnesota; </a:t>
            </a:r>
            <a:r>
              <a:rPr lang="en-US" sz="1700" dirty="0">
                <a:solidFill>
                  <a:srgbClr val="FF0000"/>
                </a:solidFill>
              </a:rPr>
              <a:t>Sridhar Kota</a:t>
            </a:r>
            <a:r>
              <a:rPr lang="en-US" sz="1700" dirty="0"/>
              <a:t>, University of Michigan; </a:t>
            </a:r>
            <a:r>
              <a:rPr lang="en-US" sz="1700" dirty="0">
                <a:solidFill>
                  <a:srgbClr val="FF0000"/>
                </a:solidFill>
              </a:rPr>
              <a:t>Jean-Michel LeRoux</a:t>
            </a:r>
            <a:r>
              <a:rPr lang="en-US" sz="1700" dirty="0"/>
              <a:t>, Institut Carnot Centrale Supélec; </a:t>
            </a:r>
            <a:r>
              <a:rPr lang="en-US" sz="1700" dirty="0">
                <a:solidFill>
                  <a:srgbClr val="FF0000"/>
                </a:solidFill>
              </a:rPr>
              <a:t>Thomas Mahoney</a:t>
            </a:r>
            <a:r>
              <a:rPr lang="en-US" sz="1700" dirty="0"/>
              <a:t>, West Virginia University; </a:t>
            </a:r>
            <a:r>
              <a:rPr lang="en-US" sz="1700" dirty="0">
                <a:solidFill>
                  <a:srgbClr val="FF0000"/>
                </a:solidFill>
              </a:rPr>
              <a:t>Elizabeth Reynolds</a:t>
            </a:r>
            <a:r>
              <a:rPr lang="en-US" sz="1700" dirty="0"/>
              <a:t>, Massachusetts Institute of Technology; and </a:t>
            </a:r>
            <a:r>
              <a:rPr lang="en-US" sz="1700" dirty="0">
                <a:solidFill>
                  <a:srgbClr val="FF0000"/>
                </a:solidFill>
              </a:rPr>
              <a:t>Gavriel Salvendy</a:t>
            </a:r>
            <a:r>
              <a:rPr lang="en-US" sz="1700" dirty="0"/>
              <a:t>, Purdue </a:t>
            </a:r>
            <a:r>
              <a:rPr lang="en-US" sz="1700" dirty="0" smtClean="0"/>
              <a:t>University</a:t>
            </a:r>
          </a:p>
          <a:p>
            <a:r>
              <a:rPr lang="en-US" sz="2000" dirty="0" smtClean="0"/>
              <a:t>The response to these review comments is overseen by a Monitor and Coordinator appointed by the National Academies</a:t>
            </a:r>
          </a:p>
          <a:p>
            <a:pPr lvl="1"/>
            <a:r>
              <a:rPr lang="en-US" sz="1700" dirty="0" smtClean="0"/>
              <a:t>Robert Frosch, Harvard University, Irwin Feller, Pennsylvania State University. </a:t>
            </a:r>
            <a:endParaRPr lang="en-US" sz="17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© Charles W. Wessner Ph.D.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FB7096-0A4E-4463-917B-9840BCFD12E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7614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Detailed and Extended Process</a:t>
            </a:r>
            <a:br>
              <a:rPr lang="en-US" dirty="0" smtClean="0"/>
            </a:br>
            <a:r>
              <a:rPr lang="en-US" dirty="0" smtClean="0"/>
              <a:t>May 9 – September 27,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8001000" cy="4267200"/>
          </a:xfrm>
        </p:spPr>
        <p:txBody>
          <a:bodyPr/>
          <a:lstStyle/>
          <a:p>
            <a:r>
              <a:rPr lang="en-US" sz="1600" dirty="0"/>
              <a:t>Report submitted for  review </a:t>
            </a:r>
            <a:r>
              <a:rPr lang="en-US" sz="1600" dirty="0" smtClean="0"/>
              <a:t>		May </a:t>
            </a:r>
            <a:r>
              <a:rPr lang="en-US" sz="1600" dirty="0"/>
              <a:t>9, 2013</a:t>
            </a:r>
          </a:p>
          <a:p>
            <a:r>
              <a:rPr lang="en-US" sz="1600" dirty="0"/>
              <a:t>First reviewer comments </a:t>
            </a:r>
            <a:r>
              <a:rPr lang="en-US" sz="1600" dirty="0" smtClean="0"/>
              <a:t>received	May </a:t>
            </a:r>
            <a:r>
              <a:rPr lang="en-US" sz="1600" dirty="0"/>
              <a:t>31, 2013</a:t>
            </a:r>
          </a:p>
          <a:p>
            <a:r>
              <a:rPr lang="en-US" sz="1600" dirty="0" smtClean="0"/>
              <a:t>First list of key issues received		June </a:t>
            </a:r>
            <a:r>
              <a:rPr lang="en-US" sz="1600" dirty="0"/>
              <a:t>15, 2013</a:t>
            </a:r>
          </a:p>
          <a:p>
            <a:r>
              <a:rPr lang="en-US" sz="1600" dirty="0"/>
              <a:t>Last reviewer comments </a:t>
            </a:r>
            <a:r>
              <a:rPr lang="en-US" sz="1600" dirty="0" smtClean="0"/>
              <a:t>received	July </a:t>
            </a:r>
            <a:r>
              <a:rPr lang="en-US" sz="1600" dirty="0"/>
              <a:t>1, 2013</a:t>
            </a:r>
          </a:p>
          <a:p>
            <a:r>
              <a:rPr lang="en-US" sz="1600" dirty="0"/>
              <a:t>Final </a:t>
            </a:r>
            <a:r>
              <a:rPr lang="en-US" sz="1600" dirty="0" smtClean="0"/>
              <a:t>list of key issues </a:t>
            </a:r>
            <a:r>
              <a:rPr lang="en-US" sz="1600" dirty="0"/>
              <a:t>received </a:t>
            </a:r>
            <a:r>
              <a:rPr lang="en-US" sz="1600" dirty="0" smtClean="0"/>
              <a:t>		July </a:t>
            </a:r>
            <a:r>
              <a:rPr lang="en-US" sz="1600" dirty="0"/>
              <a:t>8, 2013</a:t>
            </a:r>
          </a:p>
          <a:p>
            <a:r>
              <a:rPr lang="en-US" sz="1600" dirty="0"/>
              <a:t>Response to Review </a:t>
            </a:r>
            <a:r>
              <a:rPr lang="en-US" sz="1600" dirty="0" smtClean="0"/>
              <a:t>submitted		July </a:t>
            </a:r>
            <a:r>
              <a:rPr lang="en-US" sz="1600" dirty="0"/>
              <a:t>17, 2013</a:t>
            </a:r>
          </a:p>
          <a:p>
            <a:r>
              <a:rPr lang="en-US" sz="1600" dirty="0"/>
              <a:t>Monitor and Coordinator </a:t>
            </a:r>
            <a:r>
              <a:rPr lang="en-US" sz="1600" dirty="0" smtClean="0"/>
              <a:t>response	July </a:t>
            </a:r>
            <a:r>
              <a:rPr lang="en-US" sz="1600" dirty="0"/>
              <a:t>25, 2013</a:t>
            </a:r>
          </a:p>
          <a:p>
            <a:r>
              <a:rPr lang="en-US" sz="1600" dirty="0" smtClean="0"/>
              <a:t>Second Response </a:t>
            </a:r>
            <a:r>
              <a:rPr lang="en-US" sz="1600" dirty="0"/>
              <a:t>to </a:t>
            </a:r>
            <a:r>
              <a:rPr lang="en-US" sz="1600" dirty="0" smtClean="0"/>
              <a:t>Review	 	July </a:t>
            </a:r>
            <a:r>
              <a:rPr lang="en-US" sz="1600" dirty="0"/>
              <a:t>31, 2013       </a:t>
            </a:r>
          </a:p>
          <a:p>
            <a:r>
              <a:rPr lang="en-US" sz="1600" dirty="0"/>
              <a:t>Monitor and Coordinator </a:t>
            </a:r>
            <a:r>
              <a:rPr lang="en-US" sz="1600" dirty="0" smtClean="0"/>
              <a:t>response	August </a:t>
            </a:r>
            <a:r>
              <a:rPr lang="en-US" sz="1600" dirty="0"/>
              <a:t>17, 2013</a:t>
            </a:r>
          </a:p>
          <a:p>
            <a:r>
              <a:rPr lang="en-US" sz="1600" dirty="0" smtClean="0"/>
              <a:t>Third Response Submitted		September </a:t>
            </a:r>
            <a:r>
              <a:rPr lang="en-US" sz="1600" dirty="0"/>
              <a:t>1, 2013</a:t>
            </a:r>
          </a:p>
          <a:p>
            <a:r>
              <a:rPr lang="en-US" sz="1600" dirty="0"/>
              <a:t>Monitor and Coordinator </a:t>
            </a:r>
            <a:r>
              <a:rPr lang="en-US" sz="1600" dirty="0" smtClean="0"/>
              <a:t>response	September </a:t>
            </a:r>
            <a:r>
              <a:rPr lang="en-US" sz="1600" dirty="0"/>
              <a:t>11, 2013</a:t>
            </a:r>
          </a:p>
          <a:p>
            <a:r>
              <a:rPr lang="en-US" sz="1600" dirty="0" smtClean="0"/>
              <a:t>Fourth Response Submitted		September </a:t>
            </a:r>
            <a:r>
              <a:rPr lang="en-US" sz="1600" dirty="0"/>
              <a:t>12, 2013</a:t>
            </a:r>
          </a:p>
          <a:p>
            <a:r>
              <a:rPr lang="en-US" sz="1600" dirty="0"/>
              <a:t>Report </a:t>
            </a:r>
            <a:r>
              <a:rPr lang="en-US" sz="1600" dirty="0" smtClean="0"/>
              <a:t>Cleared			September 19, 2013</a:t>
            </a:r>
          </a:p>
          <a:p>
            <a:r>
              <a:rPr lang="en-US" sz="1600" dirty="0" smtClean="0"/>
              <a:t>Report Published			September 27, 2013</a:t>
            </a:r>
            <a:endParaRPr lang="en-US" sz="1600" dirty="0"/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© Charles W. Wessner Ph.D.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FB7096-0A4E-4463-917B-9840BCFD12E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7833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3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2057400"/>
          </a:xfrm>
        </p:spPr>
        <p:txBody>
          <a:bodyPr/>
          <a:lstStyle/>
          <a:p>
            <a:r>
              <a:rPr lang="en-US" altLang="en-US" b="1" u="sng" dirty="0" smtClean="0"/>
              <a:t>Setting the Stage</a:t>
            </a:r>
            <a:r>
              <a:rPr lang="en-US" altLang="en-US" b="1" dirty="0" smtClean="0"/>
              <a:t>: </a:t>
            </a:r>
            <a:br>
              <a:rPr lang="en-US" altLang="en-US" b="1" dirty="0" smtClean="0"/>
            </a:br>
            <a:r>
              <a:rPr lang="en-US" altLang="en-US" dirty="0" smtClean="0"/>
              <a:t>The Report Describes the Nation’s Manufacturing Challenge </a:t>
            </a:r>
          </a:p>
        </p:txBody>
      </p:sp>
      <p:sp>
        <p:nvSpPr>
          <p:cNvPr id="130051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 smtClean="0"/>
              <a:t>Manufacturing Matters for Innovation and Competitiveness</a:t>
            </a:r>
          </a:p>
        </p:txBody>
      </p:sp>
      <p:sp>
        <p:nvSpPr>
          <p:cNvPr id="130052" name="Footer Placeholder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000000"/>
                </a:solidFill>
              </a:rPr>
              <a:t>© Charles W. Wessner PhD</a:t>
            </a:r>
          </a:p>
        </p:txBody>
      </p:sp>
      <p:sp>
        <p:nvSpPr>
          <p:cNvPr id="130053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81936BF-1D09-448C-849D-57FCD91B99F1}" type="slidenum">
              <a:rPr lang="en-US" altLang="en-US" smtClean="0">
                <a:solidFill>
                  <a:srgbClr val="000000"/>
                </a:solidFill>
              </a:rPr>
              <a:pPr eaLnBrk="1" hangingPunct="1"/>
              <a:t>22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1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1219200"/>
          </a:xfrm>
        </p:spPr>
        <p:txBody>
          <a:bodyPr/>
          <a:lstStyle/>
          <a:p>
            <a:pPr eaLnBrk="1" hangingPunct="1"/>
            <a:r>
              <a:rPr lang="en-US" altLang="en-US" sz="4200" dirty="0" smtClean="0"/>
              <a:t>Why does Manufacturing Matter?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82296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dirty="0"/>
              <a:t>Manufacturing dominates the U.S. </a:t>
            </a:r>
            <a:r>
              <a:rPr lang="en-US" altLang="en-US" dirty="0">
                <a:solidFill>
                  <a:srgbClr val="FF0000"/>
                </a:solidFill>
              </a:rPr>
              <a:t>Innovation </a:t>
            </a:r>
            <a:r>
              <a:rPr lang="en-US" altLang="en-US" dirty="0"/>
              <a:t>System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70% of industrial R&amp;D, 80% of patents, employs 64% of scientists and engineers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 smtClean="0"/>
              <a:t>An important Source of </a:t>
            </a:r>
            <a:r>
              <a:rPr lang="en-US" altLang="en-US" dirty="0" smtClean="0">
                <a:solidFill>
                  <a:srgbClr val="FF0000"/>
                </a:solidFill>
              </a:rPr>
              <a:t>Employment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 smtClean="0"/>
              <a:t>Manufacturing supports an estimated 18.6 million jobs in the U.S.—about one in six private sector jobs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 smtClean="0"/>
              <a:t>An essential element in U.S. </a:t>
            </a:r>
            <a:r>
              <a:rPr lang="en-US" altLang="en-US" dirty="0" smtClean="0">
                <a:solidFill>
                  <a:srgbClr val="FF0000"/>
                </a:solidFill>
              </a:rPr>
              <a:t>National Security</a:t>
            </a:r>
            <a:r>
              <a:rPr lang="en-US" altLang="en-US" dirty="0" smtClean="0"/>
              <a:t>: Having on-shore production capacity matters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endParaRPr lang="en-US" altLang="en-US" sz="800" dirty="0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400" dirty="0" smtClean="0"/>
              <a:t>Source: National Association of Manufacturers, 2009</a:t>
            </a:r>
          </a:p>
        </p:txBody>
      </p:sp>
      <p:sp>
        <p:nvSpPr>
          <p:cNvPr id="4198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876800" y="6248400"/>
            <a:ext cx="3962400" cy="3810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©  Charles W. Wessner, Ph.D.</a:t>
            </a:r>
          </a:p>
        </p:txBody>
      </p:sp>
      <p:sp>
        <p:nvSpPr>
          <p:cNvPr id="41989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4E2354-F2EB-4D51-93C5-1A25B2968FA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13364354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Declines in U.S. Trade Balance for Advanced Technology Products</a:t>
            </a:r>
          </a:p>
        </p:txBody>
      </p:sp>
      <p:sp>
        <p:nvSpPr>
          <p:cNvPr id="44035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5029200" y="6172200"/>
            <a:ext cx="3886200" cy="4572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©  Charles W. Wessner, Ph.D.</a:t>
            </a:r>
          </a:p>
        </p:txBody>
      </p:sp>
      <p:sp>
        <p:nvSpPr>
          <p:cNvPr id="4403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B288F1-91B1-47FF-8E39-65C71C82C03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dirty="0" smtClean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600200"/>
            <a:ext cx="5943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62955230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895350"/>
          </a:xfrm>
        </p:spPr>
        <p:txBody>
          <a:bodyPr/>
          <a:lstStyle/>
          <a:p>
            <a:r>
              <a:rPr lang="en-US" altLang="en-US" sz="4000" dirty="0" smtClean="0"/>
              <a:t>MIT Views on the Flight of Manufacturing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4876800"/>
          </a:xfrm>
        </p:spPr>
        <p:txBody>
          <a:bodyPr/>
          <a:lstStyle/>
          <a:p>
            <a:r>
              <a:rPr lang="en-US" altLang="en-US" sz="2400" dirty="0" smtClean="0"/>
              <a:t>Decline of vertically integrated industries*</a:t>
            </a:r>
          </a:p>
          <a:p>
            <a:pPr lvl="1"/>
            <a:r>
              <a:rPr lang="en-US" altLang="en-US" sz="2000" dirty="0" smtClean="0"/>
              <a:t>The great new American companies of the past 30 years like Dell, Cisco, Apple, and Qualcomm have little or no manufacturing in-house. </a:t>
            </a:r>
          </a:p>
          <a:p>
            <a:r>
              <a:rPr lang="en-US" altLang="en-US" sz="2400" dirty="0" smtClean="0"/>
              <a:t>Focus on “Core Competence”* </a:t>
            </a:r>
          </a:p>
          <a:p>
            <a:pPr lvl="1"/>
            <a:r>
              <a:rPr lang="en-US" altLang="en-US" sz="2000" dirty="0" smtClean="0"/>
              <a:t>Higher stock market valuations of leaner, “asset-light” companies led firms to  move  and offshore and outsource  manufacturing.</a:t>
            </a:r>
          </a:p>
          <a:p>
            <a:r>
              <a:rPr lang="en-US" altLang="en-US" sz="2400" dirty="0" smtClean="0"/>
              <a:t>Growth in Capabilities Overseas**</a:t>
            </a:r>
          </a:p>
          <a:p>
            <a:pPr lvl="1"/>
            <a:r>
              <a:rPr lang="en-US" altLang="en-US" sz="2000" dirty="0" smtClean="0"/>
              <a:t>Rapid Growth of Skills, R&amp;D, and Government Support have Created Substantial Manufacturing Capabilities Overseas. </a:t>
            </a:r>
          </a:p>
          <a:p>
            <a:pPr lvl="1">
              <a:buFontTx/>
              <a:buNone/>
            </a:pPr>
            <a:r>
              <a:rPr lang="en-US" altLang="en-US" sz="1600" dirty="0" smtClean="0">
                <a:solidFill>
                  <a:srgbClr val="FF0000"/>
                </a:solidFill>
              </a:rPr>
              <a:t>* Suzanne Berger, </a:t>
            </a:r>
            <a:r>
              <a:rPr lang="en-US" altLang="en-US" sz="1600" i="1" dirty="0" smtClean="0">
                <a:solidFill>
                  <a:srgbClr val="FF0000"/>
                </a:solidFill>
              </a:rPr>
              <a:t>Making in America</a:t>
            </a:r>
            <a:r>
              <a:rPr lang="en-US" altLang="en-US" sz="1600" dirty="0" smtClean="0">
                <a:solidFill>
                  <a:srgbClr val="FF0000"/>
                </a:solidFill>
              </a:rPr>
              <a:t>, MIT, 2013</a:t>
            </a:r>
          </a:p>
          <a:p>
            <a:pPr lvl="1">
              <a:buFontTx/>
              <a:buNone/>
            </a:pPr>
            <a:r>
              <a:rPr lang="en-US" altLang="en-US" sz="1600" dirty="0" smtClean="0">
                <a:solidFill>
                  <a:srgbClr val="FF0000"/>
                </a:solidFill>
              </a:rPr>
              <a:t>** NRC, </a:t>
            </a:r>
            <a:r>
              <a:rPr lang="en-US" altLang="en-US" sz="1600" i="1" dirty="0" smtClean="0">
                <a:solidFill>
                  <a:srgbClr val="FF0000"/>
                </a:solidFill>
              </a:rPr>
              <a:t>Rising to the Challenge; U.S. Innovation Policy for the Global Economy,</a:t>
            </a:r>
            <a:r>
              <a:rPr lang="en-US" altLang="en-US" sz="1600" dirty="0" smtClean="0">
                <a:solidFill>
                  <a:srgbClr val="FF0000"/>
                </a:solidFill>
              </a:rPr>
              <a:t> 2012</a:t>
            </a:r>
          </a:p>
          <a:p>
            <a:pPr lvl="2"/>
            <a:endParaRPr lang="en-US" altLang="en-US" sz="1800" dirty="0" smtClean="0"/>
          </a:p>
        </p:txBody>
      </p:sp>
      <p:sp>
        <p:nvSpPr>
          <p:cNvPr id="4608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©Charles W. Wessner PhD</a:t>
            </a:r>
          </a:p>
        </p:txBody>
      </p:sp>
      <p:sp>
        <p:nvSpPr>
          <p:cNvPr id="4608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CC0DCD-D634-4DE8-B51D-91D04976833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89034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smtClean="0"/>
              <a:t>“The loss of companies that can make things will end up in the loss of research that can invent them.”</a:t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65539" name="Content Placeholder 2"/>
          <p:cNvSpPr>
            <a:spLocks noGrp="1"/>
          </p:cNvSpPr>
          <p:nvPr>
            <p:ph type="subTitle" idx="1"/>
          </p:nvPr>
        </p:nvSpPr>
        <p:spPr>
          <a:xfrm>
            <a:off x="228600" y="3886200"/>
            <a:ext cx="8686800" cy="2057400"/>
          </a:xfrm>
        </p:spPr>
        <p:txBody>
          <a:bodyPr/>
          <a:lstStyle/>
          <a:p>
            <a:pPr lvl="1"/>
            <a:r>
              <a:rPr lang="en-US" altLang="en-US" dirty="0" smtClean="0"/>
              <a:t>Suzanne Berger et al., </a:t>
            </a:r>
          </a:p>
          <a:p>
            <a:pPr lvl="1"/>
            <a:r>
              <a:rPr lang="en-US" altLang="en-US" dirty="0" smtClean="0"/>
              <a:t>Production in the Innovation Economy </a:t>
            </a:r>
          </a:p>
          <a:p>
            <a:pPr lvl="2"/>
            <a:r>
              <a:rPr lang="en-US" altLang="en-US" dirty="0" smtClean="0"/>
              <a:t>Preview of MIT’s major new report on Manufacturing Released, February 22, 2013, at the National Academies</a:t>
            </a:r>
          </a:p>
        </p:txBody>
      </p:sp>
      <p:sp>
        <p:nvSpPr>
          <p:cNvPr id="4813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715000" y="6248400"/>
            <a:ext cx="2895600" cy="476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/>
              <a:t>©Charles W. Wessner PhD</a:t>
            </a:r>
          </a:p>
        </p:txBody>
      </p:sp>
      <p:sp>
        <p:nvSpPr>
          <p:cNvPr id="48133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429000" y="6172200"/>
            <a:ext cx="1143000" cy="476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7EA9E2-4AEC-471B-8958-3F3300D9525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941072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3850"/>
            <a:ext cx="7772400" cy="1581150"/>
          </a:xfrm>
        </p:spPr>
        <p:txBody>
          <a:bodyPr/>
          <a:lstStyle/>
          <a:p>
            <a:r>
              <a:rPr lang="en-US" dirty="0" smtClean="0"/>
              <a:t>R&amp;D Needs Manufacturing to be Successful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44127"/>
              </p:ext>
            </p:extLst>
          </p:nvPr>
        </p:nvGraphicFramePr>
        <p:xfrm>
          <a:off x="381000" y="1524000"/>
          <a:ext cx="8382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 Charles W. Wessner, Ph.D.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C9951BC-6825-4A05-A538-AAB913732562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5163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Countries of the World that think Manufacturing doesn’t matter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 Charles W. Wessner, Ph.D.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C9951BC-6825-4A05-A538-AAB913732562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1028" name="Picture 4" descr="Loading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51567"/>
            <a:ext cx="8411933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4400" y="53340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Government of Great Britain is changing its mind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2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3581400"/>
            <a:ext cx="7772400" cy="2133600"/>
          </a:xfrm>
        </p:spPr>
        <p:txBody>
          <a:bodyPr/>
          <a:lstStyle/>
          <a:p>
            <a:r>
              <a:rPr lang="en-US" u="sng" dirty="0" smtClean="0"/>
              <a:t>Making Matters</a:t>
            </a:r>
            <a:r>
              <a:rPr lang="en-US" dirty="0" smtClean="0"/>
              <a:t>:  </a:t>
            </a:r>
            <a:br>
              <a:rPr lang="en-US" dirty="0" smtClean="0"/>
            </a:br>
            <a:r>
              <a:rPr lang="en-US" dirty="0" smtClean="0"/>
              <a:t>We need to revive the paradigm</a:t>
            </a:r>
            <a:r>
              <a:rPr lang="en-US" dirty="0"/>
              <a:t>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“Innovated </a:t>
            </a:r>
            <a:r>
              <a:rPr lang="en-US" dirty="0"/>
              <a:t>Here; Made </a:t>
            </a:r>
            <a:r>
              <a:rPr lang="en-US" dirty="0" smtClean="0"/>
              <a:t>Here”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762000" y="609600"/>
            <a:ext cx="7315200" cy="2514600"/>
          </a:xfrm>
        </p:spPr>
        <p:txBody>
          <a:bodyPr/>
          <a:lstStyle/>
          <a:p>
            <a:r>
              <a:rPr lang="en-US" dirty="0" smtClean="0"/>
              <a:t>The Problem: The premise that products developed in the United States will be manufactured here no longer holds</a:t>
            </a:r>
          </a:p>
          <a:p>
            <a:r>
              <a:rPr lang="en-US" sz="1600" dirty="0" smtClean="0"/>
              <a:t>NAS: </a:t>
            </a:r>
            <a:r>
              <a:rPr lang="en-US" sz="1600" i="1" dirty="0" smtClean="0"/>
              <a:t>Rising to the Challenge, </a:t>
            </a:r>
          </a:p>
          <a:p>
            <a:r>
              <a:rPr lang="en-US" sz="1600" i="1" dirty="0" smtClean="0"/>
              <a:t>Innovation Policy for the Global Economy, </a:t>
            </a:r>
            <a:r>
              <a:rPr lang="en-US" sz="1600" dirty="0" smtClean="0"/>
              <a:t>2012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867400" y="6172200"/>
            <a:ext cx="31242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 Charles W. Wessner, Ph.D.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C9951BC-6825-4A05-A538-AAB913732562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84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Disclaimer: 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09600" y="3505200"/>
            <a:ext cx="8229600" cy="2438400"/>
          </a:xfrm>
        </p:spPr>
        <p:txBody>
          <a:bodyPr/>
          <a:lstStyle/>
          <a:p>
            <a:r>
              <a:rPr lang="en-US" dirty="0" smtClean="0"/>
              <a:t>This presentation is a summary of the Committee’s Report.</a:t>
            </a:r>
          </a:p>
          <a:p>
            <a:r>
              <a:rPr lang="en-US" dirty="0" smtClean="0"/>
              <a:t>The Committee’s Findings and Recommendations need to be considered in their entirety in the Report.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© Charles W. Wessner Ph.D.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FB7096-0A4E-4463-917B-9840BCFD12E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050" name="Picture 2" descr="http://eyelona.com/wp-content/uploads/2011/11/Disclaimer-withss.com_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342" y="304800"/>
            <a:ext cx="29464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6125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828800"/>
          </a:xfrm>
        </p:spPr>
        <p:txBody>
          <a:bodyPr/>
          <a:lstStyle/>
          <a:p>
            <a:r>
              <a:rPr lang="en-US" altLang="en-US" sz="4000" dirty="0" smtClean="0"/>
              <a:t>The U.S. needs to be an Attractive Location for R&amp;D </a:t>
            </a:r>
            <a:r>
              <a:rPr lang="en-US" altLang="en-US" sz="4000" u="sng" dirty="0" smtClean="0"/>
              <a:t>and</a:t>
            </a:r>
            <a:r>
              <a:rPr lang="en-US" altLang="en-US" sz="4000" dirty="0" smtClean="0"/>
              <a:t> Manufacturing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610600" cy="4114800"/>
          </a:xfrm>
        </p:spPr>
        <p:txBody>
          <a:bodyPr/>
          <a:lstStyle/>
          <a:p>
            <a:r>
              <a:rPr lang="en-US" altLang="en-US" sz="2400" dirty="0" smtClean="0">
                <a:solidFill>
                  <a:srgbClr val="FF0000"/>
                </a:solidFill>
              </a:rPr>
              <a:t>The Results of Research are Mobile</a:t>
            </a:r>
            <a:r>
              <a:rPr lang="en-US" altLang="en-US" sz="2400" dirty="0" smtClean="0"/>
              <a:t>: They can be—and are being—exploited around the world. </a:t>
            </a:r>
          </a:p>
          <a:p>
            <a:r>
              <a:rPr lang="en-US" altLang="en-US" sz="2400" dirty="0" smtClean="0">
                <a:solidFill>
                  <a:srgbClr val="FF0000"/>
                </a:solidFill>
              </a:rPr>
              <a:t>Attracting Private R&amp;D: </a:t>
            </a:r>
            <a:r>
              <a:rPr lang="en-US" altLang="en-US" sz="2400" dirty="0" smtClean="0"/>
              <a:t>Governments around the world are employing a host of measures (e.g., market access, quality research) to attract Corporate R&amp;D Centers.</a:t>
            </a:r>
          </a:p>
          <a:p>
            <a:r>
              <a:rPr lang="en-US" altLang="en-US" sz="2400" dirty="0" smtClean="0">
                <a:solidFill>
                  <a:srgbClr val="FF0000"/>
                </a:solidFill>
              </a:rPr>
              <a:t>Securing Production: </a:t>
            </a:r>
            <a:r>
              <a:rPr lang="en-US" altLang="en-US" sz="2400" dirty="0" smtClean="0"/>
              <a:t>Many governments have active programs to grow and attract </a:t>
            </a:r>
            <a:r>
              <a:rPr lang="en-US" altLang="en-US" sz="2400" u="sng" dirty="0" smtClean="0"/>
              <a:t>and retain </a:t>
            </a:r>
            <a:r>
              <a:rPr lang="en-US" altLang="en-US" sz="2400" dirty="0" smtClean="0"/>
              <a:t> manufacturing, and the jobs, growth, and security they bring.</a:t>
            </a:r>
          </a:p>
        </p:txBody>
      </p:sp>
      <p:sp>
        <p:nvSpPr>
          <p:cNvPr id="4608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876800" y="6248400"/>
            <a:ext cx="3962400" cy="3810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©  Charles W. Wessner, Ph.D.</a:t>
            </a:r>
          </a:p>
        </p:txBody>
      </p:sp>
      <p:sp>
        <p:nvSpPr>
          <p:cNvPr id="4608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238C5B-9F2C-4334-AFC0-05FCDF5D1FD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981789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2667000"/>
          </a:xfrm>
        </p:spPr>
        <p:txBody>
          <a:bodyPr/>
          <a:lstStyle/>
          <a:p>
            <a:r>
              <a:rPr lang="en-US" dirty="0" smtClean="0"/>
              <a:t>The Committee’s </a:t>
            </a:r>
            <a:br>
              <a:rPr lang="en-US" dirty="0" smtClean="0"/>
            </a:br>
            <a:r>
              <a:rPr lang="en-US" dirty="0" smtClean="0"/>
              <a:t>Review of Leading National Programs to Support Applied Research and Manufacturing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8153400" cy="2286000"/>
          </a:xfrm>
        </p:spPr>
        <p:txBody>
          <a:bodyPr/>
          <a:lstStyle/>
          <a:p>
            <a:r>
              <a:rPr lang="en-US" sz="2400" dirty="0" smtClean="0"/>
              <a:t>Canada’s Industrial Research Assistance Program</a:t>
            </a:r>
          </a:p>
          <a:p>
            <a:r>
              <a:rPr lang="en-US" sz="2400" dirty="0" smtClean="0"/>
              <a:t>Germany’s Fraunhofer Institutes</a:t>
            </a:r>
          </a:p>
          <a:p>
            <a:r>
              <a:rPr lang="en-US" sz="2400" dirty="0" smtClean="0"/>
              <a:t>Taiwan’s Industrial Technology Research Insitute</a:t>
            </a:r>
          </a:p>
          <a:p>
            <a:r>
              <a:rPr lang="en-US" sz="2400" dirty="0" smtClean="0"/>
              <a:t>Britain’s Catapult Initiative</a:t>
            </a:r>
          </a:p>
          <a:p>
            <a:r>
              <a:rPr lang="en-US" sz="2400" dirty="0" smtClean="0"/>
              <a:t>France’s Carnot Institutes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© Charles W. Wessner Ph.D.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FB7096-0A4E-4463-917B-9840BCFD12E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8355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Review Foreign Programs?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sz="2400" dirty="0"/>
              <a:t>Insights drawn from programs with similar components can be relevant</a:t>
            </a:r>
            <a:r>
              <a:rPr lang="en-US" sz="2400" dirty="0" smtClean="0"/>
              <a:t>.</a:t>
            </a:r>
          </a:p>
          <a:p>
            <a:pPr marL="742950" lvl="2" indent="-342900"/>
            <a:r>
              <a:rPr lang="en-US" sz="2000" dirty="0" smtClean="0"/>
              <a:t>The importance of a comparative perspective </a:t>
            </a:r>
            <a:endParaRPr lang="en-US" sz="2000" dirty="0"/>
          </a:p>
          <a:p>
            <a:r>
              <a:rPr lang="en-US" sz="2400" dirty="0" smtClean="0"/>
              <a:t>MEP’s </a:t>
            </a:r>
            <a:r>
              <a:rPr lang="en-US" sz="2400" dirty="0"/>
              <a:t>mission now includes promotion of innovation in manufacturing by SMEs</a:t>
            </a:r>
          </a:p>
          <a:p>
            <a:pPr lvl="1"/>
            <a:r>
              <a:rPr lang="en-US" sz="2000" dirty="0">
                <a:solidFill>
                  <a:srgbClr val="5F5F5F"/>
                </a:solidFill>
              </a:rPr>
              <a:t>Best practices used by leading foreign programs to foster innovation can provide valuable lessons.</a:t>
            </a:r>
          </a:p>
          <a:p>
            <a:r>
              <a:rPr lang="en-US" sz="2400" dirty="0"/>
              <a:t>MEP is seeking to improve the efficiency of its services. 	</a:t>
            </a:r>
          </a:p>
          <a:p>
            <a:pPr lvl="1"/>
            <a:r>
              <a:rPr lang="en-US" sz="2000" dirty="0">
                <a:solidFill>
                  <a:srgbClr val="5F5F5F"/>
                </a:solidFill>
              </a:rPr>
              <a:t>Leading foreign programs like Fraunhofer and ITRI have provided similar services and MEP can learn from their </a:t>
            </a:r>
            <a:r>
              <a:rPr lang="en-US" sz="2000" dirty="0" smtClean="0">
                <a:solidFill>
                  <a:srgbClr val="5F5F5F"/>
                </a:solidFill>
              </a:rPr>
              <a:t>experiences.</a:t>
            </a:r>
            <a:endParaRPr lang="en-US" sz="2000" dirty="0">
              <a:solidFill>
                <a:srgbClr val="5F5F5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© Charles W. Wessner Ph.D.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FB7096-0A4E-4463-917B-9840BCFD12E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0721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3850"/>
            <a:ext cx="7772400" cy="1352550"/>
          </a:xfrm>
        </p:spPr>
        <p:txBody>
          <a:bodyPr/>
          <a:lstStyle/>
          <a:p>
            <a:r>
              <a:rPr lang="en-US" dirty="0" smtClean="0"/>
              <a:t>Canada’s Industrial Research Assistance Program (IRAP)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610600" cy="4191000"/>
          </a:xfrm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Brand:  </a:t>
            </a:r>
            <a:r>
              <a:rPr lang="en-US" sz="2400" dirty="0" smtClean="0"/>
              <a:t>Canada's </a:t>
            </a:r>
            <a:r>
              <a:rPr lang="en-US" sz="2400" dirty="0"/>
              <a:t>premier innovation assistance program for </a:t>
            </a:r>
            <a:r>
              <a:rPr lang="en-US" sz="2400" dirty="0" smtClean="0"/>
              <a:t>SMEs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Reach:  </a:t>
            </a:r>
            <a:r>
              <a:rPr lang="en-US" sz="2400" dirty="0" smtClean="0"/>
              <a:t>Supports </a:t>
            </a:r>
            <a:r>
              <a:rPr lang="en-US" sz="2400" dirty="0"/>
              <a:t>over 8,500 SME’s </a:t>
            </a:r>
            <a:r>
              <a:rPr lang="en-US" sz="2400" dirty="0" smtClean="0"/>
              <a:t>across Canada to develop </a:t>
            </a:r>
            <a:r>
              <a:rPr lang="en-US" sz="2400" dirty="0"/>
              <a:t>and </a:t>
            </a:r>
            <a:r>
              <a:rPr lang="en-US" sz="2400" dirty="0" smtClean="0"/>
              <a:t>commercialize their technologies</a:t>
            </a:r>
          </a:p>
          <a:p>
            <a:r>
              <a:rPr lang="en-US" sz="2400" dirty="0">
                <a:solidFill>
                  <a:srgbClr val="FF0000"/>
                </a:solidFill>
              </a:rPr>
              <a:t>Network: </a:t>
            </a:r>
            <a:r>
              <a:rPr lang="en-US" sz="2400" dirty="0"/>
              <a:t>More than 200 field staff located in over 130 offices across Canada</a:t>
            </a:r>
          </a:p>
          <a:p>
            <a:r>
              <a:rPr lang="en-US" sz="2400" dirty="0">
                <a:solidFill>
                  <a:srgbClr val="FF0000"/>
                </a:solidFill>
              </a:rPr>
              <a:t>Budget:  </a:t>
            </a:r>
            <a:r>
              <a:rPr lang="en-US" sz="2400" dirty="0"/>
              <a:t>Federal support for IRAP </a:t>
            </a:r>
            <a:r>
              <a:rPr lang="en-US" sz="2400" dirty="0" smtClean="0"/>
              <a:t>roughly doubled </a:t>
            </a:r>
            <a:r>
              <a:rPr lang="en-US" sz="2400" dirty="0"/>
              <a:t>in 2012 </a:t>
            </a:r>
            <a:r>
              <a:rPr lang="en-US" sz="2400" dirty="0" smtClean="0"/>
              <a:t>from $128 to </a:t>
            </a:r>
            <a:r>
              <a:rPr lang="en-US" sz="2400" dirty="0"/>
              <a:t>$220 M.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Services</a:t>
            </a:r>
            <a:r>
              <a:rPr lang="en-US" sz="2400" dirty="0">
                <a:solidFill>
                  <a:srgbClr val="FF0000"/>
                </a:solidFill>
              </a:rPr>
              <a:t>:  </a:t>
            </a:r>
            <a:r>
              <a:rPr lang="en-US" sz="2400" dirty="0" smtClean="0"/>
              <a:t>Comprehensive </a:t>
            </a:r>
            <a:r>
              <a:rPr lang="en-US" sz="2400" dirty="0"/>
              <a:t>suite of </a:t>
            </a:r>
            <a:r>
              <a:rPr lang="en-US" sz="2400" dirty="0" smtClean="0"/>
              <a:t>locally-delivered advisory services.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© Charles W. Wessner Ph.D.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FB7096-0A4E-4463-917B-9840BCFD12E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7900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Canada’s IRAP Provides </a:t>
            </a:r>
            <a:br>
              <a:rPr lang="en-US" dirty="0" smtClean="0"/>
            </a:br>
            <a:r>
              <a:rPr lang="en-US" dirty="0" smtClean="0"/>
              <a:t>3 types of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267200"/>
          </a:xfrm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</a:rPr>
              <a:t>Technical and business advisory services</a:t>
            </a:r>
            <a:r>
              <a:rPr lang="en-US" sz="2400" dirty="0"/>
              <a:t>: Industrial technology advisors coach clients’ projects through all stages of the innovation-commercialization process.</a:t>
            </a:r>
          </a:p>
          <a:p>
            <a:r>
              <a:rPr lang="en-US" sz="2400" dirty="0">
                <a:solidFill>
                  <a:srgbClr val="FF0000"/>
                </a:solidFill>
              </a:rPr>
              <a:t>Financial Assistance</a:t>
            </a:r>
            <a:r>
              <a:rPr lang="en-US" sz="2400" dirty="0"/>
              <a:t>:  Provides funding to qualified firms and their innovative research and development related projects</a:t>
            </a:r>
          </a:p>
          <a:p>
            <a:r>
              <a:rPr lang="en-US" sz="2400" dirty="0">
                <a:solidFill>
                  <a:srgbClr val="FF0000"/>
                </a:solidFill>
              </a:rPr>
              <a:t>Networking and Linkage Services</a:t>
            </a:r>
            <a:r>
              <a:rPr lang="en-US" sz="2400" dirty="0"/>
              <a:t>: Industrial technology advisors connect clients with industry experts and potential business partners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© Charles W. Wessner Ph.D.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FB7096-0A4E-4463-917B-9840BCFD12E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1310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685800" y="323850"/>
            <a:ext cx="7772400" cy="895350"/>
          </a:xfrm>
        </p:spPr>
        <p:txBody>
          <a:bodyPr/>
          <a:lstStyle/>
          <a:p>
            <a:r>
              <a:rPr lang="en-US" altLang="en-US" dirty="0" smtClean="0"/>
              <a:t>The German Fraunhofer Institutes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724400"/>
          </a:xfrm>
        </p:spPr>
        <p:txBody>
          <a:bodyPr/>
          <a:lstStyle/>
          <a:p>
            <a:r>
              <a:rPr lang="en-US" altLang="en-US" sz="2400" dirty="0" smtClean="0">
                <a:solidFill>
                  <a:srgbClr val="FF0000"/>
                </a:solidFill>
              </a:rPr>
              <a:t>Broad Network:</a:t>
            </a:r>
            <a:r>
              <a:rPr lang="en-US" altLang="en-US" sz="2400" dirty="0" smtClean="0"/>
              <a:t> Stable and well-organized system of over 60 research institutes covering major areas of basic &amp; applied research</a:t>
            </a:r>
          </a:p>
          <a:p>
            <a:r>
              <a:rPr lang="en-US" altLang="en-US" sz="2400" dirty="0">
                <a:solidFill>
                  <a:srgbClr val="FF0000"/>
                </a:solidFill>
              </a:rPr>
              <a:t>Scale:</a:t>
            </a:r>
            <a:r>
              <a:rPr lang="en-US" altLang="en-US" sz="2400" dirty="0" smtClean="0"/>
              <a:t> Over 22,000 employees, many with advanced degrees</a:t>
            </a:r>
          </a:p>
          <a:p>
            <a:r>
              <a:rPr lang="en-US" altLang="en-US" sz="2400" dirty="0">
                <a:solidFill>
                  <a:srgbClr val="FF0000"/>
                </a:solidFill>
              </a:rPr>
              <a:t>Partnership:</a:t>
            </a:r>
            <a:r>
              <a:rPr lang="en-US" altLang="en-US" sz="2400" dirty="0" smtClean="0"/>
              <a:t> Each institute paired with a university</a:t>
            </a:r>
          </a:p>
          <a:p>
            <a:r>
              <a:rPr lang="en-US" altLang="en-US" sz="2400" dirty="0">
                <a:solidFill>
                  <a:srgbClr val="FF0000"/>
                </a:solidFill>
              </a:rPr>
              <a:t>Competition: </a:t>
            </a:r>
            <a:r>
              <a:rPr lang="en-US" altLang="en-US" sz="2400" dirty="0" smtClean="0"/>
              <a:t>Institutes compete, but also network effectively</a:t>
            </a:r>
          </a:p>
          <a:p>
            <a:r>
              <a:rPr lang="en-US" altLang="en-US" sz="2400" dirty="0">
                <a:solidFill>
                  <a:srgbClr val="FF0000"/>
                </a:solidFill>
              </a:rPr>
              <a:t>Budget: </a:t>
            </a:r>
            <a:r>
              <a:rPr lang="en-US" altLang="en-US" sz="2400" dirty="0" smtClean="0"/>
              <a:t>Sustained </a:t>
            </a:r>
            <a:r>
              <a:rPr lang="en-US" altLang="en-US" sz="2400" dirty="0"/>
              <a:t>and substantial investment</a:t>
            </a:r>
          </a:p>
          <a:p>
            <a:pPr lvl="1"/>
            <a:r>
              <a:rPr lang="en-US" altLang="en-US" sz="2000" dirty="0" smtClean="0"/>
              <a:t>$2.45 Billion budget with state and federal contributions (~80%) plus contributions from industry fees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pPr lvl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850412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371600"/>
          </a:xfrm>
        </p:spPr>
        <p:txBody>
          <a:bodyPr/>
          <a:lstStyle/>
          <a:p>
            <a:r>
              <a:rPr lang="en-US" dirty="0" smtClean="0"/>
              <a:t>The Fraunhofer Advantage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382000" cy="4419600"/>
          </a:xfrm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</a:rPr>
              <a:t>Focus </a:t>
            </a:r>
            <a:r>
              <a:rPr lang="en-US" sz="2400" dirty="0" smtClean="0"/>
              <a:t>primarily on </a:t>
            </a:r>
            <a:r>
              <a:rPr lang="en-US" sz="2400" dirty="0"/>
              <a:t>applied research, incremental improvements with market </a:t>
            </a:r>
            <a:r>
              <a:rPr lang="en-US" sz="2400" dirty="0" smtClean="0"/>
              <a:t>orientation</a:t>
            </a:r>
          </a:p>
          <a:p>
            <a:r>
              <a:rPr lang="en-US" sz="2400" dirty="0">
                <a:solidFill>
                  <a:srgbClr val="FF0000"/>
                </a:solidFill>
              </a:rPr>
              <a:t>Training:</a:t>
            </a:r>
            <a:r>
              <a:rPr lang="en-US" sz="2400" dirty="0"/>
              <a:t> Builds a skilled work force closely engaged with industry, with academic and practical skills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Facilities</a:t>
            </a:r>
            <a:r>
              <a:rPr lang="en-US" sz="2400" dirty="0">
                <a:solidFill>
                  <a:srgbClr val="FF0000"/>
                </a:solidFill>
              </a:rPr>
              <a:t>: </a:t>
            </a:r>
            <a:r>
              <a:rPr lang="en-US" sz="2400" dirty="0" smtClean="0"/>
              <a:t>Well funded, up-to-date facilities</a:t>
            </a:r>
          </a:p>
          <a:p>
            <a:pPr lvl="1"/>
            <a:r>
              <a:rPr lang="en-US" sz="2000" dirty="0" smtClean="0"/>
              <a:t>Training on newest equipment donated by companies</a:t>
            </a:r>
          </a:p>
          <a:p>
            <a:pPr lvl="1"/>
            <a:r>
              <a:rPr lang="en-US" sz="2000" dirty="0" smtClean="0"/>
              <a:t>Product benchmarking for new firms</a:t>
            </a:r>
            <a:endParaRPr lang="en-US" sz="2000" dirty="0"/>
          </a:p>
          <a:p>
            <a:r>
              <a:rPr lang="en-US" sz="2400" dirty="0" smtClean="0">
                <a:solidFill>
                  <a:srgbClr val="FF0000"/>
                </a:solidFill>
              </a:rPr>
              <a:t>Brand</a:t>
            </a:r>
            <a:r>
              <a:rPr lang="en-US" sz="2400" dirty="0">
                <a:solidFill>
                  <a:srgbClr val="FF0000"/>
                </a:solidFill>
              </a:rPr>
              <a:t>:</a:t>
            </a:r>
            <a:r>
              <a:rPr lang="en-US" sz="2400" dirty="0" smtClean="0"/>
              <a:t> Outstanding </a:t>
            </a:r>
            <a:r>
              <a:rPr lang="en-US" sz="2400" dirty="0"/>
              <a:t>brand backed by dense networks of collaboration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DA1D01-5992-405D-9752-D9DAD29BA59A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050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Fraunhofer Strengths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534400" cy="4419600"/>
          </a:xfrm>
        </p:spPr>
        <p:txBody>
          <a:bodyPr/>
          <a:lstStyle/>
          <a:p>
            <a:r>
              <a:rPr lang="en-US" dirty="0" smtClean="0"/>
              <a:t>Enjoys broad public support and increasing funding</a:t>
            </a:r>
          </a:p>
          <a:p>
            <a:r>
              <a:rPr lang="en-US" dirty="0" smtClean="0"/>
              <a:t>Works with large as well as small companies</a:t>
            </a:r>
          </a:p>
          <a:p>
            <a:r>
              <a:rPr lang="en-US" dirty="0" smtClean="0"/>
              <a:t>Helps maintain German advantage in machine tools, automotive, chemicals, and many niche products</a:t>
            </a:r>
          </a:p>
          <a:p>
            <a:r>
              <a:rPr lang="en-US" dirty="0" smtClean="0"/>
              <a:t>It does not generate new industries, but does create new technologies and provides top flight training of engineers for industry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DA1D01-5992-405D-9752-D9DAD29BA59A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5618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Fraunhofer Weaknesses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001000" cy="4648200"/>
          </a:xfrm>
        </p:spPr>
        <p:txBody>
          <a:bodyPr/>
          <a:lstStyle/>
          <a:p>
            <a:r>
              <a:rPr lang="en-US" sz="2400" dirty="0" smtClean="0"/>
              <a:t>Focused on demand for research from existing industries, rather than on creating new ones</a:t>
            </a:r>
          </a:p>
          <a:p>
            <a:pPr lvl="1"/>
            <a:r>
              <a:rPr lang="en-US" sz="2000" dirty="0" smtClean="0"/>
              <a:t>Many incremental improvements; some major innovations, but few high-growth start-ups.</a:t>
            </a:r>
          </a:p>
          <a:p>
            <a:r>
              <a:rPr lang="en-US" sz="2400" dirty="0" smtClean="0"/>
              <a:t>Draw on research funding and talent may have contributed to erosion of university-based applied research in Germany</a:t>
            </a:r>
          </a:p>
          <a:p>
            <a:r>
              <a:rPr lang="en-US" sz="2400" dirty="0" smtClean="0"/>
              <a:t>Focus on low risk, short horizon, early pay-off projects  undermines ability to support high risk, long horizon sectors like biotechnology</a:t>
            </a:r>
          </a:p>
          <a:p>
            <a:r>
              <a:rPr lang="en-US" sz="2400" dirty="0" smtClean="0"/>
              <a:t>Limited success with start-ups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DA1D01-5992-405D-9752-D9DAD29BA59A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2294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228600" y="323850"/>
            <a:ext cx="8686800" cy="971550"/>
          </a:xfrm>
        </p:spPr>
        <p:txBody>
          <a:bodyPr/>
          <a:lstStyle/>
          <a:p>
            <a:r>
              <a:rPr lang="en-US" altLang="en-US" sz="3600" dirty="0" smtClean="0"/>
              <a:t>Taiwan’s </a:t>
            </a:r>
            <a:r>
              <a:rPr lang="en-US" sz="3600" dirty="0" smtClean="0"/>
              <a:t>Industrial </a:t>
            </a:r>
            <a:r>
              <a:rPr lang="en-US" sz="3600" dirty="0"/>
              <a:t>Technology Research </a:t>
            </a:r>
            <a:r>
              <a:rPr lang="en-US" sz="3600" dirty="0" smtClean="0"/>
              <a:t>Institute (ITRI)</a:t>
            </a:r>
            <a:endParaRPr lang="en-US" alt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4196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</a:rPr>
              <a:t>Strong Brand:  </a:t>
            </a:r>
            <a:r>
              <a:rPr lang="en-US" sz="2400" dirty="0" smtClean="0"/>
              <a:t>Transformed Taiwan’s economy with its </a:t>
            </a:r>
            <a:r>
              <a:rPr lang="en-US" sz="2400" dirty="0"/>
              <a:t>focus </a:t>
            </a:r>
            <a:r>
              <a:rPr lang="en-US" sz="2400" dirty="0" smtClean="0"/>
              <a:t>on applied </a:t>
            </a:r>
            <a:r>
              <a:rPr lang="en-US" sz="2400" dirty="0"/>
              <a:t>research and technical </a:t>
            </a:r>
            <a:r>
              <a:rPr lang="en-US" sz="2400" dirty="0" smtClean="0"/>
              <a:t>services for existing firms</a:t>
            </a:r>
          </a:p>
          <a:p>
            <a:pPr>
              <a:defRPr/>
            </a:pPr>
            <a:r>
              <a:rPr lang="en-US" sz="2400" dirty="0">
                <a:solidFill>
                  <a:srgbClr val="FF0000"/>
                </a:solidFill>
              </a:rPr>
              <a:t>Strategy</a:t>
            </a:r>
            <a:r>
              <a:rPr lang="en-US" sz="2400" dirty="0"/>
              <a:t> fosters the creation of entire industry chains supporting the manufacturing process</a:t>
            </a:r>
          </a:p>
          <a:p>
            <a:pPr lvl="1">
              <a:defRPr/>
            </a:pPr>
            <a:r>
              <a:rPr lang="en-US" sz="2000" dirty="0"/>
              <a:t>From design, materials, equipment, testing, packaging, quality control, and applications</a:t>
            </a:r>
          </a:p>
          <a:p>
            <a:pPr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Budget</a:t>
            </a:r>
            <a:r>
              <a:rPr lang="en-US" sz="2400" dirty="0" smtClean="0"/>
              <a:t> of $600 million/year; half from the government: but no growth and aging staff</a:t>
            </a:r>
            <a:endParaRPr lang="en-US" sz="2400" dirty="0"/>
          </a:p>
          <a:p>
            <a:pPr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Close Links </a:t>
            </a:r>
            <a:r>
              <a:rPr lang="en-US" sz="2400" dirty="0" smtClean="0"/>
              <a:t>to Taiwan’s </a:t>
            </a:r>
            <a:r>
              <a:rPr lang="en-US" sz="2400" dirty="0"/>
              <a:t>universities </a:t>
            </a:r>
            <a:r>
              <a:rPr lang="en-US" sz="2400" dirty="0" smtClean="0"/>
              <a:t>to </a:t>
            </a:r>
            <a:r>
              <a:rPr lang="en-US" sz="2400" dirty="0"/>
              <a:t>turn </a:t>
            </a:r>
            <a:r>
              <a:rPr lang="en-US" sz="2400" dirty="0" smtClean="0"/>
              <a:t>research </a:t>
            </a:r>
            <a:r>
              <a:rPr lang="en-US" sz="2400" dirty="0"/>
              <a:t>into new products and manufacturing processes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Charles W. Wessner PhD.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C850F2-E5FD-4AA6-82ED-D0C7EB3B602D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824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962400" y="6172200"/>
            <a:ext cx="1084263" cy="4572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7565EE-F933-4509-872B-81E01041285F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The National Academies</a:t>
            </a:r>
          </a:p>
        </p:txBody>
      </p:sp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304800" y="64008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31749" name="Picture 4" descr="oc_nasfro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525" y="1066800"/>
            <a:ext cx="35464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propresobama.files.wordpress.com/2013/04/nas-150th-anniv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57600"/>
            <a:ext cx="6848475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1916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3850"/>
            <a:ext cx="7772400" cy="895350"/>
          </a:xfrm>
        </p:spPr>
        <p:txBody>
          <a:bodyPr/>
          <a:lstStyle/>
          <a:p>
            <a:r>
              <a:rPr lang="en-US" dirty="0" smtClean="0"/>
              <a:t>ITRI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4876800"/>
          </a:xfrm>
        </p:spPr>
        <p:txBody>
          <a:bodyPr/>
          <a:lstStyle/>
          <a:p>
            <a:r>
              <a:rPr lang="en-US" dirty="0" smtClean="0"/>
              <a:t>Technology Diffusion</a:t>
            </a:r>
          </a:p>
          <a:p>
            <a:pPr lvl="1"/>
            <a:r>
              <a:rPr lang="en-US" dirty="0" smtClean="0"/>
              <a:t>R&amp;D alliances to diffuse knowledge</a:t>
            </a:r>
          </a:p>
          <a:p>
            <a:pPr lvl="1"/>
            <a:r>
              <a:rPr lang="en-US" dirty="0" smtClean="0"/>
              <a:t>Licenses technologies to domestic companies on favorable terms</a:t>
            </a:r>
          </a:p>
          <a:p>
            <a:pPr lvl="1"/>
            <a:r>
              <a:rPr lang="en-US" dirty="0" smtClean="0"/>
              <a:t>Performs contract research for firms</a:t>
            </a:r>
          </a:p>
          <a:p>
            <a:pPr lvl="1"/>
            <a:r>
              <a:rPr lang="en-US" dirty="0" smtClean="0"/>
              <a:t>Serves as an incubator: “Open Lab”</a:t>
            </a:r>
          </a:p>
          <a:p>
            <a:r>
              <a:rPr lang="en-US" dirty="0" smtClean="0"/>
              <a:t>Spin-offs</a:t>
            </a:r>
          </a:p>
          <a:p>
            <a:pPr lvl="1"/>
            <a:r>
              <a:rPr lang="en-US" dirty="0" smtClean="0"/>
              <a:t>ITRI researchers spin out to form companies, e.g., TSMC</a:t>
            </a:r>
          </a:p>
          <a:p>
            <a:pPr lvl="1"/>
            <a:r>
              <a:rPr lang="en-US" dirty="0" smtClean="0"/>
              <a:t>162 direct spin-outs since 1977</a:t>
            </a:r>
          </a:p>
          <a:p>
            <a:pPr lvl="1"/>
            <a:r>
              <a:rPr lang="en-US" dirty="0" smtClean="0"/>
              <a:t>ITIC provides early stage funding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 Charles W. Wessner, Ph.D.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C9951BC-6825-4A05-A538-AAB913732562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9473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3850"/>
            <a:ext cx="7772400" cy="1504950"/>
          </a:xfrm>
        </p:spPr>
        <p:txBody>
          <a:bodyPr/>
          <a:lstStyle/>
          <a:p>
            <a:r>
              <a:rPr lang="en-US" dirty="0" smtClean="0"/>
              <a:t>ITRI’s Six Research Fields, with </a:t>
            </a:r>
            <a:r>
              <a:rPr lang="en-US" dirty="0"/>
              <a:t>focus on </a:t>
            </a:r>
            <a:r>
              <a:rPr lang="en-US" dirty="0" smtClean="0"/>
              <a:t>Commercial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33600"/>
            <a:ext cx="7772400" cy="3962400"/>
          </a:xfrm>
        </p:spPr>
        <p:txBody>
          <a:bodyPr/>
          <a:lstStyle/>
          <a:p>
            <a:r>
              <a:rPr lang="en-US" dirty="0" smtClean="0"/>
              <a:t>IT </a:t>
            </a:r>
            <a:r>
              <a:rPr lang="en-US" dirty="0"/>
              <a:t>and </a:t>
            </a:r>
            <a:r>
              <a:rPr lang="en-US" dirty="0" smtClean="0"/>
              <a:t>Communications</a:t>
            </a:r>
          </a:p>
          <a:p>
            <a:r>
              <a:rPr lang="en-US" dirty="0" smtClean="0"/>
              <a:t>Electronics </a:t>
            </a:r>
            <a:r>
              <a:rPr lang="en-US" dirty="0"/>
              <a:t>and </a:t>
            </a:r>
            <a:r>
              <a:rPr lang="en-US" dirty="0" smtClean="0"/>
              <a:t>Optoelectronics</a:t>
            </a:r>
          </a:p>
          <a:p>
            <a:r>
              <a:rPr lang="en-US" dirty="0" smtClean="0"/>
              <a:t>Advanced Materials</a:t>
            </a:r>
          </a:p>
          <a:p>
            <a:r>
              <a:rPr lang="en-US" dirty="0" smtClean="0"/>
              <a:t>Chemical </a:t>
            </a:r>
            <a:r>
              <a:rPr lang="en-US" dirty="0"/>
              <a:t>and </a:t>
            </a:r>
            <a:r>
              <a:rPr lang="en-US" dirty="0" smtClean="0"/>
              <a:t>Nanotechnology</a:t>
            </a:r>
          </a:p>
          <a:p>
            <a:r>
              <a:rPr lang="en-US" dirty="0" smtClean="0"/>
              <a:t>Medical Devices </a:t>
            </a:r>
            <a:r>
              <a:rPr lang="en-US" dirty="0"/>
              <a:t>and </a:t>
            </a:r>
            <a:r>
              <a:rPr lang="en-US" dirty="0" smtClean="0"/>
              <a:t>Biotechnology</a:t>
            </a:r>
          </a:p>
          <a:p>
            <a:r>
              <a:rPr lang="en-US" dirty="0" smtClean="0"/>
              <a:t>Mechanical </a:t>
            </a:r>
            <a:r>
              <a:rPr lang="en-US" dirty="0"/>
              <a:t>and </a:t>
            </a:r>
            <a:r>
              <a:rPr lang="en-US" dirty="0" smtClean="0"/>
              <a:t>Systems</a:t>
            </a:r>
          </a:p>
          <a:p>
            <a:r>
              <a:rPr lang="en-US" dirty="0" smtClean="0"/>
              <a:t>Green Energy and the Environment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 Charles W. Wessner, Ph.D.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C9951BC-6825-4A05-A538-AAB913732562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1813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685800" y="323850"/>
            <a:ext cx="7772400" cy="1276350"/>
          </a:xfrm>
        </p:spPr>
        <p:txBody>
          <a:bodyPr/>
          <a:lstStyle/>
          <a:p>
            <a:r>
              <a:rPr lang="en-US" altLang="en-US" dirty="0" smtClean="0"/>
              <a:t>Britain’s Catapult Program</a:t>
            </a:r>
          </a:p>
        </p:txBody>
      </p:sp>
      <p:sp>
        <p:nvSpPr>
          <p:cNvPr id="39939" name="Content Placeholder 4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648200"/>
          </a:xfrm>
        </p:spPr>
        <p:txBody>
          <a:bodyPr/>
          <a:lstStyle/>
          <a:p>
            <a:r>
              <a:rPr lang="en-US" altLang="en-US" sz="2600" dirty="0">
                <a:solidFill>
                  <a:srgbClr val="FF0000"/>
                </a:solidFill>
              </a:rPr>
              <a:t>Broad Political </a:t>
            </a:r>
            <a:r>
              <a:rPr lang="en-US" altLang="en-US" sz="2600" dirty="0" smtClean="0">
                <a:solidFill>
                  <a:srgbClr val="FF0000"/>
                </a:solidFill>
              </a:rPr>
              <a:t>Consensus: </a:t>
            </a:r>
            <a:r>
              <a:rPr lang="en-US" altLang="en-US" sz="2600" dirty="0"/>
              <a:t>on the need for a new brand of excellence for Britain’s best public and private applied research organizations</a:t>
            </a:r>
          </a:p>
          <a:p>
            <a:r>
              <a:rPr lang="en-US" altLang="en-US" sz="2600" dirty="0" smtClean="0">
                <a:solidFill>
                  <a:srgbClr val="FF0000"/>
                </a:solidFill>
              </a:rPr>
              <a:t>Focus:</a:t>
            </a:r>
            <a:r>
              <a:rPr lang="en-US" altLang="en-US" sz="2600" dirty="0" smtClean="0"/>
              <a:t> Each Catapult Center will focus on a technology area where the UK already enjoys a strong manufacturing presence. Seven in all to be established by the end of 2013</a:t>
            </a:r>
          </a:p>
          <a:p>
            <a:r>
              <a:rPr lang="en-US" altLang="en-US" sz="2600" dirty="0" smtClean="0">
                <a:solidFill>
                  <a:srgbClr val="FF0000"/>
                </a:solidFill>
              </a:rPr>
              <a:t>Facilities: </a:t>
            </a:r>
            <a:r>
              <a:rPr lang="en-US" altLang="en-US" sz="2600" dirty="0" smtClean="0"/>
              <a:t>Well equipped facilities, performing on-site research to develop, test, and prove innovate products for industrial consumers.</a:t>
            </a:r>
          </a:p>
          <a:p>
            <a:pPr lvl="1"/>
            <a:r>
              <a:rPr lang="en-US" altLang="en-US" sz="2200" dirty="0" smtClean="0"/>
              <a:t>Some “new” institutes located at existing facilities</a:t>
            </a:r>
          </a:p>
          <a:p>
            <a:endParaRPr lang="en-US" alt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5867400" y="6172200"/>
            <a:ext cx="3048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©  Charles W. Wessner, Ph.D.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B7C47B-B6D9-4789-A0B0-5771168C01B0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8074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Britain’s Catapult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4724400"/>
          </a:xfrm>
        </p:spPr>
        <p:txBody>
          <a:bodyPr/>
          <a:lstStyle/>
          <a:p>
            <a:r>
              <a:rPr lang="en-US" dirty="0"/>
              <a:t>Goal is to foster new manufacturing jobs in Britain</a:t>
            </a:r>
          </a:p>
          <a:p>
            <a:r>
              <a:rPr lang="en-US" dirty="0" smtClean="0"/>
              <a:t>£</a:t>
            </a:r>
            <a:r>
              <a:rPr lang="en-US" dirty="0"/>
              <a:t>200 million in funds for Britain’s leading public and private R&amp;D organizations over 5 </a:t>
            </a:r>
            <a:r>
              <a:rPr lang="en-US" dirty="0" smtClean="0"/>
              <a:t>years, e.g., $60 Million per year</a:t>
            </a:r>
            <a:endParaRPr lang="en-US" dirty="0"/>
          </a:p>
          <a:p>
            <a:r>
              <a:rPr lang="en-US" dirty="0"/>
              <a:t>Catapults are expected to augment  this with revenue from contract research for industry and public bodies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Problems in Critical Mass of Funding and Execution but a promising initiative.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 Charles W. Wessner, Ph.D.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C9951BC-6825-4A05-A538-AAB913732562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8988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685800" y="323850"/>
            <a:ext cx="7772400" cy="971550"/>
          </a:xfrm>
        </p:spPr>
        <p:txBody>
          <a:bodyPr/>
          <a:lstStyle/>
          <a:p>
            <a:r>
              <a:rPr lang="en-US" altLang="en-US" dirty="0" smtClean="0"/>
              <a:t>France’s Carnot Program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610600" cy="4724400"/>
          </a:xfrm>
        </p:spPr>
        <p:txBody>
          <a:bodyPr/>
          <a:lstStyle/>
          <a:p>
            <a:r>
              <a:rPr lang="en-US" altLang="en-US" sz="2400" dirty="0" smtClean="0"/>
              <a:t>Competitively awarded seal of excellence for public research organizations.</a:t>
            </a:r>
          </a:p>
          <a:p>
            <a:pPr lvl="1"/>
            <a:r>
              <a:rPr lang="en-US" altLang="en-US" sz="2000" dirty="0" smtClean="0"/>
              <a:t>Continued participation of centers based on periodic evaluation of cooperation with industry</a:t>
            </a:r>
          </a:p>
          <a:p>
            <a:r>
              <a:rPr lang="en-US" altLang="en-US" sz="2400" dirty="0" smtClean="0"/>
              <a:t>34 Carnot Institutes, distributed across France :</a:t>
            </a:r>
          </a:p>
          <a:p>
            <a:pPr lvl="1"/>
            <a:r>
              <a:rPr lang="en-US" altLang="en-US" sz="2200" dirty="0" smtClean="0"/>
              <a:t>Engage in basic as well as applied research</a:t>
            </a:r>
          </a:p>
          <a:p>
            <a:pPr lvl="1"/>
            <a:r>
              <a:rPr lang="en-US" altLang="en-US" sz="2200" dirty="0" smtClean="0"/>
              <a:t>Employ25,000 researchers</a:t>
            </a:r>
          </a:p>
          <a:p>
            <a:pPr lvl="1"/>
            <a:r>
              <a:rPr lang="en-US" altLang="en-US" sz="2200" u="sng" dirty="0" smtClean="0"/>
              <a:t>Annual</a:t>
            </a:r>
            <a:r>
              <a:rPr lang="en-US" altLang="en-US" sz="2200" dirty="0" smtClean="0"/>
              <a:t> Budget of €1.9 Billion (2011)</a:t>
            </a:r>
          </a:p>
          <a:p>
            <a:pPr lvl="1"/>
            <a:r>
              <a:rPr lang="en-US" altLang="en-US" sz="2200" dirty="0" smtClean="0"/>
              <a:t>7800 direct annual research contracts with companies</a:t>
            </a:r>
          </a:p>
          <a:p>
            <a:pPr lvl="1"/>
            <a:r>
              <a:rPr lang="en-US" altLang="en-US" sz="2200" dirty="0" smtClean="0"/>
              <a:t>Revenues of ~ €350 million</a:t>
            </a:r>
          </a:p>
          <a:p>
            <a:pPr lvl="1"/>
            <a:r>
              <a:rPr lang="en-US" altLang="en-US" sz="2200" dirty="0" smtClean="0"/>
              <a:t>About half of the institutes research is financed by private companies; 60 million for SMEs.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867400" y="6172200"/>
            <a:ext cx="29718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©  Charles W. Wessner, Ph.D.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11AEEE-F907-414F-9392-C8D64E76AD55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8420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9290663"/>
              </p:ext>
            </p:extLst>
          </p:nvPr>
        </p:nvGraphicFramePr>
        <p:xfrm>
          <a:off x="612775" y="1143000"/>
          <a:ext cx="8004174" cy="4591240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1591869"/>
                <a:gridCol w="1282461"/>
                <a:gridCol w="1234007"/>
                <a:gridCol w="1330915"/>
                <a:gridCol w="1282461"/>
                <a:gridCol w="1282461"/>
              </a:tblGrid>
              <a:tr h="5133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398" marR="383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Fraunhofer</a:t>
                      </a:r>
                      <a:endParaRPr lang="en-US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398" marR="383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ITRI</a:t>
                      </a:r>
                      <a:endParaRPr lang="en-US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398" marR="383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IRAP</a:t>
                      </a:r>
                      <a:endParaRPr lang="en-US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398" marR="383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Catapult</a:t>
                      </a:r>
                      <a:endParaRPr lang="en-US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398" marR="383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Carnot</a:t>
                      </a:r>
                      <a:endParaRPr lang="en-US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398" marR="38398" marT="0" marB="0"/>
                </a:tc>
              </a:tr>
              <a:tr h="4892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Direct Supervisory Authority</a:t>
                      </a:r>
                      <a:endParaRPr lang="en-US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398" marR="383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Ministry of Education &amp; Research</a:t>
                      </a:r>
                      <a:endParaRPr lang="en-US" sz="1100" u="none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398" marR="383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dirty="0">
                          <a:effectLst/>
                        </a:rPr>
                        <a:t>Ministry of Economic Affairs</a:t>
                      </a:r>
                      <a:endParaRPr lang="en-US" sz="1100" u="none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398" marR="383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dirty="0">
                          <a:effectLst/>
                        </a:rPr>
                        <a:t>National Research Council of Canada</a:t>
                      </a:r>
                      <a:endParaRPr lang="en-US" sz="1100" u="none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398" marR="383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Technology Strategy Board</a:t>
                      </a:r>
                      <a:endParaRPr lang="en-US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398" marR="383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National Agency for Research</a:t>
                      </a:r>
                      <a:endParaRPr lang="en-US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398" marR="38398" marT="0" marB="0"/>
                </a:tc>
              </a:tr>
              <a:tr h="6276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Form of Entity</a:t>
                      </a:r>
                      <a:endParaRPr lang="en-US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398" marR="383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Private not-for-profit association</a:t>
                      </a:r>
                      <a:endParaRPr lang="en-US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398" marR="383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Government-owned research institute</a:t>
                      </a:r>
                      <a:endParaRPr lang="en-US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398" marR="383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Government program</a:t>
                      </a:r>
                      <a:endParaRPr lang="en-US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398" marR="383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Various private and public organizations</a:t>
                      </a:r>
                      <a:endParaRPr lang="en-US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398" marR="383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Public research institutions</a:t>
                      </a:r>
                      <a:endParaRPr lang="en-US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398" marR="38398" marT="0" marB="0"/>
                </a:tc>
              </a:tr>
              <a:tr h="8702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Geographic Footprint</a:t>
                      </a:r>
                      <a:endParaRPr lang="en-US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398" marR="383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Widely distributed across Germany</a:t>
                      </a:r>
                      <a:endParaRPr lang="en-US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398" marR="383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One main site in Hsinchu, one </a:t>
                      </a:r>
                      <a:r>
                        <a:rPr lang="en-US" sz="1100" dirty="0" smtClean="0">
                          <a:effectLst/>
                        </a:rPr>
                        <a:t>site </a:t>
                      </a:r>
                      <a:r>
                        <a:rPr lang="en-US" sz="1100" dirty="0">
                          <a:effectLst/>
                        </a:rPr>
                        <a:t>in Tainan</a:t>
                      </a:r>
                      <a:endParaRPr lang="en-US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398" marR="383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Across Canada;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dirty="0" smtClean="0">
                          <a:effectLst/>
                        </a:rPr>
                        <a:t>heavily </a:t>
                      </a:r>
                      <a:r>
                        <a:rPr lang="en-US" sz="1100" dirty="0">
                          <a:effectLst/>
                        </a:rPr>
                        <a:t>concentrated in Quebec and Ontario</a:t>
                      </a:r>
                      <a:endParaRPr lang="en-US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398" marR="383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Plans for distribution across the UK</a:t>
                      </a:r>
                      <a:endParaRPr lang="en-US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398" marR="383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Distributed across France</a:t>
                      </a:r>
                      <a:endParaRPr lang="en-US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398" marR="38398" marT="0" marB="0"/>
                </a:tc>
              </a:tr>
              <a:tr h="2836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No. </a:t>
                      </a:r>
                      <a:r>
                        <a:rPr lang="en-US" sz="1100" dirty="0">
                          <a:effectLst/>
                        </a:rPr>
                        <a:t>of Institutes</a:t>
                      </a:r>
                      <a:endParaRPr lang="en-US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398" marR="383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60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398" marR="383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398" marR="383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18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398" marR="383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398" marR="383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34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398" marR="38398" marT="0" marB="0"/>
                </a:tc>
              </a:tr>
              <a:tr h="2808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Staff</a:t>
                      </a:r>
                      <a:endParaRPr lang="en-US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398" marR="383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20,000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398" marR="383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5728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398" marR="383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4,000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398" marR="383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Evolving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398" marR="383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19,000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398" marR="38398" marT="0" marB="0"/>
                </a:tc>
              </a:tr>
              <a:tr h="2808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Patents</a:t>
                      </a:r>
                      <a:endParaRPr lang="en-US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398" marR="383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6131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398" marR="383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17,569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398" marR="383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NA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398" marR="383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NA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398" marR="383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880/year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398" marR="38398" marT="0" marB="0"/>
                </a:tc>
              </a:tr>
              <a:tr h="6579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Annual “Core” Government Funding </a:t>
                      </a:r>
                      <a:r>
                        <a:rPr lang="en-US" sz="1100" dirty="0" smtClean="0">
                          <a:effectLst/>
                        </a:rPr>
                        <a:t>($M)</a:t>
                      </a:r>
                      <a:endParaRPr lang="en-US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398" marR="383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$723M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398" marR="383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$300M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398" marR="383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$90M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398" marR="383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$65M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398" marR="383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$79M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398" marR="38398" marT="0" marB="0"/>
                </a:tc>
              </a:tr>
              <a:tr h="4045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Population</a:t>
                      </a:r>
                      <a:endParaRPr lang="en-US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398" marR="383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82 million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398" marR="383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23 million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398" marR="383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34 million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398" marR="383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62 million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398" marR="383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65 million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398" marR="38398" marT="0" marB="0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© Charles W. Wessner Ph.D.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FB7096-0A4E-4463-917B-9840BCFD12E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870200" y="1981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491" y="533400"/>
            <a:ext cx="749300" cy="45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://www.worldatlas.com/webimage/flags/countrys/zzzflags/twlarg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94937"/>
            <a:ext cx="735854" cy="49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8" descr="data:image/jpeg;base64,/9j/4AAQSkZJRgABAQAAAQABAAD/2wCEAAkGBwgHBgkIBwgKCgkLDRYPDQwMDRsUFRAWIB0iIiAdHx8kKDQsJCYxJx8fLT0tMTU3Ojo6Iys/RD84QzQ5OjcBCgoKDQwNGg8PGjclHyU3Nzc3Nzc3Nzc3Nzc3Nzc3Nzc3Nzc3Nzc3Nzc3Nzc3Nzc3Nzc3Nzc3Nzc3Nzc3Nzc3N//AABEIAEQAiAMBIgACEQEDEQH/xAAcAAEBAAIDAQEAAAAAAAAAAAAABgUHAQQIAwL/xAAzEAABAwMACAUCBQUAAAAAAAABAAIDBAURBgcSITE2QXQiUXGxwROBFSMyYaFDU3KR0f/EABoBAAIDAQEAAAAAAAAAAAAAAAAEAwYHBQL/xAAoEQABAwQBAwQCAwAAAAAAAAAAAQIDBAURcSESMzQTMUFR0eGRwfH/2gAMAwEAAhEDEQA/AMEiIqoamEREAbc1V8rnuX+wVkFG6q+Vz3L/AGCsgrLTdlujOrl5ku1C4J3LiR2zG5wBJAJwOqlG6f2OayTV8VWxkzIy4UspAl2ujcdd/UblI57W+6i8VPLN22qvsn8+xRW+4U1eJzSyB/0JnQyY6PbxC7a07qw0lht1yrKe6VQiirPzBJIcNEmd+T0yD/AWy7NpBQXqpq4rdIZmUpaHTD9Dic/pPXgo4Zkkai/I5cLbLRyuZhVamOfjn98GXREUxzTTus/mx/bx/Kk1Waz+bH9vH8qTVcqu87Zots8OPSBERLjwREQAREQAREQBtzVXyue5f7BWIUdqr5XPcv8AYKa0v0j0m0Z0jmhZXfUpJfzadssLSNk9M4zuO7j5KwRypHA1ylGloX1twljjVEXKrz8l/R6R26svFZaY5dmspnYLHbtvcCS3zxnB9FoS9U4pLxXUwG6KokYPQOOF85K6pkr3V5meKp0plMrTg7ZOcjyXFfWT3Cslq6p+3PKdp7sYyfNJT1Hqpj6Lda7QtBKrmrlHImdp/R8FtzVOYbfotW19XKyKF1QS57zgNa1oH/VqNdyW6VctsgtrpcUkLnObE3cC4knJ8zvUcEiRu6hq6UTq2FIWrhFVM6PQdjvNJfKAVtA5zoS9zPEMHIOOH8/dd/K8+2LSy72GjmpbfMxsUjtvxsDtl2MZGfQLcGg0Vz/BGVd6qpp6qr/NxJ/Taf0gDG7dvPqunBUJLxjko90s7qHL1cnSq4T7X/CA1n82P7eP5UmqzWfzY/t4/lSa4tV3nbLXbPDj0gRES48EREAEREAEREAbb1WcrnuX+wUTrRr7lV3GmguVsFGKcP8ApPbIXiYOxvBwB0G7irfVXyue5f7BU1zttJdaN9JXwMmhfxa4cP3B6H9132xrJTtai44KUla2iuj5XN6uV2mv2ebEVlptoNNo+11dRyfXt+0Ado+OLPAHzH7hRo3kAbyeAXMfG5julxfqWrhqovViXKBEIIGSCBnH3XbtNuqLtcIaCjDTPMcN23bI4ZOT6BeURVXCEz5Gsar3Lwh1WZD2loycjAxnJXobRmuuVwtzZ7rbm0EjsbEYfkkeZGPD6LFaJaDUGj+zUS4q67+89u5n+I6evFVmF1qWB0fLl9zPr7dYa1yMibw35/Cfk09rP5sf28fypNVms/mx/bx/Kk1x6rvO2WS2eHHpAiIlx4IiIAIiIAIiIA25qr5XPcv9grIKN1V8rnuX+wVkFZabst0Z1cvMl2pjLxZKG9NiZconTRxO2mx/Uc1pPmQDv+/mv3QWW2W4YobfTQdcsiAP++KyCFS9KZzgV9WTo6OpcfWeCP0Bp4p7bdWTRskZ+KT+F7QRxCyM+h1hmqY6ltvZBPG/bbJTuMRDvPwkBfvRO01Nopq2OqMZdNWyzt2DnwuO77rOKNjE6ERyDVTUvSd7onKiL9KcDcFyiKURNO6z+bH9vH8qTVZrP5sf28fypNVyq7ztmi2zw49IEREuPBERABERABERAG3NVfK57l/sFZBEVlpuy3RnVy8yXahERTCIREQAREQBp3WfzY/t4/lSaIq5Vd52zRbZ4cekCIiXHgiIg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AutoShape 10" descr="data:image/jpeg;base64,/9j/4AAQSkZJRgABAQAAAQABAAD/2wCEAAkGBwgHBgkIBwgKCgkLDRYPDQwMDRsUFRAWIB0iIiAdHx8kKDQsJCYxJx8fLT0tMTU3Ojo6Iys/RD84QzQ5OjcBCgoKDQwNGg8PGjclHyU3Nzc3Nzc3Nzc3Nzc3Nzc3Nzc3Nzc3Nzc3Nzc3Nzc3Nzc3Nzc3Nzc3Nzc3Nzc3Nzc3N//AABEIAEQAiAMBIgACEQEDEQH/xAAcAAEBAAIDAQEAAAAAAAAAAAAABgUHAQQIAwL/xAAzEAABAwMACAUCBQUAAAAAAAABAAIDBAURBgcSITE2QXQiUXGxwROBFSMyYaFDU3KR0f/EABoBAAIDAQEAAAAAAAAAAAAAAAAEAwYHBQL/xAAoEQABAwQBAwQCAwAAAAAAAAAAAQIDBAURcSESMzQTMUFR0eGRwfH/2gAMAwEAAhEDEQA/AMEiIqoamEREAbc1V8rnuX+wVkFG6q+Vz3L/AGCsgrLTdlujOrl5ku1C4J3LiR2zG5wBJAJwOqlG6f2OayTV8VWxkzIy4UspAl2ujcdd/UblI57W+6i8VPLN22qvsn8+xRW+4U1eJzSyB/0JnQyY6PbxC7a07qw0lht1yrKe6VQiirPzBJIcNEmd+T0yD/AWy7NpBQXqpq4rdIZmUpaHTD9Dic/pPXgo4Zkkai/I5cLbLRyuZhVamOfjn98GXREUxzTTus/mx/bx/Kk1Waz+bH9vH8qTVcqu87Zots8OPSBERLjwREQAREQAREQBtzVXyue5f7BWIUdqr5XPcv8AYKa0v0j0m0Z0jmhZXfUpJfzadssLSNk9M4zuO7j5KwRypHA1ylGloX1twljjVEXKrz8l/R6R26svFZaY5dmspnYLHbtvcCS3zxnB9FoS9U4pLxXUwG6KokYPQOOF85K6pkr3V5meKp0plMrTg7ZOcjyXFfWT3Cslq6p+3PKdp7sYyfNJT1Hqpj6Lda7QtBKrmrlHImdp/R8FtzVOYbfotW19XKyKF1QS57zgNa1oH/VqNdyW6VctsgtrpcUkLnObE3cC4knJ8zvUcEiRu6hq6UTq2FIWrhFVM6PQdjvNJfKAVtA5zoS9zPEMHIOOH8/dd/K8+2LSy72GjmpbfMxsUjtvxsDtl2MZGfQLcGg0Vz/BGVd6qpp6qr/NxJ/Taf0gDG7dvPqunBUJLxjko90s7qHL1cnSq4T7X/CA1n82P7eP5UmqzWfzY/t4/lSa4tV3nbLXbPDj0gRES48EREAEREAEREAbb1WcrnuX+wUTrRr7lV3GmguVsFGKcP8ApPbIXiYOxvBwB0G7irfVXyue5f7BU1zttJdaN9JXwMmhfxa4cP3B6H9132xrJTtai44KUla2iuj5XN6uV2mv2ebEVlptoNNo+11dRyfXt+0Ado+OLPAHzH7hRo3kAbyeAXMfG5julxfqWrhqovViXKBEIIGSCBnH3XbtNuqLtcIaCjDTPMcN23bI4ZOT6BeURVXCEz5Gsar3Lwh1WZD2loycjAxnJXobRmuuVwtzZ7rbm0EjsbEYfkkeZGPD6LFaJaDUGj+zUS4q67+89u5n+I6evFVmF1qWB0fLl9zPr7dYa1yMibw35/Cfk09rP5sf28fypNVms/mx/bx/Kk1x6rvO2WS2eHHpAiIlx4IiIAIiIAIiIA25qr5XPcv9grIKN1V8rnuX+wVkFZabst0Z1cvMl2pjLxZKG9NiZconTRxO2mx/Uc1pPmQDv+/mv3QWW2W4YobfTQdcsiAP++KyCFS9KZzgV9WTo6OpcfWeCP0Bp4p7bdWTRskZ+KT+F7QRxCyM+h1hmqY6ltvZBPG/bbJTuMRDvPwkBfvRO01Nopq2OqMZdNWyzt2DnwuO77rOKNjE6ERyDVTUvSd7onKiL9KcDcFyiKURNO6z+bH9vH8qTVZrP5sf28fypNVyq7ztmi2zw49IEREuPBERABERABERAG3NVfK57l/sFZBEVlpuy3RnVy8yXahERTCIREQAREQBp3WfzY/t4/lSaIq5Vd52zRbZ4cekCIiXHgiIg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36" name="Picture 12" descr="http://www.enchantedlearning.com/school/Canada/flagbig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87001"/>
            <a:ext cx="914400" cy="53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14" descr="data:image/jpeg;base64,/9j/4AAQSkZJRgABAQAAAQABAAD/2wCEAAkGBwgHBgkIBwgKCgkLDRYPDQwMDRsUFRAWIB0iIiAdHx8kKDQsJCYxJx8fLT0tMTU3Ojo6Iys/RD84QzQ5OjcBCgoKDQwNGg8PGjclHyU3Nzc3Nzc3Nzc3Nzc3Nzc3Nzc3Nzc3Nzc3Nzc3Nzc3Nzc3Nzc3Nzc3Nzc3Nzc3Nzc3N//AABEIAEQAiAMBEQACEQEDEQH/xAAcAAADAQADAQEAAAAAAAAAAAAABgcFAgQIAQP/xABJEAABAgQBBggHDQcFAAAAAAABAgMABAUGERIhMVFhcQcTFBdBYoGRFSJTcnST0zI2N0JEVZShsbKz0dIjJDNWgpLBFlJjoqP/xAAaAQACAwEBAAAAAAAAAAAAAAAABAMFBgEC/8QANREAAQMCAwQIBQUAAwAAAAAAAAECAwQRBSExFFFhkRITFUFScaHRIoGxwfAzNEJy4SMy8f/aAAwDAQACEQMRAD8A76J267JKeO/b07EZJWS6wodVQzo2aNxhK8kWuhp+rosQT4cncl5aL+Zjrb9/UirFDL6jIzSs3FvHxVHqr0d+B2ROydrsiqqcLnhzT4k4ex+F08G9AuHKfS1yCdVn5RKgDKPWToVvzHbDsdQ9mWqFU6NHEgujg6uC3ct1Uvy2STn5TKgqwHWTpT9Y2w9HUMfwUWdErRRBBGIOIiciCAAOiBAUvNxfBHR/RZL7qYz9X3+Zo8G/cp5L9CZRXGsKnwSe9yqelK/DRDtLoZvHP1W/1+6nn1n+C35ojSrqZV2qnOOHAgAY7csqt3A2JhhhMtIYYqnZo8W0E6xjnV2ZtoiGSdkeqkrIXPWyDRKy9o2sMuWa/wBQ1JPyiYGTLNnWlPxvr3iKmfEVXJpoKTApHZyZfXl3GuzSrsvRxDs64qXktKS4C20B1GxnVsJ74S6Mkua6Fks1FQJaNLu5r810T5DtQLGo1GyXlt8rmU5+OmACE+anQPt2wwyFrSpqcSnnyvZNyEGtu8K1bhyJGa4yUPupOYHGMqHT4vxezCLySFkmqFGyVzNBrlajaNzgJURbdSVmyF+NKOHYc2T/ANe2KqfDlTNpfUeOSMyk+JPXmarc5ddkKSl0F+n/ABcol1gjqq0o3ZtxhC8kWuhaqyixBLtydyX/AH8zHS37+pNVyGppfIJpWbi3leIo9Veg9uB2ROydruBVVOFzw3VE6ScPY/K6eDigXEVvhjkM6rPymWATlHWpOhW/TthyOoezihUuja4j908HVft3LdUxy6ST8plUk4DrI0p+sbYejqWPy0UgdEqaChiCMQcRDBCperi+COj+iyX3Uxn6vv8AM0eDfuU8l+hMorjWFT4JPe5VPSlfhoh2l0M3jn6rf6/dTz6z/BR5ojSrqZV2qjNblk1qvo5QywmVkBnXOzZ4toDWMc6uzNtEQSzsj1UkZC562QaJaXtG1sFSrIuGpJ+UzIyZZs60p6dY0+cIqZ8RVcmmgpMDe74pPhT15d3zNVmlXXeziXZ5xbElpSXgUNAdRse63nvhLoyS66Fms9FQJaNLu4a/Ne75Dzb9j0ejZLq2+WTSc/HvgHJPVToH27YYZC1pT1OJTz5Xsm5DOurhOoNB4xmVc8JTqcRxMsoZCSOhS9A3DEjVDkdO9+eiFY6RrSP3TfteuUrbmZky0mr5JLEoQRqUdKu3Nsh+OBjPMXdK5xw5v7v/AJfmv72/1QdfF4jvUuDm/u/+X5r+9v8AVB18XiDqXG/bchwlW5g3I0mack9CpOYU24yoasCrxezDtiKRaeTVSRiStGpq003C0pTtCm7cqGGJSSl2WcOzJOKe4aemKqalj/gpd0uLzx5SfEnrzPzprF82xMCXl5ZydlU6GweMaI6pzKT9W6F0SaPJEuPyvw6rb0nL0V5L7KUCh1Z+oN/vtKm5B8aUPJxSdyh/nAwyxyu1SxSTwtjX4Ho5OBh3VwbUC4St8M8hnVZ+USwAyj1k6Fb9O2Go6h7OKCjo2uOrfEiql8HEpT1uB1UqmWYLgGAVk4Jxw6McITqlu1VLXB0tVInBfoSeK81hVOCJOVb9TSM2M2R/5oh2m0UzeOfqs/r91MOTsmStVLfJKBOXDU2wP3iZbyZdsjpSjp+vfDk9ZK7JqFdS0cDl6UsiN+pycoN43XM4VcqlZdJGZ3xW0ea2DnO/viv6Esi/EXbaqgo2/wDDmvrzHO37Go9GKXS1yuaTn458Y4Hqp0D7dsTsha0q6nEp58r2Tcho3BVZumS+NOo03U5gjxW2ClCR5ylEYdmJ2RO1qOXNbFcvAkd0J4TrkK2pikzctJKzcklnEJQR1jlYq7ThsEPR7OzvuQuSRwrDg+u4aLfms3Xb/VE3XxeIj6l4c393/wAvzX97f6oOvi8QdS4euc24PIUv1DntIze0PNn2LTb3c09g5zbg8hS/UOe0g2h4di0293NPYOc24PIUv1DntINoeHYtNvdzT2PvObcHkKX6hz2kG0PDsWm3u5p7Bzm3D5Cl+oc9pBtDw7Fpt7uaewc5tw+QpfqHPaQbQ8Oxabe7mnsHObcPkKX6hz2kG0PDsWm3u5p7GdXb1q1dp6pGeakUsqUlRLLS0qxBxGcrP2R5fM56WUnp8Nhp5OsYq3429hciIfN63btqduyrstT25NTbrvGqL7alHHADNgoZswiVkrmJZBKqoIqpyOkVcktl/wCKa3ObcPkKX6hz2ketofwFuxabe7mnsHObcPkKX6hz2kG0v4B2LTb3c09g5zbh8hS/UOe0g2h4di0293NPYOc24PIUv1DntINoeHYtNvdzT2PnObcHkKX6hz2kG0PDsWm3u5p7Bzm3B5Cl+oc9pBtDw7Fpt7uaewc5tweQpfqHPaQbQ8Oxabe7mnsJhI1jviC5b2DKGsd8FwsGUNY74LhYMRrHfBcLBiNY74LhYMoax3wXCwZQ1jvguFgBB0GAAgOASBpIgOhiNY74LhYMRrHfBcLBlDWO+C4WDKGsd8FwsGUNY74LhYMRrHfBcLBiNY74LhYo/OXYnza59AR+cXuxP3IYDbHeJfUOcuxPm1z6Aj84NifuQNsd4l9Q5y7EGmnOfQEfnBsT9yBtjvEvqMluVGi3G2H5CgOoljomJiSQ2hXm451bwCIhfCjMlse0qJF/kvM3fBNN+bpT1CfyiPot3HrrpfEvMXavX7QpL/EPsyjrwOCkS8ulwo87AYDdpiN0kbch2ClrZk6Tb24rY50WrW/W3CmnUZTiQcFOmSSltO9RzdmmBrmO0Q8zwVNOn/I+3zzOjwkykg3aSn5OWlkZTzRS402kYgnoI6I8ztRGE2EyvdUojlVcl+hJISNQU/gmk5SZos+ualmHSmbICnGwrAZCNcN06IrVuZ7GpHtlb0Vtl91HhumUtxCVokJNSVDEEMoII7oY6Kbim66XxLzOnVGqXTWC+uih9se65PKJcKewZ+4RxyNal7EsTpZHdFH281sLzN42W46lBlENgnDLXJDAb8BESSxDzsPr0S9/U06rUKFTpFM+mjctklDHlEjKtvJTvwOPbhhDDI2v0sVr5Zo16LlVF+YsDhMsQjEU5wj0BH5wxsT9yEW2O8S+p95y7E+bXPoCPzg2J+5A2x3iX1DnLsT5tc+gI/ODYn7kDbHeJfUhhzYkxaFcM9rWHXrmyHZSW5PJqwPK5nFKCOqNKuzNtEQyTsZ5krYnOLBa3BfQaHxb80g1KdTn42YT4iT1UaBvOJ2wjJUvfwQYbG1ppV+96RRcpkOcrmhm4hgg5J6ytA3adkJPma0s6bDp6jNEsm9RHdrF2Xq6pmnNKZk8cFJZOQ2nz3NJ3DuhfpSS6FwlPRUCXkW7uOvyT88zJmnrRtYFE494fqSM3JZU5Ms2dSldO7PtTDsGHK7NxWVeOyOukWX1/wAFe5L2rdfbMs88mUp+GSmRlBxbQTqPSrtzbBFtFAyPRDPyTPet1Uq1w/BFR/RZL7qYpaz+XmX2DfuW+S/QmUVxrCp8EnvcqnpSvw0Q7S6KZvHP1W/1+6kctS8a7bSGhTJw8nwBVKvDLaV2dG9JEaCSFj9UMykjmqWK1uFmi1XIYqw8FzZzYuqxZUdi+j+rDeYQkpXtzTNCdkrXDDXbRo1fQXnWg3MKGKZqXICjqx6FduMJPia/Usaavnp8mrdNy/mXyESatm6LRfVN0V9x+XxxUqXGJI67Rxx3jHshZY5I82l0yto6xOhMll4/ZTJmX7Xuk416SNLqKsxqNPT4iz10b952iGoMQc3JwjV4EusK34d/svoLlfsGsUpjlspxdWphGKZyR8cYa1JzkdmIGuLeKpjk4Gelp3xuVFQVAQRiDiNYhgXPQ1rcF9BoRQ/No8JToz8bMJGQk9VGgbzidsVclS9+SZIOtia006/e9HopUyHTNzSc3ES+fJPWVoG7TshJ8zWlpTYbPPZbWTeojvVe671WpmntKZkicFhlRQ2kddw51bh3Qv0pJdNC3SnoqD4pFu7jr8kMmZftG18Uzj/h+pI+SypyZZs6lL6fr82HYMOV2bisrMdkdlFknr/gsXHe9ar7XJXXkSlPAyUyMmOLaydR6VZtebYIto6dkeiFBJM963VRbiYhA6IEBS83F8EdH9FkvupjP1ff5mjwb9ynkv0JlFcawqfBJ73Kp6Ur8NEO0uhm8c/Vb/X7qefWf4LfmiNKuplXaqc44cN+2LxrlsEJpc3+7g4mVeGW0ez4v9JERSQsk1QkbI5pXrX4WaJVchirjwXNKzYuKxZUdi/i/wBWG8wjJSvbmmYw2Vrhir1pUa4UF5xoNvrGKZqXICjtPQrtxhJ8TX6ljTV81Pk1bpuXT/BEmrYue0Zhc3RX3H5fHFSpcZyOu0ccd4x7IWWOSPNpdNraStb0JksvH7KZU2/bF0k+H5I0qoqOBqEgnxFq/wCRvP8A5O0Q1BiDmZOEavAl/wC0K34d/wDp2Lvuurz9Qm5BUyWJVlwt8WxijLHWOk7scNkKyyOVVQsKCihZE2W11XeaHB9bVMqMo5PT7JfLS8lLK1fs9GkgadxzbI7BG12akOJ100T+rYtuPeIV03fWa08/IOzAlqey6ppEnKJ4prJSSM4Gc7icNkaCKFjGoqJmZKSV71W6ixkDWYmuRWDJ2mC4WDJ2mC4WPhTm0mO3CxdbgUTwT0lPQJaT+6mKCr7/ADNDg37lPJfoTXCK81fSKhwUKKbfqQHTNK/DRDlNopm8bW8rfL7qQJpA4pGc+5EaNVzMwupzydpjlzlgydpguFgydpguFjdty763a6gaZOL5PiMZV7x2jn/2/F06U4RHJE16XVCRr3NPSclNuTEmw8tKcpxtKjgM2JEVK6jiGJclsUmstuvzEsGpkJJ5Qx4qzm6ehXaDEb4muzUcpq+eBbNXLcun55H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40" name="Picture 16" descr="http://t1.gstatic.com/images?q=tbn:ANd9GcTLKdV3Q61gNWsR8-JBV9ilkdS2WJQ_rSkNAzl-gnEyX7gNzduAoQ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146" y="494937"/>
            <a:ext cx="875365" cy="49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mapsofworld.com/images/world-countries-flags/france-flag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200" y="494937"/>
            <a:ext cx="771525" cy="52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99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Key Point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Leading nations are focused on manufacturing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© Charles W. Wessner Ph.D.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FB7096-0A4E-4463-917B-9840BCFD12E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46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076" name="Picture 4" descr="http://www.sharemarketschool.com/wp-content/uploads/2010/07/important_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77745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6184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23850"/>
            <a:ext cx="8534400" cy="1504950"/>
          </a:xfrm>
        </p:spPr>
        <p:txBody>
          <a:bodyPr/>
          <a:lstStyle/>
          <a:p>
            <a:r>
              <a:rPr lang="en-US" sz="3200" dirty="0"/>
              <a:t>What can we learn from these Foreign Programs? </a:t>
            </a:r>
            <a:br>
              <a:rPr lang="en-US" sz="3200" dirty="0"/>
            </a:br>
            <a:r>
              <a:rPr lang="en-US" dirty="0"/>
              <a:t>Best Practices Include: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458200" cy="4267200"/>
          </a:xfrm>
        </p:spPr>
        <p:txBody>
          <a:bodyPr/>
          <a:lstStyle/>
          <a:p>
            <a:r>
              <a:rPr lang="en-US" sz="2400" dirty="0" smtClean="0"/>
              <a:t>They offer </a:t>
            </a:r>
            <a:r>
              <a:rPr lang="en-US" sz="2400" dirty="0">
                <a:solidFill>
                  <a:srgbClr val="FF0000"/>
                </a:solidFill>
              </a:rPr>
              <a:t>customized and flexible field services</a:t>
            </a:r>
            <a:r>
              <a:rPr lang="en-US" sz="2400" dirty="0"/>
              <a:t> directly to </a:t>
            </a:r>
            <a:r>
              <a:rPr lang="en-US" sz="2400" dirty="0" smtClean="0"/>
              <a:t>firms</a:t>
            </a:r>
          </a:p>
          <a:p>
            <a:pPr lvl="1"/>
            <a:r>
              <a:rPr lang="en-US" sz="2000" dirty="0" smtClean="0"/>
              <a:t>information</a:t>
            </a:r>
            <a:r>
              <a:rPr lang="en-US" sz="2000" dirty="0"/>
              <a:t>, diagnostics, mentoring, technology support</a:t>
            </a:r>
            <a:r>
              <a:rPr lang="en-US" sz="2000" dirty="0" smtClean="0"/>
              <a:t>, prototyping, demonstration, </a:t>
            </a:r>
            <a:r>
              <a:rPr lang="en-US" sz="2000" dirty="0"/>
              <a:t>networking, and referral and </a:t>
            </a:r>
            <a:r>
              <a:rPr lang="en-US" sz="2000" dirty="0" smtClean="0"/>
              <a:t>expert </a:t>
            </a:r>
            <a:r>
              <a:rPr lang="en-US" sz="2000" dirty="0"/>
              <a:t>personnel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Substantial </a:t>
            </a:r>
            <a:r>
              <a:rPr lang="en-US" sz="2400" dirty="0">
                <a:solidFill>
                  <a:srgbClr val="FF0000"/>
                </a:solidFill>
              </a:rPr>
              <a:t>and sustained funding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Long-term focus </a:t>
            </a:r>
            <a:r>
              <a:rPr lang="en-US" sz="2400" dirty="0"/>
              <a:t>on manufacturing</a:t>
            </a:r>
          </a:p>
          <a:p>
            <a:r>
              <a:rPr lang="en-US" sz="2400" dirty="0">
                <a:solidFill>
                  <a:srgbClr val="FF0000"/>
                </a:solidFill>
              </a:rPr>
              <a:t>Well equipped facilities </a:t>
            </a:r>
            <a:r>
              <a:rPr lang="en-US" sz="2400" dirty="0"/>
              <a:t>and Highly trained staff</a:t>
            </a:r>
          </a:p>
          <a:p>
            <a:r>
              <a:rPr lang="en-US" sz="2400" dirty="0">
                <a:solidFill>
                  <a:srgbClr val="FF0000"/>
                </a:solidFill>
              </a:rPr>
              <a:t>Training</a:t>
            </a:r>
            <a:r>
              <a:rPr lang="en-US" sz="2400" dirty="0"/>
              <a:t> of Graduate and Undergraduate students in a hands-on </a:t>
            </a:r>
            <a:r>
              <a:rPr lang="en-US" sz="2400" dirty="0" smtClean="0"/>
              <a:t>environment; co-located with universities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© Charles W. Wessner Ph.D.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FB7096-0A4E-4463-917B-9840BCFD12E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4390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23850"/>
            <a:ext cx="8458200" cy="1143000"/>
          </a:xfrm>
        </p:spPr>
        <p:txBody>
          <a:bodyPr/>
          <a:lstStyle/>
          <a:p>
            <a:r>
              <a:rPr lang="en-US" dirty="0" smtClean="0"/>
              <a:t>Best Practices from Foreign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24400"/>
          </a:xfrm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</a:rPr>
              <a:t>Autonomy</a:t>
            </a:r>
            <a:r>
              <a:rPr lang="en-US" sz="2400" dirty="0"/>
              <a:t> in establishing </a:t>
            </a:r>
            <a:r>
              <a:rPr lang="en-US" sz="2400" dirty="0" smtClean="0"/>
              <a:t>strategies and </a:t>
            </a:r>
            <a:r>
              <a:rPr lang="en-US" sz="2400" dirty="0"/>
              <a:t>deploying resources </a:t>
            </a:r>
            <a:r>
              <a:rPr lang="en-US" sz="2400" dirty="0" smtClean="0"/>
              <a:t>but with </a:t>
            </a:r>
            <a:r>
              <a:rPr lang="en-US" sz="2400" dirty="0" smtClean="0"/>
              <a:t>long-term </a:t>
            </a:r>
            <a:r>
              <a:rPr lang="en-US" sz="2400" dirty="0" smtClean="0"/>
              <a:t>accountability</a:t>
            </a:r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Links to local clusters</a:t>
            </a:r>
            <a:r>
              <a:rPr lang="en-US" sz="2400" dirty="0"/>
              <a:t>, including partnerships with universities and long-term collaboration with private firms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Support for start-ups</a:t>
            </a:r>
            <a:r>
              <a:rPr lang="en-US" sz="2400" dirty="0"/>
              <a:t>: </a:t>
            </a:r>
            <a:r>
              <a:rPr lang="en-US" sz="2400" dirty="0" smtClean="0"/>
              <a:t>Space; equipment; legal, IP </a:t>
            </a:r>
            <a:r>
              <a:rPr lang="en-US" sz="2400" dirty="0"/>
              <a:t>and technical </a:t>
            </a:r>
            <a:r>
              <a:rPr lang="en-US" sz="2400" dirty="0" smtClean="0"/>
              <a:t>assistance; </a:t>
            </a:r>
            <a:r>
              <a:rPr lang="en-US" sz="2400" dirty="0"/>
              <a:t>management advice and business </a:t>
            </a:r>
            <a:r>
              <a:rPr lang="en-US" sz="2400" dirty="0" smtClean="0"/>
              <a:t>connections for funding and markets</a:t>
            </a:r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Regular assessment</a:t>
            </a:r>
            <a:r>
              <a:rPr lang="en-US" sz="2400" dirty="0"/>
              <a:t>, learning, program </a:t>
            </a:r>
            <a:r>
              <a:rPr lang="en-US" sz="2400" dirty="0" smtClean="0"/>
              <a:t>adaptation, shifts in priorities over time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© Charles W. Wessner Ph.D.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FB7096-0A4E-4463-917B-9840BCFD12E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9362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 Lessons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458200" cy="4572000"/>
          </a:xfrm>
        </p:spPr>
        <p:txBody>
          <a:bodyPr/>
          <a:lstStyle/>
          <a:p>
            <a:r>
              <a:rPr lang="en-US" sz="2400" dirty="0" smtClean="0"/>
              <a:t>More, and more stable public </a:t>
            </a:r>
            <a:r>
              <a:rPr lang="en-US" sz="2400" dirty="0"/>
              <a:t>funding is needed to encourage flexibility, better management and support new initiatives</a:t>
            </a:r>
          </a:p>
          <a:p>
            <a:r>
              <a:rPr lang="en-US" sz="2400" dirty="0"/>
              <a:t>Establish closer ties to universities</a:t>
            </a:r>
          </a:p>
          <a:p>
            <a:r>
              <a:rPr lang="en-US" sz="2400" dirty="0"/>
              <a:t>Draw in expertise from university researchers </a:t>
            </a:r>
          </a:p>
          <a:p>
            <a:r>
              <a:rPr lang="en-US" sz="2400" dirty="0"/>
              <a:t>Provide hands-on training for students</a:t>
            </a:r>
          </a:p>
          <a:p>
            <a:r>
              <a:rPr lang="en-US" sz="2400" dirty="0"/>
              <a:t>Long-term, sustained policy focus on manufacturing is necessary in a competitive world</a:t>
            </a:r>
          </a:p>
          <a:p>
            <a:pPr lvl="1"/>
            <a:r>
              <a:rPr lang="en-US" sz="2000" dirty="0"/>
              <a:t>The rest of the world is investing in manufacturing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 smtClean="0"/>
              <a:t>Without such support, innovative new local firms will migrate to other regions.(e.g., Plastic Logic</a:t>
            </a:r>
            <a:r>
              <a:rPr lang="en-US" sz="2000" dirty="0" smtClean="0">
                <a:sym typeface="Wingdings" panose="05000000000000000000" pitchFamily="2" charset="2"/>
              </a:rPr>
              <a:t> Dresden)</a:t>
            </a:r>
            <a:endParaRPr lang="en-US" sz="2000" dirty="0"/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© Charles W. Wessner Ph.D.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FB7096-0A4E-4463-917B-9840BCFD12E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259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23622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The Academies’ Board on Science, Technology, and Economic Policy is Globally Recognized as a Center of Expertise on Innovation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971800"/>
            <a:ext cx="8534400" cy="3124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10000"/>
              </a:spcAft>
            </a:pPr>
            <a:r>
              <a:rPr lang="en-US" altLang="en-US" sz="3200" dirty="0" smtClean="0"/>
              <a:t>For over 20 years, STEP has  identified ways to:</a:t>
            </a:r>
          </a:p>
          <a:p>
            <a:pPr lvl="1" eaLnBrk="1" hangingPunct="1">
              <a:lnSpc>
                <a:spcPct val="80000"/>
              </a:lnSpc>
              <a:spcAft>
                <a:spcPct val="10000"/>
              </a:spcAft>
            </a:pPr>
            <a:r>
              <a:rPr lang="en-US" altLang="en-US" dirty="0" smtClean="0"/>
              <a:t>Accelerate innovation,</a:t>
            </a:r>
          </a:p>
          <a:p>
            <a:pPr lvl="1" eaLnBrk="1" hangingPunct="1">
              <a:lnSpc>
                <a:spcPct val="80000"/>
              </a:lnSpc>
              <a:spcAft>
                <a:spcPct val="10000"/>
              </a:spcAft>
            </a:pPr>
            <a:r>
              <a:rPr lang="en-US" altLang="en-US" dirty="0" smtClean="0"/>
              <a:t>Advance U.S. competitiveness through better policy,</a:t>
            </a:r>
          </a:p>
          <a:p>
            <a:pPr lvl="1" eaLnBrk="1" hangingPunct="1">
              <a:lnSpc>
                <a:spcPct val="80000"/>
              </a:lnSpc>
              <a:spcAft>
                <a:spcPct val="10000"/>
              </a:spcAft>
            </a:pPr>
            <a:r>
              <a:rPr lang="en-US" altLang="en-US" dirty="0" smtClean="0"/>
              <a:t>Improve our understanding of the nation’s economic performance, and</a:t>
            </a:r>
          </a:p>
          <a:p>
            <a:pPr lvl="1" eaLnBrk="1" hangingPunct="1">
              <a:lnSpc>
                <a:spcPct val="80000"/>
              </a:lnSpc>
              <a:spcAft>
                <a:spcPct val="10000"/>
              </a:spcAft>
            </a:pPr>
            <a:r>
              <a:rPr lang="en-US" altLang="en-US" dirty="0" smtClean="0"/>
              <a:t>Learn from other nations’ policies and practices</a:t>
            </a:r>
            <a:r>
              <a:rPr lang="en-US" altLang="en-US" sz="2000" dirty="0" smtClean="0"/>
              <a:t>.</a:t>
            </a:r>
          </a:p>
        </p:txBody>
      </p:sp>
      <p:sp>
        <p:nvSpPr>
          <p:cNvPr id="3277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953000" y="6172200"/>
            <a:ext cx="3962400" cy="4572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©  Charles W. Wessner, Ph.D.</a:t>
            </a:r>
          </a:p>
        </p:txBody>
      </p:sp>
      <p:sp>
        <p:nvSpPr>
          <p:cNvPr id="3277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35F40A-55F3-4E82-92C2-CBB254C61CD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7420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3850"/>
            <a:ext cx="7772400" cy="1276350"/>
          </a:xfrm>
        </p:spPr>
        <p:txBody>
          <a:bodyPr/>
          <a:lstStyle/>
          <a:p>
            <a:r>
              <a:rPr lang="en-US" dirty="0" smtClean="0"/>
              <a:t>More Best </a:t>
            </a:r>
            <a:r>
              <a:rPr lang="en-US" dirty="0"/>
              <a:t>Practice </a:t>
            </a:r>
            <a:r>
              <a:rPr lang="en-US" dirty="0" smtClean="0"/>
              <a:t>Lessons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7848600" cy="4419600"/>
          </a:xfrm>
        </p:spPr>
        <p:txBody>
          <a:bodyPr/>
          <a:lstStyle/>
          <a:p>
            <a:r>
              <a:rPr lang="en-US" sz="2800" dirty="0" smtClean="0"/>
              <a:t>Need for well-staffed</a:t>
            </a:r>
            <a:r>
              <a:rPr lang="en-US" sz="2800" dirty="0"/>
              <a:t>, well-funded programs and facilities</a:t>
            </a:r>
          </a:p>
          <a:p>
            <a:r>
              <a:rPr lang="en-US" sz="2800" dirty="0"/>
              <a:t>Focus on newest equipment and training</a:t>
            </a:r>
          </a:p>
          <a:p>
            <a:r>
              <a:rPr lang="en-US" sz="2800" dirty="0"/>
              <a:t>Development of supply chains</a:t>
            </a:r>
          </a:p>
          <a:p>
            <a:r>
              <a:rPr lang="en-US" sz="2800" dirty="0"/>
              <a:t>Outreach overseas for new or advanced </a:t>
            </a:r>
            <a:r>
              <a:rPr lang="en-US" sz="2800" dirty="0" smtClean="0"/>
              <a:t>technologies and understand best </a:t>
            </a:r>
            <a:r>
              <a:rPr lang="en-US" sz="2800" dirty="0" smtClean="0"/>
              <a:t>practices</a:t>
            </a:r>
          </a:p>
          <a:p>
            <a:r>
              <a:rPr lang="en-US" sz="2800" dirty="0" smtClean="0"/>
              <a:t>Connect SMEs to global research base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© Charles W. Wessner Ph.D.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FB7096-0A4E-4463-917B-9840BCFD12E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5485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124200"/>
            <a:ext cx="7772400" cy="1143000"/>
          </a:xfrm>
        </p:spPr>
        <p:txBody>
          <a:bodyPr/>
          <a:lstStyle/>
          <a:p>
            <a:r>
              <a:rPr lang="en-US" dirty="0" smtClean="0"/>
              <a:t>U.S. Support for Manufacturing 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" y="4343400"/>
            <a:ext cx="8534400" cy="1295400"/>
          </a:xfrm>
        </p:spPr>
        <p:txBody>
          <a:bodyPr/>
          <a:lstStyle/>
          <a:p>
            <a:r>
              <a:rPr lang="en-US" dirty="0" smtClean="0"/>
              <a:t>A New Strategy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© Charles W. Wessner Ph.D.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FB7096-0A4E-4463-917B-9840BCFD12E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51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098" name="Picture 2" descr="http://ntwindow.com/uploads/images/graphics/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990600"/>
            <a:ext cx="3667125" cy="223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52214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3850"/>
            <a:ext cx="7772400" cy="895350"/>
          </a:xfrm>
        </p:spPr>
        <p:txBody>
          <a:bodyPr/>
          <a:lstStyle/>
          <a:p>
            <a:r>
              <a:rPr lang="en-US" dirty="0" smtClean="0"/>
              <a:t>New US Manufacturing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4876800"/>
          </a:xfrm>
        </p:spPr>
        <p:txBody>
          <a:bodyPr/>
          <a:lstStyle/>
          <a:p>
            <a:r>
              <a:rPr lang="en-US" sz="2400" dirty="0" smtClean="0"/>
              <a:t>Capitalize on lower energy costs</a:t>
            </a:r>
          </a:p>
          <a:p>
            <a:r>
              <a:rPr lang="en-US" sz="2400" dirty="0" smtClean="0"/>
              <a:t>Develop a better understanding of the importance manufacturing and the need for facilitating institutions.</a:t>
            </a:r>
          </a:p>
          <a:p>
            <a:r>
              <a:rPr lang="en-US" sz="2400" dirty="0" smtClean="0"/>
              <a:t>Make the US more competitive for manufacturing by lowering tax rates and modernizing infrastructure</a:t>
            </a:r>
          </a:p>
          <a:p>
            <a:r>
              <a:rPr lang="en-US" sz="2400" dirty="0" smtClean="0"/>
              <a:t>Spur innovation on next generation technologies though support for manufacturing institutes, investments in manufacturing R&amp;D </a:t>
            </a:r>
          </a:p>
          <a:p>
            <a:r>
              <a:rPr lang="en-US" sz="2400" dirty="0" smtClean="0"/>
              <a:t>Strengthen workforce skills and regional clusters</a:t>
            </a:r>
          </a:p>
          <a:p>
            <a:r>
              <a:rPr lang="en-US" sz="2400" dirty="0" smtClean="0"/>
              <a:t>Improve market access with trade agreements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NEC Director Gene Sperling, July 25, 2013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© Charles W. Wessner Ph.D.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FB7096-0A4E-4463-917B-9840BCFD12E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95012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MEP’s Role?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8458200" cy="1752600"/>
          </a:xfrm>
        </p:spPr>
        <p:txBody>
          <a:bodyPr/>
          <a:lstStyle/>
          <a:p>
            <a:r>
              <a:rPr lang="en-US" dirty="0" smtClean="0"/>
              <a:t>MEP provides </a:t>
            </a:r>
            <a:r>
              <a:rPr lang="en-US" dirty="0"/>
              <a:t>advisory services and technical assistance focused on lean manufacturing</a:t>
            </a:r>
          </a:p>
          <a:p>
            <a:r>
              <a:rPr lang="en-US" dirty="0"/>
              <a:t>New shift to a more Innovation-driven strategy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© Charles W. Wessner Ph.D.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FB7096-0A4E-4463-917B-9840BCFD12E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53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122" name="Picture 2" descr="http://www.techhelp.org/media/images/MEP/MEP_logo_text_mep_3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09599"/>
            <a:ext cx="5001234" cy="135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1405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MEP’s Unique Role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924800" cy="4343400"/>
          </a:xfrm>
        </p:spPr>
        <p:txBody>
          <a:bodyPr/>
          <a:lstStyle/>
          <a:p>
            <a:r>
              <a:rPr lang="en-US" sz="2800" dirty="0" smtClean="0"/>
              <a:t>Leading US program designed explicitly to provide support services to small and medium manufacturers</a:t>
            </a:r>
          </a:p>
          <a:p>
            <a:pPr lvl="1"/>
            <a:r>
              <a:rPr lang="en-US" sz="2400" dirty="0" smtClean="0"/>
              <a:t>These SMEs have limited market alternatives</a:t>
            </a:r>
          </a:p>
          <a:p>
            <a:pPr lvl="1"/>
            <a:r>
              <a:rPr lang="en-US" sz="2400" dirty="0" smtClean="0"/>
              <a:t>MEP reaches out to some 7000 SMEs a year</a:t>
            </a:r>
          </a:p>
          <a:p>
            <a:pPr lvl="1"/>
            <a:r>
              <a:rPr lang="en-US" sz="2400" dirty="0" smtClean="0"/>
              <a:t>Distributed  program, with Centers addressing needs particular to different regions</a:t>
            </a:r>
          </a:p>
          <a:p>
            <a:r>
              <a:rPr lang="en-US" sz="2800" dirty="0" smtClean="0"/>
              <a:t>Key element in NIST’s suite of programs to support U.S. based manufacturing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© Charles W. Wessner Ph.D.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FB7096-0A4E-4463-917B-9840BCFD12E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87354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MEP in NIST’s Portfolio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© Charles W. Wessner Ph.D.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FB7096-0A4E-4463-917B-9840BCFD12E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55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7696199" cy="4346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14614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3850"/>
            <a:ext cx="7772400" cy="895350"/>
          </a:xfrm>
        </p:spPr>
        <p:txBody>
          <a:bodyPr/>
          <a:lstStyle/>
          <a:p>
            <a:r>
              <a:rPr lang="en-US" dirty="0" smtClean="0"/>
              <a:t>Challenges facing MEP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4800600"/>
          </a:xfrm>
        </p:spPr>
        <p:txBody>
          <a:bodyPr/>
          <a:lstStyle/>
          <a:p>
            <a:r>
              <a:rPr lang="en-US" sz="2400" dirty="0" smtClean="0"/>
              <a:t>A changing competitive environment</a:t>
            </a:r>
          </a:p>
          <a:p>
            <a:pPr lvl="1"/>
            <a:r>
              <a:rPr lang="en-US" sz="2000" dirty="0" smtClean="0"/>
              <a:t>Globalization of Innovation and Manufacturing</a:t>
            </a:r>
          </a:p>
          <a:p>
            <a:pPr lvl="1"/>
            <a:r>
              <a:rPr lang="en-US" sz="2000" dirty="0" smtClean="0"/>
              <a:t>Growth of Regulations</a:t>
            </a:r>
          </a:p>
          <a:p>
            <a:r>
              <a:rPr lang="en-US" sz="2400" dirty="0" smtClean="0"/>
              <a:t>A challenging mission</a:t>
            </a:r>
          </a:p>
          <a:p>
            <a:pPr lvl="1"/>
            <a:r>
              <a:rPr lang="en-US" sz="2000" dirty="0" smtClean="0"/>
              <a:t>High variation in size, technologies, and needs of manufacturing firms</a:t>
            </a:r>
          </a:p>
          <a:p>
            <a:pPr lvl="1"/>
            <a:r>
              <a:rPr lang="en-US" sz="2000" dirty="0" smtClean="0"/>
              <a:t>Need to maximize mission impact on a small budget, while raising revenues</a:t>
            </a:r>
          </a:p>
          <a:p>
            <a:r>
              <a:rPr lang="en-US" sz="2400" dirty="0" smtClean="0"/>
              <a:t>New focus on innovation</a:t>
            </a:r>
          </a:p>
          <a:p>
            <a:pPr lvl="1"/>
            <a:r>
              <a:rPr lang="en-US" sz="2000" dirty="0" smtClean="0"/>
              <a:t>Need to move 60+ Centers that are diverse in size, capabilities, strategic orientation, organization, innovative capacity</a:t>
            </a:r>
          </a:p>
          <a:p>
            <a:r>
              <a:rPr lang="en-US" sz="2400" dirty="0"/>
              <a:t>Existential Challenge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© Charles W. Wessner Ph.D.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FB7096-0A4E-4463-917B-9840BCFD12E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14789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Key Findings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Challenges, Risks, and Opportunities for MEP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© Charles W. Wessner Ph.D.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CBD398-DDCE-4608-8708-07A8432620D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57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6" name="Picture 2" descr="http://www.thecrewcoach.com/images/finding-the-right-fit-for-your-tea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32512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90742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819150"/>
          </a:xfrm>
        </p:spPr>
        <p:txBody>
          <a:bodyPr/>
          <a:lstStyle/>
          <a:p>
            <a:r>
              <a:rPr lang="en-US" dirty="0" smtClean="0"/>
              <a:t>Core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10600" cy="5029200"/>
          </a:xfrm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Program Value: </a:t>
            </a:r>
            <a:r>
              <a:rPr lang="en-US" sz="2400" dirty="0" smtClean="0"/>
              <a:t>The </a:t>
            </a:r>
            <a:r>
              <a:rPr lang="en-US" sz="2400" dirty="0"/>
              <a:t>MEP program makes effective use of relatively limited resources for reaching and supporting small and medium sized </a:t>
            </a:r>
            <a:r>
              <a:rPr lang="en-US" sz="2400" dirty="0" smtClean="0"/>
              <a:t>manufacturers.</a:t>
            </a:r>
          </a:p>
          <a:p>
            <a:r>
              <a:rPr lang="en-US" sz="2400" dirty="0">
                <a:solidFill>
                  <a:srgbClr val="FF0000"/>
                </a:solidFill>
              </a:rPr>
              <a:t>Focus on Lean: </a:t>
            </a:r>
            <a:r>
              <a:rPr lang="en-US" sz="2400" dirty="0" smtClean="0"/>
              <a:t>MEP </a:t>
            </a:r>
            <a:r>
              <a:rPr lang="en-US" sz="2400" dirty="0"/>
              <a:t>has provided valuable help to small manufacturers in the introduction of lean manufacturing </a:t>
            </a:r>
            <a:r>
              <a:rPr lang="en-US" sz="2400" dirty="0" smtClean="0"/>
              <a:t>techniques.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New Strategy: </a:t>
            </a:r>
            <a:r>
              <a:rPr lang="en-US" sz="2400" dirty="0" smtClean="0"/>
              <a:t>MEP </a:t>
            </a:r>
            <a:r>
              <a:rPr lang="en-US" sz="2400" dirty="0"/>
              <a:t>has made a concerted effort to encourage MEP Centers to develop a wider range of services focused on </a:t>
            </a:r>
            <a:r>
              <a:rPr lang="en-US" sz="2400" dirty="0" smtClean="0"/>
              <a:t>innovation and growth.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Best </a:t>
            </a:r>
            <a:r>
              <a:rPr lang="en-US" sz="2400" dirty="0">
                <a:solidFill>
                  <a:srgbClr val="FF0000"/>
                </a:solidFill>
              </a:rPr>
              <a:t>Practices: </a:t>
            </a:r>
            <a:r>
              <a:rPr lang="en-US" sz="2400" dirty="0" smtClean="0"/>
              <a:t>NIST </a:t>
            </a:r>
            <a:r>
              <a:rPr lang="en-US" sz="2400" dirty="0"/>
              <a:t>needs to better understand the operations and impact of </a:t>
            </a:r>
            <a:r>
              <a:rPr lang="en-US" sz="2400" dirty="0" smtClean="0"/>
              <a:t>leading foreign </a:t>
            </a:r>
            <a:r>
              <a:rPr lang="en-US" sz="2400" dirty="0"/>
              <a:t>programs and draw </a:t>
            </a:r>
            <a:r>
              <a:rPr lang="en-US" sz="2400" dirty="0" smtClean="0"/>
              <a:t>on their best </a:t>
            </a:r>
            <a:r>
              <a:rPr lang="en-US" sz="2400" dirty="0"/>
              <a:t>practices </a:t>
            </a:r>
            <a:r>
              <a:rPr lang="en-US" sz="2400" dirty="0" smtClean="0"/>
              <a:t>lessons.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© Charles W. Wessner Ph.D.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FB7096-0A4E-4463-917B-9840BCFD12E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24354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Center Diversity is an Advantage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305800" cy="4495800"/>
          </a:xfrm>
        </p:spPr>
        <p:txBody>
          <a:bodyPr/>
          <a:lstStyle/>
          <a:p>
            <a:r>
              <a:rPr lang="en-US" sz="2800" dirty="0" smtClean="0"/>
              <a:t>Commendable diversity among MEP Centers in terms of structure, services, and business models</a:t>
            </a:r>
          </a:p>
          <a:p>
            <a:pPr lvl="1"/>
            <a:r>
              <a:rPr lang="en-US" sz="2400" dirty="0" smtClean="0"/>
              <a:t>Significant scope for experimentation and adaptation to local needs </a:t>
            </a:r>
          </a:p>
          <a:p>
            <a:pPr lvl="1"/>
            <a:r>
              <a:rPr lang="en-US" sz="2400" dirty="0" smtClean="0"/>
              <a:t>Large variation in MEP Center performance</a:t>
            </a:r>
          </a:p>
          <a:p>
            <a:r>
              <a:rPr lang="en-US" sz="2800" dirty="0" smtClean="0"/>
              <a:t>However, MEP does not yet capitalize sufficiently on this diversity of experience</a:t>
            </a:r>
          </a:p>
          <a:p>
            <a:pPr lvl="1"/>
            <a:r>
              <a:rPr lang="en-US" sz="2400" dirty="0" smtClean="0"/>
              <a:t>Learning across the system could be enhanced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© Charles W. Wessner Ph.D.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FB7096-0A4E-4463-917B-9840BCFD12E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00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Charles W. Wessner PhD.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E9F9CC-C431-45C3-B488-2596F3E552B3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1295400"/>
          </a:xfrm>
        </p:spPr>
        <p:txBody>
          <a:bodyPr/>
          <a:lstStyle/>
          <a:p>
            <a:pPr eaLnBrk="1" hangingPunct="1"/>
            <a:r>
              <a:rPr lang="en-US" altLang="en-US" sz="3800" dirty="0" smtClean="0"/>
              <a:t>STEP’s  Recent Study of Global Innovation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610600" cy="4724400"/>
          </a:xfrm>
        </p:spPr>
        <p:txBody>
          <a:bodyPr/>
          <a:lstStyle/>
          <a:p>
            <a:pPr eaLnBrk="1" hangingPunct="1">
              <a:spcAft>
                <a:spcPct val="10000"/>
              </a:spcAft>
            </a:pPr>
            <a:r>
              <a:rPr lang="en-US" altLang="en-US" sz="2400" dirty="0" smtClean="0"/>
              <a:t>Comparative National Innovation Policies: Best Practice for the 21st Century</a:t>
            </a:r>
          </a:p>
          <a:p>
            <a:pPr lvl="1" eaLnBrk="1" hangingPunct="1">
              <a:spcAft>
                <a:spcPct val="10000"/>
              </a:spcAft>
            </a:pPr>
            <a:r>
              <a:rPr lang="en-US" altLang="en-US" sz="2000" dirty="0" smtClean="0"/>
              <a:t>Chaired by Ambassador Alan Wm. Wolff, McKenna Long &amp; Aldridge, Former Deputy USTR</a:t>
            </a:r>
          </a:p>
          <a:p>
            <a:pPr eaLnBrk="1" hangingPunct="1">
              <a:spcAft>
                <a:spcPct val="10000"/>
              </a:spcAft>
            </a:pPr>
            <a:r>
              <a:rPr lang="en-US" altLang="en-US" sz="2400" dirty="0" smtClean="0"/>
              <a:t>Widely Cited Report:  </a:t>
            </a:r>
            <a:r>
              <a:rPr lang="en-US" altLang="en-US" sz="2400" i="1" dirty="0" smtClean="0">
                <a:solidFill>
                  <a:srgbClr val="FF0000"/>
                </a:solidFill>
              </a:rPr>
              <a:t>Rising to the Challenge: U.S. Innovation Policies for the Global Economy</a:t>
            </a:r>
          </a:p>
          <a:p>
            <a:pPr lvl="1" eaLnBrk="1" hangingPunct="1">
              <a:spcAft>
                <a:spcPct val="10000"/>
              </a:spcAft>
            </a:pPr>
            <a:r>
              <a:rPr lang="en-US" altLang="en-US" sz="2000" dirty="0" smtClean="0">
                <a:solidFill>
                  <a:schemeClr val="tx1"/>
                </a:solidFill>
              </a:rPr>
              <a:t>Documents policies and programs around the world to develop innovative capacity</a:t>
            </a:r>
          </a:p>
          <a:p>
            <a:pPr lvl="1" eaLnBrk="1" hangingPunct="1">
              <a:spcAft>
                <a:spcPct val="10000"/>
              </a:spcAft>
            </a:pPr>
            <a:r>
              <a:rPr lang="en-US" altLang="en-US" sz="2000" dirty="0" smtClean="0">
                <a:solidFill>
                  <a:schemeClr val="tx1"/>
                </a:solidFill>
              </a:rPr>
              <a:t>Highlights America’s competitive challenges</a:t>
            </a:r>
          </a:p>
          <a:p>
            <a:pPr lvl="1" eaLnBrk="1" hangingPunct="1">
              <a:spcAft>
                <a:spcPct val="10000"/>
              </a:spcAft>
            </a:pPr>
            <a:r>
              <a:rPr lang="en-US" altLang="en-US" sz="2000" dirty="0" smtClean="0">
                <a:solidFill>
                  <a:schemeClr val="tx1"/>
                </a:solidFill>
              </a:rPr>
              <a:t>Provides concrete recommendations on how to capitalize on US and foreign investments in research</a:t>
            </a:r>
          </a:p>
          <a:p>
            <a:pPr lvl="1" eaLnBrk="1" hangingPunct="1">
              <a:lnSpc>
                <a:spcPct val="80000"/>
              </a:lnSpc>
              <a:spcAft>
                <a:spcPct val="10000"/>
              </a:spcAft>
            </a:pPr>
            <a:endParaRPr lang="en-US" alt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14173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MEP’s Valuable Focus on Lean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458200" cy="4572000"/>
          </a:xfrm>
        </p:spPr>
        <p:txBody>
          <a:bodyPr/>
          <a:lstStyle/>
          <a:p>
            <a:r>
              <a:rPr lang="en-US" sz="2800" dirty="0" smtClean="0"/>
              <a:t>Most MEP Centers have developed tools and services focused on lean manufacturing as a primary line of business. </a:t>
            </a:r>
          </a:p>
          <a:p>
            <a:r>
              <a:rPr lang="en-US" sz="2800" dirty="0" smtClean="0"/>
              <a:t>Overall, MEP’s support for lean manufacturing shows evidence of success.</a:t>
            </a:r>
          </a:p>
          <a:p>
            <a:pPr lvl="1"/>
            <a:r>
              <a:rPr lang="en-US" sz="2400" dirty="0" smtClean="0"/>
              <a:t>Based on Case studies, Literature Review, and Interviews</a:t>
            </a:r>
          </a:p>
          <a:p>
            <a:r>
              <a:rPr lang="en-US" sz="2800" dirty="0" smtClean="0"/>
              <a:t>But Lean is not enough to grow and expand the innovativeness of the manufacturing sector. 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© Charles W. Wessner Ph.D.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FB7096-0A4E-4463-917B-9840BCFD12E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90385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New Strategic Orientation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4495800"/>
          </a:xfrm>
        </p:spPr>
        <p:txBody>
          <a:bodyPr/>
          <a:lstStyle/>
          <a:p>
            <a:r>
              <a:rPr lang="en-US" sz="2800" dirty="0"/>
              <a:t>The New MEP Mission </a:t>
            </a:r>
          </a:p>
          <a:p>
            <a:pPr lvl="1"/>
            <a:r>
              <a:rPr lang="en-US" sz="2400" dirty="0" smtClean="0"/>
              <a:t>“MEP is </a:t>
            </a:r>
            <a:r>
              <a:rPr lang="en-US" sz="2400" dirty="0"/>
              <a:t>a catalyst for strengthening American manufacturing – </a:t>
            </a:r>
            <a:r>
              <a:rPr lang="en-US" sz="2400" dirty="0">
                <a:solidFill>
                  <a:srgbClr val="FF0000"/>
                </a:solidFill>
              </a:rPr>
              <a:t>accelerating its ongoing transformation into a more efficient and powerful engine of innovation driving economic growth and job creation</a:t>
            </a:r>
            <a:r>
              <a:rPr lang="en-US" sz="2400" dirty="0" smtClean="0"/>
              <a:t>.”  --MEP Website</a:t>
            </a:r>
          </a:p>
          <a:p>
            <a:r>
              <a:rPr lang="en-US" sz="2800" dirty="0"/>
              <a:t>The Committee commends NIST efforts to enhance the innovation capacity of manufacturers under its Next Generation Strategy (NGS)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© Charles W. Wessner Ph.D.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FB7096-0A4E-4463-917B-9840BCFD12E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37411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NGS depends on the Strength of the Centers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534400" cy="4114800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Support: </a:t>
            </a:r>
            <a:r>
              <a:rPr lang="en-US" sz="2800" dirty="0" smtClean="0"/>
              <a:t>Centers that are best at adapting new services are also the ones that receive additional investments from their states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Leadership matters: </a:t>
            </a:r>
            <a:r>
              <a:rPr lang="en-US" sz="2800" dirty="0" smtClean="0"/>
              <a:t>The Center’s leadership and the composition of their Advisory Board play a central role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Networks: </a:t>
            </a:r>
            <a:r>
              <a:rPr lang="en-US" sz="2800" dirty="0" smtClean="0"/>
              <a:t>Successful MEP Centers are actively connected to local manufacturing networks, universities 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© Charles W. Wessner Ph.D.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FB7096-0A4E-4463-917B-9840BCFD12E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3095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Generation Strategy Risks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458200" cy="4724400"/>
          </a:xfrm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Revenue Risks </a:t>
            </a:r>
            <a:r>
              <a:rPr lang="en-US" sz="2400" dirty="0" smtClean="0"/>
              <a:t>for Centers that need to sustain a two for one funding match</a:t>
            </a:r>
          </a:p>
          <a:p>
            <a:pPr lvl="1"/>
            <a:r>
              <a:rPr lang="en-US" sz="2000" dirty="0" smtClean="0"/>
              <a:t>Transition to new clients, services</a:t>
            </a:r>
          </a:p>
          <a:p>
            <a:pPr lvl="1"/>
            <a:r>
              <a:rPr lang="en-US" sz="2000" dirty="0" smtClean="0"/>
              <a:t>Uncertain demand for new services</a:t>
            </a:r>
          </a:p>
          <a:p>
            <a:pPr lvl="1"/>
            <a:r>
              <a:rPr lang="en-US" sz="2000" dirty="0" smtClean="0"/>
              <a:t>Uncertain alignment of staff with new mission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Use of single providers </a:t>
            </a:r>
            <a:r>
              <a:rPr lang="en-US" sz="2400" dirty="0"/>
              <a:t>to develop new innovation-oriented programs </a:t>
            </a:r>
            <a:r>
              <a:rPr lang="en-US" sz="2400" dirty="0" smtClean="0"/>
              <a:t>carries risks</a:t>
            </a:r>
          </a:p>
          <a:p>
            <a:pPr lvl="1"/>
            <a:r>
              <a:rPr lang="en-US" sz="2000" dirty="0"/>
              <a:t>Has NIST committed </a:t>
            </a:r>
            <a:r>
              <a:rPr lang="en-US" sz="2000" dirty="0" smtClean="0"/>
              <a:t>too </a:t>
            </a:r>
            <a:r>
              <a:rPr lang="en-US" sz="2000" dirty="0"/>
              <a:t>early to a particular set of services? </a:t>
            </a:r>
          </a:p>
          <a:p>
            <a:pPr lvl="1"/>
            <a:r>
              <a:rPr lang="en-US" sz="2000" dirty="0" smtClean="0"/>
              <a:t>Need for clear milestones and metrics for service delivery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Successful implementation </a:t>
            </a:r>
            <a:r>
              <a:rPr lang="en-US" sz="2400" dirty="0" smtClean="0"/>
              <a:t>of NGS requires mitigating these risks.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© Charles W. Wessner Ph.D.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FB7096-0A4E-4463-917B-9840BCFD12E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93108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MEP’s Funding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153400" cy="4724400"/>
          </a:xfrm>
        </p:spPr>
        <p:txBody>
          <a:bodyPr/>
          <a:lstStyle/>
          <a:p>
            <a:r>
              <a:rPr lang="en-US" sz="2400" dirty="0" smtClean="0"/>
              <a:t>MEP’s budget is modest, given the importance of its mission</a:t>
            </a:r>
          </a:p>
          <a:p>
            <a:pPr lvl="1"/>
            <a:r>
              <a:rPr lang="en-US" sz="2000" dirty="0" smtClean="0"/>
              <a:t>$321M ($123M federal + $198M state and local matches) in 2012</a:t>
            </a:r>
          </a:p>
          <a:p>
            <a:r>
              <a:rPr lang="en-US" sz="2400" dirty="0" smtClean="0"/>
              <a:t>Fixed 2:1 matching formula limits adaptability of the MEP system: frozen in place</a:t>
            </a:r>
          </a:p>
          <a:p>
            <a:pPr lvl="1"/>
            <a:r>
              <a:rPr lang="en-US" sz="2000" dirty="0" smtClean="0"/>
              <a:t>Limits NIST ability to incentivize Centers</a:t>
            </a:r>
          </a:p>
          <a:p>
            <a:pPr lvl="1"/>
            <a:r>
              <a:rPr lang="en-US" sz="2000" dirty="0" smtClean="0"/>
              <a:t>Amplifies impact of declines in support from states for MEP Centers</a:t>
            </a:r>
          </a:p>
          <a:p>
            <a:pPr lvl="1"/>
            <a:r>
              <a:rPr lang="en-US" sz="2000" dirty="0" smtClean="0"/>
              <a:t>Incentivizes MEP Centers to focus on clients able to pay and repeat clients rather than on outreach to smaller under-served companies</a:t>
            </a:r>
          </a:p>
          <a:p>
            <a:pPr lvl="1"/>
            <a:r>
              <a:rPr lang="en-US" sz="2000" dirty="0" smtClean="0"/>
              <a:t>Creates the fog of in-kind contributions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© Charles W. Wessner Ph.D.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FB7096-0A4E-4463-917B-9840BCFD12E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57022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MEP Metrics and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458200" cy="4724400"/>
          </a:xfrm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Limitations of old Impact Measures</a:t>
            </a:r>
          </a:p>
          <a:p>
            <a:pPr lvl="1"/>
            <a:r>
              <a:rPr lang="en-US" sz="2200" dirty="0" smtClean="0"/>
              <a:t>Reliance on self-reported data</a:t>
            </a:r>
          </a:p>
          <a:p>
            <a:pPr lvl="1"/>
            <a:r>
              <a:rPr lang="en-US" sz="2200" dirty="0" smtClean="0"/>
              <a:t>Insufficient separation between Center staff and surveyed firms</a:t>
            </a:r>
          </a:p>
          <a:p>
            <a:pPr lvl="1"/>
            <a:r>
              <a:rPr lang="en-US" sz="2200" dirty="0" smtClean="0"/>
              <a:t>Surveys often deployed too soon to capture impacts</a:t>
            </a:r>
          </a:p>
          <a:p>
            <a:pPr lvl="1"/>
            <a:r>
              <a:rPr lang="en-US" sz="2200" dirty="0" smtClean="0"/>
              <a:t>Limited use of learning to drive improvements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New CORE metrics </a:t>
            </a:r>
            <a:r>
              <a:rPr lang="en-US" sz="2400" dirty="0" smtClean="0"/>
              <a:t>provide more qualitative indicators, but concerns remain</a:t>
            </a:r>
          </a:p>
          <a:p>
            <a:pPr lvl="1"/>
            <a:r>
              <a:rPr lang="en-US" sz="2200" dirty="0"/>
              <a:t>Survey complexity makes it hard </a:t>
            </a:r>
            <a:r>
              <a:rPr lang="en-US" sz="2200" dirty="0" smtClean="0"/>
              <a:t>for small firms to respond accurately</a:t>
            </a:r>
            <a:endParaRPr lang="en-US" sz="2200" dirty="0"/>
          </a:p>
          <a:p>
            <a:pPr lvl="1"/>
            <a:r>
              <a:rPr lang="en-US" sz="2200" dirty="0"/>
              <a:t>Potential for bias as Center staff are incentivized to encourage positive responses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© Charles W. Wessner Ph.D.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FB7096-0A4E-4463-917B-9840BCFD12E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73776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7772400" cy="1143000"/>
          </a:xfrm>
        </p:spPr>
        <p:txBody>
          <a:bodyPr/>
          <a:lstStyle/>
          <a:p>
            <a:r>
              <a:rPr lang="en-US" dirty="0" smtClean="0"/>
              <a:t>Key Recommendations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657600" y="3276600"/>
            <a:ext cx="3276600" cy="2362200"/>
          </a:xfrm>
        </p:spPr>
        <p:txBody>
          <a:bodyPr/>
          <a:lstStyle/>
          <a:p>
            <a:r>
              <a:rPr lang="en-US" dirty="0" smtClean="0"/>
              <a:t>Making a valuable program more effective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© Charles W. Wessner Ph.D.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FB7096-0A4E-4463-917B-9840BCFD12E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66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146" name="Picture 2" descr="http://blogs.cisco.com/wp-content/uploads/Choice-recommend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19400"/>
            <a:ext cx="3305175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96068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3850"/>
            <a:ext cx="7772400" cy="1504950"/>
          </a:xfrm>
        </p:spPr>
        <p:txBody>
          <a:bodyPr/>
          <a:lstStyle/>
          <a:p>
            <a:r>
              <a:rPr lang="en-US" dirty="0" smtClean="0"/>
              <a:t>Core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077200" cy="4343400"/>
          </a:xfrm>
        </p:spPr>
        <p:txBody>
          <a:bodyPr/>
          <a:lstStyle/>
          <a:p>
            <a:r>
              <a:rPr lang="en-US" sz="2800" dirty="0" smtClean="0"/>
              <a:t>Augment efforts </a:t>
            </a:r>
            <a:r>
              <a:rPr lang="en-US" sz="2800" dirty="0"/>
              <a:t>to support on-shore manufacturing and US-based global </a:t>
            </a:r>
            <a:r>
              <a:rPr lang="en-US" sz="2800" dirty="0" smtClean="0"/>
              <a:t>manufacturing</a:t>
            </a:r>
            <a:r>
              <a:rPr lang="en-US" sz="2800" dirty="0"/>
              <a:t>. </a:t>
            </a:r>
            <a:endParaRPr lang="en-US" sz="2800" dirty="0" smtClean="0"/>
          </a:p>
          <a:p>
            <a:pPr lvl="1"/>
            <a:r>
              <a:rPr lang="en-US" sz="2400" dirty="0" smtClean="0"/>
              <a:t>MEP </a:t>
            </a:r>
            <a:r>
              <a:rPr lang="en-US" sz="2400" dirty="0"/>
              <a:t>contributes to this mission, and should be </a:t>
            </a:r>
            <a:r>
              <a:rPr lang="en-US" sz="2400" dirty="0" smtClean="0"/>
              <a:t>improved through adoption of global best practices.</a:t>
            </a:r>
          </a:p>
          <a:p>
            <a:r>
              <a:rPr lang="en-US" sz="2800" dirty="0" smtClean="0"/>
              <a:t>Provide </a:t>
            </a:r>
            <a:r>
              <a:rPr lang="en-US" sz="2800" dirty="0"/>
              <a:t>Additional Resources and Flexibility to the MEP </a:t>
            </a:r>
            <a:r>
              <a:rPr lang="en-US" sz="2800" dirty="0" smtClean="0"/>
              <a:t>program.</a:t>
            </a:r>
          </a:p>
          <a:p>
            <a:r>
              <a:rPr lang="en-US" sz="2800" dirty="0" smtClean="0"/>
              <a:t>Substantially </a:t>
            </a:r>
            <a:r>
              <a:rPr lang="en-US" sz="2800" dirty="0"/>
              <a:t>expand sharing and use of best </a:t>
            </a:r>
            <a:r>
              <a:rPr lang="en-US" sz="2800" dirty="0" smtClean="0"/>
              <a:t>practices from Centers. 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© Charles W. Wessner Ph.D.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FB7096-0A4E-4463-917B-9840BCFD12E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29178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23850"/>
            <a:ext cx="8610600" cy="1143000"/>
          </a:xfrm>
        </p:spPr>
        <p:txBody>
          <a:bodyPr/>
          <a:lstStyle/>
          <a:p>
            <a:r>
              <a:rPr lang="en-US" dirty="0"/>
              <a:t>Maximize Impact over </a:t>
            </a:r>
            <a:r>
              <a:rPr lang="en-US" dirty="0" smtClean="0"/>
              <a:t>Coverage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4648200"/>
          </a:xfrm>
        </p:spPr>
        <p:txBody>
          <a:bodyPr/>
          <a:lstStyle/>
          <a:p>
            <a:r>
              <a:rPr lang="en-US" dirty="0"/>
              <a:t>Adopt a </a:t>
            </a:r>
            <a:r>
              <a:rPr lang="en-US" dirty="0" smtClean="0"/>
              <a:t>Longer </a:t>
            </a:r>
            <a:r>
              <a:rPr lang="en-US" dirty="0"/>
              <a:t>Term Perspective</a:t>
            </a:r>
          </a:p>
          <a:p>
            <a:pPr lvl="1"/>
            <a:r>
              <a:rPr lang="en-US" sz="2600" dirty="0"/>
              <a:t>Focus on improving the long-term productivity, sustainability, innovation performance of clients.</a:t>
            </a:r>
          </a:p>
          <a:p>
            <a:pPr lvl="1"/>
            <a:r>
              <a:rPr lang="en-US" sz="2600" dirty="0"/>
              <a:t>Adopt a longer-term framework for assessing Center performance.</a:t>
            </a:r>
          </a:p>
          <a:p>
            <a:r>
              <a:rPr lang="en-US" dirty="0" smtClean="0"/>
              <a:t>Be </a:t>
            </a:r>
            <a:r>
              <a:rPr lang="en-US" dirty="0"/>
              <a:t>Selective in Choosing </a:t>
            </a:r>
            <a:r>
              <a:rPr lang="en-US" dirty="0" smtClean="0"/>
              <a:t>Clients</a:t>
            </a:r>
          </a:p>
          <a:p>
            <a:pPr lvl="1"/>
            <a:r>
              <a:rPr lang="en-US" sz="2600" dirty="0" smtClean="0"/>
              <a:t>Support SMEs that can best benefit from MEP services rather than aim for reaching the most firms:  “touches” vs. in-depth services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© Charles W. Wessner Ph.D.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FB7096-0A4E-4463-917B-9840BCFD12E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02428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23850"/>
            <a:ext cx="8458200" cy="1143000"/>
          </a:xfrm>
        </p:spPr>
        <p:txBody>
          <a:bodyPr/>
          <a:lstStyle/>
          <a:p>
            <a:r>
              <a:rPr lang="en-US" dirty="0" smtClean="0"/>
              <a:t>Focus on MEP Center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077200" cy="4572000"/>
          </a:xfrm>
        </p:spPr>
        <p:txBody>
          <a:bodyPr/>
          <a:lstStyle/>
          <a:p>
            <a:r>
              <a:rPr lang="en-US" sz="2800" dirty="0" smtClean="0"/>
              <a:t>Develop positive incentives to improve Center performance</a:t>
            </a:r>
          </a:p>
          <a:p>
            <a:r>
              <a:rPr lang="en-US" sz="2800" dirty="0" smtClean="0"/>
              <a:t>Encourage Centers to share best practices through peer-to-peer exchange</a:t>
            </a:r>
          </a:p>
          <a:p>
            <a:pPr lvl="1"/>
            <a:r>
              <a:rPr lang="en-US" sz="2400" dirty="0" smtClean="0"/>
              <a:t>Annual conferences</a:t>
            </a:r>
          </a:p>
          <a:p>
            <a:pPr lvl="1"/>
            <a:r>
              <a:rPr lang="en-US" sz="2400" dirty="0" smtClean="0"/>
              <a:t>Forum for Center Directors</a:t>
            </a:r>
          </a:p>
          <a:p>
            <a:r>
              <a:rPr lang="en-US" sz="2800" dirty="0" smtClean="0"/>
              <a:t>Encourage experimentation with pilot programs </a:t>
            </a:r>
          </a:p>
          <a:p>
            <a:r>
              <a:rPr lang="en-US" sz="2800" dirty="0" smtClean="0"/>
              <a:t>Foster Centers of Excellence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© Charles W. Wessner Ph.D.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FB7096-0A4E-4463-917B-9840BCFD12E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240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85800" y="323850"/>
            <a:ext cx="7772400" cy="1123950"/>
          </a:xfrm>
        </p:spPr>
        <p:txBody>
          <a:bodyPr/>
          <a:lstStyle/>
          <a:p>
            <a:r>
              <a:rPr lang="en-US" altLang="en-US" dirty="0" smtClean="0"/>
              <a:t>STEP’s Current Innovation Work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458200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10000"/>
              </a:spcAft>
            </a:pPr>
            <a:r>
              <a:rPr lang="en-US" altLang="en-US" dirty="0" smtClean="0">
                <a:solidFill>
                  <a:srgbClr val="FF3300"/>
                </a:solidFill>
              </a:rPr>
              <a:t>Best Practices in State and Regional Programs:</a:t>
            </a:r>
            <a:endParaRPr lang="en-US" altLang="en-US" dirty="0" smtClean="0"/>
          </a:p>
          <a:p>
            <a:pPr lvl="1" eaLnBrk="1" hangingPunct="1">
              <a:lnSpc>
                <a:spcPct val="80000"/>
              </a:lnSpc>
              <a:spcAft>
                <a:spcPct val="10000"/>
              </a:spcAft>
            </a:pPr>
            <a:r>
              <a:rPr lang="en-US" altLang="en-US" dirty="0" smtClean="0"/>
              <a:t>Chaired by Mary Good, University of Arkansas, Former Under Secretary for Technology at the Department of Commerce</a:t>
            </a:r>
          </a:p>
          <a:p>
            <a:pPr lvl="1" eaLnBrk="1" hangingPunct="1">
              <a:lnSpc>
                <a:spcPct val="80000"/>
              </a:lnSpc>
              <a:spcAft>
                <a:spcPct val="10000"/>
              </a:spcAft>
            </a:pPr>
            <a:r>
              <a:rPr lang="en-US" altLang="en-US" dirty="0" smtClean="0"/>
              <a:t>Consensus Report published in Summer 2013</a:t>
            </a:r>
          </a:p>
          <a:p>
            <a:pPr eaLnBrk="1" hangingPunct="1">
              <a:lnSpc>
                <a:spcPct val="80000"/>
              </a:lnSpc>
              <a:spcAft>
                <a:spcPct val="10000"/>
              </a:spcAft>
            </a:pPr>
            <a:r>
              <a:rPr lang="en-US" altLang="en-US" dirty="0" smtClean="0">
                <a:solidFill>
                  <a:srgbClr val="FF3300"/>
                </a:solidFill>
              </a:rPr>
              <a:t>Best Practices in National Innovation Programs for Flexible Electronics</a:t>
            </a:r>
          </a:p>
          <a:p>
            <a:pPr lvl="1" eaLnBrk="1" hangingPunct="1">
              <a:lnSpc>
                <a:spcPct val="80000"/>
              </a:lnSpc>
              <a:spcAft>
                <a:spcPct val="10000"/>
              </a:spcAft>
            </a:pPr>
            <a:r>
              <a:rPr lang="en-US" altLang="en-US" dirty="0" smtClean="0"/>
              <a:t>Chaired by A. Michael Andrews, L3 Corporation and former Chief Scientist to the U.S. Army and Donald Siegel, Dean of the Business School at the University at Albany-SUNY</a:t>
            </a:r>
          </a:p>
          <a:p>
            <a:endParaRPr lang="en-US" alt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Charles W. Wessner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4882F3-3825-4E5A-9B21-12EC8409C5B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74153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23850"/>
            <a:ext cx="8153400" cy="1143000"/>
          </a:xfrm>
        </p:spPr>
        <p:txBody>
          <a:bodyPr/>
          <a:lstStyle/>
          <a:p>
            <a:r>
              <a:rPr lang="en-US" dirty="0" smtClean="0"/>
              <a:t>Keep Lean Manufacturing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r>
              <a:rPr lang="en-US" dirty="0" smtClean="0"/>
              <a:t>Maintain current Center capacities.</a:t>
            </a:r>
          </a:p>
          <a:p>
            <a:r>
              <a:rPr lang="en-US" dirty="0" smtClean="0"/>
              <a:t>Integrate lean manufacturing with new initiatives related to innovation.</a:t>
            </a:r>
          </a:p>
          <a:p>
            <a:r>
              <a:rPr lang="en-US" dirty="0" smtClean="0"/>
              <a:t>Adjust metrics to better reflect the importance of lean manufacturing to the Centers.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© Charles W. Wessner Ph.D.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FB7096-0A4E-4463-917B-9840BCFD12E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17180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with the New Strategy but address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534400" cy="4343400"/>
          </a:xfrm>
        </p:spPr>
        <p:txBody>
          <a:bodyPr/>
          <a:lstStyle/>
          <a:p>
            <a:r>
              <a:rPr lang="en-US" sz="2800" dirty="0"/>
              <a:t>Review market demand for new </a:t>
            </a:r>
            <a:r>
              <a:rPr lang="en-US" sz="2800" dirty="0" smtClean="0"/>
              <a:t>services region by region</a:t>
            </a:r>
            <a:endParaRPr lang="en-US" sz="2800" dirty="0"/>
          </a:p>
          <a:p>
            <a:r>
              <a:rPr lang="en-US" sz="2800" dirty="0"/>
              <a:t>Recognize that Centers need to maintain their revenue base</a:t>
            </a:r>
          </a:p>
          <a:p>
            <a:r>
              <a:rPr lang="en-US" sz="2800" dirty="0" smtClean="0"/>
              <a:t>Identify </a:t>
            </a:r>
            <a:r>
              <a:rPr lang="en-US" sz="2800" dirty="0"/>
              <a:t>and promote emerging best practices across Centers</a:t>
            </a:r>
          </a:p>
          <a:p>
            <a:r>
              <a:rPr lang="en-US" sz="2800" dirty="0"/>
              <a:t>Recruit and train </a:t>
            </a:r>
            <a:r>
              <a:rPr lang="en-US" sz="2800" dirty="0" smtClean="0"/>
              <a:t>new staff </a:t>
            </a:r>
            <a:endParaRPr lang="en-US" sz="2800" dirty="0"/>
          </a:p>
          <a:p>
            <a:r>
              <a:rPr lang="en-US" sz="2800" dirty="0" smtClean="0"/>
              <a:t>Draw on Advisory Boards to chart NIST-MEP and MEP-Center strategies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© Charles W. Wessner Ph.D.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FB7096-0A4E-4463-917B-9840BCFD12E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68192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 Service Providers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620000" cy="4495800"/>
          </a:xfrm>
        </p:spPr>
        <p:txBody>
          <a:bodyPr/>
          <a:lstStyle/>
          <a:p>
            <a:r>
              <a:rPr lang="en-US" sz="2800" dirty="0" smtClean="0"/>
              <a:t>Set standards of performance for major service providers</a:t>
            </a:r>
          </a:p>
          <a:p>
            <a:pPr lvl="1"/>
            <a:r>
              <a:rPr lang="en-US" sz="2400" dirty="0" smtClean="0"/>
              <a:t>Evaluate them regularly</a:t>
            </a:r>
          </a:p>
          <a:p>
            <a:r>
              <a:rPr lang="en-US" sz="2800" dirty="0" smtClean="0"/>
              <a:t>Use single providers sparingly: monitor closely and evaluate regularly</a:t>
            </a:r>
          </a:p>
          <a:p>
            <a:pPr lvl="1"/>
            <a:r>
              <a:rPr lang="en-US" sz="2400" dirty="0" smtClean="0"/>
              <a:t>Provide justification for use of single providers</a:t>
            </a:r>
          </a:p>
          <a:p>
            <a:pPr lvl="1"/>
            <a:r>
              <a:rPr lang="en-US" sz="2400" dirty="0" smtClean="0"/>
              <a:t>Use multiple contractors where possible for comparative and competitive purposes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© Charles W. Wessner Ph.D.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FB7096-0A4E-4463-917B-9840BCFD12E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79038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23850"/>
            <a:ext cx="8534400" cy="1428750"/>
          </a:xfrm>
        </p:spPr>
        <p:txBody>
          <a:bodyPr/>
          <a:lstStyle/>
          <a:p>
            <a:r>
              <a:rPr lang="en-US" dirty="0" smtClean="0"/>
              <a:t>Improve Data Collection &amp;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458200" cy="4267200"/>
          </a:xfrm>
        </p:spPr>
        <p:txBody>
          <a:bodyPr/>
          <a:lstStyle/>
          <a:p>
            <a:r>
              <a:rPr lang="en-US" sz="2800" dirty="0" smtClean="0"/>
              <a:t>Commission independent and ongoing evaluations of new initiatives</a:t>
            </a:r>
          </a:p>
          <a:p>
            <a:r>
              <a:rPr lang="en-US" sz="2800" dirty="0" smtClean="0"/>
              <a:t>Incentivize contractors to develop high quality data with appropriate response rates </a:t>
            </a:r>
          </a:p>
          <a:p>
            <a:r>
              <a:rPr lang="en-US" sz="2800" dirty="0" smtClean="0"/>
              <a:t>Develop Milestones to gauge progress</a:t>
            </a:r>
          </a:p>
          <a:p>
            <a:r>
              <a:rPr lang="en-US" sz="2800" dirty="0"/>
              <a:t>Consult Stakeholders: Small firms, state </a:t>
            </a:r>
            <a:r>
              <a:rPr lang="en-US" sz="2800" dirty="0" smtClean="0"/>
              <a:t>and regional governments, universities</a:t>
            </a:r>
            <a:endParaRPr lang="en-US" sz="2800" dirty="0"/>
          </a:p>
          <a:p>
            <a:pPr lvl="1"/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© Charles W. Wessner Ph.D.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FB7096-0A4E-4463-917B-9840BCFD12E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30410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23850"/>
            <a:ext cx="8610600" cy="1352550"/>
          </a:xfrm>
        </p:spPr>
        <p:txBody>
          <a:bodyPr/>
          <a:lstStyle/>
          <a:p>
            <a:r>
              <a:rPr lang="en-US" dirty="0" smtClean="0"/>
              <a:t>Change the matching requirement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10600" cy="4343400"/>
          </a:xfrm>
        </p:spPr>
        <p:txBody>
          <a:bodyPr/>
          <a:lstStyle/>
          <a:p>
            <a:r>
              <a:rPr lang="en-US" sz="2800" dirty="0" smtClean="0"/>
              <a:t>A one-to-one match would:</a:t>
            </a:r>
          </a:p>
          <a:p>
            <a:pPr lvl="1"/>
            <a:r>
              <a:rPr lang="en-US" sz="2400" dirty="0" smtClean="0"/>
              <a:t>Improve the financial stability of MEP Centers</a:t>
            </a:r>
          </a:p>
          <a:p>
            <a:pPr lvl="1"/>
            <a:r>
              <a:rPr lang="en-US" sz="2400" dirty="0" smtClean="0"/>
              <a:t>Encourage long-term planning and transition to the Next Generation Strategy</a:t>
            </a:r>
          </a:p>
          <a:p>
            <a:pPr lvl="1"/>
            <a:r>
              <a:rPr lang="en-US" sz="2400" dirty="0" smtClean="0"/>
              <a:t>Provide more flexibility in managing the program</a:t>
            </a:r>
          </a:p>
          <a:p>
            <a:pPr lvl="1"/>
            <a:r>
              <a:rPr lang="en-US" sz="2400" dirty="0" smtClean="0"/>
              <a:t>Bring MEP cost share in line with other Commerce programs</a:t>
            </a:r>
          </a:p>
          <a:p>
            <a:r>
              <a:rPr lang="en-US" sz="2800" dirty="0"/>
              <a:t>Key risk:</a:t>
            </a:r>
          </a:p>
          <a:p>
            <a:pPr lvl="1"/>
            <a:r>
              <a:rPr lang="en-US" sz="2400" dirty="0"/>
              <a:t>States reduce funding and the program shrinks.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© Charles W. Wessner Ph.D.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FB7096-0A4E-4463-917B-9840BCFD12E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11682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 Federal Funding of MEP against International Benchmarks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495800"/>
          </a:xfrm>
        </p:spPr>
        <p:txBody>
          <a:bodyPr/>
          <a:lstStyle/>
          <a:p>
            <a:r>
              <a:rPr lang="en-US" sz="2800" dirty="0" smtClean="0"/>
              <a:t>Canada funds IRAP at twice the level as the US </a:t>
            </a:r>
            <a:r>
              <a:rPr lang="en-US" sz="2800" dirty="0"/>
              <a:t>funds MEP, but the US economy is 10 times as large</a:t>
            </a:r>
          </a:p>
          <a:p>
            <a:r>
              <a:rPr lang="en-US" sz="2800" dirty="0" smtClean="0"/>
              <a:t>Current levels of funding are not adequate to address MEP’s mission to:</a:t>
            </a:r>
          </a:p>
          <a:p>
            <a:pPr lvl="1"/>
            <a:r>
              <a:rPr lang="en-US" sz="2400" dirty="0" smtClean="0"/>
              <a:t>Expand the Next Generation Strategy</a:t>
            </a:r>
          </a:p>
          <a:p>
            <a:pPr lvl="1"/>
            <a:r>
              <a:rPr lang="en-US" sz="2400" dirty="0" smtClean="0"/>
              <a:t>Sustain Lean Manufacturing Support</a:t>
            </a:r>
          </a:p>
          <a:p>
            <a:pPr lvl="1"/>
            <a:r>
              <a:rPr lang="en-US" sz="2400" dirty="0" smtClean="0"/>
              <a:t>Support adoption of best practices</a:t>
            </a:r>
          </a:p>
          <a:p>
            <a:pPr lvl="1"/>
            <a:r>
              <a:rPr lang="en-US" sz="2400" dirty="0" smtClean="0"/>
              <a:t>Improve data collection and analysis</a:t>
            </a:r>
          </a:p>
          <a:p>
            <a:pPr lvl="1"/>
            <a:r>
              <a:rPr lang="en-US" sz="2400" dirty="0" smtClean="0"/>
              <a:t>Reach more small firms 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© Charles W. Wessner Ph.D.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FB7096-0A4E-4463-917B-9840BCFD12E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41594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 Conclusion: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Adapting MEP for the Future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© Charles W. Wessner Ph.D.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FB7096-0A4E-4463-917B-9840BCFD12E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53113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NIST can move MEP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458200" cy="4648200"/>
          </a:xfrm>
        </p:spPr>
        <p:txBody>
          <a:bodyPr/>
          <a:lstStyle/>
          <a:p>
            <a:r>
              <a:rPr lang="en-US" sz="2300" dirty="0" smtClean="0"/>
              <a:t>Carefully roll out  a more innovation-oriented program</a:t>
            </a:r>
          </a:p>
          <a:p>
            <a:r>
              <a:rPr lang="en-US" sz="2300" dirty="0" smtClean="0"/>
              <a:t>Improve </a:t>
            </a:r>
            <a:r>
              <a:rPr lang="en-US" sz="2300" dirty="0"/>
              <a:t>flexibility and experimentation for MEP Centers</a:t>
            </a:r>
          </a:p>
          <a:p>
            <a:r>
              <a:rPr lang="en-US" sz="2300" dirty="0"/>
              <a:t>Facilitate learning of best practices across MEP Centers</a:t>
            </a:r>
          </a:p>
          <a:p>
            <a:r>
              <a:rPr lang="en-US" sz="2300" dirty="0" smtClean="0"/>
              <a:t>Improve </a:t>
            </a:r>
            <a:r>
              <a:rPr lang="en-US" sz="2300" dirty="0"/>
              <a:t>data </a:t>
            </a:r>
            <a:r>
              <a:rPr lang="en-US" sz="2300" dirty="0" smtClean="0"/>
              <a:t>collection of program outcomes</a:t>
            </a:r>
            <a:endParaRPr lang="en-US" sz="2300" dirty="0"/>
          </a:p>
          <a:p>
            <a:r>
              <a:rPr lang="en-US" sz="2300" dirty="0"/>
              <a:t>Implement </a:t>
            </a:r>
            <a:r>
              <a:rPr lang="en-US" sz="2300" dirty="0" smtClean="0"/>
              <a:t>regular arms-length evaluations of suppliers</a:t>
            </a:r>
            <a:endParaRPr lang="en-US" sz="2300" dirty="0"/>
          </a:p>
          <a:p>
            <a:r>
              <a:rPr lang="en-US" sz="2300" dirty="0" smtClean="0"/>
              <a:t>Draw on best practices from foreign programs</a:t>
            </a:r>
          </a:p>
          <a:p>
            <a:r>
              <a:rPr lang="en-US" sz="2300" dirty="0" smtClean="0"/>
              <a:t>Integrate MEP as a part of a national manufacturing strategy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© Charles W. Wessner Ph.D.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FB7096-0A4E-4463-917B-9840BCFD12E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29583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© Charles W. Wessner Ph.D. 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C67E5C-96F3-4B5A-9768-649846C4ABFD}" type="slidenum">
              <a:rPr lang="en-US">
                <a:solidFill>
                  <a:srgbClr val="000000"/>
                </a:solidFill>
              </a:rPr>
              <a:pPr>
                <a:defRPr/>
              </a:pPr>
              <a:t>78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54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23850"/>
            <a:ext cx="7772400" cy="895350"/>
          </a:xfrm>
        </p:spPr>
        <p:txBody>
          <a:bodyPr/>
          <a:lstStyle/>
          <a:p>
            <a:pPr eaLnBrk="1" hangingPunct="1"/>
            <a:r>
              <a:rPr lang="en-US" altLang="en-US" sz="4800" dirty="0" smtClean="0">
                <a:latin typeface="Papyrus" pitchFamily="66" charset="0"/>
              </a:rPr>
              <a:t>Thank You</a:t>
            </a:r>
          </a:p>
        </p:txBody>
      </p:sp>
      <p:sp>
        <p:nvSpPr>
          <p:cNvPr id="145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7772400" cy="32004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300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800" dirty="0" smtClean="0">
              <a:solidFill>
                <a:srgbClr val="FF6600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200" dirty="0" smtClean="0">
                <a:solidFill>
                  <a:srgbClr val="FF3300"/>
                </a:solidFill>
              </a:rPr>
              <a:t>Charles W. Wessner, Ph.D.</a:t>
            </a:r>
          </a:p>
          <a:p>
            <a:pPr lvl="1" algn="ctr" eaLnBrk="1" hangingPunct="1">
              <a:lnSpc>
                <a:spcPct val="80000"/>
              </a:lnSpc>
              <a:buFontTx/>
              <a:buNone/>
            </a:pPr>
            <a:r>
              <a:rPr lang="en-US" altLang="en-US" sz="2200" dirty="0" smtClean="0">
                <a:solidFill>
                  <a:srgbClr val="5F5F5F"/>
                </a:solidFill>
              </a:rPr>
              <a:t>Director, Program on </a:t>
            </a:r>
          </a:p>
          <a:p>
            <a:pPr lvl="1" algn="ctr" eaLnBrk="1" hangingPunct="1">
              <a:lnSpc>
                <a:spcPct val="80000"/>
              </a:lnSpc>
              <a:buFontTx/>
              <a:buNone/>
            </a:pPr>
            <a:r>
              <a:rPr lang="en-US" altLang="en-US" sz="2200" dirty="0" smtClean="0">
                <a:solidFill>
                  <a:srgbClr val="5F5F5F"/>
                </a:solidFill>
              </a:rPr>
              <a:t>Technology, Innovation and Entrepreneurship</a:t>
            </a:r>
          </a:p>
          <a:p>
            <a:pPr lvl="1" algn="ctr" eaLnBrk="1" hangingPunct="1">
              <a:lnSpc>
                <a:spcPct val="80000"/>
              </a:lnSpc>
              <a:buFontTx/>
              <a:buNone/>
            </a:pPr>
            <a:r>
              <a:rPr lang="en-US" altLang="en-US" sz="2200" dirty="0" smtClean="0">
                <a:solidFill>
                  <a:srgbClr val="5F5F5F"/>
                </a:solidFill>
              </a:rPr>
              <a:t>The U.S. National Academies</a:t>
            </a:r>
          </a:p>
          <a:p>
            <a:pPr lvl="1" algn="ctr" eaLnBrk="1" hangingPunct="1">
              <a:lnSpc>
                <a:spcPct val="80000"/>
              </a:lnSpc>
              <a:buFontTx/>
              <a:buNone/>
            </a:pPr>
            <a:r>
              <a:rPr lang="en-US" altLang="en-US" sz="2200" dirty="0" smtClean="0">
                <a:solidFill>
                  <a:srgbClr val="5F5F5F"/>
                </a:solidFill>
              </a:rPr>
              <a:t>500 Fifth Street NW</a:t>
            </a:r>
          </a:p>
          <a:p>
            <a:pPr lvl="1" algn="ctr" eaLnBrk="1" hangingPunct="1">
              <a:lnSpc>
                <a:spcPct val="80000"/>
              </a:lnSpc>
              <a:buFontTx/>
              <a:buNone/>
            </a:pPr>
            <a:r>
              <a:rPr lang="en-US" altLang="en-US" sz="2200" dirty="0" smtClean="0">
                <a:solidFill>
                  <a:srgbClr val="5F5F5F"/>
                </a:solidFill>
              </a:rPr>
              <a:t>Washington, D.C.  20001</a:t>
            </a:r>
          </a:p>
          <a:p>
            <a:pPr lvl="1" algn="ctr" eaLnBrk="1" hangingPunct="1">
              <a:lnSpc>
                <a:spcPct val="80000"/>
              </a:lnSpc>
              <a:buFontTx/>
              <a:buNone/>
            </a:pPr>
            <a:r>
              <a:rPr lang="en-US" altLang="en-US" sz="2200" dirty="0" smtClean="0">
                <a:solidFill>
                  <a:srgbClr val="5F5F5F"/>
                </a:solidFill>
                <a:hlinkClick r:id="rId3"/>
              </a:rPr>
              <a:t>cwessner@nas.edu</a:t>
            </a:r>
            <a:endParaRPr lang="en-US" altLang="en-US" sz="2200" dirty="0" smtClean="0">
              <a:solidFill>
                <a:srgbClr val="5F5F5F"/>
              </a:solidFill>
            </a:endParaRPr>
          </a:p>
          <a:p>
            <a:pPr lvl="1" algn="ctr" eaLnBrk="1" hangingPunct="1">
              <a:lnSpc>
                <a:spcPct val="80000"/>
              </a:lnSpc>
              <a:buFontTx/>
              <a:buNone/>
            </a:pPr>
            <a:r>
              <a:rPr lang="en-US" altLang="en-US" sz="2200" dirty="0" smtClean="0">
                <a:solidFill>
                  <a:srgbClr val="5F5F5F"/>
                </a:solidFill>
              </a:rPr>
              <a:t>Tel: 202 334 3801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1000" dirty="0" smtClean="0">
              <a:solidFill>
                <a:srgbClr val="5F5F5F"/>
              </a:solidFill>
            </a:endParaRPr>
          </a:p>
          <a:p>
            <a:pPr lvl="1" algn="ctr" eaLnBrk="1" hangingPunct="1">
              <a:lnSpc>
                <a:spcPct val="80000"/>
              </a:lnSpc>
              <a:buFontTx/>
              <a:buNone/>
            </a:pPr>
            <a:r>
              <a:rPr lang="en-US" altLang="en-US" sz="2200" dirty="0" smtClean="0">
                <a:solidFill>
                  <a:srgbClr val="FF3300"/>
                </a:solidFill>
              </a:rPr>
              <a:t>http://www.nationalacademies.org/step</a:t>
            </a:r>
          </a:p>
        </p:txBody>
      </p:sp>
      <p:pic>
        <p:nvPicPr>
          <p:cNvPr id="145414" name="Picture 5" descr="n459_01x_duo">
            <a:hlinkClick r:id="rId4"/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143000"/>
            <a:ext cx="1438275" cy="1438275"/>
          </a:xfrm>
        </p:spPr>
      </p:pic>
      <p:pic>
        <p:nvPicPr>
          <p:cNvPr id="145415" name="Picture 6" descr="One of eight bronze panels on front doors of NAS building; photo by Carol M. Highsmith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0" y="1143000"/>
            <a:ext cx="1438275" cy="1438275"/>
          </a:xfrm>
          <a:noFill/>
        </p:spPr>
      </p:pic>
    </p:spTree>
    <p:extLst>
      <p:ext uri="{BB962C8B-B14F-4D97-AF65-F5344CB8AC3E}">
        <p14:creationId xmlns:p14="http://schemas.microsoft.com/office/powerpoint/2010/main" val="58161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Charles W. Wessner PhD.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5616B-9E86-419C-AB30-4B261BCF8FD9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STEP’s Study of SBIR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610600" cy="4800600"/>
          </a:xfrm>
        </p:spPr>
        <p:txBody>
          <a:bodyPr/>
          <a:lstStyle/>
          <a:p>
            <a:pPr eaLnBrk="1" hangingPunct="1">
              <a:spcAft>
                <a:spcPct val="5000"/>
              </a:spcAft>
            </a:pPr>
            <a:r>
              <a:rPr lang="en-US" altLang="en-US" dirty="0" smtClean="0">
                <a:solidFill>
                  <a:srgbClr val="FF3300"/>
                </a:solidFill>
              </a:rPr>
              <a:t>Crossing the Valley of Death: An Assessment of the SBIR Program</a:t>
            </a:r>
          </a:p>
          <a:p>
            <a:pPr lvl="1" eaLnBrk="1" hangingPunct="1"/>
            <a:r>
              <a:rPr lang="en-US" altLang="en-US" dirty="0" smtClean="0"/>
              <a:t>Improved the public’s understanding of the challenges of Early Stage Finance</a:t>
            </a:r>
          </a:p>
          <a:p>
            <a:pPr lvl="1" eaLnBrk="1" hangingPunct="1"/>
            <a:r>
              <a:rPr lang="en-US" altLang="en-US" dirty="0" smtClean="0"/>
              <a:t>Documented the diversity, flexibility, and effectiveness of the SBIR programs</a:t>
            </a:r>
          </a:p>
          <a:p>
            <a:pPr eaLnBrk="1" hangingPunct="1"/>
            <a:r>
              <a:rPr lang="en-US" altLang="en-US" dirty="0" smtClean="0">
                <a:solidFill>
                  <a:srgbClr val="FF3300"/>
                </a:solidFill>
              </a:rPr>
              <a:t>The </a:t>
            </a:r>
            <a:r>
              <a:rPr lang="en-US" altLang="en-US" dirty="0">
                <a:solidFill>
                  <a:srgbClr val="FF3300"/>
                </a:solidFill>
              </a:rPr>
              <a:t>Study has had a Major Impact on the 2012 SBIR </a:t>
            </a:r>
            <a:r>
              <a:rPr lang="en-US" altLang="en-US" dirty="0" smtClean="0">
                <a:solidFill>
                  <a:srgbClr val="FF3300"/>
                </a:solidFill>
              </a:rPr>
              <a:t>Reauthorization</a:t>
            </a:r>
            <a:endParaRPr lang="en-US" altLang="en-US" sz="2400" dirty="0" smtClean="0">
              <a:solidFill>
                <a:srgbClr val="FF3300"/>
              </a:solidFill>
            </a:endParaRPr>
          </a:p>
          <a:p>
            <a:pPr lvl="1" eaLnBrk="1" hangingPunct="1"/>
            <a:r>
              <a:rPr lang="en-US" altLang="en-US" dirty="0"/>
              <a:t>Extension of the program </a:t>
            </a:r>
            <a:r>
              <a:rPr lang="en-US" altLang="en-US" dirty="0" smtClean="0"/>
              <a:t>until </a:t>
            </a:r>
            <a:r>
              <a:rPr lang="en-US" altLang="en-US" dirty="0"/>
              <a:t>2017</a:t>
            </a:r>
          </a:p>
          <a:p>
            <a:pPr lvl="1" eaLnBrk="1" hangingPunct="1"/>
            <a:r>
              <a:rPr lang="en-US" altLang="en-US" dirty="0"/>
              <a:t>Increase </a:t>
            </a:r>
            <a:r>
              <a:rPr lang="en-US" altLang="en-US" dirty="0" smtClean="0"/>
              <a:t>in program from 2.5% to 3.2% over 6 years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43787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Academies’ Review of the MEP Program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7848600" cy="1752600"/>
          </a:xfrm>
        </p:spPr>
        <p:txBody>
          <a:bodyPr/>
          <a:lstStyle/>
          <a:p>
            <a:r>
              <a:rPr lang="en-US" sz="2400" dirty="0" smtClean="0"/>
              <a:t>An </a:t>
            </a:r>
            <a:r>
              <a:rPr lang="en-US" sz="2400" dirty="0"/>
              <a:t>evaluation of the operation, achievements, and challenges of the Manufacturing Extension Partnership </a:t>
            </a:r>
            <a:r>
              <a:rPr lang="en-US" sz="2400" dirty="0" smtClean="0"/>
              <a:t>program </a:t>
            </a:r>
            <a:r>
              <a:rPr lang="en-US" sz="2400" dirty="0"/>
              <a:t>at the National Institute of Standards and </a:t>
            </a:r>
            <a:r>
              <a:rPr lang="en-US" sz="2400" dirty="0" smtClean="0"/>
              <a:t>Technology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Charles W. Wessner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4756CF8-4DBD-4EC5-A60E-2AE34AD44E6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786815"/>
      </p:ext>
    </p:extLst>
  </p:cSld>
  <p:clrMapOvr>
    <a:masterClrMapping/>
  </p:clrMapOvr>
</p:sld>
</file>

<file path=ppt/theme/theme1.xml><?xml version="1.0" encoding="utf-8"?>
<a:theme xmlns:a="http://schemas.openxmlformats.org/drawingml/2006/main" name="1_oc_powerpointtemplate">
  <a:themeElements>
    <a:clrScheme name="oc_powerpointtemplate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oc_powerpointtemplate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_powerpoint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_powerpoint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_powerpoint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_powerpoint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_powerpoint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_powerpoint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_powerpoint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c_powerpointtemplate">
  <a:themeElements>
    <a:clrScheme name="oc_powerpointtemplate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oc_powerpointtemplate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_powerpoint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_powerpoint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_powerpoint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_powerpoint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_powerpoint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_powerpoint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_powerpoint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oc_powerpointtemplate">
  <a:themeElements>
    <a:clrScheme name="oc_powerpointtemplate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oc_powerpointtemplate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_powerpoint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_powerpoint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_powerpoint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_powerpoint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_powerpoint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_powerpoint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_powerpoint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2_oc_powerpointtemplate">
  <a:themeElements>
    <a:clrScheme name="11_oc_powerpointtemplate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11_oc_powerpointtemplate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oc_powerpoint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oc_powerpoint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oc_powerpoint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oc_powerpoint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oc_powerpoint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oc_powerpoint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oc_powerpoint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oc_powerpointtemplate">
  <a:themeElements>
    <a:clrScheme name="2_oc_powerpointtemplate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2_oc_powerpointtemplate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c_powerpoint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c_powerpoint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c_powerpoint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c_powerpoint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c_powerpoint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c_powerpoint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c_powerpoint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heme1">
  <a:themeElements>
    <a:clrScheme name="14_oc_powerpointtemplate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14_oc_powerpointtemplate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4_oc_powerpoint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oc_powerpoint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oc_powerpoint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oc_powerpoint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oc_powerpoint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oc_powerpoint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oc_powerpoint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oc_powerpointtemplate">
  <a:themeElements>
    <a:clrScheme name="2_oc_powerpointtemplate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2_oc_powerpointtemplate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c_powerpoint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c_powerpoint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c_powerpoint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c_powerpoint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c_powerpoint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c_powerpoint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c_powerpoint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oc_powerpointtemplate">
  <a:themeElements>
    <a:clrScheme name="2_oc_powerpointtemplate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2_oc_powerpointtemplate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c_powerpoint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c_powerpoint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c_powerpoint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c_powerpoint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c_powerpoint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c_powerpoint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c_powerpoint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1843</TotalTime>
  <Words>4786</Words>
  <Application>Microsoft Office PowerPoint</Application>
  <PresentationFormat>On-screen Show (4:3)</PresentationFormat>
  <Paragraphs>675</Paragraphs>
  <Slides>78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78</vt:i4>
      </vt:variant>
    </vt:vector>
  </HeadingPairs>
  <TitlesOfParts>
    <vt:vector size="86" baseType="lpstr">
      <vt:lpstr>1_oc_powerpointtemplate</vt:lpstr>
      <vt:lpstr>2_oc_powerpointtemplate</vt:lpstr>
      <vt:lpstr>3_oc_powerpointtemplate</vt:lpstr>
      <vt:lpstr>12_oc_powerpointtemplate</vt:lpstr>
      <vt:lpstr>4_oc_powerpointtemplate</vt:lpstr>
      <vt:lpstr>Theme1</vt:lpstr>
      <vt:lpstr>5_oc_powerpointtemplate</vt:lpstr>
      <vt:lpstr>6_oc_powerpointtemplate</vt:lpstr>
      <vt:lpstr>21st Century Manufacturing: The Role of the MEP Program</vt:lpstr>
      <vt:lpstr>Today’s Presentation</vt:lpstr>
      <vt:lpstr>Disclaimer: </vt:lpstr>
      <vt:lpstr>The National Academies</vt:lpstr>
      <vt:lpstr>The Academies’ Board on Science, Technology, and Economic Policy is Globally Recognized as a Center of Expertise on Innovation</vt:lpstr>
      <vt:lpstr>STEP’s  Recent Study of Global Innovation</vt:lpstr>
      <vt:lpstr>STEP’s Current Innovation Work</vt:lpstr>
      <vt:lpstr>STEP’s Study of SBIR</vt:lpstr>
      <vt:lpstr>The Academies’ Review of the MEP Program</vt:lpstr>
      <vt:lpstr>The Academies’ Study Process</vt:lpstr>
      <vt:lpstr>A Distinguished Committee: Responsible for the Report</vt:lpstr>
      <vt:lpstr>The Committee’s Key Tasks</vt:lpstr>
      <vt:lpstr>The Committee’s Study of MEP</vt:lpstr>
      <vt:lpstr>Key Study Challenges</vt:lpstr>
      <vt:lpstr>Analysis Based on Multiple Sources</vt:lpstr>
      <vt:lpstr>Additional Sources of Information</vt:lpstr>
      <vt:lpstr>Activities and Deliverables</vt:lpstr>
      <vt:lpstr>The Consensus Report</vt:lpstr>
      <vt:lpstr>Academy Review of the MEP Study </vt:lpstr>
      <vt:lpstr>The Academy appoints a Committee to Review the Report</vt:lpstr>
      <vt:lpstr>A Detailed and Extended Process May 9 – September 27, 2013</vt:lpstr>
      <vt:lpstr>Setting the Stage:  The Report Describes the Nation’s Manufacturing Challenge </vt:lpstr>
      <vt:lpstr>Why does Manufacturing Matter?</vt:lpstr>
      <vt:lpstr>Declines in U.S. Trade Balance for Advanced Technology Products</vt:lpstr>
      <vt:lpstr>MIT Views on the Flight of Manufacturing</vt:lpstr>
      <vt:lpstr>“The loss of companies that can make things will end up in the loss of research that can invent them.” </vt:lpstr>
      <vt:lpstr>R&amp;D Needs Manufacturing to be Successful </vt:lpstr>
      <vt:lpstr>Countries of the World that think Manufacturing doesn’t matter</vt:lpstr>
      <vt:lpstr>Making Matters:   We need to revive the paradigm:  “Innovated Here; Made Here”</vt:lpstr>
      <vt:lpstr>The U.S. needs to be an Attractive Location for R&amp;D and Manufacturing</vt:lpstr>
      <vt:lpstr>The Committee’s  Review of Leading National Programs to Support Applied Research and Manufacturing</vt:lpstr>
      <vt:lpstr>Why Review Foreign Programs?</vt:lpstr>
      <vt:lpstr>Canada’s Industrial Research Assistance Program (IRAP)</vt:lpstr>
      <vt:lpstr>Canada’s IRAP Provides  3 types of Services</vt:lpstr>
      <vt:lpstr>The German Fraunhofer Institutes</vt:lpstr>
      <vt:lpstr>The Fraunhofer Advantage</vt:lpstr>
      <vt:lpstr>Fraunhofer Strengths</vt:lpstr>
      <vt:lpstr>Fraunhofer Weaknesses</vt:lpstr>
      <vt:lpstr>Taiwan’s Industrial Technology Research Institute (ITRI)</vt:lpstr>
      <vt:lpstr>ITRI Functions</vt:lpstr>
      <vt:lpstr>ITRI’s Six Research Fields, with focus on Commercial Applications</vt:lpstr>
      <vt:lpstr>Britain’s Catapult Program</vt:lpstr>
      <vt:lpstr>Britain’s Catapult Program</vt:lpstr>
      <vt:lpstr>France’s Carnot Program</vt:lpstr>
      <vt:lpstr>PowerPoint Presentation</vt:lpstr>
      <vt:lpstr>Key Point</vt:lpstr>
      <vt:lpstr>What can we learn from these Foreign Programs?  Best Practices Include: </vt:lpstr>
      <vt:lpstr>Best Practices from Foreign Programs</vt:lpstr>
      <vt:lpstr>Best Practice Lessons </vt:lpstr>
      <vt:lpstr>More Best Practice Lessons</vt:lpstr>
      <vt:lpstr>U.S. Support for Manufacturing </vt:lpstr>
      <vt:lpstr>New US Manufacturing Strategy</vt:lpstr>
      <vt:lpstr>What is MEP’s Role?</vt:lpstr>
      <vt:lpstr>MEP’s Unique Role</vt:lpstr>
      <vt:lpstr>MEP in NIST’s Portfolio</vt:lpstr>
      <vt:lpstr>Challenges facing MEP Today</vt:lpstr>
      <vt:lpstr>Key Findings</vt:lpstr>
      <vt:lpstr>Core Findings</vt:lpstr>
      <vt:lpstr>Center Diversity is an Advantage</vt:lpstr>
      <vt:lpstr>MEP’s Valuable Focus on Lean</vt:lpstr>
      <vt:lpstr>The New Strategic Orientation</vt:lpstr>
      <vt:lpstr>Implementing NGS depends on the Strength of the Centers</vt:lpstr>
      <vt:lpstr>Next Generation Strategy Risks</vt:lpstr>
      <vt:lpstr>MEP’s Funding Challenges</vt:lpstr>
      <vt:lpstr>MEP Metrics and Evaluation</vt:lpstr>
      <vt:lpstr>Key Recommendations</vt:lpstr>
      <vt:lpstr>Core Recommendations</vt:lpstr>
      <vt:lpstr>Maximize Impact over Coverage</vt:lpstr>
      <vt:lpstr>Focus on MEP Center Performance</vt:lpstr>
      <vt:lpstr>Keep Lean Manufacturing</vt:lpstr>
      <vt:lpstr>Go with the New Strategy but address Challenges</vt:lpstr>
      <vt:lpstr>Benchmark Service Providers</vt:lpstr>
      <vt:lpstr>Improve Data Collection &amp; Analysis</vt:lpstr>
      <vt:lpstr>Change the matching requirement </vt:lpstr>
      <vt:lpstr>Match Federal Funding of MEP against International Benchmarks</vt:lpstr>
      <vt:lpstr>In Conclusion:</vt:lpstr>
      <vt:lpstr>NIST can move MEP forward</vt:lpstr>
      <vt:lpstr>Thank You</vt:lpstr>
    </vt:vector>
  </TitlesOfParts>
  <Company>The National Academies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21st Century Manufacturing: The Role of the MEP Program</dc:title>
  <dc:creator>Sujai Shivakumar</dc:creator>
  <cp:lastModifiedBy>Sujai Shivakumar</cp:lastModifiedBy>
  <cp:revision>102</cp:revision>
  <cp:lastPrinted>2013-09-25T17:37:53Z</cp:lastPrinted>
  <dcterms:created xsi:type="dcterms:W3CDTF">2013-09-06T16:48:15Z</dcterms:created>
  <dcterms:modified xsi:type="dcterms:W3CDTF">2013-09-25T20:45:23Z</dcterms:modified>
</cp:coreProperties>
</file>