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handoutMasterIdLst>
    <p:handoutMasterId r:id="rId19"/>
  </p:handoutMasterIdLst>
  <p:sldIdLst>
    <p:sldId id="501" r:id="rId2"/>
    <p:sldId id="765" r:id="rId3"/>
    <p:sldId id="776" r:id="rId4"/>
    <p:sldId id="767" r:id="rId5"/>
    <p:sldId id="713" r:id="rId6"/>
    <p:sldId id="759" r:id="rId7"/>
    <p:sldId id="763" r:id="rId8"/>
    <p:sldId id="726" r:id="rId9"/>
    <p:sldId id="768" r:id="rId10"/>
    <p:sldId id="764" r:id="rId11"/>
    <p:sldId id="730" r:id="rId12"/>
    <p:sldId id="717" r:id="rId13"/>
    <p:sldId id="727" r:id="rId14"/>
    <p:sldId id="770" r:id="rId15"/>
    <p:sldId id="761" r:id="rId16"/>
    <p:sldId id="7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0D6027"/>
    <a:srgbClr val="E0FEDA"/>
    <a:srgbClr val="EDF6FC"/>
    <a:srgbClr val="CEFDC8"/>
    <a:srgbClr val="EDFF95"/>
    <a:srgbClr val="426D95"/>
    <a:srgbClr val="717171"/>
    <a:srgbClr val="B54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5" autoAdjust="0"/>
    <p:restoredTop sz="86420" autoAdjust="0"/>
  </p:normalViewPr>
  <p:slideViewPr>
    <p:cSldViewPr showGuides="1">
      <p:cViewPr>
        <p:scale>
          <a:sx n="84" d="100"/>
          <a:sy n="84" d="100"/>
        </p:scale>
        <p:origin x="1056" y="792"/>
      </p:cViewPr>
      <p:guideLst>
        <p:guide orient="horz" pos="2160"/>
        <p:guide pos="384"/>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46" d="100"/>
        <a:sy n="14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7C10A-98A3-434B-A148-876C3CFAB536}" type="doc">
      <dgm:prSet loTypeId="urn:microsoft.com/office/officeart/2005/8/layout/gear1" loCatId="" qsTypeId="urn:microsoft.com/office/officeart/2005/8/quickstyle/simple2" qsCatId="simple" csTypeId="urn:microsoft.com/office/officeart/2005/8/colors/colorful2" csCatId="colorful" phldr="1"/>
      <dgm:spPr/>
    </dgm:pt>
    <dgm:pt modelId="{5878A9EA-24A7-9044-9CEA-A79F058A9169}">
      <dgm:prSet phldrT="[Text]" custT="1"/>
      <dgm:spPr>
        <a:solidFill>
          <a:srgbClr val="983E3C"/>
        </a:solidFill>
      </dgm:spPr>
      <dgm:t>
        <a:bodyPr/>
        <a:lstStyle/>
        <a:p>
          <a:r>
            <a:rPr lang="en-US" sz="1800" dirty="0"/>
            <a:t>NIST Laboratory Programs</a:t>
          </a:r>
        </a:p>
      </dgm:t>
    </dgm:pt>
    <dgm:pt modelId="{46458BBF-FCBE-9C43-A15A-51A450803FA7}" type="parTrans" cxnId="{9248147D-1A93-7D48-8E5A-60547429AA3E}">
      <dgm:prSet/>
      <dgm:spPr/>
      <dgm:t>
        <a:bodyPr/>
        <a:lstStyle/>
        <a:p>
          <a:endParaRPr lang="en-US"/>
        </a:p>
      </dgm:t>
    </dgm:pt>
    <dgm:pt modelId="{7536CE62-2FD6-C44C-AA0C-602B0ABD2482}" type="sibTrans" cxnId="{9248147D-1A93-7D48-8E5A-60547429AA3E}">
      <dgm:prSet/>
      <dgm:spPr/>
      <dgm:t>
        <a:bodyPr/>
        <a:lstStyle/>
        <a:p>
          <a:endParaRPr lang="en-US"/>
        </a:p>
      </dgm:t>
    </dgm:pt>
    <dgm:pt modelId="{1C758D57-5805-A541-9E55-07F8507DE275}">
      <dgm:prSet phldrT="[Text]" custT="1"/>
      <dgm:spPr>
        <a:solidFill>
          <a:srgbClr val="816938"/>
        </a:solidFill>
      </dgm:spPr>
      <dgm:t>
        <a:bodyPr/>
        <a:lstStyle/>
        <a:p>
          <a:r>
            <a:rPr lang="en-US" sz="1800" dirty="0"/>
            <a:t>Standards Leadership</a:t>
          </a:r>
        </a:p>
      </dgm:t>
    </dgm:pt>
    <dgm:pt modelId="{194C8126-5A1B-3544-AEBC-1C358F4FB8F3}" type="parTrans" cxnId="{B3251AE7-05F4-BE40-837F-7A2AE2E3AB69}">
      <dgm:prSet/>
      <dgm:spPr/>
      <dgm:t>
        <a:bodyPr/>
        <a:lstStyle/>
        <a:p>
          <a:endParaRPr lang="en-US"/>
        </a:p>
      </dgm:t>
    </dgm:pt>
    <dgm:pt modelId="{93773D0F-E873-024A-81D6-3C64ECB89C64}" type="sibTrans" cxnId="{B3251AE7-05F4-BE40-837F-7A2AE2E3AB69}">
      <dgm:prSet/>
      <dgm:spPr/>
      <dgm:t>
        <a:bodyPr/>
        <a:lstStyle/>
        <a:p>
          <a:endParaRPr lang="en-US"/>
        </a:p>
      </dgm:t>
    </dgm:pt>
    <dgm:pt modelId="{167BD95A-7764-0B4B-9579-5F00F331FA24}">
      <dgm:prSet/>
      <dgm:spPr>
        <a:solidFill>
          <a:srgbClr val="1C4815">
            <a:alpha val="90000"/>
          </a:srgbClr>
        </a:solidFill>
      </dgm:spPr>
      <dgm:t>
        <a:bodyPr/>
        <a:lstStyle/>
        <a:p>
          <a:r>
            <a:rPr lang="en-US" altLang="en-US" dirty="0"/>
            <a:t>Coordination &amp; Communication</a:t>
          </a:r>
          <a:endParaRPr lang="en-US" dirty="0"/>
        </a:p>
      </dgm:t>
    </dgm:pt>
    <dgm:pt modelId="{1439DADE-0FA5-8142-9F6A-CB7368E68ECB}" type="parTrans" cxnId="{36457F86-9EEC-7141-B9A7-EA415A26590B}">
      <dgm:prSet/>
      <dgm:spPr/>
      <dgm:t>
        <a:bodyPr/>
        <a:lstStyle/>
        <a:p>
          <a:endParaRPr lang="en-US"/>
        </a:p>
      </dgm:t>
    </dgm:pt>
    <dgm:pt modelId="{AD2174CC-D256-004F-96DE-74C20587BB40}" type="sibTrans" cxnId="{36457F86-9EEC-7141-B9A7-EA415A26590B}">
      <dgm:prSet/>
      <dgm:spPr/>
      <dgm:t>
        <a:bodyPr/>
        <a:lstStyle/>
        <a:p>
          <a:endParaRPr lang="en-US"/>
        </a:p>
      </dgm:t>
    </dgm:pt>
    <dgm:pt modelId="{646E23D8-CC99-EB4E-9A83-AD578F1B2966}" type="pres">
      <dgm:prSet presAssocID="{E667C10A-98A3-434B-A148-876C3CFAB536}" presName="composite" presStyleCnt="0">
        <dgm:presLayoutVars>
          <dgm:chMax val="3"/>
          <dgm:animLvl val="lvl"/>
          <dgm:resizeHandles val="exact"/>
        </dgm:presLayoutVars>
      </dgm:prSet>
      <dgm:spPr/>
    </dgm:pt>
    <dgm:pt modelId="{347F21A9-BFF9-9945-B412-1D5AD5BF090F}" type="pres">
      <dgm:prSet presAssocID="{5878A9EA-24A7-9044-9CEA-A79F058A9169}" presName="gear1" presStyleLbl="node1" presStyleIdx="0" presStyleCnt="3" custLinFactNeighborX="128" custLinFactNeighborY="1084">
        <dgm:presLayoutVars>
          <dgm:chMax val="1"/>
          <dgm:bulletEnabled val="1"/>
        </dgm:presLayoutVars>
      </dgm:prSet>
      <dgm:spPr/>
      <dgm:t>
        <a:bodyPr/>
        <a:lstStyle/>
        <a:p>
          <a:endParaRPr lang="en-US"/>
        </a:p>
      </dgm:t>
    </dgm:pt>
    <dgm:pt modelId="{B6FB928A-8D44-FE43-A161-811A7D814C49}" type="pres">
      <dgm:prSet presAssocID="{5878A9EA-24A7-9044-9CEA-A79F058A9169}" presName="gear1srcNode" presStyleLbl="node1" presStyleIdx="0" presStyleCnt="3"/>
      <dgm:spPr/>
      <dgm:t>
        <a:bodyPr/>
        <a:lstStyle/>
        <a:p>
          <a:endParaRPr lang="en-US"/>
        </a:p>
      </dgm:t>
    </dgm:pt>
    <dgm:pt modelId="{9849072A-9BD1-064A-8BE0-22164088FF6E}" type="pres">
      <dgm:prSet presAssocID="{5878A9EA-24A7-9044-9CEA-A79F058A9169}" presName="gear1dstNode" presStyleLbl="node1" presStyleIdx="0" presStyleCnt="3"/>
      <dgm:spPr/>
      <dgm:t>
        <a:bodyPr/>
        <a:lstStyle/>
        <a:p>
          <a:endParaRPr lang="en-US"/>
        </a:p>
      </dgm:t>
    </dgm:pt>
    <dgm:pt modelId="{1D71773F-C029-D74C-B938-3ED12AF22D0A}" type="pres">
      <dgm:prSet presAssocID="{1C758D57-5805-A541-9E55-07F8507DE275}" presName="gear2" presStyleLbl="node1" presStyleIdx="1" presStyleCnt="3">
        <dgm:presLayoutVars>
          <dgm:chMax val="1"/>
          <dgm:bulletEnabled val="1"/>
        </dgm:presLayoutVars>
      </dgm:prSet>
      <dgm:spPr/>
      <dgm:t>
        <a:bodyPr/>
        <a:lstStyle/>
        <a:p>
          <a:endParaRPr lang="en-US"/>
        </a:p>
      </dgm:t>
    </dgm:pt>
    <dgm:pt modelId="{2B9CC05C-5848-D24E-A334-87B5B908BADD}" type="pres">
      <dgm:prSet presAssocID="{1C758D57-5805-A541-9E55-07F8507DE275}" presName="gear2srcNode" presStyleLbl="node1" presStyleIdx="1" presStyleCnt="3"/>
      <dgm:spPr/>
      <dgm:t>
        <a:bodyPr/>
        <a:lstStyle/>
        <a:p>
          <a:endParaRPr lang="en-US"/>
        </a:p>
      </dgm:t>
    </dgm:pt>
    <dgm:pt modelId="{B81AE903-CF68-8541-A667-65E081140ABD}" type="pres">
      <dgm:prSet presAssocID="{1C758D57-5805-A541-9E55-07F8507DE275}" presName="gear2dstNode" presStyleLbl="node1" presStyleIdx="1" presStyleCnt="3"/>
      <dgm:spPr/>
      <dgm:t>
        <a:bodyPr/>
        <a:lstStyle/>
        <a:p>
          <a:endParaRPr lang="en-US"/>
        </a:p>
      </dgm:t>
    </dgm:pt>
    <dgm:pt modelId="{235A8114-F4A1-A242-9D7F-561C87146CE2}" type="pres">
      <dgm:prSet presAssocID="{167BD95A-7764-0B4B-9579-5F00F331FA24}" presName="gear3" presStyleLbl="node1" presStyleIdx="2" presStyleCnt="3"/>
      <dgm:spPr/>
      <dgm:t>
        <a:bodyPr/>
        <a:lstStyle/>
        <a:p>
          <a:endParaRPr lang="en-US"/>
        </a:p>
      </dgm:t>
    </dgm:pt>
    <dgm:pt modelId="{DAAA4C47-C206-9C43-B81F-D896C2200D86}" type="pres">
      <dgm:prSet presAssocID="{167BD95A-7764-0B4B-9579-5F00F331FA24}" presName="gear3tx" presStyleLbl="node1" presStyleIdx="2" presStyleCnt="3">
        <dgm:presLayoutVars>
          <dgm:chMax val="1"/>
          <dgm:bulletEnabled val="1"/>
        </dgm:presLayoutVars>
      </dgm:prSet>
      <dgm:spPr/>
      <dgm:t>
        <a:bodyPr/>
        <a:lstStyle/>
        <a:p>
          <a:endParaRPr lang="en-US"/>
        </a:p>
      </dgm:t>
    </dgm:pt>
    <dgm:pt modelId="{66DC440F-D53B-4F45-957A-6CDF3C6BE8C9}" type="pres">
      <dgm:prSet presAssocID="{167BD95A-7764-0B4B-9579-5F00F331FA24}" presName="gear3srcNode" presStyleLbl="node1" presStyleIdx="2" presStyleCnt="3"/>
      <dgm:spPr/>
      <dgm:t>
        <a:bodyPr/>
        <a:lstStyle/>
        <a:p>
          <a:endParaRPr lang="en-US"/>
        </a:p>
      </dgm:t>
    </dgm:pt>
    <dgm:pt modelId="{433F8775-24A6-834C-A2B1-A135A98F09F0}" type="pres">
      <dgm:prSet presAssocID="{167BD95A-7764-0B4B-9579-5F00F331FA24}" presName="gear3dstNode" presStyleLbl="node1" presStyleIdx="2" presStyleCnt="3"/>
      <dgm:spPr/>
      <dgm:t>
        <a:bodyPr/>
        <a:lstStyle/>
        <a:p>
          <a:endParaRPr lang="en-US"/>
        </a:p>
      </dgm:t>
    </dgm:pt>
    <dgm:pt modelId="{FC5D5F39-DB80-2545-B4EE-D25C6E1EF343}" type="pres">
      <dgm:prSet presAssocID="{7536CE62-2FD6-C44C-AA0C-602B0ABD2482}" presName="connector1" presStyleLbl="sibTrans2D1" presStyleIdx="0" presStyleCnt="3"/>
      <dgm:spPr/>
      <dgm:t>
        <a:bodyPr/>
        <a:lstStyle/>
        <a:p>
          <a:endParaRPr lang="en-US"/>
        </a:p>
      </dgm:t>
    </dgm:pt>
    <dgm:pt modelId="{7FBC1241-BAFF-C041-8099-347111A2C42A}" type="pres">
      <dgm:prSet presAssocID="{93773D0F-E873-024A-81D6-3C64ECB89C64}" presName="connector2" presStyleLbl="sibTrans2D1" presStyleIdx="1" presStyleCnt="3"/>
      <dgm:spPr/>
      <dgm:t>
        <a:bodyPr/>
        <a:lstStyle/>
        <a:p>
          <a:endParaRPr lang="en-US"/>
        </a:p>
      </dgm:t>
    </dgm:pt>
    <dgm:pt modelId="{A0F23DBF-B124-6A45-B84E-E89341E7998D}" type="pres">
      <dgm:prSet presAssocID="{AD2174CC-D256-004F-96DE-74C20587BB40}" presName="connector3" presStyleLbl="sibTrans2D1" presStyleIdx="2" presStyleCnt="3"/>
      <dgm:spPr/>
      <dgm:t>
        <a:bodyPr/>
        <a:lstStyle/>
        <a:p>
          <a:endParaRPr lang="en-US"/>
        </a:p>
      </dgm:t>
    </dgm:pt>
  </dgm:ptLst>
  <dgm:cxnLst>
    <dgm:cxn modelId="{65175FB0-4F6F-864A-B26C-CBDEDFCD2C51}" type="presOf" srcId="{1C758D57-5805-A541-9E55-07F8507DE275}" destId="{2B9CC05C-5848-D24E-A334-87B5B908BADD}" srcOrd="1" destOrd="0" presId="urn:microsoft.com/office/officeart/2005/8/layout/gear1"/>
    <dgm:cxn modelId="{FF467F26-6B84-F74A-BBE5-1D7739957AA7}" type="presOf" srcId="{AD2174CC-D256-004F-96DE-74C20587BB40}" destId="{A0F23DBF-B124-6A45-B84E-E89341E7998D}" srcOrd="0" destOrd="0" presId="urn:microsoft.com/office/officeart/2005/8/layout/gear1"/>
    <dgm:cxn modelId="{63F5E76A-370E-C840-ABB5-76CA7605F8A8}" type="presOf" srcId="{167BD95A-7764-0B4B-9579-5F00F331FA24}" destId="{66DC440F-D53B-4F45-957A-6CDF3C6BE8C9}" srcOrd="2" destOrd="0" presId="urn:microsoft.com/office/officeart/2005/8/layout/gear1"/>
    <dgm:cxn modelId="{8F47CE48-1537-8148-99CB-84627B3894D6}" type="presOf" srcId="{7536CE62-2FD6-C44C-AA0C-602B0ABD2482}" destId="{FC5D5F39-DB80-2545-B4EE-D25C6E1EF343}" srcOrd="0" destOrd="0" presId="urn:microsoft.com/office/officeart/2005/8/layout/gear1"/>
    <dgm:cxn modelId="{4C23EAD3-97FF-A243-87BE-82C759C19A66}" type="presOf" srcId="{5878A9EA-24A7-9044-9CEA-A79F058A9169}" destId="{9849072A-9BD1-064A-8BE0-22164088FF6E}" srcOrd="2" destOrd="0" presId="urn:microsoft.com/office/officeart/2005/8/layout/gear1"/>
    <dgm:cxn modelId="{CB388079-2657-5D4C-8010-10385D68CBB0}" type="presOf" srcId="{1C758D57-5805-A541-9E55-07F8507DE275}" destId="{B81AE903-CF68-8541-A667-65E081140ABD}" srcOrd="2" destOrd="0" presId="urn:microsoft.com/office/officeart/2005/8/layout/gear1"/>
    <dgm:cxn modelId="{B3251AE7-05F4-BE40-837F-7A2AE2E3AB69}" srcId="{E667C10A-98A3-434B-A148-876C3CFAB536}" destId="{1C758D57-5805-A541-9E55-07F8507DE275}" srcOrd="1" destOrd="0" parTransId="{194C8126-5A1B-3544-AEBC-1C358F4FB8F3}" sibTransId="{93773D0F-E873-024A-81D6-3C64ECB89C64}"/>
    <dgm:cxn modelId="{F944D182-EFD5-D84C-9B43-50228755B49A}" type="presOf" srcId="{1C758D57-5805-A541-9E55-07F8507DE275}" destId="{1D71773F-C029-D74C-B938-3ED12AF22D0A}" srcOrd="0" destOrd="0" presId="urn:microsoft.com/office/officeart/2005/8/layout/gear1"/>
    <dgm:cxn modelId="{716182BB-D485-874C-9AA5-40EE235FC462}" type="presOf" srcId="{93773D0F-E873-024A-81D6-3C64ECB89C64}" destId="{7FBC1241-BAFF-C041-8099-347111A2C42A}" srcOrd="0" destOrd="0" presId="urn:microsoft.com/office/officeart/2005/8/layout/gear1"/>
    <dgm:cxn modelId="{52F66C4E-73FF-5A45-802D-FE17E56E26D2}" type="presOf" srcId="{E667C10A-98A3-434B-A148-876C3CFAB536}" destId="{646E23D8-CC99-EB4E-9A83-AD578F1B2966}" srcOrd="0" destOrd="0" presId="urn:microsoft.com/office/officeart/2005/8/layout/gear1"/>
    <dgm:cxn modelId="{9248147D-1A93-7D48-8E5A-60547429AA3E}" srcId="{E667C10A-98A3-434B-A148-876C3CFAB536}" destId="{5878A9EA-24A7-9044-9CEA-A79F058A9169}" srcOrd="0" destOrd="0" parTransId="{46458BBF-FCBE-9C43-A15A-51A450803FA7}" sibTransId="{7536CE62-2FD6-C44C-AA0C-602B0ABD2482}"/>
    <dgm:cxn modelId="{36457F86-9EEC-7141-B9A7-EA415A26590B}" srcId="{E667C10A-98A3-434B-A148-876C3CFAB536}" destId="{167BD95A-7764-0B4B-9579-5F00F331FA24}" srcOrd="2" destOrd="0" parTransId="{1439DADE-0FA5-8142-9F6A-CB7368E68ECB}" sibTransId="{AD2174CC-D256-004F-96DE-74C20587BB40}"/>
    <dgm:cxn modelId="{5848F26D-BEA0-D546-8EFF-A15655B08549}" type="presOf" srcId="{5878A9EA-24A7-9044-9CEA-A79F058A9169}" destId="{347F21A9-BFF9-9945-B412-1D5AD5BF090F}" srcOrd="0" destOrd="0" presId="urn:microsoft.com/office/officeart/2005/8/layout/gear1"/>
    <dgm:cxn modelId="{0FB4E63D-68F8-4343-BDE7-3755A82F432B}" type="presOf" srcId="{5878A9EA-24A7-9044-9CEA-A79F058A9169}" destId="{B6FB928A-8D44-FE43-A161-811A7D814C49}" srcOrd="1" destOrd="0" presId="urn:microsoft.com/office/officeart/2005/8/layout/gear1"/>
    <dgm:cxn modelId="{9C9E893C-0E70-EA4B-BBB9-F6E6F074F8E1}" type="presOf" srcId="{167BD95A-7764-0B4B-9579-5F00F331FA24}" destId="{433F8775-24A6-834C-A2B1-A135A98F09F0}" srcOrd="3" destOrd="0" presId="urn:microsoft.com/office/officeart/2005/8/layout/gear1"/>
    <dgm:cxn modelId="{77F17758-E3A8-584A-A90B-105B2005CEC7}" type="presOf" srcId="{167BD95A-7764-0B4B-9579-5F00F331FA24}" destId="{235A8114-F4A1-A242-9D7F-561C87146CE2}" srcOrd="0" destOrd="0" presId="urn:microsoft.com/office/officeart/2005/8/layout/gear1"/>
    <dgm:cxn modelId="{A3AC2FE7-C028-0747-81F1-B0C2DECDA449}" type="presOf" srcId="{167BD95A-7764-0B4B-9579-5F00F331FA24}" destId="{DAAA4C47-C206-9C43-B81F-D896C2200D86}" srcOrd="1" destOrd="0" presId="urn:microsoft.com/office/officeart/2005/8/layout/gear1"/>
    <dgm:cxn modelId="{03D42C92-5D89-F542-838F-73BFCD0DC1BF}" type="presParOf" srcId="{646E23D8-CC99-EB4E-9A83-AD578F1B2966}" destId="{347F21A9-BFF9-9945-B412-1D5AD5BF090F}" srcOrd="0" destOrd="0" presId="urn:microsoft.com/office/officeart/2005/8/layout/gear1"/>
    <dgm:cxn modelId="{83253297-210D-C44F-8083-4ED3219CA3C3}" type="presParOf" srcId="{646E23D8-CC99-EB4E-9A83-AD578F1B2966}" destId="{B6FB928A-8D44-FE43-A161-811A7D814C49}" srcOrd="1" destOrd="0" presId="urn:microsoft.com/office/officeart/2005/8/layout/gear1"/>
    <dgm:cxn modelId="{A4F662C4-8323-6C4F-A8AF-EF954E08C0D4}" type="presParOf" srcId="{646E23D8-CC99-EB4E-9A83-AD578F1B2966}" destId="{9849072A-9BD1-064A-8BE0-22164088FF6E}" srcOrd="2" destOrd="0" presId="urn:microsoft.com/office/officeart/2005/8/layout/gear1"/>
    <dgm:cxn modelId="{141C8382-CAC3-8C40-8855-228C024E6107}" type="presParOf" srcId="{646E23D8-CC99-EB4E-9A83-AD578F1B2966}" destId="{1D71773F-C029-D74C-B938-3ED12AF22D0A}" srcOrd="3" destOrd="0" presId="urn:microsoft.com/office/officeart/2005/8/layout/gear1"/>
    <dgm:cxn modelId="{0A4A9CDE-AD5C-7F48-BE03-B7A3CD33F93A}" type="presParOf" srcId="{646E23D8-CC99-EB4E-9A83-AD578F1B2966}" destId="{2B9CC05C-5848-D24E-A334-87B5B908BADD}" srcOrd="4" destOrd="0" presId="urn:microsoft.com/office/officeart/2005/8/layout/gear1"/>
    <dgm:cxn modelId="{7A340FA0-EE6F-264C-80DC-63167DA76E0D}" type="presParOf" srcId="{646E23D8-CC99-EB4E-9A83-AD578F1B2966}" destId="{B81AE903-CF68-8541-A667-65E081140ABD}" srcOrd="5" destOrd="0" presId="urn:microsoft.com/office/officeart/2005/8/layout/gear1"/>
    <dgm:cxn modelId="{4976669F-BACF-FF47-9569-D11A21A588DA}" type="presParOf" srcId="{646E23D8-CC99-EB4E-9A83-AD578F1B2966}" destId="{235A8114-F4A1-A242-9D7F-561C87146CE2}" srcOrd="6" destOrd="0" presId="urn:microsoft.com/office/officeart/2005/8/layout/gear1"/>
    <dgm:cxn modelId="{62268E73-FD2D-8C48-9D5D-404C5CAD8A54}" type="presParOf" srcId="{646E23D8-CC99-EB4E-9A83-AD578F1B2966}" destId="{DAAA4C47-C206-9C43-B81F-D896C2200D86}" srcOrd="7" destOrd="0" presId="urn:microsoft.com/office/officeart/2005/8/layout/gear1"/>
    <dgm:cxn modelId="{9AFE7794-B99B-9A49-8F13-EAEEAB46BCAE}" type="presParOf" srcId="{646E23D8-CC99-EB4E-9A83-AD578F1B2966}" destId="{66DC440F-D53B-4F45-957A-6CDF3C6BE8C9}" srcOrd="8" destOrd="0" presId="urn:microsoft.com/office/officeart/2005/8/layout/gear1"/>
    <dgm:cxn modelId="{83FBD9DF-EA1A-EF48-889E-C6CBAA128AE5}" type="presParOf" srcId="{646E23D8-CC99-EB4E-9A83-AD578F1B2966}" destId="{433F8775-24A6-834C-A2B1-A135A98F09F0}" srcOrd="9" destOrd="0" presId="urn:microsoft.com/office/officeart/2005/8/layout/gear1"/>
    <dgm:cxn modelId="{C698518B-613B-D645-A47E-C500E2DCD8B5}" type="presParOf" srcId="{646E23D8-CC99-EB4E-9A83-AD578F1B2966}" destId="{FC5D5F39-DB80-2545-B4EE-D25C6E1EF343}" srcOrd="10" destOrd="0" presId="urn:microsoft.com/office/officeart/2005/8/layout/gear1"/>
    <dgm:cxn modelId="{AB6DE0D0-CC0D-9B42-8601-FE954E74C277}" type="presParOf" srcId="{646E23D8-CC99-EB4E-9A83-AD578F1B2966}" destId="{7FBC1241-BAFF-C041-8099-347111A2C42A}" srcOrd="11" destOrd="0" presId="urn:microsoft.com/office/officeart/2005/8/layout/gear1"/>
    <dgm:cxn modelId="{B43B6784-8C71-B94F-866C-B9C586BBDA18}" type="presParOf" srcId="{646E23D8-CC99-EB4E-9A83-AD578F1B2966}" destId="{A0F23DBF-B124-6A45-B84E-E89341E7998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985AD7-CF20-214F-8B05-ACC9D8657DE2}" type="doc">
      <dgm:prSet loTypeId="urn:microsoft.com/office/officeart/2009/layout/ReverseList" loCatId="" qsTypeId="urn:microsoft.com/office/officeart/2005/8/quickstyle/simple1" qsCatId="simple" csTypeId="urn:microsoft.com/office/officeart/2005/8/colors/colorful4" csCatId="colorful" phldr="1"/>
      <dgm:spPr/>
      <dgm:t>
        <a:bodyPr/>
        <a:lstStyle/>
        <a:p>
          <a:endParaRPr lang="en-US"/>
        </a:p>
      </dgm:t>
    </dgm:pt>
    <dgm:pt modelId="{DF5B8C1A-5C05-F541-AA28-068809B543C6}">
      <dgm:prSet phldrT="[Text]" custT="1"/>
      <dgm:spPr>
        <a:solidFill>
          <a:srgbClr val="E0FEDA"/>
        </a:solidFill>
      </dgm:spPr>
      <dgm:t>
        <a:bodyPr/>
        <a:lstStyle/>
        <a:p>
          <a:r>
            <a:rPr lang="en-US" altLang="en-US" sz="1800" dirty="0"/>
            <a:t>NIST engages in discussions and collaborates with industry and others on pre-competitive technologies </a:t>
          </a:r>
        </a:p>
        <a:p>
          <a:r>
            <a:rPr lang="en-US" altLang="en-US" sz="1800" dirty="0"/>
            <a:t>NIST expertise in measurement sciences address specific analytical challenges</a:t>
          </a:r>
          <a:endParaRPr lang="en-US" sz="1800" dirty="0"/>
        </a:p>
      </dgm:t>
    </dgm:pt>
    <dgm:pt modelId="{F7E9D921-18B4-D642-8EB2-31E460E73B9C}" type="parTrans" cxnId="{5A641894-5F7A-A24C-8F8B-874197BE877C}">
      <dgm:prSet/>
      <dgm:spPr/>
      <dgm:t>
        <a:bodyPr/>
        <a:lstStyle/>
        <a:p>
          <a:endParaRPr lang="en-US" sz="1800"/>
        </a:p>
      </dgm:t>
    </dgm:pt>
    <dgm:pt modelId="{4E7000F2-EACC-4B4A-80F4-38BFE68E6EEF}" type="sibTrans" cxnId="{5A641894-5F7A-A24C-8F8B-874197BE877C}">
      <dgm:prSet/>
      <dgm:spPr/>
      <dgm:t>
        <a:bodyPr/>
        <a:lstStyle/>
        <a:p>
          <a:endParaRPr lang="en-US" sz="1800"/>
        </a:p>
      </dgm:t>
    </dgm:pt>
    <dgm:pt modelId="{17DD8861-F418-DE43-8B39-0E00CB7C044A}">
      <dgm:prSet phldrT="[Text]" custT="1"/>
      <dgm:spPr>
        <a:solidFill>
          <a:srgbClr val="EDF6FC"/>
        </a:solidFill>
      </dgm:spPr>
      <dgm:t>
        <a:bodyPr/>
        <a:lstStyle/>
        <a:p>
          <a:r>
            <a:rPr lang="en-US" altLang="en-US" sz="1800" dirty="0"/>
            <a:t>FDA scientific and regulatory expertise ensure that standards </a:t>
          </a:r>
        </a:p>
        <a:p>
          <a:r>
            <a:rPr lang="en-US" altLang="en-US" sz="1800" dirty="0"/>
            <a:t>- do not conflict with FDA regulation and policy </a:t>
          </a:r>
        </a:p>
        <a:p>
          <a:r>
            <a:rPr lang="en-US" altLang="en-US" sz="1800" dirty="0"/>
            <a:t>- address significant regulatory challenges that recur across the field</a:t>
          </a:r>
          <a:endParaRPr lang="en-US" sz="1800" dirty="0"/>
        </a:p>
      </dgm:t>
    </dgm:pt>
    <dgm:pt modelId="{F214FBF1-DB2B-1D48-87E0-1076797D3F92}" type="parTrans" cxnId="{BC2F3008-68A0-7045-A3CA-D2F3C70B18B1}">
      <dgm:prSet/>
      <dgm:spPr/>
      <dgm:t>
        <a:bodyPr/>
        <a:lstStyle/>
        <a:p>
          <a:endParaRPr lang="en-US" sz="1800"/>
        </a:p>
      </dgm:t>
    </dgm:pt>
    <dgm:pt modelId="{926181AD-A9B3-8A43-AE88-FFA885003900}" type="sibTrans" cxnId="{BC2F3008-68A0-7045-A3CA-D2F3C70B18B1}">
      <dgm:prSet/>
      <dgm:spPr/>
      <dgm:t>
        <a:bodyPr/>
        <a:lstStyle/>
        <a:p>
          <a:endParaRPr lang="en-US" sz="1800"/>
        </a:p>
      </dgm:t>
    </dgm:pt>
    <dgm:pt modelId="{D73CF901-87E7-5E4B-B615-8B9971BB2600}" type="pres">
      <dgm:prSet presAssocID="{03985AD7-CF20-214F-8B05-ACC9D8657DE2}" presName="Name0" presStyleCnt="0">
        <dgm:presLayoutVars>
          <dgm:chMax val="2"/>
          <dgm:chPref val="2"/>
          <dgm:animLvl val="lvl"/>
        </dgm:presLayoutVars>
      </dgm:prSet>
      <dgm:spPr/>
      <dgm:t>
        <a:bodyPr/>
        <a:lstStyle/>
        <a:p>
          <a:endParaRPr lang="en-US"/>
        </a:p>
      </dgm:t>
    </dgm:pt>
    <dgm:pt modelId="{DC0B7BB9-2624-344B-9BEF-7295E9FEBB13}" type="pres">
      <dgm:prSet presAssocID="{03985AD7-CF20-214F-8B05-ACC9D8657DE2}" presName="LeftText" presStyleLbl="revTx" presStyleIdx="0" presStyleCnt="0">
        <dgm:presLayoutVars>
          <dgm:bulletEnabled val="1"/>
        </dgm:presLayoutVars>
      </dgm:prSet>
      <dgm:spPr/>
      <dgm:t>
        <a:bodyPr/>
        <a:lstStyle/>
        <a:p>
          <a:endParaRPr lang="en-US"/>
        </a:p>
      </dgm:t>
    </dgm:pt>
    <dgm:pt modelId="{F785205B-2D95-AE4F-A837-A8CF90F9906F}" type="pres">
      <dgm:prSet presAssocID="{03985AD7-CF20-214F-8B05-ACC9D8657DE2}" presName="LeftNode" presStyleLbl="bgImgPlace1" presStyleIdx="0" presStyleCnt="2" custScaleX="149869">
        <dgm:presLayoutVars>
          <dgm:chMax val="2"/>
          <dgm:chPref val="2"/>
        </dgm:presLayoutVars>
      </dgm:prSet>
      <dgm:spPr/>
      <dgm:t>
        <a:bodyPr/>
        <a:lstStyle/>
        <a:p>
          <a:endParaRPr lang="en-US"/>
        </a:p>
      </dgm:t>
    </dgm:pt>
    <dgm:pt modelId="{FF4F12A0-EAC5-FB47-9368-C75FC8299452}" type="pres">
      <dgm:prSet presAssocID="{03985AD7-CF20-214F-8B05-ACC9D8657DE2}" presName="RightText" presStyleLbl="revTx" presStyleIdx="0" presStyleCnt="0">
        <dgm:presLayoutVars>
          <dgm:bulletEnabled val="1"/>
        </dgm:presLayoutVars>
      </dgm:prSet>
      <dgm:spPr/>
      <dgm:t>
        <a:bodyPr/>
        <a:lstStyle/>
        <a:p>
          <a:endParaRPr lang="en-US"/>
        </a:p>
      </dgm:t>
    </dgm:pt>
    <dgm:pt modelId="{BC4F9AC2-2513-4C46-B20A-5C9372A81416}" type="pres">
      <dgm:prSet presAssocID="{03985AD7-CF20-214F-8B05-ACC9D8657DE2}" presName="RightNode" presStyleLbl="bgImgPlace1" presStyleIdx="1" presStyleCnt="2" custScaleX="148555" custLinFactNeighborX="52689" custLinFactNeighborY="59">
        <dgm:presLayoutVars>
          <dgm:chMax val="0"/>
          <dgm:chPref val="0"/>
        </dgm:presLayoutVars>
      </dgm:prSet>
      <dgm:spPr/>
      <dgm:t>
        <a:bodyPr/>
        <a:lstStyle/>
        <a:p>
          <a:endParaRPr lang="en-US"/>
        </a:p>
      </dgm:t>
    </dgm:pt>
    <dgm:pt modelId="{F72AD57D-5575-614E-AF57-CF6597D77C93}" type="pres">
      <dgm:prSet presAssocID="{03985AD7-CF20-214F-8B05-ACC9D8657DE2}" presName="TopArrow" presStyleLbl="node1" presStyleIdx="0" presStyleCnt="2" custLinFactNeighborX="20101" custLinFactNeighborY="1343"/>
      <dgm:spPr/>
    </dgm:pt>
    <dgm:pt modelId="{FF729C74-287C-BF45-A4DE-93DE37B54C0E}" type="pres">
      <dgm:prSet presAssocID="{03985AD7-CF20-214F-8B05-ACC9D8657DE2}" presName="BottomArrow" presStyleLbl="node1" presStyleIdx="1" presStyleCnt="2" custLinFactNeighborX="24049" custLinFactNeighborY="0"/>
      <dgm:spPr/>
    </dgm:pt>
  </dgm:ptLst>
  <dgm:cxnLst>
    <dgm:cxn modelId="{4B5C40D0-3269-9443-B112-C21CAAAFDA5C}" type="presOf" srcId="{03985AD7-CF20-214F-8B05-ACC9D8657DE2}" destId="{D73CF901-87E7-5E4B-B615-8B9971BB2600}" srcOrd="0" destOrd="0" presId="urn:microsoft.com/office/officeart/2009/layout/ReverseList"/>
    <dgm:cxn modelId="{BC2F3008-68A0-7045-A3CA-D2F3C70B18B1}" srcId="{03985AD7-CF20-214F-8B05-ACC9D8657DE2}" destId="{17DD8861-F418-DE43-8B39-0E00CB7C044A}" srcOrd="1" destOrd="0" parTransId="{F214FBF1-DB2B-1D48-87E0-1076797D3F92}" sibTransId="{926181AD-A9B3-8A43-AE88-FFA885003900}"/>
    <dgm:cxn modelId="{5A641894-5F7A-A24C-8F8B-874197BE877C}" srcId="{03985AD7-CF20-214F-8B05-ACC9D8657DE2}" destId="{DF5B8C1A-5C05-F541-AA28-068809B543C6}" srcOrd="0" destOrd="0" parTransId="{F7E9D921-18B4-D642-8EB2-31E460E73B9C}" sibTransId="{4E7000F2-EACC-4B4A-80F4-38BFE68E6EEF}"/>
    <dgm:cxn modelId="{11CE28CA-ADA1-C24B-B1B1-7B1FBBD4F90E}" type="presOf" srcId="{17DD8861-F418-DE43-8B39-0E00CB7C044A}" destId="{BC4F9AC2-2513-4C46-B20A-5C9372A81416}" srcOrd="1" destOrd="0" presId="urn:microsoft.com/office/officeart/2009/layout/ReverseList"/>
    <dgm:cxn modelId="{993E6AB2-6DC7-7B48-866A-696708E9D66A}" type="presOf" srcId="{17DD8861-F418-DE43-8B39-0E00CB7C044A}" destId="{FF4F12A0-EAC5-FB47-9368-C75FC8299452}" srcOrd="0" destOrd="0" presId="urn:microsoft.com/office/officeart/2009/layout/ReverseList"/>
    <dgm:cxn modelId="{A6B46FD4-F7DC-8B48-8C55-B09333E83BAC}" type="presOf" srcId="{DF5B8C1A-5C05-F541-AA28-068809B543C6}" destId="{DC0B7BB9-2624-344B-9BEF-7295E9FEBB13}" srcOrd="0" destOrd="0" presId="urn:microsoft.com/office/officeart/2009/layout/ReverseList"/>
    <dgm:cxn modelId="{DAD7BFD0-2FD1-244B-B2C8-34FEF6542C1F}" type="presOf" srcId="{DF5B8C1A-5C05-F541-AA28-068809B543C6}" destId="{F785205B-2D95-AE4F-A837-A8CF90F9906F}" srcOrd="1" destOrd="0" presId="urn:microsoft.com/office/officeart/2009/layout/ReverseList"/>
    <dgm:cxn modelId="{E9B4F5B1-8DDA-BA44-9248-A3E75BCD4A92}" type="presParOf" srcId="{D73CF901-87E7-5E4B-B615-8B9971BB2600}" destId="{DC0B7BB9-2624-344B-9BEF-7295E9FEBB13}" srcOrd="0" destOrd="0" presId="urn:microsoft.com/office/officeart/2009/layout/ReverseList"/>
    <dgm:cxn modelId="{491082CF-AB31-F143-ADDC-8AA717DAB90E}" type="presParOf" srcId="{D73CF901-87E7-5E4B-B615-8B9971BB2600}" destId="{F785205B-2D95-AE4F-A837-A8CF90F9906F}" srcOrd="1" destOrd="0" presId="urn:microsoft.com/office/officeart/2009/layout/ReverseList"/>
    <dgm:cxn modelId="{E4CC30B9-6177-DE4C-886C-31CB136F05AE}" type="presParOf" srcId="{D73CF901-87E7-5E4B-B615-8B9971BB2600}" destId="{FF4F12A0-EAC5-FB47-9368-C75FC8299452}" srcOrd="2" destOrd="0" presId="urn:microsoft.com/office/officeart/2009/layout/ReverseList"/>
    <dgm:cxn modelId="{AE6BC2D7-B39C-584A-A9C5-9B4E2685C5E9}" type="presParOf" srcId="{D73CF901-87E7-5E4B-B615-8B9971BB2600}" destId="{BC4F9AC2-2513-4C46-B20A-5C9372A81416}" srcOrd="3" destOrd="0" presId="urn:microsoft.com/office/officeart/2009/layout/ReverseList"/>
    <dgm:cxn modelId="{AE721C3F-8504-324A-9F3A-38F1A078D969}" type="presParOf" srcId="{D73CF901-87E7-5E4B-B615-8B9971BB2600}" destId="{F72AD57D-5575-614E-AF57-CF6597D77C93}" srcOrd="4" destOrd="0" presId="urn:microsoft.com/office/officeart/2009/layout/ReverseList"/>
    <dgm:cxn modelId="{B678C8F7-078B-7143-8489-1FBE1A025DEA}" type="presParOf" srcId="{D73CF901-87E7-5E4B-B615-8B9971BB2600}" destId="{FF729C74-287C-BF45-A4DE-93DE37B54C0E}"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C365595-CF45-4BF6-B2BE-DEDCF7AE45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091A7A4-3CFD-410C-8F2A-1F736BC1CC2A}">
      <dgm:prSet phldrT="[Text]"/>
      <dgm:spPr/>
      <dgm:t>
        <a:bodyPr/>
        <a:lstStyle/>
        <a:p>
          <a:r>
            <a:rPr lang="en-US" b="1" dirty="0"/>
            <a:t>Standards Development</a:t>
          </a:r>
        </a:p>
      </dgm:t>
    </dgm:pt>
    <dgm:pt modelId="{84C5A09F-9DCC-437B-8C63-4D41DB0195FC}" type="parTrans" cxnId="{A52131E1-3009-4D8B-8B7B-307CDF60F3F9}">
      <dgm:prSet/>
      <dgm:spPr/>
      <dgm:t>
        <a:bodyPr/>
        <a:lstStyle/>
        <a:p>
          <a:endParaRPr lang="en-US" b="1"/>
        </a:p>
      </dgm:t>
    </dgm:pt>
    <dgm:pt modelId="{2F6EFFB5-AB3C-4414-92B0-8DB8CAC6D072}" type="sibTrans" cxnId="{A52131E1-3009-4D8B-8B7B-307CDF60F3F9}">
      <dgm:prSet/>
      <dgm:spPr/>
      <dgm:t>
        <a:bodyPr/>
        <a:lstStyle/>
        <a:p>
          <a:endParaRPr lang="en-US" b="1"/>
        </a:p>
      </dgm:t>
    </dgm:pt>
    <dgm:pt modelId="{39A3B215-05B3-4452-AABF-A2D03DEC0BD2}">
      <dgm:prSet phldrT="[Text]"/>
      <dgm:spPr/>
      <dgm:t>
        <a:bodyPr/>
        <a:lstStyle/>
        <a:p>
          <a:r>
            <a:rPr lang="en-US" b="1" dirty="0"/>
            <a:t>Workshops and Public Meetings</a:t>
          </a:r>
        </a:p>
      </dgm:t>
    </dgm:pt>
    <dgm:pt modelId="{C9D977BE-AE2D-430A-83E8-C1A83A9FED36}" type="parTrans" cxnId="{3DE2A533-E958-4901-ACC4-8A345141B08C}">
      <dgm:prSet/>
      <dgm:spPr/>
      <dgm:t>
        <a:bodyPr/>
        <a:lstStyle/>
        <a:p>
          <a:endParaRPr lang="en-US" b="1"/>
        </a:p>
      </dgm:t>
    </dgm:pt>
    <dgm:pt modelId="{BAADEE38-96E4-4C22-8CF4-652DA2EC5A29}" type="sibTrans" cxnId="{3DE2A533-E958-4901-ACC4-8A345141B08C}">
      <dgm:prSet/>
      <dgm:spPr/>
      <dgm:t>
        <a:bodyPr/>
        <a:lstStyle/>
        <a:p>
          <a:endParaRPr lang="en-US" b="1"/>
        </a:p>
      </dgm:t>
    </dgm:pt>
    <dgm:pt modelId="{8721BE69-49F1-4B30-9665-F987922EDEB1}">
      <dgm:prSet phldrT="[Text]"/>
      <dgm:spPr/>
      <dgm:t>
        <a:bodyPr/>
        <a:lstStyle/>
        <a:p>
          <a:r>
            <a:rPr lang="en-US" b="1" dirty="0"/>
            <a:t>Research Collaborations</a:t>
          </a:r>
        </a:p>
      </dgm:t>
    </dgm:pt>
    <dgm:pt modelId="{A5E2CE02-DAC1-4D59-AFFB-8626D87264D6}" type="parTrans" cxnId="{79928A2A-3E9A-47DB-B221-41EDD950A3B0}">
      <dgm:prSet/>
      <dgm:spPr/>
      <dgm:t>
        <a:bodyPr/>
        <a:lstStyle/>
        <a:p>
          <a:endParaRPr lang="en-US" b="1"/>
        </a:p>
      </dgm:t>
    </dgm:pt>
    <dgm:pt modelId="{F44A543D-1B39-4CDC-9CF0-8C46A14CCE7A}" type="sibTrans" cxnId="{79928A2A-3E9A-47DB-B221-41EDD950A3B0}">
      <dgm:prSet/>
      <dgm:spPr/>
      <dgm:t>
        <a:bodyPr/>
        <a:lstStyle/>
        <a:p>
          <a:endParaRPr lang="en-US" b="1"/>
        </a:p>
      </dgm:t>
    </dgm:pt>
    <dgm:pt modelId="{75656D3C-DFC7-4E5F-930C-47AB438C0A09}" type="pres">
      <dgm:prSet presAssocID="{4C365595-CF45-4BF6-B2BE-DEDCF7AE459B}" presName="Name0" presStyleCnt="0">
        <dgm:presLayoutVars>
          <dgm:chMax val="7"/>
          <dgm:chPref val="7"/>
          <dgm:dir/>
        </dgm:presLayoutVars>
      </dgm:prSet>
      <dgm:spPr/>
      <dgm:t>
        <a:bodyPr/>
        <a:lstStyle/>
        <a:p>
          <a:endParaRPr lang="en-US"/>
        </a:p>
      </dgm:t>
    </dgm:pt>
    <dgm:pt modelId="{C00FBDDA-4BDD-4877-B287-72C7BC725957}" type="pres">
      <dgm:prSet presAssocID="{4C365595-CF45-4BF6-B2BE-DEDCF7AE459B}" presName="Name1" presStyleCnt="0"/>
      <dgm:spPr/>
    </dgm:pt>
    <dgm:pt modelId="{889A81EB-8CD1-405A-A502-8E1156F34DD6}" type="pres">
      <dgm:prSet presAssocID="{4C365595-CF45-4BF6-B2BE-DEDCF7AE459B}" presName="cycle" presStyleCnt="0"/>
      <dgm:spPr/>
    </dgm:pt>
    <dgm:pt modelId="{983270A8-FB02-49A7-8754-87D4E62685AE}" type="pres">
      <dgm:prSet presAssocID="{4C365595-CF45-4BF6-B2BE-DEDCF7AE459B}" presName="srcNode" presStyleLbl="node1" presStyleIdx="0" presStyleCnt="3"/>
      <dgm:spPr/>
    </dgm:pt>
    <dgm:pt modelId="{95104173-7DBC-4E81-9F45-66D70C6029D9}" type="pres">
      <dgm:prSet presAssocID="{4C365595-CF45-4BF6-B2BE-DEDCF7AE459B}" presName="conn" presStyleLbl="parChTrans1D2" presStyleIdx="0" presStyleCnt="1"/>
      <dgm:spPr/>
      <dgm:t>
        <a:bodyPr/>
        <a:lstStyle/>
        <a:p>
          <a:endParaRPr lang="en-US"/>
        </a:p>
      </dgm:t>
    </dgm:pt>
    <dgm:pt modelId="{30477CD1-021F-4181-A5E4-3036B1E840ED}" type="pres">
      <dgm:prSet presAssocID="{4C365595-CF45-4BF6-B2BE-DEDCF7AE459B}" presName="extraNode" presStyleLbl="node1" presStyleIdx="0" presStyleCnt="3"/>
      <dgm:spPr/>
    </dgm:pt>
    <dgm:pt modelId="{1CAF822D-A9B9-4509-B7A0-3A59E72C9F85}" type="pres">
      <dgm:prSet presAssocID="{4C365595-CF45-4BF6-B2BE-DEDCF7AE459B}" presName="dstNode" presStyleLbl="node1" presStyleIdx="0" presStyleCnt="3"/>
      <dgm:spPr/>
    </dgm:pt>
    <dgm:pt modelId="{1C5749DB-640A-46CD-A21C-DE036D1A1ECF}" type="pres">
      <dgm:prSet presAssocID="{1091A7A4-3CFD-410C-8F2A-1F736BC1CC2A}" presName="text_1" presStyleLbl="node1" presStyleIdx="0" presStyleCnt="3">
        <dgm:presLayoutVars>
          <dgm:bulletEnabled val="1"/>
        </dgm:presLayoutVars>
      </dgm:prSet>
      <dgm:spPr/>
      <dgm:t>
        <a:bodyPr/>
        <a:lstStyle/>
        <a:p>
          <a:endParaRPr lang="en-US"/>
        </a:p>
      </dgm:t>
    </dgm:pt>
    <dgm:pt modelId="{C9D8FDD2-5E32-4134-A83F-79E57D6DFD5C}" type="pres">
      <dgm:prSet presAssocID="{1091A7A4-3CFD-410C-8F2A-1F736BC1CC2A}" presName="accent_1" presStyleCnt="0"/>
      <dgm:spPr/>
    </dgm:pt>
    <dgm:pt modelId="{14C4A9FB-4B9D-4507-8DCF-68CEEF8FAB58}" type="pres">
      <dgm:prSet presAssocID="{1091A7A4-3CFD-410C-8F2A-1F736BC1CC2A}" presName="accentRepeatNode" presStyleLbl="solidFgAcc1" presStyleIdx="0" presStyleCnt="3"/>
      <dgm:spPr>
        <a:solidFill>
          <a:schemeClr val="accent4"/>
        </a:solidFill>
      </dgm:spPr>
    </dgm:pt>
    <dgm:pt modelId="{DD0C4500-5B86-4A82-BF5F-3E4FA767F899}" type="pres">
      <dgm:prSet presAssocID="{39A3B215-05B3-4452-AABF-A2D03DEC0BD2}" presName="text_2" presStyleLbl="node1" presStyleIdx="1" presStyleCnt="3">
        <dgm:presLayoutVars>
          <dgm:bulletEnabled val="1"/>
        </dgm:presLayoutVars>
      </dgm:prSet>
      <dgm:spPr/>
      <dgm:t>
        <a:bodyPr/>
        <a:lstStyle/>
        <a:p>
          <a:endParaRPr lang="en-US"/>
        </a:p>
      </dgm:t>
    </dgm:pt>
    <dgm:pt modelId="{E8176573-772D-4F2B-9382-70D5268AB5E9}" type="pres">
      <dgm:prSet presAssocID="{39A3B215-05B3-4452-AABF-A2D03DEC0BD2}" presName="accent_2" presStyleCnt="0"/>
      <dgm:spPr/>
    </dgm:pt>
    <dgm:pt modelId="{5CBD2666-25FC-4F9F-BF8B-7702C6D90CF1}" type="pres">
      <dgm:prSet presAssocID="{39A3B215-05B3-4452-AABF-A2D03DEC0BD2}" presName="accentRepeatNode" presStyleLbl="solidFgAcc1" presStyleIdx="1" presStyleCnt="3"/>
      <dgm:spPr>
        <a:solidFill>
          <a:schemeClr val="accent3"/>
        </a:solidFill>
      </dgm:spPr>
    </dgm:pt>
    <dgm:pt modelId="{A001B7F8-5766-41FB-9D11-DB3868089618}" type="pres">
      <dgm:prSet presAssocID="{8721BE69-49F1-4B30-9665-F987922EDEB1}" presName="text_3" presStyleLbl="node1" presStyleIdx="2" presStyleCnt="3">
        <dgm:presLayoutVars>
          <dgm:bulletEnabled val="1"/>
        </dgm:presLayoutVars>
      </dgm:prSet>
      <dgm:spPr/>
      <dgm:t>
        <a:bodyPr/>
        <a:lstStyle/>
        <a:p>
          <a:endParaRPr lang="en-US"/>
        </a:p>
      </dgm:t>
    </dgm:pt>
    <dgm:pt modelId="{F87BEFBF-98BB-4169-81C7-A3A948165287}" type="pres">
      <dgm:prSet presAssocID="{8721BE69-49F1-4B30-9665-F987922EDEB1}" presName="accent_3" presStyleCnt="0"/>
      <dgm:spPr/>
    </dgm:pt>
    <dgm:pt modelId="{1BF60B83-10AF-4DA6-B768-113EEF0C8E1F}" type="pres">
      <dgm:prSet presAssocID="{8721BE69-49F1-4B30-9665-F987922EDEB1}" presName="accentRepeatNode" presStyleLbl="solidFgAcc1" presStyleIdx="2" presStyleCnt="3"/>
      <dgm:spPr>
        <a:solidFill>
          <a:schemeClr val="accent2"/>
        </a:solidFill>
      </dgm:spPr>
    </dgm:pt>
  </dgm:ptLst>
  <dgm:cxnLst>
    <dgm:cxn modelId="{23DEF001-E815-7745-8018-20DB3E3CAF68}" type="presOf" srcId="{39A3B215-05B3-4452-AABF-A2D03DEC0BD2}" destId="{DD0C4500-5B86-4A82-BF5F-3E4FA767F899}" srcOrd="0" destOrd="0" presId="urn:microsoft.com/office/officeart/2008/layout/VerticalCurvedList"/>
    <dgm:cxn modelId="{F73C8722-9308-BF4F-8B8C-F2647ED806DB}" type="presOf" srcId="{2F6EFFB5-AB3C-4414-92B0-8DB8CAC6D072}" destId="{95104173-7DBC-4E81-9F45-66D70C6029D9}" srcOrd="0" destOrd="0" presId="urn:microsoft.com/office/officeart/2008/layout/VerticalCurvedList"/>
    <dgm:cxn modelId="{3DE2A533-E958-4901-ACC4-8A345141B08C}" srcId="{4C365595-CF45-4BF6-B2BE-DEDCF7AE459B}" destId="{39A3B215-05B3-4452-AABF-A2D03DEC0BD2}" srcOrd="1" destOrd="0" parTransId="{C9D977BE-AE2D-430A-83E8-C1A83A9FED36}" sibTransId="{BAADEE38-96E4-4C22-8CF4-652DA2EC5A29}"/>
    <dgm:cxn modelId="{A52131E1-3009-4D8B-8B7B-307CDF60F3F9}" srcId="{4C365595-CF45-4BF6-B2BE-DEDCF7AE459B}" destId="{1091A7A4-3CFD-410C-8F2A-1F736BC1CC2A}" srcOrd="0" destOrd="0" parTransId="{84C5A09F-9DCC-437B-8C63-4D41DB0195FC}" sibTransId="{2F6EFFB5-AB3C-4414-92B0-8DB8CAC6D072}"/>
    <dgm:cxn modelId="{EFE07642-5EAD-784C-8FEF-75D77BC8E866}" type="presOf" srcId="{8721BE69-49F1-4B30-9665-F987922EDEB1}" destId="{A001B7F8-5766-41FB-9D11-DB3868089618}" srcOrd="0" destOrd="0" presId="urn:microsoft.com/office/officeart/2008/layout/VerticalCurvedList"/>
    <dgm:cxn modelId="{A8567F4D-21A8-E24E-A8B2-B4EE28BBB727}" type="presOf" srcId="{4C365595-CF45-4BF6-B2BE-DEDCF7AE459B}" destId="{75656D3C-DFC7-4E5F-930C-47AB438C0A09}" srcOrd="0" destOrd="0" presId="urn:microsoft.com/office/officeart/2008/layout/VerticalCurvedList"/>
    <dgm:cxn modelId="{79928A2A-3E9A-47DB-B221-41EDD950A3B0}" srcId="{4C365595-CF45-4BF6-B2BE-DEDCF7AE459B}" destId="{8721BE69-49F1-4B30-9665-F987922EDEB1}" srcOrd="2" destOrd="0" parTransId="{A5E2CE02-DAC1-4D59-AFFB-8626D87264D6}" sibTransId="{F44A543D-1B39-4CDC-9CF0-8C46A14CCE7A}"/>
    <dgm:cxn modelId="{66B67206-B90E-E34D-8FD0-2BCA6416CD70}" type="presOf" srcId="{1091A7A4-3CFD-410C-8F2A-1F736BC1CC2A}" destId="{1C5749DB-640A-46CD-A21C-DE036D1A1ECF}" srcOrd="0" destOrd="0" presId="urn:microsoft.com/office/officeart/2008/layout/VerticalCurvedList"/>
    <dgm:cxn modelId="{CBDF41F1-CD4C-9F4A-A829-93B717A93F57}" type="presParOf" srcId="{75656D3C-DFC7-4E5F-930C-47AB438C0A09}" destId="{C00FBDDA-4BDD-4877-B287-72C7BC725957}" srcOrd="0" destOrd="0" presId="urn:microsoft.com/office/officeart/2008/layout/VerticalCurvedList"/>
    <dgm:cxn modelId="{88B2328C-8358-3840-AEEC-BEF016EABB5C}" type="presParOf" srcId="{C00FBDDA-4BDD-4877-B287-72C7BC725957}" destId="{889A81EB-8CD1-405A-A502-8E1156F34DD6}" srcOrd="0" destOrd="0" presId="urn:microsoft.com/office/officeart/2008/layout/VerticalCurvedList"/>
    <dgm:cxn modelId="{DEABCD2C-4802-814D-A0F8-2465C6B3316D}" type="presParOf" srcId="{889A81EB-8CD1-405A-A502-8E1156F34DD6}" destId="{983270A8-FB02-49A7-8754-87D4E62685AE}" srcOrd="0" destOrd="0" presId="urn:microsoft.com/office/officeart/2008/layout/VerticalCurvedList"/>
    <dgm:cxn modelId="{34D6E831-6829-AD4D-BE20-CEC41F1CBBAF}" type="presParOf" srcId="{889A81EB-8CD1-405A-A502-8E1156F34DD6}" destId="{95104173-7DBC-4E81-9F45-66D70C6029D9}" srcOrd="1" destOrd="0" presId="urn:microsoft.com/office/officeart/2008/layout/VerticalCurvedList"/>
    <dgm:cxn modelId="{FC06FD17-6F27-234C-B689-A7A5587035BA}" type="presParOf" srcId="{889A81EB-8CD1-405A-A502-8E1156F34DD6}" destId="{30477CD1-021F-4181-A5E4-3036B1E840ED}" srcOrd="2" destOrd="0" presId="urn:microsoft.com/office/officeart/2008/layout/VerticalCurvedList"/>
    <dgm:cxn modelId="{75DB4E74-51D7-7D42-B6F4-8620A802D459}" type="presParOf" srcId="{889A81EB-8CD1-405A-A502-8E1156F34DD6}" destId="{1CAF822D-A9B9-4509-B7A0-3A59E72C9F85}" srcOrd="3" destOrd="0" presId="urn:microsoft.com/office/officeart/2008/layout/VerticalCurvedList"/>
    <dgm:cxn modelId="{59D9DD40-C730-2143-A99D-DFE71F5DA175}" type="presParOf" srcId="{C00FBDDA-4BDD-4877-B287-72C7BC725957}" destId="{1C5749DB-640A-46CD-A21C-DE036D1A1ECF}" srcOrd="1" destOrd="0" presId="urn:microsoft.com/office/officeart/2008/layout/VerticalCurvedList"/>
    <dgm:cxn modelId="{14FBA462-C2CD-C74B-9BD5-F9F222FF50B5}" type="presParOf" srcId="{C00FBDDA-4BDD-4877-B287-72C7BC725957}" destId="{C9D8FDD2-5E32-4134-A83F-79E57D6DFD5C}" srcOrd="2" destOrd="0" presId="urn:microsoft.com/office/officeart/2008/layout/VerticalCurvedList"/>
    <dgm:cxn modelId="{EEACEBF3-FE92-3449-BF60-5138E37C0F6C}" type="presParOf" srcId="{C9D8FDD2-5E32-4134-A83F-79E57D6DFD5C}" destId="{14C4A9FB-4B9D-4507-8DCF-68CEEF8FAB58}" srcOrd="0" destOrd="0" presId="urn:microsoft.com/office/officeart/2008/layout/VerticalCurvedList"/>
    <dgm:cxn modelId="{8E6E93F5-B5EF-D94C-9112-C9A0D5F5C19C}" type="presParOf" srcId="{C00FBDDA-4BDD-4877-B287-72C7BC725957}" destId="{DD0C4500-5B86-4A82-BF5F-3E4FA767F899}" srcOrd="3" destOrd="0" presId="urn:microsoft.com/office/officeart/2008/layout/VerticalCurvedList"/>
    <dgm:cxn modelId="{5A0CCD13-71B8-FC43-B0A3-226F87B40E26}" type="presParOf" srcId="{C00FBDDA-4BDD-4877-B287-72C7BC725957}" destId="{E8176573-772D-4F2B-9382-70D5268AB5E9}" srcOrd="4" destOrd="0" presId="urn:microsoft.com/office/officeart/2008/layout/VerticalCurvedList"/>
    <dgm:cxn modelId="{E951E006-B341-F249-A816-92496C28FB88}" type="presParOf" srcId="{E8176573-772D-4F2B-9382-70D5268AB5E9}" destId="{5CBD2666-25FC-4F9F-BF8B-7702C6D90CF1}" srcOrd="0" destOrd="0" presId="urn:microsoft.com/office/officeart/2008/layout/VerticalCurvedList"/>
    <dgm:cxn modelId="{523C590F-130B-BB47-935E-F66E1056F774}" type="presParOf" srcId="{C00FBDDA-4BDD-4877-B287-72C7BC725957}" destId="{A001B7F8-5766-41FB-9D11-DB3868089618}" srcOrd="5" destOrd="0" presId="urn:microsoft.com/office/officeart/2008/layout/VerticalCurvedList"/>
    <dgm:cxn modelId="{577E3954-11CE-7C45-90AA-3391B97A6424}" type="presParOf" srcId="{C00FBDDA-4BDD-4877-B287-72C7BC725957}" destId="{F87BEFBF-98BB-4169-81C7-A3A948165287}" srcOrd="6" destOrd="0" presId="urn:microsoft.com/office/officeart/2008/layout/VerticalCurvedList"/>
    <dgm:cxn modelId="{B7285817-6C80-F349-951D-811B67913605}" type="presParOf" srcId="{F87BEFBF-98BB-4169-81C7-A3A948165287}" destId="{1BF60B83-10AF-4DA6-B768-113EEF0C8E1F}"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F21A9-BFF9-9945-B412-1D5AD5BF090F}">
      <dsp:nvSpPr>
        <dsp:cNvPr id="0" name=""/>
        <dsp:cNvSpPr/>
      </dsp:nvSpPr>
      <dsp:spPr>
        <a:xfrm>
          <a:off x="3886198" y="2434590"/>
          <a:ext cx="2975610" cy="2975610"/>
        </a:xfrm>
        <a:prstGeom prst="gear9">
          <a:avLst/>
        </a:prstGeom>
        <a:solidFill>
          <a:srgbClr val="983E3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NIST Laboratory Programs</a:t>
          </a:r>
        </a:p>
      </dsp:txBody>
      <dsp:txXfrm>
        <a:off x="4484428" y="3131612"/>
        <a:ext cx="1779150" cy="1529525"/>
      </dsp:txXfrm>
    </dsp:sp>
    <dsp:sp modelId="{1D71773F-C029-D74C-B938-3ED12AF22D0A}">
      <dsp:nvSpPr>
        <dsp:cNvPr id="0" name=""/>
        <dsp:cNvSpPr/>
      </dsp:nvSpPr>
      <dsp:spPr>
        <a:xfrm>
          <a:off x="2151126" y="1731264"/>
          <a:ext cx="2164080" cy="2164080"/>
        </a:xfrm>
        <a:prstGeom prst="gear6">
          <a:avLst/>
        </a:prstGeom>
        <a:solidFill>
          <a:srgbClr val="81693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Standards Leadership</a:t>
          </a:r>
        </a:p>
      </dsp:txBody>
      <dsp:txXfrm>
        <a:off x="2695940" y="2279370"/>
        <a:ext cx="1074452" cy="1067868"/>
      </dsp:txXfrm>
    </dsp:sp>
    <dsp:sp modelId="{235A8114-F4A1-A242-9D7F-561C87146CE2}">
      <dsp:nvSpPr>
        <dsp:cNvPr id="0" name=""/>
        <dsp:cNvSpPr/>
      </dsp:nvSpPr>
      <dsp:spPr>
        <a:xfrm rot="20700000">
          <a:off x="3363231" y="238269"/>
          <a:ext cx="2120356" cy="2120356"/>
        </a:xfrm>
        <a:prstGeom prst="gear6">
          <a:avLst/>
        </a:prstGeom>
        <a:solidFill>
          <a:srgbClr val="1C4815">
            <a:alpha val="90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en-US" sz="1400" kern="1200" dirty="0"/>
            <a:t>Coordination &amp; Communication</a:t>
          </a:r>
          <a:endParaRPr lang="en-US" sz="1400" kern="1200" dirty="0"/>
        </a:p>
      </dsp:txBody>
      <dsp:txXfrm rot="-20700000">
        <a:off x="3828288" y="703326"/>
        <a:ext cx="1190244" cy="1190244"/>
      </dsp:txXfrm>
    </dsp:sp>
    <dsp:sp modelId="{FC5D5F39-DB80-2545-B4EE-D25C6E1EF343}">
      <dsp:nvSpPr>
        <dsp:cNvPr id="0" name=""/>
        <dsp:cNvSpPr/>
      </dsp:nvSpPr>
      <dsp:spPr>
        <a:xfrm>
          <a:off x="3667162" y="1977812"/>
          <a:ext cx="3808780" cy="3808780"/>
        </a:xfrm>
        <a:prstGeom prst="circularArrow">
          <a:avLst>
            <a:gd name="adj1" fmla="val 4687"/>
            <a:gd name="adj2" fmla="val 299029"/>
            <a:gd name="adj3" fmla="val 2539168"/>
            <a:gd name="adj4" fmla="val 15812586"/>
            <a:gd name="adj5" fmla="val 5469"/>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FBC1241-BAFF-C041-8099-347111A2C42A}">
      <dsp:nvSpPr>
        <dsp:cNvPr id="0" name=""/>
        <dsp:cNvSpPr/>
      </dsp:nvSpPr>
      <dsp:spPr>
        <a:xfrm>
          <a:off x="1767871" y="1247216"/>
          <a:ext cx="2767317" cy="2767317"/>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0F23DBF-B124-6A45-B84E-E89341E7998D}">
      <dsp:nvSpPr>
        <dsp:cNvPr id="0" name=""/>
        <dsp:cNvSpPr/>
      </dsp:nvSpPr>
      <dsp:spPr>
        <a:xfrm>
          <a:off x="2872771" y="-231386"/>
          <a:ext cx="2983725" cy="2983725"/>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5205B-2D95-AE4F-A837-A8CF90F9906F}">
      <dsp:nvSpPr>
        <dsp:cNvPr id="0" name=""/>
        <dsp:cNvSpPr/>
      </dsp:nvSpPr>
      <dsp:spPr>
        <a:xfrm rot="16200000">
          <a:off x="655195" y="981085"/>
          <a:ext cx="3067094" cy="2809024"/>
        </a:xfrm>
        <a:prstGeom prst="round2SameRect">
          <a:avLst>
            <a:gd name="adj1" fmla="val 16670"/>
            <a:gd name="adj2" fmla="val 0"/>
          </a:avLst>
        </a:prstGeom>
        <a:solidFill>
          <a:srgbClr val="E0FE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n-US" altLang="en-US" sz="1800" kern="1200" dirty="0"/>
            <a:t>NIST engages in discussions and collaborates with industry and others on pre-competitive technologies </a:t>
          </a:r>
        </a:p>
        <a:p>
          <a:pPr lvl="0" algn="l" defTabSz="800100">
            <a:lnSpc>
              <a:spcPct val="90000"/>
            </a:lnSpc>
            <a:spcBef>
              <a:spcPct val="0"/>
            </a:spcBef>
            <a:spcAft>
              <a:spcPct val="35000"/>
            </a:spcAft>
          </a:pPr>
          <a:r>
            <a:rPr lang="en-US" altLang="en-US" sz="1800" kern="1200" dirty="0"/>
            <a:t>NIST expertise in measurement sciences address specific analytical challenges</a:t>
          </a:r>
          <a:endParaRPr lang="en-US" sz="1800" kern="1200" dirty="0"/>
        </a:p>
      </dsp:txBody>
      <dsp:txXfrm rot="5400000">
        <a:off x="921380" y="989200"/>
        <a:ext cx="2671874" cy="2792794"/>
      </dsp:txXfrm>
    </dsp:sp>
    <dsp:sp modelId="{BC4F9AC2-2513-4C46-B20A-5C9372A81416}">
      <dsp:nvSpPr>
        <dsp:cNvPr id="0" name=""/>
        <dsp:cNvSpPr/>
      </dsp:nvSpPr>
      <dsp:spPr>
        <a:xfrm rot="5400000">
          <a:off x="3398854" y="995209"/>
          <a:ext cx="3067094" cy="2784395"/>
        </a:xfrm>
        <a:prstGeom prst="round2SameRect">
          <a:avLst>
            <a:gd name="adj1" fmla="val 16670"/>
            <a:gd name="adj2" fmla="val 0"/>
          </a:avLst>
        </a:prstGeom>
        <a:solidFill>
          <a:srgbClr val="EDF6F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en-US" altLang="en-US" sz="1800" kern="1200" dirty="0"/>
            <a:t>FDA scientific and regulatory expertise ensure that standards </a:t>
          </a:r>
        </a:p>
        <a:p>
          <a:pPr lvl="0" algn="l" defTabSz="800100">
            <a:lnSpc>
              <a:spcPct val="90000"/>
            </a:lnSpc>
            <a:spcBef>
              <a:spcPct val="0"/>
            </a:spcBef>
            <a:spcAft>
              <a:spcPct val="35000"/>
            </a:spcAft>
          </a:pPr>
          <a:r>
            <a:rPr lang="en-US" altLang="en-US" sz="1800" kern="1200" dirty="0"/>
            <a:t>- do not conflict with FDA regulation and policy </a:t>
          </a:r>
        </a:p>
        <a:p>
          <a:pPr lvl="0" algn="l" defTabSz="800100">
            <a:lnSpc>
              <a:spcPct val="90000"/>
            </a:lnSpc>
            <a:spcBef>
              <a:spcPct val="0"/>
            </a:spcBef>
            <a:spcAft>
              <a:spcPct val="35000"/>
            </a:spcAft>
          </a:pPr>
          <a:r>
            <a:rPr lang="en-US" altLang="en-US" sz="1800" kern="1200" dirty="0"/>
            <a:t>- address significant regulatory challenges that recur across the field</a:t>
          </a:r>
          <a:endParaRPr lang="en-US" sz="1800" kern="1200" dirty="0"/>
        </a:p>
      </dsp:txBody>
      <dsp:txXfrm rot="-5400000">
        <a:off x="3540204" y="989807"/>
        <a:ext cx="2648448" cy="2795200"/>
      </dsp:txXfrm>
    </dsp:sp>
    <dsp:sp modelId="{F72AD57D-5575-614E-AF57-CF6597D77C93}">
      <dsp:nvSpPr>
        <dsp:cNvPr id="0" name=""/>
        <dsp:cNvSpPr/>
      </dsp:nvSpPr>
      <dsp:spPr>
        <a:xfrm>
          <a:off x="2582415" y="26313"/>
          <a:ext cx="1959429" cy="1959333"/>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29C74-287C-BF45-A4DE-93DE37B54C0E}">
      <dsp:nvSpPr>
        <dsp:cNvPr id="0" name=""/>
        <dsp:cNvSpPr/>
      </dsp:nvSpPr>
      <dsp:spPr>
        <a:xfrm rot="10800000">
          <a:off x="2659774" y="2811384"/>
          <a:ext cx="1959429" cy="1959333"/>
        </a:xfrm>
        <a:prstGeom prst="circularArrow">
          <a:avLst>
            <a:gd name="adj1" fmla="val 12500"/>
            <a:gd name="adj2" fmla="val 1142322"/>
            <a:gd name="adj3" fmla="val 20457678"/>
            <a:gd name="adj4" fmla="val 10800000"/>
            <a:gd name="adj5" fmla="val 125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4173-7DBC-4E81-9F45-66D70C6029D9}">
      <dsp:nvSpPr>
        <dsp:cNvPr id="0" name=""/>
        <dsp:cNvSpPr/>
      </dsp:nvSpPr>
      <dsp:spPr>
        <a:xfrm>
          <a:off x="-4199200" y="279587"/>
          <a:ext cx="5003424" cy="5003424"/>
        </a:xfrm>
        <a:prstGeom prst="blockArc">
          <a:avLst>
            <a:gd name="adj1" fmla="val 18900000"/>
            <a:gd name="adj2" fmla="val 2700000"/>
            <a:gd name="adj3" fmla="val 4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5749DB-640A-46CD-A21C-DE036D1A1ECF}">
      <dsp:nvSpPr>
        <dsp:cNvPr id="0" name=""/>
        <dsp:cNvSpPr/>
      </dsp:nvSpPr>
      <dsp:spPr>
        <a:xfrm>
          <a:off x="517200" y="1295399"/>
          <a:ext cx="2404929" cy="742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7" tIns="43180" rIns="43180" bIns="43180" numCol="1" spcCol="1270" anchor="ctr" anchorCtr="0">
          <a:noAutofit/>
        </a:bodyPr>
        <a:lstStyle/>
        <a:p>
          <a:pPr lvl="0" algn="l" defTabSz="755650">
            <a:lnSpc>
              <a:spcPct val="90000"/>
            </a:lnSpc>
            <a:spcBef>
              <a:spcPct val="0"/>
            </a:spcBef>
            <a:spcAft>
              <a:spcPct val="35000"/>
            </a:spcAft>
          </a:pPr>
          <a:r>
            <a:rPr lang="en-US" sz="1700" b="1" kern="1200" dirty="0"/>
            <a:t>Standards Development</a:t>
          </a:r>
        </a:p>
      </dsp:txBody>
      <dsp:txXfrm>
        <a:off x="517200" y="1295399"/>
        <a:ext cx="2404929" cy="742950"/>
      </dsp:txXfrm>
    </dsp:sp>
    <dsp:sp modelId="{14C4A9FB-4B9D-4507-8DCF-68CEEF8FAB58}">
      <dsp:nvSpPr>
        <dsp:cNvPr id="0" name=""/>
        <dsp:cNvSpPr/>
      </dsp:nvSpPr>
      <dsp:spPr>
        <a:xfrm>
          <a:off x="52856" y="1202530"/>
          <a:ext cx="928687" cy="928687"/>
        </a:xfrm>
        <a:prstGeom prst="ellipse">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C4500-5B86-4A82-BF5F-3E4FA767F899}">
      <dsp:nvSpPr>
        <dsp:cNvPr id="0" name=""/>
        <dsp:cNvSpPr/>
      </dsp:nvSpPr>
      <dsp:spPr>
        <a:xfrm>
          <a:off x="787262" y="2409824"/>
          <a:ext cx="2134866" cy="742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7" tIns="43180" rIns="43180" bIns="43180" numCol="1" spcCol="1270" anchor="ctr" anchorCtr="0">
          <a:noAutofit/>
        </a:bodyPr>
        <a:lstStyle/>
        <a:p>
          <a:pPr lvl="0" algn="l" defTabSz="755650">
            <a:lnSpc>
              <a:spcPct val="90000"/>
            </a:lnSpc>
            <a:spcBef>
              <a:spcPct val="0"/>
            </a:spcBef>
            <a:spcAft>
              <a:spcPct val="35000"/>
            </a:spcAft>
          </a:pPr>
          <a:r>
            <a:rPr lang="en-US" sz="1700" b="1" kern="1200" dirty="0"/>
            <a:t>Workshops and Public Meetings</a:t>
          </a:r>
        </a:p>
      </dsp:txBody>
      <dsp:txXfrm>
        <a:off x="787262" y="2409824"/>
        <a:ext cx="2134866" cy="742950"/>
      </dsp:txXfrm>
    </dsp:sp>
    <dsp:sp modelId="{5CBD2666-25FC-4F9F-BF8B-7702C6D90CF1}">
      <dsp:nvSpPr>
        <dsp:cNvPr id="0" name=""/>
        <dsp:cNvSpPr/>
      </dsp:nvSpPr>
      <dsp:spPr>
        <a:xfrm>
          <a:off x="322918" y="2316955"/>
          <a:ext cx="928687" cy="928687"/>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1B7F8-5766-41FB-9D11-DB3868089618}">
      <dsp:nvSpPr>
        <dsp:cNvPr id="0" name=""/>
        <dsp:cNvSpPr/>
      </dsp:nvSpPr>
      <dsp:spPr>
        <a:xfrm>
          <a:off x="517200" y="3524249"/>
          <a:ext cx="2404929" cy="7429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7" tIns="43180" rIns="43180" bIns="43180" numCol="1" spcCol="1270" anchor="ctr" anchorCtr="0">
          <a:noAutofit/>
        </a:bodyPr>
        <a:lstStyle/>
        <a:p>
          <a:pPr lvl="0" algn="l" defTabSz="755650">
            <a:lnSpc>
              <a:spcPct val="90000"/>
            </a:lnSpc>
            <a:spcBef>
              <a:spcPct val="0"/>
            </a:spcBef>
            <a:spcAft>
              <a:spcPct val="35000"/>
            </a:spcAft>
          </a:pPr>
          <a:r>
            <a:rPr lang="en-US" sz="1700" b="1" kern="1200" dirty="0"/>
            <a:t>Research Collaborations</a:t>
          </a:r>
        </a:p>
      </dsp:txBody>
      <dsp:txXfrm>
        <a:off x="517200" y="3524249"/>
        <a:ext cx="2404929" cy="742950"/>
      </dsp:txXfrm>
    </dsp:sp>
    <dsp:sp modelId="{1BF60B83-10AF-4DA6-B768-113EEF0C8E1F}">
      <dsp:nvSpPr>
        <dsp:cNvPr id="0" name=""/>
        <dsp:cNvSpPr/>
      </dsp:nvSpPr>
      <dsp:spPr>
        <a:xfrm>
          <a:off x="52856" y="3431380"/>
          <a:ext cx="928687" cy="928687"/>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B09A38-39BC-E842-B99E-36A8FD93FAE0}" type="datetimeFigureOut">
              <a:rPr lang="en-US" smtClean="0"/>
              <a:t>10/24/17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1A2078-EA14-694B-84A1-FBC3F5039EFE}" type="slidenum">
              <a:rPr lang="en-US" smtClean="0"/>
              <a:t>‹#›</a:t>
            </a:fld>
            <a:endParaRPr lang="en-US"/>
          </a:p>
        </p:txBody>
      </p:sp>
    </p:spTree>
    <p:extLst>
      <p:ext uri="{BB962C8B-B14F-4D97-AF65-F5344CB8AC3E}">
        <p14:creationId xmlns:p14="http://schemas.microsoft.com/office/powerpoint/2010/main" val="322638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27160-B583-4282-AD29-4F82DB8C56B9}" type="datetimeFigureOut">
              <a:rPr lang="en-US" smtClean="0"/>
              <a:t>10/24/17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8A64A-B5D3-4C94-AC94-40D72B5B5076}" type="slidenum">
              <a:rPr lang="en-US" smtClean="0"/>
              <a:t>‹#›</a:t>
            </a:fld>
            <a:endParaRPr lang="en-US"/>
          </a:p>
        </p:txBody>
      </p:sp>
    </p:spTree>
    <p:extLst>
      <p:ext uri="{BB962C8B-B14F-4D97-AF65-F5344CB8AC3E}">
        <p14:creationId xmlns:p14="http://schemas.microsoft.com/office/powerpoint/2010/main" val="285302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65E54-55DF-4D6E-B652-73B3DC317C58}" type="slidenum">
              <a:rPr lang="en-US" smtClean="0"/>
              <a:pPr/>
              <a:t>1</a:t>
            </a:fld>
            <a:endParaRPr lang="en-US"/>
          </a:p>
        </p:txBody>
      </p:sp>
    </p:spTree>
    <p:extLst>
      <p:ext uri="{BB962C8B-B14F-4D97-AF65-F5344CB8AC3E}">
        <p14:creationId xmlns:p14="http://schemas.microsoft.com/office/powerpoint/2010/main" val="180412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65E54-55DF-4D6E-B652-73B3DC317C58}" type="slidenum">
              <a:rPr lang="en-US" smtClean="0"/>
              <a:pPr/>
              <a:t>4</a:t>
            </a:fld>
            <a:endParaRPr lang="en-US"/>
          </a:p>
        </p:txBody>
      </p:sp>
    </p:spTree>
    <p:extLst>
      <p:ext uri="{BB962C8B-B14F-4D97-AF65-F5344CB8AC3E}">
        <p14:creationId xmlns:p14="http://schemas.microsoft.com/office/powerpoint/2010/main" val="9461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400" dirty="0"/>
              <a:t>NIST</a:t>
            </a:r>
            <a:r>
              <a:rPr lang="en-US" sz="1400" baseline="0" dirty="0"/>
              <a:t> is a relative new comer in biosciences</a:t>
            </a:r>
          </a:p>
          <a:p>
            <a:pPr marL="285750" indent="-285750">
              <a:buFont typeface="Arial"/>
              <a:buChar char="•"/>
            </a:pPr>
            <a:r>
              <a:rPr lang="en-US" sz="1400" baseline="0" dirty="0"/>
              <a:t>We have been … more than 100 years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a:t>More recently, we have been referred to…</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a:t>For these reasons, we are a part of ..</a:t>
            </a:r>
          </a:p>
        </p:txBody>
      </p:sp>
      <p:sp>
        <p:nvSpPr>
          <p:cNvPr id="4" name="Slide Number Placeholder 3"/>
          <p:cNvSpPr>
            <a:spLocks noGrp="1"/>
          </p:cNvSpPr>
          <p:nvPr>
            <p:ph type="sldNum" sz="quarter" idx="10"/>
          </p:nvPr>
        </p:nvSpPr>
        <p:spPr/>
        <p:txBody>
          <a:bodyPr/>
          <a:lstStyle/>
          <a:p>
            <a:fld id="{4C298058-0E27-4696-BE6F-63C0A55A2181}" type="slidenum">
              <a:rPr lang="en-US" smtClean="0"/>
              <a:t>5</a:t>
            </a:fld>
            <a:endParaRPr lang="en-US"/>
          </a:p>
        </p:txBody>
      </p:sp>
    </p:spTree>
    <p:extLst>
      <p:ext uri="{BB962C8B-B14F-4D97-AF65-F5344CB8AC3E}">
        <p14:creationId xmlns:p14="http://schemas.microsoft.com/office/powerpoint/2010/main" val="103841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237">
              <a:defRPr/>
            </a:pPr>
            <a:r>
              <a:rPr lang="en-US" sz="800" dirty="0" smtClean="0"/>
              <a:t>The NIST </a:t>
            </a:r>
            <a:r>
              <a:rPr lang="en-US" sz="800" dirty="0" err="1" smtClean="0"/>
              <a:t>biomanufacturing</a:t>
            </a:r>
            <a:r>
              <a:rPr lang="en-US" sz="800" dirty="0" smtClean="0"/>
              <a:t> program develops measurement science,</a:t>
            </a:r>
            <a:r>
              <a:rPr lang="en-US" sz="800" baseline="0" dirty="0" smtClean="0"/>
              <a:t> </a:t>
            </a:r>
            <a:r>
              <a:rPr lang="en-US" sz="800" dirty="0" smtClean="0"/>
              <a:t>standards, reference data and tools to support the development,</a:t>
            </a:r>
            <a:r>
              <a:rPr lang="en-US" sz="800" baseline="0" dirty="0" smtClean="0"/>
              <a:t> manufacturing, and regulatory approval of biologic medicines with the </a:t>
            </a:r>
            <a:r>
              <a:rPr lang="en-US" sz="800" b="1" baseline="0" dirty="0" smtClean="0"/>
              <a:t>initial focus primarily on protein therapeutics</a:t>
            </a:r>
            <a:r>
              <a:rPr lang="en-US" sz="800" baseline="0" dirty="0" smtClean="0"/>
              <a:t>.</a:t>
            </a:r>
          </a:p>
          <a:p>
            <a:pPr defTabSz="933237">
              <a:defRPr/>
            </a:pPr>
            <a:endParaRPr lang="en-US" sz="800" baseline="0" dirty="0" smtClean="0"/>
          </a:p>
          <a:p>
            <a:pPr marL="0" marR="0" indent="0" algn="l" defTabSz="933237" rtl="0" eaLnBrk="1" fontAlgn="auto" latinLnBrk="0" hangingPunct="1">
              <a:lnSpc>
                <a:spcPct val="100000"/>
              </a:lnSpc>
              <a:spcBef>
                <a:spcPts val="0"/>
              </a:spcBef>
              <a:spcAft>
                <a:spcPts val="0"/>
              </a:spcAft>
              <a:buClrTx/>
              <a:buSzTx/>
              <a:buFontTx/>
              <a:buNone/>
              <a:tabLst/>
              <a:defRPr/>
            </a:pPr>
            <a:r>
              <a:rPr lang="en-US" sz="800" dirty="0" smtClean="0"/>
              <a:t>A guiding principle of program is engagement and outreach to customers which are primarily the biopharmaceutical industry, bioprocess instrument vendors, and the FDA.</a:t>
            </a:r>
          </a:p>
          <a:p>
            <a:pPr marL="0" marR="0" indent="0" algn="l" defTabSz="933237" rtl="0" eaLnBrk="1" fontAlgn="auto" latinLnBrk="0" hangingPunct="1">
              <a:lnSpc>
                <a:spcPct val="100000"/>
              </a:lnSpc>
              <a:spcBef>
                <a:spcPts val="0"/>
              </a:spcBef>
              <a:spcAft>
                <a:spcPts val="0"/>
              </a:spcAft>
              <a:buClrTx/>
              <a:buSzTx/>
              <a:buFontTx/>
              <a:buNone/>
              <a:tabLst/>
              <a:defRPr/>
            </a:pPr>
            <a:endParaRPr lang="en-US" sz="800" dirty="0" smtClean="0"/>
          </a:p>
          <a:p>
            <a:pPr defTabSz="933237">
              <a:defRPr/>
            </a:pPr>
            <a:r>
              <a:rPr lang="en-US" sz="800" baseline="0" dirty="0" smtClean="0"/>
              <a:t>This program was developed through extensive outreach and interaction with stakeholders including the biopharmaceutical industry, FDA, and other organizations (USP, NIBSC) in the biopharma community.</a:t>
            </a:r>
          </a:p>
          <a:p>
            <a:pPr defTabSz="933237">
              <a:defRPr/>
            </a:pPr>
            <a:endParaRPr lang="en-US" sz="800" baseline="0" dirty="0" smtClean="0"/>
          </a:p>
          <a:p>
            <a:pPr defTabSz="933237">
              <a:defRPr/>
            </a:pPr>
            <a:r>
              <a:rPr lang="en-US" sz="800" baseline="0" dirty="0" smtClean="0"/>
              <a:t>NIST has held since 2012 an annual Biopharmaceutical Measurement Roundtable which is attended by ~10 members from the biopharma industry.  NIST activities are presented at this meeting and NIST receives feedback from roundtable members on the relevance of these activities to industry, and also learns of current and emerging measurement needs in the biopharma industry.</a:t>
            </a:r>
            <a:endParaRPr lang="en-US" sz="800" dirty="0" smtClean="0"/>
          </a:p>
          <a:p>
            <a:pPr defTabSz="933237">
              <a:defRPr/>
            </a:pPr>
            <a:endParaRPr lang="en-US" sz="800" dirty="0" smtClean="0"/>
          </a:p>
          <a:p>
            <a:pPr eaLnBrk="1" hangingPunct="1"/>
            <a:endParaRPr lang="en-US" dirty="0" smtClean="0">
              <a:latin typeface="Arial" charset="0"/>
            </a:endParaRPr>
          </a:p>
        </p:txBody>
      </p:sp>
      <p:sp>
        <p:nvSpPr>
          <p:cNvPr id="14340" name="Slide Number Placeholder 3"/>
          <p:cNvSpPr>
            <a:spLocks noGrp="1"/>
          </p:cNvSpPr>
          <p:nvPr>
            <p:ph type="sldNum" sz="quarter" idx="5"/>
          </p:nvPr>
        </p:nvSpPr>
        <p:spPr/>
        <p:txBody>
          <a:bodyPr/>
          <a:lstStyle/>
          <a:p>
            <a:pPr>
              <a:defRPr/>
            </a:pPr>
            <a:fld id="{D9BCDC89-C60D-4FD2-B957-19BFE89E6548}" type="slidenum">
              <a:rPr lang="en-US" smtClean="0">
                <a:solidFill>
                  <a:prstClr val="black"/>
                </a:solidFill>
              </a:rPr>
              <a:pPr>
                <a:defRPr/>
              </a:pPr>
              <a:t>6</a:t>
            </a:fld>
            <a:endParaRPr lang="en-US" smtClean="0">
              <a:solidFill>
                <a:prstClr val="black"/>
              </a:solidFill>
            </a:endParaRPr>
          </a:p>
        </p:txBody>
      </p:sp>
    </p:spTree>
    <p:extLst>
      <p:ext uri="{BB962C8B-B14F-4D97-AF65-F5344CB8AC3E}">
        <p14:creationId xmlns:p14="http://schemas.microsoft.com/office/powerpoint/2010/main" val="193227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this study were published in the August issue of </a:t>
            </a:r>
            <a:r>
              <a:rPr lang="en-US" i="1" dirty="0"/>
              <a:t>Science</a:t>
            </a:r>
            <a:r>
              <a:rPr lang="en-US" dirty="0"/>
              <a:t>. In this work, the Ebola virus genomes from about 100 patients were sequenced to observe the accumulation of </a:t>
            </a:r>
            <a:r>
              <a:rPr lang="en-US" dirty="0" err="1"/>
              <a:t>interhost</a:t>
            </a:r>
            <a:r>
              <a:rPr lang="en-US" dirty="0"/>
              <a:t> and </a:t>
            </a:r>
            <a:r>
              <a:rPr lang="en-US" dirty="0" err="1"/>
              <a:t>intrahost</a:t>
            </a:r>
            <a:r>
              <a:rPr lang="en-US" dirty="0"/>
              <a:t> variation, allowing the scientists to </a:t>
            </a:r>
            <a:r>
              <a:rPr lang="en-US" b="1" dirty="0"/>
              <a:t>characterize patterns of viral transmission</a:t>
            </a:r>
            <a:r>
              <a:rPr lang="en-US" dirty="0"/>
              <a:t>. Synthetic RNA controls, prepared by and donated from NIST, were spiked-in to each individual sample so that the sequencing process could be tracked and any cross-contamination could be identified. The scientists hoped that this study will help with ongoing epidemiological and genomic surveillance, the development of therapeutics, and strategic planning for health organizations. (Citation: Stephen K. </a:t>
            </a:r>
            <a:r>
              <a:rPr lang="en-US" dirty="0" err="1"/>
              <a:t>Gire</a:t>
            </a:r>
            <a:r>
              <a:rPr lang="en-US" dirty="0"/>
              <a:t> et al., </a:t>
            </a:r>
            <a:r>
              <a:rPr lang="en-US" i="1" dirty="0"/>
              <a:t>Genomic surveillance elucidated Ebola virus origin and transmission during the 2014 </a:t>
            </a:r>
            <a:r>
              <a:rPr lang="en-US" i="1" dirty="0" err="1"/>
              <a:t>outbreak</a:t>
            </a:r>
            <a:r>
              <a:rPr lang="en-US" dirty="0" err="1"/>
              <a:t>,</a:t>
            </a:r>
            <a:r>
              <a:rPr lang="en-US" b="1" dirty="0" err="1"/>
              <a:t>Science</a:t>
            </a:r>
            <a:r>
              <a:rPr lang="en-US" dirty="0"/>
              <a:t>, 345, 1369(2014)</a:t>
            </a:r>
          </a:p>
          <a:p>
            <a:r>
              <a:rPr lang="en-US" dirty="0"/>
              <a:t>DOI: 10.1126/science.1259657)</a:t>
            </a:r>
          </a:p>
          <a:p>
            <a:pPr defTabSz="931774">
              <a:defRPr/>
            </a:pPr>
            <a:endParaRPr lang="en-US" dirty="0"/>
          </a:p>
          <a:p>
            <a:pPr defTabSz="931774">
              <a:defRPr/>
            </a:pPr>
            <a:endParaRPr lang="en-US" dirty="0"/>
          </a:p>
          <a:p>
            <a:pPr defTabSz="931774">
              <a:defRPr/>
            </a:pPr>
            <a:r>
              <a:rPr lang="en-US" dirty="0"/>
              <a:t>Measurements and Standards to Support Nutrition Labeling</a:t>
            </a:r>
          </a:p>
          <a:p>
            <a:endParaRPr lang="en-US" dirty="0"/>
          </a:p>
          <a:p>
            <a:r>
              <a:rPr lang="en-US" dirty="0"/>
              <a:t>The Chemical Sciences Division is working to provide food-matrix reference materials to facilitate compliance with nutritional labeling laws, provide traceability for food exports, improve the accuracy of label information for packaged foods, and contribute to studies of human nutritional status. Approximately 30 food-matrix SRMs and RMs are available to support these measurement needs; examples include infant formula, baby food, meat homogenate, fish tissue, baking chocolate, peanut butter, spinach, and food oils. </a:t>
            </a:r>
          </a:p>
          <a:p>
            <a:endParaRPr lang="en-US" dirty="0"/>
          </a:p>
          <a:p>
            <a:r>
              <a:rPr lang="en-US" dirty="0"/>
              <a:t>Standard Reference Material (SRM) 2387, a peanut butter sample that has been characterized with state-of-the-art measurement methods to provide values for the amount of fat, protein, vitamins, minerals and other </a:t>
            </a:r>
            <a:r>
              <a:rPr lang="en-US" dirty="0" err="1"/>
              <a:t>analytes</a:t>
            </a:r>
            <a:r>
              <a:rPr lang="en-US" dirty="0"/>
              <a:t> it contains. It is one of a series of food-matrix SRMs that can be used by food manufacturers to validate production and quality control procedures as well as ensure accurate labeling of product content. </a:t>
            </a:r>
          </a:p>
          <a:p>
            <a:endParaRPr lang="en-US" dirty="0"/>
          </a:p>
          <a:p>
            <a:endParaRPr lang="en-US" dirty="0"/>
          </a:p>
        </p:txBody>
      </p:sp>
      <p:sp>
        <p:nvSpPr>
          <p:cNvPr id="4" name="Slide Number Placeholder 3"/>
          <p:cNvSpPr>
            <a:spLocks noGrp="1"/>
          </p:cNvSpPr>
          <p:nvPr>
            <p:ph type="sldNum" sz="quarter" idx="10"/>
          </p:nvPr>
        </p:nvSpPr>
        <p:spPr/>
        <p:txBody>
          <a:bodyPr/>
          <a:lstStyle/>
          <a:p>
            <a:fld id="{52C0D8E1-2877-49FF-B3C0-7108894FB1D8}" type="slidenum">
              <a:rPr lang="en-US" smtClean="0"/>
              <a:t>7</a:t>
            </a:fld>
            <a:endParaRPr lang="en-US"/>
          </a:p>
        </p:txBody>
      </p:sp>
    </p:spTree>
    <p:extLst>
      <p:ext uri="{BB962C8B-B14F-4D97-AF65-F5344CB8AC3E}">
        <p14:creationId xmlns:p14="http://schemas.microsoft.com/office/powerpoint/2010/main" val="21113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400" baseline="0" dirty="0"/>
              <a:t>One of our strategic priority is bioscience, including one growing program in cell therapy…</a:t>
            </a:r>
          </a:p>
          <a:p>
            <a:pPr marL="171450" indent="-171450">
              <a:buFont typeface="Arial"/>
              <a:buChar char="•"/>
            </a:pPr>
            <a:r>
              <a:rPr lang="en-US" sz="1400" baseline="0" dirty="0"/>
              <a:t>It has 3 components that works in concert to advance measurements and standards</a:t>
            </a:r>
          </a:p>
          <a:p>
            <a:pPr marL="171450" indent="-171450">
              <a:buFont typeface="Arial"/>
              <a:buChar char="•"/>
            </a:pPr>
            <a:r>
              <a:rPr lang="en-US" sz="1400" baseline="0" dirty="0"/>
              <a:t>The largest piece is our laboratory program that underpin our standard development effort</a:t>
            </a:r>
          </a:p>
          <a:p>
            <a:pPr marL="171450" indent="-171450">
              <a:buFont typeface="Arial"/>
              <a:buChar char="•"/>
            </a:pPr>
            <a:endParaRPr lang="en-US" sz="1400" baseline="0" dirty="0"/>
          </a:p>
          <a:p>
            <a:pPr marL="171450" indent="-171450">
              <a:buFont typeface="Arial"/>
              <a:buChar char="•"/>
            </a:pPr>
            <a:r>
              <a:rPr lang="en-US" sz="1400" baseline="0" dirty="0"/>
              <a:t>Another important piece is bridging the communication gap with industry stakeholders as well as our other agency partners. </a:t>
            </a:r>
          </a:p>
          <a:p>
            <a:pPr marL="171450" indent="-171450">
              <a:buFont typeface="Arial"/>
              <a:buChar char="•"/>
            </a:pPr>
            <a:endParaRPr lang="en-US" baseline="0" dirty="0"/>
          </a:p>
        </p:txBody>
      </p:sp>
      <p:sp>
        <p:nvSpPr>
          <p:cNvPr id="4" name="Slide Number Placeholder 3"/>
          <p:cNvSpPr>
            <a:spLocks noGrp="1"/>
          </p:cNvSpPr>
          <p:nvPr>
            <p:ph type="sldNum" sz="quarter" idx="10"/>
          </p:nvPr>
        </p:nvSpPr>
        <p:spPr/>
        <p:txBody>
          <a:bodyPr/>
          <a:lstStyle/>
          <a:p>
            <a:fld id="{0F2A427B-CFF2-4C90-B448-22CC9073E123}" type="slidenum">
              <a:rPr lang="en-US" smtClean="0"/>
              <a:t>8</a:t>
            </a:fld>
            <a:endParaRPr lang="en-US"/>
          </a:p>
        </p:txBody>
      </p:sp>
    </p:spTree>
    <p:extLst>
      <p:ext uri="{BB962C8B-B14F-4D97-AF65-F5344CB8AC3E}">
        <p14:creationId xmlns:p14="http://schemas.microsoft.com/office/powerpoint/2010/main" val="7708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 our</a:t>
            </a:r>
            <a:r>
              <a:rPr lang="en-US" baseline="0" dirty="0"/>
              <a:t> many discussions with stakeholders, we realized that we have a unique role in facilitate the communications, not to share the greatly and newest achievements, but dig deep in common challenges that are holding us back.</a:t>
            </a:r>
          </a:p>
          <a:p>
            <a:pPr marL="171450" indent="-171450">
              <a:buFont typeface="Arial"/>
              <a:buChar char="•"/>
            </a:pPr>
            <a:r>
              <a:rPr lang="en-US" baseline="0" dirty="0"/>
              <a:t>We are increasingly holding meetings and workshops </a:t>
            </a:r>
          </a:p>
          <a:p>
            <a:pPr marL="171450" indent="-171450">
              <a:buFont typeface="Arial"/>
              <a:buChar char="•"/>
            </a:pPr>
            <a:r>
              <a:rPr lang="en-US" baseline="0" dirty="0"/>
              <a:t>We held 3 workshops within the past year or so</a:t>
            </a:r>
          </a:p>
          <a:p>
            <a:pPr marL="171450" indent="-171450">
              <a:buFont typeface="Arial"/>
              <a:buChar char="•"/>
            </a:pPr>
            <a:r>
              <a:rPr lang="en-US" baseline="0" dirty="0"/>
              <a:t>We have plans to host additional meetings in the coming year</a:t>
            </a:r>
          </a:p>
          <a:p>
            <a:endParaRPr lang="en-US" baseline="0" dirty="0"/>
          </a:p>
        </p:txBody>
      </p:sp>
      <p:sp>
        <p:nvSpPr>
          <p:cNvPr id="4" name="Slide Number Placeholder 3"/>
          <p:cNvSpPr>
            <a:spLocks noGrp="1"/>
          </p:cNvSpPr>
          <p:nvPr>
            <p:ph type="sldNum" sz="quarter" idx="10"/>
          </p:nvPr>
        </p:nvSpPr>
        <p:spPr/>
        <p:txBody>
          <a:bodyPr/>
          <a:lstStyle/>
          <a:p>
            <a:fld id="{EE58A64A-B5D3-4C94-AC94-40D72B5B5076}" type="slidenum">
              <a:rPr lang="en-US" smtClean="0"/>
              <a:t>10</a:t>
            </a:fld>
            <a:endParaRPr lang="en-US"/>
          </a:p>
        </p:txBody>
      </p:sp>
    </p:spTree>
    <p:extLst>
      <p:ext uri="{BB962C8B-B14F-4D97-AF65-F5344CB8AC3E}">
        <p14:creationId xmlns:p14="http://schemas.microsoft.com/office/powerpoint/2010/main" val="201243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“Advanced Manufacturing” </a:t>
            </a:r>
            <a:r>
              <a:rPr lang="en-US" altLang="en-US" dirty="0" err="1"/>
              <a:t>AMTech</a:t>
            </a:r>
            <a:r>
              <a:rPr lang="en-US" altLang="en-US" dirty="0"/>
              <a:t> is an industry driven technology consortia that establishes technology roadmaps to address long-term U.S. industrial needs.</a:t>
            </a:r>
          </a:p>
          <a:p>
            <a:r>
              <a:rPr lang="en-US" altLang="en-US" dirty="0"/>
              <a:t>In order to achieve large-scale cost effective, reproducible manufacturing of high quality cells, the industry foundation needs to be strong enough to support the development of advanced technologies. Standardization is an important support for this foundation.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8EAAA9AA-8185-D240-9A81-7EDFBDEAC12F}" type="slidenum">
              <a:rPr lang="en-US" altLang="en-US"/>
              <a:pPr eaLnBrk="1" hangingPunct="1"/>
              <a:t>12</a:t>
            </a:fld>
            <a:endParaRPr lang="en-US" altLang="en-US"/>
          </a:p>
        </p:txBody>
      </p:sp>
    </p:spTree>
    <p:extLst>
      <p:ext uri="{BB962C8B-B14F-4D97-AF65-F5344CB8AC3E}">
        <p14:creationId xmlns:p14="http://schemas.microsoft.com/office/powerpoint/2010/main" val="114376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8A64A-B5D3-4C94-AC94-40D72B5B5076}" type="slidenum">
              <a:rPr lang="en-US" smtClean="0"/>
              <a:t>15</a:t>
            </a:fld>
            <a:endParaRPr lang="en-US"/>
          </a:p>
        </p:txBody>
      </p:sp>
    </p:spTree>
    <p:extLst>
      <p:ext uri="{BB962C8B-B14F-4D97-AF65-F5344CB8AC3E}">
        <p14:creationId xmlns:p14="http://schemas.microsoft.com/office/powerpoint/2010/main" val="103735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7C929C-CF07-40A6-8CE6-B67687A62981}"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7FCC6-28EC-40C7-B5D9-6FF994FC6960}" type="slidenum">
              <a:rPr lang="en-US" smtClean="0"/>
              <a:t>‹#›</a:t>
            </a:fld>
            <a:endParaRPr lang="en-US"/>
          </a:p>
        </p:txBody>
      </p:sp>
    </p:spTree>
    <p:extLst>
      <p:ext uri="{BB962C8B-B14F-4D97-AF65-F5344CB8AC3E}">
        <p14:creationId xmlns:p14="http://schemas.microsoft.com/office/powerpoint/2010/main" val="14932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1E246-3F1A-3946-899A-B57FD6E0A44A}"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4AEE6-E942-4F5C-A610-97CA4B6B6D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026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1E246-3F1A-3946-899A-B57FD6E0A44A}"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4AEE6-E942-4F5C-A610-97CA4B6B6D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1373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02">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6464" y="4495800"/>
            <a:ext cx="7669213" cy="838200"/>
          </a:xfrm>
        </p:spPr>
        <p:txBody>
          <a:bodyPr>
            <a:normAutofit/>
          </a:bodyPr>
          <a:lstStyle>
            <a:lvl1pPr>
              <a:defRPr sz="1200" baseline="0">
                <a:solidFill>
                  <a:schemeClr val="accent1">
                    <a:lumMod val="50000"/>
                  </a:schemeClr>
                </a:solidFill>
              </a:defRPr>
            </a:lvl1pPr>
          </a:lstStyle>
          <a:p>
            <a:pPr lvl="0"/>
            <a:r>
              <a:rPr lang="en-US" sz="1200" dirty="0"/>
              <a:t>Presenter’s Name/Subhead Information</a:t>
            </a:r>
            <a:endParaRPr lang="en-US" dirty="0"/>
          </a:p>
        </p:txBody>
      </p:sp>
      <p:sp>
        <p:nvSpPr>
          <p:cNvPr id="12" name="Text Placeholder 11"/>
          <p:cNvSpPr>
            <a:spLocks noGrp="1"/>
          </p:cNvSpPr>
          <p:nvPr>
            <p:ph type="body" sz="quarter" idx="11" hasCustomPrompt="1"/>
          </p:nvPr>
        </p:nvSpPr>
        <p:spPr>
          <a:xfrm>
            <a:off x="516463" y="3268136"/>
            <a:ext cx="8017937" cy="1151464"/>
          </a:xfrm>
        </p:spPr>
        <p:txBody>
          <a:bodyPr>
            <a:normAutofit/>
          </a:bodyPr>
          <a:lstStyle>
            <a:lvl1pPr>
              <a:spcBef>
                <a:spcPts val="0"/>
              </a:spcBef>
              <a:buFontTx/>
              <a:buNone/>
              <a:defRPr sz="2625" baseline="0">
                <a:solidFill>
                  <a:schemeClr val="bg1">
                    <a:lumMod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Title of Presentation</a:t>
            </a:r>
            <a:br>
              <a:rPr lang="en-US" dirty="0"/>
            </a:br>
            <a:r>
              <a:rPr lang="en-US" dirty="0"/>
              <a:t>(Second line if needed)</a:t>
            </a:r>
          </a:p>
        </p:txBody>
      </p:sp>
    </p:spTree>
    <p:extLst>
      <p:ext uri="{BB962C8B-B14F-4D97-AF65-F5344CB8AC3E}">
        <p14:creationId xmlns:p14="http://schemas.microsoft.com/office/powerpoint/2010/main" val="234857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1E246-3F1A-3946-899A-B57FD6E0A44A}"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1CE10-73AC-F241-B00D-137CFC4725AC}" type="slidenum">
              <a:rPr lang="en-US" smtClean="0"/>
              <a:t>‹#›</a:t>
            </a:fld>
            <a:endParaRPr lang="en-US"/>
          </a:p>
        </p:txBody>
      </p:sp>
    </p:spTree>
    <p:extLst>
      <p:ext uri="{BB962C8B-B14F-4D97-AF65-F5344CB8AC3E}">
        <p14:creationId xmlns:p14="http://schemas.microsoft.com/office/powerpoint/2010/main" val="34974584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D1E246-3F1A-3946-899A-B57FD6E0A44A}"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4AEE6-E942-4F5C-A610-97CA4B6B6D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498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pPr>
              <a:defRPr/>
            </a:pPr>
            <a:fld id="{1A0DF02F-1D70-4022-8BB6-D99842402C0C}" type="slidenum">
              <a:rPr lang="en-US" smtClean="0"/>
              <a:pPr>
                <a:defRPr/>
              </a:pPr>
              <a:t>‹#›</a:t>
            </a:fld>
            <a:endParaRPr lang="en-US"/>
          </a:p>
        </p:txBody>
      </p:sp>
    </p:spTree>
    <p:extLst>
      <p:ext uri="{BB962C8B-B14F-4D97-AF65-F5344CB8AC3E}">
        <p14:creationId xmlns:p14="http://schemas.microsoft.com/office/powerpoint/2010/main" val="279596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D1E246-3F1A-3946-899A-B57FD6E0A44A}" type="datetimeFigureOut">
              <a:rPr lang="en-US" smtClean="0"/>
              <a:t>10/24/17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4AEE6-E942-4F5C-A610-97CA4B6B6D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07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F21621-CA14-D340-8143-2BD672999EF5}" type="datetimeFigureOut">
              <a:rPr lang="en-US" smtClean="0"/>
              <a:t>10/24/17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869F0-8938-E348-96A0-EE8FBB210C0C}" type="slidenum">
              <a:rPr lang="en-US" smtClean="0"/>
              <a:t>‹#›</a:t>
            </a:fld>
            <a:endParaRPr lang="en-US"/>
          </a:p>
        </p:txBody>
      </p:sp>
    </p:spTree>
    <p:extLst>
      <p:ext uri="{BB962C8B-B14F-4D97-AF65-F5344CB8AC3E}">
        <p14:creationId xmlns:p14="http://schemas.microsoft.com/office/powerpoint/2010/main" val="68189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C929C-CF07-40A6-8CE6-B67687A62981}" type="datetimeFigureOut">
              <a:rPr lang="en-US" smtClean="0"/>
              <a:t>10/24/17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77FCC6-28EC-40C7-B5D9-6FF994FC6960}" type="slidenum">
              <a:rPr lang="en-US" smtClean="0"/>
              <a:t>‹#›</a:t>
            </a:fld>
            <a:endParaRPr lang="en-US"/>
          </a:p>
        </p:txBody>
      </p:sp>
    </p:spTree>
    <p:extLst>
      <p:ext uri="{BB962C8B-B14F-4D97-AF65-F5344CB8AC3E}">
        <p14:creationId xmlns:p14="http://schemas.microsoft.com/office/powerpoint/2010/main" val="293856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D1E246-3F1A-3946-899A-B57FD6E0A44A}"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4AEE6-E942-4F5C-A610-97CA4B6B6D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347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D1E246-3F1A-3946-899A-B57FD6E0A44A}"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4AEE6-E942-4F5C-A610-97CA4B6B6D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26604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1E246-3F1A-3946-899A-B57FD6E0A44A}" type="datetimeFigureOut">
              <a:rPr lang="en-US" smtClean="0"/>
              <a:t>10/24/17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4AEE6-E942-4F5C-A610-97CA4B6B6DBA}" type="slidenum">
              <a:rPr lang="en-US" smtClean="0">
                <a:solidFill>
                  <a:prstClr val="white"/>
                </a:solidFill>
              </a:rPr>
              <a:pPr/>
              <a:t>‹#›</a:t>
            </a:fld>
            <a:endParaRPr lang="en-US" dirty="0">
              <a:solidFill>
                <a:prstClr val="white"/>
              </a:solidFill>
            </a:endParaRPr>
          </a:p>
        </p:txBody>
      </p:sp>
      <p:grpSp>
        <p:nvGrpSpPr>
          <p:cNvPr id="7" name="Group 6"/>
          <p:cNvGrpSpPr/>
          <p:nvPr userDrawn="1"/>
        </p:nvGrpSpPr>
        <p:grpSpPr>
          <a:xfrm>
            <a:off x="-9525" y="4008"/>
            <a:ext cx="9163050" cy="6866024"/>
            <a:chOff x="-9525" y="0"/>
            <a:chExt cx="9163050" cy="6858000"/>
          </a:xfrm>
        </p:grpSpPr>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525" y="0"/>
              <a:ext cx="916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whitenist.png"/>
            <p:cNvPicPr>
              <a:picLocks noChangeAspect="1"/>
            </p:cNvPicPr>
            <p:nvPr userDrawn="1"/>
          </p:nvPicPr>
          <p:blipFill>
            <a:blip r:embed="rId15" cstate="print"/>
            <a:stretch>
              <a:fillRect/>
            </a:stretch>
          </p:blipFill>
          <p:spPr>
            <a:xfrm>
              <a:off x="457200" y="6517561"/>
              <a:ext cx="706516" cy="188039"/>
            </a:xfrm>
            <a:prstGeom prst="rect">
              <a:avLst/>
            </a:prstGeom>
          </p:spPr>
        </p:pic>
      </p:grpSp>
      <p:pic>
        <p:nvPicPr>
          <p:cNvPr id="10" name="Picture 9" descr="NISTlogo_oneline_white.png"/>
          <p:cNvPicPr>
            <a:picLocks noChangeAspect="1"/>
          </p:cNvPicPr>
          <p:nvPr userDrawn="1"/>
        </p:nvPicPr>
        <p:blipFill>
          <a:blip r:embed="rId16" cstate="print"/>
          <a:stretch>
            <a:fillRect/>
          </a:stretch>
        </p:blipFill>
        <p:spPr>
          <a:xfrm>
            <a:off x="5635645" y="6553200"/>
            <a:ext cx="3203555" cy="112780"/>
          </a:xfrm>
          <a:prstGeom prst="rect">
            <a:avLst/>
          </a:prstGeom>
        </p:spPr>
      </p:pic>
    </p:spTree>
    <p:extLst>
      <p:ext uri="{BB962C8B-B14F-4D97-AF65-F5344CB8AC3E}">
        <p14:creationId xmlns:p14="http://schemas.microsoft.com/office/powerpoint/2010/main" val="4445119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st.gov/mml/bbd/genes.cfm" TargetMode="External"/><Relationship Id="rId4" Type="http://schemas.openxmlformats.org/officeDocument/2006/relationships/hyperlink" Target="http://www.nist.gov/mml/bbd/biomaterials/measurement-assurance-for-cell-therapy-products.cfm" TargetMode="External"/><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ist.gov/news-events/events/2017/04/nist-fda-cell-counting-workshop-sharing-practices-cell-counting" TargetMode="Externa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hyperlink" Target="https://www.nist.gov/programs-projects/us-tag-isotc276-biotechnology" TargetMode="External"/><Relationship Id="rId4" Type="http://schemas.openxmlformats.org/officeDocument/2006/relationships/hyperlink" Target="https://www.nist.gov/programs-projects/quantitative-flow-cytometry-measurements" TargetMode="External"/><Relationship Id="rId5" Type="http://schemas.openxmlformats.org/officeDocument/2006/relationships/hyperlink" Target="http://niimbl.org/" TargetMode="External"/><Relationship Id="rId6" Type="http://schemas.openxmlformats.org/officeDocument/2006/relationships/hyperlink" Target="https://www.armiusa.org/" TargetMode="External"/><Relationship Id="rId7" Type="http://schemas.openxmlformats.org/officeDocument/2006/relationships/hyperlink" Target="https://www.nist.gov/news-events/events/2017/04/nist-fda-cell-counting-workshop-sharing-practices-cell-counting" TargetMode="External"/><Relationship Id="rId8" Type="http://schemas.openxmlformats.org/officeDocument/2006/relationships/hyperlink" Target="https://www.nist.gov/news-events/events/2017/10/nist-fda-flow-cytometry-workshop-building-measurement-assurance-flow" TargetMode="External"/><Relationship Id="rId1" Type="http://schemas.openxmlformats.org/officeDocument/2006/relationships/slideLayout" Target="../slideLayouts/slideLayout2.xml"/><Relationship Id="rId2" Type="http://schemas.openxmlformats.org/officeDocument/2006/relationships/hyperlink" Target="https://www.iso.org/committee/451424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mailto:slgibson@nist.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tiff"/><Relationship Id="rId6" Type="http://schemas.openxmlformats.org/officeDocument/2006/relationships/image" Target="../media/image9.tif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tiff"/><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828800"/>
            <a:ext cx="8401050" cy="1754326"/>
          </a:xfrm>
          <a:prstGeom prst="rect">
            <a:avLst/>
          </a:prstGeom>
        </p:spPr>
        <p:txBody>
          <a:bodyPr wrap="square">
            <a:spAutoFit/>
          </a:bodyPr>
          <a:lstStyle/>
          <a:p>
            <a:r>
              <a:rPr lang="en-US" sz="3600" b="1" dirty="0">
                <a:solidFill>
                  <a:schemeClr val="tx2"/>
                </a:solidFill>
              </a:rPr>
              <a:t>NIST-FDA Flow Cytometry Workshop: Building Measurement Assurance in Flow </a:t>
            </a:r>
            <a:r>
              <a:rPr lang="en-US" sz="3600" b="1" dirty="0" smtClean="0">
                <a:solidFill>
                  <a:schemeClr val="tx2"/>
                </a:solidFill>
              </a:rPr>
              <a:t>Cytometry</a:t>
            </a:r>
            <a:endParaRPr lang="en-US" sz="3600" b="1" dirty="0">
              <a:solidFill>
                <a:schemeClr val="tx2"/>
              </a:solidFill>
            </a:endParaRPr>
          </a:p>
        </p:txBody>
      </p:sp>
      <p:sp>
        <p:nvSpPr>
          <p:cNvPr id="4" name="TextBox 3"/>
          <p:cNvSpPr txBox="1"/>
          <p:nvPr/>
        </p:nvSpPr>
        <p:spPr>
          <a:xfrm>
            <a:off x="500448" y="3890903"/>
            <a:ext cx="3714293" cy="1569660"/>
          </a:xfrm>
          <a:prstGeom prst="rect">
            <a:avLst/>
          </a:prstGeom>
          <a:noFill/>
        </p:spPr>
        <p:txBody>
          <a:bodyPr wrap="square" rtlCol="0">
            <a:spAutoFit/>
          </a:bodyPr>
          <a:lstStyle/>
          <a:p>
            <a:r>
              <a:rPr lang="en-US" sz="2400" b="1" dirty="0"/>
              <a:t>NIST Organizers:</a:t>
            </a:r>
            <a:r>
              <a:rPr lang="en-US" sz="2400" dirty="0"/>
              <a:t> </a:t>
            </a:r>
            <a:endParaRPr lang="en-US" sz="2400" dirty="0" smtClean="0"/>
          </a:p>
          <a:p>
            <a:r>
              <a:rPr lang="en-US" sz="2400" dirty="0"/>
              <a:t>Lili </a:t>
            </a:r>
            <a:r>
              <a:rPr lang="en-US" sz="2400" dirty="0" smtClean="0"/>
              <a:t>Wang</a:t>
            </a:r>
          </a:p>
          <a:p>
            <a:r>
              <a:rPr lang="en-US" sz="2400" dirty="0" smtClean="0"/>
              <a:t>John Elliott</a:t>
            </a:r>
          </a:p>
          <a:p>
            <a:r>
              <a:rPr lang="en-US" sz="2400" dirty="0" smtClean="0"/>
              <a:t>Sheng Lin-Gibson</a:t>
            </a:r>
            <a:endParaRPr lang="en-US" sz="2400" dirty="0"/>
          </a:p>
        </p:txBody>
      </p:sp>
      <p:sp>
        <p:nvSpPr>
          <p:cNvPr id="5" name="TextBox 4"/>
          <p:cNvSpPr txBox="1"/>
          <p:nvPr/>
        </p:nvSpPr>
        <p:spPr>
          <a:xfrm>
            <a:off x="4231217" y="3890903"/>
            <a:ext cx="2341603" cy="1569660"/>
          </a:xfrm>
          <a:prstGeom prst="rect">
            <a:avLst/>
          </a:prstGeom>
          <a:noFill/>
        </p:spPr>
        <p:txBody>
          <a:bodyPr wrap="none" rtlCol="0">
            <a:spAutoFit/>
          </a:bodyPr>
          <a:lstStyle/>
          <a:p>
            <a:r>
              <a:rPr lang="en-US" sz="2400" b="1" dirty="0"/>
              <a:t>FDA Organizers</a:t>
            </a:r>
            <a:r>
              <a:rPr lang="en-US" sz="2400" dirty="0"/>
              <a:t>: </a:t>
            </a:r>
            <a:endParaRPr lang="en-US" sz="2400" dirty="0" smtClean="0"/>
          </a:p>
          <a:p>
            <a:r>
              <a:rPr lang="en-US" sz="2400" dirty="0"/>
              <a:t>Steven </a:t>
            </a:r>
            <a:r>
              <a:rPr lang="en-US" sz="2400" dirty="0" smtClean="0"/>
              <a:t>Bauer</a:t>
            </a:r>
            <a:endParaRPr lang="en-US" sz="2400" dirty="0"/>
          </a:p>
          <a:p>
            <a:r>
              <a:rPr lang="en-US" sz="2400" dirty="0" err="1" smtClean="0"/>
              <a:t>Heba</a:t>
            </a:r>
            <a:r>
              <a:rPr lang="en-US" sz="2400" dirty="0" smtClean="0"/>
              <a:t> </a:t>
            </a:r>
            <a:r>
              <a:rPr lang="en-US" sz="2400" dirty="0" err="1" smtClean="0"/>
              <a:t>Degheidy</a:t>
            </a:r>
            <a:endParaRPr lang="en-US" sz="2400" dirty="0" smtClean="0"/>
          </a:p>
          <a:p>
            <a:r>
              <a:rPr lang="en-US" sz="2400" dirty="0" smtClean="0"/>
              <a:t>Judy </a:t>
            </a:r>
            <a:r>
              <a:rPr lang="en-US" sz="2400" dirty="0"/>
              <a:t>Arcidiacono</a:t>
            </a:r>
          </a:p>
        </p:txBody>
      </p:sp>
    </p:spTree>
    <p:extLst>
      <p:ext uri="{BB962C8B-B14F-4D97-AF65-F5344CB8AC3E}">
        <p14:creationId xmlns:p14="http://schemas.microsoft.com/office/powerpoint/2010/main" val="1177907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85" y="118059"/>
            <a:ext cx="8229600" cy="1143000"/>
          </a:xfrm>
        </p:spPr>
        <p:txBody>
          <a:bodyPr>
            <a:normAutofit/>
          </a:bodyPr>
          <a:lstStyle/>
          <a:p>
            <a:r>
              <a:rPr lang="en-US" sz="3600" dirty="0">
                <a:solidFill>
                  <a:srgbClr val="1F497D"/>
                </a:solidFill>
              </a:rPr>
              <a:t>Bridging the Communication Gap</a:t>
            </a:r>
            <a:endParaRPr lang="en-US" sz="2800" dirty="0">
              <a:solidFill>
                <a:srgbClr val="1F497D"/>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7121536"/>
              </p:ext>
            </p:extLst>
          </p:nvPr>
        </p:nvGraphicFramePr>
        <p:xfrm>
          <a:off x="170969" y="1613410"/>
          <a:ext cx="8820633" cy="3322320"/>
        </p:xfrm>
        <a:graphic>
          <a:graphicData uri="http://schemas.openxmlformats.org/drawingml/2006/table">
            <a:tbl>
              <a:tblPr firstRow="1" bandRow="1">
                <a:tableStyleId>{BDBED569-4797-4DF1-A0F4-6AAB3CD982D8}</a:tableStyleId>
              </a:tblPr>
              <a:tblGrid>
                <a:gridCol w="1202814">
                  <a:extLst>
                    <a:ext uri="{9D8B030D-6E8A-4147-A177-3AD203B41FA5}">
                      <a16:colId xmlns:a16="http://schemas.microsoft.com/office/drawing/2014/main" xmlns="" val="20000"/>
                    </a:ext>
                  </a:extLst>
                </a:gridCol>
                <a:gridCol w="3768816">
                  <a:extLst>
                    <a:ext uri="{9D8B030D-6E8A-4147-A177-3AD203B41FA5}">
                      <a16:colId xmlns:a16="http://schemas.microsoft.com/office/drawing/2014/main" xmlns="" val="20001"/>
                    </a:ext>
                  </a:extLst>
                </a:gridCol>
                <a:gridCol w="3849003">
                  <a:extLst>
                    <a:ext uri="{9D8B030D-6E8A-4147-A177-3AD203B41FA5}">
                      <a16:colId xmlns:a16="http://schemas.microsoft.com/office/drawing/2014/main" xmlns="" val="20002"/>
                    </a:ext>
                  </a:extLst>
                </a:gridCol>
              </a:tblGrid>
              <a:tr h="303600">
                <a:tc>
                  <a:txBody>
                    <a:bodyPr/>
                    <a:lstStyle/>
                    <a:p>
                      <a:r>
                        <a:rPr lang="en-US" sz="1400" b="0" dirty="0" smtClean="0">
                          <a:solidFill>
                            <a:schemeClr val="tx1"/>
                          </a:solidFill>
                        </a:rPr>
                        <a:t>Oct 25,</a:t>
                      </a:r>
                      <a:r>
                        <a:rPr lang="en-US" sz="1400" b="0" baseline="0" dirty="0" smtClean="0">
                          <a:solidFill>
                            <a:schemeClr val="tx1"/>
                          </a:solidFill>
                        </a:rPr>
                        <a:t> </a:t>
                      </a:r>
                      <a:r>
                        <a:rPr lang="en-US" sz="1400" b="0" dirty="0" smtClean="0">
                          <a:solidFill>
                            <a:schemeClr val="tx1"/>
                          </a:solidFill>
                        </a:rPr>
                        <a:t>2017</a:t>
                      </a:r>
                      <a:endParaRPr lang="en-US" sz="1400" b="0" dirty="0">
                        <a:solidFill>
                          <a:schemeClr val="tx1"/>
                        </a:solidFill>
                      </a:endParaRPr>
                    </a:p>
                  </a:txBody>
                  <a:tcPr>
                    <a:solidFill>
                      <a:srgbClr val="FFFF99"/>
                    </a:solidFill>
                  </a:tcPr>
                </a:tc>
                <a:tc>
                  <a:txBody>
                    <a:bodyPr/>
                    <a:lstStyle/>
                    <a:p>
                      <a:r>
                        <a:rPr lang="en-US" sz="1400" b="0" dirty="0" smtClean="0"/>
                        <a:t>NIST-FDA</a:t>
                      </a:r>
                      <a:r>
                        <a:rPr lang="en-US" sz="1400" b="0" baseline="0" dirty="0" smtClean="0"/>
                        <a:t> Flow Cytometry Workshop </a:t>
                      </a:r>
                      <a:endParaRPr lang="en-US" sz="1400" b="0" dirty="0"/>
                    </a:p>
                  </a:txBody>
                  <a:tcPr/>
                </a:tc>
                <a:tc>
                  <a:txBody>
                    <a:bodyPr/>
                    <a:lstStyle/>
                    <a:p>
                      <a:r>
                        <a:rPr lang="en-US" sz="1400" b="0" dirty="0" smtClean="0"/>
                        <a:t>Whitepaper expected </a:t>
                      </a:r>
                      <a:endParaRPr lang="en-US" sz="1400" b="0" dirty="0"/>
                    </a:p>
                  </a:txBody>
                  <a:tcPr/>
                </a:tc>
              </a:tr>
              <a:tr h="303600">
                <a:tc>
                  <a:txBody>
                    <a:bodyPr/>
                    <a:lstStyle/>
                    <a:p>
                      <a:r>
                        <a:rPr lang="en-US" sz="1400" b="0" dirty="0"/>
                        <a:t>April 2017</a:t>
                      </a:r>
                    </a:p>
                  </a:txBody>
                  <a:tcPr/>
                </a:tc>
                <a:tc>
                  <a:txBody>
                    <a:bodyPr/>
                    <a:lstStyle/>
                    <a:p>
                      <a:r>
                        <a:rPr lang="en-US" sz="1400" b="0" dirty="0" smtClean="0"/>
                        <a:t>NIST-FDA Cell Counting</a:t>
                      </a:r>
                      <a:r>
                        <a:rPr lang="en-US" sz="1400" b="0" baseline="0" dirty="0" smtClean="0"/>
                        <a:t> </a:t>
                      </a:r>
                      <a:r>
                        <a:rPr lang="en-US" sz="1400" b="0" baseline="0" dirty="0"/>
                        <a:t>Workshop </a:t>
                      </a:r>
                      <a:endParaRPr lang="en-US" sz="1400" b="0" dirty="0"/>
                    </a:p>
                  </a:txBody>
                  <a:tcPr/>
                </a:tc>
                <a:tc>
                  <a:txBody>
                    <a:bodyPr/>
                    <a:lstStyle/>
                    <a:p>
                      <a:r>
                        <a:rPr lang="en-US" sz="1400" b="0" dirty="0" smtClean="0"/>
                        <a:t>Whitepaper</a:t>
                      </a:r>
                      <a:r>
                        <a:rPr lang="en-US" sz="1400" b="0" baseline="0" dirty="0" smtClean="0"/>
                        <a:t> expected</a:t>
                      </a:r>
                      <a:endParaRPr lang="en-US" sz="1400" b="0" dirty="0"/>
                    </a:p>
                  </a:txBody>
                  <a:tcPr/>
                </a:tc>
                <a:extLst>
                  <a:ext uri="{0D108BD9-81ED-4DB2-BD59-A6C34878D82A}">
                    <a16:rowId xmlns:a16="http://schemas.microsoft.com/office/drawing/2014/main" xmlns="" val="10003"/>
                  </a:ext>
                </a:extLst>
              </a:tr>
              <a:tr h="582912">
                <a:tc>
                  <a:txBody>
                    <a:bodyPr/>
                    <a:lstStyle/>
                    <a:p>
                      <a:r>
                        <a:rPr lang="en-US" sz="1400" b="0" dirty="0"/>
                        <a:t>July 2016</a:t>
                      </a:r>
                    </a:p>
                  </a:txBody>
                  <a:tcPr/>
                </a:tc>
                <a:tc>
                  <a:txBody>
                    <a:bodyPr/>
                    <a:lstStyle/>
                    <a:p>
                      <a:r>
                        <a:rPr lang="en-US" sz="1400" b="0" i="1" dirty="0" err="1"/>
                        <a:t>Cytotherapy</a:t>
                      </a:r>
                      <a:r>
                        <a:rPr lang="en-US" sz="1400" b="0" i="0" baseline="0" dirty="0"/>
                        <a:t> Commentary:  “Defining quality attributes to enable measurement assurance for cell therapy products”</a:t>
                      </a:r>
                      <a:endParaRPr lang="en-US" sz="1400" b="0" i="1" dirty="0"/>
                    </a:p>
                  </a:txBody>
                  <a:tcPr/>
                </a:tc>
                <a:tc>
                  <a:txBody>
                    <a:bodyPr/>
                    <a:lstStyle/>
                    <a:p>
                      <a:r>
                        <a:rPr lang="en-US" sz="1400" dirty="0"/>
                        <a:t>Sheng Lin-Gibson and Sumona Sarkar et al., </a:t>
                      </a:r>
                      <a:r>
                        <a:rPr lang="en-US" sz="1400" i="1" dirty="0" err="1"/>
                        <a:t>Cytotherapy</a:t>
                      </a:r>
                      <a:r>
                        <a:rPr lang="en-US" sz="1400" dirty="0"/>
                        <a:t>, Volume 18</a:t>
                      </a:r>
                      <a:r>
                        <a:rPr lang="en-US" sz="1400" baseline="0" dirty="0"/>
                        <a:t> (</a:t>
                      </a:r>
                      <a:r>
                        <a:rPr lang="en-US" sz="1400" dirty="0"/>
                        <a:t>10), October 2016, Pages 1241-1244</a:t>
                      </a:r>
                      <a:endParaRPr lang="en-US" sz="1400" b="0" dirty="0"/>
                    </a:p>
                  </a:txBody>
                  <a:tcPr/>
                </a:tc>
                <a:extLst>
                  <a:ext uri="{0D108BD9-81ED-4DB2-BD59-A6C34878D82A}">
                    <a16:rowId xmlns:a16="http://schemas.microsoft.com/office/drawing/2014/main" xmlns="" val="2205682623"/>
                  </a:ext>
                </a:extLst>
              </a:tr>
              <a:tr h="303600">
                <a:tc>
                  <a:txBody>
                    <a:bodyPr/>
                    <a:lstStyle/>
                    <a:p>
                      <a:r>
                        <a:rPr lang="en-US" sz="1400" b="0" dirty="0"/>
                        <a:t>May</a:t>
                      </a:r>
                      <a:r>
                        <a:rPr lang="en-US" sz="1400" b="0" baseline="0" dirty="0"/>
                        <a:t> 2016</a:t>
                      </a:r>
                      <a:endParaRPr lang="en-US" sz="1400" b="0" dirty="0"/>
                    </a:p>
                  </a:txBody>
                  <a:tcPr/>
                </a:tc>
                <a:tc>
                  <a:txBody>
                    <a:bodyPr/>
                    <a:lstStyle/>
                    <a:p>
                      <a:r>
                        <a:rPr lang="en-US" sz="1400" b="0" kern="1200" dirty="0">
                          <a:solidFill>
                            <a:schemeClr val="tx1"/>
                          </a:solidFill>
                          <a:latin typeface="+mn-lt"/>
                          <a:ea typeface="+mn-ea"/>
                          <a:cs typeface="+mn-cs"/>
                        </a:rPr>
                        <a:t>Genome Editing Standards Workshop</a:t>
                      </a:r>
                      <a:endParaRPr lang="en-US" sz="1400" b="0" dirty="0"/>
                    </a:p>
                  </a:txBody>
                  <a:tcPr/>
                </a:tc>
                <a:tc>
                  <a:txBody>
                    <a:bodyPr/>
                    <a:lstStyle/>
                    <a:p>
                      <a:r>
                        <a:rPr lang="en-US" sz="1400" b="0" dirty="0">
                          <a:hlinkClick r:id="rId3"/>
                        </a:rPr>
                        <a:t>http://www.nist.gov/mml/bbd/genes.cfm</a:t>
                      </a:r>
                      <a:r>
                        <a:rPr lang="en-US" sz="1400" b="0" dirty="0"/>
                        <a:t> </a:t>
                      </a:r>
                    </a:p>
                  </a:txBody>
                  <a:tcPr/>
                </a:tc>
                <a:extLst>
                  <a:ext uri="{0D108BD9-81ED-4DB2-BD59-A6C34878D82A}">
                    <a16:rowId xmlns:a16="http://schemas.microsoft.com/office/drawing/2014/main" xmlns="" val="10000"/>
                  </a:ext>
                </a:extLst>
              </a:tr>
              <a:tr h="684034">
                <a:tc>
                  <a:txBody>
                    <a:bodyPr/>
                    <a:lstStyle/>
                    <a:p>
                      <a:r>
                        <a:rPr lang="en-US" sz="1400" dirty="0"/>
                        <a:t>Feb 2016</a:t>
                      </a:r>
                    </a:p>
                  </a:txBody>
                  <a:tcPr/>
                </a:tc>
                <a:tc>
                  <a:txBody>
                    <a:bodyPr/>
                    <a:lstStyle/>
                    <a:p>
                      <a:r>
                        <a:rPr lang="en-US" sz="1400" kern="1200" dirty="0">
                          <a:solidFill>
                            <a:schemeClr val="tx1"/>
                          </a:solidFill>
                          <a:effectLst/>
                          <a:latin typeface="+mn-lt"/>
                          <a:ea typeface="+mn-ea"/>
                          <a:cs typeface="+mn-cs"/>
                        </a:rPr>
                        <a:t>NIST CAR-T </a:t>
                      </a:r>
                      <a:r>
                        <a:rPr lang="en-US" sz="1400" kern="1200" dirty="0" err="1">
                          <a:solidFill>
                            <a:schemeClr val="tx1"/>
                          </a:solidFill>
                          <a:effectLst/>
                          <a:latin typeface="+mn-lt"/>
                          <a:ea typeface="+mn-ea"/>
                          <a:cs typeface="+mn-cs"/>
                        </a:rPr>
                        <a:t>Biomanufacturing</a:t>
                      </a:r>
                      <a:r>
                        <a:rPr lang="en-US" sz="1400" kern="1200" dirty="0">
                          <a:solidFill>
                            <a:schemeClr val="tx1"/>
                          </a:solidFill>
                          <a:effectLst/>
                          <a:latin typeface="+mn-lt"/>
                          <a:ea typeface="+mn-ea"/>
                          <a:cs typeface="+mn-cs"/>
                        </a:rPr>
                        <a:t> Symposium</a:t>
                      </a:r>
                      <a:r>
                        <a:rPr lang="en-US" sz="1400" dirty="0">
                          <a:effectLst/>
                        </a:rPr>
                        <a:t> </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400" b="0" kern="1200" dirty="0" err="1">
                          <a:solidFill>
                            <a:schemeClr val="tx1"/>
                          </a:solidFill>
                          <a:effectLst/>
                          <a:latin typeface="+mn-lt"/>
                          <a:ea typeface="+mn-ea"/>
                          <a:cs typeface="+mn-cs"/>
                        </a:rPr>
                        <a:t>Lin</a:t>
                      </a:r>
                      <a:r>
                        <a:rPr lang="pt-BR" sz="1400" b="0" kern="1200" dirty="0">
                          <a:solidFill>
                            <a:schemeClr val="tx1"/>
                          </a:solidFill>
                          <a:effectLst/>
                          <a:latin typeface="+mn-lt"/>
                          <a:ea typeface="+mn-ea"/>
                          <a:cs typeface="+mn-cs"/>
                        </a:rPr>
                        <a:t>-Gibson et al. DOI: 10.1089/humc.2016.29014.com </a:t>
                      </a:r>
                      <a:endParaRPr lang="en-US" sz="1400" u="sng" kern="1200" dirty="0">
                        <a:solidFill>
                          <a:schemeClr val="tx1"/>
                        </a:solidFill>
                        <a:effectLst/>
                        <a:latin typeface="+mn-lt"/>
                        <a:ea typeface="+mn-ea"/>
                        <a:cs typeface="+mn-cs"/>
                        <a:hlinkClick r:id=""/>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u="sng" kern="1200" dirty="0">
                          <a:solidFill>
                            <a:schemeClr val="tx1"/>
                          </a:solidFill>
                          <a:effectLst/>
                          <a:latin typeface="+mn-lt"/>
                          <a:ea typeface="+mn-ea"/>
                          <a:cs typeface="+mn-cs"/>
                          <a:hlinkClick r:id=""/>
                        </a:rPr>
                        <a:t>https://www.ibbr.umd.edu/NISTCART</a:t>
                      </a:r>
                      <a:r>
                        <a:rPr lang="en-US" sz="1400" kern="1200" dirty="0">
                          <a:solidFill>
                            <a:schemeClr val="tx1"/>
                          </a:solidFill>
                          <a:effectLst/>
                          <a:latin typeface="+mn-lt"/>
                          <a:ea typeface="+mn-ea"/>
                          <a:cs typeface="+mn-cs"/>
                        </a:rPr>
                        <a:t> </a:t>
                      </a:r>
                    </a:p>
                  </a:txBody>
                  <a:tcPr/>
                </a:tc>
                <a:extLst>
                  <a:ext uri="{0D108BD9-81ED-4DB2-BD59-A6C34878D82A}">
                    <a16:rowId xmlns:a16="http://schemas.microsoft.com/office/drawing/2014/main" xmlns="" val="10001"/>
                  </a:ext>
                </a:extLst>
              </a:tr>
              <a:tr h="926143">
                <a:tc>
                  <a:txBody>
                    <a:bodyPr/>
                    <a:lstStyle/>
                    <a:p>
                      <a:r>
                        <a:rPr lang="en-US" sz="1400" dirty="0"/>
                        <a:t>May 2015</a:t>
                      </a:r>
                    </a:p>
                  </a:txBody>
                  <a:tcPr/>
                </a:tc>
                <a:tc>
                  <a:txBody>
                    <a:bodyPr/>
                    <a:lstStyle/>
                    <a:p>
                      <a:r>
                        <a:rPr lang="en-US" sz="1400" kern="1200" dirty="0">
                          <a:solidFill>
                            <a:schemeClr val="tx1"/>
                          </a:solidFill>
                          <a:effectLst/>
                          <a:latin typeface="+mn-lt"/>
                          <a:ea typeface="+mn-ea"/>
                          <a:cs typeface="+mn-cs"/>
                        </a:rPr>
                        <a:t>NIST Workshop: Strategies to Achieve Measurement Assurance for Cell Therapy Products </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Simon et</a:t>
                      </a:r>
                      <a:r>
                        <a:rPr lang="en-US" sz="1400" kern="1200" baseline="0" dirty="0">
                          <a:solidFill>
                            <a:schemeClr val="tx1"/>
                          </a:solidFill>
                          <a:effectLst/>
                          <a:latin typeface="+mn-lt"/>
                          <a:ea typeface="+mn-ea"/>
                          <a:cs typeface="+mn-cs"/>
                        </a:rPr>
                        <a:t> al. </a:t>
                      </a:r>
                      <a:r>
                        <a:rPr lang="en-US" sz="1400" kern="1200" dirty="0">
                          <a:solidFill>
                            <a:schemeClr val="tx1"/>
                          </a:solidFill>
                          <a:effectLst/>
                          <a:latin typeface="+mn-lt"/>
                          <a:ea typeface="+mn-ea"/>
                          <a:cs typeface="+mn-cs"/>
                        </a:rPr>
                        <a:t>Stem Cells Translational Medicine 5, 705-708.</a:t>
                      </a:r>
                      <a:endParaRPr lang="en-US" sz="1400" dirty="0"/>
                    </a:p>
                    <a:p>
                      <a:r>
                        <a:rPr lang="en-US" sz="1400" u="sng" kern="1200" dirty="0">
                          <a:solidFill>
                            <a:schemeClr val="tx1"/>
                          </a:solidFill>
                          <a:effectLst/>
                          <a:latin typeface="+mn-lt"/>
                          <a:ea typeface="+mn-ea"/>
                          <a:cs typeface="+mn-cs"/>
                          <a:hlinkClick r:id="rId4"/>
                        </a:rPr>
                        <a:t>http://www.nist.gov/mml/bbd/biomaterials/measurement-assurance-for-cell-therapy-products.cfm</a:t>
                      </a:r>
                      <a:r>
                        <a:rPr lang="en-US" sz="1400" kern="1200" dirty="0">
                          <a:solidFill>
                            <a:schemeClr val="tx1"/>
                          </a:solidFill>
                          <a:effectLst/>
                          <a:latin typeface="+mn-lt"/>
                          <a:ea typeface="+mn-ea"/>
                          <a:cs typeface="+mn-cs"/>
                        </a:rPr>
                        <a:t> </a:t>
                      </a:r>
                      <a:endParaRPr lang="en-US" sz="1400" dirty="0"/>
                    </a:p>
                  </a:txBody>
                  <a:tcPr/>
                </a:tc>
                <a:extLst>
                  <a:ext uri="{0D108BD9-81ED-4DB2-BD59-A6C34878D82A}">
                    <a16:rowId xmlns:a16="http://schemas.microsoft.com/office/drawing/2014/main" xmlns="" val="10002"/>
                  </a:ext>
                </a:extLst>
              </a:tr>
            </a:tbl>
          </a:graphicData>
        </a:graphic>
      </p:graphicFrame>
      <p:sp>
        <p:nvSpPr>
          <p:cNvPr id="3" name="Rectangle 2"/>
          <p:cNvSpPr/>
          <p:nvPr/>
        </p:nvSpPr>
        <p:spPr>
          <a:xfrm>
            <a:off x="170969" y="5433857"/>
            <a:ext cx="3029431" cy="369332"/>
          </a:xfrm>
          <a:prstGeom prst="rect">
            <a:avLst/>
          </a:prstGeom>
        </p:spPr>
        <p:txBody>
          <a:bodyPr wrap="none">
            <a:spAutoFit/>
          </a:bodyPr>
          <a:lstStyle/>
          <a:p>
            <a:r>
              <a:rPr lang="en-US" i="1" dirty="0">
                <a:latin typeface="Arial Narrow"/>
                <a:cs typeface="Arial Narrow"/>
              </a:rPr>
              <a:t>Forum on Regenerative Medicine</a:t>
            </a:r>
          </a:p>
        </p:txBody>
      </p:sp>
      <p:sp>
        <p:nvSpPr>
          <p:cNvPr id="4" name="Rectangle 3"/>
          <p:cNvSpPr/>
          <p:nvPr/>
        </p:nvSpPr>
        <p:spPr>
          <a:xfrm>
            <a:off x="381000" y="1080009"/>
            <a:ext cx="5173147" cy="400110"/>
          </a:xfrm>
          <a:prstGeom prst="rect">
            <a:avLst/>
          </a:prstGeom>
        </p:spPr>
        <p:txBody>
          <a:bodyPr wrap="none">
            <a:spAutoFit/>
          </a:bodyPr>
          <a:lstStyle/>
          <a:p>
            <a:r>
              <a:rPr lang="en-US" sz="2000" b="1" dirty="0">
                <a:solidFill>
                  <a:srgbClr val="1F497D"/>
                </a:solidFill>
              </a:rPr>
              <a:t>NIST Meetings, Workshops, and Commentaries</a:t>
            </a:r>
            <a:endParaRPr lang="en-US" sz="2000" b="1" dirty="0"/>
          </a:p>
        </p:txBody>
      </p:sp>
      <p:pic>
        <p:nvPicPr>
          <p:cNvPr id="5" name="Picture 4" descr="Screen Shot 2016-12-01 at 10.51.5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814857"/>
            <a:ext cx="2718954" cy="381000"/>
          </a:xfrm>
          <a:prstGeom prst="rect">
            <a:avLst/>
          </a:prstGeom>
        </p:spPr>
      </p:pic>
      <p:sp>
        <p:nvSpPr>
          <p:cNvPr id="7" name="Rectangle 6"/>
          <p:cNvSpPr/>
          <p:nvPr/>
        </p:nvSpPr>
        <p:spPr>
          <a:xfrm>
            <a:off x="3200400" y="5433857"/>
            <a:ext cx="2362200" cy="861774"/>
          </a:xfrm>
          <a:prstGeom prst="rect">
            <a:avLst/>
          </a:prstGeom>
        </p:spPr>
        <p:txBody>
          <a:bodyPr wrap="square">
            <a:spAutoFit/>
          </a:bodyPr>
          <a:lstStyle/>
          <a:p>
            <a:r>
              <a:rPr lang="en-US" b="1" dirty="0">
                <a:solidFill>
                  <a:schemeClr val="accent1">
                    <a:lumMod val="50000"/>
                  </a:schemeClr>
                </a:solidFill>
              </a:rPr>
              <a:t>MATES -</a:t>
            </a:r>
          </a:p>
          <a:p>
            <a:r>
              <a:rPr lang="en-US" sz="1600" dirty="0">
                <a:solidFill>
                  <a:schemeClr val="accent1">
                    <a:lumMod val="50000"/>
                  </a:schemeClr>
                </a:solidFill>
              </a:rPr>
              <a:t>Multi-Agency Tissue Engineering Science</a:t>
            </a:r>
          </a:p>
        </p:txBody>
      </p:sp>
      <p:pic>
        <p:nvPicPr>
          <p:cNvPr id="8" name="Picture 7"/>
          <p:cNvPicPr>
            <a:picLocks noChangeAspect="1"/>
          </p:cNvPicPr>
          <p:nvPr/>
        </p:nvPicPr>
        <p:blipFill>
          <a:blip r:embed="rId6"/>
          <a:stretch>
            <a:fillRect/>
          </a:stretch>
        </p:blipFill>
        <p:spPr>
          <a:xfrm>
            <a:off x="5219447" y="5433857"/>
            <a:ext cx="800353" cy="800353"/>
          </a:xfrm>
          <a:prstGeom prst="rect">
            <a:avLst/>
          </a:prstGeom>
        </p:spPr>
      </p:pic>
      <p:pic>
        <p:nvPicPr>
          <p:cNvPr id="9" name="Picture 8"/>
          <p:cNvPicPr>
            <a:picLocks noChangeAspect="1"/>
          </p:cNvPicPr>
          <p:nvPr/>
        </p:nvPicPr>
        <p:blipFill>
          <a:blip r:embed="rId7"/>
          <a:stretch>
            <a:fillRect/>
          </a:stretch>
        </p:blipFill>
        <p:spPr>
          <a:xfrm>
            <a:off x="7696200" y="5464337"/>
            <a:ext cx="1219200" cy="731520"/>
          </a:xfrm>
          <a:prstGeom prst="rect">
            <a:avLst/>
          </a:prstGeom>
        </p:spPr>
      </p:pic>
      <p:sp>
        <p:nvSpPr>
          <p:cNvPr id="10" name="Rectangle 9"/>
          <p:cNvSpPr/>
          <p:nvPr/>
        </p:nvSpPr>
        <p:spPr>
          <a:xfrm>
            <a:off x="251639" y="5029200"/>
            <a:ext cx="3558361" cy="400110"/>
          </a:xfrm>
          <a:prstGeom prst="rect">
            <a:avLst/>
          </a:prstGeom>
        </p:spPr>
        <p:txBody>
          <a:bodyPr wrap="none">
            <a:spAutoFit/>
          </a:bodyPr>
          <a:lstStyle/>
          <a:p>
            <a:r>
              <a:rPr lang="en-US" sz="2000" b="1" dirty="0">
                <a:solidFill>
                  <a:srgbClr val="1F497D"/>
                </a:solidFill>
              </a:rPr>
              <a:t>NIST Participation/Contribution</a:t>
            </a:r>
            <a:endParaRPr lang="en-US" sz="2000" b="1" dirty="0"/>
          </a:p>
        </p:txBody>
      </p:sp>
      <p:pic>
        <p:nvPicPr>
          <p:cNvPr id="11" name="Picture 10"/>
          <p:cNvPicPr>
            <a:picLocks noChangeAspect="1"/>
          </p:cNvPicPr>
          <p:nvPr/>
        </p:nvPicPr>
        <p:blipFill>
          <a:blip r:embed="rId8"/>
          <a:stretch>
            <a:fillRect/>
          </a:stretch>
        </p:blipFill>
        <p:spPr>
          <a:xfrm>
            <a:off x="6172200" y="5433857"/>
            <a:ext cx="1371600" cy="877824"/>
          </a:xfrm>
          <a:prstGeom prst="rect">
            <a:avLst/>
          </a:prstGeom>
        </p:spPr>
      </p:pic>
    </p:spTree>
    <p:extLst>
      <p:ext uri="{BB962C8B-B14F-4D97-AF65-F5344CB8AC3E}">
        <p14:creationId xmlns:p14="http://schemas.microsoft.com/office/powerpoint/2010/main" val="91357012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40000"/>
              </a:lnSpc>
            </a:pPr>
            <a:r>
              <a:rPr lang="en-US" altLang="en-US" dirty="0">
                <a:solidFill>
                  <a:schemeClr val="tx2"/>
                </a:solidFill>
              </a:rPr>
              <a:t>FDA-NIST Collaborations on Standards</a:t>
            </a:r>
            <a:br>
              <a:rPr lang="en-US" altLang="en-US" dirty="0">
                <a:solidFill>
                  <a:schemeClr val="tx2"/>
                </a:solidFill>
              </a:rPr>
            </a:br>
            <a:r>
              <a:rPr lang="en-US" sz="3600" dirty="0">
                <a:solidFill>
                  <a:schemeClr val="tx2"/>
                </a:solidFill>
              </a:rPr>
              <a:t>Leveraging unique expertise </a:t>
            </a:r>
            <a:endParaRPr lang="en-US" sz="3600" dirty="0"/>
          </a:p>
        </p:txBody>
      </p:sp>
      <p:graphicFrame>
        <p:nvGraphicFramePr>
          <p:cNvPr id="4" name="Diagram 3"/>
          <p:cNvGraphicFramePr/>
          <p:nvPr>
            <p:extLst>
              <p:ext uri="{D42A27DB-BD31-4B8C-83A1-F6EECF244321}">
                <p14:modId xmlns:p14="http://schemas.microsoft.com/office/powerpoint/2010/main" val="1245031494"/>
              </p:ext>
            </p:extLst>
          </p:nvPr>
        </p:nvGraphicFramePr>
        <p:xfrm>
          <a:off x="-609600" y="1706282"/>
          <a:ext cx="6324600" cy="477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15656" y="6443845"/>
            <a:ext cx="5410200" cy="369332"/>
          </a:xfrm>
          <a:prstGeom prst="rect">
            <a:avLst/>
          </a:prstGeom>
          <a:solidFill>
            <a:schemeClr val="tx2">
              <a:lumMod val="50000"/>
            </a:schemeClr>
          </a:solidFill>
        </p:spPr>
        <p:txBody>
          <a:bodyPr wrap="square" rtlCol="0">
            <a:spAutoFit/>
          </a:bodyPr>
          <a:lstStyle/>
          <a:p>
            <a:r>
              <a:rPr lang="en-US" dirty="0" err="1">
                <a:solidFill>
                  <a:srgbClr val="FFFFFF"/>
                </a:solidFill>
              </a:rPr>
              <a:t>Arcidiacono</a:t>
            </a:r>
            <a:r>
              <a:rPr lang="en-US" dirty="0">
                <a:solidFill>
                  <a:srgbClr val="FFFFFF"/>
                </a:solidFill>
              </a:rPr>
              <a:t>, Lin-Gibson, et al. </a:t>
            </a:r>
            <a:r>
              <a:rPr lang="en-US" dirty="0" err="1">
                <a:solidFill>
                  <a:srgbClr val="FFFFFF"/>
                </a:solidFill>
              </a:rPr>
              <a:t>Cytotherapy</a:t>
            </a:r>
            <a:r>
              <a:rPr lang="en-US" dirty="0">
                <a:solidFill>
                  <a:srgbClr val="FFFFFF"/>
                </a:solidFill>
              </a:rPr>
              <a:t>. Submitted</a:t>
            </a:r>
          </a:p>
        </p:txBody>
      </p:sp>
      <p:graphicFrame>
        <p:nvGraphicFramePr>
          <p:cNvPr id="13" name="Diagram 12"/>
          <p:cNvGraphicFramePr/>
          <p:nvPr>
            <p:extLst>
              <p:ext uri="{D42A27DB-BD31-4B8C-83A1-F6EECF244321}">
                <p14:modId xmlns:p14="http://schemas.microsoft.com/office/powerpoint/2010/main" val="2631430177"/>
              </p:ext>
            </p:extLst>
          </p:nvPr>
        </p:nvGraphicFramePr>
        <p:xfrm>
          <a:off x="5943600" y="1295400"/>
          <a:ext cx="2971800" cy="5562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6581397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Screen Shot 2016-04-21 at 1.20.5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76222"/>
            <a:ext cx="5715000" cy="6348413"/>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19459" name="TextBox 4"/>
          <p:cNvSpPr txBox="1">
            <a:spLocks noChangeArrowheads="1"/>
          </p:cNvSpPr>
          <p:nvPr/>
        </p:nvSpPr>
        <p:spPr bwMode="auto">
          <a:xfrm>
            <a:off x="152400" y="304800"/>
            <a:ext cx="2667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alibri" charset="0"/>
                <a:ea typeface="Arial" charset="0"/>
                <a:cs typeface="Arial" charset="0"/>
              </a:defRPr>
            </a:lvl1pPr>
            <a:lvl2pPr marL="742950" indent="-285750" eaLnBrk="0" hangingPunct="0">
              <a:spcBef>
                <a:spcPct val="20000"/>
              </a:spcBef>
              <a:buChar char="–"/>
              <a:defRPr sz="2400">
                <a:solidFill>
                  <a:schemeClr val="tx1"/>
                </a:solidFill>
                <a:latin typeface="Calibri" charset="0"/>
                <a:ea typeface="Arial" charset="0"/>
                <a:cs typeface="Arial" charset="0"/>
              </a:defRPr>
            </a:lvl2pPr>
            <a:lvl3pPr marL="1143000" indent="-228600" eaLnBrk="0" hangingPunct="0">
              <a:spcBef>
                <a:spcPct val="20000"/>
              </a:spcBef>
              <a:buChar char="•"/>
              <a:defRPr sz="2000">
                <a:solidFill>
                  <a:schemeClr val="tx1"/>
                </a:solidFill>
                <a:latin typeface="Calibri" charset="0"/>
                <a:ea typeface="Arial" charset="0"/>
                <a:cs typeface="Arial" charset="0"/>
              </a:defRPr>
            </a:lvl3pPr>
            <a:lvl4pPr marL="1600200" indent="-228600" eaLnBrk="0" hangingPunct="0">
              <a:spcBef>
                <a:spcPct val="20000"/>
              </a:spcBef>
              <a:buChar char="–"/>
              <a:defRPr>
                <a:solidFill>
                  <a:schemeClr val="tx1"/>
                </a:solidFill>
                <a:latin typeface="Calibri" charset="0"/>
                <a:ea typeface="Arial" charset="0"/>
                <a:cs typeface="Arial" charset="0"/>
              </a:defRPr>
            </a:lvl4pPr>
            <a:lvl5pPr marL="2057400" indent="-228600" eaLnBrk="0" hangingPunct="0">
              <a:spcBef>
                <a:spcPct val="20000"/>
              </a:spcBef>
              <a:buChar char="»"/>
              <a:defRPr sz="1600">
                <a:solidFill>
                  <a:schemeClr val="tx1"/>
                </a:solidFill>
                <a:latin typeface="Calibri"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Calibri"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Calibri"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Calibri"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Calibri" charset="0"/>
                <a:ea typeface="Arial" charset="0"/>
                <a:cs typeface="Arial" charset="0"/>
              </a:defRPr>
            </a:lvl9pPr>
          </a:lstStyle>
          <a:p>
            <a:pPr eaLnBrk="1" hangingPunct="1">
              <a:spcBef>
                <a:spcPct val="0"/>
              </a:spcBef>
              <a:buFontTx/>
              <a:buNone/>
            </a:pPr>
            <a:r>
              <a:rPr lang="en-US" altLang="en-US" sz="1800" b="1" dirty="0">
                <a:ea typeface="ＭＳ Ｐゴシック" charset="-128"/>
              </a:rPr>
              <a:t>NIST/</a:t>
            </a:r>
            <a:r>
              <a:rPr lang="en-US" altLang="en-US" sz="1800" b="1" dirty="0" err="1">
                <a:ea typeface="ＭＳ Ｐゴシック" charset="-128"/>
              </a:rPr>
              <a:t>AMTech</a:t>
            </a:r>
            <a:r>
              <a:rPr lang="en-US" altLang="en-US" sz="1800" b="1" dirty="0">
                <a:ea typeface="ＭＳ Ｐゴシック" charset="-128"/>
              </a:rPr>
              <a:t> funded industry-driven technology consortia that establishes technology roadmaps to address long-term U.S. industrial research needs. </a:t>
            </a:r>
          </a:p>
          <a:p>
            <a:pPr eaLnBrk="1" hangingPunct="1">
              <a:spcBef>
                <a:spcPct val="0"/>
              </a:spcBef>
              <a:buFontTx/>
              <a:buNone/>
            </a:pPr>
            <a:endParaRPr lang="en-US" altLang="en-US" sz="1800" b="1" dirty="0">
              <a:ea typeface="ＭＳ Ｐゴシック" charset="-128"/>
            </a:endParaRPr>
          </a:p>
        </p:txBody>
      </p:sp>
      <p:pic>
        <p:nvPicPr>
          <p:cNvPr id="19460" name="Picture 5" descr="Screen Shot 2016-04-21 at 1.35.04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438400"/>
            <a:ext cx="27432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6EA3B4BB-5B0C-FD45-8918-F434A6D3BF66}" type="slidenum">
              <a:rPr lang="en-US" altLang="en-US">
                <a:solidFill>
                  <a:srgbClr val="FFFFFF"/>
                </a:solidFill>
                <a:latin typeface="Arial" charset="0"/>
              </a:rPr>
              <a:pPr eaLnBrk="1" hangingPunct="1"/>
              <a:t>12</a:t>
            </a:fld>
            <a:endParaRPr lang="en-US" altLang="en-US">
              <a:solidFill>
                <a:srgbClr val="FFFFFF"/>
              </a:solidFill>
              <a:latin typeface="Arial" charset="0"/>
            </a:endParaRPr>
          </a:p>
        </p:txBody>
      </p:sp>
      <p:sp>
        <p:nvSpPr>
          <p:cNvPr id="4" name="Rectangle 3"/>
          <p:cNvSpPr/>
          <p:nvPr/>
        </p:nvSpPr>
        <p:spPr>
          <a:xfrm>
            <a:off x="5257800" y="6458786"/>
            <a:ext cx="3730942" cy="369332"/>
          </a:xfrm>
          <a:prstGeom prst="rect">
            <a:avLst/>
          </a:prstGeom>
          <a:solidFill>
            <a:schemeClr val="tx2">
              <a:lumMod val="50000"/>
            </a:schemeClr>
          </a:solidFill>
        </p:spPr>
        <p:txBody>
          <a:bodyPr wrap="square">
            <a:spAutoFit/>
          </a:bodyPr>
          <a:lstStyle/>
          <a:p>
            <a:r>
              <a:rPr lang="en-US" dirty="0">
                <a:solidFill>
                  <a:schemeClr val="bg1"/>
                </a:solidFill>
              </a:rPr>
              <a:t>http://</a:t>
            </a:r>
            <a:r>
              <a:rPr lang="en-US" dirty="0" err="1">
                <a:solidFill>
                  <a:schemeClr val="bg1"/>
                </a:solidFill>
              </a:rPr>
              <a:t>cellmanufacturingusa.org</a:t>
            </a:r>
            <a:endParaRPr lang="en-US" dirty="0">
              <a:solidFill>
                <a:schemeClr val="bg1"/>
              </a:solidFill>
            </a:endParaRPr>
          </a:p>
        </p:txBody>
      </p:sp>
    </p:spTree>
    <p:extLst>
      <p:ext uri="{BB962C8B-B14F-4D97-AF65-F5344CB8AC3E}">
        <p14:creationId xmlns:p14="http://schemas.microsoft.com/office/powerpoint/2010/main" val="102084789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896" b="896"/>
          <a:stretch>
            <a:fillRect/>
          </a:stretch>
        </p:blipFill>
        <p:spPr>
          <a:xfrm>
            <a:off x="533400" y="1447800"/>
            <a:ext cx="3186769" cy="1752600"/>
          </a:xfrm>
        </p:spPr>
      </p:pic>
      <p:pic>
        <p:nvPicPr>
          <p:cNvPr id="5" name="Picture 4"/>
          <p:cNvPicPr>
            <a:picLocks noChangeAspect="1"/>
          </p:cNvPicPr>
          <p:nvPr/>
        </p:nvPicPr>
        <p:blipFill>
          <a:blip r:embed="rId3"/>
          <a:stretch>
            <a:fillRect/>
          </a:stretch>
        </p:blipFill>
        <p:spPr>
          <a:xfrm>
            <a:off x="4648200" y="1291844"/>
            <a:ext cx="3366994" cy="2289556"/>
          </a:xfrm>
          <a:prstGeom prst="rect">
            <a:avLst/>
          </a:prstGeom>
        </p:spPr>
      </p:pic>
      <p:pic>
        <p:nvPicPr>
          <p:cNvPr id="6" name="Picture 5" descr="Screen Shot 2016-12-19 at 8.54.23 AM.png"/>
          <p:cNvPicPr>
            <a:picLocks noChangeAspect="1"/>
          </p:cNvPicPr>
          <p:nvPr/>
        </p:nvPicPr>
        <p:blipFill rotWithShape="1">
          <a:blip r:embed="rId4">
            <a:extLst>
              <a:ext uri="{28A0092B-C50C-407E-A947-70E740481C1C}">
                <a14:useLocalDpi xmlns:a14="http://schemas.microsoft.com/office/drawing/2010/main" val="0"/>
              </a:ext>
            </a:extLst>
          </a:blip>
          <a:srcRect l="4310" t="9050" r="4101" b="4206"/>
          <a:stretch/>
        </p:blipFill>
        <p:spPr>
          <a:xfrm>
            <a:off x="152400" y="3657600"/>
            <a:ext cx="8793327" cy="2667000"/>
          </a:xfrm>
          <a:prstGeom prst="rect">
            <a:avLst/>
          </a:prstGeom>
        </p:spPr>
      </p:pic>
      <p:sp>
        <p:nvSpPr>
          <p:cNvPr id="7" name="Rectangle 6"/>
          <p:cNvSpPr/>
          <p:nvPr/>
        </p:nvSpPr>
        <p:spPr>
          <a:xfrm>
            <a:off x="381000" y="304800"/>
            <a:ext cx="8305800" cy="1015663"/>
          </a:xfrm>
          <a:prstGeom prst="rect">
            <a:avLst/>
          </a:prstGeom>
        </p:spPr>
        <p:txBody>
          <a:bodyPr wrap="square">
            <a:spAutoFit/>
          </a:bodyPr>
          <a:lstStyle/>
          <a:p>
            <a:r>
              <a:rPr lang="en-US" sz="2000" b="1" dirty="0"/>
              <a:t>Dec 16, 2016: </a:t>
            </a:r>
            <a:r>
              <a:rPr lang="en-US" sz="2000" dirty="0"/>
              <a:t>U.S. Secretary of Commerce Penny </a:t>
            </a:r>
            <a:r>
              <a:rPr lang="en-US" sz="2000" dirty="0" err="1"/>
              <a:t>Pritzker</a:t>
            </a:r>
            <a:r>
              <a:rPr lang="en-US" sz="2000" dirty="0"/>
              <a:t> Announces Biopharmaceutical Manufacturing Institute Joining Manufacturing USA Network</a:t>
            </a:r>
          </a:p>
        </p:txBody>
      </p:sp>
    </p:spTree>
    <p:extLst>
      <p:ext uri="{BB962C8B-B14F-4D97-AF65-F5344CB8AC3E}">
        <p14:creationId xmlns:p14="http://schemas.microsoft.com/office/powerpoint/2010/main" val="177999365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1"/>
            <a:ext cx="3733801" cy="5867400"/>
          </a:xfrm>
        </p:spPr>
        <p:txBody>
          <a:bodyPr>
            <a:normAutofit/>
          </a:bodyPr>
          <a:lstStyle/>
          <a:p>
            <a:pPr marL="0" indent="0">
              <a:buNone/>
            </a:pPr>
            <a:r>
              <a:rPr lang="en-US" sz="2400" b="1" dirty="0"/>
              <a:t>NIST-FDA Cell Counting Workshop: Sharing practices in cell counting measurements</a:t>
            </a:r>
          </a:p>
          <a:p>
            <a:pPr marL="0" indent="0">
              <a:buNone/>
            </a:pPr>
            <a:endParaRPr lang="en-US" sz="2200" dirty="0" smtClean="0">
              <a:hlinkClick r:id="rId2"/>
            </a:endParaRPr>
          </a:p>
          <a:p>
            <a:pPr marL="0" indent="0">
              <a:buNone/>
            </a:pPr>
            <a:endParaRPr lang="en-US" sz="1800" dirty="0"/>
          </a:p>
          <a:p>
            <a:r>
              <a:rPr lang="en-US" sz="1800" dirty="0" smtClean="0"/>
              <a:t>Most presentation slides are available online</a:t>
            </a:r>
          </a:p>
          <a:p>
            <a:r>
              <a:rPr lang="en-US" sz="1800" dirty="0" smtClean="0"/>
              <a:t>Workshop findings informed the development of ISO standards (ISO TC/276) </a:t>
            </a:r>
          </a:p>
          <a:p>
            <a:r>
              <a:rPr lang="en-US" sz="1800" dirty="0" smtClean="0"/>
              <a:t>Whitepaper under development </a:t>
            </a:r>
          </a:p>
          <a:p>
            <a:endParaRPr lang="en-US" sz="1800" dirty="0" smtClean="0"/>
          </a:p>
          <a:p>
            <a:pPr marL="0" indent="0">
              <a:buNone/>
            </a:pPr>
            <a:endParaRPr lang="en-US" sz="1800"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76200"/>
            <a:ext cx="5029200" cy="6724436"/>
          </a:xfrm>
          <a:prstGeom prst="rect">
            <a:avLst/>
          </a:prstGeom>
        </p:spPr>
      </p:pic>
    </p:spTree>
    <p:extLst>
      <p:ext uri="{BB962C8B-B14F-4D97-AF65-F5344CB8AC3E}">
        <p14:creationId xmlns:p14="http://schemas.microsoft.com/office/powerpoint/2010/main" val="1434224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Goals</a:t>
            </a:r>
            <a:endParaRPr lang="en-US" dirty="0"/>
          </a:p>
        </p:txBody>
      </p:sp>
      <p:sp>
        <p:nvSpPr>
          <p:cNvPr id="3" name="Content Placeholder 2"/>
          <p:cNvSpPr>
            <a:spLocks noGrp="1"/>
          </p:cNvSpPr>
          <p:nvPr>
            <p:ph idx="1"/>
          </p:nvPr>
        </p:nvSpPr>
        <p:spPr/>
        <p:txBody>
          <a:bodyPr>
            <a:normAutofit/>
          </a:bodyPr>
          <a:lstStyle/>
          <a:p>
            <a:pPr>
              <a:spcAft>
                <a:spcPts val="400"/>
              </a:spcAft>
            </a:pPr>
            <a:r>
              <a:rPr lang="en-US" sz="2400" dirty="0" smtClean="0">
                <a:solidFill>
                  <a:schemeClr val="tx2"/>
                </a:solidFill>
              </a:rPr>
              <a:t>Raise awareness of the importance and challenges associated with flow cytometry measurements </a:t>
            </a:r>
          </a:p>
          <a:p>
            <a:pPr>
              <a:spcAft>
                <a:spcPts val="400"/>
              </a:spcAft>
            </a:pPr>
            <a:r>
              <a:rPr lang="en-US" sz="2400" dirty="0" smtClean="0">
                <a:solidFill>
                  <a:schemeClr val="tx2"/>
                </a:solidFill>
              </a:rPr>
              <a:t>Develop and document best </a:t>
            </a:r>
            <a:r>
              <a:rPr lang="en-US" sz="2400" dirty="0">
                <a:solidFill>
                  <a:schemeClr val="tx2"/>
                </a:solidFill>
              </a:rPr>
              <a:t>practices </a:t>
            </a:r>
            <a:r>
              <a:rPr lang="en-US" sz="2400" dirty="0" smtClean="0">
                <a:solidFill>
                  <a:schemeClr val="tx2"/>
                </a:solidFill>
              </a:rPr>
              <a:t>for flow cytometry </a:t>
            </a:r>
            <a:endParaRPr lang="en-US" sz="2400" dirty="0">
              <a:solidFill>
                <a:schemeClr val="tx2"/>
              </a:solidFill>
            </a:endParaRPr>
          </a:p>
          <a:p>
            <a:pPr>
              <a:spcAft>
                <a:spcPts val="400"/>
              </a:spcAft>
            </a:pPr>
            <a:r>
              <a:rPr lang="en-US" sz="2400" dirty="0" smtClean="0">
                <a:solidFill>
                  <a:schemeClr val="tx2"/>
                </a:solidFill>
              </a:rPr>
              <a:t>Discuss options to address measurement challenges through collaborative studies (NIIMBL, </a:t>
            </a:r>
            <a:r>
              <a:rPr lang="en-US" sz="2400" dirty="0" err="1" smtClean="0">
                <a:solidFill>
                  <a:schemeClr val="tx2"/>
                </a:solidFill>
              </a:rPr>
              <a:t>BioFabUSA</a:t>
            </a:r>
            <a:r>
              <a:rPr lang="en-US" sz="2400" dirty="0" smtClean="0">
                <a:solidFill>
                  <a:schemeClr val="tx2"/>
                </a:solidFill>
              </a:rPr>
              <a:t>, others)</a:t>
            </a:r>
            <a:endParaRPr lang="en-US" sz="2400" dirty="0">
              <a:solidFill>
                <a:schemeClr val="tx2"/>
              </a:solidFill>
            </a:endParaRPr>
          </a:p>
          <a:p>
            <a:pPr>
              <a:spcAft>
                <a:spcPts val="400"/>
              </a:spcAft>
            </a:pPr>
            <a:r>
              <a:rPr lang="en-US" sz="2400" dirty="0" smtClean="0">
                <a:solidFill>
                  <a:schemeClr val="tx2"/>
                </a:solidFill>
              </a:rPr>
              <a:t>Workshop outcomes to support the development of international standards</a:t>
            </a:r>
            <a:endParaRPr lang="en-US" sz="2400" dirty="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88022608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a:xfrm>
            <a:off x="457200" y="1600200"/>
            <a:ext cx="8229600" cy="4572000"/>
          </a:xfrm>
        </p:spPr>
        <p:txBody>
          <a:bodyPr>
            <a:normAutofit lnSpcReduction="10000"/>
          </a:bodyPr>
          <a:lstStyle/>
          <a:p>
            <a:pPr>
              <a:lnSpc>
                <a:spcPct val="150000"/>
              </a:lnSpc>
            </a:pPr>
            <a:r>
              <a:rPr lang="en-US" sz="1600" b="1" dirty="0" smtClean="0"/>
              <a:t>ISO/TC 276</a:t>
            </a:r>
            <a:r>
              <a:rPr lang="en-US" sz="1600" b="1" dirty="0"/>
              <a:t>: Biotechnology </a:t>
            </a:r>
            <a:r>
              <a:rPr lang="en-US" sz="1600" dirty="0">
                <a:hlinkClick r:id="rId2"/>
              </a:rPr>
              <a:t>https://</a:t>
            </a:r>
            <a:r>
              <a:rPr lang="en-US" sz="1600" dirty="0" smtClean="0">
                <a:hlinkClick r:id="rId2"/>
              </a:rPr>
              <a:t>www.iso.org/committee/4514241.html</a:t>
            </a:r>
            <a:r>
              <a:rPr lang="en-US" sz="1600" dirty="0" smtClean="0"/>
              <a:t> </a:t>
            </a:r>
          </a:p>
          <a:p>
            <a:pPr>
              <a:lnSpc>
                <a:spcPct val="150000"/>
              </a:lnSpc>
            </a:pPr>
            <a:r>
              <a:rPr lang="en-US" sz="1600" b="1" dirty="0" smtClean="0"/>
              <a:t>US TAG to </a:t>
            </a:r>
            <a:r>
              <a:rPr lang="en-US" sz="1600" b="1" dirty="0"/>
              <a:t>ISO/TC 276</a:t>
            </a:r>
            <a:r>
              <a:rPr lang="en-US" sz="1600" dirty="0"/>
              <a:t> </a:t>
            </a:r>
            <a:r>
              <a:rPr lang="en-US" sz="1600" dirty="0">
                <a:hlinkClick r:id="rId3"/>
              </a:rPr>
              <a:t>https://</a:t>
            </a:r>
            <a:r>
              <a:rPr lang="en-US" sz="1600" dirty="0" smtClean="0">
                <a:hlinkClick r:id="rId3"/>
              </a:rPr>
              <a:t>www.nist.gov/programs-projects/us-tag-isotc276-biotechnology</a:t>
            </a:r>
            <a:r>
              <a:rPr lang="en-US" sz="1600" dirty="0" smtClean="0"/>
              <a:t> </a:t>
            </a:r>
          </a:p>
          <a:p>
            <a:pPr>
              <a:lnSpc>
                <a:spcPct val="150000"/>
              </a:lnSpc>
            </a:pPr>
            <a:r>
              <a:rPr lang="en-US" sz="1600" b="1" dirty="0" smtClean="0"/>
              <a:t>NIST Flow Cytometry Program </a:t>
            </a:r>
            <a:r>
              <a:rPr lang="en-US" sz="1600" dirty="0">
                <a:hlinkClick r:id="rId4"/>
              </a:rPr>
              <a:t>https://www.nist.gov/programs-projects/quantitative-flow-cytometry-measurements</a:t>
            </a:r>
            <a:r>
              <a:rPr lang="en-US" sz="1600" dirty="0"/>
              <a:t> </a:t>
            </a:r>
            <a:endParaRPr lang="en-US" sz="1600" dirty="0" smtClean="0"/>
          </a:p>
          <a:p>
            <a:pPr>
              <a:lnSpc>
                <a:spcPct val="150000"/>
              </a:lnSpc>
            </a:pPr>
            <a:r>
              <a:rPr lang="en-US" sz="1600" b="1" dirty="0"/>
              <a:t>NIIMBL</a:t>
            </a:r>
            <a:r>
              <a:rPr lang="en-US" sz="1600" dirty="0"/>
              <a:t> </a:t>
            </a:r>
            <a:r>
              <a:rPr lang="en-US" sz="1600" dirty="0">
                <a:hlinkClick r:id="rId5"/>
              </a:rPr>
              <a:t>http://</a:t>
            </a:r>
            <a:r>
              <a:rPr lang="en-US" sz="1600" dirty="0" smtClean="0">
                <a:hlinkClick r:id="rId5"/>
              </a:rPr>
              <a:t>niimbl.org</a:t>
            </a:r>
            <a:r>
              <a:rPr lang="en-US" sz="1600" dirty="0" smtClean="0"/>
              <a:t> </a:t>
            </a:r>
          </a:p>
          <a:p>
            <a:pPr>
              <a:lnSpc>
                <a:spcPct val="150000"/>
              </a:lnSpc>
            </a:pPr>
            <a:r>
              <a:rPr lang="en-US" sz="1600" b="1" dirty="0" err="1"/>
              <a:t>BioFabUSA</a:t>
            </a:r>
            <a:r>
              <a:rPr lang="en-US" sz="1600" dirty="0"/>
              <a:t> </a:t>
            </a:r>
            <a:r>
              <a:rPr lang="en-US" sz="1600" dirty="0">
                <a:hlinkClick r:id="rId6"/>
              </a:rPr>
              <a:t>https://</a:t>
            </a:r>
            <a:r>
              <a:rPr lang="en-US" sz="1600" dirty="0" smtClean="0">
                <a:hlinkClick r:id="rId6"/>
              </a:rPr>
              <a:t>www.armiusa.org</a:t>
            </a:r>
            <a:r>
              <a:rPr lang="en-US" sz="1600" dirty="0" smtClean="0"/>
              <a:t> </a:t>
            </a:r>
          </a:p>
          <a:p>
            <a:pPr>
              <a:lnSpc>
                <a:spcPct val="150000"/>
              </a:lnSpc>
            </a:pPr>
            <a:r>
              <a:rPr lang="en-US" sz="1600" b="1" dirty="0" smtClean="0"/>
              <a:t>NIST-FDA Cell Counting Workshop </a:t>
            </a:r>
            <a:r>
              <a:rPr lang="en-US" sz="1600" dirty="0" smtClean="0">
                <a:hlinkClick r:id="rId7"/>
              </a:rPr>
              <a:t>https</a:t>
            </a:r>
            <a:r>
              <a:rPr lang="en-US" sz="1600" dirty="0">
                <a:hlinkClick r:id="rId7"/>
              </a:rPr>
              <a:t>://</a:t>
            </a:r>
            <a:r>
              <a:rPr lang="en-US" sz="1600" dirty="0" smtClean="0">
                <a:hlinkClick r:id="rId7"/>
              </a:rPr>
              <a:t>www.nist.gov/news-events/events/2017/04/nist-fda-cell-counting-workshop-sharing-practices-cell-counting</a:t>
            </a:r>
            <a:endParaRPr lang="en-US" sz="1600" dirty="0" smtClean="0"/>
          </a:p>
          <a:p>
            <a:pPr>
              <a:lnSpc>
                <a:spcPct val="150000"/>
              </a:lnSpc>
            </a:pPr>
            <a:r>
              <a:rPr lang="en-US" sz="1600" b="1" dirty="0" smtClean="0"/>
              <a:t>NIST-FDA Flow Cytometry Workshop </a:t>
            </a:r>
            <a:r>
              <a:rPr lang="en-US" sz="1600" dirty="0" smtClean="0">
                <a:hlinkClick r:id="rId8"/>
              </a:rPr>
              <a:t>https</a:t>
            </a:r>
            <a:r>
              <a:rPr lang="en-US" sz="1600" dirty="0">
                <a:hlinkClick r:id="rId8"/>
              </a:rPr>
              <a:t>://</a:t>
            </a:r>
            <a:r>
              <a:rPr lang="en-US" sz="1600" dirty="0" smtClean="0">
                <a:hlinkClick r:id="rId8"/>
              </a:rPr>
              <a:t>www.nist.gov/news-events/events/2017/10/nist-fda-flow-cytometry-workshop-building-measurement-assurance-flow</a:t>
            </a:r>
            <a:r>
              <a:rPr lang="en-US" sz="1600" dirty="0" smtClean="0"/>
              <a:t> </a:t>
            </a:r>
          </a:p>
          <a:p>
            <a:endParaRPr lang="en-US" sz="1600" dirty="0" smtClean="0"/>
          </a:p>
          <a:p>
            <a:endParaRPr lang="en-US" sz="1600" dirty="0"/>
          </a:p>
        </p:txBody>
      </p:sp>
    </p:spTree>
    <p:extLst>
      <p:ext uri="{BB962C8B-B14F-4D97-AF65-F5344CB8AC3E}">
        <p14:creationId xmlns:p14="http://schemas.microsoft.com/office/powerpoint/2010/main" val="68215310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Meeting Logistics</a:t>
            </a:r>
            <a:endParaRPr lang="en-US" dirty="0"/>
          </a:p>
        </p:txBody>
      </p:sp>
      <p:sp>
        <p:nvSpPr>
          <p:cNvPr id="2" name="Rectangle 1"/>
          <p:cNvSpPr/>
          <p:nvPr/>
        </p:nvSpPr>
        <p:spPr>
          <a:xfrm>
            <a:off x="920578" y="2078383"/>
            <a:ext cx="4572000" cy="461665"/>
          </a:xfrm>
          <a:prstGeom prst="rect">
            <a:avLst/>
          </a:prstGeom>
        </p:spPr>
        <p:txBody>
          <a:bodyPr>
            <a:spAutoFit/>
          </a:bodyPr>
          <a:lstStyle/>
          <a:p>
            <a:r>
              <a:rPr lang="en-US" sz="2400" dirty="0"/>
              <a:t>Lunch and </a:t>
            </a:r>
            <a:r>
              <a:rPr lang="en-US" sz="2400" dirty="0" smtClean="0"/>
              <a:t>coffee: NIST cafeteria</a:t>
            </a:r>
            <a:endParaRPr lang="en-US" sz="2400" dirty="0"/>
          </a:p>
        </p:txBody>
      </p:sp>
      <p:sp>
        <p:nvSpPr>
          <p:cNvPr id="3" name="Rectangle 2"/>
          <p:cNvSpPr/>
          <p:nvPr/>
        </p:nvSpPr>
        <p:spPr>
          <a:xfrm>
            <a:off x="914400" y="2580502"/>
            <a:ext cx="5791200" cy="461665"/>
          </a:xfrm>
          <a:prstGeom prst="rect">
            <a:avLst/>
          </a:prstGeom>
        </p:spPr>
        <p:txBody>
          <a:bodyPr wrap="square">
            <a:spAutoFit/>
          </a:bodyPr>
          <a:lstStyle/>
          <a:p>
            <a:r>
              <a:rPr lang="en-US" sz="2400" dirty="0"/>
              <a:t>Group </a:t>
            </a:r>
            <a:r>
              <a:rPr lang="en-US" sz="2400" dirty="0" smtClean="0"/>
              <a:t>dinner: Dog Fish </a:t>
            </a:r>
            <a:endParaRPr lang="en-US" sz="2400" dirty="0"/>
          </a:p>
        </p:txBody>
      </p:sp>
      <p:sp>
        <p:nvSpPr>
          <p:cNvPr id="6" name="Rectangle 5"/>
          <p:cNvSpPr/>
          <p:nvPr/>
        </p:nvSpPr>
        <p:spPr>
          <a:xfrm>
            <a:off x="914400" y="3082621"/>
            <a:ext cx="5638800" cy="461665"/>
          </a:xfrm>
          <a:prstGeom prst="rect">
            <a:avLst/>
          </a:prstGeom>
        </p:spPr>
        <p:txBody>
          <a:bodyPr wrap="square">
            <a:spAutoFit/>
          </a:bodyPr>
          <a:lstStyle/>
          <a:p>
            <a:r>
              <a:rPr lang="en-US" sz="2400" dirty="0"/>
              <a:t>Meeting presentation/discussion format </a:t>
            </a:r>
          </a:p>
        </p:txBody>
      </p:sp>
      <p:sp>
        <p:nvSpPr>
          <p:cNvPr id="7" name="Rectangle 6"/>
          <p:cNvSpPr/>
          <p:nvPr/>
        </p:nvSpPr>
        <p:spPr>
          <a:xfrm>
            <a:off x="914400" y="3625194"/>
            <a:ext cx="5885935" cy="461665"/>
          </a:xfrm>
          <a:prstGeom prst="rect">
            <a:avLst/>
          </a:prstGeom>
        </p:spPr>
        <p:txBody>
          <a:bodyPr wrap="square">
            <a:spAutoFit/>
          </a:bodyPr>
          <a:lstStyle/>
          <a:p>
            <a:r>
              <a:rPr lang="en-US" sz="2400" dirty="0"/>
              <a:t>Permission to post of meeting </a:t>
            </a:r>
            <a:r>
              <a:rPr lang="en-US" sz="2400" dirty="0" smtClean="0"/>
              <a:t>materials</a:t>
            </a:r>
            <a:endParaRPr lang="en-US" sz="2400" dirty="0"/>
          </a:p>
        </p:txBody>
      </p:sp>
      <p:sp>
        <p:nvSpPr>
          <p:cNvPr id="8" name="Rectangle 7"/>
          <p:cNvSpPr/>
          <p:nvPr/>
        </p:nvSpPr>
        <p:spPr>
          <a:xfrm>
            <a:off x="904103" y="4167767"/>
            <a:ext cx="7772400" cy="830997"/>
          </a:xfrm>
          <a:prstGeom prst="rect">
            <a:avLst/>
          </a:prstGeom>
        </p:spPr>
        <p:txBody>
          <a:bodyPr wrap="square">
            <a:spAutoFit/>
          </a:bodyPr>
          <a:lstStyle/>
          <a:p>
            <a:r>
              <a:rPr lang="en-US" sz="2400" dirty="0" smtClean="0"/>
              <a:t>Post meeting comments/ideas (to be announced) </a:t>
            </a:r>
            <a:endParaRPr lang="en-US" sz="2400" dirty="0"/>
          </a:p>
          <a:p>
            <a:r>
              <a:rPr lang="en-US" sz="2400" dirty="0" smtClean="0"/>
              <a:t> </a:t>
            </a:r>
            <a:endParaRPr lang="en-US" sz="2400" dirty="0"/>
          </a:p>
        </p:txBody>
      </p:sp>
      <p:sp>
        <p:nvSpPr>
          <p:cNvPr id="10" name="Rectangle 9"/>
          <p:cNvSpPr/>
          <p:nvPr/>
        </p:nvSpPr>
        <p:spPr>
          <a:xfrm>
            <a:off x="914400" y="1592322"/>
            <a:ext cx="953274" cy="461665"/>
          </a:xfrm>
          <a:prstGeom prst="rect">
            <a:avLst/>
          </a:prstGeom>
        </p:spPr>
        <p:txBody>
          <a:bodyPr wrap="none">
            <a:spAutoFit/>
          </a:bodyPr>
          <a:lstStyle/>
          <a:p>
            <a:r>
              <a:rPr lang="en-US" sz="2400" dirty="0"/>
              <a:t>Safety</a:t>
            </a:r>
          </a:p>
        </p:txBody>
      </p:sp>
    </p:spTree>
    <p:extLst>
      <p:ext uri="{BB962C8B-B14F-4D97-AF65-F5344CB8AC3E}">
        <p14:creationId xmlns:p14="http://schemas.microsoft.com/office/powerpoint/2010/main" val="11068870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rotWithShape="1">
          <a:blip r:embed="rId2"/>
          <a:srcRect b="4034"/>
          <a:stretch/>
        </p:blipFill>
        <p:spPr>
          <a:xfrm>
            <a:off x="971353" y="289878"/>
            <a:ext cx="7432544" cy="5548011"/>
          </a:xfrm>
          <a:prstGeom prst="rect">
            <a:avLst/>
          </a:prstGeom>
          <a:ln>
            <a:solidFill>
              <a:schemeClr val="bg1"/>
            </a:solidFill>
          </a:ln>
        </p:spPr>
      </p:pic>
      <p:sp>
        <p:nvSpPr>
          <p:cNvPr id="2" name="Title 1"/>
          <p:cNvSpPr>
            <a:spLocks noGrp="1"/>
          </p:cNvSpPr>
          <p:nvPr>
            <p:ph type="title"/>
          </p:nvPr>
        </p:nvSpPr>
        <p:spPr>
          <a:xfrm>
            <a:off x="417578" y="-30480"/>
            <a:ext cx="8229600" cy="1143000"/>
          </a:xfrm>
        </p:spPr>
        <p:txBody>
          <a:bodyPr>
            <a:normAutofit/>
          </a:bodyPr>
          <a:lstStyle/>
          <a:p>
            <a:r>
              <a:rPr lang="en-US" sz="3600" b="1" dirty="0">
                <a:solidFill>
                  <a:schemeClr val="tx2">
                    <a:lumMod val="75000"/>
                  </a:schemeClr>
                </a:solidFill>
              </a:rPr>
              <a:t>In case of emergency</a:t>
            </a:r>
          </a:p>
        </p:txBody>
      </p:sp>
      <p:sp>
        <p:nvSpPr>
          <p:cNvPr id="5" name="Rectangle 4"/>
          <p:cNvSpPr/>
          <p:nvPr/>
        </p:nvSpPr>
        <p:spPr>
          <a:xfrm>
            <a:off x="2971800" y="1198811"/>
            <a:ext cx="590353" cy="5300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2806207" y="1431168"/>
            <a:ext cx="98392" cy="39725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2780513" y="5439034"/>
            <a:ext cx="5661484" cy="954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17578" y="5569803"/>
            <a:ext cx="8024419" cy="830997"/>
          </a:xfrm>
          <a:prstGeom prst="rect">
            <a:avLst/>
          </a:prstGeom>
          <a:noFill/>
        </p:spPr>
        <p:txBody>
          <a:bodyPr wrap="square" rtlCol="0">
            <a:spAutoFit/>
          </a:bodyPr>
          <a:lstStyle/>
          <a:p>
            <a:pPr lvl="1"/>
            <a:r>
              <a:rPr lang="en-US" sz="2400" dirty="0"/>
              <a:t>Turn left toward Red Auditorium Exits </a:t>
            </a:r>
          </a:p>
          <a:p>
            <a:pPr lvl="1"/>
            <a:r>
              <a:rPr lang="en-US" sz="2400" dirty="0" smtClean="0"/>
              <a:t>Proceed </a:t>
            </a:r>
            <a:r>
              <a:rPr lang="en-US" sz="2400" dirty="0"/>
              <a:t>to Visitor Assembly Area in the 101 parking </a:t>
            </a:r>
            <a:r>
              <a:rPr lang="en-US" sz="2400" dirty="0" smtClean="0"/>
              <a:t>lot</a:t>
            </a:r>
            <a:endParaRPr lang="en-US" sz="2400" dirty="0"/>
          </a:p>
        </p:txBody>
      </p:sp>
    </p:spTree>
    <p:extLst>
      <p:ext uri="{BB962C8B-B14F-4D97-AF65-F5344CB8AC3E}">
        <p14:creationId xmlns:p14="http://schemas.microsoft.com/office/powerpoint/2010/main" val="186139442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973263" y="2736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547602" y="3810000"/>
            <a:ext cx="6386598" cy="1754326"/>
          </a:xfrm>
          <a:prstGeom prst="rect">
            <a:avLst/>
          </a:prstGeom>
          <a:noFill/>
        </p:spPr>
        <p:txBody>
          <a:bodyPr wrap="square" rtlCol="0">
            <a:spAutoFit/>
          </a:bodyPr>
          <a:lstStyle/>
          <a:p>
            <a:r>
              <a:rPr lang="en-US" b="1" dirty="0"/>
              <a:t>Sheng Lin-Gibson, Ph.D.</a:t>
            </a:r>
            <a:endParaRPr lang="en-US" dirty="0"/>
          </a:p>
          <a:p>
            <a:r>
              <a:rPr lang="en-US" dirty="0" smtClean="0"/>
              <a:t>Acting Chief, Biosystems and Biomaterials Division</a:t>
            </a:r>
          </a:p>
          <a:p>
            <a:r>
              <a:rPr lang="en-US" dirty="0" smtClean="0"/>
              <a:t>Director</a:t>
            </a:r>
            <a:r>
              <a:rPr lang="en-US" dirty="0"/>
              <a:t>, Regenerative Medicine and Advanced Therapy Programs</a:t>
            </a:r>
          </a:p>
          <a:p>
            <a:r>
              <a:rPr lang="en-US" dirty="0" smtClean="0"/>
              <a:t>NIST </a:t>
            </a:r>
            <a:r>
              <a:rPr lang="en-US" dirty="0"/>
              <a:t>Materials Measurement Laboratory</a:t>
            </a:r>
          </a:p>
          <a:p>
            <a:r>
              <a:rPr lang="en-US" dirty="0"/>
              <a:t>Phone: 301-975-6765</a:t>
            </a:r>
          </a:p>
          <a:p>
            <a:r>
              <a:rPr lang="en-US" dirty="0" smtClean="0">
                <a:hlinkClick r:id="rId3"/>
              </a:rPr>
              <a:t>slgibson@nist.gov</a:t>
            </a:r>
            <a:endParaRPr lang="en-US" dirty="0"/>
          </a:p>
        </p:txBody>
      </p:sp>
      <p:sp>
        <p:nvSpPr>
          <p:cNvPr id="8" name="Rectangle 7"/>
          <p:cNvSpPr/>
          <p:nvPr/>
        </p:nvSpPr>
        <p:spPr>
          <a:xfrm>
            <a:off x="285750" y="1600200"/>
            <a:ext cx="8401050" cy="1754326"/>
          </a:xfrm>
          <a:prstGeom prst="rect">
            <a:avLst/>
          </a:prstGeom>
        </p:spPr>
        <p:txBody>
          <a:bodyPr wrap="square">
            <a:spAutoFit/>
          </a:bodyPr>
          <a:lstStyle/>
          <a:p>
            <a:r>
              <a:rPr lang="en-US" sz="3600" b="1" dirty="0">
                <a:solidFill>
                  <a:schemeClr val="tx2"/>
                </a:solidFill>
              </a:rPr>
              <a:t>NIST-FDA Flow Cytometry Workshop: Building Measurement Assurance in Flow </a:t>
            </a:r>
            <a:r>
              <a:rPr lang="en-US" sz="3600" b="1" dirty="0" smtClean="0">
                <a:solidFill>
                  <a:schemeClr val="tx2"/>
                </a:solidFill>
              </a:rPr>
              <a:t>Cytometry</a:t>
            </a:r>
            <a:endParaRPr lang="en-US" sz="3600" b="1" dirty="0">
              <a:solidFill>
                <a:schemeClr val="tx2"/>
              </a:solidFill>
            </a:endParaRPr>
          </a:p>
        </p:txBody>
      </p:sp>
    </p:spTree>
    <p:extLst>
      <p:ext uri="{BB962C8B-B14F-4D97-AF65-F5344CB8AC3E}">
        <p14:creationId xmlns:p14="http://schemas.microsoft.com/office/powerpoint/2010/main" val="61970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17" y="3307580"/>
            <a:ext cx="3435203" cy="302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228600" y="228600"/>
            <a:ext cx="6477000" cy="1143000"/>
          </a:xfrm>
        </p:spPr>
        <p:txBody>
          <a:bodyPr>
            <a:normAutofit/>
          </a:bodyPr>
          <a:lstStyle/>
          <a:p>
            <a:pPr algn="l">
              <a:defRPr/>
            </a:pPr>
            <a:r>
              <a:rPr lang="en-US" sz="4000" dirty="0">
                <a:solidFill>
                  <a:srgbClr val="1F497D"/>
                </a:solidFill>
                <a:latin typeface="+mj-lt"/>
              </a:rPr>
              <a:t>NIST – Who we are today</a:t>
            </a:r>
          </a:p>
        </p:txBody>
      </p:sp>
      <p:sp>
        <p:nvSpPr>
          <p:cNvPr id="3" name="Content Placeholder 2"/>
          <p:cNvSpPr>
            <a:spLocks noGrp="1"/>
          </p:cNvSpPr>
          <p:nvPr>
            <p:ph idx="1"/>
          </p:nvPr>
        </p:nvSpPr>
        <p:spPr>
          <a:xfrm>
            <a:off x="2971800" y="2667000"/>
            <a:ext cx="5791200" cy="1219200"/>
          </a:xfrm>
        </p:spPr>
        <p:txBody>
          <a:bodyPr>
            <a:normAutofit/>
          </a:bodyPr>
          <a:lstStyle/>
          <a:p>
            <a:pPr marL="0" indent="0">
              <a:buNone/>
            </a:pPr>
            <a:r>
              <a:rPr lang="en-US" sz="2800" dirty="0">
                <a:solidFill>
                  <a:srgbClr val="800000"/>
                </a:solidFill>
              </a:rPr>
              <a:t>“Industry’s National Laboratory”</a:t>
            </a:r>
          </a:p>
          <a:p>
            <a:pPr marL="0" indent="0">
              <a:buNone/>
            </a:pPr>
            <a:r>
              <a:rPr lang="en-US" sz="1600">
                <a:solidFill>
                  <a:srgbClr val="800000"/>
                </a:solidFill>
              </a:rPr>
              <a:t>Non-regulatory agency partnering/serving industry to help maintain US leadership in science and technology products </a:t>
            </a:r>
            <a:endParaRPr lang="en-US" sz="1400" dirty="0">
              <a:solidFill>
                <a:srgbClr val="800000"/>
              </a:solidFill>
            </a:endParaRPr>
          </a:p>
        </p:txBody>
      </p:sp>
      <p:sp>
        <p:nvSpPr>
          <p:cNvPr id="5" name="Rectangle 4"/>
          <p:cNvSpPr/>
          <p:nvPr/>
        </p:nvSpPr>
        <p:spPr>
          <a:xfrm>
            <a:off x="1066800" y="1600200"/>
            <a:ext cx="6126346" cy="861774"/>
          </a:xfrm>
          <a:prstGeom prst="rect">
            <a:avLst/>
          </a:prstGeom>
        </p:spPr>
        <p:txBody>
          <a:bodyPr wrap="none">
            <a:spAutoFit/>
          </a:bodyPr>
          <a:lstStyle/>
          <a:p>
            <a:r>
              <a:rPr lang="en-US" sz="3200" dirty="0">
                <a:solidFill>
                  <a:srgbClr val="000090"/>
                </a:solidFill>
              </a:rPr>
              <a:t>The National Metrology Institute</a:t>
            </a:r>
          </a:p>
          <a:p>
            <a:r>
              <a:rPr lang="en-US" dirty="0">
                <a:solidFill>
                  <a:srgbClr val="000090"/>
                </a:solidFill>
              </a:rPr>
              <a:t>global harmonization of measurement and traceability to the SI</a:t>
            </a:r>
            <a:endParaRPr lang="en-US" sz="3200" dirty="0">
              <a:solidFill>
                <a:srgbClr val="000090"/>
              </a:solidFill>
            </a:endParaRPr>
          </a:p>
        </p:txBody>
      </p:sp>
      <p:sp>
        <p:nvSpPr>
          <p:cNvPr id="6" name="Content Placeholder 2"/>
          <p:cNvSpPr txBox="1">
            <a:spLocks/>
          </p:cNvSpPr>
          <p:nvPr/>
        </p:nvSpPr>
        <p:spPr>
          <a:xfrm>
            <a:off x="4419600" y="4191000"/>
            <a:ext cx="4572000" cy="9906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15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1500" kern="1200" baseline="0">
                <a:solidFill>
                  <a:schemeClr val="tx1"/>
                </a:solidFill>
                <a:latin typeface="Helvetica" pitchFamily="34" charset="0"/>
                <a:ea typeface="+mn-ea"/>
                <a:cs typeface="Helvetica" pitchFamily="34" charset="0"/>
              </a:defRPr>
            </a:lvl2pPr>
            <a:lvl3pPr marL="1200150" indent="-285750" algn="l" defTabSz="914400" rtl="0" eaLnBrk="1" latinLnBrk="0" hangingPunct="1">
              <a:spcBef>
                <a:spcPct val="20000"/>
              </a:spcBef>
              <a:buFont typeface="Courier New" pitchFamily="49" charset="0"/>
              <a:buChar char="o"/>
              <a:defRPr sz="1500" b="0" kern="1200" baseline="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Helvetica" pitchFamily="34" charset="0"/>
                <a:ea typeface="+mn-ea"/>
                <a:cs typeface="Helvetica" pitchFamily="34" charset="0"/>
              </a:defRPr>
            </a:lvl4pPr>
            <a:lvl5pPr marL="2114550" indent="-285750" algn="l" defTabSz="914400" rtl="0" eaLnBrk="1" latinLnBrk="0" hangingPunct="1">
              <a:spcBef>
                <a:spcPct val="20000"/>
              </a:spcBef>
              <a:buFont typeface="Wingdings" pitchFamily="2" charset="2"/>
              <a:buChar char="§"/>
              <a:defRPr sz="15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1500" kern="1200" baseline="0">
                <a:solidFill>
                  <a:schemeClr val="tx1"/>
                </a:solidFill>
                <a:latin typeface="Helvetica" pitchFamily="34" charset="0"/>
                <a:ea typeface="+mn-ea"/>
                <a:cs typeface="Helvetic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FF0000"/>
                </a:solidFill>
              </a:rPr>
              <a:t>Department of Commerce</a:t>
            </a:r>
          </a:p>
          <a:p>
            <a:r>
              <a:rPr lang="en-US" sz="1600" dirty="0">
                <a:solidFill>
                  <a:srgbClr val="FF0000"/>
                </a:solidFill>
              </a:rPr>
              <a:t>developing standards to support international trade and commerce</a:t>
            </a:r>
          </a:p>
        </p:txBody>
      </p:sp>
    </p:spTree>
    <p:extLst>
      <p:ext uri="{BB962C8B-B14F-4D97-AF65-F5344CB8AC3E}">
        <p14:creationId xmlns:p14="http://schemas.microsoft.com/office/powerpoint/2010/main" val="28716809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7964" y="410687"/>
            <a:ext cx="8158192" cy="865815"/>
          </a:xfrm>
        </p:spPr>
        <p:txBody>
          <a:bodyPr>
            <a:normAutofit fontScale="90000"/>
          </a:bodyPr>
          <a:lstStyle/>
          <a:p>
            <a:pPr algn="l" eaLnBrk="1" hangingPunct="1">
              <a:defRPr/>
            </a:pPr>
            <a:r>
              <a:rPr lang="en-US" sz="4000" cap="none" dirty="0" smtClean="0">
                <a:latin typeface="+mj-lt"/>
                <a:cs typeface="Arial" pitchFamily="34" charset="0"/>
              </a:rPr>
              <a:t>Bio at NIST </a:t>
            </a:r>
            <a:r>
              <a:rPr lang="en-US" sz="4000" b="1" cap="none" dirty="0" smtClean="0">
                <a:latin typeface="+mj-lt"/>
                <a:cs typeface="Arial" pitchFamily="34" charset="0"/>
              </a:rPr>
              <a:t/>
            </a:r>
            <a:br>
              <a:rPr lang="en-US" sz="4000" b="1" cap="none" dirty="0" smtClean="0">
                <a:latin typeface="+mj-lt"/>
                <a:cs typeface="Arial" pitchFamily="34" charset="0"/>
              </a:rPr>
            </a:br>
            <a:endParaRPr lang="en-US" sz="1800" b="1" cap="none" dirty="0">
              <a:solidFill>
                <a:srgbClr val="002060"/>
              </a:solidFill>
              <a:cs typeface="Arial" pitchFamily="34" charset="0"/>
            </a:endParaRPr>
          </a:p>
        </p:txBody>
      </p:sp>
      <p:sp>
        <p:nvSpPr>
          <p:cNvPr id="23" name="Rectangle 3"/>
          <p:cNvSpPr txBox="1">
            <a:spLocks noChangeArrowheads="1"/>
          </p:cNvSpPr>
          <p:nvPr/>
        </p:nvSpPr>
        <p:spPr>
          <a:xfrm>
            <a:off x="343298" y="1523667"/>
            <a:ext cx="6148035" cy="1016990"/>
          </a:xfrm>
          <a:prstGeom prst="rect">
            <a:avLst/>
          </a:prstGeom>
        </p:spPr>
        <p:txBody>
          <a:bodyPr vert="horz" lIns="68580" tIns="34290" rIns="68580" bIns="3429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cs typeface="Arial" charset="0"/>
            </a:endParaRPr>
          </a:p>
          <a:p>
            <a:pPr lvl="1" algn="l"/>
            <a:endParaRPr lang="en-US" sz="1600" dirty="0">
              <a:cs typeface="Arial" charset="0"/>
            </a:endParaRPr>
          </a:p>
          <a:p>
            <a:pPr marL="257175" indent="-257175" algn="l">
              <a:buFont typeface="Arial" panose="020B0604020202020204" pitchFamily="34" charset="0"/>
              <a:buChar char="•"/>
            </a:pPr>
            <a:endParaRPr lang="en-US" sz="2000" dirty="0">
              <a:latin typeface="Arial" charset="0"/>
              <a:cs typeface="Arial" charset="0"/>
            </a:endParaRPr>
          </a:p>
        </p:txBody>
      </p:sp>
      <p:pic>
        <p:nvPicPr>
          <p:cNvPr id="22" name="Picture 2" descr="A look inside the factory in Kundl, Austria, where Sandoz, a unit of Novartis, makes biosimilar dru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945" y="462734"/>
            <a:ext cx="2081558" cy="138163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3"/>
          <p:cNvSpPr txBox="1">
            <a:spLocks noChangeArrowheads="1"/>
          </p:cNvSpPr>
          <p:nvPr/>
        </p:nvSpPr>
        <p:spPr>
          <a:xfrm>
            <a:off x="228600" y="1295400"/>
            <a:ext cx="5880647" cy="4548525"/>
          </a:xfrm>
          <a:prstGeom prst="rect">
            <a:avLst/>
          </a:prstGeom>
        </p:spPr>
        <p:txBody>
          <a:bodyPr vert="horz" lIns="68580" tIns="34290" rIns="68580" bIns="34290"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9778" lvl="1" algn="l"/>
            <a:r>
              <a:rPr lang="en-US" dirty="0">
                <a:cs typeface="Arial" charset="0"/>
              </a:rPr>
              <a:t>Develop measurement science, standards, data &amp; technology to support development, manufacturing, &amp; regulatory approval of biologics (proteins, cell-based therapeutics products, gene therapy products) </a:t>
            </a:r>
            <a:r>
              <a:rPr lang="en-US" dirty="0" smtClean="0">
                <a:cs typeface="Arial" charset="0"/>
              </a:rPr>
              <a:t>and devices </a:t>
            </a:r>
            <a:endParaRPr lang="en-US" dirty="0">
              <a:cs typeface="Arial" charset="0"/>
            </a:endParaRPr>
          </a:p>
          <a:p>
            <a:pPr marL="342900" lvl="1" indent="-213122" algn="l">
              <a:buFont typeface="Arial" panose="020B0604020202020204" pitchFamily="34" charset="0"/>
              <a:buChar char="•"/>
            </a:pPr>
            <a:endParaRPr lang="en-US" dirty="0">
              <a:cs typeface="Arial" charset="0"/>
            </a:endParaRPr>
          </a:p>
          <a:p>
            <a:pPr marL="342900" lvl="1" indent="-213122" algn="l">
              <a:buFont typeface="Arial" panose="020B0604020202020204" pitchFamily="34" charset="0"/>
              <a:buChar char="•"/>
            </a:pPr>
            <a:r>
              <a:rPr lang="en-US" dirty="0" smtClean="0">
                <a:cs typeface="Arial" charset="0"/>
              </a:rPr>
              <a:t>Works </a:t>
            </a:r>
            <a:r>
              <a:rPr lang="en-US" dirty="0">
                <a:cs typeface="Arial" charset="0"/>
              </a:rPr>
              <a:t>closely with stakeholders (biopharma industry, FDA, equipment vendors) to identify key measurement </a:t>
            </a:r>
            <a:r>
              <a:rPr lang="en-US" dirty="0" smtClean="0">
                <a:cs typeface="Arial" charset="0"/>
              </a:rPr>
              <a:t>problems and solutions</a:t>
            </a:r>
            <a:endParaRPr lang="en-US" dirty="0">
              <a:cs typeface="Arial" charset="0"/>
            </a:endParaRPr>
          </a:p>
          <a:p>
            <a:pPr marL="342900" lvl="1" indent="-213122" algn="l">
              <a:buFont typeface="Arial" panose="020B0604020202020204" pitchFamily="34" charset="0"/>
              <a:buChar char="•"/>
            </a:pPr>
            <a:r>
              <a:rPr lang="en-US" dirty="0">
                <a:cs typeface="Arial" charset="0"/>
              </a:rPr>
              <a:t>Draws from a broad array of unique, cutting-edge expertise, resources, and facilities available at NIST </a:t>
            </a:r>
          </a:p>
          <a:p>
            <a:pPr marL="342900" lvl="1" indent="-213122" algn="l">
              <a:buFont typeface="Arial" panose="020B0604020202020204" pitchFamily="34" charset="0"/>
              <a:buChar char="•"/>
            </a:pPr>
            <a:r>
              <a:rPr lang="en-US" dirty="0">
                <a:cs typeface="Arial" charset="0"/>
              </a:rPr>
              <a:t>Is a scientifically trusted, impartial 3</a:t>
            </a:r>
            <a:r>
              <a:rPr lang="en-US" baseline="30000" dirty="0">
                <a:cs typeface="Arial" charset="0"/>
              </a:rPr>
              <a:t>rd</a:t>
            </a:r>
            <a:r>
              <a:rPr lang="en-US" dirty="0">
                <a:cs typeface="Arial" charset="0"/>
              </a:rPr>
              <a:t> party that works to promote cross-industry collaboration &amp; open data </a:t>
            </a:r>
            <a:r>
              <a:rPr lang="en-US" dirty="0" smtClean="0">
                <a:cs typeface="Arial" charset="0"/>
              </a:rPr>
              <a:t>sharing</a:t>
            </a:r>
          </a:p>
        </p:txBody>
      </p:sp>
      <p:pic>
        <p:nvPicPr>
          <p:cNvPr id="2" name="Picture 2" descr="https://inet.nist.gov/sites/default/files/images/pao/nistident_fleft_300ppi_bl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461761"/>
            <a:ext cx="1730502" cy="7643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606031" y="2021025"/>
            <a:ext cx="2104035" cy="1578027"/>
          </a:xfrm>
          <a:prstGeom prst="rect">
            <a:avLst/>
          </a:prstGeom>
        </p:spPr>
      </p:pic>
      <p:pic>
        <p:nvPicPr>
          <p:cNvPr id="5" name="Picture 4"/>
          <p:cNvPicPr>
            <a:picLocks noChangeAspect="1"/>
          </p:cNvPicPr>
          <p:nvPr/>
        </p:nvPicPr>
        <p:blipFill>
          <a:blip r:embed="rId6"/>
          <a:stretch>
            <a:fillRect/>
          </a:stretch>
        </p:blipFill>
        <p:spPr>
          <a:xfrm>
            <a:off x="6331078" y="3896461"/>
            <a:ext cx="1867292" cy="1400469"/>
          </a:xfrm>
          <a:prstGeom prst="rect">
            <a:avLst/>
          </a:prstGeom>
        </p:spPr>
      </p:pic>
    </p:spTree>
    <p:extLst>
      <p:ext uri="{BB962C8B-B14F-4D97-AF65-F5344CB8AC3E}">
        <p14:creationId xmlns:p14="http://schemas.microsoft.com/office/powerpoint/2010/main" val="1601368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09" y="228600"/>
            <a:ext cx="8229600" cy="762000"/>
          </a:xfrm>
        </p:spPr>
        <p:txBody>
          <a:bodyPr>
            <a:normAutofit/>
          </a:bodyPr>
          <a:lstStyle/>
          <a:p>
            <a:pPr algn="l"/>
            <a:r>
              <a:rPr lang="en-US" sz="3600" dirty="0"/>
              <a:t>NIST Practices</a:t>
            </a:r>
          </a:p>
        </p:txBody>
      </p:sp>
      <p:sp>
        <p:nvSpPr>
          <p:cNvPr id="6" name="Text Box 3812"/>
          <p:cNvSpPr txBox="1">
            <a:spLocks noChangeArrowheads="1"/>
          </p:cNvSpPr>
          <p:nvPr/>
        </p:nvSpPr>
        <p:spPr bwMode="auto">
          <a:xfrm>
            <a:off x="382806" y="927119"/>
            <a:ext cx="5204345" cy="536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5795963" eaLnBrk="0" hangingPunct="0">
              <a:spcBef>
                <a:spcPct val="20000"/>
              </a:spcBef>
              <a:buChar char="•"/>
              <a:defRPr sz="3200">
                <a:solidFill>
                  <a:schemeClr val="tx1"/>
                </a:solidFill>
                <a:latin typeface="Arial" charset="0"/>
                <a:cs typeface="Arial" charset="0"/>
              </a:defRPr>
            </a:lvl1pPr>
            <a:lvl2pPr marL="1085850" indent="-342900" defTabSz="5795963" eaLnBrk="0" hangingPunct="0">
              <a:spcBef>
                <a:spcPct val="20000"/>
              </a:spcBef>
              <a:buChar char="–"/>
              <a:defRPr sz="2800">
                <a:solidFill>
                  <a:schemeClr val="tx1"/>
                </a:solidFill>
                <a:latin typeface="Arial" charset="0"/>
                <a:cs typeface="Arial" charset="0"/>
              </a:defRPr>
            </a:lvl2pPr>
            <a:lvl3pPr marL="1143000" indent="-228600" defTabSz="5795963" eaLnBrk="0" hangingPunct="0">
              <a:spcBef>
                <a:spcPct val="20000"/>
              </a:spcBef>
              <a:buChar char="•"/>
              <a:defRPr sz="2400">
                <a:solidFill>
                  <a:schemeClr val="tx1"/>
                </a:solidFill>
                <a:latin typeface="Arial" charset="0"/>
                <a:cs typeface="Arial" charset="0"/>
              </a:defRPr>
            </a:lvl3pPr>
            <a:lvl4pPr marL="1600200" indent="-228600" defTabSz="5795963" eaLnBrk="0" hangingPunct="0">
              <a:spcBef>
                <a:spcPct val="20000"/>
              </a:spcBef>
              <a:buChar char="–"/>
              <a:defRPr sz="2000">
                <a:solidFill>
                  <a:schemeClr val="tx1"/>
                </a:solidFill>
                <a:latin typeface="Arial" charset="0"/>
                <a:cs typeface="Arial" charset="0"/>
              </a:defRPr>
            </a:lvl4pPr>
            <a:lvl5pPr marL="2057400" indent="-228600" defTabSz="5795963" eaLnBrk="0" hangingPunct="0">
              <a:spcBef>
                <a:spcPct val="20000"/>
              </a:spcBef>
              <a:buChar char="»"/>
              <a:defRPr sz="2000">
                <a:solidFill>
                  <a:schemeClr val="tx1"/>
                </a:solidFill>
                <a:latin typeface="Arial" charset="0"/>
                <a:cs typeface="Arial" charset="0"/>
              </a:defRPr>
            </a:lvl5pPr>
            <a:lvl6pPr marL="2514600" indent="-228600" defTabSz="5795963"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5795963"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5795963"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5795963" eaLnBrk="0" fontAlgn="base" hangingPunct="0">
              <a:spcBef>
                <a:spcPct val="20000"/>
              </a:spcBef>
              <a:spcAft>
                <a:spcPct val="0"/>
              </a:spcAft>
              <a:buChar char="»"/>
              <a:defRPr sz="2000">
                <a:solidFill>
                  <a:schemeClr val="tx1"/>
                </a:solidFill>
                <a:latin typeface="Arial" charset="0"/>
                <a:cs typeface="Arial" charset="0"/>
              </a:defRPr>
            </a:lvl9pPr>
          </a:lstStyle>
          <a:p>
            <a:pPr marL="0" indent="0" eaLnBrk="1" hangingPunct="1">
              <a:spcBef>
                <a:spcPts val="800"/>
              </a:spcBef>
              <a:buNone/>
              <a:defRPr/>
            </a:pPr>
            <a:r>
              <a:rPr lang="en-US" altLang="en-US" sz="1600" b="1" dirty="0">
                <a:ea typeface="Arial" charset="0"/>
              </a:rPr>
              <a:t>Measurements </a:t>
            </a:r>
            <a:r>
              <a:rPr lang="en-US" altLang="en-US" sz="1600" b="1" dirty="0" smtClean="0">
                <a:ea typeface="Arial" charset="0"/>
              </a:rPr>
              <a:t>and Technology</a:t>
            </a:r>
            <a:endParaRPr lang="en-US" altLang="en-US" sz="1600" b="1" dirty="0">
              <a:ea typeface="Arial" charset="0"/>
            </a:endParaRPr>
          </a:p>
          <a:p>
            <a:pPr marL="222250" lvl="1" indent="-222250" eaLnBrk="1" hangingPunct="1">
              <a:spcBef>
                <a:spcPts val="800"/>
              </a:spcBef>
              <a:buFont typeface="Arial" charset="0"/>
              <a:buChar char="•"/>
              <a:defRPr/>
            </a:pPr>
            <a:r>
              <a:rPr lang="en-US" altLang="en-US" sz="1600" dirty="0">
                <a:ea typeface="Arial" charset="0"/>
              </a:rPr>
              <a:t>Develop advanced </a:t>
            </a:r>
            <a:r>
              <a:rPr lang="en-US" altLang="en-US" sz="1600" dirty="0" smtClean="0">
                <a:ea typeface="Arial" charset="0"/>
              </a:rPr>
              <a:t>measurement capabilities</a:t>
            </a:r>
            <a:endParaRPr lang="en-US" altLang="en-US" sz="1600" dirty="0">
              <a:ea typeface="Arial" charset="0"/>
            </a:endParaRPr>
          </a:p>
          <a:p>
            <a:pPr marL="222250" lvl="1" indent="-222250" eaLnBrk="1" hangingPunct="1">
              <a:spcBef>
                <a:spcPts val="800"/>
              </a:spcBef>
              <a:buFont typeface="Arial" charset="0"/>
              <a:buChar char="•"/>
              <a:defRPr/>
            </a:pPr>
            <a:r>
              <a:rPr lang="en-US" altLang="en-US" sz="1600" dirty="0">
                <a:ea typeface="Arial" charset="0"/>
              </a:rPr>
              <a:t>Improve measurement quality and assurance</a:t>
            </a:r>
          </a:p>
          <a:p>
            <a:pPr marL="222250" lvl="1" indent="-222250" eaLnBrk="1" hangingPunct="1">
              <a:spcBef>
                <a:spcPts val="800"/>
              </a:spcBef>
              <a:buFont typeface="Arial" charset="0"/>
              <a:buChar char="•"/>
              <a:defRPr/>
            </a:pPr>
            <a:endParaRPr lang="en-US" altLang="en-US" sz="1600" dirty="0">
              <a:ea typeface="Arial" charset="0"/>
            </a:endParaRPr>
          </a:p>
          <a:p>
            <a:pPr marL="0" lvl="1" indent="0" eaLnBrk="1" hangingPunct="1">
              <a:spcBef>
                <a:spcPts val="800"/>
              </a:spcBef>
              <a:buNone/>
              <a:defRPr/>
            </a:pPr>
            <a:r>
              <a:rPr lang="en-US" altLang="en-US" sz="1600" b="1" dirty="0">
                <a:ea typeface="Arial" charset="0"/>
              </a:rPr>
              <a:t>Reference </a:t>
            </a:r>
            <a:r>
              <a:rPr lang="en-US" altLang="en-US" sz="1600" b="1" dirty="0" smtClean="0">
                <a:ea typeface="Arial" charset="0"/>
              </a:rPr>
              <a:t>Materials (Reference Standards)</a:t>
            </a:r>
            <a:endParaRPr lang="en-US" altLang="en-US" sz="1600" b="1" dirty="0">
              <a:ea typeface="Arial" charset="0"/>
            </a:endParaRPr>
          </a:p>
          <a:p>
            <a:pPr marL="222250" lvl="1" indent="-222250" eaLnBrk="1" hangingPunct="1">
              <a:spcBef>
                <a:spcPts val="800"/>
              </a:spcBef>
              <a:buFont typeface="Arial" charset="0"/>
              <a:buChar char="•"/>
              <a:defRPr/>
            </a:pPr>
            <a:r>
              <a:rPr lang="en-US" altLang="en-US" sz="1600" dirty="0">
                <a:ea typeface="Arial" charset="0"/>
              </a:rPr>
              <a:t>Develop </a:t>
            </a:r>
            <a:r>
              <a:rPr lang="en-US" altLang="en-US" sz="1600" dirty="0" smtClean="0">
                <a:ea typeface="Arial" charset="0"/>
              </a:rPr>
              <a:t>and certify NIST SRMs and RMs</a:t>
            </a:r>
          </a:p>
          <a:p>
            <a:pPr marL="222250" lvl="1" indent="-222250" eaLnBrk="1" hangingPunct="1">
              <a:spcBef>
                <a:spcPts val="800"/>
              </a:spcBef>
              <a:buFont typeface="Arial" charset="0"/>
              <a:buChar char="•"/>
              <a:defRPr/>
            </a:pPr>
            <a:r>
              <a:rPr lang="en-US" altLang="en-US" sz="1600" dirty="0" smtClean="0">
                <a:ea typeface="Arial" charset="0"/>
              </a:rPr>
              <a:t>Generate </a:t>
            </a:r>
            <a:r>
              <a:rPr lang="en-US" altLang="en-US" sz="1600" dirty="0">
                <a:ea typeface="Arial" charset="0"/>
              </a:rPr>
              <a:t>reference data (e.g., chemical spectra)</a:t>
            </a:r>
          </a:p>
          <a:p>
            <a:pPr marL="0" indent="0" eaLnBrk="1" hangingPunct="1">
              <a:spcBef>
                <a:spcPts val="800"/>
              </a:spcBef>
              <a:buNone/>
              <a:defRPr/>
            </a:pPr>
            <a:endParaRPr lang="en-US" altLang="en-US" sz="1600" b="1" dirty="0" smtClean="0">
              <a:ea typeface="Arial" charset="0"/>
            </a:endParaRPr>
          </a:p>
          <a:p>
            <a:pPr marL="0" indent="0" eaLnBrk="1" hangingPunct="1">
              <a:spcBef>
                <a:spcPts val="800"/>
              </a:spcBef>
              <a:buNone/>
              <a:defRPr/>
            </a:pPr>
            <a:r>
              <a:rPr lang="en-US" altLang="en-US" sz="1600" b="1" dirty="0" smtClean="0">
                <a:ea typeface="Arial" charset="0"/>
              </a:rPr>
              <a:t>Standards (Documentary Standards)</a:t>
            </a:r>
            <a:endParaRPr lang="en-US" altLang="en-US" sz="1600" b="1" dirty="0">
              <a:ea typeface="Arial" charset="0"/>
            </a:endParaRPr>
          </a:p>
          <a:p>
            <a:pPr marL="222250" lvl="1" indent="-222250" eaLnBrk="1" hangingPunct="1">
              <a:spcBef>
                <a:spcPts val="800"/>
              </a:spcBef>
              <a:buFont typeface="Arial" charset="0"/>
              <a:buChar char="•"/>
              <a:defRPr/>
            </a:pPr>
            <a:r>
              <a:rPr lang="en-US" altLang="en-US" sz="1600" dirty="0" smtClean="0">
                <a:ea typeface="Arial" charset="0"/>
              </a:rPr>
              <a:t>Lead and contribute </a:t>
            </a:r>
            <a:r>
              <a:rPr lang="en-US" altLang="en-US" sz="1600" dirty="0">
                <a:ea typeface="Arial" charset="0"/>
              </a:rPr>
              <a:t>to documentary standards </a:t>
            </a:r>
            <a:r>
              <a:rPr lang="en-US" altLang="en-US" sz="1600" dirty="0" smtClean="0">
                <a:ea typeface="Arial" charset="0"/>
              </a:rPr>
              <a:t>development through SDOs (</a:t>
            </a:r>
            <a:r>
              <a:rPr lang="en-US" altLang="en-US" sz="1600" dirty="0">
                <a:ea typeface="Arial" charset="0"/>
              </a:rPr>
              <a:t>e.g., </a:t>
            </a:r>
            <a:r>
              <a:rPr lang="en-US" altLang="en-US" sz="1600" dirty="0" smtClean="0">
                <a:ea typeface="Arial" charset="0"/>
              </a:rPr>
              <a:t>ISO, IEC, ASTM, etc.)</a:t>
            </a:r>
            <a:endParaRPr lang="en-US" altLang="en-US" sz="1600" dirty="0">
              <a:ea typeface="Arial" charset="0"/>
            </a:endParaRPr>
          </a:p>
          <a:p>
            <a:pPr marL="222250" lvl="1" indent="-222250" eaLnBrk="1" hangingPunct="1">
              <a:spcBef>
                <a:spcPts val="800"/>
              </a:spcBef>
              <a:buFont typeface="Arial" charset="0"/>
              <a:buChar char="•"/>
              <a:defRPr/>
            </a:pPr>
            <a:r>
              <a:rPr lang="en-US" altLang="en-US" sz="1600" dirty="0" smtClean="0">
                <a:ea typeface="Arial" charset="0"/>
              </a:rPr>
              <a:t>Conformity assessment </a:t>
            </a:r>
          </a:p>
          <a:p>
            <a:pPr marL="222250" lvl="1" indent="-222250" eaLnBrk="1" hangingPunct="1">
              <a:spcBef>
                <a:spcPts val="800"/>
              </a:spcBef>
              <a:buFont typeface="Arial" charset="0"/>
              <a:buChar char="•"/>
              <a:defRPr/>
            </a:pPr>
            <a:r>
              <a:rPr lang="en-US" altLang="en-US" sz="1600" dirty="0" smtClean="0">
                <a:ea typeface="Arial" charset="0"/>
              </a:rPr>
              <a:t>Standards education</a:t>
            </a:r>
          </a:p>
          <a:p>
            <a:pPr marL="222250" lvl="1" indent="-222250" eaLnBrk="1" hangingPunct="1">
              <a:spcBef>
                <a:spcPts val="800"/>
              </a:spcBef>
              <a:buFont typeface="Arial" charset="0"/>
              <a:buChar char="•"/>
              <a:defRPr/>
            </a:pPr>
            <a:endParaRPr lang="en-US" altLang="en-US" sz="1600" dirty="0">
              <a:ea typeface="Arial" charset="0"/>
            </a:endParaRPr>
          </a:p>
          <a:p>
            <a:pPr marL="222250" lvl="1" indent="-222250" eaLnBrk="1" hangingPunct="1">
              <a:spcBef>
                <a:spcPts val="800"/>
              </a:spcBef>
              <a:buFont typeface="Arial" charset="0"/>
              <a:buChar char="•"/>
              <a:defRPr/>
            </a:pPr>
            <a:r>
              <a:rPr lang="en-US" altLang="en-US" sz="1600" dirty="0" smtClean="0">
                <a:ea typeface="Arial" charset="0"/>
              </a:rPr>
              <a:t>Convening </a:t>
            </a:r>
            <a:endParaRPr lang="en-US" altLang="en-US" sz="1600" dirty="0">
              <a:ea typeface="Arial"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66" y="1284485"/>
            <a:ext cx="1244839" cy="163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315831" y="2964599"/>
            <a:ext cx="1907382" cy="461665"/>
          </a:xfrm>
          <a:prstGeom prst="rect">
            <a:avLst/>
          </a:prstGeom>
        </p:spPr>
        <p:txBody>
          <a:bodyPr wrap="square">
            <a:spAutoFit/>
          </a:bodyPr>
          <a:lstStyle/>
          <a:p>
            <a:pPr algn="ctr"/>
            <a:r>
              <a:rPr lang="en-US" sz="1200" b="1" dirty="0"/>
              <a:t>U.S. national prototype kilogram</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982" y="720081"/>
            <a:ext cx="1810320" cy="135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887543" y="2235710"/>
            <a:ext cx="2055018" cy="646331"/>
          </a:xfrm>
          <a:prstGeom prst="rect">
            <a:avLst/>
          </a:prstGeom>
        </p:spPr>
        <p:txBody>
          <a:bodyPr wrap="square">
            <a:spAutoFit/>
          </a:bodyPr>
          <a:lstStyle/>
          <a:p>
            <a:pPr algn="ctr"/>
            <a:r>
              <a:rPr lang="en-US" sz="1200" b="1" dirty="0"/>
              <a:t>NIST synthetic RNA controls used in sequencing of Ebola virus genomes</a:t>
            </a:r>
          </a:p>
        </p:txBody>
      </p:sp>
      <p:sp>
        <p:nvSpPr>
          <p:cNvPr id="3" name="Slide Number Placeholder 2"/>
          <p:cNvSpPr>
            <a:spLocks noGrp="1"/>
          </p:cNvSpPr>
          <p:nvPr>
            <p:ph type="sldNum" sz="quarter" idx="12"/>
          </p:nvPr>
        </p:nvSpPr>
        <p:spPr/>
        <p:txBody>
          <a:bodyPr/>
          <a:lstStyle/>
          <a:p>
            <a:fld id="{D6326D2A-E59E-4879-9C67-0198A0A3FC80}" type="slidenum">
              <a:rPr lang="en-US" smtClean="0">
                <a:solidFill>
                  <a:srgbClr val="8CADAE">
                    <a:shade val="75000"/>
                  </a:srgbClr>
                </a:solidFill>
              </a:rPr>
              <a:pPr/>
              <a:t>7</a:t>
            </a:fld>
            <a:endParaRPr lang="en-US">
              <a:solidFill>
                <a:srgbClr val="8CADAE">
                  <a:shade val="75000"/>
                </a:srgbClr>
              </a:solidFill>
            </a:endParaRPr>
          </a:p>
        </p:txBody>
      </p:sp>
      <p:pic>
        <p:nvPicPr>
          <p:cNvPr id="4" name="Picture 3"/>
          <p:cNvPicPr>
            <a:picLocks noChangeAspect="1"/>
          </p:cNvPicPr>
          <p:nvPr/>
        </p:nvPicPr>
        <p:blipFill rotWithShape="1">
          <a:blip r:embed="rId5"/>
          <a:srcRect t="30961" b="16170"/>
          <a:stretch/>
        </p:blipFill>
        <p:spPr>
          <a:xfrm>
            <a:off x="5450061" y="3657600"/>
            <a:ext cx="3492500" cy="834535"/>
          </a:xfrm>
          <a:prstGeom prst="rect">
            <a:avLst/>
          </a:prstGeom>
        </p:spPr>
      </p:pic>
      <p:sp>
        <p:nvSpPr>
          <p:cNvPr id="5" name="TextBox 4"/>
          <p:cNvSpPr txBox="1"/>
          <p:nvPr/>
        </p:nvSpPr>
        <p:spPr>
          <a:xfrm>
            <a:off x="7196311" y="4468210"/>
            <a:ext cx="1859865" cy="430887"/>
          </a:xfrm>
          <a:prstGeom prst="rect">
            <a:avLst/>
          </a:prstGeom>
          <a:noFill/>
        </p:spPr>
        <p:txBody>
          <a:bodyPr wrap="square" rtlCol="0">
            <a:spAutoFit/>
          </a:bodyPr>
          <a:lstStyle/>
          <a:p>
            <a:r>
              <a:rPr lang="en-US" sz="1100" b="1" dirty="0" smtClean="0"/>
              <a:t>NIST Monoclonal Antibody </a:t>
            </a:r>
            <a:r>
              <a:rPr lang="en-US" sz="1100" b="1" smtClean="0"/>
              <a:t>Reference Material 8671</a:t>
            </a:r>
            <a:endParaRPr lang="en-US" sz="1100" b="1"/>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5079353"/>
            <a:ext cx="1357621" cy="108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27281" y="5596838"/>
            <a:ext cx="975541" cy="600164"/>
          </a:xfrm>
          <a:prstGeom prst="rect">
            <a:avLst/>
          </a:prstGeom>
        </p:spPr>
        <p:txBody>
          <a:bodyPr wrap="square">
            <a:spAutoFit/>
          </a:bodyPr>
          <a:lstStyle/>
          <a:p>
            <a:r>
              <a:rPr lang="en-US" sz="1100" b="1"/>
              <a:t>Yeast Cells as a Reference Material</a:t>
            </a:r>
            <a:endParaRPr lang="en-US" altLang="en-US" sz="1100" b="1" dirty="0"/>
          </a:p>
        </p:txBody>
      </p:sp>
    </p:spTree>
    <p:extLst>
      <p:ext uri="{BB962C8B-B14F-4D97-AF65-F5344CB8AC3E}">
        <p14:creationId xmlns:p14="http://schemas.microsoft.com/office/powerpoint/2010/main" val="2078370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84001539"/>
              </p:ext>
            </p:extLst>
          </p:nvPr>
        </p:nvGraphicFramePr>
        <p:xfrm>
          <a:off x="-685800" y="914400"/>
          <a:ext cx="8305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0" y="1032808"/>
            <a:ext cx="3200400" cy="1323439"/>
          </a:xfrm>
          <a:prstGeom prst="rect">
            <a:avLst/>
          </a:prstGeom>
          <a:noFill/>
        </p:spPr>
        <p:txBody>
          <a:bodyPr wrap="square" rtlCol="0">
            <a:spAutoFit/>
          </a:bodyPr>
          <a:lstStyle/>
          <a:p>
            <a:pPr marL="285750" indent="-285750">
              <a:buFont typeface="Arial"/>
              <a:buChar char="•"/>
            </a:pPr>
            <a:r>
              <a:rPr lang="en-US" sz="2000" b="1" dirty="0">
                <a:solidFill>
                  <a:srgbClr val="1C4815"/>
                </a:solidFill>
              </a:rPr>
              <a:t>Industry engagement </a:t>
            </a:r>
          </a:p>
          <a:p>
            <a:pPr marL="285750" indent="-285750">
              <a:buFont typeface="Arial"/>
              <a:buChar char="•"/>
            </a:pPr>
            <a:r>
              <a:rPr lang="en-US" sz="2000" b="1" dirty="0">
                <a:solidFill>
                  <a:srgbClr val="1C4815"/>
                </a:solidFill>
              </a:rPr>
              <a:t>USG coordination </a:t>
            </a:r>
          </a:p>
          <a:p>
            <a:pPr marL="285750" indent="-285750">
              <a:buFont typeface="Arial"/>
              <a:buChar char="•"/>
            </a:pPr>
            <a:r>
              <a:rPr lang="en-US" sz="2000" b="1" dirty="0">
                <a:solidFill>
                  <a:srgbClr val="1C4815"/>
                </a:solidFill>
              </a:rPr>
              <a:t>Convene workshops</a:t>
            </a:r>
            <a:endParaRPr lang="en-US" sz="2000" dirty="0">
              <a:solidFill>
                <a:srgbClr val="1C4815"/>
              </a:solidFill>
            </a:endParaRPr>
          </a:p>
          <a:p>
            <a:pPr marL="285750" indent="-285750">
              <a:buFont typeface="Arial"/>
              <a:buChar char="•"/>
            </a:pPr>
            <a:endParaRPr lang="en-US" sz="2000" b="1" dirty="0">
              <a:solidFill>
                <a:srgbClr val="1C4815"/>
              </a:solidFill>
            </a:endParaRPr>
          </a:p>
        </p:txBody>
      </p:sp>
      <p:sp>
        <p:nvSpPr>
          <p:cNvPr id="8" name="TextBox 7"/>
          <p:cNvSpPr txBox="1"/>
          <p:nvPr/>
        </p:nvSpPr>
        <p:spPr>
          <a:xfrm>
            <a:off x="232064" y="4810304"/>
            <a:ext cx="3200400" cy="1631216"/>
          </a:xfrm>
          <a:prstGeom prst="rect">
            <a:avLst/>
          </a:prstGeom>
          <a:noFill/>
        </p:spPr>
        <p:txBody>
          <a:bodyPr wrap="square" rtlCol="0">
            <a:spAutoFit/>
          </a:bodyPr>
          <a:lstStyle/>
          <a:p>
            <a:pPr marL="285750" indent="-285750">
              <a:buFont typeface="Arial"/>
              <a:buChar char="•"/>
            </a:pPr>
            <a:r>
              <a:rPr lang="en-US" sz="2000" b="1" dirty="0">
                <a:solidFill>
                  <a:srgbClr val="816938"/>
                </a:solidFill>
              </a:rPr>
              <a:t>ISO/TC 276 leadership</a:t>
            </a:r>
          </a:p>
          <a:p>
            <a:pPr marL="285750" indent="-285750">
              <a:buFont typeface="Arial"/>
              <a:buChar char="•"/>
            </a:pPr>
            <a:r>
              <a:rPr lang="en-US" sz="2000" b="1" dirty="0">
                <a:solidFill>
                  <a:srgbClr val="816938"/>
                </a:solidFill>
              </a:rPr>
              <a:t>ASTM F04 leadership</a:t>
            </a:r>
          </a:p>
          <a:p>
            <a:pPr marL="285750" indent="-285750">
              <a:buFont typeface="Arial"/>
              <a:buChar char="•"/>
            </a:pPr>
            <a:r>
              <a:rPr lang="en-US" sz="2000" b="1" dirty="0">
                <a:solidFill>
                  <a:srgbClr val="816938"/>
                </a:solidFill>
              </a:rPr>
              <a:t>Expert contributions to SDOs </a:t>
            </a:r>
          </a:p>
          <a:p>
            <a:pPr marL="285750" indent="-285750">
              <a:buFont typeface="Arial"/>
              <a:buChar char="•"/>
            </a:pPr>
            <a:endParaRPr lang="en-US" sz="2000" dirty="0">
              <a:solidFill>
                <a:srgbClr val="816938"/>
              </a:solidFill>
            </a:endParaRPr>
          </a:p>
        </p:txBody>
      </p:sp>
      <p:sp>
        <p:nvSpPr>
          <p:cNvPr id="9" name="TextBox 8"/>
          <p:cNvSpPr txBox="1"/>
          <p:nvPr/>
        </p:nvSpPr>
        <p:spPr>
          <a:xfrm>
            <a:off x="6629400" y="4690408"/>
            <a:ext cx="2590800" cy="1938992"/>
          </a:xfrm>
          <a:prstGeom prst="rect">
            <a:avLst/>
          </a:prstGeom>
          <a:noFill/>
        </p:spPr>
        <p:txBody>
          <a:bodyPr wrap="square" rtlCol="0">
            <a:spAutoFit/>
          </a:bodyPr>
          <a:lstStyle/>
          <a:p>
            <a:pPr marL="285750" indent="-285750">
              <a:buFont typeface="Arial"/>
              <a:buChar char="•"/>
            </a:pPr>
            <a:r>
              <a:rPr lang="en-US" sz="2000" b="1" dirty="0">
                <a:solidFill>
                  <a:srgbClr val="983E3C"/>
                </a:solidFill>
              </a:rPr>
              <a:t>Innovative measurement solutions</a:t>
            </a:r>
          </a:p>
          <a:p>
            <a:pPr marL="285750" indent="-285750">
              <a:buFont typeface="Arial"/>
              <a:buChar char="•"/>
            </a:pPr>
            <a:r>
              <a:rPr lang="en-US" sz="2000" b="1" dirty="0">
                <a:solidFill>
                  <a:srgbClr val="983E3C"/>
                </a:solidFill>
              </a:rPr>
              <a:t>Industry collaborations</a:t>
            </a:r>
          </a:p>
          <a:p>
            <a:pPr marL="285750" indent="-285750">
              <a:buFont typeface="Arial"/>
              <a:buChar char="•"/>
            </a:pPr>
            <a:endParaRPr lang="en-US" sz="2000" dirty="0">
              <a:solidFill>
                <a:srgbClr val="983E3C"/>
              </a:solidFill>
            </a:endParaRPr>
          </a:p>
        </p:txBody>
      </p:sp>
      <p:sp>
        <p:nvSpPr>
          <p:cNvPr id="6" name="Title 1"/>
          <p:cNvSpPr>
            <a:spLocks noGrp="1"/>
          </p:cNvSpPr>
          <p:nvPr>
            <p:ph type="title"/>
          </p:nvPr>
        </p:nvSpPr>
        <p:spPr>
          <a:xfrm>
            <a:off x="193964" y="76200"/>
            <a:ext cx="8950036" cy="1143000"/>
          </a:xfrm>
        </p:spPr>
        <p:txBody>
          <a:bodyPr>
            <a:normAutofit/>
          </a:bodyPr>
          <a:lstStyle/>
          <a:p>
            <a:pPr algn="l">
              <a:defRPr/>
            </a:pPr>
            <a:r>
              <a:rPr lang="en-US" sz="3200" dirty="0" smtClean="0">
                <a:solidFill>
                  <a:srgbClr val="1F497D"/>
                </a:solidFill>
                <a:latin typeface="+mj-lt"/>
              </a:rPr>
              <a:t>Broader NIST Efforts</a:t>
            </a:r>
            <a:endParaRPr lang="en-US" sz="3200" dirty="0">
              <a:solidFill>
                <a:srgbClr val="1F497D"/>
              </a:solidFill>
              <a:latin typeface="+mj-lt"/>
            </a:endParaRPr>
          </a:p>
        </p:txBody>
      </p:sp>
    </p:spTree>
    <p:extLst>
      <p:ext uri="{BB962C8B-B14F-4D97-AF65-F5344CB8AC3E}">
        <p14:creationId xmlns:p14="http://schemas.microsoft.com/office/powerpoint/2010/main" val="313062065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3200" dirty="0"/>
              <a:t>NIST Programs in Quantitative Flow Cytometry </a:t>
            </a:r>
            <a:r>
              <a:rPr lang="en-US" sz="3200" dirty="0" smtClean="0"/>
              <a:t>Measurements</a:t>
            </a:r>
            <a:endParaRPr lang="en-US" sz="2000" dirty="0"/>
          </a:p>
        </p:txBody>
      </p:sp>
      <p:sp>
        <p:nvSpPr>
          <p:cNvPr id="3" name="Rectangle 2"/>
          <p:cNvSpPr/>
          <p:nvPr/>
        </p:nvSpPr>
        <p:spPr>
          <a:xfrm>
            <a:off x="457200" y="1981200"/>
            <a:ext cx="8001000" cy="4247317"/>
          </a:xfrm>
          <a:prstGeom prst="rect">
            <a:avLst/>
          </a:prstGeom>
        </p:spPr>
        <p:txBody>
          <a:bodyPr wrap="square">
            <a:spAutoFit/>
          </a:bodyPr>
          <a:lstStyle/>
          <a:p>
            <a:r>
              <a:rPr lang="en-US" dirty="0">
                <a:solidFill>
                  <a:srgbClr val="000000"/>
                </a:solidFill>
                <a:latin typeface="Source Sans Pro" charset="0"/>
              </a:rPr>
              <a:t>Q</a:t>
            </a:r>
            <a:r>
              <a:rPr lang="en-US" dirty="0" smtClean="0">
                <a:solidFill>
                  <a:srgbClr val="000000"/>
                </a:solidFill>
                <a:latin typeface="Source Sans Pro" charset="0"/>
              </a:rPr>
              <a:t>uantitative </a:t>
            </a:r>
            <a:r>
              <a:rPr lang="en-US" dirty="0">
                <a:solidFill>
                  <a:srgbClr val="000000"/>
                </a:solidFill>
                <a:latin typeface="Source Sans Pro" charset="0"/>
              </a:rPr>
              <a:t>flow cytometry measurement </a:t>
            </a:r>
            <a:r>
              <a:rPr lang="en-US" dirty="0" smtClean="0">
                <a:solidFill>
                  <a:srgbClr val="000000"/>
                </a:solidFill>
                <a:latin typeface="Source Sans Pro" charset="0"/>
              </a:rPr>
              <a:t>solutions will help researchers to produce</a:t>
            </a:r>
            <a:r>
              <a:rPr lang="en-US" dirty="0">
                <a:solidFill>
                  <a:srgbClr val="000000"/>
                </a:solidFill>
                <a:latin typeface="Source Sans Pro" charset="0"/>
              </a:rPr>
              <a:t> reliable data, </a:t>
            </a:r>
            <a:r>
              <a:rPr lang="en-US" dirty="0" smtClean="0">
                <a:solidFill>
                  <a:srgbClr val="000000"/>
                </a:solidFill>
                <a:latin typeface="Source Sans Pro" charset="0"/>
              </a:rPr>
              <a:t>develop better drugs, </a:t>
            </a:r>
            <a:r>
              <a:rPr lang="en-US" dirty="0">
                <a:solidFill>
                  <a:srgbClr val="000000"/>
                </a:solidFill>
                <a:latin typeface="Source Sans Pro" charset="0"/>
              </a:rPr>
              <a:t>and </a:t>
            </a:r>
            <a:r>
              <a:rPr lang="en-US" dirty="0" smtClean="0">
                <a:solidFill>
                  <a:srgbClr val="000000"/>
                </a:solidFill>
                <a:latin typeface="Source Sans Pro" charset="0"/>
              </a:rPr>
              <a:t>delivery of better treatment.</a:t>
            </a:r>
          </a:p>
          <a:p>
            <a:endParaRPr lang="en-US" dirty="0">
              <a:solidFill>
                <a:srgbClr val="000000"/>
              </a:solidFill>
              <a:latin typeface="Source Sans Pro" charset="0"/>
            </a:endParaRPr>
          </a:p>
          <a:p>
            <a:r>
              <a:rPr lang="en-US" dirty="0" smtClean="0"/>
              <a:t>Objective: develop </a:t>
            </a:r>
            <a:r>
              <a:rPr lang="en-US" dirty="0"/>
              <a:t>reference materials, methodology, and procedures to enable quantitative measurements of biological substances </a:t>
            </a:r>
            <a:r>
              <a:rPr lang="en-US" dirty="0" smtClean="0"/>
              <a:t>(cells</a:t>
            </a:r>
            <a:r>
              <a:rPr lang="en-US" dirty="0"/>
              <a:t>, proteins, and </a:t>
            </a:r>
            <a:r>
              <a:rPr lang="en-US" dirty="0" smtClean="0"/>
              <a:t>NAs).</a:t>
            </a:r>
            <a:r>
              <a:rPr lang="en-US" dirty="0"/>
              <a:t> </a:t>
            </a:r>
            <a:endParaRPr lang="en-US" dirty="0" smtClean="0"/>
          </a:p>
          <a:p>
            <a:pPr lvl="1"/>
            <a:endParaRPr lang="en-US" dirty="0"/>
          </a:p>
          <a:p>
            <a:pPr marL="800100" lvl="1" indent="-342900">
              <a:buAutoNum type="arabicPeriod"/>
            </a:pPr>
            <a:r>
              <a:rPr lang="en-US" dirty="0" smtClean="0"/>
              <a:t>Flow </a:t>
            </a:r>
            <a:r>
              <a:rPr lang="en-US" dirty="0"/>
              <a:t>Cytometry Quantitation </a:t>
            </a:r>
            <a:r>
              <a:rPr lang="en-US" dirty="0" smtClean="0"/>
              <a:t>Consortium</a:t>
            </a:r>
            <a:endParaRPr lang="en-US" dirty="0"/>
          </a:p>
          <a:p>
            <a:pPr marL="800100" lvl="1" indent="-342900">
              <a:buAutoNum type="arabicPeriod"/>
            </a:pPr>
            <a:r>
              <a:rPr lang="en-US" dirty="0" smtClean="0"/>
              <a:t>Quantification </a:t>
            </a:r>
            <a:r>
              <a:rPr lang="en-US" dirty="0"/>
              <a:t>of Cells with Specific Phenotypic Characteristics </a:t>
            </a:r>
          </a:p>
          <a:p>
            <a:pPr marL="800100" lvl="1" indent="-342900">
              <a:buAutoNum type="arabicPeriod"/>
            </a:pPr>
            <a:r>
              <a:rPr lang="en-US" dirty="0" smtClean="0"/>
              <a:t>Characterization </a:t>
            </a:r>
            <a:r>
              <a:rPr lang="en-US" dirty="0"/>
              <a:t>of Commercially Available Human Peripheral Blood Mononuclear Cell (PBMC) Preparations for Quantitative Flow Cytometry </a:t>
            </a:r>
            <a:endParaRPr lang="en-US" dirty="0" smtClean="0"/>
          </a:p>
          <a:p>
            <a:pPr marL="800100" lvl="1" indent="-342900">
              <a:buAutoNum type="arabicPeriod"/>
            </a:pPr>
            <a:r>
              <a:rPr lang="en-US" dirty="0" smtClean="0"/>
              <a:t>Fluorescently </a:t>
            </a:r>
            <a:r>
              <a:rPr lang="en-US" dirty="0"/>
              <a:t>Labeled Monoclonal Antibody Metrology for Quantitative Flow </a:t>
            </a:r>
            <a:r>
              <a:rPr lang="en-US" dirty="0" smtClean="0"/>
              <a:t>Cytometry</a:t>
            </a:r>
          </a:p>
          <a:p>
            <a:pPr marL="800100" lvl="1" indent="-342900">
              <a:buAutoNum type="arabicPeriod"/>
            </a:pPr>
            <a:r>
              <a:rPr lang="en-US" dirty="0" smtClean="0"/>
              <a:t>Quantitative </a:t>
            </a:r>
            <a:r>
              <a:rPr lang="en-US" dirty="0"/>
              <a:t>Measurements of Cell Functional Markers and Disease </a:t>
            </a:r>
            <a:r>
              <a:rPr lang="en-US" dirty="0" smtClean="0"/>
              <a:t>Biomarkers</a:t>
            </a:r>
          </a:p>
          <a:p>
            <a:pPr marL="800100" lvl="1" indent="-342900">
              <a:buAutoNum type="arabicPeriod"/>
            </a:pPr>
            <a:r>
              <a:rPr lang="en-US" dirty="0" smtClean="0"/>
              <a:t>Genomic </a:t>
            </a:r>
            <a:r>
              <a:rPr lang="en-US" dirty="0"/>
              <a:t>Material Measurements Using Flow Cytometry </a:t>
            </a:r>
          </a:p>
        </p:txBody>
      </p:sp>
    </p:spTree>
    <p:extLst>
      <p:ext uri="{BB962C8B-B14F-4D97-AF65-F5344CB8AC3E}">
        <p14:creationId xmlns:p14="http://schemas.microsoft.com/office/powerpoint/2010/main" val="212554752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68141</TotalTime>
  <Words>1171</Words>
  <Application>Microsoft Macintosh PowerPoint</Application>
  <PresentationFormat>On-screen Show (4:3)</PresentationFormat>
  <Paragraphs>184</Paragraphs>
  <Slides>16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 Narrow</vt:lpstr>
      <vt:lpstr>Calibri</vt:lpstr>
      <vt:lpstr>Helvetica</vt:lpstr>
      <vt:lpstr>ＭＳ Ｐゴシック</vt:lpstr>
      <vt:lpstr>Source Sans Pro</vt:lpstr>
      <vt:lpstr>Arial</vt:lpstr>
      <vt:lpstr>Default Theme</vt:lpstr>
      <vt:lpstr>PowerPoint Presentation</vt:lpstr>
      <vt:lpstr>Meeting Logistics</vt:lpstr>
      <vt:lpstr>In case of emergency</vt:lpstr>
      <vt:lpstr>PowerPoint Presentation</vt:lpstr>
      <vt:lpstr>NIST – Who we are today</vt:lpstr>
      <vt:lpstr>Bio at NIST  </vt:lpstr>
      <vt:lpstr>NIST Practices</vt:lpstr>
      <vt:lpstr>Broader NIST Efforts</vt:lpstr>
      <vt:lpstr>NIST Programs in Quantitative Flow Cytometry Measurements</vt:lpstr>
      <vt:lpstr>Bridging the Communication Gap</vt:lpstr>
      <vt:lpstr>FDA-NIST Collaborations on Standards Leveraging unique expertise </vt:lpstr>
      <vt:lpstr>PowerPoint Presentation</vt:lpstr>
      <vt:lpstr>PowerPoint Presentation</vt:lpstr>
      <vt:lpstr>PowerPoint Presentation</vt:lpstr>
      <vt:lpstr>Workshop Goals</vt:lpstr>
      <vt:lpstr>Additional information</vt:lpstr>
    </vt:vector>
  </TitlesOfParts>
  <Company>NIST</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Kauffman</dc:creator>
  <cp:lastModifiedBy>Lin-Gibson, Sheng (Fed)</cp:lastModifiedBy>
  <cp:revision>874</cp:revision>
  <cp:lastPrinted>2017-01-09T15:56:03Z</cp:lastPrinted>
  <dcterms:created xsi:type="dcterms:W3CDTF">2011-09-29T14:32:59Z</dcterms:created>
  <dcterms:modified xsi:type="dcterms:W3CDTF">2017-10-25T12:27:11Z</dcterms:modified>
</cp:coreProperties>
</file>